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73" r:id="rId3"/>
    <p:sldMasterId id="2147483707" r:id="rId4"/>
  </p:sldMasterIdLst>
  <p:notesMasterIdLst>
    <p:notesMasterId r:id="rId37"/>
  </p:notesMasterIdLst>
  <p:handoutMasterIdLst>
    <p:handoutMasterId r:id="rId38"/>
  </p:handoutMasterIdLst>
  <p:sldIdLst>
    <p:sldId id="385" r:id="rId5"/>
    <p:sldId id="439" r:id="rId6"/>
    <p:sldId id="397" r:id="rId7"/>
    <p:sldId id="259" r:id="rId8"/>
    <p:sldId id="406" r:id="rId9"/>
    <p:sldId id="436" r:id="rId10"/>
    <p:sldId id="441" r:id="rId11"/>
    <p:sldId id="437" r:id="rId12"/>
    <p:sldId id="438" r:id="rId13"/>
    <p:sldId id="381" r:id="rId14"/>
    <p:sldId id="392" r:id="rId15"/>
    <p:sldId id="376" r:id="rId16"/>
    <p:sldId id="348" r:id="rId17"/>
    <p:sldId id="429" r:id="rId18"/>
    <p:sldId id="413" r:id="rId19"/>
    <p:sldId id="414" r:id="rId20"/>
    <p:sldId id="415" r:id="rId21"/>
    <p:sldId id="416" r:id="rId22"/>
    <p:sldId id="433" r:id="rId23"/>
    <p:sldId id="434" r:id="rId24"/>
    <p:sldId id="435" r:id="rId25"/>
    <p:sldId id="418" r:id="rId26"/>
    <p:sldId id="419" r:id="rId27"/>
    <p:sldId id="426" r:id="rId28"/>
    <p:sldId id="420" r:id="rId29"/>
    <p:sldId id="427" r:id="rId30"/>
    <p:sldId id="430" r:id="rId31"/>
    <p:sldId id="421" r:id="rId32"/>
    <p:sldId id="422" r:id="rId33"/>
    <p:sldId id="423" r:id="rId34"/>
    <p:sldId id="442" r:id="rId35"/>
    <p:sldId id="440" r:id="rId36"/>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5C9FF"/>
    <a:srgbClr val="AFBAFF"/>
    <a:srgbClr val="D20000"/>
    <a:srgbClr val="A1D9DE"/>
    <a:srgbClr val="A5DEE4"/>
    <a:srgbClr val="00BB0D"/>
    <a:srgbClr val="00DF10"/>
    <a:srgbClr val="9900FF"/>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76" autoAdjust="0"/>
  </p:normalViewPr>
  <p:slideViewPr>
    <p:cSldViewPr snapToGrid="0">
      <p:cViewPr>
        <p:scale>
          <a:sx n="70" d="100"/>
          <a:sy n="70" d="100"/>
        </p:scale>
        <p:origin x="-1170" y="-732"/>
      </p:cViewPr>
      <p:guideLst>
        <p:guide orient="horz" pos="3189"/>
        <p:guide pos="17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6"/>
    </p:cViewPr>
  </p:sorterViewPr>
  <p:notesViewPr>
    <p:cSldViewPr snapToGrid="0">
      <p:cViewPr>
        <p:scale>
          <a:sx n="100" d="100"/>
          <a:sy n="100" d="100"/>
        </p:scale>
        <p:origin x="-882"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ndara" pitchFamily="-65" charset="0"/>
              </a:defRPr>
            </a:lvl1pPr>
          </a:lstStyle>
          <a:p>
            <a:pPr>
              <a:defRPr/>
            </a:pPr>
            <a:endParaRPr lang="nl-NL"/>
          </a:p>
        </p:txBody>
      </p:sp>
      <p:sp>
        <p:nvSpPr>
          <p:cNvPr id="747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ndara" pitchFamily="-65" charset="0"/>
              </a:defRPr>
            </a:lvl1pPr>
          </a:lstStyle>
          <a:p>
            <a:pPr>
              <a:defRPr/>
            </a:pPr>
            <a:endParaRPr lang="nl-NL"/>
          </a:p>
        </p:txBody>
      </p:sp>
      <p:sp>
        <p:nvSpPr>
          <p:cNvPr id="7475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itchFamily="-65" charset="0"/>
              </a:defRPr>
            </a:lvl1pPr>
          </a:lstStyle>
          <a:p>
            <a:pPr>
              <a:defRPr/>
            </a:pPr>
            <a:endParaRPr lang="nl-NL"/>
          </a:p>
        </p:txBody>
      </p:sp>
      <p:sp>
        <p:nvSpPr>
          <p:cNvPr id="7475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itchFamily="-65" charset="0"/>
              </a:defRPr>
            </a:lvl1pPr>
          </a:lstStyle>
          <a:p>
            <a:pPr>
              <a:defRPr/>
            </a:pPr>
            <a:fld id="{13425C9C-4496-4CC9-91CB-881F551A2046}"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ndara" pitchFamily="-65" charset="0"/>
              </a:defRPr>
            </a:lvl1pPr>
          </a:lstStyle>
          <a:p>
            <a:pPr>
              <a:defRPr/>
            </a:pPr>
            <a:endParaRPr lang="nl-NL"/>
          </a:p>
        </p:txBody>
      </p:sp>
      <p:sp>
        <p:nvSpPr>
          <p:cNvPr id="112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ndara" pitchFamily="-65" charset="0"/>
              </a:defRPr>
            </a:lvl1pPr>
          </a:lstStyle>
          <a:p>
            <a:pPr>
              <a:defRPr/>
            </a:pPr>
            <a:endParaRPr lang="nl-NL"/>
          </a:p>
        </p:txBody>
      </p:sp>
      <p:sp>
        <p:nvSpPr>
          <p:cNvPr id="3789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12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itchFamily="-65" charset="0"/>
              </a:defRPr>
            </a:lvl1pPr>
          </a:lstStyle>
          <a:p>
            <a:pPr>
              <a:defRPr/>
            </a:pPr>
            <a:endParaRPr lang="nl-NL"/>
          </a:p>
        </p:txBody>
      </p:sp>
      <p:sp>
        <p:nvSpPr>
          <p:cNvPr id="112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itchFamily="-65" charset="0"/>
              </a:defRPr>
            </a:lvl1pPr>
          </a:lstStyle>
          <a:p>
            <a:pPr>
              <a:defRPr/>
            </a:pPr>
            <a:fld id="{50EB126D-D9DC-447C-83B9-A6D7D017A715}"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ndara"/>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Candara"/>
        <a:ea typeface="MS PGothic" pitchFamily="34" charset="-128"/>
        <a:cs typeface="Geneva"/>
      </a:defRPr>
    </a:lvl2pPr>
    <a:lvl3pPr marL="914400" algn="l" rtl="0" eaLnBrk="0" fontAlgn="base" hangingPunct="0">
      <a:spcBef>
        <a:spcPct val="30000"/>
      </a:spcBef>
      <a:spcAft>
        <a:spcPct val="0"/>
      </a:spcAft>
      <a:defRPr sz="1200" kern="1200">
        <a:solidFill>
          <a:schemeClr val="tx1"/>
        </a:solidFill>
        <a:latin typeface="Candara"/>
        <a:ea typeface="MS PGothic" pitchFamily="34" charset="-128"/>
        <a:cs typeface="Geneva"/>
      </a:defRPr>
    </a:lvl3pPr>
    <a:lvl4pPr marL="1371600" algn="l" rtl="0" eaLnBrk="0" fontAlgn="base" hangingPunct="0">
      <a:spcBef>
        <a:spcPct val="30000"/>
      </a:spcBef>
      <a:spcAft>
        <a:spcPct val="0"/>
      </a:spcAft>
      <a:defRPr sz="1200" kern="1200">
        <a:solidFill>
          <a:schemeClr val="tx1"/>
        </a:solidFill>
        <a:latin typeface="Candara"/>
        <a:ea typeface="MS PGothic" pitchFamily="34" charset="-128"/>
        <a:cs typeface="Geneva"/>
      </a:defRPr>
    </a:lvl4pPr>
    <a:lvl5pPr marL="1828800" algn="l" rtl="0" eaLnBrk="0" fontAlgn="base" hangingPunct="0">
      <a:spcBef>
        <a:spcPct val="30000"/>
      </a:spcBef>
      <a:spcAft>
        <a:spcPct val="0"/>
      </a:spcAft>
      <a:defRPr sz="1200" kern="1200">
        <a:solidFill>
          <a:schemeClr val="tx1"/>
        </a:solidFill>
        <a:latin typeface="Candara"/>
        <a:ea typeface="MS PGothic" pitchFamily="34"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2975EB-F141-4F6B-BC9C-E41CC4AC7AEF}" type="slidenum">
              <a:rPr lang="nl-NL" smtClean="0">
                <a:latin typeface="Candara" pitchFamily="34" charset="0"/>
              </a:rPr>
              <a:pPr/>
              <a:t>1</a:t>
            </a:fld>
            <a:endParaRPr lang="nl-NL" smtClean="0">
              <a:latin typeface="Candara" pitchFamily="34" charset="0"/>
            </a:endParaRPr>
          </a:p>
        </p:txBody>
      </p:sp>
      <p:sp>
        <p:nvSpPr>
          <p:cNvPr id="38915" name="Rectangle 2"/>
          <p:cNvSpPr>
            <a:spLocks noGrp="1" noRot="1" noChangeAspect="1" noChangeArrowheads="1" noTextEdit="1"/>
          </p:cNvSpPr>
          <p:nvPr>
            <p:ph type="sldImg"/>
          </p:nvPr>
        </p:nvSpPr>
        <p:spPr>
          <a:xfrm>
            <a:off x="917575" y="744538"/>
            <a:ext cx="4964113" cy="3722687"/>
          </a:xfrm>
          <a:ln/>
        </p:spPr>
      </p:sp>
      <p:sp>
        <p:nvSpPr>
          <p:cNvPr id="38916" name="Rectangle 3"/>
          <p:cNvSpPr>
            <a:spLocks noGrp="1" noChangeArrowheads="1"/>
          </p:cNvSpPr>
          <p:nvPr>
            <p:ph type="body" idx="1"/>
          </p:nvPr>
        </p:nvSpPr>
        <p:spPr>
          <a:noFill/>
          <a:ln/>
        </p:spPr>
        <p:txBody>
          <a:bodyPr/>
          <a:lstStyle/>
          <a:p>
            <a:pPr eaLnBrk="1" hangingPunct="1"/>
            <a:endParaRPr lang="en-US" smtClean="0">
              <a:latin typeface="Candar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A0D8DB3-5EB4-4882-AE10-FA22986213B8}" type="slidenum">
              <a:rPr lang="nl-NL" smtClean="0">
                <a:latin typeface="Candara" pitchFamily="34" charset="0"/>
              </a:rPr>
              <a:pPr/>
              <a:t>10</a:t>
            </a:fld>
            <a:endParaRPr lang="nl-NL" smtClean="0">
              <a:latin typeface="Candara" pitchFamily="34" charset="0"/>
            </a:endParaRPr>
          </a:p>
        </p:txBody>
      </p:sp>
      <p:sp>
        <p:nvSpPr>
          <p:cNvPr id="48131" name="Rectangle 2"/>
          <p:cNvSpPr>
            <a:spLocks noGrp="1" noRot="1" noChangeAspect="1" noChangeArrowheads="1" noTextEdit="1"/>
          </p:cNvSpPr>
          <p:nvPr>
            <p:ph type="sldImg"/>
          </p:nvPr>
        </p:nvSpPr>
        <p:spPr>
          <a:xfrm>
            <a:off x="917575" y="744538"/>
            <a:ext cx="4962525" cy="3722687"/>
          </a:xfrm>
          <a:ln/>
        </p:spPr>
      </p:sp>
      <p:sp>
        <p:nvSpPr>
          <p:cNvPr id="48132" name="Rectangle 4"/>
          <p:cNvSpPr>
            <a:spLocks noGrp="1" noChangeArrowheads="1"/>
          </p:cNvSpPr>
          <p:nvPr>
            <p:ph type="body" idx="1"/>
          </p:nvPr>
        </p:nvSpPr>
        <p:spPr>
          <a:noFill/>
          <a:ln/>
        </p:spPr>
        <p:txBody>
          <a:bodyPr/>
          <a:lstStyle/>
          <a:p>
            <a:pPr marL="228600" indent="-228600" eaLnBrk="1" hangingPunct="1">
              <a:buFontTx/>
              <a:buChar char="•"/>
            </a:pPr>
            <a:r>
              <a:rPr lang="nl-NL" sz="1000" smtClean="0">
                <a:latin typeface="Candara" pitchFamily="34" charset="0"/>
              </a:rPr>
              <a:t>Dat corrigeren van het lopende ziekteproces moeilijker is dan ingrijpen voordat complicaties zich hebben aangediend, blijkt ook uit de ADVANCE studie.</a:t>
            </a:r>
            <a:r>
              <a:rPr lang="nl-NL" sz="1000" baseline="30000" smtClean="0">
                <a:latin typeface="Candara" pitchFamily="34" charset="0"/>
              </a:rPr>
              <a:t>1</a:t>
            </a:r>
            <a:endParaRPr lang="nl-NL" sz="1000" smtClean="0">
              <a:latin typeface="Candara" pitchFamily="34" charset="0"/>
            </a:endParaRPr>
          </a:p>
          <a:p>
            <a:pPr marL="228600" indent="-228600" eaLnBrk="1" hangingPunct="1">
              <a:buFontTx/>
              <a:buChar char="•"/>
            </a:pPr>
            <a:r>
              <a:rPr lang="nl-NL" altLang="ja-JP" sz="1000" smtClean="0">
                <a:latin typeface="Candara" pitchFamily="34" charset="0"/>
              </a:rPr>
              <a:t>Uit een analyse van subgroepen in de ADVANCE studie blijkt dat bij patiënten zonder microvasculaire complicaties in de voorgeschiedenis een strikte glycemische controle leidt tot een significante relatieve risicoreductie van 11% (95% betrouwbaarheidsinterval 2-19%) op het primaire eindpunt (een samenstelling van belangrijke micro- en macrovasculaire events).</a:t>
            </a:r>
            <a:r>
              <a:rPr lang="nl-NL" altLang="ja-JP" sz="1000" baseline="30000" smtClean="0">
                <a:latin typeface="Candara" pitchFamily="34" charset="0"/>
              </a:rPr>
              <a:t>1</a:t>
            </a:r>
            <a:r>
              <a:rPr lang="nl-NL" altLang="ja-JP" sz="1000" smtClean="0">
                <a:latin typeface="Candara" pitchFamily="34" charset="0"/>
              </a:rPr>
              <a:t> </a:t>
            </a:r>
          </a:p>
          <a:p>
            <a:pPr marL="228600" indent="-228600" eaLnBrk="1" hangingPunct="1">
              <a:buFontTx/>
              <a:buChar char="•"/>
            </a:pPr>
            <a:r>
              <a:rPr lang="nl-NL" altLang="ja-JP" sz="1000" smtClean="0">
                <a:latin typeface="Candara" pitchFamily="34" charset="0"/>
              </a:rPr>
              <a:t>Diezelfde constatering kan worden getrokken wanneer wordt gekeken naar de aan- of afwezigheid van macrovasculaire complicaties</a:t>
            </a:r>
            <a:r>
              <a:rPr lang="en-US" altLang="ja-JP" sz="1000" smtClean="0">
                <a:latin typeface="Candara" pitchFamily="34" charset="0"/>
              </a:rPr>
              <a:t> </a:t>
            </a:r>
            <a:endParaRPr lang="nl-NL" sz="1000" smtClean="0">
              <a:latin typeface="Candara" pitchFamily="34" charset="0"/>
            </a:endParaRPr>
          </a:p>
          <a:p>
            <a:pPr marL="228600" indent="-228600" eaLnBrk="1" hangingPunct="1">
              <a:buFontTx/>
              <a:buChar char="•"/>
            </a:pPr>
            <a:r>
              <a:rPr lang="nl-NL" sz="1000" smtClean="0">
                <a:latin typeface="Candara" pitchFamily="34" charset="0"/>
              </a:rPr>
              <a:t>Ook uit deze resultaten kunnen we concluderen dat niet te lang moet worden gewacht met het nastreven van een goede glycemische controle en dus niet pas in te grijpen op het moment waarop micro- of macrovasculaire complicaties zich reeds hebben gemanifesteerd. </a:t>
            </a:r>
          </a:p>
          <a:p>
            <a:pPr marL="228600" indent="-228600" eaLnBrk="1" hangingPunct="1">
              <a:buFontTx/>
              <a:buChar char="•"/>
            </a:pPr>
            <a:endParaRPr lang="en-US" sz="1000" smtClean="0">
              <a:latin typeface="Candara" pitchFamily="34" charset="0"/>
            </a:endParaRPr>
          </a:p>
          <a:p>
            <a:pPr marL="228600" indent="-228600" eaLnBrk="1" hangingPunct="1">
              <a:buFontTx/>
              <a:buAutoNum type="arabicPeriod"/>
            </a:pPr>
            <a:r>
              <a:rPr lang="en-US" sz="1000" smtClean="0">
                <a:latin typeface="Candara" pitchFamily="34" charset="0"/>
              </a:rPr>
              <a:t>Patel A. et al. Intensive blood glucose control and vascular outcomes in patients in type 2 diabetes. The ADVANCE trial. N Engl J Med 2008; 358:2560-2572.</a:t>
            </a:r>
          </a:p>
          <a:p>
            <a:pPr marL="228600" indent="-228600" eaLnBrk="1" hangingPunct="1">
              <a:buFontTx/>
              <a:buChar char="•"/>
            </a:pPr>
            <a:endParaRPr lang="nl-NL" sz="1000" smtClean="0">
              <a:latin typeface="Candara" pitchFamily="34" charset="0"/>
            </a:endParaRPr>
          </a:p>
          <a:p>
            <a:pPr marL="228600" indent="-228600" eaLnBrk="1" hangingPunct="1">
              <a:buFontTx/>
              <a:buChar char="•"/>
            </a:pPr>
            <a:endParaRPr lang="en-US" sz="1000" smtClean="0">
              <a:latin typeface="Candara" pitchFamily="34" charset="0"/>
            </a:endParaRPr>
          </a:p>
          <a:p>
            <a:pPr marL="228600" indent="-228600" eaLnBrk="1" hangingPunct="1">
              <a:buFontTx/>
              <a:buChar char="•"/>
            </a:pPr>
            <a:endParaRPr lang="en-US" sz="1000" smtClean="0">
              <a:latin typeface="Candar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A719F3-B948-41BD-A1ED-C5DA90EE5410}" type="slidenum">
              <a:rPr lang="nl-NL" smtClean="0">
                <a:latin typeface="Candara" pitchFamily="34" charset="0"/>
              </a:rPr>
              <a:pPr/>
              <a:t>11</a:t>
            </a:fld>
            <a:endParaRPr lang="nl-NL" smtClean="0">
              <a:latin typeface="Candara" pitchFamily="34" charset="0"/>
            </a:endParaRPr>
          </a:p>
        </p:txBody>
      </p:sp>
      <p:sp>
        <p:nvSpPr>
          <p:cNvPr id="49155" name="Rectangle 2"/>
          <p:cNvSpPr>
            <a:spLocks noGrp="1" noRot="1" noChangeAspect="1" noChangeArrowheads="1" noTextEdit="1"/>
          </p:cNvSpPr>
          <p:nvPr>
            <p:ph type="sldImg"/>
          </p:nvPr>
        </p:nvSpPr>
        <p:spPr>
          <a:xfrm>
            <a:off x="917575" y="744538"/>
            <a:ext cx="4962525" cy="3722687"/>
          </a:xfrm>
          <a:ln/>
        </p:spPr>
      </p:sp>
      <p:sp>
        <p:nvSpPr>
          <p:cNvPr id="49156" name="Rectangle 5"/>
          <p:cNvSpPr>
            <a:spLocks noGrp="1" noChangeArrowheads="1"/>
          </p:cNvSpPr>
          <p:nvPr>
            <p:ph type="body" idx="1"/>
          </p:nvPr>
        </p:nvSpPr>
        <p:spPr>
          <a:noFill/>
          <a:ln/>
        </p:spPr>
        <p:txBody>
          <a:bodyPr/>
          <a:lstStyle/>
          <a:p>
            <a:pPr marL="228600" indent="-228600" eaLnBrk="1" hangingPunct="1">
              <a:buFontTx/>
              <a:buChar char="•"/>
            </a:pPr>
            <a:r>
              <a:rPr lang="nl-NL" sz="1000" smtClean="0">
                <a:latin typeface="Candara" pitchFamily="34" charset="0"/>
              </a:rPr>
              <a:t>Eenzelfde conclusie kan worden getrokken uit de ACCORD studie.</a:t>
            </a:r>
            <a:r>
              <a:rPr lang="nl-NL" sz="1000" baseline="30000" smtClean="0">
                <a:latin typeface="Candara" pitchFamily="34" charset="0"/>
              </a:rPr>
              <a:t>1</a:t>
            </a:r>
            <a:endParaRPr lang="nl-NL" sz="1000" smtClean="0">
              <a:latin typeface="Candara" pitchFamily="34" charset="0"/>
            </a:endParaRPr>
          </a:p>
          <a:p>
            <a:pPr marL="228600" indent="-228600" eaLnBrk="1" hangingPunct="1">
              <a:buFontTx/>
              <a:buChar char="•"/>
            </a:pPr>
            <a:r>
              <a:rPr lang="nl-NL" altLang="ja-JP" sz="1000" smtClean="0">
                <a:latin typeface="Candara" pitchFamily="34" charset="0"/>
              </a:rPr>
              <a:t>Bij patiënten zonder voorafgaand cardiovasculair event of bij patiënten met een baseline HbA1c ≤ 8% geeft strikte glycemische controle een significante risicoreductie wat betreft de primaire parameter. Bij patiënten in een meer vergevorderd stadium van het ziekteproces (aanwezigheid van cardiovasculaire events in het verleden of HbA1c &gt; 8%) is dit positieve effect van een strikte glycemische controle niet meer aan te tonen.</a:t>
            </a:r>
            <a:r>
              <a:rPr lang="nl-NL" altLang="ja-JP" sz="1000" baseline="30000" smtClean="0">
                <a:latin typeface="Candara" pitchFamily="34" charset="0"/>
              </a:rPr>
              <a:t>1</a:t>
            </a:r>
            <a:endParaRPr lang="nl-NL" sz="1000" smtClean="0">
              <a:latin typeface="Candara" pitchFamily="34" charset="0"/>
            </a:endParaRPr>
          </a:p>
          <a:p>
            <a:pPr marL="228600" indent="-228600" eaLnBrk="1" hangingPunct="1">
              <a:buFontTx/>
              <a:buChar char="•"/>
            </a:pPr>
            <a:endParaRPr lang="en-US" sz="1000" smtClean="0">
              <a:latin typeface="Candara" pitchFamily="34" charset="0"/>
            </a:endParaRPr>
          </a:p>
          <a:p>
            <a:pPr marL="228600" indent="-228600" eaLnBrk="1" hangingPunct="1">
              <a:buFontTx/>
              <a:buAutoNum type="arabicPeriod"/>
            </a:pPr>
            <a:r>
              <a:rPr lang="en-US" sz="1000" smtClean="0">
                <a:latin typeface="Candara" pitchFamily="34" charset="0"/>
              </a:rPr>
              <a:t>Gerstein H. et al. Effects of intensive glucose lowering in type 2 diabetes. The Action to Control Cardiovascular Risk in Diabetes study group. N Engl J Med 2008; 358:2545-2559.</a:t>
            </a:r>
            <a:endParaRPr lang="nl-NL" sz="1000" smtClean="0">
              <a:latin typeface="Candara" pitchFamily="34" charset="0"/>
            </a:endParaRPr>
          </a:p>
          <a:p>
            <a:pPr marL="228600" indent="-228600" eaLnBrk="1" hangingPunct="1">
              <a:buFontTx/>
              <a:buChar char="•"/>
            </a:pPr>
            <a:endParaRPr lang="en-US" sz="1000" smtClean="0">
              <a:latin typeface="Candara" pitchFamily="34" charset="0"/>
            </a:endParaRPr>
          </a:p>
          <a:p>
            <a:pPr marL="228600" indent="-228600" eaLnBrk="1" hangingPunct="1">
              <a:buFontTx/>
              <a:buChar char="•"/>
            </a:pPr>
            <a:endParaRPr lang="en-US" sz="1000" smtClean="0">
              <a:latin typeface="Candar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FA4BC09-E5D1-4CBF-A69A-B17B97BA9C50}" type="slidenum">
              <a:rPr lang="nl-NL" smtClean="0">
                <a:latin typeface="Candara" pitchFamily="34" charset="0"/>
              </a:rPr>
              <a:pPr/>
              <a:t>12</a:t>
            </a:fld>
            <a:endParaRPr lang="nl-NL" smtClean="0">
              <a:latin typeface="Candara" pitchFamily="34" charset="0"/>
            </a:endParaRPr>
          </a:p>
        </p:txBody>
      </p:sp>
      <p:sp>
        <p:nvSpPr>
          <p:cNvPr id="50179" name="Rectangle 2"/>
          <p:cNvSpPr>
            <a:spLocks noGrp="1" noRot="1" noChangeAspect="1" noChangeArrowheads="1" noTextEdit="1"/>
          </p:cNvSpPr>
          <p:nvPr>
            <p:ph type="sldImg"/>
          </p:nvPr>
        </p:nvSpPr>
        <p:spPr>
          <a:xfrm>
            <a:off x="917575" y="744538"/>
            <a:ext cx="4964113" cy="3722687"/>
          </a:xfrm>
          <a:ln/>
        </p:spPr>
      </p:sp>
      <p:sp>
        <p:nvSpPr>
          <p:cNvPr id="50180" name="Rectangle 3"/>
          <p:cNvSpPr>
            <a:spLocks noGrp="1" noChangeArrowheads="1"/>
          </p:cNvSpPr>
          <p:nvPr>
            <p:ph type="body" idx="1"/>
          </p:nvPr>
        </p:nvSpPr>
        <p:spPr>
          <a:noFill/>
          <a:ln/>
        </p:spPr>
        <p:txBody>
          <a:bodyPr/>
          <a:lstStyle/>
          <a:p>
            <a:pPr marL="228600" indent="-228600" eaLnBrk="1" hangingPunct="1">
              <a:buFontTx/>
              <a:buChar char="•"/>
            </a:pPr>
            <a:r>
              <a:rPr lang="nl-NL" sz="1000" smtClean="0">
                <a:latin typeface="Candara" pitchFamily="34" charset="0"/>
              </a:rPr>
              <a:t>Ondanks het bestaan van ‘glycemic memory’ blijkt het in de praktijk moeilijk om de therapie tijdig te intensiveren.</a:t>
            </a:r>
          </a:p>
          <a:p>
            <a:pPr marL="228600" indent="-228600" eaLnBrk="1" hangingPunct="1">
              <a:buFontTx/>
              <a:buChar char="•"/>
            </a:pPr>
            <a:r>
              <a:rPr lang="nl-NL" sz="1000" smtClean="0">
                <a:latin typeface="Candara" pitchFamily="34" charset="0"/>
              </a:rPr>
              <a:t>De traditionele benadering voor verlaging van het bloedglucose bij patiënten met diabetes mellitus type 2 bestaat uit een opeenvolging van leefstijlinterventie, orale medicatie en een combinatie van orale medicatie en insulinetherapie (met of zonder orale bloedglucoseverlagende middelen). </a:t>
            </a:r>
          </a:p>
          <a:p>
            <a:pPr marL="228600" indent="-228600" eaLnBrk="1" hangingPunct="1">
              <a:buFontTx/>
              <a:buChar char="•"/>
            </a:pPr>
            <a:r>
              <a:rPr lang="nl-NL" sz="1000" smtClean="0">
                <a:latin typeface="Candara" pitchFamily="34" charset="0"/>
              </a:rPr>
              <a:t>Deze strategie resulteert meestal in steeds terugkerende glycemische deregulering, waarbij het wordt getolereerd dat het HbA1c van de patiënt (ver) boven het behandeldoel ligt alvorens de volgende stap wordt genomen.</a:t>
            </a:r>
          </a:p>
          <a:p>
            <a:pPr marL="228600" indent="-228600" eaLnBrk="1" hangingPunct="1">
              <a:buFontTx/>
              <a:buChar char="•"/>
            </a:pPr>
            <a:r>
              <a:rPr lang="nl-NL" sz="1000" smtClean="0">
                <a:latin typeface="Candara" pitchFamily="34" charset="0"/>
              </a:rPr>
              <a:t>Dit geleidelijk afbuigen van ´de zaagtand´ naar boven, maakt het steeds lastiger of onmogelijk om de bloedglucosewaarde van de patiënt binnen de normoglycemische range te krijgen.</a:t>
            </a:r>
          </a:p>
          <a:p>
            <a:pPr marL="228600" indent="-228600" eaLnBrk="1" hangingPunct="1">
              <a:buFontTx/>
              <a:buAutoNum type="arabicPeriod"/>
            </a:pPr>
            <a:endParaRPr lang="nl-NL" sz="1000" smtClean="0">
              <a:latin typeface="Candara" pitchFamily="34" charset="0"/>
            </a:endParaRPr>
          </a:p>
          <a:p>
            <a:pPr marL="228600" indent="-228600" eaLnBrk="1" hangingPunct="1">
              <a:buFontTx/>
              <a:buAutoNum type="arabicPeriod"/>
            </a:pPr>
            <a:r>
              <a:rPr lang="nl-NL" sz="1000" smtClean="0">
                <a:latin typeface="Candara" pitchFamily="34" charset="0"/>
              </a:rPr>
              <a:t>Heine RJ et al. Management of hyperglycaemia in type 2 diabetes. BMJ 2006; 333:1200-1204 </a:t>
            </a:r>
            <a:endParaRPr lang="en-US" sz="1000" smtClean="0">
              <a:latin typeface="Candar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7572867-CDCB-4718-9054-388EB05EBE9E}" type="slidenum">
              <a:rPr lang="nl-NL" smtClean="0">
                <a:latin typeface="Candara" pitchFamily="34" charset="0"/>
              </a:rPr>
              <a:pPr/>
              <a:t>13</a:t>
            </a:fld>
            <a:endParaRPr lang="nl-NL" smtClean="0">
              <a:latin typeface="Candara" pitchFamily="34" charset="0"/>
            </a:endParaRPr>
          </a:p>
        </p:txBody>
      </p:sp>
      <p:sp>
        <p:nvSpPr>
          <p:cNvPr id="51203" name="Rectangle 2"/>
          <p:cNvSpPr>
            <a:spLocks noGrp="1" noRot="1" noChangeAspect="1" noChangeArrowheads="1" noTextEdit="1"/>
          </p:cNvSpPr>
          <p:nvPr>
            <p:ph type="sldImg"/>
          </p:nvPr>
        </p:nvSpPr>
        <p:spPr>
          <a:xfrm>
            <a:off x="917575" y="744538"/>
            <a:ext cx="4962525" cy="3722687"/>
          </a:xfrm>
          <a:ln/>
        </p:spPr>
      </p:sp>
      <p:sp>
        <p:nvSpPr>
          <p:cNvPr id="51204" name="Rectangle 5"/>
          <p:cNvSpPr>
            <a:spLocks noGrp="1" noChangeArrowheads="1"/>
          </p:cNvSpPr>
          <p:nvPr>
            <p:ph type="body" idx="1"/>
          </p:nvPr>
        </p:nvSpPr>
        <p:spPr>
          <a:xfrm>
            <a:off x="806450" y="4745038"/>
            <a:ext cx="5438775" cy="4467225"/>
          </a:xfrm>
          <a:noFill/>
          <a:ln/>
        </p:spPr>
        <p:txBody>
          <a:bodyPr/>
          <a:lstStyle/>
          <a:p>
            <a:pPr marL="228600" indent="-228600" eaLnBrk="1" hangingPunct="1">
              <a:buFontTx/>
              <a:buChar char="•"/>
            </a:pPr>
            <a:r>
              <a:rPr lang="nl-NL" sz="1000" smtClean="0">
                <a:latin typeface="Candara" pitchFamily="34" charset="0"/>
              </a:rPr>
              <a:t>Dat het tijdig intensiveren van de therapie in de dagelijkse praktijk in veel gevallen niet gebeurt, blijkt ondermeer uit deze recente retrospectieve cohortanalyse met behulp van de THIN database (The Health Improvement Network) in de UK.</a:t>
            </a:r>
          </a:p>
          <a:p>
            <a:pPr marL="228600" indent="-228600" eaLnBrk="1" hangingPunct="1">
              <a:buFontTx/>
              <a:buChar char="•"/>
            </a:pPr>
            <a:r>
              <a:rPr lang="nl-NL" sz="1000" smtClean="0">
                <a:latin typeface="Candara" pitchFamily="34" charset="0"/>
              </a:rPr>
              <a:t>Hierin werd aangetoond dat 50% van de patiënten met diabetes type 2, die onvoldoende onder controle waren op hun bestaande orale bloedglucose verlagende medicatie (bepaald door een HbA1c &gt; 8%), pas na 4,9 jaar startte met insulinetherapie.</a:t>
            </a:r>
          </a:p>
          <a:p>
            <a:pPr marL="228600" indent="-228600" eaLnBrk="1" hangingPunct="1">
              <a:buFontTx/>
              <a:buChar char="•"/>
            </a:pPr>
            <a:r>
              <a:rPr lang="nl-NL" sz="1000" smtClean="0">
                <a:latin typeface="Candara" pitchFamily="34" charset="0"/>
              </a:rPr>
              <a:t>Zelfs als de definitie van glycemische deregulatie wordt opgerekt naar een HbA1c grens van 9% blijft 50% van de patiënten gemiddeld gedurende 4,2 jaar onvoldoende onder controle voordat insulinetherapie wordt geïnitieerd.</a:t>
            </a:r>
          </a:p>
          <a:p>
            <a:pPr marL="228600" indent="-228600" eaLnBrk="1" hangingPunct="1">
              <a:buFontTx/>
              <a:buChar char="•"/>
            </a:pPr>
            <a:r>
              <a:rPr lang="nl-NL" sz="1000" smtClean="0">
                <a:latin typeface="Candara" pitchFamily="34" charset="0"/>
              </a:rPr>
              <a:t>Opvallend was dat dit uitstel van insulinetherapie onafhankelijk was van de aan- of afwezigheid van microvasculaire complicaties. De winst in de vermindering van het aantal complicaties zat vooral in een reductie van het aantal microvasculaire events </a:t>
            </a:r>
            <a:r>
              <a:rPr lang="nl-NL" sz="1000" smtClean="0">
                <a:latin typeface="Candara" pitchFamily="34" charset="0"/>
                <a:sym typeface="Wingdings" pitchFamily="-65" charset="2"/>
              </a:rPr>
              <a:t></a:t>
            </a:r>
            <a:r>
              <a:rPr lang="nl-NL" sz="1000" smtClean="0">
                <a:latin typeface="Candara" pitchFamily="34" charset="0"/>
              </a:rPr>
              <a:t> 14% (p=0,01).</a:t>
            </a:r>
            <a:endParaRPr lang="en-US" sz="1000" smtClean="0">
              <a:latin typeface="Candara" pitchFamily="34" charset="0"/>
            </a:endParaRPr>
          </a:p>
          <a:p>
            <a:pPr marL="228600" indent="-228600" eaLnBrk="1" hangingPunct="1">
              <a:buFontTx/>
              <a:buChar char="•"/>
            </a:pPr>
            <a:endParaRPr lang="en-US" sz="1000" smtClean="0">
              <a:latin typeface="Candara" pitchFamily="34" charset="0"/>
            </a:endParaRPr>
          </a:p>
          <a:p>
            <a:pPr marL="228600" indent="-228600" eaLnBrk="1" hangingPunct="1">
              <a:buFontTx/>
              <a:buAutoNum type="arabicPeriod"/>
            </a:pPr>
            <a:r>
              <a:rPr lang="nl-NL" sz="1000" smtClean="0">
                <a:latin typeface="Candara" pitchFamily="34" charset="0"/>
              </a:rPr>
              <a:t>A. Rubino et al. Delayed initiation of subcutaneous insulin therapy after failure of oral glucose-lowering agents in patients with Type 2 diabetes: a population-based analysis in the UK. Diabetic Medicine 24 (12) , 1412–1418. </a:t>
            </a:r>
            <a:endParaRPr lang="en-US" sz="1000" smtClean="0">
              <a:latin typeface="Candara" pitchFamily="34" charset="0"/>
            </a:endParaRPr>
          </a:p>
          <a:p>
            <a:pPr marL="228600" indent="-228600" eaLnBrk="1" hangingPunct="1">
              <a:buFontTx/>
              <a:buChar char="•"/>
            </a:pPr>
            <a:endParaRPr lang="nl-NL" sz="1000" smtClean="0">
              <a:latin typeface="Candar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921830F-6C7C-431F-816F-D032D3FDE9B7}" type="slidenum">
              <a:rPr lang="nl-NL" smtClean="0">
                <a:latin typeface="Candara" pitchFamily="34" charset="0"/>
              </a:rPr>
              <a:pPr/>
              <a:t>14</a:t>
            </a:fld>
            <a:endParaRPr lang="nl-NL" smtClean="0">
              <a:latin typeface="Candara" pitchFamily="34" charset="0"/>
            </a:endParaRPr>
          </a:p>
        </p:txBody>
      </p:sp>
      <p:sp>
        <p:nvSpPr>
          <p:cNvPr id="52227" name="Rectangle 2"/>
          <p:cNvSpPr>
            <a:spLocks noGrp="1" noRot="1" noChangeAspect="1" noChangeArrowheads="1" noTextEdit="1"/>
          </p:cNvSpPr>
          <p:nvPr>
            <p:ph type="sldImg"/>
          </p:nvPr>
        </p:nvSpPr>
        <p:spPr>
          <a:xfrm>
            <a:off x="917575" y="744538"/>
            <a:ext cx="4962525" cy="3722687"/>
          </a:xfrm>
          <a:ln/>
        </p:spPr>
      </p:sp>
      <p:sp>
        <p:nvSpPr>
          <p:cNvPr id="52228" name="Rectangle 3"/>
          <p:cNvSpPr>
            <a:spLocks noGrp="1" noChangeArrowheads="1"/>
          </p:cNvSpPr>
          <p:nvPr>
            <p:ph type="body" idx="1"/>
          </p:nvPr>
        </p:nvSpPr>
        <p:spPr>
          <a:noFill/>
          <a:ln/>
        </p:spPr>
        <p:txBody>
          <a:bodyPr/>
          <a:lstStyle/>
          <a:p>
            <a:pPr eaLnBrk="1" hangingPunct="1"/>
            <a:endParaRPr lang="en-US" smtClean="0">
              <a:latin typeface="Candar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6ABAD4C-0D29-4B56-A3FE-5BE176E5B6D2}" type="slidenum">
              <a:rPr lang="nl-NL" smtClean="0">
                <a:latin typeface="Candara" pitchFamily="34" charset="0"/>
              </a:rPr>
              <a:pPr/>
              <a:t>15</a:t>
            </a:fld>
            <a:endParaRPr lang="nl-NL" smtClean="0">
              <a:latin typeface="Candara" pitchFamily="34" charset="0"/>
            </a:endParaRPr>
          </a:p>
        </p:txBody>
      </p:sp>
      <p:sp>
        <p:nvSpPr>
          <p:cNvPr id="53251" name="Rectangle 2"/>
          <p:cNvSpPr>
            <a:spLocks noGrp="1" noRot="1" noChangeAspect="1" noChangeArrowheads="1" noTextEdit="1"/>
          </p:cNvSpPr>
          <p:nvPr>
            <p:ph type="sldImg"/>
          </p:nvPr>
        </p:nvSpPr>
        <p:spPr>
          <a:xfrm>
            <a:off x="917575" y="744538"/>
            <a:ext cx="4962525" cy="3722687"/>
          </a:xfrm>
          <a:ln/>
        </p:spPr>
      </p:sp>
      <p:sp>
        <p:nvSpPr>
          <p:cNvPr id="53252" name="Rectangle 4"/>
          <p:cNvSpPr>
            <a:spLocks noGrp="1" noChangeArrowheads="1"/>
          </p:cNvSpPr>
          <p:nvPr>
            <p:ph type="body" idx="1"/>
          </p:nvPr>
        </p:nvSpPr>
        <p:spPr>
          <a:xfrm>
            <a:off x="806450" y="4745038"/>
            <a:ext cx="5438775" cy="4467225"/>
          </a:xfrm>
          <a:noFill/>
          <a:ln/>
        </p:spPr>
        <p:txBody>
          <a:bodyPr/>
          <a:lstStyle/>
          <a:p>
            <a:pPr marL="228600" indent="-228600" eaLnBrk="1" hangingPunct="1">
              <a:buFontTx/>
              <a:buChar char="•"/>
            </a:pPr>
            <a:r>
              <a:rPr lang="nl-NL" sz="1000" smtClean="0">
                <a:latin typeface="Candara" pitchFamily="34" charset="0"/>
              </a:rPr>
              <a:t>Mede op basis van landmark studies zoals de UKPDS, als hiervoor beschreven, pleit de recent verschenen ADA/EASD consensus statement ook voor het vroegtijdig inzetten van insulinetherapie om maar zo vroeg mogelijk effectief in te kunnen grijpen in het ziekteproces.</a:t>
            </a:r>
            <a:r>
              <a:rPr lang="nl-NL" sz="1000" baseline="30000" smtClean="0">
                <a:latin typeface="Candara" pitchFamily="34" charset="0"/>
              </a:rPr>
              <a:t>1</a:t>
            </a:r>
            <a:endParaRPr lang="en-US" sz="1000" smtClean="0">
              <a:latin typeface="Candara" pitchFamily="34" charset="0"/>
            </a:endParaRPr>
          </a:p>
          <a:p>
            <a:pPr marL="228600" indent="-228600" eaLnBrk="1" hangingPunct="1">
              <a:buFontTx/>
              <a:buChar char="•"/>
            </a:pPr>
            <a:endParaRPr lang="en-US" sz="1000" smtClean="0">
              <a:latin typeface="Candara" pitchFamily="34" charset="0"/>
            </a:endParaRPr>
          </a:p>
          <a:p>
            <a:pPr marL="228600" indent="-228600" eaLnBrk="1" hangingPunct="1">
              <a:buFontTx/>
              <a:buAutoNum type="arabicPeriod"/>
            </a:pPr>
            <a:r>
              <a:rPr lang="nl-NL" sz="1000" smtClean="0">
                <a:latin typeface="Candara" pitchFamily="34" charset="0"/>
              </a:rPr>
              <a:t>Nathan D.M., et al. Medical management of hyperglycaemia in type 2 diabetes mellitus: a consensus algorithm for the initiation and ajustment of therapy. Diabetologia 2009; 52:17-30. </a:t>
            </a:r>
            <a:endParaRPr lang="en-US" sz="1000" smtClean="0">
              <a:latin typeface="Candara" pitchFamily="34" charset="0"/>
            </a:endParaRPr>
          </a:p>
          <a:p>
            <a:pPr marL="228600" indent="-228600" eaLnBrk="1" hangingPunct="1">
              <a:buFontTx/>
              <a:buChar char="•"/>
            </a:pPr>
            <a:endParaRPr lang="nl-NL" sz="1000" smtClean="0">
              <a:latin typeface="Candar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7EB8E4A-641C-45AB-B04F-3FA3EA28E5CE}" type="slidenum">
              <a:rPr lang="nl-NL" smtClean="0">
                <a:latin typeface="Candara" pitchFamily="34" charset="0"/>
              </a:rPr>
              <a:pPr/>
              <a:t>16</a:t>
            </a:fld>
            <a:endParaRPr lang="nl-NL" smtClean="0">
              <a:latin typeface="Candara" pitchFamily="34" charset="0"/>
            </a:endParaRPr>
          </a:p>
        </p:txBody>
      </p:sp>
      <p:sp>
        <p:nvSpPr>
          <p:cNvPr id="54275" name="Rectangle 2"/>
          <p:cNvSpPr>
            <a:spLocks noGrp="1" noRot="1" noChangeAspect="1" noChangeArrowheads="1" noTextEdit="1"/>
          </p:cNvSpPr>
          <p:nvPr>
            <p:ph type="sldImg"/>
          </p:nvPr>
        </p:nvSpPr>
        <p:spPr>
          <a:xfrm>
            <a:off x="917575" y="744538"/>
            <a:ext cx="4962525" cy="3722687"/>
          </a:xfrm>
          <a:ln/>
        </p:spPr>
      </p:sp>
      <p:sp>
        <p:nvSpPr>
          <p:cNvPr id="54276" name="Tijdelijke aanduiding voor notities 6"/>
          <p:cNvSpPr>
            <a:spLocks noGrp="1"/>
          </p:cNvSpPr>
          <p:nvPr>
            <p:ph type="body" idx="1"/>
          </p:nvPr>
        </p:nvSpPr>
        <p:spPr>
          <a:xfrm>
            <a:off x="660400" y="4829175"/>
            <a:ext cx="5438775" cy="4467225"/>
          </a:xfrm>
          <a:noFill/>
          <a:ln/>
        </p:spPr>
        <p:txBody>
          <a:bodyPr/>
          <a:lstStyle/>
          <a:p>
            <a:pPr marL="228600" indent="-228600">
              <a:buFontTx/>
              <a:buChar char="•"/>
            </a:pPr>
            <a:r>
              <a:rPr lang="nl-NL" sz="1000" smtClean="0">
                <a:latin typeface="Candara" pitchFamily="34" charset="0"/>
              </a:rPr>
              <a:t>Op basis van criteria zoals effectiviteit in bloedglucose verlagend effect, veiligheid en verdraagbaarheid, gebruiksgemak, kosten en extraglycemische effecten is in de ADA/EASD consensus statement een onderscheid gemaakt tussen medicatie in Tier 1 (‘well-validated core therapy’) en Tier 2 (‘less well-validated therapy’).</a:t>
            </a:r>
            <a:r>
              <a:rPr lang="nl-NL" sz="1000" baseline="30000" smtClean="0">
                <a:latin typeface="Candara" pitchFamily="34" charset="0"/>
              </a:rPr>
              <a:t>1</a:t>
            </a:r>
          </a:p>
          <a:p>
            <a:pPr marL="228600" indent="-228600">
              <a:buFontTx/>
              <a:buChar char="•"/>
            </a:pPr>
            <a:r>
              <a:rPr lang="nl-NL" sz="1000" smtClean="0">
                <a:latin typeface="Candara" pitchFamily="34" charset="0"/>
              </a:rPr>
              <a:t>Andere groepen medicatie, zoals de DPP-4 remmers, zijn niet bij een van deze twee Tiers van voorkeursmedicatie ingedeeld vanwege het mindere of gelijke bloedglucose verlagend effect ten opzichte  van medicatie uit Tier 1 of 2 en/of de beperking in klinische data of relatieve kosten.</a:t>
            </a:r>
            <a:r>
              <a:rPr lang="nl-NL" sz="1000" baseline="30000" smtClean="0">
                <a:latin typeface="Candara" pitchFamily="34" charset="0"/>
              </a:rPr>
              <a:t>1</a:t>
            </a:r>
            <a:r>
              <a:rPr lang="nl-NL" sz="1000" smtClean="0">
                <a:latin typeface="Candara" pitchFamily="34" charset="0"/>
              </a:rPr>
              <a:t>  </a:t>
            </a:r>
            <a:endParaRPr lang="en-US" sz="1000" smtClean="0">
              <a:latin typeface="Candara" pitchFamily="34" charset="0"/>
            </a:endParaRPr>
          </a:p>
          <a:p>
            <a:pPr marL="228600" indent="-228600">
              <a:buFontTx/>
              <a:buChar char="•"/>
            </a:pPr>
            <a:endParaRPr lang="en-US" sz="1000" smtClean="0">
              <a:latin typeface="Candara" pitchFamily="34" charset="0"/>
            </a:endParaRPr>
          </a:p>
          <a:p>
            <a:pPr marL="228600" indent="-228600">
              <a:buFontTx/>
              <a:buAutoNum type="arabicPeriod"/>
            </a:pPr>
            <a:r>
              <a:rPr lang="nl-NL" sz="1000" smtClean="0">
                <a:latin typeface="Candara" pitchFamily="34" charset="0"/>
              </a:rPr>
              <a:t>Nathan D.M., et al. Medical management of hyperglycaemia in type 2 diabetes mellitus: a consensus algorithm for the initiation and ajustment of therapy. Diabetologia 2009; 52:17-30. </a:t>
            </a:r>
            <a:endParaRPr lang="en-US" sz="1000" smtClean="0">
              <a:latin typeface="Candara" pitchFamily="34" charset="0"/>
            </a:endParaRPr>
          </a:p>
          <a:p>
            <a:pPr marL="228600" indent="-228600"/>
            <a:endParaRPr lang="nl-NL" sz="1000" smtClean="0">
              <a:latin typeface="Candar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86ADF96-BAF9-4BFD-97E6-FC8871A87963}" type="slidenum">
              <a:rPr lang="nl-NL" smtClean="0">
                <a:latin typeface="Candara" pitchFamily="34" charset="0"/>
              </a:rPr>
              <a:pPr/>
              <a:t>17</a:t>
            </a:fld>
            <a:endParaRPr lang="nl-NL" smtClean="0">
              <a:latin typeface="Candara" pitchFamily="34" charset="0"/>
            </a:endParaRPr>
          </a:p>
        </p:txBody>
      </p:sp>
      <p:sp>
        <p:nvSpPr>
          <p:cNvPr id="55299" name="Rectangle 2"/>
          <p:cNvSpPr>
            <a:spLocks noGrp="1" noRot="1" noChangeAspect="1" noChangeArrowheads="1" noTextEdit="1"/>
          </p:cNvSpPr>
          <p:nvPr>
            <p:ph type="sldImg"/>
          </p:nvPr>
        </p:nvSpPr>
        <p:spPr>
          <a:xfrm>
            <a:off x="917575" y="744538"/>
            <a:ext cx="4962525" cy="3722687"/>
          </a:xfrm>
          <a:ln/>
        </p:spPr>
      </p:sp>
      <p:sp>
        <p:nvSpPr>
          <p:cNvPr id="55300" name="Tijdelijke aanduiding voor notities 4"/>
          <p:cNvSpPr>
            <a:spLocks noGrp="1"/>
          </p:cNvSpPr>
          <p:nvPr>
            <p:ph type="body" idx="1"/>
          </p:nvPr>
        </p:nvSpPr>
        <p:spPr>
          <a:xfrm>
            <a:off x="679450" y="4762500"/>
            <a:ext cx="5438775" cy="4419600"/>
          </a:xfrm>
          <a:noFill/>
          <a:ln/>
        </p:spPr>
        <p:txBody>
          <a:bodyPr/>
          <a:lstStyle/>
          <a:p>
            <a:pPr marL="228600" indent="-228600">
              <a:buFontTx/>
              <a:buChar char="•"/>
            </a:pPr>
            <a:r>
              <a:rPr lang="nl-NL" sz="1000" smtClean="0">
                <a:latin typeface="Candara" pitchFamily="34" charset="0"/>
              </a:rPr>
              <a:t>De interventies uit Tier 1 (‘well-validated core therapies’) vormen de best onderbouwde, meest effectieve en meest kosteneffectieve strategie om de glycemische behandeldoelen te bereiken.</a:t>
            </a:r>
            <a:r>
              <a:rPr lang="nl-NL" sz="1000" baseline="30000" smtClean="0">
                <a:latin typeface="Candara" pitchFamily="34" charset="0"/>
              </a:rPr>
              <a:t>1</a:t>
            </a:r>
          </a:p>
          <a:p>
            <a:pPr marL="228600" indent="-228600">
              <a:buFontTx/>
              <a:buChar char="•"/>
            </a:pPr>
            <a:r>
              <a:rPr lang="nl-NL" sz="1000" smtClean="0">
                <a:latin typeface="Candara" pitchFamily="34" charset="0"/>
              </a:rPr>
              <a:t>Het algoritme zoals beschreven in Tier 1 verdient de voorkeur voor de meeste patiënten met diabetes type 2.</a:t>
            </a:r>
            <a:r>
              <a:rPr lang="nl-NL" sz="1000" baseline="30000" smtClean="0">
                <a:latin typeface="Candara" pitchFamily="34" charset="0"/>
              </a:rPr>
              <a:t>1</a:t>
            </a:r>
            <a:r>
              <a:rPr lang="nl-NL" sz="1000" smtClean="0">
                <a:latin typeface="Candara" pitchFamily="34" charset="0"/>
              </a:rPr>
              <a:t>  </a:t>
            </a:r>
            <a:endParaRPr lang="en-US" sz="1000" smtClean="0">
              <a:latin typeface="Candara" pitchFamily="34" charset="0"/>
            </a:endParaRPr>
          </a:p>
          <a:p>
            <a:pPr marL="228600" indent="-228600">
              <a:buFontTx/>
              <a:buChar char="•"/>
            </a:pPr>
            <a:r>
              <a:rPr lang="nl-NL" sz="1000" smtClean="0">
                <a:latin typeface="Candara" pitchFamily="34" charset="0"/>
              </a:rPr>
              <a:t>De Tier 1 behandelalgoritme bestaat uit de volgende stappen:</a:t>
            </a:r>
          </a:p>
          <a:p>
            <a:pPr marL="742950" lvl="1" indent="-285750">
              <a:buFontTx/>
              <a:buChar char="•"/>
            </a:pPr>
            <a:r>
              <a:rPr lang="nl-NL" sz="1000" smtClean="0">
                <a:latin typeface="Candara" pitchFamily="34" charset="0"/>
                <a:cs typeface="Geneva" pitchFamily="34" charset="0"/>
              </a:rPr>
              <a:t>STAP 1: leefstijlinterventie + metformine</a:t>
            </a:r>
            <a:br>
              <a:rPr lang="nl-NL" sz="1000" smtClean="0">
                <a:latin typeface="Candara" pitchFamily="34" charset="0"/>
                <a:cs typeface="Geneva" pitchFamily="34" charset="0"/>
              </a:rPr>
            </a:br>
            <a:r>
              <a:rPr lang="nl-NL" sz="1000" smtClean="0">
                <a:latin typeface="Candara" pitchFamily="34" charset="0"/>
                <a:cs typeface="Geneva" pitchFamily="34" charset="0"/>
              </a:rPr>
              <a:t>Aangezien bij de meeste patiënten met diabetes type 2 leefstijlinterventie niet instaat zijn een goede glycemische controle te geven of te behouden, wordt aanbevolen na diagnose, gelijktijdig met leefstijlinterventie, te starten met metformine therapie.</a:t>
            </a:r>
          </a:p>
          <a:p>
            <a:pPr marL="742950" lvl="1" indent="-285750">
              <a:buFontTx/>
              <a:buChar char="•"/>
            </a:pPr>
            <a:r>
              <a:rPr lang="nl-NL" sz="1000" smtClean="0">
                <a:latin typeface="Candara" pitchFamily="34" charset="0"/>
                <a:cs typeface="Geneva" pitchFamily="34" charset="0"/>
              </a:rPr>
              <a:t>STAP 2: toevoegen eenmaal daags basale insuline of sulfonylureumderivaat</a:t>
            </a:r>
            <a:br>
              <a:rPr lang="nl-NL" sz="1000" smtClean="0">
                <a:latin typeface="Candara" pitchFamily="34" charset="0"/>
                <a:cs typeface="Geneva" pitchFamily="34" charset="0"/>
              </a:rPr>
            </a:br>
            <a:r>
              <a:rPr lang="nl-NL" sz="1000" smtClean="0">
                <a:latin typeface="Candara" pitchFamily="34" charset="0"/>
                <a:cs typeface="Geneva" pitchFamily="34" charset="0"/>
              </a:rPr>
              <a:t>Als leefstijlinterventie en de maximaal getolereerde dosering metformine onvoldoende instaat zijn een goede glycemische controle te geven, dient (binnen 2-3 maanden) een tweede medicatie toegevoegd te worden. Met name bij patiënten met een HbA1c ≥ 8,5% verdient het toevoegen van eenmaal daags basale insuline de voorkeur.</a:t>
            </a:r>
          </a:p>
          <a:p>
            <a:pPr marL="742950" lvl="1" indent="-285750">
              <a:buFontTx/>
              <a:buChar char="•"/>
            </a:pPr>
            <a:r>
              <a:rPr lang="nl-NL" sz="1000" smtClean="0">
                <a:latin typeface="Candara" pitchFamily="34" charset="0"/>
                <a:cs typeface="Geneva" pitchFamily="34" charset="0"/>
              </a:rPr>
              <a:t>STAP 3: starten of intensiveren insulinetherapie</a:t>
            </a:r>
            <a:br>
              <a:rPr lang="nl-NL" sz="1000" smtClean="0">
                <a:latin typeface="Candara" pitchFamily="34" charset="0"/>
                <a:cs typeface="Geneva" pitchFamily="34" charset="0"/>
              </a:rPr>
            </a:br>
            <a:endParaRPr lang="en-US" sz="1000" smtClean="0">
              <a:latin typeface="Candara" pitchFamily="34" charset="0"/>
              <a:cs typeface="Geneva" pitchFamily="34" charset="0"/>
            </a:endParaRPr>
          </a:p>
          <a:p>
            <a:pPr marL="228600" indent="-228600">
              <a:buFontTx/>
              <a:buAutoNum type="arabicPeriod"/>
            </a:pPr>
            <a:r>
              <a:rPr lang="nl-NL" sz="1000" smtClean="0">
                <a:latin typeface="Candara" pitchFamily="34" charset="0"/>
              </a:rPr>
              <a:t>Nathan D.M., et al. Medical management of hyperglycaemia in type 2 diabetes mellitus: a consensus algorithm for the initiation and ajustment of therapy. Diabetologia 2009; 52:17-30. </a:t>
            </a:r>
            <a:endParaRPr lang="en-US" sz="1000" smtClean="0">
              <a:latin typeface="Candara" pitchFamily="34" charset="0"/>
            </a:endParaRPr>
          </a:p>
          <a:p>
            <a:pPr marL="228600" indent="-228600"/>
            <a:endParaRPr lang="nl-NL" sz="1000" smtClean="0">
              <a:latin typeface="Candar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2C08683-345C-4746-9A34-684C1DD25D4A}" type="slidenum">
              <a:rPr lang="nl-NL" smtClean="0">
                <a:latin typeface="Candara" pitchFamily="34" charset="0"/>
              </a:rPr>
              <a:pPr/>
              <a:t>18</a:t>
            </a:fld>
            <a:endParaRPr lang="nl-NL" smtClean="0">
              <a:latin typeface="Candara" pitchFamily="34" charset="0"/>
            </a:endParaRPr>
          </a:p>
        </p:txBody>
      </p:sp>
      <p:sp>
        <p:nvSpPr>
          <p:cNvPr id="56323" name="Rectangle 2"/>
          <p:cNvSpPr>
            <a:spLocks noGrp="1" noRot="1" noChangeAspect="1" noChangeArrowheads="1" noTextEdit="1"/>
          </p:cNvSpPr>
          <p:nvPr>
            <p:ph type="sldImg"/>
          </p:nvPr>
        </p:nvSpPr>
        <p:spPr>
          <a:xfrm>
            <a:off x="917575" y="744538"/>
            <a:ext cx="4964113" cy="3722687"/>
          </a:xfrm>
          <a:ln/>
        </p:spPr>
      </p:sp>
      <p:sp>
        <p:nvSpPr>
          <p:cNvPr id="56324" name="Tijdelijke aanduiding voor notities 4"/>
          <p:cNvSpPr>
            <a:spLocks noGrp="1"/>
          </p:cNvSpPr>
          <p:nvPr>
            <p:ph type="body" idx="1"/>
          </p:nvPr>
        </p:nvSpPr>
        <p:spPr>
          <a:xfrm>
            <a:off x="679450" y="4781550"/>
            <a:ext cx="5438775" cy="4667250"/>
          </a:xfrm>
          <a:noFill/>
          <a:ln/>
        </p:spPr>
        <p:txBody>
          <a:bodyPr/>
          <a:lstStyle/>
          <a:p>
            <a:pPr marL="228600" indent="-228600">
              <a:buFontTx/>
              <a:buChar char="•"/>
            </a:pPr>
            <a:r>
              <a:rPr lang="nl-NL" sz="1000" smtClean="0">
                <a:latin typeface="Candara" pitchFamily="34" charset="0"/>
              </a:rPr>
              <a:t>Dit overzichtsschema geeft de consensus weer van de ADA/EASD betreffende de behandeling van type 2 diabetes, gebaseerd op het bereikte HbA1c.</a:t>
            </a:r>
            <a:r>
              <a:rPr lang="nl-NL" sz="1000" baseline="30000" smtClean="0">
                <a:latin typeface="Candara" pitchFamily="34" charset="0"/>
              </a:rPr>
              <a:t>1</a:t>
            </a:r>
          </a:p>
          <a:p>
            <a:pPr marL="228600" indent="-228600">
              <a:buFontTx/>
              <a:buChar char="•"/>
            </a:pPr>
            <a:r>
              <a:rPr lang="nl-NL" sz="1000" smtClean="0">
                <a:latin typeface="Candara" pitchFamily="34" charset="0"/>
              </a:rPr>
              <a:t>Als leefstijlinterventie en de maximaal getolereerde dosering metformine onvoldoende instaat zijn een goede glycemische controle te geven, dient (binnen 2-3 maanden) een tweede medicatie toegevoegd te worden. Met name bij patiënten met een HbA1c ≥ 8,5% verdient het toevoegen van eenmaal daags basale insuline de voorkeur.</a:t>
            </a:r>
            <a:r>
              <a:rPr lang="nl-NL" sz="1000" baseline="30000" smtClean="0">
                <a:latin typeface="Candara" pitchFamily="34" charset="0"/>
              </a:rPr>
              <a:t>1</a:t>
            </a:r>
            <a:endParaRPr lang="nl-NL" sz="1000" smtClean="0">
              <a:latin typeface="Candara" pitchFamily="34" charset="0"/>
            </a:endParaRPr>
          </a:p>
          <a:p>
            <a:pPr marL="228600" indent="-228600">
              <a:buFontTx/>
              <a:buChar char="•"/>
            </a:pPr>
            <a:r>
              <a:rPr lang="nl-NL" sz="1000" smtClean="0">
                <a:latin typeface="Candara" pitchFamily="34" charset="0"/>
              </a:rPr>
              <a:t>Het toevoegen van een basale insuline aan orale bloedglucose verlagende middelen bij patiënten met diabetes mellitus type 2 resulteert in een effectieve behandeling van de basale hyperglycemie. Hierdoor wordt niet alleen de nuchtere bloedglucose genormaliseerd maar worden (indirect) ook de postprandiale glucosepieken aangepakt. </a:t>
            </a:r>
          </a:p>
          <a:p>
            <a:pPr marL="228600" indent="-228600">
              <a:buFontTx/>
              <a:buChar char="•"/>
            </a:pPr>
            <a:r>
              <a:rPr lang="nl-NL" sz="1000" smtClean="0">
                <a:latin typeface="Candara" pitchFamily="34" charset="0"/>
              </a:rPr>
              <a:t>Welke basale insuline hierbij de voorkeur verdient, wordt mede bepaald door de mate van hypoglycemie. </a:t>
            </a:r>
          </a:p>
          <a:p>
            <a:pPr marL="228600" indent="-228600">
              <a:buFontTx/>
              <a:buChar char="•"/>
            </a:pPr>
            <a:r>
              <a:rPr lang="nl-NL" sz="1000" smtClean="0">
                <a:latin typeface="Candara" pitchFamily="34" charset="0"/>
              </a:rPr>
              <a:t>In tegenstelling tot andere bloedglucose verlagende medicatie is er geen maximale dosering insuline waarboven geen therapeutisch effect meer verwacht mag worden.</a:t>
            </a:r>
            <a:r>
              <a:rPr lang="nl-NL" sz="1000" baseline="30000" smtClean="0">
                <a:latin typeface="Candara" pitchFamily="34" charset="0"/>
              </a:rPr>
              <a:t>1</a:t>
            </a:r>
            <a:r>
              <a:rPr lang="nl-NL" sz="1000" smtClean="0">
                <a:latin typeface="Candara" pitchFamily="34" charset="0"/>
              </a:rPr>
              <a:t/>
            </a:r>
            <a:br>
              <a:rPr lang="nl-NL" sz="1000" smtClean="0">
                <a:latin typeface="Candara" pitchFamily="34" charset="0"/>
              </a:rPr>
            </a:br>
            <a:endParaRPr lang="en-US" sz="1000" smtClean="0">
              <a:latin typeface="Candara" pitchFamily="34" charset="0"/>
            </a:endParaRPr>
          </a:p>
          <a:p>
            <a:pPr marL="228600" indent="-228600">
              <a:buFontTx/>
              <a:buAutoNum type="arabicPeriod"/>
            </a:pPr>
            <a:r>
              <a:rPr lang="nl-NL" sz="1000" smtClean="0">
                <a:latin typeface="Candara" pitchFamily="34" charset="0"/>
              </a:rPr>
              <a:t>Nathan D.M., et al. Medical management of hyperglycaemia in type 2 diabetes mellitus: a consensus algorithm for the initiation and ajustment of therapy. Diabetologia 2009; 52:17-30. </a:t>
            </a:r>
            <a:endParaRPr lang="en-US" sz="1000" smtClean="0">
              <a:latin typeface="Candara" pitchFamily="34" charset="0"/>
            </a:endParaRPr>
          </a:p>
          <a:p>
            <a:pPr marL="228600" indent="-228600"/>
            <a:endParaRPr lang="nl-NL" sz="1000" smtClean="0">
              <a:latin typeface="Candar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180353E-78F0-4D33-9C29-E21DE505107E}" type="slidenum">
              <a:rPr lang="nl-NL" smtClean="0">
                <a:latin typeface="Candara" pitchFamily="34" charset="0"/>
              </a:rPr>
              <a:pPr/>
              <a:t>19</a:t>
            </a:fld>
            <a:endParaRPr lang="nl-NL" smtClean="0">
              <a:latin typeface="Candara" pitchFamily="34" charset="0"/>
            </a:endParaRPr>
          </a:p>
        </p:txBody>
      </p:sp>
      <p:sp>
        <p:nvSpPr>
          <p:cNvPr id="57347" name="Rectangle 2"/>
          <p:cNvSpPr>
            <a:spLocks noGrp="1" noRot="1" noChangeAspect="1" noChangeArrowheads="1" noTextEdit="1"/>
          </p:cNvSpPr>
          <p:nvPr>
            <p:ph type="sldImg"/>
          </p:nvPr>
        </p:nvSpPr>
        <p:spPr>
          <a:xfrm>
            <a:off x="917575" y="744538"/>
            <a:ext cx="4964113" cy="3722687"/>
          </a:xfrm>
          <a:ln/>
        </p:spPr>
      </p:sp>
      <p:sp>
        <p:nvSpPr>
          <p:cNvPr id="57348" name="Rectangle 3"/>
          <p:cNvSpPr>
            <a:spLocks noGrp="1" noChangeArrowheads="1"/>
          </p:cNvSpPr>
          <p:nvPr>
            <p:ph type="body" idx="1"/>
          </p:nvPr>
        </p:nvSpPr>
        <p:spPr>
          <a:noFill/>
          <a:ln/>
        </p:spPr>
        <p:txBody>
          <a:bodyPr/>
          <a:lstStyle/>
          <a:p>
            <a:pPr marL="228600" indent="-228600" algn="just" eaLnBrk="1" hangingPunct="1">
              <a:buFontTx/>
              <a:buChar char="•"/>
            </a:pPr>
            <a:r>
              <a:rPr lang="nl-NL" sz="1000" smtClean="0">
                <a:latin typeface="Candara" pitchFamily="34" charset="0"/>
              </a:rPr>
              <a:t>De rationale achter de voorkeur voor het toevoegen van een basale insuline aan de bestaande orale medicatie, zoals in de ADA/EASD richtlijnen, kan gevonden worden in deze analyse van professor Riddle. </a:t>
            </a:r>
          </a:p>
          <a:p>
            <a:pPr marL="228600" indent="-228600" algn="just" eaLnBrk="1" hangingPunct="1">
              <a:buFontTx/>
              <a:buChar char="•"/>
            </a:pPr>
            <a:r>
              <a:rPr lang="nl-NL" sz="1000" smtClean="0">
                <a:latin typeface="Candara" pitchFamily="34" charset="0"/>
              </a:rPr>
              <a:t>Uitgaande van een HbA1c van 5% bij gezonde personen, zal het HbA1c bij ongecontroleerde type 2 patiënten verhoogd zijn tot bijvoorbeeld 8%</a:t>
            </a:r>
          </a:p>
          <a:p>
            <a:pPr marL="228600" indent="-228600" algn="just" eaLnBrk="1" hangingPunct="1">
              <a:buFontTx/>
              <a:buChar char="•"/>
            </a:pPr>
            <a:r>
              <a:rPr lang="nl-NL" sz="1000" smtClean="0">
                <a:latin typeface="Candara" pitchFamily="34" charset="0"/>
              </a:rPr>
              <a:t>De verhoging van het HbA1c (in dit geval met 3%) komt met name door een verhoging van de basale hyperglycemie, dus door een verhoogde nuchtere bloedglucose. Hierdoor gaat de patiënt al ongecontroleerd en met een te hoge bloedglucose de dag in, waardoor het gehele glucoseprofiel op een hoger niveau komt te liggen</a:t>
            </a:r>
          </a:p>
          <a:p>
            <a:pPr marL="228600" indent="-228600" algn="just" eaLnBrk="1" hangingPunct="1">
              <a:buFontTx/>
              <a:buChar char="•"/>
            </a:pPr>
            <a:r>
              <a:rPr lang="nl-NL" sz="1000" smtClean="0">
                <a:latin typeface="Candara" pitchFamily="34" charset="0"/>
              </a:rPr>
              <a:t>Een mathematische berekening heeft uitgewezen dat ongeveer tweederde van de totale hyperglycemie wordt veroorzaakt door een ongecontroleerde basale hyperglycemie, en een derde door de postprandiale pieken</a:t>
            </a:r>
          </a:p>
          <a:p>
            <a:pPr marL="228600" indent="-228600" algn="just" eaLnBrk="1" hangingPunct="1">
              <a:buFontTx/>
              <a:buChar char="•"/>
            </a:pPr>
            <a:r>
              <a:rPr lang="nl-NL" sz="1000" smtClean="0">
                <a:latin typeface="Candara" pitchFamily="34" charset="0"/>
              </a:rPr>
              <a:t>Het is dus zaak eerst de basale hyperglycemie aan te pakken en onder controle te krijgen (eerst dient de nuchtere bloedglucose goed onder controle gebracht te worden). Hierdoor worden de pieken indirect ook aangepakt: het totale glucoseprofiel komt immers op een lager niveau te liggen</a:t>
            </a:r>
          </a:p>
          <a:p>
            <a:pPr marL="228600" indent="-228600" algn="just" eaLnBrk="1" hangingPunct="1">
              <a:buFontTx/>
              <a:buChar char="•"/>
            </a:pPr>
            <a:r>
              <a:rPr lang="nl-NL" sz="1000" smtClean="0">
                <a:latin typeface="Candara" pitchFamily="34" charset="0"/>
              </a:rPr>
              <a:t>De mate van glycemische controle van een basale insuline ten opzichte van twee andere insuline regimes (driemaal daags maaltijdinsuline en tweemaal daags gemengde insuline) bij patiënten die onvoldoende onder controle zijn met orale medicatie, is onderzocht in de 4T studie.  </a:t>
            </a:r>
          </a:p>
          <a:p>
            <a:pPr marL="228600" indent="-228600" algn="just" eaLnBrk="1" hangingPunct="1"/>
            <a:endParaRPr lang="nl-NL" sz="1000" smtClean="0">
              <a:latin typeface="Candara" pitchFamily="34" charset="0"/>
            </a:endParaRPr>
          </a:p>
          <a:p>
            <a:pPr marL="228600" indent="-228600" algn="just" eaLnBrk="1" hangingPunct="1">
              <a:buFontTx/>
              <a:buAutoNum type="arabicPeriod"/>
            </a:pPr>
            <a:r>
              <a:rPr lang="nl-NL" sz="1000" smtClean="0">
                <a:latin typeface="Candara" pitchFamily="34" charset="0"/>
              </a:rPr>
              <a:t>Riddle M. The Treat-To-Target trial and related studies. Endocr Pract 2006; 12:71-79.</a:t>
            </a:r>
            <a:endParaRPr lang="en-US" sz="1000" smtClean="0">
              <a:latin typeface="Candar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17575" y="744538"/>
            <a:ext cx="4962525" cy="3722687"/>
          </a:xfrm>
          <a:ln/>
        </p:spPr>
      </p:sp>
      <p:sp>
        <p:nvSpPr>
          <p:cNvPr id="39939" name="Rectangle 3"/>
          <p:cNvSpPr>
            <a:spLocks noGrp="1" noChangeArrowheads="1"/>
          </p:cNvSpPr>
          <p:nvPr>
            <p:ph type="body" idx="1"/>
          </p:nvPr>
        </p:nvSpPr>
        <p:spPr>
          <a:noFill/>
          <a:ln/>
        </p:spPr>
        <p:txBody>
          <a:bodyPr/>
          <a:lstStyle/>
          <a:p>
            <a:endParaRPr lang="en-US" smtClean="0">
              <a:latin typeface="Candar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693EF90-7D36-4FE4-BB5D-D9DF8C31D23B}" type="slidenum">
              <a:rPr lang="nl-NL" smtClean="0">
                <a:latin typeface="Candara" pitchFamily="34" charset="0"/>
              </a:rPr>
              <a:pPr/>
              <a:t>20</a:t>
            </a:fld>
            <a:endParaRPr lang="nl-NL" smtClean="0">
              <a:latin typeface="Candara" pitchFamily="34" charset="0"/>
            </a:endParaRPr>
          </a:p>
        </p:txBody>
      </p:sp>
      <p:sp>
        <p:nvSpPr>
          <p:cNvPr id="58371" name="Rectangle 2"/>
          <p:cNvSpPr>
            <a:spLocks noGrp="1" noRot="1" noChangeAspect="1" noChangeArrowheads="1" noTextEdit="1"/>
          </p:cNvSpPr>
          <p:nvPr>
            <p:ph type="sldImg"/>
          </p:nvPr>
        </p:nvSpPr>
        <p:spPr>
          <a:xfrm>
            <a:off x="917575" y="744538"/>
            <a:ext cx="4962525" cy="3722687"/>
          </a:xfrm>
          <a:ln/>
        </p:spPr>
      </p:sp>
      <p:sp>
        <p:nvSpPr>
          <p:cNvPr id="58372" name="Tijdelijke aanduiding voor notities 7"/>
          <p:cNvSpPr>
            <a:spLocks noGrp="1"/>
          </p:cNvSpPr>
          <p:nvPr>
            <p:ph type="body" idx="1"/>
          </p:nvPr>
        </p:nvSpPr>
        <p:spPr>
          <a:xfrm>
            <a:off x="679450" y="4810125"/>
            <a:ext cx="5438775" cy="4371975"/>
          </a:xfrm>
          <a:noFill/>
          <a:ln/>
        </p:spPr>
        <p:txBody>
          <a:bodyPr/>
          <a:lstStyle/>
          <a:p>
            <a:pPr marL="228600" indent="-228600">
              <a:buFontTx/>
              <a:buChar char="•"/>
            </a:pPr>
            <a:r>
              <a:rPr lang="nl-NL" sz="1000" smtClean="0">
                <a:latin typeface="Candara" pitchFamily="34" charset="0"/>
              </a:rPr>
              <a:t>Schematische weergave van de werkingsprofielen van de verschillende humane en analoge insuline preparaten.</a:t>
            </a:r>
            <a:r>
              <a:rPr lang="nl-NL" sz="1000" baseline="30000" smtClean="0">
                <a:latin typeface="Candara" pitchFamily="34" charset="0"/>
              </a:rPr>
              <a:t>1</a:t>
            </a:r>
            <a:endParaRPr lang="nl-NL" sz="1000" smtClean="0">
              <a:latin typeface="Candara" pitchFamily="34" charset="0"/>
            </a:endParaRPr>
          </a:p>
          <a:p>
            <a:pPr marL="228600" indent="-228600">
              <a:buFontTx/>
              <a:buChar char="•"/>
            </a:pPr>
            <a:r>
              <a:rPr lang="nl-NL" sz="1000" smtClean="0">
                <a:latin typeface="Candara" pitchFamily="34" charset="0"/>
              </a:rPr>
              <a:t>De basale insulinepreparaten verschillen substantieel in hun farmacodynamisch profiel:</a:t>
            </a:r>
          </a:p>
          <a:p>
            <a:pPr marL="1143000" lvl="2" indent="-228600">
              <a:buFontTx/>
              <a:buChar char="•"/>
            </a:pPr>
            <a:r>
              <a:rPr lang="nl-NL" sz="1000" smtClean="0">
                <a:latin typeface="Candara" pitchFamily="34" charset="0"/>
                <a:cs typeface="Geneva" pitchFamily="34" charset="0"/>
              </a:rPr>
              <a:t>Insuline glargine is relatief piekloos en blijkt de langste en meest stabiele werkingsduur te hebben.</a:t>
            </a:r>
          </a:p>
          <a:p>
            <a:pPr marL="1143000" lvl="2" indent="-228600">
              <a:buFontTx/>
              <a:buChar char="•"/>
            </a:pPr>
            <a:r>
              <a:rPr lang="nl-NL" sz="1000" smtClean="0">
                <a:latin typeface="Candara" pitchFamily="34" charset="0"/>
                <a:cs typeface="Geneva" pitchFamily="34" charset="0"/>
              </a:rPr>
              <a:t>Insuline detemir heeft een werkingsduur die toeneemt met hogere doseringen. De werkingsduur en de piek van insuline detemir liggen ergens tussen die van insuline glargine en NPH insuline in.</a:t>
            </a:r>
          </a:p>
          <a:p>
            <a:pPr marL="1143000" lvl="2" indent="-228600">
              <a:buFontTx/>
              <a:buChar char="•"/>
            </a:pPr>
            <a:r>
              <a:rPr lang="nl-NL" sz="1000" smtClean="0">
                <a:latin typeface="Candara" pitchFamily="34" charset="0"/>
                <a:cs typeface="Geneva" pitchFamily="34" charset="0"/>
              </a:rPr>
              <a:t>NPH insuline heeft een duidelijke piek in het werkingsprofiel en de farmacokinetiek van NPH insuline kan nogal wisselen.</a:t>
            </a:r>
          </a:p>
          <a:p>
            <a:pPr marL="228600" indent="-228600">
              <a:buFontTx/>
              <a:buChar char="•"/>
            </a:pPr>
            <a:endParaRPr lang="en-US" sz="1000" smtClean="0">
              <a:latin typeface="Candara" pitchFamily="34" charset="0"/>
            </a:endParaRPr>
          </a:p>
          <a:p>
            <a:pPr marL="228600" indent="-228600">
              <a:buFontTx/>
              <a:buAutoNum type="arabicPeriod"/>
            </a:pPr>
            <a:r>
              <a:rPr lang="nl-NL" sz="1000" smtClean="0">
                <a:latin typeface="Candara" pitchFamily="34" charset="0"/>
              </a:rPr>
              <a:t>McMahon G. et al. Intention to Treat – Initiating Insulin and the 4-T Study. N Engl J Med 2007; 357:1759-1761.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8263904-C134-4085-A990-298FAF1B4FB0}" type="slidenum">
              <a:rPr lang="nl-NL" smtClean="0">
                <a:latin typeface="Candara" pitchFamily="34" charset="0"/>
              </a:rPr>
              <a:pPr/>
              <a:t>21</a:t>
            </a:fld>
            <a:endParaRPr lang="nl-NL" smtClean="0">
              <a:latin typeface="Candara" pitchFamily="34" charset="0"/>
            </a:endParaRPr>
          </a:p>
        </p:txBody>
      </p:sp>
      <p:sp>
        <p:nvSpPr>
          <p:cNvPr id="59395" name="Rectangle 2"/>
          <p:cNvSpPr>
            <a:spLocks noGrp="1" noRot="1" noChangeAspect="1" noChangeArrowheads="1" noTextEdit="1"/>
          </p:cNvSpPr>
          <p:nvPr>
            <p:ph type="sldImg"/>
          </p:nvPr>
        </p:nvSpPr>
        <p:spPr>
          <a:xfrm>
            <a:off x="915988" y="744538"/>
            <a:ext cx="4965700" cy="3724275"/>
          </a:xfrm>
          <a:ln/>
        </p:spPr>
      </p:sp>
      <p:sp>
        <p:nvSpPr>
          <p:cNvPr id="59396" name="Tijdelijke aanduiding voor notities 4"/>
          <p:cNvSpPr>
            <a:spLocks noGrp="1"/>
          </p:cNvSpPr>
          <p:nvPr>
            <p:ph type="body" idx="1"/>
          </p:nvPr>
        </p:nvSpPr>
        <p:spPr>
          <a:xfrm>
            <a:off x="679450" y="4686300"/>
            <a:ext cx="5438775" cy="4495800"/>
          </a:xfrm>
          <a:noFill/>
          <a:ln/>
        </p:spPr>
        <p:txBody>
          <a:bodyPr/>
          <a:lstStyle/>
          <a:p>
            <a:pPr marL="228600" indent="-228600">
              <a:buFontTx/>
              <a:buChar char="•"/>
            </a:pPr>
            <a:r>
              <a:rPr lang="en-US" sz="1000" smtClean="0">
                <a:latin typeface="Candara" pitchFamily="34" charset="0"/>
              </a:rPr>
              <a:t>“Insulin analogs with longer, nonpeaking profiles may decrease the risk of hypoglycemia modestly compared with NPH insulin</a:t>
            </a:r>
            <a:r>
              <a:rPr lang="nl-NL" sz="1000" smtClean="0">
                <a:latin typeface="Candara" pitchFamily="34" charset="0"/>
              </a:rPr>
              <a:t>.</a:t>
            </a:r>
            <a:r>
              <a:rPr lang="nl-NL" sz="1000" baseline="30000" smtClean="0">
                <a:latin typeface="Candara" pitchFamily="34" charset="0"/>
              </a:rPr>
              <a:t>1</a:t>
            </a:r>
            <a:endParaRPr lang="en-US" sz="1000" smtClean="0">
              <a:latin typeface="Candara" pitchFamily="34" charset="0"/>
            </a:endParaRPr>
          </a:p>
          <a:p>
            <a:pPr marL="228600" indent="-228600">
              <a:buFontTx/>
              <a:buChar char="•"/>
            </a:pPr>
            <a:r>
              <a:rPr lang="nl-NL" sz="1000" smtClean="0">
                <a:latin typeface="Candara" pitchFamily="34" charset="0"/>
              </a:rPr>
              <a:t>Analyse van de data van 11 trials op patiëntniveau (n=5074) waarbij insuline glargine and NPH zijn vergeleken. De figuur geeft de associatie weer tussen het HbA1c percentage en het aantal bevestigde hypoglycemieën (bloedglucose &lt; 3,6 mmol/L). Hypoglycemic rates zijn geanalyseerd middels negatieve binomiale regressie.</a:t>
            </a:r>
            <a:r>
              <a:rPr lang="nl-NL" sz="1000" baseline="30000" smtClean="0">
                <a:latin typeface="Candara" pitchFamily="34" charset="0"/>
              </a:rPr>
              <a:t>2</a:t>
            </a:r>
            <a:r>
              <a:rPr lang="nl-NL" sz="1000" smtClean="0">
                <a:latin typeface="Candara" pitchFamily="34" charset="0"/>
              </a:rPr>
              <a:t> </a:t>
            </a:r>
          </a:p>
          <a:p>
            <a:pPr marL="228600" indent="-228600">
              <a:buFontTx/>
              <a:buChar char="•"/>
            </a:pPr>
            <a:r>
              <a:rPr lang="nl-NL" sz="1000" smtClean="0">
                <a:latin typeface="Candara" pitchFamily="34" charset="0"/>
              </a:rPr>
              <a:t>Voor elk HbA1c percentage was het aantal hypoglycemieën lager bij het gebruik van insuline glargine dan bij NPH insuline: 9,1% (p&lt;0,05) lager voor alle symptomatische hypoglycemische events, 26,6% (p&lt;0,05) lager voor bevestigde hypoglycemische events en 30,0% (p=0,08) voor ernstige hypoglycemieën.</a:t>
            </a:r>
            <a:r>
              <a:rPr lang="nl-NL" sz="1000" baseline="30000" smtClean="0">
                <a:latin typeface="Candara" pitchFamily="34" charset="0"/>
              </a:rPr>
              <a:t>2</a:t>
            </a:r>
            <a:r>
              <a:rPr lang="nl-NL" sz="1000" smtClean="0">
                <a:latin typeface="Candara" pitchFamily="34" charset="0"/>
              </a:rPr>
              <a:t> </a:t>
            </a:r>
          </a:p>
          <a:p>
            <a:pPr marL="228600" indent="-228600">
              <a:buFontTx/>
              <a:buChar char="•"/>
            </a:pPr>
            <a:endParaRPr lang="en-US" sz="1000" smtClean="0">
              <a:latin typeface="Candara" pitchFamily="34" charset="0"/>
            </a:endParaRPr>
          </a:p>
          <a:p>
            <a:pPr marL="228600" indent="-228600">
              <a:buFontTx/>
              <a:buAutoNum type="arabicPeriod"/>
            </a:pPr>
            <a:r>
              <a:rPr lang="nl-NL" sz="1000" smtClean="0">
                <a:latin typeface="Candara" pitchFamily="34" charset="0"/>
              </a:rPr>
              <a:t>Nathan D.M., et al. Medical management of hyperglycaemia in type 2 diabetes mellitus: a consensus algorithm for the initiation and ajustment of therapy. Diabetologia 2009; 52:17-30. </a:t>
            </a:r>
            <a:endParaRPr lang="en-US" sz="1000" smtClean="0">
              <a:latin typeface="Candara" pitchFamily="34" charset="0"/>
            </a:endParaRPr>
          </a:p>
          <a:p>
            <a:pPr marL="228600" indent="-228600">
              <a:buFontTx/>
              <a:buAutoNum type="arabicPeriod"/>
            </a:pPr>
            <a:r>
              <a:rPr lang="fr-FR" sz="1000" smtClean="0">
                <a:latin typeface="Candara" pitchFamily="34" charset="0"/>
              </a:rPr>
              <a:t>Mullins P, et al. </a:t>
            </a:r>
            <a:r>
              <a:rPr lang="nl-NL" sz="1000" smtClean="0">
                <a:latin typeface="Candara" pitchFamily="34" charset="0"/>
              </a:rPr>
              <a:t>Negative binomial meta-regression analysis of combined glycosylated hemoglobin and hypoglycemia outcomes across eleven Phase III and IV studies of insulin glargine compared with neutral protamine Hagedorn insulin in type 1 and type 2 diabetes mellitus. </a:t>
            </a:r>
            <a:r>
              <a:rPr lang="fr-FR" sz="1000" smtClean="0">
                <a:latin typeface="Candara" pitchFamily="34" charset="0"/>
              </a:rPr>
              <a:t>Clin Ther 2007;29:1607</a:t>
            </a:r>
            <a:r>
              <a:rPr lang="en-US" sz="1000" smtClean="0">
                <a:latin typeface="Candara" pitchFamily="34" charset="0"/>
              </a:rPr>
              <a:t>−</a:t>
            </a:r>
            <a:r>
              <a:rPr lang="fr-FR" sz="1000" smtClean="0">
                <a:latin typeface="Candara" pitchFamily="34" charset="0"/>
              </a:rPr>
              <a:t>19</a:t>
            </a:r>
            <a:endParaRPr lang="en-US" sz="1000" smtClean="0">
              <a:latin typeface="Candara" pitchFamily="34" charset="0"/>
            </a:endParaRPr>
          </a:p>
          <a:p>
            <a:pPr marL="228600" indent="-228600"/>
            <a:endParaRPr lang="nl-NL" sz="1000" smtClean="0">
              <a:latin typeface="Candar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AC1D467-FE1A-4270-8E8E-3AE6372229DF}" type="slidenum">
              <a:rPr lang="nl-NL" smtClean="0">
                <a:latin typeface="Candara" pitchFamily="34" charset="0"/>
              </a:rPr>
              <a:pPr/>
              <a:t>22</a:t>
            </a:fld>
            <a:endParaRPr lang="nl-NL" smtClean="0">
              <a:latin typeface="Candara" pitchFamily="34" charset="0"/>
            </a:endParaRPr>
          </a:p>
        </p:txBody>
      </p:sp>
      <p:sp>
        <p:nvSpPr>
          <p:cNvPr id="60419" name="Rectangle 2"/>
          <p:cNvSpPr>
            <a:spLocks noGrp="1" noRot="1" noChangeAspect="1" noChangeArrowheads="1" noTextEdit="1"/>
          </p:cNvSpPr>
          <p:nvPr>
            <p:ph type="sldImg"/>
          </p:nvPr>
        </p:nvSpPr>
        <p:spPr>
          <a:xfrm>
            <a:off x="917575" y="744538"/>
            <a:ext cx="4964113" cy="3722687"/>
          </a:xfrm>
          <a:ln/>
        </p:spPr>
      </p:sp>
      <p:sp>
        <p:nvSpPr>
          <p:cNvPr id="60420" name="Tijdelijke aanduiding voor notities 4"/>
          <p:cNvSpPr>
            <a:spLocks noGrp="1"/>
          </p:cNvSpPr>
          <p:nvPr>
            <p:ph type="body" idx="1"/>
          </p:nvPr>
        </p:nvSpPr>
        <p:spPr>
          <a:xfrm>
            <a:off x="679450" y="4772025"/>
            <a:ext cx="5438775" cy="4410075"/>
          </a:xfrm>
          <a:noFill/>
          <a:ln/>
        </p:spPr>
        <p:txBody>
          <a:bodyPr/>
          <a:lstStyle/>
          <a:p>
            <a:pPr marL="228600" indent="-228600">
              <a:buFontTx/>
              <a:buChar char="•"/>
            </a:pPr>
            <a:r>
              <a:rPr lang="nl-NL" sz="1000" smtClean="0">
                <a:latin typeface="Candara" pitchFamily="34" charset="0"/>
              </a:rPr>
              <a:t>Dit overzichtsschema geeft de consensus weer van de ADA/EASD betreffende de behandeling van type 2 diabetes, gebaseerd op het bereikte HbA1c.</a:t>
            </a:r>
            <a:r>
              <a:rPr lang="nl-NL" sz="1000" baseline="30000" smtClean="0">
                <a:latin typeface="Candara" pitchFamily="34" charset="0"/>
              </a:rPr>
              <a:t>1</a:t>
            </a:r>
          </a:p>
          <a:p>
            <a:pPr marL="228600" indent="-228600">
              <a:buFontTx/>
              <a:buChar char="•"/>
            </a:pPr>
            <a:r>
              <a:rPr lang="nl-NL" sz="1000" smtClean="0">
                <a:latin typeface="Candara" pitchFamily="34" charset="0"/>
              </a:rPr>
              <a:t>Als de nuchtere bloedglucose onder controle is, maar het HbA1c &gt;7%, dan is het tijd om ook een maaltijdinsuline te introduceren.</a:t>
            </a:r>
          </a:p>
          <a:p>
            <a:pPr marL="228600" indent="-228600">
              <a:buFontTx/>
              <a:buChar char="•"/>
            </a:pPr>
            <a:r>
              <a:rPr lang="nl-NL" sz="1000" smtClean="0">
                <a:latin typeface="Candara" pitchFamily="34" charset="0"/>
              </a:rPr>
              <a:t>Hierbij is het niet noodzakelijk in 1x een volledig basaal/bolus regime (viermaal daags regime) te geven, maar kan de maaltijdinsuline ook stapsgewijs worden geïntroduceerd: het basaal PLUS regime.</a:t>
            </a:r>
            <a:r>
              <a:rPr lang="nl-NL" sz="1000" baseline="30000" smtClean="0">
                <a:latin typeface="Candara" pitchFamily="34" charset="0"/>
              </a:rPr>
              <a:t>1</a:t>
            </a:r>
            <a:endParaRPr lang="nl-NL" sz="1000" smtClean="0">
              <a:latin typeface="Candara" pitchFamily="34" charset="0"/>
            </a:endParaRPr>
          </a:p>
          <a:p>
            <a:pPr marL="228600" indent="-228600">
              <a:buFontTx/>
              <a:buChar char="•"/>
            </a:pPr>
            <a:r>
              <a:rPr lang="nl-NL" sz="1000" smtClean="0">
                <a:latin typeface="Candara" pitchFamily="34" charset="0"/>
              </a:rPr>
              <a:t>Het basaal PLUS regime betekent dat in eerste instantie 1 injectie snelwerkend insuline wordt gegeven bij die maaltijd die de grootste glycemische problemen geeft. </a:t>
            </a:r>
          </a:p>
          <a:p>
            <a:pPr marL="228600" indent="-228600">
              <a:buFontTx/>
              <a:buChar char="•"/>
            </a:pPr>
            <a:r>
              <a:rPr lang="nl-NL" sz="1000" smtClean="0">
                <a:latin typeface="Candara" pitchFamily="34" charset="0"/>
              </a:rPr>
              <a:t>Hiertoe wordt de bloedglucose gemeten voor de lunch, het diner en het slapen. Vervolgens wordt een injectie snelwerkend maaltijdinsuline toegevoegd volgens onderstaand schema:</a:t>
            </a:r>
          </a:p>
          <a:p>
            <a:pPr marL="742950" lvl="1" indent="-285750">
              <a:buFontTx/>
              <a:buChar char="•"/>
            </a:pPr>
            <a:r>
              <a:rPr lang="nl-NL" sz="1000" smtClean="0">
                <a:latin typeface="Candara" pitchFamily="34" charset="0"/>
                <a:cs typeface="Geneva" pitchFamily="34" charset="0"/>
              </a:rPr>
              <a:t>Bloedglucose voor de lunch te hoog </a:t>
            </a:r>
            <a:r>
              <a:rPr lang="nl-NL" sz="1000" smtClean="0">
                <a:latin typeface="Candara" pitchFamily="34" charset="0"/>
                <a:cs typeface="Geneva" pitchFamily="34" charset="0"/>
                <a:sym typeface="Wingdings" pitchFamily="-65" charset="2"/>
              </a:rPr>
              <a:t> geef maaltijdinsuline bij het ontbijt</a:t>
            </a:r>
          </a:p>
          <a:p>
            <a:pPr marL="742950" lvl="1" indent="-285750">
              <a:buFontTx/>
              <a:buChar char="•"/>
            </a:pPr>
            <a:r>
              <a:rPr lang="nl-NL" sz="1000" smtClean="0">
                <a:latin typeface="Candara" pitchFamily="34" charset="0"/>
                <a:cs typeface="Geneva" pitchFamily="34" charset="0"/>
                <a:sym typeface="Wingdings" pitchFamily="-65" charset="2"/>
              </a:rPr>
              <a:t>Bloedglucose voor diner te hoog  geef maaltijdinsuline bij de lunch</a:t>
            </a:r>
          </a:p>
          <a:p>
            <a:pPr marL="742950" lvl="1" indent="-285750">
              <a:buFontTx/>
              <a:buChar char="•"/>
            </a:pPr>
            <a:r>
              <a:rPr lang="nl-NL" sz="1000" smtClean="0">
                <a:latin typeface="Candara" pitchFamily="34" charset="0"/>
                <a:cs typeface="Geneva" pitchFamily="34" charset="0"/>
                <a:sym typeface="Wingdings" pitchFamily="-65" charset="2"/>
              </a:rPr>
              <a:t>Bloedglucose voor het slapen te hoog   geef maaltijdinsuline bij het diner</a:t>
            </a:r>
          </a:p>
          <a:p>
            <a:pPr marL="228600" indent="-228600">
              <a:buFontTx/>
              <a:buChar char="•"/>
            </a:pPr>
            <a:r>
              <a:rPr lang="nl-NL" sz="1000" smtClean="0">
                <a:latin typeface="Candara" pitchFamily="34" charset="0"/>
              </a:rPr>
              <a:t>Hierbij kan worden gestart met 4 eenheden maaltijdinsuline, waarna de dosering elke 3 dagen wordt verhoogd met 2 eenheden tot de streefwaarde voor de postprandiale bloedglucose is bereikt (&lt;10 mmol/L). </a:t>
            </a:r>
          </a:p>
          <a:p>
            <a:pPr marL="228600" indent="-228600">
              <a:buFontTx/>
              <a:buChar char="•"/>
            </a:pPr>
            <a:r>
              <a:rPr lang="nl-NL" sz="1000" smtClean="0">
                <a:latin typeface="Candara" pitchFamily="34" charset="0"/>
              </a:rPr>
              <a:t>Indien wordt gestart met het gebruik van maaltijdinsuline wordt aanbevolen te stoppen (of eerst te minderen) met SU-derivaten.</a:t>
            </a:r>
            <a:br>
              <a:rPr lang="nl-NL" sz="1000" smtClean="0">
                <a:latin typeface="Candara" pitchFamily="34" charset="0"/>
              </a:rPr>
            </a:br>
            <a:r>
              <a:rPr lang="nl-NL" sz="1000" smtClean="0">
                <a:latin typeface="Candara" pitchFamily="34" charset="0"/>
              </a:rPr>
              <a:t> </a:t>
            </a:r>
            <a:endParaRPr lang="en-US" sz="1000" smtClean="0">
              <a:latin typeface="Candara" pitchFamily="34" charset="0"/>
            </a:endParaRPr>
          </a:p>
          <a:p>
            <a:pPr marL="228600" indent="-228600">
              <a:buFontTx/>
              <a:buAutoNum type="arabicPeriod"/>
            </a:pPr>
            <a:r>
              <a:rPr lang="nl-NL" sz="1000" smtClean="0">
                <a:latin typeface="Candara" pitchFamily="34" charset="0"/>
              </a:rPr>
              <a:t>Nathan D.M., et al. Medical management of hyperglycaemia in type 2 diabetes mellitus: a consensus algorithm for the initiation and ajustment of therapy. Diabetologia 2009; 52:17-30. </a:t>
            </a:r>
            <a:endParaRPr lang="en-US" sz="1000" smtClean="0">
              <a:latin typeface="Candara" pitchFamily="34" charset="0"/>
            </a:endParaRPr>
          </a:p>
          <a:p>
            <a:pPr marL="228600" indent="-228600"/>
            <a:endParaRPr lang="nl-NL" sz="1000" smtClean="0">
              <a:latin typeface="Candar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61609A7-9284-4199-9E76-701366226F90}" type="slidenum">
              <a:rPr lang="nl-NL" smtClean="0">
                <a:latin typeface="Candara" pitchFamily="34" charset="0"/>
              </a:rPr>
              <a:pPr/>
              <a:t>23</a:t>
            </a:fld>
            <a:endParaRPr lang="nl-NL" smtClean="0">
              <a:latin typeface="Candara" pitchFamily="34" charset="0"/>
            </a:endParaRPr>
          </a:p>
        </p:txBody>
      </p:sp>
      <p:sp>
        <p:nvSpPr>
          <p:cNvPr id="61443" name="Rectangle 2"/>
          <p:cNvSpPr>
            <a:spLocks noGrp="1" noRot="1" noChangeAspect="1" noChangeArrowheads="1" noTextEdit="1"/>
          </p:cNvSpPr>
          <p:nvPr>
            <p:ph type="sldImg"/>
          </p:nvPr>
        </p:nvSpPr>
        <p:spPr>
          <a:xfrm>
            <a:off x="917575" y="744538"/>
            <a:ext cx="4964113" cy="3722687"/>
          </a:xfrm>
          <a:ln/>
        </p:spPr>
      </p:sp>
      <p:sp>
        <p:nvSpPr>
          <p:cNvPr id="61444" name="Tijdelijke aanduiding voor notities 4"/>
          <p:cNvSpPr>
            <a:spLocks noGrp="1"/>
          </p:cNvSpPr>
          <p:nvPr>
            <p:ph type="body" idx="1"/>
          </p:nvPr>
        </p:nvSpPr>
        <p:spPr>
          <a:xfrm>
            <a:off x="688975" y="4943475"/>
            <a:ext cx="5438775" cy="3829050"/>
          </a:xfrm>
          <a:noFill/>
          <a:ln/>
        </p:spPr>
        <p:txBody>
          <a:bodyPr/>
          <a:lstStyle/>
          <a:p>
            <a:pPr marL="228600" indent="-228600">
              <a:buFontTx/>
              <a:buChar char="•"/>
            </a:pPr>
            <a:r>
              <a:rPr lang="nl-NL" sz="1000" smtClean="0">
                <a:latin typeface="Candara" pitchFamily="34" charset="0"/>
              </a:rPr>
              <a:t>Het basaal PLUS regime betekent dat in eerste instantie 1 injectie snelwerkend insuline wordt gegeven bij die maaltijd die de grootste glycemische problemen geeft.</a:t>
            </a:r>
            <a:r>
              <a:rPr lang="nl-NL" sz="1000" baseline="30000" smtClean="0">
                <a:latin typeface="Candara" pitchFamily="34" charset="0"/>
              </a:rPr>
              <a:t>1</a:t>
            </a:r>
            <a:endParaRPr lang="nl-NL" sz="1000" smtClean="0">
              <a:latin typeface="Candara" pitchFamily="34" charset="0"/>
            </a:endParaRPr>
          </a:p>
          <a:p>
            <a:pPr marL="228600" indent="-228600">
              <a:buFontTx/>
              <a:buChar char="•"/>
            </a:pPr>
            <a:r>
              <a:rPr lang="nl-NL" sz="1000" smtClean="0">
                <a:latin typeface="Candara" pitchFamily="34" charset="0"/>
              </a:rPr>
              <a:t>Indien dit na 2-3 maanden onvoldoende controle geeft (het HbA1c is nog steeds &gt;7%) wordt een tweede injectie maaltijdinsuline toegevoegd bij 1 van de 2 overige maaltijden.</a:t>
            </a:r>
          </a:p>
          <a:p>
            <a:pPr marL="228600" indent="-228600">
              <a:buFontTx/>
              <a:buChar char="•"/>
            </a:pPr>
            <a:r>
              <a:rPr lang="nl-NL" sz="1000" smtClean="0">
                <a:latin typeface="Candara" pitchFamily="34" charset="0"/>
              </a:rPr>
              <a:t>Indien nodig kan dit vervolgens nogmaals uitgebreid worden met een derde injectie maaltijdinsuline tot een volledig basaal/bolus regime.</a:t>
            </a:r>
            <a:br>
              <a:rPr lang="nl-NL" sz="1000" smtClean="0">
                <a:latin typeface="Candara" pitchFamily="34" charset="0"/>
              </a:rPr>
            </a:br>
            <a:endParaRPr lang="en-US" sz="1000" smtClean="0">
              <a:latin typeface="Candara" pitchFamily="34" charset="0"/>
            </a:endParaRPr>
          </a:p>
          <a:p>
            <a:pPr marL="228600" indent="-228600">
              <a:buFontTx/>
              <a:buAutoNum type="arabicPeriod"/>
            </a:pPr>
            <a:r>
              <a:rPr lang="nl-NL" sz="1000" smtClean="0">
                <a:latin typeface="Candara" pitchFamily="34" charset="0"/>
              </a:rPr>
              <a:t>Nathan D.M., et al. Medical management of hyperglycaemia in type 2 diabetes mellitus: a consensus </a:t>
            </a:r>
            <a:r>
              <a:rPr lang="en-US" sz="1000" smtClean="0">
                <a:latin typeface="Candara" pitchFamily="34" charset="0"/>
              </a:rPr>
              <a:t>algorithm </a:t>
            </a:r>
            <a:r>
              <a:rPr lang="nl-NL" sz="1000" smtClean="0">
                <a:latin typeface="Candara" pitchFamily="34" charset="0"/>
              </a:rPr>
              <a:t>for the initiation and ajustment of therapy. Diabetologia 2009; 52:17-30. </a:t>
            </a:r>
            <a:endParaRPr lang="en-US" sz="1000" smtClean="0">
              <a:latin typeface="Candara" pitchFamily="34" charset="0"/>
            </a:endParaRPr>
          </a:p>
          <a:p>
            <a:pPr marL="228600" indent="-228600"/>
            <a:endParaRPr lang="nl-NL" sz="1000" smtClean="0">
              <a:latin typeface="Candar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3FA62DB-9C27-452A-A236-C66E91E8308E}" type="slidenum">
              <a:rPr lang="nl-NL" smtClean="0">
                <a:latin typeface="Candara" pitchFamily="34" charset="0"/>
              </a:rPr>
              <a:pPr/>
              <a:t>24</a:t>
            </a:fld>
            <a:endParaRPr lang="nl-NL" smtClean="0">
              <a:latin typeface="Candara" pitchFamily="34" charset="0"/>
            </a:endParaRPr>
          </a:p>
        </p:txBody>
      </p:sp>
      <p:sp>
        <p:nvSpPr>
          <p:cNvPr id="62467" name="Rectangle 2"/>
          <p:cNvSpPr>
            <a:spLocks noGrp="1" noRot="1" noChangeAspect="1" noChangeArrowheads="1" noTextEdit="1"/>
          </p:cNvSpPr>
          <p:nvPr>
            <p:ph type="sldImg"/>
          </p:nvPr>
        </p:nvSpPr>
        <p:spPr>
          <a:xfrm>
            <a:off x="407988" y="449263"/>
            <a:ext cx="6007100" cy="4505325"/>
          </a:xfrm>
          <a:ln/>
        </p:spPr>
      </p:sp>
      <p:sp>
        <p:nvSpPr>
          <p:cNvPr id="62468" name="Tijdelijke aanduiding voor notities 4"/>
          <p:cNvSpPr>
            <a:spLocks noGrp="1"/>
          </p:cNvSpPr>
          <p:nvPr>
            <p:ph type="body" idx="1"/>
          </p:nvPr>
        </p:nvSpPr>
        <p:spPr>
          <a:xfrm>
            <a:off x="679450" y="5362575"/>
            <a:ext cx="5438775" cy="3819525"/>
          </a:xfrm>
          <a:noFill/>
          <a:ln/>
        </p:spPr>
        <p:txBody>
          <a:bodyPr/>
          <a:lstStyle/>
          <a:p>
            <a:pPr marL="342900" indent="-342900" defTabSz="912813">
              <a:spcBef>
                <a:spcPct val="20000"/>
              </a:spcBef>
              <a:buFontTx/>
              <a:buChar char="•"/>
            </a:pPr>
            <a:r>
              <a:rPr lang="nl-NL" sz="1000" smtClean="0">
                <a:latin typeface="Candara" pitchFamily="34" charset="0"/>
              </a:rPr>
              <a:t>Elke patiënt heeft zijn eigen patroon wat betreft het consumeren van maaltijden gedurende de dag, afhankelijk van leeftijd, nationaliteit en leefstijl.</a:t>
            </a:r>
            <a:r>
              <a:rPr lang="nl-NL" sz="1000" baseline="30000" smtClean="0">
                <a:latin typeface="Candara" pitchFamily="34" charset="0"/>
              </a:rPr>
              <a:t> </a:t>
            </a:r>
            <a:r>
              <a:rPr lang="nl-NL" sz="1000" smtClean="0">
                <a:latin typeface="Candara" pitchFamily="34" charset="0"/>
              </a:rPr>
              <a:t>Dit betekent dus ook dat voor elke patiënt het dagelijkse bloedglucoseprofiel verschillend kan zijn.</a:t>
            </a:r>
          </a:p>
          <a:p>
            <a:pPr marL="342900" indent="-342900" defTabSz="912813">
              <a:spcBef>
                <a:spcPct val="20000"/>
              </a:spcBef>
              <a:buFontTx/>
              <a:buChar char="•"/>
            </a:pPr>
            <a:r>
              <a:rPr lang="nl-NL" sz="1000" smtClean="0">
                <a:latin typeface="Candara" pitchFamily="34" charset="0"/>
              </a:rPr>
              <a:t>Het basaal PLUS regime maakt het mogelijk de intensivering van de insulinetherapie hierop aan te passen en te individualiseren.</a:t>
            </a:r>
          </a:p>
          <a:p>
            <a:pPr marL="342900" indent="-342900" defTabSz="912813">
              <a:spcBef>
                <a:spcPct val="20000"/>
              </a:spcBef>
              <a:buFontTx/>
              <a:buChar char="•"/>
            </a:pPr>
            <a:r>
              <a:rPr lang="nl-NL" sz="1000" smtClean="0">
                <a:latin typeface="Candara" pitchFamily="34" charset="0"/>
              </a:rPr>
              <a:t>De maaltijdinsuline wordt geïntroduceerd bij de voor de patiënt grootste maaltijd van de dag, aangezien het de verwachting is dat deze maaltijd de grootste postprandiale hyperglycemie geeft.</a:t>
            </a:r>
            <a:r>
              <a:rPr lang="nl-NL" sz="1000" baseline="30000" smtClean="0">
                <a:latin typeface="Candara" pitchFamily="34" charset="0"/>
              </a:rPr>
              <a:t>1,2</a:t>
            </a:r>
            <a:endParaRPr lang="nl-NL" sz="1000" smtClean="0">
              <a:latin typeface="Candara" pitchFamily="34" charset="0"/>
            </a:endParaRPr>
          </a:p>
          <a:p>
            <a:pPr marL="342900" indent="-342900" defTabSz="912813">
              <a:spcBef>
                <a:spcPct val="20000"/>
              </a:spcBef>
            </a:pPr>
            <a:endParaRPr lang="en-US" sz="1000" smtClean="0">
              <a:latin typeface="Candara" pitchFamily="34" charset="0"/>
            </a:endParaRPr>
          </a:p>
          <a:p>
            <a:pPr marL="342900" indent="-342900" defTabSz="912813">
              <a:spcBef>
                <a:spcPct val="20000"/>
              </a:spcBef>
              <a:buFontTx/>
              <a:buAutoNum type="arabicPeriod"/>
            </a:pPr>
            <a:r>
              <a:rPr lang="en-GB" sz="1000" smtClean="0">
                <a:latin typeface="Candara" pitchFamily="34" charset="0"/>
              </a:rPr>
              <a:t>Monnier L, Colette C. </a:t>
            </a:r>
            <a:r>
              <a:rPr lang="en-US" sz="1000" smtClean="0">
                <a:latin typeface="Candara" pitchFamily="34" charset="0"/>
              </a:rPr>
              <a:t>Addition of rapid-acting insulin to basal insulin therapy in type 2 diabetes: indications and modalities. </a:t>
            </a:r>
            <a:r>
              <a:rPr lang="nl-NL" sz="1000" smtClean="0">
                <a:latin typeface="Candara" pitchFamily="34" charset="0"/>
              </a:rPr>
              <a:t>Diabetes Metab. 2006 Feb;32(1):7-13. Review.</a:t>
            </a:r>
          </a:p>
          <a:p>
            <a:pPr marL="342900" indent="-342900" defTabSz="912813">
              <a:spcBef>
                <a:spcPct val="20000"/>
              </a:spcBef>
              <a:buFontTx/>
              <a:buAutoNum type="arabicPeriod"/>
            </a:pPr>
            <a:r>
              <a:rPr lang="en-GB" sz="1000" smtClean="0">
                <a:latin typeface="Candara" pitchFamily="34" charset="0"/>
              </a:rPr>
              <a:t>Raccah D, et al. </a:t>
            </a:r>
            <a:r>
              <a:rPr lang="en-US" sz="1000" smtClean="0">
                <a:latin typeface="Candara" pitchFamily="34" charset="0"/>
              </a:rPr>
              <a:t>When basal insulin therapy in type 2 diabetes mellitus is not enough--what next? </a:t>
            </a:r>
            <a:r>
              <a:rPr lang="en-GB" sz="1000" smtClean="0">
                <a:latin typeface="Candara" pitchFamily="34" charset="0"/>
              </a:rPr>
              <a:t>Diabetes Metab Res Rev 2007;23(4):257–64.</a:t>
            </a:r>
            <a:endParaRPr lang="nl-NL" sz="1000" smtClean="0">
              <a:latin typeface="Candar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28680C7-8F0F-4D2D-8A1E-38093C831B4D}" type="slidenum">
              <a:rPr lang="nl-NL" smtClean="0">
                <a:latin typeface="Candara" pitchFamily="34" charset="0"/>
              </a:rPr>
              <a:pPr/>
              <a:t>25</a:t>
            </a:fld>
            <a:endParaRPr lang="nl-NL" smtClean="0">
              <a:latin typeface="Candara" pitchFamily="34" charset="0"/>
            </a:endParaRPr>
          </a:p>
        </p:txBody>
      </p:sp>
      <p:sp>
        <p:nvSpPr>
          <p:cNvPr id="63491" name="Rectangle 2"/>
          <p:cNvSpPr>
            <a:spLocks noGrp="1" noRot="1" noChangeAspect="1" noChangeArrowheads="1" noTextEdit="1"/>
          </p:cNvSpPr>
          <p:nvPr>
            <p:ph type="sldImg"/>
          </p:nvPr>
        </p:nvSpPr>
        <p:spPr>
          <a:xfrm>
            <a:off x="903288" y="722313"/>
            <a:ext cx="5021262" cy="3765550"/>
          </a:xfrm>
          <a:ln/>
        </p:spPr>
      </p:sp>
      <p:sp>
        <p:nvSpPr>
          <p:cNvPr id="63492" name="Tijdelijke aanduiding voor notities 4"/>
          <p:cNvSpPr>
            <a:spLocks noGrp="1"/>
          </p:cNvSpPr>
          <p:nvPr>
            <p:ph type="body" idx="1"/>
          </p:nvPr>
        </p:nvSpPr>
        <p:spPr>
          <a:xfrm>
            <a:off x="679450" y="4943475"/>
            <a:ext cx="5438775" cy="4238625"/>
          </a:xfrm>
          <a:noFill/>
          <a:ln/>
        </p:spPr>
        <p:txBody>
          <a:bodyPr/>
          <a:lstStyle/>
          <a:p>
            <a:pPr marL="342900" indent="-342900" defTabSz="912813">
              <a:spcBef>
                <a:spcPct val="20000"/>
              </a:spcBef>
              <a:buFontTx/>
              <a:buChar char="•"/>
            </a:pPr>
            <a:r>
              <a:rPr lang="en-US" sz="1000" smtClean="0">
                <a:latin typeface="Candara" pitchFamily="34" charset="0"/>
              </a:rPr>
              <a:t>Dit schema geeft een schematisch samenvatting van de stappen bij het intensiveren van de insulinetherapie volgens het ‘consensus statement’ van de ADA/EASD.</a:t>
            </a:r>
            <a:r>
              <a:rPr lang="en-US" sz="1000" baseline="30000" smtClean="0">
                <a:latin typeface="Candara" pitchFamily="34" charset="0"/>
              </a:rPr>
              <a:t>1</a:t>
            </a:r>
            <a:endParaRPr lang="en-US" sz="1000" smtClean="0">
              <a:latin typeface="Candara" pitchFamily="34" charset="0"/>
            </a:endParaRPr>
          </a:p>
          <a:p>
            <a:pPr marL="342900" indent="-342900" defTabSz="912813">
              <a:spcBef>
                <a:spcPct val="20000"/>
              </a:spcBef>
              <a:buFontTx/>
              <a:buChar char="•"/>
            </a:pPr>
            <a:r>
              <a:rPr lang="en-US" sz="1000" smtClean="0">
                <a:latin typeface="Candara" pitchFamily="34" charset="0"/>
              </a:rPr>
              <a:t>STAP 1 is de introductie van eenmaal daags basale insuline(analoog). Er wordt gestart met 10 eenheden en vervolgens elke 3 dagen met 2 eenheden opgehoogd tot de nuchtere bloedglucose tussen de 4-7 mmol/L is. </a:t>
            </a:r>
          </a:p>
          <a:p>
            <a:pPr marL="342900" indent="-342900" defTabSz="912813">
              <a:spcBef>
                <a:spcPct val="20000"/>
              </a:spcBef>
              <a:buFontTx/>
              <a:buChar char="•"/>
            </a:pPr>
            <a:r>
              <a:rPr lang="en-US" sz="1000" smtClean="0">
                <a:latin typeface="Candara" pitchFamily="34" charset="0"/>
              </a:rPr>
              <a:t>STAP 2 is de introductie van 1 injectie (snelwerkende) maaltijdinsuline bij de maaltijd met de grootste glycemische excursie. Als na STAP 1 de nuchtere bloedglucose binnen het titratiedoel is gebracht, maar de ‘overall’ glycemische controle nog niet optimaal (HbA1c &gt; 7%), wordt op 3 momenten de bloedglucose bepaald: voor de lunch, voor het diner en voor het slapen.</a:t>
            </a:r>
          </a:p>
          <a:p>
            <a:pPr marL="342900" indent="-342900" defTabSz="912813">
              <a:spcBef>
                <a:spcPct val="20000"/>
              </a:spcBef>
              <a:buFontTx/>
              <a:buChar char="•"/>
            </a:pPr>
            <a:r>
              <a:rPr lang="en-US" sz="1000" smtClean="0">
                <a:latin typeface="Candara" pitchFamily="34" charset="0"/>
              </a:rPr>
              <a:t>Het moment van injecteren van de maaltijdinsuline wordt bepaald aan de hand van het volgende schema:</a:t>
            </a:r>
          </a:p>
          <a:p>
            <a:pPr marL="800100" lvl="1" indent="-342900" defTabSz="912813">
              <a:spcBef>
                <a:spcPct val="20000"/>
              </a:spcBef>
              <a:buFontTx/>
              <a:buChar char="•"/>
            </a:pPr>
            <a:r>
              <a:rPr lang="nl-NL" sz="1000" smtClean="0">
                <a:latin typeface="Candara" pitchFamily="34" charset="0"/>
                <a:cs typeface="Geneva" pitchFamily="34" charset="0"/>
              </a:rPr>
              <a:t>Bloedglucose voor lunch te hoog </a:t>
            </a:r>
            <a:r>
              <a:rPr lang="nl-NL" sz="1000" smtClean="0">
                <a:latin typeface="Candara" pitchFamily="34" charset="0"/>
                <a:cs typeface="Geneva" pitchFamily="34" charset="0"/>
                <a:sym typeface="Wingdings" pitchFamily="-65" charset="2"/>
              </a:rPr>
              <a:t> voeg maaltijdinsuline toe bij ontbijt</a:t>
            </a:r>
          </a:p>
          <a:p>
            <a:pPr marL="800100" lvl="1" indent="-342900" defTabSz="912813">
              <a:spcBef>
                <a:spcPct val="20000"/>
              </a:spcBef>
              <a:buFontTx/>
              <a:buChar char="•"/>
            </a:pPr>
            <a:r>
              <a:rPr lang="nl-NL" sz="1000" smtClean="0">
                <a:latin typeface="Candara" pitchFamily="34" charset="0"/>
                <a:cs typeface="Geneva" pitchFamily="34" charset="0"/>
                <a:sym typeface="Wingdings" pitchFamily="-65" charset="2"/>
              </a:rPr>
              <a:t>Bloedglucose voor diner te hoog  voeg maaltijdinsuline toe bij lunch</a:t>
            </a:r>
          </a:p>
          <a:p>
            <a:pPr marL="800100" lvl="1" indent="-342900" defTabSz="912813">
              <a:spcBef>
                <a:spcPct val="20000"/>
              </a:spcBef>
              <a:buFontTx/>
              <a:buChar char="•"/>
            </a:pPr>
            <a:r>
              <a:rPr lang="nl-NL" sz="1000" smtClean="0">
                <a:latin typeface="Candara" pitchFamily="34" charset="0"/>
                <a:cs typeface="Geneva" pitchFamily="34" charset="0"/>
                <a:sym typeface="Wingdings" pitchFamily="-65" charset="2"/>
              </a:rPr>
              <a:t>Bloedglucose voor slapen te hoog  voeg maaltijdinsuline toe bij diner</a:t>
            </a:r>
            <a:endParaRPr lang="en-US" sz="1000" smtClean="0">
              <a:latin typeface="Candara" pitchFamily="34" charset="0"/>
              <a:cs typeface="Geneva" pitchFamily="34" charset="0"/>
            </a:endParaRPr>
          </a:p>
          <a:p>
            <a:pPr marL="342900" indent="-342900" defTabSz="912813">
              <a:spcBef>
                <a:spcPct val="20000"/>
              </a:spcBef>
              <a:buFontTx/>
              <a:buChar char="•"/>
            </a:pPr>
            <a:r>
              <a:rPr lang="en-US" sz="1000" smtClean="0">
                <a:latin typeface="Candara" pitchFamily="34" charset="0"/>
              </a:rPr>
              <a:t>Als richtlijn kan gestart worden met ongeveer 4 eenheden maaltijdinsuline.</a:t>
            </a:r>
          </a:p>
          <a:p>
            <a:pPr marL="342900" indent="-342900" defTabSz="912813">
              <a:spcBef>
                <a:spcPct val="20000"/>
              </a:spcBef>
              <a:buFontTx/>
              <a:buChar char="•"/>
            </a:pPr>
            <a:r>
              <a:rPr lang="en-US" sz="1000" smtClean="0">
                <a:latin typeface="Candara" pitchFamily="34" charset="0"/>
              </a:rPr>
              <a:t>STAP 3 betreft het ophogen van de dosering maaltijdinsuline op basis van de postprandiale bloedglucosewaarden (bloedglucose 2 uur na de maaltijd). De dosering wordt elke 3 dagen opgehoogd met 2 eenheden tot het titratiedoel is bereikt (bloedglucose &lt; 9 mmol/L).</a:t>
            </a:r>
          </a:p>
          <a:p>
            <a:pPr marL="342900" indent="-342900" defTabSz="912813">
              <a:spcBef>
                <a:spcPct val="20000"/>
              </a:spcBef>
              <a:buFontTx/>
              <a:buChar char="•"/>
            </a:pPr>
            <a:r>
              <a:rPr lang="en-US" sz="1000" smtClean="0">
                <a:latin typeface="Candara" pitchFamily="34" charset="0"/>
              </a:rPr>
              <a:t>In STAP 4 en STAP 5 wordt dit vervolgens verder uitgebouwd met een tweede en eventueel derde injectie maaltijdinsuline.</a:t>
            </a:r>
          </a:p>
          <a:p>
            <a:pPr marL="342900" indent="-342900" defTabSz="912813">
              <a:spcBef>
                <a:spcPct val="20000"/>
              </a:spcBef>
            </a:pPr>
            <a:endParaRPr lang="en-US" sz="1000" smtClean="0">
              <a:latin typeface="Candara" pitchFamily="34" charset="0"/>
            </a:endParaRPr>
          </a:p>
          <a:p>
            <a:pPr marL="342900" indent="-342900" defTabSz="912813">
              <a:spcBef>
                <a:spcPct val="20000"/>
              </a:spcBef>
              <a:buFontTx/>
              <a:buAutoNum type="arabicPeriod"/>
            </a:pPr>
            <a:r>
              <a:rPr lang="nl-NL" sz="800" smtClean="0">
                <a:latin typeface="Candara" pitchFamily="34" charset="0"/>
              </a:rPr>
              <a:t>Nathan D.M., et al. Medical management of hyperglycaemia in type 2 diabetes mellitus: a consensus algorithm for the initiation and ajustment of therapy. Diabetologia 2009; 52:17-30.</a:t>
            </a:r>
            <a:endParaRPr lang="nl-NL" smtClean="0">
              <a:latin typeface="Candar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6E17F32-E63C-4901-8F51-309515B03F9D}" type="slidenum">
              <a:rPr lang="nl-NL" smtClean="0">
                <a:latin typeface="Candara" pitchFamily="34" charset="0"/>
              </a:rPr>
              <a:pPr/>
              <a:t>26</a:t>
            </a:fld>
            <a:endParaRPr lang="nl-NL" smtClean="0">
              <a:latin typeface="Candara" pitchFamily="34" charset="0"/>
            </a:endParaRPr>
          </a:p>
        </p:txBody>
      </p:sp>
      <p:sp>
        <p:nvSpPr>
          <p:cNvPr id="64515" name="Rectangle 2"/>
          <p:cNvSpPr>
            <a:spLocks noGrp="1" noRot="1" noChangeAspect="1" noChangeArrowheads="1" noTextEdit="1"/>
          </p:cNvSpPr>
          <p:nvPr>
            <p:ph type="sldImg"/>
          </p:nvPr>
        </p:nvSpPr>
        <p:spPr>
          <a:xfrm>
            <a:off x="917575" y="744538"/>
            <a:ext cx="4962525" cy="3722687"/>
          </a:xfrm>
          <a:ln/>
        </p:spPr>
      </p:sp>
      <p:sp>
        <p:nvSpPr>
          <p:cNvPr id="64516" name="Rectangle 3"/>
          <p:cNvSpPr>
            <a:spLocks noGrp="1" noChangeArrowheads="1"/>
          </p:cNvSpPr>
          <p:nvPr>
            <p:ph type="body" idx="1"/>
          </p:nvPr>
        </p:nvSpPr>
        <p:spPr>
          <a:noFill/>
          <a:ln/>
        </p:spPr>
        <p:txBody>
          <a:bodyPr/>
          <a:lstStyle/>
          <a:p>
            <a:pPr eaLnBrk="1" hangingPunct="1">
              <a:lnSpc>
                <a:spcPct val="120000"/>
              </a:lnSpc>
              <a:buFontTx/>
              <a:buChar char="•"/>
            </a:pPr>
            <a:r>
              <a:rPr lang="nl-NL" sz="1000" smtClean="0">
                <a:latin typeface="Calibri" pitchFamily="-65" charset="0"/>
              </a:rPr>
              <a:t> Een maaltijdinsuline dient te worden toegevoegd indien: </a:t>
            </a:r>
          </a:p>
          <a:p>
            <a:pPr lvl="1" eaLnBrk="1" hangingPunct="1">
              <a:lnSpc>
                <a:spcPct val="120000"/>
              </a:lnSpc>
              <a:buFontTx/>
              <a:buChar char="•"/>
            </a:pPr>
            <a:r>
              <a:rPr lang="nl-NL" sz="1000" smtClean="0">
                <a:latin typeface="Calibri" pitchFamily="-65" charset="0"/>
                <a:cs typeface="Geneva" pitchFamily="34" charset="0"/>
              </a:rPr>
              <a:t> NBG onder controle (4-7 mmol/L), maar HbA1c &gt;7%</a:t>
            </a:r>
          </a:p>
          <a:p>
            <a:pPr lvl="1" eaLnBrk="1" hangingPunct="1">
              <a:lnSpc>
                <a:spcPct val="120000"/>
              </a:lnSpc>
              <a:buFontTx/>
              <a:buChar char="•"/>
            </a:pPr>
            <a:r>
              <a:rPr lang="nl-NL" sz="1000" smtClean="0">
                <a:latin typeface="Calibri" pitchFamily="-65" charset="0"/>
                <a:cs typeface="Geneva" pitchFamily="34" charset="0"/>
              </a:rPr>
              <a:t> NBG onder controle, maar PPBG consequent te hoog</a:t>
            </a:r>
          </a:p>
          <a:p>
            <a:pPr lvl="1" eaLnBrk="1" hangingPunct="1">
              <a:lnSpc>
                <a:spcPct val="120000"/>
              </a:lnSpc>
              <a:buFontTx/>
              <a:buChar char="•"/>
            </a:pPr>
            <a:r>
              <a:rPr lang="nl-NL" sz="1000" smtClean="0">
                <a:latin typeface="Calibri" pitchFamily="-65" charset="0"/>
                <a:cs typeface="Geneva" pitchFamily="34" charset="0"/>
              </a:rPr>
              <a:t> Onacceptabel vaak of ernstige hypoglycemieën gedurende titratie basale insuline</a:t>
            </a:r>
          </a:p>
          <a:p>
            <a:pPr lvl="1" eaLnBrk="1" hangingPunct="1">
              <a:lnSpc>
                <a:spcPct val="60000"/>
              </a:lnSpc>
            </a:pPr>
            <a:endParaRPr lang="nl-NL" sz="1000" smtClean="0">
              <a:latin typeface="Calibri" pitchFamily="-65" charset="0"/>
              <a:cs typeface="Geneva" pitchFamily="34" charset="0"/>
            </a:endParaRPr>
          </a:p>
          <a:p>
            <a:pPr eaLnBrk="1" hangingPunct="1">
              <a:lnSpc>
                <a:spcPct val="120000"/>
              </a:lnSpc>
              <a:buFontTx/>
              <a:buChar char="•"/>
            </a:pPr>
            <a:r>
              <a:rPr lang="nl-NL" sz="1000" smtClean="0">
                <a:latin typeface="Calibri" pitchFamily="-65" charset="0"/>
              </a:rPr>
              <a:t> Voeg 1 injectie maaltijdinsuline toe (4 IE):</a:t>
            </a:r>
          </a:p>
          <a:p>
            <a:pPr lvl="1" eaLnBrk="1" hangingPunct="1">
              <a:lnSpc>
                <a:spcPct val="120000"/>
              </a:lnSpc>
              <a:buFontTx/>
              <a:buChar char="•"/>
            </a:pPr>
            <a:r>
              <a:rPr lang="nl-NL" sz="1000" smtClean="0">
                <a:latin typeface="Calibri" pitchFamily="-65" charset="0"/>
                <a:cs typeface="Geneva" pitchFamily="34" charset="0"/>
              </a:rPr>
              <a:t> Start met de grootste maaltijd</a:t>
            </a:r>
            <a:endParaRPr lang="en-US" sz="1000" smtClean="0">
              <a:latin typeface="Calibri" pitchFamily="-65" charset="0"/>
              <a:cs typeface="Geneva" pitchFamily="34" charset="0"/>
            </a:endParaRPr>
          </a:p>
          <a:p>
            <a:pPr lvl="1" eaLnBrk="1" hangingPunct="1">
              <a:lnSpc>
                <a:spcPct val="120000"/>
              </a:lnSpc>
              <a:buFontTx/>
              <a:buChar char="•"/>
            </a:pPr>
            <a:endParaRPr lang="en-US" sz="1000" smtClean="0">
              <a:latin typeface="Calibri" pitchFamily="-65" charset="0"/>
              <a:cs typeface="Geneva" pitchFamily="34" charset="0"/>
            </a:endParaRPr>
          </a:p>
          <a:p>
            <a:pPr eaLnBrk="1" hangingPunct="1">
              <a:lnSpc>
                <a:spcPct val="120000"/>
              </a:lnSpc>
              <a:buFont typeface="Calibri" pitchFamily="-65" charset="0"/>
              <a:buAutoNum type="arabicPeriod"/>
            </a:pPr>
            <a:r>
              <a:rPr lang="nl-NL" sz="1000" smtClean="0">
                <a:latin typeface="Calibri" pitchFamily="-65" charset="0"/>
              </a:rPr>
              <a:t>Nathan DM, et al. </a:t>
            </a:r>
            <a:r>
              <a:rPr lang="en-US" sz="1000" smtClean="0">
                <a:latin typeface="Calibri" pitchFamily="-65" charset="0"/>
              </a:rPr>
              <a:t>Management of hyperglycemia in type 2 diabetes: A consensus algorithm for the initiation and adjustment of therapy: a consensus statement from the American Diabetes Association and the European Association for the Study of Diabetes. </a:t>
            </a:r>
            <a:r>
              <a:rPr lang="nl-NL" sz="1000" smtClean="0">
                <a:latin typeface="Calibri" pitchFamily="-65" charset="0"/>
              </a:rPr>
              <a:t>Diabetes Care 2006;29:1963–72. </a:t>
            </a:r>
          </a:p>
          <a:p>
            <a:pPr eaLnBrk="1" hangingPunct="1">
              <a:lnSpc>
                <a:spcPct val="120000"/>
              </a:lnSpc>
              <a:buFont typeface="Calibri" pitchFamily="-65" charset="0"/>
              <a:buAutoNum type="arabicPeriod"/>
            </a:pPr>
            <a:r>
              <a:rPr lang="nl-NL" sz="1000" smtClean="0">
                <a:latin typeface="Calibri" pitchFamily="-65" charset="0"/>
              </a:rPr>
              <a:t>Nathan DM, et al. </a:t>
            </a:r>
            <a:r>
              <a:rPr lang="en-US" sz="1000" smtClean="0">
                <a:latin typeface="Calibri" pitchFamily="-65" charset="0"/>
              </a:rPr>
              <a:t>Management of hyperglycemia in type 2 diabetes: a consensus algorithm for the initiation and adjustment of therapy: update regarding thiazolidinediones: a consensus statement from the American Diabetes Association and the European Association for the Study of Diabetes. </a:t>
            </a:r>
            <a:r>
              <a:rPr lang="nl-NL" sz="1000" smtClean="0">
                <a:latin typeface="Calibri" pitchFamily="-65" charset="0"/>
              </a:rPr>
              <a:t>Diabetes Care 2008;31:173–5. </a:t>
            </a:r>
          </a:p>
          <a:p>
            <a:pPr eaLnBrk="1" hangingPunct="1">
              <a:lnSpc>
                <a:spcPct val="120000"/>
              </a:lnSpc>
              <a:buFont typeface="Calibri" pitchFamily="-65" charset="0"/>
              <a:buAutoNum type="arabicPeriod"/>
            </a:pPr>
            <a:r>
              <a:rPr lang="en-US" sz="1000" smtClean="0">
                <a:latin typeface="Calibri" pitchFamily="-65" charset="0"/>
              </a:rPr>
              <a:t>Raccah D, et al. When basal insulin therapy in type 2 diabetes mellitus is not enough--what next? Diabetes Metab Res Rev 2007;23(4):257–64.</a:t>
            </a:r>
          </a:p>
          <a:p>
            <a:pPr eaLnBrk="1" hangingPunct="1">
              <a:lnSpc>
                <a:spcPct val="120000"/>
              </a:lnSpc>
              <a:buFont typeface="Calibri" pitchFamily="-65" charset="0"/>
              <a:buAutoNum type="arabicPeriod"/>
            </a:pPr>
            <a:endParaRPr lang="nl-NL" sz="1000" smtClean="0">
              <a:latin typeface="Calibri" pitchFamily="-65" charset="0"/>
            </a:endParaRPr>
          </a:p>
          <a:p>
            <a:pPr eaLnBrk="1" hangingPunct="1">
              <a:lnSpc>
                <a:spcPct val="120000"/>
              </a:lnSpc>
              <a:buFont typeface="Calibri" pitchFamily="-65" charset="0"/>
              <a:buAutoNum type="arabicPeriod"/>
            </a:pPr>
            <a:endParaRPr lang="nl-NL" sz="1000" smtClean="0">
              <a:latin typeface="Calibri" pitchFamily="-65"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12D3E85-CD3A-4BFD-AA67-3F5E24AF2A17}" type="slidenum">
              <a:rPr lang="nl-NL" smtClean="0">
                <a:latin typeface="Candara" pitchFamily="34" charset="0"/>
              </a:rPr>
              <a:pPr/>
              <a:t>27</a:t>
            </a:fld>
            <a:endParaRPr lang="nl-NL" smtClean="0">
              <a:latin typeface="Candara" pitchFamily="34" charset="0"/>
            </a:endParaRPr>
          </a:p>
        </p:txBody>
      </p:sp>
      <p:sp>
        <p:nvSpPr>
          <p:cNvPr id="65539" name="Rectangle 2"/>
          <p:cNvSpPr>
            <a:spLocks noGrp="1" noRot="1" noChangeAspect="1" noChangeArrowheads="1" noTextEdit="1"/>
          </p:cNvSpPr>
          <p:nvPr>
            <p:ph type="sldImg"/>
          </p:nvPr>
        </p:nvSpPr>
        <p:spPr>
          <a:xfrm>
            <a:off x="917575" y="744538"/>
            <a:ext cx="4962525" cy="3722687"/>
          </a:xfrm>
          <a:ln/>
        </p:spPr>
      </p:sp>
      <p:sp>
        <p:nvSpPr>
          <p:cNvPr id="65540" name="Rectangle 3"/>
          <p:cNvSpPr>
            <a:spLocks noGrp="1" noChangeArrowheads="1"/>
          </p:cNvSpPr>
          <p:nvPr>
            <p:ph type="body" idx="1"/>
          </p:nvPr>
        </p:nvSpPr>
        <p:spPr>
          <a:noFill/>
          <a:ln/>
        </p:spPr>
        <p:txBody>
          <a:bodyPr/>
          <a:lstStyle/>
          <a:p>
            <a:pPr eaLnBrk="1" hangingPunct="1"/>
            <a:endParaRPr lang="en-US" smtClean="0">
              <a:latin typeface="Candar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1947D92-5C42-4BAF-82BD-41CD6DEE0A8F}" type="slidenum">
              <a:rPr lang="nl-NL" smtClean="0">
                <a:latin typeface="Candara" pitchFamily="34" charset="0"/>
              </a:rPr>
              <a:pPr/>
              <a:t>28</a:t>
            </a:fld>
            <a:endParaRPr lang="nl-NL" smtClean="0">
              <a:latin typeface="Candara" pitchFamily="34" charset="0"/>
            </a:endParaRPr>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Tijdelijke aanduiding voor notities 4"/>
          <p:cNvSpPr>
            <a:spLocks noGrp="1"/>
          </p:cNvSpPr>
          <p:nvPr>
            <p:ph type="body" idx="1"/>
          </p:nvPr>
        </p:nvSpPr>
        <p:spPr>
          <a:xfrm>
            <a:off x="679450" y="4791075"/>
            <a:ext cx="5438775" cy="4124325"/>
          </a:xfrm>
          <a:noFill/>
          <a:ln/>
        </p:spPr>
        <p:txBody>
          <a:bodyPr/>
          <a:lstStyle/>
          <a:p>
            <a:pPr marL="342900" indent="-342900" defTabSz="912813">
              <a:spcBef>
                <a:spcPct val="20000"/>
              </a:spcBef>
              <a:buFontTx/>
              <a:buChar char="•"/>
            </a:pPr>
            <a:r>
              <a:rPr lang="nl-NL" sz="1000" smtClean="0">
                <a:latin typeface="Candara" pitchFamily="34" charset="0"/>
              </a:rPr>
              <a:t>De OPAL studie is een van de eerste studies waarbij de effectiviteit en veiligheid van het basaal PLUS regime is onderzocht bij patiënten met diabetes type 2.</a:t>
            </a:r>
          </a:p>
          <a:p>
            <a:pPr marL="342900" indent="-342900" defTabSz="912813">
              <a:spcBef>
                <a:spcPct val="20000"/>
              </a:spcBef>
              <a:buFontTx/>
              <a:buChar char="•"/>
            </a:pPr>
            <a:r>
              <a:rPr lang="nl-NL" sz="1000" smtClean="0">
                <a:latin typeface="Candara" pitchFamily="34" charset="0"/>
              </a:rPr>
              <a:t>Multnationale, multi-centrum, gerandomiseerde, open studie bij 393 patiënten met diabetes mellitus type 2, onvoldoende onder controle met eenmaal daags insuline glargine (Lantus</a:t>
            </a:r>
            <a:r>
              <a:rPr lang="nl-NL" sz="1000" baseline="30000" smtClean="0">
                <a:latin typeface="Candara" pitchFamily="34" charset="0"/>
              </a:rPr>
              <a:t>®</a:t>
            </a:r>
            <a:r>
              <a:rPr lang="nl-NL" sz="1000" smtClean="0">
                <a:latin typeface="Candara" pitchFamily="34" charset="0"/>
              </a:rPr>
              <a:t>) plus orale bloedglucose verlagende medicatie.</a:t>
            </a:r>
          </a:p>
          <a:p>
            <a:pPr marL="342900" indent="-342900" defTabSz="912813">
              <a:spcBef>
                <a:spcPct val="20000"/>
              </a:spcBef>
              <a:buFontTx/>
              <a:buChar char="•"/>
            </a:pPr>
            <a:r>
              <a:rPr lang="nl-NL" sz="1000" smtClean="0">
                <a:latin typeface="Candara" pitchFamily="34" charset="0"/>
              </a:rPr>
              <a:t>Na gemiddeld 2 jaar insulinetherapie is bij aanvang van de studie de nuchtere bloedglucose onder controle (gemiddeld 6,8 mmol/L), maar het HbA1c niet (meer) onder de 7% (gemiddelde 7,3%). Dit betekent volgens het basaal PLUS concept het moment voor de introductie van een injectie maaltijdinsuline.</a:t>
            </a:r>
          </a:p>
          <a:p>
            <a:pPr marL="342900" indent="-342900" defTabSz="912813">
              <a:spcBef>
                <a:spcPct val="20000"/>
              </a:spcBef>
              <a:buFontTx/>
              <a:buChar char="•"/>
            </a:pPr>
            <a:r>
              <a:rPr lang="nl-NL" sz="1000" smtClean="0">
                <a:latin typeface="Candara" pitchFamily="34" charset="0"/>
              </a:rPr>
              <a:t>Onderzocht werd of het toevoegen van een enkele injectie insuline glulisine (Apidra</a:t>
            </a:r>
            <a:r>
              <a:rPr lang="nl-NL" sz="1000" baseline="30000" smtClean="0">
                <a:latin typeface="Candara" pitchFamily="34" charset="0"/>
              </a:rPr>
              <a:t>®</a:t>
            </a:r>
            <a:r>
              <a:rPr lang="nl-NL" sz="1000" smtClean="0">
                <a:latin typeface="Candara" pitchFamily="34" charset="0"/>
              </a:rPr>
              <a:t>) toegevoegd bij het ontbijt of de grootste maaltijd een vergelijkbare verbetering van de glycemische controle geeft. </a:t>
            </a:r>
            <a:endParaRPr lang="en-US" sz="1000" smtClean="0">
              <a:latin typeface="Candara" pitchFamily="34" charset="0"/>
            </a:endParaRPr>
          </a:p>
          <a:p>
            <a:pPr marL="342900" indent="-342900" defTabSz="912813">
              <a:spcBef>
                <a:spcPct val="20000"/>
              </a:spcBef>
            </a:pPr>
            <a:endParaRPr lang="en-US" sz="1000" smtClean="0">
              <a:latin typeface="Candara" pitchFamily="34" charset="0"/>
            </a:endParaRPr>
          </a:p>
          <a:p>
            <a:pPr marL="342900" indent="-342900" defTabSz="912813">
              <a:spcBef>
                <a:spcPct val="20000"/>
              </a:spcBef>
              <a:buFontTx/>
              <a:buAutoNum type="arabicPeriod"/>
            </a:pPr>
            <a:r>
              <a:rPr lang="nl-NL" sz="1000" smtClean="0">
                <a:latin typeface="Candara" pitchFamily="34" charset="0"/>
              </a:rPr>
              <a:t>Lankisch M.R., et al. Introducing a simplified approach to insulin therapy in type 2 diabetes: a comparison of two single-dose regimens of insulin glulisine plus insulin glargine and oral antidiabetic drugs. Diabetes, Obesity and Metabolism 2008; 10:1178-1185.</a:t>
            </a:r>
            <a:endParaRPr lang="en-GB" sz="1000" smtClean="0">
              <a:latin typeface="Candara" pitchFamily="34" charset="0"/>
            </a:endParaRPr>
          </a:p>
          <a:p>
            <a:pPr marL="342900" indent="-342900" defTabSz="912813"/>
            <a:endParaRPr lang="nl-NL" sz="1000" smtClean="0">
              <a:latin typeface="Candar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404363-80F8-43B9-92B7-4DFA3BFDBE1C}" type="slidenum">
              <a:rPr lang="nl-NL" smtClean="0">
                <a:latin typeface="Candara" pitchFamily="34" charset="0"/>
              </a:rPr>
              <a:pPr/>
              <a:t>29</a:t>
            </a:fld>
            <a:endParaRPr lang="nl-NL" smtClean="0">
              <a:latin typeface="Candara" pitchFamily="34" charset="0"/>
            </a:endParaRPr>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Tijdelijke aanduiding voor notities 4"/>
          <p:cNvSpPr>
            <a:spLocks noGrp="1"/>
          </p:cNvSpPr>
          <p:nvPr>
            <p:ph type="body" idx="1"/>
          </p:nvPr>
        </p:nvSpPr>
        <p:spPr>
          <a:xfrm>
            <a:off x="679450" y="4933950"/>
            <a:ext cx="5438775" cy="1838325"/>
          </a:xfrm>
          <a:noFill/>
          <a:ln/>
        </p:spPr>
        <p:txBody>
          <a:bodyPr/>
          <a:lstStyle/>
          <a:p>
            <a:pPr marL="342900" indent="-342900" defTabSz="912813">
              <a:spcBef>
                <a:spcPct val="20000"/>
              </a:spcBef>
              <a:buFontTx/>
              <a:buChar char="•"/>
            </a:pPr>
            <a:r>
              <a:rPr lang="nl-NL" sz="1000" smtClean="0">
                <a:latin typeface="Candara" pitchFamily="34" charset="0"/>
              </a:rPr>
              <a:t>Achtpunts bloedglucoseprofielen bij aanvang van de studie (baseline) en aan het eind van de 24 weken observatieperiode na 1x injectie van insuline glulisine bij het ontbijt (C), lunch (D) of avondeten (E).</a:t>
            </a:r>
          </a:p>
          <a:p>
            <a:pPr marL="342900" indent="-342900" defTabSz="912813">
              <a:spcBef>
                <a:spcPct val="20000"/>
              </a:spcBef>
            </a:pPr>
            <a:endParaRPr lang="en-US" sz="1000" smtClean="0">
              <a:latin typeface="Candara" pitchFamily="34" charset="0"/>
            </a:endParaRPr>
          </a:p>
          <a:p>
            <a:pPr marL="342900" indent="-342900" defTabSz="912813">
              <a:spcBef>
                <a:spcPct val="20000"/>
              </a:spcBef>
              <a:buFontTx/>
              <a:buAutoNum type="arabicPeriod"/>
            </a:pPr>
            <a:r>
              <a:rPr lang="nl-NL" sz="1000" smtClean="0">
                <a:latin typeface="Candara" pitchFamily="34" charset="0"/>
              </a:rPr>
              <a:t>Lankisch M.R., et al. Introducing a simplified approach to insulin therapy in type 2 diabetes: a comparison of two single-dose regimens of insulin glulisine plus insulin glargine and oral antidiabetic drugs. Diabetes, Obesity and Metabolism 2008; 10:1178-1185.</a:t>
            </a:r>
            <a:endParaRPr lang="en-GB" sz="1000" smtClean="0">
              <a:latin typeface="Candara" pitchFamily="34" charset="0"/>
            </a:endParaRPr>
          </a:p>
          <a:p>
            <a:pPr marL="342900" indent="-342900" defTabSz="912813"/>
            <a:endParaRPr lang="nl-NL" sz="1000" smtClean="0">
              <a:latin typeface="Candar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787DE54-551D-4E28-A91D-3179B8245B72}" type="slidenum">
              <a:rPr lang="nl-NL" smtClean="0">
                <a:latin typeface="Candara" pitchFamily="34" charset="0"/>
              </a:rPr>
              <a:pPr/>
              <a:t>3</a:t>
            </a:fld>
            <a:endParaRPr lang="nl-NL" smtClean="0">
              <a:latin typeface="Candara" pitchFamily="34" charset="0"/>
            </a:endParaRPr>
          </a:p>
        </p:txBody>
      </p:sp>
      <p:sp>
        <p:nvSpPr>
          <p:cNvPr id="40963" name="Rectangle 2"/>
          <p:cNvSpPr>
            <a:spLocks noGrp="1" noRot="1" noChangeAspect="1" noChangeArrowheads="1" noTextEdit="1"/>
          </p:cNvSpPr>
          <p:nvPr>
            <p:ph type="sldImg"/>
          </p:nvPr>
        </p:nvSpPr>
        <p:spPr>
          <a:xfrm>
            <a:off x="917575" y="744538"/>
            <a:ext cx="4962525" cy="3722687"/>
          </a:xfrm>
          <a:ln/>
        </p:spPr>
      </p:sp>
      <p:sp>
        <p:nvSpPr>
          <p:cNvPr id="40964" name="Rectangle 3"/>
          <p:cNvSpPr>
            <a:spLocks noGrp="1" noChangeArrowheads="1"/>
          </p:cNvSpPr>
          <p:nvPr>
            <p:ph type="body" idx="1"/>
          </p:nvPr>
        </p:nvSpPr>
        <p:spPr>
          <a:noFill/>
          <a:ln/>
        </p:spPr>
        <p:txBody>
          <a:bodyPr/>
          <a:lstStyle/>
          <a:p>
            <a:pPr eaLnBrk="1" hangingPunct="1">
              <a:buFontTx/>
              <a:buChar char="•"/>
            </a:pPr>
            <a:r>
              <a:rPr lang="nl-NL" sz="1000" smtClean="0">
                <a:latin typeface="Candara" pitchFamily="34" charset="0"/>
              </a:rPr>
              <a:t> Schematische weergave van de processen die een rol spelen bij het ontwikkelen van hyperglycemie bij diabetes mellitus type 2.</a:t>
            </a:r>
          </a:p>
          <a:p>
            <a:pPr eaLnBrk="1" hangingPunct="1">
              <a:buFontTx/>
              <a:buChar char="•"/>
            </a:pPr>
            <a:r>
              <a:rPr lang="nl-NL" sz="1000" smtClean="0">
                <a:latin typeface="Candara" pitchFamily="34" charset="0"/>
              </a:rPr>
              <a:t> Door nog onvoldoende verklaarde endocriene en inflammatoire veranderingen in het abdominale vetweefsel leidt abdominale obesitas tot insulineresistentie.</a:t>
            </a:r>
          </a:p>
          <a:p>
            <a:pPr eaLnBrk="1" hangingPunct="1">
              <a:buFontTx/>
              <a:buChar char="•"/>
            </a:pPr>
            <a:r>
              <a:rPr lang="nl-NL" sz="1000" smtClean="0">
                <a:latin typeface="Candara" pitchFamily="34" charset="0"/>
              </a:rPr>
              <a:t> Het abdominale vet verandert van structuur (toename grootte van adipocyten) en functie, waardoor het abdominale vetweefsel van een inerte opslagplaats voor energie verandert in een actief endocrien orgaan. </a:t>
            </a:r>
          </a:p>
          <a:p>
            <a:pPr eaLnBrk="1" hangingPunct="1">
              <a:buFontTx/>
              <a:buChar char="•"/>
            </a:pPr>
            <a:r>
              <a:rPr lang="nl-NL" sz="1000" smtClean="0">
                <a:latin typeface="Candara" pitchFamily="34" charset="0"/>
              </a:rPr>
              <a:t> De ontstekingsfactoren die hierbij vrijkomen zorgen, tezamen met een verminderde adiponectine productie, voor een verminderde insuline gevoeligheid </a:t>
            </a:r>
            <a:r>
              <a:rPr lang="nl-NL" sz="1000" smtClean="0">
                <a:latin typeface="Candara" pitchFamily="34" charset="0"/>
                <a:sym typeface="Wingdings" pitchFamily="-65" charset="2"/>
              </a:rPr>
              <a:t> insulineresistentie</a:t>
            </a:r>
          </a:p>
          <a:p>
            <a:pPr eaLnBrk="1" hangingPunct="1">
              <a:buFontTx/>
              <a:buChar char="•"/>
            </a:pPr>
            <a:r>
              <a:rPr lang="nl-NL" sz="1000" smtClean="0">
                <a:latin typeface="Candara" pitchFamily="34" charset="0"/>
                <a:sym typeface="Wingdings" pitchFamily="-65" charset="2"/>
              </a:rPr>
              <a:t> In eerste instantie vangt de pancreas deze insulineresistentie op door een verhoogde insulinesecretie  hyperinsulinemie. </a:t>
            </a:r>
            <a:r>
              <a:rPr lang="nl-NL" sz="1000" smtClean="0">
                <a:latin typeface="Candara" pitchFamily="34" charset="0"/>
              </a:rPr>
              <a:t>Op deze manier wordt de insulineresistentie primair gecompenseerd.</a:t>
            </a:r>
          </a:p>
          <a:p>
            <a:pPr eaLnBrk="1" hangingPunct="1">
              <a:buFontTx/>
              <a:buChar char="•"/>
            </a:pPr>
            <a:r>
              <a:rPr lang="nl-NL" sz="1000" smtClean="0">
                <a:latin typeface="Candara" pitchFamily="34" charset="0"/>
              </a:rPr>
              <a:t> Op een gegeven moment is de pancreas niet meer in staat om in de extra vraag naar insuline te voorzien, met als gevolg een geleidelijke (onomkeerbare) achteruitgang van de insulinesecretie over de tijd </a:t>
            </a:r>
            <a:r>
              <a:rPr lang="nl-NL" sz="1000" smtClean="0">
                <a:latin typeface="Candara" pitchFamily="34" charset="0"/>
                <a:sym typeface="Wingdings" pitchFamily="-65" charset="2"/>
              </a:rPr>
              <a:t> insulinedeficiëntie</a:t>
            </a:r>
            <a:r>
              <a:rPr lang="nl-NL" sz="1000" smtClean="0">
                <a:latin typeface="Candara" pitchFamily="34" charset="0"/>
              </a:rPr>
              <a:t>. </a:t>
            </a:r>
          </a:p>
          <a:p>
            <a:pPr eaLnBrk="1" hangingPunct="1">
              <a:buFontTx/>
              <a:buChar char="•"/>
            </a:pPr>
            <a:r>
              <a:rPr lang="nl-NL" sz="1000" smtClean="0">
                <a:latin typeface="Candara" pitchFamily="34" charset="0"/>
              </a:rPr>
              <a:t> Beide processen (insulineresistentie en insulinedeficiëntie) leiden uiteindelijk tot een verhoging van de bloedglucoseconcentratie </a:t>
            </a:r>
            <a:r>
              <a:rPr lang="nl-NL" sz="1000" smtClean="0">
                <a:latin typeface="Candara" pitchFamily="34" charset="0"/>
                <a:sym typeface="Wingdings" pitchFamily="-65" charset="2"/>
              </a:rPr>
              <a:t> hyperglycemie.</a:t>
            </a:r>
            <a:endParaRPr lang="nl-NL" sz="1000" smtClean="0">
              <a:latin typeface="Candara" pitchFamily="34" charset="0"/>
            </a:endParaRPr>
          </a:p>
          <a:p>
            <a:pPr eaLnBrk="1" hangingPunct="1">
              <a:buFontTx/>
              <a:buChar char="•"/>
            </a:pPr>
            <a:r>
              <a:rPr lang="nl-NL" sz="1000" smtClean="0">
                <a:latin typeface="Candara" pitchFamily="34" charset="0"/>
              </a:rPr>
              <a:t> Deze verhoogde bloedglucoseconcentratie leidt vervolgens weer tot een verdere verslechtering van de functionaliteit van de bètacellen </a:t>
            </a:r>
            <a:r>
              <a:rPr lang="nl-NL" sz="1000" smtClean="0">
                <a:latin typeface="Candara" pitchFamily="34" charset="0"/>
                <a:sym typeface="Wingdings" pitchFamily="-65" charset="2"/>
              </a:rPr>
              <a:t> glucosetoxiciteit. </a:t>
            </a:r>
          </a:p>
          <a:p>
            <a:pPr eaLnBrk="1" hangingPunct="1">
              <a:buFontTx/>
              <a:buChar char="•"/>
            </a:pPr>
            <a:r>
              <a:rPr lang="nl-NL" sz="1000" smtClean="0">
                <a:latin typeface="Candara" pitchFamily="34" charset="0"/>
                <a:sym typeface="Wingdings" pitchFamily="-65" charset="2"/>
              </a:rPr>
              <a:t> Hierdoor ontstaat een neerwaartse spiraal die leidt tot een verdere deregulatie van de glucosehomeostase</a:t>
            </a:r>
            <a:r>
              <a:rPr lang="nl-NL" sz="1000" smtClean="0">
                <a:latin typeface="Candara" pitchFamily="34" charset="0"/>
              </a:rPr>
              <a:t>.</a:t>
            </a:r>
            <a:endParaRPr lang="en-US" sz="1000" smtClean="0">
              <a:latin typeface="Candar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BE3EFC1-7A4E-47F4-BDE0-F8F750C02D03}" type="slidenum">
              <a:rPr lang="nl-NL" smtClean="0">
                <a:latin typeface="Candara" pitchFamily="34" charset="0"/>
              </a:rPr>
              <a:pPr/>
              <a:t>30</a:t>
            </a:fld>
            <a:endParaRPr lang="nl-NL" smtClean="0">
              <a:latin typeface="Candara" pitchFamily="34" charset="0"/>
            </a:endParaRPr>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Tijdelijke aanduiding voor notities 4"/>
          <p:cNvSpPr>
            <a:spLocks noGrp="1"/>
          </p:cNvSpPr>
          <p:nvPr>
            <p:ph type="body" idx="1"/>
          </p:nvPr>
        </p:nvSpPr>
        <p:spPr>
          <a:xfrm>
            <a:off x="660400" y="4810125"/>
            <a:ext cx="5438775" cy="4019550"/>
          </a:xfrm>
          <a:noFill/>
          <a:ln/>
        </p:spPr>
        <p:txBody>
          <a:bodyPr/>
          <a:lstStyle/>
          <a:p>
            <a:pPr marL="342900" indent="-342900" defTabSz="912813">
              <a:spcBef>
                <a:spcPct val="20000"/>
              </a:spcBef>
              <a:buFontTx/>
              <a:buChar char="•"/>
            </a:pPr>
            <a:r>
              <a:rPr lang="nl-NL" sz="1000" smtClean="0">
                <a:latin typeface="Candara" pitchFamily="34" charset="0"/>
              </a:rPr>
              <a:t>Afname in HbA1c percentage in de totale groep (‘overall’) en in de beide afzonderlijke behandelgroepen (‘ontbijtgroep’ respectievelijk “hoofdmaaltijdgroep’).</a:t>
            </a:r>
          </a:p>
          <a:p>
            <a:pPr marL="342900" indent="-342900" defTabSz="912813">
              <a:spcBef>
                <a:spcPct val="20000"/>
              </a:spcBef>
              <a:buFontTx/>
              <a:buChar char="•"/>
            </a:pPr>
            <a:r>
              <a:rPr lang="nl-NL" sz="1000" smtClean="0">
                <a:latin typeface="Candara" pitchFamily="34" charset="0"/>
              </a:rPr>
              <a:t>Het toevoegen van 1 enkele injectie insuline glulisine geeft een significante afname van het HbA1c ten opzichte van baseline tot onder de 7%. In totaal behaald 30,7% van de patiënten een HbA1c &lt; 6,5%.</a:t>
            </a:r>
          </a:p>
          <a:p>
            <a:pPr marL="342900" indent="-342900" defTabSz="912813">
              <a:spcBef>
                <a:spcPct val="20000"/>
              </a:spcBef>
              <a:buFontTx/>
              <a:buChar char="•"/>
            </a:pPr>
            <a:r>
              <a:rPr lang="nl-NL" sz="1000" smtClean="0">
                <a:latin typeface="Candara" pitchFamily="34" charset="0"/>
              </a:rPr>
              <a:t>Hierbij maakt het niet uit of de injectie glulisine toegediend wordt bij de grootste maaltijd of het ontbijt.</a:t>
            </a:r>
          </a:p>
          <a:p>
            <a:pPr marL="342900" indent="-342900" defTabSz="912813">
              <a:spcBef>
                <a:spcPct val="20000"/>
              </a:spcBef>
              <a:buFontTx/>
              <a:buChar char="•"/>
            </a:pPr>
            <a:r>
              <a:rPr lang="nl-NL" sz="1000" smtClean="0">
                <a:latin typeface="Candara" pitchFamily="34" charset="0"/>
              </a:rPr>
              <a:t>De dosering insuline glargine blijft gelijk (of neemt slechts marginaal toe) tijdens de studie (waardoor de nuchter bloedglucose nagenoeg constant blijft gedurende de studieperiode) , terwijl de dosering insuline glulisine wel toeneemt.</a:t>
            </a:r>
          </a:p>
          <a:p>
            <a:pPr marL="342900" indent="-342900" defTabSz="912813">
              <a:spcBef>
                <a:spcPct val="20000"/>
              </a:spcBef>
              <a:buFontTx/>
              <a:buChar char="•"/>
            </a:pPr>
            <a:r>
              <a:rPr lang="nl-NL" sz="1000" smtClean="0">
                <a:latin typeface="Candara" pitchFamily="34" charset="0"/>
              </a:rPr>
              <a:t>Ondanks de verbeterde glycemische controle blijft het lichaamsgewicht nagenoeg onveranderd (voor beide groepen).</a:t>
            </a:r>
            <a:endParaRPr lang="en-US" sz="1000" smtClean="0">
              <a:latin typeface="Candara" pitchFamily="34" charset="0"/>
            </a:endParaRPr>
          </a:p>
          <a:p>
            <a:pPr marL="342900" indent="-342900" defTabSz="912813">
              <a:spcBef>
                <a:spcPct val="20000"/>
              </a:spcBef>
            </a:pPr>
            <a:endParaRPr lang="en-US" sz="1000" smtClean="0">
              <a:latin typeface="Candara" pitchFamily="34" charset="0"/>
            </a:endParaRPr>
          </a:p>
          <a:p>
            <a:pPr marL="342900" indent="-342900" defTabSz="912813">
              <a:spcBef>
                <a:spcPct val="20000"/>
              </a:spcBef>
              <a:buFontTx/>
              <a:buAutoNum type="arabicPeriod"/>
            </a:pPr>
            <a:r>
              <a:rPr lang="nl-NL" sz="1000" smtClean="0">
                <a:latin typeface="Candara" pitchFamily="34" charset="0"/>
              </a:rPr>
              <a:t>Lankisch M.R., et al. Introducing a simplified approach to insulin therapy in type 2 diabetes: a comparison of two single-dose regimens of insulin glulisine plus insulin glargine and oral antidiabetic drugs. Diabetes, Obesity and Metabolism 2008; 10:1178-1185.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62E6135-7B9D-4D0E-BFF3-8F959A4E0508}" type="slidenum">
              <a:rPr lang="fr-FR" smtClean="0">
                <a:latin typeface="Candara" pitchFamily="34" charset="0"/>
              </a:rPr>
              <a:pPr/>
              <a:t>31</a:t>
            </a:fld>
            <a:endParaRPr lang="fr-FR" smtClean="0">
              <a:latin typeface="Candara" pitchFamily="34" charset="0"/>
            </a:endParaRPr>
          </a:p>
        </p:txBody>
      </p:sp>
      <p:sp>
        <p:nvSpPr>
          <p:cNvPr id="6963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11161BF-8C2A-4BD5-8C67-46BA54D65B5A}" type="slidenum">
              <a:rPr lang="nl-NL" sz="1200">
                <a:latin typeface="Candara" pitchFamily="34" charset="0"/>
              </a:rPr>
              <a:pPr algn="r"/>
              <a:t>31</a:t>
            </a:fld>
            <a:endParaRPr lang="nl-NL" sz="1200">
              <a:latin typeface="Candara" pitchFamily="34" charset="0"/>
            </a:endParaRPr>
          </a:p>
        </p:txBody>
      </p:sp>
      <p:sp>
        <p:nvSpPr>
          <p:cNvPr id="69636" name="Rectangle 2"/>
          <p:cNvSpPr>
            <a:spLocks noGrp="1" noRot="1" noChangeAspect="1" noChangeArrowheads="1" noTextEdit="1"/>
          </p:cNvSpPr>
          <p:nvPr>
            <p:ph type="sldImg"/>
          </p:nvPr>
        </p:nvSpPr>
        <p:spPr>
          <a:xfrm>
            <a:off x="917575" y="744538"/>
            <a:ext cx="4962525" cy="3722687"/>
          </a:xfrm>
          <a:ln/>
        </p:spPr>
      </p:sp>
      <p:sp>
        <p:nvSpPr>
          <p:cNvPr id="69637" name="Tijdelijke aanduiding voor notities 5"/>
          <p:cNvSpPr>
            <a:spLocks noGrp="1"/>
          </p:cNvSpPr>
          <p:nvPr>
            <p:ph type="body" idx="1"/>
          </p:nvPr>
        </p:nvSpPr>
        <p:spPr>
          <a:noFill/>
          <a:ln/>
        </p:spPr>
        <p:txBody>
          <a:bodyPr/>
          <a:lstStyle/>
          <a:p>
            <a:r>
              <a:rPr lang="en-US" sz="1000" smtClean="0">
                <a:latin typeface="Candara" pitchFamily="34" charset="0"/>
                <a:cs typeface="Arial" charset="0"/>
              </a:rPr>
              <a:t>Hypoglycemieën kwamen even vaak voor in beide behandelgroepen.</a:t>
            </a:r>
            <a:r>
              <a:rPr lang="en-US" sz="1000" baseline="30000" smtClean="0">
                <a:latin typeface="Candara" pitchFamily="34" charset="0"/>
                <a:cs typeface="Arial" charset="0"/>
              </a:rPr>
              <a:t>1 </a:t>
            </a:r>
          </a:p>
          <a:p>
            <a:pPr>
              <a:buFontTx/>
              <a:buChar char="•"/>
            </a:pPr>
            <a:r>
              <a:rPr lang="en-US" sz="1000" baseline="30000" smtClean="0">
                <a:latin typeface="Candara" pitchFamily="34" charset="0"/>
                <a:cs typeface="Arial" charset="0"/>
              </a:rPr>
              <a:t> </a:t>
            </a:r>
            <a:r>
              <a:rPr lang="en-US" sz="1000" smtClean="0">
                <a:latin typeface="Candara" pitchFamily="34" charset="0"/>
                <a:cs typeface="Arial" charset="0"/>
              </a:rPr>
              <a:t>Overall, bevestigde hypoglycemieën kwamen in een vergelijkbaar aantal voor in de “ontbijtgroep” (34,2%) als in de ‘hoofdmaaltijdgroep” (37,1%). Dit komt overeen met een aantal van 2,72 respectievelijk 3,69 bevestigde hypoglycemieën per </a:t>
            </a:r>
            <a:r>
              <a:rPr lang="nl-NL" sz="1000" smtClean="0">
                <a:latin typeface="Candara" pitchFamily="34" charset="0"/>
                <a:cs typeface="Arial" charset="0"/>
              </a:rPr>
              <a:t>patiëntjaar</a:t>
            </a:r>
            <a:r>
              <a:rPr lang="en-US" sz="1000" smtClean="0">
                <a:latin typeface="Candara" pitchFamily="34" charset="0"/>
                <a:cs typeface="Arial" charset="0"/>
              </a:rPr>
              <a:t>.</a:t>
            </a:r>
          </a:p>
          <a:p>
            <a:pPr>
              <a:spcBef>
                <a:spcPct val="20000"/>
              </a:spcBef>
              <a:buFontTx/>
              <a:buChar char="•"/>
            </a:pPr>
            <a:r>
              <a:rPr lang="en-US" sz="1000" smtClean="0">
                <a:latin typeface="Candara" pitchFamily="34" charset="0"/>
                <a:cs typeface="Arial" charset="0"/>
              </a:rPr>
              <a:t> Bevestigde, ernstige hypoglycemieën kwamen in een vergelijkbaar aantal voor in de “ontbijtgroep” (0,5%) als in de ‘hoofdmaaltijdgroep” (2%). Dit komt overeen met een aantal van 0,01 respectievelijk 0,04 bevestigde, ernstige hypoglycemieën per </a:t>
            </a:r>
            <a:r>
              <a:rPr lang="nl-NL" sz="1000" smtClean="0">
                <a:latin typeface="Candara" pitchFamily="34" charset="0"/>
                <a:cs typeface="Arial" charset="0"/>
              </a:rPr>
              <a:t>patiëntjaar</a:t>
            </a:r>
            <a:r>
              <a:rPr lang="en-US" sz="1000" smtClean="0">
                <a:latin typeface="Candara" pitchFamily="34" charset="0"/>
                <a:cs typeface="Arial" charset="0"/>
              </a:rPr>
              <a:t>.</a:t>
            </a:r>
          </a:p>
          <a:p>
            <a:pPr>
              <a:spcBef>
                <a:spcPct val="20000"/>
              </a:spcBef>
              <a:buFontTx/>
              <a:buChar char="•"/>
            </a:pPr>
            <a:r>
              <a:rPr lang="nl-NL" sz="1000" smtClean="0">
                <a:latin typeface="Candara" pitchFamily="34" charset="0"/>
                <a:cs typeface="Arial" charset="0"/>
              </a:rPr>
              <a:t> Bevestigde, nachtelijke hypoglycemieën kwamen in vergelijkbaar aantal voor in de “ontbijtgroep” (8,2%) als in de “hoofdmaaltijdgroep” (12,2%). Dit komt overeen met een aantal van 0,27 respectievelijk 0,52 bevestigde, nachtelijke hypoglycemieën per patiëntjaar.</a:t>
            </a:r>
            <a:endParaRPr lang="en-US" sz="1000" smtClean="0">
              <a:latin typeface="Candara" pitchFamily="34" charset="0"/>
              <a:cs typeface="Arial" charset="0"/>
            </a:endParaRPr>
          </a:p>
          <a:p>
            <a:pPr>
              <a:spcBef>
                <a:spcPct val="20000"/>
              </a:spcBef>
            </a:pPr>
            <a:endParaRPr lang="en-US" sz="1000" smtClean="0">
              <a:latin typeface="Candara" pitchFamily="34" charset="0"/>
              <a:cs typeface="Arial" charset="0"/>
            </a:endParaRPr>
          </a:p>
          <a:p>
            <a:pPr>
              <a:spcBef>
                <a:spcPct val="20000"/>
              </a:spcBef>
              <a:buFontTx/>
              <a:buAutoNum type="arabicPeriod"/>
            </a:pPr>
            <a:r>
              <a:rPr lang="nl-NL" sz="1000" smtClean="0">
                <a:latin typeface="Candara" pitchFamily="34" charset="0"/>
                <a:cs typeface="Arial" charset="0"/>
              </a:rPr>
              <a:t>Lankisch M.R., et al. Introducing a simplified approach to insulin therapy in type 2 diabetes: a comparison of two single-dose regimens of insulin glulisine plus insulin glargine and oral antidiabetic drugs. Diabetes, Obesity and Metabolism 2008; 10:1178-1185.</a:t>
            </a:r>
            <a:endParaRPr lang="en-GB" sz="1000" smtClean="0">
              <a:latin typeface="Candara" pitchFamily="34" charset="0"/>
              <a:cs typeface="Arial" charset="0"/>
            </a:endParaRPr>
          </a:p>
          <a:p>
            <a:endParaRPr lang="nl-NL" sz="1000" smtClean="0">
              <a:latin typeface="Candar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14BDC48-C93B-4533-8177-A880A8A17894}" type="slidenum">
              <a:rPr lang="nl-NL" sz="1200">
                <a:latin typeface="Candara" pitchFamily="34" charset="0"/>
              </a:rPr>
              <a:pPr algn="r"/>
              <a:t>32</a:t>
            </a:fld>
            <a:endParaRPr lang="nl-NL" sz="1200">
              <a:latin typeface="Candara" pitchFamily="34" charset="0"/>
            </a:endParaRPr>
          </a:p>
        </p:txBody>
      </p:sp>
      <p:sp>
        <p:nvSpPr>
          <p:cNvPr id="70659" name="Rectangle 2"/>
          <p:cNvSpPr>
            <a:spLocks noGrp="1" noRot="1" noChangeAspect="1" noChangeArrowheads="1" noTextEdit="1"/>
          </p:cNvSpPr>
          <p:nvPr>
            <p:ph type="sldImg"/>
          </p:nvPr>
        </p:nvSpPr>
        <p:spPr>
          <a:xfrm>
            <a:off x="420688" y="449263"/>
            <a:ext cx="5983287" cy="4487862"/>
          </a:xfrm>
          <a:ln/>
        </p:spPr>
      </p:sp>
      <p:sp>
        <p:nvSpPr>
          <p:cNvPr id="70660" name="Rectangle 3"/>
          <p:cNvSpPr>
            <a:spLocks noGrp="1" noChangeArrowheads="1"/>
          </p:cNvSpPr>
          <p:nvPr>
            <p:ph type="body" idx="1"/>
          </p:nvPr>
        </p:nvSpPr>
        <p:spPr>
          <a:xfrm>
            <a:off x="388938" y="5140325"/>
            <a:ext cx="6002337" cy="4071938"/>
          </a:xfrm>
          <a:noFill/>
          <a:ln/>
        </p:spPr>
        <p:txBody>
          <a:bodyPr/>
          <a:lstStyle/>
          <a:p>
            <a:pPr eaLnBrk="1" hangingPunct="1"/>
            <a:r>
              <a:rPr lang="nl-NL" sz="1000" smtClean="0">
                <a:latin typeface="Candara" pitchFamily="34" charset="0"/>
              </a:rPr>
              <a:t>Het basaal PLUS regime is eenvoudig te implementeren en te intensiveren:</a:t>
            </a:r>
          </a:p>
          <a:p>
            <a:pPr eaLnBrk="1" hangingPunct="1"/>
            <a:endParaRPr lang="en-GB" sz="1000" smtClean="0">
              <a:latin typeface="Candara" pitchFamily="34" charset="0"/>
            </a:endParaRPr>
          </a:p>
          <a:p>
            <a:pPr eaLnBrk="1" hangingPunct="1">
              <a:buFontTx/>
              <a:buChar char="•"/>
            </a:pPr>
            <a:r>
              <a:rPr lang="en-GB" sz="1000" smtClean="0">
                <a:latin typeface="Candara" pitchFamily="34" charset="0"/>
              </a:rPr>
              <a:t> Stap 1: </a:t>
            </a:r>
            <a:r>
              <a:rPr lang="nl-NL" sz="1000" smtClean="0">
                <a:latin typeface="Candara" pitchFamily="34" charset="0"/>
              </a:rPr>
              <a:t>Optimaliseer de dosering basale insuline</a:t>
            </a:r>
            <a:r>
              <a:rPr lang="en-GB" sz="1000" smtClean="0">
                <a:latin typeface="Candara" pitchFamily="34" charset="0"/>
              </a:rPr>
              <a:t>.</a:t>
            </a:r>
            <a:r>
              <a:rPr lang="en-GB" sz="1000" baseline="30000" smtClean="0">
                <a:latin typeface="Candara" pitchFamily="34" charset="0"/>
              </a:rPr>
              <a:t>1</a:t>
            </a:r>
          </a:p>
          <a:p>
            <a:pPr eaLnBrk="1" hangingPunct="1">
              <a:buFontTx/>
              <a:buChar char="•"/>
            </a:pPr>
            <a:r>
              <a:rPr lang="en-GB" sz="1000" baseline="30000" smtClean="0">
                <a:latin typeface="Candara" pitchFamily="34" charset="0"/>
              </a:rPr>
              <a:t> </a:t>
            </a:r>
            <a:r>
              <a:rPr lang="en-GB" sz="1000" smtClean="0">
                <a:latin typeface="Candara" pitchFamily="34" charset="0"/>
              </a:rPr>
              <a:t>Stap 2: </a:t>
            </a:r>
            <a:r>
              <a:rPr lang="nl-NL" sz="1000" smtClean="0">
                <a:latin typeface="Candara" pitchFamily="34" charset="0"/>
              </a:rPr>
              <a:t>Bepaal de grootste maaltijd van de dag</a:t>
            </a:r>
            <a:r>
              <a:rPr lang="en-GB" sz="1000" smtClean="0">
                <a:latin typeface="Candara" pitchFamily="34" charset="0"/>
              </a:rPr>
              <a:t>. Dit kan gedaan worden door middel van het monitoren van reprandiale, bedtijd of 2-uur postprandiale bloedglucosewaarden, waarbij bepaald wordt welke maaltijd de grootste postprandiale hyperglycemie geeft.</a:t>
            </a:r>
            <a:r>
              <a:rPr lang="en-GB" sz="1000" baseline="30000" smtClean="0">
                <a:latin typeface="Candara" pitchFamily="34" charset="0"/>
              </a:rPr>
              <a:t>1,2</a:t>
            </a:r>
          </a:p>
          <a:p>
            <a:pPr eaLnBrk="1" hangingPunct="1">
              <a:buFontTx/>
              <a:buChar char="•"/>
            </a:pPr>
            <a:r>
              <a:rPr lang="en-GB" sz="1000" baseline="30000" smtClean="0">
                <a:latin typeface="Candara" pitchFamily="34" charset="0"/>
              </a:rPr>
              <a:t> </a:t>
            </a:r>
            <a:r>
              <a:rPr lang="en-GB" sz="1000" smtClean="0">
                <a:latin typeface="Candara" pitchFamily="34" charset="0"/>
              </a:rPr>
              <a:t>Stap 3: </a:t>
            </a:r>
            <a:r>
              <a:rPr lang="nl-NL" sz="1000" smtClean="0">
                <a:latin typeface="Candara" pitchFamily="34" charset="0"/>
              </a:rPr>
              <a:t>Voeg 1 injectie maaltijdinsuline </a:t>
            </a:r>
            <a:r>
              <a:rPr lang="en-GB" sz="1000" smtClean="0">
                <a:latin typeface="Candara" pitchFamily="34" charset="0"/>
              </a:rPr>
              <a:t>glulisine </a:t>
            </a:r>
            <a:r>
              <a:rPr lang="nl-NL" sz="1000" smtClean="0">
                <a:latin typeface="Candara" pitchFamily="34" charset="0"/>
              </a:rPr>
              <a:t>toe bij die grootste maaltijd</a:t>
            </a:r>
            <a:r>
              <a:rPr lang="en-GB" sz="1000" smtClean="0">
                <a:latin typeface="Candara" pitchFamily="34" charset="0"/>
              </a:rPr>
              <a:t>.</a:t>
            </a:r>
            <a:r>
              <a:rPr lang="en-GB" sz="1000" baseline="30000" smtClean="0">
                <a:latin typeface="Candara" pitchFamily="34" charset="0"/>
              </a:rPr>
              <a:t>2,3</a:t>
            </a:r>
          </a:p>
          <a:p>
            <a:pPr eaLnBrk="1" hangingPunct="1">
              <a:buFontTx/>
              <a:buChar char="•"/>
            </a:pPr>
            <a:r>
              <a:rPr lang="en-GB" sz="1000" baseline="30000" smtClean="0">
                <a:latin typeface="Candara" pitchFamily="34" charset="0"/>
              </a:rPr>
              <a:t> </a:t>
            </a:r>
            <a:r>
              <a:rPr lang="en-GB" sz="1000" smtClean="0">
                <a:latin typeface="Candara" pitchFamily="34" charset="0"/>
              </a:rPr>
              <a:t>Stap 4: </a:t>
            </a:r>
            <a:r>
              <a:rPr lang="nl-NL" sz="1000" smtClean="0">
                <a:latin typeface="Candara" pitchFamily="34" charset="0"/>
              </a:rPr>
              <a:t>Staak het gelijktijdig gebruik van SU-derivaten (en andere producten die insulineproductie stimuleren)</a:t>
            </a:r>
            <a:r>
              <a:rPr lang="en-GB" sz="1000" smtClean="0">
                <a:latin typeface="Candara" pitchFamily="34" charset="0"/>
              </a:rPr>
              <a:t>.</a:t>
            </a:r>
            <a:r>
              <a:rPr lang="en-GB" sz="1000" baseline="30000" smtClean="0">
                <a:latin typeface="Candara" pitchFamily="34" charset="0"/>
              </a:rPr>
              <a:t>2</a:t>
            </a:r>
          </a:p>
          <a:p>
            <a:pPr eaLnBrk="1" hangingPunct="1">
              <a:buFontTx/>
              <a:buChar char="•"/>
            </a:pPr>
            <a:r>
              <a:rPr lang="en-GB" sz="1000" baseline="30000" smtClean="0">
                <a:latin typeface="Candara" pitchFamily="34" charset="0"/>
              </a:rPr>
              <a:t> </a:t>
            </a:r>
            <a:r>
              <a:rPr lang="en-GB" sz="1000" smtClean="0">
                <a:latin typeface="Candara" pitchFamily="34" charset="0"/>
              </a:rPr>
              <a:t>Stap 5: </a:t>
            </a:r>
            <a:r>
              <a:rPr lang="nl-NL" sz="1000" smtClean="0">
                <a:latin typeface="Candara" pitchFamily="34" charset="0"/>
              </a:rPr>
              <a:t>Titreer de dosis maaltijdinsuline </a:t>
            </a:r>
            <a:r>
              <a:rPr lang="en-GB" sz="1000" smtClean="0">
                <a:latin typeface="Candara" pitchFamily="34" charset="0"/>
              </a:rPr>
              <a:t>m.b.v. preprandiale, bedtijd of 2-uurs postprandiale bloedglucosewaarden </a:t>
            </a:r>
            <a:r>
              <a:rPr lang="nl-NL" sz="1000" smtClean="0">
                <a:latin typeface="Candara" pitchFamily="34" charset="0"/>
              </a:rPr>
              <a:t>om het behandeldoel te bereiken </a:t>
            </a:r>
            <a:r>
              <a:rPr lang="en-GB" sz="1000" smtClean="0">
                <a:latin typeface="Candara" pitchFamily="34" charset="0"/>
              </a:rPr>
              <a:t>.</a:t>
            </a:r>
            <a:r>
              <a:rPr lang="en-GB" sz="1000" baseline="30000" smtClean="0">
                <a:latin typeface="Candara" pitchFamily="34" charset="0"/>
              </a:rPr>
              <a:t>1,4</a:t>
            </a:r>
          </a:p>
          <a:p>
            <a:pPr eaLnBrk="1" hangingPunct="1">
              <a:buFontTx/>
              <a:buChar char="•"/>
            </a:pPr>
            <a:r>
              <a:rPr lang="en-GB" sz="1000" baseline="30000" smtClean="0">
                <a:latin typeface="Candara" pitchFamily="34" charset="0"/>
              </a:rPr>
              <a:t> </a:t>
            </a:r>
            <a:r>
              <a:rPr lang="en-GB" sz="1000" smtClean="0">
                <a:latin typeface="Candara" pitchFamily="34" charset="0"/>
              </a:rPr>
              <a:t>Stap 6: </a:t>
            </a:r>
            <a:r>
              <a:rPr lang="nl-NL" sz="1000" smtClean="0">
                <a:latin typeface="Candara" pitchFamily="34" charset="0"/>
              </a:rPr>
              <a:t>Voeg, indien nodig, een tweede of derde maaltijdinsuline toe, wanneer de </a:t>
            </a:r>
            <a:r>
              <a:rPr lang="en-GB" sz="1000" smtClean="0">
                <a:latin typeface="Candara" pitchFamily="34" charset="0"/>
              </a:rPr>
              <a:t>HbA1c waarden niet binnen  het gestelde doel zijn na 3–6 maanden.</a:t>
            </a:r>
            <a:r>
              <a:rPr lang="en-GB" sz="1000" baseline="30000" smtClean="0">
                <a:latin typeface="Candara" pitchFamily="34" charset="0"/>
              </a:rPr>
              <a:t>2</a:t>
            </a:r>
          </a:p>
          <a:p>
            <a:pPr eaLnBrk="1" hangingPunct="1"/>
            <a:endParaRPr lang="en-GB" sz="1000" smtClean="0">
              <a:latin typeface="Candara" pitchFamily="34" charset="0"/>
            </a:endParaRPr>
          </a:p>
          <a:p>
            <a:pPr eaLnBrk="1" hangingPunct="1">
              <a:buFontTx/>
              <a:buAutoNum type="arabicPeriod"/>
            </a:pPr>
            <a:r>
              <a:rPr lang="en-GB" sz="1000" smtClean="0">
                <a:latin typeface="Candara" pitchFamily="34" charset="0"/>
              </a:rPr>
              <a:t> Raccah D, et al. </a:t>
            </a:r>
            <a:r>
              <a:rPr lang="en-US" sz="1000" smtClean="0">
                <a:latin typeface="Candara" pitchFamily="34" charset="0"/>
              </a:rPr>
              <a:t>When basal insulin therapy in type 2 diabetes mellitus is not enough--what next? </a:t>
            </a:r>
            <a:r>
              <a:rPr lang="en-GB" sz="1000" smtClean="0">
                <a:latin typeface="Candara" pitchFamily="34" charset="0"/>
              </a:rPr>
              <a:t>Diabetes Metab Res Rev 2007;23(4):257–64.</a:t>
            </a:r>
            <a:endParaRPr lang="nl-NL" sz="1000" smtClean="0">
              <a:latin typeface="Candara" pitchFamily="34" charset="0"/>
            </a:endParaRPr>
          </a:p>
          <a:p>
            <a:pPr eaLnBrk="1" hangingPunct="1">
              <a:buFontTx/>
              <a:buAutoNum type="arabicPeriod"/>
            </a:pPr>
            <a:r>
              <a:rPr lang="en-GB" sz="1000" smtClean="0">
                <a:latin typeface="Candara" pitchFamily="34" charset="0"/>
              </a:rPr>
              <a:t> Edelman S, et al. </a:t>
            </a:r>
            <a:r>
              <a:rPr lang="en-US" sz="1000" smtClean="0">
                <a:latin typeface="Candara" pitchFamily="34" charset="0"/>
              </a:rPr>
              <a:t>A practical approach for implementation of a basal-prandial insulin therapy regimen in patients with type 2 diabetes. </a:t>
            </a:r>
            <a:r>
              <a:rPr lang="en-GB" sz="1000" smtClean="0">
                <a:latin typeface="Candara" pitchFamily="34" charset="0"/>
              </a:rPr>
              <a:t>Osteopath Med Prim Care 2007;1:9.</a:t>
            </a:r>
          </a:p>
          <a:p>
            <a:pPr eaLnBrk="1" hangingPunct="1">
              <a:buFontTx/>
              <a:buAutoNum type="arabicPeriod"/>
            </a:pPr>
            <a:r>
              <a:rPr lang="en-GB" sz="1000" smtClean="0">
                <a:latin typeface="Candara" pitchFamily="34" charset="0"/>
              </a:rPr>
              <a:t> Hirsch I.B., et al. </a:t>
            </a:r>
            <a:r>
              <a:rPr lang="en-US" sz="1000" smtClean="0">
                <a:latin typeface="Candara" pitchFamily="34" charset="0"/>
              </a:rPr>
              <a:t>A Real-World Approach to Insulin Therapy in Primary Care Practice. </a:t>
            </a:r>
            <a:r>
              <a:rPr lang="en-GB" sz="1000" smtClean="0">
                <a:latin typeface="Candara" pitchFamily="34" charset="0"/>
              </a:rPr>
              <a:t>Clinical Diabetes 2005;23:78–86.</a:t>
            </a:r>
          </a:p>
          <a:p>
            <a:pPr eaLnBrk="1" hangingPunct="1">
              <a:buFontTx/>
              <a:buAutoNum type="arabicPeriod"/>
            </a:pPr>
            <a:r>
              <a:rPr lang="en-GB" sz="1000" smtClean="0">
                <a:latin typeface="Candara" pitchFamily="34" charset="0"/>
              </a:rPr>
              <a:t> Halbron M, et al. </a:t>
            </a:r>
            <a:r>
              <a:rPr lang="en-US" sz="1000" smtClean="0">
                <a:latin typeface="Candara" pitchFamily="34" charset="0"/>
              </a:rPr>
              <a:t>Insulin therapy for type 2 diabetes: premixed or basal-prandial? </a:t>
            </a:r>
            <a:r>
              <a:rPr lang="en-GB" sz="1000" smtClean="0">
                <a:latin typeface="Candara" pitchFamily="34" charset="0"/>
              </a:rPr>
              <a:t>Diabetes Metab. 2007;33(4):316–20.</a:t>
            </a:r>
            <a:endParaRPr lang="en-GB" sz="1000" baseline="30000" smtClean="0">
              <a:latin typeface="Candara" pitchFamily="34" charset="0"/>
            </a:endParaRPr>
          </a:p>
          <a:p>
            <a:pPr eaLnBrk="1" hangingPunct="1"/>
            <a:endParaRPr lang="nl-NL" sz="1000" smtClean="0">
              <a:latin typeface="Candara" pitchFamily="34" charset="0"/>
            </a:endParaRPr>
          </a:p>
          <a:p>
            <a:pPr eaLnBrk="1" hangingPunct="1"/>
            <a:endParaRPr lang="en-GB" sz="1000" smtClean="0">
              <a:latin typeface="Candara" pitchFamily="34" charset="0"/>
            </a:endParaRPr>
          </a:p>
          <a:p>
            <a:pPr eaLnBrk="1" hangingPunct="1"/>
            <a:endParaRPr lang="en-GB" sz="1000" smtClean="0">
              <a:latin typeface="Candara" pitchFamily="34" charset="0"/>
            </a:endParaRPr>
          </a:p>
          <a:p>
            <a:pPr eaLnBrk="1" hangingPunct="1"/>
            <a:endParaRPr lang="en-GB" sz="1000" smtClean="0">
              <a:latin typeface="Candar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3FE1318-E5C9-4D41-996A-FA4C5A7EB3FC}" type="slidenum">
              <a:rPr lang="nl-NL" smtClean="0">
                <a:latin typeface="Candara" pitchFamily="34" charset="0"/>
              </a:rPr>
              <a:pPr/>
              <a:t>4</a:t>
            </a:fld>
            <a:endParaRPr lang="nl-NL" smtClean="0">
              <a:latin typeface="Candara" pitchFamily="34" charset="0"/>
            </a:endParaRPr>
          </a:p>
        </p:txBody>
      </p:sp>
      <p:sp>
        <p:nvSpPr>
          <p:cNvPr id="41987" name="Rectangle 2"/>
          <p:cNvSpPr>
            <a:spLocks noGrp="1" noRot="1" noChangeAspect="1" noChangeArrowheads="1" noTextEdit="1"/>
          </p:cNvSpPr>
          <p:nvPr>
            <p:ph type="sldImg"/>
          </p:nvPr>
        </p:nvSpPr>
        <p:spPr>
          <a:xfrm>
            <a:off x="917575" y="744538"/>
            <a:ext cx="4964113" cy="3722687"/>
          </a:xfrm>
          <a:ln/>
        </p:spPr>
      </p:sp>
      <p:sp>
        <p:nvSpPr>
          <p:cNvPr id="41988" name="Rectangle 3"/>
          <p:cNvSpPr>
            <a:spLocks noGrp="1" noChangeArrowheads="1"/>
          </p:cNvSpPr>
          <p:nvPr>
            <p:ph type="body" idx="1"/>
          </p:nvPr>
        </p:nvSpPr>
        <p:spPr>
          <a:noFill/>
          <a:ln/>
        </p:spPr>
        <p:txBody>
          <a:bodyPr/>
          <a:lstStyle/>
          <a:p>
            <a:pPr marL="190500" indent="-190500" eaLnBrk="1" hangingPunct="1">
              <a:lnSpc>
                <a:spcPct val="90000"/>
              </a:lnSpc>
              <a:buFontTx/>
              <a:buChar char="•"/>
            </a:pPr>
            <a:r>
              <a:rPr lang="nl-NL" sz="1000" smtClean="0">
                <a:latin typeface="Candara" pitchFamily="34" charset="0"/>
              </a:rPr>
              <a:t>Schematische weergave van de processen die optreden bij diabetes mellitus type 2.</a:t>
            </a:r>
          </a:p>
          <a:p>
            <a:pPr marL="190500" indent="-190500" eaLnBrk="1" hangingPunct="1">
              <a:lnSpc>
                <a:spcPct val="90000"/>
              </a:lnSpc>
              <a:buFontTx/>
              <a:buChar char="•"/>
            </a:pPr>
            <a:r>
              <a:rPr lang="nl-NL" sz="1000" smtClean="0">
                <a:latin typeface="Candara" pitchFamily="34" charset="0"/>
              </a:rPr>
              <a:t>De middelste figuur geeft aan wat er gebeurt op het niveau van de pancreas: er is een toename van insulineresistentie (meestal als gevolg van een verhoogd lichaamsgewicht of BMI). </a:t>
            </a:r>
          </a:p>
          <a:p>
            <a:pPr marL="190500" indent="-190500" eaLnBrk="1" hangingPunct="1">
              <a:lnSpc>
                <a:spcPct val="90000"/>
              </a:lnSpc>
              <a:buFontTx/>
              <a:buChar char="•"/>
            </a:pPr>
            <a:r>
              <a:rPr lang="nl-NL" sz="1000" smtClean="0">
                <a:latin typeface="Candara" pitchFamily="34" charset="0"/>
              </a:rPr>
              <a:t>Als reactie hierop (om dit te compenseren) gaat de pancreas meer insuline aanmaken: de insulinesecretie neemt toe.</a:t>
            </a:r>
          </a:p>
          <a:p>
            <a:pPr marL="190500" indent="-190500" eaLnBrk="1" hangingPunct="1">
              <a:lnSpc>
                <a:spcPct val="90000"/>
              </a:lnSpc>
              <a:buFontTx/>
              <a:buChar char="•"/>
            </a:pPr>
            <a:r>
              <a:rPr lang="nl-NL" sz="1000" smtClean="0">
                <a:latin typeface="Candara" pitchFamily="34" charset="0"/>
              </a:rPr>
              <a:t>Op deze manier wordt de insulineresistentie gecompenseerd, met als gevolg dat de bloedglucose toch goed onder controle blijft (zoals weergegeven in de bovenste figuur).</a:t>
            </a:r>
          </a:p>
          <a:p>
            <a:pPr marL="190500" indent="-190500" eaLnBrk="1" hangingPunct="1">
              <a:lnSpc>
                <a:spcPct val="90000"/>
              </a:lnSpc>
              <a:buFontTx/>
              <a:buChar char="•"/>
            </a:pPr>
            <a:r>
              <a:rPr lang="nl-NL" sz="1000" smtClean="0">
                <a:latin typeface="Candara" pitchFamily="34" charset="0"/>
              </a:rPr>
              <a:t>Op een gegeven moment is de pancreas niet meer in staat om in de extra vraag naar insuline te voorzien, met als gevolg een geleidelijke (maar onomkeerbare) achteruitgang van de insulinesecretie. Dit betekent dus dat uiteindelijk ook de type 2 patiënt volledig insulineafhankelijk wordt.</a:t>
            </a:r>
          </a:p>
          <a:p>
            <a:pPr marL="190500" indent="-190500" eaLnBrk="1" hangingPunct="1">
              <a:lnSpc>
                <a:spcPct val="90000"/>
              </a:lnSpc>
              <a:buFontTx/>
              <a:buChar char="•"/>
            </a:pPr>
            <a:r>
              <a:rPr lang="nl-NL" sz="1000" smtClean="0">
                <a:latin typeface="Candara" pitchFamily="34" charset="0"/>
              </a:rPr>
              <a:t>De verminderde insulinesecretie leidt tot een verstoring van de glucosehuishouding. Eerst loopt de prandiale bloed/plasma glucosewaarde op,  later gevolgd door de nuchtere. Als deze waarden een bepaald punt overschrijden, leidt dit tot klachten en (dus) tot de diagnose diabetes mellitus.</a:t>
            </a:r>
          </a:p>
          <a:p>
            <a:pPr marL="190500" indent="-190500" eaLnBrk="1" hangingPunct="1">
              <a:lnSpc>
                <a:spcPct val="90000"/>
              </a:lnSpc>
              <a:buFontTx/>
              <a:buChar char="•"/>
            </a:pPr>
            <a:r>
              <a:rPr lang="nl-NL" sz="1000" smtClean="0">
                <a:latin typeface="Candara" pitchFamily="34" charset="0"/>
              </a:rPr>
              <a:t>Zonder adequate behandeling zullen de glucosewaarden blijven oplopen, met alle gevolgen voor de micro- en macrovasculaire complicaties van dien. Hierbij is het belangrijk te bedenken dat de macrovasculaire complicaties veelal jaren eerder ontstaan en al (te) ver gevorderd kunnen zijn op het moment dat met adequate medicamenteuze interventies wordt gestart.   </a:t>
            </a:r>
          </a:p>
          <a:p>
            <a:pPr marL="190500" indent="-190500" eaLnBrk="1" hangingPunct="1">
              <a:lnSpc>
                <a:spcPct val="90000"/>
              </a:lnSpc>
            </a:pPr>
            <a:endParaRPr lang="nl-NL" sz="1000" smtClean="0">
              <a:latin typeface="Candara" pitchFamily="34" charset="0"/>
            </a:endParaRPr>
          </a:p>
          <a:p>
            <a:pPr marL="190500" indent="-190500" eaLnBrk="1" hangingPunct="1">
              <a:lnSpc>
                <a:spcPct val="90000"/>
              </a:lnSpc>
              <a:spcBef>
                <a:spcPct val="0"/>
              </a:spcBef>
            </a:pPr>
            <a:endParaRPr lang="nl-NL" sz="1000" smtClean="0">
              <a:latin typeface="Candara" pitchFamily="34" charset="0"/>
            </a:endParaRPr>
          </a:p>
          <a:p>
            <a:pPr marL="190500" indent="-190500" eaLnBrk="1" hangingPunct="1">
              <a:lnSpc>
                <a:spcPct val="90000"/>
              </a:lnSpc>
              <a:spcBef>
                <a:spcPct val="0"/>
              </a:spcBef>
            </a:pPr>
            <a:r>
              <a:rPr lang="nl-NL" sz="1000" smtClean="0">
                <a:latin typeface="Candara" pitchFamily="34" charset="0"/>
              </a:rPr>
              <a:t>1. Gerich JE. Contributions of insulin-resistance and insulin-secretory defects to the pathogenesis of type 2 diabetes mellitus. Mayo Clin Proc 2003;78:447–56.</a:t>
            </a:r>
          </a:p>
          <a:p>
            <a:pPr marL="190500" indent="-190500" eaLnBrk="1" hangingPunct="1">
              <a:lnSpc>
                <a:spcPct val="90000"/>
              </a:lnSpc>
            </a:pPr>
            <a:r>
              <a:rPr lang="nl-NL" sz="1000" smtClean="0">
                <a:latin typeface="Candara" pitchFamily="34" charset="0"/>
              </a:rPr>
              <a:t>2. Weyer C, et al. The natural history of insulin secretory dysfunction and insulin resistance in the pathogenesis of type 2 diabetes mellitus. J Clin Invest 1999;104:787–94.</a:t>
            </a:r>
          </a:p>
          <a:p>
            <a:pPr marL="190500" indent="-190500" eaLnBrk="1" hangingPunct="1">
              <a:lnSpc>
                <a:spcPct val="90000"/>
              </a:lnSpc>
            </a:pPr>
            <a:r>
              <a:rPr lang="nl-NL" sz="1000" smtClean="0">
                <a:latin typeface="Candara" pitchFamily="34" charset="0"/>
              </a:rPr>
              <a:t>3. Dailey G. New strategies for basal insulin treatment in type 2 diabetes mellitus. Clin Ther. 2004;26:889-901.</a:t>
            </a:r>
          </a:p>
          <a:p>
            <a:pPr marL="190500" indent="-190500" algn="just" eaLnBrk="1" hangingPunct="1">
              <a:lnSpc>
                <a:spcPct val="90000"/>
              </a:lnSpc>
            </a:pPr>
            <a:endParaRPr lang="nl-NL" sz="1000" smtClean="0">
              <a:latin typeface="Candar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0570524-96E9-460E-A87A-F50FADF342CE}" type="slidenum">
              <a:rPr lang="nl-NL" smtClean="0">
                <a:latin typeface="Candara" pitchFamily="34" charset="0"/>
              </a:rPr>
              <a:pPr/>
              <a:t>5</a:t>
            </a:fld>
            <a:endParaRPr lang="nl-NL" smtClean="0">
              <a:latin typeface="Candara" pitchFamily="34" charset="0"/>
            </a:endParaRPr>
          </a:p>
        </p:txBody>
      </p:sp>
      <p:sp>
        <p:nvSpPr>
          <p:cNvPr id="43011" name="Rectangle 2"/>
          <p:cNvSpPr>
            <a:spLocks noGrp="1" noRot="1" noChangeAspect="1" noChangeArrowheads="1" noTextEdit="1"/>
          </p:cNvSpPr>
          <p:nvPr>
            <p:ph type="sldImg"/>
          </p:nvPr>
        </p:nvSpPr>
        <p:spPr>
          <a:xfrm>
            <a:off x="917575" y="744538"/>
            <a:ext cx="4962525" cy="3722687"/>
          </a:xfrm>
          <a:ln/>
        </p:spPr>
      </p:sp>
      <p:sp>
        <p:nvSpPr>
          <p:cNvPr id="43012" name="Rectangle 6"/>
          <p:cNvSpPr>
            <a:spLocks noGrp="1" noChangeArrowheads="1"/>
          </p:cNvSpPr>
          <p:nvPr>
            <p:ph type="body" idx="1"/>
          </p:nvPr>
        </p:nvSpPr>
        <p:spPr>
          <a:xfrm>
            <a:off x="881063" y="4687888"/>
            <a:ext cx="5008562" cy="4529137"/>
          </a:xfrm>
          <a:noFill/>
          <a:ln/>
        </p:spPr>
        <p:txBody>
          <a:bodyPr/>
          <a:lstStyle/>
          <a:p>
            <a:pPr marL="228600" indent="-228600" eaLnBrk="1" hangingPunct="1">
              <a:buFontTx/>
              <a:buChar char="•"/>
            </a:pPr>
            <a:r>
              <a:rPr lang="nl-NL" sz="1000" smtClean="0">
                <a:latin typeface="Candara" pitchFamily="34" charset="0"/>
              </a:rPr>
              <a:t>Eerdere publicaties van de UKPDS studie hebben aangetoond dat intensieve glycemische controle bij nieuw gediagnosticeerde patiënten met DMT2 leidt tot een significante risicoreductie op het ontwikkelen van microvasculaire complicaties (zoals een reductie van 25% voor het risico op retinopathie) en een trend naar een risicoreductie op macrovasculaire complicaties.</a:t>
            </a:r>
            <a:r>
              <a:rPr lang="nl-NL" sz="1000" baseline="30000" smtClean="0">
                <a:latin typeface="Candara" pitchFamily="34" charset="0"/>
              </a:rPr>
              <a:t>1</a:t>
            </a:r>
          </a:p>
          <a:p>
            <a:pPr marL="228600" indent="-228600" eaLnBrk="1" hangingPunct="1">
              <a:buFontTx/>
              <a:buChar char="•"/>
            </a:pPr>
            <a:r>
              <a:rPr lang="nl-NL" sz="1000" smtClean="0">
                <a:latin typeface="Candara" pitchFamily="34" charset="0"/>
              </a:rPr>
              <a:t>In september 2008 is de follow-up studie van de UKPDS gepubliceerd.</a:t>
            </a:r>
            <a:r>
              <a:rPr lang="nl-NL" sz="1000" baseline="30000" smtClean="0">
                <a:latin typeface="Candara" pitchFamily="34" charset="0"/>
              </a:rPr>
              <a:t>2</a:t>
            </a:r>
            <a:r>
              <a:rPr lang="nl-NL" sz="1000" smtClean="0">
                <a:latin typeface="Candara" pitchFamily="34" charset="0"/>
              </a:rPr>
              <a:t> Na beëindiging van de interventiestudie  op 30 september 1997, was het de bedoeling alle patiënten nog 10 jaar extra te volgen in de follow-up studie. Bij aanvang van deze follow-up periode was de uitgangswaarde van het HbA1c in de internsief behandelde groep lager dan in de conventionele groep: 7,9% versus 8,5%. Datzelfde geldt voor de uitgangswaarde voor de nuchtere plasmaglucose waarde: 8,9 mmol/L versus 9,9 mmol/L.</a:t>
            </a:r>
            <a:r>
              <a:rPr lang="nl-NL" sz="1000" baseline="30000" smtClean="0">
                <a:latin typeface="Candara" pitchFamily="34" charset="0"/>
              </a:rPr>
              <a:t>2</a:t>
            </a:r>
            <a:endParaRPr lang="nl-NL" sz="1000" smtClean="0">
              <a:latin typeface="Candara" pitchFamily="34" charset="0"/>
            </a:endParaRPr>
          </a:p>
          <a:p>
            <a:pPr marL="228600" indent="-228600" eaLnBrk="1" hangingPunct="1">
              <a:buFontTx/>
              <a:buChar char="•"/>
            </a:pPr>
            <a:r>
              <a:rPr lang="nl-NL" sz="1000" smtClean="0">
                <a:latin typeface="Candara" pitchFamily="34" charset="0"/>
              </a:rPr>
              <a:t>Tijdens de follow-up periode werden alle patiënten behandeld volgens de dan geldende richtlijnen en behandeldoelen. Gedurende de eerste 5 jaar van de follow-up werden de patiënten jaarlijks gezien, daarna via vragenlijsten. </a:t>
            </a:r>
            <a:r>
              <a:rPr lang="nl-NL" sz="1000" baseline="30000" smtClean="0">
                <a:latin typeface="Candara" pitchFamily="34" charset="0"/>
              </a:rPr>
              <a:t>2</a:t>
            </a:r>
            <a:endParaRPr lang="nl-NL" sz="1000" smtClean="0">
              <a:latin typeface="Candara" pitchFamily="34" charset="0"/>
            </a:endParaRPr>
          </a:p>
          <a:p>
            <a:pPr marL="228600" indent="-228600" eaLnBrk="1" hangingPunct="1">
              <a:buFontTx/>
              <a:buChar char="•"/>
            </a:pPr>
            <a:endParaRPr lang="en-US" sz="1000" smtClean="0">
              <a:latin typeface="Candara" pitchFamily="34" charset="0"/>
            </a:endParaRPr>
          </a:p>
          <a:p>
            <a:pPr marL="228600" indent="-228600" eaLnBrk="1" hangingPunct="1">
              <a:buFontTx/>
              <a:buChar char="•"/>
            </a:pPr>
            <a:endParaRPr lang="en-US" sz="1000" smtClean="0">
              <a:latin typeface="Candara" pitchFamily="34" charset="0"/>
            </a:endParaRPr>
          </a:p>
          <a:p>
            <a:pPr marL="228600" indent="-228600" eaLnBrk="1" hangingPunct="1">
              <a:buFontTx/>
              <a:buAutoNum type="arabicPeriod"/>
            </a:pPr>
            <a:r>
              <a:rPr lang="en-US" sz="1000" smtClean="0">
                <a:latin typeface="Candara" pitchFamily="34" charset="0"/>
              </a:rPr>
              <a:t>UK Prospective Diabetes Study (UKPDS) Group. Intensive blood-glucose control with sulphonylureas or insulin compared with conventional treatment and risk of complications in patients with type 2 diabetes (UKPDS 33). Lancet 1998;352:837-853.</a:t>
            </a:r>
          </a:p>
          <a:p>
            <a:pPr marL="228600" indent="-228600" eaLnBrk="1" hangingPunct="1">
              <a:buFontTx/>
              <a:buAutoNum type="arabicPeriod"/>
            </a:pPr>
            <a:r>
              <a:rPr lang="en-US" sz="1000" smtClean="0">
                <a:latin typeface="Candara" pitchFamily="34" charset="0"/>
              </a:rPr>
              <a:t>Holman R.R., et al. 10-Year follow-up of intensive glucose control in type 2 diabetes. N Engl J Med 2008; 359:1577-1589.</a:t>
            </a:r>
          </a:p>
          <a:p>
            <a:pPr marL="228600" indent="-228600" eaLnBrk="1" hangingPunct="1">
              <a:buFontTx/>
              <a:buAutoNum type="arabicPeriod"/>
            </a:pPr>
            <a:endParaRPr lang="en-US" sz="1000" smtClean="0">
              <a:latin typeface="Candara" pitchFamily="34" charset="0"/>
            </a:endParaRPr>
          </a:p>
          <a:p>
            <a:pPr marL="228600" indent="-228600" algn="just" eaLnBrk="1" hangingPunct="1">
              <a:buFontTx/>
              <a:buChar char="•"/>
            </a:pPr>
            <a:endParaRPr lang="nl-NL" sz="1000" smtClean="0">
              <a:latin typeface="Candar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17575" y="744538"/>
            <a:ext cx="4962525" cy="3722687"/>
          </a:xfrm>
          <a:ln/>
        </p:spPr>
      </p:sp>
      <p:sp>
        <p:nvSpPr>
          <p:cNvPr id="44035" name="Rectangle 4"/>
          <p:cNvSpPr>
            <a:spLocks noGrp="1" noChangeArrowheads="1"/>
          </p:cNvSpPr>
          <p:nvPr>
            <p:ph type="body" idx="1"/>
          </p:nvPr>
        </p:nvSpPr>
        <p:spPr>
          <a:xfrm>
            <a:off x="881063" y="4687888"/>
            <a:ext cx="5008562" cy="4529137"/>
          </a:xfrm>
          <a:noFill/>
          <a:ln/>
        </p:spPr>
        <p:txBody>
          <a:bodyPr/>
          <a:lstStyle/>
          <a:p>
            <a:pPr marL="228600" indent="-228600">
              <a:buFontTx/>
              <a:buChar char="•"/>
            </a:pPr>
            <a:r>
              <a:rPr lang="nl-NL" sz="1000" smtClean="0">
                <a:latin typeface="Candara" pitchFamily="34" charset="0"/>
              </a:rPr>
              <a:t>Het verschil in interventiestrategie (conventioneel versus intensief) leidt na de gerandomiseerde fase van de UKPDS (1997) tot een significant verschil in HbA1c.</a:t>
            </a:r>
          </a:p>
          <a:p>
            <a:pPr marL="228600" indent="-228600">
              <a:buFontTx/>
              <a:buChar char="•"/>
            </a:pPr>
            <a:r>
              <a:rPr lang="nl-NL" sz="1000" smtClean="0">
                <a:latin typeface="Candara" pitchFamily="34" charset="0"/>
              </a:rPr>
              <a:t>Na de gerandomiseerde fase van de studie werden alle patiënten volgens de dan geldende normen behandeld. Dit betekend dat ook voor de oorspronkelijke ‘conventionele groep’ het behandeldoel en de therapie werden verscherpt. </a:t>
            </a:r>
          </a:p>
          <a:p>
            <a:pPr marL="228600" indent="-228600">
              <a:buFontTx/>
              <a:buChar char="•"/>
            </a:pPr>
            <a:r>
              <a:rPr lang="nl-NL" sz="1000" smtClean="0">
                <a:latin typeface="Candara" pitchFamily="34" charset="0"/>
              </a:rPr>
              <a:t>Dit heeft tot gevolg dat er gedurende de follow-up periode geen verschil in behandelstrategie meer bestaat tussen de beide groepen en dat het gemiddelde HbA1c na 5 jaar follow-up periode identiek is.</a:t>
            </a:r>
            <a:r>
              <a:rPr lang="nl-NL" sz="1000" baseline="30000" smtClean="0">
                <a:latin typeface="Candara" pitchFamily="34" charset="0"/>
              </a:rPr>
              <a:t>1</a:t>
            </a:r>
          </a:p>
          <a:p>
            <a:pPr marL="228600" indent="-228600">
              <a:buFontTx/>
              <a:buChar char="•"/>
            </a:pPr>
            <a:endParaRPr lang="en-US" sz="1000" smtClean="0">
              <a:latin typeface="Candara" pitchFamily="34" charset="0"/>
            </a:endParaRPr>
          </a:p>
          <a:p>
            <a:pPr marL="228600" indent="-228600">
              <a:buFontTx/>
              <a:buAutoNum type="arabicPeriod"/>
            </a:pPr>
            <a:r>
              <a:rPr lang="en-US" sz="1000" smtClean="0">
                <a:latin typeface="Candara" pitchFamily="34" charset="0"/>
              </a:rPr>
              <a:t>Holman R.R., et al. 10-Year follow-up of intensive glucose control in type 2 diabetes. N Engl J Med 2008; 359:1577-1589.</a:t>
            </a:r>
          </a:p>
          <a:p>
            <a:pPr marL="228600" indent="-228600"/>
            <a:endParaRPr lang="en-US" sz="1000" smtClean="0">
              <a:latin typeface="Candara" pitchFamily="34" charset="0"/>
            </a:endParaRPr>
          </a:p>
          <a:p>
            <a:pPr marL="228600" indent="-228600" algn="just" eaLnBrk="1" hangingPunct="1">
              <a:lnSpc>
                <a:spcPct val="80000"/>
              </a:lnSpc>
              <a:buFontTx/>
              <a:buChar char="•"/>
            </a:pPr>
            <a:endParaRPr lang="nl-NL" sz="1000" smtClean="0">
              <a:latin typeface="Candar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B89AA6A-8DC0-48DC-A855-618DE98C7C71}" type="slidenum">
              <a:rPr lang="nl-NL" smtClean="0">
                <a:latin typeface="Candara" pitchFamily="34" charset="0"/>
              </a:rPr>
              <a:pPr/>
              <a:t>7</a:t>
            </a:fld>
            <a:endParaRPr lang="nl-NL" smtClean="0">
              <a:latin typeface="Candara" pitchFamily="34" charset="0"/>
            </a:endParaRPr>
          </a:p>
        </p:txBody>
      </p:sp>
      <p:sp>
        <p:nvSpPr>
          <p:cNvPr id="45059" name="Rectangle 2"/>
          <p:cNvSpPr>
            <a:spLocks noGrp="1" noRot="1" noChangeAspect="1" noChangeArrowheads="1" noTextEdit="1"/>
          </p:cNvSpPr>
          <p:nvPr>
            <p:ph type="sldImg"/>
          </p:nvPr>
        </p:nvSpPr>
        <p:spPr>
          <a:xfrm>
            <a:off x="917575" y="744538"/>
            <a:ext cx="4962525" cy="3722687"/>
          </a:xfrm>
          <a:ln/>
        </p:spPr>
      </p:sp>
      <p:sp>
        <p:nvSpPr>
          <p:cNvPr id="45060" name="Rectangle 4"/>
          <p:cNvSpPr>
            <a:spLocks noGrp="1" noChangeArrowheads="1"/>
          </p:cNvSpPr>
          <p:nvPr>
            <p:ph type="body" idx="1"/>
          </p:nvPr>
        </p:nvSpPr>
        <p:spPr>
          <a:xfrm>
            <a:off x="881063" y="4687888"/>
            <a:ext cx="5008562" cy="4529137"/>
          </a:xfrm>
          <a:noFill/>
          <a:ln/>
        </p:spPr>
        <p:txBody>
          <a:bodyPr/>
          <a:lstStyle/>
          <a:p>
            <a:pPr marL="228600" indent="-228600" eaLnBrk="1" hangingPunct="1">
              <a:lnSpc>
                <a:spcPct val="80000"/>
              </a:lnSpc>
              <a:buFontTx/>
              <a:buChar char="•"/>
            </a:pPr>
            <a:r>
              <a:rPr lang="nl-NL" sz="1000" smtClean="0">
                <a:latin typeface="Candara" pitchFamily="34" charset="0"/>
              </a:rPr>
              <a:t>Het verminderde risico op microvasculaire complicaties uit de oorspronkelijke interventiefase van de UKPDS (1997) blijft ook in de follow-up periode behouden (2007), ondanks het feit dat er in deze 10 jaar follow-up geen verschil in HbA1c meer bestaat.</a:t>
            </a:r>
            <a:r>
              <a:rPr lang="nl-NL" sz="1000" baseline="30000" smtClean="0">
                <a:latin typeface="Candara" pitchFamily="34" charset="0"/>
              </a:rPr>
              <a:t>1</a:t>
            </a:r>
            <a:endParaRPr lang="nl-NL" sz="1000" smtClean="0">
              <a:latin typeface="Candara" pitchFamily="34" charset="0"/>
            </a:endParaRPr>
          </a:p>
          <a:p>
            <a:pPr marL="228600" indent="-228600" eaLnBrk="1" hangingPunct="1">
              <a:lnSpc>
                <a:spcPct val="80000"/>
              </a:lnSpc>
              <a:buFontTx/>
              <a:buChar char="•"/>
            </a:pPr>
            <a:endParaRPr lang="en-US" sz="1000" smtClean="0">
              <a:latin typeface="Candara" pitchFamily="34" charset="0"/>
            </a:endParaRPr>
          </a:p>
          <a:p>
            <a:pPr marL="228600" indent="-228600" eaLnBrk="1" hangingPunct="1">
              <a:lnSpc>
                <a:spcPct val="80000"/>
              </a:lnSpc>
              <a:buFontTx/>
              <a:buAutoNum type="arabicPeriod"/>
            </a:pPr>
            <a:r>
              <a:rPr lang="en-US" sz="1000" smtClean="0">
                <a:latin typeface="Candara" pitchFamily="34" charset="0"/>
              </a:rPr>
              <a:t>Holman R.R., et al. 10-Year follow-up of intensive glucose control in type 2 diabetes. N Engl J Med 2008; 359:1577-1589.</a:t>
            </a:r>
          </a:p>
          <a:p>
            <a:pPr marL="228600" indent="-228600" eaLnBrk="1" hangingPunct="1">
              <a:lnSpc>
                <a:spcPct val="80000"/>
              </a:lnSpc>
              <a:buFontTx/>
              <a:buChar char="•"/>
            </a:pPr>
            <a:endParaRPr lang="en-US" sz="1000" smtClean="0">
              <a:latin typeface="Candara" pitchFamily="34" charset="0"/>
            </a:endParaRPr>
          </a:p>
          <a:p>
            <a:pPr marL="228600" indent="-228600" algn="just" eaLnBrk="1" hangingPunct="1">
              <a:lnSpc>
                <a:spcPct val="80000"/>
              </a:lnSpc>
              <a:buFontTx/>
              <a:buChar char="•"/>
            </a:pPr>
            <a:endParaRPr lang="nl-NL" sz="1000" smtClean="0">
              <a:latin typeface="Candar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17575" y="744538"/>
            <a:ext cx="4962525" cy="3722687"/>
          </a:xfrm>
          <a:ln/>
        </p:spPr>
      </p:sp>
      <p:sp>
        <p:nvSpPr>
          <p:cNvPr id="46083" name="Rectangle 4"/>
          <p:cNvSpPr>
            <a:spLocks noGrp="1" noChangeArrowheads="1"/>
          </p:cNvSpPr>
          <p:nvPr>
            <p:ph type="body" idx="1"/>
          </p:nvPr>
        </p:nvSpPr>
        <p:spPr>
          <a:noFill/>
          <a:ln/>
        </p:spPr>
        <p:txBody>
          <a:bodyPr/>
          <a:lstStyle/>
          <a:p>
            <a:pPr marL="228600" indent="-228600">
              <a:buFontTx/>
              <a:buChar char="•"/>
            </a:pPr>
            <a:r>
              <a:rPr lang="nl-NL" sz="1000" smtClean="0">
                <a:latin typeface="Candara" pitchFamily="34" charset="0"/>
              </a:rPr>
              <a:t>De verbeterde glycemische controle gedurende de gerandomiseerde 10 jaar van de UKPDS geeft een niet significante risicoreductie van 16% op het krijgen van macrovasculaire complicaties (1997).</a:t>
            </a:r>
          </a:p>
          <a:p>
            <a:pPr marL="228600" indent="-228600">
              <a:buFontTx/>
              <a:buChar char="•"/>
            </a:pPr>
            <a:r>
              <a:rPr lang="nl-NL" sz="1000" smtClean="0">
                <a:latin typeface="Candara" pitchFamily="34" charset="0"/>
              </a:rPr>
              <a:t>Aan het einde van de 10 jaar follow-up is er echter wel een significante risicoreductie ontstaan op het ontwikkelen van macrovasculaire complicaties (diabetes gerelateerde sterfte, totale sterfte en hartinfarct).</a:t>
            </a:r>
            <a:r>
              <a:rPr lang="nl-NL" sz="1000" baseline="30000" smtClean="0">
                <a:latin typeface="Candara" pitchFamily="34" charset="0"/>
              </a:rPr>
              <a:t>1</a:t>
            </a:r>
          </a:p>
          <a:p>
            <a:pPr marL="228600" indent="-228600">
              <a:buFontTx/>
              <a:buChar char="•"/>
            </a:pPr>
            <a:r>
              <a:rPr lang="nl-NL" sz="1000" smtClean="0">
                <a:latin typeface="Candara" pitchFamily="34" charset="0"/>
              </a:rPr>
              <a:t>Blijkbaar is een verschil in glycemische controle in de oorspronkelijke interventiefase van de studie verantwoordelijk voor een risicoreductie 10 jaar later. Dit fenomeen noemen we ‘glycemic memory’ of ‘legacy effect’.</a:t>
            </a:r>
            <a:endParaRPr lang="en-US" sz="1000" smtClean="0">
              <a:latin typeface="Candara" pitchFamily="34" charset="0"/>
            </a:endParaRPr>
          </a:p>
          <a:p>
            <a:pPr marL="228600" indent="-228600"/>
            <a:endParaRPr lang="en-US" sz="1000" smtClean="0">
              <a:latin typeface="Candara" pitchFamily="34" charset="0"/>
            </a:endParaRPr>
          </a:p>
          <a:p>
            <a:pPr marL="228600" indent="-228600">
              <a:buFontTx/>
              <a:buAutoNum type="arabicPeriod"/>
            </a:pPr>
            <a:r>
              <a:rPr lang="en-US" sz="1000" smtClean="0">
                <a:latin typeface="Candara" pitchFamily="34" charset="0"/>
              </a:rPr>
              <a:t>Holman R.R., et al. 10-Year follow-up of intensive glucose control in type 2 diabetes. N Engl J Med 2008; 359:1577-1589.</a:t>
            </a:r>
          </a:p>
          <a:p>
            <a:pPr marL="228600" indent="-228600">
              <a:buFontTx/>
              <a:buAutoNum type="arabicPeriod"/>
            </a:pPr>
            <a:endParaRPr lang="en-US" sz="1000" smtClean="0">
              <a:latin typeface="Candara" pitchFamily="34" charset="0"/>
            </a:endParaRPr>
          </a:p>
          <a:p>
            <a:pPr marL="228600" indent="-228600" algn="just" eaLnBrk="1" hangingPunct="1">
              <a:lnSpc>
                <a:spcPct val="80000"/>
              </a:lnSpc>
              <a:buFontTx/>
              <a:buChar char="•"/>
            </a:pPr>
            <a:endParaRPr lang="nl-NL" sz="1000" smtClean="0">
              <a:latin typeface="Candar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17575" y="744538"/>
            <a:ext cx="4962525" cy="3722687"/>
          </a:xfrm>
          <a:ln/>
        </p:spPr>
      </p:sp>
      <p:sp>
        <p:nvSpPr>
          <p:cNvPr id="47107" name="Rectangle 4"/>
          <p:cNvSpPr>
            <a:spLocks noGrp="1" noChangeArrowheads="1"/>
          </p:cNvSpPr>
          <p:nvPr>
            <p:ph type="body" idx="1"/>
          </p:nvPr>
        </p:nvSpPr>
        <p:spPr>
          <a:noFill/>
          <a:ln/>
        </p:spPr>
        <p:txBody>
          <a:bodyPr/>
          <a:lstStyle/>
          <a:p>
            <a:pPr marL="228600" indent="-228600">
              <a:buFontTx/>
              <a:buChar char="•"/>
            </a:pPr>
            <a:r>
              <a:rPr lang="nl-NL" sz="1000" smtClean="0">
                <a:latin typeface="Candara" pitchFamily="34" charset="0"/>
              </a:rPr>
              <a:t>Een mogelijke verklaring voor de ‘glycemic memory’ zou het ontstaan van intracellulaire ‘advanced glycated endproducts’ (AGE) kunnen zijn.</a:t>
            </a:r>
          </a:p>
          <a:p>
            <a:pPr marL="228600" indent="-228600">
              <a:buFontTx/>
              <a:buChar char="•"/>
            </a:pPr>
            <a:r>
              <a:rPr lang="nl-NL" sz="1000" smtClean="0">
                <a:latin typeface="Candara" pitchFamily="34" charset="0"/>
              </a:rPr>
              <a:t>De geleidelijke accumulatie van deze ‘advaced glycated endproducts’ speelt een belangrijke rol bij het ontstaan van micro- en macrovasculaire complicaties en is een proces dat niet snel te veranderen is.</a:t>
            </a:r>
          </a:p>
          <a:p>
            <a:pPr marL="228600" indent="-228600">
              <a:buFontTx/>
              <a:buChar char="•"/>
            </a:pPr>
            <a:r>
              <a:rPr lang="nl-NL" sz="1000" smtClean="0">
                <a:latin typeface="Candara" pitchFamily="34" charset="0"/>
              </a:rPr>
              <a:t>Aan de ene kant betekent dit dat behaalde winst in glycemische controle zich pas na enkele jaren uitbetaalt in risicoreductie op macrovasculaire complicaties, aan de andere kant betekent dit ook dat (te) laat ingrijpen onvoldoende effect genereert.</a:t>
            </a:r>
          </a:p>
          <a:p>
            <a:pPr marL="228600" indent="-228600">
              <a:buFontTx/>
              <a:buChar char="•"/>
            </a:pPr>
            <a:r>
              <a:rPr lang="nl-NL" sz="1000" smtClean="0">
                <a:latin typeface="Candara" pitchFamily="34" charset="0"/>
              </a:rPr>
              <a:t>Met andere woorden: “De eerste klap is een daalder waard”. Wat we in het begin van het ziekteproces laten liggen wat betreft glycemische controle, kan later niet snel meer worden ingehaald. Het is dus zaak om zo snel mogelijk beginnen met het nastreven van strikte glycemische controle. </a:t>
            </a:r>
          </a:p>
          <a:p>
            <a:pPr marL="228600" indent="-228600">
              <a:buFontTx/>
              <a:buChar char="•"/>
            </a:pPr>
            <a:endParaRPr lang="en-US" sz="1000" smtClean="0">
              <a:latin typeface="Candara" pitchFamily="34" charset="0"/>
            </a:endParaRPr>
          </a:p>
          <a:p>
            <a:pPr marL="228600" indent="-228600">
              <a:buFontTx/>
              <a:buAutoNum type="arabicPeriod"/>
            </a:pPr>
            <a:r>
              <a:rPr lang="en-US" sz="1000" smtClean="0">
                <a:latin typeface="Candara" pitchFamily="34" charset="0"/>
              </a:rPr>
              <a:t>Holman R.R., et al. 10-Year follow-up of intensive glucose control in type 2 diabetes. N Engl J Med 2008; 359:1577-1589.</a:t>
            </a:r>
          </a:p>
          <a:p>
            <a:pPr marL="228600" indent="-228600"/>
            <a:endParaRPr lang="en-US" sz="1000" smtClean="0">
              <a:latin typeface="Candara" pitchFamily="34" charset="0"/>
            </a:endParaRPr>
          </a:p>
          <a:p>
            <a:pPr marL="228600" indent="-228600" algn="just" eaLnBrk="1" hangingPunct="1">
              <a:lnSpc>
                <a:spcPct val="80000"/>
              </a:lnSpc>
              <a:buFontTx/>
              <a:buChar char="•"/>
            </a:pPr>
            <a:endParaRPr lang="nl-NL" sz="1000" smtClean="0">
              <a:latin typeface="Candar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74D4B354-FF3F-4BB4-9DEF-32C24D8798CF}"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CC55BE07-AFB9-4A63-9721-75A91661D78C}"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4FB1FA43-9BE0-43A3-9F41-6622E6D465E5}"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6D5DE10-B65C-423E-89C1-DD03CE9AF3A2}" type="slidenum">
              <a:rPr lang="nl-NL"/>
              <a:pPr>
                <a:defRPr/>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94FBF50-B517-42F6-8877-050E1EA84D2F}" type="slidenum">
              <a:rPr lang="nl-NL"/>
              <a:pPr>
                <a:defRPr/>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2657FE9-9F6B-47B9-BB42-B3E543DBE91C}" type="slidenum">
              <a:rPr lang="nl-NL"/>
              <a:pPr>
                <a:defRPr/>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E51B5C1-8159-4702-942C-09F7B0B8BB84}" type="slidenum">
              <a:rPr lang="nl-NL"/>
              <a:pPr>
                <a:defRPr/>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0FFBE56-EF6B-4F20-8341-B5D73BE13FCA}" type="slidenum">
              <a:rPr lang="nl-NL"/>
              <a:pPr>
                <a:defRPr/>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BEC36664-6595-4C62-BCCD-90FE57A98DCE}" type="slidenum">
              <a:rPr lang="nl-NL"/>
              <a:pPr>
                <a:defRPr/>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89C96AEB-35E2-4659-8E9A-0E5E3966AEA5}" type="slidenum">
              <a:rPr lang="nl-NL"/>
              <a:pPr>
                <a:defRPr/>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4276918-B08E-48F4-9C45-E338E58DC2FF}"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713DC6BD-6915-4357-8831-6A0D91E5196B}" type="slidenum">
              <a:rPr lang="nl-NL"/>
              <a:pPr>
                <a:defRPr/>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F373E2B-37DC-42AE-BE9C-009BB8F8B951}" type="slidenum">
              <a:rPr lang="nl-NL"/>
              <a:pPr>
                <a:defRPr/>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902C795-2720-4763-A87A-19354311D733}" type="slidenum">
              <a:rPr lang="nl-NL"/>
              <a:pPr>
                <a:defRPr/>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1FE2556-E584-4FB6-9063-3CA31E836C90}" type="slidenum">
              <a:rPr lang="nl-NL"/>
              <a:pPr>
                <a:defRPr/>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B0C4D212-7D0B-49EA-98E6-6BE5E69617CB}" type="slidenum">
              <a:rPr lang="nl-NL"/>
              <a:pPr>
                <a:defRPr/>
              </a:pPr>
              <a:t>‹nr.›</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2D73C49C-D176-4A6C-997A-B6EA7BC03C54}" type="slidenum">
              <a:rPr lang="nl-NL"/>
              <a:pPr>
                <a:defRPr/>
              </a:pPr>
              <a:t>‹nr.›</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853C2DD8-4A24-4053-8E01-B9AF3CAD24FC}" type="slidenum">
              <a:rPr lang="nl-NL"/>
              <a:pPr>
                <a:defRPr/>
              </a:pPr>
              <a:t>‹nr.›</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1F0C6410-042D-48FF-87D5-0732D983D039}" type="slidenum">
              <a:rPr lang="nl-NL"/>
              <a:pPr>
                <a:defRPr/>
              </a:pPr>
              <a:t>‹nr.›</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6"/>
          <p:cNvSpPr>
            <a:spLocks noGrp="1" noChangeArrowheads="1"/>
          </p:cNvSpPr>
          <p:nvPr>
            <p:ph type="sldNum" sz="quarter" idx="11"/>
          </p:nvPr>
        </p:nvSpPr>
        <p:spPr>
          <a:ln/>
        </p:spPr>
        <p:txBody>
          <a:bodyPr/>
          <a:lstStyle>
            <a:lvl1pPr>
              <a:defRPr/>
            </a:lvl1pPr>
          </a:lstStyle>
          <a:p>
            <a:pPr>
              <a:defRPr/>
            </a:pPr>
            <a:fld id="{085B40B0-566A-4FB5-A0AD-628A67669CC6}" type="slidenum">
              <a:rPr lang="nl-NL"/>
              <a:pPr>
                <a:defRPr/>
              </a:pPr>
              <a:t>‹nr.›</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ln/>
        </p:spPr>
        <p:txBody>
          <a:bodyPr/>
          <a:lstStyle>
            <a:lvl1pPr>
              <a:defRPr/>
            </a:lvl1pPr>
          </a:lstStyle>
          <a:p>
            <a:pPr>
              <a:defRPr/>
            </a:pPr>
            <a:fld id="{3ABB6C26-D8BA-4590-A880-A21BDB8B94B4}" type="slidenum">
              <a:rPr lang="nl-NL"/>
              <a:pPr>
                <a:defRPr/>
              </a:pPr>
              <a:t>‹nr.›</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6"/>
          <p:cNvSpPr>
            <a:spLocks noGrp="1" noChangeArrowheads="1"/>
          </p:cNvSpPr>
          <p:nvPr>
            <p:ph type="sldNum" sz="quarter" idx="11"/>
          </p:nvPr>
        </p:nvSpPr>
        <p:spPr>
          <a:ln/>
        </p:spPr>
        <p:txBody>
          <a:bodyPr/>
          <a:lstStyle>
            <a:lvl1pPr>
              <a:defRPr/>
            </a:lvl1pPr>
          </a:lstStyle>
          <a:p>
            <a:pPr>
              <a:defRPr/>
            </a:pPr>
            <a:fld id="{5A4D69F0-31B4-4247-A85E-4B9F2AA0EAB5}"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C45F9387-B330-448D-80A7-3FA17389FABA}" type="slidenum">
              <a:rPr lang="nl-NL"/>
              <a:pPr>
                <a:defRPr/>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F5D45ADC-9BC0-491C-AA0E-1425C035C064}" type="slidenum">
              <a:rPr lang="nl-NL"/>
              <a:pPr>
                <a:defRPr/>
              </a:pPr>
              <a:t>‹nr.›</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1046850D-8AA4-45E4-9474-38C35EC5F75C}" type="slidenum">
              <a:rPr lang="nl-NL"/>
              <a:pPr>
                <a:defRPr/>
              </a:pPr>
              <a:t>‹nr.›</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837486F3-5E67-4907-980A-BF33A88F7023}" type="slidenum">
              <a:rPr lang="nl-NL"/>
              <a:pPr>
                <a:defRPr/>
              </a:pPr>
              <a:t>‹nr.›</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7DD9BE3C-F6D9-43C7-8E66-62850B01859D}" type="slidenum">
              <a:rPr lang="nl-NL"/>
              <a:pPr>
                <a:defRPr/>
              </a:pPr>
              <a:t>‹nr.›</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8E2F31B3-0870-43E6-B3CB-C895419D5A7C}" type="slidenum">
              <a:rPr lang="nl-NL"/>
              <a:pPr>
                <a:defRPr/>
              </a:pPr>
              <a:t>‹nr.›</a:t>
            </a:fld>
            <a:endParaRPr 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2256D55D-52ED-4F7E-8150-4F8A4AF74CC6}" type="slidenum">
              <a:rPr lang="nl-NL"/>
              <a:pPr>
                <a:defRPr/>
              </a:pPr>
              <a:t>‹nr.›</a:t>
            </a:fld>
            <a:endParaRPr lang="nl-N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7C3E81B1-174B-4071-B7A1-26F7ED825968}" type="slidenum">
              <a:rPr lang="nl-NL"/>
              <a:pPr>
                <a:defRPr/>
              </a:pPr>
              <a:t>‹nr.›</a:t>
            </a:fld>
            <a:endParaRPr lang="nl-N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0BBB01A4-936C-45C5-8D49-6E1B0CA2387F}" type="slidenum">
              <a:rPr lang="nl-NL"/>
              <a:pPr>
                <a:defRPr/>
              </a:pPr>
              <a:t>‹nr.›</a:t>
            </a:fld>
            <a:endParaRPr lang="nl-N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6"/>
          <p:cNvSpPr>
            <a:spLocks noGrp="1" noChangeArrowheads="1"/>
          </p:cNvSpPr>
          <p:nvPr>
            <p:ph type="sldNum" sz="quarter" idx="11"/>
          </p:nvPr>
        </p:nvSpPr>
        <p:spPr>
          <a:ln/>
        </p:spPr>
        <p:txBody>
          <a:bodyPr/>
          <a:lstStyle>
            <a:lvl1pPr>
              <a:defRPr/>
            </a:lvl1pPr>
          </a:lstStyle>
          <a:p>
            <a:pPr>
              <a:defRPr/>
            </a:pPr>
            <a:fld id="{ECC66D12-C928-405E-ACC4-E7DD64CA6A4C}" type="slidenum">
              <a:rPr lang="nl-NL"/>
              <a:pPr>
                <a:defRPr/>
              </a:pPr>
              <a:t>‹nr.›</a:t>
            </a:fld>
            <a:endParaRPr lang="nl-N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ln/>
        </p:spPr>
        <p:txBody>
          <a:bodyPr/>
          <a:lstStyle>
            <a:lvl1pPr>
              <a:defRPr/>
            </a:lvl1pPr>
          </a:lstStyle>
          <a:p>
            <a:pPr>
              <a:defRPr/>
            </a:pPr>
            <a:fld id="{46247352-C61B-44AD-AB59-AD7498934F60}"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0AC8827C-7736-434F-A88B-C8FAE8DED9D0}" type="slidenum">
              <a:rPr lang="nl-NL"/>
              <a:pPr>
                <a:defRPr/>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6"/>
          <p:cNvSpPr>
            <a:spLocks noGrp="1" noChangeArrowheads="1"/>
          </p:cNvSpPr>
          <p:nvPr>
            <p:ph type="sldNum" sz="quarter" idx="11"/>
          </p:nvPr>
        </p:nvSpPr>
        <p:spPr>
          <a:ln/>
        </p:spPr>
        <p:txBody>
          <a:bodyPr/>
          <a:lstStyle>
            <a:lvl1pPr>
              <a:defRPr/>
            </a:lvl1pPr>
          </a:lstStyle>
          <a:p>
            <a:pPr>
              <a:defRPr/>
            </a:pPr>
            <a:fld id="{D4858CCC-C761-46E5-A584-47C6F310DEB6}" type="slidenum">
              <a:rPr lang="nl-NL"/>
              <a:pPr>
                <a:defRPr/>
              </a:pPr>
              <a:t>‹nr.›</a:t>
            </a:fld>
            <a:endParaRPr lang="nl-N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F870795C-EB34-4308-BF03-2AEB4592BD66}" type="slidenum">
              <a:rPr lang="nl-NL"/>
              <a:pPr>
                <a:defRPr/>
              </a:pPr>
              <a:t>‹nr.›</a:t>
            </a:fld>
            <a:endParaRPr lang="nl-N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E0653203-FF1E-4636-A40B-632F3D1F3F0C}" type="slidenum">
              <a:rPr lang="nl-NL"/>
              <a:pPr>
                <a:defRPr/>
              </a:pPr>
              <a:t>‹nr.›</a:t>
            </a:fld>
            <a:endParaRPr lang="nl-N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0B17B90B-873B-4957-A93A-77E3F01FACF5}" type="slidenum">
              <a:rPr lang="nl-NL"/>
              <a:pPr>
                <a:defRPr/>
              </a:pPr>
              <a:t>‹nr.›</a:t>
            </a:fld>
            <a:endParaRPr lang="nl-N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6"/>
          <p:cNvSpPr>
            <a:spLocks noGrp="1" noChangeArrowheads="1"/>
          </p:cNvSpPr>
          <p:nvPr>
            <p:ph type="sldNum" sz="quarter" idx="11"/>
          </p:nvPr>
        </p:nvSpPr>
        <p:spPr>
          <a:ln/>
        </p:spPr>
        <p:txBody>
          <a:bodyPr/>
          <a:lstStyle>
            <a:lvl1pPr>
              <a:defRPr/>
            </a:lvl1pPr>
          </a:lstStyle>
          <a:p>
            <a:pPr>
              <a:defRPr/>
            </a:pPr>
            <a:fld id="{09D72242-C169-46C0-B4B3-4C932A52A20F}"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6"/>
          <p:cNvSpPr>
            <a:spLocks noGrp="1" noChangeArrowheads="1"/>
          </p:cNvSpPr>
          <p:nvPr>
            <p:ph type="sldNum" sz="quarter" idx="11"/>
          </p:nvPr>
        </p:nvSpPr>
        <p:spPr>
          <a:ln/>
        </p:spPr>
        <p:txBody>
          <a:bodyPr/>
          <a:lstStyle>
            <a:lvl1pPr>
              <a:defRPr/>
            </a:lvl1pPr>
          </a:lstStyle>
          <a:p>
            <a:pPr>
              <a:defRPr/>
            </a:pPr>
            <a:fld id="{073181AF-C24E-41CA-9A0B-39C7ADF45105}"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ln/>
        </p:spPr>
        <p:txBody>
          <a:bodyPr/>
          <a:lstStyle>
            <a:lvl1pPr>
              <a:defRPr/>
            </a:lvl1pPr>
          </a:lstStyle>
          <a:p>
            <a:pPr>
              <a:defRPr/>
            </a:pPr>
            <a:fld id="{AC1F3E43-E590-404D-AD35-2D5A11E785F8}"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6"/>
          <p:cNvSpPr>
            <a:spLocks noGrp="1" noChangeArrowheads="1"/>
          </p:cNvSpPr>
          <p:nvPr>
            <p:ph type="sldNum" sz="quarter" idx="11"/>
          </p:nvPr>
        </p:nvSpPr>
        <p:spPr>
          <a:ln/>
        </p:spPr>
        <p:txBody>
          <a:bodyPr/>
          <a:lstStyle>
            <a:lvl1pPr>
              <a:defRPr/>
            </a:lvl1pPr>
          </a:lstStyle>
          <a:p>
            <a:pPr>
              <a:defRPr/>
            </a:pPr>
            <a:fld id="{479D3F6A-0560-4B7B-BAA5-185DD9C2962E}"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EF0D6B45-FAF1-4924-A2D0-A8FD0B3E9533}"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6"/>
          <p:cNvSpPr>
            <a:spLocks noGrp="1" noChangeArrowheads="1"/>
          </p:cNvSpPr>
          <p:nvPr>
            <p:ph type="sldNum" sz="quarter" idx="11"/>
          </p:nvPr>
        </p:nvSpPr>
        <p:spPr>
          <a:ln/>
        </p:spPr>
        <p:txBody>
          <a:bodyPr/>
          <a:lstStyle>
            <a:lvl1pPr>
              <a:defRPr/>
            </a:lvl1pPr>
          </a:lstStyle>
          <a:p>
            <a:pPr>
              <a:defRPr/>
            </a:pPr>
            <a:fld id="{B91A0193-1E36-4CC1-8E88-B57C29DB5ED5}"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ndara" pitchFamily="-65" charset="0"/>
              </a:defRPr>
            </a:lvl1pPr>
          </a:lstStyle>
          <a:p>
            <a:pPr>
              <a:defRPr/>
            </a:pPr>
            <a:endParaRPr lang="nl-NL"/>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ndara" pitchFamily="-65" charset="0"/>
              </a:defRPr>
            </a:lvl1pPr>
          </a:lstStyle>
          <a:p>
            <a:pPr>
              <a:defRPr/>
            </a:pPr>
            <a:fld id="{F33B68B1-C3B8-41BD-89F0-D37E9B76E2F7}"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Lst>
  <p:txStyles>
    <p:titleStyle>
      <a:lvl1pPr algn="ctr" rtl="0" eaLnBrk="0" fontAlgn="base" hangingPunct="0">
        <a:spcBef>
          <a:spcPct val="0"/>
        </a:spcBef>
        <a:spcAft>
          <a:spcPct val="0"/>
        </a:spcAft>
        <a:defRPr sz="3600">
          <a:solidFill>
            <a:srgbClr val="0000FF"/>
          </a:solidFill>
          <a:latin typeface="Candara"/>
          <a:ea typeface="MS PGothic" pitchFamily="34" charset="-128"/>
          <a:cs typeface="ＭＳ Ｐゴシック" pitchFamily="-106" charset="-128"/>
        </a:defRPr>
      </a:lvl1pPr>
      <a:lvl2pPr algn="ctr" rtl="0" eaLnBrk="0" fontAlgn="base" hangingPunct="0">
        <a:spcBef>
          <a:spcPct val="0"/>
        </a:spcBef>
        <a:spcAft>
          <a:spcPct val="0"/>
        </a:spcAft>
        <a:defRPr sz="3600">
          <a:solidFill>
            <a:srgbClr val="0000FF"/>
          </a:solidFill>
          <a:latin typeface="Candara" pitchFamily="34" charset="0"/>
          <a:ea typeface="MS PGothic" pitchFamily="34" charset="-128"/>
          <a:cs typeface="ＭＳ Ｐゴシック" pitchFamily="-106" charset="-128"/>
        </a:defRPr>
      </a:lvl2pPr>
      <a:lvl3pPr algn="ctr" rtl="0" eaLnBrk="0" fontAlgn="base" hangingPunct="0">
        <a:spcBef>
          <a:spcPct val="0"/>
        </a:spcBef>
        <a:spcAft>
          <a:spcPct val="0"/>
        </a:spcAft>
        <a:defRPr sz="3600">
          <a:solidFill>
            <a:srgbClr val="0000FF"/>
          </a:solidFill>
          <a:latin typeface="Candara" pitchFamily="34" charset="0"/>
          <a:ea typeface="MS PGothic" pitchFamily="34" charset="-128"/>
          <a:cs typeface="ＭＳ Ｐゴシック" pitchFamily="-106" charset="-128"/>
        </a:defRPr>
      </a:lvl3pPr>
      <a:lvl4pPr algn="ctr" rtl="0" eaLnBrk="0" fontAlgn="base" hangingPunct="0">
        <a:spcBef>
          <a:spcPct val="0"/>
        </a:spcBef>
        <a:spcAft>
          <a:spcPct val="0"/>
        </a:spcAft>
        <a:defRPr sz="3600">
          <a:solidFill>
            <a:srgbClr val="0000FF"/>
          </a:solidFill>
          <a:latin typeface="Candara" pitchFamily="34" charset="0"/>
          <a:ea typeface="MS PGothic" pitchFamily="34" charset="-128"/>
          <a:cs typeface="ＭＳ Ｐゴシック" pitchFamily="-106" charset="-128"/>
        </a:defRPr>
      </a:lvl4pPr>
      <a:lvl5pPr algn="ctr" rtl="0" eaLnBrk="0" fontAlgn="base" hangingPunct="0">
        <a:spcBef>
          <a:spcPct val="0"/>
        </a:spcBef>
        <a:spcAft>
          <a:spcPct val="0"/>
        </a:spcAft>
        <a:defRPr sz="3600">
          <a:solidFill>
            <a:srgbClr val="0000FF"/>
          </a:solidFill>
          <a:latin typeface="Candara" pitchFamily="34" charset="0"/>
          <a:ea typeface="MS PGothic" pitchFamily="34" charset="-128"/>
          <a:cs typeface="ＭＳ Ｐゴシック" pitchFamily="-106" charset="-128"/>
        </a:defRPr>
      </a:lvl5pPr>
      <a:lvl6pPr marL="457200" algn="ctr" rtl="0" fontAlgn="base">
        <a:spcBef>
          <a:spcPct val="0"/>
        </a:spcBef>
        <a:spcAft>
          <a:spcPct val="0"/>
        </a:spcAft>
        <a:defRPr sz="3600">
          <a:solidFill>
            <a:srgbClr val="0000FF"/>
          </a:solidFill>
          <a:latin typeface="Arial" pitchFamily="-65" charset="0"/>
        </a:defRPr>
      </a:lvl6pPr>
      <a:lvl7pPr marL="914400" algn="ctr" rtl="0" fontAlgn="base">
        <a:spcBef>
          <a:spcPct val="0"/>
        </a:spcBef>
        <a:spcAft>
          <a:spcPct val="0"/>
        </a:spcAft>
        <a:defRPr sz="3600">
          <a:solidFill>
            <a:srgbClr val="0000FF"/>
          </a:solidFill>
          <a:latin typeface="Arial" pitchFamily="-65" charset="0"/>
        </a:defRPr>
      </a:lvl7pPr>
      <a:lvl8pPr marL="1371600" algn="ctr" rtl="0" fontAlgn="base">
        <a:spcBef>
          <a:spcPct val="0"/>
        </a:spcBef>
        <a:spcAft>
          <a:spcPct val="0"/>
        </a:spcAft>
        <a:defRPr sz="3600">
          <a:solidFill>
            <a:srgbClr val="0000FF"/>
          </a:solidFill>
          <a:latin typeface="Arial" pitchFamily="-65" charset="0"/>
        </a:defRPr>
      </a:lvl8pPr>
      <a:lvl9pPr marL="1828800" algn="ctr" rtl="0" fontAlgn="base">
        <a:spcBef>
          <a:spcPct val="0"/>
        </a:spcBef>
        <a:spcAft>
          <a:spcPct val="0"/>
        </a:spcAft>
        <a:defRPr sz="3600">
          <a:solidFill>
            <a:srgbClr val="0000FF"/>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Candara"/>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400">
          <a:solidFill>
            <a:schemeClr val="tx1"/>
          </a:solidFill>
          <a:latin typeface="Candara"/>
          <a:ea typeface="MS PGothic" pitchFamily="34" charset="-128"/>
          <a:cs typeface="Geneva"/>
        </a:defRPr>
      </a:lvl2pPr>
      <a:lvl3pPr marL="1143000" indent="-228600" algn="l" rtl="0" eaLnBrk="0" fontAlgn="base" hangingPunct="0">
        <a:spcBef>
          <a:spcPct val="20000"/>
        </a:spcBef>
        <a:spcAft>
          <a:spcPct val="0"/>
        </a:spcAft>
        <a:buChar char="•"/>
        <a:defRPr sz="2000">
          <a:solidFill>
            <a:schemeClr val="tx1"/>
          </a:solidFill>
          <a:latin typeface="Candara"/>
          <a:ea typeface="MS PGothic" pitchFamily="34" charset="-128"/>
          <a:cs typeface="Geneva"/>
        </a:defRPr>
      </a:lvl3pPr>
      <a:lvl4pPr marL="1600200" indent="-228600" algn="l" rtl="0" eaLnBrk="0" fontAlgn="base" hangingPunct="0">
        <a:spcBef>
          <a:spcPct val="20000"/>
        </a:spcBef>
        <a:spcAft>
          <a:spcPct val="0"/>
        </a:spcAft>
        <a:buChar char="–"/>
        <a:defRPr sz="2000">
          <a:solidFill>
            <a:schemeClr val="tx1"/>
          </a:solidFill>
          <a:latin typeface="Candara"/>
          <a:ea typeface="MS PGothic" pitchFamily="34" charset="-128"/>
          <a:cs typeface="Geneva"/>
        </a:defRPr>
      </a:lvl4pPr>
      <a:lvl5pPr marL="2057400" indent="-228600" algn="l" rtl="0" eaLnBrk="0" fontAlgn="base" hangingPunct="0">
        <a:spcBef>
          <a:spcPct val="20000"/>
        </a:spcBef>
        <a:spcAft>
          <a:spcPct val="0"/>
        </a:spcAft>
        <a:buChar char="»"/>
        <a:defRPr sz="1600">
          <a:solidFill>
            <a:schemeClr val="tx1"/>
          </a:solidFill>
          <a:latin typeface="Candara"/>
          <a:ea typeface="MS PGothic" pitchFamily="34" charset="-128"/>
          <a:cs typeface="Geneva"/>
        </a:defRPr>
      </a:lvl5pPr>
      <a:lvl6pPr marL="2514600" indent="-228600" algn="l" rtl="0" fontAlgn="base">
        <a:spcBef>
          <a:spcPct val="20000"/>
        </a:spcBef>
        <a:spcAft>
          <a:spcPct val="0"/>
        </a:spcAft>
        <a:buChar char="»"/>
        <a:defRPr sz="1600">
          <a:solidFill>
            <a:schemeClr val="tx1"/>
          </a:solidFill>
          <a:latin typeface="+mn-lt"/>
          <a:ea typeface="Geneva" pitchFamily="-65" charset="-128"/>
        </a:defRPr>
      </a:lvl6pPr>
      <a:lvl7pPr marL="2971800" indent="-228600" algn="l" rtl="0" fontAlgn="base">
        <a:spcBef>
          <a:spcPct val="20000"/>
        </a:spcBef>
        <a:spcAft>
          <a:spcPct val="0"/>
        </a:spcAft>
        <a:buChar char="»"/>
        <a:defRPr sz="1600">
          <a:solidFill>
            <a:schemeClr val="tx1"/>
          </a:solidFill>
          <a:latin typeface="+mn-lt"/>
          <a:ea typeface="Geneva" pitchFamily="-65" charset="-128"/>
        </a:defRPr>
      </a:lvl7pPr>
      <a:lvl8pPr marL="3429000" indent="-228600" algn="l" rtl="0" fontAlgn="base">
        <a:spcBef>
          <a:spcPct val="20000"/>
        </a:spcBef>
        <a:spcAft>
          <a:spcPct val="0"/>
        </a:spcAft>
        <a:buChar char="»"/>
        <a:defRPr sz="1600">
          <a:solidFill>
            <a:schemeClr val="tx1"/>
          </a:solidFill>
          <a:latin typeface="+mn-lt"/>
          <a:ea typeface="Geneva" pitchFamily="-65" charset="-128"/>
        </a:defRPr>
      </a:lvl8pPr>
      <a:lvl9pPr marL="3886200" indent="-228600" algn="l" rtl="0" fontAlgn="base">
        <a:spcBef>
          <a:spcPct val="20000"/>
        </a:spcBef>
        <a:spcAft>
          <a:spcPct val="0"/>
        </a:spcAft>
        <a:buChar char="»"/>
        <a:defRPr sz="1600">
          <a:solidFill>
            <a:schemeClr val="tx1"/>
          </a:solidFill>
          <a:latin typeface="+mn-lt"/>
          <a:ea typeface="Geneva" pitchFamily="-65"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14"/>
          <a:srcRect/>
          <a:stretch>
            <a:fillRect/>
          </a:stretch>
        </p:blipFill>
        <p:spPr bwMode="auto">
          <a:xfrm>
            <a:off x="0" y="0"/>
            <a:ext cx="9144000" cy="6859588"/>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ndara" pitchFamily="-65" charset="0"/>
              </a:defRPr>
            </a:lvl1pPr>
          </a:lstStyle>
          <a:p>
            <a:pPr>
              <a:defRPr/>
            </a:pPr>
            <a:endParaRPr lang="nl-NL"/>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ndara" pitchFamily="-65" charset="0"/>
              </a:defRPr>
            </a:lvl1pPr>
          </a:lstStyle>
          <a:p>
            <a:pPr>
              <a:defRPr/>
            </a:pPr>
            <a:endParaRPr lang="nl-NL"/>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ndara" pitchFamily="-65" charset="0"/>
              </a:defRPr>
            </a:lvl1pPr>
          </a:lstStyle>
          <a:p>
            <a:pPr>
              <a:defRPr/>
            </a:pPr>
            <a:fld id="{2A402AAA-54A1-48A6-8CC1-CC6B5E3B3046}"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29" r:id="rId1"/>
    <p:sldLayoutId id="2147483728" r:id="rId2"/>
    <p:sldLayoutId id="2147483727" r:id="rId3"/>
    <p:sldLayoutId id="2147483726" r:id="rId4"/>
    <p:sldLayoutId id="2147483725" r:id="rId5"/>
    <p:sldLayoutId id="2147483724" r:id="rId6"/>
    <p:sldLayoutId id="2147483723" r:id="rId7"/>
    <p:sldLayoutId id="2147483722" r:id="rId8"/>
    <p:sldLayoutId id="2147483721" r:id="rId9"/>
    <p:sldLayoutId id="2147483720" r:id="rId10"/>
    <p:sldLayoutId id="2147483719" r:id="rId11"/>
  </p:sldLayoutIdLst>
  <p:txStyles>
    <p:titleStyle>
      <a:lvl1pPr algn="ctr" rtl="0" eaLnBrk="0" fontAlgn="base" hangingPunct="0">
        <a:spcBef>
          <a:spcPct val="0"/>
        </a:spcBef>
        <a:spcAft>
          <a:spcPct val="0"/>
        </a:spcAft>
        <a:defRPr sz="3600">
          <a:solidFill>
            <a:srgbClr val="0000FF"/>
          </a:solidFill>
          <a:latin typeface="Candara"/>
          <a:ea typeface="Candara"/>
          <a:cs typeface="Candara"/>
        </a:defRPr>
      </a:lvl1pPr>
      <a:lvl2pPr algn="ctr" rtl="0" eaLnBrk="0" fontAlgn="base" hangingPunct="0">
        <a:spcBef>
          <a:spcPct val="0"/>
        </a:spcBef>
        <a:spcAft>
          <a:spcPct val="0"/>
        </a:spcAft>
        <a:defRPr sz="3600">
          <a:solidFill>
            <a:srgbClr val="0000FF"/>
          </a:solidFill>
          <a:latin typeface="Candara" pitchFamily="34" charset="0"/>
          <a:ea typeface="Candara" pitchFamily="-106" charset="0"/>
          <a:cs typeface="Candara" pitchFamily="-106" charset="0"/>
        </a:defRPr>
      </a:lvl2pPr>
      <a:lvl3pPr algn="ctr" rtl="0" eaLnBrk="0" fontAlgn="base" hangingPunct="0">
        <a:spcBef>
          <a:spcPct val="0"/>
        </a:spcBef>
        <a:spcAft>
          <a:spcPct val="0"/>
        </a:spcAft>
        <a:defRPr sz="3600">
          <a:solidFill>
            <a:srgbClr val="0000FF"/>
          </a:solidFill>
          <a:latin typeface="Candara" pitchFamily="34" charset="0"/>
          <a:ea typeface="Candara" pitchFamily="-106" charset="0"/>
          <a:cs typeface="Candara" pitchFamily="-106" charset="0"/>
        </a:defRPr>
      </a:lvl3pPr>
      <a:lvl4pPr algn="ctr" rtl="0" eaLnBrk="0" fontAlgn="base" hangingPunct="0">
        <a:spcBef>
          <a:spcPct val="0"/>
        </a:spcBef>
        <a:spcAft>
          <a:spcPct val="0"/>
        </a:spcAft>
        <a:defRPr sz="3600">
          <a:solidFill>
            <a:srgbClr val="0000FF"/>
          </a:solidFill>
          <a:latin typeface="Candara" pitchFamily="34" charset="0"/>
          <a:ea typeface="Candara" pitchFamily="-106" charset="0"/>
          <a:cs typeface="Candara" pitchFamily="-106" charset="0"/>
        </a:defRPr>
      </a:lvl4pPr>
      <a:lvl5pPr algn="ctr" rtl="0" eaLnBrk="0" fontAlgn="base" hangingPunct="0">
        <a:spcBef>
          <a:spcPct val="0"/>
        </a:spcBef>
        <a:spcAft>
          <a:spcPct val="0"/>
        </a:spcAft>
        <a:defRPr sz="3600">
          <a:solidFill>
            <a:srgbClr val="0000FF"/>
          </a:solidFill>
          <a:latin typeface="Candara" pitchFamily="34" charset="0"/>
          <a:ea typeface="Candara" pitchFamily="-106" charset="0"/>
          <a:cs typeface="Candara" pitchFamily="-106" charset="0"/>
        </a:defRPr>
      </a:lvl5pPr>
      <a:lvl6pPr marL="457200" algn="ctr" rtl="0" fontAlgn="base">
        <a:spcBef>
          <a:spcPct val="0"/>
        </a:spcBef>
        <a:spcAft>
          <a:spcPct val="0"/>
        </a:spcAft>
        <a:defRPr sz="3600">
          <a:solidFill>
            <a:srgbClr val="0000FF"/>
          </a:solidFill>
          <a:latin typeface="Arial" pitchFamily="-65" charset="0"/>
          <a:ea typeface="Arial" pitchFamily="-65" charset="0"/>
          <a:cs typeface="Arial" pitchFamily="-65" charset="0"/>
        </a:defRPr>
      </a:lvl6pPr>
      <a:lvl7pPr marL="914400" algn="ctr" rtl="0" fontAlgn="base">
        <a:spcBef>
          <a:spcPct val="0"/>
        </a:spcBef>
        <a:spcAft>
          <a:spcPct val="0"/>
        </a:spcAft>
        <a:defRPr sz="3600">
          <a:solidFill>
            <a:srgbClr val="0000FF"/>
          </a:solidFill>
          <a:latin typeface="Arial" pitchFamily="-65" charset="0"/>
          <a:ea typeface="Arial" pitchFamily="-65" charset="0"/>
          <a:cs typeface="Arial" pitchFamily="-65" charset="0"/>
        </a:defRPr>
      </a:lvl7pPr>
      <a:lvl8pPr marL="1371600" algn="ctr" rtl="0" fontAlgn="base">
        <a:spcBef>
          <a:spcPct val="0"/>
        </a:spcBef>
        <a:spcAft>
          <a:spcPct val="0"/>
        </a:spcAft>
        <a:defRPr sz="3600">
          <a:solidFill>
            <a:srgbClr val="0000FF"/>
          </a:solidFill>
          <a:latin typeface="Arial" pitchFamily="-65" charset="0"/>
          <a:ea typeface="Arial" pitchFamily="-65" charset="0"/>
          <a:cs typeface="Arial" pitchFamily="-65" charset="0"/>
        </a:defRPr>
      </a:lvl8pPr>
      <a:lvl9pPr marL="1828800" algn="ctr" rtl="0" fontAlgn="base">
        <a:spcBef>
          <a:spcPct val="0"/>
        </a:spcBef>
        <a:spcAft>
          <a:spcPct val="0"/>
        </a:spcAft>
        <a:defRPr sz="3600">
          <a:solidFill>
            <a:srgbClr val="0000FF"/>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Candara"/>
          <a:ea typeface="Candara"/>
          <a:cs typeface="Candara"/>
        </a:defRPr>
      </a:lvl1pPr>
      <a:lvl2pPr marL="742950" indent="-285750" algn="l" rtl="0" eaLnBrk="0" fontAlgn="base" hangingPunct="0">
        <a:spcBef>
          <a:spcPct val="20000"/>
        </a:spcBef>
        <a:spcAft>
          <a:spcPct val="0"/>
        </a:spcAft>
        <a:buChar char="–"/>
        <a:defRPr sz="2400">
          <a:solidFill>
            <a:schemeClr val="tx1"/>
          </a:solidFill>
          <a:latin typeface="Candara"/>
          <a:ea typeface="Candara"/>
          <a:cs typeface="Candara"/>
        </a:defRPr>
      </a:lvl2pPr>
      <a:lvl3pPr marL="1143000" indent="-228600" algn="l" rtl="0" eaLnBrk="0" fontAlgn="base" hangingPunct="0">
        <a:spcBef>
          <a:spcPct val="20000"/>
        </a:spcBef>
        <a:spcAft>
          <a:spcPct val="0"/>
        </a:spcAft>
        <a:buChar char="•"/>
        <a:defRPr sz="2000">
          <a:solidFill>
            <a:schemeClr val="tx1"/>
          </a:solidFill>
          <a:latin typeface="Candara"/>
          <a:ea typeface="Candara"/>
          <a:cs typeface="Candara"/>
        </a:defRPr>
      </a:lvl3pPr>
      <a:lvl4pPr marL="1600200" indent="-228600" algn="l" rtl="0" eaLnBrk="0" fontAlgn="base" hangingPunct="0">
        <a:spcBef>
          <a:spcPct val="20000"/>
        </a:spcBef>
        <a:spcAft>
          <a:spcPct val="0"/>
        </a:spcAft>
        <a:buChar char="–"/>
        <a:defRPr sz="2000">
          <a:solidFill>
            <a:schemeClr val="tx1"/>
          </a:solidFill>
          <a:latin typeface="Candara"/>
          <a:ea typeface="Candara"/>
          <a:cs typeface="Candara"/>
        </a:defRPr>
      </a:lvl4pPr>
      <a:lvl5pPr marL="2057400" indent="-228600" algn="l" rtl="0" eaLnBrk="0" fontAlgn="base" hangingPunct="0">
        <a:spcBef>
          <a:spcPct val="20000"/>
        </a:spcBef>
        <a:spcAft>
          <a:spcPct val="0"/>
        </a:spcAft>
        <a:buChar char="»"/>
        <a:defRPr sz="1600">
          <a:solidFill>
            <a:schemeClr val="tx1"/>
          </a:solidFill>
          <a:latin typeface="Candara"/>
          <a:ea typeface="Candara"/>
          <a:cs typeface="Candara"/>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p:nvPicPr>
        <p:blipFill>
          <a:blip r:embed="rId14"/>
          <a:srcRect/>
          <a:stretch>
            <a:fillRect/>
          </a:stretch>
        </p:blipFill>
        <p:spPr bwMode="auto">
          <a:xfrm>
            <a:off x="0" y="0"/>
            <a:ext cx="9144000" cy="6859588"/>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307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85EDBE4-3E7D-48BE-B381-2FCC88AE28A2}"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txStyles>
    <p:titleStyle>
      <a:lvl1pPr algn="ctr" rtl="0" eaLnBrk="0" fontAlgn="base" hangingPunct="0">
        <a:spcBef>
          <a:spcPct val="0"/>
        </a:spcBef>
        <a:spcAft>
          <a:spcPct val="0"/>
        </a:spcAft>
        <a:defRPr sz="3600">
          <a:solidFill>
            <a:srgbClr val="0000FF"/>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3600">
          <a:solidFill>
            <a:srgbClr val="0000FF"/>
          </a:solidFill>
          <a:latin typeface="Arial" pitchFamily="-65" charset="0"/>
          <a:ea typeface="MS PGothic" pitchFamily="34" charset="-128"/>
          <a:cs typeface="ＭＳ Ｐゴシック" pitchFamily="-106" charset="-128"/>
        </a:defRPr>
      </a:lvl2pPr>
      <a:lvl3pPr algn="ctr" rtl="0" eaLnBrk="0" fontAlgn="base" hangingPunct="0">
        <a:spcBef>
          <a:spcPct val="0"/>
        </a:spcBef>
        <a:spcAft>
          <a:spcPct val="0"/>
        </a:spcAft>
        <a:defRPr sz="3600">
          <a:solidFill>
            <a:srgbClr val="0000FF"/>
          </a:solidFill>
          <a:latin typeface="Arial" pitchFamily="-65" charset="0"/>
          <a:ea typeface="MS PGothic" pitchFamily="34" charset="-128"/>
          <a:cs typeface="ＭＳ Ｐゴシック" pitchFamily="-106" charset="-128"/>
        </a:defRPr>
      </a:lvl3pPr>
      <a:lvl4pPr algn="ctr" rtl="0" eaLnBrk="0" fontAlgn="base" hangingPunct="0">
        <a:spcBef>
          <a:spcPct val="0"/>
        </a:spcBef>
        <a:spcAft>
          <a:spcPct val="0"/>
        </a:spcAft>
        <a:defRPr sz="3600">
          <a:solidFill>
            <a:srgbClr val="0000FF"/>
          </a:solidFill>
          <a:latin typeface="Arial" pitchFamily="-65" charset="0"/>
          <a:ea typeface="MS PGothic" pitchFamily="34" charset="-128"/>
          <a:cs typeface="ＭＳ Ｐゴシック" pitchFamily="-106" charset="-128"/>
        </a:defRPr>
      </a:lvl4pPr>
      <a:lvl5pPr algn="ctr" rtl="0" eaLnBrk="0" fontAlgn="base" hangingPunct="0">
        <a:spcBef>
          <a:spcPct val="0"/>
        </a:spcBef>
        <a:spcAft>
          <a:spcPct val="0"/>
        </a:spcAft>
        <a:defRPr sz="3600">
          <a:solidFill>
            <a:srgbClr val="0000FF"/>
          </a:solidFill>
          <a:latin typeface="Arial" pitchFamily="-65" charset="0"/>
          <a:ea typeface="MS PGothic" pitchFamily="34" charset="-128"/>
          <a:cs typeface="ＭＳ Ｐゴシック" pitchFamily="-106" charset="-128"/>
        </a:defRPr>
      </a:lvl5pPr>
      <a:lvl6pPr marL="457200" algn="ctr" rtl="0" eaLnBrk="1" fontAlgn="base" hangingPunct="1">
        <a:spcBef>
          <a:spcPct val="0"/>
        </a:spcBef>
        <a:spcAft>
          <a:spcPct val="0"/>
        </a:spcAft>
        <a:defRPr sz="3600">
          <a:solidFill>
            <a:srgbClr val="0000FF"/>
          </a:solidFill>
          <a:latin typeface="Arial" pitchFamily="-65" charset="0"/>
        </a:defRPr>
      </a:lvl6pPr>
      <a:lvl7pPr marL="914400" algn="ctr" rtl="0" eaLnBrk="1" fontAlgn="base" hangingPunct="1">
        <a:spcBef>
          <a:spcPct val="0"/>
        </a:spcBef>
        <a:spcAft>
          <a:spcPct val="0"/>
        </a:spcAft>
        <a:defRPr sz="3600">
          <a:solidFill>
            <a:srgbClr val="0000FF"/>
          </a:solidFill>
          <a:latin typeface="Arial" pitchFamily="-65" charset="0"/>
        </a:defRPr>
      </a:lvl7pPr>
      <a:lvl8pPr marL="1371600" algn="ctr" rtl="0" eaLnBrk="1" fontAlgn="base" hangingPunct="1">
        <a:spcBef>
          <a:spcPct val="0"/>
        </a:spcBef>
        <a:spcAft>
          <a:spcPct val="0"/>
        </a:spcAft>
        <a:defRPr sz="3600">
          <a:solidFill>
            <a:srgbClr val="0000FF"/>
          </a:solidFill>
          <a:latin typeface="Arial" pitchFamily="-65" charset="0"/>
        </a:defRPr>
      </a:lvl8pPr>
      <a:lvl9pPr marL="1828800" algn="ctr" rtl="0" eaLnBrk="1" fontAlgn="base" hangingPunct="1">
        <a:spcBef>
          <a:spcPct val="0"/>
        </a:spcBef>
        <a:spcAft>
          <a:spcPct val="0"/>
        </a:spcAft>
        <a:defRPr sz="3600">
          <a:solidFill>
            <a:srgbClr val="0000FF"/>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Geneva"/>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Geneva"/>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Geneva"/>
        </a:defRPr>
      </a:lvl5pPr>
      <a:lvl6pPr marL="2514600" indent="-228600" algn="l" rtl="0" eaLnBrk="1" fontAlgn="base" hangingPunct="1">
        <a:spcBef>
          <a:spcPct val="20000"/>
        </a:spcBef>
        <a:spcAft>
          <a:spcPct val="0"/>
        </a:spcAft>
        <a:buChar char="»"/>
        <a:defRPr sz="1600">
          <a:solidFill>
            <a:schemeClr val="tx1"/>
          </a:solidFill>
          <a:latin typeface="+mn-lt"/>
          <a:ea typeface="Geneva" pitchFamily="-65" charset="-128"/>
        </a:defRPr>
      </a:lvl6pPr>
      <a:lvl7pPr marL="2971800" indent="-228600" algn="l" rtl="0" eaLnBrk="1" fontAlgn="base" hangingPunct="1">
        <a:spcBef>
          <a:spcPct val="20000"/>
        </a:spcBef>
        <a:spcAft>
          <a:spcPct val="0"/>
        </a:spcAft>
        <a:buChar char="»"/>
        <a:defRPr sz="1600">
          <a:solidFill>
            <a:schemeClr val="tx1"/>
          </a:solidFill>
          <a:latin typeface="+mn-lt"/>
          <a:ea typeface="Geneva" pitchFamily="-65" charset="-128"/>
        </a:defRPr>
      </a:lvl7pPr>
      <a:lvl8pPr marL="3429000" indent="-228600" algn="l" rtl="0" eaLnBrk="1" fontAlgn="base" hangingPunct="1">
        <a:spcBef>
          <a:spcPct val="20000"/>
        </a:spcBef>
        <a:spcAft>
          <a:spcPct val="0"/>
        </a:spcAft>
        <a:buChar char="»"/>
        <a:defRPr sz="1600">
          <a:solidFill>
            <a:schemeClr val="tx1"/>
          </a:solidFill>
          <a:latin typeface="+mn-lt"/>
          <a:ea typeface="Geneva" pitchFamily="-65" charset="-128"/>
        </a:defRPr>
      </a:lvl8pPr>
      <a:lvl9pPr marL="3886200" indent="-228600" algn="l" rtl="0" eaLnBrk="1" fontAlgn="base" hangingPunct="1">
        <a:spcBef>
          <a:spcPct val="20000"/>
        </a:spcBef>
        <a:spcAft>
          <a:spcPct val="0"/>
        </a:spcAft>
        <a:buChar char="»"/>
        <a:defRPr sz="1600">
          <a:solidFill>
            <a:schemeClr val="tx1"/>
          </a:solidFill>
          <a:latin typeface="+mn-lt"/>
          <a:ea typeface="Geneva" pitchFamily="-65"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14"/>
          <a:srcRect/>
          <a:stretch>
            <a:fillRect/>
          </a:stretch>
        </p:blipFill>
        <p:spPr bwMode="auto">
          <a:xfrm>
            <a:off x="0" y="0"/>
            <a:ext cx="9144000" cy="6859588"/>
          </a:xfrm>
          <a:prstGeom prst="rect">
            <a:avLst/>
          </a:prstGeom>
          <a:noFill/>
          <a:ln w="9525">
            <a:noFill/>
            <a:miter lim="800000"/>
            <a:headEnd/>
            <a:tailEnd/>
          </a:ln>
        </p:spPr>
      </p:pic>
      <p:sp>
        <p:nvSpPr>
          <p:cNvPr id="409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410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A88F89-2C09-471A-A417-BF8016479971}"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Lst>
  <p:txStyles>
    <p:titleStyle>
      <a:lvl1pPr algn="ctr" rtl="0" eaLnBrk="0" fontAlgn="base" hangingPunct="0">
        <a:spcBef>
          <a:spcPct val="0"/>
        </a:spcBef>
        <a:spcAft>
          <a:spcPct val="0"/>
        </a:spcAft>
        <a:defRPr sz="3600">
          <a:solidFill>
            <a:srgbClr val="0000FF"/>
          </a:solidFill>
          <a:latin typeface="+mj-lt"/>
          <a:ea typeface="Geneva" pitchFamily="-111" charset="-128"/>
          <a:cs typeface="Geneva" pitchFamily="-106" charset="0"/>
        </a:defRPr>
      </a:lvl1pPr>
      <a:lvl2pPr algn="ctr" rtl="0" eaLnBrk="0" fontAlgn="base" hangingPunct="0">
        <a:spcBef>
          <a:spcPct val="0"/>
        </a:spcBef>
        <a:spcAft>
          <a:spcPct val="0"/>
        </a:spcAft>
        <a:defRPr sz="3600">
          <a:solidFill>
            <a:srgbClr val="0000FF"/>
          </a:solidFill>
          <a:latin typeface="Arial" pitchFamily="-65" charset="0"/>
          <a:ea typeface="Geneva" pitchFamily="-111" charset="-128"/>
          <a:cs typeface="Geneva" pitchFamily="-106" charset="0"/>
        </a:defRPr>
      </a:lvl2pPr>
      <a:lvl3pPr algn="ctr" rtl="0" eaLnBrk="0" fontAlgn="base" hangingPunct="0">
        <a:spcBef>
          <a:spcPct val="0"/>
        </a:spcBef>
        <a:spcAft>
          <a:spcPct val="0"/>
        </a:spcAft>
        <a:defRPr sz="3600">
          <a:solidFill>
            <a:srgbClr val="0000FF"/>
          </a:solidFill>
          <a:latin typeface="Arial" pitchFamily="-65" charset="0"/>
          <a:ea typeface="Geneva" pitchFamily="-111" charset="-128"/>
          <a:cs typeface="Geneva" pitchFamily="-106" charset="0"/>
        </a:defRPr>
      </a:lvl3pPr>
      <a:lvl4pPr algn="ctr" rtl="0" eaLnBrk="0" fontAlgn="base" hangingPunct="0">
        <a:spcBef>
          <a:spcPct val="0"/>
        </a:spcBef>
        <a:spcAft>
          <a:spcPct val="0"/>
        </a:spcAft>
        <a:defRPr sz="3600">
          <a:solidFill>
            <a:srgbClr val="0000FF"/>
          </a:solidFill>
          <a:latin typeface="Arial" pitchFamily="-65" charset="0"/>
          <a:ea typeface="Geneva" pitchFamily="-111" charset="-128"/>
          <a:cs typeface="Geneva" pitchFamily="-106" charset="0"/>
        </a:defRPr>
      </a:lvl4pPr>
      <a:lvl5pPr algn="ctr" rtl="0" eaLnBrk="0" fontAlgn="base" hangingPunct="0">
        <a:spcBef>
          <a:spcPct val="0"/>
        </a:spcBef>
        <a:spcAft>
          <a:spcPct val="0"/>
        </a:spcAft>
        <a:defRPr sz="3600">
          <a:solidFill>
            <a:srgbClr val="0000FF"/>
          </a:solidFill>
          <a:latin typeface="Arial" pitchFamily="-65" charset="0"/>
          <a:ea typeface="Geneva" pitchFamily="-111" charset="-128"/>
          <a:cs typeface="Geneva" pitchFamily="-106" charset="0"/>
        </a:defRPr>
      </a:lvl5pPr>
      <a:lvl6pPr marL="457200" algn="ctr" rtl="0" eaLnBrk="1" fontAlgn="base" hangingPunct="1">
        <a:spcBef>
          <a:spcPct val="0"/>
        </a:spcBef>
        <a:spcAft>
          <a:spcPct val="0"/>
        </a:spcAft>
        <a:defRPr sz="3600">
          <a:solidFill>
            <a:srgbClr val="0000FF"/>
          </a:solidFill>
          <a:latin typeface="Arial" pitchFamily="-65" charset="0"/>
        </a:defRPr>
      </a:lvl6pPr>
      <a:lvl7pPr marL="914400" algn="ctr" rtl="0" eaLnBrk="1" fontAlgn="base" hangingPunct="1">
        <a:spcBef>
          <a:spcPct val="0"/>
        </a:spcBef>
        <a:spcAft>
          <a:spcPct val="0"/>
        </a:spcAft>
        <a:defRPr sz="3600">
          <a:solidFill>
            <a:srgbClr val="0000FF"/>
          </a:solidFill>
          <a:latin typeface="Arial" pitchFamily="-65" charset="0"/>
        </a:defRPr>
      </a:lvl7pPr>
      <a:lvl8pPr marL="1371600" algn="ctr" rtl="0" eaLnBrk="1" fontAlgn="base" hangingPunct="1">
        <a:spcBef>
          <a:spcPct val="0"/>
        </a:spcBef>
        <a:spcAft>
          <a:spcPct val="0"/>
        </a:spcAft>
        <a:defRPr sz="3600">
          <a:solidFill>
            <a:srgbClr val="0000FF"/>
          </a:solidFill>
          <a:latin typeface="Arial" pitchFamily="-65" charset="0"/>
        </a:defRPr>
      </a:lvl8pPr>
      <a:lvl9pPr marL="1828800" algn="ctr" rtl="0" eaLnBrk="1" fontAlgn="base" hangingPunct="1">
        <a:spcBef>
          <a:spcPct val="0"/>
        </a:spcBef>
        <a:spcAft>
          <a:spcPct val="0"/>
        </a:spcAft>
        <a:defRPr sz="3600">
          <a:solidFill>
            <a:srgbClr val="0000FF"/>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Geneva" pitchFamily="-111" charset="-128"/>
          <a:cs typeface="Geneva" pitchFamily="-106" charset="0"/>
        </a:defRPr>
      </a:lvl1pPr>
      <a:lvl2pPr marL="742950" indent="-285750" algn="l" rtl="0" eaLnBrk="0" fontAlgn="base" hangingPunct="0">
        <a:spcBef>
          <a:spcPct val="20000"/>
        </a:spcBef>
        <a:spcAft>
          <a:spcPct val="0"/>
        </a:spcAft>
        <a:buChar char="–"/>
        <a:defRPr sz="2400">
          <a:solidFill>
            <a:schemeClr val="tx1"/>
          </a:solidFill>
          <a:latin typeface="+mn-lt"/>
          <a:ea typeface="Geneva" pitchFamily="-65" charset="-128"/>
          <a:cs typeface="Geneva" pitchFamily="-106" charset="0"/>
        </a:defRPr>
      </a:lvl2pPr>
      <a:lvl3pPr marL="1143000" indent="-228600" algn="l" rtl="0" eaLnBrk="0" fontAlgn="base" hangingPunct="0">
        <a:spcBef>
          <a:spcPct val="20000"/>
        </a:spcBef>
        <a:spcAft>
          <a:spcPct val="0"/>
        </a:spcAft>
        <a:buChar char="•"/>
        <a:defRPr sz="2000">
          <a:solidFill>
            <a:schemeClr val="tx1"/>
          </a:solidFill>
          <a:latin typeface="+mn-lt"/>
          <a:ea typeface="Geneva" pitchFamily="-65" charset="-128"/>
          <a:cs typeface="Geneva" pitchFamily="-106"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65" charset="-128"/>
          <a:cs typeface="Geneva" pitchFamily="-106" charset="0"/>
        </a:defRPr>
      </a:lvl4pPr>
      <a:lvl5pPr marL="2057400" indent="-228600" algn="l" rtl="0" eaLnBrk="0" fontAlgn="base" hangingPunct="0">
        <a:spcBef>
          <a:spcPct val="20000"/>
        </a:spcBef>
        <a:spcAft>
          <a:spcPct val="0"/>
        </a:spcAft>
        <a:buChar char="»"/>
        <a:defRPr sz="1600">
          <a:solidFill>
            <a:schemeClr val="tx1"/>
          </a:solidFill>
          <a:latin typeface="+mn-lt"/>
          <a:ea typeface="Geneva" pitchFamily="-65" charset="-128"/>
          <a:cs typeface="Geneva" pitchFamily="-106" charset="0"/>
        </a:defRPr>
      </a:lvl5pPr>
      <a:lvl6pPr marL="2514600" indent="-228600" algn="l" rtl="0" eaLnBrk="1" fontAlgn="base" hangingPunct="1">
        <a:spcBef>
          <a:spcPct val="20000"/>
        </a:spcBef>
        <a:spcAft>
          <a:spcPct val="0"/>
        </a:spcAft>
        <a:buChar char="»"/>
        <a:defRPr sz="1600">
          <a:solidFill>
            <a:schemeClr val="tx1"/>
          </a:solidFill>
          <a:latin typeface="+mn-lt"/>
          <a:ea typeface="Geneva" pitchFamily="-65" charset="-128"/>
        </a:defRPr>
      </a:lvl6pPr>
      <a:lvl7pPr marL="2971800" indent="-228600" algn="l" rtl="0" eaLnBrk="1" fontAlgn="base" hangingPunct="1">
        <a:spcBef>
          <a:spcPct val="20000"/>
        </a:spcBef>
        <a:spcAft>
          <a:spcPct val="0"/>
        </a:spcAft>
        <a:buChar char="»"/>
        <a:defRPr sz="1600">
          <a:solidFill>
            <a:schemeClr val="tx1"/>
          </a:solidFill>
          <a:latin typeface="+mn-lt"/>
          <a:ea typeface="Geneva" pitchFamily="-65" charset="-128"/>
        </a:defRPr>
      </a:lvl7pPr>
      <a:lvl8pPr marL="3429000" indent="-228600" algn="l" rtl="0" eaLnBrk="1" fontAlgn="base" hangingPunct="1">
        <a:spcBef>
          <a:spcPct val="20000"/>
        </a:spcBef>
        <a:spcAft>
          <a:spcPct val="0"/>
        </a:spcAft>
        <a:buChar char="»"/>
        <a:defRPr sz="1600">
          <a:solidFill>
            <a:schemeClr val="tx1"/>
          </a:solidFill>
          <a:latin typeface="+mn-lt"/>
          <a:ea typeface="Geneva" pitchFamily="-65" charset="-128"/>
        </a:defRPr>
      </a:lvl8pPr>
      <a:lvl9pPr marL="3886200" indent="-228600" algn="l" rtl="0" eaLnBrk="1" fontAlgn="base" hangingPunct="1">
        <a:spcBef>
          <a:spcPct val="20000"/>
        </a:spcBef>
        <a:spcAft>
          <a:spcPct val="0"/>
        </a:spcAft>
        <a:buChar char="»"/>
        <a:defRPr sz="1600">
          <a:solidFill>
            <a:schemeClr val="tx1"/>
          </a:solidFill>
          <a:latin typeface="+mn-lt"/>
          <a:ea typeface="Geneva" pitchFamily="-65"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AutoShape 2"/>
          <p:cNvCxnSpPr>
            <a:cxnSpLocks noChangeShapeType="1"/>
          </p:cNvCxnSpPr>
          <p:nvPr/>
        </p:nvCxnSpPr>
        <p:spPr bwMode="auto">
          <a:xfrm>
            <a:off x="8675688" y="3414713"/>
            <a:ext cx="0" cy="0"/>
          </a:xfrm>
          <a:prstGeom prst="straightConnector1">
            <a:avLst/>
          </a:prstGeom>
          <a:noFill/>
          <a:ln w="9525">
            <a:solidFill>
              <a:schemeClr val="tx1"/>
            </a:solidFill>
            <a:round/>
            <a:headEnd/>
            <a:tailEnd/>
          </a:ln>
        </p:spPr>
      </p:cxnSp>
      <p:sp>
        <p:nvSpPr>
          <p:cNvPr id="5123" name="Text Box 4"/>
          <p:cNvSpPr txBox="1">
            <a:spLocks noChangeArrowheads="1"/>
          </p:cNvSpPr>
          <p:nvPr/>
        </p:nvSpPr>
        <p:spPr bwMode="auto">
          <a:xfrm>
            <a:off x="468313" y="2016125"/>
            <a:ext cx="8135937" cy="1311275"/>
          </a:xfrm>
          <a:prstGeom prst="rect">
            <a:avLst/>
          </a:prstGeom>
          <a:noFill/>
          <a:ln w="9525">
            <a:noFill/>
            <a:miter lim="800000"/>
            <a:headEnd/>
            <a:tailEnd/>
          </a:ln>
        </p:spPr>
        <p:txBody>
          <a:bodyPr>
            <a:spAutoFit/>
          </a:bodyPr>
          <a:lstStyle/>
          <a:p>
            <a:pPr algn="ctr"/>
            <a:r>
              <a:rPr lang="nl-NL" sz="4000" b="1">
                <a:solidFill>
                  <a:srgbClr val="262673"/>
                </a:solidFill>
                <a:latin typeface="Candara" pitchFamily="34" charset="0"/>
              </a:rPr>
              <a:t>BASAAL PLUS insulinetherapie bij diabetes mellitus type 2</a:t>
            </a:r>
          </a:p>
        </p:txBody>
      </p:sp>
      <p:sp>
        <p:nvSpPr>
          <p:cNvPr id="5124" name="Rectangle 5"/>
          <p:cNvSpPr>
            <a:spLocks noChangeArrowheads="1"/>
          </p:cNvSpPr>
          <p:nvPr/>
        </p:nvSpPr>
        <p:spPr bwMode="auto">
          <a:xfrm>
            <a:off x="142875" y="3365500"/>
            <a:ext cx="8893175" cy="2209800"/>
          </a:xfrm>
          <a:prstGeom prst="rect">
            <a:avLst/>
          </a:prstGeom>
          <a:noFill/>
          <a:ln w="9525">
            <a:noFill/>
            <a:miter lim="800000"/>
            <a:headEnd/>
            <a:tailEnd/>
          </a:ln>
        </p:spPr>
        <p:txBody>
          <a:bodyPr anchor="ctr"/>
          <a:lstStyle/>
          <a:p>
            <a:pPr algn="ctr" eaLnBrk="0" hangingPunct="0">
              <a:spcAft>
                <a:spcPts val="3000"/>
              </a:spcAft>
            </a:pPr>
            <a:r>
              <a:rPr lang="en-US" sz="2800" b="1">
                <a:solidFill>
                  <a:srgbClr val="FFF61B"/>
                </a:solidFill>
                <a:latin typeface="Candara" pitchFamily="34" charset="0"/>
              </a:rPr>
              <a:t>De </a:t>
            </a:r>
            <a:r>
              <a:rPr lang="nl-NL" sz="2800" b="1">
                <a:solidFill>
                  <a:srgbClr val="FFF61B"/>
                </a:solidFill>
                <a:latin typeface="Candara" pitchFamily="34" charset="0"/>
              </a:rPr>
              <a:t>volgende</a:t>
            </a:r>
            <a:r>
              <a:rPr lang="en-US" sz="2800" b="1">
                <a:solidFill>
                  <a:srgbClr val="FFF61B"/>
                </a:solidFill>
                <a:latin typeface="Candara" pitchFamily="34" charset="0"/>
              </a:rPr>
              <a:t> stap als basale insuline + orale medicatie niet meer voldoende 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Intensieve behandeling: ADVANCE</a:t>
            </a:r>
            <a:endParaRPr lang="nl-NL" sz="3200">
              <a:latin typeface="Candara" pitchFamily="34" charset="0"/>
            </a:endParaRPr>
          </a:p>
        </p:txBody>
      </p:sp>
      <p:cxnSp>
        <p:nvCxnSpPr>
          <p:cNvPr id="7" name="Rechte verbindingslijn 6"/>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14340" name="Rectangle 8"/>
          <p:cNvSpPr>
            <a:spLocks noChangeArrowheads="1"/>
          </p:cNvSpPr>
          <p:nvPr/>
        </p:nvSpPr>
        <p:spPr bwMode="auto">
          <a:xfrm>
            <a:off x="623888" y="765175"/>
            <a:ext cx="85963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‘Glycemic memory’</a:t>
            </a:r>
          </a:p>
        </p:txBody>
      </p:sp>
      <p:sp>
        <p:nvSpPr>
          <p:cNvPr id="14341" name="Rectangle 3"/>
          <p:cNvSpPr txBox="1">
            <a:spLocks noChangeArrowheads="1"/>
          </p:cNvSpPr>
          <p:nvPr/>
        </p:nvSpPr>
        <p:spPr bwMode="auto">
          <a:xfrm>
            <a:off x="520700" y="1701800"/>
            <a:ext cx="8229600" cy="4525963"/>
          </a:xfrm>
          <a:prstGeom prst="rect">
            <a:avLst/>
          </a:prstGeom>
          <a:noFill/>
          <a:ln w="9525">
            <a:noFill/>
            <a:miter lim="800000"/>
            <a:headEnd/>
            <a:tailEnd/>
          </a:ln>
        </p:spPr>
        <p:txBody>
          <a:bodyPr/>
          <a:lstStyle/>
          <a:p>
            <a:pPr marL="342900" indent="-342900">
              <a:spcBef>
                <a:spcPct val="20000"/>
              </a:spcBef>
              <a:spcAft>
                <a:spcPts val="600"/>
              </a:spcAft>
              <a:buFontTx/>
              <a:buChar char="•"/>
            </a:pPr>
            <a:r>
              <a:rPr lang="en-US" sz="2200" b="1">
                <a:solidFill>
                  <a:srgbClr val="262673"/>
                </a:solidFill>
                <a:latin typeface="Candara" pitchFamily="34" charset="0"/>
              </a:rPr>
              <a:t>Macrovasculaire</a:t>
            </a:r>
            <a:r>
              <a:rPr lang="en-US" sz="2200">
                <a:solidFill>
                  <a:srgbClr val="262673"/>
                </a:solidFill>
                <a:latin typeface="Candara" pitchFamily="34" charset="0"/>
              </a:rPr>
              <a:t> events in voorgeschiedenis</a:t>
            </a:r>
            <a:endParaRPr lang="en-US" sz="2200">
              <a:solidFill>
                <a:srgbClr val="262673"/>
              </a:solidFill>
              <a:latin typeface="Candara" pitchFamily="34" charset="0"/>
              <a:sym typeface="Wingdings" pitchFamily="-65" charset="2"/>
            </a:endParaRPr>
          </a:p>
          <a:p>
            <a:pPr marL="742950" lvl="1" indent="-285750">
              <a:spcBef>
                <a:spcPct val="20000"/>
              </a:spcBef>
              <a:spcAft>
                <a:spcPts val="600"/>
              </a:spcAft>
              <a:buFontTx/>
              <a:buChar char="–"/>
            </a:pPr>
            <a:r>
              <a:rPr lang="nl-NL" sz="2200">
                <a:solidFill>
                  <a:srgbClr val="262673"/>
                </a:solidFill>
                <a:latin typeface="Candara" pitchFamily="34" charset="0"/>
              </a:rPr>
              <a:t>NEE </a:t>
            </a:r>
            <a:r>
              <a:rPr lang="nl-NL" sz="2200">
                <a:solidFill>
                  <a:srgbClr val="262673"/>
                </a:solidFill>
                <a:latin typeface="Candara" pitchFamily="34" charset="0"/>
                <a:sym typeface="Wingdings" pitchFamily="-65" charset="2"/>
              </a:rPr>
              <a:t> relatieve risicoreductie 14% (CI [4 – 23])</a:t>
            </a:r>
          </a:p>
          <a:p>
            <a:pPr marL="742950" lvl="1" indent="-285750">
              <a:spcBef>
                <a:spcPct val="20000"/>
              </a:spcBef>
              <a:spcAft>
                <a:spcPts val="600"/>
              </a:spcAft>
              <a:buFontTx/>
              <a:buChar char="–"/>
            </a:pPr>
            <a:r>
              <a:rPr lang="nl-NL" sz="2200">
                <a:solidFill>
                  <a:srgbClr val="262673"/>
                </a:solidFill>
                <a:latin typeface="Candara" pitchFamily="34" charset="0"/>
                <a:sym typeface="Wingdings" pitchFamily="-65" charset="2"/>
              </a:rPr>
              <a:t>JA  relatieve risicoreductie 4% (CI [–10 – 16]) </a:t>
            </a:r>
          </a:p>
          <a:p>
            <a:pPr marL="742950" lvl="1" indent="-285750">
              <a:lnSpc>
                <a:spcPts val="1200"/>
              </a:lnSpc>
              <a:spcBef>
                <a:spcPct val="20000"/>
              </a:spcBef>
              <a:spcAft>
                <a:spcPts val="600"/>
              </a:spcAft>
              <a:buFontTx/>
              <a:buChar char="–"/>
            </a:pPr>
            <a:endParaRPr lang="en-US" sz="2200">
              <a:solidFill>
                <a:srgbClr val="262673"/>
              </a:solidFill>
              <a:latin typeface="Candara" pitchFamily="34" charset="0"/>
            </a:endParaRPr>
          </a:p>
          <a:p>
            <a:pPr marL="342900" indent="-342900">
              <a:spcBef>
                <a:spcPct val="20000"/>
              </a:spcBef>
              <a:spcAft>
                <a:spcPts val="600"/>
              </a:spcAft>
              <a:buFontTx/>
              <a:buChar char="•"/>
            </a:pPr>
            <a:r>
              <a:rPr lang="nl-NL" sz="2200" b="1">
                <a:solidFill>
                  <a:srgbClr val="262673"/>
                </a:solidFill>
                <a:latin typeface="Candara" pitchFamily="34" charset="0"/>
                <a:sym typeface="Wingdings" pitchFamily="-65" charset="2"/>
              </a:rPr>
              <a:t>Microvasculaire</a:t>
            </a:r>
            <a:r>
              <a:rPr lang="nl-NL" sz="2200">
                <a:solidFill>
                  <a:srgbClr val="262673"/>
                </a:solidFill>
                <a:latin typeface="Candara" pitchFamily="34" charset="0"/>
                <a:sym typeface="Wingdings" pitchFamily="-65" charset="2"/>
              </a:rPr>
              <a:t> events in voorgeschiedenis:</a:t>
            </a:r>
          </a:p>
          <a:p>
            <a:pPr marL="742950" lvl="1" indent="-285750">
              <a:spcBef>
                <a:spcPct val="20000"/>
              </a:spcBef>
              <a:spcAft>
                <a:spcPts val="600"/>
              </a:spcAft>
              <a:buFontTx/>
              <a:buChar char="–"/>
            </a:pPr>
            <a:r>
              <a:rPr lang="nl-NL" sz="2200">
                <a:solidFill>
                  <a:srgbClr val="262673"/>
                </a:solidFill>
                <a:latin typeface="Candara" pitchFamily="34" charset="0"/>
                <a:sym typeface="Wingdings" pitchFamily="-65" charset="2"/>
              </a:rPr>
              <a:t>NEE  relatieve risicoreductie 11% (CI [2 – 19])</a:t>
            </a:r>
          </a:p>
          <a:p>
            <a:pPr marL="742950" lvl="1" indent="-285750">
              <a:spcBef>
                <a:spcPct val="20000"/>
              </a:spcBef>
              <a:spcAft>
                <a:spcPts val="600"/>
              </a:spcAft>
              <a:buFontTx/>
              <a:buChar char="–"/>
            </a:pPr>
            <a:r>
              <a:rPr lang="nl-NL" sz="2200">
                <a:solidFill>
                  <a:srgbClr val="262673"/>
                </a:solidFill>
                <a:latin typeface="Candara" pitchFamily="34" charset="0"/>
                <a:sym typeface="Wingdings" pitchFamily="-65" charset="2"/>
              </a:rPr>
              <a:t>JA  relatieve risicoreductie 4% (CI [–16 – 21])</a:t>
            </a:r>
          </a:p>
        </p:txBody>
      </p:sp>
      <p:sp>
        <p:nvSpPr>
          <p:cNvPr id="14342" name="Rectangle 2"/>
          <p:cNvSpPr>
            <a:spLocks noChangeArrowheads="1"/>
          </p:cNvSpPr>
          <p:nvPr/>
        </p:nvSpPr>
        <p:spPr bwMode="auto">
          <a:xfrm>
            <a:off x="515938" y="6515100"/>
            <a:ext cx="274637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Patel et al.N Engl J Med 2008; 358:2560-2572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4025900" y="6780213"/>
            <a:ext cx="0" cy="0"/>
          </a:xfrm>
          <a:prstGeom prst="line">
            <a:avLst/>
          </a:prstGeom>
          <a:noFill/>
          <a:ln w="9525">
            <a:solidFill>
              <a:schemeClr val="tx1"/>
            </a:solidFill>
            <a:round/>
            <a:headEnd/>
            <a:tailEnd/>
          </a:ln>
        </p:spPr>
        <p:txBody>
          <a:bodyPr vert="eaVert" wrap="none" anchor="ctr"/>
          <a:lstStyle/>
          <a:p>
            <a:endParaRPr lang="nl-NL"/>
          </a:p>
        </p:txBody>
      </p:sp>
      <p:sp>
        <p:nvSpPr>
          <p:cNvPr id="15363" name="Line 4"/>
          <p:cNvSpPr>
            <a:spLocks noChangeShapeType="1"/>
          </p:cNvSpPr>
          <p:nvPr/>
        </p:nvSpPr>
        <p:spPr bwMode="auto">
          <a:xfrm>
            <a:off x="4606925" y="6780213"/>
            <a:ext cx="0" cy="0"/>
          </a:xfrm>
          <a:prstGeom prst="line">
            <a:avLst/>
          </a:prstGeom>
          <a:noFill/>
          <a:ln w="9525">
            <a:solidFill>
              <a:schemeClr val="tx1"/>
            </a:solidFill>
            <a:round/>
            <a:headEnd/>
            <a:tailEnd/>
          </a:ln>
        </p:spPr>
        <p:txBody>
          <a:bodyPr vert="eaVert" wrap="none" anchor="ctr"/>
          <a:lstStyle/>
          <a:p>
            <a:endParaRPr lang="nl-NL"/>
          </a:p>
        </p:txBody>
      </p:sp>
      <p:sp>
        <p:nvSpPr>
          <p:cNvPr id="15364" name="Line 5"/>
          <p:cNvSpPr>
            <a:spLocks noChangeShapeType="1"/>
          </p:cNvSpPr>
          <p:nvPr/>
        </p:nvSpPr>
        <p:spPr bwMode="auto">
          <a:xfrm>
            <a:off x="8166100" y="6778625"/>
            <a:ext cx="0" cy="0"/>
          </a:xfrm>
          <a:prstGeom prst="line">
            <a:avLst/>
          </a:prstGeom>
          <a:noFill/>
          <a:ln w="9525">
            <a:solidFill>
              <a:schemeClr val="tx1"/>
            </a:solidFill>
            <a:round/>
            <a:headEnd/>
            <a:tailEnd/>
          </a:ln>
        </p:spPr>
        <p:txBody>
          <a:bodyPr vert="eaVert" wrap="none" anchor="ctr"/>
          <a:lstStyle/>
          <a:p>
            <a:endParaRPr lang="nl-NL"/>
          </a:p>
        </p:txBody>
      </p:sp>
      <p:sp>
        <p:nvSpPr>
          <p:cNvPr id="15365" name="Rectangle 41"/>
          <p:cNvSpPr>
            <a:spLocks noChangeArrowheads="1"/>
          </p:cNvSpPr>
          <p:nvPr/>
        </p:nvSpPr>
        <p:spPr bwMode="auto">
          <a:xfrm>
            <a:off x="692150" y="4519613"/>
            <a:ext cx="8397875" cy="2078037"/>
          </a:xfrm>
          <a:prstGeom prst="rect">
            <a:avLst/>
          </a:prstGeom>
          <a:noFill/>
          <a:ln w="9525">
            <a:noFill/>
            <a:miter lim="800000"/>
            <a:headEnd/>
            <a:tailEnd/>
          </a:ln>
        </p:spPr>
        <p:txBody>
          <a:bodyPr/>
          <a:lstStyle/>
          <a:p>
            <a:pPr marL="342900" indent="-342900">
              <a:spcBef>
                <a:spcPct val="20000"/>
              </a:spcBef>
              <a:buFontTx/>
              <a:buChar char="•"/>
            </a:pPr>
            <a:endParaRPr lang="en-US" sz="1400" b="1">
              <a:latin typeface="Candara" pitchFamily="34" charset="0"/>
            </a:endParaRPr>
          </a:p>
        </p:txBody>
      </p:sp>
      <p:sp>
        <p:nvSpPr>
          <p:cNvPr id="15366"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Intensieve behandeling: ACCORD</a:t>
            </a:r>
            <a:endParaRPr lang="nl-NL" sz="3200">
              <a:latin typeface="Candara" pitchFamily="34" charset="0"/>
            </a:endParaRPr>
          </a:p>
        </p:txBody>
      </p:sp>
      <p:cxnSp>
        <p:nvCxnSpPr>
          <p:cNvPr id="46" name="Rechte verbindingslijn 45"/>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15368" name="Rectangle 8"/>
          <p:cNvSpPr>
            <a:spLocks noChangeArrowheads="1"/>
          </p:cNvSpPr>
          <p:nvPr/>
        </p:nvSpPr>
        <p:spPr bwMode="auto">
          <a:xfrm>
            <a:off x="623888" y="765175"/>
            <a:ext cx="85963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‘Glycemic memory’</a:t>
            </a:r>
          </a:p>
        </p:txBody>
      </p:sp>
      <p:grpSp>
        <p:nvGrpSpPr>
          <p:cNvPr id="15369" name="Groeperen 51"/>
          <p:cNvGrpSpPr>
            <a:grpSpLocks/>
          </p:cNvGrpSpPr>
          <p:nvPr/>
        </p:nvGrpSpPr>
        <p:grpSpPr bwMode="auto">
          <a:xfrm>
            <a:off x="558800" y="1803400"/>
            <a:ext cx="7358063" cy="3933825"/>
            <a:chOff x="914400" y="1803371"/>
            <a:chExt cx="7358063" cy="3933999"/>
          </a:xfrm>
        </p:grpSpPr>
        <p:sp>
          <p:nvSpPr>
            <p:cNvPr id="332807" name="Line 7"/>
            <p:cNvSpPr>
              <a:spLocks noChangeShapeType="1"/>
            </p:cNvSpPr>
            <p:nvPr/>
          </p:nvSpPr>
          <p:spPr bwMode="auto">
            <a:xfrm>
              <a:off x="5676900" y="1917676"/>
              <a:ext cx="0" cy="2809999"/>
            </a:xfrm>
            <a:prstGeom prst="line">
              <a:avLst/>
            </a:prstGeom>
            <a:noFill/>
            <a:ln w="1587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08" name="Line 8"/>
            <p:cNvSpPr>
              <a:spLocks noChangeShapeType="1"/>
            </p:cNvSpPr>
            <p:nvPr/>
          </p:nvSpPr>
          <p:spPr bwMode="auto">
            <a:xfrm>
              <a:off x="3630613" y="4727675"/>
              <a:ext cx="4087812" cy="3175"/>
            </a:xfrm>
            <a:prstGeom prst="line">
              <a:avLst/>
            </a:prstGeom>
            <a:noFill/>
            <a:ln w="1587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10" name="Line 10"/>
            <p:cNvSpPr>
              <a:spLocks noChangeShapeType="1"/>
            </p:cNvSpPr>
            <p:nvPr/>
          </p:nvSpPr>
          <p:spPr bwMode="auto">
            <a:xfrm>
              <a:off x="3630613" y="4727675"/>
              <a:ext cx="0" cy="123830"/>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11" name="Line 11"/>
            <p:cNvSpPr>
              <a:spLocks noChangeShapeType="1"/>
            </p:cNvSpPr>
            <p:nvPr/>
          </p:nvSpPr>
          <p:spPr bwMode="auto">
            <a:xfrm>
              <a:off x="4654550" y="4727675"/>
              <a:ext cx="1588" cy="120655"/>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12" name="Line 12"/>
            <p:cNvSpPr>
              <a:spLocks noChangeShapeType="1"/>
            </p:cNvSpPr>
            <p:nvPr/>
          </p:nvSpPr>
          <p:spPr bwMode="auto">
            <a:xfrm>
              <a:off x="5676900" y="4727675"/>
              <a:ext cx="1588" cy="123830"/>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13" name="Line 13"/>
            <p:cNvSpPr>
              <a:spLocks noChangeShapeType="1"/>
            </p:cNvSpPr>
            <p:nvPr/>
          </p:nvSpPr>
          <p:spPr bwMode="auto">
            <a:xfrm>
              <a:off x="6697663" y="4727675"/>
              <a:ext cx="1587" cy="120655"/>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15377" name="Text Box 15"/>
            <p:cNvSpPr txBox="1">
              <a:spLocks noChangeArrowheads="1"/>
            </p:cNvSpPr>
            <p:nvPr/>
          </p:nvSpPr>
          <p:spPr bwMode="auto">
            <a:xfrm rot="-5400000">
              <a:off x="4344980" y="4251464"/>
              <a:ext cx="295288" cy="2654300"/>
            </a:xfrm>
            <a:prstGeom prst="rect">
              <a:avLst/>
            </a:prstGeom>
            <a:noFill/>
            <a:ln w="9525">
              <a:noFill/>
              <a:miter lim="800000"/>
              <a:headEnd/>
              <a:tailEnd/>
            </a:ln>
          </p:spPr>
          <p:txBody>
            <a:bodyPr vert="eaVert">
              <a:spAutoFit/>
            </a:bodyPr>
            <a:lstStyle/>
            <a:p>
              <a:pPr algn="ctr">
                <a:lnSpc>
                  <a:spcPct val="40000"/>
                </a:lnSpc>
                <a:spcBef>
                  <a:spcPct val="50000"/>
                </a:spcBef>
              </a:pPr>
              <a:r>
                <a:rPr lang="nl-NL" sz="1400" b="1">
                  <a:solidFill>
                    <a:srgbClr val="262673"/>
                  </a:solidFill>
                  <a:latin typeface="Candara" pitchFamily="34" charset="0"/>
                </a:rPr>
                <a:t>Intensieve therapie beter</a:t>
              </a:r>
            </a:p>
          </p:txBody>
        </p:sp>
        <p:sp>
          <p:nvSpPr>
            <p:cNvPr id="15378" name="Text Box 16"/>
            <p:cNvSpPr txBox="1">
              <a:spLocks noChangeArrowheads="1"/>
            </p:cNvSpPr>
            <p:nvPr/>
          </p:nvSpPr>
          <p:spPr bwMode="auto">
            <a:xfrm rot="10800000">
              <a:off x="3119438" y="4854681"/>
              <a:ext cx="1054100" cy="304813"/>
            </a:xfrm>
            <a:prstGeom prst="rect">
              <a:avLst/>
            </a:prstGeom>
            <a:noFill/>
            <a:ln w="9525">
              <a:noFill/>
              <a:miter lim="800000"/>
              <a:headEnd/>
              <a:tailEnd/>
            </a:ln>
          </p:spPr>
          <p:txBody>
            <a:bodyPr rot="10800000">
              <a:spAutoFit/>
            </a:bodyPr>
            <a:lstStyle/>
            <a:p>
              <a:pPr algn="ctr">
                <a:spcBef>
                  <a:spcPct val="50000"/>
                </a:spcBef>
              </a:pPr>
              <a:r>
                <a:rPr lang="nl-NL" sz="1400" b="1">
                  <a:solidFill>
                    <a:srgbClr val="262673"/>
                  </a:solidFill>
                  <a:latin typeface="Candara" pitchFamily="34" charset="0"/>
                </a:rPr>
                <a:t>0.6</a:t>
              </a:r>
            </a:p>
          </p:txBody>
        </p:sp>
        <p:sp>
          <p:nvSpPr>
            <p:cNvPr id="15379" name="Text Box 17"/>
            <p:cNvSpPr txBox="1">
              <a:spLocks noChangeArrowheads="1"/>
            </p:cNvSpPr>
            <p:nvPr/>
          </p:nvSpPr>
          <p:spPr bwMode="auto">
            <a:xfrm rot="10800000">
              <a:off x="5162550" y="4854681"/>
              <a:ext cx="1055688" cy="304813"/>
            </a:xfrm>
            <a:prstGeom prst="rect">
              <a:avLst/>
            </a:prstGeom>
            <a:noFill/>
            <a:ln w="9525">
              <a:noFill/>
              <a:miter lim="800000"/>
              <a:headEnd/>
              <a:tailEnd/>
            </a:ln>
          </p:spPr>
          <p:txBody>
            <a:bodyPr rot="10800000">
              <a:spAutoFit/>
            </a:bodyPr>
            <a:lstStyle/>
            <a:p>
              <a:pPr algn="ctr">
                <a:spcBef>
                  <a:spcPct val="50000"/>
                </a:spcBef>
              </a:pPr>
              <a:r>
                <a:rPr lang="nl-NL" sz="1400" b="1">
                  <a:solidFill>
                    <a:srgbClr val="262673"/>
                  </a:solidFill>
                  <a:latin typeface="Candara" pitchFamily="34" charset="0"/>
                </a:rPr>
                <a:t>1.0</a:t>
              </a:r>
            </a:p>
          </p:txBody>
        </p:sp>
        <p:sp>
          <p:nvSpPr>
            <p:cNvPr id="15380" name="Text Box 18"/>
            <p:cNvSpPr txBox="1">
              <a:spLocks noChangeArrowheads="1"/>
            </p:cNvSpPr>
            <p:nvPr/>
          </p:nvSpPr>
          <p:spPr bwMode="auto">
            <a:xfrm rot="10800000">
              <a:off x="7207250" y="4854681"/>
              <a:ext cx="1057275" cy="304813"/>
            </a:xfrm>
            <a:prstGeom prst="rect">
              <a:avLst/>
            </a:prstGeom>
            <a:noFill/>
            <a:ln w="9525">
              <a:noFill/>
              <a:miter lim="800000"/>
              <a:headEnd/>
              <a:tailEnd/>
            </a:ln>
          </p:spPr>
          <p:txBody>
            <a:bodyPr rot="10800000">
              <a:spAutoFit/>
            </a:bodyPr>
            <a:lstStyle/>
            <a:p>
              <a:pPr algn="ctr">
                <a:spcBef>
                  <a:spcPct val="50000"/>
                </a:spcBef>
              </a:pPr>
              <a:r>
                <a:rPr lang="nl-NL" sz="1400" b="1">
                  <a:solidFill>
                    <a:srgbClr val="262673"/>
                  </a:solidFill>
                  <a:latin typeface="Candara" pitchFamily="34" charset="0"/>
                </a:rPr>
                <a:t>1.4</a:t>
              </a:r>
            </a:p>
          </p:txBody>
        </p:sp>
        <p:sp>
          <p:nvSpPr>
            <p:cNvPr id="15381" name="Text Box 20"/>
            <p:cNvSpPr txBox="1">
              <a:spLocks noChangeArrowheads="1"/>
            </p:cNvSpPr>
            <p:nvPr/>
          </p:nvSpPr>
          <p:spPr bwMode="auto">
            <a:xfrm rot="10800000">
              <a:off x="919163" y="2274880"/>
              <a:ext cx="2281237" cy="649316"/>
            </a:xfrm>
            <a:prstGeom prst="rect">
              <a:avLst/>
            </a:prstGeom>
            <a:noFill/>
            <a:ln w="9525">
              <a:noFill/>
              <a:miter lim="800000"/>
              <a:headEnd/>
              <a:tailEnd/>
            </a:ln>
          </p:spPr>
          <p:txBody>
            <a:bodyPr rot="10800000">
              <a:spAutoFit/>
            </a:bodyPr>
            <a:lstStyle/>
            <a:p>
              <a:pPr algn="r">
                <a:lnSpc>
                  <a:spcPct val="50000"/>
                </a:lnSpc>
                <a:spcBef>
                  <a:spcPct val="50000"/>
                </a:spcBef>
              </a:pPr>
              <a:r>
                <a:rPr lang="nl-NL" sz="1400" b="1">
                  <a:solidFill>
                    <a:srgbClr val="262673"/>
                  </a:solidFill>
                  <a:latin typeface="Candara" pitchFamily="34" charset="0"/>
                </a:rPr>
                <a:t>			</a:t>
              </a:r>
            </a:p>
            <a:p>
              <a:pPr algn="r">
                <a:lnSpc>
                  <a:spcPct val="50000"/>
                </a:lnSpc>
                <a:spcBef>
                  <a:spcPct val="50000"/>
                </a:spcBef>
              </a:pPr>
              <a:r>
                <a:rPr lang="nl-NL" sz="1400" b="1">
                  <a:solidFill>
                    <a:srgbClr val="262673"/>
                  </a:solidFill>
                  <a:latin typeface="Candara" pitchFamily="34" charset="0"/>
                </a:rPr>
                <a:t>Voorgaand </a:t>
              </a:r>
            </a:p>
            <a:p>
              <a:pPr algn="r">
                <a:lnSpc>
                  <a:spcPct val="50000"/>
                </a:lnSpc>
                <a:spcBef>
                  <a:spcPct val="50000"/>
                </a:spcBef>
              </a:pPr>
              <a:r>
                <a:rPr lang="nl-NL" sz="1400" b="1">
                  <a:solidFill>
                    <a:srgbClr val="262673"/>
                  </a:solidFill>
                  <a:latin typeface="Candara" pitchFamily="34" charset="0"/>
                </a:rPr>
                <a:t>cardiovasculair event	</a:t>
              </a:r>
            </a:p>
          </p:txBody>
        </p:sp>
        <p:sp>
          <p:nvSpPr>
            <p:cNvPr id="15382" name="Text Box 22"/>
            <p:cNvSpPr txBox="1">
              <a:spLocks noChangeArrowheads="1"/>
            </p:cNvSpPr>
            <p:nvPr/>
          </p:nvSpPr>
          <p:spPr bwMode="auto">
            <a:xfrm rot="-5400000">
              <a:off x="6751632" y="4260989"/>
              <a:ext cx="292113" cy="2660650"/>
            </a:xfrm>
            <a:prstGeom prst="rect">
              <a:avLst/>
            </a:prstGeom>
            <a:noFill/>
            <a:ln w="9525">
              <a:noFill/>
              <a:miter lim="800000"/>
              <a:headEnd/>
              <a:tailEnd/>
            </a:ln>
          </p:spPr>
          <p:txBody>
            <a:bodyPr vert="eaVert">
              <a:spAutoFit/>
            </a:bodyPr>
            <a:lstStyle/>
            <a:p>
              <a:pPr algn="ctr">
                <a:lnSpc>
                  <a:spcPct val="40000"/>
                </a:lnSpc>
                <a:spcBef>
                  <a:spcPct val="50000"/>
                </a:spcBef>
              </a:pPr>
              <a:r>
                <a:rPr lang="nl-NL" sz="1400" b="1">
                  <a:solidFill>
                    <a:srgbClr val="262673"/>
                  </a:solidFill>
                  <a:latin typeface="Candara" pitchFamily="34" charset="0"/>
                </a:rPr>
                <a:t>Standaard therapie beter</a:t>
              </a:r>
            </a:p>
          </p:txBody>
        </p:sp>
        <p:sp>
          <p:nvSpPr>
            <p:cNvPr id="332823" name="Line 23"/>
            <p:cNvSpPr>
              <a:spLocks noChangeShapeType="1"/>
            </p:cNvSpPr>
            <p:nvPr/>
          </p:nvSpPr>
          <p:spPr bwMode="auto">
            <a:xfrm flipH="1">
              <a:off x="3732213" y="5340477"/>
              <a:ext cx="1739900" cy="3175"/>
            </a:xfrm>
            <a:prstGeom prst="line">
              <a:avLst/>
            </a:prstGeom>
            <a:noFill/>
            <a:ln w="12700">
              <a:solidFill>
                <a:schemeClr val="tx1"/>
              </a:solidFill>
              <a:round/>
              <a:headEnd/>
              <a:tailEnd type="triangle" w="med" len="med"/>
            </a:ln>
            <a:effectLst/>
          </p:spPr>
          <p:txBody>
            <a:bodyPr vert="eaVert" wrap="none" anchor="ctr"/>
            <a:lstStyle/>
            <a:p>
              <a:pPr algn="ctr">
                <a:defRPr/>
              </a:pPr>
              <a:endParaRPr lang="nl-NL" spc="50">
                <a:solidFill>
                  <a:schemeClr val="accent2">
                    <a:lumMod val="75000"/>
                  </a:schemeClr>
                </a:solidFill>
                <a:latin typeface="Candara"/>
                <a:cs typeface="+mn-cs"/>
              </a:endParaRPr>
            </a:p>
          </p:txBody>
        </p:sp>
        <p:sp>
          <p:nvSpPr>
            <p:cNvPr id="332824" name="Line 24"/>
            <p:cNvSpPr>
              <a:spLocks noChangeShapeType="1"/>
            </p:cNvSpPr>
            <p:nvPr/>
          </p:nvSpPr>
          <p:spPr bwMode="auto">
            <a:xfrm>
              <a:off x="5881688" y="5340477"/>
              <a:ext cx="1838325" cy="0"/>
            </a:xfrm>
            <a:prstGeom prst="line">
              <a:avLst/>
            </a:prstGeom>
            <a:noFill/>
            <a:ln w="12700">
              <a:solidFill>
                <a:schemeClr val="tx1"/>
              </a:solidFill>
              <a:round/>
              <a:headEnd/>
              <a:tailEnd type="triangle" w="med" len="med"/>
            </a:ln>
            <a:effectLst/>
          </p:spPr>
          <p:txBody>
            <a:bodyPr vert="eaVert" wrap="none" anchor="ctr"/>
            <a:lstStyle/>
            <a:p>
              <a:pPr algn="ctr">
                <a:defRPr/>
              </a:pPr>
              <a:endParaRPr lang="nl-NL" spc="50">
                <a:solidFill>
                  <a:schemeClr val="accent2">
                    <a:lumMod val="75000"/>
                  </a:schemeClr>
                </a:solidFill>
                <a:latin typeface="Candara"/>
                <a:cs typeface="+mn-cs"/>
              </a:endParaRPr>
            </a:p>
          </p:txBody>
        </p:sp>
        <p:sp>
          <p:nvSpPr>
            <p:cNvPr id="15385" name="Text Box 25"/>
            <p:cNvSpPr txBox="1">
              <a:spLocks noChangeArrowheads="1"/>
            </p:cNvSpPr>
            <p:nvPr/>
          </p:nvSpPr>
          <p:spPr bwMode="auto">
            <a:xfrm rot="-5400000">
              <a:off x="6053129" y="-15895"/>
              <a:ext cx="400068" cy="4038600"/>
            </a:xfrm>
            <a:prstGeom prst="rect">
              <a:avLst/>
            </a:prstGeom>
            <a:noFill/>
            <a:ln w="9525">
              <a:noFill/>
              <a:miter lim="800000"/>
              <a:headEnd/>
              <a:tailEnd/>
            </a:ln>
          </p:spPr>
          <p:txBody>
            <a:bodyPr vert="eaVert">
              <a:spAutoFit/>
            </a:bodyPr>
            <a:lstStyle/>
            <a:p>
              <a:pPr>
                <a:spcBef>
                  <a:spcPct val="50000"/>
                </a:spcBef>
              </a:pPr>
              <a:r>
                <a:rPr lang="nl-NL" sz="1400" b="1">
                  <a:solidFill>
                    <a:srgbClr val="262673"/>
                  </a:solidFill>
                  <a:latin typeface="Candara" pitchFamily="34" charset="0"/>
                </a:rPr>
                <a:t>Hazard Ratio	 P waarde	</a:t>
              </a:r>
            </a:p>
          </p:txBody>
        </p:sp>
        <p:sp>
          <p:nvSpPr>
            <p:cNvPr id="332826" name="Line 26"/>
            <p:cNvSpPr>
              <a:spLocks noChangeShapeType="1"/>
            </p:cNvSpPr>
            <p:nvPr/>
          </p:nvSpPr>
          <p:spPr bwMode="auto">
            <a:xfrm flipV="1">
              <a:off x="5164138" y="2401885"/>
              <a:ext cx="0" cy="2325790"/>
            </a:xfrm>
            <a:prstGeom prst="line">
              <a:avLst/>
            </a:prstGeom>
            <a:noFill/>
            <a:ln w="9525">
              <a:solidFill>
                <a:schemeClr val="tx1"/>
              </a:solidFill>
              <a:prstDash val="dash"/>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27" name="Line 27"/>
            <p:cNvSpPr>
              <a:spLocks noChangeShapeType="1"/>
            </p:cNvSpPr>
            <p:nvPr/>
          </p:nvSpPr>
          <p:spPr bwMode="auto">
            <a:xfrm>
              <a:off x="4654550" y="2416173"/>
              <a:ext cx="1430338" cy="1588"/>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15388" name="Rectangle 28"/>
            <p:cNvSpPr>
              <a:spLocks noChangeArrowheads="1"/>
            </p:cNvSpPr>
            <p:nvPr/>
          </p:nvSpPr>
          <p:spPr bwMode="auto">
            <a:xfrm>
              <a:off x="5062538" y="2293931"/>
              <a:ext cx="204787" cy="246073"/>
            </a:xfrm>
            <a:prstGeom prst="rect">
              <a:avLst/>
            </a:prstGeom>
            <a:solidFill>
              <a:schemeClr val="tx1"/>
            </a:solidFill>
            <a:ln w="9525">
              <a:solidFill>
                <a:schemeClr val="tx1"/>
              </a:solidFill>
              <a:miter lim="800000"/>
              <a:headEnd/>
              <a:tailEnd/>
            </a:ln>
          </p:spPr>
          <p:txBody>
            <a:bodyPr vert="eaVert" wrap="none" anchor="ctr"/>
            <a:lstStyle/>
            <a:p>
              <a:pPr algn="ctr"/>
              <a:endParaRPr lang="nl-NL">
                <a:solidFill>
                  <a:srgbClr val="262673"/>
                </a:solidFill>
                <a:latin typeface="Candara" pitchFamily="34" charset="0"/>
              </a:endParaRPr>
            </a:p>
          </p:txBody>
        </p:sp>
        <p:sp>
          <p:nvSpPr>
            <p:cNvPr id="332829" name="Line 29"/>
            <p:cNvSpPr>
              <a:spLocks noChangeShapeType="1"/>
            </p:cNvSpPr>
            <p:nvPr/>
          </p:nvSpPr>
          <p:spPr bwMode="auto">
            <a:xfrm flipH="1">
              <a:off x="3630613" y="3105179"/>
              <a:ext cx="1738312" cy="3175"/>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31" name="Line 31"/>
            <p:cNvSpPr>
              <a:spLocks noChangeShapeType="1"/>
            </p:cNvSpPr>
            <p:nvPr/>
          </p:nvSpPr>
          <p:spPr bwMode="auto">
            <a:xfrm>
              <a:off x="7720013" y="4727675"/>
              <a:ext cx="0" cy="123830"/>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15391" name="Rectangle 32"/>
            <p:cNvSpPr>
              <a:spLocks noChangeArrowheads="1"/>
            </p:cNvSpPr>
            <p:nvPr/>
          </p:nvSpPr>
          <p:spPr bwMode="auto">
            <a:xfrm flipV="1">
              <a:off x="4141788" y="2982936"/>
              <a:ext cx="204787" cy="246073"/>
            </a:xfrm>
            <a:prstGeom prst="rect">
              <a:avLst/>
            </a:prstGeom>
            <a:solidFill>
              <a:schemeClr val="tx1"/>
            </a:solidFill>
            <a:ln w="9525">
              <a:solidFill>
                <a:schemeClr val="tx1"/>
              </a:solidFill>
              <a:miter lim="800000"/>
              <a:headEnd/>
              <a:tailEnd/>
            </a:ln>
          </p:spPr>
          <p:txBody>
            <a:bodyPr vert="eaVert" wrap="none" anchor="ctr"/>
            <a:lstStyle/>
            <a:p>
              <a:pPr algn="ctr"/>
              <a:endParaRPr lang="nl-NL">
                <a:solidFill>
                  <a:srgbClr val="262673"/>
                </a:solidFill>
                <a:latin typeface="Candara" pitchFamily="34" charset="0"/>
              </a:endParaRPr>
            </a:p>
          </p:txBody>
        </p:sp>
        <p:sp>
          <p:nvSpPr>
            <p:cNvPr id="15392" name="Text Box 33"/>
            <p:cNvSpPr txBox="1">
              <a:spLocks noChangeArrowheads="1"/>
            </p:cNvSpPr>
            <p:nvPr/>
          </p:nvSpPr>
          <p:spPr bwMode="auto">
            <a:xfrm rot="-5400000">
              <a:off x="7086592" y="2640035"/>
              <a:ext cx="400068" cy="676275"/>
            </a:xfrm>
            <a:prstGeom prst="rect">
              <a:avLst/>
            </a:prstGeom>
            <a:noFill/>
            <a:ln w="9525">
              <a:noFill/>
              <a:miter lim="800000"/>
              <a:headEnd/>
              <a:tailEnd/>
            </a:ln>
          </p:spPr>
          <p:txBody>
            <a:bodyPr vert="eaVert">
              <a:spAutoFit/>
            </a:bodyPr>
            <a:lstStyle/>
            <a:p>
              <a:pPr>
                <a:spcBef>
                  <a:spcPct val="50000"/>
                </a:spcBef>
              </a:pPr>
              <a:r>
                <a:rPr lang="nl-NL" sz="1400" b="1">
                  <a:solidFill>
                    <a:srgbClr val="262673"/>
                  </a:solidFill>
                  <a:latin typeface="Candara" pitchFamily="34" charset="0"/>
                </a:rPr>
                <a:t>0.04</a:t>
              </a:r>
            </a:p>
          </p:txBody>
        </p:sp>
        <p:sp>
          <p:nvSpPr>
            <p:cNvPr id="332834" name="Line 34"/>
            <p:cNvSpPr>
              <a:spLocks noChangeShapeType="1"/>
            </p:cNvSpPr>
            <p:nvPr/>
          </p:nvSpPr>
          <p:spPr bwMode="auto">
            <a:xfrm>
              <a:off x="4756150" y="3408405"/>
              <a:ext cx="1839913" cy="3175"/>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15394" name="Rectangle 35"/>
            <p:cNvSpPr>
              <a:spLocks noChangeArrowheads="1"/>
            </p:cNvSpPr>
            <p:nvPr/>
          </p:nvSpPr>
          <p:spPr bwMode="auto">
            <a:xfrm>
              <a:off x="5778500" y="3165506"/>
              <a:ext cx="306388" cy="368316"/>
            </a:xfrm>
            <a:prstGeom prst="rect">
              <a:avLst/>
            </a:prstGeom>
            <a:solidFill>
              <a:schemeClr val="tx1"/>
            </a:solidFill>
            <a:ln w="9525">
              <a:solidFill>
                <a:schemeClr val="tx1"/>
              </a:solidFill>
              <a:miter lim="800000"/>
              <a:headEnd/>
              <a:tailEnd/>
            </a:ln>
          </p:spPr>
          <p:txBody>
            <a:bodyPr vert="eaVert" wrap="none" anchor="ctr"/>
            <a:lstStyle/>
            <a:p>
              <a:pPr algn="ctr"/>
              <a:endParaRPr lang="nl-NL">
                <a:solidFill>
                  <a:srgbClr val="262673"/>
                </a:solidFill>
                <a:latin typeface="Candara" pitchFamily="34" charset="0"/>
              </a:endParaRPr>
            </a:p>
          </p:txBody>
        </p:sp>
        <p:sp>
          <p:nvSpPr>
            <p:cNvPr id="15395" name="Text Box 36"/>
            <p:cNvSpPr txBox="1">
              <a:spLocks noChangeArrowheads="1"/>
            </p:cNvSpPr>
            <p:nvPr/>
          </p:nvSpPr>
          <p:spPr bwMode="auto">
            <a:xfrm rot="-5400000">
              <a:off x="7086592" y="3575114"/>
              <a:ext cx="400068" cy="676275"/>
            </a:xfrm>
            <a:prstGeom prst="rect">
              <a:avLst/>
            </a:prstGeom>
            <a:noFill/>
            <a:ln w="9525">
              <a:noFill/>
              <a:miter lim="800000"/>
              <a:headEnd/>
              <a:tailEnd/>
            </a:ln>
          </p:spPr>
          <p:txBody>
            <a:bodyPr vert="eaVert">
              <a:spAutoFit/>
            </a:bodyPr>
            <a:lstStyle/>
            <a:p>
              <a:pPr>
                <a:spcBef>
                  <a:spcPct val="50000"/>
                </a:spcBef>
              </a:pPr>
              <a:r>
                <a:rPr lang="nl-NL" sz="1400" b="1">
                  <a:solidFill>
                    <a:srgbClr val="262673"/>
                  </a:solidFill>
                  <a:latin typeface="Candara" pitchFamily="34" charset="0"/>
                </a:rPr>
                <a:t>0.03</a:t>
              </a:r>
            </a:p>
          </p:txBody>
        </p:sp>
        <p:sp>
          <p:nvSpPr>
            <p:cNvPr id="332837" name="Line 37"/>
            <p:cNvSpPr>
              <a:spLocks noChangeShapeType="1"/>
            </p:cNvSpPr>
            <p:nvPr/>
          </p:nvSpPr>
          <p:spPr bwMode="auto">
            <a:xfrm flipH="1">
              <a:off x="3630613" y="4238704"/>
              <a:ext cx="1738312" cy="3175"/>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332838" name="Line 38"/>
            <p:cNvSpPr>
              <a:spLocks noChangeShapeType="1"/>
            </p:cNvSpPr>
            <p:nvPr/>
          </p:nvSpPr>
          <p:spPr bwMode="auto">
            <a:xfrm>
              <a:off x="4552950" y="4484778"/>
              <a:ext cx="2247900" cy="1587"/>
            </a:xfrm>
            <a:prstGeom prst="line">
              <a:avLst/>
            </a:prstGeom>
            <a:noFill/>
            <a:ln w="9525">
              <a:solidFill>
                <a:schemeClr val="tx1"/>
              </a:solidFill>
              <a:round/>
              <a:headEnd/>
              <a:tailEnd/>
            </a:ln>
            <a:effectLst/>
          </p:spPr>
          <p:txBody>
            <a:bodyPr vert="eaVert" wrap="none" anchor="ctr"/>
            <a:lstStyle/>
            <a:p>
              <a:pPr algn="ctr">
                <a:defRPr/>
              </a:pPr>
              <a:endParaRPr lang="nl-NL">
                <a:solidFill>
                  <a:schemeClr val="accent2">
                    <a:lumMod val="75000"/>
                  </a:schemeClr>
                </a:solidFill>
                <a:latin typeface="Candara"/>
                <a:cs typeface="+mn-cs"/>
              </a:endParaRPr>
            </a:p>
          </p:txBody>
        </p:sp>
        <p:sp>
          <p:nvSpPr>
            <p:cNvPr id="15398" name="Rectangle 39"/>
            <p:cNvSpPr>
              <a:spLocks noChangeArrowheads="1"/>
            </p:cNvSpPr>
            <p:nvPr/>
          </p:nvSpPr>
          <p:spPr bwMode="auto">
            <a:xfrm>
              <a:off x="5676900" y="4359359"/>
              <a:ext cx="204788" cy="244486"/>
            </a:xfrm>
            <a:prstGeom prst="rect">
              <a:avLst/>
            </a:prstGeom>
            <a:solidFill>
              <a:schemeClr val="tx1"/>
            </a:solidFill>
            <a:ln w="9525">
              <a:solidFill>
                <a:schemeClr val="tx1"/>
              </a:solidFill>
              <a:miter lim="800000"/>
              <a:headEnd/>
              <a:tailEnd/>
            </a:ln>
          </p:spPr>
          <p:txBody>
            <a:bodyPr vert="eaVert" wrap="none" anchor="ctr"/>
            <a:lstStyle/>
            <a:p>
              <a:pPr algn="ctr"/>
              <a:endParaRPr lang="nl-NL">
                <a:solidFill>
                  <a:srgbClr val="262673"/>
                </a:solidFill>
                <a:latin typeface="Candara" pitchFamily="34" charset="0"/>
              </a:endParaRPr>
            </a:p>
          </p:txBody>
        </p:sp>
        <p:sp>
          <p:nvSpPr>
            <p:cNvPr id="15399" name="Rectangle 40"/>
            <p:cNvSpPr>
              <a:spLocks noChangeArrowheads="1"/>
            </p:cNvSpPr>
            <p:nvPr/>
          </p:nvSpPr>
          <p:spPr bwMode="auto">
            <a:xfrm>
              <a:off x="4040188" y="4116461"/>
              <a:ext cx="204787" cy="242898"/>
            </a:xfrm>
            <a:prstGeom prst="rect">
              <a:avLst/>
            </a:prstGeom>
            <a:solidFill>
              <a:schemeClr val="tx1"/>
            </a:solidFill>
            <a:ln w="9525">
              <a:solidFill>
                <a:schemeClr val="tx1"/>
              </a:solidFill>
              <a:miter lim="800000"/>
              <a:headEnd/>
              <a:tailEnd/>
            </a:ln>
          </p:spPr>
          <p:txBody>
            <a:bodyPr vert="eaVert" wrap="none" anchor="ctr"/>
            <a:lstStyle/>
            <a:p>
              <a:pPr algn="ctr"/>
              <a:endParaRPr lang="nl-NL">
                <a:solidFill>
                  <a:srgbClr val="262673"/>
                </a:solidFill>
                <a:latin typeface="Candara" pitchFamily="34" charset="0"/>
              </a:endParaRPr>
            </a:p>
          </p:txBody>
        </p:sp>
        <p:sp>
          <p:nvSpPr>
            <p:cNvPr id="15400" name="Text Box 79"/>
            <p:cNvSpPr txBox="1">
              <a:spLocks noChangeArrowheads="1"/>
            </p:cNvSpPr>
            <p:nvPr/>
          </p:nvSpPr>
          <p:spPr bwMode="auto">
            <a:xfrm rot="10800000">
              <a:off x="914400" y="3402055"/>
              <a:ext cx="2286000" cy="1081135"/>
            </a:xfrm>
            <a:prstGeom prst="rect">
              <a:avLst/>
            </a:prstGeom>
            <a:noFill/>
            <a:ln w="9525">
              <a:noFill/>
              <a:miter lim="800000"/>
              <a:headEnd/>
              <a:tailEnd/>
            </a:ln>
          </p:spPr>
          <p:txBody>
            <a:bodyPr rot="10800000">
              <a:spAutoFit/>
            </a:bodyPr>
            <a:lstStyle/>
            <a:p>
              <a:pPr algn="r">
                <a:lnSpc>
                  <a:spcPct val="50000"/>
                </a:lnSpc>
                <a:spcBef>
                  <a:spcPct val="50000"/>
                </a:spcBef>
              </a:pPr>
              <a:r>
                <a:rPr lang="nl-NL" sz="1400" b="1">
                  <a:solidFill>
                    <a:srgbClr val="262673"/>
                  </a:solidFill>
                  <a:latin typeface="Candara" pitchFamily="34" charset="0"/>
                </a:rPr>
                <a:t>		</a:t>
              </a:r>
            </a:p>
            <a:p>
              <a:pPr algn="r">
                <a:lnSpc>
                  <a:spcPct val="50000"/>
                </a:lnSpc>
                <a:spcBef>
                  <a:spcPct val="50000"/>
                </a:spcBef>
              </a:pPr>
              <a:r>
                <a:rPr lang="nl-NL" sz="1400" b="1">
                  <a:solidFill>
                    <a:srgbClr val="262673"/>
                  </a:solidFill>
                  <a:latin typeface="Candara" pitchFamily="34" charset="0"/>
                </a:rPr>
                <a:t>Geglycosileerd </a:t>
              </a:r>
            </a:p>
            <a:p>
              <a:pPr algn="r">
                <a:lnSpc>
                  <a:spcPct val="50000"/>
                </a:lnSpc>
                <a:spcBef>
                  <a:spcPct val="50000"/>
                </a:spcBef>
              </a:pPr>
              <a:r>
                <a:rPr lang="nl-NL" sz="1400" b="1">
                  <a:solidFill>
                    <a:srgbClr val="262673"/>
                  </a:solidFill>
                  <a:latin typeface="Candara" pitchFamily="34" charset="0"/>
                </a:rPr>
                <a:t>hemoglobine baseline</a:t>
              </a:r>
            </a:p>
            <a:p>
              <a:pPr algn="r">
                <a:lnSpc>
                  <a:spcPct val="50000"/>
                </a:lnSpc>
                <a:spcBef>
                  <a:spcPct val="50000"/>
                </a:spcBef>
              </a:pPr>
              <a:r>
                <a:rPr lang="nl-NL" sz="1400" b="1" i="1">
                  <a:solidFill>
                    <a:srgbClr val="262673"/>
                  </a:solidFill>
                  <a:latin typeface="Candara" pitchFamily="34" charset="0"/>
                  <a:sym typeface="Wingdings" pitchFamily="-65" charset="2"/>
                </a:rPr>
                <a:t>		</a:t>
              </a:r>
              <a:r>
                <a:rPr lang="nl-NL" sz="1400" b="1">
                  <a:solidFill>
                    <a:srgbClr val="262673"/>
                  </a:solidFill>
                  <a:latin typeface="Candara" pitchFamily="34" charset="0"/>
                </a:rPr>
                <a:t>			  	</a:t>
              </a:r>
            </a:p>
          </p:txBody>
        </p:sp>
        <p:sp>
          <p:nvSpPr>
            <p:cNvPr id="15401" name="Rechthoek 47"/>
            <p:cNvSpPr>
              <a:spLocks noChangeArrowheads="1"/>
            </p:cNvSpPr>
            <p:nvPr/>
          </p:nvSpPr>
          <p:spPr bwMode="auto">
            <a:xfrm>
              <a:off x="2159000" y="4065659"/>
              <a:ext cx="1041400" cy="522310"/>
            </a:xfrm>
            <a:prstGeom prst="rect">
              <a:avLst/>
            </a:prstGeom>
            <a:noFill/>
            <a:ln w="9525">
              <a:noFill/>
              <a:miter lim="800000"/>
              <a:headEnd/>
              <a:tailEnd/>
            </a:ln>
          </p:spPr>
          <p:txBody>
            <a:bodyPr>
              <a:spAutoFit/>
            </a:bodyPr>
            <a:lstStyle/>
            <a:p>
              <a:pPr algn="r">
                <a:spcBef>
                  <a:spcPct val="50000"/>
                </a:spcBef>
                <a:spcAft>
                  <a:spcPts val="4800"/>
                </a:spcAft>
              </a:pPr>
              <a:r>
                <a:rPr lang="nl-NL" sz="1400" b="1" i="1">
                  <a:solidFill>
                    <a:srgbClr val="262673"/>
                  </a:solidFill>
                  <a:latin typeface="Candara" pitchFamily="34" charset="0"/>
                  <a:sym typeface="Wingdings" pitchFamily="-65" charset="2"/>
                </a:rPr>
                <a:t>≤</a:t>
              </a:r>
              <a:r>
                <a:rPr lang="nl-NL" sz="1400" b="1">
                  <a:solidFill>
                    <a:srgbClr val="262673"/>
                  </a:solidFill>
                  <a:latin typeface="Candara" pitchFamily="34" charset="0"/>
                </a:rPr>
                <a:t> 8.0	&gt; 8.0</a:t>
              </a:r>
              <a:endParaRPr lang="nl-NL"/>
            </a:p>
          </p:txBody>
        </p:sp>
        <p:sp>
          <p:nvSpPr>
            <p:cNvPr id="15402" name="Rechthoek 49"/>
            <p:cNvSpPr>
              <a:spLocks noChangeArrowheads="1"/>
            </p:cNvSpPr>
            <p:nvPr/>
          </p:nvSpPr>
          <p:spPr bwMode="auto">
            <a:xfrm>
              <a:off x="2511425" y="2235190"/>
              <a:ext cx="688975" cy="217498"/>
            </a:xfrm>
            <a:prstGeom prst="rect">
              <a:avLst/>
            </a:prstGeom>
            <a:noFill/>
            <a:ln w="9525">
              <a:noFill/>
              <a:miter lim="800000"/>
              <a:headEnd/>
              <a:tailEnd/>
            </a:ln>
          </p:spPr>
          <p:txBody>
            <a:bodyPr wrap="none">
              <a:spAutoFit/>
            </a:bodyPr>
            <a:lstStyle/>
            <a:p>
              <a:pPr algn="r">
                <a:lnSpc>
                  <a:spcPct val="50000"/>
                </a:lnSpc>
                <a:spcBef>
                  <a:spcPct val="50000"/>
                </a:spcBef>
              </a:pPr>
              <a:r>
                <a:rPr lang="nl-NL" sz="1400" b="1">
                  <a:solidFill>
                    <a:srgbClr val="262673"/>
                  </a:solidFill>
                  <a:latin typeface="Candara" pitchFamily="34" charset="0"/>
                </a:rPr>
                <a:t>Totaal</a:t>
              </a:r>
            </a:p>
          </p:txBody>
        </p:sp>
        <p:sp>
          <p:nvSpPr>
            <p:cNvPr id="15403" name="Text Box 20"/>
            <p:cNvSpPr txBox="1">
              <a:spLocks noChangeArrowheads="1"/>
            </p:cNvSpPr>
            <p:nvPr/>
          </p:nvSpPr>
          <p:spPr bwMode="auto">
            <a:xfrm rot="10800000">
              <a:off x="919163" y="3030563"/>
              <a:ext cx="2281237" cy="433406"/>
            </a:xfrm>
            <a:prstGeom prst="rect">
              <a:avLst/>
            </a:prstGeom>
            <a:noFill/>
            <a:ln w="9525">
              <a:noFill/>
              <a:miter lim="800000"/>
              <a:headEnd/>
              <a:tailEnd/>
            </a:ln>
          </p:spPr>
          <p:txBody>
            <a:bodyPr rot="10800000">
              <a:spAutoFit/>
            </a:bodyPr>
            <a:lstStyle/>
            <a:p>
              <a:pPr algn="r">
                <a:lnSpc>
                  <a:spcPct val="50000"/>
                </a:lnSpc>
                <a:spcBef>
                  <a:spcPct val="50000"/>
                </a:spcBef>
              </a:pPr>
              <a:r>
                <a:rPr lang="nl-NL" sz="1400" b="1">
                  <a:solidFill>
                    <a:srgbClr val="262673"/>
                  </a:solidFill>
                  <a:latin typeface="Candara" pitchFamily="34" charset="0"/>
                </a:rPr>
                <a:t>Ja</a:t>
              </a:r>
            </a:p>
            <a:p>
              <a:pPr algn="r">
                <a:lnSpc>
                  <a:spcPct val="50000"/>
                </a:lnSpc>
                <a:spcBef>
                  <a:spcPct val="50000"/>
                </a:spcBef>
              </a:pPr>
              <a:r>
                <a:rPr lang="nl-NL" sz="1400" b="1">
                  <a:solidFill>
                    <a:srgbClr val="262673"/>
                  </a:solidFill>
                  <a:latin typeface="Candara" pitchFamily="34" charset="0"/>
                </a:rPr>
                <a:t>Nee</a:t>
              </a:r>
            </a:p>
          </p:txBody>
        </p:sp>
      </p:grpSp>
      <p:sp>
        <p:nvSpPr>
          <p:cNvPr id="15370" name="Rectangle 2"/>
          <p:cNvSpPr>
            <a:spLocks noChangeArrowheads="1"/>
          </p:cNvSpPr>
          <p:nvPr/>
        </p:nvSpPr>
        <p:spPr bwMode="auto">
          <a:xfrm>
            <a:off x="528638" y="6515100"/>
            <a:ext cx="2940050"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Gerstein et al.N Engl J Med 2008; 358:2545-2559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ChangeArrowheads="1"/>
          </p:cNvSpPr>
          <p:nvPr/>
        </p:nvSpPr>
        <p:spPr bwMode="auto">
          <a:xfrm>
            <a:off x="1712913" y="1912938"/>
            <a:ext cx="1944687" cy="2922587"/>
          </a:xfrm>
          <a:prstGeom prst="rect">
            <a:avLst/>
          </a:prstGeom>
          <a:solidFill>
            <a:srgbClr val="9999FF">
              <a:alpha val="50195"/>
            </a:srgbClr>
          </a:solidFill>
          <a:ln w="9525">
            <a:noFill/>
            <a:miter lim="800000"/>
            <a:headEnd/>
            <a:tailEnd/>
          </a:ln>
        </p:spPr>
        <p:txBody>
          <a:bodyPr wrap="none" anchor="ctr"/>
          <a:lstStyle/>
          <a:p>
            <a:pPr algn="ctr"/>
            <a:endParaRPr lang="en-US">
              <a:latin typeface="Candara" pitchFamily="34" charset="0"/>
            </a:endParaRPr>
          </a:p>
        </p:txBody>
      </p:sp>
      <p:sp>
        <p:nvSpPr>
          <p:cNvPr id="16387" name="Text Box 8"/>
          <p:cNvSpPr txBox="1">
            <a:spLocks noChangeArrowheads="1"/>
          </p:cNvSpPr>
          <p:nvPr/>
        </p:nvSpPr>
        <p:spPr bwMode="auto">
          <a:xfrm>
            <a:off x="6469063" y="5030788"/>
            <a:ext cx="1104900" cy="307975"/>
          </a:xfrm>
          <a:prstGeom prst="rect">
            <a:avLst/>
          </a:prstGeom>
          <a:noFill/>
          <a:ln w="9525">
            <a:noFill/>
            <a:miter lim="800000"/>
            <a:headEnd/>
            <a:tailEnd/>
          </a:ln>
        </p:spPr>
        <p:txBody>
          <a:bodyPr wrap="none">
            <a:spAutoFit/>
          </a:bodyPr>
          <a:lstStyle/>
          <a:p>
            <a:pPr algn="r"/>
            <a:r>
              <a:rPr lang="nl-NL" sz="1400" b="1">
                <a:solidFill>
                  <a:srgbClr val="262673"/>
                </a:solidFill>
                <a:latin typeface="Candara" pitchFamily="34" charset="0"/>
              </a:rPr>
              <a:t>Tijd (jaren)</a:t>
            </a:r>
            <a:endParaRPr lang="en-US" sz="1400" b="1">
              <a:solidFill>
                <a:srgbClr val="262673"/>
              </a:solidFill>
              <a:latin typeface="Candara" pitchFamily="34" charset="0"/>
            </a:endParaRPr>
          </a:p>
        </p:txBody>
      </p:sp>
      <p:sp>
        <p:nvSpPr>
          <p:cNvPr id="16388" name="Text Box 10"/>
          <p:cNvSpPr txBox="1">
            <a:spLocks noChangeArrowheads="1"/>
          </p:cNvSpPr>
          <p:nvPr/>
        </p:nvSpPr>
        <p:spPr bwMode="auto">
          <a:xfrm>
            <a:off x="1331913" y="4662488"/>
            <a:ext cx="296862" cy="336550"/>
          </a:xfrm>
          <a:prstGeom prst="rect">
            <a:avLst/>
          </a:prstGeom>
          <a:noFill/>
          <a:ln w="9525">
            <a:noFill/>
            <a:miter lim="800000"/>
            <a:headEnd/>
            <a:tailEnd/>
          </a:ln>
        </p:spPr>
        <p:txBody>
          <a:bodyPr wrap="none">
            <a:spAutoFit/>
          </a:bodyPr>
          <a:lstStyle/>
          <a:p>
            <a:r>
              <a:rPr lang="nl-NL" sz="1600">
                <a:latin typeface="Candara" pitchFamily="34" charset="0"/>
              </a:rPr>
              <a:t>0</a:t>
            </a:r>
            <a:endParaRPr lang="en-US" sz="1600">
              <a:latin typeface="Candara" pitchFamily="34" charset="0"/>
            </a:endParaRPr>
          </a:p>
        </p:txBody>
      </p:sp>
      <p:sp>
        <p:nvSpPr>
          <p:cNvPr id="16389" name="Text Box 11"/>
          <p:cNvSpPr txBox="1">
            <a:spLocks noChangeArrowheads="1"/>
          </p:cNvSpPr>
          <p:nvPr/>
        </p:nvSpPr>
        <p:spPr bwMode="auto">
          <a:xfrm>
            <a:off x="1208088" y="1730375"/>
            <a:ext cx="482600" cy="338138"/>
          </a:xfrm>
          <a:prstGeom prst="rect">
            <a:avLst/>
          </a:prstGeom>
          <a:noFill/>
          <a:ln w="9525">
            <a:noFill/>
            <a:miter lim="800000"/>
            <a:headEnd/>
            <a:tailEnd/>
          </a:ln>
        </p:spPr>
        <p:txBody>
          <a:bodyPr wrap="none">
            <a:spAutoFit/>
          </a:bodyPr>
          <a:lstStyle/>
          <a:p>
            <a:r>
              <a:rPr lang="nl-NL" sz="1600">
                <a:solidFill>
                  <a:srgbClr val="262673"/>
                </a:solidFill>
                <a:latin typeface="Candara" pitchFamily="34" charset="0"/>
              </a:rPr>
              <a:t>100</a:t>
            </a:r>
            <a:endParaRPr lang="en-US" sz="1600">
              <a:solidFill>
                <a:srgbClr val="262673"/>
              </a:solidFill>
              <a:latin typeface="Candara" pitchFamily="34" charset="0"/>
            </a:endParaRPr>
          </a:p>
        </p:txBody>
      </p:sp>
      <p:sp>
        <p:nvSpPr>
          <p:cNvPr id="16390" name="Text Box 13"/>
          <p:cNvSpPr txBox="1">
            <a:spLocks noChangeArrowheads="1"/>
          </p:cNvSpPr>
          <p:nvPr/>
        </p:nvSpPr>
        <p:spPr bwMode="auto">
          <a:xfrm>
            <a:off x="3208338" y="5046663"/>
            <a:ext cx="928687" cy="307975"/>
          </a:xfrm>
          <a:prstGeom prst="rect">
            <a:avLst/>
          </a:prstGeom>
          <a:noFill/>
          <a:ln w="9525">
            <a:noFill/>
            <a:miter lim="800000"/>
            <a:headEnd/>
            <a:tailEnd/>
          </a:ln>
        </p:spPr>
        <p:txBody>
          <a:bodyPr wrap="none">
            <a:spAutoFit/>
          </a:bodyPr>
          <a:lstStyle/>
          <a:p>
            <a:r>
              <a:rPr lang="nl-NL" sz="1400" b="1">
                <a:solidFill>
                  <a:srgbClr val="262673"/>
                </a:solidFill>
                <a:latin typeface="Candara" pitchFamily="34" charset="0"/>
              </a:rPr>
              <a:t>diagnose</a:t>
            </a:r>
            <a:endParaRPr lang="en-US" sz="1400" b="1">
              <a:solidFill>
                <a:srgbClr val="262673"/>
              </a:solidFill>
              <a:latin typeface="Candara" pitchFamily="34" charset="0"/>
            </a:endParaRPr>
          </a:p>
        </p:txBody>
      </p:sp>
      <p:sp>
        <p:nvSpPr>
          <p:cNvPr id="16391" name="Line 14"/>
          <p:cNvSpPr>
            <a:spLocks noChangeShapeType="1"/>
          </p:cNvSpPr>
          <p:nvPr/>
        </p:nvSpPr>
        <p:spPr bwMode="auto">
          <a:xfrm flipV="1">
            <a:off x="3643313" y="4864100"/>
            <a:ext cx="0" cy="215900"/>
          </a:xfrm>
          <a:prstGeom prst="line">
            <a:avLst/>
          </a:prstGeom>
          <a:noFill/>
          <a:ln w="9525">
            <a:solidFill>
              <a:schemeClr val="tx1"/>
            </a:solidFill>
            <a:round/>
            <a:headEnd/>
            <a:tailEnd type="triangle" w="med" len="med"/>
          </a:ln>
        </p:spPr>
        <p:txBody>
          <a:bodyPr/>
          <a:lstStyle/>
          <a:p>
            <a:endParaRPr lang="nl-NL"/>
          </a:p>
        </p:txBody>
      </p:sp>
      <p:sp>
        <p:nvSpPr>
          <p:cNvPr id="16392" name="Text Box 16"/>
          <p:cNvSpPr txBox="1">
            <a:spLocks noChangeArrowheads="1"/>
          </p:cNvSpPr>
          <p:nvPr/>
        </p:nvSpPr>
        <p:spPr bwMode="auto">
          <a:xfrm rot="-5400000">
            <a:off x="7609681" y="3220244"/>
            <a:ext cx="969963" cy="307975"/>
          </a:xfrm>
          <a:prstGeom prst="rect">
            <a:avLst/>
          </a:prstGeom>
          <a:noFill/>
          <a:ln w="9525">
            <a:noFill/>
            <a:miter lim="800000"/>
            <a:headEnd/>
            <a:tailEnd/>
          </a:ln>
        </p:spPr>
        <p:txBody>
          <a:bodyPr wrap="none">
            <a:spAutoFit/>
          </a:bodyPr>
          <a:lstStyle/>
          <a:p>
            <a:r>
              <a:rPr lang="en-US" sz="1400" b="1">
                <a:solidFill>
                  <a:srgbClr val="262673"/>
                </a:solidFill>
                <a:latin typeface="Candara" pitchFamily="34" charset="0"/>
              </a:rPr>
              <a:t>HbA1c</a:t>
            </a:r>
            <a:r>
              <a:rPr lang="nl-NL" sz="1400" b="1">
                <a:solidFill>
                  <a:srgbClr val="262673"/>
                </a:solidFill>
                <a:latin typeface="Candara" pitchFamily="34" charset="0"/>
              </a:rPr>
              <a:t> (%)</a:t>
            </a:r>
            <a:endParaRPr lang="en-US" sz="1400" b="1">
              <a:solidFill>
                <a:srgbClr val="262673"/>
              </a:solidFill>
              <a:latin typeface="Candara" pitchFamily="34" charset="0"/>
            </a:endParaRPr>
          </a:p>
        </p:txBody>
      </p:sp>
      <p:sp>
        <p:nvSpPr>
          <p:cNvPr id="16393" name="Text Box 17"/>
          <p:cNvSpPr txBox="1">
            <a:spLocks noChangeArrowheads="1"/>
          </p:cNvSpPr>
          <p:nvPr/>
        </p:nvSpPr>
        <p:spPr bwMode="auto">
          <a:xfrm>
            <a:off x="7429500" y="4316413"/>
            <a:ext cx="285750" cy="338137"/>
          </a:xfrm>
          <a:prstGeom prst="rect">
            <a:avLst/>
          </a:prstGeom>
          <a:noFill/>
          <a:ln w="9525">
            <a:noFill/>
            <a:miter lim="800000"/>
            <a:headEnd/>
            <a:tailEnd/>
          </a:ln>
        </p:spPr>
        <p:txBody>
          <a:bodyPr wrap="none">
            <a:spAutoFit/>
          </a:bodyPr>
          <a:lstStyle/>
          <a:p>
            <a:r>
              <a:rPr lang="nl-NL" sz="1600">
                <a:latin typeface="Candara" pitchFamily="34" charset="0"/>
              </a:rPr>
              <a:t>5</a:t>
            </a:r>
            <a:endParaRPr lang="en-US" sz="1600">
              <a:latin typeface="Candara" pitchFamily="34" charset="0"/>
            </a:endParaRPr>
          </a:p>
        </p:txBody>
      </p:sp>
      <p:sp>
        <p:nvSpPr>
          <p:cNvPr id="16394" name="Text Box 18"/>
          <p:cNvSpPr txBox="1">
            <a:spLocks noChangeArrowheads="1"/>
          </p:cNvSpPr>
          <p:nvPr/>
        </p:nvSpPr>
        <p:spPr bwMode="auto">
          <a:xfrm>
            <a:off x="7435850" y="3898900"/>
            <a:ext cx="296863" cy="336550"/>
          </a:xfrm>
          <a:prstGeom prst="rect">
            <a:avLst/>
          </a:prstGeom>
          <a:noFill/>
          <a:ln w="9525">
            <a:noFill/>
            <a:miter lim="800000"/>
            <a:headEnd/>
            <a:tailEnd/>
          </a:ln>
        </p:spPr>
        <p:txBody>
          <a:bodyPr wrap="none">
            <a:spAutoFit/>
          </a:bodyPr>
          <a:lstStyle/>
          <a:p>
            <a:r>
              <a:rPr lang="nl-NL" sz="1600">
                <a:latin typeface="Candara" pitchFamily="34" charset="0"/>
              </a:rPr>
              <a:t>6</a:t>
            </a:r>
            <a:endParaRPr lang="en-US" sz="1600">
              <a:latin typeface="Candara" pitchFamily="34" charset="0"/>
            </a:endParaRPr>
          </a:p>
        </p:txBody>
      </p:sp>
      <p:sp>
        <p:nvSpPr>
          <p:cNvPr id="16395" name="Text Box 19"/>
          <p:cNvSpPr txBox="1">
            <a:spLocks noChangeArrowheads="1"/>
          </p:cNvSpPr>
          <p:nvPr/>
        </p:nvSpPr>
        <p:spPr bwMode="auto">
          <a:xfrm>
            <a:off x="7431088" y="3462338"/>
            <a:ext cx="280987" cy="338137"/>
          </a:xfrm>
          <a:prstGeom prst="rect">
            <a:avLst/>
          </a:prstGeom>
          <a:noFill/>
          <a:ln w="9525">
            <a:noFill/>
            <a:miter lim="800000"/>
            <a:headEnd/>
            <a:tailEnd/>
          </a:ln>
        </p:spPr>
        <p:txBody>
          <a:bodyPr wrap="none">
            <a:spAutoFit/>
          </a:bodyPr>
          <a:lstStyle/>
          <a:p>
            <a:r>
              <a:rPr lang="nl-NL" sz="1600">
                <a:latin typeface="Candara" pitchFamily="34" charset="0"/>
              </a:rPr>
              <a:t>7</a:t>
            </a:r>
            <a:endParaRPr lang="en-US" sz="1600">
              <a:latin typeface="Candara" pitchFamily="34" charset="0"/>
            </a:endParaRPr>
          </a:p>
        </p:txBody>
      </p:sp>
      <p:sp>
        <p:nvSpPr>
          <p:cNvPr id="16396" name="Text Box 20"/>
          <p:cNvSpPr txBox="1">
            <a:spLocks noChangeArrowheads="1"/>
          </p:cNvSpPr>
          <p:nvPr/>
        </p:nvSpPr>
        <p:spPr bwMode="auto">
          <a:xfrm>
            <a:off x="7429500" y="3044825"/>
            <a:ext cx="296863" cy="336550"/>
          </a:xfrm>
          <a:prstGeom prst="rect">
            <a:avLst/>
          </a:prstGeom>
          <a:noFill/>
          <a:ln w="9525">
            <a:noFill/>
            <a:miter lim="800000"/>
            <a:headEnd/>
            <a:tailEnd/>
          </a:ln>
        </p:spPr>
        <p:txBody>
          <a:bodyPr wrap="none">
            <a:spAutoFit/>
          </a:bodyPr>
          <a:lstStyle/>
          <a:p>
            <a:r>
              <a:rPr lang="nl-NL" sz="1600">
                <a:latin typeface="Candara" pitchFamily="34" charset="0"/>
              </a:rPr>
              <a:t>8</a:t>
            </a:r>
            <a:endParaRPr lang="en-US" sz="1600">
              <a:latin typeface="Candara" pitchFamily="34" charset="0"/>
            </a:endParaRPr>
          </a:p>
        </p:txBody>
      </p:sp>
      <p:sp>
        <p:nvSpPr>
          <p:cNvPr id="16397" name="Text Box 21"/>
          <p:cNvSpPr txBox="1">
            <a:spLocks noChangeArrowheads="1"/>
          </p:cNvSpPr>
          <p:nvPr/>
        </p:nvSpPr>
        <p:spPr bwMode="auto">
          <a:xfrm>
            <a:off x="7431088" y="2589213"/>
            <a:ext cx="296862" cy="336550"/>
          </a:xfrm>
          <a:prstGeom prst="rect">
            <a:avLst/>
          </a:prstGeom>
          <a:noFill/>
          <a:ln w="9525">
            <a:noFill/>
            <a:miter lim="800000"/>
            <a:headEnd/>
            <a:tailEnd/>
          </a:ln>
        </p:spPr>
        <p:txBody>
          <a:bodyPr wrap="none">
            <a:spAutoFit/>
          </a:bodyPr>
          <a:lstStyle/>
          <a:p>
            <a:r>
              <a:rPr lang="nl-NL" sz="1600">
                <a:latin typeface="Candara" pitchFamily="34" charset="0"/>
              </a:rPr>
              <a:t>9</a:t>
            </a:r>
            <a:endParaRPr lang="en-US" sz="1600">
              <a:latin typeface="Candara" pitchFamily="34" charset="0"/>
            </a:endParaRPr>
          </a:p>
        </p:txBody>
      </p:sp>
      <p:sp>
        <p:nvSpPr>
          <p:cNvPr id="16398" name="Text Box 9"/>
          <p:cNvSpPr txBox="1">
            <a:spLocks noChangeArrowheads="1"/>
          </p:cNvSpPr>
          <p:nvPr/>
        </p:nvSpPr>
        <p:spPr bwMode="auto">
          <a:xfrm rot="-5400000">
            <a:off x="127000" y="3221038"/>
            <a:ext cx="1493837" cy="306388"/>
          </a:xfrm>
          <a:prstGeom prst="rect">
            <a:avLst/>
          </a:prstGeom>
          <a:noFill/>
          <a:ln w="9525">
            <a:noFill/>
            <a:miter lim="800000"/>
            <a:headEnd/>
            <a:tailEnd/>
          </a:ln>
        </p:spPr>
        <p:txBody>
          <a:bodyPr wrap="none">
            <a:spAutoFit/>
          </a:bodyPr>
          <a:lstStyle/>
          <a:p>
            <a:r>
              <a:rPr lang="en-US" sz="1400" b="1">
                <a:solidFill>
                  <a:srgbClr val="262673"/>
                </a:solidFill>
                <a:latin typeface="Candara" pitchFamily="34" charset="0"/>
              </a:rPr>
              <a:t>ß-c</a:t>
            </a:r>
            <a:r>
              <a:rPr lang="nl-NL" sz="1400" b="1">
                <a:solidFill>
                  <a:srgbClr val="262673"/>
                </a:solidFill>
                <a:latin typeface="Candara" pitchFamily="34" charset="0"/>
              </a:rPr>
              <a:t>el functie (%)</a:t>
            </a:r>
            <a:endParaRPr lang="en-US" sz="1400" b="1">
              <a:solidFill>
                <a:srgbClr val="262673"/>
              </a:solidFill>
              <a:latin typeface="Candara" pitchFamily="34" charset="0"/>
            </a:endParaRPr>
          </a:p>
        </p:txBody>
      </p:sp>
      <p:sp>
        <p:nvSpPr>
          <p:cNvPr id="16399" name="Line 3"/>
          <p:cNvSpPr>
            <a:spLocks noChangeShapeType="1"/>
          </p:cNvSpPr>
          <p:nvPr/>
        </p:nvSpPr>
        <p:spPr bwMode="auto">
          <a:xfrm>
            <a:off x="1712913" y="1905000"/>
            <a:ext cx="0" cy="2930525"/>
          </a:xfrm>
          <a:prstGeom prst="line">
            <a:avLst/>
          </a:prstGeom>
          <a:noFill/>
          <a:ln w="9525">
            <a:solidFill>
              <a:schemeClr val="tx1"/>
            </a:solidFill>
            <a:round/>
            <a:headEnd/>
            <a:tailEnd/>
          </a:ln>
        </p:spPr>
        <p:txBody>
          <a:bodyPr/>
          <a:lstStyle/>
          <a:p>
            <a:endParaRPr lang="nl-NL"/>
          </a:p>
        </p:txBody>
      </p:sp>
      <p:sp>
        <p:nvSpPr>
          <p:cNvPr id="16400" name="Line 4"/>
          <p:cNvSpPr>
            <a:spLocks noChangeShapeType="1"/>
          </p:cNvSpPr>
          <p:nvPr/>
        </p:nvSpPr>
        <p:spPr bwMode="auto">
          <a:xfrm>
            <a:off x="1712913" y="4835525"/>
            <a:ext cx="5761037" cy="0"/>
          </a:xfrm>
          <a:prstGeom prst="line">
            <a:avLst/>
          </a:prstGeom>
          <a:noFill/>
          <a:ln w="9525">
            <a:solidFill>
              <a:schemeClr val="tx1"/>
            </a:solidFill>
            <a:round/>
            <a:headEnd/>
            <a:tailEnd/>
          </a:ln>
        </p:spPr>
        <p:txBody>
          <a:bodyPr/>
          <a:lstStyle/>
          <a:p>
            <a:endParaRPr lang="nl-NL"/>
          </a:p>
        </p:txBody>
      </p:sp>
      <p:sp>
        <p:nvSpPr>
          <p:cNvPr id="16401" name="Line 5"/>
          <p:cNvSpPr>
            <a:spLocks noChangeShapeType="1"/>
          </p:cNvSpPr>
          <p:nvPr/>
        </p:nvSpPr>
        <p:spPr bwMode="auto">
          <a:xfrm>
            <a:off x="1712913" y="3824288"/>
            <a:ext cx="5761037" cy="0"/>
          </a:xfrm>
          <a:prstGeom prst="line">
            <a:avLst/>
          </a:prstGeom>
          <a:noFill/>
          <a:ln w="9525">
            <a:solidFill>
              <a:schemeClr val="tx1"/>
            </a:solidFill>
            <a:prstDash val="dash"/>
            <a:round/>
            <a:headEnd/>
            <a:tailEnd/>
          </a:ln>
        </p:spPr>
        <p:txBody>
          <a:bodyPr/>
          <a:lstStyle/>
          <a:p>
            <a:endParaRPr lang="nl-NL"/>
          </a:p>
        </p:txBody>
      </p:sp>
      <p:sp>
        <p:nvSpPr>
          <p:cNvPr id="16402" name="Line 6"/>
          <p:cNvSpPr>
            <a:spLocks noChangeShapeType="1"/>
          </p:cNvSpPr>
          <p:nvPr/>
        </p:nvSpPr>
        <p:spPr bwMode="auto">
          <a:xfrm>
            <a:off x="1712913" y="1973263"/>
            <a:ext cx="5329237" cy="2679700"/>
          </a:xfrm>
          <a:prstGeom prst="line">
            <a:avLst/>
          </a:prstGeom>
          <a:noFill/>
          <a:ln w="28575">
            <a:solidFill>
              <a:srgbClr val="027DC0"/>
            </a:solidFill>
            <a:prstDash val="dash"/>
            <a:round/>
            <a:headEnd/>
            <a:tailEnd type="triangle" w="med" len="med"/>
          </a:ln>
        </p:spPr>
        <p:txBody>
          <a:bodyPr/>
          <a:lstStyle/>
          <a:p>
            <a:endParaRPr lang="nl-NL"/>
          </a:p>
        </p:txBody>
      </p:sp>
      <p:sp>
        <p:nvSpPr>
          <p:cNvPr id="16403" name="Line 7"/>
          <p:cNvSpPr>
            <a:spLocks noChangeShapeType="1"/>
          </p:cNvSpPr>
          <p:nvPr/>
        </p:nvSpPr>
        <p:spPr bwMode="auto">
          <a:xfrm flipV="1">
            <a:off x="1857375" y="3740150"/>
            <a:ext cx="1800225" cy="242888"/>
          </a:xfrm>
          <a:prstGeom prst="line">
            <a:avLst/>
          </a:prstGeom>
          <a:noFill/>
          <a:ln w="28575">
            <a:solidFill>
              <a:srgbClr val="FF0000"/>
            </a:solidFill>
            <a:round/>
            <a:headEnd/>
            <a:tailEnd/>
          </a:ln>
        </p:spPr>
        <p:txBody>
          <a:bodyPr/>
          <a:lstStyle/>
          <a:p>
            <a:endParaRPr lang="nl-NL"/>
          </a:p>
        </p:txBody>
      </p:sp>
      <p:sp>
        <p:nvSpPr>
          <p:cNvPr id="16404" name="Line 15"/>
          <p:cNvSpPr>
            <a:spLocks noChangeShapeType="1"/>
          </p:cNvSpPr>
          <p:nvPr/>
        </p:nvSpPr>
        <p:spPr bwMode="auto">
          <a:xfrm>
            <a:off x="7459663" y="1905000"/>
            <a:ext cx="0" cy="2930525"/>
          </a:xfrm>
          <a:prstGeom prst="line">
            <a:avLst/>
          </a:prstGeom>
          <a:noFill/>
          <a:ln w="9525">
            <a:solidFill>
              <a:schemeClr val="tx1"/>
            </a:solidFill>
            <a:round/>
            <a:headEnd/>
            <a:tailEnd/>
          </a:ln>
        </p:spPr>
        <p:txBody>
          <a:bodyPr/>
          <a:lstStyle/>
          <a:p>
            <a:endParaRPr lang="nl-NL"/>
          </a:p>
        </p:txBody>
      </p:sp>
      <p:sp>
        <p:nvSpPr>
          <p:cNvPr id="16405" name="Line 22"/>
          <p:cNvSpPr>
            <a:spLocks noChangeShapeType="1"/>
          </p:cNvSpPr>
          <p:nvPr/>
        </p:nvSpPr>
        <p:spPr bwMode="auto">
          <a:xfrm>
            <a:off x="3663950" y="3740150"/>
            <a:ext cx="215900" cy="242888"/>
          </a:xfrm>
          <a:prstGeom prst="line">
            <a:avLst/>
          </a:prstGeom>
          <a:noFill/>
          <a:ln w="28575">
            <a:solidFill>
              <a:srgbClr val="FF0000"/>
            </a:solidFill>
            <a:round/>
            <a:headEnd/>
            <a:tailEnd/>
          </a:ln>
        </p:spPr>
        <p:txBody>
          <a:bodyPr/>
          <a:lstStyle/>
          <a:p>
            <a:endParaRPr lang="nl-NL"/>
          </a:p>
        </p:txBody>
      </p:sp>
      <p:sp>
        <p:nvSpPr>
          <p:cNvPr id="16406" name="Line 23"/>
          <p:cNvSpPr>
            <a:spLocks noChangeShapeType="1"/>
          </p:cNvSpPr>
          <p:nvPr/>
        </p:nvSpPr>
        <p:spPr bwMode="auto">
          <a:xfrm flipV="1">
            <a:off x="3879850" y="3252788"/>
            <a:ext cx="719138" cy="730250"/>
          </a:xfrm>
          <a:prstGeom prst="line">
            <a:avLst/>
          </a:prstGeom>
          <a:noFill/>
          <a:ln w="28575">
            <a:solidFill>
              <a:srgbClr val="FF0000"/>
            </a:solidFill>
            <a:round/>
            <a:headEnd/>
            <a:tailEnd/>
          </a:ln>
        </p:spPr>
        <p:txBody>
          <a:bodyPr/>
          <a:lstStyle/>
          <a:p>
            <a:endParaRPr lang="nl-NL"/>
          </a:p>
        </p:txBody>
      </p:sp>
      <p:sp>
        <p:nvSpPr>
          <p:cNvPr id="16407" name="Line 24"/>
          <p:cNvSpPr>
            <a:spLocks noChangeShapeType="1"/>
          </p:cNvSpPr>
          <p:nvPr/>
        </p:nvSpPr>
        <p:spPr bwMode="auto">
          <a:xfrm>
            <a:off x="4598988" y="3252788"/>
            <a:ext cx="360362" cy="730250"/>
          </a:xfrm>
          <a:prstGeom prst="line">
            <a:avLst/>
          </a:prstGeom>
          <a:noFill/>
          <a:ln w="28575">
            <a:solidFill>
              <a:srgbClr val="FF0000"/>
            </a:solidFill>
            <a:round/>
            <a:headEnd/>
            <a:tailEnd/>
          </a:ln>
        </p:spPr>
        <p:txBody>
          <a:bodyPr/>
          <a:lstStyle/>
          <a:p>
            <a:endParaRPr lang="nl-NL"/>
          </a:p>
        </p:txBody>
      </p:sp>
      <p:sp>
        <p:nvSpPr>
          <p:cNvPr id="16408" name="Line 25"/>
          <p:cNvSpPr>
            <a:spLocks noChangeShapeType="1"/>
          </p:cNvSpPr>
          <p:nvPr/>
        </p:nvSpPr>
        <p:spPr bwMode="auto">
          <a:xfrm flipV="1">
            <a:off x="4959350" y="3008313"/>
            <a:ext cx="504825" cy="974725"/>
          </a:xfrm>
          <a:prstGeom prst="line">
            <a:avLst/>
          </a:prstGeom>
          <a:noFill/>
          <a:ln w="28575">
            <a:solidFill>
              <a:srgbClr val="FF0000"/>
            </a:solidFill>
            <a:round/>
            <a:headEnd/>
            <a:tailEnd/>
          </a:ln>
        </p:spPr>
        <p:txBody>
          <a:bodyPr/>
          <a:lstStyle/>
          <a:p>
            <a:endParaRPr lang="nl-NL"/>
          </a:p>
        </p:txBody>
      </p:sp>
      <p:sp>
        <p:nvSpPr>
          <p:cNvPr id="16409" name="Line 26"/>
          <p:cNvSpPr>
            <a:spLocks noChangeShapeType="1"/>
          </p:cNvSpPr>
          <p:nvPr/>
        </p:nvSpPr>
        <p:spPr bwMode="auto">
          <a:xfrm>
            <a:off x="5464175" y="3008313"/>
            <a:ext cx="574675" cy="731837"/>
          </a:xfrm>
          <a:prstGeom prst="line">
            <a:avLst/>
          </a:prstGeom>
          <a:noFill/>
          <a:ln w="28575">
            <a:solidFill>
              <a:srgbClr val="FF0000"/>
            </a:solidFill>
            <a:round/>
            <a:headEnd/>
            <a:tailEnd/>
          </a:ln>
        </p:spPr>
        <p:txBody>
          <a:bodyPr/>
          <a:lstStyle/>
          <a:p>
            <a:endParaRPr lang="nl-NL"/>
          </a:p>
        </p:txBody>
      </p:sp>
      <p:sp>
        <p:nvSpPr>
          <p:cNvPr id="16410" name="Line 27"/>
          <p:cNvSpPr>
            <a:spLocks noChangeShapeType="1"/>
          </p:cNvSpPr>
          <p:nvPr/>
        </p:nvSpPr>
        <p:spPr bwMode="auto">
          <a:xfrm flipV="1">
            <a:off x="6038850" y="2825750"/>
            <a:ext cx="504825" cy="914400"/>
          </a:xfrm>
          <a:prstGeom prst="line">
            <a:avLst/>
          </a:prstGeom>
          <a:noFill/>
          <a:ln w="28575">
            <a:solidFill>
              <a:srgbClr val="FF0000"/>
            </a:solidFill>
            <a:round/>
            <a:headEnd/>
            <a:tailEnd/>
          </a:ln>
        </p:spPr>
        <p:txBody>
          <a:bodyPr/>
          <a:lstStyle/>
          <a:p>
            <a:endParaRPr lang="nl-NL"/>
          </a:p>
        </p:txBody>
      </p:sp>
      <p:sp>
        <p:nvSpPr>
          <p:cNvPr id="16411" name="Line 28"/>
          <p:cNvSpPr>
            <a:spLocks noChangeShapeType="1"/>
          </p:cNvSpPr>
          <p:nvPr/>
        </p:nvSpPr>
        <p:spPr bwMode="auto">
          <a:xfrm>
            <a:off x="6543675" y="2825750"/>
            <a:ext cx="720725" cy="852488"/>
          </a:xfrm>
          <a:prstGeom prst="line">
            <a:avLst/>
          </a:prstGeom>
          <a:noFill/>
          <a:ln w="28575">
            <a:solidFill>
              <a:srgbClr val="FF0000"/>
            </a:solidFill>
            <a:round/>
            <a:headEnd/>
            <a:tailEnd/>
          </a:ln>
        </p:spPr>
        <p:txBody>
          <a:bodyPr/>
          <a:lstStyle/>
          <a:p>
            <a:endParaRPr lang="nl-NL"/>
          </a:p>
        </p:txBody>
      </p:sp>
      <p:sp>
        <p:nvSpPr>
          <p:cNvPr id="16412" name="Text Box 29"/>
          <p:cNvSpPr txBox="1">
            <a:spLocks noChangeArrowheads="1"/>
          </p:cNvSpPr>
          <p:nvPr/>
        </p:nvSpPr>
        <p:spPr bwMode="auto">
          <a:xfrm>
            <a:off x="3368675" y="2217738"/>
            <a:ext cx="3736975" cy="615950"/>
          </a:xfrm>
          <a:prstGeom prst="rect">
            <a:avLst/>
          </a:prstGeom>
          <a:noFill/>
          <a:ln w="9525">
            <a:noFill/>
            <a:miter lim="800000"/>
            <a:headEnd/>
            <a:tailEnd/>
          </a:ln>
        </p:spPr>
        <p:txBody>
          <a:bodyPr wrap="none">
            <a:spAutoFit/>
          </a:bodyPr>
          <a:lstStyle/>
          <a:p>
            <a:r>
              <a:rPr lang="nl-NL" sz="1600" b="1">
                <a:solidFill>
                  <a:srgbClr val="262673"/>
                </a:solidFill>
                <a:latin typeface="Candara" pitchFamily="34" charset="0"/>
              </a:rPr>
              <a:t>Leefstijl	1 OAD	2 OAD	Insuline</a:t>
            </a:r>
          </a:p>
          <a:p>
            <a:r>
              <a:rPr lang="nl-NL" sz="1600" b="1">
                <a:solidFill>
                  <a:srgbClr val="262673"/>
                </a:solidFill>
                <a:latin typeface="Candara" pitchFamily="34" charset="0"/>
              </a:rPr>
              <a:t>			+ OAD</a:t>
            </a:r>
            <a:r>
              <a:rPr lang="nl-NL" b="1">
                <a:solidFill>
                  <a:srgbClr val="262673"/>
                </a:solidFill>
                <a:latin typeface="Candara" pitchFamily="34" charset="0"/>
              </a:rPr>
              <a:t> </a:t>
            </a:r>
            <a:endParaRPr lang="en-US" b="1">
              <a:solidFill>
                <a:srgbClr val="262673"/>
              </a:solidFill>
              <a:latin typeface="Candara" pitchFamily="34" charset="0"/>
            </a:endParaRPr>
          </a:p>
        </p:txBody>
      </p:sp>
      <p:sp>
        <p:nvSpPr>
          <p:cNvPr id="16413" name="Line 30"/>
          <p:cNvSpPr>
            <a:spLocks noChangeShapeType="1"/>
          </p:cNvSpPr>
          <p:nvPr/>
        </p:nvSpPr>
        <p:spPr bwMode="auto">
          <a:xfrm>
            <a:off x="1751013" y="5572125"/>
            <a:ext cx="647700" cy="0"/>
          </a:xfrm>
          <a:prstGeom prst="line">
            <a:avLst/>
          </a:prstGeom>
          <a:noFill/>
          <a:ln w="28575">
            <a:solidFill>
              <a:srgbClr val="027DC0"/>
            </a:solidFill>
            <a:prstDash val="dash"/>
            <a:round/>
            <a:headEnd/>
            <a:tailEnd/>
          </a:ln>
        </p:spPr>
        <p:txBody>
          <a:bodyPr/>
          <a:lstStyle/>
          <a:p>
            <a:endParaRPr lang="nl-NL"/>
          </a:p>
        </p:txBody>
      </p:sp>
      <p:sp>
        <p:nvSpPr>
          <p:cNvPr id="16414" name="Line 31"/>
          <p:cNvSpPr>
            <a:spLocks noChangeShapeType="1"/>
          </p:cNvSpPr>
          <p:nvPr/>
        </p:nvSpPr>
        <p:spPr bwMode="auto">
          <a:xfrm>
            <a:off x="1751013" y="5899150"/>
            <a:ext cx="647700" cy="0"/>
          </a:xfrm>
          <a:prstGeom prst="line">
            <a:avLst/>
          </a:prstGeom>
          <a:noFill/>
          <a:ln w="28575">
            <a:solidFill>
              <a:srgbClr val="FF0000"/>
            </a:solidFill>
            <a:round/>
            <a:headEnd/>
            <a:tailEnd/>
          </a:ln>
        </p:spPr>
        <p:txBody>
          <a:bodyPr/>
          <a:lstStyle/>
          <a:p>
            <a:endParaRPr lang="nl-NL"/>
          </a:p>
        </p:txBody>
      </p:sp>
      <p:sp>
        <p:nvSpPr>
          <p:cNvPr id="16415" name="Text Box 32"/>
          <p:cNvSpPr txBox="1">
            <a:spLocks noChangeArrowheads="1"/>
          </p:cNvSpPr>
          <p:nvPr/>
        </p:nvSpPr>
        <p:spPr bwMode="auto">
          <a:xfrm>
            <a:off x="2524125" y="5713413"/>
            <a:ext cx="681038" cy="307975"/>
          </a:xfrm>
          <a:prstGeom prst="rect">
            <a:avLst/>
          </a:prstGeom>
          <a:noFill/>
          <a:ln w="9525">
            <a:noFill/>
            <a:miter lim="800000"/>
            <a:headEnd/>
            <a:tailEnd/>
          </a:ln>
        </p:spPr>
        <p:txBody>
          <a:bodyPr wrap="none">
            <a:spAutoFit/>
          </a:bodyPr>
          <a:lstStyle/>
          <a:p>
            <a:r>
              <a:rPr lang="nl-NL" sz="1400" b="1">
                <a:solidFill>
                  <a:srgbClr val="262673"/>
                </a:solidFill>
                <a:latin typeface="Candara" pitchFamily="34" charset="0"/>
              </a:rPr>
              <a:t>HbA1c</a:t>
            </a:r>
            <a:endParaRPr lang="en-US" sz="1400" b="1">
              <a:solidFill>
                <a:srgbClr val="262673"/>
              </a:solidFill>
              <a:latin typeface="Candara" pitchFamily="34" charset="0"/>
            </a:endParaRPr>
          </a:p>
        </p:txBody>
      </p:sp>
      <p:sp>
        <p:nvSpPr>
          <p:cNvPr id="16416" name="Text Box 33"/>
          <p:cNvSpPr txBox="1">
            <a:spLocks noChangeArrowheads="1"/>
          </p:cNvSpPr>
          <p:nvPr/>
        </p:nvSpPr>
        <p:spPr bwMode="auto">
          <a:xfrm>
            <a:off x="2543175" y="5403850"/>
            <a:ext cx="1203325" cy="307975"/>
          </a:xfrm>
          <a:prstGeom prst="rect">
            <a:avLst/>
          </a:prstGeom>
          <a:noFill/>
          <a:ln w="9525">
            <a:noFill/>
            <a:miter lim="800000"/>
            <a:headEnd/>
            <a:tailEnd/>
          </a:ln>
        </p:spPr>
        <p:txBody>
          <a:bodyPr wrap="none">
            <a:spAutoFit/>
          </a:bodyPr>
          <a:lstStyle/>
          <a:p>
            <a:r>
              <a:rPr lang="en-US" sz="1400" b="1">
                <a:solidFill>
                  <a:srgbClr val="262673"/>
                </a:solidFill>
                <a:latin typeface="Candara" pitchFamily="34" charset="0"/>
              </a:rPr>
              <a:t>ß-cel functie</a:t>
            </a:r>
          </a:p>
        </p:txBody>
      </p:sp>
      <p:cxnSp>
        <p:nvCxnSpPr>
          <p:cNvPr id="36" name="Rechte verbindingslijn 35"/>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16418" name="Rectangle 2"/>
          <p:cNvSpPr>
            <a:spLocks noChangeArrowheads="1"/>
          </p:cNvSpPr>
          <p:nvPr/>
        </p:nvSpPr>
        <p:spPr bwMode="auto">
          <a:xfrm>
            <a:off x="539750" y="6515100"/>
            <a:ext cx="3128963"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Bewerkt naar: Heine et al. BMJ 2006; 333:1200-1204</a:t>
            </a:r>
          </a:p>
        </p:txBody>
      </p:sp>
      <p:sp>
        <p:nvSpPr>
          <p:cNvPr id="16419" name="Rectangle 9"/>
          <p:cNvSpPr>
            <a:spLocks noChangeArrowheads="1"/>
          </p:cNvSpPr>
          <p:nvPr/>
        </p:nvSpPr>
        <p:spPr bwMode="auto">
          <a:xfrm>
            <a:off x="539750" y="185738"/>
            <a:ext cx="7993063" cy="720725"/>
          </a:xfrm>
          <a:prstGeom prst="rect">
            <a:avLst/>
          </a:prstGeom>
          <a:noFill/>
          <a:ln w="9525">
            <a:noFill/>
            <a:miter lim="800000"/>
            <a:headEnd/>
            <a:tailEnd/>
          </a:ln>
        </p:spPr>
        <p:txBody>
          <a:bodyPr/>
          <a:lstStyle/>
          <a:p>
            <a:pPr>
              <a:lnSpc>
                <a:spcPct val="90000"/>
              </a:lnSpc>
            </a:pPr>
            <a:r>
              <a:rPr lang="nl-NL" sz="3200" b="1">
                <a:solidFill>
                  <a:srgbClr val="FFF61B"/>
                </a:solidFill>
                <a:latin typeface="Candara" pitchFamily="34" charset="0"/>
              </a:rPr>
              <a:t>Onvoldoende tijdige therapeutische intensivering</a:t>
            </a:r>
          </a:p>
          <a:p>
            <a:endParaRPr lang="nl-NL" sz="3200">
              <a:latin typeface="Candar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8"/>
          <p:cNvSpPr>
            <a:spLocks/>
          </p:cNvSpPr>
          <p:nvPr/>
        </p:nvSpPr>
        <p:spPr bwMode="auto">
          <a:xfrm>
            <a:off x="2470150" y="1754188"/>
            <a:ext cx="4968875" cy="2098675"/>
          </a:xfrm>
          <a:custGeom>
            <a:avLst/>
            <a:gdLst>
              <a:gd name="T0" fmla="*/ 0 w 3220"/>
              <a:gd name="T1" fmla="*/ 0 h 1322"/>
              <a:gd name="T2" fmla="*/ 2147483647 w 3220"/>
              <a:gd name="T3" fmla="*/ 2147483647 h 1322"/>
              <a:gd name="T4" fmla="*/ 2147483647 w 3220"/>
              <a:gd name="T5" fmla="*/ 2147483647 h 1322"/>
              <a:gd name="T6" fmla="*/ 2147483647 w 3220"/>
              <a:gd name="T7" fmla="*/ 2147483647 h 1322"/>
              <a:gd name="T8" fmla="*/ 2147483647 w 3220"/>
              <a:gd name="T9" fmla="*/ 2147483647 h 1322"/>
              <a:gd name="T10" fmla="*/ 2147483647 w 3220"/>
              <a:gd name="T11" fmla="*/ 2147483647 h 1322"/>
              <a:gd name="T12" fmla="*/ 2147483647 w 3220"/>
              <a:gd name="T13" fmla="*/ 2147483647 h 1322"/>
              <a:gd name="T14" fmla="*/ 2147483647 w 3220"/>
              <a:gd name="T15" fmla="*/ 2147483647 h 1322"/>
              <a:gd name="T16" fmla="*/ 2147483647 w 3220"/>
              <a:gd name="T17" fmla="*/ 2147483647 h 1322"/>
              <a:gd name="T18" fmla="*/ 2147483647 w 3220"/>
              <a:gd name="T19" fmla="*/ 2147483647 h 1322"/>
              <a:gd name="T20" fmla="*/ 2147483647 w 3220"/>
              <a:gd name="T21" fmla="*/ 2147483647 h 1322"/>
              <a:gd name="T22" fmla="*/ 2147483647 w 3220"/>
              <a:gd name="T23" fmla="*/ 2147483647 h 1322"/>
              <a:gd name="T24" fmla="*/ 2147483647 w 3220"/>
              <a:gd name="T25" fmla="*/ 2147483647 h 1322"/>
              <a:gd name="T26" fmla="*/ 2147483647 w 3220"/>
              <a:gd name="T27" fmla="*/ 2147483647 h 1322"/>
              <a:gd name="T28" fmla="*/ 2147483647 w 3220"/>
              <a:gd name="T29" fmla="*/ 2147483647 h 1322"/>
              <a:gd name="T30" fmla="*/ 2147483647 w 3220"/>
              <a:gd name="T31" fmla="*/ 2147483647 h 1322"/>
              <a:gd name="T32" fmla="*/ 2147483647 w 3220"/>
              <a:gd name="T33" fmla="*/ 2147483647 h 1322"/>
              <a:gd name="T34" fmla="*/ 2147483647 w 3220"/>
              <a:gd name="T35" fmla="*/ 2147483647 h 1322"/>
              <a:gd name="T36" fmla="*/ 2147483647 w 3220"/>
              <a:gd name="T37" fmla="*/ 2147483647 h 1322"/>
              <a:gd name="T38" fmla="*/ 2147483647 w 3220"/>
              <a:gd name="T39" fmla="*/ 2147483647 h 1322"/>
              <a:gd name="T40" fmla="*/ 2147483647 w 3220"/>
              <a:gd name="T41" fmla="*/ 2147483647 h 1322"/>
              <a:gd name="T42" fmla="*/ 2147483647 w 3220"/>
              <a:gd name="T43" fmla="*/ 2147483647 h 1322"/>
              <a:gd name="T44" fmla="*/ 2147483647 w 3220"/>
              <a:gd name="T45" fmla="*/ 2147483647 h 1322"/>
              <a:gd name="T46" fmla="*/ 2147483647 w 3220"/>
              <a:gd name="T47" fmla="*/ 2147483647 h 1322"/>
              <a:gd name="T48" fmla="*/ 2147483647 w 3220"/>
              <a:gd name="T49" fmla="*/ 2147483647 h 1322"/>
              <a:gd name="T50" fmla="*/ 2147483647 w 3220"/>
              <a:gd name="T51" fmla="*/ 2147483647 h 1322"/>
              <a:gd name="T52" fmla="*/ 2147483647 w 3220"/>
              <a:gd name="T53" fmla="*/ 2147483647 h 1322"/>
              <a:gd name="T54" fmla="*/ 2147483647 w 3220"/>
              <a:gd name="T55" fmla="*/ 2147483647 h 1322"/>
              <a:gd name="T56" fmla="*/ 2147483647 w 3220"/>
              <a:gd name="T57" fmla="*/ 2147483647 h 13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20"/>
              <a:gd name="T88" fmla="*/ 0 h 1322"/>
              <a:gd name="T89" fmla="*/ 3220 w 3220"/>
              <a:gd name="T90" fmla="*/ 1322 h 13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20" h="1322">
                <a:moveTo>
                  <a:pt x="0" y="0"/>
                </a:moveTo>
                <a:cubicBezTo>
                  <a:pt x="49" y="71"/>
                  <a:pt x="98" y="143"/>
                  <a:pt x="136" y="181"/>
                </a:cubicBezTo>
                <a:cubicBezTo>
                  <a:pt x="174" y="219"/>
                  <a:pt x="204" y="212"/>
                  <a:pt x="227" y="227"/>
                </a:cubicBezTo>
                <a:cubicBezTo>
                  <a:pt x="250" y="242"/>
                  <a:pt x="242" y="249"/>
                  <a:pt x="272" y="272"/>
                </a:cubicBezTo>
                <a:cubicBezTo>
                  <a:pt x="302" y="295"/>
                  <a:pt x="363" y="333"/>
                  <a:pt x="408" y="363"/>
                </a:cubicBezTo>
                <a:cubicBezTo>
                  <a:pt x="453" y="393"/>
                  <a:pt x="499" y="430"/>
                  <a:pt x="544" y="453"/>
                </a:cubicBezTo>
                <a:cubicBezTo>
                  <a:pt x="589" y="476"/>
                  <a:pt x="650" y="484"/>
                  <a:pt x="680" y="499"/>
                </a:cubicBezTo>
                <a:cubicBezTo>
                  <a:pt x="710" y="514"/>
                  <a:pt x="696" y="521"/>
                  <a:pt x="726" y="544"/>
                </a:cubicBezTo>
                <a:cubicBezTo>
                  <a:pt x="756" y="567"/>
                  <a:pt x="817" y="612"/>
                  <a:pt x="862" y="635"/>
                </a:cubicBezTo>
                <a:cubicBezTo>
                  <a:pt x="907" y="658"/>
                  <a:pt x="945" y="657"/>
                  <a:pt x="998" y="680"/>
                </a:cubicBezTo>
                <a:cubicBezTo>
                  <a:pt x="1051" y="703"/>
                  <a:pt x="1126" y="748"/>
                  <a:pt x="1179" y="771"/>
                </a:cubicBezTo>
                <a:cubicBezTo>
                  <a:pt x="1232" y="794"/>
                  <a:pt x="1270" y="801"/>
                  <a:pt x="1315" y="816"/>
                </a:cubicBezTo>
                <a:cubicBezTo>
                  <a:pt x="1360" y="831"/>
                  <a:pt x="1398" y="847"/>
                  <a:pt x="1451" y="862"/>
                </a:cubicBezTo>
                <a:cubicBezTo>
                  <a:pt x="1504" y="877"/>
                  <a:pt x="1580" y="900"/>
                  <a:pt x="1633" y="907"/>
                </a:cubicBezTo>
                <a:cubicBezTo>
                  <a:pt x="1686" y="914"/>
                  <a:pt x="1716" y="900"/>
                  <a:pt x="1769" y="907"/>
                </a:cubicBezTo>
                <a:cubicBezTo>
                  <a:pt x="1822" y="914"/>
                  <a:pt x="1912" y="937"/>
                  <a:pt x="1950" y="952"/>
                </a:cubicBezTo>
                <a:cubicBezTo>
                  <a:pt x="1988" y="967"/>
                  <a:pt x="1966" y="983"/>
                  <a:pt x="1996" y="998"/>
                </a:cubicBezTo>
                <a:cubicBezTo>
                  <a:pt x="2026" y="1013"/>
                  <a:pt x="2094" y="1036"/>
                  <a:pt x="2132" y="1043"/>
                </a:cubicBezTo>
                <a:cubicBezTo>
                  <a:pt x="2170" y="1050"/>
                  <a:pt x="2178" y="1036"/>
                  <a:pt x="2223" y="1043"/>
                </a:cubicBezTo>
                <a:cubicBezTo>
                  <a:pt x="2268" y="1050"/>
                  <a:pt x="2359" y="1065"/>
                  <a:pt x="2404" y="1088"/>
                </a:cubicBezTo>
                <a:cubicBezTo>
                  <a:pt x="2449" y="1111"/>
                  <a:pt x="2465" y="1164"/>
                  <a:pt x="2495" y="1179"/>
                </a:cubicBezTo>
                <a:cubicBezTo>
                  <a:pt x="2525" y="1194"/>
                  <a:pt x="2562" y="1171"/>
                  <a:pt x="2585" y="1179"/>
                </a:cubicBezTo>
                <a:cubicBezTo>
                  <a:pt x="2608" y="1187"/>
                  <a:pt x="2586" y="1217"/>
                  <a:pt x="2631" y="1225"/>
                </a:cubicBezTo>
                <a:cubicBezTo>
                  <a:pt x="2676" y="1233"/>
                  <a:pt x="2813" y="1218"/>
                  <a:pt x="2858" y="1225"/>
                </a:cubicBezTo>
                <a:cubicBezTo>
                  <a:pt x="2903" y="1232"/>
                  <a:pt x="2880" y="1263"/>
                  <a:pt x="2903" y="1270"/>
                </a:cubicBezTo>
                <a:cubicBezTo>
                  <a:pt x="2926" y="1277"/>
                  <a:pt x="2956" y="1270"/>
                  <a:pt x="2994" y="1270"/>
                </a:cubicBezTo>
                <a:cubicBezTo>
                  <a:pt x="3032" y="1270"/>
                  <a:pt x="3107" y="1263"/>
                  <a:pt x="3130" y="1270"/>
                </a:cubicBezTo>
                <a:cubicBezTo>
                  <a:pt x="3153" y="1277"/>
                  <a:pt x="3115" y="1308"/>
                  <a:pt x="3130" y="1315"/>
                </a:cubicBezTo>
                <a:cubicBezTo>
                  <a:pt x="3145" y="1322"/>
                  <a:pt x="3182" y="1318"/>
                  <a:pt x="3220" y="1315"/>
                </a:cubicBezTo>
              </a:path>
            </a:pathLst>
          </a:custGeom>
          <a:noFill/>
          <a:ln w="38100">
            <a:solidFill>
              <a:srgbClr val="FF0000"/>
            </a:solidFill>
            <a:prstDash val="sysDot"/>
            <a:round/>
            <a:headEnd/>
            <a:tailEnd/>
          </a:ln>
        </p:spPr>
        <p:txBody>
          <a:bodyPr/>
          <a:lstStyle/>
          <a:p>
            <a:pPr algn="ctr"/>
            <a:endParaRPr lang="en-US">
              <a:latin typeface="Candara" pitchFamily="34" charset="0"/>
            </a:endParaRPr>
          </a:p>
        </p:txBody>
      </p:sp>
      <p:sp>
        <p:nvSpPr>
          <p:cNvPr id="17411" name="Freeform 9"/>
          <p:cNvSpPr>
            <a:spLocks/>
          </p:cNvSpPr>
          <p:nvPr/>
        </p:nvSpPr>
        <p:spPr bwMode="auto">
          <a:xfrm>
            <a:off x="2470150" y="1754188"/>
            <a:ext cx="4968875" cy="1944687"/>
          </a:xfrm>
          <a:custGeom>
            <a:avLst/>
            <a:gdLst>
              <a:gd name="T0" fmla="*/ 0 w 3130"/>
              <a:gd name="T1" fmla="*/ 0 h 1225"/>
              <a:gd name="T2" fmla="*/ 2147483647 w 3130"/>
              <a:gd name="T3" fmla="*/ 2147483647 h 1225"/>
              <a:gd name="T4" fmla="*/ 2147483647 w 3130"/>
              <a:gd name="T5" fmla="*/ 2147483647 h 1225"/>
              <a:gd name="T6" fmla="*/ 2147483647 w 3130"/>
              <a:gd name="T7" fmla="*/ 2147483647 h 1225"/>
              <a:gd name="T8" fmla="*/ 2147483647 w 3130"/>
              <a:gd name="T9" fmla="*/ 2147483647 h 1225"/>
              <a:gd name="T10" fmla="*/ 2147483647 w 3130"/>
              <a:gd name="T11" fmla="*/ 2147483647 h 1225"/>
              <a:gd name="T12" fmla="*/ 2147483647 w 3130"/>
              <a:gd name="T13" fmla="*/ 2147483647 h 1225"/>
              <a:gd name="T14" fmla="*/ 2147483647 w 3130"/>
              <a:gd name="T15" fmla="*/ 2147483647 h 1225"/>
              <a:gd name="T16" fmla="*/ 2147483647 w 3130"/>
              <a:gd name="T17" fmla="*/ 2147483647 h 1225"/>
              <a:gd name="T18" fmla="*/ 2147483647 w 3130"/>
              <a:gd name="T19" fmla="*/ 2147483647 h 1225"/>
              <a:gd name="T20" fmla="*/ 2147483647 w 3130"/>
              <a:gd name="T21" fmla="*/ 2147483647 h 1225"/>
              <a:gd name="T22" fmla="*/ 2147483647 w 3130"/>
              <a:gd name="T23" fmla="*/ 2147483647 h 1225"/>
              <a:gd name="T24" fmla="*/ 2147483647 w 3130"/>
              <a:gd name="T25" fmla="*/ 2147483647 h 1225"/>
              <a:gd name="T26" fmla="*/ 2147483647 w 3130"/>
              <a:gd name="T27" fmla="*/ 2147483647 h 1225"/>
              <a:gd name="T28" fmla="*/ 2147483647 w 3130"/>
              <a:gd name="T29" fmla="*/ 2147483647 h 1225"/>
              <a:gd name="T30" fmla="*/ 2147483647 w 3130"/>
              <a:gd name="T31" fmla="*/ 2147483647 h 1225"/>
              <a:gd name="T32" fmla="*/ 2147483647 w 3130"/>
              <a:gd name="T33" fmla="*/ 2147483647 h 1225"/>
              <a:gd name="T34" fmla="*/ 2147483647 w 3130"/>
              <a:gd name="T35" fmla="*/ 2147483647 h 1225"/>
              <a:gd name="T36" fmla="*/ 2147483647 w 3130"/>
              <a:gd name="T37" fmla="*/ 2147483647 h 1225"/>
              <a:gd name="T38" fmla="*/ 2147483647 w 3130"/>
              <a:gd name="T39" fmla="*/ 2147483647 h 1225"/>
              <a:gd name="T40" fmla="*/ 2147483647 w 3130"/>
              <a:gd name="T41" fmla="*/ 2147483647 h 1225"/>
              <a:gd name="T42" fmla="*/ 2147483647 w 3130"/>
              <a:gd name="T43" fmla="*/ 2147483647 h 1225"/>
              <a:gd name="T44" fmla="*/ 2147483647 w 3130"/>
              <a:gd name="T45" fmla="*/ 2147483647 h 1225"/>
              <a:gd name="T46" fmla="*/ 2147483647 w 3130"/>
              <a:gd name="T47" fmla="*/ 2147483647 h 1225"/>
              <a:gd name="T48" fmla="*/ 2147483647 w 3130"/>
              <a:gd name="T49" fmla="*/ 2147483647 h 1225"/>
              <a:gd name="T50" fmla="*/ 2147483647 w 3130"/>
              <a:gd name="T51" fmla="*/ 2147483647 h 1225"/>
              <a:gd name="T52" fmla="*/ 2147483647 w 3130"/>
              <a:gd name="T53" fmla="*/ 2147483647 h 12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30"/>
              <a:gd name="T82" fmla="*/ 0 h 1225"/>
              <a:gd name="T83" fmla="*/ 3130 w 3130"/>
              <a:gd name="T84" fmla="*/ 1225 h 12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30" h="1225">
                <a:moveTo>
                  <a:pt x="0" y="0"/>
                </a:moveTo>
                <a:cubicBezTo>
                  <a:pt x="41" y="26"/>
                  <a:pt x="83" y="53"/>
                  <a:pt x="136" y="91"/>
                </a:cubicBezTo>
                <a:cubicBezTo>
                  <a:pt x="189" y="129"/>
                  <a:pt x="257" y="189"/>
                  <a:pt x="317" y="227"/>
                </a:cubicBezTo>
                <a:cubicBezTo>
                  <a:pt x="377" y="265"/>
                  <a:pt x="446" y="294"/>
                  <a:pt x="499" y="317"/>
                </a:cubicBezTo>
                <a:cubicBezTo>
                  <a:pt x="552" y="340"/>
                  <a:pt x="590" y="340"/>
                  <a:pt x="635" y="363"/>
                </a:cubicBezTo>
                <a:cubicBezTo>
                  <a:pt x="680" y="386"/>
                  <a:pt x="711" y="423"/>
                  <a:pt x="771" y="453"/>
                </a:cubicBezTo>
                <a:cubicBezTo>
                  <a:pt x="831" y="483"/>
                  <a:pt x="922" y="514"/>
                  <a:pt x="998" y="544"/>
                </a:cubicBezTo>
                <a:cubicBezTo>
                  <a:pt x="1074" y="574"/>
                  <a:pt x="1172" y="612"/>
                  <a:pt x="1225" y="635"/>
                </a:cubicBezTo>
                <a:cubicBezTo>
                  <a:pt x="1278" y="658"/>
                  <a:pt x="1277" y="665"/>
                  <a:pt x="1315" y="680"/>
                </a:cubicBezTo>
                <a:cubicBezTo>
                  <a:pt x="1353" y="695"/>
                  <a:pt x="1391" y="711"/>
                  <a:pt x="1451" y="726"/>
                </a:cubicBezTo>
                <a:cubicBezTo>
                  <a:pt x="1511" y="741"/>
                  <a:pt x="1610" y="756"/>
                  <a:pt x="1678" y="771"/>
                </a:cubicBezTo>
                <a:cubicBezTo>
                  <a:pt x="1746" y="786"/>
                  <a:pt x="1822" y="809"/>
                  <a:pt x="1860" y="816"/>
                </a:cubicBezTo>
                <a:cubicBezTo>
                  <a:pt x="1898" y="823"/>
                  <a:pt x="1890" y="808"/>
                  <a:pt x="1905" y="816"/>
                </a:cubicBezTo>
                <a:cubicBezTo>
                  <a:pt x="1920" y="824"/>
                  <a:pt x="1927" y="854"/>
                  <a:pt x="1950" y="862"/>
                </a:cubicBezTo>
                <a:cubicBezTo>
                  <a:pt x="1973" y="870"/>
                  <a:pt x="1981" y="847"/>
                  <a:pt x="2041" y="862"/>
                </a:cubicBezTo>
                <a:cubicBezTo>
                  <a:pt x="2101" y="877"/>
                  <a:pt x="2253" y="937"/>
                  <a:pt x="2313" y="952"/>
                </a:cubicBezTo>
                <a:cubicBezTo>
                  <a:pt x="2373" y="967"/>
                  <a:pt x="2381" y="944"/>
                  <a:pt x="2404" y="952"/>
                </a:cubicBezTo>
                <a:cubicBezTo>
                  <a:pt x="2427" y="960"/>
                  <a:pt x="2426" y="990"/>
                  <a:pt x="2449" y="998"/>
                </a:cubicBezTo>
                <a:cubicBezTo>
                  <a:pt x="2472" y="1006"/>
                  <a:pt x="2517" y="991"/>
                  <a:pt x="2540" y="998"/>
                </a:cubicBezTo>
                <a:cubicBezTo>
                  <a:pt x="2563" y="1005"/>
                  <a:pt x="2555" y="1028"/>
                  <a:pt x="2585" y="1043"/>
                </a:cubicBezTo>
                <a:cubicBezTo>
                  <a:pt x="2615" y="1058"/>
                  <a:pt x="2684" y="1081"/>
                  <a:pt x="2722" y="1088"/>
                </a:cubicBezTo>
                <a:cubicBezTo>
                  <a:pt x="2760" y="1095"/>
                  <a:pt x="2782" y="1080"/>
                  <a:pt x="2812" y="1088"/>
                </a:cubicBezTo>
                <a:cubicBezTo>
                  <a:pt x="2842" y="1096"/>
                  <a:pt x="2880" y="1126"/>
                  <a:pt x="2903" y="1134"/>
                </a:cubicBezTo>
                <a:cubicBezTo>
                  <a:pt x="2926" y="1142"/>
                  <a:pt x="2925" y="1134"/>
                  <a:pt x="2948" y="1134"/>
                </a:cubicBezTo>
                <a:cubicBezTo>
                  <a:pt x="2971" y="1134"/>
                  <a:pt x="3016" y="1127"/>
                  <a:pt x="3039" y="1134"/>
                </a:cubicBezTo>
                <a:cubicBezTo>
                  <a:pt x="3062" y="1141"/>
                  <a:pt x="3069" y="1164"/>
                  <a:pt x="3084" y="1179"/>
                </a:cubicBezTo>
                <a:cubicBezTo>
                  <a:pt x="3099" y="1194"/>
                  <a:pt x="3114" y="1209"/>
                  <a:pt x="3130" y="1225"/>
                </a:cubicBezTo>
              </a:path>
            </a:pathLst>
          </a:custGeom>
          <a:noFill/>
          <a:ln w="38100">
            <a:solidFill>
              <a:srgbClr val="FFFF00"/>
            </a:solidFill>
            <a:round/>
            <a:headEnd/>
            <a:tailEnd/>
          </a:ln>
        </p:spPr>
        <p:txBody>
          <a:bodyPr/>
          <a:lstStyle/>
          <a:p>
            <a:pPr algn="ctr"/>
            <a:endParaRPr lang="en-US">
              <a:latin typeface="Candara" pitchFamily="34" charset="0"/>
            </a:endParaRPr>
          </a:p>
        </p:txBody>
      </p:sp>
      <p:sp>
        <p:nvSpPr>
          <p:cNvPr id="17412" name="Line 10"/>
          <p:cNvSpPr>
            <a:spLocks noChangeShapeType="1"/>
          </p:cNvSpPr>
          <p:nvPr/>
        </p:nvSpPr>
        <p:spPr bwMode="auto">
          <a:xfrm>
            <a:off x="2398713" y="5127625"/>
            <a:ext cx="5111750" cy="0"/>
          </a:xfrm>
          <a:prstGeom prst="line">
            <a:avLst/>
          </a:prstGeom>
          <a:noFill/>
          <a:ln w="9525">
            <a:solidFill>
              <a:schemeClr val="tx1"/>
            </a:solidFill>
            <a:round/>
            <a:headEnd/>
            <a:tailEnd/>
          </a:ln>
        </p:spPr>
        <p:txBody>
          <a:bodyPr/>
          <a:lstStyle/>
          <a:p>
            <a:endParaRPr lang="nl-NL"/>
          </a:p>
        </p:txBody>
      </p:sp>
      <p:sp>
        <p:nvSpPr>
          <p:cNvPr id="17413" name="Line 11"/>
          <p:cNvSpPr>
            <a:spLocks noChangeShapeType="1"/>
          </p:cNvSpPr>
          <p:nvPr/>
        </p:nvSpPr>
        <p:spPr bwMode="auto">
          <a:xfrm>
            <a:off x="2432050" y="1754188"/>
            <a:ext cx="0" cy="3384550"/>
          </a:xfrm>
          <a:prstGeom prst="line">
            <a:avLst/>
          </a:prstGeom>
          <a:noFill/>
          <a:ln w="9525">
            <a:solidFill>
              <a:schemeClr val="tx1"/>
            </a:solidFill>
            <a:round/>
            <a:headEnd/>
            <a:tailEnd/>
          </a:ln>
        </p:spPr>
        <p:txBody>
          <a:bodyPr/>
          <a:lstStyle/>
          <a:p>
            <a:endParaRPr lang="nl-NL"/>
          </a:p>
        </p:txBody>
      </p:sp>
      <p:sp>
        <p:nvSpPr>
          <p:cNvPr id="17414" name="Line 12"/>
          <p:cNvSpPr>
            <a:spLocks noChangeShapeType="1"/>
          </p:cNvSpPr>
          <p:nvPr/>
        </p:nvSpPr>
        <p:spPr bwMode="auto">
          <a:xfrm>
            <a:off x="7510463" y="5127625"/>
            <a:ext cx="0" cy="71438"/>
          </a:xfrm>
          <a:prstGeom prst="line">
            <a:avLst/>
          </a:prstGeom>
          <a:noFill/>
          <a:ln w="9525">
            <a:solidFill>
              <a:schemeClr val="tx1"/>
            </a:solidFill>
            <a:round/>
            <a:headEnd/>
            <a:tailEnd/>
          </a:ln>
        </p:spPr>
        <p:txBody>
          <a:bodyPr/>
          <a:lstStyle/>
          <a:p>
            <a:endParaRPr lang="nl-NL"/>
          </a:p>
        </p:txBody>
      </p:sp>
      <p:sp>
        <p:nvSpPr>
          <p:cNvPr id="17415" name="Line 13"/>
          <p:cNvSpPr>
            <a:spLocks noChangeShapeType="1"/>
          </p:cNvSpPr>
          <p:nvPr/>
        </p:nvSpPr>
        <p:spPr bwMode="auto">
          <a:xfrm>
            <a:off x="6669088" y="5138738"/>
            <a:ext cx="0" cy="71437"/>
          </a:xfrm>
          <a:prstGeom prst="line">
            <a:avLst/>
          </a:prstGeom>
          <a:noFill/>
          <a:ln w="9525">
            <a:solidFill>
              <a:schemeClr val="tx1"/>
            </a:solidFill>
            <a:round/>
            <a:headEnd/>
            <a:tailEnd/>
          </a:ln>
        </p:spPr>
        <p:txBody>
          <a:bodyPr/>
          <a:lstStyle/>
          <a:p>
            <a:endParaRPr lang="nl-NL"/>
          </a:p>
        </p:txBody>
      </p:sp>
      <p:sp>
        <p:nvSpPr>
          <p:cNvPr id="17416" name="Line 14"/>
          <p:cNvSpPr>
            <a:spLocks noChangeShapeType="1"/>
          </p:cNvSpPr>
          <p:nvPr/>
        </p:nvSpPr>
        <p:spPr bwMode="auto">
          <a:xfrm>
            <a:off x="5821363" y="5138738"/>
            <a:ext cx="0" cy="71437"/>
          </a:xfrm>
          <a:prstGeom prst="line">
            <a:avLst/>
          </a:prstGeom>
          <a:noFill/>
          <a:ln w="9525">
            <a:solidFill>
              <a:schemeClr val="tx1"/>
            </a:solidFill>
            <a:round/>
            <a:headEnd/>
            <a:tailEnd/>
          </a:ln>
        </p:spPr>
        <p:txBody>
          <a:bodyPr/>
          <a:lstStyle/>
          <a:p>
            <a:endParaRPr lang="nl-NL"/>
          </a:p>
        </p:txBody>
      </p:sp>
      <p:sp>
        <p:nvSpPr>
          <p:cNvPr id="17417" name="Line 15"/>
          <p:cNvSpPr>
            <a:spLocks noChangeShapeType="1"/>
          </p:cNvSpPr>
          <p:nvPr/>
        </p:nvSpPr>
        <p:spPr bwMode="auto">
          <a:xfrm>
            <a:off x="4973638" y="5138738"/>
            <a:ext cx="0" cy="71437"/>
          </a:xfrm>
          <a:prstGeom prst="line">
            <a:avLst/>
          </a:prstGeom>
          <a:noFill/>
          <a:ln w="9525">
            <a:solidFill>
              <a:schemeClr val="tx1"/>
            </a:solidFill>
            <a:round/>
            <a:headEnd/>
            <a:tailEnd/>
          </a:ln>
        </p:spPr>
        <p:txBody>
          <a:bodyPr/>
          <a:lstStyle/>
          <a:p>
            <a:endParaRPr lang="nl-NL"/>
          </a:p>
        </p:txBody>
      </p:sp>
      <p:sp>
        <p:nvSpPr>
          <p:cNvPr id="17418" name="Line 16"/>
          <p:cNvSpPr>
            <a:spLocks noChangeShapeType="1"/>
          </p:cNvSpPr>
          <p:nvPr/>
        </p:nvSpPr>
        <p:spPr bwMode="auto">
          <a:xfrm>
            <a:off x="4125913" y="5138738"/>
            <a:ext cx="0" cy="71437"/>
          </a:xfrm>
          <a:prstGeom prst="line">
            <a:avLst/>
          </a:prstGeom>
          <a:noFill/>
          <a:ln w="9525">
            <a:solidFill>
              <a:schemeClr val="tx1"/>
            </a:solidFill>
            <a:round/>
            <a:headEnd/>
            <a:tailEnd/>
          </a:ln>
        </p:spPr>
        <p:txBody>
          <a:bodyPr/>
          <a:lstStyle/>
          <a:p>
            <a:endParaRPr lang="nl-NL"/>
          </a:p>
        </p:txBody>
      </p:sp>
      <p:sp>
        <p:nvSpPr>
          <p:cNvPr id="17419" name="Line 17"/>
          <p:cNvSpPr>
            <a:spLocks noChangeShapeType="1"/>
          </p:cNvSpPr>
          <p:nvPr/>
        </p:nvSpPr>
        <p:spPr bwMode="auto">
          <a:xfrm>
            <a:off x="3284538" y="5138738"/>
            <a:ext cx="0" cy="71437"/>
          </a:xfrm>
          <a:prstGeom prst="line">
            <a:avLst/>
          </a:prstGeom>
          <a:noFill/>
          <a:ln w="9525">
            <a:solidFill>
              <a:schemeClr val="tx1"/>
            </a:solidFill>
            <a:round/>
            <a:headEnd/>
            <a:tailEnd/>
          </a:ln>
        </p:spPr>
        <p:txBody>
          <a:bodyPr/>
          <a:lstStyle/>
          <a:p>
            <a:endParaRPr lang="nl-NL"/>
          </a:p>
        </p:txBody>
      </p:sp>
      <p:sp>
        <p:nvSpPr>
          <p:cNvPr id="17420" name="Line 18"/>
          <p:cNvSpPr>
            <a:spLocks noChangeShapeType="1"/>
          </p:cNvSpPr>
          <p:nvPr/>
        </p:nvSpPr>
        <p:spPr bwMode="auto">
          <a:xfrm>
            <a:off x="2436813" y="5143500"/>
            <a:ext cx="0" cy="71438"/>
          </a:xfrm>
          <a:prstGeom prst="line">
            <a:avLst/>
          </a:prstGeom>
          <a:noFill/>
          <a:ln w="9525">
            <a:solidFill>
              <a:schemeClr val="tx1"/>
            </a:solidFill>
            <a:round/>
            <a:headEnd/>
            <a:tailEnd/>
          </a:ln>
        </p:spPr>
        <p:txBody>
          <a:bodyPr/>
          <a:lstStyle/>
          <a:p>
            <a:endParaRPr lang="nl-NL"/>
          </a:p>
        </p:txBody>
      </p:sp>
      <p:sp>
        <p:nvSpPr>
          <p:cNvPr id="17421" name="Line 19"/>
          <p:cNvSpPr>
            <a:spLocks noChangeShapeType="1"/>
          </p:cNvSpPr>
          <p:nvPr/>
        </p:nvSpPr>
        <p:spPr bwMode="auto">
          <a:xfrm>
            <a:off x="2398713" y="1754188"/>
            <a:ext cx="0" cy="0"/>
          </a:xfrm>
          <a:prstGeom prst="line">
            <a:avLst/>
          </a:prstGeom>
          <a:noFill/>
          <a:ln w="9525">
            <a:solidFill>
              <a:schemeClr val="tx1"/>
            </a:solidFill>
            <a:round/>
            <a:headEnd/>
            <a:tailEnd/>
          </a:ln>
        </p:spPr>
        <p:txBody>
          <a:bodyPr/>
          <a:lstStyle/>
          <a:p>
            <a:endParaRPr lang="nl-NL"/>
          </a:p>
        </p:txBody>
      </p:sp>
      <p:sp>
        <p:nvSpPr>
          <p:cNvPr id="17422" name="Line 20"/>
          <p:cNvSpPr>
            <a:spLocks noChangeShapeType="1"/>
          </p:cNvSpPr>
          <p:nvPr/>
        </p:nvSpPr>
        <p:spPr bwMode="auto">
          <a:xfrm>
            <a:off x="2398713" y="2401888"/>
            <a:ext cx="0" cy="0"/>
          </a:xfrm>
          <a:prstGeom prst="line">
            <a:avLst/>
          </a:prstGeom>
          <a:noFill/>
          <a:ln w="9525">
            <a:solidFill>
              <a:schemeClr val="tx1"/>
            </a:solidFill>
            <a:round/>
            <a:headEnd/>
            <a:tailEnd/>
          </a:ln>
        </p:spPr>
        <p:txBody>
          <a:bodyPr/>
          <a:lstStyle/>
          <a:p>
            <a:endParaRPr lang="nl-NL"/>
          </a:p>
        </p:txBody>
      </p:sp>
      <p:sp>
        <p:nvSpPr>
          <p:cNvPr id="17423" name="Line 21"/>
          <p:cNvSpPr>
            <a:spLocks noChangeShapeType="1"/>
          </p:cNvSpPr>
          <p:nvPr/>
        </p:nvSpPr>
        <p:spPr bwMode="auto">
          <a:xfrm>
            <a:off x="2347913" y="1754188"/>
            <a:ext cx="73025" cy="0"/>
          </a:xfrm>
          <a:prstGeom prst="line">
            <a:avLst/>
          </a:prstGeom>
          <a:noFill/>
          <a:ln w="9525">
            <a:solidFill>
              <a:schemeClr val="tx1"/>
            </a:solidFill>
            <a:round/>
            <a:headEnd/>
            <a:tailEnd/>
          </a:ln>
        </p:spPr>
        <p:txBody>
          <a:bodyPr/>
          <a:lstStyle/>
          <a:p>
            <a:endParaRPr lang="nl-NL"/>
          </a:p>
        </p:txBody>
      </p:sp>
      <p:sp>
        <p:nvSpPr>
          <p:cNvPr id="17424" name="Line 22"/>
          <p:cNvSpPr>
            <a:spLocks noChangeShapeType="1"/>
          </p:cNvSpPr>
          <p:nvPr/>
        </p:nvSpPr>
        <p:spPr bwMode="auto">
          <a:xfrm>
            <a:off x="2365375" y="2413000"/>
            <a:ext cx="73025" cy="0"/>
          </a:xfrm>
          <a:prstGeom prst="line">
            <a:avLst/>
          </a:prstGeom>
          <a:noFill/>
          <a:ln w="9525">
            <a:solidFill>
              <a:schemeClr val="tx1"/>
            </a:solidFill>
            <a:round/>
            <a:headEnd/>
            <a:tailEnd/>
          </a:ln>
        </p:spPr>
        <p:txBody>
          <a:bodyPr/>
          <a:lstStyle/>
          <a:p>
            <a:endParaRPr lang="nl-NL"/>
          </a:p>
        </p:txBody>
      </p:sp>
      <p:sp>
        <p:nvSpPr>
          <p:cNvPr id="17425" name="Line 23"/>
          <p:cNvSpPr>
            <a:spLocks noChangeShapeType="1"/>
          </p:cNvSpPr>
          <p:nvPr/>
        </p:nvSpPr>
        <p:spPr bwMode="auto">
          <a:xfrm>
            <a:off x="2347913" y="3082925"/>
            <a:ext cx="73025" cy="0"/>
          </a:xfrm>
          <a:prstGeom prst="line">
            <a:avLst/>
          </a:prstGeom>
          <a:noFill/>
          <a:ln w="9525">
            <a:solidFill>
              <a:schemeClr val="tx1"/>
            </a:solidFill>
            <a:round/>
            <a:headEnd/>
            <a:tailEnd/>
          </a:ln>
        </p:spPr>
        <p:txBody>
          <a:bodyPr/>
          <a:lstStyle/>
          <a:p>
            <a:endParaRPr lang="nl-NL"/>
          </a:p>
        </p:txBody>
      </p:sp>
      <p:sp>
        <p:nvSpPr>
          <p:cNvPr id="17426" name="Line 24"/>
          <p:cNvSpPr>
            <a:spLocks noChangeShapeType="1"/>
          </p:cNvSpPr>
          <p:nvPr/>
        </p:nvSpPr>
        <p:spPr bwMode="auto">
          <a:xfrm>
            <a:off x="2347913" y="3770313"/>
            <a:ext cx="73025" cy="0"/>
          </a:xfrm>
          <a:prstGeom prst="line">
            <a:avLst/>
          </a:prstGeom>
          <a:noFill/>
          <a:ln w="9525">
            <a:solidFill>
              <a:schemeClr val="tx1"/>
            </a:solidFill>
            <a:round/>
            <a:headEnd/>
            <a:tailEnd/>
          </a:ln>
        </p:spPr>
        <p:txBody>
          <a:bodyPr/>
          <a:lstStyle/>
          <a:p>
            <a:endParaRPr lang="nl-NL"/>
          </a:p>
        </p:txBody>
      </p:sp>
      <p:sp>
        <p:nvSpPr>
          <p:cNvPr id="17427" name="Line 25"/>
          <p:cNvSpPr>
            <a:spLocks noChangeShapeType="1"/>
          </p:cNvSpPr>
          <p:nvPr/>
        </p:nvSpPr>
        <p:spPr bwMode="auto">
          <a:xfrm>
            <a:off x="2411413" y="4141788"/>
            <a:ext cx="73025" cy="0"/>
          </a:xfrm>
          <a:prstGeom prst="line">
            <a:avLst/>
          </a:prstGeom>
          <a:noFill/>
          <a:ln w="9525">
            <a:solidFill>
              <a:schemeClr val="tx1"/>
            </a:solidFill>
            <a:round/>
            <a:headEnd/>
            <a:tailEnd/>
          </a:ln>
        </p:spPr>
        <p:txBody>
          <a:bodyPr/>
          <a:lstStyle/>
          <a:p>
            <a:endParaRPr lang="nl-NL"/>
          </a:p>
        </p:txBody>
      </p:sp>
      <p:sp>
        <p:nvSpPr>
          <p:cNvPr id="17428" name="Line 26"/>
          <p:cNvSpPr>
            <a:spLocks noChangeShapeType="1"/>
          </p:cNvSpPr>
          <p:nvPr/>
        </p:nvSpPr>
        <p:spPr bwMode="auto">
          <a:xfrm>
            <a:off x="2347913" y="5127625"/>
            <a:ext cx="73025" cy="0"/>
          </a:xfrm>
          <a:prstGeom prst="line">
            <a:avLst/>
          </a:prstGeom>
          <a:noFill/>
          <a:ln w="9525">
            <a:solidFill>
              <a:schemeClr val="tx1"/>
            </a:solidFill>
            <a:round/>
            <a:headEnd/>
            <a:tailEnd/>
          </a:ln>
        </p:spPr>
        <p:txBody>
          <a:bodyPr/>
          <a:lstStyle/>
          <a:p>
            <a:endParaRPr lang="nl-NL"/>
          </a:p>
        </p:txBody>
      </p:sp>
      <p:sp>
        <p:nvSpPr>
          <p:cNvPr id="17429" name="Text Box 27"/>
          <p:cNvSpPr txBox="1">
            <a:spLocks noChangeArrowheads="1"/>
          </p:cNvSpPr>
          <p:nvPr/>
        </p:nvSpPr>
        <p:spPr bwMode="auto">
          <a:xfrm>
            <a:off x="3140075" y="5194300"/>
            <a:ext cx="247650" cy="307975"/>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1</a:t>
            </a:r>
          </a:p>
        </p:txBody>
      </p:sp>
      <p:sp>
        <p:nvSpPr>
          <p:cNvPr id="17430" name="Text Box 28"/>
          <p:cNvSpPr txBox="1">
            <a:spLocks noChangeArrowheads="1"/>
          </p:cNvSpPr>
          <p:nvPr/>
        </p:nvSpPr>
        <p:spPr bwMode="auto">
          <a:xfrm>
            <a:off x="3987800" y="5194300"/>
            <a:ext cx="268288" cy="307975"/>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2</a:t>
            </a:r>
          </a:p>
        </p:txBody>
      </p:sp>
      <p:sp>
        <p:nvSpPr>
          <p:cNvPr id="17431" name="Text Box 29"/>
          <p:cNvSpPr txBox="1">
            <a:spLocks noChangeArrowheads="1"/>
          </p:cNvSpPr>
          <p:nvPr/>
        </p:nvSpPr>
        <p:spPr bwMode="auto">
          <a:xfrm>
            <a:off x="4829175" y="5187950"/>
            <a:ext cx="282575"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3</a:t>
            </a:r>
          </a:p>
        </p:txBody>
      </p:sp>
      <p:sp>
        <p:nvSpPr>
          <p:cNvPr id="17432" name="Text Box 30"/>
          <p:cNvSpPr txBox="1">
            <a:spLocks noChangeArrowheads="1"/>
          </p:cNvSpPr>
          <p:nvPr/>
        </p:nvSpPr>
        <p:spPr bwMode="auto">
          <a:xfrm>
            <a:off x="5683250" y="5194300"/>
            <a:ext cx="282575"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4</a:t>
            </a:r>
          </a:p>
        </p:txBody>
      </p:sp>
      <p:sp>
        <p:nvSpPr>
          <p:cNvPr id="17433" name="Text Box 31"/>
          <p:cNvSpPr txBox="1">
            <a:spLocks noChangeArrowheads="1"/>
          </p:cNvSpPr>
          <p:nvPr/>
        </p:nvSpPr>
        <p:spPr bwMode="auto">
          <a:xfrm>
            <a:off x="6513513" y="5187950"/>
            <a:ext cx="282575"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5</a:t>
            </a:r>
          </a:p>
        </p:txBody>
      </p:sp>
      <p:sp>
        <p:nvSpPr>
          <p:cNvPr id="17434" name="Text Box 32"/>
          <p:cNvSpPr txBox="1">
            <a:spLocks noChangeArrowheads="1"/>
          </p:cNvSpPr>
          <p:nvPr/>
        </p:nvSpPr>
        <p:spPr bwMode="auto">
          <a:xfrm>
            <a:off x="7372350" y="5187950"/>
            <a:ext cx="282575"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6</a:t>
            </a:r>
          </a:p>
        </p:txBody>
      </p:sp>
      <p:sp>
        <p:nvSpPr>
          <p:cNvPr id="17435" name="Text Box 33"/>
          <p:cNvSpPr txBox="1">
            <a:spLocks noChangeArrowheads="1"/>
          </p:cNvSpPr>
          <p:nvPr/>
        </p:nvSpPr>
        <p:spPr bwMode="auto">
          <a:xfrm>
            <a:off x="2292350" y="5199063"/>
            <a:ext cx="282575"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0</a:t>
            </a:r>
          </a:p>
        </p:txBody>
      </p:sp>
      <p:sp>
        <p:nvSpPr>
          <p:cNvPr id="17436" name="Text Box 34"/>
          <p:cNvSpPr txBox="1">
            <a:spLocks noChangeArrowheads="1"/>
          </p:cNvSpPr>
          <p:nvPr/>
        </p:nvSpPr>
        <p:spPr bwMode="auto">
          <a:xfrm>
            <a:off x="3141663" y="5570538"/>
            <a:ext cx="3240087" cy="307975"/>
          </a:xfrm>
          <a:prstGeom prst="rect">
            <a:avLst/>
          </a:prstGeom>
          <a:noFill/>
          <a:ln w="9525">
            <a:noFill/>
            <a:miter lim="800000"/>
            <a:headEnd/>
            <a:tailEnd/>
          </a:ln>
        </p:spPr>
        <p:txBody>
          <a:bodyPr wrap="none">
            <a:spAutoFit/>
          </a:bodyPr>
          <a:lstStyle/>
          <a:p>
            <a:pPr algn="ctr"/>
            <a:r>
              <a:rPr lang="nl-NL" sz="1400" b="1">
                <a:solidFill>
                  <a:srgbClr val="262673"/>
                </a:solidFill>
                <a:latin typeface="Candara" pitchFamily="34" charset="0"/>
              </a:rPr>
              <a:t>Tijd tot start insulinetherapie (jaren)</a:t>
            </a:r>
          </a:p>
        </p:txBody>
      </p:sp>
      <p:sp>
        <p:nvSpPr>
          <p:cNvPr id="17437" name="Text Box 35"/>
          <p:cNvSpPr txBox="1">
            <a:spLocks noChangeArrowheads="1"/>
          </p:cNvSpPr>
          <p:nvPr/>
        </p:nvSpPr>
        <p:spPr bwMode="auto">
          <a:xfrm>
            <a:off x="1965325" y="4273550"/>
            <a:ext cx="366713" cy="307975"/>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20</a:t>
            </a:r>
          </a:p>
        </p:txBody>
      </p:sp>
      <p:sp>
        <p:nvSpPr>
          <p:cNvPr id="17438" name="Text Box 36"/>
          <p:cNvSpPr txBox="1">
            <a:spLocks noChangeArrowheads="1"/>
          </p:cNvSpPr>
          <p:nvPr/>
        </p:nvSpPr>
        <p:spPr bwMode="auto">
          <a:xfrm>
            <a:off x="1965325" y="3625850"/>
            <a:ext cx="381000"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40</a:t>
            </a:r>
          </a:p>
        </p:txBody>
      </p:sp>
      <p:sp>
        <p:nvSpPr>
          <p:cNvPr id="17439" name="Text Box 37"/>
          <p:cNvSpPr txBox="1">
            <a:spLocks noChangeArrowheads="1"/>
          </p:cNvSpPr>
          <p:nvPr/>
        </p:nvSpPr>
        <p:spPr bwMode="auto">
          <a:xfrm>
            <a:off x="1965325" y="2928938"/>
            <a:ext cx="381000"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60</a:t>
            </a:r>
          </a:p>
        </p:txBody>
      </p:sp>
      <p:sp>
        <p:nvSpPr>
          <p:cNvPr id="17440" name="Text Box 38"/>
          <p:cNvSpPr txBox="1">
            <a:spLocks noChangeArrowheads="1"/>
          </p:cNvSpPr>
          <p:nvPr/>
        </p:nvSpPr>
        <p:spPr bwMode="auto">
          <a:xfrm>
            <a:off x="1965325" y="2257425"/>
            <a:ext cx="381000"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80</a:t>
            </a:r>
          </a:p>
        </p:txBody>
      </p:sp>
      <p:sp>
        <p:nvSpPr>
          <p:cNvPr id="17441" name="Text Box 39"/>
          <p:cNvSpPr txBox="1">
            <a:spLocks noChangeArrowheads="1"/>
          </p:cNvSpPr>
          <p:nvPr/>
        </p:nvSpPr>
        <p:spPr bwMode="auto">
          <a:xfrm>
            <a:off x="1874838" y="1587500"/>
            <a:ext cx="444500" cy="307975"/>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100</a:t>
            </a:r>
          </a:p>
        </p:txBody>
      </p:sp>
      <p:sp>
        <p:nvSpPr>
          <p:cNvPr id="17442" name="Text Box 40"/>
          <p:cNvSpPr txBox="1">
            <a:spLocks noChangeArrowheads="1"/>
          </p:cNvSpPr>
          <p:nvPr/>
        </p:nvSpPr>
        <p:spPr bwMode="auto">
          <a:xfrm>
            <a:off x="2065338" y="4976813"/>
            <a:ext cx="282575" cy="304800"/>
          </a:xfrm>
          <a:prstGeom prst="rect">
            <a:avLst/>
          </a:prstGeom>
          <a:noFill/>
          <a:ln w="9525">
            <a:noFill/>
            <a:miter lim="800000"/>
            <a:headEnd/>
            <a:tailEnd/>
          </a:ln>
        </p:spPr>
        <p:txBody>
          <a:bodyPr wrap="none">
            <a:spAutoFit/>
          </a:bodyPr>
          <a:lstStyle/>
          <a:p>
            <a:r>
              <a:rPr lang="en-US" sz="1400">
                <a:solidFill>
                  <a:srgbClr val="262673"/>
                </a:solidFill>
                <a:latin typeface="Candara" pitchFamily="34" charset="0"/>
              </a:rPr>
              <a:t>0</a:t>
            </a:r>
          </a:p>
        </p:txBody>
      </p:sp>
      <p:sp>
        <p:nvSpPr>
          <p:cNvPr id="17443" name="Text Box 41"/>
          <p:cNvSpPr txBox="1">
            <a:spLocks noChangeArrowheads="1"/>
          </p:cNvSpPr>
          <p:nvPr/>
        </p:nvSpPr>
        <p:spPr bwMode="auto">
          <a:xfrm rot="-5400000">
            <a:off x="136526" y="3184525"/>
            <a:ext cx="2597150" cy="523875"/>
          </a:xfrm>
          <a:prstGeom prst="rect">
            <a:avLst/>
          </a:prstGeom>
          <a:noFill/>
          <a:ln w="9525">
            <a:noFill/>
            <a:miter lim="800000"/>
            <a:headEnd/>
            <a:tailEnd/>
          </a:ln>
        </p:spPr>
        <p:txBody>
          <a:bodyPr wrap="none">
            <a:spAutoFit/>
          </a:bodyPr>
          <a:lstStyle/>
          <a:p>
            <a:pPr algn="ctr"/>
            <a:r>
              <a:rPr lang="nl-NL" sz="1400" b="1">
                <a:solidFill>
                  <a:srgbClr val="262673"/>
                </a:solidFill>
                <a:latin typeface="Candara" pitchFamily="34" charset="0"/>
              </a:rPr>
              <a:t>Percentage patiënten zonder</a:t>
            </a:r>
          </a:p>
          <a:p>
            <a:pPr algn="ctr"/>
            <a:r>
              <a:rPr lang="nl-NL" sz="1400" b="1">
                <a:solidFill>
                  <a:srgbClr val="262673"/>
                </a:solidFill>
                <a:latin typeface="Candara" pitchFamily="34" charset="0"/>
              </a:rPr>
              <a:t>insulinetherapie (%)</a:t>
            </a:r>
          </a:p>
        </p:txBody>
      </p:sp>
      <p:sp>
        <p:nvSpPr>
          <p:cNvPr id="17444" name="Text Box 42"/>
          <p:cNvSpPr txBox="1">
            <a:spLocks noChangeArrowheads="1"/>
          </p:cNvSpPr>
          <p:nvPr/>
        </p:nvSpPr>
        <p:spPr bwMode="auto">
          <a:xfrm>
            <a:off x="3152775" y="4202113"/>
            <a:ext cx="1069975" cy="307975"/>
          </a:xfrm>
          <a:prstGeom prst="rect">
            <a:avLst/>
          </a:prstGeom>
          <a:noFill/>
          <a:ln w="9525">
            <a:noFill/>
            <a:miter lim="800000"/>
            <a:headEnd/>
            <a:tailEnd/>
          </a:ln>
        </p:spPr>
        <p:txBody>
          <a:bodyPr wrap="none">
            <a:spAutoFit/>
          </a:bodyPr>
          <a:lstStyle/>
          <a:p>
            <a:r>
              <a:rPr lang="en-US" sz="1400" b="1">
                <a:solidFill>
                  <a:srgbClr val="262673"/>
                </a:solidFill>
                <a:latin typeface="Candara" pitchFamily="34" charset="0"/>
              </a:rPr>
              <a:t>HbA1c ≥ 8%</a:t>
            </a:r>
          </a:p>
        </p:txBody>
      </p:sp>
      <p:sp>
        <p:nvSpPr>
          <p:cNvPr id="17445" name="Text Box 43"/>
          <p:cNvSpPr txBox="1">
            <a:spLocks noChangeArrowheads="1"/>
          </p:cNvSpPr>
          <p:nvPr/>
        </p:nvSpPr>
        <p:spPr bwMode="auto">
          <a:xfrm>
            <a:off x="3171825" y="4546600"/>
            <a:ext cx="1069975" cy="307975"/>
          </a:xfrm>
          <a:prstGeom prst="rect">
            <a:avLst/>
          </a:prstGeom>
          <a:noFill/>
          <a:ln w="9525">
            <a:noFill/>
            <a:miter lim="800000"/>
            <a:headEnd/>
            <a:tailEnd/>
          </a:ln>
        </p:spPr>
        <p:txBody>
          <a:bodyPr wrap="none">
            <a:spAutoFit/>
          </a:bodyPr>
          <a:lstStyle/>
          <a:p>
            <a:r>
              <a:rPr lang="en-US" sz="1400" b="1">
                <a:solidFill>
                  <a:srgbClr val="262673"/>
                </a:solidFill>
                <a:latin typeface="Candara" pitchFamily="34" charset="0"/>
              </a:rPr>
              <a:t>HbA1c ≥ 9%</a:t>
            </a:r>
          </a:p>
        </p:txBody>
      </p:sp>
      <p:sp>
        <p:nvSpPr>
          <p:cNvPr id="17446" name="Line 44"/>
          <p:cNvSpPr>
            <a:spLocks noChangeShapeType="1"/>
          </p:cNvSpPr>
          <p:nvPr/>
        </p:nvSpPr>
        <p:spPr bwMode="auto">
          <a:xfrm>
            <a:off x="2647950" y="4346575"/>
            <a:ext cx="504825" cy="0"/>
          </a:xfrm>
          <a:prstGeom prst="line">
            <a:avLst/>
          </a:prstGeom>
          <a:noFill/>
          <a:ln w="28575">
            <a:solidFill>
              <a:srgbClr val="FFFF00"/>
            </a:solidFill>
            <a:round/>
            <a:headEnd/>
            <a:tailEnd/>
          </a:ln>
        </p:spPr>
        <p:txBody>
          <a:bodyPr/>
          <a:lstStyle/>
          <a:p>
            <a:endParaRPr lang="nl-NL"/>
          </a:p>
        </p:txBody>
      </p:sp>
      <p:sp>
        <p:nvSpPr>
          <p:cNvPr id="17447" name="Line 45"/>
          <p:cNvSpPr>
            <a:spLocks noChangeShapeType="1"/>
          </p:cNvSpPr>
          <p:nvPr/>
        </p:nvSpPr>
        <p:spPr bwMode="auto">
          <a:xfrm>
            <a:off x="2647950" y="4700588"/>
            <a:ext cx="504825" cy="0"/>
          </a:xfrm>
          <a:prstGeom prst="line">
            <a:avLst/>
          </a:prstGeom>
          <a:noFill/>
          <a:ln w="28575">
            <a:solidFill>
              <a:srgbClr val="FF0000"/>
            </a:solidFill>
            <a:prstDash val="sysDot"/>
            <a:round/>
            <a:headEnd/>
            <a:tailEnd/>
          </a:ln>
        </p:spPr>
        <p:txBody>
          <a:bodyPr/>
          <a:lstStyle/>
          <a:p>
            <a:endParaRPr lang="nl-NL"/>
          </a:p>
        </p:txBody>
      </p:sp>
      <p:sp>
        <p:nvSpPr>
          <p:cNvPr id="17448" name="Rectangle 46"/>
          <p:cNvSpPr>
            <a:spLocks noChangeArrowheads="1"/>
          </p:cNvSpPr>
          <p:nvPr/>
        </p:nvSpPr>
        <p:spPr bwMode="auto">
          <a:xfrm>
            <a:off x="2525713" y="4152900"/>
            <a:ext cx="1871662" cy="719138"/>
          </a:xfrm>
          <a:prstGeom prst="rect">
            <a:avLst/>
          </a:prstGeom>
          <a:noFill/>
          <a:ln w="9525">
            <a:solidFill>
              <a:schemeClr val="tx1"/>
            </a:solidFill>
            <a:miter lim="800000"/>
            <a:headEnd/>
            <a:tailEnd/>
          </a:ln>
        </p:spPr>
        <p:txBody>
          <a:bodyPr wrap="none" anchor="ctr"/>
          <a:lstStyle/>
          <a:p>
            <a:pPr algn="ctr"/>
            <a:endParaRPr lang="en-US">
              <a:latin typeface="Candara" pitchFamily="34" charset="0"/>
            </a:endParaRPr>
          </a:p>
        </p:txBody>
      </p:sp>
      <p:sp>
        <p:nvSpPr>
          <p:cNvPr id="17449" name="Line 47"/>
          <p:cNvSpPr>
            <a:spLocks noChangeShapeType="1"/>
          </p:cNvSpPr>
          <p:nvPr/>
        </p:nvSpPr>
        <p:spPr bwMode="auto">
          <a:xfrm flipV="1">
            <a:off x="2432050" y="3409950"/>
            <a:ext cx="4152900" cy="11113"/>
          </a:xfrm>
          <a:prstGeom prst="line">
            <a:avLst/>
          </a:prstGeom>
          <a:noFill/>
          <a:ln w="9525">
            <a:solidFill>
              <a:schemeClr val="tx1"/>
            </a:solidFill>
            <a:prstDash val="dash"/>
            <a:round/>
            <a:headEnd/>
            <a:tailEnd/>
          </a:ln>
        </p:spPr>
        <p:txBody>
          <a:bodyPr/>
          <a:lstStyle/>
          <a:p>
            <a:endParaRPr lang="nl-NL"/>
          </a:p>
        </p:txBody>
      </p:sp>
      <p:sp>
        <p:nvSpPr>
          <p:cNvPr id="17450" name="Line 48"/>
          <p:cNvSpPr>
            <a:spLocks noChangeShapeType="1"/>
          </p:cNvSpPr>
          <p:nvPr/>
        </p:nvSpPr>
        <p:spPr bwMode="auto">
          <a:xfrm>
            <a:off x="6584950" y="3409950"/>
            <a:ext cx="0" cy="1728788"/>
          </a:xfrm>
          <a:prstGeom prst="line">
            <a:avLst/>
          </a:prstGeom>
          <a:noFill/>
          <a:ln w="9525">
            <a:solidFill>
              <a:schemeClr val="tx1"/>
            </a:solidFill>
            <a:prstDash val="dash"/>
            <a:round/>
            <a:headEnd/>
            <a:tailEnd/>
          </a:ln>
        </p:spPr>
        <p:txBody>
          <a:bodyPr/>
          <a:lstStyle/>
          <a:p>
            <a:endParaRPr lang="nl-NL"/>
          </a:p>
        </p:txBody>
      </p:sp>
      <p:sp>
        <p:nvSpPr>
          <p:cNvPr id="17451"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nl-NL" sz="3200" b="1">
                <a:solidFill>
                  <a:srgbClr val="FFF61B"/>
                </a:solidFill>
                <a:latin typeface="Candara" pitchFamily="34" charset="0"/>
              </a:rPr>
              <a:t>Uitstel insulinetherapie</a:t>
            </a:r>
          </a:p>
        </p:txBody>
      </p:sp>
      <p:cxnSp>
        <p:nvCxnSpPr>
          <p:cNvPr id="47" name="Rechte verbindingslijn 46"/>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17453" name="Rectangle 2"/>
          <p:cNvSpPr>
            <a:spLocks noChangeArrowheads="1"/>
          </p:cNvSpPr>
          <p:nvPr/>
        </p:nvSpPr>
        <p:spPr bwMode="auto">
          <a:xfrm>
            <a:off x="527050" y="6515100"/>
            <a:ext cx="2671763"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Rubino et al. Diabet Med 2007; 24:1412-1418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idx="1"/>
          </p:nvPr>
        </p:nvSpPr>
        <p:spPr>
          <a:xfrm>
            <a:off x="533400" y="1701800"/>
            <a:ext cx="8229600" cy="4525963"/>
          </a:xfrm>
        </p:spPr>
        <p:txBody>
          <a:bodyPr/>
          <a:lstStyle/>
          <a:p>
            <a:pPr eaLnBrk="1" hangingPunct="1">
              <a:defRPr/>
            </a:pPr>
            <a:r>
              <a:rPr lang="en-US" sz="2200" spc="100">
                <a:solidFill>
                  <a:schemeClr val="accent2">
                    <a:lumMod val="75000"/>
                    <a:alpha val="40000"/>
                  </a:schemeClr>
                </a:solidFill>
                <a:latin typeface="Candara"/>
                <a:ea typeface="+mn-ea"/>
                <a:cs typeface="Candara"/>
              </a:rPr>
              <a:t>‘</a:t>
            </a:r>
            <a:r>
              <a:rPr lang="en-US" sz="2200" b="1" spc="100">
                <a:solidFill>
                  <a:schemeClr val="accent2">
                    <a:lumMod val="75000"/>
                    <a:alpha val="40000"/>
                  </a:schemeClr>
                </a:solidFill>
                <a:latin typeface="Candara"/>
                <a:ea typeface="+mn-ea"/>
                <a:cs typeface="Candara"/>
              </a:rPr>
              <a:t>Glycemic memory</a:t>
            </a:r>
            <a:r>
              <a:rPr lang="en-US" sz="2200" spc="100">
                <a:solidFill>
                  <a:schemeClr val="accent2">
                    <a:lumMod val="75000"/>
                    <a:alpha val="40000"/>
                  </a:schemeClr>
                </a:solidFill>
                <a:latin typeface="Candara"/>
                <a:ea typeface="+mn-ea"/>
                <a:cs typeface="Candara"/>
              </a:rPr>
              <a:t>’</a:t>
            </a:r>
            <a:endParaRPr lang="en-US" sz="2200" spc="100">
              <a:solidFill>
                <a:schemeClr val="accent2">
                  <a:lumMod val="75000"/>
                  <a:alpha val="40000"/>
                </a:schemeClr>
              </a:solidFill>
              <a:latin typeface="Candara"/>
              <a:ea typeface="+mn-ea"/>
              <a:cs typeface="Candara"/>
              <a:sym typeface="Wingdings" pitchFamily="-65" charset="2"/>
            </a:endParaRPr>
          </a:p>
          <a:p>
            <a:pPr lvl="1" eaLnBrk="1" hangingPunct="1">
              <a:defRPr/>
            </a:pPr>
            <a:r>
              <a:rPr lang="en-US" sz="2200" spc="100">
                <a:solidFill>
                  <a:schemeClr val="accent2">
                    <a:lumMod val="75000"/>
                    <a:alpha val="40000"/>
                  </a:schemeClr>
                </a:solidFill>
                <a:latin typeface="Candara"/>
                <a:ea typeface="Geneva" pitchFamily="-65" charset="-128"/>
                <a:cs typeface="Candara"/>
              </a:rPr>
              <a:t>UKPDS</a:t>
            </a:r>
          </a:p>
          <a:p>
            <a:pPr lvl="1" eaLnBrk="1" hangingPunct="1">
              <a:defRPr/>
            </a:pPr>
            <a:r>
              <a:rPr lang="en-US" sz="2200" spc="100">
                <a:solidFill>
                  <a:schemeClr val="accent2">
                    <a:lumMod val="75000"/>
                    <a:alpha val="40000"/>
                  </a:schemeClr>
                </a:solidFill>
                <a:latin typeface="Candara"/>
                <a:ea typeface="Geneva" pitchFamily="-65" charset="-128"/>
                <a:cs typeface="Candara"/>
              </a:rPr>
              <a:t>DCCT/EDIC</a:t>
            </a:r>
          </a:p>
          <a:p>
            <a:pPr lvl="1" eaLnBrk="1" hangingPunct="1">
              <a:defRPr/>
            </a:pPr>
            <a:r>
              <a:rPr lang="en-US" sz="2200" spc="100">
                <a:solidFill>
                  <a:schemeClr val="accent2">
                    <a:lumMod val="75000"/>
                    <a:alpha val="40000"/>
                  </a:schemeClr>
                </a:solidFill>
                <a:latin typeface="Candara"/>
                <a:ea typeface="Geneva" pitchFamily="-65" charset="-128"/>
                <a:cs typeface="Candara"/>
              </a:rPr>
              <a:t>ADVANCE en ACCORD</a:t>
            </a:r>
          </a:p>
          <a:p>
            <a:pPr lvl="1" eaLnBrk="1" hangingPunct="1">
              <a:lnSpc>
                <a:spcPts val="1200"/>
              </a:lnSpc>
              <a:spcAft>
                <a:spcPts val="600"/>
              </a:spcAft>
              <a:defRPr/>
            </a:pPr>
            <a:endParaRPr lang="en-US" sz="2200" spc="100">
              <a:solidFill>
                <a:schemeClr val="accent2">
                  <a:lumMod val="75000"/>
                </a:schemeClr>
              </a:solidFill>
              <a:latin typeface="Candara"/>
              <a:ea typeface="Geneva" pitchFamily="-65" charset="-128"/>
              <a:cs typeface="Candara"/>
            </a:endParaRPr>
          </a:p>
          <a:p>
            <a:pPr eaLnBrk="1" hangingPunct="1">
              <a:defRPr/>
            </a:pPr>
            <a:r>
              <a:rPr lang="en-US" sz="2200" b="1" spc="100">
                <a:solidFill>
                  <a:schemeClr val="accent2">
                    <a:lumMod val="75000"/>
                  </a:schemeClr>
                </a:solidFill>
                <a:latin typeface="Candara"/>
                <a:ea typeface="+mn-ea"/>
                <a:cs typeface="Candara"/>
              </a:rPr>
              <a:t>ADA/EASD consensus statement</a:t>
            </a:r>
          </a:p>
          <a:p>
            <a:pPr lvl="1" eaLnBrk="1" hangingPunct="1">
              <a:defRPr/>
            </a:pPr>
            <a:r>
              <a:rPr lang="en-US" sz="2200" spc="100">
                <a:solidFill>
                  <a:schemeClr val="accent2">
                    <a:lumMod val="75000"/>
                  </a:schemeClr>
                </a:solidFill>
                <a:latin typeface="Candara"/>
                <a:ea typeface="Geneva" pitchFamily="-65" charset="-128"/>
                <a:cs typeface="Candara"/>
              </a:rPr>
              <a:t>Het basaal PLUS concept</a:t>
            </a:r>
          </a:p>
          <a:p>
            <a:pPr lvl="1" eaLnBrk="1" hangingPunct="1">
              <a:lnSpc>
                <a:spcPts val="1200"/>
              </a:lnSpc>
              <a:spcAft>
                <a:spcPts val="600"/>
              </a:spcAft>
              <a:defRPr/>
            </a:pPr>
            <a:endParaRPr lang="en-US" sz="2200" spc="100">
              <a:solidFill>
                <a:schemeClr val="accent2">
                  <a:lumMod val="75000"/>
                </a:schemeClr>
              </a:solidFill>
              <a:latin typeface="Candara"/>
              <a:ea typeface="Geneva" pitchFamily="-65" charset="-128"/>
              <a:cs typeface="Candara"/>
            </a:endParaRPr>
          </a:p>
          <a:p>
            <a:pPr eaLnBrk="1" hangingPunct="1">
              <a:defRPr/>
            </a:pPr>
            <a:r>
              <a:rPr lang="en-US" sz="2200" b="1" spc="100">
                <a:solidFill>
                  <a:schemeClr val="accent2">
                    <a:lumMod val="75000"/>
                    <a:alpha val="40000"/>
                  </a:schemeClr>
                </a:solidFill>
                <a:latin typeface="Candara"/>
                <a:ea typeface="+mn-ea"/>
                <a:cs typeface="Candara"/>
              </a:rPr>
              <a:t>Klinische studie met het basaal PLUS concept</a:t>
            </a:r>
          </a:p>
          <a:p>
            <a:pPr lvl="1" eaLnBrk="1" hangingPunct="1">
              <a:defRPr/>
            </a:pPr>
            <a:r>
              <a:rPr lang="en-US" sz="2200" spc="100">
                <a:solidFill>
                  <a:schemeClr val="accent2">
                    <a:lumMod val="75000"/>
                    <a:alpha val="40000"/>
                  </a:schemeClr>
                </a:solidFill>
                <a:latin typeface="Candara"/>
                <a:ea typeface="Geneva" pitchFamily="-65" charset="-128"/>
                <a:cs typeface="Candara"/>
              </a:rPr>
              <a:t>De OPAL studie</a:t>
            </a:r>
          </a:p>
          <a:p>
            <a:pPr eaLnBrk="1" hangingPunct="1">
              <a:buFontTx/>
              <a:buNone/>
              <a:defRPr/>
            </a:pPr>
            <a:endParaRPr lang="en-US" sz="2200" spc="50">
              <a:solidFill>
                <a:schemeClr val="accent2">
                  <a:lumMod val="75000"/>
                </a:schemeClr>
              </a:solidFill>
              <a:latin typeface="Candara"/>
              <a:ea typeface="+mn-ea"/>
              <a:cs typeface="Candara"/>
            </a:endParaRPr>
          </a:p>
        </p:txBody>
      </p:sp>
      <p:sp>
        <p:nvSpPr>
          <p:cNvPr id="18435"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nl-NL" sz="3200" b="1">
                <a:solidFill>
                  <a:srgbClr val="FFF61B"/>
                </a:solidFill>
                <a:latin typeface="Candara" pitchFamily="34" charset="0"/>
              </a:rPr>
              <a:t>Inhoud</a:t>
            </a:r>
            <a:endParaRPr lang="nl-NL" sz="3200">
              <a:latin typeface="Candara" pitchFamily="34" charset="0"/>
            </a:endParaRPr>
          </a:p>
        </p:txBody>
      </p:sp>
      <p:cxnSp>
        <p:nvCxnSpPr>
          <p:cNvPr id="5" name="Rechte verbindingslijn 4"/>
          <p:cNvCxnSpPr/>
          <p:nvPr/>
        </p:nvCxnSpPr>
        <p:spPr bwMode="auto">
          <a:xfrm>
            <a:off x="647700" y="11811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18437" name="Rectangle 2"/>
          <p:cNvSpPr>
            <a:spLocks noChangeArrowheads="1"/>
          </p:cNvSpPr>
          <p:nvPr/>
        </p:nvSpPr>
        <p:spPr bwMode="auto">
          <a:xfrm>
            <a:off x="515938" y="6515100"/>
            <a:ext cx="274637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Patel et al.N Engl J Med 2008; 358:2560-2572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p:cNvSpPr txBox="1">
            <a:spLocks noChangeArrowheads="1"/>
          </p:cNvSpPr>
          <p:nvPr/>
        </p:nvSpPr>
        <p:spPr bwMode="auto">
          <a:xfrm rot="-5400000">
            <a:off x="3784600" y="-33337"/>
            <a:ext cx="996950" cy="7486650"/>
          </a:xfrm>
          <a:prstGeom prst="rect">
            <a:avLst/>
          </a:prstGeom>
          <a:noFill/>
          <a:ln w="9525">
            <a:noFill/>
            <a:miter lim="800000"/>
            <a:headEnd/>
            <a:tailEnd/>
          </a:ln>
        </p:spPr>
        <p:txBody>
          <a:bodyPr vert="eaVert">
            <a:spAutoFit/>
          </a:bodyPr>
          <a:lstStyle/>
          <a:p>
            <a:pPr>
              <a:lnSpc>
                <a:spcPct val="120000"/>
              </a:lnSpc>
              <a:buFont typeface="Arial" charset="0"/>
              <a:buChar char="•"/>
            </a:pPr>
            <a:r>
              <a:rPr lang="en-GB" sz="2200">
                <a:solidFill>
                  <a:srgbClr val="262673"/>
                </a:solidFill>
                <a:latin typeface="Candara" pitchFamily="34" charset="0"/>
              </a:rPr>
              <a:t> Early addition of insulin therapy in patients who do not meet target goals </a:t>
            </a:r>
          </a:p>
        </p:txBody>
      </p:sp>
      <p:sp>
        <p:nvSpPr>
          <p:cNvPr id="19459" name="Line 3"/>
          <p:cNvSpPr>
            <a:spLocks noChangeShapeType="1"/>
          </p:cNvSpPr>
          <p:nvPr/>
        </p:nvSpPr>
        <p:spPr bwMode="auto">
          <a:xfrm>
            <a:off x="4025900" y="6780213"/>
            <a:ext cx="0" cy="0"/>
          </a:xfrm>
          <a:prstGeom prst="line">
            <a:avLst/>
          </a:prstGeom>
          <a:noFill/>
          <a:ln w="9525">
            <a:solidFill>
              <a:schemeClr val="tx1"/>
            </a:solidFill>
            <a:round/>
            <a:headEnd/>
            <a:tailEnd/>
          </a:ln>
        </p:spPr>
        <p:txBody>
          <a:bodyPr vert="eaVert" wrap="none" anchor="ctr"/>
          <a:lstStyle/>
          <a:p>
            <a:endParaRPr lang="nl-NL"/>
          </a:p>
        </p:txBody>
      </p:sp>
      <p:sp>
        <p:nvSpPr>
          <p:cNvPr id="19460" name="Line 4"/>
          <p:cNvSpPr>
            <a:spLocks noChangeShapeType="1"/>
          </p:cNvSpPr>
          <p:nvPr/>
        </p:nvSpPr>
        <p:spPr bwMode="auto">
          <a:xfrm>
            <a:off x="4606925" y="6780213"/>
            <a:ext cx="0" cy="0"/>
          </a:xfrm>
          <a:prstGeom prst="line">
            <a:avLst/>
          </a:prstGeom>
          <a:noFill/>
          <a:ln w="9525">
            <a:solidFill>
              <a:schemeClr val="tx1"/>
            </a:solidFill>
            <a:round/>
            <a:headEnd/>
            <a:tailEnd/>
          </a:ln>
        </p:spPr>
        <p:txBody>
          <a:bodyPr vert="eaVert" wrap="none" anchor="ctr"/>
          <a:lstStyle/>
          <a:p>
            <a:endParaRPr lang="nl-NL"/>
          </a:p>
        </p:txBody>
      </p:sp>
      <p:sp>
        <p:nvSpPr>
          <p:cNvPr id="19461"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ADA/EASD consensus statement</a:t>
            </a:r>
            <a:endParaRPr lang="nl-NL" sz="3200">
              <a:latin typeface="Candara" pitchFamily="34" charset="0"/>
            </a:endParaRPr>
          </a:p>
        </p:txBody>
      </p:sp>
      <p:cxnSp>
        <p:nvCxnSpPr>
          <p:cNvPr id="10" name="Rechte verbindingslijn 9"/>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19463" name="Rectangle 8"/>
          <p:cNvSpPr>
            <a:spLocks noChangeArrowheads="1"/>
          </p:cNvSpPr>
          <p:nvPr/>
        </p:nvSpPr>
        <p:spPr bwMode="auto">
          <a:xfrm>
            <a:off x="539750" y="765175"/>
            <a:ext cx="8596313"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Pleidooi voor vroeg inzetten insulinetherapie</a:t>
            </a:r>
          </a:p>
        </p:txBody>
      </p:sp>
      <p:sp>
        <p:nvSpPr>
          <p:cNvPr id="19464" name="Rectangle 2"/>
          <p:cNvSpPr>
            <a:spLocks noChangeArrowheads="1"/>
          </p:cNvSpPr>
          <p:nvPr/>
        </p:nvSpPr>
        <p:spPr bwMode="auto">
          <a:xfrm>
            <a:off x="515938" y="6515100"/>
            <a:ext cx="2959100"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Nathan DM, et al. Diabetologia 2009; 52:17-30.  </a:t>
            </a:r>
          </a:p>
        </p:txBody>
      </p:sp>
      <p:sp>
        <p:nvSpPr>
          <p:cNvPr id="19465" name="Text Box 12"/>
          <p:cNvSpPr txBox="1">
            <a:spLocks noChangeArrowheads="1"/>
          </p:cNvSpPr>
          <p:nvPr/>
        </p:nvSpPr>
        <p:spPr bwMode="auto">
          <a:xfrm rot="-5400000">
            <a:off x="3586956" y="-1494631"/>
            <a:ext cx="1404938" cy="7499350"/>
          </a:xfrm>
          <a:prstGeom prst="rect">
            <a:avLst/>
          </a:prstGeom>
          <a:noFill/>
          <a:ln w="9525">
            <a:noFill/>
            <a:miter lim="800000"/>
            <a:headEnd/>
            <a:tailEnd/>
          </a:ln>
        </p:spPr>
        <p:txBody>
          <a:bodyPr vert="eaVert">
            <a:spAutoFit/>
          </a:bodyPr>
          <a:lstStyle/>
          <a:p>
            <a:pPr>
              <a:lnSpc>
                <a:spcPct val="120000"/>
              </a:lnSpc>
              <a:spcBef>
                <a:spcPct val="50000"/>
              </a:spcBef>
              <a:buFont typeface="Arial" charset="0"/>
              <a:buChar char="•"/>
            </a:pPr>
            <a:r>
              <a:rPr lang="en-GB" sz="2200">
                <a:solidFill>
                  <a:srgbClr val="262673"/>
                </a:solidFill>
                <a:latin typeface="Candara" pitchFamily="34" charset="0"/>
              </a:rPr>
              <a:t> Lower levels of glycaemia at the time of initial therapy are associated with lower A1C levels over time and decreased long-term complications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hoek 47"/>
          <p:cNvSpPr>
            <a:spLocks noChangeArrowheads="1"/>
          </p:cNvSpPr>
          <p:nvPr/>
        </p:nvSpPr>
        <p:spPr bwMode="auto">
          <a:xfrm>
            <a:off x="609600" y="1168400"/>
            <a:ext cx="7835900" cy="241300"/>
          </a:xfrm>
          <a:prstGeom prst="rect">
            <a:avLst/>
          </a:prstGeom>
          <a:solidFill>
            <a:srgbClr val="00BB0D"/>
          </a:solidFill>
          <a:ln w="9525">
            <a:noFill/>
            <a:round/>
            <a:headEnd/>
            <a:tailEnd/>
          </a:ln>
        </p:spPr>
        <p:txBody>
          <a:bodyPr vert="eaVert" wrap="none" anchor="ctr"/>
          <a:lstStyle/>
          <a:p>
            <a:pPr algn="ctr"/>
            <a:endParaRPr lang="en-US"/>
          </a:p>
        </p:txBody>
      </p:sp>
      <p:sp>
        <p:nvSpPr>
          <p:cNvPr id="20483" name="Rechthoek 46"/>
          <p:cNvSpPr>
            <a:spLocks noChangeArrowheads="1"/>
          </p:cNvSpPr>
          <p:nvPr/>
        </p:nvSpPr>
        <p:spPr bwMode="auto">
          <a:xfrm>
            <a:off x="590550" y="4254500"/>
            <a:ext cx="7829550" cy="711200"/>
          </a:xfrm>
          <a:prstGeom prst="rect">
            <a:avLst/>
          </a:prstGeom>
          <a:solidFill>
            <a:schemeClr val="bg1">
              <a:alpha val="36862"/>
            </a:schemeClr>
          </a:solidFill>
          <a:ln w="9525">
            <a:noFill/>
            <a:round/>
            <a:headEnd/>
            <a:tailEnd/>
          </a:ln>
        </p:spPr>
        <p:txBody>
          <a:bodyPr vert="eaVert" wrap="none" anchor="ctr"/>
          <a:lstStyle/>
          <a:p>
            <a:pPr algn="ctr"/>
            <a:endParaRPr lang="en-US">
              <a:solidFill>
                <a:schemeClr val="bg1"/>
              </a:solidFill>
            </a:endParaRPr>
          </a:p>
        </p:txBody>
      </p:sp>
      <p:sp>
        <p:nvSpPr>
          <p:cNvPr id="20484" name="Rechthoek 45"/>
          <p:cNvSpPr>
            <a:spLocks noChangeArrowheads="1"/>
          </p:cNvSpPr>
          <p:nvPr/>
        </p:nvSpPr>
        <p:spPr bwMode="auto">
          <a:xfrm>
            <a:off x="590550" y="2603500"/>
            <a:ext cx="7829550" cy="774700"/>
          </a:xfrm>
          <a:prstGeom prst="rect">
            <a:avLst/>
          </a:prstGeom>
          <a:solidFill>
            <a:schemeClr val="bg1">
              <a:alpha val="36862"/>
            </a:schemeClr>
          </a:solidFill>
          <a:ln w="9525">
            <a:noFill/>
            <a:round/>
            <a:headEnd/>
            <a:tailEnd/>
          </a:ln>
        </p:spPr>
        <p:txBody>
          <a:bodyPr vert="eaVert" wrap="none" anchor="ctr"/>
          <a:lstStyle/>
          <a:p>
            <a:pPr algn="ctr"/>
            <a:endParaRPr lang="en-US">
              <a:solidFill>
                <a:schemeClr val="bg1"/>
              </a:solidFill>
            </a:endParaRPr>
          </a:p>
        </p:txBody>
      </p:sp>
      <p:sp>
        <p:nvSpPr>
          <p:cNvPr id="20485" name="Rechthoek 44"/>
          <p:cNvSpPr>
            <a:spLocks noChangeArrowheads="1"/>
          </p:cNvSpPr>
          <p:nvPr/>
        </p:nvSpPr>
        <p:spPr bwMode="auto">
          <a:xfrm>
            <a:off x="590550" y="1625600"/>
            <a:ext cx="7842250" cy="469900"/>
          </a:xfrm>
          <a:prstGeom prst="rect">
            <a:avLst/>
          </a:prstGeom>
          <a:solidFill>
            <a:schemeClr val="bg1">
              <a:alpha val="36862"/>
            </a:schemeClr>
          </a:solidFill>
          <a:ln w="9525">
            <a:noFill/>
            <a:round/>
            <a:headEnd/>
            <a:tailEnd/>
          </a:ln>
        </p:spPr>
        <p:txBody>
          <a:bodyPr vert="eaVert" wrap="none" anchor="ctr"/>
          <a:lstStyle/>
          <a:p>
            <a:pPr algn="ctr"/>
            <a:endParaRPr lang="en-US">
              <a:solidFill>
                <a:schemeClr val="bg1"/>
              </a:solidFill>
            </a:endParaRPr>
          </a:p>
        </p:txBody>
      </p:sp>
      <p:sp>
        <p:nvSpPr>
          <p:cNvPr id="20486" name="Text Box 14"/>
          <p:cNvSpPr txBox="1">
            <a:spLocks noChangeArrowheads="1"/>
          </p:cNvSpPr>
          <p:nvPr/>
        </p:nvSpPr>
        <p:spPr bwMode="auto">
          <a:xfrm>
            <a:off x="744538" y="3335338"/>
            <a:ext cx="1277937"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Sulfonylurea</a:t>
            </a:r>
          </a:p>
        </p:txBody>
      </p:sp>
      <p:sp>
        <p:nvSpPr>
          <p:cNvPr id="20487" name="Text Box 15"/>
          <p:cNvSpPr txBox="1">
            <a:spLocks noChangeArrowheads="1"/>
          </p:cNvSpPr>
          <p:nvPr/>
        </p:nvSpPr>
        <p:spPr bwMode="auto">
          <a:xfrm>
            <a:off x="3046413" y="3335338"/>
            <a:ext cx="703262" cy="274637"/>
          </a:xfrm>
          <a:prstGeom prst="rect">
            <a:avLst/>
          </a:prstGeom>
          <a:noFill/>
          <a:ln w="9525">
            <a:noFill/>
            <a:miter lim="800000"/>
            <a:headEnd/>
            <a:tailEnd/>
          </a:ln>
        </p:spPr>
        <p:txBody>
          <a:bodyPr>
            <a:spAutoFit/>
          </a:bodyPr>
          <a:lstStyle/>
          <a:p>
            <a:pPr algn="ctr">
              <a:spcBef>
                <a:spcPct val="50000"/>
              </a:spcBef>
            </a:pPr>
            <a:r>
              <a:rPr lang="en-GB" sz="1200">
                <a:latin typeface="Candara" pitchFamily="34" charset="0"/>
              </a:rPr>
              <a:t>1.0-2.0</a:t>
            </a:r>
          </a:p>
        </p:txBody>
      </p:sp>
      <p:sp>
        <p:nvSpPr>
          <p:cNvPr id="20488" name="Text Box 16"/>
          <p:cNvSpPr txBox="1">
            <a:spLocks noChangeArrowheads="1"/>
          </p:cNvSpPr>
          <p:nvPr/>
        </p:nvSpPr>
        <p:spPr bwMode="auto">
          <a:xfrm>
            <a:off x="3890963" y="3335338"/>
            <a:ext cx="1428750"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Rapidly effective</a:t>
            </a:r>
          </a:p>
        </p:txBody>
      </p:sp>
      <p:sp>
        <p:nvSpPr>
          <p:cNvPr id="20489" name="Text Box 17"/>
          <p:cNvSpPr txBox="1">
            <a:spLocks noChangeArrowheads="1"/>
          </p:cNvSpPr>
          <p:nvPr/>
        </p:nvSpPr>
        <p:spPr bwMode="auto">
          <a:xfrm>
            <a:off x="596900" y="1133475"/>
            <a:ext cx="2552700" cy="276225"/>
          </a:xfrm>
          <a:prstGeom prst="rect">
            <a:avLst/>
          </a:prstGeom>
          <a:noFill/>
          <a:ln w="9525">
            <a:noFill/>
            <a:miter lim="800000"/>
            <a:headEnd/>
            <a:tailEnd/>
          </a:ln>
        </p:spPr>
        <p:txBody>
          <a:bodyPr>
            <a:spAutoFit/>
          </a:bodyPr>
          <a:lstStyle/>
          <a:p>
            <a:pPr>
              <a:spcBef>
                <a:spcPct val="50000"/>
              </a:spcBef>
            </a:pPr>
            <a:r>
              <a:rPr lang="en-GB" sz="1200" b="1">
                <a:solidFill>
                  <a:srgbClr val="F2F2F2"/>
                </a:solidFill>
                <a:latin typeface="Candara" pitchFamily="34" charset="0"/>
              </a:rPr>
              <a:t>Tier 1: well-validated core</a:t>
            </a:r>
          </a:p>
        </p:txBody>
      </p:sp>
      <p:sp>
        <p:nvSpPr>
          <p:cNvPr id="20490" name="Text Box 18"/>
          <p:cNvSpPr txBox="1">
            <a:spLocks noChangeArrowheads="1"/>
          </p:cNvSpPr>
          <p:nvPr/>
        </p:nvSpPr>
        <p:spPr bwMode="auto">
          <a:xfrm>
            <a:off x="744538" y="1358900"/>
            <a:ext cx="2324100" cy="731838"/>
          </a:xfrm>
          <a:prstGeom prst="rect">
            <a:avLst/>
          </a:prstGeom>
          <a:noFill/>
          <a:ln w="9525">
            <a:noFill/>
            <a:miter lim="800000"/>
            <a:headEnd/>
            <a:tailEnd/>
          </a:ln>
        </p:spPr>
        <p:txBody>
          <a:bodyPr>
            <a:spAutoFit/>
          </a:bodyPr>
          <a:lstStyle/>
          <a:p>
            <a:pPr>
              <a:spcBef>
                <a:spcPct val="50000"/>
              </a:spcBef>
            </a:pPr>
            <a:r>
              <a:rPr lang="en-GB" sz="1200" b="1">
                <a:latin typeface="Candara" pitchFamily="34" charset="0"/>
              </a:rPr>
              <a:t>Step 1: initial therapy</a:t>
            </a:r>
          </a:p>
          <a:p>
            <a:pPr>
              <a:spcBef>
                <a:spcPct val="50000"/>
              </a:spcBef>
            </a:pPr>
            <a:r>
              <a:rPr lang="en-GB" sz="1200">
                <a:latin typeface="Candara" pitchFamily="34" charset="0"/>
              </a:rPr>
              <a:t>Lifestyle to decrease weight and  increase activity</a:t>
            </a:r>
          </a:p>
        </p:txBody>
      </p:sp>
      <p:sp>
        <p:nvSpPr>
          <p:cNvPr id="20491" name="Text Box 19"/>
          <p:cNvSpPr txBox="1">
            <a:spLocks noChangeArrowheads="1"/>
          </p:cNvSpPr>
          <p:nvPr/>
        </p:nvSpPr>
        <p:spPr bwMode="auto">
          <a:xfrm>
            <a:off x="3046413" y="1608138"/>
            <a:ext cx="703262" cy="274637"/>
          </a:xfrm>
          <a:prstGeom prst="rect">
            <a:avLst/>
          </a:prstGeom>
          <a:noFill/>
          <a:ln w="9525">
            <a:noFill/>
            <a:miter lim="800000"/>
            <a:headEnd/>
            <a:tailEnd/>
          </a:ln>
        </p:spPr>
        <p:txBody>
          <a:bodyPr>
            <a:spAutoFit/>
          </a:bodyPr>
          <a:lstStyle/>
          <a:p>
            <a:pPr algn="ctr">
              <a:spcBef>
                <a:spcPct val="50000"/>
              </a:spcBef>
            </a:pPr>
            <a:r>
              <a:rPr lang="en-GB" sz="1200">
                <a:latin typeface="Candara" pitchFamily="34" charset="0"/>
              </a:rPr>
              <a:t>1.0-2.0</a:t>
            </a:r>
          </a:p>
        </p:txBody>
      </p:sp>
      <p:sp>
        <p:nvSpPr>
          <p:cNvPr id="20492" name="Text Box 20"/>
          <p:cNvSpPr txBox="1">
            <a:spLocks noChangeArrowheads="1"/>
          </p:cNvSpPr>
          <p:nvPr/>
        </p:nvSpPr>
        <p:spPr bwMode="auto">
          <a:xfrm>
            <a:off x="3046413" y="2052638"/>
            <a:ext cx="703262" cy="274637"/>
          </a:xfrm>
          <a:prstGeom prst="rect">
            <a:avLst/>
          </a:prstGeom>
          <a:noFill/>
          <a:ln w="9525">
            <a:noFill/>
            <a:miter lim="800000"/>
            <a:headEnd/>
            <a:tailEnd/>
          </a:ln>
        </p:spPr>
        <p:txBody>
          <a:bodyPr>
            <a:spAutoFit/>
          </a:bodyPr>
          <a:lstStyle/>
          <a:p>
            <a:pPr algn="ctr">
              <a:spcBef>
                <a:spcPct val="50000"/>
              </a:spcBef>
            </a:pPr>
            <a:r>
              <a:rPr lang="en-GB" sz="1200">
                <a:latin typeface="Candara" pitchFamily="34" charset="0"/>
              </a:rPr>
              <a:t>1.0-2.0</a:t>
            </a:r>
          </a:p>
        </p:txBody>
      </p:sp>
      <p:sp>
        <p:nvSpPr>
          <p:cNvPr id="20493" name="Text Box 21"/>
          <p:cNvSpPr txBox="1">
            <a:spLocks noChangeArrowheads="1"/>
          </p:cNvSpPr>
          <p:nvPr/>
        </p:nvSpPr>
        <p:spPr bwMode="auto">
          <a:xfrm>
            <a:off x="3046413" y="2565400"/>
            <a:ext cx="703262" cy="274638"/>
          </a:xfrm>
          <a:prstGeom prst="rect">
            <a:avLst/>
          </a:prstGeom>
          <a:noFill/>
          <a:ln w="9525">
            <a:noFill/>
            <a:miter lim="800000"/>
            <a:headEnd/>
            <a:tailEnd/>
          </a:ln>
        </p:spPr>
        <p:txBody>
          <a:bodyPr>
            <a:spAutoFit/>
          </a:bodyPr>
          <a:lstStyle/>
          <a:p>
            <a:pPr algn="ctr">
              <a:spcBef>
                <a:spcPct val="50000"/>
              </a:spcBef>
            </a:pPr>
            <a:r>
              <a:rPr lang="en-GB" sz="1200">
                <a:latin typeface="Candara" pitchFamily="34" charset="0"/>
              </a:rPr>
              <a:t>1.5-3.5</a:t>
            </a:r>
          </a:p>
        </p:txBody>
      </p:sp>
      <p:sp>
        <p:nvSpPr>
          <p:cNvPr id="20494" name="Text Box 22"/>
          <p:cNvSpPr txBox="1">
            <a:spLocks noChangeArrowheads="1"/>
          </p:cNvSpPr>
          <p:nvPr/>
        </p:nvSpPr>
        <p:spPr bwMode="auto">
          <a:xfrm>
            <a:off x="744538" y="2052638"/>
            <a:ext cx="1277937"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Metformin</a:t>
            </a:r>
          </a:p>
        </p:txBody>
      </p:sp>
      <p:sp>
        <p:nvSpPr>
          <p:cNvPr id="20495" name="Text Box 23"/>
          <p:cNvSpPr txBox="1">
            <a:spLocks noChangeArrowheads="1"/>
          </p:cNvSpPr>
          <p:nvPr/>
        </p:nvSpPr>
        <p:spPr bwMode="auto">
          <a:xfrm>
            <a:off x="744538" y="2349500"/>
            <a:ext cx="2322512" cy="554038"/>
          </a:xfrm>
          <a:prstGeom prst="rect">
            <a:avLst/>
          </a:prstGeom>
          <a:noFill/>
          <a:ln w="9525">
            <a:noFill/>
            <a:miter lim="800000"/>
            <a:headEnd/>
            <a:tailEnd/>
          </a:ln>
        </p:spPr>
        <p:txBody>
          <a:bodyPr>
            <a:spAutoFit/>
          </a:bodyPr>
          <a:lstStyle/>
          <a:p>
            <a:pPr>
              <a:spcBef>
                <a:spcPct val="50000"/>
              </a:spcBef>
            </a:pPr>
            <a:r>
              <a:rPr lang="en-GB" sz="1200" b="1">
                <a:latin typeface="Candara" pitchFamily="34" charset="0"/>
              </a:rPr>
              <a:t>Step 2: additional therapy</a:t>
            </a:r>
          </a:p>
          <a:p>
            <a:pPr>
              <a:spcBef>
                <a:spcPct val="50000"/>
              </a:spcBef>
            </a:pPr>
            <a:r>
              <a:rPr lang="en-GB" sz="1200">
                <a:latin typeface="Candara" pitchFamily="34" charset="0"/>
              </a:rPr>
              <a:t>Insulin</a:t>
            </a:r>
          </a:p>
        </p:txBody>
      </p:sp>
      <p:sp>
        <p:nvSpPr>
          <p:cNvPr id="20496" name="Text Box 24"/>
          <p:cNvSpPr txBox="1">
            <a:spLocks noChangeArrowheads="1"/>
          </p:cNvSpPr>
          <p:nvPr/>
        </p:nvSpPr>
        <p:spPr bwMode="auto">
          <a:xfrm>
            <a:off x="3890963" y="1608138"/>
            <a:ext cx="1428750"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Broad benefits</a:t>
            </a:r>
          </a:p>
        </p:txBody>
      </p:sp>
      <p:sp>
        <p:nvSpPr>
          <p:cNvPr id="20497" name="Text Box 25"/>
          <p:cNvSpPr txBox="1">
            <a:spLocks noChangeArrowheads="1"/>
          </p:cNvSpPr>
          <p:nvPr/>
        </p:nvSpPr>
        <p:spPr bwMode="auto">
          <a:xfrm>
            <a:off x="3890963" y="2052638"/>
            <a:ext cx="1428750"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Weight neutral</a:t>
            </a:r>
          </a:p>
        </p:txBody>
      </p:sp>
      <p:sp>
        <p:nvSpPr>
          <p:cNvPr id="20498" name="Text Box 26"/>
          <p:cNvSpPr txBox="1">
            <a:spLocks noChangeArrowheads="1"/>
          </p:cNvSpPr>
          <p:nvPr/>
        </p:nvSpPr>
        <p:spPr bwMode="auto">
          <a:xfrm>
            <a:off x="3890963" y="2578100"/>
            <a:ext cx="2044700" cy="457200"/>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No dose limit, rapidly effective, improved lipid profile</a:t>
            </a:r>
          </a:p>
        </p:txBody>
      </p:sp>
      <p:sp>
        <p:nvSpPr>
          <p:cNvPr id="20499" name="Text Box 27"/>
          <p:cNvSpPr txBox="1">
            <a:spLocks noChangeArrowheads="1"/>
          </p:cNvSpPr>
          <p:nvPr/>
        </p:nvSpPr>
        <p:spPr bwMode="auto">
          <a:xfrm>
            <a:off x="5815013" y="1608138"/>
            <a:ext cx="1789112" cy="457200"/>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Insufficient for most within first year</a:t>
            </a:r>
          </a:p>
        </p:txBody>
      </p:sp>
      <p:sp>
        <p:nvSpPr>
          <p:cNvPr id="20500" name="Text Box 28"/>
          <p:cNvSpPr txBox="1">
            <a:spLocks noChangeArrowheads="1"/>
          </p:cNvSpPr>
          <p:nvPr/>
        </p:nvSpPr>
        <p:spPr bwMode="auto">
          <a:xfrm>
            <a:off x="5815013" y="2052638"/>
            <a:ext cx="2205037" cy="457200"/>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GI side effects, contraindicated with renal insufficiency</a:t>
            </a:r>
          </a:p>
        </p:txBody>
      </p:sp>
      <p:sp>
        <p:nvSpPr>
          <p:cNvPr id="20501" name="Text Box 29"/>
          <p:cNvSpPr txBox="1">
            <a:spLocks noChangeArrowheads="1"/>
          </p:cNvSpPr>
          <p:nvPr/>
        </p:nvSpPr>
        <p:spPr bwMode="auto">
          <a:xfrm>
            <a:off x="5815013" y="2565400"/>
            <a:ext cx="2205037" cy="830263"/>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One to four injections daily, monitoring, weight gain, hypoglycemia, analogues are expensive</a:t>
            </a:r>
          </a:p>
        </p:txBody>
      </p:sp>
      <p:sp>
        <p:nvSpPr>
          <p:cNvPr id="20502" name="Text Box 30"/>
          <p:cNvSpPr txBox="1">
            <a:spLocks noChangeArrowheads="1"/>
          </p:cNvSpPr>
          <p:nvPr/>
        </p:nvSpPr>
        <p:spPr bwMode="auto">
          <a:xfrm>
            <a:off x="5815013" y="3335338"/>
            <a:ext cx="2205037" cy="646112"/>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Weight gain, hypoglycemia (especially with glibenclamide or chlorpropamide)</a:t>
            </a:r>
          </a:p>
        </p:txBody>
      </p:sp>
      <p:sp>
        <p:nvSpPr>
          <p:cNvPr id="20503" name="Rectangle 11"/>
          <p:cNvSpPr>
            <a:spLocks noChangeArrowheads="1"/>
          </p:cNvSpPr>
          <p:nvPr/>
        </p:nvSpPr>
        <p:spPr bwMode="auto">
          <a:xfrm>
            <a:off x="620713" y="3960813"/>
            <a:ext cx="1474787" cy="144462"/>
          </a:xfrm>
          <a:prstGeom prst="rect">
            <a:avLst/>
          </a:prstGeom>
          <a:solidFill>
            <a:schemeClr val="bg2">
              <a:alpha val="47058"/>
            </a:schemeClr>
          </a:solidFill>
          <a:ln w="9525">
            <a:noFill/>
            <a:miter lim="800000"/>
            <a:headEnd/>
            <a:tailEnd/>
          </a:ln>
        </p:spPr>
        <p:txBody>
          <a:bodyPr wrap="none" anchor="ctr"/>
          <a:lstStyle/>
          <a:p>
            <a:pPr algn="ctr"/>
            <a:endParaRPr lang="en-US">
              <a:latin typeface="Candara" pitchFamily="34" charset="0"/>
            </a:endParaRPr>
          </a:p>
        </p:txBody>
      </p:sp>
      <p:sp>
        <p:nvSpPr>
          <p:cNvPr id="20504" name="Text Box 33"/>
          <p:cNvSpPr txBox="1">
            <a:spLocks noChangeArrowheads="1"/>
          </p:cNvSpPr>
          <p:nvPr/>
        </p:nvSpPr>
        <p:spPr bwMode="auto">
          <a:xfrm>
            <a:off x="744538" y="4192588"/>
            <a:ext cx="1277937"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TZDs</a:t>
            </a:r>
          </a:p>
        </p:txBody>
      </p:sp>
      <p:sp>
        <p:nvSpPr>
          <p:cNvPr id="20505" name="Text Box 34"/>
          <p:cNvSpPr txBox="1">
            <a:spLocks noChangeArrowheads="1"/>
          </p:cNvSpPr>
          <p:nvPr/>
        </p:nvSpPr>
        <p:spPr bwMode="auto">
          <a:xfrm>
            <a:off x="744538" y="4972050"/>
            <a:ext cx="1277937" cy="274638"/>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GLP-1 agonists</a:t>
            </a:r>
          </a:p>
        </p:txBody>
      </p:sp>
      <p:sp>
        <p:nvSpPr>
          <p:cNvPr id="20506" name="Text Box 35"/>
          <p:cNvSpPr txBox="1">
            <a:spLocks noChangeArrowheads="1"/>
          </p:cNvSpPr>
          <p:nvPr/>
        </p:nvSpPr>
        <p:spPr bwMode="auto">
          <a:xfrm>
            <a:off x="3046413" y="4192588"/>
            <a:ext cx="703262" cy="274637"/>
          </a:xfrm>
          <a:prstGeom prst="rect">
            <a:avLst/>
          </a:prstGeom>
          <a:noFill/>
          <a:ln w="9525">
            <a:noFill/>
            <a:miter lim="800000"/>
            <a:headEnd/>
            <a:tailEnd/>
          </a:ln>
        </p:spPr>
        <p:txBody>
          <a:bodyPr>
            <a:spAutoFit/>
          </a:bodyPr>
          <a:lstStyle/>
          <a:p>
            <a:pPr algn="ctr">
              <a:spcBef>
                <a:spcPct val="50000"/>
              </a:spcBef>
            </a:pPr>
            <a:r>
              <a:rPr lang="en-GB" sz="1200">
                <a:latin typeface="Candara" pitchFamily="34" charset="0"/>
              </a:rPr>
              <a:t>0.5-1.4</a:t>
            </a:r>
          </a:p>
        </p:txBody>
      </p:sp>
      <p:sp>
        <p:nvSpPr>
          <p:cNvPr id="20507" name="Text Box 36"/>
          <p:cNvSpPr txBox="1">
            <a:spLocks noChangeArrowheads="1"/>
          </p:cNvSpPr>
          <p:nvPr/>
        </p:nvSpPr>
        <p:spPr bwMode="auto">
          <a:xfrm>
            <a:off x="3046413" y="4972050"/>
            <a:ext cx="703262" cy="274638"/>
          </a:xfrm>
          <a:prstGeom prst="rect">
            <a:avLst/>
          </a:prstGeom>
          <a:noFill/>
          <a:ln w="9525">
            <a:noFill/>
            <a:miter lim="800000"/>
            <a:headEnd/>
            <a:tailEnd/>
          </a:ln>
        </p:spPr>
        <p:txBody>
          <a:bodyPr>
            <a:spAutoFit/>
          </a:bodyPr>
          <a:lstStyle/>
          <a:p>
            <a:pPr algn="ctr">
              <a:spcBef>
                <a:spcPct val="50000"/>
              </a:spcBef>
            </a:pPr>
            <a:r>
              <a:rPr lang="en-GB" sz="1200">
                <a:latin typeface="Candara" pitchFamily="34" charset="0"/>
              </a:rPr>
              <a:t>0.5-1.0</a:t>
            </a:r>
          </a:p>
        </p:txBody>
      </p:sp>
      <p:sp>
        <p:nvSpPr>
          <p:cNvPr id="20508" name="Text Box 37"/>
          <p:cNvSpPr txBox="1">
            <a:spLocks noChangeArrowheads="1"/>
          </p:cNvSpPr>
          <p:nvPr/>
        </p:nvSpPr>
        <p:spPr bwMode="auto">
          <a:xfrm>
            <a:off x="3890963" y="4192588"/>
            <a:ext cx="2044700" cy="646112"/>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Improved lipid profile (pioglitazone), potential decrease in MI (pioglitazone)</a:t>
            </a:r>
          </a:p>
        </p:txBody>
      </p:sp>
      <p:sp>
        <p:nvSpPr>
          <p:cNvPr id="20509" name="Text Box 38"/>
          <p:cNvSpPr txBox="1">
            <a:spLocks noChangeArrowheads="1"/>
          </p:cNvSpPr>
          <p:nvPr/>
        </p:nvSpPr>
        <p:spPr bwMode="auto">
          <a:xfrm>
            <a:off x="3890963" y="4972050"/>
            <a:ext cx="1428750" cy="274638"/>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Weight loss</a:t>
            </a:r>
          </a:p>
        </p:txBody>
      </p:sp>
      <p:sp>
        <p:nvSpPr>
          <p:cNvPr id="20510" name="Text Box 39"/>
          <p:cNvSpPr txBox="1">
            <a:spLocks noChangeArrowheads="1"/>
          </p:cNvSpPr>
          <p:nvPr/>
        </p:nvSpPr>
        <p:spPr bwMode="auto">
          <a:xfrm>
            <a:off x="5815013" y="4192588"/>
            <a:ext cx="2139950" cy="830262"/>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Fluid retention, CHF, weight gain, bone fractures, expensive, potential increase in MI (rosiglitazone)</a:t>
            </a:r>
          </a:p>
        </p:txBody>
      </p:sp>
      <p:sp>
        <p:nvSpPr>
          <p:cNvPr id="20511" name="Text Box 40"/>
          <p:cNvSpPr txBox="1">
            <a:spLocks noChangeArrowheads="1"/>
          </p:cNvSpPr>
          <p:nvPr/>
        </p:nvSpPr>
        <p:spPr bwMode="auto">
          <a:xfrm>
            <a:off x="5815013" y="4972050"/>
            <a:ext cx="1949450" cy="830263"/>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Two injections daily, frequent GI side effects, long-term safety not established, expensive</a:t>
            </a:r>
          </a:p>
        </p:txBody>
      </p:sp>
      <p:sp>
        <p:nvSpPr>
          <p:cNvPr id="20512" name="Text Box 57"/>
          <p:cNvSpPr txBox="1">
            <a:spLocks noChangeArrowheads="1"/>
          </p:cNvSpPr>
          <p:nvPr/>
        </p:nvSpPr>
        <p:spPr bwMode="auto">
          <a:xfrm>
            <a:off x="744538" y="5957888"/>
            <a:ext cx="1439862"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DPP-4 inhibitor</a:t>
            </a:r>
          </a:p>
        </p:txBody>
      </p:sp>
      <p:sp>
        <p:nvSpPr>
          <p:cNvPr id="20513" name="Text Box 58"/>
          <p:cNvSpPr txBox="1">
            <a:spLocks noChangeArrowheads="1"/>
          </p:cNvSpPr>
          <p:nvPr/>
        </p:nvSpPr>
        <p:spPr bwMode="auto">
          <a:xfrm>
            <a:off x="3046413" y="5957888"/>
            <a:ext cx="792162" cy="274637"/>
          </a:xfrm>
          <a:prstGeom prst="rect">
            <a:avLst/>
          </a:prstGeom>
          <a:noFill/>
          <a:ln w="9525">
            <a:noFill/>
            <a:miter lim="800000"/>
            <a:headEnd/>
            <a:tailEnd/>
          </a:ln>
        </p:spPr>
        <p:txBody>
          <a:bodyPr>
            <a:spAutoFit/>
          </a:bodyPr>
          <a:lstStyle/>
          <a:p>
            <a:pPr algn="ctr">
              <a:spcBef>
                <a:spcPct val="50000"/>
              </a:spcBef>
            </a:pPr>
            <a:r>
              <a:rPr lang="en-GB" sz="1200">
                <a:latin typeface="Candara" pitchFamily="34" charset="0"/>
              </a:rPr>
              <a:t>0.5-0.8</a:t>
            </a:r>
          </a:p>
        </p:txBody>
      </p:sp>
      <p:sp>
        <p:nvSpPr>
          <p:cNvPr id="20514" name="Text Box 59"/>
          <p:cNvSpPr txBox="1">
            <a:spLocks noChangeArrowheads="1"/>
          </p:cNvSpPr>
          <p:nvPr/>
        </p:nvSpPr>
        <p:spPr bwMode="auto">
          <a:xfrm>
            <a:off x="3890963" y="5957888"/>
            <a:ext cx="1609725" cy="274637"/>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Weight neutral</a:t>
            </a:r>
          </a:p>
        </p:txBody>
      </p:sp>
      <p:sp>
        <p:nvSpPr>
          <p:cNvPr id="20515" name="Text Box 60"/>
          <p:cNvSpPr txBox="1">
            <a:spLocks noChangeArrowheads="1"/>
          </p:cNvSpPr>
          <p:nvPr/>
        </p:nvSpPr>
        <p:spPr bwMode="auto">
          <a:xfrm>
            <a:off x="5815013" y="5957888"/>
            <a:ext cx="1752600" cy="457200"/>
          </a:xfrm>
          <a:prstGeom prst="rect">
            <a:avLst/>
          </a:prstGeom>
          <a:noFill/>
          <a:ln w="9525">
            <a:noFill/>
            <a:miter lim="800000"/>
            <a:headEnd/>
            <a:tailEnd/>
          </a:ln>
        </p:spPr>
        <p:txBody>
          <a:bodyPr>
            <a:spAutoFit/>
          </a:bodyPr>
          <a:lstStyle/>
          <a:p>
            <a:pPr>
              <a:spcBef>
                <a:spcPct val="50000"/>
              </a:spcBef>
            </a:pPr>
            <a:r>
              <a:rPr lang="en-GB" sz="1200">
                <a:latin typeface="Candara" pitchFamily="34" charset="0"/>
              </a:rPr>
              <a:t>Long term safety not established, expensive</a:t>
            </a:r>
          </a:p>
        </p:txBody>
      </p:sp>
      <p:sp>
        <p:nvSpPr>
          <p:cNvPr id="20516"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nl-NL" sz="3200" b="1">
                <a:solidFill>
                  <a:srgbClr val="FFF61B"/>
                </a:solidFill>
                <a:latin typeface="Candara" pitchFamily="34" charset="0"/>
              </a:rPr>
              <a:t>Indeling medicatie volgens ADA/EASD</a:t>
            </a:r>
            <a:endParaRPr lang="nl-NL" sz="3200">
              <a:latin typeface="Candara" pitchFamily="34" charset="0"/>
            </a:endParaRPr>
          </a:p>
        </p:txBody>
      </p:sp>
      <p:sp>
        <p:nvSpPr>
          <p:cNvPr id="49" name="Rechthoek 48"/>
          <p:cNvSpPr/>
          <p:nvPr/>
        </p:nvSpPr>
        <p:spPr bwMode="auto">
          <a:xfrm>
            <a:off x="596900" y="3975100"/>
            <a:ext cx="7835900" cy="2413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20518" name="Text Box 32"/>
          <p:cNvSpPr txBox="1">
            <a:spLocks noChangeArrowheads="1"/>
          </p:cNvSpPr>
          <p:nvPr/>
        </p:nvSpPr>
        <p:spPr bwMode="auto">
          <a:xfrm>
            <a:off x="622300" y="3921125"/>
            <a:ext cx="2857500" cy="276225"/>
          </a:xfrm>
          <a:prstGeom prst="rect">
            <a:avLst/>
          </a:prstGeom>
          <a:noFill/>
          <a:ln w="9525">
            <a:noFill/>
            <a:miter lim="800000"/>
            <a:headEnd/>
            <a:tailEnd/>
          </a:ln>
        </p:spPr>
        <p:txBody>
          <a:bodyPr>
            <a:spAutoFit/>
          </a:bodyPr>
          <a:lstStyle/>
          <a:p>
            <a:pPr>
              <a:spcBef>
                <a:spcPct val="50000"/>
              </a:spcBef>
            </a:pPr>
            <a:r>
              <a:rPr lang="en-GB" sz="1200" b="1">
                <a:solidFill>
                  <a:srgbClr val="E6E6E6"/>
                </a:solidFill>
                <a:latin typeface="Candara" pitchFamily="34" charset="0"/>
              </a:rPr>
              <a:t>Tier 2: less well validated</a:t>
            </a:r>
          </a:p>
        </p:txBody>
      </p:sp>
      <p:sp>
        <p:nvSpPr>
          <p:cNvPr id="20519" name="Rechthoek 49"/>
          <p:cNvSpPr>
            <a:spLocks noChangeArrowheads="1"/>
          </p:cNvSpPr>
          <p:nvPr/>
        </p:nvSpPr>
        <p:spPr bwMode="auto">
          <a:xfrm>
            <a:off x="609600" y="5778500"/>
            <a:ext cx="7810500" cy="241300"/>
          </a:xfrm>
          <a:prstGeom prst="rect">
            <a:avLst/>
          </a:prstGeom>
          <a:solidFill>
            <a:srgbClr val="FF0000"/>
          </a:solidFill>
          <a:ln w="9525">
            <a:noFill/>
            <a:round/>
            <a:headEnd/>
            <a:tailEnd/>
          </a:ln>
        </p:spPr>
        <p:txBody>
          <a:bodyPr vert="eaVert" wrap="none" anchor="ctr"/>
          <a:lstStyle/>
          <a:p>
            <a:pPr algn="ctr"/>
            <a:endParaRPr lang="en-US"/>
          </a:p>
        </p:txBody>
      </p:sp>
      <p:sp>
        <p:nvSpPr>
          <p:cNvPr id="20520" name="Text Box 32"/>
          <p:cNvSpPr txBox="1">
            <a:spLocks noChangeArrowheads="1"/>
          </p:cNvSpPr>
          <p:nvPr/>
        </p:nvSpPr>
        <p:spPr bwMode="auto">
          <a:xfrm>
            <a:off x="622300" y="5737225"/>
            <a:ext cx="2857500" cy="276225"/>
          </a:xfrm>
          <a:prstGeom prst="rect">
            <a:avLst/>
          </a:prstGeom>
          <a:noFill/>
          <a:ln w="9525">
            <a:noFill/>
            <a:miter lim="800000"/>
            <a:headEnd/>
            <a:tailEnd/>
          </a:ln>
        </p:spPr>
        <p:txBody>
          <a:bodyPr>
            <a:spAutoFit/>
          </a:bodyPr>
          <a:lstStyle/>
          <a:p>
            <a:pPr>
              <a:spcBef>
                <a:spcPct val="50000"/>
              </a:spcBef>
            </a:pPr>
            <a:r>
              <a:rPr lang="en-GB" sz="1200" b="1">
                <a:solidFill>
                  <a:srgbClr val="E6E6E6"/>
                </a:solidFill>
                <a:latin typeface="Candara" pitchFamily="34" charset="0"/>
              </a:rPr>
              <a:t>Other therapies</a:t>
            </a:r>
          </a:p>
        </p:txBody>
      </p:sp>
      <p:sp>
        <p:nvSpPr>
          <p:cNvPr id="20521" name="Rectangle 2"/>
          <p:cNvSpPr>
            <a:spLocks noChangeArrowheads="1"/>
          </p:cNvSpPr>
          <p:nvPr/>
        </p:nvSpPr>
        <p:spPr bwMode="auto">
          <a:xfrm>
            <a:off x="515938" y="6515100"/>
            <a:ext cx="2959100"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Nathan DM, et al. Diabetologia 2009; 52:17-30.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ChangeArrowheads="1"/>
          </p:cNvSpPr>
          <p:nvPr/>
        </p:nvSpPr>
        <p:spPr bwMode="auto">
          <a:xfrm>
            <a:off x="5905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Behandeling DMT2 volgens ADA/EASD</a:t>
            </a:r>
            <a:endParaRPr lang="nl-NL" sz="3200">
              <a:latin typeface="Candara" pitchFamily="34" charset="0"/>
            </a:endParaRPr>
          </a:p>
        </p:txBody>
      </p:sp>
      <p:sp>
        <p:nvSpPr>
          <p:cNvPr id="21507" name="Rectangle 2"/>
          <p:cNvSpPr>
            <a:spLocks noChangeArrowheads="1"/>
          </p:cNvSpPr>
          <p:nvPr/>
        </p:nvSpPr>
        <p:spPr bwMode="auto">
          <a:xfrm>
            <a:off x="641350" y="3600450"/>
            <a:ext cx="7854950" cy="2635250"/>
          </a:xfrm>
          <a:prstGeom prst="rect">
            <a:avLst/>
          </a:prstGeom>
          <a:solidFill>
            <a:srgbClr val="DDDDDD">
              <a:alpha val="50195"/>
            </a:srgbClr>
          </a:solidFill>
          <a:ln w="9525">
            <a:noFill/>
            <a:miter lim="800000"/>
            <a:headEnd/>
            <a:tailEnd/>
          </a:ln>
        </p:spPr>
        <p:txBody>
          <a:bodyPr wrap="none" anchor="ctr"/>
          <a:lstStyle/>
          <a:p>
            <a:pPr algn="ctr" eaLnBrk="0" hangingPunct="0"/>
            <a:endParaRPr lang="en-US" sz="2400">
              <a:latin typeface="Candara" pitchFamily="34" charset="0"/>
            </a:endParaRPr>
          </a:p>
        </p:txBody>
      </p:sp>
      <p:sp>
        <p:nvSpPr>
          <p:cNvPr id="386051" name="Rectangle 3"/>
          <p:cNvSpPr>
            <a:spLocks noChangeArrowheads="1"/>
          </p:cNvSpPr>
          <p:nvPr/>
        </p:nvSpPr>
        <p:spPr bwMode="auto">
          <a:xfrm>
            <a:off x="641350" y="1143000"/>
            <a:ext cx="7880350" cy="2159000"/>
          </a:xfrm>
          <a:prstGeom prst="rect">
            <a:avLst/>
          </a:prstGeom>
          <a:solidFill>
            <a:schemeClr val="accent2">
              <a:lumMod val="75000"/>
              <a:alpha val="21000"/>
            </a:schemeClr>
          </a:solidFill>
          <a:ln w="9525">
            <a:noFill/>
            <a:miter lim="800000"/>
            <a:headEnd/>
            <a:tailEnd/>
          </a:ln>
          <a:effectLst/>
        </p:spPr>
        <p:txBody>
          <a:bodyPr wrap="none" anchor="ctr"/>
          <a:lstStyle/>
          <a:p>
            <a:pPr algn="ctr">
              <a:defRPr/>
            </a:pPr>
            <a:endParaRPr lang="nl-NL">
              <a:latin typeface="Candara" pitchFamily="-65" charset="0"/>
            </a:endParaRPr>
          </a:p>
        </p:txBody>
      </p:sp>
      <p:sp>
        <p:nvSpPr>
          <p:cNvPr id="21509" name="Line 5"/>
          <p:cNvSpPr>
            <a:spLocks noChangeShapeType="1"/>
          </p:cNvSpPr>
          <p:nvPr/>
        </p:nvSpPr>
        <p:spPr bwMode="auto">
          <a:xfrm>
            <a:off x="2108200" y="2406650"/>
            <a:ext cx="438150" cy="0"/>
          </a:xfrm>
          <a:prstGeom prst="line">
            <a:avLst/>
          </a:prstGeom>
          <a:noFill/>
          <a:ln w="28575">
            <a:solidFill>
              <a:schemeClr val="tx1"/>
            </a:solidFill>
            <a:round/>
            <a:headEnd/>
            <a:tailEnd/>
          </a:ln>
        </p:spPr>
        <p:txBody>
          <a:bodyPr/>
          <a:lstStyle/>
          <a:p>
            <a:endParaRPr lang="nl-NL"/>
          </a:p>
        </p:txBody>
      </p:sp>
      <p:sp>
        <p:nvSpPr>
          <p:cNvPr id="21510" name="Line 6"/>
          <p:cNvSpPr>
            <a:spLocks noChangeShapeType="1"/>
          </p:cNvSpPr>
          <p:nvPr/>
        </p:nvSpPr>
        <p:spPr bwMode="auto">
          <a:xfrm>
            <a:off x="2549525" y="1916113"/>
            <a:ext cx="0" cy="936625"/>
          </a:xfrm>
          <a:prstGeom prst="line">
            <a:avLst/>
          </a:prstGeom>
          <a:noFill/>
          <a:ln w="28575">
            <a:solidFill>
              <a:schemeClr val="tx1"/>
            </a:solidFill>
            <a:round/>
            <a:headEnd/>
            <a:tailEnd/>
          </a:ln>
        </p:spPr>
        <p:txBody>
          <a:bodyPr/>
          <a:lstStyle/>
          <a:p>
            <a:endParaRPr lang="nl-NL"/>
          </a:p>
        </p:txBody>
      </p:sp>
      <p:sp>
        <p:nvSpPr>
          <p:cNvPr id="21511" name="Line 7"/>
          <p:cNvSpPr>
            <a:spLocks noChangeShapeType="1"/>
          </p:cNvSpPr>
          <p:nvPr/>
        </p:nvSpPr>
        <p:spPr bwMode="auto">
          <a:xfrm>
            <a:off x="2552700" y="1927225"/>
            <a:ext cx="249238" cy="0"/>
          </a:xfrm>
          <a:prstGeom prst="line">
            <a:avLst/>
          </a:prstGeom>
          <a:noFill/>
          <a:ln w="28575">
            <a:solidFill>
              <a:schemeClr val="tx1"/>
            </a:solidFill>
            <a:round/>
            <a:headEnd/>
            <a:tailEnd type="triangle" w="med" len="med"/>
          </a:ln>
        </p:spPr>
        <p:txBody>
          <a:bodyPr/>
          <a:lstStyle/>
          <a:p>
            <a:endParaRPr lang="nl-NL"/>
          </a:p>
        </p:txBody>
      </p:sp>
      <p:sp>
        <p:nvSpPr>
          <p:cNvPr id="21512" name="Line 8"/>
          <p:cNvSpPr>
            <a:spLocks noChangeShapeType="1"/>
          </p:cNvSpPr>
          <p:nvPr/>
        </p:nvSpPr>
        <p:spPr bwMode="auto">
          <a:xfrm>
            <a:off x="2533650" y="2843213"/>
            <a:ext cx="268288" cy="0"/>
          </a:xfrm>
          <a:prstGeom prst="line">
            <a:avLst/>
          </a:prstGeom>
          <a:noFill/>
          <a:ln w="28575">
            <a:solidFill>
              <a:schemeClr val="tx1"/>
            </a:solidFill>
            <a:round/>
            <a:headEnd/>
            <a:tailEnd type="triangle" w="med" len="med"/>
          </a:ln>
        </p:spPr>
        <p:txBody>
          <a:bodyPr/>
          <a:lstStyle/>
          <a:p>
            <a:endParaRPr lang="nl-NL"/>
          </a:p>
        </p:txBody>
      </p:sp>
      <p:sp>
        <p:nvSpPr>
          <p:cNvPr id="21513" name="Rectangle 10"/>
          <p:cNvSpPr>
            <a:spLocks noChangeArrowheads="1"/>
          </p:cNvSpPr>
          <p:nvPr/>
        </p:nvSpPr>
        <p:spPr bwMode="auto">
          <a:xfrm>
            <a:off x="2801938" y="2565400"/>
            <a:ext cx="2227262" cy="609600"/>
          </a:xfrm>
          <a:prstGeom prst="rect">
            <a:avLst/>
          </a:prstGeom>
          <a:solidFill>
            <a:schemeClr val="accent1"/>
          </a:solidFill>
          <a:ln w="9525">
            <a:solidFill>
              <a:schemeClr val="tx1"/>
            </a:solidFill>
            <a:miter lim="800000"/>
            <a:headEnd/>
            <a:tailEnd/>
          </a:ln>
        </p:spPr>
        <p:txBody>
          <a:bodyPr wrap="none" anchor="ctr"/>
          <a:lstStyle/>
          <a:p>
            <a:pPr algn="ctr" eaLnBrk="0" hangingPunct="0">
              <a:lnSpc>
                <a:spcPct val="70000"/>
              </a:lnSpc>
            </a:pPr>
            <a:r>
              <a:rPr lang="en-US" sz="1400">
                <a:solidFill>
                  <a:srgbClr val="262673"/>
                </a:solidFill>
                <a:latin typeface="Candara" pitchFamily="34" charset="0"/>
              </a:rPr>
              <a:t>Leefstijl + metformine</a:t>
            </a:r>
          </a:p>
          <a:p>
            <a:pPr algn="ctr" eaLnBrk="0" hangingPunct="0">
              <a:lnSpc>
                <a:spcPct val="70000"/>
              </a:lnSpc>
            </a:pPr>
            <a:r>
              <a:rPr lang="en-US" sz="1400">
                <a:solidFill>
                  <a:srgbClr val="262673"/>
                </a:solidFill>
                <a:latin typeface="Candara" pitchFamily="34" charset="0"/>
              </a:rPr>
              <a:t>+</a:t>
            </a:r>
          </a:p>
          <a:p>
            <a:pPr algn="ctr" eaLnBrk="0" hangingPunct="0">
              <a:lnSpc>
                <a:spcPct val="70000"/>
              </a:lnSpc>
            </a:pPr>
            <a:r>
              <a:rPr lang="en-US" sz="1400" b="1">
                <a:solidFill>
                  <a:srgbClr val="262673"/>
                </a:solidFill>
                <a:latin typeface="Candara" pitchFamily="34" charset="0"/>
              </a:rPr>
              <a:t>SU-derivaat</a:t>
            </a:r>
            <a:r>
              <a:rPr lang="en-US" sz="1400" b="1" baseline="30000">
                <a:solidFill>
                  <a:srgbClr val="262673"/>
                </a:solidFill>
                <a:latin typeface="Candara" pitchFamily="34" charset="0"/>
              </a:rPr>
              <a:t>1</a:t>
            </a:r>
            <a:endParaRPr lang="en-US" sz="1400" b="1">
              <a:solidFill>
                <a:srgbClr val="262673"/>
              </a:solidFill>
              <a:latin typeface="Candara" pitchFamily="34" charset="0"/>
            </a:endParaRPr>
          </a:p>
        </p:txBody>
      </p:sp>
      <p:sp>
        <p:nvSpPr>
          <p:cNvPr id="21514" name="Rectangle 11"/>
          <p:cNvSpPr>
            <a:spLocks noChangeArrowheads="1"/>
          </p:cNvSpPr>
          <p:nvPr/>
        </p:nvSpPr>
        <p:spPr bwMode="auto">
          <a:xfrm>
            <a:off x="6096000" y="1565275"/>
            <a:ext cx="2286000" cy="792163"/>
          </a:xfrm>
          <a:prstGeom prst="rect">
            <a:avLst/>
          </a:prstGeom>
          <a:solidFill>
            <a:schemeClr val="accent1"/>
          </a:solidFill>
          <a:ln w="9525">
            <a:solidFill>
              <a:schemeClr val="tx1"/>
            </a:solidFill>
            <a:miter lim="800000"/>
            <a:headEnd/>
            <a:tailEnd/>
          </a:ln>
        </p:spPr>
        <p:txBody>
          <a:bodyPr wrap="none" anchor="ctr"/>
          <a:lstStyle/>
          <a:p>
            <a:pPr algn="ctr" eaLnBrk="0" hangingPunct="0">
              <a:lnSpc>
                <a:spcPct val="70000"/>
              </a:lnSpc>
            </a:pPr>
            <a:r>
              <a:rPr lang="en-US" sz="1400">
                <a:solidFill>
                  <a:srgbClr val="262673"/>
                </a:solidFill>
                <a:latin typeface="Candara" pitchFamily="34" charset="0"/>
              </a:rPr>
              <a:t>Leefstijl + metformine</a:t>
            </a:r>
          </a:p>
          <a:p>
            <a:pPr algn="ctr" eaLnBrk="0" hangingPunct="0">
              <a:lnSpc>
                <a:spcPct val="70000"/>
              </a:lnSpc>
            </a:pPr>
            <a:r>
              <a:rPr lang="en-US" sz="1400">
                <a:solidFill>
                  <a:srgbClr val="262673"/>
                </a:solidFill>
                <a:latin typeface="Candara" pitchFamily="34" charset="0"/>
              </a:rPr>
              <a:t>+</a:t>
            </a:r>
          </a:p>
          <a:p>
            <a:pPr algn="ctr" eaLnBrk="0" hangingPunct="0">
              <a:lnSpc>
                <a:spcPct val="70000"/>
              </a:lnSpc>
            </a:pPr>
            <a:r>
              <a:rPr lang="en-US" sz="1400" b="1">
                <a:solidFill>
                  <a:srgbClr val="262673"/>
                </a:solidFill>
                <a:latin typeface="Candara" pitchFamily="34" charset="0"/>
              </a:rPr>
              <a:t>intensivering insuline</a:t>
            </a:r>
          </a:p>
        </p:txBody>
      </p:sp>
      <p:sp>
        <p:nvSpPr>
          <p:cNvPr id="21515" name="Rectangle 12"/>
          <p:cNvSpPr>
            <a:spLocks noChangeArrowheads="1"/>
          </p:cNvSpPr>
          <p:nvPr/>
        </p:nvSpPr>
        <p:spPr bwMode="auto">
          <a:xfrm>
            <a:off x="2801938" y="4056063"/>
            <a:ext cx="2233612" cy="1011237"/>
          </a:xfrm>
          <a:prstGeom prst="rect">
            <a:avLst/>
          </a:prstGeom>
          <a:solidFill>
            <a:schemeClr val="accent1"/>
          </a:solidFill>
          <a:ln w="9525">
            <a:solidFill>
              <a:schemeClr val="tx1"/>
            </a:solidFill>
            <a:miter lim="800000"/>
            <a:headEnd/>
            <a:tailEnd/>
          </a:ln>
        </p:spPr>
        <p:txBody>
          <a:bodyPr wrap="none" anchor="ctr"/>
          <a:lstStyle/>
          <a:p>
            <a:pPr algn="ctr" eaLnBrk="0" hangingPunct="0"/>
            <a:r>
              <a:rPr lang="nl-NL" sz="1400">
                <a:solidFill>
                  <a:srgbClr val="262673"/>
                </a:solidFill>
                <a:latin typeface="Candara" pitchFamily="34" charset="0"/>
              </a:rPr>
              <a:t>Leefstijl + metformine</a:t>
            </a:r>
          </a:p>
          <a:p>
            <a:pPr algn="ctr" eaLnBrk="0" hangingPunct="0">
              <a:lnSpc>
                <a:spcPct val="70000"/>
              </a:lnSpc>
            </a:pPr>
            <a:r>
              <a:rPr lang="en-US" sz="1400">
                <a:solidFill>
                  <a:srgbClr val="262673"/>
                </a:solidFill>
                <a:latin typeface="Candara" pitchFamily="34" charset="0"/>
              </a:rPr>
              <a:t>+</a:t>
            </a:r>
          </a:p>
          <a:p>
            <a:pPr algn="ctr" eaLnBrk="0" hangingPunct="0"/>
            <a:r>
              <a:rPr lang="nl-NL" sz="1400">
                <a:solidFill>
                  <a:srgbClr val="262673"/>
                </a:solidFill>
                <a:latin typeface="Candara" pitchFamily="34" charset="0"/>
              </a:rPr>
              <a:t>Pioglitazone</a:t>
            </a:r>
          </a:p>
          <a:p>
            <a:pPr algn="ctr" eaLnBrk="0" hangingPunct="0"/>
            <a:r>
              <a:rPr lang="nl-NL" sz="1200" i="1">
                <a:solidFill>
                  <a:srgbClr val="262673"/>
                </a:solidFill>
                <a:latin typeface="Candara" pitchFamily="34" charset="0"/>
              </a:rPr>
              <a:t>Geen hypoglycemie</a:t>
            </a:r>
          </a:p>
          <a:p>
            <a:pPr algn="ctr" eaLnBrk="0" hangingPunct="0"/>
            <a:r>
              <a:rPr lang="nl-NL" sz="1200" i="1">
                <a:solidFill>
                  <a:srgbClr val="262673"/>
                </a:solidFill>
                <a:latin typeface="Candara" pitchFamily="34" charset="0"/>
              </a:rPr>
              <a:t>Oedeem/hartfalen, Botverlies</a:t>
            </a:r>
          </a:p>
        </p:txBody>
      </p:sp>
      <p:sp>
        <p:nvSpPr>
          <p:cNvPr id="21516" name="Rectangle 13"/>
          <p:cNvSpPr>
            <a:spLocks noChangeArrowheads="1"/>
          </p:cNvSpPr>
          <p:nvPr/>
        </p:nvSpPr>
        <p:spPr bwMode="auto">
          <a:xfrm>
            <a:off x="2800350" y="5140325"/>
            <a:ext cx="2235200" cy="993775"/>
          </a:xfrm>
          <a:prstGeom prst="rect">
            <a:avLst/>
          </a:prstGeom>
          <a:solidFill>
            <a:schemeClr val="accent1"/>
          </a:solidFill>
          <a:ln w="9525">
            <a:solidFill>
              <a:schemeClr val="tx1"/>
            </a:solidFill>
            <a:miter lim="800000"/>
            <a:headEnd/>
            <a:tailEnd/>
          </a:ln>
        </p:spPr>
        <p:txBody>
          <a:bodyPr wrap="none" anchor="ctr"/>
          <a:lstStyle/>
          <a:p>
            <a:pPr algn="ctr" eaLnBrk="0" hangingPunct="0"/>
            <a:r>
              <a:rPr lang="nl-NL" sz="1400">
                <a:solidFill>
                  <a:srgbClr val="262673"/>
                </a:solidFill>
                <a:latin typeface="Candara" pitchFamily="34" charset="0"/>
              </a:rPr>
              <a:t>Leefstijl + metformine</a:t>
            </a:r>
          </a:p>
          <a:p>
            <a:pPr algn="ctr" eaLnBrk="0" hangingPunct="0">
              <a:lnSpc>
                <a:spcPct val="70000"/>
              </a:lnSpc>
            </a:pPr>
            <a:r>
              <a:rPr lang="nl-NL" sz="1400">
                <a:solidFill>
                  <a:srgbClr val="262673"/>
                </a:solidFill>
                <a:latin typeface="Candara" pitchFamily="34" charset="0"/>
              </a:rPr>
              <a:t>+</a:t>
            </a:r>
          </a:p>
          <a:p>
            <a:pPr algn="ctr" eaLnBrk="0" hangingPunct="0"/>
            <a:r>
              <a:rPr lang="nl-NL" sz="1400">
                <a:solidFill>
                  <a:srgbClr val="262673"/>
                </a:solidFill>
                <a:latin typeface="Candara" pitchFamily="34" charset="0"/>
              </a:rPr>
              <a:t>GLP-1 agonist</a:t>
            </a:r>
            <a:r>
              <a:rPr lang="nl-NL" sz="1400" baseline="30000">
                <a:solidFill>
                  <a:srgbClr val="262673"/>
                </a:solidFill>
                <a:latin typeface="Candara" pitchFamily="34" charset="0"/>
              </a:rPr>
              <a:t>2</a:t>
            </a:r>
            <a:endParaRPr lang="nl-NL" sz="1400">
              <a:solidFill>
                <a:srgbClr val="262673"/>
              </a:solidFill>
              <a:latin typeface="Candara" pitchFamily="34" charset="0"/>
            </a:endParaRPr>
          </a:p>
          <a:p>
            <a:pPr algn="ctr" eaLnBrk="0" hangingPunct="0"/>
            <a:r>
              <a:rPr lang="nl-NL" sz="1200" i="1">
                <a:solidFill>
                  <a:srgbClr val="262673"/>
                </a:solidFill>
                <a:latin typeface="Candara" pitchFamily="34" charset="0"/>
              </a:rPr>
              <a:t>Geen hypoglycemie </a:t>
            </a:r>
          </a:p>
          <a:p>
            <a:pPr algn="ctr" eaLnBrk="0" hangingPunct="0"/>
            <a:r>
              <a:rPr lang="nl-NL" sz="1200" i="1">
                <a:solidFill>
                  <a:srgbClr val="262673"/>
                </a:solidFill>
                <a:latin typeface="Candara" pitchFamily="34" charset="0"/>
              </a:rPr>
              <a:t>Misselijkheid/overgeven</a:t>
            </a:r>
          </a:p>
        </p:txBody>
      </p:sp>
      <p:sp>
        <p:nvSpPr>
          <p:cNvPr id="21517" name="Line 16"/>
          <p:cNvSpPr>
            <a:spLocks noChangeShapeType="1"/>
          </p:cNvSpPr>
          <p:nvPr/>
        </p:nvSpPr>
        <p:spPr bwMode="auto">
          <a:xfrm flipV="1">
            <a:off x="5038725" y="5099050"/>
            <a:ext cx="454025" cy="606425"/>
          </a:xfrm>
          <a:prstGeom prst="line">
            <a:avLst/>
          </a:prstGeom>
          <a:noFill/>
          <a:ln w="9525">
            <a:solidFill>
              <a:schemeClr val="tx1"/>
            </a:solidFill>
            <a:prstDash val="dash"/>
            <a:round/>
            <a:headEnd/>
            <a:tailEnd type="triangle" w="med" len="med"/>
          </a:ln>
        </p:spPr>
        <p:txBody>
          <a:bodyPr/>
          <a:lstStyle/>
          <a:p>
            <a:endParaRPr lang="nl-NL"/>
          </a:p>
        </p:txBody>
      </p:sp>
      <p:sp>
        <p:nvSpPr>
          <p:cNvPr id="21518" name="Line 17"/>
          <p:cNvSpPr>
            <a:spLocks noChangeShapeType="1"/>
          </p:cNvSpPr>
          <p:nvPr/>
        </p:nvSpPr>
        <p:spPr bwMode="auto">
          <a:xfrm>
            <a:off x="5038725" y="4551363"/>
            <a:ext cx="454025" cy="515937"/>
          </a:xfrm>
          <a:prstGeom prst="line">
            <a:avLst/>
          </a:prstGeom>
          <a:noFill/>
          <a:ln w="9525">
            <a:solidFill>
              <a:schemeClr val="tx1"/>
            </a:solidFill>
            <a:prstDash val="dash"/>
            <a:round/>
            <a:headEnd/>
            <a:tailEnd type="triangle" w="med" len="med"/>
          </a:ln>
        </p:spPr>
        <p:txBody>
          <a:bodyPr/>
          <a:lstStyle/>
          <a:p>
            <a:endParaRPr lang="nl-NL"/>
          </a:p>
        </p:txBody>
      </p:sp>
      <p:sp>
        <p:nvSpPr>
          <p:cNvPr id="21519" name="Line 21"/>
          <p:cNvSpPr>
            <a:spLocks noChangeShapeType="1"/>
          </p:cNvSpPr>
          <p:nvPr/>
        </p:nvSpPr>
        <p:spPr bwMode="auto">
          <a:xfrm flipV="1">
            <a:off x="3762375" y="2322513"/>
            <a:ext cx="0" cy="215900"/>
          </a:xfrm>
          <a:prstGeom prst="line">
            <a:avLst/>
          </a:prstGeom>
          <a:noFill/>
          <a:ln w="28575">
            <a:solidFill>
              <a:schemeClr val="tx1"/>
            </a:solidFill>
            <a:round/>
            <a:headEnd/>
            <a:tailEnd type="triangle" w="med" len="med"/>
          </a:ln>
        </p:spPr>
        <p:txBody>
          <a:bodyPr/>
          <a:lstStyle/>
          <a:p>
            <a:endParaRPr lang="nl-NL"/>
          </a:p>
        </p:txBody>
      </p:sp>
      <p:sp>
        <p:nvSpPr>
          <p:cNvPr id="21520" name="Line 22"/>
          <p:cNvSpPr>
            <a:spLocks noChangeShapeType="1"/>
          </p:cNvSpPr>
          <p:nvPr/>
        </p:nvSpPr>
        <p:spPr bwMode="auto">
          <a:xfrm>
            <a:off x="4722813" y="1997075"/>
            <a:ext cx="1322387" cy="0"/>
          </a:xfrm>
          <a:prstGeom prst="line">
            <a:avLst/>
          </a:prstGeom>
          <a:noFill/>
          <a:ln w="28575">
            <a:solidFill>
              <a:schemeClr val="tx1"/>
            </a:solidFill>
            <a:round/>
            <a:headEnd/>
            <a:tailEnd type="triangle" w="med" len="med"/>
          </a:ln>
        </p:spPr>
        <p:txBody>
          <a:bodyPr/>
          <a:lstStyle/>
          <a:p>
            <a:endParaRPr lang="nl-NL"/>
          </a:p>
        </p:txBody>
      </p:sp>
      <p:sp>
        <p:nvSpPr>
          <p:cNvPr id="21521" name="Text Box 23"/>
          <p:cNvSpPr txBox="1">
            <a:spLocks noChangeArrowheads="1"/>
          </p:cNvSpPr>
          <p:nvPr/>
        </p:nvSpPr>
        <p:spPr bwMode="auto">
          <a:xfrm>
            <a:off x="641350" y="1166813"/>
            <a:ext cx="3852863" cy="366712"/>
          </a:xfrm>
          <a:prstGeom prst="rect">
            <a:avLst/>
          </a:prstGeom>
          <a:noFill/>
          <a:ln w="9525">
            <a:noFill/>
            <a:miter lim="800000"/>
            <a:headEnd/>
            <a:tailEnd/>
          </a:ln>
        </p:spPr>
        <p:txBody>
          <a:bodyPr wrap="none">
            <a:spAutoFit/>
          </a:bodyPr>
          <a:lstStyle/>
          <a:p>
            <a:pPr eaLnBrk="0" hangingPunct="0"/>
            <a:r>
              <a:rPr lang="en-US" b="1">
                <a:solidFill>
                  <a:srgbClr val="262673"/>
                </a:solidFill>
                <a:latin typeface="Candara" pitchFamily="34" charset="0"/>
              </a:rPr>
              <a:t>Tier 1: “well validated core therapies”</a:t>
            </a:r>
          </a:p>
        </p:txBody>
      </p:sp>
      <p:sp>
        <p:nvSpPr>
          <p:cNvPr id="21522" name="Text Box 24"/>
          <p:cNvSpPr txBox="1">
            <a:spLocks noChangeArrowheads="1"/>
          </p:cNvSpPr>
          <p:nvPr/>
        </p:nvSpPr>
        <p:spPr bwMode="auto">
          <a:xfrm>
            <a:off x="1098550" y="3263900"/>
            <a:ext cx="823913" cy="369888"/>
          </a:xfrm>
          <a:prstGeom prst="rect">
            <a:avLst/>
          </a:prstGeom>
          <a:noFill/>
          <a:ln w="9525">
            <a:noFill/>
            <a:miter lim="800000"/>
            <a:headEnd/>
            <a:tailEnd/>
          </a:ln>
        </p:spPr>
        <p:txBody>
          <a:bodyPr wrap="none">
            <a:spAutoFit/>
          </a:bodyPr>
          <a:lstStyle/>
          <a:p>
            <a:pPr eaLnBrk="0" hangingPunct="0"/>
            <a:r>
              <a:rPr lang="en-US" b="1">
                <a:solidFill>
                  <a:srgbClr val="2B63A9"/>
                </a:solidFill>
                <a:latin typeface="Candara" pitchFamily="34" charset="0"/>
              </a:rPr>
              <a:t>STAP 1</a:t>
            </a:r>
          </a:p>
        </p:txBody>
      </p:sp>
      <p:sp>
        <p:nvSpPr>
          <p:cNvPr id="21523" name="Text Box 25"/>
          <p:cNvSpPr txBox="1">
            <a:spLocks noChangeArrowheads="1"/>
          </p:cNvSpPr>
          <p:nvPr/>
        </p:nvSpPr>
        <p:spPr bwMode="auto">
          <a:xfrm>
            <a:off x="3487738" y="3263900"/>
            <a:ext cx="855662" cy="369888"/>
          </a:xfrm>
          <a:prstGeom prst="rect">
            <a:avLst/>
          </a:prstGeom>
          <a:noFill/>
          <a:ln w="9525">
            <a:noFill/>
            <a:miter lim="800000"/>
            <a:headEnd/>
            <a:tailEnd/>
          </a:ln>
        </p:spPr>
        <p:txBody>
          <a:bodyPr wrap="none">
            <a:spAutoFit/>
          </a:bodyPr>
          <a:lstStyle/>
          <a:p>
            <a:pPr eaLnBrk="0" hangingPunct="0"/>
            <a:r>
              <a:rPr lang="en-US" b="1">
                <a:solidFill>
                  <a:srgbClr val="2B63A9"/>
                </a:solidFill>
                <a:latin typeface="Candara" pitchFamily="34" charset="0"/>
              </a:rPr>
              <a:t>STAP 2</a:t>
            </a:r>
          </a:p>
        </p:txBody>
      </p:sp>
      <p:sp>
        <p:nvSpPr>
          <p:cNvPr id="21524" name="Text Box 26"/>
          <p:cNvSpPr txBox="1">
            <a:spLocks noChangeArrowheads="1"/>
          </p:cNvSpPr>
          <p:nvPr/>
        </p:nvSpPr>
        <p:spPr bwMode="auto">
          <a:xfrm>
            <a:off x="7124700" y="3263900"/>
            <a:ext cx="854075" cy="369888"/>
          </a:xfrm>
          <a:prstGeom prst="rect">
            <a:avLst/>
          </a:prstGeom>
          <a:noFill/>
          <a:ln w="9525">
            <a:noFill/>
            <a:miter lim="800000"/>
            <a:headEnd/>
            <a:tailEnd/>
          </a:ln>
        </p:spPr>
        <p:txBody>
          <a:bodyPr wrap="none">
            <a:spAutoFit/>
          </a:bodyPr>
          <a:lstStyle/>
          <a:p>
            <a:pPr eaLnBrk="0" hangingPunct="0"/>
            <a:r>
              <a:rPr lang="en-US" b="1">
                <a:solidFill>
                  <a:srgbClr val="2B63A9"/>
                </a:solidFill>
                <a:latin typeface="Candara" pitchFamily="34" charset="0"/>
              </a:rPr>
              <a:t>STAP 3</a:t>
            </a:r>
          </a:p>
        </p:txBody>
      </p:sp>
      <p:sp>
        <p:nvSpPr>
          <p:cNvPr id="21525" name="Line 27"/>
          <p:cNvSpPr>
            <a:spLocks noChangeShapeType="1"/>
          </p:cNvSpPr>
          <p:nvPr/>
        </p:nvSpPr>
        <p:spPr bwMode="auto">
          <a:xfrm>
            <a:off x="6683375" y="4999038"/>
            <a:ext cx="0" cy="287337"/>
          </a:xfrm>
          <a:prstGeom prst="line">
            <a:avLst/>
          </a:prstGeom>
          <a:noFill/>
          <a:ln w="25400">
            <a:solidFill>
              <a:schemeClr val="tx1"/>
            </a:solidFill>
            <a:round/>
            <a:headEnd/>
            <a:tailEnd type="triangle" w="med" len="med"/>
          </a:ln>
        </p:spPr>
        <p:txBody>
          <a:bodyPr/>
          <a:lstStyle/>
          <a:p>
            <a:endParaRPr lang="nl-NL"/>
          </a:p>
        </p:txBody>
      </p:sp>
      <p:sp>
        <p:nvSpPr>
          <p:cNvPr id="21526" name="Text Box 30"/>
          <p:cNvSpPr txBox="1">
            <a:spLocks noChangeArrowheads="1"/>
          </p:cNvSpPr>
          <p:nvPr/>
        </p:nvSpPr>
        <p:spPr bwMode="auto">
          <a:xfrm>
            <a:off x="673100" y="3633788"/>
            <a:ext cx="3819525" cy="366712"/>
          </a:xfrm>
          <a:prstGeom prst="rect">
            <a:avLst/>
          </a:prstGeom>
          <a:noFill/>
          <a:ln w="9525">
            <a:noFill/>
            <a:miter lim="800000"/>
            <a:headEnd/>
            <a:tailEnd/>
          </a:ln>
        </p:spPr>
        <p:txBody>
          <a:bodyPr wrap="none">
            <a:spAutoFit/>
          </a:bodyPr>
          <a:lstStyle/>
          <a:p>
            <a:pPr eaLnBrk="0" hangingPunct="0"/>
            <a:r>
              <a:rPr lang="en-US" b="1">
                <a:solidFill>
                  <a:srgbClr val="262673"/>
                </a:solidFill>
                <a:latin typeface="Candara" pitchFamily="34" charset="0"/>
              </a:rPr>
              <a:t>Tier 2: “less well validated therapies”</a:t>
            </a:r>
          </a:p>
        </p:txBody>
      </p:sp>
      <p:sp>
        <p:nvSpPr>
          <p:cNvPr id="21527" name="Text Box 32"/>
          <p:cNvSpPr txBox="1">
            <a:spLocks noChangeArrowheads="1"/>
          </p:cNvSpPr>
          <p:nvPr/>
        </p:nvSpPr>
        <p:spPr bwMode="auto">
          <a:xfrm>
            <a:off x="5083175" y="2471738"/>
            <a:ext cx="2498725" cy="554037"/>
          </a:xfrm>
          <a:prstGeom prst="rect">
            <a:avLst/>
          </a:prstGeom>
          <a:noFill/>
          <a:ln w="9525">
            <a:noFill/>
            <a:miter lim="800000"/>
            <a:headEnd/>
            <a:tailEnd/>
          </a:ln>
        </p:spPr>
        <p:txBody>
          <a:bodyPr>
            <a:spAutoFit/>
          </a:bodyPr>
          <a:lstStyle/>
          <a:p>
            <a:pPr eaLnBrk="0" hangingPunct="0"/>
            <a:r>
              <a:rPr lang="en-US" sz="1000" baseline="30000">
                <a:latin typeface="Candara" pitchFamily="34" charset="0"/>
              </a:rPr>
              <a:t>1)</a:t>
            </a:r>
            <a:r>
              <a:rPr lang="en-US" sz="1000">
                <a:latin typeface="Candara" pitchFamily="34" charset="0"/>
              </a:rPr>
              <a:t> Sulfonylureumderivaten anders</a:t>
            </a:r>
          </a:p>
          <a:p>
            <a:pPr eaLnBrk="0" hangingPunct="0"/>
            <a:r>
              <a:rPr lang="en-US" sz="1000">
                <a:latin typeface="Candara" pitchFamily="34" charset="0"/>
              </a:rPr>
              <a:t>dan glybenclamide (glyburide) of chlorpropamide</a:t>
            </a:r>
          </a:p>
        </p:txBody>
      </p:sp>
      <p:sp>
        <p:nvSpPr>
          <p:cNvPr id="21528" name="Text Box 33"/>
          <p:cNvSpPr txBox="1">
            <a:spLocks noChangeArrowheads="1"/>
          </p:cNvSpPr>
          <p:nvPr/>
        </p:nvSpPr>
        <p:spPr bwMode="auto">
          <a:xfrm>
            <a:off x="957263" y="5429250"/>
            <a:ext cx="1276350" cy="647700"/>
          </a:xfrm>
          <a:prstGeom prst="rect">
            <a:avLst/>
          </a:prstGeom>
          <a:noFill/>
          <a:ln w="9525">
            <a:noFill/>
            <a:miter lim="800000"/>
            <a:headEnd/>
            <a:tailEnd/>
          </a:ln>
        </p:spPr>
        <p:txBody>
          <a:bodyPr>
            <a:spAutoFit/>
          </a:bodyPr>
          <a:lstStyle/>
          <a:p>
            <a:pPr algn="r" eaLnBrk="0" hangingPunct="0"/>
            <a:r>
              <a:rPr lang="nl-NL" sz="900" baseline="30000">
                <a:latin typeface="Candara" pitchFamily="34" charset="0"/>
              </a:rPr>
              <a:t>2)</a:t>
            </a:r>
            <a:r>
              <a:rPr lang="nl-NL" sz="900">
                <a:latin typeface="Candara" pitchFamily="34" charset="0"/>
              </a:rPr>
              <a:t> Onvoldoende klinische ervaring </a:t>
            </a:r>
          </a:p>
          <a:p>
            <a:pPr algn="r" eaLnBrk="0" hangingPunct="0"/>
            <a:r>
              <a:rPr lang="nl-NL" sz="900">
                <a:latin typeface="Candara" pitchFamily="34" charset="0"/>
              </a:rPr>
              <a:t>voor vertrouwen </a:t>
            </a:r>
          </a:p>
          <a:p>
            <a:pPr algn="r" eaLnBrk="0" hangingPunct="0"/>
            <a:r>
              <a:rPr lang="nl-NL" sz="900">
                <a:latin typeface="Candara" pitchFamily="34" charset="0"/>
              </a:rPr>
              <a:t>over veiligheid </a:t>
            </a:r>
          </a:p>
        </p:txBody>
      </p:sp>
      <p:sp>
        <p:nvSpPr>
          <p:cNvPr id="21529" name="Line 34"/>
          <p:cNvSpPr>
            <a:spLocks noChangeShapeType="1"/>
          </p:cNvSpPr>
          <p:nvPr/>
        </p:nvSpPr>
        <p:spPr bwMode="auto">
          <a:xfrm>
            <a:off x="2546350" y="4557713"/>
            <a:ext cx="0" cy="1081087"/>
          </a:xfrm>
          <a:prstGeom prst="line">
            <a:avLst/>
          </a:prstGeom>
          <a:noFill/>
          <a:ln w="9525">
            <a:solidFill>
              <a:schemeClr val="tx1"/>
            </a:solidFill>
            <a:prstDash val="dash"/>
            <a:round/>
            <a:headEnd/>
            <a:tailEnd/>
          </a:ln>
        </p:spPr>
        <p:txBody>
          <a:bodyPr/>
          <a:lstStyle/>
          <a:p>
            <a:endParaRPr lang="nl-NL"/>
          </a:p>
        </p:txBody>
      </p:sp>
      <p:sp>
        <p:nvSpPr>
          <p:cNvPr id="21530" name="Line 35"/>
          <p:cNvSpPr>
            <a:spLocks noChangeShapeType="1"/>
          </p:cNvSpPr>
          <p:nvPr/>
        </p:nvSpPr>
        <p:spPr bwMode="auto">
          <a:xfrm>
            <a:off x="2552700" y="4560888"/>
            <a:ext cx="247650" cy="0"/>
          </a:xfrm>
          <a:prstGeom prst="line">
            <a:avLst/>
          </a:prstGeom>
          <a:noFill/>
          <a:ln w="9525">
            <a:solidFill>
              <a:schemeClr val="tx1"/>
            </a:solidFill>
            <a:prstDash val="dash"/>
            <a:round/>
            <a:headEnd/>
            <a:tailEnd type="triangle" w="med" len="med"/>
          </a:ln>
        </p:spPr>
        <p:txBody>
          <a:bodyPr/>
          <a:lstStyle/>
          <a:p>
            <a:endParaRPr lang="nl-NL"/>
          </a:p>
        </p:txBody>
      </p:sp>
      <p:sp>
        <p:nvSpPr>
          <p:cNvPr id="21531" name="Line 37"/>
          <p:cNvSpPr>
            <a:spLocks noChangeShapeType="1"/>
          </p:cNvSpPr>
          <p:nvPr/>
        </p:nvSpPr>
        <p:spPr bwMode="auto">
          <a:xfrm>
            <a:off x="2384425" y="2393950"/>
            <a:ext cx="0" cy="2705100"/>
          </a:xfrm>
          <a:prstGeom prst="line">
            <a:avLst/>
          </a:prstGeom>
          <a:noFill/>
          <a:ln w="9525">
            <a:solidFill>
              <a:schemeClr val="tx1"/>
            </a:solidFill>
            <a:prstDash val="dash"/>
            <a:round/>
            <a:headEnd/>
            <a:tailEnd/>
          </a:ln>
        </p:spPr>
        <p:txBody>
          <a:bodyPr/>
          <a:lstStyle/>
          <a:p>
            <a:endParaRPr lang="nl-NL"/>
          </a:p>
        </p:txBody>
      </p:sp>
      <p:sp>
        <p:nvSpPr>
          <p:cNvPr id="21532" name="Line 38"/>
          <p:cNvSpPr>
            <a:spLocks noChangeShapeType="1"/>
          </p:cNvSpPr>
          <p:nvPr/>
        </p:nvSpPr>
        <p:spPr bwMode="auto">
          <a:xfrm flipH="1">
            <a:off x="2387600" y="5097463"/>
            <a:ext cx="158750" cy="0"/>
          </a:xfrm>
          <a:prstGeom prst="line">
            <a:avLst/>
          </a:prstGeom>
          <a:noFill/>
          <a:ln w="9525">
            <a:solidFill>
              <a:schemeClr val="tx1"/>
            </a:solidFill>
            <a:prstDash val="dash"/>
            <a:round/>
            <a:headEnd/>
            <a:tailEnd/>
          </a:ln>
        </p:spPr>
        <p:txBody>
          <a:bodyPr/>
          <a:lstStyle/>
          <a:p>
            <a:endParaRPr lang="nl-NL"/>
          </a:p>
        </p:txBody>
      </p:sp>
      <p:sp>
        <p:nvSpPr>
          <p:cNvPr id="21533" name="Rectangle 9"/>
          <p:cNvSpPr>
            <a:spLocks noChangeArrowheads="1"/>
          </p:cNvSpPr>
          <p:nvPr/>
        </p:nvSpPr>
        <p:spPr bwMode="auto">
          <a:xfrm>
            <a:off x="2801938" y="1636713"/>
            <a:ext cx="2227262" cy="661987"/>
          </a:xfrm>
          <a:prstGeom prst="rect">
            <a:avLst/>
          </a:prstGeom>
          <a:solidFill>
            <a:schemeClr val="accent1"/>
          </a:solidFill>
          <a:ln w="9525">
            <a:solidFill>
              <a:schemeClr val="tx1"/>
            </a:solidFill>
            <a:miter lim="800000"/>
            <a:headEnd/>
            <a:tailEnd/>
          </a:ln>
        </p:spPr>
        <p:txBody>
          <a:bodyPr wrap="none" anchor="ctr"/>
          <a:lstStyle/>
          <a:p>
            <a:pPr algn="ctr" eaLnBrk="0" hangingPunct="0">
              <a:lnSpc>
                <a:spcPct val="70000"/>
              </a:lnSpc>
            </a:pPr>
            <a:r>
              <a:rPr lang="en-US" sz="1400">
                <a:solidFill>
                  <a:srgbClr val="262673"/>
                </a:solidFill>
                <a:latin typeface="Candara" pitchFamily="34" charset="0"/>
              </a:rPr>
              <a:t>Leefstijl + metformine</a:t>
            </a:r>
          </a:p>
          <a:p>
            <a:pPr algn="ctr" eaLnBrk="0" hangingPunct="0">
              <a:lnSpc>
                <a:spcPct val="70000"/>
              </a:lnSpc>
            </a:pPr>
            <a:r>
              <a:rPr lang="en-US" sz="1400">
                <a:solidFill>
                  <a:srgbClr val="262673"/>
                </a:solidFill>
                <a:latin typeface="Candara" pitchFamily="34" charset="0"/>
              </a:rPr>
              <a:t>+</a:t>
            </a:r>
          </a:p>
          <a:p>
            <a:pPr algn="ctr" eaLnBrk="0" hangingPunct="0">
              <a:lnSpc>
                <a:spcPct val="70000"/>
              </a:lnSpc>
            </a:pPr>
            <a:r>
              <a:rPr lang="en-US" sz="1400" b="1">
                <a:solidFill>
                  <a:srgbClr val="262673"/>
                </a:solidFill>
                <a:latin typeface="Candara" pitchFamily="34" charset="0"/>
              </a:rPr>
              <a:t>1dd basale insuline</a:t>
            </a:r>
          </a:p>
        </p:txBody>
      </p:sp>
      <p:sp>
        <p:nvSpPr>
          <p:cNvPr id="21534" name="Rectangle 4"/>
          <p:cNvSpPr>
            <a:spLocks noChangeArrowheads="1"/>
          </p:cNvSpPr>
          <p:nvPr/>
        </p:nvSpPr>
        <p:spPr bwMode="auto">
          <a:xfrm>
            <a:off x="787400" y="1638300"/>
            <a:ext cx="1446213" cy="1536700"/>
          </a:xfrm>
          <a:prstGeom prst="rect">
            <a:avLst/>
          </a:prstGeom>
          <a:solidFill>
            <a:schemeClr val="accent1"/>
          </a:solidFill>
          <a:ln w="9525">
            <a:solidFill>
              <a:schemeClr val="tx1"/>
            </a:solidFill>
            <a:miter lim="800000"/>
            <a:headEnd/>
            <a:tailEnd/>
          </a:ln>
        </p:spPr>
        <p:txBody>
          <a:bodyPr wrap="none" anchor="ctr"/>
          <a:lstStyle/>
          <a:p>
            <a:pPr algn="ctr" eaLnBrk="0" hangingPunct="0">
              <a:lnSpc>
                <a:spcPct val="70000"/>
              </a:lnSpc>
              <a:spcAft>
                <a:spcPts val="600"/>
              </a:spcAft>
            </a:pPr>
            <a:r>
              <a:rPr lang="en-US" sz="1600">
                <a:solidFill>
                  <a:srgbClr val="262673"/>
                </a:solidFill>
                <a:latin typeface="Candara" pitchFamily="34" charset="0"/>
              </a:rPr>
              <a:t>Bij diagnose:</a:t>
            </a:r>
          </a:p>
          <a:p>
            <a:pPr algn="ctr" eaLnBrk="0" hangingPunct="0">
              <a:lnSpc>
                <a:spcPct val="70000"/>
              </a:lnSpc>
            </a:pPr>
            <a:r>
              <a:rPr lang="en-US" sz="1600">
                <a:solidFill>
                  <a:srgbClr val="262673"/>
                </a:solidFill>
                <a:latin typeface="Candara" pitchFamily="34" charset="0"/>
              </a:rPr>
              <a:t>Leefstijladvies</a:t>
            </a:r>
          </a:p>
          <a:p>
            <a:pPr algn="ctr" eaLnBrk="0" hangingPunct="0"/>
            <a:r>
              <a:rPr lang="en-US" sz="1600">
                <a:solidFill>
                  <a:srgbClr val="262673"/>
                </a:solidFill>
                <a:latin typeface="Candara" pitchFamily="34" charset="0"/>
              </a:rPr>
              <a:t>+</a:t>
            </a:r>
          </a:p>
          <a:p>
            <a:pPr algn="ctr" eaLnBrk="0" hangingPunct="0"/>
            <a:r>
              <a:rPr lang="en-US" sz="1600" b="1">
                <a:solidFill>
                  <a:srgbClr val="262673"/>
                </a:solidFill>
                <a:latin typeface="Candara" pitchFamily="34" charset="0"/>
              </a:rPr>
              <a:t>metformine</a:t>
            </a:r>
          </a:p>
        </p:txBody>
      </p:sp>
      <p:sp>
        <p:nvSpPr>
          <p:cNvPr id="21535" name="Line 35"/>
          <p:cNvSpPr>
            <a:spLocks noChangeShapeType="1"/>
          </p:cNvSpPr>
          <p:nvPr/>
        </p:nvSpPr>
        <p:spPr bwMode="auto">
          <a:xfrm>
            <a:off x="2552700" y="5637213"/>
            <a:ext cx="247650" cy="0"/>
          </a:xfrm>
          <a:prstGeom prst="line">
            <a:avLst/>
          </a:prstGeom>
          <a:noFill/>
          <a:ln w="9525">
            <a:solidFill>
              <a:schemeClr val="tx1"/>
            </a:solidFill>
            <a:prstDash val="dash"/>
            <a:round/>
            <a:headEnd/>
            <a:tailEnd type="triangle" w="med" len="med"/>
          </a:ln>
        </p:spPr>
        <p:txBody>
          <a:bodyPr/>
          <a:lstStyle/>
          <a:p>
            <a:endParaRPr lang="nl-NL"/>
          </a:p>
        </p:txBody>
      </p:sp>
      <p:sp>
        <p:nvSpPr>
          <p:cNvPr id="21536" name="Line 34"/>
          <p:cNvSpPr>
            <a:spLocks noChangeShapeType="1"/>
          </p:cNvSpPr>
          <p:nvPr/>
        </p:nvSpPr>
        <p:spPr bwMode="auto">
          <a:xfrm>
            <a:off x="5518150" y="4557713"/>
            <a:ext cx="0" cy="1081087"/>
          </a:xfrm>
          <a:prstGeom prst="line">
            <a:avLst/>
          </a:prstGeom>
          <a:noFill/>
          <a:ln w="9525">
            <a:solidFill>
              <a:schemeClr val="tx1"/>
            </a:solidFill>
            <a:prstDash val="dash"/>
            <a:round/>
            <a:headEnd/>
            <a:tailEnd/>
          </a:ln>
        </p:spPr>
        <p:txBody>
          <a:bodyPr/>
          <a:lstStyle/>
          <a:p>
            <a:endParaRPr lang="nl-NL"/>
          </a:p>
        </p:txBody>
      </p:sp>
      <p:sp>
        <p:nvSpPr>
          <p:cNvPr id="21537" name="Line 35"/>
          <p:cNvSpPr>
            <a:spLocks noChangeShapeType="1"/>
          </p:cNvSpPr>
          <p:nvPr/>
        </p:nvSpPr>
        <p:spPr bwMode="auto">
          <a:xfrm>
            <a:off x="5524500" y="4560888"/>
            <a:ext cx="247650" cy="0"/>
          </a:xfrm>
          <a:prstGeom prst="line">
            <a:avLst/>
          </a:prstGeom>
          <a:noFill/>
          <a:ln w="9525">
            <a:solidFill>
              <a:schemeClr val="tx1"/>
            </a:solidFill>
            <a:prstDash val="dash"/>
            <a:round/>
            <a:headEnd/>
            <a:tailEnd type="triangle" w="med" len="med"/>
          </a:ln>
        </p:spPr>
        <p:txBody>
          <a:bodyPr/>
          <a:lstStyle/>
          <a:p>
            <a:endParaRPr lang="nl-NL"/>
          </a:p>
        </p:txBody>
      </p:sp>
      <p:sp>
        <p:nvSpPr>
          <p:cNvPr id="21538" name="Line 35"/>
          <p:cNvSpPr>
            <a:spLocks noChangeShapeType="1"/>
          </p:cNvSpPr>
          <p:nvPr/>
        </p:nvSpPr>
        <p:spPr bwMode="auto">
          <a:xfrm>
            <a:off x="5524500" y="5637213"/>
            <a:ext cx="247650" cy="0"/>
          </a:xfrm>
          <a:prstGeom prst="line">
            <a:avLst/>
          </a:prstGeom>
          <a:noFill/>
          <a:ln w="9525">
            <a:solidFill>
              <a:schemeClr val="tx1"/>
            </a:solidFill>
            <a:prstDash val="dash"/>
            <a:round/>
            <a:headEnd/>
            <a:tailEnd type="triangle" w="med" len="med"/>
          </a:ln>
        </p:spPr>
        <p:txBody>
          <a:bodyPr/>
          <a:lstStyle/>
          <a:p>
            <a:endParaRPr lang="nl-NL"/>
          </a:p>
        </p:txBody>
      </p:sp>
      <p:sp>
        <p:nvSpPr>
          <p:cNvPr id="21539" name="Rectangle 14"/>
          <p:cNvSpPr>
            <a:spLocks noChangeArrowheads="1"/>
          </p:cNvSpPr>
          <p:nvPr/>
        </p:nvSpPr>
        <p:spPr bwMode="auto">
          <a:xfrm>
            <a:off x="5791200" y="4056063"/>
            <a:ext cx="1981200" cy="1023937"/>
          </a:xfrm>
          <a:prstGeom prst="rect">
            <a:avLst/>
          </a:prstGeom>
          <a:solidFill>
            <a:schemeClr val="accent1"/>
          </a:solidFill>
          <a:ln w="9525">
            <a:solidFill>
              <a:schemeClr val="tx1"/>
            </a:solidFill>
            <a:miter lim="800000"/>
            <a:headEnd/>
            <a:tailEnd/>
          </a:ln>
        </p:spPr>
        <p:txBody>
          <a:bodyPr wrap="none" anchor="ctr"/>
          <a:lstStyle/>
          <a:p>
            <a:pPr algn="ctr" eaLnBrk="0" hangingPunct="0">
              <a:lnSpc>
                <a:spcPct val="70000"/>
              </a:lnSpc>
            </a:pPr>
            <a:r>
              <a:rPr lang="en-US" sz="1400">
                <a:solidFill>
                  <a:srgbClr val="262673"/>
                </a:solidFill>
                <a:latin typeface="Candara" pitchFamily="34" charset="0"/>
              </a:rPr>
              <a:t>Leefstijl + metformine</a:t>
            </a:r>
          </a:p>
          <a:p>
            <a:pPr algn="ctr" eaLnBrk="0" hangingPunct="0">
              <a:lnSpc>
                <a:spcPct val="70000"/>
              </a:lnSpc>
            </a:pPr>
            <a:r>
              <a:rPr lang="en-US" sz="1400">
                <a:solidFill>
                  <a:srgbClr val="262673"/>
                </a:solidFill>
                <a:latin typeface="Candara" pitchFamily="34" charset="0"/>
              </a:rPr>
              <a:t>+</a:t>
            </a:r>
          </a:p>
          <a:p>
            <a:pPr algn="ctr" eaLnBrk="0" hangingPunct="0">
              <a:lnSpc>
                <a:spcPct val="70000"/>
              </a:lnSpc>
            </a:pPr>
            <a:r>
              <a:rPr lang="en-US" sz="1400">
                <a:solidFill>
                  <a:srgbClr val="262673"/>
                </a:solidFill>
                <a:latin typeface="Candara" pitchFamily="34" charset="0"/>
              </a:rPr>
              <a:t>Pioglitazone</a:t>
            </a:r>
          </a:p>
          <a:p>
            <a:pPr algn="ctr" eaLnBrk="0" hangingPunct="0">
              <a:lnSpc>
                <a:spcPct val="70000"/>
              </a:lnSpc>
            </a:pPr>
            <a:r>
              <a:rPr lang="en-US" sz="1400">
                <a:solidFill>
                  <a:srgbClr val="262673"/>
                </a:solidFill>
                <a:latin typeface="Candara" pitchFamily="34" charset="0"/>
              </a:rPr>
              <a:t>+</a:t>
            </a:r>
          </a:p>
          <a:p>
            <a:pPr algn="ctr" eaLnBrk="0" hangingPunct="0">
              <a:lnSpc>
                <a:spcPct val="70000"/>
              </a:lnSpc>
            </a:pPr>
            <a:r>
              <a:rPr lang="en-US" sz="1400">
                <a:solidFill>
                  <a:srgbClr val="262673"/>
                </a:solidFill>
                <a:latin typeface="Candara" pitchFamily="34" charset="0"/>
              </a:rPr>
              <a:t>SU-derivaat</a:t>
            </a:r>
            <a:r>
              <a:rPr lang="en-US" sz="1400" baseline="30000">
                <a:solidFill>
                  <a:srgbClr val="262673"/>
                </a:solidFill>
                <a:latin typeface="Candara" pitchFamily="34" charset="0"/>
              </a:rPr>
              <a:t>1</a:t>
            </a:r>
            <a:endParaRPr lang="en-US" sz="1200" i="1">
              <a:solidFill>
                <a:srgbClr val="262673"/>
              </a:solidFill>
              <a:latin typeface="Candara" pitchFamily="34" charset="0"/>
            </a:endParaRPr>
          </a:p>
        </p:txBody>
      </p:sp>
      <p:grpSp>
        <p:nvGrpSpPr>
          <p:cNvPr id="21540" name="Groeperen 45"/>
          <p:cNvGrpSpPr>
            <a:grpSpLocks/>
          </p:cNvGrpSpPr>
          <p:nvPr/>
        </p:nvGrpSpPr>
        <p:grpSpPr bwMode="auto">
          <a:xfrm>
            <a:off x="7404100" y="2374900"/>
            <a:ext cx="557213" cy="3276600"/>
            <a:chOff x="7404100" y="1887538"/>
            <a:chExt cx="557213" cy="3962400"/>
          </a:xfrm>
        </p:grpSpPr>
        <p:sp>
          <p:nvSpPr>
            <p:cNvPr id="21543" name="Line 28"/>
            <p:cNvSpPr>
              <a:spLocks noChangeShapeType="1"/>
            </p:cNvSpPr>
            <p:nvPr/>
          </p:nvSpPr>
          <p:spPr bwMode="auto">
            <a:xfrm flipV="1">
              <a:off x="7961313" y="1887538"/>
              <a:ext cx="0" cy="3962400"/>
            </a:xfrm>
            <a:prstGeom prst="line">
              <a:avLst/>
            </a:prstGeom>
            <a:noFill/>
            <a:ln w="9525">
              <a:solidFill>
                <a:schemeClr val="tx1"/>
              </a:solidFill>
              <a:prstDash val="dash"/>
              <a:round/>
              <a:headEnd/>
              <a:tailEnd type="triangle" w="med" len="med"/>
            </a:ln>
          </p:spPr>
          <p:txBody>
            <a:bodyPr/>
            <a:lstStyle/>
            <a:p>
              <a:endParaRPr lang="nl-NL"/>
            </a:p>
          </p:txBody>
        </p:sp>
        <p:sp>
          <p:nvSpPr>
            <p:cNvPr id="21544" name="Line 29"/>
            <p:cNvSpPr>
              <a:spLocks noChangeShapeType="1"/>
            </p:cNvSpPr>
            <p:nvPr/>
          </p:nvSpPr>
          <p:spPr bwMode="auto">
            <a:xfrm>
              <a:off x="7404100" y="5843588"/>
              <a:ext cx="557213" cy="0"/>
            </a:xfrm>
            <a:prstGeom prst="line">
              <a:avLst/>
            </a:prstGeom>
            <a:noFill/>
            <a:ln w="9525">
              <a:solidFill>
                <a:schemeClr val="tx1"/>
              </a:solidFill>
              <a:prstDash val="dash"/>
              <a:round/>
              <a:headEnd/>
              <a:tailEnd/>
            </a:ln>
          </p:spPr>
          <p:txBody>
            <a:bodyPr/>
            <a:lstStyle/>
            <a:p>
              <a:endParaRPr lang="nl-NL"/>
            </a:p>
          </p:txBody>
        </p:sp>
      </p:grpSp>
      <p:sp>
        <p:nvSpPr>
          <p:cNvPr id="21541" name="Rectangle 15"/>
          <p:cNvSpPr>
            <a:spLocks noChangeArrowheads="1"/>
          </p:cNvSpPr>
          <p:nvPr/>
        </p:nvSpPr>
        <p:spPr bwMode="auto">
          <a:xfrm>
            <a:off x="5797550" y="5346700"/>
            <a:ext cx="1974850" cy="8001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400">
                <a:solidFill>
                  <a:srgbClr val="262673"/>
                </a:solidFill>
                <a:latin typeface="Candara" pitchFamily="34" charset="0"/>
              </a:rPr>
              <a:t>Leefstijl + metformine</a:t>
            </a:r>
          </a:p>
          <a:p>
            <a:pPr algn="ctr" eaLnBrk="0" hangingPunct="0"/>
            <a:r>
              <a:rPr lang="en-US" sz="1400">
                <a:solidFill>
                  <a:srgbClr val="262673"/>
                </a:solidFill>
                <a:latin typeface="Candara" pitchFamily="34" charset="0"/>
              </a:rPr>
              <a:t>+</a:t>
            </a:r>
          </a:p>
          <a:p>
            <a:pPr algn="ctr" eaLnBrk="0" hangingPunct="0"/>
            <a:r>
              <a:rPr lang="en-US" sz="1400" b="1">
                <a:solidFill>
                  <a:srgbClr val="262673"/>
                </a:solidFill>
                <a:latin typeface="Candara" pitchFamily="34" charset="0"/>
              </a:rPr>
              <a:t>Basale insuline</a:t>
            </a:r>
            <a:endParaRPr lang="en-US" sz="1200" b="1" i="1">
              <a:solidFill>
                <a:srgbClr val="262673"/>
              </a:solidFill>
              <a:latin typeface="Candara" pitchFamily="34" charset="0"/>
            </a:endParaRPr>
          </a:p>
        </p:txBody>
      </p:sp>
      <p:sp>
        <p:nvSpPr>
          <p:cNvPr id="21542" name="Rectangle 2"/>
          <p:cNvSpPr>
            <a:spLocks noChangeArrowheads="1"/>
          </p:cNvSpPr>
          <p:nvPr/>
        </p:nvSpPr>
        <p:spPr bwMode="auto">
          <a:xfrm>
            <a:off x="515938" y="6515100"/>
            <a:ext cx="2959100"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Nathan DM, et al. Diabetologia 2009; 52:17-30.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319463" y="3478213"/>
            <a:ext cx="5380037" cy="461962"/>
          </a:xfrm>
          <a:prstGeom prst="rect">
            <a:avLst/>
          </a:prstGeom>
          <a:solidFill>
            <a:schemeClr val="accent1"/>
          </a:solidFill>
          <a:ln w="9525">
            <a:noFill/>
            <a:miter lim="800000"/>
            <a:headEnd/>
            <a:tailEnd/>
          </a:ln>
        </p:spPr>
        <p:txBody>
          <a:bodyPr>
            <a:spAutoFit/>
          </a:bodyPr>
          <a:lstStyle/>
          <a:p>
            <a:pPr algn="ctr"/>
            <a:r>
              <a:rPr lang="nl-NL" sz="1200">
                <a:solidFill>
                  <a:srgbClr val="262673"/>
                </a:solidFill>
                <a:latin typeface="Candara" pitchFamily="34" charset="0"/>
              </a:rPr>
              <a:t>Controleer (dagelijks) nuchter glucose en verhoog de dosering met</a:t>
            </a:r>
          </a:p>
          <a:p>
            <a:pPr algn="ctr"/>
            <a:r>
              <a:rPr lang="nl-NL" sz="1200">
                <a:solidFill>
                  <a:srgbClr val="262673"/>
                </a:solidFill>
                <a:latin typeface="Candara" pitchFamily="34" charset="0"/>
              </a:rPr>
              <a:t>2 E per 3 dagen tot titratiedoel van 3,9-7,2 mmol/L </a:t>
            </a:r>
            <a:endParaRPr lang="en-US" sz="1200">
              <a:solidFill>
                <a:srgbClr val="262673"/>
              </a:solidFill>
              <a:latin typeface="Candara" pitchFamily="34" charset="0"/>
            </a:endParaRPr>
          </a:p>
        </p:txBody>
      </p:sp>
      <p:sp>
        <p:nvSpPr>
          <p:cNvPr id="22531" name="Text Box 7"/>
          <p:cNvSpPr txBox="1">
            <a:spLocks noChangeArrowheads="1"/>
          </p:cNvSpPr>
          <p:nvPr/>
        </p:nvSpPr>
        <p:spPr bwMode="auto">
          <a:xfrm>
            <a:off x="3359150" y="1701800"/>
            <a:ext cx="5334000" cy="285750"/>
          </a:xfrm>
          <a:prstGeom prst="rect">
            <a:avLst/>
          </a:prstGeom>
          <a:solidFill>
            <a:schemeClr val="accent1"/>
          </a:solidFill>
          <a:ln w="9525">
            <a:noFill/>
            <a:miter lim="800000"/>
            <a:headEnd/>
            <a:tailEnd/>
          </a:ln>
        </p:spPr>
        <p:txBody>
          <a:bodyPr>
            <a:spAutoFit/>
          </a:bodyPr>
          <a:lstStyle/>
          <a:p>
            <a:pPr algn="ctr"/>
            <a:r>
              <a:rPr lang="nl-NL" sz="1200" b="1">
                <a:solidFill>
                  <a:srgbClr val="262673"/>
                </a:solidFill>
                <a:latin typeface="Candara" pitchFamily="34" charset="0"/>
              </a:rPr>
              <a:t>HbA1c </a:t>
            </a:r>
            <a:r>
              <a:rPr lang="nl-NL" sz="1200" b="1">
                <a:solidFill>
                  <a:srgbClr val="262673"/>
                </a:solidFill>
                <a:latin typeface="Candara" pitchFamily="34" charset="0"/>
                <a:sym typeface="Symbol" pitchFamily="-65" charset="2"/>
              </a:rPr>
              <a:t> 7%</a:t>
            </a:r>
            <a:endParaRPr lang="en-US" sz="1200" b="1">
              <a:solidFill>
                <a:srgbClr val="262673"/>
              </a:solidFill>
              <a:latin typeface="Candara" pitchFamily="34" charset="0"/>
            </a:endParaRPr>
          </a:p>
        </p:txBody>
      </p:sp>
      <p:sp>
        <p:nvSpPr>
          <p:cNvPr id="22532" name="Text Box 8"/>
          <p:cNvSpPr txBox="1">
            <a:spLocks noChangeArrowheads="1"/>
          </p:cNvSpPr>
          <p:nvPr/>
        </p:nvSpPr>
        <p:spPr bwMode="auto">
          <a:xfrm>
            <a:off x="3333750" y="1150938"/>
            <a:ext cx="5359400" cy="276225"/>
          </a:xfrm>
          <a:prstGeom prst="rect">
            <a:avLst/>
          </a:prstGeom>
          <a:solidFill>
            <a:schemeClr val="accent1"/>
          </a:solidFill>
          <a:ln w="9525">
            <a:noFill/>
            <a:miter lim="800000"/>
            <a:headEnd/>
            <a:tailEnd/>
          </a:ln>
        </p:spPr>
        <p:txBody>
          <a:bodyPr>
            <a:spAutoFit/>
          </a:bodyPr>
          <a:lstStyle/>
          <a:p>
            <a:pPr algn="ctr"/>
            <a:r>
              <a:rPr lang="nl-NL" sz="1200">
                <a:solidFill>
                  <a:srgbClr val="262673"/>
                </a:solidFill>
                <a:latin typeface="Candara" pitchFamily="34" charset="0"/>
                <a:sym typeface="Symbol" pitchFamily="-65" charset="2"/>
              </a:rPr>
              <a:t>Metformine + bewegen / dieet</a:t>
            </a:r>
            <a:endParaRPr lang="en-US" sz="1200">
              <a:solidFill>
                <a:srgbClr val="262673"/>
              </a:solidFill>
              <a:latin typeface="Candara" pitchFamily="34" charset="0"/>
            </a:endParaRPr>
          </a:p>
        </p:txBody>
      </p:sp>
      <p:sp>
        <p:nvSpPr>
          <p:cNvPr id="22533" name="Line 9"/>
          <p:cNvSpPr>
            <a:spLocks noChangeShapeType="1"/>
          </p:cNvSpPr>
          <p:nvPr/>
        </p:nvSpPr>
        <p:spPr bwMode="auto">
          <a:xfrm>
            <a:off x="6007100" y="1403350"/>
            <a:ext cx="0" cy="315913"/>
          </a:xfrm>
          <a:prstGeom prst="line">
            <a:avLst/>
          </a:prstGeom>
          <a:noFill/>
          <a:ln w="25400">
            <a:solidFill>
              <a:schemeClr val="tx1"/>
            </a:solidFill>
            <a:round/>
            <a:headEnd/>
            <a:tailEnd type="triangle" w="med" len="med"/>
          </a:ln>
        </p:spPr>
        <p:txBody>
          <a:bodyPr/>
          <a:lstStyle/>
          <a:p>
            <a:endParaRPr lang="nl-NL"/>
          </a:p>
        </p:txBody>
      </p:sp>
      <p:sp>
        <p:nvSpPr>
          <p:cNvPr id="22534" name="Text Box 10"/>
          <p:cNvSpPr txBox="1">
            <a:spLocks noChangeArrowheads="1"/>
          </p:cNvSpPr>
          <p:nvPr/>
        </p:nvSpPr>
        <p:spPr bwMode="auto">
          <a:xfrm>
            <a:off x="647700" y="1790700"/>
            <a:ext cx="2012950" cy="276225"/>
          </a:xfrm>
          <a:prstGeom prst="rect">
            <a:avLst/>
          </a:prstGeom>
          <a:solidFill>
            <a:schemeClr val="accent1"/>
          </a:solidFill>
          <a:ln w="9525">
            <a:noFill/>
            <a:miter lim="800000"/>
            <a:headEnd/>
            <a:tailEnd/>
          </a:ln>
        </p:spPr>
        <p:txBody>
          <a:bodyPr>
            <a:spAutoFit/>
          </a:bodyPr>
          <a:lstStyle/>
          <a:p>
            <a:pPr algn="ctr"/>
            <a:r>
              <a:rPr lang="nl-NL" sz="1200">
                <a:solidFill>
                  <a:srgbClr val="262673"/>
                </a:solidFill>
                <a:latin typeface="Candara" pitchFamily="34" charset="0"/>
              </a:rPr>
              <a:t>Toevoegen SU</a:t>
            </a:r>
            <a:endParaRPr lang="en-US" sz="1200">
              <a:solidFill>
                <a:srgbClr val="262673"/>
              </a:solidFill>
              <a:latin typeface="Candara" pitchFamily="34" charset="0"/>
            </a:endParaRPr>
          </a:p>
        </p:txBody>
      </p:sp>
      <p:sp>
        <p:nvSpPr>
          <p:cNvPr id="22535" name="Line 11"/>
          <p:cNvSpPr>
            <a:spLocks noChangeShapeType="1"/>
          </p:cNvSpPr>
          <p:nvPr/>
        </p:nvSpPr>
        <p:spPr bwMode="auto">
          <a:xfrm flipH="1">
            <a:off x="2711450" y="2108200"/>
            <a:ext cx="3302000" cy="0"/>
          </a:xfrm>
          <a:prstGeom prst="line">
            <a:avLst/>
          </a:prstGeom>
          <a:noFill/>
          <a:ln w="25400">
            <a:solidFill>
              <a:schemeClr val="tx1"/>
            </a:solidFill>
            <a:round/>
            <a:headEnd/>
            <a:tailEnd type="triangle" w="med" len="med"/>
          </a:ln>
        </p:spPr>
        <p:txBody>
          <a:bodyPr/>
          <a:lstStyle/>
          <a:p>
            <a:endParaRPr lang="nl-NL"/>
          </a:p>
        </p:txBody>
      </p:sp>
      <p:sp>
        <p:nvSpPr>
          <p:cNvPr id="22536" name="Text Box 12"/>
          <p:cNvSpPr txBox="1">
            <a:spLocks noChangeArrowheads="1"/>
          </p:cNvSpPr>
          <p:nvPr/>
        </p:nvSpPr>
        <p:spPr bwMode="auto">
          <a:xfrm>
            <a:off x="647700" y="2082800"/>
            <a:ext cx="2012950" cy="276225"/>
          </a:xfrm>
          <a:prstGeom prst="rect">
            <a:avLst/>
          </a:prstGeom>
          <a:solidFill>
            <a:srgbClr val="CC3300"/>
          </a:solidFill>
          <a:ln w="9525">
            <a:noFill/>
            <a:miter lim="800000"/>
            <a:headEnd/>
            <a:tailEnd/>
          </a:ln>
        </p:spPr>
        <p:txBody>
          <a:bodyPr>
            <a:spAutoFit/>
          </a:bodyPr>
          <a:lstStyle/>
          <a:p>
            <a:pPr algn="ctr" eaLnBrk="0" hangingPunct="0"/>
            <a:r>
              <a:rPr lang="nl-NL" sz="1200" b="1">
                <a:solidFill>
                  <a:schemeClr val="bg1"/>
                </a:solidFill>
                <a:latin typeface="Candara" pitchFamily="34" charset="0"/>
              </a:rPr>
              <a:t>goedkoop</a:t>
            </a:r>
            <a:endParaRPr lang="en-US" sz="1200" b="1">
              <a:solidFill>
                <a:schemeClr val="bg1"/>
              </a:solidFill>
              <a:latin typeface="Candara" pitchFamily="34" charset="0"/>
            </a:endParaRPr>
          </a:p>
        </p:txBody>
      </p:sp>
      <p:sp>
        <p:nvSpPr>
          <p:cNvPr id="22537" name="Text Box 15"/>
          <p:cNvSpPr txBox="1">
            <a:spLocks noChangeArrowheads="1"/>
          </p:cNvSpPr>
          <p:nvPr/>
        </p:nvSpPr>
        <p:spPr bwMode="auto">
          <a:xfrm>
            <a:off x="3308350" y="2273300"/>
            <a:ext cx="5383213" cy="646113"/>
          </a:xfrm>
          <a:prstGeom prst="rect">
            <a:avLst/>
          </a:prstGeom>
          <a:solidFill>
            <a:schemeClr val="accent1"/>
          </a:solidFill>
          <a:ln w="9525">
            <a:noFill/>
            <a:miter lim="800000"/>
            <a:headEnd/>
            <a:tailEnd/>
          </a:ln>
        </p:spPr>
        <p:txBody>
          <a:bodyPr>
            <a:spAutoFit/>
          </a:bodyPr>
          <a:lstStyle/>
          <a:p>
            <a:pPr algn="ctr"/>
            <a:r>
              <a:rPr lang="nl-NL" sz="1200">
                <a:solidFill>
                  <a:srgbClr val="262673"/>
                </a:solidFill>
                <a:latin typeface="Candara" pitchFamily="34" charset="0"/>
              </a:rPr>
              <a:t>Toevoegen 10 E middellangwerkend basale insuline ´s avonds</a:t>
            </a:r>
          </a:p>
          <a:p>
            <a:pPr algn="ctr"/>
            <a:r>
              <a:rPr lang="nl-NL" sz="1200" b="1" i="1">
                <a:solidFill>
                  <a:srgbClr val="262673"/>
                </a:solidFill>
                <a:latin typeface="Candara" pitchFamily="34" charset="0"/>
              </a:rPr>
              <a:t>of</a:t>
            </a:r>
          </a:p>
          <a:p>
            <a:pPr algn="ctr"/>
            <a:r>
              <a:rPr lang="nl-NL" sz="1200">
                <a:solidFill>
                  <a:srgbClr val="262673"/>
                </a:solidFill>
                <a:latin typeface="Candara" pitchFamily="34" charset="0"/>
              </a:rPr>
              <a:t>10 E langwerkend basale insuline ´s ochtends of ´s avonds</a:t>
            </a:r>
            <a:endParaRPr lang="en-US" sz="1200">
              <a:solidFill>
                <a:srgbClr val="262673"/>
              </a:solidFill>
              <a:latin typeface="Candara" pitchFamily="34" charset="0"/>
            </a:endParaRPr>
          </a:p>
        </p:txBody>
      </p:sp>
      <p:sp>
        <p:nvSpPr>
          <p:cNvPr id="22538" name="Line 16"/>
          <p:cNvSpPr>
            <a:spLocks noChangeShapeType="1"/>
          </p:cNvSpPr>
          <p:nvPr/>
        </p:nvSpPr>
        <p:spPr bwMode="auto">
          <a:xfrm>
            <a:off x="6007100" y="1985963"/>
            <a:ext cx="0" cy="252412"/>
          </a:xfrm>
          <a:prstGeom prst="line">
            <a:avLst/>
          </a:prstGeom>
          <a:noFill/>
          <a:ln w="25400">
            <a:solidFill>
              <a:schemeClr val="tx1"/>
            </a:solidFill>
            <a:round/>
            <a:headEnd/>
            <a:tailEnd type="triangle" w="med" len="med"/>
          </a:ln>
        </p:spPr>
        <p:txBody>
          <a:bodyPr/>
          <a:lstStyle/>
          <a:p>
            <a:endParaRPr lang="nl-NL"/>
          </a:p>
        </p:txBody>
      </p:sp>
      <p:sp>
        <p:nvSpPr>
          <p:cNvPr id="22539" name="Text Box 17"/>
          <p:cNvSpPr txBox="1">
            <a:spLocks noChangeArrowheads="1"/>
          </p:cNvSpPr>
          <p:nvPr/>
        </p:nvSpPr>
        <p:spPr bwMode="auto">
          <a:xfrm>
            <a:off x="3308350" y="2925763"/>
            <a:ext cx="5384800" cy="287337"/>
          </a:xfrm>
          <a:prstGeom prst="rect">
            <a:avLst/>
          </a:prstGeom>
          <a:solidFill>
            <a:srgbClr val="CC3300"/>
          </a:solidFill>
          <a:ln w="9525">
            <a:noFill/>
            <a:miter lim="800000"/>
            <a:headEnd/>
            <a:tailEnd/>
          </a:ln>
        </p:spPr>
        <p:txBody>
          <a:bodyPr>
            <a:spAutoFit/>
          </a:bodyPr>
          <a:lstStyle/>
          <a:p>
            <a:pPr algn="ctr" eaLnBrk="0" hangingPunct="0"/>
            <a:r>
              <a:rPr lang="nl-NL" sz="1200" b="1">
                <a:solidFill>
                  <a:schemeClr val="bg1"/>
                </a:solidFill>
                <a:latin typeface="Candara" pitchFamily="34" charset="0"/>
              </a:rPr>
              <a:t>meest effectief</a:t>
            </a:r>
            <a:endParaRPr lang="en-US" sz="1200" b="1">
              <a:solidFill>
                <a:schemeClr val="bg1"/>
              </a:solidFill>
              <a:latin typeface="Candara" pitchFamily="34" charset="0"/>
            </a:endParaRPr>
          </a:p>
        </p:txBody>
      </p:sp>
      <p:sp>
        <p:nvSpPr>
          <p:cNvPr id="22540" name="Text Box 21"/>
          <p:cNvSpPr txBox="1">
            <a:spLocks noChangeArrowheads="1"/>
          </p:cNvSpPr>
          <p:nvPr/>
        </p:nvSpPr>
        <p:spPr bwMode="auto">
          <a:xfrm>
            <a:off x="635000" y="3478213"/>
            <a:ext cx="2025650" cy="461962"/>
          </a:xfrm>
          <a:prstGeom prst="rect">
            <a:avLst/>
          </a:prstGeom>
          <a:solidFill>
            <a:schemeClr val="accent1"/>
          </a:solidFill>
          <a:ln w="19050">
            <a:noFill/>
            <a:miter lim="800000"/>
            <a:headEnd/>
            <a:tailEnd/>
          </a:ln>
        </p:spPr>
        <p:txBody>
          <a:bodyPr>
            <a:spAutoFit/>
          </a:bodyPr>
          <a:lstStyle/>
          <a:p>
            <a:pPr algn="ctr" eaLnBrk="0" hangingPunct="0"/>
            <a:r>
              <a:rPr lang="nl-NL" sz="1200">
                <a:solidFill>
                  <a:srgbClr val="262673"/>
                </a:solidFill>
                <a:latin typeface="Candara" pitchFamily="34" charset="0"/>
              </a:rPr>
              <a:t>Indien hypo´s </a:t>
            </a:r>
          </a:p>
          <a:p>
            <a:pPr algn="ctr" eaLnBrk="0" hangingPunct="0"/>
            <a:r>
              <a:rPr lang="nl-NL" sz="1200">
                <a:solidFill>
                  <a:srgbClr val="262673"/>
                </a:solidFill>
                <a:latin typeface="Candara" pitchFamily="34" charset="0"/>
              </a:rPr>
              <a:t>dan dosering verlagen</a:t>
            </a:r>
            <a:endParaRPr lang="en-US" sz="1200">
              <a:solidFill>
                <a:srgbClr val="262673"/>
              </a:solidFill>
              <a:latin typeface="Candara" pitchFamily="34" charset="0"/>
            </a:endParaRPr>
          </a:p>
        </p:txBody>
      </p:sp>
      <p:sp>
        <p:nvSpPr>
          <p:cNvPr id="22541" name="Line 22"/>
          <p:cNvSpPr>
            <a:spLocks noChangeShapeType="1"/>
          </p:cNvSpPr>
          <p:nvPr/>
        </p:nvSpPr>
        <p:spPr bwMode="auto">
          <a:xfrm flipH="1">
            <a:off x="2736850" y="3683000"/>
            <a:ext cx="554038" cy="0"/>
          </a:xfrm>
          <a:prstGeom prst="line">
            <a:avLst/>
          </a:prstGeom>
          <a:noFill/>
          <a:ln w="25400">
            <a:solidFill>
              <a:schemeClr val="tx1"/>
            </a:solidFill>
            <a:round/>
            <a:headEnd/>
            <a:tailEnd type="triangle" w="med" len="med"/>
          </a:ln>
        </p:spPr>
        <p:txBody>
          <a:bodyPr>
            <a:spAutoFit/>
          </a:bodyPr>
          <a:lstStyle/>
          <a:p>
            <a:endParaRPr lang="nl-NL"/>
          </a:p>
        </p:txBody>
      </p:sp>
      <p:sp>
        <p:nvSpPr>
          <p:cNvPr id="22542" name="Text Box 23"/>
          <p:cNvSpPr txBox="1">
            <a:spLocks noChangeArrowheads="1"/>
          </p:cNvSpPr>
          <p:nvPr/>
        </p:nvSpPr>
        <p:spPr bwMode="auto">
          <a:xfrm>
            <a:off x="635000" y="4173538"/>
            <a:ext cx="2025650" cy="830262"/>
          </a:xfrm>
          <a:prstGeom prst="rect">
            <a:avLst/>
          </a:prstGeom>
          <a:solidFill>
            <a:schemeClr val="accent1"/>
          </a:solidFill>
          <a:ln w="19050">
            <a:noFill/>
            <a:miter lim="800000"/>
            <a:headEnd/>
            <a:tailEnd/>
          </a:ln>
        </p:spPr>
        <p:txBody>
          <a:bodyPr>
            <a:spAutoFit/>
          </a:bodyPr>
          <a:lstStyle/>
          <a:p>
            <a:pPr algn="ctr" eaLnBrk="0" hangingPunct="0"/>
            <a:r>
              <a:rPr lang="nl-NL" sz="1200" b="1">
                <a:solidFill>
                  <a:srgbClr val="262673"/>
                </a:solidFill>
                <a:latin typeface="Candara" pitchFamily="34" charset="0"/>
              </a:rPr>
              <a:t>Continueer insuline-</a:t>
            </a:r>
          </a:p>
          <a:p>
            <a:pPr algn="ctr" eaLnBrk="0" hangingPunct="0"/>
            <a:r>
              <a:rPr lang="nl-NL" sz="1200" b="1">
                <a:solidFill>
                  <a:srgbClr val="262673"/>
                </a:solidFill>
                <a:latin typeface="Candara" pitchFamily="34" charset="0"/>
              </a:rPr>
              <a:t>behandeling</a:t>
            </a:r>
          </a:p>
          <a:p>
            <a:pPr algn="ctr" eaLnBrk="0" hangingPunct="0"/>
            <a:r>
              <a:rPr lang="nl-NL" sz="1200" b="1">
                <a:solidFill>
                  <a:srgbClr val="262673"/>
                </a:solidFill>
                <a:latin typeface="Candara" pitchFamily="34" charset="0"/>
              </a:rPr>
              <a:t>Controleer HbA1c</a:t>
            </a:r>
          </a:p>
          <a:p>
            <a:pPr algn="ctr" eaLnBrk="0" hangingPunct="0"/>
            <a:r>
              <a:rPr lang="nl-NL" sz="1200" b="1">
                <a:solidFill>
                  <a:srgbClr val="262673"/>
                </a:solidFill>
                <a:latin typeface="Candara" pitchFamily="34" charset="0"/>
              </a:rPr>
              <a:t>elke 3 maanden</a:t>
            </a:r>
            <a:endParaRPr lang="en-US" sz="1200" b="1">
              <a:solidFill>
                <a:srgbClr val="262673"/>
              </a:solidFill>
              <a:latin typeface="Candara" pitchFamily="34" charset="0"/>
            </a:endParaRPr>
          </a:p>
        </p:txBody>
      </p:sp>
      <p:sp>
        <p:nvSpPr>
          <p:cNvPr id="22543" name="Text Box 24"/>
          <p:cNvSpPr txBox="1">
            <a:spLocks noChangeArrowheads="1"/>
          </p:cNvSpPr>
          <p:nvPr/>
        </p:nvSpPr>
        <p:spPr bwMode="auto">
          <a:xfrm>
            <a:off x="4156075" y="4216400"/>
            <a:ext cx="4537075" cy="276225"/>
          </a:xfrm>
          <a:prstGeom prst="rect">
            <a:avLst/>
          </a:prstGeom>
          <a:solidFill>
            <a:schemeClr val="accent1"/>
          </a:solidFill>
          <a:ln w="19050">
            <a:noFill/>
            <a:miter lim="800000"/>
            <a:headEnd/>
            <a:tailEnd/>
          </a:ln>
        </p:spPr>
        <p:txBody>
          <a:bodyPr>
            <a:spAutoFit/>
          </a:bodyPr>
          <a:lstStyle/>
          <a:p>
            <a:pPr algn="ctr" eaLnBrk="0" hangingPunct="0"/>
            <a:r>
              <a:rPr lang="nl-NL" sz="1200" b="1">
                <a:solidFill>
                  <a:srgbClr val="262673"/>
                </a:solidFill>
                <a:latin typeface="Candara" pitchFamily="34" charset="0"/>
              </a:rPr>
              <a:t>HbA1c &lt;7% na 2-3 maanden?</a:t>
            </a:r>
            <a:endParaRPr lang="en-US" sz="1200" b="1">
              <a:solidFill>
                <a:srgbClr val="262673"/>
              </a:solidFill>
              <a:latin typeface="Candara" pitchFamily="34" charset="0"/>
            </a:endParaRPr>
          </a:p>
        </p:txBody>
      </p:sp>
      <p:sp>
        <p:nvSpPr>
          <p:cNvPr id="22544" name="Text Box 26"/>
          <p:cNvSpPr txBox="1">
            <a:spLocks noChangeArrowheads="1"/>
          </p:cNvSpPr>
          <p:nvPr/>
        </p:nvSpPr>
        <p:spPr bwMode="auto">
          <a:xfrm>
            <a:off x="3319463" y="4232275"/>
            <a:ext cx="368300" cy="306388"/>
          </a:xfrm>
          <a:prstGeom prst="rect">
            <a:avLst/>
          </a:prstGeom>
          <a:noFill/>
          <a:ln w="9525">
            <a:solidFill>
              <a:schemeClr val="bg2"/>
            </a:solidFill>
            <a:miter lim="800000"/>
            <a:headEnd/>
            <a:tailEnd/>
          </a:ln>
        </p:spPr>
        <p:txBody>
          <a:bodyPr wrap="none">
            <a:spAutoFit/>
          </a:bodyPr>
          <a:lstStyle/>
          <a:p>
            <a:r>
              <a:rPr lang="en-US" sz="1400" b="1">
                <a:solidFill>
                  <a:srgbClr val="262673"/>
                </a:solidFill>
                <a:latin typeface="Candara" pitchFamily="34" charset="0"/>
              </a:rPr>
              <a:t>JA</a:t>
            </a:r>
          </a:p>
        </p:txBody>
      </p:sp>
      <p:sp>
        <p:nvSpPr>
          <p:cNvPr id="22545" name="Line 27"/>
          <p:cNvSpPr>
            <a:spLocks noChangeShapeType="1"/>
          </p:cNvSpPr>
          <p:nvPr/>
        </p:nvSpPr>
        <p:spPr bwMode="auto">
          <a:xfrm flipH="1">
            <a:off x="2736850" y="4394200"/>
            <a:ext cx="550863" cy="0"/>
          </a:xfrm>
          <a:prstGeom prst="line">
            <a:avLst/>
          </a:prstGeom>
          <a:noFill/>
          <a:ln w="25400">
            <a:solidFill>
              <a:schemeClr val="tx1"/>
            </a:solidFill>
            <a:round/>
            <a:headEnd/>
            <a:tailEnd type="triangle" w="med" len="med"/>
          </a:ln>
        </p:spPr>
        <p:txBody>
          <a:bodyPr>
            <a:spAutoFit/>
          </a:bodyPr>
          <a:lstStyle/>
          <a:p>
            <a:endParaRPr lang="nl-NL"/>
          </a:p>
        </p:txBody>
      </p:sp>
      <p:sp>
        <p:nvSpPr>
          <p:cNvPr id="22546" name="Line 28"/>
          <p:cNvSpPr>
            <a:spLocks noChangeShapeType="1"/>
          </p:cNvSpPr>
          <p:nvPr/>
        </p:nvSpPr>
        <p:spPr bwMode="auto">
          <a:xfrm flipH="1">
            <a:off x="3759200" y="4394200"/>
            <a:ext cx="396875" cy="0"/>
          </a:xfrm>
          <a:prstGeom prst="line">
            <a:avLst/>
          </a:prstGeom>
          <a:noFill/>
          <a:ln w="25400">
            <a:solidFill>
              <a:schemeClr val="tx1"/>
            </a:solidFill>
            <a:round/>
            <a:headEnd/>
            <a:tailEnd type="triangle" w="med" len="med"/>
          </a:ln>
        </p:spPr>
        <p:txBody>
          <a:bodyPr/>
          <a:lstStyle/>
          <a:p>
            <a:endParaRPr lang="nl-NL"/>
          </a:p>
        </p:txBody>
      </p:sp>
      <p:sp>
        <p:nvSpPr>
          <p:cNvPr id="22547" name="Text Box 29"/>
          <p:cNvSpPr txBox="1">
            <a:spLocks noChangeArrowheads="1"/>
          </p:cNvSpPr>
          <p:nvPr/>
        </p:nvSpPr>
        <p:spPr bwMode="auto">
          <a:xfrm>
            <a:off x="5762625" y="4784725"/>
            <a:ext cx="493713" cy="307975"/>
          </a:xfrm>
          <a:prstGeom prst="rect">
            <a:avLst/>
          </a:prstGeom>
          <a:noFill/>
          <a:ln w="9525">
            <a:solidFill>
              <a:schemeClr val="bg2"/>
            </a:solidFill>
            <a:miter lim="800000"/>
            <a:headEnd/>
            <a:tailEnd/>
          </a:ln>
        </p:spPr>
        <p:txBody>
          <a:bodyPr wrap="none">
            <a:spAutoFit/>
          </a:bodyPr>
          <a:lstStyle/>
          <a:p>
            <a:r>
              <a:rPr lang="en-US" sz="1400" b="1">
                <a:solidFill>
                  <a:srgbClr val="262673"/>
                </a:solidFill>
                <a:latin typeface="Candara" pitchFamily="34" charset="0"/>
              </a:rPr>
              <a:t>NEE</a:t>
            </a:r>
          </a:p>
        </p:txBody>
      </p:sp>
      <p:sp>
        <p:nvSpPr>
          <p:cNvPr id="22548"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Behandeling DMT2 volgens ADA/EASD</a:t>
            </a:r>
            <a:endParaRPr lang="nl-NL" sz="3200">
              <a:latin typeface="Candara" pitchFamily="34" charset="0"/>
            </a:endParaRPr>
          </a:p>
        </p:txBody>
      </p:sp>
      <p:sp>
        <p:nvSpPr>
          <p:cNvPr id="22549" name="Rectangle 2"/>
          <p:cNvSpPr>
            <a:spLocks noChangeArrowheads="1"/>
          </p:cNvSpPr>
          <p:nvPr/>
        </p:nvSpPr>
        <p:spPr bwMode="auto">
          <a:xfrm>
            <a:off x="552450" y="6515100"/>
            <a:ext cx="4687888"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Bewerkt naar: Nathan et al. </a:t>
            </a:r>
            <a:r>
              <a:rPr lang="da-DK" sz="1000">
                <a:solidFill>
                  <a:srgbClr val="262673"/>
                </a:solidFill>
                <a:latin typeface="Candara" pitchFamily="34" charset="0"/>
              </a:rPr>
              <a:t>Nathan DM, et al. Diabetologia 2009; 52:17-30.  </a:t>
            </a:r>
          </a:p>
        </p:txBody>
      </p:sp>
      <p:sp>
        <p:nvSpPr>
          <p:cNvPr id="22550" name="Line 9"/>
          <p:cNvSpPr>
            <a:spLocks noChangeShapeType="1"/>
          </p:cNvSpPr>
          <p:nvPr/>
        </p:nvSpPr>
        <p:spPr bwMode="auto">
          <a:xfrm>
            <a:off x="6007100" y="3206750"/>
            <a:ext cx="0" cy="252413"/>
          </a:xfrm>
          <a:prstGeom prst="line">
            <a:avLst/>
          </a:prstGeom>
          <a:noFill/>
          <a:ln w="25400">
            <a:solidFill>
              <a:schemeClr val="tx1"/>
            </a:solidFill>
            <a:round/>
            <a:headEnd/>
            <a:tailEnd type="triangle" w="med" len="med"/>
          </a:ln>
        </p:spPr>
        <p:txBody>
          <a:bodyPr/>
          <a:lstStyle/>
          <a:p>
            <a:endParaRPr lang="nl-NL"/>
          </a:p>
        </p:txBody>
      </p:sp>
      <p:sp>
        <p:nvSpPr>
          <p:cNvPr id="22551" name="Line 9"/>
          <p:cNvSpPr>
            <a:spLocks noChangeShapeType="1"/>
          </p:cNvSpPr>
          <p:nvPr/>
        </p:nvSpPr>
        <p:spPr bwMode="auto">
          <a:xfrm>
            <a:off x="6007100" y="3943350"/>
            <a:ext cx="0" cy="252413"/>
          </a:xfrm>
          <a:prstGeom prst="line">
            <a:avLst/>
          </a:prstGeom>
          <a:noFill/>
          <a:ln w="25400">
            <a:solidFill>
              <a:schemeClr val="tx1"/>
            </a:solidFill>
            <a:round/>
            <a:headEnd/>
            <a:tailEnd type="triangle" w="med" len="med"/>
          </a:ln>
        </p:spPr>
        <p:txBody>
          <a:bodyPr/>
          <a:lstStyle/>
          <a:p>
            <a:endParaRPr lang="nl-NL"/>
          </a:p>
        </p:txBody>
      </p:sp>
      <p:sp>
        <p:nvSpPr>
          <p:cNvPr id="22552" name="Line 9"/>
          <p:cNvSpPr>
            <a:spLocks noChangeShapeType="1"/>
          </p:cNvSpPr>
          <p:nvPr/>
        </p:nvSpPr>
        <p:spPr bwMode="auto">
          <a:xfrm>
            <a:off x="6007100" y="4489450"/>
            <a:ext cx="0" cy="252413"/>
          </a:xfrm>
          <a:prstGeom prst="line">
            <a:avLst/>
          </a:prstGeom>
          <a:noFill/>
          <a:ln w="25400">
            <a:solidFill>
              <a:schemeClr val="tx1"/>
            </a:solidFill>
            <a:round/>
            <a:headEnd/>
            <a:tailEnd type="triangle" w="med" len="med"/>
          </a:ln>
        </p:spPr>
        <p:txBody>
          <a:bodyPr/>
          <a:lstStyle/>
          <a:p>
            <a:endParaRPr lang="nl-NL"/>
          </a:p>
        </p:txBody>
      </p:sp>
      <p:sp>
        <p:nvSpPr>
          <p:cNvPr id="22553" name="Rechthoek 47"/>
          <p:cNvSpPr>
            <a:spLocks noChangeArrowheads="1"/>
          </p:cNvSpPr>
          <p:nvPr/>
        </p:nvSpPr>
        <p:spPr bwMode="auto">
          <a:xfrm>
            <a:off x="635000" y="5143500"/>
            <a:ext cx="3168650" cy="939800"/>
          </a:xfrm>
          <a:prstGeom prst="rect">
            <a:avLst/>
          </a:prstGeom>
          <a:noFill/>
          <a:ln w="9525">
            <a:noFill/>
            <a:round/>
            <a:headEnd/>
            <a:tailEnd/>
          </a:ln>
        </p:spPr>
        <p:txBody>
          <a:bodyPr vert="eaVert" wrap="none" anchor="ctr"/>
          <a:lstStyle/>
          <a:p>
            <a:pPr algn="ctr"/>
            <a:endParaRPr lang="en-US"/>
          </a:p>
        </p:txBody>
      </p:sp>
      <p:sp>
        <p:nvSpPr>
          <p:cNvPr id="49" name="Tekstvak 48"/>
          <p:cNvSpPr txBox="1">
            <a:spLocks noChangeArrowheads="1"/>
          </p:cNvSpPr>
          <p:nvPr/>
        </p:nvSpPr>
        <p:spPr bwMode="auto">
          <a:xfrm>
            <a:off x="558800" y="5219700"/>
            <a:ext cx="3003550" cy="1155700"/>
          </a:xfrm>
          <a:prstGeom prst="rect">
            <a:avLst/>
          </a:prstGeom>
          <a:noFill/>
          <a:ln w="9525">
            <a:noFill/>
            <a:miter lim="800000"/>
            <a:headEnd/>
            <a:tailEnd/>
          </a:ln>
        </p:spPr>
        <p:txBody>
          <a:bodyPr>
            <a:spAutoFit/>
          </a:bodyPr>
          <a:lstStyle/>
          <a:p>
            <a:r>
              <a:rPr lang="nl-NL" sz="1400">
                <a:solidFill>
                  <a:srgbClr val="262673"/>
                </a:solidFill>
                <a:latin typeface="Candara" pitchFamily="34" charset="0"/>
              </a:rPr>
              <a:t>Unlike the other blood glucose-lowering medications, there is </a:t>
            </a:r>
            <a:r>
              <a:rPr lang="nl-NL" sz="1400" b="1">
                <a:solidFill>
                  <a:srgbClr val="262673"/>
                </a:solidFill>
                <a:latin typeface="Candara" pitchFamily="34" charset="0"/>
              </a:rPr>
              <a:t>no maximum</a:t>
            </a:r>
            <a:r>
              <a:rPr lang="nl-NL" sz="1400">
                <a:solidFill>
                  <a:srgbClr val="262673"/>
                </a:solidFill>
                <a:latin typeface="Candara" pitchFamily="34" charset="0"/>
              </a:rPr>
              <a:t> dosis of insulin beyond which a therapeutic effect will not occur.</a:t>
            </a:r>
          </a:p>
        </p:txBody>
      </p:sp>
      <p:sp>
        <p:nvSpPr>
          <p:cNvPr id="50" name="Tekstvak 49"/>
          <p:cNvSpPr txBox="1">
            <a:spLocks noChangeArrowheads="1"/>
          </p:cNvSpPr>
          <p:nvPr/>
        </p:nvSpPr>
        <p:spPr bwMode="auto">
          <a:xfrm>
            <a:off x="3778250" y="5219700"/>
            <a:ext cx="4914900" cy="942975"/>
          </a:xfrm>
          <a:prstGeom prst="rect">
            <a:avLst/>
          </a:prstGeom>
          <a:noFill/>
          <a:ln w="9525">
            <a:noFill/>
            <a:miter lim="800000"/>
            <a:headEnd/>
            <a:tailEnd/>
          </a:ln>
        </p:spPr>
        <p:txBody>
          <a:bodyPr>
            <a:spAutoFit/>
          </a:bodyPr>
          <a:lstStyle/>
          <a:p>
            <a:r>
              <a:rPr lang="nl-NL" sz="1400" b="1">
                <a:solidFill>
                  <a:srgbClr val="262673"/>
                </a:solidFill>
                <a:latin typeface="Candara" pitchFamily="34" charset="0"/>
              </a:rPr>
              <a:t>Insulin analogues with longer, nonpeaking profiles decrease the risk of hypoglycemia modestly compared with NPH</a:t>
            </a:r>
            <a:r>
              <a:rPr lang="nl-NL" sz="1400">
                <a:solidFill>
                  <a:srgbClr val="262673"/>
                </a:solidFill>
                <a:latin typeface="Candara" pitchFamily="34" charset="0"/>
              </a:rPr>
              <a:t>, and analogues with very short durations of action reduce the risk of hypoglycemia compared with regular insulin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5"/>
          <p:cNvGrpSpPr>
            <a:grpSpLocks/>
          </p:cNvGrpSpPr>
          <p:nvPr/>
        </p:nvGrpSpPr>
        <p:grpSpPr bwMode="auto">
          <a:xfrm>
            <a:off x="1260475" y="3368675"/>
            <a:ext cx="2165350" cy="787400"/>
            <a:chOff x="612" y="1819"/>
            <a:chExt cx="1461" cy="468"/>
          </a:xfrm>
        </p:grpSpPr>
        <p:sp>
          <p:nvSpPr>
            <p:cNvPr id="23620" name="Freeform 6"/>
            <p:cNvSpPr>
              <a:spLocks/>
            </p:cNvSpPr>
            <p:nvPr/>
          </p:nvSpPr>
          <p:spPr bwMode="auto">
            <a:xfrm>
              <a:off x="612" y="1819"/>
              <a:ext cx="363" cy="341"/>
            </a:xfrm>
            <a:custGeom>
              <a:avLst/>
              <a:gdLst>
                <a:gd name="T0" fmla="*/ 0 w 363"/>
                <a:gd name="T1" fmla="*/ 341 h 341"/>
                <a:gd name="T2" fmla="*/ 91 w 363"/>
                <a:gd name="T3" fmla="*/ 114 h 341"/>
                <a:gd name="T4" fmla="*/ 136 w 363"/>
                <a:gd name="T5" fmla="*/ 23 h 341"/>
                <a:gd name="T6" fmla="*/ 227 w 363"/>
                <a:gd name="T7" fmla="*/ 23 h 341"/>
                <a:gd name="T8" fmla="*/ 272 w 363"/>
                <a:gd name="T9" fmla="*/ 160 h 341"/>
                <a:gd name="T10" fmla="*/ 363 w 363"/>
                <a:gd name="T11" fmla="*/ 296 h 341"/>
                <a:gd name="T12" fmla="*/ 0 60000 65536"/>
                <a:gd name="T13" fmla="*/ 0 60000 65536"/>
                <a:gd name="T14" fmla="*/ 0 60000 65536"/>
                <a:gd name="T15" fmla="*/ 0 60000 65536"/>
                <a:gd name="T16" fmla="*/ 0 60000 65536"/>
                <a:gd name="T17" fmla="*/ 0 60000 65536"/>
                <a:gd name="T18" fmla="*/ 0 w 363"/>
                <a:gd name="T19" fmla="*/ 0 h 341"/>
                <a:gd name="T20" fmla="*/ 363 w 363"/>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363" h="341">
                  <a:moveTo>
                    <a:pt x="0" y="341"/>
                  </a:moveTo>
                  <a:cubicBezTo>
                    <a:pt x="34" y="254"/>
                    <a:pt x="68" y="167"/>
                    <a:pt x="91" y="114"/>
                  </a:cubicBezTo>
                  <a:cubicBezTo>
                    <a:pt x="114" y="61"/>
                    <a:pt x="113" y="38"/>
                    <a:pt x="136" y="23"/>
                  </a:cubicBezTo>
                  <a:cubicBezTo>
                    <a:pt x="159" y="8"/>
                    <a:pt x="204" y="0"/>
                    <a:pt x="227" y="23"/>
                  </a:cubicBezTo>
                  <a:cubicBezTo>
                    <a:pt x="250" y="46"/>
                    <a:pt x="249" y="115"/>
                    <a:pt x="272" y="160"/>
                  </a:cubicBezTo>
                  <a:cubicBezTo>
                    <a:pt x="295" y="205"/>
                    <a:pt x="329" y="250"/>
                    <a:pt x="363" y="296"/>
                  </a:cubicBezTo>
                </a:path>
              </a:pathLst>
            </a:custGeom>
            <a:solidFill>
              <a:srgbClr val="FF9900"/>
            </a:solidFill>
            <a:ln w="9525">
              <a:solidFill>
                <a:srgbClr val="FF9900"/>
              </a:solidFill>
              <a:round/>
              <a:headEnd/>
              <a:tailEnd/>
            </a:ln>
          </p:spPr>
          <p:txBody>
            <a:bodyPr/>
            <a:lstStyle/>
            <a:p>
              <a:pPr algn="ctr"/>
              <a:endParaRPr lang="en-US">
                <a:latin typeface="Candara" pitchFamily="34" charset="0"/>
              </a:endParaRPr>
            </a:p>
          </p:txBody>
        </p:sp>
        <p:sp>
          <p:nvSpPr>
            <p:cNvPr id="23621" name="Freeform 7"/>
            <p:cNvSpPr>
              <a:spLocks/>
            </p:cNvSpPr>
            <p:nvPr/>
          </p:nvSpPr>
          <p:spPr bwMode="auto">
            <a:xfrm>
              <a:off x="1129" y="1933"/>
              <a:ext cx="318" cy="234"/>
            </a:xfrm>
            <a:custGeom>
              <a:avLst/>
              <a:gdLst>
                <a:gd name="T0" fmla="*/ 318 w 318"/>
                <a:gd name="T1" fmla="*/ 234 h 234"/>
                <a:gd name="T2" fmla="*/ 181 w 318"/>
                <a:gd name="T3" fmla="*/ 98 h 234"/>
                <a:gd name="T4" fmla="*/ 91 w 318"/>
                <a:gd name="T5" fmla="*/ 7 h 234"/>
                <a:gd name="T6" fmla="*/ 45 w 318"/>
                <a:gd name="T7" fmla="*/ 53 h 234"/>
                <a:gd name="T8" fmla="*/ 0 w 318"/>
                <a:gd name="T9" fmla="*/ 234 h 234"/>
                <a:gd name="T10" fmla="*/ 0 60000 65536"/>
                <a:gd name="T11" fmla="*/ 0 60000 65536"/>
                <a:gd name="T12" fmla="*/ 0 60000 65536"/>
                <a:gd name="T13" fmla="*/ 0 60000 65536"/>
                <a:gd name="T14" fmla="*/ 0 60000 65536"/>
                <a:gd name="T15" fmla="*/ 0 w 318"/>
                <a:gd name="T16" fmla="*/ 0 h 234"/>
                <a:gd name="T17" fmla="*/ 318 w 318"/>
                <a:gd name="T18" fmla="*/ 234 h 234"/>
              </a:gdLst>
              <a:ahLst/>
              <a:cxnLst>
                <a:cxn ang="T10">
                  <a:pos x="T0" y="T1"/>
                </a:cxn>
                <a:cxn ang="T11">
                  <a:pos x="T2" y="T3"/>
                </a:cxn>
                <a:cxn ang="T12">
                  <a:pos x="T4" y="T5"/>
                </a:cxn>
                <a:cxn ang="T13">
                  <a:pos x="T6" y="T7"/>
                </a:cxn>
                <a:cxn ang="T14">
                  <a:pos x="T8" y="T9"/>
                </a:cxn>
              </a:cxnLst>
              <a:rect l="T15" t="T16" r="T17" b="T18"/>
              <a:pathLst>
                <a:path w="318" h="234">
                  <a:moveTo>
                    <a:pt x="318" y="234"/>
                  </a:moveTo>
                  <a:cubicBezTo>
                    <a:pt x="268" y="185"/>
                    <a:pt x="219" y="136"/>
                    <a:pt x="181" y="98"/>
                  </a:cubicBezTo>
                  <a:cubicBezTo>
                    <a:pt x="143" y="60"/>
                    <a:pt x="114" y="14"/>
                    <a:pt x="91" y="7"/>
                  </a:cubicBezTo>
                  <a:cubicBezTo>
                    <a:pt x="68" y="0"/>
                    <a:pt x="60" y="15"/>
                    <a:pt x="45" y="53"/>
                  </a:cubicBezTo>
                  <a:cubicBezTo>
                    <a:pt x="30" y="91"/>
                    <a:pt x="7" y="204"/>
                    <a:pt x="0" y="234"/>
                  </a:cubicBezTo>
                </a:path>
              </a:pathLst>
            </a:custGeom>
            <a:solidFill>
              <a:srgbClr val="FF9900"/>
            </a:solidFill>
            <a:ln w="9525">
              <a:solidFill>
                <a:srgbClr val="FF9900"/>
              </a:solidFill>
              <a:round/>
              <a:headEnd/>
              <a:tailEnd/>
            </a:ln>
          </p:spPr>
          <p:txBody>
            <a:bodyPr/>
            <a:lstStyle/>
            <a:p>
              <a:pPr algn="ctr"/>
              <a:endParaRPr lang="en-US">
                <a:latin typeface="Candara" pitchFamily="34" charset="0"/>
              </a:endParaRPr>
            </a:p>
          </p:txBody>
        </p:sp>
        <p:sp>
          <p:nvSpPr>
            <p:cNvPr id="23622" name="Freeform 8"/>
            <p:cNvSpPr>
              <a:spLocks/>
            </p:cNvSpPr>
            <p:nvPr/>
          </p:nvSpPr>
          <p:spPr bwMode="auto">
            <a:xfrm>
              <a:off x="1664" y="1963"/>
              <a:ext cx="409" cy="324"/>
            </a:xfrm>
            <a:custGeom>
              <a:avLst/>
              <a:gdLst>
                <a:gd name="T0" fmla="*/ 0 w 363"/>
                <a:gd name="T1" fmla="*/ 1901 h 279"/>
                <a:gd name="T2" fmla="*/ 243 w 363"/>
                <a:gd name="T3" fmla="*/ 791 h 279"/>
                <a:gd name="T4" fmla="*/ 488 w 363"/>
                <a:gd name="T5" fmla="*/ 56 h 279"/>
                <a:gd name="T6" fmla="*/ 966 w 363"/>
                <a:gd name="T7" fmla="*/ 419 h 279"/>
                <a:gd name="T8" fmla="*/ 1204 w 363"/>
                <a:gd name="T9" fmla="*/ 1162 h 279"/>
                <a:gd name="T10" fmla="*/ 1449 w 363"/>
                <a:gd name="T11" fmla="*/ 1901 h 279"/>
                <a:gd name="T12" fmla="*/ 1930 w 363"/>
                <a:gd name="T13" fmla="*/ 2263 h 279"/>
                <a:gd name="T14" fmla="*/ 0 60000 65536"/>
                <a:gd name="T15" fmla="*/ 0 60000 65536"/>
                <a:gd name="T16" fmla="*/ 0 60000 65536"/>
                <a:gd name="T17" fmla="*/ 0 60000 65536"/>
                <a:gd name="T18" fmla="*/ 0 60000 65536"/>
                <a:gd name="T19" fmla="*/ 0 60000 65536"/>
                <a:gd name="T20" fmla="*/ 0 60000 65536"/>
                <a:gd name="T21" fmla="*/ 0 w 363"/>
                <a:gd name="T22" fmla="*/ 0 h 279"/>
                <a:gd name="T23" fmla="*/ 363 w 363"/>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279">
                  <a:moveTo>
                    <a:pt x="0" y="233"/>
                  </a:moveTo>
                  <a:cubicBezTo>
                    <a:pt x="15" y="184"/>
                    <a:pt x="31" y="135"/>
                    <a:pt x="46" y="97"/>
                  </a:cubicBezTo>
                  <a:cubicBezTo>
                    <a:pt x="61" y="59"/>
                    <a:pt x="68" y="14"/>
                    <a:pt x="91" y="7"/>
                  </a:cubicBezTo>
                  <a:cubicBezTo>
                    <a:pt x="114" y="0"/>
                    <a:pt x="159" y="29"/>
                    <a:pt x="182" y="52"/>
                  </a:cubicBezTo>
                  <a:cubicBezTo>
                    <a:pt x="205" y="75"/>
                    <a:pt x="212" y="113"/>
                    <a:pt x="227" y="143"/>
                  </a:cubicBezTo>
                  <a:cubicBezTo>
                    <a:pt x="242" y="173"/>
                    <a:pt x="249" y="210"/>
                    <a:pt x="272" y="233"/>
                  </a:cubicBezTo>
                  <a:cubicBezTo>
                    <a:pt x="295" y="256"/>
                    <a:pt x="329" y="267"/>
                    <a:pt x="363" y="279"/>
                  </a:cubicBezTo>
                </a:path>
              </a:pathLst>
            </a:custGeom>
            <a:solidFill>
              <a:srgbClr val="FF9900"/>
            </a:solidFill>
            <a:ln w="9525">
              <a:solidFill>
                <a:srgbClr val="FF9900"/>
              </a:solidFill>
              <a:round/>
              <a:headEnd/>
              <a:tailEnd/>
            </a:ln>
          </p:spPr>
          <p:txBody>
            <a:bodyPr/>
            <a:lstStyle/>
            <a:p>
              <a:pPr algn="ctr"/>
              <a:endParaRPr lang="en-US">
                <a:latin typeface="Candara" pitchFamily="34" charset="0"/>
              </a:endParaRPr>
            </a:p>
          </p:txBody>
        </p:sp>
      </p:grpSp>
      <p:sp>
        <p:nvSpPr>
          <p:cNvPr id="23555" name="Freeform 9" descr="70%"/>
          <p:cNvSpPr>
            <a:spLocks/>
          </p:cNvSpPr>
          <p:nvPr/>
        </p:nvSpPr>
        <p:spPr bwMode="auto">
          <a:xfrm>
            <a:off x="1193800" y="3867150"/>
            <a:ext cx="3159125" cy="533400"/>
          </a:xfrm>
          <a:custGeom>
            <a:avLst/>
            <a:gdLst>
              <a:gd name="T0" fmla="*/ 0 w 2132"/>
              <a:gd name="T1" fmla="*/ 2147483647 h 317"/>
              <a:gd name="T2" fmla="*/ 0 w 2132"/>
              <a:gd name="T3" fmla="*/ 2147483647 h 317"/>
              <a:gd name="T4" fmla="*/ 2147483647 w 2132"/>
              <a:gd name="T5" fmla="*/ 0 h 317"/>
              <a:gd name="T6" fmla="*/ 2147483647 w 2132"/>
              <a:gd name="T7" fmla="*/ 0 h 317"/>
              <a:gd name="T8" fmla="*/ 2147483647 w 2132"/>
              <a:gd name="T9" fmla="*/ 2147483647 h 317"/>
              <a:gd name="T10" fmla="*/ 2147483647 w 2132"/>
              <a:gd name="T11" fmla="*/ 2147483647 h 317"/>
              <a:gd name="T12" fmla="*/ 2147483647 w 2132"/>
              <a:gd name="T13" fmla="*/ 2147483647 h 317"/>
              <a:gd name="T14" fmla="*/ 2147483647 w 2132"/>
              <a:gd name="T15" fmla="*/ 2147483647 h 317"/>
              <a:gd name="T16" fmla="*/ 2147483647 w 2132"/>
              <a:gd name="T17" fmla="*/ 2147483647 h 317"/>
              <a:gd name="T18" fmla="*/ 2147483647 w 2132"/>
              <a:gd name="T19" fmla="*/ 2147483647 h 317"/>
              <a:gd name="T20" fmla="*/ 0 w 2132"/>
              <a:gd name="T21" fmla="*/ 2147483647 h 3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2"/>
              <a:gd name="T34" fmla="*/ 0 h 317"/>
              <a:gd name="T35" fmla="*/ 2132 w 2132"/>
              <a:gd name="T36" fmla="*/ 317 h 3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2" h="317">
                <a:moveTo>
                  <a:pt x="0" y="317"/>
                </a:moveTo>
                <a:lnTo>
                  <a:pt x="0" y="45"/>
                </a:lnTo>
                <a:lnTo>
                  <a:pt x="317" y="0"/>
                </a:lnTo>
                <a:lnTo>
                  <a:pt x="499" y="0"/>
                </a:lnTo>
                <a:lnTo>
                  <a:pt x="862" y="45"/>
                </a:lnTo>
                <a:lnTo>
                  <a:pt x="1224" y="136"/>
                </a:lnTo>
                <a:lnTo>
                  <a:pt x="1723" y="181"/>
                </a:lnTo>
                <a:lnTo>
                  <a:pt x="1905" y="181"/>
                </a:lnTo>
                <a:lnTo>
                  <a:pt x="2115" y="27"/>
                </a:lnTo>
                <a:lnTo>
                  <a:pt x="2132" y="317"/>
                </a:lnTo>
                <a:lnTo>
                  <a:pt x="0" y="317"/>
                </a:lnTo>
                <a:close/>
              </a:path>
            </a:pathLst>
          </a:custGeom>
          <a:pattFill prst="pct70">
            <a:fgClr>
              <a:srgbClr val="9999FF"/>
            </a:fgClr>
            <a:bgClr>
              <a:schemeClr val="bg1"/>
            </a:bgClr>
          </a:pattFill>
          <a:ln w="9525">
            <a:noFill/>
            <a:round/>
            <a:headEnd/>
            <a:tailEnd/>
          </a:ln>
        </p:spPr>
        <p:txBody>
          <a:bodyPr/>
          <a:lstStyle/>
          <a:p>
            <a:pPr algn="ctr"/>
            <a:endParaRPr lang="en-US">
              <a:latin typeface="Candara" pitchFamily="34" charset="0"/>
            </a:endParaRPr>
          </a:p>
        </p:txBody>
      </p:sp>
      <p:grpSp>
        <p:nvGrpSpPr>
          <p:cNvPr id="23556" name="Group 10"/>
          <p:cNvGrpSpPr>
            <a:grpSpLocks/>
          </p:cNvGrpSpPr>
          <p:nvPr/>
        </p:nvGrpSpPr>
        <p:grpSpPr bwMode="auto">
          <a:xfrm>
            <a:off x="1206500" y="4171950"/>
            <a:ext cx="3146425" cy="992188"/>
            <a:chOff x="576" y="2296"/>
            <a:chExt cx="2123" cy="590"/>
          </a:xfrm>
        </p:grpSpPr>
        <p:sp>
          <p:nvSpPr>
            <p:cNvPr id="23616" name="Rectangle 11"/>
            <p:cNvSpPr>
              <a:spLocks noChangeArrowheads="1"/>
            </p:cNvSpPr>
            <p:nvPr/>
          </p:nvSpPr>
          <p:spPr bwMode="auto">
            <a:xfrm>
              <a:off x="576" y="2432"/>
              <a:ext cx="2123" cy="454"/>
            </a:xfrm>
            <a:prstGeom prst="rect">
              <a:avLst/>
            </a:prstGeom>
            <a:solidFill>
              <a:srgbClr val="9999FF"/>
            </a:solidFill>
            <a:ln w="9525">
              <a:solidFill>
                <a:srgbClr val="9999FF"/>
              </a:solidFill>
              <a:miter lim="800000"/>
              <a:headEnd/>
              <a:tailEnd/>
            </a:ln>
          </p:spPr>
          <p:txBody>
            <a:bodyPr wrap="none" anchor="ctr"/>
            <a:lstStyle/>
            <a:p>
              <a:pPr algn="ctr"/>
              <a:endParaRPr lang="en-US">
                <a:latin typeface="Candara" pitchFamily="34" charset="0"/>
              </a:endParaRPr>
            </a:p>
          </p:txBody>
        </p:sp>
        <p:sp>
          <p:nvSpPr>
            <p:cNvPr id="23617" name="Freeform 12"/>
            <p:cNvSpPr>
              <a:spLocks/>
            </p:cNvSpPr>
            <p:nvPr/>
          </p:nvSpPr>
          <p:spPr bwMode="auto">
            <a:xfrm>
              <a:off x="657" y="2296"/>
              <a:ext cx="318" cy="136"/>
            </a:xfrm>
            <a:custGeom>
              <a:avLst/>
              <a:gdLst>
                <a:gd name="T0" fmla="*/ 0 w 318"/>
                <a:gd name="T1" fmla="*/ 136 h 136"/>
                <a:gd name="T2" fmla="*/ 91 w 318"/>
                <a:gd name="T3" fmla="*/ 45 h 136"/>
                <a:gd name="T4" fmla="*/ 136 w 318"/>
                <a:gd name="T5" fmla="*/ 0 h 136"/>
                <a:gd name="T6" fmla="*/ 227 w 318"/>
                <a:gd name="T7" fmla="*/ 45 h 136"/>
                <a:gd name="T8" fmla="*/ 318 w 318"/>
                <a:gd name="T9" fmla="*/ 136 h 136"/>
                <a:gd name="T10" fmla="*/ 0 60000 65536"/>
                <a:gd name="T11" fmla="*/ 0 60000 65536"/>
                <a:gd name="T12" fmla="*/ 0 60000 65536"/>
                <a:gd name="T13" fmla="*/ 0 60000 65536"/>
                <a:gd name="T14" fmla="*/ 0 60000 65536"/>
                <a:gd name="T15" fmla="*/ 0 w 318"/>
                <a:gd name="T16" fmla="*/ 0 h 136"/>
                <a:gd name="T17" fmla="*/ 318 w 318"/>
                <a:gd name="T18" fmla="*/ 136 h 136"/>
              </a:gdLst>
              <a:ahLst/>
              <a:cxnLst>
                <a:cxn ang="T10">
                  <a:pos x="T0" y="T1"/>
                </a:cxn>
                <a:cxn ang="T11">
                  <a:pos x="T2" y="T3"/>
                </a:cxn>
                <a:cxn ang="T12">
                  <a:pos x="T4" y="T5"/>
                </a:cxn>
                <a:cxn ang="T13">
                  <a:pos x="T6" y="T7"/>
                </a:cxn>
                <a:cxn ang="T14">
                  <a:pos x="T8" y="T9"/>
                </a:cxn>
              </a:cxnLst>
              <a:rect l="T15" t="T16" r="T17" b="T18"/>
              <a:pathLst>
                <a:path w="318" h="136">
                  <a:moveTo>
                    <a:pt x="0" y="136"/>
                  </a:moveTo>
                  <a:cubicBezTo>
                    <a:pt x="34" y="102"/>
                    <a:pt x="68" y="68"/>
                    <a:pt x="91" y="45"/>
                  </a:cubicBezTo>
                  <a:cubicBezTo>
                    <a:pt x="114" y="22"/>
                    <a:pt x="113" y="0"/>
                    <a:pt x="136" y="0"/>
                  </a:cubicBezTo>
                  <a:cubicBezTo>
                    <a:pt x="159" y="0"/>
                    <a:pt x="197" y="22"/>
                    <a:pt x="227" y="45"/>
                  </a:cubicBezTo>
                  <a:cubicBezTo>
                    <a:pt x="257" y="68"/>
                    <a:pt x="287" y="102"/>
                    <a:pt x="318" y="136"/>
                  </a:cubicBezTo>
                </a:path>
              </a:pathLst>
            </a:custGeom>
            <a:solidFill>
              <a:srgbClr val="9999FF"/>
            </a:solidFill>
            <a:ln w="9525">
              <a:solidFill>
                <a:srgbClr val="9999FF"/>
              </a:solidFill>
              <a:round/>
              <a:headEnd/>
              <a:tailEnd/>
            </a:ln>
          </p:spPr>
          <p:txBody>
            <a:bodyPr/>
            <a:lstStyle/>
            <a:p>
              <a:pPr algn="ctr"/>
              <a:endParaRPr lang="en-US">
                <a:latin typeface="Candara" pitchFamily="34" charset="0"/>
              </a:endParaRPr>
            </a:p>
          </p:txBody>
        </p:sp>
        <p:sp>
          <p:nvSpPr>
            <p:cNvPr id="23618" name="Freeform 13"/>
            <p:cNvSpPr>
              <a:spLocks/>
            </p:cNvSpPr>
            <p:nvPr/>
          </p:nvSpPr>
          <p:spPr bwMode="auto">
            <a:xfrm>
              <a:off x="1120" y="2296"/>
              <a:ext cx="272" cy="136"/>
            </a:xfrm>
            <a:custGeom>
              <a:avLst/>
              <a:gdLst>
                <a:gd name="T0" fmla="*/ 0 w 272"/>
                <a:gd name="T1" fmla="*/ 9641 h 98"/>
                <a:gd name="T2" fmla="*/ 91 w 272"/>
                <a:gd name="T3" fmla="*/ 687 h 98"/>
                <a:gd name="T4" fmla="*/ 181 w 272"/>
                <a:gd name="T5" fmla="*/ 5254 h 98"/>
                <a:gd name="T6" fmla="*/ 272 w 272"/>
                <a:gd name="T7" fmla="*/ 9641 h 98"/>
                <a:gd name="T8" fmla="*/ 0 60000 65536"/>
                <a:gd name="T9" fmla="*/ 0 60000 65536"/>
                <a:gd name="T10" fmla="*/ 0 60000 65536"/>
                <a:gd name="T11" fmla="*/ 0 60000 65536"/>
                <a:gd name="T12" fmla="*/ 0 w 272"/>
                <a:gd name="T13" fmla="*/ 0 h 98"/>
                <a:gd name="T14" fmla="*/ 272 w 272"/>
                <a:gd name="T15" fmla="*/ 98 h 98"/>
              </a:gdLst>
              <a:ahLst/>
              <a:cxnLst>
                <a:cxn ang="T8">
                  <a:pos x="T0" y="T1"/>
                </a:cxn>
                <a:cxn ang="T9">
                  <a:pos x="T2" y="T3"/>
                </a:cxn>
                <a:cxn ang="T10">
                  <a:pos x="T4" y="T5"/>
                </a:cxn>
                <a:cxn ang="T11">
                  <a:pos x="T6" y="T7"/>
                </a:cxn>
              </a:cxnLst>
              <a:rect l="T12" t="T13" r="T14" b="T15"/>
              <a:pathLst>
                <a:path w="272" h="98">
                  <a:moveTo>
                    <a:pt x="0" y="98"/>
                  </a:moveTo>
                  <a:cubicBezTo>
                    <a:pt x="30" y="56"/>
                    <a:pt x="61" y="14"/>
                    <a:pt x="91" y="7"/>
                  </a:cubicBezTo>
                  <a:cubicBezTo>
                    <a:pt x="121" y="0"/>
                    <a:pt x="151" y="38"/>
                    <a:pt x="181" y="53"/>
                  </a:cubicBezTo>
                  <a:cubicBezTo>
                    <a:pt x="211" y="68"/>
                    <a:pt x="241" y="83"/>
                    <a:pt x="272" y="98"/>
                  </a:cubicBezTo>
                </a:path>
              </a:pathLst>
            </a:custGeom>
            <a:solidFill>
              <a:srgbClr val="9999FF"/>
            </a:solidFill>
            <a:ln w="9525">
              <a:solidFill>
                <a:srgbClr val="9999FF"/>
              </a:solidFill>
              <a:round/>
              <a:headEnd/>
              <a:tailEnd/>
            </a:ln>
          </p:spPr>
          <p:txBody>
            <a:bodyPr/>
            <a:lstStyle/>
            <a:p>
              <a:pPr algn="ctr"/>
              <a:endParaRPr lang="en-US">
                <a:latin typeface="Candara" pitchFamily="34" charset="0"/>
              </a:endParaRPr>
            </a:p>
          </p:txBody>
        </p:sp>
        <p:sp>
          <p:nvSpPr>
            <p:cNvPr id="23619" name="Freeform 14"/>
            <p:cNvSpPr>
              <a:spLocks/>
            </p:cNvSpPr>
            <p:nvPr/>
          </p:nvSpPr>
          <p:spPr bwMode="auto">
            <a:xfrm>
              <a:off x="1583" y="2296"/>
              <a:ext cx="362" cy="136"/>
            </a:xfrm>
            <a:custGeom>
              <a:avLst/>
              <a:gdLst>
                <a:gd name="T0" fmla="*/ 2034 w 317"/>
                <a:gd name="T1" fmla="*/ 136 h 136"/>
                <a:gd name="T2" fmla="*/ 1459 w 317"/>
                <a:gd name="T3" fmla="*/ 91 h 136"/>
                <a:gd name="T4" fmla="*/ 1161 w 317"/>
                <a:gd name="T5" fmla="*/ 45 h 136"/>
                <a:gd name="T6" fmla="*/ 872 w 317"/>
                <a:gd name="T7" fmla="*/ 0 h 136"/>
                <a:gd name="T8" fmla="*/ 586 w 317"/>
                <a:gd name="T9" fmla="*/ 45 h 136"/>
                <a:gd name="T10" fmla="*/ 0 w 317"/>
                <a:gd name="T11" fmla="*/ 136 h 136"/>
                <a:gd name="T12" fmla="*/ 0 60000 65536"/>
                <a:gd name="T13" fmla="*/ 0 60000 65536"/>
                <a:gd name="T14" fmla="*/ 0 60000 65536"/>
                <a:gd name="T15" fmla="*/ 0 60000 65536"/>
                <a:gd name="T16" fmla="*/ 0 60000 65536"/>
                <a:gd name="T17" fmla="*/ 0 60000 65536"/>
                <a:gd name="T18" fmla="*/ 0 w 317"/>
                <a:gd name="T19" fmla="*/ 0 h 136"/>
                <a:gd name="T20" fmla="*/ 317 w 317"/>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317" h="136">
                  <a:moveTo>
                    <a:pt x="317" y="136"/>
                  </a:moveTo>
                  <a:cubicBezTo>
                    <a:pt x="283" y="121"/>
                    <a:pt x="250" y="106"/>
                    <a:pt x="227" y="91"/>
                  </a:cubicBezTo>
                  <a:cubicBezTo>
                    <a:pt x="204" y="76"/>
                    <a:pt x="196" y="60"/>
                    <a:pt x="181" y="45"/>
                  </a:cubicBezTo>
                  <a:cubicBezTo>
                    <a:pt x="166" y="30"/>
                    <a:pt x="151" y="0"/>
                    <a:pt x="136" y="0"/>
                  </a:cubicBezTo>
                  <a:cubicBezTo>
                    <a:pt x="121" y="0"/>
                    <a:pt x="114" y="22"/>
                    <a:pt x="91" y="45"/>
                  </a:cubicBezTo>
                  <a:cubicBezTo>
                    <a:pt x="68" y="68"/>
                    <a:pt x="15" y="121"/>
                    <a:pt x="0" y="136"/>
                  </a:cubicBezTo>
                </a:path>
              </a:pathLst>
            </a:custGeom>
            <a:solidFill>
              <a:srgbClr val="9999FF"/>
            </a:solidFill>
            <a:ln w="9525">
              <a:solidFill>
                <a:srgbClr val="9999FF"/>
              </a:solidFill>
              <a:round/>
              <a:headEnd/>
              <a:tailEnd/>
            </a:ln>
          </p:spPr>
          <p:txBody>
            <a:bodyPr/>
            <a:lstStyle/>
            <a:p>
              <a:pPr algn="ctr"/>
              <a:endParaRPr lang="en-US">
                <a:latin typeface="Candara" pitchFamily="34" charset="0"/>
              </a:endParaRPr>
            </a:p>
          </p:txBody>
        </p:sp>
      </p:grpSp>
      <p:sp>
        <p:nvSpPr>
          <p:cNvPr id="23557" name="Text Box 15"/>
          <p:cNvSpPr txBox="1">
            <a:spLocks noChangeArrowheads="1"/>
          </p:cNvSpPr>
          <p:nvPr/>
        </p:nvSpPr>
        <p:spPr bwMode="auto">
          <a:xfrm>
            <a:off x="2066925" y="4629150"/>
            <a:ext cx="1663700" cy="307975"/>
          </a:xfrm>
          <a:prstGeom prst="rect">
            <a:avLst/>
          </a:prstGeom>
          <a:noFill/>
          <a:ln w="9525">
            <a:noFill/>
            <a:miter lim="800000"/>
            <a:headEnd/>
            <a:tailEnd/>
          </a:ln>
        </p:spPr>
        <p:txBody>
          <a:bodyPr wrap="none">
            <a:spAutoFit/>
          </a:bodyPr>
          <a:lstStyle/>
          <a:p>
            <a:r>
              <a:rPr lang="nl-NL" sz="1400" b="1">
                <a:solidFill>
                  <a:srgbClr val="F2F2F2"/>
                </a:solidFill>
                <a:latin typeface="Candara" pitchFamily="34" charset="0"/>
              </a:rPr>
              <a:t>Normaal HbA1c 5%</a:t>
            </a:r>
            <a:endParaRPr lang="en-US" sz="1400" b="1">
              <a:solidFill>
                <a:srgbClr val="F2F2F2"/>
              </a:solidFill>
              <a:latin typeface="Candara" pitchFamily="34" charset="0"/>
            </a:endParaRPr>
          </a:p>
        </p:txBody>
      </p:sp>
      <p:sp>
        <p:nvSpPr>
          <p:cNvPr id="23558" name="Line 18"/>
          <p:cNvSpPr>
            <a:spLocks noChangeShapeType="1"/>
          </p:cNvSpPr>
          <p:nvPr/>
        </p:nvSpPr>
        <p:spPr bwMode="auto">
          <a:xfrm>
            <a:off x="2000250" y="5164138"/>
            <a:ext cx="0" cy="76200"/>
          </a:xfrm>
          <a:prstGeom prst="line">
            <a:avLst/>
          </a:prstGeom>
          <a:noFill/>
          <a:ln w="9525">
            <a:solidFill>
              <a:schemeClr val="tx1"/>
            </a:solidFill>
            <a:round/>
            <a:headEnd/>
            <a:tailEnd/>
          </a:ln>
        </p:spPr>
        <p:txBody>
          <a:bodyPr/>
          <a:lstStyle/>
          <a:p>
            <a:endParaRPr lang="nl-NL"/>
          </a:p>
        </p:txBody>
      </p:sp>
      <p:sp>
        <p:nvSpPr>
          <p:cNvPr id="23559" name="Line 19"/>
          <p:cNvSpPr>
            <a:spLocks noChangeShapeType="1"/>
          </p:cNvSpPr>
          <p:nvPr/>
        </p:nvSpPr>
        <p:spPr bwMode="auto">
          <a:xfrm>
            <a:off x="2779713" y="5194300"/>
            <a:ext cx="0" cy="76200"/>
          </a:xfrm>
          <a:prstGeom prst="line">
            <a:avLst/>
          </a:prstGeom>
          <a:noFill/>
          <a:ln w="9525">
            <a:solidFill>
              <a:schemeClr val="tx1"/>
            </a:solidFill>
            <a:round/>
            <a:headEnd/>
            <a:tailEnd/>
          </a:ln>
        </p:spPr>
        <p:txBody>
          <a:bodyPr/>
          <a:lstStyle/>
          <a:p>
            <a:endParaRPr lang="nl-NL"/>
          </a:p>
        </p:txBody>
      </p:sp>
      <p:sp>
        <p:nvSpPr>
          <p:cNvPr id="23560" name="Line 20"/>
          <p:cNvSpPr>
            <a:spLocks noChangeShapeType="1"/>
          </p:cNvSpPr>
          <p:nvPr/>
        </p:nvSpPr>
        <p:spPr bwMode="auto">
          <a:xfrm>
            <a:off x="3544888" y="5194300"/>
            <a:ext cx="0" cy="76200"/>
          </a:xfrm>
          <a:prstGeom prst="line">
            <a:avLst/>
          </a:prstGeom>
          <a:noFill/>
          <a:ln w="9525">
            <a:solidFill>
              <a:schemeClr val="tx1"/>
            </a:solidFill>
            <a:round/>
            <a:headEnd/>
            <a:tailEnd/>
          </a:ln>
        </p:spPr>
        <p:txBody>
          <a:bodyPr/>
          <a:lstStyle/>
          <a:p>
            <a:endParaRPr lang="nl-NL"/>
          </a:p>
        </p:txBody>
      </p:sp>
      <p:sp>
        <p:nvSpPr>
          <p:cNvPr id="23561" name="Line 21"/>
          <p:cNvSpPr>
            <a:spLocks noChangeShapeType="1"/>
          </p:cNvSpPr>
          <p:nvPr/>
        </p:nvSpPr>
        <p:spPr bwMode="auto">
          <a:xfrm>
            <a:off x="4324350" y="5194300"/>
            <a:ext cx="0" cy="76200"/>
          </a:xfrm>
          <a:prstGeom prst="line">
            <a:avLst/>
          </a:prstGeom>
          <a:noFill/>
          <a:ln w="9525">
            <a:solidFill>
              <a:schemeClr val="tx1"/>
            </a:solidFill>
            <a:round/>
            <a:headEnd/>
            <a:tailEnd/>
          </a:ln>
        </p:spPr>
        <p:txBody>
          <a:bodyPr/>
          <a:lstStyle/>
          <a:p>
            <a:endParaRPr lang="nl-NL"/>
          </a:p>
        </p:txBody>
      </p:sp>
      <p:sp>
        <p:nvSpPr>
          <p:cNvPr id="23562" name="Line 22"/>
          <p:cNvSpPr>
            <a:spLocks noChangeShapeType="1"/>
          </p:cNvSpPr>
          <p:nvPr/>
        </p:nvSpPr>
        <p:spPr bwMode="auto">
          <a:xfrm>
            <a:off x="1206500" y="5194300"/>
            <a:ext cx="0" cy="76200"/>
          </a:xfrm>
          <a:prstGeom prst="line">
            <a:avLst/>
          </a:prstGeom>
          <a:noFill/>
          <a:ln w="9525">
            <a:solidFill>
              <a:schemeClr val="tx1"/>
            </a:solidFill>
            <a:round/>
            <a:headEnd/>
            <a:tailEnd/>
          </a:ln>
        </p:spPr>
        <p:txBody>
          <a:bodyPr/>
          <a:lstStyle/>
          <a:p>
            <a:endParaRPr lang="nl-NL"/>
          </a:p>
        </p:txBody>
      </p:sp>
      <p:sp>
        <p:nvSpPr>
          <p:cNvPr id="23563" name="Line 23"/>
          <p:cNvSpPr>
            <a:spLocks noChangeShapeType="1"/>
          </p:cNvSpPr>
          <p:nvPr/>
        </p:nvSpPr>
        <p:spPr bwMode="auto">
          <a:xfrm flipH="1">
            <a:off x="1125538" y="2935288"/>
            <a:ext cx="68262" cy="0"/>
          </a:xfrm>
          <a:prstGeom prst="line">
            <a:avLst/>
          </a:prstGeom>
          <a:noFill/>
          <a:ln w="9525">
            <a:solidFill>
              <a:schemeClr val="tx1"/>
            </a:solidFill>
            <a:round/>
            <a:headEnd/>
            <a:tailEnd/>
          </a:ln>
        </p:spPr>
        <p:txBody>
          <a:bodyPr/>
          <a:lstStyle/>
          <a:p>
            <a:endParaRPr lang="nl-NL"/>
          </a:p>
        </p:txBody>
      </p:sp>
      <p:sp>
        <p:nvSpPr>
          <p:cNvPr id="23564" name="Line 24"/>
          <p:cNvSpPr>
            <a:spLocks noChangeShapeType="1"/>
          </p:cNvSpPr>
          <p:nvPr/>
        </p:nvSpPr>
        <p:spPr bwMode="auto">
          <a:xfrm flipH="1">
            <a:off x="1125538" y="3668713"/>
            <a:ext cx="68262" cy="0"/>
          </a:xfrm>
          <a:prstGeom prst="line">
            <a:avLst/>
          </a:prstGeom>
          <a:noFill/>
          <a:ln w="9525">
            <a:solidFill>
              <a:schemeClr val="tx1"/>
            </a:solidFill>
            <a:round/>
            <a:headEnd/>
            <a:tailEnd/>
          </a:ln>
        </p:spPr>
        <p:txBody>
          <a:bodyPr/>
          <a:lstStyle/>
          <a:p>
            <a:endParaRPr lang="nl-NL"/>
          </a:p>
        </p:txBody>
      </p:sp>
      <p:sp>
        <p:nvSpPr>
          <p:cNvPr id="23565" name="Line 25"/>
          <p:cNvSpPr>
            <a:spLocks noChangeShapeType="1"/>
          </p:cNvSpPr>
          <p:nvPr/>
        </p:nvSpPr>
        <p:spPr bwMode="auto">
          <a:xfrm flipH="1">
            <a:off x="1125538" y="4384675"/>
            <a:ext cx="68262" cy="0"/>
          </a:xfrm>
          <a:prstGeom prst="line">
            <a:avLst/>
          </a:prstGeom>
          <a:noFill/>
          <a:ln w="9525">
            <a:solidFill>
              <a:schemeClr val="tx1"/>
            </a:solidFill>
            <a:round/>
            <a:headEnd/>
            <a:tailEnd/>
          </a:ln>
        </p:spPr>
        <p:txBody>
          <a:bodyPr/>
          <a:lstStyle/>
          <a:p>
            <a:endParaRPr lang="nl-NL"/>
          </a:p>
        </p:txBody>
      </p:sp>
      <p:sp>
        <p:nvSpPr>
          <p:cNvPr id="23566" name="Text Box 26"/>
          <p:cNvSpPr txBox="1">
            <a:spLocks noChangeArrowheads="1"/>
          </p:cNvSpPr>
          <p:nvPr/>
        </p:nvSpPr>
        <p:spPr bwMode="auto">
          <a:xfrm>
            <a:off x="857250" y="2798763"/>
            <a:ext cx="276225" cy="277812"/>
          </a:xfrm>
          <a:prstGeom prst="rect">
            <a:avLst/>
          </a:prstGeom>
          <a:noFill/>
          <a:ln w="9525">
            <a:noFill/>
            <a:miter lim="800000"/>
            <a:headEnd/>
            <a:tailEnd/>
          </a:ln>
        </p:spPr>
        <p:txBody>
          <a:bodyPr wrap="none">
            <a:spAutoFit/>
          </a:bodyPr>
          <a:lstStyle/>
          <a:p>
            <a:r>
              <a:rPr lang="nl-NL" sz="1200">
                <a:latin typeface="Candara" pitchFamily="34" charset="0"/>
              </a:rPr>
              <a:t>15</a:t>
            </a:r>
            <a:endParaRPr lang="en-US" sz="1200">
              <a:latin typeface="Candara" pitchFamily="34" charset="0"/>
            </a:endParaRPr>
          </a:p>
        </p:txBody>
      </p:sp>
      <p:sp>
        <p:nvSpPr>
          <p:cNvPr id="23567" name="Text Box 27"/>
          <p:cNvSpPr txBox="1">
            <a:spLocks noChangeArrowheads="1"/>
          </p:cNvSpPr>
          <p:nvPr/>
        </p:nvSpPr>
        <p:spPr bwMode="auto">
          <a:xfrm>
            <a:off x="857250" y="3500438"/>
            <a:ext cx="284163" cy="277812"/>
          </a:xfrm>
          <a:prstGeom prst="rect">
            <a:avLst/>
          </a:prstGeom>
          <a:noFill/>
          <a:ln w="9525">
            <a:noFill/>
            <a:miter lim="800000"/>
            <a:headEnd/>
            <a:tailEnd/>
          </a:ln>
        </p:spPr>
        <p:txBody>
          <a:bodyPr wrap="none">
            <a:spAutoFit/>
          </a:bodyPr>
          <a:lstStyle/>
          <a:p>
            <a:r>
              <a:rPr lang="nl-NL" sz="1200">
                <a:latin typeface="Candara" pitchFamily="34" charset="0"/>
              </a:rPr>
              <a:t>10</a:t>
            </a:r>
            <a:endParaRPr lang="en-US" sz="1200">
              <a:latin typeface="Candara" pitchFamily="34" charset="0"/>
            </a:endParaRPr>
          </a:p>
        </p:txBody>
      </p:sp>
      <p:sp>
        <p:nvSpPr>
          <p:cNvPr id="23568" name="Text Box 28"/>
          <p:cNvSpPr txBox="1">
            <a:spLocks noChangeArrowheads="1"/>
          </p:cNvSpPr>
          <p:nvPr/>
        </p:nvSpPr>
        <p:spPr bwMode="auto">
          <a:xfrm>
            <a:off x="942975" y="4248150"/>
            <a:ext cx="236538" cy="274638"/>
          </a:xfrm>
          <a:prstGeom prst="rect">
            <a:avLst/>
          </a:prstGeom>
          <a:noFill/>
          <a:ln w="9525">
            <a:noFill/>
            <a:miter lim="800000"/>
            <a:headEnd/>
            <a:tailEnd/>
          </a:ln>
        </p:spPr>
        <p:txBody>
          <a:bodyPr wrap="none">
            <a:spAutoFit/>
          </a:bodyPr>
          <a:lstStyle/>
          <a:p>
            <a:r>
              <a:rPr lang="nl-NL" sz="1200">
                <a:latin typeface="Candara" pitchFamily="34" charset="0"/>
              </a:rPr>
              <a:t>5</a:t>
            </a:r>
            <a:endParaRPr lang="en-US" sz="1200">
              <a:latin typeface="Candara" pitchFamily="34" charset="0"/>
            </a:endParaRPr>
          </a:p>
        </p:txBody>
      </p:sp>
      <p:sp>
        <p:nvSpPr>
          <p:cNvPr id="23569" name="Text Box 30"/>
          <p:cNvSpPr txBox="1">
            <a:spLocks noChangeArrowheads="1"/>
          </p:cNvSpPr>
          <p:nvPr/>
        </p:nvSpPr>
        <p:spPr bwMode="auto">
          <a:xfrm>
            <a:off x="1344613" y="2451100"/>
            <a:ext cx="1422400" cy="738188"/>
          </a:xfrm>
          <a:prstGeom prst="rect">
            <a:avLst/>
          </a:prstGeom>
          <a:solidFill>
            <a:schemeClr val="bg1"/>
          </a:solidFill>
          <a:ln w="9525">
            <a:solidFill>
              <a:schemeClr val="tx1"/>
            </a:solidFill>
            <a:miter lim="800000"/>
            <a:headEnd/>
            <a:tailEnd/>
          </a:ln>
        </p:spPr>
        <p:txBody>
          <a:bodyPr wrap="none">
            <a:spAutoFit/>
          </a:bodyPr>
          <a:lstStyle/>
          <a:p>
            <a:pPr algn="ctr"/>
            <a:r>
              <a:rPr lang="nl-NL" sz="1400">
                <a:latin typeface="Candara" pitchFamily="34" charset="0"/>
              </a:rPr>
              <a:t>Basale </a:t>
            </a:r>
          </a:p>
          <a:p>
            <a:pPr algn="ctr"/>
            <a:r>
              <a:rPr lang="nl-NL" sz="1400">
                <a:latin typeface="Candara" pitchFamily="34" charset="0"/>
              </a:rPr>
              <a:t>hyperglycemie:</a:t>
            </a:r>
          </a:p>
          <a:p>
            <a:pPr algn="ctr"/>
            <a:r>
              <a:rPr lang="nl-NL" sz="1400">
                <a:latin typeface="Candara" pitchFamily="34" charset="0"/>
              </a:rPr>
              <a:t>± 2% HbA1c</a:t>
            </a:r>
            <a:endParaRPr lang="en-US" sz="1400">
              <a:latin typeface="Candara" pitchFamily="34" charset="0"/>
            </a:endParaRPr>
          </a:p>
        </p:txBody>
      </p:sp>
      <p:sp>
        <p:nvSpPr>
          <p:cNvPr id="23570" name="Line 31"/>
          <p:cNvSpPr>
            <a:spLocks noChangeShapeType="1"/>
          </p:cNvSpPr>
          <p:nvPr/>
        </p:nvSpPr>
        <p:spPr bwMode="auto">
          <a:xfrm>
            <a:off x="1865313" y="3271838"/>
            <a:ext cx="68262" cy="914400"/>
          </a:xfrm>
          <a:prstGeom prst="line">
            <a:avLst/>
          </a:prstGeom>
          <a:noFill/>
          <a:ln w="25400">
            <a:solidFill>
              <a:schemeClr val="tx1"/>
            </a:solidFill>
            <a:round/>
            <a:headEnd/>
            <a:tailEnd type="triangle" w="med" len="med"/>
          </a:ln>
        </p:spPr>
        <p:txBody>
          <a:bodyPr/>
          <a:lstStyle/>
          <a:p>
            <a:endParaRPr lang="nl-NL"/>
          </a:p>
        </p:txBody>
      </p:sp>
      <p:sp>
        <p:nvSpPr>
          <p:cNvPr id="23571" name="Text Box 32"/>
          <p:cNvSpPr txBox="1">
            <a:spLocks noChangeArrowheads="1"/>
          </p:cNvSpPr>
          <p:nvPr/>
        </p:nvSpPr>
        <p:spPr bwMode="auto">
          <a:xfrm rot="-5400000">
            <a:off x="-322262" y="3840162"/>
            <a:ext cx="2095500" cy="307975"/>
          </a:xfrm>
          <a:prstGeom prst="rect">
            <a:avLst/>
          </a:prstGeom>
          <a:noFill/>
          <a:ln w="9525">
            <a:noFill/>
            <a:miter lim="800000"/>
            <a:headEnd/>
            <a:tailEnd/>
          </a:ln>
        </p:spPr>
        <p:txBody>
          <a:bodyPr wrap="none">
            <a:spAutoFit/>
          </a:bodyPr>
          <a:lstStyle/>
          <a:p>
            <a:r>
              <a:rPr lang="nl-NL" sz="1400" b="1">
                <a:solidFill>
                  <a:srgbClr val="262673"/>
                </a:solidFill>
                <a:latin typeface="Candara" pitchFamily="34" charset="0"/>
              </a:rPr>
              <a:t>Bloedglucose (mmol/L)</a:t>
            </a:r>
            <a:endParaRPr lang="en-US" sz="1400" b="1">
              <a:solidFill>
                <a:srgbClr val="262673"/>
              </a:solidFill>
              <a:latin typeface="Candara" pitchFamily="34" charset="0"/>
            </a:endParaRPr>
          </a:p>
        </p:txBody>
      </p:sp>
      <p:sp>
        <p:nvSpPr>
          <p:cNvPr id="23572" name="Text Box 33"/>
          <p:cNvSpPr txBox="1">
            <a:spLocks noChangeArrowheads="1"/>
          </p:cNvSpPr>
          <p:nvPr/>
        </p:nvSpPr>
        <p:spPr bwMode="auto">
          <a:xfrm>
            <a:off x="963613" y="5240338"/>
            <a:ext cx="496887" cy="274637"/>
          </a:xfrm>
          <a:prstGeom prst="rect">
            <a:avLst/>
          </a:prstGeom>
          <a:noFill/>
          <a:ln w="9525">
            <a:noFill/>
            <a:miter lim="800000"/>
            <a:headEnd/>
            <a:tailEnd/>
          </a:ln>
        </p:spPr>
        <p:txBody>
          <a:bodyPr wrap="none">
            <a:spAutoFit/>
          </a:bodyPr>
          <a:lstStyle/>
          <a:p>
            <a:r>
              <a:rPr lang="nl-NL" sz="1200">
                <a:latin typeface="Candara" pitchFamily="34" charset="0"/>
              </a:rPr>
              <a:t>06:00</a:t>
            </a:r>
            <a:endParaRPr lang="en-US" sz="1200">
              <a:latin typeface="Candara" pitchFamily="34" charset="0"/>
            </a:endParaRPr>
          </a:p>
        </p:txBody>
      </p:sp>
      <p:sp>
        <p:nvSpPr>
          <p:cNvPr id="23573" name="Text Box 34"/>
          <p:cNvSpPr txBox="1">
            <a:spLocks noChangeArrowheads="1"/>
          </p:cNvSpPr>
          <p:nvPr/>
        </p:nvSpPr>
        <p:spPr bwMode="auto">
          <a:xfrm>
            <a:off x="1731963" y="5240338"/>
            <a:ext cx="455612" cy="276225"/>
          </a:xfrm>
          <a:prstGeom prst="rect">
            <a:avLst/>
          </a:prstGeom>
          <a:noFill/>
          <a:ln w="9525">
            <a:noFill/>
            <a:miter lim="800000"/>
            <a:headEnd/>
            <a:tailEnd/>
          </a:ln>
        </p:spPr>
        <p:txBody>
          <a:bodyPr wrap="none">
            <a:spAutoFit/>
          </a:bodyPr>
          <a:lstStyle/>
          <a:p>
            <a:r>
              <a:rPr lang="nl-NL" sz="1200">
                <a:latin typeface="Candara" pitchFamily="34" charset="0"/>
              </a:rPr>
              <a:t>12:00</a:t>
            </a:r>
            <a:endParaRPr lang="en-US" sz="1200">
              <a:latin typeface="Candara" pitchFamily="34" charset="0"/>
            </a:endParaRPr>
          </a:p>
        </p:txBody>
      </p:sp>
      <p:sp>
        <p:nvSpPr>
          <p:cNvPr id="23574" name="Text Box 36"/>
          <p:cNvSpPr txBox="1">
            <a:spLocks noChangeArrowheads="1"/>
          </p:cNvSpPr>
          <p:nvPr/>
        </p:nvSpPr>
        <p:spPr bwMode="auto">
          <a:xfrm>
            <a:off x="3073400" y="2798763"/>
            <a:ext cx="1409700" cy="739775"/>
          </a:xfrm>
          <a:prstGeom prst="rect">
            <a:avLst/>
          </a:prstGeom>
          <a:solidFill>
            <a:schemeClr val="bg1"/>
          </a:solidFill>
          <a:ln w="9525">
            <a:solidFill>
              <a:schemeClr val="tx1"/>
            </a:solidFill>
            <a:miter lim="800000"/>
            <a:headEnd/>
            <a:tailEnd/>
          </a:ln>
        </p:spPr>
        <p:txBody>
          <a:bodyPr>
            <a:spAutoFit/>
          </a:bodyPr>
          <a:lstStyle/>
          <a:p>
            <a:pPr algn="ctr"/>
            <a:r>
              <a:rPr lang="nl-NL" sz="1400">
                <a:latin typeface="Candara" pitchFamily="34" charset="0"/>
              </a:rPr>
              <a:t>Postprandiale</a:t>
            </a:r>
          </a:p>
          <a:p>
            <a:pPr algn="ctr"/>
            <a:r>
              <a:rPr lang="nl-NL" sz="1400">
                <a:latin typeface="Candara" pitchFamily="34" charset="0"/>
              </a:rPr>
              <a:t>hyperglycemie:</a:t>
            </a:r>
          </a:p>
          <a:p>
            <a:pPr algn="ctr"/>
            <a:r>
              <a:rPr lang="nl-NL" sz="1400">
                <a:latin typeface="Candara" pitchFamily="34" charset="0"/>
              </a:rPr>
              <a:t>± 1% HbA1c</a:t>
            </a:r>
            <a:endParaRPr lang="en-US" sz="1400">
              <a:latin typeface="Candara" pitchFamily="34" charset="0"/>
            </a:endParaRPr>
          </a:p>
        </p:txBody>
      </p:sp>
      <p:sp>
        <p:nvSpPr>
          <p:cNvPr id="23575" name="Line 37"/>
          <p:cNvSpPr>
            <a:spLocks noChangeShapeType="1"/>
          </p:cNvSpPr>
          <p:nvPr/>
        </p:nvSpPr>
        <p:spPr bwMode="auto">
          <a:xfrm flipH="1">
            <a:off x="2994025" y="3638550"/>
            <a:ext cx="269875" cy="228600"/>
          </a:xfrm>
          <a:prstGeom prst="line">
            <a:avLst/>
          </a:prstGeom>
          <a:noFill/>
          <a:ln w="25400">
            <a:solidFill>
              <a:schemeClr val="tx1"/>
            </a:solidFill>
            <a:round/>
            <a:headEnd/>
            <a:tailEnd type="triangle" w="med" len="med"/>
          </a:ln>
        </p:spPr>
        <p:txBody>
          <a:bodyPr/>
          <a:lstStyle/>
          <a:p>
            <a:endParaRPr lang="nl-NL"/>
          </a:p>
        </p:txBody>
      </p:sp>
      <p:sp>
        <p:nvSpPr>
          <p:cNvPr id="23576" name="Text Box 38"/>
          <p:cNvSpPr txBox="1">
            <a:spLocks noChangeArrowheads="1"/>
          </p:cNvSpPr>
          <p:nvPr/>
        </p:nvSpPr>
        <p:spPr bwMode="auto">
          <a:xfrm>
            <a:off x="2509838" y="5240338"/>
            <a:ext cx="468312" cy="276225"/>
          </a:xfrm>
          <a:prstGeom prst="rect">
            <a:avLst/>
          </a:prstGeom>
          <a:noFill/>
          <a:ln w="9525">
            <a:noFill/>
            <a:miter lim="800000"/>
            <a:headEnd/>
            <a:tailEnd/>
          </a:ln>
        </p:spPr>
        <p:txBody>
          <a:bodyPr wrap="none">
            <a:spAutoFit/>
          </a:bodyPr>
          <a:lstStyle/>
          <a:p>
            <a:r>
              <a:rPr lang="nl-NL" sz="1200">
                <a:latin typeface="Candara" pitchFamily="34" charset="0"/>
              </a:rPr>
              <a:t>18:00</a:t>
            </a:r>
            <a:endParaRPr lang="en-US" sz="1200">
              <a:latin typeface="Candara" pitchFamily="34" charset="0"/>
            </a:endParaRPr>
          </a:p>
        </p:txBody>
      </p:sp>
      <p:sp>
        <p:nvSpPr>
          <p:cNvPr id="23577" name="Text Box 39"/>
          <p:cNvSpPr txBox="1">
            <a:spLocks noChangeArrowheads="1"/>
          </p:cNvSpPr>
          <p:nvPr/>
        </p:nvSpPr>
        <p:spPr bwMode="auto">
          <a:xfrm>
            <a:off x="3289300" y="5240338"/>
            <a:ext cx="496888" cy="274637"/>
          </a:xfrm>
          <a:prstGeom prst="rect">
            <a:avLst/>
          </a:prstGeom>
          <a:noFill/>
          <a:ln w="9525">
            <a:noFill/>
            <a:miter lim="800000"/>
            <a:headEnd/>
            <a:tailEnd/>
          </a:ln>
        </p:spPr>
        <p:txBody>
          <a:bodyPr wrap="none">
            <a:spAutoFit/>
          </a:bodyPr>
          <a:lstStyle/>
          <a:p>
            <a:r>
              <a:rPr lang="nl-NL" sz="1200">
                <a:latin typeface="Candara" pitchFamily="34" charset="0"/>
              </a:rPr>
              <a:t>24:00</a:t>
            </a:r>
            <a:endParaRPr lang="en-US" sz="1200">
              <a:latin typeface="Candara" pitchFamily="34" charset="0"/>
            </a:endParaRPr>
          </a:p>
        </p:txBody>
      </p:sp>
      <p:sp>
        <p:nvSpPr>
          <p:cNvPr id="23578" name="Text Box 40"/>
          <p:cNvSpPr txBox="1">
            <a:spLocks noChangeArrowheads="1"/>
          </p:cNvSpPr>
          <p:nvPr/>
        </p:nvSpPr>
        <p:spPr bwMode="auto">
          <a:xfrm>
            <a:off x="4068763" y="5240338"/>
            <a:ext cx="496887" cy="274637"/>
          </a:xfrm>
          <a:prstGeom prst="rect">
            <a:avLst/>
          </a:prstGeom>
          <a:noFill/>
          <a:ln w="9525">
            <a:noFill/>
            <a:miter lim="800000"/>
            <a:headEnd/>
            <a:tailEnd/>
          </a:ln>
        </p:spPr>
        <p:txBody>
          <a:bodyPr wrap="none">
            <a:spAutoFit/>
          </a:bodyPr>
          <a:lstStyle/>
          <a:p>
            <a:r>
              <a:rPr lang="nl-NL" sz="1200">
                <a:latin typeface="Candara" pitchFamily="34" charset="0"/>
              </a:rPr>
              <a:t>06:00</a:t>
            </a:r>
            <a:endParaRPr lang="en-US" sz="1200">
              <a:latin typeface="Candara" pitchFamily="34" charset="0"/>
            </a:endParaRPr>
          </a:p>
        </p:txBody>
      </p:sp>
      <p:sp>
        <p:nvSpPr>
          <p:cNvPr id="23579" name="Text Box 41"/>
          <p:cNvSpPr txBox="1">
            <a:spLocks noChangeArrowheads="1"/>
          </p:cNvSpPr>
          <p:nvPr/>
        </p:nvSpPr>
        <p:spPr bwMode="auto">
          <a:xfrm>
            <a:off x="1933575" y="5622925"/>
            <a:ext cx="1892300" cy="307975"/>
          </a:xfrm>
          <a:prstGeom prst="rect">
            <a:avLst/>
          </a:prstGeom>
          <a:noFill/>
          <a:ln w="9525">
            <a:noFill/>
            <a:miter lim="800000"/>
            <a:headEnd/>
            <a:tailEnd/>
          </a:ln>
        </p:spPr>
        <p:txBody>
          <a:bodyPr wrap="none">
            <a:spAutoFit/>
          </a:bodyPr>
          <a:lstStyle/>
          <a:p>
            <a:r>
              <a:rPr lang="nl-NL" sz="1400" b="1">
                <a:solidFill>
                  <a:srgbClr val="262673"/>
                </a:solidFill>
                <a:latin typeface="Candara" pitchFamily="34" charset="0"/>
              </a:rPr>
              <a:t>Tijd van de dag (uur)</a:t>
            </a:r>
            <a:endParaRPr lang="en-US" sz="1400" b="1">
              <a:solidFill>
                <a:srgbClr val="262673"/>
              </a:solidFill>
              <a:latin typeface="Candara" pitchFamily="34" charset="0"/>
            </a:endParaRPr>
          </a:p>
        </p:txBody>
      </p:sp>
      <p:sp>
        <p:nvSpPr>
          <p:cNvPr id="23580" name="Text Box 42"/>
          <p:cNvSpPr txBox="1">
            <a:spLocks noChangeArrowheads="1"/>
          </p:cNvSpPr>
          <p:nvPr/>
        </p:nvSpPr>
        <p:spPr bwMode="auto">
          <a:xfrm>
            <a:off x="968375" y="1752600"/>
            <a:ext cx="3643313" cy="646113"/>
          </a:xfrm>
          <a:prstGeom prst="rect">
            <a:avLst/>
          </a:prstGeom>
          <a:noFill/>
          <a:ln w="9525">
            <a:noFill/>
            <a:miter lim="800000"/>
            <a:headEnd/>
            <a:tailEnd/>
          </a:ln>
        </p:spPr>
        <p:txBody>
          <a:bodyPr wrap="none">
            <a:spAutoFit/>
          </a:bodyPr>
          <a:lstStyle/>
          <a:p>
            <a:pPr algn="ctr"/>
            <a:r>
              <a:rPr lang="nl-NL">
                <a:solidFill>
                  <a:srgbClr val="262673"/>
                </a:solidFill>
                <a:latin typeface="Candara" pitchFamily="34" charset="0"/>
              </a:rPr>
              <a:t>Ongecontroleerde hyperglycemie</a:t>
            </a:r>
          </a:p>
          <a:p>
            <a:pPr algn="ctr"/>
            <a:r>
              <a:rPr lang="nl-NL" b="1">
                <a:solidFill>
                  <a:srgbClr val="262673"/>
                </a:solidFill>
                <a:latin typeface="Candara" pitchFamily="34" charset="0"/>
              </a:rPr>
              <a:t>HbA1c 8%</a:t>
            </a:r>
          </a:p>
        </p:txBody>
      </p:sp>
      <p:sp>
        <p:nvSpPr>
          <p:cNvPr id="23581" name="Text Box 45"/>
          <p:cNvSpPr txBox="1">
            <a:spLocks noChangeArrowheads="1"/>
          </p:cNvSpPr>
          <p:nvPr/>
        </p:nvSpPr>
        <p:spPr bwMode="auto">
          <a:xfrm rot="-5400000">
            <a:off x="3806826" y="3854450"/>
            <a:ext cx="2095500" cy="307975"/>
          </a:xfrm>
          <a:prstGeom prst="rect">
            <a:avLst/>
          </a:prstGeom>
          <a:noFill/>
          <a:ln w="9525">
            <a:noFill/>
            <a:miter lim="800000"/>
            <a:headEnd/>
            <a:tailEnd/>
          </a:ln>
        </p:spPr>
        <p:txBody>
          <a:bodyPr wrap="none">
            <a:spAutoFit/>
          </a:bodyPr>
          <a:lstStyle/>
          <a:p>
            <a:r>
              <a:rPr lang="nl-NL" sz="1400" b="1">
                <a:solidFill>
                  <a:srgbClr val="262673"/>
                </a:solidFill>
                <a:latin typeface="Candara" pitchFamily="34" charset="0"/>
              </a:rPr>
              <a:t>Bloedglucose (mmol/L)</a:t>
            </a:r>
            <a:endParaRPr lang="en-US" sz="1400" b="1">
              <a:solidFill>
                <a:srgbClr val="262673"/>
              </a:solidFill>
              <a:latin typeface="Candara" pitchFamily="34" charset="0"/>
            </a:endParaRPr>
          </a:p>
        </p:txBody>
      </p:sp>
      <p:grpSp>
        <p:nvGrpSpPr>
          <p:cNvPr id="23582" name="Group 46"/>
          <p:cNvGrpSpPr>
            <a:grpSpLocks/>
          </p:cNvGrpSpPr>
          <p:nvPr/>
        </p:nvGrpSpPr>
        <p:grpSpPr bwMode="auto">
          <a:xfrm>
            <a:off x="5387975" y="3648075"/>
            <a:ext cx="2159000" cy="806450"/>
            <a:chOff x="612" y="1819"/>
            <a:chExt cx="1461" cy="468"/>
          </a:xfrm>
        </p:grpSpPr>
        <p:sp>
          <p:nvSpPr>
            <p:cNvPr id="23613" name="Freeform 47"/>
            <p:cNvSpPr>
              <a:spLocks/>
            </p:cNvSpPr>
            <p:nvPr/>
          </p:nvSpPr>
          <p:spPr bwMode="auto">
            <a:xfrm>
              <a:off x="612" y="1819"/>
              <a:ext cx="363" cy="341"/>
            </a:xfrm>
            <a:custGeom>
              <a:avLst/>
              <a:gdLst>
                <a:gd name="T0" fmla="*/ 0 w 363"/>
                <a:gd name="T1" fmla="*/ 341 h 341"/>
                <a:gd name="T2" fmla="*/ 91 w 363"/>
                <a:gd name="T3" fmla="*/ 114 h 341"/>
                <a:gd name="T4" fmla="*/ 136 w 363"/>
                <a:gd name="T5" fmla="*/ 23 h 341"/>
                <a:gd name="T6" fmla="*/ 227 w 363"/>
                <a:gd name="T7" fmla="*/ 23 h 341"/>
                <a:gd name="T8" fmla="*/ 272 w 363"/>
                <a:gd name="T9" fmla="*/ 160 h 341"/>
                <a:gd name="T10" fmla="*/ 363 w 363"/>
                <a:gd name="T11" fmla="*/ 296 h 341"/>
                <a:gd name="T12" fmla="*/ 0 60000 65536"/>
                <a:gd name="T13" fmla="*/ 0 60000 65536"/>
                <a:gd name="T14" fmla="*/ 0 60000 65536"/>
                <a:gd name="T15" fmla="*/ 0 60000 65536"/>
                <a:gd name="T16" fmla="*/ 0 60000 65536"/>
                <a:gd name="T17" fmla="*/ 0 60000 65536"/>
                <a:gd name="T18" fmla="*/ 0 w 363"/>
                <a:gd name="T19" fmla="*/ 0 h 341"/>
                <a:gd name="T20" fmla="*/ 363 w 363"/>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363" h="341">
                  <a:moveTo>
                    <a:pt x="0" y="341"/>
                  </a:moveTo>
                  <a:cubicBezTo>
                    <a:pt x="34" y="254"/>
                    <a:pt x="68" y="167"/>
                    <a:pt x="91" y="114"/>
                  </a:cubicBezTo>
                  <a:cubicBezTo>
                    <a:pt x="114" y="61"/>
                    <a:pt x="113" y="38"/>
                    <a:pt x="136" y="23"/>
                  </a:cubicBezTo>
                  <a:cubicBezTo>
                    <a:pt x="159" y="8"/>
                    <a:pt x="204" y="0"/>
                    <a:pt x="227" y="23"/>
                  </a:cubicBezTo>
                  <a:cubicBezTo>
                    <a:pt x="250" y="46"/>
                    <a:pt x="249" y="115"/>
                    <a:pt x="272" y="160"/>
                  </a:cubicBezTo>
                  <a:cubicBezTo>
                    <a:pt x="295" y="205"/>
                    <a:pt x="329" y="250"/>
                    <a:pt x="363" y="296"/>
                  </a:cubicBezTo>
                </a:path>
              </a:pathLst>
            </a:custGeom>
            <a:solidFill>
              <a:srgbClr val="FF9900"/>
            </a:solidFill>
            <a:ln w="9525">
              <a:solidFill>
                <a:srgbClr val="FF9900"/>
              </a:solidFill>
              <a:round/>
              <a:headEnd/>
              <a:tailEnd/>
            </a:ln>
          </p:spPr>
          <p:txBody>
            <a:bodyPr/>
            <a:lstStyle/>
            <a:p>
              <a:pPr algn="ctr"/>
              <a:endParaRPr lang="en-US">
                <a:latin typeface="Candara" pitchFamily="34" charset="0"/>
              </a:endParaRPr>
            </a:p>
          </p:txBody>
        </p:sp>
        <p:sp>
          <p:nvSpPr>
            <p:cNvPr id="23614" name="Freeform 48"/>
            <p:cNvSpPr>
              <a:spLocks/>
            </p:cNvSpPr>
            <p:nvPr/>
          </p:nvSpPr>
          <p:spPr bwMode="auto">
            <a:xfrm>
              <a:off x="1129" y="1933"/>
              <a:ext cx="318" cy="234"/>
            </a:xfrm>
            <a:custGeom>
              <a:avLst/>
              <a:gdLst>
                <a:gd name="T0" fmla="*/ 318 w 318"/>
                <a:gd name="T1" fmla="*/ 234 h 234"/>
                <a:gd name="T2" fmla="*/ 181 w 318"/>
                <a:gd name="T3" fmla="*/ 98 h 234"/>
                <a:gd name="T4" fmla="*/ 91 w 318"/>
                <a:gd name="T5" fmla="*/ 7 h 234"/>
                <a:gd name="T6" fmla="*/ 45 w 318"/>
                <a:gd name="T7" fmla="*/ 53 h 234"/>
                <a:gd name="T8" fmla="*/ 0 w 318"/>
                <a:gd name="T9" fmla="*/ 234 h 234"/>
                <a:gd name="T10" fmla="*/ 0 60000 65536"/>
                <a:gd name="T11" fmla="*/ 0 60000 65536"/>
                <a:gd name="T12" fmla="*/ 0 60000 65536"/>
                <a:gd name="T13" fmla="*/ 0 60000 65536"/>
                <a:gd name="T14" fmla="*/ 0 60000 65536"/>
                <a:gd name="T15" fmla="*/ 0 w 318"/>
                <a:gd name="T16" fmla="*/ 0 h 234"/>
                <a:gd name="T17" fmla="*/ 318 w 318"/>
                <a:gd name="T18" fmla="*/ 234 h 234"/>
              </a:gdLst>
              <a:ahLst/>
              <a:cxnLst>
                <a:cxn ang="T10">
                  <a:pos x="T0" y="T1"/>
                </a:cxn>
                <a:cxn ang="T11">
                  <a:pos x="T2" y="T3"/>
                </a:cxn>
                <a:cxn ang="T12">
                  <a:pos x="T4" y="T5"/>
                </a:cxn>
                <a:cxn ang="T13">
                  <a:pos x="T6" y="T7"/>
                </a:cxn>
                <a:cxn ang="T14">
                  <a:pos x="T8" y="T9"/>
                </a:cxn>
              </a:cxnLst>
              <a:rect l="T15" t="T16" r="T17" b="T18"/>
              <a:pathLst>
                <a:path w="318" h="234">
                  <a:moveTo>
                    <a:pt x="318" y="234"/>
                  </a:moveTo>
                  <a:cubicBezTo>
                    <a:pt x="268" y="185"/>
                    <a:pt x="219" y="136"/>
                    <a:pt x="181" y="98"/>
                  </a:cubicBezTo>
                  <a:cubicBezTo>
                    <a:pt x="143" y="60"/>
                    <a:pt x="114" y="14"/>
                    <a:pt x="91" y="7"/>
                  </a:cubicBezTo>
                  <a:cubicBezTo>
                    <a:pt x="68" y="0"/>
                    <a:pt x="60" y="15"/>
                    <a:pt x="45" y="53"/>
                  </a:cubicBezTo>
                  <a:cubicBezTo>
                    <a:pt x="30" y="91"/>
                    <a:pt x="7" y="204"/>
                    <a:pt x="0" y="234"/>
                  </a:cubicBezTo>
                </a:path>
              </a:pathLst>
            </a:custGeom>
            <a:solidFill>
              <a:srgbClr val="FF9900"/>
            </a:solidFill>
            <a:ln w="9525">
              <a:solidFill>
                <a:srgbClr val="FF9900"/>
              </a:solidFill>
              <a:round/>
              <a:headEnd/>
              <a:tailEnd/>
            </a:ln>
          </p:spPr>
          <p:txBody>
            <a:bodyPr/>
            <a:lstStyle/>
            <a:p>
              <a:pPr algn="ctr"/>
              <a:endParaRPr lang="en-US">
                <a:latin typeface="Candara" pitchFamily="34" charset="0"/>
              </a:endParaRPr>
            </a:p>
          </p:txBody>
        </p:sp>
        <p:sp>
          <p:nvSpPr>
            <p:cNvPr id="23615" name="Freeform 49"/>
            <p:cNvSpPr>
              <a:spLocks/>
            </p:cNvSpPr>
            <p:nvPr/>
          </p:nvSpPr>
          <p:spPr bwMode="auto">
            <a:xfrm>
              <a:off x="1664" y="1963"/>
              <a:ext cx="409" cy="324"/>
            </a:xfrm>
            <a:custGeom>
              <a:avLst/>
              <a:gdLst>
                <a:gd name="T0" fmla="*/ 0 w 363"/>
                <a:gd name="T1" fmla="*/ 1901 h 279"/>
                <a:gd name="T2" fmla="*/ 243 w 363"/>
                <a:gd name="T3" fmla="*/ 791 h 279"/>
                <a:gd name="T4" fmla="*/ 488 w 363"/>
                <a:gd name="T5" fmla="*/ 56 h 279"/>
                <a:gd name="T6" fmla="*/ 966 w 363"/>
                <a:gd name="T7" fmla="*/ 419 h 279"/>
                <a:gd name="T8" fmla="*/ 1204 w 363"/>
                <a:gd name="T9" fmla="*/ 1162 h 279"/>
                <a:gd name="T10" fmla="*/ 1449 w 363"/>
                <a:gd name="T11" fmla="*/ 1901 h 279"/>
                <a:gd name="T12" fmla="*/ 1930 w 363"/>
                <a:gd name="T13" fmla="*/ 2263 h 279"/>
                <a:gd name="T14" fmla="*/ 0 60000 65536"/>
                <a:gd name="T15" fmla="*/ 0 60000 65536"/>
                <a:gd name="T16" fmla="*/ 0 60000 65536"/>
                <a:gd name="T17" fmla="*/ 0 60000 65536"/>
                <a:gd name="T18" fmla="*/ 0 60000 65536"/>
                <a:gd name="T19" fmla="*/ 0 60000 65536"/>
                <a:gd name="T20" fmla="*/ 0 60000 65536"/>
                <a:gd name="T21" fmla="*/ 0 w 363"/>
                <a:gd name="T22" fmla="*/ 0 h 279"/>
                <a:gd name="T23" fmla="*/ 363 w 363"/>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279">
                  <a:moveTo>
                    <a:pt x="0" y="233"/>
                  </a:moveTo>
                  <a:cubicBezTo>
                    <a:pt x="15" y="184"/>
                    <a:pt x="31" y="135"/>
                    <a:pt x="46" y="97"/>
                  </a:cubicBezTo>
                  <a:cubicBezTo>
                    <a:pt x="61" y="59"/>
                    <a:pt x="68" y="14"/>
                    <a:pt x="91" y="7"/>
                  </a:cubicBezTo>
                  <a:cubicBezTo>
                    <a:pt x="114" y="0"/>
                    <a:pt x="159" y="29"/>
                    <a:pt x="182" y="52"/>
                  </a:cubicBezTo>
                  <a:cubicBezTo>
                    <a:pt x="205" y="75"/>
                    <a:pt x="212" y="113"/>
                    <a:pt x="227" y="143"/>
                  </a:cubicBezTo>
                  <a:cubicBezTo>
                    <a:pt x="242" y="173"/>
                    <a:pt x="249" y="210"/>
                    <a:pt x="272" y="233"/>
                  </a:cubicBezTo>
                  <a:cubicBezTo>
                    <a:pt x="295" y="256"/>
                    <a:pt x="329" y="267"/>
                    <a:pt x="363" y="279"/>
                  </a:cubicBezTo>
                </a:path>
              </a:pathLst>
            </a:custGeom>
            <a:solidFill>
              <a:srgbClr val="FF9900"/>
            </a:solidFill>
            <a:ln w="9525">
              <a:solidFill>
                <a:srgbClr val="FF9900"/>
              </a:solidFill>
              <a:round/>
              <a:headEnd/>
              <a:tailEnd/>
            </a:ln>
          </p:spPr>
          <p:txBody>
            <a:bodyPr/>
            <a:lstStyle/>
            <a:p>
              <a:pPr algn="ctr"/>
              <a:endParaRPr lang="en-US">
                <a:latin typeface="Candara" pitchFamily="34" charset="0"/>
              </a:endParaRPr>
            </a:p>
          </p:txBody>
        </p:sp>
      </p:grpSp>
      <p:sp>
        <p:nvSpPr>
          <p:cNvPr id="23583" name="Freeform 50" descr="70%"/>
          <p:cNvSpPr>
            <a:spLocks/>
          </p:cNvSpPr>
          <p:nvPr/>
        </p:nvSpPr>
        <p:spPr bwMode="auto">
          <a:xfrm>
            <a:off x="5322888" y="4094163"/>
            <a:ext cx="3148012" cy="312737"/>
          </a:xfrm>
          <a:custGeom>
            <a:avLst/>
            <a:gdLst>
              <a:gd name="T0" fmla="*/ 0 w 2132"/>
              <a:gd name="T1" fmla="*/ 2147483647 h 181"/>
              <a:gd name="T2" fmla="*/ 0 w 2132"/>
              <a:gd name="T3" fmla="*/ 2147483647 h 181"/>
              <a:gd name="T4" fmla="*/ 2147483647 w 2132"/>
              <a:gd name="T5" fmla="*/ 0 h 181"/>
              <a:gd name="T6" fmla="*/ 2147483647 w 2132"/>
              <a:gd name="T7" fmla="*/ 0 h 181"/>
              <a:gd name="T8" fmla="*/ 2147483647 w 2132"/>
              <a:gd name="T9" fmla="*/ 2147483647 h 181"/>
              <a:gd name="T10" fmla="*/ 2147483647 w 2132"/>
              <a:gd name="T11" fmla="*/ 2147483647 h 181"/>
              <a:gd name="T12" fmla="*/ 2147483647 w 2132"/>
              <a:gd name="T13" fmla="*/ 2147483647 h 181"/>
              <a:gd name="T14" fmla="*/ 2147483647 w 2132"/>
              <a:gd name="T15" fmla="*/ 2147483647 h 181"/>
              <a:gd name="T16" fmla="*/ 2147483647 w 2132"/>
              <a:gd name="T17" fmla="*/ 2147483647 h 181"/>
              <a:gd name="T18" fmla="*/ 2147483647 w 2132"/>
              <a:gd name="T19" fmla="*/ 2147483647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2"/>
              <a:gd name="T31" fmla="*/ 0 h 181"/>
              <a:gd name="T32" fmla="*/ 2132 w 2132"/>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2" h="181">
                <a:moveTo>
                  <a:pt x="0" y="181"/>
                </a:moveTo>
                <a:lnTo>
                  <a:pt x="0" y="45"/>
                </a:lnTo>
                <a:lnTo>
                  <a:pt x="227" y="0"/>
                </a:lnTo>
                <a:lnTo>
                  <a:pt x="499" y="0"/>
                </a:lnTo>
                <a:lnTo>
                  <a:pt x="817" y="45"/>
                </a:lnTo>
                <a:lnTo>
                  <a:pt x="1270" y="90"/>
                </a:lnTo>
                <a:lnTo>
                  <a:pt x="1633" y="90"/>
                </a:lnTo>
                <a:lnTo>
                  <a:pt x="1951" y="90"/>
                </a:lnTo>
                <a:lnTo>
                  <a:pt x="2132" y="45"/>
                </a:lnTo>
                <a:lnTo>
                  <a:pt x="2132" y="181"/>
                </a:lnTo>
              </a:path>
            </a:pathLst>
          </a:custGeom>
          <a:pattFill prst="pct70">
            <a:fgClr>
              <a:srgbClr val="9999FF"/>
            </a:fgClr>
            <a:bgClr>
              <a:schemeClr val="bg1"/>
            </a:bgClr>
          </a:pattFill>
          <a:ln w="9525">
            <a:noFill/>
            <a:round/>
            <a:headEnd/>
            <a:tailEnd/>
          </a:ln>
        </p:spPr>
        <p:txBody>
          <a:bodyPr/>
          <a:lstStyle/>
          <a:p>
            <a:pPr algn="ctr"/>
            <a:endParaRPr lang="en-US">
              <a:latin typeface="Candara" pitchFamily="34" charset="0"/>
            </a:endParaRPr>
          </a:p>
        </p:txBody>
      </p:sp>
      <p:sp>
        <p:nvSpPr>
          <p:cNvPr id="23584" name="Rectangle 51"/>
          <p:cNvSpPr>
            <a:spLocks noChangeArrowheads="1"/>
          </p:cNvSpPr>
          <p:nvPr/>
        </p:nvSpPr>
        <p:spPr bwMode="auto">
          <a:xfrm>
            <a:off x="5335588" y="4403725"/>
            <a:ext cx="3135312" cy="782638"/>
          </a:xfrm>
          <a:prstGeom prst="rect">
            <a:avLst/>
          </a:prstGeom>
          <a:solidFill>
            <a:srgbClr val="9999FF"/>
          </a:solidFill>
          <a:ln w="9525">
            <a:solidFill>
              <a:srgbClr val="9999FF"/>
            </a:solidFill>
            <a:miter lim="800000"/>
            <a:headEnd/>
            <a:tailEnd/>
          </a:ln>
        </p:spPr>
        <p:txBody>
          <a:bodyPr wrap="none" anchor="ctr"/>
          <a:lstStyle/>
          <a:p>
            <a:pPr algn="ctr"/>
            <a:endParaRPr lang="en-US">
              <a:latin typeface="Candara" pitchFamily="34" charset="0"/>
            </a:endParaRPr>
          </a:p>
        </p:txBody>
      </p:sp>
      <p:sp>
        <p:nvSpPr>
          <p:cNvPr id="23585" name="Freeform 52"/>
          <p:cNvSpPr>
            <a:spLocks/>
          </p:cNvSpPr>
          <p:nvPr/>
        </p:nvSpPr>
        <p:spPr bwMode="auto">
          <a:xfrm>
            <a:off x="5454650" y="4291013"/>
            <a:ext cx="469900" cy="112712"/>
          </a:xfrm>
          <a:custGeom>
            <a:avLst/>
            <a:gdLst>
              <a:gd name="T0" fmla="*/ 0 w 318"/>
              <a:gd name="T1" fmla="*/ 2147483647 h 136"/>
              <a:gd name="T2" fmla="*/ 2147483647 w 318"/>
              <a:gd name="T3" fmla="*/ 2147483647 h 136"/>
              <a:gd name="T4" fmla="*/ 2147483647 w 318"/>
              <a:gd name="T5" fmla="*/ 0 h 136"/>
              <a:gd name="T6" fmla="*/ 2147483647 w 318"/>
              <a:gd name="T7" fmla="*/ 2147483647 h 136"/>
              <a:gd name="T8" fmla="*/ 2147483647 w 318"/>
              <a:gd name="T9" fmla="*/ 2147483647 h 136"/>
              <a:gd name="T10" fmla="*/ 0 60000 65536"/>
              <a:gd name="T11" fmla="*/ 0 60000 65536"/>
              <a:gd name="T12" fmla="*/ 0 60000 65536"/>
              <a:gd name="T13" fmla="*/ 0 60000 65536"/>
              <a:gd name="T14" fmla="*/ 0 60000 65536"/>
              <a:gd name="T15" fmla="*/ 0 w 318"/>
              <a:gd name="T16" fmla="*/ 0 h 136"/>
              <a:gd name="T17" fmla="*/ 318 w 318"/>
              <a:gd name="T18" fmla="*/ 136 h 136"/>
            </a:gdLst>
            <a:ahLst/>
            <a:cxnLst>
              <a:cxn ang="T10">
                <a:pos x="T0" y="T1"/>
              </a:cxn>
              <a:cxn ang="T11">
                <a:pos x="T2" y="T3"/>
              </a:cxn>
              <a:cxn ang="T12">
                <a:pos x="T4" y="T5"/>
              </a:cxn>
              <a:cxn ang="T13">
                <a:pos x="T6" y="T7"/>
              </a:cxn>
              <a:cxn ang="T14">
                <a:pos x="T8" y="T9"/>
              </a:cxn>
            </a:cxnLst>
            <a:rect l="T15" t="T16" r="T17" b="T18"/>
            <a:pathLst>
              <a:path w="318" h="136">
                <a:moveTo>
                  <a:pt x="0" y="136"/>
                </a:moveTo>
                <a:cubicBezTo>
                  <a:pt x="34" y="102"/>
                  <a:pt x="68" y="68"/>
                  <a:pt x="91" y="45"/>
                </a:cubicBezTo>
                <a:cubicBezTo>
                  <a:pt x="114" y="22"/>
                  <a:pt x="113" y="0"/>
                  <a:pt x="136" y="0"/>
                </a:cubicBezTo>
                <a:cubicBezTo>
                  <a:pt x="159" y="0"/>
                  <a:pt x="197" y="22"/>
                  <a:pt x="227" y="45"/>
                </a:cubicBezTo>
                <a:cubicBezTo>
                  <a:pt x="257" y="68"/>
                  <a:pt x="287" y="102"/>
                  <a:pt x="318" y="136"/>
                </a:cubicBezTo>
              </a:path>
            </a:pathLst>
          </a:custGeom>
          <a:solidFill>
            <a:srgbClr val="9999FF"/>
          </a:solidFill>
          <a:ln w="9525">
            <a:solidFill>
              <a:srgbClr val="9999FF"/>
            </a:solidFill>
            <a:round/>
            <a:headEnd/>
            <a:tailEnd/>
          </a:ln>
        </p:spPr>
        <p:txBody>
          <a:bodyPr/>
          <a:lstStyle/>
          <a:p>
            <a:pPr algn="ctr"/>
            <a:endParaRPr lang="en-US">
              <a:latin typeface="Candara" pitchFamily="34" charset="0"/>
            </a:endParaRPr>
          </a:p>
        </p:txBody>
      </p:sp>
      <p:sp>
        <p:nvSpPr>
          <p:cNvPr id="23586" name="Freeform 53"/>
          <p:cNvSpPr>
            <a:spLocks/>
          </p:cNvSpPr>
          <p:nvPr/>
        </p:nvSpPr>
        <p:spPr bwMode="auto">
          <a:xfrm>
            <a:off x="6138863" y="4291013"/>
            <a:ext cx="401637" cy="112712"/>
          </a:xfrm>
          <a:custGeom>
            <a:avLst/>
            <a:gdLst>
              <a:gd name="T0" fmla="*/ 0 w 272"/>
              <a:gd name="T1" fmla="*/ 2147483647 h 98"/>
              <a:gd name="T2" fmla="*/ 2147483647 w 272"/>
              <a:gd name="T3" fmla="*/ 2147483647 h 98"/>
              <a:gd name="T4" fmla="*/ 2147483647 w 272"/>
              <a:gd name="T5" fmla="*/ 2147483647 h 98"/>
              <a:gd name="T6" fmla="*/ 2147483647 w 272"/>
              <a:gd name="T7" fmla="*/ 2147483647 h 98"/>
              <a:gd name="T8" fmla="*/ 0 60000 65536"/>
              <a:gd name="T9" fmla="*/ 0 60000 65536"/>
              <a:gd name="T10" fmla="*/ 0 60000 65536"/>
              <a:gd name="T11" fmla="*/ 0 60000 65536"/>
              <a:gd name="T12" fmla="*/ 0 w 272"/>
              <a:gd name="T13" fmla="*/ 0 h 98"/>
              <a:gd name="T14" fmla="*/ 272 w 272"/>
              <a:gd name="T15" fmla="*/ 98 h 98"/>
            </a:gdLst>
            <a:ahLst/>
            <a:cxnLst>
              <a:cxn ang="T8">
                <a:pos x="T0" y="T1"/>
              </a:cxn>
              <a:cxn ang="T9">
                <a:pos x="T2" y="T3"/>
              </a:cxn>
              <a:cxn ang="T10">
                <a:pos x="T4" y="T5"/>
              </a:cxn>
              <a:cxn ang="T11">
                <a:pos x="T6" y="T7"/>
              </a:cxn>
            </a:cxnLst>
            <a:rect l="T12" t="T13" r="T14" b="T15"/>
            <a:pathLst>
              <a:path w="272" h="98">
                <a:moveTo>
                  <a:pt x="0" y="98"/>
                </a:moveTo>
                <a:cubicBezTo>
                  <a:pt x="30" y="56"/>
                  <a:pt x="61" y="14"/>
                  <a:pt x="91" y="7"/>
                </a:cubicBezTo>
                <a:cubicBezTo>
                  <a:pt x="121" y="0"/>
                  <a:pt x="151" y="38"/>
                  <a:pt x="181" y="53"/>
                </a:cubicBezTo>
                <a:cubicBezTo>
                  <a:pt x="211" y="68"/>
                  <a:pt x="241" y="83"/>
                  <a:pt x="272" y="98"/>
                </a:cubicBezTo>
              </a:path>
            </a:pathLst>
          </a:custGeom>
          <a:solidFill>
            <a:srgbClr val="9999FF"/>
          </a:solidFill>
          <a:ln w="9525">
            <a:solidFill>
              <a:srgbClr val="9999FF"/>
            </a:solidFill>
            <a:round/>
            <a:headEnd/>
            <a:tailEnd/>
          </a:ln>
        </p:spPr>
        <p:txBody>
          <a:bodyPr/>
          <a:lstStyle/>
          <a:p>
            <a:pPr algn="ctr"/>
            <a:endParaRPr lang="en-US">
              <a:latin typeface="Candara" pitchFamily="34" charset="0"/>
            </a:endParaRPr>
          </a:p>
        </p:txBody>
      </p:sp>
      <p:sp>
        <p:nvSpPr>
          <p:cNvPr id="23587" name="Freeform 54"/>
          <p:cNvSpPr>
            <a:spLocks/>
          </p:cNvSpPr>
          <p:nvPr/>
        </p:nvSpPr>
        <p:spPr bwMode="auto">
          <a:xfrm>
            <a:off x="6823075" y="4291013"/>
            <a:ext cx="534988" cy="112712"/>
          </a:xfrm>
          <a:custGeom>
            <a:avLst/>
            <a:gdLst>
              <a:gd name="T0" fmla="*/ 2147483647 w 317"/>
              <a:gd name="T1" fmla="*/ 2147483647 h 136"/>
              <a:gd name="T2" fmla="*/ 2147483647 w 317"/>
              <a:gd name="T3" fmla="*/ 2147483647 h 136"/>
              <a:gd name="T4" fmla="*/ 2147483647 w 317"/>
              <a:gd name="T5" fmla="*/ 2147483647 h 136"/>
              <a:gd name="T6" fmla="*/ 2147483647 w 317"/>
              <a:gd name="T7" fmla="*/ 0 h 136"/>
              <a:gd name="T8" fmla="*/ 2147483647 w 317"/>
              <a:gd name="T9" fmla="*/ 2147483647 h 136"/>
              <a:gd name="T10" fmla="*/ 0 w 317"/>
              <a:gd name="T11" fmla="*/ 2147483647 h 136"/>
              <a:gd name="T12" fmla="*/ 0 60000 65536"/>
              <a:gd name="T13" fmla="*/ 0 60000 65536"/>
              <a:gd name="T14" fmla="*/ 0 60000 65536"/>
              <a:gd name="T15" fmla="*/ 0 60000 65536"/>
              <a:gd name="T16" fmla="*/ 0 60000 65536"/>
              <a:gd name="T17" fmla="*/ 0 60000 65536"/>
              <a:gd name="T18" fmla="*/ 0 w 317"/>
              <a:gd name="T19" fmla="*/ 0 h 136"/>
              <a:gd name="T20" fmla="*/ 317 w 317"/>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317" h="136">
                <a:moveTo>
                  <a:pt x="317" y="136"/>
                </a:moveTo>
                <a:cubicBezTo>
                  <a:pt x="283" y="121"/>
                  <a:pt x="250" y="106"/>
                  <a:pt x="227" y="91"/>
                </a:cubicBezTo>
                <a:cubicBezTo>
                  <a:pt x="204" y="76"/>
                  <a:pt x="196" y="60"/>
                  <a:pt x="181" y="45"/>
                </a:cubicBezTo>
                <a:cubicBezTo>
                  <a:pt x="166" y="30"/>
                  <a:pt x="151" y="0"/>
                  <a:pt x="136" y="0"/>
                </a:cubicBezTo>
                <a:cubicBezTo>
                  <a:pt x="121" y="0"/>
                  <a:pt x="114" y="22"/>
                  <a:pt x="91" y="45"/>
                </a:cubicBezTo>
                <a:cubicBezTo>
                  <a:pt x="68" y="68"/>
                  <a:pt x="15" y="121"/>
                  <a:pt x="0" y="136"/>
                </a:cubicBezTo>
              </a:path>
            </a:pathLst>
          </a:custGeom>
          <a:solidFill>
            <a:srgbClr val="9999FF"/>
          </a:solidFill>
          <a:ln w="9525">
            <a:solidFill>
              <a:srgbClr val="9999FF"/>
            </a:solidFill>
            <a:round/>
            <a:headEnd/>
            <a:tailEnd/>
          </a:ln>
        </p:spPr>
        <p:txBody>
          <a:bodyPr/>
          <a:lstStyle/>
          <a:p>
            <a:pPr algn="ctr"/>
            <a:endParaRPr lang="en-US">
              <a:latin typeface="Candara" pitchFamily="34" charset="0"/>
            </a:endParaRPr>
          </a:p>
        </p:txBody>
      </p:sp>
      <p:sp>
        <p:nvSpPr>
          <p:cNvPr id="23588" name="Text Box 55"/>
          <p:cNvSpPr txBox="1">
            <a:spLocks noChangeArrowheads="1"/>
          </p:cNvSpPr>
          <p:nvPr/>
        </p:nvSpPr>
        <p:spPr bwMode="auto">
          <a:xfrm>
            <a:off x="6192838" y="4637088"/>
            <a:ext cx="1663700" cy="307975"/>
          </a:xfrm>
          <a:prstGeom prst="rect">
            <a:avLst/>
          </a:prstGeom>
          <a:noFill/>
          <a:ln w="9525">
            <a:noFill/>
            <a:miter lim="800000"/>
            <a:headEnd/>
            <a:tailEnd/>
          </a:ln>
        </p:spPr>
        <p:txBody>
          <a:bodyPr wrap="none">
            <a:spAutoFit/>
          </a:bodyPr>
          <a:lstStyle/>
          <a:p>
            <a:r>
              <a:rPr lang="nl-NL" sz="1400" b="1">
                <a:solidFill>
                  <a:srgbClr val="F2F2F2"/>
                </a:solidFill>
                <a:latin typeface="Candara" pitchFamily="34" charset="0"/>
              </a:rPr>
              <a:t>Normaal HbA1c 5%</a:t>
            </a:r>
            <a:endParaRPr lang="en-US" sz="1400" b="1">
              <a:solidFill>
                <a:srgbClr val="F2F2F2"/>
              </a:solidFill>
              <a:latin typeface="Candara" pitchFamily="34" charset="0"/>
            </a:endParaRPr>
          </a:p>
        </p:txBody>
      </p:sp>
      <p:sp>
        <p:nvSpPr>
          <p:cNvPr id="23589" name="Line 58"/>
          <p:cNvSpPr>
            <a:spLocks noChangeShapeType="1"/>
          </p:cNvSpPr>
          <p:nvPr/>
        </p:nvSpPr>
        <p:spPr bwMode="auto">
          <a:xfrm>
            <a:off x="6126163" y="5186363"/>
            <a:ext cx="0" cy="77787"/>
          </a:xfrm>
          <a:prstGeom prst="line">
            <a:avLst/>
          </a:prstGeom>
          <a:noFill/>
          <a:ln w="9525">
            <a:solidFill>
              <a:schemeClr val="tx1"/>
            </a:solidFill>
            <a:round/>
            <a:headEnd/>
            <a:tailEnd/>
          </a:ln>
        </p:spPr>
        <p:txBody>
          <a:bodyPr/>
          <a:lstStyle/>
          <a:p>
            <a:endParaRPr lang="nl-NL"/>
          </a:p>
        </p:txBody>
      </p:sp>
      <p:sp>
        <p:nvSpPr>
          <p:cNvPr id="23590" name="Line 59"/>
          <p:cNvSpPr>
            <a:spLocks noChangeShapeType="1"/>
          </p:cNvSpPr>
          <p:nvPr/>
        </p:nvSpPr>
        <p:spPr bwMode="auto">
          <a:xfrm>
            <a:off x="6902450" y="5218113"/>
            <a:ext cx="0" cy="76200"/>
          </a:xfrm>
          <a:prstGeom prst="line">
            <a:avLst/>
          </a:prstGeom>
          <a:noFill/>
          <a:ln w="9525">
            <a:solidFill>
              <a:schemeClr val="tx1"/>
            </a:solidFill>
            <a:round/>
            <a:headEnd/>
            <a:tailEnd/>
          </a:ln>
        </p:spPr>
        <p:txBody>
          <a:bodyPr/>
          <a:lstStyle/>
          <a:p>
            <a:endParaRPr lang="nl-NL"/>
          </a:p>
        </p:txBody>
      </p:sp>
      <p:sp>
        <p:nvSpPr>
          <p:cNvPr id="23591" name="Line 60"/>
          <p:cNvSpPr>
            <a:spLocks noChangeShapeType="1"/>
          </p:cNvSpPr>
          <p:nvPr/>
        </p:nvSpPr>
        <p:spPr bwMode="auto">
          <a:xfrm>
            <a:off x="7666038" y="5218113"/>
            <a:ext cx="0" cy="76200"/>
          </a:xfrm>
          <a:prstGeom prst="line">
            <a:avLst/>
          </a:prstGeom>
          <a:noFill/>
          <a:ln w="9525">
            <a:solidFill>
              <a:schemeClr val="tx1"/>
            </a:solidFill>
            <a:round/>
            <a:headEnd/>
            <a:tailEnd/>
          </a:ln>
        </p:spPr>
        <p:txBody>
          <a:bodyPr/>
          <a:lstStyle/>
          <a:p>
            <a:endParaRPr lang="nl-NL"/>
          </a:p>
        </p:txBody>
      </p:sp>
      <p:sp>
        <p:nvSpPr>
          <p:cNvPr id="23592" name="Line 61"/>
          <p:cNvSpPr>
            <a:spLocks noChangeShapeType="1"/>
          </p:cNvSpPr>
          <p:nvPr/>
        </p:nvSpPr>
        <p:spPr bwMode="auto">
          <a:xfrm>
            <a:off x="8442325" y="5218113"/>
            <a:ext cx="0" cy="76200"/>
          </a:xfrm>
          <a:prstGeom prst="line">
            <a:avLst/>
          </a:prstGeom>
          <a:noFill/>
          <a:ln w="9525">
            <a:solidFill>
              <a:schemeClr val="tx1"/>
            </a:solidFill>
            <a:round/>
            <a:headEnd/>
            <a:tailEnd/>
          </a:ln>
        </p:spPr>
        <p:txBody>
          <a:bodyPr/>
          <a:lstStyle/>
          <a:p>
            <a:endParaRPr lang="nl-NL"/>
          </a:p>
        </p:txBody>
      </p:sp>
      <p:sp>
        <p:nvSpPr>
          <p:cNvPr id="23593" name="Line 62"/>
          <p:cNvSpPr>
            <a:spLocks noChangeShapeType="1"/>
          </p:cNvSpPr>
          <p:nvPr/>
        </p:nvSpPr>
        <p:spPr bwMode="auto">
          <a:xfrm>
            <a:off x="5335588" y="5218113"/>
            <a:ext cx="0" cy="76200"/>
          </a:xfrm>
          <a:prstGeom prst="line">
            <a:avLst/>
          </a:prstGeom>
          <a:noFill/>
          <a:ln w="9525">
            <a:solidFill>
              <a:schemeClr val="tx1"/>
            </a:solidFill>
            <a:round/>
            <a:headEnd/>
            <a:tailEnd/>
          </a:ln>
        </p:spPr>
        <p:txBody>
          <a:bodyPr/>
          <a:lstStyle/>
          <a:p>
            <a:endParaRPr lang="nl-NL"/>
          </a:p>
        </p:txBody>
      </p:sp>
      <p:sp>
        <p:nvSpPr>
          <p:cNvPr id="23594" name="Line 63"/>
          <p:cNvSpPr>
            <a:spLocks noChangeShapeType="1"/>
          </p:cNvSpPr>
          <p:nvPr/>
        </p:nvSpPr>
        <p:spPr bwMode="auto">
          <a:xfrm flipH="1">
            <a:off x="5254625" y="2900363"/>
            <a:ext cx="68263" cy="0"/>
          </a:xfrm>
          <a:prstGeom prst="line">
            <a:avLst/>
          </a:prstGeom>
          <a:noFill/>
          <a:ln w="9525">
            <a:solidFill>
              <a:schemeClr val="tx1"/>
            </a:solidFill>
            <a:round/>
            <a:headEnd/>
            <a:tailEnd/>
          </a:ln>
        </p:spPr>
        <p:txBody>
          <a:bodyPr/>
          <a:lstStyle/>
          <a:p>
            <a:endParaRPr lang="nl-NL"/>
          </a:p>
        </p:txBody>
      </p:sp>
      <p:sp>
        <p:nvSpPr>
          <p:cNvPr id="23595" name="Line 64"/>
          <p:cNvSpPr>
            <a:spLocks noChangeShapeType="1"/>
          </p:cNvSpPr>
          <p:nvPr/>
        </p:nvSpPr>
        <p:spPr bwMode="auto">
          <a:xfrm flipH="1">
            <a:off x="5254625" y="3652838"/>
            <a:ext cx="68263" cy="0"/>
          </a:xfrm>
          <a:prstGeom prst="line">
            <a:avLst/>
          </a:prstGeom>
          <a:noFill/>
          <a:ln w="9525">
            <a:solidFill>
              <a:schemeClr val="tx1"/>
            </a:solidFill>
            <a:round/>
            <a:headEnd/>
            <a:tailEnd/>
          </a:ln>
        </p:spPr>
        <p:txBody>
          <a:bodyPr/>
          <a:lstStyle/>
          <a:p>
            <a:endParaRPr lang="nl-NL"/>
          </a:p>
        </p:txBody>
      </p:sp>
      <p:sp>
        <p:nvSpPr>
          <p:cNvPr id="23596" name="Line 65"/>
          <p:cNvSpPr>
            <a:spLocks noChangeShapeType="1"/>
          </p:cNvSpPr>
          <p:nvPr/>
        </p:nvSpPr>
        <p:spPr bwMode="auto">
          <a:xfrm flipH="1">
            <a:off x="5254625" y="4387850"/>
            <a:ext cx="68263" cy="0"/>
          </a:xfrm>
          <a:prstGeom prst="line">
            <a:avLst/>
          </a:prstGeom>
          <a:noFill/>
          <a:ln w="9525">
            <a:solidFill>
              <a:schemeClr val="tx1"/>
            </a:solidFill>
            <a:round/>
            <a:headEnd/>
            <a:tailEnd/>
          </a:ln>
        </p:spPr>
        <p:txBody>
          <a:bodyPr/>
          <a:lstStyle/>
          <a:p>
            <a:endParaRPr lang="nl-NL"/>
          </a:p>
        </p:txBody>
      </p:sp>
      <p:sp>
        <p:nvSpPr>
          <p:cNvPr id="23597" name="Text Box 66"/>
          <p:cNvSpPr txBox="1">
            <a:spLocks noChangeArrowheads="1"/>
          </p:cNvSpPr>
          <p:nvPr/>
        </p:nvSpPr>
        <p:spPr bwMode="auto">
          <a:xfrm>
            <a:off x="4986338" y="2760663"/>
            <a:ext cx="277812" cy="277812"/>
          </a:xfrm>
          <a:prstGeom prst="rect">
            <a:avLst/>
          </a:prstGeom>
          <a:noFill/>
          <a:ln w="9525">
            <a:noFill/>
            <a:miter lim="800000"/>
            <a:headEnd/>
            <a:tailEnd/>
          </a:ln>
        </p:spPr>
        <p:txBody>
          <a:bodyPr wrap="none">
            <a:spAutoFit/>
          </a:bodyPr>
          <a:lstStyle/>
          <a:p>
            <a:r>
              <a:rPr lang="nl-NL" sz="1200">
                <a:latin typeface="Candara" pitchFamily="34" charset="0"/>
              </a:rPr>
              <a:t>15</a:t>
            </a:r>
            <a:endParaRPr lang="en-US" sz="1200">
              <a:latin typeface="Candara" pitchFamily="34" charset="0"/>
            </a:endParaRPr>
          </a:p>
        </p:txBody>
      </p:sp>
      <p:sp>
        <p:nvSpPr>
          <p:cNvPr id="23598" name="Text Box 67"/>
          <p:cNvSpPr txBox="1">
            <a:spLocks noChangeArrowheads="1"/>
          </p:cNvSpPr>
          <p:nvPr/>
        </p:nvSpPr>
        <p:spPr bwMode="auto">
          <a:xfrm>
            <a:off x="4986338" y="3479800"/>
            <a:ext cx="285750" cy="277813"/>
          </a:xfrm>
          <a:prstGeom prst="rect">
            <a:avLst/>
          </a:prstGeom>
          <a:noFill/>
          <a:ln w="9525">
            <a:noFill/>
            <a:miter lim="800000"/>
            <a:headEnd/>
            <a:tailEnd/>
          </a:ln>
        </p:spPr>
        <p:txBody>
          <a:bodyPr wrap="none">
            <a:spAutoFit/>
          </a:bodyPr>
          <a:lstStyle/>
          <a:p>
            <a:r>
              <a:rPr lang="nl-NL" sz="1200">
                <a:latin typeface="Candara" pitchFamily="34" charset="0"/>
              </a:rPr>
              <a:t>10</a:t>
            </a:r>
            <a:endParaRPr lang="en-US" sz="1200">
              <a:latin typeface="Candara" pitchFamily="34" charset="0"/>
            </a:endParaRPr>
          </a:p>
        </p:txBody>
      </p:sp>
      <p:sp>
        <p:nvSpPr>
          <p:cNvPr id="23599" name="Text Box 68"/>
          <p:cNvSpPr txBox="1">
            <a:spLocks noChangeArrowheads="1"/>
          </p:cNvSpPr>
          <p:nvPr/>
        </p:nvSpPr>
        <p:spPr bwMode="auto">
          <a:xfrm>
            <a:off x="5072063" y="4246563"/>
            <a:ext cx="238125" cy="273050"/>
          </a:xfrm>
          <a:prstGeom prst="rect">
            <a:avLst/>
          </a:prstGeom>
          <a:noFill/>
          <a:ln w="9525">
            <a:noFill/>
            <a:miter lim="800000"/>
            <a:headEnd/>
            <a:tailEnd/>
          </a:ln>
        </p:spPr>
        <p:txBody>
          <a:bodyPr wrap="none">
            <a:spAutoFit/>
          </a:bodyPr>
          <a:lstStyle/>
          <a:p>
            <a:r>
              <a:rPr lang="nl-NL" sz="1200">
                <a:latin typeface="Candara" pitchFamily="34" charset="0"/>
              </a:rPr>
              <a:t>5</a:t>
            </a:r>
            <a:endParaRPr lang="en-US" sz="1200">
              <a:latin typeface="Candara" pitchFamily="34" charset="0"/>
            </a:endParaRPr>
          </a:p>
        </p:txBody>
      </p:sp>
      <p:sp>
        <p:nvSpPr>
          <p:cNvPr id="23600" name="Text Box 69"/>
          <p:cNvSpPr txBox="1">
            <a:spLocks noChangeArrowheads="1"/>
          </p:cNvSpPr>
          <p:nvPr/>
        </p:nvSpPr>
        <p:spPr bwMode="auto">
          <a:xfrm>
            <a:off x="5092700" y="5264150"/>
            <a:ext cx="498475" cy="274638"/>
          </a:xfrm>
          <a:prstGeom prst="rect">
            <a:avLst/>
          </a:prstGeom>
          <a:noFill/>
          <a:ln w="9525">
            <a:noFill/>
            <a:miter lim="800000"/>
            <a:headEnd/>
            <a:tailEnd/>
          </a:ln>
        </p:spPr>
        <p:txBody>
          <a:bodyPr wrap="none">
            <a:spAutoFit/>
          </a:bodyPr>
          <a:lstStyle/>
          <a:p>
            <a:r>
              <a:rPr lang="nl-NL" sz="1200">
                <a:latin typeface="Candara" pitchFamily="34" charset="0"/>
              </a:rPr>
              <a:t>06:00</a:t>
            </a:r>
            <a:endParaRPr lang="en-US" sz="1200">
              <a:latin typeface="Candara" pitchFamily="34" charset="0"/>
            </a:endParaRPr>
          </a:p>
        </p:txBody>
      </p:sp>
      <p:sp>
        <p:nvSpPr>
          <p:cNvPr id="23601" name="Text Box 70"/>
          <p:cNvSpPr txBox="1">
            <a:spLocks noChangeArrowheads="1"/>
          </p:cNvSpPr>
          <p:nvPr/>
        </p:nvSpPr>
        <p:spPr bwMode="auto">
          <a:xfrm>
            <a:off x="5857875" y="5264150"/>
            <a:ext cx="457200" cy="277813"/>
          </a:xfrm>
          <a:prstGeom prst="rect">
            <a:avLst/>
          </a:prstGeom>
          <a:noFill/>
          <a:ln w="9525">
            <a:noFill/>
            <a:miter lim="800000"/>
            <a:headEnd/>
            <a:tailEnd/>
          </a:ln>
        </p:spPr>
        <p:txBody>
          <a:bodyPr wrap="none">
            <a:spAutoFit/>
          </a:bodyPr>
          <a:lstStyle/>
          <a:p>
            <a:r>
              <a:rPr lang="nl-NL" sz="1200">
                <a:latin typeface="Candara" pitchFamily="34" charset="0"/>
              </a:rPr>
              <a:t>12:00</a:t>
            </a:r>
            <a:endParaRPr lang="en-US" sz="1200">
              <a:latin typeface="Candara" pitchFamily="34" charset="0"/>
            </a:endParaRPr>
          </a:p>
        </p:txBody>
      </p:sp>
      <p:sp>
        <p:nvSpPr>
          <p:cNvPr id="23602" name="Text Box 71"/>
          <p:cNvSpPr txBox="1">
            <a:spLocks noChangeArrowheads="1"/>
          </p:cNvSpPr>
          <p:nvPr/>
        </p:nvSpPr>
        <p:spPr bwMode="auto">
          <a:xfrm>
            <a:off x="6634163" y="5264150"/>
            <a:ext cx="468312" cy="277813"/>
          </a:xfrm>
          <a:prstGeom prst="rect">
            <a:avLst/>
          </a:prstGeom>
          <a:noFill/>
          <a:ln w="9525">
            <a:noFill/>
            <a:miter lim="800000"/>
            <a:headEnd/>
            <a:tailEnd/>
          </a:ln>
        </p:spPr>
        <p:txBody>
          <a:bodyPr wrap="none">
            <a:spAutoFit/>
          </a:bodyPr>
          <a:lstStyle/>
          <a:p>
            <a:r>
              <a:rPr lang="nl-NL" sz="1200">
                <a:latin typeface="Candara" pitchFamily="34" charset="0"/>
              </a:rPr>
              <a:t>18:00</a:t>
            </a:r>
            <a:endParaRPr lang="en-US" sz="1200">
              <a:latin typeface="Candara" pitchFamily="34" charset="0"/>
            </a:endParaRPr>
          </a:p>
        </p:txBody>
      </p:sp>
      <p:sp>
        <p:nvSpPr>
          <p:cNvPr id="23603" name="Text Box 72"/>
          <p:cNvSpPr txBox="1">
            <a:spLocks noChangeArrowheads="1"/>
          </p:cNvSpPr>
          <p:nvPr/>
        </p:nvSpPr>
        <p:spPr bwMode="auto">
          <a:xfrm>
            <a:off x="7410450" y="5264150"/>
            <a:ext cx="498475" cy="274638"/>
          </a:xfrm>
          <a:prstGeom prst="rect">
            <a:avLst/>
          </a:prstGeom>
          <a:noFill/>
          <a:ln w="9525">
            <a:noFill/>
            <a:miter lim="800000"/>
            <a:headEnd/>
            <a:tailEnd/>
          </a:ln>
        </p:spPr>
        <p:txBody>
          <a:bodyPr wrap="none">
            <a:spAutoFit/>
          </a:bodyPr>
          <a:lstStyle/>
          <a:p>
            <a:r>
              <a:rPr lang="nl-NL" sz="1200">
                <a:latin typeface="Candara" pitchFamily="34" charset="0"/>
              </a:rPr>
              <a:t>24:00</a:t>
            </a:r>
            <a:endParaRPr lang="en-US" sz="1200">
              <a:latin typeface="Candara" pitchFamily="34" charset="0"/>
            </a:endParaRPr>
          </a:p>
        </p:txBody>
      </p:sp>
      <p:sp>
        <p:nvSpPr>
          <p:cNvPr id="23604" name="Text Box 73"/>
          <p:cNvSpPr txBox="1">
            <a:spLocks noChangeArrowheads="1"/>
          </p:cNvSpPr>
          <p:nvPr/>
        </p:nvSpPr>
        <p:spPr bwMode="auto">
          <a:xfrm>
            <a:off x="6059488" y="5656263"/>
            <a:ext cx="1892300" cy="306387"/>
          </a:xfrm>
          <a:prstGeom prst="rect">
            <a:avLst/>
          </a:prstGeom>
          <a:noFill/>
          <a:ln w="9525">
            <a:noFill/>
            <a:miter lim="800000"/>
            <a:headEnd/>
            <a:tailEnd/>
          </a:ln>
        </p:spPr>
        <p:txBody>
          <a:bodyPr wrap="none">
            <a:spAutoFit/>
          </a:bodyPr>
          <a:lstStyle/>
          <a:p>
            <a:r>
              <a:rPr lang="nl-NL" sz="1400" b="1">
                <a:solidFill>
                  <a:srgbClr val="262673"/>
                </a:solidFill>
                <a:latin typeface="Candara" pitchFamily="34" charset="0"/>
              </a:rPr>
              <a:t>Tijd van de dag (uur)</a:t>
            </a:r>
            <a:endParaRPr lang="en-US" sz="1400" b="1">
              <a:solidFill>
                <a:srgbClr val="262673"/>
              </a:solidFill>
              <a:latin typeface="Candara" pitchFamily="34" charset="0"/>
            </a:endParaRPr>
          </a:p>
        </p:txBody>
      </p:sp>
      <p:sp>
        <p:nvSpPr>
          <p:cNvPr id="23605" name="Text Box 74"/>
          <p:cNvSpPr txBox="1">
            <a:spLocks noChangeArrowheads="1"/>
          </p:cNvSpPr>
          <p:nvPr/>
        </p:nvSpPr>
        <p:spPr bwMode="auto">
          <a:xfrm>
            <a:off x="5191125" y="1752600"/>
            <a:ext cx="3359150" cy="646113"/>
          </a:xfrm>
          <a:prstGeom prst="rect">
            <a:avLst/>
          </a:prstGeom>
          <a:noFill/>
          <a:ln w="9525">
            <a:noFill/>
            <a:miter lim="800000"/>
            <a:headEnd/>
            <a:tailEnd/>
          </a:ln>
        </p:spPr>
        <p:txBody>
          <a:bodyPr wrap="none">
            <a:spAutoFit/>
          </a:bodyPr>
          <a:lstStyle/>
          <a:p>
            <a:pPr algn="ctr"/>
            <a:r>
              <a:rPr lang="nl-NL">
                <a:solidFill>
                  <a:srgbClr val="262673"/>
                </a:solidFill>
                <a:latin typeface="Candara" pitchFamily="34" charset="0"/>
              </a:rPr>
              <a:t>Controle basale hyperglycemie</a:t>
            </a:r>
          </a:p>
          <a:p>
            <a:pPr algn="ctr"/>
            <a:r>
              <a:rPr lang="nl-NL" b="1">
                <a:solidFill>
                  <a:srgbClr val="262673"/>
                </a:solidFill>
                <a:latin typeface="Candara" pitchFamily="34" charset="0"/>
              </a:rPr>
              <a:t>HbA1c 6,5%</a:t>
            </a:r>
            <a:endParaRPr lang="en-US" b="1">
              <a:solidFill>
                <a:srgbClr val="262673"/>
              </a:solidFill>
              <a:latin typeface="Candara" pitchFamily="34" charset="0"/>
            </a:endParaRPr>
          </a:p>
        </p:txBody>
      </p:sp>
      <p:sp>
        <p:nvSpPr>
          <p:cNvPr id="23606" name="Line 16"/>
          <p:cNvSpPr>
            <a:spLocks noChangeShapeType="1"/>
          </p:cNvSpPr>
          <p:nvPr/>
        </p:nvSpPr>
        <p:spPr bwMode="auto">
          <a:xfrm flipH="1">
            <a:off x="1177925" y="5178425"/>
            <a:ext cx="3159125" cy="0"/>
          </a:xfrm>
          <a:prstGeom prst="line">
            <a:avLst/>
          </a:prstGeom>
          <a:noFill/>
          <a:ln w="9525">
            <a:solidFill>
              <a:schemeClr val="tx1"/>
            </a:solidFill>
            <a:round/>
            <a:headEnd/>
            <a:tailEnd/>
          </a:ln>
        </p:spPr>
        <p:txBody>
          <a:bodyPr/>
          <a:lstStyle/>
          <a:p>
            <a:endParaRPr lang="nl-NL"/>
          </a:p>
        </p:txBody>
      </p:sp>
      <p:sp>
        <p:nvSpPr>
          <p:cNvPr id="23607" name="Line 17"/>
          <p:cNvSpPr>
            <a:spLocks noChangeShapeType="1"/>
          </p:cNvSpPr>
          <p:nvPr/>
        </p:nvSpPr>
        <p:spPr bwMode="auto">
          <a:xfrm>
            <a:off x="1193800" y="2951163"/>
            <a:ext cx="0" cy="2212975"/>
          </a:xfrm>
          <a:prstGeom prst="line">
            <a:avLst/>
          </a:prstGeom>
          <a:noFill/>
          <a:ln w="9525">
            <a:solidFill>
              <a:schemeClr val="tx1"/>
            </a:solidFill>
            <a:round/>
            <a:headEnd/>
            <a:tailEnd/>
          </a:ln>
        </p:spPr>
        <p:txBody>
          <a:bodyPr/>
          <a:lstStyle/>
          <a:p>
            <a:endParaRPr lang="nl-NL"/>
          </a:p>
        </p:txBody>
      </p:sp>
      <p:sp>
        <p:nvSpPr>
          <p:cNvPr id="23608" name="Line 56"/>
          <p:cNvSpPr>
            <a:spLocks noChangeShapeType="1"/>
          </p:cNvSpPr>
          <p:nvPr/>
        </p:nvSpPr>
        <p:spPr bwMode="auto">
          <a:xfrm flipH="1">
            <a:off x="5307013" y="5202238"/>
            <a:ext cx="3149600" cy="0"/>
          </a:xfrm>
          <a:prstGeom prst="line">
            <a:avLst/>
          </a:prstGeom>
          <a:noFill/>
          <a:ln w="9525">
            <a:solidFill>
              <a:schemeClr val="tx1"/>
            </a:solidFill>
            <a:round/>
            <a:headEnd/>
            <a:tailEnd/>
          </a:ln>
        </p:spPr>
        <p:txBody>
          <a:bodyPr/>
          <a:lstStyle/>
          <a:p>
            <a:endParaRPr lang="nl-NL"/>
          </a:p>
        </p:txBody>
      </p:sp>
      <p:sp>
        <p:nvSpPr>
          <p:cNvPr id="23609" name="Line 57"/>
          <p:cNvSpPr>
            <a:spLocks noChangeShapeType="1"/>
          </p:cNvSpPr>
          <p:nvPr/>
        </p:nvSpPr>
        <p:spPr bwMode="auto">
          <a:xfrm>
            <a:off x="5322888" y="2916238"/>
            <a:ext cx="0" cy="2270125"/>
          </a:xfrm>
          <a:prstGeom prst="line">
            <a:avLst/>
          </a:prstGeom>
          <a:noFill/>
          <a:ln w="9525">
            <a:solidFill>
              <a:schemeClr val="tx1"/>
            </a:solidFill>
            <a:round/>
            <a:headEnd/>
            <a:tailEnd/>
          </a:ln>
        </p:spPr>
        <p:txBody>
          <a:bodyPr/>
          <a:lstStyle/>
          <a:p>
            <a:endParaRPr lang="nl-NL"/>
          </a:p>
        </p:txBody>
      </p:sp>
      <p:sp>
        <p:nvSpPr>
          <p:cNvPr id="23610" name="Rectangle 9"/>
          <p:cNvSpPr>
            <a:spLocks noChangeArrowheads="1"/>
          </p:cNvSpPr>
          <p:nvPr/>
        </p:nvSpPr>
        <p:spPr bwMode="auto">
          <a:xfrm>
            <a:off x="5905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Waarom starten met een basale insuline?</a:t>
            </a:r>
            <a:endParaRPr lang="nl-NL" sz="3200">
              <a:latin typeface="Candara" pitchFamily="34" charset="0"/>
            </a:endParaRPr>
          </a:p>
        </p:txBody>
      </p:sp>
      <p:cxnSp>
        <p:nvCxnSpPr>
          <p:cNvPr id="78" name="Rechte verbindingslijn 77"/>
          <p:cNvCxnSpPr/>
          <p:nvPr/>
        </p:nvCxnSpPr>
        <p:spPr bwMode="auto">
          <a:xfrm>
            <a:off x="647700" y="11811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23612" name="Rectangle 2"/>
          <p:cNvSpPr>
            <a:spLocks noChangeArrowheads="1"/>
          </p:cNvSpPr>
          <p:nvPr/>
        </p:nvSpPr>
        <p:spPr bwMode="auto">
          <a:xfrm>
            <a:off x="552450" y="6515100"/>
            <a:ext cx="319722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Bewerkt naar: Riddle M. Endocr Pract. 2006; 12:71-79</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Inhoud</a:t>
            </a:r>
            <a:endParaRPr lang="nl-NL" sz="3200">
              <a:latin typeface="Candara" pitchFamily="34" charset="0"/>
            </a:endParaRPr>
          </a:p>
        </p:txBody>
      </p:sp>
      <p:cxnSp>
        <p:nvCxnSpPr>
          <p:cNvPr id="19" name="Rechte verbindingslijn 18"/>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6148" name="Rectangle 3"/>
          <p:cNvSpPr>
            <a:spLocks noGrp="1" noChangeArrowheads="1"/>
          </p:cNvSpPr>
          <p:nvPr>
            <p:ph idx="1"/>
          </p:nvPr>
        </p:nvSpPr>
        <p:spPr>
          <a:xfrm>
            <a:off x="520700" y="1701800"/>
            <a:ext cx="8229600" cy="4525963"/>
          </a:xfrm>
        </p:spPr>
        <p:txBody>
          <a:bodyPr wrap="none"/>
          <a:lstStyle/>
          <a:p>
            <a:pPr eaLnBrk="1" hangingPunct="1"/>
            <a:r>
              <a:rPr lang="en-US" sz="2200" b="1" smtClean="0">
                <a:solidFill>
                  <a:srgbClr val="262673"/>
                </a:solidFill>
                <a:latin typeface="Candara" pitchFamily="34" charset="0"/>
              </a:rPr>
              <a:t>‘Glycemic memory’</a:t>
            </a:r>
            <a:endParaRPr lang="en-US" sz="2200" b="1" smtClean="0">
              <a:solidFill>
                <a:srgbClr val="262673"/>
              </a:solidFill>
              <a:latin typeface="Candara" pitchFamily="34" charset="0"/>
              <a:sym typeface="Wingdings" pitchFamily="-65" charset="2"/>
            </a:endParaRPr>
          </a:p>
          <a:p>
            <a:pPr lvl="1" eaLnBrk="1" hangingPunct="1"/>
            <a:r>
              <a:rPr lang="en-US" sz="2200" smtClean="0">
                <a:solidFill>
                  <a:srgbClr val="262673"/>
                </a:solidFill>
                <a:latin typeface="Candara" pitchFamily="34" charset="0"/>
                <a:cs typeface="Geneva" pitchFamily="34" charset="0"/>
              </a:rPr>
              <a:t>UKPDS</a:t>
            </a:r>
          </a:p>
          <a:p>
            <a:pPr lvl="1" eaLnBrk="1" hangingPunct="1"/>
            <a:r>
              <a:rPr lang="en-US" sz="2200" smtClean="0">
                <a:solidFill>
                  <a:srgbClr val="262673"/>
                </a:solidFill>
                <a:latin typeface="Candara" pitchFamily="34" charset="0"/>
                <a:cs typeface="Geneva" pitchFamily="34" charset="0"/>
              </a:rPr>
              <a:t>DCCT/EDIC</a:t>
            </a:r>
          </a:p>
          <a:p>
            <a:pPr lvl="1" eaLnBrk="1" hangingPunct="1"/>
            <a:r>
              <a:rPr lang="en-US" sz="2200" smtClean="0">
                <a:solidFill>
                  <a:srgbClr val="262673"/>
                </a:solidFill>
                <a:latin typeface="Candara" pitchFamily="34" charset="0"/>
                <a:cs typeface="Geneva" pitchFamily="34" charset="0"/>
              </a:rPr>
              <a:t>ADVANCE en ACCORD</a:t>
            </a:r>
          </a:p>
          <a:p>
            <a:pPr lvl="1" eaLnBrk="1" hangingPunct="1">
              <a:lnSpc>
                <a:spcPts val="1200"/>
              </a:lnSpc>
            </a:pPr>
            <a:endParaRPr lang="en-US" sz="2200" smtClean="0">
              <a:solidFill>
                <a:srgbClr val="262673"/>
              </a:solidFill>
              <a:latin typeface="Candara" pitchFamily="34" charset="0"/>
              <a:cs typeface="Geneva" pitchFamily="34" charset="0"/>
            </a:endParaRPr>
          </a:p>
          <a:p>
            <a:pPr eaLnBrk="1" hangingPunct="1"/>
            <a:r>
              <a:rPr lang="en-US" sz="2200" b="1" smtClean="0">
                <a:solidFill>
                  <a:srgbClr val="262673"/>
                </a:solidFill>
                <a:latin typeface="Candara" pitchFamily="34" charset="0"/>
              </a:rPr>
              <a:t>ADA/EASD consensus statement</a:t>
            </a:r>
          </a:p>
          <a:p>
            <a:pPr lvl="1" eaLnBrk="1" hangingPunct="1"/>
            <a:r>
              <a:rPr lang="en-US" sz="2200" smtClean="0">
                <a:solidFill>
                  <a:srgbClr val="262673"/>
                </a:solidFill>
                <a:latin typeface="Candara" pitchFamily="34" charset="0"/>
                <a:cs typeface="Geneva" pitchFamily="34" charset="0"/>
              </a:rPr>
              <a:t>Het basaal PLUS concept</a:t>
            </a:r>
          </a:p>
          <a:p>
            <a:pPr lvl="1" eaLnBrk="1" hangingPunct="1">
              <a:lnSpc>
                <a:spcPts val="1200"/>
              </a:lnSpc>
            </a:pPr>
            <a:endParaRPr lang="en-US" sz="2200" smtClean="0">
              <a:solidFill>
                <a:srgbClr val="262673"/>
              </a:solidFill>
              <a:latin typeface="Candara" pitchFamily="34" charset="0"/>
              <a:cs typeface="Geneva" pitchFamily="34" charset="0"/>
            </a:endParaRPr>
          </a:p>
          <a:p>
            <a:pPr eaLnBrk="1" hangingPunct="1"/>
            <a:r>
              <a:rPr lang="en-US" sz="2200" b="1" smtClean="0">
                <a:solidFill>
                  <a:srgbClr val="262673"/>
                </a:solidFill>
                <a:latin typeface="Candara" pitchFamily="34" charset="0"/>
              </a:rPr>
              <a:t>Klinische studie met het basaal PLUS concept</a:t>
            </a:r>
          </a:p>
          <a:p>
            <a:pPr lvl="1" eaLnBrk="1" hangingPunct="1"/>
            <a:r>
              <a:rPr lang="en-US" sz="2200" smtClean="0">
                <a:solidFill>
                  <a:srgbClr val="262673"/>
                </a:solidFill>
                <a:latin typeface="Candara" pitchFamily="34" charset="0"/>
                <a:cs typeface="Geneva" pitchFamily="34" charset="0"/>
              </a:rPr>
              <a:t>De OPAL studie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884025" y="8553450"/>
            <a:ext cx="6432550" cy="233363"/>
          </a:xfrm>
          <a:prstGeom prst="rect">
            <a:avLst/>
          </a:prstGeom>
          <a:noFill/>
          <a:ln w="9525">
            <a:noFill/>
            <a:miter lim="800000"/>
            <a:headEnd/>
            <a:tailEnd/>
          </a:ln>
        </p:spPr>
        <p:txBody>
          <a:bodyPr anchor="b">
            <a:spAutoFit/>
          </a:bodyPr>
          <a:lstStyle/>
          <a:p>
            <a:pPr algn="r" eaLnBrk="0" hangingPunct="0">
              <a:lnSpc>
                <a:spcPct val="90000"/>
              </a:lnSpc>
              <a:spcBef>
                <a:spcPct val="50000"/>
              </a:spcBef>
              <a:buClr>
                <a:srgbClr val="A4A3CB"/>
              </a:buClr>
            </a:pPr>
            <a:r>
              <a:rPr lang="en-US" sz="1000">
                <a:latin typeface="Candara" pitchFamily="34" charset="0"/>
              </a:rPr>
              <a:t>McMahon G. et al. N Engl J Med 2007; 357:1759-1761</a:t>
            </a:r>
          </a:p>
        </p:txBody>
      </p:sp>
      <p:pic>
        <p:nvPicPr>
          <p:cNvPr id="2457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35063" y="1803400"/>
            <a:ext cx="6713537" cy="4572000"/>
          </a:xfrm>
          <a:prstGeom prst="rect">
            <a:avLst/>
          </a:prstGeom>
          <a:noFill/>
          <a:ln w="9525">
            <a:noFill/>
            <a:miter lim="800000"/>
            <a:headEnd/>
            <a:tailEnd/>
          </a:ln>
        </p:spPr>
      </p:pic>
      <p:sp>
        <p:nvSpPr>
          <p:cNvPr id="24580"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nl-NL" sz="3200" b="1">
                <a:solidFill>
                  <a:srgbClr val="FFF61B"/>
                </a:solidFill>
                <a:latin typeface="Candara" pitchFamily="34" charset="0"/>
              </a:rPr>
              <a:t>Werkingsprofiel insuline </a:t>
            </a:r>
            <a:endParaRPr lang="nl-NL" sz="3200">
              <a:latin typeface="Candara" pitchFamily="34" charset="0"/>
            </a:endParaRPr>
          </a:p>
        </p:txBody>
      </p:sp>
      <p:sp>
        <p:nvSpPr>
          <p:cNvPr id="24581" name="Rectangle 2"/>
          <p:cNvSpPr>
            <a:spLocks noChangeArrowheads="1"/>
          </p:cNvSpPr>
          <p:nvPr/>
        </p:nvSpPr>
        <p:spPr bwMode="auto">
          <a:xfrm>
            <a:off x="539750" y="6515100"/>
            <a:ext cx="2957513"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McMahon G. et al. N Engl J Med 2007; 357:1759-1761</a:t>
            </a:r>
          </a:p>
        </p:txBody>
      </p:sp>
      <p:sp>
        <p:nvSpPr>
          <p:cNvPr id="24582" name="Rectangle 8"/>
          <p:cNvSpPr>
            <a:spLocks noChangeArrowheads="1"/>
          </p:cNvSpPr>
          <p:nvPr/>
        </p:nvSpPr>
        <p:spPr bwMode="auto">
          <a:xfrm>
            <a:off x="539750" y="765175"/>
            <a:ext cx="10399713" cy="600075"/>
          </a:xfrm>
          <a:prstGeom prst="rect">
            <a:avLst/>
          </a:prstGeom>
          <a:noFill/>
          <a:ln w="9525">
            <a:noFill/>
            <a:miter lim="800000"/>
            <a:headEnd/>
            <a:tailEnd/>
          </a:ln>
        </p:spPr>
        <p:txBody>
          <a:bodyPr wrap="none"/>
          <a:lstStyle/>
          <a:p>
            <a:pPr marL="342900" indent="-342900">
              <a:lnSpc>
                <a:spcPct val="80000"/>
              </a:lnSpc>
              <a:spcBef>
                <a:spcPct val="20000"/>
              </a:spcBef>
            </a:pPr>
            <a:r>
              <a:rPr lang="nl-NL" sz="2000" b="1">
                <a:solidFill>
                  <a:srgbClr val="262673"/>
                </a:solidFill>
                <a:latin typeface="Candara" pitchFamily="34" charset="0"/>
              </a:rPr>
              <a:t>Schematische weergave werkingsprofiel verschillende insulinepreparaten</a:t>
            </a:r>
          </a:p>
        </p:txBody>
      </p:sp>
      <p:cxnSp>
        <p:nvCxnSpPr>
          <p:cNvPr id="10" name="Rechte verbindingslijn 9"/>
          <p:cNvCxnSpPr/>
          <p:nvPr/>
        </p:nvCxnSpPr>
        <p:spPr bwMode="auto">
          <a:xfrm>
            <a:off x="647700" y="15240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33"/>
          <p:cNvSpPr txBox="1">
            <a:spLocks noChangeArrowheads="1"/>
          </p:cNvSpPr>
          <p:nvPr/>
        </p:nvSpPr>
        <p:spPr bwMode="auto">
          <a:xfrm>
            <a:off x="1812925" y="3471863"/>
            <a:ext cx="6181725" cy="338137"/>
          </a:xfrm>
          <a:prstGeom prst="rect">
            <a:avLst/>
          </a:prstGeom>
          <a:noFill/>
          <a:ln w="9525">
            <a:noFill/>
            <a:miter lim="800000"/>
            <a:headEnd/>
            <a:tailEnd/>
          </a:ln>
        </p:spPr>
        <p:txBody>
          <a:bodyPr>
            <a:spAutoFit/>
          </a:bodyPr>
          <a:lstStyle/>
          <a:p>
            <a:pPr>
              <a:spcBef>
                <a:spcPct val="50000"/>
              </a:spcBef>
              <a:tabLst>
                <a:tab pos="212725" algn="ctr"/>
                <a:tab pos="1576388" algn="ctr"/>
                <a:tab pos="2981325" algn="ctr"/>
                <a:tab pos="4346575" algn="ctr"/>
                <a:tab pos="5764213" algn="ctr"/>
              </a:tabLst>
            </a:pPr>
            <a:r>
              <a:rPr lang="en-GB" sz="1600">
                <a:solidFill>
                  <a:srgbClr val="262673"/>
                </a:solidFill>
                <a:latin typeface="Candara" pitchFamily="34" charset="0"/>
              </a:rPr>
              <a:t>	6	                       7                       8	                      9                       10</a:t>
            </a:r>
          </a:p>
        </p:txBody>
      </p:sp>
      <p:sp>
        <p:nvSpPr>
          <p:cNvPr id="25603" name="Text Box 34"/>
          <p:cNvSpPr txBox="1">
            <a:spLocks noChangeArrowheads="1"/>
          </p:cNvSpPr>
          <p:nvPr/>
        </p:nvSpPr>
        <p:spPr bwMode="auto">
          <a:xfrm>
            <a:off x="3929063" y="3733800"/>
            <a:ext cx="1438275" cy="307975"/>
          </a:xfrm>
          <a:prstGeom prst="rect">
            <a:avLst/>
          </a:prstGeom>
          <a:noFill/>
          <a:ln w="9525">
            <a:noFill/>
            <a:miter lim="800000"/>
            <a:headEnd/>
            <a:tailEnd/>
          </a:ln>
        </p:spPr>
        <p:txBody>
          <a:bodyPr>
            <a:spAutoFit/>
          </a:bodyPr>
          <a:lstStyle/>
          <a:p>
            <a:pPr algn="ctr">
              <a:spcBef>
                <a:spcPct val="50000"/>
              </a:spcBef>
            </a:pPr>
            <a:r>
              <a:rPr lang="en-GB" sz="1400" b="1">
                <a:solidFill>
                  <a:srgbClr val="262673"/>
                </a:solidFill>
                <a:latin typeface="Candara" pitchFamily="34" charset="0"/>
              </a:rPr>
              <a:t>HbA</a:t>
            </a:r>
            <a:r>
              <a:rPr lang="en-GB" sz="1400" b="1" baseline="-25000">
                <a:solidFill>
                  <a:srgbClr val="262673"/>
                </a:solidFill>
                <a:latin typeface="Candara" pitchFamily="34" charset="0"/>
              </a:rPr>
              <a:t>1c </a:t>
            </a:r>
            <a:r>
              <a:rPr lang="en-GB" sz="1400" b="1">
                <a:solidFill>
                  <a:srgbClr val="262673"/>
                </a:solidFill>
                <a:latin typeface="Candara" pitchFamily="34" charset="0"/>
              </a:rPr>
              <a:t>(LOCF)</a:t>
            </a:r>
          </a:p>
        </p:txBody>
      </p:sp>
      <p:sp>
        <p:nvSpPr>
          <p:cNvPr id="25604" name="Text Box 35"/>
          <p:cNvSpPr txBox="1">
            <a:spLocks noChangeArrowheads="1"/>
          </p:cNvSpPr>
          <p:nvPr/>
        </p:nvSpPr>
        <p:spPr bwMode="auto">
          <a:xfrm>
            <a:off x="1263650" y="1560513"/>
            <a:ext cx="742950" cy="2108200"/>
          </a:xfrm>
          <a:prstGeom prst="rect">
            <a:avLst/>
          </a:prstGeom>
          <a:noFill/>
          <a:ln w="9525">
            <a:noFill/>
            <a:miter lim="800000"/>
            <a:headEnd/>
            <a:tailEnd/>
          </a:ln>
        </p:spPr>
        <p:txBody>
          <a:bodyPr tIns="0" bIns="0">
            <a:spAutoFit/>
          </a:bodyPr>
          <a:lstStyle/>
          <a:p>
            <a:pPr algn="r">
              <a:spcAft>
                <a:spcPct val="55000"/>
              </a:spcAft>
            </a:pPr>
            <a:r>
              <a:rPr lang="en-GB" sz="1600">
                <a:solidFill>
                  <a:srgbClr val="262673"/>
                </a:solidFill>
                <a:latin typeface="Candara" pitchFamily="34" charset="0"/>
              </a:rPr>
              <a:t>3500</a:t>
            </a:r>
          </a:p>
          <a:p>
            <a:pPr algn="r">
              <a:spcAft>
                <a:spcPct val="55000"/>
              </a:spcAft>
            </a:pPr>
            <a:r>
              <a:rPr lang="en-GB" sz="1600">
                <a:solidFill>
                  <a:srgbClr val="262673"/>
                </a:solidFill>
                <a:latin typeface="Candara" pitchFamily="34" charset="0"/>
              </a:rPr>
              <a:t>3000</a:t>
            </a:r>
          </a:p>
          <a:p>
            <a:pPr algn="r">
              <a:spcAft>
                <a:spcPct val="55000"/>
              </a:spcAft>
            </a:pPr>
            <a:r>
              <a:rPr lang="en-GB" sz="1600">
                <a:solidFill>
                  <a:srgbClr val="262673"/>
                </a:solidFill>
                <a:latin typeface="Candara" pitchFamily="34" charset="0"/>
              </a:rPr>
              <a:t>2500</a:t>
            </a:r>
          </a:p>
          <a:p>
            <a:pPr algn="r">
              <a:spcAft>
                <a:spcPct val="55000"/>
              </a:spcAft>
            </a:pPr>
            <a:r>
              <a:rPr lang="en-GB" sz="1600">
                <a:solidFill>
                  <a:srgbClr val="262673"/>
                </a:solidFill>
                <a:latin typeface="Candara" pitchFamily="34" charset="0"/>
              </a:rPr>
              <a:t>2000</a:t>
            </a:r>
          </a:p>
          <a:p>
            <a:pPr algn="r">
              <a:spcAft>
                <a:spcPct val="55000"/>
              </a:spcAft>
            </a:pPr>
            <a:r>
              <a:rPr lang="en-GB" sz="1600">
                <a:solidFill>
                  <a:srgbClr val="262673"/>
                </a:solidFill>
                <a:latin typeface="Candara" pitchFamily="34" charset="0"/>
              </a:rPr>
              <a:t>1500</a:t>
            </a:r>
          </a:p>
          <a:p>
            <a:pPr algn="r">
              <a:spcAft>
                <a:spcPct val="55000"/>
              </a:spcAft>
            </a:pPr>
            <a:r>
              <a:rPr lang="en-GB" sz="1600">
                <a:solidFill>
                  <a:srgbClr val="262673"/>
                </a:solidFill>
                <a:latin typeface="Candara" pitchFamily="34" charset="0"/>
              </a:rPr>
              <a:t>1000</a:t>
            </a:r>
          </a:p>
        </p:txBody>
      </p:sp>
      <p:sp>
        <p:nvSpPr>
          <p:cNvPr id="25605" name="Text Box 37"/>
          <p:cNvSpPr txBox="1">
            <a:spLocks noChangeArrowheads="1"/>
          </p:cNvSpPr>
          <p:nvPr/>
        </p:nvSpPr>
        <p:spPr bwMode="auto">
          <a:xfrm>
            <a:off x="3543300" y="1524000"/>
            <a:ext cx="665163" cy="331788"/>
          </a:xfrm>
          <a:prstGeom prst="rect">
            <a:avLst/>
          </a:prstGeom>
          <a:noFill/>
          <a:ln w="9525">
            <a:noFill/>
            <a:miter lim="800000"/>
            <a:headEnd/>
            <a:tailEnd/>
          </a:ln>
        </p:spPr>
        <p:txBody>
          <a:bodyPr>
            <a:spAutoFit/>
          </a:bodyPr>
          <a:lstStyle/>
          <a:p>
            <a:pPr>
              <a:spcBef>
                <a:spcPct val="50000"/>
              </a:spcBef>
            </a:pPr>
            <a:r>
              <a:rPr lang="en-GB" sz="1600">
                <a:solidFill>
                  <a:srgbClr val="262673"/>
                </a:solidFill>
                <a:latin typeface="Candara" pitchFamily="34" charset="0"/>
              </a:rPr>
              <a:t>NPH</a:t>
            </a:r>
          </a:p>
        </p:txBody>
      </p:sp>
      <p:sp>
        <p:nvSpPr>
          <p:cNvPr id="25606" name="Text Box 38"/>
          <p:cNvSpPr txBox="1">
            <a:spLocks noChangeArrowheads="1"/>
          </p:cNvSpPr>
          <p:nvPr/>
        </p:nvSpPr>
        <p:spPr bwMode="auto">
          <a:xfrm>
            <a:off x="4716463" y="1524000"/>
            <a:ext cx="1684337" cy="573088"/>
          </a:xfrm>
          <a:prstGeom prst="rect">
            <a:avLst/>
          </a:prstGeom>
          <a:noFill/>
          <a:ln w="9525">
            <a:noFill/>
            <a:miter lim="800000"/>
            <a:headEnd/>
            <a:tailEnd/>
          </a:ln>
        </p:spPr>
        <p:txBody>
          <a:bodyPr>
            <a:spAutoFit/>
          </a:bodyPr>
          <a:lstStyle/>
          <a:p>
            <a:pPr>
              <a:spcBef>
                <a:spcPct val="50000"/>
              </a:spcBef>
            </a:pPr>
            <a:r>
              <a:rPr lang="en-GB" sz="1600">
                <a:solidFill>
                  <a:srgbClr val="262673"/>
                </a:solidFill>
                <a:latin typeface="Candara" pitchFamily="34" charset="0"/>
              </a:rPr>
              <a:t>Insuline glargine</a:t>
            </a:r>
          </a:p>
        </p:txBody>
      </p:sp>
      <p:sp>
        <p:nvSpPr>
          <p:cNvPr id="25607" name="Text Box 35"/>
          <p:cNvSpPr txBox="1">
            <a:spLocks noChangeArrowheads="1"/>
          </p:cNvSpPr>
          <p:nvPr/>
        </p:nvSpPr>
        <p:spPr bwMode="auto">
          <a:xfrm>
            <a:off x="1400175" y="4003675"/>
            <a:ext cx="598488" cy="2101850"/>
          </a:xfrm>
          <a:prstGeom prst="rect">
            <a:avLst/>
          </a:prstGeom>
          <a:noFill/>
          <a:ln w="9525">
            <a:noFill/>
            <a:miter lim="800000"/>
            <a:headEnd/>
            <a:tailEnd/>
          </a:ln>
        </p:spPr>
        <p:txBody>
          <a:bodyPr tIns="0" bIns="0">
            <a:spAutoFit/>
          </a:bodyPr>
          <a:lstStyle/>
          <a:p>
            <a:pPr algn="r">
              <a:spcAft>
                <a:spcPct val="93000"/>
              </a:spcAft>
            </a:pPr>
            <a:r>
              <a:rPr lang="en-GB" sz="1600">
                <a:solidFill>
                  <a:srgbClr val="262673"/>
                </a:solidFill>
                <a:latin typeface="Candara" pitchFamily="34" charset="0"/>
              </a:rPr>
              <a:t>200</a:t>
            </a:r>
          </a:p>
          <a:p>
            <a:pPr algn="r">
              <a:spcAft>
                <a:spcPct val="93000"/>
              </a:spcAft>
            </a:pPr>
            <a:r>
              <a:rPr lang="en-GB" sz="1600">
                <a:solidFill>
                  <a:srgbClr val="262673"/>
                </a:solidFill>
                <a:latin typeface="Candara" pitchFamily="34" charset="0"/>
              </a:rPr>
              <a:t>150</a:t>
            </a:r>
          </a:p>
          <a:p>
            <a:pPr algn="r">
              <a:spcAft>
                <a:spcPct val="93000"/>
              </a:spcAft>
            </a:pPr>
            <a:r>
              <a:rPr lang="en-GB" sz="1600">
                <a:solidFill>
                  <a:srgbClr val="262673"/>
                </a:solidFill>
                <a:latin typeface="Candara" pitchFamily="34" charset="0"/>
              </a:rPr>
              <a:t>100</a:t>
            </a:r>
          </a:p>
          <a:p>
            <a:pPr algn="r">
              <a:spcAft>
                <a:spcPct val="93000"/>
              </a:spcAft>
            </a:pPr>
            <a:r>
              <a:rPr lang="en-GB" sz="1600">
                <a:solidFill>
                  <a:srgbClr val="262673"/>
                </a:solidFill>
                <a:latin typeface="Candara" pitchFamily="34" charset="0"/>
              </a:rPr>
              <a:t>50</a:t>
            </a:r>
          </a:p>
          <a:p>
            <a:pPr algn="r">
              <a:spcAft>
                <a:spcPct val="93000"/>
              </a:spcAft>
            </a:pPr>
            <a:r>
              <a:rPr lang="en-GB" sz="1600">
                <a:solidFill>
                  <a:srgbClr val="262673"/>
                </a:solidFill>
                <a:latin typeface="Candara" pitchFamily="34" charset="0"/>
              </a:rPr>
              <a:t>0</a:t>
            </a:r>
          </a:p>
        </p:txBody>
      </p:sp>
      <p:sp>
        <p:nvSpPr>
          <p:cNvPr id="25608" name="Text Box 33"/>
          <p:cNvSpPr txBox="1">
            <a:spLocks noChangeArrowheads="1"/>
          </p:cNvSpPr>
          <p:nvPr/>
        </p:nvSpPr>
        <p:spPr bwMode="auto">
          <a:xfrm>
            <a:off x="1812925" y="5908675"/>
            <a:ext cx="6181725" cy="338138"/>
          </a:xfrm>
          <a:prstGeom prst="rect">
            <a:avLst/>
          </a:prstGeom>
          <a:noFill/>
          <a:ln w="9525">
            <a:noFill/>
            <a:miter lim="800000"/>
            <a:headEnd/>
            <a:tailEnd/>
          </a:ln>
        </p:spPr>
        <p:txBody>
          <a:bodyPr>
            <a:spAutoFit/>
          </a:bodyPr>
          <a:lstStyle/>
          <a:p>
            <a:pPr>
              <a:spcBef>
                <a:spcPct val="50000"/>
              </a:spcBef>
              <a:tabLst>
                <a:tab pos="212725" algn="ctr"/>
                <a:tab pos="1576388" algn="ctr"/>
                <a:tab pos="2981325" algn="ctr"/>
                <a:tab pos="4346575" algn="ctr"/>
                <a:tab pos="5764213" algn="ctr"/>
              </a:tabLst>
            </a:pPr>
            <a:r>
              <a:rPr lang="en-GB" sz="1600">
                <a:solidFill>
                  <a:srgbClr val="262673"/>
                </a:solidFill>
                <a:latin typeface="Candara" pitchFamily="34" charset="0"/>
              </a:rPr>
              <a:t>	6	                       7                       8	                      9                       10</a:t>
            </a:r>
          </a:p>
        </p:txBody>
      </p:sp>
      <p:sp>
        <p:nvSpPr>
          <p:cNvPr id="25609" name="Text Box 34"/>
          <p:cNvSpPr txBox="1">
            <a:spLocks noChangeArrowheads="1"/>
          </p:cNvSpPr>
          <p:nvPr/>
        </p:nvSpPr>
        <p:spPr bwMode="auto">
          <a:xfrm>
            <a:off x="3929063" y="6107113"/>
            <a:ext cx="1438275" cy="307975"/>
          </a:xfrm>
          <a:prstGeom prst="rect">
            <a:avLst/>
          </a:prstGeom>
          <a:noFill/>
          <a:ln w="9525">
            <a:noFill/>
            <a:miter lim="800000"/>
            <a:headEnd/>
            <a:tailEnd/>
          </a:ln>
        </p:spPr>
        <p:txBody>
          <a:bodyPr>
            <a:spAutoFit/>
          </a:bodyPr>
          <a:lstStyle/>
          <a:p>
            <a:pPr algn="ctr">
              <a:spcBef>
                <a:spcPct val="50000"/>
              </a:spcBef>
            </a:pPr>
            <a:r>
              <a:rPr lang="en-GB" sz="1400" b="1">
                <a:solidFill>
                  <a:srgbClr val="262673"/>
                </a:solidFill>
                <a:latin typeface="Candara" pitchFamily="34" charset="0"/>
              </a:rPr>
              <a:t>HbA</a:t>
            </a:r>
            <a:r>
              <a:rPr lang="en-GB" sz="1400" b="1" baseline="-25000">
                <a:solidFill>
                  <a:srgbClr val="262673"/>
                </a:solidFill>
                <a:latin typeface="Candara" pitchFamily="34" charset="0"/>
              </a:rPr>
              <a:t>1c </a:t>
            </a:r>
            <a:r>
              <a:rPr lang="en-GB" sz="1400" b="1">
                <a:solidFill>
                  <a:srgbClr val="262673"/>
                </a:solidFill>
                <a:latin typeface="Candara" pitchFamily="34" charset="0"/>
              </a:rPr>
              <a:t>(LOCF)</a:t>
            </a:r>
          </a:p>
        </p:txBody>
      </p:sp>
      <p:sp>
        <p:nvSpPr>
          <p:cNvPr id="25610" name="Text Box 36"/>
          <p:cNvSpPr txBox="1">
            <a:spLocks noChangeArrowheads="1"/>
          </p:cNvSpPr>
          <p:nvPr/>
        </p:nvSpPr>
        <p:spPr bwMode="auto">
          <a:xfrm rot="10800000" flipH="1">
            <a:off x="812800" y="1549400"/>
            <a:ext cx="401638" cy="4559300"/>
          </a:xfrm>
          <a:prstGeom prst="rect">
            <a:avLst/>
          </a:prstGeom>
          <a:noFill/>
          <a:ln w="9525">
            <a:noFill/>
            <a:miter lim="800000"/>
            <a:headEnd/>
            <a:tailEnd/>
          </a:ln>
        </p:spPr>
        <p:txBody>
          <a:bodyPr vert="eaVert">
            <a:spAutoFit/>
          </a:bodyPr>
          <a:lstStyle/>
          <a:p>
            <a:pPr algn="ctr">
              <a:spcBef>
                <a:spcPct val="50000"/>
              </a:spcBef>
            </a:pPr>
            <a:r>
              <a:rPr lang="en-GB" sz="1400" b="1">
                <a:solidFill>
                  <a:srgbClr val="262673"/>
                </a:solidFill>
                <a:latin typeface="Candara" pitchFamily="34" charset="0"/>
              </a:rPr>
              <a:t>Hypoglycemie events per 100 patient-jaren</a:t>
            </a:r>
          </a:p>
        </p:txBody>
      </p:sp>
      <p:sp>
        <p:nvSpPr>
          <p:cNvPr id="25611" name="Text Box 46"/>
          <p:cNvSpPr txBox="1">
            <a:spLocks noChangeArrowheads="1"/>
          </p:cNvSpPr>
          <p:nvPr/>
        </p:nvSpPr>
        <p:spPr bwMode="auto">
          <a:xfrm>
            <a:off x="5567363" y="2379663"/>
            <a:ext cx="1374775" cy="330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600" b="1">
                <a:solidFill>
                  <a:srgbClr val="262673"/>
                </a:solidFill>
                <a:latin typeface="Candara" pitchFamily="34" charset="0"/>
              </a:rPr>
              <a:t>T1DM</a:t>
            </a:r>
          </a:p>
        </p:txBody>
      </p:sp>
      <p:sp>
        <p:nvSpPr>
          <p:cNvPr id="25612" name="Text Box 47"/>
          <p:cNvSpPr txBox="1">
            <a:spLocks noChangeArrowheads="1"/>
          </p:cNvSpPr>
          <p:nvPr/>
        </p:nvSpPr>
        <p:spPr bwMode="auto">
          <a:xfrm>
            <a:off x="5588000" y="4413250"/>
            <a:ext cx="1374775" cy="3317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600" b="1">
                <a:solidFill>
                  <a:srgbClr val="262673"/>
                </a:solidFill>
                <a:latin typeface="Candara" pitchFamily="34" charset="0"/>
              </a:rPr>
              <a:t>T2DM</a:t>
            </a:r>
          </a:p>
        </p:txBody>
      </p:sp>
      <p:sp>
        <p:nvSpPr>
          <p:cNvPr id="25613" name="Text Box 49"/>
          <p:cNvSpPr txBox="1">
            <a:spLocks noChangeArrowheads="1"/>
          </p:cNvSpPr>
          <p:nvPr/>
        </p:nvSpPr>
        <p:spPr bwMode="auto">
          <a:xfrm>
            <a:off x="6632575" y="2379663"/>
            <a:ext cx="1712913" cy="5111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400" b="1">
                <a:solidFill>
                  <a:srgbClr val="262673"/>
                </a:solidFill>
                <a:latin typeface="Candara" pitchFamily="34" charset="0"/>
              </a:rPr>
              <a:t>p=0.004 tussen behandelingen</a:t>
            </a:r>
          </a:p>
        </p:txBody>
      </p:sp>
      <p:sp>
        <p:nvSpPr>
          <p:cNvPr id="25614" name="Text Box 50"/>
          <p:cNvSpPr txBox="1">
            <a:spLocks noChangeArrowheads="1"/>
          </p:cNvSpPr>
          <p:nvPr/>
        </p:nvSpPr>
        <p:spPr bwMode="auto">
          <a:xfrm>
            <a:off x="6632575" y="4414838"/>
            <a:ext cx="1712913" cy="5111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400" b="1">
                <a:solidFill>
                  <a:srgbClr val="262673"/>
                </a:solidFill>
                <a:latin typeface="Candara" pitchFamily="34" charset="0"/>
              </a:rPr>
              <a:t>p=0.021 tussen behandelingen</a:t>
            </a:r>
          </a:p>
        </p:txBody>
      </p:sp>
      <p:sp>
        <p:nvSpPr>
          <p:cNvPr id="422930" name="Freeform 18"/>
          <p:cNvSpPr>
            <a:spLocks noEditPoints="1"/>
          </p:cNvSpPr>
          <p:nvPr/>
        </p:nvSpPr>
        <p:spPr bwMode="auto">
          <a:xfrm>
            <a:off x="2084388" y="1774825"/>
            <a:ext cx="5319712" cy="1403350"/>
          </a:xfrm>
          <a:custGeom>
            <a:avLst/>
            <a:gdLst>
              <a:gd name="T0" fmla="*/ 2147483647 w 3519"/>
              <a:gd name="T1" fmla="*/ 0 h 975"/>
              <a:gd name="T2" fmla="*/ 2147483647 w 3519"/>
              <a:gd name="T3" fmla="*/ 2147483647 h 975"/>
              <a:gd name="T4" fmla="*/ 2147483647 w 3519"/>
              <a:gd name="T5" fmla="*/ 2147483647 h 975"/>
              <a:gd name="T6" fmla="*/ 0 w 3519"/>
              <a:gd name="T7" fmla="*/ 2147483647 h 975"/>
              <a:gd name="T8" fmla="*/ 2147483647 w 3519"/>
              <a:gd name="T9" fmla="*/ 0 h 975"/>
              <a:gd name="T10" fmla="*/ 2147483647 w 3519"/>
              <a:gd name="T11" fmla="*/ 2147483647 h 975"/>
              <a:gd name="T12" fmla="*/ 2147483647 w 3519"/>
              <a:gd name="T13" fmla="*/ 2147483647 h 975"/>
              <a:gd name="T14" fmla="*/ 2147483647 w 3519"/>
              <a:gd name="T15" fmla="*/ 2147483647 h 975"/>
              <a:gd name="T16" fmla="*/ 2147483647 w 3519"/>
              <a:gd name="T17" fmla="*/ 2147483647 h 975"/>
              <a:gd name="T18" fmla="*/ 2147483647 w 3519"/>
              <a:gd name="T19" fmla="*/ 2147483647 h 975"/>
              <a:gd name="T20" fmla="*/ 2147483647 w 3519"/>
              <a:gd name="T21" fmla="*/ 2147483647 h 975"/>
              <a:gd name="T22" fmla="*/ 2147483647 w 3519"/>
              <a:gd name="T23" fmla="*/ 2147483647 h 975"/>
              <a:gd name="T24" fmla="*/ 2147483647 w 3519"/>
              <a:gd name="T25" fmla="*/ 2147483647 h 975"/>
              <a:gd name="T26" fmla="*/ 2147483647 w 3519"/>
              <a:gd name="T27" fmla="*/ 2147483647 h 975"/>
              <a:gd name="T28" fmla="*/ 2147483647 w 3519"/>
              <a:gd name="T29" fmla="*/ 2147483647 h 975"/>
              <a:gd name="T30" fmla="*/ 2147483647 w 3519"/>
              <a:gd name="T31" fmla="*/ 2147483647 h 975"/>
              <a:gd name="T32" fmla="*/ 2147483647 w 3519"/>
              <a:gd name="T33" fmla="*/ 2147483647 h 975"/>
              <a:gd name="T34" fmla="*/ 2147483647 w 3519"/>
              <a:gd name="T35" fmla="*/ 2147483647 h 975"/>
              <a:gd name="T36" fmla="*/ 2147483647 w 3519"/>
              <a:gd name="T37" fmla="*/ 2147483647 h 975"/>
              <a:gd name="T38" fmla="*/ 2147483647 w 3519"/>
              <a:gd name="T39" fmla="*/ 2147483647 h 975"/>
              <a:gd name="T40" fmla="*/ 2147483647 w 3519"/>
              <a:gd name="T41" fmla="*/ 2147483647 h 975"/>
              <a:gd name="T42" fmla="*/ 2147483647 w 3519"/>
              <a:gd name="T43" fmla="*/ 2147483647 h 975"/>
              <a:gd name="T44" fmla="*/ 2147483647 w 3519"/>
              <a:gd name="T45" fmla="*/ 2147483647 h 975"/>
              <a:gd name="T46" fmla="*/ 2147483647 w 3519"/>
              <a:gd name="T47" fmla="*/ 2147483647 h 975"/>
              <a:gd name="T48" fmla="*/ 2147483647 w 3519"/>
              <a:gd name="T49" fmla="*/ 2147483647 h 975"/>
              <a:gd name="T50" fmla="*/ 2147483647 w 3519"/>
              <a:gd name="T51" fmla="*/ 2147483647 h 975"/>
              <a:gd name="T52" fmla="*/ 2147483647 w 3519"/>
              <a:gd name="T53" fmla="*/ 2147483647 h 975"/>
              <a:gd name="T54" fmla="*/ 2147483647 w 3519"/>
              <a:gd name="T55" fmla="*/ 2147483647 h 975"/>
              <a:gd name="T56" fmla="*/ 2147483647 w 3519"/>
              <a:gd name="T57" fmla="*/ 2147483647 h 975"/>
              <a:gd name="T58" fmla="*/ 2147483647 w 3519"/>
              <a:gd name="T59" fmla="*/ 2147483647 h 975"/>
              <a:gd name="T60" fmla="*/ 2147483647 w 3519"/>
              <a:gd name="T61" fmla="*/ 2147483647 h 975"/>
              <a:gd name="T62" fmla="*/ 2147483647 w 3519"/>
              <a:gd name="T63" fmla="*/ 2147483647 h 975"/>
              <a:gd name="T64" fmla="*/ 2147483647 w 3519"/>
              <a:gd name="T65" fmla="*/ 2147483647 h 975"/>
              <a:gd name="T66" fmla="*/ 2147483647 w 3519"/>
              <a:gd name="T67" fmla="*/ 2147483647 h 975"/>
              <a:gd name="T68" fmla="*/ 2147483647 w 3519"/>
              <a:gd name="T69" fmla="*/ 2147483647 h 975"/>
              <a:gd name="T70" fmla="*/ 2147483647 w 3519"/>
              <a:gd name="T71" fmla="*/ 2147483647 h 975"/>
              <a:gd name="T72" fmla="*/ 2147483647 w 3519"/>
              <a:gd name="T73" fmla="*/ 2147483647 h 975"/>
              <a:gd name="T74" fmla="*/ 2147483647 w 3519"/>
              <a:gd name="T75" fmla="*/ 2147483647 h 975"/>
              <a:gd name="T76" fmla="*/ 2147483647 w 3519"/>
              <a:gd name="T77" fmla="*/ 2147483647 h 975"/>
              <a:gd name="T78" fmla="*/ 2147483647 w 3519"/>
              <a:gd name="T79" fmla="*/ 2147483647 h 975"/>
              <a:gd name="T80" fmla="*/ 2147483647 w 3519"/>
              <a:gd name="T81" fmla="*/ 2147483647 h 9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19"/>
              <a:gd name="T124" fmla="*/ 0 h 975"/>
              <a:gd name="T125" fmla="*/ 3519 w 3519"/>
              <a:gd name="T126" fmla="*/ 975 h 9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19" h="975">
                <a:moveTo>
                  <a:pt x="8" y="0"/>
                </a:moveTo>
                <a:lnTo>
                  <a:pt x="695" y="267"/>
                </a:lnTo>
                <a:lnTo>
                  <a:pt x="687" y="286"/>
                </a:lnTo>
                <a:lnTo>
                  <a:pt x="0" y="20"/>
                </a:lnTo>
                <a:lnTo>
                  <a:pt x="8" y="0"/>
                </a:lnTo>
                <a:close/>
                <a:moveTo>
                  <a:pt x="689" y="286"/>
                </a:moveTo>
                <a:lnTo>
                  <a:pt x="687" y="286"/>
                </a:lnTo>
                <a:lnTo>
                  <a:pt x="691" y="277"/>
                </a:lnTo>
                <a:lnTo>
                  <a:pt x="689" y="286"/>
                </a:lnTo>
                <a:close/>
                <a:moveTo>
                  <a:pt x="695" y="267"/>
                </a:moveTo>
                <a:lnTo>
                  <a:pt x="1313" y="455"/>
                </a:lnTo>
                <a:lnTo>
                  <a:pt x="1307" y="474"/>
                </a:lnTo>
                <a:lnTo>
                  <a:pt x="689" y="286"/>
                </a:lnTo>
                <a:lnTo>
                  <a:pt x="695" y="267"/>
                </a:lnTo>
                <a:close/>
                <a:moveTo>
                  <a:pt x="1307" y="474"/>
                </a:moveTo>
                <a:lnTo>
                  <a:pt x="1307" y="474"/>
                </a:lnTo>
                <a:lnTo>
                  <a:pt x="1311" y="465"/>
                </a:lnTo>
                <a:lnTo>
                  <a:pt x="1307" y="474"/>
                </a:lnTo>
                <a:close/>
                <a:moveTo>
                  <a:pt x="1313" y="455"/>
                </a:moveTo>
                <a:lnTo>
                  <a:pt x="1863" y="612"/>
                </a:lnTo>
                <a:lnTo>
                  <a:pt x="1858" y="632"/>
                </a:lnTo>
                <a:lnTo>
                  <a:pt x="1307" y="474"/>
                </a:lnTo>
                <a:lnTo>
                  <a:pt x="1313" y="455"/>
                </a:lnTo>
                <a:close/>
                <a:moveTo>
                  <a:pt x="1858" y="632"/>
                </a:moveTo>
                <a:lnTo>
                  <a:pt x="1858" y="632"/>
                </a:lnTo>
                <a:lnTo>
                  <a:pt x="1859" y="622"/>
                </a:lnTo>
                <a:lnTo>
                  <a:pt x="1858" y="632"/>
                </a:lnTo>
                <a:close/>
                <a:moveTo>
                  <a:pt x="1863" y="612"/>
                </a:moveTo>
                <a:lnTo>
                  <a:pt x="2654" y="804"/>
                </a:lnTo>
                <a:lnTo>
                  <a:pt x="2648" y="823"/>
                </a:lnTo>
                <a:lnTo>
                  <a:pt x="1858" y="632"/>
                </a:lnTo>
                <a:lnTo>
                  <a:pt x="1863" y="612"/>
                </a:lnTo>
                <a:close/>
                <a:moveTo>
                  <a:pt x="2650" y="823"/>
                </a:moveTo>
                <a:lnTo>
                  <a:pt x="2648" y="823"/>
                </a:lnTo>
                <a:lnTo>
                  <a:pt x="2652" y="814"/>
                </a:lnTo>
                <a:lnTo>
                  <a:pt x="2650" y="823"/>
                </a:lnTo>
                <a:close/>
                <a:moveTo>
                  <a:pt x="2652" y="804"/>
                </a:moveTo>
                <a:lnTo>
                  <a:pt x="3519" y="956"/>
                </a:lnTo>
                <a:lnTo>
                  <a:pt x="3517" y="975"/>
                </a:lnTo>
                <a:lnTo>
                  <a:pt x="2650" y="823"/>
                </a:lnTo>
                <a:lnTo>
                  <a:pt x="2652" y="804"/>
                </a:lnTo>
                <a:close/>
              </a:path>
            </a:pathLst>
          </a:custGeom>
          <a:solidFill>
            <a:srgbClr val="FF9900"/>
          </a:solidFill>
          <a:ln w="9525">
            <a:solidFill>
              <a:srgbClr val="FF9900"/>
            </a:solidFill>
            <a:round/>
            <a:headEnd/>
            <a:tailEnd/>
          </a:ln>
        </p:spPr>
        <p:txBody>
          <a:bodyPr/>
          <a:lstStyle/>
          <a:p>
            <a:pPr algn="ctr"/>
            <a:endParaRPr lang="nl-NL">
              <a:solidFill>
                <a:srgbClr val="262673"/>
              </a:solidFill>
              <a:latin typeface="Candara" pitchFamily="34" charset="0"/>
            </a:endParaRPr>
          </a:p>
        </p:txBody>
      </p:sp>
      <p:sp>
        <p:nvSpPr>
          <p:cNvPr id="422931" name="Freeform 19"/>
          <p:cNvSpPr>
            <a:spLocks noEditPoints="1"/>
          </p:cNvSpPr>
          <p:nvPr/>
        </p:nvSpPr>
        <p:spPr bwMode="auto">
          <a:xfrm>
            <a:off x="2073275" y="2297113"/>
            <a:ext cx="5307013" cy="1101725"/>
          </a:xfrm>
          <a:custGeom>
            <a:avLst/>
            <a:gdLst>
              <a:gd name="T0" fmla="*/ 2147483647 w 3510"/>
              <a:gd name="T1" fmla="*/ 2147483647 h 765"/>
              <a:gd name="T2" fmla="*/ 0 w 3510"/>
              <a:gd name="T3" fmla="*/ 2147483647 h 765"/>
              <a:gd name="T4" fmla="*/ 2147483647 w 3510"/>
              <a:gd name="T5" fmla="*/ 2147483647 h 765"/>
              <a:gd name="T6" fmla="*/ 2147483647 w 3510"/>
              <a:gd name="T7" fmla="*/ 2147483647 h 765"/>
              <a:gd name="T8" fmla="*/ 2147483647 w 3510"/>
              <a:gd name="T9" fmla="*/ 2147483647 h 765"/>
              <a:gd name="T10" fmla="*/ 2147483647 w 3510"/>
              <a:gd name="T11" fmla="*/ 2147483647 h 765"/>
              <a:gd name="T12" fmla="*/ 2147483647 w 3510"/>
              <a:gd name="T13" fmla="*/ 2147483647 h 765"/>
              <a:gd name="T14" fmla="*/ 2147483647 w 3510"/>
              <a:gd name="T15" fmla="*/ 2147483647 h 765"/>
              <a:gd name="T16" fmla="*/ 2147483647 w 3510"/>
              <a:gd name="T17" fmla="*/ 2147483647 h 765"/>
              <a:gd name="T18" fmla="*/ 2147483647 w 3510"/>
              <a:gd name="T19" fmla="*/ 2147483647 h 765"/>
              <a:gd name="T20" fmla="*/ 2147483647 w 3510"/>
              <a:gd name="T21" fmla="*/ 2147483647 h 765"/>
              <a:gd name="T22" fmla="*/ 2147483647 w 3510"/>
              <a:gd name="T23" fmla="*/ 2147483647 h 765"/>
              <a:gd name="T24" fmla="*/ 2147483647 w 3510"/>
              <a:gd name="T25" fmla="*/ 2147483647 h 765"/>
              <a:gd name="T26" fmla="*/ 2147483647 w 3510"/>
              <a:gd name="T27" fmla="*/ 2147483647 h 765"/>
              <a:gd name="T28" fmla="*/ 2147483647 w 3510"/>
              <a:gd name="T29" fmla="*/ 2147483647 h 765"/>
              <a:gd name="T30" fmla="*/ 2147483647 w 3510"/>
              <a:gd name="T31" fmla="*/ 2147483647 h 765"/>
              <a:gd name="T32" fmla="*/ 2147483647 w 3510"/>
              <a:gd name="T33" fmla="*/ 2147483647 h 765"/>
              <a:gd name="T34" fmla="*/ 2147483647 w 3510"/>
              <a:gd name="T35" fmla="*/ 2147483647 h 765"/>
              <a:gd name="T36" fmla="*/ 2147483647 w 3510"/>
              <a:gd name="T37" fmla="*/ 2147483647 h 765"/>
              <a:gd name="T38" fmla="*/ 2147483647 w 3510"/>
              <a:gd name="T39" fmla="*/ 2147483647 h 765"/>
              <a:gd name="T40" fmla="*/ 2147483647 w 3510"/>
              <a:gd name="T41" fmla="*/ 2147483647 h 765"/>
              <a:gd name="T42" fmla="*/ 2147483647 w 3510"/>
              <a:gd name="T43" fmla="*/ 2147483647 h 765"/>
              <a:gd name="T44" fmla="*/ 2147483647 w 3510"/>
              <a:gd name="T45" fmla="*/ 2147483647 h 765"/>
              <a:gd name="T46" fmla="*/ 2147483647 w 3510"/>
              <a:gd name="T47" fmla="*/ 2147483647 h 765"/>
              <a:gd name="T48" fmla="*/ 2147483647 w 3510"/>
              <a:gd name="T49" fmla="*/ 2147483647 h 765"/>
              <a:gd name="T50" fmla="*/ 2147483647 w 3510"/>
              <a:gd name="T51" fmla="*/ 2147483647 h 765"/>
              <a:gd name="T52" fmla="*/ 2147483647 w 3510"/>
              <a:gd name="T53" fmla="*/ 2147483647 h 765"/>
              <a:gd name="T54" fmla="*/ 2147483647 w 3510"/>
              <a:gd name="T55" fmla="*/ 2147483647 h 765"/>
              <a:gd name="T56" fmla="*/ 2147483647 w 3510"/>
              <a:gd name="T57" fmla="*/ 2147483647 h 765"/>
              <a:gd name="T58" fmla="*/ 2147483647 w 3510"/>
              <a:gd name="T59" fmla="*/ 2147483647 h 765"/>
              <a:gd name="T60" fmla="*/ 2147483647 w 3510"/>
              <a:gd name="T61" fmla="*/ 2147483647 h 765"/>
              <a:gd name="T62" fmla="*/ 2147483647 w 3510"/>
              <a:gd name="T63" fmla="*/ 214748364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10"/>
              <a:gd name="T97" fmla="*/ 0 h 765"/>
              <a:gd name="T98" fmla="*/ 3510 w 3510"/>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10" h="765">
                <a:moveTo>
                  <a:pt x="6" y="0"/>
                </a:moveTo>
                <a:lnTo>
                  <a:pt x="495" y="147"/>
                </a:lnTo>
                <a:lnTo>
                  <a:pt x="490" y="167"/>
                </a:lnTo>
                <a:lnTo>
                  <a:pt x="0" y="19"/>
                </a:lnTo>
                <a:lnTo>
                  <a:pt x="6" y="0"/>
                </a:lnTo>
                <a:close/>
                <a:moveTo>
                  <a:pt x="490" y="167"/>
                </a:moveTo>
                <a:lnTo>
                  <a:pt x="490" y="167"/>
                </a:lnTo>
                <a:lnTo>
                  <a:pt x="492" y="157"/>
                </a:lnTo>
                <a:lnTo>
                  <a:pt x="490" y="167"/>
                </a:lnTo>
                <a:close/>
                <a:moveTo>
                  <a:pt x="495" y="147"/>
                </a:moveTo>
                <a:lnTo>
                  <a:pt x="918" y="261"/>
                </a:lnTo>
                <a:lnTo>
                  <a:pt x="912" y="280"/>
                </a:lnTo>
                <a:lnTo>
                  <a:pt x="490" y="167"/>
                </a:lnTo>
                <a:lnTo>
                  <a:pt x="495" y="147"/>
                </a:lnTo>
                <a:close/>
                <a:moveTo>
                  <a:pt x="912" y="280"/>
                </a:moveTo>
                <a:lnTo>
                  <a:pt x="912" y="280"/>
                </a:lnTo>
                <a:lnTo>
                  <a:pt x="914" y="270"/>
                </a:lnTo>
                <a:lnTo>
                  <a:pt x="912" y="280"/>
                </a:lnTo>
                <a:close/>
                <a:moveTo>
                  <a:pt x="918" y="261"/>
                </a:moveTo>
                <a:lnTo>
                  <a:pt x="1347" y="364"/>
                </a:lnTo>
                <a:lnTo>
                  <a:pt x="1342" y="383"/>
                </a:lnTo>
                <a:lnTo>
                  <a:pt x="912" y="280"/>
                </a:lnTo>
                <a:lnTo>
                  <a:pt x="918" y="261"/>
                </a:lnTo>
                <a:close/>
                <a:moveTo>
                  <a:pt x="1342" y="383"/>
                </a:moveTo>
                <a:lnTo>
                  <a:pt x="1342" y="383"/>
                </a:lnTo>
                <a:lnTo>
                  <a:pt x="1344" y="374"/>
                </a:lnTo>
                <a:lnTo>
                  <a:pt x="1342" y="383"/>
                </a:lnTo>
                <a:close/>
                <a:moveTo>
                  <a:pt x="1345" y="364"/>
                </a:moveTo>
                <a:lnTo>
                  <a:pt x="1871" y="479"/>
                </a:lnTo>
                <a:lnTo>
                  <a:pt x="1866" y="499"/>
                </a:lnTo>
                <a:lnTo>
                  <a:pt x="1342" y="383"/>
                </a:lnTo>
                <a:lnTo>
                  <a:pt x="1345" y="364"/>
                </a:lnTo>
                <a:close/>
                <a:moveTo>
                  <a:pt x="1866" y="499"/>
                </a:moveTo>
                <a:lnTo>
                  <a:pt x="1866" y="499"/>
                </a:lnTo>
                <a:lnTo>
                  <a:pt x="1867" y="489"/>
                </a:lnTo>
                <a:lnTo>
                  <a:pt x="1866" y="499"/>
                </a:lnTo>
                <a:close/>
                <a:moveTo>
                  <a:pt x="1869" y="479"/>
                </a:moveTo>
                <a:lnTo>
                  <a:pt x="2361" y="577"/>
                </a:lnTo>
                <a:lnTo>
                  <a:pt x="2355" y="596"/>
                </a:lnTo>
                <a:lnTo>
                  <a:pt x="1866" y="499"/>
                </a:lnTo>
                <a:lnTo>
                  <a:pt x="1869" y="479"/>
                </a:lnTo>
                <a:close/>
                <a:moveTo>
                  <a:pt x="2357" y="596"/>
                </a:moveTo>
                <a:lnTo>
                  <a:pt x="2355" y="596"/>
                </a:lnTo>
                <a:lnTo>
                  <a:pt x="2357" y="587"/>
                </a:lnTo>
                <a:lnTo>
                  <a:pt x="2357" y="596"/>
                </a:lnTo>
                <a:close/>
                <a:moveTo>
                  <a:pt x="2359" y="577"/>
                </a:moveTo>
                <a:lnTo>
                  <a:pt x="2719" y="633"/>
                </a:lnTo>
                <a:lnTo>
                  <a:pt x="2718" y="652"/>
                </a:lnTo>
                <a:lnTo>
                  <a:pt x="2357" y="596"/>
                </a:lnTo>
                <a:lnTo>
                  <a:pt x="2359" y="577"/>
                </a:lnTo>
                <a:close/>
                <a:moveTo>
                  <a:pt x="2719" y="633"/>
                </a:moveTo>
                <a:lnTo>
                  <a:pt x="3117" y="692"/>
                </a:lnTo>
                <a:lnTo>
                  <a:pt x="3113" y="712"/>
                </a:lnTo>
                <a:lnTo>
                  <a:pt x="2718" y="652"/>
                </a:lnTo>
                <a:lnTo>
                  <a:pt x="2719" y="633"/>
                </a:lnTo>
                <a:close/>
                <a:moveTo>
                  <a:pt x="3113" y="712"/>
                </a:moveTo>
                <a:lnTo>
                  <a:pt x="3113" y="712"/>
                </a:lnTo>
                <a:lnTo>
                  <a:pt x="3115" y="702"/>
                </a:lnTo>
                <a:lnTo>
                  <a:pt x="3113" y="712"/>
                </a:lnTo>
                <a:close/>
                <a:moveTo>
                  <a:pt x="3117" y="692"/>
                </a:moveTo>
                <a:lnTo>
                  <a:pt x="3510" y="746"/>
                </a:lnTo>
                <a:lnTo>
                  <a:pt x="3508" y="765"/>
                </a:lnTo>
                <a:lnTo>
                  <a:pt x="3113" y="712"/>
                </a:lnTo>
                <a:lnTo>
                  <a:pt x="3117" y="692"/>
                </a:lnTo>
                <a:close/>
              </a:path>
            </a:pathLst>
          </a:custGeom>
          <a:solidFill>
            <a:schemeClr val="accent2"/>
          </a:solidFill>
          <a:ln w="9525">
            <a:solidFill>
              <a:schemeClr val="accent2"/>
            </a:solidFill>
            <a:round/>
            <a:headEnd/>
            <a:tailEnd/>
          </a:ln>
        </p:spPr>
        <p:txBody>
          <a:bodyPr/>
          <a:lstStyle/>
          <a:p>
            <a:pPr algn="ctr"/>
            <a:endParaRPr lang="nl-NL">
              <a:solidFill>
                <a:srgbClr val="262673"/>
              </a:solidFill>
              <a:latin typeface="Candara" pitchFamily="34" charset="0"/>
            </a:endParaRPr>
          </a:p>
        </p:txBody>
      </p:sp>
      <p:sp>
        <p:nvSpPr>
          <p:cNvPr id="25617" name="Rectangle 29"/>
          <p:cNvSpPr>
            <a:spLocks noChangeArrowheads="1"/>
          </p:cNvSpPr>
          <p:nvPr/>
        </p:nvSpPr>
        <p:spPr bwMode="auto">
          <a:xfrm>
            <a:off x="3257550" y="1670050"/>
            <a:ext cx="290513" cy="26988"/>
          </a:xfrm>
          <a:prstGeom prst="rect">
            <a:avLst/>
          </a:prstGeom>
          <a:solidFill>
            <a:srgbClr val="16ADAD"/>
          </a:solidFill>
          <a:ln w="9525">
            <a:noFill/>
            <a:miter lim="800000"/>
            <a:headEnd/>
            <a:tailEnd/>
          </a:ln>
        </p:spPr>
        <p:txBody>
          <a:bodyPr/>
          <a:lstStyle/>
          <a:p>
            <a:pPr algn="ctr"/>
            <a:endParaRPr lang="nl-NL">
              <a:solidFill>
                <a:srgbClr val="262673"/>
              </a:solidFill>
              <a:latin typeface="Candara" pitchFamily="34" charset="0"/>
            </a:endParaRPr>
          </a:p>
        </p:txBody>
      </p:sp>
      <p:sp>
        <p:nvSpPr>
          <p:cNvPr id="25618" name="Rectangle 30"/>
          <p:cNvSpPr>
            <a:spLocks noChangeArrowheads="1"/>
          </p:cNvSpPr>
          <p:nvPr/>
        </p:nvSpPr>
        <p:spPr bwMode="auto">
          <a:xfrm>
            <a:off x="4449763" y="1670050"/>
            <a:ext cx="280987" cy="26988"/>
          </a:xfrm>
          <a:prstGeom prst="rect">
            <a:avLst/>
          </a:prstGeom>
          <a:solidFill>
            <a:srgbClr val="EADE00"/>
          </a:solidFill>
          <a:ln w="9525">
            <a:noFill/>
            <a:miter lim="800000"/>
            <a:headEnd/>
            <a:tailEnd/>
          </a:ln>
        </p:spPr>
        <p:txBody>
          <a:bodyPr/>
          <a:lstStyle/>
          <a:p>
            <a:pPr algn="ctr"/>
            <a:endParaRPr lang="nl-NL">
              <a:solidFill>
                <a:srgbClr val="262673"/>
              </a:solidFill>
              <a:latin typeface="Candara" pitchFamily="34" charset="0"/>
            </a:endParaRPr>
          </a:p>
        </p:txBody>
      </p:sp>
      <p:sp>
        <p:nvSpPr>
          <p:cNvPr id="25619" name="Rectangle 35"/>
          <p:cNvSpPr>
            <a:spLocks noChangeArrowheads="1"/>
          </p:cNvSpPr>
          <p:nvPr/>
        </p:nvSpPr>
        <p:spPr bwMode="auto">
          <a:xfrm>
            <a:off x="3257550" y="1670050"/>
            <a:ext cx="290513" cy="26988"/>
          </a:xfrm>
          <a:prstGeom prst="rect">
            <a:avLst/>
          </a:prstGeom>
          <a:solidFill>
            <a:srgbClr val="FF9900"/>
          </a:solidFill>
          <a:ln w="9525">
            <a:solidFill>
              <a:srgbClr val="FF9900"/>
            </a:solidFill>
            <a:miter lim="800000"/>
            <a:headEnd/>
            <a:tailEnd/>
          </a:ln>
        </p:spPr>
        <p:txBody>
          <a:bodyPr/>
          <a:lstStyle/>
          <a:p>
            <a:pPr algn="ctr"/>
            <a:endParaRPr lang="nl-NL">
              <a:solidFill>
                <a:srgbClr val="262673"/>
              </a:solidFill>
              <a:latin typeface="Candara" pitchFamily="34" charset="0"/>
            </a:endParaRPr>
          </a:p>
        </p:txBody>
      </p:sp>
      <p:sp>
        <p:nvSpPr>
          <p:cNvPr id="25620" name="Rectangle 36"/>
          <p:cNvSpPr>
            <a:spLocks noChangeArrowheads="1"/>
          </p:cNvSpPr>
          <p:nvPr/>
        </p:nvSpPr>
        <p:spPr bwMode="auto">
          <a:xfrm>
            <a:off x="4449763" y="1670050"/>
            <a:ext cx="280987" cy="26988"/>
          </a:xfrm>
          <a:prstGeom prst="rect">
            <a:avLst/>
          </a:prstGeom>
          <a:solidFill>
            <a:schemeClr val="accent2"/>
          </a:solidFill>
          <a:ln w="9525">
            <a:solidFill>
              <a:schemeClr val="accent2"/>
            </a:solidFill>
            <a:miter lim="800000"/>
            <a:headEnd/>
            <a:tailEnd/>
          </a:ln>
        </p:spPr>
        <p:txBody>
          <a:bodyPr/>
          <a:lstStyle/>
          <a:p>
            <a:pPr algn="ctr"/>
            <a:endParaRPr lang="nl-NL">
              <a:solidFill>
                <a:srgbClr val="262673"/>
              </a:solidFill>
              <a:latin typeface="Candara" pitchFamily="34" charset="0"/>
            </a:endParaRPr>
          </a:p>
        </p:txBody>
      </p:sp>
      <p:sp>
        <p:nvSpPr>
          <p:cNvPr id="422949" name="Freeform 37"/>
          <p:cNvSpPr>
            <a:spLocks noEditPoints="1"/>
          </p:cNvSpPr>
          <p:nvPr/>
        </p:nvSpPr>
        <p:spPr bwMode="auto">
          <a:xfrm>
            <a:off x="2073275" y="4406900"/>
            <a:ext cx="5284788" cy="752475"/>
          </a:xfrm>
          <a:custGeom>
            <a:avLst/>
            <a:gdLst>
              <a:gd name="T0" fmla="*/ 2147483647 w 3496"/>
              <a:gd name="T1" fmla="*/ 0 h 522"/>
              <a:gd name="T2" fmla="*/ 2147483647 w 3496"/>
              <a:gd name="T3" fmla="*/ 2147483647 h 522"/>
              <a:gd name="T4" fmla="*/ 2147483647 w 3496"/>
              <a:gd name="T5" fmla="*/ 2147483647 h 522"/>
              <a:gd name="T6" fmla="*/ 2147483647 w 3496"/>
              <a:gd name="T7" fmla="*/ 2147483647 h 522"/>
              <a:gd name="T8" fmla="*/ 2147483647 w 3496"/>
              <a:gd name="T9" fmla="*/ 2147483647 h 522"/>
              <a:gd name="T10" fmla="*/ 2147483647 w 3496"/>
              <a:gd name="T11" fmla="*/ 2147483647 h 522"/>
              <a:gd name="T12" fmla="*/ 2147483647 w 3496"/>
              <a:gd name="T13" fmla="*/ 2147483647 h 522"/>
              <a:gd name="T14" fmla="*/ 2147483647 w 3496"/>
              <a:gd name="T15" fmla="*/ 2147483647 h 522"/>
              <a:gd name="T16" fmla="*/ 2147483647 w 3496"/>
              <a:gd name="T17" fmla="*/ 2147483647 h 522"/>
              <a:gd name="T18" fmla="*/ 2147483647 w 3496"/>
              <a:gd name="T19" fmla="*/ 2147483647 h 522"/>
              <a:gd name="T20" fmla="*/ 2147483647 w 3496"/>
              <a:gd name="T21" fmla="*/ 2147483647 h 522"/>
              <a:gd name="T22" fmla="*/ 2147483647 w 3496"/>
              <a:gd name="T23" fmla="*/ 2147483647 h 522"/>
              <a:gd name="T24" fmla="*/ 2147483647 w 3496"/>
              <a:gd name="T25" fmla="*/ 2147483647 h 522"/>
              <a:gd name="T26" fmla="*/ 2147483647 w 3496"/>
              <a:gd name="T27" fmla="*/ 2147483647 h 522"/>
              <a:gd name="T28" fmla="*/ 2147483647 w 3496"/>
              <a:gd name="T29" fmla="*/ 2147483647 h 522"/>
              <a:gd name="T30" fmla="*/ 2147483647 w 3496"/>
              <a:gd name="T31" fmla="*/ 2147483647 h 522"/>
              <a:gd name="T32" fmla="*/ 0 w 3496"/>
              <a:gd name="T33" fmla="*/ 2147483647 h 522"/>
              <a:gd name="T34" fmla="*/ 2147483647 w 3496"/>
              <a:gd name="T35" fmla="*/ 2147483647 h 522"/>
              <a:gd name="T36" fmla="*/ 2147483647 w 3496"/>
              <a:gd name="T37" fmla="*/ 2147483647 h 522"/>
              <a:gd name="T38" fmla="*/ 2147483647 w 3496"/>
              <a:gd name="T39" fmla="*/ 2147483647 h 522"/>
              <a:gd name="T40" fmla="*/ 2147483647 w 3496"/>
              <a:gd name="T41" fmla="*/ 2147483647 h 522"/>
              <a:gd name="T42" fmla="*/ 2147483647 w 3496"/>
              <a:gd name="T43" fmla="*/ 2147483647 h 522"/>
              <a:gd name="T44" fmla="*/ 2147483647 w 3496"/>
              <a:gd name="T45" fmla="*/ 2147483647 h 522"/>
              <a:gd name="T46" fmla="*/ 2147483647 w 3496"/>
              <a:gd name="T47" fmla="*/ 2147483647 h 522"/>
              <a:gd name="T48" fmla="*/ 2147483647 w 3496"/>
              <a:gd name="T49" fmla="*/ 2147483647 h 522"/>
              <a:gd name="T50" fmla="*/ 2147483647 w 3496"/>
              <a:gd name="T51" fmla="*/ 2147483647 h 522"/>
              <a:gd name="T52" fmla="*/ 2147483647 w 3496"/>
              <a:gd name="T53" fmla="*/ 2147483647 h 522"/>
              <a:gd name="T54" fmla="*/ 2147483647 w 3496"/>
              <a:gd name="T55" fmla="*/ 2147483647 h 522"/>
              <a:gd name="T56" fmla="*/ 2147483647 w 3496"/>
              <a:gd name="T57" fmla="*/ 2147483647 h 522"/>
              <a:gd name="T58" fmla="*/ 2147483647 w 3496"/>
              <a:gd name="T59" fmla="*/ 2147483647 h 522"/>
              <a:gd name="T60" fmla="*/ 2147483647 w 3496"/>
              <a:gd name="T61" fmla="*/ 2147483647 h 522"/>
              <a:gd name="T62" fmla="*/ 2147483647 w 3496"/>
              <a:gd name="T63" fmla="*/ 2147483647 h 522"/>
              <a:gd name="T64" fmla="*/ 2147483647 w 3496"/>
              <a:gd name="T65" fmla="*/ 2147483647 h 522"/>
              <a:gd name="T66" fmla="*/ 2147483647 w 3496"/>
              <a:gd name="T67" fmla="*/ 2147483647 h 522"/>
              <a:gd name="T68" fmla="*/ 2147483647 w 3496"/>
              <a:gd name="T69" fmla="*/ 2147483647 h 5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96"/>
              <a:gd name="T106" fmla="*/ 0 h 522"/>
              <a:gd name="T107" fmla="*/ 3496 w 3496"/>
              <a:gd name="T108" fmla="*/ 522 h 5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96" h="522">
                <a:moveTo>
                  <a:pt x="4" y="0"/>
                </a:moveTo>
                <a:lnTo>
                  <a:pt x="8" y="0"/>
                </a:lnTo>
                <a:lnTo>
                  <a:pt x="21" y="4"/>
                </a:lnTo>
                <a:lnTo>
                  <a:pt x="44" y="10"/>
                </a:lnTo>
                <a:lnTo>
                  <a:pt x="79" y="15"/>
                </a:lnTo>
                <a:lnTo>
                  <a:pt x="123" y="25"/>
                </a:lnTo>
                <a:lnTo>
                  <a:pt x="179" y="36"/>
                </a:lnTo>
                <a:lnTo>
                  <a:pt x="248" y="50"/>
                </a:lnTo>
                <a:lnTo>
                  <a:pt x="330" y="65"/>
                </a:lnTo>
                <a:lnTo>
                  <a:pt x="426" y="84"/>
                </a:lnTo>
                <a:lnTo>
                  <a:pt x="537" y="104"/>
                </a:lnTo>
                <a:lnTo>
                  <a:pt x="664" y="127"/>
                </a:lnTo>
                <a:lnTo>
                  <a:pt x="806" y="152"/>
                </a:lnTo>
                <a:lnTo>
                  <a:pt x="967" y="179"/>
                </a:lnTo>
                <a:lnTo>
                  <a:pt x="1144" y="207"/>
                </a:lnTo>
                <a:lnTo>
                  <a:pt x="1339" y="238"/>
                </a:lnTo>
                <a:lnTo>
                  <a:pt x="1552" y="273"/>
                </a:lnTo>
                <a:lnTo>
                  <a:pt x="1551" y="288"/>
                </a:lnTo>
                <a:lnTo>
                  <a:pt x="1336" y="253"/>
                </a:lnTo>
                <a:lnTo>
                  <a:pt x="1140" y="223"/>
                </a:lnTo>
                <a:lnTo>
                  <a:pt x="963" y="194"/>
                </a:lnTo>
                <a:lnTo>
                  <a:pt x="804" y="167"/>
                </a:lnTo>
                <a:lnTo>
                  <a:pt x="660" y="142"/>
                </a:lnTo>
                <a:lnTo>
                  <a:pt x="534" y="119"/>
                </a:lnTo>
                <a:lnTo>
                  <a:pt x="424" y="100"/>
                </a:lnTo>
                <a:lnTo>
                  <a:pt x="326" y="83"/>
                </a:lnTo>
                <a:lnTo>
                  <a:pt x="244" y="65"/>
                </a:lnTo>
                <a:lnTo>
                  <a:pt x="175" y="52"/>
                </a:lnTo>
                <a:lnTo>
                  <a:pt x="119" y="40"/>
                </a:lnTo>
                <a:lnTo>
                  <a:pt x="75" y="33"/>
                </a:lnTo>
                <a:lnTo>
                  <a:pt x="40" y="25"/>
                </a:lnTo>
                <a:lnTo>
                  <a:pt x="17" y="19"/>
                </a:lnTo>
                <a:lnTo>
                  <a:pt x="4" y="17"/>
                </a:lnTo>
                <a:lnTo>
                  <a:pt x="0" y="15"/>
                </a:lnTo>
                <a:lnTo>
                  <a:pt x="4" y="0"/>
                </a:lnTo>
                <a:close/>
                <a:moveTo>
                  <a:pt x="1552" y="273"/>
                </a:moveTo>
                <a:lnTo>
                  <a:pt x="1771" y="305"/>
                </a:lnTo>
                <a:lnTo>
                  <a:pt x="1980" y="336"/>
                </a:lnTo>
                <a:lnTo>
                  <a:pt x="2176" y="363"/>
                </a:lnTo>
                <a:lnTo>
                  <a:pt x="2360" y="388"/>
                </a:lnTo>
                <a:lnTo>
                  <a:pt x="2533" y="409"/>
                </a:lnTo>
                <a:lnTo>
                  <a:pt x="2692" y="428"/>
                </a:lnTo>
                <a:lnTo>
                  <a:pt x="2838" y="445"/>
                </a:lnTo>
                <a:lnTo>
                  <a:pt x="2972" y="459"/>
                </a:lnTo>
                <a:lnTo>
                  <a:pt x="3091" y="472"/>
                </a:lnTo>
                <a:lnTo>
                  <a:pt x="3195" y="482"/>
                </a:lnTo>
                <a:lnTo>
                  <a:pt x="3285" y="490"/>
                </a:lnTo>
                <a:lnTo>
                  <a:pt x="3360" y="495"/>
                </a:lnTo>
                <a:lnTo>
                  <a:pt x="3417" y="501"/>
                </a:lnTo>
                <a:lnTo>
                  <a:pt x="3460" y="505"/>
                </a:lnTo>
                <a:lnTo>
                  <a:pt x="3487" y="507"/>
                </a:lnTo>
                <a:lnTo>
                  <a:pt x="3496" y="507"/>
                </a:lnTo>
                <a:lnTo>
                  <a:pt x="3494" y="522"/>
                </a:lnTo>
                <a:lnTo>
                  <a:pt x="3485" y="522"/>
                </a:lnTo>
                <a:lnTo>
                  <a:pt x="3460" y="520"/>
                </a:lnTo>
                <a:lnTo>
                  <a:pt x="3417" y="516"/>
                </a:lnTo>
                <a:lnTo>
                  <a:pt x="3358" y="513"/>
                </a:lnTo>
                <a:lnTo>
                  <a:pt x="3283" y="505"/>
                </a:lnTo>
                <a:lnTo>
                  <a:pt x="3195" y="497"/>
                </a:lnTo>
                <a:lnTo>
                  <a:pt x="3089" y="488"/>
                </a:lnTo>
                <a:lnTo>
                  <a:pt x="2970" y="476"/>
                </a:lnTo>
                <a:lnTo>
                  <a:pt x="2838" y="461"/>
                </a:lnTo>
                <a:lnTo>
                  <a:pt x="2690" y="443"/>
                </a:lnTo>
                <a:lnTo>
                  <a:pt x="2531" y="424"/>
                </a:lnTo>
                <a:lnTo>
                  <a:pt x="2358" y="403"/>
                </a:lnTo>
                <a:lnTo>
                  <a:pt x="2174" y="378"/>
                </a:lnTo>
                <a:lnTo>
                  <a:pt x="1978" y="351"/>
                </a:lnTo>
                <a:lnTo>
                  <a:pt x="1769" y="321"/>
                </a:lnTo>
                <a:lnTo>
                  <a:pt x="1551" y="288"/>
                </a:lnTo>
                <a:lnTo>
                  <a:pt x="1552" y="273"/>
                </a:lnTo>
                <a:close/>
              </a:path>
            </a:pathLst>
          </a:custGeom>
          <a:solidFill>
            <a:srgbClr val="FF9900"/>
          </a:solidFill>
          <a:ln w="9525">
            <a:solidFill>
              <a:srgbClr val="FF9900"/>
            </a:solidFill>
            <a:round/>
            <a:headEnd/>
            <a:tailEnd/>
          </a:ln>
        </p:spPr>
        <p:txBody>
          <a:bodyPr/>
          <a:lstStyle/>
          <a:p>
            <a:pPr algn="ctr"/>
            <a:endParaRPr lang="nl-NL">
              <a:solidFill>
                <a:srgbClr val="262673"/>
              </a:solidFill>
              <a:latin typeface="Candara" pitchFamily="34" charset="0"/>
            </a:endParaRPr>
          </a:p>
        </p:txBody>
      </p:sp>
      <p:sp>
        <p:nvSpPr>
          <p:cNvPr id="422950" name="Freeform 38"/>
          <p:cNvSpPr>
            <a:spLocks noEditPoints="1"/>
          </p:cNvSpPr>
          <p:nvPr/>
        </p:nvSpPr>
        <p:spPr bwMode="auto">
          <a:xfrm>
            <a:off x="2073275" y="4887913"/>
            <a:ext cx="5262563" cy="504825"/>
          </a:xfrm>
          <a:custGeom>
            <a:avLst/>
            <a:gdLst>
              <a:gd name="T0" fmla="*/ 2147483647 w 3481"/>
              <a:gd name="T1" fmla="*/ 2147483647 h 351"/>
              <a:gd name="T2" fmla="*/ 2147483647 w 3481"/>
              <a:gd name="T3" fmla="*/ 2147483647 h 351"/>
              <a:gd name="T4" fmla="*/ 2147483647 w 3481"/>
              <a:gd name="T5" fmla="*/ 2147483647 h 351"/>
              <a:gd name="T6" fmla="*/ 2147483647 w 3481"/>
              <a:gd name="T7" fmla="*/ 2147483647 h 351"/>
              <a:gd name="T8" fmla="*/ 2147483647 w 3481"/>
              <a:gd name="T9" fmla="*/ 2147483647 h 351"/>
              <a:gd name="T10" fmla="*/ 2147483647 w 3481"/>
              <a:gd name="T11" fmla="*/ 2147483647 h 351"/>
              <a:gd name="T12" fmla="*/ 2147483647 w 3481"/>
              <a:gd name="T13" fmla="*/ 2147483647 h 351"/>
              <a:gd name="T14" fmla="*/ 2147483647 w 3481"/>
              <a:gd name="T15" fmla="*/ 2147483647 h 351"/>
              <a:gd name="T16" fmla="*/ 2147483647 w 3481"/>
              <a:gd name="T17" fmla="*/ 2147483647 h 351"/>
              <a:gd name="T18" fmla="*/ 2147483647 w 3481"/>
              <a:gd name="T19" fmla="*/ 2147483647 h 351"/>
              <a:gd name="T20" fmla="*/ 2147483647 w 3481"/>
              <a:gd name="T21" fmla="*/ 2147483647 h 351"/>
              <a:gd name="T22" fmla="*/ 2147483647 w 3481"/>
              <a:gd name="T23" fmla="*/ 2147483647 h 351"/>
              <a:gd name="T24" fmla="*/ 2147483647 w 3481"/>
              <a:gd name="T25" fmla="*/ 2147483647 h 351"/>
              <a:gd name="T26" fmla="*/ 2147483647 w 3481"/>
              <a:gd name="T27" fmla="*/ 2147483647 h 351"/>
              <a:gd name="T28" fmla="*/ 2147483647 w 3481"/>
              <a:gd name="T29" fmla="*/ 2147483647 h 351"/>
              <a:gd name="T30" fmla="*/ 2147483647 w 3481"/>
              <a:gd name="T31" fmla="*/ 2147483647 h 351"/>
              <a:gd name="T32" fmla="*/ 0 w 3481"/>
              <a:gd name="T33" fmla="*/ 2147483647 h 351"/>
              <a:gd name="T34" fmla="*/ 2147483647 w 3481"/>
              <a:gd name="T35" fmla="*/ 2147483647 h 351"/>
              <a:gd name="T36" fmla="*/ 2147483647 w 3481"/>
              <a:gd name="T37" fmla="*/ 2147483647 h 351"/>
              <a:gd name="T38" fmla="*/ 2147483647 w 3481"/>
              <a:gd name="T39" fmla="*/ 2147483647 h 351"/>
              <a:gd name="T40" fmla="*/ 2147483647 w 3481"/>
              <a:gd name="T41" fmla="*/ 2147483647 h 351"/>
              <a:gd name="T42" fmla="*/ 2147483647 w 3481"/>
              <a:gd name="T43" fmla="*/ 2147483647 h 351"/>
              <a:gd name="T44" fmla="*/ 2147483647 w 3481"/>
              <a:gd name="T45" fmla="*/ 2147483647 h 351"/>
              <a:gd name="T46" fmla="*/ 2147483647 w 3481"/>
              <a:gd name="T47" fmla="*/ 2147483647 h 351"/>
              <a:gd name="T48" fmla="*/ 2147483647 w 3481"/>
              <a:gd name="T49" fmla="*/ 2147483647 h 351"/>
              <a:gd name="T50" fmla="*/ 2147483647 w 3481"/>
              <a:gd name="T51" fmla="*/ 2147483647 h 351"/>
              <a:gd name="T52" fmla="*/ 2147483647 w 3481"/>
              <a:gd name="T53" fmla="*/ 2147483647 h 351"/>
              <a:gd name="T54" fmla="*/ 2147483647 w 3481"/>
              <a:gd name="T55" fmla="*/ 2147483647 h 351"/>
              <a:gd name="T56" fmla="*/ 2147483647 w 3481"/>
              <a:gd name="T57" fmla="*/ 2147483647 h 351"/>
              <a:gd name="T58" fmla="*/ 2147483647 w 3481"/>
              <a:gd name="T59" fmla="*/ 2147483647 h 351"/>
              <a:gd name="T60" fmla="*/ 2147483647 w 3481"/>
              <a:gd name="T61" fmla="*/ 2147483647 h 351"/>
              <a:gd name="T62" fmla="*/ 2147483647 w 3481"/>
              <a:gd name="T63" fmla="*/ 2147483647 h 351"/>
              <a:gd name="T64" fmla="*/ 2147483647 w 3481"/>
              <a:gd name="T65" fmla="*/ 2147483647 h 351"/>
              <a:gd name="T66" fmla="*/ 2147483647 w 3481"/>
              <a:gd name="T67" fmla="*/ 2147483647 h 351"/>
              <a:gd name="T68" fmla="*/ 2147483647 w 3481"/>
              <a:gd name="T69" fmla="*/ 2147483647 h 3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1"/>
              <a:gd name="T106" fmla="*/ 0 h 351"/>
              <a:gd name="T107" fmla="*/ 3481 w 3481"/>
              <a:gd name="T108" fmla="*/ 351 h 3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1" h="351">
                <a:moveTo>
                  <a:pt x="2" y="0"/>
                </a:moveTo>
                <a:lnTo>
                  <a:pt x="19" y="2"/>
                </a:lnTo>
                <a:lnTo>
                  <a:pt x="63" y="8"/>
                </a:lnTo>
                <a:lnTo>
                  <a:pt x="134" y="17"/>
                </a:lnTo>
                <a:lnTo>
                  <a:pt x="227" y="29"/>
                </a:lnTo>
                <a:lnTo>
                  <a:pt x="340" y="42"/>
                </a:lnTo>
                <a:lnTo>
                  <a:pt x="468" y="60"/>
                </a:lnTo>
                <a:lnTo>
                  <a:pt x="610" y="77"/>
                </a:lnTo>
                <a:lnTo>
                  <a:pt x="762" y="94"/>
                </a:lnTo>
                <a:lnTo>
                  <a:pt x="923" y="113"/>
                </a:lnTo>
                <a:lnTo>
                  <a:pt x="1088" y="133"/>
                </a:lnTo>
                <a:lnTo>
                  <a:pt x="1253" y="152"/>
                </a:lnTo>
                <a:lnTo>
                  <a:pt x="1418" y="171"/>
                </a:lnTo>
                <a:lnTo>
                  <a:pt x="1577" y="186"/>
                </a:lnTo>
                <a:lnTo>
                  <a:pt x="1729" y="202"/>
                </a:lnTo>
                <a:lnTo>
                  <a:pt x="1871" y="215"/>
                </a:lnTo>
                <a:lnTo>
                  <a:pt x="1998" y="225"/>
                </a:lnTo>
                <a:lnTo>
                  <a:pt x="1996" y="242"/>
                </a:lnTo>
                <a:lnTo>
                  <a:pt x="1869" y="230"/>
                </a:lnTo>
                <a:lnTo>
                  <a:pt x="1729" y="217"/>
                </a:lnTo>
                <a:lnTo>
                  <a:pt x="1577" y="204"/>
                </a:lnTo>
                <a:lnTo>
                  <a:pt x="1416" y="186"/>
                </a:lnTo>
                <a:lnTo>
                  <a:pt x="1253" y="167"/>
                </a:lnTo>
                <a:lnTo>
                  <a:pt x="1086" y="150"/>
                </a:lnTo>
                <a:lnTo>
                  <a:pt x="921" y="131"/>
                </a:lnTo>
                <a:lnTo>
                  <a:pt x="762" y="111"/>
                </a:lnTo>
                <a:lnTo>
                  <a:pt x="608" y="92"/>
                </a:lnTo>
                <a:lnTo>
                  <a:pt x="466" y="75"/>
                </a:lnTo>
                <a:lnTo>
                  <a:pt x="338" y="60"/>
                </a:lnTo>
                <a:lnTo>
                  <a:pt x="225" y="44"/>
                </a:lnTo>
                <a:lnTo>
                  <a:pt x="133" y="33"/>
                </a:lnTo>
                <a:lnTo>
                  <a:pt x="62" y="25"/>
                </a:lnTo>
                <a:lnTo>
                  <a:pt x="17" y="19"/>
                </a:lnTo>
                <a:lnTo>
                  <a:pt x="0" y="15"/>
                </a:lnTo>
                <a:lnTo>
                  <a:pt x="2" y="0"/>
                </a:lnTo>
                <a:close/>
                <a:moveTo>
                  <a:pt x="1998" y="225"/>
                </a:moveTo>
                <a:lnTo>
                  <a:pt x="2118" y="234"/>
                </a:lnTo>
                <a:lnTo>
                  <a:pt x="2245" y="244"/>
                </a:lnTo>
                <a:lnTo>
                  <a:pt x="2372" y="253"/>
                </a:lnTo>
                <a:lnTo>
                  <a:pt x="2498" y="263"/>
                </a:lnTo>
                <a:lnTo>
                  <a:pt x="2623" y="273"/>
                </a:lnTo>
                <a:lnTo>
                  <a:pt x="2746" y="280"/>
                </a:lnTo>
                <a:lnTo>
                  <a:pt x="2865" y="290"/>
                </a:lnTo>
                <a:lnTo>
                  <a:pt x="2978" y="298"/>
                </a:lnTo>
                <a:lnTo>
                  <a:pt x="3082" y="305"/>
                </a:lnTo>
                <a:lnTo>
                  <a:pt x="3178" y="313"/>
                </a:lnTo>
                <a:lnTo>
                  <a:pt x="3264" y="319"/>
                </a:lnTo>
                <a:lnTo>
                  <a:pt x="3337" y="325"/>
                </a:lnTo>
                <a:lnTo>
                  <a:pt x="3398" y="328"/>
                </a:lnTo>
                <a:lnTo>
                  <a:pt x="3442" y="332"/>
                </a:lnTo>
                <a:lnTo>
                  <a:pt x="3471" y="334"/>
                </a:lnTo>
                <a:lnTo>
                  <a:pt x="3481" y="336"/>
                </a:lnTo>
                <a:lnTo>
                  <a:pt x="3479" y="351"/>
                </a:lnTo>
                <a:lnTo>
                  <a:pt x="3469" y="351"/>
                </a:lnTo>
                <a:lnTo>
                  <a:pt x="3440" y="348"/>
                </a:lnTo>
                <a:lnTo>
                  <a:pt x="3396" y="346"/>
                </a:lnTo>
                <a:lnTo>
                  <a:pt x="3337" y="340"/>
                </a:lnTo>
                <a:lnTo>
                  <a:pt x="3262" y="336"/>
                </a:lnTo>
                <a:lnTo>
                  <a:pt x="3178" y="328"/>
                </a:lnTo>
                <a:lnTo>
                  <a:pt x="3080" y="323"/>
                </a:lnTo>
                <a:lnTo>
                  <a:pt x="2976" y="315"/>
                </a:lnTo>
                <a:lnTo>
                  <a:pt x="2863" y="305"/>
                </a:lnTo>
                <a:lnTo>
                  <a:pt x="2744" y="298"/>
                </a:lnTo>
                <a:lnTo>
                  <a:pt x="2621" y="288"/>
                </a:lnTo>
                <a:lnTo>
                  <a:pt x="2496" y="278"/>
                </a:lnTo>
                <a:lnTo>
                  <a:pt x="2370" y="269"/>
                </a:lnTo>
                <a:lnTo>
                  <a:pt x="2243" y="259"/>
                </a:lnTo>
                <a:lnTo>
                  <a:pt x="2118" y="250"/>
                </a:lnTo>
                <a:lnTo>
                  <a:pt x="1996" y="242"/>
                </a:lnTo>
                <a:lnTo>
                  <a:pt x="1998" y="225"/>
                </a:lnTo>
                <a:close/>
              </a:path>
            </a:pathLst>
          </a:custGeom>
          <a:solidFill>
            <a:schemeClr val="accent2"/>
          </a:solidFill>
          <a:ln w="9525">
            <a:solidFill>
              <a:schemeClr val="accent2"/>
            </a:solidFill>
            <a:round/>
            <a:headEnd/>
            <a:tailEnd/>
          </a:ln>
        </p:spPr>
        <p:txBody>
          <a:bodyPr/>
          <a:lstStyle/>
          <a:p>
            <a:pPr algn="ctr"/>
            <a:endParaRPr lang="nl-NL">
              <a:solidFill>
                <a:srgbClr val="262673"/>
              </a:solidFill>
              <a:latin typeface="Candara" pitchFamily="34" charset="0"/>
            </a:endParaRPr>
          </a:p>
        </p:txBody>
      </p:sp>
      <p:grpSp>
        <p:nvGrpSpPr>
          <p:cNvPr id="25623" name="Groeperen 82"/>
          <p:cNvGrpSpPr>
            <a:grpSpLocks/>
          </p:cNvGrpSpPr>
          <p:nvPr/>
        </p:nvGrpSpPr>
        <p:grpSpPr bwMode="auto">
          <a:xfrm>
            <a:off x="1978025" y="1673225"/>
            <a:ext cx="5676900" cy="1812925"/>
            <a:chOff x="2257425" y="1445420"/>
            <a:chExt cx="6207123" cy="2000250"/>
          </a:xfrm>
        </p:grpSpPr>
        <p:cxnSp>
          <p:nvCxnSpPr>
            <p:cNvPr id="25639" name="Rechte verbindingslijn 52"/>
            <p:cNvCxnSpPr>
              <a:cxnSpLocks noChangeShapeType="1"/>
            </p:cNvCxnSpPr>
            <p:nvPr/>
          </p:nvCxnSpPr>
          <p:spPr bwMode="auto">
            <a:xfrm rot="5400000" flipH="1" flipV="1">
              <a:off x="1366839" y="2443957"/>
              <a:ext cx="2000249" cy="3176"/>
            </a:xfrm>
            <a:prstGeom prst="line">
              <a:avLst/>
            </a:prstGeom>
            <a:noFill/>
            <a:ln w="9525">
              <a:solidFill>
                <a:schemeClr val="tx1"/>
              </a:solidFill>
              <a:round/>
              <a:headEnd/>
              <a:tailEnd/>
            </a:ln>
          </p:spPr>
        </p:cxnSp>
        <p:cxnSp>
          <p:nvCxnSpPr>
            <p:cNvPr id="25640" name="Rechte verbindingslijn 60"/>
            <p:cNvCxnSpPr>
              <a:cxnSpLocks noChangeShapeType="1"/>
            </p:cNvCxnSpPr>
            <p:nvPr/>
          </p:nvCxnSpPr>
          <p:spPr bwMode="auto">
            <a:xfrm rot="10800000" flipH="1">
              <a:off x="2273299" y="3327400"/>
              <a:ext cx="6191249" cy="15082"/>
            </a:xfrm>
            <a:prstGeom prst="line">
              <a:avLst/>
            </a:prstGeom>
            <a:noFill/>
            <a:ln w="9525">
              <a:solidFill>
                <a:schemeClr val="tx1"/>
              </a:solidFill>
              <a:round/>
              <a:headEnd/>
              <a:tailEnd/>
            </a:ln>
          </p:spPr>
        </p:cxnSp>
        <p:cxnSp>
          <p:nvCxnSpPr>
            <p:cNvPr id="25641" name="Rechte verbindingslijn 65"/>
            <p:cNvCxnSpPr>
              <a:cxnSpLocks noChangeShapeType="1"/>
            </p:cNvCxnSpPr>
            <p:nvPr/>
          </p:nvCxnSpPr>
          <p:spPr bwMode="auto">
            <a:xfrm flipV="1">
              <a:off x="2257425" y="2951479"/>
              <a:ext cx="112367" cy="170"/>
            </a:xfrm>
            <a:prstGeom prst="line">
              <a:avLst/>
            </a:prstGeom>
            <a:noFill/>
            <a:ln w="9525">
              <a:solidFill>
                <a:schemeClr val="tx1"/>
              </a:solidFill>
              <a:round/>
              <a:headEnd/>
              <a:tailEnd/>
            </a:ln>
          </p:spPr>
        </p:cxnSp>
        <p:cxnSp>
          <p:nvCxnSpPr>
            <p:cNvPr id="25642" name="Rechte verbindingslijn 68"/>
            <p:cNvCxnSpPr>
              <a:cxnSpLocks noChangeShapeType="1"/>
            </p:cNvCxnSpPr>
            <p:nvPr/>
          </p:nvCxnSpPr>
          <p:spPr bwMode="auto">
            <a:xfrm flipV="1">
              <a:off x="2257425" y="2575559"/>
              <a:ext cx="112367" cy="170"/>
            </a:xfrm>
            <a:prstGeom prst="line">
              <a:avLst/>
            </a:prstGeom>
            <a:noFill/>
            <a:ln w="9525">
              <a:solidFill>
                <a:schemeClr val="tx1"/>
              </a:solidFill>
              <a:round/>
              <a:headEnd/>
              <a:tailEnd/>
            </a:ln>
          </p:spPr>
        </p:cxnSp>
        <p:cxnSp>
          <p:nvCxnSpPr>
            <p:cNvPr id="25643" name="Rechte verbindingslijn 69"/>
            <p:cNvCxnSpPr>
              <a:cxnSpLocks noChangeShapeType="1"/>
            </p:cNvCxnSpPr>
            <p:nvPr/>
          </p:nvCxnSpPr>
          <p:spPr bwMode="auto">
            <a:xfrm flipV="1">
              <a:off x="2257425" y="2199639"/>
              <a:ext cx="112367" cy="170"/>
            </a:xfrm>
            <a:prstGeom prst="line">
              <a:avLst/>
            </a:prstGeom>
            <a:noFill/>
            <a:ln w="9525">
              <a:solidFill>
                <a:schemeClr val="tx1"/>
              </a:solidFill>
              <a:round/>
              <a:headEnd/>
              <a:tailEnd/>
            </a:ln>
          </p:spPr>
        </p:cxnSp>
        <p:cxnSp>
          <p:nvCxnSpPr>
            <p:cNvPr id="25644" name="Rechte verbindingslijn 70"/>
            <p:cNvCxnSpPr>
              <a:cxnSpLocks noChangeShapeType="1"/>
            </p:cNvCxnSpPr>
            <p:nvPr/>
          </p:nvCxnSpPr>
          <p:spPr bwMode="auto">
            <a:xfrm flipV="1">
              <a:off x="2257425" y="1823719"/>
              <a:ext cx="112367" cy="170"/>
            </a:xfrm>
            <a:prstGeom prst="line">
              <a:avLst/>
            </a:prstGeom>
            <a:noFill/>
            <a:ln w="9525">
              <a:solidFill>
                <a:schemeClr val="tx1"/>
              </a:solidFill>
              <a:round/>
              <a:headEnd/>
              <a:tailEnd/>
            </a:ln>
          </p:spPr>
        </p:cxnSp>
        <p:cxnSp>
          <p:nvCxnSpPr>
            <p:cNvPr id="25645" name="Rechte verbindingslijn 71"/>
            <p:cNvCxnSpPr>
              <a:cxnSpLocks noChangeShapeType="1"/>
            </p:cNvCxnSpPr>
            <p:nvPr/>
          </p:nvCxnSpPr>
          <p:spPr bwMode="auto">
            <a:xfrm flipV="1">
              <a:off x="2257425" y="1447799"/>
              <a:ext cx="112367" cy="170"/>
            </a:xfrm>
            <a:prstGeom prst="line">
              <a:avLst/>
            </a:prstGeom>
            <a:noFill/>
            <a:ln w="9525">
              <a:solidFill>
                <a:schemeClr val="tx1"/>
              </a:solidFill>
              <a:round/>
              <a:headEnd/>
              <a:tailEnd/>
            </a:ln>
          </p:spPr>
        </p:cxnSp>
        <p:cxnSp>
          <p:nvCxnSpPr>
            <p:cNvPr id="25646" name="Rechte verbindingslijn 76"/>
            <p:cNvCxnSpPr>
              <a:cxnSpLocks noChangeShapeType="1"/>
            </p:cNvCxnSpPr>
            <p:nvPr/>
          </p:nvCxnSpPr>
          <p:spPr bwMode="auto">
            <a:xfrm rot="5400000" flipH="1" flipV="1">
              <a:off x="3716602" y="3395663"/>
              <a:ext cx="98426" cy="1588"/>
            </a:xfrm>
            <a:prstGeom prst="line">
              <a:avLst/>
            </a:prstGeom>
            <a:noFill/>
            <a:ln w="9525">
              <a:solidFill>
                <a:schemeClr val="tx1"/>
              </a:solidFill>
              <a:round/>
              <a:headEnd/>
              <a:tailEnd/>
            </a:ln>
          </p:spPr>
        </p:cxnSp>
        <p:cxnSp>
          <p:nvCxnSpPr>
            <p:cNvPr id="25647" name="Rechte verbindingslijn 78"/>
            <p:cNvCxnSpPr>
              <a:cxnSpLocks noChangeShapeType="1"/>
            </p:cNvCxnSpPr>
            <p:nvPr/>
          </p:nvCxnSpPr>
          <p:spPr bwMode="auto">
            <a:xfrm rot="5400000" flipH="1" flipV="1">
              <a:off x="7905223" y="3395663"/>
              <a:ext cx="98426" cy="1588"/>
            </a:xfrm>
            <a:prstGeom prst="line">
              <a:avLst/>
            </a:prstGeom>
            <a:noFill/>
            <a:ln w="9525">
              <a:solidFill>
                <a:schemeClr val="tx1"/>
              </a:solidFill>
              <a:round/>
              <a:headEnd/>
              <a:tailEnd/>
            </a:ln>
          </p:spPr>
        </p:cxnSp>
        <p:cxnSp>
          <p:nvCxnSpPr>
            <p:cNvPr id="25648" name="Rechte verbindingslijn 80"/>
            <p:cNvCxnSpPr>
              <a:cxnSpLocks noChangeShapeType="1"/>
            </p:cNvCxnSpPr>
            <p:nvPr/>
          </p:nvCxnSpPr>
          <p:spPr bwMode="auto">
            <a:xfrm rot="5400000" flipH="1" flipV="1">
              <a:off x="5129738" y="3395663"/>
              <a:ext cx="98426" cy="1588"/>
            </a:xfrm>
            <a:prstGeom prst="line">
              <a:avLst/>
            </a:prstGeom>
            <a:noFill/>
            <a:ln w="9525">
              <a:solidFill>
                <a:schemeClr val="tx1"/>
              </a:solidFill>
              <a:round/>
              <a:headEnd/>
              <a:tailEnd/>
            </a:ln>
          </p:spPr>
        </p:cxnSp>
        <p:cxnSp>
          <p:nvCxnSpPr>
            <p:cNvPr id="25649" name="Rechte verbindingslijn 81"/>
            <p:cNvCxnSpPr>
              <a:cxnSpLocks noChangeShapeType="1"/>
            </p:cNvCxnSpPr>
            <p:nvPr/>
          </p:nvCxnSpPr>
          <p:spPr bwMode="auto">
            <a:xfrm rot="5400000" flipH="1" flipV="1">
              <a:off x="6487849" y="3395663"/>
              <a:ext cx="98426" cy="1588"/>
            </a:xfrm>
            <a:prstGeom prst="line">
              <a:avLst/>
            </a:prstGeom>
            <a:noFill/>
            <a:ln w="9525">
              <a:solidFill>
                <a:schemeClr val="tx1"/>
              </a:solidFill>
              <a:round/>
              <a:headEnd/>
              <a:tailEnd/>
            </a:ln>
          </p:spPr>
        </p:cxnSp>
      </p:grpSp>
      <p:grpSp>
        <p:nvGrpSpPr>
          <p:cNvPr id="25624" name="Groeperen 83"/>
          <p:cNvGrpSpPr>
            <a:grpSpLocks/>
          </p:cNvGrpSpPr>
          <p:nvPr/>
        </p:nvGrpSpPr>
        <p:grpSpPr bwMode="auto">
          <a:xfrm>
            <a:off x="1978025" y="4129088"/>
            <a:ext cx="5676900" cy="1812925"/>
            <a:chOff x="2257425" y="1445420"/>
            <a:chExt cx="6207123" cy="2000250"/>
          </a:xfrm>
        </p:grpSpPr>
        <p:cxnSp>
          <p:nvCxnSpPr>
            <p:cNvPr id="25628" name="Rechte verbindingslijn 84"/>
            <p:cNvCxnSpPr>
              <a:cxnSpLocks noChangeShapeType="1"/>
            </p:cNvCxnSpPr>
            <p:nvPr/>
          </p:nvCxnSpPr>
          <p:spPr bwMode="auto">
            <a:xfrm rot="5400000" flipH="1" flipV="1">
              <a:off x="1366839" y="2443957"/>
              <a:ext cx="2000249" cy="3176"/>
            </a:xfrm>
            <a:prstGeom prst="line">
              <a:avLst/>
            </a:prstGeom>
            <a:noFill/>
            <a:ln w="9525">
              <a:solidFill>
                <a:schemeClr val="tx1"/>
              </a:solidFill>
              <a:round/>
              <a:headEnd/>
              <a:tailEnd/>
            </a:ln>
          </p:spPr>
        </p:cxnSp>
        <p:cxnSp>
          <p:nvCxnSpPr>
            <p:cNvPr id="25629" name="Rechte verbindingslijn 85"/>
            <p:cNvCxnSpPr>
              <a:cxnSpLocks noChangeShapeType="1"/>
            </p:cNvCxnSpPr>
            <p:nvPr/>
          </p:nvCxnSpPr>
          <p:spPr bwMode="auto">
            <a:xfrm rot="10800000" flipH="1">
              <a:off x="2273299" y="3327400"/>
              <a:ext cx="6191249" cy="15082"/>
            </a:xfrm>
            <a:prstGeom prst="line">
              <a:avLst/>
            </a:prstGeom>
            <a:noFill/>
            <a:ln w="9525">
              <a:solidFill>
                <a:schemeClr val="tx1"/>
              </a:solidFill>
              <a:round/>
              <a:headEnd/>
              <a:tailEnd/>
            </a:ln>
          </p:spPr>
        </p:cxnSp>
        <p:cxnSp>
          <p:nvCxnSpPr>
            <p:cNvPr id="25630" name="Rechte verbindingslijn 86"/>
            <p:cNvCxnSpPr>
              <a:cxnSpLocks noChangeShapeType="1"/>
            </p:cNvCxnSpPr>
            <p:nvPr/>
          </p:nvCxnSpPr>
          <p:spPr bwMode="auto">
            <a:xfrm flipV="1">
              <a:off x="2257425" y="2951479"/>
              <a:ext cx="112367" cy="170"/>
            </a:xfrm>
            <a:prstGeom prst="line">
              <a:avLst/>
            </a:prstGeom>
            <a:noFill/>
            <a:ln w="9525">
              <a:solidFill>
                <a:schemeClr val="tx1"/>
              </a:solidFill>
              <a:round/>
              <a:headEnd/>
              <a:tailEnd/>
            </a:ln>
          </p:spPr>
        </p:cxnSp>
        <p:cxnSp>
          <p:nvCxnSpPr>
            <p:cNvPr id="25631" name="Rechte verbindingslijn 87"/>
            <p:cNvCxnSpPr>
              <a:cxnSpLocks noChangeShapeType="1"/>
            </p:cNvCxnSpPr>
            <p:nvPr/>
          </p:nvCxnSpPr>
          <p:spPr bwMode="auto">
            <a:xfrm flipV="1">
              <a:off x="2257425" y="2575559"/>
              <a:ext cx="112367" cy="170"/>
            </a:xfrm>
            <a:prstGeom prst="line">
              <a:avLst/>
            </a:prstGeom>
            <a:noFill/>
            <a:ln w="9525">
              <a:solidFill>
                <a:schemeClr val="tx1"/>
              </a:solidFill>
              <a:round/>
              <a:headEnd/>
              <a:tailEnd/>
            </a:ln>
          </p:spPr>
        </p:cxnSp>
        <p:cxnSp>
          <p:nvCxnSpPr>
            <p:cNvPr id="25632" name="Rechte verbindingslijn 88"/>
            <p:cNvCxnSpPr>
              <a:cxnSpLocks noChangeShapeType="1"/>
            </p:cNvCxnSpPr>
            <p:nvPr/>
          </p:nvCxnSpPr>
          <p:spPr bwMode="auto">
            <a:xfrm flipV="1">
              <a:off x="2257425" y="2199639"/>
              <a:ext cx="112367" cy="170"/>
            </a:xfrm>
            <a:prstGeom prst="line">
              <a:avLst/>
            </a:prstGeom>
            <a:noFill/>
            <a:ln w="9525">
              <a:solidFill>
                <a:schemeClr val="tx1"/>
              </a:solidFill>
              <a:round/>
              <a:headEnd/>
              <a:tailEnd/>
            </a:ln>
          </p:spPr>
        </p:cxnSp>
        <p:cxnSp>
          <p:nvCxnSpPr>
            <p:cNvPr id="25633" name="Rechte verbindingslijn 89"/>
            <p:cNvCxnSpPr>
              <a:cxnSpLocks noChangeShapeType="1"/>
            </p:cNvCxnSpPr>
            <p:nvPr/>
          </p:nvCxnSpPr>
          <p:spPr bwMode="auto">
            <a:xfrm flipV="1">
              <a:off x="2257425" y="1823719"/>
              <a:ext cx="112367" cy="170"/>
            </a:xfrm>
            <a:prstGeom prst="line">
              <a:avLst/>
            </a:prstGeom>
            <a:noFill/>
            <a:ln w="9525">
              <a:solidFill>
                <a:schemeClr val="tx1"/>
              </a:solidFill>
              <a:round/>
              <a:headEnd/>
              <a:tailEnd/>
            </a:ln>
          </p:spPr>
        </p:cxnSp>
        <p:cxnSp>
          <p:nvCxnSpPr>
            <p:cNvPr id="25634" name="Rechte verbindingslijn 90"/>
            <p:cNvCxnSpPr>
              <a:cxnSpLocks noChangeShapeType="1"/>
            </p:cNvCxnSpPr>
            <p:nvPr/>
          </p:nvCxnSpPr>
          <p:spPr bwMode="auto">
            <a:xfrm flipV="1">
              <a:off x="2257425" y="1447799"/>
              <a:ext cx="112367" cy="170"/>
            </a:xfrm>
            <a:prstGeom prst="line">
              <a:avLst/>
            </a:prstGeom>
            <a:noFill/>
            <a:ln w="9525">
              <a:solidFill>
                <a:schemeClr val="tx1"/>
              </a:solidFill>
              <a:round/>
              <a:headEnd/>
              <a:tailEnd/>
            </a:ln>
          </p:spPr>
        </p:cxnSp>
        <p:cxnSp>
          <p:nvCxnSpPr>
            <p:cNvPr id="25635" name="Rechte verbindingslijn 91"/>
            <p:cNvCxnSpPr>
              <a:cxnSpLocks noChangeShapeType="1"/>
            </p:cNvCxnSpPr>
            <p:nvPr/>
          </p:nvCxnSpPr>
          <p:spPr bwMode="auto">
            <a:xfrm rot="5400000" flipH="1" flipV="1">
              <a:off x="3716602" y="3395663"/>
              <a:ext cx="98426" cy="1588"/>
            </a:xfrm>
            <a:prstGeom prst="line">
              <a:avLst/>
            </a:prstGeom>
            <a:noFill/>
            <a:ln w="9525">
              <a:solidFill>
                <a:schemeClr val="tx1"/>
              </a:solidFill>
              <a:round/>
              <a:headEnd/>
              <a:tailEnd/>
            </a:ln>
          </p:spPr>
        </p:cxnSp>
        <p:cxnSp>
          <p:nvCxnSpPr>
            <p:cNvPr id="25636" name="Rechte verbindingslijn 92"/>
            <p:cNvCxnSpPr>
              <a:cxnSpLocks noChangeShapeType="1"/>
            </p:cNvCxnSpPr>
            <p:nvPr/>
          </p:nvCxnSpPr>
          <p:spPr bwMode="auto">
            <a:xfrm rot="5400000" flipH="1" flipV="1">
              <a:off x="7905223" y="3395663"/>
              <a:ext cx="98426" cy="1588"/>
            </a:xfrm>
            <a:prstGeom prst="line">
              <a:avLst/>
            </a:prstGeom>
            <a:noFill/>
            <a:ln w="9525">
              <a:solidFill>
                <a:schemeClr val="tx1"/>
              </a:solidFill>
              <a:round/>
              <a:headEnd/>
              <a:tailEnd/>
            </a:ln>
          </p:spPr>
        </p:cxnSp>
        <p:cxnSp>
          <p:nvCxnSpPr>
            <p:cNvPr id="25637" name="Rechte verbindingslijn 93"/>
            <p:cNvCxnSpPr>
              <a:cxnSpLocks noChangeShapeType="1"/>
            </p:cNvCxnSpPr>
            <p:nvPr/>
          </p:nvCxnSpPr>
          <p:spPr bwMode="auto">
            <a:xfrm rot="5400000" flipH="1" flipV="1">
              <a:off x="5129738" y="3395663"/>
              <a:ext cx="98426" cy="1588"/>
            </a:xfrm>
            <a:prstGeom prst="line">
              <a:avLst/>
            </a:prstGeom>
            <a:noFill/>
            <a:ln w="9525">
              <a:solidFill>
                <a:schemeClr val="tx1"/>
              </a:solidFill>
              <a:round/>
              <a:headEnd/>
              <a:tailEnd/>
            </a:ln>
          </p:spPr>
        </p:cxnSp>
        <p:cxnSp>
          <p:nvCxnSpPr>
            <p:cNvPr id="25638" name="Rechte verbindingslijn 94"/>
            <p:cNvCxnSpPr>
              <a:cxnSpLocks noChangeShapeType="1"/>
            </p:cNvCxnSpPr>
            <p:nvPr/>
          </p:nvCxnSpPr>
          <p:spPr bwMode="auto">
            <a:xfrm rot="5400000" flipH="1" flipV="1">
              <a:off x="6487849" y="3395663"/>
              <a:ext cx="98426" cy="1588"/>
            </a:xfrm>
            <a:prstGeom prst="line">
              <a:avLst/>
            </a:prstGeom>
            <a:noFill/>
            <a:ln w="9525">
              <a:solidFill>
                <a:schemeClr val="tx1"/>
              </a:solidFill>
              <a:round/>
              <a:headEnd/>
              <a:tailEnd/>
            </a:ln>
          </p:spPr>
        </p:cxnSp>
      </p:grpSp>
      <p:sp>
        <p:nvSpPr>
          <p:cNvPr id="25625"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nl-NL" sz="3200" b="1">
                <a:solidFill>
                  <a:srgbClr val="FFF61B"/>
                </a:solidFill>
                <a:latin typeface="Candara" pitchFamily="34" charset="0"/>
              </a:rPr>
              <a:t>Aantal hypoglycemieën bij DMT1 en DMT2</a:t>
            </a:r>
            <a:endParaRPr lang="nl-NL" sz="3200">
              <a:latin typeface="Candara" pitchFamily="34" charset="0"/>
            </a:endParaRPr>
          </a:p>
        </p:txBody>
      </p:sp>
      <p:cxnSp>
        <p:nvCxnSpPr>
          <p:cNvPr id="98" name="Rechte verbindingslijn 97"/>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25627" name="Rectangle 2"/>
          <p:cNvSpPr>
            <a:spLocks noChangeArrowheads="1"/>
          </p:cNvSpPr>
          <p:nvPr/>
        </p:nvSpPr>
        <p:spPr bwMode="auto">
          <a:xfrm>
            <a:off x="539750" y="6502400"/>
            <a:ext cx="2481263"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Mullins P, et al.  Clin Ther 2007;29:1607−19.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22930"/>
                                        </p:tgtEl>
                                        <p:attrNameLst>
                                          <p:attrName>style.visibility</p:attrName>
                                        </p:attrNameLst>
                                      </p:cBhvr>
                                      <p:to>
                                        <p:strVal val="visible"/>
                                      </p:to>
                                    </p:set>
                                    <p:animEffect transition="in" filter="wipe(right)">
                                      <p:cBhvr>
                                        <p:cTn id="7" dur="1000"/>
                                        <p:tgtEl>
                                          <p:spTgt spid="4229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2931"/>
                                        </p:tgtEl>
                                        <p:attrNameLst>
                                          <p:attrName>style.visibility</p:attrName>
                                        </p:attrNameLst>
                                      </p:cBhvr>
                                      <p:to>
                                        <p:strVal val="visible"/>
                                      </p:to>
                                    </p:set>
                                    <p:animEffect transition="in" filter="wipe(right)">
                                      <p:cBhvr>
                                        <p:cTn id="12" dur="1000"/>
                                        <p:tgtEl>
                                          <p:spTgt spid="4229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22949"/>
                                        </p:tgtEl>
                                        <p:attrNameLst>
                                          <p:attrName>style.visibility</p:attrName>
                                        </p:attrNameLst>
                                      </p:cBhvr>
                                      <p:to>
                                        <p:strVal val="visible"/>
                                      </p:to>
                                    </p:set>
                                    <p:animEffect transition="in" filter="wipe(right)">
                                      <p:cBhvr>
                                        <p:cTn id="17" dur="1000"/>
                                        <p:tgtEl>
                                          <p:spTgt spid="4229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22950"/>
                                        </p:tgtEl>
                                        <p:attrNameLst>
                                          <p:attrName>style.visibility</p:attrName>
                                        </p:attrNameLst>
                                      </p:cBhvr>
                                      <p:to>
                                        <p:strVal val="visible"/>
                                      </p:to>
                                    </p:set>
                                    <p:animEffect transition="in" filter="wipe(right)">
                                      <p:cBhvr>
                                        <p:cTn id="22" dur="1000"/>
                                        <p:tgtEl>
                                          <p:spTgt spid="42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30" grpId="0" animBg="1"/>
      <p:bldP spid="422931" grpId="0" animBg="1"/>
      <p:bldP spid="422949" grpId="0" animBg="1"/>
      <p:bldP spid="4229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2865438" y="2732088"/>
            <a:ext cx="5624512" cy="461962"/>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Controleer (dagelijks) nuchter glucose en verhoog de dosering met 2 E</a:t>
            </a:r>
          </a:p>
          <a:p>
            <a:pPr algn="ctr">
              <a:defRPr/>
            </a:pPr>
            <a:r>
              <a:rPr lang="nl-NL" sz="1200" b="1">
                <a:solidFill>
                  <a:schemeClr val="bg1"/>
                </a:solidFill>
                <a:latin typeface="Candara" pitchFamily="-65" charset="0"/>
              </a:rPr>
              <a:t>per 3 dagen tot titratiedoel van 3,9-7,2 mmol/L </a:t>
            </a:r>
            <a:endParaRPr lang="en-US" sz="1200" b="1">
              <a:solidFill>
                <a:schemeClr val="bg1"/>
              </a:solidFill>
              <a:latin typeface="Candara" pitchFamily="-65" charset="0"/>
            </a:endParaRPr>
          </a:p>
        </p:txBody>
      </p:sp>
      <p:sp>
        <p:nvSpPr>
          <p:cNvPr id="26627" name="Line 4"/>
          <p:cNvSpPr>
            <a:spLocks noChangeShapeType="1"/>
          </p:cNvSpPr>
          <p:nvPr/>
        </p:nvSpPr>
        <p:spPr bwMode="auto">
          <a:xfrm>
            <a:off x="5657850" y="2495550"/>
            <a:ext cx="0" cy="222250"/>
          </a:xfrm>
          <a:prstGeom prst="line">
            <a:avLst/>
          </a:prstGeom>
          <a:noFill/>
          <a:ln w="25400">
            <a:solidFill>
              <a:schemeClr val="tx1"/>
            </a:solidFill>
            <a:round/>
            <a:headEnd/>
            <a:tailEnd type="triangle" w="med" len="med"/>
          </a:ln>
        </p:spPr>
        <p:txBody>
          <a:bodyPr/>
          <a:lstStyle/>
          <a:p>
            <a:endParaRPr lang="nl-NL"/>
          </a:p>
        </p:txBody>
      </p:sp>
      <p:sp>
        <p:nvSpPr>
          <p:cNvPr id="26628" name="Text Box 5"/>
          <p:cNvSpPr txBox="1">
            <a:spLocks noChangeArrowheads="1"/>
          </p:cNvSpPr>
          <p:nvPr/>
        </p:nvSpPr>
        <p:spPr bwMode="auto">
          <a:xfrm>
            <a:off x="3735388" y="4833938"/>
            <a:ext cx="2346325" cy="646112"/>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BG </a:t>
            </a:r>
            <a:r>
              <a:rPr lang="nl-NL" sz="1200" b="1">
                <a:solidFill>
                  <a:srgbClr val="FF0000"/>
                </a:solidFill>
                <a:latin typeface="Candara" pitchFamily="34" charset="0"/>
              </a:rPr>
              <a:t>voor diner</a:t>
            </a:r>
            <a:r>
              <a:rPr lang="nl-NL" sz="1200" b="1">
                <a:latin typeface="Candara" pitchFamily="34" charset="0"/>
              </a:rPr>
              <a:t> </a:t>
            </a:r>
            <a:r>
              <a:rPr lang="nl-NL" sz="1200" b="1">
                <a:solidFill>
                  <a:srgbClr val="262673"/>
                </a:solidFill>
                <a:latin typeface="Candara" pitchFamily="34" charset="0"/>
              </a:rPr>
              <a:t>te hoog:</a:t>
            </a:r>
            <a:br>
              <a:rPr lang="nl-NL" sz="1200" b="1">
                <a:solidFill>
                  <a:srgbClr val="262673"/>
                </a:solidFill>
                <a:latin typeface="Candara" pitchFamily="34" charset="0"/>
              </a:rPr>
            </a:br>
            <a:r>
              <a:rPr lang="nl-NL" sz="1200" b="1">
                <a:solidFill>
                  <a:srgbClr val="262673"/>
                </a:solidFill>
                <a:latin typeface="Candara" pitchFamily="34" charset="0"/>
              </a:rPr>
              <a:t>+ snelwerkend insuline bij</a:t>
            </a:r>
          </a:p>
          <a:p>
            <a:pPr algn="ctr"/>
            <a:r>
              <a:rPr lang="nl-NL" sz="1200" b="1">
                <a:latin typeface="Candara" pitchFamily="34" charset="0"/>
              </a:rPr>
              <a:t> </a:t>
            </a:r>
            <a:r>
              <a:rPr lang="nl-NL" sz="1200" b="1">
                <a:solidFill>
                  <a:srgbClr val="FF0000"/>
                </a:solidFill>
                <a:latin typeface="Candara" pitchFamily="34" charset="0"/>
              </a:rPr>
              <a:t>lunch </a:t>
            </a:r>
            <a:r>
              <a:rPr lang="nl-NL" sz="1200" b="1">
                <a:solidFill>
                  <a:srgbClr val="262673"/>
                </a:solidFill>
                <a:latin typeface="Candara" pitchFamily="34" charset="0"/>
              </a:rPr>
              <a:t>(start ± 4E en + 2E / 3d)</a:t>
            </a:r>
            <a:endParaRPr lang="en-US" sz="1200" b="1">
              <a:solidFill>
                <a:srgbClr val="262673"/>
              </a:solidFill>
              <a:latin typeface="Candara" pitchFamily="34" charset="0"/>
            </a:endParaRPr>
          </a:p>
        </p:txBody>
      </p:sp>
      <p:sp>
        <p:nvSpPr>
          <p:cNvPr id="26629" name="Text Box 6"/>
          <p:cNvSpPr txBox="1">
            <a:spLocks noChangeArrowheads="1"/>
          </p:cNvSpPr>
          <p:nvPr/>
        </p:nvSpPr>
        <p:spPr bwMode="auto">
          <a:xfrm>
            <a:off x="1177925" y="4833938"/>
            <a:ext cx="2433638" cy="646112"/>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BG </a:t>
            </a:r>
            <a:r>
              <a:rPr lang="nl-NL" sz="1200" b="1">
                <a:solidFill>
                  <a:srgbClr val="FF0000"/>
                </a:solidFill>
                <a:latin typeface="Candara" pitchFamily="34" charset="0"/>
              </a:rPr>
              <a:t>voor lunch</a:t>
            </a:r>
            <a:r>
              <a:rPr lang="nl-NL" sz="1200" b="1">
                <a:latin typeface="Candara" pitchFamily="34" charset="0"/>
              </a:rPr>
              <a:t> te hoog:</a:t>
            </a:r>
            <a:r>
              <a:rPr lang="nl-NL" sz="1200" b="1">
                <a:solidFill>
                  <a:srgbClr val="262673"/>
                </a:solidFill>
                <a:latin typeface="Candara" pitchFamily="34" charset="0"/>
              </a:rPr>
              <a:t/>
            </a:r>
            <a:br>
              <a:rPr lang="nl-NL" sz="1200" b="1">
                <a:solidFill>
                  <a:srgbClr val="262673"/>
                </a:solidFill>
                <a:latin typeface="Candara" pitchFamily="34" charset="0"/>
              </a:rPr>
            </a:br>
            <a:r>
              <a:rPr lang="nl-NL" sz="1200" b="1">
                <a:solidFill>
                  <a:srgbClr val="262673"/>
                </a:solidFill>
                <a:latin typeface="Candara" pitchFamily="34" charset="0"/>
              </a:rPr>
              <a:t>+ snelwerkend insuline bij </a:t>
            </a:r>
            <a:r>
              <a:rPr lang="nl-NL" sz="1200" b="1">
                <a:solidFill>
                  <a:srgbClr val="FF0000"/>
                </a:solidFill>
                <a:latin typeface="Candara" pitchFamily="34" charset="0"/>
              </a:rPr>
              <a:t>ontbijt </a:t>
            </a:r>
            <a:r>
              <a:rPr lang="nl-NL" sz="1200" b="1">
                <a:solidFill>
                  <a:srgbClr val="262673"/>
                </a:solidFill>
                <a:latin typeface="Candara" pitchFamily="34" charset="0"/>
              </a:rPr>
              <a:t>(start ± 4E en + 2E /3d)</a:t>
            </a:r>
            <a:endParaRPr lang="en-US" sz="1200" b="1">
              <a:solidFill>
                <a:srgbClr val="262673"/>
              </a:solidFill>
              <a:latin typeface="Candara" pitchFamily="34" charset="0"/>
            </a:endParaRPr>
          </a:p>
        </p:txBody>
      </p:sp>
      <p:sp>
        <p:nvSpPr>
          <p:cNvPr id="26630" name="Line 7"/>
          <p:cNvSpPr>
            <a:spLocks noChangeShapeType="1"/>
          </p:cNvSpPr>
          <p:nvPr/>
        </p:nvSpPr>
        <p:spPr bwMode="auto">
          <a:xfrm flipH="1">
            <a:off x="3376613" y="4456113"/>
            <a:ext cx="1201737" cy="254000"/>
          </a:xfrm>
          <a:prstGeom prst="line">
            <a:avLst/>
          </a:prstGeom>
          <a:noFill/>
          <a:ln w="38100">
            <a:solidFill>
              <a:srgbClr val="4299A0"/>
            </a:solidFill>
            <a:round/>
            <a:headEnd/>
            <a:tailEnd type="triangle" w="med" len="med"/>
          </a:ln>
        </p:spPr>
        <p:txBody>
          <a:bodyPr/>
          <a:lstStyle/>
          <a:p>
            <a:endParaRPr lang="nl-NL"/>
          </a:p>
        </p:txBody>
      </p:sp>
      <p:sp>
        <p:nvSpPr>
          <p:cNvPr id="26631" name="Text Box 8"/>
          <p:cNvSpPr txBox="1">
            <a:spLocks noChangeArrowheads="1"/>
          </p:cNvSpPr>
          <p:nvPr/>
        </p:nvSpPr>
        <p:spPr bwMode="auto">
          <a:xfrm>
            <a:off x="6205538" y="4833938"/>
            <a:ext cx="2278062" cy="646112"/>
          </a:xfrm>
          <a:prstGeom prst="rect">
            <a:avLst/>
          </a:prstGeom>
          <a:solidFill>
            <a:schemeClr val="accent1"/>
          </a:solidFill>
          <a:ln w="38100">
            <a:solidFill>
              <a:srgbClr val="4299A0"/>
            </a:solidFill>
            <a:miter lim="800000"/>
            <a:headEnd/>
            <a:tailEnd/>
          </a:ln>
        </p:spPr>
        <p:txBody>
          <a:bodyPr>
            <a:spAutoFit/>
          </a:bodyPr>
          <a:lstStyle/>
          <a:p>
            <a:pPr algn="ctr"/>
            <a:r>
              <a:rPr lang="nl-NL" sz="1200" b="1">
                <a:latin typeface="Candara" pitchFamily="34" charset="0"/>
              </a:rPr>
              <a:t>BG </a:t>
            </a:r>
            <a:r>
              <a:rPr lang="nl-NL" sz="1200" b="1">
                <a:solidFill>
                  <a:srgbClr val="FF0000"/>
                </a:solidFill>
                <a:latin typeface="Candara" pitchFamily="34" charset="0"/>
              </a:rPr>
              <a:t>voor slapen</a:t>
            </a:r>
            <a:r>
              <a:rPr lang="nl-NL" sz="1200" b="1">
                <a:latin typeface="Candara" pitchFamily="34" charset="0"/>
              </a:rPr>
              <a:t> </a:t>
            </a:r>
            <a:r>
              <a:rPr lang="nl-NL" sz="1200" b="1">
                <a:solidFill>
                  <a:srgbClr val="262673"/>
                </a:solidFill>
                <a:latin typeface="Candara" pitchFamily="34" charset="0"/>
              </a:rPr>
              <a:t>te hoog:</a:t>
            </a:r>
            <a:br>
              <a:rPr lang="nl-NL" sz="1200" b="1">
                <a:solidFill>
                  <a:srgbClr val="262673"/>
                </a:solidFill>
                <a:latin typeface="Candara" pitchFamily="34" charset="0"/>
              </a:rPr>
            </a:br>
            <a:r>
              <a:rPr lang="nl-NL" sz="1200" b="1">
                <a:solidFill>
                  <a:srgbClr val="262673"/>
                </a:solidFill>
                <a:latin typeface="Candara" pitchFamily="34" charset="0"/>
              </a:rPr>
              <a:t>+ snelwerkend insuline bij</a:t>
            </a:r>
          </a:p>
          <a:p>
            <a:pPr algn="ctr"/>
            <a:r>
              <a:rPr lang="nl-NL" sz="1200" b="1">
                <a:solidFill>
                  <a:srgbClr val="FF0000"/>
                </a:solidFill>
                <a:latin typeface="Candara" pitchFamily="34" charset="0"/>
              </a:rPr>
              <a:t>diner</a:t>
            </a:r>
            <a:r>
              <a:rPr lang="nl-NL" sz="1200" b="1">
                <a:solidFill>
                  <a:srgbClr val="262673"/>
                </a:solidFill>
                <a:latin typeface="Candara" pitchFamily="34" charset="0"/>
              </a:rPr>
              <a:t> (start ± 4E en + 2E / 3d)</a:t>
            </a:r>
            <a:endParaRPr lang="en-US" sz="1200" b="1">
              <a:solidFill>
                <a:srgbClr val="262673"/>
              </a:solidFill>
              <a:latin typeface="Candara" pitchFamily="34" charset="0"/>
            </a:endParaRPr>
          </a:p>
        </p:txBody>
      </p:sp>
      <p:sp>
        <p:nvSpPr>
          <p:cNvPr id="26632" name="Line 9"/>
          <p:cNvSpPr>
            <a:spLocks noChangeShapeType="1"/>
          </p:cNvSpPr>
          <p:nvPr/>
        </p:nvSpPr>
        <p:spPr bwMode="auto">
          <a:xfrm>
            <a:off x="6392863" y="4421188"/>
            <a:ext cx="1579562" cy="288925"/>
          </a:xfrm>
          <a:prstGeom prst="line">
            <a:avLst/>
          </a:prstGeom>
          <a:noFill/>
          <a:ln w="38100">
            <a:solidFill>
              <a:srgbClr val="4299A0"/>
            </a:solidFill>
            <a:round/>
            <a:headEnd/>
            <a:tailEnd type="triangle" w="med" len="med"/>
          </a:ln>
        </p:spPr>
        <p:txBody>
          <a:bodyPr/>
          <a:lstStyle/>
          <a:p>
            <a:endParaRPr lang="nl-NL"/>
          </a:p>
        </p:txBody>
      </p:sp>
      <p:sp>
        <p:nvSpPr>
          <p:cNvPr id="42" name="Text Box 10"/>
          <p:cNvSpPr txBox="1">
            <a:spLocks noChangeArrowheads="1"/>
          </p:cNvSpPr>
          <p:nvPr/>
        </p:nvSpPr>
        <p:spPr bwMode="auto">
          <a:xfrm>
            <a:off x="2865438" y="1460500"/>
            <a:ext cx="5624512" cy="277813"/>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HbA1c </a:t>
            </a:r>
            <a:r>
              <a:rPr lang="nl-NL" sz="1200" b="1">
                <a:solidFill>
                  <a:schemeClr val="bg1"/>
                </a:solidFill>
                <a:latin typeface="Candara" pitchFamily="-65" charset="0"/>
                <a:sym typeface="Symbol" pitchFamily="-65" charset="2"/>
              </a:rPr>
              <a:t> 7%</a:t>
            </a:r>
            <a:endParaRPr lang="en-US" sz="1200" b="1">
              <a:solidFill>
                <a:schemeClr val="bg1"/>
              </a:solidFill>
              <a:latin typeface="Candara" pitchFamily="-65" charset="0"/>
            </a:endParaRPr>
          </a:p>
        </p:txBody>
      </p:sp>
      <p:sp>
        <p:nvSpPr>
          <p:cNvPr id="43" name="Text Box 11"/>
          <p:cNvSpPr txBox="1">
            <a:spLocks noChangeArrowheads="1"/>
          </p:cNvSpPr>
          <p:nvPr/>
        </p:nvSpPr>
        <p:spPr bwMode="auto">
          <a:xfrm>
            <a:off x="2852738" y="920750"/>
            <a:ext cx="5637212" cy="276225"/>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sym typeface="Symbol" pitchFamily="-65" charset="2"/>
              </a:rPr>
              <a:t>Metformine + bewegen / dieet</a:t>
            </a:r>
            <a:endParaRPr lang="en-US" sz="1200" b="1">
              <a:solidFill>
                <a:schemeClr val="bg1"/>
              </a:solidFill>
              <a:latin typeface="Candara" pitchFamily="-65" charset="0"/>
            </a:endParaRPr>
          </a:p>
        </p:txBody>
      </p:sp>
      <p:sp>
        <p:nvSpPr>
          <p:cNvPr id="26635" name="Line 12"/>
          <p:cNvSpPr>
            <a:spLocks noChangeShapeType="1"/>
          </p:cNvSpPr>
          <p:nvPr/>
        </p:nvSpPr>
        <p:spPr bwMode="auto">
          <a:xfrm>
            <a:off x="5657850" y="1223963"/>
            <a:ext cx="0" cy="211137"/>
          </a:xfrm>
          <a:prstGeom prst="line">
            <a:avLst/>
          </a:prstGeom>
          <a:noFill/>
          <a:ln w="25400">
            <a:solidFill>
              <a:schemeClr val="tx1"/>
            </a:solidFill>
            <a:round/>
            <a:headEnd/>
            <a:tailEnd type="triangle" w="med" len="med"/>
          </a:ln>
        </p:spPr>
        <p:txBody>
          <a:bodyPr/>
          <a:lstStyle/>
          <a:p>
            <a:endParaRPr lang="nl-NL"/>
          </a:p>
        </p:txBody>
      </p:sp>
      <p:sp>
        <p:nvSpPr>
          <p:cNvPr id="45" name="Text Box 14"/>
          <p:cNvSpPr txBox="1">
            <a:spLocks noChangeArrowheads="1"/>
          </p:cNvSpPr>
          <p:nvPr/>
        </p:nvSpPr>
        <p:spPr bwMode="auto">
          <a:xfrm>
            <a:off x="2852738" y="2017713"/>
            <a:ext cx="5624512" cy="460375"/>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Toevoegen 10 E middellangwerkend basale insuline ´s avonds</a:t>
            </a:r>
            <a:r>
              <a:rPr lang="nl-NL" sz="1200" b="1" i="1">
                <a:solidFill>
                  <a:srgbClr val="262673"/>
                </a:solidFill>
                <a:latin typeface="Candara" pitchFamily="-65" charset="0"/>
              </a:rPr>
              <a:t>  </a:t>
            </a:r>
          </a:p>
          <a:p>
            <a:pPr algn="ctr">
              <a:defRPr/>
            </a:pPr>
            <a:r>
              <a:rPr lang="nl-NL" sz="1200" b="1" i="1">
                <a:solidFill>
                  <a:srgbClr val="262673"/>
                </a:solidFill>
                <a:latin typeface="Candara" pitchFamily="-65" charset="0"/>
              </a:rPr>
              <a:t>of  </a:t>
            </a:r>
            <a:r>
              <a:rPr lang="nl-NL" sz="1200" b="1">
                <a:solidFill>
                  <a:schemeClr val="bg1"/>
                </a:solidFill>
                <a:latin typeface="Candara" pitchFamily="-65" charset="0"/>
              </a:rPr>
              <a:t>10 E langwerkend basale insuline ´s ochtends of ´s avonds</a:t>
            </a:r>
            <a:endParaRPr lang="en-US" sz="1200" b="1">
              <a:solidFill>
                <a:schemeClr val="bg1"/>
              </a:solidFill>
              <a:latin typeface="Candara" pitchFamily="-65" charset="0"/>
            </a:endParaRPr>
          </a:p>
        </p:txBody>
      </p:sp>
      <p:sp>
        <p:nvSpPr>
          <p:cNvPr id="26637" name="Line 15"/>
          <p:cNvSpPr>
            <a:spLocks noChangeShapeType="1"/>
          </p:cNvSpPr>
          <p:nvPr/>
        </p:nvSpPr>
        <p:spPr bwMode="auto">
          <a:xfrm>
            <a:off x="5657850" y="1771650"/>
            <a:ext cx="0" cy="234950"/>
          </a:xfrm>
          <a:prstGeom prst="line">
            <a:avLst/>
          </a:prstGeom>
          <a:noFill/>
          <a:ln w="25400">
            <a:solidFill>
              <a:schemeClr val="tx1"/>
            </a:solidFill>
            <a:round/>
            <a:headEnd/>
            <a:tailEnd type="triangle" w="med" len="med"/>
          </a:ln>
        </p:spPr>
        <p:txBody>
          <a:bodyPr/>
          <a:lstStyle/>
          <a:p>
            <a:endParaRPr lang="nl-NL"/>
          </a:p>
        </p:txBody>
      </p:sp>
      <p:sp>
        <p:nvSpPr>
          <p:cNvPr id="47" name="Text Box 18"/>
          <p:cNvSpPr txBox="1">
            <a:spLocks noChangeArrowheads="1"/>
          </p:cNvSpPr>
          <p:nvPr/>
        </p:nvSpPr>
        <p:spPr bwMode="auto">
          <a:xfrm>
            <a:off x="2865438" y="3411538"/>
            <a:ext cx="5619750" cy="276225"/>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HbA1c &lt;</a:t>
            </a:r>
            <a:r>
              <a:rPr lang="nl-NL" sz="1200" b="1">
                <a:solidFill>
                  <a:schemeClr val="bg1"/>
                </a:solidFill>
                <a:latin typeface="Candara" pitchFamily="-65" charset="0"/>
                <a:sym typeface="Symbol" pitchFamily="-65" charset="2"/>
              </a:rPr>
              <a:t> 7% na 2-3 maanden?</a:t>
            </a:r>
            <a:endParaRPr lang="en-US" sz="1200" b="1">
              <a:solidFill>
                <a:schemeClr val="bg1"/>
              </a:solidFill>
              <a:latin typeface="Candara" pitchFamily="-65" charset="0"/>
            </a:endParaRPr>
          </a:p>
        </p:txBody>
      </p:sp>
      <p:sp>
        <p:nvSpPr>
          <p:cNvPr id="48" name="Text Box 20"/>
          <p:cNvSpPr txBox="1">
            <a:spLocks noChangeArrowheads="1"/>
          </p:cNvSpPr>
          <p:nvPr/>
        </p:nvSpPr>
        <p:spPr bwMode="auto">
          <a:xfrm>
            <a:off x="571500" y="3416300"/>
            <a:ext cx="1754188" cy="830263"/>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Continueer insulinebehandeling.</a:t>
            </a:r>
          </a:p>
          <a:p>
            <a:pPr algn="ctr">
              <a:defRPr/>
            </a:pPr>
            <a:r>
              <a:rPr lang="nl-NL" sz="1200" b="1">
                <a:solidFill>
                  <a:schemeClr val="bg1"/>
                </a:solidFill>
                <a:latin typeface="Candara" pitchFamily="-65" charset="0"/>
              </a:rPr>
              <a:t>Controleer HbA1c elke 3 maanden</a:t>
            </a:r>
            <a:endParaRPr lang="en-US" sz="1200" b="1">
              <a:solidFill>
                <a:schemeClr val="bg1"/>
              </a:solidFill>
              <a:latin typeface="Candara" pitchFamily="-65" charset="0"/>
            </a:endParaRPr>
          </a:p>
        </p:txBody>
      </p:sp>
      <p:sp>
        <p:nvSpPr>
          <p:cNvPr id="26640" name="Text Box 21"/>
          <p:cNvSpPr txBox="1">
            <a:spLocks noChangeArrowheads="1"/>
          </p:cNvSpPr>
          <p:nvPr/>
        </p:nvSpPr>
        <p:spPr bwMode="auto">
          <a:xfrm>
            <a:off x="2449513" y="3492500"/>
            <a:ext cx="338137" cy="276225"/>
          </a:xfrm>
          <a:prstGeom prst="rect">
            <a:avLst/>
          </a:prstGeom>
          <a:noFill/>
          <a:ln w="9525">
            <a:noFill/>
            <a:miter lim="800000"/>
            <a:headEnd/>
            <a:tailEnd/>
          </a:ln>
        </p:spPr>
        <p:txBody>
          <a:bodyPr wrap="none">
            <a:spAutoFit/>
          </a:bodyPr>
          <a:lstStyle/>
          <a:p>
            <a:r>
              <a:rPr lang="nl-NL" sz="1200" b="1">
                <a:solidFill>
                  <a:srgbClr val="262673"/>
                </a:solidFill>
                <a:latin typeface="Candara" pitchFamily="34" charset="0"/>
              </a:rPr>
              <a:t>JA</a:t>
            </a:r>
            <a:endParaRPr lang="en-US" sz="1200" b="1">
              <a:solidFill>
                <a:srgbClr val="262673"/>
              </a:solidFill>
              <a:latin typeface="Candara" pitchFamily="34" charset="0"/>
            </a:endParaRPr>
          </a:p>
        </p:txBody>
      </p:sp>
      <p:sp>
        <p:nvSpPr>
          <p:cNvPr id="26641" name="Text Box 22"/>
          <p:cNvSpPr txBox="1">
            <a:spLocks noChangeArrowheads="1"/>
          </p:cNvSpPr>
          <p:nvPr/>
        </p:nvSpPr>
        <p:spPr bwMode="auto">
          <a:xfrm>
            <a:off x="5126038" y="3683000"/>
            <a:ext cx="431800" cy="276225"/>
          </a:xfrm>
          <a:prstGeom prst="rect">
            <a:avLst/>
          </a:prstGeom>
          <a:noFill/>
          <a:ln w="9525">
            <a:noFill/>
            <a:miter lim="800000"/>
            <a:headEnd/>
            <a:tailEnd/>
          </a:ln>
        </p:spPr>
        <p:txBody>
          <a:bodyPr wrap="none">
            <a:spAutoFit/>
          </a:bodyPr>
          <a:lstStyle/>
          <a:p>
            <a:r>
              <a:rPr lang="nl-NL" sz="1200" b="1">
                <a:solidFill>
                  <a:srgbClr val="262673"/>
                </a:solidFill>
                <a:latin typeface="Candara" pitchFamily="34" charset="0"/>
              </a:rPr>
              <a:t>NEE</a:t>
            </a:r>
            <a:endParaRPr lang="en-US" sz="1200" b="1">
              <a:solidFill>
                <a:srgbClr val="262673"/>
              </a:solidFill>
              <a:latin typeface="Candara" pitchFamily="34" charset="0"/>
            </a:endParaRPr>
          </a:p>
        </p:txBody>
      </p:sp>
      <p:sp>
        <p:nvSpPr>
          <p:cNvPr id="51" name="Text Box 28"/>
          <p:cNvSpPr txBox="1">
            <a:spLocks noChangeArrowheads="1"/>
          </p:cNvSpPr>
          <p:nvPr/>
        </p:nvSpPr>
        <p:spPr bwMode="auto">
          <a:xfrm>
            <a:off x="573088" y="2732088"/>
            <a:ext cx="1752600" cy="461962"/>
          </a:xfrm>
          <a:prstGeom prst="rect">
            <a:avLst/>
          </a:prstGeom>
          <a:solidFill>
            <a:schemeClr val="accent2">
              <a:lumMod val="75000"/>
              <a:alpha val="28000"/>
            </a:schemeClr>
          </a:solidFill>
          <a:ln w="19050">
            <a:noFill/>
            <a:miter lim="800000"/>
            <a:headEnd/>
            <a:tailEnd/>
          </a:ln>
          <a:effectLst/>
        </p:spPr>
        <p:txBody>
          <a:bodyPr>
            <a:spAutoFit/>
          </a:bodyPr>
          <a:lstStyle/>
          <a:p>
            <a:pPr algn="ctr" eaLnBrk="0" hangingPunct="0">
              <a:defRPr/>
            </a:pPr>
            <a:r>
              <a:rPr lang="nl-NL" sz="1200" b="1">
                <a:solidFill>
                  <a:schemeClr val="bg1"/>
                </a:solidFill>
                <a:latin typeface="Candara" pitchFamily="-65" charset="0"/>
              </a:rPr>
              <a:t>Indien hypo´s dan</a:t>
            </a:r>
          </a:p>
          <a:p>
            <a:pPr algn="ctr" eaLnBrk="0" hangingPunct="0">
              <a:defRPr/>
            </a:pPr>
            <a:r>
              <a:rPr lang="nl-NL" sz="1200" b="1">
                <a:solidFill>
                  <a:schemeClr val="bg1"/>
                </a:solidFill>
                <a:latin typeface="Candara" pitchFamily="-65" charset="0"/>
              </a:rPr>
              <a:t>dosering verlagen</a:t>
            </a:r>
            <a:endParaRPr lang="en-US" sz="1200" b="1">
              <a:solidFill>
                <a:schemeClr val="bg1"/>
              </a:solidFill>
              <a:latin typeface="Candara" pitchFamily="-65" charset="0"/>
            </a:endParaRPr>
          </a:p>
        </p:txBody>
      </p:sp>
      <p:sp>
        <p:nvSpPr>
          <p:cNvPr id="26643" name="Line 29"/>
          <p:cNvSpPr>
            <a:spLocks noChangeShapeType="1"/>
          </p:cNvSpPr>
          <p:nvPr/>
        </p:nvSpPr>
        <p:spPr bwMode="auto">
          <a:xfrm flipH="1">
            <a:off x="2374900" y="2970213"/>
            <a:ext cx="449263" cy="0"/>
          </a:xfrm>
          <a:prstGeom prst="line">
            <a:avLst/>
          </a:prstGeom>
          <a:noFill/>
          <a:ln w="25400">
            <a:solidFill>
              <a:schemeClr val="tx1"/>
            </a:solidFill>
            <a:round/>
            <a:headEnd/>
            <a:tailEnd type="triangle" w="med" len="med"/>
          </a:ln>
        </p:spPr>
        <p:txBody>
          <a:bodyPr>
            <a:spAutoFit/>
          </a:bodyPr>
          <a:lstStyle/>
          <a:p>
            <a:endParaRPr lang="nl-NL"/>
          </a:p>
        </p:txBody>
      </p:sp>
      <p:sp>
        <p:nvSpPr>
          <p:cNvPr id="26644" name="Line 30"/>
          <p:cNvSpPr>
            <a:spLocks noChangeShapeType="1"/>
          </p:cNvSpPr>
          <p:nvPr/>
        </p:nvSpPr>
        <p:spPr bwMode="auto">
          <a:xfrm>
            <a:off x="5684838" y="4478338"/>
            <a:ext cx="0" cy="287337"/>
          </a:xfrm>
          <a:prstGeom prst="line">
            <a:avLst/>
          </a:prstGeom>
          <a:noFill/>
          <a:ln w="38100">
            <a:solidFill>
              <a:srgbClr val="4299A0"/>
            </a:solidFill>
            <a:round/>
            <a:headEnd/>
            <a:tailEnd type="triangle" w="med" len="med"/>
          </a:ln>
        </p:spPr>
        <p:txBody>
          <a:bodyPr/>
          <a:lstStyle/>
          <a:p>
            <a:endParaRPr lang="nl-NL"/>
          </a:p>
        </p:txBody>
      </p:sp>
      <p:sp>
        <p:nvSpPr>
          <p:cNvPr id="26645" name="Line 4"/>
          <p:cNvSpPr>
            <a:spLocks noChangeShapeType="1"/>
          </p:cNvSpPr>
          <p:nvPr/>
        </p:nvSpPr>
        <p:spPr bwMode="auto">
          <a:xfrm>
            <a:off x="5657850" y="3206750"/>
            <a:ext cx="0" cy="195263"/>
          </a:xfrm>
          <a:prstGeom prst="line">
            <a:avLst/>
          </a:prstGeom>
          <a:noFill/>
          <a:ln w="25400">
            <a:solidFill>
              <a:schemeClr val="tx1"/>
            </a:solidFill>
            <a:round/>
            <a:headEnd/>
            <a:tailEnd type="triangle" w="med" len="med"/>
          </a:ln>
        </p:spPr>
        <p:txBody>
          <a:bodyPr/>
          <a:lstStyle/>
          <a:p>
            <a:endParaRPr lang="nl-NL"/>
          </a:p>
        </p:txBody>
      </p:sp>
      <p:sp>
        <p:nvSpPr>
          <p:cNvPr id="26646" name="Line 29"/>
          <p:cNvSpPr>
            <a:spLocks noChangeShapeType="1"/>
          </p:cNvSpPr>
          <p:nvPr/>
        </p:nvSpPr>
        <p:spPr bwMode="auto">
          <a:xfrm flipH="1">
            <a:off x="2374900" y="3516313"/>
            <a:ext cx="449263" cy="0"/>
          </a:xfrm>
          <a:prstGeom prst="line">
            <a:avLst/>
          </a:prstGeom>
          <a:noFill/>
          <a:ln w="25400">
            <a:solidFill>
              <a:schemeClr val="tx1"/>
            </a:solidFill>
            <a:round/>
            <a:headEnd/>
            <a:tailEnd type="triangle" w="med" len="med"/>
          </a:ln>
        </p:spPr>
        <p:txBody>
          <a:bodyPr>
            <a:spAutoFit/>
          </a:bodyPr>
          <a:lstStyle/>
          <a:p>
            <a:endParaRPr lang="nl-NL"/>
          </a:p>
        </p:txBody>
      </p:sp>
      <p:sp>
        <p:nvSpPr>
          <p:cNvPr id="26647" name="Line 4"/>
          <p:cNvSpPr>
            <a:spLocks noChangeShapeType="1"/>
          </p:cNvSpPr>
          <p:nvPr/>
        </p:nvSpPr>
        <p:spPr bwMode="auto">
          <a:xfrm>
            <a:off x="5657850" y="3727450"/>
            <a:ext cx="0" cy="195263"/>
          </a:xfrm>
          <a:prstGeom prst="line">
            <a:avLst/>
          </a:prstGeom>
          <a:noFill/>
          <a:ln w="25400">
            <a:solidFill>
              <a:schemeClr val="tx1"/>
            </a:solidFill>
            <a:round/>
            <a:headEnd/>
            <a:tailEnd type="triangle" w="med" len="med"/>
          </a:ln>
        </p:spPr>
        <p:txBody>
          <a:bodyPr/>
          <a:lstStyle/>
          <a:p>
            <a:endParaRPr lang="nl-NL"/>
          </a:p>
        </p:txBody>
      </p:sp>
      <p:sp>
        <p:nvSpPr>
          <p:cNvPr id="26648" name="Text Box 24"/>
          <p:cNvSpPr txBox="1">
            <a:spLocks noChangeArrowheads="1"/>
          </p:cNvSpPr>
          <p:nvPr/>
        </p:nvSpPr>
        <p:spPr bwMode="auto">
          <a:xfrm>
            <a:off x="2886075" y="3963988"/>
            <a:ext cx="5599113" cy="461962"/>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Als de nuchtere BG binnen het titratiedoel ligt, controleer BG voor </a:t>
            </a:r>
          </a:p>
          <a:p>
            <a:pPr algn="ctr"/>
            <a:r>
              <a:rPr lang="nl-NL" sz="1200" b="1">
                <a:solidFill>
                  <a:srgbClr val="262673"/>
                </a:solidFill>
                <a:latin typeface="Candara" pitchFamily="34" charset="0"/>
              </a:rPr>
              <a:t>lunch, diner en slapen gaan.</a:t>
            </a:r>
            <a:endParaRPr lang="en-US" sz="1200" b="1">
              <a:solidFill>
                <a:srgbClr val="262673"/>
              </a:solidFill>
              <a:latin typeface="Candara" pitchFamily="34" charset="0"/>
            </a:endParaRPr>
          </a:p>
        </p:txBody>
      </p:sp>
      <p:sp>
        <p:nvSpPr>
          <p:cNvPr id="26649" name="Rectangle 2"/>
          <p:cNvSpPr>
            <a:spLocks noChangeArrowheads="1"/>
          </p:cNvSpPr>
          <p:nvPr/>
        </p:nvSpPr>
        <p:spPr bwMode="auto">
          <a:xfrm>
            <a:off x="515938" y="6515100"/>
            <a:ext cx="3429000"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Bewerkt naar: Nathan et al. Diabetologia 2009; 52:17-30. </a:t>
            </a:r>
          </a:p>
        </p:txBody>
      </p:sp>
      <p:sp>
        <p:nvSpPr>
          <p:cNvPr id="26650"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Behandeling DMT2 volgens ADA/EASD (1)</a:t>
            </a:r>
            <a:endParaRPr lang="nl-NL" sz="3200">
              <a:latin typeface="Candara"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4"/>
          <p:cNvSpPr>
            <a:spLocks noChangeShapeType="1"/>
          </p:cNvSpPr>
          <p:nvPr/>
        </p:nvSpPr>
        <p:spPr bwMode="auto">
          <a:xfrm flipH="1">
            <a:off x="981075" y="5842000"/>
            <a:ext cx="3627438" cy="0"/>
          </a:xfrm>
          <a:prstGeom prst="line">
            <a:avLst/>
          </a:prstGeom>
          <a:noFill/>
          <a:ln w="25400">
            <a:solidFill>
              <a:schemeClr val="tx1"/>
            </a:solidFill>
            <a:round/>
            <a:headEnd/>
            <a:tailEnd/>
          </a:ln>
        </p:spPr>
        <p:txBody>
          <a:bodyPr/>
          <a:lstStyle/>
          <a:p>
            <a:endParaRPr lang="nl-NL"/>
          </a:p>
        </p:txBody>
      </p:sp>
      <p:sp>
        <p:nvSpPr>
          <p:cNvPr id="27651" name="Line 35"/>
          <p:cNvSpPr>
            <a:spLocks noChangeShapeType="1"/>
          </p:cNvSpPr>
          <p:nvPr/>
        </p:nvSpPr>
        <p:spPr bwMode="auto">
          <a:xfrm flipV="1">
            <a:off x="968375" y="4241800"/>
            <a:ext cx="0" cy="1612900"/>
          </a:xfrm>
          <a:prstGeom prst="line">
            <a:avLst/>
          </a:prstGeom>
          <a:noFill/>
          <a:ln w="25400">
            <a:solidFill>
              <a:schemeClr val="tx1"/>
            </a:solidFill>
            <a:round/>
            <a:headEnd/>
            <a:tailEnd type="triangle" w="med" len="med"/>
          </a:ln>
        </p:spPr>
        <p:txBody>
          <a:bodyPr/>
          <a:lstStyle/>
          <a:p>
            <a:endParaRPr lang="nl-NL"/>
          </a:p>
        </p:txBody>
      </p:sp>
      <p:sp>
        <p:nvSpPr>
          <p:cNvPr id="27652" name="Text Box 32"/>
          <p:cNvSpPr txBox="1">
            <a:spLocks noChangeArrowheads="1"/>
          </p:cNvSpPr>
          <p:nvPr/>
        </p:nvSpPr>
        <p:spPr bwMode="auto">
          <a:xfrm>
            <a:off x="4203700" y="5646738"/>
            <a:ext cx="2641600" cy="284162"/>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HbA1c &lt;</a:t>
            </a:r>
            <a:r>
              <a:rPr lang="nl-NL" sz="1200" b="1">
                <a:solidFill>
                  <a:srgbClr val="262673"/>
                </a:solidFill>
                <a:latin typeface="Candara" pitchFamily="34" charset="0"/>
                <a:sym typeface="Symbol" pitchFamily="-65" charset="2"/>
              </a:rPr>
              <a:t> 7% na 3 maanden?</a:t>
            </a:r>
            <a:endParaRPr lang="en-US" sz="1200" b="1">
              <a:solidFill>
                <a:srgbClr val="262673"/>
              </a:solidFill>
              <a:latin typeface="Candara" pitchFamily="34" charset="0"/>
            </a:endParaRPr>
          </a:p>
        </p:txBody>
      </p:sp>
      <p:sp>
        <p:nvSpPr>
          <p:cNvPr id="27653" name="Text Box 33"/>
          <p:cNvSpPr txBox="1">
            <a:spLocks noChangeArrowheads="1"/>
          </p:cNvSpPr>
          <p:nvPr/>
        </p:nvSpPr>
        <p:spPr bwMode="auto">
          <a:xfrm>
            <a:off x="2706688" y="5594350"/>
            <a:ext cx="455612" cy="276225"/>
          </a:xfrm>
          <a:prstGeom prst="rect">
            <a:avLst/>
          </a:prstGeom>
          <a:noFill/>
          <a:ln w="9525">
            <a:noFill/>
            <a:miter lim="800000"/>
            <a:headEnd/>
            <a:tailEnd/>
          </a:ln>
        </p:spPr>
        <p:txBody>
          <a:bodyPr>
            <a:spAutoFit/>
          </a:bodyPr>
          <a:lstStyle/>
          <a:p>
            <a:r>
              <a:rPr lang="nl-NL" sz="1200" b="1">
                <a:solidFill>
                  <a:srgbClr val="262673"/>
                </a:solidFill>
                <a:latin typeface="Candara" pitchFamily="34" charset="0"/>
              </a:rPr>
              <a:t>JA</a:t>
            </a:r>
            <a:endParaRPr lang="en-US" sz="1200" b="1">
              <a:solidFill>
                <a:srgbClr val="262673"/>
              </a:solidFill>
              <a:latin typeface="Candara" pitchFamily="34" charset="0"/>
            </a:endParaRPr>
          </a:p>
        </p:txBody>
      </p:sp>
      <p:sp>
        <p:nvSpPr>
          <p:cNvPr id="27654" name="Text Box 37"/>
          <p:cNvSpPr txBox="1">
            <a:spLocks noChangeArrowheads="1"/>
          </p:cNvSpPr>
          <p:nvPr/>
        </p:nvSpPr>
        <p:spPr bwMode="auto">
          <a:xfrm>
            <a:off x="2960688" y="6137275"/>
            <a:ext cx="5529262" cy="312738"/>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Voeg 2</a:t>
            </a:r>
            <a:r>
              <a:rPr lang="nl-NL" sz="1200" b="1" baseline="30000">
                <a:solidFill>
                  <a:srgbClr val="262673"/>
                </a:solidFill>
                <a:latin typeface="Candara" pitchFamily="34" charset="0"/>
              </a:rPr>
              <a:t>e</a:t>
            </a:r>
            <a:r>
              <a:rPr lang="nl-NL" sz="1200" b="1">
                <a:solidFill>
                  <a:srgbClr val="262673"/>
                </a:solidFill>
                <a:latin typeface="Candara" pitchFamily="34" charset="0"/>
              </a:rPr>
              <a:t> en 3</a:t>
            </a:r>
            <a:r>
              <a:rPr lang="nl-NL" sz="1200" b="1" baseline="30000">
                <a:solidFill>
                  <a:srgbClr val="262673"/>
                </a:solidFill>
                <a:latin typeface="Candara" pitchFamily="34" charset="0"/>
              </a:rPr>
              <a:t>e</a:t>
            </a:r>
            <a:r>
              <a:rPr lang="nl-NL" sz="1200" b="1">
                <a:solidFill>
                  <a:srgbClr val="262673"/>
                </a:solidFill>
                <a:latin typeface="Candara" pitchFamily="34" charset="0"/>
              </a:rPr>
              <a:t> injectie snelwerkend insuline toe op basis preprandiale BG</a:t>
            </a:r>
            <a:endParaRPr lang="en-US" sz="1200" b="1">
              <a:solidFill>
                <a:srgbClr val="262673"/>
              </a:solidFill>
              <a:latin typeface="Candara" pitchFamily="34" charset="0"/>
            </a:endParaRPr>
          </a:p>
        </p:txBody>
      </p:sp>
      <p:sp>
        <p:nvSpPr>
          <p:cNvPr id="27655" name="Text Box 39"/>
          <p:cNvSpPr txBox="1">
            <a:spLocks noChangeArrowheads="1"/>
          </p:cNvSpPr>
          <p:nvPr/>
        </p:nvSpPr>
        <p:spPr bwMode="auto">
          <a:xfrm>
            <a:off x="1333500" y="6500813"/>
            <a:ext cx="7778750" cy="312737"/>
          </a:xfrm>
          <a:prstGeom prst="rect">
            <a:avLst/>
          </a:prstGeom>
          <a:solidFill>
            <a:schemeClr val="accent1"/>
          </a:solidFill>
          <a:ln w="38100">
            <a:solidFill>
              <a:srgbClr val="4299A0"/>
            </a:solidFill>
            <a:miter lim="800000"/>
            <a:headEnd/>
            <a:tailEnd/>
          </a:ln>
        </p:spPr>
        <p:txBody>
          <a:bodyPr>
            <a:spAutoFit/>
          </a:bodyPr>
          <a:lstStyle/>
          <a:p>
            <a:pPr algn="ctr" eaLnBrk="0" hangingPunct="0"/>
            <a:r>
              <a:rPr lang="nl-NL" sz="1200" b="1">
                <a:solidFill>
                  <a:srgbClr val="262673"/>
                </a:solidFill>
                <a:latin typeface="Candara" pitchFamily="34" charset="0"/>
              </a:rPr>
              <a:t>Als HbA1c blijvend &gt; 7% is, controleer BG 2 uur na maaltijd en pas de dosering snelwerkend insuline aan</a:t>
            </a:r>
            <a:endParaRPr lang="en-US" sz="1200" b="1">
              <a:solidFill>
                <a:srgbClr val="262673"/>
              </a:solidFill>
              <a:latin typeface="Candara" pitchFamily="34" charset="0"/>
            </a:endParaRPr>
          </a:p>
        </p:txBody>
      </p:sp>
      <p:sp>
        <p:nvSpPr>
          <p:cNvPr id="27656" name="Line 4"/>
          <p:cNvSpPr>
            <a:spLocks noChangeShapeType="1"/>
          </p:cNvSpPr>
          <p:nvPr/>
        </p:nvSpPr>
        <p:spPr bwMode="auto">
          <a:xfrm>
            <a:off x="5726113" y="4965700"/>
            <a:ext cx="0" cy="176213"/>
          </a:xfrm>
          <a:prstGeom prst="line">
            <a:avLst/>
          </a:prstGeom>
          <a:noFill/>
          <a:ln w="25400">
            <a:solidFill>
              <a:schemeClr val="tx1"/>
            </a:solidFill>
            <a:round/>
            <a:headEnd/>
            <a:tailEnd type="triangle" w="med" len="med"/>
          </a:ln>
        </p:spPr>
        <p:txBody>
          <a:bodyPr/>
          <a:lstStyle/>
          <a:p>
            <a:endParaRPr lang="nl-NL"/>
          </a:p>
        </p:txBody>
      </p:sp>
      <p:sp>
        <p:nvSpPr>
          <p:cNvPr id="27657" name="Text Box 22"/>
          <p:cNvSpPr txBox="1">
            <a:spLocks noChangeArrowheads="1"/>
          </p:cNvSpPr>
          <p:nvPr/>
        </p:nvSpPr>
        <p:spPr bwMode="auto">
          <a:xfrm>
            <a:off x="5178425" y="5886450"/>
            <a:ext cx="528638" cy="276225"/>
          </a:xfrm>
          <a:prstGeom prst="rect">
            <a:avLst/>
          </a:prstGeom>
          <a:noFill/>
          <a:ln w="9525">
            <a:noFill/>
            <a:miter lim="800000"/>
            <a:headEnd/>
            <a:tailEnd/>
          </a:ln>
        </p:spPr>
        <p:txBody>
          <a:bodyPr>
            <a:spAutoFit/>
          </a:bodyPr>
          <a:lstStyle/>
          <a:p>
            <a:r>
              <a:rPr lang="nl-NL" sz="1200" b="1">
                <a:solidFill>
                  <a:srgbClr val="262673"/>
                </a:solidFill>
                <a:latin typeface="Candara" pitchFamily="34" charset="0"/>
              </a:rPr>
              <a:t>NEE</a:t>
            </a:r>
            <a:endParaRPr lang="en-US" sz="1200" b="1">
              <a:solidFill>
                <a:srgbClr val="262673"/>
              </a:solidFill>
              <a:latin typeface="Candara" pitchFamily="34" charset="0"/>
            </a:endParaRPr>
          </a:p>
        </p:txBody>
      </p:sp>
      <p:sp>
        <p:nvSpPr>
          <p:cNvPr id="27658" name="Line 4"/>
          <p:cNvSpPr>
            <a:spLocks noChangeShapeType="1"/>
          </p:cNvSpPr>
          <p:nvPr/>
        </p:nvSpPr>
        <p:spPr bwMode="auto">
          <a:xfrm>
            <a:off x="5726113" y="5956300"/>
            <a:ext cx="0" cy="176213"/>
          </a:xfrm>
          <a:prstGeom prst="line">
            <a:avLst/>
          </a:prstGeom>
          <a:noFill/>
          <a:ln w="25400">
            <a:solidFill>
              <a:schemeClr val="tx1"/>
            </a:solidFill>
            <a:round/>
            <a:headEnd/>
            <a:tailEnd type="triangle" w="med" len="med"/>
          </a:ln>
        </p:spPr>
        <p:txBody>
          <a:bodyPr/>
          <a:lstStyle/>
          <a:p>
            <a:endParaRPr lang="nl-NL"/>
          </a:p>
        </p:txBody>
      </p:sp>
      <p:sp>
        <p:nvSpPr>
          <p:cNvPr id="27659"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Behandeling DMT2 volgens ADA/EASD (2)</a:t>
            </a:r>
            <a:endParaRPr lang="nl-NL" sz="3200">
              <a:latin typeface="Candara" pitchFamily="34" charset="0"/>
            </a:endParaRPr>
          </a:p>
        </p:txBody>
      </p:sp>
      <p:sp>
        <p:nvSpPr>
          <p:cNvPr id="75" name="Text Box 3"/>
          <p:cNvSpPr txBox="1">
            <a:spLocks noChangeArrowheads="1"/>
          </p:cNvSpPr>
          <p:nvPr/>
        </p:nvSpPr>
        <p:spPr bwMode="auto">
          <a:xfrm>
            <a:off x="2865438" y="2732088"/>
            <a:ext cx="5624512" cy="461962"/>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Controleer (dagelijks) nuchter glucose en verhoog de dosering met 2 E</a:t>
            </a:r>
          </a:p>
          <a:p>
            <a:pPr algn="ctr">
              <a:defRPr/>
            </a:pPr>
            <a:r>
              <a:rPr lang="nl-NL" sz="1200" b="1">
                <a:solidFill>
                  <a:schemeClr val="bg1"/>
                </a:solidFill>
                <a:latin typeface="Candara" pitchFamily="-65" charset="0"/>
              </a:rPr>
              <a:t>per 3 dagen tot titratiedoel van 3,9-7,2 mmol/L </a:t>
            </a:r>
            <a:endParaRPr lang="en-US" sz="1200" b="1">
              <a:solidFill>
                <a:schemeClr val="bg1"/>
              </a:solidFill>
              <a:latin typeface="Candara" pitchFamily="-65" charset="0"/>
            </a:endParaRPr>
          </a:p>
        </p:txBody>
      </p:sp>
      <p:sp>
        <p:nvSpPr>
          <p:cNvPr id="27661" name="Line 4"/>
          <p:cNvSpPr>
            <a:spLocks noChangeShapeType="1"/>
          </p:cNvSpPr>
          <p:nvPr/>
        </p:nvSpPr>
        <p:spPr bwMode="auto">
          <a:xfrm>
            <a:off x="5657850" y="2495550"/>
            <a:ext cx="0" cy="222250"/>
          </a:xfrm>
          <a:prstGeom prst="line">
            <a:avLst/>
          </a:prstGeom>
          <a:noFill/>
          <a:ln w="25400">
            <a:solidFill>
              <a:schemeClr val="tx1"/>
            </a:solidFill>
            <a:round/>
            <a:headEnd/>
            <a:tailEnd type="triangle" w="med" len="med"/>
          </a:ln>
        </p:spPr>
        <p:txBody>
          <a:bodyPr/>
          <a:lstStyle/>
          <a:p>
            <a:endParaRPr lang="nl-NL"/>
          </a:p>
        </p:txBody>
      </p:sp>
      <p:sp>
        <p:nvSpPr>
          <p:cNvPr id="27662" name="Text Box 5"/>
          <p:cNvSpPr txBox="1">
            <a:spLocks noChangeArrowheads="1"/>
          </p:cNvSpPr>
          <p:nvPr/>
        </p:nvSpPr>
        <p:spPr bwMode="auto">
          <a:xfrm>
            <a:off x="3735388" y="4833938"/>
            <a:ext cx="2346325" cy="646112"/>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BG </a:t>
            </a:r>
            <a:r>
              <a:rPr lang="nl-NL" sz="1200" b="1">
                <a:solidFill>
                  <a:srgbClr val="FF0000"/>
                </a:solidFill>
                <a:latin typeface="Candara" pitchFamily="34" charset="0"/>
              </a:rPr>
              <a:t>voor diner</a:t>
            </a:r>
            <a:r>
              <a:rPr lang="nl-NL" sz="1200" b="1">
                <a:latin typeface="Candara" pitchFamily="34" charset="0"/>
              </a:rPr>
              <a:t> </a:t>
            </a:r>
            <a:r>
              <a:rPr lang="nl-NL" sz="1200" b="1">
                <a:solidFill>
                  <a:srgbClr val="262673"/>
                </a:solidFill>
                <a:latin typeface="Candara" pitchFamily="34" charset="0"/>
              </a:rPr>
              <a:t>te hoog:</a:t>
            </a:r>
            <a:br>
              <a:rPr lang="nl-NL" sz="1200" b="1">
                <a:solidFill>
                  <a:srgbClr val="262673"/>
                </a:solidFill>
                <a:latin typeface="Candara" pitchFamily="34" charset="0"/>
              </a:rPr>
            </a:br>
            <a:r>
              <a:rPr lang="nl-NL" sz="1200" b="1">
                <a:solidFill>
                  <a:srgbClr val="262673"/>
                </a:solidFill>
                <a:latin typeface="Candara" pitchFamily="34" charset="0"/>
              </a:rPr>
              <a:t>+ snelwerkend insuline bij</a:t>
            </a:r>
          </a:p>
          <a:p>
            <a:pPr algn="ctr"/>
            <a:r>
              <a:rPr lang="nl-NL" sz="1200" b="1">
                <a:latin typeface="Candara" pitchFamily="34" charset="0"/>
              </a:rPr>
              <a:t> </a:t>
            </a:r>
            <a:r>
              <a:rPr lang="nl-NL" sz="1200" b="1">
                <a:solidFill>
                  <a:srgbClr val="FF0000"/>
                </a:solidFill>
                <a:latin typeface="Candara" pitchFamily="34" charset="0"/>
              </a:rPr>
              <a:t>lunch </a:t>
            </a:r>
            <a:r>
              <a:rPr lang="nl-NL" sz="1200" b="1">
                <a:solidFill>
                  <a:srgbClr val="262673"/>
                </a:solidFill>
                <a:latin typeface="Candara" pitchFamily="34" charset="0"/>
              </a:rPr>
              <a:t>(start ± 4E en + 2E / 3d)</a:t>
            </a:r>
            <a:endParaRPr lang="en-US" sz="1200" b="1">
              <a:solidFill>
                <a:srgbClr val="262673"/>
              </a:solidFill>
              <a:latin typeface="Candara" pitchFamily="34" charset="0"/>
            </a:endParaRPr>
          </a:p>
        </p:txBody>
      </p:sp>
      <p:sp>
        <p:nvSpPr>
          <p:cNvPr id="27663" name="Text Box 6"/>
          <p:cNvSpPr txBox="1">
            <a:spLocks noChangeArrowheads="1"/>
          </p:cNvSpPr>
          <p:nvPr/>
        </p:nvSpPr>
        <p:spPr bwMode="auto">
          <a:xfrm>
            <a:off x="1177925" y="4833938"/>
            <a:ext cx="2433638" cy="646112"/>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BG </a:t>
            </a:r>
            <a:r>
              <a:rPr lang="nl-NL" sz="1200" b="1">
                <a:solidFill>
                  <a:srgbClr val="FF0000"/>
                </a:solidFill>
                <a:latin typeface="Candara" pitchFamily="34" charset="0"/>
              </a:rPr>
              <a:t>voor lunch</a:t>
            </a:r>
            <a:r>
              <a:rPr lang="nl-NL" sz="1200" b="1">
                <a:latin typeface="Candara" pitchFamily="34" charset="0"/>
              </a:rPr>
              <a:t> te hoog:</a:t>
            </a:r>
            <a:r>
              <a:rPr lang="nl-NL" sz="1200" b="1">
                <a:solidFill>
                  <a:srgbClr val="262673"/>
                </a:solidFill>
                <a:latin typeface="Candara" pitchFamily="34" charset="0"/>
              </a:rPr>
              <a:t/>
            </a:r>
            <a:br>
              <a:rPr lang="nl-NL" sz="1200" b="1">
                <a:solidFill>
                  <a:srgbClr val="262673"/>
                </a:solidFill>
                <a:latin typeface="Candara" pitchFamily="34" charset="0"/>
              </a:rPr>
            </a:br>
            <a:r>
              <a:rPr lang="nl-NL" sz="1200" b="1">
                <a:solidFill>
                  <a:srgbClr val="262673"/>
                </a:solidFill>
                <a:latin typeface="Candara" pitchFamily="34" charset="0"/>
              </a:rPr>
              <a:t>+ snelwerkend insuline bij </a:t>
            </a:r>
            <a:r>
              <a:rPr lang="nl-NL" sz="1200" b="1">
                <a:solidFill>
                  <a:srgbClr val="FF0000"/>
                </a:solidFill>
                <a:latin typeface="Candara" pitchFamily="34" charset="0"/>
              </a:rPr>
              <a:t>ontbijt </a:t>
            </a:r>
            <a:r>
              <a:rPr lang="nl-NL" sz="1200" b="1">
                <a:solidFill>
                  <a:srgbClr val="262673"/>
                </a:solidFill>
                <a:latin typeface="Candara" pitchFamily="34" charset="0"/>
              </a:rPr>
              <a:t>(start ± 4E en + 2E /3d)</a:t>
            </a:r>
            <a:endParaRPr lang="en-US" sz="1200" b="1">
              <a:solidFill>
                <a:srgbClr val="262673"/>
              </a:solidFill>
              <a:latin typeface="Candara" pitchFamily="34" charset="0"/>
            </a:endParaRPr>
          </a:p>
        </p:txBody>
      </p:sp>
      <p:sp>
        <p:nvSpPr>
          <p:cNvPr id="27664" name="Line 7"/>
          <p:cNvSpPr>
            <a:spLocks noChangeShapeType="1"/>
          </p:cNvSpPr>
          <p:nvPr/>
        </p:nvSpPr>
        <p:spPr bwMode="auto">
          <a:xfrm flipH="1">
            <a:off x="3376613" y="4456113"/>
            <a:ext cx="1201737" cy="254000"/>
          </a:xfrm>
          <a:prstGeom prst="line">
            <a:avLst/>
          </a:prstGeom>
          <a:noFill/>
          <a:ln w="38100">
            <a:solidFill>
              <a:srgbClr val="4299A0"/>
            </a:solidFill>
            <a:round/>
            <a:headEnd/>
            <a:tailEnd type="triangle" w="med" len="med"/>
          </a:ln>
        </p:spPr>
        <p:txBody>
          <a:bodyPr/>
          <a:lstStyle/>
          <a:p>
            <a:endParaRPr lang="nl-NL"/>
          </a:p>
        </p:txBody>
      </p:sp>
      <p:sp>
        <p:nvSpPr>
          <p:cNvPr id="27665" name="Text Box 8"/>
          <p:cNvSpPr txBox="1">
            <a:spLocks noChangeArrowheads="1"/>
          </p:cNvSpPr>
          <p:nvPr/>
        </p:nvSpPr>
        <p:spPr bwMode="auto">
          <a:xfrm>
            <a:off x="6205538" y="4833938"/>
            <a:ext cx="2278062" cy="646112"/>
          </a:xfrm>
          <a:prstGeom prst="rect">
            <a:avLst/>
          </a:prstGeom>
          <a:solidFill>
            <a:schemeClr val="accent1"/>
          </a:solidFill>
          <a:ln w="38100">
            <a:solidFill>
              <a:srgbClr val="4299A0"/>
            </a:solidFill>
            <a:miter lim="800000"/>
            <a:headEnd/>
            <a:tailEnd/>
          </a:ln>
        </p:spPr>
        <p:txBody>
          <a:bodyPr>
            <a:spAutoFit/>
          </a:bodyPr>
          <a:lstStyle/>
          <a:p>
            <a:pPr algn="ctr"/>
            <a:r>
              <a:rPr lang="nl-NL" sz="1200" b="1">
                <a:latin typeface="Candara" pitchFamily="34" charset="0"/>
              </a:rPr>
              <a:t>BG </a:t>
            </a:r>
            <a:r>
              <a:rPr lang="nl-NL" sz="1200" b="1">
                <a:solidFill>
                  <a:srgbClr val="FF0000"/>
                </a:solidFill>
                <a:latin typeface="Candara" pitchFamily="34" charset="0"/>
              </a:rPr>
              <a:t>voor slapen</a:t>
            </a:r>
            <a:r>
              <a:rPr lang="nl-NL" sz="1200" b="1">
                <a:latin typeface="Candara" pitchFamily="34" charset="0"/>
              </a:rPr>
              <a:t> </a:t>
            </a:r>
            <a:r>
              <a:rPr lang="nl-NL" sz="1200" b="1">
                <a:solidFill>
                  <a:srgbClr val="262673"/>
                </a:solidFill>
                <a:latin typeface="Candara" pitchFamily="34" charset="0"/>
              </a:rPr>
              <a:t>te hoog:</a:t>
            </a:r>
            <a:br>
              <a:rPr lang="nl-NL" sz="1200" b="1">
                <a:solidFill>
                  <a:srgbClr val="262673"/>
                </a:solidFill>
                <a:latin typeface="Candara" pitchFamily="34" charset="0"/>
              </a:rPr>
            </a:br>
            <a:r>
              <a:rPr lang="nl-NL" sz="1200" b="1">
                <a:solidFill>
                  <a:srgbClr val="262673"/>
                </a:solidFill>
                <a:latin typeface="Candara" pitchFamily="34" charset="0"/>
              </a:rPr>
              <a:t>+ snelwerkend insuline bij</a:t>
            </a:r>
          </a:p>
          <a:p>
            <a:pPr algn="ctr"/>
            <a:r>
              <a:rPr lang="nl-NL" sz="1200" b="1">
                <a:solidFill>
                  <a:srgbClr val="FF0000"/>
                </a:solidFill>
                <a:latin typeface="Candara" pitchFamily="34" charset="0"/>
              </a:rPr>
              <a:t>diner</a:t>
            </a:r>
            <a:r>
              <a:rPr lang="nl-NL" sz="1200" b="1">
                <a:solidFill>
                  <a:srgbClr val="262673"/>
                </a:solidFill>
                <a:latin typeface="Candara" pitchFamily="34" charset="0"/>
              </a:rPr>
              <a:t> (start ± 4E en + 2E / 3d)</a:t>
            </a:r>
            <a:endParaRPr lang="en-US" sz="1200" b="1">
              <a:solidFill>
                <a:srgbClr val="262673"/>
              </a:solidFill>
              <a:latin typeface="Candara" pitchFamily="34" charset="0"/>
            </a:endParaRPr>
          </a:p>
        </p:txBody>
      </p:sp>
      <p:sp>
        <p:nvSpPr>
          <p:cNvPr id="27666" name="Line 9"/>
          <p:cNvSpPr>
            <a:spLocks noChangeShapeType="1"/>
          </p:cNvSpPr>
          <p:nvPr/>
        </p:nvSpPr>
        <p:spPr bwMode="auto">
          <a:xfrm>
            <a:off x="6392863" y="4421188"/>
            <a:ext cx="1579562" cy="288925"/>
          </a:xfrm>
          <a:prstGeom prst="line">
            <a:avLst/>
          </a:prstGeom>
          <a:noFill/>
          <a:ln w="38100">
            <a:solidFill>
              <a:srgbClr val="4299A0"/>
            </a:solidFill>
            <a:round/>
            <a:headEnd/>
            <a:tailEnd type="triangle" w="med" len="med"/>
          </a:ln>
        </p:spPr>
        <p:txBody>
          <a:bodyPr/>
          <a:lstStyle/>
          <a:p>
            <a:endParaRPr lang="nl-NL"/>
          </a:p>
        </p:txBody>
      </p:sp>
      <p:sp>
        <p:nvSpPr>
          <p:cNvPr id="82" name="Text Box 14"/>
          <p:cNvSpPr txBox="1">
            <a:spLocks noChangeArrowheads="1"/>
          </p:cNvSpPr>
          <p:nvPr/>
        </p:nvSpPr>
        <p:spPr bwMode="auto">
          <a:xfrm>
            <a:off x="2852738" y="2017713"/>
            <a:ext cx="5624512" cy="460375"/>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Toevoegen 10 E middellangwerkend basale insuline ´s avonds</a:t>
            </a:r>
            <a:r>
              <a:rPr lang="nl-NL" sz="1200" b="1" i="1">
                <a:solidFill>
                  <a:srgbClr val="262673"/>
                </a:solidFill>
                <a:latin typeface="Candara" pitchFamily="-65" charset="0"/>
              </a:rPr>
              <a:t>  </a:t>
            </a:r>
          </a:p>
          <a:p>
            <a:pPr algn="ctr">
              <a:defRPr/>
            </a:pPr>
            <a:r>
              <a:rPr lang="nl-NL" sz="1200" b="1" i="1">
                <a:solidFill>
                  <a:srgbClr val="262673"/>
                </a:solidFill>
                <a:latin typeface="Candara" pitchFamily="-65" charset="0"/>
              </a:rPr>
              <a:t>of  </a:t>
            </a:r>
            <a:r>
              <a:rPr lang="nl-NL" sz="1200" b="1">
                <a:solidFill>
                  <a:schemeClr val="bg1"/>
                </a:solidFill>
                <a:latin typeface="Candara" pitchFamily="-65" charset="0"/>
              </a:rPr>
              <a:t>10 E langwerkend basale insuline ´s ochtends of ´s avonds</a:t>
            </a:r>
            <a:endParaRPr lang="en-US" sz="1200" b="1">
              <a:solidFill>
                <a:schemeClr val="bg1"/>
              </a:solidFill>
              <a:latin typeface="Candara" pitchFamily="-65" charset="0"/>
            </a:endParaRPr>
          </a:p>
        </p:txBody>
      </p:sp>
      <p:sp>
        <p:nvSpPr>
          <p:cNvPr id="83" name="Text Box 18"/>
          <p:cNvSpPr txBox="1">
            <a:spLocks noChangeArrowheads="1"/>
          </p:cNvSpPr>
          <p:nvPr/>
        </p:nvSpPr>
        <p:spPr bwMode="auto">
          <a:xfrm>
            <a:off x="2865438" y="3411538"/>
            <a:ext cx="5619750" cy="276225"/>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HbA1c &lt;</a:t>
            </a:r>
            <a:r>
              <a:rPr lang="nl-NL" sz="1200" b="1">
                <a:solidFill>
                  <a:schemeClr val="bg1"/>
                </a:solidFill>
                <a:latin typeface="Candara" pitchFamily="-65" charset="0"/>
                <a:sym typeface="Symbol" pitchFamily="-65" charset="2"/>
              </a:rPr>
              <a:t> 7% na 2-3 maanden?</a:t>
            </a:r>
            <a:endParaRPr lang="en-US" sz="1200" b="1">
              <a:solidFill>
                <a:schemeClr val="bg1"/>
              </a:solidFill>
              <a:latin typeface="Candara" pitchFamily="-65" charset="0"/>
            </a:endParaRPr>
          </a:p>
        </p:txBody>
      </p:sp>
      <p:sp>
        <p:nvSpPr>
          <p:cNvPr id="84" name="Text Box 20"/>
          <p:cNvSpPr txBox="1">
            <a:spLocks noChangeArrowheads="1"/>
          </p:cNvSpPr>
          <p:nvPr/>
        </p:nvSpPr>
        <p:spPr bwMode="auto">
          <a:xfrm>
            <a:off x="571500" y="3416300"/>
            <a:ext cx="1754188" cy="830263"/>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Continueer insulinebehandeling.</a:t>
            </a:r>
          </a:p>
          <a:p>
            <a:pPr algn="ctr">
              <a:defRPr/>
            </a:pPr>
            <a:r>
              <a:rPr lang="nl-NL" sz="1200" b="1">
                <a:solidFill>
                  <a:schemeClr val="bg1"/>
                </a:solidFill>
                <a:latin typeface="Candara" pitchFamily="-65" charset="0"/>
              </a:rPr>
              <a:t>Controleer HbA1c elke 3 maanden</a:t>
            </a:r>
            <a:endParaRPr lang="en-US" sz="1200" b="1">
              <a:solidFill>
                <a:schemeClr val="bg1"/>
              </a:solidFill>
              <a:latin typeface="Candara" pitchFamily="-65" charset="0"/>
            </a:endParaRPr>
          </a:p>
        </p:txBody>
      </p:sp>
      <p:sp>
        <p:nvSpPr>
          <p:cNvPr id="27670" name="Text Box 21"/>
          <p:cNvSpPr txBox="1">
            <a:spLocks noChangeArrowheads="1"/>
          </p:cNvSpPr>
          <p:nvPr/>
        </p:nvSpPr>
        <p:spPr bwMode="auto">
          <a:xfrm>
            <a:off x="2449513" y="3492500"/>
            <a:ext cx="338137" cy="276225"/>
          </a:xfrm>
          <a:prstGeom prst="rect">
            <a:avLst/>
          </a:prstGeom>
          <a:noFill/>
          <a:ln w="9525">
            <a:noFill/>
            <a:miter lim="800000"/>
            <a:headEnd/>
            <a:tailEnd/>
          </a:ln>
        </p:spPr>
        <p:txBody>
          <a:bodyPr wrap="none">
            <a:spAutoFit/>
          </a:bodyPr>
          <a:lstStyle/>
          <a:p>
            <a:r>
              <a:rPr lang="nl-NL" sz="1200" b="1">
                <a:solidFill>
                  <a:srgbClr val="262673"/>
                </a:solidFill>
                <a:latin typeface="Candara" pitchFamily="34" charset="0"/>
              </a:rPr>
              <a:t>JA</a:t>
            </a:r>
            <a:endParaRPr lang="en-US" sz="1200" b="1">
              <a:solidFill>
                <a:srgbClr val="262673"/>
              </a:solidFill>
              <a:latin typeface="Candara" pitchFamily="34" charset="0"/>
            </a:endParaRPr>
          </a:p>
        </p:txBody>
      </p:sp>
      <p:sp>
        <p:nvSpPr>
          <p:cNvPr id="27671" name="Text Box 22"/>
          <p:cNvSpPr txBox="1">
            <a:spLocks noChangeArrowheads="1"/>
          </p:cNvSpPr>
          <p:nvPr/>
        </p:nvSpPr>
        <p:spPr bwMode="auto">
          <a:xfrm>
            <a:off x="5126038" y="3683000"/>
            <a:ext cx="431800" cy="276225"/>
          </a:xfrm>
          <a:prstGeom prst="rect">
            <a:avLst/>
          </a:prstGeom>
          <a:noFill/>
          <a:ln w="9525">
            <a:noFill/>
            <a:miter lim="800000"/>
            <a:headEnd/>
            <a:tailEnd/>
          </a:ln>
        </p:spPr>
        <p:txBody>
          <a:bodyPr wrap="none">
            <a:spAutoFit/>
          </a:bodyPr>
          <a:lstStyle/>
          <a:p>
            <a:r>
              <a:rPr lang="nl-NL" sz="1200" b="1">
                <a:solidFill>
                  <a:srgbClr val="262673"/>
                </a:solidFill>
                <a:latin typeface="Candara" pitchFamily="34" charset="0"/>
              </a:rPr>
              <a:t>NEE</a:t>
            </a:r>
            <a:endParaRPr lang="en-US" sz="1200" b="1">
              <a:solidFill>
                <a:srgbClr val="262673"/>
              </a:solidFill>
              <a:latin typeface="Candara" pitchFamily="34" charset="0"/>
            </a:endParaRPr>
          </a:p>
        </p:txBody>
      </p:sp>
      <p:sp>
        <p:nvSpPr>
          <p:cNvPr id="87" name="Text Box 28"/>
          <p:cNvSpPr txBox="1">
            <a:spLocks noChangeArrowheads="1"/>
          </p:cNvSpPr>
          <p:nvPr/>
        </p:nvSpPr>
        <p:spPr bwMode="auto">
          <a:xfrm>
            <a:off x="573088" y="2732088"/>
            <a:ext cx="1752600" cy="461962"/>
          </a:xfrm>
          <a:prstGeom prst="rect">
            <a:avLst/>
          </a:prstGeom>
          <a:solidFill>
            <a:schemeClr val="accent2">
              <a:lumMod val="75000"/>
              <a:alpha val="28000"/>
            </a:schemeClr>
          </a:solidFill>
          <a:ln w="19050">
            <a:noFill/>
            <a:miter lim="800000"/>
            <a:headEnd/>
            <a:tailEnd/>
          </a:ln>
          <a:effectLst/>
        </p:spPr>
        <p:txBody>
          <a:bodyPr>
            <a:spAutoFit/>
          </a:bodyPr>
          <a:lstStyle/>
          <a:p>
            <a:pPr algn="ctr" eaLnBrk="0" hangingPunct="0">
              <a:defRPr/>
            </a:pPr>
            <a:r>
              <a:rPr lang="nl-NL" sz="1200" b="1">
                <a:solidFill>
                  <a:schemeClr val="bg1"/>
                </a:solidFill>
                <a:latin typeface="Candara" pitchFamily="-65" charset="0"/>
              </a:rPr>
              <a:t>Indien hypo´s dan</a:t>
            </a:r>
          </a:p>
          <a:p>
            <a:pPr algn="ctr" eaLnBrk="0" hangingPunct="0">
              <a:defRPr/>
            </a:pPr>
            <a:r>
              <a:rPr lang="nl-NL" sz="1200" b="1">
                <a:solidFill>
                  <a:schemeClr val="bg1"/>
                </a:solidFill>
                <a:latin typeface="Candara" pitchFamily="-65" charset="0"/>
              </a:rPr>
              <a:t>dosering verlagen</a:t>
            </a:r>
            <a:endParaRPr lang="en-US" sz="1200" b="1">
              <a:solidFill>
                <a:schemeClr val="bg1"/>
              </a:solidFill>
              <a:latin typeface="Candara" pitchFamily="-65" charset="0"/>
            </a:endParaRPr>
          </a:p>
        </p:txBody>
      </p:sp>
      <p:sp>
        <p:nvSpPr>
          <p:cNvPr id="27673" name="Line 29"/>
          <p:cNvSpPr>
            <a:spLocks noChangeShapeType="1"/>
          </p:cNvSpPr>
          <p:nvPr/>
        </p:nvSpPr>
        <p:spPr bwMode="auto">
          <a:xfrm flipH="1">
            <a:off x="2374900" y="2970213"/>
            <a:ext cx="449263" cy="0"/>
          </a:xfrm>
          <a:prstGeom prst="line">
            <a:avLst/>
          </a:prstGeom>
          <a:noFill/>
          <a:ln w="25400">
            <a:solidFill>
              <a:schemeClr val="tx1"/>
            </a:solidFill>
            <a:round/>
            <a:headEnd/>
            <a:tailEnd type="triangle" w="med" len="med"/>
          </a:ln>
        </p:spPr>
        <p:txBody>
          <a:bodyPr>
            <a:spAutoFit/>
          </a:bodyPr>
          <a:lstStyle/>
          <a:p>
            <a:endParaRPr lang="nl-NL"/>
          </a:p>
        </p:txBody>
      </p:sp>
      <p:sp>
        <p:nvSpPr>
          <p:cNvPr id="27674" name="Line 30"/>
          <p:cNvSpPr>
            <a:spLocks noChangeShapeType="1"/>
          </p:cNvSpPr>
          <p:nvPr/>
        </p:nvSpPr>
        <p:spPr bwMode="auto">
          <a:xfrm>
            <a:off x="5684838" y="4478338"/>
            <a:ext cx="0" cy="287337"/>
          </a:xfrm>
          <a:prstGeom prst="line">
            <a:avLst/>
          </a:prstGeom>
          <a:noFill/>
          <a:ln w="38100">
            <a:solidFill>
              <a:srgbClr val="4299A0"/>
            </a:solidFill>
            <a:round/>
            <a:headEnd/>
            <a:tailEnd type="triangle" w="med" len="med"/>
          </a:ln>
        </p:spPr>
        <p:txBody>
          <a:bodyPr/>
          <a:lstStyle/>
          <a:p>
            <a:endParaRPr lang="nl-NL"/>
          </a:p>
        </p:txBody>
      </p:sp>
      <p:sp>
        <p:nvSpPr>
          <p:cNvPr id="27675" name="Line 4"/>
          <p:cNvSpPr>
            <a:spLocks noChangeShapeType="1"/>
          </p:cNvSpPr>
          <p:nvPr/>
        </p:nvSpPr>
        <p:spPr bwMode="auto">
          <a:xfrm>
            <a:off x="5657850" y="3206750"/>
            <a:ext cx="0" cy="195263"/>
          </a:xfrm>
          <a:prstGeom prst="line">
            <a:avLst/>
          </a:prstGeom>
          <a:noFill/>
          <a:ln w="25400">
            <a:solidFill>
              <a:schemeClr val="tx1"/>
            </a:solidFill>
            <a:round/>
            <a:headEnd/>
            <a:tailEnd type="triangle" w="med" len="med"/>
          </a:ln>
        </p:spPr>
        <p:txBody>
          <a:bodyPr/>
          <a:lstStyle/>
          <a:p>
            <a:endParaRPr lang="nl-NL"/>
          </a:p>
        </p:txBody>
      </p:sp>
      <p:sp>
        <p:nvSpPr>
          <p:cNvPr id="27676" name="Line 29"/>
          <p:cNvSpPr>
            <a:spLocks noChangeShapeType="1"/>
          </p:cNvSpPr>
          <p:nvPr/>
        </p:nvSpPr>
        <p:spPr bwMode="auto">
          <a:xfrm flipH="1">
            <a:off x="2374900" y="3516313"/>
            <a:ext cx="449263" cy="0"/>
          </a:xfrm>
          <a:prstGeom prst="line">
            <a:avLst/>
          </a:prstGeom>
          <a:noFill/>
          <a:ln w="25400">
            <a:solidFill>
              <a:schemeClr val="tx1"/>
            </a:solidFill>
            <a:round/>
            <a:headEnd/>
            <a:tailEnd type="triangle" w="med" len="med"/>
          </a:ln>
        </p:spPr>
        <p:txBody>
          <a:bodyPr>
            <a:spAutoFit/>
          </a:bodyPr>
          <a:lstStyle/>
          <a:p>
            <a:endParaRPr lang="nl-NL"/>
          </a:p>
        </p:txBody>
      </p:sp>
      <p:sp>
        <p:nvSpPr>
          <p:cNvPr id="27677" name="Line 4"/>
          <p:cNvSpPr>
            <a:spLocks noChangeShapeType="1"/>
          </p:cNvSpPr>
          <p:nvPr/>
        </p:nvSpPr>
        <p:spPr bwMode="auto">
          <a:xfrm>
            <a:off x="5657850" y="3727450"/>
            <a:ext cx="0" cy="195263"/>
          </a:xfrm>
          <a:prstGeom prst="line">
            <a:avLst/>
          </a:prstGeom>
          <a:noFill/>
          <a:ln w="25400">
            <a:solidFill>
              <a:schemeClr val="tx1"/>
            </a:solidFill>
            <a:round/>
            <a:headEnd/>
            <a:tailEnd type="triangle" w="med" len="med"/>
          </a:ln>
        </p:spPr>
        <p:txBody>
          <a:bodyPr/>
          <a:lstStyle/>
          <a:p>
            <a:endParaRPr lang="nl-NL"/>
          </a:p>
        </p:txBody>
      </p:sp>
      <p:sp>
        <p:nvSpPr>
          <p:cNvPr id="27678" name="Text Box 24"/>
          <p:cNvSpPr txBox="1">
            <a:spLocks noChangeArrowheads="1"/>
          </p:cNvSpPr>
          <p:nvPr/>
        </p:nvSpPr>
        <p:spPr bwMode="auto">
          <a:xfrm>
            <a:off x="2886075" y="3963988"/>
            <a:ext cx="5599113" cy="461962"/>
          </a:xfrm>
          <a:prstGeom prst="rect">
            <a:avLst/>
          </a:prstGeom>
          <a:solidFill>
            <a:schemeClr val="accent1"/>
          </a:solidFill>
          <a:ln w="38100">
            <a:solidFill>
              <a:srgbClr val="4299A0"/>
            </a:solidFill>
            <a:miter lim="800000"/>
            <a:headEnd/>
            <a:tailEnd/>
          </a:ln>
        </p:spPr>
        <p:txBody>
          <a:bodyPr>
            <a:spAutoFit/>
          </a:bodyPr>
          <a:lstStyle/>
          <a:p>
            <a:pPr algn="ctr"/>
            <a:r>
              <a:rPr lang="nl-NL" sz="1200" b="1">
                <a:solidFill>
                  <a:srgbClr val="262673"/>
                </a:solidFill>
                <a:latin typeface="Candara" pitchFamily="34" charset="0"/>
              </a:rPr>
              <a:t>Als de nuchtere BG binnen het titratiedoel ligt, controleer BG voor </a:t>
            </a:r>
          </a:p>
          <a:p>
            <a:pPr algn="ctr"/>
            <a:r>
              <a:rPr lang="nl-NL" sz="1200" b="1">
                <a:solidFill>
                  <a:srgbClr val="262673"/>
                </a:solidFill>
                <a:latin typeface="Candara" pitchFamily="34" charset="0"/>
              </a:rPr>
              <a:t>lunch, diner en slapen gaan.</a:t>
            </a:r>
            <a:endParaRPr lang="en-US" sz="1200" b="1">
              <a:solidFill>
                <a:srgbClr val="262673"/>
              </a:solidFill>
              <a:latin typeface="Candara" pitchFamily="34" charset="0"/>
            </a:endParaRPr>
          </a:p>
        </p:txBody>
      </p:sp>
      <p:sp>
        <p:nvSpPr>
          <p:cNvPr id="94" name="Text Box 10"/>
          <p:cNvSpPr txBox="1">
            <a:spLocks noChangeArrowheads="1"/>
          </p:cNvSpPr>
          <p:nvPr/>
        </p:nvSpPr>
        <p:spPr bwMode="auto">
          <a:xfrm>
            <a:off x="2865438" y="1460500"/>
            <a:ext cx="5624512" cy="277813"/>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rPr>
              <a:t>HbA1c </a:t>
            </a:r>
            <a:r>
              <a:rPr lang="nl-NL" sz="1200" b="1">
                <a:solidFill>
                  <a:schemeClr val="bg1"/>
                </a:solidFill>
                <a:latin typeface="Candara" pitchFamily="-65" charset="0"/>
                <a:sym typeface="Symbol" pitchFamily="-65" charset="2"/>
              </a:rPr>
              <a:t> 7%</a:t>
            </a:r>
            <a:endParaRPr lang="en-US" sz="1200" b="1">
              <a:solidFill>
                <a:schemeClr val="bg1"/>
              </a:solidFill>
              <a:latin typeface="Candara" pitchFamily="-65" charset="0"/>
            </a:endParaRPr>
          </a:p>
        </p:txBody>
      </p:sp>
      <p:sp>
        <p:nvSpPr>
          <p:cNvPr id="95" name="Text Box 11"/>
          <p:cNvSpPr txBox="1">
            <a:spLocks noChangeArrowheads="1"/>
          </p:cNvSpPr>
          <p:nvPr/>
        </p:nvSpPr>
        <p:spPr bwMode="auto">
          <a:xfrm>
            <a:off x="2852738" y="920750"/>
            <a:ext cx="5637212" cy="276225"/>
          </a:xfrm>
          <a:prstGeom prst="rect">
            <a:avLst/>
          </a:prstGeom>
          <a:solidFill>
            <a:schemeClr val="accent2">
              <a:lumMod val="75000"/>
              <a:alpha val="28000"/>
            </a:schemeClr>
          </a:solidFill>
          <a:ln w="9525">
            <a:noFill/>
            <a:miter lim="800000"/>
            <a:headEnd/>
            <a:tailEnd/>
          </a:ln>
          <a:effectLst/>
        </p:spPr>
        <p:txBody>
          <a:bodyPr>
            <a:spAutoFit/>
          </a:bodyPr>
          <a:lstStyle/>
          <a:p>
            <a:pPr algn="ctr">
              <a:defRPr/>
            </a:pPr>
            <a:r>
              <a:rPr lang="nl-NL" sz="1200" b="1">
                <a:solidFill>
                  <a:schemeClr val="bg1"/>
                </a:solidFill>
                <a:latin typeface="Candara" pitchFamily="-65" charset="0"/>
                <a:sym typeface="Symbol" pitchFamily="-65" charset="2"/>
              </a:rPr>
              <a:t>Metformine + bewegen / dieet</a:t>
            </a:r>
            <a:endParaRPr lang="en-US" sz="1200" b="1">
              <a:solidFill>
                <a:schemeClr val="bg1"/>
              </a:solidFill>
              <a:latin typeface="Candara" pitchFamily="-65" charset="0"/>
            </a:endParaRPr>
          </a:p>
        </p:txBody>
      </p:sp>
      <p:sp>
        <p:nvSpPr>
          <p:cNvPr id="27681" name="Line 12"/>
          <p:cNvSpPr>
            <a:spLocks noChangeShapeType="1"/>
          </p:cNvSpPr>
          <p:nvPr/>
        </p:nvSpPr>
        <p:spPr bwMode="auto">
          <a:xfrm>
            <a:off x="5657850" y="1223963"/>
            <a:ext cx="0" cy="211137"/>
          </a:xfrm>
          <a:prstGeom prst="line">
            <a:avLst/>
          </a:prstGeom>
          <a:noFill/>
          <a:ln w="25400">
            <a:solidFill>
              <a:schemeClr val="tx1"/>
            </a:solidFill>
            <a:round/>
            <a:headEnd/>
            <a:tailEnd type="triangle" w="med" len="med"/>
          </a:ln>
        </p:spPr>
        <p:txBody>
          <a:bodyPr/>
          <a:lstStyle/>
          <a:p>
            <a:endParaRPr lang="nl-NL"/>
          </a:p>
        </p:txBody>
      </p:sp>
      <p:sp>
        <p:nvSpPr>
          <p:cNvPr id="27682" name="Line 15"/>
          <p:cNvSpPr>
            <a:spLocks noChangeShapeType="1"/>
          </p:cNvSpPr>
          <p:nvPr/>
        </p:nvSpPr>
        <p:spPr bwMode="auto">
          <a:xfrm>
            <a:off x="5657850" y="1771650"/>
            <a:ext cx="0" cy="234950"/>
          </a:xfrm>
          <a:prstGeom prst="line">
            <a:avLst/>
          </a:prstGeom>
          <a:noFill/>
          <a:ln w="25400">
            <a:solidFill>
              <a:schemeClr val="tx1"/>
            </a:solidFill>
            <a:round/>
            <a:headEnd/>
            <a:tailEnd type="triangle" w="med" len="med"/>
          </a:ln>
        </p:spPr>
        <p:txBody>
          <a:bodyPr/>
          <a:lstStyle/>
          <a:p>
            <a:endParaRPr lang="nl-NL"/>
          </a:p>
        </p:txBody>
      </p:sp>
      <p:sp>
        <p:nvSpPr>
          <p:cNvPr id="27683" name="Line 4"/>
          <p:cNvSpPr>
            <a:spLocks noChangeShapeType="1"/>
          </p:cNvSpPr>
          <p:nvPr/>
        </p:nvSpPr>
        <p:spPr bwMode="auto">
          <a:xfrm>
            <a:off x="5738813" y="5499100"/>
            <a:ext cx="0" cy="176213"/>
          </a:xfrm>
          <a:prstGeom prst="line">
            <a:avLst/>
          </a:prstGeom>
          <a:noFill/>
          <a:ln w="25400">
            <a:solidFill>
              <a:schemeClr val="tx1"/>
            </a:solidFill>
            <a:round/>
            <a:headEnd/>
            <a:tailEnd type="triangle" w="med" len="med"/>
          </a:ln>
        </p:spPr>
        <p:txBody>
          <a:bodyPr/>
          <a:lstStyle/>
          <a:p>
            <a:endParaRPr lang="nl-NL"/>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119438" y="5867400"/>
            <a:ext cx="3170237" cy="307975"/>
          </a:xfrm>
          <a:prstGeom prst="rect">
            <a:avLst/>
          </a:prstGeom>
          <a:noFill/>
          <a:ln w="9525">
            <a:noFill/>
            <a:miter lim="800000"/>
            <a:headEnd/>
            <a:tailEnd/>
          </a:ln>
        </p:spPr>
        <p:txBody>
          <a:bodyPr>
            <a:spAutoFit/>
          </a:bodyPr>
          <a:lstStyle/>
          <a:p>
            <a:pPr algn="ctr" eaLnBrk="0" hangingPunct="0"/>
            <a:r>
              <a:rPr lang="en-US" sz="1400" b="1">
                <a:latin typeface="Candara" pitchFamily="34" charset="0"/>
                <a:ea typeface="MS PGothic" pitchFamily="34" charset="-128"/>
              </a:rPr>
              <a:t>Tijd van de dag</a:t>
            </a:r>
          </a:p>
        </p:txBody>
      </p:sp>
      <p:sp>
        <p:nvSpPr>
          <p:cNvPr id="28675" name="Line 5"/>
          <p:cNvSpPr>
            <a:spLocks noChangeShapeType="1"/>
          </p:cNvSpPr>
          <p:nvPr/>
        </p:nvSpPr>
        <p:spPr bwMode="auto">
          <a:xfrm>
            <a:off x="1335088" y="5462588"/>
            <a:ext cx="6838950" cy="0"/>
          </a:xfrm>
          <a:prstGeom prst="line">
            <a:avLst/>
          </a:prstGeom>
          <a:noFill/>
          <a:ln w="9525">
            <a:solidFill>
              <a:schemeClr val="tx1"/>
            </a:solidFill>
            <a:round/>
            <a:headEnd/>
            <a:tailEnd/>
          </a:ln>
        </p:spPr>
        <p:txBody>
          <a:bodyPr/>
          <a:lstStyle/>
          <a:p>
            <a:endParaRPr lang="nl-NL"/>
          </a:p>
        </p:txBody>
      </p:sp>
      <p:sp>
        <p:nvSpPr>
          <p:cNvPr id="28676" name="Text Box 6"/>
          <p:cNvSpPr txBox="1">
            <a:spLocks noChangeArrowheads="1"/>
          </p:cNvSpPr>
          <p:nvPr/>
        </p:nvSpPr>
        <p:spPr bwMode="auto">
          <a:xfrm>
            <a:off x="4306888" y="1906588"/>
            <a:ext cx="1860550" cy="646112"/>
          </a:xfrm>
          <a:prstGeom prst="rect">
            <a:avLst/>
          </a:prstGeom>
          <a:noFill/>
          <a:ln w="9525">
            <a:noFill/>
            <a:miter lim="800000"/>
            <a:headEnd/>
            <a:tailEnd/>
          </a:ln>
        </p:spPr>
        <p:txBody>
          <a:bodyPr wrap="none">
            <a:spAutoFit/>
          </a:bodyPr>
          <a:lstStyle/>
          <a:p>
            <a:pPr algn="ctr" eaLnBrk="0" hangingPunct="0"/>
            <a:r>
              <a:rPr lang="en-US" b="1">
                <a:latin typeface="Candara" pitchFamily="34" charset="0"/>
                <a:ea typeface="MS PGothic" pitchFamily="34" charset="-128"/>
              </a:rPr>
              <a:t>Maaltijdinsuline</a:t>
            </a:r>
            <a:br>
              <a:rPr lang="en-US" b="1">
                <a:latin typeface="Candara" pitchFamily="34" charset="0"/>
                <a:ea typeface="MS PGothic" pitchFamily="34" charset="-128"/>
              </a:rPr>
            </a:br>
            <a:r>
              <a:rPr lang="en-US" b="1">
                <a:latin typeface="Candara" pitchFamily="34" charset="0"/>
                <a:ea typeface="MS PGothic" pitchFamily="34" charset="-128"/>
              </a:rPr>
              <a:t>bij diner</a:t>
            </a:r>
            <a:endParaRPr lang="en-US" b="1" baseline="30000">
              <a:latin typeface="Candara" pitchFamily="34" charset="0"/>
              <a:ea typeface="MS PGothic" pitchFamily="34" charset="-128"/>
            </a:endParaRPr>
          </a:p>
        </p:txBody>
      </p:sp>
      <p:sp>
        <p:nvSpPr>
          <p:cNvPr id="28677" name="Line 7"/>
          <p:cNvSpPr>
            <a:spLocks noChangeShapeType="1"/>
          </p:cNvSpPr>
          <p:nvPr/>
        </p:nvSpPr>
        <p:spPr bwMode="auto">
          <a:xfrm rot="5400000">
            <a:off x="1301750" y="5507038"/>
            <a:ext cx="88900" cy="0"/>
          </a:xfrm>
          <a:prstGeom prst="line">
            <a:avLst/>
          </a:prstGeom>
          <a:noFill/>
          <a:ln w="9525">
            <a:solidFill>
              <a:schemeClr val="tx1"/>
            </a:solidFill>
            <a:round/>
            <a:headEnd/>
            <a:tailEnd/>
          </a:ln>
        </p:spPr>
        <p:txBody>
          <a:bodyPr/>
          <a:lstStyle/>
          <a:p>
            <a:endParaRPr lang="nl-NL"/>
          </a:p>
        </p:txBody>
      </p:sp>
      <p:sp>
        <p:nvSpPr>
          <p:cNvPr id="28678" name="Line 8"/>
          <p:cNvSpPr>
            <a:spLocks noChangeShapeType="1"/>
          </p:cNvSpPr>
          <p:nvPr/>
        </p:nvSpPr>
        <p:spPr bwMode="auto">
          <a:xfrm rot="5400000">
            <a:off x="2420938" y="5507038"/>
            <a:ext cx="88900" cy="0"/>
          </a:xfrm>
          <a:prstGeom prst="line">
            <a:avLst/>
          </a:prstGeom>
          <a:noFill/>
          <a:ln w="9525">
            <a:solidFill>
              <a:schemeClr val="tx1"/>
            </a:solidFill>
            <a:round/>
            <a:headEnd/>
            <a:tailEnd/>
          </a:ln>
        </p:spPr>
        <p:txBody>
          <a:bodyPr/>
          <a:lstStyle/>
          <a:p>
            <a:endParaRPr lang="nl-NL"/>
          </a:p>
        </p:txBody>
      </p:sp>
      <p:sp>
        <p:nvSpPr>
          <p:cNvPr id="28679" name="Line 9"/>
          <p:cNvSpPr>
            <a:spLocks noChangeShapeType="1"/>
          </p:cNvSpPr>
          <p:nvPr/>
        </p:nvSpPr>
        <p:spPr bwMode="auto">
          <a:xfrm rot="5400000">
            <a:off x="3548063" y="5507038"/>
            <a:ext cx="88900" cy="0"/>
          </a:xfrm>
          <a:prstGeom prst="line">
            <a:avLst/>
          </a:prstGeom>
          <a:noFill/>
          <a:ln w="9525">
            <a:solidFill>
              <a:schemeClr val="tx1"/>
            </a:solidFill>
            <a:round/>
            <a:headEnd/>
            <a:tailEnd/>
          </a:ln>
        </p:spPr>
        <p:txBody>
          <a:bodyPr/>
          <a:lstStyle/>
          <a:p>
            <a:endParaRPr lang="nl-NL"/>
          </a:p>
        </p:txBody>
      </p:sp>
      <p:sp>
        <p:nvSpPr>
          <p:cNvPr id="28680" name="Line 10"/>
          <p:cNvSpPr>
            <a:spLocks noChangeShapeType="1"/>
          </p:cNvSpPr>
          <p:nvPr/>
        </p:nvSpPr>
        <p:spPr bwMode="auto">
          <a:xfrm rot="5400000">
            <a:off x="4676775" y="5507038"/>
            <a:ext cx="88900" cy="0"/>
          </a:xfrm>
          <a:prstGeom prst="line">
            <a:avLst/>
          </a:prstGeom>
          <a:noFill/>
          <a:ln w="9525">
            <a:solidFill>
              <a:schemeClr val="tx1"/>
            </a:solidFill>
            <a:round/>
            <a:headEnd/>
            <a:tailEnd/>
          </a:ln>
        </p:spPr>
        <p:txBody>
          <a:bodyPr/>
          <a:lstStyle/>
          <a:p>
            <a:endParaRPr lang="nl-NL"/>
          </a:p>
        </p:txBody>
      </p:sp>
      <p:sp>
        <p:nvSpPr>
          <p:cNvPr id="28681" name="Line 11"/>
          <p:cNvSpPr>
            <a:spLocks noChangeShapeType="1"/>
          </p:cNvSpPr>
          <p:nvPr/>
        </p:nvSpPr>
        <p:spPr bwMode="auto">
          <a:xfrm rot="5400000">
            <a:off x="6931025" y="5507038"/>
            <a:ext cx="88900" cy="0"/>
          </a:xfrm>
          <a:prstGeom prst="line">
            <a:avLst/>
          </a:prstGeom>
          <a:noFill/>
          <a:ln w="9525">
            <a:solidFill>
              <a:schemeClr val="tx1"/>
            </a:solidFill>
            <a:round/>
            <a:headEnd/>
            <a:tailEnd/>
          </a:ln>
        </p:spPr>
        <p:txBody>
          <a:bodyPr/>
          <a:lstStyle/>
          <a:p>
            <a:endParaRPr lang="nl-NL"/>
          </a:p>
        </p:txBody>
      </p:sp>
      <p:sp>
        <p:nvSpPr>
          <p:cNvPr id="28682" name="Line 12"/>
          <p:cNvSpPr>
            <a:spLocks noChangeShapeType="1"/>
          </p:cNvSpPr>
          <p:nvPr/>
        </p:nvSpPr>
        <p:spPr bwMode="auto">
          <a:xfrm rot="5400000">
            <a:off x="5803900" y="5507038"/>
            <a:ext cx="88900" cy="0"/>
          </a:xfrm>
          <a:prstGeom prst="line">
            <a:avLst/>
          </a:prstGeom>
          <a:noFill/>
          <a:ln w="9525">
            <a:solidFill>
              <a:schemeClr val="tx1"/>
            </a:solidFill>
            <a:round/>
            <a:headEnd/>
            <a:tailEnd/>
          </a:ln>
        </p:spPr>
        <p:txBody>
          <a:bodyPr/>
          <a:lstStyle/>
          <a:p>
            <a:endParaRPr lang="nl-NL"/>
          </a:p>
        </p:txBody>
      </p:sp>
      <p:sp>
        <p:nvSpPr>
          <p:cNvPr id="28683" name="Line 13"/>
          <p:cNvSpPr>
            <a:spLocks noChangeShapeType="1"/>
          </p:cNvSpPr>
          <p:nvPr/>
        </p:nvSpPr>
        <p:spPr bwMode="auto">
          <a:xfrm rot="5400000">
            <a:off x="8115300" y="5507038"/>
            <a:ext cx="88900" cy="0"/>
          </a:xfrm>
          <a:prstGeom prst="line">
            <a:avLst/>
          </a:prstGeom>
          <a:noFill/>
          <a:ln w="9525">
            <a:solidFill>
              <a:schemeClr val="tx1"/>
            </a:solidFill>
            <a:round/>
            <a:headEnd/>
            <a:tailEnd/>
          </a:ln>
        </p:spPr>
        <p:txBody>
          <a:bodyPr/>
          <a:lstStyle/>
          <a:p>
            <a:endParaRPr lang="nl-NL"/>
          </a:p>
        </p:txBody>
      </p:sp>
      <p:sp>
        <p:nvSpPr>
          <p:cNvPr id="28684" name="Text Box 14"/>
          <p:cNvSpPr txBox="1">
            <a:spLocks noChangeArrowheads="1"/>
          </p:cNvSpPr>
          <p:nvPr/>
        </p:nvSpPr>
        <p:spPr bwMode="auto">
          <a:xfrm>
            <a:off x="3267075" y="5519738"/>
            <a:ext cx="646113" cy="338137"/>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16:00</a:t>
            </a:r>
          </a:p>
        </p:txBody>
      </p:sp>
      <p:sp>
        <p:nvSpPr>
          <p:cNvPr id="28685" name="Text Box 15"/>
          <p:cNvSpPr txBox="1">
            <a:spLocks noChangeArrowheads="1"/>
          </p:cNvSpPr>
          <p:nvPr/>
        </p:nvSpPr>
        <p:spPr bwMode="auto">
          <a:xfrm>
            <a:off x="1004888" y="5519738"/>
            <a:ext cx="692150" cy="336550"/>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08:00</a:t>
            </a:r>
          </a:p>
        </p:txBody>
      </p:sp>
      <p:sp>
        <p:nvSpPr>
          <p:cNvPr id="28686" name="Text Box 16"/>
          <p:cNvSpPr txBox="1">
            <a:spLocks noChangeArrowheads="1"/>
          </p:cNvSpPr>
          <p:nvPr/>
        </p:nvSpPr>
        <p:spPr bwMode="auto">
          <a:xfrm>
            <a:off x="2138363" y="5519738"/>
            <a:ext cx="628650" cy="338137"/>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12:00</a:t>
            </a:r>
          </a:p>
        </p:txBody>
      </p:sp>
      <p:sp>
        <p:nvSpPr>
          <p:cNvPr id="28687" name="Text Box 17"/>
          <p:cNvSpPr txBox="1">
            <a:spLocks noChangeArrowheads="1"/>
          </p:cNvSpPr>
          <p:nvPr/>
        </p:nvSpPr>
        <p:spPr bwMode="auto">
          <a:xfrm>
            <a:off x="4413250" y="5519738"/>
            <a:ext cx="692150" cy="336550"/>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20:00</a:t>
            </a:r>
          </a:p>
        </p:txBody>
      </p:sp>
      <p:sp>
        <p:nvSpPr>
          <p:cNvPr id="28688" name="Text Box 18"/>
          <p:cNvSpPr txBox="1">
            <a:spLocks noChangeArrowheads="1"/>
          </p:cNvSpPr>
          <p:nvPr/>
        </p:nvSpPr>
        <p:spPr bwMode="auto">
          <a:xfrm>
            <a:off x="5522913" y="5519738"/>
            <a:ext cx="577850" cy="336550"/>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0:00</a:t>
            </a:r>
          </a:p>
        </p:txBody>
      </p:sp>
      <p:sp>
        <p:nvSpPr>
          <p:cNvPr id="28689" name="Text Box 19"/>
          <p:cNvSpPr txBox="1">
            <a:spLocks noChangeArrowheads="1"/>
          </p:cNvSpPr>
          <p:nvPr/>
        </p:nvSpPr>
        <p:spPr bwMode="auto">
          <a:xfrm>
            <a:off x="6650038" y="5521325"/>
            <a:ext cx="692150" cy="336550"/>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04:00</a:t>
            </a:r>
          </a:p>
        </p:txBody>
      </p:sp>
      <p:sp>
        <p:nvSpPr>
          <p:cNvPr id="28690" name="Text Box 20"/>
          <p:cNvSpPr txBox="1">
            <a:spLocks noChangeArrowheads="1"/>
          </p:cNvSpPr>
          <p:nvPr/>
        </p:nvSpPr>
        <p:spPr bwMode="auto">
          <a:xfrm>
            <a:off x="7840663" y="5519738"/>
            <a:ext cx="692150" cy="336550"/>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08:00</a:t>
            </a:r>
          </a:p>
        </p:txBody>
      </p:sp>
      <p:sp>
        <p:nvSpPr>
          <p:cNvPr id="28691" name="Text Box 21"/>
          <p:cNvSpPr txBox="1">
            <a:spLocks noChangeArrowheads="1"/>
          </p:cNvSpPr>
          <p:nvPr/>
        </p:nvSpPr>
        <p:spPr bwMode="auto">
          <a:xfrm>
            <a:off x="1349375" y="1906588"/>
            <a:ext cx="1860550" cy="646112"/>
          </a:xfrm>
          <a:prstGeom prst="rect">
            <a:avLst/>
          </a:prstGeom>
          <a:noFill/>
          <a:ln w="9525">
            <a:noFill/>
            <a:miter lim="800000"/>
            <a:headEnd/>
            <a:tailEnd/>
          </a:ln>
        </p:spPr>
        <p:txBody>
          <a:bodyPr wrap="none">
            <a:spAutoFit/>
          </a:bodyPr>
          <a:lstStyle/>
          <a:p>
            <a:pPr algn="ctr" eaLnBrk="0" hangingPunct="0"/>
            <a:r>
              <a:rPr lang="en-US" b="1">
                <a:latin typeface="Candara" pitchFamily="34" charset="0"/>
                <a:ea typeface="MS PGothic" pitchFamily="34" charset="-128"/>
              </a:rPr>
              <a:t>Maaltijdinsuline</a:t>
            </a:r>
            <a:br>
              <a:rPr lang="en-US" b="1">
                <a:latin typeface="Candara" pitchFamily="34" charset="0"/>
                <a:ea typeface="MS PGothic" pitchFamily="34" charset="-128"/>
              </a:rPr>
            </a:br>
            <a:r>
              <a:rPr lang="en-US" b="1">
                <a:latin typeface="Candara" pitchFamily="34" charset="0"/>
                <a:ea typeface="MS PGothic" pitchFamily="34" charset="-128"/>
              </a:rPr>
              <a:t>bij ontbijt</a:t>
            </a:r>
            <a:endParaRPr lang="en-US" b="1" baseline="30000">
              <a:latin typeface="Candara" pitchFamily="34" charset="0"/>
              <a:ea typeface="MS PGothic" pitchFamily="34" charset="-128"/>
            </a:endParaRPr>
          </a:p>
        </p:txBody>
      </p:sp>
      <p:sp>
        <p:nvSpPr>
          <p:cNvPr id="28692" name="Freeform 22"/>
          <p:cNvSpPr>
            <a:spLocks/>
          </p:cNvSpPr>
          <p:nvPr/>
        </p:nvSpPr>
        <p:spPr bwMode="auto">
          <a:xfrm>
            <a:off x="1409700" y="3081338"/>
            <a:ext cx="6780213" cy="1544637"/>
          </a:xfrm>
          <a:custGeom>
            <a:avLst/>
            <a:gdLst>
              <a:gd name="T0" fmla="*/ 0 w 4271"/>
              <a:gd name="T1" fmla="*/ 2147483647 h 1032"/>
              <a:gd name="T2" fmla="*/ 2147483647 w 4271"/>
              <a:gd name="T3" fmla="*/ 2147483647 h 1032"/>
              <a:gd name="T4" fmla="*/ 2147483647 w 4271"/>
              <a:gd name="T5" fmla="*/ 2147483647 h 1032"/>
              <a:gd name="T6" fmla="*/ 2147483647 w 4271"/>
              <a:gd name="T7" fmla="*/ 2147483647 h 1032"/>
              <a:gd name="T8" fmla="*/ 2147483647 w 4271"/>
              <a:gd name="T9" fmla="*/ 2147483647 h 1032"/>
              <a:gd name="T10" fmla="*/ 2147483647 w 4271"/>
              <a:gd name="T11" fmla="*/ 2147483647 h 1032"/>
              <a:gd name="T12" fmla="*/ 2147483647 w 4271"/>
              <a:gd name="T13" fmla="*/ 2147483647 h 1032"/>
              <a:gd name="T14" fmla="*/ 2147483647 w 4271"/>
              <a:gd name="T15" fmla="*/ 2147483647 h 1032"/>
              <a:gd name="T16" fmla="*/ 2147483647 w 4271"/>
              <a:gd name="T17" fmla="*/ 2147483647 h 1032"/>
              <a:gd name="T18" fmla="*/ 2147483647 w 4271"/>
              <a:gd name="T19" fmla="*/ 2147483647 h 1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71"/>
              <a:gd name="T31" fmla="*/ 0 h 1032"/>
              <a:gd name="T32" fmla="*/ 4271 w 4271"/>
              <a:gd name="T33" fmla="*/ 1032 h 10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71" h="1032">
                <a:moveTo>
                  <a:pt x="0" y="892"/>
                </a:moveTo>
                <a:cubicBezTo>
                  <a:pt x="69" y="629"/>
                  <a:pt x="138" y="367"/>
                  <a:pt x="249" y="365"/>
                </a:cubicBezTo>
                <a:cubicBezTo>
                  <a:pt x="360" y="363"/>
                  <a:pt x="548" y="852"/>
                  <a:pt x="666" y="882"/>
                </a:cubicBezTo>
                <a:cubicBezTo>
                  <a:pt x="784" y="912"/>
                  <a:pt x="848" y="557"/>
                  <a:pt x="954" y="544"/>
                </a:cubicBezTo>
                <a:cubicBezTo>
                  <a:pt x="1060" y="531"/>
                  <a:pt x="1165" y="747"/>
                  <a:pt x="1301" y="802"/>
                </a:cubicBezTo>
                <a:cubicBezTo>
                  <a:pt x="1437" y="857"/>
                  <a:pt x="1622" y="996"/>
                  <a:pt x="1768" y="872"/>
                </a:cubicBezTo>
                <a:cubicBezTo>
                  <a:pt x="1914" y="748"/>
                  <a:pt x="2006" y="116"/>
                  <a:pt x="2175" y="58"/>
                </a:cubicBezTo>
                <a:cubicBezTo>
                  <a:pt x="2344" y="0"/>
                  <a:pt x="2554" y="373"/>
                  <a:pt x="2781" y="524"/>
                </a:cubicBezTo>
                <a:cubicBezTo>
                  <a:pt x="3008" y="675"/>
                  <a:pt x="3288" y="890"/>
                  <a:pt x="3536" y="961"/>
                </a:cubicBezTo>
                <a:cubicBezTo>
                  <a:pt x="3784" y="1032"/>
                  <a:pt x="4149" y="953"/>
                  <a:pt x="4271" y="951"/>
                </a:cubicBezTo>
              </a:path>
            </a:pathLst>
          </a:custGeom>
          <a:noFill/>
          <a:ln w="38100" cap="rnd">
            <a:solidFill>
              <a:srgbClr val="FF0000"/>
            </a:solidFill>
            <a:prstDash val="sysDot"/>
            <a:round/>
            <a:headEnd/>
            <a:tailEnd/>
          </a:ln>
        </p:spPr>
        <p:txBody>
          <a:bodyPr/>
          <a:lstStyle/>
          <a:p>
            <a:pPr algn="ctr"/>
            <a:endParaRPr lang="en-US">
              <a:latin typeface="Candara" pitchFamily="34" charset="0"/>
            </a:endParaRPr>
          </a:p>
        </p:txBody>
      </p:sp>
      <p:sp>
        <p:nvSpPr>
          <p:cNvPr id="28693" name="Line 23"/>
          <p:cNvSpPr>
            <a:spLocks noChangeShapeType="1"/>
          </p:cNvSpPr>
          <p:nvPr/>
        </p:nvSpPr>
        <p:spPr bwMode="auto">
          <a:xfrm>
            <a:off x="1814513" y="2562225"/>
            <a:ext cx="0" cy="280988"/>
          </a:xfrm>
          <a:prstGeom prst="line">
            <a:avLst/>
          </a:prstGeom>
          <a:noFill/>
          <a:ln w="28575">
            <a:solidFill>
              <a:srgbClr val="0000FF"/>
            </a:solidFill>
            <a:round/>
            <a:headEnd/>
            <a:tailEnd type="arrow" w="med" len="med"/>
          </a:ln>
        </p:spPr>
        <p:txBody>
          <a:bodyPr/>
          <a:lstStyle/>
          <a:p>
            <a:endParaRPr lang="nl-NL"/>
          </a:p>
        </p:txBody>
      </p:sp>
      <p:sp>
        <p:nvSpPr>
          <p:cNvPr id="28694" name="Line 24"/>
          <p:cNvSpPr>
            <a:spLocks noChangeShapeType="1"/>
          </p:cNvSpPr>
          <p:nvPr/>
        </p:nvSpPr>
        <p:spPr bwMode="auto">
          <a:xfrm>
            <a:off x="4900613" y="2562225"/>
            <a:ext cx="0" cy="280988"/>
          </a:xfrm>
          <a:prstGeom prst="line">
            <a:avLst/>
          </a:prstGeom>
          <a:noFill/>
          <a:ln w="28575">
            <a:solidFill>
              <a:srgbClr val="FF0000"/>
            </a:solidFill>
            <a:round/>
            <a:headEnd/>
            <a:tailEnd type="arrow" w="med" len="med"/>
          </a:ln>
        </p:spPr>
        <p:txBody>
          <a:bodyPr/>
          <a:lstStyle/>
          <a:p>
            <a:endParaRPr lang="nl-NL"/>
          </a:p>
        </p:txBody>
      </p:sp>
      <p:sp>
        <p:nvSpPr>
          <p:cNvPr id="28695" name="Freeform 25"/>
          <p:cNvSpPr>
            <a:spLocks/>
          </p:cNvSpPr>
          <p:nvPr/>
        </p:nvSpPr>
        <p:spPr bwMode="auto">
          <a:xfrm>
            <a:off x="1379538" y="2935288"/>
            <a:ext cx="6837362" cy="1674812"/>
          </a:xfrm>
          <a:custGeom>
            <a:avLst/>
            <a:gdLst>
              <a:gd name="T0" fmla="*/ 0 w 4307"/>
              <a:gd name="T1" fmla="*/ 2147483647 h 1055"/>
              <a:gd name="T2" fmla="*/ 2147483647 w 4307"/>
              <a:gd name="T3" fmla="*/ 2147483647 h 1055"/>
              <a:gd name="T4" fmla="*/ 2147483647 w 4307"/>
              <a:gd name="T5" fmla="*/ 2147483647 h 1055"/>
              <a:gd name="T6" fmla="*/ 2147483647 w 4307"/>
              <a:gd name="T7" fmla="*/ 2147483647 h 1055"/>
              <a:gd name="T8" fmla="*/ 2147483647 w 4307"/>
              <a:gd name="T9" fmla="*/ 2147483647 h 1055"/>
              <a:gd name="T10" fmla="*/ 2147483647 w 4307"/>
              <a:gd name="T11" fmla="*/ 2147483647 h 1055"/>
              <a:gd name="T12" fmla="*/ 2147483647 w 4307"/>
              <a:gd name="T13" fmla="*/ 2147483647 h 1055"/>
              <a:gd name="T14" fmla="*/ 2147483647 w 4307"/>
              <a:gd name="T15" fmla="*/ 2147483647 h 1055"/>
              <a:gd name="T16" fmla="*/ 2147483647 w 4307"/>
              <a:gd name="T17" fmla="*/ 2147483647 h 1055"/>
              <a:gd name="T18" fmla="*/ 2147483647 w 4307"/>
              <a:gd name="T19" fmla="*/ 2147483647 h 1055"/>
              <a:gd name="T20" fmla="*/ 2147483647 w 4307"/>
              <a:gd name="T21" fmla="*/ 2147483647 h 1055"/>
              <a:gd name="T22" fmla="*/ 2147483647 w 4307"/>
              <a:gd name="T23" fmla="*/ 2147483647 h 1055"/>
              <a:gd name="T24" fmla="*/ 2147483647 w 4307"/>
              <a:gd name="T25" fmla="*/ 2147483647 h 1055"/>
              <a:gd name="T26" fmla="*/ 2147483647 w 4307"/>
              <a:gd name="T27" fmla="*/ 2147483647 h 1055"/>
              <a:gd name="T28" fmla="*/ 2147483647 w 4307"/>
              <a:gd name="T29" fmla="*/ 2147483647 h 1055"/>
              <a:gd name="T30" fmla="*/ 2147483647 w 4307"/>
              <a:gd name="T31" fmla="*/ 2147483647 h 1055"/>
              <a:gd name="T32" fmla="*/ 2147483647 w 4307"/>
              <a:gd name="T33" fmla="*/ 2147483647 h 1055"/>
              <a:gd name="T34" fmla="*/ 2147483647 w 4307"/>
              <a:gd name="T35" fmla="*/ 2147483647 h 1055"/>
              <a:gd name="T36" fmla="*/ 2147483647 w 4307"/>
              <a:gd name="T37" fmla="*/ 2147483647 h 1055"/>
              <a:gd name="T38" fmla="*/ 2147483647 w 4307"/>
              <a:gd name="T39" fmla="*/ 2147483647 h 1055"/>
              <a:gd name="T40" fmla="*/ 2147483647 w 4307"/>
              <a:gd name="T41" fmla="*/ 2147483647 h 1055"/>
              <a:gd name="T42" fmla="*/ 2147483647 w 4307"/>
              <a:gd name="T43" fmla="*/ 2147483647 h 1055"/>
              <a:gd name="T44" fmla="*/ 2147483647 w 4307"/>
              <a:gd name="T45" fmla="*/ 2147483647 h 1055"/>
              <a:gd name="T46" fmla="*/ 2147483647 w 4307"/>
              <a:gd name="T47" fmla="*/ 2147483647 h 1055"/>
              <a:gd name="T48" fmla="*/ 2147483647 w 4307"/>
              <a:gd name="T49" fmla="*/ 2147483647 h 10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07"/>
              <a:gd name="T76" fmla="*/ 0 h 1055"/>
              <a:gd name="T77" fmla="*/ 4307 w 4307"/>
              <a:gd name="T78" fmla="*/ 1055 h 10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07" h="1055">
                <a:moveTo>
                  <a:pt x="0" y="926"/>
                </a:moveTo>
                <a:cubicBezTo>
                  <a:pt x="9" y="815"/>
                  <a:pt x="19" y="705"/>
                  <a:pt x="47" y="571"/>
                </a:cubicBezTo>
                <a:cubicBezTo>
                  <a:pt x="75" y="437"/>
                  <a:pt x="126" y="217"/>
                  <a:pt x="168" y="123"/>
                </a:cubicBezTo>
                <a:cubicBezTo>
                  <a:pt x="210" y="29"/>
                  <a:pt x="251" y="0"/>
                  <a:pt x="302" y="9"/>
                </a:cubicBezTo>
                <a:cubicBezTo>
                  <a:pt x="353" y="18"/>
                  <a:pt x="383" y="34"/>
                  <a:pt x="476" y="176"/>
                </a:cubicBezTo>
                <a:cubicBezTo>
                  <a:pt x="569" y="318"/>
                  <a:pt x="767" y="740"/>
                  <a:pt x="858" y="859"/>
                </a:cubicBezTo>
                <a:cubicBezTo>
                  <a:pt x="949" y="978"/>
                  <a:pt x="983" y="922"/>
                  <a:pt x="1025" y="893"/>
                </a:cubicBezTo>
                <a:cubicBezTo>
                  <a:pt x="1067" y="864"/>
                  <a:pt x="1085" y="749"/>
                  <a:pt x="1112" y="685"/>
                </a:cubicBezTo>
                <a:cubicBezTo>
                  <a:pt x="1139" y="621"/>
                  <a:pt x="1152" y="539"/>
                  <a:pt x="1186" y="511"/>
                </a:cubicBezTo>
                <a:cubicBezTo>
                  <a:pt x="1220" y="483"/>
                  <a:pt x="1282" y="492"/>
                  <a:pt x="1320" y="518"/>
                </a:cubicBezTo>
                <a:cubicBezTo>
                  <a:pt x="1358" y="544"/>
                  <a:pt x="1377" y="598"/>
                  <a:pt x="1414" y="665"/>
                </a:cubicBezTo>
                <a:cubicBezTo>
                  <a:pt x="1451" y="732"/>
                  <a:pt x="1499" y="859"/>
                  <a:pt x="1541" y="920"/>
                </a:cubicBezTo>
                <a:cubicBezTo>
                  <a:pt x="1583" y="981"/>
                  <a:pt x="1623" y="1020"/>
                  <a:pt x="1668" y="1034"/>
                </a:cubicBezTo>
                <a:cubicBezTo>
                  <a:pt x="1713" y="1048"/>
                  <a:pt x="1761" y="1042"/>
                  <a:pt x="1809" y="1007"/>
                </a:cubicBezTo>
                <a:cubicBezTo>
                  <a:pt x="1857" y="972"/>
                  <a:pt x="1920" y="882"/>
                  <a:pt x="1956" y="826"/>
                </a:cubicBezTo>
                <a:cubicBezTo>
                  <a:pt x="1992" y="770"/>
                  <a:pt x="1997" y="722"/>
                  <a:pt x="2023" y="672"/>
                </a:cubicBezTo>
                <a:cubicBezTo>
                  <a:pt x="2049" y="622"/>
                  <a:pt x="2079" y="562"/>
                  <a:pt x="2110" y="524"/>
                </a:cubicBezTo>
                <a:cubicBezTo>
                  <a:pt x="2141" y="486"/>
                  <a:pt x="2172" y="451"/>
                  <a:pt x="2211" y="444"/>
                </a:cubicBezTo>
                <a:cubicBezTo>
                  <a:pt x="2250" y="437"/>
                  <a:pt x="2303" y="447"/>
                  <a:pt x="2344" y="484"/>
                </a:cubicBezTo>
                <a:cubicBezTo>
                  <a:pt x="2385" y="521"/>
                  <a:pt x="2422" y="603"/>
                  <a:pt x="2458" y="665"/>
                </a:cubicBezTo>
                <a:cubicBezTo>
                  <a:pt x="2494" y="727"/>
                  <a:pt x="2524" y="802"/>
                  <a:pt x="2559" y="859"/>
                </a:cubicBezTo>
                <a:cubicBezTo>
                  <a:pt x="2594" y="916"/>
                  <a:pt x="2602" y="974"/>
                  <a:pt x="2666" y="1007"/>
                </a:cubicBezTo>
                <a:cubicBezTo>
                  <a:pt x="2730" y="1040"/>
                  <a:pt x="2822" y="1055"/>
                  <a:pt x="2941" y="1054"/>
                </a:cubicBezTo>
                <a:cubicBezTo>
                  <a:pt x="3060" y="1053"/>
                  <a:pt x="3155" y="1022"/>
                  <a:pt x="3383" y="1000"/>
                </a:cubicBezTo>
                <a:cubicBezTo>
                  <a:pt x="3611" y="978"/>
                  <a:pt x="3959" y="949"/>
                  <a:pt x="4307" y="920"/>
                </a:cubicBezTo>
              </a:path>
            </a:pathLst>
          </a:custGeom>
          <a:noFill/>
          <a:ln w="28575">
            <a:solidFill>
              <a:srgbClr val="0000FF"/>
            </a:solidFill>
            <a:round/>
            <a:headEnd type="none" w="sm" len="sm"/>
            <a:tailEnd type="none" w="sm" len="sm"/>
          </a:ln>
        </p:spPr>
        <p:txBody>
          <a:bodyPr/>
          <a:lstStyle/>
          <a:p>
            <a:pPr algn="ctr"/>
            <a:endParaRPr lang="en-US">
              <a:latin typeface="Candara" pitchFamily="34" charset="0"/>
            </a:endParaRPr>
          </a:p>
        </p:txBody>
      </p:sp>
      <p:sp>
        <p:nvSpPr>
          <p:cNvPr id="28696" name="Line 27"/>
          <p:cNvSpPr>
            <a:spLocks noChangeShapeType="1"/>
          </p:cNvSpPr>
          <p:nvPr/>
        </p:nvSpPr>
        <p:spPr bwMode="auto">
          <a:xfrm flipH="1">
            <a:off x="1343025" y="2201863"/>
            <a:ext cx="0" cy="3284537"/>
          </a:xfrm>
          <a:prstGeom prst="line">
            <a:avLst/>
          </a:prstGeom>
          <a:noFill/>
          <a:ln w="9525">
            <a:solidFill>
              <a:schemeClr val="tx1"/>
            </a:solidFill>
            <a:round/>
            <a:headEnd/>
            <a:tailEnd/>
          </a:ln>
        </p:spPr>
        <p:txBody>
          <a:bodyPr/>
          <a:lstStyle/>
          <a:p>
            <a:endParaRPr lang="nl-NL"/>
          </a:p>
        </p:txBody>
      </p:sp>
      <p:sp>
        <p:nvSpPr>
          <p:cNvPr id="28697" name="Line 28"/>
          <p:cNvSpPr>
            <a:spLocks noChangeShapeType="1"/>
          </p:cNvSpPr>
          <p:nvPr/>
        </p:nvSpPr>
        <p:spPr bwMode="auto">
          <a:xfrm flipH="1">
            <a:off x="1238250" y="2216150"/>
            <a:ext cx="95250" cy="0"/>
          </a:xfrm>
          <a:prstGeom prst="line">
            <a:avLst/>
          </a:prstGeom>
          <a:noFill/>
          <a:ln w="9525">
            <a:solidFill>
              <a:schemeClr val="tx1"/>
            </a:solidFill>
            <a:round/>
            <a:headEnd/>
            <a:tailEnd/>
          </a:ln>
        </p:spPr>
        <p:txBody>
          <a:bodyPr/>
          <a:lstStyle/>
          <a:p>
            <a:endParaRPr lang="nl-NL"/>
          </a:p>
        </p:txBody>
      </p:sp>
      <p:sp>
        <p:nvSpPr>
          <p:cNvPr id="28698" name="Line 29"/>
          <p:cNvSpPr>
            <a:spLocks noChangeShapeType="1"/>
          </p:cNvSpPr>
          <p:nvPr/>
        </p:nvSpPr>
        <p:spPr bwMode="auto">
          <a:xfrm flipH="1">
            <a:off x="1238250" y="5468938"/>
            <a:ext cx="95250" cy="0"/>
          </a:xfrm>
          <a:prstGeom prst="line">
            <a:avLst/>
          </a:prstGeom>
          <a:noFill/>
          <a:ln w="9525">
            <a:solidFill>
              <a:schemeClr val="tx1"/>
            </a:solidFill>
            <a:round/>
            <a:headEnd/>
            <a:tailEnd/>
          </a:ln>
        </p:spPr>
        <p:txBody>
          <a:bodyPr/>
          <a:lstStyle/>
          <a:p>
            <a:endParaRPr lang="nl-NL"/>
          </a:p>
        </p:txBody>
      </p:sp>
      <p:sp>
        <p:nvSpPr>
          <p:cNvPr id="28699" name="Line 30"/>
          <p:cNvSpPr>
            <a:spLocks noChangeShapeType="1"/>
          </p:cNvSpPr>
          <p:nvPr/>
        </p:nvSpPr>
        <p:spPr bwMode="auto">
          <a:xfrm flipH="1">
            <a:off x="1238250" y="3022600"/>
            <a:ext cx="95250" cy="0"/>
          </a:xfrm>
          <a:prstGeom prst="line">
            <a:avLst/>
          </a:prstGeom>
          <a:noFill/>
          <a:ln w="9525">
            <a:solidFill>
              <a:schemeClr val="tx1"/>
            </a:solidFill>
            <a:round/>
            <a:headEnd/>
            <a:tailEnd/>
          </a:ln>
        </p:spPr>
        <p:txBody>
          <a:bodyPr/>
          <a:lstStyle/>
          <a:p>
            <a:endParaRPr lang="nl-NL"/>
          </a:p>
        </p:txBody>
      </p:sp>
      <p:sp>
        <p:nvSpPr>
          <p:cNvPr id="28700" name="Line 31"/>
          <p:cNvSpPr>
            <a:spLocks noChangeShapeType="1"/>
          </p:cNvSpPr>
          <p:nvPr/>
        </p:nvSpPr>
        <p:spPr bwMode="auto">
          <a:xfrm flipH="1">
            <a:off x="1238250" y="3838575"/>
            <a:ext cx="95250" cy="0"/>
          </a:xfrm>
          <a:prstGeom prst="line">
            <a:avLst/>
          </a:prstGeom>
          <a:noFill/>
          <a:ln w="9525">
            <a:solidFill>
              <a:schemeClr val="tx1"/>
            </a:solidFill>
            <a:round/>
            <a:headEnd/>
            <a:tailEnd/>
          </a:ln>
        </p:spPr>
        <p:txBody>
          <a:bodyPr/>
          <a:lstStyle/>
          <a:p>
            <a:endParaRPr lang="nl-NL"/>
          </a:p>
        </p:txBody>
      </p:sp>
      <p:sp>
        <p:nvSpPr>
          <p:cNvPr id="28701" name="Line 32"/>
          <p:cNvSpPr>
            <a:spLocks noChangeShapeType="1"/>
          </p:cNvSpPr>
          <p:nvPr/>
        </p:nvSpPr>
        <p:spPr bwMode="auto">
          <a:xfrm flipH="1">
            <a:off x="1238250" y="4652963"/>
            <a:ext cx="95250" cy="0"/>
          </a:xfrm>
          <a:prstGeom prst="line">
            <a:avLst/>
          </a:prstGeom>
          <a:noFill/>
          <a:ln w="9525">
            <a:solidFill>
              <a:schemeClr val="tx1"/>
            </a:solidFill>
            <a:round/>
            <a:headEnd/>
            <a:tailEnd/>
          </a:ln>
        </p:spPr>
        <p:txBody>
          <a:bodyPr/>
          <a:lstStyle/>
          <a:p>
            <a:endParaRPr lang="nl-NL"/>
          </a:p>
        </p:txBody>
      </p:sp>
      <p:sp>
        <p:nvSpPr>
          <p:cNvPr id="28702" name="Rectangle 33"/>
          <p:cNvSpPr>
            <a:spLocks noChangeArrowheads="1"/>
          </p:cNvSpPr>
          <p:nvPr/>
        </p:nvSpPr>
        <p:spPr bwMode="auto">
          <a:xfrm rot="16200000" flipH="1">
            <a:off x="-515937" y="3738563"/>
            <a:ext cx="2468562" cy="195262"/>
          </a:xfrm>
          <a:prstGeom prst="rect">
            <a:avLst/>
          </a:prstGeom>
          <a:noFill/>
          <a:ln w="9525">
            <a:noFill/>
            <a:miter lim="800000"/>
            <a:headEnd/>
            <a:tailEnd/>
          </a:ln>
        </p:spPr>
        <p:txBody>
          <a:bodyPr lIns="0" tIns="0" rIns="0" bIns="0">
            <a:spAutoFit/>
          </a:bodyPr>
          <a:lstStyle/>
          <a:p>
            <a:pPr algn="ctr">
              <a:lnSpc>
                <a:spcPct val="90000"/>
              </a:lnSpc>
            </a:pPr>
            <a:r>
              <a:rPr lang="nl-NL" sz="1400" b="1">
                <a:latin typeface="Candara" pitchFamily="34" charset="0"/>
                <a:ea typeface="MS PGothic" pitchFamily="34" charset="-128"/>
              </a:rPr>
              <a:t>Bloedglucose</a:t>
            </a:r>
            <a:r>
              <a:rPr lang="en-GB" sz="1400" b="1">
                <a:latin typeface="Candara" pitchFamily="34" charset="0"/>
                <a:ea typeface="MS PGothic" pitchFamily="34" charset="-128"/>
              </a:rPr>
              <a:t> (mmol/l) </a:t>
            </a:r>
          </a:p>
        </p:txBody>
      </p:sp>
      <p:sp>
        <p:nvSpPr>
          <p:cNvPr id="28703" name="Text Box 34"/>
          <p:cNvSpPr txBox="1">
            <a:spLocks noChangeArrowheads="1"/>
          </p:cNvSpPr>
          <p:nvPr/>
        </p:nvSpPr>
        <p:spPr bwMode="auto">
          <a:xfrm flipH="1">
            <a:off x="887413" y="2038350"/>
            <a:ext cx="350837" cy="338138"/>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12</a:t>
            </a:r>
          </a:p>
        </p:txBody>
      </p:sp>
      <p:sp>
        <p:nvSpPr>
          <p:cNvPr id="28704" name="Text Box 35"/>
          <p:cNvSpPr txBox="1">
            <a:spLocks noChangeArrowheads="1"/>
          </p:cNvSpPr>
          <p:nvPr/>
        </p:nvSpPr>
        <p:spPr bwMode="auto">
          <a:xfrm flipH="1">
            <a:off x="887413" y="2841625"/>
            <a:ext cx="369887" cy="338138"/>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10</a:t>
            </a:r>
          </a:p>
        </p:txBody>
      </p:sp>
      <p:sp>
        <p:nvSpPr>
          <p:cNvPr id="28705" name="Text Box 36"/>
          <p:cNvSpPr txBox="1">
            <a:spLocks noChangeArrowheads="1"/>
          </p:cNvSpPr>
          <p:nvPr/>
        </p:nvSpPr>
        <p:spPr bwMode="auto">
          <a:xfrm flipH="1">
            <a:off x="995363" y="3662363"/>
            <a:ext cx="296862" cy="336550"/>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8</a:t>
            </a:r>
          </a:p>
        </p:txBody>
      </p:sp>
      <p:sp>
        <p:nvSpPr>
          <p:cNvPr id="28706" name="Text Box 37"/>
          <p:cNvSpPr txBox="1">
            <a:spLocks noChangeArrowheads="1"/>
          </p:cNvSpPr>
          <p:nvPr/>
        </p:nvSpPr>
        <p:spPr bwMode="auto">
          <a:xfrm flipH="1">
            <a:off x="995363" y="4475163"/>
            <a:ext cx="296862" cy="336550"/>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6</a:t>
            </a:r>
          </a:p>
        </p:txBody>
      </p:sp>
      <p:sp>
        <p:nvSpPr>
          <p:cNvPr id="28707" name="Text Box 38"/>
          <p:cNvSpPr txBox="1">
            <a:spLocks noChangeArrowheads="1"/>
          </p:cNvSpPr>
          <p:nvPr/>
        </p:nvSpPr>
        <p:spPr bwMode="auto">
          <a:xfrm>
            <a:off x="996950" y="5295900"/>
            <a:ext cx="300038" cy="338138"/>
          </a:xfrm>
          <a:prstGeom prst="rect">
            <a:avLst/>
          </a:prstGeom>
          <a:noFill/>
          <a:ln w="9525">
            <a:noFill/>
            <a:miter lim="800000"/>
            <a:headEnd/>
            <a:tailEnd/>
          </a:ln>
        </p:spPr>
        <p:txBody>
          <a:bodyPr wrap="none">
            <a:spAutoFit/>
          </a:bodyPr>
          <a:lstStyle/>
          <a:p>
            <a:pPr eaLnBrk="0" hangingPunct="0"/>
            <a:r>
              <a:rPr lang="en-US" sz="1600">
                <a:latin typeface="Candara" pitchFamily="34" charset="0"/>
                <a:ea typeface="MS PGothic" pitchFamily="34" charset="-128"/>
              </a:rPr>
              <a:t>4</a:t>
            </a:r>
          </a:p>
        </p:txBody>
      </p:sp>
      <p:sp>
        <p:nvSpPr>
          <p:cNvPr id="28708" name="Rectangle 39"/>
          <p:cNvSpPr>
            <a:spLocks noChangeArrowheads="1"/>
          </p:cNvSpPr>
          <p:nvPr/>
        </p:nvSpPr>
        <p:spPr bwMode="auto">
          <a:xfrm>
            <a:off x="5984875" y="3678238"/>
            <a:ext cx="1042988" cy="338137"/>
          </a:xfrm>
          <a:prstGeom prst="rect">
            <a:avLst/>
          </a:prstGeom>
          <a:noFill/>
          <a:ln w="9525">
            <a:noFill/>
            <a:miter lim="800000"/>
            <a:headEnd/>
            <a:tailEnd/>
          </a:ln>
        </p:spPr>
        <p:txBody>
          <a:bodyPr wrap="none">
            <a:spAutoFit/>
          </a:bodyPr>
          <a:lstStyle/>
          <a:p>
            <a:pPr>
              <a:buClr>
                <a:srgbClr val="FF9966"/>
              </a:buClr>
              <a:buSzPct val="150000"/>
            </a:pPr>
            <a:r>
              <a:rPr lang="en-US" sz="1600" b="1">
                <a:solidFill>
                  <a:srgbClr val="FF0000"/>
                </a:solidFill>
                <a:latin typeface="Candara" pitchFamily="34" charset="0"/>
                <a:ea typeface="MS PGothic" pitchFamily="34" charset="-128"/>
              </a:rPr>
              <a:t>Patiënt B</a:t>
            </a:r>
            <a:endParaRPr lang="en-GB" sz="1600" b="1">
              <a:solidFill>
                <a:srgbClr val="FF0000"/>
              </a:solidFill>
              <a:latin typeface="Candara" pitchFamily="34" charset="0"/>
              <a:ea typeface="MS PGothic" pitchFamily="34" charset="-128"/>
            </a:endParaRPr>
          </a:p>
        </p:txBody>
      </p:sp>
      <p:sp>
        <p:nvSpPr>
          <p:cNvPr id="28709" name="Rectangle 40"/>
          <p:cNvSpPr>
            <a:spLocks noChangeArrowheads="1"/>
          </p:cNvSpPr>
          <p:nvPr/>
        </p:nvSpPr>
        <p:spPr bwMode="auto">
          <a:xfrm>
            <a:off x="5684838" y="4624388"/>
            <a:ext cx="1049337" cy="338137"/>
          </a:xfrm>
          <a:prstGeom prst="rect">
            <a:avLst/>
          </a:prstGeom>
          <a:noFill/>
          <a:ln w="9525">
            <a:noFill/>
            <a:miter lim="800000"/>
            <a:headEnd/>
            <a:tailEnd/>
          </a:ln>
        </p:spPr>
        <p:txBody>
          <a:bodyPr wrap="none">
            <a:spAutoFit/>
          </a:bodyPr>
          <a:lstStyle/>
          <a:p>
            <a:pPr>
              <a:buClr>
                <a:srgbClr val="33CCFF"/>
              </a:buClr>
              <a:buSzPct val="150000"/>
            </a:pPr>
            <a:r>
              <a:rPr lang="en-US" sz="1600" b="1">
                <a:solidFill>
                  <a:srgbClr val="0000FF"/>
                </a:solidFill>
                <a:latin typeface="Candara" pitchFamily="34" charset="0"/>
                <a:ea typeface="MS PGothic" pitchFamily="34" charset="-128"/>
              </a:rPr>
              <a:t>Patiënt A</a:t>
            </a:r>
            <a:endParaRPr lang="en-GB" sz="1600" b="1">
              <a:solidFill>
                <a:srgbClr val="0000FF"/>
              </a:solidFill>
              <a:latin typeface="Candara" pitchFamily="34" charset="0"/>
              <a:ea typeface="MS PGothic" pitchFamily="34" charset="-128"/>
            </a:endParaRPr>
          </a:p>
        </p:txBody>
      </p:sp>
      <p:sp>
        <p:nvSpPr>
          <p:cNvPr id="28710" name="Rectangle 9"/>
          <p:cNvSpPr>
            <a:spLocks noChangeArrowheads="1"/>
          </p:cNvSpPr>
          <p:nvPr/>
        </p:nvSpPr>
        <p:spPr bwMode="auto">
          <a:xfrm>
            <a:off x="539750" y="185738"/>
            <a:ext cx="7993063" cy="720725"/>
          </a:xfrm>
          <a:prstGeom prst="rect">
            <a:avLst/>
          </a:prstGeom>
          <a:noFill/>
          <a:ln w="9525">
            <a:noFill/>
            <a:miter lim="800000"/>
            <a:headEnd/>
            <a:tailEnd/>
          </a:ln>
        </p:spPr>
        <p:txBody>
          <a:bodyPr/>
          <a:lstStyle/>
          <a:p>
            <a:pPr>
              <a:lnSpc>
                <a:spcPct val="90000"/>
              </a:lnSpc>
            </a:pPr>
            <a:r>
              <a:rPr lang="en-US" sz="3200" b="1">
                <a:solidFill>
                  <a:srgbClr val="FFF61B"/>
                </a:solidFill>
                <a:latin typeface="Candara" pitchFamily="34" charset="0"/>
              </a:rPr>
              <a:t>Basaal PLUS maakt individuele aanpassing mogelijk</a:t>
            </a:r>
            <a:endParaRPr lang="nl-NL" sz="3200">
              <a:latin typeface="Candara" pitchFamily="34" charset="0"/>
            </a:endParaRPr>
          </a:p>
          <a:p>
            <a:pPr>
              <a:lnSpc>
                <a:spcPct val="90000"/>
              </a:lnSpc>
            </a:pPr>
            <a:endParaRPr lang="nl-NL" sz="3200">
              <a:latin typeface="Candara" pitchFamily="34" charset="0"/>
            </a:endParaRPr>
          </a:p>
        </p:txBody>
      </p:sp>
      <p:cxnSp>
        <p:nvCxnSpPr>
          <p:cNvPr id="44" name="Rechte verbindingslijn 43"/>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28712" name="Rectangle 2"/>
          <p:cNvSpPr>
            <a:spLocks noChangeArrowheads="1"/>
          </p:cNvSpPr>
          <p:nvPr/>
        </p:nvSpPr>
        <p:spPr bwMode="auto">
          <a:xfrm>
            <a:off x="566738" y="6489700"/>
            <a:ext cx="7302500"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1. Monnier L, Colette C. Diabetes Metab. 2006 Feb;32(1):7-13. 2. Raccah D, et al. </a:t>
            </a:r>
            <a:r>
              <a:rPr lang="pt-BR" sz="1000">
                <a:solidFill>
                  <a:srgbClr val="262673"/>
                </a:solidFill>
                <a:latin typeface="Candara" pitchFamily="34" charset="0"/>
              </a:rPr>
              <a:t>Diabetes Metab Res Rev 2007;23(4):257–64.</a:t>
            </a:r>
            <a:r>
              <a:rPr lang="nl-NL" sz="1000">
                <a:solidFill>
                  <a:srgbClr val="262673"/>
                </a:solidFill>
                <a:latin typeface="Candara" pitchFamily="34" charset="0"/>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1052513" y="3194050"/>
            <a:ext cx="7183437" cy="2762250"/>
          </a:xfrm>
          <a:custGeom>
            <a:avLst/>
            <a:gdLst>
              <a:gd name="T0" fmla="*/ 0 w 4944"/>
              <a:gd name="T1" fmla="*/ 2147483647 h 1740"/>
              <a:gd name="T2" fmla="*/ 0 w 4944"/>
              <a:gd name="T3" fmla="*/ 2147483647 h 1740"/>
              <a:gd name="T4" fmla="*/ 2147483647 w 4944"/>
              <a:gd name="T5" fmla="*/ 2147483647 h 1740"/>
              <a:gd name="T6" fmla="*/ 2147483647 w 4944"/>
              <a:gd name="T7" fmla="*/ 2147483647 h 1740"/>
              <a:gd name="T8" fmla="*/ 2147483647 w 4944"/>
              <a:gd name="T9" fmla="*/ 2147483647 h 1740"/>
              <a:gd name="T10" fmla="*/ 2147483647 w 4944"/>
              <a:gd name="T11" fmla="*/ 2147483647 h 1740"/>
              <a:gd name="T12" fmla="*/ 2147483647 w 4944"/>
              <a:gd name="T13" fmla="*/ 0 h 1740"/>
              <a:gd name="T14" fmla="*/ 2147483647 w 4944"/>
              <a:gd name="T15" fmla="*/ 2147483647 h 1740"/>
              <a:gd name="T16" fmla="*/ 2147483647 w 4944"/>
              <a:gd name="T17" fmla="*/ 2147483647 h 1740"/>
              <a:gd name="T18" fmla="*/ 2147483647 w 4944"/>
              <a:gd name="T19" fmla="*/ 2147483647 h 1740"/>
              <a:gd name="T20" fmla="*/ 2147483647 w 4944"/>
              <a:gd name="T21" fmla="*/ 2147483647 h 1740"/>
              <a:gd name="T22" fmla="*/ 2147483647 w 4944"/>
              <a:gd name="T23" fmla="*/ 2147483647 h 1740"/>
              <a:gd name="T24" fmla="*/ 2147483647 w 4944"/>
              <a:gd name="T25" fmla="*/ 2147483647 h 1740"/>
              <a:gd name="T26" fmla="*/ 2147483647 w 4944"/>
              <a:gd name="T27" fmla="*/ 2147483647 h 1740"/>
              <a:gd name="T28" fmla="*/ 2147483647 w 4944"/>
              <a:gd name="T29" fmla="*/ 2147483647 h 1740"/>
              <a:gd name="T30" fmla="*/ 2147483647 w 4944"/>
              <a:gd name="T31" fmla="*/ 2147483647 h 1740"/>
              <a:gd name="T32" fmla="*/ 2147483647 w 4944"/>
              <a:gd name="T33" fmla="*/ 2147483647 h 1740"/>
              <a:gd name="T34" fmla="*/ 2147483647 w 4944"/>
              <a:gd name="T35" fmla="*/ 2147483647 h 1740"/>
              <a:gd name="T36" fmla="*/ 2147483647 w 4944"/>
              <a:gd name="T37" fmla="*/ 2147483647 h 1740"/>
              <a:gd name="T38" fmla="*/ 2147483647 w 4944"/>
              <a:gd name="T39" fmla="*/ 2147483647 h 1740"/>
              <a:gd name="T40" fmla="*/ 2147483647 w 4944"/>
              <a:gd name="T41" fmla="*/ 2147483647 h 1740"/>
              <a:gd name="T42" fmla="*/ 2147483647 w 4944"/>
              <a:gd name="T43" fmla="*/ 2147483647 h 1740"/>
              <a:gd name="T44" fmla="*/ 2147483647 w 4944"/>
              <a:gd name="T45" fmla="*/ 2147483647 h 1740"/>
              <a:gd name="T46" fmla="*/ 2147483647 w 4944"/>
              <a:gd name="T47" fmla="*/ 2147483647 h 1740"/>
              <a:gd name="T48" fmla="*/ 2147483647 w 4944"/>
              <a:gd name="T49" fmla="*/ 2147483647 h 1740"/>
              <a:gd name="T50" fmla="*/ 2147483647 w 4944"/>
              <a:gd name="T51" fmla="*/ 2147483647 h 1740"/>
              <a:gd name="T52" fmla="*/ 2147483647 w 4944"/>
              <a:gd name="T53" fmla="*/ 2147483647 h 1740"/>
              <a:gd name="T54" fmla="*/ 2147483647 w 4944"/>
              <a:gd name="T55" fmla="*/ 2147483647 h 1740"/>
              <a:gd name="T56" fmla="*/ 2147483647 w 4944"/>
              <a:gd name="T57" fmla="*/ 2147483647 h 1740"/>
              <a:gd name="T58" fmla="*/ 2147483647 w 4944"/>
              <a:gd name="T59" fmla="*/ 2147483647 h 1740"/>
              <a:gd name="T60" fmla="*/ 0 w 4944"/>
              <a:gd name="T61" fmla="*/ 2147483647 h 17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44"/>
              <a:gd name="T94" fmla="*/ 0 h 1740"/>
              <a:gd name="T95" fmla="*/ 4944 w 4944"/>
              <a:gd name="T96" fmla="*/ 1740 h 17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44" h="1740">
                <a:moveTo>
                  <a:pt x="0" y="1734"/>
                </a:moveTo>
                <a:lnTo>
                  <a:pt x="0" y="1638"/>
                </a:lnTo>
                <a:lnTo>
                  <a:pt x="294" y="1638"/>
                </a:lnTo>
                <a:lnTo>
                  <a:pt x="576" y="1572"/>
                </a:lnTo>
                <a:lnTo>
                  <a:pt x="714" y="1416"/>
                </a:lnTo>
                <a:lnTo>
                  <a:pt x="786" y="930"/>
                </a:lnTo>
                <a:lnTo>
                  <a:pt x="888" y="0"/>
                </a:lnTo>
                <a:lnTo>
                  <a:pt x="942" y="984"/>
                </a:lnTo>
                <a:lnTo>
                  <a:pt x="1038" y="1098"/>
                </a:lnTo>
                <a:lnTo>
                  <a:pt x="1140" y="1392"/>
                </a:lnTo>
                <a:lnTo>
                  <a:pt x="1362" y="1518"/>
                </a:lnTo>
                <a:lnTo>
                  <a:pt x="1536" y="1506"/>
                </a:lnTo>
                <a:lnTo>
                  <a:pt x="1716" y="594"/>
                </a:lnTo>
                <a:lnTo>
                  <a:pt x="1776" y="594"/>
                </a:lnTo>
                <a:lnTo>
                  <a:pt x="1866" y="1062"/>
                </a:lnTo>
                <a:lnTo>
                  <a:pt x="1986" y="1146"/>
                </a:lnTo>
                <a:lnTo>
                  <a:pt x="2016" y="1326"/>
                </a:lnTo>
                <a:lnTo>
                  <a:pt x="2118" y="1380"/>
                </a:lnTo>
                <a:lnTo>
                  <a:pt x="2250" y="1542"/>
                </a:lnTo>
                <a:lnTo>
                  <a:pt x="2628" y="1560"/>
                </a:lnTo>
                <a:lnTo>
                  <a:pt x="2808" y="666"/>
                </a:lnTo>
                <a:lnTo>
                  <a:pt x="2916" y="660"/>
                </a:lnTo>
                <a:lnTo>
                  <a:pt x="3060" y="1110"/>
                </a:lnTo>
                <a:lnTo>
                  <a:pt x="3312" y="1404"/>
                </a:lnTo>
                <a:lnTo>
                  <a:pt x="3762" y="1542"/>
                </a:lnTo>
                <a:lnTo>
                  <a:pt x="4182" y="1608"/>
                </a:lnTo>
                <a:lnTo>
                  <a:pt x="4536" y="1638"/>
                </a:lnTo>
                <a:lnTo>
                  <a:pt x="4890" y="1536"/>
                </a:lnTo>
                <a:lnTo>
                  <a:pt x="4944" y="1638"/>
                </a:lnTo>
                <a:lnTo>
                  <a:pt x="4938" y="1740"/>
                </a:lnTo>
                <a:lnTo>
                  <a:pt x="0" y="1734"/>
                </a:lnTo>
                <a:close/>
              </a:path>
            </a:pathLst>
          </a:custGeom>
          <a:solidFill>
            <a:srgbClr val="0099FF"/>
          </a:solidFill>
          <a:ln w="4826">
            <a:noFill/>
            <a:round/>
            <a:headEnd/>
            <a:tailEnd/>
          </a:ln>
        </p:spPr>
        <p:txBody>
          <a:bodyPr anchor="ctr"/>
          <a:lstStyle/>
          <a:p>
            <a:pPr algn="ctr"/>
            <a:endParaRPr lang="en-US">
              <a:latin typeface="Candara" pitchFamily="34" charset="0"/>
            </a:endParaRPr>
          </a:p>
        </p:txBody>
      </p:sp>
      <p:sp>
        <p:nvSpPr>
          <p:cNvPr id="29699" name="Text Box 3"/>
          <p:cNvSpPr txBox="1">
            <a:spLocks noChangeArrowheads="1"/>
          </p:cNvSpPr>
          <p:nvPr/>
        </p:nvSpPr>
        <p:spPr bwMode="auto">
          <a:xfrm>
            <a:off x="2000250" y="5253038"/>
            <a:ext cx="788988" cy="338137"/>
          </a:xfrm>
          <a:prstGeom prst="rect">
            <a:avLst/>
          </a:prstGeom>
          <a:noFill/>
          <a:ln w="4826">
            <a:noFill/>
            <a:miter lim="800000"/>
            <a:headEnd/>
            <a:tailEnd/>
          </a:ln>
        </p:spPr>
        <p:txBody>
          <a:bodyPr wrap="none">
            <a:spAutoFit/>
          </a:bodyPr>
          <a:lstStyle/>
          <a:p>
            <a:r>
              <a:rPr lang="en-US" sz="1600">
                <a:solidFill>
                  <a:schemeClr val="bg1"/>
                </a:solidFill>
                <a:latin typeface="Candara" pitchFamily="34" charset="0"/>
              </a:rPr>
              <a:t>Ontbijt</a:t>
            </a:r>
          </a:p>
        </p:txBody>
      </p:sp>
      <p:sp>
        <p:nvSpPr>
          <p:cNvPr id="29700" name="Text Box 4"/>
          <p:cNvSpPr txBox="1">
            <a:spLocks noChangeArrowheads="1"/>
          </p:cNvSpPr>
          <p:nvPr/>
        </p:nvSpPr>
        <p:spPr bwMode="auto">
          <a:xfrm>
            <a:off x="3344863" y="5240338"/>
            <a:ext cx="736600" cy="336550"/>
          </a:xfrm>
          <a:prstGeom prst="rect">
            <a:avLst/>
          </a:prstGeom>
          <a:noFill/>
          <a:ln w="4826">
            <a:noFill/>
            <a:miter lim="800000"/>
            <a:headEnd/>
            <a:tailEnd/>
          </a:ln>
        </p:spPr>
        <p:txBody>
          <a:bodyPr wrap="none">
            <a:spAutoFit/>
          </a:bodyPr>
          <a:lstStyle/>
          <a:p>
            <a:pPr algn="ctr"/>
            <a:r>
              <a:rPr lang="en-US" sz="1600">
                <a:solidFill>
                  <a:schemeClr val="bg1"/>
                </a:solidFill>
                <a:latin typeface="Candara" pitchFamily="34" charset="0"/>
              </a:rPr>
              <a:t>Lunch</a:t>
            </a:r>
          </a:p>
        </p:txBody>
      </p:sp>
      <p:sp>
        <p:nvSpPr>
          <p:cNvPr id="29701" name="Text Box 5"/>
          <p:cNvSpPr txBox="1">
            <a:spLocks noChangeArrowheads="1"/>
          </p:cNvSpPr>
          <p:nvPr/>
        </p:nvSpPr>
        <p:spPr bwMode="auto">
          <a:xfrm>
            <a:off x="5021263" y="5240338"/>
            <a:ext cx="668337" cy="336550"/>
          </a:xfrm>
          <a:prstGeom prst="rect">
            <a:avLst/>
          </a:prstGeom>
          <a:noFill/>
          <a:ln w="4826">
            <a:noFill/>
            <a:miter lim="800000"/>
            <a:headEnd/>
            <a:tailEnd/>
          </a:ln>
        </p:spPr>
        <p:txBody>
          <a:bodyPr wrap="none">
            <a:spAutoFit/>
          </a:bodyPr>
          <a:lstStyle/>
          <a:p>
            <a:pPr algn="ctr"/>
            <a:r>
              <a:rPr lang="en-US" sz="1600">
                <a:solidFill>
                  <a:schemeClr val="bg1"/>
                </a:solidFill>
                <a:latin typeface="Candara" pitchFamily="34" charset="0"/>
              </a:rPr>
              <a:t>Diner</a:t>
            </a:r>
          </a:p>
        </p:txBody>
      </p:sp>
      <p:sp>
        <p:nvSpPr>
          <p:cNvPr id="29702" name="Text Box 6"/>
          <p:cNvSpPr txBox="1">
            <a:spLocks noChangeArrowheads="1"/>
          </p:cNvSpPr>
          <p:nvPr/>
        </p:nvSpPr>
        <p:spPr bwMode="auto">
          <a:xfrm>
            <a:off x="644525" y="6032500"/>
            <a:ext cx="7902575" cy="338138"/>
          </a:xfrm>
          <a:prstGeom prst="rect">
            <a:avLst/>
          </a:prstGeom>
          <a:noFill/>
          <a:ln w="4826">
            <a:noFill/>
            <a:miter lim="800000"/>
            <a:headEnd/>
            <a:tailEnd/>
          </a:ln>
        </p:spPr>
        <p:txBody>
          <a:bodyPr>
            <a:spAutoFit/>
          </a:bodyPr>
          <a:lstStyle/>
          <a:p>
            <a:pPr>
              <a:tabLst>
                <a:tab pos="396875" algn="ctr"/>
                <a:tab pos="1481138" algn="ctr"/>
                <a:tab pos="2686050" algn="ctr"/>
                <a:tab pos="3889375" algn="ctr"/>
                <a:tab pos="5080000" algn="ctr"/>
                <a:tab pos="6283325" algn="ctr"/>
                <a:tab pos="7262813" algn="ctr"/>
                <a:tab pos="8281988" algn="ctr"/>
              </a:tabLst>
            </a:pPr>
            <a:r>
              <a:rPr lang="en-US" sz="1600" b="1">
                <a:latin typeface="Candara" pitchFamily="34" charset="0"/>
              </a:rPr>
              <a:t>	4:00	8:00	                      12:00           16:00              20:00 	    24:00             4:00	</a:t>
            </a:r>
          </a:p>
        </p:txBody>
      </p:sp>
      <p:sp>
        <p:nvSpPr>
          <p:cNvPr id="29703" name="Line 9"/>
          <p:cNvSpPr>
            <a:spLocks noChangeShapeType="1"/>
          </p:cNvSpPr>
          <p:nvPr/>
        </p:nvSpPr>
        <p:spPr bwMode="auto">
          <a:xfrm>
            <a:off x="949325" y="3794125"/>
            <a:ext cx="88900" cy="0"/>
          </a:xfrm>
          <a:prstGeom prst="line">
            <a:avLst/>
          </a:prstGeom>
          <a:noFill/>
          <a:ln w="9525">
            <a:solidFill>
              <a:schemeClr val="tx1"/>
            </a:solidFill>
            <a:round/>
            <a:headEnd/>
            <a:tailEnd/>
          </a:ln>
        </p:spPr>
        <p:txBody>
          <a:bodyPr anchor="ctr"/>
          <a:lstStyle/>
          <a:p>
            <a:endParaRPr lang="nl-NL"/>
          </a:p>
        </p:txBody>
      </p:sp>
      <p:sp>
        <p:nvSpPr>
          <p:cNvPr id="29704" name="Line 10"/>
          <p:cNvSpPr>
            <a:spLocks noChangeShapeType="1"/>
          </p:cNvSpPr>
          <p:nvPr/>
        </p:nvSpPr>
        <p:spPr bwMode="auto">
          <a:xfrm>
            <a:off x="949325" y="4937125"/>
            <a:ext cx="88900" cy="0"/>
          </a:xfrm>
          <a:prstGeom prst="line">
            <a:avLst/>
          </a:prstGeom>
          <a:noFill/>
          <a:ln w="9525">
            <a:solidFill>
              <a:schemeClr val="tx1"/>
            </a:solidFill>
            <a:round/>
            <a:headEnd/>
            <a:tailEnd/>
          </a:ln>
        </p:spPr>
        <p:txBody>
          <a:bodyPr anchor="ctr"/>
          <a:lstStyle/>
          <a:p>
            <a:endParaRPr lang="nl-NL"/>
          </a:p>
        </p:txBody>
      </p:sp>
      <p:sp>
        <p:nvSpPr>
          <p:cNvPr id="29705" name="Freeform 11"/>
          <p:cNvSpPr>
            <a:spLocks/>
          </p:cNvSpPr>
          <p:nvPr/>
        </p:nvSpPr>
        <p:spPr bwMode="auto">
          <a:xfrm>
            <a:off x="1041400" y="2679700"/>
            <a:ext cx="7194550" cy="3276600"/>
          </a:xfrm>
          <a:custGeom>
            <a:avLst/>
            <a:gdLst>
              <a:gd name="T0" fmla="*/ 0 w 5040"/>
              <a:gd name="T1" fmla="*/ 0 h 2064"/>
              <a:gd name="T2" fmla="*/ 0 w 5040"/>
              <a:gd name="T3" fmla="*/ 2147483647 h 2064"/>
              <a:gd name="T4" fmla="*/ 2147483647 w 5040"/>
              <a:gd name="T5" fmla="*/ 2147483647 h 2064"/>
              <a:gd name="T6" fmla="*/ 0 60000 65536"/>
              <a:gd name="T7" fmla="*/ 0 60000 65536"/>
              <a:gd name="T8" fmla="*/ 0 60000 65536"/>
              <a:gd name="T9" fmla="*/ 0 w 5040"/>
              <a:gd name="T10" fmla="*/ 0 h 2064"/>
              <a:gd name="T11" fmla="*/ 5040 w 5040"/>
              <a:gd name="T12" fmla="*/ 2064 h 2064"/>
            </a:gdLst>
            <a:ahLst/>
            <a:cxnLst>
              <a:cxn ang="T6">
                <a:pos x="T0" y="T1"/>
              </a:cxn>
              <a:cxn ang="T7">
                <a:pos x="T2" y="T3"/>
              </a:cxn>
              <a:cxn ang="T8">
                <a:pos x="T4" y="T5"/>
              </a:cxn>
            </a:cxnLst>
            <a:rect l="T9" t="T10" r="T11" b="T12"/>
            <a:pathLst>
              <a:path w="5040" h="2064">
                <a:moveTo>
                  <a:pt x="0" y="0"/>
                </a:moveTo>
                <a:lnTo>
                  <a:pt x="0" y="2064"/>
                </a:lnTo>
                <a:lnTo>
                  <a:pt x="5040" y="2064"/>
                </a:lnTo>
              </a:path>
            </a:pathLst>
          </a:custGeom>
          <a:noFill/>
          <a:ln w="9525">
            <a:solidFill>
              <a:schemeClr val="tx1"/>
            </a:solidFill>
            <a:round/>
            <a:headEnd/>
            <a:tailEnd/>
          </a:ln>
        </p:spPr>
        <p:txBody>
          <a:bodyPr anchor="ctr"/>
          <a:lstStyle/>
          <a:p>
            <a:pPr algn="ctr"/>
            <a:endParaRPr lang="en-US">
              <a:latin typeface="Candara" pitchFamily="34" charset="0"/>
            </a:endParaRPr>
          </a:p>
        </p:txBody>
      </p:sp>
      <p:grpSp>
        <p:nvGrpSpPr>
          <p:cNvPr id="2" name="Groeperen 151"/>
          <p:cNvGrpSpPr>
            <a:grpSpLocks/>
          </p:cNvGrpSpPr>
          <p:nvPr/>
        </p:nvGrpSpPr>
        <p:grpSpPr bwMode="auto">
          <a:xfrm>
            <a:off x="2749550" y="3792538"/>
            <a:ext cx="1555750" cy="1219200"/>
            <a:chOff x="2750210" y="3589339"/>
            <a:chExt cx="1555090" cy="1219200"/>
          </a:xfrm>
        </p:grpSpPr>
        <p:sp>
          <p:nvSpPr>
            <p:cNvPr id="29745" name="Line 14"/>
            <p:cNvSpPr>
              <a:spLocks noChangeShapeType="1"/>
            </p:cNvSpPr>
            <p:nvPr/>
          </p:nvSpPr>
          <p:spPr bwMode="auto">
            <a:xfrm>
              <a:off x="3127169" y="3873501"/>
              <a:ext cx="0" cy="935038"/>
            </a:xfrm>
            <a:prstGeom prst="line">
              <a:avLst/>
            </a:prstGeom>
            <a:noFill/>
            <a:ln w="9525">
              <a:solidFill>
                <a:schemeClr val="tx1"/>
              </a:solidFill>
              <a:round/>
              <a:headEnd/>
              <a:tailEnd type="triangle" w="med" len="med"/>
            </a:ln>
          </p:spPr>
          <p:txBody>
            <a:bodyPr/>
            <a:lstStyle/>
            <a:p>
              <a:endParaRPr lang="nl-NL"/>
            </a:p>
          </p:txBody>
        </p:sp>
        <p:sp>
          <p:nvSpPr>
            <p:cNvPr id="29746" name="Text Box 13"/>
            <p:cNvSpPr txBox="1">
              <a:spLocks noChangeArrowheads="1"/>
            </p:cNvSpPr>
            <p:nvPr/>
          </p:nvSpPr>
          <p:spPr bwMode="auto">
            <a:xfrm>
              <a:off x="2750210" y="3589339"/>
              <a:ext cx="1555090" cy="276225"/>
            </a:xfrm>
            <a:prstGeom prst="rect">
              <a:avLst/>
            </a:prstGeom>
            <a:noFill/>
            <a:ln w="9525">
              <a:solidFill>
                <a:schemeClr val="tx1"/>
              </a:solidFill>
              <a:miter lim="800000"/>
              <a:headEnd/>
              <a:tailEnd/>
            </a:ln>
          </p:spPr>
          <p:txBody>
            <a:bodyPr>
              <a:spAutoFit/>
            </a:bodyPr>
            <a:lstStyle/>
            <a:p>
              <a:r>
                <a:rPr lang="en-US" sz="1200" b="1">
                  <a:latin typeface="Candara" pitchFamily="34" charset="0"/>
                </a:rPr>
                <a:t>Voor lunch te hoog</a:t>
              </a:r>
            </a:p>
          </p:txBody>
        </p:sp>
      </p:grpSp>
      <p:sp>
        <p:nvSpPr>
          <p:cNvPr id="29707"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Voorbeeldschema Basaal PLUS regime</a:t>
            </a:r>
            <a:endParaRPr lang="nl-NL" sz="3200">
              <a:latin typeface="Candara" pitchFamily="34" charset="0"/>
            </a:endParaRPr>
          </a:p>
        </p:txBody>
      </p:sp>
      <p:sp>
        <p:nvSpPr>
          <p:cNvPr id="29708" name="Rectangle 2"/>
          <p:cNvSpPr>
            <a:spLocks noChangeArrowheads="1"/>
          </p:cNvSpPr>
          <p:nvPr/>
        </p:nvSpPr>
        <p:spPr bwMode="auto">
          <a:xfrm>
            <a:off x="515938" y="6515100"/>
            <a:ext cx="5080000" cy="230188"/>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Op basis van ADA/EASD behandelrichtlijnen. Nathan et al. Diabetologia 2009; 52:17-30.</a:t>
            </a:r>
          </a:p>
        </p:txBody>
      </p:sp>
      <p:grpSp>
        <p:nvGrpSpPr>
          <p:cNvPr id="3" name="Groeperen 154"/>
          <p:cNvGrpSpPr>
            <a:grpSpLocks/>
          </p:cNvGrpSpPr>
          <p:nvPr/>
        </p:nvGrpSpPr>
        <p:grpSpPr bwMode="auto">
          <a:xfrm>
            <a:off x="590550" y="1570038"/>
            <a:ext cx="2533650" cy="1147762"/>
            <a:chOff x="590550" y="1366838"/>
            <a:chExt cx="2533649" cy="1147762"/>
          </a:xfrm>
        </p:grpSpPr>
        <p:sp>
          <p:nvSpPr>
            <p:cNvPr id="29740" name="Text Box 25"/>
            <p:cNvSpPr txBox="1">
              <a:spLocks noChangeArrowheads="1"/>
            </p:cNvSpPr>
            <p:nvPr/>
          </p:nvSpPr>
          <p:spPr bwMode="auto">
            <a:xfrm flipH="1">
              <a:off x="1231900" y="1366838"/>
              <a:ext cx="1892299" cy="646112"/>
            </a:xfrm>
            <a:prstGeom prst="rect">
              <a:avLst/>
            </a:prstGeom>
            <a:solidFill>
              <a:srgbClr val="99CCFF"/>
            </a:solidFill>
            <a:ln w="9525">
              <a:solidFill>
                <a:schemeClr val="tx1"/>
              </a:solidFill>
              <a:miter lim="800000"/>
              <a:headEnd/>
              <a:tailEnd/>
            </a:ln>
          </p:spPr>
          <p:txBody>
            <a:bodyPr>
              <a:spAutoFit/>
            </a:bodyPr>
            <a:lstStyle/>
            <a:p>
              <a:r>
                <a:rPr lang="en-US" sz="1200" b="1">
                  <a:latin typeface="Candara" pitchFamily="34" charset="0"/>
                </a:rPr>
                <a:t>Pas de dosering aan op</a:t>
              </a:r>
            </a:p>
            <a:p>
              <a:r>
                <a:rPr lang="en-US" sz="1200" b="1">
                  <a:latin typeface="Candara" pitchFamily="34" charset="0"/>
                </a:rPr>
                <a:t>bg 2 uur na de maaltijd</a:t>
              </a:r>
            </a:p>
            <a:p>
              <a:r>
                <a:rPr lang="en-US" sz="1200" b="1">
                  <a:latin typeface="Candara" pitchFamily="34" charset="0"/>
                  <a:sym typeface="Wingdings" pitchFamily="-65" charset="2"/>
                </a:rPr>
                <a:t> + 2 E per 3 dagen</a:t>
              </a:r>
              <a:endParaRPr lang="en-US" sz="1200" b="1">
                <a:latin typeface="Candara" pitchFamily="34" charset="0"/>
              </a:endParaRPr>
            </a:p>
          </p:txBody>
        </p:sp>
        <p:sp>
          <p:nvSpPr>
            <p:cNvPr id="29741" name="AutoShape 26"/>
            <p:cNvSpPr>
              <a:spLocks noChangeArrowheads="1"/>
            </p:cNvSpPr>
            <p:nvPr/>
          </p:nvSpPr>
          <p:spPr bwMode="auto">
            <a:xfrm flipH="1">
              <a:off x="2080059" y="2082800"/>
              <a:ext cx="339563" cy="431800"/>
            </a:xfrm>
            <a:prstGeom prst="curvedDownArrow">
              <a:avLst>
                <a:gd name="adj1" fmla="val 20000"/>
                <a:gd name="adj2" fmla="val 40000"/>
                <a:gd name="adj3" fmla="val 39939"/>
              </a:avLst>
            </a:prstGeom>
            <a:solidFill>
              <a:srgbClr val="99CCFF"/>
            </a:solidFill>
            <a:ln w="9525">
              <a:solidFill>
                <a:schemeClr val="tx1"/>
              </a:solidFill>
              <a:miter lim="800000"/>
              <a:headEnd/>
              <a:tailEnd/>
            </a:ln>
          </p:spPr>
          <p:txBody>
            <a:bodyPr wrap="none" anchor="ctr"/>
            <a:lstStyle/>
            <a:p>
              <a:pPr algn="ctr"/>
              <a:endParaRPr lang="en-US">
                <a:latin typeface="Candara" pitchFamily="34" charset="0"/>
              </a:endParaRPr>
            </a:p>
          </p:txBody>
        </p:sp>
        <p:grpSp>
          <p:nvGrpSpPr>
            <p:cNvPr id="29742" name="Groeperen 132"/>
            <p:cNvGrpSpPr>
              <a:grpSpLocks/>
            </p:cNvGrpSpPr>
            <p:nvPr/>
          </p:nvGrpSpPr>
          <p:grpSpPr bwMode="auto">
            <a:xfrm>
              <a:off x="590550" y="1484868"/>
              <a:ext cx="360363" cy="421719"/>
              <a:chOff x="590550" y="1484868"/>
              <a:chExt cx="360363" cy="421719"/>
            </a:xfrm>
          </p:grpSpPr>
          <p:sp>
            <p:nvSpPr>
              <p:cNvPr id="29743" name="Oval 27"/>
              <p:cNvSpPr>
                <a:spLocks noChangeArrowheads="1"/>
              </p:cNvSpPr>
              <p:nvPr/>
            </p:nvSpPr>
            <p:spPr bwMode="auto">
              <a:xfrm>
                <a:off x="590550" y="1546225"/>
                <a:ext cx="360363" cy="360362"/>
              </a:xfrm>
              <a:prstGeom prst="ellipse">
                <a:avLst/>
              </a:prstGeom>
              <a:solidFill>
                <a:srgbClr val="FF0000"/>
              </a:solidFill>
              <a:ln w="9525">
                <a:solidFill>
                  <a:schemeClr val="tx1"/>
                </a:solidFill>
                <a:round/>
                <a:headEnd/>
                <a:tailEnd/>
              </a:ln>
            </p:spPr>
            <p:txBody>
              <a:bodyPr wrap="none" anchor="ctr"/>
              <a:lstStyle/>
              <a:p>
                <a:pPr algn="ctr"/>
                <a:endParaRPr lang="en-US">
                  <a:solidFill>
                    <a:schemeClr val="bg1"/>
                  </a:solidFill>
                  <a:latin typeface="Candara" pitchFamily="34" charset="0"/>
                </a:endParaRPr>
              </a:p>
            </p:txBody>
          </p:sp>
          <p:sp>
            <p:nvSpPr>
              <p:cNvPr id="29744" name="Rechthoek 131"/>
              <p:cNvSpPr>
                <a:spLocks noChangeArrowheads="1"/>
              </p:cNvSpPr>
              <p:nvPr/>
            </p:nvSpPr>
            <p:spPr bwMode="auto">
              <a:xfrm>
                <a:off x="626293" y="1484868"/>
                <a:ext cx="296814" cy="369332"/>
              </a:xfrm>
              <a:prstGeom prst="rect">
                <a:avLst/>
              </a:prstGeom>
              <a:noFill/>
              <a:ln w="9525">
                <a:noFill/>
                <a:miter lim="800000"/>
                <a:headEnd/>
                <a:tailEnd/>
              </a:ln>
            </p:spPr>
            <p:txBody>
              <a:bodyPr wrap="none">
                <a:spAutoFit/>
              </a:bodyPr>
              <a:lstStyle/>
              <a:p>
                <a:pPr algn="ctr"/>
                <a:r>
                  <a:rPr lang="en-US">
                    <a:solidFill>
                      <a:schemeClr val="bg1"/>
                    </a:solidFill>
                    <a:latin typeface="Candara" pitchFamily="34" charset="0"/>
                  </a:rPr>
                  <a:t>3</a:t>
                </a:r>
              </a:p>
            </p:txBody>
          </p:sp>
        </p:grpSp>
      </p:grpSp>
      <p:grpSp>
        <p:nvGrpSpPr>
          <p:cNvPr id="5" name="Groeperen 153"/>
          <p:cNvGrpSpPr>
            <a:grpSpLocks/>
          </p:cNvGrpSpPr>
          <p:nvPr/>
        </p:nvGrpSpPr>
        <p:grpSpPr bwMode="auto">
          <a:xfrm>
            <a:off x="590550" y="2776538"/>
            <a:ext cx="2546350" cy="939800"/>
            <a:chOff x="590550" y="2573338"/>
            <a:chExt cx="2546350" cy="939800"/>
          </a:xfrm>
        </p:grpSpPr>
        <p:sp>
          <p:nvSpPr>
            <p:cNvPr id="29736" name="Oval 27"/>
            <p:cNvSpPr>
              <a:spLocks noChangeArrowheads="1"/>
            </p:cNvSpPr>
            <p:nvPr/>
          </p:nvSpPr>
          <p:spPr bwMode="auto">
            <a:xfrm>
              <a:off x="590550" y="2625725"/>
              <a:ext cx="360363" cy="360362"/>
            </a:xfrm>
            <a:prstGeom prst="ellipse">
              <a:avLst/>
            </a:prstGeom>
            <a:solidFill>
              <a:srgbClr val="FF0000"/>
            </a:solidFill>
            <a:ln w="9525">
              <a:solidFill>
                <a:schemeClr val="tx1"/>
              </a:solidFill>
              <a:round/>
              <a:headEnd/>
              <a:tailEnd/>
            </a:ln>
          </p:spPr>
          <p:txBody>
            <a:bodyPr wrap="none" anchor="ctr"/>
            <a:lstStyle/>
            <a:p>
              <a:pPr algn="ctr"/>
              <a:endParaRPr lang="en-US">
                <a:solidFill>
                  <a:schemeClr val="bg1"/>
                </a:solidFill>
                <a:latin typeface="Candara" pitchFamily="34" charset="0"/>
              </a:endParaRPr>
            </a:p>
          </p:txBody>
        </p:sp>
        <p:sp>
          <p:nvSpPr>
            <p:cNvPr id="29737" name="AutoShape 21"/>
            <p:cNvSpPr>
              <a:spLocks noChangeArrowheads="1"/>
            </p:cNvSpPr>
            <p:nvPr/>
          </p:nvSpPr>
          <p:spPr bwMode="auto">
            <a:xfrm flipH="1">
              <a:off x="1595438" y="3081338"/>
              <a:ext cx="1492250" cy="431800"/>
            </a:xfrm>
            <a:prstGeom prst="curvedDownArrow">
              <a:avLst>
                <a:gd name="adj1" fmla="val 73390"/>
                <a:gd name="adj2" fmla="val 146763"/>
                <a:gd name="adj3" fmla="val 33333"/>
              </a:avLst>
            </a:prstGeom>
            <a:solidFill>
              <a:schemeClr val="accent1"/>
            </a:solidFill>
            <a:ln w="9525">
              <a:solidFill>
                <a:schemeClr val="tx1"/>
              </a:solidFill>
              <a:miter lim="800000"/>
              <a:headEnd/>
              <a:tailEnd/>
            </a:ln>
          </p:spPr>
          <p:txBody>
            <a:bodyPr wrap="none" anchor="ctr"/>
            <a:lstStyle/>
            <a:p>
              <a:pPr algn="ctr"/>
              <a:endParaRPr lang="nl-NL">
                <a:latin typeface="Candara" pitchFamily="34" charset="0"/>
              </a:endParaRPr>
            </a:p>
          </p:txBody>
        </p:sp>
        <p:sp>
          <p:nvSpPr>
            <p:cNvPr id="29738" name="Text Box 22"/>
            <p:cNvSpPr txBox="1">
              <a:spLocks noChangeArrowheads="1"/>
            </p:cNvSpPr>
            <p:nvPr/>
          </p:nvSpPr>
          <p:spPr bwMode="auto">
            <a:xfrm>
              <a:off x="1231900" y="2573338"/>
              <a:ext cx="1905000" cy="461962"/>
            </a:xfrm>
            <a:prstGeom prst="rect">
              <a:avLst/>
            </a:prstGeom>
            <a:solidFill>
              <a:schemeClr val="accent1"/>
            </a:solidFill>
            <a:ln w="9525">
              <a:solidFill>
                <a:schemeClr val="tx1"/>
              </a:solidFill>
              <a:miter lim="800000"/>
              <a:headEnd/>
              <a:tailEnd/>
            </a:ln>
          </p:spPr>
          <p:txBody>
            <a:bodyPr>
              <a:spAutoFit/>
            </a:bodyPr>
            <a:lstStyle/>
            <a:p>
              <a:r>
                <a:rPr lang="en-US" sz="1200" b="1">
                  <a:latin typeface="Candara" pitchFamily="34" charset="0"/>
                </a:rPr>
                <a:t>Voeg ± 4 E snelwerkend insuline bij ontbijt toe</a:t>
              </a:r>
            </a:p>
          </p:txBody>
        </p:sp>
        <p:sp>
          <p:nvSpPr>
            <p:cNvPr id="29739" name="Rechthoek 135"/>
            <p:cNvSpPr>
              <a:spLocks noChangeArrowheads="1"/>
            </p:cNvSpPr>
            <p:nvPr/>
          </p:nvSpPr>
          <p:spPr bwMode="auto">
            <a:xfrm>
              <a:off x="626293" y="2589768"/>
              <a:ext cx="296814" cy="369332"/>
            </a:xfrm>
            <a:prstGeom prst="rect">
              <a:avLst/>
            </a:prstGeom>
            <a:noFill/>
            <a:ln w="9525">
              <a:noFill/>
              <a:miter lim="800000"/>
              <a:headEnd/>
              <a:tailEnd/>
            </a:ln>
          </p:spPr>
          <p:txBody>
            <a:bodyPr wrap="none">
              <a:spAutoFit/>
            </a:bodyPr>
            <a:lstStyle/>
            <a:p>
              <a:pPr algn="ctr"/>
              <a:r>
                <a:rPr lang="en-US">
                  <a:solidFill>
                    <a:schemeClr val="bg1"/>
                  </a:solidFill>
                  <a:latin typeface="Candara" pitchFamily="34" charset="0"/>
                </a:rPr>
                <a:t>2</a:t>
              </a:r>
            </a:p>
          </p:txBody>
        </p:sp>
      </p:grpSp>
      <p:grpSp>
        <p:nvGrpSpPr>
          <p:cNvPr id="6" name="Groeperen 150"/>
          <p:cNvGrpSpPr>
            <a:grpSpLocks/>
          </p:cNvGrpSpPr>
          <p:nvPr/>
        </p:nvGrpSpPr>
        <p:grpSpPr bwMode="auto">
          <a:xfrm>
            <a:off x="539750" y="5561013"/>
            <a:ext cx="7696200" cy="396875"/>
            <a:chOff x="539750" y="5358368"/>
            <a:chExt cx="7696201" cy="396319"/>
          </a:xfrm>
        </p:grpSpPr>
        <p:sp>
          <p:nvSpPr>
            <p:cNvPr id="29733" name="Rectangle 17"/>
            <p:cNvSpPr>
              <a:spLocks noChangeArrowheads="1"/>
            </p:cNvSpPr>
            <p:nvPr/>
          </p:nvSpPr>
          <p:spPr bwMode="auto">
            <a:xfrm>
              <a:off x="1049338" y="5445558"/>
              <a:ext cx="7186613" cy="307544"/>
            </a:xfrm>
            <a:prstGeom prst="rect">
              <a:avLst/>
            </a:prstGeom>
            <a:solidFill>
              <a:schemeClr val="accent2"/>
            </a:solidFill>
            <a:ln w="9525">
              <a:solidFill>
                <a:schemeClr val="accent2"/>
              </a:solidFill>
              <a:miter lim="800000"/>
              <a:headEnd/>
              <a:tailEnd/>
            </a:ln>
          </p:spPr>
          <p:txBody>
            <a:bodyPr wrap="none" anchor="ctr"/>
            <a:lstStyle/>
            <a:p>
              <a:pPr algn="ctr"/>
              <a:r>
                <a:rPr lang="en-US">
                  <a:solidFill>
                    <a:schemeClr val="bg1"/>
                  </a:solidFill>
                  <a:latin typeface="Candara" pitchFamily="34" charset="0"/>
                </a:rPr>
                <a:t>Basale insuline</a:t>
              </a:r>
            </a:p>
          </p:txBody>
        </p:sp>
        <p:sp>
          <p:nvSpPr>
            <p:cNvPr id="29734" name="Oval 27"/>
            <p:cNvSpPr>
              <a:spLocks noChangeArrowheads="1"/>
            </p:cNvSpPr>
            <p:nvPr/>
          </p:nvSpPr>
          <p:spPr bwMode="auto">
            <a:xfrm>
              <a:off x="539750" y="5394325"/>
              <a:ext cx="360363" cy="360362"/>
            </a:xfrm>
            <a:prstGeom prst="ellipse">
              <a:avLst/>
            </a:prstGeom>
            <a:solidFill>
              <a:srgbClr val="FF0000"/>
            </a:solidFill>
            <a:ln w="9525">
              <a:solidFill>
                <a:schemeClr val="tx1"/>
              </a:solidFill>
              <a:round/>
              <a:headEnd/>
              <a:tailEnd/>
            </a:ln>
          </p:spPr>
          <p:txBody>
            <a:bodyPr wrap="none" anchor="ctr"/>
            <a:lstStyle/>
            <a:p>
              <a:pPr algn="ctr"/>
              <a:endParaRPr lang="en-US">
                <a:solidFill>
                  <a:schemeClr val="bg1"/>
                </a:solidFill>
                <a:latin typeface="Candara" pitchFamily="34" charset="0"/>
              </a:endParaRPr>
            </a:p>
          </p:txBody>
        </p:sp>
        <p:sp>
          <p:nvSpPr>
            <p:cNvPr id="29735" name="Rechthoek 137"/>
            <p:cNvSpPr>
              <a:spLocks noChangeArrowheads="1"/>
            </p:cNvSpPr>
            <p:nvPr/>
          </p:nvSpPr>
          <p:spPr bwMode="auto">
            <a:xfrm>
              <a:off x="588193" y="5358368"/>
              <a:ext cx="265367" cy="369332"/>
            </a:xfrm>
            <a:prstGeom prst="rect">
              <a:avLst/>
            </a:prstGeom>
            <a:noFill/>
            <a:ln w="9525">
              <a:noFill/>
              <a:miter lim="800000"/>
              <a:headEnd/>
              <a:tailEnd/>
            </a:ln>
          </p:spPr>
          <p:txBody>
            <a:bodyPr wrap="none">
              <a:spAutoFit/>
            </a:bodyPr>
            <a:lstStyle/>
            <a:p>
              <a:pPr algn="ctr"/>
              <a:r>
                <a:rPr lang="en-US">
                  <a:solidFill>
                    <a:schemeClr val="bg1"/>
                  </a:solidFill>
                  <a:latin typeface="Candara" pitchFamily="34" charset="0"/>
                </a:rPr>
                <a:t>1</a:t>
              </a:r>
            </a:p>
          </p:txBody>
        </p:sp>
      </p:grpSp>
      <p:grpSp>
        <p:nvGrpSpPr>
          <p:cNvPr id="7" name="Groeperen 156"/>
          <p:cNvGrpSpPr>
            <a:grpSpLocks/>
          </p:cNvGrpSpPr>
          <p:nvPr/>
        </p:nvGrpSpPr>
        <p:grpSpPr bwMode="auto">
          <a:xfrm>
            <a:off x="3213100" y="1566863"/>
            <a:ext cx="2843213" cy="3429000"/>
            <a:chOff x="3212433" y="1363663"/>
            <a:chExt cx="2844253" cy="3428753"/>
          </a:xfrm>
        </p:grpSpPr>
        <p:sp>
          <p:nvSpPr>
            <p:cNvPr id="29724" name="Line 38"/>
            <p:cNvSpPr>
              <a:spLocks noChangeShapeType="1"/>
            </p:cNvSpPr>
            <p:nvPr/>
          </p:nvSpPr>
          <p:spPr bwMode="auto">
            <a:xfrm>
              <a:off x="4697834" y="3873501"/>
              <a:ext cx="0" cy="918915"/>
            </a:xfrm>
            <a:prstGeom prst="line">
              <a:avLst/>
            </a:prstGeom>
            <a:noFill/>
            <a:ln w="9525">
              <a:solidFill>
                <a:schemeClr val="tx1"/>
              </a:solidFill>
              <a:round/>
              <a:headEnd/>
              <a:tailEnd type="triangle" w="med" len="med"/>
            </a:ln>
          </p:spPr>
          <p:txBody>
            <a:bodyPr/>
            <a:lstStyle/>
            <a:p>
              <a:endParaRPr lang="nl-NL"/>
            </a:p>
          </p:txBody>
        </p:sp>
        <p:sp>
          <p:nvSpPr>
            <p:cNvPr id="29725" name="Text Box 39"/>
            <p:cNvSpPr txBox="1">
              <a:spLocks noChangeArrowheads="1"/>
            </p:cNvSpPr>
            <p:nvPr/>
          </p:nvSpPr>
          <p:spPr bwMode="auto">
            <a:xfrm>
              <a:off x="4522600" y="3589178"/>
              <a:ext cx="1534086" cy="277792"/>
            </a:xfrm>
            <a:prstGeom prst="rect">
              <a:avLst/>
            </a:prstGeom>
            <a:noFill/>
            <a:ln w="9525">
              <a:solidFill>
                <a:schemeClr val="tx1"/>
              </a:solidFill>
              <a:miter lim="800000"/>
              <a:headEnd/>
              <a:tailEnd/>
            </a:ln>
          </p:spPr>
          <p:txBody>
            <a:bodyPr>
              <a:spAutoFit/>
            </a:bodyPr>
            <a:lstStyle/>
            <a:p>
              <a:r>
                <a:rPr lang="en-US" sz="1200" b="1">
                  <a:latin typeface="Candara" pitchFamily="34" charset="0"/>
                </a:rPr>
                <a:t>Voor diner te hoog</a:t>
              </a:r>
            </a:p>
          </p:txBody>
        </p:sp>
        <p:sp>
          <p:nvSpPr>
            <p:cNvPr id="29726" name="AutoShape 40"/>
            <p:cNvSpPr>
              <a:spLocks noChangeArrowheads="1"/>
            </p:cNvSpPr>
            <p:nvPr/>
          </p:nvSpPr>
          <p:spPr bwMode="auto">
            <a:xfrm flipH="1">
              <a:off x="3239360" y="3081338"/>
              <a:ext cx="1573656" cy="431800"/>
            </a:xfrm>
            <a:prstGeom prst="curvedDownArrow">
              <a:avLst>
                <a:gd name="adj1" fmla="val 77359"/>
                <a:gd name="adj2" fmla="val 154702"/>
                <a:gd name="adj3" fmla="val 33333"/>
              </a:avLst>
            </a:prstGeom>
            <a:solidFill>
              <a:schemeClr val="accent1"/>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29727" name="AutoShape 41"/>
            <p:cNvSpPr>
              <a:spLocks noChangeArrowheads="1"/>
            </p:cNvSpPr>
            <p:nvPr/>
          </p:nvSpPr>
          <p:spPr bwMode="auto">
            <a:xfrm flipH="1">
              <a:off x="3436815" y="2073276"/>
              <a:ext cx="339563" cy="431800"/>
            </a:xfrm>
            <a:prstGeom prst="curvedDownArrow">
              <a:avLst>
                <a:gd name="adj1" fmla="val 20000"/>
                <a:gd name="adj2" fmla="val 40000"/>
                <a:gd name="adj3" fmla="val 39939"/>
              </a:avLst>
            </a:prstGeom>
            <a:solidFill>
              <a:srgbClr val="99CCFF"/>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29728" name="Text Box 42"/>
            <p:cNvSpPr txBox="1">
              <a:spLocks noChangeArrowheads="1"/>
            </p:cNvSpPr>
            <p:nvPr/>
          </p:nvSpPr>
          <p:spPr bwMode="auto">
            <a:xfrm flipH="1">
              <a:off x="3212433" y="1363663"/>
              <a:ext cx="1918401" cy="646065"/>
            </a:xfrm>
            <a:prstGeom prst="rect">
              <a:avLst/>
            </a:prstGeom>
            <a:solidFill>
              <a:srgbClr val="99CCFF"/>
            </a:solidFill>
            <a:ln w="9525">
              <a:solidFill>
                <a:schemeClr val="tx1"/>
              </a:solidFill>
              <a:miter lim="800000"/>
              <a:headEnd/>
              <a:tailEnd/>
            </a:ln>
          </p:spPr>
          <p:txBody>
            <a:bodyPr>
              <a:spAutoFit/>
            </a:bodyPr>
            <a:lstStyle/>
            <a:p>
              <a:r>
                <a:rPr lang="en-US" sz="1200" b="1">
                  <a:latin typeface="Candara" pitchFamily="34" charset="0"/>
                </a:rPr>
                <a:t>Pas de dosering aan op</a:t>
              </a:r>
            </a:p>
            <a:p>
              <a:r>
                <a:rPr lang="en-US" sz="1200" b="1">
                  <a:latin typeface="Candara" pitchFamily="34" charset="0"/>
                </a:rPr>
                <a:t>bg 2 uur na de maaltijd</a:t>
              </a:r>
            </a:p>
            <a:p>
              <a:r>
                <a:rPr lang="en-US" sz="1200" b="1">
                  <a:latin typeface="Candara" pitchFamily="34" charset="0"/>
                  <a:sym typeface="Wingdings" pitchFamily="-65" charset="2"/>
                </a:rPr>
                <a:t> + 2 E per 3 dagen</a:t>
              </a:r>
              <a:endParaRPr lang="en-US" sz="1200" b="1">
                <a:latin typeface="Candara" pitchFamily="34" charset="0"/>
              </a:endParaRPr>
            </a:p>
          </p:txBody>
        </p:sp>
        <p:sp>
          <p:nvSpPr>
            <p:cNvPr id="29729" name="Text Box 43"/>
            <p:cNvSpPr txBox="1">
              <a:spLocks noChangeArrowheads="1"/>
            </p:cNvSpPr>
            <p:nvPr/>
          </p:nvSpPr>
          <p:spPr bwMode="auto">
            <a:xfrm>
              <a:off x="3212433" y="2579600"/>
              <a:ext cx="1918401" cy="461929"/>
            </a:xfrm>
            <a:prstGeom prst="rect">
              <a:avLst/>
            </a:prstGeom>
            <a:solidFill>
              <a:schemeClr val="accent1"/>
            </a:solidFill>
            <a:ln w="9525">
              <a:solidFill>
                <a:schemeClr val="tx1"/>
              </a:solidFill>
              <a:miter lim="800000"/>
              <a:headEnd/>
              <a:tailEnd/>
            </a:ln>
          </p:spPr>
          <p:txBody>
            <a:bodyPr>
              <a:spAutoFit/>
            </a:bodyPr>
            <a:lstStyle/>
            <a:p>
              <a:r>
                <a:rPr lang="en-US" sz="1200" b="1">
                  <a:latin typeface="Candara" pitchFamily="34" charset="0"/>
                </a:rPr>
                <a:t>Voeg ± 4 E snelwerkend insuline bij lunch toe</a:t>
              </a:r>
            </a:p>
          </p:txBody>
        </p:sp>
        <p:grpSp>
          <p:nvGrpSpPr>
            <p:cNvPr id="29730" name="Groeperen 149"/>
            <p:cNvGrpSpPr>
              <a:grpSpLocks/>
            </p:cNvGrpSpPr>
            <p:nvPr/>
          </p:nvGrpSpPr>
          <p:grpSpPr bwMode="auto">
            <a:xfrm>
              <a:off x="4159250" y="4304268"/>
              <a:ext cx="360363" cy="409019"/>
              <a:chOff x="4222750" y="4304268"/>
              <a:chExt cx="360363" cy="409019"/>
            </a:xfrm>
          </p:grpSpPr>
          <p:sp>
            <p:nvSpPr>
              <p:cNvPr id="29731" name="Oval 27"/>
              <p:cNvSpPr>
                <a:spLocks noChangeArrowheads="1"/>
              </p:cNvSpPr>
              <p:nvPr/>
            </p:nvSpPr>
            <p:spPr bwMode="auto">
              <a:xfrm>
                <a:off x="4222750" y="4352925"/>
                <a:ext cx="360363" cy="360362"/>
              </a:xfrm>
              <a:prstGeom prst="ellipse">
                <a:avLst/>
              </a:prstGeom>
              <a:solidFill>
                <a:srgbClr val="FF0000"/>
              </a:solidFill>
              <a:ln w="9525">
                <a:solidFill>
                  <a:schemeClr val="tx1"/>
                </a:solidFill>
                <a:round/>
                <a:headEnd/>
                <a:tailEnd/>
              </a:ln>
            </p:spPr>
            <p:txBody>
              <a:bodyPr wrap="none" anchor="ctr"/>
              <a:lstStyle/>
              <a:p>
                <a:pPr algn="ctr"/>
                <a:endParaRPr lang="en-US">
                  <a:solidFill>
                    <a:schemeClr val="bg1"/>
                  </a:solidFill>
                  <a:latin typeface="Candara" pitchFamily="34" charset="0"/>
                </a:endParaRPr>
              </a:p>
            </p:txBody>
          </p:sp>
          <p:sp>
            <p:nvSpPr>
              <p:cNvPr id="29732" name="Rechthoek 141"/>
              <p:cNvSpPr>
                <a:spLocks noChangeArrowheads="1"/>
              </p:cNvSpPr>
              <p:nvPr/>
            </p:nvSpPr>
            <p:spPr bwMode="auto">
              <a:xfrm>
                <a:off x="4258493" y="4304268"/>
                <a:ext cx="298053" cy="369332"/>
              </a:xfrm>
              <a:prstGeom prst="rect">
                <a:avLst/>
              </a:prstGeom>
              <a:noFill/>
              <a:ln w="9525">
                <a:noFill/>
                <a:miter lim="800000"/>
                <a:headEnd/>
                <a:tailEnd/>
              </a:ln>
            </p:spPr>
            <p:txBody>
              <a:bodyPr wrap="none">
                <a:spAutoFit/>
              </a:bodyPr>
              <a:lstStyle/>
              <a:p>
                <a:pPr algn="ctr"/>
                <a:r>
                  <a:rPr lang="en-US">
                    <a:solidFill>
                      <a:schemeClr val="bg1"/>
                    </a:solidFill>
                    <a:latin typeface="Candara" pitchFamily="34" charset="0"/>
                  </a:rPr>
                  <a:t>5</a:t>
                </a:r>
              </a:p>
            </p:txBody>
          </p:sp>
        </p:grpSp>
      </p:grpSp>
      <p:grpSp>
        <p:nvGrpSpPr>
          <p:cNvPr id="9" name="Groeperen 155"/>
          <p:cNvGrpSpPr>
            <a:grpSpLocks/>
          </p:cNvGrpSpPr>
          <p:nvPr/>
        </p:nvGrpSpPr>
        <p:grpSpPr bwMode="auto">
          <a:xfrm>
            <a:off x="4867275" y="1573213"/>
            <a:ext cx="2987675" cy="3422650"/>
            <a:chOff x="4866867" y="1370013"/>
            <a:chExt cx="2988057" cy="3422651"/>
          </a:xfrm>
        </p:grpSpPr>
        <p:sp>
          <p:nvSpPr>
            <p:cNvPr id="29715" name="Line 29"/>
            <p:cNvSpPr>
              <a:spLocks noChangeShapeType="1"/>
            </p:cNvSpPr>
            <p:nvPr/>
          </p:nvSpPr>
          <p:spPr bwMode="auto">
            <a:xfrm>
              <a:off x="6696316" y="3857626"/>
              <a:ext cx="0" cy="935038"/>
            </a:xfrm>
            <a:prstGeom prst="line">
              <a:avLst/>
            </a:prstGeom>
            <a:noFill/>
            <a:ln w="9525">
              <a:solidFill>
                <a:schemeClr val="tx1"/>
              </a:solidFill>
              <a:round/>
              <a:headEnd/>
              <a:tailEnd type="triangle" w="med" len="med"/>
            </a:ln>
          </p:spPr>
          <p:txBody>
            <a:bodyPr/>
            <a:lstStyle/>
            <a:p>
              <a:endParaRPr lang="nl-NL"/>
            </a:p>
          </p:txBody>
        </p:sp>
        <p:sp>
          <p:nvSpPr>
            <p:cNvPr id="29716" name="Text Box 30"/>
            <p:cNvSpPr txBox="1">
              <a:spLocks noChangeArrowheads="1"/>
            </p:cNvSpPr>
            <p:nvPr/>
          </p:nvSpPr>
          <p:spPr bwMode="auto">
            <a:xfrm>
              <a:off x="6189424" y="3586164"/>
              <a:ext cx="1665500" cy="276225"/>
            </a:xfrm>
            <a:prstGeom prst="rect">
              <a:avLst/>
            </a:prstGeom>
            <a:noFill/>
            <a:ln w="9525">
              <a:solidFill>
                <a:schemeClr val="tx1"/>
              </a:solidFill>
              <a:miter lim="800000"/>
              <a:headEnd/>
              <a:tailEnd/>
            </a:ln>
          </p:spPr>
          <p:txBody>
            <a:bodyPr>
              <a:spAutoFit/>
            </a:bodyPr>
            <a:lstStyle/>
            <a:p>
              <a:r>
                <a:rPr lang="en-US" sz="1200" b="1">
                  <a:latin typeface="Candara" pitchFamily="34" charset="0"/>
                </a:rPr>
                <a:t>Voor slapen te hoog</a:t>
              </a:r>
            </a:p>
          </p:txBody>
        </p:sp>
        <p:sp>
          <p:nvSpPr>
            <p:cNvPr id="29717" name="AutoShape 31"/>
            <p:cNvSpPr>
              <a:spLocks noChangeArrowheads="1"/>
            </p:cNvSpPr>
            <p:nvPr/>
          </p:nvSpPr>
          <p:spPr bwMode="auto">
            <a:xfrm flipH="1">
              <a:off x="4866867" y="3081338"/>
              <a:ext cx="1465953" cy="431800"/>
            </a:xfrm>
            <a:prstGeom prst="curvedDownArrow">
              <a:avLst>
                <a:gd name="adj1" fmla="val 72065"/>
                <a:gd name="adj2" fmla="val 144114"/>
                <a:gd name="adj3" fmla="val 33333"/>
              </a:avLst>
            </a:prstGeom>
            <a:solidFill>
              <a:schemeClr val="accent1"/>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29718" name="AutoShape 32"/>
            <p:cNvSpPr>
              <a:spLocks noChangeArrowheads="1"/>
            </p:cNvSpPr>
            <p:nvPr/>
          </p:nvSpPr>
          <p:spPr bwMode="auto">
            <a:xfrm flipH="1">
              <a:off x="5517571" y="2073276"/>
              <a:ext cx="339563" cy="431800"/>
            </a:xfrm>
            <a:prstGeom prst="curvedDownArrow">
              <a:avLst>
                <a:gd name="adj1" fmla="val 20000"/>
                <a:gd name="adj2" fmla="val 40000"/>
                <a:gd name="adj3" fmla="val 39939"/>
              </a:avLst>
            </a:prstGeom>
            <a:solidFill>
              <a:srgbClr val="99CCFF"/>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29719" name="Text Box 34"/>
            <p:cNvSpPr txBox="1">
              <a:spLocks noChangeArrowheads="1"/>
            </p:cNvSpPr>
            <p:nvPr/>
          </p:nvSpPr>
          <p:spPr bwMode="auto">
            <a:xfrm flipH="1">
              <a:off x="5184408" y="1370013"/>
              <a:ext cx="1914770" cy="646112"/>
            </a:xfrm>
            <a:prstGeom prst="rect">
              <a:avLst/>
            </a:prstGeom>
            <a:solidFill>
              <a:srgbClr val="99CCFF"/>
            </a:solidFill>
            <a:ln w="9525">
              <a:solidFill>
                <a:schemeClr val="tx1"/>
              </a:solidFill>
              <a:miter lim="800000"/>
              <a:headEnd/>
              <a:tailEnd/>
            </a:ln>
          </p:spPr>
          <p:txBody>
            <a:bodyPr>
              <a:spAutoFit/>
            </a:bodyPr>
            <a:lstStyle/>
            <a:p>
              <a:r>
                <a:rPr lang="en-US" sz="1200" b="1">
                  <a:latin typeface="Candara" pitchFamily="34" charset="0"/>
                </a:rPr>
                <a:t>Pas de dosering aan op</a:t>
              </a:r>
            </a:p>
            <a:p>
              <a:r>
                <a:rPr lang="en-US" sz="1200" b="1">
                  <a:latin typeface="Candara" pitchFamily="34" charset="0"/>
                </a:rPr>
                <a:t>bg 2 uur na de maaltijd</a:t>
              </a:r>
            </a:p>
            <a:p>
              <a:r>
                <a:rPr lang="en-US" sz="1200" b="1">
                  <a:latin typeface="Candara" pitchFamily="34" charset="0"/>
                  <a:sym typeface="Wingdings" pitchFamily="-65" charset="2"/>
                </a:rPr>
                <a:t> + 2 E per 3 dagen</a:t>
              </a:r>
              <a:endParaRPr lang="en-US" sz="1200" b="1">
                <a:latin typeface="Candara" pitchFamily="34" charset="0"/>
              </a:endParaRPr>
            </a:p>
          </p:txBody>
        </p:sp>
        <p:sp>
          <p:nvSpPr>
            <p:cNvPr id="29720" name="Text Box 35"/>
            <p:cNvSpPr txBox="1">
              <a:spLocks noChangeArrowheads="1"/>
            </p:cNvSpPr>
            <p:nvPr/>
          </p:nvSpPr>
          <p:spPr bwMode="auto">
            <a:xfrm>
              <a:off x="5184408" y="2576513"/>
              <a:ext cx="1914770" cy="461962"/>
            </a:xfrm>
            <a:prstGeom prst="rect">
              <a:avLst/>
            </a:prstGeom>
            <a:solidFill>
              <a:schemeClr val="accent1"/>
            </a:solidFill>
            <a:ln w="9525">
              <a:solidFill>
                <a:schemeClr val="tx1"/>
              </a:solidFill>
              <a:miter lim="800000"/>
              <a:headEnd/>
              <a:tailEnd/>
            </a:ln>
          </p:spPr>
          <p:txBody>
            <a:bodyPr>
              <a:spAutoFit/>
            </a:bodyPr>
            <a:lstStyle/>
            <a:p>
              <a:r>
                <a:rPr lang="en-US" sz="1200" b="1">
                  <a:latin typeface="Candara" pitchFamily="34" charset="0"/>
                </a:rPr>
                <a:t>Voeg ± 4 E snelwerkend insuline bij diner toe</a:t>
              </a:r>
            </a:p>
          </p:txBody>
        </p:sp>
        <p:grpSp>
          <p:nvGrpSpPr>
            <p:cNvPr id="29721" name="Groeperen 148"/>
            <p:cNvGrpSpPr>
              <a:grpSpLocks/>
            </p:cNvGrpSpPr>
            <p:nvPr/>
          </p:nvGrpSpPr>
          <p:grpSpPr bwMode="auto">
            <a:xfrm>
              <a:off x="6178550" y="4304268"/>
              <a:ext cx="360363" cy="409019"/>
              <a:chOff x="6254750" y="4304268"/>
              <a:chExt cx="360363" cy="409019"/>
            </a:xfrm>
          </p:grpSpPr>
          <p:sp>
            <p:nvSpPr>
              <p:cNvPr id="29722" name="Oval 27"/>
              <p:cNvSpPr>
                <a:spLocks noChangeArrowheads="1"/>
              </p:cNvSpPr>
              <p:nvPr/>
            </p:nvSpPr>
            <p:spPr bwMode="auto">
              <a:xfrm>
                <a:off x="6254750" y="4352925"/>
                <a:ext cx="360363" cy="360362"/>
              </a:xfrm>
              <a:prstGeom prst="ellipse">
                <a:avLst/>
              </a:prstGeom>
              <a:solidFill>
                <a:srgbClr val="FF0000"/>
              </a:solidFill>
              <a:ln w="9525">
                <a:solidFill>
                  <a:schemeClr val="tx1"/>
                </a:solidFill>
                <a:round/>
                <a:headEnd/>
                <a:tailEnd/>
              </a:ln>
            </p:spPr>
            <p:txBody>
              <a:bodyPr wrap="none" anchor="ctr"/>
              <a:lstStyle/>
              <a:p>
                <a:pPr algn="ctr"/>
                <a:endParaRPr lang="en-US">
                  <a:solidFill>
                    <a:schemeClr val="bg1"/>
                  </a:solidFill>
                  <a:latin typeface="Candara" pitchFamily="34" charset="0"/>
                </a:endParaRPr>
              </a:p>
            </p:txBody>
          </p:sp>
          <p:sp>
            <p:nvSpPr>
              <p:cNvPr id="29723" name="Rechthoek 144"/>
              <p:cNvSpPr>
                <a:spLocks noChangeArrowheads="1"/>
              </p:cNvSpPr>
              <p:nvPr/>
            </p:nvSpPr>
            <p:spPr bwMode="auto">
              <a:xfrm>
                <a:off x="6265093" y="4304268"/>
                <a:ext cx="307747" cy="369332"/>
              </a:xfrm>
              <a:prstGeom prst="rect">
                <a:avLst/>
              </a:prstGeom>
              <a:noFill/>
              <a:ln w="9525">
                <a:noFill/>
                <a:miter lim="800000"/>
                <a:headEnd/>
                <a:tailEnd/>
              </a:ln>
            </p:spPr>
            <p:txBody>
              <a:bodyPr wrap="none">
                <a:spAutoFit/>
              </a:bodyPr>
              <a:lstStyle/>
              <a:p>
                <a:pPr algn="ctr"/>
                <a:r>
                  <a:rPr lang="en-US">
                    <a:solidFill>
                      <a:schemeClr val="bg1"/>
                    </a:solidFill>
                    <a:latin typeface="Candara" pitchFamily="34" charset="0"/>
                  </a:rPr>
                  <a:t>4</a:t>
                </a:r>
              </a:p>
            </p:txBody>
          </p:sp>
        </p:grpSp>
      </p:grpSp>
      <p:cxnSp>
        <p:nvCxnSpPr>
          <p:cNvPr id="160" name="Rechte verbindingslijn 159"/>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520700" y="1701800"/>
            <a:ext cx="7705725" cy="3314700"/>
          </a:xfrm>
        </p:spPr>
        <p:txBody>
          <a:bodyPr lIns="99407" tIns="49705" rIns="99407" bIns="49705"/>
          <a:lstStyle/>
          <a:p>
            <a:pPr eaLnBrk="1" hangingPunct="1">
              <a:lnSpc>
                <a:spcPct val="120000"/>
              </a:lnSpc>
            </a:pPr>
            <a:r>
              <a:rPr lang="nl-NL" sz="2200" b="1" smtClean="0">
                <a:solidFill>
                  <a:srgbClr val="262673"/>
                </a:solidFill>
                <a:latin typeface="Candara" pitchFamily="34" charset="0"/>
              </a:rPr>
              <a:t>Een maaltijdinsuline dient te worden toegevoegd indien: </a:t>
            </a:r>
          </a:p>
          <a:p>
            <a:pPr lvl="1" eaLnBrk="1" hangingPunct="1">
              <a:lnSpc>
                <a:spcPct val="120000"/>
              </a:lnSpc>
            </a:pPr>
            <a:r>
              <a:rPr lang="nl-NL" sz="2200" smtClean="0">
                <a:solidFill>
                  <a:srgbClr val="262673"/>
                </a:solidFill>
                <a:latin typeface="Candara" pitchFamily="34" charset="0"/>
                <a:cs typeface="Geneva" pitchFamily="34" charset="0"/>
              </a:rPr>
              <a:t>NBG onder controle (4-7 mmol/L), maar HbA1c &gt;7%</a:t>
            </a:r>
          </a:p>
          <a:p>
            <a:pPr lvl="1" eaLnBrk="1" hangingPunct="1">
              <a:lnSpc>
                <a:spcPct val="120000"/>
              </a:lnSpc>
            </a:pPr>
            <a:r>
              <a:rPr lang="nl-NL" sz="2200" smtClean="0">
                <a:solidFill>
                  <a:srgbClr val="262673"/>
                </a:solidFill>
                <a:latin typeface="Candara" pitchFamily="34" charset="0"/>
                <a:cs typeface="Geneva" pitchFamily="34" charset="0"/>
              </a:rPr>
              <a:t>NBG onder controle, maar PPBG consequent te hoog</a:t>
            </a:r>
          </a:p>
          <a:p>
            <a:pPr lvl="1" eaLnBrk="1" hangingPunct="1">
              <a:lnSpc>
                <a:spcPct val="120000"/>
              </a:lnSpc>
            </a:pPr>
            <a:r>
              <a:rPr lang="nl-NL" sz="2200" smtClean="0">
                <a:solidFill>
                  <a:srgbClr val="262673"/>
                </a:solidFill>
                <a:latin typeface="Candara" pitchFamily="34" charset="0"/>
                <a:cs typeface="Geneva" pitchFamily="34" charset="0"/>
              </a:rPr>
              <a:t>Onacceptabel vaak of ernstige hypoglycemieën gedurende titratie basale insuline</a:t>
            </a:r>
          </a:p>
          <a:p>
            <a:pPr lvl="1" eaLnBrk="1" hangingPunct="1">
              <a:lnSpc>
                <a:spcPct val="60000"/>
              </a:lnSpc>
            </a:pPr>
            <a:endParaRPr lang="nl-NL" sz="2200" smtClean="0">
              <a:solidFill>
                <a:srgbClr val="262673"/>
              </a:solidFill>
              <a:latin typeface="Candara" pitchFamily="34" charset="0"/>
              <a:cs typeface="Geneva" pitchFamily="34" charset="0"/>
            </a:endParaRPr>
          </a:p>
          <a:p>
            <a:pPr eaLnBrk="1" hangingPunct="1">
              <a:lnSpc>
                <a:spcPct val="120000"/>
              </a:lnSpc>
            </a:pPr>
            <a:r>
              <a:rPr lang="nl-NL" sz="2200" b="1" smtClean="0">
                <a:solidFill>
                  <a:srgbClr val="262673"/>
                </a:solidFill>
                <a:latin typeface="Candara" pitchFamily="34" charset="0"/>
              </a:rPr>
              <a:t>Voeg 1 injectie maaltijdinsuline toe (4 IE)</a:t>
            </a:r>
          </a:p>
          <a:p>
            <a:pPr lvl="1" eaLnBrk="1" hangingPunct="1">
              <a:lnSpc>
                <a:spcPct val="120000"/>
              </a:lnSpc>
            </a:pPr>
            <a:r>
              <a:rPr lang="nl-NL" sz="2200" smtClean="0">
                <a:solidFill>
                  <a:srgbClr val="262673"/>
                </a:solidFill>
                <a:latin typeface="Candara" pitchFamily="34" charset="0"/>
                <a:cs typeface="Geneva" pitchFamily="34" charset="0"/>
              </a:rPr>
              <a:t>Start met de grootste maaltijd</a:t>
            </a:r>
          </a:p>
        </p:txBody>
      </p:sp>
      <p:sp>
        <p:nvSpPr>
          <p:cNvPr id="30723" name="Text Box 4"/>
          <p:cNvSpPr txBox="1">
            <a:spLocks noChangeArrowheads="1"/>
          </p:cNvSpPr>
          <p:nvPr/>
        </p:nvSpPr>
        <p:spPr bwMode="auto">
          <a:xfrm>
            <a:off x="14641513" y="6096000"/>
            <a:ext cx="4344987" cy="561975"/>
          </a:xfrm>
          <a:prstGeom prst="rect">
            <a:avLst/>
          </a:prstGeom>
          <a:noFill/>
          <a:ln w="9525">
            <a:noFill/>
            <a:miter lim="800000"/>
            <a:headEnd/>
            <a:tailEnd/>
          </a:ln>
        </p:spPr>
        <p:txBody>
          <a:bodyPr lIns="99440" tIns="49721" rIns="99440" bIns="49721">
            <a:spAutoFit/>
          </a:bodyPr>
          <a:lstStyle/>
          <a:p>
            <a:pPr marL="496888" indent="-496888" algn="r" defTabSz="828675" eaLnBrk="0" hangingPunct="0"/>
            <a:r>
              <a:rPr lang="da-DK" sz="1000">
                <a:latin typeface="Candara" pitchFamily="34" charset="0"/>
                <a:ea typeface="MS PGothic" pitchFamily="34" charset="-128"/>
              </a:rPr>
              <a:t>Nathan DM, et al. Diabetes Care 2006;29:1963–72.</a:t>
            </a:r>
            <a:endParaRPr lang="en-GB" sz="1000">
              <a:latin typeface="Candara" pitchFamily="34" charset="0"/>
              <a:ea typeface="MS PGothic" pitchFamily="34" charset="-128"/>
            </a:endParaRPr>
          </a:p>
          <a:p>
            <a:pPr marL="496888" indent="-496888" algn="r" defTabSz="828675" eaLnBrk="0" hangingPunct="0"/>
            <a:r>
              <a:rPr lang="da-DK" sz="1000">
                <a:latin typeface="Candara" pitchFamily="34" charset="0"/>
                <a:ea typeface="MS PGothic" pitchFamily="34" charset="-128"/>
              </a:rPr>
              <a:t>Nathan DM, et al. Diabetes Care 2008;31:173–5.</a:t>
            </a:r>
          </a:p>
          <a:p>
            <a:pPr marL="496888" indent="-496888" algn="r" defTabSz="828675" eaLnBrk="0" hangingPunct="0"/>
            <a:r>
              <a:rPr lang="fr-FR" sz="1000">
                <a:latin typeface="Candara" pitchFamily="34" charset="0"/>
                <a:ea typeface="MS PGothic" pitchFamily="34" charset="-128"/>
              </a:rPr>
              <a:t>Raccah D, et al. Diabetes Metab Res Rev 2007;23:257</a:t>
            </a:r>
            <a:r>
              <a:rPr lang="de-DE" sz="1000">
                <a:latin typeface="Candara" pitchFamily="34" charset="0"/>
                <a:ea typeface="MS PGothic" pitchFamily="34" charset="-128"/>
              </a:rPr>
              <a:t>−</a:t>
            </a:r>
            <a:r>
              <a:rPr lang="fr-FR" sz="1000">
                <a:latin typeface="Candara" pitchFamily="34" charset="0"/>
                <a:ea typeface="MS PGothic" pitchFamily="34" charset="-128"/>
              </a:rPr>
              <a:t>64.</a:t>
            </a:r>
            <a:endParaRPr lang="en-GB" sz="1000">
              <a:latin typeface="Candara" pitchFamily="34" charset="0"/>
              <a:ea typeface="MS PGothic" pitchFamily="34" charset="-128"/>
            </a:endParaRPr>
          </a:p>
        </p:txBody>
      </p:sp>
      <p:sp>
        <p:nvSpPr>
          <p:cNvPr id="30724" name="Text Box 8"/>
          <p:cNvSpPr txBox="1">
            <a:spLocks noChangeArrowheads="1"/>
          </p:cNvSpPr>
          <p:nvPr/>
        </p:nvSpPr>
        <p:spPr bwMode="auto">
          <a:xfrm>
            <a:off x="863600" y="5422900"/>
            <a:ext cx="2881313" cy="549275"/>
          </a:xfrm>
          <a:prstGeom prst="rect">
            <a:avLst/>
          </a:prstGeom>
          <a:noFill/>
          <a:ln w="9525">
            <a:noFill/>
            <a:miter lim="800000"/>
            <a:headEnd/>
            <a:tailEnd/>
          </a:ln>
        </p:spPr>
        <p:txBody>
          <a:bodyPr>
            <a:spAutoFit/>
          </a:bodyPr>
          <a:lstStyle/>
          <a:p>
            <a:pPr>
              <a:spcBef>
                <a:spcPct val="50000"/>
              </a:spcBef>
            </a:pPr>
            <a:r>
              <a:rPr lang="nl-NL" sz="1200">
                <a:solidFill>
                  <a:srgbClr val="262673"/>
                </a:solidFill>
                <a:latin typeface="Candara" pitchFamily="34" charset="0"/>
              </a:rPr>
              <a:t>NBG = nuchter bloedglucose</a:t>
            </a:r>
          </a:p>
          <a:p>
            <a:pPr>
              <a:spcBef>
                <a:spcPct val="50000"/>
              </a:spcBef>
            </a:pPr>
            <a:r>
              <a:rPr lang="nl-NL" sz="1200">
                <a:solidFill>
                  <a:srgbClr val="262673"/>
                </a:solidFill>
                <a:latin typeface="Candara" pitchFamily="34" charset="0"/>
              </a:rPr>
              <a:t>PPBG = post-prandiaal bloedglucose</a:t>
            </a:r>
          </a:p>
        </p:txBody>
      </p:sp>
      <p:sp>
        <p:nvSpPr>
          <p:cNvPr id="30725"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Basaal PLUS regime</a:t>
            </a:r>
            <a:endParaRPr lang="nl-NL" sz="3200">
              <a:latin typeface="Candara" pitchFamily="34" charset="0"/>
            </a:endParaRPr>
          </a:p>
        </p:txBody>
      </p:sp>
      <p:sp>
        <p:nvSpPr>
          <p:cNvPr id="30726" name="Rectangle 8"/>
          <p:cNvSpPr>
            <a:spLocks noChangeArrowheads="1"/>
          </p:cNvSpPr>
          <p:nvPr/>
        </p:nvSpPr>
        <p:spPr bwMode="auto">
          <a:xfrm>
            <a:off x="539750" y="765175"/>
            <a:ext cx="8596313"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Wanneer moet de eerste maaltijdinsuline worden ingezet?</a:t>
            </a:r>
          </a:p>
        </p:txBody>
      </p:sp>
      <p:sp>
        <p:nvSpPr>
          <p:cNvPr id="30727" name="Text Box 2"/>
          <p:cNvSpPr txBox="1">
            <a:spLocks noChangeArrowheads="1"/>
          </p:cNvSpPr>
          <p:nvPr/>
        </p:nvSpPr>
        <p:spPr bwMode="auto">
          <a:xfrm>
            <a:off x="539750" y="6310313"/>
            <a:ext cx="6021388" cy="234950"/>
          </a:xfrm>
          <a:prstGeom prst="rect">
            <a:avLst/>
          </a:prstGeom>
          <a:noFill/>
          <a:ln w="9525">
            <a:noFill/>
            <a:miter lim="800000"/>
            <a:headEnd/>
            <a:tailEnd/>
          </a:ln>
        </p:spPr>
        <p:txBody>
          <a:bodyPr lIns="90000" tIns="46800" rIns="90000" bIns="46800">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1. Nathan DM, et al. Diabetes Care 2006;29:1963–72. 2. Nathan DM, et al. Diabetes Care 2008;31:173–5.</a:t>
            </a:r>
          </a:p>
        </p:txBody>
      </p:sp>
      <p:sp>
        <p:nvSpPr>
          <p:cNvPr id="30728" name="Rectangle 63"/>
          <p:cNvSpPr>
            <a:spLocks noChangeArrowheads="1"/>
          </p:cNvSpPr>
          <p:nvPr/>
        </p:nvSpPr>
        <p:spPr bwMode="auto">
          <a:xfrm>
            <a:off x="539750" y="6496050"/>
            <a:ext cx="3352800" cy="233363"/>
          </a:xfrm>
          <a:prstGeom prst="rect">
            <a:avLst/>
          </a:prstGeom>
          <a:noFill/>
          <a:ln w="9525">
            <a:noFill/>
            <a:miter lim="800000"/>
            <a:headEnd/>
            <a:tailEnd/>
          </a:ln>
        </p:spPr>
        <p:txBody>
          <a:bodyPr wrap="none" lIns="90000" tIns="46800" rIns="90000" bIns="46800">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3. Raccah D, et al. Diabetes Metab Res Rev 2007;23:257−64.</a:t>
            </a:r>
          </a:p>
        </p:txBody>
      </p:sp>
      <p:cxnSp>
        <p:nvCxnSpPr>
          <p:cNvPr id="16" name="Rechte verbindingslijn 15"/>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1701800"/>
            <a:ext cx="8229600" cy="4525963"/>
          </a:xfrm>
          <a:prstGeom prst="rect">
            <a:avLst/>
          </a:prstGeom>
          <a:noFill/>
          <a:ln w="9525">
            <a:noFill/>
            <a:miter lim="800000"/>
            <a:headEnd/>
            <a:tailEnd/>
          </a:ln>
          <a:effectLst/>
        </p:spPr>
        <p:txBody>
          <a:bodyPr/>
          <a:lstStyle/>
          <a:p>
            <a:pPr marL="342900" indent="-342900">
              <a:spcBef>
                <a:spcPct val="20000"/>
              </a:spcBef>
              <a:buFontTx/>
              <a:buChar char="•"/>
              <a:defRPr/>
            </a:pPr>
            <a:r>
              <a:rPr lang="en-US" sz="2200" kern="0" spc="100">
                <a:solidFill>
                  <a:schemeClr val="accent2">
                    <a:lumMod val="75000"/>
                    <a:alpha val="40000"/>
                  </a:schemeClr>
                </a:solidFill>
                <a:latin typeface="Candara"/>
                <a:cs typeface="Candara"/>
              </a:rPr>
              <a:t>‘</a:t>
            </a:r>
            <a:r>
              <a:rPr lang="en-US" sz="2200" b="1" kern="0" spc="100">
                <a:solidFill>
                  <a:schemeClr val="accent2">
                    <a:lumMod val="75000"/>
                    <a:alpha val="40000"/>
                  </a:schemeClr>
                </a:solidFill>
                <a:latin typeface="Candara"/>
                <a:cs typeface="Candara"/>
              </a:rPr>
              <a:t>Glycemic memory</a:t>
            </a:r>
            <a:r>
              <a:rPr lang="en-US" sz="2200" kern="0" spc="100">
                <a:solidFill>
                  <a:schemeClr val="accent2">
                    <a:lumMod val="75000"/>
                    <a:alpha val="40000"/>
                  </a:schemeClr>
                </a:solidFill>
                <a:latin typeface="Candara"/>
                <a:cs typeface="Candara"/>
              </a:rPr>
              <a:t>’</a:t>
            </a:r>
            <a:endParaRPr lang="en-US" sz="2200" kern="0" spc="100">
              <a:solidFill>
                <a:schemeClr val="accent2">
                  <a:lumMod val="75000"/>
                  <a:alpha val="40000"/>
                </a:schemeClr>
              </a:solidFill>
              <a:latin typeface="Candara"/>
              <a:cs typeface="Candara"/>
              <a:sym typeface="Wingdings" pitchFamily="-65" charset="2"/>
            </a:endParaRPr>
          </a:p>
          <a:p>
            <a:pPr marL="742950" lvl="1" indent="-285750">
              <a:spcBef>
                <a:spcPct val="20000"/>
              </a:spcBef>
              <a:buFontTx/>
              <a:buChar char="–"/>
              <a:defRPr/>
            </a:pPr>
            <a:r>
              <a:rPr lang="en-US" sz="2200" kern="0" spc="100">
                <a:solidFill>
                  <a:schemeClr val="accent2">
                    <a:lumMod val="75000"/>
                    <a:alpha val="40000"/>
                  </a:schemeClr>
                </a:solidFill>
                <a:latin typeface="Candara"/>
                <a:ea typeface="Geneva" pitchFamily="-65" charset="-128"/>
                <a:cs typeface="Candara"/>
              </a:rPr>
              <a:t>UKPDS</a:t>
            </a:r>
          </a:p>
          <a:p>
            <a:pPr marL="742950" lvl="1" indent="-285750">
              <a:spcBef>
                <a:spcPct val="20000"/>
              </a:spcBef>
              <a:buFontTx/>
              <a:buChar char="–"/>
              <a:defRPr/>
            </a:pPr>
            <a:r>
              <a:rPr lang="en-US" sz="2200" kern="0" spc="100">
                <a:solidFill>
                  <a:schemeClr val="accent2">
                    <a:lumMod val="75000"/>
                    <a:alpha val="40000"/>
                  </a:schemeClr>
                </a:solidFill>
                <a:latin typeface="Candara"/>
                <a:ea typeface="Geneva" pitchFamily="-65" charset="-128"/>
                <a:cs typeface="Candara"/>
              </a:rPr>
              <a:t>DCCT/EDIC</a:t>
            </a:r>
          </a:p>
          <a:p>
            <a:pPr marL="742950" lvl="1" indent="-285750">
              <a:spcBef>
                <a:spcPct val="20000"/>
              </a:spcBef>
              <a:buFontTx/>
              <a:buChar char="–"/>
              <a:defRPr/>
            </a:pPr>
            <a:r>
              <a:rPr lang="en-US" sz="2200" kern="0" spc="100">
                <a:solidFill>
                  <a:schemeClr val="accent2">
                    <a:lumMod val="75000"/>
                    <a:alpha val="40000"/>
                  </a:schemeClr>
                </a:solidFill>
                <a:latin typeface="Candara"/>
                <a:ea typeface="Geneva" pitchFamily="-65" charset="-128"/>
                <a:cs typeface="Candara"/>
              </a:rPr>
              <a:t>ADVANCE en ACCORD</a:t>
            </a:r>
          </a:p>
          <a:p>
            <a:pPr marL="742950" lvl="1" indent="-285750">
              <a:lnSpc>
                <a:spcPts val="1200"/>
              </a:lnSpc>
              <a:spcBef>
                <a:spcPct val="20000"/>
              </a:spcBef>
              <a:spcAft>
                <a:spcPts val="600"/>
              </a:spcAft>
              <a:buFontTx/>
              <a:buChar char="–"/>
              <a:defRPr/>
            </a:pPr>
            <a:endParaRPr lang="en-US" sz="2200" kern="0" spc="100">
              <a:solidFill>
                <a:schemeClr val="accent2">
                  <a:lumMod val="75000"/>
                </a:schemeClr>
              </a:solidFill>
              <a:latin typeface="Candara"/>
              <a:ea typeface="Geneva" pitchFamily="-65" charset="-128"/>
              <a:cs typeface="Candara"/>
            </a:endParaRPr>
          </a:p>
          <a:p>
            <a:pPr marL="342900" indent="-342900">
              <a:spcBef>
                <a:spcPct val="20000"/>
              </a:spcBef>
              <a:buFontTx/>
              <a:buChar char="•"/>
              <a:defRPr/>
            </a:pPr>
            <a:r>
              <a:rPr lang="en-US" sz="2200" b="1" kern="0" spc="100">
                <a:solidFill>
                  <a:schemeClr val="accent2">
                    <a:lumMod val="75000"/>
                    <a:alpha val="40000"/>
                  </a:schemeClr>
                </a:solidFill>
                <a:latin typeface="Candara"/>
                <a:cs typeface="Candara"/>
              </a:rPr>
              <a:t>ADA/EASD consensus statement</a:t>
            </a:r>
          </a:p>
          <a:p>
            <a:pPr marL="742950" lvl="1" indent="-285750">
              <a:spcBef>
                <a:spcPct val="20000"/>
              </a:spcBef>
              <a:buFontTx/>
              <a:buChar char="–"/>
              <a:defRPr/>
            </a:pPr>
            <a:r>
              <a:rPr lang="en-US" sz="2200" kern="0" spc="100">
                <a:solidFill>
                  <a:schemeClr val="accent2">
                    <a:lumMod val="75000"/>
                    <a:alpha val="40000"/>
                  </a:schemeClr>
                </a:solidFill>
                <a:latin typeface="Candara"/>
                <a:ea typeface="Geneva" pitchFamily="-65" charset="-128"/>
                <a:cs typeface="Candara"/>
              </a:rPr>
              <a:t>Het basaal PLUS concept</a:t>
            </a:r>
          </a:p>
          <a:p>
            <a:pPr marL="742950" lvl="1" indent="-285750">
              <a:lnSpc>
                <a:spcPts val="1200"/>
              </a:lnSpc>
              <a:spcBef>
                <a:spcPct val="20000"/>
              </a:spcBef>
              <a:spcAft>
                <a:spcPts val="600"/>
              </a:spcAft>
              <a:buFontTx/>
              <a:buChar char="–"/>
              <a:defRPr/>
            </a:pPr>
            <a:endParaRPr lang="en-US" sz="2200" kern="0" spc="100">
              <a:solidFill>
                <a:schemeClr val="accent2">
                  <a:lumMod val="75000"/>
                </a:schemeClr>
              </a:solidFill>
              <a:latin typeface="Candara"/>
              <a:ea typeface="Geneva" pitchFamily="-65" charset="-128"/>
              <a:cs typeface="Candara"/>
            </a:endParaRPr>
          </a:p>
          <a:p>
            <a:pPr marL="342900" indent="-342900">
              <a:spcBef>
                <a:spcPct val="20000"/>
              </a:spcBef>
              <a:buFontTx/>
              <a:buChar char="•"/>
              <a:defRPr/>
            </a:pPr>
            <a:r>
              <a:rPr lang="en-US" sz="2200" b="1" kern="0" spc="100">
                <a:solidFill>
                  <a:schemeClr val="accent2">
                    <a:lumMod val="75000"/>
                  </a:schemeClr>
                </a:solidFill>
                <a:latin typeface="Candara"/>
                <a:cs typeface="Candara"/>
              </a:rPr>
              <a:t>Klinische studie met het basaal PLUS concept</a:t>
            </a:r>
          </a:p>
          <a:p>
            <a:pPr marL="742950" lvl="1" indent="-285750">
              <a:spcBef>
                <a:spcPct val="20000"/>
              </a:spcBef>
              <a:buFontTx/>
              <a:buChar char="–"/>
              <a:defRPr/>
            </a:pPr>
            <a:r>
              <a:rPr lang="en-US" sz="2200" kern="0" spc="100">
                <a:solidFill>
                  <a:schemeClr val="accent2">
                    <a:lumMod val="75000"/>
                  </a:schemeClr>
                </a:solidFill>
                <a:latin typeface="Candara"/>
                <a:ea typeface="Geneva" pitchFamily="-65" charset="-128"/>
                <a:cs typeface="Candara"/>
              </a:rPr>
              <a:t>De OPAL studie</a:t>
            </a:r>
          </a:p>
          <a:p>
            <a:pPr marL="342900" indent="-342900">
              <a:spcBef>
                <a:spcPct val="20000"/>
              </a:spcBef>
              <a:defRPr/>
            </a:pPr>
            <a:endParaRPr lang="en-US" sz="2200" kern="0" spc="50">
              <a:solidFill>
                <a:schemeClr val="accent2">
                  <a:lumMod val="75000"/>
                </a:schemeClr>
              </a:solidFill>
              <a:latin typeface="Candara"/>
              <a:cs typeface="Candara"/>
            </a:endParaRPr>
          </a:p>
        </p:txBody>
      </p:sp>
      <p:sp>
        <p:nvSpPr>
          <p:cNvPr id="31747"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nl-NL" sz="3200" b="1">
                <a:solidFill>
                  <a:srgbClr val="FFF61B"/>
                </a:solidFill>
                <a:latin typeface="Candara" pitchFamily="34" charset="0"/>
              </a:rPr>
              <a:t>Inhoud</a:t>
            </a:r>
            <a:endParaRPr lang="nl-NL" sz="3200">
              <a:latin typeface="Candara" pitchFamily="34" charset="0"/>
            </a:endParaRPr>
          </a:p>
        </p:txBody>
      </p:sp>
      <p:cxnSp>
        <p:nvCxnSpPr>
          <p:cNvPr id="6" name="Rechte verbindingslijn 5"/>
          <p:cNvCxnSpPr/>
          <p:nvPr/>
        </p:nvCxnSpPr>
        <p:spPr bwMode="auto">
          <a:xfrm>
            <a:off x="647700" y="11811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608013" y="2274888"/>
            <a:ext cx="2262187" cy="1217612"/>
          </a:xfrm>
          <a:prstGeom prst="rect">
            <a:avLst/>
          </a:prstGeom>
          <a:solidFill>
            <a:schemeClr val="accent2">
              <a:lumMod val="75000"/>
            </a:schemeClr>
          </a:solidFill>
          <a:ln w="9525">
            <a:noFill/>
            <a:miter lim="800000"/>
            <a:headEnd/>
            <a:tailEnd/>
          </a:ln>
          <a:effectLst/>
        </p:spPr>
        <p:txBody>
          <a:bodyPr>
            <a:spAutoFit/>
          </a:bodyPr>
          <a:lstStyle/>
          <a:p>
            <a:pPr eaLnBrk="0" hangingPunct="0">
              <a:defRPr/>
            </a:pPr>
            <a:r>
              <a:rPr lang="nl-NL" b="1">
                <a:solidFill>
                  <a:schemeClr val="bg1"/>
                </a:solidFill>
                <a:latin typeface="Candara" pitchFamily="-65" charset="0"/>
              </a:rPr>
              <a:t>393 DMT2 met:</a:t>
            </a:r>
          </a:p>
          <a:p>
            <a:pPr eaLnBrk="0" hangingPunct="0">
              <a:buFontTx/>
              <a:buChar char="•"/>
              <a:defRPr/>
            </a:pPr>
            <a:r>
              <a:rPr lang="nl-NL" sz="1400">
                <a:solidFill>
                  <a:srgbClr val="FFFF00"/>
                </a:solidFill>
                <a:latin typeface="Candara" pitchFamily="-65" charset="0"/>
              </a:rPr>
              <a:t> LANTUS (27-30 U/day)</a:t>
            </a:r>
          </a:p>
          <a:p>
            <a:pPr eaLnBrk="0" hangingPunct="0">
              <a:buFontTx/>
              <a:buChar char="•"/>
              <a:defRPr/>
            </a:pPr>
            <a:r>
              <a:rPr lang="nl-NL" sz="1400">
                <a:solidFill>
                  <a:srgbClr val="FFFF00"/>
                </a:solidFill>
                <a:latin typeface="Candara" pitchFamily="-65" charset="0"/>
                <a:sym typeface="Wingdings" pitchFamily="-65" charset="2"/>
              </a:rPr>
              <a:t> OAD (metformine ± SU)</a:t>
            </a:r>
          </a:p>
          <a:p>
            <a:pPr eaLnBrk="0" hangingPunct="0">
              <a:buFontTx/>
              <a:buChar char="•"/>
              <a:defRPr/>
            </a:pPr>
            <a:r>
              <a:rPr lang="nl-NL" sz="1400">
                <a:solidFill>
                  <a:schemeClr val="bg1"/>
                </a:solidFill>
                <a:latin typeface="Candara" pitchFamily="-65" charset="0"/>
                <a:sym typeface="Wingdings" pitchFamily="-65" charset="2"/>
              </a:rPr>
              <a:t> HbA1c 7,3%</a:t>
            </a:r>
          </a:p>
          <a:p>
            <a:pPr eaLnBrk="0" hangingPunct="0">
              <a:buFontTx/>
              <a:buChar char="•"/>
              <a:defRPr/>
            </a:pPr>
            <a:r>
              <a:rPr lang="nl-NL" sz="1400">
                <a:solidFill>
                  <a:schemeClr val="bg1"/>
                </a:solidFill>
                <a:latin typeface="Candara" pitchFamily="-65" charset="0"/>
                <a:sym typeface="Wingdings" pitchFamily="-65" charset="2"/>
              </a:rPr>
              <a:t> FPG 6,8 mmol/L</a:t>
            </a:r>
          </a:p>
        </p:txBody>
      </p:sp>
      <p:sp>
        <p:nvSpPr>
          <p:cNvPr id="32771" name="Text Box 3"/>
          <p:cNvSpPr txBox="1">
            <a:spLocks noChangeArrowheads="1"/>
          </p:cNvSpPr>
          <p:nvPr/>
        </p:nvSpPr>
        <p:spPr bwMode="auto">
          <a:xfrm>
            <a:off x="3562350" y="1887538"/>
            <a:ext cx="4673600" cy="581025"/>
          </a:xfrm>
          <a:prstGeom prst="rect">
            <a:avLst/>
          </a:prstGeom>
          <a:solidFill>
            <a:srgbClr val="FF9900"/>
          </a:solidFill>
          <a:ln w="9525">
            <a:noFill/>
            <a:miter lim="800000"/>
            <a:headEnd/>
            <a:tailEnd/>
          </a:ln>
        </p:spPr>
        <p:txBody>
          <a:bodyPr>
            <a:spAutoFit/>
          </a:bodyPr>
          <a:lstStyle/>
          <a:p>
            <a:pPr algn="ctr" eaLnBrk="0" hangingPunct="0">
              <a:spcBef>
                <a:spcPct val="50000"/>
              </a:spcBef>
            </a:pPr>
            <a:r>
              <a:rPr lang="nl-NL" sz="1600" b="1">
                <a:solidFill>
                  <a:srgbClr val="262673"/>
                </a:solidFill>
                <a:latin typeface="Candara" pitchFamily="34" charset="0"/>
              </a:rPr>
              <a:t>Insuline glargine 1dd + 1x insuline glulisine bij grootste maaltijd (N=154)</a:t>
            </a:r>
            <a:endParaRPr lang="en-US" sz="1600" b="1">
              <a:solidFill>
                <a:srgbClr val="262673"/>
              </a:solidFill>
              <a:latin typeface="Candara" pitchFamily="34" charset="0"/>
            </a:endParaRPr>
          </a:p>
        </p:txBody>
      </p:sp>
      <p:sp>
        <p:nvSpPr>
          <p:cNvPr id="32772" name="Rectangle 4"/>
          <p:cNvSpPr>
            <a:spLocks noChangeArrowheads="1"/>
          </p:cNvSpPr>
          <p:nvPr/>
        </p:nvSpPr>
        <p:spPr bwMode="auto">
          <a:xfrm>
            <a:off x="3208338" y="3665538"/>
            <a:ext cx="5751512" cy="1660525"/>
          </a:xfrm>
          <a:prstGeom prst="rect">
            <a:avLst/>
          </a:prstGeom>
          <a:noFill/>
          <a:ln w="9525">
            <a:noFill/>
            <a:miter lim="800000"/>
            <a:headEnd/>
            <a:tailEnd/>
          </a:ln>
        </p:spPr>
        <p:txBody>
          <a:bodyPr>
            <a:spAutoFit/>
          </a:bodyPr>
          <a:lstStyle/>
          <a:p>
            <a:pPr>
              <a:lnSpc>
                <a:spcPct val="120000"/>
              </a:lnSpc>
              <a:spcBef>
                <a:spcPct val="50000"/>
              </a:spcBef>
              <a:buSzPct val="50000"/>
            </a:pPr>
            <a:r>
              <a:rPr lang="nl-NL" b="1">
                <a:solidFill>
                  <a:srgbClr val="262673"/>
                </a:solidFill>
                <a:latin typeface="Candara" pitchFamily="34" charset="0"/>
              </a:rPr>
              <a:t>  </a:t>
            </a:r>
          </a:p>
          <a:p>
            <a:pPr lvl="1">
              <a:spcBef>
                <a:spcPct val="50000"/>
              </a:spcBef>
              <a:buSzPct val="130000"/>
              <a:buFont typeface="Arial" charset="0"/>
              <a:buChar char="•"/>
            </a:pPr>
            <a:r>
              <a:rPr lang="nl-NL" b="1">
                <a:solidFill>
                  <a:srgbClr val="262673"/>
                </a:solidFill>
                <a:latin typeface="Candara" pitchFamily="34" charset="0"/>
              </a:rPr>
              <a:t>   Doel: HbA1c ≤ 6,5%</a:t>
            </a:r>
          </a:p>
          <a:p>
            <a:pPr lvl="1">
              <a:spcBef>
                <a:spcPct val="50000"/>
              </a:spcBef>
              <a:buSzPct val="130000"/>
              <a:buFont typeface="Arial" charset="0"/>
              <a:buChar char="•"/>
            </a:pPr>
            <a:r>
              <a:rPr lang="nl-NL" b="1">
                <a:solidFill>
                  <a:srgbClr val="262673"/>
                </a:solidFill>
                <a:latin typeface="Candara" pitchFamily="34" charset="0"/>
              </a:rPr>
              <a:t>   FBG ≤ 5,5 mmol/L</a:t>
            </a:r>
          </a:p>
          <a:p>
            <a:pPr lvl="1">
              <a:spcBef>
                <a:spcPct val="50000"/>
              </a:spcBef>
              <a:buSzPct val="130000"/>
              <a:buFont typeface="Arial" charset="0"/>
              <a:buChar char="•"/>
            </a:pPr>
            <a:r>
              <a:rPr lang="nl-NL" b="1">
                <a:solidFill>
                  <a:srgbClr val="262673"/>
                </a:solidFill>
                <a:latin typeface="Candara" pitchFamily="34" charset="0"/>
              </a:rPr>
              <a:t>   2hr PPBG ≤ 7,5 mmol/L </a:t>
            </a:r>
          </a:p>
        </p:txBody>
      </p:sp>
      <p:sp>
        <p:nvSpPr>
          <p:cNvPr id="32773" name="Text Box 5"/>
          <p:cNvSpPr txBox="1">
            <a:spLocks noChangeArrowheads="1"/>
          </p:cNvSpPr>
          <p:nvPr/>
        </p:nvSpPr>
        <p:spPr bwMode="auto">
          <a:xfrm>
            <a:off x="3562350" y="3408363"/>
            <a:ext cx="4673600" cy="581025"/>
          </a:xfrm>
          <a:prstGeom prst="rect">
            <a:avLst/>
          </a:prstGeom>
          <a:solidFill>
            <a:srgbClr val="FF0000"/>
          </a:solidFill>
          <a:ln w="9525">
            <a:noFill/>
            <a:miter lim="800000"/>
            <a:headEnd/>
            <a:tailEnd/>
          </a:ln>
        </p:spPr>
        <p:txBody>
          <a:bodyPr anchor="ctr">
            <a:spAutoFit/>
          </a:bodyPr>
          <a:lstStyle/>
          <a:p>
            <a:pPr algn="ctr" eaLnBrk="0" hangingPunct="0">
              <a:spcBef>
                <a:spcPct val="50000"/>
              </a:spcBef>
            </a:pPr>
            <a:r>
              <a:rPr lang="nl-NL" sz="1600" b="1">
                <a:solidFill>
                  <a:srgbClr val="262673"/>
                </a:solidFill>
                <a:latin typeface="Candara" pitchFamily="34" charset="0"/>
              </a:rPr>
              <a:t>Insuline glargine 1dd + 1x insuline glulisine bij ontbijt (N=162)</a:t>
            </a:r>
            <a:endParaRPr lang="en-US" sz="1600" b="1">
              <a:solidFill>
                <a:srgbClr val="262673"/>
              </a:solidFill>
              <a:latin typeface="Candara" pitchFamily="34" charset="0"/>
            </a:endParaRPr>
          </a:p>
        </p:txBody>
      </p:sp>
      <p:sp>
        <p:nvSpPr>
          <p:cNvPr id="32774" name="Text Box 6"/>
          <p:cNvSpPr txBox="1">
            <a:spLocks noChangeArrowheads="1"/>
          </p:cNvSpPr>
          <p:nvPr/>
        </p:nvSpPr>
        <p:spPr bwMode="auto">
          <a:xfrm>
            <a:off x="539750" y="5384800"/>
            <a:ext cx="8959850" cy="752475"/>
          </a:xfrm>
          <a:prstGeom prst="rect">
            <a:avLst/>
          </a:prstGeom>
          <a:noFill/>
          <a:ln w="9525">
            <a:noFill/>
            <a:miter lim="800000"/>
            <a:headEnd/>
            <a:tailEnd/>
          </a:ln>
        </p:spPr>
        <p:txBody>
          <a:bodyPr>
            <a:spAutoFit/>
          </a:bodyPr>
          <a:lstStyle/>
          <a:p>
            <a:pPr eaLnBrk="0" hangingPunct="0">
              <a:lnSpc>
                <a:spcPct val="120000"/>
              </a:lnSpc>
            </a:pPr>
            <a:r>
              <a:rPr lang="en-US" b="1">
                <a:solidFill>
                  <a:srgbClr val="262673"/>
                </a:solidFill>
                <a:latin typeface="Candara" pitchFamily="34" charset="0"/>
              </a:rPr>
              <a:t>Primaire parameter:</a:t>
            </a:r>
            <a:endParaRPr lang="en-US" sz="1600" b="1">
              <a:solidFill>
                <a:srgbClr val="262673"/>
              </a:solidFill>
              <a:latin typeface="Candara" pitchFamily="34" charset="0"/>
            </a:endParaRPr>
          </a:p>
          <a:p>
            <a:pPr eaLnBrk="0" hangingPunct="0">
              <a:lnSpc>
                <a:spcPct val="120000"/>
              </a:lnSpc>
              <a:buFontTx/>
              <a:buChar char="•"/>
            </a:pPr>
            <a:r>
              <a:rPr lang="en-US" sz="1600">
                <a:solidFill>
                  <a:srgbClr val="262673"/>
                </a:solidFill>
                <a:latin typeface="Candara" pitchFamily="34" charset="0"/>
              </a:rPr>
              <a:t> Afname in HbA1c percentage ten opzichte van baseline (non-inferiority</a:t>
            </a:r>
            <a:r>
              <a:rPr lang="en-US">
                <a:solidFill>
                  <a:srgbClr val="262673"/>
                </a:solidFill>
                <a:latin typeface="Candara" pitchFamily="34" charset="0"/>
              </a:rPr>
              <a:t>)</a:t>
            </a:r>
          </a:p>
        </p:txBody>
      </p:sp>
      <p:sp>
        <p:nvSpPr>
          <p:cNvPr id="32775" name="Rectangle 7"/>
          <p:cNvSpPr>
            <a:spLocks noChangeArrowheads="1"/>
          </p:cNvSpPr>
          <p:nvPr/>
        </p:nvSpPr>
        <p:spPr bwMode="auto">
          <a:xfrm>
            <a:off x="15244763" y="6513513"/>
            <a:ext cx="3805237" cy="233362"/>
          </a:xfrm>
          <a:prstGeom prst="rect">
            <a:avLst/>
          </a:prstGeom>
          <a:noFill/>
          <a:ln w="4826">
            <a:noFill/>
            <a:miter lim="800000"/>
            <a:headEnd/>
            <a:tailEnd/>
          </a:ln>
        </p:spPr>
        <p:txBody>
          <a:bodyPr wrap="none">
            <a:spAutoFit/>
          </a:bodyPr>
          <a:lstStyle/>
          <a:p>
            <a:pPr algn="r" eaLnBrk="0" hangingPunct="0">
              <a:lnSpc>
                <a:spcPct val="90000"/>
              </a:lnSpc>
              <a:spcBef>
                <a:spcPct val="50000"/>
              </a:spcBef>
              <a:buClr>
                <a:srgbClr val="A4A3CB"/>
              </a:buClr>
            </a:pPr>
            <a:r>
              <a:rPr lang="en-US" sz="1000">
                <a:latin typeface="Candara" pitchFamily="34" charset="0"/>
              </a:rPr>
              <a:t>Lankisch et al. Diabetes, Obesity and Metabolism 2008; 10:1178-1185</a:t>
            </a:r>
          </a:p>
        </p:txBody>
      </p:sp>
      <p:sp>
        <p:nvSpPr>
          <p:cNvPr id="32776" name="AutoShape 8"/>
          <p:cNvSpPr>
            <a:spLocks noChangeArrowheads="1"/>
          </p:cNvSpPr>
          <p:nvPr/>
        </p:nvSpPr>
        <p:spPr bwMode="auto">
          <a:xfrm>
            <a:off x="3556000" y="2565400"/>
            <a:ext cx="4679950" cy="774700"/>
          </a:xfrm>
          <a:prstGeom prst="rightArrow">
            <a:avLst>
              <a:gd name="adj1" fmla="val 66537"/>
              <a:gd name="adj2" fmla="val 102809"/>
            </a:avLst>
          </a:prstGeom>
          <a:solidFill>
            <a:schemeClr val="accent1"/>
          </a:solidFill>
          <a:ln w="9525">
            <a:solidFill>
              <a:schemeClr val="tx1"/>
            </a:solidFill>
            <a:miter lim="800000"/>
            <a:headEnd/>
            <a:tailEnd/>
          </a:ln>
        </p:spPr>
        <p:txBody>
          <a:bodyPr wrap="none" anchor="ctr"/>
          <a:lstStyle/>
          <a:p>
            <a:pPr algn="ctr" eaLnBrk="0" hangingPunct="0"/>
            <a:r>
              <a:rPr lang="en-US" sz="1400">
                <a:latin typeface="Candara" pitchFamily="34" charset="0"/>
              </a:rPr>
              <a:t>Follow-up 24 weken</a:t>
            </a:r>
          </a:p>
        </p:txBody>
      </p:sp>
      <p:sp>
        <p:nvSpPr>
          <p:cNvPr id="32777" name="Line 10"/>
          <p:cNvSpPr>
            <a:spLocks noChangeShapeType="1"/>
          </p:cNvSpPr>
          <p:nvPr/>
        </p:nvSpPr>
        <p:spPr bwMode="auto">
          <a:xfrm flipV="1">
            <a:off x="2954338" y="2082800"/>
            <a:ext cx="487362" cy="749300"/>
          </a:xfrm>
          <a:prstGeom prst="line">
            <a:avLst/>
          </a:prstGeom>
          <a:noFill/>
          <a:ln w="9525">
            <a:solidFill>
              <a:schemeClr val="tx1"/>
            </a:solidFill>
            <a:round/>
            <a:headEnd/>
            <a:tailEnd type="triangle" w="med" len="med"/>
          </a:ln>
        </p:spPr>
        <p:txBody>
          <a:bodyPr/>
          <a:lstStyle/>
          <a:p>
            <a:endParaRPr lang="nl-NL"/>
          </a:p>
        </p:txBody>
      </p:sp>
      <p:sp>
        <p:nvSpPr>
          <p:cNvPr id="32778" name="Line 11"/>
          <p:cNvSpPr>
            <a:spLocks noChangeShapeType="1"/>
          </p:cNvSpPr>
          <p:nvPr/>
        </p:nvSpPr>
        <p:spPr bwMode="auto">
          <a:xfrm>
            <a:off x="2954338" y="2819400"/>
            <a:ext cx="474662" cy="825500"/>
          </a:xfrm>
          <a:prstGeom prst="line">
            <a:avLst/>
          </a:prstGeom>
          <a:noFill/>
          <a:ln w="9525">
            <a:solidFill>
              <a:schemeClr val="tx1"/>
            </a:solidFill>
            <a:round/>
            <a:headEnd/>
            <a:tailEnd type="triangle" w="med" len="med"/>
          </a:ln>
        </p:spPr>
        <p:txBody>
          <a:bodyPr/>
          <a:lstStyle/>
          <a:p>
            <a:endParaRPr lang="nl-NL"/>
          </a:p>
        </p:txBody>
      </p:sp>
      <p:sp>
        <p:nvSpPr>
          <p:cNvPr id="32779"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Basaal PLUS behandeling bij DMT2</a:t>
            </a:r>
            <a:endParaRPr lang="nl-NL" sz="3200">
              <a:latin typeface="Candara" pitchFamily="34" charset="0"/>
            </a:endParaRPr>
          </a:p>
        </p:txBody>
      </p:sp>
      <p:cxnSp>
        <p:nvCxnSpPr>
          <p:cNvPr id="14" name="Rechte verbindingslijn 13"/>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32781" name="Rectangle 8"/>
          <p:cNvSpPr>
            <a:spLocks noChangeArrowheads="1"/>
          </p:cNvSpPr>
          <p:nvPr/>
        </p:nvSpPr>
        <p:spPr bwMode="auto">
          <a:xfrm>
            <a:off x="539750" y="765175"/>
            <a:ext cx="8596313"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De OPAL studie</a:t>
            </a:r>
          </a:p>
        </p:txBody>
      </p:sp>
      <p:sp>
        <p:nvSpPr>
          <p:cNvPr id="32782" name="Rectangle 2"/>
          <p:cNvSpPr>
            <a:spLocks noChangeArrowheads="1"/>
          </p:cNvSpPr>
          <p:nvPr/>
        </p:nvSpPr>
        <p:spPr bwMode="auto">
          <a:xfrm>
            <a:off x="538163" y="6515100"/>
            <a:ext cx="3805237"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Lankisch et al. Diabetes, Obesity and Metabolism 2008; 10:1178-1185</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Opal studie</a:t>
            </a:r>
            <a:endParaRPr lang="nl-NL" sz="3200">
              <a:latin typeface="Candara" pitchFamily="34" charset="0"/>
            </a:endParaRPr>
          </a:p>
        </p:txBody>
      </p:sp>
      <p:sp>
        <p:nvSpPr>
          <p:cNvPr id="33795" name="Rectangle 8"/>
          <p:cNvSpPr>
            <a:spLocks noChangeArrowheads="1"/>
          </p:cNvSpPr>
          <p:nvPr/>
        </p:nvSpPr>
        <p:spPr bwMode="auto">
          <a:xfrm>
            <a:off x="539750" y="765175"/>
            <a:ext cx="8596313"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De 8-punts bloedglucose profielen</a:t>
            </a:r>
          </a:p>
        </p:txBody>
      </p:sp>
      <p:sp>
        <p:nvSpPr>
          <p:cNvPr id="33796" name="Rectangle 2"/>
          <p:cNvSpPr>
            <a:spLocks noChangeArrowheads="1"/>
          </p:cNvSpPr>
          <p:nvPr/>
        </p:nvSpPr>
        <p:spPr bwMode="auto">
          <a:xfrm>
            <a:off x="538163" y="6515100"/>
            <a:ext cx="3805237"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Lankisch et al. Diabetes, Obesity and Metabolism 2008; 10:1178-1185</a:t>
            </a:r>
          </a:p>
        </p:txBody>
      </p:sp>
      <p:grpSp>
        <p:nvGrpSpPr>
          <p:cNvPr id="33797" name="Groeperen 159"/>
          <p:cNvGrpSpPr>
            <a:grpSpLocks/>
          </p:cNvGrpSpPr>
          <p:nvPr/>
        </p:nvGrpSpPr>
        <p:grpSpPr bwMode="auto">
          <a:xfrm>
            <a:off x="973138" y="1350963"/>
            <a:ext cx="411162" cy="1384300"/>
            <a:chOff x="888994" y="1350444"/>
            <a:chExt cx="410634" cy="1384292"/>
          </a:xfrm>
        </p:grpSpPr>
        <p:sp>
          <p:nvSpPr>
            <p:cNvPr id="34075" name="Rechthoek 153"/>
            <p:cNvSpPr>
              <a:spLocks noChangeArrowheads="1"/>
            </p:cNvSpPr>
            <p:nvPr/>
          </p:nvSpPr>
          <p:spPr bwMode="auto">
            <a:xfrm>
              <a:off x="888994" y="1350444"/>
              <a:ext cx="406400" cy="330200"/>
            </a:xfrm>
            <a:prstGeom prst="rect">
              <a:avLst/>
            </a:prstGeom>
            <a:noFill/>
            <a:ln w="9525">
              <a:noFill/>
              <a:round/>
              <a:headEnd/>
              <a:tailEnd/>
            </a:ln>
          </p:spPr>
          <p:txBody>
            <a:bodyPr wrap="none" anchor="ctr"/>
            <a:lstStyle/>
            <a:p>
              <a:pPr algn="ctr"/>
              <a:r>
                <a:rPr lang="nl-NL" sz="1200">
                  <a:latin typeface="Candara" pitchFamily="34" charset="0"/>
                </a:rPr>
                <a:t>200</a:t>
              </a:r>
            </a:p>
          </p:txBody>
        </p:sp>
        <p:sp>
          <p:nvSpPr>
            <p:cNvPr id="34076" name="Rechthoek 154"/>
            <p:cNvSpPr>
              <a:spLocks noChangeArrowheads="1"/>
            </p:cNvSpPr>
            <p:nvPr/>
          </p:nvSpPr>
          <p:spPr bwMode="auto">
            <a:xfrm>
              <a:off x="888994" y="1561262"/>
              <a:ext cx="406400" cy="330200"/>
            </a:xfrm>
            <a:prstGeom prst="rect">
              <a:avLst/>
            </a:prstGeom>
            <a:noFill/>
            <a:ln w="9525">
              <a:noFill/>
              <a:round/>
              <a:headEnd/>
              <a:tailEnd/>
            </a:ln>
          </p:spPr>
          <p:txBody>
            <a:bodyPr wrap="none" anchor="ctr"/>
            <a:lstStyle/>
            <a:p>
              <a:pPr algn="ctr"/>
              <a:r>
                <a:rPr lang="nl-NL" sz="1200">
                  <a:latin typeface="Candara" pitchFamily="34" charset="0"/>
                </a:rPr>
                <a:t>180</a:t>
              </a:r>
            </a:p>
          </p:txBody>
        </p:sp>
        <p:sp>
          <p:nvSpPr>
            <p:cNvPr id="34077" name="Rechthoek 155"/>
            <p:cNvSpPr>
              <a:spLocks noChangeArrowheads="1"/>
            </p:cNvSpPr>
            <p:nvPr/>
          </p:nvSpPr>
          <p:spPr bwMode="auto">
            <a:xfrm>
              <a:off x="893228" y="1772080"/>
              <a:ext cx="406400" cy="330200"/>
            </a:xfrm>
            <a:prstGeom prst="rect">
              <a:avLst/>
            </a:prstGeom>
            <a:noFill/>
            <a:ln w="9525">
              <a:noFill/>
              <a:round/>
              <a:headEnd/>
              <a:tailEnd/>
            </a:ln>
          </p:spPr>
          <p:txBody>
            <a:bodyPr wrap="none" anchor="ctr"/>
            <a:lstStyle/>
            <a:p>
              <a:pPr algn="ctr"/>
              <a:r>
                <a:rPr lang="nl-NL" sz="1200">
                  <a:latin typeface="Candara" pitchFamily="34" charset="0"/>
                </a:rPr>
                <a:t>160</a:t>
              </a:r>
            </a:p>
          </p:txBody>
        </p:sp>
        <p:sp>
          <p:nvSpPr>
            <p:cNvPr id="34078" name="Rechthoek 156"/>
            <p:cNvSpPr>
              <a:spLocks noChangeArrowheads="1"/>
            </p:cNvSpPr>
            <p:nvPr/>
          </p:nvSpPr>
          <p:spPr bwMode="auto">
            <a:xfrm>
              <a:off x="893228" y="1982898"/>
              <a:ext cx="406400" cy="330200"/>
            </a:xfrm>
            <a:prstGeom prst="rect">
              <a:avLst/>
            </a:prstGeom>
            <a:noFill/>
            <a:ln w="9525">
              <a:noFill/>
              <a:round/>
              <a:headEnd/>
              <a:tailEnd/>
            </a:ln>
          </p:spPr>
          <p:txBody>
            <a:bodyPr wrap="none" anchor="ctr"/>
            <a:lstStyle/>
            <a:p>
              <a:pPr algn="ctr"/>
              <a:r>
                <a:rPr lang="nl-NL" sz="1200">
                  <a:latin typeface="Candara" pitchFamily="34" charset="0"/>
                </a:rPr>
                <a:t>140</a:t>
              </a:r>
            </a:p>
          </p:txBody>
        </p:sp>
        <p:sp>
          <p:nvSpPr>
            <p:cNvPr id="34079" name="Rechthoek 157"/>
            <p:cNvSpPr>
              <a:spLocks noChangeArrowheads="1"/>
            </p:cNvSpPr>
            <p:nvPr/>
          </p:nvSpPr>
          <p:spPr bwMode="auto">
            <a:xfrm>
              <a:off x="893228" y="2193716"/>
              <a:ext cx="406400" cy="330200"/>
            </a:xfrm>
            <a:prstGeom prst="rect">
              <a:avLst/>
            </a:prstGeom>
            <a:noFill/>
            <a:ln w="9525">
              <a:noFill/>
              <a:round/>
              <a:headEnd/>
              <a:tailEnd/>
            </a:ln>
          </p:spPr>
          <p:txBody>
            <a:bodyPr wrap="none" anchor="ctr"/>
            <a:lstStyle/>
            <a:p>
              <a:pPr algn="ctr"/>
              <a:r>
                <a:rPr lang="nl-NL" sz="1200">
                  <a:latin typeface="Candara" pitchFamily="34" charset="0"/>
                </a:rPr>
                <a:t>120</a:t>
              </a:r>
            </a:p>
          </p:txBody>
        </p:sp>
        <p:sp>
          <p:nvSpPr>
            <p:cNvPr id="34080" name="Rechthoek 158"/>
            <p:cNvSpPr>
              <a:spLocks noChangeArrowheads="1"/>
            </p:cNvSpPr>
            <p:nvPr/>
          </p:nvSpPr>
          <p:spPr bwMode="auto">
            <a:xfrm>
              <a:off x="893228" y="2404536"/>
              <a:ext cx="406400" cy="330200"/>
            </a:xfrm>
            <a:prstGeom prst="rect">
              <a:avLst/>
            </a:prstGeom>
            <a:noFill/>
            <a:ln w="9525">
              <a:noFill/>
              <a:round/>
              <a:headEnd/>
              <a:tailEnd/>
            </a:ln>
          </p:spPr>
          <p:txBody>
            <a:bodyPr wrap="none" anchor="ctr"/>
            <a:lstStyle/>
            <a:p>
              <a:pPr algn="ctr"/>
              <a:r>
                <a:rPr lang="nl-NL" sz="1200">
                  <a:latin typeface="Candara" pitchFamily="34" charset="0"/>
                </a:rPr>
                <a:t>100</a:t>
              </a:r>
            </a:p>
          </p:txBody>
        </p:sp>
      </p:grpSp>
      <p:cxnSp>
        <p:nvCxnSpPr>
          <p:cNvPr id="13" name="Rechte verbindingslijn 12"/>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cxnSp>
        <p:nvCxnSpPr>
          <p:cNvPr id="33799" name="Rechte verbindingslijn 16"/>
          <p:cNvCxnSpPr>
            <a:cxnSpLocks noChangeShapeType="1"/>
          </p:cNvCxnSpPr>
          <p:nvPr/>
        </p:nvCxnSpPr>
        <p:spPr bwMode="auto">
          <a:xfrm rot="5400000">
            <a:off x="913606" y="2096294"/>
            <a:ext cx="1120775" cy="1588"/>
          </a:xfrm>
          <a:prstGeom prst="line">
            <a:avLst/>
          </a:prstGeom>
          <a:noFill/>
          <a:ln w="9525">
            <a:solidFill>
              <a:schemeClr val="tx1"/>
            </a:solidFill>
            <a:round/>
            <a:headEnd/>
            <a:tailEnd/>
          </a:ln>
        </p:spPr>
      </p:cxnSp>
      <p:cxnSp>
        <p:nvCxnSpPr>
          <p:cNvPr id="33800" name="Rechte verbindingslijn 17"/>
          <p:cNvCxnSpPr>
            <a:cxnSpLocks noChangeShapeType="1"/>
          </p:cNvCxnSpPr>
          <p:nvPr/>
        </p:nvCxnSpPr>
        <p:spPr bwMode="auto">
          <a:xfrm>
            <a:off x="1468438" y="2773363"/>
            <a:ext cx="6130925" cy="1587"/>
          </a:xfrm>
          <a:prstGeom prst="line">
            <a:avLst/>
          </a:prstGeom>
          <a:noFill/>
          <a:ln w="9525">
            <a:solidFill>
              <a:schemeClr val="tx1"/>
            </a:solidFill>
            <a:round/>
            <a:headEnd/>
            <a:tailEnd/>
          </a:ln>
        </p:spPr>
      </p:cxnSp>
      <p:cxnSp>
        <p:nvCxnSpPr>
          <p:cNvPr id="33801" name="Rechte verbindingslijn 18"/>
          <p:cNvCxnSpPr>
            <a:cxnSpLocks noChangeShapeType="1"/>
          </p:cNvCxnSpPr>
          <p:nvPr/>
        </p:nvCxnSpPr>
        <p:spPr bwMode="auto">
          <a:xfrm>
            <a:off x="1335088" y="1539875"/>
            <a:ext cx="133350" cy="1588"/>
          </a:xfrm>
          <a:prstGeom prst="line">
            <a:avLst/>
          </a:prstGeom>
          <a:noFill/>
          <a:ln w="9525">
            <a:solidFill>
              <a:schemeClr val="tx1"/>
            </a:solidFill>
            <a:round/>
            <a:headEnd/>
            <a:tailEnd/>
          </a:ln>
        </p:spPr>
      </p:cxnSp>
      <p:cxnSp>
        <p:nvCxnSpPr>
          <p:cNvPr id="33802" name="Rechte verbindingslijn 19"/>
          <p:cNvCxnSpPr>
            <a:cxnSpLocks noChangeShapeType="1"/>
          </p:cNvCxnSpPr>
          <p:nvPr/>
        </p:nvCxnSpPr>
        <p:spPr bwMode="auto">
          <a:xfrm>
            <a:off x="1335088" y="1960563"/>
            <a:ext cx="133350" cy="1587"/>
          </a:xfrm>
          <a:prstGeom prst="line">
            <a:avLst/>
          </a:prstGeom>
          <a:noFill/>
          <a:ln w="9525">
            <a:solidFill>
              <a:schemeClr val="tx1"/>
            </a:solidFill>
            <a:round/>
            <a:headEnd/>
            <a:tailEnd/>
          </a:ln>
        </p:spPr>
      </p:cxnSp>
      <p:cxnSp>
        <p:nvCxnSpPr>
          <p:cNvPr id="33803" name="Rechte verbindingslijn 20"/>
          <p:cNvCxnSpPr>
            <a:cxnSpLocks noChangeShapeType="1"/>
          </p:cNvCxnSpPr>
          <p:nvPr/>
        </p:nvCxnSpPr>
        <p:spPr bwMode="auto">
          <a:xfrm>
            <a:off x="1335088" y="2171700"/>
            <a:ext cx="133350" cy="0"/>
          </a:xfrm>
          <a:prstGeom prst="line">
            <a:avLst/>
          </a:prstGeom>
          <a:noFill/>
          <a:ln w="9525">
            <a:solidFill>
              <a:schemeClr val="tx1"/>
            </a:solidFill>
            <a:round/>
            <a:headEnd/>
            <a:tailEnd/>
          </a:ln>
        </p:spPr>
      </p:cxnSp>
      <p:cxnSp>
        <p:nvCxnSpPr>
          <p:cNvPr id="33804" name="Rechte verbindingslijn 21"/>
          <p:cNvCxnSpPr>
            <a:cxnSpLocks noChangeShapeType="1"/>
          </p:cNvCxnSpPr>
          <p:nvPr/>
        </p:nvCxnSpPr>
        <p:spPr bwMode="auto">
          <a:xfrm>
            <a:off x="1335088" y="2381250"/>
            <a:ext cx="133350" cy="1588"/>
          </a:xfrm>
          <a:prstGeom prst="line">
            <a:avLst/>
          </a:prstGeom>
          <a:noFill/>
          <a:ln w="9525">
            <a:solidFill>
              <a:schemeClr val="tx1"/>
            </a:solidFill>
            <a:round/>
            <a:headEnd/>
            <a:tailEnd/>
          </a:ln>
        </p:spPr>
      </p:cxnSp>
      <p:cxnSp>
        <p:nvCxnSpPr>
          <p:cNvPr id="33805" name="Rechte verbindingslijn 22"/>
          <p:cNvCxnSpPr>
            <a:cxnSpLocks noChangeShapeType="1"/>
          </p:cNvCxnSpPr>
          <p:nvPr/>
        </p:nvCxnSpPr>
        <p:spPr bwMode="auto">
          <a:xfrm>
            <a:off x="1335088" y="2590800"/>
            <a:ext cx="133350" cy="1588"/>
          </a:xfrm>
          <a:prstGeom prst="line">
            <a:avLst/>
          </a:prstGeom>
          <a:noFill/>
          <a:ln w="9525">
            <a:solidFill>
              <a:schemeClr val="tx1"/>
            </a:solidFill>
            <a:round/>
            <a:headEnd/>
            <a:tailEnd/>
          </a:ln>
        </p:spPr>
      </p:cxnSp>
      <p:sp>
        <p:nvSpPr>
          <p:cNvPr id="33806" name="Tekstvak 29"/>
          <p:cNvSpPr txBox="1">
            <a:spLocks noChangeArrowheads="1"/>
          </p:cNvSpPr>
          <p:nvPr/>
        </p:nvSpPr>
        <p:spPr bwMode="auto">
          <a:xfrm>
            <a:off x="1441450" y="1428750"/>
            <a:ext cx="271463" cy="523875"/>
          </a:xfrm>
          <a:prstGeom prst="rect">
            <a:avLst/>
          </a:prstGeom>
          <a:noFill/>
          <a:ln w="9525">
            <a:noFill/>
            <a:miter lim="800000"/>
            <a:headEnd/>
            <a:tailEnd/>
          </a:ln>
        </p:spPr>
        <p:txBody>
          <a:bodyPr>
            <a:spAutoFit/>
          </a:bodyPr>
          <a:lstStyle/>
          <a:p>
            <a:r>
              <a:rPr lang="nl-NL" sz="1400">
                <a:solidFill>
                  <a:srgbClr val="222268"/>
                </a:solidFill>
                <a:latin typeface="Candara" pitchFamily="34" charset="0"/>
              </a:rPr>
              <a:t>C</a:t>
            </a:r>
          </a:p>
        </p:txBody>
      </p:sp>
      <p:cxnSp>
        <p:nvCxnSpPr>
          <p:cNvPr id="33807" name="Rechte verbindingslijn 55"/>
          <p:cNvCxnSpPr>
            <a:cxnSpLocks noChangeShapeType="1"/>
          </p:cNvCxnSpPr>
          <p:nvPr/>
        </p:nvCxnSpPr>
        <p:spPr bwMode="auto">
          <a:xfrm rot="5400000">
            <a:off x="1826419" y="2820194"/>
            <a:ext cx="85725" cy="1587"/>
          </a:xfrm>
          <a:prstGeom prst="line">
            <a:avLst/>
          </a:prstGeom>
          <a:noFill/>
          <a:ln w="9525">
            <a:solidFill>
              <a:schemeClr val="tx1"/>
            </a:solidFill>
            <a:round/>
            <a:headEnd/>
            <a:tailEnd/>
          </a:ln>
        </p:spPr>
      </p:cxnSp>
      <p:cxnSp>
        <p:nvCxnSpPr>
          <p:cNvPr id="33808" name="Rechte verbindingslijn 56"/>
          <p:cNvCxnSpPr>
            <a:cxnSpLocks noChangeShapeType="1"/>
          </p:cNvCxnSpPr>
          <p:nvPr/>
        </p:nvCxnSpPr>
        <p:spPr bwMode="auto">
          <a:xfrm rot="5400000">
            <a:off x="2589212" y="2820988"/>
            <a:ext cx="85725" cy="0"/>
          </a:xfrm>
          <a:prstGeom prst="line">
            <a:avLst/>
          </a:prstGeom>
          <a:noFill/>
          <a:ln w="9525">
            <a:solidFill>
              <a:schemeClr val="tx1"/>
            </a:solidFill>
            <a:round/>
            <a:headEnd/>
            <a:tailEnd/>
          </a:ln>
        </p:spPr>
      </p:cxnSp>
      <p:cxnSp>
        <p:nvCxnSpPr>
          <p:cNvPr id="33809" name="Rechte verbindingslijn 58"/>
          <p:cNvCxnSpPr>
            <a:cxnSpLocks noChangeShapeType="1"/>
          </p:cNvCxnSpPr>
          <p:nvPr/>
        </p:nvCxnSpPr>
        <p:spPr bwMode="auto">
          <a:xfrm rot="5400000">
            <a:off x="3352006" y="2820194"/>
            <a:ext cx="85725" cy="1588"/>
          </a:xfrm>
          <a:prstGeom prst="line">
            <a:avLst/>
          </a:prstGeom>
          <a:noFill/>
          <a:ln w="9525">
            <a:solidFill>
              <a:schemeClr val="tx1"/>
            </a:solidFill>
            <a:round/>
            <a:headEnd/>
            <a:tailEnd/>
          </a:ln>
        </p:spPr>
      </p:cxnSp>
      <p:cxnSp>
        <p:nvCxnSpPr>
          <p:cNvPr id="33810" name="Rechte verbindingslijn 59"/>
          <p:cNvCxnSpPr>
            <a:cxnSpLocks noChangeShapeType="1"/>
          </p:cNvCxnSpPr>
          <p:nvPr/>
        </p:nvCxnSpPr>
        <p:spPr bwMode="auto">
          <a:xfrm rot="5400000">
            <a:off x="4115594" y="2820194"/>
            <a:ext cx="85725" cy="1587"/>
          </a:xfrm>
          <a:prstGeom prst="line">
            <a:avLst/>
          </a:prstGeom>
          <a:noFill/>
          <a:ln w="9525">
            <a:solidFill>
              <a:schemeClr val="tx1"/>
            </a:solidFill>
            <a:round/>
            <a:headEnd/>
            <a:tailEnd/>
          </a:ln>
        </p:spPr>
      </p:cxnSp>
      <p:cxnSp>
        <p:nvCxnSpPr>
          <p:cNvPr id="33811" name="Rechte verbindingslijn 60"/>
          <p:cNvCxnSpPr>
            <a:cxnSpLocks noChangeShapeType="1"/>
          </p:cNvCxnSpPr>
          <p:nvPr/>
        </p:nvCxnSpPr>
        <p:spPr bwMode="auto">
          <a:xfrm rot="5400000">
            <a:off x="4879181" y="2820194"/>
            <a:ext cx="85725" cy="1588"/>
          </a:xfrm>
          <a:prstGeom prst="line">
            <a:avLst/>
          </a:prstGeom>
          <a:noFill/>
          <a:ln w="9525">
            <a:solidFill>
              <a:schemeClr val="tx1"/>
            </a:solidFill>
            <a:round/>
            <a:headEnd/>
            <a:tailEnd/>
          </a:ln>
        </p:spPr>
      </p:cxnSp>
      <p:cxnSp>
        <p:nvCxnSpPr>
          <p:cNvPr id="33812" name="Rechte verbindingslijn 61"/>
          <p:cNvCxnSpPr>
            <a:cxnSpLocks noChangeShapeType="1"/>
          </p:cNvCxnSpPr>
          <p:nvPr/>
        </p:nvCxnSpPr>
        <p:spPr bwMode="auto">
          <a:xfrm rot="5400000">
            <a:off x="5641181" y="2820194"/>
            <a:ext cx="85725" cy="1588"/>
          </a:xfrm>
          <a:prstGeom prst="line">
            <a:avLst/>
          </a:prstGeom>
          <a:noFill/>
          <a:ln w="9525">
            <a:solidFill>
              <a:schemeClr val="tx1"/>
            </a:solidFill>
            <a:round/>
            <a:headEnd/>
            <a:tailEnd/>
          </a:ln>
        </p:spPr>
      </p:cxnSp>
      <p:cxnSp>
        <p:nvCxnSpPr>
          <p:cNvPr id="33813" name="Rechte verbindingslijn 62"/>
          <p:cNvCxnSpPr>
            <a:cxnSpLocks noChangeShapeType="1"/>
          </p:cNvCxnSpPr>
          <p:nvPr/>
        </p:nvCxnSpPr>
        <p:spPr bwMode="auto">
          <a:xfrm rot="5400000">
            <a:off x="6404769" y="2824957"/>
            <a:ext cx="85725" cy="1587"/>
          </a:xfrm>
          <a:prstGeom prst="line">
            <a:avLst/>
          </a:prstGeom>
          <a:noFill/>
          <a:ln w="9525">
            <a:solidFill>
              <a:schemeClr val="tx1"/>
            </a:solidFill>
            <a:round/>
            <a:headEnd/>
            <a:tailEnd/>
          </a:ln>
        </p:spPr>
      </p:cxnSp>
      <p:cxnSp>
        <p:nvCxnSpPr>
          <p:cNvPr id="33814" name="Rechte verbindingslijn 63"/>
          <p:cNvCxnSpPr>
            <a:cxnSpLocks noChangeShapeType="1"/>
          </p:cNvCxnSpPr>
          <p:nvPr/>
        </p:nvCxnSpPr>
        <p:spPr bwMode="auto">
          <a:xfrm rot="5400000">
            <a:off x="7168356" y="2824957"/>
            <a:ext cx="85725" cy="1588"/>
          </a:xfrm>
          <a:prstGeom prst="line">
            <a:avLst/>
          </a:prstGeom>
          <a:noFill/>
          <a:ln w="9525">
            <a:solidFill>
              <a:schemeClr val="tx1"/>
            </a:solidFill>
            <a:round/>
            <a:headEnd/>
            <a:tailEnd/>
          </a:ln>
        </p:spPr>
      </p:cxnSp>
      <p:cxnSp>
        <p:nvCxnSpPr>
          <p:cNvPr id="33815" name="Rechte verbindingslijn 65"/>
          <p:cNvCxnSpPr>
            <a:cxnSpLocks noChangeShapeType="1"/>
          </p:cNvCxnSpPr>
          <p:nvPr/>
        </p:nvCxnSpPr>
        <p:spPr bwMode="auto">
          <a:xfrm rot="5400000">
            <a:off x="1433513" y="2724150"/>
            <a:ext cx="80962" cy="1588"/>
          </a:xfrm>
          <a:prstGeom prst="line">
            <a:avLst/>
          </a:prstGeom>
          <a:noFill/>
          <a:ln w="9525">
            <a:solidFill>
              <a:schemeClr val="tx1"/>
            </a:solidFill>
            <a:round/>
            <a:headEnd/>
            <a:tailEnd/>
          </a:ln>
        </p:spPr>
      </p:cxnSp>
      <p:cxnSp>
        <p:nvCxnSpPr>
          <p:cNvPr id="33816" name="Rechte verbindingslijn 66"/>
          <p:cNvCxnSpPr>
            <a:cxnSpLocks noChangeShapeType="1"/>
          </p:cNvCxnSpPr>
          <p:nvPr/>
        </p:nvCxnSpPr>
        <p:spPr bwMode="auto">
          <a:xfrm flipV="1">
            <a:off x="1381125" y="2614613"/>
            <a:ext cx="184150" cy="77787"/>
          </a:xfrm>
          <a:prstGeom prst="line">
            <a:avLst/>
          </a:prstGeom>
          <a:noFill/>
          <a:ln w="9525">
            <a:solidFill>
              <a:schemeClr val="tx1"/>
            </a:solidFill>
            <a:round/>
            <a:headEnd/>
            <a:tailEnd/>
          </a:ln>
        </p:spPr>
      </p:cxnSp>
      <p:cxnSp>
        <p:nvCxnSpPr>
          <p:cNvPr id="33817" name="Rechte verbindingslijn 67"/>
          <p:cNvCxnSpPr>
            <a:cxnSpLocks noChangeShapeType="1"/>
          </p:cNvCxnSpPr>
          <p:nvPr/>
        </p:nvCxnSpPr>
        <p:spPr bwMode="auto">
          <a:xfrm flipV="1">
            <a:off x="1381125" y="2652713"/>
            <a:ext cx="184150" cy="77787"/>
          </a:xfrm>
          <a:prstGeom prst="line">
            <a:avLst/>
          </a:prstGeom>
          <a:noFill/>
          <a:ln w="9525">
            <a:solidFill>
              <a:schemeClr val="tx1"/>
            </a:solidFill>
            <a:round/>
            <a:headEnd/>
            <a:tailEnd/>
          </a:ln>
        </p:spPr>
      </p:cxnSp>
      <p:cxnSp>
        <p:nvCxnSpPr>
          <p:cNvPr id="33818" name="Rechte verbindingslijn 79"/>
          <p:cNvCxnSpPr>
            <a:cxnSpLocks noChangeShapeType="1"/>
          </p:cNvCxnSpPr>
          <p:nvPr/>
        </p:nvCxnSpPr>
        <p:spPr bwMode="auto">
          <a:xfrm>
            <a:off x="1335088" y="1751013"/>
            <a:ext cx="133350" cy="1587"/>
          </a:xfrm>
          <a:prstGeom prst="line">
            <a:avLst/>
          </a:prstGeom>
          <a:noFill/>
          <a:ln w="9525">
            <a:solidFill>
              <a:schemeClr val="tx1"/>
            </a:solidFill>
            <a:round/>
            <a:headEnd/>
            <a:tailEnd/>
          </a:ln>
        </p:spPr>
      </p:cxnSp>
      <p:sp>
        <p:nvSpPr>
          <p:cNvPr id="179" name="Ovaal 178"/>
          <p:cNvSpPr/>
          <p:nvPr/>
        </p:nvSpPr>
        <p:spPr bwMode="auto">
          <a:xfrm>
            <a:off x="1836738" y="2425700"/>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wrap="none" anchor="ctr"/>
          <a:lstStyle/>
          <a:p>
            <a:pPr>
              <a:defRPr/>
            </a:pPr>
            <a:endParaRPr lang="nl-NL" sz="1200">
              <a:solidFill>
                <a:srgbClr val="262673"/>
              </a:solidFill>
              <a:latin typeface="Candara" pitchFamily="-65" charset="0"/>
            </a:endParaRPr>
          </a:p>
        </p:txBody>
      </p:sp>
      <p:sp>
        <p:nvSpPr>
          <p:cNvPr id="180" name="Ovaal 179"/>
          <p:cNvSpPr/>
          <p:nvPr/>
        </p:nvSpPr>
        <p:spPr bwMode="auto">
          <a:xfrm>
            <a:off x="2590800" y="2400300"/>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181" name="Ovaal 180"/>
          <p:cNvSpPr/>
          <p:nvPr/>
        </p:nvSpPr>
        <p:spPr bwMode="auto">
          <a:xfrm>
            <a:off x="3352800" y="2171700"/>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182" name="Ovaal 181"/>
          <p:cNvSpPr/>
          <p:nvPr/>
        </p:nvSpPr>
        <p:spPr bwMode="auto">
          <a:xfrm>
            <a:off x="4122738" y="2455863"/>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183" name="Ovaal 182"/>
          <p:cNvSpPr/>
          <p:nvPr/>
        </p:nvSpPr>
        <p:spPr bwMode="auto">
          <a:xfrm>
            <a:off x="4889500" y="2108200"/>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184" name="Ovaal 183"/>
          <p:cNvSpPr/>
          <p:nvPr/>
        </p:nvSpPr>
        <p:spPr bwMode="auto">
          <a:xfrm>
            <a:off x="5646738" y="2222500"/>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185" name="Ovaal 184"/>
          <p:cNvSpPr/>
          <p:nvPr/>
        </p:nvSpPr>
        <p:spPr bwMode="auto">
          <a:xfrm>
            <a:off x="6413500" y="192563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186" name="Ovaal 185"/>
          <p:cNvSpPr/>
          <p:nvPr/>
        </p:nvSpPr>
        <p:spPr bwMode="auto">
          <a:xfrm>
            <a:off x="7183438" y="2082800"/>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187" name="Vrije vorm 186"/>
          <p:cNvSpPr/>
          <p:nvPr/>
        </p:nvSpPr>
        <p:spPr bwMode="auto">
          <a:xfrm>
            <a:off x="1873250" y="1962150"/>
            <a:ext cx="5329238" cy="533400"/>
          </a:xfrm>
          <a:custGeom>
            <a:avLst/>
            <a:gdLst>
              <a:gd name="connsiteX0" fmla="*/ 0 w 5329767"/>
              <a:gd name="connsiteY0" fmla="*/ 512234 h 533400"/>
              <a:gd name="connsiteX1" fmla="*/ 745067 w 5329767"/>
              <a:gd name="connsiteY1" fmla="*/ 478367 h 533400"/>
              <a:gd name="connsiteX2" fmla="*/ 1502834 w 5329767"/>
              <a:gd name="connsiteY2" fmla="*/ 254000 h 533400"/>
              <a:gd name="connsiteX3" fmla="*/ 2281767 w 5329767"/>
              <a:gd name="connsiteY3" fmla="*/ 533400 h 533400"/>
              <a:gd name="connsiteX4" fmla="*/ 3052234 w 5329767"/>
              <a:gd name="connsiteY4" fmla="*/ 182034 h 533400"/>
              <a:gd name="connsiteX5" fmla="*/ 3801534 w 5329767"/>
              <a:gd name="connsiteY5" fmla="*/ 296334 h 533400"/>
              <a:gd name="connsiteX6" fmla="*/ 4572000 w 5329767"/>
              <a:gd name="connsiteY6" fmla="*/ 0 h 533400"/>
              <a:gd name="connsiteX7" fmla="*/ 5329767 w 5329767"/>
              <a:gd name="connsiteY7" fmla="*/ 165100 h 533400"/>
              <a:gd name="connsiteX8" fmla="*/ 5329767 w 5329767"/>
              <a:gd name="connsiteY8" fmla="*/ 165100 h 533400"/>
              <a:gd name="connsiteX0" fmla="*/ 0 w 5329767"/>
              <a:gd name="connsiteY0" fmla="*/ 512234 h 533400"/>
              <a:gd name="connsiteX1" fmla="*/ 745067 w 5329767"/>
              <a:gd name="connsiteY1" fmla="*/ 478367 h 533400"/>
              <a:gd name="connsiteX2" fmla="*/ 1502834 w 5329767"/>
              <a:gd name="connsiteY2" fmla="*/ 254000 h 533400"/>
              <a:gd name="connsiteX3" fmla="*/ 2281767 w 5329767"/>
              <a:gd name="connsiteY3" fmla="*/ 533400 h 533400"/>
              <a:gd name="connsiteX4" fmla="*/ 3052234 w 5329767"/>
              <a:gd name="connsiteY4" fmla="*/ 182034 h 533400"/>
              <a:gd name="connsiteX5" fmla="*/ 3801534 w 5329767"/>
              <a:gd name="connsiteY5" fmla="*/ 296334 h 533400"/>
              <a:gd name="connsiteX6" fmla="*/ 4572000 w 5329767"/>
              <a:gd name="connsiteY6" fmla="*/ 0 h 533400"/>
              <a:gd name="connsiteX7" fmla="*/ 5329767 w 5329767"/>
              <a:gd name="connsiteY7" fmla="*/ 165100 h 533400"/>
              <a:gd name="connsiteX8" fmla="*/ 5329767 w 5329767"/>
              <a:gd name="connsiteY8" fmla="*/ 165100 h 533400"/>
              <a:gd name="connsiteX0" fmla="*/ 0 w 5329767"/>
              <a:gd name="connsiteY0" fmla="*/ 512234 h 533400"/>
              <a:gd name="connsiteX1" fmla="*/ 745067 w 5329767"/>
              <a:gd name="connsiteY1" fmla="*/ 478367 h 533400"/>
              <a:gd name="connsiteX2" fmla="*/ 1502834 w 5329767"/>
              <a:gd name="connsiteY2" fmla="*/ 254000 h 533400"/>
              <a:gd name="connsiteX3" fmla="*/ 2281767 w 5329767"/>
              <a:gd name="connsiteY3" fmla="*/ 533400 h 533400"/>
              <a:gd name="connsiteX4" fmla="*/ 3052234 w 5329767"/>
              <a:gd name="connsiteY4" fmla="*/ 182034 h 533400"/>
              <a:gd name="connsiteX5" fmla="*/ 3801534 w 5329767"/>
              <a:gd name="connsiteY5" fmla="*/ 296334 h 533400"/>
              <a:gd name="connsiteX6" fmla="*/ 4572000 w 5329767"/>
              <a:gd name="connsiteY6" fmla="*/ 0 h 533400"/>
              <a:gd name="connsiteX7" fmla="*/ 5329767 w 5329767"/>
              <a:gd name="connsiteY7" fmla="*/ 165100 h 533400"/>
              <a:gd name="connsiteX8" fmla="*/ 5329767 w 5329767"/>
              <a:gd name="connsiteY8" fmla="*/ 165100 h 533400"/>
              <a:gd name="connsiteX0" fmla="*/ 0 w 5329767"/>
              <a:gd name="connsiteY0" fmla="*/ 512234 h 533400"/>
              <a:gd name="connsiteX1" fmla="*/ 745067 w 5329767"/>
              <a:gd name="connsiteY1" fmla="*/ 478367 h 533400"/>
              <a:gd name="connsiteX2" fmla="*/ 1502834 w 5329767"/>
              <a:gd name="connsiteY2" fmla="*/ 254000 h 533400"/>
              <a:gd name="connsiteX3" fmla="*/ 2281767 w 5329767"/>
              <a:gd name="connsiteY3" fmla="*/ 533400 h 533400"/>
              <a:gd name="connsiteX4" fmla="*/ 3052234 w 5329767"/>
              <a:gd name="connsiteY4" fmla="*/ 182034 h 533400"/>
              <a:gd name="connsiteX5" fmla="*/ 3801534 w 5329767"/>
              <a:gd name="connsiteY5" fmla="*/ 296334 h 533400"/>
              <a:gd name="connsiteX6" fmla="*/ 4572000 w 5329767"/>
              <a:gd name="connsiteY6" fmla="*/ 0 h 533400"/>
              <a:gd name="connsiteX7" fmla="*/ 5329767 w 5329767"/>
              <a:gd name="connsiteY7" fmla="*/ 165100 h 533400"/>
              <a:gd name="connsiteX8" fmla="*/ 5329767 w 5329767"/>
              <a:gd name="connsiteY8" fmla="*/ 165100 h 533400"/>
              <a:gd name="connsiteX0" fmla="*/ 0 w 5329767"/>
              <a:gd name="connsiteY0" fmla="*/ 512234 h 533400"/>
              <a:gd name="connsiteX1" fmla="*/ 0 w 5329767"/>
              <a:gd name="connsiteY1" fmla="*/ 512234 h 533400"/>
              <a:gd name="connsiteX2" fmla="*/ 745067 w 5329767"/>
              <a:gd name="connsiteY2" fmla="*/ 478367 h 533400"/>
              <a:gd name="connsiteX3" fmla="*/ 1502834 w 5329767"/>
              <a:gd name="connsiteY3" fmla="*/ 254000 h 533400"/>
              <a:gd name="connsiteX4" fmla="*/ 2281767 w 5329767"/>
              <a:gd name="connsiteY4" fmla="*/ 533400 h 533400"/>
              <a:gd name="connsiteX5" fmla="*/ 3052234 w 5329767"/>
              <a:gd name="connsiteY5" fmla="*/ 182034 h 533400"/>
              <a:gd name="connsiteX6" fmla="*/ 3801534 w 5329767"/>
              <a:gd name="connsiteY6" fmla="*/ 296334 h 533400"/>
              <a:gd name="connsiteX7" fmla="*/ 4572000 w 5329767"/>
              <a:gd name="connsiteY7" fmla="*/ 0 h 533400"/>
              <a:gd name="connsiteX8" fmla="*/ 5329767 w 5329767"/>
              <a:gd name="connsiteY8" fmla="*/ 165100 h 533400"/>
              <a:gd name="connsiteX9" fmla="*/ 5329767 w 5329767"/>
              <a:gd name="connsiteY9" fmla="*/ 165100 h 533400"/>
              <a:gd name="connsiteX0" fmla="*/ 0 w 5329767"/>
              <a:gd name="connsiteY0" fmla="*/ 512234 h 533400"/>
              <a:gd name="connsiteX1" fmla="*/ 0 w 5329767"/>
              <a:gd name="connsiteY1" fmla="*/ 512234 h 533400"/>
              <a:gd name="connsiteX2" fmla="*/ 745067 w 5329767"/>
              <a:gd name="connsiteY2" fmla="*/ 478367 h 533400"/>
              <a:gd name="connsiteX3" fmla="*/ 1502834 w 5329767"/>
              <a:gd name="connsiteY3" fmla="*/ 254000 h 533400"/>
              <a:gd name="connsiteX4" fmla="*/ 2281767 w 5329767"/>
              <a:gd name="connsiteY4" fmla="*/ 533400 h 533400"/>
              <a:gd name="connsiteX5" fmla="*/ 3052234 w 5329767"/>
              <a:gd name="connsiteY5" fmla="*/ 182034 h 533400"/>
              <a:gd name="connsiteX6" fmla="*/ 3801534 w 5329767"/>
              <a:gd name="connsiteY6" fmla="*/ 296334 h 533400"/>
              <a:gd name="connsiteX7" fmla="*/ 4572000 w 5329767"/>
              <a:gd name="connsiteY7" fmla="*/ 0 h 533400"/>
              <a:gd name="connsiteX8" fmla="*/ 5329767 w 5329767"/>
              <a:gd name="connsiteY8" fmla="*/ 165100 h 533400"/>
              <a:gd name="connsiteX9" fmla="*/ 5329767 w 5329767"/>
              <a:gd name="connsiteY9" fmla="*/ 165100 h 533400"/>
              <a:gd name="connsiteX0" fmla="*/ 0 w 5329767"/>
              <a:gd name="connsiteY0" fmla="*/ 512234 h 533400"/>
              <a:gd name="connsiteX1" fmla="*/ 0 w 5329767"/>
              <a:gd name="connsiteY1" fmla="*/ 512234 h 533400"/>
              <a:gd name="connsiteX2" fmla="*/ 745067 w 5329767"/>
              <a:gd name="connsiteY2" fmla="*/ 478367 h 533400"/>
              <a:gd name="connsiteX3" fmla="*/ 1502834 w 5329767"/>
              <a:gd name="connsiteY3" fmla="*/ 254000 h 533400"/>
              <a:gd name="connsiteX4" fmla="*/ 2281767 w 5329767"/>
              <a:gd name="connsiteY4" fmla="*/ 533400 h 533400"/>
              <a:gd name="connsiteX5" fmla="*/ 3052234 w 5329767"/>
              <a:gd name="connsiteY5" fmla="*/ 182034 h 533400"/>
              <a:gd name="connsiteX6" fmla="*/ 3801534 w 5329767"/>
              <a:gd name="connsiteY6" fmla="*/ 296334 h 533400"/>
              <a:gd name="connsiteX7" fmla="*/ 4572000 w 5329767"/>
              <a:gd name="connsiteY7" fmla="*/ 0 h 533400"/>
              <a:gd name="connsiteX8" fmla="*/ 5329767 w 5329767"/>
              <a:gd name="connsiteY8" fmla="*/ 165100 h 533400"/>
              <a:gd name="connsiteX9" fmla="*/ 5329767 w 5329767"/>
              <a:gd name="connsiteY9" fmla="*/ 165100 h 533400"/>
              <a:gd name="connsiteX0" fmla="*/ 0 w 5329767"/>
              <a:gd name="connsiteY0" fmla="*/ 512234 h 533400"/>
              <a:gd name="connsiteX1" fmla="*/ 0 w 5329767"/>
              <a:gd name="connsiteY1" fmla="*/ 512234 h 533400"/>
              <a:gd name="connsiteX2" fmla="*/ 745067 w 5329767"/>
              <a:gd name="connsiteY2" fmla="*/ 478367 h 533400"/>
              <a:gd name="connsiteX3" fmla="*/ 1502834 w 5329767"/>
              <a:gd name="connsiteY3" fmla="*/ 254000 h 533400"/>
              <a:gd name="connsiteX4" fmla="*/ 2281767 w 5329767"/>
              <a:gd name="connsiteY4" fmla="*/ 533400 h 533400"/>
              <a:gd name="connsiteX5" fmla="*/ 3052234 w 5329767"/>
              <a:gd name="connsiteY5" fmla="*/ 182034 h 533400"/>
              <a:gd name="connsiteX6" fmla="*/ 3801534 w 5329767"/>
              <a:gd name="connsiteY6" fmla="*/ 296334 h 533400"/>
              <a:gd name="connsiteX7" fmla="*/ 4572000 w 5329767"/>
              <a:gd name="connsiteY7" fmla="*/ 0 h 533400"/>
              <a:gd name="connsiteX8" fmla="*/ 5329767 w 5329767"/>
              <a:gd name="connsiteY8" fmla="*/ 165100 h 533400"/>
              <a:gd name="connsiteX9" fmla="*/ 5329767 w 5329767"/>
              <a:gd name="connsiteY9" fmla="*/ 165100 h 533400"/>
              <a:gd name="connsiteX0" fmla="*/ 0 w 5329767"/>
              <a:gd name="connsiteY0" fmla="*/ 512234 h 533400"/>
              <a:gd name="connsiteX1" fmla="*/ 745067 w 5329767"/>
              <a:gd name="connsiteY1" fmla="*/ 478367 h 533400"/>
              <a:gd name="connsiteX2" fmla="*/ 1502834 w 5329767"/>
              <a:gd name="connsiteY2" fmla="*/ 254000 h 533400"/>
              <a:gd name="connsiteX3" fmla="*/ 2281767 w 5329767"/>
              <a:gd name="connsiteY3" fmla="*/ 533400 h 533400"/>
              <a:gd name="connsiteX4" fmla="*/ 3052234 w 5329767"/>
              <a:gd name="connsiteY4" fmla="*/ 182034 h 533400"/>
              <a:gd name="connsiteX5" fmla="*/ 3801534 w 5329767"/>
              <a:gd name="connsiteY5" fmla="*/ 296334 h 533400"/>
              <a:gd name="connsiteX6" fmla="*/ 4572000 w 5329767"/>
              <a:gd name="connsiteY6" fmla="*/ 0 h 533400"/>
              <a:gd name="connsiteX7" fmla="*/ 5329767 w 5329767"/>
              <a:gd name="connsiteY7" fmla="*/ 165100 h 533400"/>
              <a:gd name="connsiteX8" fmla="*/ 5329767 w 5329767"/>
              <a:gd name="connsiteY8" fmla="*/ 1651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767" h="533400">
                <a:moveTo>
                  <a:pt x="0" y="512234"/>
                </a:moveTo>
                <a:lnTo>
                  <a:pt x="745067" y="478367"/>
                </a:lnTo>
                <a:lnTo>
                  <a:pt x="1502834" y="254000"/>
                </a:lnTo>
                <a:lnTo>
                  <a:pt x="2281767" y="533400"/>
                </a:lnTo>
                <a:lnTo>
                  <a:pt x="3052234" y="182034"/>
                </a:lnTo>
                <a:lnTo>
                  <a:pt x="3801534" y="296334"/>
                </a:lnTo>
                <a:lnTo>
                  <a:pt x="4572000" y="0"/>
                </a:lnTo>
                <a:lnTo>
                  <a:pt x="5329767" y="165100"/>
                </a:lnTo>
                <a:lnTo>
                  <a:pt x="5329767" y="165100"/>
                </a:lnTo>
              </a:path>
            </a:pathLst>
          </a:custGeom>
          <a:noFill/>
          <a:ln w="9525" cap="flat" cmpd="sng" algn="ctr">
            <a:solidFill>
              <a:schemeClr val="accent2">
                <a:lumMod val="75000"/>
              </a:schemeClr>
            </a:solidFill>
            <a:prstDash val="solid"/>
            <a:round/>
            <a:headEnd type="none" w="med" len="med"/>
            <a:tailEnd type="none" w="med" len="med"/>
          </a:ln>
          <a:effectLst/>
        </p:spPr>
        <p:txBody>
          <a:bodyPr vert="eaVert" wrap="none" anchor="ctr"/>
          <a:lstStyle/>
          <a:p>
            <a:pPr algn="ctr">
              <a:defRPr/>
            </a:pPr>
            <a:endParaRPr lang="nl-NL"/>
          </a:p>
        </p:txBody>
      </p:sp>
      <p:sp>
        <p:nvSpPr>
          <p:cNvPr id="196" name="Vrije vorm 195"/>
          <p:cNvSpPr/>
          <p:nvPr/>
        </p:nvSpPr>
        <p:spPr bwMode="auto">
          <a:xfrm>
            <a:off x="1871663" y="1719263"/>
            <a:ext cx="5367337" cy="825500"/>
          </a:xfrm>
          <a:custGeom>
            <a:avLst/>
            <a:gdLst>
              <a:gd name="connsiteX0" fmla="*/ 0 w 5367866"/>
              <a:gd name="connsiteY0" fmla="*/ 668867 h 825500"/>
              <a:gd name="connsiteX1" fmla="*/ 762000 w 5367866"/>
              <a:gd name="connsiteY1" fmla="*/ 825500 h 825500"/>
              <a:gd name="connsiteX2" fmla="*/ 1515533 w 5367866"/>
              <a:gd name="connsiteY2" fmla="*/ 0 h 825500"/>
              <a:gd name="connsiteX3" fmla="*/ 2294466 w 5367866"/>
              <a:gd name="connsiteY3" fmla="*/ 613834 h 825500"/>
              <a:gd name="connsiteX4" fmla="*/ 3060700 w 5367866"/>
              <a:gd name="connsiteY4" fmla="*/ 254000 h 825500"/>
              <a:gd name="connsiteX5" fmla="*/ 3818466 w 5367866"/>
              <a:gd name="connsiteY5" fmla="*/ 520700 h 825500"/>
              <a:gd name="connsiteX6" fmla="*/ 4597400 w 5367866"/>
              <a:gd name="connsiteY6" fmla="*/ 105834 h 825500"/>
              <a:gd name="connsiteX7" fmla="*/ 5367866 w 5367866"/>
              <a:gd name="connsiteY7" fmla="*/ 296334 h 825500"/>
              <a:gd name="connsiteX8" fmla="*/ 5355166 w 5367866"/>
              <a:gd name="connsiteY8" fmla="*/ 304800 h 825500"/>
              <a:gd name="connsiteX0" fmla="*/ 0 w 5367866"/>
              <a:gd name="connsiteY0" fmla="*/ 668867 h 825500"/>
              <a:gd name="connsiteX1" fmla="*/ 762000 w 5367866"/>
              <a:gd name="connsiteY1" fmla="*/ 825500 h 825500"/>
              <a:gd name="connsiteX2" fmla="*/ 1515533 w 5367866"/>
              <a:gd name="connsiteY2" fmla="*/ 0 h 825500"/>
              <a:gd name="connsiteX3" fmla="*/ 2294466 w 5367866"/>
              <a:gd name="connsiteY3" fmla="*/ 613834 h 825500"/>
              <a:gd name="connsiteX4" fmla="*/ 3060700 w 5367866"/>
              <a:gd name="connsiteY4" fmla="*/ 254000 h 825500"/>
              <a:gd name="connsiteX5" fmla="*/ 3818466 w 5367866"/>
              <a:gd name="connsiteY5" fmla="*/ 520700 h 825500"/>
              <a:gd name="connsiteX6" fmla="*/ 4597400 w 5367866"/>
              <a:gd name="connsiteY6" fmla="*/ 105834 h 825500"/>
              <a:gd name="connsiteX7" fmla="*/ 5367866 w 5367866"/>
              <a:gd name="connsiteY7" fmla="*/ 296334 h 825500"/>
              <a:gd name="connsiteX8" fmla="*/ 5355166 w 5367866"/>
              <a:gd name="connsiteY8" fmla="*/ 304800 h 825500"/>
              <a:gd name="connsiteX0" fmla="*/ 0 w 5367866"/>
              <a:gd name="connsiteY0" fmla="*/ 668867 h 825500"/>
              <a:gd name="connsiteX1" fmla="*/ 762000 w 5367866"/>
              <a:gd name="connsiteY1" fmla="*/ 825500 h 825500"/>
              <a:gd name="connsiteX2" fmla="*/ 1515533 w 5367866"/>
              <a:gd name="connsiteY2" fmla="*/ 0 h 825500"/>
              <a:gd name="connsiteX3" fmla="*/ 2294466 w 5367866"/>
              <a:gd name="connsiteY3" fmla="*/ 613834 h 825500"/>
              <a:gd name="connsiteX4" fmla="*/ 3060700 w 5367866"/>
              <a:gd name="connsiteY4" fmla="*/ 254000 h 825500"/>
              <a:gd name="connsiteX5" fmla="*/ 3818466 w 5367866"/>
              <a:gd name="connsiteY5" fmla="*/ 520700 h 825500"/>
              <a:gd name="connsiteX6" fmla="*/ 4597400 w 5367866"/>
              <a:gd name="connsiteY6" fmla="*/ 105834 h 825500"/>
              <a:gd name="connsiteX7" fmla="*/ 5367866 w 5367866"/>
              <a:gd name="connsiteY7" fmla="*/ 296334 h 825500"/>
              <a:gd name="connsiteX8" fmla="*/ 5355166 w 5367866"/>
              <a:gd name="connsiteY8" fmla="*/ 304800 h 825500"/>
              <a:gd name="connsiteX0" fmla="*/ 0 w 5367866"/>
              <a:gd name="connsiteY0" fmla="*/ 668867 h 825500"/>
              <a:gd name="connsiteX1" fmla="*/ 762000 w 5367866"/>
              <a:gd name="connsiteY1" fmla="*/ 825500 h 825500"/>
              <a:gd name="connsiteX2" fmla="*/ 1515533 w 5367866"/>
              <a:gd name="connsiteY2" fmla="*/ 0 h 825500"/>
              <a:gd name="connsiteX3" fmla="*/ 2294466 w 5367866"/>
              <a:gd name="connsiteY3" fmla="*/ 613834 h 825500"/>
              <a:gd name="connsiteX4" fmla="*/ 3060700 w 5367866"/>
              <a:gd name="connsiteY4" fmla="*/ 254000 h 825500"/>
              <a:gd name="connsiteX5" fmla="*/ 3818466 w 5367866"/>
              <a:gd name="connsiteY5" fmla="*/ 520700 h 825500"/>
              <a:gd name="connsiteX6" fmla="*/ 4597400 w 5367866"/>
              <a:gd name="connsiteY6" fmla="*/ 105834 h 825500"/>
              <a:gd name="connsiteX7" fmla="*/ 5367866 w 5367866"/>
              <a:gd name="connsiteY7" fmla="*/ 296334 h 825500"/>
              <a:gd name="connsiteX8" fmla="*/ 5355166 w 5367866"/>
              <a:gd name="connsiteY8" fmla="*/ 3048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7866" h="825500">
                <a:moveTo>
                  <a:pt x="0" y="668867"/>
                </a:moveTo>
                <a:lnTo>
                  <a:pt x="762000" y="825500"/>
                </a:lnTo>
                <a:lnTo>
                  <a:pt x="1515533" y="0"/>
                </a:lnTo>
                <a:lnTo>
                  <a:pt x="2294466" y="613834"/>
                </a:lnTo>
                <a:lnTo>
                  <a:pt x="3060700" y="254000"/>
                </a:lnTo>
                <a:lnTo>
                  <a:pt x="3818466" y="520700"/>
                </a:lnTo>
                <a:lnTo>
                  <a:pt x="4597400" y="105834"/>
                </a:lnTo>
                <a:lnTo>
                  <a:pt x="5367866" y="296334"/>
                </a:lnTo>
                <a:lnTo>
                  <a:pt x="5355166" y="304800"/>
                </a:lnTo>
              </a:path>
            </a:pathLst>
          </a:custGeom>
          <a:noFill/>
          <a:ln w="9525" cap="flat" cmpd="sng" algn="ctr">
            <a:solidFill>
              <a:schemeClr val="accent2">
                <a:lumMod val="75000"/>
              </a:schemeClr>
            </a:solidFill>
            <a:prstDash val="solid"/>
            <a:round/>
            <a:headEnd type="none" w="med" len="med"/>
            <a:tailEnd type="none" w="med" len="med"/>
          </a:ln>
          <a:effectLst/>
        </p:spPr>
        <p:txBody>
          <a:bodyPr vert="eaVert" wrap="none" anchor="ctr"/>
          <a:lstStyle/>
          <a:p>
            <a:pPr algn="ctr">
              <a:defRPr/>
            </a:pPr>
            <a:endParaRPr lang="nl-NL"/>
          </a:p>
        </p:txBody>
      </p:sp>
      <p:sp>
        <p:nvSpPr>
          <p:cNvPr id="33829" name="Ovaal 187"/>
          <p:cNvSpPr>
            <a:spLocks noChangeArrowheads="1"/>
          </p:cNvSpPr>
          <p:nvPr/>
        </p:nvSpPr>
        <p:spPr bwMode="auto">
          <a:xfrm>
            <a:off x="1862138" y="237490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830" name="Ovaal 188"/>
          <p:cNvSpPr>
            <a:spLocks noChangeArrowheads="1"/>
          </p:cNvSpPr>
          <p:nvPr/>
        </p:nvSpPr>
        <p:spPr bwMode="auto">
          <a:xfrm>
            <a:off x="2598738" y="250190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831" name="Ovaal 189"/>
          <p:cNvSpPr>
            <a:spLocks noChangeArrowheads="1"/>
          </p:cNvSpPr>
          <p:nvPr/>
        </p:nvSpPr>
        <p:spPr bwMode="auto">
          <a:xfrm>
            <a:off x="3357563" y="168592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832" name="Ovaal 190"/>
          <p:cNvSpPr>
            <a:spLocks noChangeArrowheads="1"/>
          </p:cNvSpPr>
          <p:nvPr/>
        </p:nvSpPr>
        <p:spPr bwMode="auto">
          <a:xfrm>
            <a:off x="4119563" y="229235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833" name="Ovaal 191"/>
          <p:cNvSpPr>
            <a:spLocks noChangeArrowheads="1"/>
          </p:cNvSpPr>
          <p:nvPr/>
        </p:nvSpPr>
        <p:spPr bwMode="auto">
          <a:xfrm>
            <a:off x="4891088" y="193675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834" name="Ovaal 192"/>
          <p:cNvSpPr>
            <a:spLocks noChangeArrowheads="1"/>
          </p:cNvSpPr>
          <p:nvPr/>
        </p:nvSpPr>
        <p:spPr bwMode="auto">
          <a:xfrm>
            <a:off x="5646738" y="219710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835" name="Ovaal 193"/>
          <p:cNvSpPr>
            <a:spLocks noChangeArrowheads="1"/>
          </p:cNvSpPr>
          <p:nvPr/>
        </p:nvSpPr>
        <p:spPr bwMode="auto">
          <a:xfrm>
            <a:off x="6421438" y="179705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836" name="Ovaal 194"/>
          <p:cNvSpPr>
            <a:spLocks noChangeArrowheads="1"/>
          </p:cNvSpPr>
          <p:nvPr/>
        </p:nvSpPr>
        <p:spPr bwMode="auto">
          <a:xfrm>
            <a:off x="7183438" y="1981200"/>
            <a:ext cx="68262" cy="68263"/>
          </a:xfrm>
          <a:prstGeom prst="ellipse">
            <a:avLst/>
          </a:prstGeom>
          <a:solidFill>
            <a:schemeClr val="bg1"/>
          </a:solidFill>
          <a:ln w="9525">
            <a:solidFill>
              <a:schemeClr val="tx1"/>
            </a:solidFill>
            <a:round/>
            <a:headEnd/>
            <a:tailEnd/>
          </a:ln>
        </p:spPr>
        <p:txBody>
          <a:bodyPr vert="eaVert" wrap="none" anchor="ctr"/>
          <a:lstStyle/>
          <a:p>
            <a:pPr algn="ctr"/>
            <a:r>
              <a:rPr lang="nl-NL"/>
              <a:t> </a:t>
            </a:r>
          </a:p>
        </p:txBody>
      </p:sp>
      <p:cxnSp>
        <p:nvCxnSpPr>
          <p:cNvPr id="33837" name="Rechte verbindingslijn 215"/>
          <p:cNvCxnSpPr>
            <a:cxnSpLocks noChangeShapeType="1"/>
          </p:cNvCxnSpPr>
          <p:nvPr/>
        </p:nvCxnSpPr>
        <p:spPr bwMode="auto">
          <a:xfrm rot="5400000">
            <a:off x="7041356" y="2096294"/>
            <a:ext cx="1120775" cy="1588"/>
          </a:xfrm>
          <a:prstGeom prst="line">
            <a:avLst/>
          </a:prstGeom>
          <a:noFill/>
          <a:ln w="9525">
            <a:solidFill>
              <a:schemeClr val="tx1"/>
            </a:solidFill>
            <a:round/>
            <a:headEnd/>
            <a:tailEnd/>
          </a:ln>
        </p:spPr>
      </p:cxnSp>
      <p:cxnSp>
        <p:nvCxnSpPr>
          <p:cNvPr id="33838" name="Rechte verbindingslijn 216"/>
          <p:cNvCxnSpPr>
            <a:cxnSpLocks noChangeShapeType="1"/>
          </p:cNvCxnSpPr>
          <p:nvPr/>
        </p:nvCxnSpPr>
        <p:spPr bwMode="auto">
          <a:xfrm>
            <a:off x="7600950" y="1539875"/>
            <a:ext cx="133350" cy="1588"/>
          </a:xfrm>
          <a:prstGeom prst="line">
            <a:avLst/>
          </a:prstGeom>
          <a:noFill/>
          <a:ln w="9525">
            <a:solidFill>
              <a:schemeClr val="tx1"/>
            </a:solidFill>
            <a:round/>
            <a:headEnd/>
            <a:tailEnd/>
          </a:ln>
        </p:spPr>
      </p:cxnSp>
      <p:cxnSp>
        <p:nvCxnSpPr>
          <p:cNvPr id="33839" name="Rechte verbindingslijn 217"/>
          <p:cNvCxnSpPr>
            <a:cxnSpLocks noChangeShapeType="1"/>
          </p:cNvCxnSpPr>
          <p:nvPr/>
        </p:nvCxnSpPr>
        <p:spPr bwMode="auto">
          <a:xfrm>
            <a:off x="7600950" y="1960563"/>
            <a:ext cx="133350" cy="1587"/>
          </a:xfrm>
          <a:prstGeom prst="line">
            <a:avLst/>
          </a:prstGeom>
          <a:noFill/>
          <a:ln w="9525">
            <a:solidFill>
              <a:schemeClr val="tx1"/>
            </a:solidFill>
            <a:round/>
            <a:headEnd/>
            <a:tailEnd/>
          </a:ln>
        </p:spPr>
      </p:cxnSp>
      <p:cxnSp>
        <p:nvCxnSpPr>
          <p:cNvPr id="33840" name="Rechte verbindingslijn 218"/>
          <p:cNvCxnSpPr>
            <a:cxnSpLocks noChangeShapeType="1"/>
          </p:cNvCxnSpPr>
          <p:nvPr/>
        </p:nvCxnSpPr>
        <p:spPr bwMode="auto">
          <a:xfrm>
            <a:off x="7600950" y="2171700"/>
            <a:ext cx="133350" cy="0"/>
          </a:xfrm>
          <a:prstGeom prst="line">
            <a:avLst/>
          </a:prstGeom>
          <a:noFill/>
          <a:ln w="9525">
            <a:solidFill>
              <a:schemeClr val="tx1"/>
            </a:solidFill>
            <a:round/>
            <a:headEnd/>
            <a:tailEnd/>
          </a:ln>
        </p:spPr>
      </p:cxnSp>
      <p:cxnSp>
        <p:nvCxnSpPr>
          <p:cNvPr id="33841" name="Rechte verbindingslijn 219"/>
          <p:cNvCxnSpPr>
            <a:cxnSpLocks noChangeShapeType="1"/>
          </p:cNvCxnSpPr>
          <p:nvPr/>
        </p:nvCxnSpPr>
        <p:spPr bwMode="auto">
          <a:xfrm>
            <a:off x="7600950" y="2381250"/>
            <a:ext cx="133350" cy="1588"/>
          </a:xfrm>
          <a:prstGeom prst="line">
            <a:avLst/>
          </a:prstGeom>
          <a:noFill/>
          <a:ln w="9525">
            <a:solidFill>
              <a:schemeClr val="tx1"/>
            </a:solidFill>
            <a:round/>
            <a:headEnd/>
            <a:tailEnd/>
          </a:ln>
        </p:spPr>
      </p:cxnSp>
      <p:cxnSp>
        <p:nvCxnSpPr>
          <p:cNvPr id="33842" name="Rechte verbindingslijn 220"/>
          <p:cNvCxnSpPr>
            <a:cxnSpLocks noChangeShapeType="1"/>
          </p:cNvCxnSpPr>
          <p:nvPr/>
        </p:nvCxnSpPr>
        <p:spPr bwMode="auto">
          <a:xfrm>
            <a:off x="7600950" y="2590800"/>
            <a:ext cx="133350" cy="1588"/>
          </a:xfrm>
          <a:prstGeom prst="line">
            <a:avLst/>
          </a:prstGeom>
          <a:noFill/>
          <a:ln w="9525">
            <a:solidFill>
              <a:schemeClr val="tx1"/>
            </a:solidFill>
            <a:round/>
            <a:headEnd/>
            <a:tailEnd/>
          </a:ln>
        </p:spPr>
      </p:cxnSp>
      <p:cxnSp>
        <p:nvCxnSpPr>
          <p:cNvPr id="33843" name="Rechte verbindingslijn 221"/>
          <p:cNvCxnSpPr>
            <a:cxnSpLocks noChangeShapeType="1"/>
          </p:cNvCxnSpPr>
          <p:nvPr/>
        </p:nvCxnSpPr>
        <p:spPr bwMode="auto">
          <a:xfrm>
            <a:off x="7600950" y="1751013"/>
            <a:ext cx="133350" cy="1587"/>
          </a:xfrm>
          <a:prstGeom prst="line">
            <a:avLst/>
          </a:prstGeom>
          <a:noFill/>
          <a:ln w="9525">
            <a:solidFill>
              <a:schemeClr val="tx1"/>
            </a:solidFill>
            <a:round/>
            <a:headEnd/>
            <a:tailEnd/>
          </a:ln>
        </p:spPr>
      </p:cxnSp>
      <p:cxnSp>
        <p:nvCxnSpPr>
          <p:cNvPr id="33844" name="Rechte verbindingslijn 222"/>
          <p:cNvCxnSpPr>
            <a:cxnSpLocks noChangeShapeType="1"/>
          </p:cNvCxnSpPr>
          <p:nvPr/>
        </p:nvCxnSpPr>
        <p:spPr bwMode="auto">
          <a:xfrm rot="5400000">
            <a:off x="7561262" y="2732088"/>
            <a:ext cx="80963" cy="1588"/>
          </a:xfrm>
          <a:prstGeom prst="line">
            <a:avLst/>
          </a:prstGeom>
          <a:noFill/>
          <a:ln w="9525">
            <a:solidFill>
              <a:schemeClr val="tx1"/>
            </a:solidFill>
            <a:round/>
            <a:headEnd/>
            <a:tailEnd/>
          </a:ln>
        </p:spPr>
      </p:cxnSp>
      <p:sp>
        <p:nvSpPr>
          <p:cNvPr id="33845" name="Rechthoek 223"/>
          <p:cNvSpPr>
            <a:spLocks noChangeArrowheads="1"/>
          </p:cNvSpPr>
          <p:nvPr/>
        </p:nvSpPr>
        <p:spPr bwMode="auto">
          <a:xfrm>
            <a:off x="1652588" y="2209800"/>
            <a:ext cx="514350" cy="203200"/>
          </a:xfrm>
          <a:prstGeom prst="rect">
            <a:avLst/>
          </a:prstGeom>
          <a:noFill/>
          <a:ln w="9525">
            <a:noFill/>
            <a:round/>
            <a:headEnd/>
            <a:tailEnd/>
          </a:ln>
        </p:spPr>
        <p:txBody>
          <a:bodyPr vert="eaVert" wrap="none" anchor="ctr"/>
          <a:lstStyle/>
          <a:p>
            <a:pPr algn="ctr"/>
            <a:endParaRPr lang="en-US"/>
          </a:p>
        </p:txBody>
      </p:sp>
      <p:sp>
        <p:nvSpPr>
          <p:cNvPr id="33846" name="Rechthoek 225"/>
          <p:cNvSpPr>
            <a:spLocks noChangeArrowheads="1"/>
          </p:cNvSpPr>
          <p:nvPr/>
        </p:nvSpPr>
        <p:spPr bwMode="auto">
          <a:xfrm>
            <a:off x="1646238" y="20955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121.3</a:t>
            </a:r>
          </a:p>
        </p:txBody>
      </p:sp>
      <p:sp>
        <p:nvSpPr>
          <p:cNvPr id="33847" name="Rechthoek 226"/>
          <p:cNvSpPr>
            <a:spLocks noChangeArrowheads="1"/>
          </p:cNvSpPr>
          <p:nvPr/>
        </p:nvSpPr>
        <p:spPr bwMode="auto">
          <a:xfrm>
            <a:off x="1627188" y="24384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120.2</a:t>
            </a:r>
          </a:p>
        </p:txBody>
      </p:sp>
      <p:sp>
        <p:nvSpPr>
          <p:cNvPr id="33848" name="Rechthoek 227"/>
          <p:cNvSpPr>
            <a:spLocks noChangeArrowheads="1"/>
          </p:cNvSpPr>
          <p:nvPr/>
        </p:nvSpPr>
        <p:spPr bwMode="auto">
          <a:xfrm>
            <a:off x="2338388" y="24955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109.6</a:t>
            </a:r>
          </a:p>
        </p:txBody>
      </p:sp>
      <p:sp>
        <p:nvSpPr>
          <p:cNvPr id="33849" name="Rechthoek 229"/>
          <p:cNvSpPr>
            <a:spLocks noChangeArrowheads="1"/>
          </p:cNvSpPr>
          <p:nvPr/>
        </p:nvSpPr>
        <p:spPr bwMode="auto">
          <a:xfrm>
            <a:off x="2338388" y="21526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117.6</a:t>
            </a:r>
          </a:p>
        </p:txBody>
      </p:sp>
      <p:sp>
        <p:nvSpPr>
          <p:cNvPr id="33850" name="Rechthoek 230"/>
          <p:cNvSpPr>
            <a:spLocks noChangeArrowheads="1"/>
          </p:cNvSpPr>
          <p:nvPr/>
        </p:nvSpPr>
        <p:spPr bwMode="auto">
          <a:xfrm>
            <a:off x="3125788" y="22161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138.0</a:t>
            </a:r>
          </a:p>
        </p:txBody>
      </p:sp>
      <p:sp>
        <p:nvSpPr>
          <p:cNvPr id="33851" name="Rechthoek 231"/>
          <p:cNvSpPr>
            <a:spLocks noChangeArrowheads="1"/>
          </p:cNvSpPr>
          <p:nvPr/>
        </p:nvSpPr>
        <p:spPr bwMode="auto">
          <a:xfrm>
            <a:off x="3138488" y="14224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176.4</a:t>
            </a:r>
          </a:p>
        </p:txBody>
      </p:sp>
      <p:sp>
        <p:nvSpPr>
          <p:cNvPr id="33852" name="Rechthoek 232"/>
          <p:cNvSpPr>
            <a:spLocks noChangeArrowheads="1"/>
          </p:cNvSpPr>
          <p:nvPr/>
        </p:nvSpPr>
        <p:spPr bwMode="auto">
          <a:xfrm>
            <a:off x="3957638" y="19939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128.7</a:t>
            </a:r>
          </a:p>
        </p:txBody>
      </p:sp>
      <p:sp>
        <p:nvSpPr>
          <p:cNvPr id="33853" name="Rechthoek 233"/>
          <p:cNvSpPr>
            <a:spLocks noChangeArrowheads="1"/>
          </p:cNvSpPr>
          <p:nvPr/>
        </p:nvSpPr>
        <p:spPr bwMode="auto">
          <a:xfrm>
            <a:off x="3932238" y="24638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114.3</a:t>
            </a:r>
          </a:p>
        </p:txBody>
      </p:sp>
      <p:sp>
        <p:nvSpPr>
          <p:cNvPr id="33854" name="Rechthoek 234"/>
          <p:cNvSpPr>
            <a:spLocks noChangeArrowheads="1"/>
          </p:cNvSpPr>
          <p:nvPr/>
        </p:nvSpPr>
        <p:spPr bwMode="auto">
          <a:xfrm>
            <a:off x="4694238" y="21399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149.6</a:t>
            </a:r>
          </a:p>
        </p:txBody>
      </p:sp>
      <p:sp>
        <p:nvSpPr>
          <p:cNvPr id="33855" name="Rechthoek 235"/>
          <p:cNvSpPr>
            <a:spLocks noChangeArrowheads="1"/>
          </p:cNvSpPr>
          <p:nvPr/>
        </p:nvSpPr>
        <p:spPr bwMode="auto">
          <a:xfrm>
            <a:off x="4694238" y="16573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163.4</a:t>
            </a:r>
          </a:p>
        </p:txBody>
      </p:sp>
      <p:sp>
        <p:nvSpPr>
          <p:cNvPr id="33856" name="Rechthoek 236"/>
          <p:cNvSpPr>
            <a:spLocks noChangeArrowheads="1"/>
          </p:cNvSpPr>
          <p:nvPr/>
        </p:nvSpPr>
        <p:spPr bwMode="auto">
          <a:xfrm>
            <a:off x="5430838" y="18669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144.8</a:t>
            </a:r>
          </a:p>
        </p:txBody>
      </p:sp>
      <p:sp>
        <p:nvSpPr>
          <p:cNvPr id="33857" name="Rechthoek 237"/>
          <p:cNvSpPr>
            <a:spLocks noChangeArrowheads="1"/>
          </p:cNvSpPr>
          <p:nvPr/>
        </p:nvSpPr>
        <p:spPr bwMode="auto">
          <a:xfrm>
            <a:off x="5430838" y="22161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139.7</a:t>
            </a:r>
          </a:p>
        </p:txBody>
      </p:sp>
      <p:sp>
        <p:nvSpPr>
          <p:cNvPr id="33858" name="Rechthoek 240"/>
          <p:cNvSpPr>
            <a:spLocks noChangeArrowheads="1"/>
          </p:cNvSpPr>
          <p:nvPr/>
        </p:nvSpPr>
        <p:spPr bwMode="auto">
          <a:xfrm>
            <a:off x="6205538" y="19431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169.6</a:t>
            </a:r>
          </a:p>
        </p:txBody>
      </p:sp>
      <p:sp>
        <p:nvSpPr>
          <p:cNvPr id="33859" name="Rechthoek 241"/>
          <p:cNvSpPr>
            <a:spLocks noChangeArrowheads="1"/>
          </p:cNvSpPr>
          <p:nvPr/>
        </p:nvSpPr>
        <p:spPr bwMode="auto">
          <a:xfrm>
            <a:off x="6249988" y="15303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180.3</a:t>
            </a:r>
          </a:p>
        </p:txBody>
      </p:sp>
      <p:sp>
        <p:nvSpPr>
          <p:cNvPr id="33860" name="Rechthoek 242"/>
          <p:cNvSpPr>
            <a:spLocks noChangeArrowheads="1"/>
          </p:cNvSpPr>
          <p:nvPr/>
        </p:nvSpPr>
        <p:spPr bwMode="auto">
          <a:xfrm>
            <a:off x="6992938" y="17399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161.7</a:t>
            </a:r>
          </a:p>
        </p:txBody>
      </p:sp>
      <p:sp>
        <p:nvSpPr>
          <p:cNvPr id="33861" name="Rechthoek 244"/>
          <p:cNvSpPr>
            <a:spLocks noChangeArrowheads="1"/>
          </p:cNvSpPr>
          <p:nvPr/>
        </p:nvSpPr>
        <p:spPr bwMode="auto">
          <a:xfrm>
            <a:off x="6961188" y="20764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153.3</a:t>
            </a:r>
          </a:p>
        </p:txBody>
      </p:sp>
      <p:sp>
        <p:nvSpPr>
          <p:cNvPr id="33862" name="Rechthoek 249"/>
          <p:cNvSpPr>
            <a:spLocks noChangeArrowheads="1"/>
          </p:cNvSpPr>
          <p:nvPr/>
        </p:nvSpPr>
        <p:spPr bwMode="auto">
          <a:xfrm>
            <a:off x="3170238" y="125095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sp>
        <p:nvSpPr>
          <p:cNvPr id="33863" name="Rechthoek 250"/>
          <p:cNvSpPr>
            <a:spLocks noChangeArrowheads="1"/>
          </p:cNvSpPr>
          <p:nvPr/>
        </p:nvSpPr>
        <p:spPr bwMode="auto">
          <a:xfrm>
            <a:off x="3976688" y="180975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sp>
        <p:nvSpPr>
          <p:cNvPr id="33864" name="Rechthoek 251"/>
          <p:cNvSpPr>
            <a:spLocks noChangeArrowheads="1"/>
          </p:cNvSpPr>
          <p:nvPr/>
        </p:nvSpPr>
        <p:spPr bwMode="auto">
          <a:xfrm>
            <a:off x="4738688" y="149225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sp>
        <p:nvSpPr>
          <p:cNvPr id="33865" name="Rechthoek 252"/>
          <p:cNvSpPr>
            <a:spLocks noChangeArrowheads="1"/>
          </p:cNvSpPr>
          <p:nvPr/>
        </p:nvSpPr>
        <p:spPr bwMode="auto">
          <a:xfrm>
            <a:off x="7005638" y="161290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sp>
        <p:nvSpPr>
          <p:cNvPr id="33866" name="Rechthoek 253"/>
          <p:cNvSpPr>
            <a:spLocks noChangeArrowheads="1"/>
          </p:cNvSpPr>
          <p:nvPr/>
        </p:nvSpPr>
        <p:spPr bwMode="auto">
          <a:xfrm>
            <a:off x="6262688" y="139700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sp>
        <p:nvSpPr>
          <p:cNvPr id="33867" name="Rechthoek 298"/>
          <p:cNvSpPr>
            <a:spLocks noChangeArrowheads="1"/>
          </p:cNvSpPr>
          <p:nvPr/>
        </p:nvSpPr>
        <p:spPr bwMode="auto">
          <a:xfrm>
            <a:off x="6249988" y="301625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cxnSp>
        <p:nvCxnSpPr>
          <p:cNvPr id="33868" name="Rechte verbindingslijn 300"/>
          <p:cNvCxnSpPr>
            <a:cxnSpLocks noChangeShapeType="1"/>
          </p:cNvCxnSpPr>
          <p:nvPr/>
        </p:nvCxnSpPr>
        <p:spPr bwMode="auto">
          <a:xfrm flipV="1">
            <a:off x="7515225" y="2614613"/>
            <a:ext cx="184150" cy="77787"/>
          </a:xfrm>
          <a:prstGeom prst="line">
            <a:avLst/>
          </a:prstGeom>
          <a:noFill/>
          <a:ln w="9525">
            <a:solidFill>
              <a:schemeClr val="tx1"/>
            </a:solidFill>
            <a:round/>
            <a:headEnd/>
            <a:tailEnd/>
          </a:ln>
        </p:spPr>
      </p:cxnSp>
      <p:cxnSp>
        <p:nvCxnSpPr>
          <p:cNvPr id="33869" name="Rechte verbindingslijn 301"/>
          <p:cNvCxnSpPr>
            <a:cxnSpLocks noChangeShapeType="1"/>
          </p:cNvCxnSpPr>
          <p:nvPr/>
        </p:nvCxnSpPr>
        <p:spPr bwMode="auto">
          <a:xfrm flipV="1">
            <a:off x="7515225" y="2652713"/>
            <a:ext cx="184150" cy="77787"/>
          </a:xfrm>
          <a:prstGeom prst="line">
            <a:avLst/>
          </a:prstGeom>
          <a:noFill/>
          <a:ln w="9525">
            <a:solidFill>
              <a:schemeClr val="tx1"/>
            </a:solidFill>
            <a:round/>
            <a:headEnd/>
            <a:tailEnd/>
          </a:ln>
        </p:spPr>
      </p:cxnSp>
      <p:grpSp>
        <p:nvGrpSpPr>
          <p:cNvPr id="33870" name="Groeperen 398"/>
          <p:cNvGrpSpPr>
            <a:grpSpLocks/>
          </p:cNvGrpSpPr>
          <p:nvPr/>
        </p:nvGrpSpPr>
        <p:grpSpPr bwMode="auto">
          <a:xfrm>
            <a:off x="1282700" y="2794000"/>
            <a:ext cx="6542088" cy="579438"/>
            <a:chOff x="1198172" y="4432300"/>
            <a:chExt cx="6542478" cy="579854"/>
          </a:xfrm>
        </p:grpSpPr>
        <p:sp>
          <p:nvSpPr>
            <p:cNvPr id="34067" name="Rechthoek 399"/>
            <p:cNvSpPr>
              <a:spLocks noChangeArrowheads="1"/>
            </p:cNvSpPr>
            <p:nvPr/>
          </p:nvSpPr>
          <p:spPr bwMode="auto">
            <a:xfrm>
              <a:off x="5789222" y="4488934"/>
              <a:ext cx="1195778" cy="523220"/>
            </a:xfrm>
            <a:prstGeom prst="rect">
              <a:avLst/>
            </a:prstGeom>
            <a:noFill/>
            <a:ln w="9525">
              <a:noFill/>
              <a:miter lim="800000"/>
              <a:headEnd/>
              <a:tailEnd/>
            </a:ln>
          </p:spPr>
          <p:txBody>
            <a:bodyPr>
              <a:spAutoFit/>
            </a:bodyPr>
            <a:lstStyle/>
            <a:p>
              <a:pPr algn="ctr" fontAlgn="t"/>
              <a:r>
                <a:rPr lang="nl-NL" sz="1000">
                  <a:latin typeface="Candara" pitchFamily="34" charset="0"/>
                </a:rPr>
                <a:t>2h post-diner</a:t>
              </a:r>
            </a:p>
            <a:p>
              <a:pPr algn="ctr"/>
              <a:endParaRPr lang="nl-NL">
                <a:latin typeface="Candara" pitchFamily="34" charset="0"/>
              </a:endParaRPr>
            </a:p>
          </p:txBody>
        </p:sp>
        <p:sp>
          <p:nvSpPr>
            <p:cNvPr id="34068" name="Rechthoek 400"/>
            <p:cNvSpPr>
              <a:spLocks noChangeArrowheads="1"/>
            </p:cNvSpPr>
            <p:nvPr/>
          </p:nvSpPr>
          <p:spPr bwMode="auto">
            <a:xfrm>
              <a:off x="4239822" y="4488934"/>
              <a:ext cx="1195778" cy="523220"/>
            </a:xfrm>
            <a:prstGeom prst="rect">
              <a:avLst/>
            </a:prstGeom>
            <a:noFill/>
            <a:ln w="9525">
              <a:noFill/>
              <a:miter lim="800000"/>
              <a:headEnd/>
              <a:tailEnd/>
            </a:ln>
          </p:spPr>
          <p:txBody>
            <a:bodyPr>
              <a:spAutoFit/>
            </a:bodyPr>
            <a:lstStyle/>
            <a:p>
              <a:pPr algn="ctr" fontAlgn="t"/>
              <a:r>
                <a:rPr lang="nl-NL" sz="1000">
                  <a:latin typeface="Candara" pitchFamily="34" charset="0"/>
                </a:rPr>
                <a:t>2h post-lunch</a:t>
              </a:r>
            </a:p>
            <a:p>
              <a:pPr algn="ctr"/>
              <a:endParaRPr lang="nl-NL">
                <a:latin typeface="Candara" pitchFamily="34" charset="0"/>
              </a:endParaRPr>
            </a:p>
          </p:txBody>
        </p:sp>
        <p:sp>
          <p:nvSpPr>
            <p:cNvPr id="34069" name="Rechthoek 401"/>
            <p:cNvSpPr>
              <a:spLocks noChangeArrowheads="1"/>
            </p:cNvSpPr>
            <p:nvPr/>
          </p:nvSpPr>
          <p:spPr bwMode="auto">
            <a:xfrm>
              <a:off x="2709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2h post-ontbijt</a:t>
              </a:r>
              <a:endParaRPr lang="nl-NL">
                <a:latin typeface="Candara" pitchFamily="34" charset="0"/>
              </a:endParaRPr>
            </a:p>
          </p:txBody>
        </p:sp>
        <p:sp>
          <p:nvSpPr>
            <p:cNvPr id="34070" name="Rechthoek 402"/>
            <p:cNvSpPr>
              <a:spLocks noChangeArrowheads="1"/>
            </p:cNvSpPr>
            <p:nvPr/>
          </p:nvSpPr>
          <p:spPr bwMode="auto">
            <a:xfrm>
              <a:off x="1947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Nuchter</a:t>
              </a:r>
              <a:endParaRPr lang="nl-NL">
                <a:latin typeface="Candara" pitchFamily="34" charset="0"/>
              </a:endParaRPr>
            </a:p>
          </p:txBody>
        </p:sp>
        <p:sp>
          <p:nvSpPr>
            <p:cNvPr id="34071" name="Rechthoek 403"/>
            <p:cNvSpPr>
              <a:spLocks noChangeArrowheads="1"/>
            </p:cNvSpPr>
            <p:nvPr/>
          </p:nvSpPr>
          <p:spPr bwMode="auto">
            <a:xfrm>
              <a:off x="1198172" y="4432300"/>
              <a:ext cx="1195778" cy="246221"/>
            </a:xfrm>
            <a:prstGeom prst="rect">
              <a:avLst/>
            </a:prstGeom>
            <a:noFill/>
            <a:ln w="9525">
              <a:noFill/>
              <a:miter lim="800000"/>
              <a:headEnd/>
              <a:tailEnd/>
            </a:ln>
          </p:spPr>
          <p:txBody>
            <a:bodyPr>
              <a:spAutoFit/>
            </a:bodyPr>
            <a:lstStyle/>
            <a:p>
              <a:pPr algn="ctr"/>
              <a:r>
                <a:rPr lang="nl-NL" sz="1000">
                  <a:latin typeface="Candara" pitchFamily="34" charset="0"/>
                </a:rPr>
                <a:t>03.00 uur</a:t>
              </a:r>
            </a:p>
          </p:txBody>
        </p:sp>
        <p:sp>
          <p:nvSpPr>
            <p:cNvPr id="34072" name="Rechthoek 404"/>
            <p:cNvSpPr>
              <a:spLocks noChangeArrowheads="1"/>
            </p:cNvSpPr>
            <p:nvPr/>
          </p:nvSpPr>
          <p:spPr bwMode="auto">
            <a:xfrm>
              <a:off x="34841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Prelunch</a:t>
              </a:r>
              <a:endParaRPr lang="nl-NL">
                <a:latin typeface="Candara" pitchFamily="34" charset="0"/>
              </a:endParaRPr>
            </a:p>
          </p:txBody>
        </p:sp>
        <p:sp>
          <p:nvSpPr>
            <p:cNvPr id="34073" name="Rechthoek 405"/>
            <p:cNvSpPr>
              <a:spLocks noChangeArrowheads="1"/>
            </p:cNvSpPr>
            <p:nvPr/>
          </p:nvSpPr>
          <p:spPr bwMode="auto">
            <a:xfrm>
              <a:off x="4995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Prediner</a:t>
              </a:r>
              <a:endParaRPr lang="nl-NL">
                <a:latin typeface="Candara" pitchFamily="34" charset="0"/>
              </a:endParaRPr>
            </a:p>
          </p:txBody>
        </p:sp>
        <p:sp>
          <p:nvSpPr>
            <p:cNvPr id="34074" name="Rechthoek 406"/>
            <p:cNvSpPr>
              <a:spLocks noChangeArrowheads="1"/>
            </p:cNvSpPr>
            <p:nvPr/>
          </p:nvSpPr>
          <p:spPr bwMode="auto">
            <a:xfrm>
              <a:off x="65448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Bedtijd</a:t>
              </a:r>
              <a:endParaRPr lang="nl-NL">
                <a:latin typeface="Candara" pitchFamily="34" charset="0"/>
              </a:endParaRPr>
            </a:p>
          </p:txBody>
        </p:sp>
      </p:grpSp>
      <p:sp>
        <p:nvSpPr>
          <p:cNvPr id="435" name="Vrije vorm 434"/>
          <p:cNvSpPr/>
          <p:nvPr/>
        </p:nvSpPr>
        <p:spPr bwMode="auto">
          <a:xfrm>
            <a:off x="1843088" y="5016500"/>
            <a:ext cx="5384800" cy="908050"/>
          </a:xfrm>
          <a:custGeom>
            <a:avLst/>
            <a:gdLst>
              <a:gd name="connsiteX0" fmla="*/ 0 w 5384800"/>
              <a:gd name="connsiteY0" fmla="*/ 787400 h 908050"/>
              <a:gd name="connsiteX1" fmla="*/ 787400 w 5384800"/>
              <a:gd name="connsiteY1" fmla="*/ 908050 h 908050"/>
              <a:gd name="connsiteX2" fmla="*/ 1568450 w 5384800"/>
              <a:gd name="connsiteY2" fmla="*/ 311150 h 908050"/>
              <a:gd name="connsiteX3" fmla="*/ 2317750 w 5384800"/>
              <a:gd name="connsiteY3" fmla="*/ 755650 h 908050"/>
              <a:gd name="connsiteX4" fmla="*/ 3073400 w 5384800"/>
              <a:gd name="connsiteY4" fmla="*/ 292100 h 908050"/>
              <a:gd name="connsiteX5" fmla="*/ 3854450 w 5384800"/>
              <a:gd name="connsiteY5" fmla="*/ 488950 h 908050"/>
              <a:gd name="connsiteX6" fmla="*/ 4622800 w 5384800"/>
              <a:gd name="connsiteY6" fmla="*/ 0 h 908050"/>
              <a:gd name="connsiteX7" fmla="*/ 5384800 w 5384800"/>
              <a:gd name="connsiteY7" fmla="*/ 279400 h 908050"/>
              <a:gd name="connsiteX8" fmla="*/ 5384800 w 5384800"/>
              <a:gd name="connsiteY8" fmla="*/ 279400 h 908050"/>
              <a:gd name="connsiteX0" fmla="*/ 0 w 5384800"/>
              <a:gd name="connsiteY0" fmla="*/ 787400 h 908050"/>
              <a:gd name="connsiteX1" fmla="*/ 787400 w 5384800"/>
              <a:gd name="connsiteY1" fmla="*/ 908050 h 908050"/>
              <a:gd name="connsiteX2" fmla="*/ 1568450 w 5384800"/>
              <a:gd name="connsiteY2" fmla="*/ 311150 h 908050"/>
              <a:gd name="connsiteX3" fmla="*/ 2317750 w 5384800"/>
              <a:gd name="connsiteY3" fmla="*/ 755650 h 908050"/>
              <a:gd name="connsiteX4" fmla="*/ 3073400 w 5384800"/>
              <a:gd name="connsiteY4" fmla="*/ 292100 h 908050"/>
              <a:gd name="connsiteX5" fmla="*/ 3854450 w 5384800"/>
              <a:gd name="connsiteY5" fmla="*/ 488950 h 908050"/>
              <a:gd name="connsiteX6" fmla="*/ 4622800 w 5384800"/>
              <a:gd name="connsiteY6" fmla="*/ 0 h 908050"/>
              <a:gd name="connsiteX7" fmla="*/ 5384800 w 5384800"/>
              <a:gd name="connsiteY7" fmla="*/ 279400 h 908050"/>
              <a:gd name="connsiteX8" fmla="*/ 5384800 w 5384800"/>
              <a:gd name="connsiteY8" fmla="*/ 279400 h 908050"/>
              <a:gd name="connsiteX0" fmla="*/ 0 w 5384800"/>
              <a:gd name="connsiteY0" fmla="*/ 787400 h 908050"/>
              <a:gd name="connsiteX1" fmla="*/ 787400 w 5384800"/>
              <a:gd name="connsiteY1" fmla="*/ 908050 h 908050"/>
              <a:gd name="connsiteX2" fmla="*/ 1568450 w 5384800"/>
              <a:gd name="connsiteY2" fmla="*/ 311150 h 908050"/>
              <a:gd name="connsiteX3" fmla="*/ 2317750 w 5384800"/>
              <a:gd name="connsiteY3" fmla="*/ 755650 h 908050"/>
              <a:gd name="connsiteX4" fmla="*/ 3073400 w 5384800"/>
              <a:gd name="connsiteY4" fmla="*/ 292100 h 908050"/>
              <a:gd name="connsiteX5" fmla="*/ 3854450 w 5384800"/>
              <a:gd name="connsiteY5" fmla="*/ 488950 h 908050"/>
              <a:gd name="connsiteX6" fmla="*/ 4622800 w 5384800"/>
              <a:gd name="connsiteY6" fmla="*/ 0 h 908050"/>
              <a:gd name="connsiteX7" fmla="*/ 5384800 w 5384800"/>
              <a:gd name="connsiteY7" fmla="*/ 279400 h 908050"/>
              <a:gd name="connsiteX8" fmla="*/ 5384800 w 5384800"/>
              <a:gd name="connsiteY8" fmla="*/ 279400 h 908050"/>
              <a:gd name="connsiteX0" fmla="*/ 0 w 5384800"/>
              <a:gd name="connsiteY0" fmla="*/ 787400 h 908050"/>
              <a:gd name="connsiteX1" fmla="*/ 787400 w 5384800"/>
              <a:gd name="connsiteY1" fmla="*/ 908050 h 908050"/>
              <a:gd name="connsiteX2" fmla="*/ 1568450 w 5384800"/>
              <a:gd name="connsiteY2" fmla="*/ 311150 h 908050"/>
              <a:gd name="connsiteX3" fmla="*/ 2317750 w 5384800"/>
              <a:gd name="connsiteY3" fmla="*/ 755650 h 908050"/>
              <a:gd name="connsiteX4" fmla="*/ 3073400 w 5384800"/>
              <a:gd name="connsiteY4" fmla="*/ 292100 h 908050"/>
              <a:gd name="connsiteX5" fmla="*/ 3854450 w 5384800"/>
              <a:gd name="connsiteY5" fmla="*/ 488950 h 908050"/>
              <a:gd name="connsiteX6" fmla="*/ 4622800 w 5384800"/>
              <a:gd name="connsiteY6" fmla="*/ 0 h 908050"/>
              <a:gd name="connsiteX7" fmla="*/ 5384800 w 5384800"/>
              <a:gd name="connsiteY7" fmla="*/ 279400 h 908050"/>
              <a:gd name="connsiteX8" fmla="*/ 5384800 w 5384800"/>
              <a:gd name="connsiteY8" fmla="*/ 279400 h 908050"/>
              <a:gd name="connsiteX0" fmla="*/ 0 w 5384800"/>
              <a:gd name="connsiteY0" fmla="*/ 787400 h 908050"/>
              <a:gd name="connsiteX1" fmla="*/ 787400 w 5384800"/>
              <a:gd name="connsiteY1" fmla="*/ 908050 h 908050"/>
              <a:gd name="connsiteX2" fmla="*/ 1568450 w 5384800"/>
              <a:gd name="connsiteY2" fmla="*/ 311150 h 908050"/>
              <a:gd name="connsiteX3" fmla="*/ 2317750 w 5384800"/>
              <a:gd name="connsiteY3" fmla="*/ 755650 h 908050"/>
              <a:gd name="connsiteX4" fmla="*/ 3073400 w 5384800"/>
              <a:gd name="connsiteY4" fmla="*/ 292100 h 908050"/>
              <a:gd name="connsiteX5" fmla="*/ 3854450 w 5384800"/>
              <a:gd name="connsiteY5" fmla="*/ 488950 h 908050"/>
              <a:gd name="connsiteX6" fmla="*/ 4622800 w 5384800"/>
              <a:gd name="connsiteY6" fmla="*/ 0 h 908050"/>
              <a:gd name="connsiteX7" fmla="*/ 5384800 w 5384800"/>
              <a:gd name="connsiteY7" fmla="*/ 279400 h 908050"/>
              <a:gd name="connsiteX8" fmla="*/ 5384800 w 5384800"/>
              <a:gd name="connsiteY8" fmla="*/ 279400 h 908050"/>
              <a:gd name="connsiteX0" fmla="*/ 0 w 5384800"/>
              <a:gd name="connsiteY0" fmla="*/ 787400 h 908050"/>
              <a:gd name="connsiteX1" fmla="*/ 787400 w 5384800"/>
              <a:gd name="connsiteY1" fmla="*/ 908050 h 908050"/>
              <a:gd name="connsiteX2" fmla="*/ 1568450 w 5384800"/>
              <a:gd name="connsiteY2" fmla="*/ 311150 h 908050"/>
              <a:gd name="connsiteX3" fmla="*/ 2317750 w 5384800"/>
              <a:gd name="connsiteY3" fmla="*/ 755650 h 908050"/>
              <a:gd name="connsiteX4" fmla="*/ 3073400 w 5384800"/>
              <a:gd name="connsiteY4" fmla="*/ 292100 h 908050"/>
              <a:gd name="connsiteX5" fmla="*/ 3854450 w 5384800"/>
              <a:gd name="connsiteY5" fmla="*/ 488950 h 908050"/>
              <a:gd name="connsiteX6" fmla="*/ 4622800 w 5384800"/>
              <a:gd name="connsiteY6" fmla="*/ 0 h 908050"/>
              <a:gd name="connsiteX7" fmla="*/ 5384800 w 5384800"/>
              <a:gd name="connsiteY7" fmla="*/ 279400 h 908050"/>
              <a:gd name="connsiteX8" fmla="*/ 5384800 w 5384800"/>
              <a:gd name="connsiteY8" fmla="*/ 279400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4800" h="908050">
                <a:moveTo>
                  <a:pt x="0" y="787400"/>
                </a:moveTo>
                <a:lnTo>
                  <a:pt x="787400" y="908050"/>
                </a:lnTo>
                <a:lnTo>
                  <a:pt x="1568450" y="311150"/>
                </a:lnTo>
                <a:lnTo>
                  <a:pt x="2317750" y="755650"/>
                </a:lnTo>
                <a:lnTo>
                  <a:pt x="3073400" y="292100"/>
                </a:lnTo>
                <a:lnTo>
                  <a:pt x="3854450" y="488950"/>
                </a:lnTo>
                <a:lnTo>
                  <a:pt x="4622800" y="0"/>
                </a:lnTo>
                <a:lnTo>
                  <a:pt x="5384800" y="279400"/>
                </a:lnTo>
                <a:lnTo>
                  <a:pt x="5384800" y="279400"/>
                </a:lnTo>
              </a:path>
            </a:pathLst>
          </a:custGeom>
          <a:noFill/>
          <a:ln w="9525" cap="flat" cmpd="sng" algn="ctr">
            <a:solidFill>
              <a:schemeClr val="accent2">
                <a:lumMod val="75000"/>
              </a:schemeClr>
            </a:solidFill>
            <a:prstDash val="solid"/>
            <a:round/>
            <a:headEnd type="none" w="med" len="med"/>
            <a:tailEnd type="none" w="med" len="med"/>
          </a:ln>
          <a:effectLst/>
        </p:spPr>
        <p:txBody>
          <a:bodyPr vert="eaVert" wrap="none" anchor="ctr"/>
          <a:lstStyle/>
          <a:p>
            <a:pPr algn="ctr">
              <a:defRPr/>
            </a:pPr>
            <a:endParaRPr lang="nl-NL"/>
          </a:p>
        </p:txBody>
      </p:sp>
      <p:sp>
        <p:nvSpPr>
          <p:cNvPr id="434" name="Vrije vorm 433"/>
          <p:cNvSpPr/>
          <p:nvPr/>
        </p:nvSpPr>
        <p:spPr bwMode="auto">
          <a:xfrm>
            <a:off x="1862138" y="5391150"/>
            <a:ext cx="5384800" cy="508000"/>
          </a:xfrm>
          <a:custGeom>
            <a:avLst/>
            <a:gdLst>
              <a:gd name="connsiteX0" fmla="*/ 0 w 5384800"/>
              <a:gd name="connsiteY0" fmla="*/ 511784 h 518134"/>
              <a:gd name="connsiteX1" fmla="*/ 762000 w 5384800"/>
              <a:gd name="connsiteY1" fmla="*/ 518134 h 518134"/>
              <a:gd name="connsiteX2" fmla="*/ 1536700 w 5384800"/>
              <a:gd name="connsiteY2" fmla="*/ 10134 h 518134"/>
              <a:gd name="connsiteX3" fmla="*/ 2305050 w 5384800"/>
              <a:gd name="connsiteY3" fmla="*/ 321284 h 518134"/>
              <a:gd name="connsiteX4" fmla="*/ 3060700 w 5384800"/>
              <a:gd name="connsiteY4" fmla="*/ 54584 h 518134"/>
              <a:gd name="connsiteX5" fmla="*/ 3835400 w 5384800"/>
              <a:gd name="connsiteY5" fmla="*/ 187934 h 518134"/>
              <a:gd name="connsiteX6" fmla="*/ 4597400 w 5384800"/>
              <a:gd name="connsiteY6" fmla="*/ 175234 h 518134"/>
              <a:gd name="connsiteX7" fmla="*/ 5384800 w 5384800"/>
              <a:gd name="connsiteY7" fmla="*/ 264134 h 518134"/>
              <a:gd name="connsiteX8" fmla="*/ 5384800 w 5384800"/>
              <a:gd name="connsiteY8" fmla="*/ 264134 h 518134"/>
              <a:gd name="connsiteX0" fmla="*/ 0 w 5384800"/>
              <a:gd name="connsiteY0" fmla="*/ 501650 h 508000"/>
              <a:gd name="connsiteX1" fmla="*/ 762000 w 5384800"/>
              <a:gd name="connsiteY1" fmla="*/ 508000 h 508000"/>
              <a:gd name="connsiteX2" fmla="*/ 1536700 w 5384800"/>
              <a:gd name="connsiteY2" fmla="*/ 0 h 508000"/>
              <a:gd name="connsiteX3" fmla="*/ 2305050 w 5384800"/>
              <a:gd name="connsiteY3" fmla="*/ 311150 h 508000"/>
              <a:gd name="connsiteX4" fmla="*/ 3060700 w 5384800"/>
              <a:gd name="connsiteY4" fmla="*/ 44450 h 508000"/>
              <a:gd name="connsiteX5" fmla="*/ 3835400 w 5384800"/>
              <a:gd name="connsiteY5" fmla="*/ 177800 h 508000"/>
              <a:gd name="connsiteX6" fmla="*/ 4597400 w 5384800"/>
              <a:gd name="connsiteY6" fmla="*/ 165100 h 508000"/>
              <a:gd name="connsiteX7" fmla="*/ 5384800 w 5384800"/>
              <a:gd name="connsiteY7" fmla="*/ 254000 h 508000"/>
              <a:gd name="connsiteX8" fmla="*/ 5384800 w 5384800"/>
              <a:gd name="connsiteY8" fmla="*/ 254000 h 508000"/>
              <a:gd name="connsiteX0" fmla="*/ 0 w 5384800"/>
              <a:gd name="connsiteY0" fmla="*/ 501650 h 508000"/>
              <a:gd name="connsiteX1" fmla="*/ 762000 w 5384800"/>
              <a:gd name="connsiteY1" fmla="*/ 508000 h 508000"/>
              <a:gd name="connsiteX2" fmla="*/ 1536700 w 5384800"/>
              <a:gd name="connsiteY2" fmla="*/ 0 h 508000"/>
              <a:gd name="connsiteX3" fmla="*/ 2305050 w 5384800"/>
              <a:gd name="connsiteY3" fmla="*/ 311150 h 508000"/>
              <a:gd name="connsiteX4" fmla="*/ 3060700 w 5384800"/>
              <a:gd name="connsiteY4" fmla="*/ 44450 h 508000"/>
              <a:gd name="connsiteX5" fmla="*/ 3835400 w 5384800"/>
              <a:gd name="connsiteY5" fmla="*/ 177800 h 508000"/>
              <a:gd name="connsiteX6" fmla="*/ 4597400 w 5384800"/>
              <a:gd name="connsiteY6" fmla="*/ 165100 h 508000"/>
              <a:gd name="connsiteX7" fmla="*/ 5384800 w 5384800"/>
              <a:gd name="connsiteY7" fmla="*/ 254000 h 508000"/>
              <a:gd name="connsiteX8" fmla="*/ 5384800 w 5384800"/>
              <a:gd name="connsiteY8" fmla="*/ 254000 h 508000"/>
              <a:gd name="connsiteX0" fmla="*/ 0 w 5384800"/>
              <a:gd name="connsiteY0" fmla="*/ 501650 h 508000"/>
              <a:gd name="connsiteX1" fmla="*/ 762000 w 5384800"/>
              <a:gd name="connsiteY1" fmla="*/ 508000 h 508000"/>
              <a:gd name="connsiteX2" fmla="*/ 1536700 w 5384800"/>
              <a:gd name="connsiteY2" fmla="*/ 0 h 508000"/>
              <a:gd name="connsiteX3" fmla="*/ 2305050 w 5384800"/>
              <a:gd name="connsiteY3" fmla="*/ 311150 h 508000"/>
              <a:gd name="connsiteX4" fmla="*/ 3060700 w 5384800"/>
              <a:gd name="connsiteY4" fmla="*/ 44450 h 508000"/>
              <a:gd name="connsiteX5" fmla="*/ 3835400 w 5384800"/>
              <a:gd name="connsiteY5" fmla="*/ 177800 h 508000"/>
              <a:gd name="connsiteX6" fmla="*/ 4597400 w 5384800"/>
              <a:gd name="connsiteY6" fmla="*/ 165100 h 508000"/>
              <a:gd name="connsiteX7" fmla="*/ 5384800 w 5384800"/>
              <a:gd name="connsiteY7" fmla="*/ 254000 h 508000"/>
              <a:gd name="connsiteX8" fmla="*/ 5384800 w 5384800"/>
              <a:gd name="connsiteY8" fmla="*/ 2540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4800" h="508000">
                <a:moveTo>
                  <a:pt x="0" y="501650"/>
                </a:moveTo>
                <a:lnTo>
                  <a:pt x="762000" y="508000"/>
                </a:lnTo>
                <a:lnTo>
                  <a:pt x="1536700" y="0"/>
                </a:lnTo>
                <a:lnTo>
                  <a:pt x="2305050" y="311150"/>
                </a:lnTo>
                <a:lnTo>
                  <a:pt x="3060700" y="44450"/>
                </a:lnTo>
                <a:lnTo>
                  <a:pt x="3835400" y="177800"/>
                </a:lnTo>
                <a:lnTo>
                  <a:pt x="4597400" y="165100"/>
                </a:lnTo>
                <a:lnTo>
                  <a:pt x="5384800" y="254000"/>
                </a:lnTo>
                <a:lnTo>
                  <a:pt x="5384800" y="254000"/>
                </a:lnTo>
              </a:path>
            </a:pathLst>
          </a:custGeom>
          <a:noFill/>
          <a:ln w="9525" cap="flat" cmpd="sng" algn="ctr">
            <a:solidFill>
              <a:schemeClr val="accent2">
                <a:lumMod val="75000"/>
              </a:schemeClr>
            </a:solidFill>
            <a:prstDash val="solid"/>
            <a:round/>
            <a:headEnd type="none" w="med" len="med"/>
            <a:tailEnd type="none" w="med" len="med"/>
          </a:ln>
          <a:effectLst/>
        </p:spPr>
        <p:txBody>
          <a:bodyPr vert="eaVert" wrap="none" anchor="ctr"/>
          <a:lstStyle/>
          <a:p>
            <a:pPr algn="ctr">
              <a:defRPr/>
            </a:pPr>
            <a:endParaRPr lang="nl-NL"/>
          </a:p>
        </p:txBody>
      </p:sp>
      <p:grpSp>
        <p:nvGrpSpPr>
          <p:cNvPr id="33873" name="Groeperen 167"/>
          <p:cNvGrpSpPr>
            <a:grpSpLocks/>
          </p:cNvGrpSpPr>
          <p:nvPr/>
        </p:nvGrpSpPr>
        <p:grpSpPr bwMode="auto">
          <a:xfrm>
            <a:off x="973138" y="4691063"/>
            <a:ext cx="411162" cy="1384300"/>
            <a:chOff x="888994" y="1350444"/>
            <a:chExt cx="410634" cy="1384292"/>
          </a:xfrm>
        </p:grpSpPr>
        <p:sp>
          <p:nvSpPr>
            <p:cNvPr id="34061" name="Rechthoek 168"/>
            <p:cNvSpPr>
              <a:spLocks noChangeArrowheads="1"/>
            </p:cNvSpPr>
            <p:nvPr/>
          </p:nvSpPr>
          <p:spPr bwMode="auto">
            <a:xfrm>
              <a:off x="888994" y="1350444"/>
              <a:ext cx="406400" cy="330200"/>
            </a:xfrm>
            <a:prstGeom prst="rect">
              <a:avLst/>
            </a:prstGeom>
            <a:noFill/>
            <a:ln w="9525">
              <a:noFill/>
              <a:round/>
              <a:headEnd/>
              <a:tailEnd/>
            </a:ln>
          </p:spPr>
          <p:txBody>
            <a:bodyPr wrap="none" anchor="ctr"/>
            <a:lstStyle/>
            <a:p>
              <a:pPr algn="ctr"/>
              <a:r>
                <a:rPr lang="nl-NL" sz="1200">
                  <a:latin typeface="Candara" pitchFamily="34" charset="0"/>
                </a:rPr>
                <a:t>200</a:t>
              </a:r>
            </a:p>
          </p:txBody>
        </p:sp>
        <p:sp>
          <p:nvSpPr>
            <p:cNvPr id="34062" name="Rechthoek 169"/>
            <p:cNvSpPr>
              <a:spLocks noChangeArrowheads="1"/>
            </p:cNvSpPr>
            <p:nvPr/>
          </p:nvSpPr>
          <p:spPr bwMode="auto">
            <a:xfrm>
              <a:off x="888994" y="1561262"/>
              <a:ext cx="406400" cy="330200"/>
            </a:xfrm>
            <a:prstGeom prst="rect">
              <a:avLst/>
            </a:prstGeom>
            <a:noFill/>
            <a:ln w="9525">
              <a:noFill/>
              <a:round/>
              <a:headEnd/>
              <a:tailEnd/>
            </a:ln>
          </p:spPr>
          <p:txBody>
            <a:bodyPr wrap="none" anchor="ctr"/>
            <a:lstStyle/>
            <a:p>
              <a:pPr algn="ctr"/>
              <a:r>
                <a:rPr lang="nl-NL" sz="1200">
                  <a:latin typeface="Candara" pitchFamily="34" charset="0"/>
                </a:rPr>
                <a:t>180</a:t>
              </a:r>
            </a:p>
          </p:txBody>
        </p:sp>
        <p:sp>
          <p:nvSpPr>
            <p:cNvPr id="34063" name="Rechthoek 170"/>
            <p:cNvSpPr>
              <a:spLocks noChangeArrowheads="1"/>
            </p:cNvSpPr>
            <p:nvPr/>
          </p:nvSpPr>
          <p:spPr bwMode="auto">
            <a:xfrm>
              <a:off x="893228" y="1772080"/>
              <a:ext cx="406400" cy="330200"/>
            </a:xfrm>
            <a:prstGeom prst="rect">
              <a:avLst/>
            </a:prstGeom>
            <a:noFill/>
            <a:ln w="9525">
              <a:noFill/>
              <a:round/>
              <a:headEnd/>
              <a:tailEnd/>
            </a:ln>
          </p:spPr>
          <p:txBody>
            <a:bodyPr wrap="none" anchor="ctr"/>
            <a:lstStyle/>
            <a:p>
              <a:pPr algn="ctr"/>
              <a:r>
                <a:rPr lang="nl-NL" sz="1200">
                  <a:latin typeface="Candara" pitchFamily="34" charset="0"/>
                </a:rPr>
                <a:t>160</a:t>
              </a:r>
            </a:p>
          </p:txBody>
        </p:sp>
        <p:sp>
          <p:nvSpPr>
            <p:cNvPr id="34064" name="Rechthoek 171"/>
            <p:cNvSpPr>
              <a:spLocks noChangeArrowheads="1"/>
            </p:cNvSpPr>
            <p:nvPr/>
          </p:nvSpPr>
          <p:spPr bwMode="auto">
            <a:xfrm>
              <a:off x="893228" y="1982898"/>
              <a:ext cx="406400" cy="330200"/>
            </a:xfrm>
            <a:prstGeom prst="rect">
              <a:avLst/>
            </a:prstGeom>
            <a:noFill/>
            <a:ln w="9525">
              <a:noFill/>
              <a:round/>
              <a:headEnd/>
              <a:tailEnd/>
            </a:ln>
          </p:spPr>
          <p:txBody>
            <a:bodyPr wrap="none" anchor="ctr"/>
            <a:lstStyle/>
            <a:p>
              <a:pPr algn="ctr"/>
              <a:r>
                <a:rPr lang="nl-NL" sz="1200">
                  <a:latin typeface="Candara" pitchFamily="34" charset="0"/>
                </a:rPr>
                <a:t>140</a:t>
              </a:r>
            </a:p>
          </p:txBody>
        </p:sp>
        <p:sp>
          <p:nvSpPr>
            <p:cNvPr id="34065" name="Rechthoek 172"/>
            <p:cNvSpPr>
              <a:spLocks noChangeArrowheads="1"/>
            </p:cNvSpPr>
            <p:nvPr/>
          </p:nvSpPr>
          <p:spPr bwMode="auto">
            <a:xfrm>
              <a:off x="893228" y="2193716"/>
              <a:ext cx="406400" cy="330200"/>
            </a:xfrm>
            <a:prstGeom prst="rect">
              <a:avLst/>
            </a:prstGeom>
            <a:noFill/>
            <a:ln w="9525">
              <a:noFill/>
              <a:round/>
              <a:headEnd/>
              <a:tailEnd/>
            </a:ln>
          </p:spPr>
          <p:txBody>
            <a:bodyPr wrap="none" anchor="ctr"/>
            <a:lstStyle/>
            <a:p>
              <a:pPr algn="ctr"/>
              <a:r>
                <a:rPr lang="nl-NL" sz="1200">
                  <a:latin typeface="Candara" pitchFamily="34" charset="0"/>
                </a:rPr>
                <a:t>120</a:t>
              </a:r>
            </a:p>
          </p:txBody>
        </p:sp>
        <p:sp>
          <p:nvSpPr>
            <p:cNvPr id="34066" name="Rechthoek 173"/>
            <p:cNvSpPr>
              <a:spLocks noChangeArrowheads="1"/>
            </p:cNvSpPr>
            <p:nvPr/>
          </p:nvSpPr>
          <p:spPr bwMode="auto">
            <a:xfrm>
              <a:off x="893228" y="2404536"/>
              <a:ext cx="406400" cy="330200"/>
            </a:xfrm>
            <a:prstGeom prst="rect">
              <a:avLst/>
            </a:prstGeom>
            <a:noFill/>
            <a:ln w="9525">
              <a:noFill/>
              <a:round/>
              <a:headEnd/>
              <a:tailEnd/>
            </a:ln>
          </p:spPr>
          <p:txBody>
            <a:bodyPr wrap="none" anchor="ctr"/>
            <a:lstStyle/>
            <a:p>
              <a:pPr algn="ctr"/>
              <a:r>
                <a:rPr lang="nl-NL" sz="1200">
                  <a:latin typeface="Candara" pitchFamily="34" charset="0"/>
                </a:rPr>
                <a:t>100</a:t>
              </a:r>
            </a:p>
          </p:txBody>
        </p:sp>
      </p:grpSp>
      <p:cxnSp>
        <p:nvCxnSpPr>
          <p:cNvPr id="33874" name="Rechte verbindingslijn 132"/>
          <p:cNvCxnSpPr>
            <a:cxnSpLocks noChangeShapeType="1"/>
          </p:cNvCxnSpPr>
          <p:nvPr/>
        </p:nvCxnSpPr>
        <p:spPr bwMode="auto">
          <a:xfrm rot="5400000">
            <a:off x="913606" y="5437982"/>
            <a:ext cx="1120775" cy="1588"/>
          </a:xfrm>
          <a:prstGeom prst="line">
            <a:avLst/>
          </a:prstGeom>
          <a:noFill/>
          <a:ln w="9525">
            <a:solidFill>
              <a:schemeClr val="tx1"/>
            </a:solidFill>
            <a:round/>
            <a:headEnd/>
            <a:tailEnd/>
          </a:ln>
        </p:spPr>
      </p:cxnSp>
      <p:cxnSp>
        <p:nvCxnSpPr>
          <p:cNvPr id="33875" name="Rechte verbindingslijn 133"/>
          <p:cNvCxnSpPr>
            <a:cxnSpLocks noChangeShapeType="1"/>
          </p:cNvCxnSpPr>
          <p:nvPr/>
        </p:nvCxnSpPr>
        <p:spPr bwMode="auto">
          <a:xfrm>
            <a:off x="1468438" y="6115050"/>
            <a:ext cx="6134100" cy="6350"/>
          </a:xfrm>
          <a:prstGeom prst="line">
            <a:avLst/>
          </a:prstGeom>
          <a:noFill/>
          <a:ln w="9525">
            <a:solidFill>
              <a:schemeClr val="tx1"/>
            </a:solidFill>
            <a:round/>
            <a:headEnd/>
            <a:tailEnd/>
          </a:ln>
        </p:spPr>
      </p:cxnSp>
      <p:cxnSp>
        <p:nvCxnSpPr>
          <p:cNvPr id="33876" name="Rechte verbindingslijn 134"/>
          <p:cNvCxnSpPr>
            <a:cxnSpLocks noChangeShapeType="1"/>
          </p:cNvCxnSpPr>
          <p:nvPr/>
        </p:nvCxnSpPr>
        <p:spPr bwMode="auto">
          <a:xfrm>
            <a:off x="1335088" y="4883150"/>
            <a:ext cx="133350" cy="1588"/>
          </a:xfrm>
          <a:prstGeom prst="line">
            <a:avLst/>
          </a:prstGeom>
          <a:noFill/>
          <a:ln w="9525">
            <a:solidFill>
              <a:schemeClr val="tx1"/>
            </a:solidFill>
            <a:round/>
            <a:headEnd/>
            <a:tailEnd/>
          </a:ln>
        </p:spPr>
      </p:cxnSp>
      <p:cxnSp>
        <p:nvCxnSpPr>
          <p:cNvPr id="33877" name="Rechte verbindingslijn 135"/>
          <p:cNvCxnSpPr>
            <a:cxnSpLocks noChangeShapeType="1"/>
          </p:cNvCxnSpPr>
          <p:nvPr/>
        </p:nvCxnSpPr>
        <p:spPr bwMode="auto">
          <a:xfrm>
            <a:off x="1335088" y="5303838"/>
            <a:ext cx="133350" cy="0"/>
          </a:xfrm>
          <a:prstGeom prst="line">
            <a:avLst/>
          </a:prstGeom>
          <a:noFill/>
          <a:ln w="9525">
            <a:solidFill>
              <a:schemeClr val="tx1"/>
            </a:solidFill>
            <a:round/>
            <a:headEnd/>
            <a:tailEnd/>
          </a:ln>
        </p:spPr>
      </p:cxnSp>
      <p:cxnSp>
        <p:nvCxnSpPr>
          <p:cNvPr id="33878" name="Rechte verbindingslijn 136"/>
          <p:cNvCxnSpPr>
            <a:cxnSpLocks noChangeShapeType="1"/>
          </p:cNvCxnSpPr>
          <p:nvPr/>
        </p:nvCxnSpPr>
        <p:spPr bwMode="auto">
          <a:xfrm>
            <a:off x="1335088" y="5513388"/>
            <a:ext cx="133350" cy="1587"/>
          </a:xfrm>
          <a:prstGeom prst="line">
            <a:avLst/>
          </a:prstGeom>
          <a:noFill/>
          <a:ln w="9525">
            <a:solidFill>
              <a:schemeClr val="tx1"/>
            </a:solidFill>
            <a:round/>
            <a:headEnd/>
            <a:tailEnd/>
          </a:ln>
        </p:spPr>
      </p:cxnSp>
      <p:cxnSp>
        <p:nvCxnSpPr>
          <p:cNvPr id="33879" name="Rechte verbindingslijn 137"/>
          <p:cNvCxnSpPr>
            <a:cxnSpLocks noChangeShapeType="1"/>
          </p:cNvCxnSpPr>
          <p:nvPr/>
        </p:nvCxnSpPr>
        <p:spPr bwMode="auto">
          <a:xfrm>
            <a:off x="1335088" y="5722938"/>
            <a:ext cx="133350" cy="1587"/>
          </a:xfrm>
          <a:prstGeom prst="line">
            <a:avLst/>
          </a:prstGeom>
          <a:noFill/>
          <a:ln w="9525">
            <a:solidFill>
              <a:schemeClr val="tx1"/>
            </a:solidFill>
            <a:round/>
            <a:headEnd/>
            <a:tailEnd/>
          </a:ln>
        </p:spPr>
      </p:cxnSp>
      <p:cxnSp>
        <p:nvCxnSpPr>
          <p:cNvPr id="33880" name="Rechte verbindingslijn 138"/>
          <p:cNvCxnSpPr>
            <a:cxnSpLocks noChangeShapeType="1"/>
          </p:cNvCxnSpPr>
          <p:nvPr/>
        </p:nvCxnSpPr>
        <p:spPr bwMode="auto">
          <a:xfrm>
            <a:off x="1335088" y="5934075"/>
            <a:ext cx="133350" cy="1588"/>
          </a:xfrm>
          <a:prstGeom prst="line">
            <a:avLst/>
          </a:prstGeom>
          <a:noFill/>
          <a:ln w="9525">
            <a:solidFill>
              <a:schemeClr val="tx1"/>
            </a:solidFill>
            <a:round/>
            <a:headEnd/>
            <a:tailEnd/>
          </a:ln>
        </p:spPr>
      </p:cxnSp>
      <p:sp>
        <p:nvSpPr>
          <p:cNvPr id="33881" name="Tekstvak 139"/>
          <p:cNvSpPr txBox="1">
            <a:spLocks noChangeArrowheads="1"/>
          </p:cNvSpPr>
          <p:nvPr/>
        </p:nvSpPr>
        <p:spPr bwMode="auto">
          <a:xfrm>
            <a:off x="1441450" y="4757738"/>
            <a:ext cx="271463" cy="307975"/>
          </a:xfrm>
          <a:prstGeom prst="rect">
            <a:avLst/>
          </a:prstGeom>
          <a:noFill/>
          <a:ln w="9525">
            <a:noFill/>
            <a:miter lim="800000"/>
            <a:headEnd/>
            <a:tailEnd/>
          </a:ln>
        </p:spPr>
        <p:txBody>
          <a:bodyPr>
            <a:spAutoFit/>
          </a:bodyPr>
          <a:lstStyle/>
          <a:p>
            <a:r>
              <a:rPr lang="nl-NL" sz="1400">
                <a:solidFill>
                  <a:srgbClr val="222268"/>
                </a:solidFill>
                <a:latin typeface="Candara" pitchFamily="34" charset="0"/>
              </a:rPr>
              <a:t>E</a:t>
            </a:r>
          </a:p>
        </p:txBody>
      </p:sp>
      <p:cxnSp>
        <p:nvCxnSpPr>
          <p:cNvPr id="33882" name="Rechte verbindingslijn 140"/>
          <p:cNvCxnSpPr>
            <a:cxnSpLocks noChangeShapeType="1"/>
          </p:cNvCxnSpPr>
          <p:nvPr/>
        </p:nvCxnSpPr>
        <p:spPr bwMode="auto">
          <a:xfrm rot="5400000">
            <a:off x="1827213" y="6162675"/>
            <a:ext cx="84138" cy="1587"/>
          </a:xfrm>
          <a:prstGeom prst="line">
            <a:avLst/>
          </a:prstGeom>
          <a:noFill/>
          <a:ln w="9525">
            <a:solidFill>
              <a:schemeClr val="tx1"/>
            </a:solidFill>
            <a:round/>
            <a:headEnd/>
            <a:tailEnd/>
          </a:ln>
        </p:spPr>
      </p:cxnSp>
      <p:cxnSp>
        <p:nvCxnSpPr>
          <p:cNvPr id="33883" name="Rechte verbindingslijn 141"/>
          <p:cNvCxnSpPr>
            <a:cxnSpLocks noChangeShapeType="1"/>
          </p:cNvCxnSpPr>
          <p:nvPr/>
        </p:nvCxnSpPr>
        <p:spPr bwMode="auto">
          <a:xfrm rot="5400000">
            <a:off x="2590006" y="6163469"/>
            <a:ext cx="84138" cy="0"/>
          </a:xfrm>
          <a:prstGeom prst="line">
            <a:avLst/>
          </a:prstGeom>
          <a:noFill/>
          <a:ln w="9525">
            <a:solidFill>
              <a:schemeClr val="tx1"/>
            </a:solidFill>
            <a:round/>
            <a:headEnd/>
            <a:tailEnd/>
          </a:ln>
        </p:spPr>
      </p:cxnSp>
      <p:cxnSp>
        <p:nvCxnSpPr>
          <p:cNvPr id="33884" name="Rechte verbindingslijn 142"/>
          <p:cNvCxnSpPr>
            <a:cxnSpLocks noChangeShapeType="1"/>
          </p:cNvCxnSpPr>
          <p:nvPr/>
        </p:nvCxnSpPr>
        <p:spPr bwMode="auto">
          <a:xfrm rot="5400000">
            <a:off x="3352800" y="6162675"/>
            <a:ext cx="84138" cy="1588"/>
          </a:xfrm>
          <a:prstGeom prst="line">
            <a:avLst/>
          </a:prstGeom>
          <a:noFill/>
          <a:ln w="9525">
            <a:solidFill>
              <a:schemeClr val="tx1"/>
            </a:solidFill>
            <a:round/>
            <a:headEnd/>
            <a:tailEnd/>
          </a:ln>
        </p:spPr>
      </p:cxnSp>
      <p:cxnSp>
        <p:nvCxnSpPr>
          <p:cNvPr id="33885" name="Rechte verbindingslijn 143"/>
          <p:cNvCxnSpPr>
            <a:cxnSpLocks noChangeShapeType="1"/>
          </p:cNvCxnSpPr>
          <p:nvPr/>
        </p:nvCxnSpPr>
        <p:spPr bwMode="auto">
          <a:xfrm rot="5400000">
            <a:off x="4116388" y="6162675"/>
            <a:ext cx="84138" cy="1587"/>
          </a:xfrm>
          <a:prstGeom prst="line">
            <a:avLst/>
          </a:prstGeom>
          <a:noFill/>
          <a:ln w="9525">
            <a:solidFill>
              <a:schemeClr val="tx1"/>
            </a:solidFill>
            <a:round/>
            <a:headEnd/>
            <a:tailEnd/>
          </a:ln>
        </p:spPr>
      </p:cxnSp>
      <p:cxnSp>
        <p:nvCxnSpPr>
          <p:cNvPr id="33886" name="Rechte verbindingslijn 144"/>
          <p:cNvCxnSpPr>
            <a:cxnSpLocks noChangeShapeType="1"/>
          </p:cNvCxnSpPr>
          <p:nvPr/>
        </p:nvCxnSpPr>
        <p:spPr bwMode="auto">
          <a:xfrm rot="5400000">
            <a:off x="4879975" y="6162675"/>
            <a:ext cx="84138" cy="1588"/>
          </a:xfrm>
          <a:prstGeom prst="line">
            <a:avLst/>
          </a:prstGeom>
          <a:noFill/>
          <a:ln w="9525">
            <a:solidFill>
              <a:schemeClr val="tx1"/>
            </a:solidFill>
            <a:round/>
            <a:headEnd/>
            <a:tailEnd/>
          </a:ln>
        </p:spPr>
      </p:cxnSp>
      <p:cxnSp>
        <p:nvCxnSpPr>
          <p:cNvPr id="33887" name="Rechte verbindingslijn 145"/>
          <p:cNvCxnSpPr>
            <a:cxnSpLocks noChangeShapeType="1"/>
          </p:cNvCxnSpPr>
          <p:nvPr/>
        </p:nvCxnSpPr>
        <p:spPr bwMode="auto">
          <a:xfrm rot="5400000">
            <a:off x="5641975" y="6162675"/>
            <a:ext cx="84138" cy="1588"/>
          </a:xfrm>
          <a:prstGeom prst="line">
            <a:avLst/>
          </a:prstGeom>
          <a:noFill/>
          <a:ln w="9525">
            <a:solidFill>
              <a:schemeClr val="tx1"/>
            </a:solidFill>
            <a:round/>
            <a:headEnd/>
            <a:tailEnd/>
          </a:ln>
        </p:spPr>
      </p:cxnSp>
      <p:cxnSp>
        <p:nvCxnSpPr>
          <p:cNvPr id="33888" name="Rechte verbindingslijn 146"/>
          <p:cNvCxnSpPr>
            <a:cxnSpLocks noChangeShapeType="1"/>
          </p:cNvCxnSpPr>
          <p:nvPr/>
        </p:nvCxnSpPr>
        <p:spPr bwMode="auto">
          <a:xfrm rot="5400000">
            <a:off x="6405563" y="6167438"/>
            <a:ext cx="84137" cy="1587"/>
          </a:xfrm>
          <a:prstGeom prst="line">
            <a:avLst/>
          </a:prstGeom>
          <a:noFill/>
          <a:ln w="9525">
            <a:solidFill>
              <a:schemeClr val="tx1"/>
            </a:solidFill>
            <a:round/>
            <a:headEnd/>
            <a:tailEnd/>
          </a:ln>
        </p:spPr>
      </p:cxnSp>
      <p:cxnSp>
        <p:nvCxnSpPr>
          <p:cNvPr id="33889" name="Rechte verbindingslijn 147"/>
          <p:cNvCxnSpPr>
            <a:cxnSpLocks noChangeShapeType="1"/>
          </p:cNvCxnSpPr>
          <p:nvPr/>
        </p:nvCxnSpPr>
        <p:spPr bwMode="auto">
          <a:xfrm rot="5400000">
            <a:off x="7169150" y="6167438"/>
            <a:ext cx="84137" cy="1588"/>
          </a:xfrm>
          <a:prstGeom prst="line">
            <a:avLst/>
          </a:prstGeom>
          <a:noFill/>
          <a:ln w="9525">
            <a:solidFill>
              <a:schemeClr val="tx1"/>
            </a:solidFill>
            <a:round/>
            <a:headEnd/>
            <a:tailEnd/>
          </a:ln>
        </p:spPr>
      </p:cxnSp>
      <p:cxnSp>
        <p:nvCxnSpPr>
          <p:cNvPr id="33890" name="Rechte verbindingslijn 148"/>
          <p:cNvCxnSpPr>
            <a:cxnSpLocks noChangeShapeType="1"/>
          </p:cNvCxnSpPr>
          <p:nvPr/>
        </p:nvCxnSpPr>
        <p:spPr bwMode="auto">
          <a:xfrm rot="5400000">
            <a:off x="1434306" y="6066632"/>
            <a:ext cx="79375" cy="1588"/>
          </a:xfrm>
          <a:prstGeom prst="line">
            <a:avLst/>
          </a:prstGeom>
          <a:noFill/>
          <a:ln w="9525">
            <a:solidFill>
              <a:schemeClr val="tx1"/>
            </a:solidFill>
            <a:round/>
            <a:headEnd/>
            <a:tailEnd/>
          </a:ln>
        </p:spPr>
      </p:cxnSp>
      <p:cxnSp>
        <p:nvCxnSpPr>
          <p:cNvPr id="33891" name="Rechte verbindingslijn 149"/>
          <p:cNvCxnSpPr>
            <a:cxnSpLocks noChangeShapeType="1"/>
          </p:cNvCxnSpPr>
          <p:nvPr/>
        </p:nvCxnSpPr>
        <p:spPr bwMode="auto">
          <a:xfrm flipV="1">
            <a:off x="1381125" y="5957888"/>
            <a:ext cx="184150" cy="76200"/>
          </a:xfrm>
          <a:prstGeom prst="line">
            <a:avLst/>
          </a:prstGeom>
          <a:noFill/>
          <a:ln w="9525">
            <a:solidFill>
              <a:schemeClr val="tx1"/>
            </a:solidFill>
            <a:round/>
            <a:headEnd/>
            <a:tailEnd/>
          </a:ln>
        </p:spPr>
      </p:cxnSp>
      <p:cxnSp>
        <p:nvCxnSpPr>
          <p:cNvPr id="33892" name="Rechte verbindingslijn 150"/>
          <p:cNvCxnSpPr>
            <a:cxnSpLocks noChangeShapeType="1"/>
          </p:cNvCxnSpPr>
          <p:nvPr/>
        </p:nvCxnSpPr>
        <p:spPr bwMode="auto">
          <a:xfrm flipV="1">
            <a:off x="1381125" y="5995988"/>
            <a:ext cx="184150" cy="76200"/>
          </a:xfrm>
          <a:prstGeom prst="line">
            <a:avLst/>
          </a:prstGeom>
          <a:noFill/>
          <a:ln w="9525">
            <a:solidFill>
              <a:schemeClr val="tx1"/>
            </a:solidFill>
            <a:round/>
            <a:headEnd/>
            <a:tailEnd/>
          </a:ln>
        </p:spPr>
      </p:cxnSp>
      <p:cxnSp>
        <p:nvCxnSpPr>
          <p:cNvPr id="33893" name="Rechte verbindingslijn 151"/>
          <p:cNvCxnSpPr>
            <a:cxnSpLocks noChangeShapeType="1"/>
          </p:cNvCxnSpPr>
          <p:nvPr/>
        </p:nvCxnSpPr>
        <p:spPr bwMode="auto">
          <a:xfrm>
            <a:off x="1335088" y="5092700"/>
            <a:ext cx="133350" cy="1588"/>
          </a:xfrm>
          <a:prstGeom prst="line">
            <a:avLst/>
          </a:prstGeom>
          <a:noFill/>
          <a:ln w="9525">
            <a:solidFill>
              <a:schemeClr val="tx1"/>
            </a:solidFill>
            <a:round/>
            <a:headEnd/>
            <a:tailEnd/>
          </a:ln>
        </p:spPr>
      </p:cxnSp>
      <p:cxnSp>
        <p:nvCxnSpPr>
          <p:cNvPr id="33894" name="Rechte verbindingslijn 353"/>
          <p:cNvCxnSpPr>
            <a:cxnSpLocks noChangeShapeType="1"/>
          </p:cNvCxnSpPr>
          <p:nvPr/>
        </p:nvCxnSpPr>
        <p:spPr bwMode="auto">
          <a:xfrm rot="5400000">
            <a:off x="7041356" y="5442744"/>
            <a:ext cx="1120775" cy="1588"/>
          </a:xfrm>
          <a:prstGeom prst="line">
            <a:avLst/>
          </a:prstGeom>
          <a:noFill/>
          <a:ln w="9525">
            <a:solidFill>
              <a:schemeClr val="tx1"/>
            </a:solidFill>
            <a:round/>
            <a:headEnd/>
            <a:tailEnd/>
          </a:ln>
        </p:spPr>
      </p:cxnSp>
      <p:cxnSp>
        <p:nvCxnSpPr>
          <p:cNvPr id="33895" name="Rechte verbindingslijn 354"/>
          <p:cNvCxnSpPr>
            <a:cxnSpLocks noChangeShapeType="1"/>
          </p:cNvCxnSpPr>
          <p:nvPr/>
        </p:nvCxnSpPr>
        <p:spPr bwMode="auto">
          <a:xfrm>
            <a:off x="7600950" y="4886325"/>
            <a:ext cx="133350" cy="1588"/>
          </a:xfrm>
          <a:prstGeom prst="line">
            <a:avLst/>
          </a:prstGeom>
          <a:noFill/>
          <a:ln w="9525">
            <a:solidFill>
              <a:schemeClr val="tx1"/>
            </a:solidFill>
            <a:round/>
            <a:headEnd/>
            <a:tailEnd/>
          </a:ln>
        </p:spPr>
      </p:cxnSp>
      <p:cxnSp>
        <p:nvCxnSpPr>
          <p:cNvPr id="33896" name="Rechte verbindingslijn 355"/>
          <p:cNvCxnSpPr>
            <a:cxnSpLocks noChangeShapeType="1"/>
          </p:cNvCxnSpPr>
          <p:nvPr/>
        </p:nvCxnSpPr>
        <p:spPr bwMode="auto">
          <a:xfrm>
            <a:off x="7600950" y="5307013"/>
            <a:ext cx="133350" cy="1587"/>
          </a:xfrm>
          <a:prstGeom prst="line">
            <a:avLst/>
          </a:prstGeom>
          <a:noFill/>
          <a:ln w="9525">
            <a:solidFill>
              <a:schemeClr val="tx1"/>
            </a:solidFill>
            <a:round/>
            <a:headEnd/>
            <a:tailEnd/>
          </a:ln>
        </p:spPr>
      </p:cxnSp>
      <p:cxnSp>
        <p:nvCxnSpPr>
          <p:cNvPr id="33897" name="Rechte verbindingslijn 356"/>
          <p:cNvCxnSpPr>
            <a:cxnSpLocks noChangeShapeType="1"/>
          </p:cNvCxnSpPr>
          <p:nvPr/>
        </p:nvCxnSpPr>
        <p:spPr bwMode="auto">
          <a:xfrm>
            <a:off x="7600950" y="5518150"/>
            <a:ext cx="133350" cy="0"/>
          </a:xfrm>
          <a:prstGeom prst="line">
            <a:avLst/>
          </a:prstGeom>
          <a:noFill/>
          <a:ln w="9525">
            <a:solidFill>
              <a:schemeClr val="tx1"/>
            </a:solidFill>
            <a:round/>
            <a:headEnd/>
            <a:tailEnd/>
          </a:ln>
        </p:spPr>
      </p:cxnSp>
      <p:cxnSp>
        <p:nvCxnSpPr>
          <p:cNvPr id="33898" name="Rechte verbindingslijn 357"/>
          <p:cNvCxnSpPr>
            <a:cxnSpLocks noChangeShapeType="1"/>
          </p:cNvCxnSpPr>
          <p:nvPr/>
        </p:nvCxnSpPr>
        <p:spPr bwMode="auto">
          <a:xfrm>
            <a:off x="7600950" y="5727700"/>
            <a:ext cx="133350" cy="1588"/>
          </a:xfrm>
          <a:prstGeom prst="line">
            <a:avLst/>
          </a:prstGeom>
          <a:noFill/>
          <a:ln w="9525">
            <a:solidFill>
              <a:schemeClr val="tx1"/>
            </a:solidFill>
            <a:round/>
            <a:headEnd/>
            <a:tailEnd/>
          </a:ln>
        </p:spPr>
      </p:cxnSp>
      <p:cxnSp>
        <p:nvCxnSpPr>
          <p:cNvPr id="33899" name="Rechte verbindingslijn 358"/>
          <p:cNvCxnSpPr>
            <a:cxnSpLocks noChangeShapeType="1"/>
          </p:cNvCxnSpPr>
          <p:nvPr/>
        </p:nvCxnSpPr>
        <p:spPr bwMode="auto">
          <a:xfrm>
            <a:off x="7600950" y="5937250"/>
            <a:ext cx="133350" cy="1588"/>
          </a:xfrm>
          <a:prstGeom prst="line">
            <a:avLst/>
          </a:prstGeom>
          <a:noFill/>
          <a:ln w="9525">
            <a:solidFill>
              <a:schemeClr val="tx1"/>
            </a:solidFill>
            <a:round/>
            <a:headEnd/>
            <a:tailEnd/>
          </a:ln>
        </p:spPr>
      </p:cxnSp>
      <p:cxnSp>
        <p:nvCxnSpPr>
          <p:cNvPr id="33900" name="Rechte verbindingslijn 359"/>
          <p:cNvCxnSpPr>
            <a:cxnSpLocks noChangeShapeType="1"/>
          </p:cNvCxnSpPr>
          <p:nvPr/>
        </p:nvCxnSpPr>
        <p:spPr bwMode="auto">
          <a:xfrm>
            <a:off x="7600950" y="5097463"/>
            <a:ext cx="133350" cy="1587"/>
          </a:xfrm>
          <a:prstGeom prst="line">
            <a:avLst/>
          </a:prstGeom>
          <a:noFill/>
          <a:ln w="9525">
            <a:solidFill>
              <a:schemeClr val="tx1"/>
            </a:solidFill>
            <a:round/>
            <a:headEnd/>
            <a:tailEnd/>
          </a:ln>
        </p:spPr>
      </p:cxnSp>
      <p:cxnSp>
        <p:nvCxnSpPr>
          <p:cNvPr id="33901" name="Rechte verbindingslijn 360"/>
          <p:cNvCxnSpPr>
            <a:cxnSpLocks noChangeShapeType="1"/>
          </p:cNvCxnSpPr>
          <p:nvPr/>
        </p:nvCxnSpPr>
        <p:spPr bwMode="auto">
          <a:xfrm rot="5400000">
            <a:off x="7561262" y="6078538"/>
            <a:ext cx="80963" cy="1588"/>
          </a:xfrm>
          <a:prstGeom prst="line">
            <a:avLst/>
          </a:prstGeom>
          <a:noFill/>
          <a:ln w="9525">
            <a:solidFill>
              <a:schemeClr val="tx1"/>
            </a:solidFill>
            <a:round/>
            <a:headEnd/>
            <a:tailEnd/>
          </a:ln>
        </p:spPr>
      </p:cxnSp>
      <p:cxnSp>
        <p:nvCxnSpPr>
          <p:cNvPr id="33902" name="Rechte verbindingslijn 361"/>
          <p:cNvCxnSpPr>
            <a:cxnSpLocks noChangeShapeType="1"/>
          </p:cNvCxnSpPr>
          <p:nvPr/>
        </p:nvCxnSpPr>
        <p:spPr bwMode="auto">
          <a:xfrm flipV="1">
            <a:off x="7515225" y="5961063"/>
            <a:ext cx="184150" cy="77787"/>
          </a:xfrm>
          <a:prstGeom prst="line">
            <a:avLst/>
          </a:prstGeom>
          <a:noFill/>
          <a:ln w="9525">
            <a:solidFill>
              <a:schemeClr val="tx1"/>
            </a:solidFill>
            <a:round/>
            <a:headEnd/>
            <a:tailEnd/>
          </a:ln>
        </p:spPr>
      </p:cxnSp>
      <p:cxnSp>
        <p:nvCxnSpPr>
          <p:cNvPr id="33903" name="Rechte verbindingslijn 362"/>
          <p:cNvCxnSpPr>
            <a:cxnSpLocks noChangeShapeType="1"/>
          </p:cNvCxnSpPr>
          <p:nvPr/>
        </p:nvCxnSpPr>
        <p:spPr bwMode="auto">
          <a:xfrm flipV="1">
            <a:off x="7515225" y="5999163"/>
            <a:ext cx="184150" cy="77787"/>
          </a:xfrm>
          <a:prstGeom prst="line">
            <a:avLst/>
          </a:prstGeom>
          <a:noFill/>
          <a:ln w="9525">
            <a:solidFill>
              <a:schemeClr val="tx1"/>
            </a:solidFill>
            <a:round/>
            <a:headEnd/>
            <a:tailEnd/>
          </a:ln>
        </p:spPr>
      </p:cxnSp>
      <p:sp>
        <p:nvSpPr>
          <p:cNvPr id="418" name="Ovaal 417"/>
          <p:cNvSpPr/>
          <p:nvPr/>
        </p:nvSpPr>
        <p:spPr bwMode="auto">
          <a:xfrm>
            <a:off x="3354388" y="534828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33905" name="Ovaal 418"/>
          <p:cNvSpPr>
            <a:spLocks noChangeArrowheads="1"/>
          </p:cNvSpPr>
          <p:nvPr/>
        </p:nvSpPr>
        <p:spPr bwMode="auto">
          <a:xfrm>
            <a:off x="1824038" y="576897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06" name="Ovaal 420"/>
          <p:cNvSpPr>
            <a:spLocks noChangeArrowheads="1"/>
          </p:cNvSpPr>
          <p:nvPr/>
        </p:nvSpPr>
        <p:spPr bwMode="auto">
          <a:xfrm>
            <a:off x="3357563" y="529590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07" name="Ovaal 421"/>
          <p:cNvSpPr>
            <a:spLocks noChangeArrowheads="1"/>
          </p:cNvSpPr>
          <p:nvPr/>
        </p:nvSpPr>
        <p:spPr bwMode="auto">
          <a:xfrm>
            <a:off x="4116388" y="573087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423" name="Ovaal 422"/>
          <p:cNvSpPr/>
          <p:nvPr/>
        </p:nvSpPr>
        <p:spPr bwMode="auto">
          <a:xfrm>
            <a:off x="1824038" y="5853113"/>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424" name="Ovaal 423"/>
          <p:cNvSpPr/>
          <p:nvPr/>
        </p:nvSpPr>
        <p:spPr bwMode="auto">
          <a:xfrm>
            <a:off x="2582863" y="5865813"/>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33910" name="Ovaal 419"/>
          <p:cNvSpPr>
            <a:spLocks noChangeArrowheads="1"/>
          </p:cNvSpPr>
          <p:nvPr/>
        </p:nvSpPr>
        <p:spPr bwMode="auto">
          <a:xfrm>
            <a:off x="2592388" y="588962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425" name="Ovaal 424"/>
          <p:cNvSpPr/>
          <p:nvPr/>
        </p:nvSpPr>
        <p:spPr bwMode="auto">
          <a:xfrm>
            <a:off x="4113213" y="5662613"/>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426" name="Ovaal 425"/>
          <p:cNvSpPr/>
          <p:nvPr/>
        </p:nvSpPr>
        <p:spPr bwMode="auto">
          <a:xfrm>
            <a:off x="4878388" y="539273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33913" name="Ovaal 426"/>
          <p:cNvSpPr>
            <a:spLocks noChangeArrowheads="1"/>
          </p:cNvSpPr>
          <p:nvPr/>
        </p:nvSpPr>
        <p:spPr bwMode="auto">
          <a:xfrm>
            <a:off x="4881563" y="527685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14" name="Ovaal 427"/>
          <p:cNvSpPr>
            <a:spLocks noChangeArrowheads="1"/>
          </p:cNvSpPr>
          <p:nvPr/>
        </p:nvSpPr>
        <p:spPr bwMode="auto">
          <a:xfrm>
            <a:off x="5653088" y="546417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429" name="Ovaal 428"/>
          <p:cNvSpPr/>
          <p:nvPr/>
        </p:nvSpPr>
        <p:spPr bwMode="auto">
          <a:xfrm>
            <a:off x="5653088" y="552608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430" name="Ovaal 429"/>
          <p:cNvSpPr/>
          <p:nvPr/>
        </p:nvSpPr>
        <p:spPr bwMode="auto">
          <a:xfrm>
            <a:off x="6405563" y="5522913"/>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431" name="Ovaal 430"/>
          <p:cNvSpPr/>
          <p:nvPr/>
        </p:nvSpPr>
        <p:spPr bwMode="auto">
          <a:xfrm>
            <a:off x="7192963" y="5599113"/>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33918" name="Ovaal 431"/>
          <p:cNvSpPr>
            <a:spLocks noChangeArrowheads="1"/>
          </p:cNvSpPr>
          <p:nvPr/>
        </p:nvSpPr>
        <p:spPr bwMode="auto">
          <a:xfrm>
            <a:off x="6418263" y="498157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19" name="Ovaal 435"/>
          <p:cNvSpPr>
            <a:spLocks noChangeArrowheads="1"/>
          </p:cNvSpPr>
          <p:nvPr/>
        </p:nvSpPr>
        <p:spPr bwMode="auto">
          <a:xfrm>
            <a:off x="7186613" y="524827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20" name="Rechthoek 438"/>
          <p:cNvSpPr>
            <a:spLocks noChangeArrowheads="1"/>
          </p:cNvSpPr>
          <p:nvPr/>
        </p:nvSpPr>
        <p:spPr bwMode="auto">
          <a:xfrm>
            <a:off x="6980238" y="4986338"/>
            <a:ext cx="571500" cy="409575"/>
          </a:xfrm>
          <a:prstGeom prst="rect">
            <a:avLst/>
          </a:prstGeom>
          <a:noFill/>
          <a:ln w="9525">
            <a:noFill/>
            <a:round/>
            <a:headEnd/>
            <a:tailEnd/>
          </a:ln>
        </p:spPr>
        <p:txBody>
          <a:bodyPr wrap="none"/>
          <a:lstStyle/>
          <a:p>
            <a:r>
              <a:rPr lang="nl-NL" sz="1200">
                <a:solidFill>
                  <a:srgbClr val="262673"/>
                </a:solidFill>
                <a:latin typeface="Candara" pitchFamily="34" charset="0"/>
              </a:rPr>
              <a:t>172.1</a:t>
            </a:r>
          </a:p>
        </p:txBody>
      </p:sp>
      <p:sp>
        <p:nvSpPr>
          <p:cNvPr id="33921" name="Rechthoek 439"/>
          <p:cNvSpPr>
            <a:spLocks noChangeArrowheads="1"/>
          </p:cNvSpPr>
          <p:nvPr/>
        </p:nvSpPr>
        <p:spPr bwMode="auto">
          <a:xfrm>
            <a:off x="6980238" y="5608638"/>
            <a:ext cx="571500" cy="409575"/>
          </a:xfrm>
          <a:prstGeom prst="rect">
            <a:avLst/>
          </a:prstGeom>
          <a:noFill/>
          <a:ln w="9525">
            <a:noFill/>
            <a:round/>
            <a:headEnd/>
            <a:tailEnd/>
          </a:ln>
        </p:spPr>
        <p:txBody>
          <a:bodyPr wrap="none"/>
          <a:lstStyle/>
          <a:p>
            <a:r>
              <a:rPr lang="nl-NL" sz="1200">
                <a:solidFill>
                  <a:srgbClr val="262673"/>
                </a:solidFill>
                <a:latin typeface="Candara" pitchFamily="34" charset="0"/>
              </a:rPr>
              <a:t>133.8</a:t>
            </a:r>
          </a:p>
        </p:txBody>
      </p:sp>
      <p:sp>
        <p:nvSpPr>
          <p:cNvPr id="33922" name="Rechthoek 440"/>
          <p:cNvSpPr>
            <a:spLocks noChangeArrowheads="1"/>
          </p:cNvSpPr>
          <p:nvPr/>
        </p:nvSpPr>
        <p:spPr bwMode="auto">
          <a:xfrm>
            <a:off x="6186488" y="5532438"/>
            <a:ext cx="571500" cy="409575"/>
          </a:xfrm>
          <a:prstGeom prst="rect">
            <a:avLst/>
          </a:prstGeom>
          <a:noFill/>
          <a:ln w="9525">
            <a:noFill/>
            <a:round/>
            <a:headEnd/>
            <a:tailEnd/>
          </a:ln>
        </p:spPr>
        <p:txBody>
          <a:bodyPr wrap="none"/>
          <a:lstStyle/>
          <a:p>
            <a:r>
              <a:rPr lang="nl-NL" sz="1200">
                <a:solidFill>
                  <a:srgbClr val="262673"/>
                </a:solidFill>
                <a:latin typeface="Candara" pitchFamily="34" charset="0"/>
              </a:rPr>
              <a:t>142.2</a:t>
            </a:r>
          </a:p>
        </p:txBody>
      </p:sp>
      <p:sp>
        <p:nvSpPr>
          <p:cNvPr id="33923" name="Rechthoek 441"/>
          <p:cNvSpPr>
            <a:spLocks noChangeArrowheads="1"/>
          </p:cNvSpPr>
          <p:nvPr/>
        </p:nvSpPr>
        <p:spPr bwMode="auto">
          <a:xfrm>
            <a:off x="6186488" y="4756150"/>
            <a:ext cx="571500" cy="401638"/>
          </a:xfrm>
          <a:prstGeom prst="rect">
            <a:avLst/>
          </a:prstGeom>
          <a:noFill/>
          <a:ln w="9525">
            <a:noFill/>
            <a:round/>
            <a:headEnd/>
            <a:tailEnd/>
          </a:ln>
        </p:spPr>
        <p:txBody>
          <a:bodyPr wrap="none"/>
          <a:lstStyle/>
          <a:p>
            <a:r>
              <a:rPr lang="nl-NL" sz="1200">
                <a:solidFill>
                  <a:srgbClr val="262673"/>
                </a:solidFill>
                <a:latin typeface="Candara" pitchFamily="34" charset="0"/>
              </a:rPr>
              <a:t>198.7</a:t>
            </a:r>
          </a:p>
        </p:txBody>
      </p:sp>
      <p:sp>
        <p:nvSpPr>
          <p:cNvPr id="33924" name="Rechthoek 442"/>
          <p:cNvSpPr>
            <a:spLocks noChangeArrowheads="1"/>
          </p:cNvSpPr>
          <p:nvPr/>
        </p:nvSpPr>
        <p:spPr bwMode="auto">
          <a:xfrm>
            <a:off x="5380038" y="5210175"/>
            <a:ext cx="571500" cy="398463"/>
          </a:xfrm>
          <a:prstGeom prst="rect">
            <a:avLst/>
          </a:prstGeom>
          <a:noFill/>
          <a:ln w="9525">
            <a:noFill/>
            <a:round/>
            <a:headEnd/>
            <a:tailEnd/>
          </a:ln>
        </p:spPr>
        <p:txBody>
          <a:bodyPr wrap="none"/>
          <a:lstStyle/>
          <a:p>
            <a:r>
              <a:rPr lang="nl-NL" sz="1200">
                <a:solidFill>
                  <a:srgbClr val="262673"/>
                </a:solidFill>
                <a:latin typeface="Candara" pitchFamily="34" charset="0"/>
              </a:rPr>
              <a:t>149.1</a:t>
            </a:r>
          </a:p>
        </p:txBody>
      </p:sp>
      <p:sp>
        <p:nvSpPr>
          <p:cNvPr id="33925" name="Rechthoek 444"/>
          <p:cNvSpPr>
            <a:spLocks noChangeArrowheads="1"/>
          </p:cNvSpPr>
          <p:nvPr/>
        </p:nvSpPr>
        <p:spPr bwMode="auto">
          <a:xfrm>
            <a:off x="5380038" y="5518150"/>
            <a:ext cx="571500" cy="398463"/>
          </a:xfrm>
          <a:prstGeom prst="rect">
            <a:avLst/>
          </a:prstGeom>
          <a:noFill/>
          <a:ln w="9525">
            <a:noFill/>
            <a:round/>
            <a:headEnd/>
            <a:tailEnd/>
          </a:ln>
        </p:spPr>
        <p:txBody>
          <a:bodyPr wrap="none"/>
          <a:lstStyle/>
          <a:p>
            <a:r>
              <a:rPr lang="nl-NL" sz="1200">
                <a:solidFill>
                  <a:srgbClr val="262673"/>
                </a:solidFill>
                <a:latin typeface="Candara" pitchFamily="34" charset="0"/>
              </a:rPr>
              <a:t>144.2</a:t>
            </a:r>
          </a:p>
        </p:txBody>
      </p:sp>
      <p:sp>
        <p:nvSpPr>
          <p:cNvPr id="33926" name="Rechthoek 445"/>
          <p:cNvSpPr>
            <a:spLocks noChangeArrowheads="1"/>
          </p:cNvSpPr>
          <p:nvPr/>
        </p:nvSpPr>
        <p:spPr bwMode="auto">
          <a:xfrm>
            <a:off x="4665663" y="5416550"/>
            <a:ext cx="571500" cy="398463"/>
          </a:xfrm>
          <a:prstGeom prst="rect">
            <a:avLst/>
          </a:prstGeom>
          <a:noFill/>
          <a:ln w="9525">
            <a:noFill/>
            <a:round/>
            <a:headEnd/>
            <a:tailEnd/>
          </a:ln>
        </p:spPr>
        <p:txBody>
          <a:bodyPr wrap="none"/>
          <a:lstStyle/>
          <a:p>
            <a:r>
              <a:rPr lang="nl-NL" sz="1200">
                <a:solidFill>
                  <a:srgbClr val="262673"/>
                </a:solidFill>
                <a:latin typeface="Candara" pitchFamily="34" charset="0"/>
              </a:rPr>
              <a:t>156.1</a:t>
            </a:r>
          </a:p>
        </p:txBody>
      </p:sp>
      <p:sp>
        <p:nvSpPr>
          <p:cNvPr id="33927" name="Rechthoek 446"/>
          <p:cNvSpPr>
            <a:spLocks noChangeArrowheads="1"/>
          </p:cNvSpPr>
          <p:nvPr/>
        </p:nvSpPr>
        <p:spPr bwMode="auto">
          <a:xfrm>
            <a:off x="4665663" y="5038725"/>
            <a:ext cx="571500" cy="385763"/>
          </a:xfrm>
          <a:prstGeom prst="rect">
            <a:avLst/>
          </a:prstGeom>
          <a:noFill/>
          <a:ln w="9525">
            <a:noFill/>
            <a:round/>
            <a:headEnd/>
            <a:tailEnd/>
          </a:ln>
        </p:spPr>
        <p:txBody>
          <a:bodyPr wrap="none"/>
          <a:lstStyle/>
          <a:p>
            <a:r>
              <a:rPr lang="nl-NL" sz="1200">
                <a:solidFill>
                  <a:srgbClr val="262673"/>
                </a:solidFill>
                <a:latin typeface="Candara" pitchFamily="34" charset="0"/>
              </a:rPr>
              <a:t>168.9</a:t>
            </a:r>
          </a:p>
        </p:txBody>
      </p:sp>
      <p:sp>
        <p:nvSpPr>
          <p:cNvPr id="33928" name="Rechthoek 448"/>
          <p:cNvSpPr>
            <a:spLocks noChangeArrowheads="1"/>
          </p:cNvSpPr>
          <p:nvPr/>
        </p:nvSpPr>
        <p:spPr bwMode="auto">
          <a:xfrm>
            <a:off x="3890963" y="5410200"/>
            <a:ext cx="571500" cy="315913"/>
          </a:xfrm>
          <a:prstGeom prst="rect">
            <a:avLst/>
          </a:prstGeom>
          <a:noFill/>
          <a:ln w="9525">
            <a:noFill/>
            <a:round/>
            <a:headEnd/>
            <a:tailEnd/>
          </a:ln>
        </p:spPr>
        <p:txBody>
          <a:bodyPr wrap="none"/>
          <a:lstStyle/>
          <a:p>
            <a:r>
              <a:rPr lang="nl-NL" sz="1200">
                <a:solidFill>
                  <a:srgbClr val="262673"/>
                </a:solidFill>
                <a:latin typeface="Candara" pitchFamily="34" charset="0"/>
              </a:rPr>
              <a:t>128.9</a:t>
            </a:r>
          </a:p>
        </p:txBody>
      </p:sp>
      <p:sp>
        <p:nvSpPr>
          <p:cNvPr id="33929" name="Rechthoek 449"/>
          <p:cNvSpPr>
            <a:spLocks noChangeArrowheads="1"/>
          </p:cNvSpPr>
          <p:nvPr/>
        </p:nvSpPr>
        <p:spPr bwMode="auto">
          <a:xfrm>
            <a:off x="3890963" y="5727700"/>
            <a:ext cx="571500" cy="322263"/>
          </a:xfrm>
          <a:prstGeom prst="rect">
            <a:avLst/>
          </a:prstGeom>
          <a:noFill/>
          <a:ln w="9525">
            <a:noFill/>
            <a:round/>
            <a:headEnd/>
            <a:tailEnd/>
          </a:ln>
        </p:spPr>
        <p:txBody>
          <a:bodyPr wrap="none"/>
          <a:lstStyle/>
          <a:p>
            <a:r>
              <a:rPr lang="nl-NL" sz="1200">
                <a:solidFill>
                  <a:srgbClr val="262673"/>
                </a:solidFill>
                <a:latin typeface="Candara" pitchFamily="34" charset="0"/>
              </a:rPr>
              <a:t>122.8</a:t>
            </a:r>
          </a:p>
        </p:txBody>
      </p:sp>
      <p:sp>
        <p:nvSpPr>
          <p:cNvPr id="33930" name="Rechthoek 451"/>
          <p:cNvSpPr>
            <a:spLocks noChangeArrowheads="1"/>
          </p:cNvSpPr>
          <p:nvPr/>
        </p:nvSpPr>
        <p:spPr bwMode="auto">
          <a:xfrm>
            <a:off x="3167063" y="5413375"/>
            <a:ext cx="571500" cy="325438"/>
          </a:xfrm>
          <a:prstGeom prst="rect">
            <a:avLst/>
          </a:prstGeom>
          <a:noFill/>
          <a:ln w="9525">
            <a:noFill/>
            <a:round/>
            <a:headEnd/>
            <a:tailEnd/>
          </a:ln>
        </p:spPr>
        <p:txBody>
          <a:bodyPr wrap="none"/>
          <a:lstStyle/>
          <a:p>
            <a:r>
              <a:rPr lang="nl-NL" sz="1200">
                <a:solidFill>
                  <a:srgbClr val="262673"/>
                </a:solidFill>
                <a:latin typeface="Candara" pitchFamily="34" charset="0"/>
              </a:rPr>
              <a:t>160.6</a:t>
            </a:r>
          </a:p>
        </p:txBody>
      </p:sp>
      <p:sp>
        <p:nvSpPr>
          <p:cNvPr id="33931" name="Rechthoek 453"/>
          <p:cNvSpPr>
            <a:spLocks noChangeArrowheads="1"/>
          </p:cNvSpPr>
          <p:nvPr/>
        </p:nvSpPr>
        <p:spPr bwMode="auto">
          <a:xfrm>
            <a:off x="3125788" y="5054600"/>
            <a:ext cx="571500" cy="325438"/>
          </a:xfrm>
          <a:prstGeom prst="rect">
            <a:avLst/>
          </a:prstGeom>
          <a:noFill/>
          <a:ln w="9525">
            <a:noFill/>
            <a:round/>
            <a:headEnd/>
            <a:tailEnd/>
          </a:ln>
        </p:spPr>
        <p:txBody>
          <a:bodyPr wrap="none"/>
          <a:lstStyle/>
          <a:p>
            <a:r>
              <a:rPr lang="nl-NL" sz="1200">
                <a:solidFill>
                  <a:srgbClr val="262673"/>
                </a:solidFill>
                <a:latin typeface="Candara" pitchFamily="34" charset="0"/>
              </a:rPr>
              <a:t>166.6</a:t>
            </a:r>
          </a:p>
        </p:txBody>
      </p:sp>
      <p:sp>
        <p:nvSpPr>
          <p:cNvPr id="33932" name="Rechthoek 456"/>
          <p:cNvSpPr>
            <a:spLocks noChangeArrowheads="1"/>
          </p:cNvSpPr>
          <p:nvPr/>
        </p:nvSpPr>
        <p:spPr bwMode="auto">
          <a:xfrm>
            <a:off x="2284413" y="5603875"/>
            <a:ext cx="571500" cy="303213"/>
          </a:xfrm>
          <a:prstGeom prst="rect">
            <a:avLst/>
          </a:prstGeom>
          <a:noFill/>
          <a:ln w="9525">
            <a:noFill/>
            <a:round/>
            <a:headEnd/>
            <a:tailEnd/>
          </a:ln>
        </p:spPr>
        <p:txBody>
          <a:bodyPr wrap="none"/>
          <a:lstStyle/>
          <a:p>
            <a:r>
              <a:rPr lang="nl-NL" sz="1200">
                <a:solidFill>
                  <a:srgbClr val="262673"/>
                </a:solidFill>
                <a:latin typeface="Candara" pitchFamily="34" charset="0"/>
              </a:rPr>
              <a:t>106.9</a:t>
            </a:r>
          </a:p>
        </p:txBody>
      </p:sp>
      <p:sp>
        <p:nvSpPr>
          <p:cNvPr id="33933" name="Rechthoek 457"/>
          <p:cNvSpPr>
            <a:spLocks noChangeArrowheads="1"/>
          </p:cNvSpPr>
          <p:nvPr/>
        </p:nvSpPr>
        <p:spPr bwMode="auto">
          <a:xfrm>
            <a:off x="2347913" y="5880100"/>
            <a:ext cx="571500" cy="303213"/>
          </a:xfrm>
          <a:prstGeom prst="rect">
            <a:avLst/>
          </a:prstGeom>
          <a:noFill/>
          <a:ln w="9525">
            <a:noFill/>
            <a:round/>
            <a:headEnd/>
            <a:tailEnd/>
          </a:ln>
        </p:spPr>
        <p:txBody>
          <a:bodyPr wrap="none"/>
          <a:lstStyle/>
          <a:p>
            <a:r>
              <a:rPr lang="nl-NL" sz="1200">
                <a:solidFill>
                  <a:srgbClr val="262673"/>
                </a:solidFill>
                <a:latin typeface="Candara" pitchFamily="34" charset="0"/>
              </a:rPr>
              <a:t>108.1</a:t>
            </a:r>
          </a:p>
        </p:txBody>
      </p:sp>
      <p:sp>
        <p:nvSpPr>
          <p:cNvPr id="33934" name="Rechthoek 458"/>
          <p:cNvSpPr>
            <a:spLocks noChangeArrowheads="1"/>
          </p:cNvSpPr>
          <p:nvPr/>
        </p:nvSpPr>
        <p:spPr bwMode="auto">
          <a:xfrm>
            <a:off x="1604963" y="5527675"/>
            <a:ext cx="571500" cy="303213"/>
          </a:xfrm>
          <a:prstGeom prst="rect">
            <a:avLst/>
          </a:prstGeom>
          <a:noFill/>
          <a:ln w="9525">
            <a:noFill/>
            <a:round/>
            <a:headEnd/>
            <a:tailEnd/>
          </a:ln>
        </p:spPr>
        <p:txBody>
          <a:bodyPr wrap="none"/>
          <a:lstStyle/>
          <a:p>
            <a:r>
              <a:rPr lang="nl-NL" sz="1200">
                <a:solidFill>
                  <a:srgbClr val="262673"/>
                </a:solidFill>
                <a:latin typeface="Candara" pitchFamily="34" charset="0"/>
              </a:rPr>
              <a:t>118.3</a:t>
            </a:r>
          </a:p>
        </p:txBody>
      </p:sp>
      <p:sp>
        <p:nvSpPr>
          <p:cNvPr id="33935" name="Rechthoek 459"/>
          <p:cNvSpPr>
            <a:spLocks noChangeArrowheads="1"/>
          </p:cNvSpPr>
          <p:nvPr/>
        </p:nvSpPr>
        <p:spPr bwMode="auto">
          <a:xfrm>
            <a:off x="1604963" y="5838825"/>
            <a:ext cx="571500" cy="303213"/>
          </a:xfrm>
          <a:prstGeom prst="rect">
            <a:avLst/>
          </a:prstGeom>
          <a:noFill/>
          <a:ln w="9525">
            <a:noFill/>
            <a:round/>
            <a:headEnd/>
            <a:tailEnd/>
          </a:ln>
        </p:spPr>
        <p:txBody>
          <a:bodyPr wrap="none"/>
          <a:lstStyle/>
          <a:p>
            <a:r>
              <a:rPr lang="nl-NL" sz="1200">
                <a:solidFill>
                  <a:srgbClr val="262673"/>
                </a:solidFill>
                <a:latin typeface="Candara" pitchFamily="34" charset="0"/>
              </a:rPr>
              <a:t>109.4</a:t>
            </a:r>
          </a:p>
        </p:txBody>
      </p:sp>
      <p:grpSp>
        <p:nvGrpSpPr>
          <p:cNvPr id="33936" name="Groeperen 462"/>
          <p:cNvGrpSpPr>
            <a:grpSpLocks/>
          </p:cNvGrpSpPr>
          <p:nvPr/>
        </p:nvGrpSpPr>
        <p:grpSpPr bwMode="auto">
          <a:xfrm>
            <a:off x="7696200" y="4699000"/>
            <a:ext cx="411163" cy="1384300"/>
            <a:chOff x="888994" y="1350444"/>
            <a:chExt cx="410634" cy="1384292"/>
          </a:xfrm>
        </p:grpSpPr>
        <p:sp>
          <p:nvSpPr>
            <p:cNvPr id="34055" name="Rechthoek 463"/>
            <p:cNvSpPr>
              <a:spLocks noChangeArrowheads="1"/>
            </p:cNvSpPr>
            <p:nvPr/>
          </p:nvSpPr>
          <p:spPr bwMode="auto">
            <a:xfrm>
              <a:off x="888994" y="1350444"/>
              <a:ext cx="406400" cy="330200"/>
            </a:xfrm>
            <a:prstGeom prst="rect">
              <a:avLst/>
            </a:prstGeom>
            <a:noFill/>
            <a:ln w="9525">
              <a:noFill/>
              <a:round/>
              <a:headEnd/>
              <a:tailEnd/>
            </a:ln>
          </p:spPr>
          <p:txBody>
            <a:bodyPr wrap="none" anchor="ctr"/>
            <a:lstStyle/>
            <a:p>
              <a:r>
                <a:rPr lang="nl-NL" sz="1200">
                  <a:latin typeface="Candara" pitchFamily="34" charset="0"/>
                </a:rPr>
                <a:t>11.1</a:t>
              </a:r>
            </a:p>
          </p:txBody>
        </p:sp>
        <p:sp>
          <p:nvSpPr>
            <p:cNvPr id="34056" name="Rechthoek 464"/>
            <p:cNvSpPr>
              <a:spLocks noChangeArrowheads="1"/>
            </p:cNvSpPr>
            <p:nvPr/>
          </p:nvSpPr>
          <p:spPr bwMode="auto">
            <a:xfrm>
              <a:off x="888994" y="1561262"/>
              <a:ext cx="406400" cy="330200"/>
            </a:xfrm>
            <a:prstGeom prst="rect">
              <a:avLst/>
            </a:prstGeom>
            <a:noFill/>
            <a:ln w="9525">
              <a:noFill/>
              <a:round/>
              <a:headEnd/>
              <a:tailEnd/>
            </a:ln>
          </p:spPr>
          <p:txBody>
            <a:bodyPr wrap="none" anchor="ctr"/>
            <a:lstStyle/>
            <a:p>
              <a:r>
                <a:rPr lang="nl-NL" sz="1200">
                  <a:latin typeface="Candara" pitchFamily="34" charset="0"/>
                </a:rPr>
                <a:t>10.0</a:t>
              </a:r>
            </a:p>
          </p:txBody>
        </p:sp>
        <p:sp>
          <p:nvSpPr>
            <p:cNvPr id="34057" name="Rechthoek 465"/>
            <p:cNvSpPr>
              <a:spLocks noChangeArrowheads="1"/>
            </p:cNvSpPr>
            <p:nvPr/>
          </p:nvSpPr>
          <p:spPr bwMode="auto">
            <a:xfrm>
              <a:off x="893228" y="1772080"/>
              <a:ext cx="406400" cy="330200"/>
            </a:xfrm>
            <a:prstGeom prst="rect">
              <a:avLst/>
            </a:prstGeom>
            <a:noFill/>
            <a:ln w="9525">
              <a:noFill/>
              <a:round/>
              <a:headEnd/>
              <a:tailEnd/>
            </a:ln>
          </p:spPr>
          <p:txBody>
            <a:bodyPr wrap="none" anchor="ctr"/>
            <a:lstStyle/>
            <a:p>
              <a:r>
                <a:rPr lang="nl-NL" sz="1200">
                  <a:latin typeface="Candara" pitchFamily="34" charset="0"/>
                </a:rPr>
                <a:t>8.9</a:t>
              </a:r>
            </a:p>
          </p:txBody>
        </p:sp>
        <p:sp>
          <p:nvSpPr>
            <p:cNvPr id="34058" name="Rechthoek 466"/>
            <p:cNvSpPr>
              <a:spLocks noChangeArrowheads="1"/>
            </p:cNvSpPr>
            <p:nvPr/>
          </p:nvSpPr>
          <p:spPr bwMode="auto">
            <a:xfrm>
              <a:off x="893228" y="1982898"/>
              <a:ext cx="406400" cy="330200"/>
            </a:xfrm>
            <a:prstGeom prst="rect">
              <a:avLst/>
            </a:prstGeom>
            <a:noFill/>
            <a:ln w="9525">
              <a:noFill/>
              <a:round/>
              <a:headEnd/>
              <a:tailEnd/>
            </a:ln>
          </p:spPr>
          <p:txBody>
            <a:bodyPr wrap="none" anchor="ctr"/>
            <a:lstStyle/>
            <a:p>
              <a:r>
                <a:rPr lang="nl-NL" sz="1200">
                  <a:latin typeface="Candara" pitchFamily="34" charset="0"/>
                </a:rPr>
                <a:t>7.8</a:t>
              </a:r>
            </a:p>
          </p:txBody>
        </p:sp>
        <p:sp>
          <p:nvSpPr>
            <p:cNvPr id="34059" name="Rechthoek 467"/>
            <p:cNvSpPr>
              <a:spLocks noChangeArrowheads="1"/>
            </p:cNvSpPr>
            <p:nvPr/>
          </p:nvSpPr>
          <p:spPr bwMode="auto">
            <a:xfrm>
              <a:off x="893228" y="2193716"/>
              <a:ext cx="406400" cy="330200"/>
            </a:xfrm>
            <a:prstGeom prst="rect">
              <a:avLst/>
            </a:prstGeom>
            <a:noFill/>
            <a:ln w="9525">
              <a:noFill/>
              <a:round/>
              <a:headEnd/>
              <a:tailEnd/>
            </a:ln>
          </p:spPr>
          <p:txBody>
            <a:bodyPr wrap="none" anchor="ctr"/>
            <a:lstStyle/>
            <a:p>
              <a:r>
                <a:rPr lang="nl-NL" sz="1200">
                  <a:latin typeface="Candara" pitchFamily="34" charset="0"/>
                </a:rPr>
                <a:t>6.7</a:t>
              </a:r>
            </a:p>
          </p:txBody>
        </p:sp>
        <p:sp>
          <p:nvSpPr>
            <p:cNvPr id="34060" name="Rechthoek 468"/>
            <p:cNvSpPr>
              <a:spLocks noChangeArrowheads="1"/>
            </p:cNvSpPr>
            <p:nvPr/>
          </p:nvSpPr>
          <p:spPr bwMode="auto">
            <a:xfrm>
              <a:off x="893228" y="2404536"/>
              <a:ext cx="406400" cy="330200"/>
            </a:xfrm>
            <a:prstGeom prst="rect">
              <a:avLst/>
            </a:prstGeom>
            <a:noFill/>
            <a:ln w="9525">
              <a:noFill/>
              <a:round/>
              <a:headEnd/>
              <a:tailEnd/>
            </a:ln>
          </p:spPr>
          <p:txBody>
            <a:bodyPr wrap="none" anchor="ctr"/>
            <a:lstStyle/>
            <a:p>
              <a:r>
                <a:rPr lang="nl-NL" sz="1200">
                  <a:latin typeface="Candara" pitchFamily="34" charset="0"/>
                </a:rPr>
                <a:t>5.6</a:t>
              </a:r>
            </a:p>
          </p:txBody>
        </p:sp>
      </p:grpSp>
      <p:sp>
        <p:nvSpPr>
          <p:cNvPr id="272" name="Vrije vorm 271"/>
          <p:cNvSpPr/>
          <p:nvPr/>
        </p:nvSpPr>
        <p:spPr bwMode="auto">
          <a:xfrm>
            <a:off x="1862138" y="3289300"/>
            <a:ext cx="5353050" cy="952500"/>
          </a:xfrm>
          <a:custGeom>
            <a:avLst/>
            <a:gdLst>
              <a:gd name="connsiteX0" fmla="*/ 0 w 5353050"/>
              <a:gd name="connsiteY0" fmla="*/ 1199349 h 1307299"/>
              <a:gd name="connsiteX1" fmla="*/ 0 w 5353050"/>
              <a:gd name="connsiteY1" fmla="*/ 1199349 h 1307299"/>
              <a:gd name="connsiteX2" fmla="*/ 762000 w 5353050"/>
              <a:gd name="connsiteY2" fmla="*/ 1307299 h 1307299"/>
              <a:gd name="connsiteX3" fmla="*/ 1530350 w 5353050"/>
              <a:gd name="connsiteY3" fmla="*/ 735799 h 1307299"/>
              <a:gd name="connsiteX4" fmla="*/ 2292350 w 5353050"/>
              <a:gd name="connsiteY4" fmla="*/ 1091399 h 1307299"/>
              <a:gd name="connsiteX5" fmla="*/ 3060700 w 5353050"/>
              <a:gd name="connsiteY5" fmla="*/ 354799 h 1307299"/>
              <a:gd name="connsiteX6" fmla="*/ 3829050 w 5353050"/>
              <a:gd name="connsiteY6" fmla="*/ 958049 h 1307299"/>
              <a:gd name="connsiteX7" fmla="*/ 4603750 w 5353050"/>
              <a:gd name="connsiteY7" fmla="*/ 532599 h 1307299"/>
              <a:gd name="connsiteX8" fmla="*/ 5353050 w 5353050"/>
              <a:gd name="connsiteY8" fmla="*/ 742149 h 1307299"/>
              <a:gd name="connsiteX9" fmla="*/ 5353050 w 5353050"/>
              <a:gd name="connsiteY9" fmla="*/ 742149 h 1307299"/>
              <a:gd name="connsiteX0" fmla="*/ 0 w 5353050"/>
              <a:gd name="connsiteY0" fmla="*/ 1199349 h 1307299"/>
              <a:gd name="connsiteX1" fmla="*/ 0 w 5353050"/>
              <a:gd name="connsiteY1" fmla="*/ 1199349 h 1307299"/>
              <a:gd name="connsiteX2" fmla="*/ 762000 w 5353050"/>
              <a:gd name="connsiteY2" fmla="*/ 1307299 h 1307299"/>
              <a:gd name="connsiteX3" fmla="*/ 1530350 w 5353050"/>
              <a:gd name="connsiteY3" fmla="*/ 735799 h 1307299"/>
              <a:gd name="connsiteX4" fmla="*/ 2292350 w 5353050"/>
              <a:gd name="connsiteY4" fmla="*/ 1091399 h 1307299"/>
              <a:gd name="connsiteX5" fmla="*/ 3060700 w 5353050"/>
              <a:gd name="connsiteY5" fmla="*/ 354799 h 1307299"/>
              <a:gd name="connsiteX6" fmla="*/ 3829050 w 5353050"/>
              <a:gd name="connsiteY6" fmla="*/ 958049 h 1307299"/>
              <a:gd name="connsiteX7" fmla="*/ 4603750 w 5353050"/>
              <a:gd name="connsiteY7" fmla="*/ 532599 h 1307299"/>
              <a:gd name="connsiteX8" fmla="*/ 5353050 w 5353050"/>
              <a:gd name="connsiteY8" fmla="*/ 742149 h 1307299"/>
              <a:gd name="connsiteX9" fmla="*/ 5353050 w 5353050"/>
              <a:gd name="connsiteY9" fmla="*/ 742149 h 1307299"/>
              <a:gd name="connsiteX0" fmla="*/ 0 w 5353050"/>
              <a:gd name="connsiteY0" fmla="*/ 1199349 h 1307299"/>
              <a:gd name="connsiteX1" fmla="*/ 0 w 5353050"/>
              <a:gd name="connsiteY1" fmla="*/ 1199349 h 1307299"/>
              <a:gd name="connsiteX2" fmla="*/ 762000 w 5353050"/>
              <a:gd name="connsiteY2" fmla="*/ 1307299 h 1307299"/>
              <a:gd name="connsiteX3" fmla="*/ 1530350 w 5353050"/>
              <a:gd name="connsiteY3" fmla="*/ 735799 h 1307299"/>
              <a:gd name="connsiteX4" fmla="*/ 2292350 w 5353050"/>
              <a:gd name="connsiteY4" fmla="*/ 1091399 h 1307299"/>
              <a:gd name="connsiteX5" fmla="*/ 3060700 w 5353050"/>
              <a:gd name="connsiteY5" fmla="*/ 354799 h 1307299"/>
              <a:gd name="connsiteX6" fmla="*/ 3829050 w 5353050"/>
              <a:gd name="connsiteY6" fmla="*/ 958049 h 1307299"/>
              <a:gd name="connsiteX7" fmla="*/ 4603750 w 5353050"/>
              <a:gd name="connsiteY7" fmla="*/ 532599 h 1307299"/>
              <a:gd name="connsiteX8" fmla="*/ 5353050 w 5353050"/>
              <a:gd name="connsiteY8" fmla="*/ 742149 h 1307299"/>
              <a:gd name="connsiteX9" fmla="*/ 5353050 w 5353050"/>
              <a:gd name="connsiteY9" fmla="*/ 742149 h 1307299"/>
              <a:gd name="connsiteX0" fmla="*/ 0 w 5353050"/>
              <a:gd name="connsiteY0" fmla="*/ 1199349 h 1307299"/>
              <a:gd name="connsiteX1" fmla="*/ 0 w 5353050"/>
              <a:gd name="connsiteY1" fmla="*/ 1199349 h 1307299"/>
              <a:gd name="connsiteX2" fmla="*/ 762000 w 5353050"/>
              <a:gd name="connsiteY2" fmla="*/ 1307299 h 1307299"/>
              <a:gd name="connsiteX3" fmla="*/ 1530350 w 5353050"/>
              <a:gd name="connsiteY3" fmla="*/ 735799 h 1307299"/>
              <a:gd name="connsiteX4" fmla="*/ 2292350 w 5353050"/>
              <a:gd name="connsiteY4" fmla="*/ 1091399 h 1307299"/>
              <a:gd name="connsiteX5" fmla="*/ 3060700 w 5353050"/>
              <a:gd name="connsiteY5" fmla="*/ 354799 h 1307299"/>
              <a:gd name="connsiteX6" fmla="*/ 3829050 w 5353050"/>
              <a:gd name="connsiteY6" fmla="*/ 958049 h 1307299"/>
              <a:gd name="connsiteX7" fmla="*/ 4603750 w 5353050"/>
              <a:gd name="connsiteY7" fmla="*/ 532599 h 1307299"/>
              <a:gd name="connsiteX8" fmla="*/ 5353050 w 5353050"/>
              <a:gd name="connsiteY8" fmla="*/ 742149 h 1307299"/>
              <a:gd name="connsiteX9" fmla="*/ 5353050 w 5353050"/>
              <a:gd name="connsiteY9" fmla="*/ 742149 h 1307299"/>
              <a:gd name="connsiteX0" fmla="*/ 0 w 5353050"/>
              <a:gd name="connsiteY0" fmla="*/ 844550 h 952500"/>
              <a:gd name="connsiteX1" fmla="*/ 0 w 5353050"/>
              <a:gd name="connsiteY1" fmla="*/ 844550 h 952500"/>
              <a:gd name="connsiteX2" fmla="*/ 762000 w 5353050"/>
              <a:gd name="connsiteY2" fmla="*/ 952500 h 952500"/>
              <a:gd name="connsiteX3" fmla="*/ 1530350 w 5353050"/>
              <a:gd name="connsiteY3" fmla="*/ 381000 h 952500"/>
              <a:gd name="connsiteX4" fmla="*/ 2292350 w 5353050"/>
              <a:gd name="connsiteY4" fmla="*/ 736600 h 952500"/>
              <a:gd name="connsiteX5" fmla="*/ 3060700 w 5353050"/>
              <a:gd name="connsiteY5" fmla="*/ 0 h 952500"/>
              <a:gd name="connsiteX6" fmla="*/ 3829050 w 5353050"/>
              <a:gd name="connsiteY6" fmla="*/ 603250 h 952500"/>
              <a:gd name="connsiteX7" fmla="*/ 4603750 w 5353050"/>
              <a:gd name="connsiteY7" fmla="*/ 177800 h 952500"/>
              <a:gd name="connsiteX8" fmla="*/ 5353050 w 5353050"/>
              <a:gd name="connsiteY8" fmla="*/ 387350 h 952500"/>
              <a:gd name="connsiteX9" fmla="*/ 5353050 w 5353050"/>
              <a:gd name="connsiteY9" fmla="*/ 387350 h 952500"/>
              <a:gd name="connsiteX0" fmla="*/ 0 w 5353050"/>
              <a:gd name="connsiteY0" fmla="*/ 844550 h 952500"/>
              <a:gd name="connsiteX1" fmla="*/ 0 w 5353050"/>
              <a:gd name="connsiteY1" fmla="*/ 844550 h 952500"/>
              <a:gd name="connsiteX2" fmla="*/ 762000 w 5353050"/>
              <a:gd name="connsiteY2" fmla="*/ 952500 h 952500"/>
              <a:gd name="connsiteX3" fmla="*/ 1530350 w 5353050"/>
              <a:gd name="connsiteY3" fmla="*/ 381000 h 952500"/>
              <a:gd name="connsiteX4" fmla="*/ 2292350 w 5353050"/>
              <a:gd name="connsiteY4" fmla="*/ 736600 h 952500"/>
              <a:gd name="connsiteX5" fmla="*/ 3060700 w 5353050"/>
              <a:gd name="connsiteY5" fmla="*/ 0 h 952500"/>
              <a:gd name="connsiteX6" fmla="*/ 3829050 w 5353050"/>
              <a:gd name="connsiteY6" fmla="*/ 603250 h 952500"/>
              <a:gd name="connsiteX7" fmla="*/ 4603750 w 5353050"/>
              <a:gd name="connsiteY7" fmla="*/ 177800 h 952500"/>
              <a:gd name="connsiteX8" fmla="*/ 5353050 w 5353050"/>
              <a:gd name="connsiteY8" fmla="*/ 387350 h 952500"/>
              <a:gd name="connsiteX9" fmla="*/ 5353050 w 5353050"/>
              <a:gd name="connsiteY9" fmla="*/ 3873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952500">
                <a:moveTo>
                  <a:pt x="0" y="844550"/>
                </a:moveTo>
                <a:lnTo>
                  <a:pt x="0" y="844550"/>
                </a:lnTo>
                <a:lnTo>
                  <a:pt x="762000" y="952500"/>
                </a:lnTo>
                <a:lnTo>
                  <a:pt x="1530350" y="381000"/>
                </a:lnTo>
                <a:lnTo>
                  <a:pt x="2292350" y="736600"/>
                </a:lnTo>
                <a:lnTo>
                  <a:pt x="3060700" y="0"/>
                </a:lnTo>
                <a:lnTo>
                  <a:pt x="3829050" y="603250"/>
                </a:lnTo>
                <a:lnTo>
                  <a:pt x="4603750" y="177800"/>
                </a:lnTo>
                <a:lnTo>
                  <a:pt x="5353050" y="387350"/>
                </a:lnTo>
                <a:lnTo>
                  <a:pt x="5353050" y="387350"/>
                </a:lnTo>
              </a:path>
            </a:pathLst>
          </a:custGeom>
          <a:noFill/>
          <a:ln w="9525" cap="flat" cmpd="sng" algn="ctr">
            <a:solidFill>
              <a:schemeClr val="accent2">
                <a:lumMod val="75000"/>
              </a:schemeClr>
            </a:solidFill>
            <a:prstDash val="solid"/>
            <a:round/>
            <a:headEnd type="none" w="med" len="med"/>
            <a:tailEnd type="none" w="med" len="med"/>
          </a:ln>
          <a:effectLst/>
        </p:spPr>
        <p:txBody>
          <a:bodyPr vert="eaVert" wrap="none" anchor="ctr"/>
          <a:lstStyle/>
          <a:p>
            <a:pPr algn="ctr">
              <a:defRPr/>
            </a:pPr>
            <a:endParaRPr lang="nl-NL"/>
          </a:p>
        </p:txBody>
      </p:sp>
      <p:sp>
        <p:nvSpPr>
          <p:cNvPr id="33938" name="Vrije vorm 273"/>
          <p:cNvSpPr>
            <a:spLocks noChangeArrowheads="1"/>
          </p:cNvSpPr>
          <p:nvPr/>
        </p:nvSpPr>
        <p:spPr bwMode="auto">
          <a:xfrm>
            <a:off x="1868488" y="3676650"/>
            <a:ext cx="5353050" cy="482600"/>
          </a:xfrm>
          <a:custGeom>
            <a:avLst/>
            <a:gdLst>
              <a:gd name="T0" fmla="*/ 5353050 w 5353050"/>
              <a:gd name="T1" fmla="*/ 158750 h 482600"/>
              <a:gd name="T2" fmla="*/ 4591050 w 5353050"/>
              <a:gd name="T3" fmla="*/ 0 h 482600"/>
              <a:gd name="T4" fmla="*/ 3822701 w 5353050"/>
              <a:gd name="T5" fmla="*/ 311150 h 482600"/>
              <a:gd name="T6" fmla="*/ 3054351 w 5353050"/>
              <a:gd name="T7" fmla="*/ 266700 h 482600"/>
              <a:gd name="T8" fmla="*/ 2279651 w 5353050"/>
              <a:gd name="T9" fmla="*/ 349250 h 482600"/>
              <a:gd name="T10" fmla="*/ 1517662 w 5353050"/>
              <a:gd name="T11" fmla="*/ 0 h 482600"/>
              <a:gd name="T12" fmla="*/ 749300 w 5353050"/>
              <a:gd name="T13" fmla="*/ 457200 h 482600"/>
              <a:gd name="T14" fmla="*/ 0 w 5353050"/>
              <a:gd name="T15" fmla="*/ 482600 h 482600"/>
              <a:gd name="T16" fmla="*/ 0 w 5353050"/>
              <a:gd name="T17" fmla="*/ 482600 h 482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53050"/>
              <a:gd name="T28" fmla="*/ 0 h 482600"/>
              <a:gd name="T29" fmla="*/ 5353050 w 5353050"/>
              <a:gd name="T30" fmla="*/ 482600 h 482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53050" h="482600">
                <a:moveTo>
                  <a:pt x="5353050" y="158750"/>
                </a:moveTo>
                <a:lnTo>
                  <a:pt x="4591050" y="0"/>
                </a:lnTo>
                <a:lnTo>
                  <a:pt x="3822700" y="311150"/>
                </a:lnTo>
                <a:cubicBezTo>
                  <a:pt x="3566576" y="296454"/>
                  <a:pt x="2797805" y="266700"/>
                  <a:pt x="3054350" y="266700"/>
                </a:cubicBezTo>
                <a:lnTo>
                  <a:pt x="2279650" y="349250"/>
                </a:lnTo>
                <a:lnTo>
                  <a:pt x="1517650" y="0"/>
                </a:lnTo>
                <a:lnTo>
                  <a:pt x="749300" y="457200"/>
                </a:lnTo>
                <a:lnTo>
                  <a:pt x="0" y="482600"/>
                </a:lnTo>
              </a:path>
            </a:pathLst>
          </a:custGeom>
          <a:noFill/>
          <a:ln w="9525">
            <a:solidFill>
              <a:schemeClr val="tx1"/>
            </a:solidFill>
            <a:round/>
            <a:headEnd/>
            <a:tailEnd/>
          </a:ln>
        </p:spPr>
        <p:txBody>
          <a:bodyPr vert="eaVert" wrap="none" anchor="ctr"/>
          <a:lstStyle/>
          <a:p>
            <a:pPr algn="ctr"/>
            <a:endParaRPr lang="en-US"/>
          </a:p>
        </p:txBody>
      </p:sp>
      <p:grpSp>
        <p:nvGrpSpPr>
          <p:cNvPr id="33939" name="Groeperen 160"/>
          <p:cNvGrpSpPr>
            <a:grpSpLocks/>
          </p:cNvGrpSpPr>
          <p:nvPr/>
        </p:nvGrpSpPr>
        <p:grpSpPr bwMode="auto">
          <a:xfrm>
            <a:off x="973138" y="3035300"/>
            <a:ext cx="411162" cy="1384300"/>
            <a:chOff x="888994" y="1350444"/>
            <a:chExt cx="410634" cy="1384292"/>
          </a:xfrm>
        </p:grpSpPr>
        <p:sp>
          <p:nvSpPr>
            <p:cNvPr id="34049" name="Rechthoek 161"/>
            <p:cNvSpPr>
              <a:spLocks noChangeArrowheads="1"/>
            </p:cNvSpPr>
            <p:nvPr/>
          </p:nvSpPr>
          <p:spPr bwMode="auto">
            <a:xfrm>
              <a:off x="888994" y="1350444"/>
              <a:ext cx="406400" cy="330200"/>
            </a:xfrm>
            <a:prstGeom prst="rect">
              <a:avLst/>
            </a:prstGeom>
            <a:noFill/>
            <a:ln w="9525">
              <a:noFill/>
              <a:round/>
              <a:headEnd/>
              <a:tailEnd/>
            </a:ln>
          </p:spPr>
          <p:txBody>
            <a:bodyPr wrap="none" anchor="ctr"/>
            <a:lstStyle/>
            <a:p>
              <a:pPr algn="ctr"/>
              <a:r>
                <a:rPr lang="nl-NL" sz="1200">
                  <a:latin typeface="Candara" pitchFamily="34" charset="0"/>
                </a:rPr>
                <a:t>200</a:t>
              </a:r>
            </a:p>
          </p:txBody>
        </p:sp>
        <p:sp>
          <p:nvSpPr>
            <p:cNvPr id="34050" name="Rechthoek 162"/>
            <p:cNvSpPr>
              <a:spLocks noChangeArrowheads="1"/>
            </p:cNvSpPr>
            <p:nvPr/>
          </p:nvSpPr>
          <p:spPr bwMode="auto">
            <a:xfrm>
              <a:off x="888994" y="1561262"/>
              <a:ext cx="406400" cy="330200"/>
            </a:xfrm>
            <a:prstGeom prst="rect">
              <a:avLst/>
            </a:prstGeom>
            <a:noFill/>
            <a:ln w="9525">
              <a:noFill/>
              <a:round/>
              <a:headEnd/>
              <a:tailEnd/>
            </a:ln>
          </p:spPr>
          <p:txBody>
            <a:bodyPr wrap="none" anchor="ctr"/>
            <a:lstStyle/>
            <a:p>
              <a:pPr algn="ctr"/>
              <a:r>
                <a:rPr lang="nl-NL" sz="1200">
                  <a:latin typeface="Candara" pitchFamily="34" charset="0"/>
                </a:rPr>
                <a:t>180</a:t>
              </a:r>
            </a:p>
          </p:txBody>
        </p:sp>
        <p:sp>
          <p:nvSpPr>
            <p:cNvPr id="34051" name="Rechthoek 163"/>
            <p:cNvSpPr>
              <a:spLocks noChangeArrowheads="1"/>
            </p:cNvSpPr>
            <p:nvPr/>
          </p:nvSpPr>
          <p:spPr bwMode="auto">
            <a:xfrm>
              <a:off x="893228" y="1772080"/>
              <a:ext cx="406400" cy="330200"/>
            </a:xfrm>
            <a:prstGeom prst="rect">
              <a:avLst/>
            </a:prstGeom>
            <a:noFill/>
            <a:ln w="9525">
              <a:noFill/>
              <a:round/>
              <a:headEnd/>
              <a:tailEnd/>
            </a:ln>
          </p:spPr>
          <p:txBody>
            <a:bodyPr wrap="none" anchor="ctr"/>
            <a:lstStyle/>
            <a:p>
              <a:pPr algn="ctr"/>
              <a:r>
                <a:rPr lang="nl-NL" sz="1200">
                  <a:latin typeface="Candara" pitchFamily="34" charset="0"/>
                </a:rPr>
                <a:t>160</a:t>
              </a:r>
            </a:p>
          </p:txBody>
        </p:sp>
        <p:sp>
          <p:nvSpPr>
            <p:cNvPr id="34052" name="Rechthoek 164"/>
            <p:cNvSpPr>
              <a:spLocks noChangeArrowheads="1"/>
            </p:cNvSpPr>
            <p:nvPr/>
          </p:nvSpPr>
          <p:spPr bwMode="auto">
            <a:xfrm>
              <a:off x="893228" y="1982898"/>
              <a:ext cx="406400" cy="330200"/>
            </a:xfrm>
            <a:prstGeom prst="rect">
              <a:avLst/>
            </a:prstGeom>
            <a:noFill/>
            <a:ln w="9525">
              <a:noFill/>
              <a:round/>
              <a:headEnd/>
              <a:tailEnd/>
            </a:ln>
          </p:spPr>
          <p:txBody>
            <a:bodyPr wrap="none" anchor="ctr"/>
            <a:lstStyle/>
            <a:p>
              <a:pPr algn="ctr"/>
              <a:r>
                <a:rPr lang="nl-NL" sz="1200">
                  <a:latin typeface="Candara" pitchFamily="34" charset="0"/>
                </a:rPr>
                <a:t>140</a:t>
              </a:r>
            </a:p>
          </p:txBody>
        </p:sp>
        <p:sp>
          <p:nvSpPr>
            <p:cNvPr id="34053" name="Rechthoek 165"/>
            <p:cNvSpPr>
              <a:spLocks noChangeArrowheads="1"/>
            </p:cNvSpPr>
            <p:nvPr/>
          </p:nvSpPr>
          <p:spPr bwMode="auto">
            <a:xfrm>
              <a:off x="893228" y="2193716"/>
              <a:ext cx="406400" cy="330200"/>
            </a:xfrm>
            <a:prstGeom prst="rect">
              <a:avLst/>
            </a:prstGeom>
            <a:noFill/>
            <a:ln w="9525">
              <a:noFill/>
              <a:round/>
              <a:headEnd/>
              <a:tailEnd/>
            </a:ln>
          </p:spPr>
          <p:txBody>
            <a:bodyPr wrap="none" anchor="ctr"/>
            <a:lstStyle/>
            <a:p>
              <a:pPr algn="ctr"/>
              <a:r>
                <a:rPr lang="nl-NL" sz="1200">
                  <a:latin typeface="Candara" pitchFamily="34" charset="0"/>
                </a:rPr>
                <a:t>120</a:t>
              </a:r>
            </a:p>
          </p:txBody>
        </p:sp>
        <p:sp>
          <p:nvSpPr>
            <p:cNvPr id="34054" name="Rechthoek 166"/>
            <p:cNvSpPr>
              <a:spLocks noChangeArrowheads="1"/>
            </p:cNvSpPr>
            <p:nvPr/>
          </p:nvSpPr>
          <p:spPr bwMode="auto">
            <a:xfrm>
              <a:off x="893228" y="2404536"/>
              <a:ext cx="406400" cy="330200"/>
            </a:xfrm>
            <a:prstGeom prst="rect">
              <a:avLst/>
            </a:prstGeom>
            <a:noFill/>
            <a:ln w="9525">
              <a:noFill/>
              <a:round/>
              <a:headEnd/>
              <a:tailEnd/>
            </a:ln>
          </p:spPr>
          <p:txBody>
            <a:bodyPr wrap="none" anchor="ctr"/>
            <a:lstStyle/>
            <a:p>
              <a:pPr algn="ctr"/>
              <a:r>
                <a:rPr lang="nl-NL" sz="1200">
                  <a:latin typeface="Candara" pitchFamily="34" charset="0"/>
                </a:rPr>
                <a:t>100</a:t>
              </a:r>
            </a:p>
          </p:txBody>
        </p:sp>
      </p:grpSp>
      <p:cxnSp>
        <p:nvCxnSpPr>
          <p:cNvPr id="33940" name="Rechte verbindingslijn 86"/>
          <p:cNvCxnSpPr>
            <a:cxnSpLocks noChangeShapeType="1"/>
          </p:cNvCxnSpPr>
          <p:nvPr/>
        </p:nvCxnSpPr>
        <p:spPr bwMode="auto">
          <a:xfrm rot="5400000">
            <a:off x="914400" y="3784600"/>
            <a:ext cx="1119188" cy="1588"/>
          </a:xfrm>
          <a:prstGeom prst="line">
            <a:avLst/>
          </a:prstGeom>
          <a:noFill/>
          <a:ln w="9525">
            <a:solidFill>
              <a:schemeClr val="tx1"/>
            </a:solidFill>
            <a:round/>
            <a:headEnd/>
            <a:tailEnd/>
          </a:ln>
        </p:spPr>
      </p:cxnSp>
      <p:cxnSp>
        <p:nvCxnSpPr>
          <p:cNvPr id="33941" name="Rechte verbindingslijn 87"/>
          <p:cNvCxnSpPr>
            <a:cxnSpLocks noChangeShapeType="1"/>
          </p:cNvCxnSpPr>
          <p:nvPr/>
        </p:nvCxnSpPr>
        <p:spPr bwMode="auto">
          <a:xfrm>
            <a:off x="1468438" y="4460875"/>
            <a:ext cx="6137275" cy="1588"/>
          </a:xfrm>
          <a:prstGeom prst="line">
            <a:avLst/>
          </a:prstGeom>
          <a:noFill/>
          <a:ln w="9525">
            <a:solidFill>
              <a:schemeClr val="tx1"/>
            </a:solidFill>
            <a:round/>
            <a:headEnd/>
            <a:tailEnd/>
          </a:ln>
        </p:spPr>
      </p:cxnSp>
      <p:cxnSp>
        <p:nvCxnSpPr>
          <p:cNvPr id="33942" name="Rechte verbindingslijn 88"/>
          <p:cNvCxnSpPr>
            <a:cxnSpLocks noChangeShapeType="1"/>
          </p:cNvCxnSpPr>
          <p:nvPr/>
        </p:nvCxnSpPr>
        <p:spPr bwMode="auto">
          <a:xfrm>
            <a:off x="1335088" y="3228975"/>
            <a:ext cx="133350" cy="1588"/>
          </a:xfrm>
          <a:prstGeom prst="line">
            <a:avLst/>
          </a:prstGeom>
          <a:noFill/>
          <a:ln w="9525">
            <a:solidFill>
              <a:schemeClr val="tx1"/>
            </a:solidFill>
            <a:round/>
            <a:headEnd/>
            <a:tailEnd/>
          </a:ln>
        </p:spPr>
      </p:cxnSp>
      <p:cxnSp>
        <p:nvCxnSpPr>
          <p:cNvPr id="33943" name="Rechte verbindingslijn 89"/>
          <p:cNvCxnSpPr>
            <a:cxnSpLocks noChangeShapeType="1"/>
          </p:cNvCxnSpPr>
          <p:nvPr/>
        </p:nvCxnSpPr>
        <p:spPr bwMode="auto">
          <a:xfrm>
            <a:off x="1335088" y="3649663"/>
            <a:ext cx="133350" cy="1587"/>
          </a:xfrm>
          <a:prstGeom prst="line">
            <a:avLst/>
          </a:prstGeom>
          <a:noFill/>
          <a:ln w="9525">
            <a:solidFill>
              <a:schemeClr val="tx1"/>
            </a:solidFill>
            <a:round/>
            <a:headEnd/>
            <a:tailEnd/>
          </a:ln>
        </p:spPr>
      </p:cxnSp>
      <p:cxnSp>
        <p:nvCxnSpPr>
          <p:cNvPr id="33944" name="Rechte verbindingslijn 90"/>
          <p:cNvCxnSpPr>
            <a:cxnSpLocks noChangeShapeType="1"/>
          </p:cNvCxnSpPr>
          <p:nvPr/>
        </p:nvCxnSpPr>
        <p:spPr bwMode="auto">
          <a:xfrm>
            <a:off x="1335088" y="3859213"/>
            <a:ext cx="133350" cy="1587"/>
          </a:xfrm>
          <a:prstGeom prst="line">
            <a:avLst/>
          </a:prstGeom>
          <a:noFill/>
          <a:ln w="9525">
            <a:solidFill>
              <a:schemeClr val="tx1"/>
            </a:solidFill>
            <a:round/>
            <a:headEnd/>
            <a:tailEnd/>
          </a:ln>
        </p:spPr>
      </p:cxnSp>
      <p:cxnSp>
        <p:nvCxnSpPr>
          <p:cNvPr id="33945" name="Rechte verbindingslijn 91"/>
          <p:cNvCxnSpPr>
            <a:cxnSpLocks noChangeShapeType="1"/>
          </p:cNvCxnSpPr>
          <p:nvPr/>
        </p:nvCxnSpPr>
        <p:spPr bwMode="auto">
          <a:xfrm>
            <a:off x="1335088" y="4070350"/>
            <a:ext cx="133350" cy="0"/>
          </a:xfrm>
          <a:prstGeom prst="line">
            <a:avLst/>
          </a:prstGeom>
          <a:noFill/>
          <a:ln w="9525">
            <a:solidFill>
              <a:schemeClr val="tx1"/>
            </a:solidFill>
            <a:round/>
            <a:headEnd/>
            <a:tailEnd/>
          </a:ln>
        </p:spPr>
      </p:cxnSp>
      <p:cxnSp>
        <p:nvCxnSpPr>
          <p:cNvPr id="33946" name="Rechte verbindingslijn 92"/>
          <p:cNvCxnSpPr>
            <a:cxnSpLocks noChangeShapeType="1"/>
          </p:cNvCxnSpPr>
          <p:nvPr/>
        </p:nvCxnSpPr>
        <p:spPr bwMode="auto">
          <a:xfrm>
            <a:off x="1335088" y="4279900"/>
            <a:ext cx="133350" cy="1588"/>
          </a:xfrm>
          <a:prstGeom prst="line">
            <a:avLst/>
          </a:prstGeom>
          <a:noFill/>
          <a:ln w="9525">
            <a:solidFill>
              <a:schemeClr val="tx1"/>
            </a:solidFill>
            <a:round/>
            <a:headEnd/>
            <a:tailEnd/>
          </a:ln>
        </p:spPr>
      </p:cxnSp>
      <p:sp>
        <p:nvSpPr>
          <p:cNvPr id="33947" name="Tekstvak 93"/>
          <p:cNvSpPr txBox="1">
            <a:spLocks noChangeArrowheads="1"/>
          </p:cNvSpPr>
          <p:nvPr/>
        </p:nvSpPr>
        <p:spPr bwMode="auto">
          <a:xfrm>
            <a:off x="1441450" y="3117850"/>
            <a:ext cx="271463" cy="522288"/>
          </a:xfrm>
          <a:prstGeom prst="rect">
            <a:avLst/>
          </a:prstGeom>
          <a:noFill/>
          <a:ln w="9525">
            <a:noFill/>
            <a:miter lim="800000"/>
            <a:headEnd/>
            <a:tailEnd/>
          </a:ln>
        </p:spPr>
        <p:txBody>
          <a:bodyPr>
            <a:spAutoFit/>
          </a:bodyPr>
          <a:lstStyle/>
          <a:p>
            <a:r>
              <a:rPr lang="nl-NL" sz="1400">
                <a:solidFill>
                  <a:srgbClr val="222268"/>
                </a:solidFill>
                <a:latin typeface="Candara" pitchFamily="34" charset="0"/>
              </a:rPr>
              <a:t>D</a:t>
            </a:r>
          </a:p>
        </p:txBody>
      </p:sp>
      <p:cxnSp>
        <p:nvCxnSpPr>
          <p:cNvPr id="33948" name="Rechte verbindingslijn 94"/>
          <p:cNvCxnSpPr>
            <a:cxnSpLocks noChangeShapeType="1"/>
          </p:cNvCxnSpPr>
          <p:nvPr/>
        </p:nvCxnSpPr>
        <p:spPr bwMode="auto">
          <a:xfrm rot="5400000">
            <a:off x="1827213" y="4508500"/>
            <a:ext cx="84138" cy="1587"/>
          </a:xfrm>
          <a:prstGeom prst="line">
            <a:avLst/>
          </a:prstGeom>
          <a:noFill/>
          <a:ln w="9525">
            <a:solidFill>
              <a:schemeClr val="tx1"/>
            </a:solidFill>
            <a:round/>
            <a:headEnd/>
            <a:tailEnd/>
          </a:ln>
        </p:spPr>
      </p:cxnSp>
      <p:cxnSp>
        <p:nvCxnSpPr>
          <p:cNvPr id="33949" name="Rechte verbindingslijn 95"/>
          <p:cNvCxnSpPr>
            <a:cxnSpLocks noChangeShapeType="1"/>
          </p:cNvCxnSpPr>
          <p:nvPr/>
        </p:nvCxnSpPr>
        <p:spPr bwMode="auto">
          <a:xfrm rot="5400000">
            <a:off x="2590006" y="4509294"/>
            <a:ext cx="84138" cy="0"/>
          </a:xfrm>
          <a:prstGeom prst="line">
            <a:avLst/>
          </a:prstGeom>
          <a:noFill/>
          <a:ln w="9525">
            <a:solidFill>
              <a:schemeClr val="tx1"/>
            </a:solidFill>
            <a:round/>
            <a:headEnd/>
            <a:tailEnd/>
          </a:ln>
        </p:spPr>
      </p:cxnSp>
      <p:cxnSp>
        <p:nvCxnSpPr>
          <p:cNvPr id="33950" name="Rechte verbindingslijn 96"/>
          <p:cNvCxnSpPr>
            <a:cxnSpLocks noChangeShapeType="1"/>
          </p:cNvCxnSpPr>
          <p:nvPr/>
        </p:nvCxnSpPr>
        <p:spPr bwMode="auto">
          <a:xfrm rot="5400000">
            <a:off x="3352800" y="4508500"/>
            <a:ext cx="84138" cy="1588"/>
          </a:xfrm>
          <a:prstGeom prst="line">
            <a:avLst/>
          </a:prstGeom>
          <a:noFill/>
          <a:ln w="9525">
            <a:solidFill>
              <a:schemeClr val="tx1"/>
            </a:solidFill>
            <a:round/>
            <a:headEnd/>
            <a:tailEnd/>
          </a:ln>
        </p:spPr>
      </p:cxnSp>
      <p:cxnSp>
        <p:nvCxnSpPr>
          <p:cNvPr id="33951" name="Rechte verbindingslijn 97"/>
          <p:cNvCxnSpPr>
            <a:cxnSpLocks noChangeShapeType="1"/>
          </p:cNvCxnSpPr>
          <p:nvPr/>
        </p:nvCxnSpPr>
        <p:spPr bwMode="auto">
          <a:xfrm rot="5400000">
            <a:off x="4116388" y="4508500"/>
            <a:ext cx="84138" cy="1587"/>
          </a:xfrm>
          <a:prstGeom prst="line">
            <a:avLst/>
          </a:prstGeom>
          <a:noFill/>
          <a:ln w="9525">
            <a:solidFill>
              <a:schemeClr val="tx1"/>
            </a:solidFill>
            <a:round/>
            <a:headEnd/>
            <a:tailEnd/>
          </a:ln>
        </p:spPr>
      </p:cxnSp>
      <p:cxnSp>
        <p:nvCxnSpPr>
          <p:cNvPr id="33952" name="Rechte verbindingslijn 98"/>
          <p:cNvCxnSpPr>
            <a:cxnSpLocks noChangeShapeType="1"/>
          </p:cNvCxnSpPr>
          <p:nvPr/>
        </p:nvCxnSpPr>
        <p:spPr bwMode="auto">
          <a:xfrm rot="5400000">
            <a:off x="4879975" y="4508500"/>
            <a:ext cx="84138" cy="1588"/>
          </a:xfrm>
          <a:prstGeom prst="line">
            <a:avLst/>
          </a:prstGeom>
          <a:noFill/>
          <a:ln w="9525">
            <a:solidFill>
              <a:schemeClr val="tx1"/>
            </a:solidFill>
            <a:round/>
            <a:headEnd/>
            <a:tailEnd/>
          </a:ln>
        </p:spPr>
      </p:cxnSp>
      <p:cxnSp>
        <p:nvCxnSpPr>
          <p:cNvPr id="33953" name="Rechte verbindingslijn 99"/>
          <p:cNvCxnSpPr>
            <a:cxnSpLocks noChangeShapeType="1"/>
          </p:cNvCxnSpPr>
          <p:nvPr/>
        </p:nvCxnSpPr>
        <p:spPr bwMode="auto">
          <a:xfrm rot="5400000">
            <a:off x="5641975" y="4508500"/>
            <a:ext cx="84138" cy="1588"/>
          </a:xfrm>
          <a:prstGeom prst="line">
            <a:avLst/>
          </a:prstGeom>
          <a:noFill/>
          <a:ln w="9525">
            <a:solidFill>
              <a:schemeClr val="tx1"/>
            </a:solidFill>
            <a:round/>
            <a:headEnd/>
            <a:tailEnd/>
          </a:ln>
        </p:spPr>
      </p:cxnSp>
      <p:cxnSp>
        <p:nvCxnSpPr>
          <p:cNvPr id="33954" name="Rechte verbindingslijn 100"/>
          <p:cNvCxnSpPr>
            <a:cxnSpLocks noChangeShapeType="1"/>
          </p:cNvCxnSpPr>
          <p:nvPr/>
        </p:nvCxnSpPr>
        <p:spPr bwMode="auto">
          <a:xfrm rot="5400000">
            <a:off x="6405563" y="4513263"/>
            <a:ext cx="84137" cy="1587"/>
          </a:xfrm>
          <a:prstGeom prst="line">
            <a:avLst/>
          </a:prstGeom>
          <a:noFill/>
          <a:ln w="9525">
            <a:solidFill>
              <a:schemeClr val="tx1"/>
            </a:solidFill>
            <a:round/>
            <a:headEnd/>
            <a:tailEnd/>
          </a:ln>
        </p:spPr>
      </p:cxnSp>
      <p:cxnSp>
        <p:nvCxnSpPr>
          <p:cNvPr id="33955" name="Rechte verbindingslijn 101"/>
          <p:cNvCxnSpPr>
            <a:cxnSpLocks noChangeShapeType="1"/>
          </p:cNvCxnSpPr>
          <p:nvPr/>
        </p:nvCxnSpPr>
        <p:spPr bwMode="auto">
          <a:xfrm rot="5400000">
            <a:off x="7169150" y="4513263"/>
            <a:ext cx="84137" cy="1588"/>
          </a:xfrm>
          <a:prstGeom prst="line">
            <a:avLst/>
          </a:prstGeom>
          <a:noFill/>
          <a:ln w="9525">
            <a:solidFill>
              <a:schemeClr val="tx1"/>
            </a:solidFill>
            <a:round/>
            <a:headEnd/>
            <a:tailEnd/>
          </a:ln>
        </p:spPr>
      </p:cxnSp>
      <p:cxnSp>
        <p:nvCxnSpPr>
          <p:cNvPr id="33956" name="Rechte verbindingslijn 102"/>
          <p:cNvCxnSpPr>
            <a:cxnSpLocks noChangeShapeType="1"/>
          </p:cNvCxnSpPr>
          <p:nvPr/>
        </p:nvCxnSpPr>
        <p:spPr bwMode="auto">
          <a:xfrm rot="5400000">
            <a:off x="1434306" y="4412457"/>
            <a:ext cx="79375" cy="1588"/>
          </a:xfrm>
          <a:prstGeom prst="line">
            <a:avLst/>
          </a:prstGeom>
          <a:noFill/>
          <a:ln w="9525">
            <a:solidFill>
              <a:schemeClr val="tx1"/>
            </a:solidFill>
            <a:round/>
            <a:headEnd/>
            <a:tailEnd/>
          </a:ln>
        </p:spPr>
      </p:cxnSp>
      <p:cxnSp>
        <p:nvCxnSpPr>
          <p:cNvPr id="33957" name="Rechte verbindingslijn 103"/>
          <p:cNvCxnSpPr>
            <a:cxnSpLocks noChangeShapeType="1"/>
          </p:cNvCxnSpPr>
          <p:nvPr/>
        </p:nvCxnSpPr>
        <p:spPr bwMode="auto">
          <a:xfrm flipV="1">
            <a:off x="1381125" y="4303713"/>
            <a:ext cx="184150" cy="76200"/>
          </a:xfrm>
          <a:prstGeom prst="line">
            <a:avLst/>
          </a:prstGeom>
          <a:noFill/>
          <a:ln w="9525">
            <a:solidFill>
              <a:schemeClr val="tx1"/>
            </a:solidFill>
            <a:round/>
            <a:headEnd/>
            <a:tailEnd/>
          </a:ln>
        </p:spPr>
      </p:cxnSp>
      <p:cxnSp>
        <p:nvCxnSpPr>
          <p:cNvPr id="33958" name="Rechte verbindingslijn 104"/>
          <p:cNvCxnSpPr>
            <a:cxnSpLocks noChangeShapeType="1"/>
          </p:cNvCxnSpPr>
          <p:nvPr/>
        </p:nvCxnSpPr>
        <p:spPr bwMode="auto">
          <a:xfrm flipV="1">
            <a:off x="1381125" y="4341813"/>
            <a:ext cx="184150" cy="76200"/>
          </a:xfrm>
          <a:prstGeom prst="line">
            <a:avLst/>
          </a:prstGeom>
          <a:noFill/>
          <a:ln w="9525">
            <a:solidFill>
              <a:schemeClr val="tx1"/>
            </a:solidFill>
            <a:round/>
            <a:headEnd/>
            <a:tailEnd/>
          </a:ln>
        </p:spPr>
      </p:cxnSp>
      <p:cxnSp>
        <p:nvCxnSpPr>
          <p:cNvPr id="33959" name="Rechte verbindingslijn 105"/>
          <p:cNvCxnSpPr>
            <a:cxnSpLocks noChangeShapeType="1"/>
          </p:cNvCxnSpPr>
          <p:nvPr/>
        </p:nvCxnSpPr>
        <p:spPr bwMode="auto">
          <a:xfrm>
            <a:off x="1335088" y="3438525"/>
            <a:ext cx="133350" cy="1588"/>
          </a:xfrm>
          <a:prstGeom prst="line">
            <a:avLst/>
          </a:prstGeom>
          <a:noFill/>
          <a:ln w="9525">
            <a:solidFill>
              <a:schemeClr val="tx1"/>
            </a:solidFill>
            <a:round/>
            <a:headEnd/>
            <a:tailEnd/>
          </a:ln>
        </p:spPr>
      </p:cxnSp>
      <p:sp>
        <p:nvSpPr>
          <p:cNvPr id="257" name="Ovaal 256"/>
          <p:cNvSpPr/>
          <p:nvPr/>
        </p:nvSpPr>
        <p:spPr bwMode="auto">
          <a:xfrm>
            <a:off x="5649913" y="394493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33961" name="Ovaal 257"/>
          <p:cNvSpPr>
            <a:spLocks noChangeArrowheads="1"/>
          </p:cNvSpPr>
          <p:nvPr/>
        </p:nvSpPr>
        <p:spPr bwMode="auto">
          <a:xfrm>
            <a:off x="3351213" y="363855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259" name="Ovaal 258"/>
          <p:cNvSpPr/>
          <p:nvPr/>
        </p:nvSpPr>
        <p:spPr bwMode="auto">
          <a:xfrm>
            <a:off x="2582863" y="409098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260" name="Ovaal 259"/>
          <p:cNvSpPr/>
          <p:nvPr/>
        </p:nvSpPr>
        <p:spPr bwMode="auto">
          <a:xfrm>
            <a:off x="3348038" y="365283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261" name="Ovaal 260"/>
          <p:cNvSpPr/>
          <p:nvPr/>
        </p:nvSpPr>
        <p:spPr bwMode="auto">
          <a:xfrm>
            <a:off x="4113213" y="3986213"/>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262" name="Ovaal 261"/>
          <p:cNvSpPr/>
          <p:nvPr/>
        </p:nvSpPr>
        <p:spPr bwMode="auto">
          <a:xfrm>
            <a:off x="4881563" y="390683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263" name="Ovaal 262"/>
          <p:cNvSpPr/>
          <p:nvPr/>
        </p:nvSpPr>
        <p:spPr bwMode="auto">
          <a:xfrm>
            <a:off x="6415088" y="364013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264" name="Ovaal 263"/>
          <p:cNvSpPr/>
          <p:nvPr/>
        </p:nvSpPr>
        <p:spPr bwMode="auto">
          <a:xfrm>
            <a:off x="7177088" y="379253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265" name="Ovaal 264"/>
          <p:cNvSpPr/>
          <p:nvPr/>
        </p:nvSpPr>
        <p:spPr bwMode="auto">
          <a:xfrm>
            <a:off x="1820863" y="4116388"/>
            <a:ext cx="76200" cy="762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p>
        </p:txBody>
      </p:sp>
      <p:sp>
        <p:nvSpPr>
          <p:cNvPr id="33969" name="Ovaal 265"/>
          <p:cNvSpPr>
            <a:spLocks noChangeArrowheads="1"/>
          </p:cNvSpPr>
          <p:nvPr/>
        </p:nvSpPr>
        <p:spPr bwMode="auto">
          <a:xfrm>
            <a:off x="2589213" y="420052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70" name="Ovaal 266"/>
          <p:cNvSpPr>
            <a:spLocks noChangeArrowheads="1"/>
          </p:cNvSpPr>
          <p:nvPr/>
        </p:nvSpPr>
        <p:spPr bwMode="auto">
          <a:xfrm>
            <a:off x="1827213" y="4098925"/>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71" name="Ovaal 267"/>
          <p:cNvSpPr>
            <a:spLocks noChangeArrowheads="1"/>
          </p:cNvSpPr>
          <p:nvPr/>
        </p:nvSpPr>
        <p:spPr bwMode="auto">
          <a:xfrm>
            <a:off x="4891088" y="325755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72" name="Ovaal 268"/>
          <p:cNvSpPr>
            <a:spLocks noChangeArrowheads="1"/>
          </p:cNvSpPr>
          <p:nvPr/>
        </p:nvSpPr>
        <p:spPr bwMode="auto">
          <a:xfrm>
            <a:off x="5653088" y="384810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73" name="Ovaal 269"/>
          <p:cNvSpPr>
            <a:spLocks noChangeArrowheads="1"/>
          </p:cNvSpPr>
          <p:nvPr/>
        </p:nvSpPr>
        <p:spPr bwMode="auto">
          <a:xfrm>
            <a:off x="6421438" y="343535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74" name="Ovaal 270"/>
          <p:cNvSpPr>
            <a:spLocks noChangeArrowheads="1"/>
          </p:cNvSpPr>
          <p:nvPr/>
        </p:nvSpPr>
        <p:spPr bwMode="auto">
          <a:xfrm>
            <a:off x="7164388" y="3644900"/>
            <a:ext cx="68262" cy="68263"/>
          </a:xfrm>
          <a:prstGeom prst="ellipse">
            <a:avLst/>
          </a:prstGeom>
          <a:solidFill>
            <a:schemeClr val="bg1"/>
          </a:solidFill>
          <a:ln w="9525">
            <a:solidFill>
              <a:schemeClr val="tx1"/>
            </a:solidFill>
            <a:round/>
            <a:headEnd/>
            <a:tailEnd/>
          </a:ln>
        </p:spPr>
        <p:txBody>
          <a:bodyPr vert="eaVert" wrap="none" anchor="ctr"/>
          <a:lstStyle/>
          <a:p>
            <a:pPr algn="ctr"/>
            <a:endParaRPr lang="en-US"/>
          </a:p>
        </p:txBody>
      </p:sp>
      <p:sp>
        <p:nvSpPr>
          <p:cNvPr id="33975" name="Rechthoek 275"/>
          <p:cNvSpPr>
            <a:spLocks noChangeArrowheads="1"/>
          </p:cNvSpPr>
          <p:nvPr/>
        </p:nvSpPr>
        <p:spPr bwMode="auto">
          <a:xfrm>
            <a:off x="1611313" y="3827463"/>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120.3</a:t>
            </a:r>
          </a:p>
        </p:txBody>
      </p:sp>
      <p:sp>
        <p:nvSpPr>
          <p:cNvPr id="33976" name="Rechthoek 276"/>
          <p:cNvSpPr>
            <a:spLocks noChangeArrowheads="1"/>
          </p:cNvSpPr>
          <p:nvPr/>
        </p:nvSpPr>
        <p:spPr bwMode="auto">
          <a:xfrm>
            <a:off x="1611313" y="4119563"/>
            <a:ext cx="571500" cy="409575"/>
          </a:xfrm>
          <a:prstGeom prst="rect">
            <a:avLst/>
          </a:prstGeom>
          <a:noFill/>
          <a:ln w="9525">
            <a:noFill/>
            <a:round/>
            <a:headEnd/>
            <a:tailEnd/>
          </a:ln>
        </p:spPr>
        <p:txBody>
          <a:bodyPr wrap="none"/>
          <a:lstStyle/>
          <a:p>
            <a:r>
              <a:rPr lang="nl-NL" sz="1200">
                <a:solidFill>
                  <a:srgbClr val="262673"/>
                </a:solidFill>
                <a:latin typeface="Candara" pitchFamily="34" charset="0"/>
              </a:rPr>
              <a:t>117.3</a:t>
            </a:r>
          </a:p>
        </p:txBody>
      </p:sp>
      <p:sp>
        <p:nvSpPr>
          <p:cNvPr id="33977" name="Rechthoek 279"/>
          <p:cNvSpPr>
            <a:spLocks noChangeArrowheads="1"/>
          </p:cNvSpPr>
          <p:nvPr/>
        </p:nvSpPr>
        <p:spPr bwMode="auto">
          <a:xfrm>
            <a:off x="2355850" y="3817938"/>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119.0</a:t>
            </a:r>
          </a:p>
        </p:txBody>
      </p:sp>
      <p:sp>
        <p:nvSpPr>
          <p:cNvPr id="33978" name="Rechthoek 282"/>
          <p:cNvSpPr>
            <a:spLocks noChangeArrowheads="1"/>
          </p:cNvSpPr>
          <p:nvPr/>
        </p:nvSpPr>
        <p:spPr bwMode="auto">
          <a:xfrm>
            <a:off x="2368550" y="415925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109.0</a:t>
            </a:r>
          </a:p>
        </p:txBody>
      </p:sp>
      <p:sp>
        <p:nvSpPr>
          <p:cNvPr id="33979" name="Rechthoek 283"/>
          <p:cNvSpPr>
            <a:spLocks noChangeArrowheads="1"/>
          </p:cNvSpPr>
          <p:nvPr/>
        </p:nvSpPr>
        <p:spPr bwMode="auto">
          <a:xfrm>
            <a:off x="3130550" y="37338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159.8</a:t>
            </a:r>
          </a:p>
        </p:txBody>
      </p:sp>
      <p:sp>
        <p:nvSpPr>
          <p:cNvPr id="33980" name="Rechthoek 284"/>
          <p:cNvSpPr>
            <a:spLocks noChangeArrowheads="1"/>
          </p:cNvSpPr>
          <p:nvPr/>
        </p:nvSpPr>
        <p:spPr bwMode="auto">
          <a:xfrm>
            <a:off x="3138488" y="33909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161.1</a:t>
            </a:r>
          </a:p>
        </p:txBody>
      </p:sp>
      <p:sp>
        <p:nvSpPr>
          <p:cNvPr id="33981" name="Rechthoek 285"/>
          <p:cNvSpPr>
            <a:spLocks noChangeArrowheads="1"/>
          </p:cNvSpPr>
          <p:nvPr/>
        </p:nvSpPr>
        <p:spPr bwMode="auto">
          <a:xfrm>
            <a:off x="3854450" y="3670300"/>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128.5</a:t>
            </a:r>
          </a:p>
        </p:txBody>
      </p:sp>
      <p:sp>
        <p:nvSpPr>
          <p:cNvPr id="33982" name="Rechthoek 286"/>
          <p:cNvSpPr>
            <a:spLocks noChangeArrowheads="1"/>
          </p:cNvSpPr>
          <p:nvPr/>
        </p:nvSpPr>
        <p:spPr bwMode="auto">
          <a:xfrm>
            <a:off x="3884613" y="3992563"/>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128.6</a:t>
            </a:r>
          </a:p>
        </p:txBody>
      </p:sp>
      <p:sp>
        <p:nvSpPr>
          <p:cNvPr id="33983" name="Rechthoek 287"/>
          <p:cNvSpPr>
            <a:spLocks noChangeArrowheads="1"/>
          </p:cNvSpPr>
          <p:nvPr/>
        </p:nvSpPr>
        <p:spPr bwMode="auto">
          <a:xfrm>
            <a:off x="4662488" y="3929063"/>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135.6</a:t>
            </a:r>
          </a:p>
        </p:txBody>
      </p:sp>
      <p:sp>
        <p:nvSpPr>
          <p:cNvPr id="33984" name="Rechthoek 288"/>
          <p:cNvSpPr>
            <a:spLocks noChangeArrowheads="1"/>
          </p:cNvSpPr>
          <p:nvPr/>
        </p:nvSpPr>
        <p:spPr bwMode="auto">
          <a:xfrm>
            <a:off x="5472113" y="3957638"/>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132.5</a:t>
            </a:r>
          </a:p>
        </p:txBody>
      </p:sp>
      <p:sp>
        <p:nvSpPr>
          <p:cNvPr id="33985" name="Rechthoek 289"/>
          <p:cNvSpPr>
            <a:spLocks noChangeArrowheads="1"/>
          </p:cNvSpPr>
          <p:nvPr/>
        </p:nvSpPr>
        <p:spPr bwMode="auto">
          <a:xfrm>
            <a:off x="4662488" y="3395663"/>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196.4</a:t>
            </a:r>
          </a:p>
        </p:txBody>
      </p:sp>
      <p:sp>
        <p:nvSpPr>
          <p:cNvPr id="33986" name="Rechthoek 290"/>
          <p:cNvSpPr>
            <a:spLocks noChangeArrowheads="1"/>
          </p:cNvSpPr>
          <p:nvPr/>
        </p:nvSpPr>
        <p:spPr bwMode="auto">
          <a:xfrm>
            <a:off x="5454650" y="3548063"/>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141.0</a:t>
            </a:r>
          </a:p>
        </p:txBody>
      </p:sp>
      <p:sp>
        <p:nvSpPr>
          <p:cNvPr id="33987" name="Rechthoek 291"/>
          <p:cNvSpPr>
            <a:spLocks noChangeArrowheads="1"/>
          </p:cNvSpPr>
          <p:nvPr/>
        </p:nvSpPr>
        <p:spPr bwMode="auto">
          <a:xfrm>
            <a:off x="6208713" y="3192463"/>
            <a:ext cx="571500" cy="412750"/>
          </a:xfrm>
          <a:prstGeom prst="rect">
            <a:avLst/>
          </a:prstGeom>
          <a:noFill/>
          <a:ln w="9525">
            <a:noFill/>
            <a:round/>
            <a:headEnd/>
            <a:tailEnd/>
          </a:ln>
        </p:spPr>
        <p:txBody>
          <a:bodyPr wrap="none"/>
          <a:lstStyle/>
          <a:p>
            <a:r>
              <a:rPr lang="nl-NL" sz="1200">
                <a:solidFill>
                  <a:srgbClr val="262673"/>
                </a:solidFill>
                <a:latin typeface="Candara" pitchFamily="34" charset="0"/>
              </a:rPr>
              <a:t>180.3</a:t>
            </a:r>
          </a:p>
        </p:txBody>
      </p:sp>
      <p:sp>
        <p:nvSpPr>
          <p:cNvPr id="33988" name="Rechthoek 292"/>
          <p:cNvSpPr>
            <a:spLocks noChangeArrowheads="1"/>
          </p:cNvSpPr>
          <p:nvPr/>
        </p:nvSpPr>
        <p:spPr bwMode="auto">
          <a:xfrm>
            <a:off x="6216650" y="3678238"/>
            <a:ext cx="571500" cy="409575"/>
          </a:xfrm>
          <a:prstGeom prst="rect">
            <a:avLst/>
          </a:prstGeom>
          <a:noFill/>
          <a:ln w="9525">
            <a:noFill/>
            <a:round/>
            <a:headEnd/>
            <a:tailEnd/>
          </a:ln>
        </p:spPr>
        <p:txBody>
          <a:bodyPr wrap="none"/>
          <a:lstStyle/>
          <a:p>
            <a:r>
              <a:rPr lang="nl-NL" sz="1200">
                <a:solidFill>
                  <a:srgbClr val="262673"/>
                </a:solidFill>
                <a:latin typeface="Candara" pitchFamily="34" charset="0"/>
              </a:rPr>
              <a:t>161.0</a:t>
            </a:r>
          </a:p>
        </p:txBody>
      </p:sp>
      <p:sp>
        <p:nvSpPr>
          <p:cNvPr id="33989" name="Rechthoek 293"/>
          <p:cNvSpPr>
            <a:spLocks noChangeArrowheads="1"/>
          </p:cNvSpPr>
          <p:nvPr/>
        </p:nvSpPr>
        <p:spPr bwMode="auto">
          <a:xfrm>
            <a:off x="6935788" y="3792538"/>
            <a:ext cx="571500" cy="409575"/>
          </a:xfrm>
          <a:prstGeom prst="rect">
            <a:avLst/>
          </a:prstGeom>
          <a:noFill/>
          <a:ln w="9525">
            <a:noFill/>
            <a:round/>
            <a:headEnd/>
            <a:tailEnd/>
          </a:ln>
        </p:spPr>
        <p:txBody>
          <a:bodyPr wrap="none"/>
          <a:lstStyle/>
          <a:p>
            <a:r>
              <a:rPr lang="nl-NL" sz="1200">
                <a:solidFill>
                  <a:srgbClr val="262673"/>
                </a:solidFill>
                <a:latin typeface="Candara" pitchFamily="34" charset="0"/>
              </a:rPr>
              <a:t>146.4</a:t>
            </a:r>
          </a:p>
        </p:txBody>
      </p:sp>
      <p:sp>
        <p:nvSpPr>
          <p:cNvPr id="33990" name="Rechthoek 294"/>
          <p:cNvSpPr>
            <a:spLocks noChangeArrowheads="1"/>
          </p:cNvSpPr>
          <p:nvPr/>
        </p:nvSpPr>
        <p:spPr bwMode="auto">
          <a:xfrm>
            <a:off x="6907213" y="3390900"/>
            <a:ext cx="571500" cy="407988"/>
          </a:xfrm>
          <a:prstGeom prst="rect">
            <a:avLst/>
          </a:prstGeom>
          <a:noFill/>
          <a:ln w="9525">
            <a:noFill/>
            <a:round/>
            <a:headEnd/>
            <a:tailEnd/>
          </a:ln>
        </p:spPr>
        <p:txBody>
          <a:bodyPr wrap="none"/>
          <a:lstStyle/>
          <a:p>
            <a:r>
              <a:rPr lang="nl-NL" sz="1200">
                <a:solidFill>
                  <a:srgbClr val="262673"/>
                </a:solidFill>
                <a:latin typeface="Candara" pitchFamily="34" charset="0"/>
              </a:rPr>
              <a:t>159.9</a:t>
            </a:r>
          </a:p>
        </p:txBody>
      </p:sp>
      <p:sp>
        <p:nvSpPr>
          <p:cNvPr id="33991" name="Rechthoek 297"/>
          <p:cNvSpPr>
            <a:spLocks noChangeArrowheads="1"/>
          </p:cNvSpPr>
          <p:nvPr/>
        </p:nvSpPr>
        <p:spPr bwMode="auto">
          <a:xfrm>
            <a:off x="4700588" y="320040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sp>
        <p:nvSpPr>
          <p:cNvPr id="33992" name="Rechthoek 299"/>
          <p:cNvSpPr>
            <a:spLocks noChangeArrowheads="1"/>
          </p:cNvSpPr>
          <p:nvPr/>
        </p:nvSpPr>
        <p:spPr bwMode="auto">
          <a:xfrm>
            <a:off x="2401888" y="4235450"/>
            <a:ext cx="450850" cy="400050"/>
          </a:xfrm>
          <a:prstGeom prst="rect">
            <a:avLst/>
          </a:prstGeom>
          <a:noFill/>
          <a:ln w="9525">
            <a:noFill/>
            <a:round/>
            <a:headEnd/>
            <a:tailEnd/>
          </a:ln>
        </p:spPr>
        <p:txBody>
          <a:bodyPr wrap="none" anchor="ctr"/>
          <a:lstStyle/>
          <a:p>
            <a:pPr algn="ctr"/>
            <a:r>
              <a:rPr lang="nl-NL" sz="1200">
                <a:solidFill>
                  <a:srgbClr val="262673"/>
                </a:solidFill>
              </a:rPr>
              <a:t>*</a:t>
            </a:r>
          </a:p>
        </p:txBody>
      </p:sp>
      <p:cxnSp>
        <p:nvCxnSpPr>
          <p:cNvPr id="33993" name="Rechte verbindingslijn 302"/>
          <p:cNvCxnSpPr>
            <a:cxnSpLocks noChangeShapeType="1"/>
          </p:cNvCxnSpPr>
          <p:nvPr/>
        </p:nvCxnSpPr>
        <p:spPr bwMode="auto">
          <a:xfrm rot="5400000">
            <a:off x="7041356" y="3779044"/>
            <a:ext cx="1120775" cy="1588"/>
          </a:xfrm>
          <a:prstGeom prst="line">
            <a:avLst/>
          </a:prstGeom>
          <a:noFill/>
          <a:ln w="9525">
            <a:solidFill>
              <a:schemeClr val="tx1"/>
            </a:solidFill>
            <a:round/>
            <a:headEnd/>
            <a:tailEnd/>
          </a:ln>
        </p:spPr>
      </p:cxnSp>
      <p:cxnSp>
        <p:nvCxnSpPr>
          <p:cNvPr id="33994" name="Rechte verbindingslijn 303"/>
          <p:cNvCxnSpPr>
            <a:cxnSpLocks noChangeShapeType="1"/>
          </p:cNvCxnSpPr>
          <p:nvPr/>
        </p:nvCxnSpPr>
        <p:spPr bwMode="auto">
          <a:xfrm>
            <a:off x="7600950" y="3222625"/>
            <a:ext cx="133350" cy="1588"/>
          </a:xfrm>
          <a:prstGeom prst="line">
            <a:avLst/>
          </a:prstGeom>
          <a:noFill/>
          <a:ln w="9525">
            <a:solidFill>
              <a:schemeClr val="tx1"/>
            </a:solidFill>
            <a:round/>
            <a:headEnd/>
            <a:tailEnd/>
          </a:ln>
        </p:spPr>
      </p:cxnSp>
      <p:cxnSp>
        <p:nvCxnSpPr>
          <p:cNvPr id="33995" name="Rechte verbindingslijn 304"/>
          <p:cNvCxnSpPr>
            <a:cxnSpLocks noChangeShapeType="1"/>
          </p:cNvCxnSpPr>
          <p:nvPr/>
        </p:nvCxnSpPr>
        <p:spPr bwMode="auto">
          <a:xfrm>
            <a:off x="7600950" y="3643313"/>
            <a:ext cx="133350" cy="1587"/>
          </a:xfrm>
          <a:prstGeom prst="line">
            <a:avLst/>
          </a:prstGeom>
          <a:noFill/>
          <a:ln w="9525">
            <a:solidFill>
              <a:schemeClr val="tx1"/>
            </a:solidFill>
            <a:round/>
            <a:headEnd/>
            <a:tailEnd/>
          </a:ln>
        </p:spPr>
      </p:cxnSp>
      <p:cxnSp>
        <p:nvCxnSpPr>
          <p:cNvPr id="33996" name="Rechte verbindingslijn 305"/>
          <p:cNvCxnSpPr>
            <a:cxnSpLocks noChangeShapeType="1"/>
          </p:cNvCxnSpPr>
          <p:nvPr/>
        </p:nvCxnSpPr>
        <p:spPr bwMode="auto">
          <a:xfrm>
            <a:off x="7600950" y="3854450"/>
            <a:ext cx="133350" cy="0"/>
          </a:xfrm>
          <a:prstGeom prst="line">
            <a:avLst/>
          </a:prstGeom>
          <a:noFill/>
          <a:ln w="9525">
            <a:solidFill>
              <a:schemeClr val="tx1"/>
            </a:solidFill>
            <a:round/>
            <a:headEnd/>
            <a:tailEnd/>
          </a:ln>
        </p:spPr>
      </p:cxnSp>
      <p:cxnSp>
        <p:nvCxnSpPr>
          <p:cNvPr id="33997" name="Rechte verbindingslijn 306"/>
          <p:cNvCxnSpPr>
            <a:cxnSpLocks noChangeShapeType="1"/>
          </p:cNvCxnSpPr>
          <p:nvPr/>
        </p:nvCxnSpPr>
        <p:spPr bwMode="auto">
          <a:xfrm>
            <a:off x="7600950" y="4064000"/>
            <a:ext cx="133350" cy="1588"/>
          </a:xfrm>
          <a:prstGeom prst="line">
            <a:avLst/>
          </a:prstGeom>
          <a:noFill/>
          <a:ln w="9525">
            <a:solidFill>
              <a:schemeClr val="tx1"/>
            </a:solidFill>
            <a:round/>
            <a:headEnd/>
            <a:tailEnd/>
          </a:ln>
        </p:spPr>
      </p:cxnSp>
      <p:cxnSp>
        <p:nvCxnSpPr>
          <p:cNvPr id="33998" name="Rechte verbindingslijn 307"/>
          <p:cNvCxnSpPr>
            <a:cxnSpLocks noChangeShapeType="1"/>
          </p:cNvCxnSpPr>
          <p:nvPr/>
        </p:nvCxnSpPr>
        <p:spPr bwMode="auto">
          <a:xfrm>
            <a:off x="7600950" y="4273550"/>
            <a:ext cx="133350" cy="1588"/>
          </a:xfrm>
          <a:prstGeom prst="line">
            <a:avLst/>
          </a:prstGeom>
          <a:noFill/>
          <a:ln w="9525">
            <a:solidFill>
              <a:schemeClr val="tx1"/>
            </a:solidFill>
            <a:round/>
            <a:headEnd/>
            <a:tailEnd/>
          </a:ln>
        </p:spPr>
      </p:cxnSp>
      <p:cxnSp>
        <p:nvCxnSpPr>
          <p:cNvPr id="33999" name="Rechte verbindingslijn 308"/>
          <p:cNvCxnSpPr>
            <a:cxnSpLocks noChangeShapeType="1"/>
          </p:cNvCxnSpPr>
          <p:nvPr/>
        </p:nvCxnSpPr>
        <p:spPr bwMode="auto">
          <a:xfrm>
            <a:off x="7600950" y="3433763"/>
            <a:ext cx="133350" cy="1587"/>
          </a:xfrm>
          <a:prstGeom prst="line">
            <a:avLst/>
          </a:prstGeom>
          <a:noFill/>
          <a:ln w="9525">
            <a:solidFill>
              <a:schemeClr val="tx1"/>
            </a:solidFill>
            <a:round/>
            <a:headEnd/>
            <a:tailEnd/>
          </a:ln>
        </p:spPr>
      </p:cxnSp>
      <p:cxnSp>
        <p:nvCxnSpPr>
          <p:cNvPr id="34000" name="Rechte verbindingslijn 309"/>
          <p:cNvCxnSpPr>
            <a:cxnSpLocks noChangeShapeType="1"/>
          </p:cNvCxnSpPr>
          <p:nvPr/>
        </p:nvCxnSpPr>
        <p:spPr bwMode="auto">
          <a:xfrm rot="5400000">
            <a:off x="7561262" y="4414838"/>
            <a:ext cx="80963" cy="1588"/>
          </a:xfrm>
          <a:prstGeom prst="line">
            <a:avLst/>
          </a:prstGeom>
          <a:noFill/>
          <a:ln w="9525">
            <a:solidFill>
              <a:schemeClr val="tx1"/>
            </a:solidFill>
            <a:round/>
            <a:headEnd/>
            <a:tailEnd/>
          </a:ln>
        </p:spPr>
      </p:cxnSp>
      <p:cxnSp>
        <p:nvCxnSpPr>
          <p:cNvPr id="34001" name="Rechte verbindingslijn 310"/>
          <p:cNvCxnSpPr>
            <a:cxnSpLocks noChangeShapeType="1"/>
          </p:cNvCxnSpPr>
          <p:nvPr/>
        </p:nvCxnSpPr>
        <p:spPr bwMode="auto">
          <a:xfrm flipV="1">
            <a:off x="7515225" y="4297363"/>
            <a:ext cx="184150" cy="77787"/>
          </a:xfrm>
          <a:prstGeom prst="line">
            <a:avLst/>
          </a:prstGeom>
          <a:noFill/>
          <a:ln w="9525">
            <a:solidFill>
              <a:schemeClr val="tx1"/>
            </a:solidFill>
            <a:round/>
            <a:headEnd/>
            <a:tailEnd/>
          </a:ln>
        </p:spPr>
      </p:cxnSp>
      <p:cxnSp>
        <p:nvCxnSpPr>
          <p:cNvPr id="34002" name="Rechte verbindingslijn 311"/>
          <p:cNvCxnSpPr>
            <a:cxnSpLocks noChangeShapeType="1"/>
          </p:cNvCxnSpPr>
          <p:nvPr/>
        </p:nvCxnSpPr>
        <p:spPr bwMode="auto">
          <a:xfrm flipV="1">
            <a:off x="7515225" y="4335463"/>
            <a:ext cx="184150" cy="77787"/>
          </a:xfrm>
          <a:prstGeom prst="line">
            <a:avLst/>
          </a:prstGeom>
          <a:noFill/>
          <a:ln w="9525">
            <a:solidFill>
              <a:schemeClr val="tx1"/>
            </a:solidFill>
            <a:round/>
            <a:headEnd/>
            <a:tailEnd/>
          </a:ln>
        </p:spPr>
      </p:cxnSp>
      <p:grpSp>
        <p:nvGrpSpPr>
          <p:cNvPr id="34003" name="Groeperen 470"/>
          <p:cNvGrpSpPr>
            <a:grpSpLocks/>
          </p:cNvGrpSpPr>
          <p:nvPr/>
        </p:nvGrpSpPr>
        <p:grpSpPr bwMode="auto">
          <a:xfrm>
            <a:off x="7696200" y="3022600"/>
            <a:ext cx="411163" cy="1384300"/>
            <a:chOff x="888994" y="1350444"/>
            <a:chExt cx="410634" cy="1384292"/>
          </a:xfrm>
        </p:grpSpPr>
        <p:sp>
          <p:nvSpPr>
            <p:cNvPr id="34043" name="Rechthoek 471"/>
            <p:cNvSpPr>
              <a:spLocks noChangeArrowheads="1"/>
            </p:cNvSpPr>
            <p:nvPr/>
          </p:nvSpPr>
          <p:spPr bwMode="auto">
            <a:xfrm>
              <a:off x="888994" y="1350444"/>
              <a:ext cx="406400" cy="330200"/>
            </a:xfrm>
            <a:prstGeom prst="rect">
              <a:avLst/>
            </a:prstGeom>
            <a:noFill/>
            <a:ln w="9525">
              <a:noFill/>
              <a:round/>
              <a:headEnd/>
              <a:tailEnd/>
            </a:ln>
          </p:spPr>
          <p:txBody>
            <a:bodyPr wrap="none" anchor="ctr"/>
            <a:lstStyle/>
            <a:p>
              <a:r>
                <a:rPr lang="nl-NL" sz="1200">
                  <a:latin typeface="Candara" pitchFamily="34" charset="0"/>
                </a:rPr>
                <a:t>11.1</a:t>
              </a:r>
            </a:p>
          </p:txBody>
        </p:sp>
        <p:sp>
          <p:nvSpPr>
            <p:cNvPr id="34044" name="Rechthoek 472"/>
            <p:cNvSpPr>
              <a:spLocks noChangeArrowheads="1"/>
            </p:cNvSpPr>
            <p:nvPr/>
          </p:nvSpPr>
          <p:spPr bwMode="auto">
            <a:xfrm>
              <a:off x="888994" y="1561262"/>
              <a:ext cx="406400" cy="330200"/>
            </a:xfrm>
            <a:prstGeom prst="rect">
              <a:avLst/>
            </a:prstGeom>
            <a:noFill/>
            <a:ln w="9525">
              <a:noFill/>
              <a:round/>
              <a:headEnd/>
              <a:tailEnd/>
            </a:ln>
          </p:spPr>
          <p:txBody>
            <a:bodyPr wrap="none" anchor="ctr"/>
            <a:lstStyle/>
            <a:p>
              <a:r>
                <a:rPr lang="nl-NL" sz="1200">
                  <a:latin typeface="Candara" pitchFamily="34" charset="0"/>
                </a:rPr>
                <a:t>10.0</a:t>
              </a:r>
            </a:p>
          </p:txBody>
        </p:sp>
        <p:sp>
          <p:nvSpPr>
            <p:cNvPr id="34045" name="Rechthoek 473"/>
            <p:cNvSpPr>
              <a:spLocks noChangeArrowheads="1"/>
            </p:cNvSpPr>
            <p:nvPr/>
          </p:nvSpPr>
          <p:spPr bwMode="auto">
            <a:xfrm>
              <a:off x="893228" y="1772080"/>
              <a:ext cx="406400" cy="330200"/>
            </a:xfrm>
            <a:prstGeom prst="rect">
              <a:avLst/>
            </a:prstGeom>
            <a:noFill/>
            <a:ln w="9525">
              <a:noFill/>
              <a:round/>
              <a:headEnd/>
              <a:tailEnd/>
            </a:ln>
          </p:spPr>
          <p:txBody>
            <a:bodyPr wrap="none" anchor="ctr"/>
            <a:lstStyle/>
            <a:p>
              <a:r>
                <a:rPr lang="nl-NL" sz="1200">
                  <a:latin typeface="Candara" pitchFamily="34" charset="0"/>
                </a:rPr>
                <a:t>8.9</a:t>
              </a:r>
            </a:p>
          </p:txBody>
        </p:sp>
        <p:sp>
          <p:nvSpPr>
            <p:cNvPr id="34046" name="Rechthoek 474"/>
            <p:cNvSpPr>
              <a:spLocks noChangeArrowheads="1"/>
            </p:cNvSpPr>
            <p:nvPr/>
          </p:nvSpPr>
          <p:spPr bwMode="auto">
            <a:xfrm>
              <a:off x="893228" y="1982898"/>
              <a:ext cx="406400" cy="330200"/>
            </a:xfrm>
            <a:prstGeom prst="rect">
              <a:avLst/>
            </a:prstGeom>
            <a:noFill/>
            <a:ln w="9525">
              <a:noFill/>
              <a:round/>
              <a:headEnd/>
              <a:tailEnd/>
            </a:ln>
          </p:spPr>
          <p:txBody>
            <a:bodyPr wrap="none" anchor="ctr"/>
            <a:lstStyle/>
            <a:p>
              <a:r>
                <a:rPr lang="nl-NL" sz="1200">
                  <a:latin typeface="Candara" pitchFamily="34" charset="0"/>
                </a:rPr>
                <a:t>7.8</a:t>
              </a:r>
            </a:p>
          </p:txBody>
        </p:sp>
        <p:sp>
          <p:nvSpPr>
            <p:cNvPr id="34047" name="Rechthoek 475"/>
            <p:cNvSpPr>
              <a:spLocks noChangeArrowheads="1"/>
            </p:cNvSpPr>
            <p:nvPr/>
          </p:nvSpPr>
          <p:spPr bwMode="auto">
            <a:xfrm>
              <a:off x="893228" y="2193716"/>
              <a:ext cx="406400" cy="330200"/>
            </a:xfrm>
            <a:prstGeom prst="rect">
              <a:avLst/>
            </a:prstGeom>
            <a:noFill/>
            <a:ln w="9525">
              <a:noFill/>
              <a:round/>
              <a:headEnd/>
              <a:tailEnd/>
            </a:ln>
          </p:spPr>
          <p:txBody>
            <a:bodyPr wrap="none" anchor="ctr"/>
            <a:lstStyle/>
            <a:p>
              <a:r>
                <a:rPr lang="nl-NL" sz="1200">
                  <a:latin typeface="Candara" pitchFamily="34" charset="0"/>
                </a:rPr>
                <a:t>6.7</a:t>
              </a:r>
            </a:p>
          </p:txBody>
        </p:sp>
        <p:sp>
          <p:nvSpPr>
            <p:cNvPr id="34048" name="Rechthoek 476"/>
            <p:cNvSpPr>
              <a:spLocks noChangeArrowheads="1"/>
            </p:cNvSpPr>
            <p:nvPr/>
          </p:nvSpPr>
          <p:spPr bwMode="auto">
            <a:xfrm>
              <a:off x="893228" y="2404536"/>
              <a:ext cx="406400" cy="330200"/>
            </a:xfrm>
            <a:prstGeom prst="rect">
              <a:avLst/>
            </a:prstGeom>
            <a:noFill/>
            <a:ln w="9525">
              <a:noFill/>
              <a:round/>
              <a:headEnd/>
              <a:tailEnd/>
            </a:ln>
          </p:spPr>
          <p:txBody>
            <a:bodyPr wrap="none" anchor="ctr"/>
            <a:lstStyle/>
            <a:p>
              <a:r>
                <a:rPr lang="nl-NL" sz="1200">
                  <a:latin typeface="Candara" pitchFamily="34" charset="0"/>
                </a:rPr>
                <a:t>5.6</a:t>
              </a:r>
            </a:p>
          </p:txBody>
        </p:sp>
      </p:grpSp>
      <p:grpSp>
        <p:nvGrpSpPr>
          <p:cNvPr id="34004" name="Groeperen 477"/>
          <p:cNvGrpSpPr>
            <a:grpSpLocks/>
          </p:cNvGrpSpPr>
          <p:nvPr/>
        </p:nvGrpSpPr>
        <p:grpSpPr bwMode="auto">
          <a:xfrm>
            <a:off x="7696200" y="1354138"/>
            <a:ext cx="411163" cy="1384300"/>
            <a:chOff x="888994" y="1350444"/>
            <a:chExt cx="410634" cy="1384292"/>
          </a:xfrm>
        </p:grpSpPr>
        <p:sp>
          <p:nvSpPr>
            <p:cNvPr id="34037" name="Rechthoek 478"/>
            <p:cNvSpPr>
              <a:spLocks noChangeArrowheads="1"/>
            </p:cNvSpPr>
            <p:nvPr/>
          </p:nvSpPr>
          <p:spPr bwMode="auto">
            <a:xfrm>
              <a:off x="888994" y="1350444"/>
              <a:ext cx="406400" cy="330200"/>
            </a:xfrm>
            <a:prstGeom prst="rect">
              <a:avLst/>
            </a:prstGeom>
            <a:noFill/>
            <a:ln w="9525">
              <a:noFill/>
              <a:round/>
              <a:headEnd/>
              <a:tailEnd/>
            </a:ln>
          </p:spPr>
          <p:txBody>
            <a:bodyPr wrap="none" anchor="ctr"/>
            <a:lstStyle/>
            <a:p>
              <a:r>
                <a:rPr lang="nl-NL" sz="1200">
                  <a:latin typeface="Candara" pitchFamily="34" charset="0"/>
                </a:rPr>
                <a:t>11.1</a:t>
              </a:r>
            </a:p>
          </p:txBody>
        </p:sp>
        <p:sp>
          <p:nvSpPr>
            <p:cNvPr id="34038" name="Rechthoek 479"/>
            <p:cNvSpPr>
              <a:spLocks noChangeArrowheads="1"/>
            </p:cNvSpPr>
            <p:nvPr/>
          </p:nvSpPr>
          <p:spPr bwMode="auto">
            <a:xfrm>
              <a:off x="888994" y="1561262"/>
              <a:ext cx="406400" cy="330200"/>
            </a:xfrm>
            <a:prstGeom prst="rect">
              <a:avLst/>
            </a:prstGeom>
            <a:noFill/>
            <a:ln w="9525">
              <a:noFill/>
              <a:round/>
              <a:headEnd/>
              <a:tailEnd/>
            </a:ln>
          </p:spPr>
          <p:txBody>
            <a:bodyPr wrap="none" anchor="ctr"/>
            <a:lstStyle/>
            <a:p>
              <a:r>
                <a:rPr lang="nl-NL" sz="1200">
                  <a:latin typeface="Candara" pitchFamily="34" charset="0"/>
                </a:rPr>
                <a:t>10.0</a:t>
              </a:r>
            </a:p>
          </p:txBody>
        </p:sp>
        <p:sp>
          <p:nvSpPr>
            <p:cNvPr id="34039" name="Rechthoek 480"/>
            <p:cNvSpPr>
              <a:spLocks noChangeArrowheads="1"/>
            </p:cNvSpPr>
            <p:nvPr/>
          </p:nvSpPr>
          <p:spPr bwMode="auto">
            <a:xfrm>
              <a:off x="893228" y="1772080"/>
              <a:ext cx="406400" cy="330200"/>
            </a:xfrm>
            <a:prstGeom prst="rect">
              <a:avLst/>
            </a:prstGeom>
            <a:noFill/>
            <a:ln w="9525">
              <a:noFill/>
              <a:round/>
              <a:headEnd/>
              <a:tailEnd/>
            </a:ln>
          </p:spPr>
          <p:txBody>
            <a:bodyPr wrap="none" anchor="ctr"/>
            <a:lstStyle/>
            <a:p>
              <a:r>
                <a:rPr lang="nl-NL" sz="1200">
                  <a:latin typeface="Candara" pitchFamily="34" charset="0"/>
                </a:rPr>
                <a:t>8.9</a:t>
              </a:r>
            </a:p>
          </p:txBody>
        </p:sp>
        <p:sp>
          <p:nvSpPr>
            <p:cNvPr id="34040" name="Rechthoek 481"/>
            <p:cNvSpPr>
              <a:spLocks noChangeArrowheads="1"/>
            </p:cNvSpPr>
            <p:nvPr/>
          </p:nvSpPr>
          <p:spPr bwMode="auto">
            <a:xfrm>
              <a:off x="893228" y="1982898"/>
              <a:ext cx="406400" cy="330200"/>
            </a:xfrm>
            <a:prstGeom prst="rect">
              <a:avLst/>
            </a:prstGeom>
            <a:noFill/>
            <a:ln w="9525">
              <a:noFill/>
              <a:round/>
              <a:headEnd/>
              <a:tailEnd/>
            </a:ln>
          </p:spPr>
          <p:txBody>
            <a:bodyPr wrap="none" anchor="ctr"/>
            <a:lstStyle/>
            <a:p>
              <a:r>
                <a:rPr lang="nl-NL" sz="1200">
                  <a:latin typeface="Candara" pitchFamily="34" charset="0"/>
                </a:rPr>
                <a:t>7.8</a:t>
              </a:r>
            </a:p>
          </p:txBody>
        </p:sp>
        <p:sp>
          <p:nvSpPr>
            <p:cNvPr id="34041" name="Rechthoek 482"/>
            <p:cNvSpPr>
              <a:spLocks noChangeArrowheads="1"/>
            </p:cNvSpPr>
            <p:nvPr/>
          </p:nvSpPr>
          <p:spPr bwMode="auto">
            <a:xfrm>
              <a:off x="893228" y="2193716"/>
              <a:ext cx="406400" cy="330200"/>
            </a:xfrm>
            <a:prstGeom prst="rect">
              <a:avLst/>
            </a:prstGeom>
            <a:noFill/>
            <a:ln w="9525">
              <a:noFill/>
              <a:round/>
              <a:headEnd/>
              <a:tailEnd/>
            </a:ln>
          </p:spPr>
          <p:txBody>
            <a:bodyPr wrap="none" anchor="ctr"/>
            <a:lstStyle/>
            <a:p>
              <a:r>
                <a:rPr lang="nl-NL" sz="1200">
                  <a:latin typeface="Candara" pitchFamily="34" charset="0"/>
                </a:rPr>
                <a:t>6.7</a:t>
              </a:r>
            </a:p>
          </p:txBody>
        </p:sp>
        <p:sp>
          <p:nvSpPr>
            <p:cNvPr id="34042" name="Rechthoek 483"/>
            <p:cNvSpPr>
              <a:spLocks noChangeArrowheads="1"/>
            </p:cNvSpPr>
            <p:nvPr/>
          </p:nvSpPr>
          <p:spPr bwMode="auto">
            <a:xfrm>
              <a:off x="893228" y="2404536"/>
              <a:ext cx="406400" cy="330200"/>
            </a:xfrm>
            <a:prstGeom prst="rect">
              <a:avLst/>
            </a:prstGeom>
            <a:noFill/>
            <a:ln w="9525">
              <a:noFill/>
              <a:round/>
              <a:headEnd/>
              <a:tailEnd/>
            </a:ln>
          </p:spPr>
          <p:txBody>
            <a:bodyPr wrap="none" anchor="ctr"/>
            <a:lstStyle/>
            <a:p>
              <a:r>
                <a:rPr lang="nl-NL" sz="1200">
                  <a:latin typeface="Candara" pitchFamily="34" charset="0"/>
                </a:rPr>
                <a:t>5.6</a:t>
              </a:r>
            </a:p>
          </p:txBody>
        </p:sp>
      </p:grpSp>
      <p:sp>
        <p:nvSpPr>
          <p:cNvPr id="34005" name="Rechthoek 484"/>
          <p:cNvSpPr>
            <a:spLocks noChangeArrowheads="1"/>
          </p:cNvSpPr>
          <p:nvPr/>
        </p:nvSpPr>
        <p:spPr bwMode="auto">
          <a:xfrm rot="-5400000">
            <a:off x="-480219" y="3350420"/>
            <a:ext cx="2479675" cy="360362"/>
          </a:xfrm>
          <a:prstGeom prst="rect">
            <a:avLst/>
          </a:prstGeom>
          <a:noFill/>
          <a:ln w="9525">
            <a:noFill/>
            <a:round/>
            <a:headEnd/>
            <a:tailEnd/>
          </a:ln>
        </p:spPr>
        <p:txBody>
          <a:bodyPr wrap="none"/>
          <a:lstStyle/>
          <a:p>
            <a:pPr algn="ctr"/>
            <a:r>
              <a:rPr lang="nl-NL" sz="1200" b="1">
                <a:solidFill>
                  <a:srgbClr val="262673"/>
                </a:solidFill>
                <a:latin typeface="Candara" pitchFamily="34" charset="0"/>
              </a:rPr>
              <a:t>Bloedglucose (mg/dl)</a:t>
            </a:r>
          </a:p>
        </p:txBody>
      </p:sp>
      <p:sp>
        <p:nvSpPr>
          <p:cNvPr id="34006" name="Rechthoek 485"/>
          <p:cNvSpPr>
            <a:spLocks noChangeArrowheads="1"/>
          </p:cNvSpPr>
          <p:nvPr/>
        </p:nvSpPr>
        <p:spPr bwMode="auto">
          <a:xfrm rot="5400000">
            <a:off x="7088981" y="3350420"/>
            <a:ext cx="2479675" cy="360362"/>
          </a:xfrm>
          <a:prstGeom prst="rect">
            <a:avLst/>
          </a:prstGeom>
          <a:noFill/>
          <a:ln w="9525">
            <a:noFill/>
            <a:round/>
            <a:headEnd/>
            <a:tailEnd/>
          </a:ln>
        </p:spPr>
        <p:txBody>
          <a:bodyPr wrap="none"/>
          <a:lstStyle/>
          <a:p>
            <a:pPr algn="ctr"/>
            <a:r>
              <a:rPr lang="nl-NL" sz="1200" b="1">
                <a:solidFill>
                  <a:srgbClr val="262673"/>
                </a:solidFill>
                <a:latin typeface="Candara" pitchFamily="34" charset="0"/>
              </a:rPr>
              <a:t>Bloedglucose (mmol/l)</a:t>
            </a:r>
          </a:p>
        </p:txBody>
      </p:sp>
      <p:grpSp>
        <p:nvGrpSpPr>
          <p:cNvPr id="34007" name="Groeperen 500"/>
          <p:cNvGrpSpPr>
            <a:grpSpLocks/>
          </p:cNvGrpSpPr>
          <p:nvPr/>
        </p:nvGrpSpPr>
        <p:grpSpPr bwMode="auto">
          <a:xfrm>
            <a:off x="1990725" y="1662113"/>
            <a:ext cx="1301750" cy="527050"/>
            <a:chOff x="1990728" y="1661581"/>
            <a:chExt cx="1301750" cy="526788"/>
          </a:xfrm>
        </p:grpSpPr>
        <p:sp>
          <p:nvSpPr>
            <p:cNvPr id="34035" name="Rechthoek 245"/>
            <p:cNvSpPr>
              <a:spLocks noChangeArrowheads="1"/>
            </p:cNvSpPr>
            <p:nvPr/>
          </p:nvSpPr>
          <p:spPr bwMode="auto">
            <a:xfrm>
              <a:off x="1990728" y="1661581"/>
              <a:ext cx="1301750" cy="412545"/>
            </a:xfrm>
            <a:prstGeom prst="rect">
              <a:avLst/>
            </a:prstGeom>
            <a:noFill/>
            <a:ln w="9525">
              <a:noFill/>
              <a:round/>
              <a:headEnd/>
              <a:tailEnd/>
            </a:ln>
          </p:spPr>
          <p:txBody>
            <a:bodyPr wrap="none"/>
            <a:lstStyle/>
            <a:p>
              <a:r>
                <a:rPr lang="nl-NL" sz="1000" b="1">
                  <a:solidFill>
                    <a:srgbClr val="262673"/>
                  </a:solidFill>
                  <a:latin typeface="Candara" pitchFamily="34" charset="0"/>
                </a:rPr>
                <a:t>Tijdstip van injectie</a:t>
              </a:r>
            </a:p>
          </p:txBody>
        </p:sp>
        <p:cxnSp>
          <p:nvCxnSpPr>
            <p:cNvPr id="34036" name="Rechte verbindingslijn met pijl 490"/>
            <p:cNvCxnSpPr>
              <a:cxnSpLocks noChangeShapeType="1"/>
            </p:cNvCxnSpPr>
            <p:nvPr/>
          </p:nvCxnSpPr>
          <p:spPr bwMode="auto">
            <a:xfrm rot="5400000">
              <a:off x="2464336" y="2039939"/>
              <a:ext cx="295272" cy="1588"/>
            </a:xfrm>
            <a:prstGeom prst="straightConnector1">
              <a:avLst/>
            </a:prstGeom>
            <a:noFill/>
            <a:ln w="25400">
              <a:solidFill>
                <a:schemeClr val="bg1"/>
              </a:solidFill>
              <a:round/>
              <a:headEnd/>
              <a:tailEnd type="arrow" w="med" len="med"/>
            </a:ln>
          </p:spPr>
        </p:cxnSp>
      </p:grpSp>
      <p:grpSp>
        <p:nvGrpSpPr>
          <p:cNvPr id="34008" name="Groeperen 501"/>
          <p:cNvGrpSpPr>
            <a:grpSpLocks/>
          </p:cNvGrpSpPr>
          <p:nvPr/>
        </p:nvGrpSpPr>
        <p:grpSpPr bwMode="auto">
          <a:xfrm>
            <a:off x="3502025" y="3192463"/>
            <a:ext cx="1301750" cy="527050"/>
            <a:chOff x="1990728" y="1661581"/>
            <a:chExt cx="1301750" cy="526788"/>
          </a:xfrm>
        </p:grpSpPr>
        <p:sp>
          <p:nvSpPr>
            <p:cNvPr id="34033" name="Rechthoek 502"/>
            <p:cNvSpPr>
              <a:spLocks noChangeArrowheads="1"/>
            </p:cNvSpPr>
            <p:nvPr/>
          </p:nvSpPr>
          <p:spPr bwMode="auto">
            <a:xfrm>
              <a:off x="1990728" y="1661581"/>
              <a:ext cx="1301750" cy="412545"/>
            </a:xfrm>
            <a:prstGeom prst="rect">
              <a:avLst/>
            </a:prstGeom>
            <a:noFill/>
            <a:ln w="9525">
              <a:noFill/>
              <a:round/>
              <a:headEnd/>
              <a:tailEnd/>
            </a:ln>
          </p:spPr>
          <p:txBody>
            <a:bodyPr wrap="none"/>
            <a:lstStyle/>
            <a:p>
              <a:r>
                <a:rPr lang="nl-NL" sz="1000" b="1">
                  <a:solidFill>
                    <a:srgbClr val="262673"/>
                  </a:solidFill>
                  <a:latin typeface="Candara" pitchFamily="34" charset="0"/>
                </a:rPr>
                <a:t>Tijdstip van injectie</a:t>
              </a:r>
            </a:p>
          </p:txBody>
        </p:sp>
        <p:cxnSp>
          <p:nvCxnSpPr>
            <p:cNvPr id="34034" name="Rechte verbindingslijn met pijl 503"/>
            <p:cNvCxnSpPr>
              <a:cxnSpLocks noChangeShapeType="1"/>
            </p:cNvCxnSpPr>
            <p:nvPr/>
          </p:nvCxnSpPr>
          <p:spPr bwMode="auto">
            <a:xfrm rot="5400000">
              <a:off x="2464336" y="2039939"/>
              <a:ext cx="295272" cy="1588"/>
            </a:xfrm>
            <a:prstGeom prst="straightConnector1">
              <a:avLst/>
            </a:prstGeom>
            <a:noFill/>
            <a:ln w="25400">
              <a:solidFill>
                <a:schemeClr val="bg1"/>
              </a:solidFill>
              <a:round/>
              <a:headEnd/>
              <a:tailEnd type="arrow" w="med" len="med"/>
            </a:ln>
          </p:spPr>
        </p:cxnSp>
      </p:grpSp>
      <p:grpSp>
        <p:nvGrpSpPr>
          <p:cNvPr id="34009" name="Groeperen 504"/>
          <p:cNvGrpSpPr>
            <a:grpSpLocks/>
          </p:cNvGrpSpPr>
          <p:nvPr/>
        </p:nvGrpSpPr>
        <p:grpSpPr bwMode="auto">
          <a:xfrm>
            <a:off x="5038725" y="4786313"/>
            <a:ext cx="1301750" cy="527050"/>
            <a:chOff x="1952628" y="1661581"/>
            <a:chExt cx="1301750" cy="526788"/>
          </a:xfrm>
        </p:grpSpPr>
        <p:sp>
          <p:nvSpPr>
            <p:cNvPr id="34031" name="Rechthoek 505"/>
            <p:cNvSpPr>
              <a:spLocks noChangeArrowheads="1"/>
            </p:cNvSpPr>
            <p:nvPr/>
          </p:nvSpPr>
          <p:spPr bwMode="auto">
            <a:xfrm>
              <a:off x="1952628" y="1661581"/>
              <a:ext cx="1301750" cy="412545"/>
            </a:xfrm>
            <a:prstGeom prst="rect">
              <a:avLst/>
            </a:prstGeom>
            <a:noFill/>
            <a:ln w="9525">
              <a:noFill/>
              <a:round/>
              <a:headEnd/>
              <a:tailEnd/>
            </a:ln>
          </p:spPr>
          <p:txBody>
            <a:bodyPr wrap="none"/>
            <a:lstStyle/>
            <a:p>
              <a:r>
                <a:rPr lang="nl-NL" sz="1000" b="1">
                  <a:solidFill>
                    <a:srgbClr val="262673"/>
                  </a:solidFill>
                  <a:latin typeface="Candara" pitchFamily="34" charset="0"/>
                </a:rPr>
                <a:t>Tijdstip van injectie</a:t>
              </a:r>
            </a:p>
          </p:txBody>
        </p:sp>
        <p:cxnSp>
          <p:nvCxnSpPr>
            <p:cNvPr id="34032" name="Rechte verbindingslijn met pijl 506"/>
            <p:cNvCxnSpPr>
              <a:cxnSpLocks noChangeShapeType="1"/>
            </p:cNvCxnSpPr>
            <p:nvPr/>
          </p:nvCxnSpPr>
          <p:spPr bwMode="auto">
            <a:xfrm rot="5400000">
              <a:off x="2464336" y="2039939"/>
              <a:ext cx="295272" cy="1588"/>
            </a:xfrm>
            <a:prstGeom prst="straightConnector1">
              <a:avLst/>
            </a:prstGeom>
            <a:noFill/>
            <a:ln w="25400">
              <a:solidFill>
                <a:schemeClr val="bg1"/>
              </a:solidFill>
              <a:round/>
              <a:headEnd/>
              <a:tailEnd type="arrow" w="med" len="med"/>
            </a:ln>
          </p:spPr>
        </p:cxnSp>
      </p:grpSp>
      <p:cxnSp>
        <p:nvCxnSpPr>
          <p:cNvPr id="34010" name="Rechte verbindingslijn met pijl 508"/>
          <p:cNvCxnSpPr>
            <a:cxnSpLocks noChangeShapeType="1"/>
          </p:cNvCxnSpPr>
          <p:nvPr/>
        </p:nvCxnSpPr>
        <p:spPr bwMode="auto">
          <a:xfrm rot="5400000">
            <a:off x="3253581" y="1942307"/>
            <a:ext cx="277813" cy="0"/>
          </a:xfrm>
          <a:prstGeom prst="straightConnector1">
            <a:avLst/>
          </a:prstGeom>
          <a:noFill/>
          <a:ln w="25400">
            <a:solidFill>
              <a:srgbClr val="FF0000"/>
            </a:solidFill>
            <a:round/>
            <a:headEnd/>
            <a:tailEnd type="arrow" w="med" len="med"/>
          </a:ln>
        </p:spPr>
      </p:cxnSp>
      <p:cxnSp>
        <p:nvCxnSpPr>
          <p:cNvPr id="34011" name="Rechte verbindingslijn met pijl 510"/>
          <p:cNvCxnSpPr>
            <a:cxnSpLocks noChangeShapeType="1"/>
          </p:cNvCxnSpPr>
          <p:nvPr/>
        </p:nvCxnSpPr>
        <p:spPr bwMode="auto">
          <a:xfrm rot="16200000" flipH="1">
            <a:off x="4814094" y="3753644"/>
            <a:ext cx="234950" cy="4762"/>
          </a:xfrm>
          <a:prstGeom prst="straightConnector1">
            <a:avLst/>
          </a:prstGeom>
          <a:noFill/>
          <a:ln w="25400">
            <a:solidFill>
              <a:srgbClr val="FF0000"/>
            </a:solidFill>
            <a:round/>
            <a:headEnd/>
            <a:tailEnd type="arrow" w="med" len="med"/>
          </a:ln>
        </p:spPr>
      </p:cxnSp>
      <p:cxnSp>
        <p:nvCxnSpPr>
          <p:cNvPr id="34012" name="Rechte verbindingslijn met pijl 512"/>
          <p:cNvCxnSpPr>
            <a:cxnSpLocks noChangeShapeType="1"/>
          </p:cNvCxnSpPr>
          <p:nvPr/>
        </p:nvCxnSpPr>
        <p:spPr bwMode="auto">
          <a:xfrm rot="5400000">
            <a:off x="6282532" y="5283994"/>
            <a:ext cx="355600" cy="1587"/>
          </a:xfrm>
          <a:prstGeom prst="straightConnector1">
            <a:avLst/>
          </a:prstGeom>
          <a:noFill/>
          <a:ln w="25400">
            <a:solidFill>
              <a:srgbClr val="FF0000"/>
            </a:solidFill>
            <a:round/>
            <a:headEnd/>
            <a:tailEnd type="arrow" w="med" len="med"/>
          </a:ln>
        </p:spPr>
      </p:cxnSp>
      <p:grpSp>
        <p:nvGrpSpPr>
          <p:cNvPr id="34013" name="Groeperen 398"/>
          <p:cNvGrpSpPr>
            <a:grpSpLocks/>
          </p:cNvGrpSpPr>
          <p:nvPr/>
        </p:nvGrpSpPr>
        <p:grpSpPr bwMode="auto">
          <a:xfrm>
            <a:off x="1270000" y="4495800"/>
            <a:ext cx="6542088" cy="579438"/>
            <a:chOff x="1198172" y="4432300"/>
            <a:chExt cx="6542478" cy="579854"/>
          </a:xfrm>
        </p:grpSpPr>
        <p:sp>
          <p:nvSpPr>
            <p:cNvPr id="34023" name="Rechthoek 399"/>
            <p:cNvSpPr>
              <a:spLocks noChangeArrowheads="1"/>
            </p:cNvSpPr>
            <p:nvPr/>
          </p:nvSpPr>
          <p:spPr bwMode="auto">
            <a:xfrm>
              <a:off x="5789222" y="4488934"/>
              <a:ext cx="1195778" cy="523220"/>
            </a:xfrm>
            <a:prstGeom prst="rect">
              <a:avLst/>
            </a:prstGeom>
            <a:noFill/>
            <a:ln w="9525">
              <a:noFill/>
              <a:miter lim="800000"/>
              <a:headEnd/>
              <a:tailEnd/>
            </a:ln>
          </p:spPr>
          <p:txBody>
            <a:bodyPr>
              <a:spAutoFit/>
            </a:bodyPr>
            <a:lstStyle/>
            <a:p>
              <a:pPr algn="ctr" fontAlgn="t"/>
              <a:r>
                <a:rPr lang="nl-NL" sz="1000">
                  <a:latin typeface="Candara" pitchFamily="34" charset="0"/>
                </a:rPr>
                <a:t>2h post-diner</a:t>
              </a:r>
            </a:p>
            <a:p>
              <a:pPr algn="ctr"/>
              <a:endParaRPr lang="nl-NL">
                <a:latin typeface="Candara" pitchFamily="34" charset="0"/>
              </a:endParaRPr>
            </a:p>
          </p:txBody>
        </p:sp>
        <p:sp>
          <p:nvSpPr>
            <p:cNvPr id="34024" name="Rechthoek 400"/>
            <p:cNvSpPr>
              <a:spLocks noChangeArrowheads="1"/>
            </p:cNvSpPr>
            <p:nvPr/>
          </p:nvSpPr>
          <p:spPr bwMode="auto">
            <a:xfrm>
              <a:off x="4239822" y="4488934"/>
              <a:ext cx="1195778" cy="523220"/>
            </a:xfrm>
            <a:prstGeom prst="rect">
              <a:avLst/>
            </a:prstGeom>
            <a:noFill/>
            <a:ln w="9525">
              <a:noFill/>
              <a:miter lim="800000"/>
              <a:headEnd/>
              <a:tailEnd/>
            </a:ln>
          </p:spPr>
          <p:txBody>
            <a:bodyPr>
              <a:spAutoFit/>
            </a:bodyPr>
            <a:lstStyle/>
            <a:p>
              <a:pPr algn="ctr" fontAlgn="t"/>
              <a:r>
                <a:rPr lang="nl-NL" sz="1000">
                  <a:latin typeface="Candara" pitchFamily="34" charset="0"/>
                </a:rPr>
                <a:t>2h post-lunch</a:t>
              </a:r>
            </a:p>
            <a:p>
              <a:pPr algn="ctr"/>
              <a:endParaRPr lang="nl-NL">
                <a:latin typeface="Candara" pitchFamily="34" charset="0"/>
              </a:endParaRPr>
            </a:p>
          </p:txBody>
        </p:sp>
        <p:sp>
          <p:nvSpPr>
            <p:cNvPr id="34025" name="Rechthoek 401"/>
            <p:cNvSpPr>
              <a:spLocks noChangeArrowheads="1"/>
            </p:cNvSpPr>
            <p:nvPr/>
          </p:nvSpPr>
          <p:spPr bwMode="auto">
            <a:xfrm>
              <a:off x="2709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2h post-ontbijt</a:t>
              </a:r>
              <a:endParaRPr lang="nl-NL">
                <a:latin typeface="Candara" pitchFamily="34" charset="0"/>
              </a:endParaRPr>
            </a:p>
          </p:txBody>
        </p:sp>
        <p:sp>
          <p:nvSpPr>
            <p:cNvPr id="34026" name="Rechthoek 402"/>
            <p:cNvSpPr>
              <a:spLocks noChangeArrowheads="1"/>
            </p:cNvSpPr>
            <p:nvPr/>
          </p:nvSpPr>
          <p:spPr bwMode="auto">
            <a:xfrm>
              <a:off x="1947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Nuchter</a:t>
              </a:r>
              <a:endParaRPr lang="nl-NL">
                <a:latin typeface="Candara" pitchFamily="34" charset="0"/>
              </a:endParaRPr>
            </a:p>
          </p:txBody>
        </p:sp>
        <p:sp>
          <p:nvSpPr>
            <p:cNvPr id="34027" name="Rechthoek 403"/>
            <p:cNvSpPr>
              <a:spLocks noChangeArrowheads="1"/>
            </p:cNvSpPr>
            <p:nvPr/>
          </p:nvSpPr>
          <p:spPr bwMode="auto">
            <a:xfrm>
              <a:off x="1198172" y="4432300"/>
              <a:ext cx="1195778" cy="246221"/>
            </a:xfrm>
            <a:prstGeom prst="rect">
              <a:avLst/>
            </a:prstGeom>
            <a:noFill/>
            <a:ln w="9525">
              <a:noFill/>
              <a:miter lim="800000"/>
              <a:headEnd/>
              <a:tailEnd/>
            </a:ln>
          </p:spPr>
          <p:txBody>
            <a:bodyPr>
              <a:spAutoFit/>
            </a:bodyPr>
            <a:lstStyle/>
            <a:p>
              <a:pPr algn="ctr"/>
              <a:r>
                <a:rPr lang="nl-NL" sz="1000">
                  <a:latin typeface="Candara" pitchFamily="34" charset="0"/>
                </a:rPr>
                <a:t>03.00 uur</a:t>
              </a:r>
            </a:p>
          </p:txBody>
        </p:sp>
        <p:sp>
          <p:nvSpPr>
            <p:cNvPr id="34028" name="Rechthoek 404"/>
            <p:cNvSpPr>
              <a:spLocks noChangeArrowheads="1"/>
            </p:cNvSpPr>
            <p:nvPr/>
          </p:nvSpPr>
          <p:spPr bwMode="auto">
            <a:xfrm>
              <a:off x="34841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Prelunch</a:t>
              </a:r>
              <a:endParaRPr lang="nl-NL">
                <a:latin typeface="Candara" pitchFamily="34" charset="0"/>
              </a:endParaRPr>
            </a:p>
          </p:txBody>
        </p:sp>
        <p:sp>
          <p:nvSpPr>
            <p:cNvPr id="34029" name="Rechthoek 405"/>
            <p:cNvSpPr>
              <a:spLocks noChangeArrowheads="1"/>
            </p:cNvSpPr>
            <p:nvPr/>
          </p:nvSpPr>
          <p:spPr bwMode="auto">
            <a:xfrm>
              <a:off x="4995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Prediner</a:t>
              </a:r>
              <a:endParaRPr lang="nl-NL">
                <a:latin typeface="Candara" pitchFamily="34" charset="0"/>
              </a:endParaRPr>
            </a:p>
          </p:txBody>
        </p:sp>
        <p:sp>
          <p:nvSpPr>
            <p:cNvPr id="34030" name="Rechthoek 406"/>
            <p:cNvSpPr>
              <a:spLocks noChangeArrowheads="1"/>
            </p:cNvSpPr>
            <p:nvPr/>
          </p:nvSpPr>
          <p:spPr bwMode="auto">
            <a:xfrm>
              <a:off x="65448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Bedtijd</a:t>
              </a:r>
              <a:endParaRPr lang="nl-NL">
                <a:latin typeface="Candara" pitchFamily="34" charset="0"/>
              </a:endParaRPr>
            </a:p>
          </p:txBody>
        </p:sp>
      </p:grpSp>
      <p:grpSp>
        <p:nvGrpSpPr>
          <p:cNvPr id="34014" name="Groeperen 398"/>
          <p:cNvGrpSpPr>
            <a:grpSpLocks/>
          </p:cNvGrpSpPr>
          <p:nvPr/>
        </p:nvGrpSpPr>
        <p:grpSpPr bwMode="auto">
          <a:xfrm>
            <a:off x="1295400" y="6134100"/>
            <a:ext cx="6542088" cy="579438"/>
            <a:chOff x="1198172" y="4432300"/>
            <a:chExt cx="6542478" cy="579854"/>
          </a:xfrm>
        </p:grpSpPr>
        <p:sp>
          <p:nvSpPr>
            <p:cNvPr id="34015" name="Rechthoek 399"/>
            <p:cNvSpPr>
              <a:spLocks noChangeArrowheads="1"/>
            </p:cNvSpPr>
            <p:nvPr/>
          </p:nvSpPr>
          <p:spPr bwMode="auto">
            <a:xfrm>
              <a:off x="5789222" y="4488934"/>
              <a:ext cx="1195778" cy="523220"/>
            </a:xfrm>
            <a:prstGeom prst="rect">
              <a:avLst/>
            </a:prstGeom>
            <a:noFill/>
            <a:ln w="9525">
              <a:noFill/>
              <a:miter lim="800000"/>
              <a:headEnd/>
              <a:tailEnd/>
            </a:ln>
          </p:spPr>
          <p:txBody>
            <a:bodyPr>
              <a:spAutoFit/>
            </a:bodyPr>
            <a:lstStyle/>
            <a:p>
              <a:pPr algn="ctr" fontAlgn="t"/>
              <a:r>
                <a:rPr lang="nl-NL" sz="1000">
                  <a:latin typeface="Candara" pitchFamily="34" charset="0"/>
                </a:rPr>
                <a:t>2h post-diner</a:t>
              </a:r>
            </a:p>
            <a:p>
              <a:pPr algn="ctr"/>
              <a:endParaRPr lang="nl-NL">
                <a:latin typeface="Candara" pitchFamily="34" charset="0"/>
              </a:endParaRPr>
            </a:p>
          </p:txBody>
        </p:sp>
        <p:sp>
          <p:nvSpPr>
            <p:cNvPr id="34016" name="Rechthoek 400"/>
            <p:cNvSpPr>
              <a:spLocks noChangeArrowheads="1"/>
            </p:cNvSpPr>
            <p:nvPr/>
          </p:nvSpPr>
          <p:spPr bwMode="auto">
            <a:xfrm>
              <a:off x="4239822" y="4488934"/>
              <a:ext cx="1195778" cy="523220"/>
            </a:xfrm>
            <a:prstGeom prst="rect">
              <a:avLst/>
            </a:prstGeom>
            <a:noFill/>
            <a:ln w="9525">
              <a:noFill/>
              <a:miter lim="800000"/>
              <a:headEnd/>
              <a:tailEnd/>
            </a:ln>
          </p:spPr>
          <p:txBody>
            <a:bodyPr>
              <a:spAutoFit/>
            </a:bodyPr>
            <a:lstStyle/>
            <a:p>
              <a:pPr algn="ctr" fontAlgn="t"/>
              <a:r>
                <a:rPr lang="nl-NL" sz="1000">
                  <a:latin typeface="Candara" pitchFamily="34" charset="0"/>
                </a:rPr>
                <a:t>2h post-lunch</a:t>
              </a:r>
            </a:p>
            <a:p>
              <a:pPr algn="ctr"/>
              <a:endParaRPr lang="nl-NL">
                <a:latin typeface="Candara" pitchFamily="34" charset="0"/>
              </a:endParaRPr>
            </a:p>
          </p:txBody>
        </p:sp>
        <p:sp>
          <p:nvSpPr>
            <p:cNvPr id="34017" name="Rechthoek 401"/>
            <p:cNvSpPr>
              <a:spLocks noChangeArrowheads="1"/>
            </p:cNvSpPr>
            <p:nvPr/>
          </p:nvSpPr>
          <p:spPr bwMode="auto">
            <a:xfrm>
              <a:off x="2709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2h post-ontbijt</a:t>
              </a:r>
              <a:endParaRPr lang="nl-NL">
                <a:latin typeface="Candara" pitchFamily="34" charset="0"/>
              </a:endParaRPr>
            </a:p>
          </p:txBody>
        </p:sp>
        <p:sp>
          <p:nvSpPr>
            <p:cNvPr id="34018" name="Rechthoek 402"/>
            <p:cNvSpPr>
              <a:spLocks noChangeArrowheads="1"/>
            </p:cNvSpPr>
            <p:nvPr/>
          </p:nvSpPr>
          <p:spPr bwMode="auto">
            <a:xfrm>
              <a:off x="1947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Nuchter</a:t>
              </a:r>
              <a:endParaRPr lang="nl-NL">
                <a:latin typeface="Candara" pitchFamily="34" charset="0"/>
              </a:endParaRPr>
            </a:p>
          </p:txBody>
        </p:sp>
        <p:sp>
          <p:nvSpPr>
            <p:cNvPr id="34019" name="Rechthoek 403"/>
            <p:cNvSpPr>
              <a:spLocks noChangeArrowheads="1"/>
            </p:cNvSpPr>
            <p:nvPr/>
          </p:nvSpPr>
          <p:spPr bwMode="auto">
            <a:xfrm>
              <a:off x="1198172" y="4432300"/>
              <a:ext cx="1195778" cy="246221"/>
            </a:xfrm>
            <a:prstGeom prst="rect">
              <a:avLst/>
            </a:prstGeom>
            <a:noFill/>
            <a:ln w="9525">
              <a:noFill/>
              <a:miter lim="800000"/>
              <a:headEnd/>
              <a:tailEnd/>
            </a:ln>
          </p:spPr>
          <p:txBody>
            <a:bodyPr>
              <a:spAutoFit/>
            </a:bodyPr>
            <a:lstStyle/>
            <a:p>
              <a:pPr algn="ctr"/>
              <a:r>
                <a:rPr lang="nl-NL" sz="1000">
                  <a:latin typeface="Candara" pitchFamily="34" charset="0"/>
                </a:rPr>
                <a:t>03.00 uur</a:t>
              </a:r>
            </a:p>
          </p:txBody>
        </p:sp>
        <p:sp>
          <p:nvSpPr>
            <p:cNvPr id="34020" name="Rechthoek 404"/>
            <p:cNvSpPr>
              <a:spLocks noChangeArrowheads="1"/>
            </p:cNvSpPr>
            <p:nvPr/>
          </p:nvSpPr>
          <p:spPr bwMode="auto">
            <a:xfrm>
              <a:off x="34841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Prelunch</a:t>
              </a:r>
              <a:endParaRPr lang="nl-NL">
                <a:latin typeface="Candara" pitchFamily="34" charset="0"/>
              </a:endParaRPr>
            </a:p>
          </p:txBody>
        </p:sp>
        <p:sp>
          <p:nvSpPr>
            <p:cNvPr id="34021" name="Rechthoek 405"/>
            <p:cNvSpPr>
              <a:spLocks noChangeArrowheads="1"/>
            </p:cNvSpPr>
            <p:nvPr/>
          </p:nvSpPr>
          <p:spPr bwMode="auto">
            <a:xfrm>
              <a:off x="49954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Prediner</a:t>
              </a:r>
              <a:endParaRPr lang="nl-NL">
                <a:latin typeface="Candara" pitchFamily="34" charset="0"/>
              </a:endParaRPr>
            </a:p>
          </p:txBody>
        </p:sp>
        <p:sp>
          <p:nvSpPr>
            <p:cNvPr id="34022" name="Rechthoek 406"/>
            <p:cNvSpPr>
              <a:spLocks noChangeArrowheads="1"/>
            </p:cNvSpPr>
            <p:nvPr/>
          </p:nvSpPr>
          <p:spPr bwMode="auto">
            <a:xfrm>
              <a:off x="6544872" y="4488934"/>
              <a:ext cx="1195778" cy="246221"/>
            </a:xfrm>
            <a:prstGeom prst="rect">
              <a:avLst/>
            </a:prstGeom>
            <a:noFill/>
            <a:ln w="9525">
              <a:noFill/>
              <a:miter lim="800000"/>
              <a:headEnd/>
              <a:tailEnd/>
            </a:ln>
          </p:spPr>
          <p:txBody>
            <a:bodyPr>
              <a:spAutoFit/>
            </a:bodyPr>
            <a:lstStyle/>
            <a:p>
              <a:pPr algn="ctr" fontAlgn="t"/>
              <a:r>
                <a:rPr lang="nl-NL" sz="1000">
                  <a:latin typeface="Candara" pitchFamily="34" charset="0"/>
                </a:rPr>
                <a:t>Bedtijd</a:t>
              </a:r>
              <a:endParaRPr lang="nl-NL">
                <a:latin typeface="Candara" pitchFamily="34" charset="0"/>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eren 1472"/>
          <p:cNvGrpSpPr>
            <a:grpSpLocks/>
          </p:cNvGrpSpPr>
          <p:nvPr/>
        </p:nvGrpSpPr>
        <p:grpSpPr bwMode="auto">
          <a:xfrm>
            <a:off x="750888" y="3473450"/>
            <a:ext cx="7458075" cy="914400"/>
            <a:chOff x="751680" y="3514999"/>
            <a:chExt cx="7456490" cy="914400"/>
          </a:xfrm>
        </p:grpSpPr>
        <p:sp>
          <p:nvSpPr>
            <p:cNvPr id="8020" name="Text Box 850"/>
            <p:cNvSpPr txBox="1">
              <a:spLocks noChangeArrowheads="1"/>
            </p:cNvSpPr>
            <p:nvPr/>
          </p:nvSpPr>
          <p:spPr bwMode="auto">
            <a:xfrm>
              <a:off x="751680" y="3802337"/>
              <a:ext cx="1495107" cy="369887"/>
            </a:xfrm>
            <a:prstGeom prst="rect">
              <a:avLst/>
            </a:prstGeom>
            <a:noFill/>
            <a:ln w="9525">
              <a:solidFill>
                <a:schemeClr val="tx1"/>
              </a:solidFill>
              <a:miter lim="800000"/>
              <a:headEnd/>
              <a:tailEnd/>
            </a:ln>
          </p:spPr>
          <p:txBody>
            <a:bodyPr wrap="none">
              <a:spAutoFit/>
            </a:bodyPr>
            <a:lstStyle/>
            <a:p>
              <a:pPr eaLnBrk="0" hangingPunct="0"/>
              <a:r>
                <a:rPr lang="nl-NL">
                  <a:latin typeface="Candara" pitchFamily="34" charset="0"/>
                </a:rPr>
                <a:t>lipotoxiciteit</a:t>
              </a:r>
              <a:endParaRPr lang="en-US">
                <a:latin typeface="Candara" pitchFamily="34" charset="0"/>
              </a:endParaRPr>
            </a:p>
          </p:txBody>
        </p:sp>
        <p:sp>
          <p:nvSpPr>
            <p:cNvPr id="8021" name="AutoShape 851"/>
            <p:cNvSpPr>
              <a:spLocks noChangeArrowheads="1"/>
            </p:cNvSpPr>
            <p:nvPr/>
          </p:nvSpPr>
          <p:spPr bwMode="auto">
            <a:xfrm>
              <a:off x="2640806" y="3856312"/>
              <a:ext cx="331788" cy="3603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8022" name="Line 855"/>
            <p:cNvSpPr>
              <a:spLocks noChangeShapeType="1"/>
            </p:cNvSpPr>
            <p:nvPr/>
          </p:nvSpPr>
          <p:spPr bwMode="auto">
            <a:xfrm>
              <a:off x="1532730" y="3514999"/>
              <a:ext cx="0" cy="287338"/>
            </a:xfrm>
            <a:prstGeom prst="line">
              <a:avLst/>
            </a:prstGeom>
            <a:noFill/>
            <a:ln w="9525">
              <a:solidFill>
                <a:schemeClr val="tx1"/>
              </a:solidFill>
              <a:prstDash val="dash"/>
              <a:round/>
              <a:headEnd/>
              <a:tailEnd/>
            </a:ln>
          </p:spPr>
          <p:txBody>
            <a:bodyPr vert="eaVert" wrap="none" anchor="ctr"/>
            <a:lstStyle/>
            <a:p>
              <a:endParaRPr lang="nl-NL"/>
            </a:p>
          </p:txBody>
        </p:sp>
        <p:sp>
          <p:nvSpPr>
            <p:cNvPr id="8023" name="Line 856"/>
            <p:cNvSpPr>
              <a:spLocks noChangeShapeType="1"/>
            </p:cNvSpPr>
            <p:nvPr/>
          </p:nvSpPr>
          <p:spPr bwMode="auto">
            <a:xfrm flipV="1">
              <a:off x="2252133" y="4019823"/>
              <a:ext cx="1296723" cy="14922"/>
            </a:xfrm>
            <a:prstGeom prst="line">
              <a:avLst/>
            </a:prstGeom>
            <a:noFill/>
            <a:ln w="25400">
              <a:solidFill>
                <a:schemeClr val="tx1"/>
              </a:solidFill>
              <a:prstDash val="dash"/>
              <a:round/>
              <a:headEnd/>
              <a:tailEnd type="triangle" w="med" len="med"/>
            </a:ln>
          </p:spPr>
          <p:txBody>
            <a:bodyPr vert="eaVert" wrap="none" anchor="ctr"/>
            <a:lstStyle/>
            <a:p>
              <a:endParaRPr lang="nl-NL"/>
            </a:p>
          </p:txBody>
        </p:sp>
        <p:sp>
          <p:nvSpPr>
            <p:cNvPr id="8024" name="Line 852"/>
            <p:cNvSpPr>
              <a:spLocks noChangeShapeType="1"/>
            </p:cNvSpPr>
            <p:nvPr/>
          </p:nvSpPr>
          <p:spPr bwMode="auto">
            <a:xfrm>
              <a:off x="7128670" y="4197624"/>
              <a:ext cx="1079500" cy="0"/>
            </a:xfrm>
            <a:prstGeom prst="line">
              <a:avLst/>
            </a:prstGeom>
            <a:noFill/>
            <a:ln w="25400">
              <a:solidFill>
                <a:schemeClr val="tx1"/>
              </a:solidFill>
              <a:prstDash val="dash"/>
              <a:round/>
              <a:headEnd/>
              <a:tailEnd/>
            </a:ln>
          </p:spPr>
          <p:txBody>
            <a:bodyPr vert="eaVert" wrap="none" anchor="ctr"/>
            <a:lstStyle/>
            <a:p>
              <a:endParaRPr lang="nl-NL"/>
            </a:p>
          </p:txBody>
        </p:sp>
        <p:sp>
          <p:nvSpPr>
            <p:cNvPr id="8025" name="Line 853"/>
            <p:cNvSpPr>
              <a:spLocks noChangeShapeType="1"/>
            </p:cNvSpPr>
            <p:nvPr/>
          </p:nvSpPr>
          <p:spPr bwMode="auto">
            <a:xfrm flipV="1">
              <a:off x="8208170" y="3981724"/>
              <a:ext cx="0" cy="215900"/>
            </a:xfrm>
            <a:prstGeom prst="line">
              <a:avLst/>
            </a:prstGeom>
            <a:noFill/>
            <a:ln w="25400">
              <a:solidFill>
                <a:schemeClr val="tx1"/>
              </a:solidFill>
              <a:prstDash val="dash"/>
              <a:round/>
              <a:headEnd/>
              <a:tailEnd type="triangle" w="med" len="med"/>
            </a:ln>
          </p:spPr>
          <p:txBody>
            <a:bodyPr vert="eaVert" wrap="none" anchor="ctr"/>
            <a:lstStyle/>
            <a:p>
              <a:endParaRPr lang="nl-NL"/>
            </a:p>
          </p:txBody>
        </p:sp>
        <p:sp>
          <p:nvSpPr>
            <p:cNvPr id="8026" name="AutoShape 854"/>
            <p:cNvSpPr>
              <a:spLocks noChangeArrowheads="1"/>
            </p:cNvSpPr>
            <p:nvPr/>
          </p:nvSpPr>
          <p:spPr bwMode="auto">
            <a:xfrm>
              <a:off x="7754145" y="4018237"/>
              <a:ext cx="331788" cy="3603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8027" name="Text Box 857"/>
            <p:cNvSpPr txBox="1">
              <a:spLocks noChangeArrowheads="1"/>
            </p:cNvSpPr>
            <p:nvPr/>
          </p:nvSpPr>
          <p:spPr bwMode="auto">
            <a:xfrm>
              <a:off x="5989317" y="4015062"/>
              <a:ext cx="1198307" cy="369887"/>
            </a:xfrm>
            <a:prstGeom prst="rect">
              <a:avLst/>
            </a:prstGeom>
            <a:solidFill>
              <a:srgbClr val="A5C9FF"/>
            </a:solidFill>
            <a:ln w="9525">
              <a:noFill/>
              <a:miter lim="800000"/>
              <a:headEnd/>
              <a:tailEnd/>
            </a:ln>
          </p:spPr>
          <p:txBody>
            <a:bodyPr wrap="none">
              <a:spAutoFit/>
            </a:bodyPr>
            <a:lstStyle/>
            <a:p>
              <a:pPr algn="ctr" eaLnBrk="0" hangingPunct="0"/>
              <a:r>
                <a:rPr lang="nl-NL">
                  <a:latin typeface="Candara" pitchFamily="34" charset="0"/>
                </a:rPr>
                <a:t>TG afgifte</a:t>
              </a:r>
              <a:endParaRPr lang="en-US">
                <a:latin typeface="Candara" pitchFamily="34" charset="0"/>
              </a:endParaRPr>
            </a:p>
          </p:txBody>
        </p:sp>
        <p:sp>
          <p:nvSpPr>
            <p:cNvPr id="8028" name="AutoShape 858"/>
            <p:cNvSpPr>
              <a:spLocks noChangeArrowheads="1"/>
            </p:cNvSpPr>
            <p:nvPr/>
          </p:nvSpPr>
          <p:spPr bwMode="auto">
            <a:xfrm flipV="1">
              <a:off x="7108032" y="3997599"/>
              <a:ext cx="133350" cy="431800"/>
            </a:xfrm>
            <a:prstGeom prst="downArrow">
              <a:avLst>
                <a:gd name="adj1" fmla="val 50000"/>
                <a:gd name="adj2" fmla="val 80952"/>
              </a:avLst>
            </a:prstGeom>
            <a:solidFill>
              <a:srgbClr val="FF0000"/>
            </a:solidFill>
            <a:ln w="9525">
              <a:solidFill>
                <a:srgbClr val="FF0000"/>
              </a:solidFill>
              <a:miter lim="800000"/>
              <a:headEnd/>
              <a:tailEnd/>
            </a:ln>
          </p:spPr>
          <p:txBody>
            <a:bodyPr vert="eaVert" wrap="none" anchor="ctr"/>
            <a:lstStyle/>
            <a:p>
              <a:pPr algn="ctr"/>
              <a:endParaRPr lang="en-US">
                <a:latin typeface="Candara" pitchFamily="34" charset="0"/>
              </a:endParaRPr>
            </a:p>
          </p:txBody>
        </p:sp>
      </p:grpSp>
      <p:sp>
        <p:nvSpPr>
          <p:cNvPr id="7171" name="Text Box 4"/>
          <p:cNvSpPr txBox="1">
            <a:spLocks noChangeArrowheads="1"/>
          </p:cNvSpPr>
          <p:nvPr/>
        </p:nvSpPr>
        <p:spPr bwMode="auto">
          <a:xfrm>
            <a:off x="7696200" y="1839913"/>
            <a:ext cx="815975" cy="277812"/>
          </a:xfrm>
          <a:prstGeom prst="rect">
            <a:avLst/>
          </a:prstGeom>
          <a:noFill/>
          <a:ln w="9525">
            <a:noFill/>
            <a:miter lim="800000"/>
            <a:headEnd/>
            <a:tailEnd/>
          </a:ln>
        </p:spPr>
        <p:txBody>
          <a:bodyPr wrap="none">
            <a:spAutoFit/>
          </a:bodyPr>
          <a:lstStyle/>
          <a:p>
            <a:pPr eaLnBrk="0" hangingPunct="0"/>
            <a:r>
              <a:rPr lang="nl-NL" sz="1200" b="1" i="1">
                <a:latin typeface="Candara" pitchFamily="34" charset="0"/>
              </a:rPr>
              <a:t>pancreas</a:t>
            </a:r>
            <a:endParaRPr lang="en-US" sz="1200" b="1" i="1">
              <a:latin typeface="Candara" pitchFamily="34" charset="0"/>
            </a:endParaRPr>
          </a:p>
        </p:txBody>
      </p:sp>
      <p:grpSp>
        <p:nvGrpSpPr>
          <p:cNvPr id="7172" name="Group 8"/>
          <p:cNvGrpSpPr>
            <a:grpSpLocks/>
          </p:cNvGrpSpPr>
          <p:nvPr/>
        </p:nvGrpSpPr>
        <p:grpSpPr bwMode="auto">
          <a:xfrm>
            <a:off x="3846513" y="1517650"/>
            <a:ext cx="1849437" cy="1684338"/>
            <a:chOff x="2194" y="2378"/>
            <a:chExt cx="1262" cy="1061"/>
          </a:xfrm>
        </p:grpSpPr>
        <p:sp>
          <p:nvSpPr>
            <p:cNvPr id="346121" name="Oval 9"/>
            <p:cNvSpPr>
              <a:spLocks noChangeArrowheads="1"/>
            </p:cNvSpPr>
            <p:nvPr/>
          </p:nvSpPr>
          <p:spPr bwMode="auto">
            <a:xfrm>
              <a:off x="2258" y="2432"/>
              <a:ext cx="1134" cy="953"/>
            </a:xfrm>
            <a:prstGeom prst="ellipse">
              <a:avLst/>
            </a:prstGeom>
            <a:noFill/>
            <a:ln w="57150" cap="flat" cmpd="sng" algn="ctr">
              <a:solidFill>
                <a:schemeClr val="accent3"/>
              </a:solidFill>
              <a:prstDash val="solid"/>
              <a:round/>
              <a:headEnd type="none" w="med" len="med"/>
              <a:tailEnd type="none" w="med" len="med"/>
            </a:ln>
            <a:effectLst/>
          </p:spPr>
          <p:txBody>
            <a:bodyPr wrap="none" anchor="ctr"/>
            <a:lstStyle/>
            <a:p>
              <a:pPr algn="ctr">
                <a:defRPr/>
              </a:pPr>
              <a:endParaRPr lang="nl-NL">
                <a:latin typeface="Candara" pitchFamily="-65" charset="0"/>
              </a:endParaRPr>
            </a:p>
          </p:txBody>
        </p:sp>
        <p:sp>
          <p:nvSpPr>
            <p:cNvPr id="346122" name="Oval 10"/>
            <p:cNvSpPr>
              <a:spLocks noChangeArrowheads="1"/>
            </p:cNvSpPr>
            <p:nvPr/>
          </p:nvSpPr>
          <p:spPr bwMode="auto">
            <a:xfrm>
              <a:off x="2194" y="2378"/>
              <a:ext cx="1262" cy="1061"/>
            </a:xfrm>
            <a:prstGeom prst="ellipse">
              <a:avLst/>
            </a:prstGeom>
            <a:noFill/>
            <a:ln w="57150" cap="flat" cmpd="sng" algn="ctr">
              <a:solidFill>
                <a:schemeClr val="accent3"/>
              </a:solidFill>
              <a:prstDash val="solid"/>
              <a:round/>
              <a:headEnd type="none" w="med" len="med"/>
              <a:tailEnd type="none" w="med" len="med"/>
            </a:ln>
            <a:effectLst/>
          </p:spPr>
          <p:txBody>
            <a:bodyPr wrap="none" anchor="ctr"/>
            <a:lstStyle/>
            <a:p>
              <a:pPr algn="ctr">
                <a:defRPr/>
              </a:pPr>
              <a:endParaRPr lang="nl-NL">
                <a:latin typeface="Candara" pitchFamily="-65" charset="0"/>
              </a:endParaRPr>
            </a:p>
          </p:txBody>
        </p:sp>
      </p:grpSp>
      <p:sp>
        <p:nvSpPr>
          <p:cNvPr id="7173" name="Line 16"/>
          <p:cNvSpPr>
            <a:spLocks noChangeShapeType="1"/>
          </p:cNvSpPr>
          <p:nvPr/>
        </p:nvSpPr>
        <p:spPr bwMode="auto">
          <a:xfrm>
            <a:off x="4767263" y="1660525"/>
            <a:ext cx="0" cy="287338"/>
          </a:xfrm>
          <a:prstGeom prst="line">
            <a:avLst/>
          </a:prstGeom>
          <a:noFill/>
          <a:ln w="25400">
            <a:solidFill>
              <a:schemeClr val="tx1"/>
            </a:solidFill>
            <a:round/>
            <a:headEnd/>
            <a:tailEnd type="triangle" w="med" len="med"/>
          </a:ln>
        </p:spPr>
        <p:txBody>
          <a:bodyPr/>
          <a:lstStyle/>
          <a:p>
            <a:endParaRPr lang="nl-NL"/>
          </a:p>
        </p:txBody>
      </p:sp>
      <p:sp>
        <p:nvSpPr>
          <p:cNvPr id="7174" name="Text Box 17"/>
          <p:cNvSpPr txBox="1">
            <a:spLocks noChangeArrowheads="1"/>
          </p:cNvSpPr>
          <p:nvPr/>
        </p:nvSpPr>
        <p:spPr bwMode="auto">
          <a:xfrm>
            <a:off x="4224338" y="2044700"/>
            <a:ext cx="985837" cy="646113"/>
          </a:xfrm>
          <a:prstGeom prst="rect">
            <a:avLst/>
          </a:prstGeom>
          <a:solidFill>
            <a:srgbClr val="99CCFF"/>
          </a:solidFill>
          <a:ln w="9525">
            <a:noFill/>
            <a:miter lim="800000"/>
            <a:headEnd/>
            <a:tailEnd/>
          </a:ln>
        </p:spPr>
        <p:txBody>
          <a:bodyPr wrap="none">
            <a:spAutoFit/>
          </a:bodyPr>
          <a:lstStyle/>
          <a:p>
            <a:pPr algn="ctr" eaLnBrk="0" hangingPunct="0"/>
            <a:r>
              <a:rPr lang="nl-NL">
                <a:latin typeface="Candara" pitchFamily="34" charset="0"/>
              </a:rPr>
              <a:t>Insuline</a:t>
            </a:r>
          </a:p>
          <a:p>
            <a:pPr algn="ctr" eaLnBrk="0" hangingPunct="0"/>
            <a:r>
              <a:rPr lang="nl-NL">
                <a:latin typeface="Candara" pitchFamily="34" charset="0"/>
              </a:rPr>
              <a:t>effect</a:t>
            </a:r>
            <a:endParaRPr lang="en-US">
              <a:latin typeface="Candara" pitchFamily="34" charset="0"/>
            </a:endParaRPr>
          </a:p>
        </p:txBody>
      </p:sp>
      <p:grpSp>
        <p:nvGrpSpPr>
          <p:cNvPr id="7175" name="Group 18"/>
          <p:cNvGrpSpPr>
            <a:grpSpLocks/>
          </p:cNvGrpSpPr>
          <p:nvPr/>
        </p:nvGrpSpPr>
        <p:grpSpPr bwMode="auto">
          <a:xfrm>
            <a:off x="1057275" y="274638"/>
            <a:ext cx="1266825" cy="1169987"/>
            <a:chOff x="4385" y="2353"/>
            <a:chExt cx="634" cy="699"/>
          </a:xfrm>
        </p:grpSpPr>
        <p:sp>
          <p:nvSpPr>
            <p:cNvPr id="7820" name="Freeform 19"/>
            <p:cNvSpPr>
              <a:spLocks/>
            </p:cNvSpPr>
            <p:nvPr/>
          </p:nvSpPr>
          <p:spPr bwMode="auto">
            <a:xfrm>
              <a:off x="4385" y="2353"/>
              <a:ext cx="634" cy="699"/>
            </a:xfrm>
            <a:custGeom>
              <a:avLst/>
              <a:gdLst>
                <a:gd name="T0" fmla="*/ 94 w 634"/>
                <a:gd name="T1" fmla="*/ 662 h 699"/>
                <a:gd name="T2" fmla="*/ 98 w 634"/>
                <a:gd name="T3" fmla="*/ 625 h 699"/>
                <a:gd name="T4" fmla="*/ 101 w 634"/>
                <a:gd name="T5" fmla="*/ 587 h 699"/>
                <a:gd name="T6" fmla="*/ 88 w 634"/>
                <a:gd name="T7" fmla="*/ 585 h 699"/>
                <a:gd name="T8" fmla="*/ 64 w 634"/>
                <a:gd name="T9" fmla="*/ 598 h 699"/>
                <a:gd name="T10" fmla="*/ 43 w 634"/>
                <a:gd name="T11" fmla="*/ 600 h 699"/>
                <a:gd name="T12" fmla="*/ 27 w 634"/>
                <a:gd name="T13" fmla="*/ 593 h 699"/>
                <a:gd name="T14" fmla="*/ 16 w 634"/>
                <a:gd name="T15" fmla="*/ 580 h 699"/>
                <a:gd name="T16" fmla="*/ 12 w 634"/>
                <a:gd name="T17" fmla="*/ 563 h 699"/>
                <a:gd name="T18" fmla="*/ 17 w 634"/>
                <a:gd name="T19" fmla="*/ 535 h 699"/>
                <a:gd name="T20" fmla="*/ 29 w 634"/>
                <a:gd name="T21" fmla="*/ 484 h 699"/>
                <a:gd name="T22" fmla="*/ 24 w 634"/>
                <a:gd name="T23" fmla="*/ 436 h 699"/>
                <a:gd name="T24" fmla="*/ 12 w 634"/>
                <a:gd name="T25" fmla="*/ 407 h 699"/>
                <a:gd name="T26" fmla="*/ 1 w 634"/>
                <a:gd name="T27" fmla="*/ 378 h 699"/>
                <a:gd name="T28" fmla="*/ 3 w 634"/>
                <a:gd name="T29" fmla="*/ 341 h 699"/>
                <a:gd name="T30" fmla="*/ 16 w 634"/>
                <a:gd name="T31" fmla="*/ 302 h 699"/>
                <a:gd name="T32" fmla="*/ 14 w 634"/>
                <a:gd name="T33" fmla="*/ 254 h 699"/>
                <a:gd name="T34" fmla="*/ 11 w 634"/>
                <a:gd name="T35" fmla="*/ 189 h 699"/>
                <a:gd name="T36" fmla="*/ 19 w 634"/>
                <a:gd name="T37" fmla="*/ 159 h 699"/>
                <a:gd name="T38" fmla="*/ 41 w 634"/>
                <a:gd name="T39" fmla="*/ 148 h 699"/>
                <a:gd name="T40" fmla="*/ 75 w 634"/>
                <a:gd name="T41" fmla="*/ 135 h 699"/>
                <a:gd name="T42" fmla="*/ 94 w 634"/>
                <a:gd name="T43" fmla="*/ 122 h 699"/>
                <a:gd name="T44" fmla="*/ 96 w 634"/>
                <a:gd name="T45" fmla="*/ 112 h 699"/>
                <a:gd name="T46" fmla="*/ 86 w 634"/>
                <a:gd name="T47" fmla="*/ 87 h 699"/>
                <a:gd name="T48" fmla="*/ 80 w 634"/>
                <a:gd name="T49" fmla="*/ 53 h 699"/>
                <a:gd name="T50" fmla="*/ 86 w 634"/>
                <a:gd name="T51" fmla="*/ 38 h 699"/>
                <a:gd name="T52" fmla="*/ 102 w 634"/>
                <a:gd name="T53" fmla="*/ 25 h 699"/>
                <a:gd name="T54" fmla="*/ 133 w 634"/>
                <a:gd name="T55" fmla="*/ 16 h 699"/>
                <a:gd name="T56" fmla="*/ 186 w 634"/>
                <a:gd name="T57" fmla="*/ 14 h 699"/>
                <a:gd name="T58" fmla="*/ 228 w 634"/>
                <a:gd name="T59" fmla="*/ 22 h 699"/>
                <a:gd name="T60" fmla="*/ 281 w 634"/>
                <a:gd name="T61" fmla="*/ 25 h 699"/>
                <a:gd name="T62" fmla="*/ 331 w 634"/>
                <a:gd name="T63" fmla="*/ 19 h 699"/>
                <a:gd name="T64" fmla="*/ 363 w 634"/>
                <a:gd name="T65" fmla="*/ 6 h 699"/>
                <a:gd name="T66" fmla="*/ 398 w 634"/>
                <a:gd name="T67" fmla="*/ 3 h 699"/>
                <a:gd name="T68" fmla="*/ 432 w 634"/>
                <a:gd name="T69" fmla="*/ 3 h 699"/>
                <a:gd name="T70" fmla="*/ 499 w 634"/>
                <a:gd name="T71" fmla="*/ 0 h 699"/>
                <a:gd name="T72" fmla="*/ 565 w 634"/>
                <a:gd name="T73" fmla="*/ 4 h 699"/>
                <a:gd name="T74" fmla="*/ 605 w 634"/>
                <a:gd name="T75" fmla="*/ 16 h 699"/>
                <a:gd name="T76" fmla="*/ 628 w 634"/>
                <a:gd name="T77" fmla="*/ 35 h 699"/>
                <a:gd name="T78" fmla="*/ 633 w 634"/>
                <a:gd name="T79" fmla="*/ 69 h 699"/>
                <a:gd name="T80" fmla="*/ 625 w 634"/>
                <a:gd name="T81" fmla="*/ 87 h 699"/>
                <a:gd name="T82" fmla="*/ 622 w 634"/>
                <a:gd name="T83" fmla="*/ 109 h 699"/>
                <a:gd name="T84" fmla="*/ 613 w 634"/>
                <a:gd name="T85" fmla="*/ 127 h 699"/>
                <a:gd name="T86" fmla="*/ 581 w 634"/>
                <a:gd name="T87" fmla="*/ 169 h 699"/>
                <a:gd name="T88" fmla="*/ 559 w 634"/>
                <a:gd name="T89" fmla="*/ 207 h 699"/>
                <a:gd name="T90" fmla="*/ 552 w 634"/>
                <a:gd name="T91" fmla="*/ 265 h 699"/>
                <a:gd name="T92" fmla="*/ 543 w 634"/>
                <a:gd name="T93" fmla="*/ 342 h 699"/>
                <a:gd name="T94" fmla="*/ 530 w 634"/>
                <a:gd name="T95" fmla="*/ 397 h 699"/>
                <a:gd name="T96" fmla="*/ 480 w 634"/>
                <a:gd name="T97" fmla="*/ 490 h 699"/>
                <a:gd name="T98" fmla="*/ 432 w 634"/>
                <a:gd name="T99" fmla="*/ 564 h 699"/>
                <a:gd name="T100" fmla="*/ 409 w 634"/>
                <a:gd name="T101" fmla="*/ 584 h 699"/>
                <a:gd name="T102" fmla="*/ 374 w 634"/>
                <a:gd name="T103" fmla="*/ 592 h 699"/>
                <a:gd name="T104" fmla="*/ 342 w 634"/>
                <a:gd name="T105" fmla="*/ 596 h 699"/>
                <a:gd name="T106" fmla="*/ 311 w 634"/>
                <a:gd name="T107" fmla="*/ 611 h 699"/>
                <a:gd name="T108" fmla="*/ 241 w 634"/>
                <a:gd name="T109" fmla="*/ 653 h 699"/>
                <a:gd name="T110" fmla="*/ 170 w 634"/>
                <a:gd name="T111" fmla="*/ 691 h 699"/>
                <a:gd name="T112" fmla="*/ 144 w 634"/>
                <a:gd name="T113" fmla="*/ 699 h 699"/>
                <a:gd name="T114" fmla="*/ 117 w 634"/>
                <a:gd name="T115" fmla="*/ 696 h 699"/>
                <a:gd name="T116" fmla="*/ 99 w 634"/>
                <a:gd name="T117" fmla="*/ 678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699"/>
                <a:gd name="T179" fmla="*/ 634 w 634"/>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699">
                  <a:moveTo>
                    <a:pt x="99" y="678"/>
                  </a:moveTo>
                  <a:lnTo>
                    <a:pt x="96" y="670"/>
                  </a:lnTo>
                  <a:lnTo>
                    <a:pt x="94" y="662"/>
                  </a:lnTo>
                  <a:lnTo>
                    <a:pt x="94" y="653"/>
                  </a:lnTo>
                  <a:lnTo>
                    <a:pt x="96" y="643"/>
                  </a:lnTo>
                  <a:lnTo>
                    <a:pt x="98" y="625"/>
                  </a:lnTo>
                  <a:lnTo>
                    <a:pt x="101" y="609"/>
                  </a:lnTo>
                  <a:lnTo>
                    <a:pt x="102" y="595"/>
                  </a:lnTo>
                  <a:lnTo>
                    <a:pt x="101" y="587"/>
                  </a:lnTo>
                  <a:lnTo>
                    <a:pt x="98" y="584"/>
                  </a:lnTo>
                  <a:lnTo>
                    <a:pt x="94" y="584"/>
                  </a:lnTo>
                  <a:lnTo>
                    <a:pt x="88" y="585"/>
                  </a:lnTo>
                  <a:lnTo>
                    <a:pt x="82" y="590"/>
                  </a:lnTo>
                  <a:lnTo>
                    <a:pt x="72" y="595"/>
                  </a:lnTo>
                  <a:lnTo>
                    <a:pt x="64" y="598"/>
                  </a:lnTo>
                  <a:lnTo>
                    <a:pt x="57" y="600"/>
                  </a:lnTo>
                  <a:lnTo>
                    <a:pt x="49" y="600"/>
                  </a:lnTo>
                  <a:lnTo>
                    <a:pt x="43" y="600"/>
                  </a:lnTo>
                  <a:lnTo>
                    <a:pt x="38" y="598"/>
                  </a:lnTo>
                  <a:lnTo>
                    <a:pt x="32" y="596"/>
                  </a:lnTo>
                  <a:lnTo>
                    <a:pt x="27" y="593"/>
                  </a:lnTo>
                  <a:lnTo>
                    <a:pt x="22" y="590"/>
                  </a:lnTo>
                  <a:lnTo>
                    <a:pt x="19" y="585"/>
                  </a:lnTo>
                  <a:lnTo>
                    <a:pt x="16" y="580"/>
                  </a:lnTo>
                  <a:lnTo>
                    <a:pt x="14" y="575"/>
                  </a:lnTo>
                  <a:lnTo>
                    <a:pt x="12" y="569"/>
                  </a:lnTo>
                  <a:lnTo>
                    <a:pt x="12" y="563"/>
                  </a:lnTo>
                  <a:lnTo>
                    <a:pt x="12" y="556"/>
                  </a:lnTo>
                  <a:lnTo>
                    <a:pt x="14" y="550"/>
                  </a:lnTo>
                  <a:lnTo>
                    <a:pt x="17" y="535"/>
                  </a:lnTo>
                  <a:lnTo>
                    <a:pt x="22" y="519"/>
                  </a:lnTo>
                  <a:lnTo>
                    <a:pt x="25" y="502"/>
                  </a:lnTo>
                  <a:lnTo>
                    <a:pt x="29" y="484"/>
                  </a:lnTo>
                  <a:lnTo>
                    <a:pt x="29" y="465"/>
                  </a:lnTo>
                  <a:lnTo>
                    <a:pt x="27" y="445"/>
                  </a:lnTo>
                  <a:lnTo>
                    <a:pt x="24" y="436"/>
                  </a:lnTo>
                  <a:lnTo>
                    <a:pt x="22" y="426"/>
                  </a:lnTo>
                  <a:lnTo>
                    <a:pt x="17" y="416"/>
                  </a:lnTo>
                  <a:lnTo>
                    <a:pt x="12" y="407"/>
                  </a:lnTo>
                  <a:lnTo>
                    <a:pt x="8" y="397"/>
                  </a:lnTo>
                  <a:lnTo>
                    <a:pt x="3" y="387"/>
                  </a:lnTo>
                  <a:lnTo>
                    <a:pt x="1" y="378"/>
                  </a:lnTo>
                  <a:lnTo>
                    <a:pt x="0" y="370"/>
                  </a:lnTo>
                  <a:lnTo>
                    <a:pt x="0" y="355"/>
                  </a:lnTo>
                  <a:lnTo>
                    <a:pt x="3" y="341"/>
                  </a:lnTo>
                  <a:lnTo>
                    <a:pt x="8" y="326"/>
                  </a:lnTo>
                  <a:lnTo>
                    <a:pt x="11" y="313"/>
                  </a:lnTo>
                  <a:lnTo>
                    <a:pt x="16" y="302"/>
                  </a:lnTo>
                  <a:lnTo>
                    <a:pt x="16" y="289"/>
                  </a:lnTo>
                  <a:lnTo>
                    <a:pt x="16" y="273"/>
                  </a:lnTo>
                  <a:lnTo>
                    <a:pt x="14" y="254"/>
                  </a:lnTo>
                  <a:lnTo>
                    <a:pt x="12" y="233"/>
                  </a:lnTo>
                  <a:lnTo>
                    <a:pt x="11" y="210"/>
                  </a:lnTo>
                  <a:lnTo>
                    <a:pt x="11" y="189"/>
                  </a:lnTo>
                  <a:lnTo>
                    <a:pt x="14" y="172"/>
                  </a:lnTo>
                  <a:lnTo>
                    <a:pt x="16" y="165"/>
                  </a:lnTo>
                  <a:lnTo>
                    <a:pt x="19" y="159"/>
                  </a:lnTo>
                  <a:lnTo>
                    <a:pt x="24" y="154"/>
                  </a:lnTo>
                  <a:lnTo>
                    <a:pt x="29" y="152"/>
                  </a:lnTo>
                  <a:lnTo>
                    <a:pt x="41" y="148"/>
                  </a:lnTo>
                  <a:lnTo>
                    <a:pt x="53" y="144"/>
                  </a:lnTo>
                  <a:lnTo>
                    <a:pt x="66" y="140"/>
                  </a:lnTo>
                  <a:lnTo>
                    <a:pt x="75" y="135"/>
                  </a:lnTo>
                  <a:lnTo>
                    <a:pt x="85" y="130"/>
                  </a:lnTo>
                  <a:lnTo>
                    <a:pt x="91" y="125"/>
                  </a:lnTo>
                  <a:lnTo>
                    <a:pt x="94" y="122"/>
                  </a:lnTo>
                  <a:lnTo>
                    <a:pt x="96" y="119"/>
                  </a:lnTo>
                  <a:lnTo>
                    <a:pt x="96" y="115"/>
                  </a:lnTo>
                  <a:lnTo>
                    <a:pt x="96" y="112"/>
                  </a:lnTo>
                  <a:lnTo>
                    <a:pt x="94" y="106"/>
                  </a:lnTo>
                  <a:lnTo>
                    <a:pt x="91" y="96"/>
                  </a:lnTo>
                  <a:lnTo>
                    <a:pt x="86" y="87"/>
                  </a:lnTo>
                  <a:lnTo>
                    <a:pt x="83" y="75"/>
                  </a:lnTo>
                  <a:lnTo>
                    <a:pt x="80" y="64"/>
                  </a:lnTo>
                  <a:lnTo>
                    <a:pt x="80" y="53"/>
                  </a:lnTo>
                  <a:lnTo>
                    <a:pt x="82" y="48"/>
                  </a:lnTo>
                  <a:lnTo>
                    <a:pt x="83" y="43"/>
                  </a:lnTo>
                  <a:lnTo>
                    <a:pt x="86" y="38"/>
                  </a:lnTo>
                  <a:lnTo>
                    <a:pt x="91" y="33"/>
                  </a:lnTo>
                  <a:lnTo>
                    <a:pt x="96" y="29"/>
                  </a:lnTo>
                  <a:lnTo>
                    <a:pt x="102" y="25"/>
                  </a:lnTo>
                  <a:lnTo>
                    <a:pt x="109" y="22"/>
                  </a:lnTo>
                  <a:lnTo>
                    <a:pt x="117" y="21"/>
                  </a:lnTo>
                  <a:lnTo>
                    <a:pt x="133" y="16"/>
                  </a:lnTo>
                  <a:lnTo>
                    <a:pt x="151" y="14"/>
                  </a:lnTo>
                  <a:lnTo>
                    <a:pt x="170" y="14"/>
                  </a:lnTo>
                  <a:lnTo>
                    <a:pt x="186" y="14"/>
                  </a:lnTo>
                  <a:lnTo>
                    <a:pt x="202" y="16"/>
                  </a:lnTo>
                  <a:lnTo>
                    <a:pt x="215" y="19"/>
                  </a:lnTo>
                  <a:lnTo>
                    <a:pt x="228" y="22"/>
                  </a:lnTo>
                  <a:lnTo>
                    <a:pt x="244" y="24"/>
                  </a:lnTo>
                  <a:lnTo>
                    <a:pt x="262" y="25"/>
                  </a:lnTo>
                  <a:lnTo>
                    <a:pt x="281" y="25"/>
                  </a:lnTo>
                  <a:lnTo>
                    <a:pt x="300" y="25"/>
                  </a:lnTo>
                  <a:lnTo>
                    <a:pt x="316" y="22"/>
                  </a:lnTo>
                  <a:lnTo>
                    <a:pt x="331" y="19"/>
                  </a:lnTo>
                  <a:lnTo>
                    <a:pt x="342" y="14"/>
                  </a:lnTo>
                  <a:lnTo>
                    <a:pt x="352" y="8"/>
                  </a:lnTo>
                  <a:lnTo>
                    <a:pt x="363" y="6"/>
                  </a:lnTo>
                  <a:lnTo>
                    <a:pt x="374" y="3"/>
                  </a:lnTo>
                  <a:lnTo>
                    <a:pt x="387" y="3"/>
                  </a:lnTo>
                  <a:lnTo>
                    <a:pt x="398" y="3"/>
                  </a:lnTo>
                  <a:lnTo>
                    <a:pt x="411" y="3"/>
                  </a:lnTo>
                  <a:lnTo>
                    <a:pt x="422" y="3"/>
                  </a:lnTo>
                  <a:lnTo>
                    <a:pt x="432" y="3"/>
                  </a:lnTo>
                  <a:lnTo>
                    <a:pt x="446" y="1"/>
                  </a:lnTo>
                  <a:lnTo>
                    <a:pt x="469" y="0"/>
                  </a:lnTo>
                  <a:lnTo>
                    <a:pt x="499" y="0"/>
                  </a:lnTo>
                  <a:lnTo>
                    <a:pt x="532" y="1"/>
                  </a:lnTo>
                  <a:lnTo>
                    <a:pt x="549" y="3"/>
                  </a:lnTo>
                  <a:lnTo>
                    <a:pt x="565" y="4"/>
                  </a:lnTo>
                  <a:lnTo>
                    <a:pt x="580" y="8"/>
                  </a:lnTo>
                  <a:lnTo>
                    <a:pt x="594" y="11"/>
                  </a:lnTo>
                  <a:lnTo>
                    <a:pt x="605" y="16"/>
                  </a:lnTo>
                  <a:lnTo>
                    <a:pt x="615" y="21"/>
                  </a:lnTo>
                  <a:lnTo>
                    <a:pt x="623" y="27"/>
                  </a:lnTo>
                  <a:lnTo>
                    <a:pt x="628" y="35"/>
                  </a:lnTo>
                  <a:lnTo>
                    <a:pt x="633" y="50"/>
                  </a:lnTo>
                  <a:lnTo>
                    <a:pt x="634" y="61"/>
                  </a:lnTo>
                  <a:lnTo>
                    <a:pt x="633" y="69"/>
                  </a:lnTo>
                  <a:lnTo>
                    <a:pt x="631" y="75"/>
                  </a:lnTo>
                  <a:lnTo>
                    <a:pt x="628" y="82"/>
                  </a:lnTo>
                  <a:lnTo>
                    <a:pt x="625" y="87"/>
                  </a:lnTo>
                  <a:lnTo>
                    <a:pt x="622" y="95"/>
                  </a:lnTo>
                  <a:lnTo>
                    <a:pt x="622" y="103"/>
                  </a:lnTo>
                  <a:lnTo>
                    <a:pt x="622" y="109"/>
                  </a:lnTo>
                  <a:lnTo>
                    <a:pt x="620" y="114"/>
                  </a:lnTo>
                  <a:lnTo>
                    <a:pt x="617" y="120"/>
                  </a:lnTo>
                  <a:lnTo>
                    <a:pt x="613" y="127"/>
                  </a:lnTo>
                  <a:lnTo>
                    <a:pt x="604" y="141"/>
                  </a:lnTo>
                  <a:lnTo>
                    <a:pt x="593" y="154"/>
                  </a:lnTo>
                  <a:lnTo>
                    <a:pt x="581" y="169"/>
                  </a:lnTo>
                  <a:lnTo>
                    <a:pt x="570" y="183"/>
                  </a:lnTo>
                  <a:lnTo>
                    <a:pt x="562" y="196"/>
                  </a:lnTo>
                  <a:lnTo>
                    <a:pt x="559" y="207"/>
                  </a:lnTo>
                  <a:lnTo>
                    <a:pt x="557" y="222"/>
                  </a:lnTo>
                  <a:lnTo>
                    <a:pt x="554" y="241"/>
                  </a:lnTo>
                  <a:lnTo>
                    <a:pt x="552" y="265"/>
                  </a:lnTo>
                  <a:lnTo>
                    <a:pt x="549" y="292"/>
                  </a:lnTo>
                  <a:lnTo>
                    <a:pt x="546" y="318"/>
                  </a:lnTo>
                  <a:lnTo>
                    <a:pt x="543" y="342"/>
                  </a:lnTo>
                  <a:lnTo>
                    <a:pt x="540" y="363"/>
                  </a:lnTo>
                  <a:lnTo>
                    <a:pt x="536" y="379"/>
                  </a:lnTo>
                  <a:lnTo>
                    <a:pt x="530" y="397"/>
                  </a:lnTo>
                  <a:lnTo>
                    <a:pt x="517" y="424"/>
                  </a:lnTo>
                  <a:lnTo>
                    <a:pt x="501" y="456"/>
                  </a:lnTo>
                  <a:lnTo>
                    <a:pt x="480" y="490"/>
                  </a:lnTo>
                  <a:lnTo>
                    <a:pt x="461" y="522"/>
                  </a:lnTo>
                  <a:lnTo>
                    <a:pt x="440" y="551"/>
                  </a:lnTo>
                  <a:lnTo>
                    <a:pt x="432" y="564"/>
                  </a:lnTo>
                  <a:lnTo>
                    <a:pt x="422" y="574"/>
                  </a:lnTo>
                  <a:lnTo>
                    <a:pt x="416" y="580"/>
                  </a:lnTo>
                  <a:lnTo>
                    <a:pt x="409" y="584"/>
                  </a:lnTo>
                  <a:lnTo>
                    <a:pt x="398" y="587"/>
                  </a:lnTo>
                  <a:lnTo>
                    <a:pt x="385" y="590"/>
                  </a:lnTo>
                  <a:lnTo>
                    <a:pt x="374" y="592"/>
                  </a:lnTo>
                  <a:lnTo>
                    <a:pt x="363" y="593"/>
                  </a:lnTo>
                  <a:lnTo>
                    <a:pt x="353" y="595"/>
                  </a:lnTo>
                  <a:lnTo>
                    <a:pt x="342" y="596"/>
                  </a:lnTo>
                  <a:lnTo>
                    <a:pt x="332" y="600"/>
                  </a:lnTo>
                  <a:lnTo>
                    <a:pt x="324" y="604"/>
                  </a:lnTo>
                  <a:lnTo>
                    <a:pt x="311" y="611"/>
                  </a:lnTo>
                  <a:lnTo>
                    <a:pt x="292" y="622"/>
                  </a:lnTo>
                  <a:lnTo>
                    <a:pt x="268" y="637"/>
                  </a:lnTo>
                  <a:lnTo>
                    <a:pt x="241" y="653"/>
                  </a:lnTo>
                  <a:lnTo>
                    <a:pt x="215" y="667"/>
                  </a:lnTo>
                  <a:lnTo>
                    <a:pt x="191" y="680"/>
                  </a:lnTo>
                  <a:lnTo>
                    <a:pt x="170" y="691"/>
                  </a:lnTo>
                  <a:lnTo>
                    <a:pt x="159" y="698"/>
                  </a:lnTo>
                  <a:lnTo>
                    <a:pt x="151" y="698"/>
                  </a:lnTo>
                  <a:lnTo>
                    <a:pt x="144" y="699"/>
                  </a:lnTo>
                  <a:lnTo>
                    <a:pt x="135" y="699"/>
                  </a:lnTo>
                  <a:lnTo>
                    <a:pt x="127" y="698"/>
                  </a:lnTo>
                  <a:lnTo>
                    <a:pt x="117" y="696"/>
                  </a:lnTo>
                  <a:lnTo>
                    <a:pt x="111" y="693"/>
                  </a:lnTo>
                  <a:lnTo>
                    <a:pt x="104" y="686"/>
                  </a:lnTo>
                  <a:lnTo>
                    <a:pt x="99" y="678"/>
                  </a:lnTo>
                  <a:close/>
                </a:path>
              </a:pathLst>
            </a:custGeom>
            <a:solidFill>
              <a:srgbClr val="FFCCCC"/>
            </a:solidFill>
            <a:ln w="9525">
              <a:noFill/>
              <a:round/>
              <a:headEnd/>
              <a:tailEnd/>
            </a:ln>
          </p:spPr>
          <p:txBody>
            <a:bodyPr/>
            <a:lstStyle/>
            <a:p>
              <a:pPr algn="ctr"/>
              <a:endParaRPr lang="en-US">
                <a:latin typeface="Candara" pitchFamily="34" charset="0"/>
              </a:endParaRPr>
            </a:p>
          </p:txBody>
        </p:sp>
        <p:sp>
          <p:nvSpPr>
            <p:cNvPr id="7821" name="Freeform 20"/>
            <p:cNvSpPr>
              <a:spLocks/>
            </p:cNvSpPr>
            <p:nvPr/>
          </p:nvSpPr>
          <p:spPr bwMode="auto">
            <a:xfrm>
              <a:off x="4385" y="2353"/>
              <a:ext cx="634" cy="699"/>
            </a:xfrm>
            <a:custGeom>
              <a:avLst/>
              <a:gdLst>
                <a:gd name="T0" fmla="*/ 94 w 634"/>
                <a:gd name="T1" fmla="*/ 662 h 699"/>
                <a:gd name="T2" fmla="*/ 98 w 634"/>
                <a:gd name="T3" fmla="*/ 625 h 699"/>
                <a:gd name="T4" fmla="*/ 101 w 634"/>
                <a:gd name="T5" fmla="*/ 587 h 699"/>
                <a:gd name="T6" fmla="*/ 88 w 634"/>
                <a:gd name="T7" fmla="*/ 585 h 699"/>
                <a:gd name="T8" fmla="*/ 64 w 634"/>
                <a:gd name="T9" fmla="*/ 598 h 699"/>
                <a:gd name="T10" fmla="*/ 43 w 634"/>
                <a:gd name="T11" fmla="*/ 600 h 699"/>
                <a:gd name="T12" fmla="*/ 27 w 634"/>
                <a:gd name="T13" fmla="*/ 593 h 699"/>
                <a:gd name="T14" fmla="*/ 16 w 634"/>
                <a:gd name="T15" fmla="*/ 580 h 699"/>
                <a:gd name="T16" fmla="*/ 12 w 634"/>
                <a:gd name="T17" fmla="*/ 563 h 699"/>
                <a:gd name="T18" fmla="*/ 17 w 634"/>
                <a:gd name="T19" fmla="*/ 535 h 699"/>
                <a:gd name="T20" fmla="*/ 29 w 634"/>
                <a:gd name="T21" fmla="*/ 484 h 699"/>
                <a:gd name="T22" fmla="*/ 24 w 634"/>
                <a:gd name="T23" fmla="*/ 436 h 699"/>
                <a:gd name="T24" fmla="*/ 12 w 634"/>
                <a:gd name="T25" fmla="*/ 407 h 699"/>
                <a:gd name="T26" fmla="*/ 1 w 634"/>
                <a:gd name="T27" fmla="*/ 378 h 699"/>
                <a:gd name="T28" fmla="*/ 3 w 634"/>
                <a:gd name="T29" fmla="*/ 341 h 699"/>
                <a:gd name="T30" fmla="*/ 16 w 634"/>
                <a:gd name="T31" fmla="*/ 302 h 699"/>
                <a:gd name="T32" fmla="*/ 14 w 634"/>
                <a:gd name="T33" fmla="*/ 254 h 699"/>
                <a:gd name="T34" fmla="*/ 11 w 634"/>
                <a:gd name="T35" fmla="*/ 189 h 699"/>
                <a:gd name="T36" fmla="*/ 19 w 634"/>
                <a:gd name="T37" fmla="*/ 159 h 699"/>
                <a:gd name="T38" fmla="*/ 41 w 634"/>
                <a:gd name="T39" fmla="*/ 148 h 699"/>
                <a:gd name="T40" fmla="*/ 75 w 634"/>
                <a:gd name="T41" fmla="*/ 135 h 699"/>
                <a:gd name="T42" fmla="*/ 94 w 634"/>
                <a:gd name="T43" fmla="*/ 122 h 699"/>
                <a:gd name="T44" fmla="*/ 96 w 634"/>
                <a:gd name="T45" fmla="*/ 112 h 699"/>
                <a:gd name="T46" fmla="*/ 86 w 634"/>
                <a:gd name="T47" fmla="*/ 87 h 699"/>
                <a:gd name="T48" fmla="*/ 80 w 634"/>
                <a:gd name="T49" fmla="*/ 53 h 699"/>
                <a:gd name="T50" fmla="*/ 86 w 634"/>
                <a:gd name="T51" fmla="*/ 38 h 699"/>
                <a:gd name="T52" fmla="*/ 102 w 634"/>
                <a:gd name="T53" fmla="*/ 25 h 699"/>
                <a:gd name="T54" fmla="*/ 133 w 634"/>
                <a:gd name="T55" fmla="*/ 16 h 699"/>
                <a:gd name="T56" fmla="*/ 186 w 634"/>
                <a:gd name="T57" fmla="*/ 14 h 699"/>
                <a:gd name="T58" fmla="*/ 228 w 634"/>
                <a:gd name="T59" fmla="*/ 22 h 699"/>
                <a:gd name="T60" fmla="*/ 281 w 634"/>
                <a:gd name="T61" fmla="*/ 25 h 699"/>
                <a:gd name="T62" fmla="*/ 331 w 634"/>
                <a:gd name="T63" fmla="*/ 19 h 699"/>
                <a:gd name="T64" fmla="*/ 363 w 634"/>
                <a:gd name="T65" fmla="*/ 6 h 699"/>
                <a:gd name="T66" fmla="*/ 398 w 634"/>
                <a:gd name="T67" fmla="*/ 3 h 699"/>
                <a:gd name="T68" fmla="*/ 432 w 634"/>
                <a:gd name="T69" fmla="*/ 3 h 699"/>
                <a:gd name="T70" fmla="*/ 499 w 634"/>
                <a:gd name="T71" fmla="*/ 0 h 699"/>
                <a:gd name="T72" fmla="*/ 565 w 634"/>
                <a:gd name="T73" fmla="*/ 4 h 699"/>
                <a:gd name="T74" fmla="*/ 605 w 634"/>
                <a:gd name="T75" fmla="*/ 16 h 699"/>
                <a:gd name="T76" fmla="*/ 628 w 634"/>
                <a:gd name="T77" fmla="*/ 35 h 699"/>
                <a:gd name="T78" fmla="*/ 633 w 634"/>
                <a:gd name="T79" fmla="*/ 69 h 699"/>
                <a:gd name="T80" fmla="*/ 625 w 634"/>
                <a:gd name="T81" fmla="*/ 87 h 699"/>
                <a:gd name="T82" fmla="*/ 622 w 634"/>
                <a:gd name="T83" fmla="*/ 109 h 699"/>
                <a:gd name="T84" fmla="*/ 613 w 634"/>
                <a:gd name="T85" fmla="*/ 127 h 699"/>
                <a:gd name="T86" fmla="*/ 581 w 634"/>
                <a:gd name="T87" fmla="*/ 169 h 699"/>
                <a:gd name="T88" fmla="*/ 559 w 634"/>
                <a:gd name="T89" fmla="*/ 207 h 699"/>
                <a:gd name="T90" fmla="*/ 552 w 634"/>
                <a:gd name="T91" fmla="*/ 265 h 699"/>
                <a:gd name="T92" fmla="*/ 543 w 634"/>
                <a:gd name="T93" fmla="*/ 342 h 699"/>
                <a:gd name="T94" fmla="*/ 530 w 634"/>
                <a:gd name="T95" fmla="*/ 397 h 699"/>
                <a:gd name="T96" fmla="*/ 480 w 634"/>
                <a:gd name="T97" fmla="*/ 490 h 699"/>
                <a:gd name="T98" fmla="*/ 432 w 634"/>
                <a:gd name="T99" fmla="*/ 564 h 699"/>
                <a:gd name="T100" fmla="*/ 409 w 634"/>
                <a:gd name="T101" fmla="*/ 584 h 699"/>
                <a:gd name="T102" fmla="*/ 374 w 634"/>
                <a:gd name="T103" fmla="*/ 592 h 699"/>
                <a:gd name="T104" fmla="*/ 342 w 634"/>
                <a:gd name="T105" fmla="*/ 596 h 699"/>
                <a:gd name="T106" fmla="*/ 311 w 634"/>
                <a:gd name="T107" fmla="*/ 611 h 699"/>
                <a:gd name="T108" fmla="*/ 241 w 634"/>
                <a:gd name="T109" fmla="*/ 653 h 699"/>
                <a:gd name="T110" fmla="*/ 170 w 634"/>
                <a:gd name="T111" fmla="*/ 691 h 699"/>
                <a:gd name="T112" fmla="*/ 144 w 634"/>
                <a:gd name="T113" fmla="*/ 699 h 699"/>
                <a:gd name="T114" fmla="*/ 117 w 634"/>
                <a:gd name="T115" fmla="*/ 696 h 699"/>
                <a:gd name="T116" fmla="*/ 99 w 634"/>
                <a:gd name="T117" fmla="*/ 678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699"/>
                <a:gd name="T179" fmla="*/ 634 w 634"/>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699">
                  <a:moveTo>
                    <a:pt x="99" y="678"/>
                  </a:moveTo>
                  <a:lnTo>
                    <a:pt x="96" y="670"/>
                  </a:lnTo>
                  <a:lnTo>
                    <a:pt x="94" y="662"/>
                  </a:lnTo>
                  <a:lnTo>
                    <a:pt x="94" y="653"/>
                  </a:lnTo>
                  <a:lnTo>
                    <a:pt x="96" y="643"/>
                  </a:lnTo>
                  <a:lnTo>
                    <a:pt x="98" y="625"/>
                  </a:lnTo>
                  <a:lnTo>
                    <a:pt x="101" y="609"/>
                  </a:lnTo>
                  <a:lnTo>
                    <a:pt x="102" y="595"/>
                  </a:lnTo>
                  <a:lnTo>
                    <a:pt x="101" y="587"/>
                  </a:lnTo>
                  <a:lnTo>
                    <a:pt x="98" y="584"/>
                  </a:lnTo>
                  <a:lnTo>
                    <a:pt x="94" y="584"/>
                  </a:lnTo>
                  <a:lnTo>
                    <a:pt x="88" y="585"/>
                  </a:lnTo>
                  <a:lnTo>
                    <a:pt x="82" y="590"/>
                  </a:lnTo>
                  <a:lnTo>
                    <a:pt x="72" y="595"/>
                  </a:lnTo>
                  <a:lnTo>
                    <a:pt x="64" y="598"/>
                  </a:lnTo>
                  <a:lnTo>
                    <a:pt x="57" y="600"/>
                  </a:lnTo>
                  <a:lnTo>
                    <a:pt x="49" y="600"/>
                  </a:lnTo>
                  <a:lnTo>
                    <a:pt x="43" y="600"/>
                  </a:lnTo>
                  <a:lnTo>
                    <a:pt x="38" y="598"/>
                  </a:lnTo>
                  <a:lnTo>
                    <a:pt x="32" y="596"/>
                  </a:lnTo>
                  <a:lnTo>
                    <a:pt x="27" y="593"/>
                  </a:lnTo>
                  <a:lnTo>
                    <a:pt x="22" y="590"/>
                  </a:lnTo>
                  <a:lnTo>
                    <a:pt x="19" y="585"/>
                  </a:lnTo>
                  <a:lnTo>
                    <a:pt x="16" y="580"/>
                  </a:lnTo>
                  <a:lnTo>
                    <a:pt x="14" y="575"/>
                  </a:lnTo>
                  <a:lnTo>
                    <a:pt x="12" y="569"/>
                  </a:lnTo>
                  <a:lnTo>
                    <a:pt x="12" y="563"/>
                  </a:lnTo>
                  <a:lnTo>
                    <a:pt x="12" y="556"/>
                  </a:lnTo>
                  <a:lnTo>
                    <a:pt x="14" y="550"/>
                  </a:lnTo>
                  <a:lnTo>
                    <a:pt x="17" y="535"/>
                  </a:lnTo>
                  <a:lnTo>
                    <a:pt x="22" y="519"/>
                  </a:lnTo>
                  <a:lnTo>
                    <a:pt x="25" y="502"/>
                  </a:lnTo>
                  <a:lnTo>
                    <a:pt x="29" y="484"/>
                  </a:lnTo>
                  <a:lnTo>
                    <a:pt x="29" y="465"/>
                  </a:lnTo>
                  <a:lnTo>
                    <a:pt x="27" y="445"/>
                  </a:lnTo>
                  <a:lnTo>
                    <a:pt x="24" y="436"/>
                  </a:lnTo>
                  <a:lnTo>
                    <a:pt x="22" y="426"/>
                  </a:lnTo>
                  <a:lnTo>
                    <a:pt x="17" y="416"/>
                  </a:lnTo>
                  <a:lnTo>
                    <a:pt x="12" y="407"/>
                  </a:lnTo>
                  <a:lnTo>
                    <a:pt x="8" y="397"/>
                  </a:lnTo>
                  <a:lnTo>
                    <a:pt x="3" y="387"/>
                  </a:lnTo>
                  <a:lnTo>
                    <a:pt x="1" y="378"/>
                  </a:lnTo>
                  <a:lnTo>
                    <a:pt x="0" y="370"/>
                  </a:lnTo>
                  <a:lnTo>
                    <a:pt x="0" y="355"/>
                  </a:lnTo>
                  <a:lnTo>
                    <a:pt x="3" y="341"/>
                  </a:lnTo>
                  <a:lnTo>
                    <a:pt x="8" y="326"/>
                  </a:lnTo>
                  <a:lnTo>
                    <a:pt x="11" y="313"/>
                  </a:lnTo>
                  <a:lnTo>
                    <a:pt x="16" y="302"/>
                  </a:lnTo>
                  <a:lnTo>
                    <a:pt x="16" y="289"/>
                  </a:lnTo>
                  <a:lnTo>
                    <a:pt x="16" y="273"/>
                  </a:lnTo>
                  <a:lnTo>
                    <a:pt x="14" y="254"/>
                  </a:lnTo>
                  <a:lnTo>
                    <a:pt x="12" y="233"/>
                  </a:lnTo>
                  <a:lnTo>
                    <a:pt x="11" y="210"/>
                  </a:lnTo>
                  <a:lnTo>
                    <a:pt x="11" y="189"/>
                  </a:lnTo>
                  <a:lnTo>
                    <a:pt x="14" y="172"/>
                  </a:lnTo>
                  <a:lnTo>
                    <a:pt x="16" y="165"/>
                  </a:lnTo>
                  <a:lnTo>
                    <a:pt x="19" y="159"/>
                  </a:lnTo>
                  <a:lnTo>
                    <a:pt x="24" y="154"/>
                  </a:lnTo>
                  <a:lnTo>
                    <a:pt x="29" y="152"/>
                  </a:lnTo>
                  <a:lnTo>
                    <a:pt x="41" y="148"/>
                  </a:lnTo>
                  <a:lnTo>
                    <a:pt x="53" y="144"/>
                  </a:lnTo>
                  <a:lnTo>
                    <a:pt x="66" y="140"/>
                  </a:lnTo>
                  <a:lnTo>
                    <a:pt x="75" y="135"/>
                  </a:lnTo>
                  <a:lnTo>
                    <a:pt x="85" y="130"/>
                  </a:lnTo>
                  <a:lnTo>
                    <a:pt x="91" y="125"/>
                  </a:lnTo>
                  <a:lnTo>
                    <a:pt x="94" y="122"/>
                  </a:lnTo>
                  <a:lnTo>
                    <a:pt x="96" y="119"/>
                  </a:lnTo>
                  <a:lnTo>
                    <a:pt x="96" y="115"/>
                  </a:lnTo>
                  <a:lnTo>
                    <a:pt x="96" y="112"/>
                  </a:lnTo>
                  <a:lnTo>
                    <a:pt x="94" y="106"/>
                  </a:lnTo>
                  <a:lnTo>
                    <a:pt x="91" y="96"/>
                  </a:lnTo>
                  <a:lnTo>
                    <a:pt x="86" y="87"/>
                  </a:lnTo>
                  <a:lnTo>
                    <a:pt x="83" y="75"/>
                  </a:lnTo>
                  <a:lnTo>
                    <a:pt x="80" y="64"/>
                  </a:lnTo>
                  <a:lnTo>
                    <a:pt x="80" y="53"/>
                  </a:lnTo>
                  <a:lnTo>
                    <a:pt x="82" y="48"/>
                  </a:lnTo>
                  <a:lnTo>
                    <a:pt x="83" y="43"/>
                  </a:lnTo>
                  <a:lnTo>
                    <a:pt x="86" y="38"/>
                  </a:lnTo>
                  <a:lnTo>
                    <a:pt x="91" y="33"/>
                  </a:lnTo>
                  <a:lnTo>
                    <a:pt x="96" y="29"/>
                  </a:lnTo>
                  <a:lnTo>
                    <a:pt x="102" y="25"/>
                  </a:lnTo>
                  <a:lnTo>
                    <a:pt x="109" y="22"/>
                  </a:lnTo>
                  <a:lnTo>
                    <a:pt x="117" y="21"/>
                  </a:lnTo>
                  <a:lnTo>
                    <a:pt x="133" y="16"/>
                  </a:lnTo>
                  <a:lnTo>
                    <a:pt x="151" y="14"/>
                  </a:lnTo>
                  <a:lnTo>
                    <a:pt x="170" y="14"/>
                  </a:lnTo>
                  <a:lnTo>
                    <a:pt x="186" y="14"/>
                  </a:lnTo>
                  <a:lnTo>
                    <a:pt x="202" y="16"/>
                  </a:lnTo>
                  <a:lnTo>
                    <a:pt x="215" y="19"/>
                  </a:lnTo>
                  <a:lnTo>
                    <a:pt x="228" y="22"/>
                  </a:lnTo>
                  <a:lnTo>
                    <a:pt x="244" y="24"/>
                  </a:lnTo>
                  <a:lnTo>
                    <a:pt x="262" y="25"/>
                  </a:lnTo>
                  <a:lnTo>
                    <a:pt x="281" y="25"/>
                  </a:lnTo>
                  <a:lnTo>
                    <a:pt x="300" y="25"/>
                  </a:lnTo>
                  <a:lnTo>
                    <a:pt x="316" y="22"/>
                  </a:lnTo>
                  <a:lnTo>
                    <a:pt x="331" y="19"/>
                  </a:lnTo>
                  <a:lnTo>
                    <a:pt x="342" y="14"/>
                  </a:lnTo>
                  <a:lnTo>
                    <a:pt x="352" y="8"/>
                  </a:lnTo>
                  <a:lnTo>
                    <a:pt x="363" y="6"/>
                  </a:lnTo>
                  <a:lnTo>
                    <a:pt x="374" y="3"/>
                  </a:lnTo>
                  <a:lnTo>
                    <a:pt x="387" y="3"/>
                  </a:lnTo>
                  <a:lnTo>
                    <a:pt x="398" y="3"/>
                  </a:lnTo>
                  <a:lnTo>
                    <a:pt x="411" y="3"/>
                  </a:lnTo>
                  <a:lnTo>
                    <a:pt x="422" y="3"/>
                  </a:lnTo>
                  <a:lnTo>
                    <a:pt x="432" y="3"/>
                  </a:lnTo>
                  <a:lnTo>
                    <a:pt x="446" y="1"/>
                  </a:lnTo>
                  <a:lnTo>
                    <a:pt x="469" y="0"/>
                  </a:lnTo>
                  <a:lnTo>
                    <a:pt x="499" y="0"/>
                  </a:lnTo>
                  <a:lnTo>
                    <a:pt x="532" y="1"/>
                  </a:lnTo>
                  <a:lnTo>
                    <a:pt x="549" y="3"/>
                  </a:lnTo>
                  <a:lnTo>
                    <a:pt x="565" y="4"/>
                  </a:lnTo>
                  <a:lnTo>
                    <a:pt x="580" y="8"/>
                  </a:lnTo>
                  <a:lnTo>
                    <a:pt x="594" y="11"/>
                  </a:lnTo>
                  <a:lnTo>
                    <a:pt x="605" y="16"/>
                  </a:lnTo>
                  <a:lnTo>
                    <a:pt x="615" y="21"/>
                  </a:lnTo>
                  <a:lnTo>
                    <a:pt x="623" y="27"/>
                  </a:lnTo>
                  <a:lnTo>
                    <a:pt x="628" y="35"/>
                  </a:lnTo>
                  <a:lnTo>
                    <a:pt x="633" y="50"/>
                  </a:lnTo>
                  <a:lnTo>
                    <a:pt x="634" y="61"/>
                  </a:lnTo>
                  <a:lnTo>
                    <a:pt x="633" y="69"/>
                  </a:lnTo>
                  <a:lnTo>
                    <a:pt x="631" y="75"/>
                  </a:lnTo>
                  <a:lnTo>
                    <a:pt x="628" y="82"/>
                  </a:lnTo>
                  <a:lnTo>
                    <a:pt x="625" y="87"/>
                  </a:lnTo>
                  <a:lnTo>
                    <a:pt x="622" y="95"/>
                  </a:lnTo>
                  <a:lnTo>
                    <a:pt x="622" y="103"/>
                  </a:lnTo>
                  <a:lnTo>
                    <a:pt x="622" y="109"/>
                  </a:lnTo>
                  <a:lnTo>
                    <a:pt x="620" y="114"/>
                  </a:lnTo>
                  <a:lnTo>
                    <a:pt x="617" y="120"/>
                  </a:lnTo>
                  <a:lnTo>
                    <a:pt x="613" y="127"/>
                  </a:lnTo>
                  <a:lnTo>
                    <a:pt x="604" y="141"/>
                  </a:lnTo>
                  <a:lnTo>
                    <a:pt x="593" y="154"/>
                  </a:lnTo>
                  <a:lnTo>
                    <a:pt x="581" y="169"/>
                  </a:lnTo>
                  <a:lnTo>
                    <a:pt x="570" y="183"/>
                  </a:lnTo>
                  <a:lnTo>
                    <a:pt x="562" y="196"/>
                  </a:lnTo>
                  <a:lnTo>
                    <a:pt x="559" y="207"/>
                  </a:lnTo>
                  <a:lnTo>
                    <a:pt x="557" y="222"/>
                  </a:lnTo>
                  <a:lnTo>
                    <a:pt x="554" y="241"/>
                  </a:lnTo>
                  <a:lnTo>
                    <a:pt x="552" y="265"/>
                  </a:lnTo>
                  <a:lnTo>
                    <a:pt x="549" y="292"/>
                  </a:lnTo>
                  <a:lnTo>
                    <a:pt x="546" y="318"/>
                  </a:lnTo>
                  <a:lnTo>
                    <a:pt x="543" y="342"/>
                  </a:lnTo>
                  <a:lnTo>
                    <a:pt x="540" y="363"/>
                  </a:lnTo>
                  <a:lnTo>
                    <a:pt x="536" y="379"/>
                  </a:lnTo>
                  <a:lnTo>
                    <a:pt x="530" y="397"/>
                  </a:lnTo>
                  <a:lnTo>
                    <a:pt x="517" y="424"/>
                  </a:lnTo>
                  <a:lnTo>
                    <a:pt x="501" y="456"/>
                  </a:lnTo>
                  <a:lnTo>
                    <a:pt x="480" y="490"/>
                  </a:lnTo>
                  <a:lnTo>
                    <a:pt x="461" y="522"/>
                  </a:lnTo>
                  <a:lnTo>
                    <a:pt x="440" y="551"/>
                  </a:lnTo>
                  <a:lnTo>
                    <a:pt x="432" y="564"/>
                  </a:lnTo>
                  <a:lnTo>
                    <a:pt x="422" y="574"/>
                  </a:lnTo>
                  <a:lnTo>
                    <a:pt x="416" y="580"/>
                  </a:lnTo>
                  <a:lnTo>
                    <a:pt x="409" y="584"/>
                  </a:lnTo>
                  <a:lnTo>
                    <a:pt x="398" y="587"/>
                  </a:lnTo>
                  <a:lnTo>
                    <a:pt x="385" y="590"/>
                  </a:lnTo>
                  <a:lnTo>
                    <a:pt x="374" y="592"/>
                  </a:lnTo>
                  <a:lnTo>
                    <a:pt x="363" y="593"/>
                  </a:lnTo>
                  <a:lnTo>
                    <a:pt x="353" y="595"/>
                  </a:lnTo>
                  <a:lnTo>
                    <a:pt x="342" y="596"/>
                  </a:lnTo>
                  <a:lnTo>
                    <a:pt x="332" y="600"/>
                  </a:lnTo>
                  <a:lnTo>
                    <a:pt x="324" y="604"/>
                  </a:lnTo>
                  <a:lnTo>
                    <a:pt x="311" y="611"/>
                  </a:lnTo>
                  <a:lnTo>
                    <a:pt x="292" y="622"/>
                  </a:lnTo>
                  <a:lnTo>
                    <a:pt x="268" y="637"/>
                  </a:lnTo>
                  <a:lnTo>
                    <a:pt x="241" y="653"/>
                  </a:lnTo>
                  <a:lnTo>
                    <a:pt x="215" y="667"/>
                  </a:lnTo>
                  <a:lnTo>
                    <a:pt x="191" y="680"/>
                  </a:lnTo>
                  <a:lnTo>
                    <a:pt x="170" y="691"/>
                  </a:lnTo>
                  <a:lnTo>
                    <a:pt x="159" y="698"/>
                  </a:lnTo>
                  <a:lnTo>
                    <a:pt x="151" y="698"/>
                  </a:lnTo>
                  <a:lnTo>
                    <a:pt x="144" y="699"/>
                  </a:lnTo>
                  <a:lnTo>
                    <a:pt x="135" y="699"/>
                  </a:lnTo>
                  <a:lnTo>
                    <a:pt x="127" y="698"/>
                  </a:lnTo>
                  <a:lnTo>
                    <a:pt x="117" y="696"/>
                  </a:lnTo>
                  <a:lnTo>
                    <a:pt x="111" y="693"/>
                  </a:lnTo>
                  <a:lnTo>
                    <a:pt x="104" y="686"/>
                  </a:lnTo>
                  <a:lnTo>
                    <a:pt x="99" y="678"/>
                  </a:lnTo>
                </a:path>
              </a:pathLst>
            </a:custGeom>
            <a:noFill/>
            <a:ln w="7938">
              <a:solidFill>
                <a:srgbClr val="FF6666"/>
              </a:solidFill>
              <a:round/>
              <a:headEnd/>
              <a:tailEnd/>
            </a:ln>
          </p:spPr>
          <p:txBody>
            <a:bodyPr/>
            <a:lstStyle/>
            <a:p>
              <a:pPr algn="ctr"/>
              <a:endParaRPr lang="en-US">
                <a:latin typeface="Candara" pitchFamily="34" charset="0"/>
              </a:endParaRPr>
            </a:p>
          </p:txBody>
        </p:sp>
        <p:sp>
          <p:nvSpPr>
            <p:cNvPr id="7822" name="Freeform 21"/>
            <p:cNvSpPr>
              <a:spLocks/>
            </p:cNvSpPr>
            <p:nvPr/>
          </p:nvSpPr>
          <p:spPr bwMode="auto">
            <a:xfrm>
              <a:off x="4497" y="2855"/>
              <a:ext cx="215" cy="180"/>
            </a:xfrm>
            <a:custGeom>
              <a:avLst/>
              <a:gdLst>
                <a:gd name="T0" fmla="*/ 29 w 215"/>
                <a:gd name="T1" fmla="*/ 90 h 180"/>
                <a:gd name="T2" fmla="*/ 21 w 215"/>
                <a:gd name="T3" fmla="*/ 112 h 180"/>
                <a:gd name="T4" fmla="*/ 10 w 215"/>
                <a:gd name="T5" fmla="*/ 131 h 180"/>
                <a:gd name="T6" fmla="*/ 2 w 215"/>
                <a:gd name="T7" fmla="*/ 154 h 180"/>
                <a:gd name="T8" fmla="*/ 3 w 215"/>
                <a:gd name="T9" fmla="*/ 173 h 180"/>
                <a:gd name="T10" fmla="*/ 13 w 215"/>
                <a:gd name="T11" fmla="*/ 178 h 180"/>
                <a:gd name="T12" fmla="*/ 29 w 215"/>
                <a:gd name="T13" fmla="*/ 180 h 180"/>
                <a:gd name="T14" fmla="*/ 52 w 215"/>
                <a:gd name="T15" fmla="*/ 173 h 180"/>
                <a:gd name="T16" fmla="*/ 74 w 215"/>
                <a:gd name="T17" fmla="*/ 164 h 180"/>
                <a:gd name="T18" fmla="*/ 90 w 215"/>
                <a:gd name="T19" fmla="*/ 159 h 180"/>
                <a:gd name="T20" fmla="*/ 103 w 215"/>
                <a:gd name="T21" fmla="*/ 152 h 180"/>
                <a:gd name="T22" fmla="*/ 116 w 215"/>
                <a:gd name="T23" fmla="*/ 146 h 180"/>
                <a:gd name="T24" fmla="*/ 129 w 215"/>
                <a:gd name="T25" fmla="*/ 141 h 180"/>
                <a:gd name="T26" fmla="*/ 140 w 215"/>
                <a:gd name="T27" fmla="*/ 135 h 180"/>
                <a:gd name="T28" fmla="*/ 146 w 215"/>
                <a:gd name="T29" fmla="*/ 128 h 180"/>
                <a:gd name="T30" fmla="*/ 153 w 215"/>
                <a:gd name="T31" fmla="*/ 120 h 180"/>
                <a:gd name="T32" fmla="*/ 159 w 215"/>
                <a:gd name="T33" fmla="*/ 114 h 180"/>
                <a:gd name="T34" fmla="*/ 170 w 215"/>
                <a:gd name="T35" fmla="*/ 110 h 180"/>
                <a:gd name="T36" fmla="*/ 185 w 215"/>
                <a:gd name="T37" fmla="*/ 104 h 180"/>
                <a:gd name="T38" fmla="*/ 198 w 215"/>
                <a:gd name="T39" fmla="*/ 98 h 180"/>
                <a:gd name="T40" fmla="*/ 211 w 215"/>
                <a:gd name="T41" fmla="*/ 88 h 180"/>
                <a:gd name="T42" fmla="*/ 215 w 215"/>
                <a:gd name="T43" fmla="*/ 82 h 180"/>
                <a:gd name="T44" fmla="*/ 215 w 215"/>
                <a:gd name="T45" fmla="*/ 75 h 180"/>
                <a:gd name="T46" fmla="*/ 215 w 215"/>
                <a:gd name="T47" fmla="*/ 65 h 180"/>
                <a:gd name="T48" fmla="*/ 212 w 215"/>
                <a:gd name="T49" fmla="*/ 56 h 180"/>
                <a:gd name="T50" fmla="*/ 206 w 215"/>
                <a:gd name="T51" fmla="*/ 48 h 180"/>
                <a:gd name="T52" fmla="*/ 198 w 215"/>
                <a:gd name="T53" fmla="*/ 38 h 180"/>
                <a:gd name="T54" fmla="*/ 190 w 215"/>
                <a:gd name="T55" fmla="*/ 27 h 180"/>
                <a:gd name="T56" fmla="*/ 180 w 215"/>
                <a:gd name="T57" fmla="*/ 19 h 180"/>
                <a:gd name="T58" fmla="*/ 174 w 215"/>
                <a:gd name="T59" fmla="*/ 16 h 180"/>
                <a:gd name="T60" fmla="*/ 154 w 215"/>
                <a:gd name="T61" fmla="*/ 16 h 180"/>
                <a:gd name="T62" fmla="*/ 132 w 215"/>
                <a:gd name="T63" fmla="*/ 16 h 180"/>
                <a:gd name="T64" fmla="*/ 117 w 215"/>
                <a:gd name="T65" fmla="*/ 16 h 180"/>
                <a:gd name="T66" fmla="*/ 113 w 215"/>
                <a:gd name="T67" fmla="*/ 14 h 180"/>
                <a:gd name="T68" fmla="*/ 100 w 215"/>
                <a:gd name="T69" fmla="*/ 9 h 180"/>
                <a:gd name="T70" fmla="*/ 84 w 215"/>
                <a:gd name="T71" fmla="*/ 3 h 180"/>
                <a:gd name="T72" fmla="*/ 69 w 215"/>
                <a:gd name="T73" fmla="*/ 0 h 180"/>
                <a:gd name="T74" fmla="*/ 55 w 215"/>
                <a:gd name="T75" fmla="*/ 4 h 180"/>
                <a:gd name="T76" fmla="*/ 44 w 215"/>
                <a:gd name="T77" fmla="*/ 14 h 180"/>
                <a:gd name="T78" fmla="*/ 34 w 215"/>
                <a:gd name="T79" fmla="*/ 25 h 180"/>
                <a:gd name="T80" fmla="*/ 27 w 215"/>
                <a:gd name="T81" fmla="*/ 40 h 180"/>
                <a:gd name="T82" fmla="*/ 27 w 215"/>
                <a:gd name="T83" fmla="*/ 51 h 180"/>
                <a:gd name="T84" fmla="*/ 31 w 215"/>
                <a:gd name="T85" fmla="*/ 59 h 180"/>
                <a:gd name="T86" fmla="*/ 32 w 215"/>
                <a:gd name="T87" fmla="*/ 65 h 180"/>
                <a:gd name="T88" fmla="*/ 34 w 215"/>
                <a:gd name="T89" fmla="*/ 72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180"/>
                <a:gd name="T137" fmla="*/ 215 w 215"/>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180">
                  <a:moveTo>
                    <a:pt x="32" y="75"/>
                  </a:moveTo>
                  <a:lnTo>
                    <a:pt x="29" y="90"/>
                  </a:lnTo>
                  <a:lnTo>
                    <a:pt x="26" y="101"/>
                  </a:lnTo>
                  <a:lnTo>
                    <a:pt x="21" y="112"/>
                  </a:lnTo>
                  <a:lnTo>
                    <a:pt x="15" y="122"/>
                  </a:lnTo>
                  <a:lnTo>
                    <a:pt x="10" y="131"/>
                  </a:lnTo>
                  <a:lnTo>
                    <a:pt x="5" y="141"/>
                  </a:lnTo>
                  <a:lnTo>
                    <a:pt x="2" y="154"/>
                  </a:lnTo>
                  <a:lnTo>
                    <a:pt x="0" y="168"/>
                  </a:lnTo>
                  <a:lnTo>
                    <a:pt x="3" y="173"/>
                  </a:lnTo>
                  <a:lnTo>
                    <a:pt x="8" y="176"/>
                  </a:lnTo>
                  <a:lnTo>
                    <a:pt x="13" y="178"/>
                  </a:lnTo>
                  <a:lnTo>
                    <a:pt x="18" y="180"/>
                  </a:lnTo>
                  <a:lnTo>
                    <a:pt x="29" y="180"/>
                  </a:lnTo>
                  <a:lnTo>
                    <a:pt x="40" y="178"/>
                  </a:lnTo>
                  <a:lnTo>
                    <a:pt x="52" y="173"/>
                  </a:lnTo>
                  <a:lnTo>
                    <a:pt x="63" y="168"/>
                  </a:lnTo>
                  <a:lnTo>
                    <a:pt x="74" y="164"/>
                  </a:lnTo>
                  <a:lnTo>
                    <a:pt x="84" y="160"/>
                  </a:lnTo>
                  <a:lnTo>
                    <a:pt x="90" y="159"/>
                  </a:lnTo>
                  <a:lnTo>
                    <a:pt x="97" y="156"/>
                  </a:lnTo>
                  <a:lnTo>
                    <a:pt x="103" y="152"/>
                  </a:lnTo>
                  <a:lnTo>
                    <a:pt x="109" y="149"/>
                  </a:lnTo>
                  <a:lnTo>
                    <a:pt x="116" y="146"/>
                  </a:lnTo>
                  <a:lnTo>
                    <a:pt x="122" y="143"/>
                  </a:lnTo>
                  <a:lnTo>
                    <a:pt x="129" y="141"/>
                  </a:lnTo>
                  <a:lnTo>
                    <a:pt x="137" y="138"/>
                  </a:lnTo>
                  <a:lnTo>
                    <a:pt x="140" y="135"/>
                  </a:lnTo>
                  <a:lnTo>
                    <a:pt x="143" y="131"/>
                  </a:lnTo>
                  <a:lnTo>
                    <a:pt x="146" y="128"/>
                  </a:lnTo>
                  <a:lnTo>
                    <a:pt x="150" y="125"/>
                  </a:lnTo>
                  <a:lnTo>
                    <a:pt x="153" y="120"/>
                  </a:lnTo>
                  <a:lnTo>
                    <a:pt x="156" y="117"/>
                  </a:lnTo>
                  <a:lnTo>
                    <a:pt x="159" y="114"/>
                  </a:lnTo>
                  <a:lnTo>
                    <a:pt x="162" y="112"/>
                  </a:lnTo>
                  <a:lnTo>
                    <a:pt x="170" y="110"/>
                  </a:lnTo>
                  <a:lnTo>
                    <a:pt x="177" y="107"/>
                  </a:lnTo>
                  <a:lnTo>
                    <a:pt x="185" y="104"/>
                  </a:lnTo>
                  <a:lnTo>
                    <a:pt x="191" y="101"/>
                  </a:lnTo>
                  <a:lnTo>
                    <a:pt x="198" y="98"/>
                  </a:lnTo>
                  <a:lnTo>
                    <a:pt x="204" y="94"/>
                  </a:lnTo>
                  <a:lnTo>
                    <a:pt x="211" y="88"/>
                  </a:lnTo>
                  <a:lnTo>
                    <a:pt x="215" y="83"/>
                  </a:lnTo>
                  <a:lnTo>
                    <a:pt x="215" y="82"/>
                  </a:lnTo>
                  <a:lnTo>
                    <a:pt x="215" y="78"/>
                  </a:lnTo>
                  <a:lnTo>
                    <a:pt x="215" y="75"/>
                  </a:lnTo>
                  <a:lnTo>
                    <a:pt x="215" y="70"/>
                  </a:lnTo>
                  <a:lnTo>
                    <a:pt x="215" y="65"/>
                  </a:lnTo>
                  <a:lnTo>
                    <a:pt x="214" y="61"/>
                  </a:lnTo>
                  <a:lnTo>
                    <a:pt x="212" y="56"/>
                  </a:lnTo>
                  <a:lnTo>
                    <a:pt x="209" y="53"/>
                  </a:lnTo>
                  <a:lnTo>
                    <a:pt x="206" y="48"/>
                  </a:lnTo>
                  <a:lnTo>
                    <a:pt x="203" y="43"/>
                  </a:lnTo>
                  <a:lnTo>
                    <a:pt x="198" y="38"/>
                  </a:lnTo>
                  <a:lnTo>
                    <a:pt x="195" y="33"/>
                  </a:lnTo>
                  <a:lnTo>
                    <a:pt x="190" y="27"/>
                  </a:lnTo>
                  <a:lnTo>
                    <a:pt x="185" y="24"/>
                  </a:lnTo>
                  <a:lnTo>
                    <a:pt x="180" y="19"/>
                  </a:lnTo>
                  <a:lnTo>
                    <a:pt x="175" y="16"/>
                  </a:lnTo>
                  <a:lnTo>
                    <a:pt x="174" y="16"/>
                  </a:lnTo>
                  <a:lnTo>
                    <a:pt x="166" y="16"/>
                  </a:lnTo>
                  <a:lnTo>
                    <a:pt x="154" y="16"/>
                  </a:lnTo>
                  <a:lnTo>
                    <a:pt x="143" y="16"/>
                  </a:lnTo>
                  <a:lnTo>
                    <a:pt x="132" y="16"/>
                  </a:lnTo>
                  <a:lnTo>
                    <a:pt x="122" y="16"/>
                  </a:lnTo>
                  <a:lnTo>
                    <a:pt x="117" y="16"/>
                  </a:lnTo>
                  <a:lnTo>
                    <a:pt x="119" y="14"/>
                  </a:lnTo>
                  <a:lnTo>
                    <a:pt x="113" y="14"/>
                  </a:lnTo>
                  <a:lnTo>
                    <a:pt x="106" y="12"/>
                  </a:lnTo>
                  <a:lnTo>
                    <a:pt x="100" y="9"/>
                  </a:lnTo>
                  <a:lnTo>
                    <a:pt x="92" y="4"/>
                  </a:lnTo>
                  <a:lnTo>
                    <a:pt x="84" y="3"/>
                  </a:lnTo>
                  <a:lnTo>
                    <a:pt x="77" y="0"/>
                  </a:lnTo>
                  <a:lnTo>
                    <a:pt x="69" y="0"/>
                  </a:lnTo>
                  <a:lnTo>
                    <a:pt x="63" y="1"/>
                  </a:lnTo>
                  <a:lnTo>
                    <a:pt x="55" y="4"/>
                  </a:lnTo>
                  <a:lnTo>
                    <a:pt x="48" y="9"/>
                  </a:lnTo>
                  <a:lnTo>
                    <a:pt x="44" y="14"/>
                  </a:lnTo>
                  <a:lnTo>
                    <a:pt x="37" y="19"/>
                  </a:lnTo>
                  <a:lnTo>
                    <a:pt x="34" y="25"/>
                  </a:lnTo>
                  <a:lnTo>
                    <a:pt x="31" y="32"/>
                  </a:lnTo>
                  <a:lnTo>
                    <a:pt x="27" y="40"/>
                  </a:lnTo>
                  <a:lnTo>
                    <a:pt x="27" y="46"/>
                  </a:lnTo>
                  <a:lnTo>
                    <a:pt x="27" y="51"/>
                  </a:lnTo>
                  <a:lnTo>
                    <a:pt x="29" y="54"/>
                  </a:lnTo>
                  <a:lnTo>
                    <a:pt x="31" y="59"/>
                  </a:lnTo>
                  <a:lnTo>
                    <a:pt x="31" y="62"/>
                  </a:lnTo>
                  <a:lnTo>
                    <a:pt x="32" y="65"/>
                  </a:lnTo>
                  <a:lnTo>
                    <a:pt x="34" y="67"/>
                  </a:lnTo>
                  <a:lnTo>
                    <a:pt x="34" y="72"/>
                  </a:lnTo>
                  <a:lnTo>
                    <a:pt x="32" y="75"/>
                  </a:lnTo>
                  <a:close/>
                </a:path>
              </a:pathLst>
            </a:custGeom>
            <a:solidFill>
              <a:srgbClr val="FF9999"/>
            </a:solidFill>
            <a:ln w="9525">
              <a:noFill/>
              <a:round/>
              <a:headEnd/>
              <a:tailEnd/>
            </a:ln>
          </p:spPr>
          <p:txBody>
            <a:bodyPr/>
            <a:lstStyle/>
            <a:p>
              <a:pPr algn="ctr"/>
              <a:endParaRPr lang="en-US">
                <a:latin typeface="Candara" pitchFamily="34" charset="0"/>
              </a:endParaRPr>
            </a:p>
          </p:txBody>
        </p:sp>
        <p:sp>
          <p:nvSpPr>
            <p:cNvPr id="7823" name="Freeform 22"/>
            <p:cNvSpPr>
              <a:spLocks/>
            </p:cNvSpPr>
            <p:nvPr/>
          </p:nvSpPr>
          <p:spPr bwMode="auto">
            <a:xfrm>
              <a:off x="4507" y="2983"/>
              <a:ext cx="37" cy="45"/>
            </a:xfrm>
            <a:custGeom>
              <a:avLst/>
              <a:gdLst>
                <a:gd name="T0" fmla="*/ 6 w 37"/>
                <a:gd name="T1" fmla="*/ 11 h 45"/>
                <a:gd name="T2" fmla="*/ 5 w 37"/>
                <a:gd name="T3" fmla="*/ 16 h 45"/>
                <a:gd name="T4" fmla="*/ 3 w 37"/>
                <a:gd name="T5" fmla="*/ 19 h 45"/>
                <a:gd name="T6" fmla="*/ 1 w 37"/>
                <a:gd name="T7" fmla="*/ 24 h 45"/>
                <a:gd name="T8" fmla="*/ 0 w 37"/>
                <a:gd name="T9" fmla="*/ 29 h 45"/>
                <a:gd name="T10" fmla="*/ 0 w 37"/>
                <a:gd name="T11" fmla="*/ 34 h 45"/>
                <a:gd name="T12" fmla="*/ 1 w 37"/>
                <a:gd name="T13" fmla="*/ 37 h 45"/>
                <a:gd name="T14" fmla="*/ 5 w 37"/>
                <a:gd name="T15" fmla="*/ 40 h 45"/>
                <a:gd name="T16" fmla="*/ 8 w 37"/>
                <a:gd name="T17" fmla="*/ 44 h 45"/>
                <a:gd name="T18" fmla="*/ 11 w 37"/>
                <a:gd name="T19" fmla="*/ 44 h 45"/>
                <a:gd name="T20" fmla="*/ 14 w 37"/>
                <a:gd name="T21" fmla="*/ 45 h 45"/>
                <a:gd name="T22" fmla="*/ 17 w 37"/>
                <a:gd name="T23" fmla="*/ 45 h 45"/>
                <a:gd name="T24" fmla="*/ 19 w 37"/>
                <a:gd name="T25" fmla="*/ 44 h 45"/>
                <a:gd name="T26" fmla="*/ 22 w 37"/>
                <a:gd name="T27" fmla="*/ 44 h 45"/>
                <a:gd name="T28" fmla="*/ 25 w 37"/>
                <a:gd name="T29" fmla="*/ 42 h 45"/>
                <a:gd name="T30" fmla="*/ 27 w 37"/>
                <a:gd name="T31" fmla="*/ 42 h 45"/>
                <a:gd name="T32" fmla="*/ 30 w 37"/>
                <a:gd name="T33" fmla="*/ 40 h 45"/>
                <a:gd name="T34" fmla="*/ 34 w 37"/>
                <a:gd name="T35" fmla="*/ 39 h 45"/>
                <a:gd name="T36" fmla="*/ 35 w 37"/>
                <a:gd name="T37" fmla="*/ 37 h 45"/>
                <a:gd name="T38" fmla="*/ 35 w 37"/>
                <a:gd name="T39" fmla="*/ 36 h 45"/>
                <a:gd name="T40" fmla="*/ 37 w 37"/>
                <a:gd name="T41" fmla="*/ 32 h 45"/>
                <a:gd name="T42" fmla="*/ 35 w 37"/>
                <a:gd name="T43" fmla="*/ 29 h 45"/>
                <a:gd name="T44" fmla="*/ 35 w 37"/>
                <a:gd name="T45" fmla="*/ 26 h 45"/>
                <a:gd name="T46" fmla="*/ 34 w 37"/>
                <a:gd name="T47" fmla="*/ 23 h 45"/>
                <a:gd name="T48" fmla="*/ 34 w 37"/>
                <a:gd name="T49" fmla="*/ 19 h 45"/>
                <a:gd name="T50" fmla="*/ 34 w 37"/>
                <a:gd name="T51" fmla="*/ 19 h 45"/>
                <a:gd name="T52" fmla="*/ 34 w 37"/>
                <a:gd name="T53" fmla="*/ 16 h 45"/>
                <a:gd name="T54" fmla="*/ 34 w 37"/>
                <a:gd name="T55" fmla="*/ 13 h 45"/>
                <a:gd name="T56" fmla="*/ 34 w 37"/>
                <a:gd name="T57" fmla="*/ 8 h 45"/>
                <a:gd name="T58" fmla="*/ 32 w 37"/>
                <a:gd name="T59" fmla="*/ 5 h 45"/>
                <a:gd name="T60" fmla="*/ 29 w 37"/>
                <a:gd name="T61" fmla="*/ 2 h 45"/>
                <a:gd name="T62" fmla="*/ 25 w 37"/>
                <a:gd name="T63" fmla="*/ 0 h 45"/>
                <a:gd name="T64" fmla="*/ 21 w 37"/>
                <a:gd name="T65" fmla="*/ 0 h 45"/>
                <a:gd name="T66" fmla="*/ 16 w 37"/>
                <a:gd name="T67" fmla="*/ 2 h 45"/>
                <a:gd name="T68" fmla="*/ 13 w 37"/>
                <a:gd name="T69" fmla="*/ 5 h 45"/>
                <a:gd name="T70" fmla="*/ 9 w 37"/>
                <a:gd name="T71" fmla="*/ 8 h 45"/>
                <a:gd name="T72" fmla="*/ 6 w 37"/>
                <a:gd name="T73" fmla="*/ 11 h 45"/>
                <a:gd name="T74" fmla="*/ 5 w 37"/>
                <a:gd name="T75" fmla="*/ 15 h 45"/>
                <a:gd name="T76" fmla="*/ 3 w 37"/>
                <a:gd name="T77" fmla="*/ 18 h 45"/>
                <a:gd name="T78" fmla="*/ 1 w 37"/>
                <a:gd name="T79" fmla="*/ 21 h 45"/>
                <a:gd name="T80" fmla="*/ 1 w 37"/>
                <a:gd name="T81" fmla="*/ 23 h 45"/>
                <a:gd name="T82" fmla="*/ 6 w 37"/>
                <a:gd name="T83" fmla="*/ 11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45"/>
                <a:gd name="T128" fmla="*/ 37 w 37"/>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45">
                  <a:moveTo>
                    <a:pt x="6" y="11"/>
                  </a:moveTo>
                  <a:lnTo>
                    <a:pt x="5" y="16"/>
                  </a:lnTo>
                  <a:lnTo>
                    <a:pt x="3" y="19"/>
                  </a:lnTo>
                  <a:lnTo>
                    <a:pt x="1" y="24"/>
                  </a:lnTo>
                  <a:lnTo>
                    <a:pt x="0" y="29"/>
                  </a:lnTo>
                  <a:lnTo>
                    <a:pt x="0" y="34"/>
                  </a:lnTo>
                  <a:lnTo>
                    <a:pt x="1" y="37"/>
                  </a:lnTo>
                  <a:lnTo>
                    <a:pt x="5" y="40"/>
                  </a:lnTo>
                  <a:lnTo>
                    <a:pt x="8" y="44"/>
                  </a:lnTo>
                  <a:lnTo>
                    <a:pt x="11" y="44"/>
                  </a:lnTo>
                  <a:lnTo>
                    <a:pt x="14" y="45"/>
                  </a:lnTo>
                  <a:lnTo>
                    <a:pt x="17" y="45"/>
                  </a:lnTo>
                  <a:lnTo>
                    <a:pt x="19" y="44"/>
                  </a:lnTo>
                  <a:lnTo>
                    <a:pt x="22" y="44"/>
                  </a:lnTo>
                  <a:lnTo>
                    <a:pt x="25" y="42"/>
                  </a:lnTo>
                  <a:lnTo>
                    <a:pt x="27" y="42"/>
                  </a:lnTo>
                  <a:lnTo>
                    <a:pt x="30" y="40"/>
                  </a:lnTo>
                  <a:lnTo>
                    <a:pt x="34" y="39"/>
                  </a:lnTo>
                  <a:lnTo>
                    <a:pt x="35" y="37"/>
                  </a:lnTo>
                  <a:lnTo>
                    <a:pt x="35" y="36"/>
                  </a:lnTo>
                  <a:lnTo>
                    <a:pt x="37" y="32"/>
                  </a:lnTo>
                  <a:lnTo>
                    <a:pt x="35" y="29"/>
                  </a:lnTo>
                  <a:lnTo>
                    <a:pt x="35" y="26"/>
                  </a:lnTo>
                  <a:lnTo>
                    <a:pt x="34" y="23"/>
                  </a:lnTo>
                  <a:lnTo>
                    <a:pt x="34" y="19"/>
                  </a:lnTo>
                  <a:lnTo>
                    <a:pt x="34" y="16"/>
                  </a:lnTo>
                  <a:lnTo>
                    <a:pt x="34" y="13"/>
                  </a:lnTo>
                  <a:lnTo>
                    <a:pt x="34" y="8"/>
                  </a:lnTo>
                  <a:lnTo>
                    <a:pt x="32" y="5"/>
                  </a:lnTo>
                  <a:lnTo>
                    <a:pt x="29" y="2"/>
                  </a:lnTo>
                  <a:lnTo>
                    <a:pt x="25" y="0"/>
                  </a:lnTo>
                  <a:lnTo>
                    <a:pt x="21" y="0"/>
                  </a:lnTo>
                  <a:lnTo>
                    <a:pt x="16" y="2"/>
                  </a:lnTo>
                  <a:lnTo>
                    <a:pt x="13" y="5"/>
                  </a:lnTo>
                  <a:lnTo>
                    <a:pt x="9" y="8"/>
                  </a:lnTo>
                  <a:lnTo>
                    <a:pt x="6" y="11"/>
                  </a:lnTo>
                  <a:lnTo>
                    <a:pt x="5" y="15"/>
                  </a:lnTo>
                  <a:lnTo>
                    <a:pt x="3" y="18"/>
                  </a:lnTo>
                  <a:lnTo>
                    <a:pt x="1" y="21"/>
                  </a:lnTo>
                  <a:lnTo>
                    <a:pt x="1" y="23"/>
                  </a:lnTo>
                  <a:lnTo>
                    <a:pt x="6" y="1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24" name="Freeform 23"/>
            <p:cNvSpPr>
              <a:spLocks/>
            </p:cNvSpPr>
            <p:nvPr/>
          </p:nvSpPr>
          <p:spPr bwMode="auto">
            <a:xfrm>
              <a:off x="4507" y="2983"/>
              <a:ext cx="37" cy="45"/>
            </a:xfrm>
            <a:custGeom>
              <a:avLst/>
              <a:gdLst>
                <a:gd name="T0" fmla="*/ 6 w 37"/>
                <a:gd name="T1" fmla="*/ 11 h 45"/>
                <a:gd name="T2" fmla="*/ 5 w 37"/>
                <a:gd name="T3" fmla="*/ 16 h 45"/>
                <a:gd name="T4" fmla="*/ 3 w 37"/>
                <a:gd name="T5" fmla="*/ 19 h 45"/>
                <a:gd name="T6" fmla="*/ 1 w 37"/>
                <a:gd name="T7" fmla="*/ 24 h 45"/>
                <a:gd name="T8" fmla="*/ 0 w 37"/>
                <a:gd name="T9" fmla="*/ 29 h 45"/>
                <a:gd name="T10" fmla="*/ 0 w 37"/>
                <a:gd name="T11" fmla="*/ 34 h 45"/>
                <a:gd name="T12" fmla="*/ 1 w 37"/>
                <a:gd name="T13" fmla="*/ 37 h 45"/>
                <a:gd name="T14" fmla="*/ 5 w 37"/>
                <a:gd name="T15" fmla="*/ 40 h 45"/>
                <a:gd name="T16" fmla="*/ 8 w 37"/>
                <a:gd name="T17" fmla="*/ 44 h 45"/>
                <a:gd name="T18" fmla="*/ 11 w 37"/>
                <a:gd name="T19" fmla="*/ 44 h 45"/>
                <a:gd name="T20" fmla="*/ 14 w 37"/>
                <a:gd name="T21" fmla="*/ 45 h 45"/>
                <a:gd name="T22" fmla="*/ 17 w 37"/>
                <a:gd name="T23" fmla="*/ 45 h 45"/>
                <a:gd name="T24" fmla="*/ 19 w 37"/>
                <a:gd name="T25" fmla="*/ 44 h 45"/>
                <a:gd name="T26" fmla="*/ 22 w 37"/>
                <a:gd name="T27" fmla="*/ 44 h 45"/>
                <a:gd name="T28" fmla="*/ 25 w 37"/>
                <a:gd name="T29" fmla="*/ 42 h 45"/>
                <a:gd name="T30" fmla="*/ 27 w 37"/>
                <a:gd name="T31" fmla="*/ 42 h 45"/>
                <a:gd name="T32" fmla="*/ 30 w 37"/>
                <a:gd name="T33" fmla="*/ 40 h 45"/>
                <a:gd name="T34" fmla="*/ 34 w 37"/>
                <a:gd name="T35" fmla="*/ 39 h 45"/>
                <a:gd name="T36" fmla="*/ 35 w 37"/>
                <a:gd name="T37" fmla="*/ 37 h 45"/>
                <a:gd name="T38" fmla="*/ 35 w 37"/>
                <a:gd name="T39" fmla="*/ 36 h 45"/>
                <a:gd name="T40" fmla="*/ 37 w 37"/>
                <a:gd name="T41" fmla="*/ 32 h 45"/>
                <a:gd name="T42" fmla="*/ 35 w 37"/>
                <a:gd name="T43" fmla="*/ 29 h 45"/>
                <a:gd name="T44" fmla="*/ 35 w 37"/>
                <a:gd name="T45" fmla="*/ 26 h 45"/>
                <a:gd name="T46" fmla="*/ 34 w 37"/>
                <a:gd name="T47" fmla="*/ 23 h 45"/>
                <a:gd name="T48" fmla="*/ 34 w 37"/>
                <a:gd name="T49" fmla="*/ 19 h 45"/>
                <a:gd name="T50" fmla="*/ 34 w 37"/>
                <a:gd name="T51" fmla="*/ 19 h 45"/>
                <a:gd name="T52" fmla="*/ 34 w 37"/>
                <a:gd name="T53" fmla="*/ 16 h 45"/>
                <a:gd name="T54" fmla="*/ 34 w 37"/>
                <a:gd name="T55" fmla="*/ 13 h 45"/>
                <a:gd name="T56" fmla="*/ 34 w 37"/>
                <a:gd name="T57" fmla="*/ 8 h 45"/>
                <a:gd name="T58" fmla="*/ 32 w 37"/>
                <a:gd name="T59" fmla="*/ 5 h 45"/>
                <a:gd name="T60" fmla="*/ 29 w 37"/>
                <a:gd name="T61" fmla="*/ 2 h 45"/>
                <a:gd name="T62" fmla="*/ 25 w 37"/>
                <a:gd name="T63" fmla="*/ 0 h 45"/>
                <a:gd name="T64" fmla="*/ 21 w 37"/>
                <a:gd name="T65" fmla="*/ 0 h 45"/>
                <a:gd name="T66" fmla="*/ 16 w 37"/>
                <a:gd name="T67" fmla="*/ 2 h 45"/>
                <a:gd name="T68" fmla="*/ 13 w 37"/>
                <a:gd name="T69" fmla="*/ 5 h 45"/>
                <a:gd name="T70" fmla="*/ 9 w 37"/>
                <a:gd name="T71" fmla="*/ 8 h 45"/>
                <a:gd name="T72" fmla="*/ 6 w 37"/>
                <a:gd name="T73" fmla="*/ 11 h 45"/>
                <a:gd name="T74" fmla="*/ 5 w 37"/>
                <a:gd name="T75" fmla="*/ 15 h 45"/>
                <a:gd name="T76" fmla="*/ 3 w 37"/>
                <a:gd name="T77" fmla="*/ 18 h 45"/>
                <a:gd name="T78" fmla="*/ 1 w 37"/>
                <a:gd name="T79" fmla="*/ 21 h 45"/>
                <a:gd name="T80" fmla="*/ 1 w 37"/>
                <a:gd name="T81" fmla="*/ 23 h 45"/>
                <a:gd name="T82" fmla="*/ 6 w 37"/>
                <a:gd name="T83" fmla="*/ 11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45"/>
                <a:gd name="T128" fmla="*/ 37 w 37"/>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45">
                  <a:moveTo>
                    <a:pt x="6" y="11"/>
                  </a:moveTo>
                  <a:lnTo>
                    <a:pt x="5" y="16"/>
                  </a:lnTo>
                  <a:lnTo>
                    <a:pt x="3" y="19"/>
                  </a:lnTo>
                  <a:lnTo>
                    <a:pt x="1" y="24"/>
                  </a:lnTo>
                  <a:lnTo>
                    <a:pt x="0" y="29"/>
                  </a:lnTo>
                  <a:lnTo>
                    <a:pt x="0" y="34"/>
                  </a:lnTo>
                  <a:lnTo>
                    <a:pt x="1" y="37"/>
                  </a:lnTo>
                  <a:lnTo>
                    <a:pt x="5" y="40"/>
                  </a:lnTo>
                  <a:lnTo>
                    <a:pt x="8" y="44"/>
                  </a:lnTo>
                  <a:lnTo>
                    <a:pt x="11" y="44"/>
                  </a:lnTo>
                  <a:lnTo>
                    <a:pt x="14" y="45"/>
                  </a:lnTo>
                  <a:lnTo>
                    <a:pt x="17" y="45"/>
                  </a:lnTo>
                  <a:lnTo>
                    <a:pt x="19" y="44"/>
                  </a:lnTo>
                  <a:lnTo>
                    <a:pt x="22" y="44"/>
                  </a:lnTo>
                  <a:lnTo>
                    <a:pt x="25" y="42"/>
                  </a:lnTo>
                  <a:lnTo>
                    <a:pt x="27" y="42"/>
                  </a:lnTo>
                  <a:lnTo>
                    <a:pt x="30" y="40"/>
                  </a:lnTo>
                  <a:lnTo>
                    <a:pt x="34" y="39"/>
                  </a:lnTo>
                  <a:lnTo>
                    <a:pt x="35" y="37"/>
                  </a:lnTo>
                  <a:lnTo>
                    <a:pt x="35" y="36"/>
                  </a:lnTo>
                  <a:lnTo>
                    <a:pt x="37" y="32"/>
                  </a:lnTo>
                  <a:lnTo>
                    <a:pt x="35" y="29"/>
                  </a:lnTo>
                  <a:lnTo>
                    <a:pt x="35" y="26"/>
                  </a:lnTo>
                  <a:lnTo>
                    <a:pt x="34" y="23"/>
                  </a:lnTo>
                  <a:lnTo>
                    <a:pt x="34" y="19"/>
                  </a:lnTo>
                  <a:lnTo>
                    <a:pt x="34" y="16"/>
                  </a:lnTo>
                  <a:lnTo>
                    <a:pt x="34" y="13"/>
                  </a:lnTo>
                  <a:lnTo>
                    <a:pt x="34" y="8"/>
                  </a:lnTo>
                  <a:lnTo>
                    <a:pt x="32" y="5"/>
                  </a:lnTo>
                  <a:lnTo>
                    <a:pt x="29" y="2"/>
                  </a:lnTo>
                  <a:lnTo>
                    <a:pt x="25" y="0"/>
                  </a:lnTo>
                  <a:lnTo>
                    <a:pt x="21" y="0"/>
                  </a:lnTo>
                  <a:lnTo>
                    <a:pt x="16" y="2"/>
                  </a:lnTo>
                  <a:lnTo>
                    <a:pt x="13" y="5"/>
                  </a:lnTo>
                  <a:lnTo>
                    <a:pt x="9" y="8"/>
                  </a:lnTo>
                  <a:lnTo>
                    <a:pt x="6" y="11"/>
                  </a:lnTo>
                  <a:lnTo>
                    <a:pt x="5" y="15"/>
                  </a:lnTo>
                  <a:lnTo>
                    <a:pt x="3" y="18"/>
                  </a:lnTo>
                  <a:lnTo>
                    <a:pt x="1" y="21"/>
                  </a:lnTo>
                  <a:lnTo>
                    <a:pt x="1" y="23"/>
                  </a:lnTo>
                  <a:lnTo>
                    <a:pt x="6" y="11"/>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25" name="Freeform 24"/>
            <p:cNvSpPr>
              <a:spLocks/>
            </p:cNvSpPr>
            <p:nvPr/>
          </p:nvSpPr>
          <p:spPr bwMode="auto">
            <a:xfrm>
              <a:off x="4507" y="2983"/>
              <a:ext cx="37" cy="45"/>
            </a:xfrm>
            <a:custGeom>
              <a:avLst/>
              <a:gdLst>
                <a:gd name="T0" fmla="*/ 6 w 37"/>
                <a:gd name="T1" fmla="*/ 11 h 45"/>
                <a:gd name="T2" fmla="*/ 5 w 37"/>
                <a:gd name="T3" fmla="*/ 16 h 45"/>
                <a:gd name="T4" fmla="*/ 3 w 37"/>
                <a:gd name="T5" fmla="*/ 19 h 45"/>
                <a:gd name="T6" fmla="*/ 1 w 37"/>
                <a:gd name="T7" fmla="*/ 24 h 45"/>
                <a:gd name="T8" fmla="*/ 0 w 37"/>
                <a:gd name="T9" fmla="*/ 29 h 45"/>
                <a:gd name="T10" fmla="*/ 0 w 37"/>
                <a:gd name="T11" fmla="*/ 34 h 45"/>
                <a:gd name="T12" fmla="*/ 1 w 37"/>
                <a:gd name="T13" fmla="*/ 37 h 45"/>
                <a:gd name="T14" fmla="*/ 5 w 37"/>
                <a:gd name="T15" fmla="*/ 40 h 45"/>
                <a:gd name="T16" fmla="*/ 8 w 37"/>
                <a:gd name="T17" fmla="*/ 44 h 45"/>
                <a:gd name="T18" fmla="*/ 11 w 37"/>
                <a:gd name="T19" fmla="*/ 44 h 45"/>
                <a:gd name="T20" fmla="*/ 14 w 37"/>
                <a:gd name="T21" fmla="*/ 45 h 45"/>
                <a:gd name="T22" fmla="*/ 17 w 37"/>
                <a:gd name="T23" fmla="*/ 45 h 45"/>
                <a:gd name="T24" fmla="*/ 19 w 37"/>
                <a:gd name="T25" fmla="*/ 44 h 45"/>
                <a:gd name="T26" fmla="*/ 22 w 37"/>
                <a:gd name="T27" fmla="*/ 44 h 45"/>
                <a:gd name="T28" fmla="*/ 25 w 37"/>
                <a:gd name="T29" fmla="*/ 42 h 45"/>
                <a:gd name="T30" fmla="*/ 27 w 37"/>
                <a:gd name="T31" fmla="*/ 42 h 45"/>
                <a:gd name="T32" fmla="*/ 30 w 37"/>
                <a:gd name="T33" fmla="*/ 40 h 45"/>
                <a:gd name="T34" fmla="*/ 34 w 37"/>
                <a:gd name="T35" fmla="*/ 39 h 45"/>
                <a:gd name="T36" fmla="*/ 35 w 37"/>
                <a:gd name="T37" fmla="*/ 37 h 45"/>
                <a:gd name="T38" fmla="*/ 35 w 37"/>
                <a:gd name="T39" fmla="*/ 36 h 45"/>
                <a:gd name="T40" fmla="*/ 37 w 37"/>
                <a:gd name="T41" fmla="*/ 32 h 45"/>
                <a:gd name="T42" fmla="*/ 35 w 37"/>
                <a:gd name="T43" fmla="*/ 29 h 45"/>
                <a:gd name="T44" fmla="*/ 35 w 37"/>
                <a:gd name="T45" fmla="*/ 26 h 45"/>
                <a:gd name="T46" fmla="*/ 34 w 37"/>
                <a:gd name="T47" fmla="*/ 23 h 45"/>
                <a:gd name="T48" fmla="*/ 34 w 37"/>
                <a:gd name="T49" fmla="*/ 19 h 45"/>
                <a:gd name="T50" fmla="*/ 34 w 37"/>
                <a:gd name="T51" fmla="*/ 19 h 45"/>
                <a:gd name="T52" fmla="*/ 34 w 37"/>
                <a:gd name="T53" fmla="*/ 16 h 45"/>
                <a:gd name="T54" fmla="*/ 34 w 37"/>
                <a:gd name="T55" fmla="*/ 13 h 45"/>
                <a:gd name="T56" fmla="*/ 34 w 37"/>
                <a:gd name="T57" fmla="*/ 8 h 45"/>
                <a:gd name="T58" fmla="*/ 32 w 37"/>
                <a:gd name="T59" fmla="*/ 5 h 45"/>
                <a:gd name="T60" fmla="*/ 29 w 37"/>
                <a:gd name="T61" fmla="*/ 2 h 45"/>
                <a:gd name="T62" fmla="*/ 25 w 37"/>
                <a:gd name="T63" fmla="*/ 0 h 45"/>
                <a:gd name="T64" fmla="*/ 21 w 37"/>
                <a:gd name="T65" fmla="*/ 0 h 45"/>
                <a:gd name="T66" fmla="*/ 16 w 37"/>
                <a:gd name="T67" fmla="*/ 2 h 45"/>
                <a:gd name="T68" fmla="*/ 13 w 37"/>
                <a:gd name="T69" fmla="*/ 5 h 45"/>
                <a:gd name="T70" fmla="*/ 9 w 37"/>
                <a:gd name="T71" fmla="*/ 8 h 45"/>
                <a:gd name="T72" fmla="*/ 6 w 37"/>
                <a:gd name="T73" fmla="*/ 11 h 45"/>
                <a:gd name="T74" fmla="*/ 5 w 37"/>
                <a:gd name="T75" fmla="*/ 15 h 45"/>
                <a:gd name="T76" fmla="*/ 3 w 37"/>
                <a:gd name="T77" fmla="*/ 18 h 45"/>
                <a:gd name="T78" fmla="*/ 1 w 37"/>
                <a:gd name="T79" fmla="*/ 21 h 45"/>
                <a:gd name="T80" fmla="*/ 1 w 37"/>
                <a:gd name="T81" fmla="*/ 23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45"/>
                <a:gd name="T125" fmla="*/ 37 w 37"/>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45">
                  <a:moveTo>
                    <a:pt x="6" y="11"/>
                  </a:moveTo>
                  <a:lnTo>
                    <a:pt x="5" y="16"/>
                  </a:lnTo>
                  <a:lnTo>
                    <a:pt x="3" y="19"/>
                  </a:lnTo>
                  <a:lnTo>
                    <a:pt x="1" y="24"/>
                  </a:lnTo>
                  <a:lnTo>
                    <a:pt x="0" y="29"/>
                  </a:lnTo>
                  <a:lnTo>
                    <a:pt x="0" y="34"/>
                  </a:lnTo>
                  <a:lnTo>
                    <a:pt x="1" y="37"/>
                  </a:lnTo>
                  <a:lnTo>
                    <a:pt x="5" y="40"/>
                  </a:lnTo>
                  <a:lnTo>
                    <a:pt x="8" y="44"/>
                  </a:lnTo>
                  <a:lnTo>
                    <a:pt x="11" y="44"/>
                  </a:lnTo>
                  <a:lnTo>
                    <a:pt x="14" y="45"/>
                  </a:lnTo>
                  <a:lnTo>
                    <a:pt x="17" y="45"/>
                  </a:lnTo>
                  <a:lnTo>
                    <a:pt x="19" y="44"/>
                  </a:lnTo>
                  <a:lnTo>
                    <a:pt x="22" y="44"/>
                  </a:lnTo>
                  <a:lnTo>
                    <a:pt x="25" y="42"/>
                  </a:lnTo>
                  <a:lnTo>
                    <a:pt x="27" y="42"/>
                  </a:lnTo>
                  <a:lnTo>
                    <a:pt x="30" y="40"/>
                  </a:lnTo>
                  <a:lnTo>
                    <a:pt x="34" y="39"/>
                  </a:lnTo>
                  <a:lnTo>
                    <a:pt x="35" y="37"/>
                  </a:lnTo>
                  <a:lnTo>
                    <a:pt x="35" y="36"/>
                  </a:lnTo>
                  <a:lnTo>
                    <a:pt x="37" y="32"/>
                  </a:lnTo>
                  <a:lnTo>
                    <a:pt x="35" y="29"/>
                  </a:lnTo>
                  <a:lnTo>
                    <a:pt x="35" y="26"/>
                  </a:lnTo>
                  <a:lnTo>
                    <a:pt x="34" y="23"/>
                  </a:lnTo>
                  <a:lnTo>
                    <a:pt x="34" y="19"/>
                  </a:lnTo>
                  <a:lnTo>
                    <a:pt x="34" y="16"/>
                  </a:lnTo>
                  <a:lnTo>
                    <a:pt x="34" y="13"/>
                  </a:lnTo>
                  <a:lnTo>
                    <a:pt x="34" y="8"/>
                  </a:lnTo>
                  <a:lnTo>
                    <a:pt x="32" y="5"/>
                  </a:lnTo>
                  <a:lnTo>
                    <a:pt x="29" y="2"/>
                  </a:lnTo>
                  <a:lnTo>
                    <a:pt x="25" y="0"/>
                  </a:lnTo>
                  <a:lnTo>
                    <a:pt x="21" y="0"/>
                  </a:lnTo>
                  <a:lnTo>
                    <a:pt x="16" y="2"/>
                  </a:lnTo>
                  <a:lnTo>
                    <a:pt x="13" y="5"/>
                  </a:lnTo>
                  <a:lnTo>
                    <a:pt x="9" y="8"/>
                  </a:lnTo>
                  <a:lnTo>
                    <a:pt x="6" y="11"/>
                  </a:lnTo>
                  <a:lnTo>
                    <a:pt x="5" y="15"/>
                  </a:lnTo>
                  <a:lnTo>
                    <a:pt x="3" y="18"/>
                  </a:lnTo>
                  <a:lnTo>
                    <a:pt x="1" y="21"/>
                  </a:lnTo>
                  <a:lnTo>
                    <a:pt x="1" y="2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26" name="Freeform 25"/>
            <p:cNvSpPr>
              <a:spLocks/>
            </p:cNvSpPr>
            <p:nvPr/>
          </p:nvSpPr>
          <p:spPr bwMode="auto">
            <a:xfrm>
              <a:off x="4532" y="2916"/>
              <a:ext cx="33" cy="58"/>
            </a:xfrm>
            <a:custGeom>
              <a:avLst/>
              <a:gdLst>
                <a:gd name="T0" fmla="*/ 5 w 33"/>
                <a:gd name="T1" fmla="*/ 8 h 58"/>
                <a:gd name="T2" fmla="*/ 4 w 33"/>
                <a:gd name="T3" fmla="*/ 14 h 58"/>
                <a:gd name="T4" fmla="*/ 4 w 33"/>
                <a:gd name="T5" fmla="*/ 19 h 58"/>
                <a:gd name="T6" fmla="*/ 2 w 33"/>
                <a:gd name="T7" fmla="*/ 24 h 58"/>
                <a:gd name="T8" fmla="*/ 0 w 33"/>
                <a:gd name="T9" fmla="*/ 30 h 58"/>
                <a:gd name="T10" fmla="*/ 0 w 33"/>
                <a:gd name="T11" fmla="*/ 35 h 58"/>
                <a:gd name="T12" fmla="*/ 0 w 33"/>
                <a:gd name="T13" fmla="*/ 41 h 58"/>
                <a:gd name="T14" fmla="*/ 0 w 33"/>
                <a:gd name="T15" fmla="*/ 46 h 58"/>
                <a:gd name="T16" fmla="*/ 2 w 33"/>
                <a:gd name="T17" fmla="*/ 51 h 58"/>
                <a:gd name="T18" fmla="*/ 2 w 33"/>
                <a:gd name="T19" fmla="*/ 54 h 58"/>
                <a:gd name="T20" fmla="*/ 4 w 33"/>
                <a:gd name="T21" fmla="*/ 56 h 58"/>
                <a:gd name="T22" fmla="*/ 5 w 33"/>
                <a:gd name="T23" fmla="*/ 58 h 58"/>
                <a:gd name="T24" fmla="*/ 7 w 33"/>
                <a:gd name="T25" fmla="*/ 58 h 58"/>
                <a:gd name="T26" fmla="*/ 9 w 33"/>
                <a:gd name="T27" fmla="*/ 58 h 58"/>
                <a:gd name="T28" fmla="*/ 10 w 33"/>
                <a:gd name="T29" fmla="*/ 58 h 58"/>
                <a:gd name="T30" fmla="*/ 12 w 33"/>
                <a:gd name="T31" fmla="*/ 56 h 58"/>
                <a:gd name="T32" fmla="*/ 13 w 33"/>
                <a:gd name="T33" fmla="*/ 54 h 58"/>
                <a:gd name="T34" fmla="*/ 18 w 33"/>
                <a:gd name="T35" fmla="*/ 48 h 58"/>
                <a:gd name="T36" fmla="*/ 23 w 33"/>
                <a:gd name="T37" fmla="*/ 43 h 58"/>
                <a:gd name="T38" fmla="*/ 26 w 33"/>
                <a:gd name="T39" fmla="*/ 37 h 58"/>
                <a:gd name="T40" fmla="*/ 31 w 33"/>
                <a:gd name="T41" fmla="*/ 30 h 58"/>
                <a:gd name="T42" fmla="*/ 33 w 33"/>
                <a:gd name="T43" fmla="*/ 22 h 58"/>
                <a:gd name="T44" fmla="*/ 33 w 33"/>
                <a:gd name="T45" fmla="*/ 16 h 58"/>
                <a:gd name="T46" fmla="*/ 31 w 33"/>
                <a:gd name="T47" fmla="*/ 9 h 58"/>
                <a:gd name="T48" fmla="*/ 25 w 33"/>
                <a:gd name="T49" fmla="*/ 4 h 58"/>
                <a:gd name="T50" fmla="*/ 21 w 33"/>
                <a:gd name="T51" fmla="*/ 1 h 58"/>
                <a:gd name="T52" fmla="*/ 18 w 33"/>
                <a:gd name="T53" fmla="*/ 0 h 58"/>
                <a:gd name="T54" fmla="*/ 15 w 33"/>
                <a:gd name="T55" fmla="*/ 1 h 58"/>
                <a:gd name="T56" fmla="*/ 12 w 33"/>
                <a:gd name="T57" fmla="*/ 1 h 58"/>
                <a:gd name="T58" fmla="*/ 10 w 33"/>
                <a:gd name="T59" fmla="*/ 3 h 58"/>
                <a:gd name="T60" fmla="*/ 7 w 33"/>
                <a:gd name="T61" fmla="*/ 6 h 58"/>
                <a:gd name="T62" fmla="*/ 5 w 33"/>
                <a:gd name="T63" fmla="*/ 8 h 58"/>
                <a:gd name="T64" fmla="*/ 5 w 33"/>
                <a:gd name="T65" fmla="*/ 11 h 58"/>
                <a:gd name="T66" fmla="*/ 5 w 33"/>
                <a:gd name="T67" fmla="*/ 8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58"/>
                <a:gd name="T104" fmla="*/ 33 w 33"/>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58">
                  <a:moveTo>
                    <a:pt x="5" y="8"/>
                  </a:moveTo>
                  <a:lnTo>
                    <a:pt x="4" y="14"/>
                  </a:lnTo>
                  <a:lnTo>
                    <a:pt x="4" y="19"/>
                  </a:lnTo>
                  <a:lnTo>
                    <a:pt x="2" y="24"/>
                  </a:lnTo>
                  <a:lnTo>
                    <a:pt x="0" y="30"/>
                  </a:lnTo>
                  <a:lnTo>
                    <a:pt x="0" y="35"/>
                  </a:lnTo>
                  <a:lnTo>
                    <a:pt x="0" y="41"/>
                  </a:lnTo>
                  <a:lnTo>
                    <a:pt x="0" y="46"/>
                  </a:lnTo>
                  <a:lnTo>
                    <a:pt x="2" y="51"/>
                  </a:lnTo>
                  <a:lnTo>
                    <a:pt x="2" y="54"/>
                  </a:lnTo>
                  <a:lnTo>
                    <a:pt x="4" y="56"/>
                  </a:lnTo>
                  <a:lnTo>
                    <a:pt x="5" y="58"/>
                  </a:lnTo>
                  <a:lnTo>
                    <a:pt x="7" y="58"/>
                  </a:lnTo>
                  <a:lnTo>
                    <a:pt x="9" y="58"/>
                  </a:lnTo>
                  <a:lnTo>
                    <a:pt x="10" y="58"/>
                  </a:lnTo>
                  <a:lnTo>
                    <a:pt x="12" y="56"/>
                  </a:lnTo>
                  <a:lnTo>
                    <a:pt x="13" y="54"/>
                  </a:lnTo>
                  <a:lnTo>
                    <a:pt x="18" y="48"/>
                  </a:lnTo>
                  <a:lnTo>
                    <a:pt x="23" y="43"/>
                  </a:lnTo>
                  <a:lnTo>
                    <a:pt x="26" y="37"/>
                  </a:lnTo>
                  <a:lnTo>
                    <a:pt x="31" y="30"/>
                  </a:lnTo>
                  <a:lnTo>
                    <a:pt x="33" y="22"/>
                  </a:lnTo>
                  <a:lnTo>
                    <a:pt x="33" y="16"/>
                  </a:lnTo>
                  <a:lnTo>
                    <a:pt x="31" y="9"/>
                  </a:lnTo>
                  <a:lnTo>
                    <a:pt x="25" y="4"/>
                  </a:lnTo>
                  <a:lnTo>
                    <a:pt x="21" y="1"/>
                  </a:lnTo>
                  <a:lnTo>
                    <a:pt x="18" y="0"/>
                  </a:lnTo>
                  <a:lnTo>
                    <a:pt x="15" y="1"/>
                  </a:lnTo>
                  <a:lnTo>
                    <a:pt x="12" y="1"/>
                  </a:lnTo>
                  <a:lnTo>
                    <a:pt x="10" y="3"/>
                  </a:lnTo>
                  <a:lnTo>
                    <a:pt x="7" y="6"/>
                  </a:lnTo>
                  <a:lnTo>
                    <a:pt x="5" y="8"/>
                  </a:lnTo>
                  <a:lnTo>
                    <a:pt x="5" y="11"/>
                  </a:lnTo>
                  <a:lnTo>
                    <a:pt x="5" y="8"/>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27" name="Freeform 26"/>
            <p:cNvSpPr>
              <a:spLocks/>
            </p:cNvSpPr>
            <p:nvPr/>
          </p:nvSpPr>
          <p:spPr bwMode="auto">
            <a:xfrm>
              <a:off x="4532" y="2916"/>
              <a:ext cx="33" cy="58"/>
            </a:xfrm>
            <a:custGeom>
              <a:avLst/>
              <a:gdLst>
                <a:gd name="T0" fmla="*/ 5 w 33"/>
                <a:gd name="T1" fmla="*/ 8 h 58"/>
                <a:gd name="T2" fmla="*/ 4 w 33"/>
                <a:gd name="T3" fmla="*/ 14 h 58"/>
                <a:gd name="T4" fmla="*/ 4 w 33"/>
                <a:gd name="T5" fmla="*/ 19 h 58"/>
                <a:gd name="T6" fmla="*/ 2 w 33"/>
                <a:gd name="T7" fmla="*/ 24 h 58"/>
                <a:gd name="T8" fmla="*/ 0 w 33"/>
                <a:gd name="T9" fmla="*/ 30 h 58"/>
                <a:gd name="T10" fmla="*/ 0 w 33"/>
                <a:gd name="T11" fmla="*/ 35 h 58"/>
                <a:gd name="T12" fmla="*/ 0 w 33"/>
                <a:gd name="T13" fmla="*/ 41 h 58"/>
                <a:gd name="T14" fmla="*/ 0 w 33"/>
                <a:gd name="T15" fmla="*/ 46 h 58"/>
                <a:gd name="T16" fmla="*/ 2 w 33"/>
                <a:gd name="T17" fmla="*/ 51 h 58"/>
                <a:gd name="T18" fmla="*/ 2 w 33"/>
                <a:gd name="T19" fmla="*/ 54 h 58"/>
                <a:gd name="T20" fmla="*/ 4 w 33"/>
                <a:gd name="T21" fmla="*/ 56 h 58"/>
                <a:gd name="T22" fmla="*/ 5 w 33"/>
                <a:gd name="T23" fmla="*/ 58 h 58"/>
                <a:gd name="T24" fmla="*/ 7 w 33"/>
                <a:gd name="T25" fmla="*/ 58 h 58"/>
                <a:gd name="T26" fmla="*/ 9 w 33"/>
                <a:gd name="T27" fmla="*/ 58 h 58"/>
                <a:gd name="T28" fmla="*/ 10 w 33"/>
                <a:gd name="T29" fmla="*/ 58 h 58"/>
                <a:gd name="T30" fmla="*/ 12 w 33"/>
                <a:gd name="T31" fmla="*/ 56 h 58"/>
                <a:gd name="T32" fmla="*/ 13 w 33"/>
                <a:gd name="T33" fmla="*/ 54 h 58"/>
                <a:gd name="T34" fmla="*/ 18 w 33"/>
                <a:gd name="T35" fmla="*/ 48 h 58"/>
                <a:gd name="T36" fmla="*/ 23 w 33"/>
                <a:gd name="T37" fmla="*/ 43 h 58"/>
                <a:gd name="T38" fmla="*/ 26 w 33"/>
                <a:gd name="T39" fmla="*/ 37 h 58"/>
                <a:gd name="T40" fmla="*/ 31 w 33"/>
                <a:gd name="T41" fmla="*/ 30 h 58"/>
                <a:gd name="T42" fmla="*/ 33 w 33"/>
                <a:gd name="T43" fmla="*/ 22 h 58"/>
                <a:gd name="T44" fmla="*/ 33 w 33"/>
                <a:gd name="T45" fmla="*/ 16 h 58"/>
                <a:gd name="T46" fmla="*/ 31 w 33"/>
                <a:gd name="T47" fmla="*/ 9 h 58"/>
                <a:gd name="T48" fmla="*/ 25 w 33"/>
                <a:gd name="T49" fmla="*/ 4 h 58"/>
                <a:gd name="T50" fmla="*/ 21 w 33"/>
                <a:gd name="T51" fmla="*/ 1 h 58"/>
                <a:gd name="T52" fmla="*/ 18 w 33"/>
                <a:gd name="T53" fmla="*/ 0 h 58"/>
                <a:gd name="T54" fmla="*/ 15 w 33"/>
                <a:gd name="T55" fmla="*/ 1 h 58"/>
                <a:gd name="T56" fmla="*/ 12 w 33"/>
                <a:gd name="T57" fmla="*/ 1 h 58"/>
                <a:gd name="T58" fmla="*/ 10 w 33"/>
                <a:gd name="T59" fmla="*/ 3 h 58"/>
                <a:gd name="T60" fmla="*/ 7 w 33"/>
                <a:gd name="T61" fmla="*/ 6 h 58"/>
                <a:gd name="T62" fmla="*/ 5 w 33"/>
                <a:gd name="T63" fmla="*/ 8 h 58"/>
                <a:gd name="T64" fmla="*/ 5 w 33"/>
                <a:gd name="T65" fmla="*/ 11 h 58"/>
                <a:gd name="T66" fmla="*/ 5 w 33"/>
                <a:gd name="T67" fmla="*/ 8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58"/>
                <a:gd name="T104" fmla="*/ 33 w 33"/>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58">
                  <a:moveTo>
                    <a:pt x="5" y="8"/>
                  </a:moveTo>
                  <a:lnTo>
                    <a:pt x="4" y="14"/>
                  </a:lnTo>
                  <a:lnTo>
                    <a:pt x="4" y="19"/>
                  </a:lnTo>
                  <a:lnTo>
                    <a:pt x="2" y="24"/>
                  </a:lnTo>
                  <a:lnTo>
                    <a:pt x="0" y="30"/>
                  </a:lnTo>
                  <a:lnTo>
                    <a:pt x="0" y="35"/>
                  </a:lnTo>
                  <a:lnTo>
                    <a:pt x="0" y="41"/>
                  </a:lnTo>
                  <a:lnTo>
                    <a:pt x="0" y="46"/>
                  </a:lnTo>
                  <a:lnTo>
                    <a:pt x="2" y="51"/>
                  </a:lnTo>
                  <a:lnTo>
                    <a:pt x="2" y="54"/>
                  </a:lnTo>
                  <a:lnTo>
                    <a:pt x="4" y="56"/>
                  </a:lnTo>
                  <a:lnTo>
                    <a:pt x="5" y="58"/>
                  </a:lnTo>
                  <a:lnTo>
                    <a:pt x="7" y="58"/>
                  </a:lnTo>
                  <a:lnTo>
                    <a:pt x="9" y="58"/>
                  </a:lnTo>
                  <a:lnTo>
                    <a:pt x="10" y="58"/>
                  </a:lnTo>
                  <a:lnTo>
                    <a:pt x="12" y="56"/>
                  </a:lnTo>
                  <a:lnTo>
                    <a:pt x="13" y="54"/>
                  </a:lnTo>
                  <a:lnTo>
                    <a:pt x="18" y="48"/>
                  </a:lnTo>
                  <a:lnTo>
                    <a:pt x="23" y="43"/>
                  </a:lnTo>
                  <a:lnTo>
                    <a:pt x="26" y="37"/>
                  </a:lnTo>
                  <a:lnTo>
                    <a:pt x="31" y="30"/>
                  </a:lnTo>
                  <a:lnTo>
                    <a:pt x="33" y="22"/>
                  </a:lnTo>
                  <a:lnTo>
                    <a:pt x="33" y="16"/>
                  </a:lnTo>
                  <a:lnTo>
                    <a:pt x="31" y="9"/>
                  </a:lnTo>
                  <a:lnTo>
                    <a:pt x="25" y="4"/>
                  </a:lnTo>
                  <a:lnTo>
                    <a:pt x="21" y="1"/>
                  </a:lnTo>
                  <a:lnTo>
                    <a:pt x="18" y="0"/>
                  </a:lnTo>
                  <a:lnTo>
                    <a:pt x="15" y="1"/>
                  </a:lnTo>
                  <a:lnTo>
                    <a:pt x="12" y="1"/>
                  </a:lnTo>
                  <a:lnTo>
                    <a:pt x="10" y="3"/>
                  </a:lnTo>
                  <a:lnTo>
                    <a:pt x="7" y="6"/>
                  </a:lnTo>
                  <a:lnTo>
                    <a:pt x="5" y="8"/>
                  </a:lnTo>
                  <a:lnTo>
                    <a:pt x="5" y="11"/>
                  </a:lnTo>
                  <a:lnTo>
                    <a:pt x="5" y="8"/>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28" name="Freeform 27"/>
            <p:cNvSpPr>
              <a:spLocks/>
            </p:cNvSpPr>
            <p:nvPr/>
          </p:nvSpPr>
          <p:spPr bwMode="auto">
            <a:xfrm>
              <a:off x="4532" y="2916"/>
              <a:ext cx="33" cy="58"/>
            </a:xfrm>
            <a:custGeom>
              <a:avLst/>
              <a:gdLst>
                <a:gd name="T0" fmla="*/ 5 w 33"/>
                <a:gd name="T1" fmla="*/ 8 h 58"/>
                <a:gd name="T2" fmla="*/ 4 w 33"/>
                <a:gd name="T3" fmla="*/ 14 h 58"/>
                <a:gd name="T4" fmla="*/ 4 w 33"/>
                <a:gd name="T5" fmla="*/ 19 h 58"/>
                <a:gd name="T6" fmla="*/ 2 w 33"/>
                <a:gd name="T7" fmla="*/ 24 h 58"/>
                <a:gd name="T8" fmla="*/ 0 w 33"/>
                <a:gd name="T9" fmla="*/ 30 h 58"/>
                <a:gd name="T10" fmla="*/ 0 w 33"/>
                <a:gd name="T11" fmla="*/ 35 h 58"/>
                <a:gd name="T12" fmla="*/ 0 w 33"/>
                <a:gd name="T13" fmla="*/ 41 h 58"/>
                <a:gd name="T14" fmla="*/ 0 w 33"/>
                <a:gd name="T15" fmla="*/ 46 h 58"/>
                <a:gd name="T16" fmla="*/ 2 w 33"/>
                <a:gd name="T17" fmla="*/ 51 h 58"/>
                <a:gd name="T18" fmla="*/ 2 w 33"/>
                <a:gd name="T19" fmla="*/ 54 h 58"/>
                <a:gd name="T20" fmla="*/ 4 w 33"/>
                <a:gd name="T21" fmla="*/ 56 h 58"/>
                <a:gd name="T22" fmla="*/ 5 w 33"/>
                <a:gd name="T23" fmla="*/ 58 h 58"/>
                <a:gd name="T24" fmla="*/ 7 w 33"/>
                <a:gd name="T25" fmla="*/ 58 h 58"/>
                <a:gd name="T26" fmla="*/ 9 w 33"/>
                <a:gd name="T27" fmla="*/ 58 h 58"/>
                <a:gd name="T28" fmla="*/ 10 w 33"/>
                <a:gd name="T29" fmla="*/ 58 h 58"/>
                <a:gd name="T30" fmla="*/ 12 w 33"/>
                <a:gd name="T31" fmla="*/ 56 h 58"/>
                <a:gd name="T32" fmla="*/ 13 w 33"/>
                <a:gd name="T33" fmla="*/ 54 h 58"/>
                <a:gd name="T34" fmla="*/ 18 w 33"/>
                <a:gd name="T35" fmla="*/ 48 h 58"/>
                <a:gd name="T36" fmla="*/ 23 w 33"/>
                <a:gd name="T37" fmla="*/ 43 h 58"/>
                <a:gd name="T38" fmla="*/ 26 w 33"/>
                <a:gd name="T39" fmla="*/ 37 h 58"/>
                <a:gd name="T40" fmla="*/ 31 w 33"/>
                <a:gd name="T41" fmla="*/ 30 h 58"/>
                <a:gd name="T42" fmla="*/ 33 w 33"/>
                <a:gd name="T43" fmla="*/ 22 h 58"/>
                <a:gd name="T44" fmla="*/ 33 w 33"/>
                <a:gd name="T45" fmla="*/ 16 h 58"/>
                <a:gd name="T46" fmla="*/ 31 w 33"/>
                <a:gd name="T47" fmla="*/ 9 h 58"/>
                <a:gd name="T48" fmla="*/ 25 w 33"/>
                <a:gd name="T49" fmla="*/ 4 h 58"/>
                <a:gd name="T50" fmla="*/ 21 w 33"/>
                <a:gd name="T51" fmla="*/ 1 h 58"/>
                <a:gd name="T52" fmla="*/ 18 w 33"/>
                <a:gd name="T53" fmla="*/ 0 h 58"/>
                <a:gd name="T54" fmla="*/ 15 w 33"/>
                <a:gd name="T55" fmla="*/ 1 h 58"/>
                <a:gd name="T56" fmla="*/ 12 w 33"/>
                <a:gd name="T57" fmla="*/ 1 h 58"/>
                <a:gd name="T58" fmla="*/ 10 w 33"/>
                <a:gd name="T59" fmla="*/ 3 h 58"/>
                <a:gd name="T60" fmla="*/ 7 w 33"/>
                <a:gd name="T61" fmla="*/ 6 h 58"/>
                <a:gd name="T62" fmla="*/ 5 w 33"/>
                <a:gd name="T63" fmla="*/ 8 h 58"/>
                <a:gd name="T64" fmla="*/ 5 w 33"/>
                <a:gd name="T65" fmla="*/ 11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58"/>
                <a:gd name="T101" fmla="*/ 33 w 33"/>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58">
                  <a:moveTo>
                    <a:pt x="5" y="8"/>
                  </a:moveTo>
                  <a:lnTo>
                    <a:pt x="4" y="14"/>
                  </a:lnTo>
                  <a:lnTo>
                    <a:pt x="4" y="19"/>
                  </a:lnTo>
                  <a:lnTo>
                    <a:pt x="2" y="24"/>
                  </a:lnTo>
                  <a:lnTo>
                    <a:pt x="0" y="30"/>
                  </a:lnTo>
                  <a:lnTo>
                    <a:pt x="0" y="35"/>
                  </a:lnTo>
                  <a:lnTo>
                    <a:pt x="0" y="41"/>
                  </a:lnTo>
                  <a:lnTo>
                    <a:pt x="0" y="46"/>
                  </a:lnTo>
                  <a:lnTo>
                    <a:pt x="2" y="51"/>
                  </a:lnTo>
                  <a:lnTo>
                    <a:pt x="2" y="54"/>
                  </a:lnTo>
                  <a:lnTo>
                    <a:pt x="4" y="56"/>
                  </a:lnTo>
                  <a:lnTo>
                    <a:pt x="5" y="58"/>
                  </a:lnTo>
                  <a:lnTo>
                    <a:pt x="7" y="58"/>
                  </a:lnTo>
                  <a:lnTo>
                    <a:pt x="9" y="58"/>
                  </a:lnTo>
                  <a:lnTo>
                    <a:pt x="10" y="58"/>
                  </a:lnTo>
                  <a:lnTo>
                    <a:pt x="12" y="56"/>
                  </a:lnTo>
                  <a:lnTo>
                    <a:pt x="13" y="54"/>
                  </a:lnTo>
                  <a:lnTo>
                    <a:pt x="18" y="48"/>
                  </a:lnTo>
                  <a:lnTo>
                    <a:pt x="23" y="43"/>
                  </a:lnTo>
                  <a:lnTo>
                    <a:pt x="26" y="37"/>
                  </a:lnTo>
                  <a:lnTo>
                    <a:pt x="31" y="30"/>
                  </a:lnTo>
                  <a:lnTo>
                    <a:pt x="33" y="22"/>
                  </a:lnTo>
                  <a:lnTo>
                    <a:pt x="33" y="16"/>
                  </a:lnTo>
                  <a:lnTo>
                    <a:pt x="31" y="9"/>
                  </a:lnTo>
                  <a:lnTo>
                    <a:pt x="25" y="4"/>
                  </a:lnTo>
                  <a:lnTo>
                    <a:pt x="21" y="1"/>
                  </a:lnTo>
                  <a:lnTo>
                    <a:pt x="18" y="0"/>
                  </a:lnTo>
                  <a:lnTo>
                    <a:pt x="15" y="1"/>
                  </a:lnTo>
                  <a:lnTo>
                    <a:pt x="12" y="1"/>
                  </a:lnTo>
                  <a:lnTo>
                    <a:pt x="10" y="3"/>
                  </a:lnTo>
                  <a:lnTo>
                    <a:pt x="7" y="6"/>
                  </a:lnTo>
                  <a:lnTo>
                    <a:pt x="5" y="8"/>
                  </a:lnTo>
                  <a:lnTo>
                    <a:pt x="5" y="1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29" name="Freeform 28"/>
            <p:cNvSpPr>
              <a:spLocks/>
            </p:cNvSpPr>
            <p:nvPr/>
          </p:nvSpPr>
          <p:spPr bwMode="auto">
            <a:xfrm>
              <a:off x="4545" y="2972"/>
              <a:ext cx="50" cy="47"/>
            </a:xfrm>
            <a:custGeom>
              <a:avLst/>
              <a:gdLst>
                <a:gd name="T0" fmla="*/ 0 w 50"/>
                <a:gd name="T1" fmla="*/ 16 h 47"/>
                <a:gd name="T2" fmla="*/ 2 w 50"/>
                <a:gd name="T3" fmla="*/ 19 h 47"/>
                <a:gd name="T4" fmla="*/ 4 w 50"/>
                <a:gd name="T5" fmla="*/ 22 h 47"/>
                <a:gd name="T6" fmla="*/ 4 w 50"/>
                <a:gd name="T7" fmla="*/ 26 h 47"/>
                <a:gd name="T8" fmla="*/ 5 w 50"/>
                <a:gd name="T9" fmla="*/ 26 h 47"/>
                <a:gd name="T10" fmla="*/ 5 w 50"/>
                <a:gd name="T11" fmla="*/ 26 h 47"/>
                <a:gd name="T12" fmla="*/ 5 w 50"/>
                <a:gd name="T13" fmla="*/ 24 h 47"/>
                <a:gd name="T14" fmla="*/ 5 w 50"/>
                <a:gd name="T15" fmla="*/ 24 h 47"/>
                <a:gd name="T16" fmla="*/ 5 w 50"/>
                <a:gd name="T17" fmla="*/ 27 h 47"/>
                <a:gd name="T18" fmla="*/ 5 w 50"/>
                <a:gd name="T19" fmla="*/ 34 h 47"/>
                <a:gd name="T20" fmla="*/ 7 w 50"/>
                <a:gd name="T21" fmla="*/ 40 h 47"/>
                <a:gd name="T22" fmla="*/ 10 w 50"/>
                <a:gd name="T23" fmla="*/ 45 h 47"/>
                <a:gd name="T24" fmla="*/ 13 w 50"/>
                <a:gd name="T25" fmla="*/ 47 h 47"/>
                <a:gd name="T26" fmla="*/ 16 w 50"/>
                <a:gd name="T27" fmla="*/ 45 h 47"/>
                <a:gd name="T28" fmla="*/ 20 w 50"/>
                <a:gd name="T29" fmla="*/ 43 h 47"/>
                <a:gd name="T30" fmla="*/ 24 w 50"/>
                <a:gd name="T31" fmla="*/ 40 h 47"/>
                <a:gd name="T32" fmla="*/ 29 w 50"/>
                <a:gd name="T33" fmla="*/ 37 h 47"/>
                <a:gd name="T34" fmla="*/ 36 w 50"/>
                <a:gd name="T35" fmla="*/ 32 h 47"/>
                <a:gd name="T36" fmla="*/ 42 w 50"/>
                <a:gd name="T37" fmla="*/ 30 h 47"/>
                <a:gd name="T38" fmla="*/ 45 w 50"/>
                <a:gd name="T39" fmla="*/ 27 h 47"/>
                <a:gd name="T40" fmla="*/ 49 w 50"/>
                <a:gd name="T41" fmla="*/ 22 h 47"/>
                <a:gd name="T42" fmla="*/ 49 w 50"/>
                <a:gd name="T43" fmla="*/ 16 h 47"/>
                <a:gd name="T44" fmla="*/ 45 w 50"/>
                <a:gd name="T45" fmla="*/ 11 h 47"/>
                <a:gd name="T46" fmla="*/ 39 w 50"/>
                <a:gd name="T47" fmla="*/ 8 h 47"/>
                <a:gd name="T48" fmla="*/ 32 w 50"/>
                <a:gd name="T49" fmla="*/ 6 h 47"/>
                <a:gd name="T50" fmla="*/ 28 w 50"/>
                <a:gd name="T51" fmla="*/ 5 h 47"/>
                <a:gd name="T52" fmla="*/ 23 w 50"/>
                <a:gd name="T53" fmla="*/ 3 h 47"/>
                <a:gd name="T54" fmla="*/ 18 w 50"/>
                <a:gd name="T55" fmla="*/ 0 h 47"/>
                <a:gd name="T56" fmla="*/ 13 w 50"/>
                <a:gd name="T57" fmla="*/ 0 h 47"/>
                <a:gd name="T58" fmla="*/ 8 w 50"/>
                <a:gd name="T59" fmla="*/ 2 h 47"/>
                <a:gd name="T60" fmla="*/ 4 w 50"/>
                <a:gd name="T61" fmla="*/ 6 h 47"/>
                <a:gd name="T62" fmla="*/ 2 w 50"/>
                <a:gd name="T63" fmla="*/ 1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7"/>
                <a:gd name="T98" fmla="*/ 50 w 50"/>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7">
                  <a:moveTo>
                    <a:pt x="0" y="14"/>
                  </a:moveTo>
                  <a:lnTo>
                    <a:pt x="0" y="16"/>
                  </a:lnTo>
                  <a:lnTo>
                    <a:pt x="0" y="18"/>
                  </a:lnTo>
                  <a:lnTo>
                    <a:pt x="2" y="19"/>
                  </a:lnTo>
                  <a:lnTo>
                    <a:pt x="2" y="21"/>
                  </a:lnTo>
                  <a:lnTo>
                    <a:pt x="4" y="22"/>
                  </a:lnTo>
                  <a:lnTo>
                    <a:pt x="4" y="24"/>
                  </a:lnTo>
                  <a:lnTo>
                    <a:pt x="4" y="26"/>
                  </a:lnTo>
                  <a:lnTo>
                    <a:pt x="5" y="26"/>
                  </a:lnTo>
                  <a:lnTo>
                    <a:pt x="5" y="24"/>
                  </a:lnTo>
                  <a:lnTo>
                    <a:pt x="5" y="27"/>
                  </a:lnTo>
                  <a:lnTo>
                    <a:pt x="5" y="30"/>
                  </a:lnTo>
                  <a:lnTo>
                    <a:pt x="5" y="34"/>
                  </a:lnTo>
                  <a:lnTo>
                    <a:pt x="5" y="37"/>
                  </a:lnTo>
                  <a:lnTo>
                    <a:pt x="7" y="40"/>
                  </a:lnTo>
                  <a:lnTo>
                    <a:pt x="8" y="42"/>
                  </a:lnTo>
                  <a:lnTo>
                    <a:pt x="10" y="45"/>
                  </a:lnTo>
                  <a:lnTo>
                    <a:pt x="12" y="45"/>
                  </a:lnTo>
                  <a:lnTo>
                    <a:pt x="13" y="47"/>
                  </a:lnTo>
                  <a:lnTo>
                    <a:pt x="15" y="45"/>
                  </a:lnTo>
                  <a:lnTo>
                    <a:pt x="16" y="45"/>
                  </a:lnTo>
                  <a:lnTo>
                    <a:pt x="18" y="45"/>
                  </a:lnTo>
                  <a:lnTo>
                    <a:pt x="20" y="43"/>
                  </a:lnTo>
                  <a:lnTo>
                    <a:pt x="23" y="42"/>
                  </a:lnTo>
                  <a:lnTo>
                    <a:pt x="24" y="40"/>
                  </a:lnTo>
                  <a:lnTo>
                    <a:pt x="26" y="39"/>
                  </a:lnTo>
                  <a:lnTo>
                    <a:pt x="29" y="37"/>
                  </a:lnTo>
                  <a:lnTo>
                    <a:pt x="32" y="34"/>
                  </a:lnTo>
                  <a:lnTo>
                    <a:pt x="36" y="32"/>
                  </a:lnTo>
                  <a:lnTo>
                    <a:pt x="39" y="30"/>
                  </a:lnTo>
                  <a:lnTo>
                    <a:pt x="42" y="30"/>
                  </a:lnTo>
                  <a:lnTo>
                    <a:pt x="44" y="29"/>
                  </a:lnTo>
                  <a:lnTo>
                    <a:pt x="45" y="27"/>
                  </a:lnTo>
                  <a:lnTo>
                    <a:pt x="47" y="26"/>
                  </a:lnTo>
                  <a:lnTo>
                    <a:pt x="49" y="22"/>
                  </a:lnTo>
                  <a:lnTo>
                    <a:pt x="50" y="19"/>
                  </a:lnTo>
                  <a:lnTo>
                    <a:pt x="49" y="16"/>
                  </a:lnTo>
                  <a:lnTo>
                    <a:pt x="47" y="14"/>
                  </a:lnTo>
                  <a:lnTo>
                    <a:pt x="45" y="11"/>
                  </a:lnTo>
                  <a:lnTo>
                    <a:pt x="42" y="10"/>
                  </a:lnTo>
                  <a:lnTo>
                    <a:pt x="39" y="8"/>
                  </a:lnTo>
                  <a:lnTo>
                    <a:pt x="36" y="8"/>
                  </a:lnTo>
                  <a:lnTo>
                    <a:pt x="32" y="6"/>
                  </a:lnTo>
                  <a:lnTo>
                    <a:pt x="31" y="6"/>
                  </a:lnTo>
                  <a:lnTo>
                    <a:pt x="28" y="5"/>
                  </a:lnTo>
                  <a:lnTo>
                    <a:pt x="26" y="3"/>
                  </a:lnTo>
                  <a:lnTo>
                    <a:pt x="23" y="3"/>
                  </a:lnTo>
                  <a:lnTo>
                    <a:pt x="21" y="2"/>
                  </a:lnTo>
                  <a:lnTo>
                    <a:pt x="18" y="0"/>
                  </a:lnTo>
                  <a:lnTo>
                    <a:pt x="16" y="0"/>
                  </a:lnTo>
                  <a:lnTo>
                    <a:pt x="13" y="0"/>
                  </a:lnTo>
                  <a:lnTo>
                    <a:pt x="10" y="0"/>
                  </a:lnTo>
                  <a:lnTo>
                    <a:pt x="8" y="2"/>
                  </a:lnTo>
                  <a:lnTo>
                    <a:pt x="5" y="3"/>
                  </a:lnTo>
                  <a:lnTo>
                    <a:pt x="4" y="6"/>
                  </a:lnTo>
                  <a:lnTo>
                    <a:pt x="2" y="8"/>
                  </a:lnTo>
                  <a:lnTo>
                    <a:pt x="2" y="11"/>
                  </a:lnTo>
                  <a:lnTo>
                    <a:pt x="0" y="1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30" name="Freeform 29"/>
            <p:cNvSpPr>
              <a:spLocks/>
            </p:cNvSpPr>
            <p:nvPr/>
          </p:nvSpPr>
          <p:spPr bwMode="auto">
            <a:xfrm>
              <a:off x="4545" y="2972"/>
              <a:ext cx="50" cy="47"/>
            </a:xfrm>
            <a:custGeom>
              <a:avLst/>
              <a:gdLst>
                <a:gd name="T0" fmla="*/ 0 w 50"/>
                <a:gd name="T1" fmla="*/ 16 h 47"/>
                <a:gd name="T2" fmla="*/ 2 w 50"/>
                <a:gd name="T3" fmla="*/ 19 h 47"/>
                <a:gd name="T4" fmla="*/ 4 w 50"/>
                <a:gd name="T5" fmla="*/ 22 h 47"/>
                <a:gd name="T6" fmla="*/ 4 w 50"/>
                <a:gd name="T7" fmla="*/ 26 h 47"/>
                <a:gd name="T8" fmla="*/ 5 w 50"/>
                <a:gd name="T9" fmla="*/ 26 h 47"/>
                <a:gd name="T10" fmla="*/ 5 w 50"/>
                <a:gd name="T11" fmla="*/ 26 h 47"/>
                <a:gd name="T12" fmla="*/ 5 w 50"/>
                <a:gd name="T13" fmla="*/ 24 h 47"/>
                <a:gd name="T14" fmla="*/ 5 w 50"/>
                <a:gd name="T15" fmla="*/ 24 h 47"/>
                <a:gd name="T16" fmla="*/ 5 w 50"/>
                <a:gd name="T17" fmla="*/ 27 h 47"/>
                <a:gd name="T18" fmla="*/ 5 w 50"/>
                <a:gd name="T19" fmla="*/ 34 h 47"/>
                <a:gd name="T20" fmla="*/ 7 w 50"/>
                <a:gd name="T21" fmla="*/ 40 h 47"/>
                <a:gd name="T22" fmla="*/ 10 w 50"/>
                <a:gd name="T23" fmla="*/ 45 h 47"/>
                <a:gd name="T24" fmla="*/ 13 w 50"/>
                <a:gd name="T25" fmla="*/ 47 h 47"/>
                <a:gd name="T26" fmla="*/ 16 w 50"/>
                <a:gd name="T27" fmla="*/ 45 h 47"/>
                <a:gd name="T28" fmla="*/ 20 w 50"/>
                <a:gd name="T29" fmla="*/ 43 h 47"/>
                <a:gd name="T30" fmla="*/ 24 w 50"/>
                <a:gd name="T31" fmla="*/ 40 h 47"/>
                <a:gd name="T32" fmla="*/ 29 w 50"/>
                <a:gd name="T33" fmla="*/ 37 h 47"/>
                <a:gd name="T34" fmla="*/ 36 w 50"/>
                <a:gd name="T35" fmla="*/ 32 h 47"/>
                <a:gd name="T36" fmla="*/ 42 w 50"/>
                <a:gd name="T37" fmla="*/ 30 h 47"/>
                <a:gd name="T38" fmla="*/ 45 w 50"/>
                <a:gd name="T39" fmla="*/ 27 h 47"/>
                <a:gd name="T40" fmla="*/ 49 w 50"/>
                <a:gd name="T41" fmla="*/ 22 h 47"/>
                <a:gd name="T42" fmla="*/ 49 w 50"/>
                <a:gd name="T43" fmla="*/ 16 h 47"/>
                <a:gd name="T44" fmla="*/ 45 w 50"/>
                <a:gd name="T45" fmla="*/ 11 h 47"/>
                <a:gd name="T46" fmla="*/ 39 w 50"/>
                <a:gd name="T47" fmla="*/ 8 h 47"/>
                <a:gd name="T48" fmla="*/ 32 w 50"/>
                <a:gd name="T49" fmla="*/ 6 h 47"/>
                <a:gd name="T50" fmla="*/ 28 w 50"/>
                <a:gd name="T51" fmla="*/ 5 h 47"/>
                <a:gd name="T52" fmla="*/ 23 w 50"/>
                <a:gd name="T53" fmla="*/ 3 h 47"/>
                <a:gd name="T54" fmla="*/ 18 w 50"/>
                <a:gd name="T55" fmla="*/ 0 h 47"/>
                <a:gd name="T56" fmla="*/ 13 w 50"/>
                <a:gd name="T57" fmla="*/ 0 h 47"/>
                <a:gd name="T58" fmla="*/ 8 w 50"/>
                <a:gd name="T59" fmla="*/ 2 h 47"/>
                <a:gd name="T60" fmla="*/ 4 w 50"/>
                <a:gd name="T61" fmla="*/ 6 h 47"/>
                <a:gd name="T62" fmla="*/ 2 w 50"/>
                <a:gd name="T63" fmla="*/ 1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7"/>
                <a:gd name="T98" fmla="*/ 50 w 50"/>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7">
                  <a:moveTo>
                    <a:pt x="0" y="14"/>
                  </a:moveTo>
                  <a:lnTo>
                    <a:pt x="0" y="16"/>
                  </a:lnTo>
                  <a:lnTo>
                    <a:pt x="0" y="18"/>
                  </a:lnTo>
                  <a:lnTo>
                    <a:pt x="2" y="19"/>
                  </a:lnTo>
                  <a:lnTo>
                    <a:pt x="2" y="21"/>
                  </a:lnTo>
                  <a:lnTo>
                    <a:pt x="4" y="22"/>
                  </a:lnTo>
                  <a:lnTo>
                    <a:pt x="4" y="24"/>
                  </a:lnTo>
                  <a:lnTo>
                    <a:pt x="4" y="26"/>
                  </a:lnTo>
                  <a:lnTo>
                    <a:pt x="5" y="26"/>
                  </a:lnTo>
                  <a:lnTo>
                    <a:pt x="5" y="24"/>
                  </a:lnTo>
                  <a:lnTo>
                    <a:pt x="5" y="27"/>
                  </a:lnTo>
                  <a:lnTo>
                    <a:pt x="5" y="30"/>
                  </a:lnTo>
                  <a:lnTo>
                    <a:pt x="5" y="34"/>
                  </a:lnTo>
                  <a:lnTo>
                    <a:pt x="5" y="37"/>
                  </a:lnTo>
                  <a:lnTo>
                    <a:pt x="7" y="40"/>
                  </a:lnTo>
                  <a:lnTo>
                    <a:pt x="8" y="42"/>
                  </a:lnTo>
                  <a:lnTo>
                    <a:pt x="10" y="45"/>
                  </a:lnTo>
                  <a:lnTo>
                    <a:pt x="12" y="45"/>
                  </a:lnTo>
                  <a:lnTo>
                    <a:pt x="13" y="47"/>
                  </a:lnTo>
                  <a:lnTo>
                    <a:pt x="15" y="45"/>
                  </a:lnTo>
                  <a:lnTo>
                    <a:pt x="16" y="45"/>
                  </a:lnTo>
                  <a:lnTo>
                    <a:pt x="18" y="45"/>
                  </a:lnTo>
                  <a:lnTo>
                    <a:pt x="20" y="43"/>
                  </a:lnTo>
                  <a:lnTo>
                    <a:pt x="23" y="42"/>
                  </a:lnTo>
                  <a:lnTo>
                    <a:pt x="24" y="40"/>
                  </a:lnTo>
                  <a:lnTo>
                    <a:pt x="26" y="39"/>
                  </a:lnTo>
                  <a:lnTo>
                    <a:pt x="29" y="37"/>
                  </a:lnTo>
                  <a:lnTo>
                    <a:pt x="32" y="34"/>
                  </a:lnTo>
                  <a:lnTo>
                    <a:pt x="36" y="32"/>
                  </a:lnTo>
                  <a:lnTo>
                    <a:pt x="39" y="30"/>
                  </a:lnTo>
                  <a:lnTo>
                    <a:pt x="42" y="30"/>
                  </a:lnTo>
                  <a:lnTo>
                    <a:pt x="44" y="29"/>
                  </a:lnTo>
                  <a:lnTo>
                    <a:pt x="45" y="27"/>
                  </a:lnTo>
                  <a:lnTo>
                    <a:pt x="47" y="26"/>
                  </a:lnTo>
                  <a:lnTo>
                    <a:pt x="49" y="22"/>
                  </a:lnTo>
                  <a:lnTo>
                    <a:pt x="50" y="19"/>
                  </a:lnTo>
                  <a:lnTo>
                    <a:pt x="49" y="16"/>
                  </a:lnTo>
                  <a:lnTo>
                    <a:pt x="47" y="14"/>
                  </a:lnTo>
                  <a:lnTo>
                    <a:pt x="45" y="11"/>
                  </a:lnTo>
                  <a:lnTo>
                    <a:pt x="42" y="10"/>
                  </a:lnTo>
                  <a:lnTo>
                    <a:pt x="39" y="8"/>
                  </a:lnTo>
                  <a:lnTo>
                    <a:pt x="36" y="8"/>
                  </a:lnTo>
                  <a:lnTo>
                    <a:pt x="32" y="6"/>
                  </a:lnTo>
                  <a:lnTo>
                    <a:pt x="31" y="6"/>
                  </a:lnTo>
                  <a:lnTo>
                    <a:pt x="28" y="5"/>
                  </a:lnTo>
                  <a:lnTo>
                    <a:pt x="26" y="3"/>
                  </a:lnTo>
                  <a:lnTo>
                    <a:pt x="23" y="3"/>
                  </a:lnTo>
                  <a:lnTo>
                    <a:pt x="21" y="2"/>
                  </a:lnTo>
                  <a:lnTo>
                    <a:pt x="18" y="0"/>
                  </a:lnTo>
                  <a:lnTo>
                    <a:pt x="16" y="0"/>
                  </a:lnTo>
                  <a:lnTo>
                    <a:pt x="13" y="0"/>
                  </a:lnTo>
                  <a:lnTo>
                    <a:pt x="10" y="0"/>
                  </a:lnTo>
                  <a:lnTo>
                    <a:pt x="8" y="2"/>
                  </a:lnTo>
                  <a:lnTo>
                    <a:pt x="5" y="3"/>
                  </a:lnTo>
                  <a:lnTo>
                    <a:pt x="4" y="6"/>
                  </a:lnTo>
                  <a:lnTo>
                    <a:pt x="2" y="8"/>
                  </a:lnTo>
                  <a:lnTo>
                    <a:pt x="2" y="11"/>
                  </a:lnTo>
                  <a:lnTo>
                    <a:pt x="0" y="1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31" name="Freeform 30"/>
            <p:cNvSpPr>
              <a:spLocks/>
            </p:cNvSpPr>
            <p:nvPr/>
          </p:nvSpPr>
          <p:spPr bwMode="auto">
            <a:xfrm>
              <a:off x="4560" y="2917"/>
              <a:ext cx="59" cy="55"/>
            </a:xfrm>
            <a:custGeom>
              <a:avLst/>
              <a:gdLst>
                <a:gd name="T0" fmla="*/ 16 w 59"/>
                <a:gd name="T1" fmla="*/ 24 h 55"/>
                <a:gd name="T2" fmla="*/ 13 w 59"/>
                <a:gd name="T3" fmla="*/ 29 h 55"/>
                <a:gd name="T4" fmla="*/ 9 w 59"/>
                <a:gd name="T5" fmla="*/ 32 h 55"/>
                <a:gd name="T6" fmla="*/ 6 w 59"/>
                <a:gd name="T7" fmla="*/ 34 h 55"/>
                <a:gd name="T8" fmla="*/ 5 w 59"/>
                <a:gd name="T9" fmla="*/ 37 h 55"/>
                <a:gd name="T10" fmla="*/ 1 w 59"/>
                <a:gd name="T11" fmla="*/ 39 h 55"/>
                <a:gd name="T12" fmla="*/ 1 w 59"/>
                <a:gd name="T13" fmla="*/ 42 h 55"/>
                <a:gd name="T14" fmla="*/ 0 w 59"/>
                <a:gd name="T15" fmla="*/ 44 h 55"/>
                <a:gd name="T16" fmla="*/ 1 w 59"/>
                <a:gd name="T17" fmla="*/ 47 h 55"/>
                <a:gd name="T18" fmla="*/ 5 w 59"/>
                <a:gd name="T19" fmla="*/ 50 h 55"/>
                <a:gd name="T20" fmla="*/ 8 w 59"/>
                <a:gd name="T21" fmla="*/ 53 h 55"/>
                <a:gd name="T22" fmla="*/ 11 w 59"/>
                <a:gd name="T23" fmla="*/ 55 h 55"/>
                <a:gd name="T24" fmla="*/ 16 w 59"/>
                <a:gd name="T25" fmla="*/ 55 h 55"/>
                <a:gd name="T26" fmla="*/ 21 w 59"/>
                <a:gd name="T27" fmla="*/ 55 h 55"/>
                <a:gd name="T28" fmla="*/ 24 w 59"/>
                <a:gd name="T29" fmla="*/ 55 h 55"/>
                <a:gd name="T30" fmla="*/ 29 w 59"/>
                <a:gd name="T31" fmla="*/ 53 h 55"/>
                <a:gd name="T32" fmla="*/ 32 w 59"/>
                <a:gd name="T33" fmla="*/ 52 h 55"/>
                <a:gd name="T34" fmla="*/ 37 w 59"/>
                <a:gd name="T35" fmla="*/ 50 h 55"/>
                <a:gd name="T36" fmla="*/ 42 w 59"/>
                <a:gd name="T37" fmla="*/ 47 h 55"/>
                <a:gd name="T38" fmla="*/ 45 w 59"/>
                <a:gd name="T39" fmla="*/ 45 h 55"/>
                <a:gd name="T40" fmla="*/ 50 w 59"/>
                <a:gd name="T41" fmla="*/ 42 h 55"/>
                <a:gd name="T42" fmla="*/ 54 w 59"/>
                <a:gd name="T43" fmla="*/ 39 h 55"/>
                <a:gd name="T44" fmla="*/ 58 w 59"/>
                <a:gd name="T45" fmla="*/ 36 h 55"/>
                <a:gd name="T46" fmla="*/ 59 w 59"/>
                <a:gd name="T47" fmla="*/ 31 h 55"/>
                <a:gd name="T48" fmla="*/ 59 w 59"/>
                <a:gd name="T49" fmla="*/ 26 h 55"/>
                <a:gd name="T50" fmla="*/ 59 w 59"/>
                <a:gd name="T51" fmla="*/ 23 h 55"/>
                <a:gd name="T52" fmla="*/ 58 w 59"/>
                <a:gd name="T53" fmla="*/ 20 h 55"/>
                <a:gd name="T54" fmla="*/ 58 w 59"/>
                <a:gd name="T55" fmla="*/ 15 h 55"/>
                <a:gd name="T56" fmla="*/ 56 w 59"/>
                <a:gd name="T57" fmla="*/ 11 h 55"/>
                <a:gd name="T58" fmla="*/ 54 w 59"/>
                <a:gd name="T59" fmla="*/ 8 h 55"/>
                <a:gd name="T60" fmla="*/ 51 w 59"/>
                <a:gd name="T61" fmla="*/ 7 h 55"/>
                <a:gd name="T62" fmla="*/ 50 w 59"/>
                <a:gd name="T63" fmla="*/ 3 h 55"/>
                <a:gd name="T64" fmla="*/ 46 w 59"/>
                <a:gd name="T65" fmla="*/ 2 h 55"/>
                <a:gd name="T66" fmla="*/ 42 w 59"/>
                <a:gd name="T67" fmla="*/ 0 h 55"/>
                <a:gd name="T68" fmla="*/ 35 w 59"/>
                <a:gd name="T69" fmla="*/ 0 h 55"/>
                <a:gd name="T70" fmla="*/ 32 w 59"/>
                <a:gd name="T71" fmla="*/ 2 h 55"/>
                <a:gd name="T72" fmla="*/ 27 w 59"/>
                <a:gd name="T73" fmla="*/ 3 h 55"/>
                <a:gd name="T74" fmla="*/ 22 w 59"/>
                <a:gd name="T75" fmla="*/ 8 h 55"/>
                <a:gd name="T76" fmla="*/ 19 w 59"/>
                <a:gd name="T77" fmla="*/ 13 h 55"/>
                <a:gd name="T78" fmla="*/ 17 w 59"/>
                <a:gd name="T79" fmla="*/ 18 h 55"/>
                <a:gd name="T80" fmla="*/ 16 w 59"/>
                <a:gd name="T81" fmla="*/ 24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16" y="24"/>
                  </a:moveTo>
                  <a:lnTo>
                    <a:pt x="13" y="29"/>
                  </a:lnTo>
                  <a:lnTo>
                    <a:pt x="9" y="32"/>
                  </a:lnTo>
                  <a:lnTo>
                    <a:pt x="6" y="34"/>
                  </a:lnTo>
                  <a:lnTo>
                    <a:pt x="5" y="37"/>
                  </a:lnTo>
                  <a:lnTo>
                    <a:pt x="1" y="39"/>
                  </a:lnTo>
                  <a:lnTo>
                    <a:pt x="1" y="42"/>
                  </a:lnTo>
                  <a:lnTo>
                    <a:pt x="0" y="44"/>
                  </a:lnTo>
                  <a:lnTo>
                    <a:pt x="1" y="47"/>
                  </a:lnTo>
                  <a:lnTo>
                    <a:pt x="5" y="50"/>
                  </a:lnTo>
                  <a:lnTo>
                    <a:pt x="8" y="53"/>
                  </a:lnTo>
                  <a:lnTo>
                    <a:pt x="11" y="55"/>
                  </a:lnTo>
                  <a:lnTo>
                    <a:pt x="16" y="55"/>
                  </a:lnTo>
                  <a:lnTo>
                    <a:pt x="21" y="55"/>
                  </a:lnTo>
                  <a:lnTo>
                    <a:pt x="24" y="55"/>
                  </a:lnTo>
                  <a:lnTo>
                    <a:pt x="29" y="53"/>
                  </a:lnTo>
                  <a:lnTo>
                    <a:pt x="32" y="52"/>
                  </a:lnTo>
                  <a:lnTo>
                    <a:pt x="37" y="50"/>
                  </a:lnTo>
                  <a:lnTo>
                    <a:pt x="42" y="47"/>
                  </a:lnTo>
                  <a:lnTo>
                    <a:pt x="45" y="45"/>
                  </a:lnTo>
                  <a:lnTo>
                    <a:pt x="50" y="42"/>
                  </a:lnTo>
                  <a:lnTo>
                    <a:pt x="54" y="39"/>
                  </a:lnTo>
                  <a:lnTo>
                    <a:pt x="58" y="36"/>
                  </a:lnTo>
                  <a:lnTo>
                    <a:pt x="59" y="31"/>
                  </a:lnTo>
                  <a:lnTo>
                    <a:pt x="59" y="26"/>
                  </a:lnTo>
                  <a:lnTo>
                    <a:pt x="59" y="23"/>
                  </a:lnTo>
                  <a:lnTo>
                    <a:pt x="58" y="20"/>
                  </a:lnTo>
                  <a:lnTo>
                    <a:pt x="58" y="15"/>
                  </a:lnTo>
                  <a:lnTo>
                    <a:pt x="56" y="11"/>
                  </a:lnTo>
                  <a:lnTo>
                    <a:pt x="54" y="8"/>
                  </a:lnTo>
                  <a:lnTo>
                    <a:pt x="51" y="7"/>
                  </a:lnTo>
                  <a:lnTo>
                    <a:pt x="50" y="3"/>
                  </a:lnTo>
                  <a:lnTo>
                    <a:pt x="46" y="2"/>
                  </a:lnTo>
                  <a:lnTo>
                    <a:pt x="42" y="0"/>
                  </a:lnTo>
                  <a:lnTo>
                    <a:pt x="35" y="0"/>
                  </a:lnTo>
                  <a:lnTo>
                    <a:pt x="32" y="2"/>
                  </a:lnTo>
                  <a:lnTo>
                    <a:pt x="27" y="3"/>
                  </a:lnTo>
                  <a:lnTo>
                    <a:pt x="22" y="8"/>
                  </a:lnTo>
                  <a:lnTo>
                    <a:pt x="19" y="13"/>
                  </a:lnTo>
                  <a:lnTo>
                    <a:pt x="17" y="18"/>
                  </a:lnTo>
                  <a:lnTo>
                    <a:pt x="16" y="2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32" name="Freeform 31"/>
            <p:cNvSpPr>
              <a:spLocks/>
            </p:cNvSpPr>
            <p:nvPr/>
          </p:nvSpPr>
          <p:spPr bwMode="auto">
            <a:xfrm>
              <a:off x="4560" y="2917"/>
              <a:ext cx="59" cy="55"/>
            </a:xfrm>
            <a:custGeom>
              <a:avLst/>
              <a:gdLst>
                <a:gd name="T0" fmla="*/ 16 w 59"/>
                <a:gd name="T1" fmla="*/ 24 h 55"/>
                <a:gd name="T2" fmla="*/ 13 w 59"/>
                <a:gd name="T3" fmla="*/ 29 h 55"/>
                <a:gd name="T4" fmla="*/ 9 w 59"/>
                <a:gd name="T5" fmla="*/ 32 h 55"/>
                <a:gd name="T6" fmla="*/ 6 w 59"/>
                <a:gd name="T7" fmla="*/ 34 h 55"/>
                <a:gd name="T8" fmla="*/ 5 w 59"/>
                <a:gd name="T9" fmla="*/ 37 h 55"/>
                <a:gd name="T10" fmla="*/ 1 w 59"/>
                <a:gd name="T11" fmla="*/ 39 h 55"/>
                <a:gd name="T12" fmla="*/ 1 w 59"/>
                <a:gd name="T13" fmla="*/ 42 h 55"/>
                <a:gd name="T14" fmla="*/ 0 w 59"/>
                <a:gd name="T15" fmla="*/ 44 h 55"/>
                <a:gd name="T16" fmla="*/ 1 w 59"/>
                <a:gd name="T17" fmla="*/ 47 h 55"/>
                <a:gd name="T18" fmla="*/ 5 w 59"/>
                <a:gd name="T19" fmla="*/ 50 h 55"/>
                <a:gd name="T20" fmla="*/ 8 w 59"/>
                <a:gd name="T21" fmla="*/ 53 h 55"/>
                <a:gd name="T22" fmla="*/ 11 w 59"/>
                <a:gd name="T23" fmla="*/ 55 h 55"/>
                <a:gd name="T24" fmla="*/ 16 w 59"/>
                <a:gd name="T25" fmla="*/ 55 h 55"/>
                <a:gd name="T26" fmla="*/ 21 w 59"/>
                <a:gd name="T27" fmla="*/ 55 h 55"/>
                <a:gd name="T28" fmla="*/ 24 w 59"/>
                <a:gd name="T29" fmla="*/ 55 h 55"/>
                <a:gd name="T30" fmla="*/ 29 w 59"/>
                <a:gd name="T31" fmla="*/ 53 h 55"/>
                <a:gd name="T32" fmla="*/ 32 w 59"/>
                <a:gd name="T33" fmla="*/ 52 h 55"/>
                <a:gd name="T34" fmla="*/ 37 w 59"/>
                <a:gd name="T35" fmla="*/ 50 h 55"/>
                <a:gd name="T36" fmla="*/ 42 w 59"/>
                <a:gd name="T37" fmla="*/ 47 h 55"/>
                <a:gd name="T38" fmla="*/ 45 w 59"/>
                <a:gd name="T39" fmla="*/ 45 h 55"/>
                <a:gd name="T40" fmla="*/ 50 w 59"/>
                <a:gd name="T41" fmla="*/ 42 h 55"/>
                <a:gd name="T42" fmla="*/ 54 w 59"/>
                <a:gd name="T43" fmla="*/ 39 h 55"/>
                <a:gd name="T44" fmla="*/ 58 w 59"/>
                <a:gd name="T45" fmla="*/ 36 h 55"/>
                <a:gd name="T46" fmla="*/ 59 w 59"/>
                <a:gd name="T47" fmla="*/ 31 h 55"/>
                <a:gd name="T48" fmla="*/ 59 w 59"/>
                <a:gd name="T49" fmla="*/ 26 h 55"/>
                <a:gd name="T50" fmla="*/ 59 w 59"/>
                <a:gd name="T51" fmla="*/ 23 h 55"/>
                <a:gd name="T52" fmla="*/ 58 w 59"/>
                <a:gd name="T53" fmla="*/ 20 h 55"/>
                <a:gd name="T54" fmla="*/ 58 w 59"/>
                <a:gd name="T55" fmla="*/ 15 h 55"/>
                <a:gd name="T56" fmla="*/ 56 w 59"/>
                <a:gd name="T57" fmla="*/ 11 h 55"/>
                <a:gd name="T58" fmla="*/ 54 w 59"/>
                <a:gd name="T59" fmla="*/ 8 h 55"/>
                <a:gd name="T60" fmla="*/ 51 w 59"/>
                <a:gd name="T61" fmla="*/ 7 h 55"/>
                <a:gd name="T62" fmla="*/ 50 w 59"/>
                <a:gd name="T63" fmla="*/ 3 h 55"/>
                <a:gd name="T64" fmla="*/ 46 w 59"/>
                <a:gd name="T65" fmla="*/ 2 h 55"/>
                <a:gd name="T66" fmla="*/ 42 w 59"/>
                <a:gd name="T67" fmla="*/ 0 h 55"/>
                <a:gd name="T68" fmla="*/ 35 w 59"/>
                <a:gd name="T69" fmla="*/ 0 h 55"/>
                <a:gd name="T70" fmla="*/ 32 w 59"/>
                <a:gd name="T71" fmla="*/ 2 h 55"/>
                <a:gd name="T72" fmla="*/ 27 w 59"/>
                <a:gd name="T73" fmla="*/ 3 h 55"/>
                <a:gd name="T74" fmla="*/ 22 w 59"/>
                <a:gd name="T75" fmla="*/ 8 h 55"/>
                <a:gd name="T76" fmla="*/ 19 w 59"/>
                <a:gd name="T77" fmla="*/ 13 h 55"/>
                <a:gd name="T78" fmla="*/ 17 w 59"/>
                <a:gd name="T79" fmla="*/ 18 h 55"/>
                <a:gd name="T80" fmla="*/ 16 w 59"/>
                <a:gd name="T81" fmla="*/ 24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16" y="24"/>
                  </a:moveTo>
                  <a:lnTo>
                    <a:pt x="13" y="29"/>
                  </a:lnTo>
                  <a:lnTo>
                    <a:pt x="9" y="32"/>
                  </a:lnTo>
                  <a:lnTo>
                    <a:pt x="6" y="34"/>
                  </a:lnTo>
                  <a:lnTo>
                    <a:pt x="5" y="37"/>
                  </a:lnTo>
                  <a:lnTo>
                    <a:pt x="1" y="39"/>
                  </a:lnTo>
                  <a:lnTo>
                    <a:pt x="1" y="42"/>
                  </a:lnTo>
                  <a:lnTo>
                    <a:pt x="0" y="44"/>
                  </a:lnTo>
                  <a:lnTo>
                    <a:pt x="1" y="47"/>
                  </a:lnTo>
                  <a:lnTo>
                    <a:pt x="5" y="50"/>
                  </a:lnTo>
                  <a:lnTo>
                    <a:pt x="8" y="53"/>
                  </a:lnTo>
                  <a:lnTo>
                    <a:pt x="11" y="55"/>
                  </a:lnTo>
                  <a:lnTo>
                    <a:pt x="16" y="55"/>
                  </a:lnTo>
                  <a:lnTo>
                    <a:pt x="21" y="55"/>
                  </a:lnTo>
                  <a:lnTo>
                    <a:pt x="24" y="55"/>
                  </a:lnTo>
                  <a:lnTo>
                    <a:pt x="29" y="53"/>
                  </a:lnTo>
                  <a:lnTo>
                    <a:pt x="32" y="52"/>
                  </a:lnTo>
                  <a:lnTo>
                    <a:pt x="37" y="50"/>
                  </a:lnTo>
                  <a:lnTo>
                    <a:pt x="42" y="47"/>
                  </a:lnTo>
                  <a:lnTo>
                    <a:pt x="45" y="45"/>
                  </a:lnTo>
                  <a:lnTo>
                    <a:pt x="50" y="42"/>
                  </a:lnTo>
                  <a:lnTo>
                    <a:pt x="54" y="39"/>
                  </a:lnTo>
                  <a:lnTo>
                    <a:pt x="58" y="36"/>
                  </a:lnTo>
                  <a:lnTo>
                    <a:pt x="59" y="31"/>
                  </a:lnTo>
                  <a:lnTo>
                    <a:pt x="59" y="26"/>
                  </a:lnTo>
                  <a:lnTo>
                    <a:pt x="59" y="23"/>
                  </a:lnTo>
                  <a:lnTo>
                    <a:pt x="58" y="20"/>
                  </a:lnTo>
                  <a:lnTo>
                    <a:pt x="58" y="15"/>
                  </a:lnTo>
                  <a:lnTo>
                    <a:pt x="56" y="11"/>
                  </a:lnTo>
                  <a:lnTo>
                    <a:pt x="54" y="8"/>
                  </a:lnTo>
                  <a:lnTo>
                    <a:pt x="51" y="7"/>
                  </a:lnTo>
                  <a:lnTo>
                    <a:pt x="50" y="3"/>
                  </a:lnTo>
                  <a:lnTo>
                    <a:pt x="46" y="2"/>
                  </a:lnTo>
                  <a:lnTo>
                    <a:pt x="42" y="0"/>
                  </a:lnTo>
                  <a:lnTo>
                    <a:pt x="35" y="0"/>
                  </a:lnTo>
                  <a:lnTo>
                    <a:pt x="32" y="2"/>
                  </a:lnTo>
                  <a:lnTo>
                    <a:pt x="27" y="3"/>
                  </a:lnTo>
                  <a:lnTo>
                    <a:pt x="22" y="8"/>
                  </a:lnTo>
                  <a:lnTo>
                    <a:pt x="19" y="13"/>
                  </a:lnTo>
                  <a:lnTo>
                    <a:pt x="17" y="18"/>
                  </a:lnTo>
                  <a:lnTo>
                    <a:pt x="16" y="24"/>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33" name="Freeform 32"/>
            <p:cNvSpPr>
              <a:spLocks/>
            </p:cNvSpPr>
            <p:nvPr/>
          </p:nvSpPr>
          <p:spPr bwMode="auto">
            <a:xfrm>
              <a:off x="4560" y="2917"/>
              <a:ext cx="59" cy="55"/>
            </a:xfrm>
            <a:custGeom>
              <a:avLst/>
              <a:gdLst>
                <a:gd name="T0" fmla="*/ 16 w 59"/>
                <a:gd name="T1" fmla="*/ 24 h 55"/>
                <a:gd name="T2" fmla="*/ 13 w 59"/>
                <a:gd name="T3" fmla="*/ 29 h 55"/>
                <a:gd name="T4" fmla="*/ 9 w 59"/>
                <a:gd name="T5" fmla="*/ 32 h 55"/>
                <a:gd name="T6" fmla="*/ 6 w 59"/>
                <a:gd name="T7" fmla="*/ 34 h 55"/>
                <a:gd name="T8" fmla="*/ 5 w 59"/>
                <a:gd name="T9" fmla="*/ 37 h 55"/>
                <a:gd name="T10" fmla="*/ 1 w 59"/>
                <a:gd name="T11" fmla="*/ 39 h 55"/>
                <a:gd name="T12" fmla="*/ 1 w 59"/>
                <a:gd name="T13" fmla="*/ 42 h 55"/>
                <a:gd name="T14" fmla="*/ 0 w 59"/>
                <a:gd name="T15" fmla="*/ 44 h 55"/>
                <a:gd name="T16" fmla="*/ 1 w 59"/>
                <a:gd name="T17" fmla="*/ 47 h 55"/>
                <a:gd name="T18" fmla="*/ 5 w 59"/>
                <a:gd name="T19" fmla="*/ 50 h 55"/>
                <a:gd name="T20" fmla="*/ 8 w 59"/>
                <a:gd name="T21" fmla="*/ 53 h 55"/>
                <a:gd name="T22" fmla="*/ 11 w 59"/>
                <a:gd name="T23" fmla="*/ 55 h 55"/>
                <a:gd name="T24" fmla="*/ 16 w 59"/>
                <a:gd name="T25" fmla="*/ 55 h 55"/>
                <a:gd name="T26" fmla="*/ 21 w 59"/>
                <a:gd name="T27" fmla="*/ 55 h 55"/>
                <a:gd name="T28" fmla="*/ 24 w 59"/>
                <a:gd name="T29" fmla="*/ 55 h 55"/>
                <a:gd name="T30" fmla="*/ 29 w 59"/>
                <a:gd name="T31" fmla="*/ 53 h 55"/>
                <a:gd name="T32" fmla="*/ 32 w 59"/>
                <a:gd name="T33" fmla="*/ 52 h 55"/>
                <a:gd name="T34" fmla="*/ 37 w 59"/>
                <a:gd name="T35" fmla="*/ 50 h 55"/>
                <a:gd name="T36" fmla="*/ 42 w 59"/>
                <a:gd name="T37" fmla="*/ 47 h 55"/>
                <a:gd name="T38" fmla="*/ 45 w 59"/>
                <a:gd name="T39" fmla="*/ 45 h 55"/>
                <a:gd name="T40" fmla="*/ 50 w 59"/>
                <a:gd name="T41" fmla="*/ 42 h 55"/>
                <a:gd name="T42" fmla="*/ 54 w 59"/>
                <a:gd name="T43" fmla="*/ 39 h 55"/>
                <a:gd name="T44" fmla="*/ 58 w 59"/>
                <a:gd name="T45" fmla="*/ 36 h 55"/>
                <a:gd name="T46" fmla="*/ 59 w 59"/>
                <a:gd name="T47" fmla="*/ 31 h 55"/>
                <a:gd name="T48" fmla="*/ 59 w 59"/>
                <a:gd name="T49" fmla="*/ 26 h 55"/>
                <a:gd name="T50" fmla="*/ 59 w 59"/>
                <a:gd name="T51" fmla="*/ 23 h 55"/>
                <a:gd name="T52" fmla="*/ 58 w 59"/>
                <a:gd name="T53" fmla="*/ 20 h 55"/>
                <a:gd name="T54" fmla="*/ 58 w 59"/>
                <a:gd name="T55" fmla="*/ 15 h 55"/>
                <a:gd name="T56" fmla="*/ 56 w 59"/>
                <a:gd name="T57" fmla="*/ 11 h 55"/>
                <a:gd name="T58" fmla="*/ 54 w 59"/>
                <a:gd name="T59" fmla="*/ 8 h 55"/>
                <a:gd name="T60" fmla="*/ 51 w 59"/>
                <a:gd name="T61" fmla="*/ 7 h 55"/>
                <a:gd name="T62" fmla="*/ 50 w 59"/>
                <a:gd name="T63" fmla="*/ 3 h 55"/>
                <a:gd name="T64" fmla="*/ 46 w 59"/>
                <a:gd name="T65" fmla="*/ 2 h 55"/>
                <a:gd name="T66" fmla="*/ 42 w 59"/>
                <a:gd name="T67" fmla="*/ 0 h 55"/>
                <a:gd name="T68" fmla="*/ 35 w 59"/>
                <a:gd name="T69" fmla="*/ 0 h 55"/>
                <a:gd name="T70" fmla="*/ 32 w 59"/>
                <a:gd name="T71" fmla="*/ 2 h 55"/>
                <a:gd name="T72" fmla="*/ 27 w 59"/>
                <a:gd name="T73" fmla="*/ 3 h 55"/>
                <a:gd name="T74" fmla="*/ 22 w 59"/>
                <a:gd name="T75" fmla="*/ 8 h 55"/>
                <a:gd name="T76" fmla="*/ 19 w 59"/>
                <a:gd name="T77" fmla="*/ 13 h 55"/>
                <a:gd name="T78" fmla="*/ 17 w 59"/>
                <a:gd name="T79" fmla="*/ 18 h 55"/>
                <a:gd name="T80" fmla="*/ 16 w 59"/>
                <a:gd name="T81" fmla="*/ 24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16" y="24"/>
                  </a:moveTo>
                  <a:lnTo>
                    <a:pt x="13" y="29"/>
                  </a:lnTo>
                  <a:lnTo>
                    <a:pt x="9" y="32"/>
                  </a:lnTo>
                  <a:lnTo>
                    <a:pt x="6" y="34"/>
                  </a:lnTo>
                  <a:lnTo>
                    <a:pt x="5" y="37"/>
                  </a:lnTo>
                  <a:lnTo>
                    <a:pt x="1" y="39"/>
                  </a:lnTo>
                  <a:lnTo>
                    <a:pt x="1" y="42"/>
                  </a:lnTo>
                  <a:lnTo>
                    <a:pt x="0" y="44"/>
                  </a:lnTo>
                  <a:lnTo>
                    <a:pt x="1" y="47"/>
                  </a:lnTo>
                  <a:lnTo>
                    <a:pt x="5" y="50"/>
                  </a:lnTo>
                  <a:lnTo>
                    <a:pt x="8" y="53"/>
                  </a:lnTo>
                  <a:lnTo>
                    <a:pt x="11" y="55"/>
                  </a:lnTo>
                  <a:lnTo>
                    <a:pt x="16" y="55"/>
                  </a:lnTo>
                  <a:lnTo>
                    <a:pt x="21" y="55"/>
                  </a:lnTo>
                  <a:lnTo>
                    <a:pt x="24" y="55"/>
                  </a:lnTo>
                  <a:lnTo>
                    <a:pt x="29" y="53"/>
                  </a:lnTo>
                  <a:lnTo>
                    <a:pt x="32" y="52"/>
                  </a:lnTo>
                  <a:lnTo>
                    <a:pt x="37" y="50"/>
                  </a:lnTo>
                  <a:lnTo>
                    <a:pt x="42" y="47"/>
                  </a:lnTo>
                  <a:lnTo>
                    <a:pt x="45" y="45"/>
                  </a:lnTo>
                  <a:lnTo>
                    <a:pt x="50" y="42"/>
                  </a:lnTo>
                  <a:lnTo>
                    <a:pt x="54" y="39"/>
                  </a:lnTo>
                  <a:lnTo>
                    <a:pt x="58" y="36"/>
                  </a:lnTo>
                  <a:lnTo>
                    <a:pt x="59" y="31"/>
                  </a:lnTo>
                  <a:lnTo>
                    <a:pt x="59" y="26"/>
                  </a:lnTo>
                  <a:lnTo>
                    <a:pt x="59" y="23"/>
                  </a:lnTo>
                  <a:lnTo>
                    <a:pt x="58" y="20"/>
                  </a:lnTo>
                  <a:lnTo>
                    <a:pt x="58" y="15"/>
                  </a:lnTo>
                  <a:lnTo>
                    <a:pt x="56" y="11"/>
                  </a:lnTo>
                  <a:lnTo>
                    <a:pt x="54" y="8"/>
                  </a:lnTo>
                  <a:lnTo>
                    <a:pt x="51" y="7"/>
                  </a:lnTo>
                  <a:lnTo>
                    <a:pt x="50" y="3"/>
                  </a:lnTo>
                  <a:lnTo>
                    <a:pt x="46" y="2"/>
                  </a:lnTo>
                  <a:lnTo>
                    <a:pt x="42" y="0"/>
                  </a:lnTo>
                  <a:lnTo>
                    <a:pt x="35" y="0"/>
                  </a:lnTo>
                  <a:lnTo>
                    <a:pt x="32" y="2"/>
                  </a:lnTo>
                  <a:lnTo>
                    <a:pt x="27" y="3"/>
                  </a:lnTo>
                  <a:lnTo>
                    <a:pt x="22" y="8"/>
                  </a:lnTo>
                  <a:lnTo>
                    <a:pt x="19" y="13"/>
                  </a:lnTo>
                  <a:lnTo>
                    <a:pt x="17" y="18"/>
                  </a:lnTo>
                  <a:lnTo>
                    <a:pt x="16" y="2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34" name="Freeform 33"/>
            <p:cNvSpPr>
              <a:spLocks/>
            </p:cNvSpPr>
            <p:nvPr/>
          </p:nvSpPr>
          <p:spPr bwMode="auto">
            <a:xfrm>
              <a:off x="4537" y="2864"/>
              <a:ext cx="74" cy="55"/>
            </a:xfrm>
            <a:custGeom>
              <a:avLst/>
              <a:gdLst>
                <a:gd name="T0" fmla="*/ 5 w 74"/>
                <a:gd name="T1" fmla="*/ 32 h 55"/>
                <a:gd name="T2" fmla="*/ 2 w 74"/>
                <a:gd name="T3" fmla="*/ 36 h 55"/>
                <a:gd name="T4" fmla="*/ 2 w 74"/>
                <a:gd name="T5" fmla="*/ 39 h 55"/>
                <a:gd name="T6" fmla="*/ 4 w 74"/>
                <a:gd name="T7" fmla="*/ 42 h 55"/>
                <a:gd name="T8" fmla="*/ 5 w 74"/>
                <a:gd name="T9" fmla="*/ 45 h 55"/>
                <a:gd name="T10" fmla="*/ 7 w 74"/>
                <a:gd name="T11" fmla="*/ 47 h 55"/>
                <a:gd name="T12" fmla="*/ 8 w 74"/>
                <a:gd name="T13" fmla="*/ 47 h 55"/>
                <a:gd name="T14" fmla="*/ 12 w 74"/>
                <a:gd name="T15" fmla="*/ 47 h 55"/>
                <a:gd name="T16" fmla="*/ 13 w 74"/>
                <a:gd name="T17" fmla="*/ 48 h 55"/>
                <a:gd name="T18" fmla="*/ 16 w 74"/>
                <a:gd name="T19" fmla="*/ 48 h 55"/>
                <a:gd name="T20" fmla="*/ 20 w 74"/>
                <a:gd name="T21" fmla="*/ 48 h 55"/>
                <a:gd name="T22" fmla="*/ 23 w 74"/>
                <a:gd name="T23" fmla="*/ 48 h 55"/>
                <a:gd name="T24" fmla="*/ 26 w 74"/>
                <a:gd name="T25" fmla="*/ 48 h 55"/>
                <a:gd name="T26" fmla="*/ 29 w 74"/>
                <a:gd name="T27" fmla="*/ 50 h 55"/>
                <a:gd name="T28" fmla="*/ 31 w 74"/>
                <a:gd name="T29" fmla="*/ 53 h 55"/>
                <a:gd name="T30" fmla="*/ 34 w 74"/>
                <a:gd name="T31" fmla="*/ 55 h 55"/>
                <a:gd name="T32" fmla="*/ 39 w 74"/>
                <a:gd name="T33" fmla="*/ 53 h 55"/>
                <a:gd name="T34" fmla="*/ 47 w 74"/>
                <a:gd name="T35" fmla="*/ 48 h 55"/>
                <a:gd name="T36" fmla="*/ 53 w 74"/>
                <a:gd name="T37" fmla="*/ 45 h 55"/>
                <a:gd name="T38" fmla="*/ 61 w 74"/>
                <a:gd name="T39" fmla="*/ 40 h 55"/>
                <a:gd name="T40" fmla="*/ 66 w 74"/>
                <a:gd name="T41" fmla="*/ 37 h 55"/>
                <a:gd name="T42" fmla="*/ 68 w 74"/>
                <a:gd name="T43" fmla="*/ 31 h 55"/>
                <a:gd name="T44" fmla="*/ 69 w 74"/>
                <a:gd name="T45" fmla="*/ 26 h 55"/>
                <a:gd name="T46" fmla="*/ 71 w 74"/>
                <a:gd name="T47" fmla="*/ 19 h 55"/>
                <a:gd name="T48" fmla="*/ 74 w 74"/>
                <a:gd name="T49" fmla="*/ 16 h 55"/>
                <a:gd name="T50" fmla="*/ 74 w 74"/>
                <a:gd name="T51" fmla="*/ 15 h 55"/>
                <a:gd name="T52" fmla="*/ 74 w 74"/>
                <a:gd name="T53" fmla="*/ 13 h 55"/>
                <a:gd name="T54" fmla="*/ 73 w 74"/>
                <a:gd name="T55" fmla="*/ 11 h 55"/>
                <a:gd name="T56" fmla="*/ 69 w 74"/>
                <a:gd name="T57" fmla="*/ 8 h 55"/>
                <a:gd name="T58" fmla="*/ 60 w 74"/>
                <a:gd name="T59" fmla="*/ 5 h 55"/>
                <a:gd name="T60" fmla="*/ 52 w 74"/>
                <a:gd name="T61" fmla="*/ 3 h 55"/>
                <a:gd name="T62" fmla="*/ 42 w 74"/>
                <a:gd name="T63" fmla="*/ 2 h 55"/>
                <a:gd name="T64" fmla="*/ 36 w 74"/>
                <a:gd name="T65" fmla="*/ 0 h 55"/>
                <a:gd name="T66" fmla="*/ 31 w 74"/>
                <a:gd name="T67" fmla="*/ 0 h 55"/>
                <a:gd name="T68" fmla="*/ 26 w 74"/>
                <a:gd name="T69" fmla="*/ 0 h 55"/>
                <a:gd name="T70" fmla="*/ 21 w 74"/>
                <a:gd name="T71" fmla="*/ 2 h 55"/>
                <a:gd name="T72" fmla="*/ 16 w 74"/>
                <a:gd name="T73" fmla="*/ 5 h 55"/>
                <a:gd name="T74" fmla="*/ 10 w 74"/>
                <a:gd name="T75" fmla="*/ 8 h 55"/>
                <a:gd name="T76" fmla="*/ 5 w 74"/>
                <a:gd name="T77" fmla="*/ 13 h 55"/>
                <a:gd name="T78" fmla="*/ 0 w 74"/>
                <a:gd name="T79" fmla="*/ 19 h 55"/>
                <a:gd name="T80" fmla="*/ 0 w 74"/>
                <a:gd name="T81" fmla="*/ 24 h 55"/>
                <a:gd name="T82" fmla="*/ 2 w 74"/>
                <a:gd name="T83" fmla="*/ 26 h 55"/>
                <a:gd name="T84" fmla="*/ 4 w 74"/>
                <a:gd name="T85" fmla="*/ 27 h 55"/>
                <a:gd name="T86" fmla="*/ 5 w 74"/>
                <a:gd name="T87" fmla="*/ 31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55"/>
                <a:gd name="T134" fmla="*/ 74 w 74"/>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55">
                  <a:moveTo>
                    <a:pt x="7" y="31"/>
                  </a:moveTo>
                  <a:lnTo>
                    <a:pt x="5" y="32"/>
                  </a:lnTo>
                  <a:lnTo>
                    <a:pt x="4" y="34"/>
                  </a:lnTo>
                  <a:lnTo>
                    <a:pt x="2" y="36"/>
                  </a:lnTo>
                  <a:lnTo>
                    <a:pt x="2" y="37"/>
                  </a:lnTo>
                  <a:lnTo>
                    <a:pt x="2" y="39"/>
                  </a:lnTo>
                  <a:lnTo>
                    <a:pt x="2" y="40"/>
                  </a:lnTo>
                  <a:lnTo>
                    <a:pt x="4" y="42"/>
                  </a:lnTo>
                  <a:lnTo>
                    <a:pt x="4" y="44"/>
                  </a:lnTo>
                  <a:lnTo>
                    <a:pt x="5" y="45"/>
                  </a:lnTo>
                  <a:lnTo>
                    <a:pt x="7" y="47"/>
                  </a:lnTo>
                  <a:lnTo>
                    <a:pt x="8" y="47"/>
                  </a:lnTo>
                  <a:lnTo>
                    <a:pt x="10" y="47"/>
                  </a:lnTo>
                  <a:lnTo>
                    <a:pt x="12" y="47"/>
                  </a:lnTo>
                  <a:lnTo>
                    <a:pt x="12" y="48"/>
                  </a:lnTo>
                  <a:lnTo>
                    <a:pt x="13" y="48"/>
                  </a:lnTo>
                  <a:lnTo>
                    <a:pt x="15" y="48"/>
                  </a:lnTo>
                  <a:lnTo>
                    <a:pt x="16" y="48"/>
                  </a:lnTo>
                  <a:lnTo>
                    <a:pt x="18" y="48"/>
                  </a:lnTo>
                  <a:lnTo>
                    <a:pt x="20" y="48"/>
                  </a:lnTo>
                  <a:lnTo>
                    <a:pt x="21" y="48"/>
                  </a:lnTo>
                  <a:lnTo>
                    <a:pt x="23" y="48"/>
                  </a:lnTo>
                  <a:lnTo>
                    <a:pt x="24" y="48"/>
                  </a:lnTo>
                  <a:lnTo>
                    <a:pt x="26" y="48"/>
                  </a:lnTo>
                  <a:lnTo>
                    <a:pt x="28" y="50"/>
                  </a:lnTo>
                  <a:lnTo>
                    <a:pt x="29" y="50"/>
                  </a:lnTo>
                  <a:lnTo>
                    <a:pt x="29" y="52"/>
                  </a:lnTo>
                  <a:lnTo>
                    <a:pt x="31" y="53"/>
                  </a:lnTo>
                  <a:lnTo>
                    <a:pt x="32" y="55"/>
                  </a:lnTo>
                  <a:lnTo>
                    <a:pt x="34" y="55"/>
                  </a:lnTo>
                  <a:lnTo>
                    <a:pt x="36" y="55"/>
                  </a:lnTo>
                  <a:lnTo>
                    <a:pt x="39" y="53"/>
                  </a:lnTo>
                  <a:lnTo>
                    <a:pt x="42" y="50"/>
                  </a:lnTo>
                  <a:lnTo>
                    <a:pt x="47" y="48"/>
                  </a:lnTo>
                  <a:lnTo>
                    <a:pt x="50" y="47"/>
                  </a:lnTo>
                  <a:lnTo>
                    <a:pt x="53" y="45"/>
                  </a:lnTo>
                  <a:lnTo>
                    <a:pt x="58" y="44"/>
                  </a:lnTo>
                  <a:lnTo>
                    <a:pt x="61" y="40"/>
                  </a:lnTo>
                  <a:lnTo>
                    <a:pt x="65" y="39"/>
                  </a:lnTo>
                  <a:lnTo>
                    <a:pt x="66" y="37"/>
                  </a:lnTo>
                  <a:lnTo>
                    <a:pt x="66" y="34"/>
                  </a:lnTo>
                  <a:lnTo>
                    <a:pt x="68" y="31"/>
                  </a:lnTo>
                  <a:lnTo>
                    <a:pt x="69" y="29"/>
                  </a:lnTo>
                  <a:lnTo>
                    <a:pt x="69" y="26"/>
                  </a:lnTo>
                  <a:lnTo>
                    <a:pt x="71" y="23"/>
                  </a:lnTo>
                  <a:lnTo>
                    <a:pt x="71" y="19"/>
                  </a:lnTo>
                  <a:lnTo>
                    <a:pt x="74" y="18"/>
                  </a:lnTo>
                  <a:lnTo>
                    <a:pt x="74" y="16"/>
                  </a:lnTo>
                  <a:lnTo>
                    <a:pt x="74" y="15"/>
                  </a:lnTo>
                  <a:lnTo>
                    <a:pt x="74" y="13"/>
                  </a:lnTo>
                  <a:lnTo>
                    <a:pt x="73" y="11"/>
                  </a:lnTo>
                  <a:lnTo>
                    <a:pt x="69" y="8"/>
                  </a:lnTo>
                  <a:lnTo>
                    <a:pt x="65" y="7"/>
                  </a:lnTo>
                  <a:lnTo>
                    <a:pt x="60" y="5"/>
                  </a:lnTo>
                  <a:lnTo>
                    <a:pt x="55" y="3"/>
                  </a:lnTo>
                  <a:lnTo>
                    <a:pt x="52" y="3"/>
                  </a:lnTo>
                  <a:lnTo>
                    <a:pt x="47" y="3"/>
                  </a:lnTo>
                  <a:lnTo>
                    <a:pt x="42" y="2"/>
                  </a:lnTo>
                  <a:lnTo>
                    <a:pt x="37" y="0"/>
                  </a:lnTo>
                  <a:lnTo>
                    <a:pt x="36" y="0"/>
                  </a:lnTo>
                  <a:lnTo>
                    <a:pt x="32" y="0"/>
                  </a:lnTo>
                  <a:lnTo>
                    <a:pt x="31" y="0"/>
                  </a:lnTo>
                  <a:lnTo>
                    <a:pt x="28" y="0"/>
                  </a:lnTo>
                  <a:lnTo>
                    <a:pt x="26" y="0"/>
                  </a:lnTo>
                  <a:lnTo>
                    <a:pt x="24" y="2"/>
                  </a:lnTo>
                  <a:lnTo>
                    <a:pt x="21" y="2"/>
                  </a:lnTo>
                  <a:lnTo>
                    <a:pt x="20" y="3"/>
                  </a:lnTo>
                  <a:lnTo>
                    <a:pt x="16" y="5"/>
                  </a:lnTo>
                  <a:lnTo>
                    <a:pt x="13" y="7"/>
                  </a:lnTo>
                  <a:lnTo>
                    <a:pt x="10" y="8"/>
                  </a:lnTo>
                  <a:lnTo>
                    <a:pt x="7" y="11"/>
                  </a:lnTo>
                  <a:lnTo>
                    <a:pt x="5" y="13"/>
                  </a:lnTo>
                  <a:lnTo>
                    <a:pt x="2" y="16"/>
                  </a:lnTo>
                  <a:lnTo>
                    <a:pt x="0" y="19"/>
                  </a:lnTo>
                  <a:lnTo>
                    <a:pt x="0" y="24"/>
                  </a:lnTo>
                  <a:lnTo>
                    <a:pt x="0" y="26"/>
                  </a:lnTo>
                  <a:lnTo>
                    <a:pt x="2" y="26"/>
                  </a:lnTo>
                  <a:lnTo>
                    <a:pt x="4" y="27"/>
                  </a:lnTo>
                  <a:lnTo>
                    <a:pt x="5" y="29"/>
                  </a:lnTo>
                  <a:lnTo>
                    <a:pt x="5" y="31"/>
                  </a:lnTo>
                  <a:lnTo>
                    <a:pt x="7" y="3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35" name="Freeform 34"/>
            <p:cNvSpPr>
              <a:spLocks/>
            </p:cNvSpPr>
            <p:nvPr/>
          </p:nvSpPr>
          <p:spPr bwMode="auto">
            <a:xfrm>
              <a:off x="4537" y="2864"/>
              <a:ext cx="74" cy="55"/>
            </a:xfrm>
            <a:custGeom>
              <a:avLst/>
              <a:gdLst>
                <a:gd name="T0" fmla="*/ 5 w 74"/>
                <a:gd name="T1" fmla="*/ 32 h 55"/>
                <a:gd name="T2" fmla="*/ 2 w 74"/>
                <a:gd name="T3" fmla="*/ 36 h 55"/>
                <a:gd name="T4" fmla="*/ 2 w 74"/>
                <a:gd name="T5" fmla="*/ 39 h 55"/>
                <a:gd name="T6" fmla="*/ 4 w 74"/>
                <a:gd name="T7" fmla="*/ 42 h 55"/>
                <a:gd name="T8" fmla="*/ 5 w 74"/>
                <a:gd name="T9" fmla="*/ 45 h 55"/>
                <a:gd name="T10" fmla="*/ 7 w 74"/>
                <a:gd name="T11" fmla="*/ 47 h 55"/>
                <a:gd name="T12" fmla="*/ 8 w 74"/>
                <a:gd name="T13" fmla="*/ 47 h 55"/>
                <a:gd name="T14" fmla="*/ 12 w 74"/>
                <a:gd name="T15" fmla="*/ 47 h 55"/>
                <a:gd name="T16" fmla="*/ 13 w 74"/>
                <a:gd name="T17" fmla="*/ 48 h 55"/>
                <a:gd name="T18" fmla="*/ 16 w 74"/>
                <a:gd name="T19" fmla="*/ 48 h 55"/>
                <a:gd name="T20" fmla="*/ 20 w 74"/>
                <a:gd name="T21" fmla="*/ 48 h 55"/>
                <a:gd name="T22" fmla="*/ 23 w 74"/>
                <a:gd name="T23" fmla="*/ 48 h 55"/>
                <a:gd name="T24" fmla="*/ 26 w 74"/>
                <a:gd name="T25" fmla="*/ 48 h 55"/>
                <a:gd name="T26" fmla="*/ 29 w 74"/>
                <a:gd name="T27" fmla="*/ 50 h 55"/>
                <a:gd name="T28" fmla="*/ 31 w 74"/>
                <a:gd name="T29" fmla="*/ 53 h 55"/>
                <a:gd name="T30" fmla="*/ 34 w 74"/>
                <a:gd name="T31" fmla="*/ 55 h 55"/>
                <a:gd name="T32" fmla="*/ 39 w 74"/>
                <a:gd name="T33" fmla="*/ 53 h 55"/>
                <a:gd name="T34" fmla="*/ 47 w 74"/>
                <a:gd name="T35" fmla="*/ 48 h 55"/>
                <a:gd name="T36" fmla="*/ 53 w 74"/>
                <a:gd name="T37" fmla="*/ 45 h 55"/>
                <a:gd name="T38" fmla="*/ 61 w 74"/>
                <a:gd name="T39" fmla="*/ 40 h 55"/>
                <a:gd name="T40" fmla="*/ 66 w 74"/>
                <a:gd name="T41" fmla="*/ 37 h 55"/>
                <a:gd name="T42" fmla="*/ 68 w 74"/>
                <a:gd name="T43" fmla="*/ 31 h 55"/>
                <a:gd name="T44" fmla="*/ 69 w 74"/>
                <a:gd name="T45" fmla="*/ 26 h 55"/>
                <a:gd name="T46" fmla="*/ 71 w 74"/>
                <a:gd name="T47" fmla="*/ 19 h 55"/>
                <a:gd name="T48" fmla="*/ 74 w 74"/>
                <a:gd name="T49" fmla="*/ 16 h 55"/>
                <a:gd name="T50" fmla="*/ 74 w 74"/>
                <a:gd name="T51" fmla="*/ 15 h 55"/>
                <a:gd name="T52" fmla="*/ 74 w 74"/>
                <a:gd name="T53" fmla="*/ 13 h 55"/>
                <a:gd name="T54" fmla="*/ 73 w 74"/>
                <a:gd name="T55" fmla="*/ 11 h 55"/>
                <a:gd name="T56" fmla="*/ 69 w 74"/>
                <a:gd name="T57" fmla="*/ 8 h 55"/>
                <a:gd name="T58" fmla="*/ 60 w 74"/>
                <a:gd name="T59" fmla="*/ 5 h 55"/>
                <a:gd name="T60" fmla="*/ 52 w 74"/>
                <a:gd name="T61" fmla="*/ 3 h 55"/>
                <a:gd name="T62" fmla="*/ 42 w 74"/>
                <a:gd name="T63" fmla="*/ 2 h 55"/>
                <a:gd name="T64" fmla="*/ 36 w 74"/>
                <a:gd name="T65" fmla="*/ 0 h 55"/>
                <a:gd name="T66" fmla="*/ 31 w 74"/>
                <a:gd name="T67" fmla="*/ 0 h 55"/>
                <a:gd name="T68" fmla="*/ 26 w 74"/>
                <a:gd name="T69" fmla="*/ 0 h 55"/>
                <a:gd name="T70" fmla="*/ 21 w 74"/>
                <a:gd name="T71" fmla="*/ 2 h 55"/>
                <a:gd name="T72" fmla="*/ 16 w 74"/>
                <a:gd name="T73" fmla="*/ 5 h 55"/>
                <a:gd name="T74" fmla="*/ 10 w 74"/>
                <a:gd name="T75" fmla="*/ 8 h 55"/>
                <a:gd name="T76" fmla="*/ 5 w 74"/>
                <a:gd name="T77" fmla="*/ 13 h 55"/>
                <a:gd name="T78" fmla="*/ 0 w 74"/>
                <a:gd name="T79" fmla="*/ 19 h 55"/>
                <a:gd name="T80" fmla="*/ 0 w 74"/>
                <a:gd name="T81" fmla="*/ 24 h 55"/>
                <a:gd name="T82" fmla="*/ 2 w 74"/>
                <a:gd name="T83" fmla="*/ 26 h 55"/>
                <a:gd name="T84" fmla="*/ 4 w 74"/>
                <a:gd name="T85" fmla="*/ 27 h 55"/>
                <a:gd name="T86" fmla="*/ 5 w 74"/>
                <a:gd name="T87" fmla="*/ 31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55"/>
                <a:gd name="T134" fmla="*/ 74 w 74"/>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55">
                  <a:moveTo>
                    <a:pt x="7" y="31"/>
                  </a:moveTo>
                  <a:lnTo>
                    <a:pt x="5" y="32"/>
                  </a:lnTo>
                  <a:lnTo>
                    <a:pt x="4" y="34"/>
                  </a:lnTo>
                  <a:lnTo>
                    <a:pt x="2" y="36"/>
                  </a:lnTo>
                  <a:lnTo>
                    <a:pt x="2" y="37"/>
                  </a:lnTo>
                  <a:lnTo>
                    <a:pt x="2" y="39"/>
                  </a:lnTo>
                  <a:lnTo>
                    <a:pt x="2" y="40"/>
                  </a:lnTo>
                  <a:lnTo>
                    <a:pt x="4" y="42"/>
                  </a:lnTo>
                  <a:lnTo>
                    <a:pt x="4" y="44"/>
                  </a:lnTo>
                  <a:lnTo>
                    <a:pt x="5" y="45"/>
                  </a:lnTo>
                  <a:lnTo>
                    <a:pt x="7" y="47"/>
                  </a:lnTo>
                  <a:lnTo>
                    <a:pt x="8" y="47"/>
                  </a:lnTo>
                  <a:lnTo>
                    <a:pt x="10" y="47"/>
                  </a:lnTo>
                  <a:lnTo>
                    <a:pt x="12" y="47"/>
                  </a:lnTo>
                  <a:lnTo>
                    <a:pt x="12" y="48"/>
                  </a:lnTo>
                  <a:lnTo>
                    <a:pt x="13" y="48"/>
                  </a:lnTo>
                  <a:lnTo>
                    <a:pt x="15" y="48"/>
                  </a:lnTo>
                  <a:lnTo>
                    <a:pt x="16" y="48"/>
                  </a:lnTo>
                  <a:lnTo>
                    <a:pt x="18" y="48"/>
                  </a:lnTo>
                  <a:lnTo>
                    <a:pt x="20" y="48"/>
                  </a:lnTo>
                  <a:lnTo>
                    <a:pt x="21" y="48"/>
                  </a:lnTo>
                  <a:lnTo>
                    <a:pt x="23" y="48"/>
                  </a:lnTo>
                  <a:lnTo>
                    <a:pt x="24" y="48"/>
                  </a:lnTo>
                  <a:lnTo>
                    <a:pt x="26" y="48"/>
                  </a:lnTo>
                  <a:lnTo>
                    <a:pt x="28" y="50"/>
                  </a:lnTo>
                  <a:lnTo>
                    <a:pt x="29" y="50"/>
                  </a:lnTo>
                  <a:lnTo>
                    <a:pt x="29" y="52"/>
                  </a:lnTo>
                  <a:lnTo>
                    <a:pt x="31" y="53"/>
                  </a:lnTo>
                  <a:lnTo>
                    <a:pt x="32" y="55"/>
                  </a:lnTo>
                  <a:lnTo>
                    <a:pt x="34" y="55"/>
                  </a:lnTo>
                  <a:lnTo>
                    <a:pt x="36" y="55"/>
                  </a:lnTo>
                  <a:lnTo>
                    <a:pt x="39" y="53"/>
                  </a:lnTo>
                  <a:lnTo>
                    <a:pt x="42" y="50"/>
                  </a:lnTo>
                  <a:lnTo>
                    <a:pt x="47" y="48"/>
                  </a:lnTo>
                  <a:lnTo>
                    <a:pt x="50" y="47"/>
                  </a:lnTo>
                  <a:lnTo>
                    <a:pt x="53" y="45"/>
                  </a:lnTo>
                  <a:lnTo>
                    <a:pt x="58" y="44"/>
                  </a:lnTo>
                  <a:lnTo>
                    <a:pt x="61" y="40"/>
                  </a:lnTo>
                  <a:lnTo>
                    <a:pt x="65" y="39"/>
                  </a:lnTo>
                  <a:lnTo>
                    <a:pt x="66" y="37"/>
                  </a:lnTo>
                  <a:lnTo>
                    <a:pt x="66" y="34"/>
                  </a:lnTo>
                  <a:lnTo>
                    <a:pt x="68" y="31"/>
                  </a:lnTo>
                  <a:lnTo>
                    <a:pt x="69" y="29"/>
                  </a:lnTo>
                  <a:lnTo>
                    <a:pt x="69" y="26"/>
                  </a:lnTo>
                  <a:lnTo>
                    <a:pt x="71" y="23"/>
                  </a:lnTo>
                  <a:lnTo>
                    <a:pt x="71" y="19"/>
                  </a:lnTo>
                  <a:lnTo>
                    <a:pt x="74" y="18"/>
                  </a:lnTo>
                  <a:lnTo>
                    <a:pt x="74" y="16"/>
                  </a:lnTo>
                  <a:lnTo>
                    <a:pt x="74" y="15"/>
                  </a:lnTo>
                  <a:lnTo>
                    <a:pt x="74" y="13"/>
                  </a:lnTo>
                  <a:lnTo>
                    <a:pt x="73" y="11"/>
                  </a:lnTo>
                  <a:lnTo>
                    <a:pt x="69" y="8"/>
                  </a:lnTo>
                  <a:lnTo>
                    <a:pt x="65" y="7"/>
                  </a:lnTo>
                  <a:lnTo>
                    <a:pt x="60" y="5"/>
                  </a:lnTo>
                  <a:lnTo>
                    <a:pt x="55" y="3"/>
                  </a:lnTo>
                  <a:lnTo>
                    <a:pt x="52" y="3"/>
                  </a:lnTo>
                  <a:lnTo>
                    <a:pt x="47" y="3"/>
                  </a:lnTo>
                  <a:lnTo>
                    <a:pt x="42" y="2"/>
                  </a:lnTo>
                  <a:lnTo>
                    <a:pt x="37" y="0"/>
                  </a:lnTo>
                  <a:lnTo>
                    <a:pt x="36" y="0"/>
                  </a:lnTo>
                  <a:lnTo>
                    <a:pt x="32" y="0"/>
                  </a:lnTo>
                  <a:lnTo>
                    <a:pt x="31" y="0"/>
                  </a:lnTo>
                  <a:lnTo>
                    <a:pt x="28" y="0"/>
                  </a:lnTo>
                  <a:lnTo>
                    <a:pt x="26" y="0"/>
                  </a:lnTo>
                  <a:lnTo>
                    <a:pt x="24" y="2"/>
                  </a:lnTo>
                  <a:lnTo>
                    <a:pt x="21" y="2"/>
                  </a:lnTo>
                  <a:lnTo>
                    <a:pt x="20" y="3"/>
                  </a:lnTo>
                  <a:lnTo>
                    <a:pt x="16" y="5"/>
                  </a:lnTo>
                  <a:lnTo>
                    <a:pt x="13" y="7"/>
                  </a:lnTo>
                  <a:lnTo>
                    <a:pt x="10" y="8"/>
                  </a:lnTo>
                  <a:lnTo>
                    <a:pt x="7" y="11"/>
                  </a:lnTo>
                  <a:lnTo>
                    <a:pt x="5" y="13"/>
                  </a:lnTo>
                  <a:lnTo>
                    <a:pt x="2" y="16"/>
                  </a:lnTo>
                  <a:lnTo>
                    <a:pt x="0" y="19"/>
                  </a:lnTo>
                  <a:lnTo>
                    <a:pt x="0" y="24"/>
                  </a:lnTo>
                  <a:lnTo>
                    <a:pt x="0" y="26"/>
                  </a:lnTo>
                  <a:lnTo>
                    <a:pt x="2" y="26"/>
                  </a:lnTo>
                  <a:lnTo>
                    <a:pt x="4" y="27"/>
                  </a:lnTo>
                  <a:lnTo>
                    <a:pt x="5" y="29"/>
                  </a:lnTo>
                  <a:lnTo>
                    <a:pt x="5" y="31"/>
                  </a:lnTo>
                  <a:lnTo>
                    <a:pt x="7" y="3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36" name="Freeform 35"/>
            <p:cNvSpPr>
              <a:spLocks/>
            </p:cNvSpPr>
            <p:nvPr/>
          </p:nvSpPr>
          <p:spPr bwMode="auto">
            <a:xfrm>
              <a:off x="4600" y="2961"/>
              <a:ext cx="45" cy="32"/>
            </a:xfrm>
            <a:custGeom>
              <a:avLst/>
              <a:gdLst>
                <a:gd name="T0" fmla="*/ 0 w 45"/>
                <a:gd name="T1" fmla="*/ 16 h 32"/>
                <a:gd name="T2" fmla="*/ 2 w 45"/>
                <a:gd name="T3" fmla="*/ 17 h 32"/>
                <a:gd name="T4" fmla="*/ 2 w 45"/>
                <a:gd name="T5" fmla="*/ 19 h 32"/>
                <a:gd name="T6" fmla="*/ 2 w 45"/>
                <a:gd name="T7" fmla="*/ 22 h 32"/>
                <a:gd name="T8" fmla="*/ 3 w 45"/>
                <a:gd name="T9" fmla="*/ 24 h 32"/>
                <a:gd name="T10" fmla="*/ 3 w 45"/>
                <a:gd name="T11" fmla="*/ 25 h 32"/>
                <a:gd name="T12" fmla="*/ 3 w 45"/>
                <a:gd name="T13" fmla="*/ 27 h 32"/>
                <a:gd name="T14" fmla="*/ 5 w 45"/>
                <a:gd name="T15" fmla="*/ 29 h 32"/>
                <a:gd name="T16" fmla="*/ 5 w 45"/>
                <a:gd name="T17" fmla="*/ 30 h 32"/>
                <a:gd name="T18" fmla="*/ 11 w 45"/>
                <a:gd name="T19" fmla="*/ 32 h 32"/>
                <a:gd name="T20" fmla="*/ 16 w 45"/>
                <a:gd name="T21" fmla="*/ 32 h 32"/>
                <a:gd name="T22" fmla="*/ 22 w 45"/>
                <a:gd name="T23" fmla="*/ 30 h 32"/>
                <a:gd name="T24" fmla="*/ 27 w 45"/>
                <a:gd name="T25" fmla="*/ 29 h 32"/>
                <a:gd name="T26" fmla="*/ 32 w 45"/>
                <a:gd name="T27" fmla="*/ 25 h 32"/>
                <a:gd name="T28" fmla="*/ 37 w 45"/>
                <a:gd name="T29" fmla="*/ 22 h 32"/>
                <a:gd name="T30" fmla="*/ 42 w 45"/>
                <a:gd name="T31" fmla="*/ 17 h 32"/>
                <a:gd name="T32" fmla="*/ 43 w 45"/>
                <a:gd name="T33" fmla="*/ 13 h 32"/>
                <a:gd name="T34" fmla="*/ 45 w 45"/>
                <a:gd name="T35" fmla="*/ 11 h 32"/>
                <a:gd name="T36" fmla="*/ 45 w 45"/>
                <a:gd name="T37" fmla="*/ 8 h 32"/>
                <a:gd name="T38" fmla="*/ 45 w 45"/>
                <a:gd name="T39" fmla="*/ 6 h 32"/>
                <a:gd name="T40" fmla="*/ 43 w 45"/>
                <a:gd name="T41" fmla="*/ 4 h 32"/>
                <a:gd name="T42" fmla="*/ 43 w 45"/>
                <a:gd name="T43" fmla="*/ 3 h 32"/>
                <a:gd name="T44" fmla="*/ 42 w 45"/>
                <a:gd name="T45" fmla="*/ 1 h 32"/>
                <a:gd name="T46" fmla="*/ 40 w 45"/>
                <a:gd name="T47" fmla="*/ 1 h 32"/>
                <a:gd name="T48" fmla="*/ 40 w 45"/>
                <a:gd name="T49" fmla="*/ 0 h 32"/>
                <a:gd name="T50" fmla="*/ 37 w 45"/>
                <a:gd name="T51" fmla="*/ 0 h 32"/>
                <a:gd name="T52" fmla="*/ 34 w 45"/>
                <a:gd name="T53" fmla="*/ 0 h 32"/>
                <a:gd name="T54" fmla="*/ 30 w 45"/>
                <a:gd name="T55" fmla="*/ 0 h 32"/>
                <a:gd name="T56" fmla="*/ 27 w 45"/>
                <a:gd name="T57" fmla="*/ 0 h 32"/>
                <a:gd name="T58" fmla="*/ 24 w 45"/>
                <a:gd name="T59" fmla="*/ 1 h 32"/>
                <a:gd name="T60" fmla="*/ 22 w 45"/>
                <a:gd name="T61" fmla="*/ 1 h 32"/>
                <a:gd name="T62" fmla="*/ 19 w 45"/>
                <a:gd name="T63" fmla="*/ 3 h 32"/>
                <a:gd name="T64" fmla="*/ 16 w 45"/>
                <a:gd name="T65" fmla="*/ 4 h 32"/>
                <a:gd name="T66" fmla="*/ 14 w 45"/>
                <a:gd name="T67" fmla="*/ 6 h 32"/>
                <a:gd name="T68" fmla="*/ 11 w 45"/>
                <a:gd name="T69" fmla="*/ 6 h 32"/>
                <a:gd name="T70" fmla="*/ 10 w 45"/>
                <a:gd name="T71" fmla="*/ 8 h 32"/>
                <a:gd name="T72" fmla="*/ 8 w 45"/>
                <a:gd name="T73" fmla="*/ 9 h 32"/>
                <a:gd name="T74" fmla="*/ 6 w 45"/>
                <a:gd name="T75" fmla="*/ 9 h 32"/>
                <a:gd name="T76" fmla="*/ 5 w 45"/>
                <a:gd name="T77" fmla="*/ 11 h 32"/>
                <a:gd name="T78" fmla="*/ 2 w 45"/>
                <a:gd name="T79" fmla="*/ 13 h 32"/>
                <a:gd name="T80" fmla="*/ 0 w 45"/>
                <a:gd name="T81" fmla="*/ 16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32"/>
                <a:gd name="T125" fmla="*/ 45 w 45"/>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32">
                  <a:moveTo>
                    <a:pt x="0" y="16"/>
                  </a:moveTo>
                  <a:lnTo>
                    <a:pt x="2" y="17"/>
                  </a:lnTo>
                  <a:lnTo>
                    <a:pt x="2" y="19"/>
                  </a:lnTo>
                  <a:lnTo>
                    <a:pt x="2" y="22"/>
                  </a:lnTo>
                  <a:lnTo>
                    <a:pt x="3" y="24"/>
                  </a:lnTo>
                  <a:lnTo>
                    <a:pt x="3" y="25"/>
                  </a:lnTo>
                  <a:lnTo>
                    <a:pt x="3" y="27"/>
                  </a:lnTo>
                  <a:lnTo>
                    <a:pt x="5" y="29"/>
                  </a:lnTo>
                  <a:lnTo>
                    <a:pt x="5" y="30"/>
                  </a:lnTo>
                  <a:lnTo>
                    <a:pt x="11" y="32"/>
                  </a:lnTo>
                  <a:lnTo>
                    <a:pt x="16" y="32"/>
                  </a:lnTo>
                  <a:lnTo>
                    <a:pt x="22" y="30"/>
                  </a:lnTo>
                  <a:lnTo>
                    <a:pt x="27" y="29"/>
                  </a:lnTo>
                  <a:lnTo>
                    <a:pt x="32" y="25"/>
                  </a:lnTo>
                  <a:lnTo>
                    <a:pt x="37" y="22"/>
                  </a:lnTo>
                  <a:lnTo>
                    <a:pt x="42" y="17"/>
                  </a:lnTo>
                  <a:lnTo>
                    <a:pt x="43" y="13"/>
                  </a:lnTo>
                  <a:lnTo>
                    <a:pt x="45" y="11"/>
                  </a:lnTo>
                  <a:lnTo>
                    <a:pt x="45" y="8"/>
                  </a:lnTo>
                  <a:lnTo>
                    <a:pt x="45" y="6"/>
                  </a:lnTo>
                  <a:lnTo>
                    <a:pt x="43" y="4"/>
                  </a:lnTo>
                  <a:lnTo>
                    <a:pt x="43" y="3"/>
                  </a:lnTo>
                  <a:lnTo>
                    <a:pt x="42" y="1"/>
                  </a:lnTo>
                  <a:lnTo>
                    <a:pt x="40" y="1"/>
                  </a:lnTo>
                  <a:lnTo>
                    <a:pt x="40" y="0"/>
                  </a:lnTo>
                  <a:lnTo>
                    <a:pt x="37" y="0"/>
                  </a:lnTo>
                  <a:lnTo>
                    <a:pt x="34" y="0"/>
                  </a:lnTo>
                  <a:lnTo>
                    <a:pt x="30" y="0"/>
                  </a:lnTo>
                  <a:lnTo>
                    <a:pt x="27" y="0"/>
                  </a:lnTo>
                  <a:lnTo>
                    <a:pt x="24" y="1"/>
                  </a:lnTo>
                  <a:lnTo>
                    <a:pt x="22" y="1"/>
                  </a:lnTo>
                  <a:lnTo>
                    <a:pt x="19" y="3"/>
                  </a:lnTo>
                  <a:lnTo>
                    <a:pt x="16" y="4"/>
                  </a:lnTo>
                  <a:lnTo>
                    <a:pt x="14" y="6"/>
                  </a:lnTo>
                  <a:lnTo>
                    <a:pt x="11" y="6"/>
                  </a:lnTo>
                  <a:lnTo>
                    <a:pt x="10" y="8"/>
                  </a:lnTo>
                  <a:lnTo>
                    <a:pt x="8" y="9"/>
                  </a:lnTo>
                  <a:lnTo>
                    <a:pt x="6" y="9"/>
                  </a:lnTo>
                  <a:lnTo>
                    <a:pt x="5" y="11"/>
                  </a:lnTo>
                  <a:lnTo>
                    <a:pt x="2" y="13"/>
                  </a:lnTo>
                  <a:lnTo>
                    <a:pt x="0" y="1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37" name="Freeform 36"/>
            <p:cNvSpPr>
              <a:spLocks/>
            </p:cNvSpPr>
            <p:nvPr/>
          </p:nvSpPr>
          <p:spPr bwMode="auto">
            <a:xfrm>
              <a:off x="4600" y="2961"/>
              <a:ext cx="45" cy="32"/>
            </a:xfrm>
            <a:custGeom>
              <a:avLst/>
              <a:gdLst>
                <a:gd name="T0" fmla="*/ 0 w 45"/>
                <a:gd name="T1" fmla="*/ 16 h 32"/>
                <a:gd name="T2" fmla="*/ 2 w 45"/>
                <a:gd name="T3" fmla="*/ 17 h 32"/>
                <a:gd name="T4" fmla="*/ 2 w 45"/>
                <a:gd name="T5" fmla="*/ 19 h 32"/>
                <a:gd name="T6" fmla="*/ 2 w 45"/>
                <a:gd name="T7" fmla="*/ 22 h 32"/>
                <a:gd name="T8" fmla="*/ 3 w 45"/>
                <a:gd name="T9" fmla="*/ 24 h 32"/>
                <a:gd name="T10" fmla="*/ 3 w 45"/>
                <a:gd name="T11" fmla="*/ 25 h 32"/>
                <a:gd name="T12" fmla="*/ 3 w 45"/>
                <a:gd name="T13" fmla="*/ 27 h 32"/>
                <a:gd name="T14" fmla="*/ 5 w 45"/>
                <a:gd name="T15" fmla="*/ 29 h 32"/>
                <a:gd name="T16" fmla="*/ 5 w 45"/>
                <a:gd name="T17" fmla="*/ 30 h 32"/>
                <a:gd name="T18" fmla="*/ 11 w 45"/>
                <a:gd name="T19" fmla="*/ 32 h 32"/>
                <a:gd name="T20" fmla="*/ 16 w 45"/>
                <a:gd name="T21" fmla="*/ 32 h 32"/>
                <a:gd name="T22" fmla="*/ 22 w 45"/>
                <a:gd name="T23" fmla="*/ 30 h 32"/>
                <a:gd name="T24" fmla="*/ 27 w 45"/>
                <a:gd name="T25" fmla="*/ 29 h 32"/>
                <a:gd name="T26" fmla="*/ 32 w 45"/>
                <a:gd name="T27" fmla="*/ 25 h 32"/>
                <a:gd name="T28" fmla="*/ 37 w 45"/>
                <a:gd name="T29" fmla="*/ 22 h 32"/>
                <a:gd name="T30" fmla="*/ 42 w 45"/>
                <a:gd name="T31" fmla="*/ 17 h 32"/>
                <a:gd name="T32" fmla="*/ 43 w 45"/>
                <a:gd name="T33" fmla="*/ 13 h 32"/>
                <a:gd name="T34" fmla="*/ 45 w 45"/>
                <a:gd name="T35" fmla="*/ 11 h 32"/>
                <a:gd name="T36" fmla="*/ 45 w 45"/>
                <a:gd name="T37" fmla="*/ 8 h 32"/>
                <a:gd name="T38" fmla="*/ 45 w 45"/>
                <a:gd name="T39" fmla="*/ 6 h 32"/>
                <a:gd name="T40" fmla="*/ 43 w 45"/>
                <a:gd name="T41" fmla="*/ 4 h 32"/>
                <a:gd name="T42" fmla="*/ 43 w 45"/>
                <a:gd name="T43" fmla="*/ 3 h 32"/>
                <a:gd name="T44" fmla="*/ 42 w 45"/>
                <a:gd name="T45" fmla="*/ 1 h 32"/>
                <a:gd name="T46" fmla="*/ 40 w 45"/>
                <a:gd name="T47" fmla="*/ 1 h 32"/>
                <a:gd name="T48" fmla="*/ 40 w 45"/>
                <a:gd name="T49" fmla="*/ 0 h 32"/>
                <a:gd name="T50" fmla="*/ 37 w 45"/>
                <a:gd name="T51" fmla="*/ 0 h 32"/>
                <a:gd name="T52" fmla="*/ 34 w 45"/>
                <a:gd name="T53" fmla="*/ 0 h 32"/>
                <a:gd name="T54" fmla="*/ 30 w 45"/>
                <a:gd name="T55" fmla="*/ 0 h 32"/>
                <a:gd name="T56" fmla="*/ 27 w 45"/>
                <a:gd name="T57" fmla="*/ 0 h 32"/>
                <a:gd name="T58" fmla="*/ 24 w 45"/>
                <a:gd name="T59" fmla="*/ 1 h 32"/>
                <a:gd name="T60" fmla="*/ 22 w 45"/>
                <a:gd name="T61" fmla="*/ 1 h 32"/>
                <a:gd name="T62" fmla="*/ 19 w 45"/>
                <a:gd name="T63" fmla="*/ 3 h 32"/>
                <a:gd name="T64" fmla="*/ 16 w 45"/>
                <a:gd name="T65" fmla="*/ 4 h 32"/>
                <a:gd name="T66" fmla="*/ 14 w 45"/>
                <a:gd name="T67" fmla="*/ 6 h 32"/>
                <a:gd name="T68" fmla="*/ 11 w 45"/>
                <a:gd name="T69" fmla="*/ 6 h 32"/>
                <a:gd name="T70" fmla="*/ 10 w 45"/>
                <a:gd name="T71" fmla="*/ 8 h 32"/>
                <a:gd name="T72" fmla="*/ 8 w 45"/>
                <a:gd name="T73" fmla="*/ 9 h 32"/>
                <a:gd name="T74" fmla="*/ 6 w 45"/>
                <a:gd name="T75" fmla="*/ 9 h 32"/>
                <a:gd name="T76" fmla="*/ 5 w 45"/>
                <a:gd name="T77" fmla="*/ 11 h 32"/>
                <a:gd name="T78" fmla="*/ 2 w 45"/>
                <a:gd name="T79" fmla="*/ 13 h 32"/>
                <a:gd name="T80" fmla="*/ 0 w 45"/>
                <a:gd name="T81" fmla="*/ 16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32"/>
                <a:gd name="T125" fmla="*/ 45 w 45"/>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32">
                  <a:moveTo>
                    <a:pt x="0" y="16"/>
                  </a:moveTo>
                  <a:lnTo>
                    <a:pt x="2" y="17"/>
                  </a:lnTo>
                  <a:lnTo>
                    <a:pt x="2" y="19"/>
                  </a:lnTo>
                  <a:lnTo>
                    <a:pt x="2" y="22"/>
                  </a:lnTo>
                  <a:lnTo>
                    <a:pt x="3" y="24"/>
                  </a:lnTo>
                  <a:lnTo>
                    <a:pt x="3" y="25"/>
                  </a:lnTo>
                  <a:lnTo>
                    <a:pt x="3" y="27"/>
                  </a:lnTo>
                  <a:lnTo>
                    <a:pt x="5" y="29"/>
                  </a:lnTo>
                  <a:lnTo>
                    <a:pt x="5" y="30"/>
                  </a:lnTo>
                  <a:lnTo>
                    <a:pt x="11" y="32"/>
                  </a:lnTo>
                  <a:lnTo>
                    <a:pt x="16" y="32"/>
                  </a:lnTo>
                  <a:lnTo>
                    <a:pt x="22" y="30"/>
                  </a:lnTo>
                  <a:lnTo>
                    <a:pt x="27" y="29"/>
                  </a:lnTo>
                  <a:lnTo>
                    <a:pt x="32" y="25"/>
                  </a:lnTo>
                  <a:lnTo>
                    <a:pt x="37" y="22"/>
                  </a:lnTo>
                  <a:lnTo>
                    <a:pt x="42" y="17"/>
                  </a:lnTo>
                  <a:lnTo>
                    <a:pt x="43" y="13"/>
                  </a:lnTo>
                  <a:lnTo>
                    <a:pt x="45" y="11"/>
                  </a:lnTo>
                  <a:lnTo>
                    <a:pt x="45" y="8"/>
                  </a:lnTo>
                  <a:lnTo>
                    <a:pt x="45" y="6"/>
                  </a:lnTo>
                  <a:lnTo>
                    <a:pt x="43" y="4"/>
                  </a:lnTo>
                  <a:lnTo>
                    <a:pt x="43" y="3"/>
                  </a:lnTo>
                  <a:lnTo>
                    <a:pt x="42" y="1"/>
                  </a:lnTo>
                  <a:lnTo>
                    <a:pt x="40" y="1"/>
                  </a:lnTo>
                  <a:lnTo>
                    <a:pt x="40" y="0"/>
                  </a:lnTo>
                  <a:lnTo>
                    <a:pt x="37" y="0"/>
                  </a:lnTo>
                  <a:lnTo>
                    <a:pt x="34" y="0"/>
                  </a:lnTo>
                  <a:lnTo>
                    <a:pt x="30" y="0"/>
                  </a:lnTo>
                  <a:lnTo>
                    <a:pt x="27" y="0"/>
                  </a:lnTo>
                  <a:lnTo>
                    <a:pt x="24" y="1"/>
                  </a:lnTo>
                  <a:lnTo>
                    <a:pt x="22" y="1"/>
                  </a:lnTo>
                  <a:lnTo>
                    <a:pt x="19" y="3"/>
                  </a:lnTo>
                  <a:lnTo>
                    <a:pt x="16" y="4"/>
                  </a:lnTo>
                  <a:lnTo>
                    <a:pt x="14" y="6"/>
                  </a:lnTo>
                  <a:lnTo>
                    <a:pt x="11" y="6"/>
                  </a:lnTo>
                  <a:lnTo>
                    <a:pt x="10" y="8"/>
                  </a:lnTo>
                  <a:lnTo>
                    <a:pt x="8" y="9"/>
                  </a:lnTo>
                  <a:lnTo>
                    <a:pt x="6" y="9"/>
                  </a:lnTo>
                  <a:lnTo>
                    <a:pt x="5" y="11"/>
                  </a:lnTo>
                  <a:lnTo>
                    <a:pt x="2" y="13"/>
                  </a:lnTo>
                  <a:lnTo>
                    <a:pt x="0" y="16"/>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38" name="Freeform 37"/>
            <p:cNvSpPr>
              <a:spLocks/>
            </p:cNvSpPr>
            <p:nvPr/>
          </p:nvSpPr>
          <p:spPr bwMode="auto">
            <a:xfrm>
              <a:off x="4600" y="2961"/>
              <a:ext cx="45" cy="32"/>
            </a:xfrm>
            <a:custGeom>
              <a:avLst/>
              <a:gdLst>
                <a:gd name="T0" fmla="*/ 0 w 45"/>
                <a:gd name="T1" fmla="*/ 16 h 32"/>
                <a:gd name="T2" fmla="*/ 2 w 45"/>
                <a:gd name="T3" fmla="*/ 17 h 32"/>
                <a:gd name="T4" fmla="*/ 2 w 45"/>
                <a:gd name="T5" fmla="*/ 19 h 32"/>
                <a:gd name="T6" fmla="*/ 2 w 45"/>
                <a:gd name="T7" fmla="*/ 22 h 32"/>
                <a:gd name="T8" fmla="*/ 3 w 45"/>
                <a:gd name="T9" fmla="*/ 24 h 32"/>
                <a:gd name="T10" fmla="*/ 3 w 45"/>
                <a:gd name="T11" fmla="*/ 25 h 32"/>
                <a:gd name="T12" fmla="*/ 3 w 45"/>
                <a:gd name="T13" fmla="*/ 27 h 32"/>
                <a:gd name="T14" fmla="*/ 5 w 45"/>
                <a:gd name="T15" fmla="*/ 29 h 32"/>
                <a:gd name="T16" fmla="*/ 5 w 45"/>
                <a:gd name="T17" fmla="*/ 30 h 32"/>
                <a:gd name="T18" fmla="*/ 11 w 45"/>
                <a:gd name="T19" fmla="*/ 32 h 32"/>
                <a:gd name="T20" fmla="*/ 16 w 45"/>
                <a:gd name="T21" fmla="*/ 32 h 32"/>
                <a:gd name="T22" fmla="*/ 22 w 45"/>
                <a:gd name="T23" fmla="*/ 30 h 32"/>
                <a:gd name="T24" fmla="*/ 27 w 45"/>
                <a:gd name="T25" fmla="*/ 29 h 32"/>
                <a:gd name="T26" fmla="*/ 32 w 45"/>
                <a:gd name="T27" fmla="*/ 25 h 32"/>
                <a:gd name="T28" fmla="*/ 37 w 45"/>
                <a:gd name="T29" fmla="*/ 22 h 32"/>
                <a:gd name="T30" fmla="*/ 42 w 45"/>
                <a:gd name="T31" fmla="*/ 17 h 32"/>
                <a:gd name="T32" fmla="*/ 43 w 45"/>
                <a:gd name="T33" fmla="*/ 13 h 32"/>
                <a:gd name="T34" fmla="*/ 45 w 45"/>
                <a:gd name="T35" fmla="*/ 11 h 32"/>
                <a:gd name="T36" fmla="*/ 45 w 45"/>
                <a:gd name="T37" fmla="*/ 8 h 32"/>
                <a:gd name="T38" fmla="*/ 45 w 45"/>
                <a:gd name="T39" fmla="*/ 6 h 32"/>
                <a:gd name="T40" fmla="*/ 43 w 45"/>
                <a:gd name="T41" fmla="*/ 4 h 32"/>
                <a:gd name="T42" fmla="*/ 43 w 45"/>
                <a:gd name="T43" fmla="*/ 3 h 32"/>
                <a:gd name="T44" fmla="*/ 42 w 45"/>
                <a:gd name="T45" fmla="*/ 1 h 32"/>
                <a:gd name="T46" fmla="*/ 40 w 45"/>
                <a:gd name="T47" fmla="*/ 1 h 32"/>
                <a:gd name="T48" fmla="*/ 40 w 45"/>
                <a:gd name="T49" fmla="*/ 0 h 32"/>
                <a:gd name="T50" fmla="*/ 37 w 45"/>
                <a:gd name="T51" fmla="*/ 0 h 32"/>
                <a:gd name="T52" fmla="*/ 34 w 45"/>
                <a:gd name="T53" fmla="*/ 0 h 32"/>
                <a:gd name="T54" fmla="*/ 30 w 45"/>
                <a:gd name="T55" fmla="*/ 0 h 32"/>
                <a:gd name="T56" fmla="*/ 27 w 45"/>
                <a:gd name="T57" fmla="*/ 0 h 32"/>
                <a:gd name="T58" fmla="*/ 24 w 45"/>
                <a:gd name="T59" fmla="*/ 1 h 32"/>
                <a:gd name="T60" fmla="*/ 22 w 45"/>
                <a:gd name="T61" fmla="*/ 1 h 32"/>
                <a:gd name="T62" fmla="*/ 19 w 45"/>
                <a:gd name="T63" fmla="*/ 3 h 32"/>
                <a:gd name="T64" fmla="*/ 16 w 45"/>
                <a:gd name="T65" fmla="*/ 4 h 32"/>
                <a:gd name="T66" fmla="*/ 14 w 45"/>
                <a:gd name="T67" fmla="*/ 6 h 32"/>
                <a:gd name="T68" fmla="*/ 11 w 45"/>
                <a:gd name="T69" fmla="*/ 6 h 32"/>
                <a:gd name="T70" fmla="*/ 10 w 45"/>
                <a:gd name="T71" fmla="*/ 8 h 32"/>
                <a:gd name="T72" fmla="*/ 8 w 45"/>
                <a:gd name="T73" fmla="*/ 9 h 32"/>
                <a:gd name="T74" fmla="*/ 6 w 45"/>
                <a:gd name="T75" fmla="*/ 9 h 32"/>
                <a:gd name="T76" fmla="*/ 5 w 45"/>
                <a:gd name="T77" fmla="*/ 11 h 32"/>
                <a:gd name="T78" fmla="*/ 2 w 45"/>
                <a:gd name="T79" fmla="*/ 13 h 32"/>
                <a:gd name="T80" fmla="*/ 0 w 45"/>
                <a:gd name="T81" fmla="*/ 16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32"/>
                <a:gd name="T125" fmla="*/ 45 w 45"/>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32">
                  <a:moveTo>
                    <a:pt x="0" y="16"/>
                  </a:moveTo>
                  <a:lnTo>
                    <a:pt x="2" y="17"/>
                  </a:lnTo>
                  <a:lnTo>
                    <a:pt x="2" y="19"/>
                  </a:lnTo>
                  <a:lnTo>
                    <a:pt x="2" y="22"/>
                  </a:lnTo>
                  <a:lnTo>
                    <a:pt x="3" y="24"/>
                  </a:lnTo>
                  <a:lnTo>
                    <a:pt x="3" y="25"/>
                  </a:lnTo>
                  <a:lnTo>
                    <a:pt x="3" y="27"/>
                  </a:lnTo>
                  <a:lnTo>
                    <a:pt x="5" y="29"/>
                  </a:lnTo>
                  <a:lnTo>
                    <a:pt x="5" y="30"/>
                  </a:lnTo>
                  <a:lnTo>
                    <a:pt x="11" y="32"/>
                  </a:lnTo>
                  <a:lnTo>
                    <a:pt x="16" y="32"/>
                  </a:lnTo>
                  <a:lnTo>
                    <a:pt x="22" y="30"/>
                  </a:lnTo>
                  <a:lnTo>
                    <a:pt x="27" y="29"/>
                  </a:lnTo>
                  <a:lnTo>
                    <a:pt x="32" y="25"/>
                  </a:lnTo>
                  <a:lnTo>
                    <a:pt x="37" y="22"/>
                  </a:lnTo>
                  <a:lnTo>
                    <a:pt x="42" y="17"/>
                  </a:lnTo>
                  <a:lnTo>
                    <a:pt x="43" y="13"/>
                  </a:lnTo>
                  <a:lnTo>
                    <a:pt x="45" y="11"/>
                  </a:lnTo>
                  <a:lnTo>
                    <a:pt x="45" y="8"/>
                  </a:lnTo>
                  <a:lnTo>
                    <a:pt x="45" y="6"/>
                  </a:lnTo>
                  <a:lnTo>
                    <a:pt x="43" y="4"/>
                  </a:lnTo>
                  <a:lnTo>
                    <a:pt x="43" y="3"/>
                  </a:lnTo>
                  <a:lnTo>
                    <a:pt x="42" y="1"/>
                  </a:lnTo>
                  <a:lnTo>
                    <a:pt x="40" y="1"/>
                  </a:lnTo>
                  <a:lnTo>
                    <a:pt x="40" y="0"/>
                  </a:lnTo>
                  <a:lnTo>
                    <a:pt x="37" y="0"/>
                  </a:lnTo>
                  <a:lnTo>
                    <a:pt x="34" y="0"/>
                  </a:lnTo>
                  <a:lnTo>
                    <a:pt x="30" y="0"/>
                  </a:lnTo>
                  <a:lnTo>
                    <a:pt x="27" y="0"/>
                  </a:lnTo>
                  <a:lnTo>
                    <a:pt x="24" y="1"/>
                  </a:lnTo>
                  <a:lnTo>
                    <a:pt x="22" y="1"/>
                  </a:lnTo>
                  <a:lnTo>
                    <a:pt x="19" y="3"/>
                  </a:lnTo>
                  <a:lnTo>
                    <a:pt x="16" y="4"/>
                  </a:lnTo>
                  <a:lnTo>
                    <a:pt x="14" y="6"/>
                  </a:lnTo>
                  <a:lnTo>
                    <a:pt x="11" y="6"/>
                  </a:lnTo>
                  <a:lnTo>
                    <a:pt x="10" y="8"/>
                  </a:lnTo>
                  <a:lnTo>
                    <a:pt x="8" y="9"/>
                  </a:lnTo>
                  <a:lnTo>
                    <a:pt x="6" y="9"/>
                  </a:lnTo>
                  <a:lnTo>
                    <a:pt x="5" y="11"/>
                  </a:lnTo>
                  <a:lnTo>
                    <a:pt x="2" y="13"/>
                  </a:lnTo>
                  <a:lnTo>
                    <a:pt x="0" y="1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39" name="Freeform 38"/>
            <p:cNvSpPr>
              <a:spLocks/>
            </p:cNvSpPr>
            <p:nvPr/>
          </p:nvSpPr>
          <p:spPr bwMode="auto">
            <a:xfrm>
              <a:off x="4653" y="2906"/>
              <a:ext cx="55" cy="53"/>
            </a:xfrm>
            <a:custGeom>
              <a:avLst/>
              <a:gdLst>
                <a:gd name="T0" fmla="*/ 0 w 55"/>
                <a:gd name="T1" fmla="*/ 50 h 53"/>
                <a:gd name="T2" fmla="*/ 5 w 55"/>
                <a:gd name="T3" fmla="*/ 43 h 53"/>
                <a:gd name="T4" fmla="*/ 8 w 55"/>
                <a:gd name="T5" fmla="*/ 35 h 53"/>
                <a:gd name="T6" fmla="*/ 11 w 55"/>
                <a:gd name="T7" fmla="*/ 27 h 53"/>
                <a:gd name="T8" fmla="*/ 16 w 55"/>
                <a:gd name="T9" fmla="*/ 21 h 53"/>
                <a:gd name="T10" fmla="*/ 19 w 55"/>
                <a:gd name="T11" fmla="*/ 13 h 53"/>
                <a:gd name="T12" fmla="*/ 24 w 55"/>
                <a:gd name="T13" fmla="*/ 8 h 53"/>
                <a:gd name="T14" fmla="*/ 31 w 55"/>
                <a:gd name="T15" fmla="*/ 3 h 53"/>
                <a:gd name="T16" fmla="*/ 39 w 55"/>
                <a:gd name="T17" fmla="*/ 0 h 53"/>
                <a:gd name="T18" fmla="*/ 42 w 55"/>
                <a:gd name="T19" fmla="*/ 0 h 53"/>
                <a:gd name="T20" fmla="*/ 45 w 55"/>
                <a:gd name="T21" fmla="*/ 2 h 53"/>
                <a:gd name="T22" fmla="*/ 50 w 55"/>
                <a:gd name="T23" fmla="*/ 3 h 53"/>
                <a:gd name="T24" fmla="*/ 51 w 55"/>
                <a:gd name="T25" fmla="*/ 8 h 53"/>
                <a:gd name="T26" fmla="*/ 55 w 55"/>
                <a:gd name="T27" fmla="*/ 11 h 53"/>
                <a:gd name="T28" fmla="*/ 55 w 55"/>
                <a:gd name="T29" fmla="*/ 16 h 53"/>
                <a:gd name="T30" fmla="*/ 55 w 55"/>
                <a:gd name="T31" fmla="*/ 21 h 53"/>
                <a:gd name="T32" fmla="*/ 53 w 55"/>
                <a:gd name="T33" fmla="*/ 26 h 53"/>
                <a:gd name="T34" fmla="*/ 51 w 55"/>
                <a:gd name="T35" fmla="*/ 31 h 53"/>
                <a:gd name="T36" fmla="*/ 48 w 55"/>
                <a:gd name="T37" fmla="*/ 34 h 53"/>
                <a:gd name="T38" fmla="*/ 45 w 55"/>
                <a:gd name="T39" fmla="*/ 37 h 53"/>
                <a:gd name="T40" fmla="*/ 43 w 55"/>
                <a:gd name="T41" fmla="*/ 39 h 53"/>
                <a:gd name="T42" fmla="*/ 40 w 55"/>
                <a:gd name="T43" fmla="*/ 42 h 53"/>
                <a:gd name="T44" fmla="*/ 35 w 55"/>
                <a:gd name="T45" fmla="*/ 43 h 53"/>
                <a:gd name="T46" fmla="*/ 32 w 55"/>
                <a:gd name="T47" fmla="*/ 45 h 53"/>
                <a:gd name="T48" fmla="*/ 27 w 55"/>
                <a:gd name="T49" fmla="*/ 47 h 53"/>
                <a:gd name="T50" fmla="*/ 26 w 55"/>
                <a:gd name="T51" fmla="*/ 47 h 53"/>
                <a:gd name="T52" fmla="*/ 24 w 55"/>
                <a:gd name="T53" fmla="*/ 47 h 53"/>
                <a:gd name="T54" fmla="*/ 22 w 55"/>
                <a:gd name="T55" fmla="*/ 47 h 53"/>
                <a:gd name="T56" fmla="*/ 21 w 55"/>
                <a:gd name="T57" fmla="*/ 47 h 53"/>
                <a:gd name="T58" fmla="*/ 18 w 55"/>
                <a:gd name="T59" fmla="*/ 47 h 53"/>
                <a:gd name="T60" fmla="*/ 16 w 55"/>
                <a:gd name="T61" fmla="*/ 47 h 53"/>
                <a:gd name="T62" fmla="*/ 14 w 55"/>
                <a:gd name="T63" fmla="*/ 47 h 53"/>
                <a:gd name="T64" fmla="*/ 13 w 55"/>
                <a:gd name="T65" fmla="*/ 47 h 53"/>
                <a:gd name="T66" fmla="*/ 11 w 55"/>
                <a:gd name="T67" fmla="*/ 48 h 53"/>
                <a:gd name="T68" fmla="*/ 10 w 55"/>
                <a:gd name="T69" fmla="*/ 48 h 53"/>
                <a:gd name="T70" fmla="*/ 10 w 55"/>
                <a:gd name="T71" fmla="*/ 50 h 53"/>
                <a:gd name="T72" fmla="*/ 8 w 55"/>
                <a:gd name="T73" fmla="*/ 51 h 53"/>
                <a:gd name="T74" fmla="*/ 8 w 55"/>
                <a:gd name="T75" fmla="*/ 53 h 53"/>
                <a:gd name="T76" fmla="*/ 6 w 55"/>
                <a:gd name="T77" fmla="*/ 53 h 53"/>
                <a:gd name="T78" fmla="*/ 5 w 55"/>
                <a:gd name="T79" fmla="*/ 53 h 53"/>
                <a:gd name="T80" fmla="*/ 3 w 55"/>
                <a:gd name="T81" fmla="*/ 53 h 53"/>
                <a:gd name="T82" fmla="*/ 3 w 55"/>
                <a:gd name="T83" fmla="*/ 53 h 53"/>
                <a:gd name="T84" fmla="*/ 3 w 55"/>
                <a:gd name="T85" fmla="*/ 51 h 53"/>
                <a:gd name="T86" fmla="*/ 2 w 55"/>
                <a:gd name="T87" fmla="*/ 51 h 53"/>
                <a:gd name="T88" fmla="*/ 2 w 55"/>
                <a:gd name="T89" fmla="*/ 51 h 53"/>
                <a:gd name="T90" fmla="*/ 2 w 55"/>
                <a:gd name="T91" fmla="*/ 51 h 53"/>
                <a:gd name="T92" fmla="*/ 2 w 55"/>
                <a:gd name="T93" fmla="*/ 51 h 53"/>
                <a:gd name="T94" fmla="*/ 0 w 55"/>
                <a:gd name="T95" fmla="*/ 51 h 53"/>
                <a:gd name="T96" fmla="*/ 0 w 55"/>
                <a:gd name="T97" fmla="*/ 5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53"/>
                <a:gd name="T149" fmla="*/ 55 w 55"/>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53">
                  <a:moveTo>
                    <a:pt x="0" y="50"/>
                  </a:moveTo>
                  <a:lnTo>
                    <a:pt x="5" y="43"/>
                  </a:lnTo>
                  <a:lnTo>
                    <a:pt x="8" y="35"/>
                  </a:lnTo>
                  <a:lnTo>
                    <a:pt x="11" y="27"/>
                  </a:lnTo>
                  <a:lnTo>
                    <a:pt x="16" y="21"/>
                  </a:lnTo>
                  <a:lnTo>
                    <a:pt x="19" y="13"/>
                  </a:lnTo>
                  <a:lnTo>
                    <a:pt x="24" y="8"/>
                  </a:lnTo>
                  <a:lnTo>
                    <a:pt x="31" y="3"/>
                  </a:lnTo>
                  <a:lnTo>
                    <a:pt x="39" y="0"/>
                  </a:lnTo>
                  <a:lnTo>
                    <a:pt x="42" y="0"/>
                  </a:lnTo>
                  <a:lnTo>
                    <a:pt x="45" y="2"/>
                  </a:lnTo>
                  <a:lnTo>
                    <a:pt x="50" y="3"/>
                  </a:lnTo>
                  <a:lnTo>
                    <a:pt x="51" y="8"/>
                  </a:lnTo>
                  <a:lnTo>
                    <a:pt x="55" y="11"/>
                  </a:lnTo>
                  <a:lnTo>
                    <a:pt x="55" y="16"/>
                  </a:lnTo>
                  <a:lnTo>
                    <a:pt x="55" y="21"/>
                  </a:lnTo>
                  <a:lnTo>
                    <a:pt x="53" y="26"/>
                  </a:lnTo>
                  <a:lnTo>
                    <a:pt x="51" y="31"/>
                  </a:lnTo>
                  <a:lnTo>
                    <a:pt x="48" y="34"/>
                  </a:lnTo>
                  <a:lnTo>
                    <a:pt x="45" y="37"/>
                  </a:lnTo>
                  <a:lnTo>
                    <a:pt x="43" y="39"/>
                  </a:lnTo>
                  <a:lnTo>
                    <a:pt x="40" y="42"/>
                  </a:lnTo>
                  <a:lnTo>
                    <a:pt x="35" y="43"/>
                  </a:lnTo>
                  <a:lnTo>
                    <a:pt x="32" y="45"/>
                  </a:lnTo>
                  <a:lnTo>
                    <a:pt x="27" y="47"/>
                  </a:lnTo>
                  <a:lnTo>
                    <a:pt x="26" y="47"/>
                  </a:lnTo>
                  <a:lnTo>
                    <a:pt x="24" y="47"/>
                  </a:lnTo>
                  <a:lnTo>
                    <a:pt x="22" y="47"/>
                  </a:lnTo>
                  <a:lnTo>
                    <a:pt x="21" y="47"/>
                  </a:lnTo>
                  <a:lnTo>
                    <a:pt x="18" y="47"/>
                  </a:lnTo>
                  <a:lnTo>
                    <a:pt x="16" y="47"/>
                  </a:lnTo>
                  <a:lnTo>
                    <a:pt x="14" y="47"/>
                  </a:lnTo>
                  <a:lnTo>
                    <a:pt x="13" y="47"/>
                  </a:lnTo>
                  <a:lnTo>
                    <a:pt x="11" y="48"/>
                  </a:lnTo>
                  <a:lnTo>
                    <a:pt x="10" y="48"/>
                  </a:lnTo>
                  <a:lnTo>
                    <a:pt x="10" y="50"/>
                  </a:lnTo>
                  <a:lnTo>
                    <a:pt x="8" y="51"/>
                  </a:lnTo>
                  <a:lnTo>
                    <a:pt x="8" y="53"/>
                  </a:lnTo>
                  <a:lnTo>
                    <a:pt x="6" y="53"/>
                  </a:lnTo>
                  <a:lnTo>
                    <a:pt x="5" y="53"/>
                  </a:lnTo>
                  <a:lnTo>
                    <a:pt x="3" y="53"/>
                  </a:lnTo>
                  <a:lnTo>
                    <a:pt x="3" y="51"/>
                  </a:lnTo>
                  <a:lnTo>
                    <a:pt x="2" y="51"/>
                  </a:lnTo>
                  <a:lnTo>
                    <a:pt x="0" y="51"/>
                  </a:lnTo>
                  <a:lnTo>
                    <a:pt x="0" y="50"/>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40" name="Freeform 39"/>
            <p:cNvSpPr>
              <a:spLocks/>
            </p:cNvSpPr>
            <p:nvPr/>
          </p:nvSpPr>
          <p:spPr bwMode="auto">
            <a:xfrm>
              <a:off x="4653" y="2906"/>
              <a:ext cx="55" cy="53"/>
            </a:xfrm>
            <a:custGeom>
              <a:avLst/>
              <a:gdLst>
                <a:gd name="T0" fmla="*/ 0 w 55"/>
                <a:gd name="T1" fmla="*/ 50 h 53"/>
                <a:gd name="T2" fmla="*/ 5 w 55"/>
                <a:gd name="T3" fmla="*/ 43 h 53"/>
                <a:gd name="T4" fmla="*/ 8 w 55"/>
                <a:gd name="T5" fmla="*/ 35 h 53"/>
                <a:gd name="T6" fmla="*/ 11 w 55"/>
                <a:gd name="T7" fmla="*/ 27 h 53"/>
                <a:gd name="T8" fmla="*/ 16 w 55"/>
                <a:gd name="T9" fmla="*/ 21 h 53"/>
                <a:gd name="T10" fmla="*/ 19 w 55"/>
                <a:gd name="T11" fmla="*/ 13 h 53"/>
                <a:gd name="T12" fmla="*/ 24 w 55"/>
                <a:gd name="T13" fmla="*/ 8 h 53"/>
                <a:gd name="T14" fmla="*/ 31 w 55"/>
                <a:gd name="T15" fmla="*/ 3 h 53"/>
                <a:gd name="T16" fmla="*/ 39 w 55"/>
                <a:gd name="T17" fmla="*/ 0 h 53"/>
                <a:gd name="T18" fmla="*/ 42 w 55"/>
                <a:gd name="T19" fmla="*/ 0 h 53"/>
                <a:gd name="T20" fmla="*/ 45 w 55"/>
                <a:gd name="T21" fmla="*/ 2 h 53"/>
                <a:gd name="T22" fmla="*/ 50 w 55"/>
                <a:gd name="T23" fmla="*/ 3 h 53"/>
                <a:gd name="T24" fmla="*/ 51 w 55"/>
                <a:gd name="T25" fmla="*/ 8 h 53"/>
                <a:gd name="T26" fmla="*/ 55 w 55"/>
                <a:gd name="T27" fmla="*/ 11 h 53"/>
                <a:gd name="T28" fmla="*/ 55 w 55"/>
                <a:gd name="T29" fmla="*/ 16 h 53"/>
                <a:gd name="T30" fmla="*/ 55 w 55"/>
                <a:gd name="T31" fmla="*/ 21 h 53"/>
                <a:gd name="T32" fmla="*/ 53 w 55"/>
                <a:gd name="T33" fmla="*/ 26 h 53"/>
                <a:gd name="T34" fmla="*/ 51 w 55"/>
                <a:gd name="T35" fmla="*/ 31 h 53"/>
                <a:gd name="T36" fmla="*/ 48 w 55"/>
                <a:gd name="T37" fmla="*/ 34 h 53"/>
                <a:gd name="T38" fmla="*/ 45 w 55"/>
                <a:gd name="T39" fmla="*/ 37 h 53"/>
                <a:gd name="T40" fmla="*/ 43 w 55"/>
                <a:gd name="T41" fmla="*/ 39 h 53"/>
                <a:gd name="T42" fmla="*/ 40 w 55"/>
                <a:gd name="T43" fmla="*/ 42 h 53"/>
                <a:gd name="T44" fmla="*/ 35 w 55"/>
                <a:gd name="T45" fmla="*/ 43 h 53"/>
                <a:gd name="T46" fmla="*/ 32 w 55"/>
                <a:gd name="T47" fmla="*/ 45 h 53"/>
                <a:gd name="T48" fmla="*/ 27 w 55"/>
                <a:gd name="T49" fmla="*/ 47 h 53"/>
                <a:gd name="T50" fmla="*/ 26 w 55"/>
                <a:gd name="T51" fmla="*/ 47 h 53"/>
                <a:gd name="T52" fmla="*/ 24 w 55"/>
                <a:gd name="T53" fmla="*/ 47 h 53"/>
                <a:gd name="T54" fmla="*/ 22 w 55"/>
                <a:gd name="T55" fmla="*/ 47 h 53"/>
                <a:gd name="T56" fmla="*/ 21 w 55"/>
                <a:gd name="T57" fmla="*/ 47 h 53"/>
                <a:gd name="T58" fmla="*/ 18 w 55"/>
                <a:gd name="T59" fmla="*/ 47 h 53"/>
                <a:gd name="T60" fmla="*/ 16 w 55"/>
                <a:gd name="T61" fmla="*/ 47 h 53"/>
                <a:gd name="T62" fmla="*/ 14 w 55"/>
                <a:gd name="T63" fmla="*/ 47 h 53"/>
                <a:gd name="T64" fmla="*/ 13 w 55"/>
                <a:gd name="T65" fmla="*/ 47 h 53"/>
                <a:gd name="T66" fmla="*/ 11 w 55"/>
                <a:gd name="T67" fmla="*/ 48 h 53"/>
                <a:gd name="T68" fmla="*/ 10 w 55"/>
                <a:gd name="T69" fmla="*/ 48 h 53"/>
                <a:gd name="T70" fmla="*/ 10 w 55"/>
                <a:gd name="T71" fmla="*/ 50 h 53"/>
                <a:gd name="T72" fmla="*/ 8 w 55"/>
                <a:gd name="T73" fmla="*/ 51 h 53"/>
                <a:gd name="T74" fmla="*/ 8 w 55"/>
                <a:gd name="T75" fmla="*/ 53 h 53"/>
                <a:gd name="T76" fmla="*/ 6 w 55"/>
                <a:gd name="T77" fmla="*/ 53 h 53"/>
                <a:gd name="T78" fmla="*/ 5 w 55"/>
                <a:gd name="T79" fmla="*/ 53 h 53"/>
                <a:gd name="T80" fmla="*/ 3 w 55"/>
                <a:gd name="T81" fmla="*/ 53 h 53"/>
                <a:gd name="T82" fmla="*/ 3 w 55"/>
                <a:gd name="T83" fmla="*/ 53 h 53"/>
                <a:gd name="T84" fmla="*/ 3 w 55"/>
                <a:gd name="T85" fmla="*/ 51 h 53"/>
                <a:gd name="T86" fmla="*/ 2 w 55"/>
                <a:gd name="T87" fmla="*/ 51 h 53"/>
                <a:gd name="T88" fmla="*/ 2 w 55"/>
                <a:gd name="T89" fmla="*/ 51 h 53"/>
                <a:gd name="T90" fmla="*/ 2 w 55"/>
                <a:gd name="T91" fmla="*/ 51 h 53"/>
                <a:gd name="T92" fmla="*/ 2 w 55"/>
                <a:gd name="T93" fmla="*/ 51 h 53"/>
                <a:gd name="T94" fmla="*/ 0 w 55"/>
                <a:gd name="T95" fmla="*/ 51 h 53"/>
                <a:gd name="T96" fmla="*/ 0 w 55"/>
                <a:gd name="T97" fmla="*/ 5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53"/>
                <a:gd name="T149" fmla="*/ 55 w 55"/>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53">
                  <a:moveTo>
                    <a:pt x="0" y="50"/>
                  </a:moveTo>
                  <a:lnTo>
                    <a:pt x="5" y="43"/>
                  </a:lnTo>
                  <a:lnTo>
                    <a:pt x="8" y="35"/>
                  </a:lnTo>
                  <a:lnTo>
                    <a:pt x="11" y="27"/>
                  </a:lnTo>
                  <a:lnTo>
                    <a:pt x="16" y="21"/>
                  </a:lnTo>
                  <a:lnTo>
                    <a:pt x="19" y="13"/>
                  </a:lnTo>
                  <a:lnTo>
                    <a:pt x="24" y="8"/>
                  </a:lnTo>
                  <a:lnTo>
                    <a:pt x="31" y="3"/>
                  </a:lnTo>
                  <a:lnTo>
                    <a:pt x="39" y="0"/>
                  </a:lnTo>
                  <a:lnTo>
                    <a:pt x="42" y="0"/>
                  </a:lnTo>
                  <a:lnTo>
                    <a:pt x="45" y="2"/>
                  </a:lnTo>
                  <a:lnTo>
                    <a:pt x="50" y="3"/>
                  </a:lnTo>
                  <a:lnTo>
                    <a:pt x="51" y="8"/>
                  </a:lnTo>
                  <a:lnTo>
                    <a:pt x="55" y="11"/>
                  </a:lnTo>
                  <a:lnTo>
                    <a:pt x="55" y="16"/>
                  </a:lnTo>
                  <a:lnTo>
                    <a:pt x="55" y="21"/>
                  </a:lnTo>
                  <a:lnTo>
                    <a:pt x="53" y="26"/>
                  </a:lnTo>
                  <a:lnTo>
                    <a:pt x="51" y="31"/>
                  </a:lnTo>
                  <a:lnTo>
                    <a:pt x="48" y="34"/>
                  </a:lnTo>
                  <a:lnTo>
                    <a:pt x="45" y="37"/>
                  </a:lnTo>
                  <a:lnTo>
                    <a:pt x="43" y="39"/>
                  </a:lnTo>
                  <a:lnTo>
                    <a:pt x="40" y="42"/>
                  </a:lnTo>
                  <a:lnTo>
                    <a:pt x="35" y="43"/>
                  </a:lnTo>
                  <a:lnTo>
                    <a:pt x="32" y="45"/>
                  </a:lnTo>
                  <a:lnTo>
                    <a:pt x="27" y="47"/>
                  </a:lnTo>
                  <a:lnTo>
                    <a:pt x="26" y="47"/>
                  </a:lnTo>
                  <a:lnTo>
                    <a:pt x="24" y="47"/>
                  </a:lnTo>
                  <a:lnTo>
                    <a:pt x="22" y="47"/>
                  </a:lnTo>
                  <a:lnTo>
                    <a:pt x="21" y="47"/>
                  </a:lnTo>
                  <a:lnTo>
                    <a:pt x="18" y="47"/>
                  </a:lnTo>
                  <a:lnTo>
                    <a:pt x="16" y="47"/>
                  </a:lnTo>
                  <a:lnTo>
                    <a:pt x="14" y="47"/>
                  </a:lnTo>
                  <a:lnTo>
                    <a:pt x="13" y="47"/>
                  </a:lnTo>
                  <a:lnTo>
                    <a:pt x="11" y="48"/>
                  </a:lnTo>
                  <a:lnTo>
                    <a:pt x="10" y="48"/>
                  </a:lnTo>
                  <a:lnTo>
                    <a:pt x="10" y="50"/>
                  </a:lnTo>
                  <a:lnTo>
                    <a:pt x="8" y="51"/>
                  </a:lnTo>
                  <a:lnTo>
                    <a:pt x="8" y="53"/>
                  </a:lnTo>
                  <a:lnTo>
                    <a:pt x="6" y="53"/>
                  </a:lnTo>
                  <a:lnTo>
                    <a:pt x="5" y="53"/>
                  </a:lnTo>
                  <a:lnTo>
                    <a:pt x="3" y="53"/>
                  </a:lnTo>
                  <a:lnTo>
                    <a:pt x="3" y="51"/>
                  </a:lnTo>
                  <a:lnTo>
                    <a:pt x="2" y="51"/>
                  </a:lnTo>
                  <a:lnTo>
                    <a:pt x="0" y="51"/>
                  </a:lnTo>
                  <a:lnTo>
                    <a:pt x="0" y="50"/>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41" name="Freeform 40"/>
            <p:cNvSpPr>
              <a:spLocks/>
            </p:cNvSpPr>
            <p:nvPr/>
          </p:nvSpPr>
          <p:spPr bwMode="auto">
            <a:xfrm>
              <a:off x="4616" y="2906"/>
              <a:ext cx="40" cy="48"/>
            </a:xfrm>
            <a:custGeom>
              <a:avLst/>
              <a:gdLst>
                <a:gd name="T0" fmla="*/ 6 w 40"/>
                <a:gd name="T1" fmla="*/ 22 h 48"/>
                <a:gd name="T2" fmla="*/ 8 w 40"/>
                <a:gd name="T3" fmla="*/ 27 h 48"/>
                <a:gd name="T4" fmla="*/ 10 w 40"/>
                <a:gd name="T5" fmla="*/ 29 h 48"/>
                <a:gd name="T6" fmla="*/ 10 w 40"/>
                <a:gd name="T7" fmla="*/ 32 h 48"/>
                <a:gd name="T8" fmla="*/ 10 w 40"/>
                <a:gd name="T9" fmla="*/ 34 h 48"/>
                <a:gd name="T10" fmla="*/ 8 w 40"/>
                <a:gd name="T11" fmla="*/ 37 h 48"/>
                <a:gd name="T12" fmla="*/ 8 w 40"/>
                <a:gd name="T13" fmla="*/ 39 h 48"/>
                <a:gd name="T14" fmla="*/ 10 w 40"/>
                <a:gd name="T15" fmla="*/ 40 h 48"/>
                <a:gd name="T16" fmla="*/ 11 w 40"/>
                <a:gd name="T17" fmla="*/ 43 h 48"/>
                <a:gd name="T18" fmla="*/ 11 w 40"/>
                <a:gd name="T19" fmla="*/ 45 h 48"/>
                <a:gd name="T20" fmla="*/ 13 w 40"/>
                <a:gd name="T21" fmla="*/ 45 h 48"/>
                <a:gd name="T22" fmla="*/ 14 w 40"/>
                <a:gd name="T23" fmla="*/ 47 h 48"/>
                <a:gd name="T24" fmla="*/ 16 w 40"/>
                <a:gd name="T25" fmla="*/ 48 h 48"/>
                <a:gd name="T26" fmla="*/ 18 w 40"/>
                <a:gd name="T27" fmla="*/ 48 h 48"/>
                <a:gd name="T28" fmla="*/ 21 w 40"/>
                <a:gd name="T29" fmla="*/ 48 h 48"/>
                <a:gd name="T30" fmla="*/ 23 w 40"/>
                <a:gd name="T31" fmla="*/ 48 h 48"/>
                <a:gd name="T32" fmla="*/ 24 w 40"/>
                <a:gd name="T33" fmla="*/ 47 h 48"/>
                <a:gd name="T34" fmla="*/ 27 w 40"/>
                <a:gd name="T35" fmla="*/ 43 h 48"/>
                <a:gd name="T36" fmla="*/ 32 w 40"/>
                <a:gd name="T37" fmla="*/ 39 h 48"/>
                <a:gd name="T38" fmla="*/ 35 w 40"/>
                <a:gd name="T39" fmla="*/ 34 h 48"/>
                <a:gd name="T40" fmla="*/ 39 w 40"/>
                <a:gd name="T41" fmla="*/ 29 h 48"/>
                <a:gd name="T42" fmla="*/ 40 w 40"/>
                <a:gd name="T43" fmla="*/ 24 h 48"/>
                <a:gd name="T44" fmla="*/ 40 w 40"/>
                <a:gd name="T45" fmla="*/ 19 h 48"/>
                <a:gd name="T46" fmla="*/ 40 w 40"/>
                <a:gd name="T47" fmla="*/ 14 h 48"/>
                <a:gd name="T48" fmla="*/ 39 w 40"/>
                <a:gd name="T49" fmla="*/ 10 h 48"/>
                <a:gd name="T50" fmla="*/ 35 w 40"/>
                <a:gd name="T51" fmla="*/ 5 h 48"/>
                <a:gd name="T52" fmla="*/ 32 w 40"/>
                <a:gd name="T53" fmla="*/ 2 h 48"/>
                <a:gd name="T54" fmla="*/ 26 w 40"/>
                <a:gd name="T55" fmla="*/ 0 h 48"/>
                <a:gd name="T56" fmla="*/ 19 w 40"/>
                <a:gd name="T57" fmla="*/ 2 h 48"/>
                <a:gd name="T58" fmla="*/ 14 w 40"/>
                <a:gd name="T59" fmla="*/ 2 h 48"/>
                <a:gd name="T60" fmla="*/ 8 w 40"/>
                <a:gd name="T61" fmla="*/ 5 h 48"/>
                <a:gd name="T62" fmla="*/ 3 w 40"/>
                <a:gd name="T63" fmla="*/ 8 h 48"/>
                <a:gd name="T64" fmla="*/ 0 w 40"/>
                <a:gd name="T65" fmla="*/ 11 h 48"/>
                <a:gd name="T66" fmla="*/ 0 w 40"/>
                <a:gd name="T67" fmla="*/ 11 h 48"/>
                <a:gd name="T68" fmla="*/ 0 w 40"/>
                <a:gd name="T69" fmla="*/ 13 h 48"/>
                <a:gd name="T70" fmla="*/ 2 w 40"/>
                <a:gd name="T71" fmla="*/ 14 h 48"/>
                <a:gd name="T72" fmla="*/ 2 w 40"/>
                <a:gd name="T73" fmla="*/ 16 h 48"/>
                <a:gd name="T74" fmla="*/ 3 w 40"/>
                <a:gd name="T75" fmla="*/ 16 h 48"/>
                <a:gd name="T76" fmla="*/ 5 w 40"/>
                <a:gd name="T77" fmla="*/ 18 h 48"/>
                <a:gd name="T78" fmla="*/ 5 w 40"/>
                <a:gd name="T79" fmla="*/ 19 h 48"/>
                <a:gd name="T80" fmla="*/ 6 w 40"/>
                <a:gd name="T81" fmla="*/ 21 h 48"/>
                <a:gd name="T82" fmla="*/ 6 w 40"/>
                <a:gd name="T83" fmla="*/ 22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8"/>
                <a:gd name="T128" fmla="*/ 40 w 40"/>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8">
                  <a:moveTo>
                    <a:pt x="6" y="22"/>
                  </a:moveTo>
                  <a:lnTo>
                    <a:pt x="8" y="27"/>
                  </a:lnTo>
                  <a:lnTo>
                    <a:pt x="10" y="29"/>
                  </a:lnTo>
                  <a:lnTo>
                    <a:pt x="10" y="32"/>
                  </a:lnTo>
                  <a:lnTo>
                    <a:pt x="10" y="34"/>
                  </a:lnTo>
                  <a:lnTo>
                    <a:pt x="8" y="37"/>
                  </a:lnTo>
                  <a:lnTo>
                    <a:pt x="8" y="39"/>
                  </a:lnTo>
                  <a:lnTo>
                    <a:pt x="10" y="40"/>
                  </a:lnTo>
                  <a:lnTo>
                    <a:pt x="11" y="43"/>
                  </a:lnTo>
                  <a:lnTo>
                    <a:pt x="11" y="45"/>
                  </a:lnTo>
                  <a:lnTo>
                    <a:pt x="13" y="45"/>
                  </a:lnTo>
                  <a:lnTo>
                    <a:pt x="14" y="47"/>
                  </a:lnTo>
                  <a:lnTo>
                    <a:pt x="16" y="48"/>
                  </a:lnTo>
                  <a:lnTo>
                    <a:pt x="18" y="48"/>
                  </a:lnTo>
                  <a:lnTo>
                    <a:pt x="21" y="48"/>
                  </a:lnTo>
                  <a:lnTo>
                    <a:pt x="23" y="48"/>
                  </a:lnTo>
                  <a:lnTo>
                    <a:pt x="24" y="47"/>
                  </a:lnTo>
                  <a:lnTo>
                    <a:pt x="27" y="43"/>
                  </a:lnTo>
                  <a:lnTo>
                    <a:pt x="32" y="39"/>
                  </a:lnTo>
                  <a:lnTo>
                    <a:pt x="35" y="34"/>
                  </a:lnTo>
                  <a:lnTo>
                    <a:pt x="39" y="29"/>
                  </a:lnTo>
                  <a:lnTo>
                    <a:pt x="40" y="24"/>
                  </a:lnTo>
                  <a:lnTo>
                    <a:pt x="40" y="19"/>
                  </a:lnTo>
                  <a:lnTo>
                    <a:pt x="40" y="14"/>
                  </a:lnTo>
                  <a:lnTo>
                    <a:pt x="39" y="10"/>
                  </a:lnTo>
                  <a:lnTo>
                    <a:pt x="35" y="5"/>
                  </a:lnTo>
                  <a:lnTo>
                    <a:pt x="32" y="2"/>
                  </a:lnTo>
                  <a:lnTo>
                    <a:pt x="26" y="0"/>
                  </a:lnTo>
                  <a:lnTo>
                    <a:pt x="19" y="2"/>
                  </a:lnTo>
                  <a:lnTo>
                    <a:pt x="14" y="2"/>
                  </a:lnTo>
                  <a:lnTo>
                    <a:pt x="8" y="5"/>
                  </a:lnTo>
                  <a:lnTo>
                    <a:pt x="3" y="8"/>
                  </a:lnTo>
                  <a:lnTo>
                    <a:pt x="0" y="11"/>
                  </a:lnTo>
                  <a:lnTo>
                    <a:pt x="0" y="13"/>
                  </a:lnTo>
                  <a:lnTo>
                    <a:pt x="2" y="14"/>
                  </a:lnTo>
                  <a:lnTo>
                    <a:pt x="2" y="16"/>
                  </a:lnTo>
                  <a:lnTo>
                    <a:pt x="3" y="16"/>
                  </a:lnTo>
                  <a:lnTo>
                    <a:pt x="5" y="18"/>
                  </a:lnTo>
                  <a:lnTo>
                    <a:pt x="5" y="19"/>
                  </a:lnTo>
                  <a:lnTo>
                    <a:pt x="6" y="21"/>
                  </a:lnTo>
                  <a:lnTo>
                    <a:pt x="6" y="22"/>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42" name="Freeform 41"/>
            <p:cNvSpPr>
              <a:spLocks/>
            </p:cNvSpPr>
            <p:nvPr/>
          </p:nvSpPr>
          <p:spPr bwMode="auto">
            <a:xfrm>
              <a:off x="4616" y="2906"/>
              <a:ext cx="40" cy="48"/>
            </a:xfrm>
            <a:custGeom>
              <a:avLst/>
              <a:gdLst>
                <a:gd name="T0" fmla="*/ 6 w 40"/>
                <a:gd name="T1" fmla="*/ 22 h 48"/>
                <a:gd name="T2" fmla="*/ 8 w 40"/>
                <a:gd name="T3" fmla="*/ 27 h 48"/>
                <a:gd name="T4" fmla="*/ 10 w 40"/>
                <a:gd name="T5" fmla="*/ 29 h 48"/>
                <a:gd name="T6" fmla="*/ 10 w 40"/>
                <a:gd name="T7" fmla="*/ 32 h 48"/>
                <a:gd name="T8" fmla="*/ 10 w 40"/>
                <a:gd name="T9" fmla="*/ 34 h 48"/>
                <a:gd name="T10" fmla="*/ 8 w 40"/>
                <a:gd name="T11" fmla="*/ 37 h 48"/>
                <a:gd name="T12" fmla="*/ 8 w 40"/>
                <a:gd name="T13" fmla="*/ 39 h 48"/>
                <a:gd name="T14" fmla="*/ 10 w 40"/>
                <a:gd name="T15" fmla="*/ 40 h 48"/>
                <a:gd name="T16" fmla="*/ 11 w 40"/>
                <a:gd name="T17" fmla="*/ 43 h 48"/>
                <a:gd name="T18" fmla="*/ 11 w 40"/>
                <a:gd name="T19" fmla="*/ 45 h 48"/>
                <a:gd name="T20" fmla="*/ 13 w 40"/>
                <a:gd name="T21" fmla="*/ 45 h 48"/>
                <a:gd name="T22" fmla="*/ 14 w 40"/>
                <a:gd name="T23" fmla="*/ 47 h 48"/>
                <a:gd name="T24" fmla="*/ 16 w 40"/>
                <a:gd name="T25" fmla="*/ 48 h 48"/>
                <a:gd name="T26" fmla="*/ 18 w 40"/>
                <a:gd name="T27" fmla="*/ 48 h 48"/>
                <a:gd name="T28" fmla="*/ 21 w 40"/>
                <a:gd name="T29" fmla="*/ 48 h 48"/>
                <a:gd name="T30" fmla="*/ 23 w 40"/>
                <a:gd name="T31" fmla="*/ 48 h 48"/>
                <a:gd name="T32" fmla="*/ 24 w 40"/>
                <a:gd name="T33" fmla="*/ 47 h 48"/>
                <a:gd name="T34" fmla="*/ 27 w 40"/>
                <a:gd name="T35" fmla="*/ 43 h 48"/>
                <a:gd name="T36" fmla="*/ 32 w 40"/>
                <a:gd name="T37" fmla="*/ 39 h 48"/>
                <a:gd name="T38" fmla="*/ 35 w 40"/>
                <a:gd name="T39" fmla="*/ 34 h 48"/>
                <a:gd name="T40" fmla="*/ 39 w 40"/>
                <a:gd name="T41" fmla="*/ 29 h 48"/>
                <a:gd name="T42" fmla="*/ 40 w 40"/>
                <a:gd name="T43" fmla="*/ 24 h 48"/>
                <a:gd name="T44" fmla="*/ 40 w 40"/>
                <a:gd name="T45" fmla="*/ 19 h 48"/>
                <a:gd name="T46" fmla="*/ 40 w 40"/>
                <a:gd name="T47" fmla="*/ 14 h 48"/>
                <a:gd name="T48" fmla="*/ 39 w 40"/>
                <a:gd name="T49" fmla="*/ 10 h 48"/>
                <a:gd name="T50" fmla="*/ 35 w 40"/>
                <a:gd name="T51" fmla="*/ 5 h 48"/>
                <a:gd name="T52" fmla="*/ 32 w 40"/>
                <a:gd name="T53" fmla="*/ 2 h 48"/>
                <a:gd name="T54" fmla="*/ 26 w 40"/>
                <a:gd name="T55" fmla="*/ 0 h 48"/>
                <a:gd name="T56" fmla="*/ 19 w 40"/>
                <a:gd name="T57" fmla="*/ 2 h 48"/>
                <a:gd name="T58" fmla="*/ 14 w 40"/>
                <a:gd name="T59" fmla="*/ 2 h 48"/>
                <a:gd name="T60" fmla="*/ 8 w 40"/>
                <a:gd name="T61" fmla="*/ 5 h 48"/>
                <a:gd name="T62" fmla="*/ 3 w 40"/>
                <a:gd name="T63" fmla="*/ 8 h 48"/>
                <a:gd name="T64" fmla="*/ 0 w 40"/>
                <a:gd name="T65" fmla="*/ 11 h 48"/>
                <a:gd name="T66" fmla="*/ 0 w 40"/>
                <a:gd name="T67" fmla="*/ 11 h 48"/>
                <a:gd name="T68" fmla="*/ 0 w 40"/>
                <a:gd name="T69" fmla="*/ 13 h 48"/>
                <a:gd name="T70" fmla="*/ 2 w 40"/>
                <a:gd name="T71" fmla="*/ 14 h 48"/>
                <a:gd name="T72" fmla="*/ 2 w 40"/>
                <a:gd name="T73" fmla="*/ 16 h 48"/>
                <a:gd name="T74" fmla="*/ 3 w 40"/>
                <a:gd name="T75" fmla="*/ 16 h 48"/>
                <a:gd name="T76" fmla="*/ 5 w 40"/>
                <a:gd name="T77" fmla="*/ 18 h 48"/>
                <a:gd name="T78" fmla="*/ 5 w 40"/>
                <a:gd name="T79" fmla="*/ 19 h 48"/>
                <a:gd name="T80" fmla="*/ 6 w 40"/>
                <a:gd name="T81" fmla="*/ 21 h 48"/>
                <a:gd name="T82" fmla="*/ 6 w 40"/>
                <a:gd name="T83" fmla="*/ 22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8"/>
                <a:gd name="T128" fmla="*/ 40 w 40"/>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8">
                  <a:moveTo>
                    <a:pt x="6" y="22"/>
                  </a:moveTo>
                  <a:lnTo>
                    <a:pt x="8" y="27"/>
                  </a:lnTo>
                  <a:lnTo>
                    <a:pt x="10" y="29"/>
                  </a:lnTo>
                  <a:lnTo>
                    <a:pt x="10" y="32"/>
                  </a:lnTo>
                  <a:lnTo>
                    <a:pt x="10" y="34"/>
                  </a:lnTo>
                  <a:lnTo>
                    <a:pt x="8" y="37"/>
                  </a:lnTo>
                  <a:lnTo>
                    <a:pt x="8" y="39"/>
                  </a:lnTo>
                  <a:lnTo>
                    <a:pt x="10" y="40"/>
                  </a:lnTo>
                  <a:lnTo>
                    <a:pt x="11" y="43"/>
                  </a:lnTo>
                  <a:lnTo>
                    <a:pt x="11" y="45"/>
                  </a:lnTo>
                  <a:lnTo>
                    <a:pt x="13" y="45"/>
                  </a:lnTo>
                  <a:lnTo>
                    <a:pt x="14" y="47"/>
                  </a:lnTo>
                  <a:lnTo>
                    <a:pt x="16" y="48"/>
                  </a:lnTo>
                  <a:lnTo>
                    <a:pt x="18" y="48"/>
                  </a:lnTo>
                  <a:lnTo>
                    <a:pt x="21" y="48"/>
                  </a:lnTo>
                  <a:lnTo>
                    <a:pt x="23" y="48"/>
                  </a:lnTo>
                  <a:lnTo>
                    <a:pt x="24" y="47"/>
                  </a:lnTo>
                  <a:lnTo>
                    <a:pt x="27" y="43"/>
                  </a:lnTo>
                  <a:lnTo>
                    <a:pt x="32" y="39"/>
                  </a:lnTo>
                  <a:lnTo>
                    <a:pt x="35" y="34"/>
                  </a:lnTo>
                  <a:lnTo>
                    <a:pt x="39" y="29"/>
                  </a:lnTo>
                  <a:lnTo>
                    <a:pt x="40" y="24"/>
                  </a:lnTo>
                  <a:lnTo>
                    <a:pt x="40" y="19"/>
                  </a:lnTo>
                  <a:lnTo>
                    <a:pt x="40" y="14"/>
                  </a:lnTo>
                  <a:lnTo>
                    <a:pt x="39" y="10"/>
                  </a:lnTo>
                  <a:lnTo>
                    <a:pt x="35" y="5"/>
                  </a:lnTo>
                  <a:lnTo>
                    <a:pt x="32" y="2"/>
                  </a:lnTo>
                  <a:lnTo>
                    <a:pt x="26" y="0"/>
                  </a:lnTo>
                  <a:lnTo>
                    <a:pt x="19" y="2"/>
                  </a:lnTo>
                  <a:lnTo>
                    <a:pt x="14" y="2"/>
                  </a:lnTo>
                  <a:lnTo>
                    <a:pt x="8" y="5"/>
                  </a:lnTo>
                  <a:lnTo>
                    <a:pt x="3" y="8"/>
                  </a:lnTo>
                  <a:lnTo>
                    <a:pt x="0" y="11"/>
                  </a:lnTo>
                  <a:lnTo>
                    <a:pt x="0" y="13"/>
                  </a:lnTo>
                  <a:lnTo>
                    <a:pt x="2" y="14"/>
                  </a:lnTo>
                  <a:lnTo>
                    <a:pt x="2" y="16"/>
                  </a:lnTo>
                  <a:lnTo>
                    <a:pt x="3" y="16"/>
                  </a:lnTo>
                  <a:lnTo>
                    <a:pt x="5" y="18"/>
                  </a:lnTo>
                  <a:lnTo>
                    <a:pt x="5" y="19"/>
                  </a:lnTo>
                  <a:lnTo>
                    <a:pt x="6" y="21"/>
                  </a:lnTo>
                  <a:lnTo>
                    <a:pt x="6" y="22"/>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43" name="Freeform 42"/>
            <p:cNvSpPr>
              <a:spLocks/>
            </p:cNvSpPr>
            <p:nvPr/>
          </p:nvSpPr>
          <p:spPr bwMode="auto">
            <a:xfrm>
              <a:off x="4616" y="2906"/>
              <a:ext cx="40" cy="48"/>
            </a:xfrm>
            <a:custGeom>
              <a:avLst/>
              <a:gdLst>
                <a:gd name="T0" fmla="*/ 6 w 40"/>
                <a:gd name="T1" fmla="*/ 22 h 48"/>
                <a:gd name="T2" fmla="*/ 8 w 40"/>
                <a:gd name="T3" fmla="*/ 27 h 48"/>
                <a:gd name="T4" fmla="*/ 10 w 40"/>
                <a:gd name="T5" fmla="*/ 29 h 48"/>
                <a:gd name="T6" fmla="*/ 10 w 40"/>
                <a:gd name="T7" fmla="*/ 32 h 48"/>
                <a:gd name="T8" fmla="*/ 10 w 40"/>
                <a:gd name="T9" fmla="*/ 34 h 48"/>
                <a:gd name="T10" fmla="*/ 8 w 40"/>
                <a:gd name="T11" fmla="*/ 37 h 48"/>
                <a:gd name="T12" fmla="*/ 8 w 40"/>
                <a:gd name="T13" fmla="*/ 39 h 48"/>
                <a:gd name="T14" fmla="*/ 10 w 40"/>
                <a:gd name="T15" fmla="*/ 40 h 48"/>
                <a:gd name="T16" fmla="*/ 11 w 40"/>
                <a:gd name="T17" fmla="*/ 43 h 48"/>
                <a:gd name="T18" fmla="*/ 11 w 40"/>
                <a:gd name="T19" fmla="*/ 45 h 48"/>
                <a:gd name="T20" fmla="*/ 13 w 40"/>
                <a:gd name="T21" fmla="*/ 45 h 48"/>
                <a:gd name="T22" fmla="*/ 14 w 40"/>
                <a:gd name="T23" fmla="*/ 47 h 48"/>
                <a:gd name="T24" fmla="*/ 16 w 40"/>
                <a:gd name="T25" fmla="*/ 48 h 48"/>
                <a:gd name="T26" fmla="*/ 18 w 40"/>
                <a:gd name="T27" fmla="*/ 48 h 48"/>
                <a:gd name="T28" fmla="*/ 21 w 40"/>
                <a:gd name="T29" fmla="*/ 48 h 48"/>
                <a:gd name="T30" fmla="*/ 23 w 40"/>
                <a:gd name="T31" fmla="*/ 48 h 48"/>
                <a:gd name="T32" fmla="*/ 24 w 40"/>
                <a:gd name="T33" fmla="*/ 47 h 48"/>
                <a:gd name="T34" fmla="*/ 27 w 40"/>
                <a:gd name="T35" fmla="*/ 43 h 48"/>
                <a:gd name="T36" fmla="*/ 32 w 40"/>
                <a:gd name="T37" fmla="*/ 39 h 48"/>
                <a:gd name="T38" fmla="*/ 35 w 40"/>
                <a:gd name="T39" fmla="*/ 34 h 48"/>
                <a:gd name="T40" fmla="*/ 39 w 40"/>
                <a:gd name="T41" fmla="*/ 29 h 48"/>
                <a:gd name="T42" fmla="*/ 40 w 40"/>
                <a:gd name="T43" fmla="*/ 24 h 48"/>
                <a:gd name="T44" fmla="*/ 40 w 40"/>
                <a:gd name="T45" fmla="*/ 19 h 48"/>
                <a:gd name="T46" fmla="*/ 40 w 40"/>
                <a:gd name="T47" fmla="*/ 14 h 48"/>
                <a:gd name="T48" fmla="*/ 39 w 40"/>
                <a:gd name="T49" fmla="*/ 10 h 48"/>
                <a:gd name="T50" fmla="*/ 35 w 40"/>
                <a:gd name="T51" fmla="*/ 5 h 48"/>
                <a:gd name="T52" fmla="*/ 32 w 40"/>
                <a:gd name="T53" fmla="*/ 2 h 48"/>
                <a:gd name="T54" fmla="*/ 26 w 40"/>
                <a:gd name="T55" fmla="*/ 0 h 48"/>
                <a:gd name="T56" fmla="*/ 19 w 40"/>
                <a:gd name="T57" fmla="*/ 2 h 48"/>
                <a:gd name="T58" fmla="*/ 14 w 40"/>
                <a:gd name="T59" fmla="*/ 2 h 48"/>
                <a:gd name="T60" fmla="*/ 8 w 40"/>
                <a:gd name="T61" fmla="*/ 5 h 48"/>
                <a:gd name="T62" fmla="*/ 3 w 40"/>
                <a:gd name="T63" fmla="*/ 8 h 48"/>
                <a:gd name="T64" fmla="*/ 0 w 40"/>
                <a:gd name="T65" fmla="*/ 11 h 48"/>
                <a:gd name="T66" fmla="*/ 0 w 40"/>
                <a:gd name="T67" fmla="*/ 11 h 48"/>
                <a:gd name="T68" fmla="*/ 0 w 40"/>
                <a:gd name="T69" fmla="*/ 13 h 48"/>
                <a:gd name="T70" fmla="*/ 2 w 40"/>
                <a:gd name="T71" fmla="*/ 14 h 48"/>
                <a:gd name="T72" fmla="*/ 2 w 40"/>
                <a:gd name="T73" fmla="*/ 16 h 48"/>
                <a:gd name="T74" fmla="*/ 3 w 40"/>
                <a:gd name="T75" fmla="*/ 16 h 48"/>
                <a:gd name="T76" fmla="*/ 5 w 40"/>
                <a:gd name="T77" fmla="*/ 18 h 48"/>
                <a:gd name="T78" fmla="*/ 5 w 40"/>
                <a:gd name="T79" fmla="*/ 19 h 48"/>
                <a:gd name="T80" fmla="*/ 6 w 40"/>
                <a:gd name="T81" fmla="*/ 2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48"/>
                <a:gd name="T125" fmla="*/ 40 w 4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48">
                  <a:moveTo>
                    <a:pt x="6" y="22"/>
                  </a:moveTo>
                  <a:lnTo>
                    <a:pt x="8" y="27"/>
                  </a:lnTo>
                  <a:lnTo>
                    <a:pt x="10" y="29"/>
                  </a:lnTo>
                  <a:lnTo>
                    <a:pt x="10" y="32"/>
                  </a:lnTo>
                  <a:lnTo>
                    <a:pt x="10" y="34"/>
                  </a:lnTo>
                  <a:lnTo>
                    <a:pt x="8" y="37"/>
                  </a:lnTo>
                  <a:lnTo>
                    <a:pt x="8" y="39"/>
                  </a:lnTo>
                  <a:lnTo>
                    <a:pt x="10" y="40"/>
                  </a:lnTo>
                  <a:lnTo>
                    <a:pt x="11" y="43"/>
                  </a:lnTo>
                  <a:lnTo>
                    <a:pt x="11" y="45"/>
                  </a:lnTo>
                  <a:lnTo>
                    <a:pt x="13" y="45"/>
                  </a:lnTo>
                  <a:lnTo>
                    <a:pt x="14" y="47"/>
                  </a:lnTo>
                  <a:lnTo>
                    <a:pt x="16" y="48"/>
                  </a:lnTo>
                  <a:lnTo>
                    <a:pt x="18" y="48"/>
                  </a:lnTo>
                  <a:lnTo>
                    <a:pt x="21" y="48"/>
                  </a:lnTo>
                  <a:lnTo>
                    <a:pt x="23" y="48"/>
                  </a:lnTo>
                  <a:lnTo>
                    <a:pt x="24" y="47"/>
                  </a:lnTo>
                  <a:lnTo>
                    <a:pt x="27" y="43"/>
                  </a:lnTo>
                  <a:lnTo>
                    <a:pt x="32" y="39"/>
                  </a:lnTo>
                  <a:lnTo>
                    <a:pt x="35" y="34"/>
                  </a:lnTo>
                  <a:lnTo>
                    <a:pt x="39" y="29"/>
                  </a:lnTo>
                  <a:lnTo>
                    <a:pt x="40" y="24"/>
                  </a:lnTo>
                  <a:lnTo>
                    <a:pt x="40" y="19"/>
                  </a:lnTo>
                  <a:lnTo>
                    <a:pt x="40" y="14"/>
                  </a:lnTo>
                  <a:lnTo>
                    <a:pt x="39" y="10"/>
                  </a:lnTo>
                  <a:lnTo>
                    <a:pt x="35" y="5"/>
                  </a:lnTo>
                  <a:lnTo>
                    <a:pt x="32" y="2"/>
                  </a:lnTo>
                  <a:lnTo>
                    <a:pt x="26" y="0"/>
                  </a:lnTo>
                  <a:lnTo>
                    <a:pt x="19" y="2"/>
                  </a:lnTo>
                  <a:lnTo>
                    <a:pt x="14" y="2"/>
                  </a:lnTo>
                  <a:lnTo>
                    <a:pt x="8" y="5"/>
                  </a:lnTo>
                  <a:lnTo>
                    <a:pt x="3" y="8"/>
                  </a:lnTo>
                  <a:lnTo>
                    <a:pt x="0" y="11"/>
                  </a:lnTo>
                  <a:lnTo>
                    <a:pt x="0" y="13"/>
                  </a:lnTo>
                  <a:lnTo>
                    <a:pt x="2" y="14"/>
                  </a:lnTo>
                  <a:lnTo>
                    <a:pt x="2" y="16"/>
                  </a:lnTo>
                  <a:lnTo>
                    <a:pt x="3" y="16"/>
                  </a:lnTo>
                  <a:lnTo>
                    <a:pt x="5" y="18"/>
                  </a:lnTo>
                  <a:lnTo>
                    <a:pt x="5" y="19"/>
                  </a:lnTo>
                  <a:lnTo>
                    <a:pt x="6" y="2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44" name="Freeform 43"/>
            <p:cNvSpPr>
              <a:spLocks/>
            </p:cNvSpPr>
            <p:nvPr/>
          </p:nvSpPr>
          <p:spPr bwMode="auto">
            <a:xfrm>
              <a:off x="4613" y="2874"/>
              <a:ext cx="72" cy="34"/>
            </a:xfrm>
            <a:custGeom>
              <a:avLst/>
              <a:gdLst>
                <a:gd name="T0" fmla="*/ 9 w 72"/>
                <a:gd name="T1" fmla="*/ 6 h 34"/>
                <a:gd name="T2" fmla="*/ 6 w 72"/>
                <a:gd name="T3" fmla="*/ 11 h 34"/>
                <a:gd name="T4" fmla="*/ 5 w 72"/>
                <a:gd name="T5" fmla="*/ 16 h 34"/>
                <a:gd name="T6" fmla="*/ 1 w 72"/>
                <a:gd name="T7" fmla="*/ 21 h 34"/>
                <a:gd name="T8" fmla="*/ 0 w 72"/>
                <a:gd name="T9" fmla="*/ 24 h 34"/>
                <a:gd name="T10" fmla="*/ 0 w 72"/>
                <a:gd name="T11" fmla="*/ 29 h 34"/>
                <a:gd name="T12" fmla="*/ 3 w 72"/>
                <a:gd name="T13" fmla="*/ 30 h 34"/>
                <a:gd name="T14" fmla="*/ 8 w 72"/>
                <a:gd name="T15" fmla="*/ 32 h 34"/>
                <a:gd name="T16" fmla="*/ 13 w 72"/>
                <a:gd name="T17" fmla="*/ 30 h 34"/>
                <a:gd name="T18" fmla="*/ 17 w 72"/>
                <a:gd name="T19" fmla="*/ 27 h 34"/>
                <a:gd name="T20" fmla="*/ 21 w 72"/>
                <a:gd name="T21" fmla="*/ 24 h 34"/>
                <a:gd name="T22" fmla="*/ 26 w 72"/>
                <a:gd name="T23" fmla="*/ 22 h 34"/>
                <a:gd name="T24" fmla="*/ 32 w 72"/>
                <a:gd name="T25" fmla="*/ 22 h 34"/>
                <a:gd name="T26" fmla="*/ 37 w 72"/>
                <a:gd name="T27" fmla="*/ 26 h 34"/>
                <a:gd name="T28" fmla="*/ 43 w 72"/>
                <a:gd name="T29" fmla="*/ 29 h 34"/>
                <a:gd name="T30" fmla="*/ 48 w 72"/>
                <a:gd name="T31" fmla="*/ 32 h 34"/>
                <a:gd name="T32" fmla="*/ 53 w 72"/>
                <a:gd name="T33" fmla="*/ 34 h 34"/>
                <a:gd name="T34" fmla="*/ 59 w 72"/>
                <a:gd name="T35" fmla="*/ 34 h 34"/>
                <a:gd name="T36" fmla="*/ 64 w 72"/>
                <a:gd name="T37" fmla="*/ 32 h 34"/>
                <a:gd name="T38" fmla="*/ 69 w 72"/>
                <a:gd name="T39" fmla="*/ 29 h 34"/>
                <a:gd name="T40" fmla="*/ 71 w 72"/>
                <a:gd name="T41" fmla="*/ 26 h 34"/>
                <a:gd name="T42" fmla="*/ 72 w 72"/>
                <a:gd name="T43" fmla="*/ 21 h 34"/>
                <a:gd name="T44" fmla="*/ 72 w 72"/>
                <a:gd name="T45" fmla="*/ 16 h 34"/>
                <a:gd name="T46" fmla="*/ 69 w 72"/>
                <a:gd name="T47" fmla="*/ 11 h 34"/>
                <a:gd name="T48" fmla="*/ 66 w 72"/>
                <a:gd name="T49" fmla="*/ 9 h 34"/>
                <a:gd name="T50" fmla="*/ 62 w 72"/>
                <a:gd name="T51" fmla="*/ 6 h 34"/>
                <a:gd name="T52" fmla="*/ 59 w 72"/>
                <a:gd name="T53" fmla="*/ 5 h 34"/>
                <a:gd name="T54" fmla="*/ 56 w 72"/>
                <a:gd name="T55" fmla="*/ 3 h 34"/>
                <a:gd name="T56" fmla="*/ 50 w 72"/>
                <a:gd name="T57" fmla="*/ 3 h 34"/>
                <a:gd name="T58" fmla="*/ 40 w 72"/>
                <a:gd name="T59" fmla="*/ 1 h 34"/>
                <a:gd name="T60" fmla="*/ 30 w 72"/>
                <a:gd name="T61" fmla="*/ 1 h 34"/>
                <a:gd name="T62" fmla="*/ 19 w 72"/>
                <a:gd name="T63" fmla="*/ 0 h 34"/>
                <a:gd name="T64" fmla="*/ 14 w 72"/>
                <a:gd name="T65" fmla="*/ 0 h 34"/>
                <a:gd name="T66" fmla="*/ 13 w 72"/>
                <a:gd name="T67" fmla="*/ 1 h 34"/>
                <a:gd name="T68" fmla="*/ 11 w 72"/>
                <a:gd name="T69" fmla="*/ 1 h 34"/>
                <a:gd name="T70" fmla="*/ 11 w 7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34"/>
                <a:gd name="T110" fmla="*/ 72 w 7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34">
                  <a:moveTo>
                    <a:pt x="11" y="3"/>
                  </a:moveTo>
                  <a:lnTo>
                    <a:pt x="9" y="6"/>
                  </a:lnTo>
                  <a:lnTo>
                    <a:pt x="8" y="8"/>
                  </a:lnTo>
                  <a:lnTo>
                    <a:pt x="6" y="11"/>
                  </a:lnTo>
                  <a:lnTo>
                    <a:pt x="5" y="13"/>
                  </a:lnTo>
                  <a:lnTo>
                    <a:pt x="5" y="16"/>
                  </a:lnTo>
                  <a:lnTo>
                    <a:pt x="3" y="17"/>
                  </a:lnTo>
                  <a:lnTo>
                    <a:pt x="1" y="21"/>
                  </a:lnTo>
                  <a:lnTo>
                    <a:pt x="0" y="22"/>
                  </a:lnTo>
                  <a:lnTo>
                    <a:pt x="0" y="24"/>
                  </a:lnTo>
                  <a:lnTo>
                    <a:pt x="0" y="27"/>
                  </a:lnTo>
                  <a:lnTo>
                    <a:pt x="0" y="29"/>
                  </a:lnTo>
                  <a:lnTo>
                    <a:pt x="1" y="30"/>
                  </a:lnTo>
                  <a:lnTo>
                    <a:pt x="3" y="30"/>
                  </a:lnTo>
                  <a:lnTo>
                    <a:pt x="5" y="32"/>
                  </a:lnTo>
                  <a:lnTo>
                    <a:pt x="8" y="32"/>
                  </a:lnTo>
                  <a:lnTo>
                    <a:pt x="9" y="30"/>
                  </a:lnTo>
                  <a:lnTo>
                    <a:pt x="13" y="30"/>
                  </a:lnTo>
                  <a:lnTo>
                    <a:pt x="14" y="29"/>
                  </a:lnTo>
                  <a:lnTo>
                    <a:pt x="17" y="27"/>
                  </a:lnTo>
                  <a:lnTo>
                    <a:pt x="19" y="26"/>
                  </a:lnTo>
                  <a:lnTo>
                    <a:pt x="21" y="24"/>
                  </a:lnTo>
                  <a:lnTo>
                    <a:pt x="24" y="22"/>
                  </a:lnTo>
                  <a:lnTo>
                    <a:pt x="26" y="22"/>
                  </a:lnTo>
                  <a:lnTo>
                    <a:pt x="29" y="22"/>
                  </a:lnTo>
                  <a:lnTo>
                    <a:pt x="32" y="22"/>
                  </a:lnTo>
                  <a:lnTo>
                    <a:pt x="35" y="24"/>
                  </a:lnTo>
                  <a:lnTo>
                    <a:pt x="37" y="26"/>
                  </a:lnTo>
                  <a:lnTo>
                    <a:pt x="40" y="27"/>
                  </a:lnTo>
                  <a:lnTo>
                    <a:pt x="43" y="29"/>
                  </a:lnTo>
                  <a:lnTo>
                    <a:pt x="45" y="30"/>
                  </a:lnTo>
                  <a:lnTo>
                    <a:pt x="48" y="32"/>
                  </a:lnTo>
                  <a:lnTo>
                    <a:pt x="51" y="32"/>
                  </a:lnTo>
                  <a:lnTo>
                    <a:pt x="53" y="34"/>
                  </a:lnTo>
                  <a:lnTo>
                    <a:pt x="56" y="34"/>
                  </a:lnTo>
                  <a:lnTo>
                    <a:pt x="59" y="34"/>
                  </a:lnTo>
                  <a:lnTo>
                    <a:pt x="61" y="32"/>
                  </a:lnTo>
                  <a:lnTo>
                    <a:pt x="64" y="32"/>
                  </a:lnTo>
                  <a:lnTo>
                    <a:pt x="66" y="30"/>
                  </a:lnTo>
                  <a:lnTo>
                    <a:pt x="69" y="29"/>
                  </a:lnTo>
                  <a:lnTo>
                    <a:pt x="71" y="27"/>
                  </a:lnTo>
                  <a:lnTo>
                    <a:pt x="71" y="26"/>
                  </a:lnTo>
                  <a:lnTo>
                    <a:pt x="72" y="22"/>
                  </a:lnTo>
                  <a:lnTo>
                    <a:pt x="72" y="21"/>
                  </a:lnTo>
                  <a:lnTo>
                    <a:pt x="72" y="17"/>
                  </a:lnTo>
                  <a:lnTo>
                    <a:pt x="72" y="16"/>
                  </a:lnTo>
                  <a:lnTo>
                    <a:pt x="71" y="13"/>
                  </a:lnTo>
                  <a:lnTo>
                    <a:pt x="69" y="11"/>
                  </a:lnTo>
                  <a:lnTo>
                    <a:pt x="67" y="9"/>
                  </a:lnTo>
                  <a:lnTo>
                    <a:pt x="66" y="9"/>
                  </a:lnTo>
                  <a:lnTo>
                    <a:pt x="64" y="8"/>
                  </a:lnTo>
                  <a:lnTo>
                    <a:pt x="62" y="6"/>
                  </a:lnTo>
                  <a:lnTo>
                    <a:pt x="61" y="6"/>
                  </a:lnTo>
                  <a:lnTo>
                    <a:pt x="59" y="5"/>
                  </a:lnTo>
                  <a:lnTo>
                    <a:pt x="58" y="5"/>
                  </a:lnTo>
                  <a:lnTo>
                    <a:pt x="56" y="3"/>
                  </a:lnTo>
                  <a:lnTo>
                    <a:pt x="54" y="3"/>
                  </a:lnTo>
                  <a:lnTo>
                    <a:pt x="50" y="3"/>
                  </a:lnTo>
                  <a:lnTo>
                    <a:pt x="45" y="3"/>
                  </a:lnTo>
                  <a:lnTo>
                    <a:pt x="40" y="1"/>
                  </a:lnTo>
                  <a:lnTo>
                    <a:pt x="35" y="1"/>
                  </a:lnTo>
                  <a:lnTo>
                    <a:pt x="30" y="1"/>
                  </a:lnTo>
                  <a:lnTo>
                    <a:pt x="24" y="1"/>
                  </a:lnTo>
                  <a:lnTo>
                    <a:pt x="19" y="0"/>
                  </a:lnTo>
                  <a:lnTo>
                    <a:pt x="14" y="0"/>
                  </a:lnTo>
                  <a:lnTo>
                    <a:pt x="13" y="0"/>
                  </a:lnTo>
                  <a:lnTo>
                    <a:pt x="13" y="1"/>
                  </a:lnTo>
                  <a:lnTo>
                    <a:pt x="11" y="1"/>
                  </a:lnTo>
                  <a:lnTo>
                    <a:pt x="11" y="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45" name="Freeform 44"/>
            <p:cNvSpPr>
              <a:spLocks/>
            </p:cNvSpPr>
            <p:nvPr/>
          </p:nvSpPr>
          <p:spPr bwMode="auto">
            <a:xfrm>
              <a:off x="4613" y="2874"/>
              <a:ext cx="72" cy="34"/>
            </a:xfrm>
            <a:custGeom>
              <a:avLst/>
              <a:gdLst>
                <a:gd name="T0" fmla="*/ 9 w 72"/>
                <a:gd name="T1" fmla="*/ 6 h 34"/>
                <a:gd name="T2" fmla="*/ 6 w 72"/>
                <a:gd name="T3" fmla="*/ 11 h 34"/>
                <a:gd name="T4" fmla="*/ 5 w 72"/>
                <a:gd name="T5" fmla="*/ 16 h 34"/>
                <a:gd name="T6" fmla="*/ 1 w 72"/>
                <a:gd name="T7" fmla="*/ 21 h 34"/>
                <a:gd name="T8" fmla="*/ 0 w 72"/>
                <a:gd name="T9" fmla="*/ 24 h 34"/>
                <a:gd name="T10" fmla="*/ 0 w 72"/>
                <a:gd name="T11" fmla="*/ 29 h 34"/>
                <a:gd name="T12" fmla="*/ 3 w 72"/>
                <a:gd name="T13" fmla="*/ 30 h 34"/>
                <a:gd name="T14" fmla="*/ 8 w 72"/>
                <a:gd name="T15" fmla="*/ 32 h 34"/>
                <a:gd name="T16" fmla="*/ 13 w 72"/>
                <a:gd name="T17" fmla="*/ 30 h 34"/>
                <a:gd name="T18" fmla="*/ 17 w 72"/>
                <a:gd name="T19" fmla="*/ 27 h 34"/>
                <a:gd name="T20" fmla="*/ 21 w 72"/>
                <a:gd name="T21" fmla="*/ 24 h 34"/>
                <a:gd name="T22" fmla="*/ 26 w 72"/>
                <a:gd name="T23" fmla="*/ 22 h 34"/>
                <a:gd name="T24" fmla="*/ 32 w 72"/>
                <a:gd name="T25" fmla="*/ 22 h 34"/>
                <a:gd name="T26" fmla="*/ 37 w 72"/>
                <a:gd name="T27" fmla="*/ 26 h 34"/>
                <a:gd name="T28" fmla="*/ 43 w 72"/>
                <a:gd name="T29" fmla="*/ 29 h 34"/>
                <a:gd name="T30" fmla="*/ 48 w 72"/>
                <a:gd name="T31" fmla="*/ 32 h 34"/>
                <a:gd name="T32" fmla="*/ 53 w 72"/>
                <a:gd name="T33" fmla="*/ 34 h 34"/>
                <a:gd name="T34" fmla="*/ 59 w 72"/>
                <a:gd name="T35" fmla="*/ 34 h 34"/>
                <a:gd name="T36" fmla="*/ 64 w 72"/>
                <a:gd name="T37" fmla="*/ 32 h 34"/>
                <a:gd name="T38" fmla="*/ 69 w 72"/>
                <a:gd name="T39" fmla="*/ 29 h 34"/>
                <a:gd name="T40" fmla="*/ 71 w 72"/>
                <a:gd name="T41" fmla="*/ 26 h 34"/>
                <a:gd name="T42" fmla="*/ 72 w 72"/>
                <a:gd name="T43" fmla="*/ 21 h 34"/>
                <a:gd name="T44" fmla="*/ 72 w 72"/>
                <a:gd name="T45" fmla="*/ 16 h 34"/>
                <a:gd name="T46" fmla="*/ 69 w 72"/>
                <a:gd name="T47" fmla="*/ 11 h 34"/>
                <a:gd name="T48" fmla="*/ 66 w 72"/>
                <a:gd name="T49" fmla="*/ 9 h 34"/>
                <a:gd name="T50" fmla="*/ 62 w 72"/>
                <a:gd name="T51" fmla="*/ 6 h 34"/>
                <a:gd name="T52" fmla="*/ 59 w 72"/>
                <a:gd name="T53" fmla="*/ 5 h 34"/>
                <a:gd name="T54" fmla="*/ 56 w 72"/>
                <a:gd name="T55" fmla="*/ 3 h 34"/>
                <a:gd name="T56" fmla="*/ 50 w 72"/>
                <a:gd name="T57" fmla="*/ 3 h 34"/>
                <a:gd name="T58" fmla="*/ 40 w 72"/>
                <a:gd name="T59" fmla="*/ 1 h 34"/>
                <a:gd name="T60" fmla="*/ 30 w 72"/>
                <a:gd name="T61" fmla="*/ 1 h 34"/>
                <a:gd name="T62" fmla="*/ 19 w 72"/>
                <a:gd name="T63" fmla="*/ 0 h 34"/>
                <a:gd name="T64" fmla="*/ 14 w 72"/>
                <a:gd name="T65" fmla="*/ 0 h 34"/>
                <a:gd name="T66" fmla="*/ 13 w 72"/>
                <a:gd name="T67" fmla="*/ 1 h 34"/>
                <a:gd name="T68" fmla="*/ 11 w 72"/>
                <a:gd name="T69" fmla="*/ 1 h 34"/>
                <a:gd name="T70" fmla="*/ 11 w 7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34"/>
                <a:gd name="T110" fmla="*/ 72 w 7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34">
                  <a:moveTo>
                    <a:pt x="11" y="3"/>
                  </a:moveTo>
                  <a:lnTo>
                    <a:pt x="9" y="6"/>
                  </a:lnTo>
                  <a:lnTo>
                    <a:pt x="8" y="8"/>
                  </a:lnTo>
                  <a:lnTo>
                    <a:pt x="6" y="11"/>
                  </a:lnTo>
                  <a:lnTo>
                    <a:pt x="5" y="13"/>
                  </a:lnTo>
                  <a:lnTo>
                    <a:pt x="5" y="16"/>
                  </a:lnTo>
                  <a:lnTo>
                    <a:pt x="3" y="17"/>
                  </a:lnTo>
                  <a:lnTo>
                    <a:pt x="1" y="21"/>
                  </a:lnTo>
                  <a:lnTo>
                    <a:pt x="0" y="22"/>
                  </a:lnTo>
                  <a:lnTo>
                    <a:pt x="0" y="24"/>
                  </a:lnTo>
                  <a:lnTo>
                    <a:pt x="0" y="27"/>
                  </a:lnTo>
                  <a:lnTo>
                    <a:pt x="0" y="29"/>
                  </a:lnTo>
                  <a:lnTo>
                    <a:pt x="1" y="30"/>
                  </a:lnTo>
                  <a:lnTo>
                    <a:pt x="3" y="30"/>
                  </a:lnTo>
                  <a:lnTo>
                    <a:pt x="5" y="32"/>
                  </a:lnTo>
                  <a:lnTo>
                    <a:pt x="8" y="32"/>
                  </a:lnTo>
                  <a:lnTo>
                    <a:pt x="9" y="30"/>
                  </a:lnTo>
                  <a:lnTo>
                    <a:pt x="13" y="30"/>
                  </a:lnTo>
                  <a:lnTo>
                    <a:pt x="14" y="29"/>
                  </a:lnTo>
                  <a:lnTo>
                    <a:pt x="17" y="27"/>
                  </a:lnTo>
                  <a:lnTo>
                    <a:pt x="19" y="26"/>
                  </a:lnTo>
                  <a:lnTo>
                    <a:pt x="21" y="24"/>
                  </a:lnTo>
                  <a:lnTo>
                    <a:pt x="24" y="22"/>
                  </a:lnTo>
                  <a:lnTo>
                    <a:pt x="26" y="22"/>
                  </a:lnTo>
                  <a:lnTo>
                    <a:pt x="29" y="22"/>
                  </a:lnTo>
                  <a:lnTo>
                    <a:pt x="32" y="22"/>
                  </a:lnTo>
                  <a:lnTo>
                    <a:pt x="35" y="24"/>
                  </a:lnTo>
                  <a:lnTo>
                    <a:pt x="37" y="26"/>
                  </a:lnTo>
                  <a:lnTo>
                    <a:pt x="40" y="27"/>
                  </a:lnTo>
                  <a:lnTo>
                    <a:pt x="43" y="29"/>
                  </a:lnTo>
                  <a:lnTo>
                    <a:pt x="45" y="30"/>
                  </a:lnTo>
                  <a:lnTo>
                    <a:pt x="48" y="32"/>
                  </a:lnTo>
                  <a:lnTo>
                    <a:pt x="51" y="32"/>
                  </a:lnTo>
                  <a:lnTo>
                    <a:pt x="53" y="34"/>
                  </a:lnTo>
                  <a:lnTo>
                    <a:pt x="56" y="34"/>
                  </a:lnTo>
                  <a:lnTo>
                    <a:pt x="59" y="34"/>
                  </a:lnTo>
                  <a:lnTo>
                    <a:pt x="61" y="32"/>
                  </a:lnTo>
                  <a:lnTo>
                    <a:pt x="64" y="32"/>
                  </a:lnTo>
                  <a:lnTo>
                    <a:pt x="66" y="30"/>
                  </a:lnTo>
                  <a:lnTo>
                    <a:pt x="69" y="29"/>
                  </a:lnTo>
                  <a:lnTo>
                    <a:pt x="71" y="27"/>
                  </a:lnTo>
                  <a:lnTo>
                    <a:pt x="71" y="26"/>
                  </a:lnTo>
                  <a:lnTo>
                    <a:pt x="72" y="22"/>
                  </a:lnTo>
                  <a:lnTo>
                    <a:pt x="72" y="21"/>
                  </a:lnTo>
                  <a:lnTo>
                    <a:pt x="72" y="17"/>
                  </a:lnTo>
                  <a:lnTo>
                    <a:pt x="72" y="16"/>
                  </a:lnTo>
                  <a:lnTo>
                    <a:pt x="71" y="13"/>
                  </a:lnTo>
                  <a:lnTo>
                    <a:pt x="69" y="11"/>
                  </a:lnTo>
                  <a:lnTo>
                    <a:pt x="67" y="9"/>
                  </a:lnTo>
                  <a:lnTo>
                    <a:pt x="66" y="9"/>
                  </a:lnTo>
                  <a:lnTo>
                    <a:pt x="64" y="8"/>
                  </a:lnTo>
                  <a:lnTo>
                    <a:pt x="62" y="6"/>
                  </a:lnTo>
                  <a:lnTo>
                    <a:pt x="61" y="6"/>
                  </a:lnTo>
                  <a:lnTo>
                    <a:pt x="59" y="5"/>
                  </a:lnTo>
                  <a:lnTo>
                    <a:pt x="58" y="5"/>
                  </a:lnTo>
                  <a:lnTo>
                    <a:pt x="56" y="3"/>
                  </a:lnTo>
                  <a:lnTo>
                    <a:pt x="54" y="3"/>
                  </a:lnTo>
                  <a:lnTo>
                    <a:pt x="50" y="3"/>
                  </a:lnTo>
                  <a:lnTo>
                    <a:pt x="45" y="3"/>
                  </a:lnTo>
                  <a:lnTo>
                    <a:pt x="40" y="1"/>
                  </a:lnTo>
                  <a:lnTo>
                    <a:pt x="35" y="1"/>
                  </a:lnTo>
                  <a:lnTo>
                    <a:pt x="30" y="1"/>
                  </a:lnTo>
                  <a:lnTo>
                    <a:pt x="24" y="1"/>
                  </a:lnTo>
                  <a:lnTo>
                    <a:pt x="19" y="0"/>
                  </a:lnTo>
                  <a:lnTo>
                    <a:pt x="14" y="0"/>
                  </a:lnTo>
                  <a:lnTo>
                    <a:pt x="13" y="0"/>
                  </a:lnTo>
                  <a:lnTo>
                    <a:pt x="13" y="1"/>
                  </a:lnTo>
                  <a:lnTo>
                    <a:pt x="11" y="1"/>
                  </a:lnTo>
                  <a:lnTo>
                    <a:pt x="11" y="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46" name="Freeform 45"/>
            <p:cNvSpPr>
              <a:spLocks/>
            </p:cNvSpPr>
            <p:nvPr/>
          </p:nvSpPr>
          <p:spPr bwMode="auto">
            <a:xfrm>
              <a:off x="4610" y="2690"/>
              <a:ext cx="276" cy="238"/>
            </a:xfrm>
            <a:custGeom>
              <a:avLst/>
              <a:gdLst>
                <a:gd name="T0" fmla="*/ 24 w 276"/>
                <a:gd name="T1" fmla="*/ 103 h 238"/>
                <a:gd name="T2" fmla="*/ 19 w 276"/>
                <a:gd name="T3" fmla="*/ 110 h 238"/>
                <a:gd name="T4" fmla="*/ 12 w 276"/>
                <a:gd name="T5" fmla="*/ 119 h 238"/>
                <a:gd name="T6" fmla="*/ 6 w 276"/>
                <a:gd name="T7" fmla="*/ 134 h 238"/>
                <a:gd name="T8" fmla="*/ 0 w 276"/>
                <a:gd name="T9" fmla="*/ 150 h 238"/>
                <a:gd name="T10" fmla="*/ 1 w 276"/>
                <a:gd name="T11" fmla="*/ 158 h 238"/>
                <a:gd name="T12" fmla="*/ 8 w 276"/>
                <a:gd name="T13" fmla="*/ 166 h 238"/>
                <a:gd name="T14" fmla="*/ 25 w 276"/>
                <a:gd name="T15" fmla="*/ 169 h 238"/>
                <a:gd name="T16" fmla="*/ 46 w 276"/>
                <a:gd name="T17" fmla="*/ 169 h 238"/>
                <a:gd name="T18" fmla="*/ 59 w 276"/>
                <a:gd name="T19" fmla="*/ 171 h 238"/>
                <a:gd name="T20" fmla="*/ 64 w 276"/>
                <a:gd name="T21" fmla="*/ 173 h 238"/>
                <a:gd name="T22" fmla="*/ 67 w 276"/>
                <a:gd name="T23" fmla="*/ 176 h 238"/>
                <a:gd name="T24" fmla="*/ 70 w 276"/>
                <a:gd name="T25" fmla="*/ 177 h 238"/>
                <a:gd name="T26" fmla="*/ 82 w 276"/>
                <a:gd name="T27" fmla="*/ 182 h 238"/>
                <a:gd name="T28" fmla="*/ 96 w 276"/>
                <a:gd name="T29" fmla="*/ 198 h 238"/>
                <a:gd name="T30" fmla="*/ 109 w 276"/>
                <a:gd name="T31" fmla="*/ 216 h 238"/>
                <a:gd name="T32" fmla="*/ 125 w 276"/>
                <a:gd name="T33" fmla="*/ 232 h 238"/>
                <a:gd name="T34" fmla="*/ 139 w 276"/>
                <a:gd name="T35" fmla="*/ 238 h 238"/>
                <a:gd name="T36" fmla="*/ 151 w 276"/>
                <a:gd name="T37" fmla="*/ 238 h 238"/>
                <a:gd name="T38" fmla="*/ 165 w 276"/>
                <a:gd name="T39" fmla="*/ 232 h 238"/>
                <a:gd name="T40" fmla="*/ 183 w 276"/>
                <a:gd name="T41" fmla="*/ 218 h 238"/>
                <a:gd name="T42" fmla="*/ 191 w 276"/>
                <a:gd name="T43" fmla="*/ 201 h 238"/>
                <a:gd name="T44" fmla="*/ 192 w 276"/>
                <a:gd name="T45" fmla="*/ 190 h 238"/>
                <a:gd name="T46" fmla="*/ 199 w 276"/>
                <a:gd name="T47" fmla="*/ 182 h 238"/>
                <a:gd name="T48" fmla="*/ 212 w 276"/>
                <a:gd name="T49" fmla="*/ 177 h 238"/>
                <a:gd name="T50" fmla="*/ 223 w 276"/>
                <a:gd name="T51" fmla="*/ 169 h 238"/>
                <a:gd name="T52" fmla="*/ 231 w 276"/>
                <a:gd name="T53" fmla="*/ 158 h 238"/>
                <a:gd name="T54" fmla="*/ 236 w 276"/>
                <a:gd name="T55" fmla="*/ 150 h 238"/>
                <a:gd name="T56" fmla="*/ 237 w 276"/>
                <a:gd name="T57" fmla="*/ 145 h 238"/>
                <a:gd name="T58" fmla="*/ 237 w 276"/>
                <a:gd name="T59" fmla="*/ 140 h 238"/>
                <a:gd name="T60" fmla="*/ 237 w 276"/>
                <a:gd name="T61" fmla="*/ 136 h 238"/>
                <a:gd name="T62" fmla="*/ 245 w 276"/>
                <a:gd name="T63" fmla="*/ 128 h 238"/>
                <a:gd name="T64" fmla="*/ 260 w 276"/>
                <a:gd name="T65" fmla="*/ 111 h 238"/>
                <a:gd name="T66" fmla="*/ 271 w 276"/>
                <a:gd name="T67" fmla="*/ 95 h 238"/>
                <a:gd name="T68" fmla="*/ 276 w 276"/>
                <a:gd name="T69" fmla="*/ 78 h 238"/>
                <a:gd name="T70" fmla="*/ 273 w 276"/>
                <a:gd name="T71" fmla="*/ 62 h 238"/>
                <a:gd name="T72" fmla="*/ 262 w 276"/>
                <a:gd name="T73" fmla="*/ 54 h 238"/>
                <a:gd name="T74" fmla="*/ 249 w 276"/>
                <a:gd name="T75" fmla="*/ 49 h 238"/>
                <a:gd name="T76" fmla="*/ 234 w 276"/>
                <a:gd name="T77" fmla="*/ 44 h 238"/>
                <a:gd name="T78" fmla="*/ 218 w 276"/>
                <a:gd name="T79" fmla="*/ 39 h 238"/>
                <a:gd name="T80" fmla="*/ 204 w 276"/>
                <a:gd name="T81" fmla="*/ 29 h 238"/>
                <a:gd name="T82" fmla="*/ 191 w 276"/>
                <a:gd name="T83" fmla="*/ 20 h 238"/>
                <a:gd name="T84" fmla="*/ 176 w 276"/>
                <a:gd name="T85" fmla="*/ 10 h 238"/>
                <a:gd name="T86" fmla="*/ 164 w 276"/>
                <a:gd name="T87" fmla="*/ 4 h 238"/>
                <a:gd name="T88" fmla="*/ 152 w 276"/>
                <a:gd name="T89" fmla="*/ 2 h 238"/>
                <a:gd name="T90" fmla="*/ 141 w 276"/>
                <a:gd name="T91" fmla="*/ 2 h 238"/>
                <a:gd name="T92" fmla="*/ 131 w 276"/>
                <a:gd name="T93" fmla="*/ 4 h 238"/>
                <a:gd name="T94" fmla="*/ 122 w 276"/>
                <a:gd name="T95" fmla="*/ 2 h 238"/>
                <a:gd name="T96" fmla="*/ 104 w 276"/>
                <a:gd name="T97" fmla="*/ 0 h 238"/>
                <a:gd name="T98" fmla="*/ 85 w 276"/>
                <a:gd name="T99" fmla="*/ 5 h 238"/>
                <a:gd name="T100" fmla="*/ 70 w 276"/>
                <a:gd name="T101" fmla="*/ 17 h 238"/>
                <a:gd name="T102" fmla="*/ 64 w 276"/>
                <a:gd name="T103" fmla="*/ 29 h 238"/>
                <a:gd name="T104" fmla="*/ 57 w 276"/>
                <a:gd name="T105" fmla="*/ 36 h 238"/>
                <a:gd name="T106" fmla="*/ 53 w 276"/>
                <a:gd name="T107" fmla="*/ 42 h 238"/>
                <a:gd name="T108" fmla="*/ 48 w 276"/>
                <a:gd name="T109" fmla="*/ 49 h 238"/>
                <a:gd name="T110" fmla="*/ 46 w 276"/>
                <a:gd name="T111" fmla="*/ 55 h 238"/>
                <a:gd name="T112" fmla="*/ 40 w 276"/>
                <a:gd name="T113" fmla="*/ 71 h 238"/>
                <a:gd name="T114" fmla="*/ 32 w 276"/>
                <a:gd name="T115" fmla="*/ 89 h 238"/>
                <a:gd name="T116" fmla="*/ 27 w 276"/>
                <a:gd name="T117" fmla="*/ 99 h 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6"/>
                <a:gd name="T178" fmla="*/ 0 h 238"/>
                <a:gd name="T179" fmla="*/ 276 w 276"/>
                <a:gd name="T180" fmla="*/ 238 h 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6" h="238">
                  <a:moveTo>
                    <a:pt x="29" y="99"/>
                  </a:moveTo>
                  <a:lnTo>
                    <a:pt x="24" y="103"/>
                  </a:lnTo>
                  <a:lnTo>
                    <a:pt x="22" y="107"/>
                  </a:lnTo>
                  <a:lnTo>
                    <a:pt x="19" y="110"/>
                  </a:lnTo>
                  <a:lnTo>
                    <a:pt x="16" y="115"/>
                  </a:lnTo>
                  <a:lnTo>
                    <a:pt x="12" y="119"/>
                  </a:lnTo>
                  <a:lnTo>
                    <a:pt x="9" y="126"/>
                  </a:lnTo>
                  <a:lnTo>
                    <a:pt x="6" y="134"/>
                  </a:lnTo>
                  <a:lnTo>
                    <a:pt x="1" y="145"/>
                  </a:lnTo>
                  <a:lnTo>
                    <a:pt x="0" y="150"/>
                  </a:lnTo>
                  <a:lnTo>
                    <a:pt x="0" y="155"/>
                  </a:lnTo>
                  <a:lnTo>
                    <a:pt x="1" y="158"/>
                  </a:lnTo>
                  <a:lnTo>
                    <a:pt x="3" y="161"/>
                  </a:lnTo>
                  <a:lnTo>
                    <a:pt x="8" y="166"/>
                  </a:lnTo>
                  <a:lnTo>
                    <a:pt x="16" y="169"/>
                  </a:lnTo>
                  <a:lnTo>
                    <a:pt x="25" y="169"/>
                  </a:lnTo>
                  <a:lnTo>
                    <a:pt x="37" y="169"/>
                  </a:lnTo>
                  <a:lnTo>
                    <a:pt x="46" y="169"/>
                  </a:lnTo>
                  <a:lnTo>
                    <a:pt x="56" y="169"/>
                  </a:lnTo>
                  <a:lnTo>
                    <a:pt x="59" y="171"/>
                  </a:lnTo>
                  <a:lnTo>
                    <a:pt x="62" y="173"/>
                  </a:lnTo>
                  <a:lnTo>
                    <a:pt x="64" y="173"/>
                  </a:lnTo>
                  <a:lnTo>
                    <a:pt x="65" y="174"/>
                  </a:lnTo>
                  <a:lnTo>
                    <a:pt x="67" y="176"/>
                  </a:lnTo>
                  <a:lnTo>
                    <a:pt x="69" y="177"/>
                  </a:lnTo>
                  <a:lnTo>
                    <a:pt x="70" y="177"/>
                  </a:lnTo>
                  <a:lnTo>
                    <a:pt x="82" y="182"/>
                  </a:lnTo>
                  <a:lnTo>
                    <a:pt x="90" y="190"/>
                  </a:lnTo>
                  <a:lnTo>
                    <a:pt x="96" y="198"/>
                  </a:lnTo>
                  <a:lnTo>
                    <a:pt x="102" y="208"/>
                  </a:lnTo>
                  <a:lnTo>
                    <a:pt x="109" y="216"/>
                  </a:lnTo>
                  <a:lnTo>
                    <a:pt x="117" y="224"/>
                  </a:lnTo>
                  <a:lnTo>
                    <a:pt x="125" y="232"/>
                  </a:lnTo>
                  <a:lnTo>
                    <a:pt x="135" y="237"/>
                  </a:lnTo>
                  <a:lnTo>
                    <a:pt x="139" y="238"/>
                  </a:lnTo>
                  <a:lnTo>
                    <a:pt x="144" y="238"/>
                  </a:lnTo>
                  <a:lnTo>
                    <a:pt x="151" y="238"/>
                  </a:lnTo>
                  <a:lnTo>
                    <a:pt x="155" y="237"/>
                  </a:lnTo>
                  <a:lnTo>
                    <a:pt x="165" y="232"/>
                  </a:lnTo>
                  <a:lnTo>
                    <a:pt x="175" y="226"/>
                  </a:lnTo>
                  <a:lnTo>
                    <a:pt x="183" y="218"/>
                  </a:lnTo>
                  <a:lnTo>
                    <a:pt x="189" y="206"/>
                  </a:lnTo>
                  <a:lnTo>
                    <a:pt x="191" y="201"/>
                  </a:lnTo>
                  <a:lnTo>
                    <a:pt x="192" y="197"/>
                  </a:lnTo>
                  <a:lnTo>
                    <a:pt x="192" y="190"/>
                  </a:lnTo>
                  <a:lnTo>
                    <a:pt x="192" y="184"/>
                  </a:lnTo>
                  <a:lnTo>
                    <a:pt x="199" y="182"/>
                  </a:lnTo>
                  <a:lnTo>
                    <a:pt x="205" y="181"/>
                  </a:lnTo>
                  <a:lnTo>
                    <a:pt x="212" y="177"/>
                  </a:lnTo>
                  <a:lnTo>
                    <a:pt x="217" y="174"/>
                  </a:lnTo>
                  <a:lnTo>
                    <a:pt x="223" y="169"/>
                  </a:lnTo>
                  <a:lnTo>
                    <a:pt x="228" y="165"/>
                  </a:lnTo>
                  <a:lnTo>
                    <a:pt x="231" y="158"/>
                  </a:lnTo>
                  <a:lnTo>
                    <a:pt x="236" y="152"/>
                  </a:lnTo>
                  <a:lnTo>
                    <a:pt x="236" y="150"/>
                  </a:lnTo>
                  <a:lnTo>
                    <a:pt x="237" y="147"/>
                  </a:lnTo>
                  <a:lnTo>
                    <a:pt x="237" y="145"/>
                  </a:lnTo>
                  <a:lnTo>
                    <a:pt x="237" y="142"/>
                  </a:lnTo>
                  <a:lnTo>
                    <a:pt x="237" y="140"/>
                  </a:lnTo>
                  <a:lnTo>
                    <a:pt x="237" y="137"/>
                  </a:lnTo>
                  <a:lnTo>
                    <a:pt x="237" y="136"/>
                  </a:lnTo>
                  <a:lnTo>
                    <a:pt x="239" y="134"/>
                  </a:lnTo>
                  <a:lnTo>
                    <a:pt x="245" y="128"/>
                  </a:lnTo>
                  <a:lnTo>
                    <a:pt x="253" y="119"/>
                  </a:lnTo>
                  <a:lnTo>
                    <a:pt x="260" y="111"/>
                  </a:lnTo>
                  <a:lnTo>
                    <a:pt x="266" y="103"/>
                  </a:lnTo>
                  <a:lnTo>
                    <a:pt x="271" y="95"/>
                  </a:lnTo>
                  <a:lnTo>
                    <a:pt x="274" y="87"/>
                  </a:lnTo>
                  <a:lnTo>
                    <a:pt x="276" y="78"/>
                  </a:lnTo>
                  <a:lnTo>
                    <a:pt x="274" y="68"/>
                  </a:lnTo>
                  <a:lnTo>
                    <a:pt x="273" y="62"/>
                  </a:lnTo>
                  <a:lnTo>
                    <a:pt x="268" y="57"/>
                  </a:lnTo>
                  <a:lnTo>
                    <a:pt x="262" y="54"/>
                  </a:lnTo>
                  <a:lnTo>
                    <a:pt x="255" y="50"/>
                  </a:lnTo>
                  <a:lnTo>
                    <a:pt x="249" y="49"/>
                  </a:lnTo>
                  <a:lnTo>
                    <a:pt x="241" y="45"/>
                  </a:lnTo>
                  <a:lnTo>
                    <a:pt x="234" y="44"/>
                  </a:lnTo>
                  <a:lnTo>
                    <a:pt x="228" y="42"/>
                  </a:lnTo>
                  <a:lnTo>
                    <a:pt x="218" y="39"/>
                  </a:lnTo>
                  <a:lnTo>
                    <a:pt x="212" y="34"/>
                  </a:lnTo>
                  <a:lnTo>
                    <a:pt x="204" y="29"/>
                  </a:lnTo>
                  <a:lnTo>
                    <a:pt x="197" y="25"/>
                  </a:lnTo>
                  <a:lnTo>
                    <a:pt x="191" y="20"/>
                  </a:lnTo>
                  <a:lnTo>
                    <a:pt x="184" y="15"/>
                  </a:lnTo>
                  <a:lnTo>
                    <a:pt x="176" y="10"/>
                  </a:lnTo>
                  <a:lnTo>
                    <a:pt x="168" y="5"/>
                  </a:lnTo>
                  <a:lnTo>
                    <a:pt x="164" y="4"/>
                  </a:lnTo>
                  <a:lnTo>
                    <a:pt x="157" y="2"/>
                  </a:lnTo>
                  <a:lnTo>
                    <a:pt x="152" y="2"/>
                  </a:lnTo>
                  <a:lnTo>
                    <a:pt x="146" y="2"/>
                  </a:lnTo>
                  <a:lnTo>
                    <a:pt x="141" y="2"/>
                  </a:lnTo>
                  <a:lnTo>
                    <a:pt x="136" y="4"/>
                  </a:lnTo>
                  <a:lnTo>
                    <a:pt x="131" y="4"/>
                  </a:lnTo>
                  <a:lnTo>
                    <a:pt x="128" y="2"/>
                  </a:lnTo>
                  <a:lnTo>
                    <a:pt x="122" y="2"/>
                  </a:lnTo>
                  <a:lnTo>
                    <a:pt x="114" y="0"/>
                  </a:lnTo>
                  <a:lnTo>
                    <a:pt x="104" y="0"/>
                  </a:lnTo>
                  <a:lnTo>
                    <a:pt x="94" y="2"/>
                  </a:lnTo>
                  <a:lnTo>
                    <a:pt x="85" y="5"/>
                  </a:lnTo>
                  <a:lnTo>
                    <a:pt x="77" y="10"/>
                  </a:lnTo>
                  <a:lnTo>
                    <a:pt x="70" y="17"/>
                  </a:lnTo>
                  <a:lnTo>
                    <a:pt x="65" y="25"/>
                  </a:lnTo>
                  <a:lnTo>
                    <a:pt x="64" y="29"/>
                  </a:lnTo>
                  <a:lnTo>
                    <a:pt x="61" y="33"/>
                  </a:lnTo>
                  <a:lnTo>
                    <a:pt x="57" y="36"/>
                  </a:lnTo>
                  <a:lnTo>
                    <a:pt x="54" y="39"/>
                  </a:lnTo>
                  <a:lnTo>
                    <a:pt x="53" y="42"/>
                  </a:lnTo>
                  <a:lnTo>
                    <a:pt x="49" y="45"/>
                  </a:lnTo>
                  <a:lnTo>
                    <a:pt x="48" y="49"/>
                  </a:lnTo>
                  <a:lnTo>
                    <a:pt x="48" y="52"/>
                  </a:lnTo>
                  <a:lnTo>
                    <a:pt x="46" y="55"/>
                  </a:lnTo>
                  <a:lnTo>
                    <a:pt x="45" y="62"/>
                  </a:lnTo>
                  <a:lnTo>
                    <a:pt x="40" y="71"/>
                  </a:lnTo>
                  <a:lnTo>
                    <a:pt x="37" y="79"/>
                  </a:lnTo>
                  <a:lnTo>
                    <a:pt x="32" y="89"/>
                  </a:lnTo>
                  <a:lnTo>
                    <a:pt x="29" y="95"/>
                  </a:lnTo>
                  <a:lnTo>
                    <a:pt x="27" y="99"/>
                  </a:lnTo>
                  <a:lnTo>
                    <a:pt x="29" y="99"/>
                  </a:lnTo>
                  <a:close/>
                </a:path>
              </a:pathLst>
            </a:custGeom>
            <a:solidFill>
              <a:srgbClr val="FF9999"/>
            </a:solidFill>
            <a:ln w="9525">
              <a:noFill/>
              <a:round/>
              <a:headEnd/>
              <a:tailEnd/>
            </a:ln>
          </p:spPr>
          <p:txBody>
            <a:bodyPr/>
            <a:lstStyle/>
            <a:p>
              <a:pPr algn="ctr"/>
              <a:endParaRPr lang="en-US">
                <a:latin typeface="Candara" pitchFamily="34" charset="0"/>
              </a:endParaRPr>
            </a:p>
          </p:txBody>
        </p:sp>
        <p:sp>
          <p:nvSpPr>
            <p:cNvPr id="7847" name="Freeform 46"/>
            <p:cNvSpPr>
              <a:spLocks/>
            </p:cNvSpPr>
            <p:nvPr/>
          </p:nvSpPr>
          <p:spPr bwMode="auto">
            <a:xfrm>
              <a:off x="4719" y="2853"/>
              <a:ext cx="77" cy="56"/>
            </a:xfrm>
            <a:custGeom>
              <a:avLst/>
              <a:gdLst>
                <a:gd name="T0" fmla="*/ 3 w 77"/>
                <a:gd name="T1" fmla="*/ 30 h 56"/>
                <a:gd name="T2" fmla="*/ 10 w 77"/>
                <a:gd name="T3" fmla="*/ 35 h 56"/>
                <a:gd name="T4" fmla="*/ 16 w 77"/>
                <a:gd name="T5" fmla="*/ 40 h 56"/>
                <a:gd name="T6" fmla="*/ 22 w 77"/>
                <a:gd name="T7" fmla="*/ 45 h 56"/>
                <a:gd name="T8" fmla="*/ 30 w 77"/>
                <a:gd name="T9" fmla="*/ 50 h 56"/>
                <a:gd name="T10" fmla="*/ 38 w 77"/>
                <a:gd name="T11" fmla="*/ 55 h 56"/>
                <a:gd name="T12" fmla="*/ 46 w 77"/>
                <a:gd name="T13" fmla="*/ 56 h 56"/>
                <a:gd name="T14" fmla="*/ 55 w 77"/>
                <a:gd name="T15" fmla="*/ 56 h 56"/>
                <a:gd name="T16" fmla="*/ 64 w 77"/>
                <a:gd name="T17" fmla="*/ 53 h 56"/>
                <a:gd name="T18" fmla="*/ 69 w 77"/>
                <a:gd name="T19" fmla="*/ 48 h 56"/>
                <a:gd name="T20" fmla="*/ 72 w 77"/>
                <a:gd name="T21" fmla="*/ 45 h 56"/>
                <a:gd name="T22" fmla="*/ 75 w 77"/>
                <a:gd name="T23" fmla="*/ 38 h 56"/>
                <a:gd name="T24" fmla="*/ 75 w 77"/>
                <a:gd name="T25" fmla="*/ 34 h 56"/>
                <a:gd name="T26" fmla="*/ 77 w 77"/>
                <a:gd name="T27" fmla="*/ 29 h 56"/>
                <a:gd name="T28" fmla="*/ 75 w 77"/>
                <a:gd name="T29" fmla="*/ 22 h 56"/>
                <a:gd name="T30" fmla="*/ 74 w 77"/>
                <a:gd name="T31" fmla="*/ 18 h 56"/>
                <a:gd name="T32" fmla="*/ 72 w 77"/>
                <a:gd name="T33" fmla="*/ 13 h 56"/>
                <a:gd name="T34" fmla="*/ 72 w 77"/>
                <a:gd name="T35" fmla="*/ 11 h 56"/>
                <a:gd name="T36" fmla="*/ 71 w 77"/>
                <a:gd name="T37" fmla="*/ 11 h 56"/>
                <a:gd name="T38" fmla="*/ 71 w 77"/>
                <a:gd name="T39" fmla="*/ 10 h 56"/>
                <a:gd name="T40" fmla="*/ 69 w 77"/>
                <a:gd name="T41" fmla="*/ 10 h 56"/>
                <a:gd name="T42" fmla="*/ 69 w 77"/>
                <a:gd name="T43" fmla="*/ 8 h 56"/>
                <a:gd name="T44" fmla="*/ 67 w 77"/>
                <a:gd name="T45" fmla="*/ 8 h 56"/>
                <a:gd name="T46" fmla="*/ 67 w 77"/>
                <a:gd name="T47" fmla="*/ 8 h 56"/>
                <a:gd name="T48" fmla="*/ 66 w 77"/>
                <a:gd name="T49" fmla="*/ 6 h 56"/>
                <a:gd name="T50" fmla="*/ 63 w 77"/>
                <a:gd name="T51" fmla="*/ 5 h 56"/>
                <a:gd name="T52" fmla="*/ 58 w 77"/>
                <a:gd name="T53" fmla="*/ 5 h 56"/>
                <a:gd name="T54" fmla="*/ 53 w 77"/>
                <a:gd name="T55" fmla="*/ 3 h 56"/>
                <a:gd name="T56" fmla="*/ 50 w 77"/>
                <a:gd name="T57" fmla="*/ 3 h 56"/>
                <a:gd name="T58" fmla="*/ 45 w 77"/>
                <a:gd name="T59" fmla="*/ 3 h 56"/>
                <a:gd name="T60" fmla="*/ 40 w 77"/>
                <a:gd name="T61" fmla="*/ 3 h 56"/>
                <a:gd name="T62" fmla="*/ 37 w 77"/>
                <a:gd name="T63" fmla="*/ 2 h 56"/>
                <a:gd name="T64" fmla="*/ 32 w 77"/>
                <a:gd name="T65" fmla="*/ 2 h 56"/>
                <a:gd name="T66" fmla="*/ 29 w 77"/>
                <a:gd name="T67" fmla="*/ 0 h 56"/>
                <a:gd name="T68" fmla="*/ 27 w 77"/>
                <a:gd name="T69" fmla="*/ 0 h 56"/>
                <a:gd name="T70" fmla="*/ 24 w 77"/>
                <a:gd name="T71" fmla="*/ 0 h 56"/>
                <a:gd name="T72" fmla="*/ 21 w 77"/>
                <a:gd name="T73" fmla="*/ 0 h 56"/>
                <a:gd name="T74" fmla="*/ 18 w 77"/>
                <a:gd name="T75" fmla="*/ 0 h 56"/>
                <a:gd name="T76" fmla="*/ 16 w 77"/>
                <a:gd name="T77" fmla="*/ 2 h 56"/>
                <a:gd name="T78" fmla="*/ 13 w 77"/>
                <a:gd name="T79" fmla="*/ 2 h 56"/>
                <a:gd name="T80" fmla="*/ 10 w 77"/>
                <a:gd name="T81" fmla="*/ 3 h 56"/>
                <a:gd name="T82" fmla="*/ 8 w 77"/>
                <a:gd name="T83" fmla="*/ 5 h 56"/>
                <a:gd name="T84" fmla="*/ 6 w 77"/>
                <a:gd name="T85" fmla="*/ 8 h 56"/>
                <a:gd name="T86" fmla="*/ 5 w 77"/>
                <a:gd name="T87" fmla="*/ 11 h 56"/>
                <a:gd name="T88" fmla="*/ 3 w 77"/>
                <a:gd name="T89" fmla="*/ 14 h 56"/>
                <a:gd name="T90" fmla="*/ 1 w 77"/>
                <a:gd name="T91" fmla="*/ 18 h 56"/>
                <a:gd name="T92" fmla="*/ 0 w 77"/>
                <a:gd name="T93" fmla="*/ 22 h 56"/>
                <a:gd name="T94" fmla="*/ 1 w 77"/>
                <a:gd name="T95" fmla="*/ 27 h 56"/>
                <a:gd name="T96" fmla="*/ 3 w 77"/>
                <a:gd name="T97" fmla="*/ 3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6"/>
                <a:gd name="T149" fmla="*/ 77 w 77"/>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6">
                  <a:moveTo>
                    <a:pt x="3" y="30"/>
                  </a:moveTo>
                  <a:lnTo>
                    <a:pt x="10" y="35"/>
                  </a:lnTo>
                  <a:lnTo>
                    <a:pt x="16" y="40"/>
                  </a:lnTo>
                  <a:lnTo>
                    <a:pt x="22" y="45"/>
                  </a:lnTo>
                  <a:lnTo>
                    <a:pt x="30" y="50"/>
                  </a:lnTo>
                  <a:lnTo>
                    <a:pt x="38" y="55"/>
                  </a:lnTo>
                  <a:lnTo>
                    <a:pt x="46" y="56"/>
                  </a:lnTo>
                  <a:lnTo>
                    <a:pt x="55" y="56"/>
                  </a:lnTo>
                  <a:lnTo>
                    <a:pt x="64" y="53"/>
                  </a:lnTo>
                  <a:lnTo>
                    <a:pt x="69" y="48"/>
                  </a:lnTo>
                  <a:lnTo>
                    <a:pt x="72" y="45"/>
                  </a:lnTo>
                  <a:lnTo>
                    <a:pt x="75" y="38"/>
                  </a:lnTo>
                  <a:lnTo>
                    <a:pt x="75" y="34"/>
                  </a:lnTo>
                  <a:lnTo>
                    <a:pt x="77" y="29"/>
                  </a:lnTo>
                  <a:lnTo>
                    <a:pt x="75" y="22"/>
                  </a:lnTo>
                  <a:lnTo>
                    <a:pt x="74" y="18"/>
                  </a:lnTo>
                  <a:lnTo>
                    <a:pt x="72" y="13"/>
                  </a:lnTo>
                  <a:lnTo>
                    <a:pt x="72" y="11"/>
                  </a:lnTo>
                  <a:lnTo>
                    <a:pt x="71" y="11"/>
                  </a:lnTo>
                  <a:lnTo>
                    <a:pt x="71" y="10"/>
                  </a:lnTo>
                  <a:lnTo>
                    <a:pt x="69" y="10"/>
                  </a:lnTo>
                  <a:lnTo>
                    <a:pt x="69" y="8"/>
                  </a:lnTo>
                  <a:lnTo>
                    <a:pt x="67" y="8"/>
                  </a:lnTo>
                  <a:lnTo>
                    <a:pt x="66" y="6"/>
                  </a:lnTo>
                  <a:lnTo>
                    <a:pt x="63" y="5"/>
                  </a:lnTo>
                  <a:lnTo>
                    <a:pt x="58" y="5"/>
                  </a:lnTo>
                  <a:lnTo>
                    <a:pt x="53" y="3"/>
                  </a:lnTo>
                  <a:lnTo>
                    <a:pt x="50" y="3"/>
                  </a:lnTo>
                  <a:lnTo>
                    <a:pt x="45" y="3"/>
                  </a:lnTo>
                  <a:lnTo>
                    <a:pt x="40" y="3"/>
                  </a:lnTo>
                  <a:lnTo>
                    <a:pt x="37" y="2"/>
                  </a:lnTo>
                  <a:lnTo>
                    <a:pt x="32" y="2"/>
                  </a:lnTo>
                  <a:lnTo>
                    <a:pt x="29" y="0"/>
                  </a:lnTo>
                  <a:lnTo>
                    <a:pt x="27" y="0"/>
                  </a:lnTo>
                  <a:lnTo>
                    <a:pt x="24" y="0"/>
                  </a:lnTo>
                  <a:lnTo>
                    <a:pt x="21" y="0"/>
                  </a:lnTo>
                  <a:lnTo>
                    <a:pt x="18" y="0"/>
                  </a:lnTo>
                  <a:lnTo>
                    <a:pt x="16" y="2"/>
                  </a:lnTo>
                  <a:lnTo>
                    <a:pt x="13" y="2"/>
                  </a:lnTo>
                  <a:lnTo>
                    <a:pt x="10" y="3"/>
                  </a:lnTo>
                  <a:lnTo>
                    <a:pt x="8" y="5"/>
                  </a:lnTo>
                  <a:lnTo>
                    <a:pt x="6" y="8"/>
                  </a:lnTo>
                  <a:lnTo>
                    <a:pt x="5" y="11"/>
                  </a:lnTo>
                  <a:lnTo>
                    <a:pt x="3" y="14"/>
                  </a:lnTo>
                  <a:lnTo>
                    <a:pt x="1" y="18"/>
                  </a:lnTo>
                  <a:lnTo>
                    <a:pt x="0" y="22"/>
                  </a:lnTo>
                  <a:lnTo>
                    <a:pt x="1" y="27"/>
                  </a:lnTo>
                  <a:lnTo>
                    <a:pt x="3" y="30"/>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48" name="Freeform 47"/>
            <p:cNvSpPr>
              <a:spLocks/>
            </p:cNvSpPr>
            <p:nvPr/>
          </p:nvSpPr>
          <p:spPr bwMode="auto">
            <a:xfrm>
              <a:off x="4719" y="2853"/>
              <a:ext cx="77" cy="56"/>
            </a:xfrm>
            <a:custGeom>
              <a:avLst/>
              <a:gdLst>
                <a:gd name="T0" fmla="*/ 3 w 77"/>
                <a:gd name="T1" fmla="*/ 30 h 56"/>
                <a:gd name="T2" fmla="*/ 10 w 77"/>
                <a:gd name="T3" fmla="*/ 35 h 56"/>
                <a:gd name="T4" fmla="*/ 16 w 77"/>
                <a:gd name="T5" fmla="*/ 40 h 56"/>
                <a:gd name="T6" fmla="*/ 22 w 77"/>
                <a:gd name="T7" fmla="*/ 45 h 56"/>
                <a:gd name="T8" fmla="*/ 30 w 77"/>
                <a:gd name="T9" fmla="*/ 50 h 56"/>
                <a:gd name="T10" fmla="*/ 38 w 77"/>
                <a:gd name="T11" fmla="*/ 55 h 56"/>
                <a:gd name="T12" fmla="*/ 46 w 77"/>
                <a:gd name="T13" fmla="*/ 56 h 56"/>
                <a:gd name="T14" fmla="*/ 55 w 77"/>
                <a:gd name="T15" fmla="*/ 56 h 56"/>
                <a:gd name="T16" fmla="*/ 64 w 77"/>
                <a:gd name="T17" fmla="*/ 53 h 56"/>
                <a:gd name="T18" fmla="*/ 69 w 77"/>
                <a:gd name="T19" fmla="*/ 48 h 56"/>
                <a:gd name="T20" fmla="*/ 72 w 77"/>
                <a:gd name="T21" fmla="*/ 45 h 56"/>
                <a:gd name="T22" fmla="*/ 75 w 77"/>
                <a:gd name="T23" fmla="*/ 38 h 56"/>
                <a:gd name="T24" fmla="*/ 75 w 77"/>
                <a:gd name="T25" fmla="*/ 34 h 56"/>
                <a:gd name="T26" fmla="*/ 77 w 77"/>
                <a:gd name="T27" fmla="*/ 29 h 56"/>
                <a:gd name="T28" fmla="*/ 75 w 77"/>
                <a:gd name="T29" fmla="*/ 22 h 56"/>
                <a:gd name="T30" fmla="*/ 74 w 77"/>
                <a:gd name="T31" fmla="*/ 18 h 56"/>
                <a:gd name="T32" fmla="*/ 72 w 77"/>
                <a:gd name="T33" fmla="*/ 13 h 56"/>
                <a:gd name="T34" fmla="*/ 72 w 77"/>
                <a:gd name="T35" fmla="*/ 11 h 56"/>
                <a:gd name="T36" fmla="*/ 71 w 77"/>
                <a:gd name="T37" fmla="*/ 11 h 56"/>
                <a:gd name="T38" fmla="*/ 71 w 77"/>
                <a:gd name="T39" fmla="*/ 10 h 56"/>
                <a:gd name="T40" fmla="*/ 69 w 77"/>
                <a:gd name="T41" fmla="*/ 10 h 56"/>
                <a:gd name="T42" fmla="*/ 69 w 77"/>
                <a:gd name="T43" fmla="*/ 8 h 56"/>
                <a:gd name="T44" fmla="*/ 67 w 77"/>
                <a:gd name="T45" fmla="*/ 8 h 56"/>
                <a:gd name="T46" fmla="*/ 67 w 77"/>
                <a:gd name="T47" fmla="*/ 8 h 56"/>
                <a:gd name="T48" fmla="*/ 66 w 77"/>
                <a:gd name="T49" fmla="*/ 6 h 56"/>
                <a:gd name="T50" fmla="*/ 63 w 77"/>
                <a:gd name="T51" fmla="*/ 5 h 56"/>
                <a:gd name="T52" fmla="*/ 58 w 77"/>
                <a:gd name="T53" fmla="*/ 5 h 56"/>
                <a:gd name="T54" fmla="*/ 53 w 77"/>
                <a:gd name="T55" fmla="*/ 3 h 56"/>
                <a:gd name="T56" fmla="*/ 50 w 77"/>
                <a:gd name="T57" fmla="*/ 3 h 56"/>
                <a:gd name="T58" fmla="*/ 45 w 77"/>
                <a:gd name="T59" fmla="*/ 3 h 56"/>
                <a:gd name="T60" fmla="*/ 40 w 77"/>
                <a:gd name="T61" fmla="*/ 3 h 56"/>
                <a:gd name="T62" fmla="*/ 37 w 77"/>
                <a:gd name="T63" fmla="*/ 2 h 56"/>
                <a:gd name="T64" fmla="*/ 32 w 77"/>
                <a:gd name="T65" fmla="*/ 2 h 56"/>
                <a:gd name="T66" fmla="*/ 29 w 77"/>
                <a:gd name="T67" fmla="*/ 0 h 56"/>
                <a:gd name="T68" fmla="*/ 27 w 77"/>
                <a:gd name="T69" fmla="*/ 0 h 56"/>
                <a:gd name="T70" fmla="*/ 24 w 77"/>
                <a:gd name="T71" fmla="*/ 0 h 56"/>
                <a:gd name="T72" fmla="*/ 21 w 77"/>
                <a:gd name="T73" fmla="*/ 0 h 56"/>
                <a:gd name="T74" fmla="*/ 18 w 77"/>
                <a:gd name="T75" fmla="*/ 0 h 56"/>
                <a:gd name="T76" fmla="*/ 16 w 77"/>
                <a:gd name="T77" fmla="*/ 2 h 56"/>
                <a:gd name="T78" fmla="*/ 13 w 77"/>
                <a:gd name="T79" fmla="*/ 2 h 56"/>
                <a:gd name="T80" fmla="*/ 10 w 77"/>
                <a:gd name="T81" fmla="*/ 3 h 56"/>
                <a:gd name="T82" fmla="*/ 8 w 77"/>
                <a:gd name="T83" fmla="*/ 5 h 56"/>
                <a:gd name="T84" fmla="*/ 6 w 77"/>
                <a:gd name="T85" fmla="*/ 8 h 56"/>
                <a:gd name="T86" fmla="*/ 5 w 77"/>
                <a:gd name="T87" fmla="*/ 11 h 56"/>
                <a:gd name="T88" fmla="*/ 3 w 77"/>
                <a:gd name="T89" fmla="*/ 14 h 56"/>
                <a:gd name="T90" fmla="*/ 1 w 77"/>
                <a:gd name="T91" fmla="*/ 18 h 56"/>
                <a:gd name="T92" fmla="*/ 0 w 77"/>
                <a:gd name="T93" fmla="*/ 22 h 56"/>
                <a:gd name="T94" fmla="*/ 1 w 77"/>
                <a:gd name="T95" fmla="*/ 27 h 56"/>
                <a:gd name="T96" fmla="*/ 3 w 77"/>
                <a:gd name="T97" fmla="*/ 3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6"/>
                <a:gd name="T149" fmla="*/ 77 w 77"/>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6">
                  <a:moveTo>
                    <a:pt x="3" y="30"/>
                  </a:moveTo>
                  <a:lnTo>
                    <a:pt x="10" y="35"/>
                  </a:lnTo>
                  <a:lnTo>
                    <a:pt x="16" y="40"/>
                  </a:lnTo>
                  <a:lnTo>
                    <a:pt x="22" y="45"/>
                  </a:lnTo>
                  <a:lnTo>
                    <a:pt x="30" y="50"/>
                  </a:lnTo>
                  <a:lnTo>
                    <a:pt x="38" y="55"/>
                  </a:lnTo>
                  <a:lnTo>
                    <a:pt x="46" y="56"/>
                  </a:lnTo>
                  <a:lnTo>
                    <a:pt x="55" y="56"/>
                  </a:lnTo>
                  <a:lnTo>
                    <a:pt x="64" y="53"/>
                  </a:lnTo>
                  <a:lnTo>
                    <a:pt x="69" y="48"/>
                  </a:lnTo>
                  <a:lnTo>
                    <a:pt x="72" y="45"/>
                  </a:lnTo>
                  <a:lnTo>
                    <a:pt x="75" y="38"/>
                  </a:lnTo>
                  <a:lnTo>
                    <a:pt x="75" y="34"/>
                  </a:lnTo>
                  <a:lnTo>
                    <a:pt x="77" y="29"/>
                  </a:lnTo>
                  <a:lnTo>
                    <a:pt x="75" y="22"/>
                  </a:lnTo>
                  <a:lnTo>
                    <a:pt x="74" y="18"/>
                  </a:lnTo>
                  <a:lnTo>
                    <a:pt x="72" y="13"/>
                  </a:lnTo>
                  <a:lnTo>
                    <a:pt x="72" y="11"/>
                  </a:lnTo>
                  <a:lnTo>
                    <a:pt x="71" y="11"/>
                  </a:lnTo>
                  <a:lnTo>
                    <a:pt x="71" y="10"/>
                  </a:lnTo>
                  <a:lnTo>
                    <a:pt x="69" y="10"/>
                  </a:lnTo>
                  <a:lnTo>
                    <a:pt x="69" y="8"/>
                  </a:lnTo>
                  <a:lnTo>
                    <a:pt x="67" y="8"/>
                  </a:lnTo>
                  <a:lnTo>
                    <a:pt x="66" y="6"/>
                  </a:lnTo>
                  <a:lnTo>
                    <a:pt x="63" y="5"/>
                  </a:lnTo>
                  <a:lnTo>
                    <a:pt x="58" y="5"/>
                  </a:lnTo>
                  <a:lnTo>
                    <a:pt x="53" y="3"/>
                  </a:lnTo>
                  <a:lnTo>
                    <a:pt x="50" y="3"/>
                  </a:lnTo>
                  <a:lnTo>
                    <a:pt x="45" y="3"/>
                  </a:lnTo>
                  <a:lnTo>
                    <a:pt x="40" y="3"/>
                  </a:lnTo>
                  <a:lnTo>
                    <a:pt x="37" y="2"/>
                  </a:lnTo>
                  <a:lnTo>
                    <a:pt x="32" y="2"/>
                  </a:lnTo>
                  <a:lnTo>
                    <a:pt x="29" y="0"/>
                  </a:lnTo>
                  <a:lnTo>
                    <a:pt x="27" y="0"/>
                  </a:lnTo>
                  <a:lnTo>
                    <a:pt x="24" y="0"/>
                  </a:lnTo>
                  <a:lnTo>
                    <a:pt x="21" y="0"/>
                  </a:lnTo>
                  <a:lnTo>
                    <a:pt x="18" y="0"/>
                  </a:lnTo>
                  <a:lnTo>
                    <a:pt x="16" y="2"/>
                  </a:lnTo>
                  <a:lnTo>
                    <a:pt x="13" y="2"/>
                  </a:lnTo>
                  <a:lnTo>
                    <a:pt x="10" y="3"/>
                  </a:lnTo>
                  <a:lnTo>
                    <a:pt x="8" y="5"/>
                  </a:lnTo>
                  <a:lnTo>
                    <a:pt x="6" y="8"/>
                  </a:lnTo>
                  <a:lnTo>
                    <a:pt x="5" y="11"/>
                  </a:lnTo>
                  <a:lnTo>
                    <a:pt x="3" y="14"/>
                  </a:lnTo>
                  <a:lnTo>
                    <a:pt x="1" y="18"/>
                  </a:lnTo>
                  <a:lnTo>
                    <a:pt x="0" y="22"/>
                  </a:lnTo>
                  <a:lnTo>
                    <a:pt x="1" y="27"/>
                  </a:lnTo>
                  <a:lnTo>
                    <a:pt x="3" y="30"/>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49" name="Freeform 48"/>
            <p:cNvSpPr>
              <a:spLocks/>
            </p:cNvSpPr>
            <p:nvPr/>
          </p:nvSpPr>
          <p:spPr bwMode="auto">
            <a:xfrm>
              <a:off x="4719" y="2853"/>
              <a:ext cx="77" cy="56"/>
            </a:xfrm>
            <a:custGeom>
              <a:avLst/>
              <a:gdLst>
                <a:gd name="T0" fmla="*/ 3 w 77"/>
                <a:gd name="T1" fmla="*/ 30 h 56"/>
                <a:gd name="T2" fmla="*/ 10 w 77"/>
                <a:gd name="T3" fmla="*/ 35 h 56"/>
                <a:gd name="T4" fmla="*/ 16 w 77"/>
                <a:gd name="T5" fmla="*/ 40 h 56"/>
                <a:gd name="T6" fmla="*/ 22 w 77"/>
                <a:gd name="T7" fmla="*/ 45 h 56"/>
                <a:gd name="T8" fmla="*/ 30 w 77"/>
                <a:gd name="T9" fmla="*/ 50 h 56"/>
                <a:gd name="T10" fmla="*/ 38 w 77"/>
                <a:gd name="T11" fmla="*/ 55 h 56"/>
                <a:gd name="T12" fmla="*/ 46 w 77"/>
                <a:gd name="T13" fmla="*/ 56 h 56"/>
                <a:gd name="T14" fmla="*/ 55 w 77"/>
                <a:gd name="T15" fmla="*/ 56 h 56"/>
                <a:gd name="T16" fmla="*/ 64 w 77"/>
                <a:gd name="T17" fmla="*/ 53 h 56"/>
                <a:gd name="T18" fmla="*/ 69 w 77"/>
                <a:gd name="T19" fmla="*/ 48 h 56"/>
                <a:gd name="T20" fmla="*/ 72 w 77"/>
                <a:gd name="T21" fmla="*/ 45 h 56"/>
                <a:gd name="T22" fmla="*/ 75 w 77"/>
                <a:gd name="T23" fmla="*/ 38 h 56"/>
                <a:gd name="T24" fmla="*/ 75 w 77"/>
                <a:gd name="T25" fmla="*/ 34 h 56"/>
                <a:gd name="T26" fmla="*/ 77 w 77"/>
                <a:gd name="T27" fmla="*/ 29 h 56"/>
                <a:gd name="T28" fmla="*/ 75 w 77"/>
                <a:gd name="T29" fmla="*/ 22 h 56"/>
                <a:gd name="T30" fmla="*/ 74 w 77"/>
                <a:gd name="T31" fmla="*/ 18 h 56"/>
                <a:gd name="T32" fmla="*/ 72 w 77"/>
                <a:gd name="T33" fmla="*/ 13 h 56"/>
                <a:gd name="T34" fmla="*/ 72 w 77"/>
                <a:gd name="T35" fmla="*/ 11 h 56"/>
                <a:gd name="T36" fmla="*/ 71 w 77"/>
                <a:gd name="T37" fmla="*/ 11 h 56"/>
                <a:gd name="T38" fmla="*/ 71 w 77"/>
                <a:gd name="T39" fmla="*/ 10 h 56"/>
                <a:gd name="T40" fmla="*/ 69 w 77"/>
                <a:gd name="T41" fmla="*/ 10 h 56"/>
                <a:gd name="T42" fmla="*/ 69 w 77"/>
                <a:gd name="T43" fmla="*/ 8 h 56"/>
                <a:gd name="T44" fmla="*/ 67 w 77"/>
                <a:gd name="T45" fmla="*/ 8 h 56"/>
                <a:gd name="T46" fmla="*/ 67 w 77"/>
                <a:gd name="T47" fmla="*/ 8 h 56"/>
                <a:gd name="T48" fmla="*/ 66 w 77"/>
                <a:gd name="T49" fmla="*/ 6 h 56"/>
                <a:gd name="T50" fmla="*/ 63 w 77"/>
                <a:gd name="T51" fmla="*/ 5 h 56"/>
                <a:gd name="T52" fmla="*/ 58 w 77"/>
                <a:gd name="T53" fmla="*/ 5 h 56"/>
                <a:gd name="T54" fmla="*/ 53 w 77"/>
                <a:gd name="T55" fmla="*/ 3 h 56"/>
                <a:gd name="T56" fmla="*/ 50 w 77"/>
                <a:gd name="T57" fmla="*/ 3 h 56"/>
                <a:gd name="T58" fmla="*/ 45 w 77"/>
                <a:gd name="T59" fmla="*/ 3 h 56"/>
                <a:gd name="T60" fmla="*/ 40 w 77"/>
                <a:gd name="T61" fmla="*/ 3 h 56"/>
                <a:gd name="T62" fmla="*/ 37 w 77"/>
                <a:gd name="T63" fmla="*/ 2 h 56"/>
                <a:gd name="T64" fmla="*/ 32 w 77"/>
                <a:gd name="T65" fmla="*/ 2 h 56"/>
                <a:gd name="T66" fmla="*/ 29 w 77"/>
                <a:gd name="T67" fmla="*/ 0 h 56"/>
                <a:gd name="T68" fmla="*/ 27 w 77"/>
                <a:gd name="T69" fmla="*/ 0 h 56"/>
                <a:gd name="T70" fmla="*/ 24 w 77"/>
                <a:gd name="T71" fmla="*/ 0 h 56"/>
                <a:gd name="T72" fmla="*/ 21 w 77"/>
                <a:gd name="T73" fmla="*/ 0 h 56"/>
                <a:gd name="T74" fmla="*/ 18 w 77"/>
                <a:gd name="T75" fmla="*/ 0 h 56"/>
                <a:gd name="T76" fmla="*/ 16 w 77"/>
                <a:gd name="T77" fmla="*/ 2 h 56"/>
                <a:gd name="T78" fmla="*/ 13 w 77"/>
                <a:gd name="T79" fmla="*/ 2 h 56"/>
                <a:gd name="T80" fmla="*/ 10 w 77"/>
                <a:gd name="T81" fmla="*/ 3 h 56"/>
                <a:gd name="T82" fmla="*/ 8 w 77"/>
                <a:gd name="T83" fmla="*/ 5 h 56"/>
                <a:gd name="T84" fmla="*/ 6 w 77"/>
                <a:gd name="T85" fmla="*/ 8 h 56"/>
                <a:gd name="T86" fmla="*/ 5 w 77"/>
                <a:gd name="T87" fmla="*/ 11 h 56"/>
                <a:gd name="T88" fmla="*/ 3 w 77"/>
                <a:gd name="T89" fmla="*/ 14 h 56"/>
                <a:gd name="T90" fmla="*/ 1 w 77"/>
                <a:gd name="T91" fmla="*/ 18 h 56"/>
                <a:gd name="T92" fmla="*/ 0 w 77"/>
                <a:gd name="T93" fmla="*/ 22 h 56"/>
                <a:gd name="T94" fmla="*/ 1 w 77"/>
                <a:gd name="T95" fmla="*/ 27 h 56"/>
                <a:gd name="T96" fmla="*/ 3 w 77"/>
                <a:gd name="T97" fmla="*/ 3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6"/>
                <a:gd name="T149" fmla="*/ 77 w 77"/>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6">
                  <a:moveTo>
                    <a:pt x="3" y="30"/>
                  </a:moveTo>
                  <a:lnTo>
                    <a:pt x="10" y="35"/>
                  </a:lnTo>
                  <a:lnTo>
                    <a:pt x="16" y="40"/>
                  </a:lnTo>
                  <a:lnTo>
                    <a:pt x="22" y="45"/>
                  </a:lnTo>
                  <a:lnTo>
                    <a:pt x="30" y="50"/>
                  </a:lnTo>
                  <a:lnTo>
                    <a:pt x="38" y="55"/>
                  </a:lnTo>
                  <a:lnTo>
                    <a:pt x="46" y="56"/>
                  </a:lnTo>
                  <a:lnTo>
                    <a:pt x="55" y="56"/>
                  </a:lnTo>
                  <a:lnTo>
                    <a:pt x="64" y="53"/>
                  </a:lnTo>
                  <a:lnTo>
                    <a:pt x="69" y="48"/>
                  </a:lnTo>
                  <a:lnTo>
                    <a:pt x="72" y="45"/>
                  </a:lnTo>
                  <a:lnTo>
                    <a:pt x="75" y="38"/>
                  </a:lnTo>
                  <a:lnTo>
                    <a:pt x="75" y="34"/>
                  </a:lnTo>
                  <a:lnTo>
                    <a:pt x="77" y="29"/>
                  </a:lnTo>
                  <a:lnTo>
                    <a:pt x="75" y="22"/>
                  </a:lnTo>
                  <a:lnTo>
                    <a:pt x="74" y="18"/>
                  </a:lnTo>
                  <a:lnTo>
                    <a:pt x="72" y="13"/>
                  </a:lnTo>
                  <a:lnTo>
                    <a:pt x="72" y="11"/>
                  </a:lnTo>
                  <a:lnTo>
                    <a:pt x="71" y="11"/>
                  </a:lnTo>
                  <a:lnTo>
                    <a:pt x="71" y="10"/>
                  </a:lnTo>
                  <a:lnTo>
                    <a:pt x="69" y="10"/>
                  </a:lnTo>
                  <a:lnTo>
                    <a:pt x="69" y="8"/>
                  </a:lnTo>
                  <a:lnTo>
                    <a:pt x="67" y="8"/>
                  </a:lnTo>
                  <a:lnTo>
                    <a:pt x="66" y="6"/>
                  </a:lnTo>
                  <a:lnTo>
                    <a:pt x="63" y="5"/>
                  </a:lnTo>
                  <a:lnTo>
                    <a:pt x="58" y="5"/>
                  </a:lnTo>
                  <a:lnTo>
                    <a:pt x="53" y="3"/>
                  </a:lnTo>
                  <a:lnTo>
                    <a:pt x="50" y="3"/>
                  </a:lnTo>
                  <a:lnTo>
                    <a:pt x="45" y="3"/>
                  </a:lnTo>
                  <a:lnTo>
                    <a:pt x="40" y="3"/>
                  </a:lnTo>
                  <a:lnTo>
                    <a:pt x="37" y="2"/>
                  </a:lnTo>
                  <a:lnTo>
                    <a:pt x="32" y="2"/>
                  </a:lnTo>
                  <a:lnTo>
                    <a:pt x="29" y="0"/>
                  </a:lnTo>
                  <a:lnTo>
                    <a:pt x="27" y="0"/>
                  </a:lnTo>
                  <a:lnTo>
                    <a:pt x="24" y="0"/>
                  </a:lnTo>
                  <a:lnTo>
                    <a:pt x="21" y="0"/>
                  </a:lnTo>
                  <a:lnTo>
                    <a:pt x="18" y="0"/>
                  </a:lnTo>
                  <a:lnTo>
                    <a:pt x="16" y="2"/>
                  </a:lnTo>
                  <a:lnTo>
                    <a:pt x="13" y="2"/>
                  </a:lnTo>
                  <a:lnTo>
                    <a:pt x="10" y="3"/>
                  </a:lnTo>
                  <a:lnTo>
                    <a:pt x="8" y="5"/>
                  </a:lnTo>
                  <a:lnTo>
                    <a:pt x="6" y="8"/>
                  </a:lnTo>
                  <a:lnTo>
                    <a:pt x="5" y="11"/>
                  </a:lnTo>
                  <a:lnTo>
                    <a:pt x="3" y="14"/>
                  </a:lnTo>
                  <a:lnTo>
                    <a:pt x="1" y="18"/>
                  </a:lnTo>
                  <a:lnTo>
                    <a:pt x="0" y="22"/>
                  </a:lnTo>
                  <a:lnTo>
                    <a:pt x="1" y="27"/>
                  </a:lnTo>
                  <a:lnTo>
                    <a:pt x="3" y="30"/>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50" name="Freeform 49"/>
            <p:cNvSpPr>
              <a:spLocks/>
            </p:cNvSpPr>
            <p:nvPr/>
          </p:nvSpPr>
          <p:spPr bwMode="auto">
            <a:xfrm>
              <a:off x="4669" y="2816"/>
              <a:ext cx="51" cy="53"/>
            </a:xfrm>
            <a:custGeom>
              <a:avLst/>
              <a:gdLst>
                <a:gd name="T0" fmla="*/ 2 w 51"/>
                <a:gd name="T1" fmla="*/ 24 h 53"/>
                <a:gd name="T2" fmla="*/ 3 w 51"/>
                <a:gd name="T3" fmla="*/ 27 h 53"/>
                <a:gd name="T4" fmla="*/ 5 w 51"/>
                <a:gd name="T5" fmla="*/ 30 h 53"/>
                <a:gd name="T6" fmla="*/ 6 w 51"/>
                <a:gd name="T7" fmla="*/ 34 h 53"/>
                <a:gd name="T8" fmla="*/ 10 w 51"/>
                <a:gd name="T9" fmla="*/ 37 h 53"/>
                <a:gd name="T10" fmla="*/ 13 w 51"/>
                <a:gd name="T11" fmla="*/ 40 h 53"/>
                <a:gd name="T12" fmla="*/ 16 w 51"/>
                <a:gd name="T13" fmla="*/ 43 h 53"/>
                <a:gd name="T14" fmla="*/ 19 w 51"/>
                <a:gd name="T15" fmla="*/ 45 h 53"/>
                <a:gd name="T16" fmla="*/ 23 w 51"/>
                <a:gd name="T17" fmla="*/ 47 h 53"/>
                <a:gd name="T18" fmla="*/ 26 w 51"/>
                <a:gd name="T19" fmla="*/ 48 h 53"/>
                <a:gd name="T20" fmla="*/ 29 w 51"/>
                <a:gd name="T21" fmla="*/ 50 h 53"/>
                <a:gd name="T22" fmla="*/ 32 w 51"/>
                <a:gd name="T23" fmla="*/ 51 h 53"/>
                <a:gd name="T24" fmla="*/ 35 w 51"/>
                <a:gd name="T25" fmla="*/ 53 h 53"/>
                <a:gd name="T26" fmla="*/ 39 w 51"/>
                <a:gd name="T27" fmla="*/ 53 h 53"/>
                <a:gd name="T28" fmla="*/ 42 w 51"/>
                <a:gd name="T29" fmla="*/ 53 h 53"/>
                <a:gd name="T30" fmla="*/ 45 w 51"/>
                <a:gd name="T31" fmla="*/ 51 h 53"/>
                <a:gd name="T32" fmla="*/ 48 w 51"/>
                <a:gd name="T33" fmla="*/ 48 h 53"/>
                <a:gd name="T34" fmla="*/ 48 w 51"/>
                <a:gd name="T35" fmla="*/ 47 h 53"/>
                <a:gd name="T36" fmla="*/ 48 w 51"/>
                <a:gd name="T37" fmla="*/ 47 h 53"/>
                <a:gd name="T38" fmla="*/ 48 w 51"/>
                <a:gd name="T39" fmla="*/ 47 h 53"/>
                <a:gd name="T40" fmla="*/ 48 w 51"/>
                <a:gd name="T41" fmla="*/ 45 h 53"/>
                <a:gd name="T42" fmla="*/ 48 w 51"/>
                <a:gd name="T43" fmla="*/ 45 h 53"/>
                <a:gd name="T44" fmla="*/ 48 w 51"/>
                <a:gd name="T45" fmla="*/ 43 h 53"/>
                <a:gd name="T46" fmla="*/ 48 w 51"/>
                <a:gd name="T47" fmla="*/ 43 h 53"/>
                <a:gd name="T48" fmla="*/ 48 w 51"/>
                <a:gd name="T49" fmla="*/ 42 h 53"/>
                <a:gd name="T50" fmla="*/ 50 w 51"/>
                <a:gd name="T51" fmla="*/ 39 h 53"/>
                <a:gd name="T52" fmla="*/ 51 w 51"/>
                <a:gd name="T53" fmla="*/ 34 h 53"/>
                <a:gd name="T54" fmla="*/ 51 w 51"/>
                <a:gd name="T55" fmla="*/ 30 h 53"/>
                <a:gd name="T56" fmla="*/ 51 w 51"/>
                <a:gd name="T57" fmla="*/ 26 h 53"/>
                <a:gd name="T58" fmla="*/ 50 w 51"/>
                <a:gd name="T59" fmla="*/ 22 h 53"/>
                <a:gd name="T60" fmla="*/ 48 w 51"/>
                <a:gd name="T61" fmla="*/ 19 h 53"/>
                <a:gd name="T62" fmla="*/ 45 w 51"/>
                <a:gd name="T63" fmla="*/ 18 h 53"/>
                <a:gd name="T64" fmla="*/ 42 w 51"/>
                <a:gd name="T65" fmla="*/ 14 h 53"/>
                <a:gd name="T66" fmla="*/ 37 w 51"/>
                <a:gd name="T67" fmla="*/ 11 h 53"/>
                <a:gd name="T68" fmla="*/ 32 w 51"/>
                <a:gd name="T69" fmla="*/ 10 h 53"/>
                <a:gd name="T70" fmla="*/ 29 w 51"/>
                <a:gd name="T71" fmla="*/ 6 h 53"/>
                <a:gd name="T72" fmla="*/ 24 w 51"/>
                <a:gd name="T73" fmla="*/ 3 h 53"/>
                <a:gd name="T74" fmla="*/ 19 w 51"/>
                <a:gd name="T75" fmla="*/ 2 h 53"/>
                <a:gd name="T76" fmla="*/ 15 w 51"/>
                <a:gd name="T77" fmla="*/ 0 h 53"/>
                <a:gd name="T78" fmla="*/ 11 w 51"/>
                <a:gd name="T79" fmla="*/ 0 h 53"/>
                <a:gd name="T80" fmla="*/ 6 w 51"/>
                <a:gd name="T81" fmla="*/ 2 h 53"/>
                <a:gd name="T82" fmla="*/ 5 w 51"/>
                <a:gd name="T83" fmla="*/ 3 h 53"/>
                <a:gd name="T84" fmla="*/ 3 w 51"/>
                <a:gd name="T85" fmla="*/ 5 h 53"/>
                <a:gd name="T86" fmla="*/ 2 w 51"/>
                <a:gd name="T87" fmla="*/ 8 h 53"/>
                <a:gd name="T88" fmla="*/ 2 w 51"/>
                <a:gd name="T89" fmla="*/ 11 h 53"/>
                <a:gd name="T90" fmla="*/ 0 w 51"/>
                <a:gd name="T91" fmla="*/ 14 h 53"/>
                <a:gd name="T92" fmla="*/ 0 w 51"/>
                <a:gd name="T93" fmla="*/ 18 h 53"/>
                <a:gd name="T94" fmla="*/ 2 w 51"/>
                <a:gd name="T95" fmla="*/ 21 h 53"/>
                <a:gd name="T96" fmla="*/ 2 w 51"/>
                <a:gd name="T97" fmla="*/ 24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
                <a:gd name="T148" fmla="*/ 0 h 53"/>
                <a:gd name="T149" fmla="*/ 51 w 51"/>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 h="53">
                  <a:moveTo>
                    <a:pt x="2" y="24"/>
                  </a:moveTo>
                  <a:lnTo>
                    <a:pt x="3" y="27"/>
                  </a:lnTo>
                  <a:lnTo>
                    <a:pt x="5" y="30"/>
                  </a:lnTo>
                  <a:lnTo>
                    <a:pt x="6" y="34"/>
                  </a:lnTo>
                  <a:lnTo>
                    <a:pt x="10" y="37"/>
                  </a:lnTo>
                  <a:lnTo>
                    <a:pt x="13" y="40"/>
                  </a:lnTo>
                  <a:lnTo>
                    <a:pt x="16" y="43"/>
                  </a:lnTo>
                  <a:lnTo>
                    <a:pt x="19" y="45"/>
                  </a:lnTo>
                  <a:lnTo>
                    <a:pt x="23" y="47"/>
                  </a:lnTo>
                  <a:lnTo>
                    <a:pt x="26" y="48"/>
                  </a:lnTo>
                  <a:lnTo>
                    <a:pt x="29" y="50"/>
                  </a:lnTo>
                  <a:lnTo>
                    <a:pt x="32" y="51"/>
                  </a:lnTo>
                  <a:lnTo>
                    <a:pt x="35" y="53"/>
                  </a:lnTo>
                  <a:lnTo>
                    <a:pt x="39" y="53"/>
                  </a:lnTo>
                  <a:lnTo>
                    <a:pt x="42" y="53"/>
                  </a:lnTo>
                  <a:lnTo>
                    <a:pt x="45" y="51"/>
                  </a:lnTo>
                  <a:lnTo>
                    <a:pt x="48" y="48"/>
                  </a:lnTo>
                  <a:lnTo>
                    <a:pt x="48" y="47"/>
                  </a:lnTo>
                  <a:lnTo>
                    <a:pt x="48" y="45"/>
                  </a:lnTo>
                  <a:lnTo>
                    <a:pt x="48" y="43"/>
                  </a:lnTo>
                  <a:lnTo>
                    <a:pt x="48" y="42"/>
                  </a:lnTo>
                  <a:lnTo>
                    <a:pt x="50" y="39"/>
                  </a:lnTo>
                  <a:lnTo>
                    <a:pt x="51" y="34"/>
                  </a:lnTo>
                  <a:lnTo>
                    <a:pt x="51" y="30"/>
                  </a:lnTo>
                  <a:lnTo>
                    <a:pt x="51" y="26"/>
                  </a:lnTo>
                  <a:lnTo>
                    <a:pt x="50" y="22"/>
                  </a:lnTo>
                  <a:lnTo>
                    <a:pt x="48" y="19"/>
                  </a:lnTo>
                  <a:lnTo>
                    <a:pt x="45" y="18"/>
                  </a:lnTo>
                  <a:lnTo>
                    <a:pt x="42" y="14"/>
                  </a:lnTo>
                  <a:lnTo>
                    <a:pt x="37" y="11"/>
                  </a:lnTo>
                  <a:lnTo>
                    <a:pt x="32" y="10"/>
                  </a:lnTo>
                  <a:lnTo>
                    <a:pt x="29" y="6"/>
                  </a:lnTo>
                  <a:lnTo>
                    <a:pt x="24" y="3"/>
                  </a:lnTo>
                  <a:lnTo>
                    <a:pt x="19" y="2"/>
                  </a:lnTo>
                  <a:lnTo>
                    <a:pt x="15" y="0"/>
                  </a:lnTo>
                  <a:lnTo>
                    <a:pt x="11" y="0"/>
                  </a:lnTo>
                  <a:lnTo>
                    <a:pt x="6" y="2"/>
                  </a:lnTo>
                  <a:lnTo>
                    <a:pt x="5" y="3"/>
                  </a:lnTo>
                  <a:lnTo>
                    <a:pt x="3" y="5"/>
                  </a:lnTo>
                  <a:lnTo>
                    <a:pt x="2" y="8"/>
                  </a:lnTo>
                  <a:lnTo>
                    <a:pt x="2" y="11"/>
                  </a:lnTo>
                  <a:lnTo>
                    <a:pt x="0" y="14"/>
                  </a:lnTo>
                  <a:lnTo>
                    <a:pt x="0" y="18"/>
                  </a:lnTo>
                  <a:lnTo>
                    <a:pt x="2" y="21"/>
                  </a:lnTo>
                  <a:lnTo>
                    <a:pt x="2" y="2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51" name="Freeform 50"/>
            <p:cNvSpPr>
              <a:spLocks/>
            </p:cNvSpPr>
            <p:nvPr/>
          </p:nvSpPr>
          <p:spPr bwMode="auto">
            <a:xfrm>
              <a:off x="4669" y="2816"/>
              <a:ext cx="51" cy="53"/>
            </a:xfrm>
            <a:custGeom>
              <a:avLst/>
              <a:gdLst>
                <a:gd name="T0" fmla="*/ 2 w 51"/>
                <a:gd name="T1" fmla="*/ 24 h 53"/>
                <a:gd name="T2" fmla="*/ 3 w 51"/>
                <a:gd name="T3" fmla="*/ 27 h 53"/>
                <a:gd name="T4" fmla="*/ 5 w 51"/>
                <a:gd name="T5" fmla="*/ 30 h 53"/>
                <a:gd name="T6" fmla="*/ 6 w 51"/>
                <a:gd name="T7" fmla="*/ 34 h 53"/>
                <a:gd name="T8" fmla="*/ 10 w 51"/>
                <a:gd name="T9" fmla="*/ 37 h 53"/>
                <a:gd name="T10" fmla="*/ 13 w 51"/>
                <a:gd name="T11" fmla="*/ 40 h 53"/>
                <a:gd name="T12" fmla="*/ 16 w 51"/>
                <a:gd name="T13" fmla="*/ 43 h 53"/>
                <a:gd name="T14" fmla="*/ 19 w 51"/>
                <a:gd name="T15" fmla="*/ 45 h 53"/>
                <a:gd name="T16" fmla="*/ 23 w 51"/>
                <a:gd name="T17" fmla="*/ 47 h 53"/>
                <a:gd name="T18" fmla="*/ 26 w 51"/>
                <a:gd name="T19" fmla="*/ 48 h 53"/>
                <a:gd name="T20" fmla="*/ 29 w 51"/>
                <a:gd name="T21" fmla="*/ 50 h 53"/>
                <a:gd name="T22" fmla="*/ 32 w 51"/>
                <a:gd name="T23" fmla="*/ 51 h 53"/>
                <a:gd name="T24" fmla="*/ 35 w 51"/>
                <a:gd name="T25" fmla="*/ 53 h 53"/>
                <a:gd name="T26" fmla="*/ 39 w 51"/>
                <a:gd name="T27" fmla="*/ 53 h 53"/>
                <a:gd name="T28" fmla="*/ 42 w 51"/>
                <a:gd name="T29" fmla="*/ 53 h 53"/>
                <a:gd name="T30" fmla="*/ 45 w 51"/>
                <a:gd name="T31" fmla="*/ 51 h 53"/>
                <a:gd name="T32" fmla="*/ 48 w 51"/>
                <a:gd name="T33" fmla="*/ 48 h 53"/>
                <a:gd name="T34" fmla="*/ 48 w 51"/>
                <a:gd name="T35" fmla="*/ 47 h 53"/>
                <a:gd name="T36" fmla="*/ 48 w 51"/>
                <a:gd name="T37" fmla="*/ 47 h 53"/>
                <a:gd name="T38" fmla="*/ 48 w 51"/>
                <a:gd name="T39" fmla="*/ 47 h 53"/>
                <a:gd name="T40" fmla="*/ 48 w 51"/>
                <a:gd name="T41" fmla="*/ 45 h 53"/>
                <a:gd name="T42" fmla="*/ 48 w 51"/>
                <a:gd name="T43" fmla="*/ 45 h 53"/>
                <a:gd name="T44" fmla="*/ 48 w 51"/>
                <a:gd name="T45" fmla="*/ 43 h 53"/>
                <a:gd name="T46" fmla="*/ 48 w 51"/>
                <a:gd name="T47" fmla="*/ 43 h 53"/>
                <a:gd name="T48" fmla="*/ 48 w 51"/>
                <a:gd name="T49" fmla="*/ 42 h 53"/>
                <a:gd name="T50" fmla="*/ 50 w 51"/>
                <a:gd name="T51" fmla="*/ 39 h 53"/>
                <a:gd name="T52" fmla="*/ 51 w 51"/>
                <a:gd name="T53" fmla="*/ 34 h 53"/>
                <a:gd name="T54" fmla="*/ 51 w 51"/>
                <a:gd name="T55" fmla="*/ 30 h 53"/>
                <a:gd name="T56" fmla="*/ 51 w 51"/>
                <a:gd name="T57" fmla="*/ 26 h 53"/>
                <a:gd name="T58" fmla="*/ 50 w 51"/>
                <a:gd name="T59" fmla="*/ 22 h 53"/>
                <a:gd name="T60" fmla="*/ 48 w 51"/>
                <a:gd name="T61" fmla="*/ 19 h 53"/>
                <a:gd name="T62" fmla="*/ 45 w 51"/>
                <a:gd name="T63" fmla="*/ 18 h 53"/>
                <a:gd name="T64" fmla="*/ 42 w 51"/>
                <a:gd name="T65" fmla="*/ 14 h 53"/>
                <a:gd name="T66" fmla="*/ 37 w 51"/>
                <a:gd name="T67" fmla="*/ 11 h 53"/>
                <a:gd name="T68" fmla="*/ 32 w 51"/>
                <a:gd name="T69" fmla="*/ 10 h 53"/>
                <a:gd name="T70" fmla="*/ 29 w 51"/>
                <a:gd name="T71" fmla="*/ 6 h 53"/>
                <a:gd name="T72" fmla="*/ 24 w 51"/>
                <a:gd name="T73" fmla="*/ 3 h 53"/>
                <a:gd name="T74" fmla="*/ 19 w 51"/>
                <a:gd name="T75" fmla="*/ 2 h 53"/>
                <a:gd name="T76" fmla="*/ 15 w 51"/>
                <a:gd name="T77" fmla="*/ 0 h 53"/>
                <a:gd name="T78" fmla="*/ 11 w 51"/>
                <a:gd name="T79" fmla="*/ 0 h 53"/>
                <a:gd name="T80" fmla="*/ 6 w 51"/>
                <a:gd name="T81" fmla="*/ 2 h 53"/>
                <a:gd name="T82" fmla="*/ 5 w 51"/>
                <a:gd name="T83" fmla="*/ 3 h 53"/>
                <a:gd name="T84" fmla="*/ 3 w 51"/>
                <a:gd name="T85" fmla="*/ 5 h 53"/>
                <a:gd name="T86" fmla="*/ 2 w 51"/>
                <a:gd name="T87" fmla="*/ 8 h 53"/>
                <a:gd name="T88" fmla="*/ 2 w 51"/>
                <a:gd name="T89" fmla="*/ 11 h 53"/>
                <a:gd name="T90" fmla="*/ 0 w 51"/>
                <a:gd name="T91" fmla="*/ 14 h 53"/>
                <a:gd name="T92" fmla="*/ 0 w 51"/>
                <a:gd name="T93" fmla="*/ 18 h 53"/>
                <a:gd name="T94" fmla="*/ 2 w 51"/>
                <a:gd name="T95" fmla="*/ 21 h 53"/>
                <a:gd name="T96" fmla="*/ 2 w 51"/>
                <a:gd name="T97" fmla="*/ 24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
                <a:gd name="T148" fmla="*/ 0 h 53"/>
                <a:gd name="T149" fmla="*/ 51 w 51"/>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 h="53">
                  <a:moveTo>
                    <a:pt x="2" y="24"/>
                  </a:moveTo>
                  <a:lnTo>
                    <a:pt x="3" y="27"/>
                  </a:lnTo>
                  <a:lnTo>
                    <a:pt x="5" y="30"/>
                  </a:lnTo>
                  <a:lnTo>
                    <a:pt x="6" y="34"/>
                  </a:lnTo>
                  <a:lnTo>
                    <a:pt x="10" y="37"/>
                  </a:lnTo>
                  <a:lnTo>
                    <a:pt x="13" y="40"/>
                  </a:lnTo>
                  <a:lnTo>
                    <a:pt x="16" y="43"/>
                  </a:lnTo>
                  <a:lnTo>
                    <a:pt x="19" y="45"/>
                  </a:lnTo>
                  <a:lnTo>
                    <a:pt x="23" y="47"/>
                  </a:lnTo>
                  <a:lnTo>
                    <a:pt x="26" y="48"/>
                  </a:lnTo>
                  <a:lnTo>
                    <a:pt x="29" y="50"/>
                  </a:lnTo>
                  <a:lnTo>
                    <a:pt x="32" y="51"/>
                  </a:lnTo>
                  <a:lnTo>
                    <a:pt x="35" y="53"/>
                  </a:lnTo>
                  <a:lnTo>
                    <a:pt x="39" y="53"/>
                  </a:lnTo>
                  <a:lnTo>
                    <a:pt x="42" y="53"/>
                  </a:lnTo>
                  <a:lnTo>
                    <a:pt x="45" y="51"/>
                  </a:lnTo>
                  <a:lnTo>
                    <a:pt x="48" y="48"/>
                  </a:lnTo>
                  <a:lnTo>
                    <a:pt x="48" y="47"/>
                  </a:lnTo>
                  <a:lnTo>
                    <a:pt x="48" y="45"/>
                  </a:lnTo>
                  <a:lnTo>
                    <a:pt x="48" y="43"/>
                  </a:lnTo>
                  <a:lnTo>
                    <a:pt x="48" y="42"/>
                  </a:lnTo>
                  <a:lnTo>
                    <a:pt x="50" y="39"/>
                  </a:lnTo>
                  <a:lnTo>
                    <a:pt x="51" y="34"/>
                  </a:lnTo>
                  <a:lnTo>
                    <a:pt x="51" y="30"/>
                  </a:lnTo>
                  <a:lnTo>
                    <a:pt x="51" y="26"/>
                  </a:lnTo>
                  <a:lnTo>
                    <a:pt x="50" y="22"/>
                  </a:lnTo>
                  <a:lnTo>
                    <a:pt x="48" y="19"/>
                  </a:lnTo>
                  <a:lnTo>
                    <a:pt x="45" y="18"/>
                  </a:lnTo>
                  <a:lnTo>
                    <a:pt x="42" y="14"/>
                  </a:lnTo>
                  <a:lnTo>
                    <a:pt x="37" y="11"/>
                  </a:lnTo>
                  <a:lnTo>
                    <a:pt x="32" y="10"/>
                  </a:lnTo>
                  <a:lnTo>
                    <a:pt x="29" y="6"/>
                  </a:lnTo>
                  <a:lnTo>
                    <a:pt x="24" y="3"/>
                  </a:lnTo>
                  <a:lnTo>
                    <a:pt x="19" y="2"/>
                  </a:lnTo>
                  <a:lnTo>
                    <a:pt x="15" y="0"/>
                  </a:lnTo>
                  <a:lnTo>
                    <a:pt x="11" y="0"/>
                  </a:lnTo>
                  <a:lnTo>
                    <a:pt x="6" y="2"/>
                  </a:lnTo>
                  <a:lnTo>
                    <a:pt x="5" y="3"/>
                  </a:lnTo>
                  <a:lnTo>
                    <a:pt x="3" y="5"/>
                  </a:lnTo>
                  <a:lnTo>
                    <a:pt x="2" y="8"/>
                  </a:lnTo>
                  <a:lnTo>
                    <a:pt x="2" y="11"/>
                  </a:lnTo>
                  <a:lnTo>
                    <a:pt x="0" y="14"/>
                  </a:lnTo>
                  <a:lnTo>
                    <a:pt x="0" y="18"/>
                  </a:lnTo>
                  <a:lnTo>
                    <a:pt x="2" y="21"/>
                  </a:lnTo>
                  <a:lnTo>
                    <a:pt x="2" y="2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52" name="Freeform 51"/>
            <p:cNvSpPr>
              <a:spLocks/>
            </p:cNvSpPr>
            <p:nvPr/>
          </p:nvSpPr>
          <p:spPr bwMode="auto">
            <a:xfrm>
              <a:off x="4619" y="2800"/>
              <a:ext cx="44" cy="53"/>
            </a:xfrm>
            <a:custGeom>
              <a:avLst/>
              <a:gdLst>
                <a:gd name="T0" fmla="*/ 11 w 44"/>
                <a:gd name="T1" fmla="*/ 13 h 53"/>
                <a:gd name="T2" fmla="*/ 8 w 44"/>
                <a:gd name="T3" fmla="*/ 18 h 53"/>
                <a:gd name="T4" fmla="*/ 5 w 44"/>
                <a:gd name="T5" fmla="*/ 24 h 53"/>
                <a:gd name="T6" fmla="*/ 2 w 44"/>
                <a:gd name="T7" fmla="*/ 29 h 53"/>
                <a:gd name="T8" fmla="*/ 0 w 44"/>
                <a:gd name="T9" fmla="*/ 35 h 53"/>
                <a:gd name="T10" fmla="*/ 0 w 44"/>
                <a:gd name="T11" fmla="*/ 40 h 53"/>
                <a:gd name="T12" fmla="*/ 0 w 44"/>
                <a:gd name="T13" fmla="*/ 45 h 53"/>
                <a:gd name="T14" fmla="*/ 3 w 44"/>
                <a:gd name="T15" fmla="*/ 48 h 53"/>
                <a:gd name="T16" fmla="*/ 8 w 44"/>
                <a:gd name="T17" fmla="*/ 51 h 53"/>
                <a:gd name="T18" fmla="*/ 13 w 44"/>
                <a:gd name="T19" fmla="*/ 53 h 53"/>
                <a:gd name="T20" fmla="*/ 16 w 44"/>
                <a:gd name="T21" fmla="*/ 53 h 53"/>
                <a:gd name="T22" fmla="*/ 21 w 44"/>
                <a:gd name="T23" fmla="*/ 53 h 53"/>
                <a:gd name="T24" fmla="*/ 26 w 44"/>
                <a:gd name="T25" fmla="*/ 51 h 53"/>
                <a:gd name="T26" fmla="*/ 29 w 44"/>
                <a:gd name="T27" fmla="*/ 51 h 53"/>
                <a:gd name="T28" fmla="*/ 34 w 44"/>
                <a:gd name="T29" fmla="*/ 50 h 53"/>
                <a:gd name="T30" fmla="*/ 37 w 44"/>
                <a:gd name="T31" fmla="*/ 48 h 53"/>
                <a:gd name="T32" fmla="*/ 42 w 44"/>
                <a:gd name="T33" fmla="*/ 45 h 53"/>
                <a:gd name="T34" fmla="*/ 42 w 44"/>
                <a:gd name="T35" fmla="*/ 45 h 53"/>
                <a:gd name="T36" fmla="*/ 42 w 44"/>
                <a:gd name="T37" fmla="*/ 43 h 53"/>
                <a:gd name="T38" fmla="*/ 44 w 44"/>
                <a:gd name="T39" fmla="*/ 43 h 53"/>
                <a:gd name="T40" fmla="*/ 44 w 44"/>
                <a:gd name="T41" fmla="*/ 42 h 53"/>
                <a:gd name="T42" fmla="*/ 44 w 44"/>
                <a:gd name="T43" fmla="*/ 40 h 53"/>
                <a:gd name="T44" fmla="*/ 44 w 44"/>
                <a:gd name="T45" fmla="*/ 40 h 53"/>
                <a:gd name="T46" fmla="*/ 44 w 44"/>
                <a:gd name="T47" fmla="*/ 38 h 53"/>
                <a:gd name="T48" fmla="*/ 44 w 44"/>
                <a:gd name="T49" fmla="*/ 37 h 53"/>
                <a:gd name="T50" fmla="*/ 42 w 44"/>
                <a:gd name="T51" fmla="*/ 34 h 53"/>
                <a:gd name="T52" fmla="*/ 40 w 44"/>
                <a:gd name="T53" fmla="*/ 29 h 53"/>
                <a:gd name="T54" fmla="*/ 40 w 44"/>
                <a:gd name="T55" fmla="*/ 24 h 53"/>
                <a:gd name="T56" fmla="*/ 40 w 44"/>
                <a:gd name="T57" fmla="*/ 21 h 53"/>
                <a:gd name="T58" fmla="*/ 39 w 44"/>
                <a:gd name="T59" fmla="*/ 16 h 53"/>
                <a:gd name="T60" fmla="*/ 37 w 44"/>
                <a:gd name="T61" fmla="*/ 11 h 53"/>
                <a:gd name="T62" fmla="*/ 36 w 44"/>
                <a:gd name="T63" fmla="*/ 8 h 53"/>
                <a:gd name="T64" fmla="*/ 34 w 44"/>
                <a:gd name="T65" fmla="*/ 3 h 53"/>
                <a:gd name="T66" fmla="*/ 31 w 44"/>
                <a:gd name="T67" fmla="*/ 0 h 53"/>
                <a:gd name="T68" fmla="*/ 28 w 44"/>
                <a:gd name="T69" fmla="*/ 0 h 53"/>
                <a:gd name="T70" fmla="*/ 24 w 44"/>
                <a:gd name="T71" fmla="*/ 0 h 53"/>
                <a:gd name="T72" fmla="*/ 21 w 44"/>
                <a:gd name="T73" fmla="*/ 1 h 53"/>
                <a:gd name="T74" fmla="*/ 18 w 44"/>
                <a:gd name="T75" fmla="*/ 5 h 53"/>
                <a:gd name="T76" fmla="*/ 15 w 44"/>
                <a:gd name="T77" fmla="*/ 8 h 53"/>
                <a:gd name="T78" fmla="*/ 13 w 44"/>
                <a:gd name="T79" fmla="*/ 11 h 53"/>
                <a:gd name="T80" fmla="*/ 11 w 44"/>
                <a:gd name="T81" fmla="*/ 13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3"/>
                <a:gd name="T125" fmla="*/ 44 w 44"/>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3">
                  <a:moveTo>
                    <a:pt x="11" y="13"/>
                  </a:moveTo>
                  <a:lnTo>
                    <a:pt x="8" y="18"/>
                  </a:lnTo>
                  <a:lnTo>
                    <a:pt x="5" y="24"/>
                  </a:lnTo>
                  <a:lnTo>
                    <a:pt x="2" y="29"/>
                  </a:lnTo>
                  <a:lnTo>
                    <a:pt x="0" y="35"/>
                  </a:lnTo>
                  <a:lnTo>
                    <a:pt x="0" y="40"/>
                  </a:lnTo>
                  <a:lnTo>
                    <a:pt x="0" y="45"/>
                  </a:lnTo>
                  <a:lnTo>
                    <a:pt x="3" y="48"/>
                  </a:lnTo>
                  <a:lnTo>
                    <a:pt x="8" y="51"/>
                  </a:lnTo>
                  <a:lnTo>
                    <a:pt x="13" y="53"/>
                  </a:lnTo>
                  <a:lnTo>
                    <a:pt x="16" y="53"/>
                  </a:lnTo>
                  <a:lnTo>
                    <a:pt x="21" y="53"/>
                  </a:lnTo>
                  <a:lnTo>
                    <a:pt x="26" y="51"/>
                  </a:lnTo>
                  <a:lnTo>
                    <a:pt x="29" y="51"/>
                  </a:lnTo>
                  <a:lnTo>
                    <a:pt x="34" y="50"/>
                  </a:lnTo>
                  <a:lnTo>
                    <a:pt x="37" y="48"/>
                  </a:lnTo>
                  <a:lnTo>
                    <a:pt x="42" y="45"/>
                  </a:lnTo>
                  <a:lnTo>
                    <a:pt x="42" y="43"/>
                  </a:lnTo>
                  <a:lnTo>
                    <a:pt x="44" y="43"/>
                  </a:lnTo>
                  <a:lnTo>
                    <a:pt x="44" y="42"/>
                  </a:lnTo>
                  <a:lnTo>
                    <a:pt x="44" y="40"/>
                  </a:lnTo>
                  <a:lnTo>
                    <a:pt x="44" y="38"/>
                  </a:lnTo>
                  <a:lnTo>
                    <a:pt x="44" y="37"/>
                  </a:lnTo>
                  <a:lnTo>
                    <a:pt x="42" y="34"/>
                  </a:lnTo>
                  <a:lnTo>
                    <a:pt x="40" y="29"/>
                  </a:lnTo>
                  <a:lnTo>
                    <a:pt x="40" y="24"/>
                  </a:lnTo>
                  <a:lnTo>
                    <a:pt x="40" y="21"/>
                  </a:lnTo>
                  <a:lnTo>
                    <a:pt x="39" y="16"/>
                  </a:lnTo>
                  <a:lnTo>
                    <a:pt x="37" y="11"/>
                  </a:lnTo>
                  <a:lnTo>
                    <a:pt x="36" y="8"/>
                  </a:lnTo>
                  <a:lnTo>
                    <a:pt x="34" y="3"/>
                  </a:lnTo>
                  <a:lnTo>
                    <a:pt x="31" y="0"/>
                  </a:lnTo>
                  <a:lnTo>
                    <a:pt x="28" y="0"/>
                  </a:lnTo>
                  <a:lnTo>
                    <a:pt x="24" y="0"/>
                  </a:lnTo>
                  <a:lnTo>
                    <a:pt x="21" y="1"/>
                  </a:lnTo>
                  <a:lnTo>
                    <a:pt x="18" y="5"/>
                  </a:lnTo>
                  <a:lnTo>
                    <a:pt x="15" y="8"/>
                  </a:lnTo>
                  <a:lnTo>
                    <a:pt x="13" y="11"/>
                  </a:lnTo>
                  <a:lnTo>
                    <a:pt x="11" y="1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53" name="Freeform 52"/>
            <p:cNvSpPr>
              <a:spLocks/>
            </p:cNvSpPr>
            <p:nvPr/>
          </p:nvSpPr>
          <p:spPr bwMode="auto">
            <a:xfrm>
              <a:off x="4619" y="2800"/>
              <a:ext cx="44" cy="53"/>
            </a:xfrm>
            <a:custGeom>
              <a:avLst/>
              <a:gdLst>
                <a:gd name="T0" fmla="*/ 11 w 44"/>
                <a:gd name="T1" fmla="*/ 13 h 53"/>
                <a:gd name="T2" fmla="*/ 8 w 44"/>
                <a:gd name="T3" fmla="*/ 18 h 53"/>
                <a:gd name="T4" fmla="*/ 5 w 44"/>
                <a:gd name="T5" fmla="*/ 24 h 53"/>
                <a:gd name="T6" fmla="*/ 2 w 44"/>
                <a:gd name="T7" fmla="*/ 29 h 53"/>
                <a:gd name="T8" fmla="*/ 0 w 44"/>
                <a:gd name="T9" fmla="*/ 35 h 53"/>
                <a:gd name="T10" fmla="*/ 0 w 44"/>
                <a:gd name="T11" fmla="*/ 40 h 53"/>
                <a:gd name="T12" fmla="*/ 0 w 44"/>
                <a:gd name="T13" fmla="*/ 45 h 53"/>
                <a:gd name="T14" fmla="*/ 3 w 44"/>
                <a:gd name="T15" fmla="*/ 48 h 53"/>
                <a:gd name="T16" fmla="*/ 8 w 44"/>
                <a:gd name="T17" fmla="*/ 51 h 53"/>
                <a:gd name="T18" fmla="*/ 13 w 44"/>
                <a:gd name="T19" fmla="*/ 53 h 53"/>
                <a:gd name="T20" fmla="*/ 16 w 44"/>
                <a:gd name="T21" fmla="*/ 53 h 53"/>
                <a:gd name="T22" fmla="*/ 21 w 44"/>
                <a:gd name="T23" fmla="*/ 53 h 53"/>
                <a:gd name="T24" fmla="*/ 26 w 44"/>
                <a:gd name="T25" fmla="*/ 51 h 53"/>
                <a:gd name="T26" fmla="*/ 29 w 44"/>
                <a:gd name="T27" fmla="*/ 51 h 53"/>
                <a:gd name="T28" fmla="*/ 34 w 44"/>
                <a:gd name="T29" fmla="*/ 50 h 53"/>
                <a:gd name="T30" fmla="*/ 37 w 44"/>
                <a:gd name="T31" fmla="*/ 48 h 53"/>
                <a:gd name="T32" fmla="*/ 42 w 44"/>
                <a:gd name="T33" fmla="*/ 45 h 53"/>
                <a:gd name="T34" fmla="*/ 42 w 44"/>
                <a:gd name="T35" fmla="*/ 45 h 53"/>
                <a:gd name="T36" fmla="*/ 42 w 44"/>
                <a:gd name="T37" fmla="*/ 43 h 53"/>
                <a:gd name="T38" fmla="*/ 44 w 44"/>
                <a:gd name="T39" fmla="*/ 43 h 53"/>
                <a:gd name="T40" fmla="*/ 44 w 44"/>
                <a:gd name="T41" fmla="*/ 42 h 53"/>
                <a:gd name="T42" fmla="*/ 44 w 44"/>
                <a:gd name="T43" fmla="*/ 40 h 53"/>
                <a:gd name="T44" fmla="*/ 44 w 44"/>
                <a:gd name="T45" fmla="*/ 40 h 53"/>
                <a:gd name="T46" fmla="*/ 44 w 44"/>
                <a:gd name="T47" fmla="*/ 38 h 53"/>
                <a:gd name="T48" fmla="*/ 44 w 44"/>
                <a:gd name="T49" fmla="*/ 37 h 53"/>
                <a:gd name="T50" fmla="*/ 42 w 44"/>
                <a:gd name="T51" fmla="*/ 34 h 53"/>
                <a:gd name="T52" fmla="*/ 40 w 44"/>
                <a:gd name="T53" fmla="*/ 29 h 53"/>
                <a:gd name="T54" fmla="*/ 40 w 44"/>
                <a:gd name="T55" fmla="*/ 24 h 53"/>
                <a:gd name="T56" fmla="*/ 40 w 44"/>
                <a:gd name="T57" fmla="*/ 21 h 53"/>
                <a:gd name="T58" fmla="*/ 39 w 44"/>
                <a:gd name="T59" fmla="*/ 16 h 53"/>
                <a:gd name="T60" fmla="*/ 37 w 44"/>
                <a:gd name="T61" fmla="*/ 11 h 53"/>
                <a:gd name="T62" fmla="*/ 36 w 44"/>
                <a:gd name="T63" fmla="*/ 8 h 53"/>
                <a:gd name="T64" fmla="*/ 34 w 44"/>
                <a:gd name="T65" fmla="*/ 3 h 53"/>
                <a:gd name="T66" fmla="*/ 31 w 44"/>
                <a:gd name="T67" fmla="*/ 0 h 53"/>
                <a:gd name="T68" fmla="*/ 28 w 44"/>
                <a:gd name="T69" fmla="*/ 0 h 53"/>
                <a:gd name="T70" fmla="*/ 24 w 44"/>
                <a:gd name="T71" fmla="*/ 0 h 53"/>
                <a:gd name="T72" fmla="*/ 21 w 44"/>
                <a:gd name="T73" fmla="*/ 1 h 53"/>
                <a:gd name="T74" fmla="*/ 18 w 44"/>
                <a:gd name="T75" fmla="*/ 5 h 53"/>
                <a:gd name="T76" fmla="*/ 15 w 44"/>
                <a:gd name="T77" fmla="*/ 8 h 53"/>
                <a:gd name="T78" fmla="*/ 13 w 44"/>
                <a:gd name="T79" fmla="*/ 11 h 53"/>
                <a:gd name="T80" fmla="*/ 11 w 44"/>
                <a:gd name="T81" fmla="*/ 13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3"/>
                <a:gd name="T125" fmla="*/ 44 w 44"/>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3">
                  <a:moveTo>
                    <a:pt x="11" y="13"/>
                  </a:moveTo>
                  <a:lnTo>
                    <a:pt x="8" y="18"/>
                  </a:lnTo>
                  <a:lnTo>
                    <a:pt x="5" y="24"/>
                  </a:lnTo>
                  <a:lnTo>
                    <a:pt x="2" y="29"/>
                  </a:lnTo>
                  <a:lnTo>
                    <a:pt x="0" y="35"/>
                  </a:lnTo>
                  <a:lnTo>
                    <a:pt x="0" y="40"/>
                  </a:lnTo>
                  <a:lnTo>
                    <a:pt x="0" y="45"/>
                  </a:lnTo>
                  <a:lnTo>
                    <a:pt x="3" y="48"/>
                  </a:lnTo>
                  <a:lnTo>
                    <a:pt x="8" y="51"/>
                  </a:lnTo>
                  <a:lnTo>
                    <a:pt x="13" y="53"/>
                  </a:lnTo>
                  <a:lnTo>
                    <a:pt x="16" y="53"/>
                  </a:lnTo>
                  <a:lnTo>
                    <a:pt x="21" y="53"/>
                  </a:lnTo>
                  <a:lnTo>
                    <a:pt x="26" y="51"/>
                  </a:lnTo>
                  <a:lnTo>
                    <a:pt x="29" y="51"/>
                  </a:lnTo>
                  <a:lnTo>
                    <a:pt x="34" y="50"/>
                  </a:lnTo>
                  <a:lnTo>
                    <a:pt x="37" y="48"/>
                  </a:lnTo>
                  <a:lnTo>
                    <a:pt x="42" y="45"/>
                  </a:lnTo>
                  <a:lnTo>
                    <a:pt x="42" y="43"/>
                  </a:lnTo>
                  <a:lnTo>
                    <a:pt x="44" y="43"/>
                  </a:lnTo>
                  <a:lnTo>
                    <a:pt x="44" y="42"/>
                  </a:lnTo>
                  <a:lnTo>
                    <a:pt x="44" y="40"/>
                  </a:lnTo>
                  <a:lnTo>
                    <a:pt x="44" y="38"/>
                  </a:lnTo>
                  <a:lnTo>
                    <a:pt x="44" y="37"/>
                  </a:lnTo>
                  <a:lnTo>
                    <a:pt x="42" y="34"/>
                  </a:lnTo>
                  <a:lnTo>
                    <a:pt x="40" y="29"/>
                  </a:lnTo>
                  <a:lnTo>
                    <a:pt x="40" y="24"/>
                  </a:lnTo>
                  <a:lnTo>
                    <a:pt x="40" y="21"/>
                  </a:lnTo>
                  <a:lnTo>
                    <a:pt x="39" y="16"/>
                  </a:lnTo>
                  <a:lnTo>
                    <a:pt x="37" y="11"/>
                  </a:lnTo>
                  <a:lnTo>
                    <a:pt x="36" y="8"/>
                  </a:lnTo>
                  <a:lnTo>
                    <a:pt x="34" y="3"/>
                  </a:lnTo>
                  <a:lnTo>
                    <a:pt x="31" y="0"/>
                  </a:lnTo>
                  <a:lnTo>
                    <a:pt x="28" y="0"/>
                  </a:lnTo>
                  <a:lnTo>
                    <a:pt x="24" y="0"/>
                  </a:lnTo>
                  <a:lnTo>
                    <a:pt x="21" y="1"/>
                  </a:lnTo>
                  <a:lnTo>
                    <a:pt x="18" y="5"/>
                  </a:lnTo>
                  <a:lnTo>
                    <a:pt x="15" y="8"/>
                  </a:lnTo>
                  <a:lnTo>
                    <a:pt x="13" y="11"/>
                  </a:lnTo>
                  <a:lnTo>
                    <a:pt x="11" y="1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54" name="Freeform 53"/>
            <p:cNvSpPr>
              <a:spLocks/>
            </p:cNvSpPr>
            <p:nvPr/>
          </p:nvSpPr>
          <p:spPr bwMode="auto">
            <a:xfrm>
              <a:off x="4790" y="2805"/>
              <a:ext cx="53" cy="59"/>
            </a:xfrm>
            <a:custGeom>
              <a:avLst/>
              <a:gdLst>
                <a:gd name="T0" fmla="*/ 1 w 53"/>
                <a:gd name="T1" fmla="*/ 25 h 59"/>
                <a:gd name="T2" fmla="*/ 0 w 53"/>
                <a:gd name="T3" fmla="*/ 30 h 59"/>
                <a:gd name="T4" fmla="*/ 0 w 53"/>
                <a:gd name="T5" fmla="*/ 35 h 59"/>
                <a:gd name="T6" fmla="*/ 0 w 53"/>
                <a:gd name="T7" fmla="*/ 38 h 59"/>
                <a:gd name="T8" fmla="*/ 1 w 53"/>
                <a:gd name="T9" fmla="*/ 43 h 59"/>
                <a:gd name="T10" fmla="*/ 3 w 53"/>
                <a:gd name="T11" fmla="*/ 46 h 59"/>
                <a:gd name="T12" fmla="*/ 6 w 53"/>
                <a:gd name="T13" fmla="*/ 51 h 59"/>
                <a:gd name="T14" fmla="*/ 9 w 53"/>
                <a:gd name="T15" fmla="*/ 54 h 59"/>
                <a:gd name="T16" fmla="*/ 12 w 53"/>
                <a:gd name="T17" fmla="*/ 58 h 59"/>
                <a:gd name="T18" fmla="*/ 16 w 53"/>
                <a:gd name="T19" fmla="*/ 59 h 59"/>
                <a:gd name="T20" fmla="*/ 17 w 53"/>
                <a:gd name="T21" fmla="*/ 59 h 59"/>
                <a:gd name="T22" fmla="*/ 20 w 53"/>
                <a:gd name="T23" fmla="*/ 59 h 59"/>
                <a:gd name="T24" fmla="*/ 22 w 53"/>
                <a:gd name="T25" fmla="*/ 59 h 59"/>
                <a:gd name="T26" fmla="*/ 25 w 53"/>
                <a:gd name="T27" fmla="*/ 58 h 59"/>
                <a:gd name="T28" fmla="*/ 27 w 53"/>
                <a:gd name="T29" fmla="*/ 58 h 59"/>
                <a:gd name="T30" fmla="*/ 28 w 53"/>
                <a:gd name="T31" fmla="*/ 56 h 59"/>
                <a:gd name="T32" fmla="*/ 30 w 53"/>
                <a:gd name="T33" fmla="*/ 54 h 59"/>
                <a:gd name="T34" fmla="*/ 33 w 53"/>
                <a:gd name="T35" fmla="*/ 51 h 59"/>
                <a:gd name="T36" fmla="*/ 37 w 53"/>
                <a:gd name="T37" fmla="*/ 48 h 59"/>
                <a:gd name="T38" fmla="*/ 40 w 53"/>
                <a:gd name="T39" fmla="*/ 45 h 59"/>
                <a:gd name="T40" fmla="*/ 43 w 53"/>
                <a:gd name="T41" fmla="*/ 41 h 59"/>
                <a:gd name="T42" fmla="*/ 46 w 53"/>
                <a:gd name="T43" fmla="*/ 37 h 59"/>
                <a:gd name="T44" fmla="*/ 48 w 53"/>
                <a:gd name="T45" fmla="*/ 33 h 59"/>
                <a:gd name="T46" fmla="*/ 51 w 53"/>
                <a:gd name="T47" fmla="*/ 29 h 59"/>
                <a:gd name="T48" fmla="*/ 51 w 53"/>
                <a:gd name="T49" fmla="*/ 24 h 59"/>
                <a:gd name="T50" fmla="*/ 53 w 53"/>
                <a:gd name="T51" fmla="*/ 19 h 59"/>
                <a:gd name="T52" fmla="*/ 51 w 53"/>
                <a:gd name="T53" fmla="*/ 14 h 59"/>
                <a:gd name="T54" fmla="*/ 49 w 53"/>
                <a:gd name="T55" fmla="*/ 11 h 59"/>
                <a:gd name="T56" fmla="*/ 46 w 53"/>
                <a:gd name="T57" fmla="*/ 8 h 59"/>
                <a:gd name="T58" fmla="*/ 41 w 53"/>
                <a:gd name="T59" fmla="*/ 6 h 59"/>
                <a:gd name="T60" fmla="*/ 38 w 53"/>
                <a:gd name="T61" fmla="*/ 4 h 59"/>
                <a:gd name="T62" fmla="*/ 33 w 53"/>
                <a:gd name="T63" fmla="*/ 1 h 59"/>
                <a:gd name="T64" fmla="*/ 30 w 53"/>
                <a:gd name="T65" fmla="*/ 0 h 59"/>
                <a:gd name="T66" fmla="*/ 25 w 53"/>
                <a:gd name="T67" fmla="*/ 0 h 59"/>
                <a:gd name="T68" fmla="*/ 20 w 53"/>
                <a:gd name="T69" fmla="*/ 1 h 59"/>
                <a:gd name="T70" fmla="*/ 16 w 53"/>
                <a:gd name="T71" fmla="*/ 3 h 59"/>
                <a:gd name="T72" fmla="*/ 12 w 53"/>
                <a:gd name="T73" fmla="*/ 6 h 59"/>
                <a:gd name="T74" fmla="*/ 9 w 53"/>
                <a:gd name="T75" fmla="*/ 11 h 59"/>
                <a:gd name="T76" fmla="*/ 6 w 53"/>
                <a:gd name="T77" fmla="*/ 16 h 59"/>
                <a:gd name="T78" fmla="*/ 3 w 53"/>
                <a:gd name="T79" fmla="*/ 21 h 59"/>
                <a:gd name="T80" fmla="*/ 1 w 53"/>
                <a:gd name="T81" fmla="*/ 25 h 59"/>
                <a:gd name="T82" fmla="*/ 1 w 53"/>
                <a:gd name="T83" fmla="*/ 25 h 59"/>
                <a:gd name="T84" fmla="*/ 1 w 53"/>
                <a:gd name="T85" fmla="*/ 27 h 59"/>
                <a:gd name="T86" fmla="*/ 1 w 53"/>
                <a:gd name="T87" fmla="*/ 25 h 59"/>
                <a:gd name="T88" fmla="*/ 1 w 53"/>
                <a:gd name="T89" fmla="*/ 25 h 59"/>
                <a:gd name="T90" fmla="*/ 1 w 53"/>
                <a:gd name="T91" fmla="*/ 25 h 59"/>
                <a:gd name="T92" fmla="*/ 1 w 53"/>
                <a:gd name="T93" fmla="*/ 25 h 59"/>
                <a:gd name="T94" fmla="*/ 1 w 53"/>
                <a:gd name="T95" fmla="*/ 25 h 59"/>
                <a:gd name="T96" fmla="*/ 1 w 53"/>
                <a:gd name="T97" fmla="*/ 25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59"/>
                <a:gd name="T149" fmla="*/ 53 w 53"/>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59">
                  <a:moveTo>
                    <a:pt x="1" y="25"/>
                  </a:moveTo>
                  <a:lnTo>
                    <a:pt x="0" y="30"/>
                  </a:lnTo>
                  <a:lnTo>
                    <a:pt x="0" y="35"/>
                  </a:lnTo>
                  <a:lnTo>
                    <a:pt x="0" y="38"/>
                  </a:lnTo>
                  <a:lnTo>
                    <a:pt x="1" y="43"/>
                  </a:lnTo>
                  <a:lnTo>
                    <a:pt x="3" y="46"/>
                  </a:lnTo>
                  <a:lnTo>
                    <a:pt x="6" y="51"/>
                  </a:lnTo>
                  <a:lnTo>
                    <a:pt x="9" y="54"/>
                  </a:lnTo>
                  <a:lnTo>
                    <a:pt x="12" y="58"/>
                  </a:lnTo>
                  <a:lnTo>
                    <a:pt x="16" y="59"/>
                  </a:lnTo>
                  <a:lnTo>
                    <a:pt x="17" y="59"/>
                  </a:lnTo>
                  <a:lnTo>
                    <a:pt x="20" y="59"/>
                  </a:lnTo>
                  <a:lnTo>
                    <a:pt x="22" y="59"/>
                  </a:lnTo>
                  <a:lnTo>
                    <a:pt x="25" y="58"/>
                  </a:lnTo>
                  <a:lnTo>
                    <a:pt x="27" y="58"/>
                  </a:lnTo>
                  <a:lnTo>
                    <a:pt x="28" y="56"/>
                  </a:lnTo>
                  <a:lnTo>
                    <a:pt x="30" y="54"/>
                  </a:lnTo>
                  <a:lnTo>
                    <a:pt x="33" y="51"/>
                  </a:lnTo>
                  <a:lnTo>
                    <a:pt x="37" y="48"/>
                  </a:lnTo>
                  <a:lnTo>
                    <a:pt x="40" y="45"/>
                  </a:lnTo>
                  <a:lnTo>
                    <a:pt x="43" y="41"/>
                  </a:lnTo>
                  <a:lnTo>
                    <a:pt x="46" y="37"/>
                  </a:lnTo>
                  <a:lnTo>
                    <a:pt x="48" y="33"/>
                  </a:lnTo>
                  <a:lnTo>
                    <a:pt x="51" y="29"/>
                  </a:lnTo>
                  <a:lnTo>
                    <a:pt x="51" y="24"/>
                  </a:lnTo>
                  <a:lnTo>
                    <a:pt x="53" y="19"/>
                  </a:lnTo>
                  <a:lnTo>
                    <a:pt x="51" y="14"/>
                  </a:lnTo>
                  <a:lnTo>
                    <a:pt x="49" y="11"/>
                  </a:lnTo>
                  <a:lnTo>
                    <a:pt x="46" y="8"/>
                  </a:lnTo>
                  <a:lnTo>
                    <a:pt x="41" y="6"/>
                  </a:lnTo>
                  <a:lnTo>
                    <a:pt x="38" y="4"/>
                  </a:lnTo>
                  <a:lnTo>
                    <a:pt x="33" y="1"/>
                  </a:lnTo>
                  <a:lnTo>
                    <a:pt x="30" y="0"/>
                  </a:lnTo>
                  <a:lnTo>
                    <a:pt x="25" y="0"/>
                  </a:lnTo>
                  <a:lnTo>
                    <a:pt x="20" y="1"/>
                  </a:lnTo>
                  <a:lnTo>
                    <a:pt x="16" y="3"/>
                  </a:lnTo>
                  <a:lnTo>
                    <a:pt x="12" y="6"/>
                  </a:lnTo>
                  <a:lnTo>
                    <a:pt x="9" y="11"/>
                  </a:lnTo>
                  <a:lnTo>
                    <a:pt x="6" y="16"/>
                  </a:lnTo>
                  <a:lnTo>
                    <a:pt x="3" y="21"/>
                  </a:lnTo>
                  <a:lnTo>
                    <a:pt x="1" y="25"/>
                  </a:lnTo>
                  <a:lnTo>
                    <a:pt x="1" y="27"/>
                  </a:lnTo>
                  <a:lnTo>
                    <a:pt x="1" y="25"/>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55" name="Freeform 54"/>
            <p:cNvSpPr>
              <a:spLocks/>
            </p:cNvSpPr>
            <p:nvPr/>
          </p:nvSpPr>
          <p:spPr bwMode="auto">
            <a:xfrm>
              <a:off x="4790" y="2805"/>
              <a:ext cx="53" cy="59"/>
            </a:xfrm>
            <a:custGeom>
              <a:avLst/>
              <a:gdLst>
                <a:gd name="T0" fmla="*/ 1 w 53"/>
                <a:gd name="T1" fmla="*/ 25 h 59"/>
                <a:gd name="T2" fmla="*/ 0 w 53"/>
                <a:gd name="T3" fmla="*/ 30 h 59"/>
                <a:gd name="T4" fmla="*/ 0 w 53"/>
                <a:gd name="T5" fmla="*/ 35 h 59"/>
                <a:gd name="T6" fmla="*/ 0 w 53"/>
                <a:gd name="T7" fmla="*/ 38 h 59"/>
                <a:gd name="T8" fmla="*/ 1 w 53"/>
                <a:gd name="T9" fmla="*/ 43 h 59"/>
                <a:gd name="T10" fmla="*/ 3 w 53"/>
                <a:gd name="T11" fmla="*/ 46 h 59"/>
                <a:gd name="T12" fmla="*/ 6 w 53"/>
                <a:gd name="T13" fmla="*/ 51 h 59"/>
                <a:gd name="T14" fmla="*/ 9 w 53"/>
                <a:gd name="T15" fmla="*/ 54 h 59"/>
                <a:gd name="T16" fmla="*/ 12 w 53"/>
                <a:gd name="T17" fmla="*/ 58 h 59"/>
                <a:gd name="T18" fmla="*/ 16 w 53"/>
                <a:gd name="T19" fmla="*/ 59 h 59"/>
                <a:gd name="T20" fmla="*/ 17 w 53"/>
                <a:gd name="T21" fmla="*/ 59 h 59"/>
                <a:gd name="T22" fmla="*/ 20 w 53"/>
                <a:gd name="T23" fmla="*/ 59 h 59"/>
                <a:gd name="T24" fmla="*/ 22 w 53"/>
                <a:gd name="T25" fmla="*/ 59 h 59"/>
                <a:gd name="T26" fmla="*/ 25 w 53"/>
                <a:gd name="T27" fmla="*/ 58 h 59"/>
                <a:gd name="T28" fmla="*/ 27 w 53"/>
                <a:gd name="T29" fmla="*/ 58 h 59"/>
                <a:gd name="T30" fmla="*/ 28 w 53"/>
                <a:gd name="T31" fmla="*/ 56 h 59"/>
                <a:gd name="T32" fmla="*/ 30 w 53"/>
                <a:gd name="T33" fmla="*/ 54 h 59"/>
                <a:gd name="T34" fmla="*/ 33 w 53"/>
                <a:gd name="T35" fmla="*/ 51 h 59"/>
                <a:gd name="T36" fmla="*/ 37 w 53"/>
                <a:gd name="T37" fmla="*/ 48 h 59"/>
                <a:gd name="T38" fmla="*/ 40 w 53"/>
                <a:gd name="T39" fmla="*/ 45 h 59"/>
                <a:gd name="T40" fmla="*/ 43 w 53"/>
                <a:gd name="T41" fmla="*/ 41 h 59"/>
                <a:gd name="T42" fmla="*/ 46 w 53"/>
                <a:gd name="T43" fmla="*/ 37 h 59"/>
                <a:gd name="T44" fmla="*/ 48 w 53"/>
                <a:gd name="T45" fmla="*/ 33 h 59"/>
                <a:gd name="T46" fmla="*/ 51 w 53"/>
                <a:gd name="T47" fmla="*/ 29 h 59"/>
                <a:gd name="T48" fmla="*/ 51 w 53"/>
                <a:gd name="T49" fmla="*/ 24 h 59"/>
                <a:gd name="T50" fmla="*/ 53 w 53"/>
                <a:gd name="T51" fmla="*/ 19 h 59"/>
                <a:gd name="T52" fmla="*/ 51 w 53"/>
                <a:gd name="T53" fmla="*/ 14 h 59"/>
                <a:gd name="T54" fmla="*/ 49 w 53"/>
                <a:gd name="T55" fmla="*/ 11 h 59"/>
                <a:gd name="T56" fmla="*/ 46 w 53"/>
                <a:gd name="T57" fmla="*/ 8 h 59"/>
                <a:gd name="T58" fmla="*/ 41 w 53"/>
                <a:gd name="T59" fmla="*/ 6 h 59"/>
                <a:gd name="T60" fmla="*/ 38 w 53"/>
                <a:gd name="T61" fmla="*/ 4 h 59"/>
                <a:gd name="T62" fmla="*/ 33 w 53"/>
                <a:gd name="T63" fmla="*/ 1 h 59"/>
                <a:gd name="T64" fmla="*/ 30 w 53"/>
                <a:gd name="T65" fmla="*/ 0 h 59"/>
                <a:gd name="T66" fmla="*/ 25 w 53"/>
                <a:gd name="T67" fmla="*/ 0 h 59"/>
                <a:gd name="T68" fmla="*/ 20 w 53"/>
                <a:gd name="T69" fmla="*/ 1 h 59"/>
                <a:gd name="T70" fmla="*/ 16 w 53"/>
                <a:gd name="T71" fmla="*/ 3 h 59"/>
                <a:gd name="T72" fmla="*/ 12 w 53"/>
                <a:gd name="T73" fmla="*/ 6 h 59"/>
                <a:gd name="T74" fmla="*/ 9 w 53"/>
                <a:gd name="T75" fmla="*/ 11 h 59"/>
                <a:gd name="T76" fmla="*/ 6 w 53"/>
                <a:gd name="T77" fmla="*/ 16 h 59"/>
                <a:gd name="T78" fmla="*/ 3 w 53"/>
                <a:gd name="T79" fmla="*/ 21 h 59"/>
                <a:gd name="T80" fmla="*/ 1 w 53"/>
                <a:gd name="T81" fmla="*/ 25 h 59"/>
                <a:gd name="T82" fmla="*/ 1 w 53"/>
                <a:gd name="T83" fmla="*/ 25 h 59"/>
                <a:gd name="T84" fmla="*/ 1 w 53"/>
                <a:gd name="T85" fmla="*/ 27 h 59"/>
                <a:gd name="T86" fmla="*/ 1 w 53"/>
                <a:gd name="T87" fmla="*/ 25 h 59"/>
                <a:gd name="T88" fmla="*/ 1 w 53"/>
                <a:gd name="T89" fmla="*/ 25 h 59"/>
                <a:gd name="T90" fmla="*/ 1 w 53"/>
                <a:gd name="T91" fmla="*/ 25 h 59"/>
                <a:gd name="T92" fmla="*/ 1 w 53"/>
                <a:gd name="T93" fmla="*/ 25 h 59"/>
                <a:gd name="T94" fmla="*/ 1 w 53"/>
                <a:gd name="T95" fmla="*/ 25 h 59"/>
                <a:gd name="T96" fmla="*/ 1 w 53"/>
                <a:gd name="T97" fmla="*/ 25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59"/>
                <a:gd name="T149" fmla="*/ 53 w 53"/>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59">
                  <a:moveTo>
                    <a:pt x="1" y="25"/>
                  </a:moveTo>
                  <a:lnTo>
                    <a:pt x="0" y="30"/>
                  </a:lnTo>
                  <a:lnTo>
                    <a:pt x="0" y="35"/>
                  </a:lnTo>
                  <a:lnTo>
                    <a:pt x="0" y="38"/>
                  </a:lnTo>
                  <a:lnTo>
                    <a:pt x="1" y="43"/>
                  </a:lnTo>
                  <a:lnTo>
                    <a:pt x="3" y="46"/>
                  </a:lnTo>
                  <a:lnTo>
                    <a:pt x="6" y="51"/>
                  </a:lnTo>
                  <a:lnTo>
                    <a:pt x="9" y="54"/>
                  </a:lnTo>
                  <a:lnTo>
                    <a:pt x="12" y="58"/>
                  </a:lnTo>
                  <a:lnTo>
                    <a:pt x="16" y="59"/>
                  </a:lnTo>
                  <a:lnTo>
                    <a:pt x="17" y="59"/>
                  </a:lnTo>
                  <a:lnTo>
                    <a:pt x="20" y="59"/>
                  </a:lnTo>
                  <a:lnTo>
                    <a:pt x="22" y="59"/>
                  </a:lnTo>
                  <a:lnTo>
                    <a:pt x="25" y="58"/>
                  </a:lnTo>
                  <a:lnTo>
                    <a:pt x="27" y="58"/>
                  </a:lnTo>
                  <a:lnTo>
                    <a:pt x="28" y="56"/>
                  </a:lnTo>
                  <a:lnTo>
                    <a:pt x="30" y="54"/>
                  </a:lnTo>
                  <a:lnTo>
                    <a:pt x="33" y="51"/>
                  </a:lnTo>
                  <a:lnTo>
                    <a:pt x="37" y="48"/>
                  </a:lnTo>
                  <a:lnTo>
                    <a:pt x="40" y="45"/>
                  </a:lnTo>
                  <a:lnTo>
                    <a:pt x="43" y="41"/>
                  </a:lnTo>
                  <a:lnTo>
                    <a:pt x="46" y="37"/>
                  </a:lnTo>
                  <a:lnTo>
                    <a:pt x="48" y="33"/>
                  </a:lnTo>
                  <a:lnTo>
                    <a:pt x="51" y="29"/>
                  </a:lnTo>
                  <a:lnTo>
                    <a:pt x="51" y="24"/>
                  </a:lnTo>
                  <a:lnTo>
                    <a:pt x="53" y="19"/>
                  </a:lnTo>
                  <a:lnTo>
                    <a:pt x="51" y="14"/>
                  </a:lnTo>
                  <a:lnTo>
                    <a:pt x="49" y="11"/>
                  </a:lnTo>
                  <a:lnTo>
                    <a:pt x="46" y="8"/>
                  </a:lnTo>
                  <a:lnTo>
                    <a:pt x="41" y="6"/>
                  </a:lnTo>
                  <a:lnTo>
                    <a:pt x="38" y="4"/>
                  </a:lnTo>
                  <a:lnTo>
                    <a:pt x="33" y="1"/>
                  </a:lnTo>
                  <a:lnTo>
                    <a:pt x="30" y="0"/>
                  </a:lnTo>
                  <a:lnTo>
                    <a:pt x="25" y="0"/>
                  </a:lnTo>
                  <a:lnTo>
                    <a:pt x="20" y="1"/>
                  </a:lnTo>
                  <a:lnTo>
                    <a:pt x="16" y="3"/>
                  </a:lnTo>
                  <a:lnTo>
                    <a:pt x="12" y="6"/>
                  </a:lnTo>
                  <a:lnTo>
                    <a:pt x="9" y="11"/>
                  </a:lnTo>
                  <a:lnTo>
                    <a:pt x="6" y="16"/>
                  </a:lnTo>
                  <a:lnTo>
                    <a:pt x="3" y="21"/>
                  </a:lnTo>
                  <a:lnTo>
                    <a:pt x="1" y="25"/>
                  </a:lnTo>
                  <a:lnTo>
                    <a:pt x="1" y="27"/>
                  </a:lnTo>
                  <a:lnTo>
                    <a:pt x="1" y="2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56" name="Freeform 55"/>
            <p:cNvSpPr>
              <a:spLocks/>
            </p:cNvSpPr>
            <p:nvPr/>
          </p:nvSpPr>
          <p:spPr bwMode="auto">
            <a:xfrm>
              <a:off x="4818" y="2745"/>
              <a:ext cx="58" cy="58"/>
            </a:xfrm>
            <a:custGeom>
              <a:avLst/>
              <a:gdLst>
                <a:gd name="T0" fmla="*/ 5 w 58"/>
                <a:gd name="T1" fmla="*/ 18 h 58"/>
                <a:gd name="T2" fmla="*/ 4 w 58"/>
                <a:gd name="T3" fmla="*/ 23 h 58"/>
                <a:gd name="T4" fmla="*/ 2 w 58"/>
                <a:gd name="T5" fmla="*/ 29 h 58"/>
                <a:gd name="T6" fmla="*/ 2 w 58"/>
                <a:gd name="T7" fmla="*/ 34 h 58"/>
                <a:gd name="T8" fmla="*/ 0 w 58"/>
                <a:gd name="T9" fmla="*/ 39 h 58"/>
                <a:gd name="T10" fmla="*/ 0 w 58"/>
                <a:gd name="T11" fmla="*/ 44 h 58"/>
                <a:gd name="T12" fmla="*/ 2 w 58"/>
                <a:gd name="T13" fmla="*/ 48 h 58"/>
                <a:gd name="T14" fmla="*/ 5 w 58"/>
                <a:gd name="T15" fmla="*/ 52 h 58"/>
                <a:gd name="T16" fmla="*/ 10 w 58"/>
                <a:gd name="T17" fmla="*/ 53 h 58"/>
                <a:gd name="T18" fmla="*/ 13 w 58"/>
                <a:gd name="T19" fmla="*/ 55 h 58"/>
                <a:gd name="T20" fmla="*/ 17 w 58"/>
                <a:gd name="T21" fmla="*/ 56 h 58"/>
                <a:gd name="T22" fmla="*/ 20 w 58"/>
                <a:gd name="T23" fmla="*/ 56 h 58"/>
                <a:gd name="T24" fmla="*/ 25 w 58"/>
                <a:gd name="T25" fmla="*/ 58 h 58"/>
                <a:gd name="T26" fmla="*/ 28 w 58"/>
                <a:gd name="T27" fmla="*/ 58 h 58"/>
                <a:gd name="T28" fmla="*/ 31 w 58"/>
                <a:gd name="T29" fmla="*/ 58 h 58"/>
                <a:gd name="T30" fmla="*/ 34 w 58"/>
                <a:gd name="T31" fmla="*/ 58 h 58"/>
                <a:gd name="T32" fmla="*/ 37 w 58"/>
                <a:gd name="T33" fmla="*/ 56 h 58"/>
                <a:gd name="T34" fmla="*/ 42 w 58"/>
                <a:gd name="T35" fmla="*/ 55 h 58"/>
                <a:gd name="T36" fmla="*/ 45 w 58"/>
                <a:gd name="T37" fmla="*/ 52 h 58"/>
                <a:gd name="T38" fmla="*/ 49 w 58"/>
                <a:gd name="T39" fmla="*/ 48 h 58"/>
                <a:gd name="T40" fmla="*/ 52 w 58"/>
                <a:gd name="T41" fmla="*/ 45 h 58"/>
                <a:gd name="T42" fmla="*/ 55 w 58"/>
                <a:gd name="T43" fmla="*/ 42 h 58"/>
                <a:gd name="T44" fmla="*/ 57 w 58"/>
                <a:gd name="T45" fmla="*/ 39 h 58"/>
                <a:gd name="T46" fmla="*/ 58 w 58"/>
                <a:gd name="T47" fmla="*/ 36 h 58"/>
                <a:gd name="T48" fmla="*/ 58 w 58"/>
                <a:gd name="T49" fmla="*/ 31 h 58"/>
                <a:gd name="T50" fmla="*/ 58 w 58"/>
                <a:gd name="T51" fmla="*/ 24 h 58"/>
                <a:gd name="T52" fmla="*/ 57 w 58"/>
                <a:gd name="T53" fmla="*/ 18 h 58"/>
                <a:gd name="T54" fmla="*/ 54 w 58"/>
                <a:gd name="T55" fmla="*/ 13 h 58"/>
                <a:gd name="T56" fmla="*/ 50 w 58"/>
                <a:gd name="T57" fmla="*/ 8 h 58"/>
                <a:gd name="T58" fmla="*/ 45 w 58"/>
                <a:gd name="T59" fmla="*/ 3 h 58"/>
                <a:gd name="T60" fmla="*/ 41 w 58"/>
                <a:gd name="T61" fmla="*/ 2 h 58"/>
                <a:gd name="T62" fmla="*/ 34 w 58"/>
                <a:gd name="T63" fmla="*/ 0 h 58"/>
                <a:gd name="T64" fmla="*/ 29 w 58"/>
                <a:gd name="T65" fmla="*/ 0 h 58"/>
                <a:gd name="T66" fmla="*/ 26 w 58"/>
                <a:gd name="T67" fmla="*/ 0 h 58"/>
                <a:gd name="T68" fmla="*/ 23 w 58"/>
                <a:gd name="T69" fmla="*/ 2 h 58"/>
                <a:gd name="T70" fmla="*/ 20 w 58"/>
                <a:gd name="T71" fmla="*/ 5 h 58"/>
                <a:gd name="T72" fmla="*/ 17 w 58"/>
                <a:gd name="T73" fmla="*/ 7 h 58"/>
                <a:gd name="T74" fmla="*/ 13 w 58"/>
                <a:gd name="T75" fmla="*/ 10 h 58"/>
                <a:gd name="T76" fmla="*/ 10 w 58"/>
                <a:gd name="T77" fmla="*/ 13 h 58"/>
                <a:gd name="T78" fmla="*/ 7 w 58"/>
                <a:gd name="T79" fmla="*/ 16 h 58"/>
                <a:gd name="T80" fmla="*/ 5 w 58"/>
                <a:gd name="T81" fmla="*/ 1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58"/>
                <a:gd name="T125" fmla="*/ 58 w 5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58">
                  <a:moveTo>
                    <a:pt x="5" y="18"/>
                  </a:moveTo>
                  <a:lnTo>
                    <a:pt x="4" y="23"/>
                  </a:lnTo>
                  <a:lnTo>
                    <a:pt x="2" y="29"/>
                  </a:lnTo>
                  <a:lnTo>
                    <a:pt x="2" y="34"/>
                  </a:lnTo>
                  <a:lnTo>
                    <a:pt x="0" y="39"/>
                  </a:lnTo>
                  <a:lnTo>
                    <a:pt x="0" y="44"/>
                  </a:lnTo>
                  <a:lnTo>
                    <a:pt x="2" y="48"/>
                  </a:lnTo>
                  <a:lnTo>
                    <a:pt x="5" y="52"/>
                  </a:lnTo>
                  <a:lnTo>
                    <a:pt x="10" y="53"/>
                  </a:lnTo>
                  <a:lnTo>
                    <a:pt x="13" y="55"/>
                  </a:lnTo>
                  <a:lnTo>
                    <a:pt x="17" y="56"/>
                  </a:lnTo>
                  <a:lnTo>
                    <a:pt x="20" y="56"/>
                  </a:lnTo>
                  <a:lnTo>
                    <a:pt x="25" y="58"/>
                  </a:lnTo>
                  <a:lnTo>
                    <a:pt x="28" y="58"/>
                  </a:lnTo>
                  <a:lnTo>
                    <a:pt x="31" y="58"/>
                  </a:lnTo>
                  <a:lnTo>
                    <a:pt x="34" y="58"/>
                  </a:lnTo>
                  <a:lnTo>
                    <a:pt x="37" y="56"/>
                  </a:lnTo>
                  <a:lnTo>
                    <a:pt x="42" y="55"/>
                  </a:lnTo>
                  <a:lnTo>
                    <a:pt x="45" y="52"/>
                  </a:lnTo>
                  <a:lnTo>
                    <a:pt x="49" y="48"/>
                  </a:lnTo>
                  <a:lnTo>
                    <a:pt x="52" y="45"/>
                  </a:lnTo>
                  <a:lnTo>
                    <a:pt x="55" y="42"/>
                  </a:lnTo>
                  <a:lnTo>
                    <a:pt x="57" y="39"/>
                  </a:lnTo>
                  <a:lnTo>
                    <a:pt x="58" y="36"/>
                  </a:lnTo>
                  <a:lnTo>
                    <a:pt x="58" y="31"/>
                  </a:lnTo>
                  <a:lnTo>
                    <a:pt x="58" y="24"/>
                  </a:lnTo>
                  <a:lnTo>
                    <a:pt x="57" y="18"/>
                  </a:lnTo>
                  <a:lnTo>
                    <a:pt x="54" y="13"/>
                  </a:lnTo>
                  <a:lnTo>
                    <a:pt x="50" y="8"/>
                  </a:lnTo>
                  <a:lnTo>
                    <a:pt x="45" y="3"/>
                  </a:lnTo>
                  <a:lnTo>
                    <a:pt x="41" y="2"/>
                  </a:lnTo>
                  <a:lnTo>
                    <a:pt x="34" y="0"/>
                  </a:lnTo>
                  <a:lnTo>
                    <a:pt x="29" y="0"/>
                  </a:lnTo>
                  <a:lnTo>
                    <a:pt x="26" y="0"/>
                  </a:lnTo>
                  <a:lnTo>
                    <a:pt x="23" y="2"/>
                  </a:lnTo>
                  <a:lnTo>
                    <a:pt x="20" y="5"/>
                  </a:lnTo>
                  <a:lnTo>
                    <a:pt x="17" y="7"/>
                  </a:lnTo>
                  <a:lnTo>
                    <a:pt x="13" y="10"/>
                  </a:lnTo>
                  <a:lnTo>
                    <a:pt x="10" y="13"/>
                  </a:lnTo>
                  <a:lnTo>
                    <a:pt x="7" y="16"/>
                  </a:lnTo>
                  <a:lnTo>
                    <a:pt x="5" y="18"/>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57" name="Freeform 56"/>
            <p:cNvSpPr>
              <a:spLocks/>
            </p:cNvSpPr>
            <p:nvPr/>
          </p:nvSpPr>
          <p:spPr bwMode="auto">
            <a:xfrm>
              <a:off x="4818" y="2745"/>
              <a:ext cx="58" cy="58"/>
            </a:xfrm>
            <a:custGeom>
              <a:avLst/>
              <a:gdLst>
                <a:gd name="T0" fmla="*/ 5 w 58"/>
                <a:gd name="T1" fmla="*/ 18 h 58"/>
                <a:gd name="T2" fmla="*/ 4 w 58"/>
                <a:gd name="T3" fmla="*/ 23 h 58"/>
                <a:gd name="T4" fmla="*/ 2 w 58"/>
                <a:gd name="T5" fmla="*/ 29 h 58"/>
                <a:gd name="T6" fmla="*/ 2 w 58"/>
                <a:gd name="T7" fmla="*/ 34 h 58"/>
                <a:gd name="T8" fmla="*/ 0 w 58"/>
                <a:gd name="T9" fmla="*/ 39 h 58"/>
                <a:gd name="T10" fmla="*/ 0 w 58"/>
                <a:gd name="T11" fmla="*/ 44 h 58"/>
                <a:gd name="T12" fmla="*/ 2 w 58"/>
                <a:gd name="T13" fmla="*/ 48 h 58"/>
                <a:gd name="T14" fmla="*/ 5 w 58"/>
                <a:gd name="T15" fmla="*/ 52 h 58"/>
                <a:gd name="T16" fmla="*/ 10 w 58"/>
                <a:gd name="T17" fmla="*/ 53 h 58"/>
                <a:gd name="T18" fmla="*/ 13 w 58"/>
                <a:gd name="T19" fmla="*/ 55 h 58"/>
                <a:gd name="T20" fmla="*/ 17 w 58"/>
                <a:gd name="T21" fmla="*/ 56 h 58"/>
                <a:gd name="T22" fmla="*/ 20 w 58"/>
                <a:gd name="T23" fmla="*/ 56 h 58"/>
                <a:gd name="T24" fmla="*/ 25 w 58"/>
                <a:gd name="T25" fmla="*/ 58 h 58"/>
                <a:gd name="T26" fmla="*/ 28 w 58"/>
                <a:gd name="T27" fmla="*/ 58 h 58"/>
                <a:gd name="T28" fmla="*/ 31 w 58"/>
                <a:gd name="T29" fmla="*/ 58 h 58"/>
                <a:gd name="T30" fmla="*/ 34 w 58"/>
                <a:gd name="T31" fmla="*/ 58 h 58"/>
                <a:gd name="T32" fmla="*/ 37 w 58"/>
                <a:gd name="T33" fmla="*/ 56 h 58"/>
                <a:gd name="T34" fmla="*/ 42 w 58"/>
                <a:gd name="T35" fmla="*/ 55 h 58"/>
                <a:gd name="T36" fmla="*/ 45 w 58"/>
                <a:gd name="T37" fmla="*/ 52 h 58"/>
                <a:gd name="T38" fmla="*/ 49 w 58"/>
                <a:gd name="T39" fmla="*/ 48 h 58"/>
                <a:gd name="T40" fmla="*/ 52 w 58"/>
                <a:gd name="T41" fmla="*/ 45 h 58"/>
                <a:gd name="T42" fmla="*/ 55 w 58"/>
                <a:gd name="T43" fmla="*/ 42 h 58"/>
                <a:gd name="T44" fmla="*/ 57 w 58"/>
                <a:gd name="T45" fmla="*/ 39 h 58"/>
                <a:gd name="T46" fmla="*/ 58 w 58"/>
                <a:gd name="T47" fmla="*/ 36 h 58"/>
                <a:gd name="T48" fmla="*/ 58 w 58"/>
                <a:gd name="T49" fmla="*/ 31 h 58"/>
                <a:gd name="T50" fmla="*/ 58 w 58"/>
                <a:gd name="T51" fmla="*/ 24 h 58"/>
                <a:gd name="T52" fmla="*/ 57 w 58"/>
                <a:gd name="T53" fmla="*/ 18 h 58"/>
                <a:gd name="T54" fmla="*/ 54 w 58"/>
                <a:gd name="T55" fmla="*/ 13 h 58"/>
                <a:gd name="T56" fmla="*/ 50 w 58"/>
                <a:gd name="T57" fmla="*/ 8 h 58"/>
                <a:gd name="T58" fmla="*/ 45 w 58"/>
                <a:gd name="T59" fmla="*/ 3 h 58"/>
                <a:gd name="T60" fmla="*/ 41 w 58"/>
                <a:gd name="T61" fmla="*/ 2 h 58"/>
                <a:gd name="T62" fmla="*/ 34 w 58"/>
                <a:gd name="T63" fmla="*/ 0 h 58"/>
                <a:gd name="T64" fmla="*/ 29 w 58"/>
                <a:gd name="T65" fmla="*/ 0 h 58"/>
                <a:gd name="T66" fmla="*/ 26 w 58"/>
                <a:gd name="T67" fmla="*/ 0 h 58"/>
                <a:gd name="T68" fmla="*/ 23 w 58"/>
                <a:gd name="T69" fmla="*/ 2 h 58"/>
                <a:gd name="T70" fmla="*/ 20 w 58"/>
                <a:gd name="T71" fmla="*/ 5 h 58"/>
                <a:gd name="T72" fmla="*/ 17 w 58"/>
                <a:gd name="T73" fmla="*/ 7 h 58"/>
                <a:gd name="T74" fmla="*/ 13 w 58"/>
                <a:gd name="T75" fmla="*/ 10 h 58"/>
                <a:gd name="T76" fmla="*/ 10 w 58"/>
                <a:gd name="T77" fmla="*/ 13 h 58"/>
                <a:gd name="T78" fmla="*/ 7 w 58"/>
                <a:gd name="T79" fmla="*/ 16 h 58"/>
                <a:gd name="T80" fmla="*/ 5 w 58"/>
                <a:gd name="T81" fmla="*/ 1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58"/>
                <a:gd name="T125" fmla="*/ 58 w 5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58">
                  <a:moveTo>
                    <a:pt x="5" y="18"/>
                  </a:moveTo>
                  <a:lnTo>
                    <a:pt x="4" y="23"/>
                  </a:lnTo>
                  <a:lnTo>
                    <a:pt x="2" y="29"/>
                  </a:lnTo>
                  <a:lnTo>
                    <a:pt x="2" y="34"/>
                  </a:lnTo>
                  <a:lnTo>
                    <a:pt x="0" y="39"/>
                  </a:lnTo>
                  <a:lnTo>
                    <a:pt x="0" y="44"/>
                  </a:lnTo>
                  <a:lnTo>
                    <a:pt x="2" y="48"/>
                  </a:lnTo>
                  <a:lnTo>
                    <a:pt x="5" y="52"/>
                  </a:lnTo>
                  <a:lnTo>
                    <a:pt x="10" y="53"/>
                  </a:lnTo>
                  <a:lnTo>
                    <a:pt x="13" y="55"/>
                  </a:lnTo>
                  <a:lnTo>
                    <a:pt x="17" y="56"/>
                  </a:lnTo>
                  <a:lnTo>
                    <a:pt x="20" y="56"/>
                  </a:lnTo>
                  <a:lnTo>
                    <a:pt x="25" y="58"/>
                  </a:lnTo>
                  <a:lnTo>
                    <a:pt x="28" y="58"/>
                  </a:lnTo>
                  <a:lnTo>
                    <a:pt x="31" y="58"/>
                  </a:lnTo>
                  <a:lnTo>
                    <a:pt x="34" y="58"/>
                  </a:lnTo>
                  <a:lnTo>
                    <a:pt x="37" y="56"/>
                  </a:lnTo>
                  <a:lnTo>
                    <a:pt x="42" y="55"/>
                  </a:lnTo>
                  <a:lnTo>
                    <a:pt x="45" y="52"/>
                  </a:lnTo>
                  <a:lnTo>
                    <a:pt x="49" y="48"/>
                  </a:lnTo>
                  <a:lnTo>
                    <a:pt x="52" y="45"/>
                  </a:lnTo>
                  <a:lnTo>
                    <a:pt x="55" y="42"/>
                  </a:lnTo>
                  <a:lnTo>
                    <a:pt x="57" y="39"/>
                  </a:lnTo>
                  <a:lnTo>
                    <a:pt x="58" y="36"/>
                  </a:lnTo>
                  <a:lnTo>
                    <a:pt x="58" y="31"/>
                  </a:lnTo>
                  <a:lnTo>
                    <a:pt x="58" y="24"/>
                  </a:lnTo>
                  <a:lnTo>
                    <a:pt x="57" y="18"/>
                  </a:lnTo>
                  <a:lnTo>
                    <a:pt x="54" y="13"/>
                  </a:lnTo>
                  <a:lnTo>
                    <a:pt x="50" y="8"/>
                  </a:lnTo>
                  <a:lnTo>
                    <a:pt x="45" y="3"/>
                  </a:lnTo>
                  <a:lnTo>
                    <a:pt x="41" y="2"/>
                  </a:lnTo>
                  <a:lnTo>
                    <a:pt x="34" y="0"/>
                  </a:lnTo>
                  <a:lnTo>
                    <a:pt x="29" y="0"/>
                  </a:lnTo>
                  <a:lnTo>
                    <a:pt x="26" y="0"/>
                  </a:lnTo>
                  <a:lnTo>
                    <a:pt x="23" y="2"/>
                  </a:lnTo>
                  <a:lnTo>
                    <a:pt x="20" y="5"/>
                  </a:lnTo>
                  <a:lnTo>
                    <a:pt x="17" y="7"/>
                  </a:lnTo>
                  <a:lnTo>
                    <a:pt x="13" y="10"/>
                  </a:lnTo>
                  <a:lnTo>
                    <a:pt x="10" y="13"/>
                  </a:lnTo>
                  <a:lnTo>
                    <a:pt x="7" y="16"/>
                  </a:lnTo>
                  <a:lnTo>
                    <a:pt x="5" y="18"/>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58" name="Freeform 57"/>
            <p:cNvSpPr>
              <a:spLocks/>
            </p:cNvSpPr>
            <p:nvPr/>
          </p:nvSpPr>
          <p:spPr bwMode="auto">
            <a:xfrm>
              <a:off x="4761" y="2703"/>
              <a:ext cx="67" cy="47"/>
            </a:xfrm>
            <a:custGeom>
              <a:avLst/>
              <a:gdLst>
                <a:gd name="T0" fmla="*/ 0 w 67"/>
                <a:gd name="T1" fmla="*/ 10 h 47"/>
                <a:gd name="T2" fmla="*/ 3 w 67"/>
                <a:gd name="T3" fmla="*/ 18 h 47"/>
                <a:gd name="T4" fmla="*/ 6 w 67"/>
                <a:gd name="T5" fmla="*/ 26 h 47"/>
                <a:gd name="T6" fmla="*/ 11 w 67"/>
                <a:gd name="T7" fmla="*/ 31 h 47"/>
                <a:gd name="T8" fmla="*/ 17 w 67"/>
                <a:gd name="T9" fmla="*/ 36 h 47"/>
                <a:gd name="T10" fmla="*/ 25 w 67"/>
                <a:gd name="T11" fmla="*/ 41 h 47"/>
                <a:gd name="T12" fmla="*/ 32 w 67"/>
                <a:gd name="T13" fmla="*/ 42 h 47"/>
                <a:gd name="T14" fmla="*/ 41 w 67"/>
                <a:gd name="T15" fmla="*/ 45 h 47"/>
                <a:gd name="T16" fmla="*/ 49 w 67"/>
                <a:gd name="T17" fmla="*/ 47 h 47"/>
                <a:gd name="T18" fmla="*/ 53 w 67"/>
                <a:gd name="T19" fmla="*/ 47 h 47"/>
                <a:gd name="T20" fmla="*/ 54 w 67"/>
                <a:gd name="T21" fmla="*/ 47 h 47"/>
                <a:gd name="T22" fmla="*/ 57 w 67"/>
                <a:gd name="T23" fmla="*/ 47 h 47"/>
                <a:gd name="T24" fmla="*/ 61 w 67"/>
                <a:gd name="T25" fmla="*/ 45 h 47"/>
                <a:gd name="T26" fmla="*/ 62 w 67"/>
                <a:gd name="T27" fmla="*/ 44 h 47"/>
                <a:gd name="T28" fmla="*/ 64 w 67"/>
                <a:gd name="T29" fmla="*/ 42 h 47"/>
                <a:gd name="T30" fmla="*/ 66 w 67"/>
                <a:gd name="T31" fmla="*/ 41 h 47"/>
                <a:gd name="T32" fmla="*/ 67 w 67"/>
                <a:gd name="T33" fmla="*/ 37 h 47"/>
                <a:gd name="T34" fmla="*/ 61 w 67"/>
                <a:gd name="T35" fmla="*/ 36 h 47"/>
                <a:gd name="T36" fmla="*/ 56 w 67"/>
                <a:gd name="T37" fmla="*/ 32 h 47"/>
                <a:gd name="T38" fmla="*/ 51 w 67"/>
                <a:gd name="T39" fmla="*/ 28 h 47"/>
                <a:gd name="T40" fmla="*/ 46 w 67"/>
                <a:gd name="T41" fmla="*/ 24 h 47"/>
                <a:gd name="T42" fmla="*/ 41 w 67"/>
                <a:gd name="T43" fmla="*/ 20 h 47"/>
                <a:gd name="T44" fmla="*/ 37 w 67"/>
                <a:gd name="T45" fmla="*/ 15 h 47"/>
                <a:gd name="T46" fmla="*/ 33 w 67"/>
                <a:gd name="T47" fmla="*/ 12 h 47"/>
                <a:gd name="T48" fmla="*/ 29 w 67"/>
                <a:gd name="T49" fmla="*/ 7 h 47"/>
                <a:gd name="T50" fmla="*/ 25 w 67"/>
                <a:gd name="T51" fmla="*/ 5 h 47"/>
                <a:gd name="T52" fmla="*/ 21 w 67"/>
                <a:gd name="T53" fmla="*/ 4 h 47"/>
                <a:gd name="T54" fmla="*/ 16 w 67"/>
                <a:gd name="T55" fmla="*/ 2 h 47"/>
                <a:gd name="T56" fmla="*/ 11 w 67"/>
                <a:gd name="T57" fmla="*/ 0 h 47"/>
                <a:gd name="T58" fmla="*/ 8 w 67"/>
                <a:gd name="T59" fmla="*/ 0 h 47"/>
                <a:gd name="T60" fmla="*/ 4 w 67"/>
                <a:gd name="T61" fmla="*/ 2 h 47"/>
                <a:gd name="T62" fmla="*/ 1 w 67"/>
                <a:gd name="T63" fmla="*/ 5 h 47"/>
                <a:gd name="T64" fmla="*/ 0 w 67"/>
                <a:gd name="T65" fmla="*/ 1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0" y="10"/>
                  </a:moveTo>
                  <a:lnTo>
                    <a:pt x="3" y="18"/>
                  </a:lnTo>
                  <a:lnTo>
                    <a:pt x="6" y="26"/>
                  </a:lnTo>
                  <a:lnTo>
                    <a:pt x="11" y="31"/>
                  </a:lnTo>
                  <a:lnTo>
                    <a:pt x="17" y="36"/>
                  </a:lnTo>
                  <a:lnTo>
                    <a:pt x="25" y="41"/>
                  </a:lnTo>
                  <a:lnTo>
                    <a:pt x="32" y="42"/>
                  </a:lnTo>
                  <a:lnTo>
                    <a:pt x="41" y="45"/>
                  </a:lnTo>
                  <a:lnTo>
                    <a:pt x="49" y="47"/>
                  </a:lnTo>
                  <a:lnTo>
                    <a:pt x="53" y="47"/>
                  </a:lnTo>
                  <a:lnTo>
                    <a:pt x="54" y="47"/>
                  </a:lnTo>
                  <a:lnTo>
                    <a:pt x="57" y="47"/>
                  </a:lnTo>
                  <a:lnTo>
                    <a:pt x="61" y="45"/>
                  </a:lnTo>
                  <a:lnTo>
                    <a:pt x="62" y="44"/>
                  </a:lnTo>
                  <a:lnTo>
                    <a:pt x="64" y="42"/>
                  </a:lnTo>
                  <a:lnTo>
                    <a:pt x="66" y="41"/>
                  </a:lnTo>
                  <a:lnTo>
                    <a:pt x="67" y="37"/>
                  </a:lnTo>
                  <a:lnTo>
                    <a:pt x="61" y="36"/>
                  </a:lnTo>
                  <a:lnTo>
                    <a:pt x="56" y="32"/>
                  </a:lnTo>
                  <a:lnTo>
                    <a:pt x="51" y="28"/>
                  </a:lnTo>
                  <a:lnTo>
                    <a:pt x="46" y="24"/>
                  </a:lnTo>
                  <a:lnTo>
                    <a:pt x="41" y="20"/>
                  </a:lnTo>
                  <a:lnTo>
                    <a:pt x="37" y="15"/>
                  </a:lnTo>
                  <a:lnTo>
                    <a:pt x="33" y="12"/>
                  </a:lnTo>
                  <a:lnTo>
                    <a:pt x="29" y="7"/>
                  </a:lnTo>
                  <a:lnTo>
                    <a:pt x="25" y="5"/>
                  </a:lnTo>
                  <a:lnTo>
                    <a:pt x="21" y="4"/>
                  </a:lnTo>
                  <a:lnTo>
                    <a:pt x="16" y="2"/>
                  </a:lnTo>
                  <a:lnTo>
                    <a:pt x="11" y="0"/>
                  </a:lnTo>
                  <a:lnTo>
                    <a:pt x="8" y="0"/>
                  </a:lnTo>
                  <a:lnTo>
                    <a:pt x="4" y="2"/>
                  </a:lnTo>
                  <a:lnTo>
                    <a:pt x="1" y="5"/>
                  </a:lnTo>
                  <a:lnTo>
                    <a:pt x="0" y="10"/>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59" name="Freeform 58"/>
            <p:cNvSpPr>
              <a:spLocks/>
            </p:cNvSpPr>
            <p:nvPr/>
          </p:nvSpPr>
          <p:spPr bwMode="auto">
            <a:xfrm>
              <a:off x="4761" y="2703"/>
              <a:ext cx="67" cy="47"/>
            </a:xfrm>
            <a:custGeom>
              <a:avLst/>
              <a:gdLst>
                <a:gd name="T0" fmla="*/ 0 w 67"/>
                <a:gd name="T1" fmla="*/ 10 h 47"/>
                <a:gd name="T2" fmla="*/ 3 w 67"/>
                <a:gd name="T3" fmla="*/ 18 h 47"/>
                <a:gd name="T4" fmla="*/ 6 w 67"/>
                <a:gd name="T5" fmla="*/ 26 h 47"/>
                <a:gd name="T6" fmla="*/ 11 w 67"/>
                <a:gd name="T7" fmla="*/ 31 h 47"/>
                <a:gd name="T8" fmla="*/ 17 w 67"/>
                <a:gd name="T9" fmla="*/ 36 h 47"/>
                <a:gd name="T10" fmla="*/ 25 w 67"/>
                <a:gd name="T11" fmla="*/ 41 h 47"/>
                <a:gd name="T12" fmla="*/ 32 w 67"/>
                <a:gd name="T13" fmla="*/ 42 h 47"/>
                <a:gd name="T14" fmla="*/ 41 w 67"/>
                <a:gd name="T15" fmla="*/ 45 h 47"/>
                <a:gd name="T16" fmla="*/ 49 w 67"/>
                <a:gd name="T17" fmla="*/ 47 h 47"/>
                <a:gd name="T18" fmla="*/ 53 w 67"/>
                <a:gd name="T19" fmla="*/ 47 h 47"/>
                <a:gd name="T20" fmla="*/ 54 w 67"/>
                <a:gd name="T21" fmla="*/ 47 h 47"/>
                <a:gd name="T22" fmla="*/ 57 w 67"/>
                <a:gd name="T23" fmla="*/ 47 h 47"/>
                <a:gd name="T24" fmla="*/ 61 w 67"/>
                <a:gd name="T25" fmla="*/ 45 h 47"/>
                <a:gd name="T26" fmla="*/ 62 w 67"/>
                <a:gd name="T27" fmla="*/ 44 h 47"/>
                <a:gd name="T28" fmla="*/ 64 w 67"/>
                <a:gd name="T29" fmla="*/ 42 h 47"/>
                <a:gd name="T30" fmla="*/ 66 w 67"/>
                <a:gd name="T31" fmla="*/ 41 h 47"/>
                <a:gd name="T32" fmla="*/ 67 w 67"/>
                <a:gd name="T33" fmla="*/ 37 h 47"/>
                <a:gd name="T34" fmla="*/ 61 w 67"/>
                <a:gd name="T35" fmla="*/ 36 h 47"/>
                <a:gd name="T36" fmla="*/ 56 w 67"/>
                <a:gd name="T37" fmla="*/ 32 h 47"/>
                <a:gd name="T38" fmla="*/ 51 w 67"/>
                <a:gd name="T39" fmla="*/ 28 h 47"/>
                <a:gd name="T40" fmla="*/ 46 w 67"/>
                <a:gd name="T41" fmla="*/ 24 h 47"/>
                <a:gd name="T42" fmla="*/ 41 w 67"/>
                <a:gd name="T43" fmla="*/ 20 h 47"/>
                <a:gd name="T44" fmla="*/ 37 w 67"/>
                <a:gd name="T45" fmla="*/ 15 h 47"/>
                <a:gd name="T46" fmla="*/ 33 w 67"/>
                <a:gd name="T47" fmla="*/ 12 h 47"/>
                <a:gd name="T48" fmla="*/ 29 w 67"/>
                <a:gd name="T49" fmla="*/ 7 h 47"/>
                <a:gd name="T50" fmla="*/ 25 w 67"/>
                <a:gd name="T51" fmla="*/ 5 h 47"/>
                <a:gd name="T52" fmla="*/ 21 w 67"/>
                <a:gd name="T53" fmla="*/ 4 h 47"/>
                <a:gd name="T54" fmla="*/ 16 w 67"/>
                <a:gd name="T55" fmla="*/ 2 h 47"/>
                <a:gd name="T56" fmla="*/ 11 w 67"/>
                <a:gd name="T57" fmla="*/ 0 h 47"/>
                <a:gd name="T58" fmla="*/ 8 w 67"/>
                <a:gd name="T59" fmla="*/ 0 h 47"/>
                <a:gd name="T60" fmla="*/ 4 w 67"/>
                <a:gd name="T61" fmla="*/ 2 h 47"/>
                <a:gd name="T62" fmla="*/ 1 w 67"/>
                <a:gd name="T63" fmla="*/ 5 h 47"/>
                <a:gd name="T64" fmla="*/ 0 w 67"/>
                <a:gd name="T65" fmla="*/ 1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0" y="10"/>
                  </a:moveTo>
                  <a:lnTo>
                    <a:pt x="3" y="18"/>
                  </a:lnTo>
                  <a:lnTo>
                    <a:pt x="6" y="26"/>
                  </a:lnTo>
                  <a:lnTo>
                    <a:pt x="11" y="31"/>
                  </a:lnTo>
                  <a:lnTo>
                    <a:pt x="17" y="36"/>
                  </a:lnTo>
                  <a:lnTo>
                    <a:pt x="25" y="41"/>
                  </a:lnTo>
                  <a:lnTo>
                    <a:pt x="32" y="42"/>
                  </a:lnTo>
                  <a:lnTo>
                    <a:pt x="41" y="45"/>
                  </a:lnTo>
                  <a:lnTo>
                    <a:pt x="49" y="47"/>
                  </a:lnTo>
                  <a:lnTo>
                    <a:pt x="53" y="47"/>
                  </a:lnTo>
                  <a:lnTo>
                    <a:pt x="54" y="47"/>
                  </a:lnTo>
                  <a:lnTo>
                    <a:pt x="57" y="47"/>
                  </a:lnTo>
                  <a:lnTo>
                    <a:pt x="61" y="45"/>
                  </a:lnTo>
                  <a:lnTo>
                    <a:pt x="62" y="44"/>
                  </a:lnTo>
                  <a:lnTo>
                    <a:pt x="64" y="42"/>
                  </a:lnTo>
                  <a:lnTo>
                    <a:pt x="66" y="41"/>
                  </a:lnTo>
                  <a:lnTo>
                    <a:pt x="67" y="37"/>
                  </a:lnTo>
                  <a:lnTo>
                    <a:pt x="61" y="36"/>
                  </a:lnTo>
                  <a:lnTo>
                    <a:pt x="56" y="32"/>
                  </a:lnTo>
                  <a:lnTo>
                    <a:pt x="51" y="28"/>
                  </a:lnTo>
                  <a:lnTo>
                    <a:pt x="46" y="24"/>
                  </a:lnTo>
                  <a:lnTo>
                    <a:pt x="41" y="20"/>
                  </a:lnTo>
                  <a:lnTo>
                    <a:pt x="37" y="15"/>
                  </a:lnTo>
                  <a:lnTo>
                    <a:pt x="33" y="12"/>
                  </a:lnTo>
                  <a:lnTo>
                    <a:pt x="29" y="7"/>
                  </a:lnTo>
                  <a:lnTo>
                    <a:pt x="25" y="5"/>
                  </a:lnTo>
                  <a:lnTo>
                    <a:pt x="21" y="4"/>
                  </a:lnTo>
                  <a:lnTo>
                    <a:pt x="16" y="2"/>
                  </a:lnTo>
                  <a:lnTo>
                    <a:pt x="11" y="0"/>
                  </a:lnTo>
                  <a:lnTo>
                    <a:pt x="8" y="0"/>
                  </a:lnTo>
                  <a:lnTo>
                    <a:pt x="4" y="2"/>
                  </a:lnTo>
                  <a:lnTo>
                    <a:pt x="1" y="5"/>
                  </a:lnTo>
                  <a:lnTo>
                    <a:pt x="0" y="10"/>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60" name="Freeform 59"/>
            <p:cNvSpPr>
              <a:spLocks/>
            </p:cNvSpPr>
            <p:nvPr/>
          </p:nvSpPr>
          <p:spPr bwMode="auto">
            <a:xfrm>
              <a:off x="4761" y="2703"/>
              <a:ext cx="67" cy="47"/>
            </a:xfrm>
            <a:custGeom>
              <a:avLst/>
              <a:gdLst>
                <a:gd name="T0" fmla="*/ 0 w 67"/>
                <a:gd name="T1" fmla="*/ 10 h 47"/>
                <a:gd name="T2" fmla="*/ 3 w 67"/>
                <a:gd name="T3" fmla="*/ 18 h 47"/>
                <a:gd name="T4" fmla="*/ 6 w 67"/>
                <a:gd name="T5" fmla="*/ 26 h 47"/>
                <a:gd name="T6" fmla="*/ 11 w 67"/>
                <a:gd name="T7" fmla="*/ 31 h 47"/>
                <a:gd name="T8" fmla="*/ 17 w 67"/>
                <a:gd name="T9" fmla="*/ 36 h 47"/>
                <a:gd name="T10" fmla="*/ 25 w 67"/>
                <a:gd name="T11" fmla="*/ 41 h 47"/>
                <a:gd name="T12" fmla="*/ 32 w 67"/>
                <a:gd name="T13" fmla="*/ 42 h 47"/>
                <a:gd name="T14" fmla="*/ 41 w 67"/>
                <a:gd name="T15" fmla="*/ 45 h 47"/>
                <a:gd name="T16" fmla="*/ 49 w 67"/>
                <a:gd name="T17" fmla="*/ 47 h 47"/>
                <a:gd name="T18" fmla="*/ 53 w 67"/>
                <a:gd name="T19" fmla="*/ 47 h 47"/>
                <a:gd name="T20" fmla="*/ 54 w 67"/>
                <a:gd name="T21" fmla="*/ 47 h 47"/>
                <a:gd name="T22" fmla="*/ 57 w 67"/>
                <a:gd name="T23" fmla="*/ 47 h 47"/>
                <a:gd name="T24" fmla="*/ 61 w 67"/>
                <a:gd name="T25" fmla="*/ 45 h 47"/>
                <a:gd name="T26" fmla="*/ 62 w 67"/>
                <a:gd name="T27" fmla="*/ 44 h 47"/>
                <a:gd name="T28" fmla="*/ 64 w 67"/>
                <a:gd name="T29" fmla="*/ 42 h 47"/>
                <a:gd name="T30" fmla="*/ 66 w 67"/>
                <a:gd name="T31" fmla="*/ 41 h 47"/>
                <a:gd name="T32" fmla="*/ 67 w 67"/>
                <a:gd name="T33" fmla="*/ 37 h 47"/>
                <a:gd name="T34" fmla="*/ 61 w 67"/>
                <a:gd name="T35" fmla="*/ 36 h 47"/>
                <a:gd name="T36" fmla="*/ 56 w 67"/>
                <a:gd name="T37" fmla="*/ 32 h 47"/>
                <a:gd name="T38" fmla="*/ 51 w 67"/>
                <a:gd name="T39" fmla="*/ 28 h 47"/>
                <a:gd name="T40" fmla="*/ 46 w 67"/>
                <a:gd name="T41" fmla="*/ 24 h 47"/>
                <a:gd name="T42" fmla="*/ 41 w 67"/>
                <a:gd name="T43" fmla="*/ 20 h 47"/>
                <a:gd name="T44" fmla="*/ 37 w 67"/>
                <a:gd name="T45" fmla="*/ 15 h 47"/>
                <a:gd name="T46" fmla="*/ 33 w 67"/>
                <a:gd name="T47" fmla="*/ 12 h 47"/>
                <a:gd name="T48" fmla="*/ 29 w 67"/>
                <a:gd name="T49" fmla="*/ 7 h 47"/>
                <a:gd name="T50" fmla="*/ 25 w 67"/>
                <a:gd name="T51" fmla="*/ 5 h 47"/>
                <a:gd name="T52" fmla="*/ 21 w 67"/>
                <a:gd name="T53" fmla="*/ 4 h 47"/>
                <a:gd name="T54" fmla="*/ 16 w 67"/>
                <a:gd name="T55" fmla="*/ 2 h 47"/>
                <a:gd name="T56" fmla="*/ 11 w 67"/>
                <a:gd name="T57" fmla="*/ 0 h 47"/>
                <a:gd name="T58" fmla="*/ 8 w 67"/>
                <a:gd name="T59" fmla="*/ 0 h 47"/>
                <a:gd name="T60" fmla="*/ 4 w 67"/>
                <a:gd name="T61" fmla="*/ 2 h 47"/>
                <a:gd name="T62" fmla="*/ 1 w 67"/>
                <a:gd name="T63" fmla="*/ 5 h 47"/>
                <a:gd name="T64" fmla="*/ 0 w 67"/>
                <a:gd name="T65" fmla="*/ 1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0" y="10"/>
                  </a:moveTo>
                  <a:lnTo>
                    <a:pt x="3" y="18"/>
                  </a:lnTo>
                  <a:lnTo>
                    <a:pt x="6" y="26"/>
                  </a:lnTo>
                  <a:lnTo>
                    <a:pt x="11" y="31"/>
                  </a:lnTo>
                  <a:lnTo>
                    <a:pt x="17" y="36"/>
                  </a:lnTo>
                  <a:lnTo>
                    <a:pt x="25" y="41"/>
                  </a:lnTo>
                  <a:lnTo>
                    <a:pt x="32" y="42"/>
                  </a:lnTo>
                  <a:lnTo>
                    <a:pt x="41" y="45"/>
                  </a:lnTo>
                  <a:lnTo>
                    <a:pt x="49" y="47"/>
                  </a:lnTo>
                  <a:lnTo>
                    <a:pt x="53" y="47"/>
                  </a:lnTo>
                  <a:lnTo>
                    <a:pt x="54" y="47"/>
                  </a:lnTo>
                  <a:lnTo>
                    <a:pt x="57" y="47"/>
                  </a:lnTo>
                  <a:lnTo>
                    <a:pt x="61" y="45"/>
                  </a:lnTo>
                  <a:lnTo>
                    <a:pt x="62" y="44"/>
                  </a:lnTo>
                  <a:lnTo>
                    <a:pt x="64" y="42"/>
                  </a:lnTo>
                  <a:lnTo>
                    <a:pt x="66" y="41"/>
                  </a:lnTo>
                  <a:lnTo>
                    <a:pt x="67" y="37"/>
                  </a:lnTo>
                  <a:lnTo>
                    <a:pt x="61" y="36"/>
                  </a:lnTo>
                  <a:lnTo>
                    <a:pt x="56" y="32"/>
                  </a:lnTo>
                  <a:lnTo>
                    <a:pt x="51" y="28"/>
                  </a:lnTo>
                  <a:lnTo>
                    <a:pt x="46" y="24"/>
                  </a:lnTo>
                  <a:lnTo>
                    <a:pt x="41" y="20"/>
                  </a:lnTo>
                  <a:lnTo>
                    <a:pt x="37" y="15"/>
                  </a:lnTo>
                  <a:lnTo>
                    <a:pt x="33" y="12"/>
                  </a:lnTo>
                  <a:lnTo>
                    <a:pt x="29" y="7"/>
                  </a:lnTo>
                  <a:lnTo>
                    <a:pt x="25" y="5"/>
                  </a:lnTo>
                  <a:lnTo>
                    <a:pt x="21" y="4"/>
                  </a:lnTo>
                  <a:lnTo>
                    <a:pt x="16" y="2"/>
                  </a:lnTo>
                  <a:lnTo>
                    <a:pt x="11" y="0"/>
                  </a:lnTo>
                  <a:lnTo>
                    <a:pt x="8" y="0"/>
                  </a:lnTo>
                  <a:lnTo>
                    <a:pt x="4" y="2"/>
                  </a:lnTo>
                  <a:lnTo>
                    <a:pt x="1" y="5"/>
                  </a:lnTo>
                  <a:lnTo>
                    <a:pt x="0" y="10"/>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61" name="Freeform 60"/>
            <p:cNvSpPr>
              <a:spLocks/>
            </p:cNvSpPr>
            <p:nvPr/>
          </p:nvSpPr>
          <p:spPr bwMode="auto">
            <a:xfrm>
              <a:off x="4756" y="2742"/>
              <a:ext cx="43" cy="37"/>
            </a:xfrm>
            <a:custGeom>
              <a:avLst/>
              <a:gdLst>
                <a:gd name="T0" fmla="*/ 3 w 43"/>
                <a:gd name="T1" fmla="*/ 16 h 37"/>
                <a:gd name="T2" fmla="*/ 5 w 43"/>
                <a:gd name="T3" fmla="*/ 19 h 37"/>
                <a:gd name="T4" fmla="*/ 6 w 43"/>
                <a:gd name="T5" fmla="*/ 22 h 37"/>
                <a:gd name="T6" fmla="*/ 8 w 43"/>
                <a:gd name="T7" fmla="*/ 26 h 37"/>
                <a:gd name="T8" fmla="*/ 9 w 43"/>
                <a:gd name="T9" fmla="*/ 29 h 37"/>
                <a:gd name="T10" fmla="*/ 11 w 43"/>
                <a:gd name="T11" fmla="*/ 32 h 37"/>
                <a:gd name="T12" fmla="*/ 13 w 43"/>
                <a:gd name="T13" fmla="*/ 34 h 37"/>
                <a:gd name="T14" fmla="*/ 16 w 43"/>
                <a:gd name="T15" fmla="*/ 35 h 37"/>
                <a:gd name="T16" fmla="*/ 19 w 43"/>
                <a:gd name="T17" fmla="*/ 37 h 37"/>
                <a:gd name="T18" fmla="*/ 22 w 43"/>
                <a:gd name="T19" fmla="*/ 35 h 37"/>
                <a:gd name="T20" fmla="*/ 27 w 43"/>
                <a:gd name="T21" fmla="*/ 35 h 37"/>
                <a:gd name="T22" fmla="*/ 30 w 43"/>
                <a:gd name="T23" fmla="*/ 35 h 37"/>
                <a:gd name="T24" fmla="*/ 34 w 43"/>
                <a:gd name="T25" fmla="*/ 34 h 37"/>
                <a:gd name="T26" fmla="*/ 37 w 43"/>
                <a:gd name="T27" fmla="*/ 32 h 37"/>
                <a:gd name="T28" fmla="*/ 40 w 43"/>
                <a:gd name="T29" fmla="*/ 30 h 37"/>
                <a:gd name="T30" fmla="*/ 42 w 43"/>
                <a:gd name="T31" fmla="*/ 29 h 37"/>
                <a:gd name="T32" fmla="*/ 43 w 43"/>
                <a:gd name="T33" fmla="*/ 26 h 37"/>
                <a:gd name="T34" fmla="*/ 43 w 43"/>
                <a:gd name="T35" fmla="*/ 21 h 37"/>
                <a:gd name="T36" fmla="*/ 42 w 43"/>
                <a:gd name="T37" fmla="*/ 19 h 37"/>
                <a:gd name="T38" fmla="*/ 38 w 43"/>
                <a:gd name="T39" fmla="*/ 16 h 37"/>
                <a:gd name="T40" fmla="*/ 35 w 43"/>
                <a:gd name="T41" fmla="*/ 14 h 37"/>
                <a:gd name="T42" fmla="*/ 30 w 43"/>
                <a:gd name="T43" fmla="*/ 13 h 37"/>
                <a:gd name="T44" fmla="*/ 27 w 43"/>
                <a:gd name="T45" fmla="*/ 11 h 37"/>
                <a:gd name="T46" fmla="*/ 22 w 43"/>
                <a:gd name="T47" fmla="*/ 10 h 37"/>
                <a:gd name="T48" fmla="*/ 19 w 43"/>
                <a:gd name="T49" fmla="*/ 10 h 37"/>
                <a:gd name="T50" fmla="*/ 18 w 43"/>
                <a:gd name="T51" fmla="*/ 8 h 37"/>
                <a:gd name="T52" fmla="*/ 16 w 43"/>
                <a:gd name="T53" fmla="*/ 8 h 37"/>
                <a:gd name="T54" fmla="*/ 16 w 43"/>
                <a:gd name="T55" fmla="*/ 6 h 37"/>
                <a:gd name="T56" fmla="*/ 14 w 43"/>
                <a:gd name="T57" fmla="*/ 6 h 37"/>
                <a:gd name="T58" fmla="*/ 13 w 43"/>
                <a:gd name="T59" fmla="*/ 5 h 37"/>
                <a:gd name="T60" fmla="*/ 13 w 43"/>
                <a:gd name="T61" fmla="*/ 3 h 37"/>
                <a:gd name="T62" fmla="*/ 11 w 43"/>
                <a:gd name="T63" fmla="*/ 2 h 37"/>
                <a:gd name="T64" fmla="*/ 9 w 43"/>
                <a:gd name="T65" fmla="*/ 2 h 37"/>
                <a:gd name="T66" fmla="*/ 9 w 43"/>
                <a:gd name="T67" fmla="*/ 0 h 37"/>
                <a:gd name="T68" fmla="*/ 8 w 43"/>
                <a:gd name="T69" fmla="*/ 0 h 37"/>
                <a:gd name="T70" fmla="*/ 6 w 43"/>
                <a:gd name="T71" fmla="*/ 0 h 37"/>
                <a:gd name="T72" fmla="*/ 5 w 43"/>
                <a:gd name="T73" fmla="*/ 0 h 37"/>
                <a:gd name="T74" fmla="*/ 3 w 43"/>
                <a:gd name="T75" fmla="*/ 0 h 37"/>
                <a:gd name="T76" fmla="*/ 3 w 43"/>
                <a:gd name="T77" fmla="*/ 0 h 37"/>
                <a:gd name="T78" fmla="*/ 1 w 43"/>
                <a:gd name="T79" fmla="*/ 0 h 37"/>
                <a:gd name="T80" fmla="*/ 1 w 43"/>
                <a:gd name="T81" fmla="*/ 2 h 37"/>
                <a:gd name="T82" fmla="*/ 0 w 43"/>
                <a:gd name="T83" fmla="*/ 3 h 37"/>
                <a:gd name="T84" fmla="*/ 0 w 43"/>
                <a:gd name="T85" fmla="*/ 5 h 37"/>
                <a:gd name="T86" fmla="*/ 0 w 43"/>
                <a:gd name="T87" fmla="*/ 6 h 37"/>
                <a:gd name="T88" fmla="*/ 0 w 43"/>
                <a:gd name="T89" fmla="*/ 8 h 37"/>
                <a:gd name="T90" fmla="*/ 0 w 43"/>
                <a:gd name="T91" fmla="*/ 10 h 37"/>
                <a:gd name="T92" fmla="*/ 1 w 43"/>
                <a:gd name="T93" fmla="*/ 13 h 37"/>
                <a:gd name="T94" fmla="*/ 3 w 43"/>
                <a:gd name="T95" fmla="*/ 14 h 37"/>
                <a:gd name="T96" fmla="*/ 3 w 43"/>
                <a:gd name="T97" fmla="*/ 16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3" y="16"/>
                  </a:moveTo>
                  <a:lnTo>
                    <a:pt x="5" y="19"/>
                  </a:lnTo>
                  <a:lnTo>
                    <a:pt x="6" y="22"/>
                  </a:lnTo>
                  <a:lnTo>
                    <a:pt x="8" y="26"/>
                  </a:lnTo>
                  <a:lnTo>
                    <a:pt x="9" y="29"/>
                  </a:lnTo>
                  <a:lnTo>
                    <a:pt x="11" y="32"/>
                  </a:lnTo>
                  <a:lnTo>
                    <a:pt x="13" y="34"/>
                  </a:lnTo>
                  <a:lnTo>
                    <a:pt x="16" y="35"/>
                  </a:lnTo>
                  <a:lnTo>
                    <a:pt x="19" y="37"/>
                  </a:lnTo>
                  <a:lnTo>
                    <a:pt x="22" y="35"/>
                  </a:lnTo>
                  <a:lnTo>
                    <a:pt x="27" y="35"/>
                  </a:lnTo>
                  <a:lnTo>
                    <a:pt x="30" y="35"/>
                  </a:lnTo>
                  <a:lnTo>
                    <a:pt x="34" y="34"/>
                  </a:lnTo>
                  <a:lnTo>
                    <a:pt x="37" y="32"/>
                  </a:lnTo>
                  <a:lnTo>
                    <a:pt x="40" y="30"/>
                  </a:lnTo>
                  <a:lnTo>
                    <a:pt x="42" y="29"/>
                  </a:lnTo>
                  <a:lnTo>
                    <a:pt x="43" y="26"/>
                  </a:lnTo>
                  <a:lnTo>
                    <a:pt x="43" y="21"/>
                  </a:lnTo>
                  <a:lnTo>
                    <a:pt x="42" y="19"/>
                  </a:lnTo>
                  <a:lnTo>
                    <a:pt x="38" y="16"/>
                  </a:lnTo>
                  <a:lnTo>
                    <a:pt x="35" y="14"/>
                  </a:lnTo>
                  <a:lnTo>
                    <a:pt x="30" y="13"/>
                  </a:lnTo>
                  <a:lnTo>
                    <a:pt x="27" y="11"/>
                  </a:lnTo>
                  <a:lnTo>
                    <a:pt x="22" y="10"/>
                  </a:lnTo>
                  <a:lnTo>
                    <a:pt x="19" y="10"/>
                  </a:lnTo>
                  <a:lnTo>
                    <a:pt x="18" y="8"/>
                  </a:lnTo>
                  <a:lnTo>
                    <a:pt x="16" y="8"/>
                  </a:lnTo>
                  <a:lnTo>
                    <a:pt x="16" y="6"/>
                  </a:lnTo>
                  <a:lnTo>
                    <a:pt x="14" y="6"/>
                  </a:lnTo>
                  <a:lnTo>
                    <a:pt x="13" y="5"/>
                  </a:lnTo>
                  <a:lnTo>
                    <a:pt x="13" y="3"/>
                  </a:lnTo>
                  <a:lnTo>
                    <a:pt x="11" y="2"/>
                  </a:lnTo>
                  <a:lnTo>
                    <a:pt x="9" y="2"/>
                  </a:lnTo>
                  <a:lnTo>
                    <a:pt x="9" y="0"/>
                  </a:lnTo>
                  <a:lnTo>
                    <a:pt x="8" y="0"/>
                  </a:lnTo>
                  <a:lnTo>
                    <a:pt x="6" y="0"/>
                  </a:lnTo>
                  <a:lnTo>
                    <a:pt x="5" y="0"/>
                  </a:lnTo>
                  <a:lnTo>
                    <a:pt x="3" y="0"/>
                  </a:lnTo>
                  <a:lnTo>
                    <a:pt x="1" y="0"/>
                  </a:lnTo>
                  <a:lnTo>
                    <a:pt x="1" y="2"/>
                  </a:lnTo>
                  <a:lnTo>
                    <a:pt x="0" y="3"/>
                  </a:lnTo>
                  <a:lnTo>
                    <a:pt x="0" y="5"/>
                  </a:lnTo>
                  <a:lnTo>
                    <a:pt x="0" y="6"/>
                  </a:lnTo>
                  <a:lnTo>
                    <a:pt x="0" y="8"/>
                  </a:lnTo>
                  <a:lnTo>
                    <a:pt x="0" y="10"/>
                  </a:lnTo>
                  <a:lnTo>
                    <a:pt x="1" y="13"/>
                  </a:lnTo>
                  <a:lnTo>
                    <a:pt x="3" y="14"/>
                  </a:lnTo>
                  <a:lnTo>
                    <a:pt x="3" y="1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62" name="Freeform 61"/>
            <p:cNvSpPr>
              <a:spLocks/>
            </p:cNvSpPr>
            <p:nvPr/>
          </p:nvSpPr>
          <p:spPr bwMode="auto">
            <a:xfrm>
              <a:off x="4756" y="2742"/>
              <a:ext cx="43" cy="37"/>
            </a:xfrm>
            <a:custGeom>
              <a:avLst/>
              <a:gdLst>
                <a:gd name="T0" fmla="*/ 3 w 43"/>
                <a:gd name="T1" fmla="*/ 16 h 37"/>
                <a:gd name="T2" fmla="*/ 5 w 43"/>
                <a:gd name="T3" fmla="*/ 19 h 37"/>
                <a:gd name="T4" fmla="*/ 6 w 43"/>
                <a:gd name="T5" fmla="*/ 22 h 37"/>
                <a:gd name="T6" fmla="*/ 8 w 43"/>
                <a:gd name="T7" fmla="*/ 26 h 37"/>
                <a:gd name="T8" fmla="*/ 9 w 43"/>
                <a:gd name="T9" fmla="*/ 29 h 37"/>
                <a:gd name="T10" fmla="*/ 11 w 43"/>
                <a:gd name="T11" fmla="*/ 32 h 37"/>
                <a:gd name="T12" fmla="*/ 13 w 43"/>
                <a:gd name="T13" fmla="*/ 34 h 37"/>
                <a:gd name="T14" fmla="*/ 16 w 43"/>
                <a:gd name="T15" fmla="*/ 35 h 37"/>
                <a:gd name="T16" fmla="*/ 19 w 43"/>
                <a:gd name="T17" fmla="*/ 37 h 37"/>
                <a:gd name="T18" fmla="*/ 22 w 43"/>
                <a:gd name="T19" fmla="*/ 35 h 37"/>
                <a:gd name="T20" fmla="*/ 27 w 43"/>
                <a:gd name="T21" fmla="*/ 35 h 37"/>
                <a:gd name="T22" fmla="*/ 30 w 43"/>
                <a:gd name="T23" fmla="*/ 35 h 37"/>
                <a:gd name="T24" fmla="*/ 34 w 43"/>
                <a:gd name="T25" fmla="*/ 34 h 37"/>
                <a:gd name="T26" fmla="*/ 37 w 43"/>
                <a:gd name="T27" fmla="*/ 32 h 37"/>
                <a:gd name="T28" fmla="*/ 40 w 43"/>
                <a:gd name="T29" fmla="*/ 30 h 37"/>
                <a:gd name="T30" fmla="*/ 42 w 43"/>
                <a:gd name="T31" fmla="*/ 29 h 37"/>
                <a:gd name="T32" fmla="*/ 43 w 43"/>
                <a:gd name="T33" fmla="*/ 26 h 37"/>
                <a:gd name="T34" fmla="*/ 43 w 43"/>
                <a:gd name="T35" fmla="*/ 21 h 37"/>
                <a:gd name="T36" fmla="*/ 42 w 43"/>
                <a:gd name="T37" fmla="*/ 19 h 37"/>
                <a:gd name="T38" fmla="*/ 38 w 43"/>
                <a:gd name="T39" fmla="*/ 16 h 37"/>
                <a:gd name="T40" fmla="*/ 35 w 43"/>
                <a:gd name="T41" fmla="*/ 14 h 37"/>
                <a:gd name="T42" fmla="*/ 30 w 43"/>
                <a:gd name="T43" fmla="*/ 13 h 37"/>
                <a:gd name="T44" fmla="*/ 27 w 43"/>
                <a:gd name="T45" fmla="*/ 11 h 37"/>
                <a:gd name="T46" fmla="*/ 22 w 43"/>
                <a:gd name="T47" fmla="*/ 10 h 37"/>
                <a:gd name="T48" fmla="*/ 19 w 43"/>
                <a:gd name="T49" fmla="*/ 10 h 37"/>
                <a:gd name="T50" fmla="*/ 18 w 43"/>
                <a:gd name="T51" fmla="*/ 8 h 37"/>
                <a:gd name="T52" fmla="*/ 16 w 43"/>
                <a:gd name="T53" fmla="*/ 8 h 37"/>
                <a:gd name="T54" fmla="*/ 16 w 43"/>
                <a:gd name="T55" fmla="*/ 6 h 37"/>
                <a:gd name="T56" fmla="*/ 14 w 43"/>
                <a:gd name="T57" fmla="*/ 6 h 37"/>
                <a:gd name="T58" fmla="*/ 13 w 43"/>
                <a:gd name="T59" fmla="*/ 5 h 37"/>
                <a:gd name="T60" fmla="*/ 13 w 43"/>
                <a:gd name="T61" fmla="*/ 3 h 37"/>
                <a:gd name="T62" fmla="*/ 11 w 43"/>
                <a:gd name="T63" fmla="*/ 2 h 37"/>
                <a:gd name="T64" fmla="*/ 9 w 43"/>
                <a:gd name="T65" fmla="*/ 2 h 37"/>
                <a:gd name="T66" fmla="*/ 9 w 43"/>
                <a:gd name="T67" fmla="*/ 0 h 37"/>
                <a:gd name="T68" fmla="*/ 8 w 43"/>
                <a:gd name="T69" fmla="*/ 0 h 37"/>
                <a:gd name="T70" fmla="*/ 6 w 43"/>
                <a:gd name="T71" fmla="*/ 0 h 37"/>
                <a:gd name="T72" fmla="*/ 5 w 43"/>
                <a:gd name="T73" fmla="*/ 0 h 37"/>
                <a:gd name="T74" fmla="*/ 3 w 43"/>
                <a:gd name="T75" fmla="*/ 0 h 37"/>
                <a:gd name="T76" fmla="*/ 3 w 43"/>
                <a:gd name="T77" fmla="*/ 0 h 37"/>
                <a:gd name="T78" fmla="*/ 1 w 43"/>
                <a:gd name="T79" fmla="*/ 0 h 37"/>
                <a:gd name="T80" fmla="*/ 1 w 43"/>
                <a:gd name="T81" fmla="*/ 2 h 37"/>
                <a:gd name="T82" fmla="*/ 0 w 43"/>
                <a:gd name="T83" fmla="*/ 3 h 37"/>
                <a:gd name="T84" fmla="*/ 0 w 43"/>
                <a:gd name="T85" fmla="*/ 5 h 37"/>
                <a:gd name="T86" fmla="*/ 0 w 43"/>
                <a:gd name="T87" fmla="*/ 6 h 37"/>
                <a:gd name="T88" fmla="*/ 0 w 43"/>
                <a:gd name="T89" fmla="*/ 8 h 37"/>
                <a:gd name="T90" fmla="*/ 0 w 43"/>
                <a:gd name="T91" fmla="*/ 10 h 37"/>
                <a:gd name="T92" fmla="*/ 1 w 43"/>
                <a:gd name="T93" fmla="*/ 13 h 37"/>
                <a:gd name="T94" fmla="*/ 3 w 43"/>
                <a:gd name="T95" fmla="*/ 14 h 37"/>
                <a:gd name="T96" fmla="*/ 3 w 43"/>
                <a:gd name="T97" fmla="*/ 16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3" y="16"/>
                  </a:moveTo>
                  <a:lnTo>
                    <a:pt x="5" y="19"/>
                  </a:lnTo>
                  <a:lnTo>
                    <a:pt x="6" y="22"/>
                  </a:lnTo>
                  <a:lnTo>
                    <a:pt x="8" y="26"/>
                  </a:lnTo>
                  <a:lnTo>
                    <a:pt x="9" y="29"/>
                  </a:lnTo>
                  <a:lnTo>
                    <a:pt x="11" y="32"/>
                  </a:lnTo>
                  <a:lnTo>
                    <a:pt x="13" y="34"/>
                  </a:lnTo>
                  <a:lnTo>
                    <a:pt x="16" y="35"/>
                  </a:lnTo>
                  <a:lnTo>
                    <a:pt x="19" y="37"/>
                  </a:lnTo>
                  <a:lnTo>
                    <a:pt x="22" y="35"/>
                  </a:lnTo>
                  <a:lnTo>
                    <a:pt x="27" y="35"/>
                  </a:lnTo>
                  <a:lnTo>
                    <a:pt x="30" y="35"/>
                  </a:lnTo>
                  <a:lnTo>
                    <a:pt x="34" y="34"/>
                  </a:lnTo>
                  <a:lnTo>
                    <a:pt x="37" y="32"/>
                  </a:lnTo>
                  <a:lnTo>
                    <a:pt x="40" y="30"/>
                  </a:lnTo>
                  <a:lnTo>
                    <a:pt x="42" y="29"/>
                  </a:lnTo>
                  <a:lnTo>
                    <a:pt x="43" y="26"/>
                  </a:lnTo>
                  <a:lnTo>
                    <a:pt x="43" y="21"/>
                  </a:lnTo>
                  <a:lnTo>
                    <a:pt x="42" y="19"/>
                  </a:lnTo>
                  <a:lnTo>
                    <a:pt x="38" y="16"/>
                  </a:lnTo>
                  <a:lnTo>
                    <a:pt x="35" y="14"/>
                  </a:lnTo>
                  <a:lnTo>
                    <a:pt x="30" y="13"/>
                  </a:lnTo>
                  <a:lnTo>
                    <a:pt x="27" y="11"/>
                  </a:lnTo>
                  <a:lnTo>
                    <a:pt x="22" y="10"/>
                  </a:lnTo>
                  <a:lnTo>
                    <a:pt x="19" y="10"/>
                  </a:lnTo>
                  <a:lnTo>
                    <a:pt x="18" y="8"/>
                  </a:lnTo>
                  <a:lnTo>
                    <a:pt x="16" y="8"/>
                  </a:lnTo>
                  <a:lnTo>
                    <a:pt x="16" y="6"/>
                  </a:lnTo>
                  <a:lnTo>
                    <a:pt x="14" y="6"/>
                  </a:lnTo>
                  <a:lnTo>
                    <a:pt x="13" y="5"/>
                  </a:lnTo>
                  <a:lnTo>
                    <a:pt x="13" y="3"/>
                  </a:lnTo>
                  <a:lnTo>
                    <a:pt x="11" y="2"/>
                  </a:lnTo>
                  <a:lnTo>
                    <a:pt x="9" y="2"/>
                  </a:lnTo>
                  <a:lnTo>
                    <a:pt x="9" y="0"/>
                  </a:lnTo>
                  <a:lnTo>
                    <a:pt x="8" y="0"/>
                  </a:lnTo>
                  <a:lnTo>
                    <a:pt x="6" y="0"/>
                  </a:lnTo>
                  <a:lnTo>
                    <a:pt x="5" y="0"/>
                  </a:lnTo>
                  <a:lnTo>
                    <a:pt x="3" y="0"/>
                  </a:lnTo>
                  <a:lnTo>
                    <a:pt x="1" y="0"/>
                  </a:lnTo>
                  <a:lnTo>
                    <a:pt x="1" y="2"/>
                  </a:lnTo>
                  <a:lnTo>
                    <a:pt x="0" y="3"/>
                  </a:lnTo>
                  <a:lnTo>
                    <a:pt x="0" y="5"/>
                  </a:lnTo>
                  <a:lnTo>
                    <a:pt x="0" y="6"/>
                  </a:lnTo>
                  <a:lnTo>
                    <a:pt x="0" y="8"/>
                  </a:lnTo>
                  <a:lnTo>
                    <a:pt x="0" y="10"/>
                  </a:lnTo>
                  <a:lnTo>
                    <a:pt x="1" y="13"/>
                  </a:lnTo>
                  <a:lnTo>
                    <a:pt x="3" y="14"/>
                  </a:lnTo>
                  <a:lnTo>
                    <a:pt x="3" y="1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63" name="Freeform 62"/>
            <p:cNvSpPr>
              <a:spLocks/>
            </p:cNvSpPr>
            <p:nvPr/>
          </p:nvSpPr>
          <p:spPr bwMode="auto">
            <a:xfrm>
              <a:off x="4785" y="2768"/>
              <a:ext cx="29" cy="40"/>
            </a:xfrm>
            <a:custGeom>
              <a:avLst/>
              <a:gdLst>
                <a:gd name="T0" fmla="*/ 3 w 29"/>
                <a:gd name="T1" fmla="*/ 21 h 40"/>
                <a:gd name="T2" fmla="*/ 1 w 29"/>
                <a:gd name="T3" fmla="*/ 22 h 40"/>
                <a:gd name="T4" fmla="*/ 0 w 29"/>
                <a:gd name="T5" fmla="*/ 25 h 40"/>
                <a:gd name="T6" fmla="*/ 0 w 29"/>
                <a:gd name="T7" fmla="*/ 29 h 40"/>
                <a:gd name="T8" fmla="*/ 0 w 29"/>
                <a:gd name="T9" fmla="*/ 32 h 40"/>
                <a:gd name="T10" fmla="*/ 1 w 29"/>
                <a:gd name="T11" fmla="*/ 35 h 40"/>
                <a:gd name="T12" fmla="*/ 3 w 29"/>
                <a:gd name="T13" fmla="*/ 37 h 40"/>
                <a:gd name="T14" fmla="*/ 5 w 29"/>
                <a:gd name="T15" fmla="*/ 38 h 40"/>
                <a:gd name="T16" fmla="*/ 6 w 29"/>
                <a:gd name="T17" fmla="*/ 40 h 40"/>
                <a:gd name="T18" fmla="*/ 9 w 29"/>
                <a:gd name="T19" fmla="*/ 40 h 40"/>
                <a:gd name="T20" fmla="*/ 11 w 29"/>
                <a:gd name="T21" fmla="*/ 40 h 40"/>
                <a:gd name="T22" fmla="*/ 14 w 29"/>
                <a:gd name="T23" fmla="*/ 38 h 40"/>
                <a:gd name="T24" fmla="*/ 16 w 29"/>
                <a:gd name="T25" fmla="*/ 37 h 40"/>
                <a:gd name="T26" fmla="*/ 17 w 29"/>
                <a:gd name="T27" fmla="*/ 33 h 40"/>
                <a:gd name="T28" fmla="*/ 19 w 29"/>
                <a:gd name="T29" fmla="*/ 32 h 40"/>
                <a:gd name="T30" fmla="*/ 21 w 29"/>
                <a:gd name="T31" fmla="*/ 29 h 40"/>
                <a:gd name="T32" fmla="*/ 21 w 29"/>
                <a:gd name="T33" fmla="*/ 27 h 40"/>
                <a:gd name="T34" fmla="*/ 22 w 29"/>
                <a:gd name="T35" fmla="*/ 25 h 40"/>
                <a:gd name="T36" fmla="*/ 22 w 29"/>
                <a:gd name="T37" fmla="*/ 25 h 40"/>
                <a:gd name="T38" fmla="*/ 24 w 29"/>
                <a:gd name="T39" fmla="*/ 25 h 40"/>
                <a:gd name="T40" fmla="*/ 24 w 29"/>
                <a:gd name="T41" fmla="*/ 25 h 40"/>
                <a:gd name="T42" fmla="*/ 25 w 29"/>
                <a:gd name="T43" fmla="*/ 25 h 40"/>
                <a:gd name="T44" fmla="*/ 25 w 29"/>
                <a:gd name="T45" fmla="*/ 25 h 40"/>
                <a:gd name="T46" fmla="*/ 27 w 29"/>
                <a:gd name="T47" fmla="*/ 24 h 40"/>
                <a:gd name="T48" fmla="*/ 27 w 29"/>
                <a:gd name="T49" fmla="*/ 24 h 40"/>
                <a:gd name="T50" fmla="*/ 27 w 29"/>
                <a:gd name="T51" fmla="*/ 21 h 40"/>
                <a:gd name="T52" fmla="*/ 27 w 29"/>
                <a:gd name="T53" fmla="*/ 17 h 40"/>
                <a:gd name="T54" fmla="*/ 27 w 29"/>
                <a:gd name="T55" fmla="*/ 13 h 40"/>
                <a:gd name="T56" fmla="*/ 29 w 29"/>
                <a:gd name="T57" fmla="*/ 9 h 40"/>
                <a:gd name="T58" fmla="*/ 29 w 29"/>
                <a:gd name="T59" fmla="*/ 6 h 40"/>
                <a:gd name="T60" fmla="*/ 29 w 29"/>
                <a:gd name="T61" fmla="*/ 3 h 40"/>
                <a:gd name="T62" fmla="*/ 27 w 29"/>
                <a:gd name="T63" fmla="*/ 1 h 40"/>
                <a:gd name="T64" fmla="*/ 25 w 29"/>
                <a:gd name="T65" fmla="*/ 0 h 40"/>
                <a:gd name="T66" fmla="*/ 24 w 29"/>
                <a:gd name="T67" fmla="*/ 0 h 40"/>
                <a:gd name="T68" fmla="*/ 21 w 29"/>
                <a:gd name="T69" fmla="*/ 1 h 40"/>
                <a:gd name="T70" fmla="*/ 19 w 29"/>
                <a:gd name="T71" fmla="*/ 3 h 40"/>
                <a:gd name="T72" fmla="*/ 16 w 29"/>
                <a:gd name="T73" fmla="*/ 8 h 40"/>
                <a:gd name="T74" fmla="*/ 13 w 29"/>
                <a:gd name="T75" fmla="*/ 13 h 40"/>
                <a:gd name="T76" fmla="*/ 9 w 29"/>
                <a:gd name="T77" fmla="*/ 16 h 40"/>
                <a:gd name="T78" fmla="*/ 6 w 29"/>
                <a:gd name="T79" fmla="*/ 19 h 40"/>
                <a:gd name="T80" fmla="*/ 3 w 29"/>
                <a:gd name="T81" fmla="*/ 21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40"/>
                <a:gd name="T125" fmla="*/ 29 w 29"/>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40">
                  <a:moveTo>
                    <a:pt x="3" y="21"/>
                  </a:moveTo>
                  <a:lnTo>
                    <a:pt x="1" y="22"/>
                  </a:lnTo>
                  <a:lnTo>
                    <a:pt x="0" y="25"/>
                  </a:lnTo>
                  <a:lnTo>
                    <a:pt x="0" y="29"/>
                  </a:lnTo>
                  <a:lnTo>
                    <a:pt x="0" y="32"/>
                  </a:lnTo>
                  <a:lnTo>
                    <a:pt x="1" y="35"/>
                  </a:lnTo>
                  <a:lnTo>
                    <a:pt x="3" y="37"/>
                  </a:lnTo>
                  <a:lnTo>
                    <a:pt x="5" y="38"/>
                  </a:lnTo>
                  <a:lnTo>
                    <a:pt x="6" y="40"/>
                  </a:lnTo>
                  <a:lnTo>
                    <a:pt x="9" y="40"/>
                  </a:lnTo>
                  <a:lnTo>
                    <a:pt x="11" y="40"/>
                  </a:lnTo>
                  <a:lnTo>
                    <a:pt x="14" y="38"/>
                  </a:lnTo>
                  <a:lnTo>
                    <a:pt x="16" y="37"/>
                  </a:lnTo>
                  <a:lnTo>
                    <a:pt x="17" y="33"/>
                  </a:lnTo>
                  <a:lnTo>
                    <a:pt x="19" y="32"/>
                  </a:lnTo>
                  <a:lnTo>
                    <a:pt x="21" y="29"/>
                  </a:lnTo>
                  <a:lnTo>
                    <a:pt x="21" y="27"/>
                  </a:lnTo>
                  <a:lnTo>
                    <a:pt x="22" y="25"/>
                  </a:lnTo>
                  <a:lnTo>
                    <a:pt x="24" y="25"/>
                  </a:lnTo>
                  <a:lnTo>
                    <a:pt x="25" y="25"/>
                  </a:lnTo>
                  <a:lnTo>
                    <a:pt x="27" y="24"/>
                  </a:lnTo>
                  <a:lnTo>
                    <a:pt x="27" y="21"/>
                  </a:lnTo>
                  <a:lnTo>
                    <a:pt x="27" y="17"/>
                  </a:lnTo>
                  <a:lnTo>
                    <a:pt x="27" y="13"/>
                  </a:lnTo>
                  <a:lnTo>
                    <a:pt x="29" y="9"/>
                  </a:lnTo>
                  <a:lnTo>
                    <a:pt x="29" y="6"/>
                  </a:lnTo>
                  <a:lnTo>
                    <a:pt x="29" y="3"/>
                  </a:lnTo>
                  <a:lnTo>
                    <a:pt x="27" y="1"/>
                  </a:lnTo>
                  <a:lnTo>
                    <a:pt x="25" y="0"/>
                  </a:lnTo>
                  <a:lnTo>
                    <a:pt x="24" y="0"/>
                  </a:lnTo>
                  <a:lnTo>
                    <a:pt x="21" y="1"/>
                  </a:lnTo>
                  <a:lnTo>
                    <a:pt x="19" y="3"/>
                  </a:lnTo>
                  <a:lnTo>
                    <a:pt x="16" y="8"/>
                  </a:lnTo>
                  <a:lnTo>
                    <a:pt x="13" y="13"/>
                  </a:lnTo>
                  <a:lnTo>
                    <a:pt x="9" y="16"/>
                  </a:lnTo>
                  <a:lnTo>
                    <a:pt x="6" y="19"/>
                  </a:lnTo>
                  <a:lnTo>
                    <a:pt x="3" y="2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64" name="Freeform 63"/>
            <p:cNvSpPr>
              <a:spLocks/>
            </p:cNvSpPr>
            <p:nvPr/>
          </p:nvSpPr>
          <p:spPr bwMode="auto">
            <a:xfrm>
              <a:off x="4785" y="2768"/>
              <a:ext cx="29" cy="40"/>
            </a:xfrm>
            <a:custGeom>
              <a:avLst/>
              <a:gdLst>
                <a:gd name="T0" fmla="*/ 3 w 29"/>
                <a:gd name="T1" fmla="*/ 21 h 40"/>
                <a:gd name="T2" fmla="*/ 1 w 29"/>
                <a:gd name="T3" fmla="*/ 22 h 40"/>
                <a:gd name="T4" fmla="*/ 0 w 29"/>
                <a:gd name="T5" fmla="*/ 25 h 40"/>
                <a:gd name="T6" fmla="*/ 0 w 29"/>
                <a:gd name="T7" fmla="*/ 29 h 40"/>
                <a:gd name="T8" fmla="*/ 0 w 29"/>
                <a:gd name="T9" fmla="*/ 32 h 40"/>
                <a:gd name="T10" fmla="*/ 1 w 29"/>
                <a:gd name="T11" fmla="*/ 35 h 40"/>
                <a:gd name="T12" fmla="*/ 3 w 29"/>
                <a:gd name="T13" fmla="*/ 37 h 40"/>
                <a:gd name="T14" fmla="*/ 5 w 29"/>
                <a:gd name="T15" fmla="*/ 38 h 40"/>
                <a:gd name="T16" fmla="*/ 6 w 29"/>
                <a:gd name="T17" fmla="*/ 40 h 40"/>
                <a:gd name="T18" fmla="*/ 9 w 29"/>
                <a:gd name="T19" fmla="*/ 40 h 40"/>
                <a:gd name="T20" fmla="*/ 11 w 29"/>
                <a:gd name="T21" fmla="*/ 40 h 40"/>
                <a:gd name="T22" fmla="*/ 14 w 29"/>
                <a:gd name="T23" fmla="*/ 38 h 40"/>
                <a:gd name="T24" fmla="*/ 16 w 29"/>
                <a:gd name="T25" fmla="*/ 37 h 40"/>
                <a:gd name="T26" fmla="*/ 17 w 29"/>
                <a:gd name="T27" fmla="*/ 33 h 40"/>
                <a:gd name="T28" fmla="*/ 19 w 29"/>
                <a:gd name="T29" fmla="*/ 32 h 40"/>
                <a:gd name="T30" fmla="*/ 21 w 29"/>
                <a:gd name="T31" fmla="*/ 29 h 40"/>
                <a:gd name="T32" fmla="*/ 21 w 29"/>
                <a:gd name="T33" fmla="*/ 27 h 40"/>
                <a:gd name="T34" fmla="*/ 22 w 29"/>
                <a:gd name="T35" fmla="*/ 25 h 40"/>
                <a:gd name="T36" fmla="*/ 22 w 29"/>
                <a:gd name="T37" fmla="*/ 25 h 40"/>
                <a:gd name="T38" fmla="*/ 24 w 29"/>
                <a:gd name="T39" fmla="*/ 25 h 40"/>
                <a:gd name="T40" fmla="*/ 24 w 29"/>
                <a:gd name="T41" fmla="*/ 25 h 40"/>
                <a:gd name="T42" fmla="*/ 25 w 29"/>
                <a:gd name="T43" fmla="*/ 25 h 40"/>
                <a:gd name="T44" fmla="*/ 25 w 29"/>
                <a:gd name="T45" fmla="*/ 25 h 40"/>
                <a:gd name="T46" fmla="*/ 27 w 29"/>
                <a:gd name="T47" fmla="*/ 24 h 40"/>
                <a:gd name="T48" fmla="*/ 27 w 29"/>
                <a:gd name="T49" fmla="*/ 24 h 40"/>
                <a:gd name="T50" fmla="*/ 27 w 29"/>
                <a:gd name="T51" fmla="*/ 21 h 40"/>
                <a:gd name="T52" fmla="*/ 27 w 29"/>
                <a:gd name="T53" fmla="*/ 17 h 40"/>
                <a:gd name="T54" fmla="*/ 27 w 29"/>
                <a:gd name="T55" fmla="*/ 13 h 40"/>
                <a:gd name="T56" fmla="*/ 29 w 29"/>
                <a:gd name="T57" fmla="*/ 9 h 40"/>
                <a:gd name="T58" fmla="*/ 29 w 29"/>
                <a:gd name="T59" fmla="*/ 6 h 40"/>
                <a:gd name="T60" fmla="*/ 29 w 29"/>
                <a:gd name="T61" fmla="*/ 3 h 40"/>
                <a:gd name="T62" fmla="*/ 27 w 29"/>
                <a:gd name="T63" fmla="*/ 1 h 40"/>
                <a:gd name="T64" fmla="*/ 25 w 29"/>
                <a:gd name="T65" fmla="*/ 0 h 40"/>
                <a:gd name="T66" fmla="*/ 24 w 29"/>
                <a:gd name="T67" fmla="*/ 0 h 40"/>
                <a:gd name="T68" fmla="*/ 21 w 29"/>
                <a:gd name="T69" fmla="*/ 1 h 40"/>
                <a:gd name="T70" fmla="*/ 19 w 29"/>
                <a:gd name="T71" fmla="*/ 3 h 40"/>
                <a:gd name="T72" fmla="*/ 16 w 29"/>
                <a:gd name="T73" fmla="*/ 8 h 40"/>
                <a:gd name="T74" fmla="*/ 13 w 29"/>
                <a:gd name="T75" fmla="*/ 13 h 40"/>
                <a:gd name="T76" fmla="*/ 9 w 29"/>
                <a:gd name="T77" fmla="*/ 16 h 40"/>
                <a:gd name="T78" fmla="*/ 6 w 29"/>
                <a:gd name="T79" fmla="*/ 19 h 40"/>
                <a:gd name="T80" fmla="*/ 3 w 29"/>
                <a:gd name="T81" fmla="*/ 21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40"/>
                <a:gd name="T125" fmla="*/ 29 w 29"/>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40">
                  <a:moveTo>
                    <a:pt x="3" y="21"/>
                  </a:moveTo>
                  <a:lnTo>
                    <a:pt x="1" y="22"/>
                  </a:lnTo>
                  <a:lnTo>
                    <a:pt x="0" y="25"/>
                  </a:lnTo>
                  <a:lnTo>
                    <a:pt x="0" y="29"/>
                  </a:lnTo>
                  <a:lnTo>
                    <a:pt x="0" y="32"/>
                  </a:lnTo>
                  <a:lnTo>
                    <a:pt x="1" y="35"/>
                  </a:lnTo>
                  <a:lnTo>
                    <a:pt x="3" y="37"/>
                  </a:lnTo>
                  <a:lnTo>
                    <a:pt x="5" y="38"/>
                  </a:lnTo>
                  <a:lnTo>
                    <a:pt x="6" y="40"/>
                  </a:lnTo>
                  <a:lnTo>
                    <a:pt x="9" y="40"/>
                  </a:lnTo>
                  <a:lnTo>
                    <a:pt x="11" y="40"/>
                  </a:lnTo>
                  <a:lnTo>
                    <a:pt x="14" y="38"/>
                  </a:lnTo>
                  <a:lnTo>
                    <a:pt x="16" y="37"/>
                  </a:lnTo>
                  <a:lnTo>
                    <a:pt x="17" y="33"/>
                  </a:lnTo>
                  <a:lnTo>
                    <a:pt x="19" y="32"/>
                  </a:lnTo>
                  <a:lnTo>
                    <a:pt x="21" y="29"/>
                  </a:lnTo>
                  <a:lnTo>
                    <a:pt x="21" y="27"/>
                  </a:lnTo>
                  <a:lnTo>
                    <a:pt x="22" y="25"/>
                  </a:lnTo>
                  <a:lnTo>
                    <a:pt x="24" y="25"/>
                  </a:lnTo>
                  <a:lnTo>
                    <a:pt x="25" y="25"/>
                  </a:lnTo>
                  <a:lnTo>
                    <a:pt x="27" y="24"/>
                  </a:lnTo>
                  <a:lnTo>
                    <a:pt x="27" y="21"/>
                  </a:lnTo>
                  <a:lnTo>
                    <a:pt x="27" y="17"/>
                  </a:lnTo>
                  <a:lnTo>
                    <a:pt x="27" y="13"/>
                  </a:lnTo>
                  <a:lnTo>
                    <a:pt x="29" y="9"/>
                  </a:lnTo>
                  <a:lnTo>
                    <a:pt x="29" y="6"/>
                  </a:lnTo>
                  <a:lnTo>
                    <a:pt x="29" y="3"/>
                  </a:lnTo>
                  <a:lnTo>
                    <a:pt x="27" y="1"/>
                  </a:lnTo>
                  <a:lnTo>
                    <a:pt x="25" y="0"/>
                  </a:lnTo>
                  <a:lnTo>
                    <a:pt x="24" y="0"/>
                  </a:lnTo>
                  <a:lnTo>
                    <a:pt x="21" y="1"/>
                  </a:lnTo>
                  <a:lnTo>
                    <a:pt x="19" y="3"/>
                  </a:lnTo>
                  <a:lnTo>
                    <a:pt x="16" y="8"/>
                  </a:lnTo>
                  <a:lnTo>
                    <a:pt x="13" y="13"/>
                  </a:lnTo>
                  <a:lnTo>
                    <a:pt x="9" y="16"/>
                  </a:lnTo>
                  <a:lnTo>
                    <a:pt x="6" y="19"/>
                  </a:lnTo>
                  <a:lnTo>
                    <a:pt x="3" y="21"/>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65" name="Freeform 64"/>
            <p:cNvSpPr>
              <a:spLocks/>
            </p:cNvSpPr>
            <p:nvPr/>
          </p:nvSpPr>
          <p:spPr bwMode="auto">
            <a:xfrm>
              <a:off x="4785" y="2768"/>
              <a:ext cx="29" cy="40"/>
            </a:xfrm>
            <a:custGeom>
              <a:avLst/>
              <a:gdLst>
                <a:gd name="T0" fmla="*/ 3 w 29"/>
                <a:gd name="T1" fmla="*/ 21 h 40"/>
                <a:gd name="T2" fmla="*/ 1 w 29"/>
                <a:gd name="T3" fmla="*/ 22 h 40"/>
                <a:gd name="T4" fmla="*/ 0 w 29"/>
                <a:gd name="T5" fmla="*/ 25 h 40"/>
                <a:gd name="T6" fmla="*/ 0 w 29"/>
                <a:gd name="T7" fmla="*/ 29 h 40"/>
                <a:gd name="T8" fmla="*/ 0 w 29"/>
                <a:gd name="T9" fmla="*/ 32 h 40"/>
                <a:gd name="T10" fmla="*/ 1 w 29"/>
                <a:gd name="T11" fmla="*/ 35 h 40"/>
                <a:gd name="T12" fmla="*/ 3 w 29"/>
                <a:gd name="T13" fmla="*/ 37 h 40"/>
                <a:gd name="T14" fmla="*/ 5 w 29"/>
                <a:gd name="T15" fmla="*/ 38 h 40"/>
                <a:gd name="T16" fmla="*/ 6 w 29"/>
                <a:gd name="T17" fmla="*/ 40 h 40"/>
                <a:gd name="T18" fmla="*/ 9 w 29"/>
                <a:gd name="T19" fmla="*/ 40 h 40"/>
                <a:gd name="T20" fmla="*/ 11 w 29"/>
                <a:gd name="T21" fmla="*/ 40 h 40"/>
                <a:gd name="T22" fmla="*/ 14 w 29"/>
                <a:gd name="T23" fmla="*/ 38 h 40"/>
                <a:gd name="T24" fmla="*/ 16 w 29"/>
                <a:gd name="T25" fmla="*/ 37 h 40"/>
                <a:gd name="T26" fmla="*/ 17 w 29"/>
                <a:gd name="T27" fmla="*/ 33 h 40"/>
                <a:gd name="T28" fmla="*/ 19 w 29"/>
                <a:gd name="T29" fmla="*/ 32 h 40"/>
                <a:gd name="T30" fmla="*/ 21 w 29"/>
                <a:gd name="T31" fmla="*/ 29 h 40"/>
                <a:gd name="T32" fmla="*/ 21 w 29"/>
                <a:gd name="T33" fmla="*/ 27 h 40"/>
                <a:gd name="T34" fmla="*/ 22 w 29"/>
                <a:gd name="T35" fmla="*/ 25 h 40"/>
                <a:gd name="T36" fmla="*/ 22 w 29"/>
                <a:gd name="T37" fmla="*/ 25 h 40"/>
                <a:gd name="T38" fmla="*/ 24 w 29"/>
                <a:gd name="T39" fmla="*/ 25 h 40"/>
                <a:gd name="T40" fmla="*/ 24 w 29"/>
                <a:gd name="T41" fmla="*/ 25 h 40"/>
                <a:gd name="T42" fmla="*/ 25 w 29"/>
                <a:gd name="T43" fmla="*/ 25 h 40"/>
                <a:gd name="T44" fmla="*/ 25 w 29"/>
                <a:gd name="T45" fmla="*/ 25 h 40"/>
                <a:gd name="T46" fmla="*/ 27 w 29"/>
                <a:gd name="T47" fmla="*/ 24 h 40"/>
                <a:gd name="T48" fmla="*/ 27 w 29"/>
                <a:gd name="T49" fmla="*/ 24 h 40"/>
                <a:gd name="T50" fmla="*/ 27 w 29"/>
                <a:gd name="T51" fmla="*/ 21 h 40"/>
                <a:gd name="T52" fmla="*/ 27 w 29"/>
                <a:gd name="T53" fmla="*/ 17 h 40"/>
                <a:gd name="T54" fmla="*/ 27 w 29"/>
                <a:gd name="T55" fmla="*/ 13 h 40"/>
                <a:gd name="T56" fmla="*/ 29 w 29"/>
                <a:gd name="T57" fmla="*/ 9 h 40"/>
                <a:gd name="T58" fmla="*/ 29 w 29"/>
                <a:gd name="T59" fmla="*/ 6 h 40"/>
                <a:gd name="T60" fmla="*/ 29 w 29"/>
                <a:gd name="T61" fmla="*/ 3 h 40"/>
                <a:gd name="T62" fmla="*/ 27 w 29"/>
                <a:gd name="T63" fmla="*/ 1 h 40"/>
                <a:gd name="T64" fmla="*/ 25 w 29"/>
                <a:gd name="T65" fmla="*/ 0 h 40"/>
                <a:gd name="T66" fmla="*/ 24 w 29"/>
                <a:gd name="T67" fmla="*/ 0 h 40"/>
                <a:gd name="T68" fmla="*/ 21 w 29"/>
                <a:gd name="T69" fmla="*/ 1 h 40"/>
                <a:gd name="T70" fmla="*/ 19 w 29"/>
                <a:gd name="T71" fmla="*/ 3 h 40"/>
                <a:gd name="T72" fmla="*/ 16 w 29"/>
                <a:gd name="T73" fmla="*/ 8 h 40"/>
                <a:gd name="T74" fmla="*/ 13 w 29"/>
                <a:gd name="T75" fmla="*/ 13 h 40"/>
                <a:gd name="T76" fmla="*/ 9 w 29"/>
                <a:gd name="T77" fmla="*/ 16 h 40"/>
                <a:gd name="T78" fmla="*/ 6 w 29"/>
                <a:gd name="T79" fmla="*/ 19 h 40"/>
                <a:gd name="T80" fmla="*/ 3 w 29"/>
                <a:gd name="T81" fmla="*/ 21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40"/>
                <a:gd name="T125" fmla="*/ 29 w 29"/>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40">
                  <a:moveTo>
                    <a:pt x="3" y="21"/>
                  </a:moveTo>
                  <a:lnTo>
                    <a:pt x="1" y="22"/>
                  </a:lnTo>
                  <a:lnTo>
                    <a:pt x="0" y="25"/>
                  </a:lnTo>
                  <a:lnTo>
                    <a:pt x="0" y="29"/>
                  </a:lnTo>
                  <a:lnTo>
                    <a:pt x="0" y="32"/>
                  </a:lnTo>
                  <a:lnTo>
                    <a:pt x="1" y="35"/>
                  </a:lnTo>
                  <a:lnTo>
                    <a:pt x="3" y="37"/>
                  </a:lnTo>
                  <a:lnTo>
                    <a:pt x="5" y="38"/>
                  </a:lnTo>
                  <a:lnTo>
                    <a:pt x="6" y="40"/>
                  </a:lnTo>
                  <a:lnTo>
                    <a:pt x="9" y="40"/>
                  </a:lnTo>
                  <a:lnTo>
                    <a:pt x="11" y="40"/>
                  </a:lnTo>
                  <a:lnTo>
                    <a:pt x="14" y="38"/>
                  </a:lnTo>
                  <a:lnTo>
                    <a:pt x="16" y="37"/>
                  </a:lnTo>
                  <a:lnTo>
                    <a:pt x="17" y="33"/>
                  </a:lnTo>
                  <a:lnTo>
                    <a:pt x="19" y="32"/>
                  </a:lnTo>
                  <a:lnTo>
                    <a:pt x="21" y="29"/>
                  </a:lnTo>
                  <a:lnTo>
                    <a:pt x="21" y="27"/>
                  </a:lnTo>
                  <a:lnTo>
                    <a:pt x="22" y="25"/>
                  </a:lnTo>
                  <a:lnTo>
                    <a:pt x="24" y="25"/>
                  </a:lnTo>
                  <a:lnTo>
                    <a:pt x="25" y="25"/>
                  </a:lnTo>
                  <a:lnTo>
                    <a:pt x="27" y="24"/>
                  </a:lnTo>
                  <a:lnTo>
                    <a:pt x="27" y="21"/>
                  </a:lnTo>
                  <a:lnTo>
                    <a:pt x="27" y="17"/>
                  </a:lnTo>
                  <a:lnTo>
                    <a:pt x="27" y="13"/>
                  </a:lnTo>
                  <a:lnTo>
                    <a:pt x="29" y="9"/>
                  </a:lnTo>
                  <a:lnTo>
                    <a:pt x="29" y="6"/>
                  </a:lnTo>
                  <a:lnTo>
                    <a:pt x="29" y="3"/>
                  </a:lnTo>
                  <a:lnTo>
                    <a:pt x="27" y="1"/>
                  </a:lnTo>
                  <a:lnTo>
                    <a:pt x="25" y="0"/>
                  </a:lnTo>
                  <a:lnTo>
                    <a:pt x="24" y="0"/>
                  </a:lnTo>
                  <a:lnTo>
                    <a:pt x="21" y="1"/>
                  </a:lnTo>
                  <a:lnTo>
                    <a:pt x="19" y="3"/>
                  </a:lnTo>
                  <a:lnTo>
                    <a:pt x="16" y="8"/>
                  </a:lnTo>
                  <a:lnTo>
                    <a:pt x="13" y="13"/>
                  </a:lnTo>
                  <a:lnTo>
                    <a:pt x="9" y="16"/>
                  </a:lnTo>
                  <a:lnTo>
                    <a:pt x="6" y="19"/>
                  </a:lnTo>
                  <a:lnTo>
                    <a:pt x="3" y="2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66" name="Freeform 65"/>
            <p:cNvSpPr>
              <a:spLocks/>
            </p:cNvSpPr>
            <p:nvPr/>
          </p:nvSpPr>
          <p:spPr bwMode="auto">
            <a:xfrm>
              <a:off x="4729" y="2787"/>
              <a:ext cx="54" cy="63"/>
            </a:xfrm>
            <a:custGeom>
              <a:avLst/>
              <a:gdLst>
                <a:gd name="T0" fmla="*/ 11 w 54"/>
                <a:gd name="T1" fmla="*/ 19 h 63"/>
                <a:gd name="T2" fmla="*/ 9 w 54"/>
                <a:gd name="T3" fmla="*/ 21 h 63"/>
                <a:gd name="T4" fmla="*/ 6 w 54"/>
                <a:gd name="T5" fmla="*/ 22 h 63"/>
                <a:gd name="T6" fmla="*/ 4 w 54"/>
                <a:gd name="T7" fmla="*/ 26 h 63"/>
                <a:gd name="T8" fmla="*/ 3 w 54"/>
                <a:gd name="T9" fmla="*/ 27 h 63"/>
                <a:gd name="T10" fmla="*/ 1 w 54"/>
                <a:gd name="T11" fmla="*/ 31 h 63"/>
                <a:gd name="T12" fmla="*/ 0 w 54"/>
                <a:gd name="T13" fmla="*/ 34 h 63"/>
                <a:gd name="T14" fmla="*/ 0 w 54"/>
                <a:gd name="T15" fmla="*/ 37 h 63"/>
                <a:gd name="T16" fmla="*/ 1 w 54"/>
                <a:gd name="T17" fmla="*/ 40 h 63"/>
                <a:gd name="T18" fmla="*/ 4 w 54"/>
                <a:gd name="T19" fmla="*/ 48 h 63"/>
                <a:gd name="T20" fmla="*/ 9 w 54"/>
                <a:gd name="T21" fmla="*/ 53 h 63"/>
                <a:gd name="T22" fmla="*/ 16 w 54"/>
                <a:gd name="T23" fmla="*/ 56 h 63"/>
                <a:gd name="T24" fmla="*/ 22 w 54"/>
                <a:gd name="T25" fmla="*/ 58 h 63"/>
                <a:gd name="T26" fmla="*/ 28 w 54"/>
                <a:gd name="T27" fmla="*/ 59 h 63"/>
                <a:gd name="T28" fmla="*/ 35 w 54"/>
                <a:gd name="T29" fmla="*/ 59 h 63"/>
                <a:gd name="T30" fmla="*/ 41 w 54"/>
                <a:gd name="T31" fmla="*/ 61 h 63"/>
                <a:gd name="T32" fmla="*/ 49 w 54"/>
                <a:gd name="T33" fmla="*/ 63 h 63"/>
                <a:gd name="T34" fmla="*/ 51 w 54"/>
                <a:gd name="T35" fmla="*/ 58 h 63"/>
                <a:gd name="T36" fmla="*/ 53 w 54"/>
                <a:gd name="T37" fmla="*/ 53 h 63"/>
                <a:gd name="T38" fmla="*/ 54 w 54"/>
                <a:gd name="T39" fmla="*/ 48 h 63"/>
                <a:gd name="T40" fmla="*/ 54 w 54"/>
                <a:gd name="T41" fmla="*/ 42 h 63"/>
                <a:gd name="T42" fmla="*/ 54 w 54"/>
                <a:gd name="T43" fmla="*/ 37 h 63"/>
                <a:gd name="T44" fmla="*/ 53 w 54"/>
                <a:gd name="T45" fmla="*/ 32 h 63"/>
                <a:gd name="T46" fmla="*/ 51 w 54"/>
                <a:gd name="T47" fmla="*/ 27 h 63"/>
                <a:gd name="T48" fmla="*/ 48 w 54"/>
                <a:gd name="T49" fmla="*/ 22 h 63"/>
                <a:gd name="T50" fmla="*/ 46 w 54"/>
                <a:gd name="T51" fmla="*/ 21 h 63"/>
                <a:gd name="T52" fmla="*/ 46 w 54"/>
                <a:gd name="T53" fmla="*/ 19 h 63"/>
                <a:gd name="T54" fmla="*/ 46 w 54"/>
                <a:gd name="T55" fmla="*/ 18 h 63"/>
                <a:gd name="T56" fmla="*/ 48 w 54"/>
                <a:gd name="T57" fmla="*/ 16 h 63"/>
                <a:gd name="T58" fmla="*/ 48 w 54"/>
                <a:gd name="T59" fmla="*/ 14 h 63"/>
                <a:gd name="T60" fmla="*/ 48 w 54"/>
                <a:gd name="T61" fmla="*/ 13 h 63"/>
                <a:gd name="T62" fmla="*/ 48 w 54"/>
                <a:gd name="T63" fmla="*/ 11 h 63"/>
                <a:gd name="T64" fmla="*/ 48 w 54"/>
                <a:gd name="T65" fmla="*/ 10 h 63"/>
                <a:gd name="T66" fmla="*/ 45 w 54"/>
                <a:gd name="T67" fmla="*/ 5 h 63"/>
                <a:gd name="T68" fmla="*/ 41 w 54"/>
                <a:gd name="T69" fmla="*/ 2 h 63"/>
                <a:gd name="T70" fmla="*/ 36 w 54"/>
                <a:gd name="T71" fmla="*/ 0 h 63"/>
                <a:gd name="T72" fmla="*/ 32 w 54"/>
                <a:gd name="T73" fmla="*/ 0 h 63"/>
                <a:gd name="T74" fmla="*/ 27 w 54"/>
                <a:gd name="T75" fmla="*/ 2 h 63"/>
                <a:gd name="T76" fmla="*/ 22 w 54"/>
                <a:gd name="T77" fmla="*/ 3 h 63"/>
                <a:gd name="T78" fmla="*/ 19 w 54"/>
                <a:gd name="T79" fmla="*/ 6 h 63"/>
                <a:gd name="T80" fmla="*/ 16 w 54"/>
                <a:gd name="T81" fmla="*/ 10 h 63"/>
                <a:gd name="T82" fmla="*/ 11 w 54"/>
                <a:gd name="T83" fmla="*/ 19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3"/>
                <a:gd name="T128" fmla="*/ 54 w 54"/>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3">
                  <a:moveTo>
                    <a:pt x="11" y="19"/>
                  </a:moveTo>
                  <a:lnTo>
                    <a:pt x="9" y="21"/>
                  </a:lnTo>
                  <a:lnTo>
                    <a:pt x="6" y="22"/>
                  </a:lnTo>
                  <a:lnTo>
                    <a:pt x="4" y="26"/>
                  </a:lnTo>
                  <a:lnTo>
                    <a:pt x="3" y="27"/>
                  </a:lnTo>
                  <a:lnTo>
                    <a:pt x="1" y="31"/>
                  </a:lnTo>
                  <a:lnTo>
                    <a:pt x="0" y="34"/>
                  </a:lnTo>
                  <a:lnTo>
                    <a:pt x="0" y="37"/>
                  </a:lnTo>
                  <a:lnTo>
                    <a:pt x="1" y="40"/>
                  </a:lnTo>
                  <a:lnTo>
                    <a:pt x="4" y="48"/>
                  </a:lnTo>
                  <a:lnTo>
                    <a:pt x="9" y="53"/>
                  </a:lnTo>
                  <a:lnTo>
                    <a:pt x="16" y="56"/>
                  </a:lnTo>
                  <a:lnTo>
                    <a:pt x="22" y="58"/>
                  </a:lnTo>
                  <a:lnTo>
                    <a:pt x="28" y="59"/>
                  </a:lnTo>
                  <a:lnTo>
                    <a:pt x="35" y="59"/>
                  </a:lnTo>
                  <a:lnTo>
                    <a:pt x="41" y="61"/>
                  </a:lnTo>
                  <a:lnTo>
                    <a:pt x="49" y="63"/>
                  </a:lnTo>
                  <a:lnTo>
                    <a:pt x="51" y="58"/>
                  </a:lnTo>
                  <a:lnTo>
                    <a:pt x="53" y="53"/>
                  </a:lnTo>
                  <a:lnTo>
                    <a:pt x="54" y="48"/>
                  </a:lnTo>
                  <a:lnTo>
                    <a:pt x="54" y="42"/>
                  </a:lnTo>
                  <a:lnTo>
                    <a:pt x="54" y="37"/>
                  </a:lnTo>
                  <a:lnTo>
                    <a:pt x="53" y="32"/>
                  </a:lnTo>
                  <a:lnTo>
                    <a:pt x="51" y="27"/>
                  </a:lnTo>
                  <a:lnTo>
                    <a:pt x="48" y="22"/>
                  </a:lnTo>
                  <a:lnTo>
                    <a:pt x="46" y="21"/>
                  </a:lnTo>
                  <a:lnTo>
                    <a:pt x="46" y="19"/>
                  </a:lnTo>
                  <a:lnTo>
                    <a:pt x="46" y="18"/>
                  </a:lnTo>
                  <a:lnTo>
                    <a:pt x="48" y="16"/>
                  </a:lnTo>
                  <a:lnTo>
                    <a:pt x="48" y="14"/>
                  </a:lnTo>
                  <a:lnTo>
                    <a:pt x="48" y="13"/>
                  </a:lnTo>
                  <a:lnTo>
                    <a:pt x="48" y="11"/>
                  </a:lnTo>
                  <a:lnTo>
                    <a:pt x="48" y="10"/>
                  </a:lnTo>
                  <a:lnTo>
                    <a:pt x="45" y="5"/>
                  </a:lnTo>
                  <a:lnTo>
                    <a:pt x="41" y="2"/>
                  </a:lnTo>
                  <a:lnTo>
                    <a:pt x="36" y="0"/>
                  </a:lnTo>
                  <a:lnTo>
                    <a:pt x="32" y="0"/>
                  </a:lnTo>
                  <a:lnTo>
                    <a:pt x="27" y="2"/>
                  </a:lnTo>
                  <a:lnTo>
                    <a:pt x="22" y="3"/>
                  </a:lnTo>
                  <a:lnTo>
                    <a:pt x="19" y="6"/>
                  </a:lnTo>
                  <a:lnTo>
                    <a:pt x="16" y="10"/>
                  </a:lnTo>
                  <a:lnTo>
                    <a:pt x="11" y="19"/>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67" name="Freeform 66"/>
            <p:cNvSpPr>
              <a:spLocks/>
            </p:cNvSpPr>
            <p:nvPr/>
          </p:nvSpPr>
          <p:spPr bwMode="auto">
            <a:xfrm>
              <a:off x="4729" y="2787"/>
              <a:ext cx="54" cy="63"/>
            </a:xfrm>
            <a:custGeom>
              <a:avLst/>
              <a:gdLst>
                <a:gd name="T0" fmla="*/ 11 w 54"/>
                <a:gd name="T1" fmla="*/ 19 h 63"/>
                <a:gd name="T2" fmla="*/ 9 w 54"/>
                <a:gd name="T3" fmla="*/ 21 h 63"/>
                <a:gd name="T4" fmla="*/ 6 w 54"/>
                <a:gd name="T5" fmla="*/ 22 h 63"/>
                <a:gd name="T6" fmla="*/ 4 w 54"/>
                <a:gd name="T7" fmla="*/ 26 h 63"/>
                <a:gd name="T8" fmla="*/ 3 w 54"/>
                <a:gd name="T9" fmla="*/ 27 h 63"/>
                <a:gd name="T10" fmla="*/ 1 w 54"/>
                <a:gd name="T11" fmla="*/ 31 h 63"/>
                <a:gd name="T12" fmla="*/ 0 w 54"/>
                <a:gd name="T13" fmla="*/ 34 h 63"/>
                <a:gd name="T14" fmla="*/ 0 w 54"/>
                <a:gd name="T15" fmla="*/ 37 h 63"/>
                <a:gd name="T16" fmla="*/ 1 w 54"/>
                <a:gd name="T17" fmla="*/ 40 h 63"/>
                <a:gd name="T18" fmla="*/ 4 w 54"/>
                <a:gd name="T19" fmla="*/ 48 h 63"/>
                <a:gd name="T20" fmla="*/ 9 w 54"/>
                <a:gd name="T21" fmla="*/ 53 h 63"/>
                <a:gd name="T22" fmla="*/ 16 w 54"/>
                <a:gd name="T23" fmla="*/ 56 h 63"/>
                <a:gd name="T24" fmla="*/ 22 w 54"/>
                <a:gd name="T25" fmla="*/ 58 h 63"/>
                <a:gd name="T26" fmla="*/ 28 w 54"/>
                <a:gd name="T27" fmla="*/ 59 h 63"/>
                <a:gd name="T28" fmla="*/ 35 w 54"/>
                <a:gd name="T29" fmla="*/ 59 h 63"/>
                <a:gd name="T30" fmla="*/ 41 w 54"/>
                <a:gd name="T31" fmla="*/ 61 h 63"/>
                <a:gd name="T32" fmla="*/ 49 w 54"/>
                <a:gd name="T33" fmla="*/ 63 h 63"/>
                <a:gd name="T34" fmla="*/ 51 w 54"/>
                <a:gd name="T35" fmla="*/ 58 h 63"/>
                <a:gd name="T36" fmla="*/ 53 w 54"/>
                <a:gd name="T37" fmla="*/ 53 h 63"/>
                <a:gd name="T38" fmla="*/ 54 w 54"/>
                <a:gd name="T39" fmla="*/ 48 h 63"/>
                <a:gd name="T40" fmla="*/ 54 w 54"/>
                <a:gd name="T41" fmla="*/ 42 h 63"/>
                <a:gd name="T42" fmla="*/ 54 w 54"/>
                <a:gd name="T43" fmla="*/ 37 h 63"/>
                <a:gd name="T44" fmla="*/ 53 w 54"/>
                <a:gd name="T45" fmla="*/ 32 h 63"/>
                <a:gd name="T46" fmla="*/ 51 w 54"/>
                <a:gd name="T47" fmla="*/ 27 h 63"/>
                <a:gd name="T48" fmla="*/ 48 w 54"/>
                <a:gd name="T49" fmla="*/ 22 h 63"/>
                <a:gd name="T50" fmla="*/ 46 w 54"/>
                <a:gd name="T51" fmla="*/ 21 h 63"/>
                <a:gd name="T52" fmla="*/ 46 w 54"/>
                <a:gd name="T53" fmla="*/ 19 h 63"/>
                <a:gd name="T54" fmla="*/ 46 w 54"/>
                <a:gd name="T55" fmla="*/ 18 h 63"/>
                <a:gd name="T56" fmla="*/ 48 w 54"/>
                <a:gd name="T57" fmla="*/ 16 h 63"/>
                <a:gd name="T58" fmla="*/ 48 w 54"/>
                <a:gd name="T59" fmla="*/ 14 h 63"/>
                <a:gd name="T60" fmla="*/ 48 w 54"/>
                <a:gd name="T61" fmla="*/ 13 h 63"/>
                <a:gd name="T62" fmla="*/ 48 w 54"/>
                <a:gd name="T63" fmla="*/ 11 h 63"/>
                <a:gd name="T64" fmla="*/ 48 w 54"/>
                <a:gd name="T65" fmla="*/ 10 h 63"/>
                <a:gd name="T66" fmla="*/ 45 w 54"/>
                <a:gd name="T67" fmla="*/ 5 h 63"/>
                <a:gd name="T68" fmla="*/ 41 w 54"/>
                <a:gd name="T69" fmla="*/ 2 h 63"/>
                <a:gd name="T70" fmla="*/ 36 w 54"/>
                <a:gd name="T71" fmla="*/ 0 h 63"/>
                <a:gd name="T72" fmla="*/ 32 w 54"/>
                <a:gd name="T73" fmla="*/ 0 h 63"/>
                <a:gd name="T74" fmla="*/ 27 w 54"/>
                <a:gd name="T75" fmla="*/ 2 h 63"/>
                <a:gd name="T76" fmla="*/ 22 w 54"/>
                <a:gd name="T77" fmla="*/ 3 h 63"/>
                <a:gd name="T78" fmla="*/ 19 w 54"/>
                <a:gd name="T79" fmla="*/ 6 h 63"/>
                <a:gd name="T80" fmla="*/ 16 w 54"/>
                <a:gd name="T81" fmla="*/ 10 h 63"/>
                <a:gd name="T82" fmla="*/ 11 w 54"/>
                <a:gd name="T83" fmla="*/ 19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3"/>
                <a:gd name="T128" fmla="*/ 54 w 54"/>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3">
                  <a:moveTo>
                    <a:pt x="11" y="19"/>
                  </a:moveTo>
                  <a:lnTo>
                    <a:pt x="9" y="21"/>
                  </a:lnTo>
                  <a:lnTo>
                    <a:pt x="6" y="22"/>
                  </a:lnTo>
                  <a:lnTo>
                    <a:pt x="4" y="26"/>
                  </a:lnTo>
                  <a:lnTo>
                    <a:pt x="3" y="27"/>
                  </a:lnTo>
                  <a:lnTo>
                    <a:pt x="1" y="31"/>
                  </a:lnTo>
                  <a:lnTo>
                    <a:pt x="0" y="34"/>
                  </a:lnTo>
                  <a:lnTo>
                    <a:pt x="0" y="37"/>
                  </a:lnTo>
                  <a:lnTo>
                    <a:pt x="1" y="40"/>
                  </a:lnTo>
                  <a:lnTo>
                    <a:pt x="4" y="48"/>
                  </a:lnTo>
                  <a:lnTo>
                    <a:pt x="9" y="53"/>
                  </a:lnTo>
                  <a:lnTo>
                    <a:pt x="16" y="56"/>
                  </a:lnTo>
                  <a:lnTo>
                    <a:pt x="22" y="58"/>
                  </a:lnTo>
                  <a:lnTo>
                    <a:pt x="28" y="59"/>
                  </a:lnTo>
                  <a:lnTo>
                    <a:pt x="35" y="59"/>
                  </a:lnTo>
                  <a:lnTo>
                    <a:pt x="41" y="61"/>
                  </a:lnTo>
                  <a:lnTo>
                    <a:pt x="49" y="63"/>
                  </a:lnTo>
                  <a:lnTo>
                    <a:pt x="51" y="58"/>
                  </a:lnTo>
                  <a:lnTo>
                    <a:pt x="53" y="53"/>
                  </a:lnTo>
                  <a:lnTo>
                    <a:pt x="54" y="48"/>
                  </a:lnTo>
                  <a:lnTo>
                    <a:pt x="54" y="42"/>
                  </a:lnTo>
                  <a:lnTo>
                    <a:pt x="54" y="37"/>
                  </a:lnTo>
                  <a:lnTo>
                    <a:pt x="53" y="32"/>
                  </a:lnTo>
                  <a:lnTo>
                    <a:pt x="51" y="27"/>
                  </a:lnTo>
                  <a:lnTo>
                    <a:pt x="48" y="22"/>
                  </a:lnTo>
                  <a:lnTo>
                    <a:pt x="46" y="21"/>
                  </a:lnTo>
                  <a:lnTo>
                    <a:pt x="46" y="19"/>
                  </a:lnTo>
                  <a:lnTo>
                    <a:pt x="46" y="18"/>
                  </a:lnTo>
                  <a:lnTo>
                    <a:pt x="48" y="16"/>
                  </a:lnTo>
                  <a:lnTo>
                    <a:pt x="48" y="14"/>
                  </a:lnTo>
                  <a:lnTo>
                    <a:pt x="48" y="13"/>
                  </a:lnTo>
                  <a:lnTo>
                    <a:pt x="48" y="11"/>
                  </a:lnTo>
                  <a:lnTo>
                    <a:pt x="48" y="10"/>
                  </a:lnTo>
                  <a:lnTo>
                    <a:pt x="45" y="5"/>
                  </a:lnTo>
                  <a:lnTo>
                    <a:pt x="41" y="2"/>
                  </a:lnTo>
                  <a:lnTo>
                    <a:pt x="36" y="0"/>
                  </a:lnTo>
                  <a:lnTo>
                    <a:pt x="32" y="0"/>
                  </a:lnTo>
                  <a:lnTo>
                    <a:pt x="27" y="2"/>
                  </a:lnTo>
                  <a:lnTo>
                    <a:pt x="22" y="3"/>
                  </a:lnTo>
                  <a:lnTo>
                    <a:pt x="19" y="6"/>
                  </a:lnTo>
                  <a:lnTo>
                    <a:pt x="16" y="10"/>
                  </a:lnTo>
                  <a:lnTo>
                    <a:pt x="11" y="19"/>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68" name="Freeform 67"/>
            <p:cNvSpPr>
              <a:spLocks/>
            </p:cNvSpPr>
            <p:nvPr/>
          </p:nvSpPr>
          <p:spPr bwMode="auto">
            <a:xfrm>
              <a:off x="4655" y="2753"/>
              <a:ext cx="75" cy="61"/>
            </a:xfrm>
            <a:custGeom>
              <a:avLst/>
              <a:gdLst>
                <a:gd name="T0" fmla="*/ 3 w 75"/>
                <a:gd name="T1" fmla="*/ 19 h 61"/>
                <a:gd name="T2" fmla="*/ 1 w 75"/>
                <a:gd name="T3" fmla="*/ 28 h 61"/>
                <a:gd name="T4" fmla="*/ 0 w 75"/>
                <a:gd name="T5" fmla="*/ 34 h 61"/>
                <a:gd name="T6" fmla="*/ 3 w 75"/>
                <a:gd name="T7" fmla="*/ 42 h 61"/>
                <a:gd name="T8" fmla="*/ 8 w 75"/>
                <a:gd name="T9" fmla="*/ 48 h 61"/>
                <a:gd name="T10" fmla="*/ 17 w 75"/>
                <a:gd name="T11" fmla="*/ 53 h 61"/>
                <a:gd name="T12" fmla="*/ 29 w 75"/>
                <a:gd name="T13" fmla="*/ 55 h 61"/>
                <a:gd name="T14" fmla="*/ 40 w 75"/>
                <a:gd name="T15" fmla="*/ 55 h 61"/>
                <a:gd name="T16" fmla="*/ 48 w 75"/>
                <a:gd name="T17" fmla="*/ 55 h 61"/>
                <a:gd name="T18" fmla="*/ 49 w 75"/>
                <a:gd name="T19" fmla="*/ 56 h 61"/>
                <a:gd name="T20" fmla="*/ 53 w 75"/>
                <a:gd name="T21" fmla="*/ 58 h 61"/>
                <a:gd name="T22" fmla="*/ 56 w 75"/>
                <a:gd name="T23" fmla="*/ 60 h 61"/>
                <a:gd name="T24" fmla="*/ 61 w 75"/>
                <a:gd name="T25" fmla="*/ 61 h 61"/>
                <a:gd name="T26" fmla="*/ 67 w 75"/>
                <a:gd name="T27" fmla="*/ 60 h 61"/>
                <a:gd name="T28" fmla="*/ 72 w 75"/>
                <a:gd name="T29" fmla="*/ 56 h 61"/>
                <a:gd name="T30" fmla="*/ 75 w 75"/>
                <a:gd name="T31" fmla="*/ 50 h 61"/>
                <a:gd name="T32" fmla="*/ 74 w 75"/>
                <a:gd name="T33" fmla="*/ 47 h 61"/>
                <a:gd name="T34" fmla="*/ 74 w 75"/>
                <a:gd name="T35" fmla="*/ 45 h 61"/>
                <a:gd name="T36" fmla="*/ 74 w 75"/>
                <a:gd name="T37" fmla="*/ 44 h 61"/>
                <a:gd name="T38" fmla="*/ 72 w 75"/>
                <a:gd name="T39" fmla="*/ 42 h 61"/>
                <a:gd name="T40" fmla="*/ 70 w 75"/>
                <a:gd name="T41" fmla="*/ 39 h 61"/>
                <a:gd name="T42" fmla="*/ 65 w 75"/>
                <a:gd name="T43" fmla="*/ 34 h 61"/>
                <a:gd name="T44" fmla="*/ 59 w 75"/>
                <a:gd name="T45" fmla="*/ 29 h 61"/>
                <a:gd name="T46" fmla="*/ 53 w 75"/>
                <a:gd name="T47" fmla="*/ 26 h 61"/>
                <a:gd name="T48" fmla="*/ 48 w 75"/>
                <a:gd name="T49" fmla="*/ 21 h 61"/>
                <a:gd name="T50" fmla="*/ 46 w 75"/>
                <a:gd name="T51" fmla="*/ 16 h 61"/>
                <a:gd name="T52" fmla="*/ 43 w 75"/>
                <a:gd name="T53" fmla="*/ 11 h 61"/>
                <a:gd name="T54" fmla="*/ 41 w 75"/>
                <a:gd name="T55" fmla="*/ 7 h 61"/>
                <a:gd name="T56" fmla="*/ 35 w 75"/>
                <a:gd name="T57" fmla="*/ 2 h 61"/>
                <a:gd name="T58" fmla="*/ 29 w 75"/>
                <a:gd name="T59" fmla="*/ 0 h 61"/>
                <a:gd name="T60" fmla="*/ 20 w 75"/>
                <a:gd name="T61" fmla="*/ 3 h 61"/>
                <a:gd name="T62" fmla="*/ 16 w 75"/>
                <a:gd name="T63" fmla="*/ 8 h 61"/>
                <a:gd name="T64" fmla="*/ 6 w 75"/>
                <a:gd name="T65" fmla="*/ 1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61"/>
                <a:gd name="T101" fmla="*/ 75 w 7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61">
                  <a:moveTo>
                    <a:pt x="6" y="16"/>
                  </a:moveTo>
                  <a:lnTo>
                    <a:pt x="3" y="19"/>
                  </a:lnTo>
                  <a:lnTo>
                    <a:pt x="1" y="23"/>
                  </a:lnTo>
                  <a:lnTo>
                    <a:pt x="1" y="28"/>
                  </a:lnTo>
                  <a:lnTo>
                    <a:pt x="0" y="31"/>
                  </a:lnTo>
                  <a:lnTo>
                    <a:pt x="0" y="34"/>
                  </a:lnTo>
                  <a:lnTo>
                    <a:pt x="1" y="37"/>
                  </a:lnTo>
                  <a:lnTo>
                    <a:pt x="3" y="42"/>
                  </a:lnTo>
                  <a:lnTo>
                    <a:pt x="4" y="44"/>
                  </a:lnTo>
                  <a:lnTo>
                    <a:pt x="8" y="48"/>
                  </a:lnTo>
                  <a:lnTo>
                    <a:pt x="12" y="52"/>
                  </a:lnTo>
                  <a:lnTo>
                    <a:pt x="17" y="53"/>
                  </a:lnTo>
                  <a:lnTo>
                    <a:pt x="22" y="53"/>
                  </a:lnTo>
                  <a:lnTo>
                    <a:pt x="29" y="55"/>
                  </a:lnTo>
                  <a:lnTo>
                    <a:pt x="33" y="55"/>
                  </a:lnTo>
                  <a:lnTo>
                    <a:pt x="40" y="55"/>
                  </a:lnTo>
                  <a:lnTo>
                    <a:pt x="46" y="55"/>
                  </a:lnTo>
                  <a:lnTo>
                    <a:pt x="48" y="55"/>
                  </a:lnTo>
                  <a:lnTo>
                    <a:pt x="49" y="55"/>
                  </a:lnTo>
                  <a:lnTo>
                    <a:pt x="49" y="56"/>
                  </a:lnTo>
                  <a:lnTo>
                    <a:pt x="51" y="58"/>
                  </a:lnTo>
                  <a:lnTo>
                    <a:pt x="53" y="58"/>
                  </a:lnTo>
                  <a:lnTo>
                    <a:pt x="54" y="60"/>
                  </a:lnTo>
                  <a:lnTo>
                    <a:pt x="56" y="60"/>
                  </a:lnTo>
                  <a:lnTo>
                    <a:pt x="57" y="60"/>
                  </a:lnTo>
                  <a:lnTo>
                    <a:pt x="61" y="61"/>
                  </a:lnTo>
                  <a:lnTo>
                    <a:pt x="64" y="60"/>
                  </a:lnTo>
                  <a:lnTo>
                    <a:pt x="67" y="60"/>
                  </a:lnTo>
                  <a:lnTo>
                    <a:pt x="70" y="58"/>
                  </a:lnTo>
                  <a:lnTo>
                    <a:pt x="72" y="56"/>
                  </a:lnTo>
                  <a:lnTo>
                    <a:pt x="74" y="53"/>
                  </a:lnTo>
                  <a:lnTo>
                    <a:pt x="75" y="50"/>
                  </a:lnTo>
                  <a:lnTo>
                    <a:pt x="75" y="47"/>
                  </a:lnTo>
                  <a:lnTo>
                    <a:pt x="74" y="47"/>
                  </a:lnTo>
                  <a:lnTo>
                    <a:pt x="74" y="45"/>
                  </a:lnTo>
                  <a:lnTo>
                    <a:pt x="74" y="44"/>
                  </a:lnTo>
                  <a:lnTo>
                    <a:pt x="72" y="42"/>
                  </a:lnTo>
                  <a:lnTo>
                    <a:pt x="70" y="39"/>
                  </a:lnTo>
                  <a:lnTo>
                    <a:pt x="67" y="36"/>
                  </a:lnTo>
                  <a:lnTo>
                    <a:pt x="65" y="34"/>
                  </a:lnTo>
                  <a:lnTo>
                    <a:pt x="62" y="32"/>
                  </a:lnTo>
                  <a:lnTo>
                    <a:pt x="59" y="29"/>
                  </a:lnTo>
                  <a:lnTo>
                    <a:pt x="56" y="28"/>
                  </a:lnTo>
                  <a:lnTo>
                    <a:pt x="53" y="26"/>
                  </a:lnTo>
                  <a:lnTo>
                    <a:pt x="49" y="23"/>
                  </a:lnTo>
                  <a:lnTo>
                    <a:pt x="48" y="21"/>
                  </a:lnTo>
                  <a:lnTo>
                    <a:pt x="46" y="18"/>
                  </a:lnTo>
                  <a:lnTo>
                    <a:pt x="46" y="16"/>
                  </a:lnTo>
                  <a:lnTo>
                    <a:pt x="45" y="13"/>
                  </a:lnTo>
                  <a:lnTo>
                    <a:pt x="43" y="11"/>
                  </a:lnTo>
                  <a:lnTo>
                    <a:pt x="43" y="8"/>
                  </a:lnTo>
                  <a:lnTo>
                    <a:pt x="41" y="7"/>
                  </a:lnTo>
                  <a:lnTo>
                    <a:pt x="38" y="5"/>
                  </a:lnTo>
                  <a:lnTo>
                    <a:pt x="35" y="2"/>
                  </a:lnTo>
                  <a:lnTo>
                    <a:pt x="32" y="0"/>
                  </a:lnTo>
                  <a:lnTo>
                    <a:pt x="29" y="0"/>
                  </a:lnTo>
                  <a:lnTo>
                    <a:pt x="24" y="2"/>
                  </a:lnTo>
                  <a:lnTo>
                    <a:pt x="20" y="3"/>
                  </a:lnTo>
                  <a:lnTo>
                    <a:pt x="17" y="5"/>
                  </a:lnTo>
                  <a:lnTo>
                    <a:pt x="16" y="8"/>
                  </a:lnTo>
                  <a:lnTo>
                    <a:pt x="12" y="11"/>
                  </a:lnTo>
                  <a:lnTo>
                    <a:pt x="6" y="1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69" name="Freeform 68"/>
            <p:cNvSpPr>
              <a:spLocks/>
            </p:cNvSpPr>
            <p:nvPr/>
          </p:nvSpPr>
          <p:spPr bwMode="auto">
            <a:xfrm>
              <a:off x="4655" y="2753"/>
              <a:ext cx="75" cy="61"/>
            </a:xfrm>
            <a:custGeom>
              <a:avLst/>
              <a:gdLst>
                <a:gd name="T0" fmla="*/ 3 w 75"/>
                <a:gd name="T1" fmla="*/ 19 h 61"/>
                <a:gd name="T2" fmla="*/ 1 w 75"/>
                <a:gd name="T3" fmla="*/ 28 h 61"/>
                <a:gd name="T4" fmla="*/ 0 w 75"/>
                <a:gd name="T5" fmla="*/ 34 h 61"/>
                <a:gd name="T6" fmla="*/ 3 w 75"/>
                <a:gd name="T7" fmla="*/ 42 h 61"/>
                <a:gd name="T8" fmla="*/ 8 w 75"/>
                <a:gd name="T9" fmla="*/ 48 h 61"/>
                <a:gd name="T10" fmla="*/ 17 w 75"/>
                <a:gd name="T11" fmla="*/ 53 h 61"/>
                <a:gd name="T12" fmla="*/ 29 w 75"/>
                <a:gd name="T13" fmla="*/ 55 h 61"/>
                <a:gd name="T14" fmla="*/ 40 w 75"/>
                <a:gd name="T15" fmla="*/ 55 h 61"/>
                <a:gd name="T16" fmla="*/ 48 w 75"/>
                <a:gd name="T17" fmla="*/ 55 h 61"/>
                <a:gd name="T18" fmla="*/ 49 w 75"/>
                <a:gd name="T19" fmla="*/ 56 h 61"/>
                <a:gd name="T20" fmla="*/ 53 w 75"/>
                <a:gd name="T21" fmla="*/ 58 h 61"/>
                <a:gd name="T22" fmla="*/ 56 w 75"/>
                <a:gd name="T23" fmla="*/ 60 h 61"/>
                <a:gd name="T24" fmla="*/ 61 w 75"/>
                <a:gd name="T25" fmla="*/ 61 h 61"/>
                <a:gd name="T26" fmla="*/ 67 w 75"/>
                <a:gd name="T27" fmla="*/ 60 h 61"/>
                <a:gd name="T28" fmla="*/ 72 w 75"/>
                <a:gd name="T29" fmla="*/ 56 h 61"/>
                <a:gd name="T30" fmla="*/ 75 w 75"/>
                <a:gd name="T31" fmla="*/ 50 h 61"/>
                <a:gd name="T32" fmla="*/ 74 w 75"/>
                <a:gd name="T33" fmla="*/ 47 h 61"/>
                <a:gd name="T34" fmla="*/ 74 w 75"/>
                <a:gd name="T35" fmla="*/ 45 h 61"/>
                <a:gd name="T36" fmla="*/ 74 w 75"/>
                <a:gd name="T37" fmla="*/ 44 h 61"/>
                <a:gd name="T38" fmla="*/ 72 w 75"/>
                <a:gd name="T39" fmla="*/ 42 h 61"/>
                <a:gd name="T40" fmla="*/ 70 w 75"/>
                <a:gd name="T41" fmla="*/ 39 h 61"/>
                <a:gd name="T42" fmla="*/ 65 w 75"/>
                <a:gd name="T43" fmla="*/ 34 h 61"/>
                <a:gd name="T44" fmla="*/ 59 w 75"/>
                <a:gd name="T45" fmla="*/ 29 h 61"/>
                <a:gd name="T46" fmla="*/ 53 w 75"/>
                <a:gd name="T47" fmla="*/ 26 h 61"/>
                <a:gd name="T48" fmla="*/ 48 w 75"/>
                <a:gd name="T49" fmla="*/ 21 h 61"/>
                <a:gd name="T50" fmla="*/ 46 w 75"/>
                <a:gd name="T51" fmla="*/ 16 h 61"/>
                <a:gd name="T52" fmla="*/ 43 w 75"/>
                <a:gd name="T53" fmla="*/ 11 h 61"/>
                <a:gd name="T54" fmla="*/ 41 w 75"/>
                <a:gd name="T55" fmla="*/ 7 h 61"/>
                <a:gd name="T56" fmla="*/ 35 w 75"/>
                <a:gd name="T57" fmla="*/ 2 h 61"/>
                <a:gd name="T58" fmla="*/ 29 w 75"/>
                <a:gd name="T59" fmla="*/ 0 h 61"/>
                <a:gd name="T60" fmla="*/ 20 w 75"/>
                <a:gd name="T61" fmla="*/ 3 h 61"/>
                <a:gd name="T62" fmla="*/ 16 w 75"/>
                <a:gd name="T63" fmla="*/ 8 h 61"/>
                <a:gd name="T64" fmla="*/ 6 w 75"/>
                <a:gd name="T65" fmla="*/ 1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61"/>
                <a:gd name="T101" fmla="*/ 75 w 7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61">
                  <a:moveTo>
                    <a:pt x="6" y="16"/>
                  </a:moveTo>
                  <a:lnTo>
                    <a:pt x="3" y="19"/>
                  </a:lnTo>
                  <a:lnTo>
                    <a:pt x="1" y="23"/>
                  </a:lnTo>
                  <a:lnTo>
                    <a:pt x="1" y="28"/>
                  </a:lnTo>
                  <a:lnTo>
                    <a:pt x="0" y="31"/>
                  </a:lnTo>
                  <a:lnTo>
                    <a:pt x="0" y="34"/>
                  </a:lnTo>
                  <a:lnTo>
                    <a:pt x="1" y="37"/>
                  </a:lnTo>
                  <a:lnTo>
                    <a:pt x="3" y="42"/>
                  </a:lnTo>
                  <a:lnTo>
                    <a:pt x="4" y="44"/>
                  </a:lnTo>
                  <a:lnTo>
                    <a:pt x="8" y="48"/>
                  </a:lnTo>
                  <a:lnTo>
                    <a:pt x="12" y="52"/>
                  </a:lnTo>
                  <a:lnTo>
                    <a:pt x="17" y="53"/>
                  </a:lnTo>
                  <a:lnTo>
                    <a:pt x="22" y="53"/>
                  </a:lnTo>
                  <a:lnTo>
                    <a:pt x="29" y="55"/>
                  </a:lnTo>
                  <a:lnTo>
                    <a:pt x="33" y="55"/>
                  </a:lnTo>
                  <a:lnTo>
                    <a:pt x="40" y="55"/>
                  </a:lnTo>
                  <a:lnTo>
                    <a:pt x="46" y="55"/>
                  </a:lnTo>
                  <a:lnTo>
                    <a:pt x="48" y="55"/>
                  </a:lnTo>
                  <a:lnTo>
                    <a:pt x="49" y="55"/>
                  </a:lnTo>
                  <a:lnTo>
                    <a:pt x="49" y="56"/>
                  </a:lnTo>
                  <a:lnTo>
                    <a:pt x="51" y="58"/>
                  </a:lnTo>
                  <a:lnTo>
                    <a:pt x="53" y="58"/>
                  </a:lnTo>
                  <a:lnTo>
                    <a:pt x="54" y="60"/>
                  </a:lnTo>
                  <a:lnTo>
                    <a:pt x="56" y="60"/>
                  </a:lnTo>
                  <a:lnTo>
                    <a:pt x="57" y="60"/>
                  </a:lnTo>
                  <a:lnTo>
                    <a:pt x="61" y="61"/>
                  </a:lnTo>
                  <a:lnTo>
                    <a:pt x="64" y="60"/>
                  </a:lnTo>
                  <a:lnTo>
                    <a:pt x="67" y="60"/>
                  </a:lnTo>
                  <a:lnTo>
                    <a:pt x="70" y="58"/>
                  </a:lnTo>
                  <a:lnTo>
                    <a:pt x="72" y="56"/>
                  </a:lnTo>
                  <a:lnTo>
                    <a:pt x="74" y="53"/>
                  </a:lnTo>
                  <a:lnTo>
                    <a:pt x="75" y="50"/>
                  </a:lnTo>
                  <a:lnTo>
                    <a:pt x="75" y="47"/>
                  </a:lnTo>
                  <a:lnTo>
                    <a:pt x="74" y="47"/>
                  </a:lnTo>
                  <a:lnTo>
                    <a:pt x="74" y="45"/>
                  </a:lnTo>
                  <a:lnTo>
                    <a:pt x="74" y="44"/>
                  </a:lnTo>
                  <a:lnTo>
                    <a:pt x="72" y="42"/>
                  </a:lnTo>
                  <a:lnTo>
                    <a:pt x="70" y="39"/>
                  </a:lnTo>
                  <a:lnTo>
                    <a:pt x="67" y="36"/>
                  </a:lnTo>
                  <a:lnTo>
                    <a:pt x="65" y="34"/>
                  </a:lnTo>
                  <a:lnTo>
                    <a:pt x="62" y="32"/>
                  </a:lnTo>
                  <a:lnTo>
                    <a:pt x="59" y="29"/>
                  </a:lnTo>
                  <a:lnTo>
                    <a:pt x="56" y="28"/>
                  </a:lnTo>
                  <a:lnTo>
                    <a:pt x="53" y="26"/>
                  </a:lnTo>
                  <a:lnTo>
                    <a:pt x="49" y="23"/>
                  </a:lnTo>
                  <a:lnTo>
                    <a:pt x="48" y="21"/>
                  </a:lnTo>
                  <a:lnTo>
                    <a:pt x="46" y="18"/>
                  </a:lnTo>
                  <a:lnTo>
                    <a:pt x="46" y="16"/>
                  </a:lnTo>
                  <a:lnTo>
                    <a:pt x="45" y="13"/>
                  </a:lnTo>
                  <a:lnTo>
                    <a:pt x="43" y="11"/>
                  </a:lnTo>
                  <a:lnTo>
                    <a:pt x="43" y="8"/>
                  </a:lnTo>
                  <a:lnTo>
                    <a:pt x="41" y="7"/>
                  </a:lnTo>
                  <a:lnTo>
                    <a:pt x="38" y="5"/>
                  </a:lnTo>
                  <a:lnTo>
                    <a:pt x="35" y="2"/>
                  </a:lnTo>
                  <a:lnTo>
                    <a:pt x="32" y="0"/>
                  </a:lnTo>
                  <a:lnTo>
                    <a:pt x="29" y="0"/>
                  </a:lnTo>
                  <a:lnTo>
                    <a:pt x="24" y="2"/>
                  </a:lnTo>
                  <a:lnTo>
                    <a:pt x="20" y="3"/>
                  </a:lnTo>
                  <a:lnTo>
                    <a:pt x="17" y="5"/>
                  </a:lnTo>
                  <a:lnTo>
                    <a:pt x="16" y="8"/>
                  </a:lnTo>
                  <a:lnTo>
                    <a:pt x="12" y="11"/>
                  </a:lnTo>
                  <a:lnTo>
                    <a:pt x="6" y="1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70" name="Freeform 69"/>
            <p:cNvSpPr>
              <a:spLocks/>
            </p:cNvSpPr>
            <p:nvPr/>
          </p:nvSpPr>
          <p:spPr bwMode="auto">
            <a:xfrm>
              <a:off x="4666" y="2718"/>
              <a:ext cx="37" cy="30"/>
            </a:xfrm>
            <a:custGeom>
              <a:avLst/>
              <a:gdLst>
                <a:gd name="T0" fmla="*/ 9 w 37"/>
                <a:gd name="T1" fmla="*/ 6 h 30"/>
                <a:gd name="T2" fmla="*/ 8 w 37"/>
                <a:gd name="T3" fmla="*/ 9 h 30"/>
                <a:gd name="T4" fmla="*/ 5 w 37"/>
                <a:gd name="T5" fmla="*/ 11 h 30"/>
                <a:gd name="T6" fmla="*/ 3 w 37"/>
                <a:gd name="T7" fmla="*/ 14 h 30"/>
                <a:gd name="T8" fmla="*/ 1 w 37"/>
                <a:gd name="T9" fmla="*/ 17 h 30"/>
                <a:gd name="T10" fmla="*/ 0 w 37"/>
                <a:gd name="T11" fmla="*/ 21 h 30"/>
                <a:gd name="T12" fmla="*/ 0 w 37"/>
                <a:gd name="T13" fmla="*/ 22 h 30"/>
                <a:gd name="T14" fmla="*/ 0 w 37"/>
                <a:gd name="T15" fmla="*/ 26 h 30"/>
                <a:gd name="T16" fmla="*/ 0 w 37"/>
                <a:gd name="T17" fmla="*/ 29 h 30"/>
                <a:gd name="T18" fmla="*/ 0 w 37"/>
                <a:gd name="T19" fmla="*/ 30 h 30"/>
                <a:gd name="T20" fmla="*/ 1 w 37"/>
                <a:gd name="T21" fmla="*/ 30 h 30"/>
                <a:gd name="T22" fmla="*/ 1 w 37"/>
                <a:gd name="T23" fmla="*/ 30 h 30"/>
                <a:gd name="T24" fmla="*/ 3 w 37"/>
                <a:gd name="T25" fmla="*/ 30 h 30"/>
                <a:gd name="T26" fmla="*/ 3 w 37"/>
                <a:gd name="T27" fmla="*/ 30 h 30"/>
                <a:gd name="T28" fmla="*/ 5 w 37"/>
                <a:gd name="T29" fmla="*/ 30 h 30"/>
                <a:gd name="T30" fmla="*/ 5 w 37"/>
                <a:gd name="T31" fmla="*/ 30 h 30"/>
                <a:gd name="T32" fmla="*/ 5 w 37"/>
                <a:gd name="T33" fmla="*/ 30 h 30"/>
                <a:gd name="T34" fmla="*/ 6 w 37"/>
                <a:gd name="T35" fmla="*/ 30 h 30"/>
                <a:gd name="T36" fmla="*/ 9 w 37"/>
                <a:gd name="T37" fmla="*/ 30 h 30"/>
                <a:gd name="T38" fmla="*/ 11 w 37"/>
                <a:gd name="T39" fmla="*/ 30 h 30"/>
                <a:gd name="T40" fmla="*/ 13 w 37"/>
                <a:gd name="T41" fmla="*/ 30 h 30"/>
                <a:gd name="T42" fmla="*/ 14 w 37"/>
                <a:gd name="T43" fmla="*/ 29 h 30"/>
                <a:gd name="T44" fmla="*/ 16 w 37"/>
                <a:gd name="T45" fmla="*/ 29 h 30"/>
                <a:gd name="T46" fmla="*/ 19 w 37"/>
                <a:gd name="T47" fmla="*/ 29 h 30"/>
                <a:gd name="T48" fmla="*/ 21 w 37"/>
                <a:gd name="T49" fmla="*/ 29 h 30"/>
                <a:gd name="T50" fmla="*/ 22 w 37"/>
                <a:gd name="T51" fmla="*/ 30 h 30"/>
                <a:gd name="T52" fmla="*/ 24 w 37"/>
                <a:gd name="T53" fmla="*/ 30 h 30"/>
                <a:gd name="T54" fmla="*/ 27 w 37"/>
                <a:gd name="T55" fmla="*/ 30 h 30"/>
                <a:gd name="T56" fmla="*/ 29 w 37"/>
                <a:gd name="T57" fmla="*/ 30 h 30"/>
                <a:gd name="T58" fmla="*/ 30 w 37"/>
                <a:gd name="T59" fmla="*/ 30 h 30"/>
                <a:gd name="T60" fmla="*/ 32 w 37"/>
                <a:gd name="T61" fmla="*/ 30 h 30"/>
                <a:gd name="T62" fmla="*/ 34 w 37"/>
                <a:gd name="T63" fmla="*/ 29 h 30"/>
                <a:gd name="T64" fmla="*/ 35 w 37"/>
                <a:gd name="T65" fmla="*/ 29 h 30"/>
                <a:gd name="T66" fmla="*/ 37 w 37"/>
                <a:gd name="T67" fmla="*/ 24 h 30"/>
                <a:gd name="T68" fmla="*/ 37 w 37"/>
                <a:gd name="T69" fmla="*/ 19 h 30"/>
                <a:gd name="T70" fmla="*/ 35 w 37"/>
                <a:gd name="T71" fmla="*/ 16 h 30"/>
                <a:gd name="T72" fmla="*/ 34 w 37"/>
                <a:gd name="T73" fmla="*/ 11 h 30"/>
                <a:gd name="T74" fmla="*/ 32 w 37"/>
                <a:gd name="T75" fmla="*/ 8 h 30"/>
                <a:gd name="T76" fmla="*/ 29 w 37"/>
                <a:gd name="T77" fmla="*/ 5 h 30"/>
                <a:gd name="T78" fmla="*/ 26 w 37"/>
                <a:gd name="T79" fmla="*/ 3 h 30"/>
                <a:gd name="T80" fmla="*/ 22 w 37"/>
                <a:gd name="T81" fmla="*/ 1 h 30"/>
                <a:gd name="T82" fmla="*/ 21 w 37"/>
                <a:gd name="T83" fmla="*/ 0 h 30"/>
                <a:gd name="T84" fmla="*/ 19 w 37"/>
                <a:gd name="T85" fmla="*/ 0 h 30"/>
                <a:gd name="T86" fmla="*/ 18 w 37"/>
                <a:gd name="T87" fmla="*/ 1 h 30"/>
                <a:gd name="T88" fmla="*/ 16 w 37"/>
                <a:gd name="T89" fmla="*/ 1 h 30"/>
                <a:gd name="T90" fmla="*/ 14 w 37"/>
                <a:gd name="T91" fmla="*/ 3 h 30"/>
                <a:gd name="T92" fmla="*/ 13 w 37"/>
                <a:gd name="T93" fmla="*/ 3 h 30"/>
                <a:gd name="T94" fmla="*/ 11 w 37"/>
                <a:gd name="T95" fmla="*/ 5 h 30"/>
                <a:gd name="T96" fmla="*/ 9 w 37"/>
                <a:gd name="T97" fmla="*/ 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
                <a:gd name="T148" fmla="*/ 0 h 30"/>
                <a:gd name="T149" fmla="*/ 37 w 37"/>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 h="30">
                  <a:moveTo>
                    <a:pt x="9" y="6"/>
                  </a:moveTo>
                  <a:lnTo>
                    <a:pt x="8" y="9"/>
                  </a:lnTo>
                  <a:lnTo>
                    <a:pt x="5" y="11"/>
                  </a:lnTo>
                  <a:lnTo>
                    <a:pt x="3" y="14"/>
                  </a:lnTo>
                  <a:lnTo>
                    <a:pt x="1" y="17"/>
                  </a:lnTo>
                  <a:lnTo>
                    <a:pt x="0" y="21"/>
                  </a:lnTo>
                  <a:lnTo>
                    <a:pt x="0" y="22"/>
                  </a:lnTo>
                  <a:lnTo>
                    <a:pt x="0" y="26"/>
                  </a:lnTo>
                  <a:lnTo>
                    <a:pt x="0" y="29"/>
                  </a:lnTo>
                  <a:lnTo>
                    <a:pt x="0" y="30"/>
                  </a:lnTo>
                  <a:lnTo>
                    <a:pt x="1" y="30"/>
                  </a:lnTo>
                  <a:lnTo>
                    <a:pt x="3" y="30"/>
                  </a:lnTo>
                  <a:lnTo>
                    <a:pt x="5" y="30"/>
                  </a:lnTo>
                  <a:lnTo>
                    <a:pt x="6" y="30"/>
                  </a:lnTo>
                  <a:lnTo>
                    <a:pt x="9" y="30"/>
                  </a:lnTo>
                  <a:lnTo>
                    <a:pt x="11" y="30"/>
                  </a:lnTo>
                  <a:lnTo>
                    <a:pt x="13" y="30"/>
                  </a:lnTo>
                  <a:lnTo>
                    <a:pt x="14" y="29"/>
                  </a:lnTo>
                  <a:lnTo>
                    <a:pt x="16" y="29"/>
                  </a:lnTo>
                  <a:lnTo>
                    <a:pt x="19" y="29"/>
                  </a:lnTo>
                  <a:lnTo>
                    <a:pt x="21" y="29"/>
                  </a:lnTo>
                  <a:lnTo>
                    <a:pt x="22" y="30"/>
                  </a:lnTo>
                  <a:lnTo>
                    <a:pt x="24" y="30"/>
                  </a:lnTo>
                  <a:lnTo>
                    <a:pt x="27" y="30"/>
                  </a:lnTo>
                  <a:lnTo>
                    <a:pt x="29" y="30"/>
                  </a:lnTo>
                  <a:lnTo>
                    <a:pt x="30" y="30"/>
                  </a:lnTo>
                  <a:lnTo>
                    <a:pt x="32" y="30"/>
                  </a:lnTo>
                  <a:lnTo>
                    <a:pt x="34" y="29"/>
                  </a:lnTo>
                  <a:lnTo>
                    <a:pt x="35" y="29"/>
                  </a:lnTo>
                  <a:lnTo>
                    <a:pt x="37" y="24"/>
                  </a:lnTo>
                  <a:lnTo>
                    <a:pt x="37" y="19"/>
                  </a:lnTo>
                  <a:lnTo>
                    <a:pt x="35" y="16"/>
                  </a:lnTo>
                  <a:lnTo>
                    <a:pt x="34" y="11"/>
                  </a:lnTo>
                  <a:lnTo>
                    <a:pt x="32" y="8"/>
                  </a:lnTo>
                  <a:lnTo>
                    <a:pt x="29" y="5"/>
                  </a:lnTo>
                  <a:lnTo>
                    <a:pt x="26" y="3"/>
                  </a:lnTo>
                  <a:lnTo>
                    <a:pt x="22" y="1"/>
                  </a:lnTo>
                  <a:lnTo>
                    <a:pt x="21" y="0"/>
                  </a:lnTo>
                  <a:lnTo>
                    <a:pt x="19" y="0"/>
                  </a:lnTo>
                  <a:lnTo>
                    <a:pt x="18" y="1"/>
                  </a:lnTo>
                  <a:lnTo>
                    <a:pt x="16" y="1"/>
                  </a:lnTo>
                  <a:lnTo>
                    <a:pt x="14" y="3"/>
                  </a:lnTo>
                  <a:lnTo>
                    <a:pt x="13" y="3"/>
                  </a:lnTo>
                  <a:lnTo>
                    <a:pt x="11" y="5"/>
                  </a:lnTo>
                  <a:lnTo>
                    <a:pt x="9" y="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71" name="Freeform 70"/>
            <p:cNvSpPr>
              <a:spLocks/>
            </p:cNvSpPr>
            <p:nvPr/>
          </p:nvSpPr>
          <p:spPr bwMode="auto">
            <a:xfrm>
              <a:off x="4666" y="2718"/>
              <a:ext cx="37" cy="30"/>
            </a:xfrm>
            <a:custGeom>
              <a:avLst/>
              <a:gdLst>
                <a:gd name="T0" fmla="*/ 9 w 37"/>
                <a:gd name="T1" fmla="*/ 6 h 30"/>
                <a:gd name="T2" fmla="*/ 8 w 37"/>
                <a:gd name="T3" fmla="*/ 9 h 30"/>
                <a:gd name="T4" fmla="*/ 5 w 37"/>
                <a:gd name="T5" fmla="*/ 11 h 30"/>
                <a:gd name="T6" fmla="*/ 3 w 37"/>
                <a:gd name="T7" fmla="*/ 14 h 30"/>
                <a:gd name="T8" fmla="*/ 1 w 37"/>
                <a:gd name="T9" fmla="*/ 17 h 30"/>
                <a:gd name="T10" fmla="*/ 0 w 37"/>
                <a:gd name="T11" fmla="*/ 21 h 30"/>
                <a:gd name="T12" fmla="*/ 0 w 37"/>
                <a:gd name="T13" fmla="*/ 22 h 30"/>
                <a:gd name="T14" fmla="*/ 0 w 37"/>
                <a:gd name="T15" fmla="*/ 26 h 30"/>
                <a:gd name="T16" fmla="*/ 0 w 37"/>
                <a:gd name="T17" fmla="*/ 29 h 30"/>
                <a:gd name="T18" fmla="*/ 0 w 37"/>
                <a:gd name="T19" fmla="*/ 30 h 30"/>
                <a:gd name="T20" fmla="*/ 1 w 37"/>
                <a:gd name="T21" fmla="*/ 30 h 30"/>
                <a:gd name="T22" fmla="*/ 1 w 37"/>
                <a:gd name="T23" fmla="*/ 30 h 30"/>
                <a:gd name="T24" fmla="*/ 3 w 37"/>
                <a:gd name="T25" fmla="*/ 30 h 30"/>
                <a:gd name="T26" fmla="*/ 3 w 37"/>
                <a:gd name="T27" fmla="*/ 30 h 30"/>
                <a:gd name="T28" fmla="*/ 5 w 37"/>
                <a:gd name="T29" fmla="*/ 30 h 30"/>
                <a:gd name="T30" fmla="*/ 5 w 37"/>
                <a:gd name="T31" fmla="*/ 30 h 30"/>
                <a:gd name="T32" fmla="*/ 5 w 37"/>
                <a:gd name="T33" fmla="*/ 30 h 30"/>
                <a:gd name="T34" fmla="*/ 6 w 37"/>
                <a:gd name="T35" fmla="*/ 30 h 30"/>
                <a:gd name="T36" fmla="*/ 9 w 37"/>
                <a:gd name="T37" fmla="*/ 30 h 30"/>
                <a:gd name="T38" fmla="*/ 11 w 37"/>
                <a:gd name="T39" fmla="*/ 30 h 30"/>
                <a:gd name="T40" fmla="*/ 13 w 37"/>
                <a:gd name="T41" fmla="*/ 30 h 30"/>
                <a:gd name="T42" fmla="*/ 14 w 37"/>
                <a:gd name="T43" fmla="*/ 29 h 30"/>
                <a:gd name="T44" fmla="*/ 16 w 37"/>
                <a:gd name="T45" fmla="*/ 29 h 30"/>
                <a:gd name="T46" fmla="*/ 19 w 37"/>
                <a:gd name="T47" fmla="*/ 29 h 30"/>
                <a:gd name="T48" fmla="*/ 21 w 37"/>
                <a:gd name="T49" fmla="*/ 29 h 30"/>
                <a:gd name="T50" fmla="*/ 22 w 37"/>
                <a:gd name="T51" fmla="*/ 30 h 30"/>
                <a:gd name="T52" fmla="*/ 24 w 37"/>
                <a:gd name="T53" fmla="*/ 30 h 30"/>
                <a:gd name="T54" fmla="*/ 27 w 37"/>
                <a:gd name="T55" fmla="*/ 30 h 30"/>
                <a:gd name="T56" fmla="*/ 29 w 37"/>
                <a:gd name="T57" fmla="*/ 30 h 30"/>
                <a:gd name="T58" fmla="*/ 30 w 37"/>
                <a:gd name="T59" fmla="*/ 30 h 30"/>
                <a:gd name="T60" fmla="*/ 32 w 37"/>
                <a:gd name="T61" fmla="*/ 30 h 30"/>
                <a:gd name="T62" fmla="*/ 34 w 37"/>
                <a:gd name="T63" fmla="*/ 29 h 30"/>
                <a:gd name="T64" fmla="*/ 35 w 37"/>
                <a:gd name="T65" fmla="*/ 29 h 30"/>
                <a:gd name="T66" fmla="*/ 37 w 37"/>
                <a:gd name="T67" fmla="*/ 24 h 30"/>
                <a:gd name="T68" fmla="*/ 37 w 37"/>
                <a:gd name="T69" fmla="*/ 19 h 30"/>
                <a:gd name="T70" fmla="*/ 35 w 37"/>
                <a:gd name="T71" fmla="*/ 16 h 30"/>
                <a:gd name="T72" fmla="*/ 34 w 37"/>
                <a:gd name="T73" fmla="*/ 11 h 30"/>
                <a:gd name="T74" fmla="*/ 32 w 37"/>
                <a:gd name="T75" fmla="*/ 8 h 30"/>
                <a:gd name="T76" fmla="*/ 29 w 37"/>
                <a:gd name="T77" fmla="*/ 5 h 30"/>
                <a:gd name="T78" fmla="*/ 26 w 37"/>
                <a:gd name="T79" fmla="*/ 3 h 30"/>
                <a:gd name="T80" fmla="*/ 22 w 37"/>
                <a:gd name="T81" fmla="*/ 1 h 30"/>
                <a:gd name="T82" fmla="*/ 21 w 37"/>
                <a:gd name="T83" fmla="*/ 0 h 30"/>
                <a:gd name="T84" fmla="*/ 19 w 37"/>
                <a:gd name="T85" fmla="*/ 0 h 30"/>
                <a:gd name="T86" fmla="*/ 18 w 37"/>
                <a:gd name="T87" fmla="*/ 1 h 30"/>
                <a:gd name="T88" fmla="*/ 16 w 37"/>
                <a:gd name="T89" fmla="*/ 1 h 30"/>
                <a:gd name="T90" fmla="*/ 14 w 37"/>
                <a:gd name="T91" fmla="*/ 3 h 30"/>
                <a:gd name="T92" fmla="*/ 13 w 37"/>
                <a:gd name="T93" fmla="*/ 3 h 30"/>
                <a:gd name="T94" fmla="*/ 11 w 37"/>
                <a:gd name="T95" fmla="*/ 5 h 30"/>
                <a:gd name="T96" fmla="*/ 9 w 37"/>
                <a:gd name="T97" fmla="*/ 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
                <a:gd name="T148" fmla="*/ 0 h 30"/>
                <a:gd name="T149" fmla="*/ 37 w 37"/>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 h="30">
                  <a:moveTo>
                    <a:pt x="9" y="6"/>
                  </a:moveTo>
                  <a:lnTo>
                    <a:pt x="8" y="9"/>
                  </a:lnTo>
                  <a:lnTo>
                    <a:pt x="5" y="11"/>
                  </a:lnTo>
                  <a:lnTo>
                    <a:pt x="3" y="14"/>
                  </a:lnTo>
                  <a:lnTo>
                    <a:pt x="1" y="17"/>
                  </a:lnTo>
                  <a:lnTo>
                    <a:pt x="0" y="21"/>
                  </a:lnTo>
                  <a:lnTo>
                    <a:pt x="0" y="22"/>
                  </a:lnTo>
                  <a:lnTo>
                    <a:pt x="0" y="26"/>
                  </a:lnTo>
                  <a:lnTo>
                    <a:pt x="0" y="29"/>
                  </a:lnTo>
                  <a:lnTo>
                    <a:pt x="0" y="30"/>
                  </a:lnTo>
                  <a:lnTo>
                    <a:pt x="1" y="30"/>
                  </a:lnTo>
                  <a:lnTo>
                    <a:pt x="3" y="30"/>
                  </a:lnTo>
                  <a:lnTo>
                    <a:pt x="5" y="30"/>
                  </a:lnTo>
                  <a:lnTo>
                    <a:pt x="6" y="30"/>
                  </a:lnTo>
                  <a:lnTo>
                    <a:pt x="9" y="30"/>
                  </a:lnTo>
                  <a:lnTo>
                    <a:pt x="11" y="30"/>
                  </a:lnTo>
                  <a:lnTo>
                    <a:pt x="13" y="30"/>
                  </a:lnTo>
                  <a:lnTo>
                    <a:pt x="14" y="29"/>
                  </a:lnTo>
                  <a:lnTo>
                    <a:pt x="16" y="29"/>
                  </a:lnTo>
                  <a:lnTo>
                    <a:pt x="19" y="29"/>
                  </a:lnTo>
                  <a:lnTo>
                    <a:pt x="21" y="29"/>
                  </a:lnTo>
                  <a:lnTo>
                    <a:pt x="22" y="30"/>
                  </a:lnTo>
                  <a:lnTo>
                    <a:pt x="24" y="30"/>
                  </a:lnTo>
                  <a:lnTo>
                    <a:pt x="27" y="30"/>
                  </a:lnTo>
                  <a:lnTo>
                    <a:pt x="29" y="30"/>
                  </a:lnTo>
                  <a:lnTo>
                    <a:pt x="30" y="30"/>
                  </a:lnTo>
                  <a:lnTo>
                    <a:pt x="32" y="30"/>
                  </a:lnTo>
                  <a:lnTo>
                    <a:pt x="34" y="29"/>
                  </a:lnTo>
                  <a:lnTo>
                    <a:pt x="35" y="29"/>
                  </a:lnTo>
                  <a:lnTo>
                    <a:pt x="37" y="24"/>
                  </a:lnTo>
                  <a:lnTo>
                    <a:pt x="37" y="19"/>
                  </a:lnTo>
                  <a:lnTo>
                    <a:pt x="35" y="16"/>
                  </a:lnTo>
                  <a:lnTo>
                    <a:pt x="34" y="11"/>
                  </a:lnTo>
                  <a:lnTo>
                    <a:pt x="32" y="8"/>
                  </a:lnTo>
                  <a:lnTo>
                    <a:pt x="29" y="5"/>
                  </a:lnTo>
                  <a:lnTo>
                    <a:pt x="26" y="3"/>
                  </a:lnTo>
                  <a:lnTo>
                    <a:pt x="22" y="1"/>
                  </a:lnTo>
                  <a:lnTo>
                    <a:pt x="21" y="0"/>
                  </a:lnTo>
                  <a:lnTo>
                    <a:pt x="19" y="0"/>
                  </a:lnTo>
                  <a:lnTo>
                    <a:pt x="18" y="1"/>
                  </a:lnTo>
                  <a:lnTo>
                    <a:pt x="16" y="1"/>
                  </a:lnTo>
                  <a:lnTo>
                    <a:pt x="14" y="3"/>
                  </a:lnTo>
                  <a:lnTo>
                    <a:pt x="13" y="3"/>
                  </a:lnTo>
                  <a:lnTo>
                    <a:pt x="11" y="5"/>
                  </a:lnTo>
                  <a:lnTo>
                    <a:pt x="9" y="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72" name="Freeform 71"/>
            <p:cNvSpPr>
              <a:spLocks/>
            </p:cNvSpPr>
            <p:nvPr/>
          </p:nvSpPr>
          <p:spPr bwMode="auto">
            <a:xfrm>
              <a:off x="4692" y="2695"/>
              <a:ext cx="61" cy="42"/>
            </a:xfrm>
            <a:custGeom>
              <a:avLst/>
              <a:gdLst>
                <a:gd name="T0" fmla="*/ 9 w 61"/>
                <a:gd name="T1" fmla="*/ 3 h 42"/>
                <a:gd name="T2" fmla="*/ 8 w 61"/>
                <a:gd name="T3" fmla="*/ 3 h 42"/>
                <a:gd name="T4" fmla="*/ 6 w 61"/>
                <a:gd name="T5" fmla="*/ 3 h 42"/>
                <a:gd name="T6" fmla="*/ 4 w 61"/>
                <a:gd name="T7" fmla="*/ 3 h 42"/>
                <a:gd name="T8" fmla="*/ 3 w 61"/>
                <a:gd name="T9" fmla="*/ 5 h 42"/>
                <a:gd name="T10" fmla="*/ 1 w 61"/>
                <a:gd name="T11" fmla="*/ 5 h 42"/>
                <a:gd name="T12" fmla="*/ 1 w 61"/>
                <a:gd name="T13" fmla="*/ 7 h 42"/>
                <a:gd name="T14" fmla="*/ 0 w 61"/>
                <a:gd name="T15" fmla="*/ 7 h 42"/>
                <a:gd name="T16" fmla="*/ 0 w 61"/>
                <a:gd name="T17" fmla="*/ 8 h 42"/>
                <a:gd name="T18" fmla="*/ 0 w 61"/>
                <a:gd name="T19" fmla="*/ 10 h 42"/>
                <a:gd name="T20" fmla="*/ 0 w 61"/>
                <a:gd name="T21" fmla="*/ 12 h 42"/>
                <a:gd name="T22" fmla="*/ 0 w 61"/>
                <a:gd name="T23" fmla="*/ 15 h 42"/>
                <a:gd name="T24" fmla="*/ 1 w 61"/>
                <a:gd name="T25" fmla="*/ 16 h 42"/>
                <a:gd name="T26" fmla="*/ 1 w 61"/>
                <a:gd name="T27" fmla="*/ 18 h 42"/>
                <a:gd name="T28" fmla="*/ 3 w 61"/>
                <a:gd name="T29" fmla="*/ 20 h 42"/>
                <a:gd name="T30" fmla="*/ 4 w 61"/>
                <a:gd name="T31" fmla="*/ 21 h 42"/>
                <a:gd name="T32" fmla="*/ 8 w 61"/>
                <a:gd name="T33" fmla="*/ 23 h 42"/>
                <a:gd name="T34" fmla="*/ 11 w 61"/>
                <a:gd name="T35" fmla="*/ 24 h 42"/>
                <a:gd name="T36" fmla="*/ 16 w 61"/>
                <a:gd name="T37" fmla="*/ 26 h 42"/>
                <a:gd name="T38" fmla="*/ 19 w 61"/>
                <a:gd name="T39" fmla="*/ 29 h 42"/>
                <a:gd name="T40" fmla="*/ 22 w 61"/>
                <a:gd name="T41" fmla="*/ 31 h 42"/>
                <a:gd name="T42" fmla="*/ 27 w 61"/>
                <a:gd name="T43" fmla="*/ 32 h 42"/>
                <a:gd name="T44" fmla="*/ 30 w 61"/>
                <a:gd name="T45" fmla="*/ 36 h 42"/>
                <a:gd name="T46" fmla="*/ 33 w 61"/>
                <a:gd name="T47" fmla="*/ 37 h 42"/>
                <a:gd name="T48" fmla="*/ 38 w 61"/>
                <a:gd name="T49" fmla="*/ 39 h 42"/>
                <a:gd name="T50" fmla="*/ 41 w 61"/>
                <a:gd name="T51" fmla="*/ 39 h 42"/>
                <a:gd name="T52" fmla="*/ 43 w 61"/>
                <a:gd name="T53" fmla="*/ 40 h 42"/>
                <a:gd name="T54" fmla="*/ 46 w 61"/>
                <a:gd name="T55" fmla="*/ 40 h 42"/>
                <a:gd name="T56" fmla="*/ 49 w 61"/>
                <a:gd name="T57" fmla="*/ 42 h 42"/>
                <a:gd name="T58" fmla="*/ 53 w 61"/>
                <a:gd name="T59" fmla="*/ 42 h 42"/>
                <a:gd name="T60" fmla="*/ 56 w 61"/>
                <a:gd name="T61" fmla="*/ 40 h 42"/>
                <a:gd name="T62" fmla="*/ 57 w 61"/>
                <a:gd name="T63" fmla="*/ 39 h 42"/>
                <a:gd name="T64" fmla="*/ 59 w 61"/>
                <a:gd name="T65" fmla="*/ 37 h 42"/>
                <a:gd name="T66" fmla="*/ 61 w 61"/>
                <a:gd name="T67" fmla="*/ 34 h 42"/>
                <a:gd name="T68" fmla="*/ 59 w 61"/>
                <a:gd name="T69" fmla="*/ 31 h 42"/>
                <a:gd name="T70" fmla="*/ 59 w 61"/>
                <a:gd name="T71" fmla="*/ 28 h 42"/>
                <a:gd name="T72" fmla="*/ 57 w 61"/>
                <a:gd name="T73" fmla="*/ 23 h 42"/>
                <a:gd name="T74" fmla="*/ 56 w 61"/>
                <a:gd name="T75" fmla="*/ 20 h 42"/>
                <a:gd name="T76" fmla="*/ 56 w 61"/>
                <a:gd name="T77" fmla="*/ 16 h 42"/>
                <a:gd name="T78" fmla="*/ 56 w 61"/>
                <a:gd name="T79" fmla="*/ 13 h 42"/>
                <a:gd name="T80" fmla="*/ 57 w 61"/>
                <a:gd name="T81" fmla="*/ 10 h 42"/>
                <a:gd name="T82" fmla="*/ 53 w 61"/>
                <a:gd name="T83" fmla="*/ 8 h 42"/>
                <a:gd name="T84" fmla="*/ 49 w 61"/>
                <a:gd name="T85" fmla="*/ 5 h 42"/>
                <a:gd name="T86" fmla="*/ 46 w 61"/>
                <a:gd name="T87" fmla="*/ 5 h 42"/>
                <a:gd name="T88" fmla="*/ 41 w 61"/>
                <a:gd name="T89" fmla="*/ 3 h 42"/>
                <a:gd name="T90" fmla="*/ 38 w 61"/>
                <a:gd name="T91" fmla="*/ 3 h 42"/>
                <a:gd name="T92" fmla="*/ 35 w 61"/>
                <a:gd name="T93" fmla="*/ 2 h 42"/>
                <a:gd name="T94" fmla="*/ 30 w 61"/>
                <a:gd name="T95" fmla="*/ 2 h 42"/>
                <a:gd name="T96" fmla="*/ 25 w 61"/>
                <a:gd name="T97" fmla="*/ 0 h 42"/>
                <a:gd name="T98" fmla="*/ 24 w 61"/>
                <a:gd name="T99" fmla="*/ 0 h 42"/>
                <a:gd name="T100" fmla="*/ 22 w 61"/>
                <a:gd name="T101" fmla="*/ 0 h 42"/>
                <a:gd name="T102" fmla="*/ 20 w 61"/>
                <a:gd name="T103" fmla="*/ 0 h 42"/>
                <a:gd name="T104" fmla="*/ 17 w 61"/>
                <a:gd name="T105" fmla="*/ 0 h 42"/>
                <a:gd name="T106" fmla="*/ 16 w 61"/>
                <a:gd name="T107" fmla="*/ 2 h 42"/>
                <a:gd name="T108" fmla="*/ 14 w 61"/>
                <a:gd name="T109" fmla="*/ 2 h 42"/>
                <a:gd name="T110" fmla="*/ 11 w 61"/>
                <a:gd name="T111" fmla="*/ 2 h 42"/>
                <a:gd name="T112" fmla="*/ 9 w 61"/>
                <a:gd name="T113" fmla="*/ 3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42"/>
                <a:gd name="T173" fmla="*/ 61 w 61"/>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42">
                  <a:moveTo>
                    <a:pt x="9" y="3"/>
                  </a:moveTo>
                  <a:lnTo>
                    <a:pt x="8" y="3"/>
                  </a:lnTo>
                  <a:lnTo>
                    <a:pt x="6" y="3"/>
                  </a:lnTo>
                  <a:lnTo>
                    <a:pt x="4" y="3"/>
                  </a:lnTo>
                  <a:lnTo>
                    <a:pt x="3" y="5"/>
                  </a:lnTo>
                  <a:lnTo>
                    <a:pt x="1" y="5"/>
                  </a:lnTo>
                  <a:lnTo>
                    <a:pt x="1" y="7"/>
                  </a:lnTo>
                  <a:lnTo>
                    <a:pt x="0" y="7"/>
                  </a:lnTo>
                  <a:lnTo>
                    <a:pt x="0" y="8"/>
                  </a:lnTo>
                  <a:lnTo>
                    <a:pt x="0" y="10"/>
                  </a:lnTo>
                  <a:lnTo>
                    <a:pt x="0" y="12"/>
                  </a:lnTo>
                  <a:lnTo>
                    <a:pt x="0" y="15"/>
                  </a:lnTo>
                  <a:lnTo>
                    <a:pt x="1" y="16"/>
                  </a:lnTo>
                  <a:lnTo>
                    <a:pt x="1" y="18"/>
                  </a:lnTo>
                  <a:lnTo>
                    <a:pt x="3" y="20"/>
                  </a:lnTo>
                  <a:lnTo>
                    <a:pt x="4" y="21"/>
                  </a:lnTo>
                  <a:lnTo>
                    <a:pt x="8" y="23"/>
                  </a:lnTo>
                  <a:lnTo>
                    <a:pt x="11" y="24"/>
                  </a:lnTo>
                  <a:lnTo>
                    <a:pt x="16" y="26"/>
                  </a:lnTo>
                  <a:lnTo>
                    <a:pt x="19" y="29"/>
                  </a:lnTo>
                  <a:lnTo>
                    <a:pt x="22" y="31"/>
                  </a:lnTo>
                  <a:lnTo>
                    <a:pt x="27" y="32"/>
                  </a:lnTo>
                  <a:lnTo>
                    <a:pt x="30" y="36"/>
                  </a:lnTo>
                  <a:lnTo>
                    <a:pt x="33" y="37"/>
                  </a:lnTo>
                  <a:lnTo>
                    <a:pt x="38" y="39"/>
                  </a:lnTo>
                  <a:lnTo>
                    <a:pt x="41" y="39"/>
                  </a:lnTo>
                  <a:lnTo>
                    <a:pt x="43" y="40"/>
                  </a:lnTo>
                  <a:lnTo>
                    <a:pt x="46" y="40"/>
                  </a:lnTo>
                  <a:lnTo>
                    <a:pt x="49" y="42"/>
                  </a:lnTo>
                  <a:lnTo>
                    <a:pt x="53" y="42"/>
                  </a:lnTo>
                  <a:lnTo>
                    <a:pt x="56" y="40"/>
                  </a:lnTo>
                  <a:lnTo>
                    <a:pt x="57" y="39"/>
                  </a:lnTo>
                  <a:lnTo>
                    <a:pt x="59" y="37"/>
                  </a:lnTo>
                  <a:lnTo>
                    <a:pt x="61" y="34"/>
                  </a:lnTo>
                  <a:lnTo>
                    <a:pt x="59" y="31"/>
                  </a:lnTo>
                  <a:lnTo>
                    <a:pt x="59" y="28"/>
                  </a:lnTo>
                  <a:lnTo>
                    <a:pt x="57" y="23"/>
                  </a:lnTo>
                  <a:lnTo>
                    <a:pt x="56" y="20"/>
                  </a:lnTo>
                  <a:lnTo>
                    <a:pt x="56" y="16"/>
                  </a:lnTo>
                  <a:lnTo>
                    <a:pt x="56" y="13"/>
                  </a:lnTo>
                  <a:lnTo>
                    <a:pt x="57" y="10"/>
                  </a:lnTo>
                  <a:lnTo>
                    <a:pt x="53" y="8"/>
                  </a:lnTo>
                  <a:lnTo>
                    <a:pt x="49" y="5"/>
                  </a:lnTo>
                  <a:lnTo>
                    <a:pt x="46" y="5"/>
                  </a:lnTo>
                  <a:lnTo>
                    <a:pt x="41" y="3"/>
                  </a:lnTo>
                  <a:lnTo>
                    <a:pt x="38" y="3"/>
                  </a:lnTo>
                  <a:lnTo>
                    <a:pt x="35" y="2"/>
                  </a:lnTo>
                  <a:lnTo>
                    <a:pt x="30" y="2"/>
                  </a:lnTo>
                  <a:lnTo>
                    <a:pt x="25" y="0"/>
                  </a:lnTo>
                  <a:lnTo>
                    <a:pt x="24" y="0"/>
                  </a:lnTo>
                  <a:lnTo>
                    <a:pt x="22" y="0"/>
                  </a:lnTo>
                  <a:lnTo>
                    <a:pt x="20" y="0"/>
                  </a:lnTo>
                  <a:lnTo>
                    <a:pt x="17" y="0"/>
                  </a:lnTo>
                  <a:lnTo>
                    <a:pt x="16" y="2"/>
                  </a:lnTo>
                  <a:lnTo>
                    <a:pt x="14" y="2"/>
                  </a:lnTo>
                  <a:lnTo>
                    <a:pt x="11" y="2"/>
                  </a:lnTo>
                  <a:lnTo>
                    <a:pt x="9" y="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73" name="Freeform 72"/>
            <p:cNvSpPr>
              <a:spLocks/>
            </p:cNvSpPr>
            <p:nvPr/>
          </p:nvSpPr>
          <p:spPr bwMode="auto">
            <a:xfrm>
              <a:off x="4692" y="2695"/>
              <a:ext cx="61" cy="42"/>
            </a:xfrm>
            <a:custGeom>
              <a:avLst/>
              <a:gdLst>
                <a:gd name="T0" fmla="*/ 9 w 61"/>
                <a:gd name="T1" fmla="*/ 3 h 42"/>
                <a:gd name="T2" fmla="*/ 8 w 61"/>
                <a:gd name="T3" fmla="*/ 3 h 42"/>
                <a:gd name="T4" fmla="*/ 6 w 61"/>
                <a:gd name="T5" fmla="*/ 3 h 42"/>
                <a:gd name="T6" fmla="*/ 4 w 61"/>
                <a:gd name="T7" fmla="*/ 3 h 42"/>
                <a:gd name="T8" fmla="*/ 3 w 61"/>
                <a:gd name="T9" fmla="*/ 5 h 42"/>
                <a:gd name="T10" fmla="*/ 1 w 61"/>
                <a:gd name="T11" fmla="*/ 5 h 42"/>
                <a:gd name="T12" fmla="*/ 1 w 61"/>
                <a:gd name="T13" fmla="*/ 7 h 42"/>
                <a:gd name="T14" fmla="*/ 0 w 61"/>
                <a:gd name="T15" fmla="*/ 7 h 42"/>
                <a:gd name="T16" fmla="*/ 0 w 61"/>
                <a:gd name="T17" fmla="*/ 8 h 42"/>
                <a:gd name="T18" fmla="*/ 0 w 61"/>
                <a:gd name="T19" fmla="*/ 10 h 42"/>
                <a:gd name="T20" fmla="*/ 0 w 61"/>
                <a:gd name="T21" fmla="*/ 12 h 42"/>
                <a:gd name="T22" fmla="*/ 0 w 61"/>
                <a:gd name="T23" fmla="*/ 15 h 42"/>
                <a:gd name="T24" fmla="*/ 1 w 61"/>
                <a:gd name="T25" fmla="*/ 16 h 42"/>
                <a:gd name="T26" fmla="*/ 1 w 61"/>
                <a:gd name="T27" fmla="*/ 18 h 42"/>
                <a:gd name="T28" fmla="*/ 3 w 61"/>
                <a:gd name="T29" fmla="*/ 20 h 42"/>
                <a:gd name="T30" fmla="*/ 4 w 61"/>
                <a:gd name="T31" fmla="*/ 21 h 42"/>
                <a:gd name="T32" fmla="*/ 8 w 61"/>
                <a:gd name="T33" fmla="*/ 23 h 42"/>
                <a:gd name="T34" fmla="*/ 11 w 61"/>
                <a:gd name="T35" fmla="*/ 24 h 42"/>
                <a:gd name="T36" fmla="*/ 16 w 61"/>
                <a:gd name="T37" fmla="*/ 26 h 42"/>
                <a:gd name="T38" fmla="*/ 19 w 61"/>
                <a:gd name="T39" fmla="*/ 29 h 42"/>
                <a:gd name="T40" fmla="*/ 22 w 61"/>
                <a:gd name="T41" fmla="*/ 31 h 42"/>
                <a:gd name="T42" fmla="*/ 27 w 61"/>
                <a:gd name="T43" fmla="*/ 32 h 42"/>
                <a:gd name="T44" fmla="*/ 30 w 61"/>
                <a:gd name="T45" fmla="*/ 36 h 42"/>
                <a:gd name="T46" fmla="*/ 33 w 61"/>
                <a:gd name="T47" fmla="*/ 37 h 42"/>
                <a:gd name="T48" fmla="*/ 38 w 61"/>
                <a:gd name="T49" fmla="*/ 39 h 42"/>
                <a:gd name="T50" fmla="*/ 41 w 61"/>
                <a:gd name="T51" fmla="*/ 39 h 42"/>
                <a:gd name="T52" fmla="*/ 43 w 61"/>
                <a:gd name="T53" fmla="*/ 40 h 42"/>
                <a:gd name="T54" fmla="*/ 46 w 61"/>
                <a:gd name="T55" fmla="*/ 40 h 42"/>
                <a:gd name="T56" fmla="*/ 49 w 61"/>
                <a:gd name="T57" fmla="*/ 42 h 42"/>
                <a:gd name="T58" fmla="*/ 53 w 61"/>
                <a:gd name="T59" fmla="*/ 42 h 42"/>
                <a:gd name="T60" fmla="*/ 56 w 61"/>
                <a:gd name="T61" fmla="*/ 40 h 42"/>
                <a:gd name="T62" fmla="*/ 57 w 61"/>
                <a:gd name="T63" fmla="*/ 39 h 42"/>
                <a:gd name="T64" fmla="*/ 59 w 61"/>
                <a:gd name="T65" fmla="*/ 37 h 42"/>
                <a:gd name="T66" fmla="*/ 61 w 61"/>
                <a:gd name="T67" fmla="*/ 34 h 42"/>
                <a:gd name="T68" fmla="*/ 59 w 61"/>
                <a:gd name="T69" fmla="*/ 31 h 42"/>
                <a:gd name="T70" fmla="*/ 59 w 61"/>
                <a:gd name="T71" fmla="*/ 28 h 42"/>
                <a:gd name="T72" fmla="*/ 57 w 61"/>
                <a:gd name="T73" fmla="*/ 23 h 42"/>
                <a:gd name="T74" fmla="*/ 56 w 61"/>
                <a:gd name="T75" fmla="*/ 20 h 42"/>
                <a:gd name="T76" fmla="*/ 56 w 61"/>
                <a:gd name="T77" fmla="*/ 16 h 42"/>
                <a:gd name="T78" fmla="*/ 56 w 61"/>
                <a:gd name="T79" fmla="*/ 13 h 42"/>
                <a:gd name="T80" fmla="*/ 57 w 61"/>
                <a:gd name="T81" fmla="*/ 10 h 42"/>
                <a:gd name="T82" fmla="*/ 53 w 61"/>
                <a:gd name="T83" fmla="*/ 8 h 42"/>
                <a:gd name="T84" fmla="*/ 49 w 61"/>
                <a:gd name="T85" fmla="*/ 5 h 42"/>
                <a:gd name="T86" fmla="*/ 46 w 61"/>
                <a:gd name="T87" fmla="*/ 5 h 42"/>
                <a:gd name="T88" fmla="*/ 41 w 61"/>
                <a:gd name="T89" fmla="*/ 3 h 42"/>
                <a:gd name="T90" fmla="*/ 38 w 61"/>
                <a:gd name="T91" fmla="*/ 3 h 42"/>
                <a:gd name="T92" fmla="*/ 35 w 61"/>
                <a:gd name="T93" fmla="*/ 2 h 42"/>
                <a:gd name="T94" fmla="*/ 30 w 61"/>
                <a:gd name="T95" fmla="*/ 2 h 42"/>
                <a:gd name="T96" fmla="*/ 25 w 61"/>
                <a:gd name="T97" fmla="*/ 0 h 42"/>
                <a:gd name="T98" fmla="*/ 24 w 61"/>
                <a:gd name="T99" fmla="*/ 0 h 42"/>
                <a:gd name="T100" fmla="*/ 22 w 61"/>
                <a:gd name="T101" fmla="*/ 0 h 42"/>
                <a:gd name="T102" fmla="*/ 20 w 61"/>
                <a:gd name="T103" fmla="*/ 0 h 42"/>
                <a:gd name="T104" fmla="*/ 17 w 61"/>
                <a:gd name="T105" fmla="*/ 0 h 42"/>
                <a:gd name="T106" fmla="*/ 16 w 61"/>
                <a:gd name="T107" fmla="*/ 2 h 42"/>
                <a:gd name="T108" fmla="*/ 14 w 61"/>
                <a:gd name="T109" fmla="*/ 2 h 42"/>
                <a:gd name="T110" fmla="*/ 11 w 61"/>
                <a:gd name="T111" fmla="*/ 2 h 42"/>
                <a:gd name="T112" fmla="*/ 9 w 61"/>
                <a:gd name="T113" fmla="*/ 3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42"/>
                <a:gd name="T173" fmla="*/ 61 w 61"/>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42">
                  <a:moveTo>
                    <a:pt x="9" y="3"/>
                  </a:moveTo>
                  <a:lnTo>
                    <a:pt x="8" y="3"/>
                  </a:lnTo>
                  <a:lnTo>
                    <a:pt x="6" y="3"/>
                  </a:lnTo>
                  <a:lnTo>
                    <a:pt x="4" y="3"/>
                  </a:lnTo>
                  <a:lnTo>
                    <a:pt x="3" y="5"/>
                  </a:lnTo>
                  <a:lnTo>
                    <a:pt x="1" y="5"/>
                  </a:lnTo>
                  <a:lnTo>
                    <a:pt x="1" y="7"/>
                  </a:lnTo>
                  <a:lnTo>
                    <a:pt x="0" y="7"/>
                  </a:lnTo>
                  <a:lnTo>
                    <a:pt x="0" y="8"/>
                  </a:lnTo>
                  <a:lnTo>
                    <a:pt x="0" y="10"/>
                  </a:lnTo>
                  <a:lnTo>
                    <a:pt x="0" y="12"/>
                  </a:lnTo>
                  <a:lnTo>
                    <a:pt x="0" y="15"/>
                  </a:lnTo>
                  <a:lnTo>
                    <a:pt x="1" y="16"/>
                  </a:lnTo>
                  <a:lnTo>
                    <a:pt x="1" y="18"/>
                  </a:lnTo>
                  <a:lnTo>
                    <a:pt x="3" y="20"/>
                  </a:lnTo>
                  <a:lnTo>
                    <a:pt x="4" y="21"/>
                  </a:lnTo>
                  <a:lnTo>
                    <a:pt x="8" y="23"/>
                  </a:lnTo>
                  <a:lnTo>
                    <a:pt x="11" y="24"/>
                  </a:lnTo>
                  <a:lnTo>
                    <a:pt x="16" y="26"/>
                  </a:lnTo>
                  <a:lnTo>
                    <a:pt x="19" y="29"/>
                  </a:lnTo>
                  <a:lnTo>
                    <a:pt x="22" y="31"/>
                  </a:lnTo>
                  <a:lnTo>
                    <a:pt x="27" y="32"/>
                  </a:lnTo>
                  <a:lnTo>
                    <a:pt x="30" y="36"/>
                  </a:lnTo>
                  <a:lnTo>
                    <a:pt x="33" y="37"/>
                  </a:lnTo>
                  <a:lnTo>
                    <a:pt x="38" y="39"/>
                  </a:lnTo>
                  <a:lnTo>
                    <a:pt x="41" y="39"/>
                  </a:lnTo>
                  <a:lnTo>
                    <a:pt x="43" y="40"/>
                  </a:lnTo>
                  <a:lnTo>
                    <a:pt x="46" y="40"/>
                  </a:lnTo>
                  <a:lnTo>
                    <a:pt x="49" y="42"/>
                  </a:lnTo>
                  <a:lnTo>
                    <a:pt x="53" y="42"/>
                  </a:lnTo>
                  <a:lnTo>
                    <a:pt x="56" y="40"/>
                  </a:lnTo>
                  <a:lnTo>
                    <a:pt x="57" y="39"/>
                  </a:lnTo>
                  <a:lnTo>
                    <a:pt x="59" y="37"/>
                  </a:lnTo>
                  <a:lnTo>
                    <a:pt x="61" y="34"/>
                  </a:lnTo>
                  <a:lnTo>
                    <a:pt x="59" y="31"/>
                  </a:lnTo>
                  <a:lnTo>
                    <a:pt x="59" y="28"/>
                  </a:lnTo>
                  <a:lnTo>
                    <a:pt x="57" y="23"/>
                  </a:lnTo>
                  <a:lnTo>
                    <a:pt x="56" y="20"/>
                  </a:lnTo>
                  <a:lnTo>
                    <a:pt x="56" y="16"/>
                  </a:lnTo>
                  <a:lnTo>
                    <a:pt x="56" y="13"/>
                  </a:lnTo>
                  <a:lnTo>
                    <a:pt x="57" y="10"/>
                  </a:lnTo>
                  <a:lnTo>
                    <a:pt x="53" y="8"/>
                  </a:lnTo>
                  <a:lnTo>
                    <a:pt x="49" y="5"/>
                  </a:lnTo>
                  <a:lnTo>
                    <a:pt x="46" y="5"/>
                  </a:lnTo>
                  <a:lnTo>
                    <a:pt x="41" y="3"/>
                  </a:lnTo>
                  <a:lnTo>
                    <a:pt x="38" y="3"/>
                  </a:lnTo>
                  <a:lnTo>
                    <a:pt x="35" y="2"/>
                  </a:lnTo>
                  <a:lnTo>
                    <a:pt x="30" y="2"/>
                  </a:lnTo>
                  <a:lnTo>
                    <a:pt x="25" y="0"/>
                  </a:lnTo>
                  <a:lnTo>
                    <a:pt x="24" y="0"/>
                  </a:lnTo>
                  <a:lnTo>
                    <a:pt x="22" y="0"/>
                  </a:lnTo>
                  <a:lnTo>
                    <a:pt x="20" y="0"/>
                  </a:lnTo>
                  <a:lnTo>
                    <a:pt x="17" y="0"/>
                  </a:lnTo>
                  <a:lnTo>
                    <a:pt x="16" y="2"/>
                  </a:lnTo>
                  <a:lnTo>
                    <a:pt x="14" y="2"/>
                  </a:lnTo>
                  <a:lnTo>
                    <a:pt x="11" y="2"/>
                  </a:lnTo>
                  <a:lnTo>
                    <a:pt x="9" y="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74" name="Freeform 73"/>
            <p:cNvSpPr>
              <a:spLocks/>
            </p:cNvSpPr>
            <p:nvPr/>
          </p:nvSpPr>
          <p:spPr bwMode="auto">
            <a:xfrm>
              <a:off x="4708" y="2737"/>
              <a:ext cx="48" cy="52"/>
            </a:xfrm>
            <a:custGeom>
              <a:avLst/>
              <a:gdLst>
                <a:gd name="T0" fmla="*/ 0 w 48"/>
                <a:gd name="T1" fmla="*/ 13 h 52"/>
                <a:gd name="T2" fmla="*/ 0 w 48"/>
                <a:gd name="T3" fmla="*/ 19 h 52"/>
                <a:gd name="T4" fmla="*/ 1 w 48"/>
                <a:gd name="T5" fmla="*/ 24 h 52"/>
                <a:gd name="T6" fmla="*/ 4 w 48"/>
                <a:gd name="T7" fmla="*/ 29 h 52"/>
                <a:gd name="T8" fmla="*/ 8 w 48"/>
                <a:gd name="T9" fmla="*/ 34 h 52"/>
                <a:gd name="T10" fmla="*/ 11 w 48"/>
                <a:gd name="T11" fmla="*/ 39 h 52"/>
                <a:gd name="T12" fmla="*/ 16 w 48"/>
                <a:gd name="T13" fmla="*/ 42 h 52"/>
                <a:gd name="T14" fmla="*/ 21 w 48"/>
                <a:gd name="T15" fmla="*/ 47 h 52"/>
                <a:gd name="T16" fmla="*/ 25 w 48"/>
                <a:gd name="T17" fmla="*/ 50 h 52"/>
                <a:gd name="T18" fmla="*/ 27 w 48"/>
                <a:gd name="T19" fmla="*/ 52 h 52"/>
                <a:gd name="T20" fmla="*/ 30 w 48"/>
                <a:gd name="T21" fmla="*/ 52 h 52"/>
                <a:gd name="T22" fmla="*/ 33 w 48"/>
                <a:gd name="T23" fmla="*/ 52 h 52"/>
                <a:gd name="T24" fmla="*/ 37 w 48"/>
                <a:gd name="T25" fmla="*/ 52 h 52"/>
                <a:gd name="T26" fmla="*/ 40 w 48"/>
                <a:gd name="T27" fmla="*/ 48 h 52"/>
                <a:gd name="T28" fmla="*/ 43 w 48"/>
                <a:gd name="T29" fmla="*/ 47 h 52"/>
                <a:gd name="T30" fmla="*/ 45 w 48"/>
                <a:gd name="T31" fmla="*/ 45 h 52"/>
                <a:gd name="T32" fmla="*/ 46 w 48"/>
                <a:gd name="T33" fmla="*/ 42 h 52"/>
                <a:gd name="T34" fmla="*/ 48 w 48"/>
                <a:gd name="T35" fmla="*/ 34 h 52"/>
                <a:gd name="T36" fmla="*/ 48 w 48"/>
                <a:gd name="T37" fmla="*/ 26 h 52"/>
                <a:gd name="T38" fmla="*/ 45 w 48"/>
                <a:gd name="T39" fmla="*/ 19 h 52"/>
                <a:gd name="T40" fmla="*/ 40 w 48"/>
                <a:gd name="T41" fmla="*/ 13 h 52"/>
                <a:gd name="T42" fmla="*/ 33 w 48"/>
                <a:gd name="T43" fmla="*/ 8 h 52"/>
                <a:gd name="T44" fmla="*/ 27 w 48"/>
                <a:gd name="T45" fmla="*/ 3 h 52"/>
                <a:gd name="T46" fmla="*/ 19 w 48"/>
                <a:gd name="T47" fmla="*/ 2 h 52"/>
                <a:gd name="T48" fmla="*/ 11 w 48"/>
                <a:gd name="T49" fmla="*/ 0 h 52"/>
                <a:gd name="T50" fmla="*/ 9 w 48"/>
                <a:gd name="T51" fmla="*/ 0 h 52"/>
                <a:gd name="T52" fmla="*/ 6 w 48"/>
                <a:gd name="T53" fmla="*/ 0 h 52"/>
                <a:gd name="T54" fmla="*/ 6 w 48"/>
                <a:gd name="T55" fmla="*/ 2 h 52"/>
                <a:gd name="T56" fmla="*/ 4 w 48"/>
                <a:gd name="T57" fmla="*/ 3 h 52"/>
                <a:gd name="T58" fmla="*/ 3 w 48"/>
                <a:gd name="T59" fmla="*/ 7 h 52"/>
                <a:gd name="T60" fmla="*/ 3 w 48"/>
                <a:gd name="T61" fmla="*/ 8 h 52"/>
                <a:gd name="T62" fmla="*/ 1 w 48"/>
                <a:gd name="T63" fmla="*/ 10 h 52"/>
                <a:gd name="T64" fmla="*/ 0 w 48"/>
                <a:gd name="T65" fmla="*/ 13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2"/>
                <a:gd name="T101" fmla="*/ 48 w 48"/>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2">
                  <a:moveTo>
                    <a:pt x="0" y="13"/>
                  </a:moveTo>
                  <a:lnTo>
                    <a:pt x="0" y="19"/>
                  </a:lnTo>
                  <a:lnTo>
                    <a:pt x="1" y="24"/>
                  </a:lnTo>
                  <a:lnTo>
                    <a:pt x="4" y="29"/>
                  </a:lnTo>
                  <a:lnTo>
                    <a:pt x="8" y="34"/>
                  </a:lnTo>
                  <a:lnTo>
                    <a:pt x="11" y="39"/>
                  </a:lnTo>
                  <a:lnTo>
                    <a:pt x="16" y="42"/>
                  </a:lnTo>
                  <a:lnTo>
                    <a:pt x="21" y="47"/>
                  </a:lnTo>
                  <a:lnTo>
                    <a:pt x="25" y="50"/>
                  </a:lnTo>
                  <a:lnTo>
                    <a:pt x="27" y="52"/>
                  </a:lnTo>
                  <a:lnTo>
                    <a:pt x="30" y="52"/>
                  </a:lnTo>
                  <a:lnTo>
                    <a:pt x="33" y="52"/>
                  </a:lnTo>
                  <a:lnTo>
                    <a:pt x="37" y="52"/>
                  </a:lnTo>
                  <a:lnTo>
                    <a:pt x="40" y="48"/>
                  </a:lnTo>
                  <a:lnTo>
                    <a:pt x="43" y="47"/>
                  </a:lnTo>
                  <a:lnTo>
                    <a:pt x="45" y="45"/>
                  </a:lnTo>
                  <a:lnTo>
                    <a:pt x="46" y="42"/>
                  </a:lnTo>
                  <a:lnTo>
                    <a:pt x="48" y="34"/>
                  </a:lnTo>
                  <a:lnTo>
                    <a:pt x="48" y="26"/>
                  </a:lnTo>
                  <a:lnTo>
                    <a:pt x="45" y="19"/>
                  </a:lnTo>
                  <a:lnTo>
                    <a:pt x="40" y="13"/>
                  </a:lnTo>
                  <a:lnTo>
                    <a:pt x="33" y="8"/>
                  </a:lnTo>
                  <a:lnTo>
                    <a:pt x="27" y="3"/>
                  </a:lnTo>
                  <a:lnTo>
                    <a:pt x="19" y="2"/>
                  </a:lnTo>
                  <a:lnTo>
                    <a:pt x="11" y="0"/>
                  </a:lnTo>
                  <a:lnTo>
                    <a:pt x="9" y="0"/>
                  </a:lnTo>
                  <a:lnTo>
                    <a:pt x="6" y="0"/>
                  </a:lnTo>
                  <a:lnTo>
                    <a:pt x="6" y="2"/>
                  </a:lnTo>
                  <a:lnTo>
                    <a:pt x="4" y="3"/>
                  </a:lnTo>
                  <a:lnTo>
                    <a:pt x="3" y="7"/>
                  </a:lnTo>
                  <a:lnTo>
                    <a:pt x="3" y="8"/>
                  </a:lnTo>
                  <a:lnTo>
                    <a:pt x="1" y="10"/>
                  </a:lnTo>
                  <a:lnTo>
                    <a:pt x="0" y="1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75" name="Freeform 74"/>
            <p:cNvSpPr>
              <a:spLocks/>
            </p:cNvSpPr>
            <p:nvPr/>
          </p:nvSpPr>
          <p:spPr bwMode="auto">
            <a:xfrm>
              <a:off x="4708" y="2737"/>
              <a:ext cx="48" cy="52"/>
            </a:xfrm>
            <a:custGeom>
              <a:avLst/>
              <a:gdLst>
                <a:gd name="T0" fmla="*/ 0 w 48"/>
                <a:gd name="T1" fmla="*/ 13 h 52"/>
                <a:gd name="T2" fmla="*/ 0 w 48"/>
                <a:gd name="T3" fmla="*/ 19 h 52"/>
                <a:gd name="T4" fmla="*/ 1 w 48"/>
                <a:gd name="T5" fmla="*/ 24 h 52"/>
                <a:gd name="T6" fmla="*/ 4 w 48"/>
                <a:gd name="T7" fmla="*/ 29 h 52"/>
                <a:gd name="T8" fmla="*/ 8 w 48"/>
                <a:gd name="T9" fmla="*/ 34 h 52"/>
                <a:gd name="T10" fmla="*/ 11 w 48"/>
                <a:gd name="T11" fmla="*/ 39 h 52"/>
                <a:gd name="T12" fmla="*/ 16 w 48"/>
                <a:gd name="T13" fmla="*/ 42 h 52"/>
                <a:gd name="T14" fmla="*/ 21 w 48"/>
                <a:gd name="T15" fmla="*/ 47 h 52"/>
                <a:gd name="T16" fmla="*/ 25 w 48"/>
                <a:gd name="T17" fmla="*/ 50 h 52"/>
                <a:gd name="T18" fmla="*/ 27 w 48"/>
                <a:gd name="T19" fmla="*/ 52 h 52"/>
                <a:gd name="T20" fmla="*/ 30 w 48"/>
                <a:gd name="T21" fmla="*/ 52 h 52"/>
                <a:gd name="T22" fmla="*/ 33 w 48"/>
                <a:gd name="T23" fmla="*/ 52 h 52"/>
                <a:gd name="T24" fmla="*/ 37 w 48"/>
                <a:gd name="T25" fmla="*/ 52 h 52"/>
                <a:gd name="T26" fmla="*/ 40 w 48"/>
                <a:gd name="T27" fmla="*/ 48 h 52"/>
                <a:gd name="T28" fmla="*/ 43 w 48"/>
                <a:gd name="T29" fmla="*/ 47 h 52"/>
                <a:gd name="T30" fmla="*/ 45 w 48"/>
                <a:gd name="T31" fmla="*/ 45 h 52"/>
                <a:gd name="T32" fmla="*/ 46 w 48"/>
                <a:gd name="T33" fmla="*/ 42 h 52"/>
                <a:gd name="T34" fmla="*/ 48 w 48"/>
                <a:gd name="T35" fmla="*/ 34 h 52"/>
                <a:gd name="T36" fmla="*/ 48 w 48"/>
                <a:gd name="T37" fmla="*/ 26 h 52"/>
                <a:gd name="T38" fmla="*/ 45 w 48"/>
                <a:gd name="T39" fmla="*/ 19 h 52"/>
                <a:gd name="T40" fmla="*/ 40 w 48"/>
                <a:gd name="T41" fmla="*/ 13 h 52"/>
                <a:gd name="T42" fmla="*/ 33 w 48"/>
                <a:gd name="T43" fmla="*/ 8 h 52"/>
                <a:gd name="T44" fmla="*/ 27 w 48"/>
                <a:gd name="T45" fmla="*/ 3 h 52"/>
                <a:gd name="T46" fmla="*/ 19 w 48"/>
                <a:gd name="T47" fmla="*/ 2 h 52"/>
                <a:gd name="T48" fmla="*/ 11 w 48"/>
                <a:gd name="T49" fmla="*/ 0 h 52"/>
                <a:gd name="T50" fmla="*/ 9 w 48"/>
                <a:gd name="T51" fmla="*/ 0 h 52"/>
                <a:gd name="T52" fmla="*/ 6 w 48"/>
                <a:gd name="T53" fmla="*/ 0 h 52"/>
                <a:gd name="T54" fmla="*/ 6 w 48"/>
                <a:gd name="T55" fmla="*/ 2 h 52"/>
                <a:gd name="T56" fmla="*/ 4 w 48"/>
                <a:gd name="T57" fmla="*/ 3 h 52"/>
                <a:gd name="T58" fmla="*/ 3 w 48"/>
                <a:gd name="T59" fmla="*/ 7 h 52"/>
                <a:gd name="T60" fmla="*/ 3 w 48"/>
                <a:gd name="T61" fmla="*/ 8 h 52"/>
                <a:gd name="T62" fmla="*/ 1 w 48"/>
                <a:gd name="T63" fmla="*/ 10 h 52"/>
                <a:gd name="T64" fmla="*/ 0 w 48"/>
                <a:gd name="T65" fmla="*/ 13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2"/>
                <a:gd name="T101" fmla="*/ 48 w 48"/>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2">
                  <a:moveTo>
                    <a:pt x="0" y="13"/>
                  </a:moveTo>
                  <a:lnTo>
                    <a:pt x="0" y="19"/>
                  </a:lnTo>
                  <a:lnTo>
                    <a:pt x="1" y="24"/>
                  </a:lnTo>
                  <a:lnTo>
                    <a:pt x="4" y="29"/>
                  </a:lnTo>
                  <a:lnTo>
                    <a:pt x="8" y="34"/>
                  </a:lnTo>
                  <a:lnTo>
                    <a:pt x="11" y="39"/>
                  </a:lnTo>
                  <a:lnTo>
                    <a:pt x="16" y="42"/>
                  </a:lnTo>
                  <a:lnTo>
                    <a:pt x="21" y="47"/>
                  </a:lnTo>
                  <a:lnTo>
                    <a:pt x="25" y="50"/>
                  </a:lnTo>
                  <a:lnTo>
                    <a:pt x="27" y="52"/>
                  </a:lnTo>
                  <a:lnTo>
                    <a:pt x="30" y="52"/>
                  </a:lnTo>
                  <a:lnTo>
                    <a:pt x="33" y="52"/>
                  </a:lnTo>
                  <a:lnTo>
                    <a:pt x="37" y="52"/>
                  </a:lnTo>
                  <a:lnTo>
                    <a:pt x="40" y="48"/>
                  </a:lnTo>
                  <a:lnTo>
                    <a:pt x="43" y="47"/>
                  </a:lnTo>
                  <a:lnTo>
                    <a:pt x="45" y="45"/>
                  </a:lnTo>
                  <a:lnTo>
                    <a:pt x="46" y="42"/>
                  </a:lnTo>
                  <a:lnTo>
                    <a:pt x="48" y="34"/>
                  </a:lnTo>
                  <a:lnTo>
                    <a:pt x="48" y="26"/>
                  </a:lnTo>
                  <a:lnTo>
                    <a:pt x="45" y="19"/>
                  </a:lnTo>
                  <a:lnTo>
                    <a:pt x="40" y="13"/>
                  </a:lnTo>
                  <a:lnTo>
                    <a:pt x="33" y="8"/>
                  </a:lnTo>
                  <a:lnTo>
                    <a:pt x="27" y="3"/>
                  </a:lnTo>
                  <a:lnTo>
                    <a:pt x="19" y="2"/>
                  </a:lnTo>
                  <a:lnTo>
                    <a:pt x="11" y="0"/>
                  </a:lnTo>
                  <a:lnTo>
                    <a:pt x="9" y="0"/>
                  </a:lnTo>
                  <a:lnTo>
                    <a:pt x="6" y="0"/>
                  </a:lnTo>
                  <a:lnTo>
                    <a:pt x="6" y="2"/>
                  </a:lnTo>
                  <a:lnTo>
                    <a:pt x="4" y="3"/>
                  </a:lnTo>
                  <a:lnTo>
                    <a:pt x="3" y="7"/>
                  </a:lnTo>
                  <a:lnTo>
                    <a:pt x="3" y="8"/>
                  </a:lnTo>
                  <a:lnTo>
                    <a:pt x="1" y="10"/>
                  </a:lnTo>
                  <a:lnTo>
                    <a:pt x="0" y="13"/>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76" name="Freeform 75"/>
            <p:cNvSpPr>
              <a:spLocks/>
            </p:cNvSpPr>
            <p:nvPr/>
          </p:nvSpPr>
          <p:spPr bwMode="auto">
            <a:xfrm>
              <a:off x="4708" y="2737"/>
              <a:ext cx="48" cy="52"/>
            </a:xfrm>
            <a:custGeom>
              <a:avLst/>
              <a:gdLst>
                <a:gd name="T0" fmla="*/ 0 w 48"/>
                <a:gd name="T1" fmla="*/ 13 h 52"/>
                <a:gd name="T2" fmla="*/ 0 w 48"/>
                <a:gd name="T3" fmla="*/ 19 h 52"/>
                <a:gd name="T4" fmla="*/ 1 w 48"/>
                <a:gd name="T5" fmla="*/ 24 h 52"/>
                <a:gd name="T6" fmla="*/ 4 w 48"/>
                <a:gd name="T7" fmla="*/ 29 h 52"/>
                <a:gd name="T8" fmla="*/ 8 w 48"/>
                <a:gd name="T9" fmla="*/ 34 h 52"/>
                <a:gd name="T10" fmla="*/ 11 w 48"/>
                <a:gd name="T11" fmla="*/ 39 h 52"/>
                <a:gd name="T12" fmla="*/ 16 w 48"/>
                <a:gd name="T13" fmla="*/ 42 h 52"/>
                <a:gd name="T14" fmla="*/ 21 w 48"/>
                <a:gd name="T15" fmla="*/ 47 h 52"/>
                <a:gd name="T16" fmla="*/ 25 w 48"/>
                <a:gd name="T17" fmla="*/ 50 h 52"/>
                <a:gd name="T18" fmla="*/ 27 w 48"/>
                <a:gd name="T19" fmla="*/ 52 h 52"/>
                <a:gd name="T20" fmla="*/ 30 w 48"/>
                <a:gd name="T21" fmla="*/ 52 h 52"/>
                <a:gd name="T22" fmla="*/ 33 w 48"/>
                <a:gd name="T23" fmla="*/ 52 h 52"/>
                <a:gd name="T24" fmla="*/ 37 w 48"/>
                <a:gd name="T25" fmla="*/ 52 h 52"/>
                <a:gd name="T26" fmla="*/ 40 w 48"/>
                <a:gd name="T27" fmla="*/ 48 h 52"/>
                <a:gd name="T28" fmla="*/ 43 w 48"/>
                <a:gd name="T29" fmla="*/ 47 h 52"/>
                <a:gd name="T30" fmla="*/ 45 w 48"/>
                <a:gd name="T31" fmla="*/ 45 h 52"/>
                <a:gd name="T32" fmla="*/ 46 w 48"/>
                <a:gd name="T33" fmla="*/ 42 h 52"/>
                <a:gd name="T34" fmla="*/ 48 w 48"/>
                <a:gd name="T35" fmla="*/ 34 h 52"/>
                <a:gd name="T36" fmla="*/ 48 w 48"/>
                <a:gd name="T37" fmla="*/ 26 h 52"/>
                <a:gd name="T38" fmla="*/ 45 w 48"/>
                <a:gd name="T39" fmla="*/ 19 h 52"/>
                <a:gd name="T40" fmla="*/ 40 w 48"/>
                <a:gd name="T41" fmla="*/ 13 h 52"/>
                <a:gd name="T42" fmla="*/ 33 w 48"/>
                <a:gd name="T43" fmla="*/ 8 h 52"/>
                <a:gd name="T44" fmla="*/ 27 w 48"/>
                <a:gd name="T45" fmla="*/ 3 h 52"/>
                <a:gd name="T46" fmla="*/ 19 w 48"/>
                <a:gd name="T47" fmla="*/ 2 h 52"/>
                <a:gd name="T48" fmla="*/ 11 w 48"/>
                <a:gd name="T49" fmla="*/ 0 h 52"/>
                <a:gd name="T50" fmla="*/ 9 w 48"/>
                <a:gd name="T51" fmla="*/ 0 h 52"/>
                <a:gd name="T52" fmla="*/ 6 w 48"/>
                <a:gd name="T53" fmla="*/ 0 h 52"/>
                <a:gd name="T54" fmla="*/ 6 w 48"/>
                <a:gd name="T55" fmla="*/ 2 h 52"/>
                <a:gd name="T56" fmla="*/ 4 w 48"/>
                <a:gd name="T57" fmla="*/ 3 h 52"/>
                <a:gd name="T58" fmla="*/ 3 w 48"/>
                <a:gd name="T59" fmla="*/ 7 h 52"/>
                <a:gd name="T60" fmla="*/ 3 w 48"/>
                <a:gd name="T61" fmla="*/ 8 h 52"/>
                <a:gd name="T62" fmla="*/ 1 w 48"/>
                <a:gd name="T63" fmla="*/ 10 h 52"/>
                <a:gd name="T64" fmla="*/ 0 w 48"/>
                <a:gd name="T65" fmla="*/ 13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2"/>
                <a:gd name="T101" fmla="*/ 48 w 48"/>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2">
                  <a:moveTo>
                    <a:pt x="0" y="13"/>
                  </a:moveTo>
                  <a:lnTo>
                    <a:pt x="0" y="19"/>
                  </a:lnTo>
                  <a:lnTo>
                    <a:pt x="1" y="24"/>
                  </a:lnTo>
                  <a:lnTo>
                    <a:pt x="4" y="29"/>
                  </a:lnTo>
                  <a:lnTo>
                    <a:pt x="8" y="34"/>
                  </a:lnTo>
                  <a:lnTo>
                    <a:pt x="11" y="39"/>
                  </a:lnTo>
                  <a:lnTo>
                    <a:pt x="16" y="42"/>
                  </a:lnTo>
                  <a:lnTo>
                    <a:pt x="21" y="47"/>
                  </a:lnTo>
                  <a:lnTo>
                    <a:pt x="25" y="50"/>
                  </a:lnTo>
                  <a:lnTo>
                    <a:pt x="27" y="52"/>
                  </a:lnTo>
                  <a:lnTo>
                    <a:pt x="30" y="52"/>
                  </a:lnTo>
                  <a:lnTo>
                    <a:pt x="33" y="52"/>
                  </a:lnTo>
                  <a:lnTo>
                    <a:pt x="37" y="52"/>
                  </a:lnTo>
                  <a:lnTo>
                    <a:pt x="40" y="48"/>
                  </a:lnTo>
                  <a:lnTo>
                    <a:pt x="43" y="47"/>
                  </a:lnTo>
                  <a:lnTo>
                    <a:pt x="45" y="45"/>
                  </a:lnTo>
                  <a:lnTo>
                    <a:pt x="46" y="42"/>
                  </a:lnTo>
                  <a:lnTo>
                    <a:pt x="48" y="34"/>
                  </a:lnTo>
                  <a:lnTo>
                    <a:pt x="48" y="26"/>
                  </a:lnTo>
                  <a:lnTo>
                    <a:pt x="45" y="19"/>
                  </a:lnTo>
                  <a:lnTo>
                    <a:pt x="40" y="13"/>
                  </a:lnTo>
                  <a:lnTo>
                    <a:pt x="33" y="8"/>
                  </a:lnTo>
                  <a:lnTo>
                    <a:pt x="27" y="3"/>
                  </a:lnTo>
                  <a:lnTo>
                    <a:pt x="19" y="2"/>
                  </a:lnTo>
                  <a:lnTo>
                    <a:pt x="11" y="0"/>
                  </a:lnTo>
                  <a:lnTo>
                    <a:pt x="9" y="0"/>
                  </a:lnTo>
                  <a:lnTo>
                    <a:pt x="6" y="0"/>
                  </a:lnTo>
                  <a:lnTo>
                    <a:pt x="6" y="2"/>
                  </a:lnTo>
                  <a:lnTo>
                    <a:pt x="4" y="3"/>
                  </a:lnTo>
                  <a:lnTo>
                    <a:pt x="3" y="7"/>
                  </a:lnTo>
                  <a:lnTo>
                    <a:pt x="3" y="8"/>
                  </a:lnTo>
                  <a:lnTo>
                    <a:pt x="1" y="10"/>
                  </a:lnTo>
                  <a:lnTo>
                    <a:pt x="0" y="1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77" name="Freeform 76"/>
            <p:cNvSpPr>
              <a:spLocks/>
            </p:cNvSpPr>
            <p:nvPr/>
          </p:nvSpPr>
          <p:spPr bwMode="auto">
            <a:xfrm>
              <a:off x="4682" y="2502"/>
              <a:ext cx="244" cy="227"/>
            </a:xfrm>
            <a:custGeom>
              <a:avLst/>
              <a:gdLst>
                <a:gd name="T0" fmla="*/ 38 w 244"/>
                <a:gd name="T1" fmla="*/ 145 h 227"/>
                <a:gd name="T2" fmla="*/ 58 w 244"/>
                <a:gd name="T3" fmla="*/ 155 h 227"/>
                <a:gd name="T4" fmla="*/ 85 w 244"/>
                <a:gd name="T5" fmla="*/ 172 h 227"/>
                <a:gd name="T6" fmla="*/ 116 w 244"/>
                <a:gd name="T7" fmla="*/ 192 h 227"/>
                <a:gd name="T8" fmla="*/ 130 w 244"/>
                <a:gd name="T9" fmla="*/ 203 h 227"/>
                <a:gd name="T10" fmla="*/ 135 w 244"/>
                <a:gd name="T11" fmla="*/ 203 h 227"/>
                <a:gd name="T12" fmla="*/ 143 w 244"/>
                <a:gd name="T13" fmla="*/ 206 h 227"/>
                <a:gd name="T14" fmla="*/ 149 w 244"/>
                <a:gd name="T15" fmla="*/ 208 h 227"/>
                <a:gd name="T16" fmla="*/ 159 w 244"/>
                <a:gd name="T17" fmla="*/ 211 h 227"/>
                <a:gd name="T18" fmla="*/ 173 w 244"/>
                <a:gd name="T19" fmla="*/ 217 h 227"/>
                <a:gd name="T20" fmla="*/ 185 w 244"/>
                <a:gd name="T21" fmla="*/ 224 h 227"/>
                <a:gd name="T22" fmla="*/ 198 w 244"/>
                <a:gd name="T23" fmla="*/ 227 h 227"/>
                <a:gd name="T24" fmla="*/ 212 w 244"/>
                <a:gd name="T25" fmla="*/ 224 h 227"/>
                <a:gd name="T26" fmla="*/ 222 w 244"/>
                <a:gd name="T27" fmla="*/ 214 h 227"/>
                <a:gd name="T28" fmla="*/ 228 w 244"/>
                <a:gd name="T29" fmla="*/ 201 h 227"/>
                <a:gd name="T30" fmla="*/ 231 w 244"/>
                <a:gd name="T31" fmla="*/ 185 h 227"/>
                <a:gd name="T32" fmla="*/ 235 w 244"/>
                <a:gd name="T33" fmla="*/ 177 h 227"/>
                <a:gd name="T34" fmla="*/ 236 w 244"/>
                <a:gd name="T35" fmla="*/ 174 h 227"/>
                <a:gd name="T36" fmla="*/ 239 w 244"/>
                <a:gd name="T37" fmla="*/ 169 h 227"/>
                <a:gd name="T38" fmla="*/ 243 w 244"/>
                <a:gd name="T39" fmla="*/ 166 h 227"/>
                <a:gd name="T40" fmla="*/ 243 w 244"/>
                <a:gd name="T41" fmla="*/ 163 h 227"/>
                <a:gd name="T42" fmla="*/ 241 w 244"/>
                <a:gd name="T43" fmla="*/ 155 h 227"/>
                <a:gd name="T44" fmla="*/ 238 w 244"/>
                <a:gd name="T45" fmla="*/ 140 h 227"/>
                <a:gd name="T46" fmla="*/ 235 w 244"/>
                <a:gd name="T47" fmla="*/ 127 h 227"/>
                <a:gd name="T48" fmla="*/ 238 w 244"/>
                <a:gd name="T49" fmla="*/ 118 h 227"/>
                <a:gd name="T50" fmla="*/ 244 w 244"/>
                <a:gd name="T51" fmla="*/ 105 h 227"/>
                <a:gd name="T52" fmla="*/ 244 w 244"/>
                <a:gd name="T53" fmla="*/ 89 h 227"/>
                <a:gd name="T54" fmla="*/ 241 w 244"/>
                <a:gd name="T55" fmla="*/ 71 h 227"/>
                <a:gd name="T56" fmla="*/ 239 w 244"/>
                <a:gd name="T57" fmla="*/ 61 h 227"/>
                <a:gd name="T58" fmla="*/ 236 w 244"/>
                <a:gd name="T59" fmla="*/ 58 h 227"/>
                <a:gd name="T60" fmla="*/ 231 w 244"/>
                <a:gd name="T61" fmla="*/ 55 h 227"/>
                <a:gd name="T62" fmla="*/ 228 w 244"/>
                <a:gd name="T63" fmla="*/ 52 h 227"/>
                <a:gd name="T64" fmla="*/ 225 w 244"/>
                <a:gd name="T65" fmla="*/ 42 h 227"/>
                <a:gd name="T66" fmla="*/ 217 w 244"/>
                <a:gd name="T67" fmla="*/ 29 h 227"/>
                <a:gd name="T68" fmla="*/ 209 w 244"/>
                <a:gd name="T69" fmla="*/ 18 h 227"/>
                <a:gd name="T70" fmla="*/ 198 w 244"/>
                <a:gd name="T71" fmla="*/ 8 h 227"/>
                <a:gd name="T72" fmla="*/ 185 w 244"/>
                <a:gd name="T73" fmla="*/ 2 h 227"/>
                <a:gd name="T74" fmla="*/ 172 w 244"/>
                <a:gd name="T75" fmla="*/ 0 h 227"/>
                <a:gd name="T76" fmla="*/ 156 w 244"/>
                <a:gd name="T77" fmla="*/ 3 h 227"/>
                <a:gd name="T78" fmla="*/ 135 w 244"/>
                <a:gd name="T79" fmla="*/ 15 h 227"/>
                <a:gd name="T80" fmla="*/ 114 w 244"/>
                <a:gd name="T81" fmla="*/ 28 h 227"/>
                <a:gd name="T82" fmla="*/ 93 w 244"/>
                <a:gd name="T83" fmla="*/ 36 h 227"/>
                <a:gd name="T84" fmla="*/ 74 w 244"/>
                <a:gd name="T85" fmla="*/ 44 h 227"/>
                <a:gd name="T86" fmla="*/ 56 w 244"/>
                <a:gd name="T87" fmla="*/ 53 h 227"/>
                <a:gd name="T88" fmla="*/ 42 w 244"/>
                <a:gd name="T89" fmla="*/ 61 h 227"/>
                <a:gd name="T90" fmla="*/ 30 w 244"/>
                <a:gd name="T91" fmla="*/ 71 h 227"/>
                <a:gd name="T92" fmla="*/ 19 w 244"/>
                <a:gd name="T93" fmla="*/ 79 h 227"/>
                <a:gd name="T94" fmla="*/ 8 w 244"/>
                <a:gd name="T95" fmla="*/ 89 h 227"/>
                <a:gd name="T96" fmla="*/ 0 w 244"/>
                <a:gd name="T97" fmla="*/ 100 h 227"/>
                <a:gd name="T98" fmla="*/ 2 w 244"/>
                <a:gd name="T99" fmla="*/ 116 h 227"/>
                <a:gd name="T100" fmla="*/ 11 w 244"/>
                <a:gd name="T101" fmla="*/ 131 h 227"/>
                <a:gd name="T102" fmla="*/ 22 w 244"/>
                <a:gd name="T103" fmla="*/ 139 h 227"/>
                <a:gd name="T104" fmla="*/ 32 w 244"/>
                <a:gd name="T105" fmla="*/ 142 h 2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27"/>
                <a:gd name="T161" fmla="*/ 244 w 244"/>
                <a:gd name="T162" fmla="*/ 227 h 2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27">
                  <a:moveTo>
                    <a:pt x="34" y="142"/>
                  </a:moveTo>
                  <a:lnTo>
                    <a:pt x="38" y="145"/>
                  </a:lnTo>
                  <a:lnTo>
                    <a:pt x="47" y="148"/>
                  </a:lnTo>
                  <a:lnTo>
                    <a:pt x="58" y="155"/>
                  </a:lnTo>
                  <a:lnTo>
                    <a:pt x="71" y="163"/>
                  </a:lnTo>
                  <a:lnTo>
                    <a:pt x="85" y="172"/>
                  </a:lnTo>
                  <a:lnTo>
                    <a:pt x="100" y="182"/>
                  </a:lnTo>
                  <a:lnTo>
                    <a:pt x="116" y="192"/>
                  </a:lnTo>
                  <a:lnTo>
                    <a:pt x="130" y="203"/>
                  </a:lnTo>
                  <a:lnTo>
                    <a:pt x="132" y="203"/>
                  </a:lnTo>
                  <a:lnTo>
                    <a:pt x="135" y="203"/>
                  </a:lnTo>
                  <a:lnTo>
                    <a:pt x="138" y="205"/>
                  </a:lnTo>
                  <a:lnTo>
                    <a:pt x="143" y="206"/>
                  </a:lnTo>
                  <a:lnTo>
                    <a:pt x="146" y="206"/>
                  </a:lnTo>
                  <a:lnTo>
                    <a:pt x="149" y="208"/>
                  </a:lnTo>
                  <a:lnTo>
                    <a:pt x="153" y="208"/>
                  </a:lnTo>
                  <a:lnTo>
                    <a:pt x="159" y="211"/>
                  </a:lnTo>
                  <a:lnTo>
                    <a:pt x="167" y="214"/>
                  </a:lnTo>
                  <a:lnTo>
                    <a:pt x="173" y="217"/>
                  </a:lnTo>
                  <a:lnTo>
                    <a:pt x="178" y="221"/>
                  </a:lnTo>
                  <a:lnTo>
                    <a:pt x="185" y="224"/>
                  </a:lnTo>
                  <a:lnTo>
                    <a:pt x="191" y="227"/>
                  </a:lnTo>
                  <a:lnTo>
                    <a:pt x="198" y="227"/>
                  </a:lnTo>
                  <a:lnTo>
                    <a:pt x="206" y="227"/>
                  </a:lnTo>
                  <a:lnTo>
                    <a:pt x="212" y="224"/>
                  </a:lnTo>
                  <a:lnTo>
                    <a:pt x="217" y="221"/>
                  </a:lnTo>
                  <a:lnTo>
                    <a:pt x="222" y="214"/>
                  </a:lnTo>
                  <a:lnTo>
                    <a:pt x="225" y="208"/>
                  </a:lnTo>
                  <a:lnTo>
                    <a:pt x="228" y="201"/>
                  </a:lnTo>
                  <a:lnTo>
                    <a:pt x="230" y="193"/>
                  </a:lnTo>
                  <a:lnTo>
                    <a:pt x="231" y="185"/>
                  </a:lnTo>
                  <a:lnTo>
                    <a:pt x="233" y="179"/>
                  </a:lnTo>
                  <a:lnTo>
                    <a:pt x="235" y="177"/>
                  </a:lnTo>
                  <a:lnTo>
                    <a:pt x="236" y="176"/>
                  </a:lnTo>
                  <a:lnTo>
                    <a:pt x="236" y="174"/>
                  </a:lnTo>
                  <a:lnTo>
                    <a:pt x="238" y="171"/>
                  </a:lnTo>
                  <a:lnTo>
                    <a:pt x="239" y="169"/>
                  </a:lnTo>
                  <a:lnTo>
                    <a:pt x="241" y="168"/>
                  </a:lnTo>
                  <a:lnTo>
                    <a:pt x="243" y="166"/>
                  </a:lnTo>
                  <a:lnTo>
                    <a:pt x="243" y="163"/>
                  </a:lnTo>
                  <a:lnTo>
                    <a:pt x="241" y="159"/>
                  </a:lnTo>
                  <a:lnTo>
                    <a:pt x="241" y="155"/>
                  </a:lnTo>
                  <a:lnTo>
                    <a:pt x="239" y="148"/>
                  </a:lnTo>
                  <a:lnTo>
                    <a:pt x="238" y="140"/>
                  </a:lnTo>
                  <a:lnTo>
                    <a:pt x="236" y="134"/>
                  </a:lnTo>
                  <a:lnTo>
                    <a:pt x="235" y="127"/>
                  </a:lnTo>
                  <a:lnTo>
                    <a:pt x="231" y="122"/>
                  </a:lnTo>
                  <a:lnTo>
                    <a:pt x="238" y="118"/>
                  </a:lnTo>
                  <a:lnTo>
                    <a:pt x="243" y="113"/>
                  </a:lnTo>
                  <a:lnTo>
                    <a:pt x="244" y="105"/>
                  </a:lnTo>
                  <a:lnTo>
                    <a:pt x="244" y="97"/>
                  </a:lnTo>
                  <a:lnTo>
                    <a:pt x="244" y="89"/>
                  </a:lnTo>
                  <a:lnTo>
                    <a:pt x="243" y="79"/>
                  </a:lnTo>
                  <a:lnTo>
                    <a:pt x="241" y="71"/>
                  </a:lnTo>
                  <a:lnTo>
                    <a:pt x="239" y="65"/>
                  </a:lnTo>
                  <a:lnTo>
                    <a:pt x="239" y="61"/>
                  </a:lnTo>
                  <a:lnTo>
                    <a:pt x="238" y="60"/>
                  </a:lnTo>
                  <a:lnTo>
                    <a:pt x="236" y="58"/>
                  </a:lnTo>
                  <a:lnTo>
                    <a:pt x="235" y="57"/>
                  </a:lnTo>
                  <a:lnTo>
                    <a:pt x="231" y="55"/>
                  </a:lnTo>
                  <a:lnTo>
                    <a:pt x="230" y="53"/>
                  </a:lnTo>
                  <a:lnTo>
                    <a:pt x="228" y="52"/>
                  </a:lnTo>
                  <a:lnTo>
                    <a:pt x="226" y="50"/>
                  </a:lnTo>
                  <a:lnTo>
                    <a:pt x="225" y="42"/>
                  </a:lnTo>
                  <a:lnTo>
                    <a:pt x="222" y="36"/>
                  </a:lnTo>
                  <a:lnTo>
                    <a:pt x="217" y="29"/>
                  </a:lnTo>
                  <a:lnTo>
                    <a:pt x="214" y="23"/>
                  </a:lnTo>
                  <a:lnTo>
                    <a:pt x="209" y="18"/>
                  </a:lnTo>
                  <a:lnTo>
                    <a:pt x="202" y="13"/>
                  </a:lnTo>
                  <a:lnTo>
                    <a:pt x="198" y="8"/>
                  </a:lnTo>
                  <a:lnTo>
                    <a:pt x="191" y="5"/>
                  </a:lnTo>
                  <a:lnTo>
                    <a:pt x="185" y="2"/>
                  </a:lnTo>
                  <a:lnTo>
                    <a:pt x="178" y="0"/>
                  </a:lnTo>
                  <a:lnTo>
                    <a:pt x="172" y="0"/>
                  </a:lnTo>
                  <a:lnTo>
                    <a:pt x="165" y="0"/>
                  </a:lnTo>
                  <a:lnTo>
                    <a:pt x="156" y="3"/>
                  </a:lnTo>
                  <a:lnTo>
                    <a:pt x="145" y="8"/>
                  </a:lnTo>
                  <a:lnTo>
                    <a:pt x="135" y="15"/>
                  </a:lnTo>
                  <a:lnTo>
                    <a:pt x="125" y="21"/>
                  </a:lnTo>
                  <a:lnTo>
                    <a:pt x="114" y="28"/>
                  </a:lnTo>
                  <a:lnTo>
                    <a:pt x="104" y="32"/>
                  </a:lnTo>
                  <a:lnTo>
                    <a:pt x="93" y="36"/>
                  </a:lnTo>
                  <a:lnTo>
                    <a:pt x="83" y="40"/>
                  </a:lnTo>
                  <a:lnTo>
                    <a:pt x="74" y="44"/>
                  </a:lnTo>
                  <a:lnTo>
                    <a:pt x="66" y="48"/>
                  </a:lnTo>
                  <a:lnTo>
                    <a:pt x="56" y="53"/>
                  </a:lnTo>
                  <a:lnTo>
                    <a:pt x="50" y="58"/>
                  </a:lnTo>
                  <a:lnTo>
                    <a:pt x="42" y="61"/>
                  </a:lnTo>
                  <a:lnTo>
                    <a:pt x="37" y="66"/>
                  </a:lnTo>
                  <a:lnTo>
                    <a:pt x="30" y="71"/>
                  </a:lnTo>
                  <a:lnTo>
                    <a:pt x="24" y="74"/>
                  </a:lnTo>
                  <a:lnTo>
                    <a:pt x="19" y="79"/>
                  </a:lnTo>
                  <a:lnTo>
                    <a:pt x="13" y="82"/>
                  </a:lnTo>
                  <a:lnTo>
                    <a:pt x="8" y="89"/>
                  </a:lnTo>
                  <a:lnTo>
                    <a:pt x="3" y="94"/>
                  </a:lnTo>
                  <a:lnTo>
                    <a:pt x="0" y="100"/>
                  </a:lnTo>
                  <a:lnTo>
                    <a:pt x="0" y="108"/>
                  </a:lnTo>
                  <a:lnTo>
                    <a:pt x="2" y="116"/>
                  </a:lnTo>
                  <a:lnTo>
                    <a:pt x="6" y="124"/>
                  </a:lnTo>
                  <a:lnTo>
                    <a:pt x="11" y="131"/>
                  </a:lnTo>
                  <a:lnTo>
                    <a:pt x="18" y="135"/>
                  </a:lnTo>
                  <a:lnTo>
                    <a:pt x="22" y="139"/>
                  </a:lnTo>
                  <a:lnTo>
                    <a:pt x="27" y="140"/>
                  </a:lnTo>
                  <a:lnTo>
                    <a:pt x="32" y="142"/>
                  </a:lnTo>
                  <a:lnTo>
                    <a:pt x="34" y="142"/>
                  </a:lnTo>
                  <a:close/>
                </a:path>
              </a:pathLst>
            </a:custGeom>
            <a:solidFill>
              <a:srgbClr val="FF9999"/>
            </a:solidFill>
            <a:ln w="9525">
              <a:noFill/>
              <a:round/>
              <a:headEnd/>
              <a:tailEnd/>
            </a:ln>
          </p:spPr>
          <p:txBody>
            <a:bodyPr/>
            <a:lstStyle/>
            <a:p>
              <a:pPr algn="ctr"/>
              <a:endParaRPr lang="en-US">
                <a:latin typeface="Candara" pitchFamily="34" charset="0"/>
              </a:endParaRPr>
            </a:p>
          </p:txBody>
        </p:sp>
        <p:sp>
          <p:nvSpPr>
            <p:cNvPr id="7878" name="Freeform 77"/>
            <p:cNvSpPr>
              <a:spLocks/>
            </p:cNvSpPr>
            <p:nvPr/>
          </p:nvSpPr>
          <p:spPr bwMode="auto">
            <a:xfrm>
              <a:off x="4692" y="2578"/>
              <a:ext cx="54" cy="59"/>
            </a:xfrm>
            <a:custGeom>
              <a:avLst/>
              <a:gdLst>
                <a:gd name="T0" fmla="*/ 1 w 54"/>
                <a:gd name="T1" fmla="*/ 34 h 59"/>
                <a:gd name="T2" fmla="*/ 3 w 54"/>
                <a:gd name="T3" fmla="*/ 38 h 59"/>
                <a:gd name="T4" fmla="*/ 6 w 54"/>
                <a:gd name="T5" fmla="*/ 43 h 59"/>
                <a:gd name="T6" fmla="*/ 9 w 54"/>
                <a:gd name="T7" fmla="*/ 50 h 59"/>
                <a:gd name="T8" fmla="*/ 14 w 54"/>
                <a:gd name="T9" fmla="*/ 55 h 59"/>
                <a:gd name="T10" fmla="*/ 17 w 54"/>
                <a:gd name="T11" fmla="*/ 58 h 59"/>
                <a:gd name="T12" fmla="*/ 22 w 54"/>
                <a:gd name="T13" fmla="*/ 59 h 59"/>
                <a:gd name="T14" fmla="*/ 27 w 54"/>
                <a:gd name="T15" fmla="*/ 59 h 59"/>
                <a:gd name="T16" fmla="*/ 32 w 54"/>
                <a:gd name="T17" fmla="*/ 56 h 59"/>
                <a:gd name="T18" fmla="*/ 33 w 54"/>
                <a:gd name="T19" fmla="*/ 55 h 59"/>
                <a:gd name="T20" fmla="*/ 35 w 54"/>
                <a:gd name="T21" fmla="*/ 53 h 59"/>
                <a:gd name="T22" fmla="*/ 35 w 54"/>
                <a:gd name="T23" fmla="*/ 51 h 59"/>
                <a:gd name="T24" fmla="*/ 37 w 54"/>
                <a:gd name="T25" fmla="*/ 50 h 59"/>
                <a:gd name="T26" fmla="*/ 37 w 54"/>
                <a:gd name="T27" fmla="*/ 48 h 59"/>
                <a:gd name="T28" fmla="*/ 38 w 54"/>
                <a:gd name="T29" fmla="*/ 45 h 59"/>
                <a:gd name="T30" fmla="*/ 38 w 54"/>
                <a:gd name="T31" fmla="*/ 43 h 59"/>
                <a:gd name="T32" fmla="*/ 40 w 54"/>
                <a:gd name="T33" fmla="*/ 42 h 59"/>
                <a:gd name="T34" fmla="*/ 41 w 54"/>
                <a:gd name="T35" fmla="*/ 38 h 59"/>
                <a:gd name="T36" fmla="*/ 43 w 54"/>
                <a:gd name="T37" fmla="*/ 37 h 59"/>
                <a:gd name="T38" fmla="*/ 46 w 54"/>
                <a:gd name="T39" fmla="*/ 35 h 59"/>
                <a:gd name="T40" fmla="*/ 48 w 54"/>
                <a:gd name="T41" fmla="*/ 34 h 59"/>
                <a:gd name="T42" fmla="*/ 51 w 54"/>
                <a:gd name="T43" fmla="*/ 32 h 59"/>
                <a:gd name="T44" fmla="*/ 53 w 54"/>
                <a:gd name="T45" fmla="*/ 29 h 59"/>
                <a:gd name="T46" fmla="*/ 54 w 54"/>
                <a:gd name="T47" fmla="*/ 27 h 59"/>
                <a:gd name="T48" fmla="*/ 54 w 54"/>
                <a:gd name="T49" fmla="*/ 24 h 59"/>
                <a:gd name="T50" fmla="*/ 54 w 54"/>
                <a:gd name="T51" fmla="*/ 21 h 59"/>
                <a:gd name="T52" fmla="*/ 54 w 54"/>
                <a:gd name="T53" fmla="*/ 18 h 59"/>
                <a:gd name="T54" fmla="*/ 54 w 54"/>
                <a:gd name="T55" fmla="*/ 14 h 59"/>
                <a:gd name="T56" fmla="*/ 53 w 54"/>
                <a:gd name="T57" fmla="*/ 11 h 59"/>
                <a:gd name="T58" fmla="*/ 53 w 54"/>
                <a:gd name="T59" fmla="*/ 8 h 59"/>
                <a:gd name="T60" fmla="*/ 51 w 54"/>
                <a:gd name="T61" fmla="*/ 6 h 59"/>
                <a:gd name="T62" fmla="*/ 49 w 54"/>
                <a:gd name="T63" fmla="*/ 3 h 59"/>
                <a:gd name="T64" fmla="*/ 46 w 54"/>
                <a:gd name="T65" fmla="*/ 1 h 59"/>
                <a:gd name="T66" fmla="*/ 43 w 54"/>
                <a:gd name="T67" fmla="*/ 0 h 59"/>
                <a:gd name="T68" fmla="*/ 40 w 54"/>
                <a:gd name="T69" fmla="*/ 0 h 59"/>
                <a:gd name="T70" fmla="*/ 37 w 54"/>
                <a:gd name="T71" fmla="*/ 0 h 59"/>
                <a:gd name="T72" fmla="*/ 33 w 54"/>
                <a:gd name="T73" fmla="*/ 1 h 59"/>
                <a:gd name="T74" fmla="*/ 30 w 54"/>
                <a:gd name="T75" fmla="*/ 3 h 59"/>
                <a:gd name="T76" fmla="*/ 27 w 54"/>
                <a:gd name="T77" fmla="*/ 5 h 59"/>
                <a:gd name="T78" fmla="*/ 24 w 54"/>
                <a:gd name="T79" fmla="*/ 6 h 59"/>
                <a:gd name="T80" fmla="*/ 20 w 54"/>
                <a:gd name="T81" fmla="*/ 8 h 59"/>
                <a:gd name="T82" fmla="*/ 19 w 54"/>
                <a:gd name="T83" fmla="*/ 9 h 59"/>
                <a:gd name="T84" fmla="*/ 16 w 54"/>
                <a:gd name="T85" fmla="*/ 11 h 59"/>
                <a:gd name="T86" fmla="*/ 14 w 54"/>
                <a:gd name="T87" fmla="*/ 13 h 59"/>
                <a:gd name="T88" fmla="*/ 12 w 54"/>
                <a:gd name="T89" fmla="*/ 13 h 59"/>
                <a:gd name="T90" fmla="*/ 9 w 54"/>
                <a:gd name="T91" fmla="*/ 14 h 59"/>
                <a:gd name="T92" fmla="*/ 8 w 54"/>
                <a:gd name="T93" fmla="*/ 16 h 59"/>
                <a:gd name="T94" fmla="*/ 4 w 54"/>
                <a:gd name="T95" fmla="*/ 18 h 59"/>
                <a:gd name="T96" fmla="*/ 3 w 54"/>
                <a:gd name="T97" fmla="*/ 19 h 59"/>
                <a:gd name="T98" fmla="*/ 3 w 54"/>
                <a:gd name="T99" fmla="*/ 21 h 59"/>
                <a:gd name="T100" fmla="*/ 1 w 54"/>
                <a:gd name="T101" fmla="*/ 22 h 59"/>
                <a:gd name="T102" fmla="*/ 1 w 54"/>
                <a:gd name="T103" fmla="*/ 24 h 59"/>
                <a:gd name="T104" fmla="*/ 0 w 54"/>
                <a:gd name="T105" fmla="*/ 26 h 59"/>
                <a:gd name="T106" fmla="*/ 0 w 54"/>
                <a:gd name="T107" fmla="*/ 27 h 59"/>
                <a:gd name="T108" fmla="*/ 0 w 54"/>
                <a:gd name="T109" fmla="*/ 29 h 59"/>
                <a:gd name="T110" fmla="*/ 1 w 54"/>
                <a:gd name="T111" fmla="*/ 30 h 59"/>
                <a:gd name="T112" fmla="*/ 1 w 54"/>
                <a:gd name="T113" fmla="*/ 34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59"/>
                <a:gd name="T173" fmla="*/ 54 w 54"/>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59">
                  <a:moveTo>
                    <a:pt x="1" y="34"/>
                  </a:moveTo>
                  <a:lnTo>
                    <a:pt x="3" y="38"/>
                  </a:lnTo>
                  <a:lnTo>
                    <a:pt x="6" y="43"/>
                  </a:lnTo>
                  <a:lnTo>
                    <a:pt x="9" y="50"/>
                  </a:lnTo>
                  <a:lnTo>
                    <a:pt x="14" y="55"/>
                  </a:lnTo>
                  <a:lnTo>
                    <a:pt x="17" y="58"/>
                  </a:lnTo>
                  <a:lnTo>
                    <a:pt x="22" y="59"/>
                  </a:lnTo>
                  <a:lnTo>
                    <a:pt x="27" y="59"/>
                  </a:lnTo>
                  <a:lnTo>
                    <a:pt x="32" y="56"/>
                  </a:lnTo>
                  <a:lnTo>
                    <a:pt x="33" y="55"/>
                  </a:lnTo>
                  <a:lnTo>
                    <a:pt x="35" y="53"/>
                  </a:lnTo>
                  <a:lnTo>
                    <a:pt x="35" y="51"/>
                  </a:lnTo>
                  <a:lnTo>
                    <a:pt x="37" y="50"/>
                  </a:lnTo>
                  <a:lnTo>
                    <a:pt x="37" y="48"/>
                  </a:lnTo>
                  <a:lnTo>
                    <a:pt x="38" y="45"/>
                  </a:lnTo>
                  <a:lnTo>
                    <a:pt x="38" y="43"/>
                  </a:lnTo>
                  <a:lnTo>
                    <a:pt x="40" y="42"/>
                  </a:lnTo>
                  <a:lnTo>
                    <a:pt x="41" y="38"/>
                  </a:lnTo>
                  <a:lnTo>
                    <a:pt x="43" y="37"/>
                  </a:lnTo>
                  <a:lnTo>
                    <a:pt x="46" y="35"/>
                  </a:lnTo>
                  <a:lnTo>
                    <a:pt x="48" y="34"/>
                  </a:lnTo>
                  <a:lnTo>
                    <a:pt x="51" y="32"/>
                  </a:lnTo>
                  <a:lnTo>
                    <a:pt x="53" y="29"/>
                  </a:lnTo>
                  <a:lnTo>
                    <a:pt x="54" y="27"/>
                  </a:lnTo>
                  <a:lnTo>
                    <a:pt x="54" y="24"/>
                  </a:lnTo>
                  <a:lnTo>
                    <a:pt x="54" y="21"/>
                  </a:lnTo>
                  <a:lnTo>
                    <a:pt x="54" y="18"/>
                  </a:lnTo>
                  <a:lnTo>
                    <a:pt x="54" y="14"/>
                  </a:lnTo>
                  <a:lnTo>
                    <a:pt x="53" y="11"/>
                  </a:lnTo>
                  <a:lnTo>
                    <a:pt x="53" y="8"/>
                  </a:lnTo>
                  <a:lnTo>
                    <a:pt x="51" y="6"/>
                  </a:lnTo>
                  <a:lnTo>
                    <a:pt x="49" y="3"/>
                  </a:lnTo>
                  <a:lnTo>
                    <a:pt x="46" y="1"/>
                  </a:lnTo>
                  <a:lnTo>
                    <a:pt x="43" y="0"/>
                  </a:lnTo>
                  <a:lnTo>
                    <a:pt x="40" y="0"/>
                  </a:lnTo>
                  <a:lnTo>
                    <a:pt x="37" y="0"/>
                  </a:lnTo>
                  <a:lnTo>
                    <a:pt x="33" y="1"/>
                  </a:lnTo>
                  <a:lnTo>
                    <a:pt x="30" y="3"/>
                  </a:lnTo>
                  <a:lnTo>
                    <a:pt x="27" y="5"/>
                  </a:lnTo>
                  <a:lnTo>
                    <a:pt x="24" y="6"/>
                  </a:lnTo>
                  <a:lnTo>
                    <a:pt x="20" y="8"/>
                  </a:lnTo>
                  <a:lnTo>
                    <a:pt x="19" y="9"/>
                  </a:lnTo>
                  <a:lnTo>
                    <a:pt x="16" y="11"/>
                  </a:lnTo>
                  <a:lnTo>
                    <a:pt x="14" y="13"/>
                  </a:lnTo>
                  <a:lnTo>
                    <a:pt x="12" y="13"/>
                  </a:lnTo>
                  <a:lnTo>
                    <a:pt x="9" y="14"/>
                  </a:lnTo>
                  <a:lnTo>
                    <a:pt x="8" y="16"/>
                  </a:lnTo>
                  <a:lnTo>
                    <a:pt x="4" y="18"/>
                  </a:lnTo>
                  <a:lnTo>
                    <a:pt x="3" y="19"/>
                  </a:lnTo>
                  <a:lnTo>
                    <a:pt x="3" y="21"/>
                  </a:lnTo>
                  <a:lnTo>
                    <a:pt x="1" y="22"/>
                  </a:lnTo>
                  <a:lnTo>
                    <a:pt x="1" y="24"/>
                  </a:lnTo>
                  <a:lnTo>
                    <a:pt x="0" y="26"/>
                  </a:lnTo>
                  <a:lnTo>
                    <a:pt x="0" y="27"/>
                  </a:lnTo>
                  <a:lnTo>
                    <a:pt x="0" y="29"/>
                  </a:lnTo>
                  <a:lnTo>
                    <a:pt x="1" y="30"/>
                  </a:lnTo>
                  <a:lnTo>
                    <a:pt x="1" y="3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79" name="Freeform 78"/>
            <p:cNvSpPr>
              <a:spLocks/>
            </p:cNvSpPr>
            <p:nvPr/>
          </p:nvSpPr>
          <p:spPr bwMode="auto">
            <a:xfrm>
              <a:off x="4692" y="2578"/>
              <a:ext cx="54" cy="59"/>
            </a:xfrm>
            <a:custGeom>
              <a:avLst/>
              <a:gdLst>
                <a:gd name="T0" fmla="*/ 1 w 54"/>
                <a:gd name="T1" fmla="*/ 34 h 59"/>
                <a:gd name="T2" fmla="*/ 3 w 54"/>
                <a:gd name="T3" fmla="*/ 38 h 59"/>
                <a:gd name="T4" fmla="*/ 6 w 54"/>
                <a:gd name="T5" fmla="*/ 43 h 59"/>
                <a:gd name="T6" fmla="*/ 9 w 54"/>
                <a:gd name="T7" fmla="*/ 50 h 59"/>
                <a:gd name="T8" fmla="*/ 14 w 54"/>
                <a:gd name="T9" fmla="*/ 55 h 59"/>
                <a:gd name="T10" fmla="*/ 17 w 54"/>
                <a:gd name="T11" fmla="*/ 58 h 59"/>
                <a:gd name="T12" fmla="*/ 22 w 54"/>
                <a:gd name="T13" fmla="*/ 59 h 59"/>
                <a:gd name="T14" fmla="*/ 27 w 54"/>
                <a:gd name="T15" fmla="*/ 59 h 59"/>
                <a:gd name="T16" fmla="*/ 32 w 54"/>
                <a:gd name="T17" fmla="*/ 56 h 59"/>
                <a:gd name="T18" fmla="*/ 33 w 54"/>
                <a:gd name="T19" fmla="*/ 55 h 59"/>
                <a:gd name="T20" fmla="*/ 35 w 54"/>
                <a:gd name="T21" fmla="*/ 53 h 59"/>
                <a:gd name="T22" fmla="*/ 35 w 54"/>
                <a:gd name="T23" fmla="*/ 51 h 59"/>
                <a:gd name="T24" fmla="*/ 37 w 54"/>
                <a:gd name="T25" fmla="*/ 50 h 59"/>
                <a:gd name="T26" fmla="*/ 37 w 54"/>
                <a:gd name="T27" fmla="*/ 48 h 59"/>
                <a:gd name="T28" fmla="*/ 38 w 54"/>
                <a:gd name="T29" fmla="*/ 45 h 59"/>
                <a:gd name="T30" fmla="*/ 38 w 54"/>
                <a:gd name="T31" fmla="*/ 43 h 59"/>
                <a:gd name="T32" fmla="*/ 40 w 54"/>
                <a:gd name="T33" fmla="*/ 42 h 59"/>
                <a:gd name="T34" fmla="*/ 41 w 54"/>
                <a:gd name="T35" fmla="*/ 38 h 59"/>
                <a:gd name="T36" fmla="*/ 43 w 54"/>
                <a:gd name="T37" fmla="*/ 37 h 59"/>
                <a:gd name="T38" fmla="*/ 46 w 54"/>
                <a:gd name="T39" fmla="*/ 35 h 59"/>
                <a:gd name="T40" fmla="*/ 48 w 54"/>
                <a:gd name="T41" fmla="*/ 34 h 59"/>
                <a:gd name="T42" fmla="*/ 51 w 54"/>
                <a:gd name="T43" fmla="*/ 32 h 59"/>
                <a:gd name="T44" fmla="*/ 53 w 54"/>
                <a:gd name="T45" fmla="*/ 29 h 59"/>
                <a:gd name="T46" fmla="*/ 54 w 54"/>
                <a:gd name="T47" fmla="*/ 27 h 59"/>
                <a:gd name="T48" fmla="*/ 54 w 54"/>
                <a:gd name="T49" fmla="*/ 24 h 59"/>
                <a:gd name="T50" fmla="*/ 54 w 54"/>
                <a:gd name="T51" fmla="*/ 21 h 59"/>
                <a:gd name="T52" fmla="*/ 54 w 54"/>
                <a:gd name="T53" fmla="*/ 18 h 59"/>
                <a:gd name="T54" fmla="*/ 54 w 54"/>
                <a:gd name="T55" fmla="*/ 14 h 59"/>
                <a:gd name="T56" fmla="*/ 53 w 54"/>
                <a:gd name="T57" fmla="*/ 11 h 59"/>
                <a:gd name="T58" fmla="*/ 53 w 54"/>
                <a:gd name="T59" fmla="*/ 8 h 59"/>
                <a:gd name="T60" fmla="*/ 51 w 54"/>
                <a:gd name="T61" fmla="*/ 6 h 59"/>
                <a:gd name="T62" fmla="*/ 49 w 54"/>
                <a:gd name="T63" fmla="*/ 3 h 59"/>
                <a:gd name="T64" fmla="*/ 46 w 54"/>
                <a:gd name="T65" fmla="*/ 1 h 59"/>
                <a:gd name="T66" fmla="*/ 43 w 54"/>
                <a:gd name="T67" fmla="*/ 0 h 59"/>
                <a:gd name="T68" fmla="*/ 40 w 54"/>
                <a:gd name="T69" fmla="*/ 0 h 59"/>
                <a:gd name="T70" fmla="*/ 37 w 54"/>
                <a:gd name="T71" fmla="*/ 0 h 59"/>
                <a:gd name="T72" fmla="*/ 33 w 54"/>
                <a:gd name="T73" fmla="*/ 1 h 59"/>
                <a:gd name="T74" fmla="*/ 30 w 54"/>
                <a:gd name="T75" fmla="*/ 3 h 59"/>
                <a:gd name="T76" fmla="*/ 27 w 54"/>
                <a:gd name="T77" fmla="*/ 5 h 59"/>
                <a:gd name="T78" fmla="*/ 24 w 54"/>
                <a:gd name="T79" fmla="*/ 6 h 59"/>
                <a:gd name="T80" fmla="*/ 20 w 54"/>
                <a:gd name="T81" fmla="*/ 8 h 59"/>
                <a:gd name="T82" fmla="*/ 19 w 54"/>
                <a:gd name="T83" fmla="*/ 9 h 59"/>
                <a:gd name="T84" fmla="*/ 16 w 54"/>
                <a:gd name="T85" fmla="*/ 11 h 59"/>
                <a:gd name="T86" fmla="*/ 14 w 54"/>
                <a:gd name="T87" fmla="*/ 13 h 59"/>
                <a:gd name="T88" fmla="*/ 12 w 54"/>
                <a:gd name="T89" fmla="*/ 13 h 59"/>
                <a:gd name="T90" fmla="*/ 9 w 54"/>
                <a:gd name="T91" fmla="*/ 14 h 59"/>
                <a:gd name="T92" fmla="*/ 8 w 54"/>
                <a:gd name="T93" fmla="*/ 16 h 59"/>
                <a:gd name="T94" fmla="*/ 4 w 54"/>
                <a:gd name="T95" fmla="*/ 18 h 59"/>
                <a:gd name="T96" fmla="*/ 3 w 54"/>
                <a:gd name="T97" fmla="*/ 19 h 59"/>
                <a:gd name="T98" fmla="*/ 3 w 54"/>
                <a:gd name="T99" fmla="*/ 21 h 59"/>
                <a:gd name="T100" fmla="*/ 1 w 54"/>
                <a:gd name="T101" fmla="*/ 22 h 59"/>
                <a:gd name="T102" fmla="*/ 1 w 54"/>
                <a:gd name="T103" fmla="*/ 24 h 59"/>
                <a:gd name="T104" fmla="*/ 0 w 54"/>
                <a:gd name="T105" fmla="*/ 26 h 59"/>
                <a:gd name="T106" fmla="*/ 0 w 54"/>
                <a:gd name="T107" fmla="*/ 27 h 59"/>
                <a:gd name="T108" fmla="*/ 0 w 54"/>
                <a:gd name="T109" fmla="*/ 29 h 59"/>
                <a:gd name="T110" fmla="*/ 1 w 54"/>
                <a:gd name="T111" fmla="*/ 30 h 59"/>
                <a:gd name="T112" fmla="*/ 1 w 54"/>
                <a:gd name="T113" fmla="*/ 34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59"/>
                <a:gd name="T173" fmla="*/ 54 w 54"/>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59">
                  <a:moveTo>
                    <a:pt x="1" y="34"/>
                  </a:moveTo>
                  <a:lnTo>
                    <a:pt x="3" y="38"/>
                  </a:lnTo>
                  <a:lnTo>
                    <a:pt x="6" y="43"/>
                  </a:lnTo>
                  <a:lnTo>
                    <a:pt x="9" y="50"/>
                  </a:lnTo>
                  <a:lnTo>
                    <a:pt x="14" y="55"/>
                  </a:lnTo>
                  <a:lnTo>
                    <a:pt x="17" y="58"/>
                  </a:lnTo>
                  <a:lnTo>
                    <a:pt x="22" y="59"/>
                  </a:lnTo>
                  <a:lnTo>
                    <a:pt x="27" y="59"/>
                  </a:lnTo>
                  <a:lnTo>
                    <a:pt x="32" y="56"/>
                  </a:lnTo>
                  <a:lnTo>
                    <a:pt x="33" y="55"/>
                  </a:lnTo>
                  <a:lnTo>
                    <a:pt x="35" y="53"/>
                  </a:lnTo>
                  <a:lnTo>
                    <a:pt x="35" y="51"/>
                  </a:lnTo>
                  <a:lnTo>
                    <a:pt x="37" y="50"/>
                  </a:lnTo>
                  <a:lnTo>
                    <a:pt x="37" y="48"/>
                  </a:lnTo>
                  <a:lnTo>
                    <a:pt x="38" y="45"/>
                  </a:lnTo>
                  <a:lnTo>
                    <a:pt x="38" y="43"/>
                  </a:lnTo>
                  <a:lnTo>
                    <a:pt x="40" y="42"/>
                  </a:lnTo>
                  <a:lnTo>
                    <a:pt x="41" y="38"/>
                  </a:lnTo>
                  <a:lnTo>
                    <a:pt x="43" y="37"/>
                  </a:lnTo>
                  <a:lnTo>
                    <a:pt x="46" y="35"/>
                  </a:lnTo>
                  <a:lnTo>
                    <a:pt x="48" y="34"/>
                  </a:lnTo>
                  <a:lnTo>
                    <a:pt x="51" y="32"/>
                  </a:lnTo>
                  <a:lnTo>
                    <a:pt x="53" y="29"/>
                  </a:lnTo>
                  <a:lnTo>
                    <a:pt x="54" y="27"/>
                  </a:lnTo>
                  <a:lnTo>
                    <a:pt x="54" y="24"/>
                  </a:lnTo>
                  <a:lnTo>
                    <a:pt x="54" y="21"/>
                  </a:lnTo>
                  <a:lnTo>
                    <a:pt x="54" y="18"/>
                  </a:lnTo>
                  <a:lnTo>
                    <a:pt x="54" y="14"/>
                  </a:lnTo>
                  <a:lnTo>
                    <a:pt x="53" y="11"/>
                  </a:lnTo>
                  <a:lnTo>
                    <a:pt x="53" y="8"/>
                  </a:lnTo>
                  <a:lnTo>
                    <a:pt x="51" y="6"/>
                  </a:lnTo>
                  <a:lnTo>
                    <a:pt x="49" y="3"/>
                  </a:lnTo>
                  <a:lnTo>
                    <a:pt x="46" y="1"/>
                  </a:lnTo>
                  <a:lnTo>
                    <a:pt x="43" y="0"/>
                  </a:lnTo>
                  <a:lnTo>
                    <a:pt x="40" y="0"/>
                  </a:lnTo>
                  <a:lnTo>
                    <a:pt x="37" y="0"/>
                  </a:lnTo>
                  <a:lnTo>
                    <a:pt x="33" y="1"/>
                  </a:lnTo>
                  <a:lnTo>
                    <a:pt x="30" y="3"/>
                  </a:lnTo>
                  <a:lnTo>
                    <a:pt x="27" y="5"/>
                  </a:lnTo>
                  <a:lnTo>
                    <a:pt x="24" y="6"/>
                  </a:lnTo>
                  <a:lnTo>
                    <a:pt x="20" y="8"/>
                  </a:lnTo>
                  <a:lnTo>
                    <a:pt x="19" y="9"/>
                  </a:lnTo>
                  <a:lnTo>
                    <a:pt x="16" y="11"/>
                  </a:lnTo>
                  <a:lnTo>
                    <a:pt x="14" y="13"/>
                  </a:lnTo>
                  <a:lnTo>
                    <a:pt x="12" y="13"/>
                  </a:lnTo>
                  <a:lnTo>
                    <a:pt x="9" y="14"/>
                  </a:lnTo>
                  <a:lnTo>
                    <a:pt x="8" y="16"/>
                  </a:lnTo>
                  <a:lnTo>
                    <a:pt x="4" y="18"/>
                  </a:lnTo>
                  <a:lnTo>
                    <a:pt x="3" y="19"/>
                  </a:lnTo>
                  <a:lnTo>
                    <a:pt x="3" y="21"/>
                  </a:lnTo>
                  <a:lnTo>
                    <a:pt x="1" y="22"/>
                  </a:lnTo>
                  <a:lnTo>
                    <a:pt x="1" y="24"/>
                  </a:lnTo>
                  <a:lnTo>
                    <a:pt x="0" y="26"/>
                  </a:lnTo>
                  <a:lnTo>
                    <a:pt x="0" y="27"/>
                  </a:lnTo>
                  <a:lnTo>
                    <a:pt x="0" y="29"/>
                  </a:lnTo>
                  <a:lnTo>
                    <a:pt x="1" y="30"/>
                  </a:lnTo>
                  <a:lnTo>
                    <a:pt x="1" y="3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80" name="Freeform 79"/>
            <p:cNvSpPr>
              <a:spLocks/>
            </p:cNvSpPr>
            <p:nvPr/>
          </p:nvSpPr>
          <p:spPr bwMode="auto">
            <a:xfrm>
              <a:off x="4735" y="2589"/>
              <a:ext cx="63" cy="64"/>
            </a:xfrm>
            <a:custGeom>
              <a:avLst/>
              <a:gdLst>
                <a:gd name="T0" fmla="*/ 0 w 63"/>
                <a:gd name="T1" fmla="*/ 50 h 64"/>
                <a:gd name="T2" fmla="*/ 3 w 63"/>
                <a:gd name="T3" fmla="*/ 55 h 64"/>
                <a:gd name="T4" fmla="*/ 8 w 63"/>
                <a:gd name="T5" fmla="*/ 58 h 64"/>
                <a:gd name="T6" fmla="*/ 11 w 63"/>
                <a:gd name="T7" fmla="*/ 61 h 64"/>
                <a:gd name="T8" fmla="*/ 16 w 63"/>
                <a:gd name="T9" fmla="*/ 63 h 64"/>
                <a:gd name="T10" fmla="*/ 21 w 63"/>
                <a:gd name="T11" fmla="*/ 63 h 64"/>
                <a:gd name="T12" fmla="*/ 26 w 63"/>
                <a:gd name="T13" fmla="*/ 64 h 64"/>
                <a:gd name="T14" fmla="*/ 30 w 63"/>
                <a:gd name="T15" fmla="*/ 64 h 64"/>
                <a:gd name="T16" fmla="*/ 35 w 63"/>
                <a:gd name="T17" fmla="*/ 63 h 64"/>
                <a:gd name="T18" fmla="*/ 39 w 63"/>
                <a:gd name="T19" fmla="*/ 63 h 64"/>
                <a:gd name="T20" fmla="*/ 40 w 63"/>
                <a:gd name="T21" fmla="*/ 61 h 64"/>
                <a:gd name="T22" fmla="*/ 43 w 63"/>
                <a:gd name="T23" fmla="*/ 60 h 64"/>
                <a:gd name="T24" fmla="*/ 45 w 63"/>
                <a:gd name="T25" fmla="*/ 56 h 64"/>
                <a:gd name="T26" fmla="*/ 47 w 63"/>
                <a:gd name="T27" fmla="*/ 55 h 64"/>
                <a:gd name="T28" fmla="*/ 48 w 63"/>
                <a:gd name="T29" fmla="*/ 52 h 64"/>
                <a:gd name="T30" fmla="*/ 51 w 63"/>
                <a:gd name="T31" fmla="*/ 48 h 64"/>
                <a:gd name="T32" fmla="*/ 53 w 63"/>
                <a:gd name="T33" fmla="*/ 47 h 64"/>
                <a:gd name="T34" fmla="*/ 53 w 63"/>
                <a:gd name="T35" fmla="*/ 47 h 64"/>
                <a:gd name="T36" fmla="*/ 53 w 63"/>
                <a:gd name="T37" fmla="*/ 47 h 64"/>
                <a:gd name="T38" fmla="*/ 55 w 63"/>
                <a:gd name="T39" fmla="*/ 45 h 64"/>
                <a:gd name="T40" fmla="*/ 55 w 63"/>
                <a:gd name="T41" fmla="*/ 45 h 64"/>
                <a:gd name="T42" fmla="*/ 56 w 63"/>
                <a:gd name="T43" fmla="*/ 45 h 64"/>
                <a:gd name="T44" fmla="*/ 56 w 63"/>
                <a:gd name="T45" fmla="*/ 45 h 64"/>
                <a:gd name="T46" fmla="*/ 56 w 63"/>
                <a:gd name="T47" fmla="*/ 45 h 64"/>
                <a:gd name="T48" fmla="*/ 58 w 63"/>
                <a:gd name="T49" fmla="*/ 45 h 64"/>
                <a:gd name="T50" fmla="*/ 61 w 63"/>
                <a:gd name="T51" fmla="*/ 42 h 64"/>
                <a:gd name="T52" fmla="*/ 63 w 63"/>
                <a:gd name="T53" fmla="*/ 37 h 64"/>
                <a:gd name="T54" fmla="*/ 63 w 63"/>
                <a:gd name="T55" fmla="*/ 32 h 64"/>
                <a:gd name="T56" fmla="*/ 61 w 63"/>
                <a:gd name="T57" fmla="*/ 27 h 64"/>
                <a:gd name="T58" fmla="*/ 59 w 63"/>
                <a:gd name="T59" fmla="*/ 23 h 64"/>
                <a:gd name="T60" fmla="*/ 58 w 63"/>
                <a:gd name="T61" fmla="*/ 19 h 64"/>
                <a:gd name="T62" fmla="*/ 53 w 63"/>
                <a:gd name="T63" fmla="*/ 15 h 64"/>
                <a:gd name="T64" fmla="*/ 48 w 63"/>
                <a:gd name="T65" fmla="*/ 11 h 64"/>
                <a:gd name="T66" fmla="*/ 48 w 63"/>
                <a:gd name="T67" fmla="*/ 11 h 64"/>
                <a:gd name="T68" fmla="*/ 48 w 63"/>
                <a:gd name="T69" fmla="*/ 11 h 64"/>
                <a:gd name="T70" fmla="*/ 48 w 63"/>
                <a:gd name="T71" fmla="*/ 10 h 64"/>
                <a:gd name="T72" fmla="*/ 48 w 63"/>
                <a:gd name="T73" fmla="*/ 10 h 64"/>
                <a:gd name="T74" fmla="*/ 48 w 63"/>
                <a:gd name="T75" fmla="*/ 8 h 64"/>
                <a:gd name="T76" fmla="*/ 48 w 63"/>
                <a:gd name="T77" fmla="*/ 8 h 64"/>
                <a:gd name="T78" fmla="*/ 48 w 63"/>
                <a:gd name="T79" fmla="*/ 7 h 64"/>
                <a:gd name="T80" fmla="*/ 47 w 63"/>
                <a:gd name="T81" fmla="*/ 5 h 64"/>
                <a:gd name="T82" fmla="*/ 45 w 63"/>
                <a:gd name="T83" fmla="*/ 3 h 64"/>
                <a:gd name="T84" fmla="*/ 43 w 63"/>
                <a:gd name="T85" fmla="*/ 2 h 64"/>
                <a:gd name="T86" fmla="*/ 42 w 63"/>
                <a:gd name="T87" fmla="*/ 2 h 64"/>
                <a:gd name="T88" fmla="*/ 39 w 63"/>
                <a:gd name="T89" fmla="*/ 0 h 64"/>
                <a:gd name="T90" fmla="*/ 37 w 63"/>
                <a:gd name="T91" fmla="*/ 0 h 64"/>
                <a:gd name="T92" fmla="*/ 34 w 63"/>
                <a:gd name="T93" fmla="*/ 2 h 64"/>
                <a:gd name="T94" fmla="*/ 32 w 63"/>
                <a:gd name="T95" fmla="*/ 2 h 64"/>
                <a:gd name="T96" fmla="*/ 30 w 63"/>
                <a:gd name="T97" fmla="*/ 3 h 64"/>
                <a:gd name="T98" fmla="*/ 26 w 63"/>
                <a:gd name="T99" fmla="*/ 8 h 64"/>
                <a:gd name="T100" fmla="*/ 21 w 63"/>
                <a:gd name="T101" fmla="*/ 13 h 64"/>
                <a:gd name="T102" fmla="*/ 14 w 63"/>
                <a:gd name="T103" fmla="*/ 19 h 64"/>
                <a:gd name="T104" fmla="*/ 11 w 63"/>
                <a:gd name="T105" fmla="*/ 26 h 64"/>
                <a:gd name="T106" fmla="*/ 6 w 63"/>
                <a:gd name="T107" fmla="*/ 34 h 64"/>
                <a:gd name="T108" fmla="*/ 3 w 63"/>
                <a:gd name="T109" fmla="*/ 40 h 64"/>
                <a:gd name="T110" fmla="*/ 2 w 63"/>
                <a:gd name="T111" fmla="*/ 45 h 64"/>
                <a:gd name="T112" fmla="*/ 0 w 63"/>
                <a:gd name="T113" fmla="*/ 50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64"/>
                <a:gd name="T173" fmla="*/ 63 w 6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64">
                  <a:moveTo>
                    <a:pt x="0" y="50"/>
                  </a:moveTo>
                  <a:lnTo>
                    <a:pt x="3" y="55"/>
                  </a:lnTo>
                  <a:lnTo>
                    <a:pt x="8" y="58"/>
                  </a:lnTo>
                  <a:lnTo>
                    <a:pt x="11" y="61"/>
                  </a:lnTo>
                  <a:lnTo>
                    <a:pt x="16" y="63"/>
                  </a:lnTo>
                  <a:lnTo>
                    <a:pt x="21" y="63"/>
                  </a:lnTo>
                  <a:lnTo>
                    <a:pt x="26" y="64"/>
                  </a:lnTo>
                  <a:lnTo>
                    <a:pt x="30" y="64"/>
                  </a:lnTo>
                  <a:lnTo>
                    <a:pt x="35" y="63"/>
                  </a:lnTo>
                  <a:lnTo>
                    <a:pt x="39" y="63"/>
                  </a:lnTo>
                  <a:lnTo>
                    <a:pt x="40" y="61"/>
                  </a:lnTo>
                  <a:lnTo>
                    <a:pt x="43" y="60"/>
                  </a:lnTo>
                  <a:lnTo>
                    <a:pt x="45" y="56"/>
                  </a:lnTo>
                  <a:lnTo>
                    <a:pt x="47" y="55"/>
                  </a:lnTo>
                  <a:lnTo>
                    <a:pt x="48" y="52"/>
                  </a:lnTo>
                  <a:lnTo>
                    <a:pt x="51" y="48"/>
                  </a:lnTo>
                  <a:lnTo>
                    <a:pt x="53" y="47"/>
                  </a:lnTo>
                  <a:lnTo>
                    <a:pt x="55" y="45"/>
                  </a:lnTo>
                  <a:lnTo>
                    <a:pt x="56" y="45"/>
                  </a:lnTo>
                  <a:lnTo>
                    <a:pt x="58" y="45"/>
                  </a:lnTo>
                  <a:lnTo>
                    <a:pt x="61" y="42"/>
                  </a:lnTo>
                  <a:lnTo>
                    <a:pt x="63" y="37"/>
                  </a:lnTo>
                  <a:lnTo>
                    <a:pt x="63" y="32"/>
                  </a:lnTo>
                  <a:lnTo>
                    <a:pt x="61" y="27"/>
                  </a:lnTo>
                  <a:lnTo>
                    <a:pt x="59" y="23"/>
                  </a:lnTo>
                  <a:lnTo>
                    <a:pt x="58" y="19"/>
                  </a:lnTo>
                  <a:lnTo>
                    <a:pt x="53" y="15"/>
                  </a:lnTo>
                  <a:lnTo>
                    <a:pt x="48" y="11"/>
                  </a:lnTo>
                  <a:lnTo>
                    <a:pt x="48" y="10"/>
                  </a:lnTo>
                  <a:lnTo>
                    <a:pt x="48" y="8"/>
                  </a:lnTo>
                  <a:lnTo>
                    <a:pt x="48" y="7"/>
                  </a:lnTo>
                  <a:lnTo>
                    <a:pt x="47" y="5"/>
                  </a:lnTo>
                  <a:lnTo>
                    <a:pt x="45" y="3"/>
                  </a:lnTo>
                  <a:lnTo>
                    <a:pt x="43" y="2"/>
                  </a:lnTo>
                  <a:lnTo>
                    <a:pt x="42" y="2"/>
                  </a:lnTo>
                  <a:lnTo>
                    <a:pt x="39" y="0"/>
                  </a:lnTo>
                  <a:lnTo>
                    <a:pt x="37" y="0"/>
                  </a:lnTo>
                  <a:lnTo>
                    <a:pt x="34" y="2"/>
                  </a:lnTo>
                  <a:lnTo>
                    <a:pt x="32" y="2"/>
                  </a:lnTo>
                  <a:lnTo>
                    <a:pt x="30" y="3"/>
                  </a:lnTo>
                  <a:lnTo>
                    <a:pt x="26" y="8"/>
                  </a:lnTo>
                  <a:lnTo>
                    <a:pt x="21" y="13"/>
                  </a:lnTo>
                  <a:lnTo>
                    <a:pt x="14" y="19"/>
                  </a:lnTo>
                  <a:lnTo>
                    <a:pt x="11" y="26"/>
                  </a:lnTo>
                  <a:lnTo>
                    <a:pt x="6" y="34"/>
                  </a:lnTo>
                  <a:lnTo>
                    <a:pt x="3" y="40"/>
                  </a:lnTo>
                  <a:lnTo>
                    <a:pt x="2" y="45"/>
                  </a:lnTo>
                  <a:lnTo>
                    <a:pt x="0" y="50"/>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81" name="Freeform 80"/>
            <p:cNvSpPr>
              <a:spLocks/>
            </p:cNvSpPr>
            <p:nvPr/>
          </p:nvSpPr>
          <p:spPr bwMode="auto">
            <a:xfrm>
              <a:off x="4735" y="2589"/>
              <a:ext cx="63" cy="64"/>
            </a:xfrm>
            <a:custGeom>
              <a:avLst/>
              <a:gdLst>
                <a:gd name="T0" fmla="*/ 0 w 63"/>
                <a:gd name="T1" fmla="*/ 50 h 64"/>
                <a:gd name="T2" fmla="*/ 3 w 63"/>
                <a:gd name="T3" fmla="*/ 55 h 64"/>
                <a:gd name="T4" fmla="*/ 8 w 63"/>
                <a:gd name="T5" fmla="*/ 58 h 64"/>
                <a:gd name="T6" fmla="*/ 11 w 63"/>
                <a:gd name="T7" fmla="*/ 61 h 64"/>
                <a:gd name="T8" fmla="*/ 16 w 63"/>
                <a:gd name="T9" fmla="*/ 63 h 64"/>
                <a:gd name="T10" fmla="*/ 21 w 63"/>
                <a:gd name="T11" fmla="*/ 63 h 64"/>
                <a:gd name="T12" fmla="*/ 26 w 63"/>
                <a:gd name="T13" fmla="*/ 64 h 64"/>
                <a:gd name="T14" fmla="*/ 30 w 63"/>
                <a:gd name="T15" fmla="*/ 64 h 64"/>
                <a:gd name="T16" fmla="*/ 35 w 63"/>
                <a:gd name="T17" fmla="*/ 63 h 64"/>
                <a:gd name="T18" fmla="*/ 39 w 63"/>
                <a:gd name="T19" fmla="*/ 63 h 64"/>
                <a:gd name="T20" fmla="*/ 40 w 63"/>
                <a:gd name="T21" fmla="*/ 61 h 64"/>
                <a:gd name="T22" fmla="*/ 43 w 63"/>
                <a:gd name="T23" fmla="*/ 60 h 64"/>
                <a:gd name="T24" fmla="*/ 45 w 63"/>
                <a:gd name="T25" fmla="*/ 56 h 64"/>
                <a:gd name="T26" fmla="*/ 47 w 63"/>
                <a:gd name="T27" fmla="*/ 55 h 64"/>
                <a:gd name="T28" fmla="*/ 48 w 63"/>
                <a:gd name="T29" fmla="*/ 52 h 64"/>
                <a:gd name="T30" fmla="*/ 51 w 63"/>
                <a:gd name="T31" fmla="*/ 48 h 64"/>
                <a:gd name="T32" fmla="*/ 53 w 63"/>
                <a:gd name="T33" fmla="*/ 47 h 64"/>
                <a:gd name="T34" fmla="*/ 53 w 63"/>
                <a:gd name="T35" fmla="*/ 47 h 64"/>
                <a:gd name="T36" fmla="*/ 53 w 63"/>
                <a:gd name="T37" fmla="*/ 47 h 64"/>
                <a:gd name="T38" fmla="*/ 55 w 63"/>
                <a:gd name="T39" fmla="*/ 45 h 64"/>
                <a:gd name="T40" fmla="*/ 55 w 63"/>
                <a:gd name="T41" fmla="*/ 45 h 64"/>
                <a:gd name="T42" fmla="*/ 56 w 63"/>
                <a:gd name="T43" fmla="*/ 45 h 64"/>
                <a:gd name="T44" fmla="*/ 56 w 63"/>
                <a:gd name="T45" fmla="*/ 45 h 64"/>
                <a:gd name="T46" fmla="*/ 56 w 63"/>
                <a:gd name="T47" fmla="*/ 45 h 64"/>
                <a:gd name="T48" fmla="*/ 58 w 63"/>
                <a:gd name="T49" fmla="*/ 45 h 64"/>
                <a:gd name="T50" fmla="*/ 61 w 63"/>
                <a:gd name="T51" fmla="*/ 42 h 64"/>
                <a:gd name="T52" fmla="*/ 63 w 63"/>
                <a:gd name="T53" fmla="*/ 37 h 64"/>
                <a:gd name="T54" fmla="*/ 63 w 63"/>
                <a:gd name="T55" fmla="*/ 32 h 64"/>
                <a:gd name="T56" fmla="*/ 61 w 63"/>
                <a:gd name="T57" fmla="*/ 27 h 64"/>
                <a:gd name="T58" fmla="*/ 59 w 63"/>
                <a:gd name="T59" fmla="*/ 23 h 64"/>
                <a:gd name="T60" fmla="*/ 58 w 63"/>
                <a:gd name="T61" fmla="*/ 19 h 64"/>
                <a:gd name="T62" fmla="*/ 53 w 63"/>
                <a:gd name="T63" fmla="*/ 15 h 64"/>
                <a:gd name="T64" fmla="*/ 48 w 63"/>
                <a:gd name="T65" fmla="*/ 11 h 64"/>
                <a:gd name="T66" fmla="*/ 48 w 63"/>
                <a:gd name="T67" fmla="*/ 11 h 64"/>
                <a:gd name="T68" fmla="*/ 48 w 63"/>
                <a:gd name="T69" fmla="*/ 11 h 64"/>
                <a:gd name="T70" fmla="*/ 48 w 63"/>
                <a:gd name="T71" fmla="*/ 10 h 64"/>
                <a:gd name="T72" fmla="*/ 48 w 63"/>
                <a:gd name="T73" fmla="*/ 10 h 64"/>
                <a:gd name="T74" fmla="*/ 48 w 63"/>
                <a:gd name="T75" fmla="*/ 8 h 64"/>
                <a:gd name="T76" fmla="*/ 48 w 63"/>
                <a:gd name="T77" fmla="*/ 8 h 64"/>
                <a:gd name="T78" fmla="*/ 48 w 63"/>
                <a:gd name="T79" fmla="*/ 7 h 64"/>
                <a:gd name="T80" fmla="*/ 47 w 63"/>
                <a:gd name="T81" fmla="*/ 5 h 64"/>
                <a:gd name="T82" fmla="*/ 45 w 63"/>
                <a:gd name="T83" fmla="*/ 3 h 64"/>
                <a:gd name="T84" fmla="*/ 43 w 63"/>
                <a:gd name="T85" fmla="*/ 2 h 64"/>
                <a:gd name="T86" fmla="*/ 42 w 63"/>
                <a:gd name="T87" fmla="*/ 2 h 64"/>
                <a:gd name="T88" fmla="*/ 39 w 63"/>
                <a:gd name="T89" fmla="*/ 0 h 64"/>
                <a:gd name="T90" fmla="*/ 37 w 63"/>
                <a:gd name="T91" fmla="*/ 0 h 64"/>
                <a:gd name="T92" fmla="*/ 34 w 63"/>
                <a:gd name="T93" fmla="*/ 2 h 64"/>
                <a:gd name="T94" fmla="*/ 32 w 63"/>
                <a:gd name="T95" fmla="*/ 2 h 64"/>
                <a:gd name="T96" fmla="*/ 30 w 63"/>
                <a:gd name="T97" fmla="*/ 3 h 64"/>
                <a:gd name="T98" fmla="*/ 26 w 63"/>
                <a:gd name="T99" fmla="*/ 8 h 64"/>
                <a:gd name="T100" fmla="*/ 21 w 63"/>
                <a:gd name="T101" fmla="*/ 13 h 64"/>
                <a:gd name="T102" fmla="*/ 14 w 63"/>
                <a:gd name="T103" fmla="*/ 19 h 64"/>
                <a:gd name="T104" fmla="*/ 11 w 63"/>
                <a:gd name="T105" fmla="*/ 26 h 64"/>
                <a:gd name="T106" fmla="*/ 6 w 63"/>
                <a:gd name="T107" fmla="*/ 34 h 64"/>
                <a:gd name="T108" fmla="*/ 3 w 63"/>
                <a:gd name="T109" fmla="*/ 40 h 64"/>
                <a:gd name="T110" fmla="*/ 2 w 63"/>
                <a:gd name="T111" fmla="*/ 45 h 64"/>
                <a:gd name="T112" fmla="*/ 0 w 63"/>
                <a:gd name="T113" fmla="*/ 50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64"/>
                <a:gd name="T173" fmla="*/ 63 w 6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64">
                  <a:moveTo>
                    <a:pt x="0" y="50"/>
                  </a:moveTo>
                  <a:lnTo>
                    <a:pt x="3" y="55"/>
                  </a:lnTo>
                  <a:lnTo>
                    <a:pt x="8" y="58"/>
                  </a:lnTo>
                  <a:lnTo>
                    <a:pt x="11" y="61"/>
                  </a:lnTo>
                  <a:lnTo>
                    <a:pt x="16" y="63"/>
                  </a:lnTo>
                  <a:lnTo>
                    <a:pt x="21" y="63"/>
                  </a:lnTo>
                  <a:lnTo>
                    <a:pt x="26" y="64"/>
                  </a:lnTo>
                  <a:lnTo>
                    <a:pt x="30" y="64"/>
                  </a:lnTo>
                  <a:lnTo>
                    <a:pt x="35" y="63"/>
                  </a:lnTo>
                  <a:lnTo>
                    <a:pt x="39" y="63"/>
                  </a:lnTo>
                  <a:lnTo>
                    <a:pt x="40" y="61"/>
                  </a:lnTo>
                  <a:lnTo>
                    <a:pt x="43" y="60"/>
                  </a:lnTo>
                  <a:lnTo>
                    <a:pt x="45" y="56"/>
                  </a:lnTo>
                  <a:lnTo>
                    <a:pt x="47" y="55"/>
                  </a:lnTo>
                  <a:lnTo>
                    <a:pt x="48" y="52"/>
                  </a:lnTo>
                  <a:lnTo>
                    <a:pt x="51" y="48"/>
                  </a:lnTo>
                  <a:lnTo>
                    <a:pt x="53" y="47"/>
                  </a:lnTo>
                  <a:lnTo>
                    <a:pt x="55" y="45"/>
                  </a:lnTo>
                  <a:lnTo>
                    <a:pt x="56" y="45"/>
                  </a:lnTo>
                  <a:lnTo>
                    <a:pt x="58" y="45"/>
                  </a:lnTo>
                  <a:lnTo>
                    <a:pt x="61" y="42"/>
                  </a:lnTo>
                  <a:lnTo>
                    <a:pt x="63" y="37"/>
                  </a:lnTo>
                  <a:lnTo>
                    <a:pt x="63" y="32"/>
                  </a:lnTo>
                  <a:lnTo>
                    <a:pt x="61" y="27"/>
                  </a:lnTo>
                  <a:lnTo>
                    <a:pt x="59" y="23"/>
                  </a:lnTo>
                  <a:lnTo>
                    <a:pt x="58" y="19"/>
                  </a:lnTo>
                  <a:lnTo>
                    <a:pt x="53" y="15"/>
                  </a:lnTo>
                  <a:lnTo>
                    <a:pt x="48" y="11"/>
                  </a:lnTo>
                  <a:lnTo>
                    <a:pt x="48" y="10"/>
                  </a:lnTo>
                  <a:lnTo>
                    <a:pt x="48" y="8"/>
                  </a:lnTo>
                  <a:lnTo>
                    <a:pt x="48" y="7"/>
                  </a:lnTo>
                  <a:lnTo>
                    <a:pt x="47" y="5"/>
                  </a:lnTo>
                  <a:lnTo>
                    <a:pt x="45" y="3"/>
                  </a:lnTo>
                  <a:lnTo>
                    <a:pt x="43" y="2"/>
                  </a:lnTo>
                  <a:lnTo>
                    <a:pt x="42" y="2"/>
                  </a:lnTo>
                  <a:lnTo>
                    <a:pt x="39" y="0"/>
                  </a:lnTo>
                  <a:lnTo>
                    <a:pt x="37" y="0"/>
                  </a:lnTo>
                  <a:lnTo>
                    <a:pt x="34" y="2"/>
                  </a:lnTo>
                  <a:lnTo>
                    <a:pt x="32" y="2"/>
                  </a:lnTo>
                  <a:lnTo>
                    <a:pt x="30" y="3"/>
                  </a:lnTo>
                  <a:lnTo>
                    <a:pt x="26" y="8"/>
                  </a:lnTo>
                  <a:lnTo>
                    <a:pt x="21" y="13"/>
                  </a:lnTo>
                  <a:lnTo>
                    <a:pt x="14" y="19"/>
                  </a:lnTo>
                  <a:lnTo>
                    <a:pt x="11" y="26"/>
                  </a:lnTo>
                  <a:lnTo>
                    <a:pt x="6" y="34"/>
                  </a:lnTo>
                  <a:lnTo>
                    <a:pt x="3" y="40"/>
                  </a:lnTo>
                  <a:lnTo>
                    <a:pt x="2" y="45"/>
                  </a:lnTo>
                  <a:lnTo>
                    <a:pt x="0" y="50"/>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82" name="Freeform 81"/>
            <p:cNvSpPr>
              <a:spLocks/>
            </p:cNvSpPr>
            <p:nvPr/>
          </p:nvSpPr>
          <p:spPr bwMode="auto">
            <a:xfrm>
              <a:off x="4735" y="2589"/>
              <a:ext cx="63" cy="64"/>
            </a:xfrm>
            <a:custGeom>
              <a:avLst/>
              <a:gdLst>
                <a:gd name="T0" fmla="*/ 0 w 63"/>
                <a:gd name="T1" fmla="*/ 50 h 64"/>
                <a:gd name="T2" fmla="*/ 3 w 63"/>
                <a:gd name="T3" fmla="*/ 55 h 64"/>
                <a:gd name="T4" fmla="*/ 8 w 63"/>
                <a:gd name="T5" fmla="*/ 58 h 64"/>
                <a:gd name="T6" fmla="*/ 11 w 63"/>
                <a:gd name="T7" fmla="*/ 61 h 64"/>
                <a:gd name="T8" fmla="*/ 16 w 63"/>
                <a:gd name="T9" fmla="*/ 63 h 64"/>
                <a:gd name="T10" fmla="*/ 21 w 63"/>
                <a:gd name="T11" fmla="*/ 63 h 64"/>
                <a:gd name="T12" fmla="*/ 26 w 63"/>
                <a:gd name="T13" fmla="*/ 64 h 64"/>
                <a:gd name="T14" fmla="*/ 30 w 63"/>
                <a:gd name="T15" fmla="*/ 64 h 64"/>
                <a:gd name="T16" fmla="*/ 35 w 63"/>
                <a:gd name="T17" fmla="*/ 63 h 64"/>
                <a:gd name="T18" fmla="*/ 39 w 63"/>
                <a:gd name="T19" fmla="*/ 63 h 64"/>
                <a:gd name="T20" fmla="*/ 40 w 63"/>
                <a:gd name="T21" fmla="*/ 61 h 64"/>
                <a:gd name="T22" fmla="*/ 43 w 63"/>
                <a:gd name="T23" fmla="*/ 60 h 64"/>
                <a:gd name="T24" fmla="*/ 45 w 63"/>
                <a:gd name="T25" fmla="*/ 56 h 64"/>
                <a:gd name="T26" fmla="*/ 47 w 63"/>
                <a:gd name="T27" fmla="*/ 55 h 64"/>
                <a:gd name="T28" fmla="*/ 48 w 63"/>
                <a:gd name="T29" fmla="*/ 52 h 64"/>
                <a:gd name="T30" fmla="*/ 51 w 63"/>
                <a:gd name="T31" fmla="*/ 48 h 64"/>
                <a:gd name="T32" fmla="*/ 53 w 63"/>
                <a:gd name="T33" fmla="*/ 47 h 64"/>
                <a:gd name="T34" fmla="*/ 53 w 63"/>
                <a:gd name="T35" fmla="*/ 47 h 64"/>
                <a:gd name="T36" fmla="*/ 53 w 63"/>
                <a:gd name="T37" fmla="*/ 47 h 64"/>
                <a:gd name="T38" fmla="*/ 55 w 63"/>
                <a:gd name="T39" fmla="*/ 45 h 64"/>
                <a:gd name="T40" fmla="*/ 55 w 63"/>
                <a:gd name="T41" fmla="*/ 45 h 64"/>
                <a:gd name="T42" fmla="*/ 56 w 63"/>
                <a:gd name="T43" fmla="*/ 45 h 64"/>
                <a:gd name="T44" fmla="*/ 56 w 63"/>
                <a:gd name="T45" fmla="*/ 45 h 64"/>
                <a:gd name="T46" fmla="*/ 56 w 63"/>
                <a:gd name="T47" fmla="*/ 45 h 64"/>
                <a:gd name="T48" fmla="*/ 58 w 63"/>
                <a:gd name="T49" fmla="*/ 45 h 64"/>
                <a:gd name="T50" fmla="*/ 61 w 63"/>
                <a:gd name="T51" fmla="*/ 42 h 64"/>
                <a:gd name="T52" fmla="*/ 63 w 63"/>
                <a:gd name="T53" fmla="*/ 37 h 64"/>
                <a:gd name="T54" fmla="*/ 63 w 63"/>
                <a:gd name="T55" fmla="*/ 32 h 64"/>
                <a:gd name="T56" fmla="*/ 61 w 63"/>
                <a:gd name="T57" fmla="*/ 27 h 64"/>
                <a:gd name="T58" fmla="*/ 59 w 63"/>
                <a:gd name="T59" fmla="*/ 23 h 64"/>
                <a:gd name="T60" fmla="*/ 58 w 63"/>
                <a:gd name="T61" fmla="*/ 19 h 64"/>
                <a:gd name="T62" fmla="*/ 53 w 63"/>
                <a:gd name="T63" fmla="*/ 15 h 64"/>
                <a:gd name="T64" fmla="*/ 48 w 63"/>
                <a:gd name="T65" fmla="*/ 11 h 64"/>
                <a:gd name="T66" fmla="*/ 48 w 63"/>
                <a:gd name="T67" fmla="*/ 11 h 64"/>
                <a:gd name="T68" fmla="*/ 48 w 63"/>
                <a:gd name="T69" fmla="*/ 11 h 64"/>
                <a:gd name="T70" fmla="*/ 48 w 63"/>
                <a:gd name="T71" fmla="*/ 10 h 64"/>
                <a:gd name="T72" fmla="*/ 48 w 63"/>
                <a:gd name="T73" fmla="*/ 10 h 64"/>
                <a:gd name="T74" fmla="*/ 48 w 63"/>
                <a:gd name="T75" fmla="*/ 8 h 64"/>
                <a:gd name="T76" fmla="*/ 48 w 63"/>
                <a:gd name="T77" fmla="*/ 8 h 64"/>
                <a:gd name="T78" fmla="*/ 48 w 63"/>
                <a:gd name="T79" fmla="*/ 7 h 64"/>
                <a:gd name="T80" fmla="*/ 47 w 63"/>
                <a:gd name="T81" fmla="*/ 5 h 64"/>
                <a:gd name="T82" fmla="*/ 45 w 63"/>
                <a:gd name="T83" fmla="*/ 3 h 64"/>
                <a:gd name="T84" fmla="*/ 43 w 63"/>
                <a:gd name="T85" fmla="*/ 2 h 64"/>
                <a:gd name="T86" fmla="*/ 42 w 63"/>
                <a:gd name="T87" fmla="*/ 2 h 64"/>
                <a:gd name="T88" fmla="*/ 39 w 63"/>
                <a:gd name="T89" fmla="*/ 0 h 64"/>
                <a:gd name="T90" fmla="*/ 37 w 63"/>
                <a:gd name="T91" fmla="*/ 0 h 64"/>
                <a:gd name="T92" fmla="*/ 34 w 63"/>
                <a:gd name="T93" fmla="*/ 2 h 64"/>
                <a:gd name="T94" fmla="*/ 32 w 63"/>
                <a:gd name="T95" fmla="*/ 2 h 64"/>
                <a:gd name="T96" fmla="*/ 30 w 63"/>
                <a:gd name="T97" fmla="*/ 3 h 64"/>
                <a:gd name="T98" fmla="*/ 26 w 63"/>
                <a:gd name="T99" fmla="*/ 8 h 64"/>
                <a:gd name="T100" fmla="*/ 21 w 63"/>
                <a:gd name="T101" fmla="*/ 13 h 64"/>
                <a:gd name="T102" fmla="*/ 14 w 63"/>
                <a:gd name="T103" fmla="*/ 19 h 64"/>
                <a:gd name="T104" fmla="*/ 11 w 63"/>
                <a:gd name="T105" fmla="*/ 26 h 64"/>
                <a:gd name="T106" fmla="*/ 6 w 63"/>
                <a:gd name="T107" fmla="*/ 34 h 64"/>
                <a:gd name="T108" fmla="*/ 3 w 63"/>
                <a:gd name="T109" fmla="*/ 40 h 64"/>
                <a:gd name="T110" fmla="*/ 2 w 63"/>
                <a:gd name="T111" fmla="*/ 45 h 64"/>
                <a:gd name="T112" fmla="*/ 0 w 63"/>
                <a:gd name="T113" fmla="*/ 50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64"/>
                <a:gd name="T173" fmla="*/ 63 w 6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64">
                  <a:moveTo>
                    <a:pt x="0" y="50"/>
                  </a:moveTo>
                  <a:lnTo>
                    <a:pt x="3" y="55"/>
                  </a:lnTo>
                  <a:lnTo>
                    <a:pt x="8" y="58"/>
                  </a:lnTo>
                  <a:lnTo>
                    <a:pt x="11" y="61"/>
                  </a:lnTo>
                  <a:lnTo>
                    <a:pt x="16" y="63"/>
                  </a:lnTo>
                  <a:lnTo>
                    <a:pt x="21" y="63"/>
                  </a:lnTo>
                  <a:lnTo>
                    <a:pt x="26" y="64"/>
                  </a:lnTo>
                  <a:lnTo>
                    <a:pt x="30" y="64"/>
                  </a:lnTo>
                  <a:lnTo>
                    <a:pt x="35" y="63"/>
                  </a:lnTo>
                  <a:lnTo>
                    <a:pt x="39" y="63"/>
                  </a:lnTo>
                  <a:lnTo>
                    <a:pt x="40" y="61"/>
                  </a:lnTo>
                  <a:lnTo>
                    <a:pt x="43" y="60"/>
                  </a:lnTo>
                  <a:lnTo>
                    <a:pt x="45" y="56"/>
                  </a:lnTo>
                  <a:lnTo>
                    <a:pt x="47" y="55"/>
                  </a:lnTo>
                  <a:lnTo>
                    <a:pt x="48" y="52"/>
                  </a:lnTo>
                  <a:lnTo>
                    <a:pt x="51" y="48"/>
                  </a:lnTo>
                  <a:lnTo>
                    <a:pt x="53" y="47"/>
                  </a:lnTo>
                  <a:lnTo>
                    <a:pt x="55" y="45"/>
                  </a:lnTo>
                  <a:lnTo>
                    <a:pt x="56" y="45"/>
                  </a:lnTo>
                  <a:lnTo>
                    <a:pt x="58" y="45"/>
                  </a:lnTo>
                  <a:lnTo>
                    <a:pt x="61" y="42"/>
                  </a:lnTo>
                  <a:lnTo>
                    <a:pt x="63" y="37"/>
                  </a:lnTo>
                  <a:lnTo>
                    <a:pt x="63" y="32"/>
                  </a:lnTo>
                  <a:lnTo>
                    <a:pt x="61" y="27"/>
                  </a:lnTo>
                  <a:lnTo>
                    <a:pt x="59" y="23"/>
                  </a:lnTo>
                  <a:lnTo>
                    <a:pt x="58" y="19"/>
                  </a:lnTo>
                  <a:lnTo>
                    <a:pt x="53" y="15"/>
                  </a:lnTo>
                  <a:lnTo>
                    <a:pt x="48" y="11"/>
                  </a:lnTo>
                  <a:lnTo>
                    <a:pt x="48" y="10"/>
                  </a:lnTo>
                  <a:lnTo>
                    <a:pt x="48" y="8"/>
                  </a:lnTo>
                  <a:lnTo>
                    <a:pt x="48" y="7"/>
                  </a:lnTo>
                  <a:lnTo>
                    <a:pt x="47" y="5"/>
                  </a:lnTo>
                  <a:lnTo>
                    <a:pt x="45" y="3"/>
                  </a:lnTo>
                  <a:lnTo>
                    <a:pt x="43" y="2"/>
                  </a:lnTo>
                  <a:lnTo>
                    <a:pt x="42" y="2"/>
                  </a:lnTo>
                  <a:lnTo>
                    <a:pt x="39" y="0"/>
                  </a:lnTo>
                  <a:lnTo>
                    <a:pt x="37" y="0"/>
                  </a:lnTo>
                  <a:lnTo>
                    <a:pt x="34" y="2"/>
                  </a:lnTo>
                  <a:lnTo>
                    <a:pt x="32" y="2"/>
                  </a:lnTo>
                  <a:lnTo>
                    <a:pt x="30" y="3"/>
                  </a:lnTo>
                  <a:lnTo>
                    <a:pt x="26" y="8"/>
                  </a:lnTo>
                  <a:lnTo>
                    <a:pt x="21" y="13"/>
                  </a:lnTo>
                  <a:lnTo>
                    <a:pt x="14" y="19"/>
                  </a:lnTo>
                  <a:lnTo>
                    <a:pt x="11" y="26"/>
                  </a:lnTo>
                  <a:lnTo>
                    <a:pt x="6" y="34"/>
                  </a:lnTo>
                  <a:lnTo>
                    <a:pt x="3" y="40"/>
                  </a:lnTo>
                  <a:lnTo>
                    <a:pt x="2" y="45"/>
                  </a:lnTo>
                  <a:lnTo>
                    <a:pt x="0" y="50"/>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83" name="Freeform 82"/>
            <p:cNvSpPr>
              <a:spLocks/>
            </p:cNvSpPr>
            <p:nvPr/>
          </p:nvSpPr>
          <p:spPr bwMode="auto">
            <a:xfrm>
              <a:off x="4746" y="2534"/>
              <a:ext cx="58" cy="53"/>
            </a:xfrm>
            <a:custGeom>
              <a:avLst/>
              <a:gdLst>
                <a:gd name="T0" fmla="*/ 7 w 58"/>
                <a:gd name="T1" fmla="*/ 28 h 53"/>
                <a:gd name="T2" fmla="*/ 2 w 58"/>
                <a:gd name="T3" fmla="*/ 36 h 53"/>
                <a:gd name="T4" fmla="*/ 0 w 58"/>
                <a:gd name="T5" fmla="*/ 44 h 53"/>
                <a:gd name="T6" fmla="*/ 3 w 58"/>
                <a:gd name="T7" fmla="*/ 50 h 53"/>
                <a:gd name="T8" fmla="*/ 8 w 58"/>
                <a:gd name="T9" fmla="*/ 50 h 53"/>
                <a:gd name="T10" fmla="*/ 11 w 58"/>
                <a:gd name="T11" fmla="*/ 52 h 53"/>
                <a:gd name="T12" fmla="*/ 15 w 58"/>
                <a:gd name="T13" fmla="*/ 53 h 53"/>
                <a:gd name="T14" fmla="*/ 18 w 58"/>
                <a:gd name="T15" fmla="*/ 53 h 53"/>
                <a:gd name="T16" fmla="*/ 23 w 58"/>
                <a:gd name="T17" fmla="*/ 52 h 53"/>
                <a:gd name="T18" fmla="*/ 31 w 58"/>
                <a:gd name="T19" fmla="*/ 50 h 53"/>
                <a:gd name="T20" fmla="*/ 39 w 58"/>
                <a:gd name="T21" fmla="*/ 49 h 53"/>
                <a:gd name="T22" fmla="*/ 44 w 58"/>
                <a:gd name="T23" fmla="*/ 45 h 53"/>
                <a:gd name="T24" fmla="*/ 47 w 58"/>
                <a:gd name="T25" fmla="*/ 37 h 53"/>
                <a:gd name="T26" fmla="*/ 50 w 58"/>
                <a:gd name="T27" fmla="*/ 28 h 53"/>
                <a:gd name="T28" fmla="*/ 52 w 58"/>
                <a:gd name="T29" fmla="*/ 20 h 53"/>
                <a:gd name="T30" fmla="*/ 55 w 58"/>
                <a:gd name="T31" fmla="*/ 12 h 53"/>
                <a:gd name="T32" fmla="*/ 56 w 58"/>
                <a:gd name="T33" fmla="*/ 7 h 53"/>
                <a:gd name="T34" fmla="*/ 58 w 58"/>
                <a:gd name="T35" fmla="*/ 5 h 53"/>
                <a:gd name="T36" fmla="*/ 56 w 58"/>
                <a:gd name="T37" fmla="*/ 4 h 53"/>
                <a:gd name="T38" fmla="*/ 56 w 58"/>
                <a:gd name="T39" fmla="*/ 2 h 53"/>
                <a:gd name="T40" fmla="*/ 55 w 58"/>
                <a:gd name="T41" fmla="*/ 0 h 53"/>
                <a:gd name="T42" fmla="*/ 52 w 58"/>
                <a:gd name="T43" fmla="*/ 0 h 53"/>
                <a:gd name="T44" fmla="*/ 48 w 58"/>
                <a:gd name="T45" fmla="*/ 0 h 53"/>
                <a:gd name="T46" fmla="*/ 45 w 58"/>
                <a:gd name="T47" fmla="*/ 2 h 53"/>
                <a:gd name="T48" fmla="*/ 40 w 58"/>
                <a:gd name="T49" fmla="*/ 7 h 53"/>
                <a:gd name="T50" fmla="*/ 32 w 58"/>
                <a:gd name="T51" fmla="*/ 13 h 53"/>
                <a:gd name="T52" fmla="*/ 23 w 58"/>
                <a:gd name="T53" fmla="*/ 20 h 53"/>
                <a:gd name="T54" fmla="*/ 13 w 58"/>
                <a:gd name="T55" fmla="*/ 23 h 53"/>
                <a:gd name="T56" fmla="*/ 8 w 58"/>
                <a:gd name="T57" fmla="*/ 25 h 53"/>
                <a:gd name="T58" fmla="*/ 10 w 58"/>
                <a:gd name="T59" fmla="*/ 25 h 53"/>
                <a:gd name="T60" fmla="*/ 10 w 58"/>
                <a:gd name="T61" fmla="*/ 25 h 53"/>
                <a:gd name="T62" fmla="*/ 8 w 58"/>
                <a:gd name="T63" fmla="*/ 2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53"/>
                <a:gd name="T98" fmla="*/ 58 w 58"/>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53">
                  <a:moveTo>
                    <a:pt x="8" y="25"/>
                  </a:moveTo>
                  <a:lnTo>
                    <a:pt x="7" y="28"/>
                  </a:lnTo>
                  <a:lnTo>
                    <a:pt x="3" y="31"/>
                  </a:lnTo>
                  <a:lnTo>
                    <a:pt x="2" y="36"/>
                  </a:lnTo>
                  <a:lnTo>
                    <a:pt x="0" y="41"/>
                  </a:lnTo>
                  <a:lnTo>
                    <a:pt x="0" y="44"/>
                  </a:lnTo>
                  <a:lnTo>
                    <a:pt x="0" y="47"/>
                  </a:lnTo>
                  <a:lnTo>
                    <a:pt x="3" y="50"/>
                  </a:lnTo>
                  <a:lnTo>
                    <a:pt x="8" y="50"/>
                  </a:lnTo>
                  <a:lnTo>
                    <a:pt x="10" y="50"/>
                  </a:lnTo>
                  <a:lnTo>
                    <a:pt x="11" y="52"/>
                  </a:lnTo>
                  <a:lnTo>
                    <a:pt x="13" y="52"/>
                  </a:lnTo>
                  <a:lnTo>
                    <a:pt x="15" y="53"/>
                  </a:lnTo>
                  <a:lnTo>
                    <a:pt x="16" y="53"/>
                  </a:lnTo>
                  <a:lnTo>
                    <a:pt x="18" y="53"/>
                  </a:lnTo>
                  <a:lnTo>
                    <a:pt x="19" y="53"/>
                  </a:lnTo>
                  <a:lnTo>
                    <a:pt x="23" y="52"/>
                  </a:lnTo>
                  <a:lnTo>
                    <a:pt x="28" y="50"/>
                  </a:lnTo>
                  <a:lnTo>
                    <a:pt x="31" y="50"/>
                  </a:lnTo>
                  <a:lnTo>
                    <a:pt x="36" y="50"/>
                  </a:lnTo>
                  <a:lnTo>
                    <a:pt x="39" y="49"/>
                  </a:lnTo>
                  <a:lnTo>
                    <a:pt x="42" y="47"/>
                  </a:lnTo>
                  <a:lnTo>
                    <a:pt x="44" y="45"/>
                  </a:lnTo>
                  <a:lnTo>
                    <a:pt x="47" y="41"/>
                  </a:lnTo>
                  <a:lnTo>
                    <a:pt x="47" y="37"/>
                  </a:lnTo>
                  <a:lnTo>
                    <a:pt x="48" y="33"/>
                  </a:lnTo>
                  <a:lnTo>
                    <a:pt x="50" y="28"/>
                  </a:lnTo>
                  <a:lnTo>
                    <a:pt x="50" y="25"/>
                  </a:lnTo>
                  <a:lnTo>
                    <a:pt x="52" y="20"/>
                  </a:lnTo>
                  <a:lnTo>
                    <a:pt x="53" y="15"/>
                  </a:lnTo>
                  <a:lnTo>
                    <a:pt x="55" y="12"/>
                  </a:lnTo>
                  <a:lnTo>
                    <a:pt x="56" y="8"/>
                  </a:lnTo>
                  <a:lnTo>
                    <a:pt x="56" y="7"/>
                  </a:lnTo>
                  <a:lnTo>
                    <a:pt x="58" y="7"/>
                  </a:lnTo>
                  <a:lnTo>
                    <a:pt x="58" y="5"/>
                  </a:lnTo>
                  <a:lnTo>
                    <a:pt x="56" y="5"/>
                  </a:lnTo>
                  <a:lnTo>
                    <a:pt x="56" y="4"/>
                  </a:lnTo>
                  <a:lnTo>
                    <a:pt x="56" y="2"/>
                  </a:lnTo>
                  <a:lnTo>
                    <a:pt x="55" y="0"/>
                  </a:lnTo>
                  <a:lnTo>
                    <a:pt x="53" y="0"/>
                  </a:lnTo>
                  <a:lnTo>
                    <a:pt x="52" y="0"/>
                  </a:lnTo>
                  <a:lnTo>
                    <a:pt x="50" y="0"/>
                  </a:lnTo>
                  <a:lnTo>
                    <a:pt x="48" y="0"/>
                  </a:lnTo>
                  <a:lnTo>
                    <a:pt x="47" y="2"/>
                  </a:lnTo>
                  <a:lnTo>
                    <a:pt x="45" y="2"/>
                  </a:lnTo>
                  <a:lnTo>
                    <a:pt x="44" y="4"/>
                  </a:lnTo>
                  <a:lnTo>
                    <a:pt x="40" y="7"/>
                  </a:lnTo>
                  <a:lnTo>
                    <a:pt x="36" y="12"/>
                  </a:lnTo>
                  <a:lnTo>
                    <a:pt x="32" y="13"/>
                  </a:lnTo>
                  <a:lnTo>
                    <a:pt x="28" y="16"/>
                  </a:lnTo>
                  <a:lnTo>
                    <a:pt x="23" y="20"/>
                  </a:lnTo>
                  <a:lnTo>
                    <a:pt x="18" y="21"/>
                  </a:lnTo>
                  <a:lnTo>
                    <a:pt x="13" y="23"/>
                  </a:lnTo>
                  <a:lnTo>
                    <a:pt x="8" y="25"/>
                  </a:lnTo>
                  <a:lnTo>
                    <a:pt x="10" y="25"/>
                  </a:lnTo>
                  <a:lnTo>
                    <a:pt x="8" y="25"/>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84" name="Freeform 83"/>
            <p:cNvSpPr>
              <a:spLocks/>
            </p:cNvSpPr>
            <p:nvPr/>
          </p:nvSpPr>
          <p:spPr bwMode="auto">
            <a:xfrm>
              <a:off x="4746" y="2534"/>
              <a:ext cx="58" cy="53"/>
            </a:xfrm>
            <a:custGeom>
              <a:avLst/>
              <a:gdLst>
                <a:gd name="T0" fmla="*/ 7 w 58"/>
                <a:gd name="T1" fmla="*/ 28 h 53"/>
                <a:gd name="T2" fmla="*/ 2 w 58"/>
                <a:gd name="T3" fmla="*/ 36 h 53"/>
                <a:gd name="T4" fmla="*/ 0 w 58"/>
                <a:gd name="T5" fmla="*/ 44 h 53"/>
                <a:gd name="T6" fmla="*/ 3 w 58"/>
                <a:gd name="T7" fmla="*/ 50 h 53"/>
                <a:gd name="T8" fmla="*/ 8 w 58"/>
                <a:gd name="T9" fmla="*/ 50 h 53"/>
                <a:gd name="T10" fmla="*/ 11 w 58"/>
                <a:gd name="T11" fmla="*/ 52 h 53"/>
                <a:gd name="T12" fmla="*/ 15 w 58"/>
                <a:gd name="T13" fmla="*/ 53 h 53"/>
                <a:gd name="T14" fmla="*/ 18 w 58"/>
                <a:gd name="T15" fmla="*/ 53 h 53"/>
                <a:gd name="T16" fmla="*/ 23 w 58"/>
                <a:gd name="T17" fmla="*/ 52 h 53"/>
                <a:gd name="T18" fmla="*/ 31 w 58"/>
                <a:gd name="T19" fmla="*/ 50 h 53"/>
                <a:gd name="T20" fmla="*/ 39 w 58"/>
                <a:gd name="T21" fmla="*/ 49 h 53"/>
                <a:gd name="T22" fmla="*/ 44 w 58"/>
                <a:gd name="T23" fmla="*/ 45 h 53"/>
                <a:gd name="T24" fmla="*/ 47 w 58"/>
                <a:gd name="T25" fmla="*/ 37 h 53"/>
                <a:gd name="T26" fmla="*/ 50 w 58"/>
                <a:gd name="T27" fmla="*/ 28 h 53"/>
                <a:gd name="T28" fmla="*/ 52 w 58"/>
                <a:gd name="T29" fmla="*/ 20 h 53"/>
                <a:gd name="T30" fmla="*/ 55 w 58"/>
                <a:gd name="T31" fmla="*/ 12 h 53"/>
                <a:gd name="T32" fmla="*/ 56 w 58"/>
                <a:gd name="T33" fmla="*/ 7 h 53"/>
                <a:gd name="T34" fmla="*/ 58 w 58"/>
                <a:gd name="T35" fmla="*/ 5 h 53"/>
                <a:gd name="T36" fmla="*/ 56 w 58"/>
                <a:gd name="T37" fmla="*/ 4 h 53"/>
                <a:gd name="T38" fmla="*/ 56 w 58"/>
                <a:gd name="T39" fmla="*/ 2 h 53"/>
                <a:gd name="T40" fmla="*/ 55 w 58"/>
                <a:gd name="T41" fmla="*/ 0 h 53"/>
                <a:gd name="T42" fmla="*/ 52 w 58"/>
                <a:gd name="T43" fmla="*/ 0 h 53"/>
                <a:gd name="T44" fmla="*/ 48 w 58"/>
                <a:gd name="T45" fmla="*/ 0 h 53"/>
                <a:gd name="T46" fmla="*/ 45 w 58"/>
                <a:gd name="T47" fmla="*/ 2 h 53"/>
                <a:gd name="T48" fmla="*/ 40 w 58"/>
                <a:gd name="T49" fmla="*/ 7 h 53"/>
                <a:gd name="T50" fmla="*/ 32 w 58"/>
                <a:gd name="T51" fmla="*/ 13 h 53"/>
                <a:gd name="T52" fmla="*/ 23 w 58"/>
                <a:gd name="T53" fmla="*/ 20 h 53"/>
                <a:gd name="T54" fmla="*/ 13 w 58"/>
                <a:gd name="T55" fmla="*/ 23 h 53"/>
                <a:gd name="T56" fmla="*/ 8 w 58"/>
                <a:gd name="T57" fmla="*/ 25 h 53"/>
                <a:gd name="T58" fmla="*/ 10 w 58"/>
                <a:gd name="T59" fmla="*/ 25 h 53"/>
                <a:gd name="T60" fmla="*/ 10 w 58"/>
                <a:gd name="T61" fmla="*/ 25 h 53"/>
                <a:gd name="T62" fmla="*/ 8 w 58"/>
                <a:gd name="T63" fmla="*/ 25 h 53"/>
                <a:gd name="T64" fmla="*/ 8 w 58"/>
                <a:gd name="T65" fmla="*/ 25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3"/>
                <a:gd name="T101" fmla="*/ 58 w 58"/>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3">
                  <a:moveTo>
                    <a:pt x="8" y="25"/>
                  </a:moveTo>
                  <a:lnTo>
                    <a:pt x="7" y="28"/>
                  </a:lnTo>
                  <a:lnTo>
                    <a:pt x="3" y="31"/>
                  </a:lnTo>
                  <a:lnTo>
                    <a:pt x="2" y="36"/>
                  </a:lnTo>
                  <a:lnTo>
                    <a:pt x="0" y="41"/>
                  </a:lnTo>
                  <a:lnTo>
                    <a:pt x="0" y="44"/>
                  </a:lnTo>
                  <a:lnTo>
                    <a:pt x="0" y="47"/>
                  </a:lnTo>
                  <a:lnTo>
                    <a:pt x="3" y="50"/>
                  </a:lnTo>
                  <a:lnTo>
                    <a:pt x="8" y="50"/>
                  </a:lnTo>
                  <a:lnTo>
                    <a:pt x="10" y="50"/>
                  </a:lnTo>
                  <a:lnTo>
                    <a:pt x="11" y="52"/>
                  </a:lnTo>
                  <a:lnTo>
                    <a:pt x="13" y="52"/>
                  </a:lnTo>
                  <a:lnTo>
                    <a:pt x="15" y="53"/>
                  </a:lnTo>
                  <a:lnTo>
                    <a:pt x="16" y="53"/>
                  </a:lnTo>
                  <a:lnTo>
                    <a:pt x="18" y="53"/>
                  </a:lnTo>
                  <a:lnTo>
                    <a:pt x="19" y="53"/>
                  </a:lnTo>
                  <a:lnTo>
                    <a:pt x="23" y="52"/>
                  </a:lnTo>
                  <a:lnTo>
                    <a:pt x="28" y="50"/>
                  </a:lnTo>
                  <a:lnTo>
                    <a:pt x="31" y="50"/>
                  </a:lnTo>
                  <a:lnTo>
                    <a:pt x="36" y="50"/>
                  </a:lnTo>
                  <a:lnTo>
                    <a:pt x="39" y="49"/>
                  </a:lnTo>
                  <a:lnTo>
                    <a:pt x="42" y="47"/>
                  </a:lnTo>
                  <a:lnTo>
                    <a:pt x="44" y="45"/>
                  </a:lnTo>
                  <a:lnTo>
                    <a:pt x="47" y="41"/>
                  </a:lnTo>
                  <a:lnTo>
                    <a:pt x="47" y="37"/>
                  </a:lnTo>
                  <a:lnTo>
                    <a:pt x="48" y="33"/>
                  </a:lnTo>
                  <a:lnTo>
                    <a:pt x="50" y="28"/>
                  </a:lnTo>
                  <a:lnTo>
                    <a:pt x="50" y="25"/>
                  </a:lnTo>
                  <a:lnTo>
                    <a:pt x="52" y="20"/>
                  </a:lnTo>
                  <a:lnTo>
                    <a:pt x="53" y="15"/>
                  </a:lnTo>
                  <a:lnTo>
                    <a:pt x="55" y="12"/>
                  </a:lnTo>
                  <a:lnTo>
                    <a:pt x="56" y="8"/>
                  </a:lnTo>
                  <a:lnTo>
                    <a:pt x="56" y="7"/>
                  </a:lnTo>
                  <a:lnTo>
                    <a:pt x="58" y="7"/>
                  </a:lnTo>
                  <a:lnTo>
                    <a:pt x="58" y="5"/>
                  </a:lnTo>
                  <a:lnTo>
                    <a:pt x="56" y="5"/>
                  </a:lnTo>
                  <a:lnTo>
                    <a:pt x="56" y="4"/>
                  </a:lnTo>
                  <a:lnTo>
                    <a:pt x="56" y="2"/>
                  </a:lnTo>
                  <a:lnTo>
                    <a:pt x="55" y="0"/>
                  </a:lnTo>
                  <a:lnTo>
                    <a:pt x="53" y="0"/>
                  </a:lnTo>
                  <a:lnTo>
                    <a:pt x="52" y="0"/>
                  </a:lnTo>
                  <a:lnTo>
                    <a:pt x="50" y="0"/>
                  </a:lnTo>
                  <a:lnTo>
                    <a:pt x="48" y="0"/>
                  </a:lnTo>
                  <a:lnTo>
                    <a:pt x="47" y="2"/>
                  </a:lnTo>
                  <a:lnTo>
                    <a:pt x="45" y="2"/>
                  </a:lnTo>
                  <a:lnTo>
                    <a:pt x="44" y="4"/>
                  </a:lnTo>
                  <a:lnTo>
                    <a:pt x="40" y="7"/>
                  </a:lnTo>
                  <a:lnTo>
                    <a:pt x="36" y="12"/>
                  </a:lnTo>
                  <a:lnTo>
                    <a:pt x="32" y="13"/>
                  </a:lnTo>
                  <a:lnTo>
                    <a:pt x="28" y="16"/>
                  </a:lnTo>
                  <a:lnTo>
                    <a:pt x="23" y="20"/>
                  </a:lnTo>
                  <a:lnTo>
                    <a:pt x="18" y="21"/>
                  </a:lnTo>
                  <a:lnTo>
                    <a:pt x="13" y="23"/>
                  </a:lnTo>
                  <a:lnTo>
                    <a:pt x="8" y="25"/>
                  </a:lnTo>
                  <a:lnTo>
                    <a:pt x="10" y="25"/>
                  </a:lnTo>
                  <a:lnTo>
                    <a:pt x="8" y="2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85" name="Freeform 84"/>
            <p:cNvSpPr>
              <a:spLocks/>
            </p:cNvSpPr>
            <p:nvPr/>
          </p:nvSpPr>
          <p:spPr bwMode="auto">
            <a:xfrm>
              <a:off x="4780" y="2637"/>
              <a:ext cx="61" cy="58"/>
            </a:xfrm>
            <a:custGeom>
              <a:avLst/>
              <a:gdLst>
                <a:gd name="T0" fmla="*/ 3 w 61"/>
                <a:gd name="T1" fmla="*/ 31 h 58"/>
                <a:gd name="T2" fmla="*/ 8 w 61"/>
                <a:gd name="T3" fmla="*/ 34 h 58"/>
                <a:gd name="T4" fmla="*/ 11 w 61"/>
                <a:gd name="T5" fmla="*/ 37 h 58"/>
                <a:gd name="T6" fmla="*/ 14 w 61"/>
                <a:gd name="T7" fmla="*/ 41 h 58"/>
                <a:gd name="T8" fmla="*/ 18 w 61"/>
                <a:gd name="T9" fmla="*/ 42 h 58"/>
                <a:gd name="T10" fmla="*/ 21 w 61"/>
                <a:gd name="T11" fmla="*/ 45 h 58"/>
                <a:gd name="T12" fmla="*/ 24 w 61"/>
                <a:gd name="T13" fmla="*/ 49 h 58"/>
                <a:gd name="T14" fmla="*/ 29 w 61"/>
                <a:gd name="T15" fmla="*/ 52 h 58"/>
                <a:gd name="T16" fmla="*/ 32 w 61"/>
                <a:gd name="T17" fmla="*/ 55 h 58"/>
                <a:gd name="T18" fmla="*/ 38 w 61"/>
                <a:gd name="T19" fmla="*/ 58 h 58"/>
                <a:gd name="T20" fmla="*/ 43 w 61"/>
                <a:gd name="T21" fmla="*/ 58 h 58"/>
                <a:gd name="T22" fmla="*/ 48 w 61"/>
                <a:gd name="T23" fmla="*/ 55 h 58"/>
                <a:gd name="T24" fmla="*/ 51 w 61"/>
                <a:gd name="T25" fmla="*/ 50 h 58"/>
                <a:gd name="T26" fmla="*/ 55 w 61"/>
                <a:gd name="T27" fmla="*/ 44 h 58"/>
                <a:gd name="T28" fmla="*/ 58 w 61"/>
                <a:gd name="T29" fmla="*/ 39 h 58"/>
                <a:gd name="T30" fmla="*/ 59 w 61"/>
                <a:gd name="T31" fmla="*/ 33 h 58"/>
                <a:gd name="T32" fmla="*/ 61 w 61"/>
                <a:gd name="T33" fmla="*/ 26 h 58"/>
                <a:gd name="T34" fmla="*/ 59 w 61"/>
                <a:gd name="T35" fmla="*/ 23 h 58"/>
                <a:gd name="T36" fmla="*/ 58 w 61"/>
                <a:gd name="T37" fmla="*/ 18 h 58"/>
                <a:gd name="T38" fmla="*/ 56 w 61"/>
                <a:gd name="T39" fmla="*/ 15 h 58"/>
                <a:gd name="T40" fmla="*/ 53 w 61"/>
                <a:gd name="T41" fmla="*/ 12 h 58"/>
                <a:gd name="T42" fmla="*/ 48 w 61"/>
                <a:gd name="T43" fmla="*/ 10 h 58"/>
                <a:gd name="T44" fmla="*/ 43 w 61"/>
                <a:gd name="T45" fmla="*/ 8 h 58"/>
                <a:gd name="T46" fmla="*/ 38 w 61"/>
                <a:gd name="T47" fmla="*/ 8 h 58"/>
                <a:gd name="T48" fmla="*/ 32 w 61"/>
                <a:gd name="T49" fmla="*/ 7 h 58"/>
                <a:gd name="T50" fmla="*/ 32 w 61"/>
                <a:gd name="T51" fmla="*/ 7 h 58"/>
                <a:gd name="T52" fmla="*/ 30 w 61"/>
                <a:gd name="T53" fmla="*/ 7 h 58"/>
                <a:gd name="T54" fmla="*/ 30 w 61"/>
                <a:gd name="T55" fmla="*/ 7 h 58"/>
                <a:gd name="T56" fmla="*/ 30 w 61"/>
                <a:gd name="T57" fmla="*/ 5 h 58"/>
                <a:gd name="T58" fmla="*/ 30 w 61"/>
                <a:gd name="T59" fmla="*/ 5 h 58"/>
                <a:gd name="T60" fmla="*/ 30 w 61"/>
                <a:gd name="T61" fmla="*/ 5 h 58"/>
                <a:gd name="T62" fmla="*/ 30 w 61"/>
                <a:gd name="T63" fmla="*/ 4 h 58"/>
                <a:gd name="T64" fmla="*/ 29 w 61"/>
                <a:gd name="T65" fmla="*/ 4 h 58"/>
                <a:gd name="T66" fmla="*/ 26 w 61"/>
                <a:gd name="T67" fmla="*/ 2 h 58"/>
                <a:gd name="T68" fmla="*/ 24 w 61"/>
                <a:gd name="T69" fmla="*/ 0 h 58"/>
                <a:gd name="T70" fmla="*/ 21 w 61"/>
                <a:gd name="T71" fmla="*/ 2 h 58"/>
                <a:gd name="T72" fmla="*/ 18 w 61"/>
                <a:gd name="T73" fmla="*/ 4 h 58"/>
                <a:gd name="T74" fmla="*/ 14 w 61"/>
                <a:gd name="T75" fmla="*/ 5 h 58"/>
                <a:gd name="T76" fmla="*/ 13 w 61"/>
                <a:gd name="T77" fmla="*/ 7 h 58"/>
                <a:gd name="T78" fmla="*/ 10 w 61"/>
                <a:gd name="T79" fmla="*/ 10 h 58"/>
                <a:gd name="T80" fmla="*/ 8 w 61"/>
                <a:gd name="T81" fmla="*/ 12 h 58"/>
                <a:gd name="T82" fmla="*/ 6 w 61"/>
                <a:gd name="T83" fmla="*/ 13 h 58"/>
                <a:gd name="T84" fmla="*/ 3 w 61"/>
                <a:gd name="T85" fmla="*/ 16 h 58"/>
                <a:gd name="T86" fmla="*/ 2 w 61"/>
                <a:gd name="T87" fmla="*/ 18 h 58"/>
                <a:gd name="T88" fmla="*/ 2 w 61"/>
                <a:gd name="T89" fmla="*/ 20 h 58"/>
                <a:gd name="T90" fmla="*/ 0 w 61"/>
                <a:gd name="T91" fmla="*/ 21 h 58"/>
                <a:gd name="T92" fmla="*/ 0 w 61"/>
                <a:gd name="T93" fmla="*/ 24 h 58"/>
                <a:gd name="T94" fmla="*/ 0 w 61"/>
                <a:gd name="T95" fmla="*/ 26 h 58"/>
                <a:gd name="T96" fmla="*/ 2 w 61"/>
                <a:gd name="T97" fmla="*/ 29 h 58"/>
                <a:gd name="T98" fmla="*/ 2 w 61"/>
                <a:gd name="T99" fmla="*/ 29 h 58"/>
                <a:gd name="T100" fmla="*/ 2 w 61"/>
                <a:gd name="T101" fmla="*/ 29 h 58"/>
                <a:gd name="T102" fmla="*/ 2 w 61"/>
                <a:gd name="T103" fmla="*/ 31 h 58"/>
                <a:gd name="T104" fmla="*/ 2 w 61"/>
                <a:gd name="T105" fmla="*/ 31 h 58"/>
                <a:gd name="T106" fmla="*/ 2 w 61"/>
                <a:gd name="T107" fmla="*/ 31 h 58"/>
                <a:gd name="T108" fmla="*/ 3 w 61"/>
                <a:gd name="T109" fmla="*/ 31 h 58"/>
                <a:gd name="T110" fmla="*/ 3 w 61"/>
                <a:gd name="T111" fmla="*/ 31 h 58"/>
                <a:gd name="T112" fmla="*/ 3 w 61"/>
                <a:gd name="T113" fmla="*/ 31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8"/>
                <a:gd name="T173" fmla="*/ 61 w 61"/>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8">
                  <a:moveTo>
                    <a:pt x="3" y="31"/>
                  </a:moveTo>
                  <a:lnTo>
                    <a:pt x="8" y="34"/>
                  </a:lnTo>
                  <a:lnTo>
                    <a:pt x="11" y="37"/>
                  </a:lnTo>
                  <a:lnTo>
                    <a:pt x="14" y="41"/>
                  </a:lnTo>
                  <a:lnTo>
                    <a:pt x="18" y="42"/>
                  </a:lnTo>
                  <a:lnTo>
                    <a:pt x="21" y="45"/>
                  </a:lnTo>
                  <a:lnTo>
                    <a:pt x="24" y="49"/>
                  </a:lnTo>
                  <a:lnTo>
                    <a:pt x="29" y="52"/>
                  </a:lnTo>
                  <a:lnTo>
                    <a:pt x="32" y="55"/>
                  </a:lnTo>
                  <a:lnTo>
                    <a:pt x="38" y="58"/>
                  </a:lnTo>
                  <a:lnTo>
                    <a:pt x="43" y="58"/>
                  </a:lnTo>
                  <a:lnTo>
                    <a:pt x="48" y="55"/>
                  </a:lnTo>
                  <a:lnTo>
                    <a:pt x="51" y="50"/>
                  </a:lnTo>
                  <a:lnTo>
                    <a:pt x="55" y="44"/>
                  </a:lnTo>
                  <a:lnTo>
                    <a:pt x="58" y="39"/>
                  </a:lnTo>
                  <a:lnTo>
                    <a:pt x="59" y="33"/>
                  </a:lnTo>
                  <a:lnTo>
                    <a:pt x="61" y="26"/>
                  </a:lnTo>
                  <a:lnTo>
                    <a:pt x="59" y="23"/>
                  </a:lnTo>
                  <a:lnTo>
                    <a:pt x="58" y="18"/>
                  </a:lnTo>
                  <a:lnTo>
                    <a:pt x="56" y="15"/>
                  </a:lnTo>
                  <a:lnTo>
                    <a:pt x="53" y="12"/>
                  </a:lnTo>
                  <a:lnTo>
                    <a:pt x="48" y="10"/>
                  </a:lnTo>
                  <a:lnTo>
                    <a:pt x="43" y="8"/>
                  </a:lnTo>
                  <a:lnTo>
                    <a:pt x="38" y="8"/>
                  </a:lnTo>
                  <a:lnTo>
                    <a:pt x="32" y="7"/>
                  </a:lnTo>
                  <a:lnTo>
                    <a:pt x="30" y="7"/>
                  </a:lnTo>
                  <a:lnTo>
                    <a:pt x="30" y="5"/>
                  </a:lnTo>
                  <a:lnTo>
                    <a:pt x="30" y="4"/>
                  </a:lnTo>
                  <a:lnTo>
                    <a:pt x="29" y="4"/>
                  </a:lnTo>
                  <a:lnTo>
                    <a:pt x="26" y="2"/>
                  </a:lnTo>
                  <a:lnTo>
                    <a:pt x="24" y="0"/>
                  </a:lnTo>
                  <a:lnTo>
                    <a:pt x="21" y="2"/>
                  </a:lnTo>
                  <a:lnTo>
                    <a:pt x="18" y="4"/>
                  </a:lnTo>
                  <a:lnTo>
                    <a:pt x="14" y="5"/>
                  </a:lnTo>
                  <a:lnTo>
                    <a:pt x="13" y="7"/>
                  </a:lnTo>
                  <a:lnTo>
                    <a:pt x="10" y="10"/>
                  </a:lnTo>
                  <a:lnTo>
                    <a:pt x="8" y="12"/>
                  </a:lnTo>
                  <a:lnTo>
                    <a:pt x="6" y="13"/>
                  </a:lnTo>
                  <a:lnTo>
                    <a:pt x="3" y="16"/>
                  </a:lnTo>
                  <a:lnTo>
                    <a:pt x="2" y="18"/>
                  </a:lnTo>
                  <a:lnTo>
                    <a:pt x="2" y="20"/>
                  </a:lnTo>
                  <a:lnTo>
                    <a:pt x="0" y="21"/>
                  </a:lnTo>
                  <a:lnTo>
                    <a:pt x="0" y="24"/>
                  </a:lnTo>
                  <a:lnTo>
                    <a:pt x="0" y="26"/>
                  </a:lnTo>
                  <a:lnTo>
                    <a:pt x="2" y="29"/>
                  </a:lnTo>
                  <a:lnTo>
                    <a:pt x="2" y="31"/>
                  </a:lnTo>
                  <a:lnTo>
                    <a:pt x="3" y="3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86" name="Freeform 85"/>
            <p:cNvSpPr>
              <a:spLocks/>
            </p:cNvSpPr>
            <p:nvPr/>
          </p:nvSpPr>
          <p:spPr bwMode="auto">
            <a:xfrm>
              <a:off x="4780" y="2637"/>
              <a:ext cx="61" cy="58"/>
            </a:xfrm>
            <a:custGeom>
              <a:avLst/>
              <a:gdLst>
                <a:gd name="T0" fmla="*/ 3 w 61"/>
                <a:gd name="T1" fmla="*/ 31 h 58"/>
                <a:gd name="T2" fmla="*/ 8 w 61"/>
                <a:gd name="T3" fmla="*/ 34 h 58"/>
                <a:gd name="T4" fmla="*/ 11 w 61"/>
                <a:gd name="T5" fmla="*/ 37 h 58"/>
                <a:gd name="T6" fmla="*/ 14 w 61"/>
                <a:gd name="T7" fmla="*/ 41 h 58"/>
                <a:gd name="T8" fmla="*/ 18 w 61"/>
                <a:gd name="T9" fmla="*/ 42 h 58"/>
                <a:gd name="T10" fmla="*/ 21 w 61"/>
                <a:gd name="T11" fmla="*/ 45 h 58"/>
                <a:gd name="T12" fmla="*/ 24 w 61"/>
                <a:gd name="T13" fmla="*/ 49 h 58"/>
                <a:gd name="T14" fmla="*/ 29 w 61"/>
                <a:gd name="T15" fmla="*/ 52 h 58"/>
                <a:gd name="T16" fmla="*/ 32 w 61"/>
                <a:gd name="T17" fmla="*/ 55 h 58"/>
                <a:gd name="T18" fmla="*/ 38 w 61"/>
                <a:gd name="T19" fmla="*/ 58 h 58"/>
                <a:gd name="T20" fmla="*/ 43 w 61"/>
                <a:gd name="T21" fmla="*/ 58 h 58"/>
                <a:gd name="T22" fmla="*/ 48 w 61"/>
                <a:gd name="T23" fmla="*/ 55 h 58"/>
                <a:gd name="T24" fmla="*/ 51 w 61"/>
                <a:gd name="T25" fmla="*/ 50 h 58"/>
                <a:gd name="T26" fmla="*/ 55 w 61"/>
                <a:gd name="T27" fmla="*/ 44 h 58"/>
                <a:gd name="T28" fmla="*/ 58 w 61"/>
                <a:gd name="T29" fmla="*/ 39 h 58"/>
                <a:gd name="T30" fmla="*/ 59 w 61"/>
                <a:gd name="T31" fmla="*/ 33 h 58"/>
                <a:gd name="T32" fmla="*/ 61 w 61"/>
                <a:gd name="T33" fmla="*/ 26 h 58"/>
                <a:gd name="T34" fmla="*/ 59 w 61"/>
                <a:gd name="T35" fmla="*/ 23 h 58"/>
                <a:gd name="T36" fmla="*/ 58 w 61"/>
                <a:gd name="T37" fmla="*/ 18 h 58"/>
                <a:gd name="T38" fmla="*/ 56 w 61"/>
                <a:gd name="T39" fmla="*/ 15 h 58"/>
                <a:gd name="T40" fmla="*/ 53 w 61"/>
                <a:gd name="T41" fmla="*/ 12 h 58"/>
                <a:gd name="T42" fmla="*/ 48 w 61"/>
                <a:gd name="T43" fmla="*/ 10 h 58"/>
                <a:gd name="T44" fmla="*/ 43 w 61"/>
                <a:gd name="T45" fmla="*/ 8 h 58"/>
                <a:gd name="T46" fmla="*/ 38 w 61"/>
                <a:gd name="T47" fmla="*/ 8 h 58"/>
                <a:gd name="T48" fmla="*/ 32 w 61"/>
                <a:gd name="T49" fmla="*/ 7 h 58"/>
                <a:gd name="T50" fmla="*/ 32 w 61"/>
                <a:gd name="T51" fmla="*/ 7 h 58"/>
                <a:gd name="T52" fmla="*/ 30 w 61"/>
                <a:gd name="T53" fmla="*/ 7 h 58"/>
                <a:gd name="T54" fmla="*/ 30 w 61"/>
                <a:gd name="T55" fmla="*/ 7 h 58"/>
                <a:gd name="T56" fmla="*/ 30 w 61"/>
                <a:gd name="T57" fmla="*/ 5 h 58"/>
                <a:gd name="T58" fmla="*/ 30 w 61"/>
                <a:gd name="T59" fmla="*/ 5 h 58"/>
                <a:gd name="T60" fmla="*/ 30 w 61"/>
                <a:gd name="T61" fmla="*/ 5 h 58"/>
                <a:gd name="T62" fmla="*/ 30 w 61"/>
                <a:gd name="T63" fmla="*/ 4 h 58"/>
                <a:gd name="T64" fmla="*/ 29 w 61"/>
                <a:gd name="T65" fmla="*/ 4 h 58"/>
                <a:gd name="T66" fmla="*/ 26 w 61"/>
                <a:gd name="T67" fmla="*/ 2 h 58"/>
                <a:gd name="T68" fmla="*/ 24 w 61"/>
                <a:gd name="T69" fmla="*/ 0 h 58"/>
                <a:gd name="T70" fmla="*/ 21 w 61"/>
                <a:gd name="T71" fmla="*/ 2 h 58"/>
                <a:gd name="T72" fmla="*/ 18 w 61"/>
                <a:gd name="T73" fmla="*/ 4 h 58"/>
                <a:gd name="T74" fmla="*/ 14 w 61"/>
                <a:gd name="T75" fmla="*/ 5 h 58"/>
                <a:gd name="T76" fmla="*/ 13 w 61"/>
                <a:gd name="T77" fmla="*/ 7 h 58"/>
                <a:gd name="T78" fmla="*/ 10 w 61"/>
                <a:gd name="T79" fmla="*/ 10 h 58"/>
                <a:gd name="T80" fmla="*/ 8 w 61"/>
                <a:gd name="T81" fmla="*/ 12 h 58"/>
                <a:gd name="T82" fmla="*/ 6 w 61"/>
                <a:gd name="T83" fmla="*/ 13 h 58"/>
                <a:gd name="T84" fmla="*/ 3 w 61"/>
                <a:gd name="T85" fmla="*/ 16 h 58"/>
                <a:gd name="T86" fmla="*/ 2 w 61"/>
                <a:gd name="T87" fmla="*/ 18 h 58"/>
                <a:gd name="T88" fmla="*/ 2 w 61"/>
                <a:gd name="T89" fmla="*/ 20 h 58"/>
                <a:gd name="T90" fmla="*/ 0 w 61"/>
                <a:gd name="T91" fmla="*/ 21 h 58"/>
                <a:gd name="T92" fmla="*/ 0 w 61"/>
                <a:gd name="T93" fmla="*/ 24 h 58"/>
                <a:gd name="T94" fmla="*/ 0 w 61"/>
                <a:gd name="T95" fmla="*/ 26 h 58"/>
                <a:gd name="T96" fmla="*/ 2 w 61"/>
                <a:gd name="T97" fmla="*/ 29 h 58"/>
                <a:gd name="T98" fmla="*/ 2 w 61"/>
                <a:gd name="T99" fmla="*/ 29 h 58"/>
                <a:gd name="T100" fmla="*/ 2 w 61"/>
                <a:gd name="T101" fmla="*/ 29 h 58"/>
                <a:gd name="T102" fmla="*/ 2 w 61"/>
                <a:gd name="T103" fmla="*/ 31 h 58"/>
                <a:gd name="T104" fmla="*/ 2 w 61"/>
                <a:gd name="T105" fmla="*/ 31 h 58"/>
                <a:gd name="T106" fmla="*/ 2 w 61"/>
                <a:gd name="T107" fmla="*/ 31 h 58"/>
                <a:gd name="T108" fmla="*/ 3 w 61"/>
                <a:gd name="T109" fmla="*/ 31 h 58"/>
                <a:gd name="T110" fmla="*/ 3 w 61"/>
                <a:gd name="T111" fmla="*/ 31 h 58"/>
                <a:gd name="T112" fmla="*/ 3 w 61"/>
                <a:gd name="T113" fmla="*/ 31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8"/>
                <a:gd name="T173" fmla="*/ 61 w 61"/>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8">
                  <a:moveTo>
                    <a:pt x="3" y="31"/>
                  </a:moveTo>
                  <a:lnTo>
                    <a:pt x="8" y="34"/>
                  </a:lnTo>
                  <a:lnTo>
                    <a:pt x="11" y="37"/>
                  </a:lnTo>
                  <a:lnTo>
                    <a:pt x="14" y="41"/>
                  </a:lnTo>
                  <a:lnTo>
                    <a:pt x="18" y="42"/>
                  </a:lnTo>
                  <a:lnTo>
                    <a:pt x="21" y="45"/>
                  </a:lnTo>
                  <a:lnTo>
                    <a:pt x="24" y="49"/>
                  </a:lnTo>
                  <a:lnTo>
                    <a:pt x="29" y="52"/>
                  </a:lnTo>
                  <a:lnTo>
                    <a:pt x="32" y="55"/>
                  </a:lnTo>
                  <a:lnTo>
                    <a:pt x="38" y="58"/>
                  </a:lnTo>
                  <a:lnTo>
                    <a:pt x="43" y="58"/>
                  </a:lnTo>
                  <a:lnTo>
                    <a:pt x="48" y="55"/>
                  </a:lnTo>
                  <a:lnTo>
                    <a:pt x="51" y="50"/>
                  </a:lnTo>
                  <a:lnTo>
                    <a:pt x="55" y="44"/>
                  </a:lnTo>
                  <a:lnTo>
                    <a:pt x="58" y="39"/>
                  </a:lnTo>
                  <a:lnTo>
                    <a:pt x="59" y="33"/>
                  </a:lnTo>
                  <a:lnTo>
                    <a:pt x="61" y="26"/>
                  </a:lnTo>
                  <a:lnTo>
                    <a:pt x="59" y="23"/>
                  </a:lnTo>
                  <a:lnTo>
                    <a:pt x="58" y="18"/>
                  </a:lnTo>
                  <a:lnTo>
                    <a:pt x="56" y="15"/>
                  </a:lnTo>
                  <a:lnTo>
                    <a:pt x="53" y="12"/>
                  </a:lnTo>
                  <a:lnTo>
                    <a:pt x="48" y="10"/>
                  </a:lnTo>
                  <a:lnTo>
                    <a:pt x="43" y="8"/>
                  </a:lnTo>
                  <a:lnTo>
                    <a:pt x="38" y="8"/>
                  </a:lnTo>
                  <a:lnTo>
                    <a:pt x="32" y="7"/>
                  </a:lnTo>
                  <a:lnTo>
                    <a:pt x="30" y="7"/>
                  </a:lnTo>
                  <a:lnTo>
                    <a:pt x="30" y="5"/>
                  </a:lnTo>
                  <a:lnTo>
                    <a:pt x="30" y="4"/>
                  </a:lnTo>
                  <a:lnTo>
                    <a:pt x="29" y="4"/>
                  </a:lnTo>
                  <a:lnTo>
                    <a:pt x="26" y="2"/>
                  </a:lnTo>
                  <a:lnTo>
                    <a:pt x="24" y="0"/>
                  </a:lnTo>
                  <a:lnTo>
                    <a:pt x="21" y="2"/>
                  </a:lnTo>
                  <a:lnTo>
                    <a:pt x="18" y="4"/>
                  </a:lnTo>
                  <a:lnTo>
                    <a:pt x="14" y="5"/>
                  </a:lnTo>
                  <a:lnTo>
                    <a:pt x="13" y="7"/>
                  </a:lnTo>
                  <a:lnTo>
                    <a:pt x="10" y="10"/>
                  </a:lnTo>
                  <a:lnTo>
                    <a:pt x="8" y="12"/>
                  </a:lnTo>
                  <a:lnTo>
                    <a:pt x="6" y="13"/>
                  </a:lnTo>
                  <a:lnTo>
                    <a:pt x="3" y="16"/>
                  </a:lnTo>
                  <a:lnTo>
                    <a:pt x="2" y="18"/>
                  </a:lnTo>
                  <a:lnTo>
                    <a:pt x="2" y="20"/>
                  </a:lnTo>
                  <a:lnTo>
                    <a:pt x="0" y="21"/>
                  </a:lnTo>
                  <a:lnTo>
                    <a:pt x="0" y="24"/>
                  </a:lnTo>
                  <a:lnTo>
                    <a:pt x="0" y="26"/>
                  </a:lnTo>
                  <a:lnTo>
                    <a:pt x="2" y="29"/>
                  </a:lnTo>
                  <a:lnTo>
                    <a:pt x="2" y="31"/>
                  </a:lnTo>
                  <a:lnTo>
                    <a:pt x="3" y="31"/>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887" name="Freeform 86"/>
            <p:cNvSpPr>
              <a:spLocks/>
            </p:cNvSpPr>
            <p:nvPr/>
          </p:nvSpPr>
          <p:spPr bwMode="auto">
            <a:xfrm>
              <a:off x="4780" y="2637"/>
              <a:ext cx="61" cy="58"/>
            </a:xfrm>
            <a:custGeom>
              <a:avLst/>
              <a:gdLst>
                <a:gd name="T0" fmla="*/ 3 w 61"/>
                <a:gd name="T1" fmla="*/ 31 h 58"/>
                <a:gd name="T2" fmla="*/ 8 w 61"/>
                <a:gd name="T3" fmla="*/ 34 h 58"/>
                <a:gd name="T4" fmla="*/ 11 w 61"/>
                <a:gd name="T5" fmla="*/ 37 h 58"/>
                <a:gd name="T6" fmla="*/ 14 w 61"/>
                <a:gd name="T7" fmla="*/ 41 h 58"/>
                <a:gd name="T8" fmla="*/ 18 w 61"/>
                <a:gd name="T9" fmla="*/ 42 h 58"/>
                <a:gd name="T10" fmla="*/ 21 w 61"/>
                <a:gd name="T11" fmla="*/ 45 h 58"/>
                <a:gd name="T12" fmla="*/ 24 w 61"/>
                <a:gd name="T13" fmla="*/ 49 h 58"/>
                <a:gd name="T14" fmla="*/ 29 w 61"/>
                <a:gd name="T15" fmla="*/ 52 h 58"/>
                <a:gd name="T16" fmla="*/ 32 w 61"/>
                <a:gd name="T17" fmla="*/ 55 h 58"/>
                <a:gd name="T18" fmla="*/ 38 w 61"/>
                <a:gd name="T19" fmla="*/ 58 h 58"/>
                <a:gd name="T20" fmla="*/ 43 w 61"/>
                <a:gd name="T21" fmla="*/ 58 h 58"/>
                <a:gd name="T22" fmla="*/ 48 w 61"/>
                <a:gd name="T23" fmla="*/ 55 h 58"/>
                <a:gd name="T24" fmla="*/ 51 w 61"/>
                <a:gd name="T25" fmla="*/ 50 h 58"/>
                <a:gd name="T26" fmla="*/ 55 w 61"/>
                <a:gd name="T27" fmla="*/ 44 h 58"/>
                <a:gd name="T28" fmla="*/ 58 w 61"/>
                <a:gd name="T29" fmla="*/ 39 h 58"/>
                <a:gd name="T30" fmla="*/ 59 w 61"/>
                <a:gd name="T31" fmla="*/ 33 h 58"/>
                <a:gd name="T32" fmla="*/ 61 w 61"/>
                <a:gd name="T33" fmla="*/ 26 h 58"/>
                <a:gd name="T34" fmla="*/ 59 w 61"/>
                <a:gd name="T35" fmla="*/ 23 h 58"/>
                <a:gd name="T36" fmla="*/ 58 w 61"/>
                <a:gd name="T37" fmla="*/ 18 h 58"/>
                <a:gd name="T38" fmla="*/ 56 w 61"/>
                <a:gd name="T39" fmla="*/ 15 h 58"/>
                <a:gd name="T40" fmla="*/ 53 w 61"/>
                <a:gd name="T41" fmla="*/ 12 h 58"/>
                <a:gd name="T42" fmla="*/ 48 w 61"/>
                <a:gd name="T43" fmla="*/ 10 h 58"/>
                <a:gd name="T44" fmla="*/ 43 w 61"/>
                <a:gd name="T45" fmla="*/ 8 h 58"/>
                <a:gd name="T46" fmla="*/ 38 w 61"/>
                <a:gd name="T47" fmla="*/ 8 h 58"/>
                <a:gd name="T48" fmla="*/ 32 w 61"/>
                <a:gd name="T49" fmla="*/ 7 h 58"/>
                <a:gd name="T50" fmla="*/ 32 w 61"/>
                <a:gd name="T51" fmla="*/ 7 h 58"/>
                <a:gd name="T52" fmla="*/ 30 w 61"/>
                <a:gd name="T53" fmla="*/ 7 h 58"/>
                <a:gd name="T54" fmla="*/ 30 w 61"/>
                <a:gd name="T55" fmla="*/ 7 h 58"/>
                <a:gd name="T56" fmla="*/ 30 w 61"/>
                <a:gd name="T57" fmla="*/ 5 h 58"/>
                <a:gd name="T58" fmla="*/ 30 w 61"/>
                <a:gd name="T59" fmla="*/ 5 h 58"/>
                <a:gd name="T60" fmla="*/ 30 w 61"/>
                <a:gd name="T61" fmla="*/ 5 h 58"/>
                <a:gd name="T62" fmla="*/ 30 w 61"/>
                <a:gd name="T63" fmla="*/ 4 h 58"/>
                <a:gd name="T64" fmla="*/ 29 w 61"/>
                <a:gd name="T65" fmla="*/ 4 h 58"/>
                <a:gd name="T66" fmla="*/ 26 w 61"/>
                <a:gd name="T67" fmla="*/ 2 h 58"/>
                <a:gd name="T68" fmla="*/ 24 w 61"/>
                <a:gd name="T69" fmla="*/ 0 h 58"/>
                <a:gd name="T70" fmla="*/ 21 w 61"/>
                <a:gd name="T71" fmla="*/ 2 h 58"/>
                <a:gd name="T72" fmla="*/ 18 w 61"/>
                <a:gd name="T73" fmla="*/ 4 h 58"/>
                <a:gd name="T74" fmla="*/ 14 w 61"/>
                <a:gd name="T75" fmla="*/ 5 h 58"/>
                <a:gd name="T76" fmla="*/ 13 w 61"/>
                <a:gd name="T77" fmla="*/ 7 h 58"/>
                <a:gd name="T78" fmla="*/ 10 w 61"/>
                <a:gd name="T79" fmla="*/ 10 h 58"/>
                <a:gd name="T80" fmla="*/ 8 w 61"/>
                <a:gd name="T81" fmla="*/ 12 h 58"/>
                <a:gd name="T82" fmla="*/ 6 w 61"/>
                <a:gd name="T83" fmla="*/ 13 h 58"/>
                <a:gd name="T84" fmla="*/ 3 w 61"/>
                <a:gd name="T85" fmla="*/ 16 h 58"/>
                <a:gd name="T86" fmla="*/ 2 w 61"/>
                <a:gd name="T87" fmla="*/ 18 h 58"/>
                <a:gd name="T88" fmla="*/ 2 w 61"/>
                <a:gd name="T89" fmla="*/ 20 h 58"/>
                <a:gd name="T90" fmla="*/ 0 w 61"/>
                <a:gd name="T91" fmla="*/ 21 h 58"/>
                <a:gd name="T92" fmla="*/ 0 w 61"/>
                <a:gd name="T93" fmla="*/ 24 h 58"/>
                <a:gd name="T94" fmla="*/ 0 w 61"/>
                <a:gd name="T95" fmla="*/ 26 h 58"/>
                <a:gd name="T96" fmla="*/ 2 w 61"/>
                <a:gd name="T97" fmla="*/ 29 h 58"/>
                <a:gd name="T98" fmla="*/ 2 w 61"/>
                <a:gd name="T99" fmla="*/ 29 h 58"/>
                <a:gd name="T100" fmla="*/ 2 w 61"/>
                <a:gd name="T101" fmla="*/ 29 h 58"/>
                <a:gd name="T102" fmla="*/ 2 w 61"/>
                <a:gd name="T103" fmla="*/ 31 h 58"/>
                <a:gd name="T104" fmla="*/ 2 w 61"/>
                <a:gd name="T105" fmla="*/ 31 h 58"/>
                <a:gd name="T106" fmla="*/ 2 w 61"/>
                <a:gd name="T107" fmla="*/ 31 h 58"/>
                <a:gd name="T108" fmla="*/ 3 w 61"/>
                <a:gd name="T109" fmla="*/ 31 h 58"/>
                <a:gd name="T110" fmla="*/ 3 w 61"/>
                <a:gd name="T111" fmla="*/ 31 h 58"/>
                <a:gd name="T112" fmla="*/ 3 w 61"/>
                <a:gd name="T113" fmla="*/ 31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8"/>
                <a:gd name="T173" fmla="*/ 61 w 61"/>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8">
                  <a:moveTo>
                    <a:pt x="3" y="31"/>
                  </a:moveTo>
                  <a:lnTo>
                    <a:pt x="8" y="34"/>
                  </a:lnTo>
                  <a:lnTo>
                    <a:pt x="11" y="37"/>
                  </a:lnTo>
                  <a:lnTo>
                    <a:pt x="14" y="41"/>
                  </a:lnTo>
                  <a:lnTo>
                    <a:pt x="18" y="42"/>
                  </a:lnTo>
                  <a:lnTo>
                    <a:pt x="21" y="45"/>
                  </a:lnTo>
                  <a:lnTo>
                    <a:pt x="24" y="49"/>
                  </a:lnTo>
                  <a:lnTo>
                    <a:pt x="29" y="52"/>
                  </a:lnTo>
                  <a:lnTo>
                    <a:pt x="32" y="55"/>
                  </a:lnTo>
                  <a:lnTo>
                    <a:pt x="38" y="58"/>
                  </a:lnTo>
                  <a:lnTo>
                    <a:pt x="43" y="58"/>
                  </a:lnTo>
                  <a:lnTo>
                    <a:pt x="48" y="55"/>
                  </a:lnTo>
                  <a:lnTo>
                    <a:pt x="51" y="50"/>
                  </a:lnTo>
                  <a:lnTo>
                    <a:pt x="55" y="44"/>
                  </a:lnTo>
                  <a:lnTo>
                    <a:pt x="58" y="39"/>
                  </a:lnTo>
                  <a:lnTo>
                    <a:pt x="59" y="33"/>
                  </a:lnTo>
                  <a:lnTo>
                    <a:pt x="61" y="26"/>
                  </a:lnTo>
                  <a:lnTo>
                    <a:pt x="59" y="23"/>
                  </a:lnTo>
                  <a:lnTo>
                    <a:pt x="58" y="18"/>
                  </a:lnTo>
                  <a:lnTo>
                    <a:pt x="56" y="15"/>
                  </a:lnTo>
                  <a:lnTo>
                    <a:pt x="53" y="12"/>
                  </a:lnTo>
                  <a:lnTo>
                    <a:pt x="48" y="10"/>
                  </a:lnTo>
                  <a:lnTo>
                    <a:pt x="43" y="8"/>
                  </a:lnTo>
                  <a:lnTo>
                    <a:pt x="38" y="8"/>
                  </a:lnTo>
                  <a:lnTo>
                    <a:pt x="32" y="7"/>
                  </a:lnTo>
                  <a:lnTo>
                    <a:pt x="30" y="7"/>
                  </a:lnTo>
                  <a:lnTo>
                    <a:pt x="30" y="5"/>
                  </a:lnTo>
                  <a:lnTo>
                    <a:pt x="30" y="4"/>
                  </a:lnTo>
                  <a:lnTo>
                    <a:pt x="29" y="4"/>
                  </a:lnTo>
                  <a:lnTo>
                    <a:pt x="26" y="2"/>
                  </a:lnTo>
                  <a:lnTo>
                    <a:pt x="24" y="0"/>
                  </a:lnTo>
                  <a:lnTo>
                    <a:pt x="21" y="2"/>
                  </a:lnTo>
                  <a:lnTo>
                    <a:pt x="18" y="4"/>
                  </a:lnTo>
                  <a:lnTo>
                    <a:pt x="14" y="5"/>
                  </a:lnTo>
                  <a:lnTo>
                    <a:pt x="13" y="7"/>
                  </a:lnTo>
                  <a:lnTo>
                    <a:pt x="10" y="10"/>
                  </a:lnTo>
                  <a:lnTo>
                    <a:pt x="8" y="12"/>
                  </a:lnTo>
                  <a:lnTo>
                    <a:pt x="6" y="13"/>
                  </a:lnTo>
                  <a:lnTo>
                    <a:pt x="3" y="16"/>
                  </a:lnTo>
                  <a:lnTo>
                    <a:pt x="2" y="18"/>
                  </a:lnTo>
                  <a:lnTo>
                    <a:pt x="2" y="20"/>
                  </a:lnTo>
                  <a:lnTo>
                    <a:pt x="0" y="21"/>
                  </a:lnTo>
                  <a:lnTo>
                    <a:pt x="0" y="24"/>
                  </a:lnTo>
                  <a:lnTo>
                    <a:pt x="0" y="26"/>
                  </a:lnTo>
                  <a:lnTo>
                    <a:pt x="2" y="29"/>
                  </a:lnTo>
                  <a:lnTo>
                    <a:pt x="2" y="31"/>
                  </a:lnTo>
                  <a:lnTo>
                    <a:pt x="3" y="3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88" name="Freeform 87"/>
            <p:cNvSpPr>
              <a:spLocks/>
            </p:cNvSpPr>
            <p:nvPr/>
          </p:nvSpPr>
          <p:spPr bwMode="auto">
            <a:xfrm>
              <a:off x="4843" y="2673"/>
              <a:ext cx="64" cy="48"/>
            </a:xfrm>
            <a:custGeom>
              <a:avLst/>
              <a:gdLst>
                <a:gd name="T0" fmla="*/ 8 w 64"/>
                <a:gd name="T1" fmla="*/ 5 h 48"/>
                <a:gd name="T2" fmla="*/ 6 w 64"/>
                <a:gd name="T3" fmla="*/ 6 h 48"/>
                <a:gd name="T4" fmla="*/ 4 w 64"/>
                <a:gd name="T5" fmla="*/ 11 h 48"/>
                <a:gd name="T6" fmla="*/ 3 w 64"/>
                <a:gd name="T7" fmla="*/ 14 h 48"/>
                <a:gd name="T8" fmla="*/ 1 w 64"/>
                <a:gd name="T9" fmla="*/ 19 h 48"/>
                <a:gd name="T10" fmla="*/ 0 w 64"/>
                <a:gd name="T11" fmla="*/ 22 h 48"/>
                <a:gd name="T12" fmla="*/ 0 w 64"/>
                <a:gd name="T13" fmla="*/ 25 h 48"/>
                <a:gd name="T14" fmla="*/ 1 w 64"/>
                <a:gd name="T15" fmla="*/ 29 h 48"/>
                <a:gd name="T16" fmla="*/ 4 w 64"/>
                <a:gd name="T17" fmla="*/ 30 h 48"/>
                <a:gd name="T18" fmla="*/ 9 w 64"/>
                <a:gd name="T19" fmla="*/ 34 h 48"/>
                <a:gd name="T20" fmla="*/ 16 w 64"/>
                <a:gd name="T21" fmla="*/ 37 h 48"/>
                <a:gd name="T22" fmla="*/ 20 w 64"/>
                <a:gd name="T23" fmla="*/ 40 h 48"/>
                <a:gd name="T24" fmla="*/ 27 w 64"/>
                <a:gd name="T25" fmla="*/ 43 h 48"/>
                <a:gd name="T26" fmla="*/ 32 w 64"/>
                <a:gd name="T27" fmla="*/ 46 h 48"/>
                <a:gd name="T28" fmla="*/ 38 w 64"/>
                <a:gd name="T29" fmla="*/ 48 h 48"/>
                <a:gd name="T30" fmla="*/ 45 w 64"/>
                <a:gd name="T31" fmla="*/ 48 h 48"/>
                <a:gd name="T32" fmla="*/ 51 w 64"/>
                <a:gd name="T33" fmla="*/ 45 h 48"/>
                <a:gd name="T34" fmla="*/ 54 w 64"/>
                <a:gd name="T35" fmla="*/ 43 h 48"/>
                <a:gd name="T36" fmla="*/ 57 w 64"/>
                <a:gd name="T37" fmla="*/ 40 h 48"/>
                <a:gd name="T38" fmla="*/ 61 w 64"/>
                <a:gd name="T39" fmla="*/ 35 h 48"/>
                <a:gd name="T40" fmla="*/ 62 w 64"/>
                <a:gd name="T41" fmla="*/ 30 h 48"/>
                <a:gd name="T42" fmla="*/ 64 w 64"/>
                <a:gd name="T43" fmla="*/ 25 h 48"/>
                <a:gd name="T44" fmla="*/ 64 w 64"/>
                <a:gd name="T45" fmla="*/ 21 h 48"/>
                <a:gd name="T46" fmla="*/ 64 w 64"/>
                <a:gd name="T47" fmla="*/ 16 h 48"/>
                <a:gd name="T48" fmla="*/ 64 w 64"/>
                <a:gd name="T49" fmla="*/ 9 h 48"/>
                <a:gd name="T50" fmla="*/ 64 w 64"/>
                <a:gd name="T51" fmla="*/ 9 h 48"/>
                <a:gd name="T52" fmla="*/ 64 w 64"/>
                <a:gd name="T53" fmla="*/ 8 h 48"/>
                <a:gd name="T54" fmla="*/ 64 w 64"/>
                <a:gd name="T55" fmla="*/ 8 h 48"/>
                <a:gd name="T56" fmla="*/ 62 w 64"/>
                <a:gd name="T57" fmla="*/ 6 h 48"/>
                <a:gd name="T58" fmla="*/ 62 w 64"/>
                <a:gd name="T59" fmla="*/ 6 h 48"/>
                <a:gd name="T60" fmla="*/ 61 w 64"/>
                <a:gd name="T61" fmla="*/ 6 h 48"/>
                <a:gd name="T62" fmla="*/ 59 w 64"/>
                <a:gd name="T63" fmla="*/ 5 h 48"/>
                <a:gd name="T64" fmla="*/ 59 w 64"/>
                <a:gd name="T65" fmla="*/ 5 h 48"/>
                <a:gd name="T66" fmla="*/ 53 w 64"/>
                <a:gd name="T67" fmla="*/ 3 h 48"/>
                <a:gd name="T68" fmla="*/ 46 w 64"/>
                <a:gd name="T69" fmla="*/ 1 h 48"/>
                <a:gd name="T70" fmla="*/ 40 w 64"/>
                <a:gd name="T71" fmla="*/ 0 h 48"/>
                <a:gd name="T72" fmla="*/ 32 w 64"/>
                <a:gd name="T73" fmla="*/ 0 h 48"/>
                <a:gd name="T74" fmla="*/ 25 w 64"/>
                <a:gd name="T75" fmla="*/ 0 h 48"/>
                <a:gd name="T76" fmla="*/ 19 w 64"/>
                <a:gd name="T77" fmla="*/ 0 h 48"/>
                <a:gd name="T78" fmla="*/ 12 w 64"/>
                <a:gd name="T79" fmla="*/ 1 h 48"/>
                <a:gd name="T80" fmla="*/ 8 w 64"/>
                <a:gd name="T81" fmla="*/ 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48"/>
                <a:gd name="T125" fmla="*/ 64 w 64"/>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48">
                  <a:moveTo>
                    <a:pt x="8" y="5"/>
                  </a:moveTo>
                  <a:lnTo>
                    <a:pt x="6" y="6"/>
                  </a:lnTo>
                  <a:lnTo>
                    <a:pt x="4" y="11"/>
                  </a:lnTo>
                  <a:lnTo>
                    <a:pt x="3" y="14"/>
                  </a:lnTo>
                  <a:lnTo>
                    <a:pt x="1" y="19"/>
                  </a:lnTo>
                  <a:lnTo>
                    <a:pt x="0" y="22"/>
                  </a:lnTo>
                  <a:lnTo>
                    <a:pt x="0" y="25"/>
                  </a:lnTo>
                  <a:lnTo>
                    <a:pt x="1" y="29"/>
                  </a:lnTo>
                  <a:lnTo>
                    <a:pt x="4" y="30"/>
                  </a:lnTo>
                  <a:lnTo>
                    <a:pt x="9" y="34"/>
                  </a:lnTo>
                  <a:lnTo>
                    <a:pt x="16" y="37"/>
                  </a:lnTo>
                  <a:lnTo>
                    <a:pt x="20" y="40"/>
                  </a:lnTo>
                  <a:lnTo>
                    <a:pt x="27" y="43"/>
                  </a:lnTo>
                  <a:lnTo>
                    <a:pt x="32" y="46"/>
                  </a:lnTo>
                  <a:lnTo>
                    <a:pt x="38" y="48"/>
                  </a:lnTo>
                  <a:lnTo>
                    <a:pt x="45" y="48"/>
                  </a:lnTo>
                  <a:lnTo>
                    <a:pt x="51" y="45"/>
                  </a:lnTo>
                  <a:lnTo>
                    <a:pt x="54" y="43"/>
                  </a:lnTo>
                  <a:lnTo>
                    <a:pt x="57" y="40"/>
                  </a:lnTo>
                  <a:lnTo>
                    <a:pt x="61" y="35"/>
                  </a:lnTo>
                  <a:lnTo>
                    <a:pt x="62" y="30"/>
                  </a:lnTo>
                  <a:lnTo>
                    <a:pt x="64" y="25"/>
                  </a:lnTo>
                  <a:lnTo>
                    <a:pt x="64" y="21"/>
                  </a:lnTo>
                  <a:lnTo>
                    <a:pt x="64" y="16"/>
                  </a:lnTo>
                  <a:lnTo>
                    <a:pt x="64" y="9"/>
                  </a:lnTo>
                  <a:lnTo>
                    <a:pt x="64" y="8"/>
                  </a:lnTo>
                  <a:lnTo>
                    <a:pt x="62" y="6"/>
                  </a:lnTo>
                  <a:lnTo>
                    <a:pt x="61" y="6"/>
                  </a:lnTo>
                  <a:lnTo>
                    <a:pt x="59" y="5"/>
                  </a:lnTo>
                  <a:lnTo>
                    <a:pt x="53" y="3"/>
                  </a:lnTo>
                  <a:lnTo>
                    <a:pt x="46" y="1"/>
                  </a:lnTo>
                  <a:lnTo>
                    <a:pt x="40" y="0"/>
                  </a:lnTo>
                  <a:lnTo>
                    <a:pt x="32" y="0"/>
                  </a:lnTo>
                  <a:lnTo>
                    <a:pt x="25" y="0"/>
                  </a:lnTo>
                  <a:lnTo>
                    <a:pt x="19" y="0"/>
                  </a:lnTo>
                  <a:lnTo>
                    <a:pt x="12" y="1"/>
                  </a:lnTo>
                  <a:lnTo>
                    <a:pt x="8" y="5"/>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89" name="Freeform 88"/>
            <p:cNvSpPr>
              <a:spLocks/>
            </p:cNvSpPr>
            <p:nvPr/>
          </p:nvSpPr>
          <p:spPr bwMode="auto">
            <a:xfrm>
              <a:off x="4843" y="2673"/>
              <a:ext cx="64" cy="48"/>
            </a:xfrm>
            <a:custGeom>
              <a:avLst/>
              <a:gdLst>
                <a:gd name="T0" fmla="*/ 8 w 64"/>
                <a:gd name="T1" fmla="*/ 5 h 48"/>
                <a:gd name="T2" fmla="*/ 6 w 64"/>
                <a:gd name="T3" fmla="*/ 6 h 48"/>
                <a:gd name="T4" fmla="*/ 4 w 64"/>
                <a:gd name="T5" fmla="*/ 11 h 48"/>
                <a:gd name="T6" fmla="*/ 3 w 64"/>
                <a:gd name="T7" fmla="*/ 14 h 48"/>
                <a:gd name="T8" fmla="*/ 1 w 64"/>
                <a:gd name="T9" fmla="*/ 19 h 48"/>
                <a:gd name="T10" fmla="*/ 0 w 64"/>
                <a:gd name="T11" fmla="*/ 22 h 48"/>
                <a:gd name="T12" fmla="*/ 0 w 64"/>
                <a:gd name="T13" fmla="*/ 25 h 48"/>
                <a:gd name="T14" fmla="*/ 1 w 64"/>
                <a:gd name="T15" fmla="*/ 29 h 48"/>
                <a:gd name="T16" fmla="*/ 4 w 64"/>
                <a:gd name="T17" fmla="*/ 30 h 48"/>
                <a:gd name="T18" fmla="*/ 9 w 64"/>
                <a:gd name="T19" fmla="*/ 34 h 48"/>
                <a:gd name="T20" fmla="*/ 16 w 64"/>
                <a:gd name="T21" fmla="*/ 37 h 48"/>
                <a:gd name="T22" fmla="*/ 20 w 64"/>
                <a:gd name="T23" fmla="*/ 40 h 48"/>
                <a:gd name="T24" fmla="*/ 27 w 64"/>
                <a:gd name="T25" fmla="*/ 43 h 48"/>
                <a:gd name="T26" fmla="*/ 32 w 64"/>
                <a:gd name="T27" fmla="*/ 46 h 48"/>
                <a:gd name="T28" fmla="*/ 38 w 64"/>
                <a:gd name="T29" fmla="*/ 48 h 48"/>
                <a:gd name="T30" fmla="*/ 45 w 64"/>
                <a:gd name="T31" fmla="*/ 48 h 48"/>
                <a:gd name="T32" fmla="*/ 51 w 64"/>
                <a:gd name="T33" fmla="*/ 45 h 48"/>
                <a:gd name="T34" fmla="*/ 54 w 64"/>
                <a:gd name="T35" fmla="*/ 43 h 48"/>
                <a:gd name="T36" fmla="*/ 57 w 64"/>
                <a:gd name="T37" fmla="*/ 40 h 48"/>
                <a:gd name="T38" fmla="*/ 61 w 64"/>
                <a:gd name="T39" fmla="*/ 35 h 48"/>
                <a:gd name="T40" fmla="*/ 62 w 64"/>
                <a:gd name="T41" fmla="*/ 30 h 48"/>
                <a:gd name="T42" fmla="*/ 64 w 64"/>
                <a:gd name="T43" fmla="*/ 25 h 48"/>
                <a:gd name="T44" fmla="*/ 64 w 64"/>
                <a:gd name="T45" fmla="*/ 21 h 48"/>
                <a:gd name="T46" fmla="*/ 64 w 64"/>
                <a:gd name="T47" fmla="*/ 16 h 48"/>
                <a:gd name="T48" fmla="*/ 64 w 64"/>
                <a:gd name="T49" fmla="*/ 9 h 48"/>
                <a:gd name="T50" fmla="*/ 64 w 64"/>
                <a:gd name="T51" fmla="*/ 9 h 48"/>
                <a:gd name="T52" fmla="*/ 64 w 64"/>
                <a:gd name="T53" fmla="*/ 8 h 48"/>
                <a:gd name="T54" fmla="*/ 64 w 64"/>
                <a:gd name="T55" fmla="*/ 8 h 48"/>
                <a:gd name="T56" fmla="*/ 62 w 64"/>
                <a:gd name="T57" fmla="*/ 6 h 48"/>
                <a:gd name="T58" fmla="*/ 62 w 64"/>
                <a:gd name="T59" fmla="*/ 6 h 48"/>
                <a:gd name="T60" fmla="*/ 61 w 64"/>
                <a:gd name="T61" fmla="*/ 6 h 48"/>
                <a:gd name="T62" fmla="*/ 59 w 64"/>
                <a:gd name="T63" fmla="*/ 5 h 48"/>
                <a:gd name="T64" fmla="*/ 59 w 64"/>
                <a:gd name="T65" fmla="*/ 5 h 48"/>
                <a:gd name="T66" fmla="*/ 53 w 64"/>
                <a:gd name="T67" fmla="*/ 3 h 48"/>
                <a:gd name="T68" fmla="*/ 46 w 64"/>
                <a:gd name="T69" fmla="*/ 1 h 48"/>
                <a:gd name="T70" fmla="*/ 40 w 64"/>
                <a:gd name="T71" fmla="*/ 0 h 48"/>
                <a:gd name="T72" fmla="*/ 32 w 64"/>
                <a:gd name="T73" fmla="*/ 0 h 48"/>
                <a:gd name="T74" fmla="*/ 25 w 64"/>
                <a:gd name="T75" fmla="*/ 0 h 48"/>
                <a:gd name="T76" fmla="*/ 19 w 64"/>
                <a:gd name="T77" fmla="*/ 0 h 48"/>
                <a:gd name="T78" fmla="*/ 12 w 64"/>
                <a:gd name="T79" fmla="*/ 1 h 48"/>
                <a:gd name="T80" fmla="*/ 8 w 64"/>
                <a:gd name="T81" fmla="*/ 5 h 48"/>
                <a:gd name="T82" fmla="*/ 8 w 64"/>
                <a:gd name="T83" fmla="*/ 5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48"/>
                <a:gd name="T128" fmla="*/ 64 w 6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48">
                  <a:moveTo>
                    <a:pt x="8" y="5"/>
                  </a:moveTo>
                  <a:lnTo>
                    <a:pt x="6" y="6"/>
                  </a:lnTo>
                  <a:lnTo>
                    <a:pt x="4" y="11"/>
                  </a:lnTo>
                  <a:lnTo>
                    <a:pt x="3" y="14"/>
                  </a:lnTo>
                  <a:lnTo>
                    <a:pt x="1" y="19"/>
                  </a:lnTo>
                  <a:lnTo>
                    <a:pt x="0" y="22"/>
                  </a:lnTo>
                  <a:lnTo>
                    <a:pt x="0" y="25"/>
                  </a:lnTo>
                  <a:lnTo>
                    <a:pt x="1" y="29"/>
                  </a:lnTo>
                  <a:lnTo>
                    <a:pt x="4" y="30"/>
                  </a:lnTo>
                  <a:lnTo>
                    <a:pt x="9" y="34"/>
                  </a:lnTo>
                  <a:lnTo>
                    <a:pt x="16" y="37"/>
                  </a:lnTo>
                  <a:lnTo>
                    <a:pt x="20" y="40"/>
                  </a:lnTo>
                  <a:lnTo>
                    <a:pt x="27" y="43"/>
                  </a:lnTo>
                  <a:lnTo>
                    <a:pt x="32" y="46"/>
                  </a:lnTo>
                  <a:lnTo>
                    <a:pt x="38" y="48"/>
                  </a:lnTo>
                  <a:lnTo>
                    <a:pt x="45" y="48"/>
                  </a:lnTo>
                  <a:lnTo>
                    <a:pt x="51" y="45"/>
                  </a:lnTo>
                  <a:lnTo>
                    <a:pt x="54" y="43"/>
                  </a:lnTo>
                  <a:lnTo>
                    <a:pt x="57" y="40"/>
                  </a:lnTo>
                  <a:lnTo>
                    <a:pt x="61" y="35"/>
                  </a:lnTo>
                  <a:lnTo>
                    <a:pt x="62" y="30"/>
                  </a:lnTo>
                  <a:lnTo>
                    <a:pt x="64" y="25"/>
                  </a:lnTo>
                  <a:lnTo>
                    <a:pt x="64" y="21"/>
                  </a:lnTo>
                  <a:lnTo>
                    <a:pt x="64" y="16"/>
                  </a:lnTo>
                  <a:lnTo>
                    <a:pt x="64" y="9"/>
                  </a:lnTo>
                  <a:lnTo>
                    <a:pt x="64" y="8"/>
                  </a:lnTo>
                  <a:lnTo>
                    <a:pt x="62" y="6"/>
                  </a:lnTo>
                  <a:lnTo>
                    <a:pt x="61" y="6"/>
                  </a:lnTo>
                  <a:lnTo>
                    <a:pt x="59" y="5"/>
                  </a:lnTo>
                  <a:lnTo>
                    <a:pt x="53" y="3"/>
                  </a:lnTo>
                  <a:lnTo>
                    <a:pt x="46" y="1"/>
                  </a:lnTo>
                  <a:lnTo>
                    <a:pt x="40" y="0"/>
                  </a:lnTo>
                  <a:lnTo>
                    <a:pt x="32" y="0"/>
                  </a:lnTo>
                  <a:lnTo>
                    <a:pt x="25" y="0"/>
                  </a:lnTo>
                  <a:lnTo>
                    <a:pt x="19" y="0"/>
                  </a:lnTo>
                  <a:lnTo>
                    <a:pt x="12" y="1"/>
                  </a:lnTo>
                  <a:lnTo>
                    <a:pt x="8" y="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90" name="Freeform 89"/>
            <p:cNvSpPr>
              <a:spLocks/>
            </p:cNvSpPr>
            <p:nvPr/>
          </p:nvSpPr>
          <p:spPr bwMode="auto">
            <a:xfrm>
              <a:off x="4875" y="2621"/>
              <a:ext cx="42" cy="49"/>
            </a:xfrm>
            <a:custGeom>
              <a:avLst/>
              <a:gdLst>
                <a:gd name="T0" fmla="*/ 5 w 42"/>
                <a:gd name="T1" fmla="*/ 23 h 49"/>
                <a:gd name="T2" fmla="*/ 3 w 42"/>
                <a:gd name="T3" fmla="*/ 28 h 49"/>
                <a:gd name="T4" fmla="*/ 5 w 42"/>
                <a:gd name="T5" fmla="*/ 32 h 49"/>
                <a:gd name="T6" fmla="*/ 6 w 42"/>
                <a:gd name="T7" fmla="*/ 37 h 49"/>
                <a:gd name="T8" fmla="*/ 11 w 42"/>
                <a:gd name="T9" fmla="*/ 40 h 49"/>
                <a:gd name="T10" fmla="*/ 16 w 42"/>
                <a:gd name="T11" fmla="*/ 44 h 49"/>
                <a:gd name="T12" fmla="*/ 21 w 42"/>
                <a:gd name="T13" fmla="*/ 47 h 49"/>
                <a:gd name="T14" fmla="*/ 27 w 42"/>
                <a:gd name="T15" fmla="*/ 47 h 49"/>
                <a:gd name="T16" fmla="*/ 32 w 42"/>
                <a:gd name="T17" fmla="*/ 49 h 49"/>
                <a:gd name="T18" fmla="*/ 35 w 42"/>
                <a:gd name="T19" fmla="*/ 47 h 49"/>
                <a:gd name="T20" fmla="*/ 37 w 42"/>
                <a:gd name="T21" fmla="*/ 45 h 49"/>
                <a:gd name="T22" fmla="*/ 38 w 42"/>
                <a:gd name="T23" fmla="*/ 44 h 49"/>
                <a:gd name="T24" fmla="*/ 40 w 42"/>
                <a:gd name="T25" fmla="*/ 40 h 49"/>
                <a:gd name="T26" fmla="*/ 42 w 42"/>
                <a:gd name="T27" fmla="*/ 37 h 49"/>
                <a:gd name="T28" fmla="*/ 42 w 42"/>
                <a:gd name="T29" fmla="*/ 34 h 49"/>
                <a:gd name="T30" fmla="*/ 42 w 42"/>
                <a:gd name="T31" fmla="*/ 31 h 49"/>
                <a:gd name="T32" fmla="*/ 40 w 42"/>
                <a:gd name="T33" fmla="*/ 28 h 49"/>
                <a:gd name="T34" fmla="*/ 40 w 42"/>
                <a:gd name="T35" fmla="*/ 24 h 49"/>
                <a:gd name="T36" fmla="*/ 38 w 42"/>
                <a:gd name="T37" fmla="*/ 23 h 49"/>
                <a:gd name="T38" fmla="*/ 38 w 42"/>
                <a:gd name="T39" fmla="*/ 20 h 49"/>
                <a:gd name="T40" fmla="*/ 37 w 42"/>
                <a:gd name="T41" fmla="*/ 16 h 49"/>
                <a:gd name="T42" fmla="*/ 37 w 42"/>
                <a:gd name="T43" fmla="*/ 15 h 49"/>
                <a:gd name="T44" fmla="*/ 35 w 42"/>
                <a:gd name="T45" fmla="*/ 12 h 49"/>
                <a:gd name="T46" fmla="*/ 35 w 42"/>
                <a:gd name="T47" fmla="*/ 10 h 49"/>
                <a:gd name="T48" fmla="*/ 33 w 42"/>
                <a:gd name="T49" fmla="*/ 8 h 49"/>
                <a:gd name="T50" fmla="*/ 32 w 42"/>
                <a:gd name="T51" fmla="*/ 5 h 49"/>
                <a:gd name="T52" fmla="*/ 29 w 42"/>
                <a:gd name="T53" fmla="*/ 2 h 49"/>
                <a:gd name="T54" fmla="*/ 25 w 42"/>
                <a:gd name="T55" fmla="*/ 2 h 49"/>
                <a:gd name="T56" fmla="*/ 22 w 42"/>
                <a:gd name="T57" fmla="*/ 0 h 49"/>
                <a:gd name="T58" fmla="*/ 17 w 42"/>
                <a:gd name="T59" fmla="*/ 0 h 49"/>
                <a:gd name="T60" fmla="*/ 14 w 42"/>
                <a:gd name="T61" fmla="*/ 0 h 49"/>
                <a:gd name="T62" fmla="*/ 11 w 42"/>
                <a:gd name="T63" fmla="*/ 0 h 49"/>
                <a:gd name="T64" fmla="*/ 8 w 42"/>
                <a:gd name="T65" fmla="*/ 2 h 49"/>
                <a:gd name="T66" fmla="*/ 6 w 42"/>
                <a:gd name="T67" fmla="*/ 3 h 49"/>
                <a:gd name="T68" fmla="*/ 3 w 42"/>
                <a:gd name="T69" fmla="*/ 5 h 49"/>
                <a:gd name="T70" fmla="*/ 1 w 42"/>
                <a:gd name="T71" fmla="*/ 8 h 49"/>
                <a:gd name="T72" fmla="*/ 1 w 42"/>
                <a:gd name="T73" fmla="*/ 12 h 49"/>
                <a:gd name="T74" fmla="*/ 0 w 42"/>
                <a:gd name="T75" fmla="*/ 15 h 49"/>
                <a:gd name="T76" fmla="*/ 1 w 42"/>
                <a:gd name="T77" fmla="*/ 18 h 49"/>
                <a:gd name="T78" fmla="*/ 1 w 42"/>
                <a:gd name="T79" fmla="*/ 20 h 49"/>
                <a:gd name="T80" fmla="*/ 5 w 42"/>
                <a:gd name="T81" fmla="*/ 23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49"/>
                <a:gd name="T125" fmla="*/ 42 w 42"/>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49">
                  <a:moveTo>
                    <a:pt x="5" y="23"/>
                  </a:moveTo>
                  <a:lnTo>
                    <a:pt x="3" y="28"/>
                  </a:lnTo>
                  <a:lnTo>
                    <a:pt x="5" y="32"/>
                  </a:lnTo>
                  <a:lnTo>
                    <a:pt x="6" y="37"/>
                  </a:lnTo>
                  <a:lnTo>
                    <a:pt x="11" y="40"/>
                  </a:lnTo>
                  <a:lnTo>
                    <a:pt x="16" y="44"/>
                  </a:lnTo>
                  <a:lnTo>
                    <a:pt x="21" y="47"/>
                  </a:lnTo>
                  <a:lnTo>
                    <a:pt x="27" y="47"/>
                  </a:lnTo>
                  <a:lnTo>
                    <a:pt x="32" y="49"/>
                  </a:lnTo>
                  <a:lnTo>
                    <a:pt x="35" y="47"/>
                  </a:lnTo>
                  <a:lnTo>
                    <a:pt x="37" y="45"/>
                  </a:lnTo>
                  <a:lnTo>
                    <a:pt x="38" y="44"/>
                  </a:lnTo>
                  <a:lnTo>
                    <a:pt x="40" y="40"/>
                  </a:lnTo>
                  <a:lnTo>
                    <a:pt x="42" y="37"/>
                  </a:lnTo>
                  <a:lnTo>
                    <a:pt x="42" y="34"/>
                  </a:lnTo>
                  <a:lnTo>
                    <a:pt x="42" y="31"/>
                  </a:lnTo>
                  <a:lnTo>
                    <a:pt x="40" y="28"/>
                  </a:lnTo>
                  <a:lnTo>
                    <a:pt x="40" y="24"/>
                  </a:lnTo>
                  <a:lnTo>
                    <a:pt x="38" y="23"/>
                  </a:lnTo>
                  <a:lnTo>
                    <a:pt x="38" y="20"/>
                  </a:lnTo>
                  <a:lnTo>
                    <a:pt x="37" y="16"/>
                  </a:lnTo>
                  <a:lnTo>
                    <a:pt x="37" y="15"/>
                  </a:lnTo>
                  <a:lnTo>
                    <a:pt x="35" y="12"/>
                  </a:lnTo>
                  <a:lnTo>
                    <a:pt x="35" y="10"/>
                  </a:lnTo>
                  <a:lnTo>
                    <a:pt x="33" y="8"/>
                  </a:lnTo>
                  <a:lnTo>
                    <a:pt x="32" y="5"/>
                  </a:lnTo>
                  <a:lnTo>
                    <a:pt x="29" y="2"/>
                  </a:lnTo>
                  <a:lnTo>
                    <a:pt x="25" y="2"/>
                  </a:lnTo>
                  <a:lnTo>
                    <a:pt x="22" y="0"/>
                  </a:lnTo>
                  <a:lnTo>
                    <a:pt x="17" y="0"/>
                  </a:lnTo>
                  <a:lnTo>
                    <a:pt x="14" y="0"/>
                  </a:lnTo>
                  <a:lnTo>
                    <a:pt x="11" y="0"/>
                  </a:lnTo>
                  <a:lnTo>
                    <a:pt x="8" y="2"/>
                  </a:lnTo>
                  <a:lnTo>
                    <a:pt x="6" y="3"/>
                  </a:lnTo>
                  <a:lnTo>
                    <a:pt x="3" y="5"/>
                  </a:lnTo>
                  <a:lnTo>
                    <a:pt x="1" y="8"/>
                  </a:lnTo>
                  <a:lnTo>
                    <a:pt x="1" y="12"/>
                  </a:lnTo>
                  <a:lnTo>
                    <a:pt x="0" y="15"/>
                  </a:lnTo>
                  <a:lnTo>
                    <a:pt x="1" y="18"/>
                  </a:lnTo>
                  <a:lnTo>
                    <a:pt x="1" y="20"/>
                  </a:lnTo>
                  <a:lnTo>
                    <a:pt x="5" y="2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91" name="Freeform 90"/>
            <p:cNvSpPr>
              <a:spLocks/>
            </p:cNvSpPr>
            <p:nvPr/>
          </p:nvSpPr>
          <p:spPr bwMode="auto">
            <a:xfrm>
              <a:off x="4875" y="2621"/>
              <a:ext cx="42" cy="49"/>
            </a:xfrm>
            <a:custGeom>
              <a:avLst/>
              <a:gdLst>
                <a:gd name="T0" fmla="*/ 5 w 42"/>
                <a:gd name="T1" fmla="*/ 23 h 49"/>
                <a:gd name="T2" fmla="*/ 3 w 42"/>
                <a:gd name="T3" fmla="*/ 28 h 49"/>
                <a:gd name="T4" fmla="*/ 5 w 42"/>
                <a:gd name="T5" fmla="*/ 32 h 49"/>
                <a:gd name="T6" fmla="*/ 6 w 42"/>
                <a:gd name="T7" fmla="*/ 37 h 49"/>
                <a:gd name="T8" fmla="*/ 11 w 42"/>
                <a:gd name="T9" fmla="*/ 40 h 49"/>
                <a:gd name="T10" fmla="*/ 16 w 42"/>
                <a:gd name="T11" fmla="*/ 44 h 49"/>
                <a:gd name="T12" fmla="*/ 21 w 42"/>
                <a:gd name="T13" fmla="*/ 47 h 49"/>
                <a:gd name="T14" fmla="*/ 27 w 42"/>
                <a:gd name="T15" fmla="*/ 47 h 49"/>
                <a:gd name="T16" fmla="*/ 32 w 42"/>
                <a:gd name="T17" fmla="*/ 49 h 49"/>
                <a:gd name="T18" fmla="*/ 35 w 42"/>
                <a:gd name="T19" fmla="*/ 47 h 49"/>
                <a:gd name="T20" fmla="*/ 37 w 42"/>
                <a:gd name="T21" fmla="*/ 45 h 49"/>
                <a:gd name="T22" fmla="*/ 38 w 42"/>
                <a:gd name="T23" fmla="*/ 44 h 49"/>
                <a:gd name="T24" fmla="*/ 40 w 42"/>
                <a:gd name="T25" fmla="*/ 40 h 49"/>
                <a:gd name="T26" fmla="*/ 42 w 42"/>
                <a:gd name="T27" fmla="*/ 37 h 49"/>
                <a:gd name="T28" fmla="*/ 42 w 42"/>
                <a:gd name="T29" fmla="*/ 34 h 49"/>
                <a:gd name="T30" fmla="*/ 42 w 42"/>
                <a:gd name="T31" fmla="*/ 31 h 49"/>
                <a:gd name="T32" fmla="*/ 40 w 42"/>
                <a:gd name="T33" fmla="*/ 28 h 49"/>
                <a:gd name="T34" fmla="*/ 40 w 42"/>
                <a:gd name="T35" fmla="*/ 24 h 49"/>
                <a:gd name="T36" fmla="*/ 38 w 42"/>
                <a:gd name="T37" fmla="*/ 23 h 49"/>
                <a:gd name="T38" fmla="*/ 38 w 42"/>
                <a:gd name="T39" fmla="*/ 20 h 49"/>
                <a:gd name="T40" fmla="*/ 37 w 42"/>
                <a:gd name="T41" fmla="*/ 16 h 49"/>
                <a:gd name="T42" fmla="*/ 37 w 42"/>
                <a:gd name="T43" fmla="*/ 15 h 49"/>
                <a:gd name="T44" fmla="*/ 35 w 42"/>
                <a:gd name="T45" fmla="*/ 12 h 49"/>
                <a:gd name="T46" fmla="*/ 35 w 42"/>
                <a:gd name="T47" fmla="*/ 10 h 49"/>
                <a:gd name="T48" fmla="*/ 33 w 42"/>
                <a:gd name="T49" fmla="*/ 8 h 49"/>
                <a:gd name="T50" fmla="*/ 32 w 42"/>
                <a:gd name="T51" fmla="*/ 5 h 49"/>
                <a:gd name="T52" fmla="*/ 29 w 42"/>
                <a:gd name="T53" fmla="*/ 2 h 49"/>
                <a:gd name="T54" fmla="*/ 25 w 42"/>
                <a:gd name="T55" fmla="*/ 2 h 49"/>
                <a:gd name="T56" fmla="*/ 22 w 42"/>
                <a:gd name="T57" fmla="*/ 0 h 49"/>
                <a:gd name="T58" fmla="*/ 17 w 42"/>
                <a:gd name="T59" fmla="*/ 0 h 49"/>
                <a:gd name="T60" fmla="*/ 14 w 42"/>
                <a:gd name="T61" fmla="*/ 0 h 49"/>
                <a:gd name="T62" fmla="*/ 11 w 42"/>
                <a:gd name="T63" fmla="*/ 0 h 49"/>
                <a:gd name="T64" fmla="*/ 8 w 42"/>
                <a:gd name="T65" fmla="*/ 2 h 49"/>
                <a:gd name="T66" fmla="*/ 6 w 42"/>
                <a:gd name="T67" fmla="*/ 3 h 49"/>
                <a:gd name="T68" fmla="*/ 3 w 42"/>
                <a:gd name="T69" fmla="*/ 5 h 49"/>
                <a:gd name="T70" fmla="*/ 1 w 42"/>
                <a:gd name="T71" fmla="*/ 8 h 49"/>
                <a:gd name="T72" fmla="*/ 1 w 42"/>
                <a:gd name="T73" fmla="*/ 12 h 49"/>
                <a:gd name="T74" fmla="*/ 0 w 42"/>
                <a:gd name="T75" fmla="*/ 15 h 49"/>
                <a:gd name="T76" fmla="*/ 1 w 42"/>
                <a:gd name="T77" fmla="*/ 18 h 49"/>
                <a:gd name="T78" fmla="*/ 1 w 42"/>
                <a:gd name="T79" fmla="*/ 20 h 49"/>
                <a:gd name="T80" fmla="*/ 5 w 42"/>
                <a:gd name="T81" fmla="*/ 23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49"/>
                <a:gd name="T125" fmla="*/ 42 w 42"/>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49">
                  <a:moveTo>
                    <a:pt x="5" y="23"/>
                  </a:moveTo>
                  <a:lnTo>
                    <a:pt x="3" y="28"/>
                  </a:lnTo>
                  <a:lnTo>
                    <a:pt x="5" y="32"/>
                  </a:lnTo>
                  <a:lnTo>
                    <a:pt x="6" y="37"/>
                  </a:lnTo>
                  <a:lnTo>
                    <a:pt x="11" y="40"/>
                  </a:lnTo>
                  <a:lnTo>
                    <a:pt x="16" y="44"/>
                  </a:lnTo>
                  <a:lnTo>
                    <a:pt x="21" y="47"/>
                  </a:lnTo>
                  <a:lnTo>
                    <a:pt x="27" y="47"/>
                  </a:lnTo>
                  <a:lnTo>
                    <a:pt x="32" y="49"/>
                  </a:lnTo>
                  <a:lnTo>
                    <a:pt x="35" y="47"/>
                  </a:lnTo>
                  <a:lnTo>
                    <a:pt x="37" y="45"/>
                  </a:lnTo>
                  <a:lnTo>
                    <a:pt x="38" y="44"/>
                  </a:lnTo>
                  <a:lnTo>
                    <a:pt x="40" y="40"/>
                  </a:lnTo>
                  <a:lnTo>
                    <a:pt x="42" y="37"/>
                  </a:lnTo>
                  <a:lnTo>
                    <a:pt x="42" y="34"/>
                  </a:lnTo>
                  <a:lnTo>
                    <a:pt x="42" y="31"/>
                  </a:lnTo>
                  <a:lnTo>
                    <a:pt x="40" y="28"/>
                  </a:lnTo>
                  <a:lnTo>
                    <a:pt x="40" y="24"/>
                  </a:lnTo>
                  <a:lnTo>
                    <a:pt x="38" y="23"/>
                  </a:lnTo>
                  <a:lnTo>
                    <a:pt x="38" y="20"/>
                  </a:lnTo>
                  <a:lnTo>
                    <a:pt x="37" y="16"/>
                  </a:lnTo>
                  <a:lnTo>
                    <a:pt x="37" y="15"/>
                  </a:lnTo>
                  <a:lnTo>
                    <a:pt x="35" y="12"/>
                  </a:lnTo>
                  <a:lnTo>
                    <a:pt x="35" y="10"/>
                  </a:lnTo>
                  <a:lnTo>
                    <a:pt x="33" y="8"/>
                  </a:lnTo>
                  <a:lnTo>
                    <a:pt x="32" y="5"/>
                  </a:lnTo>
                  <a:lnTo>
                    <a:pt x="29" y="2"/>
                  </a:lnTo>
                  <a:lnTo>
                    <a:pt x="25" y="2"/>
                  </a:lnTo>
                  <a:lnTo>
                    <a:pt x="22" y="0"/>
                  </a:lnTo>
                  <a:lnTo>
                    <a:pt x="17" y="0"/>
                  </a:lnTo>
                  <a:lnTo>
                    <a:pt x="14" y="0"/>
                  </a:lnTo>
                  <a:lnTo>
                    <a:pt x="11" y="0"/>
                  </a:lnTo>
                  <a:lnTo>
                    <a:pt x="8" y="2"/>
                  </a:lnTo>
                  <a:lnTo>
                    <a:pt x="6" y="3"/>
                  </a:lnTo>
                  <a:lnTo>
                    <a:pt x="3" y="5"/>
                  </a:lnTo>
                  <a:lnTo>
                    <a:pt x="1" y="8"/>
                  </a:lnTo>
                  <a:lnTo>
                    <a:pt x="1" y="12"/>
                  </a:lnTo>
                  <a:lnTo>
                    <a:pt x="0" y="15"/>
                  </a:lnTo>
                  <a:lnTo>
                    <a:pt x="1" y="18"/>
                  </a:lnTo>
                  <a:lnTo>
                    <a:pt x="1" y="20"/>
                  </a:lnTo>
                  <a:lnTo>
                    <a:pt x="5" y="2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92" name="Freeform 91"/>
            <p:cNvSpPr>
              <a:spLocks/>
            </p:cNvSpPr>
            <p:nvPr/>
          </p:nvSpPr>
          <p:spPr bwMode="auto">
            <a:xfrm>
              <a:off x="4835" y="2567"/>
              <a:ext cx="51" cy="88"/>
            </a:xfrm>
            <a:custGeom>
              <a:avLst/>
              <a:gdLst>
                <a:gd name="T0" fmla="*/ 1 w 51"/>
                <a:gd name="T1" fmla="*/ 45 h 88"/>
                <a:gd name="T2" fmla="*/ 0 w 51"/>
                <a:gd name="T3" fmla="*/ 53 h 88"/>
                <a:gd name="T4" fmla="*/ 0 w 51"/>
                <a:gd name="T5" fmla="*/ 61 h 88"/>
                <a:gd name="T6" fmla="*/ 1 w 51"/>
                <a:gd name="T7" fmla="*/ 67 h 88"/>
                <a:gd name="T8" fmla="*/ 6 w 51"/>
                <a:gd name="T9" fmla="*/ 74 h 88"/>
                <a:gd name="T10" fmla="*/ 11 w 51"/>
                <a:gd name="T11" fmla="*/ 78 h 88"/>
                <a:gd name="T12" fmla="*/ 16 w 51"/>
                <a:gd name="T13" fmla="*/ 83 h 88"/>
                <a:gd name="T14" fmla="*/ 22 w 51"/>
                <a:gd name="T15" fmla="*/ 86 h 88"/>
                <a:gd name="T16" fmla="*/ 28 w 51"/>
                <a:gd name="T17" fmla="*/ 88 h 88"/>
                <a:gd name="T18" fmla="*/ 32 w 51"/>
                <a:gd name="T19" fmla="*/ 86 h 88"/>
                <a:gd name="T20" fmla="*/ 33 w 51"/>
                <a:gd name="T21" fmla="*/ 83 h 88"/>
                <a:gd name="T22" fmla="*/ 35 w 51"/>
                <a:gd name="T23" fmla="*/ 78 h 88"/>
                <a:gd name="T24" fmla="*/ 37 w 51"/>
                <a:gd name="T25" fmla="*/ 75 h 88"/>
                <a:gd name="T26" fmla="*/ 37 w 51"/>
                <a:gd name="T27" fmla="*/ 72 h 88"/>
                <a:gd name="T28" fmla="*/ 35 w 51"/>
                <a:gd name="T29" fmla="*/ 69 h 88"/>
                <a:gd name="T30" fmla="*/ 35 w 51"/>
                <a:gd name="T31" fmla="*/ 66 h 88"/>
                <a:gd name="T32" fmla="*/ 37 w 51"/>
                <a:gd name="T33" fmla="*/ 57 h 88"/>
                <a:gd name="T34" fmla="*/ 41 w 51"/>
                <a:gd name="T35" fmla="*/ 46 h 88"/>
                <a:gd name="T36" fmla="*/ 48 w 51"/>
                <a:gd name="T37" fmla="*/ 37 h 88"/>
                <a:gd name="T38" fmla="*/ 51 w 51"/>
                <a:gd name="T39" fmla="*/ 24 h 88"/>
                <a:gd name="T40" fmla="*/ 48 w 51"/>
                <a:gd name="T41" fmla="*/ 12 h 88"/>
                <a:gd name="T42" fmla="*/ 40 w 51"/>
                <a:gd name="T43" fmla="*/ 6 h 88"/>
                <a:gd name="T44" fmla="*/ 30 w 51"/>
                <a:gd name="T45" fmla="*/ 1 h 88"/>
                <a:gd name="T46" fmla="*/ 20 w 51"/>
                <a:gd name="T47" fmla="*/ 1 h 88"/>
                <a:gd name="T48" fmla="*/ 14 w 51"/>
                <a:gd name="T49" fmla="*/ 4 h 88"/>
                <a:gd name="T50" fmla="*/ 12 w 51"/>
                <a:gd name="T51" fmla="*/ 8 h 88"/>
                <a:gd name="T52" fmla="*/ 12 w 51"/>
                <a:gd name="T53" fmla="*/ 14 h 88"/>
                <a:gd name="T54" fmla="*/ 11 w 51"/>
                <a:gd name="T55" fmla="*/ 19 h 88"/>
                <a:gd name="T56" fmla="*/ 9 w 51"/>
                <a:gd name="T57" fmla="*/ 25 h 88"/>
                <a:gd name="T58" fmla="*/ 8 w 51"/>
                <a:gd name="T59" fmla="*/ 29 h 88"/>
                <a:gd name="T60" fmla="*/ 4 w 51"/>
                <a:gd name="T61" fmla="*/ 33 h 88"/>
                <a:gd name="T62" fmla="*/ 3 w 51"/>
                <a:gd name="T63" fmla="*/ 3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88"/>
                <a:gd name="T98" fmla="*/ 51 w 51"/>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88">
                  <a:moveTo>
                    <a:pt x="3" y="41"/>
                  </a:moveTo>
                  <a:lnTo>
                    <a:pt x="1" y="45"/>
                  </a:lnTo>
                  <a:lnTo>
                    <a:pt x="0" y="49"/>
                  </a:lnTo>
                  <a:lnTo>
                    <a:pt x="0" y="53"/>
                  </a:lnTo>
                  <a:lnTo>
                    <a:pt x="0" y="57"/>
                  </a:lnTo>
                  <a:lnTo>
                    <a:pt x="0" y="61"/>
                  </a:lnTo>
                  <a:lnTo>
                    <a:pt x="0" y="64"/>
                  </a:lnTo>
                  <a:lnTo>
                    <a:pt x="1" y="67"/>
                  </a:lnTo>
                  <a:lnTo>
                    <a:pt x="4" y="70"/>
                  </a:lnTo>
                  <a:lnTo>
                    <a:pt x="6" y="74"/>
                  </a:lnTo>
                  <a:lnTo>
                    <a:pt x="8" y="77"/>
                  </a:lnTo>
                  <a:lnTo>
                    <a:pt x="11" y="78"/>
                  </a:lnTo>
                  <a:lnTo>
                    <a:pt x="12" y="82"/>
                  </a:lnTo>
                  <a:lnTo>
                    <a:pt x="16" y="83"/>
                  </a:lnTo>
                  <a:lnTo>
                    <a:pt x="19" y="85"/>
                  </a:lnTo>
                  <a:lnTo>
                    <a:pt x="22" y="86"/>
                  </a:lnTo>
                  <a:lnTo>
                    <a:pt x="25" y="88"/>
                  </a:lnTo>
                  <a:lnTo>
                    <a:pt x="28" y="88"/>
                  </a:lnTo>
                  <a:lnTo>
                    <a:pt x="30" y="86"/>
                  </a:lnTo>
                  <a:lnTo>
                    <a:pt x="32" y="86"/>
                  </a:lnTo>
                  <a:lnTo>
                    <a:pt x="32" y="85"/>
                  </a:lnTo>
                  <a:lnTo>
                    <a:pt x="33" y="83"/>
                  </a:lnTo>
                  <a:lnTo>
                    <a:pt x="35" y="80"/>
                  </a:lnTo>
                  <a:lnTo>
                    <a:pt x="35" y="78"/>
                  </a:lnTo>
                  <a:lnTo>
                    <a:pt x="37" y="77"/>
                  </a:lnTo>
                  <a:lnTo>
                    <a:pt x="37" y="75"/>
                  </a:lnTo>
                  <a:lnTo>
                    <a:pt x="37" y="74"/>
                  </a:lnTo>
                  <a:lnTo>
                    <a:pt x="37" y="72"/>
                  </a:lnTo>
                  <a:lnTo>
                    <a:pt x="37" y="70"/>
                  </a:lnTo>
                  <a:lnTo>
                    <a:pt x="35" y="69"/>
                  </a:lnTo>
                  <a:lnTo>
                    <a:pt x="35" y="67"/>
                  </a:lnTo>
                  <a:lnTo>
                    <a:pt x="35" y="66"/>
                  </a:lnTo>
                  <a:lnTo>
                    <a:pt x="35" y="64"/>
                  </a:lnTo>
                  <a:lnTo>
                    <a:pt x="37" y="57"/>
                  </a:lnTo>
                  <a:lnTo>
                    <a:pt x="40" y="53"/>
                  </a:lnTo>
                  <a:lnTo>
                    <a:pt x="41" y="46"/>
                  </a:lnTo>
                  <a:lnTo>
                    <a:pt x="45" y="41"/>
                  </a:lnTo>
                  <a:lnTo>
                    <a:pt x="48" y="37"/>
                  </a:lnTo>
                  <a:lnTo>
                    <a:pt x="49" y="30"/>
                  </a:lnTo>
                  <a:lnTo>
                    <a:pt x="51" y="24"/>
                  </a:lnTo>
                  <a:lnTo>
                    <a:pt x="49" y="17"/>
                  </a:lnTo>
                  <a:lnTo>
                    <a:pt x="48" y="12"/>
                  </a:lnTo>
                  <a:lnTo>
                    <a:pt x="45" y="9"/>
                  </a:lnTo>
                  <a:lnTo>
                    <a:pt x="40" y="6"/>
                  </a:lnTo>
                  <a:lnTo>
                    <a:pt x="35" y="3"/>
                  </a:lnTo>
                  <a:lnTo>
                    <a:pt x="30" y="1"/>
                  </a:lnTo>
                  <a:lnTo>
                    <a:pt x="25" y="0"/>
                  </a:lnTo>
                  <a:lnTo>
                    <a:pt x="20" y="1"/>
                  </a:lnTo>
                  <a:lnTo>
                    <a:pt x="17" y="3"/>
                  </a:lnTo>
                  <a:lnTo>
                    <a:pt x="14" y="4"/>
                  </a:lnTo>
                  <a:lnTo>
                    <a:pt x="14" y="6"/>
                  </a:lnTo>
                  <a:lnTo>
                    <a:pt x="12" y="8"/>
                  </a:lnTo>
                  <a:lnTo>
                    <a:pt x="12" y="11"/>
                  </a:lnTo>
                  <a:lnTo>
                    <a:pt x="12" y="14"/>
                  </a:lnTo>
                  <a:lnTo>
                    <a:pt x="11" y="17"/>
                  </a:lnTo>
                  <a:lnTo>
                    <a:pt x="11" y="19"/>
                  </a:lnTo>
                  <a:lnTo>
                    <a:pt x="11" y="22"/>
                  </a:lnTo>
                  <a:lnTo>
                    <a:pt x="9" y="25"/>
                  </a:lnTo>
                  <a:lnTo>
                    <a:pt x="8" y="27"/>
                  </a:lnTo>
                  <a:lnTo>
                    <a:pt x="8" y="29"/>
                  </a:lnTo>
                  <a:lnTo>
                    <a:pt x="6" y="32"/>
                  </a:lnTo>
                  <a:lnTo>
                    <a:pt x="4" y="33"/>
                  </a:lnTo>
                  <a:lnTo>
                    <a:pt x="4" y="37"/>
                  </a:lnTo>
                  <a:lnTo>
                    <a:pt x="3" y="38"/>
                  </a:lnTo>
                  <a:lnTo>
                    <a:pt x="3" y="4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93" name="Freeform 92"/>
            <p:cNvSpPr>
              <a:spLocks/>
            </p:cNvSpPr>
            <p:nvPr/>
          </p:nvSpPr>
          <p:spPr bwMode="auto">
            <a:xfrm>
              <a:off x="4835" y="2567"/>
              <a:ext cx="51" cy="88"/>
            </a:xfrm>
            <a:custGeom>
              <a:avLst/>
              <a:gdLst>
                <a:gd name="T0" fmla="*/ 1 w 51"/>
                <a:gd name="T1" fmla="*/ 45 h 88"/>
                <a:gd name="T2" fmla="*/ 0 w 51"/>
                <a:gd name="T3" fmla="*/ 53 h 88"/>
                <a:gd name="T4" fmla="*/ 0 w 51"/>
                <a:gd name="T5" fmla="*/ 61 h 88"/>
                <a:gd name="T6" fmla="*/ 1 w 51"/>
                <a:gd name="T7" fmla="*/ 67 h 88"/>
                <a:gd name="T8" fmla="*/ 6 w 51"/>
                <a:gd name="T9" fmla="*/ 74 h 88"/>
                <a:gd name="T10" fmla="*/ 11 w 51"/>
                <a:gd name="T11" fmla="*/ 78 h 88"/>
                <a:gd name="T12" fmla="*/ 16 w 51"/>
                <a:gd name="T13" fmla="*/ 83 h 88"/>
                <a:gd name="T14" fmla="*/ 22 w 51"/>
                <a:gd name="T15" fmla="*/ 86 h 88"/>
                <a:gd name="T16" fmla="*/ 28 w 51"/>
                <a:gd name="T17" fmla="*/ 88 h 88"/>
                <a:gd name="T18" fmla="*/ 32 w 51"/>
                <a:gd name="T19" fmla="*/ 86 h 88"/>
                <a:gd name="T20" fmla="*/ 33 w 51"/>
                <a:gd name="T21" fmla="*/ 83 h 88"/>
                <a:gd name="T22" fmla="*/ 35 w 51"/>
                <a:gd name="T23" fmla="*/ 78 h 88"/>
                <a:gd name="T24" fmla="*/ 37 w 51"/>
                <a:gd name="T25" fmla="*/ 75 h 88"/>
                <a:gd name="T26" fmla="*/ 37 w 51"/>
                <a:gd name="T27" fmla="*/ 72 h 88"/>
                <a:gd name="T28" fmla="*/ 35 w 51"/>
                <a:gd name="T29" fmla="*/ 69 h 88"/>
                <a:gd name="T30" fmla="*/ 35 w 51"/>
                <a:gd name="T31" fmla="*/ 66 h 88"/>
                <a:gd name="T32" fmla="*/ 37 w 51"/>
                <a:gd name="T33" fmla="*/ 57 h 88"/>
                <a:gd name="T34" fmla="*/ 41 w 51"/>
                <a:gd name="T35" fmla="*/ 46 h 88"/>
                <a:gd name="T36" fmla="*/ 48 w 51"/>
                <a:gd name="T37" fmla="*/ 37 h 88"/>
                <a:gd name="T38" fmla="*/ 51 w 51"/>
                <a:gd name="T39" fmla="*/ 24 h 88"/>
                <a:gd name="T40" fmla="*/ 48 w 51"/>
                <a:gd name="T41" fmla="*/ 12 h 88"/>
                <a:gd name="T42" fmla="*/ 40 w 51"/>
                <a:gd name="T43" fmla="*/ 6 h 88"/>
                <a:gd name="T44" fmla="*/ 30 w 51"/>
                <a:gd name="T45" fmla="*/ 1 h 88"/>
                <a:gd name="T46" fmla="*/ 20 w 51"/>
                <a:gd name="T47" fmla="*/ 1 h 88"/>
                <a:gd name="T48" fmla="*/ 14 w 51"/>
                <a:gd name="T49" fmla="*/ 4 h 88"/>
                <a:gd name="T50" fmla="*/ 12 w 51"/>
                <a:gd name="T51" fmla="*/ 8 h 88"/>
                <a:gd name="T52" fmla="*/ 12 w 51"/>
                <a:gd name="T53" fmla="*/ 14 h 88"/>
                <a:gd name="T54" fmla="*/ 11 w 51"/>
                <a:gd name="T55" fmla="*/ 19 h 88"/>
                <a:gd name="T56" fmla="*/ 9 w 51"/>
                <a:gd name="T57" fmla="*/ 25 h 88"/>
                <a:gd name="T58" fmla="*/ 8 w 51"/>
                <a:gd name="T59" fmla="*/ 29 h 88"/>
                <a:gd name="T60" fmla="*/ 4 w 51"/>
                <a:gd name="T61" fmla="*/ 33 h 88"/>
                <a:gd name="T62" fmla="*/ 3 w 51"/>
                <a:gd name="T63" fmla="*/ 3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88"/>
                <a:gd name="T98" fmla="*/ 51 w 51"/>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88">
                  <a:moveTo>
                    <a:pt x="3" y="41"/>
                  </a:moveTo>
                  <a:lnTo>
                    <a:pt x="1" y="45"/>
                  </a:lnTo>
                  <a:lnTo>
                    <a:pt x="0" y="49"/>
                  </a:lnTo>
                  <a:lnTo>
                    <a:pt x="0" y="53"/>
                  </a:lnTo>
                  <a:lnTo>
                    <a:pt x="0" y="57"/>
                  </a:lnTo>
                  <a:lnTo>
                    <a:pt x="0" y="61"/>
                  </a:lnTo>
                  <a:lnTo>
                    <a:pt x="0" y="64"/>
                  </a:lnTo>
                  <a:lnTo>
                    <a:pt x="1" y="67"/>
                  </a:lnTo>
                  <a:lnTo>
                    <a:pt x="4" y="70"/>
                  </a:lnTo>
                  <a:lnTo>
                    <a:pt x="6" y="74"/>
                  </a:lnTo>
                  <a:lnTo>
                    <a:pt x="8" y="77"/>
                  </a:lnTo>
                  <a:lnTo>
                    <a:pt x="11" y="78"/>
                  </a:lnTo>
                  <a:lnTo>
                    <a:pt x="12" y="82"/>
                  </a:lnTo>
                  <a:lnTo>
                    <a:pt x="16" y="83"/>
                  </a:lnTo>
                  <a:lnTo>
                    <a:pt x="19" y="85"/>
                  </a:lnTo>
                  <a:lnTo>
                    <a:pt x="22" y="86"/>
                  </a:lnTo>
                  <a:lnTo>
                    <a:pt x="25" y="88"/>
                  </a:lnTo>
                  <a:lnTo>
                    <a:pt x="28" y="88"/>
                  </a:lnTo>
                  <a:lnTo>
                    <a:pt x="30" y="86"/>
                  </a:lnTo>
                  <a:lnTo>
                    <a:pt x="32" y="86"/>
                  </a:lnTo>
                  <a:lnTo>
                    <a:pt x="32" y="85"/>
                  </a:lnTo>
                  <a:lnTo>
                    <a:pt x="33" y="83"/>
                  </a:lnTo>
                  <a:lnTo>
                    <a:pt x="35" y="80"/>
                  </a:lnTo>
                  <a:lnTo>
                    <a:pt x="35" y="78"/>
                  </a:lnTo>
                  <a:lnTo>
                    <a:pt x="37" y="77"/>
                  </a:lnTo>
                  <a:lnTo>
                    <a:pt x="37" y="75"/>
                  </a:lnTo>
                  <a:lnTo>
                    <a:pt x="37" y="74"/>
                  </a:lnTo>
                  <a:lnTo>
                    <a:pt x="37" y="72"/>
                  </a:lnTo>
                  <a:lnTo>
                    <a:pt x="37" y="70"/>
                  </a:lnTo>
                  <a:lnTo>
                    <a:pt x="35" y="69"/>
                  </a:lnTo>
                  <a:lnTo>
                    <a:pt x="35" y="67"/>
                  </a:lnTo>
                  <a:lnTo>
                    <a:pt x="35" y="66"/>
                  </a:lnTo>
                  <a:lnTo>
                    <a:pt x="35" y="64"/>
                  </a:lnTo>
                  <a:lnTo>
                    <a:pt x="37" y="57"/>
                  </a:lnTo>
                  <a:lnTo>
                    <a:pt x="40" y="53"/>
                  </a:lnTo>
                  <a:lnTo>
                    <a:pt x="41" y="46"/>
                  </a:lnTo>
                  <a:lnTo>
                    <a:pt x="45" y="41"/>
                  </a:lnTo>
                  <a:lnTo>
                    <a:pt x="48" y="37"/>
                  </a:lnTo>
                  <a:lnTo>
                    <a:pt x="49" y="30"/>
                  </a:lnTo>
                  <a:lnTo>
                    <a:pt x="51" y="24"/>
                  </a:lnTo>
                  <a:lnTo>
                    <a:pt x="49" y="17"/>
                  </a:lnTo>
                  <a:lnTo>
                    <a:pt x="48" y="12"/>
                  </a:lnTo>
                  <a:lnTo>
                    <a:pt x="45" y="9"/>
                  </a:lnTo>
                  <a:lnTo>
                    <a:pt x="40" y="6"/>
                  </a:lnTo>
                  <a:lnTo>
                    <a:pt x="35" y="3"/>
                  </a:lnTo>
                  <a:lnTo>
                    <a:pt x="30" y="1"/>
                  </a:lnTo>
                  <a:lnTo>
                    <a:pt x="25" y="0"/>
                  </a:lnTo>
                  <a:lnTo>
                    <a:pt x="20" y="1"/>
                  </a:lnTo>
                  <a:lnTo>
                    <a:pt x="17" y="3"/>
                  </a:lnTo>
                  <a:lnTo>
                    <a:pt x="14" y="4"/>
                  </a:lnTo>
                  <a:lnTo>
                    <a:pt x="14" y="6"/>
                  </a:lnTo>
                  <a:lnTo>
                    <a:pt x="12" y="8"/>
                  </a:lnTo>
                  <a:lnTo>
                    <a:pt x="12" y="11"/>
                  </a:lnTo>
                  <a:lnTo>
                    <a:pt x="12" y="14"/>
                  </a:lnTo>
                  <a:lnTo>
                    <a:pt x="11" y="17"/>
                  </a:lnTo>
                  <a:lnTo>
                    <a:pt x="11" y="19"/>
                  </a:lnTo>
                  <a:lnTo>
                    <a:pt x="11" y="22"/>
                  </a:lnTo>
                  <a:lnTo>
                    <a:pt x="9" y="25"/>
                  </a:lnTo>
                  <a:lnTo>
                    <a:pt x="8" y="27"/>
                  </a:lnTo>
                  <a:lnTo>
                    <a:pt x="8" y="29"/>
                  </a:lnTo>
                  <a:lnTo>
                    <a:pt x="6" y="32"/>
                  </a:lnTo>
                  <a:lnTo>
                    <a:pt x="4" y="33"/>
                  </a:lnTo>
                  <a:lnTo>
                    <a:pt x="4" y="37"/>
                  </a:lnTo>
                  <a:lnTo>
                    <a:pt x="3" y="38"/>
                  </a:lnTo>
                  <a:lnTo>
                    <a:pt x="3" y="4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94" name="Freeform 93"/>
            <p:cNvSpPr>
              <a:spLocks/>
            </p:cNvSpPr>
            <p:nvPr/>
          </p:nvSpPr>
          <p:spPr bwMode="auto">
            <a:xfrm>
              <a:off x="4806" y="2604"/>
              <a:ext cx="22" cy="30"/>
            </a:xfrm>
            <a:custGeom>
              <a:avLst/>
              <a:gdLst>
                <a:gd name="T0" fmla="*/ 1 w 22"/>
                <a:gd name="T1" fmla="*/ 11 h 30"/>
                <a:gd name="T2" fmla="*/ 0 w 22"/>
                <a:gd name="T3" fmla="*/ 14 h 30"/>
                <a:gd name="T4" fmla="*/ 1 w 22"/>
                <a:gd name="T5" fmla="*/ 19 h 30"/>
                <a:gd name="T6" fmla="*/ 1 w 22"/>
                <a:gd name="T7" fmla="*/ 22 h 30"/>
                <a:gd name="T8" fmla="*/ 3 w 22"/>
                <a:gd name="T9" fmla="*/ 25 h 30"/>
                <a:gd name="T10" fmla="*/ 6 w 22"/>
                <a:gd name="T11" fmla="*/ 27 h 30"/>
                <a:gd name="T12" fmla="*/ 8 w 22"/>
                <a:gd name="T13" fmla="*/ 29 h 30"/>
                <a:gd name="T14" fmla="*/ 11 w 22"/>
                <a:gd name="T15" fmla="*/ 30 h 30"/>
                <a:gd name="T16" fmla="*/ 14 w 22"/>
                <a:gd name="T17" fmla="*/ 30 h 30"/>
                <a:gd name="T18" fmla="*/ 17 w 22"/>
                <a:gd name="T19" fmla="*/ 29 h 30"/>
                <a:gd name="T20" fmla="*/ 21 w 22"/>
                <a:gd name="T21" fmla="*/ 27 h 30"/>
                <a:gd name="T22" fmla="*/ 22 w 22"/>
                <a:gd name="T23" fmla="*/ 24 h 30"/>
                <a:gd name="T24" fmla="*/ 22 w 22"/>
                <a:gd name="T25" fmla="*/ 19 h 30"/>
                <a:gd name="T26" fmla="*/ 22 w 22"/>
                <a:gd name="T27" fmla="*/ 14 h 30"/>
                <a:gd name="T28" fmla="*/ 21 w 22"/>
                <a:gd name="T29" fmla="*/ 9 h 30"/>
                <a:gd name="T30" fmla="*/ 21 w 22"/>
                <a:gd name="T31" fmla="*/ 4 h 30"/>
                <a:gd name="T32" fmla="*/ 19 w 22"/>
                <a:gd name="T33" fmla="*/ 1 h 30"/>
                <a:gd name="T34" fmla="*/ 17 w 22"/>
                <a:gd name="T35" fmla="*/ 0 h 30"/>
                <a:gd name="T36" fmla="*/ 16 w 22"/>
                <a:gd name="T37" fmla="*/ 0 h 30"/>
                <a:gd name="T38" fmla="*/ 12 w 22"/>
                <a:gd name="T39" fmla="*/ 0 h 30"/>
                <a:gd name="T40" fmla="*/ 9 w 22"/>
                <a:gd name="T41" fmla="*/ 0 h 30"/>
                <a:gd name="T42" fmla="*/ 6 w 22"/>
                <a:gd name="T43" fmla="*/ 1 h 30"/>
                <a:gd name="T44" fmla="*/ 4 w 22"/>
                <a:gd name="T45" fmla="*/ 4 h 30"/>
                <a:gd name="T46" fmla="*/ 1 w 22"/>
                <a:gd name="T47" fmla="*/ 8 h 30"/>
                <a:gd name="T48" fmla="*/ 1 w 22"/>
                <a:gd name="T49" fmla="*/ 11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0"/>
                <a:gd name="T77" fmla="*/ 22 w 22"/>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0">
                  <a:moveTo>
                    <a:pt x="1" y="11"/>
                  </a:moveTo>
                  <a:lnTo>
                    <a:pt x="0" y="14"/>
                  </a:lnTo>
                  <a:lnTo>
                    <a:pt x="1" y="19"/>
                  </a:lnTo>
                  <a:lnTo>
                    <a:pt x="1" y="22"/>
                  </a:lnTo>
                  <a:lnTo>
                    <a:pt x="3" y="25"/>
                  </a:lnTo>
                  <a:lnTo>
                    <a:pt x="6" y="27"/>
                  </a:lnTo>
                  <a:lnTo>
                    <a:pt x="8" y="29"/>
                  </a:lnTo>
                  <a:lnTo>
                    <a:pt x="11" y="30"/>
                  </a:lnTo>
                  <a:lnTo>
                    <a:pt x="14" y="30"/>
                  </a:lnTo>
                  <a:lnTo>
                    <a:pt x="17" y="29"/>
                  </a:lnTo>
                  <a:lnTo>
                    <a:pt x="21" y="27"/>
                  </a:lnTo>
                  <a:lnTo>
                    <a:pt x="22" y="24"/>
                  </a:lnTo>
                  <a:lnTo>
                    <a:pt x="22" y="19"/>
                  </a:lnTo>
                  <a:lnTo>
                    <a:pt x="22" y="14"/>
                  </a:lnTo>
                  <a:lnTo>
                    <a:pt x="21" y="9"/>
                  </a:lnTo>
                  <a:lnTo>
                    <a:pt x="21" y="4"/>
                  </a:lnTo>
                  <a:lnTo>
                    <a:pt x="19" y="1"/>
                  </a:lnTo>
                  <a:lnTo>
                    <a:pt x="17" y="0"/>
                  </a:lnTo>
                  <a:lnTo>
                    <a:pt x="16" y="0"/>
                  </a:lnTo>
                  <a:lnTo>
                    <a:pt x="12" y="0"/>
                  </a:lnTo>
                  <a:lnTo>
                    <a:pt x="9" y="0"/>
                  </a:lnTo>
                  <a:lnTo>
                    <a:pt x="6" y="1"/>
                  </a:lnTo>
                  <a:lnTo>
                    <a:pt x="4" y="4"/>
                  </a:lnTo>
                  <a:lnTo>
                    <a:pt x="1" y="8"/>
                  </a:lnTo>
                  <a:lnTo>
                    <a:pt x="1" y="1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95" name="Freeform 94"/>
            <p:cNvSpPr>
              <a:spLocks/>
            </p:cNvSpPr>
            <p:nvPr/>
          </p:nvSpPr>
          <p:spPr bwMode="auto">
            <a:xfrm>
              <a:off x="4806" y="2604"/>
              <a:ext cx="22" cy="30"/>
            </a:xfrm>
            <a:custGeom>
              <a:avLst/>
              <a:gdLst>
                <a:gd name="T0" fmla="*/ 1 w 22"/>
                <a:gd name="T1" fmla="*/ 11 h 30"/>
                <a:gd name="T2" fmla="*/ 0 w 22"/>
                <a:gd name="T3" fmla="*/ 14 h 30"/>
                <a:gd name="T4" fmla="*/ 1 w 22"/>
                <a:gd name="T5" fmla="*/ 19 h 30"/>
                <a:gd name="T6" fmla="*/ 1 w 22"/>
                <a:gd name="T7" fmla="*/ 22 h 30"/>
                <a:gd name="T8" fmla="*/ 3 w 22"/>
                <a:gd name="T9" fmla="*/ 25 h 30"/>
                <a:gd name="T10" fmla="*/ 6 w 22"/>
                <a:gd name="T11" fmla="*/ 27 h 30"/>
                <a:gd name="T12" fmla="*/ 8 w 22"/>
                <a:gd name="T13" fmla="*/ 29 h 30"/>
                <a:gd name="T14" fmla="*/ 11 w 22"/>
                <a:gd name="T15" fmla="*/ 30 h 30"/>
                <a:gd name="T16" fmla="*/ 14 w 22"/>
                <a:gd name="T17" fmla="*/ 30 h 30"/>
                <a:gd name="T18" fmla="*/ 17 w 22"/>
                <a:gd name="T19" fmla="*/ 29 h 30"/>
                <a:gd name="T20" fmla="*/ 21 w 22"/>
                <a:gd name="T21" fmla="*/ 27 h 30"/>
                <a:gd name="T22" fmla="*/ 22 w 22"/>
                <a:gd name="T23" fmla="*/ 24 h 30"/>
                <a:gd name="T24" fmla="*/ 22 w 22"/>
                <a:gd name="T25" fmla="*/ 19 h 30"/>
                <a:gd name="T26" fmla="*/ 22 w 22"/>
                <a:gd name="T27" fmla="*/ 14 h 30"/>
                <a:gd name="T28" fmla="*/ 21 w 22"/>
                <a:gd name="T29" fmla="*/ 9 h 30"/>
                <a:gd name="T30" fmla="*/ 21 w 22"/>
                <a:gd name="T31" fmla="*/ 4 h 30"/>
                <a:gd name="T32" fmla="*/ 19 w 22"/>
                <a:gd name="T33" fmla="*/ 1 h 30"/>
                <a:gd name="T34" fmla="*/ 17 w 22"/>
                <a:gd name="T35" fmla="*/ 0 h 30"/>
                <a:gd name="T36" fmla="*/ 16 w 22"/>
                <a:gd name="T37" fmla="*/ 0 h 30"/>
                <a:gd name="T38" fmla="*/ 12 w 22"/>
                <a:gd name="T39" fmla="*/ 0 h 30"/>
                <a:gd name="T40" fmla="*/ 9 w 22"/>
                <a:gd name="T41" fmla="*/ 0 h 30"/>
                <a:gd name="T42" fmla="*/ 6 w 22"/>
                <a:gd name="T43" fmla="*/ 1 h 30"/>
                <a:gd name="T44" fmla="*/ 4 w 22"/>
                <a:gd name="T45" fmla="*/ 4 h 30"/>
                <a:gd name="T46" fmla="*/ 1 w 22"/>
                <a:gd name="T47" fmla="*/ 8 h 30"/>
                <a:gd name="T48" fmla="*/ 1 w 22"/>
                <a:gd name="T49" fmla="*/ 11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0"/>
                <a:gd name="T77" fmla="*/ 22 w 22"/>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0">
                  <a:moveTo>
                    <a:pt x="1" y="11"/>
                  </a:moveTo>
                  <a:lnTo>
                    <a:pt x="0" y="14"/>
                  </a:lnTo>
                  <a:lnTo>
                    <a:pt x="1" y="19"/>
                  </a:lnTo>
                  <a:lnTo>
                    <a:pt x="1" y="22"/>
                  </a:lnTo>
                  <a:lnTo>
                    <a:pt x="3" y="25"/>
                  </a:lnTo>
                  <a:lnTo>
                    <a:pt x="6" y="27"/>
                  </a:lnTo>
                  <a:lnTo>
                    <a:pt x="8" y="29"/>
                  </a:lnTo>
                  <a:lnTo>
                    <a:pt x="11" y="30"/>
                  </a:lnTo>
                  <a:lnTo>
                    <a:pt x="14" y="30"/>
                  </a:lnTo>
                  <a:lnTo>
                    <a:pt x="17" y="29"/>
                  </a:lnTo>
                  <a:lnTo>
                    <a:pt x="21" y="27"/>
                  </a:lnTo>
                  <a:lnTo>
                    <a:pt x="22" y="24"/>
                  </a:lnTo>
                  <a:lnTo>
                    <a:pt x="22" y="19"/>
                  </a:lnTo>
                  <a:lnTo>
                    <a:pt x="22" y="14"/>
                  </a:lnTo>
                  <a:lnTo>
                    <a:pt x="21" y="9"/>
                  </a:lnTo>
                  <a:lnTo>
                    <a:pt x="21" y="4"/>
                  </a:lnTo>
                  <a:lnTo>
                    <a:pt x="19" y="1"/>
                  </a:lnTo>
                  <a:lnTo>
                    <a:pt x="17" y="0"/>
                  </a:lnTo>
                  <a:lnTo>
                    <a:pt x="16" y="0"/>
                  </a:lnTo>
                  <a:lnTo>
                    <a:pt x="12" y="0"/>
                  </a:lnTo>
                  <a:lnTo>
                    <a:pt x="9" y="0"/>
                  </a:lnTo>
                  <a:lnTo>
                    <a:pt x="6" y="1"/>
                  </a:lnTo>
                  <a:lnTo>
                    <a:pt x="4" y="4"/>
                  </a:lnTo>
                  <a:lnTo>
                    <a:pt x="1" y="8"/>
                  </a:lnTo>
                  <a:lnTo>
                    <a:pt x="1" y="1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96" name="Freeform 95"/>
            <p:cNvSpPr>
              <a:spLocks/>
            </p:cNvSpPr>
            <p:nvPr/>
          </p:nvSpPr>
          <p:spPr bwMode="auto">
            <a:xfrm>
              <a:off x="4798" y="2531"/>
              <a:ext cx="46" cy="69"/>
            </a:xfrm>
            <a:custGeom>
              <a:avLst/>
              <a:gdLst>
                <a:gd name="T0" fmla="*/ 11 w 46"/>
                <a:gd name="T1" fmla="*/ 19 h 69"/>
                <a:gd name="T2" fmla="*/ 8 w 46"/>
                <a:gd name="T3" fmla="*/ 31 h 69"/>
                <a:gd name="T4" fmla="*/ 4 w 46"/>
                <a:gd name="T5" fmla="*/ 40 h 69"/>
                <a:gd name="T6" fmla="*/ 1 w 46"/>
                <a:gd name="T7" fmla="*/ 52 h 69"/>
                <a:gd name="T8" fmla="*/ 0 w 46"/>
                <a:gd name="T9" fmla="*/ 58 h 69"/>
                <a:gd name="T10" fmla="*/ 0 w 46"/>
                <a:gd name="T11" fmla="*/ 61 h 69"/>
                <a:gd name="T12" fmla="*/ 1 w 46"/>
                <a:gd name="T13" fmla="*/ 63 h 69"/>
                <a:gd name="T14" fmla="*/ 3 w 46"/>
                <a:gd name="T15" fmla="*/ 66 h 69"/>
                <a:gd name="T16" fmla="*/ 8 w 46"/>
                <a:gd name="T17" fmla="*/ 68 h 69"/>
                <a:gd name="T18" fmla="*/ 12 w 46"/>
                <a:gd name="T19" fmla="*/ 69 h 69"/>
                <a:gd name="T20" fmla="*/ 19 w 46"/>
                <a:gd name="T21" fmla="*/ 68 h 69"/>
                <a:gd name="T22" fmla="*/ 25 w 46"/>
                <a:gd name="T23" fmla="*/ 66 h 69"/>
                <a:gd name="T24" fmla="*/ 32 w 46"/>
                <a:gd name="T25" fmla="*/ 63 h 69"/>
                <a:gd name="T26" fmla="*/ 35 w 46"/>
                <a:gd name="T27" fmla="*/ 55 h 69"/>
                <a:gd name="T28" fmla="*/ 38 w 46"/>
                <a:gd name="T29" fmla="*/ 47 h 69"/>
                <a:gd name="T30" fmla="*/ 41 w 46"/>
                <a:gd name="T31" fmla="*/ 39 h 69"/>
                <a:gd name="T32" fmla="*/ 45 w 46"/>
                <a:gd name="T33" fmla="*/ 34 h 69"/>
                <a:gd name="T34" fmla="*/ 45 w 46"/>
                <a:gd name="T35" fmla="*/ 32 h 69"/>
                <a:gd name="T36" fmla="*/ 45 w 46"/>
                <a:gd name="T37" fmla="*/ 29 h 69"/>
                <a:gd name="T38" fmla="*/ 45 w 46"/>
                <a:gd name="T39" fmla="*/ 28 h 69"/>
                <a:gd name="T40" fmla="*/ 43 w 46"/>
                <a:gd name="T41" fmla="*/ 24 h 69"/>
                <a:gd name="T42" fmla="*/ 41 w 46"/>
                <a:gd name="T43" fmla="*/ 19 h 69"/>
                <a:gd name="T44" fmla="*/ 40 w 46"/>
                <a:gd name="T45" fmla="*/ 13 h 69"/>
                <a:gd name="T46" fmla="*/ 38 w 46"/>
                <a:gd name="T47" fmla="*/ 8 h 69"/>
                <a:gd name="T48" fmla="*/ 37 w 46"/>
                <a:gd name="T49" fmla="*/ 3 h 69"/>
                <a:gd name="T50" fmla="*/ 33 w 46"/>
                <a:gd name="T51" fmla="*/ 2 h 69"/>
                <a:gd name="T52" fmla="*/ 29 w 46"/>
                <a:gd name="T53" fmla="*/ 0 h 69"/>
                <a:gd name="T54" fmla="*/ 24 w 46"/>
                <a:gd name="T55" fmla="*/ 0 h 69"/>
                <a:gd name="T56" fmla="*/ 20 w 46"/>
                <a:gd name="T57" fmla="*/ 2 h 69"/>
                <a:gd name="T58" fmla="*/ 17 w 46"/>
                <a:gd name="T59" fmla="*/ 5 h 69"/>
                <a:gd name="T60" fmla="*/ 16 w 46"/>
                <a:gd name="T61" fmla="*/ 10 h 69"/>
                <a:gd name="T62" fmla="*/ 14 w 46"/>
                <a:gd name="T63" fmla="*/ 13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69"/>
                <a:gd name="T98" fmla="*/ 46 w 4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69">
                  <a:moveTo>
                    <a:pt x="14" y="15"/>
                  </a:moveTo>
                  <a:lnTo>
                    <a:pt x="11" y="19"/>
                  </a:lnTo>
                  <a:lnTo>
                    <a:pt x="9" y="26"/>
                  </a:lnTo>
                  <a:lnTo>
                    <a:pt x="8" y="31"/>
                  </a:lnTo>
                  <a:lnTo>
                    <a:pt x="6" y="36"/>
                  </a:lnTo>
                  <a:lnTo>
                    <a:pt x="4" y="40"/>
                  </a:lnTo>
                  <a:lnTo>
                    <a:pt x="3" y="47"/>
                  </a:lnTo>
                  <a:lnTo>
                    <a:pt x="1" y="52"/>
                  </a:lnTo>
                  <a:lnTo>
                    <a:pt x="0" y="56"/>
                  </a:lnTo>
                  <a:lnTo>
                    <a:pt x="0" y="58"/>
                  </a:lnTo>
                  <a:lnTo>
                    <a:pt x="0" y="60"/>
                  </a:lnTo>
                  <a:lnTo>
                    <a:pt x="0" y="61"/>
                  </a:lnTo>
                  <a:lnTo>
                    <a:pt x="1" y="63"/>
                  </a:lnTo>
                  <a:lnTo>
                    <a:pt x="3" y="65"/>
                  </a:lnTo>
                  <a:lnTo>
                    <a:pt x="3" y="66"/>
                  </a:lnTo>
                  <a:lnTo>
                    <a:pt x="4" y="66"/>
                  </a:lnTo>
                  <a:lnTo>
                    <a:pt x="8" y="68"/>
                  </a:lnTo>
                  <a:lnTo>
                    <a:pt x="9" y="69"/>
                  </a:lnTo>
                  <a:lnTo>
                    <a:pt x="12" y="69"/>
                  </a:lnTo>
                  <a:lnTo>
                    <a:pt x="16" y="69"/>
                  </a:lnTo>
                  <a:lnTo>
                    <a:pt x="19" y="68"/>
                  </a:lnTo>
                  <a:lnTo>
                    <a:pt x="22" y="68"/>
                  </a:lnTo>
                  <a:lnTo>
                    <a:pt x="25" y="66"/>
                  </a:lnTo>
                  <a:lnTo>
                    <a:pt x="27" y="65"/>
                  </a:lnTo>
                  <a:lnTo>
                    <a:pt x="32" y="63"/>
                  </a:lnTo>
                  <a:lnTo>
                    <a:pt x="33" y="60"/>
                  </a:lnTo>
                  <a:lnTo>
                    <a:pt x="35" y="55"/>
                  </a:lnTo>
                  <a:lnTo>
                    <a:pt x="37" y="52"/>
                  </a:lnTo>
                  <a:lnTo>
                    <a:pt x="38" y="47"/>
                  </a:lnTo>
                  <a:lnTo>
                    <a:pt x="40" y="42"/>
                  </a:lnTo>
                  <a:lnTo>
                    <a:pt x="41" y="39"/>
                  </a:lnTo>
                  <a:lnTo>
                    <a:pt x="45" y="34"/>
                  </a:lnTo>
                  <a:lnTo>
                    <a:pt x="45" y="32"/>
                  </a:lnTo>
                  <a:lnTo>
                    <a:pt x="45" y="31"/>
                  </a:lnTo>
                  <a:lnTo>
                    <a:pt x="45" y="29"/>
                  </a:lnTo>
                  <a:lnTo>
                    <a:pt x="45" y="28"/>
                  </a:lnTo>
                  <a:lnTo>
                    <a:pt x="46" y="26"/>
                  </a:lnTo>
                  <a:lnTo>
                    <a:pt x="43" y="24"/>
                  </a:lnTo>
                  <a:lnTo>
                    <a:pt x="41" y="23"/>
                  </a:lnTo>
                  <a:lnTo>
                    <a:pt x="41" y="19"/>
                  </a:lnTo>
                  <a:lnTo>
                    <a:pt x="40" y="16"/>
                  </a:lnTo>
                  <a:lnTo>
                    <a:pt x="40" y="13"/>
                  </a:lnTo>
                  <a:lnTo>
                    <a:pt x="40" y="11"/>
                  </a:lnTo>
                  <a:lnTo>
                    <a:pt x="38" y="8"/>
                  </a:lnTo>
                  <a:lnTo>
                    <a:pt x="38" y="5"/>
                  </a:lnTo>
                  <a:lnTo>
                    <a:pt x="37" y="3"/>
                  </a:lnTo>
                  <a:lnTo>
                    <a:pt x="35" y="2"/>
                  </a:lnTo>
                  <a:lnTo>
                    <a:pt x="33" y="2"/>
                  </a:lnTo>
                  <a:lnTo>
                    <a:pt x="30" y="0"/>
                  </a:lnTo>
                  <a:lnTo>
                    <a:pt x="29" y="0"/>
                  </a:lnTo>
                  <a:lnTo>
                    <a:pt x="27" y="0"/>
                  </a:lnTo>
                  <a:lnTo>
                    <a:pt x="24" y="0"/>
                  </a:lnTo>
                  <a:lnTo>
                    <a:pt x="22" y="2"/>
                  </a:lnTo>
                  <a:lnTo>
                    <a:pt x="20" y="2"/>
                  </a:lnTo>
                  <a:lnTo>
                    <a:pt x="19" y="3"/>
                  </a:lnTo>
                  <a:lnTo>
                    <a:pt x="17" y="5"/>
                  </a:lnTo>
                  <a:lnTo>
                    <a:pt x="17" y="7"/>
                  </a:lnTo>
                  <a:lnTo>
                    <a:pt x="16" y="10"/>
                  </a:lnTo>
                  <a:lnTo>
                    <a:pt x="16" y="11"/>
                  </a:lnTo>
                  <a:lnTo>
                    <a:pt x="14" y="13"/>
                  </a:lnTo>
                  <a:lnTo>
                    <a:pt x="14" y="15"/>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97" name="Freeform 96"/>
            <p:cNvSpPr>
              <a:spLocks/>
            </p:cNvSpPr>
            <p:nvPr/>
          </p:nvSpPr>
          <p:spPr bwMode="auto">
            <a:xfrm>
              <a:off x="4798" y="2531"/>
              <a:ext cx="46" cy="69"/>
            </a:xfrm>
            <a:custGeom>
              <a:avLst/>
              <a:gdLst>
                <a:gd name="T0" fmla="*/ 11 w 46"/>
                <a:gd name="T1" fmla="*/ 19 h 69"/>
                <a:gd name="T2" fmla="*/ 8 w 46"/>
                <a:gd name="T3" fmla="*/ 31 h 69"/>
                <a:gd name="T4" fmla="*/ 4 w 46"/>
                <a:gd name="T5" fmla="*/ 40 h 69"/>
                <a:gd name="T6" fmla="*/ 1 w 46"/>
                <a:gd name="T7" fmla="*/ 52 h 69"/>
                <a:gd name="T8" fmla="*/ 0 w 46"/>
                <a:gd name="T9" fmla="*/ 58 h 69"/>
                <a:gd name="T10" fmla="*/ 0 w 46"/>
                <a:gd name="T11" fmla="*/ 61 h 69"/>
                <a:gd name="T12" fmla="*/ 1 w 46"/>
                <a:gd name="T13" fmla="*/ 63 h 69"/>
                <a:gd name="T14" fmla="*/ 3 w 46"/>
                <a:gd name="T15" fmla="*/ 66 h 69"/>
                <a:gd name="T16" fmla="*/ 8 w 46"/>
                <a:gd name="T17" fmla="*/ 68 h 69"/>
                <a:gd name="T18" fmla="*/ 12 w 46"/>
                <a:gd name="T19" fmla="*/ 69 h 69"/>
                <a:gd name="T20" fmla="*/ 19 w 46"/>
                <a:gd name="T21" fmla="*/ 68 h 69"/>
                <a:gd name="T22" fmla="*/ 25 w 46"/>
                <a:gd name="T23" fmla="*/ 66 h 69"/>
                <a:gd name="T24" fmla="*/ 32 w 46"/>
                <a:gd name="T25" fmla="*/ 63 h 69"/>
                <a:gd name="T26" fmla="*/ 35 w 46"/>
                <a:gd name="T27" fmla="*/ 55 h 69"/>
                <a:gd name="T28" fmla="*/ 38 w 46"/>
                <a:gd name="T29" fmla="*/ 47 h 69"/>
                <a:gd name="T30" fmla="*/ 41 w 46"/>
                <a:gd name="T31" fmla="*/ 39 h 69"/>
                <a:gd name="T32" fmla="*/ 45 w 46"/>
                <a:gd name="T33" fmla="*/ 34 h 69"/>
                <a:gd name="T34" fmla="*/ 45 w 46"/>
                <a:gd name="T35" fmla="*/ 32 h 69"/>
                <a:gd name="T36" fmla="*/ 45 w 46"/>
                <a:gd name="T37" fmla="*/ 29 h 69"/>
                <a:gd name="T38" fmla="*/ 45 w 46"/>
                <a:gd name="T39" fmla="*/ 28 h 69"/>
                <a:gd name="T40" fmla="*/ 43 w 46"/>
                <a:gd name="T41" fmla="*/ 24 h 69"/>
                <a:gd name="T42" fmla="*/ 41 w 46"/>
                <a:gd name="T43" fmla="*/ 19 h 69"/>
                <a:gd name="T44" fmla="*/ 40 w 46"/>
                <a:gd name="T45" fmla="*/ 13 h 69"/>
                <a:gd name="T46" fmla="*/ 38 w 46"/>
                <a:gd name="T47" fmla="*/ 8 h 69"/>
                <a:gd name="T48" fmla="*/ 37 w 46"/>
                <a:gd name="T49" fmla="*/ 3 h 69"/>
                <a:gd name="T50" fmla="*/ 33 w 46"/>
                <a:gd name="T51" fmla="*/ 2 h 69"/>
                <a:gd name="T52" fmla="*/ 29 w 46"/>
                <a:gd name="T53" fmla="*/ 0 h 69"/>
                <a:gd name="T54" fmla="*/ 24 w 46"/>
                <a:gd name="T55" fmla="*/ 0 h 69"/>
                <a:gd name="T56" fmla="*/ 20 w 46"/>
                <a:gd name="T57" fmla="*/ 2 h 69"/>
                <a:gd name="T58" fmla="*/ 17 w 46"/>
                <a:gd name="T59" fmla="*/ 5 h 69"/>
                <a:gd name="T60" fmla="*/ 16 w 46"/>
                <a:gd name="T61" fmla="*/ 10 h 69"/>
                <a:gd name="T62" fmla="*/ 14 w 46"/>
                <a:gd name="T63" fmla="*/ 13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69"/>
                <a:gd name="T98" fmla="*/ 46 w 4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69">
                  <a:moveTo>
                    <a:pt x="14" y="15"/>
                  </a:moveTo>
                  <a:lnTo>
                    <a:pt x="11" y="19"/>
                  </a:lnTo>
                  <a:lnTo>
                    <a:pt x="9" y="26"/>
                  </a:lnTo>
                  <a:lnTo>
                    <a:pt x="8" y="31"/>
                  </a:lnTo>
                  <a:lnTo>
                    <a:pt x="6" y="36"/>
                  </a:lnTo>
                  <a:lnTo>
                    <a:pt x="4" y="40"/>
                  </a:lnTo>
                  <a:lnTo>
                    <a:pt x="3" y="47"/>
                  </a:lnTo>
                  <a:lnTo>
                    <a:pt x="1" y="52"/>
                  </a:lnTo>
                  <a:lnTo>
                    <a:pt x="0" y="56"/>
                  </a:lnTo>
                  <a:lnTo>
                    <a:pt x="0" y="58"/>
                  </a:lnTo>
                  <a:lnTo>
                    <a:pt x="0" y="60"/>
                  </a:lnTo>
                  <a:lnTo>
                    <a:pt x="0" y="61"/>
                  </a:lnTo>
                  <a:lnTo>
                    <a:pt x="1" y="63"/>
                  </a:lnTo>
                  <a:lnTo>
                    <a:pt x="3" y="65"/>
                  </a:lnTo>
                  <a:lnTo>
                    <a:pt x="3" y="66"/>
                  </a:lnTo>
                  <a:lnTo>
                    <a:pt x="4" y="66"/>
                  </a:lnTo>
                  <a:lnTo>
                    <a:pt x="8" y="68"/>
                  </a:lnTo>
                  <a:lnTo>
                    <a:pt x="9" y="69"/>
                  </a:lnTo>
                  <a:lnTo>
                    <a:pt x="12" y="69"/>
                  </a:lnTo>
                  <a:lnTo>
                    <a:pt x="16" y="69"/>
                  </a:lnTo>
                  <a:lnTo>
                    <a:pt x="19" y="68"/>
                  </a:lnTo>
                  <a:lnTo>
                    <a:pt x="22" y="68"/>
                  </a:lnTo>
                  <a:lnTo>
                    <a:pt x="25" y="66"/>
                  </a:lnTo>
                  <a:lnTo>
                    <a:pt x="27" y="65"/>
                  </a:lnTo>
                  <a:lnTo>
                    <a:pt x="32" y="63"/>
                  </a:lnTo>
                  <a:lnTo>
                    <a:pt x="33" y="60"/>
                  </a:lnTo>
                  <a:lnTo>
                    <a:pt x="35" y="55"/>
                  </a:lnTo>
                  <a:lnTo>
                    <a:pt x="37" y="52"/>
                  </a:lnTo>
                  <a:lnTo>
                    <a:pt x="38" y="47"/>
                  </a:lnTo>
                  <a:lnTo>
                    <a:pt x="40" y="42"/>
                  </a:lnTo>
                  <a:lnTo>
                    <a:pt x="41" y="39"/>
                  </a:lnTo>
                  <a:lnTo>
                    <a:pt x="45" y="34"/>
                  </a:lnTo>
                  <a:lnTo>
                    <a:pt x="45" y="32"/>
                  </a:lnTo>
                  <a:lnTo>
                    <a:pt x="45" y="31"/>
                  </a:lnTo>
                  <a:lnTo>
                    <a:pt x="45" y="29"/>
                  </a:lnTo>
                  <a:lnTo>
                    <a:pt x="45" y="28"/>
                  </a:lnTo>
                  <a:lnTo>
                    <a:pt x="46" y="26"/>
                  </a:lnTo>
                  <a:lnTo>
                    <a:pt x="43" y="24"/>
                  </a:lnTo>
                  <a:lnTo>
                    <a:pt x="41" y="23"/>
                  </a:lnTo>
                  <a:lnTo>
                    <a:pt x="41" y="19"/>
                  </a:lnTo>
                  <a:lnTo>
                    <a:pt x="40" y="16"/>
                  </a:lnTo>
                  <a:lnTo>
                    <a:pt x="40" y="13"/>
                  </a:lnTo>
                  <a:lnTo>
                    <a:pt x="40" y="11"/>
                  </a:lnTo>
                  <a:lnTo>
                    <a:pt x="38" y="8"/>
                  </a:lnTo>
                  <a:lnTo>
                    <a:pt x="38" y="5"/>
                  </a:lnTo>
                  <a:lnTo>
                    <a:pt x="37" y="3"/>
                  </a:lnTo>
                  <a:lnTo>
                    <a:pt x="35" y="2"/>
                  </a:lnTo>
                  <a:lnTo>
                    <a:pt x="33" y="2"/>
                  </a:lnTo>
                  <a:lnTo>
                    <a:pt x="30" y="0"/>
                  </a:lnTo>
                  <a:lnTo>
                    <a:pt x="29" y="0"/>
                  </a:lnTo>
                  <a:lnTo>
                    <a:pt x="27" y="0"/>
                  </a:lnTo>
                  <a:lnTo>
                    <a:pt x="24" y="0"/>
                  </a:lnTo>
                  <a:lnTo>
                    <a:pt x="22" y="2"/>
                  </a:lnTo>
                  <a:lnTo>
                    <a:pt x="20" y="2"/>
                  </a:lnTo>
                  <a:lnTo>
                    <a:pt x="19" y="3"/>
                  </a:lnTo>
                  <a:lnTo>
                    <a:pt x="17" y="5"/>
                  </a:lnTo>
                  <a:lnTo>
                    <a:pt x="17" y="7"/>
                  </a:lnTo>
                  <a:lnTo>
                    <a:pt x="16" y="10"/>
                  </a:lnTo>
                  <a:lnTo>
                    <a:pt x="16" y="11"/>
                  </a:lnTo>
                  <a:lnTo>
                    <a:pt x="14" y="13"/>
                  </a:lnTo>
                  <a:lnTo>
                    <a:pt x="14" y="1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898" name="Freeform 97"/>
            <p:cNvSpPr>
              <a:spLocks/>
            </p:cNvSpPr>
            <p:nvPr/>
          </p:nvSpPr>
          <p:spPr bwMode="auto">
            <a:xfrm>
              <a:off x="4836" y="2510"/>
              <a:ext cx="61" cy="55"/>
            </a:xfrm>
            <a:custGeom>
              <a:avLst/>
              <a:gdLst>
                <a:gd name="T0" fmla="*/ 0 w 61"/>
                <a:gd name="T1" fmla="*/ 7 h 55"/>
                <a:gd name="T2" fmla="*/ 2 w 61"/>
                <a:gd name="T3" fmla="*/ 15 h 55"/>
                <a:gd name="T4" fmla="*/ 5 w 61"/>
                <a:gd name="T5" fmla="*/ 23 h 55"/>
                <a:gd name="T6" fmla="*/ 8 w 61"/>
                <a:gd name="T7" fmla="*/ 29 h 55"/>
                <a:gd name="T8" fmla="*/ 11 w 61"/>
                <a:gd name="T9" fmla="*/ 37 h 55"/>
                <a:gd name="T10" fmla="*/ 16 w 61"/>
                <a:gd name="T11" fmla="*/ 42 h 55"/>
                <a:gd name="T12" fmla="*/ 23 w 61"/>
                <a:gd name="T13" fmla="*/ 47 h 55"/>
                <a:gd name="T14" fmla="*/ 29 w 61"/>
                <a:gd name="T15" fmla="*/ 50 h 55"/>
                <a:gd name="T16" fmla="*/ 37 w 61"/>
                <a:gd name="T17" fmla="*/ 49 h 55"/>
                <a:gd name="T18" fmla="*/ 39 w 61"/>
                <a:gd name="T19" fmla="*/ 50 h 55"/>
                <a:gd name="T20" fmla="*/ 39 w 61"/>
                <a:gd name="T21" fmla="*/ 52 h 55"/>
                <a:gd name="T22" fmla="*/ 40 w 61"/>
                <a:gd name="T23" fmla="*/ 52 h 55"/>
                <a:gd name="T24" fmla="*/ 40 w 61"/>
                <a:gd name="T25" fmla="*/ 52 h 55"/>
                <a:gd name="T26" fmla="*/ 42 w 61"/>
                <a:gd name="T27" fmla="*/ 52 h 55"/>
                <a:gd name="T28" fmla="*/ 44 w 61"/>
                <a:gd name="T29" fmla="*/ 53 h 55"/>
                <a:gd name="T30" fmla="*/ 44 w 61"/>
                <a:gd name="T31" fmla="*/ 53 h 55"/>
                <a:gd name="T32" fmla="*/ 45 w 61"/>
                <a:gd name="T33" fmla="*/ 53 h 55"/>
                <a:gd name="T34" fmla="*/ 48 w 61"/>
                <a:gd name="T35" fmla="*/ 55 h 55"/>
                <a:gd name="T36" fmla="*/ 52 w 61"/>
                <a:gd name="T37" fmla="*/ 53 h 55"/>
                <a:gd name="T38" fmla="*/ 55 w 61"/>
                <a:gd name="T39" fmla="*/ 52 h 55"/>
                <a:gd name="T40" fmla="*/ 56 w 61"/>
                <a:gd name="T41" fmla="*/ 50 h 55"/>
                <a:gd name="T42" fmla="*/ 58 w 61"/>
                <a:gd name="T43" fmla="*/ 47 h 55"/>
                <a:gd name="T44" fmla="*/ 60 w 61"/>
                <a:gd name="T45" fmla="*/ 44 h 55"/>
                <a:gd name="T46" fmla="*/ 61 w 61"/>
                <a:gd name="T47" fmla="*/ 40 h 55"/>
                <a:gd name="T48" fmla="*/ 61 w 61"/>
                <a:gd name="T49" fmla="*/ 37 h 55"/>
                <a:gd name="T50" fmla="*/ 61 w 61"/>
                <a:gd name="T51" fmla="*/ 36 h 55"/>
                <a:gd name="T52" fmla="*/ 61 w 61"/>
                <a:gd name="T53" fmla="*/ 32 h 55"/>
                <a:gd name="T54" fmla="*/ 60 w 61"/>
                <a:gd name="T55" fmla="*/ 31 h 55"/>
                <a:gd name="T56" fmla="*/ 60 w 61"/>
                <a:gd name="T57" fmla="*/ 28 h 55"/>
                <a:gd name="T58" fmla="*/ 58 w 61"/>
                <a:gd name="T59" fmla="*/ 24 h 55"/>
                <a:gd name="T60" fmla="*/ 56 w 61"/>
                <a:gd name="T61" fmla="*/ 23 h 55"/>
                <a:gd name="T62" fmla="*/ 55 w 61"/>
                <a:gd name="T63" fmla="*/ 21 h 55"/>
                <a:gd name="T64" fmla="*/ 53 w 61"/>
                <a:gd name="T65" fmla="*/ 20 h 55"/>
                <a:gd name="T66" fmla="*/ 52 w 61"/>
                <a:gd name="T67" fmla="*/ 18 h 55"/>
                <a:gd name="T68" fmla="*/ 48 w 61"/>
                <a:gd name="T69" fmla="*/ 16 h 55"/>
                <a:gd name="T70" fmla="*/ 47 w 61"/>
                <a:gd name="T71" fmla="*/ 13 h 55"/>
                <a:gd name="T72" fmla="*/ 45 w 61"/>
                <a:gd name="T73" fmla="*/ 12 h 55"/>
                <a:gd name="T74" fmla="*/ 44 w 61"/>
                <a:gd name="T75" fmla="*/ 10 h 55"/>
                <a:gd name="T76" fmla="*/ 42 w 61"/>
                <a:gd name="T77" fmla="*/ 8 h 55"/>
                <a:gd name="T78" fmla="*/ 40 w 61"/>
                <a:gd name="T79" fmla="*/ 5 h 55"/>
                <a:gd name="T80" fmla="*/ 40 w 61"/>
                <a:gd name="T81" fmla="*/ 4 h 55"/>
                <a:gd name="T82" fmla="*/ 39 w 61"/>
                <a:gd name="T83" fmla="*/ 4 h 55"/>
                <a:gd name="T84" fmla="*/ 36 w 61"/>
                <a:gd name="T85" fmla="*/ 2 h 55"/>
                <a:gd name="T86" fmla="*/ 34 w 61"/>
                <a:gd name="T87" fmla="*/ 2 h 55"/>
                <a:gd name="T88" fmla="*/ 31 w 61"/>
                <a:gd name="T89" fmla="*/ 0 h 55"/>
                <a:gd name="T90" fmla="*/ 27 w 61"/>
                <a:gd name="T91" fmla="*/ 0 h 55"/>
                <a:gd name="T92" fmla="*/ 26 w 61"/>
                <a:gd name="T93" fmla="*/ 0 h 55"/>
                <a:gd name="T94" fmla="*/ 23 w 61"/>
                <a:gd name="T95" fmla="*/ 0 h 55"/>
                <a:gd name="T96" fmla="*/ 21 w 61"/>
                <a:gd name="T97" fmla="*/ 0 h 55"/>
                <a:gd name="T98" fmla="*/ 19 w 61"/>
                <a:gd name="T99" fmla="*/ 0 h 55"/>
                <a:gd name="T100" fmla="*/ 18 w 61"/>
                <a:gd name="T101" fmla="*/ 2 h 55"/>
                <a:gd name="T102" fmla="*/ 15 w 61"/>
                <a:gd name="T103" fmla="*/ 2 h 55"/>
                <a:gd name="T104" fmla="*/ 11 w 61"/>
                <a:gd name="T105" fmla="*/ 2 h 55"/>
                <a:gd name="T106" fmla="*/ 8 w 61"/>
                <a:gd name="T107" fmla="*/ 4 h 55"/>
                <a:gd name="T108" fmla="*/ 5 w 61"/>
                <a:gd name="T109" fmla="*/ 4 h 55"/>
                <a:gd name="T110" fmla="*/ 3 w 61"/>
                <a:gd name="T111" fmla="*/ 5 h 55"/>
                <a:gd name="T112" fmla="*/ 0 w 61"/>
                <a:gd name="T113" fmla="*/ 7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5"/>
                <a:gd name="T173" fmla="*/ 61 w 61"/>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5">
                  <a:moveTo>
                    <a:pt x="0" y="7"/>
                  </a:moveTo>
                  <a:lnTo>
                    <a:pt x="2" y="15"/>
                  </a:lnTo>
                  <a:lnTo>
                    <a:pt x="5" y="23"/>
                  </a:lnTo>
                  <a:lnTo>
                    <a:pt x="8" y="29"/>
                  </a:lnTo>
                  <a:lnTo>
                    <a:pt x="11" y="37"/>
                  </a:lnTo>
                  <a:lnTo>
                    <a:pt x="16" y="42"/>
                  </a:lnTo>
                  <a:lnTo>
                    <a:pt x="23" y="47"/>
                  </a:lnTo>
                  <a:lnTo>
                    <a:pt x="29" y="50"/>
                  </a:lnTo>
                  <a:lnTo>
                    <a:pt x="37" y="49"/>
                  </a:lnTo>
                  <a:lnTo>
                    <a:pt x="39" y="50"/>
                  </a:lnTo>
                  <a:lnTo>
                    <a:pt x="39" y="52"/>
                  </a:lnTo>
                  <a:lnTo>
                    <a:pt x="40" y="52"/>
                  </a:lnTo>
                  <a:lnTo>
                    <a:pt x="42" y="52"/>
                  </a:lnTo>
                  <a:lnTo>
                    <a:pt x="44" y="53"/>
                  </a:lnTo>
                  <a:lnTo>
                    <a:pt x="45" y="53"/>
                  </a:lnTo>
                  <a:lnTo>
                    <a:pt x="48" y="55"/>
                  </a:lnTo>
                  <a:lnTo>
                    <a:pt x="52" y="53"/>
                  </a:lnTo>
                  <a:lnTo>
                    <a:pt x="55" y="52"/>
                  </a:lnTo>
                  <a:lnTo>
                    <a:pt x="56" y="50"/>
                  </a:lnTo>
                  <a:lnTo>
                    <a:pt x="58" y="47"/>
                  </a:lnTo>
                  <a:lnTo>
                    <a:pt x="60" y="44"/>
                  </a:lnTo>
                  <a:lnTo>
                    <a:pt x="61" y="40"/>
                  </a:lnTo>
                  <a:lnTo>
                    <a:pt x="61" y="37"/>
                  </a:lnTo>
                  <a:lnTo>
                    <a:pt x="61" y="36"/>
                  </a:lnTo>
                  <a:lnTo>
                    <a:pt x="61" y="32"/>
                  </a:lnTo>
                  <a:lnTo>
                    <a:pt x="60" y="31"/>
                  </a:lnTo>
                  <a:lnTo>
                    <a:pt x="60" y="28"/>
                  </a:lnTo>
                  <a:lnTo>
                    <a:pt x="58" y="24"/>
                  </a:lnTo>
                  <a:lnTo>
                    <a:pt x="56" y="23"/>
                  </a:lnTo>
                  <a:lnTo>
                    <a:pt x="55" y="21"/>
                  </a:lnTo>
                  <a:lnTo>
                    <a:pt x="53" y="20"/>
                  </a:lnTo>
                  <a:lnTo>
                    <a:pt x="52" y="18"/>
                  </a:lnTo>
                  <a:lnTo>
                    <a:pt x="48" y="16"/>
                  </a:lnTo>
                  <a:lnTo>
                    <a:pt x="47" y="13"/>
                  </a:lnTo>
                  <a:lnTo>
                    <a:pt x="45" y="12"/>
                  </a:lnTo>
                  <a:lnTo>
                    <a:pt x="44" y="10"/>
                  </a:lnTo>
                  <a:lnTo>
                    <a:pt x="42" y="8"/>
                  </a:lnTo>
                  <a:lnTo>
                    <a:pt x="40" y="5"/>
                  </a:lnTo>
                  <a:lnTo>
                    <a:pt x="40" y="4"/>
                  </a:lnTo>
                  <a:lnTo>
                    <a:pt x="39" y="4"/>
                  </a:lnTo>
                  <a:lnTo>
                    <a:pt x="36" y="2"/>
                  </a:lnTo>
                  <a:lnTo>
                    <a:pt x="34" y="2"/>
                  </a:lnTo>
                  <a:lnTo>
                    <a:pt x="31" y="0"/>
                  </a:lnTo>
                  <a:lnTo>
                    <a:pt x="27" y="0"/>
                  </a:lnTo>
                  <a:lnTo>
                    <a:pt x="26" y="0"/>
                  </a:lnTo>
                  <a:lnTo>
                    <a:pt x="23" y="0"/>
                  </a:lnTo>
                  <a:lnTo>
                    <a:pt x="21" y="0"/>
                  </a:lnTo>
                  <a:lnTo>
                    <a:pt x="19" y="0"/>
                  </a:lnTo>
                  <a:lnTo>
                    <a:pt x="18" y="2"/>
                  </a:lnTo>
                  <a:lnTo>
                    <a:pt x="15" y="2"/>
                  </a:lnTo>
                  <a:lnTo>
                    <a:pt x="11" y="2"/>
                  </a:lnTo>
                  <a:lnTo>
                    <a:pt x="8" y="4"/>
                  </a:lnTo>
                  <a:lnTo>
                    <a:pt x="5" y="4"/>
                  </a:lnTo>
                  <a:lnTo>
                    <a:pt x="3" y="5"/>
                  </a:lnTo>
                  <a:lnTo>
                    <a:pt x="0" y="7"/>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899" name="Freeform 98"/>
            <p:cNvSpPr>
              <a:spLocks/>
            </p:cNvSpPr>
            <p:nvPr/>
          </p:nvSpPr>
          <p:spPr bwMode="auto">
            <a:xfrm>
              <a:off x="4836" y="2510"/>
              <a:ext cx="61" cy="55"/>
            </a:xfrm>
            <a:custGeom>
              <a:avLst/>
              <a:gdLst>
                <a:gd name="T0" fmla="*/ 0 w 61"/>
                <a:gd name="T1" fmla="*/ 7 h 55"/>
                <a:gd name="T2" fmla="*/ 2 w 61"/>
                <a:gd name="T3" fmla="*/ 15 h 55"/>
                <a:gd name="T4" fmla="*/ 5 w 61"/>
                <a:gd name="T5" fmla="*/ 23 h 55"/>
                <a:gd name="T6" fmla="*/ 8 w 61"/>
                <a:gd name="T7" fmla="*/ 29 h 55"/>
                <a:gd name="T8" fmla="*/ 11 w 61"/>
                <a:gd name="T9" fmla="*/ 37 h 55"/>
                <a:gd name="T10" fmla="*/ 16 w 61"/>
                <a:gd name="T11" fmla="*/ 42 h 55"/>
                <a:gd name="T12" fmla="*/ 23 w 61"/>
                <a:gd name="T13" fmla="*/ 47 h 55"/>
                <a:gd name="T14" fmla="*/ 29 w 61"/>
                <a:gd name="T15" fmla="*/ 50 h 55"/>
                <a:gd name="T16" fmla="*/ 37 w 61"/>
                <a:gd name="T17" fmla="*/ 49 h 55"/>
                <a:gd name="T18" fmla="*/ 39 w 61"/>
                <a:gd name="T19" fmla="*/ 50 h 55"/>
                <a:gd name="T20" fmla="*/ 39 w 61"/>
                <a:gd name="T21" fmla="*/ 52 h 55"/>
                <a:gd name="T22" fmla="*/ 40 w 61"/>
                <a:gd name="T23" fmla="*/ 52 h 55"/>
                <a:gd name="T24" fmla="*/ 40 w 61"/>
                <a:gd name="T25" fmla="*/ 52 h 55"/>
                <a:gd name="T26" fmla="*/ 42 w 61"/>
                <a:gd name="T27" fmla="*/ 52 h 55"/>
                <a:gd name="T28" fmla="*/ 44 w 61"/>
                <a:gd name="T29" fmla="*/ 53 h 55"/>
                <a:gd name="T30" fmla="*/ 44 w 61"/>
                <a:gd name="T31" fmla="*/ 53 h 55"/>
                <a:gd name="T32" fmla="*/ 45 w 61"/>
                <a:gd name="T33" fmla="*/ 53 h 55"/>
                <a:gd name="T34" fmla="*/ 48 w 61"/>
                <a:gd name="T35" fmla="*/ 55 h 55"/>
                <a:gd name="T36" fmla="*/ 52 w 61"/>
                <a:gd name="T37" fmla="*/ 53 h 55"/>
                <a:gd name="T38" fmla="*/ 55 w 61"/>
                <a:gd name="T39" fmla="*/ 52 h 55"/>
                <a:gd name="T40" fmla="*/ 56 w 61"/>
                <a:gd name="T41" fmla="*/ 50 h 55"/>
                <a:gd name="T42" fmla="*/ 58 w 61"/>
                <a:gd name="T43" fmla="*/ 47 h 55"/>
                <a:gd name="T44" fmla="*/ 60 w 61"/>
                <a:gd name="T45" fmla="*/ 44 h 55"/>
                <a:gd name="T46" fmla="*/ 61 w 61"/>
                <a:gd name="T47" fmla="*/ 40 h 55"/>
                <a:gd name="T48" fmla="*/ 61 w 61"/>
                <a:gd name="T49" fmla="*/ 37 h 55"/>
                <a:gd name="T50" fmla="*/ 61 w 61"/>
                <a:gd name="T51" fmla="*/ 36 h 55"/>
                <a:gd name="T52" fmla="*/ 61 w 61"/>
                <a:gd name="T53" fmla="*/ 32 h 55"/>
                <a:gd name="T54" fmla="*/ 60 w 61"/>
                <a:gd name="T55" fmla="*/ 31 h 55"/>
                <a:gd name="T56" fmla="*/ 60 w 61"/>
                <a:gd name="T57" fmla="*/ 28 h 55"/>
                <a:gd name="T58" fmla="*/ 58 w 61"/>
                <a:gd name="T59" fmla="*/ 24 h 55"/>
                <a:gd name="T60" fmla="*/ 56 w 61"/>
                <a:gd name="T61" fmla="*/ 23 h 55"/>
                <a:gd name="T62" fmla="*/ 55 w 61"/>
                <a:gd name="T63" fmla="*/ 21 h 55"/>
                <a:gd name="T64" fmla="*/ 53 w 61"/>
                <a:gd name="T65" fmla="*/ 20 h 55"/>
                <a:gd name="T66" fmla="*/ 52 w 61"/>
                <a:gd name="T67" fmla="*/ 18 h 55"/>
                <a:gd name="T68" fmla="*/ 48 w 61"/>
                <a:gd name="T69" fmla="*/ 16 h 55"/>
                <a:gd name="T70" fmla="*/ 47 w 61"/>
                <a:gd name="T71" fmla="*/ 13 h 55"/>
                <a:gd name="T72" fmla="*/ 45 w 61"/>
                <a:gd name="T73" fmla="*/ 12 h 55"/>
                <a:gd name="T74" fmla="*/ 44 w 61"/>
                <a:gd name="T75" fmla="*/ 10 h 55"/>
                <a:gd name="T76" fmla="*/ 42 w 61"/>
                <a:gd name="T77" fmla="*/ 8 h 55"/>
                <a:gd name="T78" fmla="*/ 40 w 61"/>
                <a:gd name="T79" fmla="*/ 5 h 55"/>
                <a:gd name="T80" fmla="*/ 40 w 61"/>
                <a:gd name="T81" fmla="*/ 4 h 55"/>
                <a:gd name="T82" fmla="*/ 39 w 61"/>
                <a:gd name="T83" fmla="*/ 4 h 55"/>
                <a:gd name="T84" fmla="*/ 36 w 61"/>
                <a:gd name="T85" fmla="*/ 2 h 55"/>
                <a:gd name="T86" fmla="*/ 34 w 61"/>
                <a:gd name="T87" fmla="*/ 2 h 55"/>
                <a:gd name="T88" fmla="*/ 31 w 61"/>
                <a:gd name="T89" fmla="*/ 0 h 55"/>
                <a:gd name="T90" fmla="*/ 27 w 61"/>
                <a:gd name="T91" fmla="*/ 0 h 55"/>
                <a:gd name="T92" fmla="*/ 26 w 61"/>
                <a:gd name="T93" fmla="*/ 0 h 55"/>
                <a:gd name="T94" fmla="*/ 23 w 61"/>
                <a:gd name="T95" fmla="*/ 0 h 55"/>
                <a:gd name="T96" fmla="*/ 21 w 61"/>
                <a:gd name="T97" fmla="*/ 0 h 55"/>
                <a:gd name="T98" fmla="*/ 19 w 61"/>
                <a:gd name="T99" fmla="*/ 0 h 55"/>
                <a:gd name="T100" fmla="*/ 18 w 61"/>
                <a:gd name="T101" fmla="*/ 2 h 55"/>
                <a:gd name="T102" fmla="*/ 15 w 61"/>
                <a:gd name="T103" fmla="*/ 2 h 55"/>
                <a:gd name="T104" fmla="*/ 11 w 61"/>
                <a:gd name="T105" fmla="*/ 2 h 55"/>
                <a:gd name="T106" fmla="*/ 8 w 61"/>
                <a:gd name="T107" fmla="*/ 4 h 55"/>
                <a:gd name="T108" fmla="*/ 5 w 61"/>
                <a:gd name="T109" fmla="*/ 4 h 55"/>
                <a:gd name="T110" fmla="*/ 3 w 61"/>
                <a:gd name="T111" fmla="*/ 5 h 55"/>
                <a:gd name="T112" fmla="*/ 0 w 61"/>
                <a:gd name="T113" fmla="*/ 7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5"/>
                <a:gd name="T173" fmla="*/ 61 w 61"/>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5">
                  <a:moveTo>
                    <a:pt x="0" y="7"/>
                  </a:moveTo>
                  <a:lnTo>
                    <a:pt x="2" y="15"/>
                  </a:lnTo>
                  <a:lnTo>
                    <a:pt x="5" y="23"/>
                  </a:lnTo>
                  <a:lnTo>
                    <a:pt x="8" y="29"/>
                  </a:lnTo>
                  <a:lnTo>
                    <a:pt x="11" y="37"/>
                  </a:lnTo>
                  <a:lnTo>
                    <a:pt x="16" y="42"/>
                  </a:lnTo>
                  <a:lnTo>
                    <a:pt x="23" y="47"/>
                  </a:lnTo>
                  <a:lnTo>
                    <a:pt x="29" y="50"/>
                  </a:lnTo>
                  <a:lnTo>
                    <a:pt x="37" y="49"/>
                  </a:lnTo>
                  <a:lnTo>
                    <a:pt x="39" y="50"/>
                  </a:lnTo>
                  <a:lnTo>
                    <a:pt x="39" y="52"/>
                  </a:lnTo>
                  <a:lnTo>
                    <a:pt x="40" y="52"/>
                  </a:lnTo>
                  <a:lnTo>
                    <a:pt x="42" y="52"/>
                  </a:lnTo>
                  <a:lnTo>
                    <a:pt x="44" y="53"/>
                  </a:lnTo>
                  <a:lnTo>
                    <a:pt x="45" y="53"/>
                  </a:lnTo>
                  <a:lnTo>
                    <a:pt x="48" y="55"/>
                  </a:lnTo>
                  <a:lnTo>
                    <a:pt x="52" y="53"/>
                  </a:lnTo>
                  <a:lnTo>
                    <a:pt x="55" y="52"/>
                  </a:lnTo>
                  <a:lnTo>
                    <a:pt x="56" y="50"/>
                  </a:lnTo>
                  <a:lnTo>
                    <a:pt x="58" y="47"/>
                  </a:lnTo>
                  <a:lnTo>
                    <a:pt x="60" y="44"/>
                  </a:lnTo>
                  <a:lnTo>
                    <a:pt x="61" y="40"/>
                  </a:lnTo>
                  <a:lnTo>
                    <a:pt x="61" y="37"/>
                  </a:lnTo>
                  <a:lnTo>
                    <a:pt x="61" y="36"/>
                  </a:lnTo>
                  <a:lnTo>
                    <a:pt x="61" y="32"/>
                  </a:lnTo>
                  <a:lnTo>
                    <a:pt x="60" y="31"/>
                  </a:lnTo>
                  <a:lnTo>
                    <a:pt x="60" y="28"/>
                  </a:lnTo>
                  <a:lnTo>
                    <a:pt x="58" y="24"/>
                  </a:lnTo>
                  <a:lnTo>
                    <a:pt x="56" y="23"/>
                  </a:lnTo>
                  <a:lnTo>
                    <a:pt x="55" y="21"/>
                  </a:lnTo>
                  <a:lnTo>
                    <a:pt x="53" y="20"/>
                  </a:lnTo>
                  <a:lnTo>
                    <a:pt x="52" y="18"/>
                  </a:lnTo>
                  <a:lnTo>
                    <a:pt x="48" y="16"/>
                  </a:lnTo>
                  <a:lnTo>
                    <a:pt x="47" y="13"/>
                  </a:lnTo>
                  <a:lnTo>
                    <a:pt x="45" y="12"/>
                  </a:lnTo>
                  <a:lnTo>
                    <a:pt x="44" y="10"/>
                  </a:lnTo>
                  <a:lnTo>
                    <a:pt x="42" y="8"/>
                  </a:lnTo>
                  <a:lnTo>
                    <a:pt x="40" y="5"/>
                  </a:lnTo>
                  <a:lnTo>
                    <a:pt x="40" y="4"/>
                  </a:lnTo>
                  <a:lnTo>
                    <a:pt x="39" y="4"/>
                  </a:lnTo>
                  <a:lnTo>
                    <a:pt x="36" y="2"/>
                  </a:lnTo>
                  <a:lnTo>
                    <a:pt x="34" y="2"/>
                  </a:lnTo>
                  <a:lnTo>
                    <a:pt x="31" y="0"/>
                  </a:lnTo>
                  <a:lnTo>
                    <a:pt x="27" y="0"/>
                  </a:lnTo>
                  <a:lnTo>
                    <a:pt x="26" y="0"/>
                  </a:lnTo>
                  <a:lnTo>
                    <a:pt x="23" y="0"/>
                  </a:lnTo>
                  <a:lnTo>
                    <a:pt x="21" y="0"/>
                  </a:lnTo>
                  <a:lnTo>
                    <a:pt x="19" y="0"/>
                  </a:lnTo>
                  <a:lnTo>
                    <a:pt x="18" y="2"/>
                  </a:lnTo>
                  <a:lnTo>
                    <a:pt x="15" y="2"/>
                  </a:lnTo>
                  <a:lnTo>
                    <a:pt x="11" y="2"/>
                  </a:lnTo>
                  <a:lnTo>
                    <a:pt x="8" y="4"/>
                  </a:lnTo>
                  <a:lnTo>
                    <a:pt x="5" y="4"/>
                  </a:lnTo>
                  <a:lnTo>
                    <a:pt x="3" y="5"/>
                  </a:lnTo>
                  <a:lnTo>
                    <a:pt x="0" y="7"/>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00" name="Freeform 99"/>
            <p:cNvSpPr>
              <a:spLocks/>
            </p:cNvSpPr>
            <p:nvPr/>
          </p:nvSpPr>
          <p:spPr bwMode="auto">
            <a:xfrm>
              <a:off x="4889" y="2559"/>
              <a:ext cx="31" cy="56"/>
            </a:xfrm>
            <a:custGeom>
              <a:avLst/>
              <a:gdLst>
                <a:gd name="T0" fmla="*/ 3 w 31"/>
                <a:gd name="T1" fmla="*/ 19 h 56"/>
                <a:gd name="T2" fmla="*/ 3 w 31"/>
                <a:gd name="T3" fmla="*/ 22 h 56"/>
                <a:gd name="T4" fmla="*/ 3 w 31"/>
                <a:gd name="T5" fmla="*/ 27 h 56"/>
                <a:gd name="T6" fmla="*/ 3 w 31"/>
                <a:gd name="T7" fmla="*/ 32 h 56"/>
                <a:gd name="T8" fmla="*/ 2 w 31"/>
                <a:gd name="T9" fmla="*/ 37 h 56"/>
                <a:gd name="T10" fmla="*/ 2 w 31"/>
                <a:gd name="T11" fmla="*/ 40 h 56"/>
                <a:gd name="T12" fmla="*/ 0 w 31"/>
                <a:gd name="T13" fmla="*/ 45 h 56"/>
                <a:gd name="T14" fmla="*/ 2 w 31"/>
                <a:gd name="T15" fmla="*/ 48 h 56"/>
                <a:gd name="T16" fmla="*/ 3 w 31"/>
                <a:gd name="T17" fmla="*/ 51 h 56"/>
                <a:gd name="T18" fmla="*/ 5 w 31"/>
                <a:gd name="T19" fmla="*/ 51 h 56"/>
                <a:gd name="T20" fmla="*/ 7 w 31"/>
                <a:gd name="T21" fmla="*/ 53 h 56"/>
                <a:gd name="T22" fmla="*/ 10 w 31"/>
                <a:gd name="T23" fmla="*/ 53 h 56"/>
                <a:gd name="T24" fmla="*/ 11 w 31"/>
                <a:gd name="T25" fmla="*/ 53 h 56"/>
                <a:gd name="T26" fmla="*/ 13 w 31"/>
                <a:gd name="T27" fmla="*/ 53 h 56"/>
                <a:gd name="T28" fmla="*/ 16 w 31"/>
                <a:gd name="T29" fmla="*/ 53 h 56"/>
                <a:gd name="T30" fmla="*/ 19 w 31"/>
                <a:gd name="T31" fmla="*/ 54 h 56"/>
                <a:gd name="T32" fmla="*/ 21 w 31"/>
                <a:gd name="T33" fmla="*/ 56 h 56"/>
                <a:gd name="T34" fmla="*/ 23 w 31"/>
                <a:gd name="T35" fmla="*/ 56 h 56"/>
                <a:gd name="T36" fmla="*/ 24 w 31"/>
                <a:gd name="T37" fmla="*/ 56 h 56"/>
                <a:gd name="T38" fmla="*/ 26 w 31"/>
                <a:gd name="T39" fmla="*/ 54 h 56"/>
                <a:gd name="T40" fmla="*/ 28 w 31"/>
                <a:gd name="T41" fmla="*/ 53 h 56"/>
                <a:gd name="T42" fmla="*/ 29 w 31"/>
                <a:gd name="T43" fmla="*/ 51 h 56"/>
                <a:gd name="T44" fmla="*/ 31 w 31"/>
                <a:gd name="T45" fmla="*/ 49 h 56"/>
                <a:gd name="T46" fmla="*/ 31 w 31"/>
                <a:gd name="T47" fmla="*/ 48 h 56"/>
                <a:gd name="T48" fmla="*/ 31 w 31"/>
                <a:gd name="T49" fmla="*/ 45 h 56"/>
                <a:gd name="T50" fmla="*/ 31 w 31"/>
                <a:gd name="T51" fmla="*/ 40 h 56"/>
                <a:gd name="T52" fmla="*/ 31 w 31"/>
                <a:gd name="T53" fmla="*/ 33 h 56"/>
                <a:gd name="T54" fmla="*/ 31 w 31"/>
                <a:gd name="T55" fmla="*/ 27 h 56"/>
                <a:gd name="T56" fmla="*/ 31 w 31"/>
                <a:gd name="T57" fmla="*/ 22 h 56"/>
                <a:gd name="T58" fmla="*/ 29 w 31"/>
                <a:gd name="T59" fmla="*/ 16 h 56"/>
                <a:gd name="T60" fmla="*/ 26 w 31"/>
                <a:gd name="T61" fmla="*/ 11 h 56"/>
                <a:gd name="T62" fmla="*/ 24 w 31"/>
                <a:gd name="T63" fmla="*/ 6 h 56"/>
                <a:gd name="T64" fmla="*/ 19 w 31"/>
                <a:gd name="T65" fmla="*/ 1 h 56"/>
                <a:gd name="T66" fmla="*/ 18 w 31"/>
                <a:gd name="T67" fmla="*/ 0 h 56"/>
                <a:gd name="T68" fmla="*/ 18 w 31"/>
                <a:gd name="T69" fmla="*/ 0 h 56"/>
                <a:gd name="T70" fmla="*/ 16 w 31"/>
                <a:gd name="T71" fmla="*/ 0 h 56"/>
                <a:gd name="T72" fmla="*/ 15 w 31"/>
                <a:gd name="T73" fmla="*/ 0 h 56"/>
                <a:gd name="T74" fmla="*/ 13 w 31"/>
                <a:gd name="T75" fmla="*/ 0 h 56"/>
                <a:gd name="T76" fmla="*/ 11 w 31"/>
                <a:gd name="T77" fmla="*/ 0 h 56"/>
                <a:gd name="T78" fmla="*/ 10 w 31"/>
                <a:gd name="T79" fmla="*/ 0 h 56"/>
                <a:gd name="T80" fmla="*/ 10 w 31"/>
                <a:gd name="T81" fmla="*/ 1 h 56"/>
                <a:gd name="T82" fmla="*/ 8 w 31"/>
                <a:gd name="T83" fmla="*/ 3 h 56"/>
                <a:gd name="T84" fmla="*/ 7 w 31"/>
                <a:gd name="T85" fmla="*/ 4 h 56"/>
                <a:gd name="T86" fmla="*/ 5 w 31"/>
                <a:gd name="T87" fmla="*/ 6 h 56"/>
                <a:gd name="T88" fmla="*/ 5 w 31"/>
                <a:gd name="T89" fmla="*/ 8 h 56"/>
                <a:gd name="T90" fmla="*/ 3 w 31"/>
                <a:gd name="T91" fmla="*/ 11 h 56"/>
                <a:gd name="T92" fmla="*/ 3 w 31"/>
                <a:gd name="T93" fmla="*/ 12 h 56"/>
                <a:gd name="T94" fmla="*/ 3 w 31"/>
                <a:gd name="T95" fmla="*/ 16 h 56"/>
                <a:gd name="T96" fmla="*/ 3 w 31"/>
                <a:gd name="T97" fmla="*/ 19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56"/>
                <a:gd name="T149" fmla="*/ 31 w 31"/>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56">
                  <a:moveTo>
                    <a:pt x="3" y="19"/>
                  </a:moveTo>
                  <a:lnTo>
                    <a:pt x="3" y="22"/>
                  </a:lnTo>
                  <a:lnTo>
                    <a:pt x="3" y="27"/>
                  </a:lnTo>
                  <a:lnTo>
                    <a:pt x="3" y="32"/>
                  </a:lnTo>
                  <a:lnTo>
                    <a:pt x="2" y="37"/>
                  </a:lnTo>
                  <a:lnTo>
                    <a:pt x="2" y="40"/>
                  </a:lnTo>
                  <a:lnTo>
                    <a:pt x="0" y="45"/>
                  </a:lnTo>
                  <a:lnTo>
                    <a:pt x="2" y="48"/>
                  </a:lnTo>
                  <a:lnTo>
                    <a:pt x="3" y="51"/>
                  </a:lnTo>
                  <a:lnTo>
                    <a:pt x="5" y="51"/>
                  </a:lnTo>
                  <a:lnTo>
                    <a:pt x="7" y="53"/>
                  </a:lnTo>
                  <a:lnTo>
                    <a:pt x="10" y="53"/>
                  </a:lnTo>
                  <a:lnTo>
                    <a:pt x="11" y="53"/>
                  </a:lnTo>
                  <a:lnTo>
                    <a:pt x="13" y="53"/>
                  </a:lnTo>
                  <a:lnTo>
                    <a:pt x="16" y="53"/>
                  </a:lnTo>
                  <a:lnTo>
                    <a:pt x="19" y="54"/>
                  </a:lnTo>
                  <a:lnTo>
                    <a:pt x="21" y="56"/>
                  </a:lnTo>
                  <a:lnTo>
                    <a:pt x="23" y="56"/>
                  </a:lnTo>
                  <a:lnTo>
                    <a:pt x="24" y="56"/>
                  </a:lnTo>
                  <a:lnTo>
                    <a:pt x="26" y="54"/>
                  </a:lnTo>
                  <a:lnTo>
                    <a:pt x="28" y="53"/>
                  </a:lnTo>
                  <a:lnTo>
                    <a:pt x="29" y="51"/>
                  </a:lnTo>
                  <a:lnTo>
                    <a:pt x="31" y="49"/>
                  </a:lnTo>
                  <a:lnTo>
                    <a:pt x="31" y="48"/>
                  </a:lnTo>
                  <a:lnTo>
                    <a:pt x="31" y="45"/>
                  </a:lnTo>
                  <a:lnTo>
                    <a:pt x="31" y="40"/>
                  </a:lnTo>
                  <a:lnTo>
                    <a:pt x="31" y="33"/>
                  </a:lnTo>
                  <a:lnTo>
                    <a:pt x="31" y="27"/>
                  </a:lnTo>
                  <a:lnTo>
                    <a:pt x="31" y="22"/>
                  </a:lnTo>
                  <a:lnTo>
                    <a:pt x="29" y="16"/>
                  </a:lnTo>
                  <a:lnTo>
                    <a:pt x="26" y="11"/>
                  </a:lnTo>
                  <a:lnTo>
                    <a:pt x="24" y="6"/>
                  </a:lnTo>
                  <a:lnTo>
                    <a:pt x="19" y="1"/>
                  </a:lnTo>
                  <a:lnTo>
                    <a:pt x="18" y="0"/>
                  </a:lnTo>
                  <a:lnTo>
                    <a:pt x="16" y="0"/>
                  </a:lnTo>
                  <a:lnTo>
                    <a:pt x="15" y="0"/>
                  </a:lnTo>
                  <a:lnTo>
                    <a:pt x="13" y="0"/>
                  </a:lnTo>
                  <a:lnTo>
                    <a:pt x="11" y="0"/>
                  </a:lnTo>
                  <a:lnTo>
                    <a:pt x="10" y="0"/>
                  </a:lnTo>
                  <a:lnTo>
                    <a:pt x="10" y="1"/>
                  </a:lnTo>
                  <a:lnTo>
                    <a:pt x="8" y="3"/>
                  </a:lnTo>
                  <a:lnTo>
                    <a:pt x="7" y="4"/>
                  </a:lnTo>
                  <a:lnTo>
                    <a:pt x="5" y="6"/>
                  </a:lnTo>
                  <a:lnTo>
                    <a:pt x="5" y="8"/>
                  </a:lnTo>
                  <a:lnTo>
                    <a:pt x="3" y="11"/>
                  </a:lnTo>
                  <a:lnTo>
                    <a:pt x="3" y="12"/>
                  </a:lnTo>
                  <a:lnTo>
                    <a:pt x="3" y="16"/>
                  </a:lnTo>
                  <a:lnTo>
                    <a:pt x="3" y="19"/>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01" name="Freeform 100"/>
            <p:cNvSpPr>
              <a:spLocks/>
            </p:cNvSpPr>
            <p:nvPr/>
          </p:nvSpPr>
          <p:spPr bwMode="auto">
            <a:xfrm>
              <a:off x="4889" y="2559"/>
              <a:ext cx="31" cy="56"/>
            </a:xfrm>
            <a:custGeom>
              <a:avLst/>
              <a:gdLst>
                <a:gd name="T0" fmla="*/ 3 w 31"/>
                <a:gd name="T1" fmla="*/ 19 h 56"/>
                <a:gd name="T2" fmla="*/ 3 w 31"/>
                <a:gd name="T3" fmla="*/ 22 h 56"/>
                <a:gd name="T4" fmla="*/ 3 w 31"/>
                <a:gd name="T5" fmla="*/ 27 h 56"/>
                <a:gd name="T6" fmla="*/ 3 w 31"/>
                <a:gd name="T7" fmla="*/ 32 h 56"/>
                <a:gd name="T8" fmla="*/ 2 w 31"/>
                <a:gd name="T9" fmla="*/ 37 h 56"/>
                <a:gd name="T10" fmla="*/ 2 w 31"/>
                <a:gd name="T11" fmla="*/ 40 h 56"/>
                <a:gd name="T12" fmla="*/ 0 w 31"/>
                <a:gd name="T13" fmla="*/ 45 h 56"/>
                <a:gd name="T14" fmla="*/ 2 w 31"/>
                <a:gd name="T15" fmla="*/ 48 h 56"/>
                <a:gd name="T16" fmla="*/ 3 w 31"/>
                <a:gd name="T17" fmla="*/ 51 h 56"/>
                <a:gd name="T18" fmla="*/ 5 w 31"/>
                <a:gd name="T19" fmla="*/ 51 h 56"/>
                <a:gd name="T20" fmla="*/ 7 w 31"/>
                <a:gd name="T21" fmla="*/ 53 h 56"/>
                <a:gd name="T22" fmla="*/ 10 w 31"/>
                <a:gd name="T23" fmla="*/ 53 h 56"/>
                <a:gd name="T24" fmla="*/ 11 w 31"/>
                <a:gd name="T25" fmla="*/ 53 h 56"/>
                <a:gd name="T26" fmla="*/ 13 w 31"/>
                <a:gd name="T27" fmla="*/ 53 h 56"/>
                <a:gd name="T28" fmla="*/ 16 w 31"/>
                <a:gd name="T29" fmla="*/ 53 h 56"/>
                <a:gd name="T30" fmla="*/ 19 w 31"/>
                <a:gd name="T31" fmla="*/ 54 h 56"/>
                <a:gd name="T32" fmla="*/ 21 w 31"/>
                <a:gd name="T33" fmla="*/ 56 h 56"/>
                <a:gd name="T34" fmla="*/ 23 w 31"/>
                <a:gd name="T35" fmla="*/ 56 h 56"/>
                <a:gd name="T36" fmla="*/ 24 w 31"/>
                <a:gd name="T37" fmla="*/ 56 h 56"/>
                <a:gd name="T38" fmla="*/ 26 w 31"/>
                <a:gd name="T39" fmla="*/ 54 h 56"/>
                <a:gd name="T40" fmla="*/ 28 w 31"/>
                <a:gd name="T41" fmla="*/ 53 h 56"/>
                <a:gd name="T42" fmla="*/ 29 w 31"/>
                <a:gd name="T43" fmla="*/ 51 h 56"/>
                <a:gd name="T44" fmla="*/ 31 w 31"/>
                <a:gd name="T45" fmla="*/ 49 h 56"/>
                <a:gd name="T46" fmla="*/ 31 w 31"/>
                <a:gd name="T47" fmla="*/ 48 h 56"/>
                <a:gd name="T48" fmla="*/ 31 w 31"/>
                <a:gd name="T49" fmla="*/ 45 h 56"/>
                <a:gd name="T50" fmla="*/ 31 w 31"/>
                <a:gd name="T51" fmla="*/ 40 h 56"/>
                <a:gd name="T52" fmla="*/ 31 w 31"/>
                <a:gd name="T53" fmla="*/ 33 h 56"/>
                <a:gd name="T54" fmla="*/ 31 w 31"/>
                <a:gd name="T55" fmla="*/ 27 h 56"/>
                <a:gd name="T56" fmla="*/ 31 w 31"/>
                <a:gd name="T57" fmla="*/ 22 h 56"/>
                <a:gd name="T58" fmla="*/ 29 w 31"/>
                <a:gd name="T59" fmla="*/ 16 h 56"/>
                <a:gd name="T60" fmla="*/ 26 w 31"/>
                <a:gd name="T61" fmla="*/ 11 h 56"/>
                <a:gd name="T62" fmla="*/ 24 w 31"/>
                <a:gd name="T63" fmla="*/ 6 h 56"/>
                <a:gd name="T64" fmla="*/ 19 w 31"/>
                <a:gd name="T65" fmla="*/ 1 h 56"/>
                <a:gd name="T66" fmla="*/ 18 w 31"/>
                <a:gd name="T67" fmla="*/ 0 h 56"/>
                <a:gd name="T68" fmla="*/ 18 w 31"/>
                <a:gd name="T69" fmla="*/ 0 h 56"/>
                <a:gd name="T70" fmla="*/ 16 w 31"/>
                <a:gd name="T71" fmla="*/ 0 h 56"/>
                <a:gd name="T72" fmla="*/ 15 w 31"/>
                <a:gd name="T73" fmla="*/ 0 h 56"/>
                <a:gd name="T74" fmla="*/ 13 w 31"/>
                <a:gd name="T75" fmla="*/ 0 h 56"/>
                <a:gd name="T76" fmla="*/ 11 w 31"/>
                <a:gd name="T77" fmla="*/ 0 h 56"/>
                <a:gd name="T78" fmla="*/ 10 w 31"/>
                <a:gd name="T79" fmla="*/ 0 h 56"/>
                <a:gd name="T80" fmla="*/ 10 w 31"/>
                <a:gd name="T81" fmla="*/ 1 h 56"/>
                <a:gd name="T82" fmla="*/ 8 w 31"/>
                <a:gd name="T83" fmla="*/ 3 h 56"/>
                <a:gd name="T84" fmla="*/ 7 w 31"/>
                <a:gd name="T85" fmla="*/ 4 h 56"/>
                <a:gd name="T86" fmla="*/ 5 w 31"/>
                <a:gd name="T87" fmla="*/ 6 h 56"/>
                <a:gd name="T88" fmla="*/ 5 w 31"/>
                <a:gd name="T89" fmla="*/ 8 h 56"/>
                <a:gd name="T90" fmla="*/ 3 w 31"/>
                <a:gd name="T91" fmla="*/ 11 h 56"/>
                <a:gd name="T92" fmla="*/ 3 w 31"/>
                <a:gd name="T93" fmla="*/ 12 h 56"/>
                <a:gd name="T94" fmla="*/ 3 w 31"/>
                <a:gd name="T95" fmla="*/ 16 h 56"/>
                <a:gd name="T96" fmla="*/ 3 w 31"/>
                <a:gd name="T97" fmla="*/ 19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56"/>
                <a:gd name="T149" fmla="*/ 31 w 31"/>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56">
                  <a:moveTo>
                    <a:pt x="3" y="19"/>
                  </a:moveTo>
                  <a:lnTo>
                    <a:pt x="3" y="22"/>
                  </a:lnTo>
                  <a:lnTo>
                    <a:pt x="3" y="27"/>
                  </a:lnTo>
                  <a:lnTo>
                    <a:pt x="3" y="32"/>
                  </a:lnTo>
                  <a:lnTo>
                    <a:pt x="2" y="37"/>
                  </a:lnTo>
                  <a:lnTo>
                    <a:pt x="2" y="40"/>
                  </a:lnTo>
                  <a:lnTo>
                    <a:pt x="0" y="45"/>
                  </a:lnTo>
                  <a:lnTo>
                    <a:pt x="2" y="48"/>
                  </a:lnTo>
                  <a:lnTo>
                    <a:pt x="3" y="51"/>
                  </a:lnTo>
                  <a:lnTo>
                    <a:pt x="5" y="51"/>
                  </a:lnTo>
                  <a:lnTo>
                    <a:pt x="7" y="53"/>
                  </a:lnTo>
                  <a:lnTo>
                    <a:pt x="10" y="53"/>
                  </a:lnTo>
                  <a:lnTo>
                    <a:pt x="11" y="53"/>
                  </a:lnTo>
                  <a:lnTo>
                    <a:pt x="13" y="53"/>
                  </a:lnTo>
                  <a:lnTo>
                    <a:pt x="16" y="53"/>
                  </a:lnTo>
                  <a:lnTo>
                    <a:pt x="19" y="54"/>
                  </a:lnTo>
                  <a:lnTo>
                    <a:pt x="21" y="56"/>
                  </a:lnTo>
                  <a:lnTo>
                    <a:pt x="23" y="56"/>
                  </a:lnTo>
                  <a:lnTo>
                    <a:pt x="24" y="56"/>
                  </a:lnTo>
                  <a:lnTo>
                    <a:pt x="26" y="54"/>
                  </a:lnTo>
                  <a:lnTo>
                    <a:pt x="28" y="53"/>
                  </a:lnTo>
                  <a:lnTo>
                    <a:pt x="29" y="51"/>
                  </a:lnTo>
                  <a:lnTo>
                    <a:pt x="31" y="49"/>
                  </a:lnTo>
                  <a:lnTo>
                    <a:pt x="31" y="48"/>
                  </a:lnTo>
                  <a:lnTo>
                    <a:pt x="31" y="45"/>
                  </a:lnTo>
                  <a:lnTo>
                    <a:pt x="31" y="40"/>
                  </a:lnTo>
                  <a:lnTo>
                    <a:pt x="31" y="33"/>
                  </a:lnTo>
                  <a:lnTo>
                    <a:pt x="31" y="27"/>
                  </a:lnTo>
                  <a:lnTo>
                    <a:pt x="31" y="22"/>
                  </a:lnTo>
                  <a:lnTo>
                    <a:pt x="29" y="16"/>
                  </a:lnTo>
                  <a:lnTo>
                    <a:pt x="26" y="11"/>
                  </a:lnTo>
                  <a:lnTo>
                    <a:pt x="24" y="6"/>
                  </a:lnTo>
                  <a:lnTo>
                    <a:pt x="19" y="1"/>
                  </a:lnTo>
                  <a:lnTo>
                    <a:pt x="18" y="0"/>
                  </a:lnTo>
                  <a:lnTo>
                    <a:pt x="16" y="0"/>
                  </a:lnTo>
                  <a:lnTo>
                    <a:pt x="15" y="0"/>
                  </a:lnTo>
                  <a:lnTo>
                    <a:pt x="13" y="0"/>
                  </a:lnTo>
                  <a:lnTo>
                    <a:pt x="11" y="0"/>
                  </a:lnTo>
                  <a:lnTo>
                    <a:pt x="10" y="0"/>
                  </a:lnTo>
                  <a:lnTo>
                    <a:pt x="10" y="1"/>
                  </a:lnTo>
                  <a:lnTo>
                    <a:pt x="8" y="3"/>
                  </a:lnTo>
                  <a:lnTo>
                    <a:pt x="7" y="4"/>
                  </a:lnTo>
                  <a:lnTo>
                    <a:pt x="5" y="6"/>
                  </a:lnTo>
                  <a:lnTo>
                    <a:pt x="5" y="8"/>
                  </a:lnTo>
                  <a:lnTo>
                    <a:pt x="3" y="11"/>
                  </a:lnTo>
                  <a:lnTo>
                    <a:pt x="3" y="12"/>
                  </a:lnTo>
                  <a:lnTo>
                    <a:pt x="3" y="16"/>
                  </a:lnTo>
                  <a:lnTo>
                    <a:pt x="3" y="19"/>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02" name="Freeform 101"/>
            <p:cNvSpPr>
              <a:spLocks/>
            </p:cNvSpPr>
            <p:nvPr/>
          </p:nvSpPr>
          <p:spPr bwMode="auto">
            <a:xfrm>
              <a:off x="4478" y="2374"/>
              <a:ext cx="529" cy="164"/>
            </a:xfrm>
            <a:custGeom>
              <a:avLst/>
              <a:gdLst>
                <a:gd name="T0" fmla="*/ 260 w 529"/>
                <a:gd name="T1" fmla="*/ 14 h 164"/>
                <a:gd name="T2" fmla="*/ 238 w 529"/>
                <a:gd name="T3" fmla="*/ 20 h 164"/>
                <a:gd name="T4" fmla="*/ 207 w 529"/>
                <a:gd name="T5" fmla="*/ 19 h 164"/>
                <a:gd name="T6" fmla="*/ 173 w 529"/>
                <a:gd name="T7" fmla="*/ 16 h 164"/>
                <a:gd name="T8" fmla="*/ 157 w 529"/>
                <a:gd name="T9" fmla="*/ 16 h 164"/>
                <a:gd name="T10" fmla="*/ 149 w 529"/>
                <a:gd name="T11" fmla="*/ 20 h 164"/>
                <a:gd name="T12" fmla="*/ 127 w 529"/>
                <a:gd name="T13" fmla="*/ 22 h 164"/>
                <a:gd name="T14" fmla="*/ 99 w 529"/>
                <a:gd name="T15" fmla="*/ 14 h 164"/>
                <a:gd name="T16" fmla="*/ 79 w 529"/>
                <a:gd name="T17" fmla="*/ 20 h 164"/>
                <a:gd name="T18" fmla="*/ 61 w 529"/>
                <a:gd name="T19" fmla="*/ 29 h 164"/>
                <a:gd name="T20" fmla="*/ 45 w 529"/>
                <a:gd name="T21" fmla="*/ 24 h 164"/>
                <a:gd name="T22" fmla="*/ 29 w 529"/>
                <a:gd name="T23" fmla="*/ 22 h 164"/>
                <a:gd name="T24" fmla="*/ 11 w 529"/>
                <a:gd name="T25" fmla="*/ 24 h 164"/>
                <a:gd name="T26" fmla="*/ 0 w 529"/>
                <a:gd name="T27" fmla="*/ 38 h 164"/>
                <a:gd name="T28" fmla="*/ 5 w 529"/>
                <a:gd name="T29" fmla="*/ 61 h 164"/>
                <a:gd name="T30" fmla="*/ 21 w 529"/>
                <a:gd name="T31" fmla="*/ 78 h 164"/>
                <a:gd name="T32" fmla="*/ 43 w 529"/>
                <a:gd name="T33" fmla="*/ 83 h 164"/>
                <a:gd name="T34" fmla="*/ 63 w 529"/>
                <a:gd name="T35" fmla="*/ 78 h 164"/>
                <a:gd name="T36" fmla="*/ 88 w 529"/>
                <a:gd name="T37" fmla="*/ 90 h 164"/>
                <a:gd name="T38" fmla="*/ 116 w 529"/>
                <a:gd name="T39" fmla="*/ 101 h 164"/>
                <a:gd name="T40" fmla="*/ 132 w 529"/>
                <a:gd name="T41" fmla="*/ 101 h 164"/>
                <a:gd name="T42" fmla="*/ 146 w 529"/>
                <a:gd name="T43" fmla="*/ 96 h 164"/>
                <a:gd name="T44" fmla="*/ 164 w 529"/>
                <a:gd name="T45" fmla="*/ 106 h 164"/>
                <a:gd name="T46" fmla="*/ 185 w 529"/>
                <a:gd name="T47" fmla="*/ 120 h 164"/>
                <a:gd name="T48" fmla="*/ 207 w 529"/>
                <a:gd name="T49" fmla="*/ 144 h 164"/>
                <a:gd name="T50" fmla="*/ 234 w 529"/>
                <a:gd name="T51" fmla="*/ 162 h 164"/>
                <a:gd name="T52" fmla="*/ 255 w 529"/>
                <a:gd name="T53" fmla="*/ 156 h 164"/>
                <a:gd name="T54" fmla="*/ 268 w 529"/>
                <a:gd name="T55" fmla="*/ 152 h 164"/>
                <a:gd name="T56" fmla="*/ 281 w 529"/>
                <a:gd name="T57" fmla="*/ 143 h 164"/>
                <a:gd name="T58" fmla="*/ 292 w 529"/>
                <a:gd name="T59" fmla="*/ 127 h 164"/>
                <a:gd name="T60" fmla="*/ 308 w 529"/>
                <a:gd name="T61" fmla="*/ 120 h 164"/>
                <a:gd name="T62" fmla="*/ 328 w 529"/>
                <a:gd name="T63" fmla="*/ 128 h 164"/>
                <a:gd name="T64" fmla="*/ 353 w 529"/>
                <a:gd name="T65" fmla="*/ 123 h 164"/>
                <a:gd name="T66" fmla="*/ 384 w 529"/>
                <a:gd name="T67" fmla="*/ 117 h 164"/>
                <a:gd name="T68" fmla="*/ 414 w 529"/>
                <a:gd name="T69" fmla="*/ 128 h 164"/>
                <a:gd name="T70" fmla="*/ 439 w 529"/>
                <a:gd name="T71" fmla="*/ 159 h 164"/>
                <a:gd name="T72" fmla="*/ 459 w 529"/>
                <a:gd name="T73" fmla="*/ 159 h 164"/>
                <a:gd name="T74" fmla="*/ 479 w 529"/>
                <a:gd name="T75" fmla="*/ 143 h 164"/>
                <a:gd name="T76" fmla="*/ 493 w 529"/>
                <a:gd name="T77" fmla="*/ 123 h 164"/>
                <a:gd name="T78" fmla="*/ 509 w 529"/>
                <a:gd name="T79" fmla="*/ 94 h 164"/>
                <a:gd name="T80" fmla="*/ 511 w 529"/>
                <a:gd name="T81" fmla="*/ 77 h 164"/>
                <a:gd name="T82" fmla="*/ 514 w 529"/>
                <a:gd name="T83" fmla="*/ 62 h 164"/>
                <a:gd name="T84" fmla="*/ 525 w 529"/>
                <a:gd name="T85" fmla="*/ 48 h 164"/>
                <a:gd name="T86" fmla="*/ 522 w 529"/>
                <a:gd name="T87" fmla="*/ 24 h 164"/>
                <a:gd name="T88" fmla="*/ 492 w 529"/>
                <a:gd name="T89" fmla="*/ 6 h 164"/>
                <a:gd name="T90" fmla="*/ 458 w 529"/>
                <a:gd name="T91" fmla="*/ 6 h 164"/>
                <a:gd name="T92" fmla="*/ 411 w 529"/>
                <a:gd name="T93" fmla="*/ 4 h 164"/>
                <a:gd name="T94" fmla="*/ 360 w 529"/>
                <a:gd name="T95" fmla="*/ 1 h 164"/>
                <a:gd name="T96" fmla="*/ 326 w 529"/>
                <a:gd name="T97" fmla="*/ 4 h 164"/>
                <a:gd name="T98" fmla="*/ 296 w 529"/>
                <a:gd name="T99" fmla="*/ 0 h 164"/>
                <a:gd name="T100" fmla="*/ 283 w 529"/>
                <a:gd name="T101" fmla="*/ 0 h 164"/>
                <a:gd name="T102" fmla="*/ 276 w 529"/>
                <a:gd name="T103" fmla="*/ 3 h 1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64"/>
                <a:gd name="T158" fmla="*/ 529 w 529"/>
                <a:gd name="T159" fmla="*/ 164 h 1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64">
                  <a:moveTo>
                    <a:pt x="275" y="4"/>
                  </a:moveTo>
                  <a:lnTo>
                    <a:pt x="270" y="8"/>
                  </a:lnTo>
                  <a:lnTo>
                    <a:pt x="265" y="11"/>
                  </a:lnTo>
                  <a:lnTo>
                    <a:pt x="260" y="14"/>
                  </a:lnTo>
                  <a:lnTo>
                    <a:pt x="254" y="17"/>
                  </a:lnTo>
                  <a:lnTo>
                    <a:pt x="249" y="19"/>
                  </a:lnTo>
                  <a:lnTo>
                    <a:pt x="244" y="20"/>
                  </a:lnTo>
                  <a:lnTo>
                    <a:pt x="238" y="20"/>
                  </a:lnTo>
                  <a:lnTo>
                    <a:pt x="233" y="20"/>
                  </a:lnTo>
                  <a:lnTo>
                    <a:pt x="225" y="20"/>
                  </a:lnTo>
                  <a:lnTo>
                    <a:pt x="217" y="20"/>
                  </a:lnTo>
                  <a:lnTo>
                    <a:pt x="207" y="19"/>
                  </a:lnTo>
                  <a:lnTo>
                    <a:pt x="199" y="17"/>
                  </a:lnTo>
                  <a:lnTo>
                    <a:pt x="189" y="17"/>
                  </a:lnTo>
                  <a:lnTo>
                    <a:pt x="181" y="16"/>
                  </a:lnTo>
                  <a:lnTo>
                    <a:pt x="173" y="16"/>
                  </a:lnTo>
                  <a:lnTo>
                    <a:pt x="164" y="14"/>
                  </a:lnTo>
                  <a:lnTo>
                    <a:pt x="162" y="16"/>
                  </a:lnTo>
                  <a:lnTo>
                    <a:pt x="161" y="16"/>
                  </a:lnTo>
                  <a:lnTo>
                    <a:pt x="157" y="16"/>
                  </a:lnTo>
                  <a:lnTo>
                    <a:pt x="156" y="17"/>
                  </a:lnTo>
                  <a:lnTo>
                    <a:pt x="154" y="19"/>
                  </a:lnTo>
                  <a:lnTo>
                    <a:pt x="151" y="19"/>
                  </a:lnTo>
                  <a:lnTo>
                    <a:pt x="149" y="20"/>
                  </a:lnTo>
                  <a:lnTo>
                    <a:pt x="146" y="22"/>
                  </a:lnTo>
                  <a:lnTo>
                    <a:pt x="140" y="24"/>
                  </a:lnTo>
                  <a:lnTo>
                    <a:pt x="133" y="24"/>
                  </a:lnTo>
                  <a:lnTo>
                    <a:pt x="127" y="22"/>
                  </a:lnTo>
                  <a:lnTo>
                    <a:pt x="120" y="20"/>
                  </a:lnTo>
                  <a:lnTo>
                    <a:pt x="114" y="17"/>
                  </a:lnTo>
                  <a:lnTo>
                    <a:pt x="108" y="16"/>
                  </a:lnTo>
                  <a:lnTo>
                    <a:pt x="99" y="14"/>
                  </a:lnTo>
                  <a:lnTo>
                    <a:pt x="93" y="14"/>
                  </a:lnTo>
                  <a:lnTo>
                    <a:pt x="88" y="16"/>
                  </a:lnTo>
                  <a:lnTo>
                    <a:pt x="83" y="17"/>
                  </a:lnTo>
                  <a:lnTo>
                    <a:pt x="79" y="20"/>
                  </a:lnTo>
                  <a:lnTo>
                    <a:pt x="75" y="24"/>
                  </a:lnTo>
                  <a:lnTo>
                    <a:pt x="71" y="25"/>
                  </a:lnTo>
                  <a:lnTo>
                    <a:pt x="66" y="27"/>
                  </a:lnTo>
                  <a:lnTo>
                    <a:pt x="61" y="29"/>
                  </a:lnTo>
                  <a:lnTo>
                    <a:pt x="56" y="27"/>
                  </a:lnTo>
                  <a:lnTo>
                    <a:pt x="53" y="25"/>
                  </a:lnTo>
                  <a:lnTo>
                    <a:pt x="48" y="25"/>
                  </a:lnTo>
                  <a:lnTo>
                    <a:pt x="45" y="24"/>
                  </a:lnTo>
                  <a:lnTo>
                    <a:pt x="40" y="24"/>
                  </a:lnTo>
                  <a:lnTo>
                    <a:pt x="37" y="22"/>
                  </a:lnTo>
                  <a:lnTo>
                    <a:pt x="34" y="22"/>
                  </a:lnTo>
                  <a:lnTo>
                    <a:pt x="29" y="22"/>
                  </a:lnTo>
                  <a:lnTo>
                    <a:pt x="26" y="22"/>
                  </a:lnTo>
                  <a:lnTo>
                    <a:pt x="21" y="22"/>
                  </a:lnTo>
                  <a:lnTo>
                    <a:pt x="16" y="24"/>
                  </a:lnTo>
                  <a:lnTo>
                    <a:pt x="11" y="24"/>
                  </a:lnTo>
                  <a:lnTo>
                    <a:pt x="8" y="27"/>
                  </a:lnTo>
                  <a:lnTo>
                    <a:pt x="5" y="29"/>
                  </a:lnTo>
                  <a:lnTo>
                    <a:pt x="1" y="33"/>
                  </a:lnTo>
                  <a:lnTo>
                    <a:pt x="0" y="38"/>
                  </a:lnTo>
                  <a:lnTo>
                    <a:pt x="0" y="43"/>
                  </a:lnTo>
                  <a:lnTo>
                    <a:pt x="1" y="49"/>
                  </a:lnTo>
                  <a:lnTo>
                    <a:pt x="3" y="56"/>
                  </a:lnTo>
                  <a:lnTo>
                    <a:pt x="5" y="61"/>
                  </a:lnTo>
                  <a:lnTo>
                    <a:pt x="8" y="66"/>
                  </a:lnTo>
                  <a:lnTo>
                    <a:pt x="13" y="70"/>
                  </a:lnTo>
                  <a:lnTo>
                    <a:pt x="16" y="75"/>
                  </a:lnTo>
                  <a:lnTo>
                    <a:pt x="21" y="78"/>
                  </a:lnTo>
                  <a:lnTo>
                    <a:pt x="27" y="82"/>
                  </a:lnTo>
                  <a:lnTo>
                    <a:pt x="32" y="83"/>
                  </a:lnTo>
                  <a:lnTo>
                    <a:pt x="38" y="83"/>
                  </a:lnTo>
                  <a:lnTo>
                    <a:pt x="43" y="83"/>
                  </a:lnTo>
                  <a:lnTo>
                    <a:pt x="48" y="82"/>
                  </a:lnTo>
                  <a:lnTo>
                    <a:pt x="53" y="80"/>
                  </a:lnTo>
                  <a:lnTo>
                    <a:pt x="58" y="78"/>
                  </a:lnTo>
                  <a:lnTo>
                    <a:pt x="63" y="78"/>
                  </a:lnTo>
                  <a:lnTo>
                    <a:pt x="67" y="80"/>
                  </a:lnTo>
                  <a:lnTo>
                    <a:pt x="74" y="83"/>
                  </a:lnTo>
                  <a:lnTo>
                    <a:pt x="80" y="86"/>
                  </a:lnTo>
                  <a:lnTo>
                    <a:pt x="88" y="90"/>
                  </a:lnTo>
                  <a:lnTo>
                    <a:pt x="95" y="93"/>
                  </a:lnTo>
                  <a:lnTo>
                    <a:pt x="101" y="96"/>
                  </a:lnTo>
                  <a:lnTo>
                    <a:pt x="109" y="98"/>
                  </a:lnTo>
                  <a:lnTo>
                    <a:pt x="116" y="101"/>
                  </a:lnTo>
                  <a:lnTo>
                    <a:pt x="122" y="103"/>
                  </a:lnTo>
                  <a:lnTo>
                    <a:pt x="125" y="103"/>
                  </a:lnTo>
                  <a:lnTo>
                    <a:pt x="128" y="103"/>
                  </a:lnTo>
                  <a:lnTo>
                    <a:pt x="132" y="101"/>
                  </a:lnTo>
                  <a:lnTo>
                    <a:pt x="136" y="99"/>
                  </a:lnTo>
                  <a:lnTo>
                    <a:pt x="140" y="96"/>
                  </a:lnTo>
                  <a:lnTo>
                    <a:pt x="143" y="96"/>
                  </a:lnTo>
                  <a:lnTo>
                    <a:pt x="146" y="96"/>
                  </a:lnTo>
                  <a:lnTo>
                    <a:pt x="149" y="96"/>
                  </a:lnTo>
                  <a:lnTo>
                    <a:pt x="154" y="99"/>
                  </a:lnTo>
                  <a:lnTo>
                    <a:pt x="159" y="103"/>
                  </a:lnTo>
                  <a:lnTo>
                    <a:pt x="164" y="106"/>
                  </a:lnTo>
                  <a:lnTo>
                    <a:pt x="169" y="109"/>
                  </a:lnTo>
                  <a:lnTo>
                    <a:pt x="173" y="112"/>
                  </a:lnTo>
                  <a:lnTo>
                    <a:pt x="178" y="117"/>
                  </a:lnTo>
                  <a:lnTo>
                    <a:pt x="185" y="120"/>
                  </a:lnTo>
                  <a:lnTo>
                    <a:pt x="189" y="125"/>
                  </a:lnTo>
                  <a:lnTo>
                    <a:pt x="196" y="131"/>
                  </a:lnTo>
                  <a:lnTo>
                    <a:pt x="202" y="138"/>
                  </a:lnTo>
                  <a:lnTo>
                    <a:pt x="207" y="144"/>
                  </a:lnTo>
                  <a:lnTo>
                    <a:pt x="214" y="151"/>
                  </a:lnTo>
                  <a:lnTo>
                    <a:pt x="220" y="157"/>
                  </a:lnTo>
                  <a:lnTo>
                    <a:pt x="226" y="160"/>
                  </a:lnTo>
                  <a:lnTo>
                    <a:pt x="234" y="162"/>
                  </a:lnTo>
                  <a:lnTo>
                    <a:pt x="242" y="160"/>
                  </a:lnTo>
                  <a:lnTo>
                    <a:pt x="247" y="159"/>
                  </a:lnTo>
                  <a:lnTo>
                    <a:pt x="251" y="157"/>
                  </a:lnTo>
                  <a:lnTo>
                    <a:pt x="255" y="156"/>
                  </a:lnTo>
                  <a:lnTo>
                    <a:pt x="259" y="156"/>
                  </a:lnTo>
                  <a:lnTo>
                    <a:pt x="262" y="154"/>
                  </a:lnTo>
                  <a:lnTo>
                    <a:pt x="265" y="154"/>
                  </a:lnTo>
                  <a:lnTo>
                    <a:pt x="268" y="152"/>
                  </a:lnTo>
                  <a:lnTo>
                    <a:pt x="271" y="152"/>
                  </a:lnTo>
                  <a:lnTo>
                    <a:pt x="276" y="149"/>
                  </a:lnTo>
                  <a:lnTo>
                    <a:pt x="279" y="146"/>
                  </a:lnTo>
                  <a:lnTo>
                    <a:pt x="281" y="143"/>
                  </a:lnTo>
                  <a:lnTo>
                    <a:pt x="284" y="140"/>
                  </a:lnTo>
                  <a:lnTo>
                    <a:pt x="287" y="135"/>
                  </a:lnTo>
                  <a:lnTo>
                    <a:pt x="291" y="131"/>
                  </a:lnTo>
                  <a:lnTo>
                    <a:pt x="292" y="127"/>
                  </a:lnTo>
                  <a:lnTo>
                    <a:pt x="296" y="123"/>
                  </a:lnTo>
                  <a:lnTo>
                    <a:pt x="300" y="120"/>
                  </a:lnTo>
                  <a:lnTo>
                    <a:pt x="304" y="119"/>
                  </a:lnTo>
                  <a:lnTo>
                    <a:pt x="308" y="120"/>
                  </a:lnTo>
                  <a:lnTo>
                    <a:pt x="313" y="122"/>
                  </a:lnTo>
                  <a:lnTo>
                    <a:pt x="318" y="123"/>
                  </a:lnTo>
                  <a:lnTo>
                    <a:pt x="323" y="127"/>
                  </a:lnTo>
                  <a:lnTo>
                    <a:pt x="328" y="128"/>
                  </a:lnTo>
                  <a:lnTo>
                    <a:pt x="334" y="128"/>
                  </a:lnTo>
                  <a:lnTo>
                    <a:pt x="340" y="127"/>
                  </a:lnTo>
                  <a:lnTo>
                    <a:pt x="347" y="125"/>
                  </a:lnTo>
                  <a:lnTo>
                    <a:pt x="353" y="123"/>
                  </a:lnTo>
                  <a:lnTo>
                    <a:pt x="361" y="120"/>
                  </a:lnTo>
                  <a:lnTo>
                    <a:pt x="368" y="119"/>
                  </a:lnTo>
                  <a:lnTo>
                    <a:pt x="376" y="117"/>
                  </a:lnTo>
                  <a:lnTo>
                    <a:pt x="384" y="117"/>
                  </a:lnTo>
                  <a:lnTo>
                    <a:pt x="392" y="117"/>
                  </a:lnTo>
                  <a:lnTo>
                    <a:pt x="402" y="119"/>
                  </a:lnTo>
                  <a:lnTo>
                    <a:pt x="410" y="123"/>
                  </a:lnTo>
                  <a:lnTo>
                    <a:pt x="414" y="128"/>
                  </a:lnTo>
                  <a:lnTo>
                    <a:pt x="421" y="136"/>
                  </a:lnTo>
                  <a:lnTo>
                    <a:pt x="426" y="144"/>
                  </a:lnTo>
                  <a:lnTo>
                    <a:pt x="432" y="151"/>
                  </a:lnTo>
                  <a:lnTo>
                    <a:pt x="439" y="159"/>
                  </a:lnTo>
                  <a:lnTo>
                    <a:pt x="448" y="164"/>
                  </a:lnTo>
                  <a:lnTo>
                    <a:pt x="451" y="164"/>
                  </a:lnTo>
                  <a:lnTo>
                    <a:pt x="455" y="162"/>
                  </a:lnTo>
                  <a:lnTo>
                    <a:pt x="459" y="159"/>
                  </a:lnTo>
                  <a:lnTo>
                    <a:pt x="464" y="156"/>
                  </a:lnTo>
                  <a:lnTo>
                    <a:pt x="471" y="151"/>
                  </a:lnTo>
                  <a:lnTo>
                    <a:pt x="475" y="148"/>
                  </a:lnTo>
                  <a:lnTo>
                    <a:pt x="479" y="143"/>
                  </a:lnTo>
                  <a:lnTo>
                    <a:pt x="482" y="140"/>
                  </a:lnTo>
                  <a:lnTo>
                    <a:pt x="485" y="136"/>
                  </a:lnTo>
                  <a:lnTo>
                    <a:pt x="488" y="130"/>
                  </a:lnTo>
                  <a:lnTo>
                    <a:pt x="493" y="123"/>
                  </a:lnTo>
                  <a:lnTo>
                    <a:pt x="498" y="115"/>
                  </a:lnTo>
                  <a:lnTo>
                    <a:pt x="503" y="107"/>
                  </a:lnTo>
                  <a:lnTo>
                    <a:pt x="506" y="99"/>
                  </a:lnTo>
                  <a:lnTo>
                    <a:pt x="509" y="94"/>
                  </a:lnTo>
                  <a:lnTo>
                    <a:pt x="511" y="90"/>
                  </a:lnTo>
                  <a:lnTo>
                    <a:pt x="511" y="86"/>
                  </a:lnTo>
                  <a:lnTo>
                    <a:pt x="511" y="82"/>
                  </a:lnTo>
                  <a:lnTo>
                    <a:pt x="511" y="77"/>
                  </a:lnTo>
                  <a:lnTo>
                    <a:pt x="512" y="74"/>
                  </a:lnTo>
                  <a:lnTo>
                    <a:pt x="512" y="69"/>
                  </a:lnTo>
                  <a:lnTo>
                    <a:pt x="512" y="66"/>
                  </a:lnTo>
                  <a:lnTo>
                    <a:pt x="514" y="62"/>
                  </a:lnTo>
                  <a:lnTo>
                    <a:pt x="516" y="59"/>
                  </a:lnTo>
                  <a:lnTo>
                    <a:pt x="517" y="56"/>
                  </a:lnTo>
                  <a:lnTo>
                    <a:pt x="522" y="51"/>
                  </a:lnTo>
                  <a:lnTo>
                    <a:pt x="525" y="48"/>
                  </a:lnTo>
                  <a:lnTo>
                    <a:pt x="527" y="43"/>
                  </a:lnTo>
                  <a:lnTo>
                    <a:pt x="529" y="37"/>
                  </a:lnTo>
                  <a:lnTo>
                    <a:pt x="527" y="30"/>
                  </a:lnTo>
                  <a:lnTo>
                    <a:pt x="522" y="24"/>
                  </a:lnTo>
                  <a:lnTo>
                    <a:pt x="512" y="14"/>
                  </a:lnTo>
                  <a:lnTo>
                    <a:pt x="506" y="11"/>
                  </a:lnTo>
                  <a:lnTo>
                    <a:pt x="500" y="8"/>
                  </a:lnTo>
                  <a:lnTo>
                    <a:pt x="492" y="6"/>
                  </a:lnTo>
                  <a:lnTo>
                    <a:pt x="484" y="4"/>
                  </a:lnTo>
                  <a:lnTo>
                    <a:pt x="475" y="4"/>
                  </a:lnTo>
                  <a:lnTo>
                    <a:pt x="467" y="4"/>
                  </a:lnTo>
                  <a:lnTo>
                    <a:pt x="458" y="6"/>
                  </a:lnTo>
                  <a:lnTo>
                    <a:pt x="451" y="6"/>
                  </a:lnTo>
                  <a:lnTo>
                    <a:pt x="437" y="8"/>
                  </a:lnTo>
                  <a:lnTo>
                    <a:pt x="424" y="6"/>
                  </a:lnTo>
                  <a:lnTo>
                    <a:pt x="411" y="4"/>
                  </a:lnTo>
                  <a:lnTo>
                    <a:pt x="398" y="3"/>
                  </a:lnTo>
                  <a:lnTo>
                    <a:pt x="385" y="1"/>
                  </a:lnTo>
                  <a:lnTo>
                    <a:pt x="373" y="1"/>
                  </a:lnTo>
                  <a:lnTo>
                    <a:pt x="360" y="1"/>
                  </a:lnTo>
                  <a:lnTo>
                    <a:pt x="347" y="4"/>
                  </a:lnTo>
                  <a:lnTo>
                    <a:pt x="340" y="4"/>
                  </a:lnTo>
                  <a:lnTo>
                    <a:pt x="332" y="6"/>
                  </a:lnTo>
                  <a:lnTo>
                    <a:pt x="326" y="4"/>
                  </a:lnTo>
                  <a:lnTo>
                    <a:pt x="318" y="4"/>
                  </a:lnTo>
                  <a:lnTo>
                    <a:pt x="310" y="3"/>
                  </a:lnTo>
                  <a:lnTo>
                    <a:pt x="304" y="1"/>
                  </a:lnTo>
                  <a:lnTo>
                    <a:pt x="296" y="0"/>
                  </a:lnTo>
                  <a:lnTo>
                    <a:pt x="287" y="0"/>
                  </a:lnTo>
                  <a:lnTo>
                    <a:pt x="286" y="0"/>
                  </a:lnTo>
                  <a:lnTo>
                    <a:pt x="284" y="0"/>
                  </a:lnTo>
                  <a:lnTo>
                    <a:pt x="283" y="0"/>
                  </a:lnTo>
                  <a:lnTo>
                    <a:pt x="281" y="0"/>
                  </a:lnTo>
                  <a:lnTo>
                    <a:pt x="279" y="1"/>
                  </a:lnTo>
                  <a:lnTo>
                    <a:pt x="278" y="1"/>
                  </a:lnTo>
                  <a:lnTo>
                    <a:pt x="276" y="3"/>
                  </a:lnTo>
                  <a:lnTo>
                    <a:pt x="275" y="4"/>
                  </a:lnTo>
                  <a:close/>
                </a:path>
              </a:pathLst>
            </a:custGeom>
            <a:solidFill>
              <a:srgbClr val="FF9999"/>
            </a:solidFill>
            <a:ln w="9525">
              <a:noFill/>
              <a:round/>
              <a:headEnd/>
              <a:tailEnd/>
            </a:ln>
          </p:spPr>
          <p:txBody>
            <a:bodyPr/>
            <a:lstStyle/>
            <a:p>
              <a:pPr algn="ctr"/>
              <a:endParaRPr lang="en-US">
                <a:latin typeface="Candara" pitchFamily="34" charset="0"/>
              </a:endParaRPr>
            </a:p>
          </p:txBody>
        </p:sp>
        <p:sp>
          <p:nvSpPr>
            <p:cNvPr id="7903" name="Freeform 102"/>
            <p:cNvSpPr>
              <a:spLocks/>
            </p:cNvSpPr>
            <p:nvPr/>
          </p:nvSpPr>
          <p:spPr bwMode="auto">
            <a:xfrm>
              <a:off x="4489" y="2404"/>
              <a:ext cx="55" cy="47"/>
            </a:xfrm>
            <a:custGeom>
              <a:avLst/>
              <a:gdLst>
                <a:gd name="T0" fmla="*/ 0 w 55"/>
                <a:gd name="T1" fmla="*/ 15 h 47"/>
                <a:gd name="T2" fmla="*/ 2 w 55"/>
                <a:gd name="T3" fmla="*/ 18 h 47"/>
                <a:gd name="T4" fmla="*/ 2 w 55"/>
                <a:gd name="T5" fmla="*/ 21 h 47"/>
                <a:gd name="T6" fmla="*/ 3 w 55"/>
                <a:gd name="T7" fmla="*/ 24 h 47"/>
                <a:gd name="T8" fmla="*/ 5 w 55"/>
                <a:gd name="T9" fmla="*/ 27 h 47"/>
                <a:gd name="T10" fmla="*/ 7 w 55"/>
                <a:gd name="T11" fmla="*/ 31 h 47"/>
                <a:gd name="T12" fmla="*/ 8 w 55"/>
                <a:gd name="T13" fmla="*/ 34 h 47"/>
                <a:gd name="T14" fmla="*/ 10 w 55"/>
                <a:gd name="T15" fmla="*/ 37 h 47"/>
                <a:gd name="T16" fmla="*/ 13 w 55"/>
                <a:gd name="T17" fmla="*/ 39 h 47"/>
                <a:gd name="T18" fmla="*/ 16 w 55"/>
                <a:gd name="T19" fmla="*/ 42 h 47"/>
                <a:gd name="T20" fmla="*/ 21 w 55"/>
                <a:gd name="T21" fmla="*/ 44 h 47"/>
                <a:gd name="T22" fmla="*/ 24 w 55"/>
                <a:gd name="T23" fmla="*/ 45 h 47"/>
                <a:gd name="T24" fmla="*/ 29 w 55"/>
                <a:gd name="T25" fmla="*/ 47 h 47"/>
                <a:gd name="T26" fmla="*/ 34 w 55"/>
                <a:gd name="T27" fmla="*/ 47 h 47"/>
                <a:gd name="T28" fmla="*/ 39 w 55"/>
                <a:gd name="T29" fmla="*/ 47 h 47"/>
                <a:gd name="T30" fmla="*/ 43 w 55"/>
                <a:gd name="T31" fmla="*/ 45 h 47"/>
                <a:gd name="T32" fmla="*/ 48 w 55"/>
                <a:gd name="T33" fmla="*/ 42 h 47"/>
                <a:gd name="T34" fmla="*/ 50 w 55"/>
                <a:gd name="T35" fmla="*/ 39 h 47"/>
                <a:gd name="T36" fmla="*/ 52 w 55"/>
                <a:gd name="T37" fmla="*/ 37 h 47"/>
                <a:gd name="T38" fmla="*/ 52 w 55"/>
                <a:gd name="T39" fmla="*/ 34 h 47"/>
                <a:gd name="T40" fmla="*/ 53 w 55"/>
                <a:gd name="T41" fmla="*/ 32 h 47"/>
                <a:gd name="T42" fmla="*/ 53 w 55"/>
                <a:gd name="T43" fmla="*/ 29 h 47"/>
                <a:gd name="T44" fmla="*/ 55 w 55"/>
                <a:gd name="T45" fmla="*/ 26 h 47"/>
                <a:gd name="T46" fmla="*/ 53 w 55"/>
                <a:gd name="T47" fmla="*/ 23 h 47"/>
                <a:gd name="T48" fmla="*/ 53 w 55"/>
                <a:gd name="T49" fmla="*/ 19 h 47"/>
                <a:gd name="T50" fmla="*/ 52 w 55"/>
                <a:gd name="T51" fmla="*/ 18 h 47"/>
                <a:gd name="T52" fmla="*/ 50 w 55"/>
                <a:gd name="T53" fmla="*/ 16 h 47"/>
                <a:gd name="T54" fmla="*/ 48 w 55"/>
                <a:gd name="T55" fmla="*/ 15 h 47"/>
                <a:gd name="T56" fmla="*/ 47 w 55"/>
                <a:gd name="T57" fmla="*/ 13 h 47"/>
                <a:gd name="T58" fmla="*/ 47 w 55"/>
                <a:gd name="T59" fmla="*/ 11 h 47"/>
                <a:gd name="T60" fmla="*/ 45 w 55"/>
                <a:gd name="T61" fmla="*/ 10 h 47"/>
                <a:gd name="T62" fmla="*/ 42 w 55"/>
                <a:gd name="T63" fmla="*/ 10 h 47"/>
                <a:gd name="T64" fmla="*/ 40 w 55"/>
                <a:gd name="T65" fmla="*/ 8 h 47"/>
                <a:gd name="T66" fmla="*/ 35 w 55"/>
                <a:gd name="T67" fmla="*/ 5 h 47"/>
                <a:gd name="T68" fmla="*/ 27 w 55"/>
                <a:gd name="T69" fmla="*/ 2 h 47"/>
                <a:gd name="T70" fmla="*/ 21 w 55"/>
                <a:gd name="T71" fmla="*/ 0 h 47"/>
                <a:gd name="T72" fmla="*/ 15 w 55"/>
                <a:gd name="T73" fmla="*/ 0 h 47"/>
                <a:gd name="T74" fmla="*/ 8 w 55"/>
                <a:gd name="T75" fmla="*/ 0 h 47"/>
                <a:gd name="T76" fmla="*/ 3 w 55"/>
                <a:gd name="T77" fmla="*/ 3 h 47"/>
                <a:gd name="T78" fmla="*/ 0 w 55"/>
                <a:gd name="T79" fmla="*/ 8 h 47"/>
                <a:gd name="T80" fmla="*/ 0 w 55"/>
                <a:gd name="T81" fmla="*/ 15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47"/>
                <a:gd name="T125" fmla="*/ 55 w 55"/>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47">
                  <a:moveTo>
                    <a:pt x="0" y="15"/>
                  </a:moveTo>
                  <a:lnTo>
                    <a:pt x="2" y="18"/>
                  </a:lnTo>
                  <a:lnTo>
                    <a:pt x="2" y="21"/>
                  </a:lnTo>
                  <a:lnTo>
                    <a:pt x="3" y="24"/>
                  </a:lnTo>
                  <a:lnTo>
                    <a:pt x="5" y="27"/>
                  </a:lnTo>
                  <a:lnTo>
                    <a:pt x="7" y="31"/>
                  </a:lnTo>
                  <a:lnTo>
                    <a:pt x="8" y="34"/>
                  </a:lnTo>
                  <a:lnTo>
                    <a:pt x="10" y="37"/>
                  </a:lnTo>
                  <a:lnTo>
                    <a:pt x="13" y="39"/>
                  </a:lnTo>
                  <a:lnTo>
                    <a:pt x="16" y="42"/>
                  </a:lnTo>
                  <a:lnTo>
                    <a:pt x="21" y="44"/>
                  </a:lnTo>
                  <a:lnTo>
                    <a:pt x="24" y="45"/>
                  </a:lnTo>
                  <a:lnTo>
                    <a:pt x="29" y="47"/>
                  </a:lnTo>
                  <a:lnTo>
                    <a:pt x="34" y="47"/>
                  </a:lnTo>
                  <a:lnTo>
                    <a:pt x="39" y="47"/>
                  </a:lnTo>
                  <a:lnTo>
                    <a:pt x="43" y="45"/>
                  </a:lnTo>
                  <a:lnTo>
                    <a:pt x="48" y="42"/>
                  </a:lnTo>
                  <a:lnTo>
                    <a:pt x="50" y="39"/>
                  </a:lnTo>
                  <a:lnTo>
                    <a:pt x="52" y="37"/>
                  </a:lnTo>
                  <a:lnTo>
                    <a:pt x="52" y="34"/>
                  </a:lnTo>
                  <a:lnTo>
                    <a:pt x="53" y="32"/>
                  </a:lnTo>
                  <a:lnTo>
                    <a:pt x="53" y="29"/>
                  </a:lnTo>
                  <a:lnTo>
                    <a:pt x="55" y="26"/>
                  </a:lnTo>
                  <a:lnTo>
                    <a:pt x="53" y="23"/>
                  </a:lnTo>
                  <a:lnTo>
                    <a:pt x="53" y="19"/>
                  </a:lnTo>
                  <a:lnTo>
                    <a:pt x="52" y="18"/>
                  </a:lnTo>
                  <a:lnTo>
                    <a:pt x="50" y="16"/>
                  </a:lnTo>
                  <a:lnTo>
                    <a:pt x="48" y="15"/>
                  </a:lnTo>
                  <a:lnTo>
                    <a:pt x="47" y="13"/>
                  </a:lnTo>
                  <a:lnTo>
                    <a:pt x="47" y="11"/>
                  </a:lnTo>
                  <a:lnTo>
                    <a:pt x="45" y="10"/>
                  </a:lnTo>
                  <a:lnTo>
                    <a:pt x="42" y="10"/>
                  </a:lnTo>
                  <a:lnTo>
                    <a:pt x="40" y="8"/>
                  </a:lnTo>
                  <a:lnTo>
                    <a:pt x="35" y="5"/>
                  </a:lnTo>
                  <a:lnTo>
                    <a:pt x="27" y="2"/>
                  </a:lnTo>
                  <a:lnTo>
                    <a:pt x="21" y="0"/>
                  </a:lnTo>
                  <a:lnTo>
                    <a:pt x="15" y="0"/>
                  </a:lnTo>
                  <a:lnTo>
                    <a:pt x="8" y="0"/>
                  </a:lnTo>
                  <a:lnTo>
                    <a:pt x="3" y="3"/>
                  </a:lnTo>
                  <a:lnTo>
                    <a:pt x="0" y="8"/>
                  </a:lnTo>
                  <a:lnTo>
                    <a:pt x="0" y="15"/>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04" name="Freeform 103"/>
            <p:cNvSpPr>
              <a:spLocks/>
            </p:cNvSpPr>
            <p:nvPr/>
          </p:nvSpPr>
          <p:spPr bwMode="auto">
            <a:xfrm>
              <a:off x="4489" y="2404"/>
              <a:ext cx="55" cy="47"/>
            </a:xfrm>
            <a:custGeom>
              <a:avLst/>
              <a:gdLst>
                <a:gd name="T0" fmla="*/ 0 w 55"/>
                <a:gd name="T1" fmla="*/ 15 h 47"/>
                <a:gd name="T2" fmla="*/ 2 w 55"/>
                <a:gd name="T3" fmla="*/ 18 h 47"/>
                <a:gd name="T4" fmla="*/ 2 w 55"/>
                <a:gd name="T5" fmla="*/ 21 h 47"/>
                <a:gd name="T6" fmla="*/ 3 w 55"/>
                <a:gd name="T7" fmla="*/ 24 h 47"/>
                <a:gd name="T8" fmla="*/ 5 w 55"/>
                <a:gd name="T9" fmla="*/ 27 h 47"/>
                <a:gd name="T10" fmla="*/ 7 w 55"/>
                <a:gd name="T11" fmla="*/ 31 h 47"/>
                <a:gd name="T12" fmla="*/ 8 w 55"/>
                <a:gd name="T13" fmla="*/ 34 h 47"/>
                <a:gd name="T14" fmla="*/ 10 w 55"/>
                <a:gd name="T15" fmla="*/ 37 h 47"/>
                <a:gd name="T16" fmla="*/ 13 w 55"/>
                <a:gd name="T17" fmla="*/ 39 h 47"/>
                <a:gd name="T18" fmla="*/ 16 w 55"/>
                <a:gd name="T19" fmla="*/ 42 h 47"/>
                <a:gd name="T20" fmla="*/ 21 w 55"/>
                <a:gd name="T21" fmla="*/ 44 h 47"/>
                <a:gd name="T22" fmla="*/ 24 w 55"/>
                <a:gd name="T23" fmla="*/ 45 h 47"/>
                <a:gd name="T24" fmla="*/ 29 w 55"/>
                <a:gd name="T25" fmla="*/ 47 h 47"/>
                <a:gd name="T26" fmla="*/ 34 w 55"/>
                <a:gd name="T27" fmla="*/ 47 h 47"/>
                <a:gd name="T28" fmla="*/ 39 w 55"/>
                <a:gd name="T29" fmla="*/ 47 h 47"/>
                <a:gd name="T30" fmla="*/ 43 w 55"/>
                <a:gd name="T31" fmla="*/ 45 h 47"/>
                <a:gd name="T32" fmla="*/ 48 w 55"/>
                <a:gd name="T33" fmla="*/ 42 h 47"/>
                <a:gd name="T34" fmla="*/ 50 w 55"/>
                <a:gd name="T35" fmla="*/ 39 h 47"/>
                <a:gd name="T36" fmla="*/ 52 w 55"/>
                <a:gd name="T37" fmla="*/ 37 h 47"/>
                <a:gd name="T38" fmla="*/ 52 w 55"/>
                <a:gd name="T39" fmla="*/ 34 h 47"/>
                <a:gd name="T40" fmla="*/ 53 w 55"/>
                <a:gd name="T41" fmla="*/ 32 h 47"/>
                <a:gd name="T42" fmla="*/ 53 w 55"/>
                <a:gd name="T43" fmla="*/ 29 h 47"/>
                <a:gd name="T44" fmla="*/ 55 w 55"/>
                <a:gd name="T45" fmla="*/ 26 h 47"/>
                <a:gd name="T46" fmla="*/ 53 w 55"/>
                <a:gd name="T47" fmla="*/ 23 h 47"/>
                <a:gd name="T48" fmla="*/ 53 w 55"/>
                <a:gd name="T49" fmla="*/ 19 h 47"/>
                <a:gd name="T50" fmla="*/ 52 w 55"/>
                <a:gd name="T51" fmla="*/ 18 h 47"/>
                <a:gd name="T52" fmla="*/ 50 w 55"/>
                <a:gd name="T53" fmla="*/ 16 h 47"/>
                <a:gd name="T54" fmla="*/ 48 w 55"/>
                <a:gd name="T55" fmla="*/ 15 h 47"/>
                <a:gd name="T56" fmla="*/ 47 w 55"/>
                <a:gd name="T57" fmla="*/ 13 h 47"/>
                <a:gd name="T58" fmla="*/ 47 w 55"/>
                <a:gd name="T59" fmla="*/ 11 h 47"/>
                <a:gd name="T60" fmla="*/ 45 w 55"/>
                <a:gd name="T61" fmla="*/ 10 h 47"/>
                <a:gd name="T62" fmla="*/ 42 w 55"/>
                <a:gd name="T63" fmla="*/ 10 h 47"/>
                <a:gd name="T64" fmla="*/ 40 w 55"/>
                <a:gd name="T65" fmla="*/ 8 h 47"/>
                <a:gd name="T66" fmla="*/ 35 w 55"/>
                <a:gd name="T67" fmla="*/ 5 h 47"/>
                <a:gd name="T68" fmla="*/ 27 w 55"/>
                <a:gd name="T69" fmla="*/ 2 h 47"/>
                <a:gd name="T70" fmla="*/ 21 w 55"/>
                <a:gd name="T71" fmla="*/ 0 h 47"/>
                <a:gd name="T72" fmla="*/ 15 w 55"/>
                <a:gd name="T73" fmla="*/ 0 h 47"/>
                <a:gd name="T74" fmla="*/ 8 w 55"/>
                <a:gd name="T75" fmla="*/ 0 h 47"/>
                <a:gd name="T76" fmla="*/ 3 w 55"/>
                <a:gd name="T77" fmla="*/ 3 h 47"/>
                <a:gd name="T78" fmla="*/ 0 w 55"/>
                <a:gd name="T79" fmla="*/ 8 h 47"/>
                <a:gd name="T80" fmla="*/ 0 w 55"/>
                <a:gd name="T81" fmla="*/ 15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47"/>
                <a:gd name="T125" fmla="*/ 55 w 55"/>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47">
                  <a:moveTo>
                    <a:pt x="0" y="15"/>
                  </a:moveTo>
                  <a:lnTo>
                    <a:pt x="2" y="18"/>
                  </a:lnTo>
                  <a:lnTo>
                    <a:pt x="2" y="21"/>
                  </a:lnTo>
                  <a:lnTo>
                    <a:pt x="3" y="24"/>
                  </a:lnTo>
                  <a:lnTo>
                    <a:pt x="5" y="27"/>
                  </a:lnTo>
                  <a:lnTo>
                    <a:pt x="7" y="31"/>
                  </a:lnTo>
                  <a:lnTo>
                    <a:pt x="8" y="34"/>
                  </a:lnTo>
                  <a:lnTo>
                    <a:pt x="10" y="37"/>
                  </a:lnTo>
                  <a:lnTo>
                    <a:pt x="13" y="39"/>
                  </a:lnTo>
                  <a:lnTo>
                    <a:pt x="16" y="42"/>
                  </a:lnTo>
                  <a:lnTo>
                    <a:pt x="21" y="44"/>
                  </a:lnTo>
                  <a:lnTo>
                    <a:pt x="24" y="45"/>
                  </a:lnTo>
                  <a:lnTo>
                    <a:pt x="29" y="47"/>
                  </a:lnTo>
                  <a:lnTo>
                    <a:pt x="34" y="47"/>
                  </a:lnTo>
                  <a:lnTo>
                    <a:pt x="39" y="47"/>
                  </a:lnTo>
                  <a:lnTo>
                    <a:pt x="43" y="45"/>
                  </a:lnTo>
                  <a:lnTo>
                    <a:pt x="48" y="42"/>
                  </a:lnTo>
                  <a:lnTo>
                    <a:pt x="50" y="39"/>
                  </a:lnTo>
                  <a:lnTo>
                    <a:pt x="52" y="37"/>
                  </a:lnTo>
                  <a:lnTo>
                    <a:pt x="52" y="34"/>
                  </a:lnTo>
                  <a:lnTo>
                    <a:pt x="53" y="32"/>
                  </a:lnTo>
                  <a:lnTo>
                    <a:pt x="53" y="29"/>
                  </a:lnTo>
                  <a:lnTo>
                    <a:pt x="55" y="26"/>
                  </a:lnTo>
                  <a:lnTo>
                    <a:pt x="53" y="23"/>
                  </a:lnTo>
                  <a:lnTo>
                    <a:pt x="53" y="19"/>
                  </a:lnTo>
                  <a:lnTo>
                    <a:pt x="52" y="18"/>
                  </a:lnTo>
                  <a:lnTo>
                    <a:pt x="50" y="16"/>
                  </a:lnTo>
                  <a:lnTo>
                    <a:pt x="48" y="15"/>
                  </a:lnTo>
                  <a:lnTo>
                    <a:pt x="47" y="13"/>
                  </a:lnTo>
                  <a:lnTo>
                    <a:pt x="47" y="11"/>
                  </a:lnTo>
                  <a:lnTo>
                    <a:pt x="45" y="10"/>
                  </a:lnTo>
                  <a:lnTo>
                    <a:pt x="42" y="10"/>
                  </a:lnTo>
                  <a:lnTo>
                    <a:pt x="40" y="8"/>
                  </a:lnTo>
                  <a:lnTo>
                    <a:pt x="35" y="5"/>
                  </a:lnTo>
                  <a:lnTo>
                    <a:pt x="27" y="2"/>
                  </a:lnTo>
                  <a:lnTo>
                    <a:pt x="21" y="0"/>
                  </a:lnTo>
                  <a:lnTo>
                    <a:pt x="15" y="0"/>
                  </a:lnTo>
                  <a:lnTo>
                    <a:pt x="8" y="0"/>
                  </a:lnTo>
                  <a:lnTo>
                    <a:pt x="3" y="3"/>
                  </a:lnTo>
                  <a:lnTo>
                    <a:pt x="0" y="8"/>
                  </a:lnTo>
                  <a:lnTo>
                    <a:pt x="0" y="1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05" name="Freeform 104"/>
            <p:cNvSpPr>
              <a:spLocks/>
            </p:cNvSpPr>
            <p:nvPr/>
          </p:nvSpPr>
          <p:spPr bwMode="auto">
            <a:xfrm>
              <a:off x="4555" y="2417"/>
              <a:ext cx="69" cy="48"/>
            </a:xfrm>
            <a:custGeom>
              <a:avLst/>
              <a:gdLst>
                <a:gd name="T0" fmla="*/ 13 w 69"/>
                <a:gd name="T1" fmla="*/ 13 h 48"/>
                <a:gd name="T2" fmla="*/ 10 w 69"/>
                <a:gd name="T3" fmla="*/ 14 h 48"/>
                <a:gd name="T4" fmla="*/ 8 w 69"/>
                <a:gd name="T5" fmla="*/ 16 h 48"/>
                <a:gd name="T6" fmla="*/ 5 w 69"/>
                <a:gd name="T7" fmla="*/ 18 h 48"/>
                <a:gd name="T8" fmla="*/ 3 w 69"/>
                <a:gd name="T9" fmla="*/ 21 h 48"/>
                <a:gd name="T10" fmla="*/ 2 w 69"/>
                <a:gd name="T11" fmla="*/ 23 h 48"/>
                <a:gd name="T12" fmla="*/ 0 w 69"/>
                <a:gd name="T13" fmla="*/ 26 h 48"/>
                <a:gd name="T14" fmla="*/ 0 w 69"/>
                <a:gd name="T15" fmla="*/ 27 h 48"/>
                <a:gd name="T16" fmla="*/ 2 w 69"/>
                <a:gd name="T17" fmla="*/ 29 h 48"/>
                <a:gd name="T18" fmla="*/ 3 w 69"/>
                <a:gd name="T19" fmla="*/ 32 h 48"/>
                <a:gd name="T20" fmla="*/ 6 w 69"/>
                <a:gd name="T21" fmla="*/ 35 h 48"/>
                <a:gd name="T22" fmla="*/ 10 w 69"/>
                <a:gd name="T23" fmla="*/ 37 h 48"/>
                <a:gd name="T24" fmla="*/ 13 w 69"/>
                <a:gd name="T25" fmla="*/ 40 h 48"/>
                <a:gd name="T26" fmla="*/ 16 w 69"/>
                <a:gd name="T27" fmla="*/ 42 h 48"/>
                <a:gd name="T28" fmla="*/ 21 w 69"/>
                <a:gd name="T29" fmla="*/ 43 h 48"/>
                <a:gd name="T30" fmla="*/ 24 w 69"/>
                <a:gd name="T31" fmla="*/ 45 h 48"/>
                <a:gd name="T32" fmla="*/ 27 w 69"/>
                <a:gd name="T33" fmla="*/ 47 h 48"/>
                <a:gd name="T34" fmla="*/ 32 w 69"/>
                <a:gd name="T35" fmla="*/ 48 h 48"/>
                <a:gd name="T36" fmla="*/ 35 w 69"/>
                <a:gd name="T37" fmla="*/ 48 h 48"/>
                <a:gd name="T38" fmla="*/ 40 w 69"/>
                <a:gd name="T39" fmla="*/ 48 h 48"/>
                <a:gd name="T40" fmla="*/ 43 w 69"/>
                <a:gd name="T41" fmla="*/ 48 h 48"/>
                <a:gd name="T42" fmla="*/ 48 w 69"/>
                <a:gd name="T43" fmla="*/ 48 h 48"/>
                <a:gd name="T44" fmla="*/ 51 w 69"/>
                <a:gd name="T45" fmla="*/ 48 h 48"/>
                <a:gd name="T46" fmla="*/ 56 w 69"/>
                <a:gd name="T47" fmla="*/ 47 h 48"/>
                <a:gd name="T48" fmla="*/ 59 w 69"/>
                <a:gd name="T49" fmla="*/ 45 h 48"/>
                <a:gd name="T50" fmla="*/ 66 w 69"/>
                <a:gd name="T51" fmla="*/ 40 h 48"/>
                <a:gd name="T52" fmla="*/ 69 w 69"/>
                <a:gd name="T53" fmla="*/ 35 h 48"/>
                <a:gd name="T54" fmla="*/ 69 w 69"/>
                <a:gd name="T55" fmla="*/ 31 h 48"/>
                <a:gd name="T56" fmla="*/ 67 w 69"/>
                <a:gd name="T57" fmla="*/ 24 h 48"/>
                <a:gd name="T58" fmla="*/ 64 w 69"/>
                <a:gd name="T59" fmla="*/ 18 h 48"/>
                <a:gd name="T60" fmla="*/ 61 w 69"/>
                <a:gd name="T61" fmla="*/ 13 h 48"/>
                <a:gd name="T62" fmla="*/ 56 w 69"/>
                <a:gd name="T63" fmla="*/ 8 h 48"/>
                <a:gd name="T64" fmla="*/ 53 w 69"/>
                <a:gd name="T65" fmla="*/ 5 h 48"/>
                <a:gd name="T66" fmla="*/ 50 w 69"/>
                <a:gd name="T67" fmla="*/ 2 h 48"/>
                <a:gd name="T68" fmla="*/ 45 w 69"/>
                <a:gd name="T69" fmla="*/ 2 h 48"/>
                <a:gd name="T70" fmla="*/ 39 w 69"/>
                <a:gd name="T71" fmla="*/ 0 h 48"/>
                <a:gd name="T72" fmla="*/ 34 w 69"/>
                <a:gd name="T73" fmla="*/ 0 h 48"/>
                <a:gd name="T74" fmla="*/ 29 w 69"/>
                <a:gd name="T75" fmla="*/ 2 h 48"/>
                <a:gd name="T76" fmla="*/ 22 w 69"/>
                <a:gd name="T77" fmla="*/ 5 h 48"/>
                <a:gd name="T78" fmla="*/ 18 w 69"/>
                <a:gd name="T79" fmla="*/ 6 h 48"/>
                <a:gd name="T80" fmla="*/ 14 w 69"/>
                <a:gd name="T81" fmla="*/ 11 h 48"/>
                <a:gd name="T82" fmla="*/ 13 w 69"/>
                <a:gd name="T83" fmla="*/ 13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48"/>
                <a:gd name="T128" fmla="*/ 69 w 69"/>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48">
                  <a:moveTo>
                    <a:pt x="13" y="13"/>
                  </a:moveTo>
                  <a:lnTo>
                    <a:pt x="10" y="14"/>
                  </a:lnTo>
                  <a:lnTo>
                    <a:pt x="8" y="16"/>
                  </a:lnTo>
                  <a:lnTo>
                    <a:pt x="5" y="18"/>
                  </a:lnTo>
                  <a:lnTo>
                    <a:pt x="3" y="21"/>
                  </a:lnTo>
                  <a:lnTo>
                    <a:pt x="2" y="23"/>
                  </a:lnTo>
                  <a:lnTo>
                    <a:pt x="0" y="26"/>
                  </a:lnTo>
                  <a:lnTo>
                    <a:pt x="0" y="27"/>
                  </a:lnTo>
                  <a:lnTo>
                    <a:pt x="2" y="29"/>
                  </a:lnTo>
                  <a:lnTo>
                    <a:pt x="3" y="32"/>
                  </a:lnTo>
                  <a:lnTo>
                    <a:pt x="6" y="35"/>
                  </a:lnTo>
                  <a:lnTo>
                    <a:pt x="10" y="37"/>
                  </a:lnTo>
                  <a:lnTo>
                    <a:pt x="13" y="40"/>
                  </a:lnTo>
                  <a:lnTo>
                    <a:pt x="16" y="42"/>
                  </a:lnTo>
                  <a:lnTo>
                    <a:pt x="21" y="43"/>
                  </a:lnTo>
                  <a:lnTo>
                    <a:pt x="24" y="45"/>
                  </a:lnTo>
                  <a:lnTo>
                    <a:pt x="27" y="47"/>
                  </a:lnTo>
                  <a:lnTo>
                    <a:pt x="32" y="48"/>
                  </a:lnTo>
                  <a:lnTo>
                    <a:pt x="35" y="48"/>
                  </a:lnTo>
                  <a:lnTo>
                    <a:pt x="40" y="48"/>
                  </a:lnTo>
                  <a:lnTo>
                    <a:pt x="43" y="48"/>
                  </a:lnTo>
                  <a:lnTo>
                    <a:pt x="48" y="48"/>
                  </a:lnTo>
                  <a:lnTo>
                    <a:pt x="51" y="48"/>
                  </a:lnTo>
                  <a:lnTo>
                    <a:pt x="56" y="47"/>
                  </a:lnTo>
                  <a:lnTo>
                    <a:pt x="59" y="45"/>
                  </a:lnTo>
                  <a:lnTo>
                    <a:pt x="66" y="40"/>
                  </a:lnTo>
                  <a:lnTo>
                    <a:pt x="69" y="35"/>
                  </a:lnTo>
                  <a:lnTo>
                    <a:pt x="69" y="31"/>
                  </a:lnTo>
                  <a:lnTo>
                    <a:pt x="67" y="24"/>
                  </a:lnTo>
                  <a:lnTo>
                    <a:pt x="64" y="18"/>
                  </a:lnTo>
                  <a:lnTo>
                    <a:pt x="61" y="13"/>
                  </a:lnTo>
                  <a:lnTo>
                    <a:pt x="56" y="8"/>
                  </a:lnTo>
                  <a:lnTo>
                    <a:pt x="53" y="5"/>
                  </a:lnTo>
                  <a:lnTo>
                    <a:pt x="50" y="2"/>
                  </a:lnTo>
                  <a:lnTo>
                    <a:pt x="45" y="2"/>
                  </a:lnTo>
                  <a:lnTo>
                    <a:pt x="39" y="0"/>
                  </a:lnTo>
                  <a:lnTo>
                    <a:pt x="34" y="0"/>
                  </a:lnTo>
                  <a:lnTo>
                    <a:pt x="29" y="2"/>
                  </a:lnTo>
                  <a:lnTo>
                    <a:pt x="22" y="5"/>
                  </a:lnTo>
                  <a:lnTo>
                    <a:pt x="18" y="6"/>
                  </a:lnTo>
                  <a:lnTo>
                    <a:pt x="14" y="11"/>
                  </a:lnTo>
                  <a:lnTo>
                    <a:pt x="13" y="1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06" name="Freeform 105"/>
            <p:cNvSpPr>
              <a:spLocks/>
            </p:cNvSpPr>
            <p:nvPr/>
          </p:nvSpPr>
          <p:spPr bwMode="auto">
            <a:xfrm>
              <a:off x="4555" y="2417"/>
              <a:ext cx="69" cy="48"/>
            </a:xfrm>
            <a:custGeom>
              <a:avLst/>
              <a:gdLst>
                <a:gd name="T0" fmla="*/ 13 w 69"/>
                <a:gd name="T1" fmla="*/ 13 h 48"/>
                <a:gd name="T2" fmla="*/ 10 w 69"/>
                <a:gd name="T3" fmla="*/ 14 h 48"/>
                <a:gd name="T4" fmla="*/ 8 w 69"/>
                <a:gd name="T5" fmla="*/ 16 h 48"/>
                <a:gd name="T6" fmla="*/ 5 w 69"/>
                <a:gd name="T7" fmla="*/ 18 h 48"/>
                <a:gd name="T8" fmla="*/ 3 w 69"/>
                <a:gd name="T9" fmla="*/ 21 h 48"/>
                <a:gd name="T10" fmla="*/ 2 w 69"/>
                <a:gd name="T11" fmla="*/ 23 h 48"/>
                <a:gd name="T12" fmla="*/ 0 w 69"/>
                <a:gd name="T13" fmla="*/ 26 h 48"/>
                <a:gd name="T14" fmla="*/ 0 w 69"/>
                <a:gd name="T15" fmla="*/ 27 h 48"/>
                <a:gd name="T16" fmla="*/ 2 w 69"/>
                <a:gd name="T17" fmla="*/ 29 h 48"/>
                <a:gd name="T18" fmla="*/ 3 w 69"/>
                <a:gd name="T19" fmla="*/ 32 h 48"/>
                <a:gd name="T20" fmla="*/ 6 w 69"/>
                <a:gd name="T21" fmla="*/ 35 h 48"/>
                <a:gd name="T22" fmla="*/ 10 w 69"/>
                <a:gd name="T23" fmla="*/ 37 h 48"/>
                <a:gd name="T24" fmla="*/ 13 w 69"/>
                <a:gd name="T25" fmla="*/ 40 h 48"/>
                <a:gd name="T26" fmla="*/ 16 w 69"/>
                <a:gd name="T27" fmla="*/ 42 h 48"/>
                <a:gd name="T28" fmla="*/ 21 w 69"/>
                <a:gd name="T29" fmla="*/ 43 h 48"/>
                <a:gd name="T30" fmla="*/ 24 w 69"/>
                <a:gd name="T31" fmla="*/ 45 h 48"/>
                <a:gd name="T32" fmla="*/ 27 w 69"/>
                <a:gd name="T33" fmla="*/ 47 h 48"/>
                <a:gd name="T34" fmla="*/ 32 w 69"/>
                <a:gd name="T35" fmla="*/ 48 h 48"/>
                <a:gd name="T36" fmla="*/ 35 w 69"/>
                <a:gd name="T37" fmla="*/ 48 h 48"/>
                <a:gd name="T38" fmla="*/ 40 w 69"/>
                <a:gd name="T39" fmla="*/ 48 h 48"/>
                <a:gd name="T40" fmla="*/ 43 w 69"/>
                <a:gd name="T41" fmla="*/ 48 h 48"/>
                <a:gd name="T42" fmla="*/ 48 w 69"/>
                <a:gd name="T43" fmla="*/ 48 h 48"/>
                <a:gd name="T44" fmla="*/ 51 w 69"/>
                <a:gd name="T45" fmla="*/ 48 h 48"/>
                <a:gd name="T46" fmla="*/ 56 w 69"/>
                <a:gd name="T47" fmla="*/ 47 h 48"/>
                <a:gd name="T48" fmla="*/ 59 w 69"/>
                <a:gd name="T49" fmla="*/ 45 h 48"/>
                <a:gd name="T50" fmla="*/ 66 w 69"/>
                <a:gd name="T51" fmla="*/ 40 h 48"/>
                <a:gd name="T52" fmla="*/ 69 w 69"/>
                <a:gd name="T53" fmla="*/ 35 h 48"/>
                <a:gd name="T54" fmla="*/ 69 w 69"/>
                <a:gd name="T55" fmla="*/ 31 h 48"/>
                <a:gd name="T56" fmla="*/ 67 w 69"/>
                <a:gd name="T57" fmla="*/ 24 h 48"/>
                <a:gd name="T58" fmla="*/ 64 w 69"/>
                <a:gd name="T59" fmla="*/ 18 h 48"/>
                <a:gd name="T60" fmla="*/ 61 w 69"/>
                <a:gd name="T61" fmla="*/ 13 h 48"/>
                <a:gd name="T62" fmla="*/ 56 w 69"/>
                <a:gd name="T63" fmla="*/ 8 h 48"/>
                <a:gd name="T64" fmla="*/ 53 w 69"/>
                <a:gd name="T65" fmla="*/ 5 h 48"/>
                <a:gd name="T66" fmla="*/ 50 w 69"/>
                <a:gd name="T67" fmla="*/ 2 h 48"/>
                <a:gd name="T68" fmla="*/ 45 w 69"/>
                <a:gd name="T69" fmla="*/ 2 h 48"/>
                <a:gd name="T70" fmla="*/ 39 w 69"/>
                <a:gd name="T71" fmla="*/ 0 h 48"/>
                <a:gd name="T72" fmla="*/ 34 w 69"/>
                <a:gd name="T73" fmla="*/ 0 h 48"/>
                <a:gd name="T74" fmla="*/ 29 w 69"/>
                <a:gd name="T75" fmla="*/ 2 h 48"/>
                <a:gd name="T76" fmla="*/ 22 w 69"/>
                <a:gd name="T77" fmla="*/ 5 h 48"/>
                <a:gd name="T78" fmla="*/ 18 w 69"/>
                <a:gd name="T79" fmla="*/ 6 h 48"/>
                <a:gd name="T80" fmla="*/ 14 w 69"/>
                <a:gd name="T81" fmla="*/ 11 h 48"/>
                <a:gd name="T82" fmla="*/ 13 w 69"/>
                <a:gd name="T83" fmla="*/ 13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48"/>
                <a:gd name="T128" fmla="*/ 69 w 69"/>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48">
                  <a:moveTo>
                    <a:pt x="13" y="13"/>
                  </a:moveTo>
                  <a:lnTo>
                    <a:pt x="10" y="14"/>
                  </a:lnTo>
                  <a:lnTo>
                    <a:pt x="8" y="16"/>
                  </a:lnTo>
                  <a:lnTo>
                    <a:pt x="5" y="18"/>
                  </a:lnTo>
                  <a:lnTo>
                    <a:pt x="3" y="21"/>
                  </a:lnTo>
                  <a:lnTo>
                    <a:pt x="2" y="23"/>
                  </a:lnTo>
                  <a:lnTo>
                    <a:pt x="0" y="26"/>
                  </a:lnTo>
                  <a:lnTo>
                    <a:pt x="0" y="27"/>
                  </a:lnTo>
                  <a:lnTo>
                    <a:pt x="2" y="29"/>
                  </a:lnTo>
                  <a:lnTo>
                    <a:pt x="3" y="32"/>
                  </a:lnTo>
                  <a:lnTo>
                    <a:pt x="6" y="35"/>
                  </a:lnTo>
                  <a:lnTo>
                    <a:pt x="10" y="37"/>
                  </a:lnTo>
                  <a:lnTo>
                    <a:pt x="13" y="40"/>
                  </a:lnTo>
                  <a:lnTo>
                    <a:pt x="16" y="42"/>
                  </a:lnTo>
                  <a:lnTo>
                    <a:pt x="21" y="43"/>
                  </a:lnTo>
                  <a:lnTo>
                    <a:pt x="24" y="45"/>
                  </a:lnTo>
                  <a:lnTo>
                    <a:pt x="27" y="47"/>
                  </a:lnTo>
                  <a:lnTo>
                    <a:pt x="32" y="48"/>
                  </a:lnTo>
                  <a:lnTo>
                    <a:pt x="35" y="48"/>
                  </a:lnTo>
                  <a:lnTo>
                    <a:pt x="40" y="48"/>
                  </a:lnTo>
                  <a:lnTo>
                    <a:pt x="43" y="48"/>
                  </a:lnTo>
                  <a:lnTo>
                    <a:pt x="48" y="48"/>
                  </a:lnTo>
                  <a:lnTo>
                    <a:pt x="51" y="48"/>
                  </a:lnTo>
                  <a:lnTo>
                    <a:pt x="56" y="47"/>
                  </a:lnTo>
                  <a:lnTo>
                    <a:pt x="59" y="45"/>
                  </a:lnTo>
                  <a:lnTo>
                    <a:pt x="66" y="40"/>
                  </a:lnTo>
                  <a:lnTo>
                    <a:pt x="69" y="35"/>
                  </a:lnTo>
                  <a:lnTo>
                    <a:pt x="69" y="31"/>
                  </a:lnTo>
                  <a:lnTo>
                    <a:pt x="67" y="24"/>
                  </a:lnTo>
                  <a:lnTo>
                    <a:pt x="64" y="18"/>
                  </a:lnTo>
                  <a:lnTo>
                    <a:pt x="61" y="13"/>
                  </a:lnTo>
                  <a:lnTo>
                    <a:pt x="56" y="8"/>
                  </a:lnTo>
                  <a:lnTo>
                    <a:pt x="53" y="5"/>
                  </a:lnTo>
                  <a:lnTo>
                    <a:pt x="50" y="2"/>
                  </a:lnTo>
                  <a:lnTo>
                    <a:pt x="45" y="2"/>
                  </a:lnTo>
                  <a:lnTo>
                    <a:pt x="39" y="0"/>
                  </a:lnTo>
                  <a:lnTo>
                    <a:pt x="34" y="0"/>
                  </a:lnTo>
                  <a:lnTo>
                    <a:pt x="29" y="2"/>
                  </a:lnTo>
                  <a:lnTo>
                    <a:pt x="22" y="5"/>
                  </a:lnTo>
                  <a:lnTo>
                    <a:pt x="18" y="6"/>
                  </a:lnTo>
                  <a:lnTo>
                    <a:pt x="14" y="11"/>
                  </a:lnTo>
                  <a:lnTo>
                    <a:pt x="13" y="13"/>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07" name="Freeform 106"/>
            <p:cNvSpPr>
              <a:spLocks/>
            </p:cNvSpPr>
            <p:nvPr/>
          </p:nvSpPr>
          <p:spPr bwMode="auto">
            <a:xfrm>
              <a:off x="4555" y="2417"/>
              <a:ext cx="69" cy="48"/>
            </a:xfrm>
            <a:custGeom>
              <a:avLst/>
              <a:gdLst>
                <a:gd name="T0" fmla="*/ 13 w 69"/>
                <a:gd name="T1" fmla="*/ 13 h 48"/>
                <a:gd name="T2" fmla="*/ 10 w 69"/>
                <a:gd name="T3" fmla="*/ 14 h 48"/>
                <a:gd name="T4" fmla="*/ 8 w 69"/>
                <a:gd name="T5" fmla="*/ 16 h 48"/>
                <a:gd name="T6" fmla="*/ 5 w 69"/>
                <a:gd name="T7" fmla="*/ 18 h 48"/>
                <a:gd name="T8" fmla="*/ 3 w 69"/>
                <a:gd name="T9" fmla="*/ 21 h 48"/>
                <a:gd name="T10" fmla="*/ 2 w 69"/>
                <a:gd name="T11" fmla="*/ 23 h 48"/>
                <a:gd name="T12" fmla="*/ 0 w 69"/>
                <a:gd name="T13" fmla="*/ 26 h 48"/>
                <a:gd name="T14" fmla="*/ 0 w 69"/>
                <a:gd name="T15" fmla="*/ 27 h 48"/>
                <a:gd name="T16" fmla="*/ 2 w 69"/>
                <a:gd name="T17" fmla="*/ 29 h 48"/>
                <a:gd name="T18" fmla="*/ 3 w 69"/>
                <a:gd name="T19" fmla="*/ 32 h 48"/>
                <a:gd name="T20" fmla="*/ 6 w 69"/>
                <a:gd name="T21" fmla="*/ 35 h 48"/>
                <a:gd name="T22" fmla="*/ 10 w 69"/>
                <a:gd name="T23" fmla="*/ 37 h 48"/>
                <a:gd name="T24" fmla="*/ 13 w 69"/>
                <a:gd name="T25" fmla="*/ 40 h 48"/>
                <a:gd name="T26" fmla="*/ 16 w 69"/>
                <a:gd name="T27" fmla="*/ 42 h 48"/>
                <a:gd name="T28" fmla="*/ 21 w 69"/>
                <a:gd name="T29" fmla="*/ 43 h 48"/>
                <a:gd name="T30" fmla="*/ 24 w 69"/>
                <a:gd name="T31" fmla="*/ 45 h 48"/>
                <a:gd name="T32" fmla="*/ 27 w 69"/>
                <a:gd name="T33" fmla="*/ 47 h 48"/>
                <a:gd name="T34" fmla="*/ 32 w 69"/>
                <a:gd name="T35" fmla="*/ 48 h 48"/>
                <a:gd name="T36" fmla="*/ 35 w 69"/>
                <a:gd name="T37" fmla="*/ 48 h 48"/>
                <a:gd name="T38" fmla="*/ 40 w 69"/>
                <a:gd name="T39" fmla="*/ 48 h 48"/>
                <a:gd name="T40" fmla="*/ 43 w 69"/>
                <a:gd name="T41" fmla="*/ 48 h 48"/>
                <a:gd name="T42" fmla="*/ 48 w 69"/>
                <a:gd name="T43" fmla="*/ 48 h 48"/>
                <a:gd name="T44" fmla="*/ 51 w 69"/>
                <a:gd name="T45" fmla="*/ 48 h 48"/>
                <a:gd name="T46" fmla="*/ 56 w 69"/>
                <a:gd name="T47" fmla="*/ 47 h 48"/>
                <a:gd name="T48" fmla="*/ 59 w 69"/>
                <a:gd name="T49" fmla="*/ 45 h 48"/>
                <a:gd name="T50" fmla="*/ 66 w 69"/>
                <a:gd name="T51" fmla="*/ 40 h 48"/>
                <a:gd name="T52" fmla="*/ 69 w 69"/>
                <a:gd name="T53" fmla="*/ 35 h 48"/>
                <a:gd name="T54" fmla="*/ 69 w 69"/>
                <a:gd name="T55" fmla="*/ 31 h 48"/>
                <a:gd name="T56" fmla="*/ 67 w 69"/>
                <a:gd name="T57" fmla="*/ 24 h 48"/>
                <a:gd name="T58" fmla="*/ 64 w 69"/>
                <a:gd name="T59" fmla="*/ 18 h 48"/>
                <a:gd name="T60" fmla="*/ 61 w 69"/>
                <a:gd name="T61" fmla="*/ 13 h 48"/>
                <a:gd name="T62" fmla="*/ 56 w 69"/>
                <a:gd name="T63" fmla="*/ 8 h 48"/>
                <a:gd name="T64" fmla="*/ 53 w 69"/>
                <a:gd name="T65" fmla="*/ 5 h 48"/>
                <a:gd name="T66" fmla="*/ 50 w 69"/>
                <a:gd name="T67" fmla="*/ 2 h 48"/>
                <a:gd name="T68" fmla="*/ 45 w 69"/>
                <a:gd name="T69" fmla="*/ 2 h 48"/>
                <a:gd name="T70" fmla="*/ 39 w 69"/>
                <a:gd name="T71" fmla="*/ 0 h 48"/>
                <a:gd name="T72" fmla="*/ 34 w 69"/>
                <a:gd name="T73" fmla="*/ 0 h 48"/>
                <a:gd name="T74" fmla="*/ 29 w 69"/>
                <a:gd name="T75" fmla="*/ 2 h 48"/>
                <a:gd name="T76" fmla="*/ 22 w 69"/>
                <a:gd name="T77" fmla="*/ 5 h 48"/>
                <a:gd name="T78" fmla="*/ 18 w 69"/>
                <a:gd name="T79" fmla="*/ 6 h 48"/>
                <a:gd name="T80" fmla="*/ 14 w 69"/>
                <a:gd name="T81" fmla="*/ 1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48"/>
                <a:gd name="T125" fmla="*/ 69 w 69"/>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48">
                  <a:moveTo>
                    <a:pt x="13" y="13"/>
                  </a:moveTo>
                  <a:lnTo>
                    <a:pt x="10" y="14"/>
                  </a:lnTo>
                  <a:lnTo>
                    <a:pt x="8" y="16"/>
                  </a:lnTo>
                  <a:lnTo>
                    <a:pt x="5" y="18"/>
                  </a:lnTo>
                  <a:lnTo>
                    <a:pt x="3" y="21"/>
                  </a:lnTo>
                  <a:lnTo>
                    <a:pt x="2" y="23"/>
                  </a:lnTo>
                  <a:lnTo>
                    <a:pt x="0" y="26"/>
                  </a:lnTo>
                  <a:lnTo>
                    <a:pt x="0" y="27"/>
                  </a:lnTo>
                  <a:lnTo>
                    <a:pt x="2" y="29"/>
                  </a:lnTo>
                  <a:lnTo>
                    <a:pt x="3" y="32"/>
                  </a:lnTo>
                  <a:lnTo>
                    <a:pt x="6" y="35"/>
                  </a:lnTo>
                  <a:lnTo>
                    <a:pt x="10" y="37"/>
                  </a:lnTo>
                  <a:lnTo>
                    <a:pt x="13" y="40"/>
                  </a:lnTo>
                  <a:lnTo>
                    <a:pt x="16" y="42"/>
                  </a:lnTo>
                  <a:lnTo>
                    <a:pt x="21" y="43"/>
                  </a:lnTo>
                  <a:lnTo>
                    <a:pt x="24" y="45"/>
                  </a:lnTo>
                  <a:lnTo>
                    <a:pt x="27" y="47"/>
                  </a:lnTo>
                  <a:lnTo>
                    <a:pt x="32" y="48"/>
                  </a:lnTo>
                  <a:lnTo>
                    <a:pt x="35" y="48"/>
                  </a:lnTo>
                  <a:lnTo>
                    <a:pt x="40" y="48"/>
                  </a:lnTo>
                  <a:lnTo>
                    <a:pt x="43" y="48"/>
                  </a:lnTo>
                  <a:lnTo>
                    <a:pt x="48" y="48"/>
                  </a:lnTo>
                  <a:lnTo>
                    <a:pt x="51" y="48"/>
                  </a:lnTo>
                  <a:lnTo>
                    <a:pt x="56" y="47"/>
                  </a:lnTo>
                  <a:lnTo>
                    <a:pt x="59" y="45"/>
                  </a:lnTo>
                  <a:lnTo>
                    <a:pt x="66" y="40"/>
                  </a:lnTo>
                  <a:lnTo>
                    <a:pt x="69" y="35"/>
                  </a:lnTo>
                  <a:lnTo>
                    <a:pt x="69" y="31"/>
                  </a:lnTo>
                  <a:lnTo>
                    <a:pt x="67" y="24"/>
                  </a:lnTo>
                  <a:lnTo>
                    <a:pt x="64" y="18"/>
                  </a:lnTo>
                  <a:lnTo>
                    <a:pt x="61" y="13"/>
                  </a:lnTo>
                  <a:lnTo>
                    <a:pt x="56" y="8"/>
                  </a:lnTo>
                  <a:lnTo>
                    <a:pt x="53" y="5"/>
                  </a:lnTo>
                  <a:lnTo>
                    <a:pt x="50" y="2"/>
                  </a:lnTo>
                  <a:lnTo>
                    <a:pt x="45" y="2"/>
                  </a:lnTo>
                  <a:lnTo>
                    <a:pt x="39" y="0"/>
                  </a:lnTo>
                  <a:lnTo>
                    <a:pt x="34" y="0"/>
                  </a:lnTo>
                  <a:lnTo>
                    <a:pt x="29" y="2"/>
                  </a:lnTo>
                  <a:lnTo>
                    <a:pt x="22" y="5"/>
                  </a:lnTo>
                  <a:lnTo>
                    <a:pt x="18" y="6"/>
                  </a:lnTo>
                  <a:lnTo>
                    <a:pt x="14" y="1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08" name="Freeform 107"/>
            <p:cNvSpPr>
              <a:spLocks/>
            </p:cNvSpPr>
            <p:nvPr/>
          </p:nvSpPr>
          <p:spPr bwMode="auto">
            <a:xfrm>
              <a:off x="4549" y="2398"/>
              <a:ext cx="45" cy="22"/>
            </a:xfrm>
            <a:custGeom>
              <a:avLst/>
              <a:gdLst>
                <a:gd name="T0" fmla="*/ 0 w 45"/>
                <a:gd name="T1" fmla="*/ 14 h 22"/>
                <a:gd name="T2" fmla="*/ 1 w 45"/>
                <a:gd name="T3" fmla="*/ 16 h 22"/>
                <a:gd name="T4" fmla="*/ 1 w 45"/>
                <a:gd name="T5" fmla="*/ 17 h 22"/>
                <a:gd name="T6" fmla="*/ 3 w 45"/>
                <a:gd name="T7" fmla="*/ 19 h 22"/>
                <a:gd name="T8" fmla="*/ 4 w 45"/>
                <a:gd name="T9" fmla="*/ 19 h 22"/>
                <a:gd name="T10" fmla="*/ 6 w 45"/>
                <a:gd name="T11" fmla="*/ 21 h 22"/>
                <a:gd name="T12" fmla="*/ 8 w 45"/>
                <a:gd name="T13" fmla="*/ 22 h 22"/>
                <a:gd name="T14" fmla="*/ 9 w 45"/>
                <a:gd name="T15" fmla="*/ 22 h 22"/>
                <a:gd name="T16" fmla="*/ 11 w 45"/>
                <a:gd name="T17" fmla="*/ 22 h 22"/>
                <a:gd name="T18" fmla="*/ 16 w 45"/>
                <a:gd name="T19" fmla="*/ 22 h 22"/>
                <a:gd name="T20" fmla="*/ 20 w 45"/>
                <a:gd name="T21" fmla="*/ 21 h 22"/>
                <a:gd name="T22" fmla="*/ 24 w 45"/>
                <a:gd name="T23" fmla="*/ 19 h 22"/>
                <a:gd name="T24" fmla="*/ 28 w 45"/>
                <a:gd name="T25" fmla="*/ 17 h 22"/>
                <a:gd name="T26" fmla="*/ 32 w 45"/>
                <a:gd name="T27" fmla="*/ 14 h 22"/>
                <a:gd name="T28" fmla="*/ 37 w 45"/>
                <a:gd name="T29" fmla="*/ 13 h 22"/>
                <a:gd name="T30" fmla="*/ 40 w 45"/>
                <a:gd name="T31" fmla="*/ 11 h 22"/>
                <a:gd name="T32" fmla="*/ 45 w 45"/>
                <a:gd name="T33" fmla="*/ 8 h 22"/>
                <a:gd name="T34" fmla="*/ 41 w 45"/>
                <a:gd name="T35" fmla="*/ 8 h 22"/>
                <a:gd name="T36" fmla="*/ 40 w 45"/>
                <a:gd name="T37" fmla="*/ 6 h 22"/>
                <a:gd name="T38" fmla="*/ 37 w 45"/>
                <a:gd name="T39" fmla="*/ 5 h 22"/>
                <a:gd name="T40" fmla="*/ 33 w 45"/>
                <a:gd name="T41" fmla="*/ 3 h 22"/>
                <a:gd name="T42" fmla="*/ 30 w 45"/>
                <a:gd name="T43" fmla="*/ 1 h 22"/>
                <a:gd name="T44" fmla="*/ 28 w 45"/>
                <a:gd name="T45" fmla="*/ 1 h 22"/>
                <a:gd name="T46" fmla="*/ 25 w 45"/>
                <a:gd name="T47" fmla="*/ 0 h 22"/>
                <a:gd name="T48" fmla="*/ 22 w 45"/>
                <a:gd name="T49" fmla="*/ 1 h 22"/>
                <a:gd name="T50" fmla="*/ 19 w 45"/>
                <a:gd name="T51" fmla="*/ 1 h 22"/>
                <a:gd name="T52" fmla="*/ 16 w 45"/>
                <a:gd name="T53" fmla="*/ 3 h 22"/>
                <a:gd name="T54" fmla="*/ 12 w 45"/>
                <a:gd name="T55" fmla="*/ 5 h 22"/>
                <a:gd name="T56" fmla="*/ 11 w 45"/>
                <a:gd name="T57" fmla="*/ 6 h 22"/>
                <a:gd name="T58" fmla="*/ 8 w 45"/>
                <a:gd name="T59" fmla="*/ 8 h 22"/>
                <a:gd name="T60" fmla="*/ 4 w 45"/>
                <a:gd name="T61" fmla="*/ 9 h 22"/>
                <a:gd name="T62" fmla="*/ 3 w 45"/>
                <a:gd name="T63" fmla="*/ 11 h 22"/>
                <a:gd name="T64" fmla="*/ 0 w 45"/>
                <a:gd name="T65" fmla="*/ 14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22"/>
                <a:gd name="T101" fmla="*/ 45 w 45"/>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22">
                  <a:moveTo>
                    <a:pt x="0" y="14"/>
                  </a:moveTo>
                  <a:lnTo>
                    <a:pt x="1" y="16"/>
                  </a:lnTo>
                  <a:lnTo>
                    <a:pt x="1" y="17"/>
                  </a:lnTo>
                  <a:lnTo>
                    <a:pt x="3" y="19"/>
                  </a:lnTo>
                  <a:lnTo>
                    <a:pt x="4" y="19"/>
                  </a:lnTo>
                  <a:lnTo>
                    <a:pt x="6" y="21"/>
                  </a:lnTo>
                  <a:lnTo>
                    <a:pt x="8" y="22"/>
                  </a:lnTo>
                  <a:lnTo>
                    <a:pt x="9" y="22"/>
                  </a:lnTo>
                  <a:lnTo>
                    <a:pt x="11" y="22"/>
                  </a:lnTo>
                  <a:lnTo>
                    <a:pt x="16" y="22"/>
                  </a:lnTo>
                  <a:lnTo>
                    <a:pt x="20" y="21"/>
                  </a:lnTo>
                  <a:lnTo>
                    <a:pt x="24" y="19"/>
                  </a:lnTo>
                  <a:lnTo>
                    <a:pt x="28" y="17"/>
                  </a:lnTo>
                  <a:lnTo>
                    <a:pt x="32" y="14"/>
                  </a:lnTo>
                  <a:lnTo>
                    <a:pt x="37" y="13"/>
                  </a:lnTo>
                  <a:lnTo>
                    <a:pt x="40" y="11"/>
                  </a:lnTo>
                  <a:lnTo>
                    <a:pt x="45" y="8"/>
                  </a:lnTo>
                  <a:lnTo>
                    <a:pt x="41" y="8"/>
                  </a:lnTo>
                  <a:lnTo>
                    <a:pt x="40" y="6"/>
                  </a:lnTo>
                  <a:lnTo>
                    <a:pt x="37" y="5"/>
                  </a:lnTo>
                  <a:lnTo>
                    <a:pt x="33" y="3"/>
                  </a:lnTo>
                  <a:lnTo>
                    <a:pt x="30" y="1"/>
                  </a:lnTo>
                  <a:lnTo>
                    <a:pt x="28" y="1"/>
                  </a:lnTo>
                  <a:lnTo>
                    <a:pt x="25" y="0"/>
                  </a:lnTo>
                  <a:lnTo>
                    <a:pt x="22" y="1"/>
                  </a:lnTo>
                  <a:lnTo>
                    <a:pt x="19" y="1"/>
                  </a:lnTo>
                  <a:lnTo>
                    <a:pt x="16" y="3"/>
                  </a:lnTo>
                  <a:lnTo>
                    <a:pt x="12" y="5"/>
                  </a:lnTo>
                  <a:lnTo>
                    <a:pt x="11" y="6"/>
                  </a:lnTo>
                  <a:lnTo>
                    <a:pt x="8" y="8"/>
                  </a:lnTo>
                  <a:lnTo>
                    <a:pt x="4" y="9"/>
                  </a:lnTo>
                  <a:lnTo>
                    <a:pt x="3" y="11"/>
                  </a:lnTo>
                  <a:lnTo>
                    <a:pt x="0" y="14"/>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09" name="Freeform 108"/>
            <p:cNvSpPr>
              <a:spLocks/>
            </p:cNvSpPr>
            <p:nvPr/>
          </p:nvSpPr>
          <p:spPr bwMode="auto">
            <a:xfrm>
              <a:off x="4549" y="2398"/>
              <a:ext cx="45" cy="22"/>
            </a:xfrm>
            <a:custGeom>
              <a:avLst/>
              <a:gdLst>
                <a:gd name="T0" fmla="*/ 0 w 45"/>
                <a:gd name="T1" fmla="*/ 14 h 22"/>
                <a:gd name="T2" fmla="*/ 1 w 45"/>
                <a:gd name="T3" fmla="*/ 16 h 22"/>
                <a:gd name="T4" fmla="*/ 1 w 45"/>
                <a:gd name="T5" fmla="*/ 17 h 22"/>
                <a:gd name="T6" fmla="*/ 3 w 45"/>
                <a:gd name="T7" fmla="*/ 19 h 22"/>
                <a:gd name="T8" fmla="*/ 4 w 45"/>
                <a:gd name="T9" fmla="*/ 19 h 22"/>
                <a:gd name="T10" fmla="*/ 6 w 45"/>
                <a:gd name="T11" fmla="*/ 21 h 22"/>
                <a:gd name="T12" fmla="*/ 8 w 45"/>
                <a:gd name="T13" fmla="*/ 22 h 22"/>
                <a:gd name="T14" fmla="*/ 9 w 45"/>
                <a:gd name="T15" fmla="*/ 22 h 22"/>
                <a:gd name="T16" fmla="*/ 11 w 45"/>
                <a:gd name="T17" fmla="*/ 22 h 22"/>
                <a:gd name="T18" fmla="*/ 16 w 45"/>
                <a:gd name="T19" fmla="*/ 22 h 22"/>
                <a:gd name="T20" fmla="*/ 20 w 45"/>
                <a:gd name="T21" fmla="*/ 21 h 22"/>
                <a:gd name="T22" fmla="*/ 24 w 45"/>
                <a:gd name="T23" fmla="*/ 19 h 22"/>
                <a:gd name="T24" fmla="*/ 28 w 45"/>
                <a:gd name="T25" fmla="*/ 17 h 22"/>
                <a:gd name="T26" fmla="*/ 32 w 45"/>
                <a:gd name="T27" fmla="*/ 14 h 22"/>
                <a:gd name="T28" fmla="*/ 37 w 45"/>
                <a:gd name="T29" fmla="*/ 13 h 22"/>
                <a:gd name="T30" fmla="*/ 40 w 45"/>
                <a:gd name="T31" fmla="*/ 11 h 22"/>
                <a:gd name="T32" fmla="*/ 45 w 45"/>
                <a:gd name="T33" fmla="*/ 8 h 22"/>
                <a:gd name="T34" fmla="*/ 41 w 45"/>
                <a:gd name="T35" fmla="*/ 8 h 22"/>
                <a:gd name="T36" fmla="*/ 40 w 45"/>
                <a:gd name="T37" fmla="*/ 6 h 22"/>
                <a:gd name="T38" fmla="*/ 37 w 45"/>
                <a:gd name="T39" fmla="*/ 5 h 22"/>
                <a:gd name="T40" fmla="*/ 33 w 45"/>
                <a:gd name="T41" fmla="*/ 3 h 22"/>
                <a:gd name="T42" fmla="*/ 30 w 45"/>
                <a:gd name="T43" fmla="*/ 1 h 22"/>
                <a:gd name="T44" fmla="*/ 28 w 45"/>
                <a:gd name="T45" fmla="*/ 1 h 22"/>
                <a:gd name="T46" fmla="*/ 25 w 45"/>
                <a:gd name="T47" fmla="*/ 0 h 22"/>
                <a:gd name="T48" fmla="*/ 22 w 45"/>
                <a:gd name="T49" fmla="*/ 1 h 22"/>
                <a:gd name="T50" fmla="*/ 19 w 45"/>
                <a:gd name="T51" fmla="*/ 1 h 22"/>
                <a:gd name="T52" fmla="*/ 16 w 45"/>
                <a:gd name="T53" fmla="*/ 3 h 22"/>
                <a:gd name="T54" fmla="*/ 12 w 45"/>
                <a:gd name="T55" fmla="*/ 5 h 22"/>
                <a:gd name="T56" fmla="*/ 11 w 45"/>
                <a:gd name="T57" fmla="*/ 6 h 22"/>
                <a:gd name="T58" fmla="*/ 8 w 45"/>
                <a:gd name="T59" fmla="*/ 8 h 22"/>
                <a:gd name="T60" fmla="*/ 4 w 45"/>
                <a:gd name="T61" fmla="*/ 9 h 22"/>
                <a:gd name="T62" fmla="*/ 3 w 45"/>
                <a:gd name="T63" fmla="*/ 11 h 22"/>
                <a:gd name="T64" fmla="*/ 0 w 45"/>
                <a:gd name="T65" fmla="*/ 14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22"/>
                <a:gd name="T101" fmla="*/ 45 w 45"/>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22">
                  <a:moveTo>
                    <a:pt x="0" y="14"/>
                  </a:moveTo>
                  <a:lnTo>
                    <a:pt x="1" y="16"/>
                  </a:lnTo>
                  <a:lnTo>
                    <a:pt x="1" y="17"/>
                  </a:lnTo>
                  <a:lnTo>
                    <a:pt x="3" y="19"/>
                  </a:lnTo>
                  <a:lnTo>
                    <a:pt x="4" y="19"/>
                  </a:lnTo>
                  <a:lnTo>
                    <a:pt x="6" y="21"/>
                  </a:lnTo>
                  <a:lnTo>
                    <a:pt x="8" y="22"/>
                  </a:lnTo>
                  <a:lnTo>
                    <a:pt x="9" y="22"/>
                  </a:lnTo>
                  <a:lnTo>
                    <a:pt x="11" y="22"/>
                  </a:lnTo>
                  <a:lnTo>
                    <a:pt x="16" y="22"/>
                  </a:lnTo>
                  <a:lnTo>
                    <a:pt x="20" y="21"/>
                  </a:lnTo>
                  <a:lnTo>
                    <a:pt x="24" y="19"/>
                  </a:lnTo>
                  <a:lnTo>
                    <a:pt x="28" y="17"/>
                  </a:lnTo>
                  <a:lnTo>
                    <a:pt x="32" y="14"/>
                  </a:lnTo>
                  <a:lnTo>
                    <a:pt x="37" y="13"/>
                  </a:lnTo>
                  <a:lnTo>
                    <a:pt x="40" y="11"/>
                  </a:lnTo>
                  <a:lnTo>
                    <a:pt x="45" y="8"/>
                  </a:lnTo>
                  <a:lnTo>
                    <a:pt x="41" y="8"/>
                  </a:lnTo>
                  <a:lnTo>
                    <a:pt x="40" y="6"/>
                  </a:lnTo>
                  <a:lnTo>
                    <a:pt x="37" y="5"/>
                  </a:lnTo>
                  <a:lnTo>
                    <a:pt x="33" y="3"/>
                  </a:lnTo>
                  <a:lnTo>
                    <a:pt x="30" y="1"/>
                  </a:lnTo>
                  <a:lnTo>
                    <a:pt x="28" y="1"/>
                  </a:lnTo>
                  <a:lnTo>
                    <a:pt x="25" y="0"/>
                  </a:lnTo>
                  <a:lnTo>
                    <a:pt x="22" y="1"/>
                  </a:lnTo>
                  <a:lnTo>
                    <a:pt x="19" y="1"/>
                  </a:lnTo>
                  <a:lnTo>
                    <a:pt x="16" y="3"/>
                  </a:lnTo>
                  <a:lnTo>
                    <a:pt x="12" y="5"/>
                  </a:lnTo>
                  <a:lnTo>
                    <a:pt x="11" y="6"/>
                  </a:lnTo>
                  <a:lnTo>
                    <a:pt x="8" y="8"/>
                  </a:lnTo>
                  <a:lnTo>
                    <a:pt x="4" y="9"/>
                  </a:lnTo>
                  <a:lnTo>
                    <a:pt x="3" y="11"/>
                  </a:lnTo>
                  <a:lnTo>
                    <a:pt x="0" y="14"/>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10" name="Freeform 109"/>
            <p:cNvSpPr>
              <a:spLocks/>
            </p:cNvSpPr>
            <p:nvPr/>
          </p:nvSpPr>
          <p:spPr bwMode="auto">
            <a:xfrm>
              <a:off x="4622" y="2396"/>
              <a:ext cx="63" cy="52"/>
            </a:xfrm>
            <a:custGeom>
              <a:avLst/>
              <a:gdLst>
                <a:gd name="T0" fmla="*/ 2 w 63"/>
                <a:gd name="T1" fmla="*/ 15 h 52"/>
                <a:gd name="T2" fmla="*/ 4 w 63"/>
                <a:gd name="T3" fmla="*/ 16 h 52"/>
                <a:gd name="T4" fmla="*/ 4 w 63"/>
                <a:gd name="T5" fmla="*/ 16 h 52"/>
                <a:gd name="T6" fmla="*/ 4 w 63"/>
                <a:gd name="T7" fmla="*/ 19 h 52"/>
                <a:gd name="T8" fmla="*/ 5 w 63"/>
                <a:gd name="T9" fmla="*/ 27 h 52"/>
                <a:gd name="T10" fmla="*/ 8 w 63"/>
                <a:gd name="T11" fmla="*/ 35 h 52"/>
                <a:gd name="T12" fmla="*/ 13 w 63"/>
                <a:gd name="T13" fmla="*/ 42 h 52"/>
                <a:gd name="T14" fmla="*/ 20 w 63"/>
                <a:gd name="T15" fmla="*/ 48 h 52"/>
                <a:gd name="T16" fmla="*/ 28 w 63"/>
                <a:gd name="T17" fmla="*/ 52 h 52"/>
                <a:gd name="T18" fmla="*/ 37 w 63"/>
                <a:gd name="T19" fmla="*/ 52 h 52"/>
                <a:gd name="T20" fmla="*/ 47 w 63"/>
                <a:gd name="T21" fmla="*/ 50 h 52"/>
                <a:gd name="T22" fmla="*/ 57 w 63"/>
                <a:gd name="T23" fmla="*/ 45 h 52"/>
                <a:gd name="T24" fmla="*/ 62 w 63"/>
                <a:gd name="T25" fmla="*/ 40 h 52"/>
                <a:gd name="T26" fmla="*/ 63 w 63"/>
                <a:gd name="T27" fmla="*/ 37 h 52"/>
                <a:gd name="T28" fmla="*/ 62 w 63"/>
                <a:gd name="T29" fmla="*/ 32 h 52"/>
                <a:gd name="T30" fmla="*/ 58 w 63"/>
                <a:gd name="T31" fmla="*/ 26 h 52"/>
                <a:gd name="T32" fmla="*/ 58 w 63"/>
                <a:gd name="T33" fmla="*/ 23 h 52"/>
                <a:gd name="T34" fmla="*/ 58 w 63"/>
                <a:gd name="T35" fmla="*/ 19 h 52"/>
                <a:gd name="T36" fmla="*/ 58 w 63"/>
                <a:gd name="T37" fmla="*/ 18 h 52"/>
                <a:gd name="T38" fmla="*/ 60 w 63"/>
                <a:gd name="T39" fmla="*/ 15 h 52"/>
                <a:gd name="T40" fmla="*/ 60 w 63"/>
                <a:gd name="T41" fmla="*/ 13 h 52"/>
                <a:gd name="T42" fmla="*/ 58 w 63"/>
                <a:gd name="T43" fmla="*/ 11 h 52"/>
                <a:gd name="T44" fmla="*/ 55 w 63"/>
                <a:gd name="T45" fmla="*/ 8 h 52"/>
                <a:gd name="T46" fmla="*/ 53 w 63"/>
                <a:gd name="T47" fmla="*/ 7 h 52"/>
                <a:gd name="T48" fmla="*/ 45 w 63"/>
                <a:gd name="T49" fmla="*/ 3 h 52"/>
                <a:gd name="T50" fmla="*/ 31 w 63"/>
                <a:gd name="T51" fmla="*/ 0 h 52"/>
                <a:gd name="T52" fmla="*/ 18 w 63"/>
                <a:gd name="T53" fmla="*/ 2 h 52"/>
                <a:gd name="T54" fmla="*/ 5 w 63"/>
                <a:gd name="T55" fmla="*/ 7 h 52"/>
                <a:gd name="T56" fmla="*/ 0 w 63"/>
                <a:gd name="T57" fmla="*/ 11 h 52"/>
                <a:gd name="T58" fmla="*/ 2 w 63"/>
                <a:gd name="T59" fmla="*/ 11 h 52"/>
                <a:gd name="T60" fmla="*/ 4 w 63"/>
                <a:gd name="T61" fmla="*/ 13 h 52"/>
                <a:gd name="T62" fmla="*/ 4 w 63"/>
                <a:gd name="T63" fmla="*/ 15 h 52"/>
                <a:gd name="T64" fmla="*/ 0 w 63"/>
                <a:gd name="T65" fmla="*/ 11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52"/>
                <a:gd name="T101" fmla="*/ 63 w 6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52">
                  <a:moveTo>
                    <a:pt x="0" y="11"/>
                  </a:moveTo>
                  <a:lnTo>
                    <a:pt x="2" y="15"/>
                  </a:lnTo>
                  <a:lnTo>
                    <a:pt x="4" y="16"/>
                  </a:lnTo>
                  <a:lnTo>
                    <a:pt x="4" y="19"/>
                  </a:lnTo>
                  <a:lnTo>
                    <a:pt x="4" y="24"/>
                  </a:lnTo>
                  <a:lnTo>
                    <a:pt x="5" y="27"/>
                  </a:lnTo>
                  <a:lnTo>
                    <a:pt x="7" y="32"/>
                  </a:lnTo>
                  <a:lnTo>
                    <a:pt x="8" y="35"/>
                  </a:lnTo>
                  <a:lnTo>
                    <a:pt x="10" y="39"/>
                  </a:lnTo>
                  <a:lnTo>
                    <a:pt x="13" y="42"/>
                  </a:lnTo>
                  <a:lnTo>
                    <a:pt x="17" y="45"/>
                  </a:lnTo>
                  <a:lnTo>
                    <a:pt x="20" y="48"/>
                  </a:lnTo>
                  <a:lnTo>
                    <a:pt x="23" y="50"/>
                  </a:lnTo>
                  <a:lnTo>
                    <a:pt x="28" y="52"/>
                  </a:lnTo>
                  <a:lnTo>
                    <a:pt x="33" y="52"/>
                  </a:lnTo>
                  <a:lnTo>
                    <a:pt x="37" y="52"/>
                  </a:lnTo>
                  <a:lnTo>
                    <a:pt x="42" y="52"/>
                  </a:lnTo>
                  <a:lnTo>
                    <a:pt x="47" y="50"/>
                  </a:lnTo>
                  <a:lnTo>
                    <a:pt x="52" y="48"/>
                  </a:lnTo>
                  <a:lnTo>
                    <a:pt x="57" y="45"/>
                  </a:lnTo>
                  <a:lnTo>
                    <a:pt x="62" y="42"/>
                  </a:lnTo>
                  <a:lnTo>
                    <a:pt x="62" y="40"/>
                  </a:lnTo>
                  <a:lnTo>
                    <a:pt x="63" y="39"/>
                  </a:lnTo>
                  <a:lnTo>
                    <a:pt x="63" y="37"/>
                  </a:lnTo>
                  <a:lnTo>
                    <a:pt x="62" y="34"/>
                  </a:lnTo>
                  <a:lnTo>
                    <a:pt x="62" y="32"/>
                  </a:lnTo>
                  <a:lnTo>
                    <a:pt x="60" y="29"/>
                  </a:lnTo>
                  <a:lnTo>
                    <a:pt x="58" y="26"/>
                  </a:lnTo>
                  <a:lnTo>
                    <a:pt x="58" y="24"/>
                  </a:lnTo>
                  <a:lnTo>
                    <a:pt x="58" y="23"/>
                  </a:lnTo>
                  <a:lnTo>
                    <a:pt x="58" y="21"/>
                  </a:lnTo>
                  <a:lnTo>
                    <a:pt x="58" y="19"/>
                  </a:lnTo>
                  <a:lnTo>
                    <a:pt x="58" y="18"/>
                  </a:lnTo>
                  <a:lnTo>
                    <a:pt x="60" y="16"/>
                  </a:lnTo>
                  <a:lnTo>
                    <a:pt x="60" y="15"/>
                  </a:lnTo>
                  <a:lnTo>
                    <a:pt x="62" y="13"/>
                  </a:lnTo>
                  <a:lnTo>
                    <a:pt x="60" y="13"/>
                  </a:lnTo>
                  <a:lnTo>
                    <a:pt x="58" y="11"/>
                  </a:lnTo>
                  <a:lnTo>
                    <a:pt x="57" y="10"/>
                  </a:lnTo>
                  <a:lnTo>
                    <a:pt x="55" y="8"/>
                  </a:lnTo>
                  <a:lnTo>
                    <a:pt x="53" y="8"/>
                  </a:lnTo>
                  <a:lnTo>
                    <a:pt x="53" y="7"/>
                  </a:lnTo>
                  <a:lnTo>
                    <a:pt x="52" y="7"/>
                  </a:lnTo>
                  <a:lnTo>
                    <a:pt x="45" y="3"/>
                  </a:lnTo>
                  <a:lnTo>
                    <a:pt x="39" y="2"/>
                  </a:lnTo>
                  <a:lnTo>
                    <a:pt x="31" y="0"/>
                  </a:lnTo>
                  <a:lnTo>
                    <a:pt x="25" y="0"/>
                  </a:lnTo>
                  <a:lnTo>
                    <a:pt x="18" y="2"/>
                  </a:lnTo>
                  <a:lnTo>
                    <a:pt x="12" y="3"/>
                  </a:lnTo>
                  <a:lnTo>
                    <a:pt x="5" y="7"/>
                  </a:lnTo>
                  <a:lnTo>
                    <a:pt x="0" y="11"/>
                  </a:lnTo>
                  <a:lnTo>
                    <a:pt x="2" y="11"/>
                  </a:lnTo>
                  <a:lnTo>
                    <a:pt x="2" y="13"/>
                  </a:lnTo>
                  <a:lnTo>
                    <a:pt x="4" y="13"/>
                  </a:lnTo>
                  <a:lnTo>
                    <a:pt x="4" y="15"/>
                  </a:lnTo>
                  <a:lnTo>
                    <a:pt x="0" y="1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11" name="Freeform 110"/>
            <p:cNvSpPr>
              <a:spLocks/>
            </p:cNvSpPr>
            <p:nvPr/>
          </p:nvSpPr>
          <p:spPr bwMode="auto">
            <a:xfrm>
              <a:off x="4622" y="2396"/>
              <a:ext cx="63" cy="52"/>
            </a:xfrm>
            <a:custGeom>
              <a:avLst/>
              <a:gdLst>
                <a:gd name="T0" fmla="*/ 2 w 63"/>
                <a:gd name="T1" fmla="*/ 15 h 52"/>
                <a:gd name="T2" fmla="*/ 4 w 63"/>
                <a:gd name="T3" fmla="*/ 16 h 52"/>
                <a:gd name="T4" fmla="*/ 4 w 63"/>
                <a:gd name="T5" fmla="*/ 16 h 52"/>
                <a:gd name="T6" fmla="*/ 4 w 63"/>
                <a:gd name="T7" fmla="*/ 19 h 52"/>
                <a:gd name="T8" fmla="*/ 5 w 63"/>
                <a:gd name="T9" fmla="*/ 27 h 52"/>
                <a:gd name="T10" fmla="*/ 8 w 63"/>
                <a:gd name="T11" fmla="*/ 35 h 52"/>
                <a:gd name="T12" fmla="*/ 13 w 63"/>
                <a:gd name="T13" fmla="*/ 42 h 52"/>
                <a:gd name="T14" fmla="*/ 20 w 63"/>
                <a:gd name="T15" fmla="*/ 48 h 52"/>
                <a:gd name="T16" fmla="*/ 28 w 63"/>
                <a:gd name="T17" fmla="*/ 52 h 52"/>
                <a:gd name="T18" fmla="*/ 37 w 63"/>
                <a:gd name="T19" fmla="*/ 52 h 52"/>
                <a:gd name="T20" fmla="*/ 47 w 63"/>
                <a:gd name="T21" fmla="*/ 50 h 52"/>
                <a:gd name="T22" fmla="*/ 57 w 63"/>
                <a:gd name="T23" fmla="*/ 45 h 52"/>
                <a:gd name="T24" fmla="*/ 62 w 63"/>
                <a:gd name="T25" fmla="*/ 40 h 52"/>
                <a:gd name="T26" fmla="*/ 63 w 63"/>
                <a:gd name="T27" fmla="*/ 37 h 52"/>
                <a:gd name="T28" fmla="*/ 62 w 63"/>
                <a:gd name="T29" fmla="*/ 32 h 52"/>
                <a:gd name="T30" fmla="*/ 58 w 63"/>
                <a:gd name="T31" fmla="*/ 26 h 52"/>
                <a:gd name="T32" fmla="*/ 58 w 63"/>
                <a:gd name="T33" fmla="*/ 23 h 52"/>
                <a:gd name="T34" fmla="*/ 58 w 63"/>
                <a:gd name="T35" fmla="*/ 19 h 52"/>
                <a:gd name="T36" fmla="*/ 58 w 63"/>
                <a:gd name="T37" fmla="*/ 18 h 52"/>
                <a:gd name="T38" fmla="*/ 60 w 63"/>
                <a:gd name="T39" fmla="*/ 15 h 52"/>
                <a:gd name="T40" fmla="*/ 60 w 63"/>
                <a:gd name="T41" fmla="*/ 13 h 52"/>
                <a:gd name="T42" fmla="*/ 58 w 63"/>
                <a:gd name="T43" fmla="*/ 11 h 52"/>
                <a:gd name="T44" fmla="*/ 55 w 63"/>
                <a:gd name="T45" fmla="*/ 8 h 52"/>
                <a:gd name="T46" fmla="*/ 53 w 63"/>
                <a:gd name="T47" fmla="*/ 7 h 52"/>
                <a:gd name="T48" fmla="*/ 45 w 63"/>
                <a:gd name="T49" fmla="*/ 3 h 52"/>
                <a:gd name="T50" fmla="*/ 31 w 63"/>
                <a:gd name="T51" fmla="*/ 0 h 52"/>
                <a:gd name="T52" fmla="*/ 18 w 63"/>
                <a:gd name="T53" fmla="*/ 2 h 52"/>
                <a:gd name="T54" fmla="*/ 5 w 63"/>
                <a:gd name="T55" fmla="*/ 7 h 52"/>
                <a:gd name="T56" fmla="*/ 0 w 63"/>
                <a:gd name="T57" fmla="*/ 11 h 52"/>
                <a:gd name="T58" fmla="*/ 2 w 63"/>
                <a:gd name="T59" fmla="*/ 11 h 52"/>
                <a:gd name="T60" fmla="*/ 4 w 63"/>
                <a:gd name="T61" fmla="*/ 13 h 52"/>
                <a:gd name="T62" fmla="*/ 4 w 63"/>
                <a:gd name="T63" fmla="*/ 15 h 52"/>
                <a:gd name="T64" fmla="*/ 0 w 63"/>
                <a:gd name="T65" fmla="*/ 11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52"/>
                <a:gd name="T101" fmla="*/ 63 w 6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52">
                  <a:moveTo>
                    <a:pt x="0" y="11"/>
                  </a:moveTo>
                  <a:lnTo>
                    <a:pt x="2" y="15"/>
                  </a:lnTo>
                  <a:lnTo>
                    <a:pt x="4" y="16"/>
                  </a:lnTo>
                  <a:lnTo>
                    <a:pt x="4" y="19"/>
                  </a:lnTo>
                  <a:lnTo>
                    <a:pt x="4" y="24"/>
                  </a:lnTo>
                  <a:lnTo>
                    <a:pt x="5" y="27"/>
                  </a:lnTo>
                  <a:lnTo>
                    <a:pt x="7" y="32"/>
                  </a:lnTo>
                  <a:lnTo>
                    <a:pt x="8" y="35"/>
                  </a:lnTo>
                  <a:lnTo>
                    <a:pt x="10" y="39"/>
                  </a:lnTo>
                  <a:lnTo>
                    <a:pt x="13" y="42"/>
                  </a:lnTo>
                  <a:lnTo>
                    <a:pt x="17" y="45"/>
                  </a:lnTo>
                  <a:lnTo>
                    <a:pt x="20" y="48"/>
                  </a:lnTo>
                  <a:lnTo>
                    <a:pt x="23" y="50"/>
                  </a:lnTo>
                  <a:lnTo>
                    <a:pt x="28" y="52"/>
                  </a:lnTo>
                  <a:lnTo>
                    <a:pt x="33" y="52"/>
                  </a:lnTo>
                  <a:lnTo>
                    <a:pt x="37" y="52"/>
                  </a:lnTo>
                  <a:lnTo>
                    <a:pt x="42" y="52"/>
                  </a:lnTo>
                  <a:lnTo>
                    <a:pt x="47" y="50"/>
                  </a:lnTo>
                  <a:lnTo>
                    <a:pt x="52" y="48"/>
                  </a:lnTo>
                  <a:lnTo>
                    <a:pt x="57" y="45"/>
                  </a:lnTo>
                  <a:lnTo>
                    <a:pt x="62" y="42"/>
                  </a:lnTo>
                  <a:lnTo>
                    <a:pt x="62" y="40"/>
                  </a:lnTo>
                  <a:lnTo>
                    <a:pt x="63" y="39"/>
                  </a:lnTo>
                  <a:lnTo>
                    <a:pt x="63" y="37"/>
                  </a:lnTo>
                  <a:lnTo>
                    <a:pt x="62" y="34"/>
                  </a:lnTo>
                  <a:lnTo>
                    <a:pt x="62" y="32"/>
                  </a:lnTo>
                  <a:lnTo>
                    <a:pt x="60" y="29"/>
                  </a:lnTo>
                  <a:lnTo>
                    <a:pt x="58" y="26"/>
                  </a:lnTo>
                  <a:lnTo>
                    <a:pt x="58" y="24"/>
                  </a:lnTo>
                  <a:lnTo>
                    <a:pt x="58" y="23"/>
                  </a:lnTo>
                  <a:lnTo>
                    <a:pt x="58" y="21"/>
                  </a:lnTo>
                  <a:lnTo>
                    <a:pt x="58" y="19"/>
                  </a:lnTo>
                  <a:lnTo>
                    <a:pt x="58" y="18"/>
                  </a:lnTo>
                  <a:lnTo>
                    <a:pt x="60" y="16"/>
                  </a:lnTo>
                  <a:lnTo>
                    <a:pt x="60" y="15"/>
                  </a:lnTo>
                  <a:lnTo>
                    <a:pt x="62" y="13"/>
                  </a:lnTo>
                  <a:lnTo>
                    <a:pt x="60" y="13"/>
                  </a:lnTo>
                  <a:lnTo>
                    <a:pt x="58" y="11"/>
                  </a:lnTo>
                  <a:lnTo>
                    <a:pt x="57" y="10"/>
                  </a:lnTo>
                  <a:lnTo>
                    <a:pt x="55" y="8"/>
                  </a:lnTo>
                  <a:lnTo>
                    <a:pt x="53" y="8"/>
                  </a:lnTo>
                  <a:lnTo>
                    <a:pt x="53" y="7"/>
                  </a:lnTo>
                  <a:lnTo>
                    <a:pt x="52" y="7"/>
                  </a:lnTo>
                  <a:lnTo>
                    <a:pt x="45" y="3"/>
                  </a:lnTo>
                  <a:lnTo>
                    <a:pt x="39" y="2"/>
                  </a:lnTo>
                  <a:lnTo>
                    <a:pt x="31" y="0"/>
                  </a:lnTo>
                  <a:lnTo>
                    <a:pt x="25" y="0"/>
                  </a:lnTo>
                  <a:lnTo>
                    <a:pt x="18" y="2"/>
                  </a:lnTo>
                  <a:lnTo>
                    <a:pt x="12" y="3"/>
                  </a:lnTo>
                  <a:lnTo>
                    <a:pt x="5" y="7"/>
                  </a:lnTo>
                  <a:lnTo>
                    <a:pt x="0" y="11"/>
                  </a:lnTo>
                  <a:lnTo>
                    <a:pt x="2" y="11"/>
                  </a:lnTo>
                  <a:lnTo>
                    <a:pt x="2" y="13"/>
                  </a:lnTo>
                  <a:lnTo>
                    <a:pt x="4" y="13"/>
                  </a:lnTo>
                  <a:lnTo>
                    <a:pt x="4" y="15"/>
                  </a:lnTo>
                  <a:lnTo>
                    <a:pt x="0" y="11"/>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12" name="Freeform 111"/>
            <p:cNvSpPr>
              <a:spLocks/>
            </p:cNvSpPr>
            <p:nvPr/>
          </p:nvSpPr>
          <p:spPr bwMode="auto">
            <a:xfrm>
              <a:off x="4622" y="2396"/>
              <a:ext cx="63" cy="52"/>
            </a:xfrm>
            <a:custGeom>
              <a:avLst/>
              <a:gdLst>
                <a:gd name="T0" fmla="*/ 2 w 63"/>
                <a:gd name="T1" fmla="*/ 15 h 52"/>
                <a:gd name="T2" fmla="*/ 4 w 63"/>
                <a:gd name="T3" fmla="*/ 16 h 52"/>
                <a:gd name="T4" fmla="*/ 4 w 63"/>
                <a:gd name="T5" fmla="*/ 16 h 52"/>
                <a:gd name="T6" fmla="*/ 4 w 63"/>
                <a:gd name="T7" fmla="*/ 19 h 52"/>
                <a:gd name="T8" fmla="*/ 5 w 63"/>
                <a:gd name="T9" fmla="*/ 27 h 52"/>
                <a:gd name="T10" fmla="*/ 8 w 63"/>
                <a:gd name="T11" fmla="*/ 35 h 52"/>
                <a:gd name="T12" fmla="*/ 13 w 63"/>
                <a:gd name="T13" fmla="*/ 42 h 52"/>
                <a:gd name="T14" fmla="*/ 20 w 63"/>
                <a:gd name="T15" fmla="*/ 48 h 52"/>
                <a:gd name="T16" fmla="*/ 28 w 63"/>
                <a:gd name="T17" fmla="*/ 52 h 52"/>
                <a:gd name="T18" fmla="*/ 37 w 63"/>
                <a:gd name="T19" fmla="*/ 52 h 52"/>
                <a:gd name="T20" fmla="*/ 47 w 63"/>
                <a:gd name="T21" fmla="*/ 50 h 52"/>
                <a:gd name="T22" fmla="*/ 57 w 63"/>
                <a:gd name="T23" fmla="*/ 45 h 52"/>
                <a:gd name="T24" fmla="*/ 62 w 63"/>
                <a:gd name="T25" fmla="*/ 40 h 52"/>
                <a:gd name="T26" fmla="*/ 63 w 63"/>
                <a:gd name="T27" fmla="*/ 37 h 52"/>
                <a:gd name="T28" fmla="*/ 62 w 63"/>
                <a:gd name="T29" fmla="*/ 32 h 52"/>
                <a:gd name="T30" fmla="*/ 58 w 63"/>
                <a:gd name="T31" fmla="*/ 26 h 52"/>
                <a:gd name="T32" fmla="*/ 58 w 63"/>
                <a:gd name="T33" fmla="*/ 23 h 52"/>
                <a:gd name="T34" fmla="*/ 58 w 63"/>
                <a:gd name="T35" fmla="*/ 19 h 52"/>
                <a:gd name="T36" fmla="*/ 58 w 63"/>
                <a:gd name="T37" fmla="*/ 18 h 52"/>
                <a:gd name="T38" fmla="*/ 60 w 63"/>
                <a:gd name="T39" fmla="*/ 15 h 52"/>
                <a:gd name="T40" fmla="*/ 60 w 63"/>
                <a:gd name="T41" fmla="*/ 13 h 52"/>
                <a:gd name="T42" fmla="*/ 58 w 63"/>
                <a:gd name="T43" fmla="*/ 11 h 52"/>
                <a:gd name="T44" fmla="*/ 55 w 63"/>
                <a:gd name="T45" fmla="*/ 8 h 52"/>
                <a:gd name="T46" fmla="*/ 53 w 63"/>
                <a:gd name="T47" fmla="*/ 7 h 52"/>
                <a:gd name="T48" fmla="*/ 45 w 63"/>
                <a:gd name="T49" fmla="*/ 3 h 52"/>
                <a:gd name="T50" fmla="*/ 31 w 63"/>
                <a:gd name="T51" fmla="*/ 0 h 52"/>
                <a:gd name="T52" fmla="*/ 18 w 63"/>
                <a:gd name="T53" fmla="*/ 2 h 52"/>
                <a:gd name="T54" fmla="*/ 5 w 63"/>
                <a:gd name="T55" fmla="*/ 7 h 52"/>
                <a:gd name="T56" fmla="*/ 0 w 63"/>
                <a:gd name="T57" fmla="*/ 11 h 52"/>
                <a:gd name="T58" fmla="*/ 2 w 63"/>
                <a:gd name="T59" fmla="*/ 11 h 52"/>
                <a:gd name="T60" fmla="*/ 4 w 63"/>
                <a:gd name="T61" fmla="*/ 13 h 52"/>
                <a:gd name="T62" fmla="*/ 4 w 63"/>
                <a:gd name="T63" fmla="*/ 1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52"/>
                <a:gd name="T98" fmla="*/ 63 w 63"/>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52">
                  <a:moveTo>
                    <a:pt x="0" y="11"/>
                  </a:moveTo>
                  <a:lnTo>
                    <a:pt x="2" y="15"/>
                  </a:lnTo>
                  <a:lnTo>
                    <a:pt x="4" y="16"/>
                  </a:lnTo>
                  <a:lnTo>
                    <a:pt x="4" y="19"/>
                  </a:lnTo>
                  <a:lnTo>
                    <a:pt x="4" y="24"/>
                  </a:lnTo>
                  <a:lnTo>
                    <a:pt x="5" y="27"/>
                  </a:lnTo>
                  <a:lnTo>
                    <a:pt x="7" y="32"/>
                  </a:lnTo>
                  <a:lnTo>
                    <a:pt x="8" y="35"/>
                  </a:lnTo>
                  <a:lnTo>
                    <a:pt x="10" y="39"/>
                  </a:lnTo>
                  <a:lnTo>
                    <a:pt x="13" y="42"/>
                  </a:lnTo>
                  <a:lnTo>
                    <a:pt x="17" y="45"/>
                  </a:lnTo>
                  <a:lnTo>
                    <a:pt x="20" y="48"/>
                  </a:lnTo>
                  <a:lnTo>
                    <a:pt x="23" y="50"/>
                  </a:lnTo>
                  <a:lnTo>
                    <a:pt x="28" y="52"/>
                  </a:lnTo>
                  <a:lnTo>
                    <a:pt x="33" y="52"/>
                  </a:lnTo>
                  <a:lnTo>
                    <a:pt x="37" y="52"/>
                  </a:lnTo>
                  <a:lnTo>
                    <a:pt x="42" y="52"/>
                  </a:lnTo>
                  <a:lnTo>
                    <a:pt x="47" y="50"/>
                  </a:lnTo>
                  <a:lnTo>
                    <a:pt x="52" y="48"/>
                  </a:lnTo>
                  <a:lnTo>
                    <a:pt x="57" y="45"/>
                  </a:lnTo>
                  <a:lnTo>
                    <a:pt x="62" y="42"/>
                  </a:lnTo>
                  <a:lnTo>
                    <a:pt x="62" y="40"/>
                  </a:lnTo>
                  <a:lnTo>
                    <a:pt x="63" y="39"/>
                  </a:lnTo>
                  <a:lnTo>
                    <a:pt x="63" y="37"/>
                  </a:lnTo>
                  <a:lnTo>
                    <a:pt x="62" y="34"/>
                  </a:lnTo>
                  <a:lnTo>
                    <a:pt x="62" y="32"/>
                  </a:lnTo>
                  <a:lnTo>
                    <a:pt x="60" y="29"/>
                  </a:lnTo>
                  <a:lnTo>
                    <a:pt x="58" y="26"/>
                  </a:lnTo>
                  <a:lnTo>
                    <a:pt x="58" y="24"/>
                  </a:lnTo>
                  <a:lnTo>
                    <a:pt x="58" y="23"/>
                  </a:lnTo>
                  <a:lnTo>
                    <a:pt x="58" y="21"/>
                  </a:lnTo>
                  <a:lnTo>
                    <a:pt x="58" y="19"/>
                  </a:lnTo>
                  <a:lnTo>
                    <a:pt x="58" y="18"/>
                  </a:lnTo>
                  <a:lnTo>
                    <a:pt x="60" y="16"/>
                  </a:lnTo>
                  <a:lnTo>
                    <a:pt x="60" y="15"/>
                  </a:lnTo>
                  <a:lnTo>
                    <a:pt x="62" y="13"/>
                  </a:lnTo>
                  <a:lnTo>
                    <a:pt x="60" y="13"/>
                  </a:lnTo>
                  <a:lnTo>
                    <a:pt x="58" y="11"/>
                  </a:lnTo>
                  <a:lnTo>
                    <a:pt x="57" y="10"/>
                  </a:lnTo>
                  <a:lnTo>
                    <a:pt x="55" y="8"/>
                  </a:lnTo>
                  <a:lnTo>
                    <a:pt x="53" y="8"/>
                  </a:lnTo>
                  <a:lnTo>
                    <a:pt x="53" y="7"/>
                  </a:lnTo>
                  <a:lnTo>
                    <a:pt x="52" y="7"/>
                  </a:lnTo>
                  <a:lnTo>
                    <a:pt x="45" y="3"/>
                  </a:lnTo>
                  <a:lnTo>
                    <a:pt x="39" y="2"/>
                  </a:lnTo>
                  <a:lnTo>
                    <a:pt x="31" y="0"/>
                  </a:lnTo>
                  <a:lnTo>
                    <a:pt x="25" y="0"/>
                  </a:lnTo>
                  <a:lnTo>
                    <a:pt x="18" y="2"/>
                  </a:lnTo>
                  <a:lnTo>
                    <a:pt x="12" y="3"/>
                  </a:lnTo>
                  <a:lnTo>
                    <a:pt x="5" y="7"/>
                  </a:lnTo>
                  <a:lnTo>
                    <a:pt x="0" y="11"/>
                  </a:lnTo>
                  <a:lnTo>
                    <a:pt x="2" y="11"/>
                  </a:lnTo>
                  <a:lnTo>
                    <a:pt x="2" y="13"/>
                  </a:lnTo>
                  <a:lnTo>
                    <a:pt x="4" y="13"/>
                  </a:lnTo>
                  <a:lnTo>
                    <a:pt x="4" y="1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13" name="Freeform 112"/>
            <p:cNvSpPr>
              <a:spLocks/>
            </p:cNvSpPr>
            <p:nvPr/>
          </p:nvSpPr>
          <p:spPr bwMode="auto">
            <a:xfrm>
              <a:off x="4640" y="2452"/>
              <a:ext cx="76" cy="39"/>
            </a:xfrm>
            <a:custGeom>
              <a:avLst/>
              <a:gdLst>
                <a:gd name="T0" fmla="*/ 26 w 76"/>
                <a:gd name="T1" fmla="*/ 8 h 39"/>
                <a:gd name="T2" fmla="*/ 23 w 76"/>
                <a:gd name="T3" fmla="*/ 8 h 39"/>
                <a:gd name="T4" fmla="*/ 21 w 76"/>
                <a:gd name="T5" fmla="*/ 8 h 39"/>
                <a:gd name="T6" fmla="*/ 18 w 76"/>
                <a:gd name="T7" fmla="*/ 8 h 39"/>
                <a:gd name="T8" fmla="*/ 15 w 76"/>
                <a:gd name="T9" fmla="*/ 7 h 39"/>
                <a:gd name="T10" fmla="*/ 11 w 76"/>
                <a:gd name="T11" fmla="*/ 7 h 39"/>
                <a:gd name="T12" fmla="*/ 8 w 76"/>
                <a:gd name="T13" fmla="*/ 7 h 39"/>
                <a:gd name="T14" fmla="*/ 5 w 76"/>
                <a:gd name="T15" fmla="*/ 7 h 39"/>
                <a:gd name="T16" fmla="*/ 3 w 76"/>
                <a:gd name="T17" fmla="*/ 8 h 39"/>
                <a:gd name="T18" fmla="*/ 0 w 76"/>
                <a:gd name="T19" fmla="*/ 10 h 39"/>
                <a:gd name="T20" fmla="*/ 0 w 76"/>
                <a:gd name="T21" fmla="*/ 13 h 39"/>
                <a:gd name="T22" fmla="*/ 3 w 76"/>
                <a:gd name="T23" fmla="*/ 16 h 39"/>
                <a:gd name="T24" fmla="*/ 8 w 76"/>
                <a:gd name="T25" fmla="*/ 21 h 39"/>
                <a:gd name="T26" fmla="*/ 15 w 76"/>
                <a:gd name="T27" fmla="*/ 25 h 39"/>
                <a:gd name="T28" fmla="*/ 21 w 76"/>
                <a:gd name="T29" fmla="*/ 28 h 39"/>
                <a:gd name="T30" fmla="*/ 26 w 76"/>
                <a:gd name="T31" fmla="*/ 33 h 39"/>
                <a:gd name="T32" fmla="*/ 31 w 76"/>
                <a:gd name="T33" fmla="*/ 36 h 39"/>
                <a:gd name="T34" fmla="*/ 35 w 76"/>
                <a:gd name="T35" fmla="*/ 37 h 39"/>
                <a:gd name="T36" fmla="*/ 40 w 76"/>
                <a:gd name="T37" fmla="*/ 39 h 39"/>
                <a:gd name="T38" fmla="*/ 45 w 76"/>
                <a:gd name="T39" fmla="*/ 37 h 39"/>
                <a:gd name="T40" fmla="*/ 50 w 76"/>
                <a:gd name="T41" fmla="*/ 36 h 39"/>
                <a:gd name="T42" fmla="*/ 55 w 76"/>
                <a:gd name="T43" fmla="*/ 33 h 39"/>
                <a:gd name="T44" fmla="*/ 60 w 76"/>
                <a:gd name="T45" fmla="*/ 29 h 39"/>
                <a:gd name="T46" fmla="*/ 64 w 76"/>
                <a:gd name="T47" fmla="*/ 25 h 39"/>
                <a:gd name="T48" fmla="*/ 69 w 76"/>
                <a:gd name="T49" fmla="*/ 21 h 39"/>
                <a:gd name="T50" fmla="*/ 71 w 76"/>
                <a:gd name="T51" fmla="*/ 20 h 39"/>
                <a:gd name="T52" fmla="*/ 72 w 76"/>
                <a:gd name="T53" fmla="*/ 16 h 39"/>
                <a:gd name="T54" fmla="*/ 74 w 76"/>
                <a:gd name="T55" fmla="*/ 13 h 39"/>
                <a:gd name="T56" fmla="*/ 76 w 76"/>
                <a:gd name="T57" fmla="*/ 10 h 39"/>
                <a:gd name="T58" fmla="*/ 76 w 76"/>
                <a:gd name="T59" fmla="*/ 7 h 39"/>
                <a:gd name="T60" fmla="*/ 76 w 76"/>
                <a:gd name="T61" fmla="*/ 5 h 39"/>
                <a:gd name="T62" fmla="*/ 74 w 76"/>
                <a:gd name="T63" fmla="*/ 2 h 39"/>
                <a:gd name="T64" fmla="*/ 71 w 76"/>
                <a:gd name="T65" fmla="*/ 2 h 39"/>
                <a:gd name="T66" fmla="*/ 66 w 76"/>
                <a:gd name="T67" fmla="*/ 0 h 39"/>
                <a:gd name="T68" fmla="*/ 63 w 76"/>
                <a:gd name="T69" fmla="*/ 0 h 39"/>
                <a:gd name="T70" fmla="*/ 60 w 76"/>
                <a:gd name="T71" fmla="*/ 0 h 39"/>
                <a:gd name="T72" fmla="*/ 56 w 76"/>
                <a:gd name="T73" fmla="*/ 2 h 39"/>
                <a:gd name="T74" fmla="*/ 53 w 76"/>
                <a:gd name="T75" fmla="*/ 2 h 39"/>
                <a:gd name="T76" fmla="*/ 48 w 76"/>
                <a:gd name="T77" fmla="*/ 4 h 39"/>
                <a:gd name="T78" fmla="*/ 45 w 76"/>
                <a:gd name="T79" fmla="*/ 4 h 39"/>
                <a:gd name="T80" fmla="*/ 40 w 76"/>
                <a:gd name="T81" fmla="*/ 4 h 39"/>
                <a:gd name="T82" fmla="*/ 39 w 76"/>
                <a:gd name="T83" fmla="*/ 4 h 39"/>
                <a:gd name="T84" fmla="*/ 37 w 76"/>
                <a:gd name="T85" fmla="*/ 5 h 39"/>
                <a:gd name="T86" fmla="*/ 35 w 76"/>
                <a:gd name="T87" fmla="*/ 5 h 39"/>
                <a:gd name="T88" fmla="*/ 34 w 76"/>
                <a:gd name="T89" fmla="*/ 7 h 39"/>
                <a:gd name="T90" fmla="*/ 31 w 76"/>
                <a:gd name="T91" fmla="*/ 7 h 39"/>
                <a:gd name="T92" fmla="*/ 29 w 76"/>
                <a:gd name="T93" fmla="*/ 8 h 39"/>
                <a:gd name="T94" fmla="*/ 27 w 76"/>
                <a:gd name="T95" fmla="*/ 8 h 39"/>
                <a:gd name="T96" fmla="*/ 26 w 76"/>
                <a:gd name="T97" fmla="*/ 8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39"/>
                <a:gd name="T149" fmla="*/ 76 w 7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39">
                  <a:moveTo>
                    <a:pt x="26" y="8"/>
                  </a:moveTo>
                  <a:lnTo>
                    <a:pt x="23" y="8"/>
                  </a:lnTo>
                  <a:lnTo>
                    <a:pt x="21" y="8"/>
                  </a:lnTo>
                  <a:lnTo>
                    <a:pt x="18" y="8"/>
                  </a:lnTo>
                  <a:lnTo>
                    <a:pt x="15" y="7"/>
                  </a:lnTo>
                  <a:lnTo>
                    <a:pt x="11" y="7"/>
                  </a:lnTo>
                  <a:lnTo>
                    <a:pt x="8" y="7"/>
                  </a:lnTo>
                  <a:lnTo>
                    <a:pt x="5" y="7"/>
                  </a:lnTo>
                  <a:lnTo>
                    <a:pt x="3" y="8"/>
                  </a:lnTo>
                  <a:lnTo>
                    <a:pt x="0" y="10"/>
                  </a:lnTo>
                  <a:lnTo>
                    <a:pt x="0" y="13"/>
                  </a:lnTo>
                  <a:lnTo>
                    <a:pt x="3" y="16"/>
                  </a:lnTo>
                  <a:lnTo>
                    <a:pt x="8" y="21"/>
                  </a:lnTo>
                  <a:lnTo>
                    <a:pt x="15" y="25"/>
                  </a:lnTo>
                  <a:lnTo>
                    <a:pt x="21" y="28"/>
                  </a:lnTo>
                  <a:lnTo>
                    <a:pt x="26" y="33"/>
                  </a:lnTo>
                  <a:lnTo>
                    <a:pt x="31" y="36"/>
                  </a:lnTo>
                  <a:lnTo>
                    <a:pt x="35" y="37"/>
                  </a:lnTo>
                  <a:lnTo>
                    <a:pt x="40" y="39"/>
                  </a:lnTo>
                  <a:lnTo>
                    <a:pt x="45" y="37"/>
                  </a:lnTo>
                  <a:lnTo>
                    <a:pt x="50" y="36"/>
                  </a:lnTo>
                  <a:lnTo>
                    <a:pt x="55" y="33"/>
                  </a:lnTo>
                  <a:lnTo>
                    <a:pt x="60" y="29"/>
                  </a:lnTo>
                  <a:lnTo>
                    <a:pt x="64" y="25"/>
                  </a:lnTo>
                  <a:lnTo>
                    <a:pt x="69" y="21"/>
                  </a:lnTo>
                  <a:lnTo>
                    <a:pt x="71" y="20"/>
                  </a:lnTo>
                  <a:lnTo>
                    <a:pt x="72" y="16"/>
                  </a:lnTo>
                  <a:lnTo>
                    <a:pt x="74" y="13"/>
                  </a:lnTo>
                  <a:lnTo>
                    <a:pt x="76" y="10"/>
                  </a:lnTo>
                  <a:lnTo>
                    <a:pt x="76" y="7"/>
                  </a:lnTo>
                  <a:lnTo>
                    <a:pt x="76" y="5"/>
                  </a:lnTo>
                  <a:lnTo>
                    <a:pt x="74" y="2"/>
                  </a:lnTo>
                  <a:lnTo>
                    <a:pt x="71" y="2"/>
                  </a:lnTo>
                  <a:lnTo>
                    <a:pt x="66" y="0"/>
                  </a:lnTo>
                  <a:lnTo>
                    <a:pt x="63" y="0"/>
                  </a:lnTo>
                  <a:lnTo>
                    <a:pt x="60" y="0"/>
                  </a:lnTo>
                  <a:lnTo>
                    <a:pt x="56" y="2"/>
                  </a:lnTo>
                  <a:lnTo>
                    <a:pt x="53" y="2"/>
                  </a:lnTo>
                  <a:lnTo>
                    <a:pt x="48" y="4"/>
                  </a:lnTo>
                  <a:lnTo>
                    <a:pt x="45" y="4"/>
                  </a:lnTo>
                  <a:lnTo>
                    <a:pt x="40" y="4"/>
                  </a:lnTo>
                  <a:lnTo>
                    <a:pt x="39" y="4"/>
                  </a:lnTo>
                  <a:lnTo>
                    <a:pt x="37" y="5"/>
                  </a:lnTo>
                  <a:lnTo>
                    <a:pt x="35" y="5"/>
                  </a:lnTo>
                  <a:lnTo>
                    <a:pt x="34" y="7"/>
                  </a:lnTo>
                  <a:lnTo>
                    <a:pt x="31" y="7"/>
                  </a:lnTo>
                  <a:lnTo>
                    <a:pt x="29" y="8"/>
                  </a:lnTo>
                  <a:lnTo>
                    <a:pt x="27" y="8"/>
                  </a:lnTo>
                  <a:lnTo>
                    <a:pt x="26" y="8"/>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14" name="Freeform 113"/>
            <p:cNvSpPr>
              <a:spLocks/>
            </p:cNvSpPr>
            <p:nvPr/>
          </p:nvSpPr>
          <p:spPr bwMode="auto">
            <a:xfrm>
              <a:off x="4640" y="2452"/>
              <a:ext cx="76" cy="39"/>
            </a:xfrm>
            <a:custGeom>
              <a:avLst/>
              <a:gdLst>
                <a:gd name="T0" fmla="*/ 26 w 76"/>
                <a:gd name="T1" fmla="*/ 8 h 39"/>
                <a:gd name="T2" fmla="*/ 23 w 76"/>
                <a:gd name="T3" fmla="*/ 8 h 39"/>
                <a:gd name="T4" fmla="*/ 21 w 76"/>
                <a:gd name="T5" fmla="*/ 8 h 39"/>
                <a:gd name="T6" fmla="*/ 18 w 76"/>
                <a:gd name="T7" fmla="*/ 8 h 39"/>
                <a:gd name="T8" fmla="*/ 15 w 76"/>
                <a:gd name="T9" fmla="*/ 7 h 39"/>
                <a:gd name="T10" fmla="*/ 11 w 76"/>
                <a:gd name="T11" fmla="*/ 7 h 39"/>
                <a:gd name="T12" fmla="*/ 8 w 76"/>
                <a:gd name="T13" fmla="*/ 7 h 39"/>
                <a:gd name="T14" fmla="*/ 5 w 76"/>
                <a:gd name="T15" fmla="*/ 7 h 39"/>
                <a:gd name="T16" fmla="*/ 3 w 76"/>
                <a:gd name="T17" fmla="*/ 8 h 39"/>
                <a:gd name="T18" fmla="*/ 0 w 76"/>
                <a:gd name="T19" fmla="*/ 10 h 39"/>
                <a:gd name="T20" fmla="*/ 0 w 76"/>
                <a:gd name="T21" fmla="*/ 13 h 39"/>
                <a:gd name="T22" fmla="*/ 3 w 76"/>
                <a:gd name="T23" fmla="*/ 16 h 39"/>
                <a:gd name="T24" fmla="*/ 8 w 76"/>
                <a:gd name="T25" fmla="*/ 21 h 39"/>
                <a:gd name="T26" fmla="*/ 15 w 76"/>
                <a:gd name="T27" fmla="*/ 25 h 39"/>
                <a:gd name="T28" fmla="*/ 21 w 76"/>
                <a:gd name="T29" fmla="*/ 28 h 39"/>
                <a:gd name="T30" fmla="*/ 26 w 76"/>
                <a:gd name="T31" fmla="*/ 33 h 39"/>
                <a:gd name="T32" fmla="*/ 31 w 76"/>
                <a:gd name="T33" fmla="*/ 36 h 39"/>
                <a:gd name="T34" fmla="*/ 35 w 76"/>
                <a:gd name="T35" fmla="*/ 37 h 39"/>
                <a:gd name="T36" fmla="*/ 40 w 76"/>
                <a:gd name="T37" fmla="*/ 39 h 39"/>
                <a:gd name="T38" fmla="*/ 45 w 76"/>
                <a:gd name="T39" fmla="*/ 37 h 39"/>
                <a:gd name="T40" fmla="*/ 50 w 76"/>
                <a:gd name="T41" fmla="*/ 36 h 39"/>
                <a:gd name="T42" fmla="*/ 55 w 76"/>
                <a:gd name="T43" fmla="*/ 33 h 39"/>
                <a:gd name="T44" fmla="*/ 60 w 76"/>
                <a:gd name="T45" fmla="*/ 29 h 39"/>
                <a:gd name="T46" fmla="*/ 64 w 76"/>
                <a:gd name="T47" fmla="*/ 25 h 39"/>
                <a:gd name="T48" fmla="*/ 69 w 76"/>
                <a:gd name="T49" fmla="*/ 21 h 39"/>
                <a:gd name="T50" fmla="*/ 71 w 76"/>
                <a:gd name="T51" fmla="*/ 20 h 39"/>
                <a:gd name="T52" fmla="*/ 72 w 76"/>
                <a:gd name="T53" fmla="*/ 16 h 39"/>
                <a:gd name="T54" fmla="*/ 74 w 76"/>
                <a:gd name="T55" fmla="*/ 13 h 39"/>
                <a:gd name="T56" fmla="*/ 76 w 76"/>
                <a:gd name="T57" fmla="*/ 10 h 39"/>
                <a:gd name="T58" fmla="*/ 76 w 76"/>
                <a:gd name="T59" fmla="*/ 7 h 39"/>
                <a:gd name="T60" fmla="*/ 76 w 76"/>
                <a:gd name="T61" fmla="*/ 5 h 39"/>
                <a:gd name="T62" fmla="*/ 74 w 76"/>
                <a:gd name="T63" fmla="*/ 2 h 39"/>
                <a:gd name="T64" fmla="*/ 71 w 76"/>
                <a:gd name="T65" fmla="*/ 2 h 39"/>
                <a:gd name="T66" fmla="*/ 66 w 76"/>
                <a:gd name="T67" fmla="*/ 0 h 39"/>
                <a:gd name="T68" fmla="*/ 63 w 76"/>
                <a:gd name="T69" fmla="*/ 0 h 39"/>
                <a:gd name="T70" fmla="*/ 60 w 76"/>
                <a:gd name="T71" fmla="*/ 0 h 39"/>
                <a:gd name="T72" fmla="*/ 56 w 76"/>
                <a:gd name="T73" fmla="*/ 2 h 39"/>
                <a:gd name="T74" fmla="*/ 53 w 76"/>
                <a:gd name="T75" fmla="*/ 2 h 39"/>
                <a:gd name="T76" fmla="*/ 48 w 76"/>
                <a:gd name="T77" fmla="*/ 4 h 39"/>
                <a:gd name="T78" fmla="*/ 45 w 76"/>
                <a:gd name="T79" fmla="*/ 4 h 39"/>
                <a:gd name="T80" fmla="*/ 40 w 76"/>
                <a:gd name="T81" fmla="*/ 4 h 39"/>
                <a:gd name="T82" fmla="*/ 39 w 76"/>
                <a:gd name="T83" fmla="*/ 4 h 39"/>
                <a:gd name="T84" fmla="*/ 37 w 76"/>
                <a:gd name="T85" fmla="*/ 5 h 39"/>
                <a:gd name="T86" fmla="*/ 35 w 76"/>
                <a:gd name="T87" fmla="*/ 5 h 39"/>
                <a:gd name="T88" fmla="*/ 34 w 76"/>
                <a:gd name="T89" fmla="*/ 7 h 39"/>
                <a:gd name="T90" fmla="*/ 31 w 76"/>
                <a:gd name="T91" fmla="*/ 7 h 39"/>
                <a:gd name="T92" fmla="*/ 29 w 76"/>
                <a:gd name="T93" fmla="*/ 8 h 39"/>
                <a:gd name="T94" fmla="*/ 27 w 76"/>
                <a:gd name="T95" fmla="*/ 8 h 39"/>
                <a:gd name="T96" fmla="*/ 26 w 76"/>
                <a:gd name="T97" fmla="*/ 8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39"/>
                <a:gd name="T149" fmla="*/ 76 w 7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39">
                  <a:moveTo>
                    <a:pt x="26" y="8"/>
                  </a:moveTo>
                  <a:lnTo>
                    <a:pt x="23" y="8"/>
                  </a:lnTo>
                  <a:lnTo>
                    <a:pt x="21" y="8"/>
                  </a:lnTo>
                  <a:lnTo>
                    <a:pt x="18" y="8"/>
                  </a:lnTo>
                  <a:lnTo>
                    <a:pt x="15" y="7"/>
                  </a:lnTo>
                  <a:lnTo>
                    <a:pt x="11" y="7"/>
                  </a:lnTo>
                  <a:lnTo>
                    <a:pt x="8" y="7"/>
                  </a:lnTo>
                  <a:lnTo>
                    <a:pt x="5" y="7"/>
                  </a:lnTo>
                  <a:lnTo>
                    <a:pt x="3" y="8"/>
                  </a:lnTo>
                  <a:lnTo>
                    <a:pt x="0" y="10"/>
                  </a:lnTo>
                  <a:lnTo>
                    <a:pt x="0" y="13"/>
                  </a:lnTo>
                  <a:lnTo>
                    <a:pt x="3" y="16"/>
                  </a:lnTo>
                  <a:lnTo>
                    <a:pt x="8" y="21"/>
                  </a:lnTo>
                  <a:lnTo>
                    <a:pt x="15" y="25"/>
                  </a:lnTo>
                  <a:lnTo>
                    <a:pt x="21" y="28"/>
                  </a:lnTo>
                  <a:lnTo>
                    <a:pt x="26" y="33"/>
                  </a:lnTo>
                  <a:lnTo>
                    <a:pt x="31" y="36"/>
                  </a:lnTo>
                  <a:lnTo>
                    <a:pt x="35" y="37"/>
                  </a:lnTo>
                  <a:lnTo>
                    <a:pt x="40" y="39"/>
                  </a:lnTo>
                  <a:lnTo>
                    <a:pt x="45" y="37"/>
                  </a:lnTo>
                  <a:lnTo>
                    <a:pt x="50" y="36"/>
                  </a:lnTo>
                  <a:lnTo>
                    <a:pt x="55" y="33"/>
                  </a:lnTo>
                  <a:lnTo>
                    <a:pt x="60" y="29"/>
                  </a:lnTo>
                  <a:lnTo>
                    <a:pt x="64" y="25"/>
                  </a:lnTo>
                  <a:lnTo>
                    <a:pt x="69" y="21"/>
                  </a:lnTo>
                  <a:lnTo>
                    <a:pt x="71" y="20"/>
                  </a:lnTo>
                  <a:lnTo>
                    <a:pt x="72" y="16"/>
                  </a:lnTo>
                  <a:lnTo>
                    <a:pt x="74" y="13"/>
                  </a:lnTo>
                  <a:lnTo>
                    <a:pt x="76" y="10"/>
                  </a:lnTo>
                  <a:lnTo>
                    <a:pt x="76" y="7"/>
                  </a:lnTo>
                  <a:lnTo>
                    <a:pt x="76" y="5"/>
                  </a:lnTo>
                  <a:lnTo>
                    <a:pt x="74" y="2"/>
                  </a:lnTo>
                  <a:lnTo>
                    <a:pt x="71" y="2"/>
                  </a:lnTo>
                  <a:lnTo>
                    <a:pt x="66" y="0"/>
                  </a:lnTo>
                  <a:lnTo>
                    <a:pt x="63" y="0"/>
                  </a:lnTo>
                  <a:lnTo>
                    <a:pt x="60" y="0"/>
                  </a:lnTo>
                  <a:lnTo>
                    <a:pt x="56" y="2"/>
                  </a:lnTo>
                  <a:lnTo>
                    <a:pt x="53" y="2"/>
                  </a:lnTo>
                  <a:lnTo>
                    <a:pt x="48" y="4"/>
                  </a:lnTo>
                  <a:lnTo>
                    <a:pt x="45" y="4"/>
                  </a:lnTo>
                  <a:lnTo>
                    <a:pt x="40" y="4"/>
                  </a:lnTo>
                  <a:lnTo>
                    <a:pt x="39" y="4"/>
                  </a:lnTo>
                  <a:lnTo>
                    <a:pt x="37" y="5"/>
                  </a:lnTo>
                  <a:lnTo>
                    <a:pt x="35" y="5"/>
                  </a:lnTo>
                  <a:lnTo>
                    <a:pt x="34" y="7"/>
                  </a:lnTo>
                  <a:lnTo>
                    <a:pt x="31" y="7"/>
                  </a:lnTo>
                  <a:lnTo>
                    <a:pt x="29" y="8"/>
                  </a:lnTo>
                  <a:lnTo>
                    <a:pt x="27" y="8"/>
                  </a:lnTo>
                  <a:lnTo>
                    <a:pt x="26" y="8"/>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15" name="Freeform 114"/>
            <p:cNvSpPr>
              <a:spLocks/>
            </p:cNvSpPr>
            <p:nvPr/>
          </p:nvSpPr>
          <p:spPr bwMode="auto">
            <a:xfrm>
              <a:off x="4640" y="2452"/>
              <a:ext cx="76" cy="39"/>
            </a:xfrm>
            <a:custGeom>
              <a:avLst/>
              <a:gdLst>
                <a:gd name="T0" fmla="*/ 26 w 76"/>
                <a:gd name="T1" fmla="*/ 8 h 39"/>
                <a:gd name="T2" fmla="*/ 23 w 76"/>
                <a:gd name="T3" fmla="*/ 8 h 39"/>
                <a:gd name="T4" fmla="*/ 21 w 76"/>
                <a:gd name="T5" fmla="*/ 8 h 39"/>
                <a:gd name="T6" fmla="*/ 18 w 76"/>
                <a:gd name="T7" fmla="*/ 8 h 39"/>
                <a:gd name="T8" fmla="*/ 15 w 76"/>
                <a:gd name="T9" fmla="*/ 7 h 39"/>
                <a:gd name="T10" fmla="*/ 11 w 76"/>
                <a:gd name="T11" fmla="*/ 7 h 39"/>
                <a:gd name="T12" fmla="*/ 8 w 76"/>
                <a:gd name="T13" fmla="*/ 7 h 39"/>
                <a:gd name="T14" fmla="*/ 5 w 76"/>
                <a:gd name="T15" fmla="*/ 7 h 39"/>
                <a:gd name="T16" fmla="*/ 3 w 76"/>
                <a:gd name="T17" fmla="*/ 8 h 39"/>
                <a:gd name="T18" fmla="*/ 0 w 76"/>
                <a:gd name="T19" fmla="*/ 10 h 39"/>
                <a:gd name="T20" fmla="*/ 0 w 76"/>
                <a:gd name="T21" fmla="*/ 13 h 39"/>
                <a:gd name="T22" fmla="*/ 3 w 76"/>
                <a:gd name="T23" fmla="*/ 16 h 39"/>
                <a:gd name="T24" fmla="*/ 8 w 76"/>
                <a:gd name="T25" fmla="*/ 21 h 39"/>
                <a:gd name="T26" fmla="*/ 15 w 76"/>
                <a:gd name="T27" fmla="*/ 25 h 39"/>
                <a:gd name="T28" fmla="*/ 21 w 76"/>
                <a:gd name="T29" fmla="*/ 28 h 39"/>
                <a:gd name="T30" fmla="*/ 26 w 76"/>
                <a:gd name="T31" fmla="*/ 33 h 39"/>
                <a:gd name="T32" fmla="*/ 31 w 76"/>
                <a:gd name="T33" fmla="*/ 36 h 39"/>
                <a:gd name="T34" fmla="*/ 35 w 76"/>
                <a:gd name="T35" fmla="*/ 37 h 39"/>
                <a:gd name="T36" fmla="*/ 40 w 76"/>
                <a:gd name="T37" fmla="*/ 39 h 39"/>
                <a:gd name="T38" fmla="*/ 45 w 76"/>
                <a:gd name="T39" fmla="*/ 37 h 39"/>
                <a:gd name="T40" fmla="*/ 50 w 76"/>
                <a:gd name="T41" fmla="*/ 36 h 39"/>
                <a:gd name="T42" fmla="*/ 55 w 76"/>
                <a:gd name="T43" fmla="*/ 33 h 39"/>
                <a:gd name="T44" fmla="*/ 60 w 76"/>
                <a:gd name="T45" fmla="*/ 29 h 39"/>
                <a:gd name="T46" fmla="*/ 64 w 76"/>
                <a:gd name="T47" fmla="*/ 25 h 39"/>
                <a:gd name="T48" fmla="*/ 69 w 76"/>
                <a:gd name="T49" fmla="*/ 21 h 39"/>
                <a:gd name="T50" fmla="*/ 71 w 76"/>
                <a:gd name="T51" fmla="*/ 20 h 39"/>
                <a:gd name="T52" fmla="*/ 72 w 76"/>
                <a:gd name="T53" fmla="*/ 16 h 39"/>
                <a:gd name="T54" fmla="*/ 74 w 76"/>
                <a:gd name="T55" fmla="*/ 13 h 39"/>
                <a:gd name="T56" fmla="*/ 76 w 76"/>
                <a:gd name="T57" fmla="*/ 10 h 39"/>
                <a:gd name="T58" fmla="*/ 76 w 76"/>
                <a:gd name="T59" fmla="*/ 7 h 39"/>
                <a:gd name="T60" fmla="*/ 76 w 76"/>
                <a:gd name="T61" fmla="*/ 5 h 39"/>
                <a:gd name="T62" fmla="*/ 74 w 76"/>
                <a:gd name="T63" fmla="*/ 2 h 39"/>
                <a:gd name="T64" fmla="*/ 71 w 76"/>
                <a:gd name="T65" fmla="*/ 2 h 39"/>
                <a:gd name="T66" fmla="*/ 66 w 76"/>
                <a:gd name="T67" fmla="*/ 0 h 39"/>
                <a:gd name="T68" fmla="*/ 63 w 76"/>
                <a:gd name="T69" fmla="*/ 0 h 39"/>
                <a:gd name="T70" fmla="*/ 60 w 76"/>
                <a:gd name="T71" fmla="*/ 0 h 39"/>
                <a:gd name="T72" fmla="*/ 56 w 76"/>
                <a:gd name="T73" fmla="*/ 2 h 39"/>
                <a:gd name="T74" fmla="*/ 53 w 76"/>
                <a:gd name="T75" fmla="*/ 2 h 39"/>
                <a:gd name="T76" fmla="*/ 48 w 76"/>
                <a:gd name="T77" fmla="*/ 4 h 39"/>
                <a:gd name="T78" fmla="*/ 45 w 76"/>
                <a:gd name="T79" fmla="*/ 4 h 39"/>
                <a:gd name="T80" fmla="*/ 40 w 76"/>
                <a:gd name="T81" fmla="*/ 4 h 39"/>
                <a:gd name="T82" fmla="*/ 39 w 76"/>
                <a:gd name="T83" fmla="*/ 4 h 39"/>
                <a:gd name="T84" fmla="*/ 37 w 76"/>
                <a:gd name="T85" fmla="*/ 5 h 39"/>
                <a:gd name="T86" fmla="*/ 35 w 76"/>
                <a:gd name="T87" fmla="*/ 5 h 39"/>
                <a:gd name="T88" fmla="*/ 34 w 76"/>
                <a:gd name="T89" fmla="*/ 7 h 39"/>
                <a:gd name="T90" fmla="*/ 31 w 76"/>
                <a:gd name="T91" fmla="*/ 7 h 39"/>
                <a:gd name="T92" fmla="*/ 29 w 76"/>
                <a:gd name="T93" fmla="*/ 8 h 39"/>
                <a:gd name="T94" fmla="*/ 27 w 76"/>
                <a:gd name="T95" fmla="*/ 8 h 39"/>
                <a:gd name="T96" fmla="*/ 26 w 76"/>
                <a:gd name="T97" fmla="*/ 8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39"/>
                <a:gd name="T149" fmla="*/ 76 w 7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39">
                  <a:moveTo>
                    <a:pt x="26" y="8"/>
                  </a:moveTo>
                  <a:lnTo>
                    <a:pt x="23" y="8"/>
                  </a:lnTo>
                  <a:lnTo>
                    <a:pt x="21" y="8"/>
                  </a:lnTo>
                  <a:lnTo>
                    <a:pt x="18" y="8"/>
                  </a:lnTo>
                  <a:lnTo>
                    <a:pt x="15" y="7"/>
                  </a:lnTo>
                  <a:lnTo>
                    <a:pt x="11" y="7"/>
                  </a:lnTo>
                  <a:lnTo>
                    <a:pt x="8" y="7"/>
                  </a:lnTo>
                  <a:lnTo>
                    <a:pt x="5" y="7"/>
                  </a:lnTo>
                  <a:lnTo>
                    <a:pt x="3" y="8"/>
                  </a:lnTo>
                  <a:lnTo>
                    <a:pt x="0" y="10"/>
                  </a:lnTo>
                  <a:lnTo>
                    <a:pt x="0" y="13"/>
                  </a:lnTo>
                  <a:lnTo>
                    <a:pt x="3" y="16"/>
                  </a:lnTo>
                  <a:lnTo>
                    <a:pt x="8" y="21"/>
                  </a:lnTo>
                  <a:lnTo>
                    <a:pt x="15" y="25"/>
                  </a:lnTo>
                  <a:lnTo>
                    <a:pt x="21" y="28"/>
                  </a:lnTo>
                  <a:lnTo>
                    <a:pt x="26" y="33"/>
                  </a:lnTo>
                  <a:lnTo>
                    <a:pt x="31" y="36"/>
                  </a:lnTo>
                  <a:lnTo>
                    <a:pt x="35" y="37"/>
                  </a:lnTo>
                  <a:lnTo>
                    <a:pt x="40" y="39"/>
                  </a:lnTo>
                  <a:lnTo>
                    <a:pt x="45" y="37"/>
                  </a:lnTo>
                  <a:lnTo>
                    <a:pt x="50" y="36"/>
                  </a:lnTo>
                  <a:lnTo>
                    <a:pt x="55" y="33"/>
                  </a:lnTo>
                  <a:lnTo>
                    <a:pt x="60" y="29"/>
                  </a:lnTo>
                  <a:lnTo>
                    <a:pt x="64" y="25"/>
                  </a:lnTo>
                  <a:lnTo>
                    <a:pt x="69" y="21"/>
                  </a:lnTo>
                  <a:lnTo>
                    <a:pt x="71" y="20"/>
                  </a:lnTo>
                  <a:lnTo>
                    <a:pt x="72" y="16"/>
                  </a:lnTo>
                  <a:lnTo>
                    <a:pt x="74" y="13"/>
                  </a:lnTo>
                  <a:lnTo>
                    <a:pt x="76" y="10"/>
                  </a:lnTo>
                  <a:lnTo>
                    <a:pt x="76" y="7"/>
                  </a:lnTo>
                  <a:lnTo>
                    <a:pt x="76" y="5"/>
                  </a:lnTo>
                  <a:lnTo>
                    <a:pt x="74" y="2"/>
                  </a:lnTo>
                  <a:lnTo>
                    <a:pt x="71" y="2"/>
                  </a:lnTo>
                  <a:lnTo>
                    <a:pt x="66" y="0"/>
                  </a:lnTo>
                  <a:lnTo>
                    <a:pt x="63" y="0"/>
                  </a:lnTo>
                  <a:lnTo>
                    <a:pt x="60" y="0"/>
                  </a:lnTo>
                  <a:lnTo>
                    <a:pt x="56" y="2"/>
                  </a:lnTo>
                  <a:lnTo>
                    <a:pt x="53" y="2"/>
                  </a:lnTo>
                  <a:lnTo>
                    <a:pt x="48" y="4"/>
                  </a:lnTo>
                  <a:lnTo>
                    <a:pt x="45" y="4"/>
                  </a:lnTo>
                  <a:lnTo>
                    <a:pt x="40" y="4"/>
                  </a:lnTo>
                  <a:lnTo>
                    <a:pt x="39" y="4"/>
                  </a:lnTo>
                  <a:lnTo>
                    <a:pt x="37" y="5"/>
                  </a:lnTo>
                  <a:lnTo>
                    <a:pt x="35" y="5"/>
                  </a:lnTo>
                  <a:lnTo>
                    <a:pt x="34" y="7"/>
                  </a:lnTo>
                  <a:lnTo>
                    <a:pt x="31" y="7"/>
                  </a:lnTo>
                  <a:lnTo>
                    <a:pt x="29" y="8"/>
                  </a:lnTo>
                  <a:lnTo>
                    <a:pt x="27" y="8"/>
                  </a:lnTo>
                  <a:lnTo>
                    <a:pt x="26" y="8"/>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16" name="Freeform 115"/>
            <p:cNvSpPr>
              <a:spLocks/>
            </p:cNvSpPr>
            <p:nvPr/>
          </p:nvSpPr>
          <p:spPr bwMode="auto">
            <a:xfrm>
              <a:off x="4682" y="2480"/>
              <a:ext cx="50" cy="51"/>
            </a:xfrm>
            <a:custGeom>
              <a:avLst/>
              <a:gdLst>
                <a:gd name="T0" fmla="*/ 0 w 50"/>
                <a:gd name="T1" fmla="*/ 24 h 51"/>
                <a:gd name="T2" fmla="*/ 3 w 50"/>
                <a:gd name="T3" fmla="*/ 25 h 51"/>
                <a:gd name="T4" fmla="*/ 5 w 50"/>
                <a:gd name="T5" fmla="*/ 27 h 51"/>
                <a:gd name="T6" fmla="*/ 6 w 50"/>
                <a:gd name="T7" fmla="*/ 30 h 51"/>
                <a:gd name="T8" fmla="*/ 8 w 50"/>
                <a:gd name="T9" fmla="*/ 32 h 51"/>
                <a:gd name="T10" fmla="*/ 10 w 50"/>
                <a:gd name="T11" fmla="*/ 35 h 51"/>
                <a:gd name="T12" fmla="*/ 10 w 50"/>
                <a:gd name="T13" fmla="*/ 37 h 51"/>
                <a:gd name="T14" fmla="*/ 11 w 50"/>
                <a:gd name="T15" fmla="*/ 38 h 51"/>
                <a:gd name="T16" fmla="*/ 14 w 50"/>
                <a:gd name="T17" fmla="*/ 42 h 51"/>
                <a:gd name="T18" fmla="*/ 18 w 50"/>
                <a:gd name="T19" fmla="*/ 43 h 51"/>
                <a:gd name="T20" fmla="*/ 22 w 50"/>
                <a:gd name="T21" fmla="*/ 46 h 51"/>
                <a:gd name="T22" fmla="*/ 27 w 50"/>
                <a:gd name="T23" fmla="*/ 48 h 51"/>
                <a:gd name="T24" fmla="*/ 32 w 50"/>
                <a:gd name="T25" fmla="*/ 50 h 51"/>
                <a:gd name="T26" fmla="*/ 37 w 50"/>
                <a:gd name="T27" fmla="*/ 51 h 51"/>
                <a:gd name="T28" fmla="*/ 40 w 50"/>
                <a:gd name="T29" fmla="*/ 50 h 51"/>
                <a:gd name="T30" fmla="*/ 43 w 50"/>
                <a:gd name="T31" fmla="*/ 46 h 51"/>
                <a:gd name="T32" fmla="*/ 43 w 50"/>
                <a:gd name="T33" fmla="*/ 42 h 51"/>
                <a:gd name="T34" fmla="*/ 43 w 50"/>
                <a:gd name="T35" fmla="*/ 38 h 51"/>
                <a:gd name="T36" fmla="*/ 43 w 50"/>
                <a:gd name="T37" fmla="*/ 34 h 51"/>
                <a:gd name="T38" fmla="*/ 43 w 50"/>
                <a:gd name="T39" fmla="*/ 30 h 51"/>
                <a:gd name="T40" fmla="*/ 45 w 50"/>
                <a:gd name="T41" fmla="*/ 27 h 51"/>
                <a:gd name="T42" fmla="*/ 45 w 50"/>
                <a:gd name="T43" fmla="*/ 22 h 51"/>
                <a:gd name="T44" fmla="*/ 45 w 50"/>
                <a:gd name="T45" fmla="*/ 19 h 51"/>
                <a:gd name="T46" fmla="*/ 47 w 50"/>
                <a:gd name="T47" fmla="*/ 14 h 51"/>
                <a:gd name="T48" fmla="*/ 48 w 50"/>
                <a:gd name="T49" fmla="*/ 9 h 51"/>
                <a:gd name="T50" fmla="*/ 48 w 50"/>
                <a:gd name="T51" fmla="*/ 9 h 51"/>
                <a:gd name="T52" fmla="*/ 50 w 50"/>
                <a:gd name="T53" fmla="*/ 8 h 51"/>
                <a:gd name="T54" fmla="*/ 50 w 50"/>
                <a:gd name="T55" fmla="*/ 6 h 51"/>
                <a:gd name="T56" fmla="*/ 50 w 50"/>
                <a:gd name="T57" fmla="*/ 5 h 51"/>
                <a:gd name="T58" fmla="*/ 48 w 50"/>
                <a:gd name="T59" fmla="*/ 3 h 51"/>
                <a:gd name="T60" fmla="*/ 48 w 50"/>
                <a:gd name="T61" fmla="*/ 1 h 51"/>
                <a:gd name="T62" fmla="*/ 48 w 50"/>
                <a:gd name="T63" fmla="*/ 1 h 51"/>
                <a:gd name="T64" fmla="*/ 47 w 50"/>
                <a:gd name="T65" fmla="*/ 0 h 51"/>
                <a:gd name="T66" fmla="*/ 40 w 50"/>
                <a:gd name="T67" fmla="*/ 0 h 51"/>
                <a:gd name="T68" fmla="*/ 35 w 50"/>
                <a:gd name="T69" fmla="*/ 0 h 51"/>
                <a:gd name="T70" fmla="*/ 29 w 50"/>
                <a:gd name="T71" fmla="*/ 3 h 51"/>
                <a:gd name="T72" fmla="*/ 21 w 50"/>
                <a:gd name="T73" fmla="*/ 6 h 51"/>
                <a:gd name="T74" fmla="*/ 14 w 50"/>
                <a:gd name="T75" fmla="*/ 11 h 51"/>
                <a:gd name="T76" fmla="*/ 10 w 50"/>
                <a:gd name="T77" fmla="*/ 14 h 51"/>
                <a:gd name="T78" fmla="*/ 5 w 50"/>
                <a:gd name="T79" fmla="*/ 19 h 51"/>
                <a:gd name="T80" fmla="*/ 0 w 50"/>
                <a:gd name="T81" fmla="*/ 2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51"/>
                <a:gd name="T125" fmla="*/ 50 w 50"/>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51">
                  <a:moveTo>
                    <a:pt x="0" y="24"/>
                  </a:moveTo>
                  <a:lnTo>
                    <a:pt x="3" y="25"/>
                  </a:lnTo>
                  <a:lnTo>
                    <a:pt x="5" y="27"/>
                  </a:lnTo>
                  <a:lnTo>
                    <a:pt x="6" y="30"/>
                  </a:lnTo>
                  <a:lnTo>
                    <a:pt x="8" y="32"/>
                  </a:lnTo>
                  <a:lnTo>
                    <a:pt x="10" y="35"/>
                  </a:lnTo>
                  <a:lnTo>
                    <a:pt x="10" y="37"/>
                  </a:lnTo>
                  <a:lnTo>
                    <a:pt x="11" y="38"/>
                  </a:lnTo>
                  <a:lnTo>
                    <a:pt x="14" y="42"/>
                  </a:lnTo>
                  <a:lnTo>
                    <a:pt x="18" y="43"/>
                  </a:lnTo>
                  <a:lnTo>
                    <a:pt x="22" y="46"/>
                  </a:lnTo>
                  <a:lnTo>
                    <a:pt x="27" y="48"/>
                  </a:lnTo>
                  <a:lnTo>
                    <a:pt x="32" y="50"/>
                  </a:lnTo>
                  <a:lnTo>
                    <a:pt x="37" y="51"/>
                  </a:lnTo>
                  <a:lnTo>
                    <a:pt x="40" y="50"/>
                  </a:lnTo>
                  <a:lnTo>
                    <a:pt x="43" y="46"/>
                  </a:lnTo>
                  <a:lnTo>
                    <a:pt x="43" y="42"/>
                  </a:lnTo>
                  <a:lnTo>
                    <a:pt x="43" y="38"/>
                  </a:lnTo>
                  <a:lnTo>
                    <a:pt x="43" y="34"/>
                  </a:lnTo>
                  <a:lnTo>
                    <a:pt x="43" y="30"/>
                  </a:lnTo>
                  <a:lnTo>
                    <a:pt x="45" y="27"/>
                  </a:lnTo>
                  <a:lnTo>
                    <a:pt x="45" y="22"/>
                  </a:lnTo>
                  <a:lnTo>
                    <a:pt x="45" y="19"/>
                  </a:lnTo>
                  <a:lnTo>
                    <a:pt x="47" y="14"/>
                  </a:lnTo>
                  <a:lnTo>
                    <a:pt x="48" y="9"/>
                  </a:lnTo>
                  <a:lnTo>
                    <a:pt x="50" y="8"/>
                  </a:lnTo>
                  <a:lnTo>
                    <a:pt x="50" y="6"/>
                  </a:lnTo>
                  <a:lnTo>
                    <a:pt x="50" y="5"/>
                  </a:lnTo>
                  <a:lnTo>
                    <a:pt x="48" y="3"/>
                  </a:lnTo>
                  <a:lnTo>
                    <a:pt x="48" y="1"/>
                  </a:lnTo>
                  <a:lnTo>
                    <a:pt x="47" y="0"/>
                  </a:lnTo>
                  <a:lnTo>
                    <a:pt x="40" y="0"/>
                  </a:lnTo>
                  <a:lnTo>
                    <a:pt x="35" y="0"/>
                  </a:lnTo>
                  <a:lnTo>
                    <a:pt x="29" y="3"/>
                  </a:lnTo>
                  <a:lnTo>
                    <a:pt x="21" y="6"/>
                  </a:lnTo>
                  <a:lnTo>
                    <a:pt x="14" y="11"/>
                  </a:lnTo>
                  <a:lnTo>
                    <a:pt x="10" y="14"/>
                  </a:lnTo>
                  <a:lnTo>
                    <a:pt x="5" y="19"/>
                  </a:lnTo>
                  <a:lnTo>
                    <a:pt x="0" y="2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17" name="Freeform 116"/>
            <p:cNvSpPr>
              <a:spLocks/>
            </p:cNvSpPr>
            <p:nvPr/>
          </p:nvSpPr>
          <p:spPr bwMode="auto">
            <a:xfrm>
              <a:off x="4682" y="2480"/>
              <a:ext cx="50" cy="51"/>
            </a:xfrm>
            <a:custGeom>
              <a:avLst/>
              <a:gdLst>
                <a:gd name="T0" fmla="*/ 0 w 50"/>
                <a:gd name="T1" fmla="*/ 24 h 51"/>
                <a:gd name="T2" fmla="*/ 3 w 50"/>
                <a:gd name="T3" fmla="*/ 25 h 51"/>
                <a:gd name="T4" fmla="*/ 5 w 50"/>
                <a:gd name="T5" fmla="*/ 27 h 51"/>
                <a:gd name="T6" fmla="*/ 6 w 50"/>
                <a:gd name="T7" fmla="*/ 30 h 51"/>
                <a:gd name="T8" fmla="*/ 8 w 50"/>
                <a:gd name="T9" fmla="*/ 32 h 51"/>
                <a:gd name="T10" fmla="*/ 10 w 50"/>
                <a:gd name="T11" fmla="*/ 35 h 51"/>
                <a:gd name="T12" fmla="*/ 10 w 50"/>
                <a:gd name="T13" fmla="*/ 37 h 51"/>
                <a:gd name="T14" fmla="*/ 11 w 50"/>
                <a:gd name="T15" fmla="*/ 38 h 51"/>
                <a:gd name="T16" fmla="*/ 14 w 50"/>
                <a:gd name="T17" fmla="*/ 42 h 51"/>
                <a:gd name="T18" fmla="*/ 18 w 50"/>
                <a:gd name="T19" fmla="*/ 43 h 51"/>
                <a:gd name="T20" fmla="*/ 22 w 50"/>
                <a:gd name="T21" fmla="*/ 46 h 51"/>
                <a:gd name="T22" fmla="*/ 27 w 50"/>
                <a:gd name="T23" fmla="*/ 48 h 51"/>
                <a:gd name="T24" fmla="*/ 32 w 50"/>
                <a:gd name="T25" fmla="*/ 50 h 51"/>
                <a:gd name="T26" fmla="*/ 37 w 50"/>
                <a:gd name="T27" fmla="*/ 51 h 51"/>
                <a:gd name="T28" fmla="*/ 40 w 50"/>
                <a:gd name="T29" fmla="*/ 50 h 51"/>
                <a:gd name="T30" fmla="*/ 43 w 50"/>
                <a:gd name="T31" fmla="*/ 46 h 51"/>
                <a:gd name="T32" fmla="*/ 43 w 50"/>
                <a:gd name="T33" fmla="*/ 42 h 51"/>
                <a:gd name="T34" fmla="*/ 43 w 50"/>
                <a:gd name="T35" fmla="*/ 38 h 51"/>
                <a:gd name="T36" fmla="*/ 43 w 50"/>
                <a:gd name="T37" fmla="*/ 34 h 51"/>
                <a:gd name="T38" fmla="*/ 43 w 50"/>
                <a:gd name="T39" fmla="*/ 30 h 51"/>
                <a:gd name="T40" fmla="*/ 45 w 50"/>
                <a:gd name="T41" fmla="*/ 27 h 51"/>
                <a:gd name="T42" fmla="*/ 45 w 50"/>
                <a:gd name="T43" fmla="*/ 22 h 51"/>
                <a:gd name="T44" fmla="*/ 45 w 50"/>
                <a:gd name="T45" fmla="*/ 19 h 51"/>
                <a:gd name="T46" fmla="*/ 47 w 50"/>
                <a:gd name="T47" fmla="*/ 14 h 51"/>
                <a:gd name="T48" fmla="*/ 48 w 50"/>
                <a:gd name="T49" fmla="*/ 9 h 51"/>
                <a:gd name="T50" fmla="*/ 48 w 50"/>
                <a:gd name="T51" fmla="*/ 9 h 51"/>
                <a:gd name="T52" fmla="*/ 50 w 50"/>
                <a:gd name="T53" fmla="*/ 8 h 51"/>
                <a:gd name="T54" fmla="*/ 50 w 50"/>
                <a:gd name="T55" fmla="*/ 6 h 51"/>
                <a:gd name="T56" fmla="*/ 50 w 50"/>
                <a:gd name="T57" fmla="*/ 5 h 51"/>
                <a:gd name="T58" fmla="*/ 48 w 50"/>
                <a:gd name="T59" fmla="*/ 3 h 51"/>
                <a:gd name="T60" fmla="*/ 48 w 50"/>
                <a:gd name="T61" fmla="*/ 1 h 51"/>
                <a:gd name="T62" fmla="*/ 48 w 50"/>
                <a:gd name="T63" fmla="*/ 1 h 51"/>
                <a:gd name="T64" fmla="*/ 47 w 50"/>
                <a:gd name="T65" fmla="*/ 0 h 51"/>
                <a:gd name="T66" fmla="*/ 40 w 50"/>
                <a:gd name="T67" fmla="*/ 0 h 51"/>
                <a:gd name="T68" fmla="*/ 35 w 50"/>
                <a:gd name="T69" fmla="*/ 0 h 51"/>
                <a:gd name="T70" fmla="*/ 29 w 50"/>
                <a:gd name="T71" fmla="*/ 3 h 51"/>
                <a:gd name="T72" fmla="*/ 21 w 50"/>
                <a:gd name="T73" fmla="*/ 6 h 51"/>
                <a:gd name="T74" fmla="*/ 14 w 50"/>
                <a:gd name="T75" fmla="*/ 11 h 51"/>
                <a:gd name="T76" fmla="*/ 10 w 50"/>
                <a:gd name="T77" fmla="*/ 14 h 51"/>
                <a:gd name="T78" fmla="*/ 5 w 50"/>
                <a:gd name="T79" fmla="*/ 19 h 51"/>
                <a:gd name="T80" fmla="*/ 0 w 50"/>
                <a:gd name="T81" fmla="*/ 2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51"/>
                <a:gd name="T125" fmla="*/ 50 w 50"/>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51">
                  <a:moveTo>
                    <a:pt x="0" y="24"/>
                  </a:moveTo>
                  <a:lnTo>
                    <a:pt x="3" y="25"/>
                  </a:lnTo>
                  <a:lnTo>
                    <a:pt x="5" y="27"/>
                  </a:lnTo>
                  <a:lnTo>
                    <a:pt x="6" y="30"/>
                  </a:lnTo>
                  <a:lnTo>
                    <a:pt x="8" y="32"/>
                  </a:lnTo>
                  <a:lnTo>
                    <a:pt x="10" y="35"/>
                  </a:lnTo>
                  <a:lnTo>
                    <a:pt x="10" y="37"/>
                  </a:lnTo>
                  <a:lnTo>
                    <a:pt x="11" y="38"/>
                  </a:lnTo>
                  <a:lnTo>
                    <a:pt x="14" y="42"/>
                  </a:lnTo>
                  <a:lnTo>
                    <a:pt x="18" y="43"/>
                  </a:lnTo>
                  <a:lnTo>
                    <a:pt x="22" y="46"/>
                  </a:lnTo>
                  <a:lnTo>
                    <a:pt x="27" y="48"/>
                  </a:lnTo>
                  <a:lnTo>
                    <a:pt x="32" y="50"/>
                  </a:lnTo>
                  <a:lnTo>
                    <a:pt x="37" y="51"/>
                  </a:lnTo>
                  <a:lnTo>
                    <a:pt x="40" y="50"/>
                  </a:lnTo>
                  <a:lnTo>
                    <a:pt x="43" y="46"/>
                  </a:lnTo>
                  <a:lnTo>
                    <a:pt x="43" y="42"/>
                  </a:lnTo>
                  <a:lnTo>
                    <a:pt x="43" y="38"/>
                  </a:lnTo>
                  <a:lnTo>
                    <a:pt x="43" y="34"/>
                  </a:lnTo>
                  <a:lnTo>
                    <a:pt x="43" y="30"/>
                  </a:lnTo>
                  <a:lnTo>
                    <a:pt x="45" y="27"/>
                  </a:lnTo>
                  <a:lnTo>
                    <a:pt x="45" y="22"/>
                  </a:lnTo>
                  <a:lnTo>
                    <a:pt x="45" y="19"/>
                  </a:lnTo>
                  <a:lnTo>
                    <a:pt x="47" y="14"/>
                  </a:lnTo>
                  <a:lnTo>
                    <a:pt x="48" y="9"/>
                  </a:lnTo>
                  <a:lnTo>
                    <a:pt x="50" y="8"/>
                  </a:lnTo>
                  <a:lnTo>
                    <a:pt x="50" y="6"/>
                  </a:lnTo>
                  <a:lnTo>
                    <a:pt x="50" y="5"/>
                  </a:lnTo>
                  <a:lnTo>
                    <a:pt x="48" y="3"/>
                  </a:lnTo>
                  <a:lnTo>
                    <a:pt x="48" y="1"/>
                  </a:lnTo>
                  <a:lnTo>
                    <a:pt x="47" y="0"/>
                  </a:lnTo>
                  <a:lnTo>
                    <a:pt x="40" y="0"/>
                  </a:lnTo>
                  <a:lnTo>
                    <a:pt x="35" y="0"/>
                  </a:lnTo>
                  <a:lnTo>
                    <a:pt x="29" y="3"/>
                  </a:lnTo>
                  <a:lnTo>
                    <a:pt x="21" y="6"/>
                  </a:lnTo>
                  <a:lnTo>
                    <a:pt x="14" y="11"/>
                  </a:lnTo>
                  <a:lnTo>
                    <a:pt x="10" y="14"/>
                  </a:lnTo>
                  <a:lnTo>
                    <a:pt x="5" y="19"/>
                  </a:lnTo>
                  <a:lnTo>
                    <a:pt x="0" y="24"/>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18" name="Freeform 117"/>
            <p:cNvSpPr>
              <a:spLocks/>
            </p:cNvSpPr>
            <p:nvPr/>
          </p:nvSpPr>
          <p:spPr bwMode="auto">
            <a:xfrm>
              <a:off x="4682" y="2480"/>
              <a:ext cx="50" cy="51"/>
            </a:xfrm>
            <a:custGeom>
              <a:avLst/>
              <a:gdLst>
                <a:gd name="T0" fmla="*/ 0 w 50"/>
                <a:gd name="T1" fmla="*/ 24 h 51"/>
                <a:gd name="T2" fmla="*/ 3 w 50"/>
                <a:gd name="T3" fmla="*/ 25 h 51"/>
                <a:gd name="T4" fmla="*/ 5 w 50"/>
                <a:gd name="T5" fmla="*/ 27 h 51"/>
                <a:gd name="T6" fmla="*/ 6 w 50"/>
                <a:gd name="T7" fmla="*/ 30 h 51"/>
                <a:gd name="T8" fmla="*/ 8 w 50"/>
                <a:gd name="T9" fmla="*/ 32 h 51"/>
                <a:gd name="T10" fmla="*/ 10 w 50"/>
                <a:gd name="T11" fmla="*/ 35 h 51"/>
                <a:gd name="T12" fmla="*/ 10 w 50"/>
                <a:gd name="T13" fmla="*/ 37 h 51"/>
                <a:gd name="T14" fmla="*/ 11 w 50"/>
                <a:gd name="T15" fmla="*/ 38 h 51"/>
                <a:gd name="T16" fmla="*/ 14 w 50"/>
                <a:gd name="T17" fmla="*/ 42 h 51"/>
                <a:gd name="T18" fmla="*/ 18 w 50"/>
                <a:gd name="T19" fmla="*/ 43 h 51"/>
                <a:gd name="T20" fmla="*/ 22 w 50"/>
                <a:gd name="T21" fmla="*/ 46 h 51"/>
                <a:gd name="T22" fmla="*/ 27 w 50"/>
                <a:gd name="T23" fmla="*/ 48 h 51"/>
                <a:gd name="T24" fmla="*/ 32 w 50"/>
                <a:gd name="T25" fmla="*/ 50 h 51"/>
                <a:gd name="T26" fmla="*/ 37 w 50"/>
                <a:gd name="T27" fmla="*/ 51 h 51"/>
                <a:gd name="T28" fmla="*/ 40 w 50"/>
                <a:gd name="T29" fmla="*/ 50 h 51"/>
                <a:gd name="T30" fmla="*/ 43 w 50"/>
                <a:gd name="T31" fmla="*/ 46 h 51"/>
                <a:gd name="T32" fmla="*/ 43 w 50"/>
                <a:gd name="T33" fmla="*/ 42 h 51"/>
                <a:gd name="T34" fmla="*/ 43 w 50"/>
                <a:gd name="T35" fmla="*/ 38 h 51"/>
                <a:gd name="T36" fmla="*/ 43 w 50"/>
                <a:gd name="T37" fmla="*/ 34 h 51"/>
                <a:gd name="T38" fmla="*/ 43 w 50"/>
                <a:gd name="T39" fmla="*/ 30 h 51"/>
                <a:gd name="T40" fmla="*/ 45 w 50"/>
                <a:gd name="T41" fmla="*/ 27 h 51"/>
                <a:gd name="T42" fmla="*/ 45 w 50"/>
                <a:gd name="T43" fmla="*/ 22 h 51"/>
                <a:gd name="T44" fmla="*/ 45 w 50"/>
                <a:gd name="T45" fmla="*/ 19 h 51"/>
                <a:gd name="T46" fmla="*/ 47 w 50"/>
                <a:gd name="T47" fmla="*/ 14 h 51"/>
                <a:gd name="T48" fmla="*/ 48 w 50"/>
                <a:gd name="T49" fmla="*/ 9 h 51"/>
                <a:gd name="T50" fmla="*/ 48 w 50"/>
                <a:gd name="T51" fmla="*/ 9 h 51"/>
                <a:gd name="T52" fmla="*/ 50 w 50"/>
                <a:gd name="T53" fmla="*/ 8 h 51"/>
                <a:gd name="T54" fmla="*/ 50 w 50"/>
                <a:gd name="T55" fmla="*/ 6 h 51"/>
                <a:gd name="T56" fmla="*/ 50 w 50"/>
                <a:gd name="T57" fmla="*/ 5 h 51"/>
                <a:gd name="T58" fmla="*/ 48 w 50"/>
                <a:gd name="T59" fmla="*/ 3 h 51"/>
                <a:gd name="T60" fmla="*/ 48 w 50"/>
                <a:gd name="T61" fmla="*/ 1 h 51"/>
                <a:gd name="T62" fmla="*/ 48 w 50"/>
                <a:gd name="T63" fmla="*/ 1 h 51"/>
                <a:gd name="T64" fmla="*/ 47 w 50"/>
                <a:gd name="T65" fmla="*/ 0 h 51"/>
                <a:gd name="T66" fmla="*/ 40 w 50"/>
                <a:gd name="T67" fmla="*/ 0 h 51"/>
                <a:gd name="T68" fmla="*/ 35 w 50"/>
                <a:gd name="T69" fmla="*/ 0 h 51"/>
                <a:gd name="T70" fmla="*/ 29 w 50"/>
                <a:gd name="T71" fmla="*/ 3 h 51"/>
                <a:gd name="T72" fmla="*/ 21 w 50"/>
                <a:gd name="T73" fmla="*/ 6 h 51"/>
                <a:gd name="T74" fmla="*/ 14 w 50"/>
                <a:gd name="T75" fmla="*/ 11 h 51"/>
                <a:gd name="T76" fmla="*/ 10 w 50"/>
                <a:gd name="T77" fmla="*/ 14 h 51"/>
                <a:gd name="T78" fmla="*/ 5 w 50"/>
                <a:gd name="T79" fmla="*/ 19 h 51"/>
                <a:gd name="T80" fmla="*/ 0 w 50"/>
                <a:gd name="T81" fmla="*/ 2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51"/>
                <a:gd name="T125" fmla="*/ 50 w 50"/>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51">
                  <a:moveTo>
                    <a:pt x="0" y="24"/>
                  </a:moveTo>
                  <a:lnTo>
                    <a:pt x="3" y="25"/>
                  </a:lnTo>
                  <a:lnTo>
                    <a:pt x="5" y="27"/>
                  </a:lnTo>
                  <a:lnTo>
                    <a:pt x="6" y="30"/>
                  </a:lnTo>
                  <a:lnTo>
                    <a:pt x="8" y="32"/>
                  </a:lnTo>
                  <a:lnTo>
                    <a:pt x="10" y="35"/>
                  </a:lnTo>
                  <a:lnTo>
                    <a:pt x="10" y="37"/>
                  </a:lnTo>
                  <a:lnTo>
                    <a:pt x="11" y="38"/>
                  </a:lnTo>
                  <a:lnTo>
                    <a:pt x="14" y="42"/>
                  </a:lnTo>
                  <a:lnTo>
                    <a:pt x="18" y="43"/>
                  </a:lnTo>
                  <a:lnTo>
                    <a:pt x="22" y="46"/>
                  </a:lnTo>
                  <a:lnTo>
                    <a:pt x="27" y="48"/>
                  </a:lnTo>
                  <a:lnTo>
                    <a:pt x="32" y="50"/>
                  </a:lnTo>
                  <a:lnTo>
                    <a:pt x="37" y="51"/>
                  </a:lnTo>
                  <a:lnTo>
                    <a:pt x="40" y="50"/>
                  </a:lnTo>
                  <a:lnTo>
                    <a:pt x="43" y="46"/>
                  </a:lnTo>
                  <a:lnTo>
                    <a:pt x="43" y="42"/>
                  </a:lnTo>
                  <a:lnTo>
                    <a:pt x="43" y="38"/>
                  </a:lnTo>
                  <a:lnTo>
                    <a:pt x="43" y="34"/>
                  </a:lnTo>
                  <a:lnTo>
                    <a:pt x="43" y="30"/>
                  </a:lnTo>
                  <a:lnTo>
                    <a:pt x="45" y="27"/>
                  </a:lnTo>
                  <a:lnTo>
                    <a:pt x="45" y="22"/>
                  </a:lnTo>
                  <a:lnTo>
                    <a:pt x="45" y="19"/>
                  </a:lnTo>
                  <a:lnTo>
                    <a:pt x="47" y="14"/>
                  </a:lnTo>
                  <a:lnTo>
                    <a:pt x="48" y="9"/>
                  </a:lnTo>
                  <a:lnTo>
                    <a:pt x="50" y="8"/>
                  </a:lnTo>
                  <a:lnTo>
                    <a:pt x="50" y="6"/>
                  </a:lnTo>
                  <a:lnTo>
                    <a:pt x="50" y="5"/>
                  </a:lnTo>
                  <a:lnTo>
                    <a:pt x="48" y="3"/>
                  </a:lnTo>
                  <a:lnTo>
                    <a:pt x="48" y="1"/>
                  </a:lnTo>
                  <a:lnTo>
                    <a:pt x="47" y="0"/>
                  </a:lnTo>
                  <a:lnTo>
                    <a:pt x="40" y="0"/>
                  </a:lnTo>
                  <a:lnTo>
                    <a:pt x="35" y="0"/>
                  </a:lnTo>
                  <a:lnTo>
                    <a:pt x="29" y="3"/>
                  </a:lnTo>
                  <a:lnTo>
                    <a:pt x="21" y="6"/>
                  </a:lnTo>
                  <a:lnTo>
                    <a:pt x="14" y="11"/>
                  </a:lnTo>
                  <a:lnTo>
                    <a:pt x="10" y="14"/>
                  </a:lnTo>
                  <a:lnTo>
                    <a:pt x="5" y="19"/>
                  </a:lnTo>
                  <a:lnTo>
                    <a:pt x="0" y="2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19" name="Freeform 118"/>
            <p:cNvSpPr>
              <a:spLocks/>
            </p:cNvSpPr>
            <p:nvPr/>
          </p:nvSpPr>
          <p:spPr bwMode="auto">
            <a:xfrm>
              <a:off x="4688" y="2396"/>
              <a:ext cx="79" cy="52"/>
            </a:xfrm>
            <a:custGeom>
              <a:avLst/>
              <a:gdLst>
                <a:gd name="T0" fmla="*/ 4 w 79"/>
                <a:gd name="T1" fmla="*/ 27 h 52"/>
                <a:gd name="T2" fmla="*/ 4 w 79"/>
                <a:gd name="T3" fmla="*/ 27 h 52"/>
                <a:gd name="T4" fmla="*/ 4 w 79"/>
                <a:gd name="T5" fmla="*/ 29 h 52"/>
                <a:gd name="T6" fmla="*/ 4 w 79"/>
                <a:gd name="T7" fmla="*/ 31 h 52"/>
                <a:gd name="T8" fmla="*/ 5 w 79"/>
                <a:gd name="T9" fmla="*/ 37 h 52"/>
                <a:gd name="T10" fmla="*/ 8 w 79"/>
                <a:gd name="T11" fmla="*/ 42 h 52"/>
                <a:gd name="T12" fmla="*/ 15 w 79"/>
                <a:gd name="T13" fmla="*/ 45 h 52"/>
                <a:gd name="T14" fmla="*/ 20 w 79"/>
                <a:gd name="T15" fmla="*/ 47 h 52"/>
                <a:gd name="T16" fmla="*/ 24 w 79"/>
                <a:gd name="T17" fmla="*/ 48 h 52"/>
                <a:gd name="T18" fmla="*/ 26 w 79"/>
                <a:gd name="T19" fmla="*/ 50 h 52"/>
                <a:gd name="T20" fmla="*/ 29 w 79"/>
                <a:gd name="T21" fmla="*/ 52 h 52"/>
                <a:gd name="T22" fmla="*/ 32 w 79"/>
                <a:gd name="T23" fmla="*/ 52 h 52"/>
                <a:gd name="T24" fmla="*/ 36 w 79"/>
                <a:gd name="T25" fmla="*/ 52 h 52"/>
                <a:gd name="T26" fmla="*/ 41 w 79"/>
                <a:gd name="T27" fmla="*/ 52 h 52"/>
                <a:gd name="T28" fmla="*/ 44 w 79"/>
                <a:gd name="T29" fmla="*/ 50 h 52"/>
                <a:gd name="T30" fmla="*/ 49 w 79"/>
                <a:gd name="T31" fmla="*/ 47 h 52"/>
                <a:gd name="T32" fmla="*/ 52 w 79"/>
                <a:gd name="T33" fmla="*/ 44 h 52"/>
                <a:gd name="T34" fmla="*/ 57 w 79"/>
                <a:gd name="T35" fmla="*/ 42 h 52"/>
                <a:gd name="T36" fmla="*/ 61 w 79"/>
                <a:gd name="T37" fmla="*/ 40 h 52"/>
                <a:gd name="T38" fmla="*/ 68 w 79"/>
                <a:gd name="T39" fmla="*/ 40 h 52"/>
                <a:gd name="T40" fmla="*/ 73 w 79"/>
                <a:gd name="T41" fmla="*/ 37 h 52"/>
                <a:gd name="T42" fmla="*/ 77 w 79"/>
                <a:gd name="T43" fmla="*/ 31 h 52"/>
                <a:gd name="T44" fmla="*/ 79 w 79"/>
                <a:gd name="T45" fmla="*/ 24 h 52"/>
                <a:gd name="T46" fmla="*/ 79 w 79"/>
                <a:gd name="T47" fmla="*/ 16 h 52"/>
                <a:gd name="T48" fmla="*/ 76 w 79"/>
                <a:gd name="T49" fmla="*/ 11 h 52"/>
                <a:gd name="T50" fmla="*/ 73 w 79"/>
                <a:gd name="T51" fmla="*/ 7 h 52"/>
                <a:gd name="T52" fmla="*/ 68 w 79"/>
                <a:gd name="T53" fmla="*/ 3 h 52"/>
                <a:gd name="T54" fmla="*/ 63 w 79"/>
                <a:gd name="T55" fmla="*/ 2 h 52"/>
                <a:gd name="T56" fmla="*/ 57 w 79"/>
                <a:gd name="T57" fmla="*/ 0 h 52"/>
                <a:gd name="T58" fmla="*/ 50 w 79"/>
                <a:gd name="T59" fmla="*/ 2 h 52"/>
                <a:gd name="T60" fmla="*/ 44 w 79"/>
                <a:gd name="T61" fmla="*/ 5 h 52"/>
                <a:gd name="T62" fmla="*/ 37 w 79"/>
                <a:gd name="T63" fmla="*/ 8 h 52"/>
                <a:gd name="T64" fmla="*/ 31 w 79"/>
                <a:gd name="T65" fmla="*/ 8 h 52"/>
                <a:gd name="T66" fmla="*/ 24 w 79"/>
                <a:gd name="T67" fmla="*/ 7 h 52"/>
                <a:gd name="T68" fmla="*/ 18 w 79"/>
                <a:gd name="T69" fmla="*/ 7 h 52"/>
                <a:gd name="T70" fmla="*/ 13 w 79"/>
                <a:gd name="T71" fmla="*/ 8 h 52"/>
                <a:gd name="T72" fmla="*/ 8 w 79"/>
                <a:gd name="T73" fmla="*/ 10 h 52"/>
                <a:gd name="T74" fmla="*/ 4 w 79"/>
                <a:gd name="T75" fmla="*/ 15 h 52"/>
                <a:gd name="T76" fmla="*/ 0 w 79"/>
                <a:gd name="T77" fmla="*/ 19 h 52"/>
                <a:gd name="T78" fmla="*/ 2 w 79"/>
                <a:gd name="T79" fmla="*/ 24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52"/>
                <a:gd name="T122" fmla="*/ 79 w 79"/>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52">
                  <a:moveTo>
                    <a:pt x="4" y="27"/>
                  </a:moveTo>
                  <a:lnTo>
                    <a:pt x="4" y="27"/>
                  </a:lnTo>
                  <a:lnTo>
                    <a:pt x="4" y="29"/>
                  </a:lnTo>
                  <a:lnTo>
                    <a:pt x="4" y="31"/>
                  </a:lnTo>
                  <a:lnTo>
                    <a:pt x="4" y="34"/>
                  </a:lnTo>
                  <a:lnTo>
                    <a:pt x="5" y="37"/>
                  </a:lnTo>
                  <a:lnTo>
                    <a:pt x="7" y="40"/>
                  </a:lnTo>
                  <a:lnTo>
                    <a:pt x="8" y="42"/>
                  </a:lnTo>
                  <a:lnTo>
                    <a:pt x="12" y="44"/>
                  </a:lnTo>
                  <a:lnTo>
                    <a:pt x="15" y="45"/>
                  </a:lnTo>
                  <a:lnTo>
                    <a:pt x="18" y="45"/>
                  </a:lnTo>
                  <a:lnTo>
                    <a:pt x="20" y="47"/>
                  </a:lnTo>
                  <a:lnTo>
                    <a:pt x="23" y="48"/>
                  </a:lnTo>
                  <a:lnTo>
                    <a:pt x="24" y="48"/>
                  </a:lnTo>
                  <a:lnTo>
                    <a:pt x="26" y="48"/>
                  </a:lnTo>
                  <a:lnTo>
                    <a:pt x="26" y="50"/>
                  </a:lnTo>
                  <a:lnTo>
                    <a:pt x="28" y="50"/>
                  </a:lnTo>
                  <a:lnTo>
                    <a:pt x="29" y="52"/>
                  </a:lnTo>
                  <a:lnTo>
                    <a:pt x="31" y="52"/>
                  </a:lnTo>
                  <a:lnTo>
                    <a:pt x="32" y="52"/>
                  </a:lnTo>
                  <a:lnTo>
                    <a:pt x="36" y="52"/>
                  </a:lnTo>
                  <a:lnTo>
                    <a:pt x="39" y="52"/>
                  </a:lnTo>
                  <a:lnTo>
                    <a:pt x="41" y="52"/>
                  </a:lnTo>
                  <a:lnTo>
                    <a:pt x="42" y="52"/>
                  </a:lnTo>
                  <a:lnTo>
                    <a:pt x="44" y="50"/>
                  </a:lnTo>
                  <a:lnTo>
                    <a:pt x="45" y="48"/>
                  </a:lnTo>
                  <a:lnTo>
                    <a:pt x="49" y="47"/>
                  </a:lnTo>
                  <a:lnTo>
                    <a:pt x="50" y="45"/>
                  </a:lnTo>
                  <a:lnTo>
                    <a:pt x="52" y="44"/>
                  </a:lnTo>
                  <a:lnTo>
                    <a:pt x="55" y="42"/>
                  </a:lnTo>
                  <a:lnTo>
                    <a:pt x="57" y="42"/>
                  </a:lnTo>
                  <a:lnTo>
                    <a:pt x="60" y="40"/>
                  </a:lnTo>
                  <a:lnTo>
                    <a:pt x="61" y="40"/>
                  </a:lnTo>
                  <a:lnTo>
                    <a:pt x="65" y="40"/>
                  </a:lnTo>
                  <a:lnTo>
                    <a:pt x="68" y="40"/>
                  </a:lnTo>
                  <a:lnTo>
                    <a:pt x="69" y="39"/>
                  </a:lnTo>
                  <a:lnTo>
                    <a:pt x="73" y="37"/>
                  </a:lnTo>
                  <a:lnTo>
                    <a:pt x="76" y="34"/>
                  </a:lnTo>
                  <a:lnTo>
                    <a:pt x="77" y="31"/>
                  </a:lnTo>
                  <a:lnTo>
                    <a:pt x="79" y="27"/>
                  </a:lnTo>
                  <a:lnTo>
                    <a:pt x="79" y="24"/>
                  </a:lnTo>
                  <a:lnTo>
                    <a:pt x="79" y="21"/>
                  </a:lnTo>
                  <a:lnTo>
                    <a:pt x="79" y="16"/>
                  </a:lnTo>
                  <a:lnTo>
                    <a:pt x="77" y="13"/>
                  </a:lnTo>
                  <a:lnTo>
                    <a:pt x="76" y="11"/>
                  </a:lnTo>
                  <a:lnTo>
                    <a:pt x="74" y="8"/>
                  </a:lnTo>
                  <a:lnTo>
                    <a:pt x="73" y="7"/>
                  </a:lnTo>
                  <a:lnTo>
                    <a:pt x="71" y="5"/>
                  </a:lnTo>
                  <a:lnTo>
                    <a:pt x="68" y="3"/>
                  </a:lnTo>
                  <a:lnTo>
                    <a:pt x="66" y="2"/>
                  </a:lnTo>
                  <a:lnTo>
                    <a:pt x="63" y="2"/>
                  </a:lnTo>
                  <a:lnTo>
                    <a:pt x="61" y="0"/>
                  </a:lnTo>
                  <a:lnTo>
                    <a:pt x="57" y="0"/>
                  </a:lnTo>
                  <a:lnTo>
                    <a:pt x="53" y="0"/>
                  </a:lnTo>
                  <a:lnTo>
                    <a:pt x="50" y="2"/>
                  </a:lnTo>
                  <a:lnTo>
                    <a:pt x="47" y="3"/>
                  </a:lnTo>
                  <a:lnTo>
                    <a:pt x="44" y="5"/>
                  </a:lnTo>
                  <a:lnTo>
                    <a:pt x="41" y="7"/>
                  </a:lnTo>
                  <a:lnTo>
                    <a:pt x="37" y="8"/>
                  </a:lnTo>
                  <a:lnTo>
                    <a:pt x="34" y="8"/>
                  </a:lnTo>
                  <a:lnTo>
                    <a:pt x="31" y="8"/>
                  </a:lnTo>
                  <a:lnTo>
                    <a:pt x="28" y="8"/>
                  </a:lnTo>
                  <a:lnTo>
                    <a:pt x="24" y="7"/>
                  </a:lnTo>
                  <a:lnTo>
                    <a:pt x="21" y="7"/>
                  </a:lnTo>
                  <a:lnTo>
                    <a:pt x="18" y="7"/>
                  </a:lnTo>
                  <a:lnTo>
                    <a:pt x="16" y="7"/>
                  </a:lnTo>
                  <a:lnTo>
                    <a:pt x="13" y="8"/>
                  </a:lnTo>
                  <a:lnTo>
                    <a:pt x="10" y="8"/>
                  </a:lnTo>
                  <a:lnTo>
                    <a:pt x="8" y="10"/>
                  </a:lnTo>
                  <a:lnTo>
                    <a:pt x="5" y="13"/>
                  </a:lnTo>
                  <a:lnTo>
                    <a:pt x="4" y="15"/>
                  </a:lnTo>
                  <a:lnTo>
                    <a:pt x="2" y="18"/>
                  </a:lnTo>
                  <a:lnTo>
                    <a:pt x="0" y="19"/>
                  </a:lnTo>
                  <a:lnTo>
                    <a:pt x="0" y="23"/>
                  </a:lnTo>
                  <a:lnTo>
                    <a:pt x="2" y="24"/>
                  </a:lnTo>
                  <a:lnTo>
                    <a:pt x="4" y="27"/>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20" name="Freeform 119"/>
            <p:cNvSpPr>
              <a:spLocks/>
            </p:cNvSpPr>
            <p:nvPr/>
          </p:nvSpPr>
          <p:spPr bwMode="auto">
            <a:xfrm>
              <a:off x="4688" y="2396"/>
              <a:ext cx="79" cy="52"/>
            </a:xfrm>
            <a:custGeom>
              <a:avLst/>
              <a:gdLst>
                <a:gd name="T0" fmla="*/ 4 w 79"/>
                <a:gd name="T1" fmla="*/ 27 h 52"/>
                <a:gd name="T2" fmla="*/ 4 w 79"/>
                <a:gd name="T3" fmla="*/ 27 h 52"/>
                <a:gd name="T4" fmla="*/ 4 w 79"/>
                <a:gd name="T5" fmla="*/ 29 h 52"/>
                <a:gd name="T6" fmla="*/ 4 w 79"/>
                <a:gd name="T7" fmla="*/ 31 h 52"/>
                <a:gd name="T8" fmla="*/ 5 w 79"/>
                <a:gd name="T9" fmla="*/ 37 h 52"/>
                <a:gd name="T10" fmla="*/ 8 w 79"/>
                <a:gd name="T11" fmla="*/ 42 h 52"/>
                <a:gd name="T12" fmla="*/ 15 w 79"/>
                <a:gd name="T13" fmla="*/ 45 h 52"/>
                <a:gd name="T14" fmla="*/ 20 w 79"/>
                <a:gd name="T15" fmla="*/ 47 h 52"/>
                <a:gd name="T16" fmla="*/ 24 w 79"/>
                <a:gd name="T17" fmla="*/ 48 h 52"/>
                <a:gd name="T18" fmla="*/ 26 w 79"/>
                <a:gd name="T19" fmla="*/ 50 h 52"/>
                <a:gd name="T20" fmla="*/ 29 w 79"/>
                <a:gd name="T21" fmla="*/ 52 h 52"/>
                <a:gd name="T22" fmla="*/ 32 w 79"/>
                <a:gd name="T23" fmla="*/ 52 h 52"/>
                <a:gd name="T24" fmla="*/ 36 w 79"/>
                <a:gd name="T25" fmla="*/ 52 h 52"/>
                <a:gd name="T26" fmla="*/ 41 w 79"/>
                <a:gd name="T27" fmla="*/ 52 h 52"/>
                <a:gd name="T28" fmla="*/ 44 w 79"/>
                <a:gd name="T29" fmla="*/ 50 h 52"/>
                <a:gd name="T30" fmla="*/ 49 w 79"/>
                <a:gd name="T31" fmla="*/ 47 h 52"/>
                <a:gd name="T32" fmla="*/ 52 w 79"/>
                <a:gd name="T33" fmla="*/ 44 h 52"/>
                <a:gd name="T34" fmla="*/ 57 w 79"/>
                <a:gd name="T35" fmla="*/ 42 h 52"/>
                <a:gd name="T36" fmla="*/ 61 w 79"/>
                <a:gd name="T37" fmla="*/ 40 h 52"/>
                <a:gd name="T38" fmla="*/ 68 w 79"/>
                <a:gd name="T39" fmla="*/ 40 h 52"/>
                <a:gd name="T40" fmla="*/ 73 w 79"/>
                <a:gd name="T41" fmla="*/ 37 h 52"/>
                <a:gd name="T42" fmla="*/ 77 w 79"/>
                <a:gd name="T43" fmla="*/ 31 h 52"/>
                <a:gd name="T44" fmla="*/ 79 w 79"/>
                <a:gd name="T45" fmla="*/ 24 h 52"/>
                <a:gd name="T46" fmla="*/ 79 w 79"/>
                <a:gd name="T47" fmla="*/ 16 h 52"/>
                <a:gd name="T48" fmla="*/ 76 w 79"/>
                <a:gd name="T49" fmla="*/ 11 h 52"/>
                <a:gd name="T50" fmla="*/ 73 w 79"/>
                <a:gd name="T51" fmla="*/ 7 h 52"/>
                <a:gd name="T52" fmla="*/ 68 w 79"/>
                <a:gd name="T53" fmla="*/ 3 h 52"/>
                <a:gd name="T54" fmla="*/ 63 w 79"/>
                <a:gd name="T55" fmla="*/ 2 h 52"/>
                <a:gd name="T56" fmla="*/ 57 w 79"/>
                <a:gd name="T57" fmla="*/ 0 h 52"/>
                <a:gd name="T58" fmla="*/ 50 w 79"/>
                <a:gd name="T59" fmla="*/ 2 h 52"/>
                <a:gd name="T60" fmla="*/ 44 w 79"/>
                <a:gd name="T61" fmla="*/ 5 h 52"/>
                <a:gd name="T62" fmla="*/ 37 w 79"/>
                <a:gd name="T63" fmla="*/ 8 h 52"/>
                <a:gd name="T64" fmla="*/ 31 w 79"/>
                <a:gd name="T65" fmla="*/ 8 h 52"/>
                <a:gd name="T66" fmla="*/ 24 w 79"/>
                <a:gd name="T67" fmla="*/ 7 h 52"/>
                <a:gd name="T68" fmla="*/ 18 w 79"/>
                <a:gd name="T69" fmla="*/ 7 h 52"/>
                <a:gd name="T70" fmla="*/ 13 w 79"/>
                <a:gd name="T71" fmla="*/ 8 h 52"/>
                <a:gd name="T72" fmla="*/ 8 w 79"/>
                <a:gd name="T73" fmla="*/ 10 h 52"/>
                <a:gd name="T74" fmla="*/ 4 w 79"/>
                <a:gd name="T75" fmla="*/ 15 h 52"/>
                <a:gd name="T76" fmla="*/ 0 w 79"/>
                <a:gd name="T77" fmla="*/ 19 h 52"/>
                <a:gd name="T78" fmla="*/ 2 w 79"/>
                <a:gd name="T79" fmla="*/ 24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52"/>
                <a:gd name="T122" fmla="*/ 79 w 79"/>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52">
                  <a:moveTo>
                    <a:pt x="4" y="27"/>
                  </a:moveTo>
                  <a:lnTo>
                    <a:pt x="4" y="27"/>
                  </a:lnTo>
                  <a:lnTo>
                    <a:pt x="4" y="29"/>
                  </a:lnTo>
                  <a:lnTo>
                    <a:pt x="4" y="31"/>
                  </a:lnTo>
                  <a:lnTo>
                    <a:pt x="4" y="34"/>
                  </a:lnTo>
                  <a:lnTo>
                    <a:pt x="5" y="37"/>
                  </a:lnTo>
                  <a:lnTo>
                    <a:pt x="7" y="40"/>
                  </a:lnTo>
                  <a:lnTo>
                    <a:pt x="8" y="42"/>
                  </a:lnTo>
                  <a:lnTo>
                    <a:pt x="12" y="44"/>
                  </a:lnTo>
                  <a:lnTo>
                    <a:pt x="15" y="45"/>
                  </a:lnTo>
                  <a:lnTo>
                    <a:pt x="18" y="45"/>
                  </a:lnTo>
                  <a:lnTo>
                    <a:pt x="20" y="47"/>
                  </a:lnTo>
                  <a:lnTo>
                    <a:pt x="23" y="48"/>
                  </a:lnTo>
                  <a:lnTo>
                    <a:pt x="24" y="48"/>
                  </a:lnTo>
                  <a:lnTo>
                    <a:pt x="26" y="48"/>
                  </a:lnTo>
                  <a:lnTo>
                    <a:pt x="26" y="50"/>
                  </a:lnTo>
                  <a:lnTo>
                    <a:pt x="28" y="50"/>
                  </a:lnTo>
                  <a:lnTo>
                    <a:pt x="29" y="52"/>
                  </a:lnTo>
                  <a:lnTo>
                    <a:pt x="31" y="52"/>
                  </a:lnTo>
                  <a:lnTo>
                    <a:pt x="32" y="52"/>
                  </a:lnTo>
                  <a:lnTo>
                    <a:pt x="36" y="52"/>
                  </a:lnTo>
                  <a:lnTo>
                    <a:pt x="39" y="52"/>
                  </a:lnTo>
                  <a:lnTo>
                    <a:pt x="41" y="52"/>
                  </a:lnTo>
                  <a:lnTo>
                    <a:pt x="42" y="52"/>
                  </a:lnTo>
                  <a:lnTo>
                    <a:pt x="44" y="50"/>
                  </a:lnTo>
                  <a:lnTo>
                    <a:pt x="45" y="48"/>
                  </a:lnTo>
                  <a:lnTo>
                    <a:pt x="49" y="47"/>
                  </a:lnTo>
                  <a:lnTo>
                    <a:pt x="50" y="45"/>
                  </a:lnTo>
                  <a:lnTo>
                    <a:pt x="52" y="44"/>
                  </a:lnTo>
                  <a:lnTo>
                    <a:pt x="55" y="42"/>
                  </a:lnTo>
                  <a:lnTo>
                    <a:pt x="57" y="42"/>
                  </a:lnTo>
                  <a:lnTo>
                    <a:pt x="60" y="40"/>
                  </a:lnTo>
                  <a:lnTo>
                    <a:pt x="61" y="40"/>
                  </a:lnTo>
                  <a:lnTo>
                    <a:pt x="65" y="40"/>
                  </a:lnTo>
                  <a:lnTo>
                    <a:pt x="68" y="40"/>
                  </a:lnTo>
                  <a:lnTo>
                    <a:pt x="69" y="39"/>
                  </a:lnTo>
                  <a:lnTo>
                    <a:pt x="73" y="37"/>
                  </a:lnTo>
                  <a:lnTo>
                    <a:pt x="76" y="34"/>
                  </a:lnTo>
                  <a:lnTo>
                    <a:pt x="77" y="31"/>
                  </a:lnTo>
                  <a:lnTo>
                    <a:pt x="79" y="27"/>
                  </a:lnTo>
                  <a:lnTo>
                    <a:pt x="79" y="24"/>
                  </a:lnTo>
                  <a:lnTo>
                    <a:pt x="79" y="21"/>
                  </a:lnTo>
                  <a:lnTo>
                    <a:pt x="79" y="16"/>
                  </a:lnTo>
                  <a:lnTo>
                    <a:pt x="77" y="13"/>
                  </a:lnTo>
                  <a:lnTo>
                    <a:pt x="76" y="11"/>
                  </a:lnTo>
                  <a:lnTo>
                    <a:pt x="74" y="8"/>
                  </a:lnTo>
                  <a:lnTo>
                    <a:pt x="73" y="7"/>
                  </a:lnTo>
                  <a:lnTo>
                    <a:pt x="71" y="5"/>
                  </a:lnTo>
                  <a:lnTo>
                    <a:pt x="68" y="3"/>
                  </a:lnTo>
                  <a:lnTo>
                    <a:pt x="66" y="2"/>
                  </a:lnTo>
                  <a:lnTo>
                    <a:pt x="63" y="2"/>
                  </a:lnTo>
                  <a:lnTo>
                    <a:pt x="61" y="0"/>
                  </a:lnTo>
                  <a:lnTo>
                    <a:pt x="57" y="0"/>
                  </a:lnTo>
                  <a:lnTo>
                    <a:pt x="53" y="0"/>
                  </a:lnTo>
                  <a:lnTo>
                    <a:pt x="50" y="2"/>
                  </a:lnTo>
                  <a:lnTo>
                    <a:pt x="47" y="3"/>
                  </a:lnTo>
                  <a:lnTo>
                    <a:pt x="44" y="5"/>
                  </a:lnTo>
                  <a:lnTo>
                    <a:pt x="41" y="7"/>
                  </a:lnTo>
                  <a:lnTo>
                    <a:pt x="37" y="8"/>
                  </a:lnTo>
                  <a:lnTo>
                    <a:pt x="34" y="8"/>
                  </a:lnTo>
                  <a:lnTo>
                    <a:pt x="31" y="8"/>
                  </a:lnTo>
                  <a:lnTo>
                    <a:pt x="28" y="8"/>
                  </a:lnTo>
                  <a:lnTo>
                    <a:pt x="24" y="7"/>
                  </a:lnTo>
                  <a:lnTo>
                    <a:pt x="21" y="7"/>
                  </a:lnTo>
                  <a:lnTo>
                    <a:pt x="18" y="7"/>
                  </a:lnTo>
                  <a:lnTo>
                    <a:pt x="16" y="7"/>
                  </a:lnTo>
                  <a:lnTo>
                    <a:pt x="13" y="8"/>
                  </a:lnTo>
                  <a:lnTo>
                    <a:pt x="10" y="8"/>
                  </a:lnTo>
                  <a:lnTo>
                    <a:pt x="8" y="10"/>
                  </a:lnTo>
                  <a:lnTo>
                    <a:pt x="5" y="13"/>
                  </a:lnTo>
                  <a:lnTo>
                    <a:pt x="4" y="15"/>
                  </a:lnTo>
                  <a:lnTo>
                    <a:pt x="2" y="18"/>
                  </a:lnTo>
                  <a:lnTo>
                    <a:pt x="0" y="19"/>
                  </a:lnTo>
                  <a:lnTo>
                    <a:pt x="0" y="23"/>
                  </a:lnTo>
                  <a:lnTo>
                    <a:pt x="2" y="24"/>
                  </a:lnTo>
                  <a:lnTo>
                    <a:pt x="4" y="27"/>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21" name="Freeform 120"/>
            <p:cNvSpPr>
              <a:spLocks/>
            </p:cNvSpPr>
            <p:nvPr/>
          </p:nvSpPr>
          <p:spPr bwMode="auto">
            <a:xfrm>
              <a:off x="4688" y="2396"/>
              <a:ext cx="79" cy="52"/>
            </a:xfrm>
            <a:custGeom>
              <a:avLst/>
              <a:gdLst>
                <a:gd name="T0" fmla="*/ 4 w 79"/>
                <a:gd name="T1" fmla="*/ 27 h 52"/>
                <a:gd name="T2" fmla="*/ 4 w 79"/>
                <a:gd name="T3" fmla="*/ 27 h 52"/>
                <a:gd name="T4" fmla="*/ 4 w 79"/>
                <a:gd name="T5" fmla="*/ 29 h 52"/>
                <a:gd name="T6" fmla="*/ 4 w 79"/>
                <a:gd name="T7" fmla="*/ 31 h 52"/>
                <a:gd name="T8" fmla="*/ 5 w 79"/>
                <a:gd name="T9" fmla="*/ 37 h 52"/>
                <a:gd name="T10" fmla="*/ 8 w 79"/>
                <a:gd name="T11" fmla="*/ 42 h 52"/>
                <a:gd name="T12" fmla="*/ 15 w 79"/>
                <a:gd name="T13" fmla="*/ 45 h 52"/>
                <a:gd name="T14" fmla="*/ 20 w 79"/>
                <a:gd name="T15" fmla="*/ 47 h 52"/>
                <a:gd name="T16" fmla="*/ 24 w 79"/>
                <a:gd name="T17" fmla="*/ 48 h 52"/>
                <a:gd name="T18" fmla="*/ 26 w 79"/>
                <a:gd name="T19" fmla="*/ 50 h 52"/>
                <a:gd name="T20" fmla="*/ 29 w 79"/>
                <a:gd name="T21" fmla="*/ 52 h 52"/>
                <a:gd name="T22" fmla="*/ 32 w 79"/>
                <a:gd name="T23" fmla="*/ 52 h 52"/>
                <a:gd name="T24" fmla="*/ 36 w 79"/>
                <a:gd name="T25" fmla="*/ 52 h 52"/>
                <a:gd name="T26" fmla="*/ 41 w 79"/>
                <a:gd name="T27" fmla="*/ 52 h 52"/>
                <a:gd name="T28" fmla="*/ 44 w 79"/>
                <a:gd name="T29" fmla="*/ 50 h 52"/>
                <a:gd name="T30" fmla="*/ 49 w 79"/>
                <a:gd name="T31" fmla="*/ 47 h 52"/>
                <a:gd name="T32" fmla="*/ 52 w 79"/>
                <a:gd name="T33" fmla="*/ 44 h 52"/>
                <a:gd name="T34" fmla="*/ 57 w 79"/>
                <a:gd name="T35" fmla="*/ 42 h 52"/>
                <a:gd name="T36" fmla="*/ 61 w 79"/>
                <a:gd name="T37" fmla="*/ 40 h 52"/>
                <a:gd name="T38" fmla="*/ 68 w 79"/>
                <a:gd name="T39" fmla="*/ 40 h 52"/>
                <a:gd name="T40" fmla="*/ 73 w 79"/>
                <a:gd name="T41" fmla="*/ 37 h 52"/>
                <a:gd name="T42" fmla="*/ 77 w 79"/>
                <a:gd name="T43" fmla="*/ 31 h 52"/>
                <a:gd name="T44" fmla="*/ 79 w 79"/>
                <a:gd name="T45" fmla="*/ 24 h 52"/>
                <a:gd name="T46" fmla="*/ 79 w 79"/>
                <a:gd name="T47" fmla="*/ 16 h 52"/>
                <a:gd name="T48" fmla="*/ 76 w 79"/>
                <a:gd name="T49" fmla="*/ 11 h 52"/>
                <a:gd name="T50" fmla="*/ 73 w 79"/>
                <a:gd name="T51" fmla="*/ 7 h 52"/>
                <a:gd name="T52" fmla="*/ 68 w 79"/>
                <a:gd name="T53" fmla="*/ 3 h 52"/>
                <a:gd name="T54" fmla="*/ 63 w 79"/>
                <a:gd name="T55" fmla="*/ 2 h 52"/>
                <a:gd name="T56" fmla="*/ 57 w 79"/>
                <a:gd name="T57" fmla="*/ 0 h 52"/>
                <a:gd name="T58" fmla="*/ 50 w 79"/>
                <a:gd name="T59" fmla="*/ 2 h 52"/>
                <a:gd name="T60" fmla="*/ 44 w 79"/>
                <a:gd name="T61" fmla="*/ 5 h 52"/>
                <a:gd name="T62" fmla="*/ 37 w 79"/>
                <a:gd name="T63" fmla="*/ 8 h 52"/>
                <a:gd name="T64" fmla="*/ 31 w 79"/>
                <a:gd name="T65" fmla="*/ 8 h 52"/>
                <a:gd name="T66" fmla="*/ 24 w 79"/>
                <a:gd name="T67" fmla="*/ 7 h 52"/>
                <a:gd name="T68" fmla="*/ 18 w 79"/>
                <a:gd name="T69" fmla="*/ 7 h 52"/>
                <a:gd name="T70" fmla="*/ 13 w 79"/>
                <a:gd name="T71" fmla="*/ 8 h 52"/>
                <a:gd name="T72" fmla="*/ 8 w 79"/>
                <a:gd name="T73" fmla="*/ 10 h 52"/>
                <a:gd name="T74" fmla="*/ 4 w 79"/>
                <a:gd name="T75" fmla="*/ 15 h 52"/>
                <a:gd name="T76" fmla="*/ 0 w 79"/>
                <a:gd name="T77" fmla="*/ 19 h 52"/>
                <a:gd name="T78" fmla="*/ 2 w 79"/>
                <a:gd name="T79" fmla="*/ 24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52"/>
                <a:gd name="T122" fmla="*/ 79 w 79"/>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52">
                  <a:moveTo>
                    <a:pt x="4" y="27"/>
                  </a:moveTo>
                  <a:lnTo>
                    <a:pt x="4" y="27"/>
                  </a:lnTo>
                  <a:lnTo>
                    <a:pt x="4" y="29"/>
                  </a:lnTo>
                  <a:lnTo>
                    <a:pt x="4" y="31"/>
                  </a:lnTo>
                  <a:lnTo>
                    <a:pt x="4" y="34"/>
                  </a:lnTo>
                  <a:lnTo>
                    <a:pt x="5" y="37"/>
                  </a:lnTo>
                  <a:lnTo>
                    <a:pt x="7" y="40"/>
                  </a:lnTo>
                  <a:lnTo>
                    <a:pt x="8" y="42"/>
                  </a:lnTo>
                  <a:lnTo>
                    <a:pt x="12" y="44"/>
                  </a:lnTo>
                  <a:lnTo>
                    <a:pt x="15" y="45"/>
                  </a:lnTo>
                  <a:lnTo>
                    <a:pt x="18" y="45"/>
                  </a:lnTo>
                  <a:lnTo>
                    <a:pt x="20" y="47"/>
                  </a:lnTo>
                  <a:lnTo>
                    <a:pt x="23" y="48"/>
                  </a:lnTo>
                  <a:lnTo>
                    <a:pt x="24" y="48"/>
                  </a:lnTo>
                  <a:lnTo>
                    <a:pt x="26" y="48"/>
                  </a:lnTo>
                  <a:lnTo>
                    <a:pt x="26" y="50"/>
                  </a:lnTo>
                  <a:lnTo>
                    <a:pt x="28" y="50"/>
                  </a:lnTo>
                  <a:lnTo>
                    <a:pt x="29" y="52"/>
                  </a:lnTo>
                  <a:lnTo>
                    <a:pt x="31" y="52"/>
                  </a:lnTo>
                  <a:lnTo>
                    <a:pt x="32" y="52"/>
                  </a:lnTo>
                  <a:lnTo>
                    <a:pt x="36" y="52"/>
                  </a:lnTo>
                  <a:lnTo>
                    <a:pt x="39" y="52"/>
                  </a:lnTo>
                  <a:lnTo>
                    <a:pt x="41" y="52"/>
                  </a:lnTo>
                  <a:lnTo>
                    <a:pt x="42" y="52"/>
                  </a:lnTo>
                  <a:lnTo>
                    <a:pt x="44" y="50"/>
                  </a:lnTo>
                  <a:lnTo>
                    <a:pt x="45" y="48"/>
                  </a:lnTo>
                  <a:lnTo>
                    <a:pt x="49" y="47"/>
                  </a:lnTo>
                  <a:lnTo>
                    <a:pt x="50" y="45"/>
                  </a:lnTo>
                  <a:lnTo>
                    <a:pt x="52" y="44"/>
                  </a:lnTo>
                  <a:lnTo>
                    <a:pt x="55" y="42"/>
                  </a:lnTo>
                  <a:lnTo>
                    <a:pt x="57" y="42"/>
                  </a:lnTo>
                  <a:lnTo>
                    <a:pt x="60" y="40"/>
                  </a:lnTo>
                  <a:lnTo>
                    <a:pt x="61" y="40"/>
                  </a:lnTo>
                  <a:lnTo>
                    <a:pt x="65" y="40"/>
                  </a:lnTo>
                  <a:lnTo>
                    <a:pt x="68" y="40"/>
                  </a:lnTo>
                  <a:lnTo>
                    <a:pt x="69" y="39"/>
                  </a:lnTo>
                  <a:lnTo>
                    <a:pt x="73" y="37"/>
                  </a:lnTo>
                  <a:lnTo>
                    <a:pt x="76" y="34"/>
                  </a:lnTo>
                  <a:lnTo>
                    <a:pt x="77" y="31"/>
                  </a:lnTo>
                  <a:lnTo>
                    <a:pt x="79" y="27"/>
                  </a:lnTo>
                  <a:lnTo>
                    <a:pt x="79" y="24"/>
                  </a:lnTo>
                  <a:lnTo>
                    <a:pt x="79" y="21"/>
                  </a:lnTo>
                  <a:lnTo>
                    <a:pt x="79" y="16"/>
                  </a:lnTo>
                  <a:lnTo>
                    <a:pt x="77" y="13"/>
                  </a:lnTo>
                  <a:lnTo>
                    <a:pt x="76" y="11"/>
                  </a:lnTo>
                  <a:lnTo>
                    <a:pt x="74" y="8"/>
                  </a:lnTo>
                  <a:lnTo>
                    <a:pt x="73" y="7"/>
                  </a:lnTo>
                  <a:lnTo>
                    <a:pt x="71" y="5"/>
                  </a:lnTo>
                  <a:lnTo>
                    <a:pt x="68" y="3"/>
                  </a:lnTo>
                  <a:lnTo>
                    <a:pt x="66" y="2"/>
                  </a:lnTo>
                  <a:lnTo>
                    <a:pt x="63" y="2"/>
                  </a:lnTo>
                  <a:lnTo>
                    <a:pt x="61" y="0"/>
                  </a:lnTo>
                  <a:lnTo>
                    <a:pt x="57" y="0"/>
                  </a:lnTo>
                  <a:lnTo>
                    <a:pt x="53" y="0"/>
                  </a:lnTo>
                  <a:lnTo>
                    <a:pt x="50" y="2"/>
                  </a:lnTo>
                  <a:lnTo>
                    <a:pt x="47" y="3"/>
                  </a:lnTo>
                  <a:lnTo>
                    <a:pt x="44" y="5"/>
                  </a:lnTo>
                  <a:lnTo>
                    <a:pt x="41" y="7"/>
                  </a:lnTo>
                  <a:lnTo>
                    <a:pt x="37" y="8"/>
                  </a:lnTo>
                  <a:lnTo>
                    <a:pt x="34" y="8"/>
                  </a:lnTo>
                  <a:lnTo>
                    <a:pt x="31" y="8"/>
                  </a:lnTo>
                  <a:lnTo>
                    <a:pt x="28" y="8"/>
                  </a:lnTo>
                  <a:lnTo>
                    <a:pt x="24" y="7"/>
                  </a:lnTo>
                  <a:lnTo>
                    <a:pt x="21" y="7"/>
                  </a:lnTo>
                  <a:lnTo>
                    <a:pt x="18" y="7"/>
                  </a:lnTo>
                  <a:lnTo>
                    <a:pt x="16" y="7"/>
                  </a:lnTo>
                  <a:lnTo>
                    <a:pt x="13" y="8"/>
                  </a:lnTo>
                  <a:lnTo>
                    <a:pt x="10" y="8"/>
                  </a:lnTo>
                  <a:lnTo>
                    <a:pt x="8" y="10"/>
                  </a:lnTo>
                  <a:lnTo>
                    <a:pt x="5" y="13"/>
                  </a:lnTo>
                  <a:lnTo>
                    <a:pt x="4" y="15"/>
                  </a:lnTo>
                  <a:lnTo>
                    <a:pt x="2" y="18"/>
                  </a:lnTo>
                  <a:lnTo>
                    <a:pt x="0" y="19"/>
                  </a:lnTo>
                  <a:lnTo>
                    <a:pt x="0" y="23"/>
                  </a:lnTo>
                  <a:lnTo>
                    <a:pt x="2" y="24"/>
                  </a:lnTo>
                  <a:lnTo>
                    <a:pt x="4" y="27"/>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22" name="Freeform 121"/>
            <p:cNvSpPr>
              <a:spLocks/>
            </p:cNvSpPr>
            <p:nvPr/>
          </p:nvSpPr>
          <p:spPr bwMode="auto">
            <a:xfrm>
              <a:off x="4720" y="2454"/>
              <a:ext cx="20" cy="18"/>
            </a:xfrm>
            <a:custGeom>
              <a:avLst/>
              <a:gdLst>
                <a:gd name="T0" fmla="*/ 9 w 20"/>
                <a:gd name="T1" fmla="*/ 5 h 18"/>
                <a:gd name="T2" fmla="*/ 7 w 20"/>
                <a:gd name="T3" fmla="*/ 5 h 18"/>
                <a:gd name="T4" fmla="*/ 5 w 20"/>
                <a:gd name="T5" fmla="*/ 6 h 18"/>
                <a:gd name="T6" fmla="*/ 4 w 20"/>
                <a:gd name="T7" fmla="*/ 6 h 18"/>
                <a:gd name="T8" fmla="*/ 2 w 20"/>
                <a:gd name="T9" fmla="*/ 8 h 18"/>
                <a:gd name="T10" fmla="*/ 2 w 20"/>
                <a:gd name="T11" fmla="*/ 10 h 18"/>
                <a:gd name="T12" fmla="*/ 2 w 20"/>
                <a:gd name="T13" fmla="*/ 11 h 18"/>
                <a:gd name="T14" fmla="*/ 0 w 20"/>
                <a:gd name="T15" fmla="*/ 11 h 18"/>
                <a:gd name="T16" fmla="*/ 0 w 20"/>
                <a:gd name="T17" fmla="*/ 13 h 18"/>
                <a:gd name="T18" fmla="*/ 2 w 20"/>
                <a:gd name="T19" fmla="*/ 14 h 18"/>
                <a:gd name="T20" fmla="*/ 2 w 20"/>
                <a:gd name="T21" fmla="*/ 16 h 18"/>
                <a:gd name="T22" fmla="*/ 5 w 20"/>
                <a:gd name="T23" fmla="*/ 16 h 18"/>
                <a:gd name="T24" fmla="*/ 7 w 20"/>
                <a:gd name="T25" fmla="*/ 18 h 18"/>
                <a:gd name="T26" fmla="*/ 9 w 20"/>
                <a:gd name="T27" fmla="*/ 18 h 18"/>
                <a:gd name="T28" fmla="*/ 12 w 20"/>
                <a:gd name="T29" fmla="*/ 18 h 18"/>
                <a:gd name="T30" fmla="*/ 13 w 20"/>
                <a:gd name="T31" fmla="*/ 16 h 18"/>
                <a:gd name="T32" fmla="*/ 15 w 20"/>
                <a:gd name="T33" fmla="*/ 16 h 18"/>
                <a:gd name="T34" fmla="*/ 17 w 20"/>
                <a:gd name="T35" fmla="*/ 16 h 18"/>
                <a:gd name="T36" fmla="*/ 17 w 20"/>
                <a:gd name="T37" fmla="*/ 14 h 18"/>
                <a:gd name="T38" fmla="*/ 17 w 20"/>
                <a:gd name="T39" fmla="*/ 14 h 18"/>
                <a:gd name="T40" fmla="*/ 17 w 20"/>
                <a:gd name="T41" fmla="*/ 14 h 18"/>
                <a:gd name="T42" fmla="*/ 18 w 20"/>
                <a:gd name="T43" fmla="*/ 14 h 18"/>
                <a:gd name="T44" fmla="*/ 18 w 20"/>
                <a:gd name="T45" fmla="*/ 13 h 18"/>
                <a:gd name="T46" fmla="*/ 18 w 20"/>
                <a:gd name="T47" fmla="*/ 13 h 18"/>
                <a:gd name="T48" fmla="*/ 20 w 20"/>
                <a:gd name="T49" fmla="*/ 11 h 18"/>
                <a:gd name="T50" fmla="*/ 18 w 20"/>
                <a:gd name="T51" fmla="*/ 11 h 18"/>
                <a:gd name="T52" fmla="*/ 18 w 20"/>
                <a:gd name="T53" fmla="*/ 10 h 18"/>
                <a:gd name="T54" fmla="*/ 18 w 20"/>
                <a:gd name="T55" fmla="*/ 8 h 18"/>
                <a:gd name="T56" fmla="*/ 18 w 20"/>
                <a:gd name="T57" fmla="*/ 6 h 18"/>
                <a:gd name="T58" fmla="*/ 18 w 20"/>
                <a:gd name="T59" fmla="*/ 5 h 18"/>
                <a:gd name="T60" fmla="*/ 18 w 20"/>
                <a:gd name="T61" fmla="*/ 3 h 18"/>
                <a:gd name="T62" fmla="*/ 18 w 20"/>
                <a:gd name="T63" fmla="*/ 2 h 18"/>
                <a:gd name="T64" fmla="*/ 18 w 20"/>
                <a:gd name="T65" fmla="*/ 0 h 18"/>
                <a:gd name="T66" fmla="*/ 17 w 20"/>
                <a:gd name="T67" fmla="*/ 0 h 18"/>
                <a:gd name="T68" fmla="*/ 15 w 20"/>
                <a:gd name="T69" fmla="*/ 0 h 18"/>
                <a:gd name="T70" fmla="*/ 13 w 20"/>
                <a:gd name="T71" fmla="*/ 0 h 18"/>
                <a:gd name="T72" fmla="*/ 12 w 20"/>
                <a:gd name="T73" fmla="*/ 0 h 18"/>
                <a:gd name="T74" fmla="*/ 12 w 20"/>
                <a:gd name="T75" fmla="*/ 2 h 18"/>
                <a:gd name="T76" fmla="*/ 10 w 20"/>
                <a:gd name="T77" fmla="*/ 3 h 18"/>
                <a:gd name="T78" fmla="*/ 9 w 20"/>
                <a:gd name="T79" fmla="*/ 3 h 18"/>
                <a:gd name="T80" fmla="*/ 9 w 20"/>
                <a:gd name="T81" fmla="*/ 5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18"/>
                <a:gd name="T125" fmla="*/ 20 w 20"/>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18">
                  <a:moveTo>
                    <a:pt x="9" y="5"/>
                  </a:moveTo>
                  <a:lnTo>
                    <a:pt x="7" y="5"/>
                  </a:lnTo>
                  <a:lnTo>
                    <a:pt x="5" y="6"/>
                  </a:lnTo>
                  <a:lnTo>
                    <a:pt x="4" y="6"/>
                  </a:lnTo>
                  <a:lnTo>
                    <a:pt x="2" y="8"/>
                  </a:lnTo>
                  <a:lnTo>
                    <a:pt x="2" y="10"/>
                  </a:lnTo>
                  <a:lnTo>
                    <a:pt x="2" y="11"/>
                  </a:lnTo>
                  <a:lnTo>
                    <a:pt x="0" y="11"/>
                  </a:lnTo>
                  <a:lnTo>
                    <a:pt x="0" y="13"/>
                  </a:lnTo>
                  <a:lnTo>
                    <a:pt x="2" y="14"/>
                  </a:lnTo>
                  <a:lnTo>
                    <a:pt x="2" y="16"/>
                  </a:lnTo>
                  <a:lnTo>
                    <a:pt x="5" y="16"/>
                  </a:lnTo>
                  <a:lnTo>
                    <a:pt x="7" y="18"/>
                  </a:lnTo>
                  <a:lnTo>
                    <a:pt x="9" y="18"/>
                  </a:lnTo>
                  <a:lnTo>
                    <a:pt x="12" y="18"/>
                  </a:lnTo>
                  <a:lnTo>
                    <a:pt x="13" y="16"/>
                  </a:lnTo>
                  <a:lnTo>
                    <a:pt x="15" y="16"/>
                  </a:lnTo>
                  <a:lnTo>
                    <a:pt x="17" y="16"/>
                  </a:lnTo>
                  <a:lnTo>
                    <a:pt x="17" y="14"/>
                  </a:lnTo>
                  <a:lnTo>
                    <a:pt x="18" y="14"/>
                  </a:lnTo>
                  <a:lnTo>
                    <a:pt x="18" y="13"/>
                  </a:lnTo>
                  <a:lnTo>
                    <a:pt x="20" y="11"/>
                  </a:lnTo>
                  <a:lnTo>
                    <a:pt x="18" y="11"/>
                  </a:lnTo>
                  <a:lnTo>
                    <a:pt x="18" y="10"/>
                  </a:lnTo>
                  <a:lnTo>
                    <a:pt x="18" y="8"/>
                  </a:lnTo>
                  <a:lnTo>
                    <a:pt x="18" y="6"/>
                  </a:lnTo>
                  <a:lnTo>
                    <a:pt x="18" y="5"/>
                  </a:lnTo>
                  <a:lnTo>
                    <a:pt x="18" y="3"/>
                  </a:lnTo>
                  <a:lnTo>
                    <a:pt x="18" y="2"/>
                  </a:lnTo>
                  <a:lnTo>
                    <a:pt x="18" y="0"/>
                  </a:lnTo>
                  <a:lnTo>
                    <a:pt x="17" y="0"/>
                  </a:lnTo>
                  <a:lnTo>
                    <a:pt x="15" y="0"/>
                  </a:lnTo>
                  <a:lnTo>
                    <a:pt x="13" y="0"/>
                  </a:lnTo>
                  <a:lnTo>
                    <a:pt x="12" y="0"/>
                  </a:lnTo>
                  <a:lnTo>
                    <a:pt x="12" y="2"/>
                  </a:lnTo>
                  <a:lnTo>
                    <a:pt x="10" y="3"/>
                  </a:lnTo>
                  <a:lnTo>
                    <a:pt x="9" y="3"/>
                  </a:lnTo>
                  <a:lnTo>
                    <a:pt x="9" y="5"/>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23" name="Freeform 122"/>
            <p:cNvSpPr>
              <a:spLocks/>
            </p:cNvSpPr>
            <p:nvPr/>
          </p:nvSpPr>
          <p:spPr bwMode="auto">
            <a:xfrm>
              <a:off x="4720" y="2454"/>
              <a:ext cx="20" cy="18"/>
            </a:xfrm>
            <a:custGeom>
              <a:avLst/>
              <a:gdLst>
                <a:gd name="T0" fmla="*/ 9 w 20"/>
                <a:gd name="T1" fmla="*/ 5 h 18"/>
                <a:gd name="T2" fmla="*/ 7 w 20"/>
                <a:gd name="T3" fmla="*/ 5 h 18"/>
                <a:gd name="T4" fmla="*/ 5 w 20"/>
                <a:gd name="T5" fmla="*/ 6 h 18"/>
                <a:gd name="T6" fmla="*/ 4 w 20"/>
                <a:gd name="T7" fmla="*/ 6 h 18"/>
                <a:gd name="T8" fmla="*/ 2 w 20"/>
                <a:gd name="T9" fmla="*/ 8 h 18"/>
                <a:gd name="T10" fmla="*/ 2 w 20"/>
                <a:gd name="T11" fmla="*/ 10 h 18"/>
                <a:gd name="T12" fmla="*/ 2 w 20"/>
                <a:gd name="T13" fmla="*/ 11 h 18"/>
                <a:gd name="T14" fmla="*/ 0 w 20"/>
                <a:gd name="T15" fmla="*/ 11 h 18"/>
                <a:gd name="T16" fmla="*/ 0 w 20"/>
                <a:gd name="T17" fmla="*/ 13 h 18"/>
                <a:gd name="T18" fmla="*/ 2 w 20"/>
                <a:gd name="T19" fmla="*/ 14 h 18"/>
                <a:gd name="T20" fmla="*/ 2 w 20"/>
                <a:gd name="T21" fmla="*/ 16 h 18"/>
                <a:gd name="T22" fmla="*/ 5 w 20"/>
                <a:gd name="T23" fmla="*/ 16 h 18"/>
                <a:gd name="T24" fmla="*/ 7 w 20"/>
                <a:gd name="T25" fmla="*/ 18 h 18"/>
                <a:gd name="T26" fmla="*/ 9 w 20"/>
                <a:gd name="T27" fmla="*/ 18 h 18"/>
                <a:gd name="T28" fmla="*/ 12 w 20"/>
                <a:gd name="T29" fmla="*/ 18 h 18"/>
                <a:gd name="T30" fmla="*/ 13 w 20"/>
                <a:gd name="T31" fmla="*/ 16 h 18"/>
                <a:gd name="T32" fmla="*/ 15 w 20"/>
                <a:gd name="T33" fmla="*/ 16 h 18"/>
                <a:gd name="T34" fmla="*/ 17 w 20"/>
                <a:gd name="T35" fmla="*/ 16 h 18"/>
                <a:gd name="T36" fmla="*/ 17 w 20"/>
                <a:gd name="T37" fmla="*/ 14 h 18"/>
                <a:gd name="T38" fmla="*/ 17 w 20"/>
                <a:gd name="T39" fmla="*/ 14 h 18"/>
                <a:gd name="T40" fmla="*/ 17 w 20"/>
                <a:gd name="T41" fmla="*/ 14 h 18"/>
                <a:gd name="T42" fmla="*/ 18 w 20"/>
                <a:gd name="T43" fmla="*/ 14 h 18"/>
                <a:gd name="T44" fmla="*/ 18 w 20"/>
                <a:gd name="T45" fmla="*/ 13 h 18"/>
                <a:gd name="T46" fmla="*/ 18 w 20"/>
                <a:gd name="T47" fmla="*/ 13 h 18"/>
                <a:gd name="T48" fmla="*/ 20 w 20"/>
                <a:gd name="T49" fmla="*/ 11 h 18"/>
                <a:gd name="T50" fmla="*/ 18 w 20"/>
                <a:gd name="T51" fmla="*/ 11 h 18"/>
                <a:gd name="T52" fmla="*/ 18 w 20"/>
                <a:gd name="T53" fmla="*/ 10 h 18"/>
                <a:gd name="T54" fmla="*/ 18 w 20"/>
                <a:gd name="T55" fmla="*/ 8 h 18"/>
                <a:gd name="T56" fmla="*/ 18 w 20"/>
                <a:gd name="T57" fmla="*/ 6 h 18"/>
                <a:gd name="T58" fmla="*/ 18 w 20"/>
                <a:gd name="T59" fmla="*/ 5 h 18"/>
                <a:gd name="T60" fmla="*/ 18 w 20"/>
                <a:gd name="T61" fmla="*/ 3 h 18"/>
                <a:gd name="T62" fmla="*/ 18 w 20"/>
                <a:gd name="T63" fmla="*/ 2 h 18"/>
                <a:gd name="T64" fmla="*/ 18 w 20"/>
                <a:gd name="T65" fmla="*/ 0 h 18"/>
                <a:gd name="T66" fmla="*/ 17 w 20"/>
                <a:gd name="T67" fmla="*/ 0 h 18"/>
                <a:gd name="T68" fmla="*/ 15 w 20"/>
                <a:gd name="T69" fmla="*/ 0 h 18"/>
                <a:gd name="T70" fmla="*/ 13 w 20"/>
                <a:gd name="T71" fmla="*/ 0 h 18"/>
                <a:gd name="T72" fmla="*/ 12 w 20"/>
                <a:gd name="T73" fmla="*/ 0 h 18"/>
                <a:gd name="T74" fmla="*/ 12 w 20"/>
                <a:gd name="T75" fmla="*/ 2 h 18"/>
                <a:gd name="T76" fmla="*/ 10 w 20"/>
                <a:gd name="T77" fmla="*/ 3 h 18"/>
                <a:gd name="T78" fmla="*/ 9 w 20"/>
                <a:gd name="T79" fmla="*/ 3 h 18"/>
                <a:gd name="T80" fmla="*/ 9 w 20"/>
                <a:gd name="T81" fmla="*/ 5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18"/>
                <a:gd name="T125" fmla="*/ 20 w 20"/>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18">
                  <a:moveTo>
                    <a:pt x="9" y="5"/>
                  </a:moveTo>
                  <a:lnTo>
                    <a:pt x="7" y="5"/>
                  </a:lnTo>
                  <a:lnTo>
                    <a:pt x="5" y="6"/>
                  </a:lnTo>
                  <a:lnTo>
                    <a:pt x="4" y="6"/>
                  </a:lnTo>
                  <a:lnTo>
                    <a:pt x="2" y="8"/>
                  </a:lnTo>
                  <a:lnTo>
                    <a:pt x="2" y="10"/>
                  </a:lnTo>
                  <a:lnTo>
                    <a:pt x="2" y="11"/>
                  </a:lnTo>
                  <a:lnTo>
                    <a:pt x="0" y="11"/>
                  </a:lnTo>
                  <a:lnTo>
                    <a:pt x="0" y="13"/>
                  </a:lnTo>
                  <a:lnTo>
                    <a:pt x="2" y="14"/>
                  </a:lnTo>
                  <a:lnTo>
                    <a:pt x="2" y="16"/>
                  </a:lnTo>
                  <a:lnTo>
                    <a:pt x="5" y="16"/>
                  </a:lnTo>
                  <a:lnTo>
                    <a:pt x="7" y="18"/>
                  </a:lnTo>
                  <a:lnTo>
                    <a:pt x="9" y="18"/>
                  </a:lnTo>
                  <a:lnTo>
                    <a:pt x="12" y="18"/>
                  </a:lnTo>
                  <a:lnTo>
                    <a:pt x="13" y="16"/>
                  </a:lnTo>
                  <a:lnTo>
                    <a:pt x="15" y="16"/>
                  </a:lnTo>
                  <a:lnTo>
                    <a:pt x="17" y="16"/>
                  </a:lnTo>
                  <a:lnTo>
                    <a:pt x="17" y="14"/>
                  </a:lnTo>
                  <a:lnTo>
                    <a:pt x="18" y="14"/>
                  </a:lnTo>
                  <a:lnTo>
                    <a:pt x="18" y="13"/>
                  </a:lnTo>
                  <a:lnTo>
                    <a:pt x="20" y="11"/>
                  </a:lnTo>
                  <a:lnTo>
                    <a:pt x="18" y="11"/>
                  </a:lnTo>
                  <a:lnTo>
                    <a:pt x="18" y="10"/>
                  </a:lnTo>
                  <a:lnTo>
                    <a:pt x="18" y="8"/>
                  </a:lnTo>
                  <a:lnTo>
                    <a:pt x="18" y="6"/>
                  </a:lnTo>
                  <a:lnTo>
                    <a:pt x="18" y="5"/>
                  </a:lnTo>
                  <a:lnTo>
                    <a:pt x="18" y="3"/>
                  </a:lnTo>
                  <a:lnTo>
                    <a:pt x="18" y="2"/>
                  </a:lnTo>
                  <a:lnTo>
                    <a:pt x="18" y="0"/>
                  </a:lnTo>
                  <a:lnTo>
                    <a:pt x="17" y="0"/>
                  </a:lnTo>
                  <a:lnTo>
                    <a:pt x="15" y="0"/>
                  </a:lnTo>
                  <a:lnTo>
                    <a:pt x="13" y="0"/>
                  </a:lnTo>
                  <a:lnTo>
                    <a:pt x="12" y="0"/>
                  </a:lnTo>
                  <a:lnTo>
                    <a:pt x="12" y="2"/>
                  </a:lnTo>
                  <a:lnTo>
                    <a:pt x="10" y="3"/>
                  </a:lnTo>
                  <a:lnTo>
                    <a:pt x="9" y="3"/>
                  </a:lnTo>
                  <a:lnTo>
                    <a:pt x="9" y="5"/>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24" name="Freeform 123"/>
            <p:cNvSpPr>
              <a:spLocks/>
            </p:cNvSpPr>
            <p:nvPr/>
          </p:nvSpPr>
          <p:spPr bwMode="auto">
            <a:xfrm>
              <a:off x="4732" y="2467"/>
              <a:ext cx="40" cy="53"/>
            </a:xfrm>
            <a:custGeom>
              <a:avLst/>
              <a:gdLst>
                <a:gd name="T0" fmla="*/ 9 w 40"/>
                <a:gd name="T1" fmla="*/ 19 h 53"/>
                <a:gd name="T2" fmla="*/ 9 w 40"/>
                <a:gd name="T3" fmla="*/ 21 h 53"/>
                <a:gd name="T4" fmla="*/ 9 w 40"/>
                <a:gd name="T5" fmla="*/ 22 h 53"/>
                <a:gd name="T6" fmla="*/ 8 w 40"/>
                <a:gd name="T7" fmla="*/ 24 h 53"/>
                <a:gd name="T8" fmla="*/ 8 w 40"/>
                <a:gd name="T9" fmla="*/ 24 h 53"/>
                <a:gd name="T10" fmla="*/ 6 w 40"/>
                <a:gd name="T11" fmla="*/ 26 h 53"/>
                <a:gd name="T12" fmla="*/ 5 w 40"/>
                <a:gd name="T13" fmla="*/ 26 h 53"/>
                <a:gd name="T14" fmla="*/ 3 w 40"/>
                <a:gd name="T15" fmla="*/ 26 h 53"/>
                <a:gd name="T16" fmla="*/ 3 w 40"/>
                <a:gd name="T17" fmla="*/ 27 h 53"/>
                <a:gd name="T18" fmla="*/ 3 w 40"/>
                <a:gd name="T19" fmla="*/ 30 h 53"/>
                <a:gd name="T20" fmla="*/ 1 w 40"/>
                <a:gd name="T21" fmla="*/ 34 h 53"/>
                <a:gd name="T22" fmla="*/ 1 w 40"/>
                <a:gd name="T23" fmla="*/ 35 h 53"/>
                <a:gd name="T24" fmla="*/ 0 w 40"/>
                <a:gd name="T25" fmla="*/ 38 h 53"/>
                <a:gd name="T26" fmla="*/ 0 w 40"/>
                <a:gd name="T27" fmla="*/ 42 h 53"/>
                <a:gd name="T28" fmla="*/ 0 w 40"/>
                <a:gd name="T29" fmla="*/ 45 h 53"/>
                <a:gd name="T30" fmla="*/ 0 w 40"/>
                <a:gd name="T31" fmla="*/ 47 h 53"/>
                <a:gd name="T32" fmla="*/ 1 w 40"/>
                <a:gd name="T33" fmla="*/ 48 h 53"/>
                <a:gd name="T34" fmla="*/ 3 w 40"/>
                <a:gd name="T35" fmla="*/ 50 h 53"/>
                <a:gd name="T36" fmla="*/ 6 w 40"/>
                <a:gd name="T37" fmla="*/ 51 h 53"/>
                <a:gd name="T38" fmla="*/ 8 w 40"/>
                <a:gd name="T39" fmla="*/ 51 h 53"/>
                <a:gd name="T40" fmla="*/ 11 w 40"/>
                <a:gd name="T41" fmla="*/ 53 h 53"/>
                <a:gd name="T42" fmla="*/ 13 w 40"/>
                <a:gd name="T43" fmla="*/ 53 h 53"/>
                <a:gd name="T44" fmla="*/ 16 w 40"/>
                <a:gd name="T45" fmla="*/ 51 h 53"/>
                <a:gd name="T46" fmla="*/ 17 w 40"/>
                <a:gd name="T47" fmla="*/ 50 h 53"/>
                <a:gd name="T48" fmla="*/ 19 w 40"/>
                <a:gd name="T49" fmla="*/ 48 h 53"/>
                <a:gd name="T50" fmla="*/ 22 w 40"/>
                <a:gd name="T51" fmla="*/ 45 h 53"/>
                <a:gd name="T52" fmla="*/ 25 w 40"/>
                <a:gd name="T53" fmla="*/ 42 h 53"/>
                <a:gd name="T54" fmla="*/ 27 w 40"/>
                <a:gd name="T55" fmla="*/ 38 h 53"/>
                <a:gd name="T56" fmla="*/ 29 w 40"/>
                <a:gd name="T57" fmla="*/ 35 h 53"/>
                <a:gd name="T58" fmla="*/ 32 w 40"/>
                <a:gd name="T59" fmla="*/ 32 h 53"/>
                <a:gd name="T60" fmla="*/ 33 w 40"/>
                <a:gd name="T61" fmla="*/ 29 h 53"/>
                <a:gd name="T62" fmla="*/ 35 w 40"/>
                <a:gd name="T63" fmla="*/ 24 h 53"/>
                <a:gd name="T64" fmla="*/ 38 w 40"/>
                <a:gd name="T65" fmla="*/ 21 h 53"/>
                <a:gd name="T66" fmla="*/ 38 w 40"/>
                <a:gd name="T67" fmla="*/ 18 h 53"/>
                <a:gd name="T68" fmla="*/ 40 w 40"/>
                <a:gd name="T69" fmla="*/ 16 h 53"/>
                <a:gd name="T70" fmla="*/ 40 w 40"/>
                <a:gd name="T71" fmla="*/ 13 h 53"/>
                <a:gd name="T72" fmla="*/ 40 w 40"/>
                <a:gd name="T73" fmla="*/ 10 h 53"/>
                <a:gd name="T74" fmla="*/ 38 w 40"/>
                <a:gd name="T75" fmla="*/ 8 h 53"/>
                <a:gd name="T76" fmla="*/ 37 w 40"/>
                <a:gd name="T77" fmla="*/ 5 h 53"/>
                <a:gd name="T78" fmla="*/ 35 w 40"/>
                <a:gd name="T79" fmla="*/ 3 h 53"/>
                <a:gd name="T80" fmla="*/ 32 w 40"/>
                <a:gd name="T81" fmla="*/ 1 h 53"/>
                <a:gd name="T82" fmla="*/ 30 w 40"/>
                <a:gd name="T83" fmla="*/ 1 h 53"/>
                <a:gd name="T84" fmla="*/ 29 w 40"/>
                <a:gd name="T85" fmla="*/ 0 h 53"/>
                <a:gd name="T86" fmla="*/ 25 w 40"/>
                <a:gd name="T87" fmla="*/ 0 h 53"/>
                <a:gd name="T88" fmla="*/ 24 w 40"/>
                <a:gd name="T89" fmla="*/ 0 h 53"/>
                <a:gd name="T90" fmla="*/ 22 w 40"/>
                <a:gd name="T91" fmla="*/ 0 h 53"/>
                <a:gd name="T92" fmla="*/ 19 w 40"/>
                <a:gd name="T93" fmla="*/ 1 h 53"/>
                <a:gd name="T94" fmla="*/ 17 w 40"/>
                <a:gd name="T95" fmla="*/ 1 h 53"/>
                <a:gd name="T96" fmla="*/ 16 w 40"/>
                <a:gd name="T97" fmla="*/ 3 h 53"/>
                <a:gd name="T98" fmla="*/ 14 w 40"/>
                <a:gd name="T99" fmla="*/ 5 h 53"/>
                <a:gd name="T100" fmla="*/ 13 w 40"/>
                <a:gd name="T101" fmla="*/ 6 h 53"/>
                <a:gd name="T102" fmla="*/ 11 w 40"/>
                <a:gd name="T103" fmla="*/ 10 h 53"/>
                <a:gd name="T104" fmla="*/ 9 w 40"/>
                <a:gd name="T105" fmla="*/ 11 h 53"/>
                <a:gd name="T106" fmla="*/ 9 w 40"/>
                <a:gd name="T107" fmla="*/ 13 h 53"/>
                <a:gd name="T108" fmla="*/ 8 w 40"/>
                <a:gd name="T109" fmla="*/ 14 h 53"/>
                <a:gd name="T110" fmla="*/ 8 w 40"/>
                <a:gd name="T111" fmla="*/ 16 h 53"/>
                <a:gd name="T112" fmla="*/ 9 w 40"/>
                <a:gd name="T113" fmla="*/ 19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53"/>
                <a:gd name="T173" fmla="*/ 40 w 40"/>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53">
                  <a:moveTo>
                    <a:pt x="9" y="19"/>
                  </a:moveTo>
                  <a:lnTo>
                    <a:pt x="9" y="21"/>
                  </a:lnTo>
                  <a:lnTo>
                    <a:pt x="9" y="22"/>
                  </a:lnTo>
                  <a:lnTo>
                    <a:pt x="8" y="24"/>
                  </a:lnTo>
                  <a:lnTo>
                    <a:pt x="6" y="26"/>
                  </a:lnTo>
                  <a:lnTo>
                    <a:pt x="5" y="26"/>
                  </a:lnTo>
                  <a:lnTo>
                    <a:pt x="3" y="26"/>
                  </a:lnTo>
                  <a:lnTo>
                    <a:pt x="3" y="27"/>
                  </a:lnTo>
                  <a:lnTo>
                    <a:pt x="3" y="30"/>
                  </a:lnTo>
                  <a:lnTo>
                    <a:pt x="1" y="34"/>
                  </a:lnTo>
                  <a:lnTo>
                    <a:pt x="1" y="35"/>
                  </a:lnTo>
                  <a:lnTo>
                    <a:pt x="0" y="38"/>
                  </a:lnTo>
                  <a:lnTo>
                    <a:pt x="0" y="42"/>
                  </a:lnTo>
                  <a:lnTo>
                    <a:pt x="0" y="45"/>
                  </a:lnTo>
                  <a:lnTo>
                    <a:pt x="0" y="47"/>
                  </a:lnTo>
                  <a:lnTo>
                    <a:pt x="1" y="48"/>
                  </a:lnTo>
                  <a:lnTo>
                    <a:pt x="3" y="50"/>
                  </a:lnTo>
                  <a:lnTo>
                    <a:pt x="6" y="51"/>
                  </a:lnTo>
                  <a:lnTo>
                    <a:pt x="8" y="51"/>
                  </a:lnTo>
                  <a:lnTo>
                    <a:pt x="11" y="53"/>
                  </a:lnTo>
                  <a:lnTo>
                    <a:pt x="13" y="53"/>
                  </a:lnTo>
                  <a:lnTo>
                    <a:pt x="16" y="51"/>
                  </a:lnTo>
                  <a:lnTo>
                    <a:pt x="17" y="50"/>
                  </a:lnTo>
                  <a:lnTo>
                    <a:pt x="19" y="48"/>
                  </a:lnTo>
                  <a:lnTo>
                    <a:pt x="22" y="45"/>
                  </a:lnTo>
                  <a:lnTo>
                    <a:pt x="25" y="42"/>
                  </a:lnTo>
                  <a:lnTo>
                    <a:pt x="27" y="38"/>
                  </a:lnTo>
                  <a:lnTo>
                    <a:pt x="29" y="35"/>
                  </a:lnTo>
                  <a:lnTo>
                    <a:pt x="32" y="32"/>
                  </a:lnTo>
                  <a:lnTo>
                    <a:pt x="33" y="29"/>
                  </a:lnTo>
                  <a:lnTo>
                    <a:pt x="35" y="24"/>
                  </a:lnTo>
                  <a:lnTo>
                    <a:pt x="38" y="21"/>
                  </a:lnTo>
                  <a:lnTo>
                    <a:pt x="38" y="18"/>
                  </a:lnTo>
                  <a:lnTo>
                    <a:pt x="40" y="16"/>
                  </a:lnTo>
                  <a:lnTo>
                    <a:pt x="40" y="13"/>
                  </a:lnTo>
                  <a:lnTo>
                    <a:pt x="40" y="10"/>
                  </a:lnTo>
                  <a:lnTo>
                    <a:pt x="38" y="8"/>
                  </a:lnTo>
                  <a:lnTo>
                    <a:pt x="37" y="5"/>
                  </a:lnTo>
                  <a:lnTo>
                    <a:pt x="35" y="3"/>
                  </a:lnTo>
                  <a:lnTo>
                    <a:pt x="32" y="1"/>
                  </a:lnTo>
                  <a:lnTo>
                    <a:pt x="30" y="1"/>
                  </a:lnTo>
                  <a:lnTo>
                    <a:pt x="29" y="0"/>
                  </a:lnTo>
                  <a:lnTo>
                    <a:pt x="25" y="0"/>
                  </a:lnTo>
                  <a:lnTo>
                    <a:pt x="24" y="0"/>
                  </a:lnTo>
                  <a:lnTo>
                    <a:pt x="22" y="0"/>
                  </a:lnTo>
                  <a:lnTo>
                    <a:pt x="19" y="1"/>
                  </a:lnTo>
                  <a:lnTo>
                    <a:pt x="17" y="1"/>
                  </a:lnTo>
                  <a:lnTo>
                    <a:pt x="16" y="3"/>
                  </a:lnTo>
                  <a:lnTo>
                    <a:pt x="14" y="5"/>
                  </a:lnTo>
                  <a:lnTo>
                    <a:pt x="13" y="6"/>
                  </a:lnTo>
                  <a:lnTo>
                    <a:pt x="11" y="10"/>
                  </a:lnTo>
                  <a:lnTo>
                    <a:pt x="9" y="11"/>
                  </a:lnTo>
                  <a:lnTo>
                    <a:pt x="9" y="13"/>
                  </a:lnTo>
                  <a:lnTo>
                    <a:pt x="8" y="14"/>
                  </a:lnTo>
                  <a:lnTo>
                    <a:pt x="8" y="16"/>
                  </a:lnTo>
                  <a:lnTo>
                    <a:pt x="9" y="19"/>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25" name="Freeform 124"/>
            <p:cNvSpPr>
              <a:spLocks/>
            </p:cNvSpPr>
            <p:nvPr/>
          </p:nvSpPr>
          <p:spPr bwMode="auto">
            <a:xfrm>
              <a:off x="4732" y="2467"/>
              <a:ext cx="40" cy="53"/>
            </a:xfrm>
            <a:custGeom>
              <a:avLst/>
              <a:gdLst>
                <a:gd name="T0" fmla="*/ 9 w 40"/>
                <a:gd name="T1" fmla="*/ 19 h 53"/>
                <a:gd name="T2" fmla="*/ 9 w 40"/>
                <a:gd name="T3" fmla="*/ 21 h 53"/>
                <a:gd name="T4" fmla="*/ 9 w 40"/>
                <a:gd name="T5" fmla="*/ 22 h 53"/>
                <a:gd name="T6" fmla="*/ 8 w 40"/>
                <a:gd name="T7" fmla="*/ 24 h 53"/>
                <a:gd name="T8" fmla="*/ 8 w 40"/>
                <a:gd name="T9" fmla="*/ 24 h 53"/>
                <a:gd name="T10" fmla="*/ 6 w 40"/>
                <a:gd name="T11" fmla="*/ 26 h 53"/>
                <a:gd name="T12" fmla="*/ 5 w 40"/>
                <a:gd name="T13" fmla="*/ 26 h 53"/>
                <a:gd name="T14" fmla="*/ 3 w 40"/>
                <a:gd name="T15" fmla="*/ 26 h 53"/>
                <a:gd name="T16" fmla="*/ 3 w 40"/>
                <a:gd name="T17" fmla="*/ 27 h 53"/>
                <a:gd name="T18" fmla="*/ 3 w 40"/>
                <a:gd name="T19" fmla="*/ 30 h 53"/>
                <a:gd name="T20" fmla="*/ 1 w 40"/>
                <a:gd name="T21" fmla="*/ 34 h 53"/>
                <a:gd name="T22" fmla="*/ 1 w 40"/>
                <a:gd name="T23" fmla="*/ 35 h 53"/>
                <a:gd name="T24" fmla="*/ 0 w 40"/>
                <a:gd name="T25" fmla="*/ 38 h 53"/>
                <a:gd name="T26" fmla="*/ 0 w 40"/>
                <a:gd name="T27" fmla="*/ 42 h 53"/>
                <a:gd name="T28" fmla="*/ 0 w 40"/>
                <a:gd name="T29" fmla="*/ 45 h 53"/>
                <a:gd name="T30" fmla="*/ 0 w 40"/>
                <a:gd name="T31" fmla="*/ 47 h 53"/>
                <a:gd name="T32" fmla="*/ 1 w 40"/>
                <a:gd name="T33" fmla="*/ 48 h 53"/>
                <a:gd name="T34" fmla="*/ 3 w 40"/>
                <a:gd name="T35" fmla="*/ 50 h 53"/>
                <a:gd name="T36" fmla="*/ 6 w 40"/>
                <a:gd name="T37" fmla="*/ 51 h 53"/>
                <a:gd name="T38" fmla="*/ 8 w 40"/>
                <a:gd name="T39" fmla="*/ 51 h 53"/>
                <a:gd name="T40" fmla="*/ 11 w 40"/>
                <a:gd name="T41" fmla="*/ 53 h 53"/>
                <a:gd name="T42" fmla="*/ 13 w 40"/>
                <a:gd name="T43" fmla="*/ 53 h 53"/>
                <a:gd name="T44" fmla="*/ 16 w 40"/>
                <a:gd name="T45" fmla="*/ 51 h 53"/>
                <a:gd name="T46" fmla="*/ 17 w 40"/>
                <a:gd name="T47" fmla="*/ 50 h 53"/>
                <a:gd name="T48" fmla="*/ 19 w 40"/>
                <a:gd name="T49" fmla="*/ 48 h 53"/>
                <a:gd name="T50" fmla="*/ 22 w 40"/>
                <a:gd name="T51" fmla="*/ 45 h 53"/>
                <a:gd name="T52" fmla="*/ 25 w 40"/>
                <a:gd name="T53" fmla="*/ 42 h 53"/>
                <a:gd name="T54" fmla="*/ 27 w 40"/>
                <a:gd name="T55" fmla="*/ 38 h 53"/>
                <a:gd name="T56" fmla="*/ 29 w 40"/>
                <a:gd name="T57" fmla="*/ 35 h 53"/>
                <a:gd name="T58" fmla="*/ 32 w 40"/>
                <a:gd name="T59" fmla="*/ 32 h 53"/>
                <a:gd name="T60" fmla="*/ 33 w 40"/>
                <a:gd name="T61" fmla="*/ 29 h 53"/>
                <a:gd name="T62" fmla="*/ 35 w 40"/>
                <a:gd name="T63" fmla="*/ 24 h 53"/>
                <a:gd name="T64" fmla="*/ 38 w 40"/>
                <a:gd name="T65" fmla="*/ 21 h 53"/>
                <a:gd name="T66" fmla="*/ 38 w 40"/>
                <a:gd name="T67" fmla="*/ 18 h 53"/>
                <a:gd name="T68" fmla="*/ 40 w 40"/>
                <a:gd name="T69" fmla="*/ 16 h 53"/>
                <a:gd name="T70" fmla="*/ 40 w 40"/>
                <a:gd name="T71" fmla="*/ 13 h 53"/>
                <a:gd name="T72" fmla="*/ 40 w 40"/>
                <a:gd name="T73" fmla="*/ 10 h 53"/>
                <a:gd name="T74" fmla="*/ 38 w 40"/>
                <a:gd name="T75" fmla="*/ 8 h 53"/>
                <a:gd name="T76" fmla="*/ 37 w 40"/>
                <a:gd name="T77" fmla="*/ 5 h 53"/>
                <a:gd name="T78" fmla="*/ 35 w 40"/>
                <a:gd name="T79" fmla="*/ 3 h 53"/>
                <a:gd name="T80" fmla="*/ 32 w 40"/>
                <a:gd name="T81" fmla="*/ 1 h 53"/>
                <a:gd name="T82" fmla="*/ 30 w 40"/>
                <a:gd name="T83" fmla="*/ 1 h 53"/>
                <a:gd name="T84" fmla="*/ 29 w 40"/>
                <a:gd name="T85" fmla="*/ 0 h 53"/>
                <a:gd name="T86" fmla="*/ 25 w 40"/>
                <a:gd name="T87" fmla="*/ 0 h 53"/>
                <a:gd name="T88" fmla="*/ 24 w 40"/>
                <a:gd name="T89" fmla="*/ 0 h 53"/>
                <a:gd name="T90" fmla="*/ 22 w 40"/>
                <a:gd name="T91" fmla="*/ 0 h 53"/>
                <a:gd name="T92" fmla="*/ 19 w 40"/>
                <a:gd name="T93" fmla="*/ 1 h 53"/>
                <a:gd name="T94" fmla="*/ 17 w 40"/>
                <a:gd name="T95" fmla="*/ 1 h 53"/>
                <a:gd name="T96" fmla="*/ 16 w 40"/>
                <a:gd name="T97" fmla="*/ 3 h 53"/>
                <a:gd name="T98" fmla="*/ 14 w 40"/>
                <a:gd name="T99" fmla="*/ 5 h 53"/>
                <a:gd name="T100" fmla="*/ 13 w 40"/>
                <a:gd name="T101" fmla="*/ 6 h 53"/>
                <a:gd name="T102" fmla="*/ 11 w 40"/>
                <a:gd name="T103" fmla="*/ 10 h 53"/>
                <a:gd name="T104" fmla="*/ 9 w 40"/>
                <a:gd name="T105" fmla="*/ 11 h 53"/>
                <a:gd name="T106" fmla="*/ 9 w 40"/>
                <a:gd name="T107" fmla="*/ 13 h 53"/>
                <a:gd name="T108" fmla="*/ 8 w 40"/>
                <a:gd name="T109" fmla="*/ 14 h 53"/>
                <a:gd name="T110" fmla="*/ 8 w 40"/>
                <a:gd name="T111" fmla="*/ 16 h 53"/>
                <a:gd name="T112" fmla="*/ 9 w 40"/>
                <a:gd name="T113" fmla="*/ 19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53"/>
                <a:gd name="T173" fmla="*/ 40 w 40"/>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53">
                  <a:moveTo>
                    <a:pt x="9" y="19"/>
                  </a:moveTo>
                  <a:lnTo>
                    <a:pt x="9" y="21"/>
                  </a:lnTo>
                  <a:lnTo>
                    <a:pt x="9" y="22"/>
                  </a:lnTo>
                  <a:lnTo>
                    <a:pt x="8" y="24"/>
                  </a:lnTo>
                  <a:lnTo>
                    <a:pt x="6" y="26"/>
                  </a:lnTo>
                  <a:lnTo>
                    <a:pt x="5" y="26"/>
                  </a:lnTo>
                  <a:lnTo>
                    <a:pt x="3" y="26"/>
                  </a:lnTo>
                  <a:lnTo>
                    <a:pt x="3" y="27"/>
                  </a:lnTo>
                  <a:lnTo>
                    <a:pt x="3" y="30"/>
                  </a:lnTo>
                  <a:lnTo>
                    <a:pt x="1" y="34"/>
                  </a:lnTo>
                  <a:lnTo>
                    <a:pt x="1" y="35"/>
                  </a:lnTo>
                  <a:lnTo>
                    <a:pt x="0" y="38"/>
                  </a:lnTo>
                  <a:lnTo>
                    <a:pt x="0" y="42"/>
                  </a:lnTo>
                  <a:lnTo>
                    <a:pt x="0" y="45"/>
                  </a:lnTo>
                  <a:lnTo>
                    <a:pt x="0" y="47"/>
                  </a:lnTo>
                  <a:lnTo>
                    <a:pt x="1" y="48"/>
                  </a:lnTo>
                  <a:lnTo>
                    <a:pt x="3" y="50"/>
                  </a:lnTo>
                  <a:lnTo>
                    <a:pt x="6" y="51"/>
                  </a:lnTo>
                  <a:lnTo>
                    <a:pt x="8" y="51"/>
                  </a:lnTo>
                  <a:lnTo>
                    <a:pt x="11" y="53"/>
                  </a:lnTo>
                  <a:lnTo>
                    <a:pt x="13" y="53"/>
                  </a:lnTo>
                  <a:lnTo>
                    <a:pt x="16" y="51"/>
                  </a:lnTo>
                  <a:lnTo>
                    <a:pt x="17" y="50"/>
                  </a:lnTo>
                  <a:lnTo>
                    <a:pt x="19" y="48"/>
                  </a:lnTo>
                  <a:lnTo>
                    <a:pt x="22" y="45"/>
                  </a:lnTo>
                  <a:lnTo>
                    <a:pt x="25" y="42"/>
                  </a:lnTo>
                  <a:lnTo>
                    <a:pt x="27" y="38"/>
                  </a:lnTo>
                  <a:lnTo>
                    <a:pt x="29" y="35"/>
                  </a:lnTo>
                  <a:lnTo>
                    <a:pt x="32" y="32"/>
                  </a:lnTo>
                  <a:lnTo>
                    <a:pt x="33" y="29"/>
                  </a:lnTo>
                  <a:lnTo>
                    <a:pt x="35" y="24"/>
                  </a:lnTo>
                  <a:lnTo>
                    <a:pt x="38" y="21"/>
                  </a:lnTo>
                  <a:lnTo>
                    <a:pt x="38" y="18"/>
                  </a:lnTo>
                  <a:lnTo>
                    <a:pt x="40" y="16"/>
                  </a:lnTo>
                  <a:lnTo>
                    <a:pt x="40" y="13"/>
                  </a:lnTo>
                  <a:lnTo>
                    <a:pt x="40" y="10"/>
                  </a:lnTo>
                  <a:lnTo>
                    <a:pt x="38" y="8"/>
                  </a:lnTo>
                  <a:lnTo>
                    <a:pt x="37" y="5"/>
                  </a:lnTo>
                  <a:lnTo>
                    <a:pt x="35" y="3"/>
                  </a:lnTo>
                  <a:lnTo>
                    <a:pt x="32" y="1"/>
                  </a:lnTo>
                  <a:lnTo>
                    <a:pt x="30" y="1"/>
                  </a:lnTo>
                  <a:lnTo>
                    <a:pt x="29" y="0"/>
                  </a:lnTo>
                  <a:lnTo>
                    <a:pt x="25" y="0"/>
                  </a:lnTo>
                  <a:lnTo>
                    <a:pt x="24" y="0"/>
                  </a:lnTo>
                  <a:lnTo>
                    <a:pt x="22" y="0"/>
                  </a:lnTo>
                  <a:lnTo>
                    <a:pt x="19" y="1"/>
                  </a:lnTo>
                  <a:lnTo>
                    <a:pt x="17" y="1"/>
                  </a:lnTo>
                  <a:lnTo>
                    <a:pt x="16" y="3"/>
                  </a:lnTo>
                  <a:lnTo>
                    <a:pt x="14" y="5"/>
                  </a:lnTo>
                  <a:lnTo>
                    <a:pt x="13" y="6"/>
                  </a:lnTo>
                  <a:lnTo>
                    <a:pt x="11" y="10"/>
                  </a:lnTo>
                  <a:lnTo>
                    <a:pt x="9" y="11"/>
                  </a:lnTo>
                  <a:lnTo>
                    <a:pt x="9" y="13"/>
                  </a:lnTo>
                  <a:lnTo>
                    <a:pt x="8" y="14"/>
                  </a:lnTo>
                  <a:lnTo>
                    <a:pt x="8" y="16"/>
                  </a:lnTo>
                  <a:lnTo>
                    <a:pt x="9" y="19"/>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26" name="Freeform 125"/>
            <p:cNvSpPr>
              <a:spLocks/>
            </p:cNvSpPr>
            <p:nvPr/>
          </p:nvSpPr>
          <p:spPr bwMode="auto">
            <a:xfrm>
              <a:off x="4749" y="2422"/>
              <a:ext cx="79" cy="46"/>
            </a:xfrm>
            <a:custGeom>
              <a:avLst/>
              <a:gdLst>
                <a:gd name="T0" fmla="*/ 15 w 79"/>
                <a:gd name="T1" fmla="*/ 19 h 46"/>
                <a:gd name="T2" fmla="*/ 13 w 79"/>
                <a:gd name="T3" fmla="*/ 19 h 46"/>
                <a:gd name="T4" fmla="*/ 10 w 79"/>
                <a:gd name="T5" fmla="*/ 21 h 46"/>
                <a:gd name="T6" fmla="*/ 8 w 79"/>
                <a:gd name="T7" fmla="*/ 21 h 46"/>
                <a:gd name="T8" fmla="*/ 7 w 79"/>
                <a:gd name="T9" fmla="*/ 22 h 46"/>
                <a:gd name="T10" fmla="*/ 4 w 79"/>
                <a:gd name="T11" fmla="*/ 24 h 46"/>
                <a:gd name="T12" fmla="*/ 2 w 79"/>
                <a:gd name="T13" fmla="*/ 26 h 46"/>
                <a:gd name="T14" fmla="*/ 2 w 79"/>
                <a:gd name="T15" fmla="*/ 27 h 46"/>
                <a:gd name="T16" fmla="*/ 0 w 79"/>
                <a:gd name="T17" fmla="*/ 29 h 46"/>
                <a:gd name="T18" fmla="*/ 0 w 79"/>
                <a:gd name="T19" fmla="*/ 30 h 46"/>
                <a:gd name="T20" fmla="*/ 0 w 79"/>
                <a:gd name="T21" fmla="*/ 30 h 46"/>
                <a:gd name="T22" fmla="*/ 2 w 79"/>
                <a:gd name="T23" fmla="*/ 32 h 46"/>
                <a:gd name="T24" fmla="*/ 2 w 79"/>
                <a:gd name="T25" fmla="*/ 34 h 46"/>
                <a:gd name="T26" fmla="*/ 4 w 79"/>
                <a:gd name="T27" fmla="*/ 34 h 46"/>
                <a:gd name="T28" fmla="*/ 4 w 79"/>
                <a:gd name="T29" fmla="*/ 35 h 46"/>
                <a:gd name="T30" fmla="*/ 5 w 79"/>
                <a:gd name="T31" fmla="*/ 35 h 46"/>
                <a:gd name="T32" fmla="*/ 7 w 79"/>
                <a:gd name="T33" fmla="*/ 35 h 46"/>
                <a:gd name="T34" fmla="*/ 13 w 79"/>
                <a:gd name="T35" fmla="*/ 38 h 46"/>
                <a:gd name="T36" fmla="*/ 20 w 79"/>
                <a:gd name="T37" fmla="*/ 42 h 46"/>
                <a:gd name="T38" fmla="*/ 28 w 79"/>
                <a:gd name="T39" fmla="*/ 45 h 46"/>
                <a:gd name="T40" fmla="*/ 34 w 79"/>
                <a:gd name="T41" fmla="*/ 46 h 46"/>
                <a:gd name="T42" fmla="*/ 41 w 79"/>
                <a:gd name="T43" fmla="*/ 46 h 46"/>
                <a:gd name="T44" fmla="*/ 49 w 79"/>
                <a:gd name="T45" fmla="*/ 46 h 46"/>
                <a:gd name="T46" fmla="*/ 55 w 79"/>
                <a:gd name="T47" fmla="*/ 45 h 46"/>
                <a:gd name="T48" fmla="*/ 60 w 79"/>
                <a:gd name="T49" fmla="*/ 40 h 46"/>
                <a:gd name="T50" fmla="*/ 63 w 79"/>
                <a:gd name="T51" fmla="*/ 38 h 46"/>
                <a:gd name="T52" fmla="*/ 65 w 79"/>
                <a:gd name="T53" fmla="*/ 37 h 46"/>
                <a:gd name="T54" fmla="*/ 66 w 79"/>
                <a:gd name="T55" fmla="*/ 35 h 46"/>
                <a:gd name="T56" fmla="*/ 68 w 79"/>
                <a:gd name="T57" fmla="*/ 34 h 46"/>
                <a:gd name="T58" fmla="*/ 71 w 79"/>
                <a:gd name="T59" fmla="*/ 32 h 46"/>
                <a:gd name="T60" fmla="*/ 73 w 79"/>
                <a:gd name="T61" fmla="*/ 30 h 46"/>
                <a:gd name="T62" fmla="*/ 74 w 79"/>
                <a:gd name="T63" fmla="*/ 29 h 46"/>
                <a:gd name="T64" fmla="*/ 76 w 79"/>
                <a:gd name="T65" fmla="*/ 27 h 46"/>
                <a:gd name="T66" fmla="*/ 78 w 79"/>
                <a:gd name="T67" fmla="*/ 24 h 46"/>
                <a:gd name="T68" fmla="*/ 78 w 79"/>
                <a:gd name="T69" fmla="*/ 21 h 46"/>
                <a:gd name="T70" fmla="*/ 79 w 79"/>
                <a:gd name="T71" fmla="*/ 19 h 46"/>
                <a:gd name="T72" fmla="*/ 78 w 79"/>
                <a:gd name="T73" fmla="*/ 16 h 46"/>
                <a:gd name="T74" fmla="*/ 78 w 79"/>
                <a:gd name="T75" fmla="*/ 13 h 46"/>
                <a:gd name="T76" fmla="*/ 76 w 79"/>
                <a:gd name="T77" fmla="*/ 11 h 46"/>
                <a:gd name="T78" fmla="*/ 74 w 79"/>
                <a:gd name="T79" fmla="*/ 9 h 46"/>
                <a:gd name="T80" fmla="*/ 71 w 79"/>
                <a:gd name="T81" fmla="*/ 8 h 46"/>
                <a:gd name="T82" fmla="*/ 68 w 79"/>
                <a:gd name="T83" fmla="*/ 6 h 46"/>
                <a:gd name="T84" fmla="*/ 63 w 79"/>
                <a:gd name="T85" fmla="*/ 6 h 46"/>
                <a:gd name="T86" fmla="*/ 60 w 79"/>
                <a:gd name="T87" fmla="*/ 5 h 46"/>
                <a:gd name="T88" fmla="*/ 57 w 79"/>
                <a:gd name="T89" fmla="*/ 3 h 46"/>
                <a:gd name="T90" fmla="*/ 53 w 79"/>
                <a:gd name="T91" fmla="*/ 1 h 46"/>
                <a:gd name="T92" fmla="*/ 49 w 79"/>
                <a:gd name="T93" fmla="*/ 1 h 46"/>
                <a:gd name="T94" fmla="*/ 45 w 79"/>
                <a:gd name="T95" fmla="*/ 0 h 46"/>
                <a:gd name="T96" fmla="*/ 42 w 79"/>
                <a:gd name="T97" fmla="*/ 0 h 46"/>
                <a:gd name="T98" fmla="*/ 37 w 79"/>
                <a:gd name="T99" fmla="*/ 1 h 46"/>
                <a:gd name="T100" fmla="*/ 34 w 79"/>
                <a:gd name="T101" fmla="*/ 3 h 46"/>
                <a:gd name="T102" fmla="*/ 31 w 79"/>
                <a:gd name="T103" fmla="*/ 5 h 46"/>
                <a:gd name="T104" fmla="*/ 28 w 79"/>
                <a:gd name="T105" fmla="*/ 8 h 46"/>
                <a:gd name="T106" fmla="*/ 25 w 79"/>
                <a:gd name="T107" fmla="*/ 9 h 46"/>
                <a:gd name="T108" fmla="*/ 21 w 79"/>
                <a:gd name="T109" fmla="*/ 13 h 46"/>
                <a:gd name="T110" fmla="*/ 18 w 79"/>
                <a:gd name="T111" fmla="*/ 16 h 46"/>
                <a:gd name="T112" fmla="*/ 15 w 79"/>
                <a:gd name="T113" fmla="*/ 19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46"/>
                <a:gd name="T173" fmla="*/ 79 w 7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46">
                  <a:moveTo>
                    <a:pt x="15" y="19"/>
                  </a:moveTo>
                  <a:lnTo>
                    <a:pt x="13" y="19"/>
                  </a:lnTo>
                  <a:lnTo>
                    <a:pt x="10" y="21"/>
                  </a:lnTo>
                  <a:lnTo>
                    <a:pt x="8" y="21"/>
                  </a:lnTo>
                  <a:lnTo>
                    <a:pt x="7" y="22"/>
                  </a:lnTo>
                  <a:lnTo>
                    <a:pt x="4" y="24"/>
                  </a:lnTo>
                  <a:lnTo>
                    <a:pt x="2" y="26"/>
                  </a:lnTo>
                  <a:lnTo>
                    <a:pt x="2" y="27"/>
                  </a:lnTo>
                  <a:lnTo>
                    <a:pt x="0" y="29"/>
                  </a:lnTo>
                  <a:lnTo>
                    <a:pt x="0" y="30"/>
                  </a:lnTo>
                  <a:lnTo>
                    <a:pt x="2" y="32"/>
                  </a:lnTo>
                  <a:lnTo>
                    <a:pt x="2" y="34"/>
                  </a:lnTo>
                  <a:lnTo>
                    <a:pt x="4" y="34"/>
                  </a:lnTo>
                  <a:lnTo>
                    <a:pt x="4" y="35"/>
                  </a:lnTo>
                  <a:lnTo>
                    <a:pt x="5" y="35"/>
                  </a:lnTo>
                  <a:lnTo>
                    <a:pt x="7" y="35"/>
                  </a:lnTo>
                  <a:lnTo>
                    <a:pt x="13" y="38"/>
                  </a:lnTo>
                  <a:lnTo>
                    <a:pt x="20" y="42"/>
                  </a:lnTo>
                  <a:lnTo>
                    <a:pt x="28" y="45"/>
                  </a:lnTo>
                  <a:lnTo>
                    <a:pt x="34" y="46"/>
                  </a:lnTo>
                  <a:lnTo>
                    <a:pt x="41" y="46"/>
                  </a:lnTo>
                  <a:lnTo>
                    <a:pt x="49" y="46"/>
                  </a:lnTo>
                  <a:lnTo>
                    <a:pt x="55" y="45"/>
                  </a:lnTo>
                  <a:lnTo>
                    <a:pt x="60" y="40"/>
                  </a:lnTo>
                  <a:lnTo>
                    <a:pt x="63" y="38"/>
                  </a:lnTo>
                  <a:lnTo>
                    <a:pt x="65" y="37"/>
                  </a:lnTo>
                  <a:lnTo>
                    <a:pt x="66" y="35"/>
                  </a:lnTo>
                  <a:lnTo>
                    <a:pt x="68" y="34"/>
                  </a:lnTo>
                  <a:lnTo>
                    <a:pt x="71" y="32"/>
                  </a:lnTo>
                  <a:lnTo>
                    <a:pt x="73" y="30"/>
                  </a:lnTo>
                  <a:lnTo>
                    <a:pt x="74" y="29"/>
                  </a:lnTo>
                  <a:lnTo>
                    <a:pt x="76" y="27"/>
                  </a:lnTo>
                  <a:lnTo>
                    <a:pt x="78" y="24"/>
                  </a:lnTo>
                  <a:lnTo>
                    <a:pt x="78" y="21"/>
                  </a:lnTo>
                  <a:lnTo>
                    <a:pt x="79" y="19"/>
                  </a:lnTo>
                  <a:lnTo>
                    <a:pt x="78" y="16"/>
                  </a:lnTo>
                  <a:lnTo>
                    <a:pt x="78" y="13"/>
                  </a:lnTo>
                  <a:lnTo>
                    <a:pt x="76" y="11"/>
                  </a:lnTo>
                  <a:lnTo>
                    <a:pt x="74" y="9"/>
                  </a:lnTo>
                  <a:lnTo>
                    <a:pt x="71" y="8"/>
                  </a:lnTo>
                  <a:lnTo>
                    <a:pt x="68" y="6"/>
                  </a:lnTo>
                  <a:lnTo>
                    <a:pt x="63" y="6"/>
                  </a:lnTo>
                  <a:lnTo>
                    <a:pt x="60" y="5"/>
                  </a:lnTo>
                  <a:lnTo>
                    <a:pt x="57" y="3"/>
                  </a:lnTo>
                  <a:lnTo>
                    <a:pt x="53" y="1"/>
                  </a:lnTo>
                  <a:lnTo>
                    <a:pt x="49" y="1"/>
                  </a:lnTo>
                  <a:lnTo>
                    <a:pt x="45" y="0"/>
                  </a:lnTo>
                  <a:lnTo>
                    <a:pt x="42" y="0"/>
                  </a:lnTo>
                  <a:lnTo>
                    <a:pt x="37" y="1"/>
                  </a:lnTo>
                  <a:lnTo>
                    <a:pt x="34" y="3"/>
                  </a:lnTo>
                  <a:lnTo>
                    <a:pt x="31" y="5"/>
                  </a:lnTo>
                  <a:lnTo>
                    <a:pt x="28" y="8"/>
                  </a:lnTo>
                  <a:lnTo>
                    <a:pt x="25" y="9"/>
                  </a:lnTo>
                  <a:lnTo>
                    <a:pt x="21" y="13"/>
                  </a:lnTo>
                  <a:lnTo>
                    <a:pt x="18" y="16"/>
                  </a:lnTo>
                  <a:lnTo>
                    <a:pt x="15" y="19"/>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27" name="Freeform 126"/>
            <p:cNvSpPr>
              <a:spLocks/>
            </p:cNvSpPr>
            <p:nvPr/>
          </p:nvSpPr>
          <p:spPr bwMode="auto">
            <a:xfrm>
              <a:off x="4749" y="2422"/>
              <a:ext cx="79" cy="46"/>
            </a:xfrm>
            <a:custGeom>
              <a:avLst/>
              <a:gdLst>
                <a:gd name="T0" fmla="*/ 15 w 79"/>
                <a:gd name="T1" fmla="*/ 19 h 46"/>
                <a:gd name="T2" fmla="*/ 13 w 79"/>
                <a:gd name="T3" fmla="*/ 19 h 46"/>
                <a:gd name="T4" fmla="*/ 10 w 79"/>
                <a:gd name="T5" fmla="*/ 21 h 46"/>
                <a:gd name="T6" fmla="*/ 8 w 79"/>
                <a:gd name="T7" fmla="*/ 21 h 46"/>
                <a:gd name="T8" fmla="*/ 7 w 79"/>
                <a:gd name="T9" fmla="*/ 22 h 46"/>
                <a:gd name="T10" fmla="*/ 4 w 79"/>
                <a:gd name="T11" fmla="*/ 24 h 46"/>
                <a:gd name="T12" fmla="*/ 2 w 79"/>
                <a:gd name="T13" fmla="*/ 26 h 46"/>
                <a:gd name="T14" fmla="*/ 2 w 79"/>
                <a:gd name="T15" fmla="*/ 27 h 46"/>
                <a:gd name="T16" fmla="*/ 0 w 79"/>
                <a:gd name="T17" fmla="*/ 29 h 46"/>
                <a:gd name="T18" fmla="*/ 0 w 79"/>
                <a:gd name="T19" fmla="*/ 30 h 46"/>
                <a:gd name="T20" fmla="*/ 0 w 79"/>
                <a:gd name="T21" fmla="*/ 30 h 46"/>
                <a:gd name="T22" fmla="*/ 2 w 79"/>
                <a:gd name="T23" fmla="*/ 32 h 46"/>
                <a:gd name="T24" fmla="*/ 2 w 79"/>
                <a:gd name="T25" fmla="*/ 34 h 46"/>
                <a:gd name="T26" fmla="*/ 4 w 79"/>
                <a:gd name="T27" fmla="*/ 34 h 46"/>
                <a:gd name="T28" fmla="*/ 4 w 79"/>
                <a:gd name="T29" fmla="*/ 35 h 46"/>
                <a:gd name="T30" fmla="*/ 5 w 79"/>
                <a:gd name="T31" fmla="*/ 35 h 46"/>
                <a:gd name="T32" fmla="*/ 7 w 79"/>
                <a:gd name="T33" fmla="*/ 35 h 46"/>
                <a:gd name="T34" fmla="*/ 13 w 79"/>
                <a:gd name="T35" fmla="*/ 38 h 46"/>
                <a:gd name="T36" fmla="*/ 20 w 79"/>
                <a:gd name="T37" fmla="*/ 42 h 46"/>
                <a:gd name="T38" fmla="*/ 28 w 79"/>
                <a:gd name="T39" fmla="*/ 45 h 46"/>
                <a:gd name="T40" fmla="*/ 34 w 79"/>
                <a:gd name="T41" fmla="*/ 46 h 46"/>
                <a:gd name="T42" fmla="*/ 41 w 79"/>
                <a:gd name="T43" fmla="*/ 46 h 46"/>
                <a:gd name="T44" fmla="*/ 49 w 79"/>
                <a:gd name="T45" fmla="*/ 46 h 46"/>
                <a:gd name="T46" fmla="*/ 55 w 79"/>
                <a:gd name="T47" fmla="*/ 45 h 46"/>
                <a:gd name="T48" fmla="*/ 60 w 79"/>
                <a:gd name="T49" fmla="*/ 40 h 46"/>
                <a:gd name="T50" fmla="*/ 63 w 79"/>
                <a:gd name="T51" fmla="*/ 38 h 46"/>
                <a:gd name="T52" fmla="*/ 65 w 79"/>
                <a:gd name="T53" fmla="*/ 37 h 46"/>
                <a:gd name="T54" fmla="*/ 66 w 79"/>
                <a:gd name="T55" fmla="*/ 35 h 46"/>
                <a:gd name="T56" fmla="*/ 68 w 79"/>
                <a:gd name="T57" fmla="*/ 34 h 46"/>
                <a:gd name="T58" fmla="*/ 71 w 79"/>
                <a:gd name="T59" fmla="*/ 32 h 46"/>
                <a:gd name="T60" fmla="*/ 73 w 79"/>
                <a:gd name="T61" fmla="*/ 30 h 46"/>
                <a:gd name="T62" fmla="*/ 74 w 79"/>
                <a:gd name="T63" fmla="*/ 29 h 46"/>
                <a:gd name="T64" fmla="*/ 76 w 79"/>
                <a:gd name="T65" fmla="*/ 27 h 46"/>
                <a:gd name="T66" fmla="*/ 78 w 79"/>
                <a:gd name="T67" fmla="*/ 24 h 46"/>
                <a:gd name="T68" fmla="*/ 78 w 79"/>
                <a:gd name="T69" fmla="*/ 21 h 46"/>
                <a:gd name="T70" fmla="*/ 79 w 79"/>
                <a:gd name="T71" fmla="*/ 19 h 46"/>
                <a:gd name="T72" fmla="*/ 78 w 79"/>
                <a:gd name="T73" fmla="*/ 16 h 46"/>
                <a:gd name="T74" fmla="*/ 78 w 79"/>
                <a:gd name="T75" fmla="*/ 13 h 46"/>
                <a:gd name="T76" fmla="*/ 76 w 79"/>
                <a:gd name="T77" fmla="*/ 11 h 46"/>
                <a:gd name="T78" fmla="*/ 74 w 79"/>
                <a:gd name="T79" fmla="*/ 9 h 46"/>
                <a:gd name="T80" fmla="*/ 71 w 79"/>
                <a:gd name="T81" fmla="*/ 8 h 46"/>
                <a:gd name="T82" fmla="*/ 68 w 79"/>
                <a:gd name="T83" fmla="*/ 6 h 46"/>
                <a:gd name="T84" fmla="*/ 63 w 79"/>
                <a:gd name="T85" fmla="*/ 6 h 46"/>
                <a:gd name="T86" fmla="*/ 60 w 79"/>
                <a:gd name="T87" fmla="*/ 5 h 46"/>
                <a:gd name="T88" fmla="*/ 57 w 79"/>
                <a:gd name="T89" fmla="*/ 3 h 46"/>
                <a:gd name="T90" fmla="*/ 53 w 79"/>
                <a:gd name="T91" fmla="*/ 1 h 46"/>
                <a:gd name="T92" fmla="*/ 49 w 79"/>
                <a:gd name="T93" fmla="*/ 1 h 46"/>
                <a:gd name="T94" fmla="*/ 45 w 79"/>
                <a:gd name="T95" fmla="*/ 0 h 46"/>
                <a:gd name="T96" fmla="*/ 42 w 79"/>
                <a:gd name="T97" fmla="*/ 0 h 46"/>
                <a:gd name="T98" fmla="*/ 37 w 79"/>
                <a:gd name="T99" fmla="*/ 1 h 46"/>
                <a:gd name="T100" fmla="*/ 34 w 79"/>
                <a:gd name="T101" fmla="*/ 3 h 46"/>
                <a:gd name="T102" fmla="*/ 31 w 79"/>
                <a:gd name="T103" fmla="*/ 5 h 46"/>
                <a:gd name="T104" fmla="*/ 28 w 79"/>
                <a:gd name="T105" fmla="*/ 8 h 46"/>
                <a:gd name="T106" fmla="*/ 25 w 79"/>
                <a:gd name="T107" fmla="*/ 9 h 46"/>
                <a:gd name="T108" fmla="*/ 21 w 79"/>
                <a:gd name="T109" fmla="*/ 13 h 46"/>
                <a:gd name="T110" fmla="*/ 18 w 79"/>
                <a:gd name="T111" fmla="*/ 16 h 46"/>
                <a:gd name="T112" fmla="*/ 15 w 79"/>
                <a:gd name="T113" fmla="*/ 19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46"/>
                <a:gd name="T173" fmla="*/ 79 w 7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46">
                  <a:moveTo>
                    <a:pt x="15" y="19"/>
                  </a:moveTo>
                  <a:lnTo>
                    <a:pt x="13" y="19"/>
                  </a:lnTo>
                  <a:lnTo>
                    <a:pt x="10" y="21"/>
                  </a:lnTo>
                  <a:lnTo>
                    <a:pt x="8" y="21"/>
                  </a:lnTo>
                  <a:lnTo>
                    <a:pt x="7" y="22"/>
                  </a:lnTo>
                  <a:lnTo>
                    <a:pt x="4" y="24"/>
                  </a:lnTo>
                  <a:lnTo>
                    <a:pt x="2" y="26"/>
                  </a:lnTo>
                  <a:lnTo>
                    <a:pt x="2" y="27"/>
                  </a:lnTo>
                  <a:lnTo>
                    <a:pt x="0" y="29"/>
                  </a:lnTo>
                  <a:lnTo>
                    <a:pt x="0" y="30"/>
                  </a:lnTo>
                  <a:lnTo>
                    <a:pt x="2" y="32"/>
                  </a:lnTo>
                  <a:lnTo>
                    <a:pt x="2" y="34"/>
                  </a:lnTo>
                  <a:lnTo>
                    <a:pt x="4" y="34"/>
                  </a:lnTo>
                  <a:lnTo>
                    <a:pt x="4" y="35"/>
                  </a:lnTo>
                  <a:lnTo>
                    <a:pt x="5" y="35"/>
                  </a:lnTo>
                  <a:lnTo>
                    <a:pt x="7" y="35"/>
                  </a:lnTo>
                  <a:lnTo>
                    <a:pt x="13" y="38"/>
                  </a:lnTo>
                  <a:lnTo>
                    <a:pt x="20" y="42"/>
                  </a:lnTo>
                  <a:lnTo>
                    <a:pt x="28" y="45"/>
                  </a:lnTo>
                  <a:lnTo>
                    <a:pt x="34" y="46"/>
                  </a:lnTo>
                  <a:lnTo>
                    <a:pt x="41" y="46"/>
                  </a:lnTo>
                  <a:lnTo>
                    <a:pt x="49" y="46"/>
                  </a:lnTo>
                  <a:lnTo>
                    <a:pt x="55" y="45"/>
                  </a:lnTo>
                  <a:lnTo>
                    <a:pt x="60" y="40"/>
                  </a:lnTo>
                  <a:lnTo>
                    <a:pt x="63" y="38"/>
                  </a:lnTo>
                  <a:lnTo>
                    <a:pt x="65" y="37"/>
                  </a:lnTo>
                  <a:lnTo>
                    <a:pt x="66" y="35"/>
                  </a:lnTo>
                  <a:lnTo>
                    <a:pt x="68" y="34"/>
                  </a:lnTo>
                  <a:lnTo>
                    <a:pt x="71" y="32"/>
                  </a:lnTo>
                  <a:lnTo>
                    <a:pt x="73" y="30"/>
                  </a:lnTo>
                  <a:lnTo>
                    <a:pt x="74" y="29"/>
                  </a:lnTo>
                  <a:lnTo>
                    <a:pt x="76" y="27"/>
                  </a:lnTo>
                  <a:lnTo>
                    <a:pt x="78" y="24"/>
                  </a:lnTo>
                  <a:lnTo>
                    <a:pt x="78" y="21"/>
                  </a:lnTo>
                  <a:lnTo>
                    <a:pt x="79" y="19"/>
                  </a:lnTo>
                  <a:lnTo>
                    <a:pt x="78" y="16"/>
                  </a:lnTo>
                  <a:lnTo>
                    <a:pt x="78" y="13"/>
                  </a:lnTo>
                  <a:lnTo>
                    <a:pt x="76" y="11"/>
                  </a:lnTo>
                  <a:lnTo>
                    <a:pt x="74" y="9"/>
                  </a:lnTo>
                  <a:lnTo>
                    <a:pt x="71" y="8"/>
                  </a:lnTo>
                  <a:lnTo>
                    <a:pt x="68" y="6"/>
                  </a:lnTo>
                  <a:lnTo>
                    <a:pt x="63" y="6"/>
                  </a:lnTo>
                  <a:lnTo>
                    <a:pt x="60" y="5"/>
                  </a:lnTo>
                  <a:lnTo>
                    <a:pt x="57" y="3"/>
                  </a:lnTo>
                  <a:lnTo>
                    <a:pt x="53" y="1"/>
                  </a:lnTo>
                  <a:lnTo>
                    <a:pt x="49" y="1"/>
                  </a:lnTo>
                  <a:lnTo>
                    <a:pt x="45" y="0"/>
                  </a:lnTo>
                  <a:lnTo>
                    <a:pt x="42" y="0"/>
                  </a:lnTo>
                  <a:lnTo>
                    <a:pt x="37" y="1"/>
                  </a:lnTo>
                  <a:lnTo>
                    <a:pt x="34" y="3"/>
                  </a:lnTo>
                  <a:lnTo>
                    <a:pt x="31" y="5"/>
                  </a:lnTo>
                  <a:lnTo>
                    <a:pt x="28" y="8"/>
                  </a:lnTo>
                  <a:lnTo>
                    <a:pt x="25" y="9"/>
                  </a:lnTo>
                  <a:lnTo>
                    <a:pt x="21" y="13"/>
                  </a:lnTo>
                  <a:lnTo>
                    <a:pt x="18" y="16"/>
                  </a:lnTo>
                  <a:lnTo>
                    <a:pt x="15" y="19"/>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28" name="Freeform 127"/>
            <p:cNvSpPr>
              <a:spLocks/>
            </p:cNvSpPr>
            <p:nvPr/>
          </p:nvSpPr>
          <p:spPr bwMode="auto">
            <a:xfrm>
              <a:off x="4788" y="2443"/>
              <a:ext cx="77" cy="51"/>
            </a:xfrm>
            <a:custGeom>
              <a:avLst/>
              <a:gdLst>
                <a:gd name="T0" fmla="*/ 24 w 77"/>
                <a:gd name="T1" fmla="*/ 29 h 51"/>
                <a:gd name="T2" fmla="*/ 22 w 77"/>
                <a:gd name="T3" fmla="*/ 30 h 51"/>
                <a:gd name="T4" fmla="*/ 18 w 77"/>
                <a:gd name="T5" fmla="*/ 30 h 51"/>
                <a:gd name="T6" fmla="*/ 13 w 77"/>
                <a:gd name="T7" fmla="*/ 30 h 51"/>
                <a:gd name="T8" fmla="*/ 10 w 77"/>
                <a:gd name="T9" fmla="*/ 30 h 51"/>
                <a:gd name="T10" fmla="*/ 5 w 77"/>
                <a:gd name="T11" fmla="*/ 32 h 51"/>
                <a:gd name="T12" fmla="*/ 2 w 77"/>
                <a:gd name="T13" fmla="*/ 34 h 51"/>
                <a:gd name="T14" fmla="*/ 0 w 77"/>
                <a:gd name="T15" fmla="*/ 35 h 51"/>
                <a:gd name="T16" fmla="*/ 0 w 77"/>
                <a:gd name="T17" fmla="*/ 38 h 51"/>
                <a:gd name="T18" fmla="*/ 2 w 77"/>
                <a:gd name="T19" fmla="*/ 43 h 51"/>
                <a:gd name="T20" fmla="*/ 5 w 77"/>
                <a:gd name="T21" fmla="*/ 46 h 51"/>
                <a:gd name="T22" fmla="*/ 8 w 77"/>
                <a:gd name="T23" fmla="*/ 48 h 51"/>
                <a:gd name="T24" fmla="*/ 13 w 77"/>
                <a:gd name="T25" fmla="*/ 50 h 51"/>
                <a:gd name="T26" fmla="*/ 18 w 77"/>
                <a:gd name="T27" fmla="*/ 51 h 51"/>
                <a:gd name="T28" fmla="*/ 22 w 77"/>
                <a:gd name="T29" fmla="*/ 51 h 51"/>
                <a:gd name="T30" fmla="*/ 26 w 77"/>
                <a:gd name="T31" fmla="*/ 50 h 51"/>
                <a:gd name="T32" fmla="*/ 30 w 77"/>
                <a:gd name="T33" fmla="*/ 48 h 51"/>
                <a:gd name="T34" fmla="*/ 37 w 77"/>
                <a:gd name="T35" fmla="*/ 45 h 51"/>
                <a:gd name="T36" fmla="*/ 42 w 77"/>
                <a:gd name="T37" fmla="*/ 43 h 51"/>
                <a:gd name="T38" fmla="*/ 48 w 77"/>
                <a:gd name="T39" fmla="*/ 40 h 51"/>
                <a:gd name="T40" fmla="*/ 53 w 77"/>
                <a:gd name="T41" fmla="*/ 38 h 51"/>
                <a:gd name="T42" fmla="*/ 59 w 77"/>
                <a:gd name="T43" fmla="*/ 35 h 51"/>
                <a:gd name="T44" fmla="*/ 64 w 77"/>
                <a:gd name="T45" fmla="*/ 32 h 51"/>
                <a:gd name="T46" fmla="*/ 71 w 77"/>
                <a:gd name="T47" fmla="*/ 30 h 51"/>
                <a:gd name="T48" fmla="*/ 75 w 77"/>
                <a:gd name="T49" fmla="*/ 27 h 51"/>
                <a:gd name="T50" fmla="*/ 75 w 77"/>
                <a:gd name="T51" fmla="*/ 25 h 51"/>
                <a:gd name="T52" fmla="*/ 77 w 77"/>
                <a:gd name="T53" fmla="*/ 25 h 51"/>
                <a:gd name="T54" fmla="*/ 77 w 77"/>
                <a:gd name="T55" fmla="*/ 24 h 51"/>
                <a:gd name="T56" fmla="*/ 77 w 77"/>
                <a:gd name="T57" fmla="*/ 22 h 51"/>
                <a:gd name="T58" fmla="*/ 77 w 77"/>
                <a:gd name="T59" fmla="*/ 21 h 51"/>
                <a:gd name="T60" fmla="*/ 77 w 77"/>
                <a:gd name="T61" fmla="*/ 21 h 51"/>
                <a:gd name="T62" fmla="*/ 77 w 77"/>
                <a:gd name="T63" fmla="*/ 19 h 51"/>
                <a:gd name="T64" fmla="*/ 77 w 77"/>
                <a:gd name="T65" fmla="*/ 19 h 51"/>
                <a:gd name="T66" fmla="*/ 74 w 77"/>
                <a:gd name="T67" fmla="*/ 14 h 51"/>
                <a:gd name="T68" fmla="*/ 71 w 77"/>
                <a:gd name="T69" fmla="*/ 11 h 51"/>
                <a:gd name="T70" fmla="*/ 67 w 77"/>
                <a:gd name="T71" fmla="*/ 8 h 51"/>
                <a:gd name="T72" fmla="*/ 64 w 77"/>
                <a:gd name="T73" fmla="*/ 5 h 51"/>
                <a:gd name="T74" fmla="*/ 61 w 77"/>
                <a:gd name="T75" fmla="*/ 1 h 51"/>
                <a:gd name="T76" fmla="*/ 56 w 77"/>
                <a:gd name="T77" fmla="*/ 0 h 51"/>
                <a:gd name="T78" fmla="*/ 53 w 77"/>
                <a:gd name="T79" fmla="*/ 0 h 51"/>
                <a:gd name="T80" fmla="*/ 48 w 77"/>
                <a:gd name="T81" fmla="*/ 1 h 51"/>
                <a:gd name="T82" fmla="*/ 43 w 77"/>
                <a:gd name="T83" fmla="*/ 5 h 51"/>
                <a:gd name="T84" fmla="*/ 40 w 77"/>
                <a:gd name="T85" fmla="*/ 8 h 51"/>
                <a:gd name="T86" fmla="*/ 39 w 77"/>
                <a:gd name="T87" fmla="*/ 11 h 51"/>
                <a:gd name="T88" fmla="*/ 35 w 77"/>
                <a:gd name="T89" fmla="*/ 14 h 51"/>
                <a:gd name="T90" fmla="*/ 34 w 77"/>
                <a:gd name="T91" fmla="*/ 19 h 51"/>
                <a:gd name="T92" fmla="*/ 30 w 77"/>
                <a:gd name="T93" fmla="*/ 22 h 51"/>
                <a:gd name="T94" fmla="*/ 27 w 77"/>
                <a:gd name="T95" fmla="*/ 25 h 51"/>
                <a:gd name="T96" fmla="*/ 24 w 77"/>
                <a:gd name="T97" fmla="*/ 29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1"/>
                <a:gd name="T149" fmla="*/ 77 w 77"/>
                <a:gd name="T150" fmla="*/ 51 h 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1">
                  <a:moveTo>
                    <a:pt x="24" y="29"/>
                  </a:moveTo>
                  <a:lnTo>
                    <a:pt x="22" y="30"/>
                  </a:lnTo>
                  <a:lnTo>
                    <a:pt x="18" y="30"/>
                  </a:lnTo>
                  <a:lnTo>
                    <a:pt x="13" y="30"/>
                  </a:lnTo>
                  <a:lnTo>
                    <a:pt x="10" y="30"/>
                  </a:lnTo>
                  <a:lnTo>
                    <a:pt x="5" y="32"/>
                  </a:lnTo>
                  <a:lnTo>
                    <a:pt x="2" y="34"/>
                  </a:lnTo>
                  <a:lnTo>
                    <a:pt x="0" y="35"/>
                  </a:lnTo>
                  <a:lnTo>
                    <a:pt x="0" y="38"/>
                  </a:lnTo>
                  <a:lnTo>
                    <a:pt x="2" y="43"/>
                  </a:lnTo>
                  <a:lnTo>
                    <a:pt x="5" y="46"/>
                  </a:lnTo>
                  <a:lnTo>
                    <a:pt x="8" y="48"/>
                  </a:lnTo>
                  <a:lnTo>
                    <a:pt x="13" y="50"/>
                  </a:lnTo>
                  <a:lnTo>
                    <a:pt x="18" y="51"/>
                  </a:lnTo>
                  <a:lnTo>
                    <a:pt x="22" y="51"/>
                  </a:lnTo>
                  <a:lnTo>
                    <a:pt x="26" y="50"/>
                  </a:lnTo>
                  <a:lnTo>
                    <a:pt x="30" y="48"/>
                  </a:lnTo>
                  <a:lnTo>
                    <a:pt x="37" y="45"/>
                  </a:lnTo>
                  <a:lnTo>
                    <a:pt x="42" y="43"/>
                  </a:lnTo>
                  <a:lnTo>
                    <a:pt x="48" y="40"/>
                  </a:lnTo>
                  <a:lnTo>
                    <a:pt x="53" y="38"/>
                  </a:lnTo>
                  <a:lnTo>
                    <a:pt x="59" y="35"/>
                  </a:lnTo>
                  <a:lnTo>
                    <a:pt x="64" y="32"/>
                  </a:lnTo>
                  <a:lnTo>
                    <a:pt x="71" y="30"/>
                  </a:lnTo>
                  <a:lnTo>
                    <a:pt x="75" y="27"/>
                  </a:lnTo>
                  <a:lnTo>
                    <a:pt x="75" y="25"/>
                  </a:lnTo>
                  <a:lnTo>
                    <a:pt x="77" y="25"/>
                  </a:lnTo>
                  <a:lnTo>
                    <a:pt x="77" y="24"/>
                  </a:lnTo>
                  <a:lnTo>
                    <a:pt x="77" y="22"/>
                  </a:lnTo>
                  <a:lnTo>
                    <a:pt x="77" y="21"/>
                  </a:lnTo>
                  <a:lnTo>
                    <a:pt x="77" y="19"/>
                  </a:lnTo>
                  <a:lnTo>
                    <a:pt x="74" y="14"/>
                  </a:lnTo>
                  <a:lnTo>
                    <a:pt x="71" y="11"/>
                  </a:lnTo>
                  <a:lnTo>
                    <a:pt x="67" y="8"/>
                  </a:lnTo>
                  <a:lnTo>
                    <a:pt x="64" y="5"/>
                  </a:lnTo>
                  <a:lnTo>
                    <a:pt x="61" y="1"/>
                  </a:lnTo>
                  <a:lnTo>
                    <a:pt x="56" y="0"/>
                  </a:lnTo>
                  <a:lnTo>
                    <a:pt x="53" y="0"/>
                  </a:lnTo>
                  <a:lnTo>
                    <a:pt x="48" y="1"/>
                  </a:lnTo>
                  <a:lnTo>
                    <a:pt x="43" y="5"/>
                  </a:lnTo>
                  <a:lnTo>
                    <a:pt x="40" y="8"/>
                  </a:lnTo>
                  <a:lnTo>
                    <a:pt x="39" y="11"/>
                  </a:lnTo>
                  <a:lnTo>
                    <a:pt x="35" y="14"/>
                  </a:lnTo>
                  <a:lnTo>
                    <a:pt x="34" y="19"/>
                  </a:lnTo>
                  <a:lnTo>
                    <a:pt x="30" y="22"/>
                  </a:lnTo>
                  <a:lnTo>
                    <a:pt x="27" y="25"/>
                  </a:lnTo>
                  <a:lnTo>
                    <a:pt x="24" y="29"/>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29" name="Freeform 128"/>
            <p:cNvSpPr>
              <a:spLocks/>
            </p:cNvSpPr>
            <p:nvPr/>
          </p:nvSpPr>
          <p:spPr bwMode="auto">
            <a:xfrm>
              <a:off x="4788" y="2443"/>
              <a:ext cx="77" cy="51"/>
            </a:xfrm>
            <a:custGeom>
              <a:avLst/>
              <a:gdLst>
                <a:gd name="T0" fmla="*/ 24 w 77"/>
                <a:gd name="T1" fmla="*/ 29 h 51"/>
                <a:gd name="T2" fmla="*/ 22 w 77"/>
                <a:gd name="T3" fmla="*/ 30 h 51"/>
                <a:gd name="T4" fmla="*/ 18 w 77"/>
                <a:gd name="T5" fmla="*/ 30 h 51"/>
                <a:gd name="T6" fmla="*/ 13 w 77"/>
                <a:gd name="T7" fmla="*/ 30 h 51"/>
                <a:gd name="T8" fmla="*/ 10 w 77"/>
                <a:gd name="T9" fmla="*/ 30 h 51"/>
                <a:gd name="T10" fmla="*/ 5 w 77"/>
                <a:gd name="T11" fmla="*/ 32 h 51"/>
                <a:gd name="T12" fmla="*/ 2 w 77"/>
                <a:gd name="T13" fmla="*/ 34 h 51"/>
                <a:gd name="T14" fmla="*/ 0 w 77"/>
                <a:gd name="T15" fmla="*/ 35 h 51"/>
                <a:gd name="T16" fmla="*/ 0 w 77"/>
                <a:gd name="T17" fmla="*/ 38 h 51"/>
                <a:gd name="T18" fmla="*/ 2 w 77"/>
                <a:gd name="T19" fmla="*/ 43 h 51"/>
                <a:gd name="T20" fmla="*/ 5 w 77"/>
                <a:gd name="T21" fmla="*/ 46 h 51"/>
                <a:gd name="T22" fmla="*/ 8 w 77"/>
                <a:gd name="T23" fmla="*/ 48 h 51"/>
                <a:gd name="T24" fmla="*/ 13 w 77"/>
                <a:gd name="T25" fmla="*/ 50 h 51"/>
                <a:gd name="T26" fmla="*/ 18 w 77"/>
                <a:gd name="T27" fmla="*/ 51 h 51"/>
                <a:gd name="T28" fmla="*/ 22 w 77"/>
                <a:gd name="T29" fmla="*/ 51 h 51"/>
                <a:gd name="T30" fmla="*/ 26 w 77"/>
                <a:gd name="T31" fmla="*/ 50 h 51"/>
                <a:gd name="T32" fmla="*/ 30 w 77"/>
                <a:gd name="T33" fmla="*/ 48 h 51"/>
                <a:gd name="T34" fmla="*/ 37 w 77"/>
                <a:gd name="T35" fmla="*/ 45 h 51"/>
                <a:gd name="T36" fmla="*/ 42 w 77"/>
                <a:gd name="T37" fmla="*/ 43 h 51"/>
                <a:gd name="T38" fmla="*/ 48 w 77"/>
                <a:gd name="T39" fmla="*/ 40 h 51"/>
                <a:gd name="T40" fmla="*/ 53 w 77"/>
                <a:gd name="T41" fmla="*/ 38 h 51"/>
                <a:gd name="T42" fmla="*/ 59 w 77"/>
                <a:gd name="T43" fmla="*/ 35 h 51"/>
                <a:gd name="T44" fmla="*/ 64 w 77"/>
                <a:gd name="T45" fmla="*/ 32 h 51"/>
                <a:gd name="T46" fmla="*/ 71 w 77"/>
                <a:gd name="T47" fmla="*/ 30 h 51"/>
                <a:gd name="T48" fmla="*/ 75 w 77"/>
                <a:gd name="T49" fmla="*/ 27 h 51"/>
                <a:gd name="T50" fmla="*/ 75 w 77"/>
                <a:gd name="T51" fmla="*/ 25 h 51"/>
                <a:gd name="T52" fmla="*/ 77 w 77"/>
                <a:gd name="T53" fmla="*/ 25 h 51"/>
                <a:gd name="T54" fmla="*/ 77 w 77"/>
                <a:gd name="T55" fmla="*/ 24 h 51"/>
                <a:gd name="T56" fmla="*/ 77 w 77"/>
                <a:gd name="T57" fmla="*/ 22 h 51"/>
                <a:gd name="T58" fmla="*/ 77 w 77"/>
                <a:gd name="T59" fmla="*/ 21 h 51"/>
                <a:gd name="T60" fmla="*/ 77 w 77"/>
                <a:gd name="T61" fmla="*/ 21 h 51"/>
                <a:gd name="T62" fmla="*/ 77 w 77"/>
                <a:gd name="T63" fmla="*/ 19 h 51"/>
                <a:gd name="T64" fmla="*/ 77 w 77"/>
                <a:gd name="T65" fmla="*/ 19 h 51"/>
                <a:gd name="T66" fmla="*/ 74 w 77"/>
                <a:gd name="T67" fmla="*/ 14 h 51"/>
                <a:gd name="T68" fmla="*/ 71 w 77"/>
                <a:gd name="T69" fmla="*/ 11 h 51"/>
                <a:gd name="T70" fmla="*/ 67 w 77"/>
                <a:gd name="T71" fmla="*/ 8 h 51"/>
                <a:gd name="T72" fmla="*/ 64 w 77"/>
                <a:gd name="T73" fmla="*/ 5 h 51"/>
                <a:gd name="T74" fmla="*/ 61 w 77"/>
                <a:gd name="T75" fmla="*/ 1 h 51"/>
                <a:gd name="T76" fmla="*/ 56 w 77"/>
                <a:gd name="T77" fmla="*/ 0 h 51"/>
                <a:gd name="T78" fmla="*/ 53 w 77"/>
                <a:gd name="T79" fmla="*/ 0 h 51"/>
                <a:gd name="T80" fmla="*/ 48 w 77"/>
                <a:gd name="T81" fmla="*/ 1 h 51"/>
                <a:gd name="T82" fmla="*/ 43 w 77"/>
                <a:gd name="T83" fmla="*/ 5 h 51"/>
                <a:gd name="T84" fmla="*/ 40 w 77"/>
                <a:gd name="T85" fmla="*/ 8 h 51"/>
                <a:gd name="T86" fmla="*/ 39 w 77"/>
                <a:gd name="T87" fmla="*/ 11 h 51"/>
                <a:gd name="T88" fmla="*/ 35 w 77"/>
                <a:gd name="T89" fmla="*/ 14 h 51"/>
                <a:gd name="T90" fmla="*/ 34 w 77"/>
                <a:gd name="T91" fmla="*/ 19 h 51"/>
                <a:gd name="T92" fmla="*/ 30 w 77"/>
                <a:gd name="T93" fmla="*/ 22 h 51"/>
                <a:gd name="T94" fmla="*/ 27 w 77"/>
                <a:gd name="T95" fmla="*/ 25 h 51"/>
                <a:gd name="T96" fmla="*/ 24 w 77"/>
                <a:gd name="T97" fmla="*/ 29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1"/>
                <a:gd name="T149" fmla="*/ 77 w 77"/>
                <a:gd name="T150" fmla="*/ 51 h 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1">
                  <a:moveTo>
                    <a:pt x="24" y="29"/>
                  </a:moveTo>
                  <a:lnTo>
                    <a:pt x="22" y="30"/>
                  </a:lnTo>
                  <a:lnTo>
                    <a:pt x="18" y="30"/>
                  </a:lnTo>
                  <a:lnTo>
                    <a:pt x="13" y="30"/>
                  </a:lnTo>
                  <a:lnTo>
                    <a:pt x="10" y="30"/>
                  </a:lnTo>
                  <a:lnTo>
                    <a:pt x="5" y="32"/>
                  </a:lnTo>
                  <a:lnTo>
                    <a:pt x="2" y="34"/>
                  </a:lnTo>
                  <a:lnTo>
                    <a:pt x="0" y="35"/>
                  </a:lnTo>
                  <a:lnTo>
                    <a:pt x="0" y="38"/>
                  </a:lnTo>
                  <a:lnTo>
                    <a:pt x="2" y="43"/>
                  </a:lnTo>
                  <a:lnTo>
                    <a:pt x="5" y="46"/>
                  </a:lnTo>
                  <a:lnTo>
                    <a:pt x="8" y="48"/>
                  </a:lnTo>
                  <a:lnTo>
                    <a:pt x="13" y="50"/>
                  </a:lnTo>
                  <a:lnTo>
                    <a:pt x="18" y="51"/>
                  </a:lnTo>
                  <a:lnTo>
                    <a:pt x="22" y="51"/>
                  </a:lnTo>
                  <a:lnTo>
                    <a:pt x="26" y="50"/>
                  </a:lnTo>
                  <a:lnTo>
                    <a:pt x="30" y="48"/>
                  </a:lnTo>
                  <a:lnTo>
                    <a:pt x="37" y="45"/>
                  </a:lnTo>
                  <a:lnTo>
                    <a:pt x="42" y="43"/>
                  </a:lnTo>
                  <a:lnTo>
                    <a:pt x="48" y="40"/>
                  </a:lnTo>
                  <a:lnTo>
                    <a:pt x="53" y="38"/>
                  </a:lnTo>
                  <a:lnTo>
                    <a:pt x="59" y="35"/>
                  </a:lnTo>
                  <a:lnTo>
                    <a:pt x="64" y="32"/>
                  </a:lnTo>
                  <a:lnTo>
                    <a:pt x="71" y="30"/>
                  </a:lnTo>
                  <a:lnTo>
                    <a:pt x="75" y="27"/>
                  </a:lnTo>
                  <a:lnTo>
                    <a:pt x="75" y="25"/>
                  </a:lnTo>
                  <a:lnTo>
                    <a:pt x="77" y="25"/>
                  </a:lnTo>
                  <a:lnTo>
                    <a:pt x="77" y="24"/>
                  </a:lnTo>
                  <a:lnTo>
                    <a:pt x="77" y="22"/>
                  </a:lnTo>
                  <a:lnTo>
                    <a:pt x="77" y="21"/>
                  </a:lnTo>
                  <a:lnTo>
                    <a:pt x="77" y="19"/>
                  </a:lnTo>
                  <a:lnTo>
                    <a:pt x="74" y="14"/>
                  </a:lnTo>
                  <a:lnTo>
                    <a:pt x="71" y="11"/>
                  </a:lnTo>
                  <a:lnTo>
                    <a:pt x="67" y="8"/>
                  </a:lnTo>
                  <a:lnTo>
                    <a:pt x="64" y="5"/>
                  </a:lnTo>
                  <a:lnTo>
                    <a:pt x="61" y="1"/>
                  </a:lnTo>
                  <a:lnTo>
                    <a:pt x="56" y="0"/>
                  </a:lnTo>
                  <a:lnTo>
                    <a:pt x="53" y="0"/>
                  </a:lnTo>
                  <a:lnTo>
                    <a:pt x="48" y="1"/>
                  </a:lnTo>
                  <a:lnTo>
                    <a:pt x="43" y="5"/>
                  </a:lnTo>
                  <a:lnTo>
                    <a:pt x="40" y="8"/>
                  </a:lnTo>
                  <a:lnTo>
                    <a:pt x="39" y="11"/>
                  </a:lnTo>
                  <a:lnTo>
                    <a:pt x="35" y="14"/>
                  </a:lnTo>
                  <a:lnTo>
                    <a:pt x="34" y="19"/>
                  </a:lnTo>
                  <a:lnTo>
                    <a:pt x="30" y="22"/>
                  </a:lnTo>
                  <a:lnTo>
                    <a:pt x="27" y="25"/>
                  </a:lnTo>
                  <a:lnTo>
                    <a:pt x="24" y="29"/>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30" name="Freeform 129"/>
            <p:cNvSpPr>
              <a:spLocks/>
            </p:cNvSpPr>
            <p:nvPr/>
          </p:nvSpPr>
          <p:spPr bwMode="auto">
            <a:xfrm>
              <a:off x="4764" y="2386"/>
              <a:ext cx="77" cy="33"/>
            </a:xfrm>
            <a:custGeom>
              <a:avLst/>
              <a:gdLst>
                <a:gd name="T0" fmla="*/ 10 w 77"/>
                <a:gd name="T1" fmla="*/ 0 h 33"/>
                <a:gd name="T2" fmla="*/ 5 w 77"/>
                <a:gd name="T3" fmla="*/ 0 h 33"/>
                <a:gd name="T4" fmla="*/ 1 w 77"/>
                <a:gd name="T5" fmla="*/ 4 h 33"/>
                <a:gd name="T6" fmla="*/ 0 w 77"/>
                <a:gd name="T7" fmla="*/ 7 h 33"/>
                <a:gd name="T8" fmla="*/ 3 w 77"/>
                <a:gd name="T9" fmla="*/ 13 h 33"/>
                <a:gd name="T10" fmla="*/ 10 w 77"/>
                <a:gd name="T11" fmla="*/ 23 h 33"/>
                <a:gd name="T12" fmla="*/ 19 w 77"/>
                <a:gd name="T13" fmla="*/ 29 h 33"/>
                <a:gd name="T14" fmla="*/ 29 w 77"/>
                <a:gd name="T15" fmla="*/ 31 h 33"/>
                <a:gd name="T16" fmla="*/ 38 w 77"/>
                <a:gd name="T17" fmla="*/ 29 h 33"/>
                <a:gd name="T18" fmla="*/ 45 w 77"/>
                <a:gd name="T19" fmla="*/ 29 h 33"/>
                <a:gd name="T20" fmla="*/ 51 w 77"/>
                <a:gd name="T21" fmla="*/ 33 h 33"/>
                <a:gd name="T22" fmla="*/ 56 w 77"/>
                <a:gd name="T23" fmla="*/ 33 h 33"/>
                <a:gd name="T24" fmla="*/ 63 w 77"/>
                <a:gd name="T25" fmla="*/ 33 h 33"/>
                <a:gd name="T26" fmla="*/ 66 w 77"/>
                <a:gd name="T27" fmla="*/ 29 h 33"/>
                <a:gd name="T28" fmla="*/ 71 w 77"/>
                <a:gd name="T29" fmla="*/ 26 h 33"/>
                <a:gd name="T30" fmla="*/ 74 w 77"/>
                <a:gd name="T31" fmla="*/ 21 h 33"/>
                <a:gd name="T32" fmla="*/ 75 w 77"/>
                <a:gd name="T33" fmla="*/ 18 h 33"/>
                <a:gd name="T34" fmla="*/ 75 w 77"/>
                <a:gd name="T35" fmla="*/ 17 h 33"/>
                <a:gd name="T36" fmla="*/ 77 w 77"/>
                <a:gd name="T37" fmla="*/ 13 h 33"/>
                <a:gd name="T38" fmla="*/ 77 w 77"/>
                <a:gd name="T39" fmla="*/ 10 h 33"/>
                <a:gd name="T40" fmla="*/ 75 w 77"/>
                <a:gd name="T41" fmla="*/ 7 h 33"/>
                <a:gd name="T42" fmla="*/ 72 w 77"/>
                <a:gd name="T43" fmla="*/ 4 h 33"/>
                <a:gd name="T44" fmla="*/ 69 w 77"/>
                <a:gd name="T45" fmla="*/ 2 h 33"/>
                <a:gd name="T46" fmla="*/ 66 w 77"/>
                <a:gd name="T47" fmla="*/ 0 h 33"/>
                <a:gd name="T48" fmla="*/ 61 w 77"/>
                <a:gd name="T49" fmla="*/ 2 h 33"/>
                <a:gd name="T50" fmla="*/ 54 w 77"/>
                <a:gd name="T51" fmla="*/ 2 h 33"/>
                <a:gd name="T52" fmla="*/ 50 w 77"/>
                <a:gd name="T53" fmla="*/ 4 h 33"/>
                <a:gd name="T54" fmla="*/ 43 w 77"/>
                <a:gd name="T55" fmla="*/ 4 h 33"/>
                <a:gd name="T56" fmla="*/ 37 w 77"/>
                <a:gd name="T57" fmla="*/ 4 h 33"/>
                <a:gd name="T58" fmla="*/ 30 w 77"/>
                <a:gd name="T59" fmla="*/ 4 h 33"/>
                <a:gd name="T60" fmla="*/ 24 w 77"/>
                <a:gd name="T61" fmla="*/ 2 h 33"/>
                <a:gd name="T62" fmla="*/ 16 w 77"/>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33"/>
                <a:gd name="T98" fmla="*/ 77 w 77"/>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33">
                  <a:moveTo>
                    <a:pt x="13" y="0"/>
                  </a:moveTo>
                  <a:lnTo>
                    <a:pt x="10" y="0"/>
                  </a:lnTo>
                  <a:lnTo>
                    <a:pt x="6" y="0"/>
                  </a:lnTo>
                  <a:lnTo>
                    <a:pt x="5" y="0"/>
                  </a:lnTo>
                  <a:lnTo>
                    <a:pt x="3" y="2"/>
                  </a:lnTo>
                  <a:lnTo>
                    <a:pt x="1" y="4"/>
                  </a:lnTo>
                  <a:lnTo>
                    <a:pt x="0" y="5"/>
                  </a:lnTo>
                  <a:lnTo>
                    <a:pt x="0" y="7"/>
                  </a:lnTo>
                  <a:lnTo>
                    <a:pt x="0" y="10"/>
                  </a:lnTo>
                  <a:lnTo>
                    <a:pt x="3" y="13"/>
                  </a:lnTo>
                  <a:lnTo>
                    <a:pt x="6" y="18"/>
                  </a:lnTo>
                  <a:lnTo>
                    <a:pt x="10" y="23"/>
                  </a:lnTo>
                  <a:lnTo>
                    <a:pt x="14" y="26"/>
                  </a:lnTo>
                  <a:lnTo>
                    <a:pt x="19" y="29"/>
                  </a:lnTo>
                  <a:lnTo>
                    <a:pt x="24" y="31"/>
                  </a:lnTo>
                  <a:lnTo>
                    <a:pt x="29" y="31"/>
                  </a:lnTo>
                  <a:lnTo>
                    <a:pt x="35" y="29"/>
                  </a:lnTo>
                  <a:lnTo>
                    <a:pt x="38" y="29"/>
                  </a:lnTo>
                  <a:lnTo>
                    <a:pt x="42" y="29"/>
                  </a:lnTo>
                  <a:lnTo>
                    <a:pt x="45" y="29"/>
                  </a:lnTo>
                  <a:lnTo>
                    <a:pt x="48" y="31"/>
                  </a:lnTo>
                  <a:lnTo>
                    <a:pt x="51" y="33"/>
                  </a:lnTo>
                  <a:lnTo>
                    <a:pt x="54" y="33"/>
                  </a:lnTo>
                  <a:lnTo>
                    <a:pt x="56" y="33"/>
                  </a:lnTo>
                  <a:lnTo>
                    <a:pt x="59" y="33"/>
                  </a:lnTo>
                  <a:lnTo>
                    <a:pt x="63" y="33"/>
                  </a:lnTo>
                  <a:lnTo>
                    <a:pt x="64" y="31"/>
                  </a:lnTo>
                  <a:lnTo>
                    <a:pt x="66" y="29"/>
                  </a:lnTo>
                  <a:lnTo>
                    <a:pt x="69" y="28"/>
                  </a:lnTo>
                  <a:lnTo>
                    <a:pt x="71" y="26"/>
                  </a:lnTo>
                  <a:lnTo>
                    <a:pt x="72" y="25"/>
                  </a:lnTo>
                  <a:lnTo>
                    <a:pt x="74" y="21"/>
                  </a:lnTo>
                  <a:lnTo>
                    <a:pt x="75" y="20"/>
                  </a:lnTo>
                  <a:lnTo>
                    <a:pt x="75" y="18"/>
                  </a:lnTo>
                  <a:lnTo>
                    <a:pt x="75" y="17"/>
                  </a:lnTo>
                  <a:lnTo>
                    <a:pt x="77" y="15"/>
                  </a:lnTo>
                  <a:lnTo>
                    <a:pt x="77" y="13"/>
                  </a:lnTo>
                  <a:lnTo>
                    <a:pt x="77" y="12"/>
                  </a:lnTo>
                  <a:lnTo>
                    <a:pt x="77" y="10"/>
                  </a:lnTo>
                  <a:lnTo>
                    <a:pt x="75" y="8"/>
                  </a:lnTo>
                  <a:lnTo>
                    <a:pt x="75" y="7"/>
                  </a:lnTo>
                  <a:lnTo>
                    <a:pt x="74" y="5"/>
                  </a:lnTo>
                  <a:lnTo>
                    <a:pt x="72" y="4"/>
                  </a:lnTo>
                  <a:lnTo>
                    <a:pt x="71" y="2"/>
                  </a:lnTo>
                  <a:lnTo>
                    <a:pt x="69" y="2"/>
                  </a:lnTo>
                  <a:lnTo>
                    <a:pt x="67" y="0"/>
                  </a:lnTo>
                  <a:lnTo>
                    <a:pt x="66" y="0"/>
                  </a:lnTo>
                  <a:lnTo>
                    <a:pt x="63" y="0"/>
                  </a:lnTo>
                  <a:lnTo>
                    <a:pt x="61" y="2"/>
                  </a:lnTo>
                  <a:lnTo>
                    <a:pt x="58" y="2"/>
                  </a:lnTo>
                  <a:lnTo>
                    <a:pt x="54" y="2"/>
                  </a:lnTo>
                  <a:lnTo>
                    <a:pt x="51" y="2"/>
                  </a:lnTo>
                  <a:lnTo>
                    <a:pt x="50" y="4"/>
                  </a:lnTo>
                  <a:lnTo>
                    <a:pt x="46" y="4"/>
                  </a:lnTo>
                  <a:lnTo>
                    <a:pt x="43" y="4"/>
                  </a:lnTo>
                  <a:lnTo>
                    <a:pt x="42" y="4"/>
                  </a:lnTo>
                  <a:lnTo>
                    <a:pt x="37" y="4"/>
                  </a:lnTo>
                  <a:lnTo>
                    <a:pt x="34" y="4"/>
                  </a:lnTo>
                  <a:lnTo>
                    <a:pt x="30" y="4"/>
                  </a:lnTo>
                  <a:lnTo>
                    <a:pt x="27" y="2"/>
                  </a:lnTo>
                  <a:lnTo>
                    <a:pt x="24" y="2"/>
                  </a:lnTo>
                  <a:lnTo>
                    <a:pt x="19" y="0"/>
                  </a:lnTo>
                  <a:lnTo>
                    <a:pt x="16" y="0"/>
                  </a:lnTo>
                  <a:lnTo>
                    <a:pt x="13" y="0"/>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31" name="Freeform 130"/>
            <p:cNvSpPr>
              <a:spLocks/>
            </p:cNvSpPr>
            <p:nvPr/>
          </p:nvSpPr>
          <p:spPr bwMode="auto">
            <a:xfrm>
              <a:off x="4764" y="2386"/>
              <a:ext cx="77" cy="33"/>
            </a:xfrm>
            <a:custGeom>
              <a:avLst/>
              <a:gdLst>
                <a:gd name="T0" fmla="*/ 10 w 77"/>
                <a:gd name="T1" fmla="*/ 0 h 33"/>
                <a:gd name="T2" fmla="*/ 5 w 77"/>
                <a:gd name="T3" fmla="*/ 0 h 33"/>
                <a:gd name="T4" fmla="*/ 1 w 77"/>
                <a:gd name="T5" fmla="*/ 4 h 33"/>
                <a:gd name="T6" fmla="*/ 0 w 77"/>
                <a:gd name="T7" fmla="*/ 7 h 33"/>
                <a:gd name="T8" fmla="*/ 3 w 77"/>
                <a:gd name="T9" fmla="*/ 13 h 33"/>
                <a:gd name="T10" fmla="*/ 10 w 77"/>
                <a:gd name="T11" fmla="*/ 23 h 33"/>
                <a:gd name="T12" fmla="*/ 19 w 77"/>
                <a:gd name="T13" fmla="*/ 29 h 33"/>
                <a:gd name="T14" fmla="*/ 29 w 77"/>
                <a:gd name="T15" fmla="*/ 31 h 33"/>
                <a:gd name="T16" fmla="*/ 38 w 77"/>
                <a:gd name="T17" fmla="*/ 29 h 33"/>
                <a:gd name="T18" fmla="*/ 45 w 77"/>
                <a:gd name="T19" fmla="*/ 29 h 33"/>
                <a:gd name="T20" fmla="*/ 51 w 77"/>
                <a:gd name="T21" fmla="*/ 33 h 33"/>
                <a:gd name="T22" fmla="*/ 56 w 77"/>
                <a:gd name="T23" fmla="*/ 33 h 33"/>
                <a:gd name="T24" fmla="*/ 63 w 77"/>
                <a:gd name="T25" fmla="*/ 33 h 33"/>
                <a:gd name="T26" fmla="*/ 66 w 77"/>
                <a:gd name="T27" fmla="*/ 29 h 33"/>
                <a:gd name="T28" fmla="*/ 71 w 77"/>
                <a:gd name="T29" fmla="*/ 26 h 33"/>
                <a:gd name="T30" fmla="*/ 74 w 77"/>
                <a:gd name="T31" fmla="*/ 21 h 33"/>
                <a:gd name="T32" fmla="*/ 75 w 77"/>
                <a:gd name="T33" fmla="*/ 18 h 33"/>
                <a:gd name="T34" fmla="*/ 75 w 77"/>
                <a:gd name="T35" fmla="*/ 17 h 33"/>
                <a:gd name="T36" fmla="*/ 77 w 77"/>
                <a:gd name="T37" fmla="*/ 13 h 33"/>
                <a:gd name="T38" fmla="*/ 77 w 77"/>
                <a:gd name="T39" fmla="*/ 10 h 33"/>
                <a:gd name="T40" fmla="*/ 75 w 77"/>
                <a:gd name="T41" fmla="*/ 7 h 33"/>
                <a:gd name="T42" fmla="*/ 72 w 77"/>
                <a:gd name="T43" fmla="*/ 4 h 33"/>
                <a:gd name="T44" fmla="*/ 69 w 77"/>
                <a:gd name="T45" fmla="*/ 2 h 33"/>
                <a:gd name="T46" fmla="*/ 66 w 77"/>
                <a:gd name="T47" fmla="*/ 0 h 33"/>
                <a:gd name="T48" fmla="*/ 61 w 77"/>
                <a:gd name="T49" fmla="*/ 2 h 33"/>
                <a:gd name="T50" fmla="*/ 54 w 77"/>
                <a:gd name="T51" fmla="*/ 2 h 33"/>
                <a:gd name="T52" fmla="*/ 50 w 77"/>
                <a:gd name="T53" fmla="*/ 4 h 33"/>
                <a:gd name="T54" fmla="*/ 43 w 77"/>
                <a:gd name="T55" fmla="*/ 4 h 33"/>
                <a:gd name="T56" fmla="*/ 37 w 77"/>
                <a:gd name="T57" fmla="*/ 4 h 33"/>
                <a:gd name="T58" fmla="*/ 30 w 77"/>
                <a:gd name="T59" fmla="*/ 4 h 33"/>
                <a:gd name="T60" fmla="*/ 24 w 77"/>
                <a:gd name="T61" fmla="*/ 2 h 33"/>
                <a:gd name="T62" fmla="*/ 16 w 77"/>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33"/>
                <a:gd name="T98" fmla="*/ 77 w 77"/>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33">
                  <a:moveTo>
                    <a:pt x="13" y="0"/>
                  </a:moveTo>
                  <a:lnTo>
                    <a:pt x="10" y="0"/>
                  </a:lnTo>
                  <a:lnTo>
                    <a:pt x="6" y="0"/>
                  </a:lnTo>
                  <a:lnTo>
                    <a:pt x="5" y="0"/>
                  </a:lnTo>
                  <a:lnTo>
                    <a:pt x="3" y="2"/>
                  </a:lnTo>
                  <a:lnTo>
                    <a:pt x="1" y="4"/>
                  </a:lnTo>
                  <a:lnTo>
                    <a:pt x="0" y="5"/>
                  </a:lnTo>
                  <a:lnTo>
                    <a:pt x="0" y="7"/>
                  </a:lnTo>
                  <a:lnTo>
                    <a:pt x="0" y="10"/>
                  </a:lnTo>
                  <a:lnTo>
                    <a:pt x="3" y="13"/>
                  </a:lnTo>
                  <a:lnTo>
                    <a:pt x="6" y="18"/>
                  </a:lnTo>
                  <a:lnTo>
                    <a:pt x="10" y="23"/>
                  </a:lnTo>
                  <a:lnTo>
                    <a:pt x="14" y="26"/>
                  </a:lnTo>
                  <a:lnTo>
                    <a:pt x="19" y="29"/>
                  </a:lnTo>
                  <a:lnTo>
                    <a:pt x="24" y="31"/>
                  </a:lnTo>
                  <a:lnTo>
                    <a:pt x="29" y="31"/>
                  </a:lnTo>
                  <a:lnTo>
                    <a:pt x="35" y="29"/>
                  </a:lnTo>
                  <a:lnTo>
                    <a:pt x="38" y="29"/>
                  </a:lnTo>
                  <a:lnTo>
                    <a:pt x="42" y="29"/>
                  </a:lnTo>
                  <a:lnTo>
                    <a:pt x="45" y="29"/>
                  </a:lnTo>
                  <a:lnTo>
                    <a:pt x="48" y="31"/>
                  </a:lnTo>
                  <a:lnTo>
                    <a:pt x="51" y="33"/>
                  </a:lnTo>
                  <a:lnTo>
                    <a:pt x="54" y="33"/>
                  </a:lnTo>
                  <a:lnTo>
                    <a:pt x="56" y="33"/>
                  </a:lnTo>
                  <a:lnTo>
                    <a:pt x="59" y="33"/>
                  </a:lnTo>
                  <a:lnTo>
                    <a:pt x="63" y="33"/>
                  </a:lnTo>
                  <a:lnTo>
                    <a:pt x="64" y="31"/>
                  </a:lnTo>
                  <a:lnTo>
                    <a:pt x="66" y="29"/>
                  </a:lnTo>
                  <a:lnTo>
                    <a:pt x="69" y="28"/>
                  </a:lnTo>
                  <a:lnTo>
                    <a:pt x="71" y="26"/>
                  </a:lnTo>
                  <a:lnTo>
                    <a:pt x="72" y="25"/>
                  </a:lnTo>
                  <a:lnTo>
                    <a:pt x="74" y="21"/>
                  </a:lnTo>
                  <a:lnTo>
                    <a:pt x="75" y="20"/>
                  </a:lnTo>
                  <a:lnTo>
                    <a:pt x="75" y="18"/>
                  </a:lnTo>
                  <a:lnTo>
                    <a:pt x="75" y="17"/>
                  </a:lnTo>
                  <a:lnTo>
                    <a:pt x="77" y="15"/>
                  </a:lnTo>
                  <a:lnTo>
                    <a:pt x="77" y="13"/>
                  </a:lnTo>
                  <a:lnTo>
                    <a:pt x="77" y="12"/>
                  </a:lnTo>
                  <a:lnTo>
                    <a:pt x="77" y="10"/>
                  </a:lnTo>
                  <a:lnTo>
                    <a:pt x="75" y="8"/>
                  </a:lnTo>
                  <a:lnTo>
                    <a:pt x="75" y="7"/>
                  </a:lnTo>
                  <a:lnTo>
                    <a:pt x="74" y="5"/>
                  </a:lnTo>
                  <a:lnTo>
                    <a:pt x="72" y="4"/>
                  </a:lnTo>
                  <a:lnTo>
                    <a:pt x="71" y="2"/>
                  </a:lnTo>
                  <a:lnTo>
                    <a:pt x="69" y="2"/>
                  </a:lnTo>
                  <a:lnTo>
                    <a:pt x="67" y="0"/>
                  </a:lnTo>
                  <a:lnTo>
                    <a:pt x="66" y="0"/>
                  </a:lnTo>
                  <a:lnTo>
                    <a:pt x="63" y="0"/>
                  </a:lnTo>
                  <a:lnTo>
                    <a:pt x="61" y="2"/>
                  </a:lnTo>
                  <a:lnTo>
                    <a:pt x="58" y="2"/>
                  </a:lnTo>
                  <a:lnTo>
                    <a:pt x="54" y="2"/>
                  </a:lnTo>
                  <a:lnTo>
                    <a:pt x="51" y="2"/>
                  </a:lnTo>
                  <a:lnTo>
                    <a:pt x="50" y="4"/>
                  </a:lnTo>
                  <a:lnTo>
                    <a:pt x="46" y="4"/>
                  </a:lnTo>
                  <a:lnTo>
                    <a:pt x="43" y="4"/>
                  </a:lnTo>
                  <a:lnTo>
                    <a:pt x="42" y="4"/>
                  </a:lnTo>
                  <a:lnTo>
                    <a:pt x="37" y="4"/>
                  </a:lnTo>
                  <a:lnTo>
                    <a:pt x="34" y="4"/>
                  </a:lnTo>
                  <a:lnTo>
                    <a:pt x="30" y="4"/>
                  </a:lnTo>
                  <a:lnTo>
                    <a:pt x="27" y="2"/>
                  </a:lnTo>
                  <a:lnTo>
                    <a:pt x="24" y="2"/>
                  </a:lnTo>
                  <a:lnTo>
                    <a:pt x="19" y="0"/>
                  </a:lnTo>
                  <a:lnTo>
                    <a:pt x="16" y="0"/>
                  </a:lnTo>
                  <a:lnTo>
                    <a:pt x="13" y="0"/>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32" name="Freeform 131"/>
            <p:cNvSpPr>
              <a:spLocks/>
            </p:cNvSpPr>
            <p:nvPr/>
          </p:nvSpPr>
          <p:spPr bwMode="auto">
            <a:xfrm>
              <a:off x="4836" y="2398"/>
              <a:ext cx="76" cy="50"/>
            </a:xfrm>
            <a:custGeom>
              <a:avLst/>
              <a:gdLst>
                <a:gd name="T0" fmla="*/ 5 w 76"/>
                <a:gd name="T1" fmla="*/ 17 h 50"/>
                <a:gd name="T2" fmla="*/ 3 w 76"/>
                <a:gd name="T3" fmla="*/ 19 h 50"/>
                <a:gd name="T4" fmla="*/ 2 w 76"/>
                <a:gd name="T5" fmla="*/ 21 h 50"/>
                <a:gd name="T6" fmla="*/ 2 w 76"/>
                <a:gd name="T7" fmla="*/ 21 h 50"/>
                <a:gd name="T8" fmla="*/ 0 w 76"/>
                <a:gd name="T9" fmla="*/ 22 h 50"/>
                <a:gd name="T10" fmla="*/ 0 w 76"/>
                <a:gd name="T11" fmla="*/ 24 h 50"/>
                <a:gd name="T12" fmla="*/ 0 w 76"/>
                <a:gd name="T13" fmla="*/ 25 h 50"/>
                <a:gd name="T14" fmla="*/ 0 w 76"/>
                <a:gd name="T15" fmla="*/ 27 h 50"/>
                <a:gd name="T16" fmla="*/ 0 w 76"/>
                <a:gd name="T17" fmla="*/ 29 h 50"/>
                <a:gd name="T18" fmla="*/ 3 w 76"/>
                <a:gd name="T19" fmla="*/ 33 h 50"/>
                <a:gd name="T20" fmla="*/ 8 w 76"/>
                <a:gd name="T21" fmla="*/ 37 h 50"/>
                <a:gd name="T22" fmla="*/ 11 w 76"/>
                <a:gd name="T23" fmla="*/ 42 h 50"/>
                <a:gd name="T24" fmla="*/ 18 w 76"/>
                <a:gd name="T25" fmla="*/ 45 h 50"/>
                <a:gd name="T26" fmla="*/ 23 w 76"/>
                <a:gd name="T27" fmla="*/ 46 h 50"/>
                <a:gd name="T28" fmla="*/ 29 w 76"/>
                <a:gd name="T29" fmla="*/ 48 h 50"/>
                <a:gd name="T30" fmla="*/ 34 w 76"/>
                <a:gd name="T31" fmla="*/ 50 h 50"/>
                <a:gd name="T32" fmla="*/ 40 w 76"/>
                <a:gd name="T33" fmla="*/ 50 h 50"/>
                <a:gd name="T34" fmla="*/ 45 w 76"/>
                <a:gd name="T35" fmla="*/ 48 h 50"/>
                <a:gd name="T36" fmla="*/ 50 w 76"/>
                <a:gd name="T37" fmla="*/ 48 h 50"/>
                <a:gd name="T38" fmla="*/ 55 w 76"/>
                <a:gd name="T39" fmla="*/ 48 h 50"/>
                <a:gd name="T40" fmla="*/ 58 w 76"/>
                <a:gd name="T41" fmla="*/ 48 h 50"/>
                <a:gd name="T42" fmla="*/ 63 w 76"/>
                <a:gd name="T43" fmla="*/ 46 h 50"/>
                <a:gd name="T44" fmla="*/ 66 w 76"/>
                <a:gd name="T45" fmla="*/ 45 h 50"/>
                <a:gd name="T46" fmla="*/ 69 w 76"/>
                <a:gd name="T47" fmla="*/ 42 h 50"/>
                <a:gd name="T48" fmla="*/ 72 w 76"/>
                <a:gd name="T49" fmla="*/ 38 h 50"/>
                <a:gd name="T50" fmla="*/ 74 w 76"/>
                <a:gd name="T51" fmla="*/ 37 h 50"/>
                <a:gd name="T52" fmla="*/ 76 w 76"/>
                <a:gd name="T53" fmla="*/ 33 h 50"/>
                <a:gd name="T54" fmla="*/ 76 w 76"/>
                <a:gd name="T55" fmla="*/ 30 h 50"/>
                <a:gd name="T56" fmla="*/ 76 w 76"/>
                <a:gd name="T57" fmla="*/ 27 h 50"/>
                <a:gd name="T58" fmla="*/ 76 w 76"/>
                <a:gd name="T59" fmla="*/ 24 h 50"/>
                <a:gd name="T60" fmla="*/ 76 w 76"/>
                <a:gd name="T61" fmla="*/ 21 h 50"/>
                <a:gd name="T62" fmla="*/ 76 w 76"/>
                <a:gd name="T63" fmla="*/ 17 h 50"/>
                <a:gd name="T64" fmla="*/ 76 w 76"/>
                <a:gd name="T65" fmla="*/ 16 h 50"/>
                <a:gd name="T66" fmla="*/ 76 w 76"/>
                <a:gd name="T67" fmla="*/ 13 h 50"/>
                <a:gd name="T68" fmla="*/ 76 w 76"/>
                <a:gd name="T69" fmla="*/ 11 h 50"/>
                <a:gd name="T70" fmla="*/ 76 w 76"/>
                <a:gd name="T71" fmla="*/ 9 h 50"/>
                <a:gd name="T72" fmla="*/ 74 w 76"/>
                <a:gd name="T73" fmla="*/ 6 h 50"/>
                <a:gd name="T74" fmla="*/ 74 w 76"/>
                <a:gd name="T75" fmla="*/ 5 h 50"/>
                <a:gd name="T76" fmla="*/ 72 w 76"/>
                <a:gd name="T77" fmla="*/ 5 h 50"/>
                <a:gd name="T78" fmla="*/ 71 w 76"/>
                <a:gd name="T79" fmla="*/ 3 h 50"/>
                <a:gd name="T80" fmla="*/ 69 w 76"/>
                <a:gd name="T81" fmla="*/ 3 h 50"/>
                <a:gd name="T82" fmla="*/ 64 w 76"/>
                <a:gd name="T83" fmla="*/ 1 h 50"/>
                <a:gd name="T84" fmla="*/ 60 w 76"/>
                <a:gd name="T85" fmla="*/ 1 h 50"/>
                <a:gd name="T86" fmla="*/ 55 w 76"/>
                <a:gd name="T87" fmla="*/ 1 h 50"/>
                <a:gd name="T88" fmla="*/ 50 w 76"/>
                <a:gd name="T89" fmla="*/ 1 h 50"/>
                <a:gd name="T90" fmla="*/ 45 w 76"/>
                <a:gd name="T91" fmla="*/ 1 h 50"/>
                <a:gd name="T92" fmla="*/ 40 w 76"/>
                <a:gd name="T93" fmla="*/ 1 h 50"/>
                <a:gd name="T94" fmla="*/ 36 w 76"/>
                <a:gd name="T95" fmla="*/ 1 h 50"/>
                <a:gd name="T96" fmla="*/ 31 w 76"/>
                <a:gd name="T97" fmla="*/ 0 h 50"/>
                <a:gd name="T98" fmla="*/ 27 w 76"/>
                <a:gd name="T99" fmla="*/ 0 h 50"/>
                <a:gd name="T100" fmla="*/ 23 w 76"/>
                <a:gd name="T101" fmla="*/ 0 h 50"/>
                <a:gd name="T102" fmla="*/ 18 w 76"/>
                <a:gd name="T103" fmla="*/ 1 h 50"/>
                <a:gd name="T104" fmla="*/ 15 w 76"/>
                <a:gd name="T105" fmla="*/ 3 h 50"/>
                <a:gd name="T106" fmla="*/ 11 w 76"/>
                <a:gd name="T107" fmla="*/ 6 h 50"/>
                <a:gd name="T108" fmla="*/ 8 w 76"/>
                <a:gd name="T109" fmla="*/ 9 h 50"/>
                <a:gd name="T110" fmla="*/ 7 w 76"/>
                <a:gd name="T111" fmla="*/ 13 h 50"/>
                <a:gd name="T112" fmla="*/ 5 w 76"/>
                <a:gd name="T113" fmla="*/ 17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50"/>
                <a:gd name="T173" fmla="*/ 76 w 76"/>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50">
                  <a:moveTo>
                    <a:pt x="5" y="17"/>
                  </a:moveTo>
                  <a:lnTo>
                    <a:pt x="3" y="19"/>
                  </a:lnTo>
                  <a:lnTo>
                    <a:pt x="2" y="21"/>
                  </a:lnTo>
                  <a:lnTo>
                    <a:pt x="0" y="22"/>
                  </a:lnTo>
                  <a:lnTo>
                    <a:pt x="0" y="24"/>
                  </a:lnTo>
                  <a:lnTo>
                    <a:pt x="0" y="25"/>
                  </a:lnTo>
                  <a:lnTo>
                    <a:pt x="0" y="27"/>
                  </a:lnTo>
                  <a:lnTo>
                    <a:pt x="0" y="29"/>
                  </a:lnTo>
                  <a:lnTo>
                    <a:pt x="3" y="33"/>
                  </a:lnTo>
                  <a:lnTo>
                    <a:pt x="8" y="37"/>
                  </a:lnTo>
                  <a:lnTo>
                    <a:pt x="11" y="42"/>
                  </a:lnTo>
                  <a:lnTo>
                    <a:pt x="18" y="45"/>
                  </a:lnTo>
                  <a:lnTo>
                    <a:pt x="23" y="46"/>
                  </a:lnTo>
                  <a:lnTo>
                    <a:pt x="29" y="48"/>
                  </a:lnTo>
                  <a:lnTo>
                    <a:pt x="34" y="50"/>
                  </a:lnTo>
                  <a:lnTo>
                    <a:pt x="40" y="50"/>
                  </a:lnTo>
                  <a:lnTo>
                    <a:pt x="45" y="48"/>
                  </a:lnTo>
                  <a:lnTo>
                    <a:pt x="50" y="48"/>
                  </a:lnTo>
                  <a:lnTo>
                    <a:pt x="55" y="48"/>
                  </a:lnTo>
                  <a:lnTo>
                    <a:pt x="58" y="48"/>
                  </a:lnTo>
                  <a:lnTo>
                    <a:pt x="63" y="46"/>
                  </a:lnTo>
                  <a:lnTo>
                    <a:pt x="66" y="45"/>
                  </a:lnTo>
                  <a:lnTo>
                    <a:pt x="69" y="42"/>
                  </a:lnTo>
                  <a:lnTo>
                    <a:pt x="72" y="38"/>
                  </a:lnTo>
                  <a:lnTo>
                    <a:pt x="74" y="37"/>
                  </a:lnTo>
                  <a:lnTo>
                    <a:pt x="76" y="33"/>
                  </a:lnTo>
                  <a:lnTo>
                    <a:pt x="76" y="30"/>
                  </a:lnTo>
                  <a:lnTo>
                    <a:pt x="76" y="27"/>
                  </a:lnTo>
                  <a:lnTo>
                    <a:pt x="76" y="24"/>
                  </a:lnTo>
                  <a:lnTo>
                    <a:pt x="76" y="21"/>
                  </a:lnTo>
                  <a:lnTo>
                    <a:pt x="76" y="17"/>
                  </a:lnTo>
                  <a:lnTo>
                    <a:pt x="76" y="16"/>
                  </a:lnTo>
                  <a:lnTo>
                    <a:pt x="76" y="13"/>
                  </a:lnTo>
                  <a:lnTo>
                    <a:pt x="76" y="11"/>
                  </a:lnTo>
                  <a:lnTo>
                    <a:pt x="76" y="9"/>
                  </a:lnTo>
                  <a:lnTo>
                    <a:pt x="74" y="6"/>
                  </a:lnTo>
                  <a:lnTo>
                    <a:pt x="74" y="5"/>
                  </a:lnTo>
                  <a:lnTo>
                    <a:pt x="72" y="5"/>
                  </a:lnTo>
                  <a:lnTo>
                    <a:pt x="71" y="3"/>
                  </a:lnTo>
                  <a:lnTo>
                    <a:pt x="69" y="3"/>
                  </a:lnTo>
                  <a:lnTo>
                    <a:pt x="64" y="1"/>
                  </a:lnTo>
                  <a:lnTo>
                    <a:pt x="60" y="1"/>
                  </a:lnTo>
                  <a:lnTo>
                    <a:pt x="55" y="1"/>
                  </a:lnTo>
                  <a:lnTo>
                    <a:pt x="50" y="1"/>
                  </a:lnTo>
                  <a:lnTo>
                    <a:pt x="45" y="1"/>
                  </a:lnTo>
                  <a:lnTo>
                    <a:pt x="40" y="1"/>
                  </a:lnTo>
                  <a:lnTo>
                    <a:pt x="36" y="1"/>
                  </a:lnTo>
                  <a:lnTo>
                    <a:pt x="31" y="0"/>
                  </a:lnTo>
                  <a:lnTo>
                    <a:pt x="27" y="0"/>
                  </a:lnTo>
                  <a:lnTo>
                    <a:pt x="23" y="0"/>
                  </a:lnTo>
                  <a:lnTo>
                    <a:pt x="18" y="1"/>
                  </a:lnTo>
                  <a:lnTo>
                    <a:pt x="15" y="3"/>
                  </a:lnTo>
                  <a:lnTo>
                    <a:pt x="11" y="6"/>
                  </a:lnTo>
                  <a:lnTo>
                    <a:pt x="8" y="9"/>
                  </a:lnTo>
                  <a:lnTo>
                    <a:pt x="7" y="13"/>
                  </a:lnTo>
                  <a:lnTo>
                    <a:pt x="5" y="17"/>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33" name="Freeform 132"/>
            <p:cNvSpPr>
              <a:spLocks/>
            </p:cNvSpPr>
            <p:nvPr/>
          </p:nvSpPr>
          <p:spPr bwMode="auto">
            <a:xfrm>
              <a:off x="4836" y="2398"/>
              <a:ext cx="76" cy="50"/>
            </a:xfrm>
            <a:custGeom>
              <a:avLst/>
              <a:gdLst>
                <a:gd name="T0" fmla="*/ 5 w 76"/>
                <a:gd name="T1" fmla="*/ 17 h 50"/>
                <a:gd name="T2" fmla="*/ 3 w 76"/>
                <a:gd name="T3" fmla="*/ 19 h 50"/>
                <a:gd name="T4" fmla="*/ 2 w 76"/>
                <a:gd name="T5" fmla="*/ 21 h 50"/>
                <a:gd name="T6" fmla="*/ 2 w 76"/>
                <a:gd name="T7" fmla="*/ 21 h 50"/>
                <a:gd name="T8" fmla="*/ 0 w 76"/>
                <a:gd name="T9" fmla="*/ 22 h 50"/>
                <a:gd name="T10" fmla="*/ 0 w 76"/>
                <a:gd name="T11" fmla="*/ 24 h 50"/>
                <a:gd name="T12" fmla="*/ 0 w 76"/>
                <a:gd name="T13" fmla="*/ 25 h 50"/>
                <a:gd name="T14" fmla="*/ 0 w 76"/>
                <a:gd name="T15" fmla="*/ 27 h 50"/>
                <a:gd name="T16" fmla="*/ 0 w 76"/>
                <a:gd name="T17" fmla="*/ 29 h 50"/>
                <a:gd name="T18" fmla="*/ 3 w 76"/>
                <a:gd name="T19" fmla="*/ 33 h 50"/>
                <a:gd name="T20" fmla="*/ 8 w 76"/>
                <a:gd name="T21" fmla="*/ 37 h 50"/>
                <a:gd name="T22" fmla="*/ 11 w 76"/>
                <a:gd name="T23" fmla="*/ 42 h 50"/>
                <a:gd name="T24" fmla="*/ 18 w 76"/>
                <a:gd name="T25" fmla="*/ 45 h 50"/>
                <a:gd name="T26" fmla="*/ 23 w 76"/>
                <a:gd name="T27" fmla="*/ 46 h 50"/>
                <a:gd name="T28" fmla="*/ 29 w 76"/>
                <a:gd name="T29" fmla="*/ 48 h 50"/>
                <a:gd name="T30" fmla="*/ 34 w 76"/>
                <a:gd name="T31" fmla="*/ 50 h 50"/>
                <a:gd name="T32" fmla="*/ 40 w 76"/>
                <a:gd name="T33" fmla="*/ 50 h 50"/>
                <a:gd name="T34" fmla="*/ 45 w 76"/>
                <a:gd name="T35" fmla="*/ 48 h 50"/>
                <a:gd name="T36" fmla="*/ 50 w 76"/>
                <a:gd name="T37" fmla="*/ 48 h 50"/>
                <a:gd name="T38" fmla="*/ 55 w 76"/>
                <a:gd name="T39" fmla="*/ 48 h 50"/>
                <a:gd name="T40" fmla="*/ 58 w 76"/>
                <a:gd name="T41" fmla="*/ 48 h 50"/>
                <a:gd name="T42" fmla="*/ 63 w 76"/>
                <a:gd name="T43" fmla="*/ 46 h 50"/>
                <a:gd name="T44" fmla="*/ 66 w 76"/>
                <a:gd name="T45" fmla="*/ 45 h 50"/>
                <a:gd name="T46" fmla="*/ 69 w 76"/>
                <a:gd name="T47" fmla="*/ 42 h 50"/>
                <a:gd name="T48" fmla="*/ 72 w 76"/>
                <a:gd name="T49" fmla="*/ 38 h 50"/>
                <a:gd name="T50" fmla="*/ 74 w 76"/>
                <a:gd name="T51" fmla="*/ 37 h 50"/>
                <a:gd name="T52" fmla="*/ 76 w 76"/>
                <a:gd name="T53" fmla="*/ 33 h 50"/>
                <a:gd name="T54" fmla="*/ 76 w 76"/>
                <a:gd name="T55" fmla="*/ 30 h 50"/>
                <a:gd name="T56" fmla="*/ 76 w 76"/>
                <a:gd name="T57" fmla="*/ 27 h 50"/>
                <a:gd name="T58" fmla="*/ 76 w 76"/>
                <a:gd name="T59" fmla="*/ 24 h 50"/>
                <a:gd name="T60" fmla="*/ 76 w 76"/>
                <a:gd name="T61" fmla="*/ 21 h 50"/>
                <a:gd name="T62" fmla="*/ 76 w 76"/>
                <a:gd name="T63" fmla="*/ 17 h 50"/>
                <a:gd name="T64" fmla="*/ 76 w 76"/>
                <a:gd name="T65" fmla="*/ 16 h 50"/>
                <a:gd name="T66" fmla="*/ 76 w 76"/>
                <a:gd name="T67" fmla="*/ 13 h 50"/>
                <a:gd name="T68" fmla="*/ 76 w 76"/>
                <a:gd name="T69" fmla="*/ 11 h 50"/>
                <a:gd name="T70" fmla="*/ 76 w 76"/>
                <a:gd name="T71" fmla="*/ 9 h 50"/>
                <a:gd name="T72" fmla="*/ 74 w 76"/>
                <a:gd name="T73" fmla="*/ 6 h 50"/>
                <a:gd name="T74" fmla="*/ 74 w 76"/>
                <a:gd name="T75" fmla="*/ 5 h 50"/>
                <a:gd name="T76" fmla="*/ 72 w 76"/>
                <a:gd name="T77" fmla="*/ 5 h 50"/>
                <a:gd name="T78" fmla="*/ 71 w 76"/>
                <a:gd name="T79" fmla="*/ 3 h 50"/>
                <a:gd name="T80" fmla="*/ 69 w 76"/>
                <a:gd name="T81" fmla="*/ 3 h 50"/>
                <a:gd name="T82" fmla="*/ 64 w 76"/>
                <a:gd name="T83" fmla="*/ 1 h 50"/>
                <a:gd name="T84" fmla="*/ 60 w 76"/>
                <a:gd name="T85" fmla="*/ 1 h 50"/>
                <a:gd name="T86" fmla="*/ 55 w 76"/>
                <a:gd name="T87" fmla="*/ 1 h 50"/>
                <a:gd name="T88" fmla="*/ 50 w 76"/>
                <a:gd name="T89" fmla="*/ 1 h 50"/>
                <a:gd name="T90" fmla="*/ 45 w 76"/>
                <a:gd name="T91" fmla="*/ 1 h 50"/>
                <a:gd name="T92" fmla="*/ 40 w 76"/>
                <a:gd name="T93" fmla="*/ 1 h 50"/>
                <a:gd name="T94" fmla="*/ 36 w 76"/>
                <a:gd name="T95" fmla="*/ 1 h 50"/>
                <a:gd name="T96" fmla="*/ 31 w 76"/>
                <a:gd name="T97" fmla="*/ 0 h 50"/>
                <a:gd name="T98" fmla="*/ 27 w 76"/>
                <a:gd name="T99" fmla="*/ 0 h 50"/>
                <a:gd name="T100" fmla="*/ 23 w 76"/>
                <a:gd name="T101" fmla="*/ 0 h 50"/>
                <a:gd name="T102" fmla="*/ 18 w 76"/>
                <a:gd name="T103" fmla="*/ 1 h 50"/>
                <a:gd name="T104" fmla="*/ 15 w 76"/>
                <a:gd name="T105" fmla="*/ 3 h 50"/>
                <a:gd name="T106" fmla="*/ 11 w 76"/>
                <a:gd name="T107" fmla="*/ 6 h 50"/>
                <a:gd name="T108" fmla="*/ 8 w 76"/>
                <a:gd name="T109" fmla="*/ 9 h 50"/>
                <a:gd name="T110" fmla="*/ 7 w 76"/>
                <a:gd name="T111" fmla="*/ 13 h 50"/>
                <a:gd name="T112" fmla="*/ 5 w 76"/>
                <a:gd name="T113" fmla="*/ 17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50"/>
                <a:gd name="T173" fmla="*/ 76 w 76"/>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50">
                  <a:moveTo>
                    <a:pt x="5" y="17"/>
                  </a:moveTo>
                  <a:lnTo>
                    <a:pt x="3" y="19"/>
                  </a:lnTo>
                  <a:lnTo>
                    <a:pt x="2" y="21"/>
                  </a:lnTo>
                  <a:lnTo>
                    <a:pt x="0" y="22"/>
                  </a:lnTo>
                  <a:lnTo>
                    <a:pt x="0" y="24"/>
                  </a:lnTo>
                  <a:lnTo>
                    <a:pt x="0" y="25"/>
                  </a:lnTo>
                  <a:lnTo>
                    <a:pt x="0" y="27"/>
                  </a:lnTo>
                  <a:lnTo>
                    <a:pt x="0" y="29"/>
                  </a:lnTo>
                  <a:lnTo>
                    <a:pt x="3" y="33"/>
                  </a:lnTo>
                  <a:lnTo>
                    <a:pt x="8" y="37"/>
                  </a:lnTo>
                  <a:lnTo>
                    <a:pt x="11" y="42"/>
                  </a:lnTo>
                  <a:lnTo>
                    <a:pt x="18" y="45"/>
                  </a:lnTo>
                  <a:lnTo>
                    <a:pt x="23" y="46"/>
                  </a:lnTo>
                  <a:lnTo>
                    <a:pt x="29" y="48"/>
                  </a:lnTo>
                  <a:lnTo>
                    <a:pt x="34" y="50"/>
                  </a:lnTo>
                  <a:lnTo>
                    <a:pt x="40" y="50"/>
                  </a:lnTo>
                  <a:lnTo>
                    <a:pt x="45" y="48"/>
                  </a:lnTo>
                  <a:lnTo>
                    <a:pt x="50" y="48"/>
                  </a:lnTo>
                  <a:lnTo>
                    <a:pt x="55" y="48"/>
                  </a:lnTo>
                  <a:lnTo>
                    <a:pt x="58" y="48"/>
                  </a:lnTo>
                  <a:lnTo>
                    <a:pt x="63" y="46"/>
                  </a:lnTo>
                  <a:lnTo>
                    <a:pt x="66" y="45"/>
                  </a:lnTo>
                  <a:lnTo>
                    <a:pt x="69" y="42"/>
                  </a:lnTo>
                  <a:lnTo>
                    <a:pt x="72" y="38"/>
                  </a:lnTo>
                  <a:lnTo>
                    <a:pt x="74" y="37"/>
                  </a:lnTo>
                  <a:lnTo>
                    <a:pt x="76" y="33"/>
                  </a:lnTo>
                  <a:lnTo>
                    <a:pt x="76" y="30"/>
                  </a:lnTo>
                  <a:lnTo>
                    <a:pt x="76" y="27"/>
                  </a:lnTo>
                  <a:lnTo>
                    <a:pt x="76" y="24"/>
                  </a:lnTo>
                  <a:lnTo>
                    <a:pt x="76" y="21"/>
                  </a:lnTo>
                  <a:lnTo>
                    <a:pt x="76" y="17"/>
                  </a:lnTo>
                  <a:lnTo>
                    <a:pt x="76" y="16"/>
                  </a:lnTo>
                  <a:lnTo>
                    <a:pt x="76" y="13"/>
                  </a:lnTo>
                  <a:lnTo>
                    <a:pt x="76" y="11"/>
                  </a:lnTo>
                  <a:lnTo>
                    <a:pt x="76" y="9"/>
                  </a:lnTo>
                  <a:lnTo>
                    <a:pt x="74" y="6"/>
                  </a:lnTo>
                  <a:lnTo>
                    <a:pt x="74" y="5"/>
                  </a:lnTo>
                  <a:lnTo>
                    <a:pt x="72" y="5"/>
                  </a:lnTo>
                  <a:lnTo>
                    <a:pt x="71" y="3"/>
                  </a:lnTo>
                  <a:lnTo>
                    <a:pt x="69" y="3"/>
                  </a:lnTo>
                  <a:lnTo>
                    <a:pt x="64" y="1"/>
                  </a:lnTo>
                  <a:lnTo>
                    <a:pt x="60" y="1"/>
                  </a:lnTo>
                  <a:lnTo>
                    <a:pt x="55" y="1"/>
                  </a:lnTo>
                  <a:lnTo>
                    <a:pt x="50" y="1"/>
                  </a:lnTo>
                  <a:lnTo>
                    <a:pt x="45" y="1"/>
                  </a:lnTo>
                  <a:lnTo>
                    <a:pt x="40" y="1"/>
                  </a:lnTo>
                  <a:lnTo>
                    <a:pt x="36" y="1"/>
                  </a:lnTo>
                  <a:lnTo>
                    <a:pt x="31" y="0"/>
                  </a:lnTo>
                  <a:lnTo>
                    <a:pt x="27" y="0"/>
                  </a:lnTo>
                  <a:lnTo>
                    <a:pt x="23" y="0"/>
                  </a:lnTo>
                  <a:lnTo>
                    <a:pt x="18" y="1"/>
                  </a:lnTo>
                  <a:lnTo>
                    <a:pt x="15" y="3"/>
                  </a:lnTo>
                  <a:lnTo>
                    <a:pt x="11" y="6"/>
                  </a:lnTo>
                  <a:lnTo>
                    <a:pt x="8" y="9"/>
                  </a:lnTo>
                  <a:lnTo>
                    <a:pt x="7" y="13"/>
                  </a:lnTo>
                  <a:lnTo>
                    <a:pt x="5" y="17"/>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34" name="Freeform 133"/>
            <p:cNvSpPr>
              <a:spLocks/>
            </p:cNvSpPr>
            <p:nvPr/>
          </p:nvSpPr>
          <p:spPr bwMode="auto">
            <a:xfrm>
              <a:off x="4836" y="2398"/>
              <a:ext cx="76" cy="50"/>
            </a:xfrm>
            <a:custGeom>
              <a:avLst/>
              <a:gdLst>
                <a:gd name="T0" fmla="*/ 5 w 76"/>
                <a:gd name="T1" fmla="*/ 17 h 50"/>
                <a:gd name="T2" fmla="*/ 3 w 76"/>
                <a:gd name="T3" fmla="*/ 19 h 50"/>
                <a:gd name="T4" fmla="*/ 2 w 76"/>
                <a:gd name="T5" fmla="*/ 21 h 50"/>
                <a:gd name="T6" fmla="*/ 2 w 76"/>
                <a:gd name="T7" fmla="*/ 21 h 50"/>
                <a:gd name="T8" fmla="*/ 0 w 76"/>
                <a:gd name="T9" fmla="*/ 22 h 50"/>
                <a:gd name="T10" fmla="*/ 0 w 76"/>
                <a:gd name="T11" fmla="*/ 24 h 50"/>
                <a:gd name="T12" fmla="*/ 0 w 76"/>
                <a:gd name="T13" fmla="*/ 25 h 50"/>
                <a:gd name="T14" fmla="*/ 0 w 76"/>
                <a:gd name="T15" fmla="*/ 27 h 50"/>
                <a:gd name="T16" fmla="*/ 0 w 76"/>
                <a:gd name="T17" fmla="*/ 29 h 50"/>
                <a:gd name="T18" fmla="*/ 3 w 76"/>
                <a:gd name="T19" fmla="*/ 33 h 50"/>
                <a:gd name="T20" fmla="*/ 8 w 76"/>
                <a:gd name="T21" fmla="*/ 37 h 50"/>
                <a:gd name="T22" fmla="*/ 11 w 76"/>
                <a:gd name="T23" fmla="*/ 42 h 50"/>
                <a:gd name="T24" fmla="*/ 18 w 76"/>
                <a:gd name="T25" fmla="*/ 45 h 50"/>
                <a:gd name="T26" fmla="*/ 23 w 76"/>
                <a:gd name="T27" fmla="*/ 46 h 50"/>
                <a:gd name="T28" fmla="*/ 29 w 76"/>
                <a:gd name="T29" fmla="*/ 48 h 50"/>
                <a:gd name="T30" fmla="*/ 34 w 76"/>
                <a:gd name="T31" fmla="*/ 50 h 50"/>
                <a:gd name="T32" fmla="*/ 40 w 76"/>
                <a:gd name="T33" fmla="*/ 50 h 50"/>
                <a:gd name="T34" fmla="*/ 45 w 76"/>
                <a:gd name="T35" fmla="*/ 48 h 50"/>
                <a:gd name="T36" fmla="*/ 50 w 76"/>
                <a:gd name="T37" fmla="*/ 48 h 50"/>
                <a:gd name="T38" fmla="*/ 55 w 76"/>
                <a:gd name="T39" fmla="*/ 48 h 50"/>
                <a:gd name="T40" fmla="*/ 58 w 76"/>
                <a:gd name="T41" fmla="*/ 48 h 50"/>
                <a:gd name="T42" fmla="*/ 63 w 76"/>
                <a:gd name="T43" fmla="*/ 46 h 50"/>
                <a:gd name="T44" fmla="*/ 66 w 76"/>
                <a:gd name="T45" fmla="*/ 45 h 50"/>
                <a:gd name="T46" fmla="*/ 69 w 76"/>
                <a:gd name="T47" fmla="*/ 42 h 50"/>
                <a:gd name="T48" fmla="*/ 72 w 76"/>
                <a:gd name="T49" fmla="*/ 38 h 50"/>
                <a:gd name="T50" fmla="*/ 74 w 76"/>
                <a:gd name="T51" fmla="*/ 37 h 50"/>
                <a:gd name="T52" fmla="*/ 76 w 76"/>
                <a:gd name="T53" fmla="*/ 33 h 50"/>
                <a:gd name="T54" fmla="*/ 76 w 76"/>
                <a:gd name="T55" fmla="*/ 30 h 50"/>
                <a:gd name="T56" fmla="*/ 76 w 76"/>
                <a:gd name="T57" fmla="*/ 27 h 50"/>
                <a:gd name="T58" fmla="*/ 76 w 76"/>
                <a:gd name="T59" fmla="*/ 24 h 50"/>
                <a:gd name="T60" fmla="*/ 76 w 76"/>
                <a:gd name="T61" fmla="*/ 21 h 50"/>
                <a:gd name="T62" fmla="*/ 76 w 76"/>
                <a:gd name="T63" fmla="*/ 17 h 50"/>
                <a:gd name="T64" fmla="*/ 76 w 76"/>
                <a:gd name="T65" fmla="*/ 16 h 50"/>
                <a:gd name="T66" fmla="*/ 76 w 76"/>
                <a:gd name="T67" fmla="*/ 13 h 50"/>
                <a:gd name="T68" fmla="*/ 76 w 76"/>
                <a:gd name="T69" fmla="*/ 11 h 50"/>
                <a:gd name="T70" fmla="*/ 76 w 76"/>
                <a:gd name="T71" fmla="*/ 9 h 50"/>
                <a:gd name="T72" fmla="*/ 74 w 76"/>
                <a:gd name="T73" fmla="*/ 6 h 50"/>
                <a:gd name="T74" fmla="*/ 74 w 76"/>
                <a:gd name="T75" fmla="*/ 5 h 50"/>
                <a:gd name="T76" fmla="*/ 72 w 76"/>
                <a:gd name="T77" fmla="*/ 5 h 50"/>
                <a:gd name="T78" fmla="*/ 71 w 76"/>
                <a:gd name="T79" fmla="*/ 3 h 50"/>
                <a:gd name="T80" fmla="*/ 69 w 76"/>
                <a:gd name="T81" fmla="*/ 3 h 50"/>
                <a:gd name="T82" fmla="*/ 64 w 76"/>
                <a:gd name="T83" fmla="*/ 1 h 50"/>
                <a:gd name="T84" fmla="*/ 60 w 76"/>
                <a:gd name="T85" fmla="*/ 1 h 50"/>
                <a:gd name="T86" fmla="*/ 55 w 76"/>
                <a:gd name="T87" fmla="*/ 1 h 50"/>
                <a:gd name="T88" fmla="*/ 50 w 76"/>
                <a:gd name="T89" fmla="*/ 1 h 50"/>
                <a:gd name="T90" fmla="*/ 45 w 76"/>
                <a:gd name="T91" fmla="*/ 1 h 50"/>
                <a:gd name="T92" fmla="*/ 40 w 76"/>
                <a:gd name="T93" fmla="*/ 1 h 50"/>
                <a:gd name="T94" fmla="*/ 36 w 76"/>
                <a:gd name="T95" fmla="*/ 1 h 50"/>
                <a:gd name="T96" fmla="*/ 31 w 76"/>
                <a:gd name="T97" fmla="*/ 0 h 50"/>
                <a:gd name="T98" fmla="*/ 27 w 76"/>
                <a:gd name="T99" fmla="*/ 0 h 50"/>
                <a:gd name="T100" fmla="*/ 23 w 76"/>
                <a:gd name="T101" fmla="*/ 0 h 50"/>
                <a:gd name="T102" fmla="*/ 18 w 76"/>
                <a:gd name="T103" fmla="*/ 1 h 50"/>
                <a:gd name="T104" fmla="*/ 15 w 76"/>
                <a:gd name="T105" fmla="*/ 3 h 50"/>
                <a:gd name="T106" fmla="*/ 11 w 76"/>
                <a:gd name="T107" fmla="*/ 6 h 50"/>
                <a:gd name="T108" fmla="*/ 8 w 76"/>
                <a:gd name="T109" fmla="*/ 9 h 50"/>
                <a:gd name="T110" fmla="*/ 7 w 76"/>
                <a:gd name="T111" fmla="*/ 13 h 50"/>
                <a:gd name="T112" fmla="*/ 5 w 76"/>
                <a:gd name="T113" fmla="*/ 17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50"/>
                <a:gd name="T173" fmla="*/ 76 w 76"/>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50">
                  <a:moveTo>
                    <a:pt x="5" y="17"/>
                  </a:moveTo>
                  <a:lnTo>
                    <a:pt x="3" y="19"/>
                  </a:lnTo>
                  <a:lnTo>
                    <a:pt x="2" y="21"/>
                  </a:lnTo>
                  <a:lnTo>
                    <a:pt x="0" y="22"/>
                  </a:lnTo>
                  <a:lnTo>
                    <a:pt x="0" y="24"/>
                  </a:lnTo>
                  <a:lnTo>
                    <a:pt x="0" y="25"/>
                  </a:lnTo>
                  <a:lnTo>
                    <a:pt x="0" y="27"/>
                  </a:lnTo>
                  <a:lnTo>
                    <a:pt x="0" y="29"/>
                  </a:lnTo>
                  <a:lnTo>
                    <a:pt x="3" y="33"/>
                  </a:lnTo>
                  <a:lnTo>
                    <a:pt x="8" y="37"/>
                  </a:lnTo>
                  <a:lnTo>
                    <a:pt x="11" y="42"/>
                  </a:lnTo>
                  <a:lnTo>
                    <a:pt x="18" y="45"/>
                  </a:lnTo>
                  <a:lnTo>
                    <a:pt x="23" y="46"/>
                  </a:lnTo>
                  <a:lnTo>
                    <a:pt x="29" y="48"/>
                  </a:lnTo>
                  <a:lnTo>
                    <a:pt x="34" y="50"/>
                  </a:lnTo>
                  <a:lnTo>
                    <a:pt x="40" y="50"/>
                  </a:lnTo>
                  <a:lnTo>
                    <a:pt x="45" y="48"/>
                  </a:lnTo>
                  <a:lnTo>
                    <a:pt x="50" y="48"/>
                  </a:lnTo>
                  <a:lnTo>
                    <a:pt x="55" y="48"/>
                  </a:lnTo>
                  <a:lnTo>
                    <a:pt x="58" y="48"/>
                  </a:lnTo>
                  <a:lnTo>
                    <a:pt x="63" y="46"/>
                  </a:lnTo>
                  <a:lnTo>
                    <a:pt x="66" y="45"/>
                  </a:lnTo>
                  <a:lnTo>
                    <a:pt x="69" y="42"/>
                  </a:lnTo>
                  <a:lnTo>
                    <a:pt x="72" y="38"/>
                  </a:lnTo>
                  <a:lnTo>
                    <a:pt x="74" y="37"/>
                  </a:lnTo>
                  <a:lnTo>
                    <a:pt x="76" y="33"/>
                  </a:lnTo>
                  <a:lnTo>
                    <a:pt x="76" y="30"/>
                  </a:lnTo>
                  <a:lnTo>
                    <a:pt x="76" y="27"/>
                  </a:lnTo>
                  <a:lnTo>
                    <a:pt x="76" y="24"/>
                  </a:lnTo>
                  <a:lnTo>
                    <a:pt x="76" y="21"/>
                  </a:lnTo>
                  <a:lnTo>
                    <a:pt x="76" y="17"/>
                  </a:lnTo>
                  <a:lnTo>
                    <a:pt x="76" y="16"/>
                  </a:lnTo>
                  <a:lnTo>
                    <a:pt x="76" y="13"/>
                  </a:lnTo>
                  <a:lnTo>
                    <a:pt x="76" y="11"/>
                  </a:lnTo>
                  <a:lnTo>
                    <a:pt x="76" y="9"/>
                  </a:lnTo>
                  <a:lnTo>
                    <a:pt x="74" y="6"/>
                  </a:lnTo>
                  <a:lnTo>
                    <a:pt x="74" y="5"/>
                  </a:lnTo>
                  <a:lnTo>
                    <a:pt x="72" y="5"/>
                  </a:lnTo>
                  <a:lnTo>
                    <a:pt x="71" y="3"/>
                  </a:lnTo>
                  <a:lnTo>
                    <a:pt x="69" y="3"/>
                  </a:lnTo>
                  <a:lnTo>
                    <a:pt x="64" y="1"/>
                  </a:lnTo>
                  <a:lnTo>
                    <a:pt x="60" y="1"/>
                  </a:lnTo>
                  <a:lnTo>
                    <a:pt x="55" y="1"/>
                  </a:lnTo>
                  <a:lnTo>
                    <a:pt x="50" y="1"/>
                  </a:lnTo>
                  <a:lnTo>
                    <a:pt x="45" y="1"/>
                  </a:lnTo>
                  <a:lnTo>
                    <a:pt x="40" y="1"/>
                  </a:lnTo>
                  <a:lnTo>
                    <a:pt x="36" y="1"/>
                  </a:lnTo>
                  <a:lnTo>
                    <a:pt x="31" y="0"/>
                  </a:lnTo>
                  <a:lnTo>
                    <a:pt x="27" y="0"/>
                  </a:lnTo>
                  <a:lnTo>
                    <a:pt x="23" y="0"/>
                  </a:lnTo>
                  <a:lnTo>
                    <a:pt x="18" y="1"/>
                  </a:lnTo>
                  <a:lnTo>
                    <a:pt x="15" y="3"/>
                  </a:lnTo>
                  <a:lnTo>
                    <a:pt x="11" y="6"/>
                  </a:lnTo>
                  <a:lnTo>
                    <a:pt x="8" y="9"/>
                  </a:lnTo>
                  <a:lnTo>
                    <a:pt x="7" y="13"/>
                  </a:lnTo>
                  <a:lnTo>
                    <a:pt x="5" y="17"/>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35" name="Freeform 134"/>
            <p:cNvSpPr>
              <a:spLocks/>
            </p:cNvSpPr>
            <p:nvPr/>
          </p:nvSpPr>
          <p:spPr bwMode="auto">
            <a:xfrm>
              <a:off x="4843" y="2380"/>
              <a:ext cx="53" cy="13"/>
            </a:xfrm>
            <a:custGeom>
              <a:avLst/>
              <a:gdLst>
                <a:gd name="T0" fmla="*/ 12 w 53"/>
                <a:gd name="T1" fmla="*/ 0 h 13"/>
                <a:gd name="T2" fmla="*/ 11 w 53"/>
                <a:gd name="T3" fmla="*/ 0 h 13"/>
                <a:gd name="T4" fmla="*/ 9 w 53"/>
                <a:gd name="T5" fmla="*/ 0 h 13"/>
                <a:gd name="T6" fmla="*/ 8 w 53"/>
                <a:gd name="T7" fmla="*/ 0 h 13"/>
                <a:gd name="T8" fmla="*/ 6 w 53"/>
                <a:gd name="T9" fmla="*/ 0 h 13"/>
                <a:gd name="T10" fmla="*/ 4 w 53"/>
                <a:gd name="T11" fmla="*/ 0 h 13"/>
                <a:gd name="T12" fmla="*/ 4 w 53"/>
                <a:gd name="T13" fmla="*/ 2 h 13"/>
                <a:gd name="T14" fmla="*/ 3 w 53"/>
                <a:gd name="T15" fmla="*/ 2 h 13"/>
                <a:gd name="T16" fmla="*/ 1 w 53"/>
                <a:gd name="T17" fmla="*/ 3 h 13"/>
                <a:gd name="T18" fmla="*/ 1 w 53"/>
                <a:gd name="T19" fmla="*/ 3 h 13"/>
                <a:gd name="T20" fmla="*/ 1 w 53"/>
                <a:gd name="T21" fmla="*/ 3 h 13"/>
                <a:gd name="T22" fmla="*/ 1 w 53"/>
                <a:gd name="T23" fmla="*/ 5 h 13"/>
                <a:gd name="T24" fmla="*/ 1 w 53"/>
                <a:gd name="T25" fmla="*/ 5 h 13"/>
                <a:gd name="T26" fmla="*/ 0 w 53"/>
                <a:gd name="T27" fmla="*/ 5 h 13"/>
                <a:gd name="T28" fmla="*/ 1 w 53"/>
                <a:gd name="T29" fmla="*/ 6 h 13"/>
                <a:gd name="T30" fmla="*/ 0 w 53"/>
                <a:gd name="T31" fmla="*/ 6 h 13"/>
                <a:gd name="T32" fmla="*/ 0 w 53"/>
                <a:gd name="T33" fmla="*/ 8 h 13"/>
                <a:gd name="T34" fmla="*/ 6 w 53"/>
                <a:gd name="T35" fmla="*/ 8 h 13"/>
                <a:gd name="T36" fmla="*/ 12 w 53"/>
                <a:gd name="T37" fmla="*/ 10 h 13"/>
                <a:gd name="T38" fmla="*/ 19 w 53"/>
                <a:gd name="T39" fmla="*/ 11 h 13"/>
                <a:gd name="T40" fmla="*/ 25 w 53"/>
                <a:gd name="T41" fmla="*/ 11 h 13"/>
                <a:gd name="T42" fmla="*/ 32 w 53"/>
                <a:gd name="T43" fmla="*/ 13 h 13"/>
                <a:gd name="T44" fmla="*/ 38 w 53"/>
                <a:gd name="T45" fmla="*/ 13 h 13"/>
                <a:gd name="T46" fmla="*/ 46 w 53"/>
                <a:gd name="T47" fmla="*/ 13 h 13"/>
                <a:gd name="T48" fmla="*/ 53 w 53"/>
                <a:gd name="T49" fmla="*/ 13 h 13"/>
                <a:gd name="T50" fmla="*/ 48 w 53"/>
                <a:gd name="T51" fmla="*/ 10 h 13"/>
                <a:gd name="T52" fmla="*/ 43 w 53"/>
                <a:gd name="T53" fmla="*/ 6 h 13"/>
                <a:gd name="T54" fmla="*/ 38 w 53"/>
                <a:gd name="T55" fmla="*/ 6 h 13"/>
                <a:gd name="T56" fmla="*/ 33 w 53"/>
                <a:gd name="T57" fmla="*/ 5 h 13"/>
                <a:gd name="T58" fmla="*/ 27 w 53"/>
                <a:gd name="T59" fmla="*/ 5 h 13"/>
                <a:gd name="T60" fmla="*/ 22 w 53"/>
                <a:gd name="T61" fmla="*/ 3 h 13"/>
                <a:gd name="T62" fmla="*/ 17 w 53"/>
                <a:gd name="T63" fmla="*/ 3 h 13"/>
                <a:gd name="T64" fmla="*/ 12 w 53"/>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3"/>
                <a:gd name="T101" fmla="*/ 53 w 5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3">
                  <a:moveTo>
                    <a:pt x="12" y="0"/>
                  </a:moveTo>
                  <a:lnTo>
                    <a:pt x="11" y="0"/>
                  </a:lnTo>
                  <a:lnTo>
                    <a:pt x="9" y="0"/>
                  </a:lnTo>
                  <a:lnTo>
                    <a:pt x="8" y="0"/>
                  </a:lnTo>
                  <a:lnTo>
                    <a:pt x="6" y="0"/>
                  </a:lnTo>
                  <a:lnTo>
                    <a:pt x="4" y="0"/>
                  </a:lnTo>
                  <a:lnTo>
                    <a:pt x="4" y="2"/>
                  </a:lnTo>
                  <a:lnTo>
                    <a:pt x="3" y="2"/>
                  </a:lnTo>
                  <a:lnTo>
                    <a:pt x="1" y="3"/>
                  </a:lnTo>
                  <a:lnTo>
                    <a:pt x="1" y="5"/>
                  </a:lnTo>
                  <a:lnTo>
                    <a:pt x="0" y="5"/>
                  </a:lnTo>
                  <a:lnTo>
                    <a:pt x="1" y="6"/>
                  </a:lnTo>
                  <a:lnTo>
                    <a:pt x="0" y="6"/>
                  </a:lnTo>
                  <a:lnTo>
                    <a:pt x="0" y="8"/>
                  </a:lnTo>
                  <a:lnTo>
                    <a:pt x="6" y="8"/>
                  </a:lnTo>
                  <a:lnTo>
                    <a:pt x="12" y="10"/>
                  </a:lnTo>
                  <a:lnTo>
                    <a:pt x="19" y="11"/>
                  </a:lnTo>
                  <a:lnTo>
                    <a:pt x="25" y="11"/>
                  </a:lnTo>
                  <a:lnTo>
                    <a:pt x="32" y="13"/>
                  </a:lnTo>
                  <a:lnTo>
                    <a:pt x="38" y="13"/>
                  </a:lnTo>
                  <a:lnTo>
                    <a:pt x="46" y="13"/>
                  </a:lnTo>
                  <a:lnTo>
                    <a:pt x="53" y="13"/>
                  </a:lnTo>
                  <a:lnTo>
                    <a:pt x="48" y="10"/>
                  </a:lnTo>
                  <a:lnTo>
                    <a:pt x="43" y="6"/>
                  </a:lnTo>
                  <a:lnTo>
                    <a:pt x="38" y="6"/>
                  </a:lnTo>
                  <a:lnTo>
                    <a:pt x="33" y="5"/>
                  </a:lnTo>
                  <a:lnTo>
                    <a:pt x="27" y="5"/>
                  </a:lnTo>
                  <a:lnTo>
                    <a:pt x="22" y="3"/>
                  </a:lnTo>
                  <a:lnTo>
                    <a:pt x="17" y="3"/>
                  </a:lnTo>
                  <a:lnTo>
                    <a:pt x="12" y="0"/>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36" name="Freeform 135"/>
            <p:cNvSpPr>
              <a:spLocks/>
            </p:cNvSpPr>
            <p:nvPr/>
          </p:nvSpPr>
          <p:spPr bwMode="auto">
            <a:xfrm>
              <a:off x="4843" y="2380"/>
              <a:ext cx="53" cy="13"/>
            </a:xfrm>
            <a:custGeom>
              <a:avLst/>
              <a:gdLst>
                <a:gd name="T0" fmla="*/ 12 w 53"/>
                <a:gd name="T1" fmla="*/ 0 h 13"/>
                <a:gd name="T2" fmla="*/ 11 w 53"/>
                <a:gd name="T3" fmla="*/ 0 h 13"/>
                <a:gd name="T4" fmla="*/ 9 w 53"/>
                <a:gd name="T5" fmla="*/ 0 h 13"/>
                <a:gd name="T6" fmla="*/ 8 w 53"/>
                <a:gd name="T7" fmla="*/ 0 h 13"/>
                <a:gd name="T8" fmla="*/ 6 w 53"/>
                <a:gd name="T9" fmla="*/ 0 h 13"/>
                <a:gd name="T10" fmla="*/ 4 w 53"/>
                <a:gd name="T11" fmla="*/ 0 h 13"/>
                <a:gd name="T12" fmla="*/ 4 w 53"/>
                <a:gd name="T13" fmla="*/ 2 h 13"/>
                <a:gd name="T14" fmla="*/ 3 w 53"/>
                <a:gd name="T15" fmla="*/ 2 h 13"/>
                <a:gd name="T16" fmla="*/ 1 w 53"/>
                <a:gd name="T17" fmla="*/ 3 h 13"/>
                <a:gd name="T18" fmla="*/ 1 w 53"/>
                <a:gd name="T19" fmla="*/ 3 h 13"/>
                <a:gd name="T20" fmla="*/ 1 w 53"/>
                <a:gd name="T21" fmla="*/ 3 h 13"/>
                <a:gd name="T22" fmla="*/ 1 w 53"/>
                <a:gd name="T23" fmla="*/ 5 h 13"/>
                <a:gd name="T24" fmla="*/ 1 w 53"/>
                <a:gd name="T25" fmla="*/ 5 h 13"/>
                <a:gd name="T26" fmla="*/ 0 w 53"/>
                <a:gd name="T27" fmla="*/ 5 h 13"/>
                <a:gd name="T28" fmla="*/ 1 w 53"/>
                <a:gd name="T29" fmla="*/ 6 h 13"/>
                <a:gd name="T30" fmla="*/ 0 w 53"/>
                <a:gd name="T31" fmla="*/ 6 h 13"/>
                <a:gd name="T32" fmla="*/ 0 w 53"/>
                <a:gd name="T33" fmla="*/ 8 h 13"/>
                <a:gd name="T34" fmla="*/ 6 w 53"/>
                <a:gd name="T35" fmla="*/ 8 h 13"/>
                <a:gd name="T36" fmla="*/ 12 w 53"/>
                <a:gd name="T37" fmla="*/ 10 h 13"/>
                <a:gd name="T38" fmla="*/ 19 w 53"/>
                <a:gd name="T39" fmla="*/ 11 h 13"/>
                <a:gd name="T40" fmla="*/ 25 w 53"/>
                <a:gd name="T41" fmla="*/ 11 h 13"/>
                <a:gd name="T42" fmla="*/ 32 w 53"/>
                <a:gd name="T43" fmla="*/ 13 h 13"/>
                <a:gd name="T44" fmla="*/ 38 w 53"/>
                <a:gd name="T45" fmla="*/ 13 h 13"/>
                <a:gd name="T46" fmla="*/ 46 w 53"/>
                <a:gd name="T47" fmla="*/ 13 h 13"/>
                <a:gd name="T48" fmla="*/ 53 w 53"/>
                <a:gd name="T49" fmla="*/ 13 h 13"/>
                <a:gd name="T50" fmla="*/ 48 w 53"/>
                <a:gd name="T51" fmla="*/ 10 h 13"/>
                <a:gd name="T52" fmla="*/ 43 w 53"/>
                <a:gd name="T53" fmla="*/ 6 h 13"/>
                <a:gd name="T54" fmla="*/ 38 w 53"/>
                <a:gd name="T55" fmla="*/ 6 h 13"/>
                <a:gd name="T56" fmla="*/ 33 w 53"/>
                <a:gd name="T57" fmla="*/ 5 h 13"/>
                <a:gd name="T58" fmla="*/ 27 w 53"/>
                <a:gd name="T59" fmla="*/ 5 h 13"/>
                <a:gd name="T60" fmla="*/ 22 w 53"/>
                <a:gd name="T61" fmla="*/ 3 h 13"/>
                <a:gd name="T62" fmla="*/ 17 w 53"/>
                <a:gd name="T63" fmla="*/ 3 h 13"/>
                <a:gd name="T64" fmla="*/ 12 w 53"/>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3"/>
                <a:gd name="T101" fmla="*/ 53 w 5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3">
                  <a:moveTo>
                    <a:pt x="12" y="0"/>
                  </a:moveTo>
                  <a:lnTo>
                    <a:pt x="11" y="0"/>
                  </a:lnTo>
                  <a:lnTo>
                    <a:pt x="9" y="0"/>
                  </a:lnTo>
                  <a:lnTo>
                    <a:pt x="8" y="0"/>
                  </a:lnTo>
                  <a:lnTo>
                    <a:pt x="6" y="0"/>
                  </a:lnTo>
                  <a:lnTo>
                    <a:pt x="4" y="0"/>
                  </a:lnTo>
                  <a:lnTo>
                    <a:pt x="4" y="2"/>
                  </a:lnTo>
                  <a:lnTo>
                    <a:pt x="3" y="2"/>
                  </a:lnTo>
                  <a:lnTo>
                    <a:pt x="1" y="3"/>
                  </a:lnTo>
                  <a:lnTo>
                    <a:pt x="1" y="5"/>
                  </a:lnTo>
                  <a:lnTo>
                    <a:pt x="0" y="5"/>
                  </a:lnTo>
                  <a:lnTo>
                    <a:pt x="1" y="6"/>
                  </a:lnTo>
                  <a:lnTo>
                    <a:pt x="0" y="6"/>
                  </a:lnTo>
                  <a:lnTo>
                    <a:pt x="0" y="8"/>
                  </a:lnTo>
                  <a:lnTo>
                    <a:pt x="6" y="8"/>
                  </a:lnTo>
                  <a:lnTo>
                    <a:pt x="12" y="10"/>
                  </a:lnTo>
                  <a:lnTo>
                    <a:pt x="19" y="11"/>
                  </a:lnTo>
                  <a:lnTo>
                    <a:pt x="25" y="11"/>
                  </a:lnTo>
                  <a:lnTo>
                    <a:pt x="32" y="13"/>
                  </a:lnTo>
                  <a:lnTo>
                    <a:pt x="38" y="13"/>
                  </a:lnTo>
                  <a:lnTo>
                    <a:pt x="46" y="13"/>
                  </a:lnTo>
                  <a:lnTo>
                    <a:pt x="53" y="13"/>
                  </a:lnTo>
                  <a:lnTo>
                    <a:pt x="48" y="10"/>
                  </a:lnTo>
                  <a:lnTo>
                    <a:pt x="43" y="6"/>
                  </a:lnTo>
                  <a:lnTo>
                    <a:pt x="38" y="6"/>
                  </a:lnTo>
                  <a:lnTo>
                    <a:pt x="33" y="5"/>
                  </a:lnTo>
                  <a:lnTo>
                    <a:pt x="27" y="5"/>
                  </a:lnTo>
                  <a:lnTo>
                    <a:pt x="22" y="3"/>
                  </a:lnTo>
                  <a:lnTo>
                    <a:pt x="17" y="3"/>
                  </a:lnTo>
                  <a:lnTo>
                    <a:pt x="12" y="0"/>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37" name="Freeform 136"/>
            <p:cNvSpPr>
              <a:spLocks/>
            </p:cNvSpPr>
            <p:nvPr/>
          </p:nvSpPr>
          <p:spPr bwMode="auto">
            <a:xfrm>
              <a:off x="4872" y="2448"/>
              <a:ext cx="43" cy="29"/>
            </a:xfrm>
            <a:custGeom>
              <a:avLst/>
              <a:gdLst>
                <a:gd name="T0" fmla="*/ 20 w 43"/>
                <a:gd name="T1" fmla="*/ 4 h 29"/>
                <a:gd name="T2" fmla="*/ 17 w 43"/>
                <a:gd name="T3" fmla="*/ 4 h 29"/>
                <a:gd name="T4" fmla="*/ 16 w 43"/>
                <a:gd name="T5" fmla="*/ 4 h 29"/>
                <a:gd name="T6" fmla="*/ 12 w 43"/>
                <a:gd name="T7" fmla="*/ 6 h 29"/>
                <a:gd name="T8" fmla="*/ 11 w 43"/>
                <a:gd name="T9" fmla="*/ 6 h 29"/>
                <a:gd name="T10" fmla="*/ 8 w 43"/>
                <a:gd name="T11" fmla="*/ 8 h 29"/>
                <a:gd name="T12" fmla="*/ 6 w 43"/>
                <a:gd name="T13" fmla="*/ 8 h 29"/>
                <a:gd name="T14" fmla="*/ 4 w 43"/>
                <a:gd name="T15" fmla="*/ 9 h 29"/>
                <a:gd name="T16" fmla="*/ 1 w 43"/>
                <a:gd name="T17" fmla="*/ 11 h 29"/>
                <a:gd name="T18" fmla="*/ 1 w 43"/>
                <a:gd name="T19" fmla="*/ 12 h 29"/>
                <a:gd name="T20" fmla="*/ 0 w 43"/>
                <a:gd name="T21" fmla="*/ 12 h 29"/>
                <a:gd name="T22" fmla="*/ 0 w 43"/>
                <a:gd name="T23" fmla="*/ 14 h 29"/>
                <a:gd name="T24" fmla="*/ 0 w 43"/>
                <a:gd name="T25" fmla="*/ 14 h 29"/>
                <a:gd name="T26" fmla="*/ 0 w 43"/>
                <a:gd name="T27" fmla="*/ 16 h 29"/>
                <a:gd name="T28" fmla="*/ 0 w 43"/>
                <a:gd name="T29" fmla="*/ 17 h 29"/>
                <a:gd name="T30" fmla="*/ 0 w 43"/>
                <a:gd name="T31" fmla="*/ 17 h 29"/>
                <a:gd name="T32" fmla="*/ 1 w 43"/>
                <a:gd name="T33" fmla="*/ 19 h 29"/>
                <a:gd name="T34" fmla="*/ 4 w 43"/>
                <a:gd name="T35" fmla="*/ 20 h 29"/>
                <a:gd name="T36" fmla="*/ 6 w 43"/>
                <a:gd name="T37" fmla="*/ 22 h 29"/>
                <a:gd name="T38" fmla="*/ 11 w 43"/>
                <a:gd name="T39" fmla="*/ 22 h 29"/>
                <a:gd name="T40" fmla="*/ 14 w 43"/>
                <a:gd name="T41" fmla="*/ 24 h 29"/>
                <a:gd name="T42" fmla="*/ 17 w 43"/>
                <a:gd name="T43" fmla="*/ 24 h 29"/>
                <a:gd name="T44" fmla="*/ 20 w 43"/>
                <a:gd name="T45" fmla="*/ 25 h 29"/>
                <a:gd name="T46" fmla="*/ 24 w 43"/>
                <a:gd name="T47" fmla="*/ 27 h 29"/>
                <a:gd name="T48" fmla="*/ 27 w 43"/>
                <a:gd name="T49" fmla="*/ 29 h 29"/>
                <a:gd name="T50" fmla="*/ 28 w 43"/>
                <a:gd name="T51" fmla="*/ 29 h 29"/>
                <a:gd name="T52" fmla="*/ 28 w 43"/>
                <a:gd name="T53" fmla="*/ 29 h 29"/>
                <a:gd name="T54" fmla="*/ 30 w 43"/>
                <a:gd name="T55" fmla="*/ 29 h 29"/>
                <a:gd name="T56" fmla="*/ 32 w 43"/>
                <a:gd name="T57" fmla="*/ 29 h 29"/>
                <a:gd name="T58" fmla="*/ 32 w 43"/>
                <a:gd name="T59" fmla="*/ 29 h 29"/>
                <a:gd name="T60" fmla="*/ 33 w 43"/>
                <a:gd name="T61" fmla="*/ 29 h 29"/>
                <a:gd name="T62" fmla="*/ 33 w 43"/>
                <a:gd name="T63" fmla="*/ 27 h 29"/>
                <a:gd name="T64" fmla="*/ 35 w 43"/>
                <a:gd name="T65" fmla="*/ 27 h 29"/>
                <a:gd name="T66" fmla="*/ 36 w 43"/>
                <a:gd name="T67" fmla="*/ 24 h 29"/>
                <a:gd name="T68" fmla="*/ 38 w 43"/>
                <a:gd name="T69" fmla="*/ 20 h 29"/>
                <a:gd name="T70" fmla="*/ 40 w 43"/>
                <a:gd name="T71" fmla="*/ 17 h 29"/>
                <a:gd name="T72" fmla="*/ 40 w 43"/>
                <a:gd name="T73" fmla="*/ 14 h 29"/>
                <a:gd name="T74" fmla="*/ 40 w 43"/>
                <a:gd name="T75" fmla="*/ 11 h 29"/>
                <a:gd name="T76" fmla="*/ 41 w 43"/>
                <a:gd name="T77" fmla="*/ 6 h 29"/>
                <a:gd name="T78" fmla="*/ 41 w 43"/>
                <a:gd name="T79" fmla="*/ 3 h 29"/>
                <a:gd name="T80" fmla="*/ 43 w 43"/>
                <a:gd name="T81" fmla="*/ 0 h 29"/>
                <a:gd name="T82" fmla="*/ 40 w 43"/>
                <a:gd name="T83" fmla="*/ 1 h 29"/>
                <a:gd name="T84" fmla="*/ 38 w 43"/>
                <a:gd name="T85" fmla="*/ 1 h 29"/>
                <a:gd name="T86" fmla="*/ 35 w 43"/>
                <a:gd name="T87" fmla="*/ 1 h 29"/>
                <a:gd name="T88" fmla="*/ 32 w 43"/>
                <a:gd name="T89" fmla="*/ 1 h 29"/>
                <a:gd name="T90" fmla="*/ 28 w 43"/>
                <a:gd name="T91" fmla="*/ 1 h 29"/>
                <a:gd name="T92" fmla="*/ 25 w 43"/>
                <a:gd name="T93" fmla="*/ 3 h 29"/>
                <a:gd name="T94" fmla="*/ 22 w 43"/>
                <a:gd name="T95" fmla="*/ 3 h 29"/>
                <a:gd name="T96" fmla="*/ 20 w 43"/>
                <a:gd name="T97" fmla="*/ 4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29"/>
                <a:gd name="T149" fmla="*/ 43 w 43"/>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29">
                  <a:moveTo>
                    <a:pt x="20" y="4"/>
                  </a:moveTo>
                  <a:lnTo>
                    <a:pt x="17" y="4"/>
                  </a:lnTo>
                  <a:lnTo>
                    <a:pt x="16" y="4"/>
                  </a:lnTo>
                  <a:lnTo>
                    <a:pt x="12" y="6"/>
                  </a:lnTo>
                  <a:lnTo>
                    <a:pt x="11" y="6"/>
                  </a:lnTo>
                  <a:lnTo>
                    <a:pt x="8" y="8"/>
                  </a:lnTo>
                  <a:lnTo>
                    <a:pt x="6" y="8"/>
                  </a:lnTo>
                  <a:lnTo>
                    <a:pt x="4" y="9"/>
                  </a:lnTo>
                  <a:lnTo>
                    <a:pt x="1" y="11"/>
                  </a:lnTo>
                  <a:lnTo>
                    <a:pt x="1" y="12"/>
                  </a:lnTo>
                  <a:lnTo>
                    <a:pt x="0" y="12"/>
                  </a:lnTo>
                  <a:lnTo>
                    <a:pt x="0" y="14"/>
                  </a:lnTo>
                  <a:lnTo>
                    <a:pt x="0" y="16"/>
                  </a:lnTo>
                  <a:lnTo>
                    <a:pt x="0" y="17"/>
                  </a:lnTo>
                  <a:lnTo>
                    <a:pt x="1" y="19"/>
                  </a:lnTo>
                  <a:lnTo>
                    <a:pt x="4" y="20"/>
                  </a:lnTo>
                  <a:lnTo>
                    <a:pt x="6" y="22"/>
                  </a:lnTo>
                  <a:lnTo>
                    <a:pt x="11" y="22"/>
                  </a:lnTo>
                  <a:lnTo>
                    <a:pt x="14" y="24"/>
                  </a:lnTo>
                  <a:lnTo>
                    <a:pt x="17" y="24"/>
                  </a:lnTo>
                  <a:lnTo>
                    <a:pt x="20" y="25"/>
                  </a:lnTo>
                  <a:lnTo>
                    <a:pt x="24" y="27"/>
                  </a:lnTo>
                  <a:lnTo>
                    <a:pt x="27" y="29"/>
                  </a:lnTo>
                  <a:lnTo>
                    <a:pt x="28" y="29"/>
                  </a:lnTo>
                  <a:lnTo>
                    <a:pt x="30" y="29"/>
                  </a:lnTo>
                  <a:lnTo>
                    <a:pt x="32" y="29"/>
                  </a:lnTo>
                  <a:lnTo>
                    <a:pt x="33" y="29"/>
                  </a:lnTo>
                  <a:lnTo>
                    <a:pt x="33" y="27"/>
                  </a:lnTo>
                  <a:lnTo>
                    <a:pt x="35" y="27"/>
                  </a:lnTo>
                  <a:lnTo>
                    <a:pt x="36" y="24"/>
                  </a:lnTo>
                  <a:lnTo>
                    <a:pt x="38" y="20"/>
                  </a:lnTo>
                  <a:lnTo>
                    <a:pt x="40" y="17"/>
                  </a:lnTo>
                  <a:lnTo>
                    <a:pt x="40" y="14"/>
                  </a:lnTo>
                  <a:lnTo>
                    <a:pt x="40" y="11"/>
                  </a:lnTo>
                  <a:lnTo>
                    <a:pt x="41" y="6"/>
                  </a:lnTo>
                  <a:lnTo>
                    <a:pt x="41" y="3"/>
                  </a:lnTo>
                  <a:lnTo>
                    <a:pt x="43" y="0"/>
                  </a:lnTo>
                  <a:lnTo>
                    <a:pt x="40" y="1"/>
                  </a:lnTo>
                  <a:lnTo>
                    <a:pt x="38" y="1"/>
                  </a:lnTo>
                  <a:lnTo>
                    <a:pt x="35" y="1"/>
                  </a:lnTo>
                  <a:lnTo>
                    <a:pt x="32" y="1"/>
                  </a:lnTo>
                  <a:lnTo>
                    <a:pt x="28" y="1"/>
                  </a:lnTo>
                  <a:lnTo>
                    <a:pt x="25" y="3"/>
                  </a:lnTo>
                  <a:lnTo>
                    <a:pt x="22" y="3"/>
                  </a:lnTo>
                  <a:lnTo>
                    <a:pt x="20" y="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38" name="Freeform 137"/>
            <p:cNvSpPr>
              <a:spLocks/>
            </p:cNvSpPr>
            <p:nvPr/>
          </p:nvSpPr>
          <p:spPr bwMode="auto">
            <a:xfrm>
              <a:off x="4872" y="2448"/>
              <a:ext cx="43" cy="29"/>
            </a:xfrm>
            <a:custGeom>
              <a:avLst/>
              <a:gdLst>
                <a:gd name="T0" fmla="*/ 20 w 43"/>
                <a:gd name="T1" fmla="*/ 4 h 29"/>
                <a:gd name="T2" fmla="*/ 17 w 43"/>
                <a:gd name="T3" fmla="*/ 4 h 29"/>
                <a:gd name="T4" fmla="*/ 16 w 43"/>
                <a:gd name="T5" fmla="*/ 4 h 29"/>
                <a:gd name="T6" fmla="*/ 12 w 43"/>
                <a:gd name="T7" fmla="*/ 6 h 29"/>
                <a:gd name="T8" fmla="*/ 11 w 43"/>
                <a:gd name="T9" fmla="*/ 6 h 29"/>
                <a:gd name="T10" fmla="*/ 8 w 43"/>
                <a:gd name="T11" fmla="*/ 8 h 29"/>
                <a:gd name="T12" fmla="*/ 6 w 43"/>
                <a:gd name="T13" fmla="*/ 8 h 29"/>
                <a:gd name="T14" fmla="*/ 4 w 43"/>
                <a:gd name="T15" fmla="*/ 9 h 29"/>
                <a:gd name="T16" fmla="*/ 1 w 43"/>
                <a:gd name="T17" fmla="*/ 11 h 29"/>
                <a:gd name="T18" fmla="*/ 1 w 43"/>
                <a:gd name="T19" fmla="*/ 12 h 29"/>
                <a:gd name="T20" fmla="*/ 0 w 43"/>
                <a:gd name="T21" fmla="*/ 12 h 29"/>
                <a:gd name="T22" fmla="*/ 0 w 43"/>
                <a:gd name="T23" fmla="*/ 14 h 29"/>
                <a:gd name="T24" fmla="*/ 0 w 43"/>
                <a:gd name="T25" fmla="*/ 14 h 29"/>
                <a:gd name="T26" fmla="*/ 0 w 43"/>
                <a:gd name="T27" fmla="*/ 16 h 29"/>
                <a:gd name="T28" fmla="*/ 0 w 43"/>
                <a:gd name="T29" fmla="*/ 17 h 29"/>
                <a:gd name="T30" fmla="*/ 0 w 43"/>
                <a:gd name="T31" fmla="*/ 17 h 29"/>
                <a:gd name="T32" fmla="*/ 1 w 43"/>
                <a:gd name="T33" fmla="*/ 19 h 29"/>
                <a:gd name="T34" fmla="*/ 4 w 43"/>
                <a:gd name="T35" fmla="*/ 20 h 29"/>
                <a:gd name="T36" fmla="*/ 6 w 43"/>
                <a:gd name="T37" fmla="*/ 22 h 29"/>
                <a:gd name="T38" fmla="*/ 11 w 43"/>
                <a:gd name="T39" fmla="*/ 22 h 29"/>
                <a:gd name="T40" fmla="*/ 14 w 43"/>
                <a:gd name="T41" fmla="*/ 24 h 29"/>
                <a:gd name="T42" fmla="*/ 17 w 43"/>
                <a:gd name="T43" fmla="*/ 24 h 29"/>
                <a:gd name="T44" fmla="*/ 20 w 43"/>
                <a:gd name="T45" fmla="*/ 25 h 29"/>
                <a:gd name="T46" fmla="*/ 24 w 43"/>
                <a:gd name="T47" fmla="*/ 27 h 29"/>
                <a:gd name="T48" fmla="*/ 27 w 43"/>
                <a:gd name="T49" fmla="*/ 29 h 29"/>
                <a:gd name="T50" fmla="*/ 28 w 43"/>
                <a:gd name="T51" fmla="*/ 29 h 29"/>
                <a:gd name="T52" fmla="*/ 28 w 43"/>
                <a:gd name="T53" fmla="*/ 29 h 29"/>
                <a:gd name="T54" fmla="*/ 30 w 43"/>
                <a:gd name="T55" fmla="*/ 29 h 29"/>
                <a:gd name="T56" fmla="*/ 32 w 43"/>
                <a:gd name="T57" fmla="*/ 29 h 29"/>
                <a:gd name="T58" fmla="*/ 32 w 43"/>
                <a:gd name="T59" fmla="*/ 29 h 29"/>
                <a:gd name="T60" fmla="*/ 33 w 43"/>
                <a:gd name="T61" fmla="*/ 29 h 29"/>
                <a:gd name="T62" fmla="*/ 33 w 43"/>
                <a:gd name="T63" fmla="*/ 27 h 29"/>
                <a:gd name="T64" fmla="*/ 35 w 43"/>
                <a:gd name="T65" fmla="*/ 27 h 29"/>
                <a:gd name="T66" fmla="*/ 36 w 43"/>
                <a:gd name="T67" fmla="*/ 24 h 29"/>
                <a:gd name="T68" fmla="*/ 38 w 43"/>
                <a:gd name="T69" fmla="*/ 20 h 29"/>
                <a:gd name="T70" fmla="*/ 40 w 43"/>
                <a:gd name="T71" fmla="*/ 17 h 29"/>
                <a:gd name="T72" fmla="*/ 40 w 43"/>
                <a:gd name="T73" fmla="*/ 14 h 29"/>
                <a:gd name="T74" fmla="*/ 40 w 43"/>
                <a:gd name="T75" fmla="*/ 11 h 29"/>
                <a:gd name="T76" fmla="*/ 41 w 43"/>
                <a:gd name="T77" fmla="*/ 6 h 29"/>
                <a:gd name="T78" fmla="*/ 41 w 43"/>
                <a:gd name="T79" fmla="*/ 3 h 29"/>
                <a:gd name="T80" fmla="*/ 43 w 43"/>
                <a:gd name="T81" fmla="*/ 0 h 29"/>
                <a:gd name="T82" fmla="*/ 40 w 43"/>
                <a:gd name="T83" fmla="*/ 1 h 29"/>
                <a:gd name="T84" fmla="*/ 38 w 43"/>
                <a:gd name="T85" fmla="*/ 1 h 29"/>
                <a:gd name="T86" fmla="*/ 35 w 43"/>
                <a:gd name="T87" fmla="*/ 1 h 29"/>
                <a:gd name="T88" fmla="*/ 32 w 43"/>
                <a:gd name="T89" fmla="*/ 1 h 29"/>
                <a:gd name="T90" fmla="*/ 28 w 43"/>
                <a:gd name="T91" fmla="*/ 1 h 29"/>
                <a:gd name="T92" fmla="*/ 25 w 43"/>
                <a:gd name="T93" fmla="*/ 3 h 29"/>
                <a:gd name="T94" fmla="*/ 22 w 43"/>
                <a:gd name="T95" fmla="*/ 3 h 29"/>
                <a:gd name="T96" fmla="*/ 20 w 43"/>
                <a:gd name="T97" fmla="*/ 4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29"/>
                <a:gd name="T149" fmla="*/ 43 w 43"/>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29">
                  <a:moveTo>
                    <a:pt x="20" y="4"/>
                  </a:moveTo>
                  <a:lnTo>
                    <a:pt x="17" y="4"/>
                  </a:lnTo>
                  <a:lnTo>
                    <a:pt x="16" y="4"/>
                  </a:lnTo>
                  <a:lnTo>
                    <a:pt x="12" y="6"/>
                  </a:lnTo>
                  <a:lnTo>
                    <a:pt x="11" y="6"/>
                  </a:lnTo>
                  <a:lnTo>
                    <a:pt x="8" y="8"/>
                  </a:lnTo>
                  <a:lnTo>
                    <a:pt x="6" y="8"/>
                  </a:lnTo>
                  <a:lnTo>
                    <a:pt x="4" y="9"/>
                  </a:lnTo>
                  <a:lnTo>
                    <a:pt x="1" y="11"/>
                  </a:lnTo>
                  <a:lnTo>
                    <a:pt x="1" y="12"/>
                  </a:lnTo>
                  <a:lnTo>
                    <a:pt x="0" y="12"/>
                  </a:lnTo>
                  <a:lnTo>
                    <a:pt x="0" y="14"/>
                  </a:lnTo>
                  <a:lnTo>
                    <a:pt x="0" y="16"/>
                  </a:lnTo>
                  <a:lnTo>
                    <a:pt x="0" y="17"/>
                  </a:lnTo>
                  <a:lnTo>
                    <a:pt x="1" y="19"/>
                  </a:lnTo>
                  <a:lnTo>
                    <a:pt x="4" y="20"/>
                  </a:lnTo>
                  <a:lnTo>
                    <a:pt x="6" y="22"/>
                  </a:lnTo>
                  <a:lnTo>
                    <a:pt x="11" y="22"/>
                  </a:lnTo>
                  <a:lnTo>
                    <a:pt x="14" y="24"/>
                  </a:lnTo>
                  <a:lnTo>
                    <a:pt x="17" y="24"/>
                  </a:lnTo>
                  <a:lnTo>
                    <a:pt x="20" y="25"/>
                  </a:lnTo>
                  <a:lnTo>
                    <a:pt x="24" y="27"/>
                  </a:lnTo>
                  <a:lnTo>
                    <a:pt x="27" y="29"/>
                  </a:lnTo>
                  <a:lnTo>
                    <a:pt x="28" y="29"/>
                  </a:lnTo>
                  <a:lnTo>
                    <a:pt x="30" y="29"/>
                  </a:lnTo>
                  <a:lnTo>
                    <a:pt x="32" y="29"/>
                  </a:lnTo>
                  <a:lnTo>
                    <a:pt x="33" y="29"/>
                  </a:lnTo>
                  <a:lnTo>
                    <a:pt x="33" y="27"/>
                  </a:lnTo>
                  <a:lnTo>
                    <a:pt x="35" y="27"/>
                  </a:lnTo>
                  <a:lnTo>
                    <a:pt x="36" y="24"/>
                  </a:lnTo>
                  <a:lnTo>
                    <a:pt x="38" y="20"/>
                  </a:lnTo>
                  <a:lnTo>
                    <a:pt x="40" y="17"/>
                  </a:lnTo>
                  <a:lnTo>
                    <a:pt x="40" y="14"/>
                  </a:lnTo>
                  <a:lnTo>
                    <a:pt x="40" y="11"/>
                  </a:lnTo>
                  <a:lnTo>
                    <a:pt x="41" y="6"/>
                  </a:lnTo>
                  <a:lnTo>
                    <a:pt x="41" y="3"/>
                  </a:lnTo>
                  <a:lnTo>
                    <a:pt x="43" y="0"/>
                  </a:lnTo>
                  <a:lnTo>
                    <a:pt x="40" y="1"/>
                  </a:lnTo>
                  <a:lnTo>
                    <a:pt x="38" y="1"/>
                  </a:lnTo>
                  <a:lnTo>
                    <a:pt x="35" y="1"/>
                  </a:lnTo>
                  <a:lnTo>
                    <a:pt x="32" y="1"/>
                  </a:lnTo>
                  <a:lnTo>
                    <a:pt x="28" y="1"/>
                  </a:lnTo>
                  <a:lnTo>
                    <a:pt x="25" y="3"/>
                  </a:lnTo>
                  <a:lnTo>
                    <a:pt x="22" y="3"/>
                  </a:lnTo>
                  <a:lnTo>
                    <a:pt x="20" y="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39" name="Freeform 138"/>
            <p:cNvSpPr>
              <a:spLocks/>
            </p:cNvSpPr>
            <p:nvPr/>
          </p:nvSpPr>
          <p:spPr bwMode="auto">
            <a:xfrm>
              <a:off x="4921" y="2454"/>
              <a:ext cx="57" cy="39"/>
            </a:xfrm>
            <a:custGeom>
              <a:avLst/>
              <a:gdLst>
                <a:gd name="T0" fmla="*/ 10 w 57"/>
                <a:gd name="T1" fmla="*/ 3 h 39"/>
                <a:gd name="T2" fmla="*/ 8 w 57"/>
                <a:gd name="T3" fmla="*/ 5 h 39"/>
                <a:gd name="T4" fmla="*/ 5 w 57"/>
                <a:gd name="T5" fmla="*/ 6 h 39"/>
                <a:gd name="T6" fmla="*/ 4 w 57"/>
                <a:gd name="T7" fmla="*/ 8 h 39"/>
                <a:gd name="T8" fmla="*/ 2 w 57"/>
                <a:gd name="T9" fmla="*/ 10 h 39"/>
                <a:gd name="T10" fmla="*/ 0 w 57"/>
                <a:gd name="T11" fmla="*/ 13 h 39"/>
                <a:gd name="T12" fmla="*/ 0 w 57"/>
                <a:gd name="T13" fmla="*/ 14 h 39"/>
                <a:gd name="T14" fmla="*/ 0 w 57"/>
                <a:gd name="T15" fmla="*/ 16 h 39"/>
                <a:gd name="T16" fmla="*/ 0 w 57"/>
                <a:gd name="T17" fmla="*/ 18 h 39"/>
                <a:gd name="T18" fmla="*/ 4 w 57"/>
                <a:gd name="T19" fmla="*/ 23 h 39"/>
                <a:gd name="T20" fmla="*/ 8 w 57"/>
                <a:gd name="T21" fmla="*/ 27 h 39"/>
                <a:gd name="T22" fmla="*/ 12 w 57"/>
                <a:gd name="T23" fmla="*/ 31 h 39"/>
                <a:gd name="T24" fmla="*/ 16 w 57"/>
                <a:gd name="T25" fmla="*/ 34 h 39"/>
                <a:gd name="T26" fmla="*/ 20 w 57"/>
                <a:gd name="T27" fmla="*/ 37 h 39"/>
                <a:gd name="T28" fmla="*/ 24 w 57"/>
                <a:gd name="T29" fmla="*/ 39 h 39"/>
                <a:gd name="T30" fmla="*/ 29 w 57"/>
                <a:gd name="T31" fmla="*/ 39 h 39"/>
                <a:gd name="T32" fmla="*/ 36 w 57"/>
                <a:gd name="T33" fmla="*/ 39 h 39"/>
                <a:gd name="T34" fmla="*/ 39 w 57"/>
                <a:gd name="T35" fmla="*/ 37 h 39"/>
                <a:gd name="T36" fmla="*/ 42 w 57"/>
                <a:gd name="T37" fmla="*/ 35 h 39"/>
                <a:gd name="T38" fmla="*/ 45 w 57"/>
                <a:gd name="T39" fmla="*/ 34 h 39"/>
                <a:gd name="T40" fmla="*/ 47 w 57"/>
                <a:gd name="T41" fmla="*/ 31 h 39"/>
                <a:gd name="T42" fmla="*/ 50 w 57"/>
                <a:gd name="T43" fmla="*/ 27 h 39"/>
                <a:gd name="T44" fmla="*/ 52 w 57"/>
                <a:gd name="T45" fmla="*/ 24 h 39"/>
                <a:gd name="T46" fmla="*/ 55 w 57"/>
                <a:gd name="T47" fmla="*/ 21 h 39"/>
                <a:gd name="T48" fmla="*/ 57 w 57"/>
                <a:gd name="T49" fmla="*/ 18 h 39"/>
                <a:gd name="T50" fmla="*/ 57 w 57"/>
                <a:gd name="T51" fmla="*/ 14 h 39"/>
                <a:gd name="T52" fmla="*/ 57 w 57"/>
                <a:gd name="T53" fmla="*/ 11 h 39"/>
                <a:gd name="T54" fmla="*/ 55 w 57"/>
                <a:gd name="T55" fmla="*/ 10 h 39"/>
                <a:gd name="T56" fmla="*/ 53 w 57"/>
                <a:gd name="T57" fmla="*/ 8 h 39"/>
                <a:gd name="T58" fmla="*/ 50 w 57"/>
                <a:gd name="T59" fmla="*/ 6 h 39"/>
                <a:gd name="T60" fmla="*/ 49 w 57"/>
                <a:gd name="T61" fmla="*/ 5 h 39"/>
                <a:gd name="T62" fmla="*/ 45 w 57"/>
                <a:gd name="T63" fmla="*/ 3 h 39"/>
                <a:gd name="T64" fmla="*/ 44 w 57"/>
                <a:gd name="T65" fmla="*/ 3 h 39"/>
                <a:gd name="T66" fmla="*/ 39 w 57"/>
                <a:gd name="T67" fmla="*/ 3 h 39"/>
                <a:gd name="T68" fmla="*/ 36 w 57"/>
                <a:gd name="T69" fmla="*/ 2 h 39"/>
                <a:gd name="T70" fmla="*/ 31 w 57"/>
                <a:gd name="T71" fmla="*/ 2 h 39"/>
                <a:gd name="T72" fmla="*/ 28 w 57"/>
                <a:gd name="T73" fmla="*/ 0 h 39"/>
                <a:gd name="T74" fmla="*/ 23 w 57"/>
                <a:gd name="T75" fmla="*/ 0 h 39"/>
                <a:gd name="T76" fmla="*/ 18 w 57"/>
                <a:gd name="T77" fmla="*/ 0 h 39"/>
                <a:gd name="T78" fmla="*/ 15 w 57"/>
                <a:gd name="T79" fmla="*/ 2 h 39"/>
                <a:gd name="T80" fmla="*/ 10 w 57"/>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9"/>
                <a:gd name="T125" fmla="*/ 57 w 57"/>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9">
                  <a:moveTo>
                    <a:pt x="10" y="3"/>
                  </a:moveTo>
                  <a:lnTo>
                    <a:pt x="8" y="5"/>
                  </a:lnTo>
                  <a:lnTo>
                    <a:pt x="5" y="6"/>
                  </a:lnTo>
                  <a:lnTo>
                    <a:pt x="4" y="8"/>
                  </a:lnTo>
                  <a:lnTo>
                    <a:pt x="2" y="10"/>
                  </a:lnTo>
                  <a:lnTo>
                    <a:pt x="0" y="13"/>
                  </a:lnTo>
                  <a:lnTo>
                    <a:pt x="0" y="14"/>
                  </a:lnTo>
                  <a:lnTo>
                    <a:pt x="0" y="16"/>
                  </a:lnTo>
                  <a:lnTo>
                    <a:pt x="0" y="18"/>
                  </a:lnTo>
                  <a:lnTo>
                    <a:pt x="4" y="23"/>
                  </a:lnTo>
                  <a:lnTo>
                    <a:pt x="8" y="27"/>
                  </a:lnTo>
                  <a:lnTo>
                    <a:pt x="12" y="31"/>
                  </a:lnTo>
                  <a:lnTo>
                    <a:pt x="16" y="34"/>
                  </a:lnTo>
                  <a:lnTo>
                    <a:pt x="20" y="37"/>
                  </a:lnTo>
                  <a:lnTo>
                    <a:pt x="24" y="39"/>
                  </a:lnTo>
                  <a:lnTo>
                    <a:pt x="29" y="39"/>
                  </a:lnTo>
                  <a:lnTo>
                    <a:pt x="36" y="39"/>
                  </a:lnTo>
                  <a:lnTo>
                    <a:pt x="39" y="37"/>
                  </a:lnTo>
                  <a:lnTo>
                    <a:pt x="42" y="35"/>
                  </a:lnTo>
                  <a:lnTo>
                    <a:pt x="45" y="34"/>
                  </a:lnTo>
                  <a:lnTo>
                    <a:pt x="47" y="31"/>
                  </a:lnTo>
                  <a:lnTo>
                    <a:pt x="50" y="27"/>
                  </a:lnTo>
                  <a:lnTo>
                    <a:pt x="52" y="24"/>
                  </a:lnTo>
                  <a:lnTo>
                    <a:pt x="55" y="21"/>
                  </a:lnTo>
                  <a:lnTo>
                    <a:pt x="57" y="18"/>
                  </a:lnTo>
                  <a:lnTo>
                    <a:pt x="57" y="14"/>
                  </a:lnTo>
                  <a:lnTo>
                    <a:pt x="57" y="11"/>
                  </a:lnTo>
                  <a:lnTo>
                    <a:pt x="55" y="10"/>
                  </a:lnTo>
                  <a:lnTo>
                    <a:pt x="53" y="8"/>
                  </a:lnTo>
                  <a:lnTo>
                    <a:pt x="50" y="6"/>
                  </a:lnTo>
                  <a:lnTo>
                    <a:pt x="49" y="5"/>
                  </a:lnTo>
                  <a:lnTo>
                    <a:pt x="45" y="3"/>
                  </a:lnTo>
                  <a:lnTo>
                    <a:pt x="44" y="3"/>
                  </a:lnTo>
                  <a:lnTo>
                    <a:pt x="39" y="3"/>
                  </a:lnTo>
                  <a:lnTo>
                    <a:pt x="36" y="2"/>
                  </a:lnTo>
                  <a:lnTo>
                    <a:pt x="31" y="2"/>
                  </a:lnTo>
                  <a:lnTo>
                    <a:pt x="28" y="0"/>
                  </a:lnTo>
                  <a:lnTo>
                    <a:pt x="23" y="0"/>
                  </a:lnTo>
                  <a:lnTo>
                    <a:pt x="18" y="0"/>
                  </a:lnTo>
                  <a:lnTo>
                    <a:pt x="15" y="2"/>
                  </a:lnTo>
                  <a:lnTo>
                    <a:pt x="10" y="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40" name="Freeform 139"/>
            <p:cNvSpPr>
              <a:spLocks/>
            </p:cNvSpPr>
            <p:nvPr/>
          </p:nvSpPr>
          <p:spPr bwMode="auto">
            <a:xfrm>
              <a:off x="4921" y="2454"/>
              <a:ext cx="57" cy="39"/>
            </a:xfrm>
            <a:custGeom>
              <a:avLst/>
              <a:gdLst>
                <a:gd name="T0" fmla="*/ 10 w 57"/>
                <a:gd name="T1" fmla="*/ 3 h 39"/>
                <a:gd name="T2" fmla="*/ 8 w 57"/>
                <a:gd name="T3" fmla="*/ 5 h 39"/>
                <a:gd name="T4" fmla="*/ 5 w 57"/>
                <a:gd name="T5" fmla="*/ 6 h 39"/>
                <a:gd name="T6" fmla="*/ 4 w 57"/>
                <a:gd name="T7" fmla="*/ 8 h 39"/>
                <a:gd name="T8" fmla="*/ 2 w 57"/>
                <a:gd name="T9" fmla="*/ 10 h 39"/>
                <a:gd name="T10" fmla="*/ 0 w 57"/>
                <a:gd name="T11" fmla="*/ 13 h 39"/>
                <a:gd name="T12" fmla="*/ 0 w 57"/>
                <a:gd name="T13" fmla="*/ 14 h 39"/>
                <a:gd name="T14" fmla="*/ 0 w 57"/>
                <a:gd name="T15" fmla="*/ 16 h 39"/>
                <a:gd name="T16" fmla="*/ 0 w 57"/>
                <a:gd name="T17" fmla="*/ 18 h 39"/>
                <a:gd name="T18" fmla="*/ 4 w 57"/>
                <a:gd name="T19" fmla="*/ 23 h 39"/>
                <a:gd name="T20" fmla="*/ 8 w 57"/>
                <a:gd name="T21" fmla="*/ 27 h 39"/>
                <a:gd name="T22" fmla="*/ 12 w 57"/>
                <a:gd name="T23" fmla="*/ 31 h 39"/>
                <a:gd name="T24" fmla="*/ 16 w 57"/>
                <a:gd name="T25" fmla="*/ 34 h 39"/>
                <a:gd name="T26" fmla="*/ 20 w 57"/>
                <a:gd name="T27" fmla="*/ 37 h 39"/>
                <a:gd name="T28" fmla="*/ 24 w 57"/>
                <a:gd name="T29" fmla="*/ 39 h 39"/>
                <a:gd name="T30" fmla="*/ 29 w 57"/>
                <a:gd name="T31" fmla="*/ 39 h 39"/>
                <a:gd name="T32" fmla="*/ 36 w 57"/>
                <a:gd name="T33" fmla="*/ 39 h 39"/>
                <a:gd name="T34" fmla="*/ 39 w 57"/>
                <a:gd name="T35" fmla="*/ 37 h 39"/>
                <a:gd name="T36" fmla="*/ 42 w 57"/>
                <a:gd name="T37" fmla="*/ 35 h 39"/>
                <a:gd name="T38" fmla="*/ 45 w 57"/>
                <a:gd name="T39" fmla="*/ 34 h 39"/>
                <a:gd name="T40" fmla="*/ 47 w 57"/>
                <a:gd name="T41" fmla="*/ 31 h 39"/>
                <a:gd name="T42" fmla="*/ 50 w 57"/>
                <a:gd name="T43" fmla="*/ 27 h 39"/>
                <a:gd name="T44" fmla="*/ 52 w 57"/>
                <a:gd name="T45" fmla="*/ 24 h 39"/>
                <a:gd name="T46" fmla="*/ 55 w 57"/>
                <a:gd name="T47" fmla="*/ 21 h 39"/>
                <a:gd name="T48" fmla="*/ 57 w 57"/>
                <a:gd name="T49" fmla="*/ 18 h 39"/>
                <a:gd name="T50" fmla="*/ 57 w 57"/>
                <a:gd name="T51" fmla="*/ 14 h 39"/>
                <a:gd name="T52" fmla="*/ 57 w 57"/>
                <a:gd name="T53" fmla="*/ 11 h 39"/>
                <a:gd name="T54" fmla="*/ 55 w 57"/>
                <a:gd name="T55" fmla="*/ 10 h 39"/>
                <a:gd name="T56" fmla="*/ 53 w 57"/>
                <a:gd name="T57" fmla="*/ 8 h 39"/>
                <a:gd name="T58" fmla="*/ 50 w 57"/>
                <a:gd name="T59" fmla="*/ 6 h 39"/>
                <a:gd name="T60" fmla="*/ 49 w 57"/>
                <a:gd name="T61" fmla="*/ 5 h 39"/>
                <a:gd name="T62" fmla="*/ 45 w 57"/>
                <a:gd name="T63" fmla="*/ 3 h 39"/>
                <a:gd name="T64" fmla="*/ 44 w 57"/>
                <a:gd name="T65" fmla="*/ 3 h 39"/>
                <a:gd name="T66" fmla="*/ 39 w 57"/>
                <a:gd name="T67" fmla="*/ 3 h 39"/>
                <a:gd name="T68" fmla="*/ 36 w 57"/>
                <a:gd name="T69" fmla="*/ 2 h 39"/>
                <a:gd name="T70" fmla="*/ 31 w 57"/>
                <a:gd name="T71" fmla="*/ 2 h 39"/>
                <a:gd name="T72" fmla="*/ 28 w 57"/>
                <a:gd name="T73" fmla="*/ 0 h 39"/>
                <a:gd name="T74" fmla="*/ 23 w 57"/>
                <a:gd name="T75" fmla="*/ 0 h 39"/>
                <a:gd name="T76" fmla="*/ 18 w 57"/>
                <a:gd name="T77" fmla="*/ 0 h 39"/>
                <a:gd name="T78" fmla="*/ 15 w 57"/>
                <a:gd name="T79" fmla="*/ 2 h 39"/>
                <a:gd name="T80" fmla="*/ 10 w 57"/>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9"/>
                <a:gd name="T125" fmla="*/ 57 w 57"/>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9">
                  <a:moveTo>
                    <a:pt x="10" y="3"/>
                  </a:moveTo>
                  <a:lnTo>
                    <a:pt x="8" y="5"/>
                  </a:lnTo>
                  <a:lnTo>
                    <a:pt x="5" y="6"/>
                  </a:lnTo>
                  <a:lnTo>
                    <a:pt x="4" y="8"/>
                  </a:lnTo>
                  <a:lnTo>
                    <a:pt x="2" y="10"/>
                  </a:lnTo>
                  <a:lnTo>
                    <a:pt x="0" y="13"/>
                  </a:lnTo>
                  <a:lnTo>
                    <a:pt x="0" y="14"/>
                  </a:lnTo>
                  <a:lnTo>
                    <a:pt x="0" y="16"/>
                  </a:lnTo>
                  <a:lnTo>
                    <a:pt x="0" y="18"/>
                  </a:lnTo>
                  <a:lnTo>
                    <a:pt x="4" y="23"/>
                  </a:lnTo>
                  <a:lnTo>
                    <a:pt x="8" y="27"/>
                  </a:lnTo>
                  <a:lnTo>
                    <a:pt x="12" y="31"/>
                  </a:lnTo>
                  <a:lnTo>
                    <a:pt x="16" y="34"/>
                  </a:lnTo>
                  <a:lnTo>
                    <a:pt x="20" y="37"/>
                  </a:lnTo>
                  <a:lnTo>
                    <a:pt x="24" y="39"/>
                  </a:lnTo>
                  <a:lnTo>
                    <a:pt x="29" y="39"/>
                  </a:lnTo>
                  <a:lnTo>
                    <a:pt x="36" y="39"/>
                  </a:lnTo>
                  <a:lnTo>
                    <a:pt x="39" y="37"/>
                  </a:lnTo>
                  <a:lnTo>
                    <a:pt x="42" y="35"/>
                  </a:lnTo>
                  <a:lnTo>
                    <a:pt x="45" y="34"/>
                  </a:lnTo>
                  <a:lnTo>
                    <a:pt x="47" y="31"/>
                  </a:lnTo>
                  <a:lnTo>
                    <a:pt x="50" y="27"/>
                  </a:lnTo>
                  <a:lnTo>
                    <a:pt x="52" y="24"/>
                  </a:lnTo>
                  <a:lnTo>
                    <a:pt x="55" y="21"/>
                  </a:lnTo>
                  <a:lnTo>
                    <a:pt x="57" y="18"/>
                  </a:lnTo>
                  <a:lnTo>
                    <a:pt x="57" y="14"/>
                  </a:lnTo>
                  <a:lnTo>
                    <a:pt x="57" y="11"/>
                  </a:lnTo>
                  <a:lnTo>
                    <a:pt x="55" y="10"/>
                  </a:lnTo>
                  <a:lnTo>
                    <a:pt x="53" y="8"/>
                  </a:lnTo>
                  <a:lnTo>
                    <a:pt x="50" y="6"/>
                  </a:lnTo>
                  <a:lnTo>
                    <a:pt x="49" y="5"/>
                  </a:lnTo>
                  <a:lnTo>
                    <a:pt x="45" y="3"/>
                  </a:lnTo>
                  <a:lnTo>
                    <a:pt x="44" y="3"/>
                  </a:lnTo>
                  <a:lnTo>
                    <a:pt x="39" y="3"/>
                  </a:lnTo>
                  <a:lnTo>
                    <a:pt x="36" y="2"/>
                  </a:lnTo>
                  <a:lnTo>
                    <a:pt x="31" y="2"/>
                  </a:lnTo>
                  <a:lnTo>
                    <a:pt x="28" y="0"/>
                  </a:lnTo>
                  <a:lnTo>
                    <a:pt x="23" y="0"/>
                  </a:lnTo>
                  <a:lnTo>
                    <a:pt x="18" y="0"/>
                  </a:lnTo>
                  <a:lnTo>
                    <a:pt x="15" y="2"/>
                  </a:lnTo>
                  <a:lnTo>
                    <a:pt x="10" y="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41" name="Freeform 140"/>
            <p:cNvSpPr>
              <a:spLocks/>
            </p:cNvSpPr>
            <p:nvPr/>
          </p:nvSpPr>
          <p:spPr bwMode="auto">
            <a:xfrm>
              <a:off x="4918" y="2419"/>
              <a:ext cx="40" cy="25"/>
            </a:xfrm>
            <a:custGeom>
              <a:avLst/>
              <a:gdLst>
                <a:gd name="T0" fmla="*/ 11 w 40"/>
                <a:gd name="T1" fmla="*/ 0 h 25"/>
                <a:gd name="T2" fmla="*/ 8 w 40"/>
                <a:gd name="T3" fmla="*/ 1 h 25"/>
                <a:gd name="T4" fmla="*/ 5 w 40"/>
                <a:gd name="T5" fmla="*/ 3 h 25"/>
                <a:gd name="T6" fmla="*/ 3 w 40"/>
                <a:gd name="T7" fmla="*/ 4 h 25"/>
                <a:gd name="T8" fmla="*/ 2 w 40"/>
                <a:gd name="T9" fmla="*/ 8 h 25"/>
                <a:gd name="T10" fmla="*/ 0 w 40"/>
                <a:gd name="T11" fmla="*/ 11 h 25"/>
                <a:gd name="T12" fmla="*/ 0 w 40"/>
                <a:gd name="T13" fmla="*/ 14 h 25"/>
                <a:gd name="T14" fmla="*/ 0 w 40"/>
                <a:gd name="T15" fmla="*/ 17 h 25"/>
                <a:gd name="T16" fmla="*/ 0 w 40"/>
                <a:gd name="T17" fmla="*/ 21 h 25"/>
                <a:gd name="T18" fmla="*/ 2 w 40"/>
                <a:gd name="T19" fmla="*/ 22 h 25"/>
                <a:gd name="T20" fmla="*/ 3 w 40"/>
                <a:gd name="T21" fmla="*/ 22 h 25"/>
                <a:gd name="T22" fmla="*/ 3 w 40"/>
                <a:gd name="T23" fmla="*/ 24 h 25"/>
                <a:gd name="T24" fmla="*/ 5 w 40"/>
                <a:gd name="T25" fmla="*/ 24 h 25"/>
                <a:gd name="T26" fmla="*/ 8 w 40"/>
                <a:gd name="T27" fmla="*/ 24 h 25"/>
                <a:gd name="T28" fmla="*/ 10 w 40"/>
                <a:gd name="T29" fmla="*/ 25 h 25"/>
                <a:gd name="T30" fmla="*/ 11 w 40"/>
                <a:gd name="T31" fmla="*/ 25 h 25"/>
                <a:gd name="T32" fmla="*/ 13 w 40"/>
                <a:gd name="T33" fmla="*/ 25 h 25"/>
                <a:gd name="T34" fmla="*/ 15 w 40"/>
                <a:gd name="T35" fmla="*/ 25 h 25"/>
                <a:gd name="T36" fmla="*/ 15 w 40"/>
                <a:gd name="T37" fmla="*/ 24 h 25"/>
                <a:gd name="T38" fmla="*/ 16 w 40"/>
                <a:gd name="T39" fmla="*/ 24 h 25"/>
                <a:gd name="T40" fmla="*/ 18 w 40"/>
                <a:gd name="T41" fmla="*/ 24 h 25"/>
                <a:gd name="T42" fmla="*/ 18 w 40"/>
                <a:gd name="T43" fmla="*/ 22 h 25"/>
                <a:gd name="T44" fmla="*/ 19 w 40"/>
                <a:gd name="T45" fmla="*/ 22 h 25"/>
                <a:gd name="T46" fmla="*/ 19 w 40"/>
                <a:gd name="T47" fmla="*/ 22 h 25"/>
                <a:gd name="T48" fmla="*/ 21 w 40"/>
                <a:gd name="T49" fmla="*/ 21 h 25"/>
                <a:gd name="T50" fmla="*/ 24 w 40"/>
                <a:gd name="T51" fmla="*/ 21 h 25"/>
                <a:gd name="T52" fmla="*/ 27 w 40"/>
                <a:gd name="T53" fmla="*/ 21 h 25"/>
                <a:gd name="T54" fmla="*/ 31 w 40"/>
                <a:gd name="T55" fmla="*/ 21 h 25"/>
                <a:gd name="T56" fmla="*/ 35 w 40"/>
                <a:gd name="T57" fmla="*/ 21 h 25"/>
                <a:gd name="T58" fmla="*/ 37 w 40"/>
                <a:gd name="T59" fmla="*/ 19 h 25"/>
                <a:gd name="T60" fmla="*/ 40 w 40"/>
                <a:gd name="T61" fmla="*/ 17 h 25"/>
                <a:gd name="T62" fmla="*/ 40 w 40"/>
                <a:gd name="T63" fmla="*/ 14 h 25"/>
                <a:gd name="T64" fmla="*/ 40 w 40"/>
                <a:gd name="T65" fmla="*/ 9 h 25"/>
                <a:gd name="T66" fmla="*/ 39 w 40"/>
                <a:gd name="T67" fmla="*/ 6 h 25"/>
                <a:gd name="T68" fmla="*/ 37 w 40"/>
                <a:gd name="T69" fmla="*/ 4 h 25"/>
                <a:gd name="T70" fmla="*/ 34 w 40"/>
                <a:gd name="T71" fmla="*/ 3 h 25"/>
                <a:gd name="T72" fmla="*/ 29 w 40"/>
                <a:gd name="T73" fmla="*/ 3 h 25"/>
                <a:gd name="T74" fmla="*/ 26 w 40"/>
                <a:gd name="T75" fmla="*/ 3 h 25"/>
                <a:gd name="T76" fmla="*/ 21 w 40"/>
                <a:gd name="T77" fmla="*/ 3 h 25"/>
                <a:gd name="T78" fmla="*/ 18 w 40"/>
                <a:gd name="T79" fmla="*/ 1 h 25"/>
                <a:gd name="T80" fmla="*/ 13 w 40"/>
                <a:gd name="T81" fmla="*/ 1 h 25"/>
                <a:gd name="T82" fmla="*/ 11 w 40"/>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25"/>
                <a:gd name="T128" fmla="*/ 40 w 40"/>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25">
                  <a:moveTo>
                    <a:pt x="11" y="0"/>
                  </a:moveTo>
                  <a:lnTo>
                    <a:pt x="8" y="1"/>
                  </a:lnTo>
                  <a:lnTo>
                    <a:pt x="5" y="3"/>
                  </a:lnTo>
                  <a:lnTo>
                    <a:pt x="3" y="4"/>
                  </a:lnTo>
                  <a:lnTo>
                    <a:pt x="2" y="8"/>
                  </a:lnTo>
                  <a:lnTo>
                    <a:pt x="0" y="11"/>
                  </a:lnTo>
                  <a:lnTo>
                    <a:pt x="0" y="14"/>
                  </a:lnTo>
                  <a:lnTo>
                    <a:pt x="0" y="17"/>
                  </a:lnTo>
                  <a:lnTo>
                    <a:pt x="0" y="21"/>
                  </a:lnTo>
                  <a:lnTo>
                    <a:pt x="2" y="22"/>
                  </a:lnTo>
                  <a:lnTo>
                    <a:pt x="3" y="22"/>
                  </a:lnTo>
                  <a:lnTo>
                    <a:pt x="3" y="24"/>
                  </a:lnTo>
                  <a:lnTo>
                    <a:pt x="5" y="24"/>
                  </a:lnTo>
                  <a:lnTo>
                    <a:pt x="8" y="24"/>
                  </a:lnTo>
                  <a:lnTo>
                    <a:pt x="10" y="25"/>
                  </a:lnTo>
                  <a:lnTo>
                    <a:pt x="11" y="25"/>
                  </a:lnTo>
                  <a:lnTo>
                    <a:pt x="13" y="25"/>
                  </a:lnTo>
                  <a:lnTo>
                    <a:pt x="15" y="25"/>
                  </a:lnTo>
                  <a:lnTo>
                    <a:pt x="15" y="24"/>
                  </a:lnTo>
                  <a:lnTo>
                    <a:pt x="16" y="24"/>
                  </a:lnTo>
                  <a:lnTo>
                    <a:pt x="18" y="24"/>
                  </a:lnTo>
                  <a:lnTo>
                    <a:pt x="18" y="22"/>
                  </a:lnTo>
                  <a:lnTo>
                    <a:pt x="19" y="22"/>
                  </a:lnTo>
                  <a:lnTo>
                    <a:pt x="21" y="21"/>
                  </a:lnTo>
                  <a:lnTo>
                    <a:pt x="24" y="21"/>
                  </a:lnTo>
                  <a:lnTo>
                    <a:pt x="27" y="21"/>
                  </a:lnTo>
                  <a:lnTo>
                    <a:pt x="31" y="21"/>
                  </a:lnTo>
                  <a:lnTo>
                    <a:pt x="35" y="21"/>
                  </a:lnTo>
                  <a:lnTo>
                    <a:pt x="37" y="19"/>
                  </a:lnTo>
                  <a:lnTo>
                    <a:pt x="40" y="17"/>
                  </a:lnTo>
                  <a:lnTo>
                    <a:pt x="40" y="14"/>
                  </a:lnTo>
                  <a:lnTo>
                    <a:pt x="40" y="9"/>
                  </a:lnTo>
                  <a:lnTo>
                    <a:pt x="39" y="6"/>
                  </a:lnTo>
                  <a:lnTo>
                    <a:pt x="37" y="4"/>
                  </a:lnTo>
                  <a:lnTo>
                    <a:pt x="34" y="3"/>
                  </a:lnTo>
                  <a:lnTo>
                    <a:pt x="29" y="3"/>
                  </a:lnTo>
                  <a:lnTo>
                    <a:pt x="26" y="3"/>
                  </a:lnTo>
                  <a:lnTo>
                    <a:pt x="21" y="3"/>
                  </a:lnTo>
                  <a:lnTo>
                    <a:pt x="18" y="1"/>
                  </a:lnTo>
                  <a:lnTo>
                    <a:pt x="13" y="1"/>
                  </a:lnTo>
                  <a:lnTo>
                    <a:pt x="11" y="0"/>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42" name="Freeform 141"/>
            <p:cNvSpPr>
              <a:spLocks/>
            </p:cNvSpPr>
            <p:nvPr/>
          </p:nvSpPr>
          <p:spPr bwMode="auto">
            <a:xfrm>
              <a:off x="4918" y="2419"/>
              <a:ext cx="40" cy="25"/>
            </a:xfrm>
            <a:custGeom>
              <a:avLst/>
              <a:gdLst>
                <a:gd name="T0" fmla="*/ 11 w 40"/>
                <a:gd name="T1" fmla="*/ 0 h 25"/>
                <a:gd name="T2" fmla="*/ 8 w 40"/>
                <a:gd name="T3" fmla="*/ 1 h 25"/>
                <a:gd name="T4" fmla="*/ 5 w 40"/>
                <a:gd name="T5" fmla="*/ 3 h 25"/>
                <a:gd name="T6" fmla="*/ 3 w 40"/>
                <a:gd name="T7" fmla="*/ 4 h 25"/>
                <a:gd name="T8" fmla="*/ 2 w 40"/>
                <a:gd name="T9" fmla="*/ 8 h 25"/>
                <a:gd name="T10" fmla="*/ 0 w 40"/>
                <a:gd name="T11" fmla="*/ 11 h 25"/>
                <a:gd name="T12" fmla="*/ 0 w 40"/>
                <a:gd name="T13" fmla="*/ 14 h 25"/>
                <a:gd name="T14" fmla="*/ 0 w 40"/>
                <a:gd name="T15" fmla="*/ 17 h 25"/>
                <a:gd name="T16" fmla="*/ 0 w 40"/>
                <a:gd name="T17" fmla="*/ 21 h 25"/>
                <a:gd name="T18" fmla="*/ 2 w 40"/>
                <a:gd name="T19" fmla="*/ 22 h 25"/>
                <a:gd name="T20" fmla="*/ 3 w 40"/>
                <a:gd name="T21" fmla="*/ 22 h 25"/>
                <a:gd name="T22" fmla="*/ 3 w 40"/>
                <a:gd name="T23" fmla="*/ 24 h 25"/>
                <a:gd name="T24" fmla="*/ 5 w 40"/>
                <a:gd name="T25" fmla="*/ 24 h 25"/>
                <a:gd name="T26" fmla="*/ 8 w 40"/>
                <a:gd name="T27" fmla="*/ 24 h 25"/>
                <a:gd name="T28" fmla="*/ 10 w 40"/>
                <a:gd name="T29" fmla="*/ 25 h 25"/>
                <a:gd name="T30" fmla="*/ 11 w 40"/>
                <a:gd name="T31" fmla="*/ 25 h 25"/>
                <a:gd name="T32" fmla="*/ 13 w 40"/>
                <a:gd name="T33" fmla="*/ 25 h 25"/>
                <a:gd name="T34" fmla="*/ 15 w 40"/>
                <a:gd name="T35" fmla="*/ 25 h 25"/>
                <a:gd name="T36" fmla="*/ 15 w 40"/>
                <a:gd name="T37" fmla="*/ 24 h 25"/>
                <a:gd name="T38" fmla="*/ 16 w 40"/>
                <a:gd name="T39" fmla="*/ 24 h 25"/>
                <a:gd name="T40" fmla="*/ 18 w 40"/>
                <a:gd name="T41" fmla="*/ 24 h 25"/>
                <a:gd name="T42" fmla="*/ 18 w 40"/>
                <a:gd name="T43" fmla="*/ 22 h 25"/>
                <a:gd name="T44" fmla="*/ 19 w 40"/>
                <a:gd name="T45" fmla="*/ 22 h 25"/>
                <a:gd name="T46" fmla="*/ 19 w 40"/>
                <a:gd name="T47" fmla="*/ 22 h 25"/>
                <a:gd name="T48" fmla="*/ 21 w 40"/>
                <a:gd name="T49" fmla="*/ 21 h 25"/>
                <a:gd name="T50" fmla="*/ 24 w 40"/>
                <a:gd name="T51" fmla="*/ 21 h 25"/>
                <a:gd name="T52" fmla="*/ 27 w 40"/>
                <a:gd name="T53" fmla="*/ 21 h 25"/>
                <a:gd name="T54" fmla="*/ 31 w 40"/>
                <a:gd name="T55" fmla="*/ 21 h 25"/>
                <a:gd name="T56" fmla="*/ 35 w 40"/>
                <a:gd name="T57" fmla="*/ 21 h 25"/>
                <a:gd name="T58" fmla="*/ 37 w 40"/>
                <a:gd name="T59" fmla="*/ 19 h 25"/>
                <a:gd name="T60" fmla="*/ 40 w 40"/>
                <a:gd name="T61" fmla="*/ 17 h 25"/>
                <a:gd name="T62" fmla="*/ 40 w 40"/>
                <a:gd name="T63" fmla="*/ 14 h 25"/>
                <a:gd name="T64" fmla="*/ 40 w 40"/>
                <a:gd name="T65" fmla="*/ 9 h 25"/>
                <a:gd name="T66" fmla="*/ 39 w 40"/>
                <a:gd name="T67" fmla="*/ 6 h 25"/>
                <a:gd name="T68" fmla="*/ 37 w 40"/>
                <a:gd name="T69" fmla="*/ 4 h 25"/>
                <a:gd name="T70" fmla="*/ 34 w 40"/>
                <a:gd name="T71" fmla="*/ 3 h 25"/>
                <a:gd name="T72" fmla="*/ 29 w 40"/>
                <a:gd name="T73" fmla="*/ 3 h 25"/>
                <a:gd name="T74" fmla="*/ 26 w 40"/>
                <a:gd name="T75" fmla="*/ 3 h 25"/>
                <a:gd name="T76" fmla="*/ 21 w 40"/>
                <a:gd name="T77" fmla="*/ 3 h 25"/>
                <a:gd name="T78" fmla="*/ 18 w 40"/>
                <a:gd name="T79" fmla="*/ 1 h 25"/>
                <a:gd name="T80" fmla="*/ 13 w 40"/>
                <a:gd name="T81" fmla="*/ 1 h 25"/>
                <a:gd name="T82" fmla="*/ 11 w 40"/>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25"/>
                <a:gd name="T128" fmla="*/ 40 w 40"/>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25">
                  <a:moveTo>
                    <a:pt x="11" y="0"/>
                  </a:moveTo>
                  <a:lnTo>
                    <a:pt x="8" y="1"/>
                  </a:lnTo>
                  <a:lnTo>
                    <a:pt x="5" y="3"/>
                  </a:lnTo>
                  <a:lnTo>
                    <a:pt x="3" y="4"/>
                  </a:lnTo>
                  <a:lnTo>
                    <a:pt x="2" y="8"/>
                  </a:lnTo>
                  <a:lnTo>
                    <a:pt x="0" y="11"/>
                  </a:lnTo>
                  <a:lnTo>
                    <a:pt x="0" y="14"/>
                  </a:lnTo>
                  <a:lnTo>
                    <a:pt x="0" y="17"/>
                  </a:lnTo>
                  <a:lnTo>
                    <a:pt x="0" y="21"/>
                  </a:lnTo>
                  <a:lnTo>
                    <a:pt x="2" y="22"/>
                  </a:lnTo>
                  <a:lnTo>
                    <a:pt x="3" y="22"/>
                  </a:lnTo>
                  <a:lnTo>
                    <a:pt x="3" y="24"/>
                  </a:lnTo>
                  <a:lnTo>
                    <a:pt x="5" y="24"/>
                  </a:lnTo>
                  <a:lnTo>
                    <a:pt x="8" y="24"/>
                  </a:lnTo>
                  <a:lnTo>
                    <a:pt x="10" y="25"/>
                  </a:lnTo>
                  <a:lnTo>
                    <a:pt x="11" y="25"/>
                  </a:lnTo>
                  <a:lnTo>
                    <a:pt x="13" y="25"/>
                  </a:lnTo>
                  <a:lnTo>
                    <a:pt x="15" y="25"/>
                  </a:lnTo>
                  <a:lnTo>
                    <a:pt x="15" y="24"/>
                  </a:lnTo>
                  <a:lnTo>
                    <a:pt x="16" y="24"/>
                  </a:lnTo>
                  <a:lnTo>
                    <a:pt x="18" y="24"/>
                  </a:lnTo>
                  <a:lnTo>
                    <a:pt x="18" y="22"/>
                  </a:lnTo>
                  <a:lnTo>
                    <a:pt x="19" y="22"/>
                  </a:lnTo>
                  <a:lnTo>
                    <a:pt x="21" y="21"/>
                  </a:lnTo>
                  <a:lnTo>
                    <a:pt x="24" y="21"/>
                  </a:lnTo>
                  <a:lnTo>
                    <a:pt x="27" y="21"/>
                  </a:lnTo>
                  <a:lnTo>
                    <a:pt x="31" y="21"/>
                  </a:lnTo>
                  <a:lnTo>
                    <a:pt x="35" y="21"/>
                  </a:lnTo>
                  <a:lnTo>
                    <a:pt x="37" y="19"/>
                  </a:lnTo>
                  <a:lnTo>
                    <a:pt x="40" y="17"/>
                  </a:lnTo>
                  <a:lnTo>
                    <a:pt x="40" y="14"/>
                  </a:lnTo>
                  <a:lnTo>
                    <a:pt x="40" y="9"/>
                  </a:lnTo>
                  <a:lnTo>
                    <a:pt x="39" y="6"/>
                  </a:lnTo>
                  <a:lnTo>
                    <a:pt x="37" y="4"/>
                  </a:lnTo>
                  <a:lnTo>
                    <a:pt x="34" y="3"/>
                  </a:lnTo>
                  <a:lnTo>
                    <a:pt x="29" y="3"/>
                  </a:lnTo>
                  <a:lnTo>
                    <a:pt x="26" y="3"/>
                  </a:lnTo>
                  <a:lnTo>
                    <a:pt x="21" y="3"/>
                  </a:lnTo>
                  <a:lnTo>
                    <a:pt x="18" y="1"/>
                  </a:lnTo>
                  <a:lnTo>
                    <a:pt x="13" y="1"/>
                  </a:lnTo>
                  <a:lnTo>
                    <a:pt x="11" y="0"/>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43" name="Freeform 142"/>
            <p:cNvSpPr>
              <a:spLocks/>
            </p:cNvSpPr>
            <p:nvPr/>
          </p:nvSpPr>
          <p:spPr bwMode="auto">
            <a:xfrm>
              <a:off x="4918" y="2419"/>
              <a:ext cx="40" cy="25"/>
            </a:xfrm>
            <a:custGeom>
              <a:avLst/>
              <a:gdLst>
                <a:gd name="T0" fmla="*/ 11 w 40"/>
                <a:gd name="T1" fmla="*/ 0 h 25"/>
                <a:gd name="T2" fmla="*/ 8 w 40"/>
                <a:gd name="T3" fmla="*/ 1 h 25"/>
                <a:gd name="T4" fmla="*/ 5 w 40"/>
                <a:gd name="T5" fmla="*/ 3 h 25"/>
                <a:gd name="T6" fmla="*/ 3 w 40"/>
                <a:gd name="T7" fmla="*/ 4 h 25"/>
                <a:gd name="T8" fmla="*/ 2 w 40"/>
                <a:gd name="T9" fmla="*/ 8 h 25"/>
                <a:gd name="T10" fmla="*/ 0 w 40"/>
                <a:gd name="T11" fmla="*/ 11 h 25"/>
                <a:gd name="T12" fmla="*/ 0 w 40"/>
                <a:gd name="T13" fmla="*/ 14 h 25"/>
                <a:gd name="T14" fmla="*/ 0 w 40"/>
                <a:gd name="T15" fmla="*/ 17 h 25"/>
                <a:gd name="T16" fmla="*/ 0 w 40"/>
                <a:gd name="T17" fmla="*/ 21 h 25"/>
                <a:gd name="T18" fmla="*/ 2 w 40"/>
                <a:gd name="T19" fmla="*/ 22 h 25"/>
                <a:gd name="T20" fmla="*/ 3 w 40"/>
                <a:gd name="T21" fmla="*/ 22 h 25"/>
                <a:gd name="T22" fmla="*/ 3 w 40"/>
                <a:gd name="T23" fmla="*/ 24 h 25"/>
                <a:gd name="T24" fmla="*/ 5 w 40"/>
                <a:gd name="T25" fmla="*/ 24 h 25"/>
                <a:gd name="T26" fmla="*/ 8 w 40"/>
                <a:gd name="T27" fmla="*/ 24 h 25"/>
                <a:gd name="T28" fmla="*/ 10 w 40"/>
                <a:gd name="T29" fmla="*/ 25 h 25"/>
                <a:gd name="T30" fmla="*/ 11 w 40"/>
                <a:gd name="T31" fmla="*/ 25 h 25"/>
                <a:gd name="T32" fmla="*/ 13 w 40"/>
                <a:gd name="T33" fmla="*/ 25 h 25"/>
                <a:gd name="T34" fmla="*/ 15 w 40"/>
                <a:gd name="T35" fmla="*/ 25 h 25"/>
                <a:gd name="T36" fmla="*/ 15 w 40"/>
                <a:gd name="T37" fmla="*/ 24 h 25"/>
                <a:gd name="T38" fmla="*/ 16 w 40"/>
                <a:gd name="T39" fmla="*/ 24 h 25"/>
                <a:gd name="T40" fmla="*/ 18 w 40"/>
                <a:gd name="T41" fmla="*/ 24 h 25"/>
                <a:gd name="T42" fmla="*/ 18 w 40"/>
                <a:gd name="T43" fmla="*/ 22 h 25"/>
                <a:gd name="T44" fmla="*/ 19 w 40"/>
                <a:gd name="T45" fmla="*/ 22 h 25"/>
                <a:gd name="T46" fmla="*/ 19 w 40"/>
                <a:gd name="T47" fmla="*/ 22 h 25"/>
                <a:gd name="T48" fmla="*/ 21 w 40"/>
                <a:gd name="T49" fmla="*/ 21 h 25"/>
                <a:gd name="T50" fmla="*/ 24 w 40"/>
                <a:gd name="T51" fmla="*/ 21 h 25"/>
                <a:gd name="T52" fmla="*/ 27 w 40"/>
                <a:gd name="T53" fmla="*/ 21 h 25"/>
                <a:gd name="T54" fmla="*/ 31 w 40"/>
                <a:gd name="T55" fmla="*/ 21 h 25"/>
                <a:gd name="T56" fmla="*/ 35 w 40"/>
                <a:gd name="T57" fmla="*/ 21 h 25"/>
                <a:gd name="T58" fmla="*/ 37 w 40"/>
                <a:gd name="T59" fmla="*/ 19 h 25"/>
                <a:gd name="T60" fmla="*/ 40 w 40"/>
                <a:gd name="T61" fmla="*/ 17 h 25"/>
                <a:gd name="T62" fmla="*/ 40 w 40"/>
                <a:gd name="T63" fmla="*/ 14 h 25"/>
                <a:gd name="T64" fmla="*/ 40 w 40"/>
                <a:gd name="T65" fmla="*/ 9 h 25"/>
                <a:gd name="T66" fmla="*/ 39 w 40"/>
                <a:gd name="T67" fmla="*/ 6 h 25"/>
                <a:gd name="T68" fmla="*/ 37 w 40"/>
                <a:gd name="T69" fmla="*/ 4 h 25"/>
                <a:gd name="T70" fmla="*/ 34 w 40"/>
                <a:gd name="T71" fmla="*/ 3 h 25"/>
                <a:gd name="T72" fmla="*/ 29 w 40"/>
                <a:gd name="T73" fmla="*/ 3 h 25"/>
                <a:gd name="T74" fmla="*/ 26 w 40"/>
                <a:gd name="T75" fmla="*/ 3 h 25"/>
                <a:gd name="T76" fmla="*/ 21 w 40"/>
                <a:gd name="T77" fmla="*/ 3 h 25"/>
                <a:gd name="T78" fmla="*/ 18 w 40"/>
                <a:gd name="T79" fmla="*/ 1 h 25"/>
                <a:gd name="T80" fmla="*/ 13 w 40"/>
                <a:gd name="T81" fmla="*/ 1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25"/>
                <a:gd name="T125" fmla="*/ 40 w 40"/>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25">
                  <a:moveTo>
                    <a:pt x="11" y="0"/>
                  </a:moveTo>
                  <a:lnTo>
                    <a:pt x="8" y="1"/>
                  </a:lnTo>
                  <a:lnTo>
                    <a:pt x="5" y="3"/>
                  </a:lnTo>
                  <a:lnTo>
                    <a:pt x="3" y="4"/>
                  </a:lnTo>
                  <a:lnTo>
                    <a:pt x="2" y="8"/>
                  </a:lnTo>
                  <a:lnTo>
                    <a:pt x="0" y="11"/>
                  </a:lnTo>
                  <a:lnTo>
                    <a:pt x="0" y="14"/>
                  </a:lnTo>
                  <a:lnTo>
                    <a:pt x="0" y="17"/>
                  </a:lnTo>
                  <a:lnTo>
                    <a:pt x="0" y="21"/>
                  </a:lnTo>
                  <a:lnTo>
                    <a:pt x="2" y="22"/>
                  </a:lnTo>
                  <a:lnTo>
                    <a:pt x="3" y="22"/>
                  </a:lnTo>
                  <a:lnTo>
                    <a:pt x="3" y="24"/>
                  </a:lnTo>
                  <a:lnTo>
                    <a:pt x="5" y="24"/>
                  </a:lnTo>
                  <a:lnTo>
                    <a:pt x="8" y="24"/>
                  </a:lnTo>
                  <a:lnTo>
                    <a:pt x="10" y="25"/>
                  </a:lnTo>
                  <a:lnTo>
                    <a:pt x="11" y="25"/>
                  </a:lnTo>
                  <a:lnTo>
                    <a:pt x="13" y="25"/>
                  </a:lnTo>
                  <a:lnTo>
                    <a:pt x="15" y="25"/>
                  </a:lnTo>
                  <a:lnTo>
                    <a:pt x="15" y="24"/>
                  </a:lnTo>
                  <a:lnTo>
                    <a:pt x="16" y="24"/>
                  </a:lnTo>
                  <a:lnTo>
                    <a:pt x="18" y="24"/>
                  </a:lnTo>
                  <a:lnTo>
                    <a:pt x="18" y="22"/>
                  </a:lnTo>
                  <a:lnTo>
                    <a:pt x="19" y="22"/>
                  </a:lnTo>
                  <a:lnTo>
                    <a:pt x="21" y="21"/>
                  </a:lnTo>
                  <a:lnTo>
                    <a:pt x="24" y="21"/>
                  </a:lnTo>
                  <a:lnTo>
                    <a:pt x="27" y="21"/>
                  </a:lnTo>
                  <a:lnTo>
                    <a:pt x="31" y="21"/>
                  </a:lnTo>
                  <a:lnTo>
                    <a:pt x="35" y="21"/>
                  </a:lnTo>
                  <a:lnTo>
                    <a:pt x="37" y="19"/>
                  </a:lnTo>
                  <a:lnTo>
                    <a:pt x="40" y="17"/>
                  </a:lnTo>
                  <a:lnTo>
                    <a:pt x="40" y="14"/>
                  </a:lnTo>
                  <a:lnTo>
                    <a:pt x="40" y="9"/>
                  </a:lnTo>
                  <a:lnTo>
                    <a:pt x="39" y="6"/>
                  </a:lnTo>
                  <a:lnTo>
                    <a:pt x="37" y="4"/>
                  </a:lnTo>
                  <a:lnTo>
                    <a:pt x="34" y="3"/>
                  </a:lnTo>
                  <a:lnTo>
                    <a:pt x="29" y="3"/>
                  </a:lnTo>
                  <a:lnTo>
                    <a:pt x="26" y="3"/>
                  </a:lnTo>
                  <a:lnTo>
                    <a:pt x="21" y="3"/>
                  </a:lnTo>
                  <a:lnTo>
                    <a:pt x="18" y="1"/>
                  </a:lnTo>
                  <a:lnTo>
                    <a:pt x="13" y="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44" name="Freeform 143"/>
            <p:cNvSpPr>
              <a:spLocks/>
            </p:cNvSpPr>
            <p:nvPr/>
          </p:nvSpPr>
          <p:spPr bwMode="auto">
            <a:xfrm>
              <a:off x="4921" y="2386"/>
              <a:ext cx="69" cy="33"/>
            </a:xfrm>
            <a:custGeom>
              <a:avLst/>
              <a:gdLst>
                <a:gd name="T0" fmla="*/ 31 w 69"/>
                <a:gd name="T1" fmla="*/ 2 h 33"/>
                <a:gd name="T2" fmla="*/ 26 w 69"/>
                <a:gd name="T3" fmla="*/ 0 h 33"/>
                <a:gd name="T4" fmla="*/ 21 w 69"/>
                <a:gd name="T5" fmla="*/ 0 h 33"/>
                <a:gd name="T6" fmla="*/ 16 w 69"/>
                <a:gd name="T7" fmla="*/ 2 h 33"/>
                <a:gd name="T8" fmla="*/ 12 w 69"/>
                <a:gd name="T9" fmla="*/ 2 h 33"/>
                <a:gd name="T10" fmla="*/ 7 w 69"/>
                <a:gd name="T11" fmla="*/ 4 h 33"/>
                <a:gd name="T12" fmla="*/ 4 w 69"/>
                <a:gd name="T13" fmla="*/ 7 h 33"/>
                <a:gd name="T14" fmla="*/ 2 w 69"/>
                <a:gd name="T15" fmla="*/ 10 h 33"/>
                <a:gd name="T16" fmla="*/ 0 w 69"/>
                <a:gd name="T17" fmla="*/ 15 h 33"/>
                <a:gd name="T18" fmla="*/ 0 w 69"/>
                <a:gd name="T19" fmla="*/ 17 h 33"/>
                <a:gd name="T20" fmla="*/ 0 w 69"/>
                <a:gd name="T21" fmla="*/ 18 h 33"/>
                <a:gd name="T22" fmla="*/ 0 w 69"/>
                <a:gd name="T23" fmla="*/ 20 h 33"/>
                <a:gd name="T24" fmla="*/ 2 w 69"/>
                <a:gd name="T25" fmla="*/ 21 h 33"/>
                <a:gd name="T26" fmla="*/ 4 w 69"/>
                <a:gd name="T27" fmla="*/ 23 h 33"/>
                <a:gd name="T28" fmla="*/ 5 w 69"/>
                <a:gd name="T29" fmla="*/ 23 h 33"/>
                <a:gd name="T30" fmla="*/ 7 w 69"/>
                <a:gd name="T31" fmla="*/ 25 h 33"/>
                <a:gd name="T32" fmla="*/ 8 w 69"/>
                <a:gd name="T33" fmla="*/ 25 h 33"/>
                <a:gd name="T34" fmla="*/ 13 w 69"/>
                <a:gd name="T35" fmla="*/ 26 h 33"/>
                <a:gd name="T36" fmla="*/ 20 w 69"/>
                <a:gd name="T37" fmla="*/ 28 h 33"/>
                <a:gd name="T38" fmla="*/ 24 w 69"/>
                <a:gd name="T39" fmla="*/ 28 h 33"/>
                <a:gd name="T40" fmla="*/ 29 w 69"/>
                <a:gd name="T41" fmla="*/ 29 h 33"/>
                <a:gd name="T42" fmla="*/ 34 w 69"/>
                <a:gd name="T43" fmla="*/ 29 h 33"/>
                <a:gd name="T44" fmla="*/ 39 w 69"/>
                <a:gd name="T45" fmla="*/ 31 h 33"/>
                <a:gd name="T46" fmla="*/ 44 w 69"/>
                <a:gd name="T47" fmla="*/ 31 h 33"/>
                <a:gd name="T48" fmla="*/ 49 w 69"/>
                <a:gd name="T49" fmla="*/ 33 h 33"/>
                <a:gd name="T50" fmla="*/ 52 w 69"/>
                <a:gd name="T51" fmla="*/ 33 h 33"/>
                <a:gd name="T52" fmla="*/ 55 w 69"/>
                <a:gd name="T53" fmla="*/ 31 h 33"/>
                <a:gd name="T54" fmla="*/ 58 w 69"/>
                <a:gd name="T55" fmla="*/ 31 h 33"/>
                <a:gd name="T56" fmla="*/ 61 w 69"/>
                <a:gd name="T57" fmla="*/ 29 h 33"/>
                <a:gd name="T58" fmla="*/ 63 w 69"/>
                <a:gd name="T59" fmla="*/ 28 h 33"/>
                <a:gd name="T60" fmla="*/ 66 w 69"/>
                <a:gd name="T61" fmla="*/ 26 h 33"/>
                <a:gd name="T62" fmla="*/ 68 w 69"/>
                <a:gd name="T63" fmla="*/ 23 h 33"/>
                <a:gd name="T64" fmla="*/ 68 w 69"/>
                <a:gd name="T65" fmla="*/ 21 h 33"/>
                <a:gd name="T66" fmla="*/ 69 w 69"/>
                <a:gd name="T67" fmla="*/ 20 h 33"/>
                <a:gd name="T68" fmla="*/ 69 w 69"/>
                <a:gd name="T69" fmla="*/ 18 h 33"/>
                <a:gd name="T70" fmla="*/ 69 w 69"/>
                <a:gd name="T71" fmla="*/ 18 h 33"/>
                <a:gd name="T72" fmla="*/ 69 w 69"/>
                <a:gd name="T73" fmla="*/ 17 h 33"/>
                <a:gd name="T74" fmla="*/ 68 w 69"/>
                <a:gd name="T75" fmla="*/ 15 h 33"/>
                <a:gd name="T76" fmla="*/ 68 w 69"/>
                <a:gd name="T77" fmla="*/ 13 h 33"/>
                <a:gd name="T78" fmla="*/ 66 w 69"/>
                <a:gd name="T79" fmla="*/ 13 h 33"/>
                <a:gd name="T80" fmla="*/ 65 w 69"/>
                <a:gd name="T81" fmla="*/ 13 h 33"/>
                <a:gd name="T82" fmla="*/ 63 w 69"/>
                <a:gd name="T83" fmla="*/ 13 h 33"/>
                <a:gd name="T84" fmla="*/ 61 w 69"/>
                <a:gd name="T85" fmla="*/ 13 h 33"/>
                <a:gd name="T86" fmla="*/ 60 w 69"/>
                <a:gd name="T87" fmla="*/ 13 h 33"/>
                <a:gd name="T88" fmla="*/ 58 w 69"/>
                <a:gd name="T89" fmla="*/ 13 h 33"/>
                <a:gd name="T90" fmla="*/ 55 w 69"/>
                <a:gd name="T91" fmla="*/ 13 h 33"/>
                <a:gd name="T92" fmla="*/ 53 w 69"/>
                <a:gd name="T93" fmla="*/ 13 h 33"/>
                <a:gd name="T94" fmla="*/ 52 w 69"/>
                <a:gd name="T95" fmla="*/ 12 h 33"/>
                <a:gd name="T96" fmla="*/ 50 w 69"/>
                <a:gd name="T97" fmla="*/ 12 h 33"/>
                <a:gd name="T98" fmla="*/ 49 w 69"/>
                <a:gd name="T99" fmla="*/ 10 h 33"/>
                <a:gd name="T100" fmla="*/ 45 w 69"/>
                <a:gd name="T101" fmla="*/ 8 h 33"/>
                <a:gd name="T102" fmla="*/ 44 w 69"/>
                <a:gd name="T103" fmla="*/ 7 h 33"/>
                <a:gd name="T104" fmla="*/ 42 w 69"/>
                <a:gd name="T105" fmla="*/ 5 h 33"/>
                <a:gd name="T106" fmla="*/ 39 w 69"/>
                <a:gd name="T107" fmla="*/ 4 h 33"/>
                <a:gd name="T108" fmla="*/ 37 w 69"/>
                <a:gd name="T109" fmla="*/ 2 h 33"/>
                <a:gd name="T110" fmla="*/ 34 w 69"/>
                <a:gd name="T111" fmla="*/ 2 h 33"/>
                <a:gd name="T112" fmla="*/ 31 w 69"/>
                <a:gd name="T113" fmla="*/ 2 h 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33"/>
                <a:gd name="T173" fmla="*/ 69 w 69"/>
                <a:gd name="T174" fmla="*/ 33 h 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33">
                  <a:moveTo>
                    <a:pt x="31" y="2"/>
                  </a:moveTo>
                  <a:lnTo>
                    <a:pt x="26" y="0"/>
                  </a:lnTo>
                  <a:lnTo>
                    <a:pt x="21" y="0"/>
                  </a:lnTo>
                  <a:lnTo>
                    <a:pt x="16" y="2"/>
                  </a:lnTo>
                  <a:lnTo>
                    <a:pt x="12" y="2"/>
                  </a:lnTo>
                  <a:lnTo>
                    <a:pt x="7" y="4"/>
                  </a:lnTo>
                  <a:lnTo>
                    <a:pt x="4" y="7"/>
                  </a:lnTo>
                  <a:lnTo>
                    <a:pt x="2" y="10"/>
                  </a:lnTo>
                  <a:lnTo>
                    <a:pt x="0" y="15"/>
                  </a:lnTo>
                  <a:lnTo>
                    <a:pt x="0" y="17"/>
                  </a:lnTo>
                  <a:lnTo>
                    <a:pt x="0" y="18"/>
                  </a:lnTo>
                  <a:lnTo>
                    <a:pt x="0" y="20"/>
                  </a:lnTo>
                  <a:lnTo>
                    <a:pt x="2" y="21"/>
                  </a:lnTo>
                  <a:lnTo>
                    <a:pt x="4" y="23"/>
                  </a:lnTo>
                  <a:lnTo>
                    <a:pt x="5" y="23"/>
                  </a:lnTo>
                  <a:lnTo>
                    <a:pt x="7" y="25"/>
                  </a:lnTo>
                  <a:lnTo>
                    <a:pt x="8" y="25"/>
                  </a:lnTo>
                  <a:lnTo>
                    <a:pt x="13" y="26"/>
                  </a:lnTo>
                  <a:lnTo>
                    <a:pt x="20" y="28"/>
                  </a:lnTo>
                  <a:lnTo>
                    <a:pt x="24" y="28"/>
                  </a:lnTo>
                  <a:lnTo>
                    <a:pt x="29" y="29"/>
                  </a:lnTo>
                  <a:lnTo>
                    <a:pt x="34" y="29"/>
                  </a:lnTo>
                  <a:lnTo>
                    <a:pt x="39" y="31"/>
                  </a:lnTo>
                  <a:lnTo>
                    <a:pt x="44" y="31"/>
                  </a:lnTo>
                  <a:lnTo>
                    <a:pt x="49" y="33"/>
                  </a:lnTo>
                  <a:lnTo>
                    <a:pt x="52" y="33"/>
                  </a:lnTo>
                  <a:lnTo>
                    <a:pt x="55" y="31"/>
                  </a:lnTo>
                  <a:lnTo>
                    <a:pt x="58" y="31"/>
                  </a:lnTo>
                  <a:lnTo>
                    <a:pt x="61" y="29"/>
                  </a:lnTo>
                  <a:lnTo>
                    <a:pt x="63" y="28"/>
                  </a:lnTo>
                  <a:lnTo>
                    <a:pt x="66" y="26"/>
                  </a:lnTo>
                  <a:lnTo>
                    <a:pt x="68" y="23"/>
                  </a:lnTo>
                  <a:lnTo>
                    <a:pt x="68" y="21"/>
                  </a:lnTo>
                  <a:lnTo>
                    <a:pt x="69" y="20"/>
                  </a:lnTo>
                  <a:lnTo>
                    <a:pt x="69" y="18"/>
                  </a:lnTo>
                  <a:lnTo>
                    <a:pt x="69" y="17"/>
                  </a:lnTo>
                  <a:lnTo>
                    <a:pt x="68" y="15"/>
                  </a:lnTo>
                  <a:lnTo>
                    <a:pt x="68" y="13"/>
                  </a:lnTo>
                  <a:lnTo>
                    <a:pt x="66" y="13"/>
                  </a:lnTo>
                  <a:lnTo>
                    <a:pt x="65" y="13"/>
                  </a:lnTo>
                  <a:lnTo>
                    <a:pt x="63" y="13"/>
                  </a:lnTo>
                  <a:lnTo>
                    <a:pt x="61" y="13"/>
                  </a:lnTo>
                  <a:lnTo>
                    <a:pt x="60" y="13"/>
                  </a:lnTo>
                  <a:lnTo>
                    <a:pt x="58" y="13"/>
                  </a:lnTo>
                  <a:lnTo>
                    <a:pt x="55" y="13"/>
                  </a:lnTo>
                  <a:lnTo>
                    <a:pt x="53" y="13"/>
                  </a:lnTo>
                  <a:lnTo>
                    <a:pt x="52" y="12"/>
                  </a:lnTo>
                  <a:lnTo>
                    <a:pt x="50" y="12"/>
                  </a:lnTo>
                  <a:lnTo>
                    <a:pt x="49" y="10"/>
                  </a:lnTo>
                  <a:lnTo>
                    <a:pt x="45" y="8"/>
                  </a:lnTo>
                  <a:lnTo>
                    <a:pt x="44" y="7"/>
                  </a:lnTo>
                  <a:lnTo>
                    <a:pt x="42" y="5"/>
                  </a:lnTo>
                  <a:lnTo>
                    <a:pt x="39" y="4"/>
                  </a:lnTo>
                  <a:lnTo>
                    <a:pt x="37" y="2"/>
                  </a:lnTo>
                  <a:lnTo>
                    <a:pt x="34" y="2"/>
                  </a:lnTo>
                  <a:lnTo>
                    <a:pt x="31" y="2"/>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45" name="Freeform 144"/>
            <p:cNvSpPr>
              <a:spLocks/>
            </p:cNvSpPr>
            <p:nvPr/>
          </p:nvSpPr>
          <p:spPr bwMode="auto">
            <a:xfrm>
              <a:off x="4921" y="2386"/>
              <a:ext cx="69" cy="33"/>
            </a:xfrm>
            <a:custGeom>
              <a:avLst/>
              <a:gdLst>
                <a:gd name="T0" fmla="*/ 31 w 69"/>
                <a:gd name="T1" fmla="*/ 2 h 33"/>
                <a:gd name="T2" fmla="*/ 26 w 69"/>
                <a:gd name="T3" fmla="*/ 0 h 33"/>
                <a:gd name="T4" fmla="*/ 21 w 69"/>
                <a:gd name="T5" fmla="*/ 0 h 33"/>
                <a:gd name="T6" fmla="*/ 16 w 69"/>
                <a:gd name="T7" fmla="*/ 2 h 33"/>
                <a:gd name="T8" fmla="*/ 12 w 69"/>
                <a:gd name="T9" fmla="*/ 2 h 33"/>
                <a:gd name="T10" fmla="*/ 7 w 69"/>
                <a:gd name="T11" fmla="*/ 4 h 33"/>
                <a:gd name="T12" fmla="*/ 4 w 69"/>
                <a:gd name="T13" fmla="*/ 7 h 33"/>
                <a:gd name="T14" fmla="*/ 2 w 69"/>
                <a:gd name="T15" fmla="*/ 10 h 33"/>
                <a:gd name="T16" fmla="*/ 0 w 69"/>
                <a:gd name="T17" fmla="*/ 15 h 33"/>
                <a:gd name="T18" fmla="*/ 0 w 69"/>
                <a:gd name="T19" fmla="*/ 17 h 33"/>
                <a:gd name="T20" fmla="*/ 0 w 69"/>
                <a:gd name="T21" fmla="*/ 18 h 33"/>
                <a:gd name="T22" fmla="*/ 0 w 69"/>
                <a:gd name="T23" fmla="*/ 20 h 33"/>
                <a:gd name="T24" fmla="*/ 2 w 69"/>
                <a:gd name="T25" fmla="*/ 21 h 33"/>
                <a:gd name="T26" fmla="*/ 4 w 69"/>
                <a:gd name="T27" fmla="*/ 23 h 33"/>
                <a:gd name="T28" fmla="*/ 5 w 69"/>
                <a:gd name="T29" fmla="*/ 23 h 33"/>
                <a:gd name="T30" fmla="*/ 7 w 69"/>
                <a:gd name="T31" fmla="*/ 25 h 33"/>
                <a:gd name="T32" fmla="*/ 8 w 69"/>
                <a:gd name="T33" fmla="*/ 25 h 33"/>
                <a:gd name="T34" fmla="*/ 13 w 69"/>
                <a:gd name="T35" fmla="*/ 26 h 33"/>
                <a:gd name="T36" fmla="*/ 20 w 69"/>
                <a:gd name="T37" fmla="*/ 28 h 33"/>
                <a:gd name="T38" fmla="*/ 24 w 69"/>
                <a:gd name="T39" fmla="*/ 28 h 33"/>
                <a:gd name="T40" fmla="*/ 29 w 69"/>
                <a:gd name="T41" fmla="*/ 29 h 33"/>
                <a:gd name="T42" fmla="*/ 34 w 69"/>
                <a:gd name="T43" fmla="*/ 29 h 33"/>
                <a:gd name="T44" fmla="*/ 39 w 69"/>
                <a:gd name="T45" fmla="*/ 31 h 33"/>
                <a:gd name="T46" fmla="*/ 44 w 69"/>
                <a:gd name="T47" fmla="*/ 31 h 33"/>
                <a:gd name="T48" fmla="*/ 49 w 69"/>
                <a:gd name="T49" fmla="*/ 33 h 33"/>
                <a:gd name="T50" fmla="*/ 52 w 69"/>
                <a:gd name="T51" fmla="*/ 33 h 33"/>
                <a:gd name="T52" fmla="*/ 55 w 69"/>
                <a:gd name="T53" fmla="*/ 31 h 33"/>
                <a:gd name="T54" fmla="*/ 58 w 69"/>
                <a:gd name="T55" fmla="*/ 31 h 33"/>
                <a:gd name="T56" fmla="*/ 61 w 69"/>
                <a:gd name="T57" fmla="*/ 29 h 33"/>
                <a:gd name="T58" fmla="*/ 63 w 69"/>
                <a:gd name="T59" fmla="*/ 28 h 33"/>
                <a:gd name="T60" fmla="*/ 66 w 69"/>
                <a:gd name="T61" fmla="*/ 26 h 33"/>
                <a:gd name="T62" fmla="*/ 68 w 69"/>
                <a:gd name="T63" fmla="*/ 23 h 33"/>
                <a:gd name="T64" fmla="*/ 68 w 69"/>
                <a:gd name="T65" fmla="*/ 21 h 33"/>
                <a:gd name="T66" fmla="*/ 69 w 69"/>
                <a:gd name="T67" fmla="*/ 20 h 33"/>
                <a:gd name="T68" fmla="*/ 69 w 69"/>
                <a:gd name="T69" fmla="*/ 18 h 33"/>
                <a:gd name="T70" fmla="*/ 69 w 69"/>
                <a:gd name="T71" fmla="*/ 18 h 33"/>
                <a:gd name="T72" fmla="*/ 69 w 69"/>
                <a:gd name="T73" fmla="*/ 17 h 33"/>
                <a:gd name="T74" fmla="*/ 68 w 69"/>
                <a:gd name="T75" fmla="*/ 15 h 33"/>
                <a:gd name="T76" fmla="*/ 68 w 69"/>
                <a:gd name="T77" fmla="*/ 13 h 33"/>
                <a:gd name="T78" fmla="*/ 66 w 69"/>
                <a:gd name="T79" fmla="*/ 13 h 33"/>
                <a:gd name="T80" fmla="*/ 65 w 69"/>
                <a:gd name="T81" fmla="*/ 13 h 33"/>
                <a:gd name="T82" fmla="*/ 63 w 69"/>
                <a:gd name="T83" fmla="*/ 13 h 33"/>
                <a:gd name="T84" fmla="*/ 61 w 69"/>
                <a:gd name="T85" fmla="*/ 13 h 33"/>
                <a:gd name="T86" fmla="*/ 60 w 69"/>
                <a:gd name="T87" fmla="*/ 13 h 33"/>
                <a:gd name="T88" fmla="*/ 58 w 69"/>
                <a:gd name="T89" fmla="*/ 13 h 33"/>
                <a:gd name="T90" fmla="*/ 55 w 69"/>
                <a:gd name="T91" fmla="*/ 13 h 33"/>
                <a:gd name="T92" fmla="*/ 53 w 69"/>
                <a:gd name="T93" fmla="*/ 13 h 33"/>
                <a:gd name="T94" fmla="*/ 52 w 69"/>
                <a:gd name="T95" fmla="*/ 12 h 33"/>
                <a:gd name="T96" fmla="*/ 50 w 69"/>
                <a:gd name="T97" fmla="*/ 12 h 33"/>
                <a:gd name="T98" fmla="*/ 49 w 69"/>
                <a:gd name="T99" fmla="*/ 10 h 33"/>
                <a:gd name="T100" fmla="*/ 45 w 69"/>
                <a:gd name="T101" fmla="*/ 8 h 33"/>
                <a:gd name="T102" fmla="*/ 44 w 69"/>
                <a:gd name="T103" fmla="*/ 7 h 33"/>
                <a:gd name="T104" fmla="*/ 42 w 69"/>
                <a:gd name="T105" fmla="*/ 5 h 33"/>
                <a:gd name="T106" fmla="*/ 39 w 69"/>
                <a:gd name="T107" fmla="*/ 4 h 33"/>
                <a:gd name="T108" fmla="*/ 37 w 69"/>
                <a:gd name="T109" fmla="*/ 2 h 33"/>
                <a:gd name="T110" fmla="*/ 34 w 69"/>
                <a:gd name="T111" fmla="*/ 2 h 33"/>
                <a:gd name="T112" fmla="*/ 31 w 69"/>
                <a:gd name="T113" fmla="*/ 2 h 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33"/>
                <a:gd name="T173" fmla="*/ 69 w 69"/>
                <a:gd name="T174" fmla="*/ 33 h 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33">
                  <a:moveTo>
                    <a:pt x="31" y="2"/>
                  </a:moveTo>
                  <a:lnTo>
                    <a:pt x="26" y="0"/>
                  </a:lnTo>
                  <a:lnTo>
                    <a:pt x="21" y="0"/>
                  </a:lnTo>
                  <a:lnTo>
                    <a:pt x="16" y="2"/>
                  </a:lnTo>
                  <a:lnTo>
                    <a:pt x="12" y="2"/>
                  </a:lnTo>
                  <a:lnTo>
                    <a:pt x="7" y="4"/>
                  </a:lnTo>
                  <a:lnTo>
                    <a:pt x="4" y="7"/>
                  </a:lnTo>
                  <a:lnTo>
                    <a:pt x="2" y="10"/>
                  </a:lnTo>
                  <a:lnTo>
                    <a:pt x="0" y="15"/>
                  </a:lnTo>
                  <a:lnTo>
                    <a:pt x="0" y="17"/>
                  </a:lnTo>
                  <a:lnTo>
                    <a:pt x="0" y="18"/>
                  </a:lnTo>
                  <a:lnTo>
                    <a:pt x="0" y="20"/>
                  </a:lnTo>
                  <a:lnTo>
                    <a:pt x="2" y="21"/>
                  </a:lnTo>
                  <a:lnTo>
                    <a:pt x="4" y="23"/>
                  </a:lnTo>
                  <a:lnTo>
                    <a:pt x="5" y="23"/>
                  </a:lnTo>
                  <a:lnTo>
                    <a:pt x="7" y="25"/>
                  </a:lnTo>
                  <a:lnTo>
                    <a:pt x="8" y="25"/>
                  </a:lnTo>
                  <a:lnTo>
                    <a:pt x="13" y="26"/>
                  </a:lnTo>
                  <a:lnTo>
                    <a:pt x="20" y="28"/>
                  </a:lnTo>
                  <a:lnTo>
                    <a:pt x="24" y="28"/>
                  </a:lnTo>
                  <a:lnTo>
                    <a:pt x="29" y="29"/>
                  </a:lnTo>
                  <a:lnTo>
                    <a:pt x="34" y="29"/>
                  </a:lnTo>
                  <a:lnTo>
                    <a:pt x="39" y="31"/>
                  </a:lnTo>
                  <a:lnTo>
                    <a:pt x="44" y="31"/>
                  </a:lnTo>
                  <a:lnTo>
                    <a:pt x="49" y="33"/>
                  </a:lnTo>
                  <a:lnTo>
                    <a:pt x="52" y="33"/>
                  </a:lnTo>
                  <a:lnTo>
                    <a:pt x="55" y="31"/>
                  </a:lnTo>
                  <a:lnTo>
                    <a:pt x="58" y="31"/>
                  </a:lnTo>
                  <a:lnTo>
                    <a:pt x="61" y="29"/>
                  </a:lnTo>
                  <a:lnTo>
                    <a:pt x="63" y="28"/>
                  </a:lnTo>
                  <a:lnTo>
                    <a:pt x="66" y="26"/>
                  </a:lnTo>
                  <a:lnTo>
                    <a:pt x="68" y="23"/>
                  </a:lnTo>
                  <a:lnTo>
                    <a:pt x="68" y="21"/>
                  </a:lnTo>
                  <a:lnTo>
                    <a:pt x="69" y="20"/>
                  </a:lnTo>
                  <a:lnTo>
                    <a:pt x="69" y="18"/>
                  </a:lnTo>
                  <a:lnTo>
                    <a:pt x="69" y="17"/>
                  </a:lnTo>
                  <a:lnTo>
                    <a:pt x="68" y="15"/>
                  </a:lnTo>
                  <a:lnTo>
                    <a:pt x="68" y="13"/>
                  </a:lnTo>
                  <a:lnTo>
                    <a:pt x="66" y="13"/>
                  </a:lnTo>
                  <a:lnTo>
                    <a:pt x="65" y="13"/>
                  </a:lnTo>
                  <a:lnTo>
                    <a:pt x="63" y="13"/>
                  </a:lnTo>
                  <a:lnTo>
                    <a:pt x="61" y="13"/>
                  </a:lnTo>
                  <a:lnTo>
                    <a:pt x="60" y="13"/>
                  </a:lnTo>
                  <a:lnTo>
                    <a:pt x="58" y="13"/>
                  </a:lnTo>
                  <a:lnTo>
                    <a:pt x="55" y="13"/>
                  </a:lnTo>
                  <a:lnTo>
                    <a:pt x="53" y="13"/>
                  </a:lnTo>
                  <a:lnTo>
                    <a:pt x="52" y="12"/>
                  </a:lnTo>
                  <a:lnTo>
                    <a:pt x="50" y="12"/>
                  </a:lnTo>
                  <a:lnTo>
                    <a:pt x="49" y="10"/>
                  </a:lnTo>
                  <a:lnTo>
                    <a:pt x="45" y="8"/>
                  </a:lnTo>
                  <a:lnTo>
                    <a:pt x="44" y="7"/>
                  </a:lnTo>
                  <a:lnTo>
                    <a:pt x="42" y="5"/>
                  </a:lnTo>
                  <a:lnTo>
                    <a:pt x="39" y="4"/>
                  </a:lnTo>
                  <a:lnTo>
                    <a:pt x="37" y="2"/>
                  </a:lnTo>
                  <a:lnTo>
                    <a:pt x="34" y="2"/>
                  </a:lnTo>
                  <a:lnTo>
                    <a:pt x="31" y="2"/>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46" name="Freeform 145"/>
            <p:cNvSpPr>
              <a:spLocks/>
            </p:cNvSpPr>
            <p:nvPr/>
          </p:nvSpPr>
          <p:spPr bwMode="auto">
            <a:xfrm>
              <a:off x="4966" y="2422"/>
              <a:ext cx="24" cy="26"/>
            </a:xfrm>
            <a:custGeom>
              <a:avLst/>
              <a:gdLst>
                <a:gd name="T0" fmla="*/ 8 w 24"/>
                <a:gd name="T1" fmla="*/ 0 h 26"/>
                <a:gd name="T2" fmla="*/ 7 w 24"/>
                <a:gd name="T3" fmla="*/ 1 h 26"/>
                <a:gd name="T4" fmla="*/ 4 w 24"/>
                <a:gd name="T5" fmla="*/ 3 h 26"/>
                <a:gd name="T6" fmla="*/ 2 w 24"/>
                <a:gd name="T7" fmla="*/ 5 h 26"/>
                <a:gd name="T8" fmla="*/ 2 w 24"/>
                <a:gd name="T9" fmla="*/ 6 h 26"/>
                <a:gd name="T10" fmla="*/ 0 w 24"/>
                <a:gd name="T11" fmla="*/ 9 h 26"/>
                <a:gd name="T12" fmla="*/ 0 w 24"/>
                <a:gd name="T13" fmla="*/ 13 h 26"/>
                <a:gd name="T14" fmla="*/ 0 w 24"/>
                <a:gd name="T15" fmla="*/ 14 h 26"/>
                <a:gd name="T16" fmla="*/ 0 w 24"/>
                <a:gd name="T17" fmla="*/ 18 h 26"/>
                <a:gd name="T18" fmla="*/ 2 w 24"/>
                <a:gd name="T19" fmla="*/ 21 h 26"/>
                <a:gd name="T20" fmla="*/ 4 w 24"/>
                <a:gd name="T21" fmla="*/ 22 h 26"/>
                <a:gd name="T22" fmla="*/ 5 w 24"/>
                <a:gd name="T23" fmla="*/ 24 h 26"/>
                <a:gd name="T24" fmla="*/ 7 w 24"/>
                <a:gd name="T25" fmla="*/ 26 h 26"/>
                <a:gd name="T26" fmla="*/ 8 w 24"/>
                <a:gd name="T27" fmla="*/ 26 h 26"/>
                <a:gd name="T28" fmla="*/ 12 w 24"/>
                <a:gd name="T29" fmla="*/ 26 h 26"/>
                <a:gd name="T30" fmla="*/ 13 w 24"/>
                <a:gd name="T31" fmla="*/ 24 h 26"/>
                <a:gd name="T32" fmla="*/ 16 w 24"/>
                <a:gd name="T33" fmla="*/ 21 h 26"/>
                <a:gd name="T34" fmla="*/ 18 w 24"/>
                <a:gd name="T35" fmla="*/ 18 h 26"/>
                <a:gd name="T36" fmla="*/ 20 w 24"/>
                <a:gd name="T37" fmla="*/ 16 h 26"/>
                <a:gd name="T38" fmla="*/ 21 w 24"/>
                <a:gd name="T39" fmla="*/ 14 h 26"/>
                <a:gd name="T40" fmla="*/ 23 w 24"/>
                <a:gd name="T41" fmla="*/ 11 h 26"/>
                <a:gd name="T42" fmla="*/ 24 w 24"/>
                <a:gd name="T43" fmla="*/ 8 h 26"/>
                <a:gd name="T44" fmla="*/ 24 w 24"/>
                <a:gd name="T45" fmla="*/ 6 h 26"/>
                <a:gd name="T46" fmla="*/ 24 w 24"/>
                <a:gd name="T47" fmla="*/ 5 h 26"/>
                <a:gd name="T48" fmla="*/ 23 w 24"/>
                <a:gd name="T49" fmla="*/ 1 h 26"/>
                <a:gd name="T50" fmla="*/ 23 w 24"/>
                <a:gd name="T51" fmla="*/ 1 h 26"/>
                <a:gd name="T52" fmla="*/ 21 w 24"/>
                <a:gd name="T53" fmla="*/ 0 h 26"/>
                <a:gd name="T54" fmla="*/ 20 w 24"/>
                <a:gd name="T55" fmla="*/ 0 h 26"/>
                <a:gd name="T56" fmla="*/ 18 w 24"/>
                <a:gd name="T57" fmla="*/ 0 h 26"/>
                <a:gd name="T58" fmla="*/ 15 w 24"/>
                <a:gd name="T59" fmla="*/ 0 h 26"/>
                <a:gd name="T60" fmla="*/ 13 w 24"/>
                <a:gd name="T61" fmla="*/ 0 h 26"/>
                <a:gd name="T62" fmla="*/ 10 w 24"/>
                <a:gd name="T63" fmla="*/ 0 h 26"/>
                <a:gd name="T64" fmla="*/ 8 w 24"/>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6"/>
                <a:gd name="T101" fmla="*/ 24 w 2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6">
                  <a:moveTo>
                    <a:pt x="8" y="0"/>
                  </a:moveTo>
                  <a:lnTo>
                    <a:pt x="7" y="1"/>
                  </a:lnTo>
                  <a:lnTo>
                    <a:pt x="4" y="3"/>
                  </a:lnTo>
                  <a:lnTo>
                    <a:pt x="2" y="5"/>
                  </a:lnTo>
                  <a:lnTo>
                    <a:pt x="2" y="6"/>
                  </a:lnTo>
                  <a:lnTo>
                    <a:pt x="0" y="9"/>
                  </a:lnTo>
                  <a:lnTo>
                    <a:pt x="0" y="13"/>
                  </a:lnTo>
                  <a:lnTo>
                    <a:pt x="0" y="14"/>
                  </a:lnTo>
                  <a:lnTo>
                    <a:pt x="0" y="18"/>
                  </a:lnTo>
                  <a:lnTo>
                    <a:pt x="2" y="21"/>
                  </a:lnTo>
                  <a:lnTo>
                    <a:pt x="4" y="22"/>
                  </a:lnTo>
                  <a:lnTo>
                    <a:pt x="5" y="24"/>
                  </a:lnTo>
                  <a:lnTo>
                    <a:pt x="7" y="26"/>
                  </a:lnTo>
                  <a:lnTo>
                    <a:pt x="8" y="26"/>
                  </a:lnTo>
                  <a:lnTo>
                    <a:pt x="12" y="26"/>
                  </a:lnTo>
                  <a:lnTo>
                    <a:pt x="13" y="24"/>
                  </a:lnTo>
                  <a:lnTo>
                    <a:pt x="16" y="21"/>
                  </a:lnTo>
                  <a:lnTo>
                    <a:pt x="18" y="18"/>
                  </a:lnTo>
                  <a:lnTo>
                    <a:pt x="20" y="16"/>
                  </a:lnTo>
                  <a:lnTo>
                    <a:pt x="21" y="14"/>
                  </a:lnTo>
                  <a:lnTo>
                    <a:pt x="23" y="11"/>
                  </a:lnTo>
                  <a:lnTo>
                    <a:pt x="24" y="8"/>
                  </a:lnTo>
                  <a:lnTo>
                    <a:pt x="24" y="6"/>
                  </a:lnTo>
                  <a:lnTo>
                    <a:pt x="24" y="5"/>
                  </a:lnTo>
                  <a:lnTo>
                    <a:pt x="23" y="1"/>
                  </a:lnTo>
                  <a:lnTo>
                    <a:pt x="21" y="0"/>
                  </a:lnTo>
                  <a:lnTo>
                    <a:pt x="20" y="0"/>
                  </a:lnTo>
                  <a:lnTo>
                    <a:pt x="18" y="0"/>
                  </a:lnTo>
                  <a:lnTo>
                    <a:pt x="15" y="0"/>
                  </a:lnTo>
                  <a:lnTo>
                    <a:pt x="13" y="0"/>
                  </a:lnTo>
                  <a:lnTo>
                    <a:pt x="10" y="0"/>
                  </a:lnTo>
                  <a:lnTo>
                    <a:pt x="8" y="0"/>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47" name="Freeform 146"/>
            <p:cNvSpPr>
              <a:spLocks/>
            </p:cNvSpPr>
            <p:nvPr/>
          </p:nvSpPr>
          <p:spPr bwMode="auto">
            <a:xfrm>
              <a:off x="4966" y="2422"/>
              <a:ext cx="24" cy="26"/>
            </a:xfrm>
            <a:custGeom>
              <a:avLst/>
              <a:gdLst>
                <a:gd name="T0" fmla="*/ 8 w 24"/>
                <a:gd name="T1" fmla="*/ 0 h 26"/>
                <a:gd name="T2" fmla="*/ 7 w 24"/>
                <a:gd name="T3" fmla="*/ 1 h 26"/>
                <a:gd name="T4" fmla="*/ 4 w 24"/>
                <a:gd name="T5" fmla="*/ 3 h 26"/>
                <a:gd name="T6" fmla="*/ 2 w 24"/>
                <a:gd name="T7" fmla="*/ 5 h 26"/>
                <a:gd name="T8" fmla="*/ 2 w 24"/>
                <a:gd name="T9" fmla="*/ 6 h 26"/>
                <a:gd name="T10" fmla="*/ 0 w 24"/>
                <a:gd name="T11" fmla="*/ 9 h 26"/>
                <a:gd name="T12" fmla="*/ 0 w 24"/>
                <a:gd name="T13" fmla="*/ 13 h 26"/>
                <a:gd name="T14" fmla="*/ 0 w 24"/>
                <a:gd name="T15" fmla="*/ 14 h 26"/>
                <a:gd name="T16" fmla="*/ 0 w 24"/>
                <a:gd name="T17" fmla="*/ 18 h 26"/>
                <a:gd name="T18" fmla="*/ 2 w 24"/>
                <a:gd name="T19" fmla="*/ 21 h 26"/>
                <a:gd name="T20" fmla="*/ 4 w 24"/>
                <a:gd name="T21" fmla="*/ 22 h 26"/>
                <a:gd name="T22" fmla="*/ 5 w 24"/>
                <a:gd name="T23" fmla="*/ 24 h 26"/>
                <a:gd name="T24" fmla="*/ 7 w 24"/>
                <a:gd name="T25" fmla="*/ 26 h 26"/>
                <a:gd name="T26" fmla="*/ 8 w 24"/>
                <a:gd name="T27" fmla="*/ 26 h 26"/>
                <a:gd name="T28" fmla="*/ 12 w 24"/>
                <a:gd name="T29" fmla="*/ 26 h 26"/>
                <a:gd name="T30" fmla="*/ 13 w 24"/>
                <a:gd name="T31" fmla="*/ 24 h 26"/>
                <a:gd name="T32" fmla="*/ 16 w 24"/>
                <a:gd name="T33" fmla="*/ 21 h 26"/>
                <a:gd name="T34" fmla="*/ 18 w 24"/>
                <a:gd name="T35" fmla="*/ 18 h 26"/>
                <a:gd name="T36" fmla="*/ 20 w 24"/>
                <a:gd name="T37" fmla="*/ 16 h 26"/>
                <a:gd name="T38" fmla="*/ 21 w 24"/>
                <a:gd name="T39" fmla="*/ 14 h 26"/>
                <a:gd name="T40" fmla="*/ 23 w 24"/>
                <a:gd name="T41" fmla="*/ 11 h 26"/>
                <a:gd name="T42" fmla="*/ 24 w 24"/>
                <a:gd name="T43" fmla="*/ 8 h 26"/>
                <a:gd name="T44" fmla="*/ 24 w 24"/>
                <a:gd name="T45" fmla="*/ 6 h 26"/>
                <a:gd name="T46" fmla="*/ 24 w 24"/>
                <a:gd name="T47" fmla="*/ 5 h 26"/>
                <a:gd name="T48" fmla="*/ 23 w 24"/>
                <a:gd name="T49" fmla="*/ 1 h 26"/>
                <a:gd name="T50" fmla="*/ 23 w 24"/>
                <a:gd name="T51" fmla="*/ 1 h 26"/>
                <a:gd name="T52" fmla="*/ 21 w 24"/>
                <a:gd name="T53" fmla="*/ 0 h 26"/>
                <a:gd name="T54" fmla="*/ 20 w 24"/>
                <a:gd name="T55" fmla="*/ 0 h 26"/>
                <a:gd name="T56" fmla="*/ 18 w 24"/>
                <a:gd name="T57" fmla="*/ 0 h 26"/>
                <a:gd name="T58" fmla="*/ 15 w 24"/>
                <a:gd name="T59" fmla="*/ 0 h 26"/>
                <a:gd name="T60" fmla="*/ 13 w 24"/>
                <a:gd name="T61" fmla="*/ 0 h 26"/>
                <a:gd name="T62" fmla="*/ 10 w 24"/>
                <a:gd name="T63" fmla="*/ 0 h 26"/>
                <a:gd name="T64" fmla="*/ 8 w 24"/>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6"/>
                <a:gd name="T101" fmla="*/ 24 w 2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6">
                  <a:moveTo>
                    <a:pt x="8" y="0"/>
                  </a:moveTo>
                  <a:lnTo>
                    <a:pt x="7" y="1"/>
                  </a:lnTo>
                  <a:lnTo>
                    <a:pt x="4" y="3"/>
                  </a:lnTo>
                  <a:lnTo>
                    <a:pt x="2" y="5"/>
                  </a:lnTo>
                  <a:lnTo>
                    <a:pt x="2" y="6"/>
                  </a:lnTo>
                  <a:lnTo>
                    <a:pt x="0" y="9"/>
                  </a:lnTo>
                  <a:lnTo>
                    <a:pt x="0" y="13"/>
                  </a:lnTo>
                  <a:lnTo>
                    <a:pt x="0" y="14"/>
                  </a:lnTo>
                  <a:lnTo>
                    <a:pt x="0" y="18"/>
                  </a:lnTo>
                  <a:lnTo>
                    <a:pt x="2" y="21"/>
                  </a:lnTo>
                  <a:lnTo>
                    <a:pt x="4" y="22"/>
                  </a:lnTo>
                  <a:lnTo>
                    <a:pt x="5" y="24"/>
                  </a:lnTo>
                  <a:lnTo>
                    <a:pt x="7" y="26"/>
                  </a:lnTo>
                  <a:lnTo>
                    <a:pt x="8" y="26"/>
                  </a:lnTo>
                  <a:lnTo>
                    <a:pt x="12" y="26"/>
                  </a:lnTo>
                  <a:lnTo>
                    <a:pt x="13" y="24"/>
                  </a:lnTo>
                  <a:lnTo>
                    <a:pt x="16" y="21"/>
                  </a:lnTo>
                  <a:lnTo>
                    <a:pt x="18" y="18"/>
                  </a:lnTo>
                  <a:lnTo>
                    <a:pt x="20" y="16"/>
                  </a:lnTo>
                  <a:lnTo>
                    <a:pt x="21" y="14"/>
                  </a:lnTo>
                  <a:lnTo>
                    <a:pt x="23" y="11"/>
                  </a:lnTo>
                  <a:lnTo>
                    <a:pt x="24" y="8"/>
                  </a:lnTo>
                  <a:lnTo>
                    <a:pt x="24" y="6"/>
                  </a:lnTo>
                  <a:lnTo>
                    <a:pt x="24" y="5"/>
                  </a:lnTo>
                  <a:lnTo>
                    <a:pt x="23" y="1"/>
                  </a:lnTo>
                  <a:lnTo>
                    <a:pt x="21" y="0"/>
                  </a:lnTo>
                  <a:lnTo>
                    <a:pt x="20" y="0"/>
                  </a:lnTo>
                  <a:lnTo>
                    <a:pt x="18" y="0"/>
                  </a:lnTo>
                  <a:lnTo>
                    <a:pt x="15" y="0"/>
                  </a:lnTo>
                  <a:lnTo>
                    <a:pt x="13" y="0"/>
                  </a:lnTo>
                  <a:lnTo>
                    <a:pt x="10" y="0"/>
                  </a:lnTo>
                  <a:lnTo>
                    <a:pt x="8" y="0"/>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48" name="Freeform 147"/>
            <p:cNvSpPr>
              <a:spLocks/>
            </p:cNvSpPr>
            <p:nvPr/>
          </p:nvSpPr>
          <p:spPr bwMode="auto">
            <a:xfrm>
              <a:off x="4902" y="2481"/>
              <a:ext cx="43" cy="37"/>
            </a:xfrm>
            <a:custGeom>
              <a:avLst/>
              <a:gdLst>
                <a:gd name="T0" fmla="*/ 21 w 43"/>
                <a:gd name="T1" fmla="*/ 5 h 37"/>
                <a:gd name="T2" fmla="*/ 18 w 43"/>
                <a:gd name="T3" fmla="*/ 4 h 37"/>
                <a:gd name="T4" fmla="*/ 16 w 43"/>
                <a:gd name="T5" fmla="*/ 2 h 37"/>
                <a:gd name="T6" fmla="*/ 13 w 43"/>
                <a:gd name="T7" fmla="*/ 0 h 37"/>
                <a:gd name="T8" fmla="*/ 11 w 43"/>
                <a:gd name="T9" fmla="*/ 0 h 37"/>
                <a:gd name="T10" fmla="*/ 8 w 43"/>
                <a:gd name="T11" fmla="*/ 0 h 37"/>
                <a:gd name="T12" fmla="*/ 6 w 43"/>
                <a:gd name="T13" fmla="*/ 0 h 37"/>
                <a:gd name="T14" fmla="*/ 5 w 43"/>
                <a:gd name="T15" fmla="*/ 2 h 37"/>
                <a:gd name="T16" fmla="*/ 3 w 43"/>
                <a:gd name="T17" fmla="*/ 5 h 37"/>
                <a:gd name="T18" fmla="*/ 2 w 43"/>
                <a:gd name="T19" fmla="*/ 7 h 37"/>
                <a:gd name="T20" fmla="*/ 0 w 43"/>
                <a:gd name="T21" fmla="*/ 8 h 37"/>
                <a:gd name="T22" fmla="*/ 0 w 43"/>
                <a:gd name="T23" fmla="*/ 12 h 37"/>
                <a:gd name="T24" fmla="*/ 0 w 43"/>
                <a:gd name="T25" fmla="*/ 13 h 37"/>
                <a:gd name="T26" fmla="*/ 0 w 43"/>
                <a:gd name="T27" fmla="*/ 16 h 37"/>
                <a:gd name="T28" fmla="*/ 0 w 43"/>
                <a:gd name="T29" fmla="*/ 18 h 37"/>
                <a:gd name="T30" fmla="*/ 0 w 43"/>
                <a:gd name="T31" fmla="*/ 21 h 37"/>
                <a:gd name="T32" fmla="*/ 0 w 43"/>
                <a:gd name="T33" fmla="*/ 23 h 37"/>
                <a:gd name="T34" fmla="*/ 2 w 43"/>
                <a:gd name="T35" fmla="*/ 24 h 37"/>
                <a:gd name="T36" fmla="*/ 2 w 43"/>
                <a:gd name="T37" fmla="*/ 26 h 37"/>
                <a:gd name="T38" fmla="*/ 3 w 43"/>
                <a:gd name="T39" fmla="*/ 28 h 37"/>
                <a:gd name="T40" fmla="*/ 3 w 43"/>
                <a:gd name="T41" fmla="*/ 29 h 37"/>
                <a:gd name="T42" fmla="*/ 5 w 43"/>
                <a:gd name="T43" fmla="*/ 29 h 37"/>
                <a:gd name="T44" fmla="*/ 6 w 43"/>
                <a:gd name="T45" fmla="*/ 29 h 37"/>
                <a:gd name="T46" fmla="*/ 6 w 43"/>
                <a:gd name="T47" fmla="*/ 31 h 37"/>
                <a:gd name="T48" fmla="*/ 8 w 43"/>
                <a:gd name="T49" fmla="*/ 31 h 37"/>
                <a:gd name="T50" fmla="*/ 13 w 43"/>
                <a:gd name="T51" fmla="*/ 31 h 37"/>
                <a:gd name="T52" fmla="*/ 18 w 43"/>
                <a:gd name="T53" fmla="*/ 33 h 37"/>
                <a:gd name="T54" fmla="*/ 24 w 43"/>
                <a:gd name="T55" fmla="*/ 34 h 37"/>
                <a:gd name="T56" fmla="*/ 29 w 43"/>
                <a:gd name="T57" fmla="*/ 36 h 37"/>
                <a:gd name="T58" fmla="*/ 32 w 43"/>
                <a:gd name="T59" fmla="*/ 37 h 37"/>
                <a:gd name="T60" fmla="*/ 37 w 43"/>
                <a:gd name="T61" fmla="*/ 37 h 37"/>
                <a:gd name="T62" fmla="*/ 40 w 43"/>
                <a:gd name="T63" fmla="*/ 36 h 37"/>
                <a:gd name="T64" fmla="*/ 43 w 43"/>
                <a:gd name="T65" fmla="*/ 33 h 37"/>
                <a:gd name="T66" fmla="*/ 43 w 43"/>
                <a:gd name="T67" fmla="*/ 29 h 37"/>
                <a:gd name="T68" fmla="*/ 42 w 43"/>
                <a:gd name="T69" fmla="*/ 26 h 37"/>
                <a:gd name="T70" fmla="*/ 40 w 43"/>
                <a:gd name="T71" fmla="*/ 23 h 37"/>
                <a:gd name="T72" fmla="*/ 37 w 43"/>
                <a:gd name="T73" fmla="*/ 20 h 37"/>
                <a:gd name="T74" fmla="*/ 32 w 43"/>
                <a:gd name="T75" fmla="*/ 15 h 37"/>
                <a:gd name="T76" fmla="*/ 29 w 43"/>
                <a:gd name="T77" fmla="*/ 12 h 37"/>
                <a:gd name="T78" fmla="*/ 24 w 43"/>
                <a:gd name="T79" fmla="*/ 8 h 37"/>
                <a:gd name="T80" fmla="*/ 21 w 43"/>
                <a:gd name="T81" fmla="*/ 5 h 37"/>
                <a:gd name="T82" fmla="*/ 21 w 43"/>
                <a:gd name="T83" fmla="*/ 5 h 37"/>
                <a:gd name="T84" fmla="*/ 21 w 43"/>
                <a:gd name="T85" fmla="*/ 5 h 37"/>
                <a:gd name="T86" fmla="*/ 21 w 43"/>
                <a:gd name="T87" fmla="*/ 5 h 37"/>
                <a:gd name="T88" fmla="*/ 21 w 43"/>
                <a:gd name="T89" fmla="*/ 5 h 37"/>
                <a:gd name="T90" fmla="*/ 21 w 43"/>
                <a:gd name="T91" fmla="*/ 5 h 37"/>
                <a:gd name="T92" fmla="*/ 21 w 43"/>
                <a:gd name="T93" fmla="*/ 5 h 37"/>
                <a:gd name="T94" fmla="*/ 21 w 43"/>
                <a:gd name="T95" fmla="*/ 5 h 37"/>
                <a:gd name="T96" fmla="*/ 21 w 43"/>
                <a:gd name="T97" fmla="*/ 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21" y="5"/>
                  </a:moveTo>
                  <a:lnTo>
                    <a:pt x="18" y="4"/>
                  </a:lnTo>
                  <a:lnTo>
                    <a:pt x="16" y="2"/>
                  </a:lnTo>
                  <a:lnTo>
                    <a:pt x="13" y="0"/>
                  </a:lnTo>
                  <a:lnTo>
                    <a:pt x="11" y="0"/>
                  </a:lnTo>
                  <a:lnTo>
                    <a:pt x="8" y="0"/>
                  </a:lnTo>
                  <a:lnTo>
                    <a:pt x="6" y="0"/>
                  </a:lnTo>
                  <a:lnTo>
                    <a:pt x="5" y="2"/>
                  </a:lnTo>
                  <a:lnTo>
                    <a:pt x="3" y="5"/>
                  </a:lnTo>
                  <a:lnTo>
                    <a:pt x="2" y="7"/>
                  </a:lnTo>
                  <a:lnTo>
                    <a:pt x="0" y="8"/>
                  </a:lnTo>
                  <a:lnTo>
                    <a:pt x="0" y="12"/>
                  </a:lnTo>
                  <a:lnTo>
                    <a:pt x="0" y="13"/>
                  </a:lnTo>
                  <a:lnTo>
                    <a:pt x="0" y="16"/>
                  </a:lnTo>
                  <a:lnTo>
                    <a:pt x="0" y="18"/>
                  </a:lnTo>
                  <a:lnTo>
                    <a:pt x="0" y="21"/>
                  </a:lnTo>
                  <a:lnTo>
                    <a:pt x="0" y="23"/>
                  </a:lnTo>
                  <a:lnTo>
                    <a:pt x="2" y="24"/>
                  </a:lnTo>
                  <a:lnTo>
                    <a:pt x="2" y="26"/>
                  </a:lnTo>
                  <a:lnTo>
                    <a:pt x="3" y="28"/>
                  </a:lnTo>
                  <a:lnTo>
                    <a:pt x="3" y="29"/>
                  </a:lnTo>
                  <a:lnTo>
                    <a:pt x="5" y="29"/>
                  </a:lnTo>
                  <a:lnTo>
                    <a:pt x="6" y="29"/>
                  </a:lnTo>
                  <a:lnTo>
                    <a:pt x="6" y="31"/>
                  </a:lnTo>
                  <a:lnTo>
                    <a:pt x="8" y="31"/>
                  </a:lnTo>
                  <a:lnTo>
                    <a:pt x="13" y="31"/>
                  </a:lnTo>
                  <a:lnTo>
                    <a:pt x="18" y="33"/>
                  </a:lnTo>
                  <a:lnTo>
                    <a:pt x="24" y="34"/>
                  </a:lnTo>
                  <a:lnTo>
                    <a:pt x="29" y="36"/>
                  </a:lnTo>
                  <a:lnTo>
                    <a:pt x="32" y="37"/>
                  </a:lnTo>
                  <a:lnTo>
                    <a:pt x="37" y="37"/>
                  </a:lnTo>
                  <a:lnTo>
                    <a:pt x="40" y="36"/>
                  </a:lnTo>
                  <a:lnTo>
                    <a:pt x="43" y="33"/>
                  </a:lnTo>
                  <a:lnTo>
                    <a:pt x="43" y="29"/>
                  </a:lnTo>
                  <a:lnTo>
                    <a:pt x="42" y="26"/>
                  </a:lnTo>
                  <a:lnTo>
                    <a:pt x="40" y="23"/>
                  </a:lnTo>
                  <a:lnTo>
                    <a:pt x="37" y="20"/>
                  </a:lnTo>
                  <a:lnTo>
                    <a:pt x="32" y="15"/>
                  </a:lnTo>
                  <a:lnTo>
                    <a:pt x="29" y="12"/>
                  </a:lnTo>
                  <a:lnTo>
                    <a:pt x="24" y="8"/>
                  </a:lnTo>
                  <a:lnTo>
                    <a:pt x="21" y="5"/>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49" name="Freeform 148"/>
            <p:cNvSpPr>
              <a:spLocks/>
            </p:cNvSpPr>
            <p:nvPr/>
          </p:nvSpPr>
          <p:spPr bwMode="auto">
            <a:xfrm>
              <a:off x="4902" y="2481"/>
              <a:ext cx="43" cy="37"/>
            </a:xfrm>
            <a:custGeom>
              <a:avLst/>
              <a:gdLst>
                <a:gd name="T0" fmla="*/ 21 w 43"/>
                <a:gd name="T1" fmla="*/ 5 h 37"/>
                <a:gd name="T2" fmla="*/ 18 w 43"/>
                <a:gd name="T3" fmla="*/ 4 h 37"/>
                <a:gd name="T4" fmla="*/ 16 w 43"/>
                <a:gd name="T5" fmla="*/ 2 h 37"/>
                <a:gd name="T6" fmla="*/ 13 w 43"/>
                <a:gd name="T7" fmla="*/ 0 h 37"/>
                <a:gd name="T8" fmla="*/ 11 w 43"/>
                <a:gd name="T9" fmla="*/ 0 h 37"/>
                <a:gd name="T10" fmla="*/ 8 w 43"/>
                <a:gd name="T11" fmla="*/ 0 h 37"/>
                <a:gd name="T12" fmla="*/ 6 w 43"/>
                <a:gd name="T13" fmla="*/ 0 h 37"/>
                <a:gd name="T14" fmla="*/ 5 w 43"/>
                <a:gd name="T15" fmla="*/ 2 h 37"/>
                <a:gd name="T16" fmla="*/ 3 w 43"/>
                <a:gd name="T17" fmla="*/ 5 h 37"/>
                <a:gd name="T18" fmla="*/ 2 w 43"/>
                <a:gd name="T19" fmla="*/ 7 h 37"/>
                <a:gd name="T20" fmla="*/ 0 w 43"/>
                <a:gd name="T21" fmla="*/ 8 h 37"/>
                <a:gd name="T22" fmla="*/ 0 w 43"/>
                <a:gd name="T23" fmla="*/ 12 h 37"/>
                <a:gd name="T24" fmla="*/ 0 w 43"/>
                <a:gd name="T25" fmla="*/ 13 h 37"/>
                <a:gd name="T26" fmla="*/ 0 w 43"/>
                <a:gd name="T27" fmla="*/ 16 h 37"/>
                <a:gd name="T28" fmla="*/ 0 w 43"/>
                <a:gd name="T29" fmla="*/ 18 h 37"/>
                <a:gd name="T30" fmla="*/ 0 w 43"/>
                <a:gd name="T31" fmla="*/ 21 h 37"/>
                <a:gd name="T32" fmla="*/ 0 w 43"/>
                <a:gd name="T33" fmla="*/ 23 h 37"/>
                <a:gd name="T34" fmla="*/ 2 w 43"/>
                <a:gd name="T35" fmla="*/ 24 h 37"/>
                <a:gd name="T36" fmla="*/ 2 w 43"/>
                <a:gd name="T37" fmla="*/ 26 h 37"/>
                <a:gd name="T38" fmla="*/ 3 w 43"/>
                <a:gd name="T39" fmla="*/ 28 h 37"/>
                <a:gd name="T40" fmla="*/ 3 w 43"/>
                <a:gd name="T41" fmla="*/ 29 h 37"/>
                <a:gd name="T42" fmla="*/ 5 w 43"/>
                <a:gd name="T43" fmla="*/ 29 h 37"/>
                <a:gd name="T44" fmla="*/ 6 w 43"/>
                <a:gd name="T45" fmla="*/ 29 h 37"/>
                <a:gd name="T46" fmla="*/ 6 w 43"/>
                <a:gd name="T47" fmla="*/ 31 h 37"/>
                <a:gd name="T48" fmla="*/ 8 w 43"/>
                <a:gd name="T49" fmla="*/ 31 h 37"/>
                <a:gd name="T50" fmla="*/ 13 w 43"/>
                <a:gd name="T51" fmla="*/ 31 h 37"/>
                <a:gd name="T52" fmla="*/ 18 w 43"/>
                <a:gd name="T53" fmla="*/ 33 h 37"/>
                <a:gd name="T54" fmla="*/ 24 w 43"/>
                <a:gd name="T55" fmla="*/ 34 h 37"/>
                <a:gd name="T56" fmla="*/ 29 w 43"/>
                <a:gd name="T57" fmla="*/ 36 h 37"/>
                <a:gd name="T58" fmla="*/ 32 w 43"/>
                <a:gd name="T59" fmla="*/ 37 h 37"/>
                <a:gd name="T60" fmla="*/ 37 w 43"/>
                <a:gd name="T61" fmla="*/ 37 h 37"/>
                <a:gd name="T62" fmla="*/ 40 w 43"/>
                <a:gd name="T63" fmla="*/ 36 h 37"/>
                <a:gd name="T64" fmla="*/ 43 w 43"/>
                <a:gd name="T65" fmla="*/ 33 h 37"/>
                <a:gd name="T66" fmla="*/ 43 w 43"/>
                <a:gd name="T67" fmla="*/ 29 h 37"/>
                <a:gd name="T68" fmla="*/ 42 w 43"/>
                <a:gd name="T69" fmla="*/ 26 h 37"/>
                <a:gd name="T70" fmla="*/ 40 w 43"/>
                <a:gd name="T71" fmla="*/ 23 h 37"/>
                <a:gd name="T72" fmla="*/ 37 w 43"/>
                <a:gd name="T73" fmla="*/ 20 h 37"/>
                <a:gd name="T74" fmla="*/ 32 w 43"/>
                <a:gd name="T75" fmla="*/ 15 h 37"/>
                <a:gd name="T76" fmla="*/ 29 w 43"/>
                <a:gd name="T77" fmla="*/ 12 h 37"/>
                <a:gd name="T78" fmla="*/ 24 w 43"/>
                <a:gd name="T79" fmla="*/ 8 h 37"/>
                <a:gd name="T80" fmla="*/ 21 w 43"/>
                <a:gd name="T81" fmla="*/ 5 h 37"/>
                <a:gd name="T82" fmla="*/ 21 w 43"/>
                <a:gd name="T83" fmla="*/ 5 h 37"/>
                <a:gd name="T84" fmla="*/ 21 w 43"/>
                <a:gd name="T85" fmla="*/ 5 h 37"/>
                <a:gd name="T86" fmla="*/ 21 w 43"/>
                <a:gd name="T87" fmla="*/ 5 h 37"/>
                <a:gd name="T88" fmla="*/ 21 w 43"/>
                <a:gd name="T89" fmla="*/ 5 h 37"/>
                <a:gd name="T90" fmla="*/ 21 w 43"/>
                <a:gd name="T91" fmla="*/ 5 h 37"/>
                <a:gd name="T92" fmla="*/ 21 w 43"/>
                <a:gd name="T93" fmla="*/ 5 h 37"/>
                <a:gd name="T94" fmla="*/ 21 w 43"/>
                <a:gd name="T95" fmla="*/ 5 h 37"/>
                <a:gd name="T96" fmla="*/ 21 w 43"/>
                <a:gd name="T97" fmla="*/ 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21" y="5"/>
                  </a:moveTo>
                  <a:lnTo>
                    <a:pt x="18" y="4"/>
                  </a:lnTo>
                  <a:lnTo>
                    <a:pt x="16" y="2"/>
                  </a:lnTo>
                  <a:lnTo>
                    <a:pt x="13" y="0"/>
                  </a:lnTo>
                  <a:lnTo>
                    <a:pt x="11" y="0"/>
                  </a:lnTo>
                  <a:lnTo>
                    <a:pt x="8" y="0"/>
                  </a:lnTo>
                  <a:lnTo>
                    <a:pt x="6" y="0"/>
                  </a:lnTo>
                  <a:lnTo>
                    <a:pt x="5" y="2"/>
                  </a:lnTo>
                  <a:lnTo>
                    <a:pt x="3" y="5"/>
                  </a:lnTo>
                  <a:lnTo>
                    <a:pt x="2" y="7"/>
                  </a:lnTo>
                  <a:lnTo>
                    <a:pt x="0" y="8"/>
                  </a:lnTo>
                  <a:lnTo>
                    <a:pt x="0" y="12"/>
                  </a:lnTo>
                  <a:lnTo>
                    <a:pt x="0" y="13"/>
                  </a:lnTo>
                  <a:lnTo>
                    <a:pt x="0" y="16"/>
                  </a:lnTo>
                  <a:lnTo>
                    <a:pt x="0" y="18"/>
                  </a:lnTo>
                  <a:lnTo>
                    <a:pt x="0" y="21"/>
                  </a:lnTo>
                  <a:lnTo>
                    <a:pt x="0" y="23"/>
                  </a:lnTo>
                  <a:lnTo>
                    <a:pt x="2" y="24"/>
                  </a:lnTo>
                  <a:lnTo>
                    <a:pt x="2" y="26"/>
                  </a:lnTo>
                  <a:lnTo>
                    <a:pt x="3" y="28"/>
                  </a:lnTo>
                  <a:lnTo>
                    <a:pt x="3" y="29"/>
                  </a:lnTo>
                  <a:lnTo>
                    <a:pt x="5" y="29"/>
                  </a:lnTo>
                  <a:lnTo>
                    <a:pt x="6" y="29"/>
                  </a:lnTo>
                  <a:lnTo>
                    <a:pt x="6" y="31"/>
                  </a:lnTo>
                  <a:lnTo>
                    <a:pt x="8" y="31"/>
                  </a:lnTo>
                  <a:lnTo>
                    <a:pt x="13" y="31"/>
                  </a:lnTo>
                  <a:lnTo>
                    <a:pt x="18" y="33"/>
                  </a:lnTo>
                  <a:lnTo>
                    <a:pt x="24" y="34"/>
                  </a:lnTo>
                  <a:lnTo>
                    <a:pt x="29" y="36"/>
                  </a:lnTo>
                  <a:lnTo>
                    <a:pt x="32" y="37"/>
                  </a:lnTo>
                  <a:lnTo>
                    <a:pt x="37" y="37"/>
                  </a:lnTo>
                  <a:lnTo>
                    <a:pt x="40" y="36"/>
                  </a:lnTo>
                  <a:lnTo>
                    <a:pt x="43" y="33"/>
                  </a:lnTo>
                  <a:lnTo>
                    <a:pt x="43" y="29"/>
                  </a:lnTo>
                  <a:lnTo>
                    <a:pt x="42" y="26"/>
                  </a:lnTo>
                  <a:lnTo>
                    <a:pt x="40" y="23"/>
                  </a:lnTo>
                  <a:lnTo>
                    <a:pt x="37" y="20"/>
                  </a:lnTo>
                  <a:lnTo>
                    <a:pt x="32" y="15"/>
                  </a:lnTo>
                  <a:lnTo>
                    <a:pt x="29" y="12"/>
                  </a:lnTo>
                  <a:lnTo>
                    <a:pt x="24" y="8"/>
                  </a:lnTo>
                  <a:lnTo>
                    <a:pt x="21" y="5"/>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50" name="Freeform 149"/>
            <p:cNvSpPr>
              <a:spLocks/>
            </p:cNvSpPr>
            <p:nvPr/>
          </p:nvSpPr>
          <p:spPr bwMode="auto">
            <a:xfrm>
              <a:off x="4393" y="2687"/>
              <a:ext cx="255" cy="250"/>
            </a:xfrm>
            <a:custGeom>
              <a:avLst/>
              <a:gdLst>
                <a:gd name="T0" fmla="*/ 17 w 255"/>
                <a:gd name="T1" fmla="*/ 73 h 250"/>
                <a:gd name="T2" fmla="*/ 27 w 255"/>
                <a:gd name="T3" fmla="*/ 84 h 250"/>
                <a:gd name="T4" fmla="*/ 32 w 255"/>
                <a:gd name="T5" fmla="*/ 95 h 250"/>
                <a:gd name="T6" fmla="*/ 30 w 255"/>
                <a:gd name="T7" fmla="*/ 122 h 250"/>
                <a:gd name="T8" fmla="*/ 29 w 255"/>
                <a:gd name="T9" fmla="*/ 151 h 250"/>
                <a:gd name="T10" fmla="*/ 30 w 255"/>
                <a:gd name="T11" fmla="*/ 172 h 250"/>
                <a:gd name="T12" fmla="*/ 33 w 255"/>
                <a:gd name="T13" fmla="*/ 179 h 250"/>
                <a:gd name="T14" fmla="*/ 38 w 255"/>
                <a:gd name="T15" fmla="*/ 187 h 250"/>
                <a:gd name="T16" fmla="*/ 33 w 255"/>
                <a:gd name="T17" fmla="*/ 200 h 250"/>
                <a:gd name="T18" fmla="*/ 24 w 255"/>
                <a:gd name="T19" fmla="*/ 216 h 250"/>
                <a:gd name="T20" fmla="*/ 21 w 255"/>
                <a:gd name="T21" fmla="*/ 232 h 250"/>
                <a:gd name="T22" fmla="*/ 32 w 255"/>
                <a:gd name="T23" fmla="*/ 246 h 250"/>
                <a:gd name="T24" fmla="*/ 51 w 255"/>
                <a:gd name="T25" fmla="*/ 250 h 250"/>
                <a:gd name="T26" fmla="*/ 70 w 255"/>
                <a:gd name="T27" fmla="*/ 237 h 250"/>
                <a:gd name="T28" fmla="*/ 90 w 255"/>
                <a:gd name="T29" fmla="*/ 221 h 250"/>
                <a:gd name="T30" fmla="*/ 109 w 255"/>
                <a:gd name="T31" fmla="*/ 206 h 250"/>
                <a:gd name="T32" fmla="*/ 127 w 255"/>
                <a:gd name="T33" fmla="*/ 192 h 250"/>
                <a:gd name="T34" fmla="*/ 138 w 255"/>
                <a:gd name="T35" fmla="*/ 174 h 250"/>
                <a:gd name="T36" fmla="*/ 148 w 255"/>
                <a:gd name="T37" fmla="*/ 156 h 250"/>
                <a:gd name="T38" fmla="*/ 162 w 255"/>
                <a:gd name="T39" fmla="*/ 145 h 250"/>
                <a:gd name="T40" fmla="*/ 180 w 255"/>
                <a:gd name="T41" fmla="*/ 139 h 250"/>
                <a:gd name="T42" fmla="*/ 196 w 255"/>
                <a:gd name="T43" fmla="*/ 127 h 250"/>
                <a:gd name="T44" fmla="*/ 201 w 255"/>
                <a:gd name="T45" fmla="*/ 108 h 250"/>
                <a:gd name="T46" fmla="*/ 207 w 255"/>
                <a:gd name="T47" fmla="*/ 90 h 250"/>
                <a:gd name="T48" fmla="*/ 221 w 255"/>
                <a:gd name="T49" fmla="*/ 84 h 250"/>
                <a:gd name="T50" fmla="*/ 234 w 255"/>
                <a:gd name="T51" fmla="*/ 77 h 250"/>
                <a:gd name="T52" fmla="*/ 244 w 255"/>
                <a:gd name="T53" fmla="*/ 66 h 250"/>
                <a:gd name="T54" fmla="*/ 252 w 255"/>
                <a:gd name="T55" fmla="*/ 48 h 250"/>
                <a:gd name="T56" fmla="*/ 254 w 255"/>
                <a:gd name="T57" fmla="*/ 32 h 250"/>
                <a:gd name="T58" fmla="*/ 241 w 255"/>
                <a:gd name="T59" fmla="*/ 21 h 250"/>
                <a:gd name="T60" fmla="*/ 226 w 255"/>
                <a:gd name="T61" fmla="*/ 21 h 250"/>
                <a:gd name="T62" fmla="*/ 204 w 255"/>
                <a:gd name="T63" fmla="*/ 39 h 250"/>
                <a:gd name="T64" fmla="*/ 183 w 255"/>
                <a:gd name="T65" fmla="*/ 58 h 250"/>
                <a:gd name="T66" fmla="*/ 162 w 255"/>
                <a:gd name="T67" fmla="*/ 60 h 250"/>
                <a:gd name="T68" fmla="*/ 139 w 255"/>
                <a:gd name="T69" fmla="*/ 55 h 250"/>
                <a:gd name="T70" fmla="*/ 120 w 255"/>
                <a:gd name="T71" fmla="*/ 47 h 250"/>
                <a:gd name="T72" fmla="*/ 109 w 255"/>
                <a:gd name="T73" fmla="*/ 37 h 250"/>
                <a:gd name="T74" fmla="*/ 98 w 255"/>
                <a:gd name="T75" fmla="*/ 29 h 250"/>
                <a:gd name="T76" fmla="*/ 88 w 255"/>
                <a:gd name="T77" fmla="*/ 24 h 250"/>
                <a:gd name="T78" fmla="*/ 82 w 255"/>
                <a:gd name="T79" fmla="*/ 26 h 250"/>
                <a:gd name="T80" fmla="*/ 75 w 255"/>
                <a:gd name="T81" fmla="*/ 26 h 250"/>
                <a:gd name="T82" fmla="*/ 58 w 255"/>
                <a:gd name="T83" fmla="*/ 16 h 250"/>
                <a:gd name="T84" fmla="*/ 27 w 255"/>
                <a:gd name="T85" fmla="*/ 3 h 250"/>
                <a:gd name="T86" fmla="*/ 8 w 255"/>
                <a:gd name="T87" fmla="*/ 5 h 250"/>
                <a:gd name="T88" fmla="*/ 0 w 255"/>
                <a:gd name="T89" fmla="*/ 24 h 250"/>
                <a:gd name="T90" fmla="*/ 6 w 255"/>
                <a:gd name="T91" fmla="*/ 50 h 250"/>
                <a:gd name="T92" fmla="*/ 11 w 255"/>
                <a:gd name="T93" fmla="*/ 58 h 250"/>
                <a:gd name="T94" fmla="*/ 11 w 255"/>
                <a:gd name="T95" fmla="*/ 58 h 250"/>
                <a:gd name="T96" fmla="*/ 11 w 255"/>
                <a:gd name="T97" fmla="*/ 60 h 250"/>
                <a:gd name="T98" fmla="*/ 11 w 255"/>
                <a:gd name="T99" fmla="*/ 61 h 250"/>
                <a:gd name="T100" fmla="*/ 13 w 255"/>
                <a:gd name="T101" fmla="*/ 63 h 2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250"/>
                <a:gd name="T155" fmla="*/ 255 w 255"/>
                <a:gd name="T156" fmla="*/ 250 h 2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250">
                  <a:moveTo>
                    <a:pt x="13" y="65"/>
                  </a:moveTo>
                  <a:lnTo>
                    <a:pt x="16" y="68"/>
                  </a:lnTo>
                  <a:lnTo>
                    <a:pt x="17" y="73"/>
                  </a:lnTo>
                  <a:lnTo>
                    <a:pt x="21" y="76"/>
                  </a:lnTo>
                  <a:lnTo>
                    <a:pt x="24" y="79"/>
                  </a:lnTo>
                  <a:lnTo>
                    <a:pt x="27" y="84"/>
                  </a:lnTo>
                  <a:lnTo>
                    <a:pt x="30" y="87"/>
                  </a:lnTo>
                  <a:lnTo>
                    <a:pt x="32" y="90"/>
                  </a:lnTo>
                  <a:lnTo>
                    <a:pt x="32" y="95"/>
                  </a:lnTo>
                  <a:lnTo>
                    <a:pt x="32" y="105"/>
                  </a:lnTo>
                  <a:lnTo>
                    <a:pt x="30" y="114"/>
                  </a:lnTo>
                  <a:lnTo>
                    <a:pt x="30" y="122"/>
                  </a:lnTo>
                  <a:lnTo>
                    <a:pt x="30" y="132"/>
                  </a:lnTo>
                  <a:lnTo>
                    <a:pt x="29" y="142"/>
                  </a:lnTo>
                  <a:lnTo>
                    <a:pt x="29" y="151"/>
                  </a:lnTo>
                  <a:lnTo>
                    <a:pt x="29" y="159"/>
                  </a:lnTo>
                  <a:lnTo>
                    <a:pt x="29" y="169"/>
                  </a:lnTo>
                  <a:lnTo>
                    <a:pt x="30" y="172"/>
                  </a:lnTo>
                  <a:lnTo>
                    <a:pt x="32" y="174"/>
                  </a:lnTo>
                  <a:lnTo>
                    <a:pt x="32" y="177"/>
                  </a:lnTo>
                  <a:lnTo>
                    <a:pt x="33" y="179"/>
                  </a:lnTo>
                  <a:lnTo>
                    <a:pt x="35" y="182"/>
                  </a:lnTo>
                  <a:lnTo>
                    <a:pt x="37" y="184"/>
                  </a:lnTo>
                  <a:lnTo>
                    <a:pt x="38" y="187"/>
                  </a:lnTo>
                  <a:lnTo>
                    <a:pt x="38" y="188"/>
                  </a:lnTo>
                  <a:lnTo>
                    <a:pt x="37" y="195"/>
                  </a:lnTo>
                  <a:lnTo>
                    <a:pt x="33" y="200"/>
                  </a:lnTo>
                  <a:lnTo>
                    <a:pt x="30" y="204"/>
                  </a:lnTo>
                  <a:lnTo>
                    <a:pt x="27" y="211"/>
                  </a:lnTo>
                  <a:lnTo>
                    <a:pt x="24" y="216"/>
                  </a:lnTo>
                  <a:lnTo>
                    <a:pt x="22" y="221"/>
                  </a:lnTo>
                  <a:lnTo>
                    <a:pt x="21" y="227"/>
                  </a:lnTo>
                  <a:lnTo>
                    <a:pt x="21" y="232"/>
                  </a:lnTo>
                  <a:lnTo>
                    <a:pt x="24" y="238"/>
                  </a:lnTo>
                  <a:lnTo>
                    <a:pt x="27" y="241"/>
                  </a:lnTo>
                  <a:lnTo>
                    <a:pt x="32" y="246"/>
                  </a:lnTo>
                  <a:lnTo>
                    <a:pt x="38" y="248"/>
                  </a:lnTo>
                  <a:lnTo>
                    <a:pt x="45" y="250"/>
                  </a:lnTo>
                  <a:lnTo>
                    <a:pt x="51" y="250"/>
                  </a:lnTo>
                  <a:lnTo>
                    <a:pt x="58" y="246"/>
                  </a:lnTo>
                  <a:lnTo>
                    <a:pt x="64" y="243"/>
                  </a:lnTo>
                  <a:lnTo>
                    <a:pt x="70" y="237"/>
                  </a:lnTo>
                  <a:lnTo>
                    <a:pt x="77" y="230"/>
                  </a:lnTo>
                  <a:lnTo>
                    <a:pt x="83" y="225"/>
                  </a:lnTo>
                  <a:lnTo>
                    <a:pt x="90" y="221"/>
                  </a:lnTo>
                  <a:lnTo>
                    <a:pt x="96" y="216"/>
                  </a:lnTo>
                  <a:lnTo>
                    <a:pt x="103" y="211"/>
                  </a:lnTo>
                  <a:lnTo>
                    <a:pt x="109" y="206"/>
                  </a:lnTo>
                  <a:lnTo>
                    <a:pt x="117" y="201"/>
                  </a:lnTo>
                  <a:lnTo>
                    <a:pt x="122" y="196"/>
                  </a:lnTo>
                  <a:lnTo>
                    <a:pt x="127" y="192"/>
                  </a:lnTo>
                  <a:lnTo>
                    <a:pt x="131" y="185"/>
                  </a:lnTo>
                  <a:lnTo>
                    <a:pt x="135" y="180"/>
                  </a:lnTo>
                  <a:lnTo>
                    <a:pt x="138" y="174"/>
                  </a:lnTo>
                  <a:lnTo>
                    <a:pt x="141" y="168"/>
                  </a:lnTo>
                  <a:lnTo>
                    <a:pt x="144" y="161"/>
                  </a:lnTo>
                  <a:lnTo>
                    <a:pt x="148" y="156"/>
                  </a:lnTo>
                  <a:lnTo>
                    <a:pt x="152" y="151"/>
                  </a:lnTo>
                  <a:lnTo>
                    <a:pt x="157" y="148"/>
                  </a:lnTo>
                  <a:lnTo>
                    <a:pt x="162" y="145"/>
                  </a:lnTo>
                  <a:lnTo>
                    <a:pt x="168" y="143"/>
                  </a:lnTo>
                  <a:lnTo>
                    <a:pt x="175" y="140"/>
                  </a:lnTo>
                  <a:lnTo>
                    <a:pt x="180" y="139"/>
                  </a:lnTo>
                  <a:lnTo>
                    <a:pt x="186" y="135"/>
                  </a:lnTo>
                  <a:lnTo>
                    <a:pt x="191" y="132"/>
                  </a:lnTo>
                  <a:lnTo>
                    <a:pt x="196" y="127"/>
                  </a:lnTo>
                  <a:lnTo>
                    <a:pt x="197" y="121"/>
                  </a:lnTo>
                  <a:lnTo>
                    <a:pt x="199" y="114"/>
                  </a:lnTo>
                  <a:lnTo>
                    <a:pt x="201" y="108"/>
                  </a:lnTo>
                  <a:lnTo>
                    <a:pt x="202" y="102"/>
                  </a:lnTo>
                  <a:lnTo>
                    <a:pt x="204" y="95"/>
                  </a:lnTo>
                  <a:lnTo>
                    <a:pt x="207" y="90"/>
                  </a:lnTo>
                  <a:lnTo>
                    <a:pt x="212" y="87"/>
                  </a:lnTo>
                  <a:lnTo>
                    <a:pt x="217" y="85"/>
                  </a:lnTo>
                  <a:lnTo>
                    <a:pt x="221" y="84"/>
                  </a:lnTo>
                  <a:lnTo>
                    <a:pt x="225" y="82"/>
                  </a:lnTo>
                  <a:lnTo>
                    <a:pt x="229" y="81"/>
                  </a:lnTo>
                  <a:lnTo>
                    <a:pt x="234" y="77"/>
                  </a:lnTo>
                  <a:lnTo>
                    <a:pt x="239" y="74"/>
                  </a:lnTo>
                  <a:lnTo>
                    <a:pt x="242" y="71"/>
                  </a:lnTo>
                  <a:lnTo>
                    <a:pt x="244" y="66"/>
                  </a:lnTo>
                  <a:lnTo>
                    <a:pt x="247" y="60"/>
                  </a:lnTo>
                  <a:lnTo>
                    <a:pt x="250" y="55"/>
                  </a:lnTo>
                  <a:lnTo>
                    <a:pt x="252" y="48"/>
                  </a:lnTo>
                  <a:lnTo>
                    <a:pt x="254" y="44"/>
                  </a:lnTo>
                  <a:lnTo>
                    <a:pt x="255" y="37"/>
                  </a:lnTo>
                  <a:lnTo>
                    <a:pt x="254" y="32"/>
                  </a:lnTo>
                  <a:lnTo>
                    <a:pt x="250" y="28"/>
                  </a:lnTo>
                  <a:lnTo>
                    <a:pt x="246" y="24"/>
                  </a:lnTo>
                  <a:lnTo>
                    <a:pt x="241" y="21"/>
                  </a:lnTo>
                  <a:lnTo>
                    <a:pt x="236" y="20"/>
                  </a:lnTo>
                  <a:lnTo>
                    <a:pt x="231" y="20"/>
                  </a:lnTo>
                  <a:lnTo>
                    <a:pt x="226" y="21"/>
                  </a:lnTo>
                  <a:lnTo>
                    <a:pt x="218" y="24"/>
                  </a:lnTo>
                  <a:lnTo>
                    <a:pt x="212" y="31"/>
                  </a:lnTo>
                  <a:lnTo>
                    <a:pt x="204" y="39"/>
                  </a:lnTo>
                  <a:lnTo>
                    <a:pt x="197" y="47"/>
                  </a:lnTo>
                  <a:lnTo>
                    <a:pt x="191" y="53"/>
                  </a:lnTo>
                  <a:lnTo>
                    <a:pt x="183" y="58"/>
                  </a:lnTo>
                  <a:lnTo>
                    <a:pt x="176" y="60"/>
                  </a:lnTo>
                  <a:lnTo>
                    <a:pt x="168" y="61"/>
                  </a:lnTo>
                  <a:lnTo>
                    <a:pt x="162" y="60"/>
                  </a:lnTo>
                  <a:lnTo>
                    <a:pt x="154" y="60"/>
                  </a:lnTo>
                  <a:lnTo>
                    <a:pt x="148" y="57"/>
                  </a:lnTo>
                  <a:lnTo>
                    <a:pt x="139" y="55"/>
                  </a:lnTo>
                  <a:lnTo>
                    <a:pt x="131" y="52"/>
                  </a:lnTo>
                  <a:lnTo>
                    <a:pt x="125" y="48"/>
                  </a:lnTo>
                  <a:lnTo>
                    <a:pt x="120" y="47"/>
                  </a:lnTo>
                  <a:lnTo>
                    <a:pt x="117" y="44"/>
                  </a:lnTo>
                  <a:lnTo>
                    <a:pt x="114" y="40"/>
                  </a:lnTo>
                  <a:lnTo>
                    <a:pt x="109" y="37"/>
                  </a:lnTo>
                  <a:lnTo>
                    <a:pt x="106" y="36"/>
                  </a:lnTo>
                  <a:lnTo>
                    <a:pt x="103" y="32"/>
                  </a:lnTo>
                  <a:lnTo>
                    <a:pt x="98" y="29"/>
                  </a:lnTo>
                  <a:lnTo>
                    <a:pt x="94" y="26"/>
                  </a:lnTo>
                  <a:lnTo>
                    <a:pt x="91" y="24"/>
                  </a:lnTo>
                  <a:lnTo>
                    <a:pt x="88" y="24"/>
                  </a:lnTo>
                  <a:lnTo>
                    <a:pt x="86" y="24"/>
                  </a:lnTo>
                  <a:lnTo>
                    <a:pt x="83" y="24"/>
                  </a:lnTo>
                  <a:lnTo>
                    <a:pt x="82" y="26"/>
                  </a:lnTo>
                  <a:lnTo>
                    <a:pt x="78" y="26"/>
                  </a:lnTo>
                  <a:lnTo>
                    <a:pt x="77" y="26"/>
                  </a:lnTo>
                  <a:lnTo>
                    <a:pt x="75" y="26"/>
                  </a:lnTo>
                  <a:lnTo>
                    <a:pt x="72" y="24"/>
                  </a:lnTo>
                  <a:lnTo>
                    <a:pt x="66" y="21"/>
                  </a:lnTo>
                  <a:lnTo>
                    <a:pt x="58" y="16"/>
                  </a:lnTo>
                  <a:lnTo>
                    <a:pt x="46" y="11"/>
                  </a:lnTo>
                  <a:lnTo>
                    <a:pt x="37" y="7"/>
                  </a:lnTo>
                  <a:lnTo>
                    <a:pt x="27" y="3"/>
                  </a:lnTo>
                  <a:lnTo>
                    <a:pt x="19" y="0"/>
                  </a:lnTo>
                  <a:lnTo>
                    <a:pt x="14" y="0"/>
                  </a:lnTo>
                  <a:lnTo>
                    <a:pt x="8" y="5"/>
                  </a:lnTo>
                  <a:lnTo>
                    <a:pt x="3" y="10"/>
                  </a:lnTo>
                  <a:lnTo>
                    <a:pt x="0" y="18"/>
                  </a:lnTo>
                  <a:lnTo>
                    <a:pt x="0" y="24"/>
                  </a:lnTo>
                  <a:lnTo>
                    <a:pt x="0" y="32"/>
                  </a:lnTo>
                  <a:lnTo>
                    <a:pt x="3" y="42"/>
                  </a:lnTo>
                  <a:lnTo>
                    <a:pt x="6" y="50"/>
                  </a:lnTo>
                  <a:lnTo>
                    <a:pt x="11" y="57"/>
                  </a:lnTo>
                  <a:lnTo>
                    <a:pt x="11" y="58"/>
                  </a:lnTo>
                  <a:lnTo>
                    <a:pt x="11" y="60"/>
                  </a:lnTo>
                  <a:lnTo>
                    <a:pt x="11" y="61"/>
                  </a:lnTo>
                  <a:lnTo>
                    <a:pt x="13" y="63"/>
                  </a:lnTo>
                  <a:lnTo>
                    <a:pt x="13" y="65"/>
                  </a:lnTo>
                  <a:close/>
                </a:path>
              </a:pathLst>
            </a:custGeom>
            <a:solidFill>
              <a:srgbClr val="FF9999"/>
            </a:solidFill>
            <a:ln w="9525">
              <a:noFill/>
              <a:round/>
              <a:headEnd/>
              <a:tailEnd/>
            </a:ln>
          </p:spPr>
          <p:txBody>
            <a:bodyPr/>
            <a:lstStyle/>
            <a:p>
              <a:pPr algn="ctr"/>
              <a:endParaRPr lang="en-US">
                <a:latin typeface="Candara" pitchFamily="34" charset="0"/>
              </a:endParaRPr>
            </a:p>
          </p:txBody>
        </p:sp>
        <p:sp>
          <p:nvSpPr>
            <p:cNvPr id="7951" name="Freeform 150"/>
            <p:cNvSpPr>
              <a:spLocks/>
            </p:cNvSpPr>
            <p:nvPr/>
          </p:nvSpPr>
          <p:spPr bwMode="auto">
            <a:xfrm>
              <a:off x="4465" y="2813"/>
              <a:ext cx="67" cy="75"/>
            </a:xfrm>
            <a:custGeom>
              <a:avLst/>
              <a:gdLst>
                <a:gd name="T0" fmla="*/ 6 w 67"/>
                <a:gd name="T1" fmla="*/ 62 h 75"/>
                <a:gd name="T2" fmla="*/ 6 w 67"/>
                <a:gd name="T3" fmla="*/ 66 h 75"/>
                <a:gd name="T4" fmla="*/ 8 w 67"/>
                <a:gd name="T5" fmla="*/ 69 h 75"/>
                <a:gd name="T6" fmla="*/ 10 w 67"/>
                <a:gd name="T7" fmla="*/ 72 h 75"/>
                <a:gd name="T8" fmla="*/ 13 w 67"/>
                <a:gd name="T9" fmla="*/ 74 h 75"/>
                <a:gd name="T10" fmla="*/ 16 w 67"/>
                <a:gd name="T11" fmla="*/ 75 h 75"/>
                <a:gd name="T12" fmla="*/ 19 w 67"/>
                <a:gd name="T13" fmla="*/ 75 h 75"/>
                <a:gd name="T14" fmla="*/ 22 w 67"/>
                <a:gd name="T15" fmla="*/ 75 h 75"/>
                <a:gd name="T16" fmla="*/ 26 w 67"/>
                <a:gd name="T17" fmla="*/ 75 h 75"/>
                <a:gd name="T18" fmla="*/ 31 w 67"/>
                <a:gd name="T19" fmla="*/ 74 h 75"/>
                <a:gd name="T20" fmla="*/ 35 w 67"/>
                <a:gd name="T21" fmla="*/ 70 h 75"/>
                <a:gd name="T22" fmla="*/ 39 w 67"/>
                <a:gd name="T23" fmla="*/ 67 h 75"/>
                <a:gd name="T24" fmla="*/ 42 w 67"/>
                <a:gd name="T25" fmla="*/ 64 h 75"/>
                <a:gd name="T26" fmla="*/ 43 w 67"/>
                <a:gd name="T27" fmla="*/ 59 h 75"/>
                <a:gd name="T28" fmla="*/ 47 w 67"/>
                <a:gd name="T29" fmla="*/ 56 h 75"/>
                <a:gd name="T30" fmla="*/ 50 w 67"/>
                <a:gd name="T31" fmla="*/ 51 h 75"/>
                <a:gd name="T32" fmla="*/ 51 w 67"/>
                <a:gd name="T33" fmla="*/ 46 h 75"/>
                <a:gd name="T34" fmla="*/ 53 w 67"/>
                <a:gd name="T35" fmla="*/ 43 h 75"/>
                <a:gd name="T36" fmla="*/ 56 w 67"/>
                <a:gd name="T37" fmla="*/ 42 h 75"/>
                <a:gd name="T38" fmla="*/ 58 w 67"/>
                <a:gd name="T39" fmla="*/ 38 h 75"/>
                <a:gd name="T40" fmla="*/ 61 w 67"/>
                <a:gd name="T41" fmla="*/ 35 h 75"/>
                <a:gd name="T42" fmla="*/ 63 w 67"/>
                <a:gd name="T43" fmla="*/ 32 h 75"/>
                <a:gd name="T44" fmla="*/ 64 w 67"/>
                <a:gd name="T45" fmla="*/ 29 h 75"/>
                <a:gd name="T46" fmla="*/ 66 w 67"/>
                <a:gd name="T47" fmla="*/ 25 h 75"/>
                <a:gd name="T48" fmla="*/ 67 w 67"/>
                <a:gd name="T49" fmla="*/ 22 h 75"/>
                <a:gd name="T50" fmla="*/ 66 w 67"/>
                <a:gd name="T51" fmla="*/ 19 h 75"/>
                <a:gd name="T52" fmla="*/ 66 w 67"/>
                <a:gd name="T53" fmla="*/ 16 h 75"/>
                <a:gd name="T54" fmla="*/ 64 w 67"/>
                <a:gd name="T55" fmla="*/ 13 h 75"/>
                <a:gd name="T56" fmla="*/ 64 w 67"/>
                <a:gd name="T57" fmla="*/ 9 h 75"/>
                <a:gd name="T58" fmla="*/ 63 w 67"/>
                <a:gd name="T59" fmla="*/ 8 h 75"/>
                <a:gd name="T60" fmla="*/ 61 w 67"/>
                <a:gd name="T61" fmla="*/ 5 h 75"/>
                <a:gd name="T62" fmla="*/ 58 w 67"/>
                <a:gd name="T63" fmla="*/ 3 h 75"/>
                <a:gd name="T64" fmla="*/ 56 w 67"/>
                <a:gd name="T65" fmla="*/ 1 h 75"/>
                <a:gd name="T66" fmla="*/ 50 w 67"/>
                <a:gd name="T67" fmla="*/ 0 h 75"/>
                <a:gd name="T68" fmla="*/ 43 w 67"/>
                <a:gd name="T69" fmla="*/ 0 h 75"/>
                <a:gd name="T70" fmla="*/ 37 w 67"/>
                <a:gd name="T71" fmla="*/ 3 h 75"/>
                <a:gd name="T72" fmla="*/ 32 w 67"/>
                <a:gd name="T73" fmla="*/ 5 h 75"/>
                <a:gd name="T74" fmla="*/ 26 w 67"/>
                <a:gd name="T75" fmla="*/ 8 h 75"/>
                <a:gd name="T76" fmla="*/ 21 w 67"/>
                <a:gd name="T77" fmla="*/ 13 h 75"/>
                <a:gd name="T78" fmla="*/ 14 w 67"/>
                <a:gd name="T79" fmla="*/ 16 h 75"/>
                <a:gd name="T80" fmla="*/ 10 w 67"/>
                <a:gd name="T81" fmla="*/ 19 h 75"/>
                <a:gd name="T82" fmla="*/ 6 w 67"/>
                <a:gd name="T83" fmla="*/ 22 h 75"/>
                <a:gd name="T84" fmla="*/ 3 w 67"/>
                <a:gd name="T85" fmla="*/ 27 h 75"/>
                <a:gd name="T86" fmla="*/ 2 w 67"/>
                <a:gd name="T87" fmla="*/ 32 h 75"/>
                <a:gd name="T88" fmla="*/ 0 w 67"/>
                <a:gd name="T89" fmla="*/ 38 h 75"/>
                <a:gd name="T90" fmla="*/ 0 w 67"/>
                <a:gd name="T91" fmla="*/ 45 h 75"/>
                <a:gd name="T92" fmla="*/ 2 w 67"/>
                <a:gd name="T93" fmla="*/ 51 h 75"/>
                <a:gd name="T94" fmla="*/ 3 w 67"/>
                <a:gd name="T95" fmla="*/ 58 h 75"/>
                <a:gd name="T96" fmla="*/ 6 w 67"/>
                <a:gd name="T97" fmla="*/ 62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5"/>
                <a:gd name="T149" fmla="*/ 67 w 67"/>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5">
                  <a:moveTo>
                    <a:pt x="6" y="62"/>
                  </a:moveTo>
                  <a:lnTo>
                    <a:pt x="6" y="66"/>
                  </a:lnTo>
                  <a:lnTo>
                    <a:pt x="8" y="69"/>
                  </a:lnTo>
                  <a:lnTo>
                    <a:pt x="10" y="72"/>
                  </a:lnTo>
                  <a:lnTo>
                    <a:pt x="13" y="74"/>
                  </a:lnTo>
                  <a:lnTo>
                    <a:pt x="16" y="75"/>
                  </a:lnTo>
                  <a:lnTo>
                    <a:pt x="19" y="75"/>
                  </a:lnTo>
                  <a:lnTo>
                    <a:pt x="22" y="75"/>
                  </a:lnTo>
                  <a:lnTo>
                    <a:pt x="26" y="75"/>
                  </a:lnTo>
                  <a:lnTo>
                    <a:pt x="31" y="74"/>
                  </a:lnTo>
                  <a:lnTo>
                    <a:pt x="35" y="70"/>
                  </a:lnTo>
                  <a:lnTo>
                    <a:pt x="39" y="67"/>
                  </a:lnTo>
                  <a:lnTo>
                    <a:pt x="42" y="64"/>
                  </a:lnTo>
                  <a:lnTo>
                    <a:pt x="43" y="59"/>
                  </a:lnTo>
                  <a:lnTo>
                    <a:pt x="47" y="56"/>
                  </a:lnTo>
                  <a:lnTo>
                    <a:pt x="50" y="51"/>
                  </a:lnTo>
                  <a:lnTo>
                    <a:pt x="51" y="46"/>
                  </a:lnTo>
                  <a:lnTo>
                    <a:pt x="53" y="43"/>
                  </a:lnTo>
                  <a:lnTo>
                    <a:pt x="56" y="42"/>
                  </a:lnTo>
                  <a:lnTo>
                    <a:pt x="58" y="38"/>
                  </a:lnTo>
                  <a:lnTo>
                    <a:pt x="61" y="35"/>
                  </a:lnTo>
                  <a:lnTo>
                    <a:pt x="63" y="32"/>
                  </a:lnTo>
                  <a:lnTo>
                    <a:pt x="64" y="29"/>
                  </a:lnTo>
                  <a:lnTo>
                    <a:pt x="66" y="25"/>
                  </a:lnTo>
                  <a:lnTo>
                    <a:pt x="67" y="22"/>
                  </a:lnTo>
                  <a:lnTo>
                    <a:pt x="66" y="19"/>
                  </a:lnTo>
                  <a:lnTo>
                    <a:pt x="66" y="16"/>
                  </a:lnTo>
                  <a:lnTo>
                    <a:pt x="64" y="13"/>
                  </a:lnTo>
                  <a:lnTo>
                    <a:pt x="64" y="9"/>
                  </a:lnTo>
                  <a:lnTo>
                    <a:pt x="63" y="8"/>
                  </a:lnTo>
                  <a:lnTo>
                    <a:pt x="61" y="5"/>
                  </a:lnTo>
                  <a:lnTo>
                    <a:pt x="58" y="3"/>
                  </a:lnTo>
                  <a:lnTo>
                    <a:pt x="56" y="1"/>
                  </a:lnTo>
                  <a:lnTo>
                    <a:pt x="50" y="0"/>
                  </a:lnTo>
                  <a:lnTo>
                    <a:pt x="43" y="0"/>
                  </a:lnTo>
                  <a:lnTo>
                    <a:pt x="37" y="3"/>
                  </a:lnTo>
                  <a:lnTo>
                    <a:pt x="32" y="5"/>
                  </a:lnTo>
                  <a:lnTo>
                    <a:pt x="26" y="8"/>
                  </a:lnTo>
                  <a:lnTo>
                    <a:pt x="21" y="13"/>
                  </a:lnTo>
                  <a:lnTo>
                    <a:pt x="14" y="16"/>
                  </a:lnTo>
                  <a:lnTo>
                    <a:pt x="10" y="19"/>
                  </a:lnTo>
                  <a:lnTo>
                    <a:pt x="6" y="22"/>
                  </a:lnTo>
                  <a:lnTo>
                    <a:pt x="3" y="27"/>
                  </a:lnTo>
                  <a:lnTo>
                    <a:pt x="2" y="32"/>
                  </a:lnTo>
                  <a:lnTo>
                    <a:pt x="0" y="38"/>
                  </a:lnTo>
                  <a:lnTo>
                    <a:pt x="0" y="45"/>
                  </a:lnTo>
                  <a:lnTo>
                    <a:pt x="2" y="51"/>
                  </a:lnTo>
                  <a:lnTo>
                    <a:pt x="3" y="58"/>
                  </a:lnTo>
                  <a:lnTo>
                    <a:pt x="6" y="62"/>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52" name="Freeform 151"/>
            <p:cNvSpPr>
              <a:spLocks/>
            </p:cNvSpPr>
            <p:nvPr/>
          </p:nvSpPr>
          <p:spPr bwMode="auto">
            <a:xfrm>
              <a:off x="4465" y="2813"/>
              <a:ext cx="67" cy="75"/>
            </a:xfrm>
            <a:custGeom>
              <a:avLst/>
              <a:gdLst>
                <a:gd name="T0" fmla="*/ 6 w 67"/>
                <a:gd name="T1" fmla="*/ 62 h 75"/>
                <a:gd name="T2" fmla="*/ 6 w 67"/>
                <a:gd name="T3" fmla="*/ 66 h 75"/>
                <a:gd name="T4" fmla="*/ 8 w 67"/>
                <a:gd name="T5" fmla="*/ 69 h 75"/>
                <a:gd name="T6" fmla="*/ 10 w 67"/>
                <a:gd name="T7" fmla="*/ 72 h 75"/>
                <a:gd name="T8" fmla="*/ 13 w 67"/>
                <a:gd name="T9" fmla="*/ 74 h 75"/>
                <a:gd name="T10" fmla="*/ 16 w 67"/>
                <a:gd name="T11" fmla="*/ 75 h 75"/>
                <a:gd name="T12" fmla="*/ 19 w 67"/>
                <a:gd name="T13" fmla="*/ 75 h 75"/>
                <a:gd name="T14" fmla="*/ 22 w 67"/>
                <a:gd name="T15" fmla="*/ 75 h 75"/>
                <a:gd name="T16" fmla="*/ 26 w 67"/>
                <a:gd name="T17" fmla="*/ 75 h 75"/>
                <a:gd name="T18" fmla="*/ 31 w 67"/>
                <a:gd name="T19" fmla="*/ 74 h 75"/>
                <a:gd name="T20" fmla="*/ 35 w 67"/>
                <a:gd name="T21" fmla="*/ 70 h 75"/>
                <a:gd name="T22" fmla="*/ 39 w 67"/>
                <a:gd name="T23" fmla="*/ 67 h 75"/>
                <a:gd name="T24" fmla="*/ 42 w 67"/>
                <a:gd name="T25" fmla="*/ 64 h 75"/>
                <a:gd name="T26" fmla="*/ 43 w 67"/>
                <a:gd name="T27" fmla="*/ 59 h 75"/>
                <a:gd name="T28" fmla="*/ 47 w 67"/>
                <a:gd name="T29" fmla="*/ 56 h 75"/>
                <a:gd name="T30" fmla="*/ 50 w 67"/>
                <a:gd name="T31" fmla="*/ 51 h 75"/>
                <a:gd name="T32" fmla="*/ 51 w 67"/>
                <a:gd name="T33" fmla="*/ 46 h 75"/>
                <a:gd name="T34" fmla="*/ 53 w 67"/>
                <a:gd name="T35" fmla="*/ 43 h 75"/>
                <a:gd name="T36" fmla="*/ 56 w 67"/>
                <a:gd name="T37" fmla="*/ 42 h 75"/>
                <a:gd name="T38" fmla="*/ 58 w 67"/>
                <a:gd name="T39" fmla="*/ 38 h 75"/>
                <a:gd name="T40" fmla="*/ 61 w 67"/>
                <a:gd name="T41" fmla="*/ 35 h 75"/>
                <a:gd name="T42" fmla="*/ 63 w 67"/>
                <a:gd name="T43" fmla="*/ 32 h 75"/>
                <a:gd name="T44" fmla="*/ 64 w 67"/>
                <a:gd name="T45" fmla="*/ 29 h 75"/>
                <a:gd name="T46" fmla="*/ 66 w 67"/>
                <a:gd name="T47" fmla="*/ 25 h 75"/>
                <a:gd name="T48" fmla="*/ 67 w 67"/>
                <a:gd name="T49" fmla="*/ 22 h 75"/>
                <a:gd name="T50" fmla="*/ 66 w 67"/>
                <a:gd name="T51" fmla="*/ 19 h 75"/>
                <a:gd name="T52" fmla="*/ 66 w 67"/>
                <a:gd name="T53" fmla="*/ 16 h 75"/>
                <a:gd name="T54" fmla="*/ 64 w 67"/>
                <a:gd name="T55" fmla="*/ 13 h 75"/>
                <a:gd name="T56" fmla="*/ 64 w 67"/>
                <a:gd name="T57" fmla="*/ 9 h 75"/>
                <a:gd name="T58" fmla="*/ 63 w 67"/>
                <a:gd name="T59" fmla="*/ 8 h 75"/>
                <a:gd name="T60" fmla="*/ 61 w 67"/>
                <a:gd name="T61" fmla="*/ 5 h 75"/>
                <a:gd name="T62" fmla="*/ 58 w 67"/>
                <a:gd name="T63" fmla="*/ 3 h 75"/>
                <a:gd name="T64" fmla="*/ 56 w 67"/>
                <a:gd name="T65" fmla="*/ 1 h 75"/>
                <a:gd name="T66" fmla="*/ 50 w 67"/>
                <a:gd name="T67" fmla="*/ 0 h 75"/>
                <a:gd name="T68" fmla="*/ 43 w 67"/>
                <a:gd name="T69" fmla="*/ 0 h 75"/>
                <a:gd name="T70" fmla="*/ 37 w 67"/>
                <a:gd name="T71" fmla="*/ 3 h 75"/>
                <a:gd name="T72" fmla="*/ 32 w 67"/>
                <a:gd name="T73" fmla="*/ 5 h 75"/>
                <a:gd name="T74" fmla="*/ 26 w 67"/>
                <a:gd name="T75" fmla="*/ 8 h 75"/>
                <a:gd name="T76" fmla="*/ 21 w 67"/>
                <a:gd name="T77" fmla="*/ 13 h 75"/>
                <a:gd name="T78" fmla="*/ 14 w 67"/>
                <a:gd name="T79" fmla="*/ 16 h 75"/>
                <a:gd name="T80" fmla="*/ 10 w 67"/>
                <a:gd name="T81" fmla="*/ 19 h 75"/>
                <a:gd name="T82" fmla="*/ 6 w 67"/>
                <a:gd name="T83" fmla="*/ 22 h 75"/>
                <a:gd name="T84" fmla="*/ 3 w 67"/>
                <a:gd name="T85" fmla="*/ 27 h 75"/>
                <a:gd name="T86" fmla="*/ 2 w 67"/>
                <a:gd name="T87" fmla="*/ 32 h 75"/>
                <a:gd name="T88" fmla="*/ 0 w 67"/>
                <a:gd name="T89" fmla="*/ 38 h 75"/>
                <a:gd name="T90" fmla="*/ 0 w 67"/>
                <a:gd name="T91" fmla="*/ 45 h 75"/>
                <a:gd name="T92" fmla="*/ 2 w 67"/>
                <a:gd name="T93" fmla="*/ 51 h 75"/>
                <a:gd name="T94" fmla="*/ 3 w 67"/>
                <a:gd name="T95" fmla="*/ 58 h 75"/>
                <a:gd name="T96" fmla="*/ 6 w 67"/>
                <a:gd name="T97" fmla="*/ 62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5"/>
                <a:gd name="T149" fmla="*/ 67 w 67"/>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5">
                  <a:moveTo>
                    <a:pt x="6" y="62"/>
                  </a:moveTo>
                  <a:lnTo>
                    <a:pt x="6" y="66"/>
                  </a:lnTo>
                  <a:lnTo>
                    <a:pt x="8" y="69"/>
                  </a:lnTo>
                  <a:lnTo>
                    <a:pt x="10" y="72"/>
                  </a:lnTo>
                  <a:lnTo>
                    <a:pt x="13" y="74"/>
                  </a:lnTo>
                  <a:lnTo>
                    <a:pt x="16" y="75"/>
                  </a:lnTo>
                  <a:lnTo>
                    <a:pt x="19" y="75"/>
                  </a:lnTo>
                  <a:lnTo>
                    <a:pt x="22" y="75"/>
                  </a:lnTo>
                  <a:lnTo>
                    <a:pt x="26" y="75"/>
                  </a:lnTo>
                  <a:lnTo>
                    <a:pt x="31" y="74"/>
                  </a:lnTo>
                  <a:lnTo>
                    <a:pt x="35" y="70"/>
                  </a:lnTo>
                  <a:lnTo>
                    <a:pt x="39" y="67"/>
                  </a:lnTo>
                  <a:lnTo>
                    <a:pt x="42" y="64"/>
                  </a:lnTo>
                  <a:lnTo>
                    <a:pt x="43" y="59"/>
                  </a:lnTo>
                  <a:lnTo>
                    <a:pt x="47" y="56"/>
                  </a:lnTo>
                  <a:lnTo>
                    <a:pt x="50" y="51"/>
                  </a:lnTo>
                  <a:lnTo>
                    <a:pt x="51" y="46"/>
                  </a:lnTo>
                  <a:lnTo>
                    <a:pt x="53" y="43"/>
                  </a:lnTo>
                  <a:lnTo>
                    <a:pt x="56" y="42"/>
                  </a:lnTo>
                  <a:lnTo>
                    <a:pt x="58" y="38"/>
                  </a:lnTo>
                  <a:lnTo>
                    <a:pt x="61" y="35"/>
                  </a:lnTo>
                  <a:lnTo>
                    <a:pt x="63" y="32"/>
                  </a:lnTo>
                  <a:lnTo>
                    <a:pt x="64" y="29"/>
                  </a:lnTo>
                  <a:lnTo>
                    <a:pt x="66" y="25"/>
                  </a:lnTo>
                  <a:lnTo>
                    <a:pt x="67" y="22"/>
                  </a:lnTo>
                  <a:lnTo>
                    <a:pt x="66" y="19"/>
                  </a:lnTo>
                  <a:lnTo>
                    <a:pt x="66" y="16"/>
                  </a:lnTo>
                  <a:lnTo>
                    <a:pt x="64" y="13"/>
                  </a:lnTo>
                  <a:lnTo>
                    <a:pt x="64" y="9"/>
                  </a:lnTo>
                  <a:lnTo>
                    <a:pt x="63" y="8"/>
                  </a:lnTo>
                  <a:lnTo>
                    <a:pt x="61" y="5"/>
                  </a:lnTo>
                  <a:lnTo>
                    <a:pt x="58" y="3"/>
                  </a:lnTo>
                  <a:lnTo>
                    <a:pt x="56" y="1"/>
                  </a:lnTo>
                  <a:lnTo>
                    <a:pt x="50" y="0"/>
                  </a:lnTo>
                  <a:lnTo>
                    <a:pt x="43" y="0"/>
                  </a:lnTo>
                  <a:lnTo>
                    <a:pt x="37" y="3"/>
                  </a:lnTo>
                  <a:lnTo>
                    <a:pt x="32" y="5"/>
                  </a:lnTo>
                  <a:lnTo>
                    <a:pt x="26" y="8"/>
                  </a:lnTo>
                  <a:lnTo>
                    <a:pt x="21" y="13"/>
                  </a:lnTo>
                  <a:lnTo>
                    <a:pt x="14" y="16"/>
                  </a:lnTo>
                  <a:lnTo>
                    <a:pt x="10" y="19"/>
                  </a:lnTo>
                  <a:lnTo>
                    <a:pt x="6" y="22"/>
                  </a:lnTo>
                  <a:lnTo>
                    <a:pt x="3" y="27"/>
                  </a:lnTo>
                  <a:lnTo>
                    <a:pt x="2" y="32"/>
                  </a:lnTo>
                  <a:lnTo>
                    <a:pt x="0" y="38"/>
                  </a:lnTo>
                  <a:lnTo>
                    <a:pt x="0" y="45"/>
                  </a:lnTo>
                  <a:lnTo>
                    <a:pt x="2" y="51"/>
                  </a:lnTo>
                  <a:lnTo>
                    <a:pt x="3" y="58"/>
                  </a:lnTo>
                  <a:lnTo>
                    <a:pt x="6" y="62"/>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53" name="Freeform 152"/>
            <p:cNvSpPr>
              <a:spLocks/>
            </p:cNvSpPr>
            <p:nvPr/>
          </p:nvSpPr>
          <p:spPr bwMode="auto">
            <a:xfrm>
              <a:off x="4465" y="2813"/>
              <a:ext cx="67" cy="75"/>
            </a:xfrm>
            <a:custGeom>
              <a:avLst/>
              <a:gdLst>
                <a:gd name="T0" fmla="*/ 6 w 67"/>
                <a:gd name="T1" fmla="*/ 62 h 75"/>
                <a:gd name="T2" fmla="*/ 6 w 67"/>
                <a:gd name="T3" fmla="*/ 66 h 75"/>
                <a:gd name="T4" fmla="*/ 8 w 67"/>
                <a:gd name="T5" fmla="*/ 69 h 75"/>
                <a:gd name="T6" fmla="*/ 10 w 67"/>
                <a:gd name="T7" fmla="*/ 72 h 75"/>
                <a:gd name="T8" fmla="*/ 13 w 67"/>
                <a:gd name="T9" fmla="*/ 74 h 75"/>
                <a:gd name="T10" fmla="*/ 16 w 67"/>
                <a:gd name="T11" fmla="*/ 75 h 75"/>
                <a:gd name="T12" fmla="*/ 19 w 67"/>
                <a:gd name="T13" fmla="*/ 75 h 75"/>
                <a:gd name="T14" fmla="*/ 22 w 67"/>
                <a:gd name="T15" fmla="*/ 75 h 75"/>
                <a:gd name="T16" fmla="*/ 26 w 67"/>
                <a:gd name="T17" fmla="*/ 75 h 75"/>
                <a:gd name="T18" fmla="*/ 31 w 67"/>
                <a:gd name="T19" fmla="*/ 74 h 75"/>
                <a:gd name="T20" fmla="*/ 35 w 67"/>
                <a:gd name="T21" fmla="*/ 70 h 75"/>
                <a:gd name="T22" fmla="*/ 39 w 67"/>
                <a:gd name="T23" fmla="*/ 67 h 75"/>
                <a:gd name="T24" fmla="*/ 42 w 67"/>
                <a:gd name="T25" fmla="*/ 64 h 75"/>
                <a:gd name="T26" fmla="*/ 43 w 67"/>
                <a:gd name="T27" fmla="*/ 59 h 75"/>
                <a:gd name="T28" fmla="*/ 47 w 67"/>
                <a:gd name="T29" fmla="*/ 56 h 75"/>
                <a:gd name="T30" fmla="*/ 50 w 67"/>
                <a:gd name="T31" fmla="*/ 51 h 75"/>
                <a:gd name="T32" fmla="*/ 51 w 67"/>
                <a:gd name="T33" fmla="*/ 46 h 75"/>
                <a:gd name="T34" fmla="*/ 53 w 67"/>
                <a:gd name="T35" fmla="*/ 43 h 75"/>
                <a:gd name="T36" fmla="*/ 56 w 67"/>
                <a:gd name="T37" fmla="*/ 42 h 75"/>
                <a:gd name="T38" fmla="*/ 58 w 67"/>
                <a:gd name="T39" fmla="*/ 38 h 75"/>
                <a:gd name="T40" fmla="*/ 61 w 67"/>
                <a:gd name="T41" fmla="*/ 35 h 75"/>
                <a:gd name="T42" fmla="*/ 63 w 67"/>
                <a:gd name="T43" fmla="*/ 32 h 75"/>
                <a:gd name="T44" fmla="*/ 64 w 67"/>
                <a:gd name="T45" fmla="*/ 29 h 75"/>
                <a:gd name="T46" fmla="*/ 66 w 67"/>
                <a:gd name="T47" fmla="*/ 25 h 75"/>
                <a:gd name="T48" fmla="*/ 67 w 67"/>
                <a:gd name="T49" fmla="*/ 22 h 75"/>
                <a:gd name="T50" fmla="*/ 66 w 67"/>
                <a:gd name="T51" fmla="*/ 19 h 75"/>
                <a:gd name="T52" fmla="*/ 66 w 67"/>
                <a:gd name="T53" fmla="*/ 16 h 75"/>
                <a:gd name="T54" fmla="*/ 64 w 67"/>
                <a:gd name="T55" fmla="*/ 13 h 75"/>
                <a:gd name="T56" fmla="*/ 64 w 67"/>
                <a:gd name="T57" fmla="*/ 9 h 75"/>
                <a:gd name="T58" fmla="*/ 63 w 67"/>
                <a:gd name="T59" fmla="*/ 8 h 75"/>
                <a:gd name="T60" fmla="*/ 61 w 67"/>
                <a:gd name="T61" fmla="*/ 5 h 75"/>
                <a:gd name="T62" fmla="*/ 58 w 67"/>
                <a:gd name="T63" fmla="*/ 3 h 75"/>
                <a:gd name="T64" fmla="*/ 56 w 67"/>
                <a:gd name="T65" fmla="*/ 1 h 75"/>
                <a:gd name="T66" fmla="*/ 50 w 67"/>
                <a:gd name="T67" fmla="*/ 0 h 75"/>
                <a:gd name="T68" fmla="*/ 43 w 67"/>
                <a:gd name="T69" fmla="*/ 0 h 75"/>
                <a:gd name="T70" fmla="*/ 37 w 67"/>
                <a:gd name="T71" fmla="*/ 3 h 75"/>
                <a:gd name="T72" fmla="*/ 32 w 67"/>
                <a:gd name="T73" fmla="*/ 5 h 75"/>
                <a:gd name="T74" fmla="*/ 26 w 67"/>
                <a:gd name="T75" fmla="*/ 8 h 75"/>
                <a:gd name="T76" fmla="*/ 21 w 67"/>
                <a:gd name="T77" fmla="*/ 13 h 75"/>
                <a:gd name="T78" fmla="*/ 14 w 67"/>
                <a:gd name="T79" fmla="*/ 16 h 75"/>
                <a:gd name="T80" fmla="*/ 10 w 67"/>
                <a:gd name="T81" fmla="*/ 19 h 75"/>
                <a:gd name="T82" fmla="*/ 6 w 67"/>
                <a:gd name="T83" fmla="*/ 22 h 75"/>
                <a:gd name="T84" fmla="*/ 3 w 67"/>
                <a:gd name="T85" fmla="*/ 27 h 75"/>
                <a:gd name="T86" fmla="*/ 2 w 67"/>
                <a:gd name="T87" fmla="*/ 32 h 75"/>
                <a:gd name="T88" fmla="*/ 0 w 67"/>
                <a:gd name="T89" fmla="*/ 38 h 75"/>
                <a:gd name="T90" fmla="*/ 0 w 67"/>
                <a:gd name="T91" fmla="*/ 45 h 75"/>
                <a:gd name="T92" fmla="*/ 2 w 67"/>
                <a:gd name="T93" fmla="*/ 51 h 75"/>
                <a:gd name="T94" fmla="*/ 3 w 67"/>
                <a:gd name="T95" fmla="*/ 58 h 75"/>
                <a:gd name="T96" fmla="*/ 6 w 67"/>
                <a:gd name="T97" fmla="*/ 62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5"/>
                <a:gd name="T149" fmla="*/ 67 w 67"/>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5">
                  <a:moveTo>
                    <a:pt x="6" y="62"/>
                  </a:moveTo>
                  <a:lnTo>
                    <a:pt x="6" y="66"/>
                  </a:lnTo>
                  <a:lnTo>
                    <a:pt x="8" y="69"/>
                  </a:lnTo>
                  <a:lnTo>
                    <a:pt x="10" y="72"/>
                  </a:lnTo>
                  <a:lnTo>
                    <a:pt x="13" y="74"/>
                  </a:lnTo>
                  <a:lnTo>
                    <a:pt x="16" y="75"/>
                  </a:lnTo>
                  <a:lnTo>
                    <a:pt x="19" y="75"/>
                  </a:lnTo>
                  <a:lnTo>
                    <a:pt x="22" y="75"/>
                  </a:lnTo>
                  <a:lnTo>
                    <a:pt x="26" y="75"/>
                  </a:lnTo>
                  <a:lnTo>
                    <a:pt x="31" y="74"/>
                  </a:lnTo>
                  <a:lnTo>
                    <a:pt x="35" y="70"/>
                  </a:lnTo>
                  <a:lnTo>
                    <a:pt x="39" y="67"/>
                  </a:lnTo>
                  <a:lnTo>
                    <a:pt x="42" y="64"/>
                  </a:lnTo>
                  <a:lnTo>
                    <a:pt x="43" y="59"/>
                  </a:lnTo>
                  <a:lnTo>
                    <a:pt x="47" y="56"/>
                  </a:lnTo>
                  <a:lnTo>
                    <a:pt x="50" y="51"/>
                  </a:lnTo>
                  <a:lnTo>
                    <a:pt x="51" y="46"/>
                  </a:lnTo>
                  <a:lnTo>
                    <a:pt x="53" y="43"/>
                  </a:lnTo>
                  <a:lnTo>
                    <a:pt x="56" y="42"/>
                  </a:lnTo>
                  <a:lnTo>
                    <a:pt x="58" y="38"/>
                  </a:lnTo>
                  <a:lnTo>
                    <a:pt x="61" y="35"/>
                  </a:lnTo>
                  <a:lnTo>
                    <a:pt x="63" y="32"/>
                  </a:lnTo>
                  <a:lnTo>
                    <a:pt x="64" y="29"/>
                  </a:lnTo>
                  <a:lnTo>
                    <a:pt x="66" y="25"/>
                  </a:lnTo>
                  <a:lnTo>
                    <a:pt x="67" y="22"/>
                  </a:lnTo>
                  <a:lnTo>
                    <a:pt x="66" y="19"/>
                  </a:lnTo>
                  <a:lnTo>
                    <a:pt x="66" y="16"/>
                  </a:lnTo>
                  <a:lnTo>
                    <a:pt x="64" y="13"/>
                  </a:lnTo>
                  <a:lnTo>
                    <a:pt x="64" y="9"/>
                  </a:lnTo>
                  <a:lnTo>
                    <a:pt x="63" y="8"/>
                  </a:lnTo>
                  <a:lnTo>
                    <a:pt x="61" y="5"/>
                  </a:lnTo>
                  <a:lnTo>
                    <a:pt x="58" y="3"/>
                  </a:lnTo>
                  <a:lnTo>
                    <a:pt x="56" y="1"/>
                  </a:lnTo>
                  <a:lnTo>
                    <a:pt x="50" y="0"/>
                  </a:lnTo>
                  <a:lnTo>
                    <a:pt x="43" y="0"/>
                  </a:lnTo>
                  <a:lnTo>
                    <a:pt x="37" y="3"/>
                  </a:lnTo>
                  <a:lnTo>
                    <a:pt x="32" y="5"/>
                  </a:lnTo>
                  <a:lnTo>
                    <a:pt x="26" y="8"/>
                  </a:lnTo>
                  <a:lnTo>
                    <a:pt x="21" y="13"/>
                  </a:lnTo>
                  <a:lnTo>
                    <a:pt x="14" y="16"/>
                  </a:lnTo>
                  <a:lnTo>
                    <a:pt x="10" y="19"/>
                  </a:lnTo>
                  <a:lnTo>
                    <a:pt x="6" y="22"/>
                  </a:lnTo>
                  <a:lnTo>
                    <a:pt x="3" y="27"/>
                  </a:lnTo>
                  <a:lnTo>
                    <a:pt x="2" y="32"/>
                  </a:lnTo>
                  <a:lnTo>
                    <a:pt x="0" y="38"/>
                  </a:lnTo>
                  <a:lnTo>
                    <a:pt x="0" y="45"/>
                  </a:lnTo>
                  <a:lnTo>
                    <a:pt x="2" y="51"/>
                  </a:lnTo>
                  <a:lnTo>
                    <a:pt x="3" y="58"/>
                  </a:lnTo>
                  <a:lnTo>
                    <a:pt x="6" y="62"/>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54" name="Freeform 153"/>
            <p:cNvSpPr>
              <a:spLocks/>
            </p:cNvSpPr>
            <p:nvPr/>
          </p:nvSpPr>
          <p:spPr bwMode="auto">
            <a:xfrm>
              <a:off x="4431" y="2793"/>
              <a:ext cx="44" cy="70"/>
            </a:xfrm>
            <a:custGeom>
              <a:avLst/>
              <a:gdLst>
                <a:gd name="T0" fmla="*/ 0 w 44"/>
                <a:gd name="T1" fmla="*/ 65 h 70"/>
                <a:gd name="T2" fmla="*/ 2 w 44"/>
                <a:gd name="T3" fmla="*/ 66 h 70"/>
                <a:gd name="T4" fmla="*/ 5 w 44"/>
                <a:gd name="T5" fmla="*/ 68 h 70"/>
                <a:gd name="T6" fmla="*/ 8 w 44"/>
                <a:gd name="T7" fmla="*/ 68 h 70"/>
                <a:gd name="T8" fmla="*/ 10 w 44"/>
                <a:gd name="T9" fmla="*/ 70 h 70"/>
                <a:gd name="T10" fmla="*/ 13 w 44"/>
                <a:gd name="T11" fmla="*/ 70 h 70"/>
                <a:gd name="T12" fmla="*/ 16 w 44"/>
                <a:gd name="T13" fmla="*/ 70 h 70"/>
                <a:gd name="T14" fmla="*/ 18 w 44"/>
                <a:gd name="T15" fmla="*/ 70 h 70"/>
                <a:gd name="T16" fmla="*/ 21 w 44"/>
                <a:gd name="T17" fmla="*/ 68 h 70"/>
                <a:gd name="T18" fmla="*/ 23 w 44"/>
                <a:gd name="T19" fmla="*/ 66 h 70"/>
                <a:gd name="T20" fmla="*/ 24 w 44"/>
                <a:gd name="T21" fmla="*/ 63 h 70"/>
                <a:gd name="T22" fmla="*/ 24 w 44"/>
                <a:gd name="T23" fmla="*/ 62 h 70"/>
                <a:gd name="T24" fmla="*/ 24 w 44"/>
                <a:gd name="T25" fmla="*/ 58 h 70"/>
                <a:gd name="T26" fmla="*/ 26 w 44"/>
                <a:gd name="T27" fmla="*/ 55 h 70"/>
                <a:gd name="T28" fmla="*/ 26 w 44"/>
                <a:gd name="T29" fmla="*/ 52 h 70"/>
                <a:gd name="T30" fmla="*/ 26 w 44"/>
                <a:gd name="T31" fmla="*/ 49 h 70"/>
                <a:gd name="T32" fmla="*/ 28 w 44"/>
                <a:gd name="T33" fmla="*/ 45 h 70"/>
                <a:gd name="T34" fmla="*/ 29 w 44"/>
                <a:gd name="T35" fmla="*/ 44 h 70"/>
                <a:gd name="T36" fmla="*/ 31 w 44"/>
                <a:gd name="T37" fmla="*/ 41 h 70"/>
                <a:gd name="T38" fmla="*/ 32 w 44"/>
                <a:gd name="T39" fmla="*/ 39 h 70"/>
                <a:gd name="T40" fmla="*/ 36 w 44"/>
                <a:gd name="T41" fmla="*/ 36 h 70"/>
                <a:gd name="T42" fmla="*/ 37 w 44"/>
                <a:gd name="T43" fmla="*/ 34 h 70"/>
                <a:gd name="T44" fmla="*/ 39 w 44"/>
                <a:gd name="T45" fmla="*/ 33 h 70"/>
                <a:gd name="T46" fmla="*/ 40 w 44"/>
                <a:gd name="T47" fmla="*/ 29 h 70"/>
                <a:gd name="T48" fmla="*/ 42 w 44"/>
                <a:gd name="T49" fmla="*/ 26 h 70"/>
                <a:gd name="T50" fmla="*/ 44 w 44"/>
                <a:gd name="T51" fmla="*/ 23 h 70"/>
                <a:gd name="T52" fmla="*/ 44 w 44"/>
                <a:gd name="T53" fmla="*/ 18 h 70"/>
                <a:gd name="T54" fmla="*/ 44 w 44"/>
                <a:gd name="T55" fmla="*/ 13 h 70"/>
                <a:gd name="T56" fmla="*/ 42 w 44"/>
                <a:gd name="T57" fmla="*/ 10 h 70"/>
                <a:gd name="T58" fmla="*/ 39 w 44"/>
                <a:gd name="T59" fmla="*/ 7 h 70"/>
                <a:gd name="T60" fmla="*/ 36 w 44"/>
                <a:gd name="T61" fmla="*/ 4 h 70"/>
                <a:gd name="T62" fmla="*/ 31 w 44"/>
                <a:gd name="T63" fmla="*/ 2 h 70"/>
                <a:gd name="T64" fmla="*/ 26 w 44"/>
                <a:gd name="T65" fmla="*/ 0 h 70"/>
                <a:gd name="T66" fmla="*/ 24 w 44"/>
                <a:gd name="T67" fmla="*/ 0 h 70"/>
                <a:gd name="T68" fmla="*/ 21 w 44"/>
                <a:gd name="T69" fmla="*/ 2 h 70"/>
                <a:gd name="T70" fmla="*/ 18 w 44"/>
                <a:gd name="T71" fmla="*/ 2 h 70"/>
                <a:gd name="T72" fmla="*/ 16 w 44"/>
                <a:gd name="T73" fmla="*/ 4 h 70"/>
                <a:gd name="T74" fmla="*/ 13 w 44"/>
                <a:gd name="T75" fmla="*/ 5 h 70"/>
                <a:gd name="T76" fmla="*/ 11 w 44"/>
                <a:gd name="T77" fmla="*/ 7 h 70"/>
                <a:gd name="T78" fmla="*/ 10 w 44"/>
                <a:gd name="T79" fmla="*/ 10 h 70"/>
                <a:gd name="T80" fmla="*/ 7 w 44"/>
                <a:gd name="T81" fmla="*/ 12 h 70"/>
                <a:gd name="T82" fmla="*/ 3 w 44"/>
                <a:gd name="T83" fmla="*/ 16 h 70"/>
                <a:gd name="T84" fmla="*/ 0 w 44"/>
                <a:gd name="T85" fmla="*/ 23 h 70"/>
                <a:gd name="T86" fmla="*/ 0 w 44"/>
                <a:gd name="T87" fmla="*/ 29 h 70"/>
                <a:gd name="T88" fmla="*/ 0 w 44"/>
                <a:gd name="T89" fmla="*/ 37 h 70"/>
                <a:gd name="T90" fmla="*/ 2 w 44"/>
                <a:gd name="T91" fmla="*/ 44 h 70"/>
                <a:gd name="T92" fmla="*/ 2 w 44"/>
                <a:gd name="T93" fmla="*/ 52 h 70"/>
                <a:gd name="T94" fmla="*/ 2 w 44"/>
                <a:gd name="T95" fmla="*/ 58 h 70"/>
                <a:gd name="T96" fmla="*/ 0 w 44"/>
                <a:gd name="T97" fmla="*/ 65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70"/>
                <a:gd name="T149" fmla="*/ 44 w 44"/>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70">
                  <a:moveTo>
                    <a:pt x="0" y="65"/>
                  </a:moveTo>
                  <a:lnTo>
                    <a:pt x="2" y="66"/>
                  </a:lnTo>
                  <a:lnTo>
                    <a:pt x="5" y="68"/>
                  </a:lnTo>
                  <a:lnTo>
                    <a:pt x="8" y="68"/>
                  </a:lnTo>
                  <a:lnTo>
                    <a:pt x="10" y="70"/>
                  </a:lnTo>
                  <a:lnTo>
                    <a:pt x="13" y="70"/>
                  </a:lnTo>
                  <a:lnTo>
                    <a:pt x="16" y="70"/>
                  </a:lnTo>
                  <a:lnTo>
                    <a:pt x="18" y="70"/>
                  </a:lnTo>
                  <a:lnTo>
                    <a:pt x="21" y="68"/>
                  </a:lnTo>
                  <a:lnTo>
                    <a:pt x="23" y="66"/>
                  </a:lnTo>
                  <a:lnTo>
                    <a:pt x="24" y="63"/>
                  </a:lnTo>
                  <a:lnTo>
                    <a:pt x="24" y="62"/>
                  </a:lnTo>
                  <a:lnTo>
                    <a:pt x="24" y="58"/>
                  </a:lnTo>
                  <a:lnTo>
                    <a:pt x="26" y="55"/>
                  </a:lnTo>
                  <a:lnTo>
                    <a:pt x="26" y="52"/>
                  </a:lnTo>
                  <a:lnTo>
                    <a:pt x="26" y="49"/>
                  </a:lnTo>
                  <a:lnTo>
                    <a:pt x="28" y="45"/>
                  </a:lnTo>
                  <a:lnTo>
                    <a:pt x="29" y="44"/>
                  </a:lnTo>
                  <a:lnTo>
                    <a:pt x="31" y="41"/>
                  </a:lnTo>
                  <a:lnTo>
                    <a:pt x="32" y="39"/>
                  </a:lnTo>
                  <a:lnTo>
                    <a:pt x="36" y="36"/>
                  </a:lnTo>
                  <a:lnTo>
                    <a:pt x="37" y="34"/>
                  </a:lnTo>
                  <a:lnTo>
                    <a:pt x="39" y="33"/>
                  </a:lnTo>
                  <a:lnTo>
                    <a:pt x="40" y="29"/>
                  </a:lnTo>
                  <a:lnTo>
                    <a:pt x="42" y="26"/>
                  </a:lnTo>
                  <a:lnTo>
                    <a:pt x="44" y="23"/>
                  </a:lnTo>
                  <a:lnTo>
                    <a:pt x="44" y="18"/>
                  </a:lnTo>
                  <a:lnTo>
                    <a:pt x="44" y="13"/>
                  </a:lnTo>
                  <a:lnTo>
                    <a:pt x="42" y="10"/>
                  </a:lnTo>
                  <a:lnTo>
                    <a:pt x="39" y="7"/>
                  </a:lnTo>
                  <a:lnTo>
                    <a:pt x="36" y="4"/>
                  </a:lnTo>
                  <a:lnTo>
                    <a:pt x="31" y="2"/>
                  </a:lnTo>
                  <a:lnTo>
                    <a:pt x="26" y="0"/>
                  </a:lnTo>
                  <a:lnTo>
                    <a:pt x="24" y="0"/>
                  </a:lnTo>
                  <a:lnTo>
                    <a:pt x="21" y="2"/>
                  </a:lnTo>
                  <a:lnTo>
                    <a:pt x="18" y="2"/>
                  </a:lnTo>
                  <a:lnTo>
                    <a:pt x="16" y="4"/>
                  </a:lnTo>
                  <a:lnTo>
                    <a:pt x="13" y="5"/>
                  </a:lnTo>
                  <a:lnTo>
                    <a:pt x="11" y="7"/>
                  </a:lnTo>
                  <a:lnTo>
                    <a:pt x="10" y="10"/>
                  </a:lnTo>
                  <a:lnTo>
                    <a:pt x="7" y="12"/>
                  </a:lnTo>
                  <a:lnTo>
                    <a:pt x="3" y="16"/>
                  </a:lnTo>
                  <a:lnTo>
                    <a:pt x="0" y="23"/>
                  </a:lnTo>
                  <a:lnTo>
                    <a:pt x="0" y="29"/>
                  </a:lnTo>
                  <a:lnTo>
                    <a:pt x="0" y="37"/>
                  </a:lnTo>
                  <a:lnTo>
                    <a:pt x="2" y="44"/>
                  </a:lnTo>
                  <a:lnTo>
                    <a:pt x="2" y="52"/>
                  </a:lnTo>
                  <a:lnTo>
                    <a:pt x="2" y="58"/>
                  </a:lnTo>
                  <a:lnTo>
                    <a:pt x="0" y="65"/>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55" name="Freeform 154"/>
            <p:cNvSpPr>
              <a:spLocks/>
            </p:cNvSpPr>
            <p:nvPr/>
          </p:nvSpPr>
          <p:spPr bwMode="auto">
            <a:xfrm>
              <a:off x="4431" y="2793"/>
              <a:ext cx="44" cy="70"/>
            </a:xfrm>
            <a:custGeom>
              <a:avLst/>
              <a:gdLst>
                <a:gd name="T0" fmla="*/ 0 w 44"/>
                <a:gd name="T1" fmla="*/ 65 h 70"/>
                <a:gd name="T2" fmla="*/ 2 w 44"/>
                <a:gd name="T3" fmla="*/ 66 h 70"/>
                <a:gd name="T4" fmla="*/ 5 w 44"/>
                <a:gd name="T5" fmla="*/ 68 h 70"/>
                <a:gd name="T6" fmla="*/ 8 w 44"/>
                <a:gd name="T7" fmla="*/ 68 h 70"/>
                <a:gd name="T8" fmla="*/ 10 w 44"/>
                <a:gd name="T9" fmla="*/ 70 h 70"/>
                <a:gd name="T10" fmla="*/ 13 w 44"/>
                <a:gd name="T11" fmla="*/ 70 h 70"/>
                <a:gd name="T12" fmla="*/ 16 w 44"/>
                <a:gd name="T13" fmla="*/ 70 h 70"/>
                <a:gd name="T14" fmla="*/ 18 w 44"/>
                <a:gd name="T15" fmla="*/ 70 h 70"/>
                <a:gd name="T16" fmla="*/ 21 w 44"/>
                <a:gd name="T17" fmla="*/ 68 h 70"/>
                <a:gd name="T18" fmla="*/ 23 w 44"/>
                <a:gd name="T19" fmla="*/ 66 h 70"/>
                <a:gd name="T20" fmla="*/ 24 w 44"/>
                <a:gd name="T21" fmla="*/ 63 h 70"/>
                <a:gd name="T22" fmla="*/ 24 w 44"/>
                <a:gd name="T23" fmla="*/ 62 h 70"/>
                <a:gd name="T24" fmla="*/ 24 w 44"/>
                <a:gd name="T25" fmla="*/ 58 h 70"/>
                <a:gd name="T26" fmla="*/ 26 w 44"/>
                <a:gd name="T27" fmla="*/ 55 h 70"/>
                <a:gd name="T28" fmla="*/ 26 w 44"/>
                <a:gd name="T29" fmla="*/ 52 h 70"/>
                <a:gd name="T30" fmla="*/ 26 w 44"/>
                <a:gd name="T31" fmla="*/ 49 h 70"/>
                <a:gd name="T32" fmla="*/ 28 w 44"/>
                <a:gd name="T33" fmla="*/ 45 h 70"/>
                <a:gd name="T34" fmla="*/ 29 w 44"/>
                <a:gd name="T35" fmla="*/ 44 h 70"/>
                <a:gd name="T36" fmla="*/ 31 w 44"/>
                <a:gd name="T37" fmla="*/ 41 h 70"/>
                <a:gd name="T38" fmla="*/ 32 w 44"/>
                <a:gd name="T39" fmla="*/ 39 h 70"/>
                <a:gd name="T40" fmla="*/ 36 w 44"/>
                <a:gd name="T41" fmla="*/ 36 h 70"/>
                <a:gd name="T42" fmla="*/ 37 w 44"/>
                <a:gd name="T43" fmla="*/ 34 h 70"/>
                <a:gd name="T44" fmla="*/ 39 w 44"/>
                <a:gd name="T45" fmla="*/ 33 h 70"/>
                <a:gd name="T46" fmla="*/ 40 w 44"/>
                <a:gd name="T47" fmla="*/ 29 h 70"/>
                <a:gd name="T48" fmla="*/ 42 w 44"/>
                <a:gd name="T49" fmla="*/ 26 h 70"/>
                <a:gd name="T50" fmla="*/ 44 w 44"/>
                <a:gd name="T51" fmla="*/ 23 h 70"/>
                <a:gd name="T52" fmla="*/ 44 w 44"/>
                <a:gd name="T53" fmla="*/ 18 h 70"/>
                <a:gd name="T54" fmla="*/ 44 w 44"/>
                <a:gd name="T55" fmla="*/ 13 h 70"/>
                <a:gd name="T56" fmla="*/ 42 w 44"/>
                <a:gd name="T57" fmla="*/ 10 h 70"/>
                <a:gd name="T58" fmla="*/ 39 w 44"/>
                <a:gd name="T59" fmla="*/ 7 h 70"/>
                <a:gd name="T60" fmla="*/ 36 w 44"/>
                <a:gd name="T61" fmla="*/ 4 h 70"/>
                <a:gd name="T62" fmla="*/ 31 w 44"/>
                <a:gd name="T63" fmla="*/ 2 h 70"/>
                <a:gd name="T64" fmla="*/ 26 w 44"/>
                <a:gd name="T65" fmla="*/ 0 h 70"/>
                <a:gd name="T66" fmla="*/ 24 w 44"/>
                <a:gd name="T67" fmla="*/ 0 h 70"/>
                <a:gd name="T68" fmla="*/ 21 w 44"/>
                <a:gd name="T69" fmla="*/ 2 h 70"/>
                <a:gd name="T70" fmla="*/ 18 w 44"/>
                <a:gd name="T71" fmla="*/ 2 h 70"/>
                <a:gd name="T72" fmla="*/ 16 w 44"/>
                <a:gd name="T73" fmla="*/ 4 h 70"/>
                <a:gd name="T74" fmla="*/ 13 w 44"/>
                <a:gd name="T75" fmla="*/ 5 h 70"/>
                <a:gd name="T76" fmla="*/ 11 w 44"/>
                <a:gd name="T77" fmla="*/ 7 h 70"/>
                <a:gd name="T78" fmla="*/ 10 w 44"/>
                <a:gd name="T79" fmla="*/ 10 h 70"/>
                <a:gd name="T80" fmla="*/ 7 w 44"/>
                <a:gd name="T81" fmla="*/ 12 h 70"/>
                <a:gd name="T82" fmla="*/ 3 w 44"/>
                <a:gd name="T83" fmla="*/ 16 h 70"/>
                <a:gd name="T84" fmla="*/ 0 w 44"/>
                <a:gd name="T85" fmla="*/ 23 h 70"/>
                <a:gd name="T86" fmla="*/ 0 w 44"/>
                <a:gd name="T87" fmla="*/ 29 h 70"/>
                <a:gd name="T88" fmla="*/ 0 w 44"/>
                <a:gd name="T89" fmla="*/ 37 h 70"/>
                <a:gd name="T90" fmla="*/ 2 w 44"/>
                <a:gd name="T91" fmla="*/ 44 h 70"/>
                <a:gd name="T92" fmla="*/ 2 w 44"/>
                <a:gd name="T93" fmla="*/ 52 h 70"/>
                <a:gd name="T94" fmla="*/ 2 w 44"/>
                <a:gd name="T95" fmla="*/ 58 h 70"/>
                <a:gd name="T96" fmla="*/ 0 w 44"/>
                <a:gd name="T97" fmla="*/ 65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70"/>
                <a:gd name="T149" fmla="*/ 44 w 44"/>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70">
                  <a:moveTo>
                    <a:pt x="0" y="65"/>
                  </a:moveTo>
                  <a:lnTo>
                    <a:pt x="2" y="66"/>
                  </a:lnTo>
                  <a:lnTo>
                    <a:pt x="5" y="68"/>
                  </a:lnTo>
                  <a:lnTo>
                    <a:pt x="8" y="68"/>
                  </a:lnTo>
                  <a:lnTo>
                    <a:pt x="10" y="70"/>
                  </a:lnTo>
                  <a:lnTo>
                    <a:pt x="13" y="70"/>
                  </a:lnTo>
                  <a:lnTo>
                    <a:pt x="16" y="70"/>
                  </a:lnTo>
                  <a:lnTo>
                    <a:pt x="18" y="70"/>
                  </a:lnTo>
                  <a:lnTo>
                    <a:pt x="21" y="68"/>
                  </a:lnTo>
                  <a:lnTo>
                    <a:pt x="23" y="66"/>
                  </a:lnTo>
                  <a:lnTo>
                    <a:pt x="24" y="63"/>
                  </a:lnTo>
                  <a:lnTo>
                    <a:pt x="24" y="62"/>
                  </a:lnTo>
                  <a:lnTo>
                    <a:pt x="24" y="58"/>
                  </a:lnTo>
                  <a:lnTo>
                    <a:pt x="26" y="55"/>
                  </a:lnTo>
                  <a:lnTo>
                    <a:pt x="26" y="52"/>
                  </a:lnTo>
                  <a:lnTo>
                    <a:pt x="26" y="49"/>
                  </a:lnTo>
                  <a:lnTo>
                    <a:pt x="28" y="45"/>
                  </a:lnTo>
                  <a:lnTo>
                    <a:pt x="29" y="44"/>
                  </a:lnTo>
                  <a:lnTo>
                    <a:pt x="31" y="41"/>
                  </a:lnTo>
                  <a:lnTo>
                    <a:pt x="32" y="39"/>
                  </a:lnTo>
                  <a:lnTo>
                    <a:pt x="36" y="36"/>
                  </a:lnTo>
                  <a:lnTo>
                    <a:pt x="37" y="34"/>
                  </a:lnTo>
                  <a:lnTo>
                    <a:pt x="39" y="33"/>
                  </a:lnTo>
                  <a:lnTo>
                    <a:pt x="40" y="29"/>
                  </a:lnTo>
                  <a:lnTo>
                    <a:pt x="42" y="26"/>
                  </a:lnTo>
                  <a:lnTo>
                    <a:pt x="44" y="23"/>
                  </a:lnTo>
                  <a:lnTo>
                    <a:pt x="44" y="18"/>
                  </a:lnTo>
                  <a:lnTo>
                    <a:pt x="44" y="13"/>
                  </a:lnTo>
                  <a:lnTo>
                    <a:pt x="42" y="10"/>
                  </a:lnTo>
                  <a:lnTo>
                    <a:pt x="39" y="7"/>
                  </a:lnTo>
                  <a:lnTo>
                    <a:pt x="36" y="4"/>
                  </a:lnTo>
                  <a:lnTo>
                    <a:pt x="31" y="2"/>
                  </a:lnTo>
                  <a:lnTo>
                    <a:pt x="26" y="0"/>
                  </a:lnTo>
                  <a:lnTo>
                    <a:pt x="24" y="0"/>
                  </a:lnTo>
                  <a:lnTo>
                    <a:pt x="21" y="2"/>
                  </a:lnTo>
                  <a:lnTo>
                    <a:pt x="18" y="2"/>
                  </a:lnTo>
                  <a:lnTo>
                    <a:pt x="16" y="4"/>
                  </a:lnTo>
                  <a:lnTo>
                    <a:pt x="13" y="5"/>
                  </a:lnTo>
                  <a:lnTo>
                    <a:pt x="11" y="7"/>
                  </a:lnTo>
                  <a:lnTo>
                    <a:pt x="10" y="10"/>
                  </a:lnTo>
                  <a:lnTo>
                    <a:pt x="7" y="12"/>
                  </a:lnTo>
                  <a:lnTo>
                    <a:pt x="3" y="16"/>
                  </a:lnTo>
                  <a:lnTo>
                    <a:pt x="0" y="23"/>
                  </a:lnTo>
                  <a:lnTo>
                    <a:pt x="0" y="29"/>
                  </a:lnTo>
                  <a:lnTo>
                    <a:pt x="0" y="37"/>
                  </a:lnTo>
                  <a:lnTo>
                    <a:pt x="2" y="44"/>
                  </a:lnTo>
                  <a:lnTo>
                    <a:pt x="2" y="52"/>
                  </a:lnTo>
                  <a:lnTo>
                    <a:pt x="2" y="58"/>
                  </a:lnTo>
                  <a:lnTo>
                    <a:pt x="0" y="65"/>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56" name="Freeform 155"/>
            <p:cNvSpPr>
              <a:spLocks/>
            </p:cNvSpPr>
            <p:nvPr/>
          </p:nvSpPr>
          <p:spPr bwMode="auto">
            <a:xfrm>
              <a:off x="4431" y="2793"/>
              <a:ext cx="44" cy="70"/>
            </a:xfrm>
            <a:custGeom>
              <a:avLst/>
              <a:gdLst>
                <a:gd name="T0" fmla="*/ 0 w 44"/>
                <a:gd name="T1" fmla="*/ 65 h 70"/>
                <a:gd name="T2" fmla="*/ 2 w 44"/>
                <a:gd name="T3" fmla="*/ 66 h 70"/>
                <a:gd name="T4" fmla="*/ 5 w 44"/>
                <a:gd name="T5" fmla="*/ 68 h 70"/>
                <a:gd name="T6" fmla="*/ 8 w 44"/>
                <a:gd name="T7" fmla="*/ 68 h 70"/>
                <a:gd name="T8" fmla="*/ 10 w 44"/>
                <a:gd name="T9" fmla="*/ 70 h 70"/>
                <a:gd name="T10" fmla="*/ 13 w 44"/>
                <a:gd name="T11" fmla="*/ 70 h 70"/>
                <a:gd name="T12" fmla="*/ 16 w 44"/>
                <a:gd name="T13" fmla="*/ 70 h 70"/>
                <a:gd name="T14" fmla="*/ 18 w 44"/>
                <a:gd name="T15" fmla="*/ 70 h 70"/>
                <a:gd name="T16" fmla="*/ 21 w 44"/>
                <a:gd name="T17" fmla="*/ 68 h 70"/>
                <a:gd name="T18" fmla="*/ 23 w 44"/>
                <a:gd name="T19" fmla="*/ 66 h 70"/>
                <a:gd name="T20" fmla="*/ 24 w 44"/>
                <a:gd name="T21" fmla="*/ 63 h 70"/>
                <a:gd name="T22" fmla="*/ 24 w 44"/>
                <a:gd name="T23" fmla="*/ 62 h 70"/>
                <a:gd name="T24" fmla="*/ 24 w 44"/>
                <a:gd name="T25" fmla="*/ 58 h 70"/>
                <a:gd name="T26" fmla="*/ 26 w 44"/>
                <a:gd name="T27" fmla="*/ 55 h 70"/>
                <a:gd name="T28" fmla="*/ 26 w 44"/>
                <a:gd name="T29" fmla="*/ 52 h 70"/>
                <a:gd name="T30" fmla="*/ 26 w 44"/>
                <a:gd name="T31" fmla="*/ 49 h 70"/>
                <a:gd name="T32" fmla="*/ 28 w 44"/>
                <a:gd name="T33" fmla="*/ 45 h 70"/>
                <a:gd name="T34" fmla="*/ 29 w 44"/>
                <a:gd name="T35" fmla="*/ 44 h 70"/>
                <a:gd name="T36" fmla="*/ 31 w 44"/>
                <a:gd name="T37" fmla="*/ 41 h 70"/>
                <a:gd name="T38" fmla="*/ 32 w 44"/>
                <a:gd name="T39" fmla="*/ 39 h 70"/>
                <a:gd name="T40" fmla="*/ 36 w 44"/>
                <a:gd name="T41" fmla="*/ 36 h 70"/>
                <a:gd name="T42" fmla="*/ 37 w 44"/>
                <a:gd name="T43" fmla="*/ 34 h 70"/>
                <a:gd name="T44" fmla="*/ 39 w 44"/>
                <a:gd name="T45" fmla="*/ 33 h 70"/>
                <a:gd name="T46" fmla="*/ 40 w 44"/>
                <a:gd name="T47" fmla="*/ 29 h 70"/>
                <a:gd name="T48" fmla="*/ 42 w 44"/>
                <a:gd name="T49" fmla="*/ 26 h 70"/>
                <a:gd name="T50" fmla="*/ 44 w 44"/>
                <a:gd name="T51" fmla="*/ 23 h 70"/>
                <a:gd name="T52" fmla="*/ 44 w 44"/>
                <a:gd name="T53" fmla="*/ 18 h 70"/>
                <a:gd name="T54" fmla="*/ 44 w 44"/>
                <a:gd name="T55" fmla="*/ 13 h 70"/>
                <a:gd name="T56" fmla="*/ 42 w 44"/>
                <a:gd name="T57" fmla="*/ 10 h 70"/>
                <a:gd name="T58" fmla="*/ 39 w 44"/>
                <a:gd name="T59" fmla="*/ 7 h 70"/>
                <a:gd name="T60" fmla="*/ 36 w 44"/>
                <a:gd name="T61" fmla="*/ 4 h 70"/>
                <a:gd name="T62" fmla="*/ 31 w 44"/>
                <a:gd name="T63" fmla="*/ 2 h 70"/>
                <a:gd name="T64" fmla="*/ 26 w 44"/>
                <a:gd name="T65" fmla="*/ 0 h 70"/>
                <a:gd name="T66" fmla="*/ 24 w 44"/>
                <a:gd name="T67" fmla="*/ 0 h 70"/>
                <a:gd name="T68" fmla="*/ 21 w 44"/>
                <a:gd name="T69" fmla="*/ 2 h 70"/>
                <a:gd name="T70" fmla="*/ 18 w 44"/>
                <a:gd name="T71" fmla="*/ 2 h 70"/>
                <a:gd name="T72" fmla="*/ 16 w 44"/>
                <a:gd name="T73" fmla="*/ 4 h 70"/>
                <a:gd name="T74" fmla="*/ 13 w 44"/>
                <a:gd name="T75" fmla="*/ 5 h 70"/>
                <a:gd name="T76" fmla="*/ 11 w 44"/>
                <a:gd name="T77" fmla="*/ 7 h 70"/>
                <a:gd name="T78" fmla="*/ 10 w 44"/>
                <a:gd name="T79" fmla="*/ 10 h 70"/>
                <a:gd name="T80" fmla="*/ 7 w 44"/>
                <a:gd name="T81" fmla="*/ 12 h 70"/>
                <a:gd name="T82" fmla="*/ 3 w 44"/>
                <a:gd name="T83" fmla="*/ 16 h 70"/>
                <a:gd name="T84" fmla="*/ 0 w 44"/>
                <a:gd name="T85" fmla="*/ 23 h 70"/>
                <a:gd name="T86" fmla="*/ 0 w 44"/>
                <a:gd name="T87" fmla="*/ 29 h 70"/>
                <a:gd name="T88" fmla="*/ 0 w 44"/>
                <a:gd name="T89" fmla="*/ 37 h 70"/>
                <a:gd name="T90" fmla="*/ 2 w 44"/>
                <a:gd name="T91" fmla="*/ 44 h 70"/>
                <a:gd name="T92" fmla="*/ 2 w 44"/>
                <a:gd name="T93" fmla="*/ 52 h 70"/>
                <a:gd name="T94" fmla="*/ 2 w 44"/>
                <a:gd name="T95" fmla="*/ 58 h 70"/>
                <a:gd name="T96" fmla="*/ 0 w 44"/>
                <a:gd name="T97" fmla="*/ 65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70"/>
                <a:gd name="T149" fmla="*/ 44 w 44"/>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70">
                  <a:moveTo>
                    <a:pt x="0" y="65"/>
                  </a:moveTo>
                  <a:lnTo>
                    <a:pt x="2" y="66"/>
                  </a:lnTo>
                  <a:lnTo>
                    <a:pt x="5" y="68"/>
                  </a:lnTo>
                  <a:lnTo>
                    <a:pt x="8" y="68"/>
                  </a:lnTo>
                  <a:lnTo>
                    <a:pt x="10" y="70"/>
                  </a:lnTo>
                  <a:lnTo>
                    <a:pt x="13" y="70"/>
                  </a:lnTo>
                  <a:lnTo>
                    <a:pt x="16" y="70"/>
                  </a:lnTo>
                  <a:lnTo>
                    <a:pt x="18" y="70"/>
                  </a:lnTo>
                  <a:lnTo>
                    <a:pt x="21" y="68"/>
                  </a:lnTo>
                  <a:lnTo>
                    <a:pt x="23" y="66"/>
                  </a:lnTo>
                  <a:lnTo>
                    <a:pt x="24" y="63"/>
                  </a:lnTo>
                  <a:lnTo>
                    <a:pt x="24" y="62"/>
                  </a:lnTo>
                  <a:lnTo>
                    <a:pt x="24" y="58"/>
                  </a:lnTo>
                  <a:lnTo>
                    <a:pt x="26" y="55"/>
                  </a:lnTo>
                  <a:lnTo>
                    <a:pt x="26" y="52"/>
                  </a:lnTo>
                  <a:lnTo>
                    <a:pt x="26" y="49"/>
                  </a:lnTo>
                  <a:lnTo>
                    <a:pt x="28" y="45"/>
                  </a:lnTo>
                  <a:lnTo>
                    <a:pt x="29" y="44"/>
                  </a:lnTo>
                  <a:lnTo>
                    <a:pt x="31" y="41"/>
                  </a:lnTo>
                  <a:lnTo>
                    <a:pt x="32" y="39"/>
                  </a:lnTo>
                  <a:lnTo>
                    <a:pt x="36" y="36"/>
                  </a:lnTo>
                  <a:lnTo>
                    <a:pt x="37" y="34"/>
                  </a:lnTo>
                  <a:lnTo>
                    <a:pt x="39" y="33"/>
                  </a:lnTo>
                  <a:lnTo>
                    <a:pt x="40" y="29"/>
                  </a:lnTo>
                  <a:lnTo>
                    <a:pt x="42" y="26"/>
                  </a:lnTo>
                  <a:lnTo>
                    <a:pt x="44" y="23"/>
                  </a:lnTo>
                  <a:lnTo>
                    <a:pt x="44" y="18"/>
                  </a:lnTo>
                  <a:lnTo>
                    <a:pt x="44" y="13"/>
                  </a:lnTo>
                  <a:lnTo>
                    <a:pt x="42" y="10"/>
                  </a:lnTo>
                  <a:lnTo>
                    <a:pt x="39" y="7"/>
                  </a:lnTo>
                  <a:lnTo>
                    <a:pt x="36" y="4"/>
                  </a:lnTo>
                  <a:lnTo>
                    <a:pt x="31" y="2"/>
                  </a:lnTo>
                  <a:lnTo>
                    <a:pt x="26" y="0"/>
                  </a:lnTo>
                  <a:lnTo>
                    <a:pt x="24" y="0"/>
                  </a:lnTo>
                  <a:lnTo>
                    <a:pt x="21" y="2"/>
                  </a:lnTo>
                  <a:lnTo>
                    <a:pt x="18" y="2"/>
                  </a:lnTo>
                  <a:lnTo>
                    <a:pt x="16" y="4"/>
                  </a:lnTo>
                  <a:lnTo>
                    <a:pt x="13" y="5"/>
                  </a:lnTo>
                  <a:lnTo>
                    <a:pt x="11" y="7"/>
                  </a:lnTo>
                  <a:lnTo>
                    <a:pt x="10" y="10"/>
                  </a:lnTo>
                  <a:lnTo>
                    <a:pt x="7" y="12"/>
                  </a:lnTo>
                  <a:lnTo>
                    <a:pt x="3" y="16"/>
                  </a:lnTo>
                  <a:lnTo>
                    <a:pt x="0" y="23"/>
                  </a:lnTo>
                  <a:lnTo>
                    <a:pt x="0" y="29"/>
                  </a:lnTo>
                  <a:lnTo>
                    <a:pt x="0" y="37"/>
                  </a:lnTo>
                  <a:lnTo>
                    <a:pt x="2" y="44"/>
                  </a:lnTo>
                  <a:lnTo>
                    <a:pt x="2" y="52"/>
                  </a:lnTo>
                  <a:lnTo>
                    <a:pt x="2" y="58"/>
                  </a:lnTo>
                  <a:lnTo>
                    <a:pt x="0" y="6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57" name="Freeform 156"/>
            <p:cNvSpPr>
              <a:spLocks/>
            </p:cNvSpPr>
            <p:nvPr/>
          </p:nvSpPr>
          <p:spPr bwMode="auto">
            <a:xfrm>
              <a:off x="4417" y="2742"/>
              <a:ext cx="46" cy="55"/>
            </a:xfrm>
            <a:custGeom>
              <a:avLst/>
              <a:gdLst>
                <a:gd name="T0" fmla="*/ 19 w 46"/>
                <a:gd name="T1" fmla="*/ 53 h 55"/>
                <a:gd name="T2" fmla="*/ 19 w 46"/>
                <a:gd name="T3" fmla="*/ 53 h 55"/>
                <a:gd name="T4" fmla="*/ 19 w 46"/>
                <a:gd name="T5" fmla="*/ 51 h 55"/>
                <a:gd name="T6" fmla="*/ 19 w 46"/>
                <a:gd name="T7" fmla="*/ 50 h 55"/>
                <a:gd name="T8" fmla="*/ 21 w 46"/>
                <a:gd name="T9" fmla="*/ 50 h 55"/>
                <a:gd name="T10" fmla="*/ 21 w 46"/>
                <a:gd name="T11" fmla="*/ 48 h 55"/>
                <a:gd name="T12" fmla="*/ 21 w 46"/>
                <a:gd name="T13" fmla="*/ 48 h 55"/>
                <a:gd name="T14" fmla="*/ 22 w 46"/>
                <a:gd name="T15" fmla="*/ 47 h 55"/>
                <a:gd name="T16" fmla="*/ 22 w 46"/>
                <a:gd name="T17" fmla="*/ 47 h 55"/>
                <a:gd name="T18" fmla="*/ 27 w 46"/>
                <a:gd name="T19" fmla="*/ 45 h 55"/>
                <a:gd name="T20" fmla="*/ 30 w 46"/>
                <a:gd name="T21" fmla="*/ 43 h 55"/>
                <a:gd name="T22" fmla="*/ 35 w 46"/>
                <a:gd name="T23" fmla="*/ 42 h 55"/>
                <a:gd name="T24" fmla="*/ 40 w 46"/>
                <a:gd name="T25" fmla="*/ 40 h 55"/>
                <a:gd name="T26" fmla="*/ 43 w 46"/>
                <a:gd name="T27" fmla="*/ 39 h 55"/>
                <a:gd name="T28" fmla="*/ 45 w 46"/>
                <a:gd name="T29" fmla="*/ 35 h 55"/>
                <a:gd name="T30" fmla="*/ 46 w 46"/>
                <a:gd name="T31" fmla="*/ 32 h 55"/>
                <a:gd name="T32" fmla="*/ 46 w 46"/>
                <a:gd name="T33" fmla="*/ 29 h 55"/>
                <a:gd name="T34" fmla="*/ 45 w 46"/>
                <a:gd name="T35" fmla="*/ 21 h 55"/>
                <a:gd name="T36" fmla="*/ 42 w 46"/>
                <a:gd name="T37" fmla="*/ 14 h 55"/>
                <a:gd name="T38" fmla="*/ 37 w 46"/>
                <a:gd name="T39" fmla="*/ 10 h 55"/>
                <a:gd name="T40" fmla="*/ 32 w 46"/>
                <a:gd name="T41" fmla="*/ 5 h 55"/>
                <a:gd name="T42" fmla="*/ 25 w 46"/>
                <a:gd name="T43" fmla="*/ 2 h 55"/>
                <a:gd name="T44" fmla="*/ 17 w 46"/>
                <a:gd name="T45" fmla="*/ 0 h 55"/>
                <a:gd name="T46" fmla="*/ 9 w 46"/>
                <a:gd name="T47" fmla="*/ 0 h 55"/>
                <a:gd name="T48" fmla="*/ 3 w 46"/>
                <a:gd name="T49" fmla="*/ 3 h 55"/>
                <a:gd name="T50" fmla="*/ 0 w 46"/>
                <a:gd name="T51" fmla="*/ 5 h 55"/>
                <a:gd name="T52" fmla="*/ 0 w 46"/>
                <a:gd name="T53" fmla="*/ 6 h 55"/>
                <a:gd name="T54" fmla="*/ 0 w 46"/>
                <a:gd name="T55" fmla="*/ 10 h 55"/>
                <a:gd name="T56" fmla="*/ 1 w 46"/>
                <a:gd name="T57" fmla="*/ 13 h 55"/>
                <a:gd name="T58" fmla="*/ 3 w 46"/>
                <a:gd name="T59" fmla="*/ 16 h 55"/>
                <a:gd name="T60" fmla="*/ 5 w 46"/>
                <a:gd name="T61" fmla="*/ 19 h 55"/>
                <a:gd name="T62" fmla="*/ 6 w 46"/>
                <a:gd name="T63" fmla="*/ 21 h 55"/>
                <a:gd name="T64" fmla="*/ 9 w 46"/>
                <a:gd name="T65" fmla="*/ 24 h 55"/>
                <a:gd name="T66" fmla="*/ 11 w 46"/>
                <a:gd name="T67" fmla="*/ 27 h 55"/>
                <a:gd name="T68" fmla="*/ 13 w 46"/>
                <a:gd name="T69" fmla="*/ 30 h 55"/>
                <a:gd name="T70" fmla="*/ 14 w 46"/>
                <a:gd name="T71" fmla="*/ 34 h 55"/>
                <a:gd name="T72" fmla="*/ 14 w 46"/>
                <a:gd name="T73" fmla="*/ 37 h 55"/>
                <a:gd name="T74" fmla="*/ 14 w 46"/>
                <a:gd name="T75" fmla="*/ 42 h 55"/>
                <a:gd name="T76" fmla="*/ 14 w 46"/>
                <a:gd name="T77" fmla="*/ 45 h 55"/>
                <a:gd name="T78" fmla="*/ 14 w 46"/>
                <a:gd name="T79" fmla="*/ 50 h 55"/>
                <a:gd name="T80" fmla="*/ 14 w 46"/>
                <a:gd name="T81" fmla="*/ 55 h 55"/>
                <a:gd name="T82" fmla="*/ 14 w 46"/>
                <a:gd name="T83" fmla="*/ 55 h 55"/>
                <a:gd name="T84" fmla="*/ 16 w 46"/>
                <a:gd name="T85" fmla="*/ 55 h 55"/>
                <a:gd name="T86" fmla="*/ 16 w 46"/>
                <a:gd name="T87" fmla="*/ 55 h 55"/>
                <a:gd name="T88" fmla="*/ 17 w 46"/>
                <a:gd name="T89" fmla="*/ 55 h 55"/>
                <a:gd name="T90" fmla="*/ 17 w 46"/>
                <a:gd name="T91" fmla="*/ 55 h 55"/>
                <a:gd name="T92" fmla="*/ 17 w 46"/>
                <a:gd name="T93" fmla="*/ 55 h 55"/>
                <a:gd name="T94" fmla="*/ 19 w 46"/>
                <a:gd name="T95" fmla="*/ 55 h 55"/>
                <a:gd name="T96" fmla="*/ 19 w 46"/>
                <a:gd name="T97" fmla="*/ 5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19" y="53"/>
                  </a:moveTo>
                  <a:lnTo>
                    <a:pt x="19" y="53"/>
                  </a:lnTo>
                  <a:lnTo>
                    <a:pt x="19" y="51"/>
                  </a:lnTo>
                  <a:lnTo>
                    <a:pt x="19" y="50"/>
                  </a:lnTo>
                  <a:lnTo>
                    <a:pt x="21" y="50"/>
                  </a:lnTo>
                  <a:lnTo>
                    <a:pt x="21" y="48"/>
                  </a:lnTo>
                  <a:lnTo>
                    <a:pt x="22" y="47"/>
                  </a:lnTo>
                  <a:lnTo>
                    <a:pt x="27" y="45"/>
                  </a:lnTo>
                  <a:lnTo>
                    <a:pt x="30" y="43"/>
                  </a:lnTo>
                  <a:lnTo>
                    <a:pt x="35" y="42"/>
                  </a:lnTo>
                  <a:lnTo>
                    <a:pt x="40" y="40"/>
                  </a:lnTo>
                  <a:lnTo>
                    <a:pt x="43" y="39"/>
                  </a:lnTo>
                  <a:lnTo>
                    <a:pt x="45" y="35"/>
                  </a:lnTo>
                  <a:lnTo>
                    <a:pt x="46" y="32"/>
                  </a:lnTo>
                  <a:lnTo>
                    <a:pt x="46" y="29"/>
                  </a:lnTo>
                  <a:lnTo>
                    <a:pt x="45" y="21"/>
                  </a:lnTo>
                  <a:lnTo>
                    <a:pt x="42" y="14"/>
                  </a:lnTo>
                  <a:lnTo>
                    <a:pt x="37" y="10"/>
                  </a:lnTo>
                  <a:lnTo>
                    <a:pt x="32" y="5"/>
                  </a:lnTo>
                  <a:lnTo>
                    <a:pt x="25" y="2"/>
                  </a:lnTo>
                  <a:lnTo>
                    <a:pt x="17" y="0"/>
                  </a:lnTo>
                  <a:lnTo>
                    <a:pt x="9" y="0"/>
                  </a:lnTo>
                  <a:lnTo>
                    <a:pt x="3" y="3"/>
                  </a:lnTo>
                  <a:lnTo>
                    <a:pt x="0" y="5"/>
                  </a:lnTo>
                  <a:lnTo>
                    <a:pt x="0" y="6"/>
                  </a:lnTo>
                  <a:lnTo>
                    <a:pt x="0" y="10"/>
                  </a:lnTo>
                  <a:lnTo>
                    <a:pt x="1" y="13"/>
                  </a:lnTo>
                  <a:lnTo>
                    <a:pt x="3" y="16"/>
                  </a:lnTo>
                  <a:lnTo>
                    <a:pt x="5" y="19"/>
                  </a:lnTo>
                  <a:lnTo>
                    <a:pt x="6" y="21"/>
                  </a:lnTo>
                  <a:lnTo>
                    <a:pt x="9" y="24"/>
                  </a:lnTo>
                  <a:lnTo>
                    <a:pt x="11" y="27"/>
                  </a:lnTo>
                  <a:lnTo>
                    <a:pt x="13" y="30"/>
                  </a:lnTo>
                  <a:lnTo>
                    <a:pt x="14" y="34"/>
                  </a:lnTo>
                  <a:lnTo>
                    <a:pt x="14" y="37"/>
                  </a:lnTo>
                  <a:lnTo>
                    <a:pt x="14" y="42"/>
                  </a:lnTo>
                  <a:lnTo>
                    <a:pt x="14" y="45"/>
                  </a:lnTo>
                  <a:lnTo>
                    <a:pt x="14" y="50"/>
                  </a:lnTo>
                  <a:lnTo>
                    <a:pt x="14" y="55"/>
                  </a:lnTo>
                  <a:lnTo>
                    <a:pt x="16" y="55"/>
                  </a:lnTo>
                  <a:lnTo>
                    <a:pt x="17" y="55"/>
                  </a:lnTo>
                  <a:lnTo>
                    <a:pt x="19" y="55"/>
                  </a:lnTo>
                  <a:lnTo>
                    <a:pt x="19" y="5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58" name="Freeform 157"/>
            <p:cNvSpPr>
              <a:spLocks/>
            </p:cNvSpPr>
            <p:nvPr/>
          </p:nvSpPr>
          <p:spPr bwMode="auto">
            <a:xfrm>
              <a:off x="4417" y="2742"/>
              <a:ext cx="46" cy="55"/>
            </a:xfrm>
            <a:custGeom>
              <a:avLst/>
              <a:gdLst>
                <a:gd name="T0" fmla="*/ 19 w 46"/>
                <a:gd name="T1" fmla="*/ 53 h 55"/>
                <a:gd name="T2" fmla="*/ 19 w 46"/>
                <a:gd name="T3" fmla="*/ 53 h 55"/>
                <a:gd name="T4" fmla="*/ 19 w 46"/>
                <a:gd name="T5" fmla="*/ 51 h 55"/>
                <a:gd name="T6" fmla="*/ 19 w 46"/>
                <a:gd name="T7" fmla="*/ 50 h 55"/>
                <a:gd name="T8" fmla="*/ 21 w 46"/>
                <a:gd name="T9" fmla="*/ 50 h 55"/>
                <a:gd name="T10" fmla="*/ 21 w 46"/>
                <a:gd name="T11" fmla="*/ 48 h 55"/>
                <a:gd name="T12" fmla="*/ 21 w 46"/>
                <a:gd name="T13" fmla="*/ 48 h 55"/>
                <a:gd name="T14" fmla="*/ 22 w 46"/>
                <a:gd name="T15" fmla="*/ 47 h 55"/>
                <a:gd name="T16" fmla="*/ 22 w 46"/>
                <a:gd name="T17" fmla="*/ 47 h 55"/>
                <a:gd name="T18" fmla="*/ 27 w 46"/>
                <a:gd name="T19" fmla="*/ 45 h 55"/>
                <a:gd name="T20" fmla="*/ 30 w 46"/>
                <a:gd name="T21" fmla="*/ 43 h 55"/>
                <a:gd name="T22" fmla="*/ 35 w 46"/>
                <a:gd name="T23" fmla="*/ 42 h 55"/>
                <a:gd name="T24" fmla="*/ 40 w 46"/>
                <a:gd name="T25" fmla="*/ 40 h 55"/>
                <a:gd name="T26" fmla="*/ 43 w 46"/>
                <a:gd name="T27" fmla="*/ 39 h 55"/>
                <a:gd name="T28" fmla="*/ 45 w 46"/>
                <a:gd name="T29" fmla="*/ 35 h 55"/>
                <a:gd name="T30" fmla="*/ 46 w 46"/>
                <a:gd name="T31" fmla="*/ 32 h 55"/>
                <a:gd name="T32" fmla="*/ 46 w 46"/>
                <a:gd name="T33" fmla="*/ 29 h 55"/>
                <a:gd name="T34" fmla="*/ 45 w 46"/>
                <a:gd name="T35" fmla="*/ 21 h 55"/>
                <a:gd name="T36" fmla="*/ 42 w 46"/>
                <a:gd name="T37" fmla="*/ 14 h 55"/>
                <a:gd name="T38" fmla="*/ 37 w 46"/>
                <a:gd name="T39" fmla="*/ 10 h 55"/>
                <a:gd name="T40" fmla="*/ 32 w 46"/>
                <a:gd name="T41" fmla="*/ 5 h 55"/>
                <a:gd name="T42" fmla="*/ 25 w 46"/>
                <a:gd name="T43" fmla="*/ 2 h 55"/>
                <a:gd name="T44" fmla="*/ 17 w 46"/>
                <a:gd name="T45" fmla="*/ 0 h 55"/>
                <a:gd name="T46" fmla="*/ 9 w 46"/>
                <a:gd name="T47" fmla="*/ 0 h 55"/>
                <a:gd name="T48" fmla="*/ 3 w 46"/>
                <a:gd name="T49" fmla="*/ 3 h 55"/>
                <a:gd name="T50" fmla="*/ 0 w 46"/>
                <a:gd name="T51" fmla="*/ 5 h 55"/>
                <a:gd name="T52" fmla="*/ 0 w 46"/>
                <a:gd name="T53" fmla="*/ 6 h 55"/>
                <a:gd name="T54" fmla="*/ 0 w 46"/>
                <a:gd name="T55" fmla="*/ 10 h 55"/>
                <a:gd name="T56" fmla="*/ 1 w 46"/>
                <a:gd name="T57" fmla="*/ 13 h 55"/>
                <a:gd name="T58" fmla="*/ 3 w 46"/>
                <a:gd name="T59" fmla="*/ 16 h 55"/>
                <a:gd name="T60" fmla="*/ 5 w 46"/>
                <a:gd name="T61" fmla="*/ 19 h 55"/>
                <a:gd name="T62" fmla="*/ 6 w 46"/>
                <a:gd name="T63" fmla="*/ 21 h 55"/>
                <a:gd name="T64" fmla="*/ 9 w 46"/>
                <a:gd name="T65" fmla="*/ 24 h 55"/>
                <a:gd name="T66" fmla="*/ 11 w 46"/>
                <a:gd name="T67" fmla="*/ 27 h 55"/>
                <a:gd name="T68" fmla="*/ 13 w 46"/>
                <a:gd name="T69" fmla="*/ 30 h 55"/>
                <a:gd name="T70" fmla="*/ 14 w 46"/>
                <a:gd name="T71" fmla="*/ 34 h 55"/>
                <a:gd name="T72" fmla="*/ 14 w 46"/>
                <a:gd name="T73" fmla="*/ 37 h 55"/>
                <a:gd name="T74" fmla="*/ 14 w 46"/>
                <a:gd name="T75" fmla="*/ 42 h 55"/>
                <a:gd name="T76" fmla="*/ 14 w 46"/>
                <a:gd name="T77" fmla="*/ 45 h 55"/>
                <a:gd name="T78" fmla="*/ 14 w 46"/>
                <a:gd name="T79" fmla="*/ 50 h 55"/>
                <a:gd name="T80" fmla="*/ 14 w 46"/>
                <a:gd name="T81" fmla="*/ 55 h 55"/>
                <a:gd name="T82" fmla="*/ 14 w 46"/>
                <a:gd name="T83" fmla="*/ 55 h 55"/>
                <a:gd name="T84" fmla="*/ 16 w 46"/>
                <a:gd name="T85" fmla="*/ 55 h 55"/>
                <a:gd name="T86" fmla="*/ 16 w 46"/>
                <a:gd name="T87" fmla="*/ 55 h 55"/>
                <a:gd name="T88" fmla="*/ 17 w 46"/>
                <a:gd name="T89" fmla="*/ 55 h 55"/>
                <a:gd name="T90" fmla="*/ 17 w 46"/>
                <a:gd name="T91" fmla="*/ 55 h 55"/>
                <a:gd name="T92" fmla="*/ 17 w 46"/>
                <a:gd name="T93" fmla="*/ 55 h 55"/>
                <a:gd name="T94" fmla="*/ 19 w 46"/>
                <a:gd name="T95" fmla="*/ 55 h 55"/>
                <a:gd name="T96" fmla="*/ 19 w 46"/>
                <a:gd name="T97" fmla="*/ 5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19" y="53"/>
                  </a:moveTo>
                  <a:lnTo>
                    <a:pt x="19" y="53"/>
                  </a:lnTo>
                  <a:lnTo>
                    <a:pt x="19" y="51"/>
                  </a:lnTo>
                  <a:lnTo>
                    <a:pt x="19" y="50"/>
                  </a:lnTo>
                  <a:lnTo>
                    <a:pt x="21" y="50"/>
                  </a:lnTo>
                  <a:lnTo>
                    <a:pt x="21" y="48"/>
                  </a:lnTo>
                  <a:lnTo>
                    <a:pt x="22" y="47"/>
                  </a:lnTo>
                  <a:lnTo>
                    <a:pt x="27" y="45"/>
                  </a:lnTo>
                  <a:lnTo>
                    <a:pt x="30" y="43"/>
                  </a:lnTo>
                  <a:lnTo>
                    <a:pt x="35" y="42"/>
                  </a:lnTo>
                  <a:lnTo>
                    <a:pt x="40" y="40"/>
                  </a:lnTo>
                  <a:lnTo>
                    <a:pt x="43" y="39"/>
                  </a:lnTo>
                  <a:lnTo>
                    <a:pt x="45" y="35"/>
                  </a:lnTo>
                  <a:lnTo>
                    <a:pt x="46" y="32"/>
                  </a:lnTo>
                  <a:lnTo>
                    <a:pt x="46" y="29"/>
                  </a:lnTo>
                  <a:lnTo>
                    <a:pt x="45" y="21"/>
                  </a:lnTo>
                  <a:lnTo>
                    <a:pt x="42" y="14"/>
                  </a:lnTo>
                  <a:lnTo>
                    <a:pt x="37" y="10"/>
                  </a:lnTo>
                  <a:lnTo>
                    <a:pt x="32" y="5"/>
                  </a:lnTo>
                  <a:lnTo>
                    <a:pt x="25" y="2"/>
                  </a:lnTo>
                  <a:lnTo>
                    <a:pt x="17" y="0"/>
                  </a:lnTo>
                  <a:lnTo>
                    <a:pt x="9" y="0"/>
                  </a:lnTo>
                  <a:lnTo>
                    <a:pt x="3" y="3"/>
                  </a:lnTo>
                  <a:lnTo>
                    <a:pt x="0" y="5"/>
                  </a:lnTo>
                  <a:lnTo>
                    <a:pt x="0" y="6"/>
                  </a:lnTo>
                  <a:lnTo>
                    <a:pt x="0" y="10"/>
                  </a:lnTo>
                  <a:lnTo>
                    <a:pt x="1" y="13"/>
                  </a:lnTo>
                  <a:lnTo>
                    <a:pt x="3" y="16"/>
                  </a:lnTo>
                  <a:lnTo>
                    <a:pt x="5" y="19"/>
                  </a:lnTo>
                  <a:lnTo>
                    <a:pt x="6" y="21"/>
                  </a:lnTo>
                  <a:lnTo>
                    <a:pt x="9" y="24"/>
                  </a:lnTo>
                  <a:lnTo>
                    <a:pt x="11" y="27"/>
                  </a:lnTo>
                  <a:lnTo>
                    <a:pt x="13" y="30"/>
                  </a:lnTo>
                  <a:lnTo>
                    <a:pt x="14" y="34"/>
                  </a:lnTo>
                  <a:lnTo>
                    <a:pt x="14" y="37"/>
                  </a:lnTo>
                  <a:lnTo>
                    <a:pt x="14" y="42"/>
                  </a:lnTo>
                  <a:lnTo>
                    <a:pt x="14" y="45"/>
                  </a:lnTo>
                  <a:lnTo>
                    <a:pt x="14" y="50"/>
                  </a:lnTo>
                  <a:lnTo>
                    <a:pt x="14" y="55"/>
                  </a:lnTo>
                  <a:lnTo>
                    <a:pt x="16" y="55"/>
                  </a:lnTo>
                  <a:lnTo>
                    <a:pt x="17" y="55"/>
                  </a:lnTo>
                  <a:lnTo>
                    <a:pt x="19" y="55"/>
                  </a:lnTo>
                  <a:lnTo>
                    <a:pt x="19" y="5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59" name="Freeform 158"/>
            <p:cNvSpPr>
              <a:spLocks/>
            </p:cNvSpPr>
            <p:nvPr/>
          </p:nvSpPr>
          <p:spPr bwMode="auto">
            <a:xfrm>
              <a:off x="4529" y="2766"/>
              <a:ext cx="57" cy="55"/>
            </a:xfrm>
            <a:custGeom>
              <a:avLst/>
              <a:gdLst>
                <a:gd name="T0" fmla="*/ 15 w 57"/>
                <a:gd name="T1" fmla="*/ 53 h 55"/>
                <a:gd name="T2" fmla="*/ 20 w 57"/>
                <a:gd name="T3" fmla="*/ 55 h 55"/>
                <a:gd name="T4" fmla="*/ 26 w 57"/>
                <a:gd name="T5" fmla="*/ 55 h 55"/>
                <a:gd name="T6" fmla="*/ 31 w 57"/>
                <a:gd name="T7" fmla="*/ 55 h 55"/>
                <a:gd name="T8" fmla="*/ 37 w 57"/>
                <a:gd name="T9" fmla="*/ 52 h 55"/>
                <a:gd name="T10" fmla="*/ 42 w 57"/>
                <a:gd name="T11" fmla="*/ 48 h 55"/>
                <a:gd name="T12" fmla="*/ 47 w 57"/>
                <a:gd name="T13" fmla="*/ 45 h 55"/>
                <a:gd name="T14" fmla="*/ 50 w 57"/>
                <a:gd name="T15" fmla="*/ 40 h 55"/>
                <a:gd name="T16" fmla="*/ 53 w 57"/>
                <a:gd name="T17" fmla="*/ 35 h 55"/>
                <a:gd name="T18" fmla="*/ 55 w 57"/>
                <a:gd name="T19" fmla="*/ 32 h 55"/>
                <a:gd name="T20" fmla="*/ 57 w 57"/>
                <a:gd name="T21" fmla="*/ 29 h 55"/>
                <a:gd name="T22" fmla="*/ 57 w 57"/>
                <a:gd name="T23" fmla="*/ 26 h 55"/>
                <a:gd name="T24" fmla="*/ 57 w 57"/>
                <a:gd name="T25" fmla="*/ 23 h 55"/>
                <a:gd name="T26" fmla="*/ 57 w 57"/>
                <a:gd name="T27" fmla="*/ 19 h 55"/>
                <a:gd name="T28" fmla="*/ 57 w 57"/>
                <a:gd name="T29" fmla="*/ 15 h 55"/>
                <a:gd name="T30" fmla="*/ 57 w 57"/>
                <a:gd name="T31" fmla="*/ 11 h 55"/>
                <a:gd name="T32" fmla="*/ 57 w 57"/>
                <a:gd name="T33" fmla="*/ 8 h 55"/>
                <a:gd name="T34" fmla="*/ 57 w 57"/>
                <a:gd name="T35" fmla="*/ 6 h 55"/>
                <a:gd name="T36" fmla="*/ 57 w 57"/>
                <a:gd name="T37" fmla="*/ 6 h 55"/>
                <a:gd name="T38" fmla="*/ 57 w 57"/>
                <a:gd name="T39" fmla="*/ 5 h 55"/>
                <a:gd name="T40" fmla="*/ 57 w 57"/>
                <a:gd name="T41" fmla="*/ 3 h 55"/>
                <a:gd name="T42" fmla="*/ 57 w 57"/>
                <a:gd name="T43" fmla="*/ 3 h 55"/>
                <a:gd name="T44" fmla="*/ 57 w 57"/>
                <a:gd name="T45" fmla="*/ 2 h 55"/>
                <a:gd name="T46" fmla="*/ 55 w 57"/>
                <a:gd name="T47" fmla="*/ 0 h 55"/>
                <a:gd name="T48" fmla="*/ 53 w 57"/>
                <a:gd name="T49" fmla="*/ 0 h 55"/>
                <a:gd name="T50" fmla="*/ 52 w 57"/>
                <a:gd name="T51" fmla="*/ 0 h 55"/>
                <a:gd name="T52" fmla="*/ 50 w 57"/>
                <a:gd name="T53" fmla="*/ 0 h 55"/>
                <a:gd name="T54" fmla="*/ 48 w 57"/>
                <a:gd name="T55" fmla="*/ 0 h 55"/>
                <a:gd name="T56" fmla="*/ 47 w 57"/>
                <a:gd name="T57" fmla="*/ 0 h 55"/>
                <a:gd name="T58" fmla="*/ 47 w 57"/>
                <a:gd name="T59" fmla="*/ 0 h 55"/>
                <a:gd name="T60" fmla="*/ 45 w 57"/>
                <a:gd name="T61" fmla="*/ 0 h 55"/>
                <a:gd name="T62" fmla="*/ 44 w 57"/>
                <a:gd name="T63" fmla="*/ 0 h 55"/>
                <a:gd name="T64" fmla="*/ 42 w 57"/>
                <a:gd name="T65" fmla="*/ 2 h 55"/>
                <a:gd name="T66" fmla="*/ 39 w 57"/>
                <a:gd name="T67" fmla="*/ 6 h 55"/>
                <a:gd name="T68" fmla="*/ 34 w 57"/>
                <a:gd name="T69" fmla="*/ 10 h 55"/>
                <a:gd name="T70" fmla="*/ 31 w 57"/>
                <a:gd name="T71" fmla="*/ 13 h 55"/>
                <a:gd name="T72" fmla="*/ 26 w 57"/>
                <a:gd name="T73" fmla="*/ 18 h 55"/>
                <a:gd name="T74" fmla="*/ 23 w 57"/>
                <a:gd name="T75" fmla="*/ 21 h 55"/>
                <a:gd name="T76" fmla="*/ 18 w 57"/>
                <a:gd name="T77" fmla="*/ 24 h 55"/>
                <a:gd name="T78" fmla="*/ 13 w 57"/>
                <a:gd name="T79" fmla="*/ 26 h 55"/>
                <a:gd name="T80" fmla="*/ 7 w 57"/>
                <a:gd name="T81" fmla="*/ 29 h 55"/>
                <a:gd name="T82" fmla="*/ 5 w 57"/>
                <a:gd name="T83" fmla="*/ 31 h 55"/>
                <a:gd name="T84" fmla="*/ 3 w 57"/>
                <a:gd name="T85" fmla="*/ 31 h 55"/>
                <a:gd name="T86" fmla="*/ 2 w 57"/>
                <a:gd name="T87" fmla="*/ 32 h 55"/>
                <a:gd name="T88" fmla="*/ 2 w 57"/>
                <a:gd name="T89" fmla="*/ 34 h 55"/>
                <a:gd name="T90" fmla="*/ 0 w 57"/>
                <a:gd name="T91" fmla="*/ 35 h 55"/>
                <a:gd name="T92" fmla="*/ 0 w 57"/>
                <a:gd name="T93" fmla="*/ 39 h 55"/>
                <a:gd name="T94" fmla="*/ 0 w 57"/>
                <a:gd name="T95" fmla="*/ 40 h 55"/>
                <a:gd name="T96" fmla="*/ 0 w 57"/>
                <a:gd name="T97" fmla="*/ 42 h 55"/>
                <a:gd name="T98" fmla="*/ 2 w 57"/>
                <a:gd name="T99" fmla="*/ 43 h 55"/>
                <a:gd name="T100" fmla="*/ 2 w 57"/>
                <a:gd name="T101" fmla="*/ 45 h 55"/>
                <a:gd name="T102" fmla="*/ 3 w 57"/>
                <a:gd name="T103" fmla="*/ 47 h 55"/>
                <a:gd name="T104" fmla="*/ 5 w 57"/>
                <a:gd name="T105" fmla="*/ 48 h 55"/>
                <a:gd name="T106" fmla="*/ 8 w 57"/>
                <a:gd name="T107" fmla="*/ 52 h 55"/>
                <a:gd name="T108" fmla="*/ 10 w 57"/>
                <a:gd name="T109" fmla="*/ 52 h 55"/>
                <a:gd name="T110" fmla="*/ 12 w 57"/>
                <a:gd name="T111" fmla="*/ 53 h 55"/>
                <a:gd name="T112" fmla="*/ 15 w 57"/>
                <a:gd name="T113" fmla="*/ 53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55"/>
                <a:gd name="T173" fmla="*/ 57 w 57"/>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55">
                  <a:moveTo>
                    <a:pt x="15" y="53"/>
                  </a:moveTo>
                  <a:lnTo>
                    <a:pt x="20" y="55"/>
                  </a:lnTo>
                  <a:lnTo>
                    <a:pt x="26" y="55"/>
                  </a:lnTo>
                  <a:lnTo>
                    <a:pt x="31" y="55"/>
                  </a:lnTo>
                  <a:lnTo>
                    <a:pt x="37" y="52"/>
                  </a:lnTo>
                  <a:lnTo>
                    <a:pt x="42" y="48"/>
                  </a:lnTo>
                  <a:lnTo>
                    <a:pt x="47" y="45"/>
                  </a:lnTo>
                  <a:lnTo>
                    <a:pt x="50" y="40"/>
                  </a:lnTo>
                  <a:lnTo>
                    <a:pt x="53" y="35"/>
                  </a:lnTo>
                  <a:lnTo>
                    <a:pt x="55" y="32"/>
                  </a:lnTo>
                  <a:lnTo>
                    <a:pt x="57" y="29"/>
                  </a:lnTo>
                  <a:lnTo>
                    <a:pt x="57" y="26"/>
                  </a:lnTo>
                  <a:lnTo>
                    <a:pt x="57" y="23"/>
                  </a:lnTo>
                  <a:lnTo>
                    <a:pt x="57" y="19"/>
                  </a:lnTo>
                  <a:lnTo>
                    <a:pt x="57" y="15"/>
                  </a:lnTo>
                  <a:lnTo>
                    <a:pt x="57" y="11"/>
                  </a:lnTo>
                  <a:lnTo>
                    <a:pt x="57" y="8"/>
                  </a:lnTo>
                  <a:lnTo>
                    <a:pt x="57" y="6"/>
                  </a:lnTo>
                  <a:lnTo>
                    <a:pt x="57" y="5"/>
                  </a:lnTo>
                  <a:lnTo>
                    <a:pt x="57" y="3"/>
                  </a:lnTo>
                  <a:lnTo>
                    <a:pt x="57" y="2"/>
                  </a:lnTo>
                  <a:lnTo>
                    <a:pt x="55" y="0"/>
                  </a:lnTo>
                  <a:lnTo>
                    <a:pt x="53" y="0"/>
                  </a:lnTo>
                  <a:lnTo>
                    <a:pt x="52" y="0"/>
                  </a:lnTo>
                  <a:lnTo>
                    <a:pt x="50" y="0"/>
                  </a:lnTo>
                  <a:lnTo>
                    <a:pt x="48" y="0"/>
                  </a:lnTo>
                  <a:lnTo>
                    <a:pt x="47" y="0"/>
                  </a:lnTo>
                  <a:lnTo>
                    <a:pt x="45" y="0"/>
                  </a:lnTo>
                  <a:lnTo>
                    <a:pt x="44" y="0"/>
                  </a:lnTo>
                  <a:lnTo>
                    <a:pt x="42" y="2"/>
                  </a:lnTo>
                  <a:lnTo>
                    <a:pt x="39" y="6"/>
                  </a:lnTo>
                  <a:lnTo>
                    <a:pt x="34" y="10"/>
                  </a:lnTo>
                  <a:lnTo>
                    <a:pt x="31" y="13"/>
                  </a:lnTo>
                  <a:lnTo>
                    <a:pt x="26" y="18"/>
                  </a:lnTo>
                  <a:lnTo>
                    <a:pt x="23" y="21"/>
                  </a:lnTo>
                  <a:lnTo>
                    <a:pt x="18" y="24"/>
                  </a:lnTo>
                  <a:lnTo>
                    <a:pt x="13" y="26"/>
                  </a:lnTo>
                  <a:lnTo>
                    <a:pt x="7" y="29"/>
                  </a:lnTo>
                  <a:lnTo>
                    <a:pt x="5" y="31"/>
                  </a:lnTo>
                  <a:lnTo>
                    <a:pt x="3" y="31"/>
                  </a:lnTo>
                  <a:lnTo>
                    <a:pt x="2" y="32"/>
                  </a:lnTo>
                  <a:lnTo>
                    <a:pt x="2" y="34"/>
                  </a:lnTo>
                  <a:lnTo>
                    <a:pt x="0" y="35"/>
                  </a:lnTo>
                  <a:lnTo>
                    <a:pt x="0" y="39"/>
                  </a:lnTo>
                  <a:lnTo>
                    <a:pt x="0" y="40"/>
                  </a:lnTo>
                  <a:lnTo>
                    <a:pt x="0" y="42"/>
                  </a:lnTo>
                  <a:lnTo>
                    <a:pt x="2" y="43"/>
                  </a:lnTo>
                  <a:lnTo>
                    <a:pt x="2" y="45"/>
                  </a:lnTo>
                  <a:lnTo>
                    <a:pt x="3" y="47"/>
                  </a:lnTo>
                  <a:lnTo>
                    <a:pt x="5" y="48"/>
                  </a:lnTo>
                  <a:lnTo>
                    <a:pt x="8" y="52"/>
                  </a:lnTo>
                  <a:lnTo>
                    <a:pt x="10" y="52"/>
                  </a:lnTo>
                  <a:lnTo>
                    <a:pt x="12" y="53"/>
                  </a:lnTo>
                  <a:lnTo>
                    <a:pt x="15" y="5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60" name="Freeform 159"/>
            <p:cNvSpPr>
              <a:spLocks/>
            </p:cNvSpPr>
            <p:nvPr/>
          </p:nvSpPr>
          <p:spPr bwMode="auto">
            <a:xfrm>
              <a:off x="4529" y="2766"/>
              <a:ext cx="57" cy="55"/>
            </a:xfrm>
            <a:custGeom>
              <a:avLst/>
              <a:gdLst>
                <a:gd name="T0" fmla="*/ 15 w 57"/>
                <a:gd name="T1" fmla="*/ 53 h 55"/>
                <a:gd name="T2" fmla="*/ 20 w 57"/>
                <a:gd name="T3" fmla="*/ 55 h 55"/>
                <a:gd name="T4" fmla="*/ 26 w 57"/>
                <a:gd name="T5" fmla="*/ 55 h 55"/>
                <a:gd name="T6" fmla="*/ 31 w 57"/>
                <a:gd name="T7" fmla="*/ 55 h 55"/>
                <a:gd name="T8" fmla="*/ 37 w 57"/>
                <a:gd name="T9" fmla="*/ 52 h 55"/>
                <a:gd name="T10" fmla="*/ 42 w 57"/>
                <a:gd name="T11" fmla="*/ 48 h 55"/>
                <a:gd name="T12" fmla="*/ 47 w 57"/>
                <a:gd name="T13" fmla="*/ 45 h 55"/>
                <a:gd name="T14" fmla="*/ 50 w 57"/>
                <a:gd name="T15" fmla="*/ 40 h 55"/>
                <a:gd name="T16" fmla="*/ 53 w 57"/>
                <a:gd name="T17" fmla="*/ 35 h 55"/>
                <a:gd name="T18" fmla="*/ 55 w 57"/>
                <a:gd name="T19" fmla="*/ 32 h 55"/>
                <a:gd name="T20" fmla="*/ 57 w 57"/>
                <a:gd name="T21" fmla="*/ 29 h 55"/>
                <a:gd name="T22" fmla="*/ 57 w 57"/>
                <a:gd name="T23" fmla="*/ 26 h 55"/>
                <a:gd name="T24" fmla="*/ 57 w 57"/>
                <a:gd name="T25" fmla="*/ 23 h 55"/>
                <a:gd name="T26" fmla="*/ 57 w 57"/>
                <a:gd name="T27" fmla="*/ 19 h 55"/>
                <a:gd name="T28" fmla="*/ 57 w 57"/>
                <a:gd name="T29" fmla="*/ 15 h 55"/>
                <a:gd name="T30" fmla="*/ 57 w 57"/>
                <a:gd name="T31" fmla="*/ 11 h 55"/>
                <a:gd name="T32" fmla="*/ 57 w 57"/>
                <a:gd name="T33" fmla="*/ 8 h 55"/>
                <a:gd name="T34" fmla="*/ 57 w 57"/>
                <a:gd name="T35" fmla="*/ 6 h 55"/>
                <a:gd name="T36" fmla="*/ 57 w 57"/>
                <a:gd name="T37" fmla="*/ 6 h 55"/>
                <a:gd name="T38" fmla="*/ 57 w 57"/>
                <a:gd name="T39" fmla="*/ 5 h 55"/>
                <a:gd name="T40" fmla="*/ 57 w 57"/>
                <a:gd name="T41" fmla="*/ 3 h 55"/>
                <a:gd name="T42" fmla="*/ 57 w 57"/>
                <a:gd name="T43" fmla="*/ 3 h 55"/>
                <a:gd name="T44" fmla="*/ 57 w 57"/>
                <a:gd name="T45" fmla="*/ 2 h 55"/>
                <a:gd name="T46" fmla="*/ 55 w 57"/>
                <a:gd name="T47" fmla="*/ 0 h 55"/>
                <a:gd name="T48" fmla="*/ 53 w 57"/>
                <a:gd name="T49" fmla="*/ 0 h 55"/>
                <a:gd name="T50" fmla="*/ 52 w 57"/>
                <a:gd name="T51" fmla="*/ 0 h 55"/>
                <a:gd name="T52" fmla="*/ 50 w 57"/>
                <a:gd name="T53" fmla="*/ 0 h 55"/>
                <a:gd name="T54" fmla="*/ 48 w 57"/>
                <a:gd name="T55" fmla="*/ 0 h 55"/>
                <a:gd name="T56" fmla="*/ 47 w 57"/>
                <a:gd name="T57" fmla="*/ 0 h 55"/>
                <a:gd name="T58" fmla="*/ 47 w 57"/>
                <a:gd name="T59" fmla="*/ 0 h 55"/>
                <a:gd name="T60" fmla="*/ 45 w 57"/>
                <a:gd name="T61" fmla="*/ 0 h 55"/>
                <a:gd name="T62" fmla="*/ 44 w 57"/>
                <a:gd name="T63" fmla="*/ 0 h 55"/>
                <a:gd name="T64" fmla="*/ 42 w 57"/>
                <a:gd name="T65" fmla="*/ 2 h 55"/>
                <a:gd name="T66" fmla="*/ 39 w 57"/>
                <a:gd name="T67" fmla="*/ 6 h 55"/>
                <a:gd name="T68" fmla="*/ 34 w 57"/>
                <a:gd name="T69" fmla="*/ 10 h 55"/>
                <a:gd name="T70" fmla="*/ 31 w 57"/>
                <a:gd name="T71" fmla="*/ 13 h 55"/>
                <a:gd name="T72" fmla="*/ 26 w 57"/>
                <a:gd name="T73" fmla="*/ 18 h 55"/>
                <a:gd name="T74" fmla="*/ 23 w 57"/>
                <a:gd name="T75" fmla="*/ 21 h 55"/>
                <a:gd name="T76" fmla="*/ 18 w 57"/>
                <a:gd name="T77" fmla="*/ 24 h 55"/>
                <a:gd name="T78" fmla="*/ 13 w 57"/>
                <a:gd name="T79" fmla="*/ 26 h 55"/>
                <a:gd name="T80" fmla="*/ 7 w 57"/>
                <a:gd name="T81" fmla="*/ 29 h 55"/>
                <a:gd name="T82" fmla="*/ 5 w 57"/>
                <a:gd name="T83" fmla="*/ 31 h 55"/>
                <a:gd name="T84" fmla="*/ 3 w 57"/>
                <a:gd name="T85" fmla="*/ 31 h 55"/>
                <a:gd name="T86" fmla="*/ 2 w 57"/>
                <a:gd name="T87" fmla="*/ 32 h 55"/>
                <a:gd name="T88" fmla="*/ 2 w 57"/>
                <a:gd name="T89" fmla="*/ 34 h 55"/>
                <a:gd name="T90" fmla="*/ 0 w 57"/>
                <a:gd name="T91" fmla="*/ 35 h 55"/>
                <a:gd name="T92" fmla="*/ 0 w 57"/>
                <a:gd name="T93" fmla="*/ 39 h 55"/>
                <a:gd name="T94" fmla="*/ 0 w 57"/>
                <a:gd name="T95" fmla="*/ 40 h 55"/>
                <a:gd name="T96" fmla="*/ 0 w 57"/>
                <a:gd name="T97" fmla="*/ 42 h 55"/>
                <a:gd name="T98" fmla="*/ 2 w 57"/>
                <a:gd name="T99" fmla="*/ 43 h 55"/>
                <a:gd name="T100" fmla="*/ 2 w 57"/>
                <a:gd name="T101" fmla="*/ 45 h 55"/>
                <a:gd name="T102" fmla="*/ 3 w 57"/>
                <a:gd name="T103" fmla="*/ 47 h 55"/>
                <a:gd name="T104" fmla="*/ 5 w 57"/>
                <a:gd name="T105" fmla="*/ 48 h 55"/>
                <a:gd name="T106" fmla="*/ 8 w 57"/>
                <a:gd name="T107" fmla="*/ 52 h 55"/>
                <a:gd name="T108" fmla="*/ 10 w 57"/>
                <a:gd name="T109" fmla="*/ 52 h 55"/>
                <a:gd name="T110" fmla="*/ 12 w 57"/>
                <a:gd name="T111" fmla="*/ 53 h 55"/>
                <a:gd name="T112" fmla="*/ 15 w 57"/>
                <a:gd name="T113" fmla="*/ 53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55"/>
                <a:gd name="T173" fmla="*/ 57 w 57"/>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55">
                  <a:moveTo>
                    <a:pt x="15" y="53"/>
                  </a:moveTo>
                  <a:lnTo>
                    <a:pt x="20" y="55"/>
                  </a:lnTo>
                  <a:lnTo>
                    <a:pt x="26" y="55"/>
                  </a:lnTo>
                  <a:lnTo>
                    <a:pt x="31" y="55"/>
                  </a:lnTo>
                  <a:lnTo>
                    <a:pt x="37" y="52"/>
                  </a:lnTo>
                  <a:lnTo>
                    <a:pt x="42" y="48"/>
                  </a:lnTo>
                  <a:lnTo>
                    <a:pt x="47" y="45"/>
                  </a:lnTo>
                  <a:lnTo>
                    <a:pt x="50" y="40"/>
                  </a:lnTo>
                  <a:lnTo>
                    <a:pt x="53" y="35"/>
                  </a:lnTo>
                  <a:lnTo>
                    <a:pt x="55" y="32"/>
                  </a:lnTo>
                  <a:lnTo>
                    <a:pt x="57" y="29"/>
                  </a:lnTo>
                  <a:lnTo>
                    <a:pt x="57" y="26"/>
                  </a:lnTo>
                  <a:lnTo>
                    <a:pt x="57" y="23"/>
                  </a:lnTo>
                  <a:lnTo>
                    <a:pt x="57" y="19"/>
                  </a:lnTo>
                  <a:lnTo>
                    <a:pt x="57" y="15"/>
                  </a:lnTo>
                  <a:lnTo>
                    <a:pt x="57" y="11"/>
                  </a:lnTo>
                  <a:lnTo>
                    <a:pt x="57" y="8"/>
                  </a:lnTo>
                  <a:lnTo>
                    <a:pt x="57" y="6"/>
                  </a:lnTo>
                  <a:lnTo>
                    <a:pt x="57" y="5"/>
                  </a:lnTo>
                  <a:lnTo>
                    <a:pt x="57" y="3"/>
                  </a:lnTo>
                  <a:lnTo>
                    <a:pt x="57" y="2"/>
                  </a:lnTo>
                  <a:lnTo>
                    <a:pt x="55" y="0"/>
                  </a:lnTo>
                  <a:lnTo>
                    <a:pt x="53" y="0"/>
                  </a:lnTo>
                  <a:lnTo>
                    <a:pt x="52" y="0"/>
                  </a:lnTo>
                  <a:lnTo>
                    <a:pt x="50" y="0"/>
                  </a:lnTo>
                  <a:lnTo>
                    <a:pt x="48" y="0"/>
                  </a:lnTo>
                  <a:lnTo>
                    <a:pt x="47" y="0"/>
                  </a:lnTo>
                  <a:lnTo>
                    <a:pt x="45" y="0"/>
                  </a:lnTo>
                  <a:lnTo>
                    <a:pt x="44" y="0"/>
                  </a:lnTo>
                  <a:lnTo>
                    <a:pt x="42" y="2"/>
                  </a:lnTo>
                  <a:lnTo>
                    <a:pt x="39" y="6"/>
                  </a:lnTo>
                  <a:lnTo>
                    <a:pt x="34" y="10"/>
                  </a:lnTo>
                  <a:lnTo>
                    <a:pt x="31" y="13"/>
                  </a:lnTo>
                  <a:lnTo>
                    <a:pt x="26" y="18"/>
                  </a:lnTo>
                  <a:lnTo>
                    <a:pt x="23" y="21"/>
                  </a:lnTo>
                  <a:lnTo>
                    <a:pt x="18" y="24"/>
                  </a:lnTo>
                  <a:lnTo>
                    <a:pt x="13" y="26"/>
                  </a:lnTo>
                  <a:lnTo>
                    <a:pt x="7" y="29"/>
                  </a:lnTo>
                  <a:lnTo>
                    <a:pt x="5" y="31"/>
                  </a:lnTo>
                  <a:lnTo>
                    <a:pt x="3" y="31"/>
                  </a:lnTo>
                  <a:lnTo>
                    <a:pt x="2" y="32"/>
                  </a:lnTo>
                  <a:lnTo>
                    <a:pt x="2" y="34"/>
                  </a:lnTo>
                  <a:lnTo>
                    <a:pt x="0" y="35"/>
                  </a:lnTo>
                  <a:lnTo>
                    <a:pt x="0" y="39"/>
                  </a:lnTo>
                  <a:lnTo>
                    <a:pt x="0" y="40"/>
                  </a:lnTo>
                  <a:lnTo>
                    <a:pt x="0" y="42"/>
                  </a:lnTo>
                  <a:lnTo>
                    <a:pt x="2" y="43"/>
                  </a:lnTo>
                  <a:lnTo>
                    <a:pt x="2" y="45"/>
                  </a:lnTo>
                  <a:lnTo>
                    <a:pt x="3" y="47"/>
                  </a:lnTo>
                  <a:lnTo>
                    <a:pt x="5" y="48"/>
                  </a:lnTo>
                  <a:lnTo>
                    <a:pt x="8" y="52"/>
                  </a:lnTo>
                  <a:lnTo>
                    <a:pt x="10" y="52"/>
                  </a:lnTo>
                  <a:lnTo>
                    <a:pt x="12" y="53"/>
                  </a:lnTo>
                  <a:lnTo>
                    <a:pt x="15" y="53"/>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61" name="Freeform 160"/>
            <p:cNvSpPr>
              <a:spLocks/>
            </p:cNvSpPr>
            <p:nvPr/>
          </p:nvSpPr>
          <p:spPr bwMode="auto">
            <a:xfrm>
              <a:off x="4529" y="2766"/>
              <a:ext cx="57" cy="55"/>
            </a:xfrm>
            <a:custGeom>
              <a:avLst/>
              <a:gdLst>
                <a:gd name="T0" fmla="*/ 15 w 57"/>
                <a:gd name="T1" fmla="*/ 53 h 55"/>
                <a:gd name="T2" fmla="*/ 20 w 57"/>
                <a:gd name="T3" fmla="*/ 55 h 55"/>
                <a:gd name="T4" fmla="*/ 26 w 57"/>
                <a:gd name="T5" fmla="*/ 55 h 55"/>
                <a:gd name="T6" fmla="*/ 31 w 57"/>
                <a:gd name="T7" fmla="*/ 55 h 55"/>
                <a:gd name="T8" fmla="*/ 37 w 57"/>
                <a:gd name="T9" fmla="*/ 52 h 55"/>
                <a:gd name="T10" fmla="*/ 42 w 57"/>
                <a:gd name="T11" fmla="*/ 48 h 55"/>
                <a:gd name="T12" fmla="*/ 47 w 57"/>
                <a:gd name="T13" fmla="*/ 45 h 55"/>
                <a:gd name="T14" fmla="*/ 50 w 57"/>
                <a:gd name="T15" fmla="*/ 40 h 55"/>
                <a:gd name="T16" fmla="*/ 53 w 57"/>
                <a:gd name="T17" fmla="*/ 35 h 55"/>
                <a:gd name="T18" fmla="*/ 55 w 57"/>
                <a:gd name="T19" fmla="*/ 32 h 55"/>
                <a:gd name="T20" fmla="*/ 57 w 57"/>
                <a:gd name="T21" fmla="*/ 29 h 55"/>
                <a:gd name="T22" fmla="*/ 57 w 57"/>
                <a:gd name="T23" fmla="*/ 26 h 55"/>
                <a:gd name="T24" fmla="*/ 57 w 57"/>
                <a:gd name="T25" fmla="*/ 23 h 55"/>
                <a:gd name="T26" fmla="*/ 57 w 57"/>
                <a:gd name="T27" fmla="*/ 19 h 55"/>
                <a:gd name="T28" fmla="*/ 57 w 57"/>
                <a:gd name="T29" fmla="*/ 15 h 55"/>
                <a:gd name="T30" fmla="*/ 57 w 57"/>
                <a:gd name="T31" fmla="*/ 11 h 55"/>
                <a:gd name="T32" fmla="*/ 57 w 57"/>
                <a:gd name="T33" fmla="*/ 8 h 55"/>
                <a:gd name="T34" fmla="*/ 57 w 57"/>
                <a:gd name="T35" fmla="*/ 6 h 55"/>
                <a:gd name="T36" fmla="*/ 57 w 57"/>
                <a:gd name="T37" fmla="*/ 6 h 55"/>
                <a:gd name="T38" fmla="*/ 57 w 57"/>
                <a:gd name="T39" fmla="*/ 5 h 55"/>
                <a:gd name="T40" fmla="*/ 57 w 57"/>
                <a:gd name="T41" fmla="*/ 3 h 55"/>
                <a:gd name="T42" fmla="*/ 57 w 57"/>
                <a:gd name="T43" fmla="*/ 3 h 55"/>
                <a:gd name="T44" fmla="*/ 57 w 57"/>
                <a:gd name="T45" fmla="*/ 2 h 55"/>
                <a:gd name="T46" fmla="*/ 55 w 57"/>
                <a:gd name="T47" fmla="*/ 0 h 55"/>
                <a:gd name="T48" fmla="*/ 53 w 57"/>
                <a:gd name="T49" fmla="*/ 0 h 55"/>
                <a:gd name="T50" fmla="*/ 52 w 57"/>
                <a:gd name="T51" fmla="*/ 0 h 55"/>
                <a:gd name="T52" fmla="*/ 50 w 57"/>
                <a:gd name="T53" fmla="*/ 0 h 55"/>
                <a:gd name="T54" fmla="*/ 48 w 57"/>
                <a:gd name="T55" fmla="*/ 0 h 55"/>
                <a:gd name="T56" fmla="*/ 47 w 57"/>
                <a:gd name="T57" fmla="*/ 0 h 55"/>
                <a:gd name="T58" fmla="*/ 47 w 57"/>
                <a:gd name="T59" fmla="*/ 0 h 55"/>
                <a:gd name="T60" fmla="*/ 45 w 57"/>
                <a:gd name="T61" fmla="*/ 0 h 55"/>
                <a:gd name="T62" fmla="*/ 44 w 57"/>
                <a:gd name="T63" fmla="*/ 0 h 55"/>
                <a:gd name="T64" fmla="*/ 42 w 57"/>
                <a:gd name="T65" fmla="*/ 2 h 55"/>
                <a:gd name="T66" fmla="*/ 39 w 57"/>
                <a:gd name="T67" fmla="*/ 6 h 55"/>
                <a:gd name="T68" fmla="*/ 34 w 57"/>
                <a:gd name="T69" fmla="*/ 10 h 55"/>
                <a:gd name="T70" fmla="*/ 31 w 57"/>
                <a:gd name="T71" fmla="*/ 13 h 55"/>
                <a:gd name="T72" fmla="*/ 26 w 57"/>
                <a:gd name="T73" fmla="*/ 18 h 55"/>
                <a:gd name="T74" fmla="*/ 23 w 57"/>
                <a:gd name="T75" fmla="*/ 21 h 55"/>
                <a:gd name="T76" fmla="*/ 18 w 57"/>
                <a:gd name="T77" fmla="*/ 24 h 55"/>
                <a:gd name="T78" fmla="*/ 13 w 57"/>
                <a:gd name="T79" fmla="*/ 26 h 55"/>
                <a:gd name="T80" fmla="*/ 7 w 57"/>
                <a:gd name="T81" fmla="*/ 29 h 55"/>
                <a:gd name="T82" fmla="*/ 5 w 57"/>
                <a:gd name="T83" fmla="*/ 31 h 55"/>
                <a:gd name="T84" fmla="*/ 3 w 57"/>
                <a:gd name="T85" fmla="*/ 31 h 55"/>
                <a:gd name="T86" fmla="*/ 2 w 57"/>
                <a:gd name="T87" fmla="*/ 32 h 55"/>
                <a:gd name="T88" fmla="*/ 2 w 57"/>
                <a:gd name="T89" fmla="*/ 34 h 55"/>
                <a:gd name="T90" fmla="*/ 0 w 57"/>
                <a:gd name="T91" fmla="*/ 35 h 55"/>
                <a:gd name="T92" fmla="*/ 0 w 57"/>
                <a:gd name="T93" fmla="*/ 39 h 55"/>
                <a:gd name="T94" fmla="*/ 0 w 57"/>
                <a:gd name="T95" fmla="*/ 40 h 55"/>
                <a:gd name="T96" fmla="*/ 0 w 57"/>
                <a:gd name="T97" fmla="*/ 42 h 55"/>
                <a:gd name="T98" fmla="*/ 2 w 57"/>
                <a:gd name="T99" fmla="*/ 43 h 55"/>
                <a:gd name="T100" fmla="*/ 2 w 57"/>
                <a:gd name="T101" fmla="*/ 45 h 55"/>
                <a:gd name="T102" fmla="*/ 3 w 57"/>
                <a:gd name="T103" fmla="*/ 47 h 55"/>
                <a:gd name="T104" fmla="*/ 5 w 57"/>
                <a:gd name="T105" fmla="*/ 48 h 55"/>
                <a:gd name="T106" fmla="*/ 8 w 57"/>
                <a:gd name="T107" fmla="*/ 52 h 55"/>
                <a:gd name="T108" fmla="*/ 10 w 57"/>
                <a:gd name="T109" fmla="*/ 52 h 55"/>
                <a:gd name="T110" fmla="*/ 12 w 57"/>
                <a:gd name="T111" fmla="*/ 53 h 55"/>
                <a:gd name="T112" fmla="*/ 15 w 57"/>
                <a:gd name="T113" fmla="*/ 53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55"/>
                <a:gd name="T173" fmla="*/ 57 w 57"/>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55">
                  <a:moveTo>
                    <a:pt x="15" y="53"/>
                  </a:moveTo>
                  <a:lnTo>
                    <a:pt x="20" y="55"/>
                  </a:lnTo>
                  <a:lnTo>
                    <a:pt x="26" y="55"/>
                  </a:lnTo>
                  <a:lnTo>
                    <a:pt x="31" y="55"/>
                  </a:lnTo>
                  <a:lnTo>
                    <a:pt x="37" y="52"/>
                  </a:lnTo>
                  <a:lnTo>
                    <a:pt x="42" y="48"/>
                  </a:lnTo>
                  <a:lnTo>
                    <a:pt x="47" y="45"/>
                  </a:lnTo>
                  <a:lnTo>
                    <a:pt x="50" y="40"/>
                  </a:lnTo>
                  <a:lnTo>
                    <a:pt x="53" y="35"/>
                  </a:lnTo>
                  <a:lnTo>
                    <a:pt x="55" y="32"/>
                  </a:lnTo>
                  <a:lnTo>
                    <a:pt x="57" y="29"/>
                  </a:lnTo>
                  <a:lnTo>
                    <a:pt x="57" y="26"/>
                  </a:lnTo>
                  <a:lnTo>
                    <a:pt x="57" y="23"/>
                  </a:lnTo>
                  <a:lnTo>
                    <a:pt x="57" y="19"/>
                  </a:lnTo>
                  <a:lnTo>
                    <a:pt x="57" y="15"/>
                  </a:lnTo>
                  <a:lnTo>
                    <a:pt x="57" y="11"/>
                  </a:lnTo>
                  <a:lnTo>
                    <a:pt x="57" y="8"/>
                  </a:lnTo>
                  <a:lnTo>
                    <a:pt x="57" y="6"/>
                  </a:lnTo>
                  <a:lnTo>
                    <a:pt x="57" y="5"/>
                  </a:lnTo>
                  <a:lnTo>
                    <a:pt x="57" y="3"/>
                  </a:lnTo>
                  <a:lnTo>
                    <a:pt x="57" y="2"/>
                  </a:lnTo>
                  <a:lnTo>
                    <a:pt x="55" y="0"/>
                  </a:lnTo>
                  <a:lnTo>
                    <a:pt x="53" y="0"/>
                  </a:lnTo>
                  <a:lnTo>
                    <a:pt x="52" y="0"/>
                  </a:lnTo>
                  <a:lnTo>
                    <a:pt x="50" y="0"/>
                  </a:lnTo>
                  <a:lnTo>
                    <a:pt x="48" y="0"/>
                  </a:lnTo>
                  <a:lnTo>
                    <a:pt x="47" y="0"/>
                  </a:lnTo>
                  <a:lnTo>
                    <a:pt x="45" y="0"/>
                  </a:lnTo>
                  <a:lnTo>
                    <a:pt x="44" y="0"/>
                  </a:lnTo>
                  <a:lnTo>
                    <a:pt x="42" y="2"/>
                  </a:lnTo>
                  <a:lnTo>
                    <a:pt x="39" y="6"/>
                  </a:lnTo>
                  <a:lnTo>
                    <a:pt x="34" y="10"/>
                  </a:lnTo>
                  <a:lnTo>
                    <a:pt x="31" y="13"/>
                  </a:lnTo>
                  <a:lnTo>
                    <a:pt x="26" y="18"/>
                  </a:lnTo>
                  <a:lnTo>
                    <a:pt x="23" y="21"/>
                  </a:lnTo>
                  <a:lnTo>
                    <a:pt x="18" y="24"/>
                  </a:lnTo>
                  <a:lnTo>
                    <a:pt x="13" y="26"/>
                  </a:lnTo>
                  <a:lnTo>
                    <a:pt x="7" y="29"/>
                  </a:lnTo>
                  <a:lnTo>
                    <a:pt x="5" y="31"/>
                  </a:lnTo>
                  <a:lnTo>
                    <a:pt x="3" y="31"/>
                  </a:lnTo>
                  <a:lnTo>
                    <a:pt x="2" y="32"/>
                  </a:lnTo>
                  <a:lnTo>
                    <a:pt x="2" y="34"/>
                  </a:lnTo>
                  <a:lnTo>
                    <a:pt x="0" y="35"/>
                  </a:lnTo>
                  <a:lnTo>
                    <a:pt x="0" y="39"/>
                  </a:lnTo>
                  <a:lnTo>
                    <a:pt x="0" y="40"/>
                  </a:lnTo>
                  <a:lnTo>
                    <a:pt x="0" y="42"/>
                  </a:lnTo>
                  <a:lnTo>
                    <a:pt x="2" y="43"/>
                  </a:lnTo>
                  <a:lnTo>
                    <a:pt x="2" y="45"/>
                  </a:lnTo>
                  <a:lnTo>
                    <a:pt x="3" y="47"/>
                  </a:lnTo>
                  <a:lnTo>
                    <a:pt x="5" y="48"/>
                  </a:lnTo>
                  <a:lnTo>
                    <a:pt x="8" y="52"/>
                  </a:lnTo>
                  <a:lnTo>
                    <a:pt x="10" y="52"/>
                  </a:lnTo>
                  <a:lnTo>
                    <a:pt x="12" y="53"/>
                  </a:lnTo>
                  <a:lnTo>
                    <a:pt x="15" y="5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62" name="Freeform 161"/>
            <p:cNvSpPr>
              <a:spLocks/>
            </p:cNvSpPr>
            <p:nvPr/>
          </p:nvSpPr>
          <p:spPr bwMode="auto">
            <a:xfrm>
              <a:off x="4468" y="2753"/>
              <a:ext cx="63" cy="55"/>
            </a:xfrm>
            <a:custGeom>
              <a:avLst/>
              <a:gdLst>
                <a:gd name="T0" fmla="*/ 0 w 63"/>
                <a:gd name="T1" fmla="*/ 31 h 55"/>
                <a:gd name="T2" fmla="*/ 3 w 63"/>
                <a:gd name="T3" fmla="*/ 34 h 55"/>
                <a:gd name="T4" fmla="*/ 7 w 63"/>
                <a:gd name="T5" fmla="*/ 36 h 55"/>
                <a:gd name="T6" fmla="*/ 10 w 63"/>
                <a:gd name="T7" fmla="*/ 39 h 55"/>
                <a:gd name="T8" fmla="*/ 11 w 63"/>
                <a:gd name="T9" fmla="*/ 44 h 55"/>
                <a:gd name="T10" fmla="*/ 13 w 63"/>
                <a:gd name="T11" fmla="*/ 47 h 55"/>
                <a:gd name="T12" fmla="*/ 16 w 63"/>
                <a:gd name="T13" fmla="*/ 50 h 55"/>
                <a:gd name="T14" fmla="*/ 18 w 63"/>
                <a:gd name="T15" fmla="*/ 53 h 55"/>
                <a:gd name="T16" fmla="*/ 23 w 63"/>
                <a:gd name="T17" fmla="*/ 55 h 55"/>
                <a:gd name="T18" fmla="*/ 23 w 63"/>
                <a:gd name="T19" fmla="*/ 55 h 55"/>
                <a:gd name="T20" fmla="*/ 23 w 63"/>
                <a:gd name="T21" fmla="*/ 55 h 55"/>
                <a:gd name="T22" fmla="*/ 24 w 63"/>
                <a:gd name="T23" fmla="*/ 55 h 55"/>
                <a:gd name="T24" fmla="*/ 26 w 63"/>
                <a:gd name="T25" fmla="*/ 55 h 55"/>
                <a:gd name="T26" fmla="*/ 26 w 63"/>
                <a:gd name="T27" fmla="*/ 55 h 55"/>
                <a:gd name="T28" fmla="*/ 28 w 63"/>
                <a:gd name="T29" fmla="*/ 55 h 55"/>
                <a:gd name="T30" fmla="*/ 28 w 63"/>
                <a:gd name="T31" fmla="*/ 53 h 55"/>
                <a:gd name="T32" fmla="*/ 29 w 63"/>
                <a:gd name="T33" fmla="*/ 53 h 55"/>
                <a:gd name="T34" fmla="*/ 32 w 63"/>
                <a:gd name="T35" fmla="*/ 55 h 55"/>
                <a:gd name="T36" fmla="*/ 36 w 63"/>
                <a:gd name="T37" fmla="*/ 53 h 55"/>
                <a:gd name="T38" fmla="*/ 39 w 63"/>
                <a:gd name="T39" fmla="*/ 53 h 55"/>
                <a:gd name="T40" fmla="*/ 40 w 63"/>
                <a:gd name="T41" fmla="*/ 53 h 55"/>
                <a:gd name="T42" fmla="*/ 44 w 63"/>
                <a:gd name="T43" fmla="*/ 52 h 55"/>
                <a:gd name="T44" fmla="*/ 47 w 63"/>
                <a:gd name="T45" fmla="*/ 50 h 55"/>
                <a:gd name="T46" fmla="*/ 48 w 63"/>
                <a:gd name="T47" fmla="*/ 48 h 55"/>
                <a:gd name="T48" fmla="*/ 52 w 63"/>
                <a:gd name="T49" fmla="*/ 47 h 55"/>
                <a:gd name="T50" fmla="*/ 52 w 63"/>
                <a:gd name="T51" fmla="*/ 47 h 55"/>
                <a:gd name="T52" fmla="*/ 52 w 63"/>
                <a:gd name="T53" fmla="*/ 47 h 55"/>
                <a:gd name="T54" fmla="*/ 53 w 63"/>
                <a:gd name="T55" fmla="*/ 45 h 55"/>
                <a:gd name="T56" fmla="*/ 53 w 63"/>
                <a:gd name="T57" fmla="*/ 45 h 55"/>
                <a:gd name="T58" fmla="*/ 53 w 63"/>
                <a:gd name="T59" fmla="*/ 44 h 55"/>
                <a:gd name="T60" fmla="*/ 53 w 63"/>
                <a:gd name="T61" fmla="*/ 44 h 55"/>
                <a:gd name="T62" fmla="*/ 53 w 63"/>
                <a:gd name="T63" fmla="*/ 42 h 55"/>
                <a:gd name="T64" fmla="*/ 53 w 63"/>
                <a:gd name="T65" fmla="*/ 42 h 55"/>
                <a:gd name="T66" fmla="*/ 55 w 63"/>
                <a:gd name="T67" fmla="*/ 39 h 55"/>
                <a:gd name="T68" fmla="*/ 56 w 63"/>
                <a:gd name="T69" fmla="*/ 37 h 55"/>
                <a:gd name="T70" fmla="*/ 60 w 63"/>
                <a:gd name="T71" fmla="*/ 37 h 55"/>
                <a:gd name="T72" fmla="*/ 61 w 63"/>
                <a:gd name="T73" fmla="*/ 36 h 55"/>
                <a:gd name="T74" fmla="*/ 63 w 63"/>
                <a:gd name="T75" fmla="*/ 34 h 55"/>
                <a:gd name="T76" fmla="*/ 63 w 63"/>
                <a:gd name="T77" fmla="*/ 32 h 55"/>
                <a:gd name="T78" fmla="*/ 63 w 63"/>
                <a:gd name="T79" fmla="*/ 31 h 55"/>
                <a:gd name="T80" fmla="*/ 63 w 63"/>
                <a:gd name="T81" fmla="*/ 29 h 55"/>
                <a:gd name="T82" fmla="*/ 58 w 63"/>
                <a:gd name="T83" fmla="*/ 23 h 55"/>
                <a:gd name="T84" fmla="*/ 53 w 63"/>
                <a:gd name="T85" fmla="*/ 16 h 55"/>
                <a:gd name="T86" fmla="*/ 47 w 63"/>
                <a:gd name="T87" fmla="*/ 10 h 55"/>
                <a:gd name="T88" fmla="*/ 40 w 63"/>
                <a:gd name="T89" fmla="*/ 5 h 55"/>
                <a:gd name="T90" fmla="*/ 32 w 63"/>
                <a:gd name="T91" fmla="*/ 2 h 55"/>
                <a:gd name="T92" fmla="*/ 24 w 63"/>
                <a:gd name="T93" fmla="*/ 0 h 55"/>
                <a:gd name="T94" fmla="*/ 18 w 63"/>
                <a:gd name="T95" fmla="*/ 0 h 55"/>
                <a:gd name="T96" fmla="*/ 10 w 63"/>
                <a:gd name="T97" fmla="*/ 3 h 55"/>
                <a:gd name="T98" fmla="*/ 8 w 63"/>
                <a:gd name="T99" fmla="*/ 5 h 55"/>
                <a:gd name="T100" fmla="*/ 7 w 63"/>
                <a:gd name="T101" fmla="*/ 8 h 55"/>
                <a:gd name="T102" fmla="*/ 5 w 63"/>
                <a:gd name="T103" fmla="*/ 11 h 55"/>
                <a:gd name="T104" fmla="*/ 5 w 63"/>
                <a:gd name="T105" fmla="*/ 15 h 55"/>
                <a:gd name="T106" fmla="*/ 5 w 63"/>
                <a:gd name="T107" fmla="*/ 19 h 55"/>
                <a:gd name="T108" fmla="*/ 3 w 63"/>
                <a:gd name="T109" fmla="*/ 23 h 55"/>
                <a:gd name="T110" fmla="*/ 2 w 63"/>
                <a:gd name="T111" fmla="*/ 28 h 55"/>
                <a:gd name="T112" fmla="*/ 0 w 63"/>
                <a:gd name="T113" fmla="*/ 31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55"/>
                <a:gd name="T173" fmla="*/ 63 w 63"/>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55">
                  <a:moveTo>
                    <a:pt x="0" y="31"/>
                  </a:moveTo>
                  <a:lnTo>
                    <a:pt x="3" y="34"/>
                  </a:lnTo>
                  <a:lnTo>
                    <a:pt x="7" y="36"/>
                  </a:lnTo>
                  <a:lnTo>
                    <a:pt x="10" y="39"/>
                  </a:lnTo>
                  <a:lnTo>
                    <a:pt x="11" y="44"/>
                  </a:lnTo>
                  <a:lnTo>
                    <a:pt x="13" y="47"/>
                  </a:lnTo>
                  <a:lnTo>
                    <a:pt x="16" y="50"/>
                  </a:lnTo>
                  <a:lnTo>
                    <a:pt x="18" y="53"/>
                  </a:lnTo>
                  <a:lnTo>
                    <a:pt x="23" y="55"/>
                  </a:lnTo>
                  <a:lnTo>
                    <a:pt x="24" y="55"/>
                  </a:lnTo>
                  <a:lnTo>
                    <a:pt x="26" y="55"/>
                  </a:lnTo>
                  <a:lnTo>
                    <a:pt x="28" y="55"/>
                  </a:lnTo>
                  <a:lnTo>
                    <a:pt x="28" y="53"/>
                  </a:lnTo>
                  <a:lnTo>
                    <a:pt x="29" y="53"/>
                  </a:lnTo>
                  <a:lnTo>
                    <a:pt x="32" y="55"/>
                  </a:lnTo>
                  <a:lnTo>
                    <a:pt x="36" y="53"/>
                  </a:lnTo>
                  <a:lnTo>
                    <a:pt x="39" y="53"/>
                  </a:lnTo>
                  <a:lnTo>
                    <a:pt x="40" y="53"/>
                  </a:lnTo>
                  <a:lnTo>
                    <a:pt x="44" y="52"/>
                  </a:lnTo>
                  <a:lnTo>
                    <a:pt x="47" y="50"/>
                  </a:lnTo>
                  <a:lnTo>
                    <a:pt x="48" y="48"/>
                  </a:lnTo>
                  <a:lnTo>
                    <a:pt x="52" y="47"/>
                  </a:lnTo>
                  <a:lnTo>
                    <a:pt x="53" y="45"/>
                  </a:lnTo>
                  <a:lnTo>
                    <a:pt x="53" y="44"/>
                  </a:lnTo>
                  <a:lnTo>
                    <a:pt x="53" y="42"/>
                  </a:lnTo>
                  <a:lnTo>
                    <a:pt x="55" y="39"/>
                  </a:lnTo>
                  <a:lnTo>
                    <a:pt x="56" y="37"/>
                  </a:lnTo>
                  <a:lnTo>
                    <a:pt x="60" y="37"/>
                  </a:lnTo>
                  <a:lnTo>
                    <a:pt x="61" y="36"/>
                  </a:lnTo>
                  <a:lnTo>
                    <a:pt x="63" y="34"/>
                  </a:lnTo>
                  <a:lnTo>
                    <a:pt x="63" y="32"/>
                  </a:lnTo>
                  <a:lnTo>
                    <a:pt x="63" y="31"/>
                  </a:lnTo>
                  <a:lnTo>
                    <a:pt x="63" y="29"/>
                  </a:lnTo>
                  <a:lnTo>
                    <a:pt x="58" y="23"/>
                  </a:lnTo>
                  <a:lnTo>
                    <a:pt x="53" y="16"/>
                  </a:lnTo>
                  <a:lnTo>
                    <a:pt x="47" y="10"/>
                  </a:lnTo>
                  <a:lnTo>
                    <a:pt x="40" y="5"/>
                  </a:lnTo>
                  <a:lnTo>
                    <a:pt x="32" y="2"/>
                  </a:lnTo>
                  <a:lnTo>
                    <a:pt x="24" y="0"/>
                  </a:lnTo>
                  <a:lnTo>
                    <a:pt x="18" y="0"/>
                  </a:lnTo>
                  <a:lnTo>
                    <a:pt x="10" y="3"/>
                  </a:lnTo>
                  <a:lnTo>
                    <a:pt x="8" y="5"/>
                  </a:lnTo>
                  <a:lnTo>
                    <a:pt x="7" y="8"/>
                  </a:lnTo>
                  <a:lnTo>
                    <a:pt x="5" y="11"/>
                  </a:lnTo>
                  <a:lnTo>
                    <a:pt x="5" y="15"/>
                  </a:lnTo>
                  <a:lnTo>
                    <a:pt x="5" y="19"/>
                  </a:lnTo>
                  <a:lnTo>
                    <a:pt x="3" y="23"/>
                  </a:lnTo>
                  <a:lnTo>
                    <a:pt x="2" y="28"/>
                  </a:lnTo>
                  <a:lnTo>
                    <a:pt x="0" y="3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63" name="Freeform 162"/>
            <p:cNvSpPr>
              <a:spLocks/>
            </p:cNvSpPr>
            <p:nvPr/>
          </p:nvSpPr>
          <p:spPr bwMode="auto">
            <a:xfrm>
              <a:off x="4468" y="2753"/>
              <a:ext cx="63" cy="55"/>
            </a:xfrm>
            <a:custGeom>
              <a:avLst/>
              <a:gdLst>
                <a:gd name="T0" fmla="*/ 0 w 63"/>
                <a:gd name="T1" fmla="*/ 31 h 55"/>
                <a:gd name="T2" fmla="*/ 3 w 63"/>
                <a:gd name="T3" fmla="*/ 34 h 55"/>
                <a:gd name="T4" fmla="*/ 7 w 63"/>
                <a:gd name="T5" fmla="*/ 36 h 55"/>
                <a:gd name="T6" fmla="*/ 10 w 63"/>
                <a:gd name="T7" fmla="*/ 39 h 55"/>
                <a:gd name="T8" fmla="*/ 11 w 63"/>
                <a:gd name="T9" fmla="*/ 44 h 55"/>
                <a:gd name="T10" fmla="*/ 13 w 63"/>
                <a:gd name="T11" fmla="*/ 47 h 55"/>
                <a:gd name="T12" fmla="*/ 16 w 63"/>
                <a:gd name="T13" fmla="*/ 50 h 55"/>
                <a:gd name="T14" fmla="*/ 18 w 63"/>
                <a:gd name="T15" fmla="*/ 53 h 55"/>
                <a:gd name="T16" fmla="*/ 23 w 63"/>
                <a:gd name="T17" fmla="*/ 55 h 55"/>
                <a:gd name="T18" fmla="*/ 23 w 63"/>
                <a:gd name="T19" fmla="*/ 55 h 55"/>
                <a:gd name="T20" fmla="*/ 23 w 63"/>
                <a:gd name="T21" fmla="*/ 55 h 55"/>
                <a:gd name="T22" fmla="*/ 24 w 63"/>
                <a:gd name="T23" fmla="*/ 55 h 55"/>
                <a:gd name="T24" fmla="*/ 26 w 63"/>
                <a:gd name="T25" fmla="*/ 55 h 55"/>
                <a:gd name="T26" fmla="*/ 26 w 63"/>
                <a:gd name="T27" fmla="*/ 55 h 55"/>
                <a:gd name="T28" fmla="*/ 28 w 63"/>
                <a:gd name="T29" fmla="*/ 55 h 55"/>
                <a:gd name="T30" fmla="*/ 28 w 63"/>
                <a:gd name="T31" fmla="*/ 53 h 55"/>
                <a:gd name="T32" fmla="*/ 29 w 63"/>
                <a:gd name="T33" fmla="*/ 53 h 55"/>
                <a:gd name="T34" fmla="*/ 32 w 63"/>
                <a:gd name="T35" fmla="*/ 55 h 55"/>
                <a:gd name="T36" fmla="*/ 36 w 63"/>
                <a:gd name="T37" fmla="*/ 53 h 55"/>
                <a:gd name="T38" fmla="*/ 39 w 63"/>
                <a:gd name="T39" fmla="*/ 53 h 55"/>
                <a:gd name="T40" fmla="*/ 40 w 63"/>
                <a:gd name="T41" fmla="*/ 53 h 55"/>
                <a:gd name="T42" fmla="*/ 44 w 63"/>
                <a:gd name="T43" fmla="*/ 52 h 55"/>
                <a:gd name="T44" fmla="*/ 47 w 63"/>
                <a:gd name="T45" fmla="*/ 50 h 55"/>
                <a:gd name="T46" fmla="*/ 48 w 63"/>
                <a:gd name="T47" fmla="*/ 48 h 55"/>
                <a:gd name="T48" fmla="*/ 52 w 63"/>
                <a:gd name="T49" fmla="*/ 47 h 55"/>
                <a:gd name="T50" fmla="*/ 52 w 63"/>
                <a:gd name="T51" fmla="*/ 47 h 55"/>
                <a:gd name="T52" fmla="*/ 52 w 63"/>
                <a:gd name="T53" fmla="*/ 47 h 55"/>
                <a:gd name="T54" fmla="*/ 53 w 63"/>
                <a:gd name="T55" fmla="*/ 45 h 55"/>
                <a:gd name="T56" fmla="*/ 53 w 63"/>
                <a:gd name="T57" fmla="*/ 45 h 55"/>
                <a:gd name="T58" fmla="*/ 53 w 63"/>
                <a:gd name="T59" fmla="*/ 44 h 55"/>
                <a:gd name="T60" fmla="*/ 53 w 63"/>
                <a:gd name="T61" fmla="*/ 44 h 55"/>
                <a:gd name="T62" fmla="*/ 53 w 63"/>
                <a:gd name="T63" fmla="*/ 42 h 55"/>
                <a:gd name="T64" fmla="*/ 53 w 63"/>
                <a:gd name="T65" fmla="*/ 42 h 55"/>
                <a:gd name="T66" fmla="*/ 55 w 63"/>
                <a:gd name="T67" fmla="*/ 39 h 55"/>
                <a:gd name="T68" fmla="*/ 56 w 63"/>
                <a:gd name="T69" fmla="*/ 37 h 55"/>
                <a:gd name="T70" fmla="*/ 60 w 63"/>
                <a:gd name="T71" fmla="*/ 37 h 55"/>
                <a:gd name="T72" fmla="*/ 61 w 63"/>
                <a:gd name="T73" fmla="*/ 36 h 55"/>
                <a:gd name="T74" fmla="*/ 63 w 63"/>
                <a:gd name="T75" fmla="*/ 34 h 55"/>
                <a:gd name="T76" fmla="*/ 63 w 63"/>
                <a:gd name="T77" fmla="*/ 32 h 55"/>
                <a:gd name="T78" fmla="*/ 63 w 63"/>
                <a:gd name="T79" fmla="*/ 31 h 55"/>
                <a:gd name="T80" fmla="*/ 63 w 63"/>
                <a:gd name="T81" fmla="*/ 29 h 55"/>
                <a:gd name="T82" fmla="*/ 58 w 63"/>
                <a:gd name="T83" fmla="*/ 23 h 55"/>
                <a:gd name="T84" fmla="*/ 53 w 63"/>
                <a:gd name="T85" fmla="*/ 16 h 55"/>
                <a:gd name="T86" fmla="*/ 47 w 63"/>
                <a:gd name="T87" fmla="*/ 10 h 55"/>
                <a:gd name="T88" fmla="*/ 40 w 63"/>
                <a:gd name="T89" fmla="*/ 5 h 55"/>
                <a:gd name="T90" fmla="*/ 32 w 63"/>
                <a:gd name="T91" fmla="*/ 2 h 55"/>
                <a:gd name="T92" fmla="*/ 24 w 63"/>
                <a:gd name="T93" fmla="*/ 0 h 55"/>
                <a:gd name="T94" fmla="*/ 18 w 63"/>
                <a:gd name="T95" fmla="*/ 0 h 55"/>
                <a:gd name="T96" fmla="*/ 10 w 63"/>
                <a:gd name="T97" fmla="*/ 3 h 55"/>
                <a:gd name="T98" fmla="*/ 8 w 63"/>
                <a:gd name="T99" fmla="*/ 5 h 55"/>
                <a:gd name="T100" fmla="*/ 7 w 63"/>
                <a:gd name="T101" fmla="*/ 8 h 55"/>
                <a:gd name="T102" fmla="*/ 5 w 63"/>
                <a:gd name="T103" fmla="*/ 11 h 55"/>
                <a:gd name="T104" fmla="*/ 5 w 63"/>
                <a:gd name="T105" fmla="*/ 15 h 55"/>
                <a:gd name="T106" fmla="*/ 5 w 63"/>
                <a:gd name="T107" fmla="*/ 19 h 55"/>
                <a:gd name="T108" fmla="*/ 3 w 63"/>
                <a:gd name="T109" fmla="*/ 23 h 55"/>
                <a:gd name="T110" fmla="*/ 2 w 63"/>
                <a:gd name="T111" fmla="*/ 28 h 55"/>
                <a:gd name="T112" fmla="*/ 0 w 63"/>
                <a:gd name="T113" fmla="*/ 31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55"/>
                <a:gd name="T173" fmla="*/ 63 w 63"/>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55">
                  <a:moveTo>
                    <a:pt x="0" y="31"/>
                  </a:moveTo>
                  <a:lnTo>
                    <a:pt x="3" y="34"/>
                  </a:lnTo>
                  <a:lnTo>
                    <a:pt x="7" y="36"/>
                  </a:lnTo>
                  <a:lnTo>
                    <a:pt x="10" y="39"/>
                  </a:lnTo>
                  <a:lnTo>
                    <a:pt x="11" y="44"/>
                  </a:lnTo>
                  <a:lnTo>
                    <a:pt x="13" y="47"/>
                  </a:lnTo>
                  <a:lnTo>
                    <a:pt x="16" y="50"/>
                  </a:lnTo>
                  <a:lnTo>
                    <a:pt x="18" y="53"/>
                  </a:lnTo>
                  <a:lnTo>
                    <a:pt x="23" y="55"/>
                  </a:lnTo>
                  <a:lnTo>
                    <a:pt x="24" y="55"/>
                  </a:lnTo>
                  <a:lnTo>
                    <a:pt x="26" y="55"/>
                  </a:lnTo>
                  <a:lnTo>
                    <a:pt x="28" y="55"/>
                  </a:lnTo>
                  <a:lnTo>
                    <a:pt x="28" y="53"/>
                  </a:lnTo>
                  <a:lnTo>
                    <a:pt x="29" y="53"/>
                  </a:lnTo>
                  <a:lnTo>
                    <a:pt x="32" y="55"/>
                  </a:lnTo>
                  <a:lnTo>
                    <a:pt x="36" y="53"/>
                  </a:lnTo>
                  <a:lnTo>
                    <a:pt x="39" y="53"/>
                  </a:lnTo>
                  <a:lnTo>
                    <a:pt x="40" y="53"/>
                  </a:lnTo>
                  <a:lnTo>
                    <a:pt x="44" y="52"/>
                  </a:lnTo>
                  <a:lnTo>
                    <a:pt x="47" y="50"/>
                  </a:lnTo>
                  <a:lnTo>
                    <a:pt x="48" y="48"/>
                  </a:lnTo>
                  <a:lnTo>
                    <a:pt x="52" y="47"/>
                  </a:lnTo>
                  <a:lnTo>
                    <a:pt x="53" y="45"/>
                  </a:lnTo>
                  <a:lnTo>
                    <a:pt x="53" y="44"/>
                  </a:lnTo>
                  <a:lnTo>
                    <a:pt x="53" y="42"/>
                  </a:lnTo>
                  <a:lnTo>
                    <a:pt x="55" y="39"/>
                  </a:lnTo>
                  <a:lnTo>
                    <a:pt x="56" y="37"/>
                  </a:lnTo>
                  <a:lnTo>
                    <a:pt x="60" y="37"/>
                  </a:lnTo>
                  <a:lnTo>
                    <a:pt x="61" y="36"/>
                  </a:lnTo>
                  <a:lnTo>
                    <a:pt x="63" y="34"/>
                  </a:lnTo>
                  <a:lnTo>
                    <a:pt x="63" y="32"/>
                  </a:lnTo>
                  <a:lnTo>
                    <a:pt x="63" y="31"/>
                  </a:lnTo>
                  <a:lnTo>
                    <a:pt x="63" y="29"/>
                  </a:lnTo>
                  <a:lnTo>
                    <a:pt x="58" y="23"/>
                  </a:lnTo>
                  <a:lnTo>
                    <a:pt x="53" y="16"/>
                  </a:lnTo>
                  <a:lnTo>
                    <a:pt x="47" y="10"/>
                  </a:lnTo>
                  <a:lnTo>
                    <a:pt x="40" y="5"/>
                  </a:lnTo>
                  <a:lnTo>
                    <a:pt x="32" y="2"/>
                  </a:lnTo>
                  <a:lnTo>
                    <a:pt x="24" y="0"/>
                  </a:lnTo>
                  <a:lnTo>
                    <a:pt x="18" y="0"/>
                  </a:lnTo>
                  <a:lnTo>
                    <a:pt x="10" y="3"/>
                  </a:lnTo>
                  <a:lnTo>
                    <a:pt x="8" y="5"/>
                  </a:lnTo>
                  <a:lnTo>
                    <a:pt x="7" y="8"/>
                  </a:lnTo>
                  <a:lnTo>
                    <a:pt x="5" y="11"/>
                  </a:lnTo>
                  <a:lnTo>
                    <a:pt x="5" y="15"/>
                  </a:lnTo>
                  <a:lnTo>
                    <a:pt x="5" y="19"/>
                  </a:lnTo>
                  <a:lnTo>
                    <a:pt x="3" y="23"/>
                  </a:lnTo>
                  <a:lnTo>
                    <a:pt x="2" y="28"/>
                  </a:lnTo>
                  <a:lnTo>
                    <a:pt x="0" y="31"/>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64" name="Freeform 163"/>
            <p:cNvSpPr>
              <a:spLocks/>
            </p:cNvSpPr>
            <p:nvPr/>
          </p:nvSpPr>
          <p:spPr bwMode="auto">
            <a:xfrm>
              <a:off x="4468" y="2753"/>
              <a:ext cx="63" cy="55"/>
            </a:xfrm>
            <a:custGeom>
              <a:avLst/>
              <a:gdLst>
                <a:gd name="T0" fmla="*/ 0 w 63"/>
                <a:gd name="T1" fmla="*/ 31 h 55"/>
                <a:gd name="T2" fmla="*/ 3 w 63"/>
                <a:gd name="T3" fmla="*/ 34 h 55"/>
                <a:gd name="T4" fmla="*/ 7 w 63"/>
                <a:gd name="T5" fmla="*/ 36 h 55"/>
                <a:gd name="T6" fmla="*/ 10 w 63"/>
                <a:gd name="T7" fmla="*/ 39 h 55"/>
                <a:gd name="T8" fmla="*/ 11 w 63"/>
                <a:gd name="T9" fmla="*/ 44 h 55"/>
                <a:gd name="T10" fmla="*/ 13 w 63"/>
                <a:gd name="T11" fmla="*/ 47 h 55"/>
                <a:gd name="T12" fmla="*/ 16 w 63"/>
                <a:gd name="T13" fmla="*/ 50 h 55"/>
                <a:gd name="T14" fmla="*/ 18 w 63"/>
                <a:gd name="T15" fmla="*/ 53 h 55"/>
                <a:gd name="T16" fmla="*/ 23 w 63"/>
                <a:gd name="T17" fmla="*/ 55 h 55"/>
                <a:gd name="T18" fmla="*/ 23 w 63"/>
                <a:gd name="T19" fmla="*/ 55 h 55"/>
                <a:gd name="T20" fmla="*/ 23 w 63"/>
                <a:gd name="T21" fmla="*/ 55 h 55"/>
                <a:gd name="T22" fmla="*/ 24 w 63"/>
                <a:gd name="T23" fmla="*/ 55 h 55"/>
                <a:gd name="T24" fmla="*/ 26 w 63"/>
                <a:gd name="T25" fmla="*/ 55 h 55"/>
                <a:gd name="T26" fmla="*/ 26 w 63"/>
                <a:gd name="T27" fmla="*/ 55 h 55"/>
                <a:gd name="T28" fmla="*/ 28 w 63"/>
                <a:gd name="T29" fmla="*/ 55 h 55"/>
                <a:gd name="T30" fmla="*/ 28 w 63"/>
                <a:gd name="T31" fmla="*/ 53 h 55"/>
                <a:gd name="T32" fmla="*/ 29 w 63"/>
                <a:gd name="T33" fmla="*/ 53 h 55"/>
                <a:gd name="T34" fmla="*/ 32 w 63"/>
                <a:gd name="T35" fmla="*/ 55 h 55"/>
                <a:gd name="T36" fmla="*/ 36 w 63"/>
                <a:gd name="T37" fmla="*/ 53 h 55"/>
                <a:gd name="T38" fmla="*/ 39 w 63"/>
                <a:gd name="T39" fmla="*/ 53 h 55"/>
                <a:gd name="T40" fmla="*/ 40 w 63"/>
                <a:gd name="T41" fmla="*/ 53 h 55"/>
                <a:gd name="T42" fmla="*/ 44 w 63"/>
                <a:gd name="T43" fmla="*/ 52 h 55"/>
                <a:gd name="T44" fmla="*/ 47 w 63"/>
                <a:gd name="T45" fmla="*/ 50 h 55"/>
                <a:gd name="T46" fmla="*/ 48 w 63"/>
                <a:gd name="T47" fmla="*/ 48 h 55"/>
                <a:gd name="T48" fmla="*/ 52 w 63"/>
                <a:gd name="T49" fmla="*/ 47 h 55"/>
                <a:gd name="T50" fmla="*/ 52 w 63"/>
                <a:gd name="T51" fmla="*/ 47 h 55"/>
                <a:gd name="T52" fmla="*/ 52 w 63"/>
                <a:gd name="T53" fmla="*/ 47 h 55"/>
                <a:gd name="T54" fmla="*/ 53 w 63"/>
                <a:gd name="T55" fmla="*/ 45 h 55"/>
                <a:gd name="T56" fmla="*/ 53 w 63"/>
                <a:gd name="T57" fmla="*/ 45 h 55"/>
                <a:gd name="T58" fmla="*/ 53 w 63"/>
                <a:gd name="T59" fmla="*/ 44 h 55"/>
                <a:gd name="T60" fmla="*/ 53 w 63"/>
                <a:gd name="T61" fmla="*/ 44 h 55"/>
                <a:gd name="T62" fmla="*/ 53 w 63"/>
                <a:gd name="T63" fmla="*/ 42 h 55"/>
                <a:gd name="T64" fmla="*/ 53 w 63"/>
                <a:gd name="T65" fmla="*/ 42 h 55"/>
                <a:gd name="T66" fmla="*/ 55 w 63"/>
                <a:gd name="T67" fmla="*/ 39 h 55"/>
                <a:gd name="T68" fmla="*/ 56 w 63"/>
                <a:gd name="T69" fmla="*/ 37 h 55"/>
                <a:gd name="T70" fmla="*/ 60 w 63"/>
                <a:gd name="T71" fmla="*/ 37 h 55"/>
                <a:gd name="T72" fmla="*/ 61 w 63"/>
                <a:gd name="T73" fmla="*/ 36 h 55"/>
                <a:gd name="T74" fmla="*/ 63 w 63"/>
                <a:gd name="T75" fmla="*/ 34 h 55"/>
                <a:gd name="T76" fmla="*/ 63 w 63"/>
                <a:gd name="T77" fmla="*/ 32 h 55"/>
                <a:gd name="T78" fmla="*/ 63 w 63"/>
                <a:gd name="T79" fmla="*/ 31 h 55"/>
                <a:gd name="T80" fmla="*/ 63 w 63"/>
                <a:gd name="T81" fmla="*/ 29 h 55"/>
                <a:gd name="T82" fmla="*/ 58 w 63"/>
                <a:gd name="T83" fmla="*/ 23 h 55"/>
                <a:gd name="T84" fmla="*/ 53 w 63"/>
                <a:gd name="T85" fmla="*/ 16 h 55"/>
                <a:gd name="T86" fmla="*/ 47 w 63"/>
                <a:gd name="T87" fmla="*/ 10 h 55"/>
                <a:gd name="T88" fmla="*/ 40 w 63"/>
                <a:gd name="T89" fmla="*/ 5 h 55"/>
                <a:gd name="T90" fmla="*/ 32 w 63"/>
                <a:gd name="T91" fmla="*/ 2 h 55"/>
                <a:gd name="T92" fmla="*/ 24 w 63"/>
                <a:gd name="T93" fmla="*/ 0 h 55"/>
                <a:gd name="T94" fmla="*/ 18 w 63"/>
                <a:gd name="T95" fmla="*/ 0 h 55"/>
                <a:gd name="T96" fmla="*/ 10 w 63"/>
                <a:gd name="T97" fmla="*/ 3 h 55"/>
                <a:gd name="T98" fmla="*/ 8 w 63"/>
                <a:gd name="T99" fmla="*/ 5 h 55"/>
                <a:gd name="T100" fmla="*/ 7 w 63"/>
                <a:gd name="T101" fmla="*/ 8 h 55"/>
                <a:gd name="T102" fmla="*/ 5 w 63"/>
                <a:gd name="T103" fmla="*/ 11 h 55"/>
                <a:gd name="T104" fmla="*/ 5 w 63"/>
                <a:gd name="T105" fmla="*/ 15 h 55"/>
                <a:gd name="T106" fmla="*/ 5 w 63"/>
                <a:gd name="T107" fmla="*/ 19 h 55"/>
                <a:gd name="T108" fmla="*/ 3 w 63"/>
                <a:gd name="T109" fmla="*/ 23 h 55"/>
                <a:gd name="T110" fmla="*/ 2 w 63"/>
                <a:gd name="T111" fmla="*/ 28 h 55"/>
                <a:gd name="T112" fmla="*/ 0 w 63"/>
                <a:gd name="T113" fmla="*/ 31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55"/>
                <a:gd name="T173" fmla="*/ 63 w 63"/>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55">
                  <a:moveTo>
                    <a:pt x="0" y="31"/>
                  </a:moveTo>
                  <a:lnTo>
                    <a:pt x="3" y="34"/>
                  </a:lnTo>
                  <a:lnTo>
                    <a:pt x="7" y="36"/>
                  </a:lnTo>
                  <a:lnTo>
                    <a:pt x="10" y="39"/>
                  </a:lnTo>
                  <a:lnTo>
                    <a:pt x="11" y="44"/>
                  </a:lnTo>
                  <a:lnTo>
                    <a:pt x="13" y="47"/>
                  </a:lnTo>
                  <a:lnTo>
                    <a:pt x="16" y="50"/>
                  </a:lnTo>
                  <a:lnTo>
                    <a:pt x="18" y="53"/>
                  </a:lnTo>
                  <a:lnTo>
                    <a:pt x="23" y="55"/>
                  </a:lnTo>
                  <a:lnTo>
                    <a:pt x="24" y="55"/>
                  </a:lnTo>
                  <a:lnTo>
                    <a:pt x="26" y="55"/>
                  </a:lnTo>
                  <a:lnTo>
                    <a:pt x="28" y="55"/>
                  </a:lnTo>
                  <a:lnTo>
                    <a:pt x="28" y="53"/>
                  </a:lnTo>
                  <a:lnTo>
                    <a:pt x="29" y="53"/>
                  </a:lnTo>
                  <a:lnTo>
                    <a:pt x="32" y="55"/>
                  </a:lnTo>
                  <a:lnTo>
                    <a:pt x="36" y="53"/>
                  </a:lnTo>
                  <a:lnTo>
                    <a:pt x="39" y="53"/>
                  </a:lnTo>
                  <a:lnTo>
                    <a:pt x="40" y="53"/>
                  </a:lnTo>
                  <a:lnTo>
                    <a:pt x="44" y="52"/>
                  </a:lnTo>
                  <a:lnTo>
                    <a:pt x="47" y="50"/>
                  </a:lnTo>
                  <a:lnTo>
                    <a:pt x="48" y="48"/>
                  </a:lnTo>
                  <a:lnTo>
                    <a:pt x="52" y="47"/>
                  </a:lnTo>
                  <a:lnTo>
                    <a:pt x="53" y="45"/>
                  </a:lnTo>
                  <a:lnTo>
                    <a:pt x="53" y="44"/>
                  </a:lnTo>
                  <a:lnTo>
                    <a:pt x="53" y="42"/>
                  </a:lnTo>
                  <a:lnTo>
                    <a:pt x="55" y="39"/>
                  </a:lnTo>
                  <a:lnTo>
                    <a:pt x="56" y="37"/>
                  </a:lnTo>
                  <a:lnTo>
                    <a:pt x="60" y="37"/>
                  </a:lnTo>
                  <a:lnTo>
                    <a:pt x="61" y="36"/>
                  </a:lnTo>
                  <a:lnTo>
                    <a:pt x="63" y="34"/>
                  </a:lnTo>
                  <a:lnTo>
                    <a:pt x="63" y="32"/>
                  </a:lnTo>
                  <a:lnTo>
                    <a:pt x="63" y="31"/>
                  </a:lnTo>
                  <a:lnTo>
                    <a:pt x="63" y="29"/>
                  </a:lnTo>
                  <a:lnTo>
                    <a:pt x="58" y="23"/>
                  </a:lnTo>
                  <a:lnTo>
                    <a:pt x="53" y="16"/>
                  </a:lnTo>
                  <a:lnTo>
                    <a:pt x="47" y="10"/>
                  </a:lnTo>
                  <a:lnTo>
                    <a:pt x="40" y="5"/>
                  </a:lnTo>
                  <a:lnTo>
                    <a:pt x="32" y="2"/>
                  </a:lnTo>
                  <a:lnTo>
                    <a:pt x="24" y="0"/>
                  </a:lnTo>
                  <a:lnTo>
                    <a:pt x="18" y="0"/>
                  </a:lnTo>
                  <a:lnTo>
                    <a:pt x="10" y="3"/>
                  </a:lnTo>
                  <a:lnTo>
                    <a:pt x="8" y="5"/>
                  </a:lnTo>
                  <a:lnTo>
                    <a:pt x="7" y="8"/>
                  </a:lnTo>
                  <a:lnTo>
                    <a:pt x="5" y="11"/>
                  </a:lnTo>
                  <a:lnTo>
                    <a:pt x="5" y="15"/>
                  </a:lnTo>
                  <a:lnTo>
                    <a:pt x="5" y="19"/>
                  </a:lnTo>
                  <a:lnTo>
                    <a:pt x="3" y="23"/>
                  </a:lnTo>
                  <a:lnTo>
                    <a:pt x="2" y="28"/>
                  </a:lnTo>
                  <a:lnTo>
                    <a:pt x="0" y="3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65" name="Freeform 164"/>
            <p:cNvSpPr>
              <a:spLocks/>
            </p:cNvSpPr>
            <p:nvPr/>
          </p:nvSpPr>
          <p:spPr bwMode="auto">
            <a:xfrm>
              <a:off x="4589" y="2716"/>
              <a:ext cx="50" cy="48"/>
            </a:xfrm>
            <a:custGeom>
              <a:avLst/>
              <a:gdLst>
                <a:gd name="T0" fmla="*/ 3 w 50"/>
                <a:gd name="T1" fmla="*/ 45 h 48"/>
                <a:gd name="T2" fmla="*/ 6 w 50"/>
                <a:gd name="T3" fmla="*/ 47 h 48"/>
                <a:gd name="T4" fmla="*/ 9 w 50"/>
                <a:gd name="T5" fmla="*/ 48 h 48"/>
                <a:gd name="T6" fmla="*/ 14 w 50"/>
                <a:gd name="T7" fmla="*/ 48 h 48"/>
                <a:gd name="T8" fmla="*/ 19 w 50"/>
                <a:gd name="T9" fmla="*/ 47 h 48"/>
                <a:gd name="T10" fmla="*/ 27 w 50"/>
                <a:gd name="T11" fmla="*/ 45 h 48"/>
                <a:gd name="T12" fmla="*/ 33 w 50"/>
                <a:gd name="T13" fmla="*/ 42 h 48"/>
                <a:gd name="T14" fmla="*/ 38 w 50"/>
                <a:gd name="T15" fmla="*/ 37 h 48"/>
                <a:gd name="T16" fmla="*/ 43 w 50"/>
                <a:gd name="T17" fmla="*/ 32 h 48"/>
                <a:gd name="T18" fmla="*/ 46 w 50"/>
                <a:gd name="T19" fmla="*/ 26 h 48"/>
                <a:gd name="T20" fmla="*/ 48 w 50"/>
                <a:gd name="T21" fmla="*/ 19 h 48"/>
                <a:gd name="T22" fmla="*/ 50 w 50"/>
                <a:gd name="T23" fmla="*/ 11 h 48"/>
                <a:gd name="T24" fmla="*/ 50 w 50"/>
                <a:gd name="T25" fmla="*/ 5 h 48"/>
                <a:gd name="T26" fmla="*/ 45 w 50"/>
                <a:gd name="T27" fmla="*/ 2 h 48"/>
                <a:gd name="T28" fmla="*/ 40 w 50"/>
                <a:gd name="T29" fmla="*/ 0 h 48"/>
                <a:gd name="T30" fmla="*/ 33 w 50"/>
                <a:gd name="T31" fmla="*/ 0 h 48"/>
                <a:gd name="T32" fmla="*/ 27 w 50"/>
                <a:gd name="T33" fmla="*/ 2 h 48"/>
                <a:gd name="T34" fmla="*/ 21 w 50"/>
                <a:gd name="T35" fmla="*/ 5 h 48"/>
                <a:gd name="T36" fmla="*/ 17 w 50"/>
                <a:gd name="T37" fmla="*/ 8 h 48"/>
                <a:gd name="T38" fmla="*/ 13 w 50"/>
                <a:gd name="T39" fmla="*/ 13 h 48"/>
                <a:gd name="T40" fmla="*/ 9 w 50"/>
                <a:gd name="T41" fmla="*/ 18 h 48"/>
                <a:gd name="T42" fmla="*/ 8 w 50"/>
                <a:gd name="T43" fmla="*/ 23 h 48"/>
                <a:gd name="T44" fmla="*/ 6 w 50"/>
                <a:gd name="T45" fmla="*/ 29 h 48"/>
                <a:gd name="T46" fmla="*/ 3 w 50"/>
                <a:gd name="T47" fmla="*/ 34 h 48"/>
                <a:gd name="T48" fmla="*/ 0 w 50"/>
                <a:gd name="T49" fmla="*/ 36 h 48"/>
                <a:gd name="T50" fmla="*/ 0 w 50"/>
                <a:gd name="T51" fmla="*/ 37 h 48"/>
                <a:gd name="T52" fmla="*/ 1 w 50"/>
                <a:gd name="T53" fmla="*/ 37 h 48"/>
                <a:gd name="T54" fmla="*/ 1 w 50"/>
                <a:gd name="T55" fmla="*/ 37 h 48"/>
                <a:gd name="T56" fmla="*/ 1 w 50"/>
                <a:gd name="T57" fmla="*/ 36 h 48"/>
                <a:gd name="T58" fmla="*/ 1 w 50"/>
                <a:gd name="T59" fmla="*/ 39 h 48"/>
                <a:gd name="T60" fmla="*/ 1 w 50"/>
                <a:gd name="T61" fmla="*/ 42 h 48"/>
                <a:gd name="T62" fmla="*/ 1 w 50"/>
                <a:gd name="T63" fmla="*/ 45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8"/>
                <a:gd name="T98" fmla="*/ 50 w 50"/>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8">
                  <a:moveTo>
                    <a:pt x="1" y="45"/>
                  </a:moveTo>
                  <a:lnTo>
                    <a:pt x="3" y="45"/>
                  </a:lnTo>
                  <a:lnTo>
                    <a:pt x="5" y="47"/>
                  </a:lnTo>
                  <a:lnTo>
                    <a:pt x="6" y="47"/>
                  </a:lnTo>
                  <a:lnTo>
                    <a:pt x="8" y="47"/>
                  </a:lnTo>
                  <a:lnTo>
                    <a:pt x="9" y="48"/>
                  </a:lnTo>
                  <a:lnTo>
                    <a:pt x="13" y="48"/>
                  </a:lnTo>
                  <a:lnTo>
                    <a:pt x="14" y="48"/>
                  </a:lnTo>
                  <a:lnTo>
                    <a:pt x="16" y="48"/>
                  </a:lnTo>
                  <a:lnTo>
                    <a:pt x="19" y="47"/>
                  </a:lnTo>
                  <a:lnTo>
                    <a:pt x="22" y="47"/>
                  </a:lnTo>
                  <a:lnTo>
                    <a:pt x="27" y="45"/>
                  </a:lnTo>
                  <a:lnTo>
                    <a:pt x="30" y="44"/>
                  </a:lnTo>
                  <a:lnTo>
                    <a:pt x="33" y="42"/>
                  </a:lnTo>
                  <a:lnTo>
                    <a:pt x="37" y="40"/>
                  </a:lnTo>
                  <a:lnTo>
                    <a:pt x="38" y="37"/>
                  </a:lnTo>
                  <a:lnTo>
                    <a:pt x="41" y="36"/>
                  </a:lnTo>
                  <a:lnTo>
                    <a:pt x="43" y="32"/>
                  </a:lnTo>
                  <a:lnTo>
                    <a:pt x="45" y="29"/>
                  </a:lnTo>
                  <a:lnTo>
                    <a:pt x="46" y="26"/>
                  </a:lnTo>
                  <a:lnTo>
                    <a:pt x="46" y="23"/>
                  </a:lnTo>
                  <a:lnTo>
                    <a:pt x="48" y="19"/>
                  </a:lnTo>
                  <a:lnTo>
                    <a:pt x="50" y="16"/>
                  </a:lnTo>
                  <a:lnTo>
                    <a:pt x="50" y="11"/>
                  </a:lnTo>
                  <a:lnTo>
                    <a:pt x="50" y="8"/>
                  </a:lnTo>
                  <a:lnTo>
                    <a:pt x="50" y="5"/>
                  </a:lnTo>
                  <a:lnTo>
                    <a:pt x="48" y="3"/>
                  </a:lnTo>
                  <a:lnTo>
                    <a:pt x="45" y="2"/>
                  </a:lnTo>
                  <a:lnTo>
                    <a:pt x="43" y="0"/>
                  </a:lnTo>
                  <a:lnTo>
                    <a:pt x="40" y="0"/>
                  </a:lnTo>
                  <a:lnTo>
                    <a:pt x="37" y="0"/>
                  </a:lnTo>
                  <a:lnTo>
                    <a:pt x="33" y="0"/>
                  </a:lnTo>
                  <a:lnTo>
                    <a:pt x="30" y="0"/>
                  </a:lnTo>
                  <a:lnTo>
                    <a:pt x="27" y="2"/>
                  </a:lnTo>
                  <a:lnTo>
                    <a:pt x="24" y="3"/>
                  </a:lnTo>
                  <a:lnTo>
                    <a:pt x="21" y="5"/>
                  </a:lnTo>
                  <a:lnTo>
                    <a:pt x="19" y="7"/>
                  </a:lnTo>
                  <a:lnTo>
                    <a:pt x="17" y="8"/>
                  </a:lnTo>
                  <a:lnTo>
                    <a:pt x="16" y="11"/>
                  </a:lnTo>
                  <a:lnTo>
                    <a:pt x="13" y="13"/>
                  </a:lnTo>
                  <a:lnTo>
                    <a:pt x="11" y="16"/>
                  </a:lnTo>
                  <a:lnTo>
                    <a:pt x="9" y="18"/>
                  </a:lnTo>
                  <a:lnTo>
                    <a:pt x="9" y="19"/>
                  </a:lnTo>
                  <a:lnTo>
                    <a:pt x="8" y="23"/>
                  </a:lnTo>
                  <a:lnTo>
                    <a:pt x="6" y="26"/>
                  </a:lnTo>
                  <a:lnTo>
                    <a:pt x="6" y="29"/>
                  </a:lnTo>
                  <a:lnTo>
                    <a:pt x="5" y="31"/>
                  </a:lnTo>
                  <a:lnTo>
                    <a:pt x="3" y="34"/>
                  </a:lnTo>
                  <a:lnTo>
                    <a:pt x="1" y="36"/>
                  </a:lnTo>
                  <a:lnTo>
                    <a:pt x="0" y="36"/>
                  </a:lnTo>
                  <a:lnTo>
                    <a:pt x="0" y="37"/>
                  </a:lnTo>
                  <a:lnTo>
                    <a:pt x="1" y="37"/>
                  </a:lnTo>
                  <a:lnTo>
                    <a:pt x="1" y="36"/>
                  </a:lnTo>
                  <a:lnTo>
                    <a:pt x="1" y="37"/>
                  </a:lnTo>
                  <a:lnTo>
                    <a:pt x="1" y="39"/>
                  </a:lnTo>
                  <a:lnTo>
                    <a:pt x="1" y="40"/>
                  </a:lnTo>
                  <a:lnTo>
                    <a:pt x="1" y="42"/>
                  </a:lnTo>
                  <a:lnTo>
                    <a:pt x="1" y="44"/>
                  </a:lnTo>
                  <a:lnTo>
                    <a:pt x="1" y="45"/>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66" name="Freeform 165"/>
            <p:cNvSpPr>
              <a:spLocks/>
            </p:cNvSpPr>
            <p:nvPr/>
          </p:nvSpPr>
          <p:spPr bwMode="auto">
            <a:xfrm>
              <a:off x="4589" y="2716"/>
              <a:ext cx="50" cy="48"/>
            </a:xfrm>
            <a:custGeom>
              <a:avLst/>
              <a:gdLst>
                <a:gd name="T0" fmla="*/ 3 w 50"/>
                <a:gd name="T1" fmla="*/ 45 h 48"/>
                <a:gd name="T2" fmla="*/ 6 w 50"/>
                <a:gd name="T3" fmla="*/ 47 h 48"/>
                <a:gd name="T4" fmla="*/ 9 w 50"/>
                <a:gd name="T5" fmla="*/ 48 h 48"/>
                <a:gd name="T6" fmla="*/ 14 w 50"/>
                <a:gd name="T7" fmla="*/ 48 h 48"/>
                <a:gd name="T8" fmla="*/ 19 w 50"/>
                <a:gd name="T9" fmla="*/ 47 h 48"/>
                <a:gd name="T10" fmla="*/ 27 w 50"/>
                <a:gd name="T11" fmla="*/ 45 h 48"/>
                <a:gd name="T12" fmla="*/ 33 w 50"/>
                <a:gd name="T13" fmla="*/ 42 h 48"/>
                <a:gd name="T14" fmla="*/ 38 w 50"/>
                <a:gd name="T15" fmla="*/ 37 h 48"/>
                <a:gd name="T16" fmla="*/ 43 w 50"/>
                <a:gd name="T17" fmla="*/ 32 h 48"/>
                <a:gd name="T18" fmla="*/ 46 w 50"/>
                <a:gd name="T19" fmla="*/ 26 h 48"/>
                <a:gd name="T20" fmla="*/ 48 w 50"/>
                <a:gd name="T21" fmla="*/ 19 h 48"/>
                <a:gd name="T22" fmla="*/ 50 w 50"/>
                <a:gd name="T23" fmla="*/ 11 h 48"/>
                <a:gd name="T24" fmla="*/ 50 w 50"/>
                <a:gd name="T25" fmla="*/ 5 h 48"/>
                <a:gd name="T26" fmla="*/ 45 w 50"/>
                <a:gd name="T27" fmla="*/ 2 h 48"/>
                <a:gd name="T28" fmla="*/ 40 w 50"/>
                <a:gd name="T29" fmla="*/ 0 h 48"/>
                <a:gd name="T30" fmla="*/ 33 w 50"/>
                <a:gd name="T31" fmla="*/ 0 h 48"/>
                <a:gd name="T32" fmla="*/ 27 w 50"/>
                <a:gd name="T33" fmla="*/ 2 h 48"/>
                <a:gd name="T34" fmla="*/ 21 w 50"/>
                <a:gd name="T35" fmla="*/ 5 h 48"/>
                <a:gd name="T36" fmla="*/ 17 w 50"/>
                <a:gd name="T37" fmla="*/ 8 h 48"/>
                <a:gd name="T38" fmla="*/ 13 w 50"/>
                <a:gd name="T39" fmla="*/ 13 h 48"/>
                <a:gd name="T40" fmla="*/ 9 w 50"/>
                <a:gd name="T41" fmla="*/ 18 h 48"/>
                <a:gd name="T42" fmla="*/ 8 w 50"/>
                <a:gd name="T43" fmla="*/ 23 h 48"/>
                <a:gd name="T44" fmla="*/ 6 w 50"/>
                <a:gd name="T45" fmla="*/ 29 h 48"/>
                <a:gd name="T46" fmla="*/ 3 w 50"/>
                <a:gd name="T47" fmla="*/ 34 h 48"/>
                <a:gd name="T48" fmla="*/ 0 w 50"/>
                <a:gd name="T49" fmla="*/ 36 h 48"/>
                <a:gd name="T50" fmla="*/ 0 w 50"/>
                <a:gd name="T51" fmla="*/ 37 h 48"/>
                <a:gd name="T52" fmla="*/ 1 w 50"/>
                <a:gd name="T53" fmla="*/ 37 h 48"/>
                <a:gd name="T54" fmla="*/ 1 w 50"/>
                <a:gd name="T55" fmla="*/ 37 h 48"/>
                <a:gd name="T56" fmla="*/ 1 w 50"/>
                <a:gd name="T57" fmla="*/ 36 h 48"/>
                <a:gd name="T58" fmla="*/ 1 w 50"/>
                <a:gd name="T59" fmla="*/ 39 h 48"/>
                <a:gd name="T60" fmla="*/ 1 w 50"/>
                <a:gd name="T61" fmla="*/ 42 h 48"/>
                <a:gd name="T62" fmla="*/ 1 w 50"/>
                <a:gd name="T63" fmla="*/ 45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8"/>
                <a:gd name="T98" fmla="*/ 50 w 50"/>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8">
                  <a:moveTo>
                    <a:pt x="1" y="45"/>
                  </a:moveTo>
                  <a:lnTo>
                    <a:pt x="3" y="45"/>
                  </a:lnTo>
                  <a:lnTo>
                    <a:pt x="5" y="47"/>
                  </a:lnTo>
                  <a:lnTo>
                    <a:pt x="6" y="47"/>
                  </a:lnTo>
                  <a:lnTo>
                    <a:pt x="8" y="47"/>
                  </a:lnTo>
                  <a:lnTo>
                    <a:pt x="9" y="48"/>
                  </a:lnTo>
                  <a:lnTo>
                    <a:pt x="13" y="48"/>
                  </a:lnTo>
                  <a:lnTo>
                    <a:pt x="14" y="48"/>
                  </a:lnTo>
                  <a:lnTo>
                    <a:pt x="16" y="48"/>
                  </a:lnTo>
                  <a:lnTo>
                    <a:pt x="19" y="47"/>
                  </a:lnTo>
                  <a:lnTo>
                    <a:pt x="22" y="47"/>
                  </a:lnTo>
                  <a:lnTo>
                    <a:pt x="27" y="45"/>
                  </a:lnTo>
                  <a:lnTo>
                    <a:pt x="30" y="44"/>
                  </a:lnTo>
                  <a:lnTo>
                    <a:pt x="33" y="42"/>
                  </a:lnTo>
                  <a:lnTo>
                    <a:pt x="37" y="40"/>
                  </a:lnTo>
                  <a:lnTo>
                    <a:pt x="38" y="37"/>
                  </a:lnTo>
                  <a:lnTo>
                    <a:pt x="41" y="36"/>
                  </a:lnTo>
                  <a:lnTo>
                    <a:pt x="43" y="32"/>
                  </a:lnTo>
                  <a:lnTo>
                    <a:pt x="45" y="29"/>
                  </a:lnTo>
                  <a:lnTo>
                    <a:pt x="46" y="26"/>
                  </a:lnTo>
                  <a:lnTo>
                    <a:pt x="46" y="23"/>
                  </a:lnTo>
                  <a:lnTo>
                    <a:pt x="48" y="19"/>
                  </a:lnTo>
                  <a:lnTo>
                    <a:pt x="50" y="16"/>
                  </a:lnTo>
                  <a:lnTo>
                    <a:pt x="50" y="11"/>
                  </a:lnTo>
                  <a:lnTo>
                    <a:pt x="50" y="8"/>
                  </a:lnTo>
                  <a:lnTo>
                    <a:pt x="50" y="5"/>
                  </a:lnTo>
                  <a:lnTo>
                    <a:pt x="48" y="3"/>
                  </a:lnTo>
                  <a:lnTo>
                    <a:pt x="45" y="2"/>
                  </a:lnTo>
                  <a:lnTo>
                    <a:pt x="43" y="0"/>
                  </a:lnTo>
                  <a:lnTo>
                    <a:pt x="40" y="0"/>
                  </a:lnTo>
                  <a:lnTo>
                    <a:pt x="37" y="0"/>
                  </a:lnTo>
                  <a:lnTo>
                    <a:pt x="33" y="0"/>
                  </a:lnTo>
                  <a:lnTo>
                    <a:pt x="30" y="0"/>
                  </a:lnTo>
                  <a:lnTo>
                    <a:pt x="27" y="2"/>
                  </a:lnTo>
                  <a:lnTo>
                    <a:pt x="24" y="3"/>
                  </a:lnTo>
                  <a:lnTo>
                    <a:pt x="21" y="5"/>
                  </a:lnTo>
                  <a:lnTo>
                    <a:pt x="19" y="7"/>
                  </a:lnTo>
                  <a:lnTo>
                    <a:pt x="17" y="8"/>
                  </a:lnTo>
                  <a:lnTo>
                    <a:pt x="16" y="11"/>
                  </a:lnTo>
                  <a:lnTo>
                    <a:pt x="13" y="13"/>
                  </a:lnTo>
                  <a:lnTo>
                    <a:pt x="11" y="16"/>
                  </a:lnTo>
                  <a:lnTo>
                    <a:pt x="9" y="18"/>
                  </a:lnTo>
                  <a:lnTo>
                    <a:pt x="9" y="19"/>
                  </a:lnTo>
                  <a:lnTo>
                    <a:pt x="8" y="23"/>
                  </a:lnTo>
                  <a:lnTo>
                    <a:pt x="6" y="26"/>
                  </a:lnTo>
                  <a:lnTo>
                    <a:pt x="6" y="29"/>
                  </a:lnTo>
                  <a:lnTo>
                    <a:pt x="5" y="31"/>
                  </a:lnTo>
                  <a:lnTo>
                    <a:pt x="3" y="34"/>
                  </a:lnTo>
                  <a:lnTo>
                    <a:pt x="1" y="36"/>
                  </a:lnTo>
                  <a:lnTo>
                    <a:pt x="0" y="36"/>
                  </a:lnTo>
                  <a:lnTo>
                    <a:pt x="0" y="37"/>
                  </a:lnTo>
                  <a:lnTo>
                    <a:pt x="1" y="37"/>
                  </a:lnTo>
                  <a:lnTo>
                    <a:pt x="1" y="36"/>
                  </a:lnTo>
                  <a:lnTo>
                    <a:pt x="1" y="37"/>
                  </a:lnTo>
                  <a:lnTo>
                    <a:pt x="1" y="39"/>
                  </a:lnTo>
                  <a:lnTo>
                    <a:pt x="1" y="40"/>
                  </a:lnTo>
                  <a:lnTo>
                    <a:pt x="1" y="42"/>
                  </a:lnTo>
                  <a:lnTo>
                    <a:pt x="1" y="44"/>
                  </a:lnTo>
                  <a:lnTo>
                    <a:pt x="1" y="45"/>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67" name="Freeform 166"/>
            <p:cNvSpPr>
              <a:spLocks/>
            </p:cNvSpPr>
            <p:nvPr/>
          </p:nvSpPr>
          <p:spPr bwMode="auto">
            <a:xfrm>
              <a:off x="4515" y="2742"/>
              <a:ext cx="46" cy="32"/>
            </a:xfrm>
            <a:custGeom>
              <a:avLst/>
              <a:gdLst>
                <a:gd name="T0" fmla="*/ 16 w 46"/>
                <a:gd name="T1" fmla="*/ 27 h 32"/>
                <a:gd name="T2" fmla="*/ 19 w 46"/>
                <a:gd name="T3" fmla="*/ 29 h 32"/>
                <a:gd name="T4" fmla="*/ 22 w 46"/>
                <a:gd name="T5" fmla="*/ 30 h 32"/>
                <a:gd name="T6" fmla="*/ 26 w 46"/>
                <a:gd name="T7" fmla="*/ 32 h 32"/>
                <a:gd name="T8" fmla="*/ 30 w 46"/>
                <a:gd name="T9" fmla="*/ 32 h 32"/>
                <a:gd name="T10" fmla="*/ 34 w 46"/>
                <a:gd name="T11" fmla="*/ 32 h 32"/>
                <a:gd name="T12" fmla="*/ 37 w 46"/>
                <a:gd name="T13" fmla="*/ 30 h 32"/>
                <a:gd name="T14" fmla="*/ 40 w 46"/>
                <a:gd name="T15" fmla="*/ 29 h 32"/>
                <a:gd name="T16" fmla="*/ 43 w 46"/>
                <a:gd name="T17" fmla="*/ 27 h 32"/>
                <a:gd name="T18" fmla="*/ 45 w 46"/>
                <a:gd name="T19" fmla="*/ 26 h 32"/>
                <a:gd name="T20" fmla="*/ 45 w 46"/>
                <a:gd name="T21" fmla="*/ 24 h 32"/>
                <a:gd name="T22" fmla="*/ 46 w 46"/>
                <a:gd name="T23" fmla="*/ 22 h 32"/>
                <a:gd name="T24" fmla="*/ 46 w 46"/>
                <a:gd name="T25" fmla="*/ 21 h 32"/>
                <a:gd name="T26" fmla="*/ 46 w 46"/>
                <a:gd name="T27" fmla="*/ 19 h 32"/>
                <a:gd name="T28" fmla="*/ 46 w 46"/>
                <a:gd name="T29" fmla="*/ 18 h 32"/>
                <a:gd name="T30" fmla="*/ 46 w 46"/>
                <a:gd name="T31" fmla="*/ 16 h 32"/>
                <a:gd name="T32" fmla="*/ 45 w 46"/>
                <a:gd name="T33" fmla="*/ 16 h 32"/>
                <a:gd name="T34" fmla="*/ 40 w 46"/>
                <a:gd name="T35" fmla="*/ 14 h 32"/>
                <a:gd name="T36" fmla="*/ 35 w 46"/>
                <a:gd name="T37" fmla="*/ 13 h 32"/>
                <a:gd name="T38" fmla="*/ 30 w 46"/>
                <a:gd name="T39" fmla="*/ 10 h 32"/>
                <a:gd name="T40" fmla="*/ 26 w 46"/>
                <a:gd name="T41" fmla="*/ 6 h 32"/>
                <a:gd name="T42" fmla="*/ 19 w 46"/>
                <a:gd name="T43" fmla="*/ 5 h 32"/>
                <a:gd name="T44" fmla="*/ 14 w 46"/>
                <a:gd name="T45" fmla="*/ 3 h 32"/>
                <a:gd name="T46" fmla="*/ 9 w 46"/>
                <a:gd name="T47" fmla="*/ 2 h 32"/>
                <a:gd name="T48" fmla="*/ 3 w 46"/>
                <a:gd name="T49" fmla="*/ 0 h 32"/>
                <a:gd name="T50" fmla="*/ 3 w 46"/>
                <a:gd name="T51" fmla="*/ 2 h 32"/>
                <a:gd name="T52" fmla="*/ 1 w 46"/>
                <a:gd name="T53" fmla="*/ 2 h 32"/>
                <a:gd name="T54" fmla="*/ 1 w 46"/>
                <a:gd name="T55" fmla="*/ 2 h 32"/>
                <a:gd name="T56" fmla="*/ 1 w 46"/>
                <a:gd name="T57" fmla="*/ 2 h 32"/>
                <a:gd name="T58" fmla="*/ 1 w 46"/>
                <a:gd name="T59" fmla="*/ 3 h 32"/>
                <a:gd name="T60" fmla="*/ 0 w 46"/>
                <a:gd name="T61" fmla="*/ 3 h 32"/>
                <a:gd name="T62" fmla="*/ 0 w 46"/>
                <a:gd name="T63" fmla="*/ 5 h 32"/>
                <a:gd name="T64" fmla="*/ 1 w 46"/>
                <a:gd name="T65" fmla="*/ 5 h 32"/>
                <a:gd name="T66" fmla="*/ 3 w 46"/>
                <a:gd name="T67" fmla="*/ 8 h 32"/>
                <a:gd name="T68" fmla="*/ 5 w 46"/>
                <a:gd name="T69" fmla="*/ 11 h 32"/>
                <a:gd name="T70" fmla="*/ 6 w 46"/>
                <a:gd name="T71" fmla="*/ 13 h 32"/>
                <a:gd name="T72" fmla="*/ 9 w 46"/>
                <a:gd name="T73" fmla="*/ 16 h 32"/>
                <a:gd name="T74" fmla="*/ 11 w 46"/>
                <a:gd name="T75" fmla="*/ 18 h 32"/>
                <a:gd name="T76" fmla="*/ 14 w 46"/>
                <a:gd name="T77" fmla="*/ 21 h 32"/>
                <a:gd name="T78" fmla="*/ 16 w 46"/>
                <a:gd name="T79" fmla="*/ 22 h 32"/>
                <a:gd name="T80" fmla="*/ 16 w 46"/>
                <a:gd name="T81" fmla="*/ 26 h 32"/>
                <a:gd name="T82" fmla="*/ 17 w 46"/>
                <a:gd name="T83" fmla="*/ 27 h 32"/>
                <a:gd name="T84" fmla="*/ 17 w 46"/>
                <a:gd name="T85" fmla="*/ 29 h 32"/>
                <a:gd name="T86" fmla="*/ 17 w 46"/>
                <a:gd name="T87" fmla="*/ 29 h 32"/>
                <a:gd name="T88" fmla="*/ 17 w 46"/>
                <a:gd name="T89" fmla="*/ 29 h 32"/>
                <a:gd name="T90" fmla="*/ 17 w 46"/>
                <a:gd name="T91" fmla="*/ 27 h 32"/>
                <a:gd name="T92" fmla="*/ 17 w 46"/>
                <a:gd name="T93" fmla="*/ 27 h 32"/>
                <a:gd name="T94" fmla="*/ 16 w 46"/>
                <a:gd name="T95" fmla="*/ 27 h 32"/>
                <a:gd name="T96" fmla="*/ 16 w 46"/>
                <a:gd name="T97" fmla="*/ 2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32"/>
                <a:gd name="T149" fmla="*/ 46 w 46"/>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32">
                  <a:moveTo>
                    <a:pt x="16" y="27"/>
                  </a:moveTo>
                  <a:lnTo>
                    <a:pt x="19" y="29"/>
                  </a:lnTo>
                  <a:lnTo>
                    <a:pt x="22" y="30"/>
                  </a:lnTo>
                  <a:lnTo>
                    <a:pt x="26" y="32"/>
                  </a:lnTo>
                  <a:lnTo>
                    <a:pt x="30" y="32"/>
                  </a:lnTo>
                  <a:lnTo>
                    <a:pt x="34" y="32"/>
                  </a:lnTo>
                  <a:lnTo>
                    <a:pt x="37" y="30"/>
                  </a:lnTo>
                  <a:lnTo>
                    <a:pt x="40" y="29"/>
                  </a:lnTo>
                  <a:lnTo>
                    <a:pt x="43" y="27"/>
                  </a:lnTo>
                  <a:lnTo>
                    <a:pt x="45" y="26"/>
                  </a:lnTo>
                  <a:lnTo>
                    <a:pt x="45" y="24"/>
                  </a:lnTo>
                  <a:lnTo>
                    <a:pt x="46" y="22"/>
                  </a:lnTo>
                  <a:lnTo>
                    <a:pt x="46" y="21"/>
                  </a:lnTo>
                  <a:lnTo>
                    <a:pt x="46" y="19"/>
                  </a:lnTo>
                  <a:lnTo>
                    <a:pt x="46" y="18"/>
                  </a:lnTo>
                  <a:lnTo>
                    <a:pt x="46" y="16"/>
                  </a:lnTo>
                  <a:lnTo>
                    <a:pt x="45" y="16"/>
                  </a:lnTo>
                  <a:lnTo>
                    <a:pt x="40" y="14"/>
                  </a:lnTo>
                  <a:lnTo>
                    <a:pt x="35" y="13"/>
                  </a:lnTo>
                  <a:lnTo>
                    <a:pt x="30" y="10"/>
                  </a:lnTo>
                  <a:lnTo>
                    <a:pt x="26" y="6"/>
                  </a:lnTo>
                  <a:lnTo>
                    <a:pt x="19" y="5"/>
                  </a:lnTo>
                  <a:lnTo>
                    <a:pt x="14" y="3"/>
                  </a:lnTo>
                  <a:lnTo>
                    <a:pt x="9" y="2"/>
                  </a:lnTo>
                  <a:lnTo>
                    <a:pt x="3" y="0"/>
                  </a:lnTo>
                  <a:lnTo>
                    <a:pt x="3" y="2"/>
                  </a:lnTo>
                  <a:lnTo>
                    <a:pt x="1" y="2"/>
                  </a:lnTo>
                  <a:lnTo>
                    <a:pt x="1" y="3"/>
                  </a:lnTo>
                  <a:lnTo>
                    <a:pt x="0" y="3"/>
                  </a:lnTo>
                  <a:lnTo>
                    <a:pt x="0" y="5"/>
                  </a:lnTo>
                  <a:lnTo>
                    <a:pt x="1" y="5"/>
                  </a:lnTo>
                  <a:lnTo>
                    <a:pt x="3" y="8"/>
                  </a:lnTo>
                  <a:lnTo>
                    <a:pt x="5" y="11"/>
                  </a:lnTo>
                  <a:lnTo>
                    <a:pt x="6" y="13"/>
                  </a:lnTo>
                  <a:lnTo>
                    <a:pt x="9" y="16"/>
                  </a:lnTo>
                  <a:lnTo>
                    <a:pt x="11" y="18"/>
                  </a:lnTo>
                  <a:lnTo>
                    <a:pt x="14" y="21"/>
                  </a:lnTo>
                  <a:lnTo>
                    <a:pt x="16" y="22"/>
                  </a:lnTo>
                  <a:lnTo>
                    <a:pt x="16" y="26"/>
                  </a:lnTo>
                  <a:lnTo>
                    <a:pt x="17" y="27"/>
                  </a:lnTo>
                  <a:lnTo>
                    <a:pt x="17" y="29"/>
                  </a:lnTo>
                  <a:lnTo>
                    <a:pt x="17" y="27"/>
                  </a:lnTo>
                  <a:lnTo>
                    <a:pt x="16" y="27"/>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68" name="Freeform 167"/>
            <p:cNvSpPr>
              <a:spLocks/>
            </p:cNvSpPr>
            <p:nvPr/>
          </p:nvSpPr>
          <p:spPr bwMode="auto">
            <a:xfrm>
              <a:off x="4515" y="2742"/>
              <a:ext cx="46" cy="32"/>
            </a:xfrm>
            <a:custGeom>
              <a:avLst/>
              <a:gdLst>
                <a:gd name="T0" fmla="*/ 16 w 46"/>
                <a:gd name="T1" fmla="*/ 27 h 32"/>
                <a:gd name="T2" fmla="*/ 19 w 46"/>
                <a:gd name="T3" fmla="*/ 29 h 32"/>
                <a:gd name="T4" fmla="*/ 22 w 46"/>
                <a:gd name="T5" fmla="*/ 30 h 32"/>
                <a:gd name="T6" fmla="*/ 26 w 46"/>
                <a:gd name="T7" fmla="*/ 32 h 32"/>
                <a:gd name="T8" fmla="*/ 30 w 46"/>
                <a:gd name="T9" fmla="*/ 32 h 32"/>
                <a:gd name="T10" fmla="*/ 34 w 46"/>
                <a:gd name="T11" fmla="*/ 32 h 32"/>
                <a:gd name="T12" fmla="*/ 37 w 46"/>
                <a:gd name="T13" fmla="*/ 30 h 32"/>
                <a:gd name="T14" fmla="*/ 40 w 46"/>
                <a:gd name="T15" fmla="*/ 29 h 32"/>
                <a:gd name="T16" fmla="*/ 43 w 46"/>
                <a:gd name="T17" fmla="*/ 27 h 32"/>
                <a:gd name="T18" fmla="*/ 45 w 46"/>
                <a:gd name="T19" fmla="*/ 26 h 32"/>
                <a:gd name="T20" fmla="*/ 45 w 46"/>
                <a:gd name="T21" fmla="*/ 24 h 32"/>
                <a:gd name="T22" fmla="*/ 46 w 46"/>
                <a:gd name="T23" fmla="*/ 22 h 32"/>
                <a:gd name="T24" fmla="*/ 46 w 46"/>
                <a:gd name="T25" fmla="*/ 21 h 32"/>
                <a:gd name="T26" fmla="*/ 46 w 46"/>
                <a:gd name="T27" fmla="*/ 19 h 32"/>
                <a:gd name="T28" fmla="*/ 46 w 46"/>
                <a:gd name="T29" fmla="*/ 18 h 32"/>
                <a:gd name="T30" fmla="*/ 46 w 46"/>
                <a:gd name="T31" fmla="*/ 16 h 32"/>
                <a:gd name="T32" fmla="*/ 45 w 46"/>
                <a:gd name="T33" fmla="*/ 16 h 32"/>
                <a:gd name="T34" fmla="*/ 40 w 46"/>
                <a:gd name="T35" fmla="*/ 14 h 32"/>
                <a:gd name="T36" fmla="*/ 35 w 46"/>
                <a:gd name="T37" fmla="*/ 13 h 32"/>
                <a:gd name="T38" fmla="*/ 30 w 46"/>
                <a:gd name="T39" fmla="*/ 10 h 32"/>
                <a:gd name="T40" fmla="*/ 26 w 46"/>
                <a:gd name="T41" fmla="*/ 6 h 32"/>
                <a:gd name="T42" fmla="*/ 19 w 46"/>
                <a:gd name="T43" fmla="*/ 5 h 32"/>
                <a:gd name="T44" fmla="*/ 14 w 46"/>
                <a:gd name="T45" fmla="*/ 3 h 32"/>
                <a:gd name="T46" fmla="*/ 9 w 46"/>
                <a:gd name="T47" fmla="*/ 2 h 32"/>
                <a:gd name="T48" fmla="*/ 3 w 46"/>
                <a:gd name="T49" fmla="*/ 0 h 32"/>
                <a:gd name="T50" fmla="*/ 3 w 46"/>
                <a:gd name="T51" fmla="*/ 2 h 32"/>
                <a:gd name="T52" fmla="*/ 1 w 46"/>
                <a:gd name="T53" fmla="*/ 2 h 32"/>
                <a:gd name="T54" fmla="*/ 1 w 46"/>
                <a:gd name="T55" fmla="*/ 2 h 32"/>
                <a:gd name="T56" fmla="*/ 1 w 46"/>
                <a:gd name="T57" fmla="*/ 2 h 32"/>
                <a:gd name="T58" fmla="*/ 1 w 46"/>
                <a:gd name="T59" fmla="*/ 3 h 32"/>
                <a:gd name="T60" fmla="*/ 0 w 46"/>
                <a:gd name="T61" fmla="*/ 3 h 32"/>
                <a:gd name="T62" fmla="*/ 0 w 46"/>
                <a:gd name="T63" fmla="*/ 5 h 32"/>
                <a:gd name="T64" fmla="*/ 1 w 46"/>
                <a:gd name="T65" fmla="*/ 5 h 32"/>
                <a:gd name="T66" fmla="*/ 3 w 46"/>
                <a:gd name="T67" fmla="*/ 8 h 32"/>
                <a:gd name="T68" fmla="*/ 5 w 46"/>
                <a:gd name="T69" fmla="*/ 11 h 32"/>
                <a:gd name="T70" fmla="*/ 6 w 46"/>
                <a:gd name="T71" fmla="*/ 13 h 32"/>
                <a:gd name="T72" fmla="*/ 9 w 46"/>
                <a:gd name="T73" fmla="*/ 16 h 32"/>
                <a:gd name="T74" fmla="*/ 11 w 46"/>
                <a:gd name="T75" fmla="*/ 18 h 32"/>
                <a:gd name="T76" fmla="*/ 14 w 46"/>
                <a:gd name="T77" fmla="*/ 21 h 32"/>
                <a:gd name="T78" fmla="*/ 16 w 46"/>
                <a:gd name="T79" fmla="*/ 22 h 32"/>
                <a:gd name="T80" fmla="*/ 16 w 46"/>
                <a:gd name="T81" fmla="*/ 26 h 32"/>
                <a:gd name="T82" fmla="*/ 17 w 46"/>
                <a:gd name="T83" fmla="*/ 27 h 32"/>
                <a:gd name="T84" fmla="*/ 17 w 46"/>
                <a:gd name="T85" fmla="*/ 29 h 32"/>
                <a:gd name="T86" fmla="*/ 17 w 46"/>
                <a:gd name="T87" fmla="*/ 29 h 32"/>
                <a:gd name="T88" fmla="*/ 17 w 46"/>
                <a:gd name="T89" fmla="*/ 29 h 32"/>
                <a:gd name="T90" fmla="*/ 17 w 46"/>
                <a:gd name="T91" fmla="*/ 27 h 32"/>
                <a:gd name="T92" fmla="*/ 17 w 46"/>
                <a:gd name="T93" fmla="*/ 27 h 32"/>
                <a:gd name="T94" fmla="*/ 16 w 46"/>
                <a:gd name="T95" fmla="*/ 27 h 32"/>
                <a:gd name="T96" fmla="*/ 16 w 46"/>
                <a:gd name="T97" fmla="*/ 2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32"/>
                <a:gd name="T149" fmla="*/ 46 w 46"/>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32">
                  <a:moveTo>
                    <a:pt x="16" y="27"/>
                  </a:moveTo>
                  <a:lnTo>
                    <a:pt x="19" y="29"/>
                  </a:lnTo>
                  <a:lnTo>
                    <a:pt x="22" y="30"/>
                  </a:lnTo>
                  <a:lnTo>
                    <a:pt x="26" y="32"/>
                  </a:lnTo>
                  <a:lnTo>
                    <a:pt x="30" y="32"/>
                  </a:lnTo>
                  <a:lnTo>
                    <a:pt x="34" y="32"/>
                  </a:lnTo>
                  <a:lnTo>
                    <a:pt x="37" y="30"/>
                  </a:lnTo>
                  <a:lnTo>
                    <a:pt x="40" y="29"/>
                  </a:lnTo>
                  <a:lnTo>
                    <a:pt x="43" y="27"/>
                  </a:lnTo>
                  <a:lnTo>
                    <a:pt x="45" y="26"/>
                  </a:lnTo>
                  <a:lnTo>
                    <a:pt x="45" y="24"/>
                  </a:lnTo>
                  <a:lnTo>
                    <a:pt x="46" y="22"/>
                  </a:lnTo>
                  <a:lnTo>
                    <a:pt x="46" y="21"/>
                  </a:lnTo>
                  <a:lnTo>
                    <a:pt x="46" y="19"/>
                  </a:lnTo>
                  <a:lnTo>
                    <a:pt x="46" y="18"/>
                  </a:lnTo>
                  <a:lnTo>
                    <a:pt x="46" y="16"/>
                  </a:lnTo>
                  <a:lnTo>
                    <a:pt x="45" y="16"/>
                  </a:lnTo>
                  <a:lnTo>
                    <a:pt x="40" y="14"/>
                  </a:lnTo>
                  <a:lnTo>
                    <a:pt x="35" y="13"/>
                  </a:lnTo>
                  <a:lnTo>
                    <a:pt x="30" y="10"/>
                  </a:lnTo>
                  <a:lnTo>
                    <a:pt x="26" y="6"/>
                  </a:lnTo>
                  <a:lnTo>
                    <a:pt x="19" y="5"/>
                  </a:lnTo>
                  <a:lnTo>
                    <a:pt x="14" y="3"/>
                  </a:lnTo>
                  <a:lnTo>
                    <a:pt x="9" y="2"/>
                  </a:lnTo>
                  <a:lnTo>
                    <a:pt x="3" y="0"/>
                  </a:lnTo>
                  <a:lnTo>
                    <a:pt x="3" y="2"/>
                  </a:lnTo>
                  <a:lnTo>
                    <a:pt x="1" y="2"/>
                  </a:lnTo>
                  <a:lnTo>
                    <a:pt x="1" y="3"/>
                  </a:lnTo>
                  <a:lnTo>
                    <a:pt x="0" y="3"/>
                  </a:lnTo>
                  <a:lnTo>
                    <a:pt x="0" y="5"/>
                  </a:lnTo>
                  <a:lnTo>
                    <a:pt x="1" y="5"/>
                  </a:lnTo>
                  <a:lnTo>
                    <a:pt x="3" y="8"/>
                  </a:lnTo>
                  <a:lnTo>
                    <a:pt x="5" y="11"/>
                  </a:lnTo>
                  <a:lnTo>
                    <a:pt x="6" y="13"/>
                  </a:lnTo>
                  <a:lnTo>
                    <a:pt x="9" y="16"/>
                  </a:lnTo>
                  <a:lnTo>
                    <a:pt x="11" y="18"/>
                  </a:lnTo>
                  <a:lnTo>
                    <a:pt x="14" y="21"/>
                  </a:lnTo>
                  <a:lnTo>
                    <a:pt x="16" y="22"/>
                  </a:lnTo>
                  <a:lnTo>
                    <a:pt x="16" y="26"/>
                  </a:lnTo>
                  <a:lnTo>
                    <a:pt x="17" y="27"/>
                  </a:lnTo>
                  <a:lnTo>
                    <a:pt x="17" y="29"/>
                  </a:lnTo>
                  <a:lnTo>
                    <a:pt x="17" y="27"/>
                  </a:lnTo>
                  <a:lnTo>
                    <a:pt x="16" y="27"/>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69" name="Freeform 168"/>
            <p:cNvSpPr>
              <a:spLocks/>
            </p:cNvSpPr>
            <p:nvPr/>
          </p:nvSpPr>
          <p:spPr bwMode="auto">
            <a:xfrm>
              <a:off x="4457" y="2718"/>
              <a:ext cx="47" cy="32"/>
            </a:xfrm>
            <a:custGeom>
              <a:avLst/>
              <a:gdLst>
                <a:gd name="T0" fmla="*/ 0 w 47"/>
                <a:gd name="T1" fmla="*/ 22 h 32"/>
                <a:gd name="T2" fmla="*/ 2 w 47"/>
                <a:gd name="T3" fmla="*/ 22 h 32"/>
                <a:gd name="T4" fmla="*/ 2 w 47"/>
                <a:gd name="T5" fmla="*/ 24 h 32"/>
                <a:gd name="T6" fmla="*/ 3 w 47"/>
                <a:gd name="T7" fmla="*/ 26 h 32"/>
                <a:gd name="T8" fmla="*/ 3 w 47"/>
                <a:gd name="T9" fmla="*/ 27 h 32"/>
                <a:gd name="T10" fmla="*/ 5 w 47"/>
                <a:gd name="T11" fmla="*/ 27 h 32"/>
                <a:gd name="T12" fmla="*/ 5 w 47"/>
                <a:gd name="T13" fmla="*/ 29 h 32"/>
                <a:gd name="T14" fmla="*/ 6 w 47"/>
                <a:gd name="T15" fmla="*/ 29 h 32"/>
                <a:gd name="T16" fmla="*/ 8 w 47"/>
                <a:gd name="T17" fmla="*/ 30 h 32"/>
                <a:gd name="T18" fmla="*/ 11 w 47"/>
                <a:gd name="T19" fmla="*/ 30 h 32"/>
                <a:gd name="T20" fmla="*/ 14 w 47"/>
                <a:gd name="T21" fmla="*/ 32 h 32"/>
                <a:gd name="T22" fmla="*/ 18 w 47"/>
                <a:gd name="T23" fmla="*/ 30 h 32"/>
                <a:gd name="T24" fmla="*/ 22 w 47"/>
                <a:gd name="T25" fmla="*/ 30 h 32"/>
                <a:gd name="T26" fmla="*/ 26 w 47"/>
                <a:gd name="T27" fmla="*/ 29 h 32"/>
                <a:gd name="T28" fmla="*/ 29 w 47"/>
                <a:gd name="T29" fmla="*/ 29 h 32"/>
                <a:gd name="T30" fmla="*/ 34 w 47"/>
                <a:gd name="T31" fmla="*/ 27 h 32"/>
                <a:gd name="T32" fmla="*/ 39 w 47"/>
                <a:gd name="T33" fmla="*/ 27 h 32"/>
                <a:gd name="T34" fmla="*/ 39 w 47"/>
                <a:gd name="T35" fmla="*/ 27 h 32"/>
                <a:gd name="T36" fmla="*/ 40 w 47"/>
                <a:gd name="T37" fmla="*/ 27 h 32"/>
                <a:gd name="T38" fmla="*/ 42 w 47"/>
                <a:gd name="T39" fmla="*/ 27 h 32"/>
                <a:gd name="T40" fmla="*/ 43 w 47"/>
                <a:gd name="T41" fmla="*/ 26 h 32"/>
                <a:gd name="T42" fmla="*/ 45 w 47"/>
                <a:gd name="T43" fmla="*/ 24 h 32"/>
                <a:gd name="T44" fmla="*/ 45 w 47"/>
                <a:gd name="T45" fmla="*/ 22 h 32"/>
                <a:gd name="T46" fmla="*/ 47 w 47"/>
                <a:gd name="T47" fmla="*/ 21 h 32"/>
                <a:gd name="T48" fmla="*/ 47 w 47"/>
                <a:gd name="T49" fmla="*/ 19 h 32"/>
                <a:gd name="T50" fmla="*/ 45 w 47"/>
                <a:gd name="T51" fmla="*/ 14 h 32"/>
                <a:gd name="T52" fmla="*/ 42 w 47"/>
                <a:gd name="T53" fmla="*/ 11 h 32"/>
                <a:gd name="T54" fmla="*/ 39 w 47"/>
                <a:gd name="T55" fmla="*/ 8 h 32"/>
                <a:gd name="T56" fmla="*/ 35 w 47"/>
                <a:gd name="T57" fmla="*/ 5 h 32"/>
                <a:gd name="T58" fmla="*/ 32 w 47"/>
                <a:gd name="T59" fmla="*/ 1 h 32"/>
                <a:gd name="T60" fmla="*/ 27 w 47"/>
                <a:gd name="T61" fmla="*/ 1 h 32"/>
                <a:gd name="T62" fmla="*/ 22 w 47"/>
                <a:gd name="T63" fmla="*/ 0 h 32"/>
                <a:gd name="T64" fmla="*/ 19 w 47"/>
                <a:gd name="T65" fmla="*/ 1 h 32"/>
                <a:gd name="T66" fmla="*/ 16 w 47"/>
                <a:gd name="T67" fmla="*/ 3 h 32"/>
                <a:gd name="T68" fmla="*/ 11 w 47"/>
                <a:gd name="T69" fmla="*/ 5 h 32"/>
                <a:gd name="T70" fmla="*/ 8 w 47"/>
                <a:gd name="T71" fmla="*/ 6 h 32"/>
                <a:gd name="T72" fmla="*/ 5 w 47"/>
                <a:gd name="T73" fmla="*/ 9 h 32"/>
                <a:gd name="T74" fmla="*/ 3 w 47"/>
                <a:gd name="T75" fmla="*/ 11 h 32"/>
                <a:gd name="T76" fmla="*/ 2 w 47"/>
                <a:gd name="T77" fmla="*/ 14 h 32"/>
                <a:gd name="T78" fmla="*/ 0 w 47"/>
                <a:gd name="T79" fmla="*/ 17 h 32"/>
                <a:gd name="T80" fmla="*/ 0 w 47"/>
                <a:gd name="T81" fmla="*/ 22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32"/>
                <a:gd name="T125" fmla="*/ 47 w 47"/>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32">
                  <a:moveTo>
                    <a:pt x="0" y="22"/>
                  </a:moveTo>
                  <a:lnTo>
                    <a:pt x="2" y="22"/>
                  </a:lnTo>
                  <a:lnTo>
                    <a:pt x="2" y="24"/>
                  </a:lnTo>
                  <a:lnTo>
                    <a:pt x="3" y="26"/>
                  </a:lnTo>
                  <a:lnTo>
                    <a:pt x="3" y="27"/>
                  </a:lnTo>
                  <a:lnTo>
                    <a:pt x="5" y="27"/>
                  </a:lnTo>
                  <a:lnTo>
                    <a:pt x="5" y="29"/>
                  </a:lnTo>
                  <a:lnTo>
                    <a:pt x="6" y="29"/>
                  </a:lnTo>
                  <a:lnTo>
                    <a:pt x="8" y="30"/>
                  </a:lnTo>
                  <a:lnTo>
                    <a:pt x="11" y="30"/>
                  </a:lnTo>
                  <a:lnTo>
                    <a:pt x="14" y="32"/>
                  </a:lnTo>
                  <a:lnTo>
                    <a:pt x="18" y="30"/>
                  </a:lnTo>
                  <a:lnTo>
                    <a:pt x="22" y="30"/>
                  </a:lnTo>
                  <a:lnTo>
                    <a:pt x="26" y="29"/>
                  </a:lnTo>
                  <a:lnTo>
                    <a:pt x="29" y="29"/>
                  </a:lnTo>
                  <a:lnTo>
                    <a:pt x="34" y="27"/>
                  </a:lnTo>
                  <a:lnTo>
                    <a:pt x="39" y="27"/>
                  </a:lnTo>
                  <a:lnTo>
                    <a:pt x="40" y="27"/>
                  </a:lnTo>
                  <a:lnTo>
                    <a:pt x="42" y="27"/>
                  </a:lnTo>
                  <a:lnTo>
                    <a:pt x="43" y="26"/>
                  </a:lnTo>
                  <a:lnTo>
                    <a:pt x="45" y="24"/>
                  </a:lnTo>
                  <a:lnTo>
                    <a:pt x="45" y="22"/>
                  </a:lnTo>
                  <a:lnTo>
                    <a:pt x="47" y="21"/>
                  </a:lnTo>
                  <a:lnTo>
                    <a:pt x="47" y="19"/>
                  </a:lnTo>
                  <a:lnTo>
                    <a:pt x="45" y="14"/>
                  </a:lnTo>
                  <a:lnTo>
                    <a:pt x="42" y="11"/>
                  </a:lnTo>
                  <a:lnTo>
                    <a:pt x="39" y="8"/>
                  </a:lnTo>
                  <a:lnTo>
                    <a:pt x="35" y="5"/>
                  </a:lnTo>
                  <a:lnTo>
                    <a:pt x="32" y="1"/>
                  </a:lnTo>
                  <a:lnTo>
                    <a:pt x="27" y="1"/>
                  </a:lnTo>
                  <a:lnTo>
                    <a:pt x="22" y="0"/>
                  </a:lnTo>
                  <a:lnTo>
                    <a:pt x="19" y="1"/>
                  </a:lnTo>
                  <a:lnTo>
                    <a:pt x="16" y="3"/>
                  </a:lnTo>
                  <a:lnTo>
                    <a:pt x="11" y="5"/>
                  </a:lnTo>
                  <a:lnTo>
                    <a:pt x="8" y="6"/>
                  </a:lnTo>
                  <a:lnTo>
                    <a:pt x="5" y="9"/>
                  </a:lnTo>
                  <a:lnTo>
                    <a:pt x="3" y="11"/>
                  </a:lnTo>
                  <a:lnTo>
                    <a:pt x="2" y="14"/>
                  </a:lnTo>
                  <a:lnTo>
                    <a:pt x="0" y="17"/>
                  </a:lnTo>
                  <a:lnTo>
                    <a:pt x="0" y="22"/>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70" name="Freeform 169"/>
            <p:cNvSpPr>
              <a:spLocks/>
            </p:cNvSpPr>
            <p:nvPr/>
          </p:nvSpPr>
          <p:spPr bwMode="auto">
            <a:xfrm>
              <a:off x="4457" y="2718"/>
              <a:ext cx="47" cy="32"/>
            </a:xfrm>
            <a:custGeom>
              <a:avLst/>
              <a:gdLst>
                <a:gd name="T0" fmla="*/ 0 w 47"/>
                <a:gd name="T1" fmla="*/ 22 h 32"/>
                <a:gd name="T2" fmla="*/ 2 w 47"/>
                <a:gd name="T3" fmla="*/ 22 h 32"/>
                <a:gd name="T4" fmla="*/ 2 w 47"/>
                <a:gd name="T5" fmla="*/ 24 h 32"/>
                <a:gd name="T6" fmla="*/ 3 w 47"/>
                <a:gd name="T7" fmla="*/ 26 h 32"/>
                <a:gd name="T8" fmla="*/ 3 w 47"/>
                <a:gd name="T9" fmla="*/ 27 h 32"/>
                <a:gd name="T10" fmla="*/ 5 w 47"/>
                <a:gd name="T11" fmla="*/ 27 h 32"/>
                <a:gd name="T12" fmla="*/ 5 w 47"/>
                <a:gd name="T13" fmla="*/ 29 h 32"/>
                <a:gd name="T14" fmla="*/ 6 w 47"/>
                <a:gd name="T15" fmla="*/ 29 h 32"/>
                <a:gd name="T16" fmla="*/ 8 w 47"/>
                <a:gd name="T17" fmla="*/ 30 h 32"/>
                <a:gd name="T18" fmla="*/ 11 w 47"/>
                <a:gd name="T19" fmla="*/ 30 h 32"/>
                <a:gd name="T20" fmla="*/ 14 w 47"/>
                <a:gd name="T21" fmla="*/ 32 h 32"/>
                <a:gd name="T22" fmla="*/ 18 w 47"/>
                <a:gd name="T23" fmla="*/ 30 h 32"/>
                <a:gd name="T24" fmla="*/ 22 w 47"/>
                <a:gd name="T25" fmla="*/ 30 h 32"/>
                <a:gd name="T26" fmla="*/ 26 w 47"/>
                <a:gd name="T27" fmla="*/ 29 h 32"/>
                <a:gd name="T28" fmla="*/ 29 w 47"/>
                <a:gd name="T29" fmla="*/ 29 h 32"/>
                <a:gd name="T30" fmla="*/ 34 w 47"/>
                <a:gd name="T31" fmla="*/ 27 h 32"/>
                <a:gd name="T32" fmla="*/ 39 w 47"/>
                <a:gd name="T33" fmla="*/ 27 h 32"/>
                <a:gd name="T34" fmla="*/ 39 w 47"/>
                <a:gd name="T35" fmla="*/ 27 h 32"/>
                <a:gd name="T36" fmla="*/ 40 w 47"/>
                <a:gd name="T37" fmla="*/ 27 h 32"/>
                <a:gd name="T38" fmla="*/ 42 w 47"/>
                <a:gd name="T39" fmla="*/ 27 h 32"/>
                <a:gd name="T40" fmla="*/ 43 w 47"/>
                <a:gd name="T41" fmla="*/ 26 h 32"/>
                <a:gd name="T42" fmla="*/ 45 w 47"/>
                <a:gd name="T43" fmla="*/ 24 h 32"/>
                <a:gd name="T44" fmla="*/ 45 w 47"/>
                <a:gd name="T45" fmla="*/ 22 h 32"/>
                <a:gd name="T46" fmla="*/ 47 w 47"/>
                <a:gd name="T47" fmla="*/ 21 h 32"/>
                <a:gd name="T48" fmla="*/ 47 w 47"/>
                <a:gd name="T49" fmla="*/ 19 h 32"/>
                <a:gd name="T50" fmla="*/ 45 w 47"/>
                <a:gd name="T51" fmla="*/ 14 h 32"/>
                <a:gd name="T52" fmla="*/ 42 w 47"/>
                <a:gd name="T53" fmla="*/ 11 h 32"/>
                <a:gd name="T54" fmla="*/ 39 w 47"/>
                <a:gd name="T55" fmla="*/ 8 h 32"/>
                <a:gd name="T56" fmla="*/ 35 w 47"/>
                <a:gd name="T57" fmla="*/ 5 h 32"/>
                <a:gd name="T58" fmla="*/ 32 w 47"/>
                <a:gd name="T59" fmla="*/ 1 h 32"/>
                <a:gd name="T60" fmla="*/ 27 w 47"/>
                <a:gd name="T61" fmla="*/ 1 h 32"/>
                <a:gd name="T62" fmla="*/ 22 w 47"/>
                <a:gd name="T63" fmla="*/ 0 h 32"/>
                <a:gd name="T64" fmla="*/ 19 w 47"/>
                <a:gd name="T65" fmla="*/ 1 h 32"/>
                <a:gd name="T66" fmla="*/ 16 w 47"/>
                <a:gd name="T67" fmla="*/ 3 h 32"/>
                <a:gd name="T68" fmla="*/ 11 w 47"/>
                <a:gd name="T69" fmla="*/ 5 h 32"/>
                <a:gd name="T70" fmla="*/ 8 w 47"/>
                <a:gd name="T71" fmla="*/ 6 h 32"/>
                <a:gd name="T72" fmla="*/ 5 w 47"/>
                <a:gd name="T73" fmla="*/ 9 h 32"/>
                <a:gd name="T74" fmla="*/ 3 w 47"/>
                <a:gd name="T75" fmla="*/ 11 h 32"/>
                <a:gd name="T76" fmla="*/ 2 w 47"/>
                <a:gd name="T77" fmla="*/ 14 h 32"/>
                <a:gd name="T78" fmla="*/ 0 w 47"/>
                <a:gd name="T79" fmla="*/ 17 h 32"/>
                <a:gd name="T80" fmla="*/ 0 w 47"/>
                <a:gd name="T81" fmla="*/ 22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32"/>
                <a:gd name="T125" fmla="*/ 47 w 47"/>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32">
                  <a:moveTo>
                    <a:pt x="0" y="22"/>
                  </a:moveTo>
                  <a:lnTo>
                    <a:pt x="2" y="22"/>
                  </a:lnTo>
                  <a:lnTo>
                    <a:pt x="2" y="24"/>
                  </a:lnTo>
                  <a:lnTo>
                    <a:pt x="3" y="26"/>
                  </a:lnTo>
                  <a:lnTo>
                    <a:pt x="3" y="27"/>
                  </a:lnTo>
                  <a:lnTo>
                    <a:pt x="5" y="27"/>
                  </a:lnTo>
                  <a:lnTo>
                    <a:pt x="5" y="29"/>
                  </a:lnTo>
                  <a:lnTo>
                    <a:pt x="6" y="29"/>
                  </a:lnTo>
                  <a:lnTo>
                    <a:pt x="8" y="30"/>
                  </a:lnTo>
                  <a:lnTo>
                    <a:pt x="11" y="30"/>
                  </a:lnTo>
                  <a:lnTo>
                    <a:pt x="14" y="32"/>
                  </a:lnTo>
                  <a:lnTo>
                    <a:pt x="18" y="30"/>
                  </a:lnTo>
                  <a:lnTo>
                    <a:pt x="22" y="30"/>
                  </a:lnTo>
                  <a:lnTo>
                    <a:pt x="26" y="29"/>
                  </a:lnTo>
                  <a:lnTo>
                    <a:pt x="29" y="29"/>
                  </a:lnTo>
                  <a:lnTo>
                    <a:pt x="34" y="27"/>
                  </a:lnTo>
                  <a:lnTo>
                    <a:pt x="39" y="27"/>
                  </a:lnTo>
                  <a:lnTo>
                    <a:pt x="40" y="27"/>
                  </a:lnTo>
                  <a:lnTo>
                    <a:pt x="42" y="27"/>
                  </a:lnTo>
                  <a:lnTo>
                    <a:pt x="43" y="26"/>
                  </a:lnTo>
                  <a:lnTo>
                    <a:pt x="45" y="24"/>
                  </a:lnTo>
                  <a:lnTo>
                    <a:pt x="45" y="22"/>
                  </a:lnTo>
                  <a:lnTo>
                    <a:pt x="47" y="21"/>
                  </a:lnTo>
                  <a:lnTo>
                    <a:pt x="47" y="19"/>
                  </a:lnTo>
                  <a:lnTo>
                    <a:pt x="45" y="14"/>
                  </a:lnTo>
                  <a:lnTo>
                    <a:pt x="42" y="11"/>
                  </a:lnTo>
                  <a:lnTo>
                    <a:pt x="39" y="8"/>
                  </a:lnTo>
                  <a:lnTo>
                    <a:pt x="35" y="5"/>
                  </a:lnTo>
                  <a:lnTo>
                    <a:pt x="32" y="1"/>
                  </a:lnTo>
                  <a:lnTo>
                    <a:pt x="27" y="1"/>
                  </a:lnTo>
                  <a:lnTo>
                    <a:pt x="22" y="0"/>
                  </a:lnTo>
                  <a:lnTo>
                    <a:pt x="19" y="1"/>
                  </a:lnTo>
                  <a:lnTo>
                    <a:pt x="16" y="3"/>
                  </a:lnTo>
                  <a:lnTo>
                    <a:pt x="11" y="5"/>
                  </a:lnTo>
                  <a:lnTo>
                    <a:pt x="8" y="6"/>
                  </a:lnTo>
                  <a:lnTo>
                    <a:pt x="5" y="9"/>
                  </a:lnTo>
                  <a:lnTo>
                    <a:pt x="3" y="11"/>
                  </a:lnTo>
                  <a:lnTo>
                    <a:pt x="2" y="14"/>
                  </a:lnTo>
                  <a:lnTo>
                    <a:pt x="0" y="17"/>
                  </a:lnTo>
                  <a:lnTo>
                    <a:pt x="0" y="22"/>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71" name="Freeform 170"/>
            <p:cNvSpPr>
              <a:spLocks/>
            </p:cNvSpPr>
            <p:nvPr/>
          </p:nvSpPr>
          <p:spPr bwMode="auto">
            <a:xfrm>
              <a:off x="4397" y="2700"/>
              <a:ext cx="60" cy="37"/>
            </a:xfrm>
            <a:custGeom>
              <a:avLst/>
              <a:gdLst>
                <a:gd name="T0" fmla="*/ 17 w 60"/>
                <a:gd name="T1" fmla="*/ 37 h 37"/>
                <a:gd name="T2" fmla="*/ 21 w 60"/>
                <a:gd name="T3" fmla="*/ 35 h 37"/>
                <a:gd name="T4" fmla="*/ 25 w 60"/>
                <a:gd name="T5" fmla="*/ 35 h 37"/>
                <a:gd name="T6" fmla="*/ 29 w 60"/>
                <a:gd name="T7" fmla="*/ 34 h 37"/>
                <a:gd name="T8" fmla="*/ 34 w 60"/>
                <a:gd name="T9" fmla="*/ 34 h 37"/>
                <a:gd name="T10" fmla="*/ 37 w 60"/>
                <a:gd name="T11" fmla="*/ 34 h 37"/>
                <a:gd name="T12" fmla="*/ 42 w 60"/>
                <a:gd name="T13" fmla="*/ 34 h 37"/>
                <a:gd name="T14" fmla="*/ 47 w 60"/>
                <a:gd name="T15" fmla="*/ 34 h 37"/>
                <a:gd name="T16" fmla="*/ 50 w 60"/>
                <a:gd name="T17" fmla="*/ 32 h 37"/>
                <a:gd name="T18" fmla="*/ 54 w 60"/>
                <a:gd name="T19" fmla="*/ 32 h 37"/>
                <a:gd name="T20" fmla="*/ 55 w 60"/>
                <a:gd name="T21" fmla="*/ 31 h 37"/>
                <a:gd name="T22" fmla="*/ 57 w 60"/>
                <a:gd name="T23" fmla="*/ 29 h 37"/>
                <a:gd name="T24" fmla="*/ 58 w 60"/>
                <a:gd name="T25" fmla="*/ 26 h 37"/>
                <a:gd name="T26" fmla="*/ 58 w 60"/>
                <a:gd name="T27" fmla="*/ 24 h 37"/>
                <a:gd name="T28" fmla="*/ 60 w 60"/>
                <a:gd name="T29" fmla="*/ 23 h 37"/>
                <a:gd name="T30" fmla="*/ 60 w 60"/>
                <a:gd name="T31" fmla="*/ 19 h 37"/>
                <a:gd name="T32" fmla="*/ 60 w 60"/>
                <a:gd name="T33" fmla="*/ 18 h 37"/>
                <a:gd name="T34" fmla="*/ 58 w 60"/>
                <a:gd name="T35" fmla="*/ 18 h 37"/>
                <a:gd name="T36" fmla="*/ 55 w 60"/>
                <a:gd name="T37" fmla="*/ 15 h 37"/>
                <a:gd name="T38" fmla="*/ 50 w 60"/>
                <a:gd name="T39" fmla="*/ 13 h 37"/>
                <a:gd name="T40" fmla="*/ 44 w 60"/>
                <a:gd name="T41" fmla="*/ 10 h 37"/>
                <a:gd name="T42" fmla="*/ 37 w 60"/>
                <a:gd name="T43" fmla="*/ 7 h 37"/>
                <a:gd name="T44" fmla="*/ 29 w 60"/>
                <a:gd name="T45" fmla="*/ 3 h 37"/>
                <a:gd name="T46" fmla="*/ 21 w 60"/>
                <a:gd name="T47" fmla="*/ 2 h 37"/>
                <a:gd name="T48" fmla="*/ 15 w 60"/>
                <a:gd name="T49" fmla="*/ 0 h 37"/>
                <a:gd name="T50" fmla="*/ 10 w 60"/>
                <a:gd name="T51" fmla="*/ 2 h 37"/>
                <a:gd name="T52" fmla="*/ 7 w 60"/>
                <a:gd name="T53" fmla="*/ 2 h 37"/>
                <a:gd name="T54" fmla="*/ 4 w 60"/>
                <a:gd name="T55" fmla="*/ 5 h 37"/>
                <a:gd name="T56" fmla="*/ 2 w 60"/>
                <a:gd name="T57" fmla="*/ 7 h 37"/>
                <a:gd name="T58" fmla="*/ 0 w 60"/>
                <a:gd name="T59" fmla="*/ 10 h 37"/>
                <a:gd name="T60" fmla="*/ 0 w 60"/>
                <a:gd name="T61" fmla="*/ 13 h 37"/>
                <a:gd name="T62" fmla="*/ 0 w 60"/>
                <a:gd name="T63" fmla="*/ 18 h 37"/>
                <a:gd name="T64" fmla="*/ 0 w 60"/>
                <a:gd name="T65" fmla="*/ 21 h 37"/>
                <a:gd name="T66" fmla="*/ 2 w 60"/>
                <a:gd name="T67" fmla="*/ 24 h 37"/>
                <a:gd name="T68" fmla="*/ 4 w 60"/>
                <a:gd name="T69" fmla="*/ 27 h 37"/>
                <a:gd name="T70" fmla="*/ 5 w 60"/>
                <a:gd name="T71" fmla="*/ 31 h 37"/>
                <a:gd name="T72" fmla="*/ 7 w 60"/>
                <a:gd name="T73" fmla="*/ 34 h 37"/>
                <a:gd name="T74" fmla="*/ 10 w 60"/>
                <a:gd name="T75" fmla="*/ 35 h 37"/>
                <a:gd name="T76" fmla="*/ 12 w 60"/>
                <a:gd name="T77" fmla="*/ 37 h 37"/>
                <a:gd name="T78" fmla="*/ 15 w 60"/>
                <a:gd name="T79" fmla="*/ 37 h 37"/>
                <a:gd name="T80" fmla="*/ 17 w 60"/>
                <a:gd name="T81" fmla="*/ 37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37"/>
                <a:gd name="T125" fmla="*/ 60 w 60"/>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37">
                  <a:moveTo>
                    <a:pt x="17" y="37"/>
                  </a:moveTo>
                  <a:lnTo>
                    <a:pt x="21" y="35"/>
                  </a:lnTo>
                  <a:lnTo>
                    <a:pt x="25" y="35"/>
                  </a:lnTo>
                  <a:lnTo>
                    <a:pt x="29" y="34"/>
                  </a:lnTo>
                  <a:lnTo>
                    <a:pt x="34" y="34"/>
                  </a:lnTo>
                  <a:lnTo>
                    <a:pt x="37" y="34"/>
                  </a:lnTo>
                  <a:lnTo>
                    <a:pt x="42" y="34"/>
                  </a:lnTo>
                  <a:lnTo>
                    <a:pt x="47" y="34"/>
                  </a:lnTo>
                  <a:lnTo>
                    <a:pt x="50" y="32"/>
                  </a:lnTo>
                  <a:lnTo>
                    <a:pt x="54" y="32"/>
                  </a:lnTo>
                  <a:lnTo>
                    <a:pt x="55" y="31"/>
                  </a:lnTo>
                  <a:lnTo>
                    <a:pt x="57" y="29"/>
                  </a:lnTo>
                  <a:lnTo>
                    <a:pt x="58" y="26"/>
                  </a:lnTo>
                  <a:lnTo>
                    <a:pt x="58" y="24"/>
                  </a:lnTo>
                  <a:lnTo>
                    <a:pt x="60" y="23"/>
                  </a:lnTo>
                  <a:lnTo>
                    <a:pt x="60" y="19"/>
                  </a:lnTo>
                  <a:lnTo>
                    <a:pt x="60" y="18"/>
                  </a:lnTo>
                  <a:lnTo>
                    <a:pt x="58" y="18"/>
                  </a:lnTo>
                  <a:lnTo>
                    <a:pt x="55" y="15"/>
                  </a:lnTo>
                  <a:lnTo>
                    <a:pt x="50" y="13"/>
                  </a:lnTo>
                  <a:lnTo>
                    <a:pt x="44" y="10"/>
                  </a:lnTo>
                  <a:lnTo>
                    <a:pt x="37" y="7"/>
                  </a:lnTo>
                  <a:lnTo>
                    <a:pt x="29" y="3"/>
                  </a:lnTo>
                  <a:lnTo>
                    <a:pt x="21" y="2"/>
                  </a:lnTo>
                  <a:lnTo>
                    <a:pt x="15" y="0"/>
                  </a:lnTo>
                  <a:lnTo>
                    <a:pt x="10" y="2"/>
                  </a:lnTo>
                  <a:lnTo>
                    <a:pt x="7" y="2"/>
                  </a:lnTo>
                  <a:lnTo>
                    <a:pt x="4" y="5"/>
                  </a:lnTo>
                  <a:lnTo>
                    <a:pt x="2" y="7"/>
                  </a:lnTo>
                  <a:lnTo>
                    <a:pt x="0" y="10"/>
                  </a:lnTo>
                  <a:lnTo>
                    <a:pt x="0" y="13"/>
                  </a:lnTo>
                  <a:lnTo>
                    <a:pt x="0" y="18"/>
                  </a:lnTo>
                  <a:lnTo>
                    <a:pt x="0" y="21"/>
                  </a:lnTo>
                  <a:lnTo>
                    <a:pt x="2" y="24"/>
                  </a:lnTo>
                  <a:lnTo>
                    <a:pt x="4" y="27"/>
                  </a:lnTo>
                  <a:lnTo>
                    <a:pt x="5" y="31"/>
                  </a:lnTo>
                  <a:lnTo>
                    <a:pt x="7" y="34"/>
                  </a:lnTo>
                  <a:lnTo>
                    <a:pt x="10" y="35"/>
                  </a:lnTo>
                  <a:lnTo>
                    <a:pt x="12" y="37"/>
                  </a:lnTo>
                  <a:lnTo>
                    <a:pt x="15" y="37"/>
                  </a:lnTo>
                  <a:lnTo>
                    <a:pt x="17" y="37"/>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72" name="Freeform 171"/>
            <p:cNvSpPr>
              <a:spLocks/>
            </p:cNvSpPr>
            <p:nvPr/>
          </p:nvSpPr>
          <p:spPr bwMode="auto">
            <a:xfrm>
              <a:off x="4397" y="2700"/>
              <a:ext cx="60" cy="37"/>
            </a:xfrm>
            <a:custGeom>
              <a:avLst/>
              <a:gdLst>
                <a:gd name="T0" fmla="*/ 17 w 60"/>
                <a:gd name="T1" fmla="*/ 37 h 37"/>
                <a:gd name="T2" fmla="*/ 21 w 60"/>
                <a:gd name="T3" fmla="*/ 35 h 37"/>
                <a:gd name="T4" fmla="*/ 25 w 60"/>
                <a:gd name="T5" fmla="*/ 35 h 37"/>
                <a:gd name="T6" fmla="*/ 29 w 60"/>
                <a:gd name="T7" fmla="*/ 34 h 37"/>
                <a:gd name="T8" fmla="*/ 34 w 60"/>
                <a:gd name="T9" fmla="*/ 34 h 37"/>
                <a:gd name="T10" fmla="*/ 37 w 60"/>
                <a:gd name="T11" fmla="*/ 34 h 37"/>
                <a:gd name="T12" fmla="*/ 42 w 60"/>
                <a:gd name="T13" fmla="*/ 34 h 37"/>
                <a:gd name="T14" fmla="*/ 47 w 60"/>
                <a:gd name="T15" fmla="*/ 34 h 37"/>
                <a:gd name="T16" fmla="*/ 50 w 60"/>
                <a:gd name="T17" fmla="*/ 32 h 37"/>
                <a:gd name="T18" fmla="*/ 54 w 60"/>
                <a:gd name="T19" fmla="*/ 32 h 37"/>
                <a:gd name="T20" fmla="*/ 55 w 60"/>
                <a:gd name="T21" fmla="*/ 31 h 37"/>
                <a:gd name="T22" fmla="*/ 57 w 60"/>
                <a:gd name="T23" fmla="*/ 29 h 37"/>
                <a:gd name="T24" fmla="*/ 58 w 60"/>
                <a:gd name="T25" fmla="*/ 26 h 37"/>
                <a:gd name="T26" fmla="*/ 58 w 60"/>
                <a:gd name="T27" fmla="*/ 24 h 37"/>
                <a:gd name="T28" fmla="*/ 60 w 60"/>
                <a:gd name="T29" fmla="*/ 23 h 37"/>
                <a:gd name="T30" fmla="*/ 60 w 60"/>
                <a:gd name="T31" fmla="*/ 19 h 37"/>
                <a:gd name="T32" fmla="*/ 60 w 60"/>
                <a:gd name="T33" fmla="*/ 18 h 37"/>
                <a:gd name="T34" fmla="*/ 58 w 60"/>
                <a:gd name="T35" fmla="*/ 18 h 37"/>
                <a:gd name="T36" fmla="*/ 55 w 60"/>
                <a:gd name="T37" fmla="*/ 15 h 37"/>
                <a:gd name="T38" fmla="*/ 50 w 60"/>
                <a:gd name="T39" fmla="*/ 13 h 37"/>
                <a:gd name="T40" fmla="*/ 44 w 60"/>
                <a:gd name="T41" fmla="*/ 10 h 37"/>
                <a:gd name="T42" fmla="*/ 37 w 60"/>
                <a:gd name="T43" fmla="*/ 7 h 37"/>
                <a:gd name="T44" fmla="*/ 29 w 60"/>
                <a:gd name="T45" fmla="*/ 3 h 37"/>
                <a:gd name="T46" fmla="*/ 21 w 60"/>
                <a:gd name="T47" fmla="*/ 2 h 37"/>
                <a:gd name="T48" fmla="*/ 15 w 60"/>
                <a:gd name="T49" fmla="*/ 0 h 37"/>
                <a:gd name="T50" fmla="*/ 10 w 60"/>
                <a:gd name="T51" fmla="*/ 2 h 37"/>
                <a:gd name="T52" fmla="*/ 7 w 60"/>
                <a:gd name="T53" fmla="*/ 2 h 37"/>
                <a:gd name="T54" fmla="*/ 4 w 60"/>
                <a:gd name="T55" fmla="*/ 5 h 37"/>
                <a:gd name="T56" fmla="*/ 2 w 60"/>
                <a:gd name="T57" fmla="*/ 7 h 37"/>
                <a:gd name="T58" fmla="*/ 0 w 60"/>
                <a:gd name="T59" fmla="*/ 10 h 37"/>
                <a:gd name="T60" fmla="*/ 0 w 60"/>
                <a:gd name="T61" fmla="*/ 13 h 37"/>
                <a:gd name="T62" fmla="*/ 0 w 60"/>
                <a:gd name="T63" fmla="*/ 18 h 37"/>
                <a:gd name="T64" fmla="*/ 0 w 60"/>
                <a:gd name="T65" fmla="*/ 21 h 37"/>
                <a:gd name="T66" fmla="*/ 2 w 60"/>
                <a:gd name="T67" fmla="*/ 24 h 37"/>
                <a:gd name="T68" fmla="*/ 4 w 60"/>
                <a:gd name="T69" fmla="*/ 27 h 37"/>
                <a:gd name="T70" fmla="*/ 5 w 60"/>
                <a:gd name="T71" fmla="*/ 31 h 37"/>
                <a:gd name="T72" fmla="*/ 7 w 60"/>
                <a:gd name="T73" fmla="*/ 34 h 37"/>
                <a:gd name="T74" fmla="*/ 10 w 60"/>
                <a:gd name="T75" fmla="*/ 35 h 37"/>
                <a:gd name="T76" fmla="*/ 12 w 60"/>
                <a:gd name="T77" fmla="*/ 37 h 37"/>
                <a:gd name="T78" fmla="*/ 15 w 60"/>
                <a:gd name="T79" fmla="*/ 37 h 37"/>
                <a:gd name="T80" fmla="*/ 17 w 60"/>
                <a:gd name="T81" fmla="*/ 37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37"/>
                <a:gd name="T125" fmla="*/ 60 w 60"/>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37">
                  <a:moveTo>
                    <a:pt x="17" y="37"/>
                  </a:moveTo>
                  <a:lnTo>
                    <a:pt x="21" y="35"/>
                  </a:lnTo>
                  <a:lnTo>
                    <a:pt x="25" y="35"/>
                  </a:lnTo>
                  <a:lnTo>
                    <a:pt x="29" y="34"/>
                  </a:lnTo>
                  <a:lnTo>
                    <a:pt x="34" y="34"/>
                  </a:lnTo>
                  <a:lnTo>
                    <a:pt x="37" y="34"/>
                  </a:lnTo>
                  <a:lnTo>
                    <a:pt x="42" y="34"/>
                  </a:lnTo>
                  <a:lnTo>
                    <a:pt x="47" y="34"/>
                  </a:lnTo>
                  <a:lnTo>
                    <a:pt x="50" y="32"/>
                  </a:lnTo>
                  <a:lnTo>
                    <a:pt x="54" y="32"/>
                  </a:lnTo>
                  <a:lnTo>
                    <a:pt x="55" y="31"/>
                  </a:lnTo>
                  <a:lnTo>
                    <a:pt x="57" y="29"/>
                  </a:lnTo>
                  <a:lnTo>
                    <a:pt x="58" y="26"/>
                  </a:lnTo>
                  <a:lnTo>
                    <a:pt x="58" y="24"/>
                  </a:lnTo>
                  <a:lnTo>
                    <a:pt x="60" y="23"/>
                  </a:lnTo>
                  <a:lnTo>
                    <a:pt x="60" y="19"/>
                  </a:lnTo>
                  <a:lnTo>
                    <a:pt x="60" y="18"/>
                  </a:lnTo>
                  <a:lnTo>
                    <a:pt x="58" y="18"/>
                  </a:lnTo>
                  <a:lnTo>
                    <a:pt x="55" y="15"/>
                  </a:lnTo>
                  <a:lnTo>
                    <a:pt x="50" y="13"/>
                  </a:lnTo>
                  <a:lnTo>
                    <a:pt x="44" y="10"/>
                  </a:lnTo>
                  <a:lnTo>
                    <a:pt x="37" y="7"/>
                  </a:lnTo>
                  <a:lnTo>
                    <a:pt x="29" y="3"/>
                  </a:lnTo>
                  <a:lnTo>
                    <a:pt x="21" y="2"/>
                  </a:lnTo>
                  <a:lnTo>
                    <a:pt x="15" y="0"/>
                  </a:lnTo>
                  <a:lnTo>
                    <a:pt x="10" y="2"/>
                  </a:lnTo>
                  <a:lnTo>
                    <a:pt x="7" y="2"/>
                  </a:lnTo>
                  <a:lnTo>
                    <a:pt x="4" y="5"/>
                  </a:lnTo>
                  <a:lnTo>
                    <a:pt x="2" y="7"/>
                  </a:lnTo>
                  <a:lnTo>
                    <a:pt x="0" y="10"/>
                  </a:lnTo>
                  <a:lnTo>
                    <a:pt x="0" y="13"/>
                  </a:lnTo>
                  <a:lnTo>
                    <a:pt x="0" y="18"/>
                  </a:lnTo>
                  <a:lnTo>
                    <a:pt x="0" y="21"/>
                  </a:lnTo>
                  <a:lnTo>
                    <a:pt x="2" y="24"/>
                  </a:lnTo>
                  <a:lnTo>
                    <a:pt x="4" y="27"/>
                  </a:lnTo>
                  <a:lnTo>
                    <a:pt x="5" y="31"/>
                  </a:lnTo>
                  <a:lnTo>
                    <a:pt x="7" y="34"/>
                  </a:lnTo>
                  <a:lnTo>
                    <a:pt x="10" y="35"/>
                  </a:lnTo>
                  <a:lnTo>
                    <a:pt x="12" y="37"/>
                  </a:lnTo>
                  <a:lnTo>
                    <a:pt x="15" y="37"/>
                  </a:lnTo>
                  <a:lnTo>
                    <a:pt x="17" y="37"/>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73" name="Freeform 172"/>
            <p:cNvSpPr>
              <a:spLocks/>
            </p:cNvSpPr>
            <p:nvPr/>
          </p:nvSpPr>
          <p:spPr bwMode="auto">
            <a:xfrm>
              <a:off x="4425" y="2877"/>
              <a:ext cx="35" cy="50"/>
            </a:xfrm>
            <a:custGeom>
              <a:avLst/>
              <a:gdLst>
                <a:gd name="T0" fmla="*/ 11 w 35"/>
                <a:gd name="T1" fmla="*/ 31 h 50"/>
                <a:gd name="T2" fmla="*/ 13 w 35"/>
                <a:gd name="T3" fmla="*/ 32 h 50"/>
                <a:gd name="T4" fmla="*/ 13 w 35"/>
                <a:gd name="T5" fmla="*/ 35 h 50"/>
                <a:gd name="T6" fmla="*/ 14 w 35"/>
                <a:gd name="T7" fmla="*/ 37 h 50"/>
                <a:gd name="T8" fmla="*/ 16 w 35"/>
                <a:gd name="T9" fmla="*/ 40 h 50"/>
                <a:gd name="T10" fmla="*/ 16 w 35"/>
                <a:gd name="T11" fmla="*/ 42 h 50"/>
                <a:gd name="T12" fmla="*/ 17 w 35"/>
                <a:gd name="T13" fmla="*/ 43 h 50"/>
                <a:gd name="T14" fmla="*/ 19 w 35"/>
                <a:gd name="T15" fmla="*/ 47 h 50"/>
                <a:gd name="T16" fmla="*/ 19 w 35"/>
                <a:gd name="T17" fmla="*/ 48 h 50"/>
                <a:gd name="T18" fmla="*/ 21 w 35"/>
                <a:gd name="T19" fmla="*/ 48 h 50"/>
                <a:gd name="T20" fmla="*/ 21 w 35"/>
                <a:gd name="T21" fmla="*/ 50 h 50"/>
                <a:gd name="T22" fmla="*/ 21 w 35"/>
                <a:gd name="T23" fmla="*/ 50 h 50"/>
                <a:gd name="T24" fmla="*/ 22 w 35"/>
                <a:gd name="T25" fmla="*/ 50 h 50"/>
                <a:gd name="T26" fmla="*/ 22 w 35"/>
                <a:gd name="T27" fmla="*/ 50 h 50"/>
                <a:gd name="T28" fmla="*/ 24 w 35"/>
                <a:gd name="T29" fmla="*/ 50 h 50"/>
                <a:gd name="T30" fmla="*/ 24 w 35"/>
                <a:gd name="T31" fmla="*/ 50 h 50"/>
                <a:gd name="T32" fmla="*/ 24 w 35"/>
                <a:gd name="T33" fmla="*/ 48 h 50"/>
                <a:gd name="T34" fmla="*/ 29 w 35"/>
                <a:gd name="T35" fmla="*/ 43 h 50"/>
                <a:gd name="T36" fmla="*/ 32 w 35"/>
                <a:gd name="T37" fmla="*/ 37 h 50"/>
                <a:gd name="T38" fmla="*/ 35 w 35"/>
                <a:gd name="T39" fmla="*/ 31 h 50"/>
                <a:gd name="T40" fmla="*/ 35 w 35"/>
                <a:gd name="T41" fmla="*/ 23 h 50"/>
                <a:gd name="T42" fmla="*/ 34 w 35"/>
                <a:gd name="T43" fmla="*/ 16 h 50"/>
                <a:gd name="T44" fmla="*/ 32 w 35"/>
                <a:gd name="T45" fmla="*/ 10 h 50"/>
                <a:gd name="T46" fmla="*/ 27 w 35"/>
                <a:gd name="T47" fmla="*/ 5 h 50"/>
                <a:gd name="T48" fmla="*/ 22 w 35"/>
                <a:gd name="T49" fmla="*/ 0 h 50"/>
                <a:gd name="T50" fmla="*/ 21 w 35"/>
                <a:gd name="T51" fmla="*/ 0 h 50"/>
                <a:gd name="T52" fmla="*/ 19 w 35"/>
                <a:gd name="T53" fmla="*/ 0 h 50"/>
                <a:gd name="T54" fmla="*/ 17 w 35"/>
                <a:gd name="T55" fmla="*/ 2 h 50"/>
                <a:gd name="T56" fmla="*/ 16 w 35"/>
                <a:gd name="T57" fmla="*/ 3 h 50"/>
                <a:gd name="T58" fmla="*/ 14 w 35"/>
                <a:gd name="T59" fmla="*/ 5 h 50"/>
                <a:gd name="T60" fmla="*/ 13 w 35"/>
                <a:gd name="T61" fmla="*/ 6 h 50"/>
                <a:gd name="T62" fmla="*/ 11 w 35"/>
                <a:gd name="T63" fmla="*/ 8 h 50"/>
                <a:gd name="T64" fmla="*/ 11 w 35"/>
                <a:gd name="T65" fmla="*/ 10 h 50"/>
                <a:gd name="T66" fmla="*/ 9 w 35"/>
                <a:gd name="T67" fmla="*/ 11 h 50"/>
                <a:gd name="T68" fmla="*/ 8 w 35"/>
                <a:gd name="T69" fmla="*/ 11 h 50"/>
                <a:gd name="T70" fmla="*/ 6 w 35"/>
                <a:gd name="T71" fmla="*/ 11 h 50"/>
                <a:gd name="T72" fmla="*/ 5 w 35"/>
                <a:gd name="T73" fmla="*/ 11 h 50"/>
                <a:gd name="T74" fmla="*/ 3 w 35"/>
                <a:gd name="T75" fmla="*/ 11 h 50"/>
                <a:gd name="T76" fmla="*/ 1 w 35"/>
                <a:gd name="T77" fmla="*/ 11 h 50"/>
                <a:gd name="T78" fmla="*/ 1 w 35"/>
                <a:gd name="T79" fmla="*/ 11 h 50"/>
                <a:gd name="T80" fmla="*/ 0 w 35"/>
                <a:gd name="T81" fmla="*/ 13 h 50"/>
                <a:gd name="T82" fmla="*/ 0 w 35"/>
                <a:gd name="T83" fmla="*/ 14 h 50"/>
                <a:gd name="T84" fmla="*/ 1 w 35"/>
                <a:gd name="T85" fmla="*/ 18 h 50"/>
                <a:gd name="T86" fmla="*/ 3 w 35"/>
                <a:gd name="T87" fmla="*/ 19 h 50"/>
                <a:gd name="T88" fmla="*/ 5 w 35"/>
                <a:gd name="T89" fmla="*/ 23 h 50"/>
                <a:gd name="T90" fmla="*/ 6 w 35"/>
                <a:gd name="T91" fmla="*/ 24 h 50"/>
                <a:gd name="T92" fmla="*/ 8 w 35"/>
                <a:gd name="T93" fmla="*/ 26 h 50"/>
                <a:gd name="T94" fmla="*/ 9 w 35"/>
                <a:gd name="T95" fmla="*/ 29 h 50"/>
                <a:gd name="T96" fmla="*/ 11 w 35"/>
                <a:gd name="T97" fmla="*/ 31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50"/>
                <a:gd name="T149" fmla="*/ 35 w 35"/>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50">
                  <a:moveTo>
                    <a:pt x="11" y="31"/>
                  </a:moveTo>
                  <a:lnTo>
                    <a:pt x="13" y="32"/>
                  </a:lnTo>
                  <a:lnTo>
                    <a:pt x="13" y="35"/>
                  </a:lnTo>
                  <a:lnTo>
                    <a:pt x="14" y="37"/>
                  </a:lnTo>
                  <a:lnTo>
                    <a:pt x="16" y="40"/>
                  </a:lnTo>
                  <a:lnTo>
                    <a:pt x="16" y="42"/>
                  </a:lnTo>
                  <a:lnTo>
                    <a:pt x="17" y="43"/>
                  </a:lnTo>
                  <a:lnTo>
                    <a:pt x="19" y="47"/>
                  </a:lnTo>
                  <a:lnTo>
                    <a:pt x="19" y="48"/>
                  </a:lnTo>
                  <a:lnTo>
                    <a:pt x="21" y="48"/>
                  </a:lnTo>
                  <a:lnTo>
                    <a:pt x="21" y="50"/>
                  </a:lnTo>
                  <a:lnTo>
                    <a:pt x="22" y="50"/>
                  </a:lnTo>
                  <a:lnTo>
                    <a:pt x="24" y="50"/>
                  </a:lnTo>
                  <a:lnTo>
                    <a:pt x="24" y="48"/>
                  </a:lnTo>
                  <a:lnTo>
                    <a:pt x="29" y="43"/>
                  </a:lnTo>
                  <a:lnTo>
                    <a:pt x="32" y="37"/>
                  </a:lnTo>
                  <a:lnTo>
                    <a:pt x="35" y="31"/>
                  </a:lnTo>
                  <a:lnTo>
                    <a:pt x="35" y="23"/>
                  </a:lnTo>
                  <a:lnTo>
                    <a:pt x="34" y="16"/>
                  </a:lnTo>
                  <a:lnTo>
                    <a:pt x="32" y="10"/>
                  </a:lnTo>
                  <a:lnTo>
                    <a:pt x="27" y="5"/>
                  </a:lnTo>
                  <a:lnTo>
                    <a:pt x="22" y="0"/>
                  </a:lnTo>
                  <a:lnTo>
                    <a:pt x="21" y="0"/>
                  </a:lnTo>
                  <a:lnTo>
                    <a:pt x="19" y="0"/>
                  </a:lnTo>
                  <a:lnTo>
                    <a:pt x="17" y="2"/>
                  </a:lnTo>
                  <a:lnTo>
                    <a:pt x="16" y="3"/>
                  </a:lnTo>
                  <a:lnTo>
                    <a:pt x="14" y="5"/>
                  </a:lnTo>
                  <a:lnTo>
                    <a:pt x="13" y="6"/>
                  </a:lnTo>
                  <a:lnTo>
                    <a:pt x="11" y="8"/>
                  </a:lnTo>
                  <a:lnTo>
                    <a:pt x="11" y="10"/>
                  </a:lnTo>
                  <a:lnTo>
                    <a:pt x="9" y="11"/>
                  </a:lnTo>
                  <a:lnTo>
                    <a:pt x="8" y="11"/>
                  </a:lnTo>
                  <a:lnTo>
                    <a:pt x="6" y="11"/>
                  </a:lnTo>
                  <a:lnTo>
                    <a:pt x="5" y="11"/>
                  </a:lnTo>
                  <a:lnTo>
                    <a:pt x="3" y="11"/>
                  </a:lnTo>
                  <a:lnTo>
                    <a:pt x="1" y="11"/>
                  </a:lnTo>
                  <a:lnTo>
                    <a:pt x="0" y="13"/>
                  </a:lnTo>
                  <a:lnTo>
                    <a:pt x="0" y="14"/>
                  </a:lnTo>
                  <a:lnTo>
                    <a:pt x="1" y="18"/>
                  </a:lnTo>
                  <a:lnTo>
                    <a:pt x="3" y="19"/>
                  </a:lnTo>
                  <a:lnTo>
                    <a:pt x="5" y="23"/>
                  </a:lnTo>
                  <a:lnTo>
                    <a:pt x="6" y="24"/>
                  </a:lnTo>
                  <a:lnTo>
                    <a:pt x="8" y="26"/>
                  </a:lnTo>
                  <a:lnTo>
                    <a:pt x="9" y="29"/>
                  </a:lnTo>
                  <a:lnTo>
                    <a:pt x="11" y="3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74" name="Freeform 173"/>
            <p:cNvSpPr>
              <a:spLocks/>
            </p:cNvSpPr>
            <p:nvPr/>
          </p:nvSpPr>
          <p:spPr bwMode="auto">
            <a:xfrm>
              <a:off x="4425" y="2877"/>
              <a:ext cx="35" cy="50"/>
            </a:xfrm>
            <a:custGeom>
              <a:avLst/>
              <a:gdLst>
                <a:gd name="T0" fmla="*/ 11 w 35"/>
                <a:gd name="T1" fmla="*/ 31 h 50"/>
                <a:gd name="T2" fmla="*/ 13 w 35"/>
                <a:gd name="T3" fmla="*/ 32 h 50"/>
                <a:gd name="T4" fmla="*/ 13 w 35"/>
                <a:gd name="T5" fmla="*/ 35 h 50"/>
                <a:gd name="T6" fmla="*/ 14 w 35"/>
                <a:gd name="T7" fmla="*/ 37 h 50"/>
                <a:gd name="T8" fmla="*/ 16 w 35"/>
                <a:gd name="T9" fmla="*/ 40 h 50"/>
                <a:gd name="T10" fmla="*/ 16 w 35"/>
                <a:gd name="T11" fmla="*/ 42 h 50"/>
                <a:gd name="T12" fmla="*/ 17 w 35"/>
                <a:gd name="T13" fmla="*/ 43 h 50"/>
                <a:gd name="T14" fmla="*/ 19 w 35"/>
                <a:gd name="T15" fmla="*/ 47 h 50"/>
                <a:gd name="T16" fmla="*/ 19 w 35"/>
                <a:gd name="T17" fmla="*/ 48 h 50"/>
                <a:gd name="T18" fmla="*/ 21 w 35"/>
                <a:gd name="T19" fmla="*/ 48 h 50"/>
                <a:gd name="T20" fmla="*/ 21 w 35"/>
                <a:gd name="T21" fmla="*/ 50 h 50"/>
                <a:gd name="T22" fmla="*/ 21 w 35"/>
                <a:gd name="T23" fmla="*/ 50 h 50"/>
                <a:gd name="T24" fmla="*/ 22 w 35"/>
                <a:gd name="T25" fmla="*/ 50 h 50"/>
                <a:gd name="T26" fmla="*/ 22 w 35"/>
                <a:gd name="T27" fmla="*/ 50 h 50"/>
                <a:gd name="T28" fmla="*/ 24 w 35"/>
                <a:gd name="T29" fmla="*/ 50 h 50"/>
                <a:gd name="T30" fmla="*/ 24 w 35"/>
                <a:gd name="T31" fmla="*/ 50 h 50"/>
                <a:gd name="T32" fmla="*/ 24 w 35"/>
                <a:gd name="T33" fmla="*/ 48 h 50"/>
                <a:gd name="T34" fmla="*/ 29 w 35"/>
                <a:gd name="T35" fmla="*/ 43 h 50"/>
                <a:gd name="T36" fmla="*/ 32 w 35"/>
                <a:gd name="T37" fmla="*/ 37 h 50"/>
                <a:gd name="T38" fmla="*/ 35 w 35"/>
                <a:gd name="T39" fmla="*/ 31 h 50"/>
                <a:gd name="T40" fmla="*/ 35 w 35"/>
                <a:gd name="T41" fmla="*/ 23 h 50"/>
                <a:gd name="T42" fmla="*/ 34 w 35"/>
                <a:gd name="T43" fmla="*/ 16 h 50"/>
                <a:gd name="T44" fmla="*/ 32 w 35"/>
                <a:gd name="T45" fmla="*/ 10 h 50"/>
                <a:gd name="T46" fmla="*/ 27 w 35"/>
                <a:gd name="T47" fmla="*/ 5 h 50"/>
                <a:gd name="T48" fmla="*/ 22 w 35"/>
                <a:gd name="T49" fmla="*/ 0 h 50"/>
                <a:gd name="T50" fmla="*/ 21 w 35"/>
                <a:gd name="T51" fmla="*/ 0 h 50"/>
                <a:gd name="T52" fmla="*/ 19 w 35"/>
                <a:gd name="T53" fmla="*/ 0 h 50"/>
                <a:gd name="T54" fmla="*/ 17 w 35"/>
                <a:gd name="T55" fmla="*/ 2 h 50"/>
                <a:gd name="T56" fmla="*/ 16 w 35"/>
                <a:gd name="T57" fmla="*/ 3 h 50"/>
                <a:gd name="T58" fmla="*/ 14 w 35"/>
                <a:gd name="T59" fmla="*/ 5 h 50"/>
                <a:gd name="T60" fmla="*/ 13 w 35"/>
                <a:gd name="T61" fmla="*/ 6 h 50"/>
                <a:gd name="T62" fmla="*/ 11 w 35"/>
                <a:gd name="T63" fmla="*/ 8 h 50"/>
                <a:gd name="T64" fmla="*/ 11 w 35"/>
                <a:gd name="T65" fmla="*/ 10 h 50"/>
                <a:gd name="T66" fmla="*/ 9 w 35"/>
                <a:gd name="T67" fmla="*/ 11 h 50"/>
                <a:gd name="T68" fmla="*/ 8 w 35"/>
                <a:gd name="T69" fmla="*/ 11 h 50"/>
                <a:gd name="T70" fmla="*/ 6 w 35"/>
                <a:gd name="T71" fmla="*/ 11 h 50"/>
                <a:gd name="T72" fmla="*/ 5 w 35"/>
                <a:gd name="T73" fmla="*/ 11 h 50"/>
                <a:gd name="T74" fmla="*/ 3 w 35"/>
                <a:gd name="T75" fmla="*/ 11 h 50"/>
                <a:gd name="T76" fmla="*/ 1 w 35"/>
                <a:gd name="T77" fmla="*/ 11 h 50"/>
                <a:gd name="T78" fmla="*/ 1 w 35"/>
                <a:gd name="T79" fmla="*/ 11 h 50"/>
                <a:gd name="T80" fmla="*/ 0 w 35"/>
                <a:gd name="T81" fmla="*/ 13 h 50"/>
                <a:gd name="T82" fmla="*/ 0 w 35"/>
                <a:gd name="T83" fmla="*/ 14 h 50"/>
                <a:gd name="T84" fmla="*/ 1 w 35"/>
                <a:gd name="T85" fmla="*/ 18 h 50"/>
                <a:gd name="T86" fmla="*/ 3 w 35"/>
                <a:gd name="T87" fmla="*/ 19 h 50"/>
                <a:gd name="T88" fmla="*/ 5 w 35"/>
                <a:gd name="T89" fmla="*/ 23 h 50"/>
                <a:gd name="T90" fmla="*/ 6 w 35"/>
                <a:gd name="T91" fmla="*/ 24 h 50"/>
                <a:gd name="T92" fmla="*/ 8 w 35"/>
                <a:gd name="T93" fmla="*/ 26 h 50"/>
                <a:gd name="T94" fmla="*/ 9 w 35"/>
                <a:gd name="T95" fmla="*/ 29 h 50"/>
                <a:gd name="T96" fmla="*/ 11 w 35"/>
                <a:gd name="T97" fmla="*/ 31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50"/>
                <a:gd name="T149" fmla="*/ 35 w 35"/>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50">
                  <a:moveTo>
                    <a:pt x="11" y="31"/>
                  </a:moveTo>
                  <a:lnTo>
                    <a:pt x="13" y="32"/>
                  </a:lnTo>
                  <a:lnTo>
                    <a:pt x="13" y="35"/>
                  </a:lnTo>
                  <a:lnTo>
                    <a:pt x="14" y="37"/>
                  </a:lnTo>
                  <a:lnTo>
                    <a:pt x="16" y="40"/>
                  </a:lnTo>
                  <a:lnTo>
                    <a:pt x="16" y="42"/>
                  </a:lnTo>
                  <a:lnTo>
                    <a:pt x="17" y="43"/>
                  </a:lnTo>
                  <a:lnTo>
                    <a:pt x="19" y="47"/>
                  </a:lnTo>
                  <a:lnTo>
                    <a:pt x="19" y="48"/>
                  </a:lnTo>
                  <a:lnTo>
                    <a:pt x="21" y="48"/>
                  </a:lnTo>
                  <a:lnTo>
                    <a:pt x="21" y="50"/>
                  </a:lnTo>
                  <a:lnTo>
                    <a:pt x="22" y="50"/>
                  </a:lnTo>
                  <a:lnTo>
                    <a:pt x="24" y="50"/>
                  </a:lnTo>
                  <a:lnTo>
                    <a:pt x="24" y="48"/>
                  </a:lnTo>
                  <a:lnTo>
                    <a:pt x="29" y="43"/>
                  </a:lnTo>
                  <a:lnTo>
                    <a:pt x="32" y="37"/>
                  </a:lnTo>
                  <a:lnTo>
                    <a:pt x="35" y="31"/>
                  </a:lnTo>
                  <a:lnTo>
                    <a:pt x="35" y="23"/>
                  </a:lnTo>
                  <a:lnTo>
                    <a:pt x="34" y="16"/>
                  </a:lnTo>
                  <a:lnTo>
                    <a:pt x="32" y="10"/>
                  </a:lnTo>
                  <a:lnTo>
                    <a:pt x="27" y="5"/>
                  </a:lnTo>
                  <a:lnTo>
                    <a:pt x="22" y="0"/>
                  </a:lnTo>
                  <a:lnTo>
                    <a:pt x="21" y="0"/>
                  </a:lnTo>
                  <a:lnTo>
                    <a:pt x="19" y="0"/>
                  </a:lnTo>
                  <a:lnTo>
                    <a:pt x="17" y="2"/>
                  </a:lnTo>
                  <a:lnTo>
                    <a:pt x="16" y="3"/>
                  </a:lnTo>
                  <a:lnTo>
                    <a:pt x="14" y="5"/>
                  </a:lnTo>
                  <a:lnTo>
                    <a:pt x="13" y="6"/>
                  </a:lnTo>
                  <a:lnTo>
                    <a:pt x="11" y="8"/>
                  </a:lnTo>
                  <a:lnTo>
                    <a:pt x="11" y="10"/>
                  </a:lnTo>
                  <a:lnTo>
                    <a:pt x="9" y="11"/>
                  </a:lnTo>
                  <a:lnTo>
                    <a:pt x="8" y="11"/>
                  </a:lnTo>
                  <a:lnTo>
                    <a:pt x="6" y="11"/>
                  </a:lnTo>
                  <a:lnTo>
                    <a:pt x="5" y="11"/>
                  </a:lnTo>
                  <a:lnTo>
                    <a:pt x="3" y="11"/>
                  </a:lnTo>
                  <a:lnTo>
                    <a:pt x="1" y="11"/>
                  </a:lnTo>
                  <a:lnTo>
                    <a:pt x="0" y="13"/>
                  </a:lnTo>
                  <a:lnTo>
                    <a:pt x="0" y="14"/>
                  </a:lnTo>
                  <a:lnTo>
                    <a:pt x="1" y="18"/>
                  </a:lnTo>
                  <a:lnTo>
                    <a:pt x="3" y="19"/>
                  </a:lnTo>
                  <a:lnTo>
                    <a:pt x="5" y="23"/>
                  </a:lnTo>
                  <a:lnTo>
                    <a:pt x="6" y="24"/>
                  </a:lnTo>
                  <a:lnTo>
                    <a:pt x="8" y="26"/>
                  </a:lnTo>
                  <a:lnTo>
                    <a:pt x="9" y="29"/>
                  </a:lnTo>
                  <a:lnTo>
                    <a:pt x="11" y="31"/>
                  </a:lnTo>
                </a:path>
              </a:pathLst>
            </a:custGeom>
            <a:noFill/>
            <a:ln w="3175">
              <a:solidFill>
                <a:srgbClr val="990000"/>
              </a:solidFill>
              <a:round/>
              <a:headEnd/>
              <a:tailEnd/>
            </a:ln>
          </p:spPr>
          <p:txBody>
            <a:bodyPr/>
            <a:lstStyle/>
            <a:p>
              <a:pPr algn="ctr"/>
              <a:endParaRPr lang="en-US">
                <a:latin typeface="Candara" pitchFamily="34" charset="0"/>
              </a:endParaRPr>
            </a:p>
          </p:txBody>
        </p:sp>
        <p:sp>
          <p:nvSpPr>
            <p:cNvPr id="7975" name="Freeform 174"/>
            <p:cNvSpPr>
              <a:spLocks/>
            </p:cNvSpPr>
            <p:nvPr/>
          </p:nvSpPr>
          <p:spPr bwMode="auto">
            <a:xfrm>
              <a:off x="4425" y="2877"/>
              <a:ext cx="35" cy="50"/>
            </a:xfrm>
            <a:custGeom>
              <a:avLst/>
              <a:gdLst>
                <a:gd name="T0" fmla="*/ 11 w 35"/>
                <a:gd name="T1" fmla="*/ 31 h 50"/>
                <a:gd name="T2" fmla="*/ 13 w 35"/>
                <a:gd name="T3" fmla="*/ 32 h 50"/>
                <a:gd name="T4" fmla="*/ 13 w 35"/>
                <a:gd name="T5" fmla="*/ 35 h 50"/>
                <a:gd name="T6" fmla="*/ 14 w 35"/>
                <a:gd name="T7" fmla="*/ 37 h 50"/>
                <a:gd name="T8" fmla="*/ 16 w 35"/>
                <a:gd name="T9" fmla="*/ 40 h 50"/>
                <a:gd name="T10" fmla="*/ 16 w 35"/>
                <a:gd name="T11" fmla="*/ 42 h 50"/>
                <a:gd name="T12" fmla="*/ 17 w 35"/>
                <a:gd name="T13" fmla="*/ 43 h 50"/>
                <a:gd name="T14" fmla="*/ 19 w 35"/>
                <a:gd name="T15" fmla="*/ 47 h 50"/>
                <a:gd name="T16" fmla="*/ 19 w 35"/>
                <a:gd name="T17" fmla="*/ 48 h 50"/>
                <a:gd name="T18" fmla="*/ 21 w 35"/>
                <a:gd name="T19" fmla="*/ 48 h 50"/>
                <a:gd name="T20" fmla="*/ 21 w 35"/>
                <a:gd name="T21" fmla="*/ 50 h 50"/>
                <a:gd name="T22" fmla="*/ 21 w 35"/>
                <a:gd name="T23" fmla="*/ 50 h 50"/>
                <a:gd name="T24" fmla="*/ 22 w 35"/>
                <a:gd name="T25" fmla="*/ 50 h 50"/>
                <a:gd name="T26" fmla="*/ 22 w 35"/>
                <a:gd name="T27" fmla="*/ 50 h 50"/>
                <a:gd name="T28" fmla="*/ 24 w 35"/>
                <a:gd name="T29" fmla="*/ 50 h 50"/>
                <a:gd name="T30" fmla="*/ 24 w 35"/>
                <a:gd name="T31" fmla="*/ 50 h 50"/>
                <a:gd name="T32" fmla="*/ 24 w 35"/>
                <a:gd name="T33" fmla="*/ 48 h 50"/>
                <a:gd name="T34" fmla="*/ 29 w 35"/>
                <a:gd name="T35" fmla="*/ 43 h 50"/>
                <a:gd name="T36" fmla="*/ 32 w 35"/>
                <a:gd name="T37" fmla="*/ 37 h 50"/>
                <a:gd name="T38" fmla="*/ 35 w 35"/>
                <a:gd name="T39" fmla="*/ 31 h 50"/>
                <a:gd name="T40" fmla="*/ 35 w 35"/>
                <a:gd name="T41" fmla="*/ 23 h 50"/>
                <a:gd name="T42" fmla="*/ 34 w 35"/>
                <a:gd name="T43" fmla="*/ 16 h 50"/>
                <a:gd name="T44" fmla="*/ 32 w 35"/>
                <a:gd name="T45" fmla="*/ 10 h 50"/>
                <a:gd name="T46" fmla="*/ 27 w 35"/>
                <a:gd name="T47" fmla="*/ 5 h 50"/>
                <a:gd name="T48" fmla="*/ 22 w 35"/>
                <a:gd name="T49" fmla="*/ 0 h 50"/>
                <a:gd name="T50" fmla="*/ 21 w 35"/>
                <a:gd name="T51" fmla="*/ 0 h 50"/>
                <a:gd name="T52" fmla="*/ 19 w 35"/>
                <a:gd name="T53" fmla="*/ 0 h 50"/>
                <a:gd name="T54" fmla="*/ 17 w 35"/>
                <a:gd name="T55" fmla="*/ 2 h 50"/>
                <a:gd name="T56" fmla="*/ 16 w 35"/>
                <a:gd name="T57" fmla="*/ 3 h 50"/>
                <a:gd name="T58" fmla="*/ 14 w 35"/>
                <a:gd name="T59" fmla="*/ 5 h 50"/>
                <a:gd name="T60" fmla="*/ 13 w 35"/>
                <a:gd name="T61" fmla="*/ 6 h 50"/>
                <a:gd name="T62" fmla="*/ 11 w 35"/>
                <a:gd name="T63" fmla="*/ 8 h 50"/>
                <a:gd name="T64" fmla="*/ 11 w 35"/>
                <a:gd name="T65" fmla="*/ 10 h 50"/>
                <a:gd name="T66" fmla="*/ 9 w 35"/>
                <a:gd name="T67" fmla="*/ 11 h 50"/>
                <a:gd name="T68" fmla="*/ 8 w 35"/>
                <a:gd name="T69" fmla="*/ 11 h 50"/>
                <a:gd name="T70" fmla="*/ 6 w 35"/>
                <a:gd name="T71" fmla="*/ 11 h 50"/>
                <a:gd name="T72" fmla="*/ 5 w 35"/>
                <a:gd name="T73" fmla="*/ 11 h 50"/>
                <a:gd name="T74" fmla="*/ 3 w 35"/>
                <a:gd name="T75" fmla="*/ 11 h 50"/>
                <a:gd name="T76" fmla="*/ 1 w 35"/>
                <a:gd name="T77" fmla="*/ 11 h 50"/>
                <a:gd name="T78" fmla="*/ 1 w 35"/>
                <a:gd name="T79" fmla="*/ 11 h 50"/>
                <a:gd name="T80" fmla="*/ 0 w 35"/>
                <a:gd name="T81" fmla="*/ 13 h 50"/>
                <a:gd name="T82" fmla="*/ 0 w 35"/>
                <a:gd name="T83" fmla="*/ 14 h 50"/>
                <a:gd name="T84" fmla="*/ 1 w 35"/>
                <a:gd name="T85" fmla="*/ 18 h 50"/>
                <a:gd name="T86" fmla="*/ 3 w 35"/>
                <a:gd name="T87" fmla="*/ 19 h 50"/>
                <a:gd name="T88" fmla="*/ 5 w 35"/>
                <a:gd name="T89" fmla="*/ 23 h 50"/>
                <a:gd name="T90" fmla="*/ 6 w 35"/>
                <a:gd name="T91" fmla="*/ 24 h 50"/>
                <a:gd name="T92" fmla="*/ 8 w 35"/>
                <a:gd name="T93" fmla="*/ 26 h 50"/>
                <a:gd name="T94" fmla="*/ 9 w 35"/>
                <a:gd name="T95" fmla="*/ 29 h 50"/>
                <a:gd name="T96" fmla="*/ 11 w 35"/>
                <a:gd name="T97" fmla="*/ 31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50"/>
                <a:gd name="T149" fmla="*/ 35 w 35"/>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50">
                  <a:moveTo>
                    <a:pt x="11" y="31"/>
                  </a:moveTo>
                  <a:lnTo>
                    <a:pt x="13" y="32"/>
                  </a:lnTo>
                  <a:lnTo>
                    <a:pt x="13" y="35"/>
                  </a:lnTo>
                  <a:lnTo>
                    <a:pt x="14" y="37"/>
                  </a:lnTo>
                  <a:lnTo>
                    <a:pt x="16" y="40"/>
                  </a:lnTo>
                  <a:lnTo>
                    <a:pt x="16" y="42"/>
                  </a:lnTo>
                  <a:lnTo>
                    <a:pt x="17" y="43"/>
                  </a:lnTo>
                  <a:lnTo>
                    <a:pt x="19" y="47"/>
                  </a:lnTo>
                  <a:lnTo>
                    <a:pt x="19" y="48"/>
                  </a:lnTo>
                  <a:lnTo>
                    <a:pt x="21" y="48"/>
                  </a:lnTo>
                  <a:lnTo>
                    <a:pt x="21" y="50"/>
                  </a:lnTo>
                  <a:lnTo>
                    <a:pt x="22" y="50"/>
                  </a:lnTo>
                  <a:lnTo>
                    <a:pt x="24" y="50"/>
                  </a:lnTo>
                  <a:lnTo>
                    <a:pt x="24" y="48"/>
                  </a:lnTo>
                  <a:lnTo>
                    <a:pt x="29" y="43"/>
                  </a:lnTo>
                  <a:lnTo>
                    <a:pt x="32" y="37"/>
                  </a:lnTo>
                  <a:lnTo>
                    <a:pt x="35" y="31"/>
                  </a:lnTo>
                  <a:lnTo>
                    <a:pt x="35" y="23"/>
                  </a:lnTo>
                  <a:lnTo>
                    <a:pt x="34" y="16"/>
                  </a:lnTo>
                  <a:lnTo>
                    <a:pt x="32" y="10"/>
                  </a:lnTo>
                  <a:lnTo>
                    <a:pt x="27" y="5"/>
                  </a:lnTo>
                  <a:lnTo>
                    <a:pt x="22" y="0"/>
                  </a:lnTo>
                  <a:lnTo>
                    <a:pt x="21" y="0"/>
                  </a:lnTo>
                  <a:lnTo>
                    <a:pt x="19" y="0"/>
                  </a:lnTo>
                  <a:lnTo>
                    <a:pt x="17" y="2"/>
                  </a:lnTo>
                  <a:lnTo>
                    <a:pt x="16" y="3"/>
                  </a:lnTo>
                  <a:lnTo>
                    <a:pt x="14" y="5"/>
                  </a:lnTo>
                  <a:lnTo>
                    <a:pt x="13" y="6"/>
                  </a:lnTo>
                  <a:lnTo>
                    <a:pt x="11" y="8"/>
                  </a:lnTo>
                  <a:lnTo>
                    <a:pt x="11" y="10"/>
                  </a:lnTo>
                  <a:lnTo>
                    <a:pt x="9" y="11"/>
                  </a:lnTo>
                  <a:lnTo>
                    <a:pt x="8" y="11"/>
                  </a:lnTo>
                  <a:lnTo>
                    <a:pt x="6" y="11"/>
                  </a:lnTo>
                  <a:lnTo>
                    <a:pt x="5" y="11"/>
                  </a:lnTo>
                  <a:lnTo>
                    <a:pt x="3" y="11"/>
                  </a:lnTo>
                  <a:lnTo>
                    <a:pt x="1" y="11"/>
                  </a:lnTo>
                  <a:lnTo>
                    <a:pt x="0" y="13"/>
                  </a:lnTo>
                  <a:lnTo>
                    <a:pt x="0" y="14"/>
                  </a:lnTo>
                  <a:lnTo>
                    <a:pt x="1" y="18"/>
                  </a:lnTo>
                  <a:lnTo>
                    <a:pt x="3" y="19"/>
                  </a:lnTo>
                  <a:lnTo>
                    <a:pt x="5" y="23"/>
                  </a:lnTo>
                  <a:lnTo>
                    <a:pt x="6" y="24"/>
                  </a:lnTo>
                  <a:lnTo>
                    <a:pt x="8" y="26"/>
                  </a:lnTo>
                  <a:lnTo>
                    <a:pt x="9" y="29"/>
                  </a:lnTo>
                  <a:lnTo>
                    <a:pt x="11" y="3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76" name="Freeform 175"/>
            <p:cNvSpPr>
              <a:spLocks/>
            </p:cNvSpPr>
            <p:nvPr/>
          </p:nvSpPr>
          <p:spPr bwMode="auto">
            <a:xfrm>
              <a:off x="4410" y="2472"/>
              <a:ext cx="290" cy="252"/>
            </a:xfrm>
            <a:custGeom>
              <a:avLst/>
              <a:gdLst>
                <a:gd name="T0" fmla="*/ 94 w 290"/>
                <a:gd name="T1" fmla="*/ 214 h 252"/>
                <a:gd name="T2" fmla="*/ 98 w 290"/>
                <a:gd name="T3" fmla="*/ 225 h 252"/>
                <a:gd name="T4" fmla="*/ 127 w 290"/>
                <a:gd name="T5" fmla="*/ 246 h 252"/>
                <a:gd name="T6" fmla="*/ 137 w 290"/>
                <a:gd name="T7" fmla="*/ 249 h 252"/>
                <a:gd name="T8" fmla="*/ 151 w 290"/>
                <a:gd name="T9" fmla="*/ 252 h 252"/>
                <a:gd name="T10" fmla="*/ 166 w 290"/>
                <a:gd name="T11" fmla="*/ 252 h 252"/>
                <a:gd name="T12" fmla="*/ 184 w 290"/>
                <a:gd name="T13" fmla="*/ 244 h 252"/>
                <a:gd name="T14" fmla="*/ 198 w 290"/>
                <a:gd name="T15" fmla="*/ 236 h 252"/>
                <a:gd name="T16" fmla="*/ 204 w 290"/>
                <a:gd name="T17" fmla="*/ 233 h 252"/>
                <a:gd name="T18" fmla="*/ 208 w 290"/>
                <a:gd name="T19" fmla="*/ 228 h 252"/>
                <a:gd name="T20" fmla="*/ 211 w 290"/>
                <a:gd name="T21" fmla="*/ 223 h 252"/>
                <a:gd name="T22" fmla="*/ 235 w 290"/>
                <a:gd name="T23" fmla="*/ 218 h 252"/>
                <a:gd name="T24" fmla="*/ 261 w 290"/>
                <a:gd name="T25" fmla="*/ 218 h 252"/>
                <a:gd name="T26" fmla="*/ 280 w 290"/>
                <a:gd name="T27" fmla="*/ 210 h 252"/>
                <a:gd name="T28" fmla="*/ 288 w 290"/>
                <a:gd name="T29" fmla="*/ 199 h 252"/>
                <a:gd name="T30" fmla="*/ 290 w 290"/>
                <a:gd name="T31" fmla="*/ 186 h 252"/>
                <a:gd name="T32" fmla="*/ 282 w 290"/>
                <a:gd name="T33" fmla="*/ 172 h 252"/>
                <a:gd name="T34" fmla="*/ 269 w 290"/>
                <a:gd name="T35" fmla="*/ 161 h 252"/>
                <a:gd name="T36" fmla="*/ 259 w 290"/>
                <a:gd name="T37" fmla="*/ 149 h 252"/>
                <a:gd name="T38" fmla="*/ 257 w 290"/>
                <a:gd name="T39" fmla="*/ 135 h 252"/>
                <a:gd name="T40" fmla="*/ 267 w 290"/>
                <a:gd name="T41" fmla="*/ 112 h 252"/>
                <a:gd name="T42" fmla="*/ 277 w 290"/>
                <a:gd name="T43" fmla="*/ 90 h 252"/>
                <a:gd name="T44" fmla="*/ 274 w 290"/>
                <a:gd name="T45" fmla="*/ 74 h 252"/>
                <a:gd name="T46" fmla="*/ 269 w 290"/>
                <a:gd name="T47" fmla="*/ 69 h 252"/>
                <a:gd name="T48" fmla="*/ 261 w 290"/>
                <a:gd name="T49" fmla="*/ 67 h 252"/>
                <a:gd name="T50" fmla="*/ 251 w 290"/>
                <a:gd name="T51" fmla="*/ 64 h 252"/>
                <a:gd name="T52" fmla="*/ 246 w 290"/>
                <a:gd name="T53" fmla="*/ 59 h 252"/>
                <a:gd name="T54" fmla="*/ 245 w 290"/>
                <a:gd name="T55" fmla="*/ 53 h 252"/>
                <a:gd name="T56" fmla="*/ 240 w 290"/>
                <a:gd name="T57" fmla="*/ 38 h 252"/>
                <a:gd name="T58" fmla="*/ 222 w 290"/>
                <a:gd name="T59" fmla="*/ 25 h 252"/>
                <a:gd name="T60" fmla="*/ 201 w 290"/>
                <a:gd name="T61" fmla="*/ 22 h 252"/>
                <a:gd name="T62" fmla="*/ 174 w 290"/>
                <a:gd name="T63" fmla="*/ 16 h 252"/>
                <a:gd name="T64" fmla="*/ 145 w 290"/>
                <a:gd name="T65" fmla="*/ 1 h 252"/>
                <a:gd name="T66" fmla="*/ 129 w 290"/>
                <a:gd name="T67" fmla="*/ 0 h 252"/>
                <a:gd name="T68" fmla="*/ 118 w 290"/>
                <a:gd name="T69" fmla="*/ 6 h 252"/>
                <a:gd name="T70" fmla="*/ 110 w 290"/>
                <a:gd name="T71" fmla="*/ 17 h 252"/>
                <a:gd name="T72" fmla="*/ 103 w 290"/>
                <a:gd name="T73" fmla="*/ 24 h 252"/>
                <a:gd name="T74" fmla="*/ 63 w 290"/>
                <a:gd name="T75" fmla="*/ 32 h 252"/>
                <a:gd name="T76" fmla="*/ 23 w 290"/>
                <a:gd name="T77" fmla="*/ 35 h 252"/>
                <a:gd name="T78" fmla="*/ 8 w 290"/>
                <a:gd name="T79" fmla="*/ 45 h 252"/>
                <a:gd name="T80" fmla="*/ 0 w 290"/>
                <a:gd name="T81" fmla="*/ 75 h 252"/>
                <a:gd name="T82" fmla="*/ 2 w 290"/>
                <a:gd name="T83" fmla="*/ 135 h 252"/>
                <a:gd name="T84" fmla="*/ 12 w 290"/>
                <a:gd name="T85" fmla="*/ 178 h 252"/>
                <a:gd name="T86" fmla="*/ 32 w 290"/>
                <a:gd name="T87" fmla="*/ 198 h 252"/>
                <a:gd name="T88" fmla="*/ 66 w 290"/>
                <a:gd name="T89" fmla="*/ 209 h 252"/>
                <a:gd name="T90" fmla="*/ 81 w 290"/>
                <a:gd name="T91" fmla="*/ 20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0"/>
                <a:gd name="T139" fmla="*/ 0 h 252"/>
                <a:gd name="T140" fmla="*/ 290 w 290"/>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0" h="252">
                  <a:moveTo>
                    <a:pt x="86" y="206"/>
                  </a:moveTo>
                  <a:lnTo>
                    <a:pt x="90" y="210"/>
                  </a:lnTo>
                  <a:lnTo>
                    <a:pt x="94" y="214"/>
                  </a:lnTo>
                  <a:lnTo>
                    <a:pt x="95" y="218"/>
                  </a:lnTo>
                  <a:lnTo>
                    <a:pt x="95" y="222"/>
                  </a:lnTo>
                  <a:lnTo>
                    <a:pt x="98" y="225"/>
                  </a:lnTo>
                  <a:lnTo>
                    <a:pt x="103" y="230"/>
                  </a:lnTo>
                  <a:lnTo>
                    <a:pt x="113" y="236"/>
                  </a:lnTo>
                  <a:lnTo>
                    <a:pt x="127" y="246"/>
                  </a:lnTo>
                  <a:lnTo>
                    <a:pt x="131" y="247"/>
                  </a:lnTo>
                  <a:lnTo>
                    <a:pt x="134" y="247"/>
                  </a:lnTo>
                  <a:lnTo>
                    <a:pt x="137" y="249"/>
                  </a:lnTo>
                  <a:lnTo>
                    <a:pt x="142" y="251"/>
                  </a:lnTo>
                  <a:lnTo>
                    <a:pt x="145" y="252"/>
                  </a:lnTo>
                  <a:lnTo>
                    <a:pt x="151" y="252"/>
                  </a:lnTo>
                  <a:lnTo>
                    <a:pt x="156" y="252"/>
                  </a:lnTo>
                  <a:lnTo>
                    <a:pt x="163" y="252"/>
                  </a:lnTo>
                  <a:lnTo>
                    <a:pt x="166" y="252"/>
                  </a:lnTo>
                  <a:lnTo>
                    <a:pt x="172" y="251"/>
                  </a:lnTo>
                  <a:lnTo>
                    <a:pt x="177" y="247"/>
                  </a:lnTo>
                  <a:lnTo>
                    <a:pt x="184" y="244"/>
                  </a:lnTo>
                  <a:lnTo>
                    <a:pt x="188" y="243"/>
                  </a:lnTo>
                  <a:lnTo>
                    <a:pt x="193" y="239"/>
                  </a:lnTo>
                  <a:lnTo>
                    <a:pt x="198" y="236"/>
                  </a:lnTo>
                  <a:lnTo>
                    <a:pt x="203" y="235"/>
                  </a:lnTo>
                  <a:lnTo>
                    <a:pt x="204" y="233"/>
                  </a:lnTo>
                  <a:lnTo>
                    <a:pt x="204" y="231"/>
                  </a:lnTo>
                  <a:lnTo>
                    <a:pt x="206" y="230"/>
                  </a:lnTo>
                  <a:lnTo>
                    <a:pt x="208" y="228"/>
                  </a:lnTo>
                  <a:lnTo>
                    <a:pt x="208" y="226"/>
                  </a:lnTo>
                  <a:lnTo>
                    <a:pt x="209" y="225"/>
                  </a:lnTo>
                  <a:lnTo>
                    <a:pt x="211" y="223"/>
                  </a:lnTo>
                  <a:lnTo>
                    <a:pt x="219" y="220"/>
                  </a:lnTo>
                  <a:lnTo>
                    <a:pt x="227" y="218"/>
                  </a:lnTo>
                  <a:lnTo>
                    <a:pt x="235" y="218"/>
                  </a:lnTo>
                  <a:lnTo>
                    <a:pt x="245" y="218"/>
                  </a:lnTo>
                  <a:lnTo>
                    <a:pt x="253" y="220"/>
                  </a:lnTo>
                  <a:lnTo>
                    <a:pt x="261" y="218"/>
                  </a:lnTo>
                  <a:lnTo>
                    <a:pt x="269" y="217"/>
                  </a:lnTo>
                  <a:lnTo>
                    <a:pt x="277" y="214"/>
                  </a:lnTo>
                  <a:lnTo>
                    <a:pt x="280" y="210"/>
                  </a:lnTo>
                  <a:lnTo>
                    <a:pt x="283" y="207"/>
                  </a:lnTo>
                  <a:lnTo>
                    <a:pt x="286" y="204"/>
                  </a:lnTo>
                  <a:lnTo>
                    <a:pt x="288" y="199"/>
                  </a:lnTo>
                  <a:lnTo>
                    <a:pt x="290" y="194"/>
                  </a:lnTo>
                  <a:lnTo>
                    <a:pt x="290" y="189"/>
                  </a:lnTo>
                  <a:lnTo>
                    <a:pt x="290" y="186"/>
                  </a:lnTo>
                  <a:lnTo>
                    <a:pt x="288" y="181"/>
                  </a:lnTo>
                  <a:lnTo>
                    <a:pt x="285" y="177"/>
                  </a:lnTo>
                  <a:lnTo>
                    <a:pt x="282" y="172"/>
                  </a:lnTo>
                  <a:lnTo>
                    <a:pt x="277" y="167"/>
                  </a:lnTo>
                  <a:lnTo>
                    <a:pt x="274" y="164"/>
                  </a:lnTo>
                  <a:lnTo>
                    <a:pt x="269" y="161"/>
                  </a:lnTo>
                  <a:lnTo>
                    <a:pt x="265" y="156"/>
                  </a:lnTo>
                  <a:lnTo>
                    <a:pt x="262" y="152"/>
                  </a:lnTo>
                  <a:lnTo>
                    <a:pt x="259" y="149"/>
                  </a:lnTo>
                  <a:lnTo>
                    <a:pt x="257" y="144"/>
                  </a:lnTo>
                  <a:lnTo>
                    <a:pt x="257" y="140"/>
                  </a:lnTo>
                  <a:lnTo>
                    <a:pt x="257" y="135"/>
                  </a:lnTo>
                  <a:lnTo>
                    <a:pt x="259" y="130"/>
                  </a:lnTo>
                  <a:lnTo>
                    <a:pt x="262" y="122"/>
                  </a:lnTo>
                  <a:lnTo>
                    <a:pt x="267" y="112"/>
                  </a:lnTo>
                  <a:lnTo>
                    <a:pt x="272" y="103"/>
                  </a:lnTo>
                  <a:lnTo>
                    <a:pt x="275" y="95"/>
                  </a:lnTo>
                  <a:lnTo>
                    <a:pt x="277" y="90"/>
                  </a:lnTo>
                  <a:lnTo>
                    <a:pt x="277" y="85"/>
                  </a:lnTo>
                  <a:lnTo>
                    <a:pt x="275" y="80"/>
                  </a:lnTo>
                  <a:lnTo>
                    <a:pt x="274" y="74"/>
                  </a:lnTo>
                  <a:lnTo>
                    <a:pt x="272" y="72"/>
                  </a:lnTo>
                  <a:lnTo>
                    <a:pt x="270" y="70"/>
                  </a:lnTo>
                  <a:lnTo>
                    <a:pt x="269" y="69"/>
                  </a:lnTo>
                  <a:lnTo>
                    <a:pt x="265" y="69"/>
                  </a:lnTo>
                  <a:lnTo>
                    <a:pt x="264" y="67"/>
                  </a:lnTo>
                  <a:lnTo>
                    <a:pt x="261" y="67"/>
                  </a:lnTo>
                  <a:lnTo>
                    <a:pt x="257" y="67"/>
                  </a:lnTo>
                  <a:lnTo>
                    <a:pt x="254" y="66"/>
                  </a:lnTo>
                  <a:lnTo>
                    <a:pt x="251" y="64"/>
                  </a:lnTo>
                  <a:lnTo>
                    <a:pt x="248" y="62"/>
                  </a:lnTo>
                  <a:lnTo>
                    <a:pt x="246" y="61"/>
                  </a:lnTo>
                  <a:lnTo>
                    <a:pt x="246" y="59"/>
                  </a:lnTo>
                  <a:lnTo>
                    <a:pt x="245" y="58"/>
                  </a:lnTo>
                  <a:lnTo>
                    <a:pt x="245" y="56"/>
                  </a:lnTo>
                  <a:lnTo>
                    <a:pt x="245" y="53"/>
                  </a:lnTo>
                  <a:lnTo>
                    <a:pt x="245" y="50"/>
                  </a:lnTo>
                  <a:lnTo>
                    <a:pt x="243" y="45"/>
                  </a:lnTo>
                  <a:lnTo>
                    <a:pt x="240" y="38"/>
                  </a:lnTo>
                  <a:lnTo>
                    <a:pt x="235" y="33"/>
                  </a:lnTo>
                  <a:lnTo>
                    <a:pt x="230" y="29"/>
                  </a:lnTo>
                  <a:lnTo>
                    <a:pt x="222" y="25"/>
                  </a:lnTo>
                  <a:lnTo>
                    <a:pt x="216" y="22"/>
                  </a:lnTo>
                  <a:lnTo>
                    <a:pt x="208" y="22"/>
                  </a:lnTo>
                  <a:lnTo>
                    <a:pt x="201" y="22"/>
                  </a:lnTo>
                  <a:lnTo>
                    <a:pt x="192" y="22"/>
                  </a:lnTo>
                  <a:lnTo>
                    <a:pt x="182" y="21"/>
                  </a:lnTo>
                  <a:lnTo>
                    <a:pt x="174" y="16"/>
                  </a:lnTo>
                  <a:lnTo>
                    <a:pt x="164" y="11"/>
                  </a:lnTo>
                  <a:lnTo>
                    <a:pt x="155" y="5"/>
                  </a:lnTo>
                  <a:lnTo>
                    <a:pt x="145" y="1"/>
                  </a:lnTo>
                  <a:lnTo>
                    <a:pt x="140" y="0"/>
                  </a:lnTo>
                  <a:lnTo>
                    <a:pt x="134" y="0"/>
                  </a:lnTo>
                  <a:lnTo>
                    <a:pt x="129" y="0"/>
                  </a:lnTo>
                  <a:lnTo>
                    <a:pt x="124" y="1"/>
                  </a:lnTo>
                  <a:lnTo>
                    <a:pt x="119" y="3"/>
                  </a:lnTo>
                  <a:lnTo>
                    <a:pt x="118" y="6"/>
                  </a:lnTo>
                  <a:lnTo>
                    <a:pt x="114" y="9"/>
                  </a:lnTo>
                  <a:lnTo>
                    <a:pt x="111" y="13"/>
                  </a:lnTo>
                  <a:lnTo>
                    <a:pt x="110" y="17"/>
                  </a:lnTo>
                  <a:lnTo>
                    <a:pt x="106" y="21"/>
                  </a:lnTo>
                  <a:lnTo>
                    <a:pt x="105" y="22"/>
                  </a:lnTo>
                  <a:lnTo>
                    <a:pt x="103" y="24"/>
                  </a:lnTo>
                  <a:lnTo>
                    <a:pt x="90" y="29"/>
                  </a:lnTo>
                  <a:lnTo>
                    <a:pt x="77" y="30"/>
                  </a:lnTo>
                  <a:lnTo>
                    <a:pt x="63" y="32"/>
                  </a:lnTo>
                  <a:lnTo>
                    <a:pt x="49" y="32"/>
                  </a:lnTo>
                  <a:lnTo>
                    <a:pt x="36" y="33"/>
                  </a:lnTo>
                  <a:lnTo>
                    <a:pt x="23" y="35"/>
                  </a:lnTo>
                  <a:lnTo>
                    <a:pt x="18" y="38"/>
                  </a:lnTo>
                  <a:lnTo>
                    <a:pt x="12" y="42"/>
                  </a:lnTo>
                  <a:lnTo>
                    <a:pt x="8" y="45"/>
                  </a:lnTo>
                  <a:lnTo>
                    <a:pt x="5" y="50"/>
                  </a:lnTo>
                  <a:lnTo>
                    <a:pt x="2" y="59"/>
                  </a:lnTo>
                  <a:lnTo>
                    <a:pt x="0" y="75"/>
                  </a:lnTo>
                  <a:lnTo>
                    <a:pt x="0" y="93"/>
                  </a:lnTo>
                  <a:lnTo>
                    <a:pt x="0" y="114"/>
                  </a:lnTo>
                  <a:lnTo>
                    <a:pt x="2" y="135"/>
                  </a:lnTo>
                  <a:lnTo>
                    <a:pt x="5" y="154"/>
                  </a:lnTo>
                  <a:lnTo>
                    <a:pt x="8" y="169"/>
                  </a:lnTo>
                  <a:lnTo>
                    <a:pt x="12" y="178"/>
                  </a:lnTo>
                  <a:lnTo>
                    <a:pt x="16" y="185"/>
                  </a:lnTo>
                  <a:lnTo>
                    <a:pt x="23" y="191"/>
                  </a:lnTo>
                  <a:lnTo>
                    <a:pt x="32" y="198"/>
                  </a:lnTo>
                  <a:lnTo>
                    <a:pt x="44" y="202"/>
                  </a:lnTo>
                  <a:lnTo>
                    <a:pt x="55" y="206"/>
                  </a:lnTo>
                  <a:lnTo>
                    <a:pt x="66" y="209"/>
                  </a:lnTo>
                  <a:lnTo>
                    <a:pt x="71" y="209"/>
                  </a:lnTo>
                  <a:lnTo>
                    <a:pt x="77" y="209"/>
                  </a:lnTo>
                  <a:lnTo>
                    <a:pt x="81" y="207"/>
                  </a:lnTo>
                  <a:lnTo>
                    <a:pt x="86" y="206"/>
                  </a:lnTo>
                  <a:close/>
                </a:path>
              </a:pathLst>
            </a:custGeom>
            <a:solidFill>
              <a:srgbClr val="FF9999"/>
            </a:solidFill>
            <a:ln w="9525">
              <a:noFill/>
              <a:round/>
              <a:headEnd/>
              <a:tailEnd/>
            </a:ln>
          </p:spPr>
          <p:txBody>
            <a:bodyPr/>
            <a:lstStyle/>
            <a:p>
              <a:pPr algn="ctr"/>
              <a:endParaRPr lang="en-US">
                <a:latin typeface="Candara" pitchFamily="34" charset="0"/>
              </a:endParaRPr>
            </a:p>
          </p:txBody>
        </p:sp>
        <p:sp>
          <p:nvSpPr>
            <p:cNvPr id="7977" name="Freeform 176"/>
            <p:cNvSpPr>
              <a:spLocks/>
            </p:cNvSpPr>
            <p:nvPr/>
          </p:nvSpPr>
          <p:spPr bwMode="auto">
            <a:xfrm>
              <a:off x="4619" y="2624"/>
              <a:ext cx="71" cy="62"/>
            </a:xfrm>
            <a:custGeom>
              <a:avLst/>
              <a:gdLst>
                <a:gd name="T0" fmla="*/ 0 w 71"/>
                <a:gd name="T1" fmla="*/ 36 h 62"/>
                <a:gd name="T2" fmla="*/ 2 w 71"/>
                <a:gd name="T3" fmla="*/ 39 h 62"/>
                <a:gd name="T4" fmla="*/ 3 w 71"/>
                <a:gd name="T5" fmla="*/ 44 h 62"/>
                <a:gd name="T6" fmla="*/ 5 w 71"/>
                <a:gd name="T7" fmla="*/ 47 h 62"/>
                <a:gd name="T8" fmla="*/ 7 w 71"/>
                <a:gd name="T9" fmla="*/ 50 h 62"/>
                <a:gd name="T10" fmla="*/ 8 w 71"/>
                <a:gd name="T11" fmla="*/ 54 h 62"/>
                <a:gd name="T12" fmla="*/ 11 w 71"/>
                <a:gd name="T13" fmla="*/ 55 h 62"/>
                <a:gd name="T14" fmla="*/ 15 w 71"/>
                <a:gd name="T15" fmla="*/ 58 h 62"/>
                <a:gd name="T16" fmla="*/ 18 w 71"/>
                <a:gd name="T17" fmla="*/ 58 h 62"/>
                <a:gd name="T18" fmla="*/ 24 w 71"/>
                <a:gd name="T19" fmla="*/ 60 h 62"/>
                <a:gd name="T20" fmla="*/ 32 w 71"/>
                <a:gd name="T21" fmla="*/ 62 h 62"/>
                <a:gd name="T22" fmla="*/ 40 w 71"/>
                <a:gd name="T23" fmla="*/ 60 h 62"/>
                <a:gd name="T24" fmla="*/ 47 w 71"/>
                <a:gd name="T25" fmla="*/ 60 h 62"/>
                <a:gd name="T26" fmla="*/ 55 w 71"/>
                <a:gd name="T27" fmla="*/ 58 h 62"/>
                <a:gd name="T28" fmla="*/ 60 w 71"/>
                <a:gd name="T29" fmla="*/ 55 h 62"/>
                <a:gd name="T30" fmla="*/ 65 w 71"/>
                <a:gd name="T31" fmla="*/ 52 h 62"/>
                <a:gd name="T32" fmla="*/ 68 w 71"/>
                <a:gd name="T33" fmla="*/ 47 h 62"/>
                <a:gd name="T34" fmla="*/ 69 w 71"/>
                <a:gd name="T35" fmla="*/ 44 h 62"/>
                <a:gd name="T36" fmla="*/ 71 w 71"/>
                <a:gd name="T37" fmla="*/ 41 h 62"/>
                <a:gd name="T38" fmla="*/ 71 w 71"/>
                <a:gd name="T39" fmla="*/ 36 h 62"/>
                <a:gd name="T40" fmla="*/ 71 w 71"/>
                <a:gd name="T41" fmla="*/ 33 h 62"/>
                <a:gd name="T42" fmla="*/ 71 w 71"/>
                <a:gd name="T43" fmla="*/ 29 h 62"/>
                <a:gd name="T44" fmla="*/ 69 w 71"/>
                <a:gd name="T45" fmla="*/ 26 h 62"/>
                <a:gd name="T46" fmla="*/ 68 w 71"/>
                <a:gd name="T47" fmla="*/ 25 h 62"/>
                <a:gd name="T48" fmla="*/ 65 w 71"/>
                <a:gd name="T49" fmla="*/ 21 h 62"/>
                <a:gd name="T50" fmla="*/ 63 w 71"/>
                <a:gd name="T51" fmla="*/ 21 h 62"/>
                <a:gd name="T52" fmla="*/ 61 w 71"/>
                <a:gd name="T53" fmla="*/ 18 h 62"/>
                <a:gd name="T54" fmla="*/ 58 w 71"/>
                <a:gd name="T55" fmla="*/ 15 h 62"/>
                <a:gd name="T56" fmla="*/ 53 w 71"/>
                <a:gd name="T57" fmla="*/ 12 h 62"/>
                <a:gd name="T58" fmla="*/ 50 w 71"/>
                <a:gd name="T59" fmla="*/ 9 h 62"/>
                <a:gd name="T60" fmla="*/ 47 w 71"/>
                <a:gd name="T61" fmla="*/ 7 h 62"/>
                <a:gd name="T62" fmla="*/ 42 w 71"/>
                <a:gd name="T63" fmla="*/ 4 h 62"/>
                <a:gd name="T64" fmla="*/ 39 w 71"/>
                <a:gd name="T65" fmla="*/ 2 h 62"/>
                <a:gd name="T66" fmla="*/ 32 w 71"/>
                <a:gd name="T67" fmla="*/ 0 h 62"/>
                <a:gd name="T68" fmla="*/ 26 w 71"/>
                <a:gd name="T69" fmla="*/ 2 h 62"/>
                <a:gd name="T70" fmla="*/ 20 w 71"/>
                <a:gd name="T71" fmla="*/ 5 h 62"/>
                <a:gd name="T72" fmla="*/ 15 w 71"/>
                <a:gd name="T73" fmla="*/ 10 h 62"/>
                <a:gd name="T74" fmla="*/ 10 w 71"/>
                <a:gd name="T75" fmla="*/ 15 h 62"/>
                <a:gd name="T76" fmla="*/ 5 w 71"/>
                <a:gd name="T77" fmla="*/ 21 h 62"/>
                <a:gd name="T78" fmla="*/ 2 w 71"/>
                <a:gd name="T79" fmla="*/ 28 h 62"/>
                <a:gd name="T80" fmla="*/ 0 w 71"/>
                <a:gd name="T81" fmla="*/ 34 h 62"/>
                <a:gd name="T82" fmla="*/ 0 w 71"/>
                <a:gd name="T83" fmla="*/ 36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62"/>
                <a:gd name="T128" fmla="*/ 71 w 71"/>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62">
                  <a:moveTo>
                    <a:pt x="0" y="36"/>
                  </a:moveTo>
                  <a:lnTo>
                    <a:pt x="2" y="39"/>
                  </a:lnTo>
                  <a:lnTo>
                    <a:pt x="3" y="44"/>
                  </a:lnTo>
                  <a:lnTo>
                    <a:pt x="5" y="47"/>
                  </a:lnTo>
                  <a:lnTo>
                    <a:pt x="7" y="50"/>
                  </a:lnTo>
                  <a:lnTo>
                    <a:pt x="8" y="54"/>
                  </a:lnTo>
                  <a:lnTo>
                    <a:pt x="11" y="55"/>
                  </a:lnTo>
                  <a:lnTo>
                    <a:pt x="15" y="58"/>
                  </a:lnTo>
                  <a:lnTo>
                    <a:pt x="18" y="58"/>
                  </a:lnTo>
                  <a:lnTo>
                    <a:pt x="24" y="60"/>
                  </a:lnTo>
                  <a:lnTo>
                    <a:pt x="32" y="62"/>
                  </a:lnTo>
                  <a:lnTo>
                    <a:pt x="40" y="60"/>
                  </a:lnTo>
                  <a:lnTo>
                    <a:pt x="47" y="60"/>
                  </a:lnTo>
                  <a:lnTo>
                    <a:pt x="55" y="58"/>
                  </a:lnTo>
                  <a:lnTo>
                    <a:pt x="60" y="55"/>
                  </a:lnTo>
                  <a:lnTo>
                    <a:pt x="65" y="52"/>
                  </a:lnTo>
                  <a:lnTo>
                    <a:pt x="68" y="47"/>
                  </a:lnTo>
                  <a:lnTo>
                    <a:pt x="69" y="44"/>
                  </a:lnTo>
                  <a:lnTo>
                    <a:pt x="71" y="41"/>
                  </a:lnTo>
                  <a:lnTo>
                    <a:pt x="71" y="36"/>
                  </a:lnTo>
                  <a:lnTo>
                    <a:pt x="71" y="33"/>
                  </a:lnTo>
                  <a:lnTo>
                    <a:pt x="71" y="29"/>
                  </a:lnTo>
                  <a:lnTo>
                    <a:pt x="69" y="26"/>
                  </a:lnTo>
                  <a:lnTo>
                    <a:pt x="68" y="25"/>
                  </a:lnTo>
                  <a:lnTo>
                    <a:pt x="65" y="21"/>
                  </a:lnTo>
                  <a:lnTo>
                    <a:pt x="63" y="21"/>
                  </a:lnTo>
                  <a:lnTo>
                    <a:pt x="61" y="18"/>
                  </a:lnTo>
                  <a:lnTo>
                    <a:pt x="58" y="15"/>
                  </a:lnTo>
                  <a:lnTo>
                    <a:pt x="53" y="12"/>
                  </a:lnTo>
                  <a:lnTo>
                    <a:pt x="50" y="9"/>
                  </a:lnTo>
                  <a:lnTo>
                    <a:pt x="47" y="7"/>
                  </a:lnTo>
                  <a:lnTo>
                    <a:pt x="42" y="4"/>
                  </a:lnTo>
                  <a:lnTo>
                    <a:pt x="39" y="2"/>
                  </a:lnTo>
                  <a:lnTo>
                    <a:pt x="32" y="0"/>
                  </a:lnTo>
                  <a:lnTo>
                    <a:pt x="26" y="2"/>
                  </a:lnTo>
                  <a:lnTo>
                    <a:pt x="20" y="5"/>
                  </a:lnTo>
                  <a:lnTo>
                    <a:pt x="15" y="10"/>
                  </a:lnTo>
                  <a:lnTo>
                    <a:pt x="10" y="15"/>
                  </a:lnTo>
                  <a:lnTo>
                    <a:pt x="5" y="21"/>
                  </a:lnTo>
                  <a:lnTo>
                    <a:pt x="2" y="28"/>
                  </a:lnTo>
                  <a:lnTo>
                    <a:pt x="0" y="34"/>
                  </a:lnTo>
                  <a:lnTo>
                    <a:pt x="0" y="3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78" name="Freeform 177"/>
            <p:cNvSpPr>
              <a:spLocks/>
            </p:cNvSpPr>
            <p:nvPr/>
          </p:nvSpPr>
          <p:spPr bwMode="auto">
            <a:xfrm>
              <a:off x="4619" y="2624"/>
              <a:ext cx="71" cy="62"/>
            </a:xfrm>
            <a:custGeom>
              <a:avLst/>
              <a:gdLst>
                <a:gd name="T0" fmla="*/ 0 w 71"/>
                <a:gd name="T1" fmla="*/ 36 h 62"/>
                <a:gd name="T2" fmla="*/ 2 w 71"/>
                <a:gd name="T3" fmla="*/ 39 h 62"/>
                <a:gd name="T4" fmla="*/ 3 w 71"/>
                <a:gd name="T5" fmla="*/ 44 h 62"/>
                <a:gd name="T6" fmla="*/ 5 w 71"/>
                <a:gd name="T7" fmla="*/ 47 h 62"/>
                <a:gd name="T8" fmla="*/ 7 w 71"/>
                <a:gd name="T9" fmla="*/ 50 h 62"/>
                <a:gd name="T10" fmla="*/ 8 w 71"/>
                <a:gd name="T11" fmla="*/ 54 h 62"/>
                <a:gd name="T12" fmla="*/ 11 w 71"/>
                <a:gd name="T13" fmla="*/ 55 h 62"/>
                <a:gd name="T14" fmla="*/ 15 w 71"/>
                <a:gd name="T15" fmla="*/ 58 h 62"/>
                <a:gd name="T16" fmla="*/ 18 w 71"/>
                <a:gd name="T17" fmla="*/ 58 h 62"/>
                <a:gd name="T18" fmla="*/ 24 w 71"/>
                <a:gd name="T19" fmla="*/ 60 h 62"/>
                <a:gd name="T20" fmla="*/ 32 w 71"/>
                <a:gd name="T21" fmla="*/ 62 h 62"/>
                <a:gd name="T22" fmla="*/ 40 w 71"/>
                <a:gd name="T23" fmla="*/ 60 h 62"/>
                <a:gd name="T24" fmla="*/ 47 w 71"/>
                <a:gd name="T25" fmla="*/ 60 h 62"/>
                <a:gd name="T26" fmla="*/ 55 w 71"/>
                <a:gd name="T27" fmla="*/ 58 h 62"/>
                <a:gd name="T28" fmla="*/ 60 w 71"/>
                <a:gd name="T29" fmla="*/ 55 h 62"/>
                <a:gd name="T30" fmla="*/ 65 w 71"/>
                <a:gd name="T31" fmla="*/ 52 h 62"/>
                <a:gd name="T32" fmla="*/ 68 w 71"/>
                <a:gd name="T33" fmla="*/ 47 h 62"/>
                <a:gd name="T34" fmla="*/ 69 w 71"/>
                <a:gd name="T35" fmla="*/ 44 h 62"/>
                <a:gd name="T36" fmla="*/ 71 w 71"/>
                <a:gd name="T37" fmla="*/ 41 h 62"/>
                <a:gd name="T38" fmla="*/ 71 w 71"/>
                <a:gd name="T39" fmla="*/ 36 h 62"/>
                <a:gd name="T40" fmla="*/ 71 w 71"/>
                <a:gd name="T41" fmla="*/ 33 h 62"/>
                <a:gd name="T42" fmla="*/ 71 w 71"/>
                <a:gd name="T43" fmla="*/ 29 h 62"/>
                <a:gd name="T44" fmla="*/ 69 w 71"/>
                <a:gd name="T45" fmla="*/ 26 h 62"/>
                <a:gd name="T46" fmla="*/ 68 w 71"/>
                <a:gd name="T47" fmla="*/ 25 h 62"/>
                <a:gd name="T48" fmla="*/ 65 w 71"/>
                <a:gd name="T49" fmla="*/ 21 h 62"/>
                <a:gd name="T50" fmla="*/ 63 w 71"/>
                <a:gd name="T51" fmla="*/ 21 h 62"/>
                <a:gd name="T52" fmla="*/ 61 w 71"/>
                <a:gd name="T53" fmla="*/ 18 h 62"/>
                <a:gd name="T54" fmla="*/ 58 w 71"/>
                <a:gd name="T55" fmla="*/ 15 h 62"/>
                <a:gd name="T56" fmla="*/ 53 w 71"/>
                <a:gd name="T57" fmla="*/ 12 h 62"/>
                <a:gd name="T58" fmla="*/ 50 w 71"/>
                <a:gd name="T59" fmla="*/ 9 h 62"/>
                <a:gd name="T60" fmla="*/ 47 w 71"/>
                <a:gd name="T61" fmla="*/ 7 h 62"/>
                <a:gd name="T62" fmla="*/ 42 w 71"/>
                <a:gd name="T63" fmla="*/ 4 h 62"/>
                <a:gd name="T64" fmla="*/ 39 w 71"/>
                <a:gd name="T65" fmla="*/ 2 h 62"/>
                <a:gd name="T66" fmla="*/ 32 w 71"/>
                <a:gd name="T67" fmla="*/ 0 h 62"/>
                <a:gd name="T68" fmla="*/ 26 w 71"/>
                <a:gd name="T69" fmla="*/ 2 h 62"/>
                <a:gd name="T70" fmla="*/ 20 w 71"/>
                <a:gd name="T71" fmla="*/ 5 h 62"/>
                <a:gd name="T72" fmla="*/ 15 w 71"/>
                <a:gd name="T73" fmla="*/ 10 h 62"/>
                <a:gd name="T74" fmla="*/ 10 w 71"/>
                <a:gd name="T75" fmla="*/ 15 h 62"/>
                <a:gd name="T76" fmla="*/ 5 w 71"/>
                <a:gd name="T77" fmla="*/ 21 h 62"/>
                <a:gd name="T78" fmla="*/ 2 w 71"/>
                <a:gd name="T79" fmla="*/ 28 h 62"/>
                <a:gd name="T80" fmla="*/ 0 w 71"/>
                <a:gd name="T81" fmla="*/ 34 h 62"/>
                <a:gd name="T82" fmla="*/ 0 w 71"/>
                <a:gd name="T83" fmla="*/ 36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62"/>
                <a:gd name="T128" fmla="*/ 71 w 71"/>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62">
                  <a:moveTo>
                    <a:pt x="0" y="36"/>
                  </a:moveTo>
                  <a:lnTo>
                    <a:pt x="2" y="39"/>
                  </a:lnTo>
                  <a:lnTo>
                    <a:pt x="3" y="44"/>
                  </a:lnTo>
                  <a:lnTo>
                    <a:pt x="5" y="47"/>
                  </a:lnTo>
                  <a:lnTo>
                    <a:pt x="7" y="50"/>
                  </a:lnTo>
                  <a:lnTo>
                    <a:pt x="8" y="54"/>
                  </a:lnTo>
                  <a:lnTo>
                    <a:pt x="11" y="55"/>
                  </a:lnTo>
                  <a:lnTo>
                    <a:pt x="15" y="58"/>
                  </a:lnTo>
                  <a:lnTo>
                    <a:pt x="18" y="58"/>
                  </a:lnTo>
                  <a:lnTo>
                    <a:pt x="24" y="60"/>
                  </a:lnTo>
                  <a:lnTo>
                    <a:pt x="32" y="62"/>
                  </a:lnTo>
                  <a:lnTo>
                    <a:pt x="40" y="60"/>
                  </a:lnTo>
                  <a:lnTo>
                    <a:pt x="47" y="60"/>
                  </a:lnTo>
                  <a:lnTo>
                    <a:pt x="55" y="58"/>
                  </a:lnTo>
                  <a:lnTo>
                    <a:pt x="60" y="55"/>
                  </a:lnTo>
                  <a:lnTo>
                    <a:pt x="65" y="52"/>
                  </a:lnTo>
                  <a:lnTo>
                    <a:pt x="68" y="47"/>
                  </a:lnTo>
                  <a:lnTo>
                    <a:pt x="69" y="44"/>
                  </a:lnTo>
                  <a:lnTo>
                    <a:pt x="71" y="41"/>
                  </a:lnTo>
                  <a:lnTo>
                    <a:pt x="71" y="36"/>
                  </a:lnTo>
                  <a:lnTo>
                    <a:pt x="71" y="33"/>
                  </a:lnTo>
                  <a:lnTo>
                    <a:pt x="71" y="29"/>
                  </a:lnTo>
                  <a:lnTo>
                    <a:pt x="69" y="26"/>
                  </a:lnTo>
                  <a:lnTo>
                    <a:pt x="68" y="25"/>
                  </a:lnTo>
                  <a:lnTo>
                    <a:pt x="65" y="21"/>
                  </a:lnTo>
                  <a:lnTo>
                    <a:pt x="63" y="21"/>
                  </a:lnTo>
                  <a:lnTo>
                    <a:pt x="61" y="18"/>
                  </a:lnTo>
                  <a:lnTo>
                    <a:pt x="58" y="15"/>
                  </a:lnTo>
                  <a:lnTo>
                    <a:pt x="53" y="12"/>
                  </a:lnTo>
                  <a:lnTo>
                    <a:pt x="50" y="9"/>
                  </a:lnTo>
                  <a:lnTo>
                    <a:pt x="47" y="7"/>
                  </a:lnTo>
                  <a:lnTo>
                    <a:pt x="42" y="4"/>
                  </a:lnTo>
                  <a:lnTo>
                    <a:pt x="39" y="2"/>
                  </a:lnTo>
                  <a:lnTo>
                    <a:pt x="32" y="0"/>
                  </a:lnTo>
                  <a:lnTo>
                    <a:pt x="26" y="2"/>
                  </a:lnTo>
                  <a:lnTo>
                    <a:pt x="20" y="5"/>
                  </a:lnTo>
                  <a:lnTo>
                    <a:pt x="15" y="10"/>
                  </a:lnTo>
                  <a:lnTo>
                    <a:pt x="10" y="15"/>
                  </a:lnTo>
                  <a:lnTo>
                    <a:pt x="5" y="21"/>
                  </a:lnTo>
                  <a:lnTo>
                    <a:pt x="2" y="28"/>
                  </a:lnTo>
                  <a:lnTo>
                    <a:pt x="0" y="34"/>
                  </a:lnTo>
                  <a:lnTo>
                    <a:pt x="0" y="3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79" name="Freeform 178"/>
            <p:cNvSpPr>
              <a:spLocks/>
            </p:cNvSpPr>
            <p:nvPr/>
          </p:nvSpPr>
          <p:spPr bwMode="auto">
            <a:xfrm>
              <a:off x="4619" y="2624"/>
              <a:ext cx="71" cy="62"/>
            </a:xfrm>
            <a:custGeom>
              <a:avLst/>
              <a:gdLst>
                <a:gd name="T0" fmla="*/ 0 w 71"/>
                <a:gd name="T1" fmla="*/ 36 h 62"/>
                <a:gd name="T2" fmla="*/ 2 w 71"/>
                <a:gd name="T3" fmla="*/ 39 h 62"/>
                <a:gd name="T4" fmla="*/ 3 w 71"/>
                <a:gd name="T5" fmla="*/ 44 h 62"/>
                <a:gd name="T6" fmla="*/ 5 w 71"/>
                <a:gd name="T7" fmla="*/ 47 h 62"/>
                <a:gd name="T8" fmla="*/ 7 w 71"/>
                <a:gd name="T9" fmla="*/ 50 h 62"/>
                <a:gd name="T10" fmla="*/ 8 w 71"/>
                <a:gd name="T11" fmla="*/ 54 h 62"/>
                <a:gd name="T12" fmla="*/ 11 w 71"/>
                <a:gd name="T13" fmla="*/ 55 h 62"/>
                <a:gd name="T14" fmla="*/ 15 w 71"/>
                <a:gd name="T15" fmla="*/ 58 h 62"/>
                <a:gd name="T16" fmla="*/ 18 w 71"/>
                <a:gd name="T17" fmla="*/ 58 h 62"/>
                <a:gd name="T18" fmla="*/ 24 w 71"/>
                <a:gd name="T19" fmla="*/ 60 h 62"/>
                <a:gd name="T20" fmla="*/ 32 w 71"/>
                <a:gd name="T21" fmla="*/ 62 h 62"/>
                <a:gd name="T22" fmla="*/ 40 w 71"/>
                <a:gd name="T23" fmla="*/ 60 h 62"/>
                <a:gd name="T24" fmla="*/ 47 w 71"/>
                <a:gd name="T25" fmla="*/ 60 h 62"/>
                <a:gd name="T26" fmla="*/ 55 w 71"/>
                <a:gd name="T27" fmla="*/ 58 h 62"/>
                <a:gd name="T28" fmla="*/ 60 w 71"/>
                <a:gd name="T29" fmla="*/ 55 h 62"/>
                <a:gd name="T30" fmla="*/ 65 w 71"/>
                <a:gd name="T31" fmla="*/ 52 h 62"/>
                <a:gd name="T32" fmla="*/ 68 w 71"/>
                <a:gd name="T33" fmla="*/ 47 h 62"/>
                <a:gd name="T34" fmla="*/ 69 w 71"/>
                <a:gd name="T35" fmla="*/ 44 h 62"/>
                <a:gd name="T36" fmla="*/ 71 w 71"/>
                <a:gd name="T37" fmla="*/ 41 h 62"/>
                <a:gd name="T38" fmla="*/ 71 w 71"/>
                <a:gd name="T39" fmla="*/ 36 h 62"/>
                <a:gd name="T40" fmla="*/ 71 w 71"/>
                <a:gd name="T41" fmla="*/ 33 h 62"/>
                <a:gd name="T42" fmla="*/ 71 w 71"/>
                <a:gd name="T43" fmla="*/ 29 h 62"/>
                <a:gd name="T44" fmla="*/ 69 w 71"/>
                <a:gd name="T45" fmla="*/ 26 h 62"/>
                <a:gd name="T46" fmla="*/ 68 w 71"/>
                <a:gd name="T47" fmla="*/ 25 h 62"/>
                <a:gd name="T48" fmla="*/ 65 w 71"/>
                <a:gd name="T49" fmla="*/ 21 h 62"/>
                <a:gd name="T50" fmla="*/ 63 w 71"/>
                <a:gd name="T51" fmla="*/ 21 h 62"/>
                <a:gd name="T52" fmla="*/ 61 w 71"/>
                <a:gd name="T53" fmla="*/ 18 h 62"/>
                <a:gd name="T54" fmla="*/ 58 w 71"/>
                <a:gd name="T55" fmla="*/ 15 h 62"/>
                <a:gd name="T56" fmla="*/ 53 w 71"/>
                <a:gd name="T57" fmla="*/ 12 h 62"/>
                <a:gd name="T58" fmla="*/ 50 w 71"/>
                <a:gd name="T59" fmla="*/ 9 h 62"/>
                <a:gd name="T60" fmla="*/ 47 w 71"/>
                <a:gd name="T61" fmla="*/ 7 h 62"/>
                <a:gd name="T62" fmla="*/ 42 w 71"/>
                <a:gd name="T63" fmla="*/ 4 h 62"/>
                <a:gd name="T64" fmla="*/ 39 w 71"/>
                <a:gd name="T65" fmla="*/ 2 h 62"/>
                <a:gd name="T66" fmla="*/ 32 w 71"/>
                <a:gd name="T67" fmla="*/ 0 h 62"/>
                <a:gd name="T68" fmla="*/ 26 w 71"/>
                <a:gd name="T69" fmla="*/ 2 h 62"/>
                <a:gd name="T70" fmla="*/ 20 w 71"/>
                <a:gd name="T71" fmla="*/ 5 h 62"/>
                <a:gd name="T72" fmla="*/ 15 w 71"/>
                <a:gd name="T73" fmla="*/ 10 h 62"/>
                <a:gd name="T74" fmla="*/ 10 w 71"/>
                <a:gd name="T75" fmla="*/ 15 h 62"/>
                <a:gd name="T76" fmla="*/ 5 w 71"/>
                <a:gd name="T77" fmla="*/ 21 h 62"/>
                <a:gd name="T78" fmla="*/ 2 w 71"/>
                <a:gd name="T79" fmla="*/ 28 h 62"/>
                <a:gd name="T80" fmla="*/ 0 w 71"/>
                <a:gd name="T81" fmla="*/ 34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62"/>
                <a:gd name="T125" fmla="*/ 71 w 71"/>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62">
                  <a:moveTo>
                    <a:pt x="0" y="36"/>
                  </a:moveTo>
                  <a:lnTo>
                    <a:pt x="2" y="39"/>
                  </a:lnTo>
                  <a:lnTo>
                    <a:pt x="3" y="44"/>
                  </a:lnTo>
                  <a:lnTo>
                    <a:pt x="5" y="47"/>
                  </a:lnTo>
                  <a:lnTo>
                    <a:pt x="7" y="50"/>
                  </a:lnTo>
                  <a:lnTo>
                    <a:pt x="8" y="54"/>
                  </a:lnTo>
                  <a:lnTo>
                    <a:pt x="11" y="55"/>
                  </a:lnTo>
                  <a:lnTo>
                    <a:pt x="15" y="58"/>
                  </a:lnTo>
                  <a:lnTo>
                    <a:pt x="18" y="58"/>
                  </a:lnTo>
                  <a:lnTo>
                    <a:pt x="24" y="60"/>
                  </a:lnTo>
                  <a:lnTo>
                    <a:pt x="32" y="62"/>
                  </a:lnTo>
                  <a:lnTo>
                    <a:pt x="40" y="60"/>
                  </a:lnTo>
                  <a:lnTo>
                    <a:pt x="47" y="60"/>
                  </a:lnTo>
                  <a:lnTo>
                    <a:pt x="55" y="58"/>
                  </a:lnTo>
                  <a:lnTo>
                    <a:pt x="60" y="55"/>
                  </a:lnTo>
                  <a:lnTo>
                    <a:pt x="65" y="52"/>
                  </a:lnTo>
                  <a:lnTo>
                    <a:pt x="68" y="47"/>
                  </a:lnTo>
                  <a:lnTo>
                    <a:pt x="69" y="44"/>
                  </a:lnTo>
                  <a:lnTo>
                    <a:pt x="71" y="41"/>
                  </a:lnTo>
                  <a:lnTo>
                    <a:pt x="71" y="36"/>
                  </a:lnTo>
                  <a:lnTo>
                    <a:pt x="71" y="33"/>
                  </a:lnTo>
                  <a:lnTo>
                    <a:pt x="71" y="29"/>
                  </a:lnTo>
                  <a:lnTo>
                    <a:pt x="69" y="26"/>
                  </a:lnTo>
                  <a:lnTo>
                    <a:pt x="68" y="25"/>
                  </a:lnTo>
                  <a:lnTo>
                    <a:pt x="65" y="21"/>
                  </a:lnTo>
                  <a:lnTo>
                    <a:pt x="63" y="21"/>
                  </a:lnTo>
                  <a:lnTo>
                    <a:pt x="61" y="18"/>
                  </a:lnTo>
                  <a:lnTo>
                    <a:pt x="58" y="15"/>
                  </a:lnTo>
                  <a:lnTo>
                    <a:pt x="53" y="12"/>
                  </a:lnTo>
                  <a:lnTo>
                    <a:pt x="50" y="9"/>
                  </a:lnTo>
                  <a:lnTo>
                    <a:pt x="47" y="7"/>
                  </a:lnTo>
                  <a:lnTo>
                    <a:pt x="42" y="4"/>
                  </a:lnTo>
                  <a:lnTo>
                    <a:pt x="39" y="2"/>
                  </a:lnTo>
                  <a:lnTo>
                    <a:pt x="32" y="0"/>
                  </a:lnTo>
                  <a:lnTo>
                    <a:pt x="26" y="2"/>
                  </a:lnTo>
                  <a:lnTo>
                    <a:pt x="20" y="5"/>
                  </a:lnTo>
                  <a:lnTo>
                    <a:pt x="15" y="10"/>
                  </a:lnTo>
                  <a:lnTo>
                    <a:pt x="10" y="15"/>
                  </a:lnTo>
                  <a:lnTo>
                    <a:pt x="5" y="21"/>
                  </a:lnTo>
                  <a:lnTo>
                    <a:pt x="2" y="28"/>
                  </a:lnTo>
                  <a:lnTo>
                    <a:pt x="0" y="3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80" name="Freeform 179"/>
            <p:cNvSpPr>
              <a:spLocks/>
            </p:cNvSpPr>
            <p:nvPr/>
          </p:nvSpPr>
          <p:spPr bwMode="auto">
            <a:xfrm>
              <a:off x="4602" y="2555"/>
              <a:ext cx="57" cy="60"/>
            </a:xfrm>
            <a:custGeom>
              <a:avLst/>
              <a:gdLst>
                <a:gd name="T0" fmla="*/ 16 w 57"/>
                <a:gd name="T1" fmla="*/ 37 h 60"/>
                <a:gd name="T2" fmla="*/ 20 w 57"/>
                <a:gd name="T3" fmla="*/ 42 h 60"/>
                <a:gd name="T4" fmla="*/ 25 w 57"/>
                <a:gd name="T5" fmla="*/ 47 h 60"/>
                <a:gd name="T6" fmla="*/ 28 w 57"/>
                <a:gd name="T7" fmla="*/ 52 h 60"/>
                <a:gd name="T8" fmla="*/ 30 w 57"/>
                <a:gd name="T9" fmla="*/ 55 h 60"/>
                <a:gd name="T10" fmla="*/ 33 w 57"/>
                <a:gd name="T11" fmla="*/ 57 h 60"/>
                <a:gd name="T12" fmla="*/ 38 w 57"/>
                <a:gd name="T13" fmla="*/ 58 h 60"/>
                <a:gd name="T14" fmla="*/ 41 w 57"/>
                <a:gd name="T15" fmla="*/ 60 h 60"/>
                <a:gd name="T16" fmla="*/ 48 w 57"/>
                <a:gd name="T17" fmla="*/ 60 h 60"/>
                <a:gd name="T18" fmla="*/ 49 w 57"/>
                <a:gd name="T19" fmla="*/ 58 h 60"/>
                <a:gd name="T20" fmla="*/ 51 w 57"/>
                <a:gd name="T21" fmla="*/ 58 h 60"/>
                <a:gd name="T22" fmla="*/ 53 w 57"/>
                <a:gd name="T23" fmla="*/ 57 h 60"/>
                <a:gd name="T24" fmla="*/ 54 w 57"/>
                <a:gd name="T25" fmla="*/ 55 h 60"/>
                <a:gd name="T26" fmla="*/ 56 w 57"/>
                <a:gd name="T27" fmla="*/ 53 h 60"/>
                <a:gd name="T28" fmla="*/ 57 w 57"/>
                <a:gd name="T29" fmla="*/ 52 h 60"/>
                <a:gd name="T30" fmla="*/ 57 w 57"/>
                <a:gd name="T31" fmla="*/ 50 h 60"/>
                <a:gd name="T32" fmla="*/ 57 w 57"/>
                <a:gd name="T33" fmla="*/ 47 h 60"/>
                <a:gd name="T34" fmla="*/ 57 w 57"/>
                <a:gd name="T35" fmla="*/ 41 h 60"/>
                <a:gd name="T36" fmla="*/ 54 w 57"/>
                <a:gd name="T37" fmla="*/ 34 h 60"/>
                <a:gd name="T38" fmla="*/ 53 w 57"/>
                <a:gd name="T39" fmla="*/ 28 h 60"/>
                <a:gd name="T40" fmla="*/ 48 w 57"/>
                <a:gd name="T41" fmla="*/ 21 h 60"/>
                <a:gd name="T42" fmla="*/ 43 w 57"/>
                <a:gd name="T43" fmla="*/ 16 h 60"/>
                <a:gd name="T44" fmla="*/ 38 w 57"/>
                <a:gd name="T45" fmla="*/ 12 h 60"/>
                <a:gd name="T46" fmla="*/ 33 w 57"/>
                <a:gd name="T47" fmla="*/ 7 h 60"/>
                <a:gd name="T48" fmla="*/ 27 w 57"/>
                <a:gd name="T49" fmla="*/ 2 h 60"/>
                <a:gd name="T50" fmla="*/ 24 w 57"/>
                <a:gd name="T51" fmla="*/ 0 h 60"/>
                <a:gd name="T52" fmla="*/ 20 w 57"/>
                <a:gd name="T53" fmla="*/ 0 h 60"/>
                <a:gd name="T54" fmla="*/ 17 w 57"/>
                <a:gd name="T55" fmla="*/ 2 h 60"/>
                <a:gd name="T56" fmla="*/ 12 w 57"/>
                <a:gd name="T57" fmla="*/ 4 h 60"/>
                <a:gd name="T58" fmla="*/ 9 w 57"/>
                <a:gd name="T59" fmla="*/ 5 h 60"/>
                <a:gd name="T60" fmla="*/ 6 w 57"/>
                <a:gd name="T61" fmla="*/ 8 h 60"/>
                <a:gd name="T62" fmla="*/ 3 w 57"/>
                <a:gd name="T63" fmla="*/ 12 h 60"/>
                <a:gd name="T64" fmla="*/ 1 w 57"/>
                <a:gd name="T65" fmla="*/ 16 h 60"/>
                <a:gd name="T66" fmla="*/ 0 w 57"/>
                <a:gd name="T67" fmla="*/ 20 h 60"/>
                <a:gd name="T68" fmla="*/ 0 w 57"/>
                <a:gd name="T69" fmla="*/ 24 h 60"/>
                <a:gd name="T70" fmla="*/ 1 w 57"/>
                <a:gd name="T71" fmla="*/ 28 h 60"/>
                <a:gd name="T72" fmla="*/ 3 w 57"/>
                <a:gd name="T73" fmla="*/ 31 h 60"/>
                <a:gd name="T74" fmla="*/ 4 w 57"/>
                <a:gd name="T75" fmla="*/ 34 h 60"/>
                <a:gd name="T76" fmla="*/ 8 w 57"/>
                <a:gd name="T77" fmla="*/ 36 h 60"/>
                <a:gd name="T78" fmla="*/ 11 w 57"/>
                <a:gd name="T79" fmla="*/ 37 h 60"/>
                <a:gd name="T80" fmla="*/ 16 w 57"/>
                <a:gd name="T81" fmla="*/ 3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60"/>
                <a:gd name="T125" fmla="*/ 57 w 57"/>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60">
                  <a:moveTo>
                    <a:pt x="16" y="37"/>
                  </a:moveTo>
                  <a:lnTo>
                    <a:pt x="20" y="42"/>
                  </a:lnTo>
                  <a:lnTo>
                    <a:pt x="25" y="47"/>
                  </a:lnTo>
                  <a:lnTo>
                    <a:pt x="28" y="52"/>
                  </a:lnTo>
                  <a:lnTo>
                    <a:pt x="30" y="55"/>
                  </a:lnTo>
                  <a:lnTo>
                    <a:pt x="33" y="57"/>
                  </a:lnTo>
                  <a:lnTo>
                    <a:pt x="38" y="58"/>
                  </a:lnTo>
                  <a:lnTo>
                    <a:pt x="41" y="60"/>
                  </a:lnTo>
                  <a:lnTo>
                    <a:pt x="48" y="60"/>
                  </a:lnTo>
                  <a:lnTo>
                    <a:pt x="49" y="58"/>
                  </a:lnTo>
                  <a:lnTo>
                    <a:pt x="51" y="58"/>
                  </a:lnTo>
                  <a:lnTo>
                    <a:pt x="53" y="57"/>
                  </a:lnTo>
                  <a:lnTo>
                    <a:pt x="54" y="55"/>
                  </a:lnTo>
                  <a:lnTo>
                    <a:pt x="56" y="53"/>
                  </a:lnTo>
                  <a:lnTo>
                    <a:pt x="57" y="52"/>
                  </a:lnTo>
                  <a:lnTo>
                    <a:pt x="57" y="50"/>
                  </a:lnTo>
                  <a:lnTo>
                    <a:pt x="57" y="47"/>
                  </a:lnTo>
                  <a:lnTo>
                    <a:pt x="57" y="41"/>
                  </a:lnTo>
                  <a:lnTo>
                    <a:pt x="54" y="34"/>
                  </a:lnTo>
                  <a:lnTo>
                    <a:pt x="53" y="28"/>
                  </a:lnTo>
                  <a:lnTo>
                    <a:pt x="48" y="21"/>
                  </a:lnTo>
                  <a:lnTo>
                    <a:pt x="43" y="16"/>
                  </a:lnTo>
                  <a:lnTo>
                    <a:pt x="38" y="12"/>
                  </a:lnTo>
                  <a:lnTo>
                    <a:pt x="33" y="7"/>
                  </a:lnTo>
                  <a:lnTo>
                    <a:pt x="27" y="2"/>
                  </a:lnTo>
                  <a:lnTo>
                    <a:pt x="24" y="0"/>
                  </a:lnTo>
                  <a:lnTo>
                    <a:pt x="20" y="0"/>
                  </a:lnTo>
                  <a:lnTo>
                    <a:pt x="17" y="2"/>
                  </a:lnTo>
                  <a:lnTo>
                    <a:pt x="12" y="4"/>
                  </a:lnTo>
                  <a:lnTo>
                    <a:pt x="9" y="5"/>
                  </a:lnTo>
                  <a:lnTo>
                    <a:pt x="6" y="8"/>
                  </a:lnTo>
                  <a:lnTo>
                    <a:pt x="3" y="12"/>
                  </a:lnTo>
                  <a:lnTo>
                    <a:pt x="1" y="16"/>
                  </a:lnTo>
                  <a:lnTo>
                    <a:pt x="0" y="20"/>
                  </a:lnTo>
                  <a:lnTo>
                    <a:pt x="0" y="24"/>
                  </a:lnTo>
                  <a:lnTo>
                    <a:pt x="1" y="28"/>
                  </a:lnTo>
                  <a:lnTo>
                    <a:pt x="3" y="31"/>
                  </a:lnTo>
                  <a:lnTo>
                    <a:pt x="4" y="34"/>
                  </a:lnTo>
                  <a:lnTo>
                    <a:pt x="8" y="36"/>
                  </a:lnTo>
                  <a:lnTo>
                    <a:pt x="11" y="37"/>
                  </a:lnTo>
                  <a:lnTo>
                    <a:pt x="16" y="37"/>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81" name="Freeform 180"/>
            <p:cNvSpPr>
              <a:spLocks/>
            </p:cNvSpPr>
            <p:nvPr/>
          </p:nvSpPr>
          <p:spPr bwMode="auto">
            <a:xfrm>
              <a:off x="4602" y="2555"/>
              <a:ext cx="57" cy="60"/>
            </a:xfrm>
            <a:custGeom>
              <a:avLst/>
              <a:gdLst>
                <a:gd name="T0" fmla="*/ 16 w 57"/>
                <a:gd name="T1" fmla="*/ 37 h 60"/>
                <a:gd name="T2" fmla="*/ 20 w 57"/>
                <a:gd name="T3" fmla="*/ 42 h 60"/>
                <a:gd name="T4" fmla="*/ 25 w 57"/>
                <a:gd name="T5" fmla="*/ 47 h 60"/>
                <a:gd name="T6" fmla="*/ 28 w 57"/>
                <a:gd name="T7" fmla="*/ 52 h 60"/>
                <a:gd name="T8" fmla="*/ 30 w 57"/>
                <a:gd name="T9" fmla="*/ 55 h 60"/>
                <a:gd name="T10" fmla="*/ 33 w 57"/>
                <a:gd name="T11" fmla="*/ 57 h 60"/>
                <a:gd name="T12" fmla="*/ 38 w 57"/>
                <a:gd name="T13" fmla="*/ 58 h 60"/>
                <a:gd name="T14" fmla="*/ 41 w 57"/>
                <a:gd name="T15" fmla="*/ 60 h 60"/>
                <a:gd name="T16" fmla="*/ 48 w 57"/>
                <a:gd name="T17" fmla="*/ 60 h 60"/>
                <a:gd name="T18" fmla="*/ 49 w 57"/>
                <a:gd name="T19" fmla="*/ 58 h 60"/>
                <a:gd name="T20" fmla="*/ 51 w 57"/>
                <a:gd name="T21" fmla="*/ 58 h 60"/>
                <a:gd name="T22" fmla="*/ 53 w 57"/>
                <a:gd name="T23" fmla="*/ 57 h 60"/>
                <a:gd name="T24" fmla="*/ 54 w 57"/>
                <a:gd name="T25" fmla="*/ 55 h 60"/>
                <a:gd name="T26" fmla="*/ 56 w 57"/>
                <a:gd name="T27" fmla="*/ 53 h 60"/>
                <a:gd name="T28" fmla="*/ 57 w 57"/>
                <a:gd name="T29" fmla="*/ 52 h 60"/>
                <a:gd name="T30" fmla="*/ 57 w 57"/>
                <a:gd name="T31" fmla="*/ 50 h 60"/>
                <a:gd name="T32" fmla="*/ 57 w 57"/>
                <a:gd name="T33" fmla="*/ 47 h 60"/>
                <a:gd name="T34" fmla="*/ 57 w 57"/>
                <a:gd name="T35" fmla="*/ 41 h 60"/>
                <a:gd name="T36" fmla="*/ 54 w 57"/>
                <a:gd name="T37" fmla="*/ 34 h 60"/>
                <a:gd name="T38" fmla="*/ 53 w 57"/>
                <a:gd name="T39" fmla="*/ 28 h 60"/>
                <a:gd name="T40" fmla="*/ 48 w 57"/>
                <a:gd name="T41" fmla="*/ 21 h 60"/>
                <a:gd name="T42" fmla="*/ 43 w 57"/>
                <a:gd name="T43" fmla="*/ 16 h 60"/>
                <a:gd name="T44" fmla="*/ 38 w 57"/>
                <a:gd name="T45" fmla="*/ 12 h 60"/>
                <a:gd name="T46" fmla="*/ 33 w 57"/>
                <a:gd name="T47" fmla="*/ 7 h 60"/>
                <a:gd name="T48" fmla="*/ 27 w 57"/>
                <a:gd name="T49" fmla="*/ 2 h 60"/>
                <a:gd name="T50" fmla="*/ 24 w 57"/>
                <a:gd name="T51" fmla="*/ 0 h 60"/>
                <a:gd name="T52" fmla="*/ 20 w 57"/>
                <a:gd name="T53" fmla="*/ 0 h 60"/>
                <a:gd name="T54" fmla="*/ 17 w 57"/>
                <a:gd name="T55" fmla="*/ 2 h 60"/>
                <a:gd name="T56" fmla="*/ 12 w 57"/>
                <a:gd name="T57" fmla="*/ 4 h 60"/>
                <a:gd name="T58" fmla="*/ 9 w 57"/>
                <a:gd name="T59" fmla="*/ 5 h 60"/>
                <a:gd name="T60" fmla="*/ 6 w 57"/>
                <a:gd name="T61" fmla="*/ 8 h 60"/>
                <a:gd name="T62" fmla="*/ 3 w 57"/>
                <a:gd name="T63" fmla="*/ 12 h 60"/>
                <a:gd name="T64" fmla="*/ 1 w 57"/>
                <a:gd name="T65" fmla="*/ 16 h 60"/>
                <a:gd name="T66" fmla="*/ 0 w 57"/>
                <a:gd name="T67" fmla="*/ 20 h 60"/>
                <a:gd name="T68" fmla="*/ 0 w 57"/>
                <a:gd name="T69" fmla="*/ 24 h 60"/>
                <a:gd name="T70" fmla="*/ 1 w 57"/>
                <a:gd name="T71" fmla="*/ 28 h 60"/>
                <a:gd name="T72" fmla="*/ 3 w 57"/>
                <a:gd name="T73" fmla="*/ 31 h 60"/>
                <a:gd name="T74" fmla="*/ 4 w 57"/>
                <a:gd name="T75" fmla="*/ 34 h 60"/>
                <a:gd name="T76" fmla="*/ 8 w 57"/>
                <a:gd name="T77" fmla="*/ 36 h 60"/>
                <a:gd name="T78" fmla="*/ 11 w 57"/>
                <a:gd name="T79" fmla="*/ 37 h 60"/>
                <a:gd name="T80" fmla="*/ 16 w 57"/>
                <a:gd name="T81" fmla="*/ 3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60"/>
                <a:gd name="T125" fmla="*/ 57 w 57"/>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60">
                  <a:moveTo>
                    <a:pt x="16" y="37"/>
                  </a:moveTo>
                  <a:lnTo>
                    <a:pt x="20" y="42"/>
                  </a:lnTo>
                  <a:lnTo>
                    <a:pt x="25" y="47"/>
                  </a:lnTo>
                  <a:lnTo>
                    <a:pt x="28" y="52"/>
                  </a:lnTo>
                  <a:lnTo>
                    <a:pt x="30" y="55"/>
                  </a:lnTo>
                  <a:lnTo>
                    <a:pt x="33" y="57"/>
                  </a:lnTo>
                  <a:lnTo>
                    <a:pt x="38" y="58"/>
                  </a:lnTo>
                  <a:lnTo>
                    <a:pt x="41" y="60"/>
                  </a:lnTo>
                  <a:lnTo>
                    <a:pt x="48" y="60"/>
                  </a:lnTo>
                  <a:lnTo>
                    <a:pt x="49" y="58"/>
                  </a:lnTo>
                  <a:lnTo>
                    <a:pt x="51" y="58"/>
                  </a:lnTo>
                  <a:lnTo>
                    <a:pt x="53" y="57"/>
                  </a:lnTo>
                  <a:lnTo>
                    <a:pt x="54" y="55"/>
                  </a:lnTo>
                  <a:lnTo>
                    <a:pt x="56" y="53"/>
                  </a:lnTo>
                  <a:lnTo>
                    <a:pt x="57" y="52"/>
                  </a:lnTo>
                  <a:lnTo>
                    <a:pt x="57" y="50"/>
                  </a:lnTo>
                  <a:lnTo>
                    <a:pt x="57" y="47"/>
                  </a:lnTo>
                  <a:lnTo>
                    <a:pt x="57" y="41"/>
                  </a:lnTo>
                  <a:lnTo>
                    <a:pt x="54" y="34"/>
                  </a:lnTo>
                  <a:lnTo>
                    <a:pt x="53" y="28"/>
                  </a:lnTo>
                  <a:lnTo>
                    <a:pt x="48" y="21"/>
                  </a:lnTo>
                  <a:lnTo>
                    <a:pt x="43" y="16"/>
                  </a:lnTo>
                  <a:lnTo>
                    <a:pt x="38" y="12"/>
                  </a:lnTo>
                  <a:lnTo>
                    <a:pt x="33" y="7"/>
                  </a:lnTo>
                  <a:lnTo>
                    <a:pt x="27" y="2"/>
                  </a:lnTo>
                  <a:lnTo>
                    <a:pt x="24" y="0"/>
                  </a:lnTo>
                  <a:lnTo>
                    <a:pt x="20" y="0"/>
                  </a:lnTo>
                  <a:lnTo>
                    <a:pt x="17" y="2"/>
                  </a:lnTo>
                  <a:lnTo>
                    <a:pt x="12" y="4"/>
                  </a:lnTo>
                  <a:lnTo>
                    <a:pt x="9" y="5"/>
                  </a:lnTo>
                  <a:lnTo>
                    <a:pt x="6" y="8"/>
                  </a:lnTo>
                  <a:lnTo>
                    <a:pt x="3" y="12"/>
                  </a:lnTo>
                  <a:lnTo>
                    <a:pt x="1" y="16"/>
                  </a:lnTo>
                  <a:lnTo>
                    <a:pt x="0" y="20"/>
                  </a:lnTo>
                  <a:lnTo>
                    <a:pt x="0" y="24"/>
                  </a:lnTo>
                  <a:lnTo>
                    <a:pt x="1" y="28"/>
                  </a:lnTo>
                  <a:lnTo>
                    <a:pt x="3" y="31"/>
                  </a:lnTo>
                  <a:lnTo>
                    <a:pt x="4" y="34"/>
                  </a:lnTo>
                  <a:lnTo>
                    <a:pt x="8" y="36"/>
                  </a:lnTo>
                  <a:lnTo>
                    <a:pt x="11" y="37"/>
                  </a:lnTo>
                  <a:lnTo>
                    <a:pt x="16" y="37"/>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82" name="Freeform 181"/>
            <p:cNvSpPr>
              <a:spLocks/>
            </p:cNvSpPr>
            <p:nvPr/>
          </p:nvSpPr>
          <p:spPr bwMode="auto">
            <a:xfrm>
              <a:off x="4602" y="2555"/>
              <a:ext cx="57" cy="60"/>
            </a:xfrm>
            <a:custGeom>
              <a:avLst/>
              <a:gdLst>
                <a:gd name="T0" fmla="*/ 16 w 57"/>
                <a:gd name="T1" fmla="*/ 37 h 60"/>
                <a:gd name="T2" fmla="*/ 20 w 57"/>
                <a:gd name="T3" fmla="*/ 42 h 60"/>
                <a:gd name="T4" fmla="*/ 25 w 57"/>
                <a:gd name="T5" fmla="*/ 47 h 60"/>
                <a:gd name="T6" fmla="*/ 28 w 57"/>
                <a:gd name="T7" fmla="*/ 52 h 60"/>
                <a:gd name="T8" fmla="*/ 30 w 57"/>
                <a:gd name="T9" fmla="*/ 55 h 60"/>
                <a:gd name="T10" fmla="*/ 33 w 57"/>
                <a:gd name="T11" fmla="*/ 57 h 60"/>
                <a:gd name="T12" fmla="*/ 38 w 57"/>
                <a:gd name="T13" fmla="*/ 58 h 60"/>
                <a:gd name="T14" fmla="*/ 41 w 57"/>
                <a:gd name="T15" fmla="*/ 60 h 60"/>
                <a:gd name="T16" fmla="*/ 48 w 57"/>
                <a:gd name="T17" fmla="*/ 60 h 60"/>
                <a:gd name="T18" fmla="*/ 49 w 57"/>
                <a:gd name="T19" fmla="*/ 58 h 60"/>
                <a:gd name="T20" fmla="*/ 51 w 57"/>
                <a:gd name="T21" fmla="*/ 58 h 60"/>
                <a:gd name="T22" fmla="*/ 53 w 57"/>
                <a:gd name="T23" fmla="*/ 57 h 60"/>
                <a:gd name="T24" fmla="*/ 54 w 57"/>
                <a:gd name="T25" fmla="*/ 55 h 60"/>
                <a:gd name="T26" fmla="*/ 56 w 57"/>
                <a:gd name="T27" fmla="*/ 53 h 60"/>
                <a:gd name="T28" fmla="*/ 57 w 57"/>
                <a:gd name="T29" fmla="*/ 52 h 60"/>
                <a:gd name="T30" fmla="*/ 57 w 57"/>
                <a:gd name="T31" fmla="*/ 50 h 60"/>
                <a:gd name="T32" fmla="*/ 57 w 57"/>
                <a:gd name="T33" fmla="*/ 47 h 60"/>
                <a:gd name="T34" fmla="*/ 57 w 57"/>
                <a:gd name="T35" fmla="*/ 41 h 60"/>
                <a:gd name="T36" fmla="*/ 54 w 57"/>
                <a:gd name="T37" fmla="*/ 34 h 60"/>
                <a:gd name="T38" fmla="*/ 53 w 57"/>
                <a:gd name="T39" fmla="*/ 28 h 60"/>
                <a:gd name="T40" fmla="*/ 48 w 57"/>
                <a:gd name="T41" fmla="*/ 21 h 60"/>
                <a:gd name="T42" fmla="*/ 43 w 57"/>
                <a:gd name="T43" fmla="*/ 16 h 60"/>
                <a:gd name="T44" fmla="*/ 38 w 57"/>
                <a:gd name="T45" fmla="*/ 12 h 60"/>
                <a:gd name="T46" fmla="*/ 33 w 57"/>
                <a:gd name="T47" fmla="*/ 7 h 60"/>
                <a:gd name="T48" fmla="*/ 27 w 57"/>
                <a:gd name="T49" fmla="*/ 2 h 60"/>
                <a:gd name="T50" fmla="*/ 24 w 57"/>
                <a:gd name="T51" fmla="*/ 0 h 60"/>
                <a:gd name="T52" fmla="*/ 20 w 57"/>
                <a:gd name="T53" fmla="*/ 0 h 60"/>
                <a:gd name="T54" fmla="*/ 17 w 57"/>
                <a:gd name="T55" fmla="*/ 2 h 60"/>
                <a:gd name="T56" fmla="*/ 12 w 57"/>
                <a:gd name="T57" fmla="*/ 4 h 60"/>
                <a:gd name="T58" fmla="*/ 9 w 57"/>
                <a:gd name="T59" fmla="*/ 5 h 60"/>
                <a:gd name="T60" fmla="*/ 6 w 57"/>
                <a:gd name="T61" fmla="*/ 8 h 60"/>
                <a:gd name="T62" fmla="*/ 3 w 57"/>
                <a:gd name="T63" fmla="*/ 12 h 60"/>
                <a:gd name="T64" fmla="*/ 1 w 57"/>
                <a:gd name="T65" fmla="*/ 16 h 60"/>
                <a:gd name="T66" fmla="*/ 0 w 57"/>
                <a:gd name="T67" fmla="*/ 20 h 60"/>
                <a:gd name="T68" fmla="*/ 0 w 57"/>
                <a:gd name="T69" fmla="*/ 24 h 60"/>
                <a:gd name="T70" fmla="*/ 1 w 57"/>
                <a:gd name="T71" fmla="*/ 28 h 60"/>
                <a:gd name="T72" fmla="*/ 3 w 57"/>
                <a:gd name="T73" fmla="*/ 31 h 60"/>
                <a:gd name="T74" fmla="*/ 4 w 57"/>
                <a:gd name="T75" fmla="*/ 34 h 60"/>
                <a:gd name="T76" fmla="*/ 8 w 57"/>
                <a:gd name="T77" fmla="*/ 36 h 60"/>
                <a:gd name="T78" fmla="*/ 11 w 57"/>
                <a:gd name="T79" fmla="*/ 37 h 60"/>
                <a:gd name="T80" fmla="*/ 16 w 57"/>
                <a:gd name="T81" fmla="*/ 3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60"/>
                <a:gd name="T125" fmla="*/ 57 w 57"/>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60">
                  <a:moveTo>
                    <a:pt x="16" y="37"/>
                  </a:moveTo>
                  <a:lnTo>
                    <a:pt x="20" y="42"/>
                  </a:lnTo>
                  <a:lnTo>
                    <a:pt x="25" y="47"/>
                  </a:lnTo>
                  <a:lnTo>
                    <a:pt x="28" y="52"/>
                  </a:lnTo>
                  <a:lnTo>
                    <a:pt x="30" y="55"/>
                  </a:lnTo>
                  <a:lnTo>
                    <a:pt x="33" y="57"/>
                  </a:lnTo>
                  <a:lnTo>
                    <a:pt x="38" y="58"/>
                  </a:lnTo>
                  <a:lnTo>
                    <a:pt x="41" y="60"/>
                  </a:lnTo>
                  <a:lnTo>
                    <a:pt x="48" y="60"/>
                  </a:lnTo>
                  <a:lnTo>
                    <a:pt x="49" y="58"/>
                  </a:lnTo>
                  <a:lnTo>
                    <a:pt x="51" y="58"/>
                  </a:lnTo>
                  <a:lnTo>
                    <a:pt x="53" y="57"/>
                  </a:lnTo>
                  <a:lnTo>
                    <a:pt x="54" y="55"/>
                  </a:lnTo>
                  <a:lnTo>
                    <a:pt x="56" y="53"/>
                  </a:lnTo>
                  <a:lnTo>
                    <a:pt x="57" y="52"/>
                  </a:lnTo>
                  <a:lnTo>
                    <a:pt x="57" y="50"/>
                  </a:lnTo>
                  <a:lnTo>
                    <a:pt x="57" y="47"/>
                  </a:lnTo>
                  <a:lnTo>
                    <a:pt x="57" y="41"/>
                  </a:lnTo>
                  <a:lnTo>
                    <a:pt x="54" y="34"/>
                  </a:lnTo>
                  <a:lnTo>
                    <a:pt x="53" y="28"/>
                  </a:lnTo>
                  <a:lnTo>
                    <a:pt x="48" y="21"/>
                  </a:lnTo>
                  <a:lnTo>
                    <a:pt x="43" y="16"/>
                  </a:lnTo>
                  <a:lnTo>
                    <a:pt x="38" y="12"/>
                  </a:lnTo>
                  <a:lnTo>
                    <a:pt x="33" y="7"/>
                  </a:lnTo>
                  <a:lnTo>
                    <a:pt x="27" y="2"/>
                  </a:lnTo>
                  <a:lnTo>
                    <a:pt x="24" y="0"/>
                  </a:lnTo>
                  <a:lnTo>
                    <a:pt x="20" y="0"/>
                  </a:lnTo>
                  <a:lnTo>
                    <a:pt x="17" y="2"/>
                  </a:lnTo>
                  <a:lnTo>
                    <a:pt x="12" y="4"/>
                  </a:lnTo>
                  <a:lnTo>
                    <a:pt x="9" y="5"/>
                  </a:lnTo>
                  <a:lnTo>
                    <a:pt x="6" y="8"/>
                  </a:lnTo>
                  <a:lnTo>
                    <a:pt x="3" y="12"/>
                  </a:lnTo>
                  <a:lnTo>
                    <a:pt x="1" y="16"/>
                  </a:lnTo>
                  <a:lnTo>
                    <a:pt x="0" y="20"/>
                  </a:lnTo>
                  <a:lnTo>
                    <a:pt x="0" y="24"/>
                  </a:lnTo>
                  <a:lnTo>
                    <a:pt x="1" y="28"/>
                  </a:lnTo>
                  <a:lnTo>
                    <a:pt x="3" y="31"/>
                  </a:lnTo>
                  <a:lnTo>
                    <a:pt x="4" y="34"/>
                  </a:lnTo>
                  <a:lnTo>
                    <a:pt x="8" y="36"/>
                  </a:lnTo>
                  <a:lnTo>
                    <a:pt x="11" y="37"/>
                  </a:lnTo>
                  <a:lnTo>
                    <a:pt x="16" y="37"/>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83" name="Freeform 182"/>
            <p:cNvSpPr>
              <a:spLocks/>
            </p:cNvSpPr>
            <p:nvPr/>
          </p:nvSpPr>
          <p:spPr bwMode="auto">
            <a:xfrm>
              <a:off x="4560" y="2579"/>
              <a:ext cx="66" cy="60"/>
            </a:xfrm>
            <a:custGeom>
              <a:avLst/>
              <a:gdLst>
                <a:gd name="T0" fmla="*/ 1 w 66"/>
                <a:gd name="T1" fmla="*/ 21 h 60"/>
                <a:gd name="T2" fmla="*/ 0 w 66"/>
                <a:gd name="T3" fmla="*/ 26 h 60"/>
                <a:gd name="T4" fmla="*/ 1 w 66"/>
                <a:gd name="T5" fmla="*/ 31 h 60"/>
                <a:gd name="T6" fmla="*/ 3 w 66"/>
                <a:gd name="T7" fmla="*/ 36 h 60"/>
                <a:gd name="T8" fmla="*/ 6 w 66"/>
                <a:gd name="T9" fmla="*/ 41 h 60"/>
                <a:gd name="T10" fmla="*/ 11 w 66"/>
                <a:gd name="T11" fmla="*/ 44 h 60"/>
                <a:gd name="T12" fmla="*/ 16 w 66"/>
                <a:gd name="T13" fmla="*/ 45 h 60"/>
                <a:gd name="T14" fmla="*/ 21 w 66"/>
                <a:gd name="T15" fmla="*/ 49 h 60"/>
                <a:gd name="T16" fmla="*/ 24 w 66"/>
                <a:gd name="T17" fmla="*/ 50 h 60"/>
                <a:gd name="T18" fmla="*/ 29 w 66"/>
                <a:gd name="T19" fmla="*/ 52 h 60"/>
                <a:gd name="T20" fmla="*/ 32 w 66"/>
                <a:gd name="T21" fmla="*/ 54 h 60"/>
                <a:gd name="T22" fmla="*/ 35 w 66"/>
                <a:gd name="T23" fmla="*/ 54 h 60"/>
                <a:gd name="T24" fmla="*/ 38 w 66"/>
                <a:gd name="T25" fmla="*/ 55 h 60"/>
                <a:gd name="T26" fmla="*/ 40 w 66"/>
                <a:gd name="T27" fmla="*/ 55 h 60"/>
                <a:gd name="T28" fmla="*/ 43 w 66"/>
                <a:gd name="T29" fmla="*/ 57 h 60"/>
                <a:gd name="T30" fmla="*/ 46 w 66"/>
                <a:gd name="T31" fmla="*/ 57 h 60"/>
                <a:gd name="T32" fmla="*/ 50 w 66"/>
                <a:gd name="T33" fmla="*/ 58 h 60"/>
                <a:gd name="T34" fmla="*/ 53 w 66"/>
                <a:gd name="T35" fmla="*/ 60 h 60"/>
                <a:gd name="T36" fmla="*/ 54 w 66"/>
                <a:gd name="T37" fmla="*/ 60 h 60"/>
                <a:gd name="T38" fmla="*/ 56 w 66"/>
                <a:gd name="T39" fmla="*/ 60 h 60"/>
                <a:gd name="T40" fmla="*/ 56 w 66"/>
                <a:gd name="T41" fmla="*/ 60 h 60"/>
                <a:gd name="T42" fmla="*/ 58 w 66"/>
                <a:gd name="T43" fmla="*/ 60 h 60"/>
                <a:gd name="T44" fmla="*/ 58 w 66"/>
                <a:gd name="T45" fmla="*/ 58 h 60"/>
                <a:gd name="T46" fmla="*/ 59 w 66"/>
                <a:gd name="T47" fmla="*/ 57 h 60"/>
                <a:gd name="T48" fmla="*/ 61 w 66"/>
                <a:gd name="T49" fmla="*/ 55 h 60"/>
                <a:gd name="T50" fmla="*/ 62 w 66"/>
                <a:gd name="T51" fmla="*/ 52 h 60"/>
                <a:gd name="T52" fmla="*/ 64 w 66"/>
                <a:gd name="T53" fmla="*/ 49 h 60"/>
                <a:gd name="T54" fmla="*/ 66 w 66"/>
                <a:gd name="T55" fmla="*/ 45 h 60"/>
                <a:gd name="T56" fmla="*/ 66 w 66"/>
                <a:gd name="T57" fmla="*/ 42 h 60"/>
                <a:gd name="T58" fmla="*/ 66 w 66"/>
                <a:gd name="T59" fmla="*/ 39 h 60"/>
                <a:gd name="T60" fmla="*/ 64 w 66"/>
                <a:gd name="T61" fmla="*/ 36 h 60"/>
                <a:gd name="T62" fmla="*/ 62 w 66"/>
                <a:gd name="T63" fmla="*/ 33 h 60"/>
                <a:gd name="T64" fmla="*/ 61 w 66"/>
                <a:gd name="T65" fmla="*/ 31 h 60"/>
                <a:gd name="T66" fmla="*/ 56 w 66"/>
                <a:gd name="T67" fmla="*/ 26 h 60"/>
                <a:gd name="T68" fmla="*/ 51 w 66"/>
                <a:gd name="T69" fmla="*/ 23 h 60"/>
                <a:gd name="T70" fmla="*/ 48 w 66"/>
                <a:gd name="T71" fmla="*/ 20 h 60"/>
                <a:gd name="T72" fmla="*/ 45 w 66"/>
                <a:gd name="T73" fmla="*/ 17 h 60"/>
                <a:gd name="T74" fmla="*/ 40 w 66"/>
                <a:gd name="T75" fmla="*/ 13 h 60"/>
                <a:gd name="T76" fmla="*/ 37 w 66"/>
                <a:gd name="T77" fmla="*/ 10 h 60"/>
                <a:gd name="T78" fmla="*/ 32 w 66"/>
                <a:gd name="T79" fmla="*/ 7 h 60"/>
                <a:gd name="T80" fmla="*/ 27 w 66"/>
                <a:gd name="T81" fmla="*/ 4 h 60"/>
                <a:gd name="T82" fmla="*/ 24 w 66"/>
                <a:gd name="T83" fmla="*/ 0 h 60"/>
                <a:gd name="T84" fmla="*/ 21 w 66"/>
                <a:gd name="T85" fmla="*/ 0 h 60"/>
                <a:gd name="T86" fmla="*/ 16 w 66"/>
                <a:gd name="T87" fmla="*/ 0 h 60"/>
                <a:gd name="T88" fmla="*/ 13 w 66"/>
                <a:gd name="T89" fmla="*/ 2 h 60"/>
                <a:gd name="T90" fmla="*/ 9 w 66"/>
                <a:gd name="T91" fmla="*/ 5 h 60"/>
                <a:gd name="T92" fmla="*/ 6 w 66"/>
                <a:gd name="T93" fmla="*/ 8 h 60"/>
                <a:gd name="T94" fmla="*/ 5 w 66"/>
                <a:gd name="T95" fmla="*/ 13 h 60"/>
                <a:gd name="T96" fmla="*/ 3 w 66"/>
                <a:gd name="T97" fmla="*/ 20 h 60"/>
                <a:gd name="T98" fmla="*/ 1 w 66"/>
                <a:gd name="T99" fmla="*/ 21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60"/>
                <a:gd name="T152" fmla="*/ 66 w 66"/>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60">
                  <a:moveTo>
                    <a:pt x="1" y="21"/>
                  </a:moveTo>
                  <a:lnTo>
                    <a:pt x="0" y="26"/>
                  </a:lnTo>
                  <a:lnTo>
                    <a:pt x="1" y="31"/>
                  </a:lnTo>
                  <a:lnTo>
                    <a:pt x="3" y="36"/>
                  </a:lnTo>
                  <a:lnTo>
                    <a:pt x="6" y="41"/>
                  </a:lnTo>
                  <a:lnTo>
                    <a:pt x="11" y="44"/>
                  </a:lnTo>
                  <a:lnTo>
                    <a:pt x="16" y="45"/>
                  </a:lnTo>
                  <a:lnTo>
                    <a:pt x="21" y="49"/>
                  </a:lnTo>
                  <a:lnTo>
                    <a:pt x="24" y="50"/>
                  </a:lnTo>
                  <a:lnTo>
                    <a:pt x="29" y="52"/>
                  </a:lnTo>
                  <a:lnTo>
                    <a:pt x="32" y="54"/>
                  </a:lnTo>
                  <a:lnTo>
                    <a:pt x="35" y="54"/>
                  </a:lnTo>
                  <a:lnTo>
                    <a:pt x="38" y="55"/>
                  </a:lnTo>
                  <a:lnTo>
                    <a:pt x="40" y="55"/>
                  </a:lnTo>
                  <a:lnTo>
                    <a:pt x="43" y="57"/>
                  </a:lnTo>
                  <a:lnTo>
                    <a:pt x="46" y="57"/>
                  </a:lnTo>
                  <a:lnTo>
                    <a:pt x="50" y="58"/>
                  </a:lnTo>
                  <a:lnTo>
                    <a:pt x="53" y="60"/>
                  </a:lnTo>
                  <a:lnTo>
                    <a:pt x="54" y="60"/>
                  </a:lnTo>
                  <a:lnTo>
                    <a:pt x="56" y="60"/>
                  </a:lnTo>
                  <a:lnTo>
                    <a:pt x="58" y="60"/>
                  </a:lnTo>
                  <a:lnTo>
                    <a:pt x="58" y="58"/>
                  </a:lnTo>
                  <a:lnTo>
                    <a:pt x="59" y="57"/>
                  </a:lnTo>
                  <a:lnTo>
                    <a:pt x="61" y="55"/>
                  </a:lnTo>
                  <a:lnTo>
                    <a:pt x="62" y="52"/>
                  </a:lnTo>
                  <a:lnTo>
                    <a:pt x="64" y="49"/>
                  </a:lnTo>
                  <a:lnTo>
                    <a:pt x="66" y="45"/>
                  </a:lnTo>
                  <a:lnTo>
                    <a:pt x="66" y="42"/>
                  </a:lnTo>
                  <a:lnTo>
                    <a:pt x="66" y="39"/>
                  </a:lnTo>
                  <a:lnTo>
                    <a:pt x="64" y="36"/>
                  </a:lnTo>
                  <a:lnTo>
                    <a:pt x="62" y="33"/>
                  </a:lnTo>
                  <a:lnTo>
                    <a:pt x="61" y="31"/>
                  </a:lnTo>
                  <a:lnTo>
                    <a:pt x="56" y="26"/>
                  </a:lnTo>
                  <a:lnTo>
                    <a:pt x="51" y="23"/>
                  </a:lnTo>
                  <a:lnTo>
                    <a:pt x="48" y="20"/>
                  </a:lnTo>
                  <a:lnTo>
                    <a:pt x="45" y="17"/>
                  </a:lnTo>
                  <a:lnTo>
                    <a:pt x="40" y="13"/>
                  </a:lnTo>
                  <a:lnTo>
                    <a:pt x="37" y="10"/>
                  </a:lnTo>
                  <a:lnTo>
                    <a:pt x="32" y="7"/>
                  </a:lnTo>
                  <a:lnTo>
                    <a:pt x="27" y="4"/>
                  </a:lnTo>
                  <a:lnTo>
                    <a:pt x="24" y="0"/>
                  </a:lnTo>
                  <a:lnTo>
                    <a:pt x="21" y="0"/>
                  </a:lnTo>
                  <a:lnTo>
                    <a:pt x="16" y="0"/>
                  </a:lnTo>
                  <a:lnTo>
                    <a:pt x="13" y="2"/>
                  </a:lnTo>
                  <a:lnTo>
                    <a:pt x="9" y="5"/>
                  </a:lnTo>
                  <a:lnTo>
                    <a:pt x="6" y="8"/>
                  </a:lnTo>
                  <a:lnTo>
                    <a:pt x="5" y="13"/>
                  </a:lnTo>
                  <a:lnTo>
                    <a:pt x="3" y="20"/>
                  </a:lnTo>
                  <a:lnTo>
                    <a:pt x="1" y="2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84" name="Freeform 183"/>
            <p:cNvSpPr>
              <a:spLocks/>
            </p:cNvSpPr>
            <p:nvPr/>
          </p:nvSpPr>
          <p:spPr bwMode="auto">
            <a:xfrm>
              <a:off x="4560" y="2579"/>
              <a:ext cx="66" cy="60"/>
            </a:xfrm>
            <a:custGeom>
              <a:avLst/>
              <a:gdLst>
                <a:gd name="T0" fmla="*/ 1 w 66"/>
                <a:gd name="T1" fmla="*/ 21 h 60"/>
                <a:gd name="T2" fmla="*/ 0 w 66"/>
                <a:gd name="T3" fmla="*/ 26 h 60"/>
                <a:gd name="T4" fmla="*/ 1 w 66"/>
                <a:gd name="T5" fmla="*/ 31 h 60"/>
                <a:gd name="T6" fmla="*/ 3 w 66"/>
                <a:gd name="T7" fmla="*/ 36 h 60"/>
                <a:gd name="T8" fmla="*/ 6 w 66"/>
                <a:gd name="T9" fmla="*/ 41 h 60"/>
                <a:gd name="T10" fmla="*/ 11 w 66"/>
                <a:gd name="T11" fmla="*/ 44 h 60"/>
                <a:gd name="T12" fmla="*/ 16 w 66"/>
                <a:gd name="T13" fmla="*/ 45 h 60"/>
                <a:gd name="T14" fmla="*/ 21 w 66"/>
                <a:gd name="T15" fmla="*/ 49 h 60"/>
                <a:gd name="T16" fmla="*/ 24 w 66"/>
                <a:gd name="T17" fmla="*/ 50 h 60"/>
                <a:gd name="T18" fmla="*/ 29 w 66"/>
                <a:gd name="T19" fmla="*/ 52 h 60"/>
                <a:gd name="T20" fmla="*/ 32 w 66"/>
                <a:gd name="T21" fmla="*/ 54 h 60"/>
                <a:gd name="T22" fmla="*/ 35 w 66"/>
                <a:gd name="T23" fmla="*/ 54 h 60"/>
                <a:gd name="T24" fmla="*/ 38 w 66"/>
                <a:gd name="T25" fmla="*/ 55 h 60"/>
                <a:gd name="T26" fmla="*/ 40 w 66"/>
                <a:gd name="T27" fmla="*/ 55 h 60"/>
                <a:gd name="T28" fmla="*/ 43 w 66"/>
                <a:gd name="T29" fmla="*/ 57 h 60"/>
                <a:gd name="T30" fmla="*/ 46 w 66"/>
                <a:gd name="T31" fmla="*/ 57 h 60"/>
                <a:gd name="T32" fmla="*/ 50 w 66"/>
                <a:gd name="T33" fmla="*/ 58 h 60"/>
                <a:gd name="T34" fmla="*/ 53 w 66"/>
                <a:gd name="T35" fmla="*/ 60 h 60"/>
                <a:gd name="T36" fmla="*/ 54 w 66"/>
                <a:gd name="T37" fmla="*/ 60 h 60"/>
                <a:gd name="T38" fmla="*/ 56 w 66"/>
                <a:gd name="T39" fmla="*/ 60 h 60"/>
                <a:gd name="T40" fmla="*/ 56 w 66"/>
                <a:gd name="T41" fmla="*/ 60 h 60"/>
                <a:gd name="T42" fmla="*/ 58 w 66"/>
                <a:gd name="T43" fmla="*/ 60 h 60"/>
                <a:gd name="T44" fmla="*/ 58 w 66"/>
                <a:gd name="T45" fmla="*/ 58 h 60"/>
                <a:gd name="T46" fmla="*/ 59 w 66"/>
                <a:gd name="T47" fmla="*/ 57 h 60"/>
                <a:gd name="T48" fmla="*/ 61 w 66"/>
                <a:gd name="T49" fmla="*/ 55 h 60"/>
                <a:gd name="T50" fmla="*/ 62 w 66"/>
                <a:gd name="T51" fmla="*/ 52 h 60"/>
                <a:gd name="T52" fmla="*/ 64 w 66"/>
                <a:gd name="T53" fmla="*/ 49 h 60"/>
                <a:gd name="T54" fmla="*/ 66 w 66"/>
                <a:gd name="T55" fmla="*/ 45 h 60"/>
                <a:gd name="T56" fmla="*/ 66 w 66"/>
                <a:gd name="T57" fmla="*/ 42 h 60"/>
                <a:gd name="T58" fmla="*/ 66 w 66"/>
                <a:gd name="T59" fmla="*/ 39 h 60"/>
                <a:gd name="T60" fmla="*/ 64 w 66"/>
                <a:gd name="T61" fmla="*/ 36 h 60"/>
                <a:gd name="T62" fmla="*/ 62 w 66"/>
                <a:gd name="T63" fmla="*/ 33 h 60"/>
                <a:gd name="T64" fmla="*/ 61 w 66"/>
                <a:gd name="T65" fmla="*/ 31 h 60"/>
                <a:gd name="T66" fmla="*/ 56 w 66"/>
                <a:gd name="T67" fmla="*/ 26 h 60"/>
                <a:gd name="T68" fmla="*/ 51 w 66"/>
                <a:gd name="T69" fmla="*/ 23 h 60"/>
                <a:gd name="T70" fmla="*/ 48 w 66"/>
                <a:gd name="T71" fmla="*/ 20 h 60"/>
                <a:gd name="T72" fmla="*/ 45 w 66"/>
                <a:gd name="T73" fmla="*/ 17 h 60"/>
                <a:gd name="T74" fmla="*/ 40 w 66"/>
                <a:gd name="T75" fmla="*/ 13 h 60"/>
                <a:gd name="T76" fmla="*/ 37 w 66"/>
                <a:gd name="T77" fmla="*/ 10 h 60"/>
                <a:gd name="T78" fmla="*/ 32 w 66"/>
                <a:gd name="T79" fmla="*/ 7 h 60"/>
                <a:gd name="T80" fmla="*/ 27 w 66"/>
                <a:gd name="T81" fmla="*/ 4 h 60"/>
                <a:gd name="T82" fmla="*/ 24 w 66"/>
                <a:gd name="T83" fmla="*/ 0 h 60"/>
                <a:gd name="T84" fmla="*/ 21 w 66"/>
                <a:gd name="T85" fmla="*/ 0 h 60"/>
                <a:gd name="T86" fmla="*/ 16 w 66"/>
                <a:gd name="T87" fmla="*/ 0 h 60"/>
                <a:gd name="T88" fmla="*/ 13 w 66"/>
                <a:gd name="T89" fmla="*/ 2 h 60"/>
                <a:gd name="T90" fmla="*/ 9 w 66"/>
                <a:gd name="T91" fmla="*/ 5 h 60"/>
                <a:gd name="T92" fmla="*/ 6 w 66"/>
                <a:gd name="T93" fmla="*/ 8 h 60"/>
                <a:gd name="T94" fmla="*/ 5 w 66"/>
                <a:gd name="T95" fmla="*/ 13 h 60"/>
                <a:gd name="T96" fmla="*/ 3 w 66"/>
                <a:gd name="T97" fmla="*/ 20 h 60"/>
                <a:gd name="T98" fmla="*/ 1 w 66"/>
                <a:gd name="T99" fmla="*/ 21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60"/>
                <a:gd name="T152" fmla="*/ 66 w 66"/>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60">
                  <a:moveTo>
                    <a:pt x="1" y="21"/>
                  </a:moveTo>
                  <a:lnTo>
                    <a:pt x="0" y="26"/>
                  </a:lnTo>
                  <a:lnTo>
                    <a:pt x="1" y="31"/>
                  </a:lnTo>
                  <a:lnTo>
                    <a:pt x="3" y="36"/>
                  </a:lnTo>
                  <a:lnTo>
                    <a:pt x="6" y="41"/>
                  </a:lnTo>
                  <a:lnTo>
                    <a:pt x="11" y="44"/>
                  </a:lnTo>
                  <a:lnTo>
                    <a:pt x="16" y="45"/>
                  </a:lnTo>
                  <a:lnTo>
                    <a:pt x="21" y="49"/>
                  </a:lnTo>
                  <a:lnTo>
                    <a:pt x="24" y="50"/>
                  </a:lnTo>
                  <a:lnTo>
                    <a:pt x="29" y="52"/>
                  </a:lnTo>
                  <a:lnTo>
                    <a:pt x="32" y="54"/>
                  </a:lnTo>
                  <a:lnTo>
                    <a:pt x="35" y="54"/>
                  </a:lnTo>
                  <a:lnTo>
                    <a:pt x="38" y="55"/>
                  </a:lnTo>
                  <a:lnTo>
                    <a:pt x="40" y="55"/>
                  </a:lnTo>
                  <a:lnTo>
                    <a:pt x="43" y="57"/>
                  </a:lnTo>
                  <a:lnTo>
                    <a:pt x="46" y="57"/>
                  </a:lnTo>
                  <a:lnTo>
                    <a:pt x="50" y="58"/>
                  </a:lnTo>
                  <a:lnTo>
                    <a:pt x="53" y="60"/>
                  </a:lnTo>
                  <a:lnTo>
                    <a:pt x="54" y="60"/>
                  </a:lnTo>
                  <a:lnTo>
                    <a:pt x="56" y="60"/>
                  </a:lnTo>
                  <a:lnTo>
                    <a:pt x="58" y="60"/>
                  </a:lnTo>
                  <a:lnTo>
                    <a:pt x="58" y="58"/>
                  </a:lnTo>
                  <a:lnTo>
                    <a:pt x="59" y="57"/>
                  </a:lnTo>
                  <a:lnTo>
                    <a:pt x="61" y="55"/>
                  </a:lnTo>
                  <a:lnTo>
                    <a:pt x="62" y="52"/>
                  </a:lnTo>
                  <a:lnTo>
                    <a:pt x="64" y="49"/>
                  </a:lnTo>
                  <a:lnTo>
                    <a:pt x="66" y="45"/>
                  </a:lnTo>
                  <a:lnTo>
                    <a:pt x="66" y="42"/>
                  </a:lnTo>
                  <a:lnTo>
                    <a:pt x="66" y="39"/>
                  </a:lnTo>
                  <a:lnTo>
                    <a:pt x="64" y="36"/>
                  </a:lnTo>
                  <a:lnTo>
                    <a:pt x="62" y="33"/>
                  </a:lnTo>
                  <a:lnTo>
                    <a:pt x="61" y="31"/>
                  </a:lnTo>
                  <a:lnTo>
                    <a:pt x="56" y="26"/>
                  </a:lnTo>
                  <a:lnTo>
                    <a:pt x="51" y="23"/>
                  </a:lnTo>
                  <a:lnTo>
                    <a:pt x="48" y="20"/>
                  </a:lnTo>
                  <a:lnTo>
                    <a:pt x="45" y="17"/>
                  </a:lnTo>
                  <a:lnTo>
                    <a:pt x="40" y="13"/>
                  </a:lnTo>
                  <a:lnTo>
                    <a:pt x="37" y="10"/>
                  </a:lnTo>
                  <a:lnTo>
                    <a:pt x="32" y="7"/>
                  </a:lnTo>
                  <a:lnTo>
                    <a:pt x="27" y="4"/>
                  </a:lnTo>
                  <a:lnTo>
                    <a:pt x="24" y="0"/>
                  </a:lnTo>
                  <a:lnTo>
                    <a:pt x="21" y="0"/>
                  </a:lnTo>
                  <a:lnTo>
                    <a:pt x="16" y="0"/>
                  </a:lnTo>
                  <a:lnTo>
                    <a:pt x="13" y="2"/>
                  </a:lnTo>
                  <a:lnTo>
                    <a:pt x="9" y="5"/>
                  </a:lnTo>
                  <a:lnTo>
                    <a:pt x="6" y="8"/>
                  </a:lnTo>
                  <a:lnTo>
                    <a:pt x="5" y="13"/>
                  </a:lnTo>
                  <a:lnTo>
                    <a:pt x="3" y="20"/>
                  </a:lnTo>
                  <a:lnTo>
                    <a:pt x="1" y="2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85" name="Freeform 184"/>
            <p:cNvSpPr>
              <a:spLocks/>
            </p:cNvSpPr>
            <p:nvPr/>
          </p:nvSpPr>
          <p:spPr bwMode="auto">
            <a:xfrm>
              <a:off x="4560" y="2579"/>
              <a:ext cx="66" cy="60"/>
            </a:xfrm>
            <a:custGeom>
              <a:avLst/>
              <a:gdLst>
                <a:gd name="T0" fmla="*/ 1 w 66"/>
                <a:gd name="T1" fmla="*/ 21 h 60"/>
                <a:gd name="T2" fmla="*/ 0 w 66"/>
                <a:gd name="T3" fmla="*/ 26 h 60"/>
                <a:gd name="T4" fmla="*/ 1 w 66"/>
                <a:gd name="T5" fmla="*/ 31 h 60"/>
                <a:gd name="T6" fmla="*/ 3 w 66"/>
                <a:gd name="T7" fmla="*/ 36 h 60"/>
                <a:gd name="T8" fmla="*/ 6 w 66"/>
                <a:gd name="T9" fmla="*/ 41 h 60"/>
                <a:gd name="T10" fmla="*/ 11 w 66"/>
                <a:gd name="T11" fmla="*/ 44 h 60"/>
                <a:gd name="T12" fmla="*/ 16 w 66"/>
                <a:gd name="T13" fmla="*/ 45 h 60"/>
                <a:gd name="T14" fmla="*/ 21 w 66"/>
                <a:gd name="T15" fmla="*/ 49 h 60"/>
                <a:gd name="T16" fmla="*/ 24 w 66"/>
                <a:gd name="T17" fmla="*/ 50 h 60"/>
                <a:gd name="T18" fmla="*/ 29 w 66"/>
                <a:gd name="T19" fmla="*/ 52 h 60"/>
                <a:gd name="T20" fmla="*/ 32 w 66"/>
                <a:gd name="T21" fmla="*/ 54 h 60"/>
                <a:gd name="T22" fmla="*/ 35 w 66"/>
                <a:gd name="T23" fmla="*/ 54 h 60"/>
                <a:gd name="T24" fmla="*/ 38 w 66"/>
                <a:gd name="T25" fmla="*/ 55 h 60"/>
                <a:gd name="T26" fmla="*/ 40 w 66"/>
                <a:gd name="T27" fmla="*/ 55 h 60"/>
                <a:gd name="T28" fmla="*/ 43 w 66"/>
                <a:gd name="T29" fmla="*/ 57 h 60"/>
                <a:gd name="T30" fmla="*/ 46 w 66"/>
                <a:gd name="T31" fmla="*/ 57 h 60"/>
                <a:gd name="T32" fmla="*/ 50 w 66"/>
                <a:gd name="T33" fmla="*/ 58 h 60"/>
                <a:gd name="T34" fmla="*/ 53 w 66"/>
                <a:gd name="T35" fmla="*/ 60 h 60"/>
                <a:gd name="T36" fmla="*/ 54 w 66"/>
                <a:gd name="T37" fmla="*/ 60 h 60"/>
                <a:gd name="T38" fmla="*/ 56 w 66"/>
                <a:gd name="T39" fmla="*/ 60 h 60"/>
                <a:gd name="T40" fmla="*/ 56 w 66"/>
                <a:gd name="T41" fmla="*/ 60 h 60"/>
                <a:gd name="T42" fmla="*/ 58 w 66"/>
                <a:gd name="T43" fmla="*/ 60 h 60"/>
                <a:gd name="T44" fmla="*/ 58 w 66"/>
                <a:gd name="T45" fmla="*/ 58 h 60"/>
                <a:gd name="T46" fmla="*/ 59 w 66"/>
                <a:gd name="T47" fmla="*/ 57 h 60"/>
                <a:gd name="T48" fmla="*/ 61 w 66"/>
                <a:gd name="T49" fmla="*/ 55 h 60"/>
                <a:gd name="T50" fmla="*/ 62 w 66"/>
                <a:gd name="T51" fmla="*/ 52 h 60"/>
                <a:gd name="T52" fmla="*/ 64 w 66"/>
                <a:gd name="T53" fmla="*/ 49 h 60"/>
                <a:gd name="T54" fmla="*/ 66 w 66"/>
                <a:gd name="T55" fmla="*/ 45 h 60"/>
                <a:gd name="T56" fmla="*/ 66 w 66"/>
                <a:gd name="T57" fmla="*/ 42 h 60"/>
                <a:gd name="T58" fmla="*/ 66 w 66"/>
                <a:gd name="T59" fmla="*/ 39 h 60"/>
                <a:gd name="T60" fmla="*/ 64 w 66"/>
                <a:gd name="T61" fmla="*/ 36 h 60"/>
                <a:gd name="T62" fmla="*/ 62 w 66"/>
                <a:gd name="T63" fmla="*/ 33 h 60"/>
                <a:gd name="T64" fmla="*/ 61 w 66"/>
                <a:gd name="T65" fmla="*/ 31 h 60"/>
                <a:gd name="T66" fmla="*/ 56 w 66"/>
                <a:gd name="T67" fmla="*/ 26 h 60"/>
                <a:gd name="T68" fmla="*/ 51 w 66"/>
                <a:gd name="T69" fmla="*/ 23 h 60"/>
                <a:gd name="T70" fmla="*/ 48 w 66"/>
                <a:gd name="T71" fmla="*/ 20 h 60"/>
                <a:gd name="T72" fmla="*/ 45 w 66"/>
                <a:gd name="T73" fmla="*/ 17 h 60"/>
                <a:gd name="T74" fmla="*/ 40 w 66"/>
                <a:gd name="T75" fmla="*/ 13 h 60"/>
                <a:gd name="T76" fmla="*/ 37 w 66"/>
                <a:gd name="T77" fmla="*/ 10 h 60"/>
                <a:gd name="T78" fmla="*/ 32 w 66"/>
                <a:gd name="T79" fmla="*/ 7 h 60"/>
                <a:gd name="T80" fmla="*/ 27 w 66"/>
                <a:gd name="T81" fmla="*/ 4 h 60"/>
                <a:gd name="T82" fmla="*/ 24 w 66"/>
                <a:gd name="T83" fmla="*/ 0 h 60"/>
                <a:gd name="T84" fmla="*/ 21 w 66"/>
                <a:gd name="T85" fmla="*/ 0 h 60"/>
                <a:gd name="T86" fmla="*/ 16 w 66"/>
                <a:gd name="T87" fmla="*/ 0 h 60"/>
                <a:gd name="T88" fmla="*/ 13 w 66"/>
                <a:gd name="T89" fmla="*/ 2 h 60"/>
                <a:gd name="T90" fmla="*/ 9 w 66"/>
                <a:gd name="T91" fmla="*/ 5 h 60"/>
                <a:gd name="T92" fmla="*/ 6 w 66"/>
                <a:gd name="T93" fmla="*/ 8 h 60"/>
                <a:gd name="T94" fmla="*/ 5 w 66"/>
                <a:gd name="T95" fmla="*/ 13 h 60"/>
                <a:gd name="T96" fmla="*/ 3 w 66"/>
                <a:gd name="T97" fmla="*/ 20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60"/>
                <a:gd name="T149" fmla="*/ 66 w 66"/>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60">
                  <a:moveTo>
                    <a:pt x="1" y="21"/>
                  </a:moveTo>
                  <a:lnTo>
                    <a:pt x="0" y="26"/>
                  </a:lnTo>
                  <a:lnTo>
                    <a:pt x="1" y="31"/>
                  </a:lnTo>
                  <a:lnTo>
                    <a:pt x="3" y="36"/>
                  </a:lnTo>
                  <a:lnTo>
                    <a:pt x="6" y="41"/>
                  </a:lnTo>
                  <a:lnTo>
                    <a:pt x="11" y="44"/>
                  </a:lnTo>
                  <a:lnTo>
                    <a:pt x="16" y="45"/>
                  </a:lnTo>
                  <a:lnTo>
                    <a:pt x="21" y="49"/>
                  </a:lnTo>
                  <a:lnTo>
                    <a:pt x="24" y="50"/>
                  </a:lnTo>
                  <a:lnTo>
                    <a:pt x="29" y="52"/>
                  </a:lnTo>
                  <a:lnTo>
                    <a:pt x="32" y="54"/>
                  </a:lnTo>
                  <a:lnTo>
                    <a:pt x="35" y="54"/>
                  </a:lnTo>
                  <a:lnTo>
                    <a:pt x="38" y="55"/>
                  </a:lnTo>
                  <a:lnTo>
                    <a:pt x="40" y="55"/>
                  </a:lnTo>
                  <a:lnTo>
                    <a:pt x="43" y="57"/>
                  </a:lnTo>
                  <a:lnTo>
                    <a:pt x="46" y="57"/>
                  </a:lnTo>
                  <a:lnTo>
                    <a:pt x="50" y="58"/>
                  </a:lnTo>
                  <a:lnTo>
                    <a:pt x="53" y="60"/>
                  </a:lnTo>
                  <a:lnTo>
                    <a:pt x="54" y="60"/>
                  </a:lnTo>
                  <a:lnTo>
                    <a:pt x="56" y="60"/>
                  </a:lnTo>
                  <a:lnTo>
                    <a:pt x="58" y="60"/>
                  </a:lnTo>
                  <a:lnTo>
                    <a:pt x="58" y="58"/>
                  </a:lnTo>
                  <a:lnTo>
                    <a:pt x="59" y="57"/>
                  </a:lnTo>
                  <a:lnTo>
                    <a:pt x="61" y="55"/>
                  </a:lnTo>
                  <a:lnTo>
                    <a:pt x="62" y="52"/>
                  </a:lnTo>
                  <a:lnTo>
                    <a:pt x="64" y="49"/>
                  </a:lnTo>
                  <a:lnTo>
                    <a:pt x="66" y="45"/>
                  </a:lnTo>
                  <a:lnTo>
                    <a:pt x="66" y="42"/>
                  </a:lnTo>
                  <a:lnTo>
                    <a:pt x="66" y="39"/>
                  </a:lnTo>
                  <a:lnTo>
                    <a:pt x="64" y="36"/>
                  </a:lnTo>
                  <a:lnTo>
                    <a:pt x="62" y="33"/>
                  </a:lnTo>
                  <a:lnTo>
                    <a:pt x="61" y="31"/>
                  </a:lnTo>
                  <a:lnTo>
                    <a:pt x="56" y="26"/>
                  </a:lnTo>
                  <a:lnTo>
                    <a:pt x="51" y="23"/>
                  </a:lnTo>
                  <a:lnTo>
                    <a:pt x="48" y="20"/>
                  </a:lnTo>
                  <a:lnTo>
                    <a:pt x="45" y="17"/>
                  </a:lnTo>
                  <a:lnTo>
                    <a:pt x="40" y="13"/>
                  </a:lnTo>
                  <a:lnTo>
                    <a:pt x="37" y="10"/>
                  </a:lnTo>
                  <a:lnTo>
                    <a:pt x="32" y="7"/>
                  </a:lnTo>
                  <a:lnTo>
                    <a:pt x="27" y="4"/>
                  </a:lnTo>
                  <a:lnTo>
                    <a:pt x="24" y="0"/>
                  </a:lnTo>
                  <a:lnTo>
                    <a:pt x="21" y="0"/>
                  </a:lnTo>
                  <a:lnTo>
                    <a:pt x="16" y="0"/>
                  </a:lnTo>
                  <a:lnTo>
                    <a:pt x="13" y="2"/>
                  </a:lnTo>
                  <a:lnTo>
                    <a:pt x="9" y="5"/>
                  </a:lnTo>
                  <a:lnTo>
                    <a:pt x="6" y="8"/>
                  </a:lnTo>
                  <a:lnTo>
                    <a:pt x="5" y="13"/>
                  </a:lnTo>
                  <a:lnTo>
                    <a:pt x="3" y="20"/>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86" name="Freeform 185"/>
            <p:cNvSpPr>
              <a:spLocks/>
            </p:cNvSpPr>
            <p:nvPr/>
          </p:nvSpPr>
          <p:spPr bwMode="auto">
            <a:xfrm>
              <a:off x="4637" y="2542"/>
              <a:ext cx="37" cy="37"/>
            </a:xfrm>
            <a:custGeom>
              <a:avLst/>
              <a:gdLst>
                <a:gd name="T0" fmla="*/ 5 w 37"/>
                <a:gd name="T1" fmla="*/ 18 h 37"/>
                <a:gd name="T2" fmla="*/ 6 w 37"/>
                <a:gd name="T3" fmla="*/ 20 h 37"/>
                <a:gd name="T4" fmla="*/ 10 w 37"/>
                <a:gd name="T5" fmla="*/ 21 h 37"/>
                <a:gd name="T6" fmla="*/ 11 w 37"/>
                <a:gd name="T7" fmla="*/ 25 h 37"/>
                <a:gd name="T8" fmla="*/ 13 w 37"/>
                <a:gd name="T9" fmla="*/ 26 h 37"/>
                <a:gd name="T10" fmla="*/ 14 w 37"/>
                <a:gd name="T11" fmla="*/ 28 h 37"/>
                <a:gd name="T12" fmla="*/ 16 w 37"/>
                <a:gd name="T13" fmla="*/ 31 h 37"/>
                <a:gd name="T14" fmla="*/ 18 w 37"/>
                <a:gd name="T15" fmla="*/ 33 h 37"/>
                <a:gd name="T16" fmla="*/ 19 w 37"/>
                <a:gd name="T17" fmla="*/ 36 h 37"/>
                <a:gd name="T18" fmla="*/ 21 w 37"/>
                <a:gd name="T19" fmla="*/ 37 h 37"/>
                <a:gd name="T20" fmla="*/ 22 w 37"/>
                <a:gd name="T21" fmla="*/ 37 h 37"/>
                <a:gd name="T22" fmla="*/ 26 w 37"/>
                <a:gd name="T23" fmla="*/ 37 h 37"/>
                <a:gd name="T24" fmla="*/ 27 w 37"/>
                <a:gd name="T25" fmla="*/ 37 h 37"/>
                <a:gd name="T26" fmla="*/ 29 w 37"/>
                <a:gd name="T27" fmla="*/ 36 h 37"/>
                <a:gd name="T28" fmla="*/ 32 w 37"/>
                <a:gd name="T29" fmla="*/ 36 h 37"/>
                <a:gd name="T30" fmla="*/ 34 w 37"/>
                <a:gd name="T31" fmla="*/ 34 h 37"/>
                <a:gd name="T32" fmla="*/ 35 w 37"/>
                <a:gd name="T33" fmla="*/ 31 h 37"/>
                <a:gd name="T34" fmla="*/ 37 w 37"/>
                <a:gd name="T35" fmla="*/ 25 h 37"/>
                <a:gd name="T36" fmla="*/ 37 w 37"/>
                <a:gd name="T37" fmla="*/ 18 h 37"/>
                <a:gd name="T38" fmla="*/ 34 w 37"/>
                <a:gd name="T39" fmla="*/ 12 h 37"/>
                <a:gd name="T40" fmla="*/ 29 w 37"/>
                <a:gd name="T41" fmla="*/ 7 h 37"/>
                <a:gd name="T42" fmla="*/ 22 w 37"/>
                <a:gd name="T43" fmla="*/ 4 h 37"/>
                <a:gd name="T44" fmla="*/ 16 w 37"/>
                <a:gd name="T45" fmla="*/ 2 h 37"/>
                <a:gd name="T46" fmla="*/ 10 w 37"/>
                <a:gd name="T47" fmla="*/ 0 h 37"/>
                <a:gd name="T48" fmla="*/ 3 w 37"/>
                <a:gd name="T49" fmla="*/ 0 h 37"/>
                <a:gd name="T50" fmla="*/ 2 w 37"/>
                <a:gd name="T51" fmla="*/ 2 h 37"/>
                <a:gd name="T52" fmla="*/ 2 w 37"/>
                <a:gd name="T53" fmla="*/ 4 h 37"/>
                <a:gd name="T54" fmla="*/ 0 w 37"/>
                <a:gd name="T55" fmla="*/ 5 h 37"/>
                <a:gd name="T56" fmla="*/ 2 w 37"/>
                <a:gd name="T57" fmla="*/ 7 h 37"/>
                <a:gd name="T58" fmla="*/ 2 w 37"/>
                <a:gd name="T59" fmla="*/ 10 h 37"/>
                <a:gd name="T60" fmla="*/ 3 w 37"/>
                <a:gd name="T61" fmla="*/ 13 h 37"/>
                <a:gd name="T62" fmla="*/ 5 w 37"/>
                <a:gd name="T63" fmla="*/ 15 h 37"/>
                <a:gd name="T64" fmla="*/ 5 w 37"/>
                <a:gd name="T65" fmla="*/ 18 h 37"/>
                <a:gd name="T66" fmla="*/ 6 w 37"/>
                <a:gd name="T67" fmla="*/ 18 h 37"/>
                <a:gd name="T68" fmla="*/ 6 w 37"/>
                <a:gd name="T69" fmla="*/ 18 h 37"/>
                <a:gd name="T70" fmla="*/ 6 w 37"/>
                <a:gd name="T71" fmla="*/ 18 h 37"/>
                <a:gd name="T72" fmla="*/ 6 w 37"/>
                <a:gd name="T73" fmla="*/ 18 h 37"/>
                <a:gd name="T74" fmla="*/ 6 w 37"/>
                <a:gd name="T75" fmla="*/ 18 h 37"/>
                <a:gd name="T76" fmla="*/ 6 w 37"/>
                <a:gd name="T77" fmla="*/ 18 h 37"/>
                <a:gd name="T78" fmla="*/ 6 w 37"/>
                <a:gd name="T79" fmla="*/ 18 h 37"/>
                <a:gd name="T80" fmla="*/ 5 w 37"/>
                <a:gd name="T81" fmla="*/ 18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5" y="18"/>
                  </a:moveTo>
                  <a:lnTo>
                    <a:pt x="6" y="20"/>
                  </a:lnTo>
                  <a:lnTo>
                    <a:pt x="10" y="21"/>
                  </a:lnTo>
                  <a:lnTo>
                    <a:pt x="11" y="25"/>
                  </a:lnTo>
                  <a:lnTo>
                    <a:pt x="13" y="26"/>
                  </a:lnTo>
                  <a:lnTo>
                    <a:pt x="14" y="28"/>
                  </a:lnTo>
                  <a:lnTo>
                    <a:pt x="16" y="31"/>
                  </a:lnTo>
                  <a:lnTo>
                    <a:pt x="18" y="33"/>
                  </a:lnTo>
                  <a:lnTo>
                    <a:pt x="19" y="36"/>
                  </a:lnTo>
                  <a:lnTo>
                    <a:pt x="21" y="37"/>
                  </a:lnTo>
                  <a:lnTo>
                    <a:pt x="22" y="37"/>
                  </a:lnTo>
                  <a:lnTo>
                    <a:pt x="26" y="37"/>
                  </a:lnTo>
                  <a:lnTo>
                    <a:pt x="27" y="37"/>
                  </a:lnTo>
                  <a:lnTo>
                    <a:pt x="29" y="36"/>
                  </a:lnTo>
                  <a:lnTo>
                    <a:pt x="32" y="36"/>
                  </a:lnTo>
                  <a:lnTo>
                    <a:pt x="34" y="34"/>
                  </a:lnTo>
                  <a:lnTo>
                    <a:pt x="35" y="31"/>
                  </a:lnTo>
                  <a:lnTo>
                    <a:pt x="37" y="25"/>
                  </a:lnTo>
                  <a:lnTo>
                    <a:pt x="37" y="18"/>
                  </a:lnTo>
                  <a:lnTo>
                    <a:pt x="34" y="12"/>
                  </a:lnTo>
                  <a:lnTo>
                    <a:pt x="29" y="7"/>
                  </a:lnTo>
                  <a:lnTo>
                    <a:pt x="22" y="4"/>
                  </a:lnTo>
                  <a:lnTo>
                    <a:pt x="16" y="2"/>
                  </a:lnTo>
                  <a:lnTo>
                    <a:pt x="10" y="0"/>
                  </a:lnTo>
                  <a:lnTo>
                    <a:pt x="3" y="0"/>
                  </a:lnTo>
                  <a:lnTo>
                    <a:pt x="2" y="2"/>
                  </a:lnTo>
                  <a:lnTo>
                    <a:pt x="2" y="4"/>
                  </a:lnTo>
                  <a:lnTo>
                    <a:pt x="0" y="5"/>
                  </a:lnTo>
                  <a:lnTo>
                    <a:pt x="2" y="7"/>
                  </a:lnTo>
                  <a:lnTo>
                    <a:pt x="2" y="10"/>
                  </a:lnTo>
                  <a:lnTo>
                    <a:pt x="3" y="13"/>
                  </a:lnTo>
                  <a:lnTo>
                    <a:pt x="5" y="15"/>
                  </a:lnTo>
                  <a:lnTo>
                    <a:pt x="5" y="18"/>
                  </a:lnTo>
                  <a:lnTo>
                    <a:pt x="6" y="18"/>
                  </a:lnTo>
                  <a:lnTo>
                    <a:pt x="5" y="18"/>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87" name="Freeform 186"/>
            <p:cNvSpPr>
              <a:spLocks/>
            </p:cNvSpPr>
            <p:nvPr/>
          </p:nvSpPr>
          <p:spPr bwMode="auto">
            <a:xfrm>
              <a:off x="4637" y="2542"/>
              <a:ext cx="37" cy="37"/>
            </a:xfrm>
            <a:custGeom>
              <a:avLst/>
              <a:gdLst>
                <a:gd name="T0" fmla="*/ 5 w 37"/>
                <a:gd name="T1" fmla="*/ 18 h 37"/>
                <a:gd name="T2" fmla="*/ 6 w 37"/>
                <a:gd name="T3" fmla="*/ 20 h 37"/>
                <a:gd name="T4" fmla="*/ 10 w 37"/>
                <a:gd name="T5" fmla="*/ 21 h 37"/>
                <a:gd name="T6" fmla="*/ 11 w 37"/>
                <a:gd name="T7" fmla="*/ 25 h 37"/>
                <a:gd name="T8" fmla="*/ 13 w 37"/>
                <a:gd name="T9" fmla="*/ 26 h 37"/>
                <a:gd name="T10" fmla="*/ 14 w 37"/>
                <a:gd name="T11" fmla="*/ 28 h 37"/>
                <a:gd name="T12" fmla="*/ 16 w 37"/>
                <a:gd name="T13" fmla="*/ 31 h 37"/>
                <a:gd name="T14" fmla="*/ 18 w 37"/>
                <a:gd name="T15" fmla="*/ 33 h 37"/>
                <a:gd name="T16" fmla="*/ 19 w 37"/>
                <a:gd name="T17" fmla="*/ 36 h 37"/>
                <a:gd name="T18" fmla="*/ 21 w 37"/>
                <a:gd name="T19" fmla="*/ 37 h 37"/>
                <a:gd name="T20" fmla="*/ 22 w 37"/>
                <a:gd name="T21" fmla="*/ 37 h 37"/>
                <a:gd name="T22" fmla="*/ 26 w 37"/>
                <a:gd name="T23" fmla="*/ 37 h 37"/>
                <a:gd name="T24" fmla="*/ 27 w 37"/>
                <a:gd name="T25" fmla="*/ 37 h 37"/>
                <a:gd name="T26" fmla="*/ 29 w 37"/>
                <a:gd name="T27" fmla="*/ 36 h 37"/>
                <a:gd name="T28" fmla="*/ 32 w 37"/>
                <a:gd name="T29" fmla="*/ 36 h 37"/>
                <a:gd name="T30" fmla="*/ 34 w 37"/>
                <a:gd name="T31" fmla="*/ 34 h 37"/>
                <a:gd name="T32" fmla="*/ 35 w 37"/>
                <a:gd name="T33" fmla="*/ 31 h 37"/>
                <a:gd name="T34" fmla="*/ 37 w 37"/>
                <a:gd name="T35" fmla="*/ 25 h 37"/>
                <a:gd name="T36" fmla="*/ 37 w 37"/>
                <a:gd name="T37" fmla="*/ 18 h 37"/>
                <a:gd name="T38" fmla="*/ 34 w 37"/>
                <a:gd name="T39" fmla="*/ 12 h 37"/>
                <a:gd name="T40" fmla="*/ 29 w 37"/>
                <a:gd name="T41" fmla="*/ 7 h 37"/>
                <a:gd name="T42" fmla="*/ 22 w 37"/>
                <a:gd name="T43" fmla="*/ 4 h 37"/>
                <a:gd name="T44" fmla="*/ 16 w 37"/>
                <a:gd name="T45" fmla="*/ 2 h 37"/>
                <a:gd name="T46" fmla="*/ 10 w 37"/>
                <a:gd name="T47" fmla="*/ 0 h 37"/>
                <a:gd name="T48" fmla="*/ 3 w 37"/>
                <a:gd name="T49" fmla="*/ 0 h 37"/>
                <a:gd name="T50" fmla="*/ 2 w 37"/>
                <a:gd name="T51" fmla="*/ 2 h 37"/>
                <a:gd name="T52" fmla="*/ 2 w 37"/>
                <a:gd name="T53" fmla="*/ 4 h 37"/>
                <a:gd name="T54" fmla="*/ 0 w 37"/>
                <a:gd name="T55" fmla="*/ 5 h 37"/>
                <a:gd name="T56" fmla="*/ 2 w 37"/>
                <a:gd name="T57" fmla="*/ 7 h 37"/>
                <a:gd name="T58" fmla="*/ 2 w 37"/>
                <a:gd name="T59" fmla="*/ 10 h 37"/>
                <a:gd name="T60" fmla="*/ 3 w 37"/>
                <a:gd name="T61" fmla="*/ 13 h 37"/>
                <a:gd name="T62" fmla="*/ 5 w 37"/>
                <a:gd name="T63" fmla="*/ 15 h 37"/>
                <a:gd name="T64" fmla="*/ 5 w 37"/>
                <a:gd name="T65" fmla="*/ 18 h 37"/>
                <a:gd name="T66" fmla="*/ 6 w 37"/>
                <a:gd name="T67" fmla="*/ 18 h 37"/>
                <a:gd name="T68" fmla="*/ 6 w 37"/>
                <a:gd name="T69" fmla="*/ 18 h 37"/>
                <a:gd name="T70" fmla="*/ 6 w 37"/>
                <a:gd name="T71" fmla="*/ 18 h 37"/>
                <a:gd name="T72" fmla="*/ 6 w 37"/>
                <a:gd name="T73" fmla="*/ 18 h 37"/>
                <a:gd name="T74" fmla="*/ 6 w 37"/>
                <a:gd name="T75" fmla="*/ 18 h 37"/>
                <a:gd name="T76" fmla="*/ 6 w 37"/>
                <a:gd name="T77" fmla="*/ 18 h 37"/>
                <a:gd name="T78" fmla="*/ 6 w 37"/>
                <a:gd name="T79" fmla="*/ 18 h 37"/>
                <a:gd name="T80" fmla="*/ 5 w 37"/>
                <a:gd name="T81" fmla="*/ 18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5" y="18"/>
                  </a:moveTo>
                  <a:lnTo>
                    <a:pt x="6" y="20"/>
                  </a:lnTo>
                  <a:lnTo>
                    <a:pt x="10" y="21"/>
                  </a:lnTo>
                  <a:lnTo>
                    <a:pt x="11" y="25"/>
                  </a:lnTo>
                  <a:lnTo>
                    <a:pt x="13" y="26"/>
                  </a:lnTo>
                  <a:lnTo>
                    <a:pt x="14" y="28"/>
                  </a:lnTo>
                  <a:lnTo>
                    <a:pt x="16" y="31"/>
                  </a:lnTo>
                  <a:lnTo>
                    <a:pt x="18" y="33"/>
                  </a:lnTo>
                  <a:lnTo>
                    <a:pt x="19" y="36"/>
                  </a:lnTo>
                  <a:lnTo>
                    <a:pt x="21" y="37"/>
                  </a:lnTo>
                  <a:lnTo>
                    <a:pt x="22" y="37"/>
                  </a:lnTo>
                  <a:lnTo>
                    <a:pt x="26" y="37"/>
                  </a:lnTo>
                  <a:lnTo>
                    <a:pt x="27" y="37"/>
                  </a:lnTo>
                  <a:lnTo>
                    <a:pt x="29" y="36"/>
                  </a:lnTo>
                  <a:lnTo>
                    <a:pt x="32" y="36"/>
                  </a:lnTo>
                  <a:lnTo>
                    <a:pt x="34" y="34"/>
                  </a:lnTo>
                  <a:lnTo>
                    <a:pt x="35" y="31"/>
                  </a:lnTo>
                  <a:lnTo>
                    <a:pt x="37" y="25"/>
                  </a:lnTo>
                  <a:lnTo>
                    <a:pt x="37" y="18"/>
                  </a:lnTo>
                  <a:lnTo>
                    <a:pt x="34" y="12"/>
                  </a:lnTo>
                  <a:lnTo>
                    <a:pt x="29" y="7"/>
                  </a:lnTo>
                  <a:lnTo>
                    <a:pt x="22" y="4"/>
                  </a:lnTo>
                  <a:lnTo>
                    <a:pt x="16" y="2"/>
                  </a:lnTo>
                  <a:lnTo>
                    <a:pt x="10" y="0"/>
                  </a:lnTo>
                  <a:lnTo>
                    <a:pt x="3" y="0"/>
                  </a:lnTo>
                  <a:lnTo>
                    <a:pt x="2" y="2"/>
                  </a:lnTo>
                  <a:lnTo>
                    <a:pt x="2" y="4"/>
                  </a:lnTo>
                  <a:lnTo>
                    <a:pt x="0" y="5"/>
                  </a:lnTo>
                  <a:lnTo>
                    <a:pt x="2" y="7"/>
                  </a:lnTo>
                  <a:lnTo>
                    <a:pt x="2" y="10"/>
                  </a:lnTo>
                  <a:lnTo>
                    <a:pt x="3" y="13"/>
                  </a:lnTo>
                  <a:lnTo>
                    <a:pt x="5" y="15"/>
                  </a:lnTo>
                  <a:lnTo>
                    <a:pt x="5" y="18"/>
                  </a:lnTo>
                  <a:lnTo>
                    <a:pt x="6" y="18"/>
                  </a:lnTo>
                  <a:lnTo>
                    <a:pt x="5" y="18"/>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88" name="Freeform 187"/>
            <p:cNvSpPr>
              <a:spLocks/>
            </p:cNvSpPr>
            <p:nvPr/>
          </p:nvSpPr>
          <p:spPr bwMode="auto">
            <a:xfrm>
              <a:off x="4637" y="2542"/>
              <a:ext cx="37" cy="37"/>
            </a:xfrm>
            <a:custGeom>
              <a:avLst/>
              <a:gdLst>
                <a:gd name="T0" fmla="*/ 5 w 37"/>
                <a:gd name="T1" fmla="*/ 18 h 37"/>
                <a:gd name="T2" fmla="*/ 6 w 37"/>
                <a:gd name="T3" fmla="*/ 20 h 37"/>
                <a:gd name="T4" fmla="*/ 10 w 37"/>
                <a:gd name="T5" fmla="*/ 21 h 37"/>
                <a:gd name="T6" fmla="*/ 11 w 37"/>
                <a:gd name="T7" fmla="*/ 25 h 37"/>
                <a:gd name="T8" fmla="*/ 13 w 37"/>
                <a:gd name="T9" fmla="*/ 26 h 37"/>
                <a:gd name="T10" fmla="*/ 14 w 37"/>
                <a:gd name="T11" fmla="*/ 28 h 37"/>
                <a:gd name="T12" fmla="*/ 16 w 37"/>
                <a:gd name="T13" fmla="*/ 31 h 37"/>
                <a:gd name="T14" fmla="*/ 18 w 37"/>
                <a:gd name="T15" fmla="*/ 33 h 37"/>
                <a:gd name="T16" fmla="*/ 19 w 37"/>
                <a:gd name="T17" fmla="*/ 36 h 37"/>
                <a:gd name="T18" fmla="*/ 21 w 37"/>
                <a:gd name="T19" fmla="*/ 37 h 37"/>
                <a:gd name="T20" fmla="*/ 22 w 37"/>
                <a:gd name="T21" fmla="*/ 37 h 37"/>
                <a:gd name="T22" fmla="*/ 26 w 37"/>
                <a:gd name="T23" fmla="*/ 37 h 37"/>
                <a:gd name="T24" fmla="*/ 27 w 37"/>
                <a:gd name="T25" fmla="*/ 37 h 37"/>
                <a:gd name="T26" fmla="*/ 29 w 37"/>
                <a:gd name="T27" fmla="*/ 36 h 37"/>
                <a:gd name="T28" fmla="*/ 32 w 37"/>
                <a:gd name="T29" fmla="*/ 36 h 37"/>
                <a:gd name="T30" fmla="*/ 34 w 37"/>
                <a:gd name="T31" fmla="*/ 34 h 37"/>
                <a:gd name="T32" fmla="*/ 35 w 37"/>
                <a:gd name="T33" fmla="*/ 31 h 37"/>
                <a:gd name="T34" fmla="*/ 37 w 37"/>
                <a:gd name="T35" fmla="*/ 25 h 37"/>
                <a:gd name="T36" fmla="*/ 37 w 37"/>
                <a:gd name="T37" fmla="*/ 18 h 37"/>
                <a:gd name="T38" fmla="*/ 34 w 37"/>
                <a:gd name="T39" fmla="*/ 12 h 37"/>
                <a:gd name="T40" fmla="*/ 29 w 37"/>
                <a:gd name="T41" fmla="*/ 7 h 37"/>
                <a:gd name="T42" fmla="*/ 22 w 37"/>
                <a:gd name="T43" fmla="*/ 4 h 37"/>
                <a:gd name="T44" fmla="*/ 16 w 37"/>
                <a:gd name="T45" fmla="*/ 2 h 37"/>
                <a:gd name="T46" fmla="*/ 10 w 37"/>
                <a:gd name="T47" fmla="*/ 0 h 37"/>
                <a:gd name="T48" fmla="*/ 3 w 37"/>
                <a:gd name="T49" fmla="*/ 0 h 37"/>
                <a:gd name="T50" fmla="*/ 2 w 37"/>
                <a:gd name="T51" fmla="*/ 2 h 37"/>
                <a:gd name="T52" fmla="*/ 2 w 37"/>
                <a:gd name="T53" fmla="*/ 4 h 37"/>
                <a:gd name="T54" fmla="*/ 0 w 37"/>
                <a:gd name="T55" fmla="*/ 5 h 37"/>
                <a:gd name="T56" fmla="*/ 2 w 37"/>
                <a:gd name="T57" fmla="*/ 7 h 37"/>
                <a:gd name="T58" fmla="*/ 2 w 37"/>
                <a:gd name="T59" fmla="*/ 10 h 37"/>
                <a:gd name="T60" fmla="*/ 3 w 37"/>
                <a:gd name="T61" fmla="*/ 13 h 37"/>
                <a:gd name="T62" fmla="*/ 5 w 37"/>
                <a:gd name="T63" fmla="*/ 15 h 37"/>
                <a:gd name="T64" fmla="*/ 5 w 37"/>
                <a:gd name="T65" fmla="*/ 18 h 37"/>
                <a:gd name="T66" fmla="*/ 6 w 37"/>
                <a:gd name="T67" fmla="*/ 18 h 37"/>
                <a:gd name="T68" fmla="*/ 6 w 37"/>
                <a:gd name="T69" fmla="*/ 18 h 37"/>
                <a:gd name="T70" fmla="*/ 6 w 37"/>
                <a:gd name="T71" fmla="*/ 18 h 37"/>
                <a:gd name="T72" fmla="*/ 6 w 37"/>
                <a:gd name="T73" fmla="*/ 18 h 37"/>
                <a:gd name="T74" fmla="*/ 6 w 37"/>
                <a:gd name="T75" fmla="*/ 18 h 37"/>
                <a:gd name="T76" fmla="*/ 6 w 37"/>
                <a:gd name="T77" fmla="*/ 18 h 37"/>
                <a:gd name="T78" fmla="*/ 6 w 37"/>
                <a:gd name="T79" fmla="*/ 18 h 37"/>
                <a:gd name="T80" fmla="*/ 5 w 37"/>
                <a:gd name="T81" fmla="*/ 18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5" y="18"/>
                  </a:moveTo>
                  <a:lnTo>
                    <a:pt x="6" y="20"/>
                  </a:lnTo>
                  <a:lnTo>
                    <a:pt x="10" y="21"/>
                  </a:lnTo>
                  <a:lnTo>
                    <a:pt x="11" y="25"/>
                  </a:lnTo>
                  <a:lnTo>
                    <a:pt x="13" y="26"/>
                  </a:lnTo>
                  <a:lnTo>
                    <a:pt x="14" y="28"/>
                  </a:lnTo>
                  <a:lnTo>
                    <a:pt x="16" y="31"/>
                  </a:lnTo>
                  <a:lnTo>
                    <a:pt x="18" y="33"/>
                  </a:lnTo>
                  <a:lnTo>
                    <a:pt x="19" y="36"/>
                  </a:lnTo>
                  <a:lnTo>
                    <a:pt x="21" y="37"/>
                  </a:lnTo>
                  <a:lnTo>
                    <a:pt x="22" y="37"/>
                  </a:lnTo>
                  <a:lnTo>
                    <a:pt x="26" y="37"/>
                  </a:lnTo>
                  <a:lnTo>
                    <a:pt x="27" y="37"/>
                  </a:lnTo>
                  <a:lnTo>
                    <a:pt x="29" y="36"/>
                  </a:lnTo>
                  <a:lnTo>
                    <a:pt x="32" y="36"/>
                  </a:lnTo>
                  <a:lnTo>
                    <a:pt x="34" y="34"/>
                  </a:lnTo>
                  <a:lnTo>
                    <a:pt x="35" y="31"/>
                  </a:lnTo>
                  <a:lnTo>
                    <a:pt x="37" y="25"/>
                  </a:lnTo>
                  <a:lnTo>
                    <a:pt x="37" y="18"/>
                  </a:lnTo>
                  <a:lnTo>
                    <a:pt x="34" y="12"/>
                  </a:lnTo>
                  <a:lnTo>
                    <a:pt x="29" y="7"/>
                  </a:lnTo>
                  <a:lnTo>
                    <a:pt x="22" y="4"/>
                  </a:lnTo>
                  <a:lnTo>
                    <a:pt x="16" y="2"/>
                  </a:lnTo>
                  <a:lnTo>
                    <a:pt x="10" y="0"/>
                  </a:lnTo>
                  <a:lnTo>
                    <a:pt x="3" y="0"/>
                  </a:lnTo>
                  <a:lnTo>
                    <a:pt x="2" y="2"/>
                  </a:lnTo>
                  <a:lnTo>
                    <a:pt x="2" y="4"/>
                  </a:lnTo>
                  <a:lnTo>
                    <a:pt x="0" y="5"/>
                  </a:lnTo>
                  <a:lnTo>
                    <a:pt x="2" y="7"/>
                  </a:lnTo>
                  <a:lnTo>
                    <a:pt x="2" y="10"/>
                  </a:lnTo>
                  <a:lnTo>
                    <a:pt x="3" y="13"/>
                  </a:lnTo>
                  <a:lnTo>
                    <a:pt x="5" y="15"/>
                  </a:lnTo>
                  <a:lnTo>
                    <a:pt x="5" y="18"/>
                  </a:lnTo>
                  <a:lnTo>
                    <a:pt x="6" y="18"/>
                  </a:lnTo>
                  <a:lnTo>
                    <a:pt x="5" y="18"/>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89" name="Freeform 188"/>
            <p:cNvSpPr>
              <a:spLocks/>
            </p:cNvSpPr>
            <p:nvPr/>
          </p:nvSpPr>
          <p:spPr bwMode="auto">
            <a:xfrm>
              <a:off x="4606" y="2501"/>
              <a:ext cx="41" cy="33"/>
            </a:xfrm>
            <a:custGeom>
              <a:avLst/>
              <a:gdLst>
                <a:gd name="T0" fmla="*/ 2 w 41"/>
                <a:gd name="T1" fmla="*/ 4 h 33"/>
                <a:gd name="T2" fmla="*/ 0 w 41"/>
                <a:gd name="T3" fmla="*/ 8 h 33"/>
                <a:gd name="T4" fmla="*/ 0 w 41"/>
                <a:gd name="T5" fmla="*/ 9 h 33"/>
                <a:gd name="T6" fmla="*/ 0 w 41"/>
                <a:gd name="T7" fmla="*/ 13 h 33"/>
                <a:gd name="T8" fmla="*/ 0 w 41"/>
                <a:gd name="T9" fmla="*/ 16 h 33"/>
                <a:gd name="T10" fmla="*/ 2 w 41"/>
                <a:gd name="T11" fmla="*/ 17 h 33"/>
                <a:gd name="T12" fmla="*/ 4 w 41"/>
                <a:gd name="T13" fmla="*/ 21 h 33"/>
                <a:gd name="T14" fmla="*/ 4 w 41"/>
                <a:gd name="T15" fmla="*/ 24 h 33"/>
                <a:gd name="T16" fmla="*/ 5 w 41"/>
                <a:gd name="T17" fmla="*/ 25 h 33"/>
                <a:gd name="T18" fmla="*/ 8 w 41"/>
                <a:gd name="T19" fmla="*/ 29 h 33"/>
                <a:gd name="T20" fmla="*/ 10 w 41"/>
                <a:gd name="T21" fmla="*/ 30 h 33"/>
                <a:gd name="T22" fmla="*/ 15 w 41"/>
                <a:gd name="T23" fmla="*/ 32 h 33"/>
                <a:gd name="T24" fmla="*/ 18 w 41"/>
                <a:gd name="T25" fmla="*/ 33 h 33"/>
                <a:gd name="T26" fmla="*/ 21 w 41"/>
                <a:gd name="T27" fmla="*/ 33 h 33"/>
                <a:gd name="T28" fmla="*/ 26 w 41"/>
                <a:gd name="T29" fmla="*/ 33 h 33"/>
                <a:gd name="T30" fmla="*/ 29 w 41"/>
                <a:gd name="T31" fmla="*/ 33 h 33"/>
                <a:gd name="T32" fmla="*/ 34 w 41"/>
                <a:gd name="T33" fmla="*/ 32 h 33"/>
                <a:gd name="T34" fmla="*/ 37 w 41"/>
                <a:gd name="T35" fmla="*/ 32 h 33"/>
                <a:gd name="T36" fmla="*/ 39 w 41"/>
                <a:gd name="T37" fmla="*/ 30 h 33"/>
                <a:gd name="T38" fmla="*/ 41 w 41"/>
                <a:gd name="T39" fmla="*/ 27 h 33"/>
                <a:gd name="T40" fmla="*/ 41 w 41"/>
                <a:gd name="T41" fmla="*/ 25 h 33"/>
                <a:gd name="T42" fmla="*/ 41 w 41"/>
                <a:gd name="T43" fmla="*/ 22 h 33"/>
                <a:gd name="T44" fmla="*/ 41 w 41"/>
                <a:gd name="T45" fmla="*/ 19 h 33"/>
                <a:gd name="T46" fmla="*/ 41 w 41"/>
                <a:gd name="T47" fmla="*/ 17 h 33"/>
                <a:gd name="T48" fmla="*/ 39 w 41"/>
                <a:gd name="T49" fmla="*/ 14 h 33"/>
                <a:gd name="T50" fmla="*/ 36 w 41"/>
                <a:gd name="T51" fmla="*/ 11 h 33"/>
                <a:gd name="T52" fmla="*/ 31 w 41"/>
                <a:gd name="T53" fmla="*/ 6 h 33"/>
                <a:gd name="T54" fmla="*/ 26 w 41"/>
                <a:gd name="T55" fmla="*/ 4 h 33"/>
                <a:gd name="T56" fmla="*/ 21 w 41"/>
                <a:gd name="T57" fmla="*/ 1 h 33"/>
                <a:gd name="T58" fmla="*/ 16 w 41"/>
                <a:gd name="T59" fmla="*/ 0 h 33"/>
                <a:gd name="T60" fmla="*/ 12 w 41"/>
                <a:gd name="T61" fmla="*/ 0 h 33"/>
                <a:gd name="T62" fmla="*/ 7 w 41"/>
                <a:gd name="T63" fmla="*/ 1 h 33"/>
                <a:gd name="T64" fmla="*/ 2 w 41"/>
                <a:gd name="T65" fmla="*/ 4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3"/>
                <a:gd name="T101" fmla="*/ 41 w 41"/>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3">
                  <a:moveTo>
                    <a:pt x="2" y="4"/>
                  </a:moveTo>
                  <a:lnTo>
                    <a:pt x="0" y="8"/>
                  </a:lnTo>
                  <a:lnTo>
                    <a:pt x="0" y="9"/>
                  </a:lnTo>
                  <a:lnTo>
                    <a:pt x="0" y="13"/>
                  </a:lnTo>
                  <a:lnTo>
                    <a:pt x="0" y="16"/>
                  </a:lnTo>
                  <a:lnTo>
                    <a:pt x="2" y="17"/>
                  </a:lnTo>
                  <a:lnTo>
                    <a:pt x="4" y="21"/>
                  </a:lnTo>
                  <a:lnTo>
                    <a:pt x="4" y="24"/>
                  </a:lnTo>
                  <a:lnTo>
                    <a:pt x="5" y="25"/>
                  </a:lnTo>
                  <a:lnTo>
                    <a:pt x="8" y="29"/>
                  </a:lnTo>
                  <a:lnTo>
                    <a:pt x="10" y="30"/>
                  </a:lnTo>
                  <a:lnTo>
                    <a:pt x="15" y="32"/>
                  </a:lnTo>
                  <a:lnTo>
                    <a:pt x="18" y="33"/>
                  </a:lnTo>
                  <a:lnTo>
                    <a:pt x="21" y="33"/>
                  </a:lnTo>
                  <a:lnTo>
                    <a:pt x="26" y="33"/>
                  </a:lnTo>
                  <a:lnTo>
                    <a:pt x="29" y="33"/>
                  </a:lnTo>
                  <a:lnTo>
                    <a:pt x="34" y="32"/>
                  </a:lnTo>
                  <a:lnTo>
                    <a:pt x="37" y="32"/>
                  </a:lnTo>
                  <a:lnTo>
                    <a:pt x="39" y="30"/>
                  </a:lnTo>
                  <a:lnTo>
                    <a:pt x="41" y="27"/>
                  </a:lnTo>
                  <a:lnTo>
                    <a:pt x="41" y="25"/>
                  </a:lnTo>
                  <a:lnTo>
                    <a:pt x="41" y="22"/>
                  </a:lnTo>
                  <a:lnTo>
                    <a:pt x="41" y="19"/>
                  </a:lnTo>
                  <a:lnTo>
                    <a:pt x="41" y="17"/>
                  </a:lnTo>
                  <a:lnTo>
                    <a:pt x="39" y="14"/>
                  </a:lnTo>
                  <a:lnTo>
                    <a:pt x="36" y="11"/>
                  </a:lnTo>
                  <a:lnTo>
                    <a:pt x="31" y="6"/>
                  </a:lnTo>
                  <a:lnTo>
                    <a:pt x="26" y="4"/>
                  </a:lnTo>
                  <a:lnTo>
                    <a:pt x="21" y="1"/>
                  </a:lnTo>
                  <a:lnTo>
                    <a:pt x="16" y="0"/>
                  </a:lnTo>
                  <a:lnTo>
                    <a:pt x="12" y="0"/>
                  </a:lnTo>
                  <a:lnTo>
                    <a:pt x="7" y="1"/>
                  </a:lnTo>
                  <a:lnTo>
                    <a:pt x="2" y="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90" name="Freeform 189"/>
            <p:cNvSpPr>
              <a:spLocks/>
            </p:cNvSpPr>
            <p:nvPr/>
          </p:nvSpPr>
          <p:spPr bwMode="auto">
            <a:xfrm>
              <a:off x="4606" y="2501"/>
              <a:ext cx="41" cy="33"/>
            </a:xfrm>
            <a:custGeom>
              <a:avLst/>
              <a:gdLst>
                <a:gd name="T0" fmla="*/ 2 w 41"/>
                <a:gd name="T1" fmla="*/ 4 h 33"/>
                <a:gd name="T2" fmla="*/ 0 w 41"/>
                <a:gd name="T3" fmla="*/ 8 h 33"/>
                <a:gd name="T4" fmla="*/ 0 w 41"/>
                <a:gd name="T5" fmla="*/ 9 h 33"/>
                <a:gd name="T6" fmla="*/ 0 w 41"/>
                <a:gd name="T7" fmla="*/ 13 h 33"/>
                <a:gd name="T8" fmla="*/ 0 w 41"/>
                <a:gd name="T9" fmla="*/ 16 h 33"/>
                <a:gd name="T10" fmla="*/ 2 w 41"/>
                <a:gd name="T11" fmla="*/ 17 h 33"/>
                <a:gd name="T12" fmla="*/ 4 w 41"/>
                <a:gd name="T13" fmla="*/ 21 h 33"/>
                <a:gd name="T14" fmla="*/ 4 w 41"/>
                <a:gd name="T15" fmla="*/ 24 h 33"/>
                <a:gd name="T16" fmla="*/ 5 w 41"/>
                <a:gd name="T17" fmla="*/ 25 h 33"/>
                <a:gd name="T18" fmla="*/ 8 w 41"/>
                <a:gd name="T19" fmla="*/ 29 h 33"/>
                <a:gd name="T20" fmla="*/ 10 w 41"/>
                <a:gd name="T21" fmla="*/ 30 h 33"/>
                <a:gd name="T22" fmla="*/ 15 w 41"/>
                <a:gd name="T23" fmla="*/ 32 h 33"/>
                <a:gd name="T24" fmla="*/ 18 w 41"/>
                <a:gd name="T25" fmla="*/ 33 h 33"/>
                <a:gd name="T26" fmla="*/ 21 w 41"/>
                <a:gd name="T27" fmla="*/ 33 h 33"/>
                <a:gd name="T28" fmla="*/ 26 w 41"/>
                <a:gd name="T29" fmla="*/ 33 h 33"/>
                <a:gd name="T30" fmla="*/ 29 w 41"/>
                <a:gd name="T31" fmla="*/ 33 h 33"/>
                <a:gd name="T32" fmla="*/ 34 w 41"/>
                <a:gd name="T33" fmla="*/ 32 h 33"/>
                <a:gd name="T34" fmla="*/ 37 w 41"/>
                <a:gd name="T35" fmla="*/ 32 h 33"/>
                <a:gd name="T36" fmla="*/ 39 w 41"/>
                <a:gd name="T37" fmla="*/ 30 h 33"/>
                <a:gd name="T38" fmla="*/ 41 w 41"/>
                <a:gd name="T39" fmla="*/ 27 h 33"/>
                <a:gd name="T40" fmla="*/ 41 w 41"/>
                <a:gd name="T41" fmla="*/ 25 h 33"/>
                <a:gd name="T42" fmla="*/ 41 w 41"/>
                <a:gd name="T43" fmla="*/ 22 h 33"/>
                <a:gd name="T44" fmla="*/ 41 w 41"/>
                <a:gd name="T45" fmla="*/ 19 h 33"/>
                <a:gd name="T46" fmla="*/ 41 w 41"/>
                <a:gd name="T47" fmla="*/ 17 h 33"/>
                <a:gd name="T48" fmla="*/ 39 w 41"/>
                <a:gd name="T49" fmla="*/ 14 h 33"/>
                <a:gd name="T50" fmla="*/ 36 w 41"/>
                <a:gd name="T51" fmla="*/ 11 h 33"/>
                <a:gd name="T52" fmla="*/ 31 w 41"/>
                <a:gd name="T53" fmla="*/ 6 h 33"/>
                <a:gd name="T54" fmla="*/ 26 w 41"/>
                <a:gd name="T55" fmla="*/ 4 h 33"/>
                <a:gd name="T56" fmla="*/ 21 w 41"/>
                <a:gd name="T57" fmla="*/ 1 h 33"/>
                <a:gd name="T58" fmla="*/ 16 w 41"/>
                <a:gd name="T59" fmla="*/ 0 h 33"/>
                <a:gd name="T60" fmla="*/ 12 w 41"/>
                <a:gd name="T61" fmla="*/ 0 h 33"/>
                <a:gd name="T62" fmla="*/ 7 w 41"/>
                <a:gd name="T63" fmla="*/ 1 h 33"/>
                <a:gd name="T64" fmla="*/ 2 w 41"/>
                <a:gd name="T65" fmla="*/ 4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3"/>
                <a:gd name="T101" fmla="*/ 41 w 41"/>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3">
                  <a:moveTo>
                    <a:pt x="2" y="4"/>
                  </a:moveTo>
                  <a:lnTo>
                    <a:pt x="0" y="8"/>
                  </a:lnTo>
                  <a:lnTo>
                    <a:pt x="0" y="9"/>
                  </a:lnTo>
                  <a:lnTo>
                    <a:pt x="0" y="13"/>
                  </a:lnTo>
                  <a:lnTo>
                    <a:pt x="0" y="16"/>
                  </a:lnTo>
                  <a:lnTo>
                    <a:pt x="2" y="17"/>
                  </a:lnTo>
                  <a:lnTo>
                    <a:pt x="4" y="21"/>
                  </a:lnTo>
                  <a:lnTo>
                    <a:pt x="4" y="24"/>
                  </a:lnTo>
                  <a:lnTo>
                    <a:pt x="5" y="25"/>
                  </a:lnTo>
                  <a:lnTo>
                    <a:pt x="8" y="29"/>
                  </a:lnTo>
                  <a:lnTo>
                    <a:pt x="10" y="30"/>
                  </a:lnTo>
                  <a:lnTo>
                    <a:pt x="15" y="32"/>
                  </a:lnTo>
                  <a:lnTo>
                    <a:pt x="18" y="33"/>
                  </a:lnTo>
                  <a:lnTo>
                    <a:pt x="21" y="33"/>
                  </a:lnTo>
                  <a:lnTo>
                    <a:pt x="26" y="33"/>
                  </a:lnTo>
                  <a:lnTo>
                    <a:pt x="29" y="33"/>
                  </a:lnTo>
                  <a:lnTo>
                    <a:pt x="34" y="32"/>
                  </a:lnTo>
                  <a:lnTo>
                    <a:pt x="37" y="32"/>
                  </a:lnTo>
                  <a:lnTo>
                    <a:pt x="39" y="30"/>
                  </a:lnTo>
                  <a:lnTo>
                    <a:pt x="41" y="27"/>
                  </a:lnTo>
                  <a:lnTo>
                    <a:pt x="41" y="25"/>
                  </a:lnTo>
                  <a:lnTo>
                    <a:pt x="41" y="22"/>
                  </a:lnTo>
                  <a:lnTo>
                    <a:pt x="41" y="19"/>
                  </a:lnTo>
                  <a:lnTo>
                    <a:pt x="41" y="17"/>
                  </a:lnTo>
                  <a:lnTo>
                    <a:pt x="39" y="14"/>
                  </a:lnTo>
                  <a:lnTo>
                    <a:pt x="36" y="11"/>
                  </a:lnTo>
                  <a:lnTo>
                    <a:pt x="31" y="6"/>
                  </a:lnTo>
                  <a:lnTo>
                    <a:pt x="26" y="4"/>
                  </a:lnTo>
                  <a:lnTo>
                    <a:pt x="21" y="1"/>
                  </a:lnTo>
                  <a:lnTo>
                    <a:pt x="16" y="0"/>
                  </a:lnTo>
                  <a:lnTo>
                    <a:pt x="12" y="0"/>
                  </a:lnTo>
                  <a:lnTo>
                    <a:pt x="7" y="1"/>
                  </a:lnTo>
                  <a:lnTo>
                    <a:pt x="2" y="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91" name="Freeform 190"/>
            <p:cNvSpPr>
              <a:spLocks/>
            </p:cNvSpPr>
            <p:nvPr/>
          </p:nvSpPr>
          <p:spPr bwMode="auto">
            <a:xfrm>
              <a:off x="4547" y="2512"/>
              <a:ext cx="63" cy="61"/>
            </a:xfrm>
            <a:custGeom>
              <a:avLst/>
              <a:gdLst>
                <a:gd name="T0" fmla="*/ 5 w 63"/>
                <a:gd name="T1" fmla="*/ 18 h 61"/>
                <a:gd name="T2" fmla="*/ 2 w 63"/>
                <a:gd name="T3" fmla="*/ 26 h 61"/>
                <a:gd name="T4" fmla="*/ 0 w 63"/>
                <a:gd name="T5" fmla="*/ 35 h 61"/>
                <a:gd name="T6" fmla="*/ 0 w 63"/>
                <a:gd name="T7" fmla="*/ 43 h 61"/>
                <a:gd name="T8" fmla="*/ 2 w 63"/>
                <a:gd name="T9" fmla="*/ 50 h 61"/>
                <a:gd name="T10" fmla="*/ 3 w 63"/>
                <a:gd name="T11" fmla="*/ 51 h 61"/>
                <a:gd name="T12" fmla="*/ 6 w 63"/>
                <a:gd name="T13" fmla="*/ 53 h 61"/>
                <a:gd name="T14" fmla="*/ 8 w 63"/>
                <a:gd name="T15" fmla="*/ 55 h 61"/>
                <a:gd name="T16" fmla="*/ 14 w 63"/>
                <a:gd name="T17" fmla="*/ 56 h 61"/>
                <a:gd name="T18" fmla="*/ 22 w 63"/>
                <a:gd name="T19" fmla="*/ 59 h 61"/>
                <a:gd name="T20" fmla="*/ 32 w 63"/>
                <a:gd name="T21" fmla="*/ 61 h 61"/>
                <a:gd name="T22" fmla="*/ 40 w 63"/>
                <a:gd name="T23" fmla="*/ 61 h 61"/>
                <a:gd name="T24" fmla="*/ 45 w 63"/>
                <a:gd name="T25" fmla="*/ 59 h 61"/>
                <a:gd name="T26" fmla="*/ 48 w 63"/>
                <a:gd name="T27" fmla="*/ 56 h 61"/>
                <a:gd name="T28" fmla="*/ 48 w 63"/>
                <a:gd name="T29" fmla="*/ 51 h 61"/>
                <a:gd name="T30" fmla="*/ 50 w 63"/>
                <a:gd name="T31" fmla="*/ 47 h 61"/>
                <a:gd name="T32" fmla="*/ 53 w 63"/>
                <a:gd name="T33" fmla="*/ 43 h 61"/>
                <a:gd name="T34" fmla="*/ 56 w 63"/>
                <a:gd name="T35" fmla="*/ 38 h 61"/>
                <a:gd name="T36" fmla="*/ 59 w 63"/>
                <a:gd name="T37" fmla="*/ 35 h 61"/>
                <a:gd name="T38" fmla="*/ 61 w 63"/>
                <a:gd name="T39" fmla="*/ 30 h 61"/>
                <a:gd name="T40" fmla="*/ 63 w 63"/>
                <a:gd name="T41" fmla="*/ 26 h 61"/>
                <a:gd name="T42" fmla="*/ 59 w 63"/>
                <a:gd name="T43" fmla="*/ 19 h 61"/>
                <a:gd name="T44" fmla="*/ 56 w 63"/>
                <a:gd name="T45" fmla="*/ 14 h 61"/>
                <a:gd name="T46" fmla="*/ 50 w 63"/>
                <a:gd name="T47" fmla="*/ 11 h 61"/>
                <a:gd name="T48" fmla="*/ 45 w 63"/>
                <a:gd name="T49" fmla="*/ 8 h 61"/>
                <a:gd name="T50" fmla="*/ 43 w 63"/>
                <a:gd name="T51" fmla="*/ 6 h 61"/>
                <a:gd name="T52" fmla="*/ 43 w 63"/>
                <a:gd name="T53" fmla="*/ 5 h 61"/>
                <a:gd name="T54" fmla="*/ 42 w 63"/>
                <a:gd name="T55" fmla="*/ 3 h 61"/>
                <a:gd name="T56" fmla="*/ 39 w 63"/>
                <a:gd name="T57" fmla="*/ 0 h 61"/>
                <a:gd name="T58" fmla="*/ 30 w 63"/>
                <a:gd name="T59" fmla="*/ 0 h 61"/>
                <a:gd name="T60" fmla="*/ 21 w 63"/>
                <a:gd name="T61" fmla="*/ 3 h 61"/>
                <a:gd name="T62" fmla="*/ 13 w 63"/>
                <a:gd name="T63" fmla="*/ 1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61"/>
                <a:gd name="T98" fmla="*/ 63 w 6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61">
                  <a:moveTo>
                    <a:pt x="8" y="14"/>
                  </a:moveTo>
                  <a:lnTo>
                    <a:pt x="5" y="18"/>
                  </a:lnTo>
                  <a:lnTo>
                    <a:pt x="3" y="21"/>
                  </a:lnTo>
                  <a:lnTo>
                    <a:pt x="2" y="26"/>
                  </a:lnTo>
                  <a:lnTo>
                    <a:pt x="0" y="30"/>
                  </a:lnTo>
                  <a:lnTo>
                    <a:pt x="0" y="35"/>
                  </a:lnTo>
                  <a:lnTo>
                    <a:pt x="0" y="38"/>
                  </a:lnTo>
                  <a:lnTo>
                    <a:pt x="0" y="43"/>
                  </a:lnTo>
                  <a:lnTo>
                    <a:pt x="2" y="48"/>
                  </a:lnTo>
                  <a:lnTo>
                    <a:pt x="2" y="50"/>
                  </a:lnTo>
                  <a:lnTo>
                    <a:pt x="3" y="50"/>
                  </a:lnTo>
                  <a:lnTo>
                    <a:pt x="3" y="51"/>
                  </a:lnTo>
                  <a:lnTo>
                    <a:pt x="5" y="51"/>
                  </a:lnTo>
                  <a:lnTo>
                    <a:pt x="6" y="53"/>
                  </a:lnTo>
                  <a:lnTo>
                    <a:pt x="8" y="53"/>
                  </a:lnTo>
                  <a:lnTo>
                    <a:pt x="8" y="55"/>
                  </a:lnTo>
                  <a:lnTo>
                    <a:pt x="10" y="55"/>
                  </a:lnTo>
                  <a:lnTo>
                    <a:pt x="14" y="56"/>
                  </a:lnTo>
                  <a:lnTo>
                    <a:pt x="19" y="58"/>
                  </a:lnTo>
                  <a:lnTo>
                    <a:pt x="22" y="59"/>
                  </a:lnTo>
                  <a:lnTo>
                    <a:pt x="27" y="61"/>
                  </a:lnTo>
                  <a:lnTo>
                    <a:pt x="32" y="61"/>
                  </a:lnTo>
                  <a:lnTo>
                    <a:pt x="35" y="61"/>
                  </a:lnTo>
                  <a:lnTo>
                    <a:pt x="40" y="61"/>
                  </a:lnTo>
                  <a:lnTo>
                    <a:pt x="43" y="61"/>
                  </a:lnTo>
                  <a:lnTo>
                    <a:pt x="45" y="59"/>
                  </a:lnTo>
                  <a:lnTo>
                    <a:pt x="47" y="58"/>
                  </a:lnTo>
                  <a:lnTo>
                    <a:pt x="48" y="56"/>
                  </a:lnTo>
                  <a:lnTo>
                    <a:pt x="48" y="53"/>
                  </a:lnTo>
                  <a:lnTo>
                    <a:pt x="48" y="51"/>
                  </a:lnTo>
                  <a:lnTo>
                    <a:pt x="50" y="48"/>
                  </a:lnTo>
                  <a:lnTo>
                    <a:pt x="50" y="47"/>
                  </a:lnTo>
                  <a:lnTo>
                    <a:pt x="51" y="45"/>
                  </a:lnTo>
                  <a:lnTo>
                    <a:pt x="53" y="43"/>
                  </a:lnTo>
                  <a:lnTo>
                    <a:pt x="55" y="42"/>
                  </a:lnTo>
                  <a:lnTo>
                    <a:pt x="56" y="38"/>
                  </a:lnTo>
                  <a:lnTo>
                    <a:pt x="58" y="37"/>
                  </a:lnTo>
                  <a:lnTo>
                    <a:pt x="59" y="35"/>
                  </a:lnTo>
                  <a:lnTo>
                    <a:pt x="61" y="34"/>
                  </a:lnTo>
                  <a:lnTo>
                    <a:pt x="61" y="30"/>
                  </a:lnTo>
                  <a:lnTo>
                    <a:pt x="63" y="29"/>
                  </a:lnTo>
                  <a:lnTo>
                    <a:pt x="63" y="26"/>
                  </a:lnTo>
                  <a:lnTo>
                    <a:pt x="61" y="22"/>
                  </a:lnTo>
                  <a:lnTo>
                    <a:pt x="59" y="19"/>
                  </a:lnTo>
                  <a:lnTo>
                    <a:pt x="58" y="18"/>
                  </a:lnTo>
                  <a:lnTo>
                    <a:pt x="56" y="14"/>
                  </a:lnTo>
                  <a:lnTo>
                    <a:pt x="53" y="13"/>
                  </a:lnTo>
                  <a:lnTo>
                    <a:pt x="50" y="11"/>
                  </a:lnTo>
                  <a:lnTo>
                    <a:pt x="45" y="8"/>
                  </a:lnTo>
                  <a:lnTo>
                    <a:pt x="43" y="6"/>
                  </a:lnTo>
                  <a:lnTo>
                    <a:pt x="43" y="5"/>
                  </a:lnTo>
                  <a:lnTo>
                    <a:pt x="43" y="3"/>
                  </a:lnTo>
                  <a:lnTo>
                    <a:pt x="42" y="3"/>
                  </a:lnTo>
                  <a:lnTo>
                    <a:pt x="42" y="2"/>
                  </a:lnTo>
                  <a:lnTo>
                    <a:pt x="39" y="0"/>
                  </a:lnTo>
                  <a:lnTo>
                    <a:pt x="34" y="0"/>
                  </a:lnTo>
                  <a:lnTo>
                    <a:pt x="30" y="0"/>
                  </a:lnTo>
                  <a:lnTo>
                    <a:pt x="26" y="2"/>
                  </a:lnTo>
                  <a:lnTo>
                    <a:pt x="21" y="3"/>
                  </a:lnTo>
                  <a:lnTo>
                    <a:pt x="16" y="6"/>
                  </a:lnTo>
                  <a:lnTo>
                    <a:pt x="13" y="10"/>
                  </a:lnTo>
                  <a:lnTo>
                    <a:pt x="8" y="14"/>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92" name="Freeform 191"/>
            <p:cNvSpPr>
              <a:spLocks/>
            </p:cNvSpPr>
            <p:nvPr/>
          </p:nvSpPr>
          <p:spPr bwMode="auto">
            <a:xfrm>
              <a:off x="4547" y="2512"/>
              <a:ext cx="63" cy="61"/>
            </a:xfrm>
            <a:custGeom>
              <a:avLst/>
              <a:gdLst>
                <a:gd name="T0" fmla="*/ 5 w 63"/>
                <a:gd name="T1" fmla="*/ 18 h 61"/>
                <a:gd name="T2" fmla="*/ 2 w 63"/>
                <a:gd name="T3" fmla="*/ 26 h 61"/>
                <a:gd name="T4" fmla="*/ 0 w 63"/>
                <a:gd name="T5" fmla="*/ 35 h 61"/>
                <a:gd name="T6" fmla="*/ 0 w 63"/>
                <a:gd name="T7" fmla="*/ 43 h 61"/>
                <a:gd name="T8" fmla="*/ 2 w 63"/>
                <a:gd name="T9" fmla="*/ 50 h 61"/>
                <a:gd name="T10" fmla="*/ 3 w 63"/>
                <a:gd name="T11" fmla="*/ 51 h 61"/>
                <a:gd name="T12" fmla="*/ 6 w 63"/>
                <a:gd name="T13" fmla="*/ 53 h 61"/>
                <a:gd name="T14" fmla="*/ 8 w 63"/>
                <a:gd name="T15" fmla="*/ 55 h 61"/>
                <a:gd name="T16" fmla="*/ 14 w 63"/>
                <a:gd name="T17" fmla="*/ 56 h 61"/>
                <a:gd name="T18" fmla="*/ 22 w 63"/>
                <a:gd name="T19" fmla="*/ 59 h 61"/>
                <a:gd name="T20" fmla="*/ 32 w 63"/>
                <a:gd name="T21" fmla="*/ 61 h 61"/>
                <a:gd name="T22" fmla="*/ 40 w 63"/>
                <a:gd name="T23" fmla="*/ 61 h 61"/>
                <a:gd name="T24" fmla="*/ 45 w 63"/>
                <a:gd name="T25" fmla="*/ 59 h 61"/>
                <a:gd name="T26" fmla="*/ 48 w 63"/>
                <a:gd name="T27" fmla="*/ 56 h 61"/>
                <a:gd name="T28" fmla="*/ 48 w 63"/>
                <a:gd name="T29" fmla="*/ 51 h 61"/>
                <a:gd name="T30" fmla="*/ 50 w 63"/>
                <a:gd name="T31" fmla="*/ 47 h 61"/>
                <a:gd name="T32" fmla="*/ 53 w 63"/>
                <a:gd name="T33" fmla="*/ 43 h 61"/>
                <a:gd name="T34" fmla="*/ 56 w 63"/>
                <a:gd name="T35" fmla="*/ 38 h 61"/>
                <a:gd name="T36" fmla="*/ 59 w 63"/>
                <a:gd name="T37" fmla="*/ 35 h 61"/>
                <a:gd name="T38" fmla="*/ 61 w 63"/>
                <a:gd name="T39" fmla="*/ 30 h 61"/>
                <a:gd name="T40" fmla="*/ 63 w 63"/>
                <a:gd name="T41" fmla="*/ 26 h 61"/>
                <a:gd name="T42" fmla="*/ 59 w 63"/>
                <a:gd name="T43" fmla="*/ 19 h 61"/>
                <a:gd name="T44" fmla="*/ 56 w 63"/>
                <a:gd name="T45" fmla="*/ 14 h 61"/>
                <a:gd name="T46" fmla="*/ 50 w 63"/>
                <a:gd name="T47" fmla="*/ 11 h 61"/>
                <a:gd name="T48" fmla="*/ 45 w 63"/>
                <a:gd name="T49" fmla="*/ 8 h 61"/>
                <a:gd name="T50" fmla="*/ 43 w 63"/>
                <a:gd name="T51" fmla="*/ 6 h 61"/>
                <a:gd name="T52" fmla="*/ 43 w 63"/>
                <a:gd name="T53" fmla="*/ 5 h 61"/>
                <a:gd name="T54" fmla="*/ 42 w 63"/>
                <a:gd name="T55" fmla="*/ 3 h 61"/>
                <a:gd name="T56" fmla="*/ 39 w 63"/>
                <a:gd name="T57" fmla="*/ 0 h 61"/>
                <a:gd name="T58" fmla="*/ 30 w 63"/>
                <a:gd name="T59" fmla="*/ 0 h 61"/>
                <a:gd name="T60" fmla="*/ 21 w 63"/>
                <a:gd name="T61" fmla="*/ 3 h 61"/>
                <a:gd name="T62" fmla="*/ 13 w 63"/>
                <a:gd name="T63" fmla="*/ 1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61"/>
                <a:gd name="T98" fmla="*/ 63 w 6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61">
                  <a:moveTo>
                    <a:pt x="8" y="14"/>
                  </a:moveTo>
                  <a:lnTo>
                    <a:pt x="5" y="18"/>
                  </a:lnTo>
                  <a:lnTo>
                    <a:pt x="3" y="21"/>
                  </a:lnTo>
                  <a:lnTo>
                    <a:pt x="2" y="26"/>
                  </a:lnTo>
                  <a:lnTo>
                    <a:pt x="0" y="30"/>
                  </a:lnTo>
                  <a:lnTo>
                    <a:pt x="0" y="35"/>
                  </a:lnTo>
                  <a:lnTo>
                    <a:pt x="0" y="38"/>
                  </a:lnTo>
                  <a:lnTo>
                    <a:pt x="0" y="43"/>
                  </a:lnTo>
                  <a:lnTo>
                    <a:pt x="2" y="48"/>
                  </a:lnTo>
                  <a:lnTo>
                    <a:pt x="2" y="50"/>
                  </a:lnTo>
                  <a:lnTo>
                    <a:pt x="3" y="50"/>
                  </a:lnTo>
                  <a:lnTo>
                    <a:pt x="3" y="51"/>
                  </a:lnTo>
                  <a:lnTo>
                    <a:pt x="5" y="51"/>
                  </a:lnTo>
                  <a:lnTo>
                    <a:pt x="6" y="53"/>
                  </a:lnTo>
                  <a:lnTo>
                    <a:pt x="8" y="53"/>
                  </a:lnTo>
                  <a:lnTo>
                    <a:pt x="8" y="55"/>
                  </a:lnTo>
                  <a:lnTo>
                    <a:pt x="10" y="55"/>
                  </a:lnTo>
                  <a:lnTo>
                    <a:pt x="14" y="56"/>
                  </a:lnTo>
                  <a:lnTo>
                    <a:pt x="19" y="58"/>
                  </a:lnTo>
                  <a:lnTo>
                    <a:pt x="22" y="59"/>
                  </a:lnTo>
                  <a:lnTo>
                    <a:pt x="27" y="61"/>
                  </a:lnTo>
                  <a:lnTo>
                    <a:pt x="32" y="61"/>
                  </a:lnTo>
                  <a:lnTo>
                    <a:pt x="35" y="61"/>
                  </a:lnTo>
                  <a:lnTo>
                    <a:pt x="40" y="61"/>
                  </a:lnTo>
                  <a:lnTo>
                    <a:pt x="43" y="61"/>
                  </a:lnTo>
                  <a:lnTo>
                    <a:pt x="45" y="59"/>
                  </a:lnTo>
                  <a:lnTo>
                    <a:pt x="47" y="58"/>
                  </a:lnTo>
                  <a:lnTo>
                    <a:pt x="48" y="56"/>
                  </a:lnTo>
                  <a:lnTo>
                    <a:pt x="48" y="53"/>
                  </a:lnTo>
                  <a:lnTo>
                    <a:pt x="48" y="51"/>
                  </a:lnTo>
                  <a:lnTo>
                    <a:pt x="50" y="48"/>
                  </a:lnTo>
                  <a:lnTo>
                    <a:pt x="50" y="47"/>
                  </a:lnTo>
                  <a:lnTo>
                    <a:pt x="51" y="45"/>
                  </a:lnTo>
                  <a:lnTo>
                    <a:pt x="53" y="43"/>
                  </a:lnTo>
                  <a:lnTo>
                    <a:pt x="55" y="42"/>
                  </a:lnTo>
                  <a:lnTo>
                    <a:pt x="56" y="38"/>
                  </a:lnTo>
                  <a:lnTo>
                    <a:pt x="58" y="37"/>
                  </a:lnTo>
                  <a:lnTo>
                    <a:pt x="59" y="35"/>
                  </a:lnTo>
                  <a:lnTo>
                    <a:pt x="61" y="34"/>
                  </a:lnTo>
                  <a:lnTo>
                    <a:pt x="61" y="30"/>
                  </a:lnTo>
                  <a:lnTo>
                    <a:pt x="63" y="29"/>
                  </a:lnTo>
                  <a:lnTo>
                    <a:pt x="63" y="26"/>
                  </a:lnTo>
                  <a:lnTo>
                    <a:pt x="61" y="22"/>
                  </a:lnTo>
                  <a:lnTo>
                    <a:pt x="59" y="19"/>
                  </a:lnTo>
                  <a:lnTo>
                    <a:pt x="58" y="18"/>
                  </a:lnTo>
                  <a:lnTo>
                    <a:pt x="56" y="14"/>
                  </a:lnTo>
                  <a:lnTo>
                    <a:pt x="53" y="13"/>
                  </a:lnTo>
                  <a:lnTo>
                    <a:pt x="50" y="11"/>
                  </a:lnTo>
                  <a:lnTo>
                    <a:pt x="45" y="8"/>
                  </a:lnTo>
                  <a:lnTo>
                    <a:pt x="43" y="6"/>
                  </a:lnTo>
                  <a:lnTo>
                    <a:pt x="43" y="5"/>
                  </a:lnTo>
                  <a:lnTo>
                    <a:pt x="43" y="3"/>
                  </a:lnTo>
                  <a:lnTo>
                    <a:pt x="42" y="3"/>
                  </a:lnTo>
                  <a:lnTo>
                    <a:pt x="42" y="2"/>
                  </a:lnTo>
                  <a:lnTo>
                    <a:pt x="39" y="0"/>
                  </a:lnTo>
                  <a:lnTo>
                    <a:pt x="34" y="0"/>
                  </a:lnTo>
                  <a:lnTo>
                    <a:pt x="30" y="0"/>
                  </a:lnTo>
                  <a:lnTo>
                    <a:pt x="26" y="2"/>
                  </a:lnTo>
                  <a:lnTo>
                    <a:pt x="21" y="3"/>
                  </a:lnTo>
                  <a:lnTo>
                    <a:pt x="16" y="6"/>
                  </a:lnTo>
                  <a:lnTo>
                    <a:pt x="13" y="10"/>
                  </a:lnTo>
                  <a:lnTo>
                    <a:pt x="8" y="1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93" name="Freeform 192"/>
            <p:cNvSpPr>
              <a:spLocks/>
            </p:cNvSpPr>
            <p:nvPr/>
          </p:nvSpPr>
          <p:spPr bwMode="auto">
            <a:xfrm>
              <a:off x="4547" y="2512"/>
              <a:ext cx="63" cy="61"/>
            </a:xfrm>
            <a:custGeom>
              <a:avLst/>
              <a:gdLst>
                <a:gd name="T0" fmla="*/ 5 w 63"/>
                <a:gd name="T1" fmla="*/ 18 h 61"/>
                <a:gd name="T2" fmla="*/ 2 w 63"/>
                <a:gd name="T3" fmla="*/ 26 h 61"/>
                <a:gd name="T4" fmla="*/ 0 w 63"/>
                <a:gd name="T5" fmla="*/ 35 h 61"/>
                <a:gd name="T6" fmla="*/ 0 w 63"/>
                <a:gd name="T7" fmla="*/ 43 h 61"/>
                <a:gd name="T8" fmla="*/ 2 w 63"/>
                <a:gd name="T9" fmla="*/ 50 h 61"/>
                <a:gd name="T10" fmla="*/ 3 w 63"/>
                <a:gd name="T11" fmla="*/ 51 h 61"/>
                <a:gd name="T12" fmla="*/ 6 w 63"/>
                <a:gd name="T13" fmla="*/ 53 h 61"/>
                <a:gd name="T14" fmla="*/ 8 w 63"/>
                <a:gd name="T15" fmla="*/ 55 h 61"/>
                <a:gd name="T16" fmla="*/ 14 w 63"/>
                <a:gd name="T17" fmla="*/ 56 h 61"/>
                <a:gd name="T18" fmla="*/ 22 w 63"/>
                <a:gd name="T19" fmla="*/ 59 h 61"/>
                <a:gd name="T20" fmla="*/ 32 w 63"/>
                <a:gd name="T21" fmla="*/ 61 h 61"/>
                <a:gd name="T22" fmla="*/ 40 w 63"/>
                <a:gd name="T23" fmla="*/ 61 h 61"/>
                <a:gd name="T24" fmla="*/ 45 w 63"/>
                <a:gd name="T25" fmla="*/ 59 h 61"/>
                <a:gd name="T26" fmla="*/ 48 w 63"/>
                <a:gd name="T27" fmla="*/ 56 h 61"/>
                <a:gd name="T28" fmla="*/ 48 w 63"/>
                <a:gd name="T29" fmla="*/ 51 h 61"/>
                <a:gd name="T30" fmla="*/ 50 w 63"/>
                <a:gd name="T31" fmla="*/ 47 h 61"/>
                <a:gd name="T32" fmla="*/ 53 w 63"/>
                <a:gd name="T33" fmla="*/ 43 h 61"/>
                <a:gd name="T34" fmla="*/ 56 w 63"/>
                <a:gd name="T35" fmla="*/ 38 h 61"/>
                <a:gd name="T36" fmla="*/ 59 w 63"/>
                <a:gd name="T37" fmla="*/ 35 h 61"/>
                <a:gd name="T38" fmla="*/ 61 w 63"/>
                <a:gd name="T39" fmla="*/ 30 h 61"/>
                <a:gd name="T40" fmla="*/ 63 w 63"/>
                <a:gd name="T41" fmla="*/ 26 h 61"/>
                <a:gd name="T42" fmla="*/ 59 w 63"/>
                <a:gd name="T43" fmla="*/ 19 h 61"/>
                <a:gd name="T44" fmla="*/ 56 w 63"/>
                <a:gd name="T45" fmla="*/ 14 h 61"/>
                <a:gd name="T46" fmla="*/ 50 w 63"/>
                <a:gd name="T47" fmla="*/ 11 h 61"/>
                <a:gd name="T48" fmla="*/ 45 w 63"/>
                <a:gd name="T49" fmla="*/ 8 h 61"/>
                <a:gd name="T50" fmla="*/ 43 w 63"/>
                <a:gd name="T51" fmla="*/ 6 h 61"/>
                <a:gd name="T52" fmla="*/ 43 w 63"/>
                <a:gd name="T53" fmla="*/ 5 h 61"/>
                <a:gd name="T54" fmla="*/ 42 w 63"/>
                <a:gd name="T55" fmla="*/ 3 h 61"/>
                <a:gd name="T56" fmla="*/ 39 w 63"/>
                <a:gd name="T57" fmla="*/ 0 h 61"/>
                <a:gd name="T58" fmla="*/ 30 w 63"/>
                <a:gd name="T59" fmla="*/ 0 h 61"/>
                <a:gd name="T60" fmla="*/ 21 w 63"/>
                <a:gd name="T61" fmla="*/ 3 h 61"/>
                <a:gd name="T62" fmla="*/ 13 w 63"/>
                <a:gd name="T63" fmla="*/ 1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61"/>
                <a:gd name="T98" fmla="*/ 63 w 6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61">
                  <a:moveTo>
                    <a:pt x="8" y="14"/>
                  </a:moveTo>
                  <a:lnTo>
                    <a:pt x="5" y="18"/>
                  </a:lnTo>
                  <a:lnTo>
                    <a:pt x="3" y="21"/>
                  </a:lnTo>
                  <a:lnTo>
                    <a:pt x="2" y="26"/>
                  </a:lnTo>
                  <a:lnTo>
                    <a:pt x="0" y="30"/>
                  </a:lnTo>
                  <a:lnTo>
                    <a:pt x="0" y="35"/>
                  </a:lnTo>
                  <a:lnTo>
                    <a:pt x="0" y="38"/>
                  </a:lnTo>
                  <a:lnTo>
                    <a:pt x="0" y="43"/>
                  </a:lnTo>
                  <a:lnTo>
                    <a:pt x="2" y="48"/>
                  </a:lnTo>
                  <a:lnTo>
                    <a:pt x="2" y="50"/>
                  </a:lnTo>
                  <a:lnTo>
                    <a:pt x="3" y="50"/>
                  </a:lnTo>
                  <a:lnTo>
                    <a:pt x="3" y="51"/>
                  </a:lnTo>
                  <a:lnTo>
                    <a:pt x="5" y="51"/>
                  </a:lnTo>
                  <a:lnTo>
                    <a:pt x="6" y="53"/>
                  </a:lnTo>
                  <a:lnTo>
                    <a:pt x="8" y="53"/>
                  </a:lnTo>
                  <a:lnTo>
                    <a:pt x="8" y="55"/>
                  </a:lnTo>
                  <a:lnTo>
                    <a:pt x="10" y="55"/>
                  </a:lnTo>
                  <a:lnTo>
                    <a:pt x="14" y="56"/>
                  </a:lnTo>
                  <a:lnTo>
                    <a:pt x="19" y="58"/>
                  </a:lnTo>
                  <a:lnTo>
                    <a:pt x="22" y="59"/>
                  </a:lnTo>
                  <a:lnTo>
                    <a:pt x="27" y="61"/>
                  </a:lnTo>
                  <a:lnTo>
                    <a:pt x="32" y="61"/>
                  </a:lnTo>
                  <a:lnTo>
                    <a:pt x="35" y="61"/>
                  </a:lnTo>
                  <a:lnTo>
                    <a:pt x="40" y="61"/>
                  </a:lnTo>
                  <a:lnTo>
                    <a:pt x="43" y="61"/>
                  </a:lnTo>
                  <a:lnTo>
                    <a:pt x="45" y="59"/>
                  </a:lnTo>
                  <a:lnTo>
                    <a:pt x="47" y="58"/>
                  </a:lnTo>
                  <a:lnTo>
                    <a:pt x="48" y="56"/>
                  </a:lnTo>
                  <a:lnTo>
                    <a:pt x="48" y="53"/>
                  </a:lnTo>
                  <a:lnTo>
                    <a:pt x="48" y="51"/>
                  </a:lnTo>
                  <a:lnTo>
                    <a:pt x="50" y="48"/>
                  </a:lnTo>
                  <a:lnTo>
                    <a:pt x="50" y="47"/>
                  </a:lnTo>
                  <a:lnTo>
                    <a:pt x="51" y="45"/>
                  </a:lnTo>
                  <a:lnTo>
                    <a:pt x="53" y="43"/>
                  </a:lnTo>
                  <a:lnTo>
                    <a:pt x="55" y="42"/>
                  </a:lnTo>
                  <a:lnTo>
                    <a:pt x="56" y="38"/>
                  </a:lnTo>
                  <a:lnTo>
                    <a:pt x="58" y="37"/>
                  </a:lnTo>
                  <a:lnTo>
                    <a:pt x="59" y="35"/>
                  </a:lnTo>
                  <a:lnTo>
                    <a:pt x="61" y="34"/>
                  </a:lnTo>
                  <a:lnTo>
                    <a:pt x="61" y="30"/>
                  </a:lnTo>
                  <a:lnTo>
                    <a:pt x="63" y="29"/>
                  </a:lnTo>
                  <a:lnTo>
                    <a:pt x="63" y="26"/>
                  </a:lnTo>
                  <a:lnTo>
                    <a:pt x="61" y="22"/>
                  </a:lnTo>
                  <a:lnTo>
                    <a:pt x="59" y="19"/>
                  </a:lnTo>
                  <a:lnTo>
                    <a:pt x="58" y="18"/>
                  </a:lnTo>
                  <a:lnTo>
                    <a:pt x="56" y="14"/>
                  </a:lnTo>
                  <a:lnTo>
                    <a:pt x="53" y="13"/>
                  </a:lnTo>
                  <a:lnTo>
                    <a:pt x="50" y="11"/>
                  </a:lnTo>
                  <a:lnTo>
                    <a:pt x="45" y="8"/>
                  </a:lnTo>
                  <a:lnTo>
                    <a:pt x="43" y="6"/>
                  </a:lnTo>
                  <a:lnTo>
                    <a:pt x="43" y="5"/>
                  </a:lnTo>
                  <a:lnTo>
                    <a:pt x="43" y="3"/>
                  </a:lnTo>
                  <a:lnTo>
                    <a:pt x="42" y="3"/>
                  </a:lnTo>
                  <a:lnTo>
                    <a:pt x="42" y="2"/>
                  </a:lnTo>
                  <a:lnTo>
                    <a:pt x="39" y="0"/>
                  </a:lnTo>
                  <a:lnTo>
                    <a:pt x="34" y="0"/>
                  </a:lnTo>
                  <a:lnTo>
                    <a:pt x="30" y="0"/>
                  </a:lnTo>
                  <a:lnTo>
                    <a:pt x="26" y="2"/>
                  </a:lnTo>
                  <a:lnTo>
                    <a:pt x="21" y="3"/>
                  </a:lnTo>
                  <a:lnTo>
                    <a:pt x="16" y="6"/>
                  </a:lnTo>
                  <a:lnTo>
                    <a:pt x="13" y="10"/>
                  </a:lnTo>
                  <a:lnTo>
                    <a:pt x="8" y="14"/>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94" name="Freeform 193"/>
            <p:cNvSpPr>
              <a:spLocks/>
            </p:cNvSpPr>
            <p:nvPr/>
          </p:nvSpPr>
          <p:spPr bwMode="auto">
            <a:xfrm>
              <a:off x="4565" y="2488"/>
              <a:ext cx="29" cy="16"/>
            </a:xfrm>
            <a:custGeom>
              <a:avLst/>
              <a:gdLst>
                <a:gd name="T0" fmla="*/ 0 w 29"/>
                <a:gd name="T1" fmla="*/ 5 h 16"/>
                <a:gd name="T2" fmla="*/ 1 w 29"/>
                <a:gd name="T3" fmla="*/ 8 h 16"/>
                <a:gd name="T4" fmla="*/ 4 w 29"/>
                <a:gd name="T5" fmla="*/ 11 h 16"/>
                <a:gd name="T6" fmla="*/ 8 w 29"/>
                <a:gd name="T7" fmla="*/ 13 h 16"/>
                <a:gd name="T8" fmla="*/ 12 w 29"/>
                <a:gd name="T9" fmla="*/ 14 h 16"/>
                <a:gd name="T10" fmla="*/ 16 w 29"/>
                <a:gd name="T11" fmla="*/ 14 h 16"/>
                <a:gd name="T12" fmla="*/ 21 w 29"/>
                <a:gd name="T13" fmla="*/ 16 h 16"/>
                <a:gd name="T14" fmla="*/ 24 w 29"/>
                <a:gd name="T15" fmla="*/ 16 h 16"/>
                <a:gd name="T16" fmla="*/ 29 w 29"/>
                <a:gd name="T17" fmla="*/ 16 h 16"/>
                <a:gd name="T18" fmla="*/ 29 w 29"/>
                <a:gd name="T19" fmla="*/ 14 h 16"/>
                <a:gd name="T20" fmla="*/ 27 w 29"/>
                <a:gd name="T21" fmla="*/ 13 h 16"/>
                <a:gd name="T22" fmla="*/ 27 w 29"/>
                <a:gd name="T23" fmla="*/ 13 h 16"/>
                <a:gd name="T24" fmla="*/ 27 w 29"/>
                <a:gd name="T25" fmla="*/ 11 h 16"/>
                <a:gd name="T26" fmla="*/ 25 w 29"/>
                <a:gd name="T27" fmla="*/ 11 h 16"/>
                <a:gd name="T28" fmla="*/ 25 w 29"/>
                <a:gd name="T29" fmla="*/ 9 h 16"/>
                <a:gd name="T30" fmla="*/ 24 w 29"/>
                <a:gd name="T31" fmla="*/ 9 h 16"/>
                <a:gd name="T32" fmla="*/ 24 w 29"/>
                <a:gd name="T33" fmla="*/ 8 h 16"/>
                <a:gd name="T34" fmla="*/ 21 w 29"/>
                <a:gd name="T35" fmla="*/ 8 h 16"/>
                <a:gd name="T36" fmla="*/ 19 w 29"/>
                <a:gd name="T37" fmla="*/ 5 h 16"/>
                <a:gd name="T38" fmla="*/ 16 w 29"/>
                <a:gd name="T39" fmla="*/ 3 h 16"/>
                <a:gd name="T40" fmla="*/ 12 w 29"/>
                <a:gd name="T41" fmla="*/ 1 h 16"/>
                <a:gd name="T42" fmla="*/ 9 w 29"/>
                <a:gd name="T43" fmla="*/ 1 h 16"/>
                <a:gd name="T44" fmla="*/ 6 w 29"/>
                <a:gd name="T45" fmla="*/ 0 h 16"/>
                <a:gd name="T46" fmla="*/ 3 w 29"/>
                <a:gd name="T47" fmla="*/ 0 h 16"/>
                <a:gd name="T48" fmla="*/ 0 w 29"/>
                <a:gd name="T49" fmla="*/ 0 h 16"/>
                <a:gd name="T50" fmla="*/ 0 w 29"/>
                <a:gd name="T51" fmla="*/ 1 h 16"/>
                <a:gd name="T52" fmla="*/ 0 w 29"/>
                <a:gd name="T53" fmla="*/ 1 h 16"/>
                <a:gd name="T54" fmla="*/ 0 w 29"/>
                <a:gd name="T55" fmla="*/ 1 h 16"/>
                <a:gd name="T56" fmla="*/ 0 w 29"/>
                <a:gd name="T57" fmla="*/ 1 h 16"/>
                <a:gd name="T58" fmla="*/ 0 w 29"/>
                <a:gd name="T59" fmla="*/ 3 h 16"/>
                <a:gd name="T60" fmla="*/ 0 w 29"/>
                <a:gd name="T61" fmla="*/ 3 h 16"/>
                <a:gd name="T62" fmla="*/ 0 w 29"/>
                <a:gd name="T63" fmla="*/ 5 h 16"/>
                <a:gd name="T64" fmla="*/ 0 w 29"/>
                <a:gd name="T65" fmla="*/ 5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6"/>
                <a:gd name="T101" fmla="*/ 29 w 29"/>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6">
                  <a:moveTo>
                    <a:pt x="0" y="5"/>
                  </a:moveTo>
                  <a:lnTo>
                    <a:pt x="1" y="8"/>
                  </a:lnTo>
                  <a:lnTo>
                    <a:pt x="4" y="11"/>
                  </a:lnTo>
                  <a:lnTo>
                    <a:pt x="8" y="13"/>
                  </a:lnTo>
                  <a:lnTo>
                    <a:pt x="12" y="14"/>
                  </a:lnTo>
                  <a:lnTo>
                    <a:pt x="16" y="14"/>
                  </a:lnTo>
                  <a:lnTo>
                    <a:pt x="21" y="16"/>
                  </a:lnTo>
                  <a:lnTo>
                    <a:pt x="24" y="16"/>
                  </a:lnTo>
                  <a:lnTo>
                    <a:pt x="29" y="16"/>
                  </a:lnTo>
                  <a:lnTo>
                    <a:pt x="29" y="14"/>
                  </a:lnTo>
                  <a:lnTo>
                    <a:pt x="27" y="13"/>
                  </a:lnTo>
                  <a:lnTo>
                    <a:pt x="27" y="11"/>
                  </a:lnTo>
                  <a:lnTo>
                    <a:pt x="25" y="11"/>
                  </a:lnTo>
                  <a:lnTo>
                    <a:pt x="25" y="9"/>
                  </a:lnTo>
                  <a:lnTo>
                    <a:pt x="24" y="9"/>
                  </a:lnTo>
                  <a:lnTo>
                    <a:pt x="24" y="8"/>
                  </a:lnTo>
                  <a:lnTo>
                    <a:pt x="21" y="8"/>
                  </a:lnTo>
                  <a:lnTo>
                    <a:pt x="19" y="5"/>
                  </a:lnTo>
                  <a:lnTo>
                    <a:pt x="16" y="3"/>
                  </a:lnTo>
                  <a:lnTo>
                    <a:pt x="12" y="1"/>
                  </a:lnTo>
                  <a:lnTo>
                    <a:pt x="9" y="1"/>
                  </a:lnTo>
                  <a:lnTo>
                    <a:pt x="6" y="0"/>
                  </a:lnTo>
                  <a:lnTo>
                    <a:pt x="3" y="0"/>
                  </a:lnTo>
                  <a:lnTo>
                    <a:pt x="0" y="0"/>
                  </a:lnTo>
                  <a:lnTo>
                    <a:pt x="0" y="1"/>
                  </a:lnTo>
                  <a:lnTo>
                    <a:pt x="0" y="3"/>
                  </a:lnTo>
                  <a:lnTo>
                    <a:pt x="0" y="5"/>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7995" name="Freeform 194"/>
            <p:cNvSpPr>
              <a:spLocks/>
            </p:cNvSpPr>
            <p:nvPr/>
          </p:nvSpPr>
          <p:spPr bwMode="auto">
            <a:xfrm>
              <a:off x="4565" y="2488"/>
              <a:ext cx="29" cy="16"/>
            </a:xfrm>
            <a:custGeom>
              <a:avLst/>
              <a:gdLst>
                <a:gd name="T0" fmla="*/ 0 w 29"/>
                <a:gd name="T1" fmla="*/ 5 h 16"/>
                <a:gd name="T2" fmla="*/ 1 w 29"/>
                <a:gd name="T3" fmla="*/ 8 h 16"/>
                <a:gd name="T4" fmla="*/ 4 w 29"/>
                <a:gd name="T5" fmla="*/ 11 h 16"/>
                <a:gd name="T6" fmla="*/ 8 w 29"/>
                <a:gd name="T7" fmla="*/ 13 h 16"/>
                <a:gd name="T8" fmla="*/ 12 w 29"/>
                <a:gd name="T9" fmla="*/ 14 h 16"/>
                <a:gd name="T10" fmla="*/ 16 w 29"/>
                <a:gd name="T11" fmla="*/ 14 h 16"/>
                <a:gd name="T12" fmla="*/ 21 w 29"/>
                <a:gd name="T13" fmla="*/ 16 h 16"/>
                <a:gd name="T14" fmla="*/ 24 w 29"/>
                <a:gd name="T15" fmla="*/ 16 h 16"/>
                <a:gd name="T16" fmla="*/ 29 w 29"/>
                <a:gd name="T17" fmla="*/ 16 h 16"/>
                <a:gd name="T18" fmla="*/ 29 w 29"/>
                <a:gd name="T19" fmla="*/ 14 h 16"/>
                <a:gd name="T20" fmla="*/ 27 w 29"/>
                <a:gd name="T21" fmla="*/ 13 h 16"/>
                <a:gd name="T22" fmla="*/ 27 w 29"/>
                <a:gd name="T23" fmla="*/ 13 h 16"/>
                <a:gd name="T24" fmla="*/ 27 w 29"/>
                <a:gd name="T25" fmla="*/ 11 h 16"/>
                <a:gd name="T26" fmla="*/ 25 w 29"/>
                <a:gd name="T27" fmla="*/ 11 h 16"/>
                <a:gd name="T28" fmla="*/ 25 w 29"/>
                <a:gd name="T29" fmla="*/ 9 h 16"/>
                <a:gd name="T30" fmla="*/ 24 w 29"/>
                <a:gd name="T31" fmla="*/ 9 h 16"/>
                <a:gd name="T32" fmla="*/ 24 w 29"/>
                <a:gd name="T33" fmla="*/ 8 h 16"/>
                <a:gd name="T34" fmla="*/ 21 w 29"/>
                <a:gd name="T35" fmla="*/ 8 h 16"/>
                <a:gd name="T36" fmla="*/ 19 w 29"/>
                <a:gd name="T37" fmla="*/ 5 h 16"/>
                <a:gd name="T38" fmla="*/ 16 w 29"/>
                <a:gd name="T39" fmla="*/ 3 h 16"/>
                <a:gd name="T40" fmla="*/ 12 w 29"/>
                <a:gd name="T41" fmla="*/ 1 h 16"/>
                <a:gd name="T42" fmla="*/ 9 w 29"/>
                <a:gd name="T43" fmla="*/ 1 h 16"/>
                <a:gd name="T44" fmla="*/ 6 w 29"/>
                <a:gd name="T45" fmla="*/ 0 h 16"/>
                <a:gd name="T46" fmla="*/ 3 w 29"/>
                <a:gd name="T47" fmla="*/ 0 h 16"/>
                <a:gd name="T48" fmla="*/ 0 w 29"/>
                <a:gd name="T49" fmla="*/ 0 h 16"/>
                <a:gd name="T50" fmla="*/ 0 w 29"/>
                <a:gd name="T51" fmla="*/ 1 h 16"/>
                <a:gd name="T52" fmla="*/ 0 w 29"/>
                <a:gd name="T53" fmla="*/ 1 h 16"/>
                <a:gd name="T54" fmla="*/ 0 w 29"/>
                <a:gd name="T55" fmla="*/ 1 h 16"/>
                <a:gd name="T56" fmla="*/ 0 w 29"/>
                <a:gd name="T57" fmla="*/ 1 h 16"/>
                <a:gd name="T58" fmla="*/ 0 w 29"/>
                <a:gd name="T59" fmla="*/ 3 h 16"/>
                <a:gd name="T60" fmla="*/ 0 w 29"/>
                <a:gd name="T61" fmla="*/ 3 h 16"/>
                <a:gd name="T62" fmla="*/ 0 w 29"/>
                <a:gd name="T63" fmla="*/ 5 h 16"/>
                <a:gd name="T64" fmla="*/ 0 w 29"/>
                <a:gd name="T65" fmla="*/ 5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6"/>
                <a:gd name="T101" fmla="*/ 29 w 29"/>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6">
                  <a:moveTo>
                    <a:pt x="0" y="5"/>
                  </a:moveTo>
                  <a:lnTo>
                    <a:pt x="1" y="8"/>
                  </a:lnTo>
                  <a:lnTo>
                    <a:pt x="4" y="11"/>
                  </a:lnTo>
                  <a:lnTo>
                    <a:pt x="8" y="13"/>
                  </a:lnTo>
                  <a:lnTo>
                    <a:pt x="12" y="14"/>
                  </a:lnTo>
                  <a:lnTo>
                    <a:pt x="16" y="14"/>
                  </a:lnTo>
                  <a:lnTo>
                    <a:pt x="21" y="16"/>
                  </a:lnTo>
                  <a:lnTo>
                    <a:pt x="24" y="16"/>
                  </a:lnTo>
                  <a:lnTo>
                    <a:pt x="29" y="16"/>
                  </a:lnTo>
                  <a:lnTo>
                    <a:pt x="29" y="14"/>
                  </a:lnTo>
                  <a:lnTo>
                    <a:pt x="27" y="13"/>
                  </a:lnTo>
                  <a:lnTo>
                    <a:pt x="27" y="11"/>
                  </a:lnTo>
                  <a:lnTo>
                    <a:pt x="25" y="11"/>
                  </a:lnTo>
                  <a:lnTo>
                    <a:pt x="25" y="9"/>
                  </a:lnTo>
                  <a:lnTo>
                    <a:pt x="24" y="9"/>
                  </a:lnTo>
                  <a:lnTo>
                    <a:pt x="24" y="8"/>
                  </a:lnTo>
                  <a:lnTo>
                    <a:pt x="21" y="8"/>
                  </a:lnTo>
                  <a:lnTo>
                    <a:pt x="19" y="5"/>
                  </a:lnTo>
                  <a:lnTo>
                    <a:pt x="16" y="3"/>
                  </a:lnTo>
                  <a:lnTo>
                    <a:pt x="12" y="1"/>
                  </a:lnTo>
                  <a:lnTo>
                    <a:pt x="9" y="1"/>
                  </a:lnTo>
                  <a:lnTo>
                    <a:pt x="6" y="0"/>
                  </a:lnTo>
                  <a:lnTo>
                    <a:pt x="3" y="0"/>
                  </a:lnTo>
                  <a:lnTo>
                    <a:pt x="0" y="0"/>
                  </a:lnTo>
                  <a:lnTo>
                    <a:pt x="0" y="1"/>
                  </a:lnTo>
                  <a:lnTo>
                    <a:pt x="0" y="3"/>
                  </a:lnTo>
                  <a:lnTo>
                    <a:pt x="0" y="5"/>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7996" name="Freeform 195"/>
            <p:cNvSpPr>
              <a:spLocks/>
            </p:cNvSpPr>
            <p:nvPr/>
          </p:nvSpPr>
          <p:spPr bwMode="auto">
            <a:xfrm>
              <a:off x="4422" y="2542"/>
              <a:ext cx="83" cy="63"/>
            </a:xfrm>
            <a:custGeom>
              <a:avLst/>
              <a:gdLst>
                <a:gd name="T0" fmla="*/ 1 w 83"/>
                <a:gd name="T1" fmla="*/ 8 h 63"/>
                <a:gd name="T2" fmla="*/ 0 w 83"/>
                <a:gd name="T3" fmla="*/ 12 h 63"/>
                <a:gd name="T4" fmla="*/ 0 w 83"/>
                <a:gd name="T5" fmla="*/ 15 h 63"/>
                <a:gd name="T6" fmla="*/ 1 w 83"/>
                <a:gd name="T7" fmla="*/ 20 h 63"/>
                <a:gd name="T8" fmla="*/ 1 w 83"/>
                <a:gd name="T9" fmla="*/ 23 h 63"/>
                <a:gd name="T10" fmla="*/ 1 w 83"/>
                <a:gd name="T11" fmla="*/ 28 h 63"/>
                <a:gd name="T12" fmla="*/ 3 w 83"/>
                <a:gd name="T13" fmla="*/ 33 h 63"/>
                <a:gd name="T14" fmla="*/ 3 w 83"/>
                <a:gd name="T15" fmla="*/ 36 h 63"/>
                <a:gd name="T16" fmla="*/ 4 w 83"/>
                <a:gd name="T17" fmla="*/ 39 h 63"/>
                <a:gd name="T18" fmla="*/ 8 w 83"/>
                <a:gd name="T19" fmla="*/ 44 h 63"/>
                <a:gd name="T20" fmla="*/ 12 w 83"/>
                <a:gd name="T21" fmla="*/ 47 h 63"/>
                <a:gd name="T22" fmla="*/ 16 w 83"/>
                <a:gd name="T23" fmla="*/ 50 h 63"/>
                <a:gd name="T24" fmla="*/ 20 w 83"/>
                <a:gd name="T25" fmla="*/ 52 h 63"/>
                <a:gd name="T26" fmla="*/ 25 w 83"/>
                <a:gd name="T27" fmla="*/ 54 h 63"/>
                <a:gd name="T28" fmla="*/ 32 w 83"/>
                <a:gd name="T29" fmla="*/ 54 h 63"/>
                <a:gd name="T30" fmla="*/ 37 w 83"/>
                <a:gd name="T31" fmla="*/ 52 h 63"/>
                <a:gd name="T32" fmla="*/ 41 w 83"/>
                <a:gd name="T33" fmla="*/ 49 h 63"/>
                <a:gd name="T34" fmla="*/ 45 w 83"/>
                <a:gd name="T35" fmla="*/ 49 h 63"/>
                <a:gd name="T36" fmla="*/ 48 w 83"/>
                <a:gd name="T37" fmla="*/ 50 h 63"/>
                <a:gd name="T38" fmla="*/ 54 w 83"/>
                <a:gd name="T39" fmla="*/ 52 h 63"/>
                <a:gd name="T40" fmla="*/ 59 w 83"/>
                <a:gd name="T41" fmla="*/ 55 h 63"/>
                <a:gd name="T42" fmla="*/ 65 w 83"/>
                <a:gd name="T43" fmla="*/ 58 h 63"/>
                <a:gd name="T44" fmla="*/ 72 w 83"/>
                <a:gd name="T45" fmla="*/ 60 h 63"/>
                <a:gd name="T46" fmla="*/ 77 w 83"/>
                <a:gd name="T47" fmla="*/ 63 h 63"/>
                <a:gd name="T48" fmla="*/ 78 w 83"/>
                <a:gd name="T49" fmla="*/ 63 h 63"/>
                <a:gd name="T50" fmla="*/ 80 w 83"/>
                <a:gd name="T51" fmla="*/ 63 h 63"/>
                <a:gd name="T52" fmla="*/ 80 w 83"/>
                <a:gd name="T53" fmla="*/ 63 h 63"/>
                <a:gd name="T54" fmla="*/ 80 w 83"/>
                <a:gd name="T55" fmla="*/ 63 h 63"/>
                <a:gd name="T56" fmla="*/ 82 w 83"/>
                <a:gd name="T57" fmla="*/ 62 h 63"/>
                <a:gd name="T58" fmla="*/ 82 w 83"/>
                <a:gd name="T59" fmla="*/ 62 h 63"/>
                <a:gd name="T60" fmla="*/ 82 w 83"/>
                <a:gd name="T61" fmla="*/ 62 h 63"/>
                <a:gd name="T62" fmla="*/ 83 w 83"/>
                <a:gd name="T63" fmla="*/ 62 h 63"/>
                <a:gd name="T64" fmla="*/ 83 w 83"/>
                <a:gd name="T65" fmla="*/ 60 h 63"/>
                <a:gd name="T66" fmla="*/ 82 w 83"/>
                <a:gd name="T67" fmla="*/ 57 h 63"/>
                <a:gd name="T68" fmla="*/ 78 w 83"/>
                <a:gd name="T69" fmla="*/ 52 h 63"/>
                <a:gd name="T70" fmla="*/ 74 w 83"/>
                <a:gd name="T71" fmla="*/ 45 h 63"/>
                <a:gd name="T72" fmla="*/ 69 w 83"/>
                <a:gd name="T73" fmla="*/ 41 h 63"/>
                <a:gd name="T74" fmla="*/ 62 w 83"/>
                <a:gd name="T75" fmla="*/ 34 h 63"/>
                <a:gd name="T76" fmla="*/ 56 w 83"/>
                <a:gd name="T77" fmla="*/ 29 h 63"/>
                <a:gd name="T78" fmla="*/ 51 w 83"/>
                <a:gd name="T79" fmla="*/ 26 h 63"/>
                <a:gd name="T80" fmla="*/ 46 w 83"/>
                <a:gd name="T81" fmla="*/ 25 h 63"/>
                <a:gd name="T82" fmla="*/ 41 w 83"/>
                <a:gd name="T83" fmla="*/ 23 h 63"/>
                <a:gd name="T84" fmla="*/ 37 w 83"/>
                <a:gd name="T85" fmla="*/ 20 h 63"/>
                <a:gd name="T86" fmla="*/ 33 w 83"/>
                <a:gd name="T87" fmla="*/ 17 h 63"/>
                <a:gd name="T88" fmla="*/ 30 w 83"/>
                <a:gd name="T89" fmla="*/ 13 h 63"/>
                <a:gd name="T90" fmla="*/ 25 w 83"/>
                <a:gd name="T91" fmla="*/ 10 h 63"/>
                <a:gd name="T92" fmla="*/ 22 w 83"/>
                <a:gd name="T93" fmla="*/ 7 h 63"/>
                <a:gd name="T94" fmla="*/ 17 w 83"/>
                <a:gd name="T95" fmla="*/ 4 h 63"/>
                <a:gd name="T96" fmla="*/ 12 w 83"/>
                <a:gd name="T97" fmla="*/ 0 h 63"/>
                <a:gd name="T98" fmla="*/ 11 w 83"/>
                <a:gd name="T99" fmla="*/ 0 h 63"/>
                <a:gd name="T100" fmla="*/ 9 w 83"/>
                <a:gd name="T101" fmla="*/ 0 h 63"/>
                <a:gd name="T102" fmla="*/ 8 w 83"/>
                <a:gd name="T103" fmla="*/ 0 h 63"/>
                <a:gd name="T104" fmla="*/ 6 w 83"/>
                <a:gd name="T105" fmla="*/ 2 h 63"/>
                <a:gd name="T106" fmla="*/ 4 w 83"/>
                <a:gd name="T107" fmla="*/ 2 h 63"/>
                <a:gd name="T108" fmla="*/ 3 w 83"/>
                <a:gd name="T109" fmla="*/ 4 h 63"/>
                <a:gd name="T110" fmla="*/ 1 w 83"/>
                <a:gd name="T111" fmla="*/ 5 h 63"/>
                <a:gd name="T112" fmla="*/ 1 w 83"/>
                <a:gd name="T113" fmla="*/ 8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63"/>
                <a:gd name="T173" fmla="*/ 83 w 83"/>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63">
                  <a:moveTo>
                    <a:pt x="1" y="8"/>
                  </a:moveTo>
                  <a:lnTo>
                    <a:pt x="0" y="12"/>
                  </a:lnTo>
                  <a:lnTo>
                    <a:pt x="0" y="15"/>
                  </a:lnTo>
                  <a:lnTo>
                    <a:pt x="1" y="20"/>
                  </a:lnTo>
                  <a:lnTo>
                    <a:pt x="1" y="23"/>
                  </a:lnTo>
                  <a:lnTo>
                    <a:pt x="1" y="28"/>
                  </a:lnTo>
                  <a:lnTo>
                    <a:pt x="3" y="33"/>
                  </a:lnTo>
                  <a:lnTo>
                    <a:pt x="3" y="36"/>
                  </a:lnTo>
                  <a:lnTo>
                    <a:pt x="4" y="39"/>
                  </a:lnTo>
                  <a:lnTo>
                    <a:pt x="8" y="44"/>
                  </a:lnTo>
                  <a:lnTo>
                    <a:pt x="12" y="47"/>
                  </a:lnTo>
                  <a:lnTo>
                    <a:pt x="16" y="50"/>
                  </a:lnTo>
                  <a:lnTo>
                    <a:pt x="20" y="52"/>
                  </a:lnTo>
                  <a:lnTo>
                    <a:pt x="25" y="54"/>
                  </a:lnTo>
                  <a:lnTo>
                    <a:pt x="32" y="54"/>
                  </a:lnTo>
                  <a:lnTo>
                    <a:pt x="37" y="52"/>
                  </a:lnTo>
                  <a:lnTo>
                    <a:pt x="41" y="49"/>
                  </a:lnTo>
                  <a:lnTo>
                    <a:pt x="45" y="49"/>
                  </a:lnTo>
                  <a:lnTo>
                    <a:pt x="48" y="50"/>
                  </a:lnTo>
                  <a:lnTo>
                    <a:pt x="54" y="52"/>
                  </a:lnTo>
                  <a:lnTo>
                    <a:pt x="59" y="55"/>
                  </a:lnTo>
                  <a:lnTo>
                    <a:pt x="65" y="58"/>
                  </a:lnTo>
                  <a:lnTo>
                    <a:pt x="72" y="60"/>
                  </a:lnTo>
                  <a:lnTo>
                    <a:pt x="77" y="63"/>
                  </a:lnTo>
                  <a:lnTo>
                    <a:pt x="78" y="63"/>
                  </a:lnTo>
                  <a:lnTo>
                    <a:pt x="80" y="63"/>
                  </a:lnTo>
                  <a:lnTo>
                    <a:pt x="82" y="62"/>
                  </a:lnTo>
                  <a:lnTo>
                    <a:pt x="83" y="62"/>
                  </a:lnTo>
                  <a:lnTo>
                    <a:pt x="83" y="60"/>
                  </a:lnTo>
                  <a:lnTo>
                    <a:pt x="82" y="57"/>
                  </a:lnTo>
                  <a:lnTo>
                    <a:pt x="78" y="52"/>
                  </a:lnTo>
                  <a:lnTo>
                    <a:pt x="74" y="45"/>
                  </a:lnTo>
                  <a:lnTo>
                    <a:pt x="69" y="41"/>
                  </a:lnTo>
                  <a:lnTo>
                    <a:pt x="62" y="34"/>
                  </a:lnTo>
                  <a:lnTo>
                    <a:pt x="56" y="29"/>
                  </a:lnTo>
                  <a:lnTo>
                    <a:pt x="51" y="26"/>
                  </a:lnTo>
                  <a:lnTo>
                    <a:pt x="46" y="25"/>
                  </a:lnTo>
                  <a:lnTo>
                    <a:pt x="41" y="23"/>
                  </a:lnTo>
                  <a:lnTo>
                    <a:pt x="37" y="20"/>
                  </a:lnTo>
                  <a:lnTo>
                    <a:pt x="33" y="17"/>
                  </a:lnTo>
                  <a:lnTo>
                    <a:pt x="30" y="13"/>
                  </a:lnTo>
                  <a:lnTo>
                    <a:pt x="25" y="10"/>
                  </a:lnTo>
                  <a:lnTo>
                    <a:pt x="22" y="7"/>
                  </a:lnTo>
                  <a:lnTo>
                    <a:pt x="17" y="4"/>
                  </a:lnTo>
                  <a:lnTo>
                    <a:pt x="12" y="0"/>
                  </a:lnTo>
                  <a:lnTo>
                    <a:pt x="11" y="0"/>
                  </a:lnTo>
                  <a:lnTo>
                    <a:pt x="9" y="0"/>
                  </a:lnTo>
                  <a:lnTo>
                    <a:pt x="8" y="0"/>
                  </a:lnTo>
                  <a:lnTo>
                    <a:pt x="6" y="2"/>
                  </a:lnTo>
                  <a:lnTo>
                    <a:pt x="4" y="2"/>
                  </a:lnTo>
                  <a:lnTo>
                    <a:pt x="3" y="4"/>
                  </a:lnTo>
                  <a:lnTo>
                    <a:pt x="1" y="5"/>
                  </a:lnTo>
                  <a:lnTo>
                    <a:pt x="1" y="8"/>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7997" name="Freeform 196"/>
            <p:cNvSpPr>
              <a:spLocks/>
            </p:cNvSpPr>
            <p:nvPr/>
          </p:nvSpPr>
          <p:spPr bwMode="auto">
            <a:xfrm>
              <a:off x="4422" y="2542"/>
              <a:ext cx="83" cy="63"/>
            </a:xfrm>
            <a:custGeom>
              <a:avLst/>
              <a:gdLst>
                <a:gd name="T0" fmla="*/ 1 w 83"/>
                <a:gd name="T1" fmla="*/ 8 h 63"/>
                <a:gd name="T2" fmla="*/ 0 w 83"/>
                <a:gd name="T3" fmla="*/ 12 h 63"/>
                <a:gd name="T4" fmla="*/ 0 w 83"/>
                <a:gd name="T5" fmla="*/ 15 h 63"/>
                <a:gd name="T6" fmla="*/ 1 w 83"/>
                <a:gd name="T7" fmla="*/ 20 h 63"/>
                <a:gd name="T8" fmla="*/ 1 w 83"/>
                <a:gd name="T9" fmla="*/ 23 h 63"/>
                <a:gd name="T10" fmla="*/ 1 w 83"/>
                <a:gd name="T11" fmla="*/ 28 h 63"/>
                <a:gd name="T12" fmla="*/ 3 w 83"/>
                <a:gd name="T13" fmla="*/ 33 h 63"/>
                <a:gd name="T14" fmla="*/ 3 w 83"/>
                <a:gd name="T15" fmla="*/ 36 h 63"/>
                <a:gd name="T16" fmla="*/ 4 w 83"/>
                <a:gd name="T17" fmla="*/ 39 h 63"/>
                <a:gd name="T18" fmla="*/ 8 w 83"/>
                <a:gd name="T19" fmla="*/ 44 h 63"/>
                <a:gd name="T20" fmla="*/ 12 w 83"/>
                <a:gd name="T21" fmla="*/ 47 h 63"/>
                <a:gd name="T22" fmla="*/ 16 w 83"/>
                <a:gd name="T23" fmla="*/ 50 h 63"/>
                <a:gd name="T24" fmla="*/ 20 w 83"/>
                <a:gd name="T25" fmla="*/ 52 h 63"/>
                <a:gd name="T26" fmla="*/ 25 w 83"/>
                <a:gd name="T27" fmla="*/ 54 h 63"/>
                <a:gd name="T28" fmla="*/ 32 w 83"/>
                <a:gd name="T29" fmla="*/ 54 h 63"/>
                <a:gd name="T30" fmla="*/ 37 w 83"/>
                <a:gd name="T31" fmla="*/ 52 h 63"/>
                <a:gd name="T32" fmla="*/ 41 w 83"/>
                <a:gd name="T33" fmla="*/ 49 h 63"/>
                <a:gd name="T34" fmla="*/ 45 w 83"/>
                <a:gd name="T35" fmla="*/ 49 h 63"/>
                <a:gd name="T36" fmla="*/ 48 w 83"/>
                <a:gd name="T37" fmla="*/ 50 h 63"/>
                <a:gd name="T38" fmla="*/ 54 w 83"/>
                <a:gd name="T39" fmla="*/ 52 h 63"/>
                <a:gd name="T40" fmla="*/ 59 w 83"/>
                <a:gd name="T41" fmla="*/ 55 h 63"/>
                <a:gd name="T42" fmla="*/ 65 w 83"/>
                <a:gd name="T43" fmla="*/ 58 h 63"/>
                <a:gd name="T44" fmla="*/ 72 w 83"/>
                <a:gd name="T45" fmla="*/ 60 h 63"/>
                <a:gd name="T46" fmla="*/ 77 w 83"/>
                <a:gd name="T47" fmla="*/ 63 h 63"/>
                <a:gd name="T48" fmla="*/ 78 w 83"/>
                <a:gd name="T49" fmla="*/ 63 h 63"/>
                <a:gd name="T50" fmla="*/ 80 w 83"/>
                <a:gd name="T51" fmla="*/ 63 h 63"/>
                <a:gd name="T52" fmla="*/ 80 w 83"/>
                <a:gd name="T53" fmla="*/ 63 h 63"/>
                <a:gd name="T54" fmla="*/ 80 w 83"/>
                <a:gd name="T55" fmla="*/ 63 h 63"/>
                <a:gd name="T56" fmla="*/ 82 w 83"/>
                <a:gd name="T57" fmla="*/ 62 h 63"/>
                <a:gd name="T58" fmla="*/ 82 w 83"/>
                <a:gd name="T59" fmla="*/ 62 h 63"/>
                <a:gd name="T60" fmla="*/ 82 w 83"/>
                <a:gd name="T61" fmla="*/ 62 h 63"/>
                <a:gd name="T62" fmla="*/ 83 w 83"/>
                <a:gd name="T63" fmla="*/ 62 h 63"/>
                <a:gd name="T64" fmla="*/ 83 w 83"/>
                <a:gd name="T65" fmla="*/ 60 h 63"/>
                <a:gd name="T66" fmla="*/ 82 w 83"/>
                <a:gd name="T67" fmla="*/ 57 h 63"/>
                <a:gd name="T68" fmla="*/ 78 w 83"/>
                <a:gd name="T69" fmla="*/ 52 h 63"/>
                <a:gd name="T70" fmla="*/ 74 w 83"/>
                <a:gd name="T71" fmla="*/ 45 h 63"/>
                <a:gd name="T72" fmla="*/ 69 w 83"/>
                <a:gd name="T73" fmla="*/ 41 h 63"/>
                <a:gd name="T74" fmla="*/ 62 w 83"/>
                <a:gd name="T75" fmla="*/ 34 h 63"/>
                <a:gd name="T76" fmla="*/ 56 w 83"/>
                <a:gd name="T77" fmla="*/ 29 h 63"/>
                <a:gd name="T78" fmla="*/ 51 w 83"/>
                <a:gd name="T79" fmla="*/ 26 h 63"/>
                <a:gd name="T80" fmla="*/ 46 w 83"/>
                <a:gd name="T81" fmla="*/ 25 h 63"/>
                <a:gd name="T82" fmla="*/ 41 w 83"/>
                <a:gd name="T83" fmla="*/ 23 h 63"/>
                <a:gd name="T84" fmla="*/ 37 w 83"/>
                <a:gd name="T85" fmla="*/ 20 h 63"/>
                <a:gd name="T86" fmla="*/ 33 w 83"/>
                <a:gd name="T87" fmla="*/ 17 h 63"/>
                <a:gd name="T88" fmla="*/ 30 w 83"/>
                <a:gd name="T89" fmla="*/ 13 h 63"/>
                <a:gd name="T90" fmla="*/ 25 w 83"/>
                <a:gd name="T91" fmla="*/ 10 h 63"/>
                <a:gd name="T92" fmla="*/ 22 w 83"/>
                <a:gd name="T93" fmla="*/ 7 h 63"/>
                <a:gd name="T94" fmla="*/ 17 w 83"/>
                <a:gd name="T95" fmla="*/ 4 h 63"/>
                <a:gd name="T96" fmla="*/ 12 w 83"/>
                <a:gd name="T97" fmla="*/ 0 h 63"/>
                <a:gd name="T98" fmla="*/ 11 w 83"/>
                <a:gd name="T99" fmla="*/ 0 h 63"/>
                <a:gd name="T100" fmla="*/ 9 w 83"/>
                <a:gd name="T101" fmla="*/ 0 h 63"/>
                <a:gd name="T102" fmla="*/ 8 w 83"/>
                <a:gd name="T103" fmla="*/ 0 h 63"/>
                <a:gd name="T104" fmla="*/ 6 w 83"/>
                <a:gd name="T105" fmla="*/ 2 h 63"/>
                <a:gd name="T106" fmla="*/ 4 w 83"/>
                <a:gd name="T107" fmla="*/ 2 h 63"/>
                <a:gd name="T108" fmla="*/ 3 w 83"/>
                <a:gd name="T109" fmla="*/ 4 h 63"/>
                <a:gd name="T110" fmla="*/ 1 w 83"/>
                <a:gd name="T111" fmla="*/ 5 h 63"/>
                <a:gd name="T112" fmla="*/ 1 w 83"/>
                <a:gd name="T113" fmla="*/ 8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63"/>
                <a:gd name="T173" fmla="*/ 83 w 83"/>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63">
                  <a:moveTo>
                    <a:pt x="1" y="8"/>
                  </a:moveTo>
                  <a:lnTo>
                    <a:pt x="0" y="12"/>
                  </a:lnTo>
                  <a:lnTo>
                    <a:pt x="0" y="15"/>
                  </a:lnTo>
                  <a:lnTo>
                    <a:pt x="1" y="20"/>
                  </a:lnTo>
                  <a:lnTo>
                    <a:pt x="1" y="23"/>
                  </a:lnTo>
                  <a:lnTo>
                    <a:pt x="1" y="28"/>
                  </a:lnTo>
                  <a:lnTo>
                    <a:pt x="3" y="33"/>
                  </a:lnTo>
                  <a:lnTo>
                    <a:pt x="3" y="36"/>
                  </a:lnTo>
                  <a:lnTo>
                    <a:pt x="4" y="39"/>
                  </a:lnTo>
                  <a:lnTo>
                    <a:pt x="8" y="44"/>
                  </a:lnTo>
                  <a:lnTo>
                    <a:pt x="12" y="47"/>
                  </a:lnTo>
                  <a:lnTo>
                    <a:pt x="16" y="50"/>
                  </a:lnTo>
                  <a:lnTo>
                    <a:pt x="20" y="52"/>
                  </a:lnTo>
                  <a:lnTo>
                    <a:pt x="25" y="54"/>
                  </a:lnTo>
                  <a:lnTo>
                    <a:pt x="32" y="54"/>
                  </a:lnTo>
                  <a:lnTo>
                    <a:pt x="37" y="52"/>
                  </a:lnTo>
                  <a:lnTo>
                    <a:pt x="41" y="49"/>
                  </a:lnTo>
                  <a:lnTo>
                    <a:pt x="45" y="49"/>
                  </a:lnTo>
                  <a:lnTo>
                    <a:pt x="48" y="50"/>
                  </a:lnTo>
                  <a:lnTo>
                    <a:pt x="54" y="52"/>
                  </a:lnTo>
                  <a:lnTo>
                    <a:pt x="59" y="55"/>
                  </a:lnTo>
                  <a:lnTo>
                    <a:pt x="65" y="58"/>
                  </a:lnTo>
                  <a:lnTo>
                    <a:pt x="72" y="60"/>
                  </a:lnTo>
                  <a:lnTo>
                    <a:pt x="77" y="63"/>
                  </a:lnTo>
                  <a:lnTo>
                    <a:pt x="78" y="63"/>
                  </a:lnTo>
                  <a:lnTo>
                    <a:pt x="80" y="63"/>
                  </a:lnTo>
                  <a:lnTo>
                    <a:pt x="82" y="62"/>
                  </a:lnTo>
                  <a:lnTo>
                    <a:pt x="83" y="62"/>
                  </a:lnTo>
                  <a:lnTo>
                    <a:pt x="83" y="60"/>
                  </a:lnTo>
                  <a:lnTo>
                    <a:pt x="82" y="57"/>
                  </a:lnTo>
                  <a:lnTo>
                    <a:pt x="78" y="52"/>
                  </a:lnTo>
                  <a:lnTo>
                    <a:pt x="74" y="45"/>
                  </a:lnTo>
                  <a:lnTo>
                    <a:pt x="69" y="41"/>
                  </a:lnTo>
                  <a:lnTo>
                    <a:pt x="62" y="34"/>
                  </a:lnTo>
                  <a:lnTo>
                    <a:pt x="56" y="29"/>
                  </a:lnTo>
                  <a:lnTo>
                    <a:pt x="51" y="26"/>
                  </a:lnTo>
                  <a:lnTo>
                    <a:pt x="46" y="25"/>
                  </a:lnTo>
                  <a:lnTo>
                    <a:pt x="41" y="23"/>
                  </a:lnTo>
                  <a:lnTo>
                    <a:pt x="37" y="20"/>
                  </a:lnTo>
                  <a:lnTo>
                    <a:pt x="33" y="17"/>
                  </a:lnTo>
                  <a:lnTo>
                    <a:pt x="30" y="13"/>
                  </a:lnTo>
                  <a:lnTo>
                    <a:pt x="25" y="10"/>
                  </a:lnTo>
                  <a:lnTo>
                    <a:pt x="22" y="7"/>
                  </a:lnTo>
                  <a:lnTo>
                    <a:pt x="17" y="4"/>
                  </a:lnTo>
                  <a:lnTo>
                    <a:pt x="12" y="0"/>
                  </a:lnTo>
                  <a:lnTo>
                    <a:pt x="11" y="0"/>
                  </a:lnTo>
                  <a:lnTo>
                    <a:pt x="9" y="0"/>
                  </a:lnTo>
                  <a:lnTo>
                    <a:pt x="8" y="0"/>
                  </a:lnTo>
                  <a:lnTo>
                    <a:pt x="6" y="2"/>
                  </a:lnTo>
                  <a:lnTo>
                    <a:pt x="4" y="2"/>
                  </a:lnTo>
                  <a:lnTo>
                    <a:pt x="3" y="4"/>
                  </a:lnTo>
                  <a:lnTo>
                    <a:pt x="1" y="5"/>
                  </a:lnTo>
                  <a:lnTo>
                    <a:pt x="1" y="8"/>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98" name="Freeform 197"/>
            <p:cNvSpPr>
              <a:spLocks/>
            </p:cNvSpPr>
            <p:nvPr/>
          </p:nvSpPr>
          <p:spPr bwMode="auto">
            <a:xfrm>
              <a:off x="4422" y="2542"/>
              <a:ext cx="83" cy="63"/>
            </a:xfrm>
            <a:custGeom>
              <a:avLst/>
              <a:gdLst>
                <a:gd name="T0" fmla="*/ 1 w 83"/>
                <a:gd name="T1" fmla="*/ 8 h 63"/>
                <a:gd name="T2" fmla="*/ 0 w 83"/>
                <a:gd name="T3" fmla="*/ 12 h 63"/>
                <a:gd name="T4" fmla="*/ 0 w 83"/>
                <a:gd name="T5" fmla="*/ 15 h 63"/>
                <a:gd name="T6" fmla="*/ 1 w 83"/>
                <a:gd name="T7" fmla="*/ 20 h 63"/>
                <a:gd name="T8" fmla="*/ 1 w 83"/>
                <a:gd name="T9" fmla="*/ 23 h 63"/>
                <a:gd name="T10" fmla="*/ 1 w 83"/>
                <a:gd name="T11" fmla="*/ 28 h 63"/>
                <a:gd name="T12" fmla="*/ 3 w 83"/>
                <a:gd name="T13" fmla="*/ 33 h 63"/>
                <a:gd name="T14" fmla="*/ 3 w 83"/>
                <a:gd name="T15" fmla="*/ 36 h 63"/>
                <a:gd name="T16" fmla="*/ 4 w 83"/>
                <a:gd name="T17" fmla="*/ 39 h 63"/>
                <a:gd name="T18" fmla="*/ 8 w 83"/>
                <a:gd name="T19" fmla="*/ 44 h 63"/>
                <a:gd name="T20" fmla="*/ 12 w 83"/>
                <a:gd name="T21" fmla="*/ 47 h 63"/>
                <a:gd name="T22" fmla="*/ 16 w 83"/>
                <a:gd name="T23" fmla="*/ 50 h 63"/>
                <a:gd name="T24" fmla="*/ 20 w 83"/>
                <a:gd name="T25" fmla="*/ 52 h 63"/>
                <a:gd name="T26" fmla="*/ 25 w 83"/>
                <a:gd name="T27" fmla="*/ 54 h 63"/>
                <a:gd name="T28" fmla="*/ 32 w 83"/>
                <a:gd name="T29" fmla="*/ 54 h 63"/>
                <a:gd name="T30" fmla="*/ 37 w 83"/>
                <a:gd name="T31" fmla="*/ 52 h 63"/>
                <a:gd name="T32" fmla="*/ 41 w 83"/>
                <a:gd name="T33" fmla="*/ 49 h 63"/>
                <a:gd name="T34" fmla="*/ 45 w 83"/>
                <a:gd name="T35" fmla="*/ 49 h 63"/>
                <a:gd name="T36" fmla="*/ 48 w 83"/>
                <a:gd name="T37" fmla="*/ 50 h 63"/>
                <a:gd name="T38" fmla="*/ 54 w 83"/>
                <a:gd name="T39" fmla="*/ 52 h 63"/>
                <a:gd name="T40" fmla="*/ 59 w 83"/>
                <a:gd name="T41" fmla="*/ 55 h 63"/>
                <a:gd name="T42" fmla="*/ 65 w 83"/>
                <a:gd name="T43" fmla="*/ 58 h 63"/>
                <a:gd name="T44" fmla="*/ 72 w 83"/>
                <a:gd name="T45" fmla="*/ 60 h 63"/>
                <a:gd name="T46" fmla="*/ 77 w 83"/>
                <a:gd name="T47" fmla="*/ 63 h 63"/>
                <a:gd name="T48" fmla="*/ 78 w 83"/>
                <a:gd name="T49" fmla="*/ 63 h 63"/>
                <a:gd name="T50" fmla="*/ 80 w 83"/>
                <a:gd name="T51" fmla="*/ 63 h 63"/>
                <a:gd name="T52" fmla="*/ 80 w 83"/>
                <a:gd name="T53" fmla="*/ 63 h 63"/>
                <a:gd name="T54" fmla="*/ 80 w 83"/>
                <a:gd name="T55" fmla="*/ 63 h 63"/>
                <a:gd name="T56" fmla="*/ 82 w 83"/>
                <a:gd name="T57" fmla="*/ 62 h 63"/>
                <a:gd name="T58" fmla="*/ 82 w 83"/>
                <a:gd name="T59" fmla="*/ 62 h 63"/>
                <a:gd name="T60" fmla="*/ 82 w 83"/>
                <a:gd name="T61" fmla="*/ 62 h 63"/>
                <a:gd name="T62" fmla="*/ 83 w 83"/>
                <a:gd name="T63" fmla="*/ 62 h 63"/>
                <a:gd name="T64" fmla="*/ 83 w 83"/>
                <a:gd name="T65" fmla="*/ 60 h 63"/>
                <a:gd name="T66" fmla="*/ 82 w 83"/>
                <a:gd name="T67" fmla="*/ 57 h 63"/>
                <a:gd name="T68" fmla="*/ 78 w 83"/>
                <a:gd name="T69" fmla="*/ 52 h 63"/>
                <a:gd name="T70" fmla="*/ 74 w 83"/>
                <a:gd name="T71" fmla="*/ 45 h 63"/>
                <a:gd name="T72" fmla="*/ 69 w 83"/>
                <a:gd name="T73" fmla="*/ 41 h 63"/>
                <a:gd name="T74" fmla="*/ 62 w 83"/>
                <a:gd name="T75" fmla="*/ 34 h 63"/>
                <a:gd name="T76" fmla="*/ 56 w 83"/>
                <a:gd name="T77" fmla="*/ 29 h 63"/>
                <a:gd name="T78" fmla="*/ 51 w 83"/>
                <a:gd name="T79" fmla="*/ 26 h 63"/>
                <a:gd name="T80" fmla="*/ 46 w 83"/>
                <a:gd name="T81" fmla="*/ 25 h 63"/>
                <a:gd name="T82" fmla="*/ 41 w 83"/>
                <a:gd name="T83" fmla="*/ 23 h 63"/>
                <a:gd name="T84" fmla="*/ 37 w 83"/>
                <a:gd name="T85" fmla="*/ 20 h 63"/>
                <a:gd name="T86" fmla="*/ 33 w 83"/>
                <a:gd name="T87" fmla="*/ 17 h 63"/>
                <a:gd name="T88" fmla="*/ 30 w 83"/>
                <a:gd name="T89" fmla="*/ 13 h 63"/>
                <a:gd name="T90" fmla="*/ 25 w 83"/>
                <a:gd name="T91" fmla="*/ 10 h 63"/>
                <a:gd name="T92" fmla="*/ 22 w 83"/>
                <a:gd name="T93" fmla="*/ 7 h 63"/>
                <a:gd name="T94" fmla="*/ 17 w 83"/>
                <a:gd name="T95" fmla="*/ 4 h 63"/>
                <a:gd name="T96" fmla="*/ 12 w 83"/>
                <a:gd name="T97" fmla="*/ 0 h 63"/>
                <a:gd name="T98" fmla="*/ 11 w 83"/>
                <a:gd name="T99" fmla="*/ 0 h 63"/>
                <a:gd name="T100" fmla="*/ 9 w 83"/>
                <a:gd name="T101" fmla="*/ 0 h 63"/>
                <a:gd name="T102" fmla="*/ 8 w 83"/>
                <a:gd name="T103" fmla="*/ 0 h 63"/>
                <a:gd name="T104" fmla="*/ 6 w 83"/>
                <a:gd name="T105" fmla="*/ 2 h 63"/>
                <a:gd name="T106" fmla="*/ 4 w 83"/>
                <a:gd name="T107" fmla="*/ 2 h 63"/>
                <a:gd name="T108" fmla="*/ 3 w 83"/>
                <a:gd name="T109" fmla="*/ 4 h 63"/>
                <a:gd name="T110" fmla="*/ 1 w 83"/>
                <a:gd name="T111" fmla="*/ 5 h 63"/>
                <a:gd name="T112" fmla="*/ 1 w 83"/>
                <a:gd name="T113" fmla="*/ 8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63"/>
                <a:gd name="T173" fmla="*/ 83 w 83"/>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63">
                  <a:moveTo>
                    <a:pt x="1" y="8"/>
                  </a:moveTo>
                  <a:lnTo>
                    <a:pt x="0" y="12"/>
                  </a:lnTo>
                  <a:lnTo>
                    <a:pt x="0" y="15"/>
                  </a:lnTo>
                  <a:lnTo>
                    <a:pt x="1" y="20"/>
                  </a:lnTo>
                  <a:lnTo>
                    <a:pt x="1" y="23"/>
                  </a:lnTo>
                  <a:lnTo>
                    <a:pt x="1" y="28"/>
                  </a:lnTo>
                  <a:lnTo>
                    <a:pt x="3" y="33"/>
                  </a:lnTo>
                  <a:lnTo>
                    <a:pt x="3" y="36"/>
                  </a:lnTo>
                  <a:lnTo>
                    <a:pt x="4" y="39"/>
                  </a:lnTo>
                  <a:lnTo>
                    <a:pt x="8" y="44"/>
                  </a:lnTo>
                  <a:lnTo>
                    <a:pt x="12" y="47"/>
                  </a:lnTo>
                  <a:lnTo>
                    <a:pt x="16" y="50"/>
                  </a:lnTo>
                  <a:lnTo>
                    <a:pt x="20" y="52"/>
                  </a:lnTo>
                  <a:lnTo>
                    <a:pt x="25" y="54"/>
                  </a:lnTo>
                  <a:lnTo>
                    <a:pt x="32" y="54"/>
                  </a:lnTo>
                  <a:lnTo>
                    <a:pt x="37" y="52"/>
                  </a:lnTo>
                  <a:lnTo>
                    <a:pt x="41" y="49"/>
                  </a:lnTo>
                  <a:lnTo>
                    <a:pt x="45" y="49"/>
                  </a:lnTo>
                  <a:lnTo>
                    <a:pt x="48" y="50"/>
                  </a:lnTo>
                  <a:lnTo>
                    <a:pt x="54" y="52"/>
                  </a:lnTo>
                  <a:lnTo>
                    <a:pt x="59" y="55"/>
                  </a:lnTo>
                  <a:lnTo>
                    <a:pt x="65" y="58"/>
                  </a:lnTo>
                  <a:lnTo>
                    <a:pt x="72" y="60"/>
                  </a:lnTo>
                  <a:lnTo>
                    <a:pt x="77" y="63"/>
                  </a:lnTo>
                  <a:lnTo>
                    <a:pt x="78" y="63"/>
                  </a:lnTo>
                  <a:lnTo>
                    <a:pt x="80" y="63"/>
                  </a:lnTo>
                  <a:lnTo>
                    <a:pt x="82" y="62"/>
                  </a:lnTo>
                  <a:lnTo>
                    <a:pt x="83" y="62"/>
                  </a:lnTo>
                  <a:lnTo>
                    <a:pt x="83" y="60"/>
                  </a:lnTo>
                  <a:lnTo>
                    <a:pt x="82" y="57"/>
                  </a:lnTo>
                  <a:lnTo>
                    <a:pt x="78" y="52"/>
                  </a:lnTo>
                  <a:lnTo>
                    <a:pt x="74" y="45"/>
                  </a:lnTo>
                  <a:lnTo>
                    <a:pt x="69" y="41"/>
                  </a:lnTo>
                  <a:lnTo>
                    <a:pt x="62" y="34"/>
                  </a:lnTo>
                  <a:lnTo>
                    <a:pt x="56" y="29"/>
                  </a:lnTo>
                  <a:lnTo>
                    <a:pt x="51" y="26"/>
                  </a:lnTo>
                  <a:lnTo>
                    <a:pt x="46" y="25"/>
                  </a:lnTo>
                  <a:lnTo>
                    <a:pt x="41" y="23"/>
                  </a:lnTo>
                  <a:lnTo>
                    <a:pt x="37" y="20"/>
                  </a:lnTo>
                  <a:lnTo>
                    <a:pt x="33" y="17"/>
                  </a:lnTo>
                  <a:lnTo>
                    <a:pt x="30" y="13"/>
                  </a:lnTo>
                  <a:lnTo>
                    <a:pt x="25" y="10"/>
                  </a:lnTo>
                  <a:lnTo>
                    <a:pt x="22" y="7"/>
                  </a:lnTo>
                  <a:lnTo>
                    <a:pt x="17" y="4"/>
                  </a:lnTo>
                  <a:lnTo>
                    <a:pt x="12" y="0"/>
                  </a:lnTo>
                  <a:lnTo>
                    <a:pt x="11" y="0"/>
                  </a:lnTo>
                  <a:lnTo>
                    <a:pt x="9" y="0"/>
                  </a:lnTo>
                  <a:lnTo>
                    <a:pt x="8" y="0"/>
                  </a:lnTo>
                  <a:lnTo>
                    <a:pt x="6" y="2"/>
                  </a:lnTo>
                  <a:lnTo>
                    <a:pt x="4" y="2"/>
                  </a:lnTo>
                  <a:lnTo>
                    <a:pt x="3" y="4"/>
                  </a:lnTo>
                  <a:lnTo>
                    <a:pt x="1" y="5"/>
                  </a:lnTo>
                  <a:lnTo>
                    <a:pt x="1" y="8"/>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7999" name="Freeform 198"/>
            <p:cNvSpPr>
              <a:spLocks/>
            </p:cNvSpPr>
            <p:nvPr/>
          </p:nvSpPr>
          <p:spPr bwMode="auto">
            <a:xfrm>
              <a:off x="4430" y="2507"/>
              <a:ext cx="86" cy="39"/>
            </a:xfrm>
            <a:custGeom>
              <a:avLst/>
              <a:gdLst>
                <a:gd name="T0" fmla="*/ 12 w 86"/>
                <a:gd name="T1" fmla="*/ 3 h 39"/>
                <a:gd name="T2" fmla="*/ 9 w 86"/>
                <a:gd name="T3" fmla="*/ 5 h 39"/>
                <a:gd name="T4" fmla="*/ 8 w 86"/>
                <a:gd name="T5" fmla="*/ 7 h 39"/>
                <a:gd name="T6" fmla="*/ 6 w 86"/>
                <a:gd name="T7" fmla="*/ 7 h 39"/>
                <a:gd name="T8" fmla="*/ 4 w 86"/>
                <a:gd name="T9" fmla="*/ 8 h 39"/>
                <a:gd name="T10" fmla="*/ 1 w 86"/>
                <a:gd name="T11" fmla="*/ 10 h 39"/>
                <a:gd name="T12" fmla="*/ 1 w 86"/>
                <a:gd name="T13" fmla="*/ 10 h 39"/>
                <a:gd name="T14" fmla="*/ 0 w 86"/>
                <a:gd name="T15" fmla="*/ 11 h 39"/>
                <a:gd name="T16" fmla="*/ 0 w 86"/>
                <a:gd name="T17" fmla="*/ 11 h 39"/>
                <a:gd name="T18" fmla="*/ 1 w 86"/>
                <a:gd name="T19" fmla="*/ 16 h 39"/>
                <a:gd name="T20" fmla="*/ 4 w 86"/>
                <a:gd name="T21" fmla="*/ 19 h 39"/>
                <a:gd name="T22" fmla="*/ 6 w 86"/>
                <a:gd name="T23" fmla="*/ 24 h 39"/>
                <a:gd name="T24" fmla="*/ 11 w 86"/>
                <a:gd name="T25" fmla="*/ 27 h 39"/>
                <a:gd name="T26" fmla="*/ 14 w 86"/>
                <a:gd name="T27" fmla="*/ 31 h 39"/>
                <a:gd name="T28" fmla="*/ 19 w 86"/>
                <a:gd name="T29" fmla="*/ 34 h 39"/>
                <a:gd name="T30" fmla="*/ 22 w 86"/>
                <a:gd name="T31" fmla="*/ 35 h 39"/>
                <a:gd name="T32" fmla="*/ 27 w 86"/>
                <a:gd name="T33" fmla="*/ 35 h 39"/>
                <a:gd name="T34" fmla="*/ 33 w 86"/>
                <a:gd name="T35" fmla="*/ 35 h 39"/>
                <a:gd name="T36" fmla="*/ 40 w 86"/>
                <a:gd name="T37" fmla="*/ 37 h 39"/>
                <a:gd name="T38" fmla="*/ 48 w 86"/>
                <a:gd name="T39" fmla="*/ 37 h 39"/>
                <a:gd name="T40" fmla="*/ 56 w 86"/>
                <a:gd name="T41" fmla="*/ 39 h 39"/>
                <a:gd name="T42" fmla="*/ 64 w 86"/>
                <a:gd name="T43" fmla="*/ 39 h 39"/>
                <a:gd name="T44" fmla="*/ 72 w 86"/>
                <a:gd name="T45" fmla="*/ 39 h 39"/>
                <a:gd name="T46" fmla="*/ 78 w 86"/>
                <a:gd name="T47" fmla="*/ 39 h 39"/>
                <a:gd name="T48" fmla="*/ 83 w 86"/>
                <a:gd name="T49" fmla="*/ 37 h 39"/>
                <a:gd name="T50" fmla="*/ 85 w 86"/>
                <a:gd name="T51" fmla="*/ 35 h 39"/>
                <a:gd name="T52" fmla="*/ 86 w 86"/>
                <a:gd name="T53" fmla="*/ 32 h 39"/>
                <a:gd name="T54" fmla="*/ 86 w 86"/>
                <a:gd name="T55" fmla="*/ 27 h 39"/>
                <a:gd name="T56" fmla="*/ 86 w 86"/>
                <a:gd name="T57" fmla="*/ 24 h 39"/>
                <a:gd name="T58" fmla="*/ 85 w 86"/>
                <a:gd name="T59" fmla="*/ 21 h 39"/>
                <a:gd name="T60" fmla="*/ 83 w 86"/>
                <a:gd name="T61" fmla="*/ 16 h 39"/>
                <a:gd name="T62" fmla="*/ 82 w 86"/>
                <a:gd name="T63" fmla="*/ 15 h 39"/>
                <a:gd name="T64" fmla="*/ 77 w 86"/>
                <a:gd name="T65" fmla="*/ 13 h 39"/>
                <a:gd name="T66" fmla="*/ 70 w 86"/>
                <a:gd name="T67" fmla="*/ 10 h 39"/>
                <a:gd name="T68" fmla="*/ 62 w 86"/>
                <a:gd name="T69" fmla="*/ 8 h 39"/>
                <a:gd name="T70" fmla="*/ 54 w 86"/>
                <a:gd name="T71" fmla="*/ 5 h 39"/>
                <a:gd name="T72" fmla="*/ 45 w 86"/>
                <a:gd name="T73" fmla="*/ 2 h 39"/>
                <a:gd name="T74" fmla="*/ 35 w 86"/>
                <a:gd name="T75" fmla="*/ 0 h 39"/>
                <a:gd name="T76" fmla="*/ 27 w 86"/>
                <a:gd name="T77" fmla="*/ 0 h 39"/>
                <a:gd name="T78" fmla="*/ 19 w 86"/>
                <a:gd name="T79" fmla="*/ 0 h 39"/>
                <a:gd name="T80" fmla="*/ 12 w 86"/>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39"/>
                <a:gd name="T125" fmla="*/ 86 w 86"/>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39">
                  <a:moveTo>
                    <a:pt x="12" y="3"/>
                  </a:moveTo>
                  <a:lnTo>
                    <a:pt x="9" y="5"/>
                  </a:lnTo>
                  <a:lnTo>
                    <a:pt x="8" y="7"/>
                  </a:lnTo>
                  <a:lnTo>
                    <a:pt x="6" y="7"/>
                  </a:lnTo>
                  <a:lnTo>
                    <a:pt x="4" y="8"/>
                  </a:lnTo>
                  <a:lnTo>
                    <a:pt x="1" y="10"/>
                  </a:lnTo>
                  <a:lnTo>
                    <a:pt x="0" y="11"/>
                  </a:lnTo>
                  <a:lnTo>
                    <a:pt x="1" y="16"/>
                  </a:lnTo>
                  <a:lnTo>
                    <a:pt x="4" y="19"/>
                  </a:lnTo>
                  <a:lnTo>
                    <a:pt x="6" y="24"/>
                  </a:lnTo>
                  <a:lnTo>
                    <a:pt x="11" y="27"/>
                  </a:lnTo>
                  <a:lnTo>
                    <a:pt x="14" y="31"/>
                  </a:lnTo>
                  <a:lnTo>
                    <a:pt x="19" y="34"/>
                  </a:lnTo>
                  <a:lnTo>
                    <a:pt x="22" y="35"/>
                  </a:lnTo>
                  <a:lnTo>
                    <a:pt x="27" y="35"/>
                  </a:lnTo>
                  <a:lnTo>
                    <a:pt x="33" y="35"/>
                  </a:lnTo>
                  <a:lnTo>
                    <a:pt x="40" y="37"/>
                  </a:lnTo>
                  <a:lnTo>
                    <a:pt x="48" y="37"/>
                  </a:lnTo>
                  <a:lnTo>
                    <a:pt x="56" y="39"/>
                  </a:lnTo>
                  <a:lnTo>
                    <a:pt x="64" y="39"/>
                  </a:lnTo>
                  <a:lnTo>
                    <a:pt x="72" y="39"/>
                  </a:lnTo>
                  <a:lnTo>
                    <a:pt x="78" y="39"/>
                  </a:lnTo>
                  <a:lnTo>
                    <a:pt x="83" y="37"/>
                  </a:lnTo>
                  <a:lnTo>
                    <a:pt x="85" y="35"/>
                  </a:lnTo>
                  <a:lnTo>
                    <a:pt x="86" y="32"/>
                  </a:lnTo>
                  <a:lnTo>
                    <a:pt x="86" y="27"/>
                  </a:lnTo>
                  <a:lnTo>
                    <a:pt x="86" y="24"/>
                  </a:lnTo>
                  <a:lnTo>
                    <a:pt x="85" y="21"/>
                  </a:lnTo>
                  <a:lnTo>
                    <a:pt x="83" y="16"/>
                  </a:lnTo>
                  <a:lnTo>
                    <a:pt x="82" y="15"/>
                  </a:lnTo>
                  <a:lnTo>
                    <a:pt x="77" y="13"/>
                  </a:lnTo>
                  <a:lnTo>
                    <a:pt x="70" y="10"/>
                  </a:lnTo>
                  <a:lnTo>
                    <a:pt x="62" y="8"/>
                  </a:lnTo>
                  <a:lnTo>
                    <a:pt x="54" y="5"/>
                  </a:lnTo>
                  <a:lnTo>
                    <a:pt x="45" y="2"/>
                  </a:lnTo>
                  <a:lnTo>
                    <a:pt x="35" y="0"/>
                  </a:lnTo>
                  <a:lnTo>
                    <a:pt x="27" y="0"/>
                  </a:lnTo>
                  <a:lnTo>
                    <a:pt x="19" y="0"/>
                  </a:lnTo>
                  <a:lnTo>
                    <a:pt x="12" y="3"/>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8000" name="Freeform 199"/>
            <p:cNvSpPr>
              <a:spLocks/>
            </p:cNvSpPr>
            <p:nvPr/>
          </p:nvSpPr>
          <p:spPr bwMode="auto">
            <a:xfrm>
              <a:off x="4430" y="2507"/>
              <a:ext cx="86" cy="39"/>
            </a:xfrm>
            <a:custGeom>
              <a:avLst/>
              <a:gdLst>
                <a:gd name="T0" fmla="*/ 12 w 86"/>
                <a:gd name="T1" fmla="*/ 3 h 39"/>
                <a:gd name="T2" fmla="*/ 9 w 86"/>
                <a:gd name="T3" fmla="*/ 5 h 39"/>
                <a:gd name="T4" fmla="*/ 8 w 86"/>
                <a:gd name="T5" fmla="*/ 7 h 39"/>
                <a:gd name="T6" fmla="*/ 6 w 86"/>
                <a:gd name="T7" fmla="*/ 7 h 39"/>
                <a:gd name="T8" fmla="*/ 4 w 86"/>
                <a:gd name="T9" fmla="*/ 8 h 39"/>
                <a:gd name="T10" fmla="*/ 1 w 86"/>
                <a:gd name="T11" fmla="*/ 10 h 39"/>
                <a:gd name="T12" fmla="*/ 1 w 86"/>
                <a:gd name="T13" fmla="*/ 10 h 39"/>
                <a:gd name="T14" fmla="*/ 0 w 86"/>
                <a:gd name="T15" fmla="*/ 11 h 39"/>
                <a:gd name="T16" fmla="*/ 0 w 86"/>
                <a:gd name="T17" fmla="*/ 11 h 39"/>
                <a:gd name="T18" fmla="*/ 1 w 86"/>
                <a:gd name="T19" fmla="*/ 16 h 39"/>
                <a:gd name="T20" fmla="*/ 4 w 86"/>
                <a:gd name="T21" fmla="*/ 19 h 39"/>
                <a:gd name="T22" fmla="*/ 6 w 86"/>
                <a:gd name="T23" fmla="*/ 24 h 39"/>
                <a:gd name="T24" fmla="*/ 11 w 86"/>
                <a:gd name="T25" fmla="*/ 27 h 39"/>
                <a:gd name="T26" fmla="*/ 14 w 86"/>
                <a:gd name="T27" fmla="*/ 31 h 39"/>
                <a:gd name="T28" fmla="*/ 19 w 86"/>
                <a:gd name="T29" fmla="*/ 34 h 39"/>
                <a:gd name="T30" fmla="*/ 22 w 86"/>
                <a:gd name="T31" fmla="*/ 35 h 39"/>
                <a:gd name="T32" fmla="*/ 27 w 86"/>
                <a:gd name="T33" fmla="*/ 35 h 39"/>
                <a:gd name="T34" fmla="*/ 33 w 86"/>
                <a:gd name="T35" fmla="*/ 35 h 39"/>
                <a:gd name="T36" fmla="*/ 40 w 86"/>
                <a:gd name="T37" fmla="*/ 37 h 39"/>
                <a:gd name="T38" fmla="*/ 48 w 86"/>
                <a:gd name="T39" fmla="*/ 37 h 39"/>
                <a:gd name="T40" fmla="*/ 56 w 86"/>
                <a:gd name="T41" fmla="*/ 39 h 39"/>
                <a:gd name="T42" fmla="*/ 64 w 86"/>
                <a:gd name="T43" fmla="*/ 39 h 39"/>
                <a:gd name="T44" fmla="*/ 72 w 86"/>
                <a:gd name="T45" fmla="*/ 39 h 39"/>
                <a:gd name="T46" fmla="*/ 78 w 86"/>
                <a:gd name="T47" fmla="*/ 39 h 39"/>
                <a:gd name="T48" fmla="*/ 83 w 86"/>
                <a:gd name="T49" fmla="*/ 37 h 39"/>
                <a:gd name="T50" fmla="*/ 85 w 86"/>
                <a:gd name="T51" fmla="*/ 35 h 39"/>
                <a:gd name="T52" fmla="*/ 86 w 86"/>
                <a:gd name="T53" fmla="*/ 32 h 39"/>
                <a:gd name="T54" fmla="*/ 86 w 86"/>
                <a:gd name="T55" fmla="*/ 27 h 39"/>
                <a:gd name="T56" fmla="*/ 86 w 86"/>
                <a:gd name="T57" fmla="*/ 24 h 39"/>
                <a:gd name="T58" fmla="*/ 85 w 86"/>
                <a:gd name="T59" fmla="*/ 21 h 39"/>
                <a:gd name="T60" fmla="*/ 83 w 86"/>
                <a:gd name="T61" fmla="*/ 16 h 39"/>
                <a:gd name="T62" fmla="*/ 82 w 86"/>
                <a:gd name="T63" fmla="*/ 15 h 39"/>
                <a:gd name="T64" fmla="*/ 77 w 86"/>
                <a:gd name="T65" fmla="*/ 13 h 39"/>
                <a:gd name="T66" fmla="*/ 70 w 86"/>
                <a:gd name="T67" fmla="*/ 10 h 39"/>
                <a:gd name="T68" fmla="*/ 62 w 86"/>
                <a:gd name="T69" fmla="*/ 8 h 39"/>
                <a:gd name="T70" fmla="*/ 54 w 86"/>
                <a:gd name="T71" fmla="*/ 5 h 39"/>
                <a:gd name="T72" fmla="*/ 45 w 86"/>
                <a:gd name="T73" fmla="*/ 2 h 39"/>
                <a:gd name="T74" fmla="*/ 35 w 86"/>
                <a:gd name="T75" fmla="*/ 0 h 39"/>
                <a:gd name="T76" fmla="*/ 27 w 86"/>
                <a:gd name="T77" fmla="*/ 0 h 39"/>
                <a:gd name="T78" fmla="*/ 19 w 86"/>
                <a:gd name="T79" fmla="*/ 0 h 39"/>
                <a:gd name="T80" fmla="*/ 12 w 86"/>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39"/>
                <a:gd name="T125" fmla="*/ 86 w 86"/>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39">
                  <a:moveTo>
                    <a:pt x="12" y="3"/>
                  </a:moveTo>
                  <a:lnTo>
                    <a:pt x="9" y="5"/>
                  </a:lnTo>
                  <a:lnTo>
                    <a:pt x="8" y="7"/>
                  </a:lnTo>
                  <a:lnTo>
                    <a:pt x="6" y="7"/>
                  </a:lnTo>
                  <a:lnTo>
                    <a:pt x="4" y="8"/>
                  </a:lnTo>
                  <a:lnTo>
                    <a:pt x="1" y="10"/>
                  </a:lnTo>
                  <a:lnTo>
                    <a:pt x="0" y="11"/>
                  </a:lnTo>
                  <a:lnTo>
                    <a:pt x="1" y="16"/>
                  </a:lnTo>
                  <a:lnTo>
                    <a:pt x="4" y="19"/>
                  </a:lnTo>
                  <a:lnTo>
                    <a:pt x="6" y="24"/>
                  </a:lnTo>
                  <a:lnTo>
                    <a:pt x="11" y="27"/>
                  </a:lnTo>
                  <a:lnTo>
                    <a:pt x="14" y="31"/>
                  </a:lnTo>
                  <a:lnTo>
                    <a:pt x="19" y="34"/>
                  </a:lnTo>
                  <a:lnTo>
                    <a:pt x="22" y="35"/>
                  </a:lnTo>
                  <a:lnTo>
                    <a:pt x="27" y="35"/>
                  </a:lnTo>
                  <a:lnTo>
                    <a:pt x="33" y="35"/>
                  </a:lnTo>
                  <a:lnTo>
                    <a:pt x="40" y="37"/>
                  </a:lnTo>
                  <a:lnTo>
                    <a:pt x="48" y="37"/>
                  </a:lnTo>
                  <a:lnTo>
                    <a:pt x="56" y="39"/>
                  </a:lnTo>
                  <a:lnTo>
                    <a:pt x="64" y="39"/>
                  </a:lnTo>
                  <a:lnTo>
                    <a:pt x="72" y="39"/>
                  </a:lnTo>
                  <a:lnTo>
                    <a:pt x="78" y="39"/>
                  </a:lnTo>
                  <a:lnTo>
                    <a:pt x="83" y="37"/>
                  </a:lnTo>
                  <a:lnTo>
                    <a:pt x="85" y="35"/>
                  </a:lnTo>
                  <a:lnTo>
                    <a:pt x="86" y="32"/>
                  </a:lnTo>
                  <a:lnTo>
                    <a:pt x="86" y="27"/>
                  </a:lnTo>
                  <a:lnTo>
                    <a:pt x="86" y="24"/>
                  </a:lnTo>
                  <a:lnTo>
                    <a:pt x="85" y="21"/>
                  </a:lnTo>
                  <a:lnTo>
                    <a:pt x="83" y="16"/>
                  </a:lnTo>
                  <a:lnTo>
                    <a:pt x="82" y="15"/>
                  </a:lnTo>
                  <a:lnTo>
                    <a:pt x="77" y="13"/>
                  </a:lnTo>
                  <a:lnTo>
                    <a:pt x="70" y="10"/>
                  </a:lnTo>
                  <a:lnTo>
                    <a:pt x="62" y="8"/>
                  </a:lnTo>
                  <a:lnTo>
                    <a:pt x="54" y="5"/>
                  </a:lnTo>
                  <a:lnTo>
                    <a:pt x="45" y="2"/>
                  </a:lnTo>
                  <a:lnTo>
                    <a:pt x="35" y="0"/>
                  </a:lnTo>
                  <a:lnTo>
                    <a:pt x="27" y="0"/>
                  </a:lnTo>
                  <a:lnTo>
                    <a:pt x="19" y="0"/>
                  </a:lnTo>
                  <a:lnTo>
                    <a:pt x="12" y="3"/>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01" name="Freeform 200"/>
            <p:cNvSpPr>
              <a:spLocks/>
            </p:cNvSpPr>
            <p:nvPr/>
          </p:nvSpPr>
          <p:spPr bwMode="auto">
            <a:xfrm>
              <a:off x="4515" y="2483"/>
              <a:ext cx="43" cy="53"/>
            </a:xfrm>
            <a:custGeom>
              <a:avLst/>
              <a:gdLst>
                <a:gd name="T0" fmla="*/ 5 w 43"/>
                <a:gd name="T1" fmla="*/ 21 h 53"/>
                <a:gd name="T2" fmla="*/ 3 w 43"/>
                <a:gd name="T3" fmla="*/ 22 h 53"/>
                <a:gd name="T4" fmla="*/ 1 w 43"/>
                <a:gd name="T5" fmla="*/ 24 h 53"/>
                <a:gd name="T6" fmla="*/ 0 w 43"/>
                <a:gd name="T7" fmla="*/ 26 h 53"/>
                <a:gd name="T8" fmla="*/ 0 w 43"/>
                <a:gd name="T9" fmla="*/ 27 h 53"/>
                <a:gd name="T10" fmla="*/ 0 w 43"/>
                <a:gd name="T11" fmla="*/ 29 h 53"/>
                <a:gd name="T12" fmla="*/ 0 w 43"/>
                <a:gd name="T13" fmla="*/ 31 h 53"/>
                <a:gd name="T14" fmla="*/ 0 w 43"/>
                <a:gd name="T15" fmla="*/ 32 h 53"/>
                <a:gd name="T16" fmla="*/ 1 w 43"/>
                <a:gd name="T17" fmla="*/ 34 h 53"/>
                <a:gd name="T18" fmla="*/ 3 w 43"/>
                <a:gd name="T19" fmla="*/ 35 h 53"/>
                <a:gd name="T20" fmla="*/ 5 w 43"/>
                <a:gd name="T21" fmla="*/ 39 h 53"/>
                <a:gd name="T22" fmla="*/ 5 w 43"/>
                <a:gd name="T23" fmla="*/ 40 h 53"/>
                <a:gd name="T24" fmla="*/ 5 w 43"/>
                <a:gd name="T25" fmla="*/ 43 h 53"/>
                <a:gd name="T26" fmla="*/ 6 w 43"/>
                <a:gd name="T27" fmla="*/ 47 h 53"/>
                <a:gd name="T28" fmla="*/ 6 w 43"/>
                <a:gd name="T29" fmla="*/ 48 h 53"/>
                <a:gd name="T30" fmla="*/ 8 w 43"/>
                <a:gd name="T31" fmla="*/ 50 h 53"/>
                <a:gd name="T32" fmla="*/ 9 w 43"/>
                <a:gd name="T33" fmla="*/ 51 h 53"/>
                <a:gd name="T34" fmla="*/ 14 w 43"/>
                <a:gd name="T35" fmla="*/ 53 h 53"/>
                <a:gd name="T36" fmla="*/ 19 w 43"/>
                <a:gd name="T37" fmla="*/ 53 h 53"/>
                <a:gd name="T38" fmla="*/ 24 w 43"/>
                <a:gd name="T39" fmla="*/ 50 h 53"/>
                <a:gd name="T40" fmla="*/ 27 w 43"/>
                <a:gd name="T41" fmla="*/ 47 h 53"/>
                <a:gd name="T42" fmla="*/ 32 w 43"/>
                <a:gd name="T43" fmla="*/ 42 h 53"/>
                <a:gd name="T44" fmla="*/ 35 w 43"/>
                <a:gd name="T45" fmla="*/ 35 h 53"/>
                <a:gd name="T46" fmla="*/ 38 w 43"/>
                <a:gd name="T47" fmla="*/ 31 h 53"/>
                <a:gd name="T48" fmla="*/ 42 w 43"/>
                <a:gd name="T49" fmla="*/ 26 h 53"/>
                <a:gd name="T50" fmla="*/ 43 w 43"/>
                <a:gd name="T51" fmla="*/ 24 h 53"/>
                <a:gd name="T52" fmla="*/ 43 w 43"/>
                <a:gd name="T53" fmla="*/ 21 h 53"/>
                <a:gd name="T54" fmla="*/ 43 w 43"/>
                <a:gd name="T55" fmla="*/ 19 h 53"/>
                <a:gd name="T56" fmla="*/ 42 w 43"/>
                <a:gd name="T57" fmla="*/ 18 h 53"/>
                <a:gd name="T58" fmla="*/ 40 w 43"/>
                <a:gd name="T59" fmla="*/ 16 h 53"/>
                <a:gd name="T60" fmla="*/ 38 w 43"/>
                <a:gd name="T61" fmla="*/ 14 h 53"/>
                <a:gd name="T62" fmla="*/ 38 w 43"/>
                <a:gd name="T63" fmla="*/ 13 h 53"/>
                <a:gd name="T64" fmla="*/ 38 w 43"/>
                <a:gd name="T65" fmla="*/ 10 h 53"/>
                <a:gd name="T66" fmla="*/ 38 w 43"/>
                <a:gd name="T67" fmla="*/ 8 h 53"/>
                <a:gd name="T68" fmla="*/ 38 w 43"/>
                <a:gd name="T69" fmla="*/ 8 h 53"/>
                <a:gd name="T70" fmla="*/ 40 w 43"/>
                <a:gd name="T71" fmla="*/ 6 h 53"/>
                <a:gd name="T72" fmla="*/ 40 w 43"/>
                <a:gd name="T73" fmla="*/ 5 h 53"/>
                <a:gd name="T74" fmla="*/ 40 w 43"/>
                <a:gd name="T75" fmla="*/ 5 h 53"/>
                <a:gd name="T76" fmla="*/ 40 w 43"/>
                <a:gd name="T77" fmla="*/ 3 h 53"/>
                <a:gd name="T78" fmla="*/ 40 w 43"/>
                <a:gd name="T79" fmla="*/ 3 h 53"/>
                <a:gd name="T80" fmla="*/ 40 w 43"/>
                <a:gd name="T81" fmla="*/ 2 h 53"/>
                <a:gd name="T82" fmla="*/ 34 w 43"/>
                <a:gd name="T83" fmla="*/ 0 h 53"/>
                <a:gd name="T84" fmla="*/ 27 w 43"/>
                <a:gd name="T85" fmla="*/ 2 h 53"/>
                <a:gd name="T86" fmla="*/ 24 w 43"/>
                <a:gd name="T87" fmla="*/ 2 h 53"/>
                <a:gd name="T88" fmla="*/ 19 w 43"/>
                <a:gd name="T89" fmla="*/ 5 h 53"/>
                <a:gd name="T90" fmla="*/ 16 w 43"/>
                <a:gd name="T91" fmla="*/ 8 h 53"/>
                <a:gd name="T92" fmla="*/ 11 w 43"/>
                <a:gd name="T93" fmla="*/ 13 h 53"/>
                <a:gd name="T94" fmla="*/ 8 w 43"/>
                <a:gd name="T95" fmla="*/ 18 h 53"/>
                <a:gd name="T96" fmla="*/ 5 w 43"/>
                <a:gd name="T97" fmla="*/ 2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53"/>
                <a:gd name="T149" fmla="*/ 43 w 43"/>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53">
                  <a:moveTo>
                    <a:pt x="5" y="21"/>
                  </a:moveTo>
                  <a:lnTo>
                    <a:pt x="3" y="22"/>
                  </a:lnTo>
                  <a:lnTo>
                    <a:pt x="1" y="24"/>
                  </a:lnTo>
                  <a:lnTo>
                    <a:pt x="0" y="26"/>
                  </a:lnTo>
                  <a:lnTo>
                    <a:pt x="0" y="27"/>
                  </a:lnTo>
                  <a:lnTo>
                    <a:pt x="0" y="29"/>
                  </a:lnTo>
                  <a:lnTo>
                    <a:pt x="0" y="31"/>
                  </a:lnTo>
                  <a:lnTo>
                    <a:pt x="0" y="32"/>
                  </a:lnTo>
                  <a:lnTo>
                    <a:pt x="1" y="34"/>
                  </a:lnTo>
                  <a:lnTo>
                    <a:pt x="3" y="35"/>
                  </a:lnTo>
                  <a:lnTo>
                    <a:pt x="5" y="39"/>
                  </a:lnTo>
                  <a:lnTo>
                    <a:pt x="5" y="40"/>
                  </a:lnTo>
                  <a:lnTo>
                    <a:pt x="5" y="43"/>
                  </a:lnTo>
                  <a:lnTo>
                    <a:pt x="6" y="47"/>
                  </a:lnTo>
                  <a:lnTo>
                    <a:pt x="6" y="48"/>
                  </a:lnTo>
                  <a:lnTo>
                    <a:pt x="8" y="50"/>
                  </a:lnTo>
                  <a:lnTo>
                    <a:pt x="9" y="51"/>
                  </a:lnTo>
                  <a:lnTo>
                    <a:pt x="14" y="53"/>
                  </a:lnTo>
                  <a:lnTo>
                    <a:pt x="19" y="53"/>
                  </a:lnTo>
                  <a:lnTo>
                    <a:pt x="24" y="50"/>
                  </a:lnTo>
                  <a:lnTo>
                    <a:pt x="27" y="47"/>
                  </a:lnTo>
                  <a:lnTo>
                    <a:pt x="32" y="42"/>
                  </a:lnTo>
                  <a:lnTo>
                    <a:pt x="35" y="35"/>
                  </a:lnTo>
                  <a:lnTo>
                    <a:pt x="38" y="31"/>
                  </a:lnTo>
                  <a:lnTo>
                    <a:pt x="42" y="26"/>
                  </a:lnTo>
                  <a:lnTo>
                    <a:pt x="43" y="24"/>
                  </a:lnTo>
                  <a:lnTo>
                    <a:pt x="43" y="21"/>
                  </a:lnTo>
                  <a:lnTo>
                    <a:pt x="43" y="19"/>
                  </a:lnTo>
                  <a:lnTo>
                    <a:pt x="42" y="18"/>
                  </a:lnTo>
                  <a:lnTo>
                    <a:pt x="40" y="16"/>
                  </a:lnTo>
                  <a:lnTo>
                    <a:pt x="38" y="14"/>
                  </a:lnTo>
                  <a:lnTo>
                    <a:pt x="38" y="13"/>
                  </a:lnTo>
                  <a:lnTo>
                    <a:pt x="38" y="10"/>
                  </a:lnTo>
                  <a:lnTo>
                    <a:pt x="38" y="8"/>
                  </a:lnTo>
                  <a:lnTo>
                    <a:pt x="40" y="6"/>
                  </a:lnTo>
                  <a:lnTo>
                    <a:pt x="40" y="5"/>
                  </a:lnTo>
                  <a:lnTo>
                    <a:pt x="40" y="3"/>
                  </a:lnTo>
                  <a:lnTo>
                    <a:pt x="40" y="2"/>
                  </a:lnTo>
                  <a:lnTo>
                    <a:pt x="34" y="0"/>
                  </a:lnTo>
                  <a:lnTo>
                    <a:pt x="27" y="2"/>
                  </a:lnTo>
                  <a:lnTo>
                    <a:pt x="24" y="2"/>
                  </a:lnTo>
                  <a:lnTo>
                    <a:pt x="19" y="5"/>
                  </a:lnTo>
                  <a:lnTo>
                    <a:pt x="16" y="8"/>
                  </a:lnTo>
                  <a:lnTo>
                    <a:pt x="11" y="13"/>
                  </a:lnTo>
                  <a:lnTo>
                    <a:pt x="8" y="18"/>
                  </a:lnTo>
                  <a:lnTo>
                    <a:pt x="5" y="21"/>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8002" name="Freeform 201"/>
            <p:cNvSpPr>
              <a:spLocks/>
            </p:cNvSpPr>
            <p:nvPr/>
          </p:nvSpPr>
          <p:spPr bwMode="auto">
            <a:xfrm>
              <a:off x="4515" y="2483"/>
              <a:ext cx="43" cy="53"/>
            </a:xfrm>
            <a:custGeom>
              <a:avLst/>
              <a:gdLst>
                <a:gd name="T0" fmla="*/ 5 w 43"/>
                <a:gd name="T1" fmla="*/ 21 h 53"/>
                <a:gd name="T2" fmla="*/ 3 w 43"/>
                <a:gd name="T3" fmla="*/ 22 h 53"/>
                <a:gd name="T4" fmla="*/ 1 w 43"/>
                <a:gd name="T5" fmla="*/ 24 h 53"/>
                <a:gd name="T6" fmla="*/ 0 w 43"/>
                <a:gd name="T7" fmla="*/ 26 h 53"/>
                <a:gd name="T8" fmla="*/ 0 w 43"/>
                <a:gd name="T9" fmla="*/ 27 h 53"/>
                <a:gd name="T10" fmla="*/ 0 w 43"/>
                <a:gd name="T11" fmla="*/ 29 h 53"/>
                <a:gd name="T12" fmla="*/ 0 w 43"/>
                <a:gd name="T13" fmla="*/ 31 h 53"/>
                <a:gd name="T14" fmla="*/ 0 w 43"/>
                <a:gd name="T15" fmla="*/ 32 h 53"/>
                <a:gd name="T16" fmla="*/ 1 w 43"/>
                <a:gd name="T17" fmla="*/ 34 h 53"/>
                <a:gd name="T18" fmla="*/ 3 w 43"/>
                <a:gd name="T19" fmla="*/ 35 h 53"/>
                <a:gd name="T20" fmla="*/ 5 w 43"/>
                <a:gd name="T21" fmla="*/ 39 h 53"/>
                <a:gd name="T22" fmla="*/ 5 w 43"/>
                <a:gd name="T23" fmla="*/ 40 h 53"/>
                <a:gd name="T24" fmla="*/ 5 w 43"/>
                <a:gd name="T25" fmla="*/ 43 h 53"/>
                <a:gd name="T26" fmla="*/ 6 w 43"/>
                <a:gd name="T27" fmla="*/ 47 h 53"/>
                <a:gd name="T28" fmla="*/ 6 w 43"/>
                <a:gd name="T29" fmla="*/ 48 h 53"/>
                <a:gd name="T30" fmla="*/ 8 w 43"/>
                <a:gd name="T31" fmla="*/ 50 h 53"/>
                <a:gd name="T32" fmla="*/ 9 w 43"/>
                <a:gd name="T33" fmla="*/ 51 h 53"/>
                <a:gd name="T34" fmla="*/ 14 w 43"/>
                <a:gd name="T35" fmla="*/ 53 h 53"/>
                <a:gd name="T36" fmla="*/ 19 w 43"/>
                <a:gd name="T37" fmla="*/ 53 h 53"/>
                <a:gd name="T38" fmla="*/ 24 w 43"/>
                <a:gd name="T39" fmla="*/ 50 h 53"/>
                <a:gd name="T40" fmla="*/ 27 w 43"/>
                <a:gd name="T41" fmla="*/ 47 h 53"/>
                <a:gd name="T42" fmla="*/ 32 w 43"/>
                <a:gd name="T43" fmla="*/ 42 h 53"/>
                <a:gd name="T44" fmla="*/ 35 w 43"/>
                <a:gd name="T45" fmla="*/ 35 h 53"/>
                <a:gd name="T46" fmla="*/ 38 w 43"/>
                <a:gd name="T47" fmla="*/ 31 h 53"/>
                <a:gd name="T48" fmla="*/ 42 w 43"/>
                <a:gd name="T49" fmla="*/ 26 h 53"/>
                <a:gd name="T50" fmla="*/ 43 w 43"/>
                <a:gd name="T51" fmla="*/ 24 h 53"/>
                <a:gd name="T52" fmla="*/ 43 w 43"/>
                <a:gd name="T53" fmla="*/ 21 h 53"/>
                <a:gd name="T54" fmla="*/ 43 w 43"/>
                <a:gd name="T55" fmla="*/ 19 h 53"/>
                <a:gd name="T56" fmla="*/ 42 w 43"/>
                <a:gd name="T57" fmla="*/ 18 h 53"/>
                <a:gd name="T58" fmla="*/ 40 w 43"/>
                <a:gd name="T59" fmla="*/ 16 h 53"/>
                <a:gd name="T60" fmla="*/ 38 w 43"/>
                <a:gd name="T61" fmla="*/ 14 h 53"/>
                <a:gd name="T62" fmla="*/ 38 w 43"/>
                <a:gd name="T63" fmla="*/ 13 h 53"/>
                <a:gd name="T64" fmla="*/ 38 w 43"/>
                <a:gd name="T65" fmla="*/ 10 h 53"/>
                <a:gd name="T66" fmla="*/ 38 w 43"/>
                <a:gd name="T67" fmla="*/ 8 h 53"/>
                <a:gd name="T68" fmla="*/ 38 w 43"/>
                <a:gd name="T69" fmla="*/ 8 h 53"/>
                <a:gd name="T70" fmla="*/ 40 w 43"/>
                <a:gd name="T71" fmla="*/ 6 h 53"/>
                <a:gd name="T72" fmla="*/ 40 w 43"/>
                <a:gd name="T73" fmla="*/ 5 h 53"/>
                <a:gd name="T74" fmla="*/ 40 w 43"/>
                <a:gd name="T75" fmla="*/ 5 h 53"/>
                <a:gd name="T76" fmla="*/ 40 w 43"/>
                <a:gd name="T77" fmla="*/ 3 h 53"/>
                <a:gd name="T78" fmla="*/ 40 w 43"/>
                <a:gd name="T79" fmla="*/ 3 h 53"/>
                <a:gd name="T80" fmla="*/ 40 w 43"/>
                <a:gd name="T81" fmla="*/ 2 h 53"/>
                <a:gd name="T82" fmla="*/ 34 w 43"/>
                <a:gd name="T83" fmla="*/ 0 h 53"/>
                <a:gd name="T84" fmla="*/ 27 w 43"/>
                <a:gd name="T85" fmla="*/ 2 h 53"/>
                <a:gd name="T86" fmla="*/ 24 w 43"/>
                <a:gd name="T87" fmla="*/ 2 h 53"/>
                <a:gd name="T88" fmla="*/ 19 w 43"/>
                <a:gd name="T89" fmla="*/ 5 h 53"/>
                <a:gd name="T90" fmla="*/ 16 w 43"/>
                <a:gd name="T91" fmla="*/ 8 h 53"/>
                <a:gd name="T92" fmla="*/ 11 w 43"/>
                <a:gd name="T93" fmla="*/ 13 h 53"/>
                <a:gd name="T94" fmla="*/ 8 w 43"/>
                <a:gd name="T95" fmla="*/ 18 h 53"/>
                <a:gd name="T96" fmla="*/ 5 w 43"/>
                <a:gd name="T97" fmla="*/ 2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53"/>
                <a:gd name="T149" fmla="*/ 43 w 43"/>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53">
                  <a:moveTo>
                    <a:pt x="5" y="21"/>
                  </a:moveTo>
                  <a:lnTo>
                    <a:pt x="3" y="22"/>
                  </a:lnTo>
                  <a:lnTo>
                    <a:pt x="1" y="24"/>
                  </a:lnTo>
                  <a:lnTo>
                    <a:pt x="0" y="26"/>
                  </a:lnTo>
                  <a:lnTo>
                    <a:pt x="0" y="27"/>
                  </a:lnTo>
                  <a:lnTo>
                    <a:pt x="0" y="29"/>
                  </a:lnTo>
                  <a:lnTo>
                    <a:pt x="0" y="31"/>
                  </a:lnTo>
                  <a:lnTo>
                    <a:pt x="0" y="32"/>
                  </a:lnTo>
                  <a:lnTo>
                    <a:pt x="1" y="34"/>
                  </a:lnTo>
                  <a:lnTo>
                    <a:pt x="3" y="35"/>
                  </a:lnTo>
                  <a:lnTo>
                    <a:pt x="5" y="39"/>
                  </a:lnTo>
                  <a:lnTo>
                    <a:pt x="5" y="40"/>
                  </a:lnTo>
                  <a:lnTo>
                    <a:pt x="5" y="43"/>
                  </a:lnTo>
                  <a:lnTo>
                    <a:pt x="6" y="47"/>
                  </a:lnTo>
                  <a:lnTo>
                    <a:pt x="6" y="48"/>
                  </a:lnTo>
                  <a:lnTo>
                    <a:pt x="8" y="50"/>
                  </a:lnTo>
                  <a:lnTo>
                    <a:pt x="9" y="51"/>
                  </a:lnTo>
                  <a:lnTo>
                    <a:pt x="14" y="53"/>
                  </a:lnTo>
                  <a:lnTo>
                    <a:pt x="19" y="53"/>
                  </a:lnTo>
                  <a:lnTo>
                    <a:pt x="24" y="50"/>
                  </a:lnTo>
                  <a:lnTo>
                    <a:pt x="27" y="47"/>
                  </a:lnTo>
                  <a:lnTo>
                    <a:pt x="32" y="42"/>
                  </a:lnTo>
                  <a:lnTo>
                    <a:pt x="35" y="35"/>
                  </a:lnTo>
                  <a:lnTo>
                    <a:pt x="38" y="31"/>
                  </a:lnTo>
                  <a:lnTo>
                    <a:pt x="42" y="26"/>
                  </a:lnTo>
                  <a:lnTo>
                    <a:pt x="43" y="24"/>
                  </a:lnTo>
                  <a:lnTo>
                    <a:pt x="43" y="21"/>
                  </a:lnTo>
                  <a:lnTo>
                    <a:pt x="43" y="19"/>
                  </a:lnTo>
                  <a:lnTo>
                    <a:pt x="42" y="18"/>
                  </a:lnTo>
                  <a:lnTo>
                    <a:pt x="40" y="16"/>
                  </a:lnTo>
                  <a:lnTo>
                    <a:pt x="38" y="14"/>
                  </a:lnTo>
                  <a:lnTo>
                    <a:pt x="38" y="13"/>
                  </a:lnTo>
                  <a:lnTo>
                    <a:pt x="38" y="10"/>
                  </a:lnTo>
                  <a:lnTo>
                    <a:pt x="38" y="8"/>
                  </a:lnTo>
                  <a:lnTo>
                    <a:pt x="40" y="6"/>
                  </a:lnTo>
                  <a:lnTo>
                    <a:pt x="40" y="5"/>
                  </a:lnTo>
                  <a:lnTo>
                    <a:pt x="40" y="3"/>
                  </a:lnTo>
                  <a:lnTo>
                    <a:pt x="40" y="2"/>
                  </a:lnTo>
                  <a:lnTo>
                    <a:pt x="34" y="0"/>
                  </a:lnTo>
                  <a:lnTo>
                    <a:pt x="27" y="2"/>
                  </a:lnTo>
                  <a:lnTo>
                    <a:pt x="24" y="2"/>
                  </a:lnTo>
                  <a:lnTo>
                    <a:pt x="19" y="5"/>
                  </a:lnTo>
                  <a:lnTo>
                    <a:pt x="16" y="8"/>
                  </a:lnTo>
                  <a:lnTo>
                    <a:pt x="11" y="13"/>
                  </a:lnTo>
                  <a:lnTo>
                    <a:pt x="8" y="18"/>
                  </a:lnTo>
                  <a:lnTo>
                    <a:pt x="5" y="2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03" name="Freeform 202"/>
            <p:cNvSpPr>
              <a:spLocks/>
            </p:cNvSpPr>
            <p:nvPr/>
          </p:nvSpPr>
          <p:spPr bwMode="auto">
            <a:xfrm>
              <a:off x="4515" y="2483"/>
              <a:ext cx="43" cy="53"/>
            </a:xfrm>
            <a:custGeom>
              <a:avLst/>
              <a:gdLst>
                <a:gd name="T0" fmla="*/ 5 w 43"/>
                <a:gd name="T1" fmla="*/ 21 h 53"/>
                <a:gd name="T2" fmla="*/ 3 w 43"/>
                <a:gd name="T3" fmla="*/ 22 h 53"/>
                <a:gd name="T4" fmla="*/ 1 w 43"/>
                <a:gd name="T5" fmla="*/ 24 h 53"/>
                <a:gd name="T6" fmla="*/ 0 w 43"/>
                <a:gd name="T7" fmla="*/ 26 h 53"/>
                <a:gd name="T8" fmla="*/ 0 w 43"/>
                <a:gd name="T9" fmla="*/ 27 h 53"/>
                <a:gd name="T10" fmla="*/ 0 w 43"/>
                <a:gd name="T11" fmla="*/ 29 h 53"/>
                <a:gd name="T12" fmla="*/ 0 w 43"/>
                <a:gd name="T13" fmla="*/ 31 h 53"/>
                <a:gd name="T14" fmla="*/ 0 w 43"/>
                <a:gd name="T15" fmla="*/ 32 h 53"/>
                <a:gd name="T16" fmla="*/ 1 w 43"/>
                <a:gd name="T17" fmla="*/ 34 h 53"/>
                <a:gd name="T18" fmla="*/ 3 w 43"/>
                <a:gd name="T19" fmla="*/ 35 h 53"/>
                <a:gd name="T20" fmla="*/ 5 w 43"/>
                <a:gd name="T21" fmla="*/ 39 h 53"/>
                <a:gd name="T22" fmla="*/ 5 w 43"/>
                <a:gd name="T23" fmla="*/ 40 h 53"/>
                <a:gd name="T24" fmla="*/ 5 w 43"/>
                <a:gd name="T25" fmla="*/ 43 h 53"/>
                <a:gd name="T26" fmla="*/ 6 w 43"/>
                <a:gd name="T27" fmla="*/ 47 h 53"/>
                <a:gd name="T28" fmla="*/ 6 w 43"/>
                <a:gd name="T29" fmla="*/ 48 h 53"/>
                <a:gd name="T30" fmla="*/ 8 w 43"/>
                <a:gd name="T31" fmla="*/ 50 h 53"/>
                <a:gd name="T32" fmla="*/ 9 w 43"/>
                <a:gd name="T33" fmla="*/ 51 h 53"/>
                <a:gd name="T34" fmla="*/ 14 w 43"/>
                <a:gd name="T35" fmla="*/ 53 h 53"/>
                <a:gd name="T36" fmla="*/ 19 w 43"/>
                <a:gd name="T37" fmla="*/ 53 h 53"/>
                <a:gd name="T38" fmla="*/ 24 w 43"/>
                <a:gd name="T39" fmla="*/ 50 h 53"/>
                <a:gd name="T40" fmla="*/ 27 w 43"/>
                <a:gd name="T41" fmla="*/ 47 h 53"/>
                <a:gd name="T42" fmla="*/ 32 w 43"/>
                <a:gd name="T43" fmla="*/ 42 h 53"/>
                <a:gd name="T44" fmla="*/ 35 w 43"/>
                <a:gd name="T45" fmla="*/ 35 h 53"/>
                <a:gd name="T46" fmla="*/ 38 w 43"/>
                <a:gd name="T47" fmla="*/ 31 h 53"/>
                <a:gd name="T48" fmla="*/ 42 w 43"/>
                <a:gd name="T49" fmla="*/ 26 h 53"/>
                <a:gd name="T50" fmla="*/ 43 w 43"/>
                <a:gd name="T51" fmla="*/ 24 h 53"/>
                <a:gd name="T52" fmla="*/ 43 w 43"/>
                <a:gd name="T53" fmla="*/ 21 h 53"/>
                <a:gd name="T54" fmla="*/ 43 w 43"/>
                <a:gd name="T55" fmla="*/ 19 h 53"/>
                <a:gd name="T56" fmla="*/ 42 w 43"/>
                <a:gd name="T57" fmla="*/ 18 h 53"/>
                <a:gd name="T58" fmla="*/ 40 w 43"/>
                <a:gd name="T59" fmla="*/ 16 h 53"/>
                <a:gd name="T60" fmla="*/ 38 w 43"/>
                <a:gd name="T61" fmla="*/ 14 h 53"/>
                <a:gd name="T62" fmla="*/ 38 w 43"/>
                <a:gd name="T63" fmla="*/ 13 h 53"/>
                <a:gd name="T64" fmla="*/ 38 w 43"/>
                <a:gd name="T65" fmla="*/ 10 h 53"/>
                <a:gd name="T66" fmla="*/ 38 w 43"/>
                <a:gd name="T67" fmla="*/ 8 h 53"/>
                <a:gd name="T68" fmla="*/ 38 w 43"/>
                <a:gd name="T69" fmla="*/ 8 h 53"/>
                <a:gd name="T70" fmla="*/ 40 w 43"/>
                <a:gd name="T71" fmla="*/ 6 h 53"/>
                <a:gd name="T72" fmla="*/ 40 w 43"/>
                <a:gd name="T73" fmla="*/ 5 h 53"/>
                <a:gd name="T74" fmla="*/ 40 w 43"/>
                <a:gd name="T75" fmla="*/ 5 h 53"/>
                <a:gd name="T76" fmla="*/ 40 w 43"/>
                <a:gd name="T77" fmla="*/ 3 h 53"/>
                <a:gd name="T78" fmla="*/ 40 w 43"/>
                <a:gd name="T79" fmla="*/ 3 h 53"/>
                <a:gd name="T80" fmla="*/ 40 w 43"/>
                <a:gd name="T81" fmla="*/ 2 h 53"/>
                <a:gd name="T82" fmla="*/ 34 w 43"/>
                <a:gd name="T83" fmla="*/ 0 h 53"/>
                <a:gd name="T84" fmla="*/ 27 w 43"/>
                <a:gd name="T85" fmla="*/ 2 h 53"/>
                <a:gd name="T86" fmla="*/ 24 w 43"/>
                <a:gd name="T87" fmla="*/ 2 h 53"/>
                <a:gd name="T88" fmla="*/ 19 w 43"/>
                <a:gd name="T89" fmla="*/ 5 h 53"/>
                <a:gd name="T90" fmla="*/ 16 w 43"/>
                <a:gd name="T91" fmla="*/ 8 h 53"/>
                <a:gd name="T92" fmla="*/ 11 w 43"/>
                <a:gd name="T93" fmla="*/ 13 h 53"/>
                <a:gd name="T94" fmla="*/ 8 w 43"/>
                <a:gd name="T95" fmla="*/ 18 h 53"/>
                <a:gd name="T96" fmla="*/ 5 w 43"/>
                <a:gd name="T97" fmla="*/ 2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53"/>
                <a:gd name="T149" fmla="*/ 43 w 43"/>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53">
                  <a:moveTo>
                    <a:pt x="5" y="21"/>
                  </a:moveTo>
                  <a:lnTo>
                    <a:pt x="3" y="22"/>
                  </a:lnTo>
                  <a:lnTo>
                    <a:pt x="1" y="24"/>
                  </a:lnTo>
                  <a:lnTo>
                    <a:pt x="0" y="26"/>
                  </a:lnTo>
                  <a:lnTo>
                    <a:pt x="0" y="27"/>
                  </a:lnTo>
                  <a:lnTo>
                    <a:pt x="0" y="29"/>
                  </a:lnTo>
                  <a:lnTo>
                    <a:pt x="0" y="31"/>
                  </a:lnTo>
                  <a:lnTo>
                    <a:pt x="0" y="32"/>
                  </a:lnTo>
                  <a:lnTo>
                    <a:pt x="1" y="34"/>
                  </a:lnTo>
                  <a:lnTo>
                    <a:pt x="3" y="35"/>
                  </a:lnTo>
                  <a:lnTo>
                    <a:pt x="5" y="39"/>
                  </a:lnTo>
                  <a:lnTo>
                    <a:pt x="5" y="40"/>
                  </a:lnTo>
                  <a:lnTo>
                    <a:pt x="5" y="43"/>
                  </a:lnTo>
                  <a:lnTo>
                    <a:pt x="6" y="47"/>
                  </a:lnTo>
                  <a:lnTo>
                    <a:pt x="6" y="48"/>
                  </a:lnTo>
                  <a:lnTo>
                    <a:pt x="8" y="50"/>
                  </a:lnTo>
                  <a:lnTo>
                    <a:pt x="9" y="51"/>
                  </a:lnTo>
                  <a:lnTo>
                    <a:pt x="14" y="53"/>
                  </a:lnTo>
                  <a:lnTo>
                    <a:pt x="19" y="53"/>
                  </a:lnTo>
                  <a:lnTo>
                    <a:pt x="24" y="50"/>
                  </a:lnTo>
                  <a:lnTo>
                    <a:pt x="27" y="47"/>
                  </a:lnTo>
                  <a:lnTo>
                    <a:pt x="32" y="42"/>
                  </a:lnTo>
                  <a:lnTo>
                    <a:pt x="35" y="35"/>
                  </a:lnTo>
                  <a:lnTo>
                    <a:pt x="38" y="31"/>
                  </a:lnTo>
                  <a:lnTo>
                    <a:pt x="42" y="26"/>
                  </a:lnTo>
                  <a:lnTo>
                    <a:pt x="43" y="24"/>
                  </a:lnTo>
                  <a:lnTo>
                    <a:pt x="43" y="21"/>
                  </a:lnTo>
                  <a:lnTo>
                    <a:pt x="43" y="19"/>
                  </a:lnTo>
                  <a:lnTo>
                    <a:pt x="42" y="18"/>
                  </a:lnTo>
                  <a:lnTo>
                    <a:pt x="40" y="16"/>
                  </a:lnTo>
                  <a:lnTo>
                    <a:pt x="38" y="14"/>
                  </a:lnTo>
                  <a:lnTo>
                    <a:pt x="38" y="13"/>
                  </a:lnTo>
                  <a:lnTo>
                    <a:pt x="38" y="10"/>
                  </a:lnTo>
                  <a:lnTo>
                    <a:pt x="38" y="8"/>
                  </a:lnTo>
                  <a:lnTo>
                    <a:pt x="40" y="6"/>
                  </a:lnTo>
                  <a:lnTo>
                    <a:pt x="40" y="5"/>
                  </a:lnTo>
                  <a:lnTo>
                    <a:pt x="40" y="3"/>
                  </a:lnTo>
                  <a:lnTo>
                    <a:pt x="40" y="2"/>
                  </a:lnTo>
                  <a:lnTo>
                    <a:pt x="34" y="0"/>
                  </a:lnTo>
                  <a:lnTo>
                    <a:pt x="27" y="2"/>
                  </a:lnTo>
                  <a:lnTo>
                    <a:pt x="24" y="2"/>
                  </a:lnTo>
                  <a:lnTo>
                    <a:pt x="19" y="5"/>
                  </a:lnTo>
                  <a:lnTo>
                    <a:pt x="16" y="8"/>
                  </a:lnTo>
                  <a:lnTo>
                    <a:pt x="11" y="13"/>
                  </a:lnTo>
                  <a:lnTo>
                    <a:pt x="8" y="18"/>
                  </a:lnTo>
                  <a:lnTo>
                    <a:pt x="5" y="21"/>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04" name="Freeform 203"/>
            <p:cNvSpPr>
              <a:spLocks/>
            </p:cNvSpPr>
            <p:nvPr/>
          </p:nvSpPr>
          <p:spPr bwMode="auto">
            <a:xfrm>
              <a:off x="4468" y="2544"/>
              <a:ext cx="89" cy="61"/>
            </a:xfrm>
            <a:custGeom>
              <a:avLst/>
              <a:gdLst>
                <a:gd name="T0" fmla="*/ 24 w 89"/>
                <a:gd name="T1" fmla="*/ 26 h 61"/>
                <a:gd name="T2" fmla="*/ 26 w 89"/>
                <a:gd name="T3" fmla="*/ 27 h 61"/>
                <a:gd name="T4" fmla="*/ 28 w 89"/>
                <a:gd name="T5" fmla="*/ 29 h 61"/>
                <a:gd name="T6" fmla="*/ 29 w 89"/>
                <a:gd name="T7" fmla="*/ 31 h 61"/>
                <a:gd name="T8" fmla="*/ 32 w 89"/>
                <a:gd name="T9" fmla="*/ 32 h 61"/>
                <a:gd name="T10" fmla="*/ 34 w 89"/>
                <a:gd name="T11" fmla="*/ 32 h 61"/>
                <a:gd name="T12" fmla="*/ 36 w 89"/>
                <a:gd name="T13" fmla="*/ 34 h 61"/>
                <a:gd name="T14" fmla="*/ 36 w 89"/>
                <a:gd name="T15" fmla="*/ 35 h 61"/>
                <a:gd name="T16" fmla="*/ 37 w 89"/>
                <a:gd name="T17" fmla="*/ 37 h 61"/>
                <a:gd name="T18" fmla="*/ 39 w 89"/>
                <a:gd name="T19" fmla="*/ 43 h 61"/>
                <a:gd name="T20" fmla="*/ 44 w 89"/>
                <a:gd name="T21" fmla="*/ 48 h 61"/>
                <a:gd name="T22" fmla="*/ 48 w 89"/>
                <a:gd name="T23" fmla="*/ 52 h 61"/>
                <a:gd name="T24" fmla="*/ 55 w 89"/>
                <a:gd name="T25" fmla="*/ 53 h 61"/>
                <a:gd name="T26" fmla="*/ 61 w 89"/>
                <a:gd name="T27" fmla="*/ 55 h 61"/>
                <a:gd name="T28" fmla="*/ 68 w 89"/>
                <a:gd name="T29" fmla="*/ 56 h 61"/>
                <a:gd name="T30" fmla="*/ 74 w 89"/>
                <a:gd name="T31" fmla="*/ 58 h 61"/>
                <a:gd name="T32" fmla="*/ 79 w 89"/>
                <a:gd name="T33" fmla="*/ 61 h 61"/>
                <a:gd name="T34" fmla="*/ 82 w 89"/>
                <a:gd name="T35" fmla="*/ 58 h 61"/>
                <a:gd name="T36" fmla="*/ 85 w 89"/>
                <a:gd name="T37" fmla="*/ 53 h 61"/>
                <a:gd name="T38" fmla="*/ 87 w 89"/>
                <a:gd name="T39" fmla="*/ 50 h 61"/>
                <a:gd name="T40" fmla="*/ 87 w 89"/>
                <a:gd name="T41" fmla="*/ 47 h 61"/>
                <a:gd name="T42" fmla="*/ 89 w 89"/>
                <a:gd name="T43" fmla="*/ 43 h 61"/>
                <a:gd name="T44" fmla="*/ 89 w 89"/>
                <a:gd name="T45" fmla="*/ 40 h 61"/>
                <a:gd name="T46" fmla="*/ 89 w 89"/>
                <a:gd name="T47" fmla="*/ 35 h 61"/>
                <a:gd name="T48" fmla="*/ 89 w 89"/>
                <a:gd name="T49" fmla="*/ 31 h 61"/>
                <a:gd name="T50" fmla="*/ 89 w 89"/>
                <a:gd name="T51" fmla="*/ 29 h 61"/>
                <a:gd name="T52" fmla="*/ 89 w 89"/>
                <a:gd name="T53" fmla="*/ 27 h 61"/>
                <a:gd name="T54" fmla="*/ 87 w 89"/>
                <a:gd name="T55" fmla="*/ 26 h 61"/>
                <a:gd name="T56" fmla="*/ 87 w 89"/>
                <a:gd name="T57" fmla="*/ 24 h 61"/>
                <a:gd name="T58" fmla="*/ 85 w 89"/>
                <a:gd name="T59" fmla="*/ 24 h 61"/>
                <a:gd name="T60" fmla="*/ 84 w 89"/>
                <a:gd name="T61" fmla="*/ 23 h 61"/>
                <a:gd name="T62" fmla="*/ 82 w 89"/>
                <a:gd name="T63" fmla="*/ 21 h 61"/>
                <a:gd name="T64" fmla="*/ 81 w 89"/>
                <a:gd name="T65" fmla="*/ 21 h 61"/>
                <a:gd name="T66" fmla="*/ 77 w 89"/>
                <a:gd name="T67" fmla="*/ 19 h 61"/>
                <a:gd name="T68" fmla="*/ 73 w 89"/>
                <a:gd name="T69" fmla="*/ 18 h 61"/>
                <a:gd name="T70" fmla="*/ 69 w 89"/>
                <a:gd name="T71" fmla="*/ 16 h 61"/>
                <a:gd name="T72" fmla="*/ 66 w 89"/>
                <a:gd name="T73" fmla="*/ 13 h 61"/>
                <a:gd name="T74" fmla="*/ 64 w 89"/>
                <a:gd name="T75" fmla="*/ 10 h 61"/>
                <a:gd name="T76" fmla="*/ 61 w 89"/>
                <a:gd name="T77" fmla="*/ 8 h 61"/>
                <a:gd name="T78" fmla="*/ 58 w 89"/>
                <a:gd name="T79" fmla="*/ 6 h 61"/>
                <a:gd name="T80" fmla="*/ 55 w 89"/>
                <a:gd name="T81" fmla="*/ 5 h 61"/>
                <a:gd name="T82" fmla="*/ 48 w 89"/>
                <a:gd name="T83" fmla="*/ 3 h 61"/>
                <a:gd name="T84" fmla="*/ 42 w 89"/>
                <a:gd name="T85" fmla="*/ 3 h 61"/>
                <a:gd name="T86" fmla="*/ 34 w 89"/>
                <a:gd name="T87" fmla="*/ 2 h 61"/>
                <a:gd name="T88" fmla="*/ 26 w 89"/>
                <a:gd name="T89" fmla="*/ 0 h 61"/>
                <a:gd name="T90" fmla="*/ 18 w 89"/>
                <a:gd name="T91" fmla="*/ 0 h 61"/>
                <a:gd name="T92" fmla="*/ 10 w 89"/>
                <a:gd name="T93" fmla="*/ 2 h 61"/>
                <a:gd name="T94" fmla="*/ 3 w 89"/>
                <a:gd name="T95" fmla="*/ 2 h 61"/>
                <a:gd name="T96" fmla="*/ 0 w 89"/>
                <a:gd name="T97" fmla="*/ 5 h 61"/>
                <a:gd name="T98" fmla="*/ 0 w 89"/>
                <a:gd name="T99" fmla="*/ 6 h 61"/>
                <a:gd name="T100" fmla="*/ 2 w 89"/>
                <a:gd name="T101" fmla="*/ 8 h 61"/>
                <a:gd name="T102" fmla="*/ 5 w 89"/>
                <a:gd name="T103" fmla="*/ 11 h 61"/>
                <a:gd name="T104" fmla="*/ 10 w 89"/>
                <a:gd name="T105" fmla="*/ 16 h 61"/>
                <a:gd name="T106" fmla="*/ 15 w 89"/>
                <a:gd name="T107" fmla="*/ 19 h 61"/>
                <a:gd name="T108" fmla="*/ 19 w 89"/>
                <a:gd name="T109" fmla="*/ 23 h 61"/>
                <a:gd name="T110" fmla="*/ 23 w 89"/>
                <a:gd name="T111" fmla="*/ 24 h 61"/>
                <a:gd name="T112" fmla="*/ 24 w 89"/>
                <a:gd name="T113" fmla="*/ 26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61"/>
                <a:gd name="T173" fmla="*/ 89 w 89"/>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61">
                  <a:moveTo>
                    <a:pt x="24" y="26"/>
                  </a:moveTo>
                  <a:lnTo>
                    <a:pt x="26" y="27"/>
                  </a:lnTo>
                  <a:lnTo>
                    <a:pt x="28" y="29"/>
                  </a:lnTo>
                  <a:lnTo>
                    <a:pt x="29" y="31"/>
                  </a:lnTo>
                  <a:lnTo>
                    <a:pt x="32" y="32"/>
                  </a:lnTo>
                  <a:lnTo>
                    <a:pt x="34" y="32"/>
                  </a:lnTo>
                  <a:lnTo>
                    <a:pt x="36" y="34"/>
                  </a:lnTo>
                  <a:lnTo>
                    <a:pt x="36" y="35"/>
                  </a:lnTo>
                  <a:lnTo>
                    <a:pt x="37" y="37"/>
                  </a:lnTo>
                  <a:lnTo>
                    <a:pt x="39" y="43"/>
                  </a:lnTo>
                  <a:lnTo>
                    <a:pt x="44" y="48"/>
                  </a:lnTo>
                  <a:lnTo>
                    <a:pt x="48" y="52"/>
                  </a:lnTo>
                  <a:lnTo>
                    <a:pt x="55" y="53"/>
                  </a:lnTo>
                  <a:lnTo>
                    <a:pt x="61" y="55"/>
                  </a:lnTo>
                  <a:lnTo>
                    <a:pt x="68" y="56"/>
                  </a:lnTo>
                  <a:lnTo>
                    <a:pt x="74" y="58"/>
                  </a:lnTo>
                  <a:lnTo>
                    <a:pt x="79" y="61"/>
                  </a:lnTo>
                  <a:lnTo>
                    <a:pt x="82" y="58"/>
                  </a:lnTo>
                  <a:lnTo>
                    <a:pt x="85" y="53"/>
                  </a:lnTo>
                  <a:lnTo>
                    <a:pt x="87" y="50"/>
                  </a:lnTo>
                  <a:lnTo>
                    <a:pt x="87" y="47"/>
                  </a:lnTo>
                  <a:lnTo>
                    <a:pt x="89" y="43"/>
                  </a:lnTo>
                  <a:lnTo>
                    <a:pt x="89" y="40"/>
                  </a:lnTo>
                  <a:lnTo>
                    <a:pt x="89" y="35"/>
                  </a:lnTo>
                  <a:lnTo>
                    <a:pt x="89" y="31"/>
                  </a:lnTo>
                  <a:lnTo>
                    <a:pt x="89" y="29"/>
                  </a:lnTo>
                  <a:lnTo>
                    <a:pt x="89" y="27"/>
                  </a:lnTo>
                  <a:lnTo>
                    <a:pt x="87" y="26"/>
                  </a:lnTo>
                  <a:lnTo>
                    <a:pt x="87" y="24"/>
                  </a:lnTo>
                  <a:lnTo>
                    <a:pt x="85" y="24"/>
                  </a:lnTo>
                  <a:lnTo>
                    <a:pt x="84" y="23"/>
                  </a:lnTo>
                  <a:lnTo>
                    <a:pt x="82" y="21"/>
                  </a:lnTo>
                  <a:lnTo>
                    <a:pt x="81" y="21"/>
                  </a:lnTo>
                  <a:lnTo>
                    <a:pt x="77" y="19"/>
                  </a:lnTo>
                  <a:lnTo>
                    <a:pt x="73" y="18"/>
                  </a:lnTo>
                  <a:lnTo>
                    <a:pt x="69" y="16"/>
                  </a:lnTo>
                  <a:lnTo>
                    <a:pt x="66" y="13"/>
                  </a:lnTo>
                  <a:lnTo>
                    <a:pt x="64" y="10"/>
                  </a:lnTo>
                  <a:lnTo>
                    <a:pt x="61" y="8"/>
                  </a:lnTo>
                  <a:lnTo>
                    <a:pt x="58" y="6"/>
                  </a:lnTo>
                  <a:lnTo>
                    <a:pt x="55" y="5"/>
                  </a:lnTo>
                  <a:lnTo>
                    <a:pt x="48" y="3"/>
                  </a:lnTo>
                  <a:lnTo>
                    <a:pt x="42" y="3"/>
                  </a:lnTo>
                  <a:lnTo>
                    <a:pt x="34" y="2"/>
                  </a:lnTo>
                  <a:lnTo>
                    <a:pt x="26" y="0"/>
                  </a:lnTo>
                  <a:lnTo>
                    <a:pt x="18" y="0"/>
                  </a:lnTo>
                  <a:lnTo>
                    <a:pt x="10" y="2"/>
                  </a:lnTo>
                  <a:lnTo>
                    <a:pt x="3" y="2"/>
                  </a:lnTo>
                  <a:lnTo>
                    <a:pt x="0" y="5"/>
                  </a:lnTo>
                  <a:lnTo>
                    <a:pt x="0" y="6"/>
                  </a:lnTo>
                  <a:lnTo>
                    <a:pt x="2" y="8"/>
                  </a:lnTo>
                  <a:lnTo>
                    <a:pt x="5" y="11"/>
                  </a:lnTo>
                  <a:lnTo>
                    <a:pt x="10" y="16"/>
                  </a:lnTo>
                  <a:lnTo>
                    <a:pt x="15" y="19"/>
                  </a:lnTo>
                  <a:lnTo>
                    <a:pt x="19" y="23"/>
                  </a:lnTo>
                  <a:lnTo>
                    <a:pt x="23" y="24"/>
                  </a:lnTo>
                  <a:lnTo>
                    <a:pt x="24" y="2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8005" name="Freeform 204"/>
            <p:cNvSpPr>
              <a:spLocks/>
            </p:cNvSpPr>
            <p:nvPr/>
          </p:nvSpPr>
          <p:spPr bwMode="auto">
            <a:xfrm>
              <a:off x="4468" y="2544"/>
              <a:ext cx="89" cy="61"/>
            </a:xfrm>
            <a:custGeom>
              <a:avLst/>
              <a:gdLst>
                <a:gd name="T0" fmla="*/ 24 w 89"/>
                <a:gd name="T1" fmla="*/ 26 h 61"/>
                <a:gd name="T2" fmla="*/ 26 w 89"/>
                <a:gd name="T3" fmla="*/ 27 h 61"/>
                <a:gd name="T4" fmla="*/ 28 w 89"/>
                <a:gd name="T5" fmla="*/ 29 h 61"/>
                <a:gd name="T6" fmla="*/ 29 w 89"/>
                <a:gd name="T7" fmla="*/ 31 h 61"/>
                <a:gd name="T8" fmla="*/ 32 w 89"/>
                <a:gd name="T9" fmla="*/ 32 h 61"/>
                <a:gd name="T10" fmla="*/ 34 w 89"/>
                <a:gd name="T11" fmla="*/ 32 h 61"/>
                <a:gd name="T12" fmla="*/ 36 w 89"/>
                <a:gd name="T13" fmla="*/ 34 h 61"/>
                <a:gd name="T14" fmla="*/ 36 w 89"/>
                <a:gd name="T15" fmla="*/ 35 h 61"/>
                <a:gd name="T16" fmla="*/ 37 w 89"/>
                <a:gd name="T17" fmla="*/ 37 h 61"/>
                <a:gd name="T18" fmla="*/ 39 w 89"/>
                <a:gd name="T19" fmla="*/ 43 h 61"/>
                <a:gd name="T20" fmla="*/ 44 w 89"/>
                <a:gd name="T21" fmla="*/ 48 h 61"/>
                <a:gd name="T22" fmla="*/ 48 w 89"/>
                <a:gd name="T23" fmla="*/ 52 h 61"/>
                <a:gd name="T24" fmla="*/ 55 w 89"/>
                <a:gd name="T25" fmla="*/ 53 h 61"/>
                <a:gd name="T26" fmla="*/ 61 w 89"/>
                <a:gd name="T27" fmla="*/ 55 h 61"/>
                <a:gd name="T28" fmla="*/ 68 w 89"/>
                <a:gd name="T29" fmla="*/ 56 h 61"/>
                <a:gd name="T30" fmla="*/ 74 w 89"/>
                <a:gd name="T31" fmla="*/ 58 h 61"/>
                <a:gd name="T32" fmla="*/ 79 w 89"/>
                <a:gd name="T33" fmla="*/ 61 h 61"/>
                <a:gd name="T34" fmla="*/ 82 w 89"/>
                <a:gd name="T35" fmla="*/ 58 h 61"/>
                <a:gd name="T36" fmla="*/ 85 w 89"/>
                <a:gd name="T37" fmla="*/ 53 h 61"/>
                <a:gd name="T38" fmla="*/ 87 w 89"/>
                <a:gd name="T39" fmla="*/ 50 h 61"/>
                <a:gd name="T40" fmla="*/ 87 w 89"/>
                <a:gd name="T41" fmla="*/ 47 h 61"/>
                <a:gd name="T42" fmla="*/ 89 w 89"/>
                <a:gd name="T43" fmla="*/ 43 h 61"/>
                <a:gd name="T44" fmla="*/ 89 w 89"/>
                <a:gd name="T45" fmla="*/ 40 h 61"/>
                <a:gd name="T46" fmla="*/ 89 w 89"/>
                <a:gd name="T47" fmla="*/ 35 h 61"/>
                <a:gd name="T48" fmla="*/ 89 w 89"/>
                <a:gd name="T49" fmla="*/ 31 h 61"/>
                <a:gd name="T50" fmla="*/ 89 w 89"/>
                <a:gd name="T51" fmla="*/ 29 h 61"/>
                <a:gd name="T52" fmla="*/ 89 w 89"/>
                <a:gd name="T53" fmla="*/ 27 h 61"/>
                <a:gd name="T54" fmla="*/ 87 w 89"/>
                <a:gd name="T55" fmla="*/ 26 h 61"/>
                <a:gd name="T56" fmla="*/ 87 w 89"/>
                <a:gd name="T57" fmla="*/ 24 h 61"/>
                <a:gd name="T58" fmla="*/ 85 w 89"/>
                <a:gd name="T59" fmla="*/ 24 h 61"/>
                <a:gd name="T60" fmla="*/ 84 w 89"/>
                <a:gd name="T61" fmla="*/ 23 h 61"/>
                <a:gd name="T62" fmla="*/ 82 w 89"/>
                <a:gd name="T63" fmla="*/ 21 h 61"/>
                <a:gd name="T64" fmla="*/ 81 w 89"/>
                <a:gd name="T65" fmla="*/ 21 h 61"/>
                <a:gd name="T66" fmla="*/ 77 w 89"/>
                <a:gd name="T67" fmla="*/ 19 h 61"/>
                <a:gd name="T68" fmla="*/ 73 w 89"/>
                <a:gd name="T69" fmla="*/ 18 h 61"/>
                <a:gd name="T70" fmla="*/ 69 w 89"/>
                <a:gd name="T71" fmla="*/ 16 h 61"/>
                <a:gd name="T72" fmla="*/ 66 w 89"/>
                <a:gd name="T73" fmla="*/ 13 h 61"/>
                <a:gd name="T74" fmla="*/ 64 w 89"/>
                <a:gd name="T75" fmla="*/ 10 h 61"/>
                <a:gd name="T76" fmla="*/ 61 w 89"/>
                <a:gd name="T77" fmla="*/ 8 h 61"/>
                <a:gd name="T78" fmla="*/ 58 w 89"/>
                <a:gd name="T79" fmla="*/ 6 h 61"/>
                <a:gd name="T80" fmla="*/ 55 w 89"/>
                <a:gd name="T81" fmla="*/ 5 h 61"/>
                <a:gd name="T82" fmla="*/ 48 w 89"/>
                <a:gd name="T83" fmla="*/ 3 h 61"/>
                <a:gd name="T84" fmla="*/ 42 w 89"/>
                <a:gd name="T85" fmla="*/ 3 h 61"/>
                <a:gd name="T86" fmla="*/ 34 w 89"/>
                <a:gd name="T87" fmla="*/ 2 h 61"/>
                <a:gd name="T88" fmla="*/ 26 w 89"/>
                <a:gd name="T89" fmla="*/ 0 h 61"/>
                <a:gd name="T90" fmla="*/ 18 w 89"/>
                <a:gd name="T91" fmla="*/ 0 h 61"/>
                <a:gd name="T92" fmla="*/ 10 w 89"/>
                <a:gd name="T93" fmla="*/ 2 h 61"/>
                <a:gd name="T94" fmla="*/ 3 w 89"/>
                <a:gd name="T95" fmla="*/ 2 h 61"/>
                <a:gd name="T96" fmla="*/ 0 w 89"/>
                <a:gd name="T97" fmla="*/ 5 h 61"/>
                <a:gd name="T98" fmla="*/ 0 w 89"/>
                <a:gd name="T99" fmla="*/ 6 h 61"/>
                <a:gd name="T100" fmla="*/ 2 w 89"/>
                <a:gd name="T101" fmla="*/ 8 h 61"/>
                <a:gd name="T102" fmla="*/ 5 w 89"/>
                <a:gd name="T103" fmla="*/ 11 h 61"/>
                <a:gd name="T104" fmla="*/ 10 w 89"/>
                <a:gd name="T105" fmla="*/ 16 h 61"/>
                <a:gd name="T106" fmla="*/ 15 w 89"/>
                <a:gd name="T107" fmla="*/ 19 h 61"/>
                <a:gd name="T108" fmla="*/ 19 w 89"/>
                <a:gd name="T109" fmla="*/ 23 h 61"/>
                <a:gd name="T110" fmla="*/ 23 w 89"/>
                <a:gd name="T111" fmla="*/ 24 h 61"/>
                <a:gd name="T112" fmla="*/ 24 w 89"/>
                <a:gd name="T113" fmla="*/ 26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61"/>
                <a:gd name="T173" fmla="*/ 89 w 89"/>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61">
                  <a:moveTo>
                    <a:pt x="24" y="26"/>
                  </a:moveTo>
                  <a:lnTo>
                    <a:pt x="26" y="27"/>
                  </a:lnTo>
                  <a:lnTo>
                    <a:pt x="28" y="29"/>
                  </a:lnTo>
                  <a:lnTo>
                    <a:pt x="29" y="31"/>
                  </a:lnTo>
                  <a:lnTo>
                    <a:pt x="32" y="32"/>
                  </a:lnTo>
                  <a:lnTo>
                    <a:pt x="34" y="32"/>
                  </a:lnTo>
                  <a:lnTo>
                    <a:pt x="36" y="34"/>
                  </a:lnTo>
                  <a:lnTo>
                    <a:pt x="36" y="35"/>
                  </a:lnTo>
                  <a:lnTo>
                    <a:pt x="37" y="37"/>
                  </a:lnTo>
                  <a:lnTo>
                    <a:pt x="39" y="43"/>
                  </a:lnTo>
                  <a:lnTo>
                    <a:pt x="44" y="48"/>
                  </a:lnTo>
                  <a:lnTo>
                    <a:pt x="48" y="52"/>
                  </a:lnTo>
                  <a:lnTo>
                    <a:pt x="55" y="53"/>
                  </a:lnTo>
                  <a:lnTo>
                    <a:pt x="61" y="55"/>
                  </a:lnTo>
                  <a:lnTo>
                    <a:pt x="68" y="56"/>
                  </a:lnTo>
                  <a:lnTo>
                    <a:pt x="74" y="58"/>
                  </a:lnTo>
                  <a:lnTo>
                    <a:pt x="79" y="61"/>
                  </a:lnTo>
                  <a:lnTo>
                    <a:pt x="82" y="58"/>
                  </a:lnTo>
                  <a:lnTo>
                    <a:pt x="85" y="53"/>
                  </a:lnTo>
                  <a:lnTo>
                    <a:pt x="87" y="50"/>
                  </a:lnTo>
                  <a:lnTo>
                    <a:pt x="87" y="47"/>
                  </a:lnTo>
                  <a:lnTo>
                    <a:pt x="89" y="43"/>
                  </a:lnTo>
                  <a:lnTo>
                    <a:pt x="89" y="40"/>
                  </a:lnTo>
                  <a:lnTo>
                    <a:pt x="89" y="35"/>
                  </a:lnTo>
                  <a:lnTo>
                    <a:pt x="89" y="31"/>
                  </a:lnTo>
                  <a:lnTo>
                    <a:pt x="89" y="29"/>
                  </a:lnTo>
                  <a:lnTo>
                    <a:pt x="89" y="27"/>
                  </a:lnTo>
                  <a:lnTo>
                    <a:pt x="87" y="26"/>
                  </a:lnTo>
                  <a:lnTo>
                    <a:pt x="87" y="24"/>
                  </a:lnTo>
                  <a:lnTo>
                    <a:pt x="85" y="24"/>
                  </a:lnTo>
                  <a:lnTo>
                    <a:pt x="84" y="23"/>
                  </a:lnTo>
                  <a:lnTo>
                    <a:pt x="82" y="21"/>
                  </a:lnTo>
                  <a:lnTo>
                    <a:pt x="81" y="21"/>
                  </a:lnTo>
                  <a:lnTo>
                    <a:pt x="77" y="19"/>
                  </a:lnTo>
                  <a:lnTo>
                    <a:pt x="73" y="18"/>
                  </a:lnTo>
                  <a:lnTo>
                    <a:pt x="69" y="16"/>
                  </a:lnTo>
                  <a:lnTo>
                    <a:pt x="66" y="13"/>
                  </a:lnTo>
                  <a:lnTo>
                    <a:pt x="64" y="10"/>
                  </a:lnTo>
                  <a:lnTo>
                    <a:pt x="61" y="8"/>
                  </a:lnTo>
                  <a:lnTo>
                    <a:pt x="58" y="6"/>
                  </a:lnTo>
                  <a:lnTo>
                    <a:pt x="55" y="5"/>
                  </a:lnTo>
                  <a:lnTo>
                    <a:pt x="48" y="3"/>
                  </a:lnTo>
                  <a:lnTo>
                    <a:pt x="42" y="3"/>
                  </a:lnTo>
                  <a:lnTo>
                    <a:pt x="34" y="2"/>
                  </a:lnTo>
                  <a:lnTo>
                    <a:pt x="26" y="0"/>
                  </a:lnTo>
                  <a:lnTo>
                    <a:pt x="18" y="0"/>
                  </a:lnTo>
                  <a:lnTo>
                    <a:pt x="10" y="2"/>
                  </a:lnTo>
                  <a:lnTo>
                    <a:pt x="3" y="2"/>
                  </a:lnTo>
                  <a:lnTo>
                    <a:pt x="0" y="5"/>
                  </a:lnTo>
                  <a:lnTo>
                    <a:pt x="0" y="6"/>
                  </a:lnTo>
                  <a:lnTo>
                    <a:pt x="2" y="8"/>
                  </a:lnTo>
                  <a:lnTo>
                    <a:pt x="5" y="11"/>
                  </a:lnTo>
                  <a:lnTo>
                    <a:pt x="10" y="16"/>
                  </a:lnTo>
                  <a:lnTo>
                    <a:pt x="15" y="19"/>
                  </a:lnTo>
                  <a:lnTo>
                    <a:pt x="19" y="23"/>
                  </a:lnTo>
                  <a:lnTo>
                    <a:pt x="23" y="24"/>
                  </a:lnTo>
                  <a:lnTo>
                    <a:pt x="24" y="2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06" name="Freeform 205"/>
            <p:cNvSpPr>
              <a:spLocks/>
            </p:cNvSpPr>
            <p:nvPr/>
          </p:nvSpPr>
          <p:spPr bwMode="auto">
            <a:xfrm>
              <a:off x="4508" y="2607"/>
              <a:ext cx="58" cy="38"/>
            </a:xfrm>
            <a:custGeom>
              <a:avLst/>
              <a:gdLst>
                <a:gd name="T0" fmla="*/ 2 w 58"/>
                <a:gd name="T1" fmla="*/ 5 h 38"/>
                <a:gd name="T2" fmla="*/ 2 w 58"/>
                <a:gd name="T3" fmla="*/ 9 h 38"/>
                <a:gd name="T4" fmla="*/ 4 w 58"/>
                <a:gd name="T5" fmla="*/ 14 h 38"/>
                <a:gd name="T6" fmla="*/ 7 w 58"/>
                <a:gd name="T7" fmla="*/ 17 h 38"/>
                <a:gd name="T8" fmla="*/ 12 w 58"/>
                <a:gd name="T9" fmla="*/ 19 h 38"/>
                <a:gd name="T10" fmla="*/ 16 w 58"/>
                <a:gd name="T11" fmla="*/ 22 h 38"/>
                <a:gd name="T12" fmla="*/ 21 w 58"/>
                <a:gd name="T13" fmla="*/ 24 h 38"/>
                <a:gd name="T14" fmla="*/ 26 w 58"/>
                <a:gd name="T15" fmla="*/ 26 h 38"/>
                <a:gd name="T16" fmla="*/ 29 w 58"/>
                <a:gd name="T17" fmla="*/ 27 h 38"/>
                <a:gd name="T18" fmla="*/ 33 w 58"/>
                <a:gd name="T19" fmla="*/ 29 h 38"/>
                <a:gd name="T20" fmla="*/ 34 w 58"/>
                <a:gd name="T21" fmla="*/ 29 h 38"/>
                <a:gd name="T22" fmla="*/ 34 w 58"/>
                <a:gd name="T23" fmla="*/ 30 h 38"/>
                <a:gd name="T24" fmla="*/ 36 w 58"/>
                <a:gd name="T25" fmla="*/ 32 h 38"/>
                <a:gd name="T26" fmla="*/ 37 w 58"/>
                <a:gd name="T27" fmla="*/ 34 h 38"/>
                <a:gd name="T28" fmla="*/ 39 w 58"/>
                <a:gd name="T29" fmla="*/ 35 h 38"/>
                <a:gd name="T30" fmla="*/ 41 w 58"/>
                <a:gd name="T31" fmla="*/ 37 h 38"/>
                <a:gd name="T32" fmla="*/ 42 w 58"/>
                <a:gd name="T33" fmla="*/ 37 h 38"/>
                <a:gd name="T34" fmla="*/ 44 w 58"/>
                <a:gd name="T35" fmla="*/ 37 h 38"/>
                <a:gd name="T36" fmla="*/ 45 w 58"/>
                <a:gd name="T37" fmla="*/ 38 h 38"/>
                <a:gd name="T38" fmla="*/ 47 w 58"/>
                <a:gd name="T39" fmla="*/ 38 h 38"/>
                <a:gd name="T40" fmla="*/ 49 w 58"/>
                <a:gd name="T41" fmla="*/ 38 h 38"/>
                <a:gd name="T42" fmla="*/ 50 w 58"/>
                <a:gd name="T43" fmla="*/ 38 h 38"/>
                <a:gd name="T44" fmla="*/ 52 w 58"/>
                <a:gd name="T45" fmla="*/ 37 h 38"/>
                <a:gd name="T46" fmla="*/ 52 w 58"/>
                <a:gd name="T47" fmla="*/ 37 h 38"/>
                <a:gd name="T48" fmla="*/ 53 w 58"/>
                <a:gd name="T49" fmla="*/ 35 h 38"/>
                <a:gd name="T50" fmla="*/ 55 w 58"/>
                <a:gd name="T51" fmla="*/ 34 h 38"/>
                <a:gd name="T52" fmla="*/ 57 w 58"/>
                <a:gd name="T53" fmla="*/ 32 h 38"/>
                <a:gd name="T54" fmla="*/ 57 w 58"/>
                <a:gd name="T55" fmla="*/ 30 h 38"/>
                <a:gd name="T56" fmla="*/ 58 w 58"/>
                <a:gd name="T57" fmla="*/ 29 h 38"/>
                <a:gd name="T58" fmla="*/ 58 w 58"/>
                <a:gd name="T59" fmla="*/ 27 h 38"/>
                <a:gd name="T60" fmla="*/ 58 w 58"/>
                <a:gd name="T61" fmla="*/ 26 h 38"/>
                <a:gd name="T62" fmla="*/ 57 w 58"/>
                <a:gd name="T63" fmla="*/ 24 h 38"/>
                <a:gd name="T64" fmla="*/ 55 w 58"/>
                <a:gd name="T65" fmla="*/ 21 h 38"/>
                <a:gd name="T66" fmla="*/ 53 w 58"/>
                <a:gd name="T67" fmla="*/ 17 h 38"/>
                <a:gd name="T68" fmla="*/ 52 w 58"/>
                <a:gd name="T69" fmla="*/ 16 h 38"/>
                <a:gd name="T70" fmla="*/ 50 w 58"/>
                <a:gd name="T71" fmla="*/ 14 h 38"/>
                <a:gd name="T72" fmla="*/ 49 w 58"/>
                <a:gd name="T73" fmla="*/ 13 h 38"/>
                <a:gd name="T74" fmla="*/ 47 w 58"/>
                <a:gd name="T75" fmla="*/ 11 h 38"/>
                <a:gd name="T76" fmla="*/ 44 w 58"/>
                <a:gd name="T77" fmla="*/ 11 h 38"/>
                <a:gd name="T78" fmla="*/ 41 w 58"/>
                <a:gd name="T79" fmla="*/ 11 h 38"/>
                <a:gd name="T80" fmla="*/ 37 w 58"/>
                <a:gd name="T81" fmla="*/ 11 h 38"/>
                <a:gd name="T82" fmla="*/ 33 w 58"/>
                <a:gd name="T83" fmla="*/ 9 h 38"/>
                <a:gd name="T84" fmla="*/ 28 w 58"/>
                <a:gd name="T85" fmla="*/ 8 h 38"/>
                <a:gd name="T86" fmla="*/ 23 w 58"/>
                <a:gd name="T87" fmla="*/ 6 h 38"/>
                <a:gd name="T88" fmla="*/ 20 w 58"/>
                <a:gd name="T89" fmla="*/ 5 h 38"/>
                <a:gd name="T90" fmla="*/ 15 w 58"/>
                <a:gd name="T91" fmla="*/ 1 h 38"/>
                <a:gd name="T92" fmla="*/ 10 w 58"/>
                <a:gd name="T93" fmla="*/ 0 h 38"/>
                <a:gd name="T94" fmla="*/ 5 w 58"/>
                <a:gd name="T95" fmla="*/ 0 h 38"/>
                <a:gd name="T96" fmla="*/ 2 w 58"/>
                <a:gd name="T97" fmla="*/ 0 h 38"/>
                <a:gd name="T98" fmla="*/ 0 w 58"/>
                <a:gd name="T99" fmla="*/ 0 h 38"/>
                <a:gd name="T100" fmla="*/ 0 w 58"/>
                <a:gd name="T101" fmla="*/ 1 h 38"/>
                <a:gd name="T102" fmla="*/ 0 w 58"/>
                <a:gd name="T103" fmla="*/ 1 h 38"/>
                <a:gd name="T104" fmla="*/ 0 w 58"/>
                <a:gd name="T105" fmla="*/ 1 h 38"/>
                <a:gd name="T106" fmla="*/ 0 w 58"/>
                <a:gd name="T107" fmla="*/ 3 h 38"/>
                <a:gd name="T108" fmla="*/ 0 w 58"/>
                <a:gd name="T109" fmla="*/ 3 h 38"/>
                <a:gd name="T110" fmla="*/ 0 w 58"/>
                <a:gd name="T111" fmla="*/ 5 h 38"/>
                <a:gd name="T112" fmla="*/ 2 w 58"/>
                <a:gd name="T113" fmla="*/ 5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8"/>
                <a:gd name="T173" fmla="*/ 58 w 58"/>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8">
                  <a:moveTo>
                    <a:pt x="2" y="5"/>
                  </a:moveTo>
                  <a:lnTo>
                    <a:pt x="2" y="9"/>
                  </a:lnTo>
                  <a:lnTo>
                    <a:pt x="4" y="14"/>
                  </a:lnTo>
                  <a:lnTo>
                    <a:pt x="7" y="17"/>
                  </a:lnTo>
                  <a:lnTo>
                    <a:pt x="12" y="19"/>
                  </a:lnTo>
                  <a:lnTo>
                    <a:pt x="16" y="22"/>
                  </a:lnTo>
                  <a:lnTo>
                    <a:pt x="21" y="24"/>
                  </a:lnTo>
                  <a:lnTo>
                    <a:pt x="26" y="26"/>
                  </a:lnTo>
                  <a:lnTo>
                    <a:pt x="29" y="27"/>
                  </a:lnTo>
                  <a:lnTo>
                    <a:pt x="33" y="29"/>
                  </a:lnTo>
                  <a:lnTo>
                    <a:pt x="34" y="29"/>
                  </a:lnTo>
                  <a:lnTo>
                    <a:pt x="34" y="30"/>
                  </a:lnTo>
                  <a:lnTo>
                    <a:pt x="36" y="32"/>
                  </a:lnTo>
                  <a:lnTo>
                    <a:pt x="37" y="34"/>
                  </a:lnTo>
                  <a:lnTo>
                    <a:pt x="39" y="35"/>
                  </a:lnTo>
                  <a:lnTo>
                    <a:pt x="41" y="37"/>
                  </a:lnTo>
                  <a:lnTo>
                    <a:pt x="42" y="37"/>
                  </a:lnTo>
                  <a:lnTo>
                    <a:pt x="44" y="37"/>
                  </a:lnTo>
                  <a:lnTo>
                    <a:pt x="45" y="38"/>
                  </a:lnTo>
                  <a:lnTo>
                    <a:pt x="47" y="38"/>
                  </a:lnTo>
                  <a:lnTo>
                    <a:pt x="49" y="38"/>
                  </a:lnTo>
                  <a:lnTo>
                    <a:pt x="50" y="38"/>
                  </a:lnTo>
                  <a:lnTo>
                    <a:pt x="52" y="37"/>
                  </a:lnTo>
                  <a:lnTo>
                    <a:pt x="53" y="35"/>
                  </a:lnTo>
                  <a:lnTo>
                    <a:pt x="55" y="34"/>
                  </a:lnTo>
                  <a:lnTo>
                    <a:pt x="57" y="32"/>
                  </a:lnTo>
                  <a:lnTo>
                    <a:pt x="57" y="30"/>
                  </a:lnTo>
                  <a:lnTo>
                    <a:pt x="58" y="29"/>
                  </a:lnTo>
                  <a:lnTo>
                    <a:pt x="58" y="27"/>
                  </a:lnTo>
                  <a:lnTo>
                    <a:pt x="58" y="26"/>
                  </a:lnTo>
                  <a:lnTo>
                    <a:pt x="57" y="24"/>
                  </a:lnTo>
                  <a:lnTo>
                    <a:pt x="55" y="21"/>
                  </a:lnTo>
                  <a:lnTo>
                    <a:pt x="53" y="17"/>
                  </a:lnTo>
                  <a:lnTo>
                    <a:pt x="52" y="16"/>
                  </a:lnTo>
                  <a:lnTo>
                    <a:pt x="50" y="14"/>
                  </a:lnTo>
                  <a:lnTo>
                    <a:pt x="49" y="13"/>
                  </a:lnTo>
                  <a:lnTo>
                    <a:pt x="47" y="11"/>
                  </a:lnTo>
                  <a:lnTo>
                    <a:pt x="44" y="11"/>
                  </a:lnTo>
                  <a:lnTo>
                    <a:pt x="41" y="11"/>
                  </a:lnTo>
                  <a:lnTo>
                    <a:pt x="37" y="11"/>
                  </a:lnTo>
                  <a:lnTo>
                    <a:pt x="33" y="9"/>
                  </a:lnTo>
                  <a:lnTo>
                    <a:pt x="28" y="8"/>
                  </a:lnTo>
                  <a:lnTo>
                    <a:pt x="23" y="6"/>
                  </a:lnTo>
                  <a:lnTo>
                    <a:pt x="20" y="5"/>
                  </a:lnTo>
                  <a:lnTo>
                    <a:pt x="15" y="1"/>
                  </a:lnTo>
                  <a:lnTo>
                    <a:pt x="10" y="0"/>
                  </a:lnTo>
                  <a:lnTo>
                    <a:pt x="5" y="0"/>
                  </a:lnTo>
                  <a:lnTo>
                    <a:pt x="2" y="0"/>
                  </a:lnTo>
                  <a:lnTo>
                    <a:pt x="0" y="0"/>
                  </a:lnTo>
                  <a:lnTo>
                    <a:pt x="0" y="1"/>
                  </a:lnTo>
                  <a:lnTo>
                    <a:pt x="0" y="3"/>
                  </a:lnTo>
                  <a:lnTo>
                    <a:pt x="0" y="5"/>
                  </a:lnTo>
                  <a:lnTo>
                    <a:pt x="2" y="5"/>
                  </a:lnTo>
                  <a:close/>
                </a:path>
              </a:pathLst>
            </a:custGeom>
            <a:solidFill>
              <a:srgbClr val="FF6666"/>
            </a:solidFill>
            <a:ln w="9525">
              <a:noFill/>
              <a:round/>
              <a:headEnd/>
              <a:tailEnd/>
            </a:ln>
          </p:spPr>
          <p:txBody>
            <a:bodyPr/>
            <a:lstStyle/>
            <a:p>
              <a:pPr algn="ctr"/>
              <a:endParaRPr lang="en-US">
                <a:latin typeface="Candara" pitchFamily="34" charset="0"/>
              </a:endParaRPr>
            </a:p>
          </p:txBody>
        </p:sp>
        <p:sp>
          <p:nvSpPr>
            <p:cNvPr id="8007" name="Freeform 206"/>
            <p:cNvSpPr>
              <a:spLocks/>
            </p:cNvSpPr>
            <p:nvPr/>
          </p:nvSpPr>
          <p:spPr bwMode="auto">
            <a:xfrm>
              <a:off x="4508" y="2607"/>
              <a:ext cx="58" cy="38"/>
            </a:xfrm>
            <a:custGeom>
              <a:avLst/>
              <a:gdLst>
                <a:gd name="T0" fmla="*/ 2 w 58"/>
                <a:gd name="T1" fmla="*/ 5 h 38"/>
                <a:gd name="T2" fmla="*/ 2 w 58"/>
                <a:gd name="T3" fmla="*/ 9 h 38"/>
                <a:gd name="T4" fmla="*/ 4 w 58"/>
                <a:gd name="T5" fmla="*/ 14 h 38"/>
                <a:gd name="T6" fmla="*/ 7 w 58"/>
                <a:gd name="T7" fmla="*/ 17 h 38"/>
                <a:gd name="T8" fmla="*/ 12 w 58"/>
                <a:gd name="T9" fmla="*/ 19 h 38"/>
                <a:gd name="T10" fmla="*/ 16 w 58"/>
                <a:gd name="T11" fmla="*/ 22 h 38"/>
                <a:gd name="T12" fmla="*/ 21 w 58"/>
                <a:gd name="T13" fmla="*/ 24 h 38"/>
                <a:gd name="T14" fmla="*/ 26 w 58"/>
                <a:gd name="T15" fmla="*/ 26 h 38"/>
                <a:gd name="T16" fmla="*/ 29 w 58"/>
                <a:gd name="T17" fmla="*/ 27 h 38"/>
                <a:gd name="T18" fmla="*/ 33 w 58"/>
                <a:gd name="T19" fmla="*/ 29 h 38"/>
                <a:gd name="T20" fmla="*/ 34 w 58"/>
                <a:gd name="T21" fmla="*/ 29 h 38"/>
                <a:gd name="T22" fmla="*/ 34 w 58"/>
                <a:gd name="T23" fmla="*/ 30 h 38"/>
                <a:gd name="T24" fmla="*/ 36 w 58"/>
                <a:gd name="T25" fmla="*/ 32 h 38"/>
                <a:gd name="T26" fmla="*/ 37 w 58"/>
                <a:gd name="T27" fmla="*/ 34 h 38"/>
                <a:gd name="T28" fmla="*/ 39 w 58"/>
                <a:gd name="T29" fmla="*/ 35 h 38"/>
                <a:gd name="T30" fmla="*/ 41 w 58"/>
                <a:gd name="T31" fmla="*/ 37 h 38"/>
                <a:gd name="T32" fmla="*/ 42 w 58"/>
                <a:gd name="T33" fmla="*/ 37 h 38"/>
                <a:gd name="T34" fmla="*/ 44 w 58"/>
                <a:gd name="T35" fmla="*/ 37 h 38"/>
                <a:gd name="T36" fmla="*/ 45 w 58"/>
                <a:gd name="T37" fmla="*/ 38 h 38"/>
                <a:gd name="T38" fmla="*/ 47 w 58"/>
                <a:gd name="T39" fmla="*/ 38 h 38"/>
                <a:gd name="T40" fmla="*/ 49 w 58"/>
                <a:gd name="T41" fmla="*/ 38 h 38"/>
                <a:gd name="T42" fmla="*/ 50 w 58"/>
                <a:gd name="T43" fmla="*/ 38 h 38"/>
                <a:gd name="T44" fmla="*/ 52 w 58"/>
                <a:gd name="T45" fmla="*/ 37 h 38"/>
                <a:gd name="T46" fmla="*/ 52 w 58"/>
                <a:gd name="T47" fmla="*/ 37 h 38"/>
                <a:gd name="T48" fmla="*/ 53 w 58"/>
                <a:gd name="T49" fmla="*/ 35 h 38"/>
                <a:gd name="T50" fmla="*/ 55 w 58"/>
                <a:gd name="T51" fmla="*/ 34 h 38"/>
                <a:gd name="T52" fmla="*/ 57 w 58"/>
                <a:gd name="T53" fmla="*/ 32 h 38"/>
                <a:gd name="T54" fmla="*/ 57 w 58"/>
                <a:gd name="T55" fmla="*/ 30 h 38"/>
                <a:gd name="T56" fmla="*/ 58 w 58"/>
                <a:gd name="T57" fmla="*/ 29 h 38"/>
                <a:gd name="T58" fmla="*/ 58 w 58"/>
                <a:gd name="T59" fmla="*/ 27 h 38"/>
                <a:gd name="T60" fmla="*/ 58 w 58"/>
                <a:gd name="T61" fmla="*/ 26 h 38"/>
                <a:gd name="T62" fmla="*/ 57 w 58"/>
                <a:gd name="T63" fmla="*/ 24 h 38"/>
                <a:gd name="T64" fmla="*/ 55 w 58"/>
                <a:gd name="T65" fmla="*/ 21 h 38"/>
                <a:gd name="T66" fmla="*/ 53 w 58"/>
                <a:gd name="T67" fmla="*/ 17 h 38"/>
                <a:gd name="T68" fmla="*/ 52 w 58"/>
                <a:gd name="T69" fmla="*/ 16 h 38"/>
                <a:gd name="T70" fmla="*/ 50 w 58"/>
                <a:gd name="T71" fmla="*/ 14 h 38"/>
                <a:gd name="T72" fmla="*/ 49 w 58"/>
                <a:gd name="T73" fmla="*/ 13 h 38"/>
                <a:gd name="T74" fmla="*/ 47 w 58"/>
                <a:gd name="T75" fmla="*/ 11 h 38"/>
                <a:gd name="T76" fmla="*/ 44 w 58"/>
                <a:gd name="T77" fmla="*/ 11 h 38"/>
                <a:gd name="T78" fmla="*/ 41 w 58"/>
                <a:gd name="T79" fmla="*/ 11 h 38"/>
                <a:gd name="T80" fmla="*/ 37 w 58"/>
                <a:gd name="T81" fmla="*/ 11 h 38"/>
                <a:gd name="T82" fmla="*/ 33 w 58"/>
                <a:gd name="T83" fmla="*/ 9 h 38"/>
                <a:gd name="T84" fmla="*/ 28 w 58"/>
                <a:gd name="T85" fmla="*/ 8 h 38"/>
                <a:gd name="T86" fmla="*/ 23 w 58"/>
                <a:gd name="T87" fmla="*/ 6 h 38"/>
                <a:gd name="T88" fmla="*/ 20 w 58"/>
                <a:gd name="T89" fmla="*/ 5 h 38"/>
                <a:gd name="T90" fmla="*/ 15 w 58"/>
                <a:gd name="T91" fmla="*/ 1 h 38"/>
                <a:gd name="T92" fmla="*/ 10 w 58"/>
                <a:gd name="T93" fmla="*/ 0 h 38"/>
                <a:gd name="T94" fmla="*/ 5 w 58"/>
                <a:gd name="T95" fmla="*/ 0 h 38"/>
                <a:gd name="T96" fmla="*/ 2 w 58"/>
                <a:gd name="T97" fmla="*/ 0 h 38"/>
                <a:gd name="T98" fmla="*/ 0 w 58"/>
                <a:gd name="T99" fmla="*/ 0 h 38"/>
                <a:gd name="T100" fmla="*/ 0 w 58"/>
                <a:gd name="T101" fmla="*/ 1 h 38"/>
                <a:gd name="T102" fmla="*/ 0 w 58"/>
                <a:gd name="T103" fmla="*/ 1 h 38"/>
                <a:gd name="T104" fmla="*/ 0 w 58"/>
                <a:gd name="T105" fmla="*/ 1 h 38"/>
                <a:gd name="T106" fmla="*/ 0 w 58"/>
                <a:gd name="T107" fmla="*/ 3 h 38"/>
                <a:gd name="T108" fmla="*/ 0 w 58"/>
                <a:gd name="T109" fmla="*/ 3 h 38"/>
                <a:gd name="T110" fmla="*/ 0 w 58"/>
                <a:gd name="T111" fmla="*/ 5 h 38"/>
                <a:gd name="T112" fmla="*/ 2 w 58"/>
                <a:gd name="T113" fmla="*/ 5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8"/>
                <a:gd name="T173" fmla="*/ 58 w 58"/>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8">
                  <a:moveTo>
                    <a:pt x="2" y="5"/>
                  </a:moveTo>
                  <a:lnTo>
                    <a:pt x="2" y="9"/>
                  </a:lnTo>
                  <a:lnTo>
                    <a:pt x="4" y="14"/>
                  </a:lnTo>
                  <a:lnTo>
                    <a:pt x="7" y="17"/>
                  </a:lnTo>
                  <a:lnTo>
                    <a:pt x="12" y="19"/>
                  </a:lnTo>
                  <a:lnTo>
                    <a:pt x="16" y="22"/>
                  </a:lnTo>
                  <a:lnTo>
                    <a:pt x="21" y="24"/>
                  </a:lnTo>
                  <a:lnTo>
                    <a:pt x="26" y="26"/>
                  </a:lnTo>
                  <a:lnTo>
                    <a:pt x="29" y="27"/>
                  </a:lnTo>
                  <a:lnTo>
                    <a:pt x="33" y="29"/>
                  </a:lnTo>
                  <a:lnTo>
                    <a:pt x="34" y="29"/>
                  </a:lnTo>
                  <a:lnTo>
                    <a:pt x="34" y="30"/>
                  </a:lnTo>
                  <a:lnTo>
                    <a:pt x="36" y="32"/>
                  </a:lnTo>
                  <a:lnTo>
                    <a:pt x="37" y="34"/>
                  </a:lnTo>
                  <a:lnTo>
                    <a:pt x="39" y="35"/>
                  </a:lnTo>
                  <a:lnTo>
                    <a:pt x="41" y="37"/>
                  </a:lnTo>
                  <a:lnTo>
                    <a:pt x="42" y="37"/>
                  </a:lnTo>
                  <a:lnTo>
                    <a:pt x="44" y="37"/>
                  </a:lnTo>
                  <a:lnTo>
                    <a:pt x="45" y="38"/>
                  </a:lnTo>
                  <a:lnTo>
                    <a:pt x="47" y="38"/>
                  </a:lnTo>
                  <a:lnTo>
                    <a:pt x="49" y="38"/>
                  </a:lnTo>
                  <a:lnTo>
                    <a:pt x="50" y="38"/>
                  </a:lnTo>
                  <a:lnTo>
                    <a:pt x="52" y="37"/>
                  </a:lnTo>
                  <a:lnTo>
                    <a:pt x="53" y="35"/>
                  </a:lnTo>
                  <a:lnTo>
                    <a:pt x="55" y="34"/>
                  </a:lnTo>
                  <a:lnTo>
                    <a:pt x="57" y="32"/>
                  </a:lnTo>
                  <a:lnTo>
                    <a:pt x="57" y="30"/>
                  </a:lnTo>
                  <a:lnTo>
                    <a:pt x="58" y="29"/>
                  </a:lnTo>
                  <a:lnTo>
                    <a:pt x="58" y="27"/>
                  </a:lnTo>
                  <a:lnTo>
                    <a:pt x="58" y="26"/>
                  </a:lnTo>
                  <a:lnTo>
                    <a:pt x="57" y="24"/>
                  </a:lnTo>
                  <a:lnTo>
                    <a:pt x="55" y="21"/>
                  </a:lnTo>
                  <a:lnTo>
                    <a:pt x="53" y="17"/>
                  </a:lnTo>
                  <a:lnTo>
                    <a:pt x="52" y="16"/>
                  </a:lnTo>
                  <a:lnTo>
                    <a:pt x="50" y="14"/>
                  </a:lnTo>
                  <a:lnTo>
                    <a:pt x="49" y="13"/>
                  </a:lnTo>
                  <a:lnTo>
                    <a:pt x="47" y="11"/>
                  </a:lnTo>
                  <a:lnTo>
                    <a:pt x="44" y="11"/>
                  </a:lnTo>
                  <a:lnTo>
                    <a:pt x="41" y="11"/>
                  </a:lnTo>
                  <a:lnTo>
                    <a:pt x="37" y="11"/>
                  </a:lnTo>
                  <a:lnTo>
                    <a:pt x="33" y="9"/>
                  </a:lnTo>
                  <a:lnTo>
                    <a:pt x="28" y="8"/>
                  </a:lnTo>
                  <a:lnTo>
                    <a:pt x="23" y="6"/>
                  </a:lnTo>
                  <a:lnTo>
                    <a:pt x="20" y="5"/>
                  </a:lnTo>
                  <a:lnTo>
                    <a:pt x="15" y="1"/>
                  </a:lnTo>
                  <a:lnTo>
                    <a:pt x="10" y="0"/>
                  </a:lnTo>
                  <a:lnTo>
                    <a:pt x="5" y="0"/>
                  </a:lnTo>
                  <a:lnTo>
                    <a:pt x="2" y="0"/>
                  </a:lnTo>
                  <a:lnTo>
                    <a:pt x="0" y="0"/>
                  </a:lnTo>
                  <a:lnTo>
                    <a:pt x="0" y="1"/>
                  </a:lnTo>
                  <a:lnTo>
                    <a:pt x="0" y="3"/>
                  </a:lnTo>
                  <a:lnTo>
                    <a:pt x="0" y="5"/>
                  </a:lnTo>
                  <a:lnTo>
                    <a:pt x="2" y="5"/>
                  </a:lnTo>
                </a:path>
              </a:pathLst>
            </a:custGeom>
            <a:solidFill>
              <a:srgbClr val="FFFF66"/>
            </a:solidFill>
            <a:ln w="4763">
              <a:solidFill>
                <a:srgbClr val="990000"/>
              </a:solidFill>
              <a:round/>
              <a:headEnd/>
              <a:tailEnd/>
            </a:ln>
          </p:spPr>
          <p:txBody>
            <a:bodyPr/>
            <a:lstStyle/>
            <a:p>
              <a:pPr algn="ctr"/>
              <a:endParaRPr lang="en-US">
                <a:latin typeface="Candara" pitchFamily="34" charset="0"/>
              </a:endParaRPr>
            </a:p>
          </p:txBody>
        </p:sp>
        <p:sp>
          <p:nvSpPr>
            <p:cNvPr id="8008" name="Freeform 207"/>
            <p:cNvSpPr>
              <a:spLocks/>
            </p:cNvSpPr>
            <p:nvPr/>
          </p:nvSpPr>
          <p:spPr bwMode="auto">
            <a:xfrm>
              <a:off x="4568" y="2644"/>
              <a:ext cx="50" cy="50"/>
            </a:xfrm>
            <a:custGeom>
              <a:avLst/>
              <a:gdLst>
                <a:gd name="T0" fmla="*/ 1 w 50"/>
                <a:gd name="T1" fmla="*/ 16 h 50"/>
                <a:gd name="T2" fmla="*/ 5 w 50"/>
                <a:gd name="T3" fmla="*/ 19 h 50"/>
                <a:gd name="T4" fmla="*/ 8 w 50"/>
                <a:gd name="T5" fmla="*/ 21 h 50"/>
                <a:gd name="T6" fmla="*/ 9 w 50"/>
                <a:gd name="T7" fmla="*/ 24 h 50"/>
                <a:gd name="T8" fmla="*/ 11 w 50"/>
                <a:gd name="T9" fmla="*/ 27 h 50"/>
                <a:gd name="T10" fmla="*/ 13 w 50"/>
                <a:gd name="T11" fmla="*/ 30 h 50"/>
                <a:gd name="T12" fmla="*/ 14 w 50"/>
                <a:gd name="T13" fmla="*/ 34 h 50"/>
                <a:gd name="T14" fmla="*/ 16 w 50"/>
                <a:gd name="T15" fmla="*/ 37 h 50"/>
                <a:gd name="T16" fmla="*/ 18 w 50"/>
                <a:gd name="T17" fmla="*/ 40 h 50"/>
                <a:gd name="T18" fmla="*/ 21 w 50"/>
                <a:gd name="T19" fmla="*/ 42 h 50"/>
                <a:gd name="T20" fmla="*/ 22 w 50"/>
                <a:gd name="T21" fmla="*/ 43 h 50"/>
                <a:gd name="T22" fmla="*/ 26 w 50"/>
                <a:gd name="T23" fmla="*/ 46 h 50"/>
                <a:gd name="T24" fmla="*/ 27 w 50"/>
                <a:gd name="T25" fmla="*/ 48 h 50"/>
                <a:gd name="T26" fmla="*/ 30 w 50"/>
                <a:gd name="T27" fmla="*/ 50 h 50"/>
                <a:gd name="T28" fmla="*/ 34 w 50"/>
                <a:gd name="T29" fmla="*/ 50 h 50"/>
                <a:gd name="T30" fmla="*/ 37 w 50"/>
                <a:gd name="T31" fmla="*/ 50 h 50"/>
                <a:gd name="T32" fmla="*/ 40 w 50"/>
                <a:gd name="T33" fmla="*/ 50 h 50"/>
                <a:gd name="T34" fmla="*/ 42 w 50"/>
                <a:gd name="T35" fmla="*/ 48 h 50"/>
                <a:gd name="T36" fmla="*/ 45 w 50"/>
                <a:gd name="T37" fmla="*/ 46 h 50"/>
                <a:gd name="T38" fmla="*/ 46 w 50"/>
                <a:gd name="T39" fmla="*/ 45 h 50"/>
                <a:gd name="T40" fmla="*/ 48 w 50"/>
                <a:gd name="T41" fmla="*/ 42 h 50"/>
                <a:gd name="T42" fmla="*/ 48 w 50"/>
                <a:gd name="T43" fmla="*/ 40 h 50"/>
                <a:gd name="T44" fmla="*/ 50 w 50"/>
                <a:gd name="T45" fmla="*/ 37 h 50"/>
                <a:gd name="T46" fmla="*/ 50 w 50"/>
                <a:gd name="T47" fmla="*/ 34 h 50"/>
                <a:gd name="T48" fmla="*/ 50 w 50"/>
                <a:gd name="T49" fmla="*/ 32 h 50"/>
                <a:gd name="T50" fmla="*/ 48 w 50"/>
                <a:gd name="T51" fmla="*/ 29 h 50"/>
                <a:gd name="T52" fmla="*/ 46 w 50"/>
                <a:gd name="T53" fmla="*/ 26 h 50"/>
                <a:gd name="T54" fmla="*/ 45 w 50"/>
                <a:gd name="T55" fmla="*/ 22 h 50"/>
                <a:gd name="T56" fmla="*/ 43 w 50"/>
                <a:gd name="T57" fmla="*/ 19 h 50"/>
                <a:gd name="T58" fmla="*/ 40 w 50"/>
                <a:gd name="T59" fmla="*/ 16 h 50"/>
                <a:gd name="T60" fmla="*/ 38 w 50"/>
                <a:gd name="T61" fmla="*/ 14 h 50"/>
                <a:gd name="T62" fmla="*/ 37 w 50"/>
                <a:gd name="T63" fmla="*/ 11 h 50"/>
                <a:gd name="T64" fmla="*/ 35 w 50"/>
                <a:gd name="T65" fmla="*/ 8 h 50"/>
                <a:gd name="T66" fmla="*/ 34 w 50"/>
                <a:gd name="T67" fmla="*/ 5 h 50"/>
                <a:gd name="T68" fmla="*/ 30 w 50"/>
                <a:gd name="T69" fmla="*/ 1 h 50"/>
                <a:gd name="T70" fmla="*/ 27 w 50"/>
                <a:gd name="T71" fmla="*/ 0 h 50"/>
                <a:gd name="T72" fmla="*/ 24 w 50"/>
                <a:gd name="T73" fmla="*/ 0 h 50"/>
                <a:gd name="T74" fmla="*/ 19 w 50"/>
                <a:gd name="T75" fmla="*/ 0 h 50"/>
                <a:gd name="T76" fmla="*/ 16 w 50"/>
                <a:gd name="T77" fmla="*/ 0 h 50"/>
                <a:gd name="T78" fmla="*/ 11 w 50"/>
                <a:gd name="T79" fmla="*/ 0 h 50"/>
                <a:gd name="T80" fmla="*/ 6 w 50"/>
                <a:gd name="T81" fmla="*/ 1 h 50"/>
                <a:gd name="T82" fmla="*/ 5 w 50"/>
                <a:gd name="T83" fmla="*/ 1 h 50"/>
                <a:gd name="T84" fmla="*/ 3 w 50"/>
                <a:gd name="T85" fmla="*/ 3 h 50"/>
                <a:gd name="T86" fmla="*/ 1 w 50"/>
                <a:gd name="T87" fmla="*/ 5 h 50"/>
                <a:gd name="T88" fmla="*/ 0 w 50"/>
                <a:gd name="T89" fmla="*/ 6 h 50"/>
                <a:gd name="T90" fmla="*/ 0 w 50"/>
                <a:gd name="T91" fmla="*/ 9 h 50"/>
                <a:gd name="T92" fmla="*/ 0 w 50"/>
                <a:gd name="T93" fmla="*/ 11 h 50"/>
                <a:gd name="T94" fmla="*/ 0 w 50"/>
                <a:gd name="T95" fmla="*/ 14 h 50"/>
                <a:gd name="T96" fmla="*/ 1 w 50"/>
                <a:gd name="T97" fmla="*/ 16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50"/>
                <a:gd name="T149" fmla="*/ 50 w 50"/>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50">
                  <a:moveTo>
                    <a:pt x="1" y="16"/>
                  </a:moveTo>
                  <a:lnTo>
                    <a:pt x="5" y="19"/>
                  </a:lnTo>
                  <a:lnTo>
                    <a:pt x="8" y="21"/>
                  </a:lnTo>
                  <a:lnTo>
                    <a:pt x="9" y="24"/>
                  </a:lnTo>
                  <a:lnTo>
                    <a:pt x="11" y="27"/>
                  </a:lnTo>
                  <a:lnTo>
                    <a:pt x="13" y="30"/>
                  </a:lnTo>
                  <a:lnTo>
                    <a:pt x="14" y="34"/>
                  </a:lnTo>
                  <a:lnTo>
                    <a:pt x="16" y="37"/>
                  </a:lnTo>
                  <a:lnTo>
                    <a:pt x="18" y="40"/>
                  </a:lnTo>
                  <a:lnTo>
                    <a:pt x="21" y="42"/>
                  </a:lnTo>
                  <a:lnTo>
                    <a:pt x="22" y="43"/>
                  </a:lnTo>
                  <a:lnTo>
                    <a:pt x="26" y="46"/>
                  </a:lnTo>
                  <a:lnTo>
                    <a:pt x="27" y="48"/>
                  </a:lnTo>
                  <a:lnTo>
                    <a:pt x="30" y="50"/>
                  </a:lnTo>
                  <a:lnTo>
                    <a:pt x="34" y="50"/>
                  </a:lnTo>
                  <a:lnTo>
                    <a:pt x="37" y="50"/>
                  </a:lnTo>
                  <a:lnTo>
                    <a:pt x="40" y="50"/>
                  </a:lnTo>
                  <a:lnTo>
                    <a:pt x="42" y="48"/>
                  </a:lnTo>
                  <a:lnTo>
                    <a:pt x="45" y="46"/>
                  </a:lnTo>
                  <a:lnTo>
                    <a:pt x="46" y="45"/>
                  </a:lnTo>
                  <a:lnTo>
                    <a:pt x="48" y="42"/>
                  </a:lnTo>
                  <a:lnTo>
                    <a:pt x="48" y="40"/>
                  </a:lnTo>
                  <a:lnTo>
                    <a:pt x="50" y="37"/>
                  </a:lnTo>
                  <a:lnTo>
                    <a:pt x="50" y="34"/>
                  </a:lnTo>
                  <a:lnTo>
                    <a:pt x="50" y="32"/>
                  </a:lnTo>
                  <a:lnTo>
                    <a:pt x="48" y="29"/>
                  </a:lnTo>
                  <a:lnTo>
                    <a:pt x="46" y="26"/>
                  </a:lnTo>
                  <a:lnTo>
                    <a:pt x="45" y="22"/>
                  </a:lnTo>
                  <a:lnTo>
                    <a:pt x="43" y="19"/>
                  </a:lnTo>
                  <a:lnTo>
                    <a:pt x="40" y="16"/>
                  </a:lnTo>
                  <a:lnTo>
                    <a:pt x="38" y="14"/>
                  </a:lnTo>
                  <a:lnTo>
                    <a:pt x="37" y="11"/>
                  </a:lnTo>
                  <a:lnTo>
                    <a:pt x="35" y="8"/>
                  </a:lnTo>
                  <a:lnTo>
                    <a:pt x="34" y="5"/>
                  </a:lnTo>
                  <a:lnTo>
                    <a:pt x="30" y="1"/>
                  </a:lnTo>
                  <a:lnTo>
                    <a:pt x="27" y="0"/>
                  </a:lnTo>
                  <a:lnTo>
                    <a:pt x="24" y="0"/>
                  </a:lnTo>
                  <a:lnTo>
                    <a:pt x="19" y="0"/>
                  </a:lnTo>
                  <a:lnTo>
                    <a:pt x="16" y="0"/>
                  </a:lnTo>
                  <a:lnTo>
                    <a:pt x="11" y="0"/>
                  </a:lnTo>
                  <a:lnTo>
                    <a:pt x="6" y="1"/>
                  </a:lnTo>
                  <a:lnTo>
                    <a:pt x="5" y="1"/>
                  </a:lnTo>
                  <a:lnTo>
                    <a:pt x="3" y="3"/>
                  </a:lnTo>
                  <a:lnTo>
                    <a:pt x="1" y="5"/>
                  </a:lnTo>
                  <a:lnTo>
                    <a:pt x="0" y="6"/>
                  </a:lnTo>
                  <a:lnTo>
                    <a:pt x="0" y="9"/>
                  </a:lnTo>
                  <a:lnTo>
                    <a:pt x="0" y="11"/>
                  </a:lnTo>
                  <a:lnTo>
                    <a:pt x="0" y="14"/>
                  </a:lnTo>
                  <a:lnTo>
                    <a:pt x="1" y="1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8009" name="Freeform 208"/>
            <p:cNvSpPr>
              <a:spLocks/>
            </p:cNvSpPr>
            <p:nvPr/>
          </p:nvSpPr>
          <p:spPr bwMode="auto">
            <a:xfrm>
              <a:off x="4568" y="2644"/>
              <a:ext cx="50" cy="50"/>
            </a:xfrm>
            <a:custGeom>
              <a:avLst/>
              <a:gdLst>
                <a:gd name="T0" fmla="*/ 1 w 50"/>
                <a:gd name="T1" fmla="*/ 16 h 50"/>
                <a:gd name="T2" fmla="*/ 5 w 50"/>
                <a:gd name="T3" fmla="*/ 19 h 50"/>
                <a:gd name="T4" fmla="*/ 8 w 50"/>
                <a:gd name="T5" fmla="*/ 21 h 50"/>
                <a:gd name="T6" fmla="*/ 9 w 50"/>
                <a:gd name="T7" fmla="*/ 24 h 50"/>
                <a:gd name="T8" fmla="*/ 11 w 50"/>
                <a:gd name="T9" fmla="*/ 27 h 50"/>
                <a:gd name="T10" fmla="*/ 13 w 50"/>
                <a:gd name="T11" fmla="*/ 30 h 50"/>
                <a:gd name="T12" fmla="*/ 14 w 50"/>
                <a:gd name="T13" fmla="*/ 34 h 50"/>
                <a:gd name="T14" fmla="*/ 16 w 50"/>
                <a:gd name="T15" fmla="*/ 37 h 50"/>
                <a:gd name="T16" fmla="*/ 18 w 50"/>
                <a:gd name="T17" fmla="*/ 40 h 50"/>
                <a:gd name="T18" fmla="*/ 21 w 50"/>
                <a:gd name="T19" fmla="*/ 42 h 50"/>
                <a:gd name="T20" fmla="*/ 22 w 50"/>
                <a:gd name="T21" fmla="*/ 43 h 50"/>
                <a:gd name="T22" fmla="*/ 26 w 50"/>
                <a:gd name="T23" fmla="*/ 46 h 50"/>
                <a:gd name="T24" fmla="*/ 27 w 50"/>
                <a:gd name="T25" fmla="*/ 48 h 50"/>
                <a:gd name="T26" fmla="*/ 30 w 50"/>
                <a:gd name="T27" fmla="*/ 50 h 50"/>
                <a:gd name="T28" fmla="*/ 34 w 50"/>
                <a:gd name="T29" fmla="*/ 50 h 50"/>
                <a:gd name="T30" fmla="*/ 37 w 50"/>
                <a:gd name="T31" fmla="*/ 50 h 50"/>
                <a:gd name="T32" fmla="*/ 40 w 50"/>
                <a:gd name="T33" fmla="*/ 50 h 50"/>
                <a:gd name="T34" fmla="*/ 42 w 50"/>
                <a:gd name="T35" fmla="*/ 48 h 50"/>
                <a:gd name="T36" fmla="*/ 45 w 50"/>
                <a:gd name="T37" fmla="*/ 46 h 50"/>
                <a:gd name="T38" fmla="*/ 46 w 50"/>
                <a:gd name="T39" fmla="*/ 45 h 50"/>
                <a:gd name="T40" fmla="*/ 48 w 50"/>
                <a:gd name="T41" fmla="*/ 42 h 50"/>
                <a:gd name="T42" fmla="*/ 48 w 50"/>
                <a:gd name="T43" fmla="*/ 40 h 50"/>
                <a:gd name="T44" fmla="*/ 50 w 50"/>
                <a:gd name="T45" fmla="*/ 37 h 50"/>
                <a:gd name="T46" fmla="*/ 50 w 50"/>
                <a:gd name="T47" fmla="*/ 34 h 50"/>
                <a:gd name="T48" fmla="*/ 50 w 50"/>
                <a:gd name="T49" fmla="*/ 32 h 50"/>
                <a:gd name="T50" fmla="*/ 48 w 50"/>
                <a:gd name="T51" fmla="*/ 29 h 50"/>
                <a:gd name="T52" fmla="*/ 46 w 50"/>
                <a:gd name="T53" fmla="*/ 26 h 50"/>
                <a:gd name="T54" fmla="*/ 45 w 50"/>
                <a:gd name="T55" fmla="*/ 22 h 50"/>
                <a:gd name="T56" fmla="*/ 43 w 50"/>
                <a:gd name="T57" fmla="*/ 19 h 50"/>
                <a:gd name="T58" fmla="*/ 40 w 50"/>
                <a:gd name="T59" fmla="*/ 16 h 50"/>
                <a:gd name="T60" fmla="*/ 38 w 50"/>
                <a:gd name="T61" fmla="*/ 14 h 50"/>
                <a:gd name="T62" fmla="*/ 37 w 50"/>
                <a:gd name="T63" fmla="*/ 11 h 50"/>
                <a:gd name="T64" fmla="*/ 35 w 50"/>
                <a:gd name="T65" fmla="*/ 8 h 50"/>
                <a:gd name="T66" fmla="*/ 34 w 50"/>
                <a:gd name="T67" fmla="*/ 5 h 50"/>
                <a:gd name="T68" fmla="*/ 30 w 50"/>
                <a:gd name="T69" fmla="*/ 1 h 50"/>
                <a:gd name="T70" fmla="*/ 27 w 50"/>
                <a:gd name="T71" fmla="*/ 0 h 50"/>
                <a:gd name="T72" fmla="*/ 24 w 50"/>
                <a:gd name="T73" fmla="*/ 0 h 50"/>
                <a:gd name="T74" fmla="*/ 19 w 50"/>
                <a:gd name="T75" fmla="*/ 0 h 50"/>
                <a:gd name="T76" fmla="*/ 16 w 50"/>
                <a:gd name="T77" fmla="*/ 0 h 50"/>
                <a:gd name="T78" fmla="*/ 11 w 50"/>
                <a:gd name="T79" fmla="*/ 0 h 50"/>
                <a:gd name="T80" fmla="*/ 6 w 50"/>
                <a:gd name="T81" fmla="*/ 1 h 50"/>
                <a:gd name="T82" fmla="*/ 5 w 50"/>
                <a:gd name="T83" fmla="*/ 1 h 50"/>
                <a:gd name="T84" fmla="*/ 3 w 50"/>
                <a:gd name="T85" fmla="*/ 3 h 50"/>
                <a:gd name="T86" fmla="*/ 1 w 50"/>
                <a:gd name="T87" fmla="*/ 5 h 50"/>
                <a:gd name="T88" fmla="*/ 0 w 50"/>
                <a:gd name="T89" fmla="*/ 6 h 50"/>
                <a:gd name="T90" fmla="*/ 0 w 50"/>
                <a:gd name="T91" fmla="*/ 9 h 50"/>
                <a:gd name="T92" fmla="*/ 0 w 50"/>
                <a:gd name="T93" fmla="*/ 11 h 50"/>
                <a:gd name="T94" fmla="*/ 0 w 50"/>
                <a:gd name="T95" fmla="*/ 14 h 50"/>
                <a:gd name="T96" fmla="*/ 1 w 50"/>
                <a:gd name="T97" fmla="*/ 16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50"/>
                <a:gd name="T149" fmla="*/ 50 w 50"/>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50">
                  <a:moveTo>
                    <a:pt x="1" y="16"/>
                  </a:moveTo>
                  <a:lnTo>
                    <a:pt x="5" y="19"/>
                  </a:lnTo>
                  <a:lnTo>
                    <a:pt x="8" y="21"/>
                  </a:lnTo>
                  <a:lnTo>
                    <a:pt x="9" y="24"/>
                  </a:lnTo>
                  <a:lnTo>
                    <a:pt x="11" y="27"/>
                  </a:lnTo>
                  <a:lnTo>
                    <a:pt x="13" y="30"/>
                  </a:lnTo>
                  <a:lnTo>
                    <a:pt x="14" y="34"/>
                  </a:lnTo>
                  <a:lnTo>
                    <a:pt x="16" y="37"/>
                  </a:lnTo>
                  <a:lnTo>
                    <a:pt x="18" y="40"/>
                  </a:lnTo>
                  <a:lnTo>
                    <a:pt x="21" y="42"/>
                  </a:lnTo>
                  <a:lnTo>
                    <a:pt x="22" y="43"/>
                  </a:lnTo>
                  <a:lnTo>
                    <a:pt x="26" y="46"/>
                  </a:lnTo>
                  <a:lnTo>
                    <a:pt x="27" y="48"/>
                  </a:lnTo>
                  <a:lnTo>
                    <a:pt x="30" y="50"/>
                  </a:lnTo>
                  <a:lnTo>
                    <a:pt x="34" y="50"/>
                  </a:lnTo>
                  <a:lnTo>
                    <a:pt x="37" y="50"/>
                  </a:lnTo>
                  <a:lnTo>
                    <a:pt x="40" y="50"/>
                  </a:lnTo>
                  <a:lnTo>
                    <a:pt x="42" y="48"/>
                  </a:lnTo>
                  <a:lnTo>
                    <a:pt x="45" y="46"/>
                  </a:lnTo>
                  <a:lnTo>
                    <a:pt x="46" y="45"/>
                  </a:lnTo>
                  <a:lnTo>
                    <a:pt x="48" y="42"/>
                  </a:lnTo>
                  <a:lnTo>
                    <a:pt x="48" y="40"/>
                  </a:lnTo>
                  <a:lnTo>
                    <a:pt x="50" y="37"/>
                  </a:lnTo>
                  <a:lnTo>
                    <a:pt x="50" y="34"/>
                  </a:lnTo>
                  <a:lnTo>
                    <a:pt x="50" y="32"/>
                  </a:lnTo>
                  <a:lnTo>
                    <a:pt x="48" y="29"/>
                  </a:lnTo>
                  <a:lnTo>
                    <a:pt x="46" y="26"/>
                  </a:lnTo>
                  <a:lnTo>
                    <a:pt x="45" y="22"/>
                  </a:lnTo>
                  <a:lnTo>
                    <a:pt x="43" y="19"/>
                  </a:lnTo>
                  <a:lnTo>
                    <a:pt x="40" y="16"/>
                  </a:lnTo>
                  <a:lnTo>
                    <a:pt x="38" y="14"/>
                  </a:lnTo>
                  <a:lnTo>
                    <a:pt x="37" y="11"/>
                  </a:lnTo>
                  <a:lnTo>
                    <a:pt x="35" y="8"/>
                  </a:lnTo>
                  <a:lnTo>
                    <a:pt x="34" y="5"/>
                  </a:lnTo>
                  <a:lnTo>
                    <a:pt x="30" y="1"/>
                  </a:lnTo>
                  <a:lnTo>
                    <a:pt x="27" y="0"/>
                  </a:lnTo>
                  <a:lnTo>
                    <a:pt x="24" y="0"/>
                  </a:lnTo>
                  <a:lnTo>
                    <a:pt x="19" y="0"/>
                  </a:lnTo>
                  <a:lnTo>
                    <a:pt x="16" y="0"/>
                  </a:lnTo>
                  <a:lnTo>
                    <a:pt x="11" y="0"/>
                  </a:lnTo>
                  <a:lnTo>
                    <a:pt x="6" y="1"/>
                  </a:lnTo>
                  <a:lnTo>
                    <a:pt x="5" y="1"/>
                  </a:lnTo>
                  <a:lnTo>
                    <a:pt x="3" y="3"/>
                  </a:lnTo>
                  <a:lnTo>
                    <a:pt x="1" y="5"/>
                  </a:lnTo>
                  <a:lnTo>
                    <a:pt x="0" y="6"/>
                  </a:lnTo>
                  <a:lnTo>
                    <a:pt x="0" y="9"/>
                  </a:lnTo>
                  <a:lnTo>
                    <a:pt x="0" y="11"/>
                  </a:lnTo>
                  <a:lnTo>
                    <a:pt x="0" y="14"/>
                  </a:lnTo>
                  <a:lnTo>
                    <a:pt x="1" y="1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10" name="Freeform 209"/>
            <p:cNvSpPr>
              <a:spLocks/>
            </p:cNvSpPr>
            <p:nvPr/>
          </p:nvSpPr>
          <p:spPr bwMode="auto">
            <a:xfrm>
              <a:off x="4568" y="2644"/>
              <a:ext cx="50" cy="50"/>
            </a:xfrm>
            <a:custGeom>
              <a:avLst/>
              <a:gdLst>
                <a:gd name="T0" fmla="*/ 1 w 50"/>
                <a:gd name="T1" fmla="*/ 16 h 50"/>
                <a:gd name="T2" fmla="*/ 5 w 50"/>
                <a:gd name="T3" fmla="*/ 19 h 50"/>
                <a:gd name="T4" fmla="*/ 8 w 50"/>
                <a:gd name="T5" fmla="*/ 21 h 50"/>
                <a:gd name="T6" fmla="*/ 9 w 50"/>
                <a:gd name="T7" fmla="*/ 24 h 50"/>
                <a:gd name="T8" fmla="*/ 11 w 50"/>
                <a:gd name="T9" fmla="*/ 27 h 50"/>
                <a:gd name="T10" fmla="*/ 13 w 50"/>
                <a:gd name="T11" fmla="*/ 30 h 50"/>
                <a:gd name="T12" fmla="*/ 14 w 50"/>
                <a:gd name="T13" fmla="*/ 34 h 50"/>
                <a:gd name="T14" fmla="*/ 16 w 50"/>
                <a:gd name="T15" fmla="*/ 37 h 50"/>
                <a:gd name="T16" fmla="*/ 18 w 50"/>
                <a:gd name="T17" fmla="*/ 40 h 50"/>
                <a:gd name="T18" fmla="*/ 21 w 50"/>
                <a:gd name="T19" fmla="*/ 42 h 50"/>
                <a:gd name="T20" fmla="*/ 22 w 50"/>
                <a:gd name="T21" fmla="*/ 43 h 50"/>
                <a:gd name="T22" fmla="*/ 26 w 50"/>
                <a:gd name="T23" fmla="*/ 46 h 50"/>
                <a:gd name="T24" fmla="*/ 27 w 50"/>
                <a:gd name="T25" fmla="*/ 48 h 50"/>
                <a:gd name="T26" fmla="*/ 30 w 50"/>
                <a:gd name="T27" fmla="*/ 50 h 50"/>
                <a:gd name="T28" fmla="*/ 34 w 50"/>
                <a:gd name="T29" fmla="*/ 50 h 50"/>
                <a:gd name="T30" fmla="*/ 37 w 50"/>
                <a:gd name="T31" fmla="*/ 50 h 50"/>
                <a:gd name="T32" fmla="*/ 40 w 50"/>
                <a:gd name="T33" fmla="*/ 50 h 50"/>
                <a:gd name="T34" fmla="*/ 42 w 50"/>
                <a:gd name="T35" fmla="*/ 48 h 50"/>
                <a:gd name="T36" fmla="*/ 45 w 50"/>
                <a:gd name="T37" fmla="*/ 46 h 50"/>
                <a:gd name="T38" fmla="*/ 46 w 50"/>
                <a:gd name="T39" fmla="*/ 45 h 50"/>
                <a:gd name="T40" fmla="*/ 48 w 50"/>
                <a:gd name="T41" fmla="*/ 42 h 50"/>
                <a:gd name="T42" fmla="*/ 48 w 50"/>
                <a:gd name="T43" fmla="*/ 40 h 50"/>
                <a:gd name="T44" fmla="*/ 50 w 50"/>
                <a:gd name="T45" fmla="*/ 37 h 50"/>
                <a:gd name="T46" fmla="*/ 50 w 50"/>
                <a:gd name="T47" fmla="*/ 34 h 50"/>
                <a:gd name="T48" fmla="*/ 50 w 50"/>
                <a:gd name="T49" fmla="*/ 32 h 50"/>
                <a:gd name="T50" fmla="*/ 48 w 50"/>
                <a:gd name="T51" fmla="*/ 29 h 50"/>
                <a:gd name="T52" fmla="*/ 46 w 50"/>
                <a:gd name="T53" fmla="*/ 26 h 50"/>
                <a:gd name="T54" fmla="*/ 45 w 50"/>
                <a:gd name="T55" fmla="*/ 22 h 50"/>
                <a:gd name="T56" fmla="*/ 43 w 50"/>
                <a:gd name="T57" fmla="*/ 19 h 50"/>
                <a:gd name="T58" fmla="*/ 40 w 50"/>
                <a:gd name="T59" fmla="*/ 16 h 50"/>
                <a:gd name="T60" fmla="*/ 38 w 50"/>
                <a:gd name="T61" fmla="*/ 14 h 50"/>
                <a:gd name="T62" fmla="*/ 37 w 50"/>
                <a:gd name="T63" fmla="*/ 11 h 50"/>
                <a:gd name="T64" fmla="*/ 35 w 50"/>
                <a:gd name="T65" fmla="*/ 8 h 50"/>
                <a:gd name="T66" fmla="*/ 34 w 50"/>
                <a:gd name="T67" fmla="*/ 5 h 50"/>
                <a:gd name="T68" fmla="*/ 30 w 50"/>
                <a:gd name="T69" fmla="*/ 1 h 50"/>
                <a:gd name="T70" fmla="*/ 27 w 50"/>
                <a:gd name="T71" fmla="*/ 0 h 50"/>
                <a:gd name="T72" fmla="*/ 24 w 50"/>
                <a:gd name="T73" fmla="*/ 0 h 50"/>
                <a:gd name="T74" fmla="*/ 19 w 50"/>
                <a:gd name="T75" fmla="*/ 0 h 50"/>
                <a:gd name="T76" fmla="*/ 16 w 50"/>
                <a:gd name="T77" fmla="*/ 0 h 50"/>
                <a:gd name="T78" fmla="*/ 11 w 50"/>
                <a:gd name="T79" fmla="*/ 0 h 50"/>
                <a:gd name="T80" fmla="*/ 6 w 50"/>
                <a:gd name="T81" fmla="*/ 1 h 50"/>
                <a:gd name="T82" fmla="*/ 5 w 50"/>
                <a:gd name="T83" fmla="*/ 1 h 50"/>
                <a:gd name="T84" fmla="*/ 3 w 50"/>
                <a:gd name="T85" fmla="*/ 3 h 50"/>
                <a:gd name="T86" fmla="*/ 1 w 50"/>
                <a:gd name="T87" fmla="*/ 5 h 50"/>
                <a:gd name="T88" fmla="*/ 0 w 50"/>
                <a:gd name="T89" fmla="*/ 6 h 50"/>
                <a:gd name="T90" fmla="*/ 0 w 50"/>
                <a:gd name="T91" fmla="*/ 9 h 50"/>
                <a:gd name="T92" fmla="*/ 0 w 50"/>
                <a:gd name="T93" fmla="*/ 11 h 50"/>
                <a:gd name="T94" fmla="*/ 0 w 50"/>
                <a:gd name="T95" fmla="*/ 14 h 50"/>
                <a:gd name="T96" fmla="*/ 1 w 50"/>
                <a:gd name="T97" fmla="*/ 16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50"/>
                <a:gd name="T149" fmla="*/ 50 w 50"/>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50">
                  <a:moveTo>
                    <a:pt x="1" y="16"/>
                  </a:moveTo>
                  <a:lnTo>
                    <a:pt x="5" y="19"/>
                  </a:lnTo>
                  <a:lnTo>
                    <a:pt x="8" y="21"/>
                  </a:lnTo>
                  <a:lnTo>
                    <a:pt x="9" y="24"/>
                  </a:lnTo>
                  <a:lnTo>
                    <a:pt x="11" y="27"/>
                  </a:lnTo>
                  <a:lnTo>
                    <a:pt x="13" y="30"/>
                  </a:lnTo>
                  <a:lnTo>
                    <a:pt x="14" y="34"/>
                  </a:lnTo>
                  <a:lnTo>
                    <a:pt x="16" y="37"/>
                  </a:lnTo>
                  <a:lnTo>
                    <a:pt x="18" y="40"/>
                  </a:lnTo>
                  <a:lnTo>
                    <a:pt x="21" y="42"/>
                  </a:lnTo>
                  <a:lnTo>
                    <a:pt x="22" y="43"/>
                  </a:lnTo>
                  <a:lnTo>
                    <a:pt x="26" y="46"/>
                  </a:lnTo>
                  <a:lnTo>
                    <a:pt x="27" y="48"/>
                  </a:lnTo>
                  <a:lnTo>
                    <a:pt x="30" y="50"/>
                  </a:lnTo>
                  <a:lnTo>
                    <a:pt x="34" y="50"/>
                  </a:lnTo>
                  <a:lnTo>
                    <a:pt x="37" y="50"/>
                  </a:lnTo>
                  <a:lnTo>
                    <a:pt x="40" y="50"/>
                  </a:lnTo>
                  <a:lnTo>
                    <a:pt x="42" y="48"/>
                  </a:lnTo>
                  <a:lnTo>
                    <a:pt x="45" y="46"/>
                  </a:lnTo>
                  <a:lnTo>
                    <a:pt x="46" y="45"/>
                  </a:lnTo>
                  <a:lnTo>
                    <a:pt x="48" y="42"/>
                  </a:lnTo>
                  <a:lnTo>
                    <a:pt x="48" y="40"/>
                  </a:lnTo>
                  <a:lnTo>
                    <a:pt x="50" y="37"/>
                  </a:lnTo>
                  <a:lnTo>
                    <a:pt x="50" y="34"/>
                  </a:lnTo>
                  <a:lnTo>
                    <a:pt x="50" y="32"/>
                  </a:lnTo>
                  <a:lnTo>
                    <a:pt x="48" y="29"/>
                  </a:lnTo>
                  <a:lnTo>
                    <a:pt x="46" y="26"/>
                  </a:lnTo>
                  <a:lnTo>
                    <a:pt x="45" y="22"/>
                  </a:lnTo>
                  <a:lnTo>
                    <a:pt x="43" y="19"/>
                  </a:lnTo>
                  <a:lnTo>
                    <a:pt x="40" y="16"/>
                  </a:lnTo>
                  <a:lnTo>
                    <a:pt x="38" y="14"/>
                  </a:lnTo>
                  <a:lnTo>
                    <a:pt x="37" y="11"/>
                  </a:lnTo>
                  <a:lnTo>
                    <a:pt x="35" y="8"/>
                  </a:lnTo>
                  <a:lnTo>
                    <a:pt x="34" y="5"/>
                  </a:lnTo>
                  <a:lnTo>
                    <a:pt x="30" y="1"/>
                  </a:lnTo>
                  <a:lnTo>
                    <a:pt x="27" y="0"/>
                  </a:lnTo>
                  <a:lnTo>
                    <a:pt x="24" y="0"/>
                  </a:lnTo>
                  <a:lnTo>
                    <a:pt x="19" y="0"/>
                  </a:lnTo>
                  <a:lnTo>
                    <a:pt x="16" y="0"/>
                  </a:lnTo>
                  <a:lnTo>
                    <a:pt x="11" y="0"/>
                  </a:lnTo>
                  <a:lnTo>
                    <a:pt x="6" y="1"/>
                  </a:lnTo>
                  <a:lnTo>
                    <a:pt x="5" y="1"/>
                  </a:lnTo>
                  <a:lnTo>
                    <a:pt x="3" y="3"/>
                  </a:lnTo>
                  <a:lnTo>
                    <a:pt x="1" y="5"/>
                  </a:lnTo>
                  <a:lnTo>
                    <a:pt x="0" y="6"/>
                  </a:lnTo>
                  <a:lnTo>
                    <a:pt x="0" y="9"/>
                  </a:lnTo>
                  <a:lnTo>
                    <a:pt x="0" y="11"/>
                  </a:lnTo>
                  <a:lnTo>
                    <a:pt x="0" y="14"/>
                  </a:lnTo>
                  <a:lnTo>
                    <a:pt x="1" y="1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11" name="Freeform 210"/>
            <p:cNvSpPr>
              <a:spLocks/>
            </p:cNvSpPr>
            <p:nvPr/>
          </p:nvSpPr>
          <p:spPr bwMode="auto">
            <a:xfrm>
              <a:off x="4510" y="2647"/>
              <a:ext cx="67" cy="68"/>
            </a:xfrm>
            <a:custGeom>
              <a:avLst/>
              <a:gdLst>
                <a:gd name="T0" fmla="*/ 5 w 67"/>
                <a:gd name="T1" fmla="*/ 26 h 68"/>
                <a:gd name="T2" fmla="*/ 8 w 67"/>
                <a:gd name="T3" fmla="*/ 31 h 68"/>
                <a:gd name="T4" fmla="*/ 11 w 67"/>
                <a:gd name="T5" fmla="*/ 39 h 68"/>
                <a:gd name="T6" fmla="*/ 19 w 67"/>
                <a:gd name="T7" fmla="*/ 51 h 68"/>
                <a:gd name="T8" fmla="*/ 26 w 67"/>
                <a:gd name="T9" fmla="*/ 61 h 68"/>
                <a:gd name="T10" fmla="*/ 29 w 67"/>
                <a:gd name="T11" fmla="*/ 64 h 68"/>
                <a:gd name="T12" fmla="*/ 32 w 67"/>
                <a:gd name="T13" fmla="*/ 68 h 68"/>
                <a:gd name="T14" fmla="*/ 35 w 67"/>
                <a:gd name="T15" fmla="*/ 68 h 68"/>
                <a:gd name="T16" fmla="*/ 42 w 67"/>
                <a:gd name="T17" fmla="*/ 66 h 68"/>
                <a:gd name="T18" fmla="*/ 50 w 67"/>
                <a:gd name="T19" fmla="*/ 63 h 68"/>
                <a:gd name="T20" fmla="*/ 59 w 67"/>
                <a:gd name="T21" fmla="*/ 60 h 68"/>
                <a:gd name="T22" fmla="*/ 66 w 67"/>
                <a:gd name="T23" fmla="*/ 53 h 68"/>
                <a:gd name="T24" fmla="*/ 67 w 67"/>
                <a:gd name="T25" fmla="*/ 45 h 68"/>
                <a:gd name="T26" fmla="*/ 67 w 67"/>
                <a:gd name="T27" fmla="*/ 39 h 68"/>
                <a:gd name="T28" fmla="*/ 63 w 67"/>
                <a:gd name="T29" fmla="*/ 31 h 68"/>
                <a:gd name="T30" fmla="*/ 58 w 67"/>
                <a:gd name="T31" fmla="*/ 24 h 68"/>
                <a:gd name="T32" fmla="*/ 50 w 67"/>
                <a:gd name="T33" fmla="*/ 18 h 68"/>
                <a:gd name="T34" fmla="*/ 42 w 67"/>
                <a:gd name="T35" fmla="*/ 13 h 68"/>
                <a:gd name="T36" fmla="*/ 32 w 67"/>
                <a:gd name="T37" fmla="*/ 8 h 68"/>
                <a:gd name="T38" fmla="*/ 22 w 67"/>
                <a:gd name="T39" fmla="*/ 3 h 68"/>
                <a:gd name="T40" fmla="*/ 14 w 67"/>
                <a:gd name="T41" fmla="*/ 0 h 68"/>
                <a:gd name="T42" fmla="*/ 10 w 67"/>
                <a:gd name="T43" fmla="*/ 3 h 68"/>
                <a:gd name="T44" fmla="*/ 5 w 67"/>
                <a:gd name="T45" fmla="*/ 8 h 68"/>
                <a:gd name="T46" fmla="*/ 2 w 67"/>
                <a:gd name="T47" fmla="*/ 13 h 68"/>
                <a:gd name="T48" fmla="*/ 2 w 67"/>
                <a:gd name="T49" fmla="*/ 16 h 68"/>
                <a:gd name="T50" fmla="*/ 3 w 67"/>
                <a:gd name="T51" fmla="*/ 19 h 68"/>
                <a:gd name="T52" fmla="*/ 3 w 67"/>
                <a:gd name="T53" fmla="*/ 23 h 68"/>
                <a:gd name="T54" fmla="*/ 3 w 67"/>
                <a:gd name="T55" fmla="*/ 24 h 68"/>
                <a:gd name="T56" fmla="*/ 3 w 67"/>
                <a:gd name="T57" fmla="*/ 26 h 68"/>
                <a:gd name="T58" fmla="*/ 3 w 67"/>
                <a:gd name="T59" fmla="*/ 26 h 68"/>
                <a:gd name="T60" fmla="*/ 5 w 67"/>
                <a:gd name="T61" fmla="*/ 26 h 68"/>
                <a:gd name="T62" fmla="*/ 5 w 67"/>
                <a:gd name="T63" fmla="*/ 2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8"/>
                <a:gd name="T98" fmla="*/ 67 w 67"/>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8">
                  <a:moveTo>
                    <a:pt x="5" y="26"/>
                  </a:moveTo>
                  <a:lnTo>
                    <a:pt x="5" y="26"/>
                  </a:lnTo>
                  <a:lnTo>
                    <a:pt x="6" y="27"/>
                  </a:lnTo>
                  <a:lnTo>
                    <a:pt x="8" y="31"/>
                  </a:lnTo>
                  <a:lnTo>
                    <a:pt x="10" y="34"/>
                  </a:lnTo>
                  <a:lnTo>
                    <a:pt x="11" y="39"/>
                  </a:lnTo>
                  <a:lnTo>
                    <a:pt x="14" y="45"/>
                  </a:lnTo>
                  <a:lnTo>
                    <a:pt x="19" y="51"/>
                  </a:lnTo>
                  <a:lnTo>
                    <a:pt x="24" y="60"/>
                  </a:lnTo>
                  <a:lnTo>
                    <a:pt x="26" y="61"/>
                  </a:lnTo>
                  <a:lnTo>
                    <a:pt x="27" y="63"/>
                  </a:lnTo>
                  <a:lnTo>
                    <a:pt x="29" y="64"/>
                  </a:lnTo>
                  <a:lnTo>
                    <a:pt x="31" y="66"/>
                  </a:lnTo>
                  <a:lnTo>
                    <a:pt x="32" y="68"/>
                  </a:lnTo>
                  <a:lnTo>
                    <a:pt x="34" y="68"/>
                  </a:lnTo>
                  <a:lnTo>
                    <a:pt x="35" y="68"/>
                  </a:lnTo>
                  <a:lnTo>
                    <a:pt x="37" y="68"/>
                  </a:lnTo>
                  <a:lnTo>
                    <a:pt x="42" y="66"/>
                  </a:lnTo>
                  <a:lnTo>
                    <a:pt x="45" y="64"/>
                  </a:lnTo>
                  <a:lnTo>
                    <a:pt x="50" y="63"/>
                  </a:lnTo>
                  <a:lnTo>
                    <a:pt x="55" y="61"/>
                  </a:lnTo>
                  <a:lnTo>
                    <a:pt x="59" y="60"/>
                  </a:lnTo>
                  <a:lnTo>
                    <a:pt x="63" y="56"/>
                  </a:lnTo>
                  <a:lnTo>
                    <a:pt x="66" y="53"/>
                  </a:lnTo>
                  <a:lnTo>
                    <a:pt x="67" y="50"/>
                  </a:lnTo>
                  <a:lnTo>
                    <a:pt x="67" y="45"/>
                  </a:lnTo>
                  <a:lnTo>
                    <a:pt x="67" y="42"/>
                  </a:lnTo>
                  <a:lnTo>
                    <a:pt x="67" y="39"/>
                  </a:lnTo>
                  <a:lnTo>
                    <a:pt x="66" y="35"/>
                  </a:lnTo>
                  <a:lnTo>
                    <a:pt x="63" y="31"/>
                  </a:lnTo>
                  <a:lnTo>
                    <a:pt x="61" y="27"/>
                  </a:lnTo>
                  <a:lnTo>
                    <a:pt x="58" y="24"/>
                  </a:lnTo>
                  <a:lnTo>
                    <a:pt x="55" y="21"/>
                  </a:lnTo>
                  <a:lnTo>
                    <a:pt x="50" y="18"/>
                  </a:lnTo>
                  <a:lnTo>
                    <a:pt x="47" y="14"/>
                  </a:lnTo>
                  <a:lnTo>
                    <a:pt x="42" y="13"/>
                  </a:lnTo>
                  <a:lnTo>
                    <a:pt x="37" y="10"/>
                  </a:lnTo>
                  <a:lnTo>
                    <a:pt x="32" y="8"/>
                  </a:lnTo>
                  <a:lnTo>
                    <a:pt x="27" y="5"/>
                  </a:lnTo>
                  <a:lnTo>
                    <a:pt x="22" y="3"/>
                  </a:lnTo>
                  <a:lnTo>
                    <a:pt x="18" y="2"/>
                  </a:lnTo>
                  <a:lnTo>
                    <a:pt x="14" y="0"/>
                  </a:lnTo>
                  <a:lnTo>
                    <a:pt x="11" y="2"/>
                  </a:lnTo>
                  <a:lnTo>
                    <a:pt x="10" y="3"/>
                  </a:lnTo>
                  <a:lnTo>
                    <a:pt x="6" y="5"/>
                  </a:lnTo>
                  <a:lnTo>
                    <a:pt x="5" y="8"/>
                  </a:lnTo>
                  <a:lnTo>
                    <a:pt x="3" y="10"/>
                  </a:lnTo>
                  <a:lnTo>
                    <a:pt x="2" y="13"/>
                  </a:lnTo>
                  <a:lnTo>
                    <a:pt x="0" y="16"/>
                  </a:lnTo>
                  <a:lnTo>
                    <a:pt x="2" y="16"/>
                  </a:lnTo>
                  <a:lnTo>
                    <a:pt x="2" y="18"/>
                  </a:lnTo>
                  <a:lnTo>
                    <a:pt x="3" y="19"/>
                  </a:lnTo>
                  <a:lnTo>
                    <a:pt x="3" y="21"/>
                  </a:lnTo>
                  <a:lnTo>
                    <a:pt x="3" y="23"/>
                  </a:lnTo>
                  <a:lnTo>
                    <a:pt x="3" y="24"/>
                  </a:lnTo>
                  <a:lnTo>
                    <a:pt x="5" y="26"/>
                  </a:lnTo>
                  <a:lnTo>
                    <a:pt x="3" y="26"/>
                  </a:lnTo>
                  <a:lnTo>
                    <a:pt x="5" y="26"/>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8012" name="Freeform 211"/>
            <p:cNvSpPr>
              <a:spLocks/>
            </p:cNvSpPr>
            <p:nvPr/>
          </p:nvSpPr>
          <p:spPr bwMode="auto">
            <a:xfrm>
              <a:off x="4510" y="2647"/>
              <a:ext cx="67" cy="68"/>
            </a:xfrm>
            <a:custGeom>
              <a:avLst/>
              <a:gdLst>
                <a:gd name="T0" fmla="*/ 5 w 67"/>
                <a:gd name="T1" fmla="*/ 26 h 68"/>
                <a:gd name="T2" fmla="*/ 8 w 67"/>
                <a:gd name="T3" fmla="*/ 31 h 68"/>
                <a:gd name="T4" fmla="*/ 11 w 67"/>
                <a:gd name="T5" fmla="*/ 39 h 68"/>
                <a:gd name="T6" fmla="*/ 19 w 67"/>
                <a:gd name="T7" fmla="*/ 51 h 68"/>
                <a:gd name="T8" fmla="*/ 26 w 67"/>
                <a:gd name="T9" fmla="*/ 61 h 68"/>
                <a:gd name="T10" fmla="*/ 29 w 67"/>
                <a:gd name="T11" fmla="*/ 64 h 68"/>
                <a:gd name="T12" fmla="*/ 32 w 67"/>
                <a:gd name="T13" fmla="*/ 68 h 68"/>
                <a:gd name="T14" fmla="*/ 35 w 67"/>
                <a:gd name="T15" fmla="*/ 68 h 68"/>
                <a:gd name="T16" fmla="*/ 42 w 67"/>
                <a:gd name="T17" fmla="*/ 66 h 68"/>
                <a:gd name="T18" fmla="*/ 50 w 67"/>
                <a:gd name="T19" fmla="*/ 63 h 68"/>
                <a:gd name="T20" fmla="*/ 59 w 67"/>
                <a:gd name="T21" fmla="*/ 60 h 68"/>
                <a:gd name="T22" fmla="*/ 66 w 67"/>
                <a:gd name="T23" fmla="*/ 53 h 68"/>
                <a:gd name="T24" fmla="*/ 67 w 67"/>
                <a:gd name="T25" fmla="*/ 45 h 68"/>
                <a:gd name="T26" fmla="*/ 67 w 67"/>
                <a:gd name="T27" fmla="*/ 39 h 68"/>
                <a:gd name="T28" fmla="*/ 63 w 67"/>
                <a:gd name="T29" fmla="*/ 31 h 68"/>
                <a:gd name="T30" fmla="*/ 58 w 67"/>
                <a:gd name="T31" fmla="*/ 24 h 68"/>
                <a:gd name="T32" fmla="*/ 50 w 67"/>
                <a:gd name="T33" fmla="*/ 18 h 68"/>
                <a:gd name="T34" fmla="*/ 42 w 67"/>
                <a:gd name="T35" fmla="*/ 13 h 68"/>
                <a:gd name="T36" fmla="*/ 32 w 67"/>
                <a:gd name="T37" fmla="*/ 8 h 68"/>
                <a:gd name="T38" fmla="*/ 22 w 67"/>
                <a:gd name="T39" fmla="*/ 3 h 68"/>
                <a:gd name="T40" fmla="*/ 14 w 67"/>
                <a:gd name="T41" fmla="*/ 0 h 68"/>
                <a:gd name="T42" fmla="*/ 10 w 67"/>
                <a:gd name="T43" fmla="*/ 3 h 68"/>
                <a:gd name="T44" fmla="*/ 5 w 67"/>
                <a:gd name="T45" fmla="*/ 8 h 68"/>
                <a:gd name="T46" fmla="*/ 2 w 67"/>
                <a:gd name="T47" fmla="*/ 13 h 68"/>
                <a:gd name="T48" fmla="*/ 2 w 67"/>
                <a:gd name="T49" fmla="*/ 16 h 68"/>
                <a:gd name="T50" fmla="*/ 3 w 67"/>
                <a:gd name="T51" fmla="*/ 19 h 68"/>
                <a:gd name="T52" fmla="*/ 3 w 67"/>
                <a:gd name="T53" fmla="*/ 23 h 68"/>
                <a:gd name="T54" fmla="*/ 3 w 67"/>
                <a:gd name="T55" fmla="*/ 24 h 68"/>
                <a:gd name="T56" fmla="*/ 3 w 67"/>
                <a:gd name="T57" fmla="*/ 26 h 68"/>
                <a:gd name="T58" fmla="*/ 3 w 67"/>
                <a:gd name="T59" fmla="*/ 26 h 68"/>
                <a:gd name="T60" fmla="*/ 5 w 67"/>
                <a:gd name="T61" fmla="*/ 26 h 68"/>
                <a:gd name="T62" fmla="*/ 5 w 67"/>
                <a:gd name="T63" fmla="*/ 2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8"/>
                <a:gd name="T98" fmla="*/ 67 w 67"/>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8">
                  <a:moveTo>
                    <a:pt x="5" y="26"/>
                  </a:moveTo>
                  <a:lnTo>
                    <a:pt x="5" y="26"/>
                  </a:lnTo>
                  <a:lnTo>
                    <a:pt x="6" y="27"/>
                  </a:lnTo>
                  <a:lnTo>
                    <a:pt x="8" y="31"/>
                  </a:lnTo>
                  <a:lnTo>
                    <a:pt x="10" y="34"/>
                  </a:lnTo>
                  <a:lnTo>
                    <a:pt x="11" y="39"/>
                  </a:lnTo>
                  <a:lnTo>
                    <a:pt x="14" y="45"/>
                  </a:lnTo>
                  <a:lnTo>
                    <a:pt x="19" y="51"/>
                  </a:lnTo>
                  <a:lnTo>
                    <a:pt x="24" y="60"/>
                  </a:lnTo>
                  <a:lnTo>
                    <a:pt x="26" y="61"/>
                  </a:lnTo>
                  <a:lnTo>
                    <a:pt x="27" y="63"/>
                  </a:lnTo>
                  <a:lnTo>
                    <a:pt x="29" y="64"/>
                  </a:lnTo>
                  <a:lnTo>
                    <a:pt x="31" y="66"/>
                  </a:lnTo>
                  <a:lnTo>
                    <a:pt x="32" y="68"/>
                  </a:lnTo>
                  <a:lnTo>
                    <a:pt x="34" y="68"/>
                  </a:lnTo>
                  <a:lnTo>
                    <a:pt x="35" y="68"/>
                  </a:lnTo>
                  <a:lnTo>
                    <a:pt x="37" y="68"/>
                  </a:lnTo>
                  <a:lnTo>
                    <a:pt x="42" y="66"/>
                  </a:lnTo>
                  <a:lnTo>
                    <a:pt x="45" y="64"/>
                  </a:lnTo>
                  <a:lnTo>
                    <a:pt x="50" y="63"/>
                  </a:lnTo>
                  <a:lnTo>
                    <a:pt x="55" y="61"/>
                  </a:lnTo>
                  <a:lnTo>
                    <a:pt x="59" y="60"/>
                  </a:lnTo>
                  <a:lnTo>
                    <a:pt x="63" y="56"/>
                  </a:lnTo>
                  <a:lnTo>
                    <a:pt x="66" y="53"/>
                  </a:lnTo>
                  <a:lnTo>
                    <a:pt x="67" y="50"/>
                  </a:lnTo>
                  <a:lnTo>
                    <a:pt x="67" y="45"/>
                  </a:lnTo>
                  <a:lnTo>
                    <a:pt x="67" y="42"/>
                  </a:lnTo>
                  <a:lnTo>
                    <a:pt x="67" y="39"/>
                  </a:lnTo>
                  <a:lnTo>
                    <a:pt x="66" y="35"/>
                  </a:lnTo>
                  <a:lnTo>
                    <a:pt x="63" y="31"/>
                  </a:lnTo>
                  <a:lnTo>
                    <a:pt x="61" y="27"/>
                  </a:lnTo>
                  <a:lnTo>
                    <a:pt x="58" y="24"/>
                  </a:lnTo>
                  <a:lnTo>
                    <a:pt x="55" y="21"/>
                  </a:lnTo>
                  <a:lnTo>
                    <a:pt x="50" y="18"/>
                  </a:lnTo>
                  <a:lnTo>
                    <a:pt x="47" y="14"/>
                  </a:lnTo>
                  <a:lnTo>
                    <a:pt x="42" y="13"/>
                  </a:lnTo>
                  <a:lnTo>
                    <a:pt x="37" y="10"/>
                  </a:lnTo>
                  <a:lnTo>
                    <a:pt x="32" y="8"/>
                  </a:lnTo>
                  <a:lnTo>
                    <a:pt x="27" y="5"/>
                  </a:lnTo>
                  <a:lnTo>
                    <a:pt x="22" y="3"/>
                  </a:lnTo>
                  <a:lnTo>
                    <a:pt x="18" y="2"/>
                  </a:lnTo>
                  <a:lnTo>
                    <a:pt x="14" y="0"/>
                  </a:lnTo>
                  <a:lnTo>
                    <a:pt x="11" y="2"/>
                  </a:lnTo>
                  <a:lnTo>
                    <a:pt x="10" y="3"/>
                  </a:lnTo>
                  <a:lnTo>
                    <a:pt x="6" y="5"/>
                  </a:lnTo>
                  <a:lnTo>
                    <a:pt x="5" y="8"/>
                  </a:lnTo>
                  <a:lnTo>
                    <a:pt x="3" y="10"/>
                  </a:lnTo>
                  <a:lnTo>
                    <a:pt x="2" y="13"/>
                  </a:lnTo>
                  <a:lnTo>
                    <a:pt x="0" y="16"/>
                  </a:lnTo>
                  <a:lnTo>
                    <a:pt x="2" y="16"/>
                  </a:lnTo>
                  <a:lnTo>
                    <a:pt x="2" y="18"/>
                  </a:lnTo>
                  <a:lnTo>
                    <a:pt x="3" y="19"/>
                  </a:lnTo>
                  <a:lnTo>
                    <a:pt x="3" y="21"/>
                  </a:lnTo>
                  <a:lnTo>
                    <a:pt x="3" y="23"/>
                  </a:lnTo>
                  <a:lnTo>
                    <a:pt x="3" y="24"/>
                  </a:lnTo>
                  <a:lnTo>
                    <a:pt x="5" y="26"/>
                  </a:lnTo>
                  <a:lnTo>
                    <a:pt x="3" y="26"/>
                  </a:lnTo>
                  <a:lnTo>
                    <a:pt x="5" y="2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13" name="Freeform 212"/>
            <p:cNvSpPr>
              <a:spLocks/>
            </p:cNvSpPr>
            <p:nvPr/>
          </p:nvSpPr>
          <p:spPr bwMode="auto">
            <a:xfrm>
              <a:off x="4510" y="2647"/>
              <a:ext cx="67" cy="68"/>
            </a:xfrm>
            <a:custGeom>
              <a:avLst/>
              <a:gdLst>
                <a:gd name="T0" fmla="*/ 5 w 67"/>
                <a:gd name="T1" fmla="*/ 26 h 68"/>
                <a:gd name="T2" fmla="*/ 8 w 67"/>
                <a:gd name="T3" fmla="*/ 31 h 68"/>
                <a:gd name="T4" fmla="*/ 11 w 67"/>
                <a:gd name="T5" fmla="*/ 39 h 68"/>
                <a:gd name="T6" fmla="*/ 19 w 67"/>
                <a:gd name="T7" fmla="*/ 51 h 68"/>
                <a:gd name="T8" fmla="*/ 26 w 67"/>
                <a:gd name="T9" fmla="*/ 61 h 68"/>
                <a:gd name="T10" fmla="*/ 29 w 67"/>
                <a:gd name="T11" fmla="*/ 64 h 68"/>
                <a:gd name="T12" fmla="*/ 32 w 67"/>
                <a:gd name="T13" fmla="*/ 68 h 68"/>
                <a:gd name="T14" fmla="*/ 35 w 67"/>
                <a:gd name="T15" fmla="*/ 68 h 68"/>
                <a:gd name="T16" fmla="*/ 42 w 67"/>
                <a:gd name="T17" fmla="*/ 66 h 68"/>
                <a:gd name="T18" fmla="*/ 50 w 67"/>
                <a:gd name="T19" fmla="*/ 63 h 68"/>
                <a:gd name="T20" fmla="*/ 59 w 67"/>
                <a:gd name="T21" fmla="*/ 60 h 68"/>
                <a:gd name="T22" fmla="*/ 66 w 67"/>
                <a:gd name="T23" fmla="*/ 53 h 68"/>
                <a:gd name="T24" fmla="*/ 67 w 67"/>
                <a:gd name="T25" fmla="*/ 45 h 68"/>
                <a:gd name="T26" fmla="*/ 67 w 67"/>
                <a:gd name="T27" fmla="*/ 39 h 68"/>
                <a:gd name="T28" fmla="*/ 63 w 67"/>
                <a:gd name="T29" fmla="*/ 31 h 68"/>
                <a:gd name="T30" fmla="*/ 58 w 67"/>
                <a:gd name="T31" fmla="*/ 24 h 68"/>
                <a:gd name="T32" fmla="*/ 50 w 67"/>
                <a:gd name="T33" fmla="*/ 18 h 68"/>
                <a:gd name="T34" fmla="*/ 42 w 67"/>
                <a:gd name="T35" fmla="*/ 13 h 68"/>
                <a:gd name="T36" fmla="*/ 32 w 67"/>
                <a:gd name="T37" fmla="*/ 8 h 68"/>
                <a:gd name="T38" fmla="*/ 22 w 67"/>
                <a:gd name="T39" fmla="*/ 3 h 68"/>
                <a:gd name="T40" fmla="*/ 14 w 67"/>
                <a:gd name="T41" fmla="*/ 0 h 68"/>
                <a:gd name="T42" fmla="*/ 10 w 67"/>
                <a:gd name="T43" fmla="*/ 3 h 68"/>
                <a:gd name="T44" fmla="*/ 5 w 67"/>
                <a:gd name="T45" fmla="*/ 8 h 68"/>
                <a:gd name="T46" fmla="*/ 2 w 67"/>
                <a:gd name="T47" fmla="*/ 13 h 68"/>
                <a:gd name="T48" fmla="*/ 2 w 67"/>
                <a:gd name="T49" fmla="*/ 16 h 68"/>
                <a:gd name="T50" fmla="*/ 3 w 67"/>
                <a:gd name="T51" fmla="*/ 19 h 68"/>
                <a:gd name="T52" fmla="*/ 3 w 67"/>
                <a:gd name="T53" fmla="*/ 23 h 68"/>
                <a:gd name="T54" fmla="*/ 3 w 67"/>
                <a:gd name="T55" fmla="*/ 24 h 68"/>
                <a:gd name="T56" fmla="*/ 3 w 67"/>
                <a:gd name="T57" fmla="*/ 26 h 68"/>
                <a:gd name="T58" fmla="*/ 3 w 67"/>
                <a:gd name="T59" fmla="*/ 26 h 68"/>
                <a:gd name="T60" fmla="*/ 5 w 67"/>
                <a:gd name="T61" fmla="*/ 26 h 68"/>
                <a:gd name="T62" fmla="*/ 5 w 67"/>
                <a:gd name="T63" fmla="*/ 2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8"/>
                <a:gd name="T98" fmla="*/ 67 w 67"/>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8">
                  <a:moveTo>
                    <a:pt x="5" y="26"/>
                  </a:moveTo>
                  <a:lnTo>
                    <a:pt x="5" y="26"/>
                  </a:lnTo>
                  <a:lnTo>
                    <a:pt x="6" y="27"/>
                  </a:lnTo>
                  <a:lnTo>
                    <a:pt x="8" y="31"/>
                  </a:lnTo>
                  <a:lnTo>
                    <a:pt x="10" y="34"/>
                  </a:lnTo>
                  <a:lnTo>
                    <a:pt x="11" y="39"/>
                  </a:lnTo>
                  <a:lnTo>
                    <a:pt x="14" y="45"/>
                  </a:lnTo>
                  <a:lnTo>
                    <a:pt x="19" y="51"/>
                  </a:lnTo>
                  <a:lnTo>
                    <a:pt x="24" y="60"/>
                  </a:lnTo>
                  <a:lnTo>
                    <a:pt x="26" y="61"/>
                  </a:lnTo>
                  <a:lnTo>
                    <a:pt x="27" y="63"/>
                  </a:lnTo>
                  <a:lnTo>
                    <a:pt x="29" y="64"/>
                  </a:lnTo>
                  <a:lnTo>
                    <a:pt x="31" y="66"/>
                  </a:lnTo>
                  <a:lnTo>
                    <a:pt x="32" y="68"/>
                  </a:lnTo>
                  <a:lnTo>
                    <a:pt x="34" y="68"/>
                  </a:lnTo>
                  <a:lnTo>
                    <a:pt x="35" y="68"/>
                  </a:lnTo>
                  <a:lnTo>
                    <a:pt x="37" y="68"/>
                  </a:lnTo>
                  <a:lnTo>
                    <a:pt x="42" y="66"/>
                  </a:lnTo>
                  <a:lnTo>
                    <a:pt x="45" y="64"/>
                  </a:lnTo>
                  <a:lnTo>
                    <a:pt x="50" y="63"/>
                  </a:lnTo>
                  <a:lnTo>
                    <a:pt x="55" y="61"/>
                  </a:lnTo>
                  <a:lnTo>
                    <a:pt x="59" y="60"/>
                  </a:lnTo>
                  <a:lnTo>
                    <a:pt x="63" y="56"/>
                  </a:lnTo>
                  <a:lnTo>
                    <a:pt x="66" y="53"/>
                  </a:lnTo>
                  <a:lnTo>
                    <a:pt x="67" y="50"/>
                  </a:lnTo>
                  <a:lnTo>
                    <a:pt x="67" y="45"/>
                  </a:lnTo>
                  <a:lnTo>
                    <a:pt x="67" y="42"/>
                  </a:lnTo>
                  <a:lnTo>
                    <a:pt x="67" y="39"/>
                  </a:lnTo>
                  <a:lnTo>
                    <a:pt x="66" y="35"/>
                  </a:lnTo>
                  <a:lnTo>
                    <a:pt x="63" y="31"/>
                  </a:lnTo>
                  <a:lnTo>
                    <a:pt x="61" y="27"/>
                  </a:lnTo>
                  <a:lnTo>
                    <a:pt x="58" y="24"/>
                  </a:lnTo>
                  <a:lnTo>
                    <a:pt x="55" y="21"/>
                  </a:lnTo>
                  <a:lnTo>
                    <a:pt x="50" y="18"/>
                  </a:lnTo>
                  <a:lnTo>
                    <a:pt x="47" y="14"/>
                  </a:lnTo>
                  <a:lnTo>
                    <a:pt x="42" y="13"/>
                  </a:lnTo>
                  <a:lnTo>
                    <a:pt x="37" y="10"/>
                  </a:lnTo>
                  <a:lnTo>
                    <a:pt x="32" y="8"/>
                  </a:lnTo>
                  <a:lnTo>
                    <a:pt x="27" y="5"/>
                  </a:lnTo>
                  <a:lnTo>
                    <a:pt x="22" y="3"/>
                  </a:lnTo>
                  <a:lnTo>
                    <a:pt x="18" y="2"/>
                  </a:lnTo>
                  <a:lnTo>
                    <a:pt x="14" y="0"/>
                  </a:lnTo>
                  <a:lnTo>
                    <a:pt x="11" y="2"/>
                  </a:lnTo>
                  <a:lnTo>
                    <a:pt x="10" y="3"/>
                  </a:lnTo>
                  <a:lnTo>
                    <a:pt x="6" y="5"/>
                  </a:lnTo>
                  <a:lnTo>
                    <a:pt x="5" y="8"/>
                  </a:lnTo>
                  <a:lnTo>
                    <a:pt x="3" y="10"/>
                  </a:lnTo>
                  <a:lnTo>
                    <a:pt x="2" y="13"/>
                  </a:lnTo>
                  <a:lnTo>
                    <a:pt x="0" y="16"/>
                  </a:lnTo>
                  <a:lnTo>
                    <a:pt x="2" y="16"/>
                  </a:lnTo>
                  <a:lnTo>
                    <a:pt x="2" y="18"/>
                  </a:lnTo>
                  <a:lnTo>
                    <a:pt x="3" y="19"/>
                  </a:lnTo>
                  <a:lnTo>
                    <a:pt x="3" y="21"/>
                  </a:lnTo>
                  <a:lnTo>
                    <a:pt x="3" y="23"/>
                  </a:lnTo>
                  <a:lnTo>
                    <a:pt x="3" y="24"/>
                  </a:lnTo>
                  <a:lnTo>
                    <a:pt x="5" y="26"/>
                  </a:lnTo>
                  <a:lnTo>
                    <a:pt x="3" y="26"/>
                  </a:lnTo>
                  <a:lnTo>
                    <a:pt x="5" y="26"/>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14" name="Freeform 213"/>
            <p:cNvSpPr>
              <a:spLocks/>
            </p:cNvSpPr>
            <p:nvPr/>
          </p:nvSpPr>
          <p:spPr bwMode="auto">
            <a:xfrm>
              <a:off x="4462" y="2612"/>
              <a:ext cx="54" cy="43"/>
            </a:xfrm>
            <a:custGeom>
              <a:avLst/>
              <a:gdLst>
                <a:gd name="T0" fmla="*/ 6 w 54"/>
                <a:gd name="T1" fmla="*/ 32 h 43"/>
                <a:gd name="T2" fmla="*/ 11 w 54"/>
                <a:gd name="T3" fmla="*/ 35 h 43"/>
                <a:gd name="T4" fmla="*/ 14 w 54"/>
                <a:gd name="T5" fmla="*/ 37 h 43"/>
                <a:gd name="T6" fmla="*/ 19 w 54"/>
                <a:gd name="T7" fmla="*/ 40 h 43"/>
                <a:gd name="T8" fmla="*/ 22 w 54"/>
                <a:gd name="T9" fmla="*/ 41 h 43"/>
                <a:gd name="T10" fmla="*/ 27 w 54"/>
                <a:gd name="T11" fmla="*/ 43 h 43"/>
                <a:gd name="T12" fmla="*/ 30 w 54"/>
                <a:gd name="T13" fmla="*/ 43 h 43"/>
                <a:gd name="T14" fmla="*/ 35 w 54"/>
                <a:gd name="T15" fmla="*/ 43 h 43"/>
                <a:gd name="T16" fmla="*/ 40 w 54"/>
                <a:gd name="T17" fmla="*/ 41 h 43"/>
                <a:gd name="T18" fmla="*/ 43 w 54"/>
                <a:gd name="T19" fmla="*/ 40 h 43"/>
                <a:gd name="T20" fmla="*/ 46 w 54"/>
                <a:gd name="T21" fmla="*/ 37 h 43"/>
                <a:gd name="T22" fmla="*/ 46 w 54"/>
                <a:gd name="T23" fmla="*/ 35 h 43"/>
                <a:gd name="T24" fmla="*/ 48 w 54"/>
                <a:gd name="T25" fmla="*/ 32 h 43"/>
                <a:gd name="T26" fmla="*/ 48 w 54"/>
                <a:gd name="T27" fmla="*/ 29 h 43"/>
                <a:gd name="T28" fmla="*/ 50 w 54"/>
                <a:gd name="T29" fmla="*/ 25 h 43"/>
                <a:gd name="T30" fmla="*/ 50 w 54"/>
                <a:gd name="T31" fmla="*/ 22 h 43"/>
                <a:gd name="T32" fmla="*/ 51 w 54"/>
                <a:gd name="T33" fmla="*/ 19 h 43"/>
                <a:gd name="T34" fmla="*/ 53 w 54"/>
                <a:gd name="T35" fmla="*/ 17 h 43"/>
                <a:gd name="T36" fmla="*/ 53 w 54"/>
                <a:gd name="T37" fmla="*/ 16 h 43"/>
                <a:gd name="T38" fmla="*/ 54 w 54"/>
                <a:gd name="T39" fmla="*/ 14 h 43"/>
                <a:gd name="T40" fmla="*/ 54 w 54"/>
                <a:gd name="T41" fmla="*/ 11 h 43"/>
                <a:gd name="T42" fmla="*/ 53 w 54"/>
                <a:gd name="T43" fmla="*/ 9 h 43"/>
                <a:gd name="T44" fmla="*/ 53 w 54"/>
                <a:gd name="T45" fmla="*/ 8 h 43"/>
                <a:gd name="T46" fmla="*/ 51 w 54"/>
                <a:gd name="T47" fmla="*/ 6 h 43"/>
                <a:gd name="T48" fmla="*/ 50 w 54"/>
                <a:gd name="T49" fmla="*/ 4 h 43"/>
                <a:gd name="T50" fmla="*/ 48 w 54"/>
                <a:gd name="T51" fmla="*/ 3 h 43"/>
                <a:gd name="T52" fmla="*/ 46 w 54"/>
                <a:gd name="T53" fmla="*/ 3 h 43"/>
                <a:gd name="T54" fmla="*/ 43 w 54"/>
                <a:gd name="T55" fmla="*/ 3 h 43"/>
                <a:gd name="T56" fmla="*/ 42 w 54"/>
                <a:gd name="T57" fmla="*/ 3 h 43"/>
                <a:gd name="T58" fmla="*/ 40 w 54"/>
                <a:gd name="T59" fmla="*/ 3 h 43"/>
                <a:gd name="T60" fmla="*/ 37 w 54"/>
                <a:gd name="T61" fmla="*/ 4 h 43"/>
                <a:gd name="T62" fmla="*/ 35 w 54"/>
                <a:gd name="T63" fmla="*/ 4 h 43"/>
                <a:gd name="T64" fmla="*/ 34 w 54"/>
                <a:gd name="T65" fmla="*/ 4 h 43"/>
                <a:gd name="T66" fmla="*/ 30 w 54"/>
                <a:gd name="T67" fmla="*/ 3 h 43"/>
                <a:gd name="T68" fmla="*/ 27 w 54"/>
                <a:gd name="T69" fmla="*/ 3 h 43"/>
                <a:gd name="T70" fmla="*/ 24 w 54"/>
                <a:gd name="T71" fmla="*/ 1 h 43"/>
                <a:gd name="T72" fmla="*/ 22 w 54"/>
                <a:gd name="T73" fmla="*/ 1 h 43"/>
                <a:gd name="T74" fmla="*/ 19 w 54"/>
                <a:gd name="T75" fmla="*/ 0 h 43"/>
                <a:gd name="T76" fmla="*/ 16 w 54"/>
                <a:gd name="T77" fmla="*/ 0 h 43"/>
                <a:gd name="T78" fmla="*/ 13 w 54"/>
                <a:gd name="T79" fmla="*/ 0 h 43"/>
                <a:gd name="T80" fmla="*/ 11 w 54"/>
                <a:gd name="T81" fmla="*/ 1 h 43"/>
                <a:gd name="T82" fmla="*/ 6 w 54"/>
                <a:gd name="T83" fmla="*/ 3 h 43"/>
                <a:gd name="T84" fmla="*/ 3 w 54"/>
                <a:gd name="T85" fmla="*/ 8 h 43"/>
                <a:gd name="T86" fmla="*/ 0 w 54"/>
                <a:gd name="T87" fmla="*/ 11 h 43"/>
                <a:gd name="T88" fmla="*/ 0 w 54"/>
                <a:gd name="T89" fmla="*/ 16 h 43"/>
                <a:gd name="T90" fmla="*/ 0 w 54"/>
                <a:gd name="T91" fmla="*/ 21 h 43"/>
                <a:gd name="T92" fmla="*/ 1 w 54"/>
                <a:gd name="T93" fmla="*/ 25 h 43"/>
                <a:gd name="T94" fmla="*/ 3 w 54"/>
                <a:gd name="T95" fmla="*/ 29 h 43"/>
                <a:gd name="T96" fmla="*/ 6 w 54"/>
                <a:gd name="T97" fmla="*/ 32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43"/>
                <a:gd name="T149" fmla="*/ 54 w 54"/>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43">
                  <a:moveTo>
                    <a:pt x="6" y="32"/>
                  </a:moveTo>
                  <a:lnTo>
                    <a:pt x="11" y="35"/>
                  </a:lnTo>
                  <a:lnTo>
                    <a:pt x="14" y="37"/>
                  </a:lnTo>
                  <a:lnTo>
                    <a:pt x="19" y="40"/>
                  </a:lnTo>
                  <a:lnTo>
                    <a:pt x="22" y="41"/>
                  </a:lnTo>
                  <a:lnTo>
                    <a:pt x="27" y="43"/>
                  </a:lnTo>
                  <a:lnTo>
                    <a:pt x="30" y="43"/>
                  </a:lnTo>
                  <a:lnTo>
                    <a:pt x="35" y="43"/>
                  </a:lnTo>
                  <a:lnTo>
                    <a:pt x="40" y="41"/>
                  </a:lnTo>
                  <a:lnTo>
                    <a:pt x="43" y="40"/>
                  </a:lnTo>
                  <a:lnTo>
                    <a:pt x="46" y="37"/>
                  </a:lnTo>
                  <a:lnTo>
                    <a:pt x="46" y="35"/>
                  </a:lnTo>
                  <a:lnTo>
                    <a:pt x="48" y="32"/>
                  </a:lnTo>
                  <a:lnTo>
                    <a:pt x="48" y="29"/>
                  </a:lnTo>
                  <a:lnTo>
                    <a:pt x="50" y="25"/>
                  </a:lnTo>
                  <a:lnTo>
                    <a:pt x="50" y="22"/>
                  </a:lnTo>
                  <a:lnTo>
                    <a:pt x="51" y="19"/>
                  </a:lnTo>
                  <a:lnTo>
                    <a:pt x="53" y="17"/>
                  </a:lnTo>
                  <a:lnTo>
                    <a:pt x="53" y="16"/>
                  </a:lnTo>
                  <a:lnTo>
                    <a:pt x="54" y="14"/>
                  </a:lnTo>
                  <a:lnTo>
                    <a:pt x="54" y="11"/>
                  </a:lnTo>
                  <a:lnTo>
                    <a:pt x="53" y="9"/>
                  </a:lnTo>
                  <a:lnTo>
                    <a:pt x="53" y="8"/>
                  </a:lnTo>
                  <a:lnTo>
                    <a:pt x="51" y="6"/>
                  </a:lnTo>
                  <a:lnTo>
                    <a:pt x="50" y="4"/>
                  </a:lnTo>
                  <a:lnTo>
                    <a:pt x="48" y="3"/>
                  </a:lnTo>
                  <a:lnTo>
                    <a:pt x="46" y="3"/>
                  </a:lnTo>
                  <a:lnTo>
                    <a:pt x="43" y="3"/>
                  </a:lnTo>
                  <a:lnTo>
                    <a:pt x="42" y="3"/>
                  </a:lnTo>
                  <a:lnTo>
                    <a:pt x="40" y="3"/>
                  </a:lnTo>
                  <a:lnTo>
                    <a:pt x="37" y="4"/>
                  </a:lnTo>
                  <a:lnTo>
                    <a:pt x="35" y="4"/>
                  </a:lnTo>
                  <a:lnTo>
                    <a:pt x="34" y="4"/>
                  </a:lnTo>
                  <a:lnTo>
                    <a:pt x="30" y="3"/>
                  </a:lnTo>
                  <a:lnTo>
                    <a:pt x="27" y="3"/>
                  </a:lnTo>
                  <a:lnTo>
                    <a:pt x="24" y="1"/>
                  </a:lnTo>
                  <a:lnTo>
                    <a:pt x="22" y="1"/>
                  </a:lnTo>
                  <a:lnTo>
                    <a:pt x="19" y="0"/>
                  </a:lnTo>
                  <a:lnTo>
                    <a:pt x="16" y="0"/>
                  </a:lnTo>
                  <a:lnTo>
                    <a:pt x="13" y="0"/>
                  </a:lnTo>
                  <a:lnTo>
                    <a:pt x="11" y="1"/>
                  </a:lnTo>
                  <a:lnTo>
                    <a:pt x="6" y="3"/>
                  </a:lnTo>
                  <a:lnTo>
                    <a:pt x="3" y="8"/>
                  </a:lnTo>
                  <a:lnTo>
                    <a:pt x="0" y="11"/>
                  </a:lnTo>
                  <a:lnTo>
                    <a:pt x="0" y="16"/>
                  </a:lnTo>
                  <a:lnTo>
                    <a:pt x="0" y="21"/>
                  </a:lnTo>
                  <a:lnTo>
                    <a:pt x="1" y="25"/>
                  </a:lnTo>
                  <a:lnTo>
                    <a:pt x="3" y="29"/>
                  </a:lnTo>
                  <a:lnTo>
                    <a:pt x="6" y="32"/>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8015" name="Freeform 214"/>
            <p:cNvSpPr>
              <a:spLocks/>
            </p:cNvSpPr>
            <p:nvPr/>
          </p:nvSpPr>
          <p:spPr bwMode="auto">
            <a:xfrm>
              <a:off x="4462" y="2612"/>
              <a:ext cx="54" cy="43"/>
            </a:xfrm>
            <a:custGeom>
              <a:avLst/>
              <a:gdLst>
                <a:gd name="T0" fmla="*/ 6 w 54"/>
                <a:gd name="T1" fmla="*/ 32 h 43"/>
                <a:gd name="T2" fmla="*/ 11 w 54"/>
                <a:gd name="T3" fmla="*/ 35 h 43"/>
                <a:gd name="T4" fmla="*/ 14 w 54"/>
                <a:gd name="T5" fmla="*/ 37 h 43"/>
                <a:gd name="T6" fmla="*/ 19 w 54"/>
                <a:gd name="T7" fmla="*/ 40 h 43"/>
                <a:gd name="T8" fmla="*/ 22 w 54"/>
                <a:gd name="T9" fmla="*/ 41 h 43"/>
                <a:gd name="T10" fmla="*/ 27 w 54"/>
                <a:gd name="T11" fmla="*/ 43 h 43"/>
                <a:gd name="T12" fmla="*/ 30 w 54"/>
                <a:gd name="T13" fmla="*/ 43 h 43"/>
                <a:gd name="T14" fmla="*/ 35 w 54"/>
                <a:gd name="T15" fmla="*/ 43 h 43"/>
                <a:gd name="T16" fmla="*/ 40 w 54"/>
                <a:gd name="T17" fmla="*/ 41 h 43"/>
                <a:gd name="T18" fmla="*/ 43 w 54"/>
                <a:gd name="T19" fmla="*/ 40 h 43"/>
                <a:gd name="T20" fmla="*/ 46 w 54"/>
                <a:gd name="T21" fmla="*/ 37 h 43"/>
                <a:gd name="T22" fmla="*/ 46 w 54"/>
                <a:gd name="T23" fmla="*/ 35 h 43"/>
                <a:gd name="T24" fmla="*/ 48 w 54"/>
                <a:gd name="T25" fmla="*/ 32 h 43"/>
                <a:gd name="T26" fmla="*/ 48 w 54"/>
                <a:gd name="T27" fmla="*/ 29 h 43"/>
                <a:gd name="T28" fmla="*/ 50 w 54"/>
                <a:gd name="T29" fmla="*/ 25 h 43"/>
                <a:gd name="T30" fmla="*/ 50 w 54"/>
                <a:gd name="T31" fmla="*/ 22 h 43"/>
                <a:gd name="T32" fmla="*/ 51 w 54"/>
                <a:gd name="T33" fmla="*/ 19 h 43"/>
                <a:gd name="T34" fmla="*/ 53 w 54"/>
                <a:gd name="T35" fmla="*/ 17 h 43"/>
                <a:gd name="T36" fmla="*/ 53 w 54"/>
                <a:gd name="T37" fmla="*/ 16 h 43"/>
                <a:gd name="T38" fmla="*/ 54 w 54"/>
                <a:gd name="T39" fmla="*/ 14 h 43"/>
                <a:gd name="T40" fmla="*/ 54 w 54"/>
                <a:gd name="T41" fmla="*/ 11 h 43"/>
                <a:gd name="T42" fmla="*/ 53 w 54"/>
                <a:gd name="T43" fmla="*/ 9 h 43"/>
                <a:gd name="T44" fmla="*/ 53 w 54"/>
                <a:gd name="T45" fmla="*/ 8 h 43"/>
                <a:gd name="T46" fmla="*/ 51 w 54"/>
                <a:gd name="T47" fmla="*/ 6 h 43"/>
                <a:gd name="T48" fmla="*/ 50 w 54"/>
                <a:gd name="T49" fmla="*/ 4 h 43"/>
                <a:gd name="T50" fmla="*/ 48 w 54"/>
                <a:gd name="T51" fmla="*/ 3 h 43"/>
                <a:gd name="T52" fmla="*/ 46 w 54"/>
                <a:gd name="T53" fmla="*/ 3 h 43"/>
                <a:gd name="T54" fmla="*/ 43 w 54"/>
                <a:gd name="T55" fmla="*/ 3 h 43"/>
                <a:gd name="T56" fmla="*/ 42 w 54"/>
                <a:gd name="T57" fmla="*/ 3 h 43"/>
                <a:gd name="T58" fmla="*/ 40 w 54"/>
                <a:gd name="T59" fmla="*/ 3 h 43"/>
                <a:gd name="T60" fmla="*/ 37 w 54"/>
                <a:gd name="T61" fmla="*/ 4 h 43"/>
                <a:gd name="T62" fmla="*/ 35 w 54"/>
                <a:gd name="T63" fmla="*/ 4 h 43"/>
                <a:gd name="T64" fmla="*/ 34 w 54"/>
                <a:gd name="T65" fmla="*/ 4 h 43"/>
                <a:gd name="T66" fmla="*/ 30 w 54"/>
                <a:gd name="T67" fmla="*/ 3 h 43"/>
                <a:gd name="T68" fmla="*/ 27 w 54"/>
                <a:gd name="T69" fmla="*/ 3 h 43"/>
                <a:gd name="T70" fmla="*/ 24 w 54"/>
                <a:gd name="T71" fmla="*/ 1 h 43"/>
                <a:gd name="T72" fmla="*/ 22 w 54"/>
                <a:gd name="T73" fmla="*/ 1 h 43"/>
                <a:gd name="T74" fmla="*/ 19 w 54"/>
                <a:gd name="T75" fmla="*/ 0 h 43"/>
                <a:gd name="T76" fmla="*/ 16 w 54"/>
                <a:gd name="T77" fmla="*/ 0 h 43"/>
                <a:gd name="T78" fmla="*/ 13 w 54"/>
                <a:gd name="T79" fmla="*/ 0 h 43"/>
                <a:gd name="T80" fmla="*/ 11 w 54"/>
                <a:gd name="T81" fmla="*/ 1 h 43"/>
                <a:gd name="T82" fmla="*/ 6 w 54"/>
                <a:gd name="T83" fmla="*/ 3 h 43"/>
                <a:gd name="T84" fmla="*/ 3 w 54"/>
                <a:gd name="T85" fmla="*/ 8 h 43"/>
                <a:gd name="T86" fmla="*/ 0 w 54"/>
                <a:gd name="T87" fmla="*/ 11 h 43"/>
                <a:gd name="T88" fmla="*/ 0 w 54"/>
                <a:gd name="T89" fmla="*/ 16 h 43"/>
                <a:gd name="T90" fmla="*/ 0 w 54"/>
                <a:gd name="T91" fmla="*/ 21 h 43"/>
                <a:gd name="T92" fmla="*/ 1 w 54"/>
                <a:gd name="T93" fmla="*/ 25 h 43"/>
                <a:gd name="T94" fmla="*/ 3 w 54"/>
                <a:gd name="T95" fmla="*/ 29 h 43"/>
                <a:gd name="T96" fmla="*/ 6 w 54"/>
                <a:gd name="T97" fmla="*/ 32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43"/>
                <a:gd name="T149" fmla="*/ 54 w 54"/>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43">
                  <a:moveTo>
                    <a:pt x="6" y="32"/>
                  </a:moveTo>
                  <a:lnTo>
                    <a:pt x="11" y="35"/>
                  </a:lnTo>
                  <a:lnTo>
                    <a:pt x="14" y="37"/>
                  </a:lnTo>
                  <a:lnTo>
                    <a:pt x="19" y="40"/>
                  </a:lnTo>
                  <a:lnTo>
                    <a:pt x="22" y="41"/>
                  </a:lnTo>
                  <a:lnTo>
                    <a:pt x="27" y="43"/>
                  </a:lnTo>
                  <a:lnTo>
                    <a:pt x="30" y="43"/>
                  </a:lnTo>
                  <a:lnTo>
                    <a:pt x="35" y="43"/>
                  </a:lnTo>
                  <a:lnTo>
                    <a:pt x="40" y="41"/>
                  </a:lnTo>
                  <a:lnTo>
                    <a:pt x="43" y="40"/>
                  </a:lnTo>
                  <a:lnTo>
                    <a:pt x="46" y="37"/>
                  </a:lnTo>
                  <a:lnTo>
                    <a:pt x="46" y="35"/>
                  </a:lnTo>
                  <a:lnTo>
                    <a:pt x="48" y="32"/>
                  </a:lnTo>
                  <a:lnTo>
                    <a:pt x="48" y="29"/>
                  </a:lnTo>
                  <a:lnTo>
                    <a:pt x="50" y="25"/>
                  </a:lnTo>
                  <a:lnTo>
                    <a:pt x="50" y="22"/>
                  </a:lnTo>
                  <a:lnTo>
                    <a:pt x="51" y="19"/>
                  </a:lnTo>
                  <a:lnTo>
                    <a:pt x="53" y="17"/>
                  </a:lnTo>
                  <a:lnTo>
                    <a:pt x="53" y="16"/>
                  </a:lnTo>
                  <a:lnTo>
                    <a:pt x="54" y="14"/>
                  </a:lnTo>
                  <a:lnTo>
                    <a:pt x="54" y="11"/>
                  </a:lnTo>
                  <a:lnTo>
                    <a:pt x="53" y="9"/>
                  </a:lnTo>
                  <a:lnTo>
                    <a:pt x="53" y="8"/>
                  </a:lnTo>
                  <a:lnTo>
                    <a:pt x="51" y="6"/>
                  </a:lnTo>
                  <a:lnTo>
                    <a:pt x="50" y="4"/>
                  </a:lnTo>
                  <a:lnTo>
                    <a:pt x="48" y="3"/>
                  </a:lnTo>
                  <a:lnTo>
                    <a:pt x="46" y="3"/>
                  </a:lnTo>
                  <a:lnTo>
                    <a:pt x="43" y="3"/>
                  </a:lnTo>
                  <a:lnTo>
                    <a:pt x="42" y="3"/>
                  </a:lnTo>
                  <a:lnTo>
                    <a:pt x="40" y="3"/>
                  </a:lnTo>
                  <a:lnTo>
                    <a:pt x="37" y="4"/>
                  </a:lnTo>
                  <a:lnTo>
                    <a:pt x="35" y="4"/>
                  </a:lnTo>
                  <a:lnTo>
                    <a:pt x="34" y="4"/>
                  </a:lnTo>
                  <a:lnTo>
                    <a:pt x="30" y="3"/>
                  </a:lnTo>
                  <a:lnTo>
                    <a:pt x="27" y="3"/>
                  </a:lnTo>
                  <a:lnTo>
                    <a:pt x="24" y="1"/>
                  </a:lnTo>
                  <a:lnTo>
                    <a:pt x="22" y="1"/>
                  </a:lnTo>
                  <a:lnTo>
                    <a:pt x="19" y="0"/>
                  </a:lnTo>
                  <a:lnTo>
                    <a:pt x="16" y="0"/>
                  </a:lnTo>
                  <a:lnTo>
                    <a:pt x="13" y="0"/>
                  </a:lnTo>
                  <a:lnTo>
                    <a:pt x="11" y="1"/>
                  </a:lnTo>
                  <a:lnTo>
                    <a:pt x="6" y="3"/>
                  </a:lnTo>
                  <a:lnTo>
                    <a:pt x="3" y="8"/>
                  </a:lnTo>
                  <a:lnTo>
                    <a:pt x="0" y="11"/>
                  </a:lnTo>
                  <a:lnTo>
                    <a:pt x="0" y="16"/>
                  </a:lnTo>
                  <a:lnTo>
                    <a:pt x="0" y="21"/>
                  </a:lnTo>
                  <a:lnTo>
                    <a:pt x="1" y="25"/>
                  </a:lnTo>
                  <a:lnTo>
                    <a:pt x="3" y="29"/>
                  </a:lnTo>
                  <a:lnTo>
                    <a:pt x="6" y="32"/>
                  </a:lnTo>
                </a:path>
              </a:pathLst>
            </a:custGeom>
            <a:noFill/>
            <a:ln w="4763">
              <a:solidFill>
                <a:srgbClr val="990000"/>
              </a:solidFill>
              <a:round/>
              <a:headEnd/>
              <a:tailEnd/>
            </a:ln>
          </p:spPr>
          <p:txBody>
            <a:bodyPr/>
            <a:lstStyle/>
            <a:p>
              <a:pPr algn="ctr"/>
              <a:endParaRPr lang="en-US">
                <a:latin typeface="Candara" pitchFamily="34" charset="0"/>
              </a:endParaRPr>
            </a:p>
          </p:txBody>
        </p:sp>
        <p:sp>
          <p:nvSpPr>
            <p:cNvPr id="8016" name="Freeform 215"/>
            <p:cNvSpPr>
              <a:spLocks/>
            </p:cNvSpPr>
            <p:nvPr/>
          </p:nvSpPr>
          <p:spPr bwMode="auto">
            <a:xfrm>
              <a:off x="4422" y="2600"/>
              <a:ext cx="30" cy="52"/>
            </a:xfrm>
            <a:custGeom>
              <a:avLst/>
              <a:gdLst>
                <a:gd name="T0" fmla="*/ 0 w 30"/>
                <a:gd name="T1" fmla="*/ 20 h 52"/>
                <a:gd name="T2" fmla="*/ 0 w 30"/>
                <a:gd name="T3" fmla="*/ 28 h 52"/>
                <a:gd name="T4" fmla="*/ 0 w 30"/>
                <a:gd name="T5" fmla="*/ 34 h 52"/>
                <a:gd name="T6" fmla="*/ 3 w 30"/>
                <a:gd name="T7" fmla="*/ 41 h 52"/>
                <a:gd name="T8" fmla="*/ 6 w 30"/>
                <a:gd name="T9" fmla="*/ 45 h 52"/>
                <a:gd name="T10" fmla="*/ 9 w 30"/>
                <a:gd name="T11" fmla="*/ 49 h 52"/>
                <a:gd name="T12" fmla="*/ 14 w 30"/>
                <a:gd name="T13" fmla="*/ 52 h 52"/>
                <a:gd name="T14" fmla="*/ 17 w 30"/>
                <a:gd name="T15" fmla="*/ 52 h 52"/>
                <a:gd name="T16" fmla="*/ 22 w 30"/>
                <a:gd name="T17" fmla="*/ 49 h 52"/>
                <a:gd name="T18" fmla="*/ 27 w 30"/>
                <a:gd name="T19" fmla="*/ 44 h 52"/>
                <a:gd name="T20" fmla="*/ 30 w 30"/>
                <a:gd name="T21" fmla="*/ 37 h 52"/>
                <a:gd name="T22" fmla="*/ 30 w 30"/>
                <a:gd name="T23" fmla="*/ 33 h 52"/>
                <a:gd name="T24" fmla="*/ 29 w 30"/>
                <a:gd name="T25" fmla="*/ 26 h 52"/>
                <a:gd name="T26" fmla="*/ 25 w 30"/>
                <a:gd name="T27" fmla="*/ 20 h 52"/>
                <a:gd name="T28" fmla="*/ 22 w 30"/>
                <a:gd name="T29" fmla="*/ 13 h 52"/>
                <a:gd name="T30" fmla="*/ 17 w 30"/>
                <a:gd name="T31" fmla="*/ 8 h 52"/>
                <a:gd name="T32" fmla="*/ 12 w 30"/>
                <a:gd name="T33" fmla="*/ 2 h 52"/>
                <a:gd name="T34" fmla="*/ 8 w 30"/>
                <a:gd name="T35" fmla="*/ 0 h 52"/>
                <a:gd name="T36" fmla="*/ 6 w 30"/>
                <a:gd name="T37" fmla="*/ 0 h 52"/>
                <a:gd name="T38" fmla="*/ 3 w 30"/>
                <a:gd name="T39" fmla="*/ 2 h 52"/>
                <a:gd name="T40" fmla="*/ 1 w 30"/>
                <a:gd name="T41" fmla="*/ 5 h 52"/>
                <a:gd name="T42" fmla="*/ 0 w 30"/>
                <a:gd name="T43" fmla="*/ 10 h 52"/>
                <a:gd name="T44" fmla="*/ 0 w 30"/>
                <a:gd name="T45" fmla="*/ 13 h 52"/>
                <a:gd name="T46" fmla="*/ 0 w 30"/>
                <a:gd name="T47" fmla="*/ 16 h 52"/>
                <a:gd name="T48" fmla="*/ 0 w 30"/>
                <a:gd name="T49" fmla="*/ 2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52"/>
                <a:gd name="T77" fmla="*/ 30 w 3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52">
                  <a:moveTo>
                    <a:pt x="0" y="20"/>
                  </a:moveTo>
                  <a:lnTo>
                    <a:pt x="0" y="28"/>
                  </a:lnTo>
                  <a:lnTo>
                    <a:pt x="0" y="34"/>
                  </a:lnTo>
                  <a:lnTo>
                    <a:pt x="3" y="41"/>
                  </a:lnTo>
                  <a:lnTo>
                    <a:pt x="6" y="45"/>
                  </a:lnTo>
                  <a:lnTo>
                    <a:pt x="9" y="49"/>
                  </a:lnTo>
                  <a:lnTo>
                    <a:pt x="14" y="52"/>
                  </a:lnTo>
                  <a:lnTo>
                    <a:pt x="17" y="52"/>
                  </a:lnTo>
                  <a:lnTo>
                    <a:pt x="22" y="49"/>
                  </a:lnTo>
                  <a:lnTo>
                    <a:pt x="27" y="44"/>
                  </a:lnTo>
                  <a:lnTo>
                    <a:pt x="30" y="37"/>
                  </a:lnTo>
                  <a:lnTo>
                    <a:pt x="30" y="33"/>
                  </a:lnTo>
                  <a:lnTo>
                    <a:pt x="29" y="26"/>
                  </a:lnTo>
                  <a:lnTo>
                    <a:pt x="25" y="20"/>
                  </a:lnTo>
                  <a:lnTo>
                    <a:pt x="22" y="13"/>
                  </a:lnTo>
                  <a:lnTo>
                    <a:pt x="17" y="8"/>
                  </a:lnTo>
                  <a:lnTo>
                    <a:pt x="12" y="2"/>
                  </a:lnTo>
                  <a:lnTo>
                    <a:pt x="8" y="0"/>
                  </a:lnTo>
                  <a:lnTo>
                    <a:pt x="6" y="0"/>
                  </a:lnTo>
                  <a:lnTo>
                    <a:pt x="3" y="2"/>
                  </a:lnTo>
                  <a:lnTo>
                    <a:pt x="1" y="5"/>
                  </a:lnTo>
                  <a:lnTo>
                    <a:pt x="0" y="10"/>
                  </a:lnTo>
                  <a:lnTo>
                    <a:pt x="0" y="13"/>
                  </a:lnTo>
                  <a:lnTo>
                    <a:pt x="0" y="16"/>
                  </a:lnTo>
                  <a:lnTo>
                    <a:pt x="0" y="20"/>
                  </a:lnTo>
                  <a:close/>
                </a:path>
              </a:pathLst>
            </a:custGeom>
            <a:solidFill>
              <a:srgbClr val="FFFF66"/>
            </a:solidFill>
            <a:ln w="9525">
              <a:noFill/>
              <a:round/>
              <a:headEnd/>
              <a:tailEnd/>
            </a:ln>
          </p:spPr>
          <p:txBody>
            <a:bodyPr/>
            <a:lstStyle/>
            <a:p>
              <a:pPr algn="ctr"/>
              <a:endParaRPr lang="en-US">
                <a:latin typeface="Candara" pitchFamily="34" charset="0"/>
              </a:endParaRPr>
            </a:p>
          </p:txBody>
        </p:sp>
        <p:sp>
          <p:nvSpPr>
            <p:cNvPr id="8017" name="Freeform 216"/>
            <p:cNvSpPr>
              <a:spLocks/>
            </p:cNvSpPr>
            <p:nvPr/>
          </p:nvSpPr>
          <p:spPr bwMode="auto">
            <a:xfrm>
              <a:off x="4422" y="2600"/>
              <a:ext cx="30" cy="52"/>
            </a:xfrm>
            <a:custGeom>
              <a:avLst/>
              <a:gdLst>
                <a:gd name="T0" fmla="*/ 0 w 30"/>
                <a:gd name="T1" fmla="*/ 20 h 52"/>
                <a:gd name="T2" fmla="*/ 0 w 30"/>
                <a:gd name="T3" fmla="*/ 28 h 52"/>
                <a:gd name="T4" fmla="*/ 0 w 30"/>
                <a:gd name="T5" fmla="*/ 34 h 52"/>
                <a:gd name="T6" fmla="*/ 3 w 30"/>
                <a:gd name="T7" fmla="*/ 41 h 52"/>
                <a:gd name="T8" fmla="*/ 6 w 30"/>
                <a:gd name="T9" fmla="*/ 45 h 52"/>
                <a:gd name="T10" fmla="*/ 9 w 30"/>
                <a:gd name="T11" fmla="*/ 49 h 52"/>
                <a:gd name="T12" fmla="*/ 14 w 30"/>
                <a:gd name="T13" fmla="*/ 52 h 52"/>
                <a:gd name="T14" fmla="*/ 17 w 30"/>
                <a:gd name="T15" fmla="*/ 52 h 52"/>
                <a:gd name="T16" fmla="*/ 22 w 30"/>
                <a:gd name="T17" fmla="*/ 49 h 52"/>
                <a:gd name="T18" fmla="*/ 27 w 30"/>
                <a:gd name="T19" fmla="*/ 44 h 52"/>
                <a:gd name="T20" fmla="*/ 30 w 30"/>
                <a:gd name="T21" fmla="*/ 37 h 52"/>
                <a:gd name="T22" fmla="*/ 30 w 30"/>
                <a:gd name="T23" fmla="*/ 33 h 52"/>
                <a:gd name="T24" fmla="*/ 29 w 30"/>
                <a:gd name="T25" fmla="*/ 26 h 52"/>
                <a:gd name="T26" fmla="*/ 25 w 30"/>
                <a:gd name="T27" fmla="*/ 20 h 52"/>
                <a:gd name="T28" fmla="*/ 22 w 30"/>
                <a:gd name="T29" fmla="*/ 13 h 52"/>
                <a:gd name="T30" fmla="*/ 17 w 30"/>
                <a:gd name="T31" fmla="*/ 8 h 52"/>
                <a:gd name="T32" fmla="*/ 12 w 30"/>
                <a:gd name="T33" fmla="*/ 2 h 52"/>
                <a:gd name="T34" fmla="*/ 8 w 30"/>
                <a:gd name="T35" fmla="*/ 0 h 52"/>
                <a:gd name="T36" fmla="*/ 6 w 30"/>
                <a:gd name="T37" fmla="*/ 0 h 52"/>
                <a:gd name="T38" fmla="*/ 3 w 30"/>
                <a:gd name="T39" fmla="*/ 2 h 52"/>
                <a:gd name="T40" fmla="*/ 1 w 30"/>
                <a:gd name="T41" fmla="*/ 5 h 52"/>
                <a:gd name="T42" fmla="*/ 0 w 30"/>
                <a:gd name="T43" fmla="*/ 10 h 52"/>
                <a:gd name="T44" fmla="*/ 0 w 30"/>
                <a:gd name="T45" fmla="*/ 13 h 52"/>
                <a:gd name="T46" fmla="*/ 0 w 30"/>
                <a:gd name="T47" fmla="*/ 16 h 52"/>
                <a:gd name="T48" fmla="*/ 0 w 30"/>
                <a:gd name="T49" fmla="*/ 2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52"/>
                <a:gd name="T77" fmla="*/ 30 w 3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52">
                  <a:moveTo>
                    <a:pt x="0" y="20"/>
                  </a:moveTo>
                  <a:lnTo>
                    <a:pt x="0" y="28"/>
                  </a:lnTo>
                  <a:lnTo>
                    <a:pt x="0" y="34"/>
                  </a:lnTo>
                  <a:lnTo>
                    <a:pt x="3" y="41"/>
                  </a:lnTo>
                  <a:lnTo>
                    <a:pt x="6" y="45"/>
                  </a:lnTo>
                  <a:lnTo>
                    <a:pt x="9" y="49"/>
                  </a:lnTo>
                  <a:lnTo>
                    <a:pt x="14" y="52"/>
                  </a:lnTo>
                  <a:lnTo>
                    <a:pt x="17" y="52"/>
                  </a:lnTo>
                  <a:lnTo>
                    <a:pt x="22" y="49"/>
                  </a:lnTo>
                  <a:lnTo>
                    <a:pt x="27" y="44"/>
                  </a:lnTo>
                  <a:lnTo>
                    <a:pt x="30" y="37"/>
                  </a:lnTo>
                  <a:lnTo>
                    <a:pt x="30" y="33"/>
                  </a:lnTo>
                  <a:lnTo>
                    <a:pt x="29" y="26"/>
                  </a:lnTo>
                  <a:lnTo>
                    <a:pt x="25" y="20"/>
                  </a:lnTo>
                  <a:lnTo>
                    <a:pt x="22" y="13"/>
                  </a:lnTo>
                  <a:lnTo>
                    <a:pt x="17" y="8"/>
                  </a:lnTo>
                  <a:lnTo>
                    <a:pt x="12" y="2"/>
                  </a:lnTo>
                  <a:lnTo>
                    <a:pt x="8" y="0"/>
                  </a:lnTo>
                  <a:lnTo>
                    <a:pt x="6" y="0"/>
                  </a:lnTo>
                  <a:lnTo>
                    <a:pt x="3" y="2"/>
                  </a:lnTo>
                  <a:lnTo>
                    <a:pt x="1" y="5"/>
                  </a:lnTo>
                  <a:lnTo>
                    <a:pt x="0" y="10"/>
                  </a:lnTo>
                  <a:lnTo>
                    <a:pt x="0" y="13"/>
                  </a:lnTo>
                  <a:lnTo>
                    <a:pt x="0" y="16"/>
                  </a:lnTo>
                  <a:lnTo>
                    <a:pt x="0" y="20"/>
                  </a:lnTo>
                </a:path>
              </a:pathLst>
            </a:custGeom>
            <a:noFill/>
            <a:ln w="4763">
              <a:solidFill>
                <a:srgbClr val="990000"/>
              </a:solidFill>
              <a:round/>
              <a:headEnd/>
              <a:tailEnd/>
            </a:ln>
          </p:spPr>
          <p:txBody>
            <a:bodyPr/>
            <a:lstStyle/>
            <a:p>
              <a:pPr algn="ctr"/>
              <a:endParaRPr lang="en-US">
                <a:latin typeface="Candara" pitchFamily="34" charset="0"/>
              </a:endParaRPr>
            </a:p>
          </p:txBody>
        </p:sp>
      </p:grpSp>
      <p:sp>
        <p:nvSpPr>
          <p:cNvPr id="7176" name="Text Box 217"/>
          <p:cNvSpPr txBox="1">
            <a:spLocks noChangeArrowheads="1"/>
          </p:cNvSpPr>
          <p:nvPr/>
        </p:nvSpPr>
        <p:spPr bwMode="auto">
          <a:xfrm>
            <a:off x="1627188" y="1155700"/>
            <a:ext cx="1517650" cy="461963"/>
          </a:xfrm>
          <a:prstGeom prst="rect">
            <a:avLst/>
          </a:prstGeom>
          <a:noFill/>
          <a:ln w="9525">
            <a:noFill/>
            <a:miter lim="800000"/>
            <a:headEnd/>
            <a:tailEnd/>
          </a:ln>
        </p:spPr>
        <p:txBody>
          <a:bodyPr wrap="none">
            <a:spAutoFit/>
          </a:bodyPr>
          <a:lstStyle/>
          <a:p>
            <a:pPr algn="ctr" eaLnBrk="0" hangingPunct="0"/>
            <a:r>
              <a:rPr lang="nl-NL" sz="1200" b="1" i="1">
                <a:latin typeface="Candara" pitchFamily="34" charset="0"/>
              </a:rPr>
              <a:t>Vetweefsel</a:t>
            </a:r>
            <a:br>
              <a:rPr lang="nl-NL" sz="1200" b="1" i="1">
                <a:latin typeface="Candara" pitchFamily="34" charset="0"/>
              </a:rPr>
            </a:br>
            <a:r>
              <a:rPr lang="nl-NL" sz="1200" b="1" i="1">
                <a:latin typeface="Candara" pitchFamily="34" charset="0"/>
              </a:rPr>
              <a:t>(grote adipocyten)</a:t>
            </a:r>
            <a:endParaRPr lang="en-US" sz="1200" b="1" i="1">
              <a:latin typeface="Candara" pitchFamily="34" charset="0"/>
            </a:endParaRPr>
          </a:p>
        </p:txBody>
      </p:sp>
      <p:sp>
        <p:nvSpPr>
          <p:cNvPr id="7177" name="Line 218"/>
          <p:cNvSpPr>
            <a:spLocks noChangeShapeType="1"/>
          </p:cNvSpPr>
          <p:nvPr/>
        </p:nvSpPr>
        <p:spPr bwMode="auto">
          <a:xfrm flipH="1">
            <a:off x="1522413" y="1427163"/>
            <a:ext cx="0" cy="360362"/>
          </a:xfrm>
          <a:prstGeom prst="line">
            <a:avLst/>
          </a:prstGeom>
          <a:noFill/>
          <a:ln w="25400">
            <a:solidFill>
              <a:schemeClr val="tx1"/>
            </a:solidFill>
            <a:round/>
            <a:headEnd/>
            <a:tailEnd type="triangle" w="med" len="med"/>
          </a:ln>
        </p:spPr>
        <p:txBody>
          <a:bodyPr/>
          <a:lstStyle/>
          <a:p>
            <a:endParaRPr lang="nl-NL"/>
          </a:p>
        </p:txBody>
      </p:sp>
      <p:grpSp>
        <p:nvGrpSpPr>
          <p:cNvPr id="7178" name="Group 219"/>
          <p:cNvGrpSpPr>
            <a:grpSpLocks/>
          </p:cNvGrpSpPr>
          <p:nvPr/>
        </p:nvGrpSpPr>
        <p:grpSpPr bwMode="auto">
          <a:xfrm>
            <a:off x="381000" y="1782763"/>
            <a:ext cx="2279650" cy="1868487"/>
            <a:chOff x="178" y="1109"/>
            <a:chExt cx="1436" cy="1177"/>
          </a:xfrm>
        </p:grpSpPr>
        <p:sp>
          <p:nvSpPr>
            <p:cNvPr id="7814" name="AutoShape 220"/>
            <p:cNvSpPr>
              <a:spLocks noChangeArrowheads="1"/>
            </p:cNvSpPr>
            <p:nvPr/>
          </p:nvSpPr>
          <p:spPr bwMode="auto">
            <a:xfrm flipV="1">
              <a:off x="1527" y="1163"/>
              <a:ext cx="84" cy="272"/>
            </a:xfrm>
            <a:prstGeom prst="downArrow">
              <a:avLst>
                <a:gd name="adj1" fmla="val 50000"/>
                <a:gd name="adj2" fmla="val 80952"/>
              </a:avLst>
            </a:prstGeom>
            <a:solidFill>
              <a:srgbClr val="FF0000"/>
            </a:solidFill>
            <a:ln w="9525">
              <a:solidFill>
                <a:srgbClr val="FF0000"/>
              </a:solidFill>
              <a:miter lim="800000"/>
              <a:headEnd/>
              <a:tailEnd/>
            </a:ln>
          </p:spPr>
          <p:txBody>
            <a:bodyPr vert="eaVert" wrap="none" anchor="ctr"/>
            <a:lstStyle/>
            <a:p>
              <a:pPr algn="ctr"/>
              <a:endParaRPr lang="nl-NL">
                <a:latin typeface="Candara" pitchFamily="34" charset="0"/>
              </a:endParaRPr>
            </a:p>
          </p:txBody>
        </p:sp>
        <p:sp>
          <p:nvSpPr>
            <p:cNvPr id="346333" name="Text Box 221"/>
            <p:cNvSpPr txBox="1">
              <a:spLocks noChangeArrowheads="1"/>
            </p:cNvSpPr>
            <p:nvPr/>
          </p:nvSpPr>
          <p:spPr bwMode="auto">
            <a:xfrm>
              <a:off x="178" y="2053"/>
              <a:ext cx="1390" cy="233"/>
            </a:xfrm>
            <a:prstGeom prst="rect">
              <a:avLst/>
            </a:prstGeom>
            <a:solidFill>
              <a:schemeClr val="accent2">
                <a:lumMod val="20000"/>
                <a:lumOff val="80000"/>
              </a:schemeClr>
            </a:solidFill>
            <a:ln w="9525">
              <a:noFill/>
              <a:miter lim="800000"/>
              <a:headEnd/>
              <a:tailEnd/>
            </a:ln>
            <a:effectLst/>
          </p:spPr>
          <p:txBody>
            <a:bodyPr>
              <a:spAutoFit/>
            </a:bodyPr>
            <a:lstStyle/>
            <a:p>
              <a:pPr algn="ctr" eaLnBrk="0" hangingPunct="0">
                <a:defRPr/>
              </a:pPr>
              <a:r>
                <a:rPr lang="nl-NL">
                  <a:latin typeface="Candara" pitchFamily="-65" charset="0"/>
                </a:rPr>
                <a:t>vrije vetzuren (FFA)</a:t>
              </a:r>
              <a:endParaRPr lang="en-US">
                <a:latin typeface="Candara" pitchFamily="-65" charset="0"/>
              </a:endParaRPr>
            </a:p>
          </p:txBody>
        </p:sp>
        <p:sp>
          <p:nvSpPr>
            <p:cNvPr id="346334" name="Text Box 222"/>
            <p:cNvSpPr txBox="1">
              <a:spLocks noChangeArrowheads="1"/>
            </p:cNvSpPr>
            <p:nvPr/>
          </p:nvSpPr>
          <p:spPr bwMode="auto">
            <a:xfrm>
              <a:off x="178" y="1109"/>
              <a:ext cx="1436" cy="582"/>
            </a:xfrm>
            <a:prstGeom prst="rect">
              <a:avLst/>
            </a:prstGeom>
            <a:solidFill>
              <a:schemeClr val="accent2">
                <a:lumMod val="20000"/>
                <a:lumOff val="80000"/>
              </a:schemeClr>
            </a:solidFill>
            <a:ln w="9525">
              <a:noFill/>
              <a:miter lim="800000"/>
              <a:headEnd/>
              <a:tailEnd/>
            </a:ln>
            <a:effectLst/>
          </p:spPr>
          <p:txBody>
            <a:bodyPr>
              <a:spAutoFit/>
            </a:bodyPr>
            <a:lstStyle/>
            <a:p>
              <a:pPr algn="ctr" eaLnBrk="0" hangingPunct="0">
                <a:defRPr/>
              </a:pPr>
              <a:r>
                <a:rPr lang="nl-NL">
                  <a:latin typeface="Candara" pitchFamily="-65" charset="0"/>
                </a:rPr>
                <a:t>ontstekings-factoren</a:t>
              </a:r>
            </a:p>
            <a:p>
              <a:pPr algn="ctr" eaLnBrk="0" hangingPunct="0">
                <a:defRPr/>
              </a:pPr>
              <a:r>
                <a:rPr lang="nl-NL">
                  <a:latin typeface="Candara" pitchFamily="-65" charset="0"/>
                </a:rPr>
                <a:t>(TNF</a:t>
              </a:r>
              <a:r>
                <a:rPr lang="nl-NL">
                  <a:latin typeface="Candara" pitchFamily="-65" charset="0"/>
                  <a:sym typeface="Symbol" pitchFamily="-65" charset="2"/>
                </a:rPr>
                <a:t>, IL-6, etc)</a:t>
              </a:r>
            </a:p>
          </p:txBody>
        </p:sp>
        <p:sp>
          <p:nvSpPr>
            <p:cNvPr id="346335" name="Text Box 223"/>
            <p:cNvSpPr txBox="1">
              <a:spLocks noChangeArrowheads="1"/>
            </p:cNvSpPr>
            <p:nvPr/>
          </p:nvSpPr>
          <p:spPr bwMode="auto">
            <a:xfrm>
              <a:off x="178" y="1752"/>
              <a:ext cx="1382" cy="233"/>
            </a:xfrm>
            <a:prstGeom prst="rect">
              <a:avLst/>
            </a:prstGeom>
            <a:solidFill>
              <a:schemeClr val="accent2">
                <a:lumMod val="20000"/>
                <a:lumOff val="80000"/>
              </a:schemeClr>
            </a:solidFill>
            <a:ln w="9525">
              <a:noFill/>
              <a:miter lim="800000"/>
              <a:headEnd/>
              <a:tailEnd/>
            </a:ln>
            <a:effectLst/>
          </p:spPr>
          <p:txBody>
            <a:bodyPr>
              <a:spAutoFit/>
            </a:bodyPr>
            <a:lstStyle/>
            <a:p>
              <a:pPr algn="ctr" eaLnBrk="0" hangingPunct="0">
                <a:defRPr/>
              </a:pPr>
              <a:r>
                <a:rPr lang="nl-NL">
                  <a:latin typeface="Candara" pitchFamily="-65" charset="0"/>
                </a:rPr>
                <a:t>adiponectine</a:t>
              </a:r>
              <a:endParaRPr lang="en-US">
                <a:latin typeface="Candara" pitchFamily="-65" charset="0"/>
              </a:endParaRPr>
            </a:p>
          </p:txBody>
        </p:sp>
        <p:sp>
          <p:nvSpPr>
            <p:cNvPr id="7818" name="AutoShape 224"/>
            <p:cNvSpPr>
              <a:spLocks noChangeArrowheads="1"/>
            </p:cNvSpPr>
            <p:nvPr/>
          </p:nvSpPr>
          <p:spPr bwMode="auto">
            <a:xfrm flipV="1">
              <a:off x="1526" y="2024"/>
              <a:ext cx="82" cy="256"/>
            </a:xfrm>
            <a:prstGeom prst="downArrow">
              <a:avLst>
                <a:gd name="adj1" fmla="val 50000"/>
                <a:gd name="adj2" fmla="val 80954"/>
              </a:avLst>
            </a:prstGeom>
            <a:solidFill>
              <a:srgbClr val="FF0000"/>
            </a:solidFill>
            <a:ln w="9525">
              <a:solidFill>
                <a:srgbClr val="FF0000"/>
              </a:solidFill>
              <a:miter lim="800000"/>
              <a:headEnd/>
              <a:tailEnd/>
            </a:ln>
          </p:spPr>
          <p:txBody>
            <a:bodyPr vert="eaVert" wrap="none" anchor="ctr"/>
            <a:lstStyle/>
            <a:p>
              <a:pPr algn="ctr"/>
              <a:endParaRPr lang="nl-NL">
                <a:latin typeface="Candara" pitchFamily="34" charset="0"/>
              </a:endParaRPr>
            </a:p>
          </p:txBody>
        </p:sp>
        <p:sp>
          <p:nvSpPr>
            <p:cNvPr id="7819" name="AutoShape 225"/>
            <p:cNvSpPr>
              <a:spLocks noChangeArrowheads="1"/>
            </p:cNvSpPr>
            <p:nvPr/>
          </p:nvSpPr>
          <p:spPr bwMode="auto">
            <a:xfrm>
              <a:off x="1526" y="1740"/>
              <a:ext cx="84" cy="272"/>
            </a:xfrm>
            <a:prstGeom prst="downArrow">
              <a:avLst>
                <a:gd name="adj1" fmla="val 50000"/>
                <a:gd name="adj2" fmla="val 80952"/>
              </a:avLst>
            </a:prstGeom>
            <a:solidFill>
              <a:srgbClr val="FF0000"/>
            </a:solidFill>
            <a:ln w="9525">
              <a:solidFill>
                <a:srgbClr val="FF0000"/>
              </a:solidFill>
              <a:miter lim="800000"/>
              <a:headEnd/>
              <a:tailEnd/>
            </a:ln>
          </p:spPr>
          <p:txBody>
            <a:bodyPr vert="eaVert" wrap="none" anchor="ctr"/>
            <a:lstStyle/>
            <a:p>
              <a:pPr algn="ctr"/>
              <a:endParaRPr lang="nl-NL">
                <a:latin typeface="Candara" pitchFamily="34" charset="0"/>
              </a:endParaRPr>
            </a:p>
          </p:txBody>
        </p:sp>
      </p:grpSp>
      <p:grpSp>
        <p:nvGrpSpPr>
          <p:cNvPr id="7179" name="Groeperen 867"/>
          <p:cNvGrpSpPr>
            <a:grpSpLocks/>
          </p:cNvGrpSpPr>
          <p:nvPr/>
        </p:nvGrpSpPr>
        <p:grpSpPr bwMode="auto">
          <a:xfrm>
            <a:off x="5060950" y="635000"/>
            <a:ext cx="2759075" cy="1081088"/>
            <a:chOff x="5076825" y="269875"/>
            <a:chExt cx="2447925" cy="1081088"/>
          </a:xfrm>
        </p:grpSpPr>
        <p:sp>
          <p:nvSpPr>
            <p:cNvPr id="7812" name="Line 827"/>
            <p:cNvSpPr>
              <a:spLocks noChangeShapeType="1"/>
            </p:cNvSpPr>
            <p:nvPr/>
          </p:nvSpPr>
          <p:spPr bwMode="auto">
            <a:xfrm flipV="1">
              <a:off x="7524750" y="269875"/>
              <a:ext cx="0" cy="1081088"/>
            </a:xfrm>
            <a:prstGeom prst="line">
              <a:avLst/>
            </a:prstGeom>
            <a:noFill/>
            <a:ln w="25400">
              <a:solidFill>
                <a:schemeClr val="tx1"/>
              </a:solidFill>
              <a:round/>
              <a:headEnd/>
              <a:tailEnd/>
            </a:ln>
          </p:spPr>
          <p:txBody>
            <a:bodyPr vert="eaVert" wrap="none" anchor="ctr"/>
            <a:lstStyle/>
            <a:p>
              <a:endParaRPr lang="nl-NL"/>
            </a:p>
          </p:txBody>
        </p:sp>
        <p:sp>
          <p:nvSpPr>
            <p:cNvPr id="7813" name="Line 828"/>
            <p:cNvSpPr>
              <a:spLocks noChangeShapeType="1"/>
            </p:cNvSpPr>
            <p:nvPr/>
          </p:nvSpPr>
          <p:spPr bwMode="auto">
            <a:xfrm flipH="1">
              <a:off x="5076825" y="269875"/>
              <a:ext cx="2447925" cy="0"/>
            </a:xfrm>
            <a:prstGeom prst="line">
              <a:avLst/>
            </a:prstGeom>
            <a:noFill/>
            <a:ln w="25400">
              <a:solidFill>
                <a:schemeClr val="tx1"/>
              </a:solidFill>
              <a:round/>
              <a:headEnd/>
              <a:tailEnd type="triangle" w="med" len="med"/>
            </a:ln>
          </p:spPr>
          <p:txBody>
            <a:bodyPr vert="eaVert" wrap="none" anchor="ctr"/>
            <a:lstStyle/>
            <a:p>
              <a:endParaRPr lang="nl-NL"/>
            </a:p>
          </p:txBody>
        </p:sp>
      </p:grpSp>
      <p:pic>
        <p:nvPicPr>
          <p:cNvPr id="7180" name="Picture 3"/>
          <p:cNvPicPr>
            <a:picLocks noChangeArrowheads="1"/>
          </p:cNvPicPr>
          <p:nvPr/>
        </p:nvPicPr>
        <p:blipFill>
          <a:blip r:embed="rId3"/>
          <a:srcRect/>
          <a:stretch>
            <a:fillRect/>
          </a:stretch>
        </p:blipFill>
        <p:spPr bwMode="auto">
          <a:xfrm>
            <a:off x="6677025" y="930275"/>
            <a:ext cx="2159000" cy="1225550"/>
          </a:xfrm>
          <a:prstGeom prst="rect">
            <a:avLst/>
          </a:prstGeom>
          <a:noFill/>
          <a:ln w="12700">
            <a:noFill/>
            <a:miter lim="800000"/>
            <a:headEnd/>
            <a:tailEnd/>
          </a:ln>
        </p:spPr>
      </p:pic>
      <p:sp>
        <p:nvSpPr>
          <p:cNvPr id="7181" name="Line 7"/>
          <p:cNvSpPr>
            <a:spLocks noChangeShapeType="1"/>
          </p:cNvSpPr>
          <p:nvPr/>
        </p:nvSpPr>
        <p:spPr bwMode="auto">
          <a:xfrm>
            <a:off x="4767263" y="657225"/>
            <a:ext cx="0" cy="787400"/>
          </a:xfrm>
          <a:prstGeom prst="line">
            <a:avLst/>
          </a:prstGeom>
          <a:noFill/>
          <a:ln w="25400">
            <a:solidFill>
              <a:schemeClr val="tx1"/>
            </a:solidFill>
            <a:round/>
            <a:headEnd/>
            <a:tailEnd type="triangle" w="med" len="med"/>
          </a:ln>
        </p:spPr>
        <p:txBody>
          <a:bodyPr/>
          <a:lstStyle/>
          <a:p>
            <a:endParaRPr lang="nl-NL"/>
          </a:p>
        </p:txBody>
      </p:sp>
      <p:sp>
        <p:nvSpPr>
          <p:cNvPr id="346117" name="Text Box 5"/>
          <p:cNvSpPr txBox="1">
            <a:spLocks noChangeArrowheads="1"/>
          </p:cNvSpPr>
          <p:nvPr/>
        </p:nvSpPr>
        <p:spPr bwMode="auto">
          <a:xfrm>
            <a:off x="4062413" y="468313"/>
            <a:ext cx="1344612" cy="366712"/>
          </a:xfrm>
          <a:prstGeom prst="rect">
            <a:avLst/>
          </a:prstGeom>
          <a:solidFill>
            <a:schemeClr val="accent6">
              <a:lumMod val="20000"/>
              <a:lumOff val="80000"/>
            </a:schemeClr>
          </a:solidFill>
          <a:ln w="9525">
            <a:noFill/>
            <a:miter lim="800000"/>
            <a:headEnd/>
            <a:tailEnd/>
          </a:ln>
          <a:effectLst/>
        </p:spPr>
        <p:txBody>
          <a:bodyPr>
            <a:spAutoFit/>
          </a:bodyPr>
          <a:lstStyle/>
          <a:p>
            <a:pPr algn="ctr" eaLnBrk="0" hangingPunct="0">
              <a:defRPr/>
            </a:pPr>
            <a:r>
              <a:rPr lang="nl-NL">
                <a:solidFill>
                  <a:srgbClr val="262673"/>
                </a:solidFill>
                <a:latin typeface="Candara" pitchFamily="-65" charset="0"/>
              </a:rPr>
              <a:t>INSULINE</a:t>
            </a:r>
            <a:endParaRPr lang="en-US">
              <a:solidFill>
                <a:srgbClr val="262673"/>
              </a:solidFill>
              <a:latin typeface="Candara" pitchFamily="-65" charset="0"/>
            </a:endParaRPr>
          </a:p>
        </p:txBody>
      </p:sp>
      <p:grpSp>
        <p:nvGrpSpPr>
          <p:cNvPr id="7" name="Groeperen 1469"/>
          <p:cNvGrpSpPr>
            <a:grpSpLocks/>
          </p:cNvGrpSpPr>
          <p:nvPr/>
        </p:nvGrpSpPr>
        <p:grpSpPr bwMode="auto">
          <a:xfrm>
            <a:off x="3978275" y="403225"/>
            <a:ext cx="4832350" cy="3111500"/>
            <a:chOff x="3979068" y="403499"/>
            <a:chExt cx="4832349" cy="3111500"/>
          </a:xfrm>
        </p:grpSpPr>
        <p:sp>
          <p:nvSpPr>
            <p:cNvPr id="7809" name="Text Box 830"/>
            <p:cNvSpPr txBox="1">
              <a:spLocks noChangeArrowheads="1"/>
            </p:cNvSpPr>
            <p:nvPr/>
          </p:nvSpPr>
          <p:spPr bwMode="auto">
            <a:xfrm>
              <a:off x="6717505" y="2219599"/>
              <a:ext cx="2093912" cy="369888"/>
            </a:xfrm>
            <a:prstGeom prst="rect">
              <a:avLst/>
            </a:prstGeom>
            <a:solidFill>
              <a:srgbClr val="CC3300"/>
            </a:solidFill>
            <a:ln w="9525">
              <a:noFill/>
              <a:miter lim="800000"/>
              <a:headEnd/>
              <a:tailEnd/>
            </a:ln>
          </p:spPr>
          <p:txBody>
            <a:bodyPr>
              <a:spAutoFit/>
            </a:bodyPr>
            <a:lstStyle/>
            <a:p>
              <a:pPr algn="ctr" eaLnBrk="0" hangingPunct="0"/>
              <a:r>
                <a:rPr lang="nl-NL">
                  <a:solidFill>
                    <a:schemeClr val="bg1"/>
                  </a:solidFill>
                  <a:latin typeface="Candara" pitchFamily="34" charset="0"/>
                </a:rPr>
                <a:t>Hyperinsulinemie </a:t>
              </a:r>
              <a:endParaRPr lang="en-US">
                <a:solidFill>
                  <a:schemeClr val="bg1"/>
                </a:solidFill>
                <a:latin typeface="Candara" pitchFamily="34" charset="0"/>
              </a:endParaRPr>
            </a:p>
          </p:txBody>
        </p:sp>
        <p:sp>
          <p:nvSpPr>
            <p:cNvPr id="7810" name="Line 831"/>
            <p:cNvSpPr>
              <a:spLocks noChangeShapeType="1"/>
            </p:cNvSpPr>
            <p:nvPr/>
          </p:nvSpPr>
          <p:spPr bwMode="auto">
            <a:xfrm flipV="1">
              <a:off x="5349081" y="2219599"/>
              <a:ext cx="1152525" cy="1295400"/>
            </a:xfrm>
            <a:prstGeom prst="line">
              <a:avLst/>
            </a:prstGeom>
            <a:noFill/>
            <a:ln w="25400">
              <a:solidFill>
                <a:schemeClr val="tx1"/>
              </a:solidFill>
              <a:round/>
              <a:headEnd/>
              <a:tailEnd type="triangle" w="med" len="med"/>
            </a:ln>
          </p:spPr>
          <p:txBody>
            <a:bodyPr vert="eaVert" wrap="none" anchor="ctr"/>
            <a:lstStyle/>
            <a:p>
              <a:endParaRPr lang="nl-NL"/>
            </a:p>
          </p:txBody>
        </p:sp>
        <p:sp>
          <p:nvSpPr>
            <p:cNvPr id="7811" name="AutoShape 832"/>
            <p:cNvSpPr>
              <a:spLocks noChangeArrowheads="1"/>
            </p:cNvSpPr>
            <p:nvPr/>
          </p:nvSpPr>
          <p:spPr bwMode="auto">
            <a:xfrm flipV="1">
              <a:off x="3979068" y="403499"/>
              <a:ext cx="133350" cy="431800"/>
            </a:xfrm>
            <a:prstGeom prst="downArrow">
              <a:avLst>
                <a:gd name="adj1" fmla="val 50000"/>
                <a:gd name="adj2" fmla="val 80952"/>
              </a:avLst>
            </a:prstGeom>
            <a:solidFill>
              <a:srgbClr val="D20000"/>
            </a:solidFill>
            <a:ln w="9525">
              <a:solidFill>
                <a:srgbClr val="FF0000"/>
              </a:solidFill>
              <a:miter lim="800000"/>
              <a:headEnd/>
              <a:tailEnd/>
            </a:ln>
          </p:spPr>
          <p:txBody>
            <a:bodyPr vert="eaVert" wrap="none" anchor="ctr"/>
            <a:lstStyle/>
            <a:p>
              <a:pPr algn="ctr"/>
              <a:endParaRPr lang="en-US">
                <a:latin typeface="Candara" pitchFamily="34" charset="0"/>
              </a:endParaRPr>
            </a:p>
          </p:txBody>
        </p:sp>
      </p:grpSp>
      <p:sp>
        <p:nvSpPr>
          <p:cNvPr id="7184" name="Line 865"/>
          <p:cNvSpPr>
            <a:spLocks noChangeShapeType="1"/>
          </p:cNvSpPr>
          <p:nvPr/>
        </p:nvSpPr>
        <p:spPr bwMode="auto">
          <a:xfrm flipV="1">
            <a:off x="2725738" y="2767013"/>
            <a:ext cx="938212" cy="290512"/>
          </a:xfrm>
          <a:prstGeom prst="line">
            <a:avLst/>
          </a:prstGeom>
          <a:noFill/>
          <a:ln w="25400">
            <a:solidFill>
              <a:schemeClr val="tx1"/>
            </a:solidFill>
            <a:round/>
            <a:headEnd/>
            <a:tailEnd type="triangle" w="med" len="med"/>
          </a:ln>
        </p:spPr>
        <p:txBody>
          <a:bodyPr vert="eaVert" wrap="none" anchor="ctr"/>
          <a:lstStyle/>
          <a:p>
            <a:endParaRPr lang="nl-NL"/>
          </a:p>
        </p:txBody>
      </p:sp>
      <p:grpSp>
        <p:nvGrpSpPr>
          <p:cNvPr id="8" name="Groeperen 1470"/>
          <p:cNvGrpSpPr>
            <a:grpSpLocks/>
          </p:cNvGrpSpPr>
          <p:nvPr/>
        </p:nvGrpSpPr>
        <p:grpSpPr bwMode="auto">
          <a:xfrm>
            <a:off x="6070600" y="2651125"/>
            <a:ext cx="2752725" cy="3463925"/>
            <a:chOff x="6070599" y="2651400"/>
            <a:chExt cx="2753518" cy="3463924"/>
          </a:xfrm>
        </p:grpSpPr>
        <p:sp>
          <p:nvSpPr>
            <p:cNvPr id="7804" name="Text Box 834"/>
            <p:cNvSpPr txBox="1">
              <a:spLocks noChangeArrowheads="1"/>
            </p:cNvSpPr>
            <p:nvPr/>
          </p:nvSpPr>
          <p:spPr bwMode="auto">
            <a:xfrm>
              <a:off x="6715310" y="3434038"/>
              <a:ext cx="2108807" cy="369887"/>
            </a:xfrm>
            <a:prstGeom prst="rect">
              <a:avLst/>
            </a:prstGeom>
            <a:solidFill>
              <a:srgbClr val="CC3300"/>
            </a:solidFill>
            <a:ln w="9525">
              <a:noFill/>
              <a:miter lim="800000"/>
              <a:headEnd/>
              <a:tailEnd/>
            </a:ln>
          </p:spPr>
          <p:txBody>
            <a:bodyPr>
              <a:spAutoFit/>
            </a:bodyPr>
            <a:lstStyle/>
            <a:p>
              <a:pPr algn="ctr" eaLnBrk="0" hangingPunct="0"/>
              <a:r>
                <a:rPr lang="nl-NL">
                  <a:solidFill>
                    <a:schemeClr val="bg1"/>
                  </a:solidFill>
                  <a:latin typeface="Candara" pitchFamily="34" charset="0"/>
                </a:rPr>
                <a:t>Insuline deficiëntie </a:t>
              </a:r>
              <a:endParaRPr lang="en-US">
                <a:solidFill>
                  <a:schemeClr val="bg1"/>
                </a:solidFill>
                <a:latin typeface="Candara" pitchFamily="34" charset="0"/>
              </a:endParaRPr>
            </a:p>
          </p:txBody>
        </p:sp>
        <p:sp>
          <p:nvSpPr>
            <p:cNvPr id="7805" name="Line 836"/>
            <p:cNvSpPr>
              <a:spLocks noChangeShapeType="1"/>
            </p:cNvSpPr>
            <p:nvPr/>
          </p:nvSpPr>
          <p:spPr bwMode="auto">
            <a:xfrm>
              <a:off x="7770811" y="2651400"/>
              <a:ext cx="0" cy="685800"/>
            </a:xfrm>
            <a:prstGeom prst="line">
              <a:avLst/>
            </a:prstGeom>
            <a:noFill/>
            <a:ln w="25400">
              <a:solidFill>
                <a:schemeClr val="tx1"/>
              </a:solidFill>
              <a:round/>
              <a:headEnd/>
              <a:tailEnd type="triangle" w="med" len="med"/>
            </a:ln>
          </p:spPr>
          <p:txBody>
            <a:bodyPr vert="eaVert" wrap="none" anchor="ctr"/>
            <a:lstStyle/>
            <a:p>
              <a:endParaRPr lang="nl-NL"/>
            </a:p>
          </p:txBody>
        </p:sp>
        <p:sp>
          <p:nvSpPr>
            <p:cNvPr id="7806" name="AutoShape 835"/>
            <p:cNvSpPr>
              <a:spLocks noChangeArrowheads="1"/>
            </p:cNvSpPr>
            <p:nvPr/>
          </p:nvSpPr>
          <p:spPr bwMode="auto">
            <a:xfrm>
              <a:off x="7604917" y="2791099"/>
              <a:ext cx="331788" cy="3603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7807" name="Line 837"/>
            <p:cNvSpPr>
              <a:spLocks noChangeShapeType="1"/>
            </p:cNvSpPr>
            <p:nvPr/>
          </p:nvSpPr>
          <p:spPr bwMode="auto">
            <a:xfrm>
              <a:off x="8403430" y="3997599"/>
              <a:ext cx="0" cy="2108200"/>
            </a:xfrm>
            <a:prstGeom prst="line">
              <a:avLst/>
            </a:prstGeom>
            <a:noFill/>
            <a:ln w="25400">
              <a:solidFill>
                <a:schemeClr val="tx1"/>
              </a:solidFill>
              <a:round/>
              <a:headEnd/>
              <a:tailEnd/>
            </a:ln>
          </p:spPr>
          <p:txBody>
            <a:bodyPr vert="eaVert" wrap="none" anchor="ctr"/>
            <a:lstStyle/>
            <a:p>
              <a:endParaRPr lang="nl-NL"/>
            </a:p>
          </p:txBody>
        </p:sp>
        <p:sp>
          <p:nvSpPr>
            <p:cNvPr id="7808" name="Line 838"/>
            <p:cNvSpPr>
              <a:spLocks noChangeShapeType="1"/>
            </p:cNvSpPr>
            <p:nvPr/>
          </p:nvSpPr>
          <p:spPr bwMode="auto">
            <a:xfrm flipH="1">
              <a:off x="6070599" y="6115324"/>
              <a:ext cx="2345530" cy="0"/>
            </a:xfrm>
            <a:prstGeom prst="line">
              <a:avLst/>
            </a:prstGeom>
            <a:noFill/>
            <a:ln w="25400">
              <a:solidFill>
                <a:schemeClr val="tx1"/>
              </a:solidFill>
              <a:round/>
              <a:headEnd/>
              <a:tailEnd type="triangle" w="med" len="med"/>
            </a:ln>
          </p:spPr>
          <p:txBody>
            <a:bodyPr vert="eaVert" wrap="none" anchor="ctr"/>
            <a:lstStyle/>
            <a:p>
              <a:endParaRPr lang="nl-NL"/>
            </a:p>
          </p:txBody>
        </p:sp>
      </p:grpSp>
      <p:grpSp>
        <p:nvGrpSpPr>
          <p:cNvPr id="9" name="Groeperen 1466"/>
          <p:cNvGrpSpPr>
            <a:grpSpLocks/>
          </p:cNvGrpSpPr>
          <p:nvPr/>
        </p:nvGrpSpPr>
        <p:grpSpPr bwMode="auto">
          <a:xfrm>
            <a:off x="968375" y="3286125"/>
            <a:ext cx="7173913" cy="2841625"/>
            <a:chOff x="969167" y="3286399"/>
            <a:chExt cx="7172452" cy="2841070"/>
          </a:xfrm>
        </p:grpSpPr>
        <p:pic>
          <p:nvPicPr>
            <p:cNvPr id="7204" name="Picture 816"/>
            <p:cNvPicPr>
              <a:picLocks noChangeArrowheads="1"/>
            </p:cNvPicPr>
            <p:nvPr/>
          </p:nvPicPr>
          <p:blipFill>
            <a:blip r:embed="rId4"/>
            <a:srcRect/>
            <a:stretch>
              <a:fillRect/>
            </a:stretch>
          </p:blipFill>
          <p:spPr bwMode="auto">
            <a:xfrm>
              <a:off x="1305717" y="4335737"/>
              <a:ext cx="1860550" cy="1287462"/>
            </a:xfrm>
            <a:prstGeom prst="rect">
              <a:avLst/>
            </a:prstGeom>
            <a:noFill/>
            <a:ln w="12700">
              <a:noFill/>
              <a:miter lim="800000"/>
              <a:headEnd/>
              <a:tailEnd/>
            </a:ln>
          </p:spPr>
        </p:pic>
        <p:sp>
          <p:nvSpPr>
            <p:cNvPr id="7205" name="Text Box 817"/>
            <p:cNvSpPr txBox="1">
              <a:spLocks noChangeArrowheads="1"/>
            </p:cNvSpPr>
            <p:nvPr/>
          </p:nvSpPr>
          <p:spPr bwMode="auto">
            <a:xfrm>
              <a:off x="969167" y="4567262"/>
              <a:ext cx="1099914" cy="277758"/>
            </a:xfrm>
            <a:prstGeom prst="rect">
              <a:avLst/>
            </a:prstGeom>
            <a:noFill/>
            <a:ln w="9525">
              <a:noFill/>
              <a:miter lim="800000"/>
              <a:headEnd/>
              <a:tailEnd/>
            </a:ln>
          </p:spPr>
          <p:txBody>
            <a:bodyPr wrap="none">
              <a:spAutoFit/>
            </a:bodyPr>
            <a:lstStyle/>
            <a:p>
              <a:pPr eaLnBrk="0" hangingPunct="0"/>
              <a:r>
                <a:rPr lang="nl-NL" sz="1200" b="1" i="1">
                  <a:latin typeface="Candara" pitchFamily="34" charset="0"/>
                </a:rPr>
                <a:t>spierweefsel</a:t>
              </a:r>
              <a:endParaRPr lang="en-US" sz="1200" b="1" i="1">
                <a:latin typeface="Candara" pitchFamily="34" charset="0"/>
              </a:endParaRPr>
            </a:p>
          </p:txBody>
        </p:sp>
        <p:grpSp>
          <p:nvGrpSpPr>
            <p:cNvPr id="7206" name="Groeperen 1460"/>
            <p:cNvGrpSpPr>
              <a:grpSpLocks/>
            </p:cNvGrpSpPr>
            <p:nvPr/>
          </p:nvGrpSpPr>
          <p:grpSpPr bwMode="auto">
            <a:xfrm>
              <a:off x="1264442" y="5686699"/>
              <a:ext cx="1992313" cy="440770"/>
              <a:chOff x="1304925" y="5511800"/>
              <a:chExt cx="1992313" cy="440770"/>
            </a:xfrm>
          </p:grpSpPr>
          <p:sp>
            <p:nvSpPr>
              <p:cNvPr id="7802" name="Text Box 819"/>
              <p:cNvSpPr txBox="1">
                <a:spLocks noChangeArrowheads="1"/>
              </p:cNvSpPr>
              <p:nvPr/>
            </p:nvSpPr>
            <p:spPr bwMode="auto">
              <a:xfrm>
                <a:off x="1304865" y="5582755"/>
                <a:ext cx="1888740" cy="369815"/>
              </a:xfrm>
              <a:prstGeom prst="rect">
                <a:avLst/>
              </a:prstGeom>
              <a:solidFill>
                <a:srgbClr val="99CCFF"/>
              </a:solidFill>
              <a:ln w="9525">
                <a:noFill/>
                <a:miter lim="800000"/>
                <a:headEnd/>
                <a:tailEnd/>
              </a:ln>
            </p:spPr>
            <p:txBody>
              <a:bodyPr wrap="none">
                <a:spAutoFit/>
              </a:bodyPr>
              <a:lstStyle/>
              <a:p>
                <a:pPr eaLnBrk="0" hangingPunct="0"/>
                <a:r>
                  <a:rPr lang="nl-NL">
                    <a:latin typeface="Candara" pitchFamily="34" charset="0"/>
                  </a:rPr>
                  <a:t>Glucose opname</a:t>
                </a:r>
                <a:endParaRPr lang="en-US">
                  <a:latin typeface="Candara" pitchFamily="34" charset="0"/>
                </a:endParaRPr>
              </a:p>
            </p:txBody>
          </p:sp>
          <p:sp>
            <p:nvSpPr>
              <p:cNvPr id="7803" name="AutoShape 821"/>
              <p:cNvSpPr>
                <a:spLocks noChangeArrowheads="1"/>
              </p:cNvSpPr>
              <p:nvPr/>
            </p:nvSpPr>
            <p:spPr bwMode="auto">
              <a:xfrm>
                <a:off x="3163449" y="5511331"/>
                <a:ext cx="133323" cy="431716"/>
              </a:xfrm>
              <a:prstGeom prst="downArrow">
                <a:avLst>
                  <a:gd name="adj1" fmla="val 50000"/>
                  <a:gd name="adj2" fmla="val 80953"/>
                </a:avLst>
              </a:prstGeom>
              <a:solidFill>
                <a:srgbClr val="FF0000"/>
              </a:solidFill>
              <a:ln w="9525">
                <a:solidFill>
                  <a:srgbClr val="FF0000"/>
                </a:solidFill>
                <a:miter lim="800000"/>
                <a:headEnd/>
                <a:tailEnd/>
              </a:ln>
            </p:spPr>
            <p:txBody>
              <a:bodyPr vert="eaVert" wrap="none" anchor="ctr"/>
              <a:lstStyle/>
              <a:p>
                <a:pPr algn="ctr"/>
                <a:endParaRPr lang="nl-NL">
                  <a:latin typeface="Candara" pitchFamily="34" charset="0"/>
                </a:endParaRPr>
              </a:p>
            </p:txBody>
          </p:sp>
        </p:grpSp>
        <p:sp>
          <p:nvSpPr>
            <p:cNvPr id="7207" name="Text Box 823"/>
            <p:cNvSpPr txBox="1">
              <a:spLocks noChangeArrowheads="1"/>
            </p:cNvSpPr>
            <p:nvPr/>
          </p:nvSpPr>
          <p:spPr bwMode="auto">
            <a:xfrm>
              <a:off x="3703873" y="3802236"/>
              <a:ext cx="2134752" cy="369815"/>
            </a:xfrm>
            <a:prstGeom prst="rect">
              <a:avLst/>
            </a:prstGeom>
            <a:solidFill>
              <a:srgbClr val="CC3300"/>
            </a:solidFill>
            <a:ln w="9525">
              <a:noFill/>
              <a:miter lim="800000"/>
              <a:headEnd/>
              <a:tailEnd/>
            </a:ln>
          </p:spPr>
          <p:txBody>
            <a:bodyPr wrap="none">
              <a:spAutoFit/>
            </a:bodyPr>
            <a:lstStyle/>
            <a:p>
              <a:pPr eaLnBrk="0" hangingPunct="0"/>
              <a:r>
                <a:rPr lang="nl-NL">
                  <a:solidFill>
                    <a:schemeClr val="bg1"/>
                  </a:solidFill>
                  <a:latin typeface="Candara" pitchFamily="34" charset="0"/>
                </a:rPr>
                <a:t>Insuline resistentie </a:t>
              </a:r>
              <a:endParaRPr lang="en-US">
                <a:solidFill>
                  <a:schemeClr val="bg1"/>
                </a:solidFill>
                <a:latin typeface="Candara" pitchFamily="34" charset="0"/>
              </a:endParaRPr>
            </a:p>
          </p:txBody>
        </p:sp>
        <p:sp>
          <p:nvSpPr>
            <p:cNvPr id="7208" name="Line 824"/>
            <p:cNvSpPr>
              <a:spLocks noChangeShapeType="1"/>
            </p:cNvSpPr>
            <p:nvPr/>
          </p:nvSpPr>
          <p:spPr bwMode="auto">
            <a:xfrm flipH="1">
              <a:off x="3340100" y="4235724"/>
              <a:ext cx="778668" cy="564876"/>
            </a:xfrm>
            <a:prstGeom prst="line">
              <a:avLst/>
            </a:prstGeom>
            <a:noFill/>
            <a:ln w="25400">
              <a:solidFill>
                <a:schemeClr val="tx1"/>
              </a:solidFill>
              <a:round/>
              <a:headEnd/>
              <a:tailEnd type="triangle" w="med" len="med"/>
            </a:ln>
          </p:spPr>
          <p:txBody>
            <a:bodyPr vert="eaVert" wrap="none" anchor="ctr"/>
            <a:lstStyle/>
            <a:p>
              <a:endParaRPr lang="nl-NL"/>
            </a:p>
          </p:txBody>
        </p:sp>
        <p:sp>
          <p:nvSpPr>
            <p:cNvPr id="7209" name="Line 825"/>
            <p:cNvSpPr>
              <a:spLocks noChangeShapeType="1"/>
            </p:cNvSpPr>
            <p:nvPr/>
          </p:nvSpPr>
          <p:spPr bwMode="auto">
            <a:xfrm>
              <a:off x="5322092" y="4235724"/>
              <a:ext cx="360363" cy="503237"/>
            </a:xfrm>
            <a:prstGeom prst="line">
              <a:avLst/>
            </a:prstGeom>
            <a:noFill/>
            <a:ln w="25400">
              <a:solidFill>
                <a:schemeClr val="tx1"/>
              </a:solidFill>
              <a:round/>
              <a:headEnd/>
              <a:tailEnd type="triangle" w="med" len="med"/>
            </a:ln>
          </p:spPr>
          <p:txBody>
            <a:bodyPr vert="eaVert" wrap="none" anchor="ctr"/>
            <a:lstStyle/>
            <a:p>
              <a:endParaRPr lang="nl-NL"/>
            </a:p>
          </p:txBody>
        </p:sp>
        <p:sp>
          <p:nvSpPr>
            <p:cNvPr id="7210" name="Line 16"/>
            <p:cNvSpPr>
              <a:spLocks noChangeShapeType="1"/>
            </p:cNvSpPr>
            <p:nvPr/>
          </p:nvSpPr>
          <p:spPr bwMode="auto">
            <a:xfrm>
              <a:off x="4768055" y="3286399"/>
              <a:ext cx="0" cy="457200"/>
            </a:xfrm>
            <a:prstGeom prst="line">
              <a:avLst/>
            </a:prstGeom>
            <a:noFill/>
            <a:ln w="25400">
              <a:solidFill>
                <a:schemeClr val="tx1"/>
              </a:solidFill>
              <a:round/>
              <a:headEnd/>
              <a:tailEnd type="triangle" w="med" len="med"/>
            </a:ln>
          </p:spPr>
          <p:txBody>
            <a:bodyPr/>
            <a:lstStyle/>
            <a:p>
              <a:endParaRPr lang="nl-NL"/>
            </a:p>
          </p:txBody>
        </p:sp>
        <p:sp>
          <p:nvSpPr>
            <p:cNvPr id="7211" name="Text Box 818"/>
            <p:cNvSpPr txBox="1">
              <a:spLocks noChangeArrowheads="1"/>
            </p:cNvSpPr>
            <p:nvPr/>
          </p:nvSpPr>
          <p:spPr bwMode="auto">
            <a:xfrm>
              <a:off x="7328985" y="5135476"/>
              <a:ext cx="545989" cy="276171"/>
            </a:xfrm>
            <a:prstGeom prst="rect">
              <a:avLst/>
            </a:prstGeom>
            <a:noFill/>
            <a:ln w="9525">
              <a:noFill/>
              <a:miter lim="800000"/>
              <a:headEnd/>
              <a:tailEnd/>
            </a:ln>
          </p:spPr>
          <p:txBody>
            <a:bodyPr wrap="none">
              <a:spAutoFit/>
            </a:bodyPr>
            <a:lstStyle/>
            <a:p>
              <a:pPr eaLnBrk="0" hangingPunct="0"/>
              <a:r>
                <a:rPr lang="nl-NL" sz="1200" b="1" i="1">
                  <a:latin typeface="Candara" pitchFamily="34" charset="0"/>
                </a:rPr>
                <a:t>lever</a:t>
              </a:r>
              <a:endParaRPr lang="en-US" sz="1200" b="1" i="1">
                <a:latin typeface="Candara" pitchFamily="34" charset="0"/>
              </a:endParaRPr>
            </a:p>
          </p:txBody>
        </p:sp>
        <p:grpSp>
          <p:nvGrpSpPr>
            <p:cNvPr id="7212" name="Groeperen 870"/>
            <p:cNvGrpSpPr>
              <a:grpSpLocks/>
            </p:cNvGrpSpPr>
            <p:nvPr/>
          </p:nvGrpSpPr>
          <p:grpSpPr bwMode="auto">
            <a:xfrm>
              <a:off x="6403180" y="5435874"/>
              <a:ext cx="1738439" cy="434420"/>
              <a:chOff x="5364163" y="5476875"/>
              <a:chExt cx="1738439" cy="434420"/>
            </a:xfrm>
          </p:grpSpPr>
          <p:sp>
            <p:nvSpPr>
              <p:cNvPr id="7800" name="Text Box 820"/>
              <p:cNvSpPr txBox="1">
                <a:spLocks noChangeArrowheads="1"/>
              </p:cNvSpPr>
              <p:nvPr/>
            </p:nvSpPr>
            <p:spPr bwMode="auto">
              <a:xfrm>
                <a:off x="5364643" y="5541530"/>
                <a:ext cx="1737959" cy="369815"/>
              </a:xfrm>
              <a:prstGeom prst="rect">
                <a:avLst/>
              </a:prstGeom>
              <a:solidFill>
                <a:srgbClr val="99CCFF"/>
              </a:solidFill>
              <a:ln w="9525">
                <a:noFill/>
                <a:miter lim="800000"/>
                <a:headEnd/>
                <a:tailEnd/>
              </a:ln>
            </p:spPr>
            <p:txBody>
              <a:bodyPr wrap="none">
                <a:spAutoFit/>
              </a:bodyPr>
              <a:lstStyle/>
              <a:p>
                <a:pPr eaLnBrk="0" hangingPunct="0"/>
                <a:r>
                  <a:rPr lang="nl-NL">
                    <a:latin typeface="Candara" pitchFamily="34" charset="0"/>
                  </a:rPr>
                  <a:t>Glucose afgifte</a:t>
                </a:r>
                <a:endParaRPr lang="en-US">
                  <a:latin typeface="Candara" pitchFamily="34" charset="0"/>
                </a:endParaRPr>
              </a:p>
            </p:txBody>
          </p:sp>
          <p:sp>
            <p:nvSpPr>
              <p:cNvPr id="7801" name="AutoShape 822"/>
              <p:cNvSpPr>
                <a:spLocks noChangeArrowheads="1"/>
              </p:cNvSpPr>
              <p:nvPr/>
            </p:nvSpPr>
            <p:spPr bwMode="auto">
              <a:xfrm flipV="1">
                <a:off x="6970866" y="5476455"/>
                <a:ext cx="131736" cy="431716"/>
              </a:xfrm>
              <a:prstGeom prst="downArrow">
                <a:avLst>
                  <a:gd name="adj1" fmla="val 50000"/>
                  <a:gd name="adj2" fmla="val 81928"/>
                </a:avLst>
              </a:prstGeom>
              <a:solidFill>
                <a:srgbClr val="FF0000"/>
              </a:solidFill>
              <a:ln w="9525">
                <a:solidFill>
                  <a:srgbClr val="FF0000"/>
                </a:solidFill>
                <a:miter lim="800000"/>
                <a:headEnd/>
                <a:tailEnd/>
              </a:ln>
            </p:spPr>
            <p:txBody>
              <a:bodyPr vert="eaVert" wrap="none" anchor="ctr"/>
              <a:lstStyle/>
              <a:p>
                <a:pPr algn="ctr"/>
                <a:endParaRPr lang="nl-NL">
                  <a:latin typeface="Candara" pitchFamily="34" charset="0"/>
                </a:endParaRPr>
              </a:p>
            </p:txBody>
          </p:sp>
        </p:grpSp>
        <p:grpSp>
          <p:nvGrpSpPr>
            <p:cNvPr id="7213" name="Group 229"/>
            <p:cNvGrpSpPr>
              <a:grpSpLocks/>
            </p:cNvGrpSpPr>
            <p:nvPr/>
          </p:nvGrpSpPr>
          <p:grpSpPr bwMode="auto">
            <a:xfrm>
              <a:off x="5801517" y="4476992"/>
              <a:ext cx="1868472" cy="1238434"/>
              <a:chOff x="1356" y="2854"/>
              <a:chExt cx="1313" cy="964"/>
            </a:xfrm>
          </p:grpSpPr>
          <p:sp>
            <p:nvSpPr>
              <p:cNvPr id="7214" name="Freeform 230"/>
              <p:cNvSpPr>
                <a:spLocks/>
              </p:cNvSpPr>
              <p:nvPr/>
            </p:nvSpPr>
            <p:spPr bwMode="auto">
              <a:xfrm>
                <a:off x="1356" y="2897"/>
                <a:ext cx="1248" cy="921"/>
              </a:xfrm>
              <a:custGeom>
                <a:avLst/>
                <a:gdLst>
                  <a:gd name="T0" fmla="*/ 49 w 1248"/>
                  <a:gd name="T1" fmla="*/ 186 h 921"/>
                  <a:gd name="T2" fmla="*/ 25 w 1248"/>
                  <a:gd name="T3" fmla="*/ 249 h 921"/>
                  <a:gd name="T4" fmla="*/ 9 w 1248"/>
                  <a:gd name="T5" fmla="*/ 310 h 921"/>
                  <a:gd name="T6" fmla="*/ 0 w 1248"/>
                  <a:gd name="T7" fmla="*/ 413 h 921"/>
                  <a:gd name="T8" fmla="*/ 10 w 1248"/>
                  <a:gd name="T9" fmla="*/ 537 h 921"/>
                  <a:gd name="T10" fmla="*/ 40 w 1248"/>
                  <a:gd name="T11" fmla="*/ 658 h 921"/>
                  <a:gd name="T12" fmla="*/ 102 w 1248"/>
                  <a:gd name="T13" fmla="*/ 832 h 921"/>
                  <a:gd name="T14" fmla="*/ 145 w 1248"/>
                  <a:gd name="T15" fmla="*/ 890 h 921"/>
                  <a:gd name="T16" fmla="*/ 183 w 1248"/>
                  <a:gd name="T17" fmla="*/ 920 h 921"/>
                  <a:gd name="T18" fmla="*/ 202 w 1248"/>
                  <a:gd name="T19" fmla="*/ 920 h 921"/>
                  <a:gd name="T20" fmla="*/ 210 w 1248"/>
                  <a:gd name="T21" fmla="*/ 903 h 921"/>
                  <a:gd name="T22" fmla="*/ 246 w 1248"/>
                  <a:gd name="T23" fmla="*/ 862 h 921"/>
                  <a:gd name="T24" fmla="*/ 306 w 1248"/>
                  <a:gd name="T25" fmla="*/ 815 h 921"/>
                  <a:gd name="T26" fmla="*/ 334 w 1248"/>
                  <a:gd name="T27" fmla="*/ 784 h 921"/>
                  <a:gd name="T28" fmla="*/ 373 w 1248"/>
                  <a:gd name="T29" fmla="*/ 752 h 921"/>
                  <a:gd name="T30" fmla="*/ 432 w 1248"/>
                  <a:gd name="T31" fmla="*/ 726 h 921"/>
                  <a:gd name="T32" fmla="*/ 489 w 1248"/>
                  <a:gd name="T33" fmla="*/ 703 h 921"/>
                  <a:gd name="T34" fmla="*/ 549 w 1248"/>
                  <a:gd name="T35" fmla="*/ 670 h 921"/>
                  <a:gd name="T36" fmla="*/ 617 w 1248"/>
                  <a:gd name="T37" fmla="*/ 625 h 921"/>
                  <a:gd name="T38" fmla="*/ 662 w 1248"/>
                  <a:gd name="T39" fmla="*/ 585 h 921"/>
                  <a:gd name="T40" fmla="*/ 685 w 1248"/>
                  <a:gd name="T41" fmla="*/ 554 h 921"/>
                  <a:gd name="T42" fmla="*/ 690 w 1248"/>
                  <a:gd name="T43" fmla="*/ 517 h 921"/>
                  <a:gd name="T44" fmla="*/ 695 w 1248"/>
                  <a:gd name="T45" fmla="*/ 537 h 921"/>
                  <a:gd name="T46" fmla="*/ 710 w 1248"/>
                  <a:gd name="T47" fmla="*/ 547 h 921"/>
                  <a:gd name="T48" fmla="*/ 743 w 1248"/>
                  <a:gd name="T49" fmla="*/ 547 h 921"/>
                  <a:gd name="T50" fmla="*/ 818 w 1248"/>
                  <a:gd name="T51" fmla="*/ 522 h 921"/>
                  <a:gd name="T52" fmla="*/ 999 w 1248"/>
                  <a:gd name="T53" fmla="*/ 431 h 921"/>
                  <a:gd name="T54" fmla="*/ 1105 w 1248"/>
                  <a:gd name="T55" fmla="*/ 366 h 921"/>
                  <a:gd name="T56" fmla="*/ 1170 w 1248"/>
                  <a:gd name="T57" fmla="*/ 297 h 921"/>
                  <a:gd name="T58" fmla="*/ 1217 w 1248"/>
                  <a:gd name="T59" fmla="*/ 220 h 921"/>
                  <a:gd name="T60" fmla="*/ 1245 w 1248"/>
                  <a:gd name="T61" fmla="*/ 148 h 921"/>
                  <a:gd name="T62" fmla="*/ 1247 w 1248"/>
                  <a:gd name="T63" fmla="*/ 94 h 921"/>
                  <a:gd name="T64" fmla="*/ 1237 w 1248"/>
                  <a:gd name="T65" fmla="*/ 78 h 921"/>
                  <a:gd name="T66" fmla="*/ 1172 w 1248"/>
                  <a:gd name="T67" fmla="*/ 66 h 921"/>
                  <a:gd name="T68" fmla="*/ 1082 w 1248"/>
                  <a:gd name="T69" fmla="*/ 63 h 921"/>
                  <a:gd name="T70" fmla="*/ 971 w 1248"/>
                  <a:gd name="T71" fmla="*/ 78 h 921"/>
                  <a:gd name="T72" fmla="*/ 846 w 1248"/>
                  <a:gd name="T73" fmla="*/ 85 h 921"/>
                  <a:gd name="T74" fmla="*/ 758 w 1248"/>
                  <a:gd name="T75" fmla="*/ 76 h 921"/>
                  <a:gd name="T76" fmla="*/ 700 w 1248"/>
                  <a:gd name="T77" fmla="*/ 78 h 921"/>
                  <a:gd name="T78" fmla="*/ 682 w 1248"/>
                  <a:gd name="T79" fmla="*/ 91 h 921"/>
                  <a:gd name="T80" fmla="*/ 678 w 1248"/>
                  <a:gd name="T81" fmla="*/ 98 h 921"/>
                  <a:gd name="T82" fmla="*/ 670 w 1248"/>
                  <a:gd name="T83" fmla="*/ 76 h 921"/>
                  <a:gd name="T84" fmla="*/ 652 w 1248"/>
                  <a:gd name="T85" fmla="*/ 61 h 921"/>
                  <a:gd name="T86" fmla="*/ 617 w 1248"/>
                  <a:gd name="T87" fmla="*/ 45 h 921"/>
                  <a:gd name="T88" fmla="*/ 574 w 1248"/>
                  <a:gd name="T89" fmla="*/ 28 h 921"/>
                  <a:gd name="T90" fmla="*/ 535 w 1248"/>
                  <a:gd name="T91" fmla="*/ 17 h 921"/>
                  <a:gd name="T92" fmla="*/ 454 w 1248"/>
                  <a:gd name="T93" fmla="*/ 3 h 921"/>
                  <a:gd name="T94" fmla="*/ 369 w 1248"/>
                  <a:gd name="T95" fmla="*/ 2 h 921"/>
                  <a:gd name="T96" fmla="*/ 286 w 1248"/>
                  <a:gd name="T97" fmla="*/ 13 h 921"/>
                  <a:gd name="T98" fmla="*/ 205 w 1248"/>
                  <a:gd name="T99" fmla="*/ 41 h 921"/>
                  <a:gd name="T100" fmla="*/ 125 w 1248"/>
                  <a:gd name="T101" fmla="*/ 88 h 9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921"/>
                  <a:gd name="T155" fmla="*/ 1248 w 1248"/>
                  <a:gd name="T156" fmla="*/ 921 h 9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921">
                    <a:moveTo>
                      <a:pt x="72" y="148"/>
                    </a:moveTo>
                    <a:lnTo>
                      <a:pt x="59" y="166"/>
                    </a:lnTo>
                    <a:lnTo>
                      <a:pt x="49" y="186"/>
                    </a:lnTo>
                    <a:lnTo>
                      <a:pt x="40" y="207"/>
                    </a:lnTo>
                    <a:lnTo>
                      <a:pt x="32" y="227"/>
                    </a:lnTo>
                    <a:lnTo>
                      <a:pt x="25" y="249"/>
                    </a:lnTo>
                    <a:lnTo>
                      <a:pt x="19" y="269"/>
                    </a:lnTo>
                    <a:lnTo>
                      <a:pt x="14" y="288"/>
                    </a:lnTo>
                    <a:lnTo>
                      <a:pt x="9" y="310"/>
                    </a:lnTo>
                    <a:lnTo>
                      <a:pt x="5" y="330"/>
                    </a:lnTo>
                    <a:lnTo>
                      <a:pt x="2" y="371"/>
                    </a:lnTo>
                    <a:lnTo>
                      <a:pt x="0" y="413"/>
                    </a:lnTo>
                    <a:lnTo>
                      <a:pt x="2" y="454"/>
                    </a:lnTo>
                    <a:lnTo>
                      <a:pt x="5" y="496"/>
                    </a:lnTo>
                    <a:lnTo>
                      <a:pt x="10" y="537"/>
                    </a:lnTo>
                    <a:lnTo>
                      <a:pt x="19" y="577"/>
                    </a:lnTo>
                    <a:lnTo>
                      <a:pt x="29" y="618"/>
                    </a:lnTo>
                    <a:lnTo>
                      <a:pt x="40" y="658"/>
                    </a:lnTo>
                    <a:lnTo>
                      <a:pt x="65" y="738"/>
                    </a:lnTo>
                    <a:lnTo>
                      <a:pt x="94" y="814"/>
                    </a:lnTo>
                    <a:lnTo>
                      <a:pt x="102" y="832"/>
                    </a:lnTo>
                    <a:lnTo>
                      <a:pt x="115" y="852"/>
                    </a:lnTo>
                    <a:lnTo>
                      <a:pt x="128" y="872"/>
                    </a:lnTo>
                    <a:lnTo>
                      <a:pt x="145" y="890"/>
                    </a:lnTo>
                    <a:lnTo>
                      <a:pt x="162" y="905"/>
                    </a:lnTo>
                    <a:lnTo>
                      <a:pt x="177" y="916"/>
                    </a:lnTo>
                    <a:lnTo>
                      <a:pt x="183" y="920"/>
                    </a:lnTo>
                    <a:lnTo>
                      <a:pt x="190" y="921"/>
                    </a:lnTo>
                    <a:lnTo>
                      <a:pt x="197" y="921"/>
                    </a:lnTo>
                    <a:lnTo>
                      <a:pt x="202" y="920"/>
                    </a:lnTo>
                    <a:lnTo>
                      <a:pt x="203" y="916"/>
                    </a:lnTo>
                    <a:lnTo>
                      <a:pt x="205" y="912"/>
                    </a:lnTo>
                    <a:lnTo>
                      <a:pt x="210" y="903"/>
                    </a:lnTo>
                    <a:lnTo>
                      <a:pt x="218" y="892"/>
                    </a:lnTo>
                    <a:lnTo>
                      <a:pt x="230" y="878"/>
                    </a:lnTo>
                    <a:lnTo>
                      <a:pt x="246" y="862"/>
                    </a:lnTo>
                    <a:lnTo>
                      <a:pt x="268" y="842"/>
                    </a:lnTo>
                    <a:lnTo>
                      <a:pt x="298" y="822"/>
                    </a:lnTo>
                    <a:lnTo>
                      <a:pt x="306" y="815"/>
                    </a:lnTo>
                    <a:lnTo>
                      <a:pt x="314" y="805"/>
                    </a:lnTo>
                    <a:lnTo>
                      <a:pt x="323" y="796"/>
                    </a:lnTo>
                    <a:lnTo>
                      <a:pt x="334" y="784"/>
                    </a:lnTo>
                    <a:lnTo>
                      <a:pt x="344" y="774"/>
                    </a:lnTo>
                    <a:lnTo>
                      <a:pt x="358" y="762"/>
                    </a:lnTo>
                    <a:lnTo>
                      <a:pt x="373" y="752"/>
                    </a:lnTo>
                    <a:lnTo>
                      <a:pt x="389" y="742"/>
                    </a:lnTo>
                    <a:lnTo>
                      <a:pt x="411" y="734"/>
                    </a:lnTo>
                    <a:lnTo>
                      <a:pt x="432" y="726"/>
                    </a:lnTo>
                    <a:lnTo>
                      <a:pt x="451" y="719"/>
                    </a:lnTo>
                    <a:lnTo>
                      <a:pt x="471" y="711"/>
                    </a:lnTo>
                    <a:lnTo>
                      <a:pt x="489" y="703"/>
                    </a:lnTo>
                    <a:lnTo>
                      <a:pt x="507" y="693"/>
                    </a:lnTo>
                    <a:lnTo>
                      <a:pt x="527" y="683"/>
                    </a:lnTo>
                    <a:lnTo>
                      <a:pt x="549" y="670"/>
                    </a:lnTo>
                    <a:lnTo>
                      <a:pt x="569" y="656"/>
                    </a:lnTo>
                    <a:lnTo>
                      <a:pt x="592" y="641"/>
                    </a:lnTo>
                    <a:lnTo>
                      <a:pt x="617" y="625"/>
                    </a:lnTo>
                    <a:lnTo>
                      <a:pt x="642" y="605"/>
                    </a:lnTo>
                    <a:lnTo>
                      <a:pt x="652" y="597"/>
                    </a:lnTo>
                    <a:lnTo>
                      <a:pt x="662" y="585"/>
                    </a:lnTo>
                    <a:lnTo>
                      <a:pt x="672" y="575"/>
                    </a:lnTo>
                    <a:lnTo>
                      <a:pt x="678" y="563"/>
                    </a:lnTo>
                    <a:lnTo>
                      <a:pt x="685" y="554"/>
                    </a:lnTo>
                    <a:lnTo>
                      <a:pt x="688" y="542"/>
                    </a:lnTo>
                    <a:lnTo>
                      <a:pt x="690" y="530"/>
                    </a:lnTo>
                    <a:lnTo>
                      <a:pt x="690" y="517"/>
                    </a:lnTo>
                    <a:lnTo>
                      <a:pt x="690" y="525"/>
                    </a:lnTo>
                    <a:lnTo>
                      <a:pt x="692" y="532"/>
                    </a:lnTo>
                    <a:lnTo>
                      <a:pt x="695" y="537"/>
                    </a:lnTo>
                    <a:lnTo>
                      <a:pt x="698" y="542"/>
                    </a:lnTo>
                    <a:lnTo>
                      <a:pt x="703" y="545"/>
                    </a:lnTo>
                    <a:lnTo>
                      <a:pt x="710" y="547"/>
                    </a:lnTo>
                    <a:lnTo>
                      <a:pt x="717" y="549"/>
                    </a:lnTo>
                    <a:lnTo>
                      <a:pt x="725" y="549"/>
                    </a:lnTo>
                    <a:lnTo>
                      <a:pt x="743" y="547"/>
                    </a:lnTo>
                    <a:lnTo>
                      <a:pt x="766" y="540"/>
                    </a:lnTo>
                    <a:lnTo>
                      <a:pt x="790" y="532"/>
                    </a:lnTo>
                    <a:lnTo>
                      <a:pt x="818" y="522"/>
                    </a:lnTo>
                    <a:lnTo>
                      <a:pt x="876" y="496"/>
                    </a:lnTo>
                    <a:lnTo>
                      <a:pt x="938" y="464"/>
                    </a:lnTo>
                    <a:lnTo>
                      <a:pt x="999" y="431"/>
                    </a:lnTo>
                    <a:lnTo>
                      <a:pt x="1056" y="399"/>
                    </a:lnTo>
                    <a:lnTo>
                      <a:pt x="1082" y="385"/>
                    </a:lnTo>
                    <a:lnTo>
                      <a:pt x="1105" y="366"/>
                    </a:lnTo>
                    <a:lnTo>
                      <a:pt x="1129" y="345"/>
                    </a:lnTo>
                    <a:lnTo>
                      <a:pt x="1150" y="322"/>
                    </a:lnTo>
                    <a:lnTo>
                      <a:pt x="1170" y="297"/>
                    </a:lnTo>
                    <a:lnTo>
                      <a:pt x="1187" y="272"/>
                    </a:lnTo>
                    <a:lnTo>
                      <a:pt x="1203" y="245"/>
                    </a:lnTo>
                    <a:lnTo>
                      <a:pt x="1217" y="220"/>
                    </a:lnTo>
                    <a:lnTo>
                      <a:pt x="1228" y="194"/>
                    </a:lnTo>
                    <a:lnTo>
                      <a:pt x="1238" y="171"/>
                    </a:lnTo>
                    <a:lnTo>
                      <a:pt x="1245" y="148"/>
                    </a:lnTo>
                    <a:lnTo>
                      <a:pt x="1248" y="128"/>
                    </a:lnTo>
                    <a:lnTo>
                      <a:pt x="1248" y="109"/>
                    </a:lnTo>
                    <a:lnTo>
                      <a:pt x="1247" y="94"/>
                    </a:lnTo>
                    <a:lnTo>
                      <a:pt x="1245" y="88"/>
                    </a:lnTo>
                    <a:lnTo>
                      <a:pt x="1242" y="83"/>
                    </a:lnTo>
                    <a:lnTo>
                      <a:pt x="1237" y="78"/>
                    </a:lnTo>
                    <a:lnTo>
                      <a:pt x="1233" y="75"/>
                    </a:lnTo>
                    <a:lnTo>
                      <a:pt x="1200" y="70"/>
                    </a:lnTo>
                    <a:lnTo>
                      <a:pt x="1172" y="66"/>
                    </a:lnTo>
                    <a:lnTo>
                      <a:pt x="1147" y="63"/>
                    </a:lnTo>
                    <a:lnTo>
                      <a:pt x="1124" y="61"/>
                    </a:lnTo>
                    <a:lnTo>
                      <a:pt x="1082" y="63"/>
                    </a:lnTo>
                    <a:lnTo>
                      <a:pt x="1046" y="66"/>
                    </a:lnTo>
                    <a:lnTo>
                      <a:pt x="1009" y="71"/>
                    </a:lnTo>
                    <a:lnTo>
                      <a:pt x="971" y="78"/>
                    </a:lnTo>
                    <a:lnTo>
                      <a:pt x="926" y="83"/>
                    </a:lnTo>
                    <a:lnTo>
                      <a:pt x="873" y="86"/>
                    </a:lnTo>
                    <a:lnTo>
                      <a:pt x="846" y="85"/>
                    </a:lnTo>
                    <a:lnTo>
                      <a:pt x="816" y="83"/>
                    </a:lnTo>
                    <a:lnTo>
                      <a:pt x="788" y="80"/>
                    </a:lnTo>
                    <a:lnTo>
                      <a:pt x="758" y="76"/>
                    </a:lnTo>
                    <a:lnTo>
                      <a:pt x="732" y="75"/>
                    </a:lnTo>
                    <a:lnTo>
                      <a:pt x="710" y="75"/>
                    </a:lnTo>
                    <a:lnTo>
                      <a:pt x="700" y="78"/>
                    </a:lnTo>
                    <a:lnTo>
                      <a:pt x="692" y="81"/>
                    </a:lnTo>
                    <a:lnTo>
                      <a:pt x="687" y="85"/>
                    </a:lnTo>
                    <a:lnTo>
                      <a:pt x="682" y="91"/>
                    </a:lnTo>
                    <a:lnTo>
                      <a:pt x="678" y="98"/>
                    </a:lnTo>
                    <a:lnTo>
                      <a:pt x="678" y="99"/>
                    </a:lnTo>
                    <a:lnTo>
                      <a:pt x="678" y="98"/>
                    </a:lnTo>
                    <a:lnTo>
                      <a:pt x="677" y="93"/>
                    </a:lnTo>
                    <a:lnTo>
                      <a:pt x="675" y="85"/>
                    </a:lnTo>
                    <a:lnTo>
                      <a:pt x="670" y="76"/>
                    </a:lnTo>
                    <a:lnTo>
                      <a:pt x="665" y="71"/>
                    </a:lnTo>
                    <a:lnTo>
                      <a:pt x="660" y="66"/>
                    </a:lnTo>
                    <a:lnTo>
                      <a:pt x="652" y="61"/>
                    </a:lnTo>
                    <a:lnTo>
                      <a:pt x="643" y="58"/>
                    </a:lnTo>
                    <a:lnTo>
                      <a:pt x="630" y="51"/>
                    </a:lnTo>
                    <a:lnTo>
                      <a:pt x="617" y="45"/>
                    </a:lnTo>
                    <a:lnTo>
                      <a:pt x="602" y="40"/>
                    </a:lnTo>
                    <a:lnTo>
                      <a:pt x="589" y="33"/>
                    </a:lnTo>
                    <a:lnTo>
                      <a:pt x="574" y="28"/>
                    </a:lnTo>
                    <a:lnTo>
                      <a:pt x="560" y="23"/>
                    </a:lnTo>
                    <a:lnTo>
                      <a:pt x="547" y="18"/>
                    </a:lnTo>
                    <a:lnTo>
                      <a:pt x="535" y="17"/>
                    </a:lnTo>
                    <a:lnTo>
                      <a:pt x="509" y="10"/>
                    </a:lnTo>
                    <a:lnTo>
                      <a:pt x="481" y="7"/>
                    </a:lnTo>
                    <a:lnTo>
                      <a:pt x="454" y="3"/>
                    </a:lnTo>
                    <a:lnTo>
                      <a:pt x="426" y="2"/>
                    </a:lnTo>
                    <a:lnTo>
                      <a:pt x="398" y="0"/>
                    </a:lnTo>
                    <a:lnTo>
                      <a:pt x="369" y="2"/>
                    </a:lnTo>
                    <a:lnTo>
                      <a:pt x="343" y="3"/>
                    </a:lnTo>
                    <a:lnTo>
                      <a:pt x="314" y="7"/>
                    </a:lnTo>
                    <a:lnTo>
                      <a:pt x="286" y="13"/>
                    </a:lnTo>
                    <a:lnTo>
                      <a:pt x="260" y="20"/>
                    </a:lnTo>
                    <a:lnTo>
                      <a:pt x="231" y="30"/>
                    </a:lnTo>
                    <a:lnTo>
                      <a:pt x="205" y="41"/>
                    </a:lnTo>
                    <a:lnTo>
                      <a:pt x="178" y="55"/>
                    </a:lnTo>
                    <a:lnTo>
                      <a:pt x="152" y="70"/>
                    </a:lnTo>
                    <a:lnTo>
                      <a:pt x="125" y="88"/>
                    </a:lnTo>
                    <a:lnTo>
                      <a:pt x="100" y="108"/>
                    </a:lnTo>
                    <a:lnTo>
                      <a:pt x="72" y="148"/>
                    </a:lnTo>
                    <a:close/>
                  </a:path>
                </a:pathLst>
              </a:custGeom>
              <a:solidFill>
                <a:srgbClr val="FFFFFF"/>
              </a:solidFill>
              <a:ln w="9525">
                <a:noFill/>
                <a:round/>
                <a:headEnd/>
                <a:tailEnd/>
              </a:ln>
            </p:spPr>
            <p:txBody>
              <a:bodyPr/>
              <a:lstStyle/>
              <a:p>
                <a:pPr algn="ctr"/>
                <a:endParaRPr lang="en-US">
                  <a:latin typeface="Candara" pitchFamily="34" charset="0"/>
                </a:endParaRPr>
              </a:p>
            </p:txBody>
          </p:sp>
          <p:sp>
            <p:nvSpPr>
              <p:cNvPr id="7215" name="Freeform 231"/>
              <p:cNvSpPr>
                <a:spLocks/>
              </p:cNvSpPr>
              <p:nvPr/>
            </p:nvSpPr>
            <p:spPr bwMode="auto">
              <a:xfrm>
                <a:off x="1356" y="2897"/>
                <a:ext cx="1248" cy="921"/>
              </a:xfrm>
              <a:custGeom>
                <a:avLst/>
                <a:gdLst>
                  <a:gd name="T0" fmla="*/ 49 w 1248"/>
                  <a:gd name="T1" fmla="*/ 186 h 921"/>
                  <a:gd name="T2" fmla="*/ 25 w 1248"/>
                  <a:gd name="T3" fmla="*/ 249 h 921"/>
                  <a:gd name="T4" fmla="*/ 9 w 1248"/>
                  <a:gd name="T5" fmla="*/ 310 h 921"/>
                  <a:gd name="T6" fmla="*/ 0 w 1248"/>
                  <a:gd name="T7" fmla="*/ 413 h 921"/>
                  <a:gd name="T8" fmla="*/ 10 w 1248"/>
                  <a:gd name="T9" fmla="*/ 537 h 921"/>
                  <a:gd name="T10" fmla="*/ 40 w 1248"/>
                  <a:gd name="T11" fmla="*/ 658 h 921"/>
                  <a:gd name="T12" fmla="*/ 102 w 1248"/>
                  <a:gd name="T13" fmla="*/ 832 h 921"/>
                  <a:gd name="T14" fmla="*/ 145 w 1248"/>
                  <a:gd name="T15" fmla="*/ 890 h 921"/>
                  <a:gd name="T16" fmla="*/ 183 w 1248"/>
                  <a:gd name="T17" fmla="*/ 920 h 921"/>
                  <a:gd name="T18" fmla="*/ 202 w 1248"/>
                  <a:gd name="T19" fmla="*/ 920 h 921"/>
                  <a:gd name="T20" fmla="*/ 210 w 1248"/>
                  <a:gd name="T21" fmla="*/ 903 h 921"/>
                  <a:gd name="T22" fmla="*/ 246 w 1248"/>
                  <a:gd name="T23" fmla="*/ 862 h 921"/>
                  <a:gd name="T24" fmla="*/ 306 w 1248"/>
                  <a:gd name="T25" fmla="*/ 815 h 921"/>
                  <a:gd name="T26" fmla="*/ 334 w 1248"/>
                  <a:gd name="T27" fmla="*/ 784 h 921"/>
                  <a:gd name="T28" fmla="*/ 373 w 1248"/>
                  <a:gd name="T29" fmla="*/ 752 h 921"/>
                  <a:gd name="T30" fmla="*/ 432 w 1248"/>
                  <a:gd name="T31" fmla="*/ 726 h 921"/>
                  <a:gd name="T32" fmla="*/ 489 w 1248"/>
                  <a:gd name="T33" fmla="*/ 703 h 921"/>
                  <a:gd name="T34" fmla="*/ 549 w 1248"/>
                  <a:gd name="T35" fmla="*/ 670 h 921"/>
                  <a:gd name="T36" fmla="*/ 617 w 1248"/>
                  <a:gd name="T37" fmla="*/ 625 h 921"/>
                  <a:gd name="T38" fmla="*/ 662 w 1248"/>
                  <a:gd name="T39" fmla="*/ 585 h 921"/>
                  <a:gd name="T40" fmla="*/ 685 w 1248"/>
                  <a:gd name="T41" fmla="*/ 554 h 921"/>
                  <a:gd name="T42" fmla="*/ 690 w 1248"/>
                  <a:gd name="T43" fmla="*/ 517 h 921"/>
                  <a:gd name="T44" fmla="*/ 695 w 1248"/>
                  <a:gd name="T45" fmla="*/ 537 h 921"/>
                  <a:gd name="T46" fmla="*/ 710 w 1248"/>
                  <a:gd name="T47" fmla="*/ 547 h 921"/>
                  <a:gd name="T48" fmla="*/ 743 w 1248"/>
                  <a:gd name="T49" fmla="*/ 547 h 921"/>
                  <a:gd name="T50" fmla="*/ 818 w 1248"/>
                  <a:gd name="T51" fmla="*/ 522 h 921"/>
                  <a:gd name="T52" fmla="*/ 999 w 1248"/>
                  <a:gd name="T53" fmla="*/ 431 h 921"/>
                  <a:gd name="T54" fmla="*/ 1105 w 1248"/>
                  <a:gd name="T55" fmla="*/ 366 h 921"/>
                  <a:gd name="T56" fmla="*/ 1170 w 1248"/>
                  <a:gd name="T57" fmla="*/ 297 h 921"/>
                  <a:gd name="T58" fmla="*/ 1217 w 1248"/>
                  <a:gd name="T59" fmla="*/ 220 h 921"/>
                  <a:gd name="T60" fmla="*/ 1245 w 1248"/>
                  <a:gd name="T61" fmla="*/ 148 h 921"/>
                  <a:gd name="T62" fmla="*/ 1247 w 1248"/>
                  <a:gd name="T63" fmla="*/ 94 h 921"/>
                  <a:gd name="T64" fmla="*/ 1237 w 1248"/>
                  <a:gd name="T65" fmla="*/ 78 h 921"/>
                  <a:gd name="T66" fmla="*/ 1172 w 1248"/>
                  <a:gd name="T67" fmla="*/ 66 h 921"/>
                  <a:gd name="T68" fmla="*/ 1082 w 1248"/>
                  <a:gd name="T69" fmla="*/ 63 h 921"/>
                  <a:gd name="T70" fmla="*/ 971 w 1248"/>
                  <a:gd name="T71" fmla="*/ 78 h 921"/>
                  <a:gd name="T72" fmla="*/ 846 w 1248"/>
                  <a:gd name="T73" fmla="*/ 85 h 921"/>
                  <a:gd name="T74" fmla="*/ 758 w 1248"/>
                  <a:gd name="T75" fmla="*/ 76 h 921"/>
                  <a:gd name="T76" fmla="*/ 700 w 1248"/>
                  <a:gd name="T77" fmla="*/ 78 h 921"/>
                  <a:gd name="T78" fmla="*/ 682 w 1248"/>
                  <a:gd name="T79" fmla="*/ 91 h 921"/>
                  <a:gd name="T80" fmla="*/ 678 w 1248"/>
                  <a:gd name="T81" fmla="*/ 98 h 921"/>
                  <a:gd name="T82" fmla="*/ 670 w 1248"/>
                  <a:gd name="T83" fmla="*/ 76 h 921"/>
                  <a:gd name="T84" fmla="*/ 652 w 1248"/>
                  <a:gd name="T85" fmla="*/ 61 h 921"/>
                  <a:gd name="T86" fmla="*/ 617 w 1248"/>
                  <a:gd name="T87" fmla="*/ 45 h 921"/>
                  <a:gd name="T88" fmla="*/ 574 w 1248"/>
                  <a:gd name="T89" fmla="*/ 28 h 921"/>
                  <a:gd name="T90" fmla="*/ 535 w 1248"/>
                  <a:gd name="T91" fmla="*/ 17 h 921"/>
                  <a:gd name="T92" fmla="*/ 454 w 1248"/>
                  <a:gd name="T93" fmla="*/ 3 h 921"/>
                  <a:gd name="T94" fmla="*/ 369 w 1248"/>
                  <a:gd name="T95" fmla="*/ 2 h 921"/>
                  <a:gd name="T96" fmla="*/ 286 w 1248"/>
                  <a:gd name="T97" fmla="*/ 13 h 921"/>
                  <a:gd name="T98" fmla="*/ 205 w 1248"/>
                  <a:gd name="T99" fmla="*/ 41 h 921"/>
                  <a:gd name="T100" fmla="*/ 125 w 1248"/>
                  <a:gd name="T101" fmla="*/ 88 h 9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921"/>
                  <a:gd name="T155" fmla="*/ 1248 w 1248"/>
                  <a:gd name="T156" fmla="*/ 921 h 9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921">
                    <a:moveTo>
                      <a:pt x="72" y="148"/>
                    </a:moveTo>
                    <a:lnTo>
                      <a:pt x="59" y="166"/>
                    </a:lnTo>
                    <a:lnTo>
                      <a:pt x="49" y="186"/>
                    </a:lnTo>
                    <a:lnTo>
                      <a:pt x="40" y="207"/>
                    </a:lnTo>
                    <a:lnTo>
                      <a:pt x="32" y="227"/>
                    </a:lnTo>
                    <a:lnTo>
                      <a:pt x="25" y="249"/>
                    </a:lnTo>
                    <a:lnTo>
                      <a:pt x="19" y="269"/>
                    </a:lnTo>
                    <a:lnTo>
                      <a:pt x="14" y="288"/>
                    </a:lnTo>
                    <a:lnTo>
                      <a:pt x="9" y="310"/>
                    </a:lnTo>
                    <a:lnTo>
                      <a:pt x="5" y="330"/>
                    </a:lnTo>
                    <a:lnTo>
                      <a:pt x="2" y="371"/>
                    </a:lnTo>
                    <a:lnTo>
                      <a:pt x="0" y="413"/>
                    </a:lnTo>
                    <a:lnTo>
                      <a:pt x="2" y="454"/>
                    </a:lnTo>
                    <a:lnTo>
                      <a:pt x="5" y="496"/>
                    </a:lnTo>
                    <a:lnTo>
                      <a:pt x="10" y="537"/>
                    </a:lnTo>
                    <a:lnTo>
                      <a:pt x="19" y="577"/>
                    </a:lnTo>
                    <a:lnTo>
                      <a:pt x="29" y="618"/>
                    </a:lnTo>
                    <a:lnTo>
                      <a:pt x="40" y="658"/>
                    </a:lnTo>
                    <a:lnTo>
                      <a:pt x="65" y="738"/>
                    </a:lnTo>
                    <a:lnTo>
                      <a:pt x="94" y="814"/>
                    </a:lnTo>
                    <a:lnTo>
                      <a:pt x="102" y="832"/>
                    </a:lnTo>
                    <a:lnTo>
                      <a:pt x="115" y="852"/>
                    </a:lnTo>
                    <a:lnTo>
                      <a:pt x="128" y="872"/>
                    </a:lnTo>
                    <a:lnTo>
                      <a:pt x="145" y="890"/>
                    </a:lnTo>
                    <a:lnTo>
                      <a:pt x="162" y="905"/>
                    </a:lnTo>
                    <a:lnTo>
                      <a:pt x="177" y="916"/>
                    </a:lnTo>
                    <a:lnTo>
                      <a:pt x="183" y="920"/>
                    </a:lnTo>
                    <a:lnTo>
                      <a:pt x="190" y="921"/>
                    </a:lnTo>
                    <a:lnTo>
                      <a:pt x="197" y="921"/>
                    </a:lnTo>
                    <a:lnTo>
                      <a:pt x="202" y="920"/>
                    </a:lnTo>
                    <a:lnTo>
                      <a:pt x="203" y="916"/>
                    </a:lnTo>
                    <a:lnTo>
                      <a:pt x="205" y="912"/>
                    </a:lnTo>
                    <a:lnTo>
                      <a:pt x="210" y="903"/>
                    </a:lnTo>
                    <a:lnTo>
                      <a:pt x="218" y="892"/>
                    </a:lnTo>
                    <a:lnTo>
                      <a:pt x="230" y="878"/>
                    </a:lnTo>
                    <a:lnTo>
                      <a:pt x="246" y="862"/>
                    </a:lnTo>
                    <a:lnTo>
                      <a:pt x="268" y="842"/>
                    </a:lnTo>
                    <a:lnTo>
                      <a:pt x="298" y="822"/>
                    </a:lnTo>
                    <a:lnTo>
                      <a:pt x="306" y="815"/>
                    </a:lnTo>
                    <a:lnTo>
                      <a:pt x="314" y="805"/>
                    </a:lnTo>
                    <a:lnTo>
                      <a:pt x="323" y="796"/>
                    </a:lnTo>
                    <a:lnTo>
                      <a:pt x="334" y="784"/>
                    </a:lnTo>
                    <a:lnTo>
                      <a:pt x="344" y="774"/>
                    </a:lnTo>
                    <a:lnTo>
                      <a:pt x="358" y="762"/>
                    </a:lnTo>
                    <a:lnTo>
                      <a:pt x="373" y="752"/>
                    </a:lnTo>
                    <a:lnTo>
                      <a:pt x="389" y="742"/>
                    </a:lnTo>
                    <a:lnTo>
                      <a:pt x="411" y="734"/>
                    </a:lnTo>
                    <a:lnTo>
                      <a:pt x="432" y="726"/>
                    </a:lnTo>
                    <a:lnTo>
                      <a:pt x="451" y="719"/>
                    </a:lnTo>
                    <a:lnTo>
                      <a:pt x="471" y="711"/>
                    </a:lnTo>
                    <a:lnTo>
                      <a:pt x="489" y="703"/>
                    </a:lnTo>
                    <a:lnTo>
                      <a:pt x="507" y="693"/>
                    </a:lnTo>
                    <a:lnTo>
                      <a:pt x="527" y="683"/>
                    </a:lnTo>
                    <a:lnTo>
                      <a:pt x="549" y="670"/>
                    </a:lnTo>
                    <a:lnTo>
                      <a:pt x="569" y="656"/>
                    </a:lnTo>
                    <a:lnTo>
                      <a:pt x="592" y="641"/>
                    </a:lnTo>
                    <a:lnTo>
                      <a:pt x="617" y="625"/>
                    </a:lnTo>
                    <a:lnTo>
                      <a:pt x="642" y="605"/>
                    </a:lnTo>
                    <a:lnTo>
                      <a:pt x="652" y="597"/>
                    </a:lnTo>
                    <a:lnTo>
                      <a:pt x="662" y="585"/>
                    </a:lnTo>
                    <a:lnTo>
                      <a:pt x="672" y="575"/>
                    </a:lnTo>
                    <a:lnTo>
                      <a:pt x="678" y="563"/>
                    </a:lnTo>
                    <a:lnTo>
                      <a:pt x="685" y="554"/>
                    </a:lnTo>
                    <a:lnTo>
                      <a:pt x="688" y="542"/>
                    </a:lnTo>
                    <a:lnTo>
                      <a:pt x="690" y="530"/>
                    </a:lnTo>
                    <a:lnTo>
                      <a:pt x="690" y="517"/>
                    </a:lnTo>
                    <a:lnTo>
                      <a:pt x="690" y="525"/>
                    </a:lnTo>
                    <a:lnTo>
                      <a:pt x="692" y="532"/>
                    </a:lnTo>
                    <a:lnTo>
                      <a:pt x="695" y="537"/>
                    </a:lnTo>
                    <a:lnTo>
                      <a:pt x="698" y="542"/>
                    </a:lnTo>
                    <a:lnTo>
                      <a:pt x="703" y="545"/>
                    </a:lnTo>
                    <a:lnTo>
                      <a:pt x="710" y="547"/>
                    </a:lnTo>
                    <a:lnTo>
                      <a:pt x="717" y="549"/>
                    </a:lnTo>
                    <a:lnTo>
                      <a:pt x="725" y="549"/>
                    </a:lnTo>
                    <a:lnTo>
                      <a:pt x="743" y="547"/>
                    </a:lnTo>
                    <a:lnTo>
                      <a:pt x="766" y="540"/>
                    </a:lnTo>
                    <a:lnTo>
                      <a:pt x="790" y="532"/>
                    </a:lnTo>
                    <a:lnTo>
                      <a:pt x="818" y="522"/>
                    </a:lnTo>
                    <a:lnTo>
                      <a:pt x="876" y="496"/>
                    </a:lnTo>
                    <a:lnTo>
                      <a:pt x="938" y="464"/>
                    </a:lnTo>
                    <a:lnTo>
                      <a:pt x="999" y="431"/>
                    </a:lnTo>
                    <a:lnTo>
                      <a:pt x="1056" y="399"/>
                    </a:lnTo>
                    <a:lnTo>
                      <a:pt x="1082" y="385"/>
                    </a:lnTo>
                    <a:lnTo>
                      <a:pt x="1105" y="366"/>
                    </a:lnTo>
                    <a:lnTo>
                      <a:pt x="1129" y="345"/>
                    </a:lnTo>
                    <a:lnTo>
                      <a:pt x="1150" y="322"/>
                    </a:lnTo>
                    <a:lnTo>
                      <a:pt x="1170" y="297"/>
                    </a:lnTo>
                    <a:lnTo>
                      <a:pt x="1187" y="272"/>
                    </a:lnTo>
                    <a:lnTo>
                      <a:pt x="1203" y="245"/>
                    </a:lnTo>
                    <a:lnTo>
                      <a:pt x="1217" y="220"/>
                    </a:lnTo>
                    <a:lnTo>
                      <a:pt x="1228" y="194"/>
                    </a:lnTo>
                    <a:lnTo>
                      <a:pt x="1238" y="171"/>
                    </a:lnTo>
                    <a:lnTo>
                      <a:pt x="1245" y="148"/>
                    </a:lnTo>
                    <a:lnTo>
                      <a:pt x="1248" y="128"/>
                    </a:lnTo>
                    <a:lnTo>
                      <a:pt x="1248" y="109"/>
                    </a:lnTo>
                    <a:lnTo>
                      <a:pt x="1247" y="94"/>
                    </a:lnTo>
                    <a:lnTo>
                      <a:pt x="1245" y="88"/>
                    </a:lnTo>
                    <a:lnTo>
                      <a:pt x="1242" y="83"/>
                    </a:lnTo>
                    <a:lnTo>
                      <a:pt x="1237" y="78"/>
                    </a:lnTo>
                    <a:lnTo>
                      <a:pt x="1233" y="75"/>
                    </a:lnTo>
                    <a:lnTo>
                      <a:pt x="1200" y="70"/>
                    </a:lnTo>
                    <a:lnTo>
                      <a:pt x="1172" y="66"/>
                    </a:lnTo>
                    <a:lnTo>
                      <a:pt x="1147" y="63"/>
                    </a:lnTo>
                    <a:lnTo>
                      <a:pt x="1124" y="61"/>
                    </a:lnTo>
                    <a:lnTo>
                      <a:pt x="1082" y="63"/>
                    </a:lnTo>
                    <a:lnTo>
                      <a:pt x="1046" y="66"/>
                    </a:lnTo>
                    <a:lnTo>
                      <a:pt x="1009" y="71"/>
                    </a:lnTo>
                    <a:lnTo>
                      <a:pt x="971" y="78"/>
                    </a:lnTo>
                    <a:lnTo>
                      <a:pt x="926" y="83"/>
                    </a:lnTo>
                    <a:lnTo>
                      <a:pt x="873" y="86"/>
                    </a:lnTo>
                    <a:lnTo>
                      <a:pt x="846" y="85"/>
                    </a:lnTo>
                    <a:lnTo>
                      <a:pt x="816" y="83"/>
                    </a:lnTo>
                    <a:lnTo>
                      <a:pt x="788" y="80"/>
                    </a:lnTo>
                    <a:lnTo>
                      <a:pt x="758" y="76"/>
                    </a:lnTo>
                    <a:lnTo>
                      <a:pt x="732" y="75"/>
                    </a:lnTo>
                    <a:lnTo>
                      <a:pt x="710" y="75"/>
                    </a:lnTo>
                    <a:lnTo>
                      <a:pt x="700" y="78"/>
                    </a:lnTo>
                    <a:lnTo>
                      <a:pt x="692" y="81"/>
                    </a:lnTo>
                    <a:lnTo>
                      <a:pt x="687" y="85"/>
                    </a:lnTo>
                    <a:lnTo>
                      <a:pt x="682" y="91"/>
                    </a:lnTo>
                    <a:lnTo>
                      <a:pt x="678" y="98"/>
                    </a:lnTo>
                    <a:lnTo>
                      <a:pt x="678" y="99"/>
                    </a:lnTo>
                    <a:lnTo>
                      <a:pt x="678" y="98"/>
                    </a:lnTo>
                    <a:lnTo>
                      <a:pt x="677" y="93"/>
                    </a:lnTo>
                    <a:lnTo>
                      <a:pt x="675" y="85"/>
                    </a:lnTo>
                    <a:lnTo>
                      <a:pt x="670" y="76"/>
                    </a:lnTo>
                    <a:lnTo>
                      <a:pt x="665" y="71"/>
                    </a:lnTo>
                    <a:lnTo>
                      <a:pt x="660" y="66"/>
                    </a:lnTo>
                    <a:lnTo>
                      <a:pt x="652" y="61"/>
                    </a:lnTo>
                    <a:lnTo>
                      <a:pt x="643" y="58"/>
                    </a:lnTo>
                    <a:lnTo>
                      <a:pt x="630" y="51"/>
                    </a:lnTo>
                    <a:lnTo>
                      <a:pt x="617" y="45"/>
                    </a:lnTo>
                    <a:lnTo>
                      <a:pt x="602" y="40"/>
                    </a:lnTo>
                    <a:lnTo>
                      <a:pt x="589" y="33"/>
                    </a:lnTo>
                    <a:lnTo>
                      <a:pt x="574" y="28"/>
                    </a:lnTo>
                    <a:lnTo>
                      <a:pt x="560" y="23"/>
                    </a:lnTo>
                    <a:lnTo>
                      <a:pt x="547" y="18"/>
                    </a:lnTo>
                    <a:lnTo>
                      <a:pt x="535" y="17"/>
                    </a:lnTo>
                    <a:lnTo>
                      <a:pt x="509" y="10"/>
                    </a:lnTo>
                    <a:lnTo>
                      <a:pt x="481" y="7"/>
                    </a:lnTo>
                    <a:lnTo>
                      <a:pt x="454" y="3"/>
                    </a:lnTo>
                    <a:lnTo>
                      <a:pt x="426" y="2"/>
                    </a:lnTo>
                    <a:lnTo>
                      <a:pt x="398" y="0"/>
                    </a:lnTo>
                    <a:lnTo>
                      <a:pt x="369" y="2"/>
                    </a:lnTo>
                    <a:lnTo>
                      <a:pt x="343" y="3"/>
                    </a:lnTo>
                    <a:lnTo>
                      <a:pt x="314" y="7"/>
                    </a:lnTo>
                    <a:lnTo>
                      <a:pt x="286" y="13"/>
                    </a:lnTo>
                    <a:lnTo>
                      <a:pt x="260" y="20"/>
                    </a:lnTo>
                    <a:lnTo>
                      <a:pt x="231" y="30"/>
                    </a:lnTo>
                    <a:lnTo>
                      <a:pt x="205" y="41"/>
                    </a:lnTo>
                    <a:lnTo>
                      <a:pt x="178" y="55"/>
                    </a:lnTo>
                    <a:lnTo>
                      <a:pt x="152" y="70"/>
                    </a:lnTo>
                    <a:lnTo>
                      <a:pt x="125" y="88"/>
                    </a:lnTo>
                    <a:lnTo>
                      <a:pt x="100" y="108"/>
                    </a:lnTo>
                    <a:lnTo>
                      <a:pt x="72" y="148"/>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216" name="Freeform 232"/>
              <p:cNvSpPr>
                <a:spLocks/>
              </p:cNvSpPr>
              <p:nvPr/>
            </p:nvSpPr>
            <p:spPr bwMode="auto">
              <a:xfrm>
                <a:off x="1356" y="2897"/>
                <a:ext cx="1248" cy="921"/>
              </a:xfrm>
              <a:custGeom>
                <a:avLst/>
                <a:gdLst>
                  <a:gd name="T0" fmla="*/ 49 w 1248"/>
                  <a:gd name="T1" fmla="*/ 186 h 921"/>
                  <a:gd name="T2" fmla="*/ 25 w 1248"/>
                  <a:gd name="T3" fmla="*/ 249 h 921"/>
                  <a:gd name="T4" fmla="*/ 9 w 1248"/>
                  <a:gd name="T5" fmla="*/ 310 h 921"/>
                  <a:gd name="T6" fmla="*/ 0 w 1248"/>
                  <a:gd name="T7" fmla="*/ 413 h 921"/>
                  <a:gd name="T8" fmla="*/ 10 w 1248"/>
                  <a:gd name="T9" fmla="*/ 537 h 921"/>
                  <a:gd name="T10" fmla="*/ 40 w 1248"/>
                  <a:gd name="T11" fmla="*/ 658 h 921"/>
                  <a:gd name="T12" fmla="*/ 102 w 1248"/>
                  <a:gd name="T13" fmla="*/ 832 h 921"/>
                  <a:gd name="T14" fmla="*/ 145 w 1248"/>
                  <a:gd name="T15" fmla="*/ 890 h 921"/>
                  <a:gd name="T16" fmla="*/ 183 w 1248"/>
                  <a:gd name="T17" fmla="*/ 920 h 921"/>
                  <a:gd name="T18" fmla="*/ 202 w 1248"/>
                  <a:gd name="T19" fmla="*/ 920 h 921"/>
                  <a:gd name="T20" fmla="*/ 210 w 1248"/>
                  <a:gd name="T21" fmla="*/ 903 h 921"/>
                  <a:gd name="T22" fmla="*/ 246 w 1248"/>
                  <a:gd name="T23" fmla="*/ 862 h 921"/>
                  <a:gd name="T24" fmla="*/ 306 w 1248"/>
                  <a:gd name="T25" fmla="*/ 815 h 921"/>
                  <a:gd name="T26" fmla="*/ 334 w 1248"/>
                  <a:gd name="T27" fmla="*/ 784 h 921"/>
                  <a:gd name="T28" fmla="*/ 373 w 1248"/>
                  <a:gd name="T29" fmla="*/ 752 h 921"/>
                  <a:gd name="T30" fmla="*/ 432 w 1248"/>
                  <a:gd name="T31" fmla="*/ 726 h 921"/>
                  <a:gd name="T32" fmla="*/ 489 w 1248"/>
                  <a:gd name="T33" fmla="*/ 703 h 921"/>
                  <a:gd name="T34" fmla="*/ 549 w 1248"/>
                  <a:gd name="T35" fmla="*/ 670 h 921"/>
                  <a:gd name="T36" fmla="*/ 617 w 1248"/>
                  <a:gd name="T37" fmla="*/ 625 h 921"/>
                  <a:gd name="T38" fmla="*/ 662 w 1248"/>
                  <a:gd name="T39" fmla="*/ 585 h 921"/>
                  <a:gd name="T40" fmla="*/ 685 w 1248"/>
                  <a:gd name="T41" fmla="*/ 554 h 921"/>
                  <a:gd name="T42" fmla="*/ 690 w 1248"/>
                  <a:gd name="T43" fmla="*/ 517 h 921"/>
                  <a:gd name="T44" fmla="*/ 695 w 1248"/>
                  <a:gd name="T45" fmla="*/ 537 h 921"/>
                  <a:gd name="T46" fmla="*/ 710 w 1248"/>
                  <a:gd name="T47" fmla="*/ 547 h 921"/>
                  <a:gd name="T48" fmla="*/ 743 w 1248"/>
                  <a:gd name="T49" fmla="*/ 547 h 921"/>
                  <a:gd name="T50" fmla="*/ 818 w 1248"/>
                  <a:gd name="T51" fmla="*/ 522 h 921"/>
                  <a:gd name="T52" fmla="*/ 999 w 1248"/>
                  <a:gd name="T53" fmla="*/ 431 h 921"/>
                  <a:gd name="T54" fmla="*/ 1105 w 1248"/>
                  <a:gd name="T55" fmla="*/ 366 h 921"/>
                  <a:gd name="T56" fmla="*/ 1170 w 1248"/>
                  <a:gd name="T57" fmla="*/ 297 h 921"/>
                  <a:gd name="T58" fmla="*/ 1217 w 1248"/>
                  <a:gd name="T59" fmla="*/ 220 h 921"/>
                  <a:gd name="T60" fmla="*/ 1245 w 1248"/>
                  <a:gd name="T61" fmla="*/ 148 h 921"/>
                  <a:gd name="T62" fmla="*/ 1247 w 1248"/>
                  <a:gd name="T63" fmla="*/ 94 h 921"/>
                  <a:gd name="T64" fmla="*/ 1237 w 1248"/>
                  <a:gd name="T65" fmla="*/ 78 h 921"/>
                  <a:gd name="T66" fmla="*/ 1172 w 1248"/>
                  <a:gd name="T67" fmla="*/ 66 h 921"/>
                  <a:gd name="T68" fmla="*/ 1082 w 1248"/>
                  <a:gd name="T69" fmla="*/ 63 h 921"/>
                  <a:gd name="T70" fmla="*/ 971 w 1248"/>
                  <a:gd name="T71" fmla="*/ 78 h 921"/>
                  <a:gd name="T72" fmla="*/ 846 w 1248"/>
                  <a:gd name="T73" fmla="*/ 85 h 921"/>
                  <a:gd name="T74" fmla="*/ 758 w 1248"/>
                  <a:gd name="T75" fmla="*/ 76 h 921"/>
                  <a:gd name="T76" fmla="*/ 700 w 1248"/>
                  <a:gd name="T77" fmla="*/ 78 h 921"/>
                  <a:gd name="T78" fmla="*/ 682 w 1248"/>
                  <a:gd name="T79" fmla="*/ 91 h 921"/>
                  <a:gd name="T80" fmla="*/ 678 w 1248"/>
                  <a:gd name="T81" fmla="*/ 98 h 921"/>
                  <a:gd name="T82" fmla="*/ 670 w 1248"/>
                  <a:gd name="T83" fmla="*/ 76 h 921"/>
                  <a:gd name="T84" fmla="*/ 652 w 1248"/>
                  <a:gd name="T85" fmla="*/ 61 h 921"/>
                  <a:gd name="T86" fmla="*/ 617 w 1248"/>
                  <a:gd name="T87" fmla="*/ 45 h 921"/>
                  <a:gd name="T88" fmla="*/ 574 w 1248"/>
                  <a:gd name="T89" fmla="*/ 28 h 921"/>
                  <a:gd name="T90" fmla="*/ 535 w 1248"/>
                  <a:gd name="T91" fmla="*/ 17 h 921"/>
                  <a:gd name="T92" fmla="*/ 454 w 1248"/>
                  <a:gd name="T93" fmla="*/ 3 h 921"/>
                  <a:gd name="T94" fmla="*/ 369 w 1248"/>
                  <a:gd name="T95" fmla="*/ 2 h 921"/>
                  <a:gd name="T96" fmla="*/ 286 w 1248"/>
                  <a:gd name="T97" fmla="*/ 13 h 921"/>
                  <a:gd name="T98" fmla="*/ 205 w 1248"/>
                  <a:gd name="T99" fmla="*/ 41 h 921"/>
                  <a:gd name="T100" fmla="*/ 125 w 1248"/>
                  <a:gd name="T101" fmla="*/ 88 h 9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921"/>
                  <a:gd name="T155" fmla="*/ 1248 w 1248"/>
                  <a:gd name="T156" fmla="*/ 921 h 9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921">
                    <a:moveTo>
                      <a:pt x="72" y="148"/>
                    </a:moveTo>
                    <a:lnTo>
                      <a:pt x="59" y="166"/>
                    </a:lnTo>
                    <a:lnTo>
                      <a:pt x="49" y="186"/>
                    </a:lnTo>
                    <a:lnTo>
                      <a:pt x="40" y="207"/>
                    </a:lnTo>
                    <a:lnTo>
                      <a:pt x="32" y="227"/>
                    </a:lnTo>
                    <a:lnTo>
                      <a:pt x="25" y="249"/>
                    </a:lnTo>
                    <a:lnTo>
                      <a:pt x="19" y="269"/>
                    </a:lnTo>
                    <a:lnTo>
                      <a:pt x="14" y="288"/>
                    </a:lnTo>
                    <a:lnTo>
                      <a:pt x="9" y="310"/>
                    </a:lnTo>
                    <a:lnTo>
                      <a:pt x="5" y="330"/>
                    </a:lnTo>
                    <a:lnTo>
                      <a:pt x="2" y="371"/>
                    </a:lnTo>
                    <a:lnTo>
                      <a:pt x="0" y="413"/>
                    </a:lnTo>
                    <a:lnTo>
                      <a:pt x="2" y="454"/>
                    </a:lnTo>
                    <a:lnTo>
                      <a:pt x="5" y="496"/>
                    </a:lnTo>
                    <a:lnTo>
                      <a:pt x="10" y="537"/>
                    </a:lnTo>
                    <a:lnTo>
                      <a:pt x="19" y="577"/>
                    </a:lnTo>
                    <a:lnTo>
                      <a:pt x="29" y="618"/>
                    </a:lnTo>
                    <a:lnTo>
                      <a:pt x="40" y="658"/>
                    </a:lnTo>
                    <a:lnTo>
                      <a:pt x="65" y="738"/>
                    </a:lnTo>
                    <a:lnTo>
                      <a:pt x="94" y="814"/>
                    </a:lnTo>
                    <a:lnTo>
                      <a:pt x="102" y="832"/>
                    </a:lnTo>
                    <a:lnTo>
                      <a:pt x="115" y="852"/>
                    </a:lnTo>
                    <a:lnTo>
                      <a:pt x="128" y="872"/>
                    </a:lnTo>
                    <a:lnTo>
                      <a:pt x="145" y="890"/>
                    </a:lnTo>
                    <a:lnTo>
                      <a:pt x="162" y="905"/>
                    </a:lnTo>
                    <a:lnTo>
                      <a:pt x="177" y="916"/>
                    </a:lnTo>
                    <a:lnTo>
                      <a:pt x="183" y="920"/>
                    </a:lnTo>
                    <a:lnTo>
                      <a:pt x="190" y="921"/>
                    </a:lnTo>
                    <a:lnTo>
                      <a:pt x="197" y="921"/>
                    </a:lnTo>
                    <a:lnTo>
                      <a:pt x="202" y="920"/>
                    </a:lnTo>
                    <a:lnTo>
                      <a:pt x="203" y="916"/>
                    </a:lnTo>
                    <a:lnTo>
                      <a:pt x="205" y="912"/>
                    </a:lnTo>
                    <a:lnTo>
                      <a:pt x="210" y="903"/>
                    </a:lnTo>
                    <a:lnTo>
                      <a:pt x="218" y="892"/>
                    </a:lnTo>
                    <a:lnTo>
                      <a:pt x="230" y="878"/>
                    </a:lnTo>
                    <a:lnTo>
                      <a:pt x="246" y="862"/>
                    </a:lnTo>
                    <a:lnTo>
                      <a:pt x="268" y="842"/>
                    </a:lnTo>
                    <a:lnTo>
                      <a:pt x="298" y="822"/>
                    </a:lnTo>
                    <a:lnTo>
                      <a:pt x="306" y="815"/>
                    </a:lnTo>
                    <a:lnTo>
                      <a:pt x="314" y="805"/>
                    </a:lnTo>
                    <a:lnTo>
                      <a:pt x="323" y="796"/>
                    </a:lnTo>
                    <a:lnTo>
                      <a:pt x="334" y="784"/>
                    </a:lnTo>
                    <a:lnTo>
                      <a:pt x="344" y="774"/>
                    </a:lnTo>
                    <a:lnTo>
                      <a:pt x="358" y="762"/>
                    </a:lnTo>
                    <a:lnTo>
                      <a:pt x="373" y="752"/>
                    </a:lnTo>
                    <a:lnTo>
                      <a:pt x="389" y="742"/>
                    </a:lnTo>
                    <a:lnTo>
                      <a:pt x="411" y="734"/>
                    </a:lnTo>
                    <a:lnTo>
                      <a:pt x="432" y="726"/>
                    </a:lnTo>
                    <a:lnTo>
                      <a:pt x="451" y="719"/>
                    </a:lnTo>
                    <a:lnTo>
                      <a:pt x="471" y="711"/>
                    </a:lnTo>
                    <a:lnTo>
                      <a:pt x="489" y="703"/>
                    </a:lnTo>
                    <a:lnTo>
                      <a:pt x="507" y="693"/>
                    </a:lnTo>
                    <a:lnTo>
                      <a:pt x="527" y="683"/>
                    </a:lnTo>
                    <a:lnTo>
                      <a:pt x="549" y="670"/>
                    </a:lnTo>
                    <a:lnTo>
                      <a:pt x="569" y="656"/>
                    </a:lnTo>
                    <a:lnTo>
                      <a:pt x="592" y="641"/>
                    </a:lnTo>
                    <a:lnTo>
                      <a:pt x="617" y="625"/>
                    </a:lnTo>
                    <a:lnTo>
                      <a:pt x="642" y="605"/>
                    </a:lnTo>
                    <a:lnTo>
                      <a:pt x="652" y="597"/>
                    </a:lnTo>
                    <a:lnTo>
                      <a:pt x="662" y="585"/>
                    </a:lnTo>
                    <a:lnTo>
                      <a:pt x="672" y="575"/>
                    </a:lnTo>
                    <a:lnTo>
                      <a:pt x="678" y="563"/>
                    </a:lnTo>
                    <a:lnTo>
                      <a:pt x="685" y="554"/>
                    </a:lnTo>
                    <a:lnTo>
                      <a:pt x="688" y="542"/>
                    </a:lnTo>
                    <a:lnTo>
                      <a:pt x="690" y="530"/>
                    </a:lnTo>
                    <a:lnTo>
                      <a:pt x="690" y="517"/>
                    </a:lnTo>
                    <a:lnTo>
                      <a:pt x="690" y="525"/>
                    </a:lnTo>
                    <a:lnTo>
                      <a:pt x="692" y="532"/>
                    </a:lnTo>
                    <a:lnTo>
                      <a:pt x="695" y="537"/>
                    </a:lnTo>
                    <a:lnTo>
                      <a:pt x="698" y="542"/>
                    </a:lnTo>
                    <a:lnTo>
                      <a:pt x="703" y="545"/>
                    </a:lnTo>
                    <a:lnTo>
                      <a:pt x="710" y="547"/>
                    </a:lnTo>
                    <a:lnTo>
                      <a:pt x="717" y="549"/>
                    </a:lnTo>
                    <a:lnTo>
                      <a:pt x="725" y="549"/>
                    </a:lnTo>
                    <a:lnTo>
                      <a:pt x="743" y="547"/>
                    </a:lnTo>
                    <a:lnTo>
                      <a:pt x="766" y="540"/>
                    </a:lnTo>
                    <a:lnTo>
                      <a:pt x="790" y="532"/>
                    </a:lnTo>
                    <a:lnTo>
                      <a:pt x="818" y="522"/>
                    </a:lnTo>
                    <a:lnTo>
                      <a:pt x="876" y="496"/>
                    </a:lnTo>
                    <a:lnTo>
                      <a:pt x="938" y="464"/>
                    </a:lnTo>
                    <a:lnTo>
                      <a:pt x="999" y="431"/>
                    </a:lnTo>
                    <a:lnTo>
                      <a:pt x="1056" y="399"/>
                    </a:lnTo>
                    <a:lnTo>
                      <a:pt x="1082" y="385"/>
                    </a:lnTo>
                    <a:lnTo>
                      <a:pt x="1105" y="366"/>
                    </a:lnTo>
                    <a:lnTo>
                      <a:pt x="1129" y="345"/>
                    </a:lnTo>
                    <a:lnTo>
                      <a:pt x="1150" y="322"/>
                    </a:lnTo>
                    <a:lnTo>
                      <a:pt x="1170" y="297"/>
                    </a:lnTo>
                    <a:lnTo>
                      <a:pt x="1187" y="272"/>
                    </a:lnTo>
                    <a:lnTo>
                      <a:pt x="1203" y="245"/>
                    </a:lnTo>
                    <a:lnTo>
                      <a:pt x="1217" y="220"/>
                    </a:lnTo>
                    <a:lnTo>
                      <a:pt x="1228" y="194"/>
                    </a:lnTo>
                    <a:lnTo>
                      <a:pt x="1238" y="171"/>
                    </a:lnTo>
                    <a:lnTo>
                      <a:pt x="1245" y="148"/>
                    </a:lnTo>
                    <a:lnTo>
                      <a:pt x="1248" y="128"/>
                    </a:lnTo>
                    <a:lnTo>
                      <a:pt x="1248" y="109"/>
                    </a:lnTo>
                    <a:lnTo>
                      <a:pt x="1247" y="94"/>
                    </a:lnTo>
                    <a:lnTo>
                      <a:pt x="1245" y="88"/>
                    </a:lnTo>
                    <a:lnTo>
                      <a:pt x="1242" y="83"/>
                    </a:lnTo>
                    <a:lnTo>
                      <a:pt x="1237" y="78"/>
                    </a:lnTo>
                    <a:lnTo>
                      <a:pt x="1233" y="75"/>
                    </a:lnTo>
                    <a:lnTo>
                      <a:pt x="1200" y="70"/>
                    </a:lnTo>
                    <a:lnTo>
                      <a:pt x="1172" y="66"/>
                    </a:lnTo>
                    <a:lnTo>
                      <a:pt x="1147" y="63"/>
                    </a:lnTo>
                    <a:lnTo>
                      <a:pt x="1124" y="61"/>
                    </a:lnTo>
                    <a:lnTo>
                      <a:pt x="1082" y="63"/>
                    </a:lnTo>
                    <a:lnTo>
                      <a:pt x="1046" y="66"/>
                    </a:lnTo>
                    <a:lnTo>
                      <a:pt x="1009" y="71"/>
                    </a:lnTo>
                    <a:lnTo>
                      <a:pt x="971" y="78"/>
                    </a:lnTo>
                    <a:lnTo>
                      <a:pt x="926" y="83"/>
                    </a:lnTo>
                    <a:lnTo>
                      <a:pt x="873" y="86"/>
                    </a:lnTo>
                    <a:lnTo>
                      <a:pt x="846" y="85"/>
                    </a:lnTo>
                    <a:lnTo>
                      <a:pt x="816" y="83"/>
                    </a:lnTo>
                    <a:lnTo>
                      <a:pt x="788" y="80"/>
                    </a:lnTo>
                    <a:lnTo>
                      <a:pt x="758" y="76"/>
                    </a:lnTo>
                    <a:lnTo>
                      <a:pt x="732" y="75"/>
                    </a:lnTo>
                    <a:lnTo>
                      <a:pt x="710" y="75"/>
                    </a:lnTo>
                    <a:lnTo>
                      <a:pt x="700" y="78"/>
                    </a:lnTo>
                    <a:lnTo>
                      <a:pt x="692" y="81"/>
                    </a:lnTo>
                    <a:lnTo>
                      <a:pt x="687" y="85"/>
                    </a:lnTo>
                    <a:lnTo>
                      <a:pt x="682" y="91"/>
                    </a:lnTo>
                    <a:lnTo>
                      <a:pt x="678" y="98"/>
                    </a:lnTo>
                    <a:lnTo>
                      <a:pt x="678" y="99"/>
                    </a:lnTo>
                    <a:lnTo>
                      <a:pt x="678" y="98"/>
                    </a:lnTo>
                    <a:lnTo>
                      <a:pt x="677" y="93"/>
                    </a:lnTo>
                    <a:lnTo>
                      <a:pt x="675" y="85"/>
                    </a:lnTo>
                    <a:lnTo>
                      <a:pt x="670" y="76"/>
                    </a:lnTo>
                    <a:lnTo>
                      <a:pt x="665" y="71"/>
                    </a:lnTo>
                    <a:lnTo>
                      <a:pt x="660" y="66"/>
                    </a:lnTo>
                    <a:lnTo>
                      <a:pt x="652" y="61"/>
                    </a:lnTo>
                    <a:lnTo>
                      <a:pt x="643" y="58"/>
                    </a:lnTo>
                    <a:lnTo>
                      <a:pt x="630" y="51"/>
                    </a:lnTo>
                    <a:lnTo>
                      <a:pt x="617" y="45"/>
                    </a:lnTo>
                    <a:lnTo>
                      <a:pt x="602" y="40"/>
                    </a:lnTo>
                    <a:lnTo>
                      <a:pt x="589" y="33"/>
                    </a:lnTo>
                    <a:lnTo>
                      <a:pt x="574" y="28"/>
                    </a:lnTo>
                    <a:lnTo>
                      <a:pt x="560" y="23"/>
                    </a:lnTo>
                    <a:lnTo>
                      <a:pt x="547" y="18"/>
                    </a:lnTo>
                    <a:lnTo>
                      <a:pt x="535" y="17"/>
                    </a:lnTo>
                    <a:lnTo>
                      <a:pt x="509" y="10"/>
                    </a:lnTo>
                    <a:lnTo>
                      <a:pt x="481" y="7"/>
                    </a:lnTo>
                    <a:lnTo>
                      <a:pt x="454" y="3"/>
                    </a:lnTo>
                    <a:lnTo>
                      <a:pt x="426" y="2"/>
                    </a:lnTo>
                    <a:lnTo>
                      <a:pt x="398" y="0"/>
                    </a:lnTo>
                    <a:lnTo>
                      <a:pt x="369" y="2"/>
                    </a:lnTo>
                    <a:lnTo>
                      <a:pt x="343" y="3"/>
                    </a:lnTo>
                    <a:lnTo>
                      <a:pt x="314" y="7"/>
                    </a:lnTo>
                    <a:lnTo>
                      <a:pt x="286" y="13"/>
                    </a:lnTo>
                    <a:lnTo>
                      <a:pt x="260" y="20"/>
                    </a:lnTo>
                    <a:lnTo>
                      <a:pt x="231" y="30"/>
                    </a:lnTo>
                    <a:lnTo>
                      <a:pt x="205" y="41"/>
                    </a:lnTo>
                    <a:lnTo>
                      <a:pt x="178" y="55"/>
                    </a:lnTo>
                    <a:lnTo>
                      <a:pt x="152" y="70"/>
                    </a:lnTo>
                    <a:lnTo>
                      <a:pt x="125" y="88"/>
                    </a:lnTo>
                    <a:lnTo>
                      <a:pt x="100" y="108"/>
                    </a:lnTo>
                    <a:lnTo>
                      <a:pt x="72" y="148"/>
                    </a:lnTo>
                  </a:path>
                </a:pathLst>
              </a:custGeom>
              <a:noFill/>
              <a:ln w="7938">
                <a:solidFill>
                  <a:srgbClr val="990033"/>
                </a:solidFill>
                <a:round/>
                <a:headEnd/>
                <a:tailEnd/>
              </a:ln>
            </p:spPr>
            <p:txBody>
              <a:bodyPr/>
              <a:lstStyle/>
              <a:p>
                <a:pPr algn="ctr"/>
                <a:endParaRPr lang="en-US">
                  <a:latin typeface="Candara" pitchFamily="34" charset="0"/>
                </a:endParaRPr>
              </a:p>
            </p:txBody>
          </p:sp>
          <p:sp>
            <p:nvSpPr>
              <p:cNvPr id="7217" name="Freeform 233"/>
              <p:cNvSpPr>
                <a:spLocks/>
              </p:cNvSpPr>
              <p:nvPr/>
            </p:nvSpPr>
            <p:spPr bwMode="auto">
              <a:xfrm>
                <a:off x="1398" y="3011"/>
                <a:ext cx="3" cy="2"/>
              </a:xfrm>
              <a:custGeom>
                <a:avLst/>
                <a:gdLst>
                  <a:gd name="T0" fmla="*/ 3 w 3"/>
                  <a:gd name="T1" fmla="*/ 0 h 2"/>
                  <a:gd name="T2" fmla="*/ 3 w 3"/>
                  <a:gd name="T3" fmla="*/ 2 h 2"/>
                  <a:gd name="T4" fmla="*/ 3 w 3"/>
                  <a:gd name="T5" fmla="*/ 2 h 2"/>
                  <a:gd name="T6" fmla="*/ 3 w 3"/>
                  <a:gd name="T7" fmla="*/ 2 h 2"/>
                  <a:gd name="T8" fmla="*/ 2 w 3"/>
                  <a:gd name="T9" fmla="*/ 2 h 2"/>
                  <a:gd name="T10" fmla="*/ 2 w 3"/>
                  <a:gd name="T11" fmla="*/ 2 h 2"/>
                  <a:gd name="T12" fmla="*/ 2 w 3"/>
                  <a:gd name="T13" fmla="*/ 2 h 2"/>
                  <a:gd name="T14" fmla="*/ 2 w 3"/>
                  <a:gd name="T15" fmla="*/ 2 h 2"/>
                  <a:gd name="T16" fmla="*/ 2 w 3"/>
                  <a:gd name="T17" fmla="*/ 2 h 2"/>
                  <a:gd name="T18" fmla="*/ 0 w 3"/>
                  <a:gd name="T19" fmla="*/ 2 h 2"/>
                  <a:gd name="T20" fmla="*/ 2 w 3"/>
                  <a:gd name="T21" fmla="*/ 2 h 2"/>
                  <a:gd name="T22" fmla="*/ 2 w 3"/>
                  <a:gd name="T23" fmla="*/ 2 h 2"/>
                  <a:gd name="T24" fmla="*/ 2 w 3"/>
                  <a:gd name="T25" fmla="*/ 2 h 2"/>
                  <a:gd name="T26" fmla="*/ 2 w 3"/>
                  <a:gd name="T27" fmla="*/ 2 h 2"/>
                  <a:gd name="T28" fmla="*/ 2 w 3"/>
                  <a:gd name="T29" fmla="*/ 2 h 2"/>
                  <a:gd name="T30" fmla="*/ 3 w 3"/>
                  <a:gd name="T31" fmla="*/ 2 h 2"/>
                  <a:gd name="T32" fmla="*/ 3 w 3"/>
                  <a:gd name="T33" fmla="*/ 0 h 2"/>
                  <a:gd name="T34" fmla="*/ 3 w 3"/>
                  <a:gd name="T35" fmla="*/ 0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2"/>
                  <a:gd name="T56" fmla="*/ 3 w 3"/>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2">
                    <a:moveTo>
                      <a:pt x="3" y="0"/>
                    </a:moveTo>
                    <a:lnTo>
                      <a:pt x="3" y="2"/>
                    </a:lnTo>
                    <a:lnTo>
                      <a:pt x="2" y="2"/>
                    </a:lnTo>
                    <a:lnTo>
                      <a:pt x="0" y="2"/>
                    </a:lnTo>
                    <a:lnTo>
                      <a:pt x="2" y="2"/>
                    </a:lnTo>
                    <a:lnTo>
                      <a:pt x="3" y="2"/>
                    </a:lnTo>
                    <a:lnTo>
                      <a:pt x="3" y="0"/>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218" name="Freeform 234"/>
              <p:cNvSpPr>
                <a:spLocks noEditPoints="1"/>
              </p:cNvSpPr>
              <p:nvPr/>
            </p:nvSpPr>
            <p:spPr bwMode="auto">
              <a:xfrm>
                <a:off x="1400" y="2943"/>
                <a:ext cx="1264" cy="70"/>
              </a:xfrm>
              <a:custGeom>
                <a:avLst/>
                <a:gdLst>
                  <a:gd name="T0" fmla="*/ 0 w 1264"/>
                  <a:gd name="T1" fmla="*/ 70 h 70"/>
                  <a:gd name="T2" fmla="*/ 0 w 1264"/>
                  <a:gd name="T3" fmla="*/ 70 h 70"/>
                  <a:gd name="T4" fmla="*/ 0 w 1264"/>
                  <a:gd name="T5" fmla="*/ 70 h 70"/>
                  <a:gd name="T6" fmla="*/ 0 w 1264"/>
                  <a:gd name="T7" fmla="*/ 70 h 70"/>
                  <a:gd name="T8" fmla="*/ 1 w 1264"/>
                  <a:gd name="T9" fmla="*/ 70 h 70"/>
                  <a:gd name="T10" fmla="*/ 1 w 1264"/>
                  <a:gd name="T11" fmla="*/ 70 h 70"/>
                  <a:gd name="T12" fmla="*/ 1 w 1264"/>
                  <a:gd name="T13" fmla="*/ 70 h 70"/>
                  <a:gd name="T14" fmla="*/ 3 w 1264"/>
                  <a:gd name="T15" fmla="*/ 68 h 70"/>
                  <a:gd name="T16" fmla="*/ 3 w 1264"/>
                  <a:gd name="T17" fmla="*/ 68 h 70"/>
                  <a:gd name="T18" fmla="*/ 3 w 1264"/>
                  <a:gd name="T19" fmla="*/ 68 h 70"/>
                  <a:gd name="T20" fmla="*/ 3 w 1264"/>
                  <a:gd name="T21" fmla="*/ 67 h 70"/>
                  <a:gd name="T22" fmla="*/ 3 w 1264"/>
                  <a:gd name="T23" fmla="*/ 68 h 70"/>
                  <a:gd name="T24" fmla="*/ 3 w 1264"/>
                  <a:gd name="T25" fmla="*/ 68 h 70"/>
                  <a:gd name="T26" fmla="*/ 1 w 1264"/>
                  <a:gd name="T27" fmla="*/ 68 h 70"/>
                  <a:gd name="T28" fmla="*/ 1 w 1264"/>
                  <a:gd name="T29" fmla="*/ 68 h 70"/>
                  <a:gd name="T30" fmla="*/ 1 w 1264"/>
                  <a:gd name="T31" fmla="*/ 70 h 70"/>
                  <a:gd name="T32" fmla="*/ 0 w 1264"/>
                  <a:gd name="T33" fmla="*/ 70 h 70"/>
                  <a:gd name="T34" fmla="*/ 0 w 1264"/>
                  <a:gd name="T35" fmla="*/ 70 h 70"/>
                  <a:gd name="T36" fmla="*/ 0 w 1264"/>
                  <a:gd name="T37" fmla="*/ 70 h 70"/>
                  <a:gd name="T38" fmla="*/ 1262 w 1264"/>
                  <a:gd name="T39" fmla="*/ 2 h 70"/>
                  <a:gd name="T40" fmla="*/ 1262 w 1264"/>
                  <a:gd name="T41" fmla="*/ 0 h 70"/>
                  <a:gd name="T42" fmla="*/ 1264 w 1264"/>
                  <a:gd name="T43" fmla="*/ 0 h 70"/>
                  <a:gd name="T44" fmla="*/ 1264 w 1264"/>
                  <a:gd name="T45" fmla="*/ 0 h 70"/>
                  <a:gd name="T46" fmla="*/ 1264 w 1264"/>
                  <a:gd name="T47" fmla="*/ 0 h 70"/>
                  <a:gd name="T48" fmla="*/ 1264 w 1264"/>
                  <a:gd name="T49" fmla="*/ 0 h 70"/>
                  <a:gd name="T50" fmla="*/ 1264 w 1264"/>
                  <a:gd name="T51" fmla="*/ 0 h 70"/>
                  <a:gd name="T52" fmla="*/ 1264 w 1264"/>
                  <a:gd name="T53" fmla="*/ 0 h 70"/>
                  <a:gd name="T54" fmla="*/ 1264 w 1264"/>
                  <a:gd name="T55" fmla="*/ 0 h 70"/>
                  <a:gd name="T56" fmla="*/ 1264 w 1264"/>
                  <a:gd name="T57" fmla="*/ 0 h 70"/>
                  <a:gd name="T58" fmla="*/ 1264 w 1264"/>
                  <a:gd name="T59" fmla="*/ 0 h 70"/>
                  <a:gd name="T60" fmla="*/ 1264 w 1264"/>
                  <a:gd name="T61" fmla="*/ 0 h 70"/>
                  <a:gd name="T62" fmla="*/ 1264 w 1264"/>
                  <a:gd name="T63" fmla="*/ 0 h 70"/>
                  <a:gd name="T64" fmla="*/ 1264 w 1264"/>
                  <a:gd name="T65" fmla="*/ 0 h 70"/>
                  <a:gd name="T66" fmla="*/ 1264 w 1264"/>
                  <a:gd name="T67" fmla="*/ 2 h 70"/>
                  <a:gd name="T68" fmla="*/ 1264 w 1264"/>
                  <a:gd name="T69" fmla="*/ 2 h 70"/>
                  <a:gd name="T70" fmla="*/ 1264 w 1264"/>
                  <a:gd name="T71" fmla="*/ 2 h 70"/>
                  <a:gd name="T72" fmla="*/ 1262 w 1264"/>
                  <a:gd name="T73" fmla="*/ 2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4"/>
                  <a:gd name="T112" fmla="*/ 0 h 70"/>
                  <a:gd name="T113" fmla="*/ 1264 w 126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4" h="70">
                    <a:moveTo>
                      <a:pt x="0" y="70"/>
                    </a:moveTo>
                    <a:lnTo>
                      <a:pt x="0" y="70"/>
                    </a:lnTo>
                    <a:lnTo>
                      <a:pt x="1" y="70"/>
                    </a:lnTo>
                    <a:lnTo>
                      <a:pt x="3" y="68"/>
                    </a:lnTo>
                    <a:lnTo>
                      <a:pt x="3" y="67"/>
                    </a:lnTo>
                    <a:lnTo>
                      <a:pt x="3" y="68"/>
                    </a:lnTo>
                    <a:lnTo>
                      <a:pt x="1" y="68"/>
                    </a:lnTo>
                    <a:lnTo>
                      <a:pt x="1" y="70"/>
                    </a:lnTo>
                    <a:lnTo>
                      <a:pt x="0" y="70"/>
                    </a:lnTo>
                    <a:close/>
                    <a:moveTo>
                      <a:pt x="1262" y="2"/>
                    </a:moveTo>
                    <a:lnTo>
                      <a:pt x="1262" y="0"/>
                    </a:lnTo>
                    <a:lnTo>
                      <a:pt x="1264" y="0"/>
                    </a:lnTo>
                    <a:lnTo>
                      <a:pt x="1264" y="2"/>
                    </a:lnTo>
                    <a:lnTo>
                      <a:pt x="1262" y="2"/>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219" name="Freeform 235"/>
              <p:cNvSpPr>
                <a:spLocks noEditPoints="1"/>
              </p:cNvSpPr>
              <p:nvPr/>
            </p:nvSpPr>
            <p:spPr bwMode="auto">
              <a:xfrm>
                <a:off x="1401" y="2943"/>
                <a:ext cx="1263" cy="70"/>
              </a:xfrm>
              <a:custGeom>
                <a:avLst/>
                <a:gdLst>
                  <a:gd name="T0" fmla="*/ 0 w 1263"/>
                  <a:gd name="T1" fmla="*/ 68 h 70"/>
                  <a:gd name="T2" fmla="*/ 0 w 1263"/>
                  <a:gd name="T3" fmla="*/ 70 h 70"/>
                  <a:gd name="T4" fmla="*/ 0 w 1263"/>
                  <a:gd name="T5" fmla="*/ 70 h 70"/>
                  <a:gd name="T6" fmla="*/ 2 w 1263"/>
                  <a:gd name="T7" fmla="*/ 68 h 70"/>
                  <a:gd name="T8" fmla="*/ 2 w 1263"/>
                  <a:gd name="T9" fmla="*/ 68 h 70"/>
                  <a:gd name="T10" fmla="*/ 2 w 1263"/>
                  <a:gd name="T11" fmla="*/ 68 h 70"/>
                  <a:gd name="T12" fmla="*/ 4 w 1263"/>
                  <a:gd name="T13" fmla="*/ 68 h 70"/>
                  <a:gd name="T14" fmla="*/ 4 w 1263"/>
                  <a:gd name="T15" fmla="*/ 68 h 70"/>
                  <a:gd name="T16" fmla="*/ 5 w 1263"/>
                  <a:gd name="T17" fmla="*/ 68 h 70"/>
                  <a:gd name="T18" fmla="*/ 5 w 1263"/>
                  <a:gd name="T19" fmla="*/ 68 h 70"/>
                  <a:gd name="T20" fmla="*/ 5 w 1263"/>
                  <a:gd name="T21" fmla="*/ 67 h 70"/>
                  <a:gd name="T22" fmla="*/ 5 w 1263"/>
                  <a:gd name="T23" fmla="*/ 65 h 70"/>
                  <a:gd name="T24" fmla="*/ 4 w 1263"/>
                  <a:gd name="T25" fmla="*/ 67 h 70"/>
                  <a:gd name="T26" fmla="*/ 4 w 1263"/>
                  <a:gd name="T27" fmla="*/ 67 h 70"/>
                  <a:gd name="T28" fmla="*/ 4 w 1263"/>
                  <a:gd name="T29" fmla="*/ 67 h 70"/>
                  <a:gd name="T30" fmla="*/ 2 w 1263"/>
                  <a:gd name="T31" fmla="*/ 67 h 70"/>
                  <a:gd name="T32" fmla="*/ 2 w 1263"/>
                  <a:gd name="T33" fmla="*/ 68 h 70"/>
                  <a:gd name="T34" fmla="*/ 2 w 1263"/>
                  <a:gd name="T35" fmla="*/ 68 h 70"/>
                  <a:gd name="T36" fmla="*/ 0 w 1263"/>
                  <a:gd name="T37" fmla="*/ 68 h 70"/>
                  <a:gd name="T38" fmla="*/ 0 w 1263"/>
                  <a:gd name="T39" fmla="*/ 68 h 70"/>
                  <a:gd name="T40" fmla="*/ 1260 w 1263"/>
                  <a:gd name="T41" fmla="*/ 2 h 70"/>
                  <a:gd name="T42" fmla="*/ 1260 w 1263"/>
                  <a:gd name="T43" fmla="*/ 0 h 70"/>
                  <a:gd name="T44" fmla="*/ 1260 w 1263"/>
                  <a:gd name="T45" fmla="*/ 0 h 70"/>
                  <a:gd name="T46" fmla="*/ 1261 w 1263"/>
                  <a:gd name="T47" fmla="*/ 0 h 70"/>
                  <a:gd name="T48" fmla="*/ 1261 w 1263"/>
                  <a:gd name="T49" fmla="*/ 0 h 70"/>
                  <a:gd name="T50" fmla="*/ 1261 w 1263"/>
                  <a:gd name="T51" fmla="*/ 0 h 70"/>
                  <a:gd name="T52" fmla="*/ 1263 w 1263"/>
                  <a:gd name="T53" fmla="*/ 0 h 70"/>
                  <a:gd name="T54" fmla="*/ 1263 w 1263"/>
                  <a:gd name="T55" fmla="*/ 0 h 70"/>
                  <a:gd name="T56" fmla="*/ 1263 w 1263"/>
                  <a:gd name="T57" fmla="*/ 0 h 70"/>
                  <a:gd name="T58" fmla="*/ 1263 w 1263"/>
                  <a:gd name="T59" fmla="*/ 0 h 70"/>
                  <a:gd name="T60" fmla="*/ 1263 w 1263"/>
                  <a:gd name="T61" fmla="*/ 0 h 70"/>
                  <a:gd name="T62" fmla="*/ 1263 w 1263"/>
                  <a:gd name="T63" fmla="*/ 2 h 70"/>
                  <a:gd name="T64" fmla="*/ 1263 w 1263"/>
                  <a:gd name="T65" fmla="*/ 2 h 70"/>
                  <a:gd name="T66" fmla="*/ 1261 w 1263"/>
                  <a:gd name="T67" fmla="*/ 2 h 70"/>
                  <a:gd name="T68" fmla="*/ 1261 w 1263"/>
                  <a:gd name="T69" fmla="*/ 2 h 70"/>
                  <a:gd name="T70" fmla="*/ 1261 w 1263"/>
                  <a:gd name="T71" fmla="*/ 2 h 70"/>
                  <a:gd name="T72" fmla="*/ 1260 w 1263"/>
                  <a:gd name="T73" fmla="*/ 2 h 70"/>
                  <a:gd name="T74" fmla="*/ 1260 w 1263"/>
                  <a:gd name="T75" fmla="*/ 2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3"/>
                  <a:gd name="T115" fmla="*/ 0 h 70"/>
                  <a:gd name="T116" fmla="*/ 1263 w 1263"/>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3" h="70">
                    <a:moveTo>
                      <a:pt x="0" y="68"/>
                    </a:moveTo>
                    <a:lnTo>
                      <a:pt x="0" y="70"/>
                    </a:lnTo>
                    <a:lnTo>
                      <a:pt x="2" y="68"/>
                    </a:lnTo>
                    <a:lnTo>
                      <a:pt x="4" y="68"/>
                    </a:lnTo>
                    <a:lnTo>
                      <a:pt x="5" y="68"/>
                    </a:lnTo>
                    <a:lnTo>
                      <a:pt x="5" y="67"/>
                    </a:lnTo>
                    <a:lnTo>
                      <a:pt x="5" y="65"/>
                    </a:lnTo>
                    <a:lnTo>
                      <a:pt x="4" y="67"/>
                    </a:lnTo>
                    <a:lnTo>
                      <a:pt x="2" y="67"/>
                    </a:lnTo>
                    <a:lnTo>
                      <a:pt x="2" y="68"/>
                    </a:lnTo>
                    <a:lnTo>
                      <a:pt x="0" y="68"/>
                    </a:lnTo>
                    <a:close/>
                    <a:moveTo>
                      <a:pt x="1260" y="2"/>
                    </a:moveTo>
                    <a:lnTo>
                      <a:pt x="1260" y="0"/>
                    </a:lnTo>
                    <a:lnTo>
                      <a:pt x="1261" y="0"/>
                    </a:lnTo>
                    <a:lnTo>
                      <a:pt x="1263" y="0"/>
                    </a:lnTo>
                    <a:lnTo>
                      <a:pt x="1263" y="2"/>
                    </a:lnTo>
                    <a:lnTo>
                      <a:pt x="1261" y="2"/>
                    </a:lnTo>
                    <a:lnTo>
                      <a:pt x="1260" y="2"/>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220" name="Freeform 236"/>
              <p:cNvSpPr>
                <a:spLocks noEditPoints="1"/>
              </p:cNvSpPr>
              <p:nvPr/>
            </p:nvSpPr>
            <p:spPr bwMode="auto">
              <a:xfrm>
                <a:off x="1403" y="2942"/>
                <a:ext cx="1259" cy="69"/>
              </a:xfrm>
              <a:custGeom>
                <a:avLst/>
                <a:gdLst>
                  <a:gd name="T0" fmla="*/ 1259 w 1259"/>
                  <a:gd name="T1" fmla="*/ 3 h 69"/>
                  <a:gd name="T2" fmla="*/ 1259 w 1259"/>
                  <a:gd name="T3" fmla="*/ 1 h 69"/>
                  <a:gd name="T4" fmla="*/ 1259 w 1259"/>
                  <a:gd name="T5" fmla="*/ 1 h 69"/>
                  <a:gd name="T6" fmla="*/ 1259 w 1259"/>
                  <a:gd name="T7" fmla="*/ 1 h 69"/>
                  <a:gd name="T8" fmla="*/ 1258 w 1259"/>
                  <a:gd name="T9" fmla="*/ 1 h 69"/>
                  <a:gd name="T10" fmla="*/ 1258 w 1259"/>
                  <a:gd name="T11" fmla="*/ 1 h 69"/>
                  <a:gd name="T12" fmla="*/ 1258 w 1259"/>
                  <a:gd name="T13" fmla="*/ 1 h 69"/>
                  <a:gd name="T14" fmla="*/ 1256 w 1259"/>
                  <a:gd name="T15" fmla="*/ 0 h 69"/>
                  <a:gd name="T16" fmla="*/ 1256 w 1259"/>
                  <a:gd name="T17" fmla="*/ 0 h 69"/>
                  <a:gd name="T18" fmla="*/ 1254 w 1259"/>
                  <a:gd name="T19" fmla="*/ 0 h 69"/>
                  <a:gd name="T20" fmla="*/ 1254 w 1259"/>
                  <a:gd name="T21" fmla="*/ 3 h 69"/>
                  <a:gd name="T22" fmla="*/ 1256 w 1259"/>
                  <a:gd name="T23" fmla="*/ 3 h 69"/>
                  <a:gd name="T24" fmla="*/ 1256 w 1259"/>
                  <a:gd name="T25" fmla="*/ 3 h 69"/>
                  <a:gd name="T26" fmla="*/ 1258 w 1259"/>
                  <a:gd name="T27" fmla="*/ 3 h 69"/>
                  <a:gd name="T28" fmla="*/ 1258 w 1259"/>
                  <a:gd name="T29" fmla="*/ 3 h 69"/>
                  <a:gd name="T30" fmla="*/ 1258 w 1259"/>
                  <a:gd name="T31" fmla="*/ 3 h 69"/>
                  <a:gd name="T32" fmla="*/ 1259 w 1259"/>
                  <a:gd name="T33" fmla="*/ 3 h 69"/>
                  <a:gd name="T34" fmla="*/ 1259 w 1259"/>
                  <a:gd name="T35" fmla="*/ 3 h 69"/>
                  <a:gd name="T36" fmla="*/ 1259 w 1259"/>
                  <a:gd name="T37" fmla="*/ 3 h 69"/>
                  <a:gd name="T38" fmla="*/ 0 w 1259"/>
                  <a:gd name="T39" fmla="*/ 68 h 69"/>
                  <a:gd name="T40" fmla="*/ 0 w 1259"/>
                  <a:gd name="T41" fmla="*/ 69 h 69"/>
                  <a:gd name="T42" fmla="*/ 2 w 1259"/>
                  <a:gd name="T43" fmla="*/ 69 h 69"/>
                  <a:gd name="T44" fmla="*/ 2 w 1259"/>
                  <a:gd name="T45" fmla="*/ 69 h 69"/>
                  <a:gd name="T46" fmla="*/ 3 w 1259"/>
                  <a:gd name="T47" fmla="*/ 69 h 69"/>
                  <a:gd name="T48" fmla="*/ 3 w 1259"/>
                  <a:gd name="T49" fmla="*/ 69 h 69"/>
                  <a:gd name="T50" fmla="*/ 3 w 1259"/>
                  <a:gd name="T51" fmla="*/ 69 h 69"/>
                  <a:gd name="T52" fmla="*/ 5 w 1259"/>
                  <a:gd name="T53" fmla="*/ 69 h 69"/>
                  <a:gd name="T54" fmla="*/ 5 w 1259"/>
                  <a:gd name="T55" fmla="*/ 69 h 69"/>
                  <a:gd name="T56" fmla="*/ 5 w 1259"/>
                  <a:gd name="T57" fmla="*/ 69 h 69"/>
                  <a:gd name="T58" fmla="*/ 5 w 1259"/>
                  <a:gd name="T59" fmla="*/ 68 h 69"/>
                  <a:gd name="T60" fmla="*/ 5 w 1259"/>
                  <a:gd name="T61" fmla="*/ 64 h 69"/>
                  <a:gd name="T62" fmla="*/ 5 w 1259"/>
                  <a:gd name="T63" fmla="*/ 66 h 69"/>
                  <a:gd name="T64" fmla="*/ 3 w 1259"/>
                  <a:gd name="T65" fmla="*/ 66 h 69"/>
                  <a:gd name="T66" fmla="*/ 3 w 1259"/>
                  <a:gd name="T67" fmla="*/ 66 h 69"/>
                  <a:gd name="T68" fmla="*/ 3 w 1259"/>
                  <a:gd name="T69" fmla="*/ 66 h 69"/>
                  <a:gd name="T70" fmla="*/ 2 w 1259"/>
                  <a:gd name="T71" fmla="*/ 68 h 69"/>
                  <a:gd name="T72" fmla="*/ 2 w 1259"/>
                  <a:gd name="T73" fmla="*/ 68 h 69"/>
                  <a:gd name="T74" fmla="*/ 2 w 1259"/>
                  <a:gd name="T75" fmla="*/ 68 h 69"/>
                  <a:gd name="T76" fmla="*/ 0 w 1259"/>
                  <a:gd name="T77" fmla="*/ 6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9"/>
                  <a:gd name="T118" fmla="*/ 0 h 69"/>
                  <a:gd name="T119" fmla="*/ 1259 w 1259"/>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9" h="69">
                    <a:moveTo>
                      <a:pt x="1259" y="3"/>
                    </a:moveTo>
                    <a:lnTo>
                      <a:pt x="1259" y="1"/>
                    </a:lnTo>
                    <a:lnTo>
                      <a:pt x="1258" y="1"/>
                    </a:lnTo>
                    <a:lnTo>
                      <a:pt x="1256" y="0"/>
                    </a:lnTo>
                    <a:lnTo>
                      <a:pt x="1254" y="0"/>
                    </a:lnTo>
                    <a:lnTo>
                      <a:pt x="1254" y="3"/>
                    </a:lnTo>
                    <a:lnTo>
                      <a:pt x="1256" y="3"/>
                    </a:lnTo>
                    <a:lnTo>
                      <a:pt x="1258" y="3"/>
                    </a:lnTo>
                    <a:lnTo>
                      <a:pt x="1259" y="3"/>
                    </a:lnTo>
                    <a:close/>
                    <a:moveTo>
                      <a:pt x="0" y="68"/>
                    </a:moveTo>
                    <a:lnTo>
                      <a:pt x="0" y="69"/>
                    </a:lnTo>
                    <a:lnTo>
                      <a:pt x="2" y="69"/>
                    </a:lnTo>
                    <a:lnTo>
                      <a:pt x="3" y="69"/>
                    </a:lnTo>
                    <a:lnTo>
                      <a:pt x="5" y="69"/>
                    </a:lnTo>
                    <a:lnTo>
                      <a:pt x="5" y="68"/>
                    </a:lnTo>
                    <a:lnTo>
                      <a:pt x="5" y="64"/>
                    </a:lnTo>
                    <a:lnTo>
                      <a:pt x="5" y="66"/>
                    </a:lnTo>
                    <a:lnTo>
                      <a:pt x="3" y="66"/>
                    </a:lnTo>
                    <a:lnTo>
                      <a:pt x="2" y="68"/>
                    </a:lnTo>
                    <a:lnTo>
                      <a:pt x="0" y="68"/>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221" name="Freeform 237"/>
              <p:cNvSpPr>
                <a:spLocks noEditPoints="1"/>
              </p:cNvSpPr>
              <p:nvPr/>
            </p:nvSpPr>
            <p:spPr bwMode="auto">
              <a:xfrm>
                <a:off x="1406" y="2942"/>
                <a:ext cx="1255" cy="69"/>
              </a:xfrm>
              <a:custGeom>
                <a:avLst/>
                <a:gdLst>
                  <a:gd name="T0" fmla="*/ 1255 w 1255"/>
                  <a:gd name="T1" fmla="*/ 3 h 69"/>
                  <a:gd name="T2" fmla="*/ 1255 w 1255"/>
                  <a:gd name="T3" fmla="*/ 1 h 69"/>
                  <a:gd name="T4" fmla="*/ 1255 w 1255"/>
                  <a:gd name="T5" fmla="*/ 1 h 69"/>
                  <a:gd name="T6" fmla="*/ 1253 w 1255"/>
                  <a:gd name="T7" fmla="*/ 0 h 69"/>
                  <a:gd name="T8" fmla="*/ 1253 w 1255"/>
                  <a:gd name="T9" fmla="*/ 0 h 69"/>
                  <a:gd name="T10" fmla="*/ 1251 w 1255"/>
                  <a:gd name="T11" fmla="*/ 0 h 69"/>
                  <a:gd name="T12" fmla="*/ 1251 w 1255"/>
                  <a:gd name="T13" fmla="*/ 0 h 69"/>
                  <a:gd name="T14" fmla="*/ 1251 w 1255"/>
                  <a:gd name="T15" fmla="*/ 0 h 69"/>
                  <a:gd name="T16" fmla="*/ 1250 w 1255"/>
                  <a:gd name="T17" fmla="*/ 0 h 69"/>
                  <a:gd name="T18" fmla="*/ 1250 w 1255"/>
                  <a:gd name="T19" fmla="*/ 0 h 69"/>
                  <a:gd name="T20" fmla="*/ 1250 w 1255"/>
                  <a:gd name="T21" fmla="*/ 3 h 69"/>
                  <a:gd name="T22" fmla="*/ 1251 w 1255"/>
                  <a:gd name="T23" fmla="*/ 3 h 69"/>
                  <a:gd name="T24" fmla="*/ 1251 w 1255"/>
                  <a:gd name="T25" fmla="*/ 3 h 69"/>
                  <a:gd name="T26" fmla="*/ 1251 w 1255"/>
                  <a:gd name="T27" fmla="*/ 5 h 69"/>
                  <a:gd name="T28" fmla="*/ 1251 w 1255"/>
                  <a:gd name="T29" fmla="*/ 5 h 69"/>
                  <a:gd name="T30" fmla="*/ 1251 w 1255"/>
                  <a:gd name="T31" fmla="*/ 5 h 69"/>
                  <a:gd name="T32" fmla="*/ 1250 w 1255"/>
                  <a:gd name="T33" fmla="*/ 5 h 69"/>
                  <a:gd name="T34" fmla="*/ 1250 w 1255"/>
                  <a:gd name="T35" fmla="*/ 5 h 69"/>
                  <a:gd name="T36" fmla="*/ 1250 w 1255"/>
                  <a:gd name="T37" fmla="*/ 5 h 69"/>
                  <a:gd name="T38" fmla="*/ 1250 w 1255"/>
                  <a:gd name="T39" fmla="*/ 5 h 69"/>
                  <a:gd name="T40" fmla="*/ 1250 w 1255"/>
                  <a:gd name="T41" fmla="*/ 3 h 69"/>
                  <a:gd name="T42" fmla="*/ 1251 w 1255"/>
                  <a:gd name="T43" fmla="*/ 3 h 69"/>
                  <a:gd name="T44" fmla="*/ 1251 w 1255"/>
                  <a:gd name="T45" fmla="*/ 3 h 69"/>
                  <a:gd name="T46" fmla="*/ 1253 w 1255"/>
                  <a:gd name="T47" fmla="*/ 3 h 69"/>
                  <a:gd name="T48" fmla="*/ 1253 w 1255"/>
                  <a:gd name="T49" fmla="*/ 3 h 69"/>
                  <a:gd name="T50" fmla="*/ 1253 w 1255"/>
                  <a:gd name="T51" fmla="*/ 3 h 69"/>
                  <a:gd name="T52" fmla="*/ 1253 w 1255"/>
                  <a:gd name="T53" fmla="*/ 3 h 69"/>
                  <a:gd name="T54" fmla="*/ 1255 w 1255"/>
                  <a:gd name="T55" fmla="*/ 3 h 69"/>
                  <a:gd name="T56" fmla="*/ 1255 w 1255"/>
                  <a:gd name="T57" fmla="*/ 3 h 69"/>
                  <a:gd name="T58" fmla="*/ 1255 w 1255"/>
                  <a:gd name="T59" fmla="*/ 3 h 69"/>
                  <a:gd name="T60" fmla="*/ 0 w 1255"/>
                  <a:gd name="T61" fmla="*/ 66 h 69"/>
                  <a:gd name="T62" fmla="*/ 0 w 1255"/>
                  <a:gd name="T63" fmla="*/ 68 h 69"/>
                  <a:gd name="T64" fmla="*/ 0 w 1255"/>
                  <a:gd name="T65" fmla="*/ 69 h 69"/>
                  <a:gd name="T66" fmla="*/ 0 w 1255"/>
                  <a:gd name="T67" fmla="*/ 69 h 69"/>
                  <a:gd name="T68" fmla="*/ 2 w 1255"/>
                  <a:gd name="T69" fmla="*/ 69 h 69"/>
                  <a:gd name="T70" fmla="*/ 2 w 1255"/>
                  <a:gd name="T71" fmla="*/ 69 h 69"/>
                  <a:gd name="T72" fmla="*/ 2 w 1255"/>
                  <a:gd name="T73" fmla="*/ 69 h 69"/>
                  <a:gd name="T74" fmla="*/ 4 w 1255"/>
                  <a:gd name="T75" fmla="*/ 69 h 69"/>
                  <a:gd name="T76" fmla="*/ 4 w 1255"/>
                  <a:gd name="T77" fmla="*/ 69 h 69"/>
                  <a:gd name="T78" fmla="*/ 5 w 1255"/>
                  <a:gd name="T79" fmla="*/ 68 h 69"/>
                  <a:gd name="T80" fmla="*/ 5 w 1255"/>
                  <a:gd name="T81" fmla="*/ 68 h 69"/>
                  <a:gd name="T82" fmla="*/ 5 w 1255"/>
                  <a:gd name="T83" fmla="*/ 68 h 69"/>
                  <a:gd name="T84" fmla="*/ 5 w 1255"/>
                  <a:gd name="T85" fmla="*/ 63 h 69"/>
                  <a:gd name="T86" fmla="*/ 4 w 1255"/>
                  <a:gd name="T87" fmla="*/ 64 h 69"/>
                  <a:gd name="T88" fmla="*/ 4 w 1255"/>
                  <a:gd name="T89" fmla="*/ 64 h 69"/>
                  <a:gd name="T90" fmla="*/ 4 w 1255"/>
                  <a:gd name="T91" fmla="*/ 64 h 69"/>
                  <a:gd name="T92" fmla="*/ 2 w 1255"/>
                  <a:gd name="T93" fmla="*/ 64 h 69"/>
                  <a:gd name="T94" fmla="*/ 2 w 1255"/>
                  <a:gd name="T95" fmla="*/ 66 h 69"/>
                  <a:gd name="T96" fmla="*/ 0 w 1255"/>
                  <a:gd name="T97" fmla="*/ 66 h 69"/>
                  <a:gd name="T98" fmla="*/ 0 w 1255"/>
                  <a:gd name="T99" fmla="*/ 66 h 69"/>
                  <a:gd name="T100" fmla="*/ 0 w 1255"/>
                  <a:gd name="T101" fmla="*/ 66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5"/>
                  <a:gd name="T154" fmla="*/ 0 h 69"/>
                  <a:gd name="T155" fmla="*/ 1255 w 1255"/>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5" h="69">
                    <a:moveTo>
                      <a:pt x="1255" y="3"/>
                    </a:moveTo>
                    <a:lnTo>
                      <a:pt x="1255" y="1"/>
                    </a:lnTo>
                    <a:lnTo>
                      <a:pt x="1253" y="0"/>
                    </a:lnTo>
                    <a:lnTo>
                      <a:pt x="1251" y="0"/>
                    </a:lnTo>
                    <a:lnTo>
                      <a:pt x="1250" y="0"/>
                    </a:lnTo>
                    <a:lnTo>
                      <a:pt x="1250" y="3"/>
                    </a:lnTo>
                    <a:lnTo>
                      <a:pt x="1251" y="3"/>
                    </a:lnTo>
                    <a:lnTo>
                      <a:pt x="1251" y="5"/>
                    </a:lnTo>
                    <a:lnTo>
                      <a:pt x="1250" y="5"/>
                    </a:lnTo>
                    <a:lnTo>
                      <a:pt x="1250" y="3"/>
                    </a:lnTo>
                    <a:lnTo>
                      <a:pt x="1251" y="3"/>
                    </a:lnTo>
                    <a:lnTo>
                      <a:pt x="1253" y="3"/>
                    </a:lnTo>
                    <a:lnTo>
                      <a:pt x="1255" y="3"/>
                    </a:lnTo>
                    <a:close/>
                    <a:moveTo>
                      <a:pt x="0" y="66"/>
                    </a:moveTo>
                    <a:lnTo>
                      <a:pt x="0" y="68"/>
                    </a:lnTo>
                    <a:lnTo>
                      <a:pt x="0" y="69"/>
                    </a:lnTo>
                    <a:lnTo>
                      <a:pt x="2" y="69"/>
                    </a:lnTo>
                    <a:lnTo>
                      <a:pt x="4" y="69"/>
                    </a:lnTo>
                    <a:lnTo>
                      <a:pt x="5" y="68"/>
                    </a:lnTo>
                    <a:lnTo>
                      <a:pt x="5" y="63"/>
                    </a:lnTo>
                    <a:lnTo>
                      <a:pt x="4" y="64"/>
                    </a:lnTo>
                    <a:lnTo>
                      <a:pt x="2" y="64"/>
                    </a:lnTo>
                    <a:lnTo>
                      <a:pt x="2" y="66"/>
                    </a:lnTo>
                    <a:lnTo>
                      <a:pt x="0" y="66"/>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222" name="Freeform 238"/>
              <p:cNvSpPr>
                <a:spLocks noEditPoints="1"/>
              </p:cNvSpPr>
              <p:nvPr/>
            </p:nvSpPr>
            <p:spPr bwMode="auto">
              <a:xfrm>
                <a:off x="1408" y="2940"/>
                <a:ext cx="1249" cy="71"/>
              </a:xfrm>
              <a:custGeom>
                <a:avLst/>
                <a:gdLst>
                  <a:gd name="T0" fmla="*/ 1249 w 1249"/>
                  <a:gd name="T1" fmla="*/ 5 h 71"/>
                  <a:gd name="T2" fmla="*/ 1249 w 1249"/>
                  <a:gd name="T3" fmla="*/ 2 h 71"/>
                  <a:gd name="T4" fmla="*/ 1249 w 1249"/>
                  <a:gd name="T5" fmla="*/ 2 h 71"/>
                  <a:gd name="T6" fmla="*/ 1249 w 1249"/>
                  <a:gd name="T7" fmla="*/ 2 h 71"/>
                  <a:gd name="T8" fmla="*/ 1248 w 1249"/>
                  <a:gd name="T9" fmla="*/ 2 h 71"/>
                  <a:gd name="T10" fmla="*/ 1248 w 1249"/>
                  <a:gd name="T11" fmla="*/ 2 h 71"/>
                  <a:gd name="T12" fmla="*/ 1248 w 1249"/>
                  <a:gd name="T13" fmla="*/ 2 h 71"/>
                  <a:gd name="T14" fmla="*/ 1246 w 1249"/>
                  <a:gd name="T15" fmla="*/ 0 h 71"/>
                  <a:gd name="T16" fmla="*/ 1246 w 1249"/>
                  <a:gd name="T17" fmla="*/ 0 h 71"/>
                  <a:gd name="T18" fmla="*/ 1244 w 1249"/>
                  <a:gd name="T19" fmla="*/ 0 h 71"/>
                  <a:gd name="T20" fmla="*/ 1244 w 1249"/>
                  <a:gd name="T21" fmla="*/ 5 h 71"/>
                  <a:gd name="T22" fmla="*/ 1249 w 1249"/>
                  <a:gd name="T23" fmla="*/ 5 h 71"/>
                  <a:gd name="T24" fmla="*/ 1249 w 1249"/>
                  <a:gd name="T25" fmla="*/ 7 h 71"/>
                  <a:gd name="T26" fmla="*/ 1249 w 1249"/>
                  <a:gd name="T27" fmla="*/ 7 h 71"/>
                  <a:gd name="T28" fmla="*/ 1248 w 1249"/>
                  <a:gd name="T29" fmla="*/ 7 h 71"/>
                  <a:gd name="T30" fmla="*/ 1248 w 1249"/>
                  <a:gd name="T31" fmla="*/ 7 h 71"/>
                  <a:gd name="T32" fmla="*/ 1248 w 1249"/>
                  <a:gd name="T33" fmla="*/ 7 h 71"/>
                  <a:gd name="T34" fmla="*/ 1246 w 1249"/>
                  <a:gd name="T35" fmla="*/ 7 h 71"/>
                  <a:gd name="T36" fmla="*/ 1246 w 1249"/>
                  <a:gd name="T37" fmla="*/ 7 h 71"/>
                  <a:gd name="T38" fmla="*/ 1244 w 1249"/>
                  <a:gd name="T39" fmla="*/ 7 h 71"/>
                  <a:gd name="T40" fmla="*/ 1244 w 1249"/>
                  <a:gd name="T41" fmla="*/ 5 h 71"/>
                  <a:gd name="T42" fmla="*/ 1249 w 1249"/>
                  <a:gd name="T43" fmla="*/ 5 h 71"/>
                  <a:gd name="T44" fmla="*/ 1249 w 1249"/>
                  <a:gd name="T45" fmla="*/ 5 h 71"/>
                  <a:gd name="T46" fmla="*/ 1249 w 1249"/>
                  <a:gd name="T47" fmla="*/ 5 h 71"/>
                  <a:gd name="T48" fmla="*/ 1249 w 1249"/>
                  <a:gd name="T49" fmla="*/ 5 h 71"/>
                  <a:gd name="T50" fmla="*/ 1249 w 1249"/>
                  <a:gd name="T51" fmla="*/ 5 h 71"/>
                  <a:gd name="T52" fmla="*/ 1249 w 1249"/>
                  <a:gd name="T53" fmla="*/ 5 h 71"/>
                  <a:gd name="T54" fmla="*/ 1249 w 1249"/>
                  <a:gd name="T55" fmla="*/ 5 h 71"/>
                  <a:gd name="T56" fmla="*/ 1249 w 1249"/>
                  <a:gd name="T57" fmla="*/ 5 h 71"/>
                  <a:gd name="T58" fmla="*/ 1249 w 1249"/>
                  <a:gd name="T59" fmla="*/ 5 h 71"/>
                  <a:gd name="T60" fmla="*/ 0 w 1249"/>
                  <a:gd name="T61" fmla="*/ 66 h 71"/>
                  <a:gd name="T62" fmla="*/ 0 w 1249"/>
                  <a:gd name="T63" fmla="*/ 70 h 71"/>
                  <a:gd name="T64" fmla="*/ 0 w 1249"/>
                  <a:gd name="T65" fmla="*/ 71 h 71"/>
                  <a:gd name="T66" fmla="*/ 2 w 1249"/>
                  <a:gd name="T67" fmla="*/ 71 h 71"/>
                  <a:gd name="T68" fmla="*/ 2 w 1249"/>
                  <a:gd name="T69" fmla="*/ 71 h 71"/>
                  <a:gd name="T70" fmla="*/ 3 w 1249"/>
                  <a:gd name="T71" fmla="*/ 70 h 71"/>
                  <a:gd name="T72" fmla="*/ 3 w 1249"/>
                  <a:gd name="T73" fmla="*/ 70 h 71"/>
                  <a:gd name="T74" fmla="*/ 3 w 1249"/>
                  <a:gd name="T75" fmla="*/ 70 h 71"/>
                  <a:gd name="T76" fmla="*/ 5 w 1249"/>
                  <a:gd name="T77" fmla="*/ 70 h 71"/>
                  <a:gd name="T78" fmla="*/ 5 w 1249"/>
                  <a:gd name="T79" fmla="*/ 70 h 71"/>
                  <a:gd name="T80" fmla="*/ 5 w 1249"/>
                  <a:gd name="T81" fmla="*/ 70 h 71"/>
                  <a:gd name="T82" fmla="*/ 5 w 1249"/>
                  <a:gd name="T83" fmla="*/ 70 h 71"/>
                  <a:gd name="T84" fmla="*/ 5 w 1249"/>
                  <a:gd name="T85" fmla="*/ 63 h 71"/>
                  <a:gd name="T86" fmla="*/ 5 w 1249"/>
                  <a:gd name="T87" fmla="*/ 65 h 71"/>
                  <a:gd name="T88" fmla="*/ 3 w 1249"/>
                  <a:gd name="T89" fmla="*/ 65 h 71"/>
                  <a:gd name="T90" fmla="*/ 3 w 1249"/>
                  <a:gd name="T91" fmla="*/ 65 h 71"/>
                  <a:gd name="T92" fmla="*/ 3 w 1249"/>
                  <a:gd name="T93" fmla="*/ 65 h 71"/>
                  <a:gd name="T94" fmla="*/ 2 w 1249"/>
                  <a:gd name="T95" fmla="*/ 66 h 71"/>
                  <a:gd name="T96" fmla="*/ 2 w 1249"/>
                  <a:gd name="T97" fmla="*/ 66 h 71"/>
                  <a:gd name="T98" fmla="*/ 2 w 1249"/>
                  <a:gd name="T99" fmla="*/ 66 h 71"/>
                  <a:gd name="T100" fmla="*/ 0 w 1249"/>
                  <a:gd name="T101" fmla="*/ 6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9"/>
                  <a:gd name="T154" fmla="*/ 0 h 71"/>
                  <a:gd name="T155" fmla="*/ 1249 w 1249"/>
                  <a:gd name="T156" fmla="*/ 71 h 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9" h="71">
                    <a:moveTo>
                      <a:pt x="1249" y="5"/>
                    </a:moveTo>
                    <a:lnTo>
                      <a:pt x="1249" y="2"/>
                    </a:lnTo>
                    <a:lnTo>
                      <a:pt x="1248" y="2"/>
                    </a:lnTo>
                    <a:lnTo>
                      <a:pt x="1246" y="0"/>
                    </a:lnTo>
                    <a:lnTo>
                      <a:pt x="1244" y="0"/>
                    </a:lnTo>
                    <a:lnTo>
                      <a:pt x="1244" y="5"/>
                    </a:lnTo>
                    <a:lnTo>
                      <a:pt x="1249" y="5"/>
                    </a:lnTo>
                    <a:lnTo>
                      <a:pt x="1249" y="7"/>
                    </a:lnTo>
                    <a:lnTo>
                      <a:pt x="1248" y="7"/>
                    </a:lnTo>
                    <a:lnTo>
                      <a:pt x="1246" y="7"/>
                    </a:lnTo>
                    <a:lnTo>
                      <a:pt x="1244" y="7"/>
                    </a:lnTo>
                    <a:lnTo>
                      <a:pt x="1244" y="5"/>
                    </a:lnTo>
                    <a:lnTo>
                      <a:pt x="1249" y="5"/>
                    </a:lnTo>
                    <a:close/>
                    <a:moveTo>
                      <a:pt x="0" y="66"/>
                    </a:moveTo>
                    <a:lnTo>
                      <a:pt x="0" y="70"/>
                    </a:lnTo>
                    <a:lnTo>
                      <a:pt x="0" y="71"/>
                    </a:lnTo>
                    <a:lnTo>
                      <a:pt x="2" y="71"/>
                    </a:lnTo>
                    <a:lnTo>
                      <a:pt x="3" y="70"/>
                    </a:lnTo>
                    <a:lnTo>
                      <a:pt x="5" y="70"/>
                    </a:lnTo>
                    <a:lnTo>
                      <a:pt x="5" y="63"/>
                    </a:lnTo>
                    <a:lnTo>
                      <a:pt x="5" y="65"/>
                    </a:lnTo>
                    <a:lnTo>
                      <a:pt x="3" y="65"/>
                    </a:lnTo>
                    <a:lnTo>
                      <a:pt x="2" y="66"/>
                    </a:lnTo>
                    <a:lnTo>
                      <a:pt x="0" y="66"/>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223" name="Freeform 239"/>
              <p:cNvSpPr>
                <a:spLocks noEditPoints="1"/>
              </p:cNvSpPr>
              <p:nvPr/>
            </p:nvSpPr>
            <p:spPr bwMode="auto">
              <a:xfrm>
                <a:off x="1411" y="2940"/>
                <a:ext cx="1245" cy="70"/>
              </a:xfrm>
              <a:custGeom>
                <a:avLst/>
                <a:gdLst>
                  <a:gd name="T0" fmla="*/ 1245 w 1245"/>
                  <a:gd name="T1" fmla="*/ 5 h 70"/>
                  <a:gd name="T2" fmla="*/ 1245 w 1245"/>
                  <a:gd name="T3" fmla="*/ 2 h 70"/>
                  <a:gd name="T4" fmla="*/ 1245 w 1245"/>
                  <a:gd name="T5" fmla="*/ 2 h 70"/>
                  <a:gd name="T6" fmla="*/ 1243 w 1245"/>
                  <a:gd name="T7" fmla="*/ 0 h 70"/>
                  <a:gd name="T8" fmla="*/ 1243 w 1245"/>
                  <a:gd name="T9" fmla="*/ 0 h 70"/>
                  <a:gd name="T10" fmla="*/ 1241 w 1245"/>
                  <a:gd name="T11" fmla="*/ 0 h 70"/>
                  <a:gd name="T12" fmla="*/ 1241 w 1245"/>
                  <a:gd name="T13" fmla="*/ 0 h 70"/>
                  <a:gd name="T14" fmla="*/ 1241 w 1245"/>
                  <a:gd name="T15" fmla="*/ 0 h 70"/>
                  <a:gd name="T16" fmla="*/ 1240 w 1245"/>
                  <a:gd name="T17" fmla="*/ 0 h 70"/>
                  <a:gd name="T18" fmla="*/ 1240 w 1245"/>
                  <a:gd name="T19" fmla="*/ 0 h 70"/>
                  <a:gd name="T20" fmla="*/ 1240 w 1245"/>
                  <a:gd name="T21" fmla="*/ 5 h 70"/>
                  <a:gd name="T22" fmla="*/ 1245 w 1245"/>
                  <a:gd name="T23" fmla="*/ 5 h 70"/>
                  <a:gd name="T24" fmla="*/ 1245 w 1245"/>
                  <a:gd name="T25" fmla="*/ 7 h 70"/>
                  <a:gd name="T26" fmla="*/ 1245 w 1245"/>
                  <a:gd name="T27" fmla="*/ 7 h 70"/>
                  <a:gd name="T28" fmla="*/ 1243 w 1245"/>
                  <a:gd name="T29" fmla="*/ 7 h 70"/>
                  <a:gd name="T30" fmla="*/ 1243 w 1245"/>
                  <a:gd name="T31" fmla="*/ 7 h 70"/>
                  <a:gd name="T32" fmla="*/ 1241 w 1245"/>
                  <a:gd name="T33" fmla="*/ 7 h 70"/>
                  <a:gd name="T34" fmla="*/ 1241 w 1245"/>
                  <a:gd name="T35" fmla="*/ 7 h 70"/>
                  <a:gd name="T36" fmla="*/ 1241 w 1245"/>
                  <a:gd name="T37" fmla="*/ 7 h 70"/>
                  <a:gd name="T38" fmla="*/ 1240 w 1245"/>
                  <a:gd name="T39" fmla="*/ 8 h 70"/>
                  <a:gd name="T40" fmla="*/ 1240 w 1245"/>
                  <a:gd name="T41" fmla="*/ 8 h 70"/>
                  <a:gd name="T42" fmla="*/ 1240 w 1245"/>
                  <a:gd name="T43" fmla="*/ 5 h 70"/>
                  <a:gd name="T44" fmla="*/ 1245 w 1245"/>
                  <a:gd name="T45" fmla="*/ 5 h 70"/>
                  <a:gd name="T46" fmla="*/ 0 w 1245"/>
                  <a:gd name="T47" fmla="*/ 65 h 70"/>
                  <a:gd name="T48" fmla="*/ 0 w 1245"/>
                  <a:gd name="T49" fmla="*/ 70 h 70"/>
                  <a:gd name="T50" fmla="*/ 0 w 1245"/>
                  <a:gd name="T51" fmla="*/ 70 h 70"/>
                  <a:gd name="T52" fmla="*/ 0 w 1245"/>
                  <a:gd name="T53" fmla="*/ 70 h 70"/>
                  <a:gd name="T54" fmla="*/ 2 w 1245"/>
                  <a:gd name="T55" fmla="*/ 70 h 70"/>
                  <a:gd name="T56" fmla="*/ 2 w 1245"/>
                  <a:gd name="T57" fmla="*/ 70 h 70"/>
                  <a:gd name="T58" fmla="*/ 2 w 1245"/>
                  <a:gd name="T59" fmla="*/ 70 h 70"/>
                  <a:gd name="T60" fmla="*/ 4 w 1245"/>
                  <a:gd name="T61" fmla="*/ 70 h 70"/>
                  <a:gd name="T62" fmla="*/ 4 w 1245"/>
                  <a:gd name="T63" fmla="*/ 70 h 70"/>
                  <a:gd name="T64" fmla="*/ 5 w 1245"/>
                  <a:gd name="T65" fmla="*/ 70 h 70"/>
                  <a:gd name="T66" fmla="*/ 5 w 1245"/>
                  <a:gd name="T67" fmla="*/ 70 h 70"/>
                  <a:gd name="T68" fmla="*/ 5 w 1245"/>
                  <a:gd name="T69" fmla="*/ 70 h 70"/>
                  <a:gd name="T70" fmla="*/ 4 w 1245"/>
                  <a:gd name="T71" fmla="*/ 61 h 70"/>
                  <a:gd name="T72" fmla="*/ 4 w 1245"/>
                  <a:gd name="T73" fmla="*/ 63 h 70"/>
                  <a:gd name="T74" fmla="*/ 4 w 1245"/>
                  <a:gd name="T75" fmla="*/ 63 h 70"/>
                  <a:gd name="T76" fmla="*/ 2 w 1245"/>
                  <a:gd name="T77" fmla="*/ 63 h 70"/>
                  <a:gd name="T78" fmla="*/ 2 w 1245"/>
                  <a:gd name="T79" fmla="*/ 63 h 70"/>
                  <a:gd name="T80" fmla="*/ 2 w 1245"/>
                  <a:gd name="T81" fmla="*/ 65 h 70"/>
                  <a:gd name="T82" fmla="*/ 0 w 1245"/>
                  <a:gd name="T83" fmla="*/ 65 h 70"/>
                  <a:gd name="T84" fmla="*/ 0 w 1245"/>
                  <a:gd name="T85" fmla="*/ 65 h 70"/>
                  <a:gd name="T86" fmla="*/ 0 w 1245"/>
                  <a:gd name="T87" fmla="*/ 65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5"/>
                  <a:gd name="T133" fmla="*/ 0 h 70"/>
                  <a:gd name="T134" fmla="*/ 1245 w 1245"/>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5" h="70">
                    <a:moveTo>
                      <a:pt x="1245" y="5"/>
                    </a:moveTo>
                    <a:lnTo>
                      <a:pt x="1245" y="2"/>
                    </a:lnTo>
                    <a:lnTo>
                      <a:pt x="1243" y="0"/>
                    </a:lnTo>
                    <a:lnTo>
                      <a:pt x="1241" y="0"/>
                    </a:lnTo>
                    <a:lnTo>
                      <a:pt x="1240" y="0"/>
                    </a:lnTo>
                    <a:lnTo>
                      <a:pt x="1240" y="5"/>
                    </a:lnTo>
                    <a:lnTo>
                      <a:pt x="1245" y="5"/>
                    </a:lnTo>
                    <a:lnTo>
                      <a:pt x="1245" y="7"/>
                    </a:lnTo>
                    <a:lnTo>
                      <a:pt x="1243" y="7"/>
                    </a:lnTo>
                    <a:lnTo>
                      <a:pt x="1241" y="7"/>
                    </a:lnTo>
                    <a:lnTo>
                      <a:pt x="1240" y="8"/>
                    </a:lnTo>
                    <a:lnTo>
                      <a:pt x="1240" y="5"/>
                    </a:lnTo>
                    <a:lnTo>
                      <a:pt x="1245" y="5"/>
                    </a:lnTo>
                    <a:close/>
                    <a:moveTo>
                      <a:pt x="0" y="65"/>
                    </a:moveTo>
                    <a:lnTo>
                      <a:pt x="0" y="70"/>
                    </a:lnTo>
                    <a:lnTo>
                      <a:pt x="2" y="70"/>
                    </a:lnTo>
                    <a:lnTo>
                      <a:pt x="4" y="70"/>
                    </a:lnTo>
                    <a:lnTo>
                      <a:pt x="5" y="70"/>
                    </a:lnTo>
                    <a:lnTo>
                      <a:pt x="4" y="61"/>
                    </a:lnTo>
                    <a:lnTo>
                      <a:pt x="4" y="63"/>
                    </a:lnTo>
                    <a:lnTo>
                      <a:pt x="2" y="63"/>
                    </a:lnTo>
                    <a:lnTo>
                      <a:pt x="2" y="65"/>
                    </a:lnTo>
                    <a:lnTo>
                      <a:pt x="0" y="65"/>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224" name="Freeform 240"/>
              <p:cNvSpPr>
                <a:spLocks noEditPoints="1"/>
              </p:cNvSpPr>
              <p:nvPr/>
            </p:nvSpPr>
            <p:spPr bwMode="auto">
              <a:xfrm>
                <a:off x="1413" y="2938"/>
                <a:ext cx="1239" cy="73"/>
              </a:xfrm>
              <a:custGeom>
                <a:avLst/>
                <a:gdLst>
                  <a:gd name="T0" fmla="*/ 1239 w 1239"/>
                  <a:gd name="T1" fmla="*/ 7 h 73"/>
                  <a:gd name="T2" fmla="*/ 1239 w 1239"/>
                  <a:gd name="T3" fmla="*/ 2 h 73"/>
                  <a:gd name="T4" fmla="*/ 1239 w 1239"/>
                  <a:gd name="T5" fmla="*/ 2 h 73"/>
                  <a:gd name="T6" fmla="*/ 1239 w 1239"/>
                  <a:gd name="T7" fmla="*/ 2 h 73"/>
                  <a:gd name="T8" fmla="*/ 1238 w 1239"/>
                  <a:gd name="T9" fmla="*/ 2 h 73"/>
                  <a:gd name="T10" fmla="*/ 1238 w 1239"/>
                  <a:gd name="T11" fmla="*/ 2 h 73"/>
                  <a:gd name="T12" fmla="*/ 1238 w 1239"/>
                  <a:gd name="T13" fmla="*/ 2 h 73"/>
                  <a:gd name="T14" fmla="*/ 1236 w 1239"/>
                  <a:gd name="T15" fmla="*/ 0 h 73"/>
                  <a:gd name="T16" fmla="*/ 1236 w 1239"/>
                  <a:gd name="T17" fmla="*/ 0 h 73"/>
                  <a:gd name="T18" fmla="*/ 1234 w 1239"/>
                  <a:gd name="T19" fmla="*/ 0 h 73"/>
                  <a:gd name="T20" fmla="*/ 1234 w 1239"/>
                  <a:gd name="T21" fmla="*/ 7 h 73"/>
                  <a:gd name="T22" fmla="*/ 1239 w 1239"/>
                  <a:gd name="T23" fmla="*/ 7 h 73"/>
                  <a:gd name="T24" fmla="*/ 1239 w 1239"/>
                  <a:gd name="T25" fmla="*/ 9 h 73"/>
                  <a:gd name="T26" fmla="*/ 1239 w 1239"/>
                  <a:gd name="T27" fmla="*/ 9 h 73"/>
                  <a:gd name="T28" fmla="*/ 1239 w 1239"/>
                  <a:gd name="T29" fmla="*/ 9 h 73"/>
                  <a:gd name="T30" fmla="*/ 1238 w 1239"/>
                  <a:gd name="T31" fmla="*/ 10 h 73"/>
                  <a:gd name="T32" fmla="*/ 1238 w 1239"/>
                  <a:gd name="T33" fmla="*/ 10 h 73"/>
                  <a:gd name="T34" fmla="*/ 1238 w 1239"/>
                  <a:gd name="T35" fmla="*/ 10 h 73"/>
                  <a:gd name="T36" fmla="*/ 1236 w 1239"/>
                  <a:gd name="T37" fmla="*/ 10 h 73"/>
                  <a:gd name="T38" fmla="*/ 1236 w 1239"/>
                  <a:gd name="T39" fmla="*/ 10 h 73"/>
                  <a:gd name="T40" fmla="*/ 1234 w 1239"/>
                  <a:gd name="T41" fmla="*/ 10 h 73"/>
                  <a:gd name="T42" fmla="*/ 1234 w 1239"/>
                  <a:gd name="T43" fmla="*/ 7 h 73"/>
                  <a:gd name="T44" fmla="*/ 1239 w 1239"/>
                  <a:gd name="T45" fmla="*/ 7 h 73"/>
                  <a:gd name="T46" fmla="*/ 0 w 1239"/>
                  <a:gd name="T47" fmla="*/ 65 h 73"/>
                  <a:gd name="T48" fmla="*/ 0 w 1239"/>
                  <a:gd name="T49" fmla="*/ 72 h 73"/>
                  <a:gd name="T50" fmla="*/ 0 w 1239"/>
                  <a:gd name="T51" fmla="*/ 72 h 73"/>
                  <a:gd name="T52" fmla="*/ 2 w 1239"/>
                  <a:gd name="T53" fmla="*/ 72 h 73"/>
                  <a:gd name="T54" fmla="*/ 2 w 1239"/>
                  <a:gd name="T55" fmla="*/ 72 h 73"/>
                  <a:gd name="T56" fmla="*/ 3 w 1239"/>
                  <a:gd name="T57" fmla="*/ 72 h 73"/>
                  <a:gd name="T58" fmla="*/ 3 w 1239"/>
                  <a:gd name="T59" fmla="*/ 72 h 73"/>
                  <a:gd name="T60" fmla="*/ 3 w 1239"/>
                  <a:gd name="T61" fmla="*/ 72 h 73"/>
                  <a:gd name="T62" fmla="*/ 5 w 1239"/>
                  <a:gd name="T63" fmla="*/ 73 h 73"/>
                  <a:gd name="T64" fmla="*/ 5 w 1239"/>
                  <a:gd name="T65" fmla="*/ 73 h 73"/>
                  <a:gd name="T66" fmla="*/ 5 w 1239"/>
                  <a:gd name="T67" fmla="*/ 73 h 73"/>
                  <a:gd name="T68" fmla="*/ 5 w 1239"/>
                  <a:gd name="T69" fmla="*/ 70 h 73"/>
                  <a:gd name="T70" fmla="*/ 5 w 1239"/>
                  <a:gd name="T71" fmla="*/ 62 h 73"/>
                  <a:gd name="T72" fmla="*/ 5 w 1239"/>
                  <a:gd name="T73" fmla="*/ 63 h 73"/>
                  <a:gd name="T74" fmla="*/ 3 w 1239"/>
                  <a:gd name="T75" fmla="*/ 63 h 73"/>
                  <a:gd name="T76" fmla="*/ 3 w 1239"/>
                  <a:gd name="T77" fmla="*/ 63 h 73"/>
                  <a:gd name="T78" fmla="*/ 2 w 1239"/>
                  <a:gd name="T79" fmla="*/ 63 h 73"/>
                  <a:gd name="T80" fmla="*/ 2 w 1239"/>
                  <a:gd name="T81" fmla="*/ 65 h 73"/>
                  <a:gd name="T82" fmla="*/ 2 w 1239"/>
                  <a:gd name="T83" fmla="*/ 65 h 73"/>
                  <a:gd name="T84" fmla="*/ 0 w 1239"/>
                  <a:gd name="T85" fmla="*/ 65 h 73"/>
                  <a:gd name="T86" fmla="*/ 0 w 1239"/>
                  <a:gd name="T87" fmla="*/ 65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9"/>
                  <a:gd name="T133" fmla="*/ 0 h 73"/>
                  <a:gd name="T134" fmla="*/ 1239 w 1239"/>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9" h="73">
                    <a:moveTo>
                      <a:pt x="1239" y="7"/>
                    </a:moveTo>
                    <a:lnTo>
                      <a:pt x="1239" y="2"/>
                    </a:lnTo>
                    <a:lnTo>
                      <a:pt x="1238" y="2"/>
                    </a:lnTo>
                    <a:lnTo>
                      <a:pt x="1236" y="0"/>
                    </a:lnTo>
                    <a:lnTo>
                      <a:pt x="1234" y="0"/>
                    </a:lnTo>
                    <a:lnTo>
                      <a:pt x="1234" y="7"/>
                    </a:lnTo>
                    <a:lnTo>
                      <a:pt x="1239" y="7"/>
                    </a:lnTo>
                    <a:lnTo>
                      <a:pt x="1239" y="9"/>
                    </a:lnTo>
                    <a:lnTo>
                      <a:pt x="1238" y="10"/>
                    </a:lnTo>
                    <a:lnTo>
                      <a:pt x="1236" y="10"/>
                    </a:lnTo>
                    <a:lnTo>
                      <a:pt x="1234" y="10"/>
                    </a:lnTo>
                    <a:lnTo>
                      <a:pt x="1234" y="7"/>
                    </a:lnTo>
                    <a:lnTo>
                      <a:pt x="1239" y="7"/>
                    </a:lnTo>
                    <a:close/>
                    <a:moveTo>
                      <a:pt x="0" y="65"/>
                    </a:moveTo>
                    <a:lnTo>
                      <a:pt x="0" y="72"/>
                    </a:lnTo>
                    <a:lnTo>
                      <a:pt x="2" y="72"/>
                    </a:lnTo>
                    <a:lnTo>
                      <a:pt x="3" y="72"/>
                    </a:lnTo>
                    <a:lnTo>
                      <a:pt x="5" y="73"/>
                    </a:lnTo>
                    <a:lnTo>
                      <a:pt x="5" y="70"/>
                    </a:lnTo>
                    <a:lnTo>
                      <a:pt x="5" y="62"/>
                    </a:lnTo>
                    <a:lnTo>
                      <a:pt x="5" y="63"/>
                    </a:lnTo>
                    <a:lnTo>
                      <a:pt x="3" y="63"/>
                    </a:lnTo>
                    <a:lnTo>
                      <a:pt x="2" y="63"/>
                    </a:lnTo>
                    <a:lnTo>
                      <a:pt x="2" y="65"/>
                    </a:lnTo>
                    <a:lnTo>
                      <a:pt x="0" y="65"/>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225" name="Freeform 241"/>
              <p:cNvSpPr>
                <a:spLocks noEditPoints="1"/>
              </p:cNvSpPr>
              <p:nvPr/>
            </p:nvSpPr>
            <p:spPr bwMode="auto">
              <a:xfrm>
                <a:off x="1415" y="2938"/>
                <a:ext cx="1236" cy="73"/>
              </a:xfrm>
              <a:custGeom>
                <a:avLst/>
                <a:gdLst>
                  <a:gd name="T0" fmla="*/ 1236 w 1236"/>
                  <a:gd name="T1" fmla="*/ 7 h 73"/>
                  <a:gd name="T2" fmla="*/ 1236 w 1236"/>
                  <a:gd name="T3" fmla="*/ 2 h 73"/>
                  <a:gd name="T4" fmla="*/ 1236 w 1236"/>
                  <a:gd name="T5" fmla="*/ 2 h 73"/>
                  <a:gd name="T6" fmla="*/ 1234 w 1236"/>
                  <a:gd name="T7" fmla="*/ 0 h 73"/>
                  <a:gd name="T8" fmla="*/ 1234 w 1236"/>
                  <a:gd name="T9" fmla="*/ 0 h 73"/>
                  <a:gd name="T10" fmla="*/ 1232 w 1236"/>
                  <a:gd name="T11" fmla="*/ 0 h 73"/>
                  <a:gd name="T12" fmla="*/ 1232 w 1236"/>
                  <a:gd name="T13" fmla="*/ 0 h 73"/>
                  <a:gd name="T14" fmla="*/ 1232 w 1236"/>
                  <a:gd name="T15" fmla="*/ 0 h 73"/>
                  <a:gd name="T16" fmla="*/ 1231 w 1236"/>
                  <a:gd name="T17" fmla="*/ 0 h 73"/>
                  <a:gd name="T18" fmla="*/ 1231 w 1236"/>
                  <a:gd name="T19" fmla="*/ 0 h 73"/>
                  <a:gd name="T20" fmla="*/ 1231 w 1236"/>
                  <a:gd name="T21" fmla="*/ 7 h 73"/>
                  <a:gd name="T22" fmla="*/ 1236 w 1236"/>
                  <a:gd name="T23" fmla="*/ 7 h 73"/>
                  <a:gd name="T24" fmla="*/ 1236 w 1236"/>
                  <a:gd name="T25" fmla="*/ 10 h 73"/>
                  <a:gd name="T26" fmla="*/ 1236 w 1236"/>
                  <a:gd name="T27" fmla="*/ 10 h 73"/>
                  <a:gd name="T28" fmla="*/ 1234 w 1236"/>
                  <a:gd name="T29" fmla="*/ 10 h 73"/>
                  <a:gd name="T30" fmla="*/ 1234 w 1236"/>
                  <a:gd name="T31" fmla="*/ 10 h 73"/>
                  <a:gd name="T32" fmla="*/ 1232 w 1236"/>
                  <a:gd name="T33" fmla="*/ 10 h 73"/>
                  <a:gd name="T34" fmla="*/ 1232 w 1236"/>
                  <a:gd name="T35" fmla="*/ 10 h 73"/>
                  <a:gd name="T36" fmla="*/ 1232 w 1236"/>
                  <a:gd name="T37" fmla="*/ 10 h 73"/>
                  <a:gd name="T38" fmla="*/ 1231 w 1236"/>
                  <a:gd name="T39" fmla="*/ 10 h 73"/>
                  <a:gd name="T40" fmla="*/ 1231 w 1236"/>
                  <a:gd name="T41" fmla="*/ 12 h 73"/>
                  <a:gd name="T42" fmla="*/ 1231 w 1236"/>
                  <a:gd name="T43" fmla="*/ 7 h 73"/>
                  <a:gd name="T44" fmla="*/ 1236 w 1236"/>
                  <a:gd name="T45" fmla="*/ 7 h 73"/>
                  <a:gd name="T46" fmla="*/ 0 w 1236"/>
                  <a:gd name="T47" fmla="*/ 63 h 73"/>
                  <a:gd name="T48" fmla="*/ 1 w 1236"/>
                  <a:gd name="T49" fmla="*/ 72 h 73"/>
                  <a:gd name="T50" fmla="*/ 1 w 1236"/>
                  <a:gd name="T51" fmla="*/ 72 h 73"/>
                  <a:gd name="T52" fmla="*/ 1 w 1236"/>
                  <a:gd name="T53" fmla="*/ 72 h 73"/>
                  <a:gd name="T54" fmla="*/ 3 w 1236"/>
                  <a:gd name="T55" fmla="*/ 73 h 73"/>
                  <a:gd name="T56" fmla="*/ 3 w 1236"/>
                  <a:gd name="T57" fmla="*/ 73 h 73"/>
                  <a:gd name="T58" fmla="*/ 3 w 1236"/>
                  <a:gd name="T59" fmla="*/ 73 h 73"/>
                  <a:gd name="T60" fmla="*/ 5 w 1236"/>
                  <a:gd name="T61" fmla="*/ 73 h 73"/>
                  <a:gd name="T62" fmla="*/ 5 w 1236"/>
                  <a:gd name="T63" fmla="*/ 73 h 73"/>
                  <a:gd name="T64" fmla="*/ 6 w 1236"/>
                  <a:gd name="T65" fmla="*/ 73 h 73"/>
                  <a:gd name="T66" fmla="*/ 6 w 1236"/>
                  <a:gd name="T67" fmla="*/ 73 h 73"/>
                  <a:gd name="T68" fmla="*/ 6 w 1236"/>
                  <a:gd name="T69" fmla="*/ 70 h 73"/>
                  <a:gd name="T70" fmla="*/ 5 w 1236"/>
                  <a:gd name="T71" fmla="*/ 62 h 73"/>
                  <a:gd name="T72" fmla="*/ 5 w 1236"/>
                  <a:gd name="T73" fmla="*/ 62 h 73"/>
                  <a:gd name="T74" fmla="*/ 5 w 1236"/>
                  <a:gd name="T75" fmla="*/ 62 h 73"/>
                  <a:gd name="T76" fmla="*/ 3 w 1236"/>
                  <a:gd name="T77" fmla="*/ 62 h 73"/>
                  <a:gd name="T78" fmla="*/ 3 w 1236"/>
                  <a:gd name="T79" fmla="*/ 62 h 73"/>
                  <a:gd name="T80" fmla="*/ 3 w 1236"/>
                  <a:gd name="T81" fmla="*/ 63 h 73"/>
                  <a:gd name="T82" fmla="*/ 1 w 1236"/>
                  <a:gd name="T83" fmla="*/ 63 h 73"/>
                  <a:gd name="T84" fmla="*/ 1 w 1236"/>
                  <a:gd name="T85" fmla="*/ 63 h 73"/>
                  <a:gd name="T86" fmla="*/ 0 w 1236"/>
                  <a:gd name="T87" fmla="*/ 63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6"/>
                  <a:gd name="T133" fmla="*/ 0 h 73"/>
                  <a:gd name="T134" fmla="*/ 1236 w 123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6" h="73">
                    <a:moveTo>
                      <a:pt x="1236" y="7"/>
                    </a:moveTo>
                    <a:lnTo>
                      <a:pt x="1236" y="2"/>
                    </a:lnTo>
                    <a:lnTo>
                      <a:pt x="1234" y="0"/>
                    </a:lnTo>
                    <a:lnTo>
                      <a:pt x="1232" y="0"/>
                    </a:lnTo>
                    <a:lnTo>
                      <a:pt x="1231" y="0"/>
                    </a:lnTo>
                    <a:lnTo>
                      <a:pt x="1231" y="7"/>
                    </a:lnTo>
                    <a:lnTo>
                      <a:pt x="1236" y="7"/>
                    </a:lnTo>
                    <a:lnTo>
                      <a:pt x="1236" y="10"/>
                    </a:lnTo>
                    <a:lnTo>
                      <a:pt x="1234" y="10"/>
                    </a:lnTo>
                    <a:lnTo>
                      <a:pt x="1232" y="10"/>
                    </a:lnTo>
                    <a:lnTo>
                      <a:pt x="1231" y="10"/>
                    </a:lnTo>
                    <a:lnTo>
                      <a:pt x="1231" y="12"/>
                    </a:lnTo>
                    <a:lnTo>
                      <a:pt x="1231" y="7"/>
                    </a:lnTo>
                    <a:lnTo>
                      <a:pt x="1236" y="7"/>
                    </a:lnTo>
                    <a:close/>
                    <a:moveTo>
                      <a:pt x="0" y="63"/>
                    </a:moveTo>
                    <a:lnTo>
                      <a:pt x="1" y="72"/>
                    </a:lnTo>
                    <a:lnTo>
                      <a:pt x="3" y="73"/>
                    </a:lnTo>
                    <a:lnTo>
                      <a:pt x="5" y="73"/>
                    </a:lnTo>
                    <a:lnTo>
                      <a:pt x="6" y="73"/>
                    </a:lnTo>
                    <a:lnTo>
                      <a:pt x="6" y="70"/>
                    </a:lnTo>
                    <a:lnTo>
                      <a:pt x="5" y="62"/>
                    </a:lnTo>
                    <a:lnTo>
                      <a:pt x="3" y="62"/>
                    </a:lnTo>
                    <a:lnTo>
                      <a:pt x="3" y="63"/>
                    </a:lnTo>
                    <a:lnTo>
                      <a:pt x="1" y="63"/>
                    </a:lnTo>
                    <a:lnTo>
                      <a:pt x="0" y="63"/>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226" name="Freeform 242"/>
              <p:cNvSpPr>
                <a:spLocks noEditPoints="1"/>
              </p:cNvSpPr>
              <p:nvPr/>
            </p:nvSpPr>
            <p:spPr bwMode="auto">
              <a:xfrm>
                <a:off x="1418" y="2937"/>
                <a:ext cx="1229" cy="74"/>
              </a:xfrm>
              <a:custGeom>
                <a:avLst/>
                <a:gdLst>
                  <a:gd name="T0" fmla="*/ 1229 w 1229"/>
                  <a:gd name="T1" fmla="*/ 8 h 74"/>
                  <a:gd name="T2" fmla="*/ 1229 w 1229"/>
                  <a:gd name="T3" fmla="*/ 1 h 74"/>
                  <a:gd name="T4" fmla="*/ 1229 w 1229"/>
                  <a:gd name="T5" fmla="*/ 1 h 74"/>
                  <a:gd name="T6" fmla="*/ 1229 w 1229"/>
                  <a:gd name="T7" fmla="*/ 1 h 74"/>
                  <a:gd name="T8" fmla="*/ 1228 w 1229"/>
                  <a:gd name="T9" fmla="*/ 1 h 74"/>
                  <a:gd name="T10" fmla="*/ 1228 w 1229"/>
                  <a:gd name="T11" fmla="*/ 1 h 74"/>
                  <a:gd name="T12" fmla="*/ 1226 w 1229"/>
                  <a:gd name="T13" fmla="*/ 1 h 74"/>
                  <a:gd name="T14" fmla="*/ 1226 w 1229"/>
                  <a:gd name="T15" fmla="*/ 0 h 74"/>
                  <a:gd name="T16" fmla="*/ 1226 w 1229"/>
                  <a:gd name="T17" fmla="*/ 0 h 74"/>
                  <a:gd name="T18" fmla="*/ 1224 w 1229"/>
                  <a:gd name="T19" fmla="*/ 0 h 74"/>
                  <a:gd name="T20" fmla="*/ 1224 w 1229"/>
                  <a:gd name="T21" fmla="*/ 8 h 74"/>
                  <a:gd name="T22" fmla="*/ 1229 w 1229"/>
                  <a:gd name="T23" fmla="*/ 8 h 74"/>
                  <a:gd name="T24" fmla="*/ 1229 w 1229"/>
                  <a:gd name="T25" fmla="*/ 11 h 74"/>
                  <a:gd name="T26" fmla="*/ 1229 w 1229"/>
                  <a:gd name="T27" fmla="*/ 11 h 74"/>
                  <a:gd name="T28" fmla="*/ 1229 w 1229"/>
                  <a:gd name="T29" fmla="*/ 11 h 74"/>
                  <a:gd name="T30" fmla="*/ 1228 w 1229"/>
                  <a:gd name="T31" fmla="*/ 11 h 74"/>
                  <a:gd name="T32" fmla="*/ 1228 w 1229"/>
                  <a:gd name="T33" fmla="*/ 13 h 74"/>
                  <a:gd name="T34" fmla="*/ 1228 w 1229"/>
                  <a:gd name="T35" fmla="*/ 13 h 74"/>
                  <a:gd name="T36" fmla="*/ 1226 w 1229"/>
                  <a:gd name="T37" fmla="*/ 13 h 74"/>
                  <a:gd name="T38" fmla="*/ 1226 w 1229"/>
                  <a:gd name="T39" fmla="*/ 13 h 74"/>
                  <a:gd name="T40" fmla="*/ 1224 w 1229"/>
                  <a:gd name="T41" fmla="*/ 13 h 74"/>
                  <a:gd name="T42" fmla="*/ 1224 w 1229"/>
                  <a:gd name="T43" fmla="*/ 8 h 74"/>
                  <a:gd name="T44" fmla="*/ 1229 w 1229"/>
                  <a:gd name="T45" fmla="*/ 8 h 74"/>
                  <a:gd name="T46" fmla="*/ 0 w 1229"/>
                  <a:gd name="T47" fmla="*/ 63 h 74"/>
                  <a:gd name="T48" fmla="*/ 0 w 1229"/>
                  <a:gd name="T49" fmla="*/ 71 h 74"/>
                  <a:gd name="T50" fmla="*/ 0 w 1229"/>
                  <a:gd name="T51" fmla="*/ 74 h 74"/>
                  <a:gd name="T52" fmla="*/ 2 w 1229"/>
                  <a:gd name="T53" fmla="*/ 74 h 74"/>
                  <a:gd name="T54" fmla="*/ 2 w 1229"/>
                  <a:gd name="T55" fmla="*/ 74 h 74"/>
                  <a:gd name="T56" fmla="*/ 3 w 1229"/>
                  <a:gd name="T57" fmla="*/ 74 h 74"/>
                  <a:gd name="T58" fmla="*/ 3 w 1229"/>
                  <a:gd name="T59" fmla="*/ 74 h 74"/>
                  <a:gd name="T60" fmla="*/ 3 w 1229"/>
                  <a:gd name="T61" fmla="*/ 74 h 74"/>
                  <a:gd name="T62" fmla="*/ 5 w 1229"/>
                  <a:gd name="T63" fmla="*/ 74 h 74"/>
                  <a:gd name="T64" fmla="*/ 5 w 1229"/>
                  <a:gd name="T65" fmla="*/ 74 h 74"/>
                  <a:gd name="T66" fmla="*/ 7 w 1229"/>
                  <a:gd name="T67" fmla="*/ 74 h 74"/>
                  <a:gd name="T68" fmla="*/ 5 w 1229"/>
                  <a:gd name="T69" fmla="*/ 71 h 74"/>
                  <a:gd name="T70" fmla="*/ 5 w 1229"/>
                  <a:gd name="T71" fmla="*/ 61 h 74"/>
                  <a:gd name="T72" fmla="*/ 3 w 1229"/>
                  <a:gd name="T73" fmla="*/ 61 h 74"/>
                  <a:gd name="T74" fmla="*/ 3 w 1229"/>
                  <a:gd name="T75" fmla="*/ 61 h 74"/>
                  <a:gd name="T76" fmla="*/ 3 w 1229"/>
                  <a:gd name="T77" fmla="*/ 61 h 74"/>
                  <a:gd name="T78" fmla="*/ 2 w 1229"/>
                  <a:gd name="T79" fmla="*/ 63 h 74"/>
                  <a:gd name="T80" fmla="*/ 2 w 1229"/>
                  <a:gd name="T81" fmla="*/ 63 h 74"/>
                  <a:gd name="T82" fmla="*/ 2 w 1229"/>
                  <a:gd name="T83" fmla="*/ 63 h 74"/>
                  <a:gd name="T84" fmla="*/ 0 w 1229"/>
                  <a:gd name="T85" fmla="*/ 63 h 74"/>
                  <a:gd name="T86" fmla="*/ 0 w 1229"/>
                  <a:gd name="T87" fmla="*/ 6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9"/>
                  <a:gd name="T133" fmla="*/ 0 h 74"/>
                  <a:gd name="T134" fmla="*/ 1229 w 1229"/>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9" h="74">
                    <a:moveTo>
                      <a:pt x="1229" y="8"/>
                    </a:moveTo>
                    <a:lnTo>
                      <a:pt x="1229" y="1"/>
                    </a:lnTo>
                    <a:lnTo>
                      <a:pt x="1228" y="1"/>
                    </a:lnTo>
                    <a:lnTo>
                      <a:pt x="1226" y="1"/>
                    </a:lnTo>
                    <a:lnTo>
                      <a:pt x="1226" y="0"/>
                    </a:lnTo>
                    <a:lnTo>
                      <a:pt x="1224" y="0"/>
                    </a:lnTo>
                    <a:lnTo>
                      <a:pt x="1224" y="8"/>
                    </a:lnTo>
                    <a:lnTo>
                      <a:pt x="1229" y="8"/>
                    </a:lnTo>
                    <a:lnTo>
                      <a:pt x="1229" y="11"/>
                    </a:lnTo>
                    <a:lnTo>
                      <a:pt x="1228" y="11"/>
                    </a:lnTo>
                    <a:lnTo>
                      <a:pt x="1228" y="13"/>
                    </a:lnTo>
                    <a:lnTo>
                      <a:pt x="1226" y="13"/>
                    </a:lnTo>
                    <a:lnTo>
                      <a:pt x="1224" y="13"/>
                    </a:lnTo>
                    <a:lnTo>
                      <a:pt x="1224" y="8"/>
                    </a:lnTo>
                    <a:lnTo>
                      <a:pt x="1229" y="8"/>
                    </a:lnTo>
                    <a:close/>
                    <a:moveTo>
                      <a:pt x="0" y="63"/>
                    </a:moveTo>
                    <a:lnTo>
                      <a:pt x="0" y="71"/>
                    </a:lnTo>
                    <a:lnTo>
                      <a:pt x="0" y="74"/>
                    </a:lnTo>
                    <a:lnTo>
                      <a:pt x="2" y="74"/>
                    </a:lnTo>
                    <a:lnTo>
                      <a:pt x="3" y="74"/>
                    </a:lnTo>
                    <a:lnTo>
                      <a:pt x="5" y="74"/>
                    </a:lnTo>
                    <a:lnTo>
                      <a:pt x="7" y="74"/>
                    </a:lnTo>
                    <a:lnTo>
                      <a:pt x="5" y="71"/>
                    </a:lnTo>
                    <a:lnTo>
                      <a:pt x="5" y="61"/>
                    </a:lnTo>
                    <a:lnTo>
                      <a:pt x="3" y="61"/>
                    </a:lnTo>
                    <a:lnTo>
                      <a:pt x="2" y="63"/>
                    </a:lnTo>
                    <a:lnTo>
                      <a:pt x="0" y="63"/>
                    </a:lnTo>
                    <a:close/>
                  </a:path>
                </a:pathLst>
              </a:custGeom>
              <a:solidFill>
                <a:srgbClr val="C7C7C7"/>
              </a:solidFill>
              <a:ln w="9525">
                <a:noFill/>
                <a:round/>
                <a:headEnd/>
                <a:tailEnd/>
              </a:ln>
            </p:spPr>
            <p:txBody>
              <a:bodyPr/>
              <a:lstStyle/>
              <a:p>
                <a:pPr algn="ctr"/>
                <a:endParaRPr lang="en-US">
                  <a:latin typeface="Candara" pitchFamily="34" charset="0"/>
                </a:endParaRPr>
              </a:p>
            </p:txBody>
          </p:sp>
          <p:sp>
            <p:nvSpPr>
              <p:cNvPr id="7227" name="Freeform 243"/>
              <p:cNvSpPr>
                <a:spLocks noEditPoints="1"/>
              </p:cNvSpPr>
              <p:nvPr/>
            </p:nvSpPr>
            <p:spPr bwMode="auto">
              <a:xfrm>
                <a:off x="1420" y="2937"/>
                <a:ext cx="1226" cy="76"/>
              </a:xfrm>
              <a:custGeom>
                <a:avLst/>
                <a:gdLst>
                  <a:gd name="T0" fmla="*/ 1226 w 1226"/>
                  <a:gd name="T1" fmla="*/ 8 h 76"/>
                  <a:gd name="T2" fmla="*/ 1226 w 1226"/>
                  <a:gd name="T3" fmla="*/ 1 h 76"/>
                  <a:gd name="T4" fmla="*/ 1224 w 1226"/>
                  <a:gd name="T5" fmla="*/ 1 h 76"/>
                  <a:gd name="T6" fmla="*/ 1224 w 1226"/>
                  <a:gd name="T7" fmla="*/ 0 h 76"/>
                  <a:gd name="T8" fmla="*/ 1224 w 1226"/>
                  <a:gd name="T9" fmla="*/ 0 h 76"/>
                  <a:gd name="T10" fmla="*/ 1222 w 1226"/>
                  <a:gd name="T11" fmla="*/ 0 h 76"/>
                  <a:gd name="T12" fmla="*/ 1222 w 1226"/>
                  <a:gd name="T13" fmla="*/ 0 h 76"/>
                  <a:gd name="T14" fmla="*/ 1222 w 1226"/>
                  <a:gd name="T15" fmla="*/ 0 h 76"/>
                  <a:gd name="T16" fmla="*/ 1221 w 1226"/>
                  <a:gd name="T17" fmla="*/ 0 h 76"/>
                  <a:gd name="T18" fmla="*/ 1221 w 1226"/>
                  <a:gd name="T19" fmla="*/ 0 h 76"/>
                  <a:gd name="T20" fmla="*/ 1221 w 1226"/>
                  <a:gd name="T21" fmla="*/ 8 h 76"/>
                  <a:gd name="T22" fmla="*/ 1226 w 1226"/>
                  <a:gd name="T23" fmla="*/ 8 h 76"/>
                  <a:gd name="T24" fmla="*/ 1226 w 1226"/>
                  <a:gd name="T25" fmla="*/ 13 h 76"/>
                  <a:gd name="T26" fmla="*/ 1226 w 1226"/>
                  <a:gd name="T27" fmla="*/ 13 h 76"/>
                  <a:gd name="T28" fmla="*/ 1224 w 1226"/>
                  <a:gd name="T29" fmla="*/ 13 h 76"/>
                  <a:gd name="T30" fmla="*/ 1224 w 1226"/>
                  <a:gd name="T31" fmla="*/ 13 h 76"/>
                  <a:gd name="T32" fmla="*/ 1222 w 1226"/>
                  <a:gd name="T33" fmla="*/ 13 h 76"/>
                  <a:gd name="T34" fmla="*/ 1222 w 1226"/>
                  <a:gd name="T35" fmla="*/ 13 h 76"/>
                  <a:gd name="T36" fmla="*/ 1222 w 1226"/>
                  <a:gd name="T37" fmla="*/ 13 h 76"/>
                  <a:gd name="T38" fmla="*/ 1221 w 1226"/>
                  <a:gd name="T39" fmla="*/ 13 h 76"/>
                  <a:gd name="T40" fmla="*/ 1221 w 1226"/>
                  <a:gd name="T41" fmla="*/ 15 h 76"/>
                  <a:gd name="T42" fmla="*/ 1221 w 1226"/>
                  <a:gd name="T43" fmla="*/ 8 h 76"/>
                  <a:gd name="T44" fmla="*/ 1226 w 1226"/>
                  <a:gd name="T45" fmla="*/ 8 h 76"/>
                  <a:gd name="T46" fmla="*/ 0 w 1226"/>
                  <a:gd name="T47" fmla="*/ 63 h 76"/>
                  <a:gd name="T48" fmla="*/ 1 w 1226"/>
                  <a:gd name="T49" fmla="*/ 71 h 76"/>
                  <a:gd name="T50" fmla="*/ 1 w 1226"/>
                  <a:gd name="T51" fmla="*/ 74 h 76"/>
                  <a:gd name="T52" fmla="*/ 1 w 1226"/>
                  <a:gd name="T53" fmla="*/ 74 h 76"/>
                  <a:gd name="T54" fmla="*/ 3 w 1226"/>
                  <a:gd name="T55" fmla="*/ 74 h 76"/>
                  <a:gd name="T56" fmla="*/ 3 w 1226"/>
                  <a:gd name="T57" fmla="*/ 74 h 76"/>
                  <a:gd name="T58" fmla="*/ 5 w 1226"/>
                  <a:gd name="T59" fmla="*/ 74 h 76"/>
                  <a:gd name="T60" fmla="*/ 5 w 1226"/>
                  <a:gd name="T61" fmla="*/ 74 h 76"/>
                  <a:gd name="T62" fmla="*/ 5 w 1226"/>
                  <a:gd name="T63" fmla="*/ 76 h 76"/>
                  <a:gd name="T64" fmla="*/ 6 w 1226"/>
                  <a:gd name="T65" fmla="*/ 76 h 76"/>
                  <a:gd name="T66" fmla="*/ 6 w 1226"/>
                  <a:gd name="T67" fmla="*/ 76 h 76"/>
                  <a:gd name="T68" fmla="*/ 6 w 1226"/>
                  <a:gd name="T69" fmla="*/ 71 h 76"/>
                  <a:gd name="T70" fmla="*/ 5 w 1226"/>
                  <a:gd name="T71" fmla="*/ 59 h 76"/>
                  <a:gd name="T72" fmla="*/ 5 w 1226"/>
                  <a:gd name="T73" fmla="*/ 59 h 76"/>
                  <a:gd name="T74" fmla="*/ 3 w 1226"/>
                  <a:gd name="T75" fmla="*/ 59 h 76"/>
                  <a:gd name="T76" fmla="*/ 3 w 1226"/>
                  <a:gd name="T77" fmla="*/ 59 h 76"/>
                  <a:gd name="T78" fmla="*/ 3 w 1226"/>
                  <a:gd name="T79" fmla="*/ 61 h 76"/>
                  <a:gd name="T80" fmla="*/ 1 w 1226"/>
                  <a:gd name="T81" fmla="*/ 61 h 76"/>
                  <a:gd name="T82" fmla="*/ 1 w 1226"/>
                  <a:gd name="T83" fmla="*/ 61 h 76"/>
                  <a:gd name="T84" fmla="*/ 1 w 1226"/>
                  <a:gd name="T85" fmla="*/ 61 h 76"/>
                  <a:gd name="T86" fmla="*/ 0 w 1226"/>
                  <a:gd name="T87" fmla="*/ 63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6"/>
                  <a:gd name="T133" fmla="*/ 0 h 76"/>
                  <a:gd name="T134" fmla="*/ 1226 w 1226"/>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6" h="76">
                    <a:moveTo>
                      <a:pt x="1226" y="8"/>
                    </a:moveTo>
                    <a:lnTo>
                      <a:pt x="1226" y="1"/>
                    </a:lnTo>
                    <a:lnTo>
                      <a:pt x="1224" y="1"/>
                    </a:lnTo>
                    <a:lnTo>
                      <a:pt x="1224" y="0"/>
                    </a:lnTo>
                    <a:lnTo>
                      <a:pt x="1222" y="0"/>
                    </a:lnTo>
                    <a:lnTo>
                      <a:pt x="1221" y="0"/>
                    </a:lnTo>
                    <a:lnTo>
                      <a:pt x="1221" y="8"/>
                    </a:lnTo>
                    <a:lnTo>
                      <a:pt x="1226" y="8"/>
                    </a:lnTo>
                    <a:lnTo>
                      <a:pt x="1226" y="13"/>
                    </a:lnTo>
                    <a:lnTo>
                      <a:pt x="1224" y="13"/>
                    </a:lnTo>
                    <a:lnTo>
                      <a:pt x="1222" y="13"/>
                    </a:lnTo>
                    <a:lnTo>
                      <a:pt x="1221" y="13"/>
                    </a:lnTo>
                    <a:lnTo>
                      <a:pt x="1221" y="15"/>
                    </a:lnTo>
                    <a:lnTo>
                      <a:pt x="1221" y="8"/>
                    </a:lnTo>
                    <a:lnTo>
                      <a:pt x="1226" y="8"/>
                    </a:lnTo>
                    <a:close/>
                    <a:moveTo>
                      <a:pt x="0" y="63"/>
                    </a:moveTo>
                    <a:lnTo>
                      <a:pt x="1" y="71"/>
                    </a:lnTo>
                    <a:lnTo>
                      <a:pt x="1" y="74"/>
                    </a:lnTo>
                    <a:lnTo>
                      <a:pt x="3" y="74"/>
                    </a:lnTo>
                    <a:lnTo>
                      <a:pt x="5" y="74"/>
                    </a:lnTo>
                    <a:lnTo>
                      <a:pt x="5" y="76"/>
                    </a:lnTo>
                    <a:lnTo>
                      <a:pt x="6" y="76"/>
                    </a:lnTo>
                    <a:lnTo>
                      <a:pt x="6" y="71"/>
                    </a:lnTo>
                    <a:lnTo>
                      <a:pt x="5" y="59"/>
                    </a:lnTo>
                    <a:lnTo>
                      <a:pt x="3" y="59"/>
                    </a:lnTo>
                    <a:lnTo>
                      <a:pt x="3" y="61"/>
                    </a:lnTo>
                    <a:lnTo>
                      <a:pt x="1" y="61"/>
                    </a:lnTo>
                    <a:lnTo>
                      <a:pt x="0" y="63"/>
                    </a:lnTo>
                    <a:close/>
                  </a:path>
                </a:pathLst>
              </a:custGeom>
              <a:solidFill>
                <a:srgbClr val="C7C7C7"/>
              </a:solidFill>
              <a:ln w="9525">
                <a:noFill/>
                <a:round/>
                <a:headEnd/>
                <a:tailEnd/>
              </a:ln>
            </p:spPr>
            <p:txBody>
              <a:bodyPr/>
              <a:lstStyle/>
              <a:p>
                <a:pPr algn="ctr"/>
                <a:endParaRPr lang="en-US">
                  <a:latin typeface="Candara" pitchFamily="34" charset="0"/>
                </a:endParaRPr>
              </a:p>
            </p:txBody>
          </p:sp>
          <p:sp>
            <p:nvSpPr>
              <p:cNvPr id="7228" name="Freeform 244"/>
              <p:cNvSpPr>
                <a:spLocks noEditPoints="1"/>
              </p:cNvSpPr>
              <p:nvPr/>
            </p:nvSpPr>
            <p:spPr bwMode="auto">
              <a:xfrm>
                <a:off x="1423" y="2935"/>
                <a:ext cx="1219" cy="80"/>
              </a:xfrm>
              <a:custGeom>
                <a:avLst/>
                <a:gdLst>
                  <a:gd name="T0" fmla="*/ 1219 w 1219"/>
                  <a:gd name="T1" fmla="*/ 10 h 80"/>
                  <a:gd name="T2" fmla="*/ 1219 w 1219"/>
                  <a:gd name="T3" fmla="*/ 2 h 80"/>
                  <a:gd name="T4" fmla="*/ 1219 w 1219"/>
                  <a:gd name="T5" fmla="*/ 2 h 80"/>
                  <a:gd name="T6" fmla="*/ 1219 w 1219"/>
                  <a:gd name="T7" fmla="*/ 2 h 80"/>
                  <a:gd name="T8" fmla="*/ 1218 w 1219"/>
                  <a:gd name="T9" fmla="*/ 2 h 80"/>
                  <a:gd name="T10" fmla="*/ 1218 w 1219"/>
                  <a:gd name="T11" fmla="*/ 2 h 80"/>
                  <a:gd name="T12" fmla="*/ 1216 w 1219"/>
                  <a:gd name="T13" fmla="*/ 0 h 80"/>
                  <a:gd name="T14" fmla="*/ 1216 w 1219"/>
                  <a:gd name="T15" fmla="*/ 0 h 80"/>
                  <a:gd name="T16" fmla="*/ 1216 w 1219"/>
                  <a:gd name="T17" fmla="*/ 0 h 80"/>
                  <a:gd name="T18" fmla="*/ 1214 w 1219"/>
                  <a:gd name="T19" fmla="*/ 0 h 80"/>
                  <a:gd name="T20" fmla="*/ 1214 w 1219"/>
                  <a:gd name="T21" fmla="*/ 10 h 80"/>
                  <a:gd name="T22" fmla="*/ 1219 w 1219"/>
                  <a:gd name="T23" fmla="*/ 10 h 80"/>
                  <a:gd name="T24" fmla="*/ 1219 w 1219"/>
                  <a:gd name="T25" fmla="*/ 15 h 80"/>
                  <a:gd name="T26" fmla="*/ 1219 w 1219"/>
                  <a:gd name="T27" fmla="*/ 15 h 80"/>
                  <a:gd name="T28" fmla="*/ 1219 w 1219"/>
                  <a:gd name="T29" fmla="*/ 15 h 80"/>
                  <a:gd name="T30" fmla="*/ 1218 w 1219"/>
                  <a:gd name="T31" fmla="*/ 15 h 80"/>
                  <a:gd name="T32" fmla="*/ 1218 w 1219"/>
                  <a:gd name="T33" fmla="*/ 17 h 80"/>
                  <a:gd name="T34" fmla="*/ 1218 w 1219"/>
                  <a:gd name="T35" fmla="*/ 17 h 80"/>
                  <a:gd name="T36" fmla="*/ 1216 w 1219"/>
                  <a:gd name="T37" fmla="*/ 17 h 80"/>
                  <a:gd name="T38" fmla="*/ 1216 w 1219"/>
                  <a:gd name="T39" fmla="*/ 17 h 80"/>
                  <a:gd name="T40" fmla="*/ 1214 w 1219"/>
                  <a:gd name="T41" fmla="*/ 17 h 80"/>
                  <a:gd name="T42" fmla="*/ 1214 w 1219"/>
                  <a:gd name="T43" fmla="*/ 10 h 80"/>
                  <a:gd name="T44" fmla="*/ 1219 w 1219"/>
                  <a:gd name="T45" fmla="*/ 10 h 80"/>
                  <a:gd name="T46" fmla="*/ 0 w 1219"/>
                  <a:gd name="T47" fmla="*/ 63 h 80"/>
                  <a:gd name="T48" fmla="*/ 0 w 1219"/>
                  <a:gd name="T49" fmla="*/ 73 h 80"/>
                  <a:gd name="T50" fmla="*/ 2 w 1219"/>
                  <a:gd name="T51" fmla="*/ 76 h 80"/>
                  <a:gd name="T52" fmla="*/ 2 w 1219"/>
                  <a:gd name="T53" fmla="*/ 76 h 80"/>
                  <a:gd name="T54" fmla="*/ 2 w 1219"/>
                  <a:gd name="T55" fmla="*/ 78 h 80"/>
                  <a:gd name="T56" fmla="*/ 3 w 1219"/>
                  <a:gd name="T57" fmla="*/ 78 h 80"/>
                  <a:gd name="T58" fmla="*/ 3 w 1219"/>
                  <a:gd name="T59" fmla="*/ 78 h 80"/>
                  <a:gd name="T60" fmla="*/ 5 w 1219"/>
                  <a:gd name="T61" fmla="*/ 78 h 80"/>
                  <a:gd name="T62" fmla="*/ 5 w 1219"/>
                  <a:gd name="T63" fmla="*/ 78 h 80"/>
                  <a:gd name="T64" fmla="*/ 5 w 1219"/>
                  <a:gd name="T65" fmla="*/ 78 h 80"/>
                  <a:gd name="T66" fmla="*/ 7 w 1219"/>
                  <a:gd name="T67" fmla="*/ 80 h 80"/>
                  <a:gd name="T68" fmla="*/ 5 w 1219"/>
                  <a:gd name="T69" fmla="*/ 73 h 80"/>
                  <a:gd name="T70" fmla="*/ 5 w 1219"/>
                  <a:gd name="T71" fmla="*/ 60 h 80"/>
                  <a:gd name="T72" fmla="*/ 3 w 1219"/>
                  <a:gd name="T73" fmla="*/ 60 h 80"/>
                  <a:gd name="T74" fmla="*/ 3 w 1219"/>
                  <a:gd name="T75" fmla="*/ 60 h 80"/>
                  <a:gd name="T76" fmla="*/ 3 w 1219"/>
                  <a:gd name="T77" fmla="*/ 60 h 80"/>
                  <a:gd name="T78" fmla="*/ 2 w 1219"/>
                  <a:gd name="T79" fmla="*/ 61 h 80"/>
                  <a:gd name="T80" fmla="*/ 2 w 1219"/>
                  <a:gd name="T81" fmla="*/ 61 h 80"/>
                  <a:gd name="T82" fmla="*/ 0 w 1219"/>
                  <a:gd name="T83" fmla="*/ 61 h 80"/>
                  <a:gd name="T84" fmla="*/ 0 w 1219"/>
                  <a:gd name="T85" fmla="*/ 61 h 80"/>
                  <a:gd name="T86" fmla="*/ 0 w 1219"/>
                  <a:gd name="T87" fmla="*/ 6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9"/>
                  <a:gd name="T133" fmla="*/ 0 h 80"/>
                  <a:gd name="T134" fmla="*/ 1219 w 1219"/>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9" h="80">
                    <a:moveTo>
                      <a:pt x="1219" y="10"/>
                    </a:moveTo>
                    <a:lnTo>
                      <a:pt x="1219" y="2"/>
                    </a:lnTo>
                    <a:lnTo>
                      <a:pt x="1218" y="2"/>
                    </a:lnTo>
                    <a:lnTo>
                      <a:pt x="1216" y="0"/>
                    </a:lnTo>
                    <a:lnTo>
                      <a:pt x="1214" y="0"/>
                    </a:lnTo>
                    <a:lnTo>
                      <a:pt x="1214" y="10"/>
                    </a:lnTo>
                    <a:lnTo>
                      <a:pt x="1219" y="10"/>
                    </a:lnTo>
                    <a:lnTo>
                      <a:pt x="1219" y="15"/>
                    </a:lnTo>
                    <a:lnTo>
                      <a:pt x="1218" y="15"/>
                    </a:lnTo>
                    <a:lnTo>
                      <a:pt x="1218" y="17"/>
                    </a:lnTo>
                    <a:lnTo>
                      <a:pt x="1216" y="17"/>
                    </a:lnTo>
                    <a:lnTo>
                      <a:pt x="1214" y="17"/>
                    </a:lnTo>
                    <a:lnTo>
                      <a:pt x="1214" y="10"/>
                    </a:lnTo>
                    <a:lnTo>
                      <a:pt x="1219" y="10"/>
                    </a:lnTo>
                    <a:close/>
                    <a:moveTo>
                      <a:pt x="0" y="63"/>
                    </a:moveTo>
                    <a:lnTo>
                      <a:pt x="0" y="73"/>
                    </a:lnTo>
                    <a:lnTo>
                      <a:pt x="2" y="76"/>
                    </a:lnTo>
                    <a:lnTo>
                      <a:pt x="2" y="78"/>
                    </a:lnTo>
                    <a:lnTo>
                      <a:pt x="3" y="78"/>
                    </a:lnTo>
                    <a:lnTo>
                      <a:pt x="5" y="78"/>
                    </a:lnTo>
                    <a:lnTo>
                      <a:pt x="7" y="80"/>
                    </a:lnTo>
                    <a:lnTo>
                      <a:pt x="5" y="73"/>
                    </a:lnTo>
                    <a:lnTo>
                      <a:pt x="5" y="60"/>
                    </a:lnTo>
                    <a:lnTo>
                      <a:pt x="3" y="60"/>
                    </a:lnTo>
                    <a:lnTo>
                      <a:pt x="2" y="61"/>
                    </a:lnTo>
                    <a:lnTo>
                      <a:pt x="0" y="61"/>
                    </a:lnTo>
                    <a:lnTo>
                      <a:pt x="0" y="63"/>
                    </a:lnTo>
                    <a:close/>
                  </a:path>
                </a:pathLst>
              </a:custGeom>
              <a:solidFill>
                <a:srgbClr val="C7C7C7"/>
              </a:solidFill>
              <a:ln w="9525">
                <a:noFill/>
                <a:round/>
                <a:headEnd/>
                <a:tailEnd/>
              </a:ln>
            </p:spPr>
            <p:txBody>
              <a:bodyPr/>
              <a:lstStyle/>
              <a:p>
                <a:pPr algn="ctr"/>
                <a:endParaRPr lang="en-US">
                  <a:latin typeface="Candara" pitchFamily="34" charset="0"/>
                </a:endParaRPr>
              </a:p>
            </p:txBody>
          </p:sp>
          <p:sp>
            <p:nvSpPr>
              <p:cNvPr id="7229" name="Freeform 245"/>
              <p:cNvSpPr>
                <a:spLocks noEditPoints="1"/>
              </p:cNvSpPr>
              <p:nvPr/>
            </p:nvSpPr>
            <p:spPr bwMode="auto">
              <a:xfrm>
                <a:off x="1425" y="2933"/>
                <a:ext cx="1216" cy="83"/>
              </a:xfrm>
              <a:custGeom>
                <a:avLst/>
                <a:gdLst>
                  <a:gd name="T0" fmla="*/ 1216 w 1216"/>
                  <a:gd name="T1" fmla="*/ 12 h 83"/>
                  <a:gd name="T2" fmla="*/ 1216 w 1216"/>
                  <a:gd name="T3" fmla="*/ 4 h 83"/>
                  <a:gd name="T4" fmla="*/ 1214 w 1216"/>
                  <a:gd name="T5" fmla="*/ 2 h 83"/>
                  <a:gd name="T6" fmla="*/ 1214 w 1216"/>
                  <a:gd name="T7" fmla="*/ 2 h 83"/>
                  <a:gd name="T8" fmla="*/ 1214 w 1216"/>
                  <a:gd name="T9" fmla="*/ 2 h 83"/>
                  <a:gd name="T10" fmla="*/ 1212 w 1216"/>
                  <a:gd name="T11" fmla="*/ 2 h 83"/>
                  <a:gd name="T12" fmla="*/ 1212 w 1216"/>
                  <a:gd name="T13" fmla="*/ 2 h 83"/>
                  <a:gd name="T14" fmla="*/ 1212 w 1216"/>
                  <a:gd name="T15" fmla="*/ 2 h 83"/>
                  <a:gd name="T16" fmla="*/ 1211 w 1216"/>
                  <a:gd name="T17" fmla="*/ 2 h 83"/>
                  <a:gd name="T18" fmla="*/ 1211 w 1216"/>
                  <a:gd name="T19" fmla="*/ 0 h 83"/>
                  <a:gd name="T20" fmla="*/ 1211 w 1216"/>
                  <a:gd name="T21" fmla="*/ 12 h 83"/>
                  <a:gd name="T22" fmla="*/ 1216 w 1216"/>
                  <a:gd name="T23" fmla="*/ 12 h 83"/>
                  <a:gd name="T24" fmla="*/ 1216 w 1216"/>
                  <a:gd name="T25" fmla="*/ 19 h 83"/>
                  <a:gd name="T26" fmla="*/ 1216 w 1216"/>
                  <a:gd name="T27" fmla="*/ 19 h 83"/>
                  <a:gd name="T28" fmla="*/ 1214 w 1216"/>
                  <a:gd name="T29" fmla="*/ 19 h 83"/>
                  <a:gd name="T30" fmla="*/ 1214 w 1216"/>
                  <a:gd name="T31" fmla="*/ 19 h 83"/>
                  <a:gd name="T32" fmla="*/ 1212 w 1216"/>
                  <a:gd name="T33" fmla="*/ 19 h 83"/>
                  <a:gd name="T34" fmla="*/ 1212 w 1216"/>
                  <a:gd name="T35" fmla="*/ 19 h 83"/>
                  <a:gd name="T36" fmla="*/ 1212 w 1216"/>
                  <a:gd name="T37" fmla="*/ 19 h 83"/>
                  <a:gd name="T38" fmla="*/ 1211 w 1216"/>
                  <a:gd name="T39" fmla="*/ 20 h 83"/>
                  <a:gd name="T40" fmla="*/ 1211 w 1216"/>
                  <a:gd name="T41" fmla="*/ 20 h 83"/>
                  <a:gd name="T42" fmla="*/ 1211 w 1216"/>
                  <a:gd name="T43" fmla="*/ 12 h 83"/>
                  <a:gd name="T44" fmla="*/ 1216 w 1216"/>
                  <a:gd name="T45" fmla="*/ 12 h 83"/>
                  <a:gd name="T46" fmla="*/ 0 w 1216"/>
                  <a:gd name="T47" fmla="*/ 63 h 83"/>
                  <a:gd name="T48" fmla="*/ 1 w 1216"/>
                  <a:gd name="T49" fmla="*/ 75 h 83"/>
                  <a:gd name="T50" fmla="*/ 1 w 1216"/>
                  <a:gd name="T51" fmla="*/ 80 h 83"/>
                  <a:gd name="T52" fmla="*/ 3 w 1216"/>
                  <a:gd name="T53" fmla="*/ 80 h 83"/>
                  <a:gd name="T54" fmla="*/ 3 w 1216"/>
                  <a:gd name="T55" fmla="*/ 80 h 83"/>
                  <a:gd name="T56" fmla="*/ 3 w 1216"/>
                  <a:gd name="T57" fmla="*/ 80 h 83"/>
                  <a:gd name="T58" fmla="*/ 5 w 1216"/>
                  <a:gd name="T59" fmla="*/ 82 h 83"/>
                  <a:gd name="T60" fmla="*/ 5 w 1216"/>
                  <a:gd name="T61" fmla="*/ 82 h 83"/>
                  <a:gd name="T62" fmla="*/ 6 w 1216"/>
                  <a:gd name="T63" fmla="*/ 82 h 83"/>
                  <a:gd name="T64" fmla="*/ 6 w 1216"/>
                  <a:gd name="T65" fmla="*/ 82 h 83"/>
                  <a:gd name="T66" fmla="*/ 6 w 1216"/>
                  <a:gd name="T67" fmla="*/ 83 h 83"/>
                  <a:gd name="T68" fmla="*/ 6 w 1216"/>
                  <a:gd name="T69" fmla="*/ 75 h 83"/>
                  <a:gd name="T70" fmla="*/ 5 w 1216"/>
                  <a:gd name="T71" fmla="*/ 60 h 83"/>
                  <a:gd name="T72" fmla="*/ 5 w 1216"/>
                  <a:gd name="T73" fmla="*/ 60 h 83"/>
                  <a:gd name="T74" fmla="*/ 3 w 1216"/>
                  <a:gd name="T75" fmla="*/ 60 h 83"/>
                  <a:gd name="T76" fmla="*/ 3 w 1216"/>
                  <a:gd name="T77" fmla="*/ 60 h 83"/>
                  <a:gd name="T78" fmla="*/ 3 w 1216"/>
                  <a:gd name="T79" fmla="*/ 62 h 83"/>
                  <a:gd name="T80" fmla="*/ 1 w 1216"/>
                  <a:gd name="T81" fmla="*/ 62 h 83"/>
                  <a:gd name="T82" fmla="*/ 1 w 1216"/>
                  <a:gd name="T83" fmla="*/ 62 h 83"/>
                  <a:gd name="T84" fmla="*/ 1 w 1216"/>
                  <a:gd name="T85" fmla="*/ 62 h 83"/>
                  <a:gd name="T86" fmla="*/ 0 w 1216"/>
                  <a:gd name="T87" fmla="*/ 63 h 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6"/>
                  <a:gd name="T133" fmla="*/ 0 h 83"/>
                  <a:gd name="T134" fmla="*/ 1216 w 1216"/>
                  <a:gd name="T135" fmla="*/ 83 h 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6" h="83">
                    <a:moveTo>
                      <a:pt x="1216" y="12"/>
                    </a:moveTo>
                    <a:lnTo>
                      <a:pt x="1216" y="4"/>
                    </a:lnTo>
                    <a:lnTo>
                      <a:pt x="1214" y="2"/>
                    </a:lnTo>
                    <a:lnTo>
                      <a:pt x="1212" y="2"/>
                    </a:lnTo>
                    <a:lnTo>
                      <a:pt x="1211" y="2"/>
                    </a:lnTo>
                    <a:lnTo>
                      <a:pt x="1211" y="0"/>
                    </a:lnTo>
                    <a:lnTo>
                      <a:pt x="1211" y="12"/>
                    </a:lnTo>
                    <a:lnTo>
                      <a:pt x="1216" y="12"/>
                    </a:lnTo>
                    <a:lnTo>
                      <a:pt x="1216" y="19"/>
                    </a:lnTo>
                    <a:lnTo>
                      <a:pt x="1214" y="19"/>
                    </a:lnTo>
                    <a:lnTo>
                      <a:pt x="1212" y="19"/>
                    </a:lnTo>
                    <a:lnTo>
                      <a:pt x="1211" y="20"/>
                    </a:lnTo>
                    <a:lnTo>
                      <a:pt x="1211" y="12"/>
                    </a:lnTo>
                    <a:lnTo>
                      <a:pt x="1216" y="12"/>
                    </a:lnTo>
                    <a:close/>
                    <a:moveTo>
                      <a:pt x="0" y="63"/>
                    </a:moveTo>
                    <a:lnTo>
                      <a:pt x="1" y="75"/>
                    </a:lnTo>
                    <a:lnTo>
                      <a:pt x="1" y="80"/>
                    </a:lnTo>
                    <a:lnTo>
                      <a:pt x="3" y="80"/>
                    </a:lnTo>
                    <a:lnTo>
                      <a:pt x="5" y="82"/>
                    </a:lnTo>
                    <a:lnTo>
                      <a:pt x="6" y="82"/>
                    </a:lnTo>
                    <a:lnTo>
                      <a:pt x="6" y="83"/>
                    </a:lnTo>
                    <a:lnTo>
                      <a:pt x="6" y="75"/>
                    </a:lnTo>
                    <a:lnTo>
                      <a:pt x="5" y="60"/>
                    </a:lnTo>
                    <a:lnTo>
                      <a:pt x="3" y="60"/>
                    </a:lnTo>
                    <a:lnTo>
                      <a:pt x="3" y="62"/>
                    </a:lnTo>
                    <a:lnTo>
                      <a:pt x="1" y="62"/>
                    </a:lnTo>
                    <a:lnTo>
                      <a:pt x="0" y="63"/>
                    </a:lnTo>
                    <a:close/>
                  </a:path>
                </a:pathLst>
              </a:custGeom>
              <a:solidFill>
                <a:srgbClr val="C7C7C7"/>
              </a:solidFill>
              <a:ln w="9525">
                <a:noFill/>
                <a:round/>
                <a:headEnd/>
                <a:tailEnd/>
              </a:ln>
            </p:spPr>
            <p:txBody>
              <a:bodyPr/>
              <a:lstStyle/>
              <a:p>
                <a:pPr algn="ctr"/>
                <a:endParaRPr lang="en-US">
                  <a:latin typeface="Candara" pitchFamily="34" charset="0"/>
                </a:endParaRPr>
              </a:p>
            </p:txBody>
          </p:sp>
          <p:sp>
            <p:nvSpPr>
              <p:cNvPr id="7230" name="Freeform 246"/>
              <p:cNvSpPr>
                <a:spLocks noEditPoints="1"/>
              </p:cNvSpPr>
              <p:nvPr/>
            </p:nvSpPr>
            <p:spPr bwMode="auto">
              <a:xfrm>
                <a:off x="1428" y="2933"/>
                <a:ext cx="1209" cy="85"/>
              </a:xfrm>
              <a:custGeom>
                <a:avLst/>
                <a:gdLst>
                  <a:gd name="T0" fmla="*/ 1209 w 1209"/>
                  <a:gd name="T1" fmla="*/ 12 h 85"/>
                  <a:gd name="T2" fmla="*/ 1209 w 1209"/>
                  <a:gd name="T3" fmla="*/ 2 h 85"/>
                  <a:gd name="T4" fmla="*/ 1209 w 1209"/>
                  <a:gd name="T5" fmla="*/ 2 h 85"/>
                  <a:gd name="T6" fmla="*/ 1209 w 1209"/>
                  <a:gd name="T7" fmla="*/ 2 h 85"/>
                  <a:gd name="T8" fmla="*/ 1208 w 1209"/>
                  <a:gd name="T9" fmla="*/ 2 h 85"/>
                  <a:gd name="T10" fmla="*/ 1208 w 1209"/>
                  <a:gd name="T11" fmla="*/ 0 h 85"/>
                  <a:gd name="T12" fmla="*/ 1206 w 1209"/>
                  <a:gd name="T13" fmla="*/ 0 h 85"/>
                  <a:gd name="T14" fmla="*/ 1206 w 1209"/>
                  <a:gd name="T15" fmla="*/ 0 h 85"/>
                  <a:gd name="T16" fmla="*/ 1206 w 1209"/>
                  <a:gd name="T17" fmla="*/ 0 h 85"/>
                  <a:gd name="T18" fmla="*/ 1204 w 1209"/>
                  <a:gd name="T19" fmla="*/ 0 h 85"/>
                  <a:gd name="T20" fmla="*/ 1204 w 1209"/>
                  <a:gd name="T21" fmla="*/ 12 h 85"/>
                  <a:gd name="T22" fmla="*/ 1209 w 1209"/>
                  <a:gd name="T23" fmla="*/ 12 h 85"/>
                  <a:gd name="T24" fmla="*/ 1209 w 1209"/>
                  <a:gd name="T25" fmla="*/ 19 h 85"/>
                  <a:gd name="T26" fmla="*/ 1209 w 1209"/>
                  <a:gd name="T27" fmla="*/ 19 h 85"/>
                  <a:gd name="T28" fmla="*/ 1209 w 1209"/>
                  <a:gd name="T29" fmla="*/ 19 h 85"/>
                  <a:gd name="T30" fmla="*/ 1208 w 1209"/>
                  <a:gd name="T31" fmla="*/ 20 h 85"/>
                  <a:gd name="T32" fmla="*/ 1208 w 1209"/>
                  <a:gd name="T33" fmla="*/ 20 h 85"/>
                  <a:gd name="T34" fmla="*/ 1206 w 1209"/>
                  <a:gd name="T35" fmla="*/ 20 h 85"/>
                  <a:gd name="T36" fmla="*/ 1206 w 1209"/>
                  <a:gd name="T37" fmla="*/ 20 h 85"/>
                  <a:gd name="T38" fmla="*/ 1206 w 1209"/>
                  <a:gd name="T39" fmla="*/ 20 h 85"/>
                  <a:gd name="T40" fmla="*/ 1204 w 1209"/>
                  <a:gd name="T41" fmla="*/ 20 h 85"/>
                  <a:gd name="T42" fmla="*/ 1204 w 1209"/>
                  <a:gd name="T43" fmla="*/ 12 h 85"/>
                  <a:gd name="T44" fmla="*/ 1209 w 1209"/>
                  <a:gd name="T45" fmla="*/ 12 h 85"/>
                  <a:gd name="T46" fmla="*/ 0 w 1209"/>
                  <a:gd name="T47" fmla="*/ 62 h 85"/>
                  <a:gd name="T48" fmla="*/ 0 w 1209"/>
                  <a:gd name="T49" fmla="*/ 75 h 85"/>
                  <a:gd name="T50" fmla="*/ 2 w 1209"/>
                  <a:gd name="T51" fmla="*/ 82 h 85"/>
                  <a:gd name="T52" fmla="*/ 2 w 1209"/>
                  <a:gd name="T53" fmla="*/ 82 h 85"/>
                  <a:gd name="T54" fmla="*/ 3 w 1209"/>
                  <a:gd name="T55" fmla="*/ 82 h 85"/>
                  <a:gd name="T56" fmla="*/ 3 w 1209"/>
                  <a:gd name="T57" fmla="*/ 83 h 85"/>
                  <a:gd name="T58" fmla="*/ 5 w 1209"/>
                  <a:gd name="T59" fmla="*/ 83 h 85"/>
                  <a:gd name="T60" fmla="*/ 5 w 1209"/>
                  <a:gd name="T61" fmla="*/ 83 h 85"/>
                  <a:gd name="T62" fmla="*/ 5 w 1209"/>
                  <a:gd name="T63" fmla="*/ 85 h 85"/>
                  <a:gd name="T64" fmla="*/ 7 w 1209"/>
                  <a:gd name="T65" fmla="*/ 85 h 85"/>
                  <a:gd name="T66" fmla="*/ 7 w 1209"/>
                  <a:gd name="T67" fmla="*/ 85 h 85"/>
                  <a:gd name="T68" fmla="*/ 5 w 1209"/>
                  <a:gd name="T69" fmla="*/ 73 h 85"/>
                  <a:gd name="T70" fmla="*/ 3 w 1209"/>
                  <a:gd name="T71" fmla="*/ 58 h 85"/>
                  <a:gd name="T72" fmla="*/ 3 w 1209"/>
                  <a:gd name="T73" fmla="*/ 58 h 85"/>
                  <a:gd name="T74" fmla="*/ 3 w 1209"/>
                  <a:gd name="T75" fmla="*/ 58 h 85"/>
                  <a:gd name="T76" fmla="*/ 2 w 1209"/>
                  <a:gd name="T77" fmla="*/ 58 h 85"/>
                  <a:gd name="T78" fmla="*/ 2 w 1209"/>
                  <a:gd name="T79" fmla="*/ 60 h 85"/>
                  <a:gd name="T80" fmla="*/ 2 w 1209"/>
                  <a:gd name="T81" fmla="*/ 60 h 85"/>
                  <a:gd name="T82" fmla="*/ 0 w 1209"/>
                  <a:gd name="T83" fmla="*/ 60 h 85"/>
                  <a:gd name="T84" fmla="*/ 0 w 1209"/>
                  <a:gd name="T85" fmla="*/ 60 h 85"/>
                  <a:gd name="T86" fmla="*/ 0 w 1209"/>
                  <a:gd name="T87" fmla="*/ 6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9"/>
                  <a:gd name="T133" fmla="*/ 0 h 85"/>
                  <a:gd name="T134" fmla="*/ 1209 w 1209"/>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9" h="85">
                    <a:moveTo>
                      <a:pt x="1209" y="12"/>
                    </a:moveTo>
                    <a:lnTo>
                      <a:pt x="1209" y="2"/>
                    </a:lnTo>
                    <a:lnTo>
                      <a:pt x="1208" y="2"/>
                    </a:lnTo>
                    <a:lnTo>
                      <a:pt x="1208" y="0"/>
                    </a:lnTo>
                    <a:lnTo>
                      <a:pt x="1206" y="0"/>
                    </a:lnTo>
                    <a:lnTo>
                      <a:pt x="1204" y="0"/>
                    </a:lnTo>
                    <a:lnTo>
                      <a:pt x="1204" y="12"/>
                    </a:lnTo>
                    <a:lnTo>
                      <a:pt x="1209" y="12"/>
                    </a:lnTo>
                    <a:lnTo>
                      <a:pt x="1209" y="19"/>
                    </a:lnTo>
                    <a:lnTo>
                      <a:pt x="1208" y="20"/>
                    </a:lnTo>
                    <a:lnTo>
                      <a:pt x="1206" y="20"/>
                    </a:lnTo>
                    <a:lnTo>
                      <a:pt x="1204" y="20"/>
                    </a:lnTo>
                    <a:lnTo>
                      <a:pt x="1204" y="12"/>
                    </a:lnTo>
                    <a:lnTo>
                      <a:pt x="1209" y="12"/>
                    </a:lnTo>
                    <a:close/>
                    <a:moveTo>
                      <a:pt x="0" y="62"/>
                    </a:moveTo>
                    <a:lnTo>
                      <a:pt x="0" y="75"/>
                    </a:lnTo>
                    <a:lnTo>
                      <a:pt x="2" y="82"/>
                    </a:lnTo>
                    <a:lnTo>
                      <a:pt x="3" y="82"/>
                    </a:lnTo>
                    <a:lnTo>
                      <a:pt x="3" y="83"/>
                    </a:lnTo>
                    <a:lnTo>
                      <a:pt x="5" y="83"/>
                    </a:lnTo>
                    <a:lnTo>
                      <a:pt x="5" y="85"/>
                    </a:lnTo>
                    <a:lnTo>
                      <a:pt x="7" y="85"/>
                    </a:lnTo>
                    <a:lnTo>
                      <a:pt x="5" y="73"/>
                    </a:lnTo>
                    <a:lnTo>
                      <a:pt x="3" y="58"/>
                    </a:lnTo>
                    <a:lnTo>
                      <a:pt x="2" y="58"/>
                    </a:lnTo>
                    <a:lnTo>
                      <a:pt x="2" y="60"/>
                    </a:lnTo>
                    <a:lnTo>
                      <a:pt x="0" y="60"/>
                    </a:lnTo>
                    <a:lnTo>
                      <a:pt x="0" y="62"/>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231" name="Freeform 247"/>
              <p:cNvSpPr>
                <a:spLocks noEditPoints="1"/>
              </p:cNvSpPr>
              <p:nvPr/>
            </p:nvSpPr>
            <p:spPr bwMode="auto">
              <a:xfrm>
                <a:off x="1430" y="2932"/>
                <a:ext cx="1206" cy="99"/>
              </a:xfrm>
              <a:custGeom>
                <a:avLst/>
                <a:gdLst>
                  <a:gd name="T0" fmla="*/ 1206 w 1206"/>
                  <a:gd name="T1" fmla="*/ 13 h 99"/>
                  <a:gd name="T2" fmla="*/ 1206 w 1206"/>
                  <a:gd name="T3" fmla="*/ 1 h 99"/>
                  <a:gd name="T4" fmla="*/ 1204 w 1206"/>
                  <a:gd name="T5" fmla="*/ 1 h 99"/>
                  <a:gd name="T6" fmla="*/ 1204 w 1206"/>
                  <a:gd name="T7" fmla="*/ 1 h 99"/>
                  <a:gd name="T8" fmla="*/ 1204 w 1206"/>
                  <a:gd name="T9" fmla="*/ 1 h 99"/>
                  <a:gd name="T10" fmla="*/ 1202 w 1206"/>
                  <a:gd name="T11" fmla="*/ 1 h 99"/>
                  <a:gd name="T12" fmla="*/ 1202 w 1206"/>
                  <a:gd name="T13" fmla="*/ 1 h 99"/>
                  <a:gd name="T14" fmla="*/ 1202 w 1206"/>
                  <a:gd name="T15" fmla="*/ 1 h 99"/>
                  <a:gd name="T16" fmla="*/ 1201 w 1206"/>
                  <a:gd name="T17" fmla="*/ 0 h 99"/>
                  <a:gd name="T18" fmla="*/ 1201 w 1206"/>
                  <a:gd name="T19" fmla="*/ 0 h 99"/>
                  <a:gd name="T20" fmla="*/ 1201 w 1206"/>
                  <a:gd name="T21" fmla="*/ 13 h 99"/>
                  <a:gd name="T22" fmla="*/ 1206 w 1206"/>
                  <a:gd name="T23" fmla="*/ 13 h 99"/>
                  <a:gd name="T24" fmla="*/ 1206 w 1206"/>
                  <a:gd name="T25" fmla="*/ 21 h 99"/>
                  <a:gd name="T26" fmla="*/ 1204 w 1206"/>
                  <a:gd name="T27" fmla="*/ 21 h 99"/>
                  <a:gd name="T28" fmla="*/ 1204 w 1206"/>
                  <a:gd name="T29" fmla="*/ 21 h 99"/>
                  <a:gd name="T30" fmla="*/ 1204 w 1206"/>
                  <a:gd name="T31" fmla="*/ 21 h 99"/>
                  <a:gd name="T32" fmla="*/ 1202 w 1206"/>
                  <a:gd name="T33" fmla="*/ 21 h 99"/>
                  <a:gd name="T34" fmla="*/ 1202 w 1206"/>
                  <a:gd name="T35" fmla="*/ 23 h 99"/>
                  <a:gd name="T36" fmla="*/ 1202 w 1206"/>
                  <a:gd name="T37" fmla="*/ 23 h 99"/>
                  <a:gd name="T38" fmla="*/ 1201 w 1206"/>
                  <a:gd name="T39" fmla="*/ 23 h 99"/>
                  <a:gd name="T40" fmla="*/ 1201 w 1206"/>
                  <a:gd name="T41" fmla="*/ 23 h 99"/>
                  <a:gd name="T42" fmla="*/ 1201 w 1206"/>
                  <a:gd name="T43" fmla="*/ 13 h 99"/>
                  <a:gd name="T44" fmla="*/ 1206 w 1206"/>
                  <a:gd name="T45" fmla="*/ 13 h 99"/>
                  <a:gd name="T46" fmla="*/ 0 w 1206"/>
                  <a:gd name="T47" fmla="*/ 61 h 99"/>
                  <a:gd name="T48" fmla="*/ 1 w 1206"/>
                  <a:gd name="T49" fmla="*/ 76 h 99"/>
                  <a:gd name="T50" fmla="*/ 1 w 1206"/>
                  <a:gd name="T51" fmla="*/ 84 h 99"/>
                  <a:gd name="T52" fmla="*/ 3 w 1206"/>
                  <a:gd name="T53" fmla="*/ 84 h 99"/>
                  <a:gd name="T54" fmla="*/ 5 w 1206"/>
                  <a:gd name="T55" fmla="*/ 86 h 99"/>
                  <a:gd name="T56" fmla="*/ 5 w 1206"/>
                  <a:gd name="T57" fmla="*/ 86 h 99"/>
                  <a:gd name="T58" fmla="*/ 6 w 1206"/>
                  <a:gd name="T59" fmla="*/ 88 h 99"/>
                  <a:gd name="T60" fmla="*/ 6 w 1206"/>
                  <a:gd name="T61" fmla="*/ 89 h 99"/>
                  <a:gd name="T62" fmla="*/ 8 w 1206"/>
                  <a:gd name="T63" fmla="*/ 91 h 99"/>
                  <a:gd name="T64" fmla="*/ 8 w 1206"/>
                  <a:gd name="T65" fmla="*/ 91 h 99"/>
                  <a:gd name="T66" fmla="*/ 8 w 1206"/>
                  <a:gd name="T67" fmla="*/ 93 h 99"/>
                  <a:gd name="T68" fmla="*/ 6 w 1206"/>
                  <a:gd name="T69" fmla="*/ 74 h 99"/>
                  <a:gd name="T70" fmla="*/ 5 w 1206"/>
                  <a:gd name="T71" fmla="*/ 58 h 99"/>
                  <a:gd name="T72" fmla="*/ 5 w 1206"/>
                  <a:gd name="T73" fmla="*/ 58 h 99"/>
                  <a:gd name="T74" fmla="*/ 3 w 1206"/>
                  <a:gd name="T75" fmla="*/ 58 h 99"/>
                  <a:gd name="T76" fmla="*/ 3 w 1206"/>
                  <a:gd name="T77" fmla="*/ 58 h 99"/>
                  <a:gd name="T78" fmla="*/ 1 w 1206"/>
                  <a:gd name="T79" fmla="*/ 59 h 99"/>
                  <a:gd name="T80" fmla="*/ 1 w 1206"/>
                  <a:gd name="T81" fmla="*/ 59 h 99"/>
                  <a:gd name="T82" fmla="*/ 1 w 1206"/>
                  <a:gd name="T83" fmla="*/ 59 h 99"/>
                  <a:gd name="T84" fmla="*/ 0 w 1206"/>
                  <a:gd name="T85" fmla="*/ 59 h 99"/>
                  <a:gd name="T86" fmla="*/ 0 w 1206"/>
                  <a:gd name="T87" fmla="*/ 61 h 99"/>
                  <a:gd name="T88" fmla="*/ 8 w 1206"/>
                  <a:gd name="T89" fmla="*/ 98 h 99"/>
                  <a:gd name="T90" fmla="*/ 10 w 1206"/>
                  <a:gd name="T91" fmla="*/ 99 h 99"/>
                  <a:gd name="T92" fmla="*/ 8 w 1206"/>
                  <a:gd name="T93" fmla="*/ 99 h 99"/>
                  <a:gd name="T94" fmla="*/ 8 w 1206"/>
                  <a:gd name="T95" fmla="*/ 99 h 99"/>
                  <a:gd name="T96" fmla="*/ 8 w 1206"/>
                  <a:gd name="T97" fmla="*/ 99 h 99"/>
                  <a:gd name="T98" fmla="*/ 8 w 1206"/>
                  <a:gd name="T99" fmla="*/ 99 h 99"/>
                  <a:gd name="T100" fmla="*/ 8 w 1206"/>
                  <a:gd name="T101" fmla="*/ 99 h 99"/>
                  <a:gd name="T102" fmla="*/ 8 w 1206"/>
                  <a:gd name="T103" fmla="*/ 98 h 99"/>
                  <a:gd name="T104" fmla="*/ 8 w 1206"/>
                  <a:gd name="T105" fmla="*/ 98 h 99"/>
                  <a:gd name="T106" fmla="*/ 8 w 1206"/>
                  <a:gd name="T107" fmla="*/ 98 h 99"/>
                  <a:gd name="T108" fmla="*/ 8 w 1206"/>
                  <a:gd name="T109" fmla="*/ 98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6"/>
                  <a:gd name="T166" fmla="*/ 0 h 99"/>
                  <a:gd name="T167" fmla="*/ 1206 w 1206"/>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6" h="99">
                    <a:moveTo>
                      <a:pt x="1206" y="13"/>
                    </a:moveTo>
                    <a:lnTo>
                      <a:pt x="1206" y="1"/>
                    </a:lnTo>
                    <a:lnTo>
                      <a:pt x="1204" y="1"/>
                    </a:lnTo>
                    <a:lnTo>
                      <a:pt x="1202" y="1"/>
                    </a:lnTo>
                    <a:lnTo>
                      <a:pt x="1201" y="0"/>
                    </a:lnTo>
                    <a:lnTo>
                      <a:pt x="1201" y="13"/>
                    </a:lnTo>
                    <a:lnTo>
                      <a:pt x="1206" y="13"/>
                    </a:lnTo>
                    <a:lnTo>
                      <a:pt x="1206" y="21"/>
                    </a:lnTo>
                    <a:lnTo>
                      <a:pt x="1204" y="21"/>
                    </a:lnTo>
                    <a:lnTo>
                      <a:pt x="1202" y="21"/>
                    </a:lnTo>
                    <a:lnTo>
                      <a:pt x="1202" y="23"/>
                    </a:lnTo>
                    <a:lnTo>
                      <a:pt x="1201" y="23"/>
                    </a:lnTo>
                    <a:lnTo>
                      <a:pt x="1201" y="13"/>
                    </a:lnTo>
                    <a:lnTo>
                      <a:pt x="1206" y="13"/>
                    </a:lnTo>
                    <a:close/>
                    <a:moveTo>
                      <a:pt x="0" y="61"/>
                    </a:moveTo>
                    <a:lnTo>
                      <a:pt x="1" y="76"/>
                    </a:lnTo>
                    <a:lnTo>
                      <a:pt x="1" y="84"/>
                    </a:lnTo>
                    <a:lnTo>
                      <a:pt x="3" y="84"/>
                    </a:lnTo>
                    <a:lnTo>
                      <a:pt x="5" y="86"/>
                    </a:lnTo>
                    <a:lnTo>
                      <a:pt x="6" y="88"/>
                    </a:lnTo>
                    <a:lnTo>
                      <a:pt x="6" y="89"/>
                    </a:lnTo>
                    <a:lnTo>
                      <a:pt x="8" y="91"/>
                    </a:lnTo>
                    <a:lnTo>
                      <a:pt x="8" y="93"/>
                    </a:lnTo>
                    <a:lnTo>
                      <a:pt x="6" y="74"/>
                    </a:lnTo>
                    <a:lnTo>
                      <a:pt x="5" y="58"/>
                    </a:lnTo>
                    <a:lnTo>
                      <a:pt x="3" y="58"/>
                    </a:lnTo>
                    <a:lnTo>
                      <a:pt x="1" y="59"/>
                    </a:lnTo>
                    <a:lnTo>
                      <a:pt x="0" y="59"/>
                    </a:lnTo>
                    <a:lnTo>
                      <a:pt x="0" y="61"/>
                    </a:lnTo>
                    <a:close/>
                    <a:moveTo>
                      <a:pt x="8" y="98"/>
                    </a:moveTo>
                    <a:lnTo>
                      <a:pt x="10" y="99"/>
                    </a:lnTo>
                    <a:lnTo>
                      <a:pt x="8" y="99"/>
                    </a:lnTo>
                    <a:lnTo>
                      <a:pt x="8" y="98"/>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232" name="Freeform 248"/>
              <p:cNvSpPr>
                <a:spLocks noEditPoints="1"/>
              </p:cNvSpPr>
              <p:nvPr/>
            </p:nvSpPr>
            <p:spPr bwMode="auto">
              <a:xfrm>
                <a:off x="1431" y="2932"/>
                <a:ext cx="1201" cy="99"/>
              </a:xfrm>
              <a:custGeom>
                <a:avLst/>
                <a:gdLst>
                  <a:gd name="T0" fmla="*/ 1201 w 1201"/>
                  <a:gd name="T1" fmla="*/ 13 h 99"/>
                  <a:gd name="T2" fmla="*/ 1201 w 1201"/>
                  <a:gd name="T3" fmla="*/ 1 h 99"/>
                  <a:gd name="T4" fmla="*/ 1201 w 1201"/>
                  <a:gd name="T5" fmla="*/ 1 h 99"/>
                  <a:gd name="T6" fmla="*/ 1201 w 1201"/>
                  <a:gd name="T7" fmla="*/ 1 h 99"/>
                  <a:gd name="T8" fmla="*/ 1200 w 1201"/>
                  <a:gd name="T9" fmla="*/ 0 h 99"/>
                  <a:gd name="T10" fmla="*/ 1200 w 1201"/>
                  <a:gd name="T11" fmla="*/ 0 h 99"/>
                  <a:gd name="T12" fmla="*/ 1198 w 1201"/>
                  <a:gd name="T13" fmla="*/ 0 h 99"/>
                  <a:gd name="T14" fmla="*/ 1198 w 1201"/>
                  <a:gd name="T15" fmla="*/ 0 h 99"/>
                  <a:gd name="T16" fmla="*/ 1198 w 1201"/>
                  <a:gd name="T17" fmla="*/ 0 h 99"/>
                  <a:gd name="T18" fmla="*/ 1196 w 1201"/>
                  <a:gd name="T19" fmla="*/ 0 h 99"/>
                  <a:gd name="T20" fmla="*/ 1196 w 1201"/>
                  <a:gd name="T21" fmla="*/ 13 h 99"/>
                  <a:gd name="T22" fmla="*/ 1201 w 1201"/>
                  <a:gd name="T23" fmla="*/ 13 h 99"/>
                  <a:gd name="T24" fmla="*/ 1201 w 1201"/>
                  <a:gd name="T25" fmla="*/ 21 h 99"/>
                  <a:gd name="T26" fmla="*/ 1201 w 1201"/>
                  <a:gd name="T27" fmla="*/ 23 h 99"/>
                  <a:gd name="T28" fmla="*/ 1201 w 1201"/>
                  <a:gd name="T29" fmla="*/ 23 h 99"/>
                  <a:gd name="T30" fmla="*/ 1200 w 1201"/>
                  <a:gd name="T31" fmla="*/ 23 h 99"/>
                  <a:gd name="T32" fmla="*/ 1200 w 1201"/>
                  <a:gd name="T33" fmla="*/ 23 h 99"/>
                  <a:gd name="T34" fmla="*/ 1198 w 1201"/>
                  <a:gd name="T35" fmla="*/ 23 h 99"/>
                  <a:gd name="T36" fmla="*/ 1198 w 1201"/>
                  <a:gd name="T37" fmla="*/ 23 h 99"/>
                  <a:gd name="T38" fmla="*/ 1198 w 1201"/>
                  <a:gd name="T39" fmla="*/ 25 h 99"/>
                  <a:gd name="T40" fmla="*/ 1196 w 1201"/>
                  <a:gd name="T41" fmla="*/ 25 h 99"/>
                  <a:gd name="T42" fmla="*/ 1196 w 1201"/>
                  <a:gd name="T43" fmla="*/ 13 h 99"/>
                  <a:gd name="T44" fmla="*/ 1201 w 1201"/>
                  <a:gd name="T45" fmla="*/ 13 h 99"/>
                  <a:gd name="T46" fmla="*/ 0 w 1201"/>
                  <a:gd name="T47" fmla="*/ 59 h 99"/>
                  <a:gd name="T48" fmla="*/ 2 w 1201"/>
                  <a:gd name="T49" fmla="*/ 74 h 99"/>
                  <a:gd name="T50" fmla="*/ 4 w 1201"/>
                  <a:gd name="T51" fmla="*/ 86 h 99"/>
                  <a:gd name="T52" fmla="*/ 5 w 1201"/>
                  <a:gd name="T53" fmla="*/ 88 h 99"/>
                  <a:gd name="T54" fmla="*/ 5 w 1201"/>
                  <a:gd name="T55" fmla="*/ 89 h 99"/>
                  <a:gd name="T56" fmla="*/ 7 w 1201"/>
                  <a:gd name="T57" fmla="*/ 91 h 99"/>
                  <a:gd name="T58" fmla="*/ 7 w 1201"/>
                  <a:gd name="T59" fmla="*/ 93 h 99"/>
                  <a:gd name="T60" fmla="*/ 7 w 1201"/>
                  <a:gd name="T61" fmla="*/ 94 h 99"/>
                  <a:gd name="T62" fmla="*/ 7 w 1201"/>
                  <a:gd name="T63" fmla="*/ 96 h 99"/>
                  <a:gd name="T64" fmla="*/ 7 w 1201"/>
                  <a:gd name="T65" fmla="*/ 98 h 99"/>
                  <a:gd name="T66" fmla="*/ 7 w 1201"/>
                  <a:gd name="T67" fmla="*/ 99 h 99"/>
                  <a:gd name="T68" fmla="*/ 10 w 1201"/>
                  <a:gd name="T69" fmla="*/ 99 h 99"/>
                  <a:gd name="T70" fmla="*/ 7 w 1201"/>
                  <a:gd name="T71" fmla="*/ 74 h 99"/>
                  <a:gd name="T72" fmla="*/ 5 w 1201"/>
                  <a:gd name="T73" fmla="*/ 56 h 99"/>
                  <a:gd name="T74" fmla="*/ 5 w 1201"/>
                  <a:gd name="T75" fmla="*/ 56 h 99"/>
                  <a:gd name="T76" fmla="*/ 5 w 1201"/>
                  <a:gd name="T77" fmla="*/ 56 h 99"/>
                  <a:gd name="T78" fmla="*/ 4 w 1201"/>
                  <a:gd name="T79" fmla="*/ 56 h 99"/>
                  <a:gd name="T80" fmla="*/ 4 w 1201"/>
                  <a:gd name="T81" fmla="*/ 58 h 99"/>
                  <a:gd name="T82" fmla="*/ 4 w 1201"/>
                  <a:gd name="T83" fmla="*/ 58 h 99"/>
                  <a:gd name="T84" fmla="*/ 2 w 1201"/>
                  <a:gd name="T85" fmla="*/ 58 h 99"/>
                  <a:gd name="T86" fmla="*/ 2 w 1201"/>
                  <a:gd name="T87" fmla="*/ 58 h 99"/>
                  <a:gd name="T88" fmla="*/ 0 w 1201"/>
                  <a:gd name="T89" fmla="*/ 59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1"/>
                  <a:gd name="T136" fmla="*/ 0 h 99"/>
                  <a:gd name="T137" fmla="*/ 1201 w 1201"/>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1" h="99">
                    <a:moveTo>
                      <a:pt x="1201" y="13"/>
                    </a:moveTo>
                    <a:lnTo>
                      <a:pt x="1201" y="1"/>
                    </a:lnTo>
                    <a:lnTo>
                      <a:pt x="1200" y="0"/>
                    </a:lnTo>
                    <a:lnTo>
                      <a:pt x="1198" y="0"/>
                    </a:lnTo>
                    <a:lnTo>
                      <a:pt x="1196" y="0"/>
                    </a:lnTo>
                    <a:lnTo>
                      <a:pt x="1196" y="13"/>
                    </a:lnTo>
                    <a:lnTo>
                      <a:pt x="1201" y="13"/>
                    </a:lnTo>
                    <a:lnTo>
                      <a:pt x="1201" y="21"/>
                    </a:lnTo>
                    <a:lnTo>
                      <a:pt x="1201" y="23"/>
                    </a:lnTo>
                    <a:lnTo>
                      <a:pt x="1200" y="23"/>
                    </a:lnTo>
                    <a:lnTo>
                      <a:pt x="1198" y="23"/>
                    </a:lnTo>
                    <a:lnTo>
                      <a:pt x="1198" y="25"/>
                    </a:lnTo>
                    <a:lnTo>
                      <a:pt x="1196" y="25"/>
                    </a:lnTo>
                    <a:lnTo>
                      <a:pt x="1196" y="13"/>
                    </a:lnTo>
                    <a:lnTo>
                      <a:pt x="1201" y="13"/>
                    </a:lnTo>
                    <a:close/>
                    <a:moveTo>
                      <a:pt x="0" y="59"/>
                    </a:moveTo>
                    <a:lnTo>
                      <a:pt x="2" y="74"/>
                    </a:lnTo>
                    <a:lnTo>
                      <a:pt x="4" y="86"/>
                    </a:lnTo>
                    <a:lnTo>
                      <a:pt x="5" y="88"/>
                    </a:lnTo>
                    <a:lnTo>
                      <a:pt x="5" y="89"/>
                    </a:lnTo>
                    <a:lnTo>
                      <a:pt x="7" y="91"/>
                    </a:lnTo>
                    <a:lnTo>
                      <a:pt x="7" y="93"/>
                    </a:lnTo>
                    <a:lnTo>
                      <a:pt x="7" y="94"/>
                    </a:lnTo>
                    <a:lnTo>
                      <a:pt x="7" y="96"/>
                    </a:lnTo>
                    <a:lnTo>
                      <a:pt x="7" y="98"/>
                    </a:lnTo>
                    <a:lnTo>
                      <a:pt x="7" y="99"/>
                    </a:lnTo>
                    <a:lnTo>
                      <a:pt x="10" y="99"/>
                    </a:lnTo>
                    <a:lnTo>
                      <a:pt x="7" y="74"/>
                    </a:lnTo>
                    <a:lnTo>
                      <a:pt x="5" y="56"/>
                    </a:lnTo>
                    <a:lnTo>
                      <a:pt x="4" y="56"/>
                    </a:lnTo>
                    <a:lnTo>
                      <a:pt x="4" y="58"/>
                    </a:lnTo>
                    <a:lnTo>
                      <a:pt x="2" y="58"/>
                    </a:lnTo>
                    <a:lnTo>
                      <a:pt x="0" y="59"/>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233" name="Freeform 249"/>
              <p:cNvSpPr>
                <a:spLocks noEditPoints="1"/>
              </p:cNvSpPr>
              <p:nvPr/>
            </p:nvSpPr>
            <p:spPr bwMode="auto">
              <a:xfrm>
                <a:off x="1435" y="2930"/>
                <a:ext cx="1196" cy="101"/>
              </a:xfrm>
              <a:custGeom>
                <a:avLst/>
                <a:gdLst>
                  <a:gd name="T0" fmla="*/ 1196 w 1196"/>
                  <a:gd name="T1" fmla="*/ 15 h 101"/>
                  <a:gd name="T2" fmla="*/ 1196 w 1196"/>
                  <a:gd name="T3" fmla="*/ 2 h 101"/>
                  <a:gd name="T4" fmla="*/ 1194 w 1196"/>
                  <a:gd name="T5" fmla="*/ 2 h 101"/>
                  <a:gd name="T6" fmla="*/ 1194 w 1196"/>
                  <a:gd name="T7" fmla="*/ 2 h 101"/>
                  <a:gd name="T8" fmla="*/ 1194 w 1196"/>
                  <a:gd name="T9" fmla="*/ 2 h 101"/>
                  <a:gd name="T10" fmla="*/ 1192 w 1196"/>
                  <a:gd name="T11" fmla="*/ 2 h 101"/>
                  <a:gd name="T12" fmla="*/ 1192 w 1196"/>
                  <a:gd name="T13" fmla="*/ 2 h 101"/>
                  <a:gd name="T14" fmla="*/ 1191 w 1196"/>
                  <a:gd name="T15" fmla="*/ 2 h 101"/>
                  <a:gd name="T16" fmla="*/ 1191 w 1196"/>
                  <a:gd name="T17" fmla="*/ 0 h 101"/>
                  <a:gd name="T18" fmla="*/ 1191 w 1196"/>
                  <a:gd name="T19" fmla="*/ 0 h 101"/>
                  <a:gd name="T20" fmla="*/ 1191 w 1196"/>
                  <a:gd name="T21" fmla="*/ 15 h 101"/>
                  <a:gd name="T22" fmla="*/ 1196 w 1196"/>
                  <a:gd name="T23" fmla="*/ 15 h 101"/>
                  <a:gd name="T24" fmla="*/ 1196 w 1196"/>
                  <a:gd name="T25" fmla="*/ 25 h 101"/>
                  <a:gd name="T26" fmla="*/ 1194 w 1196"/>
                  <a:gd name="T27" fmla="*/ 25 h 101"/>
                  <a:gd name="T28" fmla="*/ 1194 w 1196"/>
                  <a:gd name="T29" fmla="*/ 25 h 101"/>
                  <a:gd name="T30" fmla="*/ 1194 w 1196"/>
                  <a:gd name="T31" fmla="*/ 27 h 101"/>
                  <a:gd name="T32" fmla="*/ 1192 w 1196"/>
                  <a:gd name="T33" fmla="*/ 27 h 101"/>
                  <a:gd name="T34" fmla="*/ 1192 w 1196"/>
                  <a:gd name="T35" fmla="*/ 27 h 101"/>
                  <a:gd name="T36" fmla="*/ 1192 w 1196"/>
                  <a:gd name="T37" fmla="*/ 27 h 101"/>
                  <a:gd name="T38" fmla="*/ 1191 w 1196"/>
                  <a:gd name="T39" fmla="*/ 27 h 101"/>
                  <a:gd name="T40" fmla="*/ 1191 w 1196"/>
                  <a:gd name="T41" fmla="*/ 28 h 101"/>
                  <a:gd name="T42" fmla="*/ 1191 w 1196"/>
                  <a:gd name="T43" fmla="*/ 15 h 101"/>
                  <a:gd name="T44" fmla="*/ 1196 w 1196"/>
                  <a:gd name="T45" fmla="*/ 15 h 101"/>
                  <a:gd name="T46" fmla="*/ 0 w 1196"/>
                  <a:gd name="T47" fmla="*/ 60 h 101"/>
                  <a:gd name="T48" fmla="*/ 1 w 1196"/>
                  <a:gd name="T49" fmla="*/ 76 h 101"/>
                  <a:gd name="T50" fmla="*/ 3 w 1196"/>
                  <a:gd name="T51" fmla="*/ 95 h 101"/>
                  <a:gd name="T52" fmla="*/ 3 w 1196"/>
                  <a:gd name="T53" fmla="*/ 95 h 101"/>
                  <a:gd name="T54" fmla="*/ 3 w 1196"/>
                  <a:gd name="T55" fmla="*/ 96 h 101"/>
                  <a:gd name="T56" fmla="*/ 3 w 1196"/>
                  <a:gd name="T57" fmla="*/ 96 h 101"/>
                  <a:gd name="T58" fmla="*/ 3 w 1196"/>
                  <a:gd name="T59" fmla="*/ 96 h 101"/>
                  <a:gd name="T60" fmla="*/ 3 w 1196"/>
                  <a:gd name="T61" fmla="*/ 98 h 101"/>
                  <a:gd name="T62" fmla="*/ 3 w 1196"/>
                  <a:gd name="T63" fmla="*/ 98 h 101"/>
                  <a:gd name="T64" fmla="*/ 3 w 1196"/>
                  <a:gd name="T65" fmla="*/ 100 h 101"/>
                  <a:gd name="T66" fmla="*/ 3 w 1196"/>
                  <a:gd name="T67" fmla="*/ 100 h 101"/>
                  <a:gd name="T68" fmla="*/ 5 w 1196"/>
                  <a:gd name="T69" fmla="*/ 101 h 101"/>
                  <a:gd name="T70" fmla="*/ 10 w 1196"/>
                  <a:gd name="T71" fmla="*/ 100 h 101"/>
                  <a:gd name="T72" fmla="*/ 6 w 1196"/>
                  <a:gd name="T73" fmla="*/ 76 h 101"/>
                  <a:gd name="T74" fmla="*/ 5 w 1196"/>
                  <a:gd name="T75" fmla="*/ 57 h 101"/>
                  <a:gd name="T76" fmla="*/ 3 w 1196"/>
                  <a:gd name="T77" fmla="*/ 57 h 101"/>
                  <a:gd name="T78" fmla="*/ 3 w 1196"/>
                  <a:gd name="T79" fmla="*/ 57 h 101"/>
                  <a:gd name="T80" fmla="*/ 3 w 1196"/>
                  <a:gd name="T81" fmla="*/ 57 h 101"/>
                  <a:gd name="T82" fmla="*/ 1 w 1196"/>
                  <a:gd name="T83" fmla="*/ 58 h 101"/>
                  <a:gd name="T84" fmla="*/ 1 w 1196"/>
                  <a:gd name="T85" fmla="*/ 58 h 101"/>
                  <a:gd name="T86" fmla="*/ 1 w 1196"/>
                  <a:gd name="T87" fmla="*/ 58 h 101"/>
                  <a:gd name="T88" fmla="*/ 0 w 1196"/>
                  <a:gd name="T89" fmla="*/ 58 h 101"/>
                  <a:gd name="T90" fmla="*/ 0 w 1196"/>
                  <a:gd name="T91" fmla="*/ 60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6"/>
                  <a:gd name="T139" fmla="*/ 0 h 101"/>
                  <a:gd name="T140" fmla="*/ 1196 w 1196"/>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6" h="101">
                    <a:moveTo>
                      <a:pt x="1196" y="15"/>
                    </a:moveTo>
                    <a:lnTo>
                      <a:pt x="1196" y="2"/>
                    </a:lnTo>
                    <a:lnTo>
                      <a:pt x="1194" y="2"/>
                    </a:lnTo>
                    <a:lnTo>
                      <a:pt x="1192" y="2"/>
                    </a:lnTo>
                    <a:lnTo>
                      <a:pt x="1191" y="2"/>
                    </a:lnTo>
                    <a:lnTo>
                      <a:pt x="1191" y="0"/>
                    </a:lnTo>
                    <a:lnTo>
                      <a:pt x="1191" y="15"/>
                    </a:lnTo>
                    <a:lnTo>
                      <a:pt x="1196" y="15"/>
                    </a:lnTo>
                    <a:lnTo>
                      <a:pt x="1196" y="25"/>
                    </a:lnTo>
                    <a:lnTo>
                      <a:pt x="1194" y="25"/>
                    </a:lnTo>
                    <a:lnTo>
                      <a:pt x="1194" y="27"/>
                    </a:lnTo>
                    <a:lnTo>
                      <a:pt x="1192" y="27"/>
                    </a:lnTo>
                    <a:lnTo>
                      <a:pt x="1191" y="27"/>
                    </a:lnTo>
                    <a:lnTo>
                      <a:pt x="1191" y="28"/>
                    </a:lnTo>
                    <a:lnTo>
                      <a:pt x="1191" y="15"/>
                    </a:lnTo>
                    <a:lnTo>
                      <a:pt x="1196" y="15"/>
                    </a:lnTo>
                    <a:close/>
                    <a:moveTo>
                      <a:pt x="0" y="60"/>
                    </a:moveTo>
                    <a:lnTo>
                      <a:pt x="1" y="76"/>
                    </a:lnTo>
                    <a:lnTo>
                      <a:pt x="3" y="95"/>
                    </a:lnTo>
                    <a:lnTo>
                      <a:pt x="3" y="96"/>
                    </a:lnTo>
                    <a:lnTo>
                      <a:pt x="3" y="98"/>
                    </a:lnTo>
                    <a:lnTo>
                      <a:pt x="3" y="100"/>
                    </a:lnTo>
                    <a:lnTo>
                      <a:pt x="5" y="101"/>
                    </a:lnTo>
                    <a:lnTo>
                      <a:pt x="10" y="100"/>
                    </a:lnTo>
                    <a:lnTo>
                      <a:pt x="6" y="76"/>
                    </a:lnTo>
                    <a:lnTo>
                      <a:pt x="5" y="57"/>
                    </a:lnTo>
                    <a:lnTo>
                      <a:pt x="3" y="57"/>
                    </a:lnTo>
                    <a:lnTo>
                      <a:pt x="1" y="58"/>
                    </a:lnTo>
                    <a:lnTo>
                      <a:pt x="0" y="58"/>
                    </a:lnTo>
                    <a:lnTo>
                      <a:pt x="0" y="60"/>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234" name="Freeform 250"/>
              <p:cNvSpPr>
                <a:spLocks noEditPoints="1"/>
              </p:cNvSpPr>
              <p:nvPr/>
            </p:nvSpPr>
            <p:spPr bwMode="auto">
              <a:xfrm>
                <a:off x="1436" y="2930"/>
                <a:ext cx="1191" cy="101"/>
              </a:xfrm>
              <a:custGeom>
                <a:avLst/>
                <a:gdLst>
                  <a:gd name="T0" fmla="*/ 1191 w 1191"/>
                  <a:gd name="T1" fmla="*/ 15 h 101"/>
                  <a:gd name="T2" fmla="*/ 1191 w 1191"/>
                  <a:gd name="T3" fmla="*/ 2 h 101"/>
                  <a:gd name="T4" fmla="*/ 1191 w 1191"/>
                  <a:gd name="T5" fmla="*/ 2 h 101"/>
                  <a:gd name="T6" fmla="*/ 1190 w 1191"/>
                  <a:gd name="T7" fmla="*/ 2 h 101"/>
                  <a:gd name="T8" fmla="*/ 1190 w 1191"/>
                  <a:gd name="T9" fmla="*/ 0 h 101"/>
                  <a:gd name="T10" fmla="*/ 1190 w 1191"/>
                  <a:gd name="T11" fmla="*/ 0 h 101"/>
                  <a:gd name="T12" fmla="*/ 1188 w 1191"/>
                  <a:gd name="T13" fmla="*/ 0 h 101"/>
                  <a:gd name="T14" fmla="*/ 1188 w 1191"/>
                  <a:gd name="T15" fmla="*/ 0 h 101"/>
                  <a:gd name="T16" fmla="*/ 1188 w 1191"/>
                  <a:gd name="T17" fmla="*/ 0 h 101"/>
                  <a:gd name="T18" fmla="*/ 1187 w 1191"/>
                  <a:gd name="T19" fmla="*/ 0 h 101"/>
                  <a:gd name="T20" fmla="*/ 1187 w 1191"/>
                  <a:gd name="T21" fmla="*/ 15 h 101"/>
                  <a:gd name="T22" fmla="*/ 1191 w 1191"/>
                  <a:gd name="T23" fmla="*/ 15 h 101"/>
                  <a:gd name="T24" fmla="*/ 1191 w 1191"/>
                  <a:gd name="T25" fmla="*/ 27 h 101"/>
                  <a:gd name="T26" fmla="*/ 1191 w 1191"/>
                  <a:gd name="T27" fmla="*/ 27 h 101"/>
                  <a:gd name="T28" fmla="*/ 1191 w 1191"/>
                  <a:gd name="T29" fmla="*/ 27 h 101"/>
                  <a:gd name="T30" fmla="*/ 1190 w 1191"/>
                  <a:gd name="T31" fmla="*/ 27 h 101"/>
                  <a:gd name="T32" fmla="*/ 1190 w 1191"/>
                  <a:gd name="T33" fmla="*/ 28 h 101"/>
                  <a:gd name="T34" fmla="*/ 1188 w 1191"/>
                  <a:gd name="T35" fmla="*/ 28 h 101"/>
                  <a:gd name="T36" fmla="*/ 1188 w 1191"/>
                  <a:gd name="T37" fmla="*/ 28 h 101"/>
                  <a:gd name="T38" fmla="*/ 1188 w 1191"/>
                  <a:gd name="T39" fmla="*/ 28 h 101"/>
                  <a:gd name="T40" fmla="*/ 1187 w 1191"/>
                  <a:gd name="T41" fmla="*/ 30 h 101"/>
                  <a:gd name="T42" fmla="*/ 1187 w 1191"/>
                  <a:gd name="T43" fmla="*/ 15 h 101"/>
                  <a:gd name="T44" fmla="*/ 1191 w 1191"/>
                  <a:gd name="T45" fmla="*/ 15 h 101"/>
                  <a:gd name="T46" fmla="*/ 0 w 1191"/>
                  <a:gd name="T47" fmla="*/ 58 h 101"/>
                  <a:gd name="T48" fmla="*/ 2 w 1191"/>
                  <a:gd name="T49" fmla="*/ 76 h 101"/>
                  <a:gd name="T50" fmla="*/ 5 w 1191"/>
                  <a:gd name="T51" fmla="*/ 101 h 101"/>
                  <a:gd name="T52" fmla="*/ 10 w 1191"/>
                  <a:gd name="T53" fmla="*/ 98 h 101"/>
                  <a:gd name="T54" fmla="*/ 7 w 1191"/>
                  <a:gd name="T55" fmla="*/ 76 h 101"/>
                  <a:gd name="T56" fmla="*/ 5 w 1191"/>
                  <a:gd name="T57" fmla="*/ 55 h 101"/>
                  <a:gd name="T58" fmla="*/ 5 w 1191"/>
                  <a:gd name="T59" fmla="*/ 55 h 101"/>
                  <a:gd name="T60" fmla="*/ 5 w 1191"/>
                  <a:gd name="T61" fmla="*/ 55 h 101"/>
                  <a:gd name="T62" fmla="*/ 4 w 1191"/>
                  <a:gd name="T63" fmla="*/ 55 h 101"/>
                  <a:gd name="T64" fmla="*/ 4 w 1191"/>
                  <a:gd name="T65" fmla="*/ 57 h 101"/>
                  <a:gd name="T66" fmla="*/ 2 w 1191"/>
                  <a:gd name="T67" fmla="*/ 57 h 101"/>
                  <a:gd name="T68" fmla="*/ 2 w 1191"/>
                  <a:gd name="T69" fmla="*/ 57 h 101"/>
                  <a:gd name="T70" fmla="*/ 2 w 1191"/>
                  <a:gd name="T71" fmla="*/ 57 h 101"/>
                  <a:gd name="T72" fmla="*/ 0 w 1191"/>
                  <a:gd name="T73" fmla="*/ 58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1"/>
                  <a:gd name="T112" fmla="*/ 0 h 101"/>
                  <a:gd name="T113" fmla="*/ 1191 w 1191"/>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1" h="101">
                    <a:moveTo>
                      <a:pt x="1191" y="15"/>
                    </a:moveTo>
                    <a:lnTo>
                      <a:pt x="1191" y="2"/>
                    </a:lnTo>
                    <a:lnTo>
                      <a:pt x="1190" y="2"/>
                    </a:lnTo>
                    <a:lnTo>
                      <a:pt x="1190" y="0"/>
                    </a:lnTo>
                    <a:lnTo>
                      <a:pt x="1188" y="0"/>
                    </a:lnTo>
                    <a:lnTo>
                      <a:pt x="1187" y="0"/>
                    </a:lnTo>
                    <a:lnTo>
                      <a:pt x="1187" y="15"/>
                    </a:lnTo>
                    <a:lnTo>
                      <a:pt x="1191" y="15"/>
                    </a:lnTo>
                    <a:lnTo>
                      <a:pt x="1191" y="27"/>
                    </a:lnTo>
                    <a:lnTo>
                      <a:pt x="1190" y="27"/>
                    </a:lnTo>
                    <a:lnTo>
                      <a:pt x="1190" y="28"/>
                    </a:lnTo>
                    <a:lnTo>
                      <a:pt x="1188" y="28"/>
                    </a:lnTo>
                    <a:lnTo>
                      <a:pt x="1187" y="30"/>
                    </a:lnTo>
                    <a:lnTo>
                      <a:pt x="1187" y="15"/>
                    </a:lnTo>
                    <a:lnTo>
                      <a:pt x="1191" y="15"/>
                    </a:lnTo>
                    <a:close/>
                    <a:moveTo>
                      <a:pt x="0" y="58"/>
                    </a:moveTo>
                    <a:lnTo>
                      <a:pt x="2" y="76"/>
                    </a:lnTo>
                    <a:lnTo>
                      <a:pt x="5" y="101"/>
                    </a:lnTo>
                    <a:lnTo>
                      <a:pt x="10" y="98"/>
                    </a:lnTo>
                    <a:lnTo>
                      <a:pt x="7" y="76"/>
                    </a:lnTo>
                    <a:lnTo>
                      <a:pt x="5" y="55"/>
                    </a:lnTo>
                    <a:lnTo>
                      <a:pt x="4" y="55"/>
                    </a:lnTo>
                    <a:lnTo>
                      <a:pt x="4" y="57"/>
                    </a:lnTo>
                    <a:lnTo>
                      <a:pt x="2" y="57"/>
                    </a:lnTo>
                    <a:lnTo>
                      <a:pt x="0" y="58"/>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235" name="Freeform 251"/>
              <p:cNvSpPr>
                <a:spLocks noEditPoints="1"/>
              </p:cNvSpPr>
              <p:nvPr/>
            </p:nvSpPr>
            <p:spPr bwMode="auto">
              <a:xfrm>
                <a:off x="1440" y="2929"/>
                <a:ext cx="1186" cy="101"/>
              </a:xfrm>
              <a:custGeom>
                <a:avLst/>
                <a:gdLst>
                  <a:gd name="T0" fmla="*/ 1186 w 1186"/>
                  <a:gd name="T1" fmla="*/ 16 h 101"/>
                  <a:gd name="T2" fmla="*/ 1186 w 1186"/>
                  <a:gd name="T3" fmla="*/ 1 h 101"/>
                  <a:gd name="T4" fmla="*/ 1184 w 1186"/>
                  <a:gd name="T5" fmla="*/ 1 h 101"/>
                  <a:gd name="T6" fmla="*/ 1184 w 1186"/>
                  <a:gd name="T7" fmla="*/ 1 h 101"/>
                  <a:gd name="T8" fmla="*/ 1184 w 1186"/>
                  <a:gd name="T9" fmla="*/ 1 h 101"/>
                  <a:gd name="T10" fmla="*/ 1183 w 1186"/>
                  <a:gd name="T11" fmla="*/ 1 h 101"/>
                  <a:gd name="T12" fmla="*/ 1183 w 1186"/>
                  <a:gd name="T13" fmla="*/ 1 h 101"/>
                  <a:gd name="T14" fmla="*/ 1181 w 1186"/>
                  <a:gd name="T15" fmla="*/ 0 h 101"/>
                  <a:gd name="T16" fmla="*/ 1181 w 1186"/>
                  <a:gd name="T17" fmla="*/ 0 h 101"/>
                  <a:gd name="T18" fmla="*/ 1181 w 1186"/>
                  <a:gd name="T19" fmla="*/ 0 h 101"/>
                  <a:gd name="T20" fmla="*/ 1181 w 1186"/>
                  <a:gd name="T21" fmla="*/ 16 h 101"/>
                  <a:gd name="T22" fmla="*/ 1186 w 1186"/>
                  <a:gd name="T23" fmla="*/ 16 h 101"/>
                  <a:gd name="T24" fmla="*/ 1186 w 1186"/>
                  <a:gd name="T25" fmla="*/ 29 h 101"/>
                  <a:gd name="T26" fmla="*/ 1184 w 1186"/>
                  <a:gd name="T27" fmla="*/ 29 h 101"/>
                  <a:gd name="T28" fmla="*/ 1184 w 1186"/>
                  <a:gd name="T29" fmla="*/ 29 h 101"/>
                  <a:gd name="T30" fmla="*/ 1184 w 1186"/>
                  <a:gd name="T31" fmla="*/ 29 h 101"/>
                  <a:gd name="T32" fmla="*/ 1183 w 1186"/>
                  <a:gd name="T33" fmla="*/ 31 h 101"/>
                  <a:gd name="T34" fmla="*/ 1183 w 1186"/>
                  <a:gd name="T35" fmla="*/ 31 h 101"/>
                  <a:gd name="T36" fmla="*/ 1181 w 1186"/>
                  <a:gd name="T37" fmla="*/ 31 h 101"/>
                  <a:gd name="T38" fmla="*/ 1181 w 1186"/>
                  <a:gd name="T39" fmla="*/ 31 h 101"/>
                  <a:gd name="T40" fmla="*/ 1181 w 1186"/>
                  <a:gd name="T41" fmla="*/ 33 h 101"/>
                  <a:gd name="T42" fmla="*/ 1181 w 1186"/>
                  <a:gd name="T43" fmla="*/ 16 h 101"/>
                  <a:gd name="T44" fmla="*/ 1186 w 1186"/>
                  <a:gd name="T45" fmla="*/ 16 h 101"/>
                  <a:gd name="T46" fmla="*/ 0 w 1186"/>
                  <a:gd name="T47" fmla="*/ 58 h 101"/>
                  <a:gd name="T48" fmla="*/ 1 w 1186"/>
                  <a:gd name="T49" fmla="*/ 77 h 101"/>
                  <a:gd name="T50" fmla="*/ 5 w 1186"/>
                  <a:gd name="T51" fmla="*/ 101 h 101"/>
                  <a:gd name="T52" fmla="*/ 8 w 1186"/>
                  <a:gd name="T53" fmla="*/ 99 h 101"/>
                  <a:gd name="T54" fmla="*/ 6 w 1186"/>
                  <a:gd name="T55" fmla="*/ 77 h 101"/>
                  <a:gd name="T56" fmla="*/ 5 w 1186"/>
                  <a:gd name="T57" fmla="*/ 54 h 101"/>
                  <a:gd name="T58" fmla="*/ 3 w 1186"/>
                  <a:gd name="T59" fmla="*/ 54 h 101"/>
                  <a:gd name="T60" fmla="*/ 3 w 1186"/>
                  <a:gd name="T61" fmla="*/ 54 h 101"/>
                  <a:gd name="T62" fmla="*/ 3 w 1186"/>
                  <a:gd name="T63" fmla="*/ 54 h 101"/>
                  <a:gd name="T64" fmla="*/ 1 w 1186"/>
                  <a:gd name="T65" fmla="*/ 56 h 101"/>
                  <a:gd name="T66" fmla="*/ 1 w 1186"/>
                  <a:gd name="T67" fmla="*/ 56 h 101"/>
                  <a:gd name="T68" fmla="*/ 1 w 1186"/>
                  <a:gd name="T69" fmla="*/ 56 h 101"/>
                  <a:gd name="T70" fmla="*/ 0 w 1186"/>
                  <a:gd name="T71" fmla="*/ 56 h 101"/>
                  <a:gd name="T72" fmla="*/ 0 w 1186"/>
                  <a:gd name="T73" fmla="*/ 58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6"/>
                  <a:gd name="T112" fmla="*/ 0 h 101"/>
                  <a:gd name="T113" fmla="*/ 1186 w 1186"/>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6" h="101">
                    <a:moveTo>
                      <a:pt x="1186" y="16"/>
                    </a:moveTo>
                    <a:lnTo>
                      <a:pt x="1186" y="1"/>
                    </a:lnTo>
                    <a:lnTo>
                      <a:pt x="1184" y="1"/>
                    </a:lnTo>
                    <a:lnTo>
                      <a:pt x="1183" y="1"/>
                    </a:lnTo>
                    <a:lnTo>
                      <a:pt x="1181" y="0"/>
                    </a:lnTo>
                    <a:lnTo>
                      <a:pt x="1181" y="16"/>
                    </a:lnTo>
                    <a:lnTo>
                      <a:pt x="1186" y="16"/>
                    </a:lnTo>
                    <a:lnTo>
                      <a:pt x="1186" y="29"/>
                    </a:lnTo>
                    <a:lnTo>
                      <a:pt x="1184" y="29"/>
                    </a:lnTo>
                    <a:lnTo>
                      <a:pt x="1183" y="31"/>
                    </a:lnTo>
                    <a:lnTo>
                      <a:pt x="1181" y="31"/>
                    </a:lnTo>
                    <a:lnTo>
                      <a:pt x="1181" y="33"/>
                    </a:lnTo>
                    <a:lnTo>
                      <a:pt x="1181" y="16"/>
                    </a:lnTo>
                    <a:lnTo>
                      <a:pt x="1186" y="16"/>
                    </a:lnTo>
                    <a:close/>
                    <a:moveTo>
                      <a:pt x="0" y="58"/>
                    </a:moveTo>
                    <a:lnTo>
                      <a:pt x="1" y="77"/>
                    </a:lnTo>
                    <a:lnTo>
                      <a:pt x="5" y="101"/>
                    </a:lnTo>
                    <a:lnTo>
                      <a:pt x="8" y="99"/>
                    </a:lnTo>
                    <a:lnTo>
                      <a:pt x="6" y="77"/>
                    </a:lnTo>
                    <a:lnTo>
                      <a:pt x="5" y="54"/>
                    </a:lnTo>
                    <a:lnTo>
                      <a:pt x="3" y="54"/>
                    </a:lnTo>
                    <a:lnTo>
                      <a:pt x="1" y="56"/>
                    </a:lnTo>
                    <a:lnTo>
                      <a:pt x="0" y="56"/>
                    </a:lnTo>
                    <a:lnTo>
                      <a:pt x="0" y="58"/>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236" name="Freeform 252"/>
              <p:cNvSpPr>
                <a:spLocks noEditPoints="1"/>
              </p:cNvSpPr>
              <p:nvPr/>
            </p:nvSpPr>
            <p:spPr bwMode="auto">
              <a:xfrm>
                <a:off x="1441" y="2929"/>
                <a:ext cx="1182" cy="99"/>
              </a:xfrm>
              <a:custGeom>
                <a:avLst/>
                <a:gdLst>
                  <a:gd name="T0" fmla="*/ 1182 w 1182"/>
                  <a:gd name="T1" fmla="*/ 16 h 99"/>
                  <a:gd name="T2" fmla="*/ 1182 w 1182"/>
                  <a:gd name="T3" fmla="*/ 1 h 99"/>
                  <a:gd name="T4" fmla="*/ 1182 w 1182"/>
                  <a:gd name="T5" fmla="*/ 1 h 99"/>
                  <a:gd name="T6" fmla="*/ 1180 w 1182"/>
                  <a:gd name="T7" fmla="*/ 0 h 99"/>
                  <a:gd name="T8" fmla="*/ 1180 w 1182"/>
                  <a:gd name="T9" fmla="*/ 0 h 99"/>
                  <a:gd name="T10" fmla="*/ 1180 w 1182"/>
                  <a:gd name="T11" fmla="*/ 0 h 99"/>
                  <a:gd name="T12" fmla="*/ 1178 w 1182"/>
                  <a:gd name="T13" fmla="*/ 0 h 99"/>
                  <a:gd name="T14" fmla="*/ 1178 w 1182"/>
                  <a:gd name="T15" fmla="*/ 0 h 99"/>
                  <a:gd name="T16" fmla="*/ 1178 w 1182"/>
                  <a:gd name="T17" fmla="*/ 0 h 99"/>
                  <a:gd name="T18" fmla="*/ 1177 w 1182"/>
                  <a:gd name="T19" fmla="*/ 0 h 99"/>
                  <a:gd name="T20" fmla="*/ 1177 w 1182"/>
                  <a:gd name="T21" fmla="*/ 16 h 99"/>
                  <a:gd name="T22" fmla="*/ 1182 w 1182"/>
                  <a:gd name="T23" fmla="*/ 16 h 99"/>
                  <a:gd name="T24" fmla="*/ 1182 w 1182"/>
                  <a:gd name="T25" fmla="*/ 31 h 99"/>
                  <a:gd name="T26" fmla="*/ 1182 w 1182"/>
                  <a:gd name="T27" fmla="*/ 31 h 99"/>
                  <a:gd name="T28" fmla="*/ 1180 w 1182"/>
                  <a:gd name="T29" fmla="*/ 31 h 99"/>
                  <a:gd name="T30" fmla="*/ 1180 w 1182"/>
                  <a:gd name="T31" fmla="*/ 31 h 99"/>
                  <a:gd name="T32" fmla="*/ 1180 w 1182"/>
                  <a:gd name="T33" fmla="*/ 33 h 99"/>
                  <a:gd name="T34" fmla="*/ 1178 w 1182"/>
                  <a:gd name="T35" fmla="*/ 33 h 99"/>
                  <a:gd name="T36" fmla="*/ 1178 w 1182"/>
                  <a:gd name="T37" fmla="*/ 33 h 99"/>
                  <a:gd name="T38" fmla="*/ 1178 w 1182"/>
                  <a:gd name="T39" fmla="*/ 33 h 99"/>
                  <a:gd name="T40" fmla="*/ 1177 w 1182"/>
                  <a:gd name="T41" fmla="*/ 34 h 99"/>
                  <a:gd name="T42" fmla="*/ 1177 w 1182"/>
                  <a:gd name="T43" fmla="*/ 16 h 99"/>
                  <a:gd name="T44" fmla="*/ 1182 w 1182"/>
                  <a:gd name="T45" fmla="*/ 16 h 99"/>
                  <a:gd name="T46" fmla="*/ 0 w 1182"/>
                  <a:gd name="T47" fmla="*/ 56 h 99"/>
                  <a:gd name="T48" fmla="*/ 2 w 1182"/>
                  <a:gd name="T49" fmla="*/ 77 h 99"/>
                  <a:gd name="T50" fmla="*/ 5 w 1182"/>
                  <a:gd name="T51" fmla="*/ 99 h 99"/>
                  <a:gd name="T52" fmla="*/ 10 w 1182"/>
                  <a:gd name="T53" fmla="*/ 97 h 99"/>
                  <a:gd name="T54" fmla="*/ 7 w 1182"/>
                  <a:gd name="T55" fmla="*/ 77 h 99"/>
                  <a:gd name="T56" fmla="*/ 5 w 1182"/>
                  <a:gd name="T57" fmla="*/ 53 h 99"/>
                  <a:gd name="T58" fmla="*/ 5 w 1182"/>
                  <a:gd name="T59" fmla="*/ 53 h 99"/>
                  <a:gd name="T60" fmla="*/ 4 w 1182"/>
                  <a:gd name="T61" fmla="*/ 53 h 99"/>
                  <a:gd name="T62" fmla="*/ 4 w 1182"/>
                  <a:gd name="T63" fmla="*/ 53 h 99"/>
                  <a:gd name="T64" fmla="*/ 4 w 1182"/>
                  <a:gd name="T65" fmla="*/ 54 h 99"/>
                  <a:gd name="T66" fmla="*/ 2 w 1182"/>
                  <a:gd name="T67" fmla="*/ 54 h 99"/>
                  <a:gd name="T68" fmla="*/ 2 w 1182"/>
                  <a:gd name="T69" fmla="*/ 54 h 99"/>
                  <a:gd name="T70" fmla="*/ 2 w 1182"/>
                  <a:gd name="T71" fmla="*/ 54 h 99"/>
                  <a:gd name="T72" fmla="*/ 0 w 1182"/>
                  <a:gd name="T73" fmla="*/ 56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2"/>
                  <a:gd name="T112" fmla="*/ 0 h 99"/>
                  <a:gd name="T113" fmla="*/ 1182 w 1182"/>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2" h="99">
                    <a:moveTo>
                      <a:pt x="1182" y="16"/>
                    </a:moveTo>
                    <a:lnTo>
                      <a:pt x="1182" y="1"/>
                    </a:lnTo>
                    <a:lnTo>
                      <a:pt x="1180" y="0"/>
                    </a:lnTo>
                    <a:lnTo>
                      <a:pt x="1178" y="0"/>
                    </a:lnTo>
                    <a:lnTo>
                      <a:pt x="1177" y="0"/>
                    </a:lnTo>
                    <a:lnTo>
                      <a:pt x="1177" y="16"/>
                    </a:lnTo>
                    <a:lnTo>
                      <a:pt x="1182" y="16"/>
                    </a:lnTo>
                    <a:lnTo>
                      <a:pt x="1182" y="31"/>
                    </a:lnTo>
                    <a:lnTo>
                      <a:pt x="1180" y="31"/>
                    </a:lnTo>
                    <a:lnTo>
                      <a:pt x="1180" y="33"/>
                    </a:lnTo>
                    <a:lnTo>
                      <a:pt x="1178" y="33"/>
                    </a:lnTo>
                    <a:lnTo>
                      <a:pt x="1177" y="34"/>
                    </a:lnTo>
                    <a:lnTo>
                      <a:pt x="1177" y="16"/>
                    </a:lnTo>
                    <a:lnTo>
                      <a:pt x="1182" y="16"/>
                    </a:lnTo>
                    <a:close/>
                    <a:moveTo>
                      <a:pt x="0" y="56"/>
                    </a:moveTo>
                    <a:lnTo>
                      <a:pt x="2" y="77"/>
                    </a:lnTo>
                    <a:lnTo>
                      <a:pt x="5" y="99"/>
                    </a:lnTo>
                    <a:lnTo>
                      <a:pt x="10" y="97"/>
                    </a:lnTo>
                    <a:lnTo>
                      <a:pt x="7" y="77"/>
                    </a:lnTo>
                    <a:lnTo>
                      <a:pt x="5" y="53"/>
                    </a:lnTo>
                    <a:lnTo>
                      <a:pt x="4" y="53"/>
                    </a:lnTo>
                    <a:lnTo>
                      <a:pt x="4" y="54"/>
                    </a:lnTo>
                    <a:lnTo>
                      <a:pt x="2" y="54"/>
                    </a:lnTo>
                    <a:lnTo>
                      <a:pt x="0" y="56"/>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237" name="Freeform 253"/>
              <p:cNvSpPr>
                <a:spLocks noEditPoints="1"/>
              </p:cNvSpPr>
              <p:nvPr/>
            </p:nvSpPr>
            <p:spPr bwMode="auto">
              <a:xfrm>
                <a:off x="1445" y="2927"/>
                <a:ext cx="1176" cy="101"/>
              </a:xfrm>
              <a:custGeom>
                <a:avLst/>
                <a:gdLst>
                  <a:gd name="T0" fmla="*/ 1176 w 1176"/>
                  <a:gd name="T1" fmla="*/ 18 h 101"/>
                  <a:gd name="T2" fmla="*/ 1176 w 1176"/>
                  <a:gd name="T3" fmla="*/ 2 h 101"/>
                  <a:gd name="T4" fmla="*/ 1174 w 1176"/>
                  <a:gd name="T5" fmla="*/ 2 h 101"/>
                  <a:gd name="T6" fmla="*/ 1174 w 1176"/>
                  <a:gd name="T7" fmla="*/ 2 h 101"/>
                  <a:gd name="T8" fmla="*/ 1174 w 1176"/>
                  <a:gd name="T9" fmla="*/ 2 h 101"/>
                  <a:gd name="T10" fmla="*/ 1173 w 1176"/>
                  <a:gd name="T11" fmla="*/ 2 h 101"/>
                  <a:gd name="T12" fmla="*/ 1173 w 1176"/>
                  <a:gd name="T13" fmla="*/ 0 h 101"/>
                  <a:gd name="T14" fmla="*/ 1171 w 1176"/>
                  <a:gd name="T15" fmla="*/ 0 h 101"/>
                  <a:gd name="T16" fmla="*/ 1171 w 1176"/>
                  <a:gd name="T17" fmla="*/ 0 h 101"/>
                  <a:gd name="T18" fmla="*/ 1171 w 1176"/>
                  <a:gd name="T19" fmla="*/ 0 h 101"/>
                  <a:gd name="T20" fmla="*/ 1171 w 1176"/>
                  <a:gd name="T21" fmla="*/ 18 h 101"/>
                  <a:gd name="T22" fmla="*/ 1176 w 1176"/>
                  <a:gd name="T23" fmla="*/ 18 h 101"/>
                  <a:gd name="T24" fmla="*/ 1176 w 1176"/>
                  <a:gd name="T25" fmla="*/ 35 h 101"/>
                  <a:gd name="T26" fmla="*/ 1174 w 1176"/>
                  <a:gd name="T27" fmla="*/ 35 h 101"/>
                  <a:gd name="T28" fmla="*/ 1174 w 1176"/>
                  <a:gd name="T29" fmla="*/ 35 h 101"/>
                  <a:gd name="T30" fmla="*/ 1174 w 1176"/>
                  <a:gd name="T31" fmla="*/ 35 h 101"/>
                  <a:gd name="T32" fmla="*/ 1173 w 1176"/>
                  <a:gd name="T33" fmla="*/ 36 h 101"/>
                  <a:gd name="T34" fmla="*/ 1173 w 1176"/>
                  <a:gd name="T35" fmla="*/ 36 h 101"/>
                  <a:gd name="T36" fmla="*/ 1171 w 1176"/>
                  <a:gd name="T37" fmla="*/ 36 h 101"/>
                  <a:gd name="T38" fmla="*/ 1171 w 1176"/>
                  <a:gd name="T39" fmla="*/ 36 h 101"/>
                  <a:gd name="T40" fmla="*/ 1171 w 1176"/>
                  <a:gd name="T41" fmla="*/ 38 h 101"/>
                  <a:gd name="T42" fmla="*/ 1171 w 1176"/>
                  <a:gd name="T43" fmla="*/ 18 h 101"/>
                  <a:gd name="T44" fmla="*/ 1176 w 1176"/>
                  <a:gd name="T45" fmla="*/ 18 h 101"/>
                  <a:gd name="T46" fmla="*/ 0 w 1176"/>
                  <a:gd name="T47" fmla="*/ 56 h 101"/>
                  <a:gd name="T48" fmla="*/ 1 w 1176"/>
                  <a:gd name="T49" fmla="*/ 79 h 101"/>
                  <a:gd name="T50" fmla="*/ 3 w 1176"/>
                  <a:gd name="T51" fmla="*/ 101 h 101"/>
                  <a:gd name="T52" fmla="*/ 8 w 1176"/>
                  <a:gd name="T53" fmla="*/ 99 h 101"/>
                  <a:gd name="T54" fmla="*/ 6 w 1176"/>
                  <a:gd name="T55" fmla="*/ 78 h 101"/>
                  <a:gd name="T56" fmla="*/ 5 w 1176"/>
                  <a:gd name="T57" fmla="*/ 53 h 101"/>
                  <a:gd name="T58" fmla="*/ 3 w 1176"/>
                  <a:gd name="T59" fmla="*/ 53 h 101"/>
                  <a:gd name="T60" fmla="*/ 3 w 1176"/>
                  <a:gd name="T61" fmla="*/ 53 h 101"/>
                  <a:gd name="T62" fmla="*/ 1 w 1176"/>
                  <a:gd name="T63" fmla="*/ 53 h 101"/>
                  <a:gd name="T64" fmla="*/ 1 w 1176"/>
                  <a:gd name="T65" fmla="*/ 55 h 101"/>
                  <a:gd name="T66" fmla="*/ 1 w 1176"/>
                  <a:gd name="T67" fmla="*/ 55 h 101"/>
                  <a:gd name="T68" fmla="*/ 0 w 1176"/>
                  <a:gd name="T69" fmla="*/ 55 h 101"/>
                  <a:gd name="T70" fmla="*/ 0 w 1176"/>
                  <a:gd name="T71" fmla="*/ 55 h 101"/>
                  <a:gd name="T72" fmla="*/ 0 w 1176"/>
                  <a:gd name="T73" fmla="*/ 56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6"/>
                  <a:gd name="T112" fmla="*/ 0 h 101"/>
                  <a:gd name="T113" fmla="*/ 1176 w 1176"/>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6" h="101">
                    <a:moveTo>
                      <a:pt x="1176" y="18"/>
                    </a:moveTo>
                    <a:lnTo>
                      <a:pt x="1176" y="2"/>
                    </a:lnTo>
                    <a:lnTo>
                      <a:pt x="1174" y="2"/>
                    </a:lnTo>
                    <a:lnTo>
                      <a:pt x="1173" y="2"/>
                    </a:lnTo>
                    <a:lnTo>
                      <a:pt x="1173" y="0"/>
                    </a:lnTo>
                    <a:lnTo>
                      <a:pt x="1171" y="0"/>
                    </a:lnTo>
                    <a:lnTo>
                      <a:pt x="1171" y="18"/>
                    </a:lnTo>
                    <a:lnTo>
                      <a:pt x="1176" y="18"/>
                    </a:lnTo>
                    <a:lnTo>
                      <a:pt x="1176" y="35"/>
                    </a:lnTo>
                    <a:lnTo>
                      <a:pt x="1174" y="35"/>
                    </a:lnTo>
                    <a:lnTo>
                      <a:pt x="1173" y="36"/>
                    </a:lnTo>
                    <a:lnTo>
                      <a:pt x="1171" y="36"/>
                    </a:lnTo>
                    <a:lnTo>
                      <a:pt x="1171" y="38"/>
                    </a:lnTo>
                    <a:lnTo>
                      <a:pt x="1171" y="18"/>
                    </a:lnTo>
                    <a:lnTo>
                      <a:pt x="1176" y="18"/>
                    </a:lnTo>
                    <a:close/>
                    <a:moveTo>
                      <a:pt x="0" y="56"/>
                    </a:moveTo>
                    <a:lnTo>
                      <a:pt x="1" y="79"/>
                    </a:lnTo>
                    <a:lnTo>
                      <a:pt x="3" y="101"/>
                    </a:lnTo>
                    <a:lnTo>
                      <a:pt x="8" y="99"/>
                    </a:lnTo>
                    <a:lnTo>
                      <a:pt x="6" y="78"/>
                    </a:lnTo>
                    <a:lnTo>
                      <a:pt x="5" y="53"/>
                    </a:lnTo>
                    <a:lnTo>
                      <a:pt x="3" y="53"/>
                    </a:lnTo>
                    <a:lnTo>
                      <a:pt x="1" y="53"/>
                    </a:lnTo>
                    <a:lnTo>
                      <a:pt x="1" y="55"/>
                    </a:lnTo>
                    <a:lnTo>
                      <a:pt x="0" y="55"/>
                    </a:lnTo>
                    <a:lnTo>
                      <a:pt x="0" y="56"/>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238" name="Freeform 254"/>
              <p:cNvSpPr>
                <a:spLocks noEditPoints="1"/>
              </p:cNvSpPr>
              <p:nvPr/>
            </p:nvSpPr>
            <p:spPr bwMode="auto">
              <a:xfrm>
                <a:off x="1446" y="2925"/>
                <a:ext cx="1172" cy="101"/>
              </a:xfrm>
              <a:custGeom>
                <a:avLst/>
                <a:gdLst>
                  <a:gd name="T0" fmla="*/ 1172 w 1172"/>
                  <a:gd name="T1" fmla="*/ 20 h 101"/>
                  <a:gd name="T2" fmla="*/ 1172 w 1172"/>
                  <a:gd name="T3" fmla="*/ 4 h 101"/>
                  <a:gd name="T4" fmla="*/ 1172 w 1172"/>
                  <a:gd name="T5" fmla="*/ 2 h 101"/>
                  <a:gd name="T6" fmla="*/ 1170 w 1172"/>
                  <a:gd name="T7" fmla="*/ 2 h 101"/>
                  <a:gd name="T8" fmla="*/ 1170 w 1172"/>
                  <a:gd name="T9" fmla="*/ 2 h 101"/>
                  <a:gd name="T10" fmla="*/ 1170 w 1172"/>
                  <a:gd name="T11" fmla="*/ 2 h 101"/>
                  <a:gd name="T12" fmla="*/ 1168 w 1172"/>
                  <a:gd name="T13" fmla="*/ 2 h 101"/>
                  <a:gd name="T14" fmla="*/ 1168 w 1172"/>
                  <a:gd name="T15" fmla="*/ 2 h 101"/>
                  <a:gd name="T16" fmla="*/ 1168 w 1172"/>
                  <a:gd name="T17" fmla="*/ 2 h 101"/>
                  <a:gd name="T18" fmla="*/ 1167 w 1172"/>
                  <a:gd name="T19" fmla="*/ 0 h 101"/>
                  <a:gd name="T20" fmla="*/ 1167 w 1172"/>
                  <a:gd name="T21" fmla="*/ 20 h 101"/>
                  <a:gd name="T22" fmla="*/ 1172 w 1172"/>
                  <a:gd name="T23" fmla="*/ 20 h 101"/>
                  <a:gd name="T24" fmla="*/ 1172 w 1172"/>
                  <a:gd name="T25" fmla="*/ 38 h 101"/>
                  <a:gd name="T26" fmla="*/ 1172 w 1172"/>
                  <a:gd name="T27" fmla="*/ 38 h 101"/>
                  <a:gd name="T28" fmla="*/ 1170 w 1172"/>
                  <a:gd name="T29" fmla="*/ 38 h 101"/>
                  <a:gd name="T30" fmla="*/ 1170 w 1172"/>
                  <a:gd name="T31" fmla="*/ 38 h 101"/>
                  <a:gd name="T32" fmla="*/ 1170 w 1172"/>
                  <a:gd name="T33" fmla="*/ 40 h 101"/>
                  <a:gd name="T34" fmla="*/ 1168 w 1172"/>
                  <a:gd name="T35" fmla="*/ 40 h 101"/>
                  <a:gd name="T36" fmla="*/ 1168 w 1172"/>
                  <a:gd name="T37" fmla="*/ 40 h 101"/>
                  <a:gd name="T38" fmla="*/ 1167 w 1172"/>
                  <a:gd name="T39" fmla="*/ 42 h 101"/>
                  <a:gd name="T40" fmla="*/ 1167 w 1172"/>
                  <a:gd name="T41" fmla="*/ 42 h 101"/>
                  <a:gd name="T42" fmla="*/ 1167 w 1172"/>
                  <a:gd name="T43" fmla="*/ 20 h 101"/>
                  <a:gd name="T44" fmla="*/ 1172 w 1172"/>
                  <a:gd name="T45" fmla="*/ 20 h 101"/>
                  <a:gd name="T46" fmla="*/ 0 w 1172"/>
                  <a:gd name="T47" fmla="*/ 57 h 101"/>
                  <a:gd name="T48" fmla="*/ 2 w 1172"/>
                  <a:gd name="T49" fmla="*/ 81 h 101"/>
                  <a:gd name="T50" fmla="*/ 5 w 1172"/>
                  <a:gd name="T51" fmla="*/ 101 h 101"/>
                  <a:gd name="T52" fmla="*/ 10 w 1172"/>
                  <a:gd name="T53" fmla="*/ 100 h 101"/>
                  <a:gd name="T54" fmla="*/ 7 w 1172"/>
                  <a:gd name="T55" fmla="*/ 80 h 101"/>
                  <a:gd name="T56" fmla="*/ 5 w 1172"/>
                  <a:gd name="T57" fmla="*/ 53 h 101"/>
                  <a:gd name="T58" fmla="*/ 5 w 1172"/>
                  <a:gd name="T59" fmla="*/ 53 h 101"/>
                  <a:gd name="T60" fmla="*/ 4 w 1172"/>
                  <a:gd name="T61" fmla="*/ 53 h 101"/>
                  <a:gd name="T62" fmla="*/ 4 w 1172"/>
                  <a:gd name="T63" fmla="*/ 53 h 101"/>
                  <a:gd name="T64" fmla="*/ 4 w 1172"/>
                  <a:gd name="T65" fmla="*/ 55 h 101"/>
                  <a:gd name="T66" fmla="*/ 2 w 1172"/>
                  <a:gd name="T67" fmla="*/ 55 h 101"/>
                  <a:gd name="T68" fmla="*/ 2 w 1172"/>
                  <a:gd name="T69" fmla="*/ 55 h 101"/>
                  <a:gd name="T70" fmla="*/ 0 w 1172"/>
                  <a:gd name="T71" fmla="*/ 55 h 101"/>
                  <a:gd name="T72" fmla="*/ 0 w 1172"/>
                  <a:gd name="T73" fmla="*/ 57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2"/>
                  <a:gd name="T112" fmla="*/ 0 h 101"/>
                  <a:gd name="T113" fmla="*/ 1172 w 1172"/>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2" h="101">
                    <a:moveTo>
                      <a:pt x="1172" y="20"/>
                    </a:moveTo>
                    <a:lnTo>
                      <a:pt x="1172" y="4"/>
                    </a:lnTo>
                    <a:lnTo>
                      <a:pt x="1172" y="2"/>
                    </a:lnTo>
                    <a:lnTo>
                      <a:pt x="1170" y="2"/>
                    </a:lnTo>
                    <a:lnTo>
                      <a:pt x="1168" y="2"/>
                    </a:lnTo>
                    <a:lnTo>
                      <a:pt x="1167" y="0"/>
                    </a:lnTo>
                    <a:lnTo>
                      <a:pt x="1167" y="20"/>
                    </a:lnTo>
                    <a:lnTo>
                      <a:pt x="1172" y="20"/>
                    </a:lnTo>
                    <a:lnTo>
                      <a:pt x="1172" y="38"/>
                    </a:lnTo>
                    <a:lnTo>
                      <a:pt x="1170" y="38"/>
                    </a:lnTo>
                    <a:lnTo>
                      <a:pt x="1170" y="40"/>
                    </a:lnTo>
                    <a:lnTo>
                      <a:pt x="1168" y="40"/>
                    </a:lnTo>
                    <a:lnTo>
                      <a:pt x="1167" y="42"/>
                    </a:lnTo>
                    <a:lnTo>
                      <a:pt x="1167" y="20"/>
                    </a:lnTo>
                    <a:lnTo>
                      <a:pt x="1172" y="20"/>
                    </a:lnTo>
                    <a:close/>
                    <a:moveTo>
                      <a:pt x="0" y="57"/>
                    </a:moveTo>
                    <a:lnTo>
                      <a:pt x="2" y="81"/>
                    </a:lnTo>
                    <a:lnTo>
                      <a:pt x="5" y="101"/>
                    </a:lnTo>
                    <a:lnTo>
                      <a:pt x="10" y="100"/>
                    </a:lnTo>
                    <a:lnTo>
                      <a:pt x="7" y="80"/>
                    </a:lnTo>
                    <a:lnTo>
                      <a:pt x="5" y="53"/>
                    </a:lnTo>
                    <a:lnTo>
                      <a:pt x="4" y="53"/>
                    </a:lnTo>
                    <a:lnTo>
                      <a:pt x="4" y="55"/>
                    </a:lnTo>
                    <a:lnTo>
                      <a:pt x="2" y="55"/>
                    </a:lnTo>
                    <a:lnTo>
                      <a:pt x="0" y="55"/>
                    </a:lnTo>
                    <a:lnTo>
                      <a:pt x="0" y="57"/>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239" name="Freeform 255"/>
              <p:cNvSpPr>
                <a:spLocks noEditPoints="1"/>
              </p:cNvSpPr>
              <p:nvPr/>
            </p:nvSpPr>
            <p:spPr bwMode="auto">
              <a:xfrm>
                <a:off x="1450" y="2925"/>
                <a:ext cx="1166" cy="101"/>
              </a:xfrm>
              <a:custGeom>
                <a:avLst/>
                <a:gdLst>
                  <a:gd name="T0" fmla="*/ 1166 w 1166"/>
                  <a:gd name="T1" fmla="*/ 20 h 101"/>
                  <a:gd name="T2" fmla="*/ 1166 w 1166"/>
                  <a:gd name="T3" fmla="*/ 2 h 101"/>
                  <a:gd name="T4" fmla="*/ 1164 w 1166"/>
                  <a:gd name="T5" fmla="*/ 2 h 101"/>
                  <a:gd name="T6" fmla="*/ 1164 w 1166"/>
                  <a:gd name="T7" fmla="*/ 2 h 101"/>
                  <a:gd name="T8" fmla="*/ 1164 w 1166"/>
                  <a:gd name="T9" fmla="*/ 2 h 101"/>
                  <a:gd name="T10" fmla="*/ 1163 w 1166"/>
                  <a:gd name="T11" fmla="*/ 0 h 101"/>
                  <a:gd name="T12" fmla="*/ 1163 w 1166"/>
                  <a:gd name="T13" fmla="*/ 0 h 101"/>
                  <a:gd name="T14" fmla="*/ 1161 w 1166"/>
                  <a:gd name="T15" fmla="*/ 0 h 101"/>
                  <a:gd name="T16" fmla="*/ 1161 w 1166"/>
                  <a:gd name="T17" fmla="*/ 0 h 101"/>
                  <a:gd name="T18" fmla="*/ 1161 w 1166"/>
                  <a:gd name="T19" fmla="*/ 0 h 101"/>
                  <a:gd name="T20" fmla="*/ 1161 w 1166"/>
                  <a:gd name="T21" fmla="*/ 20 h 101"/>
                  <a:gd name="T22" fmla="*/ 1166 w 1166"/>
                  <a:gd name="T23" fmla="*/ 20 h 101"/>
                  <a:gd name="T24" fmla="*/ 1166 w 1166"/>
                  <a:gd name="T25" fmla="*/ 40 h 101"/>
                  <a:gd name="T26" fmla="*/ 1164 w 1166"/>
                  <a:gd name="T27" fmla="*/ 40 h 101"/>
                  <a:gd name="T28" fmla="*/ 1164 w 1166"/>
                  <a:gd name="T29" fmla="*/ 40 h 101"/>
                  <a:gd name="T30" fmla="*/ 1163 w 1166"/>
                  <a:gd name="T31" fmla="*/ 42 h 101"/>
                  <a:gd name="T32" fmla="*/ 1163 w 1166"/>
                  <a:gd name="T33" fmla="*/ 42 h 101"/>
                  <a:gd name="T34" fmla="*/ 1163 w 1166"/>
                  <a:gd name="T35" fmla="*/ 42 h 101"/>
                  <a:gd name="T36" fmla="*/ 1161 w 1166"/>
                  <a:gd name="T37" fmla="*/ 43 h 101"/>
                  <a:gd name="T38" fmla="*/ 1161 w 1166"/>
                  <a:gd name="T39" fmla="*/ 43 h 101"/>
                  <a:gd name="T40" fmla="*/ 1161 w 1166"/>
                  <a:gd name="T41" fmla="*/ 45 h 101"/>
                  <a:gd name="T42" fmla="*/ 1161 w 1166"/>
                  <a:gd name="T43" fmla="*/ 20 h 101"/>
                  <a:gd name="T44" fmla="*/ 1166 w 1166"/>
                  <a:gd name="T45" fmla="*/ 20 h 101"/>
                  <a:gd name="T46" fmla="*/ 0 w 1166"/>
                  <a:gd name="T47" fmla="*/ 55 h 101"/>
                  <a:gd name="T48" fmla="*/ 1 w 1166"/>
                  <a:gd name="T49" fmla="*/ 80 h 101"/>
                  <a:gd name="T50" fmla="*/ 3 w 1166"/>
                  <a:gd name="T51" fmla="*/ 101 h 101"/>
                  <a:gd name="T52" fmla="*/ 8 w 1166"/>
                  <a:gd name="T53" fmla="*/ 98 h 101"/>
                  <a:gd name="T54" fmla="*/ 6 w 1166"/>
                  <a:gd name="T55" fmla="*/ 80 h 101"/>
                  <a:gd name="T56" fmla="*/ 3 w 1166"/>
                  <a:gd name="T57" fmla="*/ 52 h 101"/>
                  <a:gd name="T58" fmla="*/ 3 w 1166"/>
                  <a:gd name="T59" fmla="*/ 52 h 101"/>
                  <a:gd name="T60" fmla="*/ 3 w 1166"/>
                  <a:gd name="T61" fmla="*/ 52 h 101"/>
                  <a:gd name="T62" fmla="*/ 1 w 1166"/>
                  <a:gd name="T63" fmla="*/ 52 h 101"/>
                  <a:gd name="T64" fmla="*/ 1 w 1166"/>
                  <a:gd name="T65" fmla="*/ 53 h 101"/>
                  <a:gd name="T66" fmla="*/ 1 w 1166"/>
                  <a:gd name="T67" fmla="*/ 53 h 101"/>
                  <a:gd name="T68" fmla="*/ 0 w 1166"/>
                  <a:gd name="T69" fmla="*/ 53 h 101"/>
                  <a:gd name="T70" fmla="*/ 0 w 1166"/>
                  <a:gd name="T71" fmla="*/ 53 h 101"/>
                  <a:gd name="T72" fmla="*/ 0 w 1166"/>
                  <a:gd name="T73" fmla="*/ 55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6"/>
                  <a:gd name="T112" fmla="*/ 0 h 101"/>
                  <a:gd name="T113" fmla="*/ 1166 w 1166"/>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6" h="101">
                    <a:moveTo>
                      <a:pt x="1166" y="20"/>
                    </a:moveTo>
                    <a:lnTo>
                      <a:pt x="1166" y="2"/>
                    </a:lnTo>
                    <a:lnTo>
                      <a:pt x="1164" y="2"/>
                    </a:lnTo>
                    <a:lnTo>
                      <a:pt x="1163" y="0"/>
                    </a:lnTo>
                    <a:lnTo>
                      <a:pt x="1161" y="0"/>
                    </a:lnTo>
                    <a:lnTo>
                      <a:pt x="1161" y="20"/>
                    </a:lnTo>
                    <a:lnTo>
                      <a:pt x="1166" y="20"/>
                    </a:lnTo>
                    <a:lnTo>
                      <a:pt x="1166" y="40"/>
                    </a:lnTo>
                    <a:lnTo>
                      <a:pt x="1164" y="40"/>
                    </a:lnTo>
                    <a:lnTo>
                      <a:pt x="1163" y="42"/>
                    </a:lnTo>
                    <a:lnTo>
                      <a:pt x="1161" y="43"/>
                    </a:lnTo>
                    <a:lnTo>
                      <a:pt x="1161" y="45"/>
                    </a:lnTo>
                    <a:lnTo>
                      <a:pt x="1161" y="20"/>
                    </a:lnTo>
                    <a:lnTo>
                      <a:pt x="1166" y="20"/>
                    </a:lnTo>
                    <a:close/>
                    <a:moveTo>
                      <a:pt x="0" y="55"/>
                    </a:moveTo>
                    <a:lnTo>
                      <a:pt x="1" y="80"/>
                    </a:lnTo>
                    <a:lnTo>
                      <a:pt x="3" y="101"/>
                    </a:lnTo>
                    <a:lnTo>
                      <a:pt x="8" y="98"/>
                    </a:lnTo>
                    <a:lnTo>
                      <a:pt x="6" y="80"/>
                    </a:lnTo>
                    <a:lnTo>
                      <a:pt x="3" y="52"/>
                    </a:lnTo>
                    <a:lnTo>
                      <a:pt x="1" y="52"/>
                    </a:lnTo>
                    <a:lnTo>
                      <a:pt x="1" y="53"/>
                    </a:lnTo>
                    <a:lnTo>
                      <a:pt x="0" y="53"/>
                    </a:lnTo>
                    <a:lnTo>
                      <a:pt x="0" y="55"/>
                    </a:lnTo>
                    <a:close/>
                  </a:path>
                </a:pathLst>
              </a:custGeom>
              <a:solidFill>
                <a:srgbClr val="BFBFBF"/>
              </a:solidFill>
              <a:ln w="9525">
                <a:noFill/>
                <a:round/>
                <a:headEnd/>
                <a:tailEnd/>
              </a:ln>
            </p:spPr>
            <p:txBody>
              <a:bodyPr/>
              <a:lstStyle/>
              <a:p>
                <a:pPr algn="ctr"/>
                <a:endParaRPr lang="en-US">
                  <a:latin typeface="Candara" pitchFamily="34" charset="0"/>
                </a:endParaRPr>
              </a:p>
            </p:txBody>
          </p:sp>
          <p:sp>
            <p:nvSpPr>
              <p:cNvPr id="7240" name="Freeform 256"/>
              <p:cNvSpPr>
                <a:spLocks noEditPoints="1"/>
              </p:cNvSpPr>
              <p:nvPr/>
            </p:nvSpPr>
            <p:spPr bwMode="auto">
              <a:xfrm>
                <a:off x="1451" y="2924"/>
                <a:ext cx="1162" cy="101"/>
              </a:xfrm>
              <a:custGeom>
                <a:avLst/>
                <a:gdLst>
                  <a:gd name="T0" fmla="*/ 1162 w 1162"/>
                  <a:gd name="T1" fmla="*/ 21 h 101"/>
                  <a:gd name="T2" fmla="*/ 1162 w 1162"/>
                  <a:gd name="T3" fmla="*/ 1 h 101"/>
                  <a:gd name="T4" fmla="*/ 1162 w 1162"/>
                  <a:gd name="T5" fmla="*/ 1 h 101"/>
                  <a:gd name="T6" fmla="*/ 1160 w 1162"/>
                  <a:gd name="T7" fmla="*/ 1 h 101"/>
                  <a:gd name="T8" fmla="*/ 1160 w 1162"/>
                  <a:gd name="T9" fmla="*/ 1 h 101"/>
                  <a:gd name="T10" fmla="*/ 1160 w 1162"/>
                  <a:gd name="T11" fmla="*/ 1 h 101"/>
                  <a:gd name="T12" fmla="*/ 1158 w 1162"/>
                  <a:gd name="T13" fmla="*/ 1 h 101"/>
                  <a:gd name="T14" fmla="*/ 1158 w 1162"/>
                  <a:gd name="T15" fmla="*/ 1 h 101"/>
                  <a:gd name="T16" fmla="*/ 1157 w 1162"/>
                  <a:gd name="T17" fmla="*/ 0 h 101"/>
                  <a:gd name="T18" fmla="*/ 1157 w 1162"/>
                  <a:gd name="T19" fmla="*/ 0 h 101"/>
                  <a:gd name="T20" fmla="*/ 1157 w 1162"/>
                  <a:gd name="T21" fmla="*/ 21 h 101"/>
                  <a:gd name="T22" fmla="*/ 1162 w 1162"/>
                  <a:gd name="T23" fmla="*/ 21 h 101"/>
                  <a:gd name="T24" fmla="*/ 1162 w 1162"/>
                  <a:gd name="T25" fmla="*/ 43 h 101"/>
                  <a:gd name="T26" fmla="*/ 1162 w 1162"/>
                  <a:gd name="T27" fmla="*/ 43 h 101"/>
                  <a:gd name="T28" fmla="*/ 1160 w 1162"/>
                  <a:gd name="T29" fmla="*/ 44 h 101"/>
                  <a:gd name="T30" fmla="*/ 1160 w 1162"/>
                  <a:gd name="T31" fmla="*/ 44 h 101"/>
                  <a:gd name="T32" fmla="*/ 1160 w 1162"/>
                  <a:gd name="T33" fmla="*/ 46 h 101"/>
                  <a:gd name="T34" fmla="*/ 1158 w 1162"/>
                  <a:gd name="T35" fmla="*/ 46 h 101"/>
                  <a:gd name="T36" fmla="*/ 1158 w 1162"/>
                  <a:gd name="T37" fmla="*/ 46 h 101"/>
                  <a:gd name="T38" fmla="*/ 1157 w 1162"/>
                  <a:gd name="T39" fmla="*/ 48 h 101"/>
                  <a:gd name="T40" fmla="*/ 1157 w 1162"/>
                  <a:gd name="T41" fmla="*/ 48 h 101"/>
                  <a:gd name="T42" fmla="*/ 1157 w 1162"/>
                  <a:gd name="T43" fmla="*/ 21 h 101"/>
                  <a:gd name="T44" fmla="*/ 1162 w 1162"/>
                  <a:gd name="T45" fmla="*/ 21 h 101"/>
                  <a:gd name="T46" fmla="*/ 0 w 1162"/>
                  <a:gd name="T47" fmla="*/ 54 h 101"/>
                  <a:gd name="T48" fmla="*/ 2 w 1162"/>
                  <a:gd name="T49" fmla="*/ 81 h 101"/>
                  <a:gd name="T50" fmla="*/ 5 w 1162"/>
                  <a:gd name="T51" fmla="*/ 101 h 101"/>
                  <a:gd name="T52" fmla="*/ 10 w 1162"/>
                  <a:gd name="T53" fmla="*/ 99 h 101"/>
                  <a:gd name="T54" fmla="*/ 7 w 1162"/>
                  <a:gd name="T55" fmla="*/ 81 h 101"/>
                  <a:gd name="T56" fmla="*/ 5 w 1162"/>
                  <a:gd name="T57" fmla="*/ 51 h 101"/>
                  <a:gd name="T58" fmla="*/ 5 w 1162"/>
                  <a:gd name="T59" fmla="*/ 51 h 101"/>
                  <a:gd name="T60" fmla="*/ 4 w 1162"/>
                  <a:gd name="T61" fmla="*/ 51 h 101"/>
                  <a:gd name="T62" fmla="*/ 4 w 1162"/>
                  <a:gd name="T63" fmla="*/ 51 h 101"/>
                  <a:gd name="T64" fmla="*/ 4 w 1162"/>
                  <a:gd name="T65" fmla="*/ 51 h 101"/>
                  <a:gd name="T66" fmla="*/ 2 w 1162"/>
                  <a:gd name="T67" fmla="*/ 53 h 101"/>
                  <a:gd name="T68" fmla="*/ 2 w 1162"/>
                  <a:gd name="T69" fmla="*/ 53 h 101"/>
                  <a:gd name="T70" fmla="*/ 2 w 1162"/>
                  <a:gd name="T71" fmla="*/ 53 h 101"/>
                  <a:gd name="T72" fmla="*/ 0 w 1162"/>
                  <a:gd name="T73" fmla="*/ 53 h 101"/>
                  <a:gd name="T74" fmla="*/ 0 w 1162"/>
                  <a:gd name="T75" fmla="*/ 54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2"/>
                  <a:gd name="T115" fmla="*/ 0 h 101"/>
                  <a:gd name="T116" fmla="*/ 1162 w 1162"/>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2" h="101">
                    <a:moveTo>
                      <a:pt x="1162" y="21"/>
                    </a:moveTo>
                    <a:lnTo>
                      <a:pt x="1162" y="1"/>
                    </a:lnTo>
                    <a:lnTo>
                      <a:pt x="1160" y="1"/>
                    </a:lnTo>
                    <a:lnTo>
                      <a:pt x="1158" y="1"/>
                    </a:lnTo>
                    <a:lnTo>
                      <a:pt x="1157" y="0"/>
                    </a:lnTo>
                    <a:lnTo>
                      <a:pt x="1157" y="21"/>
                    </a:lnTo>
                    <a:lnTo>
                      <a:pt x="1162" y="21"/>
                    </a:lnTo>
                    <a:lnTo>
                      <a:pt x="1162" y="43"/>
                    </a:lnTo>
                    <a:lnTo>
                      <a:pt x="1160" y="44"/>
                    </a:lnTo>
                    <a:lnTo>
                      <a:pt x="1160" y="46"/>
                    </a:lnTo>
                    <a:lnTo>
                      <a:pt x="1158" y="46"/>
                    </a:lnTo>
                    <a:lnTo>
                      <a:pt x="1157" y="48"/>
                    </a:lnTo>
                    <a:lnTo>
                      <a:pt x="1157" y="21"/>
                    </a:lnTo>
                    <a:lnTo>
                      <a:pt x="1162" y="21"/>
                    </a:lnTo>
                    <a:close/>
                    <a:moveTo>
                      <a:pt x="0" y="54"/>
                    </a:moveTo>
                    <a:lnTo>
                      <a:pt x="2" y="81"/>
                    </a:lnTo>
                    <a:lnTo>
                      <a:pt x="5" y="101"/>
                    </a:lnTo>
                    <a:lnTo>
                      <a:pt x="10" y="99"/>
                    </a:lnTo>
                    <a:lnTo>
                      <a:pt x="7" y="81"/>
                    </a:lnTo>
                    <a:lnTo>
                      <a:pt x="5" y="51"/>
                    </a:lnTo>
                    <a:lnTo>
                      <a:pt x="4" y="51"/>
                    </a:lnTo>
                    <a:lnTo>
                      <a:pt x="2" y="53"/>
                    </a:lnTo>
                    <a:lnTo>
                      <a:pt x="0" y="53"/>
                    </a:lnTo>
                    <a:lnTo>
                      <a:pt x="0" y="54"/>
                    </a:lnTo>
                    <a:close/>
                  </a:path>
                </a:pathLst>
              </a:custGeom>
              <a:solidFill>
                <a:srgbClr val="BFBFBF"/>
              </a:solidFill>
              <a:ln w="9525">
                <a:noFill/>
                <a:round/>
                <a:headEnd/>
                <a:tailEnd/>
              </a:ln>
            </p:spPr>
            <p:txBody>
              <a:bodyPr/>
              <a:lstStyle/>
              <a:p>
                <a:pPr algn="ctr"/>
                <a:endParaRPr lang="en-US">
                  <a:latin typeface="Candara" pitchFamily="34" charset="0"/>
                </a:endParaRPr>
              </a:p>
            </p:txBody>
          </p:sp>
          <p:sp>
            <p:nvSpPr>
              <p:cNvPr id="7241" name="Freeform 257"/>
              <p:cNvSpPr>
                <a:spLocks noEditPoints="1"/>
              </p:cNvSpPr>
              <p:nvPr/>
            </p:nvSpPr>
            <p:spPr bwMode="auto">
              <a:xfrm>
                <a:off x="1453" y="2924"/>
                <a:ext cx="1158" cy="99"/>
              </a:xfrm>
              <a:custGeom>
                <a:avLst/>
                <a:gdLst>
                  <a:gd name="T0" fmla="*/ 1158 w 1158"/>
                  <a:gd name="T1" fmla="*/ 21 h 99"/>
                  <a:gd name="T2" fmla="*/ 1158 w 1158"/>
                  <a:gd name="T3" fmla="*/ 1 h 99"/>
                  <a:gd name="T4" fmla="*/ 1156 w 1158"/>
                  <a:gd name="T5" fmla="*/ 1 h 99"/>
                  <a:gd name="T6" fmla="*/ 1156 w 1158"/>
                  <a:gd name="T7" fmla="*/ 1 h 99"/>
                  <a:gd name="T8" fmla="*/ 1155 w 1158"/>
                  <a:gd name="T9" fmla="*/ 0 h 99"/>
                  <a:gd name="T10" fmla="*/ 1155 w 1158"/>
                  <a:gd name="T11" fmla="*/ 0 h 99"/>
                  <a:gd name="T12" fmla="*/ 1155 w 1158"/>
                  <a:gd name="T13" fmla="*/ 0 h 99"/>
                  <a:gd name="T14" fmla="*/ 1153 w 1158"/>
                  <a:gd name="T15" fmla="*/ 0 h 99"/>
                  <a:gd name="T16" fmla="*/ 1153 w 1158"/>
                  <a:gd name="T17" fmla="*/ 0 h 99"/>
                  <a:gd name="T18" fmla="*/ 1153 w 1158"/>
                  <a:gd name="T19" fmla="*/ 0 h 99"/>
                  <a:gd name="T20" fmla="*/ 1153 w 1158"/>
                  <a:gd name="T21" fmla="*/ 21 h 99"/>
                  <a:gd name="T22" fmla="*/ 1158 w 1158"/>
                  <a:gd name="T23" fmla="*/ 21 h 99"/>
                  <a:gd name="T24" fmla="*/ 1158 w 1158"/>
                  <a:gd name="T25" fmla="*/ 46 h 99"/>
                  <a:gd name="T26" fmla="*/ 1156 w 1158"/>
                  <a:gd name="T27" fmla="*/ 46 h 99"/>
                  <a:gd name="T28" fmla="*/ 1156 w 1158"/>
                  <a:gd name="T29" fmla="*/ 48 h 99"/>
                  <a:gd name="T30" fmla="*/ 1155 w 1158"/>
                  <a:gd name="T31" fmla="*/ 48 h 99"/>
                  <a:gd name="T32" fmla="*/ 1155 w 1158"/>
                  <a:gd name="T33" fmla="*/ 48 h 99"/>
                  <a:gd name="T34" fmla="*/ 1155 w 1158"/>
                  <a:gd name="T35" fmla="*/ 49 h 99"/>
                  <a:gd name="T36" fmla="*/ 1153 w 1158"/>
                  <a:gd name="T37" fmla="*/ 49 h 99"/>
                  <a:gd name="T38" fmla="*/ 1153 w 1158"/>
                  <a:gd name="T39" fmla="*/ 51 h 99"/>
                  <a:gd name="T40" fmla="*/ 1151 w 1158"/>
                  <a:gd name="T41" fmla="*/ 53 h 99"/>
                  <a:gd name="T42" fmla="*/ 1151 w 1158"/>
                  <a:gd name="T43" fmla="*/ 51 h 99"/>
                  <a:gd name="T44" fmla="*/ 1153 w 1158"/>
                  <a:gd name="T45" fmla="*/ 21 h 99"/>
                  <a:gd name="T46" fmla="*/ 1158 w 1158"/>
                  <a:gd name="T47" fmla="*/ 21 h 99"/>
                  <a:gd name="T48" fmla="*/ 0 w 1158"/>
                  <a:gd name="T49" fmla="*/ 53 h 99"/>
                  <a:gd name="T50" fmla="*/ 3 w 1158"/>
                  <a:gd name="T51" fmla="*/ 81 h 99"/>
                  <a:gd name="T52" fmla="*/ 5 w 1158"/>
                  <a:gd name="T53" fmla="*/ 99 h 99"/>
                  <a:gd name="T54" fmla="*/ 10 w 1158"/>
                  <a:gd name="T55" fmla="*/ 97 h 99"/>
                  <a:gd name="T56" fmla="*/ 8 w 1158"/>
                  <a:gd name="T57" fmla="*/ 81 h 99"/>
                  <a:gd name="T58" fmla="*/ 5 w 1158"/>
                  <a:gd name="T59" fmla="*/ 51 h 99"/>
                  <a:gd name="T60" fmla="*/ 5 w 1158"/>
                  <a:gd name="T61" fmla="*/ 49 h 99"/>
                  <a:gd name="T62" fmla="*/ 5 w 1158"/>
                  <a:gd name="T63" fmla="*/ 49 h 99"/>
                  <a:gd name="T64" fmla="*/ 5 w 1158"/>
                  <a:gd name="T65" fmla="*/ 49 h 99"/>
                  <a:gd name="T66" fmla="*/ 3 w 1158"/>
                  <a:gd name="T67" fmla="*/ 49 h 99"/>
                  <a:gd name="T68" fmla="*/ 3 w 1158"/>
                  <a:gd name="T69" fmla="*/ 51 h 99"/>
                  <a:gd name="T70" fmla="*/ 2 w 1158"/>
                  <a:gd name="T71" fmla="*/ 51 h 99"/>
                  <a:gd name="T72" fmla="*/ 2 w 1158"/>
                  <a:gd name="T73" fmla="*/ 51 h 99"/>
                  <a:gd name="T74" fmla="*/ 2 w 1158"/>
                  <a:gd name="T75" fmla="*/ 51 h 99"/>
                  <a:gd name="T76" fmla="*/ 0 w 1158"/>
                  <a:gd name="T77" fmla="*/ 53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8"/>
                  <a:gd name="T118" fmla="*/ 0 h 99"/>
                  <a:gd name="T119" fmla="*/ 1158 w 1158"/>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8" h="99">
                    <a:moveTo>
                      <a:pt x="1158" y="21"/>
                    </a:moveTo>
                    <a:lnTo>
                      <a:pt x="1158" y="1"/>
                    </a:lnTo>
                    <a:lnTo>
                      <a:pt x="1156" y="1"/>
                    </a:lnTo>
                    <a:lnTo>
                      <a:pt x="1155" y="0"/>
                    </a:lnTo>
                    <a:lnTo>
                      <a:pt x="1153" y="0"/>
                    </a:lnTo>
                    <a:lnTo>
                      <a:pt x="1153" y="21"/>
                    </a:lnTo>
                    <a:lnTo>
                      <a:pt x="1158" y="21"/>
                    </a:lnTo>
                    <a:lnTo>
                      <a:pt x="1158" y="46"/>
                    </a:lnTo>
                    <a:lnTo>
                      <a:pt x="1156" y="46"/>
                    </a:lnTo>
                    <a:lnTo>
                      <a:pt x="1156" y="48"/>
                    </a:lnTo>
                    <a:lnTo>
                      <a:pt x="1155" y="48"/>
                    </a:lnTo>
                    <a:lnTo>
                      <a:pt x="1155" y="49"/>
                    </a:lnTo>
                    <a:lnTo>
                      <a:pt x="1153" y="49"/>
                    </a:lnTo>
                    <a:lnTo>
                      <a:pt x="1153" y="51"/>
                    </a:lnTo>
                    <a:lnTo>
                      <a:pt x="1151" y="53"/>
                    </a:lnTo>
                    <a:lnTo>
                      <a:pt x="1151" y="51"/>
                    </a:lnTo>
                    <a:lnTo>
                      <a:pt x="1153" y="21"/>
                    </a:lnTo>
                    <a:lnTo>
                      <a:pt x="1158" y="21"/>
                    </a:lnTo>
                    <a:close/>
                    <a:moveTo>
                      <a:pt x="0" y="53"/>
                    </a:moveTo>
                    <a:lnTo>
                      <a:pt x="3" y="81"/>
                    </a:lnTo>
                    <a:lnTo>
                      <a:pt x="5" y="99"/>
                    </a:lnTo>
                    <a:lnTo>
                      <a:pt x="10" y="97"/>
                    </a:lnTo>
                    <a:lnTo>
                      <a:pt x="8" y="81"/>
                    </a:lnTo>
                    <a:lnTo>
                      <a:pt x="5" y="51"/>
                    </a:lnTo>
                    <a:lnTo>
                      <a:pt x="5" y="49"/>
                    </a:lnTo>
                    <a:lnTo>
                      <a:pt x="3" y="49"/>
                    </a:lnTo>
                    <a:lnTo>
                      <a:pt x="3" y="51"/>
                    </a:lnTo>
                    <a:lnTo>
                      <a:pt x="2" y="51"/>
                    </a:lnTo>
                    <a:lnTo>
                      <a:pt x="0" y="53"/>
                    </a:lnTo>
                    <a:close/>
                  </a:path>
                </a:pathLst>
              </a:custGeom>
              <a:solidFill>
                <a:srgbClr val="BFBFBF"/>
              </a:solidFill>
              <a:ln w="9525">
                <a:noFill/>
                <a:round/>
                <a:headEnd/>
                <a:tailEnd/>
              </a:ln>
            </p:spPr>
            <p:txBody>
              <a:bodyPr/>
              <a:lstStyle/>
              <a:p>
                <a:pPr algn="ctr"/>
                <a:endParaRPr lang="en-US">
                  <a:latin typeface="Candara" pitchFamily="34" charset="0"/>
                </a:endParaRPr>
              </a:p>
            </p:txBody>
          </p:sp>
          <p:sp>
            <p:nvSpPr>
              <p:cNvPr id="7242" name="Freeform 258"/>
              <p:cNvSpPr>
                <a:spLocks noEditPoints="1"/>
              </p:cNvSpPr>
              <p:nvPr/>
            </p:nvSpPr>
            <p:spPr bwMode="auto">
              <a:xfrm>
                <a:off x="1456" y="2922"/>
                <a:ext cx="1152" cy="101"/>
              </a:xfrm>
              <a:custGeom>
                <a:avLst/>
                <a:gdLst>
                  <a:gd name="T0" fmla="*/ 1152 w 1152"/>
                  <a:gd name="T1" fmla="*/ 23 h 101"/>
                  <a:gd name="T2" fmla="*/ 1152 w 1152"/>
                  <a:gd name="T3" fmla="*/ 2 h 101"/>
                  <a:gd name="T4" fmla="*/ 1152 w 1152"/>
                  <a:gd name="T5" fmla="*/ 2 h 101"/>
                  <a:gd name="T6" fmla="*/ 1150 w 1152"/>
                  <a:gd name="T7" fmla="*/ 2 h 101"/>
                  <a:gd name="T8" fmla="*/ 1150 w 1152"/>
                  <a:gd name="T9" fmla="*/ 2 h 101"/>
                  <a:gd name="T10" fmla="*/ 1150 w 1152"/>
                  <a:gd name="T11" fmla="*/ 2 h 101"/>
                  <a:gd name="T12" fmla="*/ 1148 w 1152"/>
                  <a:gd name="T13" fmla="*/ 2 h 101"/>
                  <a:gd name="T14" fmla="*/ 1148 w 1152"/>
                  <a:gd name="T15" fmla="*/ 0 h 101"/>
                  <a:gd name="T16" fmla="*/ 1147 w 1152"/>
                  <a:gd name="T17" fmla="*/ 0 h 101"/>
                  <a:gd name="T18" fmla="*/ 1147 w 1152"/>
                  <a:gd name="T19" fmla="*/ 0 h 101"/>
                  <a:gd name="T20" fmla="*/ 1147 w 1152"/>
                  <a:gd name="T21" fmla="*/ 23 h 101"/>
                  <a:gd name="T22" fmla="*/ 1152 w 1152"/>
                  <a:gd name="T23" fmla="*/ 23 h 101"/>
                  <a:gd name="T24" fmla="*/ 1152 w 1152"/>
                  <a:gd name="T25" fmla="*/ 50 h 101"/>
                  <a:gd name="T26" fmla="*/ 1152 w 1152"/>
                  <a:gd name="T27" fmla="*/ 51 h 101"/>
                  <a:gd name="T28" fmla="*/ 1150 w 1152"/>
                  <a:gd name="T29" fmla="*/ 53 h 101"/>
                  <a:gd name="T30" fmla="*/ 1150 w 1152"/>
                  <a:gd name="T31" fmla="*/ 53 h 101"/>
                  <a:gd name="T32" fmla="*/ 1148 w 1152"/>
                  <a:gd name="T33" fmla="*/ 55 h 101"/>
                  <a:gd name="T34" fmla="*/ 1148 w 1152"/>
                  <a:gd name="T35" fmla="*/ 56 h 101"/>
                  <a:gd name="T36" fmla="*/ 1147 w 1152"/>
                  <a:gd name="T37" fmla="*/ 56 h 101"/>
                  <a:gd name="T38" fmla="*/ 1147 w 1152"/>
                  <a:gd name="T39" fmla="*/ 58 h 101"/>
                  <a:gd name="T40" fmla="*/ 1147 w 1152"/>
                  <a:gd name="T41" fmla="*/ 60 h 101"/>
                  <a:gd name="T42" fmla="*/ 1147 w 1152"/>
                  <a:gd name="T43" fmla="*/ 53 h 101"/>
                  <a:gd name="T44" fmla="*/ 1147 w 1152"/>
                  <a:gd name="T45" fmla="*/ 23 h 101"/>
                  <a:gd name="T46" fmla="*/ 1152 w 1152"/>
                  <a:gd name="T47" fmla="*/ 23 h 101"/>
                  <a:gd name="T48" fmla="*/ 0 w 1152"/>
                  <a:gd name="T49" fmla="*/ 53 h 101"/>
                  <a:gd name="T50" fmla="*/ 0 w 1152"/>
                  <a:gd name="T51" fmla="*/ 53 h 101"/>
                  <a:gd name="T52" fmla="*/ 2 w 1152"/>
                  <a:gd name="T53" fmla="*/ 83 h 101"/>
                  <a:gd name="T54" fmla="*/ 5 w 1152"/>
                  <a:gd name="T55" fmla="*/ 101 h 101"/>
                  <a:gd name="T56" fmla="*/ 8 w 1152"/>
                  <a:gd name="T57" fmla="*/ 98 h 101"/>
                  <a:gd name="T58" fmla="*/ 7 w 1152"/>
                  <a:gd name="T59" fmla="*/ 83 h 101"/>
                  <a:gd name="T60" fmla="*/ 5 w 1152"/>
                  <a:gd name="T61" fmla="*/ 53 h 101"/>
                  <a:gd name="T62" fmla="*/ 5 w 1152"/>
                  <a:gd name="T63" fmla="*/ 50 h 101"/>
                  <a:gd name="T64" fmla="*/ 3 w 1152"/>
                  <a:gd name="T65" fmla="*/ 50 h 101"/>
                  <a:gd name="T66" fmla="*/ 3 w 1152"/>
                  <a:gd name="T67" fmla="*/ 50 h 101"/>
                  <a:gd name="T68" fmla="*/ 3 w 1152"/>
                  <a:gd name="T69" fmla="*/ 50 h 101"/>
                  <a:gd name="T70" fmla="*/ 2 w 1152"/>
                  <a:gd name="T71" fmla="*/ 51 h 101"/>
                  <a:gd name="T72" fmla="*/ 2 w 1152"/>
                  <a:gd name="T73" fmla="*/ 51 h 101"/>
                  <a:gd name="T74" fmla="*/ 2 w 1152"/>
                  <a:gd name="T75" fmla="*/ 51 h 101"/>
                  <a:gd name="T76" fmla="*/ 0 w 1152"/>
                  <a:gd name="T77" fmla="*/ 51 h 101"/>
                  <a:gd name="T78" fmla="*/ 0 w 1152"/>
                  <a:gd name="T79" fmla="*/ 53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2"/>
                  <a:gd name="T121" fmla="*/ 0 h 101"/>
                  <a:gd name="T122" fmla="*/ 1152 w 1152"/>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2" h="101">
                    <a:moveTo>
                      <a:pt x="1152" y="23"/>
                    </a:moveTo>
                    <a:lnTo>
                      <a:pt x="1152" y="2"/>
                    </a:lnTo>
                    <a:lnTo>
                      <a:pt x="1150" y="2"/>
                    </a:lnTo>
                    <a:lnTo>
                      <a:pt x="1148" y="2"/>
                    </a:lnTo>
                    <a:lnTo>
                      <a:pt x="1148" y="0"/>
                    </a:lnTo>
                    <a:lnTo>
                      <a:pt x="1147" y="0"/>
                    </a:lnTo>
                    <a:lnTo>
                      <a:pt x="1147" y="23"/>
                    </a:lnTo>
                    <a:lnTo>
                      <a:pt x="1152" y="23"/>
                    </a:lnTo>
                    <a:lnTo>
                      <a:pt x="1152" y="50"/>
                    </a:lnTo>
                    <a:lnTo>
                      <a:pt x="1152" y="51"/>
                    </a:lnTo>
                    <a:lnTo>
                      <a:pt x="1150" y="53"/>
                    </a:lnTo>
                    <a:lnTo>
                      <a:pt x="1148" y="55"/>
                    </a:lnTo>
                    <a:lnTo>
                      <a:pt x="1148" y="56"/>
                    </a:lnTo>
                    <a:lnTo>
                      <a:pt x="1147" y="56"/>
                    </a:lnTo>
                    <a:lnTo>
                      <a:pt x="1147" y="58"/>
                    </a:lnTo>
                    <a:lnTo>
                      <a:pt x="1147" y="60"/>
                    </a:lnTo>
                    <a:lnTo>
                      <a:pt x="1147" y="53"/>
                    </a:lnTo>
                    <a:lnTo>
                      <a:pt x="1147" y="23"/>
                    </a:lnTo>
                    <a:lnTo>
                      <a:pt x="1152" y="23"/>
                    </a:lnTo>
                    <a:close/>
                    <a:moveTo>
                      <a:pt x="0" y="53"/>
                    </a:moveTo>
                    <a:lnTo>
                      <a:pt x="0" y="53"/>
                    </a:lnTo>
                    <a:lnTo>
                      <a:pt x="2" y="83"/>
                    </a:lnTo>
                    <a:lnTo>
                      <a:pt x="5" y="101"/>
                    </a:lnTo>
                    <a:lnTo>
                      <a:pt x="8" y="98"/>
                    </a:lnTo>
                    <a:lnTo>
                      <a:pt x="7" y="83"/>
                    </a:lnTo>
                    <a:lnTo>
                      <a:pt x="5" y="53"/>
                    </a:lnTo>
                    <a:lnTo>
                      <a:pt x="5" y="50"/>
                    </a:lnTo>
                    <a:lnTo>
                      <a:pt x="3" y="50"/>
                    </a:lnTo>
                    <a:lnTo>
                      <a:pt x="2" y="51"/>
                    </a:lnTo>
                    <a:lnTo>
                      <a:pt x="0" y="51"/>
                    </a:lnTo>
                    <a:lnTo>
                      <a:pt x="0" y="53"/>
                    </a:lnTo>
                    <a:close/>
                  </a:path>
                </a:pathLst>
              </a:custGeom>
              <a:solidFill>
                <a:srgbClr val="BFBFBF"/>
              </a:solidFill>
              <a:ln w="9525">
                <a:noFill/>
                <a:round/>
                <a:headEnd/>
                <a:tailEnd/>
              </a:ln>
            </p:spPr>
            <p:txBody>
              <a:bodyPr/>
              <a:lstStyle/>
              <a:p>
                <a:pPr algn="ctr"/>
                <a:endParaRPr lang="en-US">
                  <a:latin typeface="Candara" pitchFamily="34" charset="0"/>
                </a:endParaRPr>
              </a:p>
            </p:txBody>
          </p:sp>
          <p:sp>
            <p:nvSpPr>
              <p:cNvPr id="7243" name="Freeform 259"/>
              <p:cNvSpPr>
                <a:spLocks noEditPoints="1"/>
              </p:cNvSpPr>
              <p:nvPr/>
            </p:nvSpPr>
            <p:spPr bwMode="auto">
              <a:xfrm>
                <a:off x="1458" y="2922"/>
                <a:ext cx="1148" cy="99"/>
              </a:xfrm>
              <a:custGeom>
                <a:avLst/>
                <a:gdLst>
                  <a:gd name="T0" fmla="*/ 1148 w 1148"/>
                  <a:gd name="T1" fmla="*/ 23 h 99"/>
                  <a:gd name="T2" fmla="*/ 1148 w 1148"/>
                  <a:gd name="T3" fmla="*/ 2 h 99"/>
                  <a:gd name="T4" fmla="*/ 1146 w 1148"/>
                  <a:gd name="T5" fmla="*/ 2 h 99"/>
                  <a:gd name="T6" fmla="*/ 1146 w 1148"/>
                  <a:gd name="T7" fmla="*/ 0 h 99"/>
                  <a:gd name="T8" fmla="*/ 1145 w 1148"/>
                  <a:gd name="T9" fmla="*/ 0 h 99"/>
                  <a:gd name="T10" fmla="*/ 1145 w 1148"/>
                  <a:gd name="T11" fmla="*/ 0 h 99"/>
                  <a:gd name="T12" fmla="*/ 1145 w 1148"/>
                  <a:gd name="T13" fmla="*/ 0 h 99"/>
                  <a:gd name="T14" fmla="*/ 1143 w 1148"/>
                  <a:gd name="T15" fmla="*/ 0 h 99"/>
                  <a:gd name="T16" fmla="*/ 1143 w 1148"/>
                  <a:gd name="T17" fmla="*/ 0 h 99"/>
                  <a:gd name="T18" fmla="*/ 1143 w 1148"/>
                  <a:gd name="T19" fmla="*/ 0 h 99"/>
                  <a:gd name="T20" fmla="*/ 1143 w 1148"/>
                  <a:gd name="T21" fmla="*/ 23 h 99"/>
                  <a:gd name="T22" fmla="*/ 1148 w 1148"/>
                  <a:gd name="T23" fmla="*/ 23 h 99"/>
                  <a:gd name="T24" fmla="*/ 1146 w 1148"/>
                  <a:gd name="T25" fmla="*/ 53 h 99"/>
                  <a:gd name="T26" fmla="*/ 1146 w 1148"/>
                  <a:gd name="T27" fmla="*/ 55 h 99"/>
                  <a:gd name="T28" fmla="*/ 1146 w 1148"/>
                  <a:gd name="T29" fmla="*/ 55 h 99"/>
                  <a:gd name="T30" fmla="*/ 1146 w 1148"/>
                  <a:gd name="T31" fmla="*/ 56 h 99"/>
                  <a:gd name="T32" fmla="*/ 1145 w 1148"/>
                  <a:gd name="T33" fmla="*/ 58 h 99"/>
                  <a:gd name="T34" fmla="*/ 1145 w 1148"/>
                  <a:gd name="T35" fmla="*/ 60 h 99"/>
                  <a:gd name="T36" fmla="*/ 1143 w 1148"/>
                  <a:gd name="T37" fmla="*/ 60 h 99"/>
                  <a:gd name="T38" fmla="*/ 1143 w 1148"/>
                  <a:gd name="T39" fmla="*/ 61 h 99"/>
                  <a:gd name="T40" fmla="*/ 1143 w 1148"/>
                  <a:gd name="T41" fmla="*/ 63 h 99"/>
                  <a:gd name="T42" fmla="*/ 1141 w 1148"/>
                  <a:gd name="T43" fmla="*/ 65 h 99"/>
                  <a:gd name="T44" fmla="*/ 1141 w 1148"/>
                  <a:gd name="T45" fmla="*/ 65 h 99"/>
                  <a:gd name="T46" fmla="*/ 1141 w 1148"/>
                  <a:gd name="T47" fmla="*/ 65 h 99"/>
                  <a:gd name="T48" fmla="*/ 1141 w 1148"/>
                  <a:gd name="T49" fmla="*/ 65 h 99"/>
                  <a:gd name="T50" fmla="*/ 1141 w 1148"/>
                  <a:gd name="T51" fmla="*/ 65 h 99"/>
                  <a:gd name="T52" fmla="*/ 1141 w 1148"/>
                  <a:gd name="T53" fmla="*/ 65 h 99"/>
                  <a:gd name="T54" fmla="*/ 1141 w 1148"/>
                  <a:gd name="T55" fmla="*/ 65 h 99"/>
                  <a:gd name="T56" fmla="*/ 1141 w 1148"/>
                  <a:gd name="T57" fmla="*/ 65 h 99"/>
                  <a:gd name="T58" fmla="*/ 1141 w 1148"/>
                  <a:gd name="T59" fmla="*/ 65 h 99"/>
                  <a:gd name="T60" fmla="*/ 1141 w 1148"/>
                  <a:gd name="T61" fmla="*/ 53 h 99"/>
                  <a:gd name="T62" fmla="*/ 1143 w 1148"/>
                  <a:gd name="T63" fmla="*/ 23 h 99"/>
                  <a:gd name="T64" fmla="*/ 1148 w 1148"/>
                  <a:gd name="T65" fmla="*/ 23 h 99"/>
                  <a:gd name="T66" fmla="*/ 0 w 1148"/>
                  <a:gd name="T67" fmla="*/ 51 h 99"/>
                  <a:gd name="T68" fmla="*/ 0 w 1148"/>
                  <a:gd name="T69" fmla="*/ 53 h 99"/>
                  <a:gd name="T70" fmla="*/ 3 w 1148"/>
                  <a:gd name="T71" fmla="*/ 83 h 99"/>
                  <a:gd name="T72" fmla="*/ 5 w 1148"/>
                  <a:gd name="T73" fmla="*/ 99 h 99"/>
                  <a:gd name="T74" fmla="*/ 10 w 1148"/>
                  <a:gd name="T75" fmla="*/ 98 h 99"/>
                  <a:gd name="T76" fmla="*/ 8 w 1148"/>
                  <a:gd name="T77" fmla="*/ 81 h 99"/>
                  <a:gd name="T78" fmla="*/ 5 w 1148"/>
                  <a:gd name="T79" fmla="*/ 53 h 99"/>
                  <a:gd name="T80" fmla="*/ 5 w 1148"/>
                  <a:gd name="T81" fmla="*/ 48 h 99"/>
                  <a:gd name="T82" fmla="*/ 5 w 1148"/>
                  <a:gd name="T83" fmla="*/ 48 h 99"/>
                  <a:gd name="T84" fmla="*/ 5 w 1148"/>
                  <a:gd name="T85" fmla="*/ 48 h 99"/>
                  <a:gd name="T86" fmla="*/ 3 w 1148"/>
                  <a:gd name="T87" fmla="*/ 48 h 99"/>
                  <a:gd name="T88" fmla="*/ 3 w 1148"/>
                  <a:gd name="T89" fmla="*/ 50 h 99"/>
                  <a:gd name="T90" fmla="*/ 1 w 1148"/>
                  <a:gd name="T91" fmla="*/ 50 h 99"/>
                  <a:gd name="T92" fmla="*/ 1 w 1148"/>
                  <a:gd name="T93" fmla="*/ 50 h 99"/>
                  <a:gd name="T94" fmla="*/ 1 w 1148"/>
                  <a:gd name="T95" fmla="*/ 50 h 99"/>
                  <a:gd name="T96" fmla="*/ 0 w 1148"/>
                  <a:gd name="T97" fmla="*/ 51 h 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8"/>
                  <a:gd name="T148" fmla="*/ 0 h 99"/>
                  <a:gd name="T149" fmla="*/ 1148 w 1148"/>
                  <a:gd name="T150" fmla="*/ 99 h 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8" h="99">
                    <a:moveTo>
                      <a:pt x="1148" y="23"/>
                    </a:moveTo>
                    <a:lnTo>
                      <a:pt x="1148" y="2"/>
                    </a:lnTo>
                    <a:lnTo>
                      <a:pt x="1146" y="2"/>
                    </a:lnTo>
                    <a:lnTo>
                      <a:pt x="1146" y="0"/>
                    </a:lnTo>
                    <a:lnTo>
                      <a:pt x="1145" y="0"/>
                    </a:lnTo>
                    <a:lnTo>
                      <a:pt x="1143" y="0"/>
                    </a:lnTo>
                    <a:lnTo>
                      <a:pt x="1143" y="23"/>
                    </a:lnTo>
                    <a:lnTo>
                      <a:pt x="1148" y="23"/>
                    </a:lnTo>
                    <a:lnTo>
                      <a:pt x="1146" y="53"/>
                    </a:lnTo>
                    <a:lnTo>
                      <a:pt x="1146" y="55"/>
                    </a:lnTo>
                    <a:lnTo>
                      <a:pt x="1146" y="56"/>
                    </a:lnTo>
                    <a:lnTo>
                      <a:pt x="1145" y="58"/>
                    </a:lnTo>
                    <a:lnTo>
                      <a:pt x="1145" y="60"/>
                    </a:lnTo>
                    <a:lnTo>
                      <a:pt x="1143" y="60"/>
                    </a:lnTo>
                    <a:lnTo>
                      <a:pt x="1143" y="61"/>
                    </a:lnTo>
                    <a:lnTo>
                      <a:pt x="1143" y="63"/>
                    </a:lnTo>
                    <a:lnTo>
                      <a:pt x="1141" y="65"/>
                    </a:lnTo>
                    <a:lnTo>
                      <a:pt x="1141" y="53"/>
                    </a:lnTo>
                    <a:lnTo>
                      <a:pt x="1143" y="23"/>
                    </a:lnTo>
                    <a:lnTo>
                      <a:pt x="1148" y="23"/>
                    </a:lnTo>
                    <a:close/>
                    <a:moveTo>
                      <a:pt x="0" y="51"/>
                    </a:moveTo>
                    <a:lnTo>
                      <a:pt x="0" y="53"/>
                    </a:lnTo>
                    <a:lnTo>
                      <a:pt x="3" y="83"/>
                    </a:lnTo>
                    <a:lnTo>
                      <a:pt x="5" y="99"/>
                    </a:lnTo>
                    <a:lnTo>
                      <a:pt x="10" y="98"/>
                    </a:lnTo>
                    <a:lnTo>
                      <a:pt x="8" y="81"/>
                    </a:lnTo>
                    <a:lnTo>
                      <a:pt x="5" y="53"/>
                    </a:lnTo>
                    <a:lnTo>
                      <a:pt x="5" y="48"/>
                    </a:lnTo>
                    <a:lnTo>
                      <a:pt x="3" y="48"/>
                    </a:lnTo>
                    <a:lnTo>
                      <a:pt x="3" y="50"/>
                    </a:lnTo>
                    <a:lnTo>
                      <a:pt x="1" y="50"/>
                    </a:lnTo>
                    <a:lnTo>
                      <a:pt x="0" y="51"/>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244" name="Freeform 260"/>
              <p:cNvSpPr>
                <a:spLocks noEditPoints="1"/>
              </p:cNvSpPr>
              <p:nvPr/>
            </p:nvSpPr>
            <p:spPr bwMode="auto">
              <a:xfrm>
                <a:off x="1461" y="2920"/>
                <a:ext cx="1142" cy="100"/>
              </a:xfrm>
              <a:custGeom>
                <a:avLst/>
                <a:gdLst>
                  <a:gd name="T0" fmla="*/ 1142 w 1142"/>
                  <a:gd name="T1" fmla="*/ 25 h 100"/>
                  <a:gd name="T2" fmla="*/ 1142 w 1142"/>
                  <a:gd name="T3" fmla="*/ 2 h 100"/>
                  <a:gd name="T4" fmla="*/ 1142 w 1142"/>
                  <a:gd name="T5" fmla="*/ 2 h 100"/>
                  <a:gd name="T6" fmla="*/ 1140 w 1142"/>
                  <a:gd name="T7" fmla="*/ 2 h 100"/>
                  <a:gd name="T8" fmla="*/ 1140 w 1142"/>
                  <a:gd name="T9" fmla="*/ 2 h 100"/>
                  <a:gd name="T10" fmla="*/ 1140 w 1142"/>
                  <a:gd name="T11" fmla="*/ 2 h 100"/>
                  <a:gd name="T12" fmla="*/ 1138 w 1142"/>
                  <a:gd name="T13" fmla="*/ 0 h 100"/>
                  <a:gd name="T14" fmla="*/ 1138 w 1142"/>
                  <a:gd name="T15" fmla="*/ 0 h 100"/>
                  <a:gd name="T16" fmla="*/ 1137 w 1142"/>
                  <a:gd name="T17" fmla="*/ 0 h 100"/>
                  <a:gd name="T18" fmla="*/ 1137 w 1142"/>
                  <a:gd name="T19" fmla="*/ 0 h 100"/>
                  <a:gd name="T20" fmla="*/ 1137 w 1142"/>
                  <a:gd name="T21" fmla="*/ 25 h 100"/>
                  <a:gd name="T22" fmla="*/ 1142 w 1142"/>
                  <a:gd name="T23" fmla="*/ 25 h 100"/>
                  <a:gd name="T24" fmla="*/ 1142 w 1142"/>
                  <a:gd name="T25" fmla="*/ 55 h 100"/>
                  <a:gd name="T26" fmla="*/ 1142 w 1142"/>
                  <a:gd name="T27" fmla="*/ 62 h 100"/>
                  <a:gd name="T28" fmla="*/ 1142 w 1142"/>
                  <a:gd name="T29" fmla="*/ 62 h 100"/>
                  <a:gd name="T30" fmla="*/ 1140 w 1142"/>
                  <a:gd name="T31" fmla="*/ 62 h 100"/>
                  <a:gd name="T32" fmla="*/ 1140 w 1142"/>
                  <a:gd name="T33" fmla="*/ 63 h 100"/>
                  <a:gd name="T34" fmla="*/ 1140 w 1142"/>
                  <a:gd name="T35" fmla="*/ 63 h 100"/>
                  <a:gd name="T36" fmla="*/ 1140 w 1142"/>
                  <a:gd name="T37" fmla="*/ 65 h 100"/>
                  <a:gd name="T38" fmla="*/ 1140 w 1142"/>
                  <a:gd name="T39" fmla="*/ 65 h 100"/>
                  <a:gd name="T40" fmla="*/ 1140 w 1142"/>
                  <a:gd name="T41" fmla="*/ 65 h 100"/>
                  <a:gd name="T42" fmla="*/ 1138 w 1142"/>
                  <a:gd name="T43" fmla="*/ 67 h 100"/>
                  <a:gd name="T44" fmla="*/ 1138 w 1142"/>
                  <a:gd name="T45" fmla="*/ 67 h 100"/>
                  <a:gd name="T46" fmla="*/ 1138 w 1142"/>
                  <a:gd name="T47" fmla="*/ 67 h 100"/>
                  <a:gd name="T48" fmla="*/ 1138 w 1142"/>
                  <a:gd name="T49" fmla="*/ 67 h 100"/>
                  <a:gd name="T50" fmla="*/ 1138 w 1142"/>
                  <a:gd name="T51" fmla="*/ 67 h 100"/>
                  <a:gd name="T52" fmla="*/ 1137 w 1142"/>
                  <a:gd name="T53" fmla="*/ 65 h 100"/>
                  <a:gd name="T54" fmla="*/ 1137 w 1142"/>
                  <a:gd name="T55" fmla="*/ 65 h 100"/>
                  <a:gd name="T56" fmla="*/ 1137 w 1142"/>
                  <a:gd name="T57" fmla="*/ 65 h 100"/>
                  <a:gd name="T58" fmla="*/ 1137 w 1142"/>
                  <a:gd name="T59" fmla="*/ 65 h 100"/>
                  <a:gd name="T60" fmla="*/ 1137 w 1142"/>
                  <a:gd name="T61" fmla="*/ 55 h 100"/>
                  <a:gd name="T62" fmla="*/ 1137 w 1142"/>
                  <a:gd name="T63" fmla="*/ 25 h 100"/>
                  <a:gd name="T64" fmla="*/ 1142 w 1142"/>
                  <a:gd name="T65" fmla="*/ 25 h 100"/>
                  <a:gd name="T66" fmla="*/ 0 w 1142"/>
                  <a:gd name="T67" fmla="*/ 52 h 100"/>
                  <a:gd name="T68" fmla="*/ 0 w 1142"/>
                  <a:gd name="T69" fmla="*/ 55 h 100"/>
                  <a:gd name="T70" fmla="*/ 2 w 1142"/>
                  <a:gd name="T71" fmla="*/ 85 h 100"/>
                  <a:gd name="T72" fmla="*/ 3 w 1142"/>
                  <a:gd name="T73" fmla="*/ 100 h 100"/>
                  <a:gd name="T74" fmla="*/ 8 w 1142"/>
                  <a:gd name="T75" fmla="*/ 98 h 100"/>
                  <a:gd name="T76" fmla="*/ 7 w 1142"/>
                  <a:gd name="T77" fmla="*/ 83 h 100"/>
                  <a:gd name="T78" fmla="*/ 5 w 1142"/>
                  <a:gd name="T79" fmla="*/ 55 h 100"/>
                  <a:gd name="T80" fmla="*/ 5 w 1142"/>
                  <a:gd name="T81" fmla="*/ 48 h 100"/>
                  <a:gd name="T82" fmla="*/ 3 w 1142"/>
                  <a:gd name="T83" fmla="*/ 48 h 100"/>
                  <a:gd name="T84" fmla="*/ 3 w 1142"/>
                  <a:gd name="T85" fmla="*/ 48 h 100"/>
                  <a:gd name="T86" fmla="*/ 3 w 1142"/>
                  <a:gd name="T87" fmla="*/ 48 h 100"/>
                  <a:gd name="T88" fmla="*/ 2 w 1142"/>
                  <a:gd name="T89" fmla="*/ 50 h 100"/>
                  <a:gd name="T90" fmla="*/ 2 w 1142"/>
                  <a:gd name="T91" fmla="*/ 50 h 100"/>
                  <a:gd name="T92" fmla="*/ 2 w 1142"/>
                  <a:gd name="T93" fmla="*/ 50 h 100"/>
                  <a:gd name="T94" fmla="*/ 0 w 1142"/>
                  <a:gd name="T95" fmla="*/ 50 h 100"/>
                  <a:gd name="T96" fmla="*/ 0 w 1142"/>
                  <a:gd name="T97" fmla="*/ 52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0"/>
                  <a:gd name="T149" fmla="*/ 1142 w 1142"/>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0">
                    <a:moveTo>
                      <a:pt x="1142" y="25"/>
                    </a:moveTo>
                    <a:lnTo>
                      <a:pt x="1142" y="2"/>
                    </a:lnTo>
                    <a:lnTo>
                      <a:pt x="1140" y="2"/>
                    </a:lnTo>
                    <a:lnTo>
                      <a:pt x="1138" y="0"/>
                    </a:lnTo>
                    <a:lnTo>
                      <a:pt x="1137" y="0"/>
                    </a:lnTo>
                    <a:lnTo>
                      <a:pt x="1137" y="25"/>
                    </a:lnTo>
                    <a:lnTo>
                      <a:pt x="1142" y="25"/>
                    </a:lnTo>
                    <a:lnTo>
                      <a:pt x="1142" y="55"/>
                    </a:lnTo>
                    <a:lnTo>
                      <a:pt x="1142" y="62"/>
                    </a:lnTo>
                    <a:lnTo>
                      <a:pt x="1140" y="62"/>
                    </a:lnTo>
                    <a:lnTo>
                      <a:pt x="1140" y="63"/>
                    </a:lnTo>
                    <a:lnTo>
                      <a:pt x="1140" y="65"/>
                    </a:lnTo>
                    <a:lnTo>
                      <a:pt x="1138" y="67"/>
                    </a:lnTo>
                    <a:lnTo>
                      <a:pt x="1137" y="65"/>
                    </a:lnTo>
                    <a:lnTo>
                      <a:pt x="1137" y="55"/>
                    </a:lnTo>
                    <a:lnTo>
                      <a:pt x="1137" y="25"/>
                    </a:lnTo>
                    <a:lnTo>
                      <a:pt x="1142" y="25"/>
                    </a:lnTo>
                    <a:close/>
                    <a:moveTo>
                      <a:pt x="0" y="52"/>
                    </a:moveTo>
                    <a:lnTo>
                      <a:pt x="0" y="55"/>
                    </a:lnTo>
                    <a:lnTo>
                      <a:pt x="2" y="85"/>
                    </a:lnTo>
                    <a:lnTo>
                      <a:pt x="3" y="100"/>
                    </a:lnTo>
                    <a:lnTo>
                      <a:pt x="8" y="98"/>
                    </a:lnTo>
                    <a:lnTo>
                      <a:pt x="7" y="83"/>
                    </a:lnTo>
                    <a:lnTo>
                      <a:pt x="5" y="55"/>
                    </a:lnTo>
                    <a:lnTo>
                      <a:pt x="5" y="48"/>
                    </a:lnTo>
                    <a:lnTo>
                      <a:pt x="3" y="48"/>
                    </a:lnTo>
                    <a:lnTo>
                      <a:pt x="2" y="50"/>
                    </a:lnTo>
                    <a:lnTo>
                      <a:pt x="0" y="50"/>
                    </a:lnTo>
                    <a:lnTo>
                      <a:pt x="0" y="52"/>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245" name="Freeform 261"/>
              <p:cNvSpPr>
                <a:spLocks noEditPoints="1"/>
              </p:cNvSpPr>
              <p:nvPr/>
            </p:nvSpPr>
            <p:spPr bwMode="auto">
              <a:xfrm>
                <a:off x="1463" y="2919"/>
                <a:ext cx="1138" cy="101"/>
              </a:xfrm>
              <a:custGeom>
                <a:avLst/>
                <a:gdLst>
                  <a:gd name="T0" fmla="*/ 1138 w 1138"/>
                  <a:gd name="T1" fmla="*/ 26 h 101"/>
                  <a:gd name="T2" fmla="*/ 1138 w 1138"/>
                  <a:gd name="T3" fmla="*/ 3 h 101"/>
                  <a:gd name="T4" fmla="*/ 1136 w 1138"/>
                  <a:gd name="T5" fmla="*/ 1 h 101"/>
                  <a:gd name="T6" fmla="*/ 1136 w 1138"/>
                  <a:gd name="T7" fmla="*/ 1 h 101"/>
                  <a:gd name="T8" fmla="*/ 1135 w 1138"/>
                  <a:gd name="T9" fmla="*/ 1 h 101"/>
                  <a:gd name="T10" fmla="*/ 1135 w 1138"/>
                  <a:gd name="T11" fmla="*/ 1 h 101"/>
                  <a:gd name="T12" fmla="*/ 1135 w 1138"/>
                  <a:gd name="T13" fmla="*/ 1 h 101"/>
                  <a:gd name="T14" fmla="*/ 1133 w 1138"/>
                  <a:gd name="T15" fmla="*/ 1 h 101"/>
                  <a:gd name="T16" fmla="*/ 1133 w 1138"/>
                  <a:gd name="T17" fmla="*/ 1 h 101"/>
                  <a:gd name="T18" fmla="*/ 1133 w 1138"/>
                  <a:gd name="T19" fmla="*/ 0 h 101"/>
                  <a:gd name="T20" fmla="*/ 1133 w 1138"/>
                  <a:gd name="T21" fmla="*/ 26 h 101"/>
                  <a:gd name="T22" fmla="*/ 1138 w 1138"/>
                  <a:gd name="T23" fmla="*/ 26 h 101"/>
                  <a:gd name="T24" fmla="*/ 1136 w 1138"/>
                  <a:gd name="T25" fmla="*/ 56 h 101"/>
                  <a:gd name="T26" fmla="*/ 1136 w 1138"/>
                  <a:gd name="T27" fmla="*/ 68 h 101"/>
                  <a:gd name="T28" fmla="*/ 1136 w 1138"/>
                  <a:gd name="T29" fmla="*/ 68 h 101"/>
                  <a:gd name="T30" fmla="*/ 1135 w 1138"/>
                  <a:gd name="T31" fmla="*/ 66 h 101"/>
                  <a:gd name="T32" fmla="*/ 1135 w 1138"/>
                  <a:gd name="T33" fmla="*/ 66 h 101"/>
                  <a:gd name="T34" fmla="*/ 1135 w 1138"/>
                  <a:gd name="T35" fmla="*/ 66 h 101"/>
                  <a:gd name="T36" fmla="*/ 1133 w 1138"/>
                  <a:gd name="T37" fmla="*/ 66 h 101"/>
                  <a:gd name="T38" fmla="*/ 1133 w 1138"/>
                  <a:gd name="T39" fmla="*/ 66 h 101"/>
                  <a:gd name="T40" fmla="*/ 1131 w 1138"/>
                  <a:gd name="T41" fmla="*/ 66 h 101"/>
                  <a:gd name="T42" fmla="*/ 1131 w 1138"/>
                  <a:gd name="T43" fmla="*/ 66 h 101"/>
                  <a:gd name="T44" fmla="*/ 1131 w 1138"/>
                  <a:gd name="T45" fmla="*/ 56 h 101"/>
                  <a:gd name="T46" fmla="*/ 1133 w 1138"/>
                  <a:gd name="T47" fmla="*/ 26 h 101"/>
                  <a:gd name="T48" fmla="*/ 1138 w 1138"/>
                  <a:gd name="T49" fmla="*/ 26 h 101"/>
                  <a:gd name="T50" fmla="*/ 0 w 1138"/>
                  <a:gd name="T51" fmla="*/ 51 h 101"/>
                  <a:gd name="T52" fmla="*/ 0 w 1138"/>
                  <a:gd name="T53" fmla="*/ 56 h 101"/>
                  <a:gd name="T54" fmla="*/ 3 w 1138"/>
                  <a:gd name="T55" fmla="*/ 84 h 101"/>
                  <a:gd name="T56" fmla="*/ 5 w 1138"/>
                  <a:gd name="T57" fmla="*/ 101 h 101"/>
                  <a:gd name="T58" fmla="*/ 10 w 1138"/>
                  <a:gd name="T59" fmla="*/ 99 h 101"/>
                  <a:gd name="T60" fmla="*/ 8 w 1138"/>
                  <a:gd name="T61" fmla="*/ 84 h 101"/>
                  <a:gd name="T62" fmla="*/ 5 w 1138"/>
                  <a:gd name="T63" fmla="*/ 56 h 101"/>
                  <a:gd name="T64" fmla="*/ 5 w 1138"/>
                  <a:gd name="T65" fmla="*/ 48 h 101"/>
                  <a:gd name="T66" fmla="*/ 5 w 1138"/>
                  <a:gd name="T67" fmla="*/ 48 h 101"/>
                  <a:gd name="T68" fmla="*/ 3 w 1138"/>
                  <a:gd name="T69" fmla="*/ 48 h 101"/>
                  <a:gd name="T70" fmla="*/ 3 w 1138"/>
                  <a:gd name="T71" fmla="*/ 48 h 101"/>
                  <a:gd name="T72" fmla="*/ 3 w 1138"/>
                  <a:gd name="T73" fmla="*/ 49 h 101"/>
                  <a:gd name="T74" fmla="*/ 1 w 1138"/>
                  <a:gd name="T75" fmla="*/ 49 h 101"/>
                  <a:gd name="T76" fmla="*/ 1 w 1138"/>
                  <a:gd name="T77" fmla="*/ 49 h 101"/>
                  <a:gd name="T78" fmla="*/ 1 w 1138"/>
                  <a:gd name="T79" fmla="*/ 49 h 101"/>
                  <a:gd name="T80" fmla="*/ 0 w 1138"/>
                  <a:gd name="T81" fmla="*/ 51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8"/>
                  <a:gd name="T124" fmla="*/ 0 h 101"/>
                  <a:gd name="T125" fmla="*/ 1138 w 1138"/>
                  <a:gd name="T126" fmla="*/ 101 h 1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8" h="101">
                    <a:moveTo>
                      <a:pt x="1138" y="26"/>
                    </a:moveTo>
                    <a:lnTo>
                      <a:pt x="1138" y="3"/>
                    </a:lnTo>
                    <a:lnTo>
                      <a:pt x="1136" y="1"/>
                    </a:lnTo>
                    <a:lnTo>
                      <a:pt x="1135" y="1"/>
                    </a:lnTo>
                    <a:lnTo>
                      <a:pt x="1133" y="1"/>
                    </a:lnTo>
                    <a:lnTo>
                      <a:pt x="1133" y="0"/>
                    </a:lnTo>
                    <a:lnTo>
                      <a:pt x="1133" y="26"/>
                    </a:lnTo>
                    <a:lnTo>
                      <a:pt x="1138" y="26"/>
                    </a:lnTo>
                    <a:lnTo>
                      <a:pt x="1136" y="56"/>
                    </a:lnTo>
                    <a:lnTo>
                      <a:pt x="1136" y="68"/>
                    </a:lnTo>
                    <a:lnTo>
                      <a:pt x="1135" y="66"/>
                    </a:lnTo>
                    <a:lnTo>
                      <a:pt x="1133" y="66"/>
                    </a:lnTo>
                    <a:lnTo>
                      <a:pt x="1131" y="66"/>
                    </a:lnTo>
                    <a:lnTo>
                      <a:pt x="1131" y="56"/>
                    </a:lnTo>
                    <a:lnTo>
                      <a:pt x="1133" y="26"/>
                    </a:lnTo>
                    <a:lnTo>
                      <a:pt x="1138" y="26"/>
                    </a:lnTo>
                    <a:close/>
                    <a:moveTo>
                      <a:pt x="0" y="51"/>
                    </a:moveTo>
                    <a:lnTo>
                      <a:pt x="0" y="56"/>
                    </a:lnTo>
                    <a:lnTo>
                      <a:pt x="3" y="84"/>
                    </a:lnTo>
                    <a:lnTo>
                      <a:pt x="5" y="101"/>
                    </a:lnTo>
                    <a:lnTo>
                      <a:pt x="10" y="99"/>
                    </a:lnTo>
                    <a:lnTo>
                      <a:pt x="8" y="84"/>
                    </a:lnTo>
                    <a:lnTo>
                      <a:pt x="5" y="56"/>
                    </a:lnTo>
                    <a:lnTo>
                      <a:pt x="5" y="48"/>
                    </a:lnTo>
                    <a:lnTo>
                      <a:pt x="3" y="48"/>
                    </a:lnTo>
                    <a:lnTo>
                      <a:pt x="3" y="49"/>
                    </a:lnTo>
                    <a:lnTo>
                      <a:pt x="1" y="49"/>
                    </a:lnTo>
                    <a:lnTo>
                      <a:pt x="0" y="51"/>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246" name="Freeform 262"/>
              <p:cNvSpPr>
                <a:spLocks noEditPoints="1"/>
              </p:cNvSpPr>
              <p:nvPr/>
            </p:nvSpPr>
            <p:spPr bwMode="auto">
              <a:xfrm>
                <a:off x="1466" y="2919"/>
                <a:ext cx="1132" cy="99"/>
              </a:xfrm>
              <a:custGeom>
                <a:avLst/>
                <a:gdLst>
                  <a:gd name="T0" fmla="*/ 1132 w 1132"/>
                  <a:gd name="T1" fmla="*/ 26 h 99"/>
                  <a:gd name="T2" fmla="*/ 1132 w 1132"/>
                  <a:gd name="T3" fmla="*/ 1 h 99"/>
                  <a:gd name="T4" fmla="*/ 1132 w 1132"/>
                  <a:gd name="T5" fmla="*/ 1 h 99"/>
                  <a:gd name="T6" fmla="*/ 1130 w 1132"/>
                  <a:gd name="T7" fmla="*/ 1 h 99"/>
                  <a:gd name="T8" fmla="*/ 1130 w 1132"/>
                  <a:gd name="T9" fmla="*/ 1 h 99"/>
                  <a:gd name="T10" fmla="*/ 1130 w 1132"/>
                  <a:gd name="T11" fmla="*/ 0 h 99"/>
                  <a:gd name="T12" fmla="*/ 1128 w 1132"/>
                  <a:gd name="T13" fmla="*/ 0 h 99"/>
                  <a:gd name="T14" fmla="*/ 1128 w 1132"/>
                  <a:gd name="T15" fmla="*/ 0 h 99"/>
                  <a:gd name="T16" fmla="*/ 1127 w 1132"/>
                  <a:gd name="T17" fmla="*/ 0 h 99"/>
                  <a:gd name="T18" fmla="*/ 1127 w 1132"/>
                  <a:gd name="T19" fmla="*/ 0 h 99"/>
                  <a:gd name="T20" fmla="*/ 1127 w 1132"/>
                  <a:gd name="T21" fmla="*/ 26 h 99"/>
                  <a:gd name="T22" fmla="*/ 1132 w 1132"/>
                  <a:gd name="T23" fmla="*/ 26 h 99"/>
                  <a:gd name="T24" fmla="*/ 1132 w 1132"/>
                  <a:gd name="T25" fmla="*/ 56 h 99"/>
                  <a:gd name="T26" fmla="*/ 1132 w 1132"/>
                  <a:gd name="T27" fmla="*/ 66 h 99"/>
                  <a:gd name="T28" fmla="*/ 1130 w 1132"/>
                  <a:gd name="T29" fmla="*/ 66 h 99"/>
                  <a:gd name="T30" fmla="*/ 1130 w 1132"/>
                  <a:gd name="T31" fmla="*/ 66 h 99"/>
                  <a:gd name="T32" fmla="*/ 1128 w 1132"/>
                  <a:gd name="T33" fmla="*/ 66 h 99"/>
                  <a:gd name="T34" fmla="*/ 1128 w 1132"/>
                  <a:gd name="T35" fmla="*/ 66 h 99"/>
                  <a:gd name="T36" fmla="*/ 1128 w 1132"/>
                  <a:gd name="T37" fmla="*/ 66 h 99"/>
                  <a:gd name="T38" fmla="*/ 1127 w 1132"/>
                  <a:gd name="T39" fmla="*/ 64 h 99"/>
                  <a:gd name="T40" fmla="*/ 1127 w 1132"/>
                  <a:gd name="T41" fmla="*/ 64 h 99"/>
                  <a:gd name="T42" fmla="*/ 1127 w 1132"/>
                  <a:gd name="T43" fmla="*/ 64 h 99"/>
                  <a:gd name="T44" fmla="*/ 1127 w 1132"/>
                  <a:gd name="T45" fmla="*/ 56 h 99"/>
                  <a:gd name="T46" fmla="*/ 1127 w 1132"/>
                  <a:gd name="T47" fmla="*/ 26 h 99"/>
                  <a:gd name="T48" fmla="*/ 1132 w 1132"/>
                  <a:gd name="T49" fmla="*/ 26 h 99"/>
                  <a:gd name="T50" fmla="*/ 0 w 1132"/>
                  <a:gd name="T51" fmla="*/ 49 h 99"/>
                  <a:gd name="T52" fmla="*/ 0 w 1132"/>
                  <a:gd name="T53" fmla="*/ 56 h 99"/>
                  <a:gd name="T54" fmla="*/ 2 w 1132"/>
                  <a:gd name="T55" fmla="*/ 84 h 99"/>
                  <a:gd name="T56" fmla="*/ 3 w 1132"/>
                  <a:gd name="T57" fmla="*/ 99 h 99"/>
                  <a:gd name="T58" fmla="*/ 8 w 1132"/>
                  <a:gd name="T59" fmla="*/ 97 h 99"/>
                  <a:gd name="T60" fmla="*/ 7 w 1132"/>
                  <a:gd name="T61" fmla="*/ 84 h 99"/>
                  <a:gd name="T62" fmla="*/ 5 w 1132"/>
                  <a:gd name="T63" fmla="*/ 56 h 99"/>
                  <a:gd name="T64" fmla="*/ 5 w 1132"/>
                  <a:gd name="T65" fmla="*/ 46 h 99"/>
                  <a:gd name="T66" fmla="*/ 3 w 1132"/>
                  <a:gd name="T67" fmla="*/ 46 h 99"/>
                  <a:gd name="T68" fmla="*/ 3 w 1132"/>
                  <a:gd name="T69" fmla="*/ 46 h 99"/>
                  <a:gd name="T70" fmla="*/ 3 w 1132"/>
                  <a:gd name="T71" fmla="*/ 46 h 99"/>
                  <a:gd name="T72" fmla="*/ 2 w 1132"/>
                  <a:gd name="T73" fmla="*/ 48 h 99"/>
                  <a:gd name="T74" fmla="*/ 2 w 1132"/>
                  <a:gd name="T75" fmla="*/ 48 h 99"/>
                  <a:gd name="T76" fmla="*/ 0 w 1132"/>
                  <a:gd name="T77" fmla="*/ 48 h 99"/>
                  <a:gd name="T78" fmla="*/ 0 w 1132"/>
                  <a:gd name="T79" fmla="*/ 48 h 99"/>
                  <a:gd name="T80" fmla="*/ 0 w 1132"/>
                  <a:gd name="T81" fmla="*/ 49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2"/>
                  <a:gd name="T124" fmla="*/ 0 h 99"/>
                  <a:gd name="T125" fmla="*/ 1132 w 1132"/>
                  <a:gd name="T126" fmla="*/ 99 h 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2" h="99">
                    <a:moveTo>
                      <a:pt x="1132" y="26"/>
                    </a:moveTo>
                    <a:lnTo>
                      <a:pt x="1132" y="1"/>
                    </a:lnTo>
                    <a:lnTo>
                      <a:pt x="1130" y="1"/>
                    </a:lnTo>
                    <a:lnTo>
                      <a:pt x="1130" y="0"/>
                    </a:lnTo>
                    <a:lnTo>
                      <a:pt x="1128" y="0"/>
                    </a:lnTo>
                    <a:lnTo>
                      <a:pt x="1127" y="0"/>
                    </a:lnTo>
                    <a:lnTo>
                      <a:pt x="1127" y="26"/>
                    </a:lnTo>
                    <a:lnTo>
                      <a:pt x="1132" y="26"/>
                    </a:lnTo>
                    <a:lnTo>
                      <a:pt x="1132" y="56"/>
                    </a:lnTo>
                    <a:lnTo>
                      <a:pt x="1132" y="66"/>
                    </a:lnTo>
                    <a:lnTo>
                      <a:pt x="1130" y="66"/>
                    </a:lnTo>
                    <a:lnTo>
                      <a:pt x="1128" y="66"/>
                    </a:lnTo>
                    <a:lnTo>
                      <a:pt x="1127" y="64"/>
                    </a:lnTo>
                    <a:lnTo>
                      <a:pt x="1127" y="56"/>
                    </a:lnTo>
                    <a:lnTo>
                      <a:pt x="1127" y="26"/>
                    </a:lnTo>
                    <a:lnTo>
                      <a:pt x="1132" y="26"/>
                    </a:lnTo>
                    <a:close/>
                    <a:moveTo>
                      <a:pt x="0" y="49"/>
                    </a:moveTo>
                    <a:lnTo>
                      <a:pt x="0" y="56"/>
                    </a:lnTo>
                    <a:lnTo>
                      <a:pt x="2" y="84"/>
                    </a:lnTo>
                    <a:lnTo>
                      <a:pt x="3" y="99"/>
                    </a:lnTo>
                    <a:lnTo>
                      <a:pt x="8" y="97"/>
                    </a:lnTo>
                    <a:lnTo>
                      <a:pt x="7" y="84"/>
                    </a:lnTo>
                    <a:lnTo>
                      <a:pt x="5" y="56"/>
                    </a:lnTo>
                    <a:lnTo>
                      <a:pt x="5" y="46"/>
                    </a:lnTo>
                    <a:lnTo>
                      <a:pt x="3" y="46"/>
                    </a:lnTo>
                    <a:lnTo>
                      <a:pt x="2" y="48"/>
                    </a:lnTo>
                    <a:lnTo>
                      <a:pt x="0" y="48"/>
                    </a:lnTo>
                    <a:lnTo>
                      <a:pt x="0" y="49"/>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247" name="Freeform 263"/>
              <p:cNvSpPr>
                <a:spLocks noEditPoints="1"/>
              </p:cNvSpPr>
              <p:nvPr/>
            </p:nvSpPr>
            <p:spPr bwMode="auto">
              <a:xfrm>
                <a:off x="1468" y="2917"/>
                <a:ext cx="1128" cy="101"/>
              </a:xfrm>
              <a:custGeom>
                <a:avLst/>
                <a:gdLst>
                  <a:gd name="T0" fmla="*/ 1128 w 1128"/>
                  <a:gd name="T1" fmla="*/ 28 h 101"/>
                  <a:gd name="T2" fmla="*/ 1128 w 1128"/>
                  <a:gd name="T3" fmla="*/ 2 h 101"/>
                  <a:gd name="T4" fmla="*/ 1126 w 1128"/>
                  <a:gd name="T5" fmla="*/ 2 h 101"/>
                  <a:gd name="T6" fmla="*/ 1126 w 1128"/>
                  <a:gd name="T7" fmla="*/ 2 h 101"/>
                  <a:gd name="T8" fmla="*/ 1125 w 1128"/>
                  <a:gd name="T9" fmla="*/ 2 h 101"/>
                  <a:gd name="T10" fmla="*/ 1125 w 1128"/>
                  <a:gd name="T11" fmla="*/ 2 h 101"/>
                  <a:gd name="T12" fmla="*/ 1125 w 1128"/>
                  <a:gd name="T13" fmla="*/ 2 h 101"/>
                  <a:gd name="T14" fmla="*/ 1123 w 1128"/>
                  <a:gd name="T15" fmla="*/ 2 h 101"/>
                  <a:gd name="T16" fmla="*/ 1123 w 1128"/>
                  <a:gd name="T17" fmla="*/ 2 h 101"/>
                  <a:gd name="T18" fmla="*/ 1123 w 1128"/>
                  <a:gd name="T19" fmla="*/ 0 h 101"/>
                  <a:gd name="T20" fmla="*/ 1123 w 1128"/>
                  <a:gd name="T21" fmla="*/ 28 h 101"/>
                  <a:gd name="T22" fmla="*/ 1128 w 1128"/>
                  <a:gd name="T23" fmla="*/ 28 h 101"/>
                  <a:gd name="T24" fmla="*/ 1126 w 1128"/>
                  <a:gd name="T25" fmla="*/ 58 h 101"/>
                  <a:gd name="T26" fmla="*/ 1126 w 1128"/>
                  <a:gd name="T27" fmla="*/ 68 h 101"/>
                  <a:gd name="T28" fmla="*/ 1126 w 1128"/>
                  <a:gd name="T29" fmla="*/ 68 h 101"/>
                  <a:gd name="T30" fmla="*/ 1125 w 1128"/>
                  <a:gd name="T31" fmla="*/ 66 h 101"/>
                  <a:gd name="T32" fmla="*/ 1125 w 1128"/>
                  <a:gd name="T33" fmla="*/ 66 h 101"/>
                  <a:gd name="T34" fmla="*/ 1125 w 1128"/>
                  <a:gd name="T35" fmla="*/ 66 h 101"/>
                  <a:gd name="T36" fmla="*/ 1123 w 1128"/>
                  <a:gd name="T37" fmla="*/ 66 h 101"/>
                  <a:gd name="T38" fmla="*/ 1123 w 1128"/>
                  <a:gd name="T39" fmla="*/ 66 h 101"/>
                  <a:gd name="T40" fmla="*/ 1121 w 1128"/>
                  <a:gd name="T41" fmla="*/ 66 h 101"/>
                  <a:gd name="T42" fmla="*/ 1121 w 1128"/>
                  <a:gd name="T43" fmla="*/ 66 h 101"/>
                  <a:gd name="T44" fmla="*/ 1121 w 1128"/>
                  <a:gd name="T45" fmla="*/ 58 h 101"/>
                  <a:gd name="T46" fmla="*/ 1123 w 1128"/>
                  <a:gd name="T47" fmla="*/ 28 h 101"/>
                  <a:gd name="T48" fmla="*/ 1128 w 1128"/>
                  <a:gd name="T49" fmla="*/ 28 h 101"/>
                  <a:gd name="T50" fmla="*/ 0 w 1128"/>
                  <a:gd name="T51" fmla="*/ 50 h 101"/>
                  <a:gd name="T52" fmla="*/ 0 w 1128"/>
                  <a:gd name="T53" fmla="*/ 58 h 101"/>
                  <a:gd name="T54" fmla="*/ 3 w 1128"/>
                  <a:gd name="T55" fmla="*/ 86 h 101"/>
                  <a:gd name="T56" fmla="*/ 5 w 1128"/>
                  <a:gd name="T57" fmla="*/ 101 h 101"/>
                  <a:gd name="T58" fmla="*/ 10 w 1128"/>
                  <a:gd name="T59" fmla="*/ 98 h 101"/>
                  <a:gd name="T60" fmla="*/ 8 w 1128"/>
                  <a:gd name="T61" fmla="*/ 86 h 101"/>
                  <a:gd name="T62" fmla="*/ 5 w 1128"/>
                  <a:gd name="T63" fmla="*/ 58 h 101"/>
                  <a:gd name="T64" fmla="*/ 5 w 1128"/>
                  <a:gd name="T65" fmla="*/ 46 h 101"/>
                  <a:gd name="T66" fmla="*/ 5 w 1128"/>
                  <a:gd name="T67" fmla="*/ 46 h 101"/>
                  <a:gd name="T68" fmla="*/ 3 w 1128"/>
                  <a:gd name="T69" fmla="*/ 46 h 101"/>
                  <a:gd name="T70" fmla="*/ 3 w 1128"/>
                  <a:gd name="T71" fmla="*/ 46 h 101"/>
                  <a:gd name="T72" fmla="*/ 3 w 1128"/>
                  <a:gd name="T73" fmla="*/ 48 h 101"/>
                  <a:gd name="T74" fmla="*/ 1 w 1128"/>
                  <a:gd name="T75" fmla="*/ 48 h 101"/>
                  <a:gd name="T76" fmla="*/ 1 w 1128"/>
                  <a:gd name="T77" fmla="*/ 48 h 101"/>
                  <a:gd name="T78" fmla="*/ 1 w 1128"/>
                  <a:gd name="T79" fmla="*/ 48 h 101"/>
                  <a:gd name="T80" fmla="*/ 0 w 1128"/>
                  <a:gd name="T81" fmla="*/ 50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8"/>
                  <a:gd name="T124" fmla="*/ 0 h 101"/>
                  <a:gd name="T125" fmla="*/ 1128 w 1128"/>
                  <a:gd name="T126" fmla="*/ 101 h 1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8" h="101">
                    <a:moveTo>
                      <a:pt x="1128" y="28"/>
                    </a:moveTo>
                    <a:lnTo>
                      <a:pt x="1128" y="2"/>
                    </a:lnTo>
                    <a:lnTo>
                      <a:pt x="1126" y="2"/>
                    </a:lnTo>
                    <a:lnTo>
                      <a:pt x="1125" y="2"/>
                    </a:lnTo>
                    <a:lnTo>
                      <a:pt x="1123" y="2"/>
                    </a:lnTo>
                    <a:lnTo>
                      <a:pt x="1123" y="0"/>
                    </a:lnTo>
                    <a:lnTo>
                      <a:pt x="1123" y="28"/>
                    </a:lnTo>
                    <a:lnTo>
                      <a:pt x="1128" y="28"/>
                    </a:lnTo>
                    <a:lnTo>
                      <a:pt x="1126" y="58"/>
                    </a:lnTo>
                    <a:lnTo>
                      <a:pt x="1126" y="68"/>
                    </a:lnTo>
                    <a:lnTo>
                      <a:pt x="1125" y="66"/>
                    </a:lnTo>
                    <a:lnTo>
                      <a:pt x="1123" y="66"/>
                    </a:lnTo>
                    <a:lnTo>
                      <a:pt x="1121" y="66"/>
                    </a:lnTo>
                    <a:lnTo>
                      <a:pt x="1121" y="58"/>
                    </a:lnTo>
                    <a:lnTo>
                      <a:pt x="1123" y="28"/>
                    </a:lnTo>
                    <a:lnTo>
                      <a:pt x="1128" y="28"/>
                    </a:lnTo>
                    <a:close/>
                    <a:moveTo>
                      <a:pt x="0" y="50"/>
                    </a:moveTo>
                    <a:lnTo>
                      <a:pt x="0" y="58"/>
                    </a:lnTo>
                    <a:lnTo>
                      <a:pt x="3" y="86"/>
                    </a:lnTo>
                    <a:lnTo>
                      <a:pt x="5" y="101"/>
                    </a:lnTo>
                    <a:lnTo>
                      <a:pt x="10" y="98"/>
                    </a:lnTo>
                    <a:lnTo>
                      <a:pt x="8" y="86"/>
                    </a:lnTo>
                    <a:lnTo>
                      <a:pt x="5" y="58"/>
                    </a:lnTo>
                    <a:lnTo>
                      <a:pt x="5" y="46"/>
                    </a:lnTo>
                    <a:lnTo>
                      <a:pt x="3" y="46"/>
                    </a:lnTo>
                    <a:lnTo>
                      <a:pt x="3" y="48"/>
                    </a:lnTo>
                    <a:lnTo>
                      <a:pt x="1" y="48"/>
                    </a:lnTo>
                    <a:lnTo>
                      <a:pt x="0" y="50"/>
                    </a:lnTo>
                    <a:close/>
                  </a:path>
                </a:pathLst>
              </a:custGeom>
              <a:solidFill>
                <a:srgbClr val="BABABA"/>
              </a:solidFill>
              <a:ln w="9525">
                <a:noFill/>
                <a:round/>
                <a:headEnd/>
                <a:tailEnd/>
              </a:ln>
            </p:spPr>
            <p:txBody>
              <a:bodyPr/>
              <a:lstStyle/>
              <a:p>
                <a:pPr algn="ctr"/>
                <a:endParaRPr lang="en-US">
                  <a:latin typeface="Candara" pitchFamily="34" charset="0"/>
                </a:endParaRPr>
              </a:p>
            </p:txBody>
          </p:sp>
          <p:sp>
            <p:nvSpPr>
              <p:cNvPr id="7248" name="Freeform 264"/>
              <p:cNvSpPr>
                <a:spLocks noEditPoints="1"/>
              </p:cNvSpPr>
              <p:nvPr/>
            </p:nvSpPr>
            <p:spPr bwMode="auto">
              <a:xfrm>
                <a:off x="1471" y="2917"/>
                <a:ext cx="1122" cy="99"/>
              </a:xfrm>
              <a:custGeom>
                <a:avLst/>
                <a:gdLst>
                  <a:gd name="T0" fmla="*/ 1122 w 1122"/>
                  <a:gd name="T1" fmla="*/ 28 h 99"/>
                  <a:gd name="T2" fmla="*/ 1122 w 1122"/>
                  <a:gd name="T3" fmla="*/ 2 h 99"/>
                  <a:gd name="T4" fmla="*/ 1122 w 1122"/>
                  <a:gd name="T5" fmla="*/ 2 h 99"/>
                  <a:gd name="T6" fmla="*/ 1120 w 1122"/>
                  <a:gd name="T7" fmla="*/ 2 h 99"/>
                  <a:gd name="T8" fmla="*/ 1120 w 1122"/>
                  <a:gd name="T9" fmla="*/ 2 h 99"/>
                  <a:gd name="T10" fmla="*/ 1118 w 1122"/>
                  <a:gd name="T11" fmla="*/ 0 h 99"/>
                  <a:gd name="T12" fmla="*/ 1118 w 1122"/>
                  <a:gd name="T13" fmla="*/ 0 h 99"/>
                  <a:gd name="T14" fmla="*/ 1118 w 1122"/>
                  <a:gd name="T15" fmla="*/ 0 h 99"/>
                  <a:gd name="T16" fmla="*/ 1117 w 1122"/>
                  <a:gd name="T17" fmla="*/ 0 h 99"/>
                  <a:gd name="T18" fmla="*/ 1117 w 1122"/>
                  <a:gd name="T19" fmla="*/ 0 h 99"/>
                  <a:gd name="T20" fmla="*/ 1117 w 1122"/>
                  <a:gd name="T21" fmla="*/ 0 h 99"/>
                  <a:gd name="T22" fmla="*/ 1117 w 1122"/>
                  <a:gd name="T23" fmla="*/ 28 h 99"/>
                  <a:gd name="T24" fmla="*/ 1122 w 1122"/>
                  <a:gd name="T25" fmla="*/ 28 h 99"/>
                  <a:gd name="T26" fmla="*/ 1122 w 1122"/>
                  <a:gd name="T27" fmla="*/ 58 h 99"/>
                  <a:gd name="T28" fmla="*/ 1122 w 1122"/>
                  <a:gd name="T29" fmla="*/ 66 h 99"/>
                  <a:gd name="T30" fmla="*/ 1120 w 1122"/>
                  <a:gd name="T31" fmla="*/ 66 h 99"/>
                  <a:gd name="T32" fmla="*/ 1120 w 1122"/>
                  <a:gd name="T33" fmla="*/ 66 h 99"/>
                  <a:gd name="T34" fmla="*/ 1118 w 1122"/>
                  <a:gd name="T35" fmla="*/ 66 h 99"/>
                  <a:gd name="T36" fmla="*/ 1118 w 1122"/>
                  <a:gd name="T37" fmla="*/ 66 h 99"/>
                  <a:gd name="T38" fmla="*/ 1118 w 1122"/>
                  <a:gd name="T39" fmla="*/ 66 h 99"/>
                  <a:gd name="T40" fmla="*/ 1117 w 1122"/>
                  <a:gd name="T41" fmla="*/ 65 h 99"/>
                  <a:gd name="T42" fmla="*/ 1117 w 1122"/>
                  <a:gd name="T43" fmla="*/ 65 h 99"/>
                  <a:gd name="T44" fmla="*/ 1117 w 1122"/>
                  <a:gd name="T45" fmla="*/ 65 h 99"/>
                  <a:gd name="T46" fmla="*/ 1117 w 1122"/>
                  <a:gd name="T47" fmla="*/ 58 h 99"/>
                  <a:gd name="T48" fmla="*/ 1117 w 1122"/>
                  <a:gd name="T49" fmla="*/ 28 h 99"/>
                  <a:gd name="T50" fmla="*/ 1122 w 1122"/>
                  <a:gd name="T51" fmla="*/ 28 h 99"/>
                  <a:gd name="T52" fmla="*/ 0 w 1122"/>
                  <a:gd name="T53" fmla="*/ 48 h 99"/>
                  <a:gd name="T54" fmla="*/ 0 w 1122"/>
                  <a:gd name="T55" fmla="*/ 58 h 99"/>
                  <a:gd name="T56" fmla="*/ 2 w 1122"/>
                  <a:gd name="T57" fmla="*/ 86 h 99"/>
                  <a:gd name="T58" fmla="*/ 3 w 1122"/>
                  <a:gd name="T59" fmla="*/ 99 h 99"/>
                  <a:gd name="T60" fmla="*/ 8 w 1122"/>
                  <a:gd name="T61" fmla="*/ 98 h 99"/>
                  <a:gd name="T62" fmla="*/ 7 w 1122"/>
                  <a:gd name="T63" fmla="*/ 86 h 99"/>
                  <a:gd name="T64" fmla="*/ 5 w 1122"/>
                  <a:gd name="T65" fmla="*/ 58 h 99"/>
                  <a:gd name="T66" fmla="*/ 5 w 1122"/>
                  <a:gd name="T67" fmla="*/ 45 h 99"/>
                  <a:gd name="T68" fmla="*/ 3 w 1122"/>
                  <a:gd name="T69" fmla="*/ 45 h 99"/>
                  <a:gd name="T70" fmla="*/ 3 w 1122"/>
                  <a:gd name="T71" fmla="*/ 45 h 99"/>
                  <a:gd name="T72" fmla="*/ 3 w 1122"/>
                  <a:gd name="T73" fmla="*/ 45 h 99"/>
                  <a:gd name="T74" fmla="*/ 2 w 1122"/>
                  <a:gd name="T75" fmla="*/ 46 h 99"/>
                  <a:gd name="T76" fmla="*/ 2 w 1122"/>
                  <a:gd name="T77" fmla="*/ 46 h 99"/>
                  <a:gd name="T78" fmla="*/ 0 w 1122"/>
                  <a:gd name="T79" fmla="*/ 46 h 99"/>
                  <a:gd name="T80" fmla="*/ 0 w 1122"/>
                  <a:gd name="T81" fmla="*/ 46 h 99"/>
                  <a:gd name="T82" fmla="*/ 0 w 1122"/>
                  <a:gd name="T83" fmla="*/ 48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2"/>
                  <a:gd name="T127" fmla="*/ 0 h 99"/>
                  <a:gd name="T128" fmla="*/ 1122 w 1122"/>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2" h="99">
                    <a:moveTo>
                      <a:pt x="1122" y="28"/>
                    </a:moveTo>
                    <a:lnTo>
                      <a:pt x="1122" y="2"/>
                    </a:lnTo>
                    <a:lnTo>
                      <a:pt x="1120" y="2"/>
                    </a:lnTo>
                    <a:lnTo>
                      <a:pt x="1118" y="0"/>
                    </a:lnTo>
                    <a:lnTo>
                      <a:pt x="1117" y="0"/>
                    </a:lnTo>
                    <a:lnTo>
                      <a:pt x="1117" y="28"/>
                    </a:lnTo>
                    <a:lnTo>
                      <a:pt x="1122" y="28"/>
                    </a:lnTo>
                    <a:lnTo>
                      <a:pt x="1122" y="58"/>
                    </a:lnTo>
                    <a:lnTo>
                      <a:pt x="1122" y="66"/>
                    </a:lnTo>
                    <a:lnTo>
                      <a:pt x="1120" y="66"/>
                    </a:lnTo>
                    <a:lnTo>
                      <a:pt x="1118" y="66"/>
                    </a:lnTo>
                    <a:lnTo>
                      <a:pt x="1117" y="65"/>
                    </a:lnTo>
                    <a:lnTo>
                      <a:pt x="1117" y="58"/>
                    </a:lnTo>
                    <a:lnTo>
                      <a:pt x="1117" y="28"/>
                    </a:lnTo>
                    <a:lnTo>
                      <a:pt x="1122" y="28"/>
                    </a:lnTo>
                    <a:close/>
                    <a:moveTo>
                      <a:pt x="0" y="48"/>
                    </a:moveTo>
                    <a:lnTo>
                      <a:pt x="0" y="58"/>
                    </a:lnTo>
                    <a:lnTo>
                      <a:pt x="2" y="86"/>
                    </a:lnTo>
                    <a:lnTo>
                      <a:pt x="3" y="99"/>
                    </a:lnTo>
                    <a:lnTo>
                      <a:pt x="8" y="98"/>
                    </a:lnTo>
                    <a:lnTo>
                      <a:pt x="7" y="86"/>
                    </a:lnTo>
                    <a:lnTo>
                      <a:pt x="5" y="58"/>
                    </a:lnTo>
                    <a:lnTo>
                      <a:pt x="5" y="45"/>
                    </a:lnTo>
                    <a:lnTo>
                      <a:pt x="3" y="45"/>
                    </a:lnTo>
                    <a:lnTo>
                      <a:pt x="2" y="46"/>
                    </a:lnTo>
                    <a:lnTo>
                      <a:pt x="0" y="46"/>
                    </a:lnTo>
                    <a:lnTo>
                      <a:pt x="0" y="48"/>
                    </a:lnTo>
                    <a:close/>
                  </a:path>
                </a:pathLst>
              </a:custGeom>
              <a:solidFill>
                <a:srgbClr val="BABABA"/>
              </a:solidFill>
              <a:ln w="9525">
                <a:noFill/>
                <a:round/>
                <a:headEnd/>
                <a:tailEnd/>
              </a:ln>
            </p:spPr>
            <p:txBody>
              <a:bodyPr/>
              <a:lstStyle/>
              <a:p>
                <a:pPr algn="ctr"/>
                <a:endParaRPr lang="en-US">
                  <a:latin typeface="Candara" pitchFamily="34" charset="0"/>
                </a:endParaRPr>
              </a:p>
            </p:txBody>
          </p:sp>
          <p:sp>
            <p:nvSpPr>
              <p:cNvPr id="7249" name="Freeform 265"/>
              <p:cNvSpPr>
                <a:spLocks noEditPoints="1"/>
              </p:cNvSpPr>
              <p:nvPr/>
            </p:nvSpPr>
            <p:spPr bwMode="auto">
              <a:xfrm>
                <a:off x="1473" y="2915"/>
                <a:ext cx="1118" cy="100"/>
              </a:xfrm>
              <a:custGeom>
                <a:avLst/>
                <a:gdLst>
                  <a:gd name="T0" fmla="*/ 1118 w 1118"/>
                  <a:gd name="T1" fmla="*/ 30 h 100"/>
                  <a:gd name="T2" fmla="*/ 1118 w 1118"/>
                  <a:gd name="T3" fmla="*/ 2 h 100"/>
                  <a:gd name="T4" fmla="*/ 1116 w 1118"/>
                  <a:gd name="T5" fmla="*/ 2 h 100"/>
                  <a:gd name="T6" fmla="*/ 1116 w 1118"/>
                  <a:gd name="T7" fmla="*/ 2 h 100"/>
                  <a:gd name="T8" fmla="*/ 1115 w 1118"/>
                  <a:gd name="T9" fmla="*/ 2 h 100"/>
                  <a:gd name="T10" fmla="*/ 1115 w 1118"/>
                  <a:gd name="T11" fmla="*/ 2 h 100"/>
                  <a:gd name="T12" fmla="*/ 1115 w 1118"/>
                  <a:gd name="T13" fmla="*/ 2 h 100"/>
                  <a:gd name="T14" fmla="*/ 1113 w 1118"/>
                  <a:gd name="T15" fmla="*/ 2 h 100"/>
                  <a:gd name="T16" fmla="*/ 1113 w 1118"/>
                  <a:gd name="T17" fmla="*/ 2 h 100"/>
                  <a:gd name="T18" fmla="*/ 1111 w 1118"/>
                  <a:gd name="T19" fmla="*/ 0 h 100"/>
                  <a:gd name="T20" fmla="*/ 1111 w 1118"/>
                  <a:gd name="T21" fmla="*/ 2 h 100"/>
                  <a:gd name="T22" fmla="*/ 1113 w 1118"/>
                  <a:gd name="T23" fmla="*/ 30 h 100"/>
                  <a:gd name="T24" fmla="*/ 1118 w 1118"/>
                  <a:gd name="T25" fmla="*/ 30 h 100"/>
                  <a:gd name="T26" fmla="*/ 1116 w 1118"/>
                  <a:gd name="T27" fmla="*/ 60 h 100"/>
                  <a:gd name="T28" fmla="*/ 1116 w 1118"/>
                  <a:gd name="T29" fmla="*/ 68 h 100"/>
                  <a:gd name="T30" fmla="*/ 1116 w 1118"/>
                  <a:gd name="T31" fmla="*/ 68 h 100"/>
                  <a:gd name="T32" fmla="*/ 1115 w 1118"/>
                  <a:gd name="T33" fmla="*/ 67 h 100"/>
                  <a:gd name="T34" fmla="*/ 1115 w 1118"/>
                  <a:gd name="T35" fmla="*/ 67 h 100"/>
                  <a:gd name="T36" fmla="*/ 1115 w 1118"/>
                  <a:gd name="T37" fmla="*/ 67 h 100"/>
                  <a:gd name="T38" fmla="*/ 1113 w 1118"/>
                  <a:gd name="T39" fmla="*/ 67 h 100"/>
                  <a:gd name="T40" fmla="*/ 1113 w 1118"/>
                  <a:gd name="T41" fmla="*/ 67 h 100"/>
                  <a:gd name="T42" fmla="*/ 1113 w 1118"/>
                  <a:gd name="T43" fmla="*/ 67 h 100"/>
                  <a:gd name="T44" fmla="*/ 1111 w 1118"/>
                  <a:gd name="T45" fmla="*/ 67 h 100"/>
                  <a:gd name="T46" fmla="*/ 1111 w 1118"/>
                  <a:gd name="T47" fmla="*/ 60 h 100"/>
                  <a:gd name="T48" fmla="*/ 1113 w 1118"/>
                  <a:gd name="T49" fmla="*/ 30 h 100"/>
                  <a:gd name="T50" fmla="*/ 1118 w 1118"/>
                  <a:gd name="T51" fmla="*/ 30 h 100"/>
                  <a:gd name="T52" fmla="*/ 0 w 1118"/>
                  <a:gd name="T53" fmla="*/ 48 h 100"/>
                  <a:gd name="T54" fmla="*/ 0 w 1118"/>
                  <a:gd name="T55" fmla="*/ 60 h 100"/>
                  <a:gd name="T56" fmla="*/ 3 w 1118"/>
                  <a:gd name="T57" fmla="*/ 88 h 100"/>
                  <a:gd name="T58" fmla="*/ 5 w 1118"/>
                  <a:gd name="T59" fmla="*/ 100 h 100"/>
                  <a:gd name="T60" fmla="*/ 8 w 1118"/>
                  <a:gd name="T61" fmla="*/ 98 h 100"/>
                  <a:gd name="T62" fmla="*/ 8 w 1118"/>
                  <a:gd name="T63" fmla="*/ 88 h 100"/>
                  <a:gd name="T64" fmla="*/ 5 w 1118"/>
                  <a:gd name="T65" fmla="*/ 60 h 100"/>
                  <a:gd name="T66" fmla="*/ 5 w 1118"/>
                  <a:gd name="T67" fmla="*/ 45 h 100"/>
                  <a:gd name="T68" fmla="*/ 5 w 1118"/>
                  <a:gd name="T69" fmla="*/ 45 h 100"/>
                  <a:gd name="T70" fmla="*/ 3 w 1118"/>
                  <a:gd name="T71" fmla="*/ 45 h 100"/>
                  <a:gd name="T72" fmla="*/ 3 w 1118"/>
                  <a:gd name="T73" fmla="*/ 45 h 100"/>
                  <a:gd name="T74" fmla="*/ 3 w 1118"/>
                  <a:gd name="T75" fmla="*/ 47 h 100"/>
                  <a:gd name="T76" fmla="*/ 1 w 1118"/>
                  <a:gd name="T77" fmla="*/ 47 h 100"/>
                  <a:gd name="T78" fmla="*/ 1 w 1118"/>
                  <a:gd name="T79" fmla="*/ 47 h 100"/>
                  <a:gd name="T80" fmla="*/ 1 w 1118"/>
                  <a:gd name="T81" fmla="*/ 47 h 100"/>
                  <a:gd name="T82" fmla="*/ 0 w 1118"/>
                  <a:gd name="T83" fmla="*/ 48 h 1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8"/>
                  <a:gd name="T127" fmla="*/ 0 h 100"/>
                  <a:gd name="T128" fmla="*/ 1118 w 1118"/>
                  <a:gd name="T129" fmla="*/ 100 h 1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8" h="100">
                    <a:moveTo>
                      <a:pt x="1118" y="30"/>
                    </a:moveTo>
                    <a:lnTo>
                      <a:pt x="1118" y="2"/>
                    </a:lnTo>
                    <a:lnTo>
                      <a:pt x="1116" y="2"/>
                    </a:lnTo>
                    <a:lnTo>
                      <a:pt x="1115" y="2"/>
                    </a:lnTo>
                    <a:lnTo>
                      <a:pt x="1113" y="2"/>
                    </a:lnTo>
                    <a:lnTo>
                      <a:pt x="1111" y="0"/>
                    </a:lnTo>
                    <a:lnTo>
                      <a:pt x="1111" y="2"/>
                    </a:lnTo>
                    <a:lnTo>
                      <a:pt x="1113" y="30"/>
                    </a:lnTo>
                    <a:lnTo>
                      <a:pt x="1118" y="30"/>
                    </a:lnTo>
                    <a:lnTo>
                      <a:pt x="1116" y="60"/>
                    </a:lnTo>
                    <a:lnTo>
                      <a:pt x="1116" y="68"/>
                    </a:lnTo>
                    <a:lnTo>
                      <a:pt x="1115" y="67"/>
                    </a:lnTo>
                    <a:lnTo>
                      <a:pt x="1113" y="67"/>
                    </a:lnTo>
                    <a:lnTo>
                      <a:pt x="1111" y="67"/>
                    </a:lnTo>
                    <a:lnTo>
                      <a:pt x="1111" y="60"/>
                    </a:lnTo>
                    <a:lnTo>
                      <a:pt x="1113" y="30"/>
                    </a:lnTo>
                    <a:lnTo>
                      <a:pt x="1118" y="30"/>
                    </a:lnTo>
                    <a:close/>
                    <a:moveTo>
                      <a:pt x="0" y="48"/>
                    </a:moveTo>
                    <a:lnTo>
                      <a:pt x="0" y="60"/>
                    </a:lnTo>
                    <a:lnTo>
                      <a:pt x="3" y="88"/>
                    </a:lnTo>
                    <a:lnTo>
                      <a:pt x="5" y="100"/>
                    </a:lnTo>
                    <a:lnTo>
                      <a:pt x="8" y="98"/>
                    </a:lnTo>
                    <a:lnTo>
                      <a:pt x="8" y="88"/>
                    </a:lnTo>
                    <a:lnTo>
                      <a:pt x="5" y="60"/>
                    </a:lnTo>
                    <a:lnTo>
                      <a:pt x="5" y="45"/>
                    </a:lnTo>
                    <a:lnTo>
                      <a:pt x="3" y="45"/>
                    </a:lnTo>
                    <a:lnTo>
                      <a:pt x="3" y="47"/>
                    </a:lnTo>
                    <a:lnTo>
                      <a:pt x="1" y="47"/>
                    </a:lnTo>
                    <a:lnTo>
                      <a:pt x="0" y="48"/>
                    </a:lnTo>
                    <a:close/>
                  </a:path>
                </a:pathLst>
              </a:custGeom>
              <a:solidFill>
                <a:srgbClr val="BABABA"/>
              </a:solidFill>
              <a:ln w="9525">
                <a:noFill/>
                <a:round/>
                <a:headEnd/>
                <a:tailEnd/>
              </a:ln>
            </p:spPr>
            <p:txBody>
              <a:bodyPr/>
              <a:lstStyle/>
              <a:p>
                <a:pPr algn="ctr"/>
                <a:endParaRPr lang="en-US">
                  <a:latin typeface="Candara" pitchFamily="34" charset="0"/>
                </a:endParaRPr>
              </a:p>
            </p:txBody>
          </p:sp>
          <p:sp>
            <p:nvSpPr>
              <p:cNvPr id="7250" name="Freeform 266"/>
              <p:cNvSpPr>
                <a:spLocks noEditPoints="1"/>
              </p:cNvSpPr>
              <p:nvPr/>
            </p:nvSpPr>
            <p:spPr bwMode="auto">
              <a:xfrm>
                <a:off x="1476" y="2915"/>
                <a:ext cx="1112" cy="100"/>
              </a:xfrm>
              <a:custGeom>
                <a:avLst/>
                <a:gdLst>
                  <a:gd name="T0" fmla="*/ 1112 w 1112"/>
                  <a:gd name="T1" fmla="*/ 30 h 100"/>
                  <a:gd name="T2" fmla="*/ 1112 w 1112"/>
                  <a:gd name="T3" fmla="*/ 2 h 100"/>
                  <a:gd name="T4" fmla="*/ 1112 w 1112"/>
                  <a:gd name="T5" fmla="*/ 2 h 100"/>
                  <a:gd name="T6" fmla="*/ 1112 w 1112"/>
                  <a:gd name="T7" fmla="*/ 2 h 100"/>
                  <a:gd name="T8" fmla="*/ 1110 w 1112"/>
                  <a:gd name="T9" fmla="*/ 2 h 100"/>
                  <a:gd name="T10" fmla="*/ 1110 w 1112"/>
                  <a:gd name="T11" fmla="*/ 2 h 100"/>
                  <a:gd name="T12" fmla="*/ 1108 w 1112"/>
                  <a:gd name="T13" fmla="*/ 0 h 100"/>
                  <a:gd name="T14" fmla="*/ 1108 w 1112"/>
                  <a:gd name="T15" fmla="*/ 0 h 100"/>
                  <a:gd name="T16" fmla="*/ 1108 w 1112"/>
                  <a:gd name="T17" fmla="*/ 0 h 100"/>
                  <a:gd name="T18" fmla="*/ 1107 w 1112"/>
                  <a:gd name="T19" fmla="*/ 0 h 100"/>
                  <a:gd name="T20" fmla="*/ 1107 w 1112"/>
                  <a:gd name="T21" fmla="*/ 0 h 100"/>
                  <a:gd name="T22" fmla="*/ 1107 w 1112"/>
                  <a:gd name="T23" fmla="*/ 2 h 100"/>
                  <a:gd name="T24" fmla="*/ 1107 w 1112"/>
                  <a:gd name="T25" fmla="*/ 30 h 100"/>
                  <a:gd name="T26" fmla="*/ 1112 w 1112"/>
                  <a:gd name="T27" fmla="*/ 30 h 100"/>
                  <a:gd name="T28" fmla="*/ 1112 w 1112"/>
                  <a:gd name="T29" fmla="*/ 60 h 100"/>
                  <a:gd name="T30" fmla="*/ 1112 w 1112"/>
                  <a:gd name="T31" fmla="*/ 67 h 100"/>
                  <a:gd name="T32" fmla="*/ 1110 w 1112"/>
                  <a:gd name="T33" fmla="*/ 67 h 100"/>
                  <a:gd name="T34" fmla="*/ 1110 w 1112"/>
                  <a:gd name="T35" fmla="*/ 67 h 100"/>
                  <a:gd name="T36" fmla="*/ 1110 w 1112"/>
                  <a:gd name="T37" fmla="*/ 67 h 100"/>
                  <a:gd name="T38" fmla="*/ 1108 w 1112"/>
                  <a:gd name="T39" fmla="*/ 67 h 100"/>
                  <a:gd name="T40" fmla="*/ 1108 w 1112"/>
                  <a:gd name="T41" fmla="*/ 67 h 100"/>
                  <a:gd name="T42" fmla="*/ 1107 w 1112"/>
                  <a:gd name="T43" fmla="*/ 67 h 100"/>
                  <a:gd name="T44" fmla="*/ 1107 w 1112"/>
                  <a:gd name="T45" fmla="*/ 65 h 100"/>
                  <a:gd name="T46" fmla="*/ 1107 w 1112"/>
                  <a:gd name="T47" fmla="*/ 65 h 100"/>
                  <a:gd name="T48" fmla="*/ 1107 w 1112"/>
                  <a:gd name="T49" fmla="*/ 60 h 100"/>
                  <a:gd name="T50" fmla="*/ 1107 w 1112"/>
                  <a:gd name="T51" fmla="*/ 30 h 100"/>
                  <a:gd name="T52" fmla="*/ 1112 w 1112"/>
                  <a:gd name="T53" fmla="*/ 30 h 100"/>
                  <a:gd name="T54" fmla="*/ 0 w 1112"/>
                  <a:gd name="T55" fmla="*/ 47 h 100"/>
                  <a:gd name="T56" fmla="*/ 0 w 1112"/>
                  <a:gd name="T57" fmla="*/ 60 h 100"/>
                  <a:gd name="T58" fmla="*/ 2 w 1112"/>
                  <a:gd name="T59" fmla="*/ 88 h 100"/>
                  <a:gd name="T60" fmla="*/ 3 w 1112"/>
                  <a:gd name="T61" fmla="*/ 100 h 100"/>
                  <a:gd name="T62" fmla="*/ 8 w 1112"/>
                  <a:gd name="T63" fmla="*/ 98 h 100"/>
                  <a:gd name="T64" fmla="*/ 7 w 1112"/>
                  <a:gd name="T65" fmla="*/ 86 h 100"/>
                  <a:gd name="T66" fmla="*/ 5 w 1112"/>
                  <a:gd name="T67" fmla="*/ 60 h 100"/>
                  <a:gd name="T68" fmla="*/ 5 w 1112"/>
                  <a:gd name="T69" fmla="*/ 43 h 100"/>
                  <a:gd name="T70" fmla="*/ 3 w 1112"/>
                  <a:gd name="T71" fmla="*/ 43 h 100"/>
                  <a:gd name="T72" fmla="*/ 3 w 1112"/>
                  <a:gd name="T73" fmla="*/ 43 h 100"/>
                  <a:gd name="T74" fmla="*/ 3 w 1112"/>
                  <a:gd name="T75" fmla="*/ 45 h 100"/>
                  <a:gd name="T76" fmla="*/ 2 w 1112"/>
                  <a:gd name="T77" fmla="*/ 45 h 100"/>
                  <a:gd name="T78" fmla="*/ 2 w 1112"/>
                  <a:gd name="T79" fmla="*/ 45 h 100"/>
                  <a:gd name="T80" fmla="*/ 0 w 1112"/>
                  <a:gd name="T81" fmla="*/ 45 h 100"/>
                  <a:gd name="T82" fmla="*/ 0 w 1112"/>
                  <a:gd name="T83" fmla="*/ 45 h 100"/>
                  <a:gd name="T84" fmla="*/ 0 w 1112"/>
                  <a:gd name="T85" fmla="*/ 47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2"/>
                  <a:gd name="T130" fmla="*/ 0 h 100"/>
                  <a:gd name="T131" fmla="*/ 1112 w 1112"/>
                  <a:gd name="T132" fmla="*/ 100 h 1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2" h="100">
                    <a:moveTo>
                      <a:pt x="1112" y="30"/>
                    </a:moveTo>
                    <a:lnTo>
                      <a:pt x="1112" y="2"/>
                    </a:lnTo>
                    <a:lnTo>
                      <a:pt x="1110" y="2"/>
                    </a:lnTo>
                    <a:lnTo>
                      <a:pt x="1108" y="0"/>
                    </a:lnTo>
                    <a:lnTo>
                      <a:pt x="1107" y="0"/>
                    </a:lnTo>
                    <a:lnTo>
                      <a:pt x="1107" y="2"/>
                    </a:lnTo>
                    <a:lnTo>
                      <a:pt x="1107" y="30"/>
                    </a:lnTo>
                    <a:lnTo>
                      <a:pt x="1112" y="30"/>
                    </a:lnTo>
                    <a:lnTo>
                      <a:pt x="1112" y="60"/>
                    </a:lnTo>
                    <a:lnTo>
                      <a:pt x="1112" y="67"/>
                    </a:lnTo>
                    <a:lnTo>
                      <a:pt x="1110" y="67"/>
                    </a:lnTo>
                    <a:lnTo>
                      <a:pt x="1108" y="67"/>
                    </a:lnTo>
                    <a:lnTo>
                      <a:pt x="1107" y="67"/>
                    </a:lnTo>
                    <a:lnTo>
                      <a:pt x="1107" y="65"/>
                    </a:lnTo>
                    <a:lnTo>
                      <a:pt x="1107" y="60"/>
                    </a:lnTo>
                    <a:lnTo>
                      <a:pt x="1107" y="30"/>
                    </a:lnTo>
                    <a:lnTo>
                      <a:pt x="1112" y="30"/>
                    </a:lnTo>
                    <a:close/>
                    <a:moveTo>
                      <a:pt x="0" y="47"/>
                    </a:moveTo>
                    <a:lnTo>
                      <a:pt x="0" y="60"/>
                    </a:lnTo>
                    <a:lnTo>
                      <a:pt x="2" y="88"/>
                    </a:lnTo>
                    <a:lnTo>
                      <a:pt x="3" y="100"/>
                    </a:lnTo>
                    <a:lnTo>
                      <a:pt x="8" y="98"/>
                    </a:lnTo>
                    <a:lnTo>
                      <a:pt x="7" y="86"/>
                    </a:lnTo>
                    <a:lnTo>
                      <a:pt x="5" y="60"/>
                    </a:lnTo>
                    <a:lnTo>
                      <a:pt x="5" y="43"/>
                    </a:lnTo>
                    <a:lnTo>
                      <a:pt x="3" y="43"/>
                    </a:lnTo>
                    <a:lnTo>
                      <a:pt x="3" y="45"/>
                    </a:lnTo>
                    <a:lnTo>
                      <a:pt x="2" y="45"/>
                    </a:lnTo>
                    <a:lnTo>
                      <a:pt x="0" y="45"/>
                    </a:lnTo>
                    <a:lnTo>
                      <a:pt x="0" y="47"/>
                    </a:lnTo>
                    <a:close/>
                  </a:path>
                </a:pathLst>
              </a:custGeom>
              <a:solidFill>
                <a:srgbClr val="BABABA"/>
              </a:solidFill>
              <a:ln w="9525">
                <a:noFill/>
                <a:round/>
                <a:headEnd/>
                <a:tailEnd/>
              </a:ln>
            </p:spPr>
            <p:txBody>
              <a:bodyPr/>
              <a:lstStyle/>
              <a:p>
                <a:pPr algn="ctr"/>
                <a:endParaRPr lang="en-US">
                  <a:latin typeface="Candara" pitchFamily="34" charset="0"/>
                </a:endParaRPr>
              </a:p>
            </p:txBody>
          </p:sp>
          <p:sp>
            <p:nvSpPr>
              <p:cNvPr id="7251" name="Freeform 267"/>
              <p:cNvSpPr>
                <a:spLocks noEditPoints="1"/>
              </p:cNvSpPr>
              <p:nvPr/>
            </p:nvSpPr>
            <p:spPr bwMode="auto">
              <a:xfrm>
                <a:off x="1478" y="2914"/>
                <a:ext cx="1108" cy="99"/>
              </a:xfrm>
              <a:custGeom>
                <a:avLst/>
                <a:gdLst>
                  <a:gd name="T0" fmla="*/ 1108 w 1108"/>
                  <a:gd name="T1" fmla="*/ 31 h 99"/>
                  <a:gd name="T2" fmla="*/ 1106 w 1108"/>
                  <a:gd name="T3" fmla="*/ 3 h 99"/>
                  <a:gd name="T4" fmla="*/ 1106 w 1108"/>
                  <a:gd name="T5" fmla="*/ 1 h 99"/>
                  <a:gd name="T6" fmla="*/ 1106 w 1108"/>
                  <a:gd name="T7" fmla="*/ 1 h 99"/>
                  <a:gd name="T8" fmla="*/ 1106 w 1108"/>
                  <a:gd name="T9" fmla="*/ 1 h 99"/>
                  <a:gd name="T10" fmla="*/ 1105 w 1108"/>
                  <a:gd name="T11" fmla="*/ 1 h 99"/>
                  <a:gd name="T12" fmla="*/ 1105 w 1108"/>
                  <a:gd name="T13" fmla="*/ 1 h 99"/>
                  <a:gd name="T14" fmla="*/ 1103 w 1108"/>
                  <a:gd name="T15" fmla="*/ 1 h 99"/>
                  <a:gd name="T16" fmla="*/ 1103 w 1108"/>
                  <a:gd name="T17" fmla="*/ 1 h 99"/>
                  <a:gd name="T18" fmla="*/ 1103 w 1108"/>
                  <a:gd name="T19" fmla="*/ 1 h 99"/>
                  <a:gd name="T20" fmla="*/ 1101 w 1108"/>
                  <a:gd name="T21" fmla="*/ 0 h 99"/>
                  <a:gd name="T22" fmla="*/ 1101 w 1108"/>
                  <a:gd name="T23" fmla="*/ 3 h 99"/>
                  <a:gd name="T24" fmla="*/ 1103 w 1108"/>
                  <a:gd name="T25" fmla="*/ 31 h 99"/>
                  <a:gd name="T26" fmla="*/ 1108 w 1108"/>
                  <a:gd name="T27" fmla="*/ 31 h 99"/>
                  <a:gd name="T28" fmla="*/ 1106 w 1108"/>
                  <a:gd name="T29" fmla="*/ 61 h 99"/>
                  <a:gd name="T30" fmla="*/ 1106 w 1108"/>
                  <a:gd name="T31" fmla="*/ 68 h 99"/>
                  <a:gd name="T32" fmla="*/ 1106 w 1108"/>
                  <a:gd name="T33" fmla="*/ 68 h 99"/>
                  <a:gd name="T34" fmla="*/ 1105 w 1108"/>
                  <a:gd name="T35" fmla="*/ 68 h 99"/>
                  <a:gd name="T36" fmla="*/ 1105 w 1108"/>
                  <a:gd name="T37" fmla="*/ 66 h 99"/>
                  <a:gd name="T38" fmla="*/ 1105 w 1108"/>
                  <a:gd name="T39" fmla="*/ 66 h 99"/>
                  <a:gd name="T40" fmla="*/ 1103 w 1108"/>
                  <a:gd name="T41" fmla="*/ 66 h 99"/>
                  <a:gd name="T42" fmla="*/ 1103 w 1108"/>
                  <a:gd name="T43" fmla="*/ 66 h 99"/>
                  <a:gd name="T44" fmla="*/ 1103 w 1108"/>
                  <a:gd name="T45" fmla="*/ 66 h 99"/>
                  <a:gd name="T46" fmla="*/ 1101 w 1108"/>
                  <a:gd name="T47" fmla="*/ 66 h 99"/>
                  <a:gd name="T48" fmla="*/ 1101 w 1108"/>
                  <a:gd name="T49" fmla="*/ 59 h 99"/>
                  <a:gd name="T50" fmla="*/ 1103 w 1108"/>
                  <a:gd name="T51" fmla="*/ 31 h 99"/>
                  <a:gd name="T52" fmla="*/ 1108 w 1108"/>
                  <a:gd name="T53" fmla="*/ 31 h 99"/>
                  <a:gd name="T54" fmla="*/ 0 w 1108"/>
                  <a:gd name="T55" fmla="*/ 46 h 99"/>
                  <a:gd name="T56" fmla="*/ 0 w 1108"/>
                  <a:gd name="T57" fmla="*/ 61 h 99"/>
                  <a:gd name="T58" fmla="*/ 3 w 1108"/>
                  <a:gd name="T59" fmla="*/ 89 h 99"/>
                  <a:gd name="T60" fmla="*/ 3 w 1108"/>
                  <a:gd name="T61" fmla="*/ 99 h 99"/>
                  <a:gd name="T62" fmla="*/ 8 w 1108"/>
                  <a:gd name="T63" fmla="*/ 97 h 99"/>
                  <a:gd name="T64" fmla="*/ 8 w 1108"/>
                  <a:gd name="T65" fmla="*/ 87 h 99"/>
                  <a:gd name="T66" fmla="*/ 5 w 1108"/>
                  <a:gd name="T67" fmla="*/ 59 h 99"/>
                  <a:gd name="T68" fmla="*/ 5 w 1108"/>
                  <a:gd name="T69" fmla="*/ 43 h 99"/>
                  <a:gd name="T70" fmla="*/ 5 w 1108"/>
                  <a:gd name="T71" fmla="*/ 43 h 99"/>
                  <a:gd name="T72" fmla="*/ 3 w 1108"/>
                  <a:gd name="T73" fmla="*/ 43 h 99"/>
                  <a:gd name="T74" fmla="*/ 3 w 1108"/>
                  <a:gd name="T75" fmla="*/ 44 h 99"/>
                  <a:gd name="T76" fmla="*/ 3 w 1108"/>
                  <a:gd name="T77" fmla="*/ 44 h 99"/>
                  <a:gd name="T78" fmla="*/ 1 w 1108"/>
                  <a:gd name="T79" fmla="*/ 44 h 99"/>
                  <a:gd name="T80" fmla="*/ 1 w 1108"/>
                  <a:gd name="T81" fmla="*/ 44 h 99"/>
                  <a:gd name="T82" fmla="*/ 1 w 1108"/>
                  <a:gd name="T83" fmla="*/ 46 h 99"/>
                  <a:gd name="T84" fmla="*/ 0 w 1108"/>
                  <a:gd name="T85" fmla="*/ 46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8"/>
                  <a:gd name="T130" fmla="*/ 0 h 99"/>
                  <a:gd name="T131" fmla="*/ 1108 w 1108"/>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8" h="99">
                    <a:moveTo>
                      <a:pt x="1108" y="31"/>
                    </a:moveTo>
                    <a:lnTo>
                      <a:pt x="1106" y="3"/>
                    </a:lnTo>
                    <a:lnTo>
                      <a:pt x="1106" y="1"/>
                    </a:lnTo>
                    <a:lnTo>
                      <a:pt x="1105" y="1"/>
                    </a:lnTo>
                    <a:lnTo>
                      <a:pt x="1103" y="1"/>
                    </a:lnTo>
                    <a:lnTo>
                      <a:pt x="1101" y="0"/>
                    </a:lnTo>
                    <a:lnTo>
                      <a:pt x="1101" y="3"/>
                    </a:lnTo>
                    <a:lnTo>
                      <a:pt x="1103" y="31"/>
                    </a:lnTo>
                    <a:lnTo>
                      <a:pt x="1108" y="31"/>
                    </a:lnTo>
                    <a:lnTo>
                      <a:pt x="1106" y="61"/>
                    </a:lnTo>
                    <a:lnTo>
                      <a:pt x="1106" y="68"/>
                    </a:lnTo>
                    <a:lnTo>
                      <a:pt x="1105" y="68"/>
                    </a:lnTo>
                    <a:lnTo>
                      <a:pt x="1105" y="66"/>
                    </a:lnTo>
                    <a:lnTo>
                      <a:pt x="1103" y="66"/>
                    </a:lnTo>
                    <a:lnTo>
                      <a:pt x="1101" y="66"/>
                    </a:lnTo>
                    <a:lnTo>
                      <a:pt x="1101" y="59"/>
                    </a:lnTo>
                    <a:lnTo>
                      <a:pt x="1103" y="31"/>
                    </a:lnTo>
                    <a:lnTo>
                      <a:pt x="1108" y="31"/>
                    </a:lnTo>
                    <a:close/>
                    <a:moveTo>
                      <a:pt x="0" y="46"/>
                    </a:moveTo>
                    <a:lnTo>
                      <a:pt x="0" y="61"/>
                    </a:lnTo>
                    <a:lnTo>
                      <a:pt x="3" y="89"/>
                    </a:lnTo>
                    <a:lnTo>
                      <a:pt x="3" y="99"/>
                    </a:lnTo>
                    <a:lnTo>
                      <a:pt x="8" y="97"/>
                    </a:lnTo>
                    <a:lnTo>
                      <a:pt x="8" y="87"/>
                    </a:lnTo>
                    <a:lnTo>
                      <a:pt x="5" y="59"/>
                    </a:lnTo>
                    <a:lnTo>
                      <a:pt x="5" y="43"/>
                    </a:lnTo>
                    <a:lnTo>
                      <a:pt x="3" y="43"/>
                    </a:lnTo>
                    <a:lnTo>
                      <a:pt x="3" y="44"/>
                    </a:lnTo>
                    <a:lnTo>
                      <a:pt x="1" y="44"/>
                    </a:lnTo>
                    <a:lnTo>
                      <a:pt x="1" y="46"/>
                    </a:lnTo>
                    <a:lnTo>
                      <a:pt x="0" y="46"/>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252" name="Freeform 268"/>
              <p:cNvSpPr>
                <a:spLocks noEditPoints="1"/>
              </p:cNvSpPr>
              <p:nvPr/>
            </p:nvSpPr>
            <p:spPr bwMode="auto">
              <a:xfrm>
                <a:off x="1481" y="2914"/>
                <a:ext cx="1102" cy="99"/>
              </a:xfrm>
              <a:custGeom>
                <a:avLst/>
                <a:gdLst>
                  <a:gd name="T0" fmla="*/ 1102 w 1102"/>
                  <a:gd name="T1" fmla="*/ 31 h 99"/>
                  <a:gd name="T2" fmla="*/ 1102 w 1102"/>
                  <a:gd name="T3" fmla="*/ 3 h 99"/>
                  <a:gd name="T4" fmla="*/ 1102 w 1102"/>
                  <a:gd name="T5" fmla="*/ 1 h 99"/>
                  <a:gd name="T6" fmla="*/ 1100 w 1102"/>
                  <a:gd name="T7" fmla="*/ 1 h 99"/>
                  <a:gd name="T8" fmla="*/ 1100 w 1102"/>
                  <a:gd name="T9" fmla="*/ 1 h 99"/>
                  <a:gd name="T10" fmla="*/ 1100 w 1102"/>
                  <a:gd name="T11" fmla="*/ 1 h 99"/>
                  <a:gd name="T12" fmla="*/ 1098 w 1102"/>
                  <a:gd name="T13" fmla="*/ 0 h 99"/>
                  <a:gd name="T14" fmla="*/ 1098 w 1102"/>
                  <a:gd name="T15" fmla="*/ 0 h 99"/>
                  <a:gd name="T16" fmla="*/ 1098 w 1102"/>
                  <a:gd name="T17" fmla="*/ 0 h 99"/>
                  <a:gd name="T18" fmla="*/ 1097 w 1102"/>
                  <a:gd name="T19" fmla="*/ 0 h 99"/>
                  <a:gd name="T20" fmla="*/ 1097 w 1102"/>
                  <a:gd name="T21" fmla="*/ 0 h 99"/>
                  <a:gd name="T22" fmla="*/ 1097 w 1102"/>
                  <a:gd name="T23" fmla="*/ 5 h 99"/>
                  <a:gd name="T24" fmla="*/ 1097 w 1102"/>
                  <a:gd name="T25" fmla="*/ 31 h 99"/>
                  <a:gd name="T26" fmla="*/ 1102 w 1102"/>
                  <a:gd name="T27" fmla="*/ 31 h 99"/>
                  <a:gd name="T28" fmla="*/ 1102 w 1102"/>
                  <a:gd name="T29" fmla="*/ 61 h 99"/>
                  <a:gd name="T30" fmla="*/ 1102 w 1102"/>
                  <a:gd name="T31" fmla="*/ 66 h 99"/>
                  <a:gd name="T32" fmla="*/ 1100 w 1102"/>
                  <a:gd name="T33" fmla="*/ 66 h 99"/>
                  <a:gd name="T34" fmla="*/ 1100 w 1102"/>
                  <a:gd name="T35" fmla="*/ 66 h 99"/>
                  <a:gd name="T36" fmla="*/ 1100 w 1102"/>
                  <a:gd name="T37" fmla="*/ 66 h 99"/>
                  <a:gd name="T38" fmla="*/ 1098 w 1102"/>
                  <a:gd name="T39" fmla="*/ 66 h 99"/>
                  <a:gd name="T40" fmla="*/ 1098 w 1102"/>
                  <a:gd name="T41" fmla="*/ 66 h 99"/>
                  <a:gd name="T42" fmla="*/ 1097 w 1102"/>
                  <a:gd name="T43" fmla="*/ 66 h 99"/>
                  <a:gd name="T44" fmla="*/ 1097 w 1102"/>
                  <a:gd name="T45" fmla="*/ 66 h 99"/>
                  <a:gd name="T46" fmla="*/ 1097 w 1102"/>
                  <a:gd name="T47" fmla="*/ 64 h 99"/>
                  <a:gd name="T48" fmla="*/ 1097 w 1102"/>
                  <a:gd name="T49" fmla="*/ 59 h 99"/>
                  <a:gd name="T50" fmla="*/ 1097 w 1102"/>
                  <a:gd name="T51" fmla="*/ 31 h 99"/>
                  <a:gd name="T52" fmla="*/ 1102 w 1102"/>
                  <a:gd name="T53" fmla="*/ 31 h 99"/>
                  <a:gd name="T54" fmla="*/ 0 w 1102"/>
                  <a:gd name="T55" fmla="*/ 44 h 99"/>
                  <a:gd name="T56" fmla="*/ 0 w 1102"/>
                  <a:gd name="T57" fmla="*/ 61 h 99"/>
                  <a:gd name="T58" fmla="*/ 2 w 1102"/>
                  <a:gd name="T59" fmla="*/ 87 h 99"/>
                  <a:gd name="T60" fmla="*/ 3 w 1102"/>
                  <a:gd name="T61" fmla="*/ 99 h 99"/>
                  <a:gd name="T62" fmla="*/ 8 w 1102"/>
                  <a:gd name="T63" fmla="*/ 96 h 99"/>
                  <a:gd name="T64" fmla="*/ 7 w 1102"/>
                  <a:gd name="T65" fmla="*/ 87 h 99"/>
                  <a:gd name="T66" fmla="*/ 5 w 1102"/>
                  <a:gd name="T67" fmla="*/ 59 h 99"/>
                  <a:gd name="T68" fmla="*/ 5 w 1102"/>
                  <a:gd name="T69" fmla="*/ 41 h 99"/>
                  <a:gd name="T70" fmla="*/ 3 w 1102"/>
                  <a:gd name="T71" fmla="*/ 41 h 99"/>
                  <a:gd name="T72" fmla="*/ 3 w 1102"/>
                  <a:gd name="T73" fmla="*/ 41 h 99"/>
                  <a:gd name="T74" fmla="*/ 2 w 1102"/>
                  <a:gd name="T75" fmla="*/ 43 h 99"/>
                  <a:gd name="T76" fmla="*/ 2 w 1102"/>
                  <a:gd name="T77" fmla="*/ 43 h 99"/>
                  <a:gd name="T78" fmla="*/ 2 w 1102"/>
                  <a:gd name="T79" fmla="*/ 43 h 99"/>
                  <a:gd name="T80" fmla="*/ 0 w 1102"/>
                  <a:gd name="T81" fmla="*/ 43 h 99"/>
                  <a:gd name="T82" fmla="*/ 0 w 1102"/>
                  <a:gd name="T83" fmla="*/ 44 h 99"/>
                  <a:gd name="T84" fmla="*/ 0 w 1102"/>
                  <a:gd name="T85" fmla="*/ 44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2"/>
                  <a:gd name="T130" fmla="*/ 0 h 99"/>
                  <a:gd name="T131" fmla="*/ 1102 w 1102"/>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2" h="99">
                    <a:moveTo>
                      <a:pt x="1102" y="31"/>
                    </a:moveTo>
                    <a:lnTo>
                      <a:pt x="1102" y="3"/>
                    </a:lnTo>
                    <a:lnTo>
                      <a:pt x="1102" y="1"/>
                    </a:lnTo>
                    <a:lnTo>
                      <a:pt x="1100" y="1"/>
                    </a:lnTo>
                    <a:lnTo>
                      <a:pt x="1098" y="0"/>
                    </a:lnTo>
                    <a:lnTo>
                      <a:pt x="1097" y="0"/>
                    </a:lnTo>
                    <a:lnTo>
                      <a:pt x="1097" y="5"/>
                    </a:lnTo>
                    <a:lnTo>
                      <a:pt x="1097" y="31"/>
                    </a:lnTo>
                    <a:lnTo>
                      <a:pt x="1102" y="31"/>
                    </a:lnTo>
                    <a:lnTo>
                      <a:pt x="1102" y="61"/>
                    </a:lnTo>
                    <a:lnTo>
                      <a:pt x="1102" y="66"/>
                    </a:lnTo>
                    <a:lnTo>
                      <a:pt x="1100" y="66"/>
                    </a:lnTo>
                    <a:lnTo>
                      <a:pt x="1098" y="66"/>
                    </a:lnTo>
                    <a:lnTo>
                      <a:pt x="1097" y="66"/>
                    </a:lnTo>
                    <a:lnTo>
                      <a:pt x="1097" y="64"/>
                    </a:lnTo>
                    <a:lnTo>
                      <a:pt x="1097" y="59"/>
                    </a:lnTo>
                    <a:lnTo>
                      <a:pt x="1097" y="31"/>
                    </a:lnTo>
                    <a:lnTo>
                      <a:pt x="1102" y="31"/>
                    </a:lnTo>
                    <a:close/>
                    <a:moveTo>
                      <a:pt x="0" y="44"/>
                    </a:moveTo>
                    <a:lnTo>
                      <a:pt x="0" y="61"/>
                    </a:lnTo>
                    <a:lnTo>
                      <a:pt x="2" y="87"/>
                    </a:lnTo>
                    <a:lnTo>
                      <a:pt x="3" y="99"/>
                    </a:lnTo>
                    <a:lnTo>
                      <a:pt x="8" y="96"/>
                    </a:lnTo>
                    <a:lnTo>
                      <a:pt x="7" y="87"/>
                    </a:lnTo>
                    <a:lnTo>
                      <a:pt x="5" y="59"/>
                    </a:lnTo>
                    <a:lnTo>
                      <a:pt x="5" y="41"/>
                    </a:lnTo>
                    <a:lnTo>
                      <a:pt x="3" y="41"/>
                    </a:lnTo>
                    <a:lnTo>
                      <a:pt x="2" y="43"/>
                    </a:lnTo>
                    <a:lnTo>
                      <a:pt x="0" y="43"/>
                    </a:lnTo>
                    <a:lnTo>
                      <a:pt x="0" y="44"/>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253" name="Freeform 269"/>
              <p:cNvSpPr>
                <a:spLocks noEditPoints="1"/>
              </p:cNvSpPr>
              <p:nvPr/>
            </p:nvSpPr>
            <p:spPr bwMode="auto">
              <a:xfrm>
                <a:off x="1483" y="2912"/>
                <a:ext cx="1098" cy="99"/>
              </a:xfrm>
              <a:custGeom>
                <a:avLst/>
                <a:gdLst>
                  <a:gd name="T0" fmla="*/ 1098 w 1098"/>
                  <a:gd name="T1" fmla="*/ 33 h 99"/>
                  <a:gd name="T2" fmla="*/ 1096 w 1098"/>
                  <a:gd name="T3" fmla="*/ 5 h 99"/>
                  <a:gd name="T4" fmla="*/ 1096 w 1098"/>
                  <a:gd name="T5" fmla="*/ 2 h 99"/>
                  <a:gd name="T6" fmla="*/ 1096 w 1098"/>
                  <a:gd name="T7" fmla="*/ 2 h 99"/>
                  <a:gd name="T8" fmla="*/ 1096 w 1098"/>
                  <a:gd name="T9" fmla="*/ 2 h 99"/>
                  <a:gd name="T10" fmla="*/ 1095 w 1098"/>
                  <a:gd name="T11" fmla="*/ 2 h 99"/>
                  <a:gd name="T12" fmla="*/ 1095 w 1098"/>
                  <a:gd name="T13" fmla="*/ 2 h 99"/>
                  <a:gd name="T14" fmla="*/ 1093 w 1098"/>
                  <a:gd name="T15" fmla="*/ 2 h 99"/>
                  <a:gd name="T16" fmla="*/ 1093 w 1098"/>
                  <a:gd name="T17" fmla="*/ 2 h 99"/>
                  <a:gd name="T18" fmla="*/ 1093 w 1098"/>
                  <a:gd name="T19" fmla="*/ 2 h 99"/>
                  <a:gd name="T20" fmla="*/ 1091 w 1098"/>
                  <a:gd name="T21" fmla="*/ 0 h 99"/>
                  <a:gd name="T22" fmla="*/ 1091 w 1098"/>
                  <a:gd name="T23" fmla="*/ 7 h 99"/>
                  <a:gd name="T24" fmla="*/ 1093 w 1098"/>
                  <a:gd name="T25" fmla="*/ 33 h 99"/>
                  <a:gd name="T26" fmla="*/ 1098 w 1098"/>
                  <a:gd name="T27" fmla="*/ 33 h 99"/>
                  <a:gd name="T28" fmla="*/ 1096 w 1098"/>
                  <a:gd name="T29" fmla="*/ 61 h 99"/>
                  <a:gd name="T30" fmla="*/ 1096 w 1098"/>
                  <a:gd name="T31" fmla="*/ 68 h 99"/>
                  <a:gd name="T32" fmla="*/ 1096 w 1098"/>
                  <a:gd name="T33" fmla="*/ 68 h 99"/>
                  <a:gd name="T34" fmla="*/ 1095 w 1098"/>
                  <a:gd name="T35" fmla="*/ 68 h 99"/>
                  <a:gd name="T36" fmla="*/ 1095 w 1098"/>
                  <a:gd name="T37" fmla="*/ 68 h 99"/>
                  <a:gd name="T38" fmla="*/ 1095 w 1098"/>
                  <a:gd name="T39" fmla="*/ 66 h 99"/>
                  <a:gd name="T40" fmla="*/ 1093 w 1098"/>
                  <a:gd name="T41" fmla="*/ 66 h 99"/>
                  <a:gd name="T42" fmla="*/ 1093 w 1098"/>
                  <a:gd name="T43" fmla="*/ 66 h 99"/>
                  <a:gd name="T44" fmla="*/ 1093 w 1098"/>
                  <a:gd name="T45" fmla="*/ 66 h 99"/>
                  <a:gd name="T46" fmla="*/ 1091 w 1098"/>
                  <a:gd name="T47" fmla="*/ 66 h 99"/>
                  <a:gd name="T48" fmla="*/ 1091 w 1098"/>
                  <a:gd name="T49" fmla="*/ 61 h 99"/>
                  <a:gd name="T50" fmla="*/ 1093 w 1098"/>
                  <a:gd name="T51" fmla="*/ 33 h 99"/>
                  <a:gd name="T52" fmla="*/ 1098 w 1098"/>
                  <a:gd name="T53" fmla="*/ 33 h 99"/>
                  <a:gd name="T54" fmla="*/ 0 w 1098"/>
                  <a:gd name="T55" fmla="*/ 45 h 99"/>
                  <a:gd name="T56" fmla="*/ 0 w 1098"/>
                  <a:gd name="T57" fmla="*/ 61 h 99"/>
                  <a:gd name="T58" fmla="*/ 3 w 1098"/>
                  <a:gd name="T59" fmla="*/ 89 h 99"/>
                  <a:gd name="T60" fmla="*/ 3 w 1098"/>
                  <a:gd name="T61" fmla="*/ 99 h 99"/>
                  <a:gd name="T62" fmla="*/ 8 w 1098"/>
                  <a:gd name="T63" fmla="*/ 98 h 99"/>
                  <a:gd name="T64" fmla="*/ 8 w 1098"/>
                  <a:gd name="T65" fmla="*/ 89 h 99"/>
                  <a:gd name="T66" fmla="*/ 5 w 1098"/>
                  <a:gd name="T67" fmla="*/ 61 h 99"/>
                  <a:gd name="T68" fmla="*/ 5 w 1098"/>
                  <a:gd name="T69" fmla="*/ 41 h 99"/>
                  <a:gd name="T70" fmla="*/ 5 w 1098"/>
                  <a:gd name="T71" fmla="*/ 41 h 99"/>
                  <a:gd name="T72" fmla="*/ 3 w 1098"/>
                  <a:gd name="T73" fmla="*/ 41 h 99"/>
                  <a:gd name="T74" fmla="*/ 3 w 1098"/>
                  <a:gd name="T75" fmla="*/ 43 h 99"/>
                  <a:gd name="T76" fmla="*/ 3 w 1098"/>
                  <a:gd name="T77" fmla="*/ 43 h 99"/>
                  <a:gd name="T78" fmla="*/ 1 w 1098"/>
                  <a:gd name="T79" fmla="*/ 43 h 99"/>
                  <a:gd name="T80" fmla="*/ 1 w 1098"/>
                  <a:gd name="T81" fmla="*/ 43 h 99"/>
                  <a:gd name="T82" fmla="*/ 0 w 1098"/>
                  <a:gd name="T83" fmla="*/ 45 h 99"/>
                  <a:gd name="T84" fmla="*/ 0 w 1098"/>
                  <a:gd name="T85" fmla="*/ 45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8"/>
                  <a:gd name="T130" fmla="*/ 0 h 99"/>
                  <a:gd name="T131" fmla="*/ 1098 w 1098"/>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8" h="99">
                    <a:moveTo>
                      <a:pt x="1098" y="33"/>
                    </a:moveTo>
                    <a:lnTo>
                      <a:pt x="1096" y="5"/>
                    </a:lnTo>
                    <a:lnTo>
                      <a:pt x="1096" y="2"/>
                    </a:lnTo>
                    <a:lnTo>
                      <a:pt x="1095" y="2"/>
                    </a:lnTo>
                    <a:lnTo>
                      <a:pt x="1093" y="2"/>
                    </a:lnTo>
                    <a:lnTo>
                      <a:pt x="1091" y="0"/>
                    </a:lnTo>
                    <a:lnTo>
                      <a:pt x="1091" y="7"/>
                    </a:lnTo>
                    <a:lnTo>
                      <a:pt x="1093" y="33"/>
                    </a:lnTo>
                    <a:lnTo>
                      <a:pt x="1098" y="33"/>
                    </a:lnTo>
                    <a:lnTo>
                      <a:pt x="1096" y="61"/>
                    </a:lnTo>
                    <a:lnTo>
                      <a:pt x="1096" y="68"/>
                    </a:lnTo>
                    <a:lnTo>
                      <a:pt x="1095" y="68"/>
                    </a:lnTo>
                    <a:lnTo>
                      <a:pt x="1095" y="66"/>
                    </a:lnTo>
                    <a:lnTo>
                      <a:pt x="1093" y="66"/>
                    </a:lnTo>
                    <a:lnTo>
                      <a:pt x="1091" y="66"/>
                    </a:lnTo>
                    <a:lnTo>
                      <a:pt x="1091" y="61"/>
                    </a:lnTo>
                    <a:lnTo>
                      <a:pt x="1093" y="33"/>
                    </a:lnTo>
                    <a:lnTo>
                      <a:pt x="1098" y="33"/>
                    </a:lnTo>
                    <a:close/>
                    <a:moveTo>
                      <a:pt x="0" y="45"/>
                    </a:moveTo>
                    <a:lnTo>
                      <a:pt x="0" y="61"/>
                    </a:lnTo>
                    <a:lnTo>
                      <a:pt x="3" y="89"/>
                    </a:lnTo>
                    <a:lnTo>
                      <a:pt x="3" y="99"/>
                    </a:lnTo>
                    <a:lnTo>
                      <a:pt x="8" y="98"/>
                    </a:lnTo>
                    <a:lnTo>
                      <a:pt x="8" y="89"/>
                    </a:lnTo>
                    <a:lnTo>
                      <a:pt x="5" y="61"/>
                    </a:lnTo>
                    <a:lnTo>
                      <a:pt x="5" y="41"/>
                    </a:lnTo>
                    <a:lnTo>
                      <a:pt x="3" y="41"/>
                    </a:lnTo>
                    <a:lnTo>
                      <a:pt x="3" y="43"/>
                    </a:lnTo>
                    <a:lnTo>
                      <a:pt x="1" y="43"/>
                    </a:lnTo>
                    <a:lnTo>
                      <a:pt x="0" y="45"/>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254" name="Freeform 270"/>
              <p:cNvSpPr>
                <a:spLocks noEditPoints="1"/>
              </p:cNvSpPr>
              <p:nvPr/>
            </p:nvSpPr>
            <p:spPr bwMode="auto">
              <a:xfrm>
                <a:off x="1486" y="2912"/>
                <a:ext cx="1092" cy="98"/>
              </a:xfrm>
              <a:custGeom>
                <a:avLst/>
                <a:gdLst>
                  <a:gd name="T0" fmla="*/ 1092 w 1092"/>
                  <a:gd name="T1" fmla="*/ 33 h 98"/>
                  <a:gd name="T2" fmla="*/ 1092 w 1092"/>
                  <a:gd name="T3" fmla="*/ 7 h 98"/>
                  <a:gd name="T4" fmla="*/ 1092 w 1092"/>
                  <a:gd name="T5" fmla="*/ 2 h 98"/>
                  <a:gd name="T6" fmla="*/ 1090 w 1092"/>
                  <a:gd name="T7" fmla="*/ 2 h 98"/>
                  <a:gd name="T8" fmla="*/ 1090 w 1092"/>
                  <a:gd name="T9" fmla="*/ 2 h 98"/>
                  <a:gd name="T10" fmla="*/ 1090 w 1092"/>
                  <a:gd name="T11" fmla="*/ 2 h 98"/>
                  <a:gd name="T12" fmla="*/ 1088 w 1092"/>
                  <a:gd name="T13" fmla="*/ 0 h 98"/>
                  <a:gd name="T14" fmla="*/ 1088 w 1092"/>
                  <a:gd name="T15" fmla="*/ 0 h 98"/>
                  <a:gd name="T16" fmla="*/ 1087 w 1092"/>
                  <a:gd name="T17" fmla="*/ 0 h 98"/>
                  <a:gd name="T18" fmla="*/ 1087 w 1092"/>
                  <a:gd name="T19" fmla="*/ 0 h 98"/>
                  <a:gd name="T20" fmla="*/ 1087 w 1092"/>
                  <a:gd name="T21" fmla="*/ 0 h 98"/>
                  <a:gd name="T22" fmla="*/ 1087 w 1092"/>
                  <a:gd name="T23" fmla="*/ 7 h 98"/>
                  <a:gd name="T24" fmla="*/ 1087 w 1092"/>
                  <a:gd name="T25" fmla="*/ 33 h 98"/>
                  <a:gd name="T26" fmla="*/ 1092 w 1092"/>
                  <a:gd name="T27" fmla="*/ 33 h 98"/>
                  <a:gd name="T28" fmla="*/ 1092 w 1092"/>
                  <a:gd name="T29" fmla="*/ 61 h 98"/>
                  <a:gd name="T30" fmla="*/ 1092 w 1092"/>
                  <a:gd name="T31" fmla="*/ 66 h 98"/>
                  <a:gd name="T32" fmla="*/ 1090 w 1092"/>
                  <a:gd name="T33" fmla="*/ 66 h 98"/>
                  <a:gd name="T34" fmla="*/ 1090 w 1092"/>
                  <a:gd name="T35" fmla="*/ 66 h 98"/>
                  <a:gd name="T36" fmla="*/ 1090 w 1092"/>
                  <a:gd name="T37" fmla="*/ 66 h 98"/>
                  <a:gd name="T38" fmla="*/ 1088 w 1092"/>
                  <a:gd name="T39" fmla="*/ 66 h 98"/>
                  <a:gd name="T40" fmla="*/ 1088 w 1092"/>
                  <a:gd name="T41" fmla="*/ 66 h 98"/>
                  <a:gd name="T42" fmla="*/ 1088 w 1092"/>
                  <a:gd name="T43" fmla="*/ 66 h 98"/>
                  <a:gd name="T44" fmla="*/ 1087 w 1092"/>
                  <a:gd name="T45" fmla="*/ 66 h 98"/>
                  <a:gd name="T46" fmla="*/ 1087 w 1092"/>
                  <a:gd name="T47" fmla="*/ 66 h 98"/>
                  <a:gd name="T48" fmla="*/ 1087 w 1092"/>
                  <a:gd name="T49" fmla="*/ 61 h 98"/>
                  <a:gd name="T50" fmla="*/ 1087 w 1092"/>
                  <a:gd name="T51" fmla="*/ 33 h 98"/>
                  <a:gd name="T52" fmla="*/ 1092 w 1092"/>
                  <a:gd name="T53" fmla="*/ 33 h 98"/>
                  <a:gd name="T54" fmla="*/ 0 w 1092"/>
                  <a:gd name="T55" fmla="*/ 43 h 98"/>
                  <a:gd name="T56" fmla="*/ 0 w 1092"/>
                  <a:gd name="T57" fmla="*/ 61 h 98"/>
                  <a:gd name="T58" fmla="*/ 2 w 1092"/>
                  <a:gd name="T59" fmla="*/ 89 h 98"/>
                  <a:gd name="T60" fmla="*/ 3 w 1092"/>
                  <a:gd name="T61" fmla="*/ 98 h 98"/>
                  <a:gd name="T62" fmla="*/ 8 w 1092"/>
                  <a:gd name="T63" fmla="*/ 96 h 98"/>
                  <a:gd name="T64" fmla="*/ 7 w 1092"/>
                  <a:gd name="T65" fmla="*/ 89 h 98"/>
                  <a:gd name="T66" fmla="*/ 5 w 1092"/>
                  <a:gd name="T67" fmla="*/ 61 h 98"/>
                  <a:gd name="T68" fmla="*/ 5 w 1092"/>
                  <a:gd name="T69" fmla="*/ 40 h 98"/>
                  <a:gd name="T70" fmla="*/ 3 w 1092"/>
                  <a:gd name="T71" fmla="*/ 40 h 98"/>
                  <a:gd name="T72" fmla="*/ 3 w 1092"/>
                  <a:gd name="T73" fmla="*/ 41 h 98"/>
                  <a:gd name="T74" fmla="*/ 2 w 1092"/>
                  <a:gd name="T75" fmla="*/ 41 h 98"/>
                  <a:gd name="T76" fmla="*/ 2 w 1092"/>
                  <a:gd name="T77" fmla="*/ 41 h 98"/>
                  <a:gd name="T78" fmla="*/ 2 w 1092"/>
                  <a:gd name="T79" fmla="*/ 41 h 98"/>
                  <a:gd name="T80" fmla="*/ 0 w 1092"/>
                  <a:gd name="T81" fmla="*/ 41 h 98"/>
                  <a:gd name="T82" fmla="*/ 0 w 1092"/>
                  <a:gd name="T83" fmla="*/ 43 h 98"/>
                  <a:gd name="T84" fmla="*/ 0 w 1092"/>
                  <a:gd name="T85" fmla="*/ 43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2"/>
                  <a:gd name="T130" fmla="*/ 0 h 98"/>
                  <a:gd name="T131" fmla="*/ 1092 w 1092"/>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2" h="98">
                    <a:moveTo>
                      <a:pt x="1092" y="33"/>
                    </a:moveTo>
                    <a:lnTo>
                      <a:pt x="1092" y="7"/>
                    </a:lnTo>
                    <a:lnTo>
                      <a:pt x="1092" y="2"/>
                    </a:lnTo>
                    <a:lnTo>
                      <a:pt x="1090" y="2"/>
                    </a:lnTo>
                    <a:lnTo>
                      <a:pt x="1088" y="0"/>
                    </a:lnTo>
                    <a:lnTo>
                      <a:pt x="1087" y="0"/>
                    </a:lnTo>
                    <a:lnTo>
                      <a:pt x="1087" y="7"/>
                    </a:lnTo>
                    <a:lnTo>
                      <a:pt x="1087" y="33"/>
                    </a:lnTo>
                    <a:lnTo>
                      <a:pt x="1092" y="33"/>
                    </a:lnTo>
                    <a:lnTo>
                      <a:pt x="1092" y="61"/>
                    </a:lnTo>
                    <a:lnTo>
                      <a:pt x="1092" y="66"/>
                    </a:lnTo>
                    <a:lnTo>
                      <a:pt x="1090" y="66"/>
                    </a:lnTo>
                    <a:lnTo>
                      <a:pt x="1088" y="66"/>
                    </a:lnTo>
                    <a:lnTo>
                      <a:pt x="1087" y="66"/>
                    </a:lnTo>
                    <a:lnTo>
                      <a:pt x="1087" y="61"/>
                    </a:lnTo>
                    <a:lnTo>
                      <a:pt x="1087" y="33"/>
                    </a:lnTo>
                    <a:lnTo>
                      <a:pt x="1092" y="33"/>
                    </a:lnTo>
                    <a:close/>
                    <a:moveTo>
                      <a:pt x="0" y="43"/>
                    </a:moveTo>
                    <a:lnTo>
                      <a:pt x="0" y="61"/>
                    </a:lnTo>
                    <a:lnTo>
                      <a:pt x="2" y="89"/>
                    </a:lnTo>
                    <a:lnTo>
                      <a:pt x="3" y="98"/>
                    </a:lnTo>
                    <a:lnTo>
                      <a:pt x="8" y="96"/>
                    </a:lnTo>
                    <a:lnTo>
                      <a:pt x="7" y="89"/>
                    </a:lnTo>
                    <a:lnTo>
                      <a:pt x="5" y="61"/>
                    </a:lnTo>
                    <a:lnTo>
                      <a:pt x="5" y="40"/>
                    </a:lnTo>
                    <a:lnTo>
                      <a:pt x="3" y="40"/>
                    </a:lnTo>
                    <a:lnTo>
                      <a:pt x="3" y="41"/>
                    </a:lnTo>
                    <a:lnTo>
                      <a:pt x="2" y="41"/>
                    </a:lnTo>
                    <a:lnTo>
                      <a:pt x="0" y="41"/>
                    </a:lnTo>
                    <a:lnTo>
                      <a:pt x="0" y="43"/>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255" name="Freeform 271"/>
              <p:cNvSpPr>
                <a:spLocks noEditPoints="1"/>
              </p:cNvSpPr>
              <p:nvPr/>
            </p:nvSpPr>
            <p:spPr bwMode="auto">
              <a:xfrm>
                <a:off x="1488" y="2912"/>
                <a:ext cx="1088" cy="98"/>
              </a:xfrm>
              <a:custGeom>
                <a:avLst/>
                <a:gdLst>
                  <a:gd name="T0" fmla="*/ 1088 w 1088"/>
                  <a:gd name="T1" fmla="*/ 33 h 98"/>
                  <a:gd name="T2" fmla="*/ 1086 w 1088"/>
                  <a:gd name="T3" fmla="*/ 7 h 98"/>
                  <a:gd name="T4" fmla="*/ 1086 w 1088"/>
                  <a:gd name="T5" fmla="*/ 0 h 98"/>
                  <a:gd name="T6" fmla="*/ 1086 w 1088"/>
                  <a:gd name="T7" fmla="*/ 0 h 98"/>
                  <a:gd name="T8" fmla="*/ 1085 w 1088"/>
                  <a:gd name="T9" fmla="*/ 0 h 98"/>
                  <a:gd name="T10" fmla="*/ 1085 w 1088"/>
                  <a:gd name="T11" fmla="*/ 0 h 98"/>
                  <a:gd name="T12" fmla="*/ 1085 w 1088"/>
                  <a:gd name="T13" fmla="*/ 0 h 98"/>
                  <a:gd name="T14" fmla="*/ 1083 w 1088"/>
                  <a:gd name="T15" fmla="*/ 0 h 98"/>
                  <a:gd name="T16" fmla="*/ 1083 w 1088"/>
                  <a:gd name="T17" fmla="*/ 0 h 98"/>
                  <a:gd name="T18" fmla="*/ 1083 w 1088"/>
                  <a:gd name="T19" fmla="*/ 0 h 98"/>
                  <a:gd name="T20" fmla="*/ 1081 w 1088"/>
                  <a:gd name="T21" fmla="*/ 0 h 98"/>
                  <a:gd name="T22" fmla="*/ 1081 w 1088"/>
                  <a:gd name="T23" fmla="*/ 7 h 98"/>
                  <a:gd name="T24" fmla="*/ 1083 w 1088"/>
                  <a:gd name="T25" fmla="*/ 33 h 98"/>
                  <a:gd name="T26" fmla="*/ 1088 w 1088"/>
                  <a:gd name="T27" fmla="*/ 33 h 98"/>
                  <a:gd name="T28" fmla="*/ 1086 w 1088"/>
                  <a:gd name="T29" fmla="*/ 61 h 98"/>
                  <a:gd name="T30" fmla="*/ 1086 w 1088"/>
                  <a:gd name="T31" fmla="*/ 66 h 98"/>
                  <a:gd name="T32" fmla="*/ 1086 w 1088"/>
                  <a:gd name="T33" fmla="*/ 66 h 98"/>
                  <a:gd name="T34" fmla="*/ 1086 w 1088"/>
                  <a:gd name="T35" fmla="*/ 66 h 98"/>
                  <a:gd name="T36" fmla="*/ 1085 w 1088"/>
                  <a:gd name="T37" fmla="*/ 66 h 98"/>
                  <a:gd name="T38" fmla="*/ 1085 w 1088"/>
                  <a:gd name="T39" fmla="*/ 66 h 98"/>
                  <a:gd name="T40" fmla="*/ 1083 w 1088"/>
                  <a:gd name="T41" fmla="*/ 66 h 98"/>
                  <a:gd name="T42" fmla="*/ 1083 w 1088"/>
                  <a:gd name="T43" fmla="*/ 66 h 98"/>
                  <a:gd name="T44" fmla="*/ 1083 w 1088"/>
                  <a:gd name="T45" fmla="*/ 65 h 98"/>
                  <a:gd name="T46" fmla="*/ 1081 w 1088"/>
                  <a:gd name="T47" fmla="*/ 65 h 98"/>
                  <a:gd name="T48" fmla="*/ 1081 w 1088"/>
                  <a:gd name="T49" fmla="*/ 61 h 98"/>
                  <a:gd name="T50" fmla="*/ 1083 w 1088"/>
                  <a:gd name="T51" fmla="*/ 33 h 98"/>
                  <a:gd name="T52" fmla="*/ 1088 w 1088"/>
                  <a:gd name="T53" fmla="*/ 33 h 98"/>
                  <a:gd name="T54" fmla="*/ 0 w 1088"/>
                  <a:gd name="T55" fmla="*/ 41 h 98"/>
                  <a:gd name="T56" fmla="*/ 0 w 1088"/>
                  <a:gd name="T57" fmla="*/ 61 h 98"/>
                  <a:gd name="T58" fmla="*/ 3 w 1088"/>
                  <a:gd name="T59" fmla="*/ 89 h 98"/>
                  <a:gd name="T60" fmla="*/ 3 w 1088"/>
                  <a:gd name="T61" fmla="*/ 98 h 98"/>
                  <a:gd name="T62" fmla="*/ 8 w 1088"/>
                  <a:gd name="T63" fmla="*/ 94 h 98"/>
                  <a:gd name="T64" fmla="*/ 8 w 1088"/>
                  <a:gd name="T65" fmla="*/ 89 h 98"/>
                  <a:gd name="T66" fmla="*/ 5 w 1088"/>
                  <a:gd name="T67" fmla="*/ 61 h 98"/>
                  <a:gd name="T68" fmla="*/ 5 w 1088"/>
                  <a:gd name="T69" fmla="*/ 38 h 98"/>
                  <a:gd name="T70" fmla="*/ 5 w 1088"/>
                  <a:gd name="T71" fmla="*/ 38 h 98"/>
                  <a:gd name="T72" fmla="*/ 3 w 1088"/>
                  <a:gd name="T73" fmla="*/ 40 h 98"/>
                  <a:gd name="T74" fmla="*/ 3 w 1088"/>
                  <a:gd name="T75" fmla="*/ 40 h 98"/>
                  <a:gd name="T76" fmla="*/ 3 w 1088"/>
                  <a:gd name="T77" fmla="*/ 40 h 98"/>
                  <a:gd name="T78" fmla="*/ 1 w 1088"/>
                  <a:gd name="T79" fmla="*/ 40 h 98"/>
                  <a:gd name="T80" fmla="*/ 1 w 1088"/>
                  <a:gd name="T81" fmla="*/ 41 h 98"/>
                  <a:gd name="T82" fmla="*/ 0 w 1088"/>
                  <a:gd name="T83" fmla="*/ 41 h 98"/>
                  <a:gd name="T84" fmla="*/ 0 w 1088"/>
                  <a:gd name="T85" fmla="*/ 41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8"/>
                  <a:gd name="T130" fmla="*/ 0 h 98"/>
                  <a:gd name="T131" fmla="*/ 1088 w 1088"/>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8" h="98">
                    <a:moveTo>
                      <a:pt x="1088" y="33"/>
                    </a:moveTo>
                    <a:lnTo>
                      <a:pt x="1086" y="7"/>
                    </a:lnTo>
                    <a:lnTo>
                      <a:pt x="1086" y="0"/>
                    </a:lnTo>
                    <a:lnTo>
                      <a:pt x="1085" y="0"/>
                    </a:lnTo>
                    <a:lnTo>
                      <a:pt x="1083" y="0"/>
                    </a:lnTo>
                    <a:lnTo>
                      <a:pt x="1081" y="0"/>
                    </a:lnTo>
                    <a:lnTo>
                      <a:pt x="1081" y="7"/>
                    </a:lnTo>
                    <a:lnTo>
                      <a:pt x="1083" y="33"/>
                    </a:lnTo>
                    <a:lnTo>
                      <a:pt x="1088" y="33"/>
                    </a:lnTo>
                    <a:lnTo>
                      <a:pt x="1086" y="61"/>
                    </a:lnTo>
                    <a:lnTo>
                      <a:pt x="1086" y="66"/>
                    </a:lnTo>
                    <a:lnTo>
                      <a:pt x="1085" y="66"/>
                    </a:lnTo>
                    <a:lnTo>
                      <a:pt x="1083" y="66"/>
                    </a:lnTo>
                    <a:lnTo>
                      <a:pt x="1083" y="65"/>
                    </a:lnTo>
                    <a:lnTo>
                      <a:pt x="1081" y="65"/>
                    </a:lnTo>
                    <a:lnTo>
                      <a:pt x="1081" y="61"/>
                    </a:lnTo>
                    <a:lnTo>
                      <a:pt x="1083" y="33"/>
                    </a:lnTo>
                    <a:lnTo>
                      <a:pt x="1088" y="33"/>
                    </a:lnTo>
                    <a:close/>
                    <a:moveTo>
                      <a:pt x="0" y="41"/>
                    </a:moveTo>
                    <a:lnTo>
                      <a:pt x="0" y="61"/>
                    </a:lnTo>
                    <a:lnTo>
                      <a:pt x="3" y="89"/>
                    </a:lnTo>
                    <a:lnTo>
                      <a:pt x="3" y="98"/>
                    </a:lnTo>
                    <a:lnTo>
                      <a:pt x="8" y="94"/>
                    </a:lnTo>
                    <a:lnTo>
                      <a:pt x="8" y="89"/>
                    </a:lnTo>
                    <a:lnTo>
                      <a:pt x="5" y="61"/>
                    </a:lnTo>
                    <a:lnTo>
                      <a:pt x="5" y="38"/>
                    </a:lnTo>
                    <a:lnTo>
                      <a:pt x="3" y="40"/>
                    </a:lnTo>
                    <a:lnTo>
                      <a:pt x="1" y="40"/>
                    </a:lnTo>
                    <a:lnTo>
                      <a:pt x="1" y="41"/>
                    </a:lnTo>
                    <a:lnTo>
                      <a:pt x="0" y="41"/>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256" name="Freeform 272"/>
              <p:cNvSpPr>
                <a:spLocks noEditPoints="1"/>
              </p:cNvSpPr>
              <p:nvPr/>
            </p:nvSpPr>
            <p:spPr bwMode="auto">
              <a:xfrm>
                <a:off x="1491" y="2910"/>
                <a:ext cx="1082" cy="98"/>
              </a:xfrm>
              <a:custGeom>
                <a:avLst/>
                <a:gdLst>
                  <a:gd name="T0" fmla="*/ 1082 w 1082"/>
                  <a:gd name="T1" fmla="*/ 35 h 98"/>
                  <a:gd name="T2" fmla="*/ 1082 w 1082"/>
                  <a:gd name="T3" fmla="*/ 9 h 98"/>
                  <a:gd name="T4" fmla="*/ 1082 w 1082"/>
                  <a:gd name="T5" fmla="*/ 2 h 98"/>
                  <a:gd name="T6" fmla="*/ 1080 w 1082"/>
                  <a:gd name="T7" fmla="*/ 2 h 98"/>
                  <a:gd name="T8" fmla="*/ 1080 w 1082"/>
                  <a:gd name="T9" fmla="*/ 2 h 98"/>
                  <a:gd name="T10" fmla="*/ 1080 w 1082"/>
                  <a:gd name="T11" fmla="*/ 2 h 98"/>
                  <a:gd name="T12" fmla="*/ 1078 w 1082"/>
                  <a:gd name="T13" fmla="*/ 2 h 98"/>
                  <a:gd name="T14" fmla="*/ 1078 w 1082"/>
                  <a:gd name="T15" fmla="*/ 0 h 98"/>
                  <a:gd name="T16" fmla="*/ 1077 w 1082"/>
                  <a:gd name="T17" fmla="*/ 0 h 98"/>
                  <a:gd name="T18" fmla="*/ 1077 w 1082"/>
                  <a:gd name="T19" fmla="*/ 0 h 98"/>
                  <a:gd name="T20" fmla="*/ 1077 w 1082"/>
                  <a:gd name="T21" fmla="*/ 0 h 98"/>
                  <a:gd name="T22" fmla="*/ 1077 w 1082"/>
                  <a:gd name="T23" fmla="*/ 9 h 98"/>
                  <a:gd name="T24" fmla="*/ 1077 w 1082"/>
                  <a:gd name="T25" fmla="*/ 35 h 98"/>
                  <a:gd name="T26" fmla="*/ 1082 w 1082"/>
                  <a:gd name="T27" fmla="*/ 35 h 98"/>
                  <a:gd name="T28" fmla="*/ 1082 w 1082"/>
                  <a:gd name="T29" fmla="*/ 63 h 98"/>
                  <a:gd name="T30" fmla="*/ 1082 w 1082"/>
                  <a:gd name="T31" fmla="*/ 68 h 98"/>
                  <a:gd name="T32" fmla="*/ 1080 w 1082"/>
                  <a:gd name="T33" fmla="*/ 68 h 98"/>
                  <a:gd name="T34" fmla="*/ 1080 w 1082"/>
                  <a:gd name="T35" fmla="*/ 68 h 98"/>
                  <a:gd name="T36" fmla="*/ 1080 w 1082"/>
                  <a:gd name="T37" fmla="*/ 67 h 98"/>
                  <a:gd name="T38" fmla="*/ 1078 w 1082"/>
                  <a:gd name="T39" fmla="*/ 67 h 98"/>
                  <a:gd name="T40" fmla="*/ 1078 w 1082"/>
                  <a:gd name="T41" fmla="*/ 67 h 98"/>
                  <a:gd name="T42" fmla="*/ 1078 w 1082"/>
                  <a:gd name="T43" fmla="*/ 67 h 98"/>
                  <a:gd name="T44" fmla="*/ 1077 w 1082"/>
                  <a:gd name="T45" fmla="*/ 67 h 98"/>
                  <a:gd name="T46" fmla="*/ 1077 w 1082"/>
                  <a:gd name="T47" fmla="*/ 67 h 98"/>
                  <a:gd name="T48" fmla="*/ 1077 w 1082"/>
                  <a:gd name="T49" fmla="*/ 63 h 98"/>
                  <a:gd name="T50" fmla="*/ 1077 w 1082"/>
                  <a:gd name="T51" fmla="*/ 35 h 98"/>
                  <a:gd name="T52" fmla="*/ 1082 w 1082"/>
                  <a:gd name="T53" fmla="*/ 35 h 98"/>
                  <a:gd name="T54" fmla="*/ 0 w 1082"/>
                  <a:gd name="T55" fmla="*/ 42 h 98"/>
                  <a:gd name="T56" fmla="*/ 0 w 1082"/>
                  <a:gd name="T57" fmla="*/ 63 h 98"/>
                  <a:gd name="T58" fmla="*/ 2 w 1082"/>
                  <a:gd name="T59" fmla="*/ 91 h 98"/>
                  <a:gd name="T60" fmla="*/ 3 w 1082"/>
                  <a:gd name="T61" fmla="*/ 98 h 98"/>
                  <a:gd name="T62" fmla="*/ 8 w 1082"/>
                  <a:gd name="T63" fmla="*/ 96 h 98"/>
                  <a:gd name="T64" fmla="*/ 7 w 1082"/>
                  <a:gd name="T65" fmla="*/ 90 h 98"/>
                  <a:gd name="T66" fmla="*/ 5 w 1082"/>
                  <a:gd name="T67" fmla="*/ 63 h 98"/>
                  <a:gd name="T68" fmla="*/ 3 w 1082"/>
                  <a:gd name="T69" fmla="*/ 38 h 98"/>
                  <a:gd name="T70" fmla="*/ 3 w 1082"/>
                  <a:gd name="T71" fmla="*/ 38 h 98"/>
                  <a:gd name="T72" fmla="*/ 3 w 1082"/>
                  <a:gd name="T73" fmla="*/ 40 h 98"/>
                  <a:gd name="T74" fmla="*/ 2 w 1082"/>
                  <a:gd name="T75" fmla="*/ 40 h 98"/>
                  <a:gd name="T76" fmla="*/ 2 w 1082"/>
                  <a:gd name="T77" fmla="*/ 40 h 98"/>
                  <a:gd name="T78" fmla="*/ 2 w 1082"/>
                  <a:gd name="T79" fmla="*/ 40 h 98"/>
                  <a:gd name="T80" fmla="*/ 0 w 1082"/>
                  <a:gd name="T81" fmla="*/ 42 h 98"/>
                  <a:gd name="T82" fmla="*/ 0 w 1082"/>
                  <a:gd name="T83" fmla="*/ 42 h 98"/>
                  <a:gd name="T84" fmla="*/ 0 w 1082"/>
                  <a:gd name="T85" fmla="*/ 42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2"/>
                  <a:gd name="T130" fmla="*/ 0 h 98"/>
                  <a:gd name="T131" fmla="*/ 1082 w 1082"/>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2" h="98">
                    <a:moveTo>
                      <a:pt x="1082" y="35"/>
                    </a:moveTo>
                    <a:lnTo>
                      <a:pt x="1082" y="9"/>
                    </a:lnTo>
                    <a:lnTo>
                      <a:pt x="1082" y="2"/>
                    </a:lnTo>
                    <a:lnTo>
                      <a:pt x="1080" y="2"/>
                    </a:lnTo>
                    <a:lnTo>
                      <a:pt x="1078" y="2"/>
                    </a:lnTo>
                    <a:lnTo>
                      <a:pt x="1078" y="0"/>
                    </a:lnTo>
                    <a:lnTo>
                      <a:pt x="1077" y="0"/>
                    </a:lnTo>
                    <a:lnTo>
                      <a:pt x="1077" y="9"/>
                    </a:lnTo>
                    <a:lnTo>
                      <a:pt x="1077" y="35"/>
                    </a:lnTo>
                    <a:lnTo>
                      <a:pt x="1082" y="35"/>
                    </a:lnTo>
                    <a:lnTo>
                      <a:pt x="1082" y="63"/>
                    </a:lnTo>
                    <a:lnTo>
                      <a:pt x="1082" y="68"/>
                    </a:lnTo>
                    <a:lnTo>
                      <a:pt x="1080" y="68"/>
                    </a:lnTo>
                    <a:lnTo>
                      <a:pt x="1080" y="67"/>
                    </a:lnTo>
                    <a:lnTo>
                      <a:pt x="1078" y="67"/>
                    </a:lnTo>
                    <a:lnTo>
                      <a:pt x="1077" y="67"/>
                    </a:lnTo>
                    <a:lnTo>
                      <a:pt x="1077" y="63"/>
                    </a:lnTo>
                    <a:lnTo>
                      <a:pt x="1077" y="35"/>
                    </a:lnTo>
                    <a:lnTo>
                      <a:pt x="1082" y="35"/>
                    </a:lnTo>
                    <a:close/>
                    <a:moveTo>
                      <a:pt x="0" y="42"/>
                    </a:moveTo>
                    <a:lnTo>
                      <a:pt x="0" y="63"/>
                    </a:lnTo>
                    <a:lnTo>
                      <a:pt x="2" y="91"/>
                    </a:lnTo>
                    <a:lnTo>
                      <a:pt x="3" y="98"/>
                    </a:lnTo>
                    <a:lnTo>
                      <a:pt x="8" y="96"/>
                    </a:lnTo>
                    <a:lnTo>
                      <a:pt x="7" y="90"/>
                    </a:lnTo>
                    <a:lnTo>
                      <a:pt x="5" y="63"/>
                    </a:lnTo>
                    <a:lnTo>
                      <a:pt x="3" y="38"/>
                    </a:lnTo>
                    <a:lnTo>
                      <a:pt x="3" y="40"/>
                    </a:lnTo>
                    <a:lnTo>
                      <a:pt x="2" y="40"/>
                    </a:lnTo>
                    <a:lnTo>
                      <a:pt x="0" y="42"/>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257" name="Freeform 273"/>
              <p:cNvSpPr>
                <a:spLocks noEditPoints="1"/>
              </p:cNvSpPr>
              <p:nvPr/>
            </p:nvSpPr>
            <p:spPr bwMode="auto">
              <a:xfrm>
                <a:off x="1493" y="2910"/>
                <a:ext cx="1078" cy="96"/>
              </a:xfrm>
              <a:custGeom>
                <a:avLst/>
                <a:gdLst>
                  <a:gd name="T0" fmla="*/ 1078 w 1078"/>
                  <a:gd name="T1" fmla="*/ 35 h 96"/>
                  <a:gd name="T2" fmla="*/ 1076 w 1078"/>
                  <a:gd name="T3" fmla="*/ 9 h 96"/>
                  <a:gd name="T4" fmla="*/ 1076 w 1078"/>
                  <a:gd name="T5" fmla="*/ 2 h 96"/>
                  <a:gd name="T6" fmla="*/ 1076 w 1078"/>
                  <a:gd name="T7" fmla="*/ 0 h 96"/>
                  <a:gd name="T8" fmla="*/ 1075 w 1078"/>
                  <a:gd name="T9" fmla="*/ 0 h 96"/>
                  <a:gd name="T10" fmla="*/ 1075 w 1078"/>
                  <a:gd name="T11" fmla="*/ 0 h 96"/>
                  <a:gd name="T12" fmla="*/ 1075 w 1078"/>
                  <a:gd name="T13" fmla="*/ 0 h 96"/>
                  <a:gd name="T14" fmla="*/ 1073 w 1078"/>
                  <a:gd name="T15" fmla="*/ 0 h 96"/>
                  <a:gd name="T16" fmla="*/ 1073 w 1078"/>
                  <a:gd name="T17" fmla="*/ 0 h 96"/>
                  <a:gd name="T18" fmla="*/ 1071 w 1078"/>
                  <a:gd name="T19" fmla="*/ 0 h 96"/>
                  <a:gd name="T20" fmla="*/ 1071 w 1078"/>
                  <a:gd name="T21" fmla="*/ 0 h 96"/>
                  <a:gd name="T22" fmla="*/ 1071 w 1078"/>
                  <a:gd name="T23" fmla="*/ 9 h 96"/>
                  <a:gd name="T24" fmla="*/ 1073 w 1078"/>
                  <a:gd name="T25" fmla="*/ 35 h 96"/>
                  <a:gd name="T26" fmla="*/ 1078 w 1078"/>
                  <a:gd name="T27" fmla="*/ 35 h 96"/>
                  <a:gd name="T28" fmla="*/ 1076 w 1078"/>
                  <a:gd name="T29" fmla="*/ 63 h 96"/>
                  <a:gd name="T30" fmla="*/ 1076 w 1078"/>
                  <a:gd name="T31" fmla="*/ 67 h 96"/>
                  <a:gd name="T32" fmla="*/ 1076 w 1078"/>
                  <a:gd name="T33" fmla="*/ 67 h 96"/>
                  <a:gd name="T34" fmla="*/ 1076 w 1078"/>
                  <a:gd name="T35" fmla="*/ 67 h 96"/>
                  <a:gd name="T36" fmla="*/ 1075 w 1078"/>
                  <a:gd name="T37" fmla="*/ 67 h 96"/>
                  <a:gd name="T38" fmla="*/ 1075 w 1078"/>
                  <a:gd name="T39" fmla="*/ 67 h 96"/>
                  <a:gd name="T40" fmla="*/ 1073 w 1078"/>
                  <a:gd name="T41" fmla="*/ 67 h 96"/>
                  <a:gd name="T42" fmla="*/ 1073 w 1078"/>
                  <a:gd name="T43" fmla="*/ 67 h 96"/>
                  <a:gd name="T44" fmla="*/ 1073 w 1078"/>
                  <a:gd name="T45" fmla="*/ 67 h 96"/>
                  <a:gd name="T46" fmla="*/ 1071 w 1078"/>
                  <a:gd name="T47" fmla="*/ 67 h 96"/>
                  <a:gd name="T48" fmla="*/ 1071 w 1078"/>
                  <a:gd name="T49" fmla="*/ 63 h 96"/>
                  <a:gd name="T50" fmla="*/ 1073 w 1078"/>
                  <a:gd name="T51" fmla="*/ 35 h 96"/>
                  <a:gd name="T52" fmla="*/ 1078 w 1078"/>
                  <a:gd name="T53" fmla="*/ 35 h 96"/>
                  <a:gd name="T54" fmla="*/ 0 w 1078"/>
                  <a:gd name="T55" fmla="*/ 40 h 96"/>
                  <a:gd name="T56" fmla="*/ 0 w 1078"/>
                  <a:gd name="T57" fmla="*/ 63 h 96"/>
                  <a:gd name="T58" fmla="*/ 3 w 1078"/>
                  <a:gd name="T59" fmla="*/ 91 h 96"/>
                  <a:gd name="T60" fmla="*/ 3 w 1078"/>
                  <a:gd name="T61" fmla="*/ 96 h 96"/>
                  <a:gd name="T62" fmla="*/ 8 w 1078"/>
                  <a:gd name="T63" fmla="*/ 95 h 96"/>
                  <a:gd name="T64" fmla="*/ 8 w 1078"/>
                  <a:gd name="T65" fmla="*/ 90 h 96"/>
                  <a:gd name="T66" fmla="*/ 5 w 1078"/>
                  <a:gd name="T67" fmla="*/ 63 h 96"/>
                  <a:gd name="T68" fmla="*/ 5 w 1078"/>
                  <a:gd name="T69" fmla="*/ 37 h 96"/>
                  <a:gd name="T70" fmla="*/ 5 w 1078"/>
                  <a:gd name="T71" fmla="*/ 38 h 96"/>
                  <a:gd name="T72" fmla="*/ 3 w 1078"/>
                  <a:gd name="T73" fmla="*/ 38 h 96"/>
                  <a:gd name="T74" fmla="*/ 3 w 1078"/>
                  <a:gd name="T75" fmla="*/ 38 h 96"/>
                  <a:gd name="T76" fmla="*/ 1 w 1078"/>
                  <a:gd name="T77" fmla="*/ 38 h 96"/>
                  <a:gd name="T78" fmla="*/ 1 w 1078"/>
                  <a:gd name="T79" fmla="*/ 38 h 96"/>
                  <a:gd name="T80" fmla="*/ 1 w 1078"/>
                  <a:gd name="T81" fmla="*/ 40 h 96"/>
                  <a:gd name="T82" fmla="*/ 0 w 1078"/>
                  <a:gd name="T83" fmla="*/ 40 h 96"/>
                  <a:gd name="T84" fmla="*/ 0 w 1078"/>
                  <a:gd name="T85" fmla="*/ 4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96"/>
                  <a:gd name="T131" fmla="*/ 1078 w 10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96">
                    <a:moveTo>
                      <a:pt x="1078" y="35"/>
                    </a:moveTo>
                    <a:lnTo>
                      <a:pt x="1076" y="9"/>
                    </a:lnTo>
                    <a:lnTo>
                      <a:pt x="1076" y="2"/>
                    </a:lnTo>
                    <a:lnTo>
                      <a:pt x="1076" y="0"/>
                    </a:lnTo>
                    <a:lnTo>
                      <a:pt x="1075" y="0"/>
                    </a:lnTo>
                    <a:lnTo>
                      <a:pt x="1073" y="0"/>
                    </a:lnTo>
                    <a:lnTo>
                      <a:pt x="1071" y="0"/>
                    </a:lnTo>
                    <a:lnTo>
                      <a:pt x="1071" y="9"/>
                    </a:lnTo>
                    <a:lnTo>
                      <a:pt x="1073" y="35"/>
                    </a:lnTo>
                    <a:lnTo>
                      <a:pt x="1078" y="35"/>
                    </a:lnTo>
                    <a:lnTo>
                      <a:pt x="1076" y="63"/>
                    </a:lnTo>
                    <a:lnTo>
                      <a:pt x="1076" y="67"/>
                    </a:lnTo>
                    <a:lnTo>
                      <a:pt x="1075" y="67"/>
                    </a:lnTo>
                    <a:lnTo>
                      <a:pt x="1073" y="67"/>
                    </a:lnTo>
                    <a:lnTo>
                      <a:pt x="1071" y="67"/>
                    </a:lnTo>
                    <a:lnTo>
                      <a:pt x="1071" y="63"/>
                    </a:lnTo>
                    <a:lnTo>
                      <a:pt x="1073" y="35"/>
                    </a:lnTo>
                    <a:lnTo>
                      <a:pt x="1078" y="35"/>
                    </a:lnTo>
                    <a:close/>
                    <a:moveTo>
                      <a:pt x="0" y="40"/>
                    </a:moveTo>
                    <a:lnTo>
                      <a:pt x="0" y="63"/>
                    </a:lnTo>
                    <a:lnTo>
                      <a:pt x="3" y="91"/>
                    </a:lnTo>
                    <a:lnTo>
                      <a:pt x="3" y="96"/>
                    </a:lnTo>
                    <a:lnTo>
                      <a:pt x="8" y="95"/>
                    </a:lnTo>
                    <a:lnTo>
                      <a:pt x="8" y="90"/>
                    </a:lnTo>
                    <a:lnTo>
                      <a:pt x="5" y="63"/>
                    </a:lnTo>
                    <a:lnTo>
                      <a:pt x="5" y="37"/>
                    </a:lnTo>
                    <a:lnTo>
                      <a:pt x="5" y="38"/>
                    </a:lnTo>
                    <a:lnTo>
                      <a:pt x="3" y="38"/>
                    </a:lnTo>
                    <a:lnTo>
                      <a:pt x="1" y="38"/>
                    </a:lnTo>
                    <a:lnTo>
                      <a:pt x="1" y="40"/>
                    </a:lnTo>
                    <a:lnTo>
                      <a:pt x="0" y="40"/>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258" name="Freeform 274"/>
              <p:cNvSpPr>
                <a:spLocks noEditPoints="1"/>
              </p:cNvSpPr>
              <p:nvPr/>
            </p:nvSpPr>
            <p:spPr bwMode="auto">
              <a:xfrm>
                <a:off x="1494" y="2909"/>
                <a:ext cx="1074" cy="97"/>
              </a:xfrm>
              <a:custGeom>
                <a:avLst/>
                <a:gdLst>
                  <a:gd name="T0" fmla="*/ 1074 w 1074"/>
                  <a:gd name="T1" fmla="*/ 36 h 97"/>
                  <a:gd name="T2" fmla="*/ 1074 w 1074"/>
                  <a:gd name="T3" fmla="*/ 10 h 97"/>
                  <a:gd name="T4" fmla="*/ 1074 w 1074"/>
                  <a:gd name="T5" fmla="*/ 1 h 97"/>
                  <a:gd name="T6" fmla="*/ 1072 w 1074"/>
                  <a:gd name="T7" fmla="*/ 1 h 97"/>
                  <a:gd name="T8" fmla="*/ 1072 w 1074"/>
                  <a:gd name="T9" fmla="*/ 1 h 97"/>
                  <a:gd name="T10" fmla="*/ 1070 w 1074"/>
                  <a:gd name="T11" fmla="*/ 1 h 97"/>
                  <a:gd name="T12" fmla="*/ 1070 w 1074"/>
                  <a:gd name="T13" fmla="*/ 1 h 97"/>
                  <a:gd name="T14" fmla="*/ 1070 w 1074"/>
                  <a:gd name="T15" fmla="*/ 1 h 97"/>
                  <a:gd name="T16" fmla="*/ 1069 w 1074"/>
                  <a:gd name="T17" fmla="*/ 1 h 97"/>
                  <a:gd name="T18" fmla="*/ 1069 w 1074"/>
                  <a:gd name="T19" fmla="*/ 0 h 97"/>
                  <a:gd name="T20" fmla="*/ 1069 w 1074"/>
                  <a:gd name="T21" fmla="*/ 0 h 97"/>
                  <a:gd name="T22" fmla="*/ 1069 w 1074"/>
                  <a:gd name="T23" fmla="*/ 10 h 97"/>
                  <a:gd name="T24" fmla="*/ 1069 w 1074"/>
                  <a:gd name="T25" fmla="*/ 36 h 97"/>
                  <a:gd name="T26" fmla="*/ 1074 w 1074"/>
                  <a:gd name="T27" fmla="*/ 36 h 97"/>
                  <a:gd name="T28" fmla="*/ 1074 w 1074"/>
                  <a:gd name="T29" fmla="*/ 64 h 97"/>
                  <a:gd name="T30" fmla="*/ 1074 w 1074"/>
                  <a:gd name="T31" fmla="*/ 68 h 97"/>
                  <a:gd name="T32" fmla="*/ 1072 w 1074"/>
                  <a:gd name="T33" fmla="*/ 68 h 97"/>
                  <a:gd name="T34" fmla="*/ 1072 w 1074"/>
                  <a:gd name="T35" fmla="*/ 68 h 97"/>
                  <a:gd name="T36" fmla="*/ 1072 w 1074"/>
                  <a:gd name="T37" fmla="*/ 68 h 97"/>
                  <a:gd name="T38" fmla="*/ 1070 w 1074"/>
                  <a:gd name="T39" fmla="*/ 68 h 97"/>
                  <a:gd name="T40" fmla="*/ 1070 w 1074"/>
                  <a:gd name="T41" fmla="*/ 68 h 97"/>
                  <a:gd name="T42" fmla="*/ 1070 w 1074"/>
                  <a:gd name="T43" fmla="*/ 68 h 97"/>
                  <a:gd name="T44" fmla="*/ 1069 w 1074"/>
                  <a:gd name="T45" fmla="*/ 66 h 97"/>
                  <a:gd name="T46" fmla="*/ 1069 w 1074"/>
                  <a:gd name="T47" fmla="*/ 66 h 97"/>
                  <a:gd name="T48" fmla="*/ 1069 w 1074"/>
                  <a:gd name="T49" fmla="*/ 64 h 97"/>
                  <a:gd name="T50" fmla="*/ 1069 w 1074"/>
                  <a:gd name="T51" fmla="*/ 36 h 97"/>
                  <a:gd name="T52" fmla="*/ 1074 w 1074"/>
                  <a:gd name="T53" fmla="*/ 36 h 97"/>
                  <a:gd name="T54" fmla="*/ 0 w 1074"/>
                  <a:gd name="T55" fmla="*/ 39 h 97"/>
                  <a:gd name="T56" fmla="*/ 2 w 1074"/>
                  <a:gd name="T57" fmla="*/ 64 h 97"/>
                  <a:gd name="T58" fmla="*/ 4 w 1074"/>
                  <a:gd name="T59" fmla="*/ 91 h 97"/>
                  <a:gd name="T60" fmla="*/ 5 w 1074"/>
                  <a:gd name="T61" fmla="*/ 97 h 97"/>
                  <a:gd name="T62" fmla="*/ 9 w 1074"/>
                  <a:gd name="T63" fmla="*/ 96 h 97"/>
                  <a:gd name="T64" fmla="*/ 9 w 1074"/>
                  <a:gd name="T65" fmla="*/ 91 h 97"/>
                  <a:gd name="T66" fmla="*/ 7 w 1074"/>
                  <a:gd name="T67" fmla="*/ 64 h 97"/>
                  <a:gd name="T68" fmla="*/ 5 w 1074"/>
                  <a:gd name="T69" fmla="*/ 38 h 97"/>
                  <a:gd name="T70" fmla="*/ 5 w 1074"/>
                  <a:gd name="T71" fmla="*/ 38 h 97"/>
                  <a:gd name="T72" fmla="*/ 5 w 1074"/>
                  <a:gd name="T73" fmla="*/ 38 h 97"/>
                  <a:gd name="T74" fmla="*/ 4 w 1074"/>
                  <a:gd name="T75" fmla="*/ 38 h 97"/>
                  <a:gd name="T76" fmla="*/ 4 w 1074"/>
                  <a:gd name="T77" fmla="*/ 38 h 97"/>
                  <a:gd name="T78" fmla="*/ 4 w 1074"/>
                  <a:gd name="T79" fmla="*/ 39 h 97"/>
                  <a:gd name="T80" fmla="*/ 2 w 1074"/>
                  <a:gd name="T81" fmla="*/ 39 h 97"/>
                  <a:gd name="T82" fmla="*/ 2 w 1074"/>
                  <a:gd name="T83" fmla="*/ 39 h 97"/>
                  <a:gd name="T84" fmla="*/ 0 w 1074"/>
                  <a:gd name="T85" fmla="*/ 39 h 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4"/>
                  <a:gd name="T130" fmla="*/ 0 h 97"/>
                  <a:gd name="T131" fmla="*/ 1074 w 1074"/>
                  <a:gd name="T132" fmla="*/ 97 h 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4" h="97">
                    <a:moveTo>
                      <a:pt x="1074" y="36"/>
                    </a:moveTo>
                    <a:lnTo>
                      <a:pt x="1074" y="10"/>
                    </a:lnTo>
                    <a:lnTo>
                      <a:pt x="1074" y="1"/>
                    </a:lnTo>
                    <a:lnTo>
                      <a:pt x="1072" y="1"/>
                    </a:lnTo>
                    <a:lnTo>
                      <a:pt x="1070" y="1"/>
                    </a:lnTo>
                    <a:lnTo>
                      <a:pt x="1069" y="1"/>
                    </a:lnTo>
                    <a:lnTo>
                      <a:pt x="1069" y="0"/>
                    </a:lnTo>
                    <a:lnTo>
                      <a:pt x="1069" y="10"/>
                    </a:lnTo>
                    <a:lnTo>
                      <a:pt x="1069" y="36"/>
                    </a:lnTo>
                    <a:lnTo>
                      <a:pt x="1074" y="36"/>
                    </a:lnTo>
                    <a:lnTo>
                      <a:pt x="1074" y="64"/>
                    </a:lnTo>
                    <a:lnTo>
                      <a:pt x="1074" y="68"/>
                    </a:lnTo>
                    <a:lnTo>
                      <a:pt x="1072" y="68"/>
                    </a:lnTo>
                    <a:lnTo>
                      <a:pt x="1070" y="68"/>
                    </a:lnTo>
                    <a:lnTo>
                      <a:pt x="1069" y="66"/>
                    </a:lnTo>
                    <a:lnTo>
                      <a:pt x="1069" y="64"/>
                    </a:lnTo>
                    <a:lnTo>
                      <a:pt x="1069" y="36"/>
                    </a:lnTo>
                    <a:lnTo>
                      <a:pt x="1074" y="36"/>
                    </a:lnTo>
                    <a:close/>
                    <a:moveTo>
                      <a:pt x="0" y="39"/>
                    </a:moveTo>
                    <a:lnTo>
                      <a:pt x="2" y="64"/>
                    </a:lnTo>
                    <a:lnTo>
                      <a:pt x="4" y="91"/>
                    </a:lnTo>
                    <a:lnTo>
                      <a:pt x="5" y="97"/>
                    </a:lnTo>
                    <a:lnTo>
                      <a:pt x="9" y="96"/>
                    </a:lnTo>
                    <a:lnTo>
                      <a:pt x="9" y="91"/>
                    </a:lnTo>
                    <a:lnTo>
                      <a:pt x="7" y="64"/>
                    </a:lnTo>
                    <a:lnTo>
                      <a:pt x="5" y="38"/>
                    </a:lnTo>
                    <a:lnTo>
                      <a:pt x="4" y="38"/>
                    </a:lnTo>
                    <a:lnTo>
                      <a:pt x="4" y="39"/>
                    </a:lnTo>
                    <a:lnTo>
                      <a:pt x="2" y="39"/>
                    </a:lnTo>
                    <a:lnTo>
                      <a:pt x="0" y="39"/>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259" name="Freeform 275"/>
              <p:cNvSpPr>
                <a:spLocks noEditPoints="1"/>
              </p:cNvSpPr>
              <p:nvPr/>
            </p:nvSpPr>
            <p:spPr bwMode="auto">
              <a:xfrm>
                <a:off x="1498" y="2909"/>
                <a:ext cx="1068" cy="96"/>
              </a:xfrm>
              <a:custGeom>
                <a:avLst/>
                <a:gdLst>
                  <a:gd name="T0" fmla="*/ 1068 w 1068"/>
                  <a:gd name="T1" fmla="*/ 36 h 96"/>
                  <a:gd name="T2" fmla="*/ 1066 w 1068"/>
                  <a:gd name="T3" fmla="*/ 10 h 96"/>
                  <a:gd name="T4" fmla="*/ 1066 w 1068"/>
                  <a:gd name="T5" fmla="*/ 1 h 96"/>
                  <a:gd name="T6" fmla="*/ 1066 w 1068"/>
                  <a:gd name="T7" fmla="*/ 1 h 96"/>
                  <a:gd name="T8" fmla="*/ 1065 w 1068"/>
                  <a:gd name="T9" fmla="*/ 1 h 96"/>
                  <a:gd name="T10" fmla="*/ 1065 w 1068"/>
                  <a:gd name="T11" fmla="*/ 0 h 96"/>
                  <a:gd name="T12" fmla="*/ 1065 w 1068"/>
                  <a:gd name="T13" fmla="*/ 0 h 96"/>
                  <a:gd name="T14" fmla="*/ 1063 w 1068"/>
                  <a:gd name="T15" fmla="*/ 0 h 96"/>
                  <a:gd name="T16" fmla="*/ 1063 w 1068"/>
                  <a:gd name="T17" fmla="*/ 0 h 96"/>
                  <a:gd name="T18" fmla="*/ 1061 w 1068"/>
                  <a:gd name="T19" fmla="*/ 0 h 96"/>
                  <a:gd name="T20" fmla="*/ 1061 w 1068"/>
                  <a:gd name="T21" fmla="*/ 0 h 96"/>
                  <a:gd name="T22" fmla="*/ 1061 w 1068"/>
                  <a:gd name="T23" fmla="*/ 10 h 96"/>
                  <a:gd name="T24" fmla="*/ 1063 w 1068"/>
                  <a:gd name="T25" fmla="*/ 36 h 96"/>
                  <a:gd name="T26" fmla="*/ 1068 w 1068"/>
                  <a:gd name="T27" fmla="*/ 36 h 96"/>
                  <a:gd name="T28" fmla="*/ 1066 w 1068"/>
                  <a:gd name="T29" fmla="*/ 64 h 96"/>
                  <a:gd name="T30" fmla="*/ 1066 w 1068"/>
                  <a:gd name="T31" fmla="*/ 68 h 96"/>
                  <a:gd name="T32" fmla="*/ 1066 w 1068"/>
                  <a:gd name="T33" fmla="*/ 68 h 96"/>
                  <a:gd name="T34" fmla="*/ 1066 w 1068"/>
                  <a:gd name="T35" fmla="*/ 68 h 96"/>
                  <a:gd name="T36" fmla="*/ 1065 w 1068"/>
                  <a:gd name="T37" fmla="*/ 66 h 96"/>
                  <a:gd name="T38" fmla="*/ 1065 w 1068"/>
                  <a:gd name="T39" fmla="*/ 66 h 96"/>
                  <a:gd name="T40" fmla="*/ 1065 w 1068"/>
                  <a:gd name="T41" fmla="*/ 66 h 96"/>
                  <a:gd name="T42" fmla="*/ 1063 w 1068"/>
                  <a:gd name="T43" fmla="*/ 66 h 96"/>
                  <a:gd name="T44" fmla="*/ 1063 w 1068"/>
                  <a:gd name="T45" fmla="*/ 66 h 96"/>
                  <a:gd name="T46" fmla="*/ 1061 w 1068"/>
                  <a:gd name="T47" fmla="*/ 66 h 96"/>
                  <a:gd name="T48" fmla="*/ 1061 w 1068"/>
                  <a:gd name="T49" fmla="*/ 64 h 96"/>
                  <a:gd name="T50" fmla="*/ 1063 w 1068"/>
                  <a:gd name="T51" fmla="*/ 36 h 96"/>
                  <a:gd name="T52" fmla="*/ 1068 w 1068"/>
                  <a:gd name="T53" fmla="*/ 36 h 96"/>
                  <a:gd name="T54" fmla="*/ 0 w 1068"/>
                  <a:gd name="T55" fmla="*/ 38 h 96"/>
                  <a:gd name="T56" fmla="*/ 0 w 1068"/>
                  <a:gd name="T57" fmla="*/ 64 h 96"/>
                  <a:gd name="T58" fmla="*/ 3 w 1068"/>
                  <a:gd name="T59" fmla="*/ 91 h 96"/>
                  <a:gd name="T60" fmla="*/ 3 w 1068"/>
                  <a:gd name="T61" fmla="*/ 96 h 96"/>
                  <a:gd name="T62" fmla="*/ 8 w 1068"/>
                  <a:gd name="T63" fmla="*/ 94 h 96"/>
                  <a:gd name="T64" fmla="*/ 8 w 1068"/>
                  <a:gd name="T65" fmla="*/ 91 h 96"/>
                  <a:gd name="T66" fmla="*/ 5 w 1068"/>
                  <a:gd name="T67" fmla="*/ 64 h 96"/>
                  <a:gd name="T68" fmla="*/ 5 w 1068"/>
                  <a:gd name="T69" fmla="*/ 36 h 96"/>
                  <a:gd name="T70" fmla="*/ 5 w 1068"/>
                  <a:gd name="T71" fmla="*/ 36 h 96"/>
                  <a:gd name="T72" fmla="*/ 5 w 1068"/>
                  <a:gd name="T73" fmla="*/ 36 h 96"/>
                  <a:gd name="T74" fmla="*/ 3 w 1068"/>
                  <a:gd name="T75" fmla="*/ 36 h 96"/>
                  <a:gd name="T76" fmla="*/ 3 w 1068"/>
                  <a:gd name="T77" fmla="*/ 36 h 96"/>
                  <a:gd name="T78" fmla="*/ 1 w 1068"/>
                  <a:gd name="T79" fmla="*/ 36 h 96"/>
                  <a:gd name="T80" fmla="*/ 1 w 1068"/>
                  <a:gd name="T81" fmla="*/ 38 h 96"/>
                  <a:gd name="T82" fmla="*/ 1 w 1068"/>
                  <a:gd name="T83" fmla="*/ 38 h 96"/>
                  <a:gd name="T84" fmla="*/ 0 w 1068"/>
                  <a:gd name="T85" fmla="*/ 38 h 96"/>
                  <a:gd name="T86" fmla="*/ 0 w 1068"/>
                  <a:gd name="T87" fmla="*/ 38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8"/>
                  <a:gd name="T133" fmla="*/ 0 h 96"/>
                  <a:gd name="T134" fmla="*/ 1068 w 1068"/>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8" h="96">
                    <a:moveTo>
                      <a:pt x="1068" y="36"/>
                    </a:moveTo>
                    <a:lnTo>
                      <a:pt x="1066" y="10"/>
                    </a:lnTo>
                    <a:lnTo>
                      <a:pt x="1066" y="1"/>
                    </a:lnTo>
                    <a:lnTo>
                      <a:pt x="1065" y="1"/>
                    </a:lnTo>
                    <a:lnTo>
                      <a:pt x="1065" y="0"/>
                    </a:lnTo>
                    <a:lnTo>
                      <a:pt x="1063" y="0"/>
                    </a:lnTo>
                    <a:lnTo>
                      <a:pt x="1061" y="0"/>
                    </a:lnTo>
                    <a:lnTo>
                      <a:pt x="1061" y="10"/>
                    </a:lnTo>
                    <a:lnTo>
                      <a:pt x="1063" y="36"/>
                    </a:lnTo>
                    <a:lnTo>
                      <a:pt x="1068" y="36"/>
                    </a:lnTo>
                    <a:lnTo>
                      <a:pt x="1066" y="64"/>
                    </a:lnTo>
                    <a:lnTo>
                      <a:pt x="1066" y="68"/>
                    </a:lnTo>
                    <a:lnTo>
                      <a:pt x="1065" y="66"/>
                    </a:lnTo>
                    <a:lnTo>
                      <a:pt x="1063" y="66"/>
                    </a:lnTo>
                    <a:lnTo>
                      <a:pt x="1061" y="66"/>
                    </a:lnTo>
                    <a:lnTo>
                      <a:pt x="1061" y="64"/>
                    </a:lnTo>
                    <a:lnTo>
                      <a:pt x="1063" y="36"/>
                    </a:lnTo>
                    <a:lnTo>
                      <a:pt x="1068" y="36"/>
                    </a:lnTo>
                    <a:close/>
                    <a:moveTo>
                      <a:pt x="0" y="38"/>
                    </a:moveTo>
                    <a:lnTo>
                      <a:pt x="0" y="64"/>
                    </a:lnTo>
                    <a:lnTo>
                      <a:pt x="3" y="91"/>
                    </a:lnTo>
                    <a:lnTo>
                      <a:pt x="3" y="96"/>
                    </a:lnTo>
                    <a:lnTo>
                      <a:pt x="8" y="94"/>
                    </a:lnTo>
                    <a:lnTo>
                      <a:pt x="8" y="91"/>
                    </a:lnTo>
                    <a:lnTo>
                      <a:pt x="5" y="64"/>
                    </a:lnTo>
                    <a:lnTo>
                      <a:pt x="5" y="36"/>
                    </a:lnTo>
                    <a:lnTo>
                      <a:pt x="3" y="36"/>
                    </a:lnTo>
                    <a:lnTo>
                      <a:pt x="1" y="36"/>
                    </a:lnTo>
                    <a:lnTo>
                      <a:pt x="1" y="38"/>
                    </a:lnTo>
                    <a:lnTo>
                      <a:pt x="0" y="38"/>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260" name="Freeform 276"/>
              <p:cNvSpPr>
                <a:spLocks noEditPoints="1"/>
              </p:cNvSpPr>
              <p:nvPr/>
            </p:nvSpPr>
            <p:spPr bwMode="auto">
              <a:xfrm>
                <a:off x="1499" y="2909"/>
                <a:ext cx="1064" cy="96"/>
              </a:xfrm>
              <a:custGeom>
                <a:avLst/>
                <a:gdLst>
                  <a:gd name="T0" fmla="*/ 1064 w 1064"/>
                  <a:gd name="T1" fmla="*/ 36 h 96"/>
                  <a:gd name="T2" fmla="*/ 1064 w 1064"/>
                  <a:gd name="T3" fmla="*/ 10 h 96"/>
                  <a:gd name="T4" fmla="*/ 1064 w 1064"/>
                  <a:gd name="T5" fmla="*/ 0 h 96"/>
                  <a:gd name="T6" fmla="*/ 1062 w 1064"/>
                  <a:gd name="T7" fmla="*/ 0 h 96"/>
                  <a:gd name="T8" fmla="*/ 1062 w 1064"/>
                  <a:gd name="T9" fmla="*/ 0 h 96"/>
                  <a:gd name="T10" fmla="*/ 1060 w 1064"/>
                  <a:gd name="T11" fmla="*/ 0 h 96"/>
                  <a:gd name="T12" fmla="*/ 1060 w 1064"/>
                  <a:gd name="T13" fmla="*/ 0 h 96"/>
                  <a:gd name="T14" fmla="*/ 1060 w 1064"/>
                  <a:gd name="T15" fmla="*/ 0 h 96"/>
                  <a:gd name="T16" fmla="*/ 1059 w 1064"/>
                  <a:gd name="T17" fmla="*/ 0 h 96"/>
                  <a:gd name="T18" fmla="*/ 1059 w 1064"/>
                  <a:gd name="T19" fmla="*/ 0 h 96"/>
                  <a:gd name="T20" fmla="*/ 1057 w 1064"/>
                  <a:gd name="T21" fmla="*/ 0 h 96"/>
                  <a:gd name="T22" fmla="*/ 1059 w 1064"/>
                  <a:gd name="T23" fmla="*/ 10 h 96"/>
                  <a:gd name="T24" fmla="*/ 1059 w 1064"/>
                  <a:gd name="T25" fmla="*/ 36 h 96"/>
                  <a:gd name="T26" fmla="*/ 1064 w 1064"/>
                  <a:gd name="T27" fmla="*/ 36 h 96"/>
                  <a:gd name="T28" fmla="*/ 1064 w 1064"/>
                  <a:gd name="T29" fmla="*/ 64 h 96"/>
                  <a:gd name="T30" fmla="*/ 1064 w 1064"/>
                  <a:gd name="T31" fmla="*/ 66 h 96"/>
                  <a:gd name="T32" fmla="*/ 1064 w 1064"/>
                  <a:gd name="T33" fmla="*/ 66 h 96"/>
                  <a:gd name="T34" fmla="*/ 1062 w 1064"/>
                  <a:gd name="T35" fmla="*/ 66 h 96"/>
                  <a:gd name="T36" fmla="*/ 1062 w 1064"/>
                  <a:gd name="T37" fmla="*/ 66 h 96"/>
                  <a:gd name="T38" fmla="*/ 1060 w 1064"/>
                  <a:gd name="T39" fmla="*/ 66 h 96"/>
                  <a:gd name="T40" fmla="*/ 1060 w 1064"/>
                  <a:gd name="T41" fmla="*/ 66 h 96"/>
                  <a:gd name="T42" fmla="*/ 1060 w 1064"/>
                  <a:gd name="T43" fmla="*/ 66 h 96"/>
                  <a:gd name="T44" fmla="*/ 1059 w 1064"/>
                  <a:gd name="T45" fmla="*/ 66 h 96"/>
                  <a:gd name="T46" fmla="*/ 1059 w 1064"/>
                  <a:gd name="T47" fmla="*/ 66 h 96"/>
                  <a:gd name="T48" fmla="*/ 1059 w 1064"/>
                  <a:gd name="T49" fmla="*/ 64 h 96"/>
                  <a:gd name="T50" fmla="*/ 1059 w 1064"/>
                  <a:gd name="T51" fmla="*/ 36 h 96"/>
                  <a:gd name="T52" fmla="*/ 1064 w 1064"/>
                  <a:gd name="T53" fmla="*/ 36 h 96"/>
                  <a:gd name="T54" fmla="*/ 0 w 1064"/>
                  <a:gd name="T55" fmla="*/ 38 h 96"/>
                  <a:gd name="T56" fmla="*/ 2 w 1064"/>
                  <a:gd name="T57" fmla="*/ 64 h 96"/>
                  <a:gd name="T58" fmla="*/ 4 w 1064"/>
                  <a:gd name="T59" fmla="*/ 91 h 96"/>
                  <a:gd name="T60" fmla="*/ 4 w 1064"/>
                  <a:gd name="T61" fmla="*/ 96 h 96"/>
                  <a:gd name="T62" fmla="*/ 9 w 1064"/>
                  <a:gd name="T63" fmla="*/ 92 h 96"/>
                  <a:gd name="T64" fmla="*/ 9 w 1064"/>
                  <a:gd name="T65" fmla="*/ 91 h 96"/>
                  <a:gd name="T66" fmla="*/ 7 w 1064"/>
                  <a:gd name="T67" fmla="*/ 64 h 96"/>
                  <a:gd name="T68" fmla="*/ 5 w 1064"/>
                  <a:gd name="T69" fmla="*/ 36 h 96"/>
                  <a:gd name="T70" fmla="*/ 5 w 1064"/>
                  <a:gd name="T71" fmla="*/ 34 h 96"/>
                  <a:gd name="T72" fmla="*/ 5 w 1064"/>
                  <a:gd name="T73" fmla="*/ 34 h 96"/>
                  <a:gd name="T74" fmla="*/ 5 w 1064"/>
                  <a:gd name="T75" fmla="*/ 34 h 96"/>
                  <a:gd name="T76" fmla="*/ 4 w 1064"/>
                  <a:gd name="T77" fmla="*/ 34 h 96"/>
                  <a:gd name="T78" fmla="*/ 4 w 1064"/>
                  <a:gd name="T79" fmla="*/ 36 h 96"/>
                  <a:gd name="T80" fmla="*/ 4 w 1064"/>
                  <a:gd name="T81" fmla="*/ 36 h 96"/>
                  <a:gd name="T82" fmla="*/ 2 w 1064"/>
                  <a:gd name="T83" fmla="*/ 36 h 96"/>
                  <a:gd name="T84" fmla="*/ 2 w 1064"/>
                  <a:gd name="T85" fmla="*/ 36 h 96"/>
                  <a:gd name="T86" fmla="*/ 0 w 1064"/>
                  <a:gd name="T87" fmla="*/ 38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4"/>
                  <a:gd name="T133" fmla="*/ 0 h 96"/>
                  <a:gd name="T134" fmla="*/ 1064 w 1064"/>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4" h="96">
                    <a:moveTo>
                      <a:pt x="1064" y="36"/>
                    </a:moveTo>
                    <a:lnTo>
                      <a:pt x="1064" y="10"/>
                    </a:lnTo>
                    <a:lnTo>
                      <a:pt x="1064" y="0"/>
                    </a:lnTo>
                    <a:lnTo>
                      <a:pt x="1062" y="0"/>
                    </a:lnTo>
                    <a:lnTo>
                      <a:pt x="1060" y="0"/>
                    </a:lnTo>
                    <a:lnTo>
                      <a:pt x="1059" y="0"/>
                    </a:lnTo>
                    <a:lnTo>
                      <a:pt x="1057" y="0"/>
                    </a:lnTo>
                    <a:lnTo>
                      <a:pt x="1059" y="10"/>
                    </a:lnTo>
                    <a:lnTo>
                      <a:pt x="1059" y="36"/>
                    </a:lnTo>
                    <a:lnTo>
                      <a:pt x="1064" y="36"/>
                    </a:lnTo>
                    <a:lnTo>
                      <a:pt x="1064" y="64"/>
                    </a:lnTo>
                    <a:lnTo>
                      <a:pt x="1064" y="66"/>
                    </a:lnTo>
                    <a:lnTo>
                      <a:pt x="1062" y="66"/>
                    </a:lnTo>
                    <a:lnTo>
                      <a:pt x="1060" y="66"/>
                    </a:lnTo>
                    <a:lnTo>
                      <a:pt x="1059" y="66"/>
                    </a:lnTo>
                    <a:lnTo>
                      <a:pt x="1059" y="64"/>
                    </a:lnTo>
                    <a:lnTo>
                      <a:pt x="1059" y="36"/>
                    </a:lnTo>
                    <a:lnTo>
                      <a:pt x="1064" y="36"/>
                    </a:lnTo>
                    <a:close/>
                    <a:moveTo>
                      <a:pt x="0" y="38"/>
                    </a:moveTo>
                    <a:lnTo>
                      <a:pt x="2" y="64"/>
                    </a:lnTo>
                    <a:lnTo>
                      <a:pt x="4" y="91"/>
                    </a:lnTo>
                    <a:lnTo>
                      <a:pt x="4" y="96"/>
                    </a:lnTo>
                    <a:lnTo>
                      <a:pt x="9" y="92"/>
                    </a:lnTo>
                    <a:lnTo>
                      <a:pt x="9" y="91"/>
                    </a:lnTo>
                    <a:lnTo>
                      <a:pt x="7" y="64"/>
                    </a:lnTo>
                    <a:lnTo>
                      <a:pt x="5" y="36"/>
                    </a:lnTo>
                    <a:lnTo>
                      <a:pt x="5" y="34"/>
                    </a:lnTo>
                    <a:lnTo>
                      <a:pt x="4" y="34"/>
                    </a:lnTo>
                    <a:lnTo>
                      <a:pt x="4" y="36"/>
                    </a:lnTo>
                    <a:lnTo>
                      <a:pt x="2" y="36"/>
                    </a:lnTo>
                    <a:lnTo>
                      <a:pt x="0" y="38"/>
                    </a:lnTo>
                    <a:close/>
                  </a:path>
                </a:pathLst>
              </a:custGeom>
              <a:solidFill>
                <a:srgbClr val="B2B2B2"/>
              </a:solidFill>
              <a:ln w="9525">
                <a:noFill/>
                <a:round/>
                <a:headEnd/>
                <a:tailEnd/>
              </a:ln>
            </p:spPr>
            <p:txBody>
              <a:bodyPr/>
              <a:lstStyle/>
              <a:p>
                <a:pPr algn="ctr"/>
                <a:endParaRPr lang="en-US">
                  <a:latin typeface="Candara" pitchFamily="34" charset="0"/>
                </a:endParaRPr>
              </a:p>
            </p:txBody>
          </p:sp>
          <p:sp>
            <p:nvSpPr>
              <p:cNvPr id="7261" name="Freeform 277"/>
              <p:cNvSpPr>
                <a:spLocks noEditPoints="1"/>
              </p:cNvSpPr>
              <p:nvPr/>
            </p:nvSpPr>
            <p:spPr bwMode="auto">
              <a:xfrm>
                <a:off x="1503" y="2907"/>
                <a:ext cx="1058" cy="96"/>
              </a:xfrm>
              <a:custGeom>
                <a:avLst/>
                <a:gdLst>
                  <a:gd name="T0" fmla="*/ 1058 w 1058"/>
                  <a:gd name="T1" fmla="*/ 38 h 96"/>
                  <a:gd name="T2" fmla="*/ 1056 w 1058"/>
                  <a:gd name="T3" fmla="*/ 12 h 96"/>
                  <a:gd name="T4" fmla="*/ 1056 w 1058"/>
                  <a:gd name="T5" fmla="*/ 2 h 96"/>
                  <a:gd name="T6" fmla="*/ 1056 w 1058"/>
                  <a:gd name="T7" fmla="*/ 2 h 96"/>
                  <a:gd name="T8" fmla="*/ 1055 w 1058"/>
                  <a:gd name="T9" fmla="*/ 2 h 96"/>
                  <a:gd name="T10" fmla="*/ 1055 w 1058"/>
                  <a:gd name="T11" fmla="*/ 2 h 96"/>
                  <a:gd name="T12" fmla="*/ 1053 w 1058"/>
                  <a:gd name="T13" fmla="*/ 2 h 96"/>
                  <a:gd name="T14" fmla="*/ 1053 w 1058"/>
                  <a:gd name="T15" fmla="*/ 2 h 96"/>
                  <a:gd name="T16" fmla="*/ 1053 w 1058"/>
                  <a:gd name="T17" fmla="*/ 0 h 96"/>
                  <a:gd name="T18" fmla="*/ 1051 w 1058"/>
                  <a:gd name="T19" fmla="*/ 0 h 96"/>
                  <a:gd name="T20" fmla="*/ 1051 w 1058"/>
                  <a:gd name="T21" fmla="*/ 0 h 96"/>
                  <a:gd name="T22" fmla="*/ 1051 w 1058"/>
                  <a:gd name="T23" fmla="*/ 12 h 96"/>
                  <a:gd name="T24" fmla="*/ 1053 w 1058"/>
                  <a:gd name="T25" fmla="*/ 38 h 96"/>
                  <a:gd name="T26" fmla="*/ 1058 w 1058"/>
                  <a:gd name="T27" fmla="*/ 38 h 96"/>
                  <a:gd name="T28" fmla="*/ 1056 w 1058"/>
                  <a:gd name="T29" fmla="*/ 66 h 96"/>
                  <a:gd name="T30" fmla="*/ 1056 w 1058"/>
                  <a:gd name="T31" fmla="*/ 68 h 96"/>
                  <a:gd name="T32" fmla="*/ 1056 w 1058"/>
                  <a:gd name="T33" fmla="*/ 68 h 96"/>
                  <a:gd name="T34" fmla="*/ 1056 w 1058"/>
                  <a:gd name="T35" fmla="*/ 68 h 96"/>
                  <a:gd name="T36" fmla="*/ 1055 w 1058"/>
                  <a:gd name="T37" fmla="*/ 68 h 96"/>
                  <a:gd name="T38" fmla="*/ 1055 w 1058"/>
                  <a:gd name="T39" fmla="*/ 68 h 96"/>
                  <a:gd name="T40" fmla="*/ 1055 w 1058"/>
                  <a:gd name="T41" fmla="*/ 68 h 96"/>
                  <a:gd name="T42" fmla="*/ 1053 w 1058"/>
                  <a:gd name="T43" fmla="*/ 68 h 96"/>
                  <a:gd name="T44" fmla="*/ 1053 w 1058"/>
                  <a:gd name="T45" fmla="*/ 68 h 96"/>
                  <a:gd name="T46" fmla="*/ 1051 w 1058"/>
                  <a:gd name="T47" fmla="*/ 68 h 96"/>
                  <a:gd name="T48" fmla="*/ 1051 w 1058"/>
                  <a:gd name="T49" fmla="*/ 66 h 96"/>
                  <a:gd name="T50" fmla="*/ 1053 w 1058"/>
                  <a:gd name="T51" fmla="*/ 38 h 96"/>
                  <a:gd name="T52" fmla="*/ 1058 w 1058"/>
                  <a:gd name="T53" fmla="*/ 38 h 96"/>
                  <a:gd name="T54" fmla="*/ 0 w 1058"/>
                  <a:gd name="T55" fmla="*/ 38 h 96"/>
                  <a:gd name="T56" fmla="*/ 0 w 1058"/>
                  <a:gd name="T57" fmla="*/ 38 h 96"/>
                  <a:gd name="T58" fmla="*/ 0 w 1058"/>
                  <a:gd name="T59" fmla="*/ 66 h 96"/>
                  <a:gd name="T60" fmla="*/ 3 w 1058"/>
                  <a:gd name="T61" fmla="*/ 93 h 96"/>
                  <a:gd name="T62" fmla="*/ 3 w 1058"/>
                  <a:gd name="T63" fmla="*/ 96 h 96"/>
                  <a:gd name="T64" fmla="*/ 8 w 1058"/>
                  <a:gd name="T65" fmla="*/ 94 h 96"/>
                  <a:gd name="T66" fmla="*/ 8 w 1058"/>
                  <a:gd name="T67" fmla="*/ 93 h 96"/>
                  <a:gd name="T68" fmla="*/ 5 w 1058"/>
                  <a:gd name="T69" fmla="*/ 66 h 96"/>
                  <a:gd name="T70" fmla="*/ 5 w 1058"/>
                  <a:gd name="T71" fmla="*/ 38 h 96"/>
                  <a:gd name="T72" fmla="*/ 5 w 1058"/>
                  <a:gd name="T73" fmla="*/ 35 h 96"/>
                  <a:gd name="T74" fmla="*/ 5 w 1058"/>
                  <a:gd name="T75" fmla="*/ 35 h 96"/>
                  <a:gd name="T76" fmla="*/ 3 w 1058"/>
                  <a:gd name="T77" fmla="*/ 35 h 96"/>
                  <a:gd name="T78" fmla="*/ 3 w 1058"/>
                  <a:gd name="T79" fmla="*/ 36 h 96"/>
                  <a:gd name="T80" fmla="*/ 1 w 1058"/>
                  <a:gd name="T81" fmla="*/ 36 h 96"/>
                  <a:gd name="T82" fmla="*/ 1 w 1058"/>
                  <a:gd name="T83" fmla="*/ 36 h 96"/>
                  <a:gd name="T84" fmla="*/ 1 w 1058"/>
                  <a:gd name="T85" fmla="*/ 36 h 96"/>
                  <a:gd name="T86" fmla="*/ 0 w 1058"/>
                  <a:gd name="T87" fmla="*/ 36 h 96"/>
                  <a:gd name="T88" fmla="*/ 0 w 1058"/>
                  <a:gd name="T89" fmla="*/ 38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96"/>
                  <a:gd name="T137" fmla="*/ 1058 w 1058"/>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96">
                    <a:moveTo>
                      <a:pt x="1058" y="38"/>
                    </a:moveTo>
                    <a:lnTo>
                      <a:pt x="1056" y="12"/>
                    </a:lnTo>
                    <a:lnTo>
                      <a:pt x="1056" y="2"/>
                    </a:lnTo>
                    <a:lnTo>
                      <a:pt x="1055" y="2"/>
                    </a:lnTo>
                    <a:lnTo>
                      <a:pt x="1053" y="2"/>
                    </a:lnTo>
                    <a:lnTo>
                      <a:pt x="1053" y="0"/>
                    </a:lnTo>
                    <a:lnTo>
                      <a:pt x="1051" y="0"/>
                    </a:lnTo>
                    <a:lnTo>
                      <a:pt x="1051" y="12"/>
                    </a:lnTo>
                    <a:lnTo>
                      <a:pt x="1053" y="38"/>
                    </a:lnTo>
                    <a:lnTo>
                      <a:pt x="1058" y="38"/>
                    </a:lnTo>
                    <a:lnTo>
                      <a:pt x="1056" y="66"/>
                    </a:lnTo>
                    <a:lnTo>
                      <a:pt x="1056" y="68"/>
                    </a:lnTo>
                    <a:lnTo>
                      <a:pt x="1055" y="68"/>
                    </a:lnTo>
                    <a:lnTo>
                      <a:pt x="1053" y="68"/>
                    </a:lnTo>
                    <a:lnTo>
                      <a:pt x="1051" y="68"/>
                    </a:lnTo>
                    <a:lnTo>
                      <a:pt x="1051" y="66"/>
                    </a:lnTo>
                    <a:lnTo>
                      <a:pt x="1053" y="38"/>
                    </a:lnTo>
                    <a:lnTo>
                      <a:pt x="1058" y="38"/>
                    </a:lnTo>
                    <a:close/>
                    <a:moveTo>
                      <a:pt x="0" y="38"/>
                    </a:moveTo>
                    <a:lnTo>
                      <a:pt x="0" y="38"/>
                    </a:lnTo>
                    <a:lnTo>
                      <a:pt x="0" y="66"/>
                    </a:lnTo>
                    <a:lnTo>
                      <a:pt x="3" y="93"/>
                    </a:lnTo>
                    <a:lnTo>
                      <a:pt x="3" y="96"/>
                    </a:lnTo>
                    <a:lnTo>
                      <a:pt x="8" y="94"/>
                    </a:lnTo>
                    <a:lnTo>
                      <a:pt x="8" y="93"/>
                    </a:lnTo>
                    <a:lnTo>
                      <a:pt x="5" y="66"/>
                    </a:lnTo>
                    <a:lnTo>
                      <a:pt x="5" y="38"/>
                    </a:lnTo>
                    <a:lnTo>
                      <a:pt x="5" y="35"/>
                    </a:lnTo>
                    <a:lnTo>
                      <a:pt x="3" y="35"/>
                    </a:lnTo>
                    <a:lnTo>
                      <a:pt x="3" y="36"/>
                    </a:lnTo>
                    <a:lnTo>
                      <a:pt x="1" y="36"/>
                    </a:lnTo>
                    <a:lnTo>
                      <a:pt x="0" y="36"/>
                    </a:lnTo>
                    <a:lnTo>
                      <a:pt x="0" y="38"/>
                    </a:lnTo>
                    <a:close/>
                  </a:path>
                </a:pathLst>
              </a:custGeom>
              <a:solidFill>
                <a:srgbClr val="B2B2B2"/>
              </a:solidFill>
              <a:ln w="9525">
                <a:noFill/>
                <a:round/>
                <a:headEnd/>
                <a:tailEnd/>
              </a:ln>
            </p:spPr>
            <p:txBody>
              <a:bodyPr/>
              <a:lstStyle/>
              <a:p>
                <a:pPr algn="ctr"/>
                <a:endParaRPr lang="en-US">
                  <a:latin typeface="Candara" pitchFamily="34" charset="0"/>
                </a:endParaRPr>
              </a:p>
            </p:txBody>
          </p:sp>
          <p:sp>
            <p:nvSpPr>
              <p:cNvPr id="7262" name="Freeform 278"/>
              <p:cNvSpPr>
                <a:spLocks noEditPoints="1"/>
              </p:cNvSpPr>
              <p:nvPr/>
            </p:nvSpPr>
            <p:spPr bwMode="auto">
              <a:xfrm>
                <a:off x="1504" y="2907"/>
                <a:ext cx="1054" cy="94"/>
              </a:xfrm>
              <a:custGeom>
                <a:avLst/>
                <a:gdLst>
                  <a:gd name="T0" fmla="*/ 1054 w 1054"/>
                  <a:gd name="T1" fmla="*/ 38 h 94"/>
                  <a:gd name="T2" fmla="*/ 1054 w 1054"/>
                  <a:gd name="T3" fmla="*/ 12 h 94"/>
                  <a:gd name="T4" fmla="*/ 1052 w 1054"/>
                  <a:gd name="T5" fmla="*/ 2 h 94"/>
                  <a:gd name="T6" fmla="*/ 1052 w 1054"/>
                  <a:gd name="T7" fmla="*/ 2 h 94"/>
                  <a:gd name="T8" fmla="*/ 1052 w 1054"/>
                  <a:gd name="T9" fmla="*/ 0 h 94"/>
                  <a:gd name="T10" fmla="*/ 1050 w 1054"/>
                  <a:gd name="T11" fmla="*/ 0 h 94"/>
                  <a:gd name="T12" fmla="*/ 1050 w 1054"/>
                  <a:gd name="T13" fmla="*/ 0 h 94"/>
                  <a:gd name="T14" fmla="*/ 1050 w 1054"/>
                  <a:gd name="T15" fmla="*/ 0 h 94"/>
                  <a:gd name="T16" fmla="*/ 1049 w 1054"/>
                  <a:gd name="T17" fmla="*/ 0 h 94"/>
                  <a:gd name="T18" fmla="*/ 1049 w 1054"/>
                  <a:gd name="T19" fmla="*/ 0 h 94"/>
                  <a:gd name="T20" fmla="*/ 1047 w 1054"/>
                  <a:gd name="T21" fmla="*/ 0 h 94"/>
                  <a:gd name="T22" fmla="*/ 1049 w 1054"/>
                  <a:gd name="T23" fmla="*/ 12 h 94"/>
                  <a:gd name="T24" fmla="*/ 1049 w 1054"/>
                  <a:gd name="T25" fmla="*/ 38 h 94"/>
                  <a:gd name="T26" fmla="*/ 1054 w 1054"/>
                  <a:gd name="T27" fmla="*/ 38 h 94"/>
                  <a:gd name="T28" fmla="*/ 1054 w 1054"/>
                  <a:gd name="T29" fmla="*/ 66 h 94"/>
                  <a:gd name="T30" fmla="*/ 1054 w 1054"/>
                  <a:gd name="T31" fmla="*/ 68 h 94"/>
                  <a:gd name="T32" fmla="*/ 1054 w 1054"/>
                  <a:gd name="T33" fmla="*/ 68 h 94"/>
                  <a:gd name="T34" fmla="*/ 1052 w 1054"/>
                  <a:gd name="T35" fmla="*/ 68 h 94"/>
                  <a:gd name="T36" fmla="*/ 1052 w 1054"/>
                  <a:gd name="T37" fmla="*/ 68 h 94"/>
                  <a:gd name="T38" fmla="*/ 1050 w 1054"/>
                  <a:gd name="T39" fmla="*/ 68 h 94"/>
                  <a:gd name="T40" fmla="*/ 1050 w 1054"/>
                  <a:gd name="T41" fmla="*/ 68 h 94"/>
                  <a:gd name="T42" fmla="*/ 1050 w 1054"/>
                  <a:gd name="T43" fmla="*/ 66 h 94"/>
                  <a:gd name="T44" fmla="*/ 1049 w 1054"/>
                  <a:gd name="T45" fmla="*/ 66 h 94"/>
                  <a:gd name="T46" fmla="*/ 1049 w 1054"/>
                  <a:gd name="T47" fmla="*/ 66 h 94"/>
                  <a:gd name="T48" fmla="*/ 1049 w 1054"/>
                  <a:gd name="T49" fmla="*/ 66 h 94"/>
                  <a:gd name="T50" fmla="*/ 1049 w 1054"/>
                  <a:gd name="T51" fmla="*/ 38 h 94"/>
                  <a:gd name="T52" fmla="*/ 1054 w 1054"/>
                  <a:gd name="T53" fmla="*/ 38 h 94"/>
                  <a:gd name="T54" fmla="*/ 0 w 1054"/>
                  <a:gd name="T55" fmla="*/ 36 h 94"/>
                  <a:gd name="T56" fmla="*/ 0 w 1054"/>
                  <a:gd name="T57" fmla="*/ 38 h 94"/>
                  <a:gd name="T58" fmla="*/ 2 w 1054"/>
                  <a:gd name="T59" fmla="*/ 66 h 94"/>
                  <a:gd name="T60" fmla="*/ 4 w 1054"/>
                  <a:gd name="T61" fmla="*/ 93 h 94"/>
                  <a:gd name="T62" fmla="*/ 4 w 1054"/>
                  <a:gd name="T63" fmla="*/ 94 h 94"/>
                  <a:gd name="T64" fmla="*/ 9 w 1054"/>
                  <a:gd name="T65" fmla="*/ 93 h 94"/>
                  <a:gd name="T66" fmla="*/ 9 w 1054"/>
                  <a:gd name="T67" fmla="*/ 93 h 94"/>
                  <a:gd name="T68" fmla="*/ 7 w 1054"/>
                  <a:gd name="T69" fmla="*/ 66 h 94"/>
                  <a:gd name="T70" fmla="*/ 5 w 1054"/>
                  <a:gd name="T71" fmla="*/ 38 h 94"/>
                  <a:gd name="T72" fmla="*/ 7 w 1054"/>
                  <a:gd name="T73" fmla="*/ 33 h 94"/>
                  <a:gd name="T74" fmla="*/ 5 w 1054"/>
                  <a:gd name="T75" fmla="*/ 33 h 94"/>
                  <a:gd name="T76" fmla="*/ 5 w 1054"/>
                  <a:gd name="T77" fmla="*/ 33 h 94"/>
                  <a:gd name="T78" fmla="*/ 4 w 1054"/>
                  <a:gd name="T79" fmla="*/ 35 h 94"/>
                  <a:gd name="T80" fmla="*/ 4 w 1054"/>
                  <a:gd name="T81" fmla="*/ 35 h 94"/>
                  <a:gd name="T82" fmla="*/ 4 w 1054"/>
                  <a:gd name="T83" fmla="*/ 35 h 94"/>
                  <a:gd name="T84" fmla="*/ 2 w 1054"/>
                  <a:gd name="T85" fmla="*/ 35 h 94"/>
                  <a:gd name="T86" fmla="*/ 2 w 1054"/>
                  <a:gd name="T87" fmla="*/ 36 h 94"/>
                  <a:gd name="T88" fmla="*/ 0 w 1054"/>
                  <a:gd name="T89" fmla="*/ 36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4"/>
                  <a:gd name="T136" fmla="*/ 0 h 94"/>
                  <a:gd name="T137" fmla="*/ 1054 w 1054"/>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4" h="94">
                    <a:moveTo>
                      <a:pt x="1054" y="38"/>
                    </a:moveTo>
                    <a:lnTo>
                      <a:pt x="1054" y="12"/>
                    </a:lnTo>
                    <a:lnTo>
                      <a:pt x="1052" y="2"/>
                    </a:lnTo>
                    <a:lnTo>
                      <a:pt x="1052" y="0"/>
                    </a:lnTo>
                    <a:lnTo>
                      <a:pt x="1050" y="0"/>
                    </a:lnTo>
                    <a:lnTo>
                      <a:pt x="1049" y="0"/>
                    </a:lnTo>
                    <a:lnTo>
                      <a:pt x="1047" y="0"/>
                    </a:lnTo>
                    <a:lnTo>
                      <a:pt x="1049" y="12"/>
                    </a:lnTo>
                    <a:lnTo>
                      <a:pt x="1049" y="38"/>
                    </a:lnTo>
                    <a:lnTo>
                      <a:pt x="1054" y="38"/>
                    </a:lnTo>
                    <a:lnTo>
                      <a:pt x="1054" y="66"/>
                    </a:lnTo>
                    <a:lnTo>
                      <a:pt x="1054" y="68"/>
                    </a:lnTo>
                    <a:lnTo>
                      <a:pt x="1052" y="68"/>
                    </a:lnTo>
                    <a:lnTo>
                      <a:pt x="1050" y="68"/>
                    </a:lnTo>
                    <a:lnTo>
                      <a:pt x="1050" y="66"/>
                    </a:lnTo>
                    <a:lnTo>
                      <a:pt x="1049" y="66"/>
                    </a:lnTo>
                    <a:lnTo>
                      <a:pt x="1049" y="38"/>
                    </a:lnTo>
                    <a:lnTo>
                      <a:pt x="1054" y="38"/>
                    </a:lnTo>
                    <a:close/>
                    <a:moveTo>
                      <a:pt x="0" y="36"/>
                    </a:moveTo>
                    <a:lnTo>
                      <a:pt x="0" y="38"/>
                    </a:lnTo>
                    <a:lnTo>
                      <a:pt x="2" y="66"/>
                    </a:lnTo>
                    <a:lnTo>
                      <a:pt x="4" y="93"/>
                    </a:lnTo>
                    <a:lnTo>
                      <a:pt x="4" y="94"/>
                    </a:lnTo>
                    <a:lnTo>
                      <a:pt x="9" y="93"/>
                    </a:lnTo>
                    <a:lnTo>
                      <a:pt x="7" y="66"/>
                    </a:lnTo>
                    <a:lnTo>
                      <a:pt x="5" y="38"/>
                    </a:lnTo>
                    <a:lnTo>
                      <a:pt x="7" y="33"/>
                    </a:lnTo>
                    <a:lnTo>
                      <a:pt x="5" y="33"/>
                    </a:lnTo>
                    <a:lnTo>
                      <a:pt x="4" y="35"/>
                    </a:lnTo>
                    <a:lnTo>
                      <a:pt x="2" y="35"/>
                    </a:lnTo>
                    <a:lnTo>
                      <a:pt x="2" y="36"/>
                    </a:lnTo>
                    <a:lnTo>
                      <a:pt x="0" y="36"/>
                    </a:lnTo>
                    <a:close/>
                  </a:path>
                </a:pathLst>
              </a:custGeom>
              <a:solidFill>
                <a:srgbClr val="B2B2B2"/>
              </a:solidFill>
              <a:ln w="9525">
                <a:noFill/>
                <a:round/>
                <a:headEnd/>
                <a:tailEnd/>
              </a:ln>
            </p:spPr>
            <p:txBody>
              <a:bodyPr/>
              <a:lstStyle/>
              <a:p>
                <a:pPr algn="ctr"/>
                <a:endParaRPr lang="en-US">
                  <a:latin typeface="Candara" pitchFamily="34" charset="0"/>
                </a:endParaRPr>
              </a:p>
            </p:txBody>
          </p:sp>
          <p:sp>
            <p:nvSpPr>
              <p:cNvPr id="7263" name="Freeform 279"/>
              <p:cNvSpPr>
                <a:spLocks noEditPoints="1"/>
              </p:cNvSpPr>
              <p:nvPr/>
            </p:nvSpPr>
            <p:spPr bwMode="auto">
              <a:xfrm>
                <a:off x="1508" y="2907"/>
                <a:ext cx="1048" cy="94"/>
              </a:xfrm>
              <a:custGeom>
                <a:avLst/>
                <a:gdLst>
                  <a:gd name="T0" fmla="*/ 1048 w 1048"/>
                  <a:gd name="T1" fmla="*/ 38 h 94"/>
                  <a:gd name="T2" fmla="*/ 1046 w 1048"/>
                  <a:gd name="T3" fmla="*/ 12 h 94"/>
                  <a:gd name="T4" fmla="*/ 1046 w 1048"/>
                  <a:gd name="T5" fmla="*/ 0 h 94"/>
                  <a:gd name="T6" fmla="*/ 1046 w 1048"/>
                  <a:gd name="T7" fmla="*/ 0 h 94"/>
                  <a:gd name="T8" fmla="*/ 1045 w 1048"/>
                  <a:gd name="T9" fmla="*/ 0 h 94"/>
                  <a:gd name="T10" fmla="*/ 1045 w 1048"/>
                  <a:gd name="T11" fmla="*/ 0 h 94"/>
                  <a:gd name="T12" fmla="*/ 1043 w 1048"/>
                  <a:gd name="T13" fmla="*/ 0 h 94"/>
                  <a:gd name="T14" fmla="*/ 1043 w 1048"/>
                  <a:gd name="T15" fmla="*/ 0 h 94"/>
                  <a:gd name="T16" fmla="*/ 1043 w 1048"/>
                  <a:gd name="T17" fmla="*/ 0 h 94"/>
                  <a:gd name="T18" fmla="*/ 1041 w 1048"/>
                  <a:gd name="T19" fmla="*/ 0 h 94"/>
                  <a:gd name="T20" fmla="*/ 1041 w 1048"/>
                  <a:gd name="T21" fmla="*/ 0 h 94"/>
                  <a:gd name="T22" fmla="*/ 1041 w 1048"/>
                  <a:gd name="T23" fmla="*/ 12 h 94"/>
                  <a:gd name="T24" fmla="*/ 1043 w 1048"/>
                  <a:gd name="T25" fmla="*/ 38 h 94"/>
                  <a:gd name="T26" fmla="*/ 1048 w 1048"/>
                  <a:gd name="T27" fmla="*/ 38 h 94"/>
                  <a:gd name="T28" fmla="*/ 1046 w 1048"/>
                  <a:gd name="T29" fmla="*/ 66 h 94"/>
                  <a:gd name="T30" fmla="*/ 1046 w 1048"/>
                  <a:gd name="T31" fmla="*/ 68 h 94"/>
                  <a:gd name="T32" fmla="*/ 1046 w 1048"/>
                  <a:gd name="T33" fmla="*/ 66 h 94"/>
                  <a:gd name="T34" fmla="*/ 1046 w 1048"/>
                  <a:gd name="T35" fmla="*/ 66 h 94"/>
                  <a:gd name="T36" fmla="*/ 1045 w 1048"/>
                  <a:gd name="T37" fmla="*/ 66 h 94"/>
                  <a:gd name="T38" fmla="*/ 1045 w 1048"/>
                  <a:gd name="T39" fmla="*/ 66 h 94"/>
                  <a:gd name="T40" fmla="*/ 1045 w 1048"/>
                  <a:gd name="T41" fmla="*/ 66 h 94"/>
                  <a:gd name="T42" fmla="*/ 1043 w 1048"/>
                  <a:gd name="T43" fmla="*/ 66 h 94"/>
                  <a:gd name="T44" fmla="*/ 1043 w 1048"/>
                  <a:gd name="T45" fmla="*/ 66 h 94"/>
                  <a:gd name="T46" fmla="*/ 1041 w 1048"/>
                  <a:gd name="T47" fmla="*/ 66 h 94"/>
                  <a:gd name="T48" fmla="*/ 1041 w 1048"/>
                  <a:gd name="T49" fmla="*/ 66 h 94"/>
                  <a:gd name="T50" fmla="*/ 1043 w 1048"/>
                  <a:gd name="T51" fmla="*/ 38 h 94"/>
                  <a:gd name="T52" fmla="*/ 1048 w 1048"/>
                  <a:gd name="T53" fmla="*/ 38 h 94"/>
                  <a:gd name="T54" fmla="*/ 0 w 1048"/>
                  <a:gd name="T55" fmla="*/ 35 h 94"/>
                  <a:gd name="T56" fmla="*/ 0 w 1048"/>
                  <a:gd name="T57" fmla="*/ 38 h 94"/>
                  <a:gd name="T58" fmla="*/ 0 w 1048"/>
                  <a:gd name="T59" fmla="*/ 66 h 94"/>
                  <a:gd name="T60" fmla="*/ 3 w 1048"/>
                  <a:gd name="T61" fmla="*/ 93 h 94"/>
                  <a:gd name="T62" fmla="*/ 3 w 1048"/>
                  <a:gd name="T63" fmla="*/ 94 h 94"/>
                  <a:gd name="T64" fmla="*/ 8 w 1048"/>
                  <a:gd name="T65" fmla="*/ 91 h 94"/>
                  <a:gd name="T66" fmla="*/ 8 w 1048"/>
                  <a:gd name="T67" fmla="*/ 91 h 94"/>
                  <a:gd name="T68" fmla="*/ 5 w 1048"/>
                  <a:gd name="T69" fmla="*/ 66 h 94"/>
                  <a:gd name="T70" fmla="*/ 5 w 1048"/>
                  <a:gd name="T71" fmla="*/ 38 h 94"/>
                  <a:gd name="T72" fmla="*/ 5 w 1048"/>
                  <a:gd name="T73" fmla="*/ 31 h 94"/>
                  <a:gd name="T74" fmla="*/ 5 w 1048"/>
                  <a:gd name="T75" fmla="*/ 31 h 94"/>
                  <a:gd name="T76" fmla="*/ 3 w 1048"/>
                  <a:gd name="T77" fmla="*/ 33 h 94"/>
                  <a:gd name="T78" fmla="*/ 3 w 1048"/>
                  <a:gd name="T79" fmla="*/ 33 h 94"/>
                  <a:gd name="T80" fmla="*/ 3 w 1048"/>
                  <a:gd name="T81" fmla="*/ 33 h 94"/>
                  <a:gd name="T82" fmla="*/ 1 w 1048"/>
                  <a:gd name="T83" fmla="*/ 33 h 94"/>
                  <a:gd name="T84" fmla="*/ 1 w 1048"/>
                  <a:gd name="T85" fmla="*/ 33 h 94"/>
                  <a:gd name="T86" fmla="*/ 0 w 1048"/>
                  <a:gd name="T87" fmla="*/ 35 h 94"/>
                  <a:gd name="T88" fmla="*/ 0 w 1048"/>
                  <a:gd name="T89" fmla="*/ 35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8"/>
                  <a:gd name="T136" fmla="*/ 0 h 94"/>
                  <a:gd name="T137" fmla="*/ 1048 w 1048"/>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8" h="94">
                    <a:moveTo>
                      <a:pt x="1048" y="38"/>
                    </a:moveTo>
                    <a:lnTo>
                      <a:pt x="1046" y="12"/>
                    </a:lnTo>
                    <a:lnTo>
                      <a:pt x="1046" y="0"/>
                    </a:lnTo>
                    <a:lnTo>
                      <a:pt x="1045" y="0"/>
                    </a:lnTo>
                    <a:lnTo>
                      <a:pt x="1043" y="0"/>
                    </a:lnTo>
                    <a:lnTo>
                      <a:pt x="1041" y="0"/>
                    </a:lnTo>
                    <a:lnTo>
                      <a:pt x="1041" y="12"/>
                    </a:lnTo>
                    <a:lnTo>
                      <a:pt x="1043" y="38"/>
                    </a:lnTo>
                    <a:lnTo>
                      <a:pt x="1048" y="38"/>
                    </a:lnTo>
                    <a:lnTo>
                      <a:pt x="1046" y="66"/>
                    </a:lnTo>
                    <a:lnTo>
                      <a:pt x="1046" y="68"/>
                    </a:lnTo>
                    <a:lnTo>
                      <a:pt x="1046" y="66"/>
                    </a:lnTo>
                    <a:lnTo>
                      <a:pt x="1045" y="66"/>
                    </a:lnTo>
                    <a:lnTo>
                      <a:pt x="1043" y="66"/>
                    </a:lnTo>
                    <a:lnTo>
                      <a:pt x="1041" y="66"/>
                    </a:lnTo>
                    <a:lnTo>
                      <a:pt x="1043" y="38"/>
                    </a:lnTo>
                    <a:lnTo>
                      <a:pt x="1048" y="38"/>
                    </a:lnTo>
                    <a:close/>
                    <a:moveTo>
                      <a:pt x="0" y="35"/>
                    </a:moveTo>
                    <a:lnTo>
                      <a:pt x="0" y="38"/>
                    </a:lnTo>
                    <a:lnTo>
                      <a:pt x="0" y="66"/>
                    </a:lnTo>
                    <a:lnTo>
                      <a:pt x="3" y="93"/>
                    </a:lnTo>
                    <a:lnTo>
                      <a:pt x="3" y="94"/>
                    </a:lnTo>
                    <a:lnTo>
                      <a:pt x="8" y="91"/>
                    </a:lnTo>
                    <a:lnTo>
                      <a:pt x="5" y="66"/>
                    </a:lnTo>
                    <a:lnTo>
                      <a:pt x="5" y="38"/>
                    </a:lnTo>
                    <a:lnTo>
                      <a:pt x="5" y="31"/>
                    </a:lnTo>
                    <a:lnTo>
                      <a:pt x="3" y="33"/>
                    </a:lnTo>
                    <a:lnTo>
                      <a:pt x="1" y="33"/>
                    </a:lnTo>
                    <a:lnTo>
                      <a:pt x="0" y="35"/>
                    </a:lnTo>
                    <a:close/>
                  </a:path>
                </a:pathLst>
              </a:custGeom>
              <a:solidFill>
                <a:srgbClr val="B2B2B2"/>
              </a:solidFill>
              <a:ln w="9525">
                <a:noFill/>
                <a:round/>
                <a:headEnd/>
                <a:tailEnd/>
              </a:ln>
            </p:spPr>
            <p:txBody>
              <a:bodyPr/>
              <a:lstStyle/>
              <a:p>
                <a:pPr algn="ctr"/>
                <a:endParaRPr lang="en-US">
                  <a:latin typeface="Candara" pitchFamily="34" charset="0"/>
                </a:endParaRPr>
              </a:p>
            </p:txBody>
          </p:sp>
          <p:sp>
            <p:nvSpPr>
              <p:cNvPr id="7264" name="Freeform 280"/>
              <p:cNvSpPr>
                <a:spLocks noEditPoints="1"/>
              </p:cNvSpPr>
              <p:nvPr/>
            </p:nvSpPr>
            <p:spPr bwMode="auto">
              <a:xfrm>
                <a:off x="1509" y="2905"/>
                <a:ext cx="1044" cy="95"/>
              </a:xfrm>
              <a:custGeom>
                <a:avLst/>
                <a:gdLst>
                  <a:gd name="T0" fmla="*/ 1044 w 1044"/>
                  <a:gd name="T1" fmla="*/ 40 h 95"/>
                  <a:gd name="T2" fmla="*/ 1044 w 1044"/>
                  <a:gd name="T3" fmla="*/ 14 h 95"/>
                  <a:gd name="T4" fmla="*/ 1042 w 1044"/>
                  <a:gd name="T5" fmla="*/ 2 h 95"/>
                  <a:gd name="T6" fmla="*/ 1042 w 1044"/>
                  <a:gd name="T7" fmla="*/ 2 h 95"/>
                  <a:gd name="T8" fmla="*/ 1042 w 1044"/>
                  <a:gd name="T9" fmla="*/ 2 h 95"/>
                  <a:gd name="T10" fmla="*/ 1040 w 1044"/>
                  <a:gd name="T11" fmla="*/ 2 h 95"/>
                  <a:gd name="T12" fmla="*/ 1040 w 1044"/>
                  <a:gd name="T13" fmla="*/ 2 h 95"/>
                  <a:gd name="T14" fmla="*/ 1040 w 1044"/>
                  <a:gd name="T15" fmla="*/ 2 h 95"/>
                  <a:gd name="T16" fmla="*/ 1039 w 1044"/>
                  <a:gd name="T17" fmla="*/ 2 h 95"/>
                  <a:gd name="T18" fmla="*/ 1039 w 1044"/>
                  <a:gd name="T19" fmla="*/ 2 h 95"/>
                  <a:gd name="T20" fmla="*/ 1037 w 1044"/>
                  <a:gd name="T21" fmla="*/ 0 h 95"/>
                  <a:gd name="T22" fmla="*/ 1039 w 1044"/>
                  <a:gd name="T23" fmla="*/ 14 h 95"/>
                  <a:gd name="T24" fmla="*/ 1039 w 1044"/>
                  <a:gd name="T25" fmla="*/ 40 h 95"/>
                  <a:gd name="T26" fmla="*/ 1044 w 1044"/>
                  <a:gd name="T27" fmla="*/ 40 h 95"/>
                  <a:gd name="T28" fmla="*/ 1044 w 1044"/>
                  <a:gd name="T29" fmla="*/ 68 h 95"/>
                  <a:gd name="T30" fmla="*/ 1044 w 1044"/>
                  <a:gd name="T31" fmla="*/ 68 h 95"/>
                  <a:gd name="T32" fmla="*/ 1044 w 1044"/>
                  <a:gd name="T33" fmla="*/ 68 h 95"/>
                  <a:gd name="T34" fmla="*/ 1042 w 1044"/>
                  <a:gd name="T35" fmla="*/ 68 h 95"/>
                  <a:gd name="T36" fmla="*/ 1042 w 1044"/>
                  <a:gd name="T37" fmla="*/ 68 h 95"/>
                  <a:gd name="T38" fmla="*/ 1040 w 1044"/>
                  <a:gd name="T39" fmla="*/ 68 h 95"/>
                  <a:gd name="T40" fmla="*/ 1040 w 1044"/>
                  <a:gd name="T41" fmla="*/ 68 h 95"/>
                  <a:gd name="T42" fmla="*/ 1040 w 1044"/>
                  <a:gd name="T43" fmla="*/ 68 h 95"/>
                  <a:gd name="T44" fmla="*/ 1039 w 1044"/>
                  <a:gd name="T45" fmla="*/ 68 h 95"/>
                  <a:gd name="T46" fmla="*/ 1039 w 1044"/>
                  <a:gd name="T47" fmla="*/ 68 h 95"/>
                  <a:gd name="T48" fmla="*/ 1039 w 1044"/>
                  <a:gd name="T49" fmla="*/ 67 h 95"/>
                  <a:gd name="T50" fmla="*/ 1039 w 1044"/>
                  <a:gd name="T51" fmla="*/ 40 h 95"/>
                  <a:gd name="T52" fmla="*/ 1044 w 1044"/>
                  <a:gd name="T53" fmla="*/ 40 h 95"/>
                  <a:gd name="T54" fmla="*/ 2 w 1044"/>
                  <a:gd name="T55" fmla="*/ 35 h 95"/>
                  <a:gd name="T56" fmla="*/ 0 w 1044"/>
                  <a:gd name="T57" fmla="*/ 40 h 95"/>
                  <a:gd name="T58" fmla="*/ 2 w 1044"/>
                  <a:gd name="T59" fmla="*/ 68 h 95"/>
                  <a:gd name="T60" fmla="*/ 4 w 1044"/>
                  <a:gd name="T61" fmla="*/ 95 h 95"/>
                  <a:gd name="T62" fmla="*/ 4 w 1044"/>
                  <a:gd name="T63" fmla="*/ 95 h 95"/>
                  <a:gd name="T64" fmla="*/ 9 w 1044"/>
                  <a:gd name="T65" fmla="*/ 93 h 95"/>
                  <a:gd name="T66" fmla="*/ 7 w 1044"/>
                  <a:gd name="T67" fmla="*/ 67 h 95"/>
                  <a:gd name="T68" fmla="*/ 5 w 1044"/>
                  <a:gd name="T69" fmla="*/ 40 h 95"/>
                  <a:gd name="T70" fmla="*/ 7 w 1044"/>
                  <a:gd name="T71" fmla="*/ 32 h 95"/>
                  <a:gd name="T72" fmla="*/ 5 w 1044"/>
                  <a:gd name="T73" fmla="*/ 33 h 95"/>
                  <a:gd name="T74" fmla="*/ 5 w 1044"/>
                  <a:gd name="T75" fmla="*/ 33 h 95"/>
                  <a:gd name="T76" fmla="*/ 4 w 1044"/>
                  <a:gd name="T77" fmla="*/ 33 h 95"/>
                  <a:gd name="T78" fmla="*/ 4 w 1044"/>
                  <a:gd name="T79" fmla="*/ 33 h 95"/>
                  <a:gd name="T80" fmla="*/ 4 w 1044"/>
                  <a:gd name="T81" fmla="*/ 33 h 95"/>
                  <a:gd name="T82" fmla="*/ 2 w 1044"/>
                  <a:gd name="T83" fmla="*/ 35 h 95"/>
                  <a:gd name="T84" fmla="*/ 2 w 1044"/>
                  <a:gd name="T85" fmla="*/ 35 h 95"/>
                  <a:gd name="T86" fmla="*/ 2 w 1044"/>
                  <a:gd name="T87" fmla="*/ 35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4"/>
                  <a:gd name="T133" fmla="*/ 0 h 95"/>
                  <a:gd name="T134" fmla="*/ 1044 w 1044"/>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4" h="95">
                    <a:moveTo>
                      <a:pt x="1044" y="40"/>
                    </a:moveTo>
                    <a:lnTo>
                      <a:pt x="1044" y="14"/>
                    </a:lnTo>
                    <a:lnTo>
                      <a:pt x="1042" y="2"/>
                    </a:lnTo>
                    <a:lnTo>
                      <a:pt x="1040" y="2"/>
                    </a:lnTo>
                    <a:lnTo>
                      <a:pt x="1039" y="2"/>
                    </a:lnTo>
                    <a:lnTo>
                      <a:pt x="1037" y="0"/>
                    </a:lnTo>
                    <a:lnTo>
                      <a:pt x="1039" y="14"/>
                    </a:lnTo>
                    <a:lnTo>
                      <a:pt x="1039" y="40"/>
                    </a:lnTo>
                    <a:lnTo>
                      <a:pt x="1044" y="40"/>
                    </a:lnTo>
                    <a:lnTo>
                      <a:pt x="1044" y="68"/>
                    </a:lnTo>
                    <a:lnTo>
                      <a:pt x="1042" y="68"/>
                    </a:lnTo>
                    <a:lnTo>
                      <a:pt x="1040" y="68"/>
                    </a:lnTo>
                    <a:lnTo>
                      <a:pt x="1039" y="68"/>
                    </a:lnTo>
                    <a:lnTo>
                      <a:pt x="1039" y="67"/>
                    </a:lnTo>
                    <a:lnTo>
                      <a:pt x="1039" y="40"/>
                    </a:lnTo>
                    <a:lnTo>
                      <a:pt x="1044" y="40"/>
                    </a:lnTo>
                    <a:close/>
                    <a:moveTo>
                      <a:pt x="2" y="35"/>
                    </a:moveTo>
                    <a:lnTo>
                      <a:pt x="0" y="40"/>
                    </a:lnTo>
                    <a:lnTo>
                      <a:pt x="2" y="68"/>
                    </a:lnTo>
                    <a:lnTo>
                      <a:pt x="4" y="95"/>
                    </a:lnTo>
                    <a:lnTo>
                      <a:pt x="9" y="93"/>
                    </a:lnTo>
                    <a:lnTo>
                      <a:pt x="7" y="67"/>
                    </a:lnTo>
                    <a:lnTo>
                      <a:pt x="5" y="40"/>
                    </a:lnTo>
                    <a:lnTo>
                      <a:pt x="7" y="32"/>
                    </a:lnTo>
                    <a:lnTo>
                      <a:pt x="5" y="33"/>
                    </a:lnTo>
                    <a:lnTo>
                      <a:pt x="4" y="33"/>
                    </a:lnTo>
                    <a:lnTo>
                      <a:pt x="2" y="35"/>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265" name="Freeform 281"/>
              <p:cNvSpPr>
                <a:spLocks noEditPoints="1"/>
              </p:cNvSpPr>
              <p:nvPr/>
            </p:nvSpPr>
            <p:spPr bwMode="auto">
              <a:xfrm>
                <a:off x="1513" y="2905"/>
                <a:ext cx="1038" cy="93"/>
              </a:xfrm>
              <a:custGeom>
                <a:avLst/>
                <a:gdLst>
                  <a:gd name="T0" fmla="*/ 1038 w 1038"/>
                  <a:gd name="T1" fmla="*/ 40 h 93"/>
                  <a:gd name="T2" fmla="*/ 1036 w 1038"/>
                  <a:gd name="T3" fmla="*/ 14 h 93"/>
                  <a:gd name="T4" fmla="*/ 1036 w 1038"/>
                  <a:gd name="T5" fmla="*/ 2 h 93"/>
                  <a:gd name="T6" fmla="*/ 1036 w 1038"/>
                  <a:gd name="T7" fmla="*/ 2 h 93"/>
                  <a:gd name="T8" fmla="*/ 1035 w 1038"/>
                  <a:gd name="T9" fmla="*/ 2 h 93"/>
                  <a:gd name="T10" fmla="*/ 1035 w 1038"/>
                  <a:gd name="T11" fmla="*/ 2 h 93"/>
                  <a:gd name="T12" fmla="*/ 1033 w 1038"/>
                  <a:gd name="T13" fmla="*/ 0 h 93"/>
                  <a:gd name="T14" fmla="*/ 1033 w 1038"/>
                  <a:gd name="T15" fmla="*/ 0 h 93"/>
                  <a:gd name="T16" fmla="*/ 1033 w 1038"/>
                  <a:gd name="T17" fmla="*/ 0 h 93"/>
                  <a:gd name="T18" fmla="*/ 1031 w 1038"/>
                  <a:gd name="T19" fmla="*/ 0 h 93"/>
                  <a:gd name="T20" fmla="*/ 1031 w 1038"/>
                  <a:gd name="T21" fmla="*/ 0 h 93"/>
                  <a:gd name="T22" fmla="*/ 1031 w 1038"/>
                  <a:gd name="T23" fmla="*/ 15 h 93"/>
                  <a:gd name="T24" fmla="*/ 1033 w 1038"/>
                  <a:gd name="T25" fmla="*/ 40 h 93"/>
                  <a:gd name="T26" fmla="*/ 1038 w 1038"/>
                  <a:gd name="T27" fmla="*/ 40 h 93"/>
                  <a:gd name="T28" fmla="*/ 1036 w 1038"/>
                  <a:gd name="T29" fmla="*/ 68 h 93"/>
                  <a:gd name="T30" fmla="*/ 1036 w 1038"/>
                  <a:gd name="T31" fmla="*/ 68 h 93"/>
                  <a:gd name="T32" fmla="*/ 1036 w 1038"/>
                  <a:gd name="T33" fmla="*/ 68 h 93"/>
                  <a:gd name="T34" fmla="*/ 1036 w 1038"/>
                  <a:gd name="T35" fmla="*/ 68 h 93"/>
                  <a:gd name="T36" fmla="*/ 1035 w 1038"/>
                  <a:gd name="T37" fmla="*/ 68 h 93"/>
                  <a:gd name="T38" fmla="*/ 1035 w 1038"/>
                  <a:gd name="T39" fmla="*/ 68 h 93"/>
                  <a:gd name="T40" fmla="*/ 1035 w 1038"/>
                  <a:gd name="T41" fmla="*/ 68 h 93"/>
                  <a:gd name="T42" fmla="*/ 1033 w 1038"/>
                  <a:gd name="T43" fmla="*/ 68 h 93"/>
                  <a:gd name="T44" fmla="*/ 1033 w 1038"/>
                  <a:gd name="T45" fmla="*/ 68 h 93"/>
                  <a:gd name="T46" fmla="*/ 1031 w 1038"/>
                  <a:gd name="T47" fmla="*/ 68 h 93"/>
                  <a:gd name="T48" fmla="*/ 1031 w 1038"/>
                  <a:gd name="T49" fmla="*/ 67 h 93"/>
                  <a:gd name="T50" fmla="*/ 1033 w 1038"/>
                  <a:gd name="T51" fmla="*/ 40 h 93"/>
                  <a:gd name="T52" fmla="*/ 1038 w 1038"/>
                  <a:gd name="T53" fmla="*/ 40 h 93"/>
                  <a:gd name="T54" fmla="*/ 0 w 1038"/>
                  <a:gd name="T55" fmla="*/ 33 h 93"/>
                  <a:gd name="T56" fmla="*/ 0 w 1038"/>
                  <a:gd name="T57" fmla="*/ 40 h 93"/>
                  <a:gd name="T58" fmla="*/ 0 w 1038"/>
                  <a:gd name="T59" fmla="*/ 68 h 93"/>
                  <a:gd name="T60" fmla="*/ 3 w 1038"/>
                  <a:gd name="T61" fmla="*/ 93 h 93"/>
                  <a:gd name="T62" fmla="*/ 3 w 1038"/>
                  <a:gd name="T63" fmla="*/ 93 h 93"/>
                  <a:gd name="T64" fmla="*/ 6 w 1038"/>
                  <a:gd name="T65" fmla="*/ 91 h 93"/>
                  <a:gd name="T66" fmla="*/ 5 w 1038"/>
                  <a:gd name="T67" fmla="*/ 67 h 93"/>
                  <a:gd name="T68" fmla="*/ 5 w 1038"/>
                  <a:gd name="T69" fmla="*/ 40 h 93"/>
                  <a:gd name="T70" fmla="*/ 5 w 1038"/>
                  <a:gd name="T71" fmla="*/ 32 h 93"/>
                  <a:gd name="T72" fmla="*/ 5 w 1038"/>
                  <a:gd name="T73" fmla="*/ 32 h 93"/>
                  <a:gd name="T74" fmla="*/ 3 w 1038"/>
                  <a:gd name="T75" fmla="*/ 32 h 93"/>
                  <a:gd name="T76" fmla="*/ 3 w 1038"/>
                  <a:gd name="T77" fmla="*/ 32 h 93"/>
                  <a:gd name="T78" fmla="*/ 3 w 1038"/>
                  <a:gd name="T79" fmla="*/ 32 h 93"/>
                  <a:gd name="T80" fmla="*/ 1 w 1038"/>
                  <a:gd name="T81" fmla="*/ 33 h 93"/>
                  <a:gd name="T82" fmla="*/ 1 w 1038"/>
                  <a:gd name="T83" fmla="*/ 33 h 93"/>
                  <a:gd name="T84" fmla="*/ 0 w 1038"/>
                  <a:gd name="T85" fmla="*/ 33 h 93"/>
                  <a:gd name="T86" fmla="*/ 0 w 1038"/>
                  <a:gd name="T87" fmla="*/ 33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8"/>
                  <a:gd name="T133" fmla="*/ 0 h 93"/>
                  <a:gd name="T134" fmla="*/ 1038 w 1038"/>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8" h="93">
                    <a:moveTo>
                      <a:pt x="1038" y="40"/>
                    </a:moveTo>
                    <a:lnTo>
                      <a:pt x="1036" y="14"/>
                    </a:lnTo>
                    <a:lnTo>
                      <a:pt x="1036" y="2"/>
                    </a:lnTo>
                    <a:lnTo>
                      <a:pt x="1035" y="2"/>
                    </a:lnTo>
                    <a:lnTo>
                      <a:pt x="1033" y="0"/>
                    </a:lnTo>
                    <a:lnTo>
                      <a:pt x="1031" y="0"/>
                    </a:lnTo>
                    <a:lnTo>
                      <a:pt x="1031" y="15"/>
                    </a:lnTo>
                    <a:lnTo>
                      <a:pt x="1033" y="40"/>
                    </a:lnTo>
                    <a:lnTo>
                      <a:pt x="1038" y="40"/>
                    </a:lnTo>
                    <a:lnTo>
                      <a:pt x="1036" y="68"/>
                    </a:lnTo>
                    <a:lnTo>
                      <a:pt x="1035" y="68"/>
                    </a:lnTo>
                    <a:lnTo>
                      <a:pt x="1033" y="68"/>
                    </a:lnTo>
                    <a:lnTo>
                      <a:pt x="1031" y="68"/>
                    </a:lnTo>
                    <a:lnTo>
                      <a:pt x="1031" y="67"/>
                    </a:lnTo>
                    <a:lnTo>
                      <a:pt x="1033" y="40"/>
                    </a:lnTo>
                    <a:lnTo>
                      <a:pt x="1038" y="40"/>
                    </a:lnTo>
                    <a:close/>
                    <a:moveTo>
                      <a:pt x="0" y="33"/>
                    </a:moveTo>
                    <a:lnTo>
                      <a:pt x="0" y="40"/>
                    </a:lnTo>
                    <a:lnTo>
                      <a:pt x="0" y="68"/>
                    </a:lnTo>
                    <a:lnTo>
                      <a:pt x="3" y="93"/>
                    </a:lnTo>
                    <a:lnTo>
                      <a:pt x="6" y="91"/>
                    </a:lnTo>
                    <a:lnTo>
                      <a:pt x="5" y="67"/>
                    </a:lnTo>
                    <a:lnTo>
                      <a:pt x="5" y="40"/>
                    </a:lnTo>
                    <a:lnTo>
                      <a:pt x="5" y="32"/>
                    </a:lnTo>
                    <a:lnTo>
                      <a:pt x="3" y="32"/>
                    </a:lnTo>
                    <a:lnTo>
                      <a:pt x="1" y="33"/>
                    </a:lnTo>
                    <a:lnTo>
                      <a:pt x="0" y="33"/>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266" name="Freeform 282"/>
              <p:cNvSpPr>
                <a:spLocks noEditPoints="1"/>
              </p:cNvSpPr>
              <p:nvPr/>
            </p:nvSpPr>
            <p:spPr bwMode="auto">
              <a:xfrm>
                <a:off x="1514" y="2905"/>
                <a:ext cx="1034" cy="93"/>
              </a:xfrm>
              <a:custGeom>
                <a:avLst/>
                <a:gdLst>
                  <a:gd name="T0" fmla="*/ 1034 w 1034"/>
                  <a:gd name="T1" fmla="*/ 40 h 93"/>
                  <a:gd name="T2" fmla="*/ 1034 w 1034"/>
                  <a:gd name="T3" fmla="*/ 14 h 93"/>
                  <a:gd name="T4" fmla="*/ 1032 w 1034"/>
                  <a:gd name="T5" fmla="*/ 0 h 93"/>
                  <a:gd name="T6" fmla="*/ 1032 w 1034"/>
                  <a:gd name="T7" fmla="*/ 0 h 93"/>
                  <a:gd name="T8" fmla="*/ 1032 w 1034"/>
                  <a:gd name="T9" fmla="*/ 0 h 93"/>
                  <a:gd name="T10" fmla="*/ 1030 w 1034"/>
                  <a:gd name="T11" fmla="*/ 0 h 93"/>
                  <a:gd name="T12" fmla="*/ 1030 w 1034"/>
                  <a:gd name="T13" fmla="*/ 0 h 93"/>
                  <a:gd name="T14" fmla="*/ 1029 w 1034"/>
                  <a:gd name="T15" fmla="*/ 0 h 93"/>
                  <a:gd name="T16" fmla="*/ 1029 w 1034"/>
                  <a:gd name="T17" fmla="*/ 0 h 93"/>
                  <a:gd name="T18" fmla="*/ 1029 w 1034"/>
                  <a:gd name="T19" fmla="*/ 0 h 93"/>
                  <a:gd name="T20" fmla="*/ 1027 w 1034"/>
                  <a:gd name="T21" fmla="*/ 0 h 93"/>
                  <a:gd name="T22" fmla="*/ 1029 w 1034"/>
                  <a:gd name="T23" fmla="*/ 15 h 93"/>
                  <a:gd name="T24" fmla="*/ 1029 w 1034"/>
                  <a:gd name="T25" fmla="*/ 40 h 93"/>
                  <a:gd name="T26" fmla="*/ 1034 w 1034"/>
                  <a:gd name="T27" fmla="*/ 40 h 93"/>
                  <a:gd name="T28" fmla="*/ 1034 w 1034"/>
                  <a:gd name="T29" fmla="*/ 67 h 93"/>
                  <a:gd name="T30" fmla="*/ 1034 w 1034"/>
                  <a:gd name="T31" fmla="*/ 68 h 93"/>
                  <a:gd name="T32" fmla="*/ 1034 w 1034"/>
                  <a:gd name="T33" fmla="*/ 68 h 93"/>
                  <a:gd name="T34" fmla="*/ 1032 w 1034"/>
                  <a:gd name="T35" fmla="*/ 68 h 93"/>
                  <a:gd name="T36" fmla="*/ 1032 w 1034"/>
                  <a:gd name="T37" fmla="*/ 68 h 93"/>
                  <a:gd name="T38" fmla="*/ 1030 w 1034"/>
                  <a:gd name="T39" fmla="*/ 68 h 93"/>
                  <a:gd name="T40" fmla="*/ 1030 w 1034"/>
                  <a:gd name="T41" fmla="*/ 68 h 93"/>
                  <a:gd name="T42" fmla="*/ 1030 w 1034"/>
                  <a:gd name="T43" fmla="*/ 68 h 93"/>
                  <a:gd name="T44" fmla="*/ 1029 w 1034"/>
                  <a:gd name="T45" fmla="*/ 67 h 93"/>
                  <a:gd name="T46" fmla="*/ 1029 w 1034"/>
                  <a:gd name="T47" fmla="*/ 67 h 93"/>
                  <a:gd name="T48" fmla="*/ 1029 w 1034"/>
                  <a:gd name="T49" fmla="*/ 67 h 93"/>
                  <a:gd name="T50" fmla="*/ 1029 w 1034"/>
                  <a:gd name="T51" fmla="*/ 40 h 93"/>
                  <a:gd name="T52" fmla="*/ 1034 w 1034"/>
                  <a:gd name="T53" fmla="*/ 40 h 93"/>
                  <a:gd name="T54" fmla="*/ 2 w 1034"/>
                  <a:gd name="T55" fmla="*/ 32 h 93"/>
                  <a:gd name="T56" fmla="*/ 0 w 1034"/>
                  <a:gd name="T57" fmla="*/ 40 h 93"/>
                  <a:gd name="T58" fmla="*/ 2 w 1034"/>
                  <a:gd name="T59" fmla="*/ 67 h 93"/>
                  <a:gd name="T60" fmla="*/ 4 w 1034"/>
                  <a:gd name="T61" fmla="*/ 93 h 93"/>
                  <a:gd name="T62" fmla="*/ 9 w 1034"/>
                  <a:gd name="T63" fmla="*/ 91 h 93"/>
                  <a:gd name="T64" fmla="*/ 7 w 1034"/>
                  <a:gd name="T65" fmla="*/ 67 h 93"/>
                  <a:gd name="T66" fmla="*/ 5 w 1034"/>
                  <a:gd name="T67" fmla="*/ 40 h 93"/>
                  <a:gd name="T68" fmla="*/ 7 w 1034"/>
                  <a:gd name="T69" fmla="*/ 30 h 93"/>
                  <a:gd name="T70" fmla="*/ 5 w 1034"/>
                  <a:gd name="T71" fmla="*/ 30 h 93"/>
                  <a:gd name="T72" fmla="*/ 5 w 1034"/>
                  <a:gd name="T73" fmla="*/ 30 h 93"/>
                  <a:gd name="T74" fmla="*/ 4 w 1034"/>
                  <a:gd name="T75" fmla="*/ 30 h 93"/>
                  <a:gd name="T76" fmla="*/ 4 w 1034"/>
                  <a:gd name="T77" fmla="*/ 32 h 93"/>
                  <a:gd name="T78" fmla="*/ 4 w 1034"/>
                  <a:gd name="T79" fmla="*/ 32 h 93"/>
                  <a:gd name="T80" fmla="*/ 2 w 1034"/>
                  <a:gd name="T81" fmla="*/ 32 h 93"/>
                  <a:gd name="T82" fmla="*/ 2 w 1034"/>
                  <a:gd name="T83" fmla="*/ 32 h 93"/>
                  <a:gd name="T84" fmla="*/ 2 w 1034"/>
                  <a:gd name="T85" fmla="*/ 32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4"/>
                  <a:gd name="T130" fmla="*/ 0 h 93"/>
                  <a:gd name="T131" fmla="*/ 1034 w 1034"/>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4" h="93">
                    <a:moveTo>
                      <a:pt x="1034" y="40"/>
                    </a:moveTo>
                    <a:lnTo>
                      <a:pt x="1034" y="14"/>
                    </a:lnTo>
                    <a:lnTo>
                      <a:pt x="1032" y="0"/>
                    </a:lnTo>
                    <a:lnTo>
                      <a:pt x="1030" y="0"/>
                    </a:lnTo>
                    <a:lnTo>
                      <a:pt x="1029" y="0"/>
                    </a:lnTo>
                    <a:lnTo>
                      <a:pt x="1027" y="0"/>
                    </a:lnTo>
                    <a:lnTo>
                      <a:pt x="1029" y="15"/>
                    </a:lnTo>
                    <a:lnTo>
                      <a:pt x="1029" y="40"/>
                    </a:lnTo>
                    <a:lnTo>
                      <a:pt x="1034" y="40"/>
                    </a:lnTo>
                    <a:lnTo>
                      <a:pt x="1034" y="67"/>
                    </a:lnTo>
                    <a:lnTo>
                      <a:pt x="1034" y="68"/>
                    </a:lnTo>
                    <a:lnTo>
                      <a:pt x="1032" y="68"/>
                    </a:lnTo>
                    <a:lnTo>
                      <a:pt x="1030" y="68"/>
                    </a:lnTo>
                    <a:lnTo>
                      <a:pt x="1029" y="67"/>
                    </a:lnTo>
                    <a:lnTo>
                      <a:pt x="1029" y="40"/>
                    </a:lnTo>
                    <a:lnTo>
                      <a:pt x="1034" y="40"/>
                    </a:lnTo>
                    <a:close/>
                    <a:moveTo>
                      <a:pt x="2" y="32"/>
                    </a:moveTo>
                    <a:lnTo>
                      <a:pt x="0" y="40"/>
                    </a:lnTo>
                    <a:lnTo>
                      <a:pt x="2" y="67"/>
                    </a:lnTo>
                    <a:lnTo>
                      <a:pt x="4" y="93"/>
                    </a:lnTo>
                    <a:lnTo>
                      <a:pt x="9" y="91"/>
                    </a:lnTo>
                    <a:lnTo>
                      <a:pt x="7" y="67"/>
                    </a:lnTo>
                    <a:lnTo>
                      <a:pt x="5" y="40"/>
                    </a:lnTo>
                    <a:lnTo>
                      <a:pt x="7" y="30"/>
                    </a:lnTo>
                    <a:lnTo>
                      <a:pt x="5" y="30"/>
                    </a:lnTo>
                    <a:lnTo>
                      <a:pt x="4" y="30"/>
                    </a:lnTo>
                    <a:lnTo>
                      <a:pt x="4" y="32"/>
                    </a:lnTo>
                    <a:lnTo>
                      <a:pt x="2" y="32"/>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267" name="Freeform 283"/>
              <p:cNvSpPr>
                <a:spLocks noEditPoints="1"/>
              </p:cNvSpPr>
              <p:nvPr/>
            </p:nvSpPr>
            <p:spPr bwMode="auto">
              <a:xfrm>
                <a:off x="1518" y="2905"/>
                <a:ext cx="1028" cy="91"/>
              </a:xfrm>
              <a:custGeom>
                <a:avLst/>
                <a:gdLst>
                  <a:gd name="T0" fmla="*/ 1028 w 1028"/>
                  <a:gd name="T1" fmla="*/ 40 h 91"/>
                  <a:gd name="T2" fmla="*/ 1026 w 1028"/>
                  <a:gd name="T3" fmla="*/ 15 h 91"/>
                  <a:gd name="T4" fmla="*/ 1026 w 1028"/>
                  <a:gd name="T5" fmla="*/ 0 h 91"/>
                  <a:gd name="T6" fmla="*/ 1025 w 1028"/>
                  <a:gd name="T7" fmla="*/ 0 h 91"/>
                  <a:gd name="T8" fmla="*/ 1025 w 1028"/>
                  <a:gd name="T9" fmla="*/ 0 h 91"/>
                  <a:gd name="T10" fmla="*/ 1025 w 1028"/>
                  <a:gd name="T11" fmla="*/ 0 h 91"/>
                  <a:gd name="T12" fmla="*/ 1023 w 1028"/>
                  <a:gd name="T13" fmla="*/ 0 h 91"/>
                  <a:gd name="T14" fmla="*/ 1023 w 1028"/>
                  <a:gd name="T15" fmla="*/ 0 h 91"/>
                  <a:gd name="T16" fmla="*/ 1023 w 1028"/>
                  <a:gd name="T17" fmla="*/ 0 h 91"/>
                  <a:gd name="T18" fmla="*/ 1021 w 1028"/>
                  <a:gd name="T19" fmla="*/ 0 h 91"/>
                  <a:gd name="T20" fmla="*/ 1021 w 1028"/>
                  <a:gd name="T21" fmla="*/ 0 h 91"/>
                  <a:gd name="T22" fmla="*/ 1021 w 1028"/>
                  <a:gd name="T23" fmla="*/ 15 h 91"/>
                  <a:gd name="T24" fmla="*/ 1023 w 1028"/>
                  <a:gd name="T25" fmla="*/ 40 h 91"/>
                  <a:gd name="T26" fmla="*/ 1028 w 1028"/>
                  <a:gd name="T27" fmla="*/ 40 h 91"/>
                  <a:gd name="T28" fmla="*/ 1026 w 1028"/>
                  <a:gd name="T29" fmla="*/ 67 h 91"/>
                  <a:gd name="T30" fmla="*/ 1026 w 1028"/>
                  <a:gd name="T31" fmla="*/ 68 h 91"/>
                  <a:gd name="T32" fmla="*/ 1026 w 1028"/>
                  <a:gd name="T33" fmla="*/ 68 h 91"/>
                  <a:gd name="T34" fmla="*/ 1026 w 1028"/>
                  <a:gd name="T35" fmla="*/ 68 h 91"/>
                  <a:gd name="T36" fmla="*/ 1025 w 1028"/>
                  <a:gd name="T37" fmla="*/ 67 h 91"/>
                  <a:gd name="T38" fmla="*/ 1025 w 1028"/>
                  <a:gd name="T39" fmla="*/ 67 h 91"/>
                  <a:gd name="T40" fmla="*/ 1025 w 1028"/>
                  <a:gd name="T41" fmla="*/ 67 h 91"/>
                  <a:gd name="T42" fmla="*/ 1023 w 1028"/>
                  <a:gd name="T43" fmla="*/ 67 h 91"/>
                  <a:gd name="T44" fmla="*/ 1023 w 1028"/>
                  <a:gd name="T45" fmla="*/ 67 h 91"/>
                  <a:gd name="T46" fmla="*/ 1021 w 1028"/>
                  <a:gd name="T47" fmla="*/ 67 h 91"/>
                  <a:gd name="T48" fmla="*/ 1021 w 1028"/>
                  <a:gd name="T49" fmla="*/ 67 h 91"/>
                  <a:gd name="T50" fmla="*/ 1023 w 1028"/>
                  <a:gd name="T51" fmla="*/ 40 h 91"/>
                  <a:gd name="T52" fmla="*/ 1028 w 1028"/>
                  <a:gd name="T53" fmla="*/ 40 h 91"/>
                  <a:gd name="T54" fmla="*/ 0 w 1028"/>
                  <a:gd name="T55" fmla="*/ 32 h 91"/>
                  <a:gd name="T56" fmla="*/ 0 w 1028"/>
                  <a:gd name="T57" fmla="*/ 40 h 91"/>
                  <a:gd name="T58" fmla="*/ 0 w 1028"/>
                  <a:gd name="T59" fmla="*/ 67 h 91"/>
                  <a:gd name="T60" fmla="*/ 1 w 1028"/>
                  <a:gd name="T61" fmla="*/ 91 h 91"/>
                  <a:gd name="T62" fmla="*/ 6 w 1028"/>
                  <a:gd name="T63" fmla="*/ 90 h 91"/>
                  <a:gd name="T64" fmla="*/ 5 w 1028"/>
                  <a:gd name="T65" fmla="*/ 67 h 91"/>
                  <a:gd name="T66" fmla="*/ 5 w 1028"/>
                  <a:gd name="T67" fmla="*/ 40 h 91"/>
                  <a:gd name="T68" fmla="*/ 5 w 1028"/>
                  <a:gd name="T69" fmla="*/ 28 h 91"/>
                  <a:gd name="T70" fmla="*/ 5 w 1028"/>
                  <a:gd name="T71" fmla="*/ 28 h 91"/>
                  <a:gd name="T72" fmla="*/ 3 w 1028"/>
                  <a:gd name="T73" fmla="*/ 28 h 91"/>
                  <a:gd name="T74" fmla="*/ 3 w 1028"/>
                  <a:gd name="T75" fmla="*/ 30 h 91"/>
                  <a:gd name="T76" fmla="*/ 3 w 1028"/>
                  <a:gd name="T77" fmla="*/ 30 h 91"/>
                  <a:gd name="T78" fmla="*/ 1 w 1028"/>
                  <a:gd name="T79" fmla="*/ 30 h 91"/>
                  <a:gd name="T80" fmla="*/ 1 w 1028"/>
                  <a:gd name="T81" fmla="*/ 30 h 91"/>
                  <a:gd name="T82" fmla="*/ 0 w 1028"/>
                  <a:gd name="T83" fmla="*/ 30 h 91"/>
                  <a:gd name="T84" fmla="*/ 0 w 1028"/>
                  <a:gd name="T85" fmla="*/ 32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8"/>
                  <a:gd name="T130" fmla="*/ 0 h 91"/>
                  <a:gd name="T131" fmla="*/ 1028 w 1028"/>
                  <a:gd name="T132" fmla="*/ 91 h 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8" h="91">
                    <a:moveTo>
                      <a:pt x="1028" y="40"/>
                    </a:moveTo>
                    <a:lnTo>
                      <a:pt x="1026" y="15"/>
                    </a:lnTo>
                    <a:lnTo>
                      <a:pt x="1026" y="0"/>
                    </a:lnTo>
                    <a:lnTo>
                      <a:pt x="1025" y="0"/>
                    </a:lnTo>
                    <a:lnTo>
                      <a:pt x="1023" y="0"/>
                    </a:lnTo>
                    <a:lnTo>
                      <a:pt x="1021" y="0"/>
                    </a:lnTo>
                    <a:lnTo>
                      <a:pt x="1021" y="15"/>
                    </a:lnTo>
                    <a:lnTo>
                      <a:pt x="1023" y="40"/>
                    </a:lnTo>
                    <a:lnTo>
                      <a:pt x="1028" y="40"/>
                    </a:lnTo>
                    <a:lnTo>
                      <a:pt x="1026" y="67"/>
                    </a:lnTo>
                    <a:lnTo>
                      <a:pt x="1026" y="68"/>
                    </a:lnTo>
                    <a:lnTo>
                      <a:pt x="1025" y="67"/>
                    </a:lnTo>
                    <a:lnTo>
                      <a:pt x="1023" y="67"/>
                    </a:lnTo>
                    <a:lnTo>
                      <a:pt x="1021" y="67"/>
                    </a:lnTo>
                    <a:lnTo>
                      <a:pt x="1023" y="40"/>
                    </a:lnTo>
                    <a:lnTo>
                      <a:pt x="1028" y="40"/>
                    </a:lnTo>
                    <a:close/>
                    <a:moveTo>
                      <a:pt x="0" y="32"/>
                    </a:moveTo>
                    <a:lnTo>
                      <a:pt x="0" y="40"/>
                    </a:lnTo>
                    <a:lnTo>
                      <a:pt x="0" y="67"/>
                    </a:lnTo>
                    <a:lnTo>
                      <a:pt x="1" y="91"/>
                    </a:lnTo>
                    <a:lnTo>
                      <a:pt x="6" y="90"/>
                    </a:lnTo>
                    <a:lnTo>
                      <a:pt x="5" y="67"/>
                    </a:lnTo>
                    <a:lnTo>
                      <a:pt x="5" y="40"/>
                    </a:lnTo>
                    <a:lnTo>
                      <a:pt x="5" y="28"/>
                    </a:lnTo>
                    <a:lnTo>
                      <a:pt x="3" y="28"/>
                    </a:lnTo>
                    <a:lnTo>
                      <a:pt x="3" y="30"/>
                    </a:lnTo>
                    <a:lnTo>
                      <a:pt x="1" y="30"/>
                    </a:lnTo>
                    <a:lnTo>
                      <a:pt x="0" y="30"/>
                    </a:lnTo>
                    <a:lnTo>
                      <a:pt x="0" y="32"/>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268" name="Freeform 284"/>
              <p:cNvSpPr>
                <a:spLocks noEditPoints="1"/>
              </p:cNvSpPr>
              <p:nvPr/>
            </p:nvSpPr>
            <p:spPr bwMode="auto">
              <a:xfrm>
                <a:off x="1519" y="2905"/>
                <a:ext cx="1024" cy="91"/>
              </a:xfrm>
              <a:custGeom>
                <a:avLst/>
                <a:gdLst>
                  <a:gd name="T0" fmla="*/ 1024 w 1024"/>
                  <a:gd name="T1" fmla="*/ 40 h 91"/>
                  <a:gd name="T2" fmla="*/ 1024 w 1024"/>
                  <a:gd name="T3" fmla="*/ 15 h 91"/>
                  <a:gd name="T4" fmla="*/ 1022 w 1024"/>
                  <a:gd name="T5" fmla="*/ 0 h 91"/>
                  <a:gd name="T6" fmla="*/ 1022 w 1024"/>
                  <a:gd name="T7" fmla="*/ 0 h 91"/>
                  <a:gd name="T8" fmla="*/ 1022 w 1024"/>
                  <a:gd name="T9" fmla="*/ 0 h 91"/>
                  <a:gd name="T10" fmla="*/ 1020 w 1024"/>
                  <a:gd name="T11" fmla="*/ 0 h 91"/>
                  <a:gd name="T12" fmla="*/ 1020 w 1024"/>
                  <a:gd name="T13" fmla="*/ 0 h 91"/>
                  <a:gd name="T14" fmla="*/ 1019 w 1024"/>
                  <a:gd name="T15" fmla="*/ 0 h 91"/>
                  <a:gd name="T16" fmla="*/ 1019 w 1024"/>
                  <a:gd name="T17" fmla="*/ 0 h 91"/>
                  <a:gd name="T18" fmla="*/ 1019 w 1024"/>
                  <a:gd name="T19" fmla="*/ 0 h 91"/>
                  <a:gd name="T20" fmla="*/ 1017 w 1024"/>
                  <a:gd name="T21" fmla="*/ 0 h 91"/>
                  <a:gd name="T22" fmla="*/ 1019 w 1024"/>
                  <a:gd name="T23" fmla="*/ 15 h 91"/>
                  <a:gd name="T24" fmla="*/ 1019 w 1024"/>
                  <a:gd name="T25" fmla="*/ 40 h 91"/>
                  <a:gd name="T26" fmla="*/ 1024 w 1024"/>
                  <a:gd name="T27" fmla="*/ 40 h 91"/>
                  <a:gd name="T28" fmla="*/ 1024 w 1024"/>
                  <a:gd name="T29" fmla="*/ 67 h 91"/>
                  <a:gd name="T30" fmla="*/ 1024 w 1024"/>
                  <a:gd name="T31" fmla="*/ 67 h 91"/>
                  <a:gd name="T32" fmla="*/ 1024 w 1024"/>
                  <a:gd name="T33" fmla="*/ 67 h 91"/>
                  <a:gd name="T34" fmla="*/ 1022 w 1024"/>
                  <a:gd name="T35" fmla="*/ 67 h 91"/>
                  <a:gd name="T36" fmla="*/ 1022 w 1024"/>
                  <a:gd name="T37" fmla="*/ 67 h 91"/>
                  <a:gd name="T38" fmla="*/ 1020 w 1024"/>
                  <a:gd name="T39" fmla="*/ 67 h 91"/>
                  <a:gd name="T40" fmla="*/ 1020 w 1024"/>
                  <a:gd name="T41" fmla="*/ 67 h 91"/>
                  <a:gd name="T42" fmla="*/ 1020 w 1024"/>
                  <a:gd name="T43" fmla="*/ 67 h 91"/>
                  <a:gd name="T44" fmla="*/ 1019 w 1024"/>
                  <a:gd name="T45" fmla="*/ 67 h 91"/>
                  <a:gd name="T46" fmla="*/ 1019 w 1024"/>
                  <a:gd name="T47" fmla="*/ 67 h 91"/>
                  <a:gd name="T48" fmla="*/ 1019 w 1024"/>
                  <a:gd name="T49" fmla="*/ 40 h 91"/>
                  <a:gd name="T50" fmla="*/ 1024 w 1024"/>
                  <a:gd name="T51" fmla="*/ 40 h 91"/>
                  <a:gd name="T52" fmla="*/ 2 w 1024"/>
                  <a:gd name="T53" fmla="*/ 30 h 91"/>
                  <a:gd name="T54" fmla="*/ 0 w 1024"/>
                  <a:gd name="T55" fmla="*/ 40 h 91"/>
                  <a:gd name="T56" fmla="*/ 2 w 1024"/>
                  <a:gd name="T57" fmla="*/ 67 h 91"/>
                  <a:gd name="T58" fmla="*/ 4 w 1024"/>
                  <a:gd name="T59" fmla="*/ 91 h 91"/>
                  <a:gd name="T60" fmla="*/ 9 w 1024"/>
                  <a:gd name="T61" fmla="*/ 88 h 91"/>
                  <a:gd name="T62" fmla="*/ 7 w 1024"/>
                  <a:gd name="T63" fmla="*/ 67 h 91"/>
                  <a:gd name="T64" fmla="*/ 5 w 1024"/>
                  <a:gd name="T65" fmla="*/ 40 h 91"/>
                  <a:gd name="T66" fmla="*/ 7 w 1024"/>
                  <a:gd name="T67" fmla="*/ 27 h 91"/>
                  <a:gd name="T68" fmla="*/ 5 w 1024"/>
                  <a:gd name="T69" fmla="*/ 27 h 91"/>
                  <a:gd name="T70" fmla="*/ 5 w 1024"/>
                  <a:gd name="T71" fmla="*/ 28 h 91"/>
                  <a:gd name="T72" fmla="*/ 5 w 1024"/>
                  <a:gd name="T73" fmla="*/ 28 h 91"/>
                  <a:gd name="T74" fmla="*/ 4 w 1024"/>
                  <a:gd name="T75" fmla="*/ 28 h 91"/>
                  <a:gd name="T76" fmla="*/ 4 w 1024"/>
                  <a:gd name="T77" fmla="*/ 28 h 91"/>
                  <a:gd name="T78" fmla="*/ 2 w 1024"/>
                  <a:gd name="T79" fmla="*/ 28 h 91"/>
                  <a:gd name="T80" fmla="*/ 2 w 1024"/>
                  <a:gd name="T81" fmla="*/ 30 h 91"/>
                  <a:gd name="T82" fmla="*/ 2 w 1024"/>
                  <a:gd name="T83" fmla="*/ 3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4"/>
                  <a:gd name="T127" fmla="*/ 0 h 91"/>
                  <a:gd name="T128" fmla="*/ 1024 w 1024"/>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4" h="91">
                    <a:moveTo>
                      <a:pt x="1024" y="40"/>
                    </a:moveTo>
                    <a:lnTo>
                      <a:pt x="1024" y="15"/>
                    </a:lnTo>
                    <a:lnTo>
                      <a:pt x="1022" y="0"/>
                    </a:lnTo>
                    <a:lnTo>
                      <a:pt x="1020" y="0"/>
                    </a:lnTo>
                    <a:lnTo>
                      <a:pt x="1019" y="0"/>
                    </a:lnTo>
                    <a:lnTo>
                      <a:pt x="1017" y="0"/>
                    </a:lnTo>
                    <a:lnTo>
                      <a:pt x="1019" y="15"/>
                    </a:lnTo>
                    <a:lnTo>
                      <a:pt x="1019" y="40"/>
                    </a:lnTo>
                    <a:lnTo>
                      <a:pt x="1024" y="40"/>
                    </a:lnTo>
                    <a:lnTo>
                      <a:pt x="1024" y="67"/>
                    </a:lnTo>
                    <a:lnTo>
                      <a:pt x="1022" y="67"/>
                    </a:lnTo>
                    <a:lnTo>
                      <a:pt x="1020" y="67"/>
                    </a:lnTo>
                    <a:lnTo>
                      <a:pt x="1019" y="67"/>
                    </a:lnTo>
                    <a:lnTo>
                      <a:pt x="1019" y="40"/>
                    </a:lnTo>
                    <a:lnTo>
                      <a:pt x="1024" y="40"/>
                    </a:lnTo>
                    <a:close/>
                    <a:moveTo>
                      <a:pt x="2" y="30"/>
                    </a:moveTo>
                    <a:lnTo>
                      <a:pt x="0" y="40"/>
                    </a:lnTo>
                    <a:lnTo>
                      <a:pt x="2" y="67"/>
                    </a:lnTo>
                    <a:lnTo>
                      <a:pt x="4" y="91"/>
                    </a:lnTo>
                    <a:lnTo>
                      <a:pt x="9" y="88"/>
                    </a:lnTo>
                    <a:lnTo>
                      <a:pt x="7" y="67"/>
                    </a:lnTo>
                    <a:lnTo>
                      <a:pt x="5" y="40"/>
                    </a:lnTo>
                    <a:lnTo>
                      <a:pt x="7" y="27"/>
                    </a:lnTo>
                    <a:lnTo>
                      <a:pt x="5" y="27"/>
                    </a:lnTo>
                    <a:lnTo>
                      <a:pt x="5" y="28"/>
                    </a:lnTo>
                    <a:lnTo>
                      <a:pt x="4" y="28"/>
                    </a:lnTo>
                    <a:lnTo>
                      <a:pt x="2" y="28"/>
                    </a:lnTo>
                    <a:lnTo>
                      <a:pt x="2" y="30"/>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269" name="Freeform 285"/>
              <p:cNvSpPr>
                <a:spLocks noEditPoints="1"/>
              </p:cNvSpPr>
              <p:nvPr/>
            </p:nvSpPr>
            <p:spPr bwMode="auto">
              <a:xfrm>
                <a:off x="1523" y="2904"/>
                <a:ext cx="1018" cy="91"/>
              </a:xfrm>
              <a:custGeom>
                <a:avLst/>
                <a:gdLst>
                  <a:gd name="T0" fmla="*/ 1018 w 1018"/>
                  <a:gd name="T1" fmla="*/ 41 h 91"/>
                  <a:gd name="T2" fmla="*/ 1016 w 1018"/>
                  <a:gd name="T3" fmla="*/ 16 h 91"/>
                  <a:gd name="T4" fmla="*/ 1016 w 1018"/>
                  <a:gd name="T5" fmla="*/ 1 h 91"/>
                  <a:gd name="T6" fmla="*/ 1015 w 1018"/>
                  <a:gd name="T7" fmla="*/ 1 h 91"/>
                  <a:gd name="T8" fmla="*/ 1015 w 1018"/>
                  <a:gd name="T9" fmla="*/ 1 h 91"/>
                  <a:gd name="T10" fmla="*/ 1015 w 1018"/>
                  <a:gd name="T11" fmla="*/ 1 h 91"/>
                  <a:gd name="T12" fmla="*/ 1013 w 1018"/>
                  <a:gd name="T13" fmla="*/ 1 h 91"/>
                  <a:gd name="T14" fmla="*/ 1013 w 1018"/>
                  <a:gd name="T15" fmla="*/ 1 h 91"/>
                  <a:gd name="T16" fmla="*/ 1013 w 1018"/>
                  <a:gd name="T17" fmla="*/ 1 h 91"/>
                  <a:gd name="T18" fmla="*/ 1011 w 1018"/>
                  <a:gd name="T19" fmla="*/ 1 h 91"/>
                  <a:gd name="T20" fmla="*/ 1011 w 1018"/>
                  <a:gd name="T21" fmla="*/ 0 h 91"/>
                  <a:gd name="T22" fmla="*/ 1011 w 1018"/>
                  <a:gd name="T23" fmla="*/ 16 h 91"/>
                  <a:gd name="T24" fmla="*/ 1013 w 1018"/>
                  <a:gd name="T25" fmla="*/ 41 h 91"/>
                  <a:gd name="T26" fmla="*/ 1018 w 1018"/>
                  <a:gd name="T27" fmla="*/ 41 h 91"/>
                  <a:gd name="T28" fmla="*/ 1016 w 1018"/>
                  <a:gd name="T29" fmla="*/ 68 h 91"/>
                  <a:gd name="T30" fmla="*/ 1016 w 1018"/>
                  <a:gd name="T31" fmla="*/ 68 h 91"/>
                  <a:gd name="T32" fmla="*/ 1016 w 1018"/>
                  <a:gd name="T33" fmla="*/ 68 h 91"/>
                  <a:gd name="T34" fmla="*/ 1016 w 1018"/>
                  <a:gd name="T35" fmla="*/ 68 h 91"/>
                  <a:gd name="T36" fmla="*/ 1015 w 1018"/>
                  <a:gd name="T37" fmla="*/ 68 h 91"/>
                  <a:gd name="T38" fmla="*/ 1015 w 1018"/>
                  <a:gd name="T39" fmla="*/ 68 h 91"/>
                  <a:gd name="T40" fmla="*/ 1015 w 1018"/>
                  <a:gd name="T41" fmla="*/ 68 h 91"/>
                  <a:gd name="T42" fmla="*/ 1013 w 1018"/>
                  <a:gd name="T43" fmla="*/ 68 h 91"/>
                  <a:gd name="T44" fmla="*/ 1013 w 1018"/>
                  <a:gd name="T45" fmla="*/ 68 h 91"/>
                  <a:gd name="T46" fmla="*/ 1011 w 1018"/>
                  <a:gd name="T47" fmla="*/ 68 h 91"/>
                  <a:gd name="T48" fmla="*/ 1013 w 1018"/>
                  <a:gd name="T49" fmla="*/ 41 h 91"/>
                  <a:gd name="T50" fmla="*/ 1018 w 1018"/>
                  <a:gd name="T51" fmla="*/ 41 h 91"/>
                  <a:gd name="T52" fmla="*/ 0 w 1018"/>
                  <a:gd name="T53" fmla="*/ 29 h 91"/>
                  <a:gd name="T54" fmla="*/ 0 w 1018"/>
                  <a:gd name="T55" fmla="*/ 41 h 91"/>
                  <a:gd name="T56" fmla="*/ 0 w 1018"/>
                  <a:gd name="T57" fmla="*/ 68 h 91"/>
                  <a:gd name="T58" fmla="*/ 1 w 1018"/>
                  <a:gd name="T59" fmla="*/ 91 h 91"/>
                  <a:gd name="T60" fmla="*/ 6 w 1018"/>
                  <a:gd name="T61" fmla="*/ 89 h 91"/>
                  <a:gd name="T62" fmla="*/ 5 w 1018"/>
                  <a:gd name="T63" fmla="*/ 68 h 91"/>
                  <a:gd name="T64" fmla="*/ 5 w 1018"/>
                  <a:gd name="T65" fmla="*/ 41 h 91"/>
                  <a:gd name="T66" fmla="*/ 5 w 1018"/>
                  <a:gd name="T67" fmla="*/ 26 h 91"/>
                  <a:gd name="T68" fmla="*/ 5 w 1018"/>
                  <a:gd name="T69" fmla="*/ 28 h 91"/>
                  <a:gd name="T70" fmla="*/ 3 w 1018"/>
                  <a:gd name="T71" fmla="*/ 28 h 91"/>
                  <a:gd name="T72" fmla="*/ 3 w 1018"/>
                  <a:gd name="T73" fmla="*/ 28 h 91"/>
                  <a:gd name="T74" fmla="*/ 3 w 1018"/>
                  <a:gd name="T75" fmla="*/ 28 h 91"/>
                  <a:gd name="T76" fmla="*/ 1 w 1018"/>
                  <a:gd name="T77" fmla="*/ 28 h 91"/>
                  <a:gd name="T78" fmla="*/ 1 w 1018"/>
                  <a:gd name="T79" fmla="*/ 29 h 91"/>
                  <a:gd name="T80" fmla="*/ 1 w 1018"/>
                  <a:gd name="T81" fmla="*/ 29 h 91"/>
                  <a:gd name="T82" fmla="*/ 0 w 1018"/>
                  <a:gd name="T83" fmla="*/ 29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8"/>
                  <a:gd name="T127" fmla="*/ 0 h 91"/>
                  <a:gd name="T128" fmla="*/ 1018 w 1018"/>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8" h="91">
                    <a:moveTo>
                      <a:pt x="1018" y="41"/>
                    </a:moveTo>
                    <a:lnTo>
                      <a:pt x="1016" y="16"/>
                    </a:lnTo>
                    <a:lnTo>
                      <a:pt x="1016" y="1"/>
                    </a:lnTo>
                    <a:lnTo>
                      <a:pt x="1015" y="1"/>
                    </a:lnTo>
                    <a:lnTo>
                      <a:pt x="1013" y="1"/>
                    </a:lnTo>
                    <a:lnTo>
                      <a:pt x="1011" y="1"/>
                    </a:lnTo>
                    <a:lnTo>
                      <a:pt x="1011" y="0"/>
                    </a:lnTo>
                    <a:lnTo>
                      <a:pt x="1011" y="16"/>
                    </a:lnTo>
                    <a:lnTo>
                      <a:pt x="1013" y="41"/>
                    </a:lnTo>
                    <a:lnTo>
                      <a:pt x="1018" y="41"/>
                    </a:lnTo>
                    <a:lnTo>
                      <a:pt x="1016" y="68"/>
                    </a:lnTo>
                    <a:lnTo>
                      <a:pt x="1015" y="68"/>
                    </a:lnTo>
                    <a:lnTo>
                      <a:pt x="1013" y="68"/>
                    </a:lnTo>
                    <a:lnTo>
                      <a:pt x="1011" y="68"/>
                    </a:lnTo>
                    <a:lnTo>
                      <a:pt x="1013" y="41"/>
                    </a:lnTo>
                    <a:lnTo>
                      <a:pt x="1018" y="41"/>
                    </a:lnTo>
                    <a:close/>
                    <a:moveTo>
                      <a:pt x="0" y="29"/>
                    </a:moveTo>
                    <a:lnTo>
                      <a:pt x="0" y="41"/>
                    </a:lnTo>
                    <a:lnTo>
                      <a:pt x="0" y="68"/>
                    </a:lnTo>
                    <a:lnTo>
                      <a:pt x="1" y="91"/>
                    </a:lnTo>
                    <a:lnTo>
                      <a:pt x="6" y="89"/>
                    </a:lnTo>
                    <a:lnTo>
                      <a:pt x="5" y="68"/>
                    </a:lnTo>
                    <a:lnTo>
                      <a:pt x="5" y="41"/>
                    </a:lnTo>
                    <a:lnTo>
                      <a:pt x="5" y="26"/>
                    </a:lnTo>
                    <a:lnTo>
                      <a:pt x="5" y="28"/>
                    </a:lnTo>
                    <a:lnTo>
                      <a:pt x="3" y="28"/>
                    </a:lnTo>
                    <a:lnTo>
                      <a:pt x="1" y="28"/>
                    </a:lnTo>
                    <a:lnTo>
                      <a:pt x="1" y="29"/>
                    </a:lnTo>
                    <a:lnTo>
                      <a:pt x="0" y="29"/>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270" name="Freeform 286"/>
              <p:cNvSpPr>
                <a:spLocks noEditPoints="1"/>
              </p:cNvSpPr>
              <p:nvPr/>
            </p:nvSpPr>
            <p:spPr bwMode="auto">
              <a:xfrm>
                <a:off x="1524" y="2904"/>
                <a:ext cx="1014" cy="89"/>
              </a:xfrm>
              <a:custGeom>
                <a:avLst/>
                <a:gdLst>
                  <a:gd name="T0" fmla="*/ 1014 w 1014"/>
                  <a:gd name="T1" fmla="*/ 41 h 89"/>
                  <a:gd name="T2" fmla="*/ 1014 w 1014"/>
                  <a:gd name="T3" fmla="*/ 16 h 89"/>
                  <a:gd name="T4" fmla="*/ 1012 w 1014"/>
                  <a:gd name="T5" fmla="*/ 1 h 89"/>
                  <a:gd name="T6" fmla="*/ 1012 w 1014"/>
                  <a:gd name="T7" fmla="*/ 1 h 89"/>
                  <a:gd name="T8" fmla="*/ 1012 w 1014"/>
                  <a:gd name="T9" fmla="*/ 1 h 89"/>
                  <a:gd name="T10" fmla="*/ 1010 w 1014"/>
                  <a:gd name="T11" fmla="*/ 1 h 89"/>
                  <a:gd name="T12" fmla="*/ 1010 w 1014"/>
                  <a:gd name="T13" fmla="*/ 0 h 89"/>
                  <a:gd name="T14" fmla="*/ 1009 w 1014"/>
                  <a:gd name="T15" fmla="*/ 0 h 89"/>
                  <a:gd name="T16" fmla="*/ 1009 w 1014"/>
                  <a:gd name="T17" fmla="*/ 0 h 89"/>
                  <a:gd name="T18" fmla="*/ 1009 w 1014"/>
                  <a:gd name="T19" fmla="*/ 0 h 89"/>
                  <a:gd name="T20" fmla="*/ 1007 w 1014"/>
                  <a:gd name="T21" fmla="*/ 0 h 89"/>
                  <a:gd name="T22" fmla="*/ 1009 w 1014"/>
                  <a:gd name="T23" fmla="*/ 16 h 89"/>
                  <a:gd name="T24" fmla="*/ 1009 w 1014"/>
                  <a:gd name="T25" fmla="*/ 41 h 89"/>
                  <a:gd name="T26" fmla="*/ 1014 w 1014"/>
                  <a:gd name="T27" fmla="*/ 41 h 89"/>
                  <a:gd name="T28" fmla="*/ 1014 w 1014"/>
                  <a:gd name="T29" fmla="*/ 68 h 89"/>
                  <a:gd name="T30" fmla="*/ 1014 w 1014"/>
                  <a:gd name="T31" fmla="*/ 68 h 89"/>
                  <a:gd name="T32" fmla="*/ 1012 w 1014"/>
                  <a:gd name="T33" fmla="*/ 68 h 89"/>
                  <a:gd name="T34" fmla="*/ 1012 w 1014"/>
                  <a:gd name="T35" fmla="*/ 68 h 89"/>
                  <a:gd name="T36" fmla="*/ 1010 w 1014"/>
                  <a:gd name="T37" fmla="*/ 68 h 89"/>
                  <a:gd name="T38" fmla="*/ 1010 w 1014"/>
                  <a:gd name="T39" fmla="*/ 68 h 89"/>
                  <a:gd name="T40" fmla="*/ 1010 w 1014"/>
                  <a:gd name="T41" fmla="*/ 68 h 89"/>
                  <a:gd name="T42" fmla="*/ 1009 w 1014"/>
                  <a:gd name="T43" fmla="*/ 68 h 89"/>
                  <a:gd name="T44" fmla="*/ 1009 w 1014"/>
                  <a:gd name="T45" fmla="*/ 68 h 89"/>
                  <a:gd name="T46" fmla="*/ 1009 w 1014"/>
                  <a:gd name="T47" fmla="*/ 41 h 89"/>
                  <a:gd name="T48" fmla="*/ 1014 w 1014"/>
                  <a:gd name="T49" fmla="*/ 41 h 89"/>
                  <a:gd name="T50" fmla="*/ 2 w 1014"/>
                  <a:gd name="T51" fmla="*/ 28 h 89"/>
                  <a:gd name="T52" fmla="*/ 0 w 1014"/>
                  <a:gd name="T53" fmla="*/ 41 h 89"/>
                  <a:gd name="T54" fmla="*/ 2 w 1014"/>
                  <a:gd name="T55" fmla="*/ 68 h 89"/>
                  <a:gd name="T56" fmla="*/ 4 w 1014"/>
                  <a:gd name="T57" fmla="*/ 89 h 89"/>
                  <a:gd name="T58" fmla="*/ 9 w 1014"/>
                  <a:gd name="T59" fmla="*/ 87 h 89"/>
                  <a:gd name="T60" fmla="*/ 7 w 1014"/>
                  <a:gd name="T61" fmla="*/ 68 h 89"/>
                  <a:gd name="T62" fmla="*/ 5 w 1014"/>
                  <a:gd name="T63" fmla="*/ 41 h 89"/>
                  <a:gd name="T64" fmla="*/ 7 w 1014"/>
                  <a:gd name="T65" fmla="*/ 26 h 89"/>
                  <a:gd name="T66" fmla="*/ 5 w 1014"/>
                  <a:gd name="T67" fmla="*/ 26 h 89"/>
                  <a:gd name="T68" fmla="*/ 5 w 1014"/>
                  <a:gd name="T69" fmla="*/ 26 h 89"/>
                  <a:gd name="T70" fmla="*/ 5 w 1014"/>
                  <a:gd name="T71" fmla="*/ 26 h 89"/>
                  <a:gd name="T72" fmla="*/ 4 w 1014"/>
                  <a:gd name="T73" fmla="*/ 26 h 89"/>
                  <a:gd name="T74" fmla="*/ 4 w 1014"/>
                  <a:gd name="T75" fmla="*/ 28 h 89"/>
                  <a:gd name="T76" fmla="*/ 2 w 1014"/>
                  <a:gd name="T77" fmla="*/ 28 h 89"/>
                  <a:gd name="T78" fmla="*/ 2 w 1014"/>
                  <a:gd name="T79" fmla="*/ 28 h 89"/>
                  <a:gd name="T80" fmla="*/ 2 w 1014"/>
                  <a:gd name="T81" fmla="*/ 28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4"/>
                  <a:gd name="T124" fmla="*/ 0 h 89"/>
                  <a:gd name="T125" fmla="*/ 1014 w 1014"/>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4" h="89">
                    <a:moveTo>
                      <a:pt x="1014" y="41"/>
                    </a:moveTo>
                    <a:lnTo>
                      <a:pt x="1014" y="16"/>
                    </a:lnTo>
                    <a:lnTo>
                      <a:pt x="1012" y="1"/>
                    </a:lnTo>
                    <a:lnTo>
                      <a:pt x="1010" y="1"/>
                    </a:lnTo>
                    <a:lnTo>
                      <a:pt x="1010" y="0"/>
                    </a:lnTo>
                    <a:lnTo>
                      <a:pt x="1009" y="0"/>
                    </a:lnTo>
                    <a:lnTo>
                      <a:pt x="1007" y="0"/>
                    </a:lnTo>
                    <a:lnTo>
                      <a:pt x="1009" y="16"/>
                    </a:lnTo>
                    <a:lnTo>
                      <a:pt x="1009" y="41"/>
                    </a:lnTo>
                    <a:lnTo>
                      <a:pt x="1014" y="41"/>
                    </a:lnTo>
                    <a:lnTo>
                      <a:pt x="1014" y="68"/>
                    </a:lnTo>
                    <a:lnTo>
                      <a:pt x="1012" y="68"/>
                    </a:lnTo>
                    <a:lnTo>
                      <a:pt x="1010" y="68"/>
                    </a:lnTo>
                    <a:lnTo>
                      <a:pt x="1009" y="68"/>
                    </a:lnTo>
                    <a:lnTo>
                      <a:pt x="1009" y="41"/>
                    </a:lnTo>
                    <a:lnTo>
                      <a:pt x="1014" y="41"/>
                    </a:lnTo>
                    <a:close/>
                    <a:moveTo>
                      <a:pt x="2" y="28"/>
                    </a:moveTo>
                    <a:lnTo>
                      <a:pt x="0" y="41"/>
                    </a:lnTo>
                    <a:lnTo>
                      <a:pt x="2" y="68"/>
                    </a:lnTo>
                    <a:lnTo>
                      <a:pt x="4" y="89"/>
                    </a:lnTo>
                    <a:lnTo>
                      <a:pt x="9" y="87"/>
                    </a:lnTo>
                    <a:lnTo>
                      <a:pt x="7" y="68"/>
                    </a:lnTo>
                    <a:lnTo>
                      <a:pt x="5" y="41"/>
                    </a:lnTo>
                    <a:lnTo>
                      <a:pt x="7" y="26"/>
                    </a:lnTo>
                    <a:lnTo>
                      <a:pt x="5" y="26"/>
                    </a:lnTo>
                    <a:lnTo>
                      <a:pt x="4" y="26"/>
                    </a:lnTo>
                    <a:lnTo>
                      <a:pt x="4" y="28"/>
                    </a:lnTo>
                    <a:lnTo>
                      <a:pt x="2" y="28"/>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271" name="Freeform 287"/>
              <p:cNvSpPr>
                <a:spLocks noEditPoints="1"/>
              </p:cNvSpPr>
              <p:nvPr/>
            </p:nvSpPr>
            <p:spPr bwMode="auto">
              <a:xfrm>
                <a:off x="1528" y="2904"/>
                <a:ext cx="1008" cy="89"/>
              </a:xfrm>
              <a:custGeom>
                <a:avLst/>
                <a:gdLst>
                  <a:gd name="T0" fmla="*/ 1008 w 1008"/>
                  <a:gd name="T1" fmla="*/ 41 h 89"/>
                  <a:gd name="T2" fmla="*/ 1006 w 1008"/>
                  <a:gd name="T3" fmla="*/ 16 h 89"/>
                  <a:gd name="T4" fmla="*/ 1006 w 1008"/>
                  <a:gd name="T5" fmla="*/ 0 h 89"/>
                  <a:gd name="T6" fmla="*/ 1005 w 1008"/>
                  <a:gd name="T7" fmla="*/ 0 h 89"/>
                  <a:gd name="T8" fmla="*/ 1005 w 1008"/>
                  <a:gd name="T9" fmla="*/ 0 h 89"/>
                  <a:gd name="T10" fmla="*/ 1005 w 1008"/>
                  <a:gd name="T11" fmla="*/ 0 h 89"/>
                  <a:gd name="T12" fmla="*/ 1003 w 1008"/>
                  <a:gd name="T13" fmla="*/ 0 h 89"/>
                  <a:gd name="T14" fmla="*/ 1003 w 1008"/>
                  <a:gd name="T15" fmla="*/ 0 h 89"/>
                  <a:gd name="T16" fmla="*/ 1003 w 1008"/>
                  <a:gd name="T17" fmla="*/ 0 h 89"/>
                  <a:gd name="T18" fmla="*/ 1001 w 1008"/>
                  <a:gd name="T19" fmla="*/ 0 h 89"/>
                  <a:gd name="T20" fmla="*/ 1001 w 1008"/>
                  <a:gd name="T21" fmla="*/ 0 h 89"/>
                  <a:gd name="T22" fmla="*/ 1001 w 1008"/>
                  <a:gd name="T23" fmla="*/ 16 h 89"/>
                  <a:gd name="T24" fmla="*/ 1003 w 1008"/>
                  <a:gd name="T25" fmla="*/ 41 h 89"/>
                  <a:gd name="T26" fmla="*/ 1008 w 1008"/>
                  <a:gd name="T27" fmla="*/ 41 h 89"/>
                  <a:gd name="T28" fmla="*/ 1006 w 1008"/>
                  <a:gd name="T29" fmla="*/ 68 h 89"/>
                  <a:gd name="T30" fmla="*/ 1006 w 1008"/>
                  <a:gd name="T31" fmla="*/ 68 h 89"/>
                  <a:gd name="T32" fmla="*/ 1006 w 1008"/>
                  <a:gd name="T33" fmla="*/ 68 h 89"/>
                  <a:gd name="T34" fmla="*/ 1005 w 1008"/>
                  <a:gd name="T35" fmla="*/ 68 h 89"/>
                  <a:gd name="T36" fmla="*/ 1005 w 1008"/>
                  <a:gd name="T37" fmla="*/ 68 h 89"/>
                  <a:gd name="T38" fmla="*/ 1005 w 1008"/>
                  <a:gd name="T39" fmla="*/ 68 h 89"/>
                  <a:gd name="T40" fmla="*/ 1003 w 1008"/>
                  <a:gd name="T41" fmla="*/ 68 h 89"/>
                  <a:gd name="T42" fmla="*/ 1003 w 1008"/>
                  <a:gd name="T43" fmla="*/ 68 h 89"/>
                  <a:gd name="T44" fmla="*/ 1001 w 1008"/>
                  <a:gd name="T45" fmla="*/ 68 h 89"/>
                  <a:gd name="T46" fmla="*/ 1003 w 1008"/>
                  <a:gd name="T47" fmla="*/ 41 h 89"/>
                  <a:gd name="T48" fmla="*/ 1008 w 1008"/>
                  <a:gd name="T49" fmla="*/ 41 h 89"/>
                  <a:gd name="T50" fmla="*/ 0 w 1008"/>
                  <a:gd name="T51" fmla="*/ 26 h 89"/>
                  <a:gd name="T52" fmla="*/ 0 w 1008"/>
                  <a:gd name="T53" fmla="*/ 41 h 89"/>
                  <a:gd name="T54" fmla="*/ 0 w 1008"/>
                  <a:gd name="T55" fmla="*/ 68 h 89"/>
                  <a:gd name="T56" fmla="*/ 1 w 1008"/>
                  <a:gd name="T57" fmla="*/ 89 h 89"/>
                  <a:gd name="T58" fmla="*/ 6 w 1008"/>
                  <a:gd name="T59" fmla="*/ 86 h 89"/>
                  <a:gd name="T60" fmla="*/ 5 w 1008"/>
                  <a:gd name="T61" fmla="*/ 68 h 89"/>
                  <a:gd name="T62" fmla="*/ 5 w 1008"/>
                  <a:gd name="T63" fmla="*/ 41 h 89"/>
                  <a:gd name="T64" fmla="*/ 5 w 1008"/>
                  <a:gd name="T65" fmla="*/ 25 h 89"/>
                  <a:gd name="T66" fmla="*/ 5 w 1008"/>
                  <a:gd name="T67" fmla="*/ 25 h 89"/>
                  <a:gd name="T68" fmla="*/ 3 w 1008"/>
                  <a:gd name="T69" fmla="*/ 25 h 89"/>
                  <a:gd name="T70" fmla="*/ 3 w 1008"/>
                  <a:gd name="T71" fmla="*/ 25 h 89"/>
                  <a:gd name="T72" fmla="*/ 3 w 1008"/>
                  <a:gd name="T73" fmla="*/ 26 h 89"/>
                  <a:gd name="T74" fmla="*/ 1 w 1008"/>
                  <a:gd name="T75" fmla="*/ 26 h 89"/>
                  <a:gd name="T76" fmla="*/ 1 w 1008"/>
                  <a:gd name="T77" fmla="*/ 26 h 89"/>
                  <a:gd name="T78" fmla="*/ 1 w 1008"/>
                  <a:gd name="T79" fmla="*/ 26 h 89"/>
                  <a:gd name="T80" fmla="*/ 0 w 1008"/>
                  <a:gd name="T81" fmla="*/ 26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8"/>
                  <a:gd name="T124" fmla="*/ 0 h 89"/>
                  <a:gd name="T125" fmla="*/ 1008 w 1008"/>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8" h="89">
                    <a:moveTo>
                      <a:pt x="1008" y="41"/>
                    </a:moveTo>
                    <a:lnTo>
                      <a:pt x="1006" y="16"/>
                    </a:lnTo>
                    <a:lnTo>
                      <a:pt x="1006" y="0"/>
                    </a:lnTo>
                    <a:lnTo>
                      <a:pt x="1005" y="0"/>
                    </a:lnTo>
                    <a:lnTo>
                      <a:pt x="1003" y="0"/>
                    </a:lnTo>
                    <a:lnTo>
                      <a:pt x="1001" y="0"/>
                    </a:lnTo>
                    <a:lnTo>
                      <a:pt x="1001" y="16"/>
                    </a:lnTo>
                    <a:lnTo>
                      <a:pt x="1003" y="41"/>
                    </a:lnTo>
                    <a:lnTo>
                      <a:pt x="1008" y="41"/>
                    </a:lnTo>
                    <a:lnTo>
                      <a:pt x="1006" y="68"/>
                    </a:lnTo>
                    <a:lnTo>
                      <a:pt x="1005" y="68"/>
                    </a:lnTo>
                    <a:lnTo>
                      <a:pt x="1003" y="68"/>
                    </a:lnTo>
                    <a:lnTo>
                      <a:pt x="1001" y="68"/>
                    </a:lnTo>
                    <a:lnTo>
                      <a:pt x="1003" y="41"/>
                    </a:lnTo>
                    <a:lnTo>
                      <a:pt x="1008" y="41"/>
                    </a:lnTo>
                    <a:close/>
                    <a:moveTo>
                      <a:pt x="0" y="26"/>
                    </a:moveTo>
                    <a:lnTo>
                      <a:pt x="0" y="41"/>
                    </a:lnTo>
                    <a:lnTo>
                      <a:pt x="0" y="68"/>
                    </a:lnTo>
                    <a:lnTo>
                      <a:pt x="1" y="89"/>
                    </a:lnTo>
                    <a:lnTo>
                      <a:pt x="6" y="86"/>
                    </a:lnTo>
                    <a:lnTo>
                      <a:pt x="5" y="68"/>
                    </a:lnTo>
                    <a:lnTo>
                      <a:pt x="5" y="41"/>
                    </a:lnTo>
                    <a:lnTo>
                      <a:pt x="5" y="25"/>
                    </a:lnTo>
                    <a:lnTo>
                      <a:pt x="3" y="25"/>
                    </a:lnTo>
                    <a:lnTo>
                      <a:pt x="3" y="26"/>
                    </a:lnTo>
                    <a:lnTo>
                      <a:pt x="1" y="26"/>
                    </a:lnTo>
                    <a:lnTo>
                      <a:pt x="0" y="26"/>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272" name="Freeform 288"/>
              <p:cNvSpPr>
                <a:spLocks noEditPoints="1"/>
              </p:cNvSpPr>
              <p:nvPr/>
            </p:nvSpPr>
            <p:spPr bwMode="auto">
              <a:xfrm>
                <a:off x="1529" y="2904"/>
                <a:ext cx="1004" cy="87"/>
              </a:xfrm>
              <a:custGeom>
                <a:avLst/>
                <a:gdLst>
                  <a:gd name="T0" fmla="*/ 1004 w 1004"/>
                  <a:gd name="T1" fmla="*/ 41 h 87"/>
                  <a:gd name="T2" fmla="*/ 1004 w 1004"/>
                  <a:gd name="T3" fmla="*/ 16 h 87"/>
                  <a:gd name="T4" fmla="*/ 1002 w 1004"/>
                  <a:gd name="T5" fmla="*/ 0 h 87"/>
                  <a:gd name="T6" fmla="*/ 1002 w 1004"/>
                  <a:gd name="T7" fmla="*/ 0 h 87"/>
                  <a:gd name="T8" fmla="*/ 1002 w 1004"/>
                  <a:gd name="T9" fmla="*/ 0 h 87"/>
                  <a:gd name="T10" fmla="*/ 1000 w 1004"/>
                  <a:gd name="T11" fmla="*/ 0 h 87"/>
                  <a:gd name="T12" fmla="*/ 1000 w 1004"/>
                  <a:gd name="T13" fmla="*/ 0 h 87"/>
                  <a:gd name="T14" fmla="*/ 999 w 1004"/>
                  <a:gd name="T15" fmla="*/ 0 h 87"/>
                  <a:gd name="T16" fmla="*/ 999 w 1004"/>
                  <a:gd name="T17" fmla="*/ 0 h 87"/>
                  <a:gd name="T18" fmla="*/ 999 w 1004"/>
                  <a:gd name="T19" fmla="*/ 0 h 87"/>
                  <a:gd name="T20" fmla="*/ 997 w 1004"/>
                  <a:gd name="T21" fmla="*/ 0 h 87"/>
                  <a:gd name="T22" fmla="*/ 999 w 1004"/>
                  <a:gd name="T23" fmla="*/ 16 h 87"/>
                  <a:gd name="T24" fmla="*/ 999 w 1004"/>
                  <a:gd name="T25" fmla="*/ 41 h 87"/>
                  <a:gd name="T26" fmla="*/ 1004 w 1004"/>
                  <a:gd name="T27" fmla="*/ 41 h 87"/>
                  <a:gd name="T28" fmla="*/ 1004 w 1004"/>
                  <a:gd name="T29" fmla="*/ 68 h 87"/>
                  <a:gd name="T30" fmla="*/ 1004 w 1004"/>
                  <a:gd name="T31" fmla="*/ 68 h 87"/>
                  <a:gd name="T32" fmla="*/ 1002 w 1004"/>
                  <a:gd name="T33" fmla="*/ 68 h 87"/>
                  <a:gd name="T34" fmla="*/ 1002 w 1004"/>
                  <a:gd name="T35" fmla="*/ 68 h 87"/>
                  <a:gd name="T36" fmla="*/ 1000 w 1004"/>
                  <a:gd name="T37" fmla="*/ 68 h 87"/>
                  <a:gd name="T38" fmla="*/ 1000 w 1004"/>
                  <a:gd name="T39" fmla="*/ 68 h 87"/>
                  <a:gd name="T40" fmla="*/ 1000 w 1004"/>
                  <a:gd name="T41" fmla="*/ 68 h 87"/>
                  <a:gd name="T42" fmla="*/ 999 w 1004"/>
                  <a:gd name="T43" fmla="*/ 68 h 87"/>
                  <a:gd name="T44" fmla="*/ 999 w 1004"/>
                  <a:gd name="T45" fmla="*/ 66 h 87"/>
                  <a:gd name="T46" fmla="*/ 999 w 1004"/>
                  <a:gd name="T47" fmla="*/ 41 h 87"/>
                  <a:gd name="T48" fmla="*/ 1004 w 1004"/>
                  <a:gd name="T49" fmla="*/ 41 h 87"/>
                  <a:gd name="T50" fmla="*/ 2 w 1004"/>
                  <a:gd name="T51" fmla="*/ 26 h 87"/>
                  <a:gd name="T52" fmla="*/ 0 w 1004"/>
                  <a:gd name="T53" fmla="*/ 41 h 87"/>
                  <a:gd name="T54" fmla="*/ 2 w 1004"/>
                  <a:gd name="T55" fmla="*/ 68 h 87"/>
                  <a:gd name="T56" fmla="*/ 4 w 1004"/>
                  <a:gd name="T57" fmla="*/ 87 h 87"/>
                  <a:gd name="T58" fmla="*/ 9 w 1004"/>
                  <a:gd name="T59" fmla="*/ 86 h 87"/>
                  <a:gd name="T60" fmla="*/ 7 w 1004"/>
                  <a:gd name="T61" fmla="*/ 68 h 87"/>
                  <a:gd name="T62" fmla="*/ 5 w 1004"/>
                  <a:gd name="T63" fmla="*/ 41 h 87"/>
                  <a:gd name="T64" fmla="*/ 7 w 1004"/>
                  <a:gd name="T65" fmla="*/ 23 h 87"/>
                  <a:gd name="T66" fmla="*/ 5 w 1004"/>
                  <a:gd name="T67" fmla="*/ 23 h 87"/>
                  <a:gd name="T68" fmla="*/ 5 w 1004"/>
                  <a:gd name="T69" fmla="*/ 25 h 87"/>
                  <a:gd name="T70" fmla="*/ 5 w 1004"/>
                  <a:gd name="T71" fmla="*/ 25 h 87"/>
                  <a:gd name="T72" fmla="*/ 4 w 1004"/>
                  <a:gd name="T73" fmla="*/ 25 h 87"/>
                  <a:gd name="T74" fmla="*/ 4 w 1004"/>
                  <a:gd name="T75" fmla="*/ 25 h 87"/>
                  <a:gd name="T76" fmla="*/ 2 w 1004"/>
                  <a:gd name="T77" fmla="*/ 25 h 87"/>
                  <a:gd name="T78" fmla="*/ 2 w 1004"/>
                  <a:gd name="T79" fmla="*/ 25 h 87"/>
                  <a:gd name="T80" fmla="*/ 2 w 1004"/>
                  <a:gd name="T81" fmla="*/ 26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4"/>
                  <a:gd name="T124" fmla="*/ 0 h 87"/>
                  <a:gd name="T125" fmla="*/ 1004 w 1004"/>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4" h="87">
                    <a:moveTo>
                      <a:pt x="1004" y="41"/>
                    </a:moveTo>
                    <a:lnTo>
                      <a:pt x="1004" y="16"/>
                    </a:lnTo>
                    <a:lnTo>
                      <a:pt x="1002" y="0"/>
                    </a:lnTo>
                    <a:lnTo>
                      <a:pt x="1000" y="0"/>
                    </a:lnTo>
                    <a:lnTo>
                      <a:pt x="999" y="0"/>
                    </a:lnTo>
                    <a:lnTo>
                      <a:pt x="997" y="0"/>
                    </a:lnTo>
                    <a:lnTo>
                      <a:pt x="999" y="16"/>
                    </a:lnTo>
                    <a:lnTo>
                      <a:pt x="999" y="41"/>
                    </a:lnTo>
                    <a:lnTo>
                      <a:pt x="1004" y="41"/>
                    </a:lnTo>
                    <a:lnTo>
                      <a:pt x="1004" y="68"/>
                    </a:lnTo>
                    <a:lnTo>
                      <a:pt x="1002" y="68"/>
                    </a:lnTo>
                    <a:lnTo>
                      <a:pt x="1000" y="68"/>
                    </a:lnTo>
                    <a:lnTo>
                      <a:pt x="999" y="68"/>
                    </a:lnTo>
                    <a:lnTo>
                      <a:pt x="999" y="66"/>
                    </a:lnTo>
                    <a:lnTo>
                      <a:pt x="999" y="41"/>
                    </a:lnTo>
                    <a:lnTo>
                      <a:pt x="1004" y="41"/>
                    </a:lnTo>
                    <a:close/>
                    <a:moveTo>
                      <a:pt x="2" y="26"/>
                    </a:moveTo>
                    <a:lnTo>
                      <a:pt x="0" y="41"/>
                    </a:lnTo>
                    <a:lnTo>
                      <a:pt x="2" y="68"/>
                    </a:lnTo>
                    <a:lnTo>
                      <a:pt x="4" y="87"/>
                    </a:lnTo>
                    <a:lnTo>
                      <a:pt x="9" y="86"/>
                    </a:lnTo>
                    <a:lnTo>
                      <a:pt x="7" y="68"/>
                    </a:lnTo>
                    <a:lnTo>
                      <a:pt x="5" y="41"/>
                    </a:lnTo>
                    <a:lnTo>
                      <a:pt x="7" y="23"/>
                    </a:lnTo>
                    <a:lnTo>
                      <a:pt x="5" y="23"/>
                    </a:lnTo>
                    <a:lnTo>
                      <a:pt x="5" y="25"/>
                    </a:lnTo>
                    <a:lnTo>
                      <a:pt x="4" y="25"/>
                    </a:lnTo>
                    <a:lnTo>
                      <a:pt x="2" y="25"/>
                    </a:lnTo>
                    <a:lnTo>
                      <a:pt x="2" y="26"/>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273" name="Freeform 289"/>
              <p:cNvSpPr>
                <a:spLocks noEditPoints="1"/>
              </p:cNvSpPr>
              <p:nvPr/>
            </p:nvSpPr>
            <p:spPr bwMode="auto">
              <a:xfrm>
                <a:off x="1533" y="2904"/>
                <a:ext cx="998" cy="86"/>
              </a:xfrm>
              <a:custGeom>
                <a:avLst/>
                <a:gdLst>
                  <a:gd name="T0" fmla="*/ 998 w 998"/>
                  <a:gd name="T1" fmla="*/ 41 h 86"/>
                  <a:gd name="T2" fmla="*/ 996 w 998"/>
                  <a:gd name="T3" fmla="*/ 16 h 86"/>
                  <a:gd name="T4" fmla="*/ 996 w 998"/>
                  <a:gd name="T5" fmla="*/ 0 h 86"/>
                  <a:gd name="T6" fmla="*/ 995 w 998"/>
                  <a:gd name="T7" fmla="*/ 0 h 86"/>
                  <a:gd name="T8" fmla="*/ 995 w 998"/>
                  <a:gd name="T9" fmla="*/ 0 h 86"/>
                  <a:gd name="T10" fmla="*/ 995 w 998"/>
                  <a:gd name="T11" fmla="*/ 0 h 86"/>
                  <a:gd name="T12" fmla="*/ 993 w 998"/>
                  <a:gd name="T13" fmla="*/ 0 h 86"/>
                  <a:gd name="T14" fmla="*/ 993 w 998"/>
                  <a:gd name="T15" fmla="*/ 0 h 86"/>
                  <a:gd name="T16" fmla="*/ 991 w 998"/>
                  <a:gd name="T17" fmla="*/ 0 h 86"/>
                  <a:gd name="T18" fmla="*/ 991 w 998"/>
                  <a:gd name="T19" fmla="*/ 0 h 86"/>
                  <a:gd name="T20" fmla="*/ 991 w 998"/>
                  <a:gd name="T21" fmla="*/ 0 h 86"/>
                  <a:gd name="T22" fmla="*/ 991 w 998"/>
                  <a:gd name="T23" fmla="*/ 16 h 86"/>
                  <a:gd name="T24" fmla="*/ 993 w 998"/>
                  <a:gd name="T25" fmla="*/ 41 h 86"/>
                  <a:gd name="T26" fmla="*/ 998 w 998"/>
                  <a:gd name="T27" fmla="*/ 41 h 86"/>
                  <a:gd name="T28" fmla="*/ 996 w 998"/>
                  <a:gd name="T29" fmla="*/ 68 h 86"/>
                  <a:gd name="T30" fmla="*/ 996 w 998"/>
                  <a:gd name="T31" fmla="*/ 68 h 86"/>
                  <a:gd name="T32" fmla="*/ 996 w 998"/>
                  <a:gd name="T33" fmla="*/ 68 h 86"/>
                  <a:gd name="T34" fmla="*/ 995 w 998"/>
                  <a:gd name="T35" fmla="*/ 68 h 86"/>
                  <a:gd name="T36" fmla="*/ 995 w 998"/>
                  <a:gd name="T37" fmla="*/ 66 h 86"/>
                  <a:gd name="T38" fmla="*/ 995 w 998"/>
                  <a:gd name="T39" fmla="*/ 66 h 86"/>
                  <a:gd name="T40" fmla="*/ 993 w 998"/>
                  <a:gd name="T41" fmla="*/ 66 h 86"/>
                  <a:gd name="T42" fmla="*/ 993 w 998"/>
                  <a:gd name="T43" fmla="*/ 66 h 86"/>
                  <a:gd name="T44" fmla="*/ 991 w 998"/>
                  <a:gd name="T45" fmla="*/ 66 h 86"/>
                  <a:gd name="T46" fmla="*/ 993 w 998"/>
                  <a:gd name="T47" fmla="*/ 41 h 86"/>
                  <a:gd name="T48" fmla="*/ 998 w 998"/>
                  <a:gd name="T49" fmla="*/ 41 h 86"/>
                  <a:gd name="T50" fmla="*/ 0 w 998"/>
                  <a:gd name="T51" fmla="*/ 25 h 86"/>
                  <a:gd name="T52" fmla="*/ 0 w 998"/>
                  <a:gd name="T53" fmla="*/ 41 h 86"/>
                  <a:gd name="T54" fmla="*/ 0 w 998"/>
                  <a:gd name="T55" fmla="*/ 68 h 86"/>
                  <a:gd name="T56" fmla="*/ 1 w 998"/>
                  <a:gd name="T57" fmla="*/ 86 h 86"/>
                  <a:gd name="T58" fmla="*/ 6 w 998"/>
                  <a:gd name="T59" fmla="*/ 84 h 86"/>
                  <a:gd name="T60" fmla="*/ 5 w 998"/>
                  <a:gd name="T61" fmla="*/ 68 h 86"/>
                  <a:gd name="T62" fmla="*/ 5 w 998"/>
                  <a:gd name="T63" fmla="*/ 41 h 86"/>
                  <a:gd name="T64" fmla="*/ 5 w 998"/>
                  <a:gd name="T65" fmla="*/ 21 h 86"/>
                  <a:gd name="T66" fmla="*/ 5 w 998"/>
                  <a:gd name="T67" fmla="*/ 23 h 86"/>
                  <a:gd name="T68" fmla="*/ 5 w 998"/>
                  <a:gd name="T69" fmla="*/ 23 h 86"/>
                  <a:gd name="T70" fmla="*/ 3 w 998"/>
                  <a:gd name="T71" fmla="*/ 23 h 86"/>
                  <a:gd name="T72" fmla="*/ 3 w 998"/>
                  <a:gd name="T73" fmla="*/ 23 h 86"/>
                  <a:gd name="T74" fmla="*/ 1 w 998"/>
                  <a:gd name="T75" fmla="*/ 23 h 86"/>
                  <a:gd name="T76" fmla="*/ 1 w 998"/>
                  <a:gd name="T77" fmla="*/ 25 h 86"/>
                  <a:gd name="T78" fmla="*/ 1 w 998"/>
                  <a:gd name="T79" fmla="*/ 25 h 86"/>
                  <a:gd name="T80" fmla="*/ 0 w 998"/>
                  <a:gd name="T81" fmla="*/ 25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8"/>
                  <a:gd name="T124" fmla="*/ 0 h 86"/>
                  <a:gd name="T125" fmla="*/ 998 w 998"/>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8" h="86">
                    <a:moveTo>
                      <a:pt x="998" y="41"/>
                    </a:moveTo>
                    <a:lnTo>
                      <a:pt x="996" y="16"/>
                    </a:lnTo>
                    <a:lnTo>
                      <a:pt x="996" y="0"/>
                    </a:lnTo>
                    <a:lnTo>
                      <a:pt x="995" y="0"/>
                    </a:lnTo>
                    <a:lnTo>
                      <a:pt x="993" y="0"/>
                    </a:lnTo>
                    <a:lnTo>
                      <a:pt x="991" y="0"/>
                    </a:lnTo>
                    <a:lnTo>
                      <a:pt x="991" y="16"/>
                    </a:lnTo>
                    <a:lnTo>
                      <a:pt x="993" y="41"/>
                    </a:lnTo>
                    <a:lnTo>
                      <a:pt x="998" y="41"/>
                    </a:lnTo>
                    <a:lnTo>
                      <a:pt x="996" y="68"/>
                    </a:lnTo>
                    <a:lnTo>
                      <a:pt x="995" y="68"/>
                    </a:lnTo>
                    <a:lnTo>
                      <a:pt x="995" y="66"/>
                    </a:lnTo>
                    <a:lnTo>
                      <a:pt x="993" y="66"/>
                    </a:lnTo>
                    <a:lnTo>
                      <a:pt x="991" y="66"/>
                    </a:lnTo>
                    <a:lnTo>
                      <a:pt x="993" y="41"/>
                    </a:lnTo>
                    <a:lnTo>
                      <a:pt x="998" y="41"/>
                    </a:lnTo>
                    <a:close/>
                    <a:moveTo>
                      <a:pt x="0" y="25"/>
                    </a:moveTo>
                    <a:lnTo>
                      <a:pt x="0" y="41"/>
                    </a:lnTo>
                    <a:lnTo>
                      <a:pt x="0" y="68"/>
                    </a:lnTo>
                    <a:lnTo>
                      <a:pt x="1" y="86"/>
                    </a:lnTo>
                    <a:lnTo>
                      <a:pt x="6" y="84"/>
                    </a:lnTo>
                    <a:lnTo>
                      <a:pt x="5" y="68"/>
                    </a:lnTo>
                    <a:lnTo>
                      <a:pt x="5" y="41"/>
                    </a:lnTo>
                    <a:lnTo>
                      <a:pt x="5" y="21"/>
                    </a:lnTo>
                    <a:lnTo>
                      <a:pt x="5" y="23"/>
                    </a:lnTo>
                    <a:lnTo>
                      <a:pt x="3" y="23"/>
                    </a:lnTo>
                    <a:lnTo>
                      <a:pt x="1" y="23"/>
                    </a:lnTo>
                    <a:lnTo>
                      <a:pt x="1" y="25"/>
                    </a:lnTo>
                    <a:lnTo>
                      <a:pt x="0" y="25"/>
                    </a:lnTo>
                    <a:close/>
                  </a:path>
                </a:pathLst>
              </a:custGeom>
              <a:solidFill>
                <a:srgbClr val="ABABAB"/>
              </a:solidFill>
              <a:ln w="9525">
                <a:noFill/>
                <a:round/>
                <a:headEnd/>
                <a:tailEnd/>
              </a:ln>
            </p:spPr>
            <p:txBody>
              <a:bodyPr/>
              <a:lstStyle/>
              <a:p>
                <a:pPr algn="ctr"/>
                <a:endParaRPr lang="en-US">
                  <a:latin typeface="Candara" pitchFamily="34" charset="0"/>
                </a:endParaRPr>
              </a:p>
            </p:txBody>
          </p:sp>
          <p:sp>
            <p:nvSpPr>
              <p:cNvPr id="7274" name="Freeform 290"/>
              <p:cNvSpPr>
                <a:spLocks noEditPoints="1"/>
              </p:cNvSpPr>
              <p:nvPr/>
            </p:nvSpPr>
            <p:spPr bwMode="auto">
              <a:xfrm>
                <a:off x="1534" y="2904"/>
                <a:ext cx="994" cy="86"/>
              </a:xfrm>
              <a:custGeom>
                <a:avLst/>
                <a:gdLst>
                  <a:gd name="T0" fmla="*/ 994 w 994"/>
                  <a:gd name="T1" fmla="*/ 41 h 86"/>
                  <a:gd name="T2" fmla="*/ 994 w 994"/>
                  <a:gd name="T3" fmla="*/ 16 h 86"/>
                  <a:gd name="T4" fmla="*/ 992 w 994"/>
                  <a:gd name="T5" fmla="*/ 0 h 86"/>
                  <a:gd name="T6" fmla="*/ 992 w 994"/>
                  <a:gd name="T7" fmla="*/ 0 h 86"/>
                  <a:gd name="T8" fmla="*/ 990 w 994"/>
                  <a:gd name="T9" fmla="*/ 0 h 86"/>
                  <a:gd name="T10" fmla="*/ 990 w 994"/>
                  <a:gd name="T11" fmla="*/ 0 h 86"/>
                  <a:gd name="T12" fmla="*/ 990 w 994"/>
                  <a:gd name="T13" fmla="*/ 0 h 86"/>
                  <a:gd name="T14" fmla="*/ 989 w 994"/>
                  <a:gd name="T15" fmla="*/ 0 h 86"/>
                  <a:gd name="T16" fmla="*/ 989 w 994"/>
                  <a:gd name="T17" fmla="*/ 0 h 86"/>
                  <a:gd name="T18" fmla="*/ 989 w 994"/>
                  <a:gd name="T19" fmla="*/ 0 h 86"/>
                  <a:gd name="T20" fmla="*/ 987 w 994"/>
                  <a:gd name="T21" fmla="*/ 0 h 86"/>
                  <a:gd name="T22" fmla="*/ 989 w 994"/>
                  <a:gd name="T23" fmla="*/ 16 h 86"/>
                  <a:gd name="T24" fmla="*/ 989 w 994"/>
                  <a:gd name="T25" fmla="*/ 41 h 86"/>
                  <a:gd name="T26" fmla="*/ 994 w 994"/>
                  <a:gd name="T27" fmla="*/ 41 h 86"/>
                  <a:gd name="T28" fmla="*/ 994 w 994"/>
                  <a:gd name="T29" fmla="*/ 66 h 86"/>
                  <a:gd name="T30" fmla="*/ 994 w 994"/>
                  <a:gd name="T31" fmla="*/ 66 h 86"/>
                  <a:gd name="T32" fmla="*/ 992 w 994"/>
                  <a:gd name="T33" fmla="*/ 66 h 86"/>
                  <a:gd name="T34" fmla="*/ 992 w 994"/>
                  <a:gd name="T35" fmla="*/ 66 h 86"/>
                  <a:gd name="T36" fmla="*/ 990 w 994"/>
                  <a:gd name="T37" fmla="*/ 66 h 86"/>
                  <a:gd name="T38" fmla="*/ 990 w 994"/>
                  <a:gd name="T39" fmla="*/ 66 h 86"/>
                  <a:gd name="T40" fmla="*/ 990 w 994"/>
                  <a:gd name="T41" fmla="*/ 66 h 86"/>
                  <a:gd name="T42" fmla="*/ 989 w 994"/>
                  <a:gd name="T43" fmla="*/ 66 h 86"/>
                  <a:gd name="T44" fmla="*/ 989 w 994"/>
                  <a:gd name="T45" fmla="*/ 66 h 86"/>
                  <a:gd name="T46" fmla="*/ 989 w 994"/>
                  <a:gd name="T47" fmla="*/ 41 h 86"/>
                  <a:gd name="T48" fmla="*/ 994 w 994"/>
                  <a:gd name="T49" fmla="*/ 41 h 86"/>
                  <a:gd name="T50" fmla="*/ 2 w 994"/>
                  <a:gd name="T51" fmla="*/ 23 h 86"/>
                  <a:gd name="T52" fmla="*/ 0 w 994"/>
                  <a:gd name="T53" fmla="*/ 41 h 86"/>
                  <a:gd name="T54" fmla="*/ 2 w 994"/>
                  <a:gd name="T55" fmla="*/ 68 h 86"/>
                  <a:gd name="T56" fmla="*/ 4 w 994"/>
                  <a:gd name="T57" fmla="*/ 86 h 86"/>
                  <a:gd name="T58" fmla="*/ 9 w 994"/>
                  <a:gd name="T59" fmla="*/ 83 h 86"/>
                  <a:gd name="T60" fmla="*/ 7 w 994"/>
                  <a:gd name="T61" fmla="*/ 68 h 86"/>
                  <a:gd name="T62" fmla="*/ 5 w 994"/>
                  <a:gd name="T63" fmla="*/ 41 h 86"/>
                  <a:gd name="T64" fmla="*/ 7 w 994"/>
                  <a:gd name="T65" fmla="*/ 21 h 86"/>
                  <a:gd name="T66" fmla="*/ 5 w 994"/>
                  <a:gd name="T67" fmla="*/ 21 h 86"/>
                  <a:gd name="T68" fmla="*/ 5 w 994"/>
                  <a:gd name="T69" fmla="*/ 21 h 86"/>
                  <a:gd name="T70" fmla="*/ 5 w 994"/>
                  <a:gd name="T71" fmla="*/ 21 h 86"/>
                  <a:gd name="T72" fmla="*/ 4 w 994"/>
                  <a:gd name="T73" fmla="*/ 21 h 86"/>
                  <a:gd name="T74" fmla="*/ 4 w 994"/>
                  <a:gd name="T75" fmla="*/ 23 h 86"/>
                  <a:gd name="T76" fmla="*/ 4 w 994"/>
                  <a:gd name="T77" fmla="*/ 23 h 86"/>
                  <a:gd name="T78" fmla="*/ 2 w 994"/>
                  <a:gd name="T79" fmla="*/ 23 h 86"/>
                  <a:gd name="T80" fmla="*/ 2 w 994"/>
                  <a:gd name="T81" fmla="*/ 23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86"/>
                  <a:gd name="T125" fmla="*/ 994 w 994"/>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86">
                    <a:moveTo>
                      <a:pt x="994" y="41"/>
                    </a:moveTo>
                    <a:lnTo>
                      <a:pt x="994" y="16"/>
                    </a:lnTo>
                    <a:lnTo>
                      <a:pt x="992" y="0"/>
                    </a:lnTo>
                    <a:lnTo>
                      <a:pt x="990" y="0"/>
                    </a:lnTo>
                    <a:lnTo>
                      <a:pt x="989" y="0"/>
                    </a:lnTo>
                    <a:lnTo>
                      <a:pt x="987" y="0"/>
                    </a:lnTo>
                    <a:lnTo>
                      <a:pt x="989" y="16"/>
                    </a:lnTo>
                    <a:lnTo>
                      <a:pt x="989" y="41"/>
                    </a:lnTo>
                    <a:lnTo>
                      <a:pt x="994" y="41"/>
                    </a:lnTo>
                    <a:lnTo>
                      <a:pt x="994" y="66"/>
                    </a:lnTo>
                    <a:lnTo>
                      <a:pt x="992" y="66"/>
                    </a:lnTo>
                    <a:lnTo>
                      <a:pt x="990" y="66"/>
                    </a:lnTo>
                    <a:lnTo>
                      <a:pt x="989" y="66"/>
                    </a:lnTo>
                    <a:lnTo>
                      <a:pt x="989" y="41"/>
                    </a:lnTo>
                    <a:lnTo>
                      <a:pt x="994" y="41"/>
                    </a:lnTo>
                    <a:close/>
                    <a:moveTo>
                      <a:pt x="2" y="23"/>
                    </a:moveTo>
                    <a:lnTo>
                      <a:pt x="0" y="41"/>
                    </a:lnTo>
                    <a:lnTo>
                      <a:pt x="2" y="68"/>
                    </a:lnTo>
                    <a:lnTo>
                      <a:pt x="4" y="86"/>
                    </a:lnTo>
                    <a:lnTo>
                      <a:pt x="9" y="83"/>
                    </a:lnTo>
                    <a:lnTo>
                      <a:pt x="7" y="68"/>
                    </a:lnTo>
                    <a:lnTo>
                      <a:pt x="5" y="41"/>
                    </a:lnTo>
                    <a:lnTo>
                      <a:pt x="7" y="21"/>
                    </a:lnTo>
                    <a:lnTo>
                      <a:pt x="5" y="21"/>
                    </a:lnTo>
                    <a:lnTo>
                      <a:pt x="4" y="21"/>
                    </a:lnTo>
                    <a:lnTo>
                      <a:pt x="4" y="23"/>
                    </a:lnTo>
                    <a:lnTo>
                      <a:pt x="2" y="23"/>
                    </a:lnTo>
                    <a:close/>
                  </a:path>
                </a:pathLst>
              </a:custGeom>
              <a:solidFill>
                <a:srgbClr val="ABABAB"/>
              </a:solidFill>
              <a:ln w="9525">
                <a:noFill/>
                <a:round/>
                <a:headEnd/>
                <a:tailEnd/>
              </a:ln>
            </p:spPr>
            <p:txBody>
              <a:bodyPr/>
              <a:lstStyle/>
              <a:p>
                <a:pPr algn="ctr"/>
                <a:endParaRPr lang="en-US">
                  <a:latin typeface="Candara" pitchFamily="34" charset="0"/>
                </a:endParaRPr>
              </a:p>
            </p:txBody>
          </p:sp>
          <p:sp>
            <p:nvSpPr>
              <p:cNvPr id="7275" name="Freeform 291"/>
              <p:cNvSpPr>
                <a:spLocks noEditPoints="1"/>
              </p:cNvSpPr>
              <p:nvPr/>
            </p:nvSpPr>
            <p:spPr bwMode="auto">
              <a:xfrm>
                <a:off x="1538" y="2904"/>
                <a:ext cx="988" cy="84"/>
              </a:xfrm>
              <a:custGeom>
                <a:avLst/>
                <a:gdLst>
                  <a:gd name="T0" fmla="*/ 988 w 988"/>
                  <a:gd name="T1" fmla="*/ 41 h 84"/>
                  <a:gd name="T2" fmla="*/ 986 w 988"/>
                  <a:gd name="T3" fmla="*/ 16 h 84"/>
                  <a:gd name="T4" fmla="*/ 986 w 988"/>
                  <a:gd name="T5" fmla="*/ 0 h 84"/>
                  <a:gd name="T6" fmla="*/ 985 w 988"/>
                  <a:gd name="T7" fmla="*/ 0 h 84"/>
                  <a:gd name="T8" fmla="*/ 985 w 988"/>
                  <a:gd name="T9" fmla="*/ 0 h 84"/>
                  <a:gd name="T10" fmla="*/ 985 w 988"/>
                  <a:gd name="T11" fmla="*/ 0 h 84"/>
                  <a:gd name="T12" fmla="*/ 983 w 988"/>
                  <a:gd name="T13" fmla="*/ 0 h 84"/>
                  <a:gd name="T14" fmla="*/ 983 w 988"/>
                  <a:gd name="T15" fmla="*/ 0 h 84"/>
                  <a:gd name="T16" fmla="*/ 981 w 988"/>
                  <a:gd name="T17" fmla="*/ 0 h 84"/>
                  <a:gd name="T18" fmla="*/ 981 w 988"/>
                  <a:gd name="T19" fmla="*/ 0 h 84"/>
                  <a:gd name="T20" fmla="*/ 981 w 988"/>
                  <a:gd name="T21" fmla="*/ 0 h 84"/>
                  <a:gd name="T22" fmla="*/ 981 w 988"/>
                  <a:gd name="T23" fmla="*/ 16 h 84"/>
                  <a:gd name="T24" fmla="*/ 983 w 988"/>
                  <a:gd name="T25" fmla="*/ 41 h 84"/>
                  <a:gd name="T26" fmla="*/ 988 w 988"/>
                  <a:gd name="T27" fmla="*/ 41 h 84"/>
                  <a:gd name="T28" fmla="*/ 986 w 988"/>
                  <a:gd name="T29" fmla="*/ 66 h 84"/>
                  <a:gd name="T30" fmla="*/ 986 w 988"/>
                  <a:gd name="T31" fmla="*/ 66 h 84"/>
                  <a:gd name="T32" fmla="*/ 986 w 988"/>
                  <a:gd name="T33" fmla="*/ 66 h 84"/>
                  <a:gd name="T34" fmla="*/ 985 w 988"/>
                  <a:gd name="T35" fmla="*/ 66 h 84"/>
                  <a:gd name="T36" fmla="*/ 985 w 988"/>
                  <a:gd name="T37" fmla="*/ 66 h 84"/>
                  <a:gd name="T38" fmla="*/ 985 w 988"/>
                  <a:gd name="T39" fmla="*/ 66 h 84"/>
                  <a:gd name="T40" fmla="*/ 983 w 988"/>
                  <a:gd name="T41" fmla="*/ 66 h 84"/>
                  <a:gd name="T42" fmla="*/ 983 w 988"/>
                  <a:gd name="T43" fmla="*/ 66 h 84"/>
                  <a:gd name="T44" fmla="*/ 981 w 988"/>
                  <a:gd name="T45" fmla="*/ 66 h 84"/>
                  <a:gd name="T46" fmla="*/ 983 w 988"/>
                  <a:gd name="T47" fmla="*/ 41 h 84"/>
                  <a:gd name="T48" fmla="*/ 988 w 988"/>
                  <a:gd name="T49" fmla="*/ 41 h 84"/>
                  <a:gd name="T50" fmla="*/ 0 w 988"/>
                  <a:gd name="T51" fmla="*/ 21 h 84"/>
                  <a:gd name="T52" fmla="*/ 0 w 988"/>
                  <a:gd name="T53" fmla="*/ 41 h 84"/>
                  <a:gd name="T54" fmla="*/ 0 w 988"/>
                  <a:gd name="T55" fmla="*/ 68 h 84"/>
                  <a:gd name="T56" fmla="*/ 1 w 988"/>
                  <a:gd name="T57" fmla="*/ 84 h 84"/>
                  <a:gd name="T58" fmla="*/ 6 w 988"/>
                  <a:gd name="T59" fmla="*/ 83 h 84"/>
                  <a:gd name="T60" fmla="*/ 5 w 988"/>
                  <a:gd name="T61" fmla="*/ 68 h 84"/>
                  <a:gd name="T62" fmla="*/ 5 w 988"/>
                  <a:gd name="T63" fmla="*/ 41 h 84"/>
                  <a:gd name="T64" fmla="*/ 5 w 988"/>
                  <a:gd name="T65" fmla="*/ 20 h 84"/>
                  <a:gd name="T66" fmla="*/ 5 w 988"/>
                  <a:gd name="T67" fmla="*/ 20 h 84"/>
                  <a:gd name="T68" fmla="*/ 5 w 988"/>
                  <a:gd name="T69" fmla="*/ 20 h 84"/>
                  <a:gd name="T70" fmla="*/ 3 w 988"/>
                  <a:gd name="T71" fmla="*/ 21 h 84"/>
                  <a:gd name="T72" fmla="*/ 3 w 988"/>
                  <a:gd name="T73" fmla="*/ 21 h 84"/>
                  <a:gd name="T74" fmla="*/ 1 w 988"/>
                  <a:gd name="T75" fmla="*/ 21 h 84"/>
                  <a:gd name="T76" fmla="*/ 1 w 988"/>
                  <a:gd name="T77" fmla="*/ 21 h 84"/>
                  <a:gd name="T78" fmla="*/ 1 w 988"/>
                  <a:gd name="T79" fmla="*/ 21 h 84"/>
                  <a:gd name="T80" fmla="*/ 0 w 988"/>
                  <a:gd name="T81" fmla="*/ 21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8"/>
                  <a:gd name="T124" fmla="*/ 0 h 84"/>
                  <a:gd name="T125" fmla="*/ 988 w 988"/>
                  <a:gd name="T126" fmla="*/ 84 h 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8" h="84">
                    <a:moveTo>
                      <a:pt x="988" y="41"/>
                    </a:moveTo>
                    <a:lnTo>
                      <a:pt x="986" y="16"/>
                    </a:lnTo>
                    <a:lnTo>
                      <a:pt x="986" y="0"/>
                    </a:lnTo>
                    <a:lnTo>
                      <a:pt x="985" y="0"/>
                    </a:lnTo>
                    <a:lnTo>
                      <a:pt x="983" y="0"/>
                    </a:lnTo>
                    <a:lnTo>
                      <a:pt x="981" y="0"/>
                    </a:lnTo>
                    <a:lnTo>
                      <a:pt x="981" y="16"/>
                    </a:lnTo>
                    <a:lnTo>
                      <a:pt x="983" y="41"/>
                    </a:lnTo>
                    <a:lnTo>
                      <a:pt x="988" y="41"/>
                    </a:lnTo>
                    <a:lnTo>
                      <a:pt x="986" y="66"/>
                    </a:lnTo>
                    <a:lnTo>
                      <a:pt x="985" y="66"/>
                    </a:lnTo>
                    <a:lnTo>
                      <a:pt x="983" y="66"/>
                    </a:lnTo>
                    <a:lnTo>
                      <a:pt x="981" y="66"/>
                    </a:lnTo>
                    <a:lnTo>
                      <a:pt x="983" y="41"/>
                    </a:lnTo>
                    <a:lnTo>
                      <a:pt x="988" y="41"/>
                    </a:lnTo>
                    <a:close/>
                    <a:moveTo>
                      <a:pt x="0" y="21"/>
                    </a:moveTo>
                    <a:lnTo>
                      <a:pt x="0" y="41"/>
                    </a:lnTo>
                    <a:lnTo>
                      <a:pt x="0" y="68"/>
                    </a:lnTo>
                    <a:lnTo>
                      <a:pt x="1" y="84"/>
                    </a:lnTo>
                    <a:lnTo>
                      <a:pt x="6" y="83"/>
                    </a:lnTo>
                    <a:lnTo>
                      <a:pt x="5" y="68"/>
                    </a:lnTo>
                    <a:lnTo>
                      <a:pt x="5" y="41"/>
                    </a:lnTo>
                    <a:lnTo>
                      <a:pt x="5" y="20"/>
                    </a:lnTo>
                    <a:lnTo>
                      <a:pt x="3" y="21"/>
                    </a:lnTo>
                    <a:lnTo>
                      <a:pt x="1" y="21"/>
                    </a:lnTo>
                    <a:lnTo>
                      <a:pt x="0" y="21"/>
                    </a:lnTo>
                    <a:close/>
                  </a:path>
                </a:pathLst>
              </a:custGeom>
              <a:solidFill>
                <a:srgbClr val="ABABAB"/>
              </a:solidFill>
              <a:ln w="9525">
                <a:noFill/>
                <a:round/>
                <a:headEnd/>
                <a:tailEnd/>
              </a:ln>
            </p:spPr>
            <p:txBody>
              <a:bodyPr/>
              <a:lstStyle/>
              <a:p>
                <a:pPr algn="ctr"/>
                <a:endParaRPr lang="en-US">
                  <a:latin typeface="Candara" pitchFamily="34" charset="0"/>
                </a:endParaRPr>
              </a:p>
            </p:txBody>
          </p:sp>
          <p:sp>
            <p:nvSpPr>
              <p:cNvPr id="7276" name="Freeform 292"/>
              <p:cNvSpPr>
                <a:spLocks noEditPoints="1"/>
              </p:cNvSpPr>
              <p:nvPr/>
            </p:nvSpPr>
            <p:spPr bwMode="auto">
              <a:xfrm>
                <a:off x="1539" y="2904"/>
                <a:ext cx="984" cy="83"/>
              </a:xfrm>
              <a:custGeom>
                <a:avLst/>
                <a:gdLst>
                  <a:gd name="T0" fmla="*/ 984 w 984"/>
                  <a:gd name="T1" fmla="*/ 41 h 83"/>
                  <a:gd name="T2" fmla="*/ 984 w 984"/>
                  <a:gd name="T3" fmla="*/ 16 h 83"/>
                  <a:gd name="T4" fmla="*/ 982 w 984"/>
                  <a:gd name="T5" fmla="*/ 0 h 83"/>
                  <a:gd name="T6" fmla="*/ 982 w 984"/>
                  <a:gd name="T7" fmla="*/ 0 h 83"/>
                  <a:gd name="T8" fmla="*/ 980 w 984"/>
                  <a:gd name="T9" fmla="*/ 0 h 83"/>
                  <a:gd name="T10" fmla="*/ 980 w 984"/>
                  <a:gd name="T11" fmla="*/ 0 h 83"/>
                  <a:gd name="T12" fmla="*/ 980 w 984"/>
                  <a:gd name="T13" fmla="*/ 0 h 83"/>
                  <a:gd name="T14" fmla="*/ 979 w 984"/>
                  <a:gd name="T15" fmla="*/ 0 h 83"/>
                  <a:gd name="T16" fmla="*/ 979 w 984"/>
                  <a:gd name="T17" fmla="*/ 0 h 83"/>
                  <a:gd name="T18" fmla="*/ 979 w 984"/>
                  <a:gd name="T19" fmla="*/ 0 h 83"/>
                  <a:gd name="T20" fmla="*/ 977 w 984"/>
                  <a:gd name="T21" fmla="*/ 0 h 83"/>
                  <a:gd name="T22" fmla="*/ 979 w 984"/>
                  <a:gd name="T23" fmla="*/ 16 h 83"/>
                  <a:gd name="T24" fmla="*/ 979 w 984"/>
                  <a:gd name="T25" fmla="*/ 41 h 83"/>
                  <a:gd name="T26" fmla="*/ 984 w 984"/>
                  <a:gd name="T27" fmla="*/ 41 h 83"/>
                  <a:gd name="T28" fmla="*/ 984 w 984"/>
                  <a:gd name="T29" fmla="*/ 66 h 83"/>
                  <a:gd name="T30" fmla="*/ 984 w 984"/>
                  <a:gd name="T31" fmla="*/ 66 h 83"/>
                  <a:gd name="T32" fmla="*/ 982 w 984"/>
                  <a:gd name="T33" fmla="*/ 66 h 83"/>
                  <a:gd name="T34" fmla="*/ 982 w 984"/>
                  <a:gd name="T35" fmla="*/ 66 h 83"/>
                  <a:gd name="T36" fmla="*/ 980 w 984"/>
                  <a:gd name="T37" fmla="*/ 66 h 83"/>
                  <a:gd name="T38" fmla="*/ 980 w 984"/>
                  <a:gd name="T39" fmla="*/ 66 h 83"/>
                  <a:gd name="T40" fmla="*/ 980 w 984"/>
                  <a:gd name="T41" fmla="*/ 66 h 83"/>
                  <a:gd name="T42" fmla="*/ 979 w 984"/>
                  <a:gd name="T43" fmla="*/ 66 h 83"/>
                  <a:gd name="T44" fmla="*/ 979 w 984"/>
                  <a:gd name="T45" fmla="*/ 66 h 83"/>
                  <a:gd name="T46" fmla="*/ 979 w 984"/>
                  <a:gd name="T47" fmla="*/ 41 h 83"/>
                  <a:gd name="T48" fmla="*/ 984 w 984"/>
                  <a:gd name="T49" fmla="*/ 41 h 83"/>
                  <a:gd name="T50" fmla="*/ 2 w 984"/>
                  <a:gd name="T51" fmla="*/ 21 h 83"/>
                  <a:gd name="T52" fmla="*/ 0 w 984"/>
                  <a:gd name="T53" fmla="*/ 41 h 83"/>
                  <a:gd name="T54" fmla="*/ 2 w 984"/>
                  <a:gd name="T55" fmla="*/ 68 h 83"/>
                  <a:gd name="T56" fmla="*/ 4 w 984"/>
                  <a:gd name="T57" fmla="*/ 83 h 83"/>
                  <a:gd name="T58" fmla="*/ 9 w 984"/>
                  <a:gd name="T59" fmla="*/ 81 h 83"/>
                  <a:gd name="T60" fmla="*/ 7 w 984"/>
                  <a:gd name="T61" fmla="*/ 66 h 83"/>
                  <a:gd name="T62" fmla="*/ 5 w 984"/>
                  <a:gd name="T63" fmla="*/ 41 h 83"/>
                  <a:gd name="T64" fmla="*/ 7 w 984"/>
                  <a:gd name="T65" fmla="*/ 18 h 83"/>
                  <a:gd name="T66" fmla="*/ 5 w 984"/>
                  <a:gd name="T67" fmla="*/ 20 h 83"/>
                  <a:gd name="T68" fmla="*/ 5 w 984"/>
                  <a:gd name="T69" fmla="*/ 20 h 83"/>
                  <a:gd name="T70" fmla="*/ 5 w 984"/>
                  <a:gd name="T71" fmla="*/ 20 h 83"/>
                  <a:gd name="T72" fmla="*/ 4 w 984"/>
                  <a:gd name="T73" fmla="*/ 20 h 83"/>
                  <a:gd name="T74" fmla="*/ 4 w 984"/>
                  <a:gd name="T75" fmla="*/ 20 h 83"/>
                  <a:gd name="T76" fmla="*/ 4 w 984"/>
                  <a:gd name="T77" fmla="*/ 20 h 83"/>
                  <a:gd name="T78" fmla="*/ 2 w 984"/>
                  <a:gd name="T79" fmla="*/ 21 h 83"/>
                  <a:gd name="T80" fmla="*/ 2 w 984"/>
                  <a:gd name="T81" fmla="*/ 21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4"/>
                  <a:gd name="T124" fmla="*/ 0 h 83"/>
                  <a:gd name="T125" fmla="*/ 984 w 984"/>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4" h="83">
                    <a:moveTo>
                      <a:pt x="984" y="41"/>
                    </a:moveTo>
                    <a:lnTo>
                      <a:pt x="984" y="16"/>
                    </a:lnTo>
                    <a:lnTo>
                      <a:pt x="982" y="0"/>
                    </a:lnTo>
                    <a:lnTo>
                      <a:pt x="980" y="0"/>
                    </a:lnTo>
                    <a:lnTo>
                      <a:pt x="979" y="0"/>
                    </a:lnTo>
                    <a:lnTo>
                      <a:pt x="977" y="0"/>
                    </a:lnTo>
                    <a:lnTo>
                      <a:pt x="979" y="16"/>
                    </a:lnTo>
                    <a:lnTo>
                      <a:pt x="979" y="41"/>
                    </a:lnTo>
                    <a:lnTo>
                      <a:pt x="984" y="41"/>
                    </a:lnTo>
                    <a:lnTo>
                      <a:pt x="984" y="66"/>
                    </a:lnTo>
                    <a:lnTo>
                      <a:pt x="982" y="66"/>
                    </a:lnTo>
                    <a:lnTo>
                      <a:pt x="980" y="66"/>
                    </a:lnTo>
                    <a:lnTo>
                      <a:pt x="979" y="66"/>
                    </a:lnTo>
                    <a:lnTo>
                      <a:pt x="979" y="41"/>
                    </a:lnTo>
                    <a:lnTo>
                      <a:pt x="984" y="41"/>
                    </a:lnTo>
                    <a:close/>
                    <a:moveTo>
                      <a:pt x="2" y="21"/>
                    </a:moveTo>
                    <a:lnTo>
                      <a:pt x="0" y="41"/>
                    </a:lnTo>
                    <a:lnTo>
                      <a:pt x="2" y="68"/>
                    </a:lnTo>
                    <a:lnTo>
                      <a:pt x="4" y="83"/>
                    </a:lnTo>
                    <a:lnTo>
                      <a:pt x="9" y="81"/>
                    </a:lnTo>
                    <a:lnTo>
                      <a:pt x="7" y="66"/>
                    </a:lnTo>
                    <a:lnTo>
                      <a:pt x="5" y="41"/>
                    </a:lnTo>
                    <a:lnTo>
                      <a:pt x="7" y="18"/>
                    </a:lnTo>
                    <a:lnTo>
                      <a:pt x="5" y="20"/>
                    </a:lnTo>
                    <a:lnTo>
                      <a:pt x="4" y="20"/>
                    </a:lnTo>
                    <a:lnTo>
                      <a:pt x="2" y="21"/>
                    </a:lnTo>
                    <a:close/>
                  </a:path>
                </a:pathLst>
              </a:custGeom>
              <a:solidFill>
                <a:srgbClr val="ABABAB"/>
              </a:solidFill>
              <a:ln w="9525">
                <a:noFill/>
                <a:round/>
                <a:headEnd/>
                <a:tailEnd/>
              </a:ln>
            </p:spPr>
            <p:txBody>
              <a:bodyPr/>
              <a:lstStyle/>
              <a:p>
                <a:pPr algn="ctr"/>
                <a:endParaRPr lang="en-US">
                  <a:latin typeface="Candara" pitchFamily="34" charset="0"/>
                </a:endParaRPr>
              </a:p>
            </p:txBody>
          </p:sp>
          <p:sp>
            <p:nvSpPr>
              <p:cNvPr id="7277" name="Freeform 293"/>
              <p:cNvSpPr>
                <a:spLocks noEditPoints="1"/>
              </p:cNvSpPr>
              <p:nvPr/>
            </p:nvSpPr>
            <p:spPr bwMode="auto">
              <a:xfrm>
                <a:off x="1543" y="2904"/>
                <a:ext cx="978" cy="83"/>
              </a:xfrm>
              <a:custGeom>
                <a:avLst/>
                <a:gdLst>
                  <a:gd name="T0" fmla="*/ 978 w 978"/>
                  <a:gd name="T1" fmla="*/ 41 h 83"/>
                  <a:gd name="T2" fmla="*/ 976 w 978"/>
                  <a:gd name="T3" fmla="*/ 16 h 83"/>
                  <a:gd name="T4" fmla="*/ 976 w 978"/>
                  <a:gd name="T5" fmla="*/ 0 h 83"/>
                  <a:gd name="T6" fmla="*/ 975 w 978"/>
                  <a:gd name="T7" fmla="*/ 0 h 83"/>
                  <a:gd name="T8" fmla="*/ 975 w 978"/>
                  <a:gd name="T9" fmla="*/ 0 h 83"/>
                  <a:gd name="T10" fmla="*/ 975 w 978"/>
                  <a:gd name="T11" fmla="*/ 0 h 83"/>
                  <a:gd name="T12" fmla="*/ 973 w 978"/>
                  <a:gd name="T13" fmla="*/ 0 h 83"/>
                  <a:gd name="T14" fmla="*/ 973 w 978"/>
                  <a:gd name="T15" fmla="*/ 0 h 83"/>
                  <a:gd name="T16" fmla="*/ 972 w 978"/>
                  <a:gd name="T17" fmla="*/ 0 h 83"/>
                  <a:gd name="T18" fmla="*/ 972 w 978"/>
                  <a:gd name="T19" fmla="*/ 0 h 83"/>
                  <a:gd name="T20" fmla="*/ 972 w 978"/>
                  <a:gd name="T21" fmla="*/ 0 h 83"/>
                  <a:gd name="T22" fmla="*/ 972 w 978"/>
                  <a:gd name="T23" fmla="*/ 16 h 83"/>
                  <a:gd name="T24" fmla="*/ 973 w 978"/>
                  <a:gd name="T25" fmla="*/ 41 h 83"/>
                  <a:gd name="T26" fmla="*/ 978 w 978"/>
                  <a:gd name="T27" fmla="*/ 41 h 83"/>
                  <a:gd name="T28" fmla="*/ 976 w 978"/>
                  <a:gd name="T29" fmla="*/ 66 h 83"/>
                  <a:gd name="T30" fmla="*/ 976 w 978"/>
                  <a:gd name="T31" fmla="*/ 66 h 83"/>
                  <a:gd name="T32" fmla="*/ 976 w 978"/>
                  <a:gd name="T33" fmla="*/ 66 h 83"/>
                  <a:gd name="T34" fmla="*/ 975 w 978"/>
                  <a:gd name="T35" fmla="*/ 66 h 83"/>
                  <a:gd name="T36" fmla="*/ 975 w 978"/>
                  <a:gd name="T37" fmla="*/ 66 h 83"/>
                  <a:gd name="T38" fmla="*/ 975 w 978"/>
                  <a:gd name="T39" fmla="*/ 66 h 83"/>
                  <a:gd name="T40" fmla="*/ 973 w 978"/>
                  <a:gd name="T41" fmla="*/ 66 h 83"/>
                  <a:gd name="T42" fmla="*/ 973 w 978"/>
                  <a:gd name="T43" fmla="*/ 66 h 83"/>
                  <a:gd name="T44" fmla="*/ 972 w 978"/>
                  <a:gd name="T45" fmla="*/ 66 h 83"/>
                  <a:gd name="T46" fmla="*/ 973 w 978"/>
                  <a:gd name="T47" fmla="*/ 41 h 83"/>
                  <a:gd name="T48" fmla="*/ 978 w 978"/>
                  <a:gd name="T49" fmla="*/ 41 h 83"/>
                  <a:gd name="T50" fmla="*/ 0 w 978"/>
                  <a:gd name="T51" fmla="*/ 20 h 83"/>
                  <a:gd name="T52" fmla="*/ 0 w 978"/>
                  <a:gd name="T53" fmla="*/ 41 h 83"/>
                  <a:gd name="T54" fmla="*/ 0 w 978"/>
                  <a:gd name="T55" fmla="*/ 68 h 83"/>
                  <a:gd name="T56" fmla="*/ 1 w 978"/>
                  <a:gd name="T57" fmla="*/ 83 h 83"/>
                  <a:gd name="T58" fmla="*/ 6 w 978"/>
                  <a:gd name="T59" fmla="*/ 81 h 83"/>
                  <a:gd name="T60" fmla="*/ 5 w 978"/>
                  <a:gd name="T61" fmla="*/ 66 h 83"/>
                  <a:gd name="T62" fmla="*/ 5 w 978"/>
                  <a:gd name="T63" fmla="*/ 41 h 83"/>
                  <a:gd name="T64" fmla="*/ 5 w 978"/>
                  <a:gd name="T65" fmla="*/ 18 h 83"/>
                  <a:gd name="T66" fmla="*/ 5 w 978"/>
                  <a:gd name="T67" fmla="*/ 18 h 83"/>
                  <a:gd name="T68" fmla="*/ 5 w 978"/>
                  <a:gd name="T69" fmla="*/ 18 h 83"/>
                  <a:gd name="T70" fmla="*/ 3 w 978"/>
                  <a:gd name="T71" fmla="*/ 18 h 83"/>
                  <a:gd name="T72" fmla="*/ 3 w 978"/>
                  <a:gd name="T73" fmla="*/ 18 h 83"/>
                  <a:gd name="T74" fmla="*/ 1 w 978"/>
                  <a:gd name="T75" fmla="*/ 20 h 83"/>
                  <a:gd name="T76" fmla="*/ 1 w 978"/>
                  <a:gd name="T77" fmla="*/ 20 h 83"/>
                  <a:gd name="T78" fmla="*/ 1 w 978"/>
                  <a:gd name="T79" fmla="*/ 20 h 83"/>
                  <a:gd name="T80" fmla="*/ 0 w 978"/>
                  <a:gd name="T81" fmla="*/ 20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8"/>
                  <a:gd name="T124" fmla="*/ 0 h 83"/>
                  <a:gd name="T125" fmla="*/ 978 w 978"/>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8" h="83">
                    <a:moveTo>
                      <a:pt x="978" y="41"/>
                    </a:moveTo>
                    <a:lnTo>
                      <a:pt x="976" y="16"/>
                    </a:lnTo>
                    <a:lnTo>
                      <a:pt x="976" y="0"/>
                    </a:lnTo>
                    <a:lnTo>
                      <a:pt x="975" y="0"/>
                    </a:lnTo>
                    <a:lnTo>
                      <a:pt x="973" y="0"/>
                    </a:lnTo>
                    <a:lnTo>
                      <a:pt x="972" y="0"/>
                    </a:lnTo>
                    <a:lnTo>
                      <a:pt x="972" y="16"/>
                    </a:lnTo>
                    <a:lnTo>
                      <a:pt x="973" y="41"/>
                    </a:lnTo>
                    <a:lnTo>
                      <a:pt x="978" y="41"/>
                    </a:lnTo>
                    <a:lnTo>
                      <a:pt x="976" y="66"/>
                    </a:lnTo>
                    <a:lnTo>
                      <a:pt x="975" y="66"/>
                    </a:lnTo>
                    <a:lnTo>
                      <a:pt x="973" y="66"/>
                    </a:lnTo>
                    <a:lnTo>
                      <a:pt x="972" y="66"/>
                    </a:lnTo>
                    <a:lnTo>
                      <a:pt x="973" y="41"/>
                    </a:lnTo>
                    <a:lnTo>
                      <a:pt x="978" y="41"/>
                    </a:lnTo>
                    <a:close/>
                    <a:moveTo>
                      <a:pt x="0" y="20"/>
                    </a:moveTo>
                    <a:lnTo>
                      <a:pt x="0" y="41"/>
                    </a:lnTo>
                    <a:lnTo>
                      <a:pt x="0" y="68"/>
                    </a:lnTo>
                    <a:lnTo>
                      <a:pt x="1" y="83"/>
                    </a:lnTo>
                    <a:lnTo>
                      <a:pt x="6" y="81"/>
                    </a:lnTo>
                    <a:lnTo>
                      <a:pt x="5" y="66"/>
                    </a:lnTo>
                    <a:lnTo>
                      <a:pt x="5" y="41"/>
                    </a:lnTo>
                    <a:lnTo>
                      <a:pt x="5" y="18"/>
                    </a:lnTo>
                    <a:lnTo>
                      <a:pt x="3" y="18"/>
                    </a:lnTo>
                    <a:lnTo>
                      <a:pt x="1" y="20"/>
                    </a:lnTo>
                    <a:lnTo>
                      <a:pt x="0" y="20"/>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278" name="Freeform 294"/>
              <p:cNvSpPr>
                <a:spLocks noEditPoints="1"/>
              </p:cNvSpPr>
              <p:nvPr/>
            </p:nvSpPr>
            <p:spPr bwMode="auto">
              <a:xfrm>
                <a:off x="1544" y="2904"/>
                <a:ext cx="974" cy="81"/>
              </a:xfrm>
              <a:custGeom>
                <a:avLst/>
                <a:gdLst>
                  <a:gd name="T0" fmla="*/ 974 w 974"/>
                  <a:gd name="T1" fmla="*/ 41 h 81"/>
                  <a:gd name="T2" fmla="*/ 974 w 974"/>
                  <a:gd name="T3" fmla="*/ 16 h 81"/>
                  <a:gd name="T4" fmla="*/ 972 w 974"/>
                  <a:gd name="T5" fmla="*/ 0 h 81"/>
                  <a:gd name="T6" fmla="*/ 972 w 974"/>
                  <a:gd name="T7" fmla="*/ 0 h 81"/>
                  <a:gd name="T8" fmla="*/ 971 w 974"/>
                  <a:gd name="T9" fmla="*/ 0 h 81"/>
                  <a:gd name="T10" fmla="*/ 971 w 974"/>
                  <a:gd name="T11" fmla="*/ 0 h 81"/>
                  <a:gd name="T12" fmla="*/ 971 w 974"/>
                  <a:gd name="T13" fmla="*/ 0 h 81"/>
                  <a:gd name="T14" fmla="*/ 969 w 974"/>
                  <a:gd name="T15" fmla="*/ 0 h 81"/>
                  <a:gd name="T16" fmla="*/ 969 w 974"/>
                  <a:gd name="T17" fmla="*/ 0 h 81"/>
                  <a:gd name="T18" fmla="*/ 969 w 974"/>
                  <a:gd name="T19" fmla="*/ 0 h 81"/>
                  <a:gd name="T20" fmla="*/ 967 w 974"/>
                  <a:gd name="T21" fmla="*/ 0 h 81"/>
                  <a:gd name="T22" fmla="*/ 969 w 974"/>
                  <a:gd name="T23" fmla="*/ 18 h 81"/>
                  <a:gd name="T24" fmla="*/ 969 w 974"/>
                  <a:gd name="T25" fmla="*/ 41 h 81"/>
                  <a:gd name="T26" fmla="*/ 974 w 974"/>
                  <a:gd name="T27" fmla="*/ 41 h 81"/>
                  <a:gd name="T28" fmla="*/ 974 w 974"/>
                  <a:gd name="T29" fmla="*/ 66 h 81"/>
                  <a:gd name="T30" fmla="*/ 974 w 974"/>
                  <a:gd name="T31" fmla="*/ 66 h 81"/>
                  <a:gd name="T32" fmla="*/ 972 w 974"/>
                  <a:gd name="T33" fmla="*/ 66 h 81"/>
                  <a:gd name="T34" fmla="*/ 972 w 974"/>
                  <a:gd name="T35" fmla="*/ 66 h 81"/>
                  <a:gd name="T36" fmla="*/ 971 w 974"/>
                  <a:gd name="T37" fmla="*/ 66 h 81"/>
                  <a:gd name="T38" fmla="*/ 971 w 974"/>
                  <a:gd name="T39" fmla="*/ 66 h 81"/>
                  <a:gd name="T40" fmla="*/ 971 w 974"/>
                  <a:gd name="T41" fmla="*/ 66 h 81"/>
                  <a:gd name="T42" fmla="*/ 969 w 974"/>
                  <a:gd name="T43" fmla="*/ 66 h 81"/>
                  <a:gd name="T44" fmla="*/ 969 w 974"/>
                  <a:gd name="T45" fmla="*/ 66 h 81"/>
                  <a:gd name="T46" fmla="*/ 969 w 974"/>
                  <a:gd name="T47" fmla="*/ 41 h 81"/>
                  <a:gd name="T48" fmla="*/ 974 w 974"/>
                  <a:gd name="T49" fmla="*/ 41 h 81"/>
                  <a:gd name="T50" fmla="*/ 2 w 974"/>
                  <a:gd name="T51" fmla="*/ 18 h 81"/>
                  <a:gd name="T52" fmla="*/ 0 w 974"/>
                  <a:gd name="T53" fmla="*/ 41 h 81"/>
                  <a:gd name="T54" fmla="*/ 2 w 974"/>
                  <a:gd name="T55" fmla="*/ 66 h 81"/>
                  <a:gd name="T56" fmla="*/ 4 w 974"/>
                  <a:gd name="T57" fmla="*/ 81 h 81"/>
                  <a:gd name="T58" fmla="*/ 7 w 974"/>
                  <a:gd name="T59" fmla="*/ 79 h 81"/>
                  <a:gd name="T60" fmla="*/ 7 w 974"/>
                  <a:gd name="T61" fmla="*/ 66 h 81"/>
                  <a:gd name="T62" fmla="*/ 5 w 974"/>
                  <a:gd name="T63" fmla="*/ 41 h 81"/>
                  <a:gd name="T64" fmla="*/ 7 w 974"/>
                  <a:gd name="T65" fmla="*/ 18 h 81"/>
                  <a:gd name="T66" fmla="*/ 7 w 974"/>
                  <a:gd name="T67" fmla="*/ 16 h 81"/>
                  <a:gd name="T68" fmla="*/ 7 w 974"/>
                  <a:gd name="T69" fmla="*/ 16 h 81"/>
                  <a:gd name="T70" fmla="*/ 5 w 974"/>
                  <a:gd name="T71" fmla="*/ 16 h 81"/>
                  <a:gd name="T72" fmla="*/ 5 w 974"/>
                  <a:gd name="T73" fmla="*/ 18 h 81"/>
                  <a:gd name="T74" fmla="*/ 4 w 974"/>
                  <a:gd name="T75" fmla="*/ 18 h 81"/>
                  <a:gd name="T76" fmla="*/ 4 w 974"/>
                  <a:gd name="T77" fmla="*/ 18 h 81"/>
                  <a:gd name="T78" fmla="*/ 4 w 974"/>
                  <a:gd name="T79" fmla="*/ 18 h 81"/>
                  <a:gd name="T80" fmla="*/ 2 w 974"/>
                  <a:gd name="T81" fmla="*/ 18 h 81"/>
                  <a:gd name="T82" fmla="*/ 2 w 974"/>
                  <a:gd name="T83" fmla="*/ 18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4"/>
                  <a:gd name="T127" fmla="*/ 0 h 81"/>
                  <a:gd name="T128" fmla="*/ 974 w 974"/>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4" h="81">
                    <a:moveTo>
                      <a:pt x="974" y="41"/>
                    </a:moveTo>
                    <a:lnTo>
                      <a:pt x="974" y="16"/>
                    </a:lnTo>
                    <a:lnTo>
                      <a:pt x="972" y="0"/>
                    </a:lnTo>
                    <a:lnTo>
                      <a:pt x="971" y="0"/>
                    </a:lnTo>
                    <a:lnTo>
                      <a:pt x="969" y="0"/>
                    </a:lnTo>
                    <a:lnTo>
                      <a:pt x="967" y="0"/>
                    </a:lnTo>
                    <a:lnTo>
                      <a:pt x="969" y="18"/>
                    </a:lnTo>
                    <a:lnTo>
                      <a:pt x="969" y="41"/>
                    </a:lnTo>
                    <a:lnTo>
                      <a:pt x="974" y="41"/>
                    </a:lnTo>
                    <a:lnTo>
                      <a:pt x="974" y="66"/>
                    </a:lnTo>
                    <a:lnTo>
                      <a:pt x="972" y="66"/>
                    </a:lnTo>
                    <a:lnTo>
                      <a:pt x="971" y="66"/>
                    </a:lnTo>
                    <a:lnTo>
                      <a:pt x="969" y="66"/>
                    </a:lnTo>
                    <a:lnTo>
                      <a:pt x="969" y="41"/>
                    </a:lnTo>
                    <a:lnTo>
                      <a:pt x="974" y="41"/>
                    </a:lnTo>
                    <a:close/>
                    <a:moveTo>
                      <a:pt x="2" y="18"/>
                    </a:moveTo>
                    <a:lnTo>
                      <a:pt x="0" y="41"/>
                    </a:lnTo>
                    <a:lnTo>
                      <a:pt x="2" y="66"/>
                    </a:lnTo>
                    <a:lnTo>
                      <a:pt x="4" y="81"/>
                    </a:lnTo>
                    <a:lnTo>
                      <a:pt x="7" y="79"/>
                    </a:lnTo>
                    <a:lnTo>
                      <a:pt x="7" y="66"/>
                    </a:lnTo>
                    <a:lnTo>
                      <a:pt x="5" y="41"/>
                    </a:lnTo>
                    <a:lnTo>
                      <a:pt x="7" y="18"/>
                    </a:lnTo>
                    <a:lnTo>
                      <a:pt x="7" y="16"/>
                    </a:lnTo>
                    <a:lnTo>
                      <a:pt x="5" y="16"/>
                    </a:lnTo>
                    <a:lnTo>
                      <a:pt x="5" y="18"/>
                    </a:lnTo>
                    <a:lnTo>
                      <a:pt x="4" y="18"/>
                    </a:lnTo>
                    <a:lnTo>
                      <a:pt x="2" y="18"/>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279" name="Freeform 295"/>
              <p:cNvSpPr>
                <a:spLocks noEditPoints="1"/>
              </p:cNvSpPr>
              <p:nvPr/>
            </p:nvSpPr>
            <p:spPr bwMode="auto">
              <a:xfrm>
                <a:off x="1548" y="2904"/>
                <a:ext cx="968" cy="81"/>
              </a:xfrm>
              <a:custGeom>
                <a:avLst/>
                <a:gdLst>
                  <a:gd name="T0" fmla="*/ 968 w 968"/>
                  <a:gd name="T1" fmla="*/ 41 h 81"/>
                  <a:gd name="T2" fmla="*/ 967 w 968"/>
                  <a:gd name="T3" fmla="*/ 16 h 81"/>
                  <a:gd name="T4" fmla="*/ 967 w 968"/>
                  <a:gd name="T5" fmla="*/ 0 h 81"/>
                  <a:gd name="T6" fmla="*/ 965 w 968"/>
                  <a:gd name="T7" fmla="*/ 0 h 81"/>
                  <a:gd name="T8" fmla="*/ 965 w 968"/>
                  <a:gd name="T9" fmla="*/ 0 h 81"/>
                  <a:gd name="T10" fmla="*/ 965 w 968"/>
                  <a:gd name="T11" fmla="*/ 0 h 81"/>
                  <a:gd name="T12" fmla="*/ 963 w 968"/>
                  <a:gd name="T13" fmla="*/ 0 h 81"/>
                  <a:gd name="T14" fmla="*/ 963 w 968"/>
                  <a:gd name="T15" fmla="*/ 0 h 81"/>
                  <a:gd name="T16" fmla="*/ 962 w 968"/>
                  <a:gd name="T17" fmla="*/ 0 h 81"/>
                  <a:gd name="T18" fmla="*/ 962 w 968"/>
                  <a:gd name="T19" fmla="*/ 0 h 81"/>
                  <a:gd name="T20" fmla="*/ 962 w 968"/>
                  <a:gd name="T21" fmla="*/ 0 h 81"/>
                  <a:gd name="T22" fmla="*/ 962 w 968"/>
                  <a:gd name="T23" fmla="*/ 18 h 81"/>
                  <a:gd name="T24" fmla="*/ 963 w 968"/>
                  <a:gd name="T25" fmla="*/ 41 h 81"/>
                  <a:gd name="T26" fmla="*/ 968 w 968"/>
                  <a:gd name="T27" fmla="*/ 41 h 81"/>
                  <a:gd name="T28" fmla="*/ 967 w 968"/>
                  <a:gd name="T29" fmla="*/ 66 h 81"/>
                  <a:gd name="T30" fmla="*/ 967 w 968"/>
                  <a:gd name="T31" fmla="*/ 66 h 81"/>
                  <a:gd name="T32" fmla="*/ 967 w 968"/>
                  <a:gd name="T33" fmla="*/ 66 h 81"/>
                  <a:gd name="T34" fmla="*/ 965 w 968"/>
                  <a:gd name="T35" fmla="*/ 66 h 81"/>
                  <a:gd name="T36" fmla="*/ 965 w 968"/>
                  <a:gd name="T37" fmla="*/ 66 h 81"/>
                  <a:gd name="T38" fmla="*/ 965 w 968"/>
                  <a:gd name="T39" fmla="*/ 66 h 81"/>
                  <a:gd name="T40" fmla="*/ 963 w 968"/>
                  <a:gd name="T41" fmla="*/ 66 h 81"/>
                  <a:gd name="T42" fmla="*/ 963 w 968"/>
                  <a:gd name="T43" fmla="*/ 66 h 81"/>
                  <a:gd name="T44" fmla="*/ 962 w 968"/>
                  <a:gd name="T45" fmla="*/ 66 h 81"/>
                  <a:gd name="T46" fmla="*/ 963 w 968"/>
                  <a:gd name="T47" fmla="*/ 41 h 81"/>
                  <a:gd name="T48" fmla="*/ 968 w 968"/>
                  <a:gd name="T49" fmla="*/ 41 h 81"/>
                  <a:gd name="T50" fmla="*/ 0 w 968"/>
                  <a:gd name="T51" fmla="*/ 18 h 81"/>
                  <a:gd name="T52" fmla="*/ 0 w 968"/>
                  <a:gd name="T53" fmla="*/ 41 h 81"/>
                  <a:gd name="T54" fmla="*/ 0 w 968"/>
                  <a:gd name="T55" fmla="*/ 66 h 81"/>
                  <a:gd name="T56" fmla="*/ 1 w 968"/>
                  <a:gd name="T57" fmla="*/ 81 h 81"/>
                  <a:gd name="T58" fmla="*/ 6 w 968"/>
                  <a:gd name="T59" fmla="*/ 78 h 81"/>
                  <a:gd name="T60" fmla="*/ 5 w 968"/>
                  <a:gd name="T61" fmla="*/ 66 h 81"/>
                  <a:gd name="T62" fmla="*/ 5 w 968"/>
                  <a:gd name="T63" fmla="*/ 41 h 81"/>
                  <a:gd name="T64" fmla="*/ 5 w 968"/>
                  <a:gd name="T65" fmla="*/ 18 h 81"/>
                  <a:gd name="T66" fmla="*/ 5 w 968"/>
                  <a:gd name="T67" fmla="*/ 16 h 81"/>
                  <a:gd name="T68" fmla="*/ 5 w 968"/>
                  <a:gd name="T69" fmla="*/ 16 h 81"/>
                  <a:gd name="T70" fmla="*/ 5 w 968"/>
                  <a:gd name="T71" fmla="*/ 16 h 81"/>
                  <a:gd name="T72" fmla="*/ 3 w 968"/>
                  <a:gd name="T73" fmla="*/ 16 h 81"/>
                  <a:gd name="T74" fmla="*/ 3 w 968"/>
                  <a:gd name="T75" fmla="*/ 16 h 81"/>
                  <a:gd name="T76" fmla="*/ 3 w 968"/>
                  <a:gd name="T77" fmla="*/ 16 h 81"/>
                  <a:gd name="T78" fmla="*/ 1 w 968"/>
                  <a:gd name="T79" fmla="*/ 16 h 81"/>
                  <a:gd name="T80" fmla="*/ 1 w 968"/>
                  <a:gd name="T81" fmla="*/ 18 h 81"/>
                  <a:gd name="T82" fmla="*/ 0 w 968"/>
                  <a:gd name="T83" fmla="*/ 18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8"/>
                  <a:gd name="T127" fmla="*/ 0 h 81"/>
                  <a:gd name="T128" fmla="*/ 968 w 96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8" h="81">
                    <a:moveTo>
                      <a:pt x="968" y="41"/>
                    </a:moveTo>
                    <a:lnTo>
                      <a:pt x="967" y="16"/>
                    </a:lnTo>
                    <a:lnTo>
                      <a:pt x="967" y="0"/>
                    </a:lnTo>
                    <a:lnTo>
                      <a:pt x="965" y="0"/>
                    </a:lnTo>
                    <a:lnTo>
                      <a:pt x="963" y="0"/>
                    </a:lnTo>
                    <a:lnTo>
                      <a:pt x="962" y="0"/>
                    </a:lnTo>
                    <a:lnTo>
                      <a:pt x="962" y="18"/>
                    </a:lnTo>
                    <a:lnTo>
                      <a:pt x="963" y="41"/>
                    </a:lnTo>
                    <a:lnTo>
                      <a:pt x="968" y="41"/>
                    </a:lnTo>
                    <a:lnTo>
                      <a:pt x="967" y="66"/>
                    </a:lnTo>
                    <a:lnTo>
                      <a:pt x="965" y="66"/>
                    </a:lnTo>
                    <a:lnTo>
                      <a:pt x="963" y="66"/>
                    </a:lnTo>
                    <a:lnTo>
                      <a:pt x="962" y="66"/>
                    </a:lnTo>
                    <a:lnTo>
                      <a:pt x="963" y="41"/>
                    </a:lnTo>
                    <a:lnTo>
                      <a:pt x="968" y="41"/>
                    </a:lnTo>
                    <a:close/>
                    <a:moveTo>
                      <a:pt x="0" y="18"/>
                    </a:moveTo>
                    <a:lnTo>
                      <a:pt x="0" y="41"/>
                    </a:lnTo>
                    <a:lnTo>
                      <a:pt x="0" y="66"/>
                    </a:lnTo>
                    <a:lnTo>
                      <a:pt x="1" y="81"/>
                    </a:lnTo>
                    <a:lnTo>
                      <a:pt x="6" y="78"/>
                    </a:lnTo>
                    <a:lnTo>
                      <a:pt x="5" y="66"/>
                    </a:lnTo>
                    <a:lnTo>
                      <a:pt x="5" y="41"/>
                    </a:lnTo>
                    <a:lnTo>
                      <a:pt x="5" y="18"/>
                    </a:lnTo>
                    <a:lnTo>
                      <a:pt x="5" y="16"/>
                    </a:lnTo>
                    <a:lnTo>
                      <a:pt x="3" y="16"/>
                    </a:lnTo>
                    <a:lnTo>
                      <a:pt x="1" y="16"/>
                    </a:lnTo>
                    <a:lnTo>
                      <a:pt x="1" y="18"/>
                    </a:lnTo>
                    <a:lnTo>
                      <a:pt x="0" y="18"/>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280" name="Freeform 296"/>
              <p:cNvSpPr>
                <a:spLocks noEditPoints="1"/>
              </p:cNvSpPr>
              <p:nvPr/>
            </p:nvSpPr>
            <p:spPr bwMode="auto">
              <a:xfrm>
                <a:off x="1549" y="2904"/>
                <a:ext cx="964" cy="79"/>
              </a:xfrm>
              <a:custGeom>
                <a:avLst/>
                <a:gdLst>
                  <a:gd name="T0" fmla="*/ 964 w 964"/>
                  <a:gd name="T1" fmla="*/ 41 h 79"/>
                  <a:gd name="T2" fmla="*/ 964 w 964"/>
                  <a:gd name="T3" fmla="*/ 18 h 79"/>
                  <a:gd name="T4" fmla="*/ 962 w 964"/>
                  <a:gd name="T5" fmla="*/ 0 h 79"/>
                  <a:gd name="T6" fmla="*/ 962 w 964"/>
                  <a:gd name="T7" fmla="*/ 0 h 79"/>
                  <a:gd name="T8" fmla="*/ 961 w 964"/>
                  <a:gd name="T9" fmla="*/ 0 h 79"/>
                  <a:gd name="T10" fmla="*/ 961 w 964"/>
                  <a:gd name="T11" fmla="*/ 0 h 79"/>
                  <a:gd name="T12" fmla="*/ 961 w 964"/>
                  <a:gd name="T13" fmla="*/ 0 h 79"/>
                  <a:gd name="T14" fmla="*/ 959 w 964"/>
                  <a:gd name="T15" fmla="*/ 1 h 79"/>
                  <a:gd name="T16" fmla="*/ 959 w 964"/>
                  <a:gd name="T17" fmla="*/ 1 h 79"/>
                  <a:gd name="T18" fmla="*/ 959 w 964"/>
                  <a:gd name="T19" fmla="*/ 1 h 79"/>
                  <a:gd name="T20" fmla="*/ 957 w 964"/>
                  <a:gd name="T21" fmla="*/ 1 h 79"/>
                  <a:gd name="T22" fmla="*/ 959 w 964"/>
                  <a:gd name="T23" fmla="*/ 18 h 79"/>
                  <a:gd name="T24" fmla="*/ 959 w 964"/>
                  <a:gd name="T25" fmla="*/ 41 h 79"/>
                  <a:gd name="T26" fmla="*/ 964 w 964"/>
                  <a:gd name="T27" fmla="*/ 41 h 79"/>
                  <a:gd name="T28" fmla="*/ 964 w 964"/>
                  <a:gd name="T29" fmla="*/ 66 h 79"/>
                  <a:gd name="T30" fmla="*/ 964 w 964"/>
                  <a:gd name="T31" fmla="*/ 66 h 79"/>
                  <a:gd name="T32" fmla="*/ 962 w 964"/>
                  <a:gd name="T33" fmla="*/ 66 h 79"/>
                  <a:gd name="T34" fmla="*/ 962 w 964"/>
                  <a:gd name="T35" fmla="*/ 66 h 79"/>
                  <a:gd name="T36" fmla="*/ 961 w 964"/>
                  <a:gd name="T37" fmla="*/ 66 h 79"/>
                  <a:gd name="T38" fmla="*/ 961 w 964"/>
                  <a:gd name="T39" fmla="*/ 66 h 79"/>
                  <a:gd name="T40" fmla="*/ 961 w 964"/>
                  <a:gd name="T41" fmla="*/ 66 h 79"/>
                  <a:gd name="T42" fmla="*/ 959 w 964"/>
                  <a:gd name="T43" fmla="*/ 66 h 79"/>
                  <a:gd name="T44" fmla="*/ 959 w 964"/>
                  <a:gd name="T45" fmla="*/ 66 h 79"/>
                  <a:gd name="T46" fmla="*/ 959 w 964"/>
                  <a:gd name="T47" fmla="*/ 41 h 79"/>
                  <a:gd name="T48" fmla="*/ 964 w 964"/>
                  <a:gd name="T49" fmla="*/ 41 h 79"/>
                  <a:gd name="T50" fmla="*/ 2 w 964"/>
                  <a:gd name="T51" fmla="*/ 16 h 79"/>
                  <a:gd name="T52" fmla="*/ 2 w 964"/>
                  <a:gd name="T53" fmla="*/ 18 h 79"/>
                  <a:gd name="T54" fmla="*/ 0 w 964"/>
                  <a:gd name="T55" fmla="*/ 41 h 79"/>
                  <a:gd name="T56" fmla="*/ 2 w 964"/>
                  <a:gd name="T57" fmla="*/ 66 h 79"/>
                  <a:gd name="T58" fmla="*/ 2 w 964"/>
                  <a:gd name="T59" fmla="*/ 79 h 79"/>
                  <a:gd name="T60" fmla="*/ 7 w 964"/>
                  <a:gd name="T61" fmla="*/ 78 h 79"/>
                  <a:gd name="T62" fmla="*/ 7 w 964"/>
                  <a:gd name="T63" fmla="*/ 66 h 79"/>
                  <a:gd name="T64" fmla="*/ 5 w 964"/>
                  <a:gd name="T65" fmla="*/ 41 h 79"/>
                  <a:gd name="T66" fmla="*/ 7 w 964"/>
                  <a:gd name="T67" fmla="*/ 18 h 79"/>
                  <a:gd name="T68" fmla="*/ 7 w 964"/>
                  <a:gd name="T69" fmla="*/ 15 h 79"/>
                  <a:gd name="T70" fmla="*/ 7 w 964"/>
                  <a:gd name="T71" fmla="*/ 15 h 79"/>
                  <a:gd name="T72" fmla="*/ 5 w 964"/>
                  <a:gd name="T73" fmla="*/ 15 h 79"/>
                  <a:gd name="T74" fmla="*/ 5 w 964"/>
                  <a:gd name="T75" fmla="*/ 15 h 79"/>
                  <a:gd name="T76" fmla="*/ 4 w 964"/>
                  <a:gd name="T77" fmla="*/ 16 h 79"/>
                  <a:gd name="T78" fmla="*/ 4 w 964"/>
                  <a:gd name="T79" fmla="*/ 16 h 79"/>
                  <a:gd name="T80" fmla="*/ 4 w 964"/>
                  <a:gd name="T81" fmla="*/ 16 h 79"/>
                  <a:gd name="T82" fmla="*/ 2 w 964"/>
                  <a:gd name="T83" fmla="*/ 16 h 79"/>
                  <a:gd name="T84" fmla="*/ 2 w 964"/>
                  <a:gd name="T85" fmla="*/ 16 h 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4"/>
                  <a:gd name="T130" fmla="*/ 0 h 79"/>
                  <a:gd name="T131" fmla="*/ 964 w 964"/>
                  <a:gd name="T132" fmla="*/ 79 h 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4" h="79">
                    <a:moveTo>
                      <a:pt x="964" y="41"/>
                    </a:moveTo>
                    <a:lnTo>
                      <a:pt x="964" y="18"/>
                    </a:lnTo>
                    <a:lnTo>
                      <a:pt x="962" y="0"/>
                    </a:lnTo>
                    <a:lnTo>
                      <a:pt x="961" y="0"/>
                    </a:lnTo>
                    <a:lnTo>
                      <a:pt x="959" y="1"/>
                    </a:lnTo>
                    <a:lnTo>
                      <a:pt x="957" y="1"/>
                    </a:lnTo>
                    <a:lnTo>
                      <a:pt x="959" y="18"/>
                    </a:lnTo>
                    <a:lnTo>
                      <a:pt x="959" y="41"/>
                    </a:lnTo>
                    <a:lnTo>
                      <a:pt x="964" y="41"/>
                    </a:lnTo>
                    <a:lnTo>
                      <a:pt x="964" y="66"/>
                    </a:lnTo>
                    <a:lnTo>
                      <a:pt x="962" y="66"/>
                    </a:lnTo>
                    <a:lnTo>
                      <a:pt x="961" y="66"/>
                    </a:lnTo>
                    <a:lnTo>
                      <a:pt x="959" y="66"/>
                    </a:lnTo>
                    <a:lnTo>
                      <a:pt x="959" y="41"/>
                    </a:lnTo>
                    <a:lnTo>
                      <a:pt x="964" y="41"/>
                    </a:lnTo>
                    <a:close/>
                    <a:moveTo>
                      <a:pt x="2" y="16"/>
                    </a:moveTo>
                    <a:lnTo>
                      <a:pt x="2" y="18"/>
                    </a:lnTo>
                    <a:lnTo>
                      <a:pt x="0" y="41"/>
                    </a:lnTo>
                    <a:lnTo>
                      <a:pt x="2" y="66"/>
                    </a:lnTo>
                    <a:lnTo>
                      <a:pt x="2" y="79"/>
                    </a:lnTo>
                    <a:lnTo>
                      <a:pt x="7" y="78"/>
                    </a:lnTo>
                    <a:lnTo>
                      <a:pt x="7" y="66"/>
                    </a:lnTo>
                    <a:lnTo>
                      <a:pt x="5" y="41"/>
                    </a:lnTo>
                    <a:lnTo>
                      <a:pt x="7" y="18"/>
                    </a:lnTo>
                    <a:lnTo>
                      <a:pt x="7" y="15"/>
                    </a:lnTo>
                    <a:lnTo>
                      <a:pt x="5" y="15"/>
                    </a:lnTo>
                    <a:lnTo>
                      <a:pt x="4" y="16"/>
                    </a:lnTo>
                    <a:lnTo>
                      <a:pt x="2" y="16"/>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281" name="Freeform 297"/>
              <p:cNvSpPr>
                <a:spLocks noEditPoints="1"/>
              </p:cNvSpPr>
              <p:nvPr/>
            </p:nvSpPr>
            <p:spPr bwMode="auto">
              <a:xfrm>
                <a:off x="1553" y="2904"/>
                <a:ext cx="958" cy="78"/>
              </a:xfrm>
              <a:custGeom>
                <a:avLst/>
                <a:gdLst>
                  <a:gd name="T0" fmla="*/ 958 w 958"/>
                  <a:gd name="T1" fmla="*/ 41 h 78"/>
                  <a:gd name="T2" fmla="*/ 957 w 958"/>
                  <a:gd name="T3" fmla="*/ 18 h 78"/>
                  <a:gd name="T4" fmla="*/ 957 w 958"/>
                  <a:gd name="T5" fmla="*/ 0 h 78"/>
                  <a:gd name="T6" fmla="*/ 955 w 958"/>
                  <a:gd name="T7" fmla="*/ 1 h 78"/>
                  <a:gd name="T8" fmla="*/ 955 w 958"/>
                  <a:gd name="T9" fmla="*/ 1 h 78"/>
                  <a:gd name="T10" fmla="*/ 955 w 958"/>
                  <a:gd name="T11" fmla="*/ 1 h 78"/>
                  <a:gd name="T12" fmla="*/ 953 w 958"/>
                  <a:gd name="T13" fmla="*/ 1 h 78"/>
                  <a:gd name="T14" fmla="*/ 953 w 958"/>
                  <a:gd name="T15" fmla="*/ 1 h 78"/>
                  <a:gd name="T16" fmla="*/ 952 w 958"/>
                  <a:gd name="T17" fmla="*/ 1 h 78"/>
                  <a:gd name="T18" fmla="*/ 952 w 958"/>
                  <a:gd name="T19" fmla="*/ 1 h 78"/>
                  <a:gd name="T20" fmla="*/ 952 w 958"/>
                  <a:gd name="T21" fmla="*/ 1 h 78"/>
                  <a:gd name="T22" fmla="*/ 952 w 958"/>
                  <a:gd name="T23" fmla="*/ 18 h 78"/>
                  <a:gd name="T24" fmla="*/ 953 w 958"/>
                  <a:gd name="T25" fmla="*/ 41 h 78"/>
                  <a:gd name="T26" fmla="*/ 958 w 958"/>
                  <a:gd name="T27" fmla="*/ 41 h 78"/>
                  <a:gd name="T28" fmla="*/ 957 w 958"/>
                  <a:gd name="T29" fmla="*/ 66 h 78"/>
                  <a:gd name="T30" fmla="*/ 957 w 958"/>
                  <a:gd name="T31" fmla="*/ 66 h 78"/>
                  <a:gd name="T32" fmla="*/ 957 w 958"/>
                  <a:gd name="T33" fmla="*/ 66 h 78"/>
                  <a:gd name="T34" fmla="*/ 955 w 958"/>
                  <a:gd name="T35" fmla="*/ 66 h 78"/>
                  <a:gd name="T36" fmla="*/ 955 w 958"/>
                  <a:gd name="T37" fmla="*/ 66 h 78"/>
                  <a:gd name="T38" fmla="*/ 955 w 958"/>
                  <a:gd name="T39" fmla="*/ 66 h 78"/>
                  <a:gd name="T40" fmla="*/ 953 w 958"/>
                  <a:gd name="T41" fmla="*/ 66 h 78"/>
                  <a:gd name="T42" fmla="*/ 953 w 958"/>
                  <a:gd name="T43" fmla="*/ 66 h 78"/>
                  <a:gd name="T44" fmla="*/ 952 w 958"/>
                  <a:gd name="T45" fmla="*/ 66 h 78"/>
                  <a:gd name="T46" fmla="*/ 953 w 958"/>
                  <a:gd name="T47" fmla="*/ 41 h 78"/>
                  <a:gd name="T48" fmla="*/ 958 w 958"/>
                  <a:gd name="T49" fmla="*/ 41 h 78"/>
                  <a:gd name="T50" fmla="*/ 0 w 958"/>
                  <a:gd name="T51" fmla="*/ 16 h 78"/>
                  <a:gd name="T52" fmla="*/ 0 w 958"/>
                  <a:gd name="T53" fmla="*/ 18 h 78"/>
                  <a:gd name="T54" fmla="*/ 0 w 958"/>
                  <a:gd name="T55" fmla="*/ 41 h 78"/>
                  <a:gd name="T56" fmla="*/ 0 w 958"/>
                  <a:gd name="T57" fmla="*/ 66 h 78"/>
                  <a:gd name="T58" fmla="*/ 1 w 958"/>
                  <a:gd name="T59" fmla="*/ 78 h 78"/>
                  <a:gd name="T60" fmla="*/ 6 w 958"/>
                  <a:gd name="T61" fmla="*/ 76 h 78"/>
                  <a:gd name="T62" fmla="*/ 5 w 958"/>
                  <a:gd name="T63" fmla="*/ 66 h 78"/>
                  <a:gd name="T64" fmla="*/ 5 w 958"/>
                  <a:gd name="T65" fmla="*/ 41 h 78"/>
                  <a:gd name="T66" fmla="*/ 5 w 958"/>
                  <a:gd name="T67" fmla="*/ 18 h 78"/>
                  <a:gd name="T68" fmla="*/ 6 w 958"/>
                  <a:gd name="T69" fmla="*/ 13 h 78"/>
                  <a:gd name="T70" fmla="*/ 5 w 958"/>
                  <a:gd name="T71" fmla="*/ 13 h 78"/>
                  <a:gd name="T72" fmla="*/ 5 w 958"/>
                  <a:gd name="T73" fmla="*/ 15 h 78"/>
                  <a:gd name="T74" fmla="*/ 3 w 958"/>
                  <a:gd name="T75" fmla="*/ 15 h 78"/>
                  <a:gd name="T76" fmla="*/ 3 w 958"/>
                  <a:gd name="T77" fmla="*/ 15 h 78"/>
                  <a:gd name="T78" fmla="*/ 3 w 958"/>
                  <a:gd name="T79" fmla="*/ 15 h 78"/>
                  <a:gd name="T80" fmla="*/ 1 w 958"/>
                  <a:gd name="T81" fmla="*/ 15 h 78"/>
                  <a:gd name="T82" fmla="*/ 1 w 958"/>
                  <a:gd name="T83" fmla="*/ 15 h 78"/>
                  <a:gd name="T84" fmla="*/ 0 w 958"/>
                  <a:gd name="T85" fmla="*/ 1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8"/>
                  <a:gd name="T130" fmla="*/ 0 h 78"/>
                  <a:gd name="T131" fmla="*/ 958 w 958"/>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8" h="78">
                    <a:moveTo>
                      <a:pt x="958" y="41"/>
                    </a:moveTo>
                    <a:lnTo>
                      <a:pt x="957" y="18"/>
                    </a:lnTo>
                    <a:lnTo>
                      <a:pt x="957" y="0"/>
                    </a:lnTo>
                    <a:lnTo>
                      <a:pt x="955" y="1"/>
                    </a:lnTo>
                    <a:lnTo>
                      <a:pt x="953" y="1"/>
                    </a:lnTo>
                    <a:lnTo>
                      <a:pt x="952" y="1"/>
                    </a:lnTo>
                    <a:lnTo>
                      <a:pt x="952" y="18"/>
                    </a:lnTo>
                    <a:lnTo>
                      <a:pt x="953" y="41"/>
                    </a:lnTo>
                    <a:lnTo>
                      <a:pt x="958" y="41"/>
                    </a:lnTo>
                    <a:lnTo>
                      <a:pt x="957" y="66"/>
                    </a:lnTo>
                    <a:lnTo>
                      <a:pt x="955" y="66"/>
                    </a:lnTo>
                    <a:lnTo>
                      <a:pt x="953" y="66"/>
                    </a:lnTo>
                    <a:lnTo>
                      <a:pt x="952" y="66"/>
                    </a:lnTo>
                    <a:lnTo>
                      <a:pt x="953" y="41"/>
                    </a:lnTo>
                    <a:lnTo>
                      <a:pt x="958" y="41"/>
                    </a:lnTo>
                    <a:close/>
                    <a:moveTo>
                      <a:pt x="0" y="16"/>
                    </a:moveTo>
                    <a:lnTo>
                      <a:pt x="0" y="18"/>
                    </a:lnTo>
                    <a:lnTo>
                      <a:pt x="0" y="41"/>
                    </a:lnTo>
                    <a:lnTo>
                      <a:pt x="0" y="66"/>
                    </a:lnTo>
                    <a:lnTo>
                      <a:pt x="1" y="78"/>
                    </a:lnTo>
                    <a:lnTo>
                      <a:pt x="6" y="76"/>
                    </a:lnTo>
                    <a:lnTo>
                      <a:pt x="5" y="66"/>
                    </a:lnTo>
                    <a:lnTo>
                      <a:pt x="5" y="41"/>
                    </a:lnTo>
                    <a:lnTo>
                      <a:pt x="5" y="18"/>
                    </a:lnTo>
                    <a:lnTo>
                      <a:pt x="6" y="13"/>
                    </a:lnTo>
                    <a:lnTo>
                      <a:pt x="5" y="13"/>
                    </a:lnTo>
                    <a:lnTo>
                      <a:pt x="5" y="15"/>
                    </a:lnTo>
                    <a:lnTo>
                      <a:pt x="3" y="15"/>
                    </a:lnTo>
                    <a:lnTo>
                      <a:pt x="1" y="15"/>
                    </a:lnTo>
                    <a:lnTo>
                      <a:pt x="0" y="16"/>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282" name="Freeform 298"/>
              <p:cNvSpPr>
                <a:spLocks noEditPoints="1"/>
              </p:cNvSpPr>
              <p:nvPr/>
            </p:nvSpPr>
            <p:spPr bwMode="auto">
              <a:xfrm>
                <a:off x="1554" y="2905"/>
                <a:ext cx="954" cy="77"/>
              </a:xfrm>
              <a:custGeom>
                <a:avLst/>
                <a:gdLst>
                  <a:gd name="T0" fmla="*/ 954 w 954"/>
                  <a:gd name="T1" fmla="*/ 40 h 77"/>
                  <a:gd name="T2" fmla="*/ 954 w 954"/>
                  <a:gd name="T3" fmla="*/ 17 h 77"/>
                  <a:gd name="T4" fmla="*/ 952 w 954"/>
                  <a:gd name="T5" fmla="*/ 0 h 77"/>
                  <a:gd name="T6" fmla="*/ 952 w 954"/>
                  <a:gd name="T7" fmla="*/ 0 h 77"/>
                  <a:gd name="T8" fmla="*/ 951 w 954"/>
                  <a:gd name="T9" fmla="*/ 0 h 77"/>
                  <a:gd name="T10" fmla="*/ 951 w 954"/>
                  <a:gd name="T11" fmla="*/ 0 h 77"/>
                  <a:gd name="T12" fmla="*/ 951 w 954"/>
                  <a:gd name="T13" fmla="*/ 0 h 77"/>
                  <a:gd name="T14" fmla="*/ 949 w 954"/>
                  <a:gd name="T15" fmla="*/ 0 h 77"/>
                  <a:gd name="T16" fmla="*/ 949 w 954"/>
                  <a:gd name="T17" fmla="*/ 0 h 77"/>
                  <a:gd name="T18" fmla="*/ 949 w 954"/>
                  <a:gd name="T19" fmla="*/ 0 h 77"/>
                  <a:gd name="T20" fmla="*/ 947 w 954"/>
                  <a:gd name="T21" fmla="*/ 0 h 77"/>
                  <a:gd name="T22" fmla="*/ 949 w 954"/>
                  <a:gd name="T23" fmla="*/ 17 h 77"/>
                  <a:gd name="T24" fmla="*/ 949 w 954"/>
                  <a:gd name="T25" fmla="*/ 40 h 77"/>
                  <a:gd name="T26" fmla="*/ 954 w 954"/>
                  <a:gd name="T27" fmla="*/ 40 h 77"/>
                  <a:gd name="T28" fmla="*/ 954 w 954"/>
                  <a:gd name="T29" fmla="*/ 65 h 77"/>
                  <a:gd name="T30" fmla="*/ 954 w 954"/>
                  <a:gd name="T31" fmla="*/ 65 h 77"/>
                  <a:gd name="T32" fmla="*/ 952 w 954"/>
                  <a:gd name="T33" fmla="*/ 65 h 77"/>
                  <a:gd name="T34" fmla="*/ 952 w 954"/>
                  <a:gd name="T35" fmla="*/ 65 h 77"/>
                  <a:gd name="T36" fmla="*/ 951 w 954"/>
                  <a:gd name="T37" fmla="*/ 65 h 77"/>
                  <a:gd name="T38" fmla="*/ 951 w 954"/>
                  <a:gd name="T39" fmla="*/ 65 h 77"/>
                  <a:gd name="T40" fmla="*/ 951 w 954"/>
                  <a:gd name="T41" fmla="*/ 65 h 77"/>
                  <a:gd name="T42" fmla="*/ 949 w 954"/>
                  <a:gd name="T43" fmla="*/ 65 h 77"/>
                  <a:gd name="T44" fmla="*/ 949 w 954"/>
                  <a:gd name="T45" fmla="*/ 65 h 77"/>
                  <a:gd name="T46" fmla="*/ 949 w 954"/>
                  <a:gd name="T47" fmla="*/ 40 h 77"/>
                  <a:gd name="T48" fmla="*/ 954 w 954"/>
                  <a:gd name="T49" fmla="*/ 40 h 77"/>
                  <a:gd name="T50" fmla="*/ 2 w 954"/>
                  <a:gd name="T51" fmla="*/ 14 h 77"/>
                  <a:gd name="T52" fmla="*/ 2 w 954"/>
                  <a:gd name="T53" fmla="*/ 17 h 77"/>
                  <a:gd name="T54" fmla="*/ 0 w 954"/>
                  <a:gd name="T55" fmla="*/ 40 h 77"/>
                  <a:gd name="T56" fmla="*/ 2 w 954"/>
                  <a:gd name="T57" fmla="*/ 65 h 77"/>
                  <a:gd name="T58" fmla="*/ 2 w 954"/>
                  <a:gd name="T59" fmla="*/ 77 h 77"/>
                  <a:gd name="T60" fmla="*/ 7 w 954"/>
                  <a:gd name="T61" fmla="*/ 73 h 77"/>
                  <a:gd name="T62" fmla="*/ 7 w 954"/>
                  <a:gd name="T63" fmla="*/ 65 h 77"/>
                  <a:gd name="T64" fmla="*/ 7 w 954"/>
                  <a:gd name="T65" fmla="*/ 40 h 77"/>
                  <a:gd name="T66" fmla="*/ 7 w 954"/>
                  <a:gd name="T67" fmla="*/ 17 h 77"/>
                  <a:gd name="T68" fmla="*/ 7 w 954"/>
                  <a:gd name="T69" fmla="*/ 12 h 77"/>
                  <a:gd name="T70" fmla="*/ 7 w 954"/>
                  <a:gd name="T71" fmla="*/ 12 h 77"/>
                  <a:gd name="T72" fmla="*/ 5 w 954"/>
                  <a:gd name="T73" fmla="*/ 12 h 77"/>
                  <a:gd name="T74" fmla="*/ 5 w 954"/>
                  <a:gd name="T75" fmla="*/ 12 h 77"/>
                  <a:gd name="T76" fmla="*/ 5 w 954"/>
                  <a:gd name="T77" fmla="*/ 12 h 77"/>
                  <a:gd name="T78" fmla="*/ 4 w 954"/>
                  <a:gd name="T79" fmla="*/ 12 h 77"/>
                  <a:gd name="T80" fmla="*/ 4 w 954"/>
                  <a:gd name="T81" fmla="*/ 14 h 77"/>
                  <a:gd name="T82" fmla="*/ 2 w 954"/>
                  <a:gd name="T83" fmla="*/ 14 h 77"/>
                  <a:gd name="T84" fmla="*/ 2 w 954"/>
                  <a:gd name="T85" fmla="*/ 14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4"/>
                  <a:gd name="T130" fmla="*/ 0 h 77"/>
                  <a:gd name="T131" fmla="*/ 954 w 954"/>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4" h="77">
                    <a:moveTo>
                      <a:pt x="954" y="40"/>
                    </a:moveTo>
                    <a:lnTo>
                      <a:pt x="954" y="17"/>
                    </a:lnTo>
                    <a:lnTo>
                      <a:pt x="952" y="0"/>
                    </a:lnTo>
                    <a:lnTo>
                      <a:pt x="951" y="0"/>
                    </a:lnTo>
                    <a:lnTo>
                      <a:pt x="949" y="0"/>
                    </a:lnTo>
                    <a:lnTo>
                      <a:pt x="947" y="0"/>
                    </a:lnTo>
                    <a:lnTo>
                      <a:pt x="949" y="17"/>
                    </a:lnTo>
                    <a:lnTo>
                      <a:pt x="949" y="40"/>
                    </a:lnTo>
                    <a:lnTo>
                      <a:pt x="954" y="40"/>
                    </a:lnTo>
                    <a:lnTo>
                      <a:pt x="954" y="65"/>
                    </a:lnTo>
                    <a:lnTo>
                      <a:pt x="952" y="65"/>
                    </a:lnTo>
                    <a:lnTo>
                      <a:pt x="951" y="65"/>
                    </a:lnTo>
                    <a:lnTo>
                      <a:pt x="949" y="65"/>
                    </a:lnTo>
                    <a:lnTo>
                      <a:pt x="949" y="40"/>
                    </a:lnTo>
                    <a:lnTo>
                      <a:pt x="954" y="40"/>
                    </a:lnTo>
                    <a:close/>
                    <a:moveTo>
                      <a:pt x="2" y="14"/>
                    </a:moveTo>
                    <a:lnTo>
                      <a:pt x="2" y="17"/>
                    </a:lnTo>
                    <a:lnTo>
                      <a:pt x="0" y="40"/>
                    </a:lnTo>
                    <a:lnTo>
                      <a:pt x="2" y="65"/>
                    </a:lnTo>
                    <a:lnTo>
                      <a:pt x="2" y="77"/>
                    </a:lnTo>
                    <a:lnTo>
                      <a:pt x="7" y="73"/>
                    </a:lnTo>
                    <a:lnTo>
                      <a:pt x="7" y="65"/>
                    </a:lnTo>
                    <a:lnTo>
                      <a:pt x="7" y="40"/>
                    </a:lnTo>
                    <a:lnTo>
                      <a:pt x="7" y="17"/>
                    </a:lnTo>
                    <a:lnTo>
                      <a:pt x="7" y="12"/>
                    </a:lnTo>
                    <a:lnTo>
                      <a:pt x="5" y="12"/>
                    </a:lnTo>
                    <a:lnTo>
                      <a:pt x="4" y="12"/>
                    </a:lnTo>
                    <a:lnTo>
                      <a:pt x="4" y="14"/>
                    </a:lnTo>
                    <a:lnTo>
                      <a:pt x="2" y="14"/>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283" name="Freeform 299"/>
              <p:cNvSpPr>
                <a:spLocks noEditPoints="1"/>
              </p:cNvSpPr>
              <p:nvPr/>
            </p:nvSpPr>
            <p:spPr bwMode="auto">
              <a:xfrm>
                <a:off x="1558" y="2905"/>
                <a:ext cx="948" cy="75"/>
              </a:xfrm>
              <a:custGeom>
                <a:avLst/>
                <a:gdLst>
                  <a:gd name="T0" fmla="*/ 948 w 948"/>
                  <a:gd name="T1" fmla="*/ 40 h 75"/>
                  <a:gd name="T2" fmla="*/ 947 w 948"/>
                  <a:gd name="T3" fmla="*/ 17 h 75"/>
                  <a:gd name="T4" fmla="*/ 947 w 948"/>
                  <a:gd name="T5" fmla="*/ 0 h 75"/>
                  <a:gd name="T6" fmla="*/ 945 w 948"/>
                  <a:gd name="T7" fmla="*/ 0 h 75"/>
                  <a:gd name="T8" fmla="*/ 945 w 948"/>
                  <a:gd name="T9" fmla="*/ 0 h 75"/>
                  <a:gd name="T10" fmla="*/ 945 w 948"/>
                  <a:gd name="T11" fmla="*/ 0 h 75"/>
                  <a:gd name="T12" fmla="*/ 943 w 948"/>
                  <a:gd name="T13" fmla="*/ 0 h 75"/>
                  <a:gd name="T14" fmla="*/ 943 w 948"/>
                  <a:gd name="T15" fmla="*/ 0 h 75"/>
                  <a:gd name="T16" fmla="*/ 942 w 948"/>
                  <a:gd name="T17" fmla="*/ 0 h 75"/>
                  <a:gd name="T18" fmla="*/ 942 w 948"/>
                  <a:gd name="T19" fmla="*/ 0 h 75"/>
                  <a:gd name="T20" fmla="*/ 942 w 948"/>
                  <a:gd name="T21" fmla="*/ 0 h 75"/>
                  <a:gd name="T22" fmla="*/ 942 w 948"/>
                  <a:gd name="T23" fmla="*/ 17 h 75"/>
                  <a:gd name="T24" fmla="*/ 943 w 948"/>
                  <a:gd name="T25" fmla="*/ 40 h 75"/>
                  <a:gd name="T26" fmla="*/ 948 w 948"/>
                  <a:gd name="T27" fmla="*/ 40 h 75"/>
                  <a:gd name="T28" fmla="*/ 947 w 948"/>
                  <a:gd name="T29" fmla="*/ 65 h 75"/>
                  <a:gd name="T30" fmla="*/ 947 w 948"/>
                  <a:gd name="T31" fmla="*/ 65 h 75"/>
                  <a:gd name="T32" fmla="*/ 947 w 948"/>
                  <a:gd name="T33" fmla="*/ 65 h 75"/>
                  <a:gd name="T34" fmla="*/ 945 w 948"/>
                  <a:gd name="T35" fmla="*/ 65 h 75"/>
                  <a:gd name="T36" fmla="*/ 945 w 948"/>
                  <a:gd name="T37" fmla="*/ 65 h 75"/>
                  <a:gd name="T38" fmla="*/ 945 w 948"/>
                  <a:gd name="T39" fmla="*/ 65 h 75"/>
                  <a:gd name="T40" fmla="*/ 943 w 948"/>
                  <a:gd name="T41" fmla="*/ 65 h 75"/>
                  <a:gd name="T42" fmla="*/ 943 w 948"/>
                  <a:gd name="T43" fmla="*/ 65 h 75"/>
                  <a:gd name="T44" fmla="*/ 942 w 948"/>
                  <a:gd name="T45" fmla="*/ 65 h 75"/>
                  <a:gd name="T46" fmla="*/ 943 w 948"/>
                  <a:gd name="T47" fmla="*/ 40 h 75"/>
                  <a:gd name="T48" fmla="*/ 948 w 948"/>
                  <a:gd name="T49" fmla="*/ 40 h 75"/>
                  <a:gd name="T50" fmla="*/ 1 w 948"/>
                  <a:gd name="T51" fmla="*/ 12 h 75"/>
                  <a:gd name="T52" fmla="*/ 0 w 948"/>
                  <a:gd name="T53" fmla="*/ 17 h 75"/>
                  <a:gd name="T54" fmla="*/ 0 w 948"/>
                  <a:gd name="T55" fmla="*/ 40 h 75"/>
                  <a:gd name="T56" fmla="*/ 0 w 948"/>
                  <a:gd name="T57" fmla="*/ 65 h 75"/>
                  <a:gd name="T58" fmla="*/ 1 w 948"/>
                  <a:gd name="T59" fmla="*/ 75 h 75"/>
                  <a:gd name="T60" fmla="*/ 6 w 948"/>
                  <a:gd name="T61" fmla="*/ 73 h 75"/>
                  <a:gd name="T62" fmla="*/ 4 w 948"/>
                  <a:gd name="T63" fmla="*/ 65 h 75"/>
                  <a:gd name="T64" fmla="*/ 4 w 948"/>
                  <a:gd name="T65" fmla="*/ 40 h 75"/>
                  <a:gd name="T66" fmla="*/ 4 w 948"/>
                  <a:gd name="T67" fmla="*/ 17 h 75"/>
                  <a:gd name="T68" fmla="*/ 6 w 948"/>
                  <a:gd name="T69" fmla="*/ 10 h 75"/>
                  <a:gd name="T70" fmla="*/ 4 w 948"/>
                  <a:gd name="T71" fmla="*/ 10 h 75"/>
                  <a:gd name="T72" fmla="*/ 4 w 948"/>
                  <a:gd name="T73" fmla="*/ 10 h 75"/>
                  <a:gd name="T74" fmla="*/ 4 w 948"/>
                  <a:gd name="T75" fmla="*/ 10 h 75"/>
                  <a:gd name="T76" fmla="*/ 4 w 948"/>
                  <a:gd name="T77" fmla="*/ 10 h 75"/>
                  <a:gd name="T78" fmla="*/ 4 w 948"/>
                  <a:gd name="T79" fmla="*/ 10 h 75"/>
                  <a:gd name="T80" fmla="*/ 4 w 948"/>
                  <a:gd name="T81" fmla="*/ 10 h 75"/>
                  <a:gd name="T82" fmla="*/ 4 w 948"/>
                  <a:gd name="T83" fmla="*/ 12 h 75"/>
                  <a:gd name="T84" fmla="*/ 3 w 948"/>
                  <a:gd name="T85" fmla="*/ 12 h 75"/>
                  <a:gd name="T86" fmla="*/ 3 w 948"/>
                  <a:gd name="T87" fmla="*/ 12 h 75"/>
                  <a:gd name="T88" fmla="*/ 3 w 948"/>
                  <a:gd name="T89" fmla="*/ 12 h 75"/>
                  <a:gd name="T90" fmla="*/ 3 w 948"/>
                  <a:gd name="T91" fmla="*/ 12 h 75"/>
                  <a:gd name="T92" fmla="*/ 3 w 948"/>
                  <a:gd name="T93" fmla="*/ 12 h 75"/>
                  <a:gd name="T94" fmla="*/ 1 w 948"/>
                  <a:gd name="T95" fmla="*/ 12 h 75"/>
                  <a:gd name="T96" fmla="*/ 1 w 948"/>
                  <a:gd name="T97" fmla="*/ 12 h 75"/>
                  <a:gd name="T98" fmla="*/ 1 w 948"/>
                  <a:gd name="T99" fmla="*/ 12 h 75"/>
                  <a:gd name="T100" fmla="*/ 1 w 948"/>
                  <a:gd name="T101" fmla="*/ 12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8"/>
                  <a:gd name="T154" fmla="*/ 0 h 75"/>
                  <a:gd name="T155" fmla="*/ 948 w 948"/>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8" h="75">
                    <a:moveTo>
                      <a:pt x="948" y="40"/>
                    </a:moveTo>
                    <a:lnTo>
                      <a:pt x="947" y="17"/>
                    </a:lnTo>
                    <a:lnTo>
                      <a:pt x="947" y="0"/>
                    </a:lnTo>
                    <a:lnTo>
                      <a:pt x="945" y="0"/>
                    </a:lnTo>
                    <a:lnTo>
                      <a:pt x="943" y="0"/>
                    </a:lnTo>
                    <a:lnTo>
                      <a:pt x="942" y="0"/>
                    </a:lnTo>
                    <a:lnTo>
                      <a:pt x="942" y="17"/>
                    </a:lnTo>
                    <a:lnTo>
                      <a:pt x="943" y="40"/>
                    </a:lnTo>
                    <a:lnTo>
                      <a:pt x="948" y="40"/>
                    </a:lnTo>
                    <a:lnTo>
                      <a:pt x="947" y="65"/>
                    </a:lnTo>
                    <a:lnTo>
                      <a:pt x="945" y="65"/>
                    </a:lnTo>
                    <a:lnTo>
                      <a:pt x="943" y="65"/>
                    </a:lnTo>
                    <a:lnTo>
                      <a:pt x="942" y="65"/>
                    </a:lnTo>
                    <a:lnTo>
                      <a:pt x="943" y="40"/>
                    </a:lnTo>
                    <a:lnTo>
                      <a:pt x="948" y="40"/>
                    </a:lnTo>
                    <a:close/>
                    <a:moveTo>
                      <a:pt x="1" y="12"/>
                    </a:moveTo>
                    <a:lnTo>
                      <a:pt x="0" y="17"/>
                    </a:lnTo>
                    <a:lnTo>
                      <a:pt x="0" y="40"/>
                    </a:lnTo>
                    <a:lnTo>
                      <a:pt x="0" y="65"/>
                    </a:lnTo>
                    <a:lnTo>
                      <a:pt x="1" y="75"/>
                    </a:lnTo>
                    <a:lnTo>
                      <a:pt x="6" y="73"/>
                    </a:lnTo>
                    <a:lnTo>
                      <a:pt x="4" y="65"/>
                    </a:lnTo>
                    <a:lnTo>
                      <a:pt x="4" y="40"/>
                    </a:lnTo>
                    <a:lnTo>
                      <a:pt x="4" y="17"/>
                    </a:lnTo>
                    <a:lnTo>
                      <a:pt x="6" y="10"/>
                    </a:lnTo>
                    <a:lnTo>
                      <a:pt x="4" y="10"/>
                    </a:lnTo>
                    <a:lnTo>
                      <a:pt x="4" y="12"/>
                    </a:lnTo>
                    <a:lnTo>
                      <a:pt x="3" y="12"/>
                    </a:lnTo>
                    <a:lnTo>
                      <a:pt x="1" y="12"/>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284" name="Freeform 300"/>
              <p:cNvSpPr>
                <a:spLocks noEditPoints="1"/>
              </p:cNvSpPr>
              <p:nvPr/>
            </p:nvSpPr>
            <p:spPr bwMode="auto">
              <a:xfrm>
                <a:off x="1559" y="2905"/>
                <a:ext cx="944" cy="73"/>
              </a:xfrm>
              <a:custGeom>
                <a:avLst/>
                <a:gdLst>
                  <a:gd name="T0" fmla="*/ 944 w 944"/>
                  <a:gd name="T1" fmla="*/ 40 h 73"/>
                  <a:gd name="T2" fmla="*/ 944 w 944"/>
                  <a:gd name="T3" fmla="*/ 17 h 73"/>
                  <a:gd name="T4" fmla="*/ 942 w 944"/>
                  <a:gd name="T5" fmla="*/ 0 h 73"/>
                  <a:gd name="T6" fmla="*/ 942 w 944"/>
                  <a:gd name="T7" fmla="*/ 0 h 73"/>
                  <a:gd name="T8" fmla="*/ 941 w 944"/>
                  <a:gd name="T9" fmla="*/ 0 h 73"/>
                  <a:gd name="T10" fmla="*/ 941 w 944"/>
                  <a:gd name="T11" fmla="*/ 0 h 73"/>
                  <a:gd name="T12" fmla="*/ 941 w 944"/>
                  <a:gd name="T13" fmla="*/ 0 h 73"/>
                  <a:gd name="T14" fmla="*/ 939 w 944"/>
                  <a:gd name="T15" fmla="*/ 0 h 73"/>
                  <a:gd name="T16" fmla="*/ 939 w 944"/>
                  <a:gd name="T17" fmla="*/ 0 h 73"/>
                  <a:gd name="T18" fmla="*/ 939 w 944"/>
                  <a:gd name="T19" fmla="*/ 2 h 73"/>
                  <a:gd name="T20" fmla="*/ 937 w 944"/>
                  <a:gd name="T21" fmla="*/ 2 h 73"/>
                  <a:gd name="T22" fmla="*/ 939 w 944"/>
                  <a:gd name="T23" fmla="*/ 17 h 73"/>
                  <a:gd name="T24" fmla="*/ 939 w 944"/>
                  <a:gd name="T25" fmla="*/ 40 h 73"/>
                  <a:gd name="T26" fmla="*/ 944 w 944"/>
                  <a:gd name="T27" fmla="*/ 40 h 73"/>
                  <a:gd name="T28" fmla="*/ 944 w 944"/>
                  <a:gd name="T29" fmla="*/ 65 h 73"/>
                  <a:gd name="T30" fmla="*/ 944 w 944"/>
                  <a:gd name="T31" fmla="*/ 65 h 73"/>
                  <a:gd name="T32" fmla="*/ 942 w 944"/>
                  <a:gd name="T33" fmla="*/ 65 h 73"/>
                  <a:gd name="T34" fmla="*/ 942 w 944"/>
                  <a:gd name="T35" fmla="*/ 65 h 73"/>
                  <a:gd name="T36" fmla="*/ 941 w 944"/>
                  <a:gd name="T37" fmla="*/ 65 h 73"/>
                  <a:gd name="T38" fmla="*/ 941 w 944"/>
                  <a:gd name="T39" fmla="*/ 65 h 73"/>
                  <a:gd name="T40" fmla="*/ 941 w 944"/>
                  <a:gd name="T41" fmla="*/ 65 h 73"/>
                  <a:gd name="T42" fmla="*/ 939 w 944"/>
                  <a:gd name="T43" fmla="*/ 65 h 73"/>
                  <a:gd name="T44" fmla="*/ 939 w 944"/>
                  <a:gd name="T45" fmla="*/ 65 h 73"/>
                  <a:gd name="T46" fmla="*/ 939 w 944"/>
                  <a:gd name="T47" fmla="*/ 40 h 73"/>
                  <a:gd name="T48" fmla="*/ 944 w 944"/>
                  <a:gd name="T49" fmla="*/ 40 h 73"/>
                  <a:gd name="T50" fmla="*/ 2 w 944"/>
                  <a:gd name="T51" fmla="*/ 12 h 73"/>
                  <a:gd name="T52" fmla="*/ 2 w 944"/>
                  <a:gd name="T53" fmla="*/ 17 h 73"/>
                  <a:gd name="T54" fmla="*/ 0 w 944"/>
                  <a:gd name="T55" fmla="*/ 40 h 73"/>
                  <a:gd name="T56" fmla="*/ 2 w 944"/>
                  <a:gd name="T57" fmla="*/ 65 h 73"/>
                  <a:gd name="T58" fmla="*/ 2 w 944"/>
                  <a:gd name="T59" fmla="*/ 73 h 73"/>
                  <a:gd name="T60" fmla="*/ 7 w 944"/>
                  <a:gd name="T61" fmla="*/ 72 h 73"/>
                  <a:gd name="T62" fmla="*/ 7 w 944"/>
                  <a:gd name="T63" fmla="*/ 65 h 73"/>
                  <a:gd name="T64" fmla="*/ 7 w 944"/>
                  <a:gd name="T65" fmla="*/ 40 h 73"/>
                  <a:gd name="T66" fmla="*/ 7 w 944"/>
                  <a:gd name="T67" fmla="*/ 17 h 73"/>
                  <a:gd name="T68" fmla="*/ 7 w 944"/>
                  <a:gd name="T69" fmla="*/ 10 h 73"/>
                  <a:gd name="T70" fmla="*/ 7 w 944"/>
                  <a:gd name="T71" fmla="*/ 10 h 73"/>
                  <a:gd name="T72" fmla="*/ 5 w 944"/>
                  <a:gd name="T73" fmla="*/ 10 h 73"/>
                  <a:gd name="T74" fmla="*/ 5 w 944"/>
                  <a:gd name="T75" fmla="*/ 10 h 73"/>
                  <a:gd name="T76" fmla="*/ 5 w 944"/>
                  <a:gd name="T77" fmla="*/ 10 h 73"/>
                  <a:gd name="T78" fmla="*/ 3 w 944"/>
                  <a:gd name="T79" fmla="*/ 10 h 73"/>
                  <a:gd name="T80" fmla="*/ 3 w 944"/>
                  <a:gd name="T81" fmla="*/ 10 h 73"/>
                  <a:gd name="T82" fmla="*/ 3 w 944"/>
                  <a:gd name="T83" fmla="*/ 10 h 73"/>
                  <a:gd name="T84" fmla="*/ 2 w 944"/>
                  <a:gd name="T85" fmla="*/ 12 h 73"/>
                  <a:gd name="T86" fmla="*/ 2 w 944"/>
                  <a:gd name="T87" fmla="*/ 12 h 73"/>
                  <a:gd name="T88" fmla="*/ 2 w 944"/>
                  <a:gd name="T89" fmla="*/ 12 h 73"/>
                  <a:gd name="T90" fmla="*/ 2 w 944"/>
                  <a:gd name="T91" fmla="*/ 12 h 73"/>
                  <a:gd name="T92" fmla="*/ 2 w 944"/>
                  <a:gd name="T93" fmla="*/ 12 h 73"/>
                  <a:gd name="T94" fmla="*/ 2 w 944"/>
                  <a:gd name="T95" fmla="*/ 12 h 73"/>
                  <a:gd name="T96" fmla="*/ 2 w 944"/>
                  <a:gd name="T97" fmla="*/ 12 h 73"/>
                  <a:gd name="T98" fmla="*/ 2 w 944"/>
                  <a:gd name="T99" fmla="*/ 12 h 73"/>
                  <a:gd name="T100" fmla="*/ 2 w 944"/>
                  <a:gd name="T101" fmla="*/ 12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4"/>
                  <a:gd name="T154" fmla="*/ 0 h 73"/>
                  <a:gd name="T155" fmla="*/ 944 w 944"/>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4" h="73">
                    <a:moveTo>
                      <a:pt x="944" y="40"/>
                    </a:moveTo>
                    <a:lnTo>
                      <a:pt x="944" y="17"/>
                    </a:lnTo>
                    <a:lnTo>
                      <a:pt x="942" y="0"/>
                    </a:lnTo>
                    <a:lnTo>
                      <a:pt x="941" y="0"/>
                    </a:lnTo>
                    <a:lnTo>
                      <a:pt x="939" y="0"/>
                    </a:lnTo>
                    <a:lnTo>
                      <a:pt x="939" y="2"/>
                    </a:lnTo>
                    <a:lnTo>
                      <a:pt x="937" y="2"/>
                    </a:lnTo>
                    <a:lnTo>
                      <a:pt x="939" y="17"/>
                    </a:lnTo>
                    <a:lnTo>
                      <a:pt x="939" y="40"/>
                    </a:lnTo>
                    <a:lnTo>
                      <a:pt x="944" y="40"/>
                    </a:lnTo>
                    <a:lnTo>
                      <a:pt x="944" y="65"/>
                    </a:lnTo>
                    <a:lnTo>
                      <a:pt x="942" y="65"/>
                    </a:lnTo>
                    <a:lnTo>
                      <a:pt x="941" y="65"/>
                    </a:lnTo>
                    <a:lnTo>
                      <a:pt x="939" y="65"/>
                    </a:lnTo>
                    <a:lnTo>
                      <a:pt x="939" y="40"/>
                    </a:lnTo>
                    <a:lnTo>
                      <a:pt x="944" y="40"/>
                    </a:lnTo>
                    <a:close/>
                    <a:moveTo>
                      <a:pt x="2" y="12"/>
                    </a:moveTo>
                    <a:lnTo>
                      <a:pt x="2" y="17"/>
                    </a:lnTo>
                    <a:lnTo>
                      <a:pt x="0" y="40"/>
                    </a:lnTo>
                    <a:lnTo>
                      <a:pt x="2" y="65"/>
                    </a:lnTo>
                    <a:lnTo>
                      <a:pt x="2" y="73"/>
                    </a:lnTo>
                    <a:lnTo>
                      <a:pt x="7" y="72"/>
                    </a:lnTo>
                    <a:lnTo>
                      <a:pt x="7" y="65"/>
                    </a:lnTo>
                    <a:lnTo>
                      <a:pt x="7" y="40"/>
                    </a:lnTo>
                    <a:lnTo>
                      <a:pt x="7" y="17"/>
                    </a:lnTo>
                    <a:lnTo>
                      <a:pt x="7" y="10"/>
                    </a:lnTo>
                    <a:lnTo>
                      <a:pt x="5" y="10"/>
                    </a:lnTo>
                    <a:lnTo>
                      <a:pt x="3" y="10"/>
                    </a:lnTo>
                    <a:lnTo>
                      <a:pt x="2" y="12"/>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285" name="Freeform 301"/>
              <p:cNvSpPr>
                <a:spLocks noEditPoints="1"/>
              </p:cNvSpPr>
              <p:nvPr/>
            </p:nvSpPr>
            <p:spPr bwMode="auto">
              <a:xfrm>
                <a:off x="1562" y="2905"/>
                <a:ext cx="939" cy="73"/>
              </a:xfrm>
              <a:custGeom>
                <a:avLst/>
                <a:gdLst>
                  <a:gd name="T0" fmla="*/ 939 w 939"/>
                  <a:gd name="T1" fmla="*/ 40 h 73"/>
                  <a:gd name="T2" fmla="*/ 938 w 939"/>
                  <a:gd name="T3" fmla="*/ 17 h 73"/>
                  <a:gd name="T4" fmla="*/ 938 w 939"/>
                  <a:gd name="T5" fmla="*/ 0 h 73"/>
                  <a:gd name="T6" fmla="*/ 936 w 939"/>
                  <a:gd name="T7" fmla="*/ 0 h 73"/>
                  <a:gd name="T8" fmla="*/ 936 w 939"/>
                  <a:gd name="T9" fmla="*/ 0 h 73"/>
                  <a:gd name="T10" fmla="*/ 936 w 939"/>
                  <a:gd name="T11" fmla="*/ 2 h 73"/>
                  <a:gd name="T12" fmla="*/ 934 w 939"/>
                  <a:gd name="T13" fmla="*/ 2 h 73"/>
                  <a:gd name="T14" fmla="*/ 934 w 939"/>
                  <a:gd name="T15" fmla="*/ 2 h 73"/>
                  <a:gd name="T16" fmla="*/ 934 w 939"/>
                  <a:gd name="T17" fmla="*/ 2 h 73"/>
                  <a:gd name="T18" fmla="*/ 933 w 939"/>
                  <a:gd name="T19" fmla="*/ 2 h 73"/>
                  <a:gd name="T20" fmla="*/ 933 w 939"/>
                  <a:gd name="T21" fmla="*/ 2 h 73"/>
                  <a:gd name="T22" fmla="*/ 933 w 939"/>
                  <a:gd name="T23" fmla="*/ 17 h 73"/>
                  <a:gd name="T24" fmla="*/ 934 w 939"/>
                  <a:gd name="T25" fmla="*/ 40 h 73"/>
                  <a:gd name="T26" fmla="*/ 939 w 939"/>
                  <a:gd name="T27" fmla="*/ 40 h 73"/>
                  <a:gd name="T28" fmla="*/ 938 w 939"/>
                  <a:gd name="T29" fmla="*/ 65 h 73"/>
                  <a:gd name="T30" fmla="*/ 938 w 939"/>
                  <a:gd name="T31" fmla="*/ 65 h 73"/>
                  <a:gd name="T32" fmla="*/ 938 w 939"/>
                  <a:gd name="T33" fmla="*/ 65 h 73"/>
                  <a:gd name="T34" fmla="*/ 936 w 939"/>
                  <a:gd name="T35" fmla="*/ 65 h 73"/>
                  <a:gd name="T36" fmla="*/ 936 w 939"/>
                  <a:gd name="T37" fmla="*/ 65 h 73"/>
                  <a:gd name="T38" fmla="*/ 936 w 939"/>
                  <a:gd name="T39" fmla="*/ 65 h 73"/>
                  <a:gd name="T40" fmla="*/ 934 w 939"/>
                  <a:gd name="T41" fmla="*/ 65 h 73"/>
                  <a:gd name="T42" fmla="*/ 934 w 939"/>
                  <a:gd name="T43" fmla="*/ 65 h 73"/>
                  <a:gd name="T44" fmla="*/ 933 w 939"/>
                  <a:gd name="T45" fmla="*/ 65 h 73"/>
                  <a:gd name="T46" fmla="*/ 933 w 939"/>
                  <a:gd name="T47" fmla="*/ 65 h 73"/>
                  <a:gd name="T48" fmla="*/ 934 w 939"/>
                  <a:gd name="T49" fmla="*/ 40 h 73"/>
                  <a:gd name="T50" fmla="*/ 939 w 939"/>
                  <a:gd name="T51" fmla="*/ 40 h 73"/>
                  <a:gd name="T52" fmla="*/ 2 w 939"/>
                  <a:gd name="T53" fmla="*/ 10 h 73"/>
                  <a:gd name="T54" fmla="*/ 0 w 939"/>
                  <a:gd name="T55" fmla="*/ 17 h 73"/>
                  <a:gd name="T56" fmla="*/ 0 w 939"/>
                  <a:gd name="T57" fmla="*/ 40 h 73"/>
                  <a:gd name="T58" fmla="*/ 0 w 939"/>
                  <a:gd name="T59" fmla="*/ 65 h 73"/>
                  <a:gd name="T60" fmla="*/ 2 w 939"/>
                  <a:gd name="T61" fmla="*/ 73 h 73"/>
                  <a:gd name="T62" fmla="*/ 7 w 939"/>
                  <a:gd name="T63" fmla="*/ 72 h 73"/>
                  <a:gd name="T64" fmla="*/ 5 w 939"/>
                  <a:gd name="T65" fmla="*/ 65 h 73"/>
                  <a:gd name="T66" fmla="*/ 5 w 939"/>
                  <a:gd name="T67" fmla="*/ 40 h 73"/>
                  <a:gd name="T68" fmla="*/ 5 w 939"/>
                  <a:gd name="T69" fmla="*/ 17 h 73"/>
                  <a:gd name="T70" fmla="*/ 7 w 939"/>
                  <a:gd name="T71" fmla="*/ 9 h 73"/>
                  <a:gd name="T72" fmla="*/ 5 w 939"/>
                  <a:gd name="T73" fmla="*/ 9 h 73"/>
                  <a:gd name="T74" fmla="*/ 5 w 939"/>
                  <a:gd name="T75" fmla="*/ 9 h 73"/>
                  <a:gd name="T76" fmla="*/ 5 w 939"/>
                  <a:gd name="T77" fmla="*/ 9 h 73"/>
                  <a:gd name="T78" fmla="*/ 4 w 939"/>
                  <a:gd name="T79" fmla="*/ 10 h 73"/>
                  <a:gd name="T80" fmla="*/ 4 w 939"/>
                  <a:gd name="T81" fmla="*/ 10 h 73"/>
                  <a:gd name="T82" fmla="*/ 2 w 939"/>
                  <a:gd name="T83" fmla="*/ 10 h 73"/>
                  <a:gd name="T84" fmla="*/ 2 w 939"/>
                  <a:gd name="T85" fmla="*/ 10 h 73"/>
                  <a:gd name="T86" fmla="*/ 2 w 939"/>
                  <a:gd name="T87" fmla="*/ 10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9"/>
                  <a:gd name="T133" fmla="*/ 0 h 73"/>
                  <a:gd name="T134" fmla="*/ 939 w 939"/>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9" h="73">
                    <a:moveTo>
                      <a:pt x="939" y="40"/>
                    </a:moveTo>
                    <a:lnTo>
                      <a:pt x="938" y="17"/>
                    </a:lnTo>
                    <a:lnTo>
                      <a:pt x="938" y="0"/>
                    </a:lnTo>
                    <a:lnTo>
                      <a:pt x="936" y="0"/>
                    </a:lnTo>
                    <a:lnTo>
                      <a:pt x="936" y="2"/>
                    </a:lnTo>
                    <a:lnTo>
                      <a:pt x="934" y="2"/>
                    </a:lnTo>
                    <a:lnTo>
                      <a:pt x="933" y="2"/>
                    </a:lnTo>
                    <a:lnTo>
                      <a:pt x="933" y="17"/>
                    </a:lnTo>
                    <a:lnTo>
                      <a:pt x="934" y="40"/>
                    </a:lnTo>
                    <a:lnTo>
                      <a:pt x="939" y="40"/>
                    </a:lnTo>
                    <a:lnTo>
                      <a:pt x="938" y="65"/>
                    </a:lnTo>
                    <a:lnTo>
                      <a:pt x="936" y="65"/>
                    </a:lnTo>
                    <a:lnTo>
                      <a:pt x="934" y="65"/>
                    </a:lnTo>
                    <a:lnTo>
                      <a:pt x="933" y="65"/>
                    </a:lnTo>
                    <a:lnTo>
                      <a:pt x="934" y="40"/>
                    </a:lnTo>
                    <a:lnTo>
                      <a:pt x="939" y="40"/>
                    </a:lnTo>
                    <a:close/>
                    <a:moveTo>
                      <a:pt x="2" y="10"/>
                    </a:moveTo>
                    <a:lnTo>
                      <a:pt x="0" y="17"/>
                    </a:lnTo>
                    <a:lnTo>
                      <a:pt x="0" y="40"/>
                    </a:lnTo>
                    <a:lnTo>
                      <a:pt x="0" y="65"/>
                    </a:lnTo>
                    <a:lnTo>
                      <a:pt x="2" y="73"/>
                    </a:lnTo>
                    <a:lnTo>
                      <a:pt x="7" y="72"/>
                    </a:lnTo>
                    <a:lnTo>
                      <a:pt x="5" y="65"/>
                    </a:lnTo>
                    <a:lnTo>
                      <a:pt x="5" y="40"/>
                    </a:lnTo>
                    <a:lnTo>
                      <a:pt x="5" y="17"/>
                    </a:lnTo>
                    <a:lnTo>
                      <a:pt x="7" y="9"/>
                    </a:lnTo>
                    <a:lnTo>
                      <a:pt x="5" y="9"/>
                    </a:lnTo>
                    <a:lnTo>
                      <a:pt x="4" y="10"/>
                    </a:lnTo>
                    <a:lnTo>
                      <a:pt x="2" y="10"/>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286" name="Freeform 302"/>
              <p:cNvSpPr>
                <a:spLocks noEditPoints="1"/>
              </p:cNvSpPr>
              <p:nvPr/>
            </p:nvSpPr>
            <p:spPr bwMode="auto">
              <a:xfrm>
                <a:off x="1566" y="2907"/>
                <a:ext cx="932" cy="70"/>
              </a:xfrm>
              <a:custGeom>
                <a:avLst/>
                <a:gdLst>
                  <a:gd name="T0" fmla="*/ 932 w 932"/>
                  <a:gd name="T1" fmla="*/ 38 h 70"/>
                  <a:gd name="T2" fmla="*/ 932 w 932"/>
                  <a:gd name="T3" fmla="*/ 15 h 70"/>
                  <a:gd name="T4" fmla="*/ 930 w 932"/>
                  <a:gd name="T5" fmla="*/ 0 h 70"/>
                  <a:gd name="T6" fmla="*/ 930 w 932"/>
                  <a:gd name="T7" fmla="*/ 0 h 70"/>
                  <a:gd name="T8" fmla="*/ 930 w 932"/>
                  <a:gd name="T9" fmla="*/ 0 h 70"/>
                  <a:gd name="T10" fmla="*/ 929 w 932"/>
                  <a:gd name="T11" fmla="*/ 0 h 70"/>
                  <a:gd name="T12" fmla="*/ 929 w 932"/>
                  <a:gd name="T13" fmla="*/ 0 h 70"/>
                  <a:gd name="T14" fmla="*/ 927 w 932"/>
                  <a:gd name="T15" fmla="*/ 0 h 70"/>
                  <a:gd name="T16" fmla="*/ 927 w 932"/>
                  <a:gd name="T17" fmla="*/ 0 h 70"/>
                  <a:gd name="T18" fmla="*/ 927 w 932"/>
                  <a:gd name="T19" fmla="*/ 0 h 70"/>
                  <a:gd name="T20" fmla="*/ 925 w 932"/>
                  <a:gd name="T21" fmla="*/ 0 h 70"/>
                  <a:gd name="T22" fmla="*/ 927 w 932"/>
                  <a:gd name="T23" fmla="*/ 15 h 70"/>
                  <a:gd name="T24" fmla="*/ 927 w 932"/>
                  <a:gd name="T25" fmla="*/ 38 h 70"/>
                  <a:gd name="T26" fmla="*/ 932 w 932"/>
                  <a:gd name="T27" fmla="*/ 38 h 70"/>
                  <a:gd name="T28" fmla="*/ 932 w 932"/>
                  <a:gd name="T29" fmla="*/ 63 h 70"/>
                  <a:gd name="T30" fmla="*/ 932 w 932"/>
                  <a:gd name="T31" fmla="*/ 63 h 70"/>
                  <a:gd name="T32" fmla="*/ 930 w 932"/>
                  <a:gd name="T33" fmla="*/ 63 h 70"/>
                  <a:gd name="T34" fmla="*/ 930 w 932"/>
                  <a:gd name="T35" fmla="*/ 63 h 70"/>
                  <a:gd name="T36" fmla="*/ 929 w 932"/>
                  <a:gd name="T37" fmla="*/ 63 h 70"/>
                  <a:gd name="T38" fmla="*/ 929 w 932"/>
                  <a:gd name="T39" fmla="*/ 63 h 70"/>
                  <a:gd name="T40" fmla="*/ 929 w 932"/>
                  <a:gd name="T41" fmla="*/ 63 h 70"/>
                  <a:gd name="T42" fmla="*/ 927 w 932"/>
                  <a:gd name="T43" fmla="*/ 63 h 70"/>
                  <a:gd name="T44" fmla="*/ 927 w 932"/>
                  <a:gd name="T45" fmla="*/ 63 h 70"/>
                  <a:gd name="T46" fmla="*/ 927 w 932"/>
                  <a:gd name="T47" fmla="*/ 63 h 70"/>
                  <a:gd name="T48" fmla="*/ 927 w 932"/>
                  <a:gd name="T49" fmla="*/ 38 h 70"/>
                  <a:gd name="T50" fmla="*/ 932 w 932"/>
                  <a:gd name="T51" fmla="*/ 38 h 70"/>
                  <a:gd name="T52" fmla="*/ 0 w 932"/>
                  <a:gd name="T53" fmla="*/ 8 h 70"/>
                  <a:gd name="T54" fmla="*/ 0 w 932"/>
                  <a:gd name="T55" fmla="*/ 15 h 70"/>
                  <a:gd name="T56" fmla="*/ 0 w 932"/>
                  <a:gd name="T57" fmla="*/ 38 h 70"/>
                  <a:gd name="T58" fmla="*/ 0 w 932"/>
                  <a:gd name="T59" fmla="*/ 63 h 70"/>
                  <a:gd name="T60" fmla="*/ 0 w 932"/>
                  <a:gd name="T61" fmla="*/ 70 h 70"/>
                  <a:gd name="T62" fmla="*/ 5 w 932"/>
                  <a:gd name="T63" fmla="*/ 68 h 70"/>
                  <a:gd name="T64" fmla="*/ 5 w 932"/>
                  <a:gd name="T65" fmla="*/ 63 h 70"/>
                  <a:gd name="T66" fmla="*/ 5 w 932"/>
                  <a:gd name="T67" fmla="*/ 38 h 70"/>
                  <a:gd name="T68" fmla="*/ 5 w 932"/>
                  <a:gd name="T69" fmla="*/ 15 h 70"/>
                  <a:gd name="T70" fmla="*/ 5 w 932"/>
                  <a:gd name="T71" fmla="*/ 5 h 70"/>
                  <a:gd name="T72" fmla="*/ 5 w 932"/>
                  <a:gd name="T73" fmla="*/ 7 h 70"/>
                  <a:gd name="T74" fmla="*/ 3 w 932"/>
                  <a:gd name="T75" fmla="*/ 7 h 70"/>
                  <a:gd name="T76" fmla="*/ 3 w 932"/>
                  <a:gd name="T77" fmla="*/ 7 h 70"/>
                  <a:gd name="T78" fmla="*/ 3 w 932"/>
                  <a:gd name="T79" fmla="*/ 7 h 70"/>
                  <a:gd name="T80" fmla="*/ 1 w 932"/>
                  <a:gd name="T81" fmla="*/ 7 h 70"/>
                  <a:gd name="T82" fmla="*/ 1 w 932"/>
                  <a:gd name="T83" fmla="*/ 7 h 70"/>
                  <a:gd name="T84" fmla="*/ 1 w 932"/>
                  <a:gd name="T85" fmla="*/ 7 h 70"/>
                  <a:gd name="T86" fmla="*/ 0 w 932"/>
                  <a:gd name="T87" fmla="*/ 8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2"/>
                  <a:gd name="T133" fmla="*/ 0 h 70"/>
                  <a:gd name="T134" fmla="*/ 932 w 932"/>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2" h="70">
                    <a:moveTo>
                      <a:pt x="932" y="38"/>
                    </a:moveTo>
                    <a:lnTo>
                      <a:pt x="932" y="15"/>
                    </a:lnTo>
                    <a:lnTo>
                      <a:pt x="930" y="0"/>
                    </a:lnTo>
                    <a:lnTo>
                      <a:pt x="929" y="0"/>
                    </a:lnTo>
                    <a:lnTo>
                      <a:pt x="927" y="0"/>
                    </a:lnTo>
                    <a:lnTo>
                      <a:pt x="925" y="0"/>
                    </a:lnTo>
                    <a:lnTo>
                      <a:pt x="927" y="15"/>
                    </a:lnTo>
                    <a:lnTo>
                      <a:pt x="927" y="38"/>
                    </a:lnTo>
                    <a:lnTo>
                      <a:pt x="932" y="38"/>
                    </a:lnTo>
                    <a:lnTo>
                      <a:pt x="932" y="63"/>
                    </a:lnTo>
                    <a:lnTo>
                      <a:pt x="930" y="63"/>
                    </a:lnTo>
                    <a:lnTo>
                      <a:pt x="929" y="63"/>
                    </a:lnTo>
                    <a:lnTo>
                      <a:pt x="927" y="63"/>
                    </a:lnTo>
                    <a:lnTo>
                      <a:pt x="927" y="38"/>
                    </a:lnTo>
                    <a:lnTo>
                      <a:pt x="932" y="38"/>
                    </a:lnTo>
                    <a:close/>
                    <a:moveTo>
                      <a:pt x="0" y="8"/>
                    </a:moveTo>
                    <a:lnTo>
                      <a:pt x="0" y="15"/>
                    </a:lnTo>
                    <a:lnTo>
                      <a:pt x="0" y="38"/>
                    </a:lnTo>
                    <a:lnTo>
                      <a:pt x="0" y="63"/>
                    </a:lnTo>
                    <a:lnTo>
                      <a:pt x="0" y="70"/>
                    </a:lnTo>
                    <a:lnTo>
                      <a:pt x="5" y="68"/>
                    </a:lnTo>
                    <a:lnTo>
                      <a:pt x="5" y="63"/>
                    </a:lnTo>
                    <a:lnTo>
                      <a:pt x="5" y="38"/>
                    </a:lnTo>
                    <a:lnTo>
                      <a:pt x="5" y="15"/>
                    </a:lnTo>
                    <a:lnTo>
                      <a:pt x="5" y="5"/>
                    </a:lnTo>
                    <a:lnTo>
                      <a:pt x="5" y="7"/>
                    </a:lnTo>
                    <a:lnTo>
                      <a:pt x="3" y="7"/>
                    </a:lnTo>
                    <a:lnTo>
                      <a:pt x="1" y="7"/>
                    </a:lnTo>
                    <a:lnTo>
                      <a:pt x="0" y="8"/>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287" name="Freeform 303"/>
              <p:cNvSpPr>
                <a:spLocks noEditPoints="1"/>
              </p:cNvSpPr>
              <p:nvPr/>
            </p:nvSpPr>
            <p:spPr bwMode="auto">
              <a:xfrm>
                <a:off x="1567" y="2907"/>
                <a:ext cx="929" cy="70"/>
              </a:xfrm>
              <a:custGeom>
                <a:avLst/>
                <a:gdLst>
                  <a:gd name="T0" fmla="*/ 929 w 929"/>
                  <a:gd name="T1" fmla="*/ 38 h 70"/>
                  <a:gd name="T2" fmla="*/ 928 w 929"/>
                  <a:gd name="T3" fmla="*/ 15 h 70"/>
                  <a:gd name="T4" fmla="*/ 928 w 929"/>
                  <a:gd name="T5" fmla="*/ 0 h 70"/>
                  <a:gd name="T6" fmla="*/ 926 w 929"/>
                  <a:gd name="T7" fmla="*/ 0 h 70"/>
                  <a:gd name="T8" fmla="*/ 926 w 929"/>
                  <a:gd name="T9" fmla="*/ 0 h 70"/>
                  <a:gd name="T10" fmla="*/ 926 w 929"/>
                  <a:gd name="T11" fmla="*/ 0 h 70"/>
                  <a:gd name="T12" fmla="*/ 924 w 929"/>
                  <a:gd name="T13" fmla="*/ 0 h 70"/>
                  <a:gd name="T14" fmla="*/ 924 w 929"/>
                  <a:gd name="T15" fmla="*/ 0 h 70"/>
                  <a:gd name="T16" fmla="*/ 924 w 929"/>
                  <a:gd name="T17" fmla="*/ 0 h 70"/>
                  <a:gd name="T18" fmla="*/ 923 w 929"/>
                  <a:gd name="T19" fmla="*/ 2 h 70"/>
                  <a:gd name="T20" fmla="*/ 923 w 929"/>
                  <a:gd name="T21" fmla="*/ 2 h 70"/>
                  <a:gd name="T22" fmla="*/ 923 w 929"/>
                  <a:gd name="T23" fmla="*/ 15 h 70"/>
                  <a:gd name="T24" fmla="*/ 924 w 929"/>
                  <a:gd name="T25" fmla="*/ 38 h 70"/>
                  <a:gd name="T26" fmla="*/ 929 w 929"/>
                  <a:gd name="T27" fmla="*/ 38 h 70"/>
                  <a:gd name="T28" fmla="*/ 928 w 929"/>
                  <a:gd name="T29" fmla="*/ 63 h 70"/>
                  <a:gd name="T30" fmla="*/ 928 w 929"/>
                  <a:gd name="T31" fmla="*/ 63 h 70"/>
                  <a:gd name="T32" fmla="*/ 928 w 929"/>
                  <a:gd name="T33" fmla="*/ 63 h 70"/>
                  <a:gd name="T34" fmla="*/ 928 w 929"/>
                  <a:gd name="T35" fmla="*/ 63 h 70"/>
                  <a:gd name="T36" fmla="*/ 926 w 929"/>
                  <a:gd name="T37" fmla="*/ 63 h 70"/>
                  <a:gd name="T38" fmla="*/ 926 w 929"/>
                  <a:gd name="T39" fmla="*/ 63 h 70"/>
                  <a:gd name="T40" fmla="*/ 926 w 929"/>
                  <a:gd name="T41" fmla="*/ 63 h 70"/>
                  <a:gd name="T42" fmla="*/ 924 w 929"/>
                  <a:gd name="T43" fmla="*/ 63 h 70"/>
                  <a:gd name="T44" fmla="*/ 924 w 929"/>
                  <a:gd name="T45" fmla="*/ 63 h 70"/>
                  <a:gd name="T46" fmla="*/ 923 w 929"/>
                  <a:gd name="T47" fmla="*/ 63 h 70"/>
                  <a:gd name="T48" fmla="*/ 923 w 929"/>
                  <a:gd name="T49" fmla="*/ 63 h 70"/>
                  <a:gd name="T50" fmla="*/ 924 w 929"/>
                  <a:gd name="T51" fmla="*/ 38 h 70"/>
                  <a:gd name="T52" fmla="*/ 929 w 929"/>
                  <a:gd name="T53" fmla="*/ 38 h 70"/>
                  <a:gd name="T54" fmla="*/ 2 w 929"/>
                  <a:gd name="T55" fmla="*/ 7 h 70"/>
                  <a:gd name="T56" fmla="*/ 0 w 929"/>
                  <a:gd name="T57" fmla="*/ 15 h 70"/>
                  <a:gd name="T58" fmla="*/ 0 w 929"/>
                  <a:gd name="T59" fmla="*/ 38 h 70"/>
                  <a:gd name="T60" fmla="*/ 0 w 929"/>
                  <a:gd name="T61" fmla="*/ 63 h 70"/>
                  <a:gd name="T62" fmla="*/ 2 w 929"/>
                  <a:gd name="T63" fmla="*/ 70 h 70"/>
                  <a:gd name="T64" fmla="*/ 7 w 929"/>
                  <a:gd name="T65" fmla="*/ 66 h 70"/>
                  <a:gd name="T66" fmla="*/ 5 w 929"/>
                  <a:gd name="T67" fmla="*/ 63 h 70"/>
                  <a:gd name="T68" fmla="*/ 5 w 929"/>
                  <a:gd name="T69" fmla="*/ 38 h 70"/>
                  <a:gd name="T70" fmla="*/ 5 w 929"/>
                  <a:gd name="T71" fmla="*/ 15 h 70"/>
                  <a:gd name="T72" fmla="*/ 7 w 929"/>
                  <a:gd name="T73" fmla="*/ 5 h 70"/>
                  <a:gd name="T74" fmla="*/ 5 w 929"/>
                  <a:gd name="T75" fmla="*/ 5 h 70"/>
                  <a:gd name="T76" fmla="*/ 5 w 929"/>
                  <a:gd name="T77" fmla="*/ 5 h 70"/>
                  <a:gd name="T78" fmla="*/ 5 w 929"/>
                  <a:gd name="T79" fmla="*/ 5 h 70"/>
                  <a:gd name="T80" fmla="*/ 4 w 929"/>
                  <a:gd name="T81" fmla="*/ 5 h 70"/>
                  <a:gd name="T82" fmla="*/ 4 w 929"/>
                  <a:gd name="T83" fmla="*/ 7 h 70"/>
                  <a:gd name="T84" fmla="*/ 2 w 929"/>
                  <a:gd name="T85" fmla="*/ 7 h 70"/>
                  <a:gd name="T86" fmla="*/ 2 w 929"/>
                  <a:gd name="T87" fmla="*/ 7 h 70"/>
                  <a:gd name="T88" fmla="*/ 2 w 929"/>
                  <a:gd name="T89" fmla="*/ 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9"/>
                  <a:gd name="T136" fmla="*/ 0 h 70"/>
                  <a:gd name="T137" fmla="*/ 929 w 929"/>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9" h="70">
                    <a:moveTo>
                      <a:pt x="929" y="38"/>
                    </a:moveTo>
                    <a:lnTo>
                      <a:pt x="928" y="15"/>
                    </a:lnTo>
                    <a:lnTo>
                      <a:pt x="928" y="0"/>
                    </a:lnTo>
                    <a:lnTo>
                      <a:pt x="926" y="0"/>
                    </a:lnTo>
                    <a:lnTo>
                      <a:pt x="924" y="0"/>
                    </a:lnTo>
                    <a:lnTo>
                      <a:pt x="923" y="2"/>
                    </a:lnTo>
                    <a:lnTo>
                      <a:pt x="923" y="15"/>
                    </a:lnTo>
                    <a:lnTo>
                      <a:pt x="924" y="38"/>
                    </a:lnTo>
                    <a:lnTo>
                      <a:pt x="929" y="38"/>
                    </a:lnTo>
                    <a:lnTo>
                      <a:pt x="928" y="63"/>
                    </a:lnTo>
                    <a:lnTo>
                      <a:pt x="926" y="63"/>
                    </a:lnTo>
                    <a:lnTo>
                      <a:pt x="924" y="63"/>
                    </a:lnTo>
                    <a:lnTo>
                      <a:pt x="923" y="63"/>
                    </a:lnTo>
                    <a:lnTo>
                      <a:pt x="924" y="38"/>
                    </a:lnTo>
                    <a:lnTo>
                      <a:pt x="929" y="38"/>
                    </a:lnTo>
                    <a:close/>
                    <a:moveTo>
                      <a:pt x="2" y="7"/>
                    </a:moveTo>
                    <a:lnTo>
                      <a:pt x="0" y="15"/>
                    </a:lnTo>
                    <a:lnTo>
                      <a:pt x="0" y="38"/>
                    </a:lnTo>
                    <a:lnTo>
                      <a:pt x="0" y="63"/>
                    </a:lnTo>
                    <a:lnTo>
                      <a:pt x="2" y="70"/>
                    </a:lnTo>
                    <a:lnTo>
                      <a:pt x="7" y="66"/>
                    </a:lnTo>
                    <a:lnTo>
                      <a:pt x="5" y="63"/>
                    </a:lnTo>
                    <a:lnTo>
                      <a:pt x="5" y="38"/>
                    </a:lnTo>
                    <a:lnTo>
                      <a:pt x="5" y="15"/>
                    </a:lnTo>
                    <a:lnTo>
                      <a:pt x="7" y="5"/>
                    </a:lnTo>
                    <a:lnTo>
                      <a:pt x="5" y="5"/>
                    </a:lnTo>
                    <a:lnTo>
                      <a:pt x="4" y="5"/>
                    </a:lnTo>
                    <a:lnTo>
                      <a:pt x="4" y="7"/>
                    </a:lnTo>
                    <a:lnTo>
                      <a:pt x="2" y="7"/>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288" name="Freeform 304"/>
              <p:cNvSpPr>
                <a:spLocks noEditPoints="1"/>
              </p:cNvSpPr>
              <p:nvPr/>
            </p:nvSpPr>
            <p:spPr bwMode="auto">
              <a:xfrm>
                <a:off x="1571" y="2907"/>
                <a:ext cx="922" cy="68"/>
              </a:xfrm>
              <a:custGeom>
                <a:avLst/>
                <a:gdLst>
                  <a:gd name="T0" fmla="*/ 922 w 922"/>
                  <a:gd name="T1" fmla="*/ 38 h 68"/>
                  <a:gd name="T2" fmla="*/ 922 w 922"/>
                  <a:gd name="T3" fmla="*/ 15 h 68"/>
                  <a:gd name="T4" fmla="*/ 920 w 922"/>
                  <a:gd name="T5" fmla="*/ 0 h 68"/>
                  <a:gd name="T6" fmla="*/ 920 w 922"/>
                  <a:gd name="T7" fmla="*/ 0 h 68"/>
                  <a:gd name="T8" fmla="*/ 920 w 922"/>
                  <a:gd name="T9" fmla="*/ 0 h 68"/>
                  <a:gd name="T10" fmla="*/ 920 w 922"/>
                  <a:gd name="T11" fmla="*/ 0 h 68"/>
                  <a:gd name="T12" fmla="*/ 919 w 922"/>
                  <a:gd name="T13" fmla="*/ 2 h 68"/>
                  <a:gd name="T14" fmla="*/ 919 w 922"/>
                  <a:gd name="T15" fmla="*/ 2 h 68"/>
                  <a:gd name="T16" fmla="*/ 919 w 922"/>
                  <a:gd name="T17" fmla="*/ 2 h 68"/>
                  <a:gd name="T18" fmla="*/ 919 w 922"/>
                  <a:gd name="T19" fmla="*/ 2 h 68"/>
                  <a:gd name="T20" fmla="*/ 917 w 922"/>
                  <a:gd name="T21" fmla="*/ 2 h 68"/>
                  <a:gd name="T22" fmla="*/ 917 w 922"/>
                  <a:gd name="T23" fmla="*/ 2 h 68"/>
                  <a:gd name="T24" fmla="*/ 917 w 922"/>
                  <a:gd name="T25" fmla="*/ 2 h 68"/>
                  <a:gd name="T26" fmla="*/ 917 w 922"/>
                  <a:gd name="T27" fmla="*/ 2 h 68"/>
                  <a:gd name="T28" fmla="*/ 917 w 922"/>
                  <a:gd name="T29" fmla="*/ 2 h 68"/>
                  <a:gd name="T30" fmla="*/ 917 w 922"/>
                  <a:gd name="T31" fmla="*/ 2 h 68"/>
                  <a:gd name="T32" fmla="*/ 917 w 922"/>
                  <a:gd name="T33" fmla="*/ 2 h 68"/>
                  <a:gd name="T34" fmla="*/ 915 w 922"/>
                  <a:gd name="T35" fmla="*/ 2 h 68"/>
                  <a:gd name="T36" fmla="*/ 915 w 922"/>
                  <a:gd name="T37" fmla="*/ 2 h 68"/>
                  <a:gd name="T38" fmla="*/ 917 w 922"/>
                  <a:gd name="T39" fmla="*/ 15 h 68"/>
                  <a:gd name="T40" fmla="*/ 917 w 922"/>
                  <a:gd name="T41" fmla="*/ 38 h 68"/>
                  <a:gd name="T42" fmla="*/ 922 w 922"/>
                  <a:gd name="T43" fmla="*/ 38 h 68"/>
                  <a:gd name="T44" fmla="*/ 922 w 922"/>
                  <a:gd name="T45" fmla="*/ 63 h 68"/>
                  <a:gd name="T46" fmla="*/ 922 w 922"/>
                  <a:gd name="T47" fmla="*/ 63 h 68"/>
                  <a:gd name="T48" fmla="*/ 922 w 922"/>
                  <a:gd name="T49" fmla="*/ 63 h 68"/>
                  <a:gd name="T50" fmla="*/ 920 w 922"/>
                  <a:gd name="T51" fmla="*/ 63 h 68"/>
                  <a:gd name="T52" fmla="*/ 920 w 922"/>
                  <a:gd name="T53" fmla="*/ 63 h 68"/>
                  <a:gd name="T54" fmla="*/ 919 w 922"/>
                  <a:gd name="T55" fmla="*/ 63 h 68"/>
                  <a:gd name="T56" fmla="*/ 919 w 922"/>
                  <a:gd name="T57" fmla="*/ 63 h 68"/>
                  <a:gd name="T58" fmla="*/ 919 w 922"/>
                  <a:gd name="T59" fmla="*/ 63 h 68"/>
                  <a:gd name="T60" fmla="*/ 917 w 922"/>
                  <a:gd name="T61" fmla="*/ 63 h 68"/>
                  <a:gd name="T62" fmla="*/ 917 w 922"/>
                  <a:gd name="T63" fmla="*/ 63 h 68"/>
                  <a:gd name="T64" fmla="*/ 917 w 922"/>
                  <a:gd name="T65" fmla="*/ 63 h 68"/>
                  <a:gd name="T66" fmla="*/ 917 w 922"/>
                  <a:gd name="T67" fmla="*/ 38 h 68"/>
                  <a:gd name="T68" fmla="*/ 922 w 922"/>
                  <a:gd name="T69" fmla="*/ 38 h 68"/>
                  <a:gd name="T70" fmla="*/ 0 w 922"/>
                  <a:gd name="T71" fmla="*/ 5 h 68"/>
                  <a:gd name="T72" fmla="*/ 0 w 922"/>
                  <a:gd name="T73" fmla="*/ 15 h 68"/>
                  <a:gd name="T74" fmla="*/ 0 w 922"/>
                  <a:gd name="T75" fmla="*/ 38 h 68"/>
                  <a:gd name="T76" fmla="*/ 0 w 922"/>
                  <a:gd name="T77" fmla="*/ 63 h 68"/>
                  <a:gd name="T78" fmla="*/ 0 w 922"/>
                  <a:gd name="T79" fmla="*/ 68 h 68"/>
                  <a:gd name="T80" fmla="*/ 5 w 922"/>
                  <a:gd name="T81" fmla="*/ 66 h 68"/>
                  <a:gd name="T82" fmla="*/ 5 w 922"/>
                  <a:gd name="T83" fmla="*/ 63 h 68"/>
                  <a:gd name="T84" fmla="*/ 5 w 922"/>
                  <a:gd name="T85" fmla="*/ 38 h 68"/>
                  <a:gd name="T86" fmla="*/ 5 w 922"/>
                  <a:gd name="T87" fmla="*/ 15 h 68"/>
                  <a:gd name="T88" fmla="*/ 5 w 922"/>
                  <a:gd name="T89" fmla="*/ 3 h 68"/>
                  <a:gd name="T90" fmla="*/ 5 w 922"/>
                  <a:gd name="T91" fmla="*/ 3 h 68"/>
                  <a:gd name="T92" fmla="*/ 5 w 922"/>
                  <a:gd name="T93" fmla="*/ 5 h 68"/>
                  <a:gd name="T94" fmla="*/ 3 w 922"/>
                  <a:gd name="T95" fmla="*/ 5 h 68"/>
                  <a:gd name="T96" fmla="*/ 3 w 922"/>
                  <a:gd name="T97" fmla="*/ 5 h 68"/>
                  <a:gd name="T98" fmla="*/ 1 w 922"/>
                  <a:gd name="T99" fmla="*/ 5 h 68"/>
                  <a:gd name="T100" fmla="*/ 1 w 922"/>
                  <a:gd name="T101" fmla="*/ 5 h 68"/>
                  <a:gd name="T102" fmla="*/ 1 w 922"/>
                  <a:gd name="T103" fmla="*/ 5 h 68"/>
                  <a:gd name="T104" fmla="*/ 0 w 922"/>
                  <a:gd name="T105" fmla="*/ 5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2"/>
                  <a:gd name="T160" fmla="*/ 0 h 68"/>
                  <a:gd name="T161" fmla="*/ 922 w 922"/>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2" h="68">
                    <a:moveTo>
                      <a:pt x="922" y="38"/>
                    </a:moveTo>
                    <a:lnTo>
                      <a:pt x="922" y="15"/>
                    </a:lnTo>
                    <a:lnTo>
                      <a:pt x="920" y="0"/>
                    </a:lnTo>
                    <a:lnTo>
                      <a:pt x="919" y="2"/>
                    </a:lnTo>
                    <a:lnTo>
                      <a:pt x="917" y="2"/>
                    </a:lnTo>
                    <a:lnTo>
                      <a:pt x="915" y="2"/>
                    </a:lnTo>
                    <a:lnTo>
                      <a:pt x="917" y="15"/>
                    </a:lnTo>
                    <a:lnTo>
                      <a:pt x="917" y="38"/>
                    </a:lnTo>
                    <a:lnTo>
                      <a:pt x="922" y="38"/>
                    </a:lnTo>
                    <a:lnTo>
                      <a:pt x="922" y="63"/>
                    </a:lnTo>
                    <a:lnTo>
                      <a:pt x="920" y="63"/>
                    </a:lnTo>
                    <a:lnTo>
                      <a:pt x="919" y="63"/>
                    </a:lnTo>
                    <a:lnTo>
                      <a:pt x="917" y="63"/>
                    </a:lnTo>
                    <a:lnTo>
                      <a:pt x="917" y="38"/>
                    </a:lnTo>
                    <a:lnTo>
                      <a:pt x="922" y="38"/>
                    </a:lnTo>
                    <a:close/>
                    <a:moveTo>
                      <a:pt x="0" y="5"/>
                    </a:moveTo>
                    <a:lnTo>
                      <a:pt x="0" y="15"/>
                    </a:lnTo>
                    <a:lnTo>
                      <a:pt x="0" y="38"/>
                    </a:lnTo>
                    <a:lnTo>
                      <a:pt x="0" y="63"/>
                    </a:lnTo>
                    <a:lnTo>
                      <a:pt x="0" y="68"/>
                    </a:lnTo>
                    <a:lnTo>
                      <a:pt x="5" y="66"/>
                    </a:lnTo>
                    <a:lnTo>
                      <a:pt x="5" y="63"/>
                    </a:lnTo>
                    <a:lnTo>
                      <a:pt x="5" y="38"/>
                    </a:lnTo>
                    <a:lnTo>
                      <a:pt x="5" y="15"/>
                    </a:lnTo>
                    <a:lnTo>
                      <a:pt x="5" y="3"/>
                    </a:lnTo>
                    <a:lnTo>
                      <a:pt x="5" y="5"/>
                    </a:lnTo>
                    <a:lnTo>
                      <a:pt x="3" y="5"/>
                    </a:lnTo>
                    <a:lnTo>
                      <a:pt x="1" y="5"/>
                    </a:lnTo>
                    <a:lnTo>
                      <a:pt x="0" y="5"/>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289" name="Freeform 305"/>
              <p:cNvSpPr>
                <a:spLocks noEditPoints="1"/>
              </p:cNvSpPr>
              <p:nvPr/>
            </p:nvSpPr>
            <p:spPr bwMode="auto">
              <a:xfrm>
                <a:off x="1572" y="2909"/>
                <a:ext cx="919" cy="64"/>
              </a:xfrm>
              <a:custGeom>
                <a:avLst/>
                <a:gdLst>
                  <a:gd name="T0" fmla="*/ 919 w 919"/>
                  <a:gd name="T1" fmla="*/ 36 h 64"/>
                  <a:gd name="T2" fmla="*/ 918 w 919"/>
                  <a:gd name="T3" fmla="*/ 13 h 64"/>
                  <a:gd name="T4" fmla="*/ 918 w 919"/>
                  <a:gd name="T5" fmla="*/ 0 h 64"/>
                  <a:gd name="T6" fmla="*/ 918 w 919"/>
                  <a:gd name="T7" fmla="*/ 0 h 64"/>
                  <a:gd name="T8" fmla="*/ 918 w 919"/>
                  <a:gd name="T9" fmla="*/ 0 h 64"/>
                  <a:gd name="T10" fmla="*/ 918 w 919"/>
                  <a:gd name="T11" fmla="*/ 0 h 64"/>
                  <a:gd name="T12" fmla="*/ 918 w 919"/>
                  <a:gd name="T13" fmla="*/ 0 h 64"/>
                  <a:gd name="T14" fmla="*/ 916 w 919"/>
                  <a:gd name="T15" fmla="*/ 0 h 64"/>
                  <a:gd name="T16" fmla="*/ 916 w 919"/>
                  <a:gd name="T17" fmla="*/ 0 h 64"/>
                  <a:gd name="T18" fmla="*/ 916 w 919"/>
                  <a:gd name="T19" fmla="*/ 0 h 64"/>
                  <a:gd name="T20" fmla="*/ 916 w 919"/>
                  <a:gd name="T21" fmla="*/ 0 h 64"/>
                  <a:gd name="T22" fmla="*/ 916 w 919"/>
                  <a:gd name="T23" fmla="*/ 0 h 64"/>
                  <a:gd name="T24" fmla="*/ 916 w 919"/>
                  <a:gd name="T25" fmla="*/ 0 h 64"/>
                  <a:gd name="T26" fmla="*/ 914 w 919"/>
                  <a:gd name="T27" fmla="*/ 0 h 64"/>
                  <a:gd name="T28" fmla="*/ 914 w 919"/>
                  <a:gd name="T29" fmla="*/ 0 h 64"/>
                  <a:gd name="T30" fmla="*/ 914 w 919"/>
                  <a:gd name="T31" fmla="*/ 0 h 64"/>
                  <a:gd name="T32" fmla="*/ 913 w 919"/>
                  <a:gd name="T33" fmla="*/ 0 h 64"/>
                  <a:gd name="T34" fmla="*/ 913 w 919"/>
                  <a:gd name="T35" fmla="*/ 0 h 64"/>
                  <a:gd name="T36" fmla="*/ 913 w 919"/>
                  <a:gd name="T37" fmla="*/ 0 h 64"/>
                  <a:gd name="T38" fmla="*/ 913 w 919"/>
                  <a:gd name="T39" fmla="*/ 13 h 64"/>
                  <a:gd name="T40" fmla="*/ 914 w 919"/>
                  <a:gd name="T41" fmla="*/ 36 h 64"/>
                  <a:gd name="T42" fmla="*/ 919 w 919"/>
                  <a:gd name="T43" fmla="*/ 36 h 64"/>
                  <a:gd name="T44" fmla="*/ 918 w 919"/>
                  <a:gd name="T45" fmla="*/ 61 h 64"/>
                  <a:gd name="T46" fmla="*/ 918 w 919"/>
                  <a:gd name="T47" fmla="*/ 61 h 64"/>
                  <a:gd name="T48" fmla="*/ 918 w 919"/>
                  <a:gd name="T49" fmla="*/ 61 h 64"/>
                  <a:gd name="T50" fmla="*/ 918 w 919"/>
                  <a:gd name="T51" fmla="*/ 61 h 64"/>
                  <a:gd name="T52" fmla="*/ 916 w 919"/>
                  <a:gd name="T53" fmla="*/ 61 h 64"/>
                  <a:gd name="T54" fmla="*/ 916 w 919"/>
                  <a:gd name="T55" fmla="*/ 61 h 64"/>
                  <a:gd name="T56" fmla="*/ 916 w 919"/>
                  <a:gd name="T57" fmla="*/ 61 h 64"/>
                  <a:gd name="T58" fmla="*/ 914 w 919"/>
                  <a:gd name="T59" fmla="*/ 61 h 64"/>
                  <a:gd name="T60" fmla="*/ 914 w 919"/>
                  <a:gd name="T61" fmla="*/ 61 h 64"/>
                  <a:gd name="T62" fmla="*/ 913 w 919"/>
                  <a:gd name="T63" fmla="*/ 61 h 64"/>
                  <a:gd name="T64" fmla="*/ 913 w 919"/>
                  <a:gd name="T65" fmla="*/ 59 h 64"/>
                  <a:gd name="T66" fmla="*/ 914 w 919"/>
                  <a:gd name="T67" fmla="*/ 36 h 64"/>
                  <a:gd name="T68" fmla="*/ 919 w 919"/>
                  <a:gd name="T69" fmla="*/ 36 h 64"/>
                  <a:gd name="T70" fmla="*/ 2 w 919"/>
                  <a:gd name="T71" fmla="*/ 3 h 64"/>
                  <a:gd name="T72" fmla="*/ 0 w 919"/>
                  <a:gd name="T73" fmla="*/ 13 h 64"/>
                  <a:gd name="T74" fmla="*/ 0 w 919"/>
                  <a:gd name="T75" fmla="*/ 36 h 64"/>
                  <a:gd name="T76" fmla="*/ 0 w 919"/>
                  <a:gd name="T77" fmla="*/ 61 h 64"/>
                  <a:gd name="T78" fmla="*/ 2 w 919"/>
                  <a:gd name="T79" fmla="*/ 64 h 64"/>
                  <a:gd name="T80" fmla="*/ 5 w 919"/>
                  <a:gd name="T81" fmla="*/ 63 h 64"/>
                  <a:gd name="T82" fmla="*/ 5 w 919"/>
                  <a:gd name="T83" fmla="*/ 59 h 64"/>
                  <a:gd name="T84" fmla="*/ 5 w 919"/>
                  <a:gd name="T85" fmla="*/ 36 h 64"/>
                  <a:gd name="T86" fmla="*/ 5 w 919"/>
                  <a:gd name="T87" fmla="*/ 13 h 64"/>
                  <a:gd name="T88" fmla="*/ 7 w 919"/>
                  <a:gd name="T89" fmla="*/ 1 h 64"/>
                  <a:gd name="T90" fmla="*/ 7 w 919"/>
                  <a:gd name="T91" fmla="*/ 1 h 64"/>
                  <a:gd name="T92" fmla="*/ 5 w 919"/>
                  <a:gd name="T93" fmla="*/ 1 h 64"/>
                  <a:gd name="T94" fmla="*/ 5 w 919"/>
                  <a:gd name="T95" fmla="*/ 1 h 64"/>
                  <a:gd name="T96" fmla="*/ 4 w 919"/>
                  <a:gd name="T97" fmla="*/ 1 h 64"/>
                  <a:gd name="T98" fmla="*/ 4 w 919"/>
                  <a:gd name="T99" fmla="*/ 1 h 64"/>
                  <a:gd name="T100" fmla="*/ 4 w 919"/>
                  <a:gd name="T101" fmla="*/ 3 h 64"/>
                  <a:gd name="T102" fmla="*/ 2 w 919"/>
                  <a:gd name="T103" fmla="*/ 3 h 64"/>
                  <a:gd name="T104" fmla="*/ 2 w 919"/>
                  <a:gd name="T105" fmla="*/ 3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9"/>
                  <a:gd name="T160" fmla="*/ 0 h 64"/>
                  <a:gd name="T161" fmla="*/ 919 w 919"/>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9" h="64">
                    <a:moveTo>
                      <a:pt x="919" y="36"/>
                    </a:moveTo>
                    <a:lnTo>
                      <a:pt x="918" y="13"/>
                    </a:lnTo>
                    <a:lnTo>
                      <a:pt x="918" y="0"/>
                    </a:lnTo>
                    <a:lnTo>
                      <a:pt x="916" y="0"/>
                    </a:lnTo>
                    <a:lnTo>
                      <a:pt x="914" y="0"/>
                    </a:lnTo>
                    <a:lnTo>
                      <a:pt x="913" y="0"/>
                    </a:lnTo>
                    <a:lnTo>
                      <a:pt x="913" y="13"/>
                    </a:lnTo>
                    <a:lnTo>
                      <a:pt x="914" y="36"/>
                    </a:lnTo>
                    <a:lnTo>
                      <a:pt x="919" y="36"/>
                    </a:lnTo>
                    <a:lnTo>
                      <a:pt x="918" y="61"/>
                    </a:lnTo>
                    <a:lnTo>
                      <a:pt x="916" y="61"/>
                    </a:lnTo>
                    <a:lnTo>
                      <a:pt x="914" y="61"/>
                    </a:lnTo>
                    <a:lnTo>
                      <a:pt x="913" y="61"/>
                    </a:lnTo>
                    <a:lnTo>
                      <a:pt x="913" y="59"/>
                    </a:lnTo>
                    <a:lnTo>
                      <a:pt x="914" y="36"/>
                    </a:lnTo>
                    <a:lnTo>
                      <a:pt x="919" y="36"/>
                    </a:lnTo>
                    <a:close/>
                    <a:moveTo>
                      <a:pt x="2" y="3"/>
                    </a:moveTo>
                    <a:lnTo>
                      <a:pt x="0" y="13"/>
                    </a:lnTo>
                    <a:lnTo>
                      <a:pt x="0" y="36"/>
                    </a:lnTo>
                    <a:lnTo>
                      <a:pt x="0" y="61"/>
                    </a:lnTo>
                    <a:lnTo>
                      <a:pt x="2" y="64"/>
                    </a:lnTo>
                    <a:lnTo>
                      <a:pt x="5" y="63"/>
                    </a:lnTo>
                    <a:lnTo>
                      <a:pt x="5" y="59"/>
                    </a:lnTo>
                    <a:lnTo>
                      <a:pt x="5" y="36"/>
                    </a:lnTo>
                    <a:lnTo>
                      <a:pt x="5" y="13"/>
                    </a:lnTo>
                    <a:lnTo>
                      <a:pt x="7" y="1"/>
                    </a:lnTo>
                    <a:lnTo>
                      <a:pt x="5" y="1"/>
                    </a:lnTo>
                    <a:lnTo>
                      <a:pt x="4" y="1"/>
                    </a:lnTo>
                    <a:lnTo>
                      <a:pt x="4" y="3"/>
                    </a:lnTo>
                    <a:lnTo>
                      <a:pt x="2" y="3"/>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290" name="Freeform 306"/>
              <p:cNvSpPr>
                <a:spLocks noEditPoints="1"/>
              </p:cNvSpPr>
              <p:nvPr/>
            </p:nvSpPr>
            <p:spPr bwMode="auto">
              <a:xfrm>
                <a:off x="1576" y="2909"/>
                <a:ext cx="912" cy="64"/>
              </a:xfrm>
              <a:custGeom>
                <a:avLst/>
                <a:gdLst>
                  <a:gd name="T0" fmla="*/ 912 w 912"/>
                  <a:gd name="T1" fmla="*/ 36 h 64"/>
                  <a:gd name="T2" fmla="*/ 912 w 912"/>
                  <a:gd name="T3" fmla="*/ 13 h 64"/>
                  <a:gd name="T4" fmla="*/ 910 w 912"/>
                  <a:gd name="T5" fmla="*/ 0 h 64"/>
                  <a:gd name="T6" fmla="*/ 910 w 912"/>
                  <a:gd name="T7" fmla="*/ 0 h 64"/>
                  <a:gd name="T8" fmla="*/ 910 w 912"/>
                  <a:gd name="T9" fmla="*/ 0 h 64"/>
                  <a:gd name="T10" fmla="*/ 909 w 912"/>
                  <a:gd name="T11" fmla="*/ 0 h 64"/>
                  <a:gd name="T12" fmla="*/ 909 w 912"/>
                  <a:gd name="T13" fmla="*/ 0 h 64"/>
                  <a:gd name="T14" fmla="*/ 909 w 912"/>
                  <a:gd name="T15" fmla="*/ 1 h 64"/>
                  <a:gd name="T16" fmla="*/ 907 w 912"/>
                  <a:gd name="T17" fmla="*/ 1 h 64"/>
                  <a:gd name="T18" fmla="*/ 907 w 912"/>
                  <a:gd name="T19" fmla="*/ 1 h 64"/>
                  <a:gd name="T20" fmla="*/ 905 w 912"/>
                  <a:gd name="T21" fmla="*/ 1 h 64"/>
                  <a:gd name="T22" fmla="*/ 907 w 912"/>
                  <a:gd name="T23" fmla="*/ 13 h 64"/>
                  <a:gd name="T24" fmla="*/ 907 w 912"/>
                  <a:gd name="T25" fmla="*/ 36 h 64"/>
                  <a:gd name="T26" fmla="*/ 912 w 912"/>
                  <a:gd name="T27" fmla="*/ 36 h 64"/>
                  <a:gd name="T28" fmla="*/ 912 w 912"/>
                  <a:gd name="T29" fmla="*/ 61 h 64"/>
                  <a:gd name="T30" fmla="*/ 912 w 912"/>
                  <a:gd name="T31" fmla="*/ 61 h 64"/>
                  <a:gd name="T32" fmla="*/ 912 w 912"/>
                  <a:gd name="T33" fmla="*/ 61 h 64"/>
                  <a:gd name="T34" fmla="*/ 910 w 912"/>
                  <a:gd name="T35" fmla="*/ 61 h 64"/>
                  <a:gd name="T36" fmla="*/ 910 w 912"/>
                  <a:gd name="T37" fmla="*/ 61 h 64"/>
                  <a:gd name="T38" fmla="*/ 909 w 912"/>
                  <a:gd name="T39" fmla="*/ 61 h 64"/>
                  <a:gd name="T40" fmla="*/ 909 w 912"/>
                  <a:gd name="T41" fmla="*/ 61 h 64"/>
                  <a:gd name="T42" fmla="*/ 909 w 912"/>
                  <a:gd name="T43" fmla="*/ 61 h 64"/>
                  <a:gd name="T44" fmla="*/ 907 w 912"/>
                  <a:gd name="T45" fmla="*/ 61 h 64"/>
                  <a:gd name="T46" fmla="*/ 907 w 912"/>
                  <a:gd name="T47" fmla="*/ 61 h 64"/>
                  <a:gd name="T48" fmla="*/ 907 w 912"/>
                  <a:gd name="T49" fmla="*/ 59 h 64"/>
                  <a:gd name="T50" fmla="*/ 907 w 912"/>
                  <a:gd name="T51" fmla="*/ 36 h 64"/>
                  <a:gd name="T52" fmla="*/ 912 w 912"/>
                  <a:gd name="T53" fmla="*/ 36 h 64"/>
                  <a:gd name="T54" fmla="*/ 0 w 912"/>
                  <a:gd name="T55" fmla="*/ 1 h 64"/>
                  <a:gd name="T56" fmla="*/ 0 w 912"/>
                  <a:gd name="T57" fmla="*/ 13 h 64"/>
                  <a:gd name="T58" fmla="*/ 0 w 912"/>
                  <a:gd name="T59" fmla="*/ 36 h 64"/>
                  <a:gd name="T60" fmla="*/ 0 w 912"/>
                  <a:gd name="T61" fmla="*/ 61 h 64"/>
                  <a:gd name="T62" fmla="*/ 0 w 912"/>
                  <a:gd name="T63" fmla="*/ 64 h 64"/>
                  <a:gd name="T64" fmla="*/ 5 w 912"/>
                  <a:gd name="T65" fmla="*/ 61 h 64"/>
                  <a:gd name="T66" fmla="*/ 5 w 912"/>
                  <a:gd name="T67" fmla="*/ 59 h 64"/>
                  <a:gd name="T68" fmla="*/ 5 w 912"/>
                  <a:gd name="T69" fmla="*/ 36 h 64"/>
                  <a:gd name="T70" fmla="*/ 5 w 912"/>
                  <a:gd name="T71" fmla="*/ 13 h 64"/>
                  <a:gd name="T72" fmla="*/ 6 w 912"/>
                  <a:gd name="T73" fmla="*/ 0 h 64"/>
                  <a:gd name="T74" fmla="*/ 5 w 912"/>
                  <a:gd name="T75" fmla="*/ 0 h 64"/>
                  <a:gd name="T76" fmla="*/ 5 w 912"/>
                  <a:gd name="T77" fmla="*/ 0 h 64"/>
                  <a:gd name="T78" fmla="*/ 3 w 912"/>
                  <a:gd name="T79" fmla="*/ 0 h 64"/>
                  <a:gd name="T80" fmla="*/ 3 w 912"/>
                  <a:gd name="T81" fmla="*/ 1 h 64"/>
                  <a:gd name="T82" fmla="*/ 3 w 912"/>
                  <a:gd name="T83" fmla="*/ 1 h 64"/>
                  <a:gd name="T84" fmla="*/ 1 w 912"/>
                  <a:gd name="T85" fmla="*/ 1 h 64"/>
                  <a:gd name="T86" fmla="*/ 1 w 912"/>
                  <a:gd name="T87" fmla="*/ 1 h 64"/>
                  <a:gd name="T88" fmla="*/ 0 w 912"/>
                  <a:gd name="T89" fmla="*/ 1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64"/>
                  <a:gd name="T137" fmla="*/ 912 w 912"/>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64">
                    <a:moveTo>
                      <a:pt x="912" y="36"/>
                    </a:moveTo>
                    <a:lnTo>
                      <a:pt x="912" y="13"/>
                    </a:lnTo>
                    <a:lnTo>
                      <a:pt x="910" y="0"/>
                    </a:lnTo>
                    <a:lnTo>
                      <a:pt x="909" y="0"/>
                    </a:lnTo>
                    <a:lnTo>
                      <a:pt x="909" y="1"/>
                    </a:lnTo>
                    <a:lnTo>
                      <a:pt x="907" y="1"/>
                    </a:lnTo>
                    <a:lnTo>
                      <a:pt x="905" y="1"/>
                    </a:lnTo>
                    <a:lnTo>
                      <a:pt x="907" y="13"/>
                    </a:lnTo>
                    <a:lnTo>
                      <a:pt x="907" y="36"/>
                    </a:lnTo>
                    <a:lnTo>
                      <a:pt x="912" y="36"/>
                    </a:lnTo>
                    <a:lnTo>
                      <a:pt x="912" y="61"/>
                    </a:lnTo>
                    <a:lnTo>
                      <a:pt x="910" y="61"/>
                    </a:lnTo>
                    <a:lnTo>
                      <a:pt x="909" y="61"/>
                    </a:lnTo>
                    <a:lnTo>
                      <a:pt x="907" y="61"/>
                    </a:lnTo>
                    <a:lnTo>
                      <a:pt x="907" y="59"/>
                    </a:lnTo>
                    <a:lnTo>
                      <a:pt x="907" y="36"/>
                    </a:lnTo>
                    <a:lnTo>
                      <a:pt x="912" y="36"/>
                    </a:lnTo>
                    <a:close/>
                    <a:moveTo>
                      <a:pt x="0" y="1"/>
                    </a:moveTo>
                    <a:lnTo>
                      <a:pt x="0" y="13"/>
                    </a:lnTo>
                    <a:lnTo>
                      <a:pt x="0" y="36"/>
                    </a:lnTo>
                    <a:lnTo>
                      <a:pt x="0" y="61"/>
                    </a:lnTo>
                    <a:lnTo>
                      <a:pt x="0" y="64"/>
                    </a:lnTo>
                    <a:lnTo>
                      <a:pt x="5" y="61"/>
                    </a:lnTo>
                    <a:lnTo>
                      <a:pt x="5" y="59"/>
                    </a:lnTo>
                    <a:lnTo>
                      <a:pt x="5" y="36"/>
                    </a:lnTo>
                    <a:lnTo>
                      <a:pt x="5" y="13"/>
                    </a:lnTo>
                    <a:lnTo>
                      <a:pt x="6" y="0"/>
                    </a:lnTo>
                    <a:lnTo>
                      <a:pt x="5" y="0"/>
                    </a:lnTo>
                    <a:lnTo>
                      <a:pt x="3" y="0"/>
                    </a:lnTo>
                    <a:lnTo>
                      <a:pt x="3" y="1"/>
                    </a:lnTo>
                    <a:lnTo>
                      <a:pt x="1" y="1"/>
                    </a:lnTo>
                    <a:lnTo>
                      <a:pt x="0" y="1"/>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291" name="Freeform 307"/>
              <p:cNvSpPr>
                <a:spLocks noEditPoints="1"/>
              </p:cNvSpPr>
              <p:nvPr/>
            </p:nvSpPr>
            <p:spPr bwMode="auto">
              <a:xfrm>
                <a:off x="1577" y="2907"/>
                <a:ext cx="909" cy="65"/>
              </a:xfrm>
              <a:custGeom>
                <a:avLst/>
                <a:gdLst>
                  <a:gd name="T0" fmla="*/ 909 w 909"/>
                  <a:gd name="T1" fmla="*/ 38 h 65"/>
                  <a:gd name="T2" fmla="*/ 908 w 909"/>
                  <a:gd name="T3" fmla="*/ 15 h 65"/>
                  <a:gd name="T4" fmla="*/ 908 w 909"/>
                  <a:gd name="T5" fmla="*/ 2 h 65"/>
                  <a:gd name="T6" fmla="*/ 908 w 909"/>
                  <a:gd name="T7" fmla="*/ 3 h 65"/>
                  <a:gd name="T8" fmla="*/ 906 w 909"/>
                  <a:gd name="T9" fmla="*/ 3 h 65"/>
                  <a:gd name="T10" fmla="*/ 906 w 909"/>
                  <a:gd name="T11" fmla="*/ 3 h 65"/>
                  <a:gd name="T12" fmla="*/ 904 w 909"/>
                  <a:gd name="T13" fmla="*/ 3 h 65"/>
                  <a:gd name="T14" fmla="*/ 904 w 909"/>
                  <a:gd name="T15" fmla="*/ 3 h 65"/>
                  <a:gd name="T16" fmla="*/ 904 w 909"/>
                  <a:gd name="T17" fmla="*/ 3 h 65"/>
                  <a:gd name="T18" fmla="*/ 903 w 909"/>
                  <a:gd name="T19" fmla="*/ 3 h 65"/>
                  <a:gd name="T20" fmla="*/ 903 w 909"/>
                  <a:gd name="T21" fmla="*/ 3 h 65"/>
                  <a:gd name="T22" fmla="*/ 903 w 909"/>
                  <a:gd name="T23" fmla="*/ 17 h 65"/>
                  <a:gd name="T24" fmla="*/ 904 w 909"/>
                  <a:gd name="T25" fmla="*/ 38 h 65"/>
                  <a:gd name="T26" fmla="*/ 909 w 909"/>
                  <a:gd name="T27" fmla="*/ 38 h 65"/>
                  <a:gd name="T28" fmla="*/ 908 w 909"/>
                  <a:gd name="T29" fmla="*/ 61 h 65"/>
                  <a:gd name="T30" fmla="*/ 908 w 909"/>
                  <a:gd name="T31" fmla="*/ 63 h 65"/>
                  <a:gd name="T32" fmla="*/ 908 w 909"/>
                  <a:gd name="T33" fmla="*/ 63 h 65"/>
                  <a:gd name="T34" fmla="*/ 908 w 909"/>
                  <a:gd name="T35" fmla="*/ 63 h 65"/>
                  <a:gd name="T36" fmla="*/ 906 w 909"/>
                  <a:gd name="T37" fmla="*/ 63 h 65"/>
                  <a:gd name="T38" fmla="*/ 906 w 909"/>
                  <a:gd name="T39" fmla="*/ 63 h 65"/>
                  <a:gd name="T40" fmla="*/ 906 w 909"/>
                  <a:gd name="T41" fmla="*/ 63 h 65"/>
                  <a:gd name="T42" fmla="*/ 904 w 909"/>
                  <a:gd name="T43" fmla="*/ 63 h 65"/>
                  <a:gd name="T44" fmla="*/ 904 w 909"/>
                  <a:gd name="T45" fmla="*/ 63 h 65"/>
                  <a:gd name="T46" fmla="*/ 903 w 909"/>
                  <a:gd name="T47" fmla="*/ 63 h 65"/>
                  <a:gd name="T48" fmla="*/ 903 w 909"/>
                  <a:gd name="T49" fmla="*/ 61 h 65"/>
                  <a:gd name="T50" fmla="*/ 904 w 909"/>
                  <a:gd name="T51" fmla="*/ 38 h 65"/>
                  <a:gd name="T52" fmla="*/ 909 w 909"/>
                  <a:gd name="T53" fmla="*/ 38 h 65"/>
                  <a:gd name="T54" fmla="*/ 2 w 909"/>
                  <a:gd name="T55" fmla="*/ 3 h 65"/>
                  <a:gd name="T56" fmla="*/ 0 w 909"/>
                  <a:gd name="T57" fmla="*/ 15 h 65"/>
                  <a:gd name="T58" fmla="*/ 0 w 909"/>
                  <a:gd name="T59" fmla="*/ 38 h 65"/>
                  <a:gd name="T60" fmla="*/ 0 w 909"/>
                  <a:gd name="T61" fmla="*/ 61 h 65"/>
                  <a:gd name="T62" fmla="*/ 0 w 909"/>
                  <a:gd name="T63" fmla="*/ 65 h 65"/>
                  <a:gd name="T64" fmla="*/ 5 w 909"/>
                  <a:gd name="T65" fmla="*/ 63 h 65"/>
                  <a:gd name="T66" fmla="*/ 5 w 909"/>
                  <a:gd name="T67" fmla="*/ 61 h 65"/>
                  <a:gd name="T68" fmla="*/ 5 w 909"/>
                  <a:gd name="T69" fmla="*/ 38 h 65"/>
                  <a:gd name="T70" fmla="*/ 5 w 909"/>
                  <a:gd name="T71" fmla="*/ 17 h 65"/>
                  <a:gd name="T72" fmla="*/ 7 w 909"/>
                  <a:gd name="T73" fmla="*/ 0 h 65"/>
                  <a:gd name="T74" fmla="*/ 7 w 909"/>
                  <a:gd name="T75" fmla="*/ 0 h 65"/>
                  <a:gd name="T76" fmla="*/ 5 w 909"/>
                  <a:gd name="T77" fmla="*/ 2 h 65"/>
                  <a:gd name="T78" fmla="*/ 5 w 909"/>
                  <a:gd name="T79" fmla="*/ 2 h 65"/>
                  <a:gd name="T80" fmla="*/ 5 w 909"/>
                  <a:gd name="T81" fmla="*/ 2 h 65"/>
                  <a:gd name="T82" fmla="*/ 4 w 909"/>
                  <a:gd name="T83" fmla="*/ 2 h 65"/>
                  <a:gd name="T84" fmla="*/ 4 w 909"/>
                  <a:gd name="T85" fmla="*/ 2 h 65"/>
                  <a:gd name="T86" fmla="*/ 2 w 909"/>
                  <a:gd name="T87" fmla="*/ 2 h 65"/>
                  <a:gd name="T88" fmla="*/ 2 w 909"/>
                  <a:gd name="T89" fmla="*/ 3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9"/>
                  <a:gd name="T136" fmla="*/ 0 h 65"/>
                  <a:gd name="T137" fmla="*/ 909 w 909"/>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9" h="65">
                    <a:moveTo>
                      <a:pt x="909" y="38"/>
                    </a:moveTo>
                    <a:lnTo>
                      <a:pt x="908" y="15"/>
                    </a:lnTo>
                    <a:lnTo>
                      <a:pt x="908" y="2"/>
                    </a:lnTo>
                    <a:lnTo>
                      <a:pt x="908" y="3"/>
                    </a:lnTo>
                    <a:lnTo>
                      <a:pt x="906" y="3"/>
                    </a:lnTo>
                    <a:lnTo>
                      <a:pt x="904" y="3"/>
                    </a:lnTo>
                    <a:lnTo>
                      <a:pt x="903" y="3"/>
                    </a:lnTo>
                    <a:lnTo>
                      <a:pt x="903" y="17"/>
                    </a:lnTo>
                    <a:lnTo>
                      <a:pt x="904" y="38"/>
                    </a:lnTo>
                    <a:lnTo>
                      <a:pt x="909" y="38"/>
                    </a:lnTo>
                    <a:lnTo>
                      <a:pt x="908" y="61"/>
                    </a:lnTo>
                    <a:lnTo>
                      <a:pt x="908" y="63"/>
                    </a:lnTo>
                    <a:lnTo>
                      <a:pt x="906" y="63"/>
                    </a:lnTo>
                    <a:lnTo>
                      <a:pt x="904" y="63"/>
                    </a:lnTo>
                    <a:lnTo>
                      <a:pt x="903" y="63"/>
                    </a:lnTo>
                    <a:lnTo>
                      <a:pt x="903" y="61"/>
                    </a:lnTo>
                    <a:lnTo>
                      <a:pt x="904" y="38"/>
                    </a:lnTo>
                    <a:lnTo>
                      <a:pt x="909" y="38"/>
                    </a:lnTo>
                    <a:close/>
                    <a:moveTo>
                      <a:pt x="2" y="3"/>
                    </a:moveTo>
                    <a:lnTo>
                      <a:pt x="0" y="15"/>
                    </a:lnTo>
                    <a:lnTo>
                      <a:pt x="0" y="38"/>
                    </a:lnTo>
                    <a:lnTo>
                      <a:pt x="0" y="61"/>
                    </a:lnTo>
                    <a:lnTo>
                      <a:pt x="0" y="65"/>
                    </a:lnTo>
                    <a:lnTo>
                      <a:pt x="5" y="63"/>
                    </a:lnTo>
                    <a:lnTo>
                      <a:pt x="5" y="61"/>
                    </a:lnTo>
                    <a:lnTo>
                      <a:pt x="5" y="38"/>
                    </a:lnTo>
                    <a:lnTo>
                      <a:pt x="5" y="17"/>
                    </a:lnTo>
                    <a:lnTo>
                      <a:pt x="7" y="0"/>
                    </a:lnTo>
                    <a:lnTo>
                      <a:pt x="5" y="2"/>
                    </a:lnTo>
                    <a:lnTo>
                      <a:pt x="4" y="2"/>
                    </a:lnTo>
                    <a:lnTo>
                      <a:pt x="2" y="2"/>
                    </a:lnTo>
                    <a:lnTo>
                      <a:pt x="2" y="3"/>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292" name="Freeform 308"/>
              <p:cNvSpPr>
                <a:spLocks noEditPoints="1"/>
              </p:cNvSpPr>
              <p:nvPr/>
            </p:nvSpPr>
            <p:spPr bwMode="auto">
              <a:xfrm>
                <a:off x="1581" y="2907"/>
                <a:ext cx="902" cy="63"/>
              </a:xfrm>
              <a:custGeom>
                <a:avLst/>
                <a:gdLst>
                  <a:gd name="T0" fmla="*/ 902 w 902"/>
                  <a:gd name="T1" fmla="*/ 38 h 63"/>
                  <a:gd name="T2" fmla="*/ 902 w 902"/>
                  <a:gd name="T3" fmla="*/ 15 h 63"/>
                  <a:gd name="T4" fmla="*/ 900 w 902"/>
                  <a:gd name="T5" fmla="*/ 3 h 63"/>
                  <a:gd name="T6" fmla="*/ 900 w 902"/>
                  <a:gd name="T7" fmla="*/ 3 h 63"/>
                  <a:gd name="T8" fmla="*/ 900 w 902"/>
                  <a:gd name="T9" fmla="*/ 3 h 63"/>
                  <a:gd name="T10" fmla="*/ 899 w 902"/>
                  <a:gd name="T11" fmla="*/ 3 h 63"/>
                  <a:gd name="T12" fmla="*/ 899 w 902"/>
                  <a:gd name="T13" fmla="*/ 3 h 63"/>
                  <a:gd name="T14" fmla="*/ 899 w 902"/>
                  <a:gd name="T15" fmla="*/ 3 h 63"/>
                  <a:gd name="T16" fmla="*/ 897 w 902"/>
                  <a:gd name="T17" fmla="*/ 3 h 63"/>
                  <a:gd name="T18" fmla="*/ 897 w 902"/>
                  <a:gd name="T19" fmla="*/ 5 h 63"/>
                  <a:gd name="T20" fmla="*/ 895 w 902"/>
                  <a:gd name="T21" fmla="*/ 5 h 63"/>
                  <a:gd name="T22" fmla="*/ 897 w 902"/>
                  <a:gd name="T23" fmla="*/ 17 h 63"/>
                  <a:gd name="T24" fmla="*/ 897 w 902"/>
                  <a:gd name="T25" fmla="*/ 38 h 63"/>
                  <a:gd name="T26" fmla="*/ 902 w 902"/>
                  <a:gd name="T27" fmla="*/ 38 h 63"/>
                  <a:gd name="T28" fmla="*/ 902 w 902"/>
                  <a:gd name="T29" fmla="*/ 61 h 63"/>
                  <a:gd name="T30" fmla="*/ 902 w 902"/>
                  <a:gd name="T31" fmla="*/ 63 h 63"/>
                  <a:gd name="T32" fmla="*/ 902 w 902"/>
                  <a:gd name="T33" fmla="*/ 63 h 63"/>
                  <a:gd name="T34" fmla="*/ 900 w 902"/>
                  <a:gd name="T35" fmla="*/ 63 h 63"/>
                  <a:gd name="T36" fmla="*/ 900 w 902"/>
                  <a:gd name="T37" fmla="*/ 63 h 63"/>
                  <a:gd name="T38" fmla="*/ 899 w 902"/>
                  <a:gd name="T39" fmla="*/ 63 h 63"/>
                  <a:gd name="T40" fmla="*/ 899 w 902"/>
                  <a:gd name="T41" fmla="*/ 63 h 63"/>
                  <a:gd name="T42" fmla="*/ 899 w 902"/>
                  <a:gd name="T43" fmla="*/ 63 h 63"/>
                  <a:gd name="T44" fmla="*/ 897 w 902"/>
                  <a:gd name="T45" fmla="*/ 63 h 63"/>
                  <a:gd name="T46" fmla="*/ 897 w 902"/>
                  <a:gd name="T47" fmla="*/ 63 h 63"/>
                  <a:gd name="T48" fmla="*/ 897 w 902"/>
                  <a:gd name="T49" fmla="*/ 61 h 63"/>
                  <a:gd name="T50" fmla="*/ 897 w 902"/>
                  <a:gd name="T51" fmla="*/ 38 h 63"/>
                  <a:gd name="T52" fmla="*/ 902 w 902"/>
                  <a:gd name="T53" fmla="*/ 38 h 63"/>
                  <a:gd name="T54" fmla="*/ 1 w 902"/>
                  <a:gd name="T55" fmla="*/ 2 h 63"/>
                  <a:gd name="T56" fmla="*/ 0 w 902"/>
                  <a:gd name="T57" fmla="*/ 15 h 63"/>
                  <a:gd name="T58" fmla="*/ 0 w 902"/>
                  <a:gd name="T59" fmla="*/ 38 h 63"/>
                  <a:gd name="T60" fmla="*/ 0 w 902"/>
                  <a:gd name="T61" fmla="*/ 61 h 63"/>
                  <a:gd name="T62" fmla="*/ 0 w 902"/>
                  <a:gd name="T63" fmla="*/ 63 h 63"/>
                  <a:gd name="T64" fmla="*/ 5 w 902"/>
                  <a:gd name="T65" fmla="*/ 61 h 63"/>
                  <a:gd name="T66" fmla="*/ 5 w 902"/>
                  <a:gd name="T67" fmla="*/ 38 h 63"/>
                  <a:gd name="T68" fmla="*/ 5 w 902"/>
                  <a:gd name="T69" fmla="*/ 17 h 63"/>
                  <a:gd name="T70" fmla="*/ 6 w 902"/>
                  <a:gd name="T71" fmla="*/ 0 h 63"/>
                  <a:gd name="T72" fmla="*/ 5 w 902"/>
                  <a:gd name="T73" fmla="*/ 0 h 63"/>
                  <a:gd name="T74" fmla="*/ 5 w 902"/>
                  <a:gd name="T75" fmla="*/ 0 h 63"/>
                  <a:gd name="T76" fmla="*/ 3 w 902"/>
                  <a:gd name="T77" fmla="*/ 0 h 63"/>
                  <a:gd name="T78" fmla="*/ 3 w 902"/>
                  <a:gd name="T79" fmla="*/ 0 h 63"/>
                  <a:gd name="T80" fmla="*/ 3 w 902"/>
                  <a:gd name="T81" fmla="*/ 0 h 63"/>
                  <a:gd name="T82" fmla="*/ 1 w 902"/>
                  <a:gd name="T83" fmla="*/ 2 h 63"/>
                  <a:gd name="T84" fmla="*/ 1 w 902"/>
                  <a:gd name="T85" fmla="*/ 2 h 63"/>
                  <a:gd name="T86" fmla="*/ 1 w 902"/>
                  <a:gd name="T87" fmla="*/ 2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2"/>
                  <a:gd name="T133" fmla="*/ 0 h 63"/>
                  <a:gd name="T134" fmla="*/ 902 w 902"/>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2" h="63">
                    <a:moveTo>
                      <a:pt x="902" y="38"/>
                    </a:moveTo>
                    <a:lnTo>
                      <a:pt x="902" y="15"/>
                    </a:lnTo>
                    <a:lnTo>
                      <a:pt x="900" y="3"/>
                    </a:lnTo>
                    <a:lnTo>
                      <a:pt x="899" y="3"/>
                    </a:lnTo>
                    <a:lnTo>
                      <a:pt x="897" y="3"/>
                    </a:lnTo>
                    <a:lnTo>
                      <a:pt x="897" y="5"/>
                    </a:lnTo>
                    <a:lnTo>
                      <a:pt x="895" y="5"/>
                    </a:lnTo>
                    <a:lnTo>
                      <a:pt x="897" y="17"/>
                    </a:lnTo>
                    <a:lnTo>
                      <a:pt x="897" y="38"/>
                    </a:lnTo>
                    <a:lnTo>
                      <a:pt x="902" y="38"/>
                    </a:lnTo>
                    <a:lnTo>
                      <a:pt x="902" y="61"/>
                    </a:lnTo>
                    <a:lnTo>
                      <a:pt x="902" y="63"/>
                    </a:lnTo>
                    <a:lnTo>
                      <a:pt x="900" y="63"/>
                    </a:lnTo>
                    <a:lnTo>
                      <a:pt x="899" y="63"/>
                    </a:lnTo>
                    <a:lnTo>
                      <a:pt x="897" y="63"/>
                    </a:lnTo>
                    <a:lnTo>
                      <a:pt x="897" y="61"/>
                    </a:lnTo>
                    <a:lnTo>
                      <a:pt x="897" y="38"/>
                    </a:lnTo>
                    <a:lnTo>
                      <a:pt x="902" y="38"/>
                    </a:lnTo>
                    <a:close/>
                    <a:moveTo>
                      <a:pt x="1" y="2"/>
                    </a:moveTo>
                    <a:lnTo>
                      <a:pt x="0" y="15"/>
                    </a:lnTo>
                    <a:lnTo>
                      <a:pt x="0" y="38"/>
                    </a:lnTo>
                    <a:lnTo>
                      <a:pt x="0" y="61"/>
                    </a:lnTo>
                    <a:lnTo>
                      <a:pt x="0" y="63"/>
                    </a:lnTo>
                    <a:lnTo>
                      <a:pt x="5" y="61"/>
                    </a:lnTo>
                    <a:lnTo>
                      <a:pt x="5" y="38"/>
                    </a:lnTo>
                    <a:lnTo>
                      <a:pt x="5" y="17"/>
                    </a:lnTo>
                    <a:lnTo>
                      <a:pt x="6" y="0"/>
                    </a:lnTo>
                    <a:lnTo>
                      <a:pt x="5" y="0"/>
                    </a:lnTo>
                    <a:lnTo>
                      <a:pt x="3" y="0"/>
                    </a:lnTo>
                    <a:lnTo>
                      <a:pt x="1" y="2"/>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293" name="Freeform 309"/>
              <p:cNvSpPr>
                <a:spLocks noEditPoints="1"/>
              </p:cNvSpPr>
              <p:nvPr/>
            </p:nvSpPr>
            <p:spPr bwMode="auto">
              <a:xfrm>
                <a:off x="1582" y="2905"/>
                <a:ext cx="899" cy="65"/>
              </a:xfrm>
              <a:custGeom>
                <a:avLst/>
                <a:gdLst>
                  <a:gd name="T0" fmla="*/ 899 w 899"/>
                  <a:gd name="T1" fmla="*/ 40 h 65"/>
                  <a:gd name="T2" fmla="*/ 898 w 899"/>
                  <a:gd name="T3" fmla="*/ 19 h 65"/>
                  <a:gd name="T4" fmla="*/ 898 w 899"/>
                  <a:gd name="T5" fmla="*/ 5 h 65"/>
                  <a:gd name="T6" fmla="*/ 898 w 899"/>
                  <a:gd name="T7" fmla="*/ 5 h 65"/>
                  <a:gd name="T8" fmla="*/ 896 w 899"/>
                  <a:gd name="T9" fmla="*/ 5 h 65"/>
                  <a:gd name="T10" fmla="*/ 896 w 899"/>
                  <a:gd name="T11" fmla="*/ 7 h 65"/>
                  <a:gd name="T12" fmla="*/ 894 w 899"/>
                  <a:gd name="T13" fmla="*/ 7 h 65"/>
                  <a:gd name="T14" fmla="*/ 894 w 899"/>
                  <a:gd name="T15" fmla="*/ 7 h 65"/>
                  <a:gd name="T16" fmla="*/ 894 w 899"/>
                  <a:gd name="T17" fmla="*/ 7 h 65"/>
                  <a:gd name="T18" fmla="*/ 893 w 899"/>
                  <a:gd name="T19" fmla="*/ 7 h 65"/>
                  <a:gd name="T20" fmla="*/ 893 w 899"/>
                  <a:gd name="T21" fmla="*/ 7 h 65"/>
                  <a:gd name="T22" fmla="*/ 893 w 899"/>
                  <a:gd name="T23" fmla="*/ 19 h 65"/>
                  <a:gd name="T24" fmla="*/ 894 w 899"/>
                  <a:gd name="T25" fmla="*/ 40 h 65"/>
                  <a:gd name="T26" fmla="*/ 899 w 899"/>
                  <a:gd name="T27" fmla="*/ 40 h 65"/>
                  <a:gd name="T28" fmla="*/ 898 w 899"/>
                  <a:gd name="T29" fmla="*/ 63 h 65"/>
                  <a:gd name="T30" fmla="*/ 898 w 899"/>
                  <a:gd name="T31" fmla="*/ 65 h 65"/>
                  <a:gd name="T32" fmla="*/ 898 w 899"/>
                  <a:gd name="T33" fmla="*/ 65 h 65"/>
                  <a:gd name="T34" fmla="*/ 898 w 899"/>
                  <a:gd name="T35" fmla="*/ 65 h 65"/>
                  <a:gd name="T36" fmla="*/ 896 w 899"/>
                  <a:gd name="T37" fmla="*/ 65 h 65"/>
                  <a:gd name="T38" fmla="*/ 896 w 899"/>
                  <a:gd name="T39" fmla="*/ 65 h 65"/>
                  <a:gd name="T40" fmla="*/ 896 w 899"/>
                  <a:gd name="T41" fmla="*/ 65 h 65"/>
                  <a:gd name="T42" fmla="*/ 894 w 899"/>
                  <a:gd name="T43" fmla="*/ 65 h 65"/>
                  <a:gd name="T44" fmla="*/ 894 w 899"/>
                  <a:gd name="T45" fmla="*/ 65 h 65"/>
                  <a:gd name="T46" fmla="*/ 893 w 899"/>
                  <a:gd name="T47" fmla="*/ 65 h 65"/>
                  <a:gd name="T48" fmla="*/ 893 w 899"/>
                  <a:gd name="T49" fmla="*/ 63 h 65"/>
                  <a:gd name="T50" fmla="*/ 894 w 899"/>
                  <a:gd name="T51" fmla="*/ 40 h 65"/>
                  <a:gd name="T52" fmla="*/ 899 w 899"/>
                  <a:gd name="T53" fmla="*/ 40 h 65"/>
                  <a:gd name="T54" fmla="*/ 2 w 899"/>
                  <a:gd name="T55" fmla="*/ 2 h 65"/>
                  <a:gd name="T56" fmla="*/ 0 w 899"/>
                  <a:gd name="T57" fmla="*/ 19 h 65"/>
                  <a:gd name="T58" fmla="*/ 0 w 899"/>
                  <a:gd name="T59" fmla="*/ 40 h 65"/>
                  <a:gd name="T60" fmla="*/ 0 w 899"/>
                  <a:gd name="T61" fmla="*/ 63 h 65"/>
                  <a:gd name="T62" fmla="*/ 0 w 899"/>
                  <a:gd name="T63" fmla="*/ 65 h 65"/>
                  <a:gd name="T64" fmla="*/ 5 w 899"/>
                  <a:gd name="T65" fmla="*/ 62 h 65"/>
                  <a:gd name="T66" fmla="*/ 5 w 899"/>
                  <a:gd name="T67" fmla="*/ 40 h 65"/>
                  <a:gd name="T68" fmla="*/ 5 w 899"/>
                  <a:gd name="T69" fmla="*/ 19 h 65"/>
                  <a:gd name="T70" fmla="*/ 7 w 899"/>
                  <a:gd name="T71" fmla="*/ 0 h 65"/>
                  <a:gd name="T72" fmla="*/ 7 w 899"/>
                  <a:gd name="T73" fmla="*/ 0 h 65"/>
                  <a:gd name="T74" fmla="*/ 5 w 899"/>
                  <a:gd name="T75" fmla="*/ 0 h 65"/>
                  <a:gd name="T76" fmla="*/ 5 w 899"/>
                  <a:gd name="T77" fmla="*/ 2 h 65"/>
                  <a:gd name="T78" fmla="*/ 5 w 899"/>
                  <a:gd name="T79" fmla="*/ 2 h 65"/>
                  <a:gd name="T80" fmla="*/ 4 w 899"/>
                  <a:gd name="T81" fmla="*/ 2 h 65"/>
                  <a:gd name="T82" fmla="*/ 4 w 899"/>
                  <a:gd name="T83" fmla="*/ 2 h 65"/>
                  <a:gd name="T84" fmla="*/ 2 w 899"/>
                  <a:gd name="T85" fmla="*/ 2 h 65"/>
                  <a:gd name="T86" fmla="*/ 2 w 899"/>
                  <a:gd name="T87" fmla="*/ 2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9"/>
                  <a:gd name="T133" fmla="*/ 0 h 65"/>
                  <a:gd name="T134" fmla="*/ 899 w 899"/>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9" h="65">
                    <a:moveTo>
                      <a:pt x="899" y="40"/>
                    </a:moveTo>
                    <a:lnTo>
                      <a:pt x="898" y="19"/>
                    </a:lnTo>
                    <a:lnTo>
                      <a:pt x="898" y="5"/>
                    </a:lnTo>
                    <a:lnTo>
                      <a:pt x="896" y="5"/>
                    </a:lnTo>
                    <a:lnTo>
                      <a:pt x="896" y="7"/>
                    </a:lnTo>
                    <a:lnTo>
                      <a:pt x="894" y="7"/>
                    </a:lnTo>
                    <a:lnTo>
                      <a:pt x="893" y="7"/>
                    </a:lnTo>
                    <a:lnTo>
                      <a:pt x="893" y="19"/>
                    </a:lnTo>
                    <a:lnTo>
                      <a:pt x="894" y="40"/>
                    </a:lnTo>
                    <a:lnTo>
                      <a:pt x="899" y="40"/>
                    </a:lnTo>
                    <a:lnTo>
                      <a:pt x="898" y="63"/>
                    </a:lnTo>
                    <a:lnTo>
                      <a:pt x="898" y="65"/>
                    </a:lnTo>
                    <a:lnTo>
                      <a:pt x="896" y="65"/>
                    </a:lnTo>
                    <a:lnTo>
                      <a:pt x="894" y="65"/>
                    </a:lnTo>
                    <a:lnTo>
                      <a:pt x="893" y="65"/>
                    </a:lnTo>
                    <a:lnTo>
                      <a:pt x="893" y="63"/>
                    </a:lnTo>
                    <a:lnTo>
                      <a:pt x="894" y="40"/>
                    </a:lnTo>
                    <a:lnTo>
                      <a:pt x="899" y="40"/>
                    </a:lnTo>
                    <a:close/>
                    <a:moveTo>
                      <a:pt x="2" y="2"/>
                    </a:moveTo>
                    <a:lnTo>
                      <a:pt x="0" y="19"/>
                    </a:lnTo>
                    <a:lnTo>
                      <a:pt x="0" y="40"/>
                    </a:lnTo>
                    <a:lnTo>
                      <a:pt x="0" y="63"/>
                    </a:lnTo>
                    <a:lnTo>
                      <a:pt x="0" y="65"/>
                    </a:lnTo>
                    <a:lnTo>
                      <a:pt x="5" y="62"/>
                    </a:lnTo>
                    <a:lnTo>
                      <a:pt x="5" y="40"/>
                    </a:lnTo>
                    <a:lnTo>
                      <a:pt x="5" y="19"/>
                    </a:lnTo>
                    <a:lnTo>
                      <a:pt x="7" y="0"/>
                    </a:lnTo>
                    <a:lnTo>
                      <a:pt x="5" y="0"/>
                    </a:lnTo>
                    <a:lnTo>
                      <a:pt x="5" y="2"/>
                    </a:lnTo>
                    <a:lnTo>
                      <a:pt x="4" y="2"/>
                    </a:lnTo>
                    <a:lnTo>
                      <a:pt x="2" y="2"/>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294" name="Freeform 310"/>
              <p:cNvSpPr>
                <a:spLocks noEditPoints="1"/>
              </p:cNvSpPr>
              <p:nvPr/>
            </p:nvSpPr>
            <p:spPr bwMode="auto">
              <a:xfrm>
                <a:off x="1586" y="2904"/>
                <a:ext cx="892" cy="66"/>
              </a:xfrm>
              <a:custGeom>
                <a:avLst/>
                <a:gdLst>
                  <a:gd name="T0" fmla="*/ 892 w 892"/>
                  <a:gd name="T1" fmla="*/ 41 h 66"/>
                  <a:gd name="T2" fmla="*/ 892 w 892"/>
                  <a:gd name="T3" fmla="*/ 20 h 66"/>
                  <a:gd name="T4" fmla="*/ 890 w 892"/>
                  <a:gd name="T5" fmla="*/ 8 h 66"/>
                  <a:gd name="T6" fmla="*/ 890 w 892"/>
                  <a:gd name="T7" fmla="*/ 8 h 66"/>
                  <a:gd name="T8" fmla="*/ 890 w 892"/>
                  <a:gd name="T9" fmla="*/ 8 h 66"/>
                  <a:gd name="T10" fmla="*/ 889 w 892"/>
                  <a:gd name="T11" fmla="*/ 8 h 66"/>
                  <a:gd name="T12" fmla="*/ 889 w 892"/>
                  <a:gd name="T13" fmla="*/ 8 h 66"/>
                  <a:gd name="T14" fmla="*/ 889 w 892"/>
                  <a:gd name="T15" fmla="*/ 8 h 66"/>
                  <a:gd name="T16" fmla="*/ 887 w 892"/>
                  <a:gd name="T17" fmla="*/ 8 h 66"/>
                  <a:gd name="T18" fmla="*/ 887 w 892"/>
                  <a:gd name="T19" fmla="*/ 8 h 66"/>
                  <a:gd name="T20" fmla="*/ 885 w 892"/>
                  <a:gd name="T21" fmla="*/ 8 h 66"/>
                  <a:gd name="T22" fmla="*/ 887 w 892"/>
                  <a:gd name="T23" fmla="*/ 20 h 66"/>
                  <a:gd name="T24" fmla="*/ 887 w 892"/>
                  <a:gd name="T25" fmla="*/ 41 h 66"/>
                  <a:gd name="T26" fmla="*/ 892 w 892"/>
                  <a:gd name="T27" fmla="*/ 41 h 66"/>
                  <a:gd name="T28" fmla="*/ 892 w 892"/>
                  <a:gd name="T29" fmla="*/ 64 h 66"/>
                  <a:gd name="T30" fmla="*/ 892 w 892"/>
                  <a:gd name="T31" fmla="*/ 66 h 66"/>
                  <a:gd name="T32" fmla="*/ 892 w 892"/>
                  <a:gd name="T33" fmla="*/ 66 h 66"/>
                  <a:gd name="T34" fmla="*/ 890 w 892"/>
                  <a:gd name="T35" fmla="*/ 66 h 66"/>
                  <a:gd name="T36" fmla="*/ 890 w 892"/>
                  <a:gd name="T37" fmla="*/ 66 h 66"/>
                  <a:gd name="T38" fmla="*/ 889 w 892"/>
                  <a:gd name="T39" fmla="*/ 66 h 66"/>
                  <a:gd name="T40" fmla="*/ 889 w 892"/>
                  <a:gd name="T41" fmla="*/ 66 h 66"/>
                  <a:gd name="T42" fmla="*/ 889 w 892"/>
                  <a:gd name="T43" fmla="*/ 66 h 66"/>
                  <a:gd name="T44" fmla="*/ 887 w 892"/>
                  <a:gd name="T45" fmla="*/ 66 h 66"/>
                  <a:gd name="T46" fmla="*/ 887 w 892"/>
                  <a:gd name="T47" fmla="*/ 66 h 66"/>
                  <a:gd name="T48" fmla="*/ 887 w 892"/>
                  <a:gd name="T49" fmla="*/ 64 h 66"/>
                  <a:gd name="T50" fmla="*/ 887 w 892"/>
                  <a:gd name="T51" fmla="*/ 41 h 66"/>
                  <a:gd name="T52" fmla="*/ 892 w 892"/>
                  <a:gd name="T53" fmla="*/ 41 h 66"/>
                  <a:gd name="T54" fmla="*/ 1 w 892"/>
                  <a:gd name="T55" fmla="*/ 3 h 66"/>
                  <a:gd name="T56" fmla="*/ 0 w 892"/>
                  <a:gd name="T57" fmla="*/ 20 h 66"/>
                  <a:gd name="T58" fmla="*/ 0 w 892"/>
                  <a:gd name="T59" fmla="*/ 41 h 66"/>
                  <a:gd name="T60" fmla="*/ 0 w 892"/>
                  <a:gd name="T61" fmla="*/ 64 h 66"/>
                  <a:gd name="T62" fmla="*/ 5 w 892"/>
                  <a:gd name="T63" fmla="*/ 63 h 66"/>
                  <a:gd name="T64" fmla="*/ 5 w 892"/>
                  <a:gd name="T65" fmla="*/ 41 h 66"/>
                  <a:gd name="T66" fmla="*/ 5 w 892"/>
                  <a:gd name="T67" fmla="*/ 20 h 66"/>
                  <a:gd name="T68" fmla="*/ 6 w 892"/>
                  <a:gd name="T69" fmla="*/ 0 h 66"/>
                  <a:gd name="T70" fmla="*/ 5 w 892"/>
                  <a:gd name="T71" fmla="*/ 1 h 66"/>
                  <a:gd name="T72" fmla="*/ 5 w 892"/>
                  <a:gd name="T73" fmla="*/ 1 h 66"/>
                  <a:gd name="T74" fmla="*/ 5 w 892"/>
                  <a:gd name="T75" fmla="*/ 1 h 66"/>
                  <a:gd name="T76" fmla="*/ 3 w 892"/>
                  <a:gd name="T77" fmla="*/ 1 h 66"/>
                  <a:gd name="T78" fmla="*/ 3 w 892"/>
                  <a:gd name="T79" fmla="*/ 1 h 66"/>
                  <a:gd name="T80" fmla="*/ 1 w 892"/>
                  <a:gd name="T81" fmla="*/ 1 h 66"/>
                  <a:gd name="T82" fmla="*/ 1 w 892"/>
                  <a:gd name="T83" fmla="*/ 3 h 66"/>
                  <a:gd name="T84" fmla="*/ 1 w 892"/>
                  <a:gd name="T85" fmla="*/ 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2"/>
                  <a:gd name="T130" fmla="*/ 0 h 66"/>
                  <a:gd name="T131" fmla="*/ 892 w 892"/>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2" h="66">
                    <a:moveTo>
                      <a:pt x="892" y="41"/>
                    </a:moveTo>
                    <a:lnTo>
                      <a:pt x="892" y="20"/>
                    </a:lnTo>
                    <a:lnTo>
                      <a:pt x="890" y="8"/>
                    </a:lnTo>
                    <a:lnTo>
                      <a:pt x="889" y="8"/>
                    </a:lnTo>
                    <a:lnTo>
                      <a:pt x="887" y="8"/>
                    </a:lnTo>
                    <a:lnTo>
                      <a:pt x="885" y="8"/>
                    </a:lnTo>
                    <a:lnTo>
                      <a:pt x="887" y="20"/>
                    </a:lnTo>
                    <a:lnTo>
                      <a:pt x="887" y="41"/>
                    </a:lnTo>
                    <a:lnTo>
                      <a:pt x="892" y="41"/>
                    </a:lnTo>
                    <a:lnTo>
                      <a:pt x="892" y="64"/>
                    </a:lnTo>
                    <a:lnTo>
                      <a:pt x="892" y="66"/>
                    </a:lnTo>
                    <a:lnTo>
                      <a:pt x="890" y="66"/>
                    </a:lnTo>
                    <a:lnTo>
                      <a:pt x="889" y="66"/>
                    </a:lnTo>
                    <a:lnTo>
                      <a:pt x="887" y="66"/>
                    </a:lnTo>
                    <a:lnTo>
                      <a:pt x="887" y="64"/>
                    </a:lnTo>
                    <a:lnTo>
                      <a:pt x="887" y="41"/>
                    </a:lnTo>
                    <a:lnTo>
                      <a:pt x="892" y="41"/>
                    </a:lnTo>
                    <a:close/>
                    <a:moveTo>
                      <a:pt x="1" y="3"/>
                    </a:moveTo>
                    <a:lnTo>
                      <a:pt x="0" y="20"/>
                    </a:lnTo>
                    <a:lnTo>
                      <a:pt x="0" y="41"/>
                    </a:lnTo>
                    <a:lnTo>
                      <a:pt x="0" y="64"/>
                    </a:lnTo>
                    <a:lnTo>
                      <a:pt x="5" y="63"/>
                    </a:lnTo>
                    <a:lnTo>
                      <a:pt x="5" y="41"/>
                    </a:lnTo>
                    <a:lnTo>
                      <a:pt x="5" y="20"/>
                    </a:lnTo>
                    <a:lnTo>
                      <a:pt x="6" y="0"/>
                    </a:lnTo>
                    <a:lnTo>
                      <a:pt x="5" y="1"/>
                    </a:lnTo>
                    <a:lnTo>
                      <a:pt x="3" y="1"/>
                    </a:lnTo>
                    <a:lnTo>
                      <a:pt x="1" y="1"/>
                    </a:lnTo>
                    <a:lnTo>
                      <a:pt x="1" y="3"/>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295" name="Freeform 311"/>
              <p:cNvSpPr>
                <a:spLocks noEditPoints="1"/>
              </p:cNvSpPr>
              <p:nvPr/>
            </p:nvSpPr>
            <p:spPr bwMode="auto">
              <a:xfrm>
                <a:off x="1587" y="2904"/>
                <a:ext cx="889" cy="66"/>
              </a:xfrm>
              <a:custGeom>
                <a:avLst/>
                <a:gdLst>
                  <a:gd name="T0" fmla="*/ 889 w 889"/>
                  <a:gd name="T1" fmla="*/ 41 h 66"/>
                  <a:gd name="T2" fmla="*/ 888 w 889"/>
                  <a:gd name="T3" fmla="*/ 20 h 66"/>
                  <a:gd name="T4" fmla="*/ 888 w 889"/>
                  <a:gd name="T5" fmla="*/ 8 h 66"/>
                  <a:gd name="T6" fmla="*/ 888 w 889"/>
                  <a:gd name="T7" fmla="*/ 8 h 66"/>
                  <a:gd name="T8" fmla="*/ 886 w 889"/>
                  <a:gd name="T9" fmla="*/ 8 h 66"/>
                  <a:gd name="T10" fmla="*/ 886 w 889"/>
                  <a:gd name="T11" fmla="*/ 8 h 66"/>
                  <a:gd name="T12" fmla="*/ 884 w 889"/>
                  <a:gd name="T13" fmla="*/ 8 h 66"/>
                  <a:gd name="T14" fmla="*/ 884 w 889"/>
                  <a:gd name="T15" fmla="*/ 8 h 66"/>
                  <a:gd name="T16" fmla="*/ 884 w 889"/>
                  <a:gd name="T17" fmla="*/ 10 h 66"/>
                  <a:gd name="T18" fmla="*/ 883 w 889"/>
                  <a:gd name="T19" fmla="*/ 10 h 66"/>
                  <a:gd name="T20" fmla="*/ 883 w 889"/>
                  <a:gd name="T21" fmla="*/ 10 h 66"/>
                  <a:gd name="T22" fmla="*/ 883 w 889"/>
                  <a:gd name="T23" fmla="*/ 20 h 66"/>
                  <a:gd name="T24" fmla="*/ 884 w 889"/>
                  <a:gd name="T25" fmla="*/ 41 h 66"/>
                  <a:gd name="T26" fmla="*/ 889 w 889"/>
                  <a:gd name="T27" fmla="*/ 41 h 66"/>
                  <a:gd name="T28" fmla="*/ 888 w 889"/>
                  <a:gd name="T29" fmla="*/ 64 h 66"/>
                  <a:gd name="T30" fmla="*/ 888 w 889"/>
                  <a:gd name="T31" fmla="*/ 66 h 66"/>
                  <a:gd name="T32" fmla="*/ 888 w 889"/>
                  <a:gd name="T33" fmla="*/ 66 h 66"/>
                  <a:gd name="T34" fmla="*/ 888 w 889"/>
                  <a:gd name="T35" fmla="*/ 66 h 66"/>
                  <a:gd name="T36" fmla="*/ 886 w 889"/>
                  <a:gd name="T37" fmla="*/ 66 h 66"/>
                  <a:gd name="T38" fmla="*/ 886 w 889"/>
                  <a:gd name="T39" fmla="*/ 66 h 66"/>
                  <a:gd name="T40" fmla="*/ 886 w 889"/>
                  <a:gd name="T41" fmla="*/ 66 h 66"/>
                  <a:gd name="T42" fmla="*/ 884 w 889"/>
                  <a:gd name="T43" fmla="*/ 66 h 66"/>
                  <a:gd name="T44" fmla="*/ 884 w 889"/>
                  <a:gd name="T45" fmla="*/ 66 h 66"/>
                  <a:gd name="T46" fmla="*/ 883 w 889"/>
                  <a:gd name="T47" fmla="*/ 66 h 66"/>
                  <a:gd name="T48" fmla="*/ 883 w 889"/>
                  <a:gd name="T49" fmla="*/ 64 h 66"/>
                  <a:gd name="T50" fmla="*/ 884 w 889"/>
                  <a:gd name="T51" fmla="*/ 41 h 66"/>
                  <a:gd name="T52" fmla="*/ 889 w 889"/>
                  <a:gd name="T53" fmla="*/ 41 h 66"/>
                  <a:gd name="T54" fmla="*/ 2 w 889"/>
                  <a:gd name="T55" fmla="*/ 1 h 66"/>
                  <a:gd name="T56" fmla="*/ 0 w 889"/>
                  <a:gd name="T57" fmla="*/ 20 h 66"/>
                  <a:gd name="T58" fmla="*/ 0 w 889"/>
                  <a:gd name="T59" fmla="*/ 41 h 66"/>
                  <a:gd name="T60" fmla="*/ 0 w 889"/>
                  <a:gd name="T61" fmla="*/ 63 h 66"/>
                  <a:gd name="T62" fmla="*/ 5 w 889"/>
                  <a:gd name="T63" fmla="*/ 61 h 66"/>
                  <a:gd name="T64" fmla="*/ 5 w 889"/>
                  <a:gd name="T65" fmla="*/ 41 h 66"/>
                  <a:gd name="T66" fmla="*/ 5 w 889"/>
                  <a:gd name="T67" fmla="*/ 20 h 66"/>
                  <a:gd name="T68" fmla="*/ 7 w 889"/>
                  <a:gd name="T69" fmla="*/ 0 h 66"/>
                  <a:gd name="T70" fmla="*/ 7 w 889"/>
                  <a:gd name="T71" fmla="*/ 0 h 66"/>
                  <a:gd name="T72" fmla="*/ 7 w 889"/>
                  <a:gd name="T73" fmla="*/ 0 h 66"/>
                  <a:gd name="T74" fmla="*/ 5 w 889"/>
                  <a:gd name="T75" fmla="*/ 0 h 66"/>
                  <a:gd name="T76" fmla="*/ 5 w 889"/>
                  <a:gd name="T77" fmla="*/ 0 h 66"/>
                  <a:gd name="T78" fmla="*/ 4 w 889"/>
                  <a:gd name="T79" fmla="*/ 1 h 66"/>
                  <a:gd name="T80" fmla="*/ 4 w 889"/>
                  <a:gd name="T81" fmla="*/ 1 h 66"/>
                  <a:gd name="T82" fmla="*/ 4 w 889"/>
                  <a:gd name="T83" fmla="*/ 1 h 66"/>
                  <a:gd name="T84" fmla="*/ 2 w 889"/>
                  <a:gd name="T85" fmla="*/ 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9"/>
                  <a:gd name="T130" fmla="*/ 0 h 66"/>
                  <a:gd name="T131" fmla="*/ 889 w 889"/>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9" h="66">
                    <a:moveTo>
                      <a:pt x="889" y="41"/>
                    </a:moveTo>
                    <a:lnTo>
                      <a:pt x="888" y="20"/>
                    </a:lnTo>
                    <a:lnTo>
                      <a:pt x="888" y="8"/>
                    </a:lnTo>
                    <a:lnTo>
                      <a:pt x="886" y="8"/>
                    </a:lnTo>
                    <a:lnTo>
                      <a:pt x="884" y="8"/>
                    </a:lnTo>
                    <a:lnTo>
                      <a:pt x="884" y="10"/>
                    </a:lnTo>
                    <a:lnTo>
                      <a:pt x="883" y="10"/>
                    </a:lnTo>
                    <a:lnTo>
                      <a:pt x="883" y="20"/>
                    </a:lnTo>
                    <a:lnTo>
                      <a:pt x="884" y="41"/>
                    </a:lnTo>
                    <a:lnTo>
                      <a:pt x="889" y="41"/>
                    </a:lnTo>
                    <a:lnTo>
                      <a:pt x="888" y="64"/>
                    </a:lnTo>
                    <a:lnTo>
                      <a:pt x="888" y="66"/>
                    </a:lnTo>
                    <a:lnTo>
                      <a:pt x="886" y="66"/>
                    </a:lnTo>
                    <a:lnTo>
                      <a:pt x="884" y="66"/>
                    </a:lnTo>
                    <a:lnTo>
                      <a:pt x="883" y="66"/>
                    </a:lnTo>
                    <a:lnTo>
                      <a:pt x="883" y="64"/>
                    </a:lnTo>
                    <a:lnTo>
                      <a:pt x="884" y="41"/>
                    </a:lnTo>
                    <a:lnTo>
                      <a:pt x="889" y="41"/>
                    </a:lnTo>
                    <a:close/>
                    <a:moveTo>
                      <a:pt x="2" y="1"/>
                    </a:moveTo>
                    <a:lnTo>
                      <a:pt x="0" y="20"/>
                    </a:lnTo>
                    <a:lnTo>
                      <a:pt x="0" y="41"/>
                    </a:lnTo>
                    <a:lnTo>
                      <a:pt x="0" y="63"/>
                    </a:lnTo>
                    <a:lnTo>
                      <a:pt x="5" y="61"/>
                    </a:lnTo>
                    <a:lnTo>
                      <a:pt x="5" y="41"/>
                    </a:lnTo>
                    <a:lnTo>
                      <a:pt x="5" y="20"/>
                    </a:lnTo>
                    <a:lnTo>
                      <a:pt x="7" y="0"/>
                    </a:lnTo>
                    <a:lnTo>
                      <a:pt x="5" y="0"/>
                    </a:lnTo>
                    <a:lnTo>
                      <a:pt x="4" y="1"/>
                    </a:lnTo>
                    <a:lnTo>
                      <a:pt x="2" y="1"/>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296" name="Freeform 312"/>
              <p:cNvSpPr>
                <a:spLocks noEditPoints="1"/>
              </p:cNvSpPr>
              <p:nvPr/>
            </p:nvSpPr>
            <p:spPr bwMode="auto">
              <a:xfrm>
                <a:off x="1591" y="2902"/>
                <a:ext cx="882" cy="68"/>
              </a:xfrm>
              <a:custGeom>
                <a:avLst/>
                <a:gdLst>
                  <a:gd name="T0" fmla="*/ 882 w 882"/>
                  <a:gd name="T1" fmla="*/ 43 h 68"/>
                  <a:gd name="T2" fmla="*/ 882 w 882"/>
                  <a:gd name="T3" fmla="*/ 22 h 68"/>
                  <a:gd name="T4" fmla="*/ 880 w 882"/>
                  <a:gd name="T5" fmla="*/ 10 h 68"/>
                  <a:gd name="T6" fmla="*/ 880 w 882"/>
                  <a:gd name="T7" fmla="*/ 10 h 68"/>
                  <a:gd name="T8" fmla="*/ 880 w 882"/>
                  <a:gd name="T9" fmla="*/ 12 h 68"/>
                  <a:gd name="T10" fmla="*/ 879 w 882"/>
                  <a:gd name="T11" fmla="*/ 12 h 68"/>
                  <a:gd name="T12" fmla="*/ 879 w 882"/>
                  <a:gd name="T13" fmla="*/ 12 h 68"/>
                  <a:gd name="T14" fmla="*/ 879 w 882"/>
                  <a:gd name="T15" fmla="*/ 12 h 68"/>
                  <a:gd name="T16" fmla="*/ 877 w 882"/>
                  <a:gd name="T17" fmla="*/ 12 h 68"/>
                  <a:gd name="T18" fmla="*/ 877 w 882"/>
                  <a:gd name="T19" fmla="*/ 12 h 68"/>
                  <a:gd name="T20" fmla="*/ 877 w 882"/>
                  <a:gd name="T21" fmla="*/ 12 h 68"/>
                  <a:gd name="T22" fmla="*/ 877 w 882"/>
                  <a:gd name="T23" fmla="*/ 22 h 68"/>
                  <a:gd name="T24" fmla="*/ 877 w 882"/>
                  <a:gd name="T25" fmla="*/ 43 h 68"/>
                  <a:gd name="T26" fmla="*/ 882 w 882"/>
                  <a:gd name="T27" fmla="*/ 43 h 68"/>
                  <a:gd name="T28" fmla="*/ 882 w 882"/>
                  <a:gd name="T29" fmla="*/ 66 h 68"/>
                  <a:gd name="T30" fmla="*/ 882 w 882"/>
                  <a:gd name="T31" fmla="*/ 68 h 68"/>
                  <a:gd name="T32" fmla="*/ 882 w 882"/>
                  <a:gd name="T33" fmla="*/ 68 h 68"/>
                  <a:gd name="T34" fmla="*/ 880 w 882"/>
                  <a:gd name="T35" fmla="*/ 68 h 68"/>
                  <a:gd name="T36" fmla="*/ 880 w 882"/>
                  <a:gd name="T37" fmla="*/ 68 h 68"/>
                  <a:gd name="T38" fmla="*/ 879 w 882"/>
                  <a:gd name="T39" fmla="*/ 68 h 68"/>
                  <a:gd name="T40" fmla="*/ 879 w 882"/>
                  <a:gd name="T41" fmla="*/ 68 h 68"/>
                  <a:gd name="T42" fmla="*/ 879 w 882"/>
                  <a:gd name="T43" fmla="*/ 68 h 68"/>
                  <a:gd name="T44" fmla="*/ 877 w 882"/>
                  <a:gd name="T45" fmla="*/ 68 h 68"/>
                  <a:gd name="T46" fmla="*/ 877 w 882"/>
                  <a:gd name="T47" fmla="*/ 68 h 68"/>
                  <a:gd name="T48" fmla="*/ 877 w 882"/>
                  <a:gd name="T49" fmla="*/ 66 h 68"/>
                  <a:gd name="T50" fmla="*/ 877 w 882"/>
                  <a:gd name="T51" fmla="*/ 43 h 68"/>
                  <a:gd name="T52" fmla="*/ 882 w 882"/>
                  <a:gd name="T53" fmla="*/ 43 h 68"/>
                  <a:gd name="T54" fmla="*/ 1 w 882"/>
                  <a:gd name="T55" fmla="*/ 2 h 68"/>
                  <a:gd name="T56" fmla="*/ 0 w 882"/>
                  <a:gd name="T57" fmla="*/ 22 h 68"/>
                  <a:gd name="T58" fmla="*/ 0 w 882"/>
                  <a:gd name="T59" fmla="*/ 43 h 68"/>
                  <a:gd name="T60" fmla="*/ 0 w 882"/>
                  <a:gd name="T61" fmla="*/ 65 h 68"/>
                  <a:gd name="T62" fmla="*/ 5 w 882"/>
                  <a:gd name="T63" fmla="*/ 63 h 68"/>
                  <a:gd name="T64" fmla="*/ 5 w 882"/>
                  <a:gd name="T65" fmla="*/ 43 h 68"/>
                  <a:gd name="T66" fmla="*/ 5 w 882"/>
                  <a:gd name="T67" fmla="*/ 22 h 68"/>
                  <a:gd name="T68" fmla="*/ 6 w 882"/>
                  <a:gd name="T69" fmla="*/ 0 h 68"/>
                  <a:gd name="T70" fmla="*/ 5 w 882"/>
                  <a:gd name="T71" fmla="*/ 0 h 68"/>
                  <a:gd name="T72" fmla="*/ 5 w 882"/>
                  <a:gd name="T73" fmla="*/ 0 h 68"/>
                  <a:gd name="T74" fmla="*/ 5 w 882"/>
                  <a:gd name="T75" fmla="*/ 2 h 68"/>
                  <a:gd name="T76" fmla="*/ 3 w 882"/>
                  <a:gd name="T77" fmla="*/ 2 h 68"/>
                  <a:gd name="T78" fmla="*/ 3 w 882"/>
                  <a:gd name="T79" fmla="*/ 2 h 68"/>
                  <a:gd name="T80" fmla="*/ 3 w 882"/>
                  <a:gd name="T81" fmla="*/ 2 h 68"/>
                  <a:gd name="T82" fmla="*/ 1 w 882"/>
                  <a:gd name="T83" fmla="*/ 2 h 68"/>
                  <a:gd name="T84" fmla="*/ 1 w 882"/>
                  <a:gd name="T85" fmla="*/ 2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2"/>
                  <a:gd name="T130" fmla="*/ 0 h 68"/>
                  <a:gd name="T131" fmla="*/ 882 w 882"/>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2" h="68">
                    <a:moveTo>
                      <a:pt x="882" y="43"/>
                    </a:moveTo>
                    <a:lnTo>
                      <a:pt x="882" y="22"/>
                    </a:lnTo>
                    <a:lnTo>
                      <a:pt x="880" y="10"/>
                    </a:lnTo>
                    <a:lnTo>
                      <a:pt x="880" y="12"/>
                    </a:lnTo>
                    <a:lnTo>
                      <a:pt x="879" y="12"/>
                    </a:lnTo>
                    <a:lnTo>
                      <a:pt x="877" y="12"/>
                    </a:lnTo>
                    <a:lnTo>
                      <a:pt x="877" y="22"/>
                    </a:lnTo>
                    <a:lnTo>
                      <a:pt x="877" y="43"/>
                    </a:lnTo>
                    <a:lnTo>
                      <a:pt x="882" y="43"/>
                    </a:lnTo>
                    <a:lnTo>
                      <a:pt x="882" y="66"/>
                    </a:lnTo>
                    <a:lnTo>
                      <a:pt x="882" y="68"/>
                    </a:lnTo>
                    <a:lnTo>
                      <a:pt x="880" y="68"/>
                    </a:lnTo>
                    <a:lnTo>
                      <a:pt x="879" y="68"/>
                    </a:lnTo>
                    <a:lnTo>
                      <a:pt x="877" y="68"/>
                    </a:lnTo>
                    <a:lnTo>
                      <a:pt x="877" y="66"/>
                    </a:lnTo>
                    <a:lnTo>
                      <a:pt x="877" y="43"/>
                    </a:lnTo>
                    <a:lnTo>
                      <a:pt x="882" y="43"/>
                    </a:lnTo>
                    <a:close/>
                    <a:moveTo>
                      <a:pt x="1" y="2"/>
                    </a:moveTo>
                    <a:lnTo>
                      <a:pt x="0" y="22"/>
                    </a:lnTo>
                    <a:lnTo>
                      <a:pt x="0" y="43"/>
                    </a:lnTo>
                    <a:lnTo>
                      <a:pt x="0" y="65"/>
                    </a:lnTo>
                    <a:lnTo>
                      <a:pt x="5" y="63"/>
                    </a:lnTo>
                    <a:lnTo>
                      <a:pt x="5" y="43"/>
                    </a:lnTo>
                    <a:lnTo>
                      <a:pt x="5" y="22"/>
                    </a:lnTo>
                    <a:lnTo>
                      <a:pt x="6" y="0"/>
                    </a:lnTo>
                    <a:lnTo>
                      <a:pt x="5" y="0"/>
                    </a:lnTo>
                    <a:lnTo>
                      <a:pt x="5" y="2"/>
                    </a:lnTo>
                    <a:lnTo>
                      <a:pt x="3" y="2"/>
                    </a:lnTo>
                    <a:lnTo>
                      <a:pt x="1" y="2"/>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297" name="Freeform 313"/>
              <p:cNvSpPr>
                <a:spLocks noEditPoints="1"/>
              </p:cNvSpPr>
              <p:nvPr/>
            </p:nvSpPr>
            <p:spPr bwMode="auto">
              <a:xfrm>
                <a:off x="1592" y="2900"/>
                <a:ext cx="879" cy="72"/>
              </a:xfrm>
              <a:custGeom>
                <a:avLst/>
                <a:gdLst>
                  <a:gd name="T0" fmla="*/ 879 w 879"/>
                  <a:gd name="T1" fmla="*/ 45 h 72"/>
                  <a:gd name="T2" fmla="*/ 878 w 879"/>
                  <a:gd name="T3" fmla="*/ 24 h 72"/>
                  <a:gd name="T4" fmla="*/ 878 w 879"/>
                  <a:gd name="T5" fmla="*/ 14 h 72"/>
                  <a:gd name="T6" fmla="*/ 878 w 879"/>
                  <a:gd name="T7" fmla="*/ 14 h 72"/>
                  <a:gd name="T8" fmla="*/ 876 w 879"/>
                  <a:gd name="T9" fmla="*/ 14 h 72"/>
                  <a:gd name="T10" fmla="*/ 876 w 879"/>
                  <a:gd name="T11" fmla="*/ 14 h 72"/>
                  <a:gd name="T12" fmla="*/ 876 w 879"/>
                  <a:gd name="T13" fmla="*/ 14 h 72"/>
                  <a:gd name="T14" fmla="*/ 874 w 879"/>
                  <a:gd name="T15" fmla="*/ 14 h 72"/>
                  <a:gd name="T16" fmla="*/ 874 w 879"/>
                  <a:gd name="T17" fmla="*/ 14 h 72"/>
                  <a:gd name="T18" fmla="*/ 873 w 879"/>
                  <a:gd name="T19" fmla="*/ 14 h 72"/>
                  <a:gd name="T20" fmla="*/ 873 w 879"/>
                  <a:gd name="T21" fmla="*/ 14 h 72"/>
                  <a:gd name="T22" fmla="*/ 873 w 879"/>
                  <a:gd name="T23" fmla="*/ 24 h 72"/>
                  <a:gd name="T24" fmla="*/ 874 w 879"/>
                  <a:gd name="T25" fmla="*/ 45 h 72"/>
                  <a:gd name="T26" fmla="*/ 879 w 879"/>
                  <a:gd name="T27" fmla="*/ 45 h 72"/>
                  <a:gd name="T28" fmla="*/ 878 w 879"/>
                  <a:gd name="T29" fmla="*/ 68 h 72"/>
                  <a:gd name="T30" fmla="*/ 878 w 879"/>
                  <a:gd name="T31" fmla="*/ 70 h 72"/>
                  <a:gd name="T32" fmla="*/ 878 w 879"/>
                  <a:gd name="T33" fmla="*/ 70 h 72"/>
                  <a:gd name="T34" fmla="*/ 878 w 879"/>
                  <a:gd name="T35" fmla="*/ 70 h 72"/>
                  <a:gd name="T36" fmla="*/ 876 w 879"/>
                  <a:gd name="T37" fmla="*/ 70 h 72"/>
                  <a:gd name="T38" fmla="*/ 876 w 879"/>
                  <a:gd name="T39" fmla="*/ 70 h 72"/>
                  <a:gd name="T40" fmla="*/ 874 w 879"/>
                  <a:gd name="T41" fmla="*/ 72 h 72"/>
                  <a:gd name="T42" fmla="*/ 874 w 879"/>
                  <a:gd name="T43" fmla="*/ 72 h 72"/>
                  <a:gd name="T44" fmla="*/ 874 w 879"/>
                  <a:gd name="T45" fmla="*/ 72 h 72"/>
                  <a:gd name="T46" fmla="*/ 873 w 879"/>
                  <a:gd name="T47" fmla="*/ 72 h 72"/>
                  <a:gd name="T48" fmla="*/ 873 w 879"/>
                  <a:gd name="T49" fmla="*/ 68 h 72"/>
                  <a:gd name="T50" fmla="*/ 874 w 879"/>
                  <a:gd name="T51" fmla="*/ 45 h 72"/>
                  <a:gd name="T52" fmla="*/ 879 w 879"/>
                  <a:gd name="T53" fmla="*/ 45 h 72"/>
                  <a:gd name="T54" fmla="*/ 2 w 879"/>
                  <a:gd name="T55" fmla="*/ 4 h 72"/>
                  <a:gd name="T56" fmla="*/ 0 w 879"/>
                  <a:gd name="T57" fmla="*/ 24 h 72"/>
                  <a:gd name="T58" fmla="*/ 0 w 879"/>
                  <a:gd name="T59" fmla="*/ 45 h 72"/>
                  <a:gd name="T60" fmla="*/ 0 w 879"/>
                  <a:gd name="T61" fmla="*/ 65 h 72"/>
                  <a:gd name="T62" fmla="*/ 5 w 879"/>
                  <a:gd name="T63" fmla="*/ 63 h 72"/>
                  <a:gd name="T64" fmla="*/ 5 w 879"/>
                  <a:gd name="T65" fmla="*/ 45 h 72"/>
                  <a:gd name="T66" fmla="*/ 5 w 879"/>
                  <a:gd name="T67" fmla="*/ 24 h 72"/>
                  <a:gd name="T68" fmla="*/ 7 w 879"/>
                  <a:gd name="T69" fmla="*/ 2 h 72"/>
                  <a:gd name="T70" fmla="*/ 7 w 879"/>
                  <a:gd name="T71" fmla="*/ 0 h 72"/>
                  <a:gd name="T72" fmla="*/ 7 w 879"/>
                  <a:gd name="T73" fmla="*/ 2 h 72"/>
                  <a:gd name="T74" fmla="*/ 7 w 879"/>
                  <a:gd name="T75" fmla="*/ 2 h 72"/>
                  <a:gd name="T76" fmla="*/ 5 w 879"/>
                  <a:gd name="T77" fmla="*/ 2 h 72"/>
                  <a:gd name="T78" fmla="*/ 5 w 879"/>
                  <a:gd name="T79" fmla="*/ 2 h 72"/>
                  <a:gd name="T80" fmla="*/ 4 w 879"/>
                  <a:gd name="T81" fmla="*/ 2 h 72"/>
                  <a:gd name="T82" fmla="*/ 4 w 879"/>
                  <a:gd name="T83" fmla="*/ 2 h 72"/>
                  <a:gd name="T84" fmla="*/ 4 w 879"/>
                  <a:gd name="T85" fmla="*/ 4 h 72"/>
                  <a:gd name="T86" fmla="*/ 2 w 879"/>
                  <a:gd name="T87" fmla="*/ 4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9"/>
                  <a:gd name="T133" fmla="*/ 0 h 72"/>
                  <a:gd name="T134" fmla="*/ 879 w 879"/>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9" h="72">
                    <a:moveTo>
                      <a:pt x="879" y="45"/>
                    </a:moveTo>
                    <a:lnTo>
                      <a:pt x="878" y="24"/>
                    </a:lnTo>
                    <a:lnTo>
                      <a:pt x="878" y="14"/>
                    </a:lnTo>
                    <a:lnTo>
                      <a:pt x="876" y="14"/>
                    </a:lnTo>
                    <a:lnTo>
                      <a:pt x="874" y="14"/>
                    </a:lnTo>
                    <a:lnTo>
                      <a:pt x="873" y="14"/>
                    </a:lnTo>
                    <a:lnTo>
                      <a:pt x="873" y="24"/>
                    </a:lnTo>
                    <a:lnTo>
                      <a:pt x="874" y="45"/>
                    </a:lnTo>
                    <a:lnTo>
                      <a:pt x="879" y="45"/>
                    </a:lnTo>
                    <a:lnTo>
                      <a:pt x="878" y="68"/>
                    </a:lnTo>
                    <a:lnTo>
                      <a:pt x="878" y="70"/>
                    </a:lnTo>
                    <a:lnTo>
                      <a:pt x="876" y="70"/>
                    </a:lnTo>
                    <a:lnTo>
                      <a:pt x="874" y="72"/>
                    </a:lnTo>
                    <a:lnTo>
                      <a:pt x="873" y="72"/>
                    </a:lnTo>
                    <a:lnTo>
                      <a:pt x="873" y="68"/>
                    </a:lnTo>
                    <a:lnTo>
                      <a:pt x="874" y="45"/>
                    </a:lnTo>
                    <a:lnTo>
                      <a:pt x="879" y="45"/>
                    </a:lnTo>
                    <a:close/>
                    <a:moveTo>
                      <a:pt x="2" y="4"/>
                    </a:moveTo>
                    <a:lnTo>
                      <a:pt x="0" y="24"/>
                    </a:lnTo>
                    <a:lnTo>
                      <a:pt x="0" y="45"/>
                    </a:lnTo>
                    <a:lnTo>
                      <a:pt x="0" y="65"/>
                    </a:lnTo>
                    <a:lnTo>
                      <a:pt x="5" y="63"/>
                    </a:lnTo>
                    <a:lnTo>
                      <a:pt x="5" y="45"/>
                    </a:lnTo>
                    <a:lnTo>
                      <a:pt x="5" y="24"/>
                    </a:lnTo>
                    <a:lnTo>
                      <a:pt x="7" y="2"/>
                    </a:lnTo>
                    <a:lnTo>
                      <a:pt x="7" y="0"/>
                    </a:lnTo>
                    <a:lnTo>
                      <a:pt x="7" y="2"/>
                    </a:lnTo>
                    <a:lnTo>
                      <a:pt x="5" y="2"/>
                    </a:lnTo>
                    <a:lnTo>
                      <a:pt x="4" y="2"/>
                    </a:lnTo>
                    <a:lnTo>
                      <a:pt x="4" y="4"/>
                    </a:lnTo>
                    <a:lnTo>
                      <a:pt x="2" y="4"/>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298" name="Freeform 314"/>
              <p:cNvSpPr>
                <a:spLocks noEditPoints="1"/>
              </p:cNvSpPr>
              <p:nvPr/>
            </p:nvSpPr>
            <p:spPr bwMode="auto">
              <a:xfrm>
                <a:off x="1596" y="2900"/>
                <a:ext cx="872" cy="72"/>
              </a:xfrm>
              <a:custGeom>
                <a:avLst/>
                <a:gdLst>
                  <a:gd name="T0" fmla="*/ 872 w 872"/>
                  <a:gd name="T1" fmla="*/ 45 h 72"/>
                  <a:gd name="T2" fmla="*/ 872 w 872"/>
                  <a:gd name="T3" fmla="*/ 24 h 72"/>
                  <a:gd name="T4" fmla="*/ 872 w 872"/>
                  <a:gd name="T5" fmla="*/ 14 h 72"/>
                  <a:gd name="T6" fmla="*/ 870 w 872"/>
                  <a:gd name="T7" fmla="*/ 14 h 72"/>
                  <a:gd name="T8" fmla="*/ 870 w 872"/>
                  <a:gd name="T9" fmla="*/ 14 h 72"/>
                  <a:gd name="T10" fmla="*/ 869 w 872"/>
                  <a:gd name="T11" fmla="*/ 14 h 72"/>
                  <a:gd name="T12" fmla="*/ 869 w 872"/>
                  <a:gd name="T13" fmla="*/ 14 h 72"/>
                  <a:gd name="T14" fmla="*/ 869 w 872"/>
                  <a:gd name="T15" fmla="*/ 15 h 72"/>
                  <a:gd name="T16" fmla="*/ 867 w 872"/>
                  <a:gd name="T17" fmla="*/ 15 h 72"/>
                  <a:gd name="T18" fmla="*/ 867 w 872"/>
                  <a:gd name="T19" fmla="*/ 15 h 72"/>
                  <a:gd name="T20" fmla="*/ 867 w 872"/>
                  <a:gd name="T21" fmla="*/ 15 h 72"/>
                  <a:gd name="T22" fmla="*/ 867 w 872"/>
                  <a:gd name="T23" fmla="*/ 24 h 72"/>
                  <a:gd name="T24" fmla="*/ 867 w 872"/>
                  <a:gd name="T25" fmla="*/ 45 h 72"/>
                  <a:gd name="T26" fmla="*/ 872 w 872"/>
                  <a:gd name="T27" fmla="*/ 45 h 72"/>
                  <a:gd name="T28" fmla="*/ 872 w 872"/>
                  <a:gd name="T29" fmla="*/ 68 h 72"/>
                  <a:gd name="T30" fmla="*/ 872 w 872"/>
                  <a:gd name="T31" fmla="*/ 70 h 72"/>
                  <a:gd name="T32" fmla="*/ 870 w 872"/>
                  <a:gd name="T33" fmla="*/ 72 h 72"/>
                  <a:gd name="T34" fmla="*/ 870 w 872"/>
                  <a:gd name="T35" fmla="*/ 72 h 72"/>
                  <a:gd name="T36" fmla="*/ 870 w 872"/>
                  <a:gd name="T37" fmla="*/ 72 h 72"/>
                  <a:gd name="T38" fmla="*/ 869 w 872"/>
                  <a:gd name="T39" fmla="*/ 72 h 72"/>
                  <a:gd name="T40" fmla="*/ 869 w 872"/>
                  <a:gd name="T41" fmla="*/ 72 h 72"/>
                  <a:gd name="T42" fmla="*/ 869 w 872"/>
                  <a:gd name="T43" fmla="*/ 72 h 72"/>
                  <a:gd name="T44" fmla="*/ 867 w 872"/>
                  <a:gd name="T45" fmla="*/ 72 h 72"/>
                  <a:gd name="T46" fmla="*/ 867 w 872"/>
                  <a:gd name="T47" fmla="*/ 72 h 72"/>
                  <a:gd name="T48" fmla="*/ 867 w 872"/>
                  <a:gd name="T49" fmla="*/ 68 h 72"/>
                  <a:gd name="T50" fmla="*/ 867 w 872"/>
                  <a:gd name="T51" fmla="*/ 45 h 72"/>
                  <a:gd name="T52" fmla="*/ 872 w 872"/>
                  <a:gd name="T53" fmla="*/ 45 h 72"/>
                  <a:gd name="T54" fmla="*/ 1 w 872"/>
                  <a:gd name="T55" fmla="*/ 2 h 72"/>
                  <a:gd name="T56" fmla="*/ 0 w 872"/>
                  <a:gd name="T57" fmla="*/ 24 h 72"/>
                  <a:gd name="T58" fmla="*/ 0 w 872"/>
                  <a:gd name="T59" fmla="*/ 45 h 72"/>
                  <a:gd name="T60" fmla="*/ 0 w 872"/>
                  <a:gd name="T61" fmla="*/ 65 h 72"/>
                  <a:gd name="T62" fmla="*/ 5 w 872"/>
                  <a:gd name="T63" fmla="*/ 62 h 72"/>
                  <a:gd name="T64" fmla="*/ 5 w 872"/>
                  <a:gd name="T65" fmla="*/ 45 h 72"/>
                  <a:gd name="T66" fmla="*/ 5 w 872"/>
                  <a:gd name="T67" fmla="*/ 24 h 72"/>
                  <a:gd name="T68" fmla="*/ 6 w 872"/>
                  <a:gd name="T69" fmla="*/ 2 h 72"/>
                  <a:gd name="T70" fmla="*/ 6 w 872"/>
                  <a:gd name="T71" fmla="*/ 0 h 72"/>
                  <a:gd name="T72" fmla="*/ 6 w 872"/>
                  <a:gd name="T73" fmla="*/ 0 h 72"/>
                  <a:gd name="T74" fmla="*/ 5 w 872"/>
                  <a:gd name="T75" fmla="*/ 0 h 72"/>
                  <a:gd name="T76" fmla="*/ 5 w 872"/>
                  <a:gd name="T77" fmla="*/ 0 h 72"/>
                  <a:gd name="T78" fmla="*/ 3 w 872"/>
                  <a:gd name="T79" fmla="*/ 0 h 72"/>
                  <a:gd name="T80" fmla="*/ 3 w 872"/>
                  <a:gd name="T81" fmla="*/ 2 h 72"/>
                  <a:gd name="T82" fmla="*/ 3 w 872"/>
                  <a:gd name="T83" fmla="*/ 2 h 72"/>
                  <a:gd name="T84" fmla="*/ 1 w 872"/>
                  <a:gd name="T85" fmla="*/ 2 h 72"/>
                  <a:gd name="T86" fmla="*/ 1 w 872"/>
                  <a:gd name="T87" fmla="*/ 2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2"/>
                  <a:gd name="T133" fmla="*/ 0 h 72"/>
                  <a:gd name="T134" fmla="*/ 872 w 872"/>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2" h="72">
                    <a:moveTo>
                      <a:pt x="872" y="45"/>
                    </a:moveTo>
                    <a:lnTo>
                      <a:pt x="872" y="24"/>
                    </a:lnTo>
                    <a:lnTo>
                      <a:pt x="872" y="14"/>
                    </a:lnTo>
                    <a:lnTo>
                      <a:pt x="870" y="14"/>
                    </a:lnTo>
                    <a:lnTo>
                      <a:pt x="869" y="14"/>
                    </a:lnTo>
                    <a:lnTo>
                      <a:pt x="869" y="15"/>
                    </a:lnTo>
                    <a:lnTo>
                      <a:pt x="867" y="15"/>
                    </a:lnTo>
                    <a:lnTo>
                      <a:pt x="867" y="24"/>
                    </a:lnTo>
                    <a:lnTo>
                      <a:pt x="867" y="45"/>
                    </a:lnTo>
                    <a:lnTo>
                      <a:pt x="872" y="45"/>
                    </a:lnTo>
                    <a:lnTo>
                      <a:pt x="872" y="68"/>
                    </a:lnTo>
                    <a:lnTo>
                      <a:pt x="872" y="70"/>
                    </a:lnTo>
                    <a:lnTo>
                      <a:pt x="870" y="72"/>
                    </a:lnTo>
                    <a:lnTo>
                      <a:pt x="869" y="72"/>
                    </a:lnTo>
                    <a:lnTo>
                      <a:pt x="867" y="72"/>
                    </a:lnTo>
                    <a:lnTo>
                      <a:pt x="867" y="68"/>
                    </a:lnTo>
                    <a:lnTo>
                      <a:pt x="867" y="45"/>
                    </a:lnTo>
                    <a:lnTo>
                      <a:pt x="872" y="45"/>
                    </a:lnTo>
                    <a:close/>
                    <a:moveTo>
                      <a:pt x="1" y="2"/>
                    </a:moveTo>
                    <a:lnTo>
                      <a:pt x="0" y="24"/>
                    </a:lnTo>
                    <a:lnTo>
                      <a:pt x="0" y="45"/>
                    </a:lnTo>
                    <a:lnTo>
                      <a:pt x="0" y="65"/>
                    </a:lnTo>
                    <a:lnTo>
                      <a:pt x="5" y="62"/>
                    </a:lnTo>
                    <a:lnTo>
                      <a:pt x="5" y="45"/>
                    </a:lnTo>
                    <a:lnTo>
                      <a:pt x="5" y="24"/>
                    </a:lnTo>
                    <a:lnTo>
                      <a:pt x="6" y="2"/>
                    </a:lnTo>
                    <a:lnTo>
                      <a:pt x="6" y="0"/>
                    </a:lnTo>
                    <a:lnTo>
                      <a:pt x="5" y="0"/>
                    </a:lnTo>
                    <a:lnTo>
                      <a:pt x="3" y="0"/>
                    </a:lnTo>
                    <a:lnTo>
                      <a:pt x="3" y="2"/>
                    </a:lnTo>
                    <a:lnTo>
                      <a:pt x="1" y="2"/>
                    </a:lnTo>
                    <a:close/>
                  </a:path>
                </a:pathLst>
              </a:custGeom>
              <a:solidFill>
                <a:srgbClr val="9C9C9C"/>
              </a:solidFill>
              <a:ln w="9525">
                <a:noFill/>
                <a:round/>
                <a:headEnd/>
                <a:tailEnd/>
              </a:ln>
            </p:spPr>
            <p:txBody>
              <a:bodyPr/>
              <a:lstStyle/>
              <a:p>
                <a:pPr algn="ctr"/>
                <a:endParaRPr lang="en-US">
                  <a:latin typeface="Candara" pitchFamily="34" charset="0"/>
                </a:endParaRPr>
              </a:p>
            </p:txBody>
          </p:sp>
          <p:sp>
            <p:nvSpPr>
              <p:cNvPr id="7299" name="Freeform 315"/>
              <p:cNvSpPr>
                <a:spLocks noEditPoints="1"/>
              </p:cNvSpPr>
              <p:nvPr/>
            </p:nvSpPr>
            <p:spPr bwMode="auto">
              <a:xfrm>
                <a:off x="1597" y="2899"/>
                <a:ext cx="869" cy="73"/>
              </a:xfrm>
              <a:custGeom>
                <a:avLst/>
                <a:gdLst>
                  <a:gd name="T0" fmla="*/ 869 w 869"/>
                  <a:gd name="T1" fmla="*/ 46 h 73"/>
                  <a:gd name="T2" fmla="*/ 868 w 869"/>
                  <a:gd name="T3" fmla="*/ 25 h 73"/>
                  <a:gd name="T4" fmla="*/ 868 w 869"/>
                  <a:gd name="T5" fmla="*/ 15 h 73"/>
                  <a:gd name="T6" fmla="*/ 868 w 869"/>
                  <a:gd name="T7" fmla="*/ 16 h 73"/>
                  <a:gd name="T8" fmla="*/ 866 w 869"/>
                  <a:gd name="T9" fmla="*/ 16 h 73"/>
                  <a:gd name="T10" fmla="*/ 866 w 869"/>
                  <a:gd name="T11" fmla="*/ 16 h 73"/>
                  <a:gd name="T12" fmla="*/ 866 w 869"/>
                  <a:gd name="T13" fmla="*/ 16 h 73"/>
                  <a:gd name="T14" fmla="*/ 864 w 869"/>
                  <a:gd name="T15" fmla="*/ 16 h 73"/>
                  <a:gd name="T16" fmla="*/ 864 w 869"/>
                  <a:gd name="T17" fmla="*/ 16 h 73"/>
                  <a:gd name="T18" fmla="*/ 863 w 869"/>
                  <a:gd name="T19" fmla="*/ 16 h 73"/>
                  <a:gd name="T20" fmla="*/ 863 w 869"/>
                  <a:gd name="T21" fmla="*/ 16 h 73"/>
                  <a:gd name="T22" fmla="*/ 863 w 869"/>
                  <a:gd name="T23" fmla="*/ 25 h 73"/>
                  <a:gd name="T24" fmla="*/ 864 w 869"/>
                  <a:gd name="T25" fmla="*/ 46 h 73"/>
                  <a:gd name="T26" fmla="*/ 869 w 869"/>
                  <a:gd name="T27" fmla="*/ 46 h 73"/>
                  <a:gd name="T28" fmla="*/ 868 w 869"/>
                  <a:gd name="T29" fmla="*/ 69 h 73"/>
                  <a:gd name="T30" fmla="*/ 868 w 869"/>
                  <a:gd name="T31" fmla="*/ 73 h 73"/>
                  <a:gd name="T32" fmla="*/ 868 w 869"/>
                  <a:gd name="T33" fmla="*/ 73 h 73"/>
                  <a:gd name="T34" fmla="*/ 868 w 869"/>
                  <a:gd name="T35" fmla="*/ 73 h 73"/>
                  <a:gd name="T36" fmla="*/ 866 w 869"/>
                  <a:gd name="T37" fmla="*/ 73 h 73"/>
                  <a:gd name="T38" fmla="*/ 866 w 869"/>
                  <a:gd name="T39" fmla="*/ 73 h 73"/>
                  <a:gd name="T40" fmla="*/ 864 w 869"/>
                  <a:gd name="T41" fmla="*/ 73 h 73"/>
                  <a:gd name="T42" fmla="*/ 864 w 869"/>
                  <a:gd name="T43" fmla="*/ 73 h 73"/>
                  <a:gd name="T44" fmla="*/ 864 w 869"/>
                  <a:gd name="T45" fmla="*/ 73 h 73"/>
                  <a:gd name="T46" fmla="*/ 863 w 869"/>
                  <a:gd name="T47" fmla="*/ 73 h 73"/>
                  <a:gd name="T48" fmla="*/ 863 w 869"/>
                  <a:gd name="T49" fmla="*/ 69 h 73"/>
                  <a:gd name="T50" fmla="*/ 864 w 869"/>
                  <a:gd name="T51" fmla="*/ 46 h 73"/>
                  <a:gd name="T52" fmla="*/ 869 w 869"/>
                  <a:gd name="T53" fmla="*/ 46 h 73"/>
                  <a:gd name="T54" fmla="*/ 2 w 869"/>
                  <a:gd name="T55" fmla="*/ 1 h 73"/>
                  <a:gd name="T56" fmla="*/ 2 w 869"/>
                  <a:gd name="T57" fmla="*/ 3 h 73"/>
                  <a:gd name="T58" fmla="*/ 0 w 869"/>
                  <a:gd name="T59" fmla="*/ 25 h 73"/>
                  <a:gd name="T60" fmla="*/ 0 w 869"/>
                  <a:gd name="T61" fmla="*/ 46 h 73"/>
                  <a:gd name="T62" fmla="*/ 0 w 869"/>
                  <a:gd name="T63" fmla="*/ 64 h 73"/>
                  <a:gd name="T64" fmla="*/ 5 w 869"/>
                  <a:gd name="T65" fmla="*/ 63 h 73"/>
                  <a:gd name="T66" fmla="*/ 5 w 869"/>
                  <a:gd name="T67" fmla="*/ 46 h 73"/>
                  <a:gd name="T68" fmla="*/ 5 w 869"/>
                  <a:gd name="T69" fmla="*/ 25 h 73"/>
                  <a:gd name="T70" fmla="*/ 7 w 869"/>
                  <a:gd name="T71" fmla="*/ 3 h 73"/>
                  <a:gd name="T72" fmla="*/ 9 w 869"/>
                  <a:gd name="T73" fmla="*/ 0 h 73"/>
                  <a:gd name="T74" fmla="*/ 7 w 869"/>
                  <a:gd name="T75" fmla="*/ 0 h 73"/>
                  <a:gd name="T76" fmla="*/ 7 w 869"/>
                  <a:gd name="T77" fmla="*/ 1 h 73"/>
                  <a:gd name="T78" fmla="*/ 5 w 869"/>
                  <a:gd name="T79" fmla="*/ 1 h 73"/>
                  <a:gd name="T80" fmla="*/ 5 w 869"/>
                  <a:gd name="T81" fmla="*/ 1 h 73"/>
                  <a:gd name="T82" fmla="*/ 5 w 869"/>
                  <a:gd name="T83" fmla="*/ 1 h 73"/>
                  <a:gd name="T84" fmla="*/ 4 w 869"/>
                  <a:gd name="T85" fmla="*/ 1 h 73"/>
                  <a:gd name="T86" fmla="*/ 4 w 869"/>
                  <a:gd name="T87" fmla="*/ 1 h 73"/>
                  <a:gd name="T88" fmla="*/ 2 w 869"/>
                  <a:gd name="T89" fmla="*/ 1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9"/>
                  <a:gd name="T136" fmla="*/ 0 h 73"/>
                  <a:gd name="T137" fmla="*/ 869 w 869"/>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9" h="73">
                    <a:moveTo>
                      <a:pt x="869" y="46"/>
                    </a:moveTo>
                    <a:lnTo>
                      <a:pt x="868" y="25"/>
                    </a:lnTo>
                    <a:lnTo>
                      <a:pt x="868" y="15"/>
                    </a:lnTo>
                    <a:lnTo>
                      <a:pt x="868" y="16"/>
                    </a:lnTo>
                    <a:lnTo>
                      <a:pt x="866" y="16"/>
                    </a:lnTo>
                    <a:lnTo>
                      <a:pt x="864" y="16"/>
                    </a:lnTo>
                    <a:lnTo>
                      <a:pt x="863" y="16"/>
                    </a:lnTo>
                    <a:lnTo>
                      <a:pt x="863" y="25"/>
                    </a:lnTo>
                    <a:lnTo>
                      <a:pt x="864" y="46"/>
                    </a:lnTo>
                    <a:lnTo>
                      <a:pt x="869" y="46"/>
                    </a:lnTo>
                    <a:lnTo>
                      <a:pt x="868" y="69"/>
                    </a:lnTo>
                    <a:lnTo>
                      <a:pt x="868" y="73"/>
                    </a:lnTo>
                    <a:lnTo>
                      <a:pt x="866" y="73"/>
                    </a:lnTo>
                    <a:lnTo>
                      <a:pt x="864" y="73"/>
                    </a:lnTo>
                    <a:lnTo>
                      <a:pt x="863" y="73"/>
                    </a:lnTo>
                    <a:lnTo>
                      <a:pt x="863" y="69"/>
                    </a:lnTo>
                    <a:lnTo>
                      <a:pt x="864" y="46"/>
                    </a:lnTo>
                    <a:lnTo>
                      <a:pt x="869" y="46"/>
                    </a:lnTo>
                    <a:close/>
                    <a:moveTo>
                      <a:pt x="2" y="1"/>
                    </a:moveTo>
                    <a:lnTo>
                      <a:pt x="2" y="3"/>
                    </a:lnTo>
                    <a:lnTo>
                      <a:pt x="0" y="25"/>
                    </a:lnTo>
                    <a:lnTo>
                      <a:pt x="0" y="46"/>
                    </a:lnTo>
                    <a:lnTo>
                      <a:pt x="0" y="64"/>
                    </a:lnTo>
                    <a:lnTo>
                      <a:pt x="5" y="63"/>
                    </a:lnTo>
                    <a:lnTo>
                      <a:pt x="5" y="46"/>
                    </a:lnTo>
                    <a:lnTo>
                      <a:pt x="5" y="25"/>
                    </a:lnTo>
                    <a:lnTo>
                      <a:pt x="7" y="3"/>
                    </a:lnTo>
                    <a:lnTo>
                      <a:pt x="9" y="0"/>
                    </a:lnTo>
                    <a:lnTo>
                      <a:pt x="7" y="0"/>
                    </a:lnTo>
                    <a:lnTo>
                      <a:pt x="7" y="1"/>
                    </a:lnTo>
                    <a:lnTo>
                      <a:pt x="5" y="1"/>
                    </a:lnTo>
                    <a:lnTo>
                      <a:pt x="4" y="1"/>
                    </a:lnTo>
                    <a:lnTo>
                      <a:pt x="2" y="1"/>
                    </a:lnTo>
                    <a:close/>
                  </a:path>
                </a:pathLst>
              </a:custGeom>
              <a:solidFill>
                <a:srgbClr val="9C9C9C"/>
              </a:solidFill>
              <a:ln w="9525">
                <a:noFill/>
                <a:round/>
                <a:headEnd/>
                <a:tailEnd/>
              </a:ln>
            </p:spPr>
            <p:txBody>
              <a:bodyPr/>
              <a:lstStyle/>
              <a:p>
                <a:pPr algn="ctr"/>
                <a:endParaRPr lang="en-US">
                  <a:latin typeface="Candara" pitchFamily="34" charset="0"/>
                </a:endParaRPr>
              </a:p>
            </p:txBody>
          </p:sp>
          <p:sp>
            <p:nvSpPr>
              <p:cNvPr id="7300" name="Freeform 316"/>
              <p:cNvSpPr>
                <a:spLocks noEditPoints="1"/>
              </p:cNvSpPr>
              <p:nvPr/>
            </p:nvSpPr>
            <p:spPr bwMode="auto">
              <a:xfrm>
                <a:off x="1601" y="2899"/>
                <a:ext cx="862" cy="73"/>
              </a:xfrm>
              <a:custGeom>
                <a:avLst/>
                <a:gdLst>
                  <a:gd name="T0" fmla="*/ 862 w 862"/>
                  <a:gd name="T1" fmla="*/ 46 h 73"/>
                  <a:gd name="T2" fmla="*/ 862 w 862"/>
                  <a:gd name="T3" fmla="*/ 25 h 73"/>
                  <a:gd name="T4" fmla="*/ 862 w 862"/>
                  <a:gd name="T5" fmla="*/ 16 h 73"/>
                  <a:gd name="T6" fmla="*/ 860 w 862"/>
                  <a:gd name="T7" fmla="*/ 16 h 73"/>
                  <a:gd name="T8" fmla="*/ 860 w 862"/>
                  <a:gd name="T9" fmla="*/ 16 h 73"/>
                  <a:gd name="T10" fmla="*/ 859 w 862"/>
                  <a:gd name="T11" fmla="*/ 16 h 73"/>
                  <a:gd name="T12" fmla="*/ 859 w 862"/>
                  <a:gd name="T13" fmla="*/ 16 h 73"/>
                  <a:gd name="T14" fmla="*/ 859 w 862"/>
                  <a:gd name="T15" fmla="*/ 16 h 73"/>
                  <a:gd name="T16" fmla="*/ 857 w 862"/>
                  <a:gd name="T17" fmla="*/ 16 h 73"/>
                  <a:gd name="T18" fmla="*/ 857 w 862"/>
                  <a:gd name="T19" fmla="*/ 16 h 73"/>
                  <a:gd name="T20" fmla="*/ 857 w 862"/>
                  <a:gd name="T21" fmla="*/ 16 h 73"/>
                  <a:gd name="T22" fmla="*/ 857 w 862"/>
                  <a:gd name="T23" fmla="*/ 25 h 73"/>
                  <a:gd name="T24" fmla="*/ 857 w 862"/>
                  <a:gd name="T25" fmla="*/ 46 h 73"/>
                  <a:gd name="T26" fmla="*/ 862 w 862"/>
                  <a:gd name="T27" fmla="*/ 46 h 73"/>
                  <a:gd name="T28" fmla="*/ 862 w 862"/>
                  <a:gd name="T29" fmla="*/ 69 h 73"/>
                  <a:gd name="T30" fmla="*/ 862 w 862"/>
                  <a:gd name="T31" fmla="*/ 73 h 73"/>
                  <a:gd name="T32" fmla="*/ 860 w 862"/>
                  <a:gd name="T33" fmla="*/ 73 h 73"/>
                  <a:gd name="T34" fmla="*/ 860 w 862"/>
                  <a:gd name="T35" fmla="*/ 73 h 73"/>
                  <a:gd name="T36" fmla="*/ 860 w 862"/>
                  <a:gd name="T37" fmla="*/ 73 h 73"/>
                  <a:gd name="T38" fmla="*/ 859 w 862"/>
                  <a:gd name="T39" fmla="*/ 73 h 73"/>
                  <a:gd name="T40" fmla="*/ 859 w 862"/>
                  <a:gd name="T41" fmla="*/ 73 h 73"/>
                  <a:gd name="T42" fmla="*/ 859 w 862"/>
                  <a:gd name="T43" fmla="*/ 73 h 73"/>
                  <a:gd name="T44" fmla="*/ 857 w 862"/>
                  <a:gd name="T45" fmla="*/ 73 h 73"/>
                  <a:gd name="T46" fmla="*/ 857 w 862"/>
                  <a:gd name="T47" fmla="*/ 73 h 73"/>
                  <a:gd name="T48" fmla="*/ 857 w 862"/>
                  <a:gd name="T49" fmla="*/ 69 h 73"/>
                  <a:gd name="T50" fmla="*/ 857 w 862"/>
                  <a:gd name="T51" fmla="*/ 46 h 73"/>
                  <a:gd name="T52" fmla="*/ 862 w 862"/>
                  <a:gd name="T53" fmla="*/ 46 h 73"/>
                  <a:gd name="T54" fmla="*/ 1 w 862"/>
                  <a:gd name="T55" fmla="*/ 1 h 73"/>
                  <a:gd name="T56" fmla="*/ 1 w 862"/>
                  <a:gd name="T57" fmla="*/ 3 h 73"/>
                  <a:gd name="T58" fmla="*/ 0 w 862"/>
                  <a:gd name="T59" fmla="*/ 25 h 73"/>
                  <a:gd name="T60" fmla="*/ 0 w 862"/>
                  <a:gd name="T61" fmla="*/ 46 h 73"/>
                  <a:gd name="T62" fmla="*/ 0 w 862"/>
                  <a:gd name="T63" fmla="*/ 63 h 73"/>
                  <a:gd name="T64" fmla="*/ 5 w 862"/>
                  <a:gd name="T65" fmla="*/ 61 h 73"/>
                  <a:gd name="T66" fmla="*/ 5 w 862"/>
                  <a:gd name="T67" fmla="*/ 46 h 73"/>
                  <a:gd name="T68" fmla="*/ 5 w 862"/>
                  <a:gd name="T69" fmla="*/ 25 h 73"/>
                  <a:gd name="T70" fmla="*/ 6 w 862"/>
                  <a:gd name="T71" fmla="*/ 3 h 73"/>
                  <a:gd name="T72" fmla="*/ 6 w 862"/>
                  <a:gd name="T73" fmla="*/ 0 h 73"/>
                  <a:gd name="T74" fmla="*/ 6 w 862"/>
                  <a:gd name="T75" fmla="*/ 0 h 73"/>
                  <a:gd name="T76" fmla="*/ 5 w 862"/>
                  <a:gd name="T77" fmla="*/ 0 h 73"/>
                  <a:gd name="T78" fmla="*/ 5 w 862"/>
                  <a:gd name="T79" fmla="*/ 0 h 73"/>
                  <a:gd name="T80" fmla="*/ 5 w 862"/>
                  <a:gd name="T81" fmla="*/ 0 h 73"/>
                  <a:gd name="T82" fmla="*/ 3 w 862"/>
                  <a:gd name="T83" fmla="*/ 0 h 73"/>
                  <a:gd name="T84" fmla="*/ 3 w 862"/>
                  <a:gd name="T85" fmla="*/ 1 h 73"/>
                  <a:gd name="T86" fmla="*/ 1 w 862"/>
                  <a:gd name="T87" fmla="*/ 1 h 73"/>
                  <a:gd name="T88" fmla="*/ 1 w 862"/>
                  <a:gd name="T89" fmla="*/ 1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2"/>
                  <a:gd name="T136" fmla="*/ 0 h 73"/>
                  <a:gd name="T137" fmla="*/ 862 w 862"/>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2" h="73">
                    <a:moveTo>
                      <a:pt x="862" y="46"/>
                    </a:moveTo>
                    <a:lnTo>
                      <a:pt x="862" y="25"/>
                    </a:lnTo>
                    <a:lnTo>
                      <a:pt x="862" y="16"/>
                    </a:lnTo>
                    <a:lnTo>
                      <a:pt x="860" y="16"/>
                    </a:lnTo>
                    <a:lnTo>
                      <a:pt x="859" y="16"/>
                    </a:lnTo>
                    <a:lnTo>
                      <a:pt x="857" y="16"/>
                    </a:lnTo>
                    <a:lnTo>
                      <a:pt x="857" y="25"/>
                    </a:lnTo>
                    <a:lnTo>
                      <a:pt x="857" y="46"/>
                    </a:lnTo>
                    <a:lnTo>
                      <a:pt x="862" y="46"/>
                    </a:lnTo>
                    <a:lnTo>
                      <a:pt x="862" y="69"/>
                    </a:lnTo>
                    <a:lnTo>
                      <a:pt x="862" y="73"/>
                    </a:lnTo>
                    <a:lnTo>
                      <a:pt x="860" y="73"/>
                    </a:lnTo>
                    <a:lnTo>
                      <a:pt x="859" y="73"/>
                    </a:lnTo>
                    <a:lnTo>
                      <a:pt x="857" y="73"/>
                    </a:lnTo>
                    <a:lnTo>
                      <a:pt x="857" y="69"/>
                    </a:lnTo>
                    <a:lnTo>
                      <a:pt x="857" y="46"/>
                    </a:lnTo>
                    <a:lnTo>
                      <a:pt x="862" y="46"/>
                    </a:lnTo>
                    <a:close/>
                    <a:moveTo>
                      <a:pt x="1" y="1"/>
                    </a:moveTo>
                    <a:lnTo>
                      <a:pt x="1" y="3"/>
                    </a:lnTo>
                    <a:lnTo>
                      <a:pt x="0" y="25"/>
                    </a:lnTo>
                    <a:lnTo>
                      <a:pt x="0" y="46"/>
                    </a:lnTo>
                    <a:lnTo>
                      <a:pt x="0" y="63"/>
                    </a:lnTo>
                    <a:lnTo>
                      <a:pt x="5" y="61"/>
                    </a:lnTo>
                    <a:lnTo>
                      <a:pt x="5" y="46"/>
                    </a:lnTo>
                    <a:lnTo>
                      <a:pt x="5" y="25"/>
                    </a:lnTo>
                    <a:lnTo>
                      <a:pt x="6" y="3"/>
                    </a:lnTo>
                    <a:lnTo>
                      <a:pt x="6" y="0"/>
                    </a:lnTo>
                    <a:lnTo>
                      <a:pt x="5" y="0"/>
                    </a:lnTo>
                    <a:lnTo>
                      <a:pt x="3" y="0"/>
                    </a:lnTo>
                    <a:lnTo>
                      <a:pt x="3" y="1"/>
                    </a:lnTo>
                    <a:lnTo>
                      <a:pt x="1" y="1"/>
                    </a:lnTo>
                    <a:close/>
                  </a:path>
                </a:pathLst>
              </a:custGeom>
              <a:solidFill>
                <a:srgbClr val="9C9C9C"/>
              </a:solidFill>
              <a:ln w="9525">
                <a:noFill/>
                <a:round/>
                <a:headEnd/>
                <a:tailEnd/>
              </a:ln>
            </p:spPr>
            <p:txBody>
              <a:bodyPr/>
              <a:lstStyle/>
              <a:p>
                <a:pPr algn="ctr"/>
                <a:endParaRPr lang="en-US">
                  <a:latin typeface="Candara" pitchFamily="34" charset="0"/>
                </a:endParaRPr>
              </a:p>
            </p:txBody>
          </p:sp>
          <p:sp>
            <p:nvSpPr>
              <p:cNvPr id="7301" name="Freeform 317"/>
              <p:cNvSpPr>
                <a:spLocks noEditPoints="1"/>
              </p:cNvSpPr>
              <p:nvPr/>
            </p:nvSpPr>
            <p:spPr bwMode="auto">
              <a:xfrm>
                <a:off x="1602" y="2897"/>
                <a:ext cx="859" cy="75"/>
              </a:xfrm>
              <a:custGeom>
                <a:avLst/>
                <a:gdLst>
                  <a:gd name="T0" fmla="*/ 859 w 859"/>
                  <a:gd name="T1" fmla="*/ 48 h 75"/>
                  <a:gd name="T2" fmla="*/ 858 w 859"/>
                  <a:gd name="T3" fmla="*/ 27 h 75"/>
                  <a:gd name="T4" fmla="*/ 858 w 859"/>
                  <a:gd name="T5" fmla="*/ 18 h 75"/>
                  <a:gd name="T6" fmla="*/ 858 w 859"/>
                  <a:gd name="T7" fmla="*/ 18 h 75"/>
                  <a:gd name="T8" fmla="*/ 856 w 859"/>
                  <a:gd name="T9" fmla="*/ 18 h 75"/>
                  <a:gd name="T10" fmla="*/ 856 w 859"/>
                  <a:gd name="T11" fmla="*/ 18 h 75"/>
                  <a:gd name="T12" fmla="*/ 856 w 859"/>
                  <a:gd name="T13" fmla="*/ 18 h 75"/>
                  <a:gd name="T14" fmla="*/ 854 w 859"/>
                  <a:gd name="T15" fmla="*/ 20 h 75"/>
                  <a:gd name="T16" fmla="*/ 854 w 859"/>
                  <a:gd name="T17" fmla="*/ 20 h 75"/>
                  <a:gd name="T18" fmla="*/ 854 w 859"/>
                  <a:gd name="T19" fmla="*/ 20 h 75"/>
                  <a:gd name="T20" fmla="*/ 853 w 859"/>
                  <a:gd name="T21" fmla="*/ 20 h 75"/>
                  <a:gd name="T22" fmla="*/ 853 w 859"/>
                  <a:gd name="T23" fmla="*/ 27 h 75"/>
                  <a:gd name="T24" fmla="*/ 854 w 859"/>
                  <a:gd name="T25" fmla="*/ 48 h 75"/>
                  <a:gd name="T26" fmla="*/ 859 w 859"/>
                  <a:gd name="T27" fmla="*/ 48 h 75"/>
                  <a:gd name="T28" fmla="*/ 858 w 859"/>
                  <a:gd name="T29" fmla="*/ 71 h 75"/>
                  <a:gd name="T30" fmla="*/ 858 w 859"/>
                  <a:gd name="T31" fmla="*/ 75 h 75"/>
                  <a:gd name="T32" fmla="*/ 858 w 859"/>
                  <a:gd name="T33" fmla="*/ 75 h 75"/>
                  <a:gd name="T34" fmla="*/ 858 w 859"/>
                  <a:gd name="T35" fmla="*/ 75 h 75"/>
                  <a:gd name="T36" fmla="*/ 856 w 859"/>
                  <a:gd name="T37" fmla="*/ 75 h 75"/>
                  <a:gd name="T38" fmla="*/ 856 w 859"/>
                  <a:gd name="T39" fmla="*/ 75 h 75"/>
                  <a:gd name="T40" fmla="*/ 854 w 859"/>
                  <a:gd name="T41" fmla="*/ 75 h 75"/>
                  <a:gd name="T42" fmla="*/ 854 w 859"/>
                  <a:gd name="T43" fmla="*/ 75 h 75"/>
                  <a:gd name="T44" fmla="*/ 854 w 859"/>
                  <a:gd name="T45" fmla="*/ 75 h 75"/>
                  <a:gd name="T46" fmla="*/ 853 w 859"/>
                  <a:gd name="T47" fmla="*/ 75 h 75"/>
                  <a:gd name="T48" fmla="*/ 853 w 859"/>
                  <a:gd name="T49" fmla="*/ 71 h 75"/>
                  <a:gd name="T50" fmla="*/ 854 w 859"/>
                  <a:gd name="T51" fmla="*/ 48 h 75"/>
                  <a:gd name="T52" fmla="*/ 859 w 859"/>
                  <a:gd name="T53" fmla="*/ 48 h 75"/>
                  <a:gd name="T54" fmla="*/ 4 w 859"/>
                  <a:gd name="T55" fmla="*/ 2 h 75"/>
                  <a:gd name="T56" fmla="*/ 2 w 859"/>
                  <a:gd name="T57" fmla="*/ 5 h 75"/>
                  <a:gd name="T58" fmla="*/ 0 w 859"/>
                  <a:gd name="T59" fmla="*/ 27 h 75"/>
                  <a:gd name="T60" fmla="*/ 0 w 859"/>
                  <a:gd name="T61" fmla="*/ 48 h 75"/>
                  <a:gd name="T62" fmla="*/ 0 w 859"/>
                  <a:gd name="T63" fmla="*/ 65 h 75"/>
                  <a:gd name="T64" fmla="*/ 5 w 859"/>
                  <a:gd name="T65" fmla="*/ 61 h 75"/>
                  <a:gd name="T66" fmla="*/ 5 w 859"/>
                  <a:gd name="T67" fmla="*/ 48 h 75"/>
                  <a:gd name="T68" fmla="*/ 5 w 859"/>
                  <a:gd name="T69" fmla="*/ 27 h 75"/>
                  <a:gd name="T70" fmla="*/ 7 w 859"/>
                  <a:gd name="T71" fmla="*/ 5 h 75"/>
                  <a:gd name="T72" fmla="*/ 9 w 859"/>
                  <a:gd name="T73" fmla="*/ 0 h 75"/>
                  <a:gd name="T74" fmla="*/ 7 w 859"/>
                  <a:gd name="T75" fmla="*/ 0 h 75"/>
                  <a:gd name="T76" fmla="*/ 7 w 859"/>
                  <a:gd name="T77" fmla="*/ 0 h 75"/>
                  <a:gd name="T78" fmla="*/ 7 w 859"/>
                  <a:gd name="T79" fmla="*/ 0 h 75"/>
                  <a:gd name="T80" fmla="*/ 5 w 859"/>
                  <a:gd name="T81" fmla="*/ 2 h 75"/>
                  <a:gd name="T82" fmla="*/ 5 w 859"/>
                  <a:gd name="T83" fmla="*/ 2 h 75"/>
                  <a:gd name="T84" fmla="*/ 4 w 859"/>
                  <a:gd name="T85" fmla="*/ 2 h 75"/>
                  <a:gd name="T86" fmla="*/ 4 w 859"/>
                  <a:gd name="T87" fmla="*/ 2 h 75"/>
                  <a:gd name="T88" fmla="*/ 4 w 859"/>
                  <a:gd name="T89" fmla="*/ 2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9"/>
                  <a:gd name="T136" fmla="*/ 0 h 75"/>
                  <a:gd name="T137" fmla="*/ 859 w 859"/>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9" h="75">
                    <a:moveTo>
                      <a:pt x="859" y="48"/>
                    </a:moveTo>
                    <a:lnTo>
                      <a:pt x="858" y="27"/>
                    </a:lnTo>
                    <a:lnTo>
                      <a:pt x="858" y="18"/>
                    </a:lnTo>
                    <a:lnTo>
                      <a:pt x="856" y="18"/>
                    </a:lnTo>
                    <a:lnTo>
                      <a:pt x="854" y="20"/>
                    </a:lnTo>
                    <a:lnTo>
                      <a:pt x="853" y="20"/>
                    </a:lnTo>
                    <a:lnTo>
                      <a:pt x="853" y="27"/>
                    </a:lnTo>
                    <a:lnTo>
                      <a:pt x="854" y="48"/>
                    </a:lnTo>
                    <a:lnTo>
                      <a:pt x="859" y="48"/>
                    </a:lnTo>
                    <a:lnTo>
                      <a:pt x="858" y="71"/>
                    </a:lnTo>
                    <a:lnTo>
                      <a:pt x="858" y="75"/>
                    </a:lnTo>
                    <a:lnTo>
                      <a:pt x="856" y="75"/>
                    </a:lnTo>
                    <a:lnTo>
                      <a:pt x="854" y="75"/>
                    </a:lnTo>
                    <a:lnTo>
                      <a:pt x="853" y="75"/>
                    </a:lnTo>
                    <a:lnTo>
                      <a:pt x="853" y="71"/>
                    </a:lnTo>
                    <a:lnTo>
                      <a:pt x="854" y="48"/>
                    </a:lnTo>
                    <a:lnTo>
                      <a:pt x="859" y="48"/>
                    </a:lnTo>
                    <a:close/>
                    <a:moveTo>
                      <a:pt x="4" y="2"/>
                    </a:moveTo>
                    <a:lnTo>
                      <a:pt x="2" y="5"/>
                    </a:lnTo>
                    <a:lnTo>
                      <a:pt x="0" y="27"/>
                    </a:lnTo>
                    <a:lnTo>
                      <a:pt x="0" y="48"/>
                    </a:lnTo>
                    <a:lnTo>
                      <a:pt x="0" y="65"/>
                    </a:lnTo>
                    <a:lnTo>
                      <a:pt x="5" y="61"/>
                    </a:lnTo>
                    <a:lnTo>
                      <a:pt x="5" y="48"/>
                    </a:lnTo>
                    <a:lnTo>
                      <a:pt x="5" y="27"/>
                    </a:lnTo>
                    <a:lnTo>
                      <a:pt x="7" y="5"/>
                    </a:lnTo>
                    <a:lnTo>
                      <a:pt x="9" y="0"/>
                    </a:lnTo>
                    <a:lnTo>
                      <a:pt x="7" y="0"/>
                    </a:lnTo>
                    <a:lnTo>
                      <a:pt x="5" y="2"/>
                    </a:lnTo>
                    <a:lnTo>
                      <a:pt x="4" y="2"/>
                    </a:lnTo>
                    <a:close/>
                  </a:path>
                </a:pathLst>
              </a:custGeom>
              <a:solidFill>
                <a:srgbClr val="9C9C9C"/>
              </a:solidFill>
              <a:ln w="9525">
                <a:noFill/>
                <a:round/>
                <a:headEnd/>
                <a:tailEnd/>
              </a:ln>
            </p:spPr>
            <p:txBody>
              <a:bodyPr/>
              <a:lstStyle/>
              <a:p>
                <a:pPr algn="ctr"/>
                <a:endParaRPr lang="en-US">
                  <a:latin typeface="Candara" pitchFamily="34" charset="0"/>
                </a:endParaRPr>
              </a:p>
            </p:txBody>
          </p:sp>
          <p:sp>
            <p:nvSpPr>
              <p:cNvPr id="7302" name="Freeform 318"/>
              <p:cNvSpPr>
                <a:spLocks noEditPoints="1"/>
              </p:cNvSpPr>
              <p:nvPr/>
            </p:nvSpPr>
            <p:spPr bwMode="auto">
              <a:xfrm>
                <a:off x="1606" y="2895"/>
                <a:ext cx="852" cy="77"/>
              </a:xfrm>
              <a:custGeom>
                <a:avLst/>
                <a:gdLst>
                  <a:gd name="T0" fmla="*/ 852 w 852"/>
                  <a:gd name="T1" fmla="*/ 50 h 77"/>
                  <a:gd name="T2" fmla="*/ 852 w 852"/>
                  <a:gd name="T3" fmla="*/ 29 h 77"/>
                  <a:gd name="T4" fmla="*/ 852 w 852"/>
                  <a:gd name="T5" fmla="*/ 20 h 77"/>
                  <a:gd name="T6" fmla="*/ 850 w 852"/>
                  <a:gd name="T7" fmla="*/ 22 h 77"/>
                  <a:gd name="T8" fmla="*/ 850 w 852"/>
                  <a:gd name="T9" fmla="*/ 22 h 77"/>
                  <a:gd name="T10" fmla="*/ 850 w 852"/>
                  <a:gd name="T11" fmla="*/ 22 h 77"/>
                  <a:gd name="T12" fmla="*/ 849 w 852"/>
                  <a:gd name="T13" fmla="*/ 22 h 77"/>
                  <a:gd name="T14" fmla="*/ 849 w 852"/>
                  <a:gd name="T15" fmla="*/ 22 h 77"/>
                  <a:gd name="T16" fmla="*/ 847 w 852"/>
                  <a:gd name="T17" fmla="*/ 22 h 77"/>
                  <a:gd name="T18" fmla="*/ 847 w 852"/>
                  <a:gd name="T19" fmla="*/ 22 h 77"/>
                  <a:gd name="T20" fmla="*/ 847 w 852"/>
                  <a:gd name="T21" fmla="*/ 22 h 77"/>
                  <a:gd name="T22" fmla="*/ 847 w 852"/>
                  <a:gd name="T23" fmla="*/ 29 h 77"/>
                  <a:gd name="T24" fmla="*/ 847 w 852"/>
                  <a:gd name="T25" fmla="*/ 50 h 77"/>
                  <a:gd name="T26" fmla="*/ 852 w 852"/>
                  <a:gd name="T27" fmla="*/ 50 h 77"/>
                  <a:gd name="T28" fmla="*/ 852 w 852"/>
                  <a:gd name="T29" fmla="*/ 73 h 77"/>
                  <a:gd name="T30" fmla="*/ 852 w 852"/>
                  <a:gd name="T31" fmla="*/ 77 h 77"/>
                  <a:gd name="T32" fmla="*/ 850 w 852"/>
                  <a:gd name="T33" fmla="*/ 77 h 77"/>
                  <a:gd name="T34" fmla="*/ 850 w 852"/>
                  <a:gd name="T35" fmla="*/ 77 h 77"/>
                  <a:gd name="T36" fmla="*/ 850 w 852"/>
                  <a:gd name="T37" fmla="*/ 77 h 77"/>
                  <a:gd name="T38" fmla="*/ 849 w 852"/>
                  <a:gd name="T39" fmla="*/ 77 h 77"/>
                  <a:gd name="T40" fmla="*/ 849 w 852"/>
                  <a:gd name="T41" fmla="*/ 77 h 77"/>
                  <a:gd name="T42" fmla="*/ 849 w 852"/>
                  <a:gd name="T43" fmla="*/ 77 h 77"/>
                  <a:gd name="T44" fmla="*/ 847 w 852"/>
                  <a:gd name="T45" fmla="*/ 77 h 77"/>
                  <a:gd name="T46" fmla="*/ 847 w 852"/>
                  <a:gd name="T47" fmla="*/ 77 h 77"/>
                  <a:gd name="T48" fmla="*/ 847 w 852"/>
                  <a:gd name="T49" fmla="*/ 72 h 77"/>
                  <a:gd name="T50" fmla="*/ 847 w 852"/>
                  <a:gd name="T51" fmla="*/ 50 h 77"/>
                  <a:gd name="T52" fmla="*/ 852 w 852"/>
                  <a:gd name="T53" fmla="*/ 50 h 77"/>
                  <a:gd name="T54" fmla="*/ 1 w 852"/>
                  <a:gd name="T55" fmla="*/ 4 h 77"/>
                  <a:gd name="T56" fmla="*/ 1 w 852"/>
                  <a:gd name="T57" fmla="*/ 7 h 77"/>
                  <a:gd name="T58" fmla="*/ 0 w 852"/>
                  <a:gd name="T59" fmla="*/ 29 h 77"/>
                  <a:gd name="T60" fmla="*/ 0 w 852"/>
                  <a:gd name="T61" fmla="*/ 50 h 77"/>
                  <a:gd name="T62" fmla="*/ 0 w 852"/>
                  <a:gd name="T63" fmla="*/ 65 h 77"/>
                  <a:gd name="T64" fmla="*/ 5 w 852"/>
                  <a:gd name="T65" fmla="*/ 63 h 77"/>
                  <a:gd name="T66" fmla="*/ 5 w 852"/>
                  <a:gd name="T67" fmla="*/ 50 h 77"/>
                  <a:gd name="T68" fmla="*/ 5 w 852"/>
                  <a:gd name="T69" fmla="*/ 29 h 77"/>
                  <a:gd name="T70" fmla="*/ 6 w 852"/>
                  <a:gd name="T71" fmla="*/ 7 h 77"/>
                  <a:gd name="T72" fmla="*/ 6 w 852"/>
                  <a:gd name="T73" fmla="*/ 0 h 77"/>
                  <a:gd name="T74" fmla="*/ 6 w 852"/>
                  <a:gd name="T75" fmla="*/ 0 h 77"/>
                  <a:gd name="T76" fmla="*/ 6 w 852"/>
                  <a:gd name="T77" fmla="*/ 2 h 77"/>
                  <a:gd name="T78" fmla="*/ 5 w 852"/>
                  <a:gd name="T79" fmla="*/ 2 h 77"/>
                  <a:gd name="T80" fmla="*/ 5 w 852"/>
                  <a:gd name="T81" fmla="*/ 2 h 77"/>
                  <a:gd name="T82" fmla="*/ 3 w 852"/>
                  <a:gd name="T83" fmla="*/ 2 h 77"/>
                  <a:gd name="T84" fmla="*/ 3 w 852"/>
                  <a:gd name="T85" fmla="*/ 2 h 77"/>
                  <a:gd name="T86" fmla="*/ 3 w 852"/>
                  <a:gd name="T87" fmla="*/ 2 h 77"/>
                  <a:gd name="T88" fmla="*/ 1 w 852"/>
                  <a:gd name="T89" fmla="*/ 4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2"/>
                  <a:gd name="T136" fmla="*/ 0 h 77"/>
                  <a:gd name="T137" fmla="*/ 852 w 852"/>
                  <a:gd name="T138" fmla="*/ 77 h 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2" h="77">
                    <a:moveTo>
                      <a:pt x="852" y="50"/>
                    </a:moveTo>
                    <a:lnTo>
                      <a:pt x="852" y="29"/>
                    </a:lnTo>
                    <a:lnTo>
                      <a:pt x="852" y="20"/>
                    </a:lnTo>
                    <a:lnTo>
                      <a:pt x="850" y="22"/>
                    </a:lnTo>
                    <a:lnTo>
                      <a:pt x="849" y="22"/>
                    </a:lnTo>
                    <a:lnTo>
                      <a:pt x="847" y="22"/>
                    </a:lnTo>
                    <a:lnTo>
                      <a:pt x="847" y="29"/>
                    </a:lnTo>
                    <a:lnTo>
                      <a:pt x="847" y="50"/>
                    </a:lnTo>
                    <a:lnTo>
                      <a:pt x="852" y="50"/>
                    </a:lnTo>
                    <a:lnTo>
                      <a:pt x="852" y="73"/>
                    </a:lnTo>
                    <a:lnTo>
                      <a:pt x="852" y="77"/>
                    </a:lnTo>
                    <a:lnTo>
                      <a:pt x="850" y="77"/>
                    </a:lnTo>
                    <a:lnTo>
                      <a:pt x="849" y="77"/>
                    </a:lnTo>
                    <a:lnTo>
                      <a:pt x="847" y="77"/>
                    </a:lnTo>
                    <a:lnTo>
                      <a:pt x="847" y="72"/>
                    </a:lnTo>
                    <a:lnTo>
                      <a:pt x="847" y="50"/>
                    </a:lnTo>
                    <a:lnTo>
                      <a:pt x="852" y="50"/>
                    </a:lnTo>
                    <a:close/>
                    <a:moveTo>
                      <a:pt x="1" y="4"/>
                    </a:moveTo>
                    <a:lnTo>
                      <a:pt x="1" y="7"/>
                    </a:lnTo>
                    <a:lnTo>
                      <a:pt x="0" y="29"/>
                    </a:lnTo>
                    <a:lnTo>
                      <a:pt x="0" y="50"/>
                    </a:lnTo>
                    <a:lnTo>
                      <a:pt x="0" y="65"/>
                    </a:lnTo>
                    <a:lnTo>
                      <a:pt x="5" y="63"/>
                    </a:lnTo>
                    <a:lnTo>
                      <a:pt x="5" y="50"/>
                    </a:lnTo>
                    <a:lnTo>
                      <a:pt x="5" y="29"/>
                    </a:lnTo>
                    <a:lnTo>
                      <a:pt x="6" y="7"/>
                    </a:lnTo>
                    <a:lnTo>
                      <a:pt x="6" y="0"/>
                    </a:lnTo>
                    <a:lnTo>
                      <a:pt x="6" y="2"/>
                    </a:lnTo>
                    <a:lnTo>
                      <a:pt x="5" y="2"/>
                    </a:lnTo>
                    <a:lnTo>
                      <a:pt x="3" y="2"/>
                    </a:lnTo>
                    <a:lnTo>
                      <a:pt x="1" y="4"/>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303" name="Freeform 319"/>
              <p:cNvSpPr>
                <a:spLocks noEditPoints="1"/>
              </p:cNvSpPr>
              <p:nvPr/>
            </p:nvSpPr>
            <p:spPr bwMode="auto">
              <a:xfrm>
                <a:off x="1607" y="2895"/>
                <a:ext cx="849" cy="77"/>
              </a:xfrm>
              <a:custGeom>
                <a:avLst/>
                <a:gdLst>
                  <a:gd name="T0" fmla="*/ 849 w 849"/>
                  <a:gd name="T1" fmla="*/ 50 h 77"/>
                  <a:gd name="T2" fmla="*/ 848 w 849"/>
                  <a:gd name="T3" fmla="*/ 29 h 77"/>
                  <a:gd name="T4" fmla="*/ 848 w 849"/>
                  <a:gd name="T5" fmla="*/ 22 h 77"/>
                  <a:gd name="T6" fmla="*/ 848 w 849"/>
                  <a:gd name="T7" fmla="*/ 22 h 77"/>
                  <a:gd name="T8" fmla="*/ 846 w 849"/>
                  <a:gd name="T9" fmla="*/ 22 h 77"/>
                  <a:gd name="T10" fmla="*/ 846 w 849"/>
                  <a:gd name="T11" fmla="*/ 22 h 77"/>
                  <a:gd name="T12" fmla="*/ 846 w 849"/>
                  <a:gd name="T13" fmla="*/ 22 h 77"/>
                  <a:gd name="T14" fmla="*/ 844 w 849"/>
                  <a:gd name="T15" fmla="*/ 22 h 77"/>
                  <a:gd name="T16" fmla="*/ 844 w 849"/>
                  <a:gd name="T17" fmla="*/ 22 h 77"/>
                  <a:gd name="T18" fmla="*/ 844 w 849"/>
                  <a:gd name="T19" fmla="*/ 22 h 77"/>
                  <a:gd name="T20" fmla="*/ 843 w 849"/>
                  <a:gd name="T21" fmla="*/ 22 h 77"/>
                  <a:gd name="T22" fmla="*/ 843 w 849"/>
                  <a:gd name="T23" fmla="*/ 29 h 77"/>
                  <a:gd name="T24" fmla="*/ 844 w 849"/>
                  <a:gd name="T25" fmla="*/ 50 h 77"/>
                  <a:gd name="T26" fmla="*/ 849 w 849"/>
                  <a:gd name="T27" fmla="*/ 50 h 77"/>
                  <a:gd name="T28" fmla="*/ 848 w 849"/>
                  <a:gd name="T29" fmla="*/ 73 h 77"/>
                  <a:gd name="T30" fmla="*/ 848 w 849"/>
                  <a:gd name="T31" fmla="*/ 77 h 77"/>
                  <a:gd name="T32" fmla="*/ 848 w 849"/>
                  <a:gd name="T33" fmla="*/ 77 h 77"/>
                  <a:gd name="T34" fmla="*/ 848 w 849"/>
                  <a:gd name="T35" fmla="*/ 77 h 77"/>
                  <a:gd name="T36" fmla="*/ 846 w 849"/>
                  <a:gd name="T37" fmla="*/ 77 h 77"/>
                  <a:gd name="T38" fmla="*/ 846 w 849"/>
                  <a:gd name="T39" fmla="*/ 77 h 77"/>
                  <a:gd name="T40" fmla="*/ 844 w 849"/>
                  <a:gd name="T41" fmla="*/ 77 h 77"/>
                  <a:gd name="T42" fmla="*/ 844 w 849"/>
                  <a:gd name="T43" fmla="*/ 77 h 77"/>
                  <a:gd name="T44" fmla="*/ 844 w 849"/>
                  <a:gd name="T45" fmla="*/ 77 h 77"/>
                  <a:gd name="T46" fmla="*/ 843 w 849"/>
                  <a:gd name="T47" fmla="*/ 77 h 77"/>
                  <a:gd name="T48" fmla="*/ 843 w 849"/>
                  <a:gd name="T49" fmla="*/ 72 h 77"/>
                  <a:gd name="T50" fmla="*/ 844 w 849"/>
                  <a:gd name="T51" fmla="*/ 50 h 77"/>
                  <a:gd name="T52" fmla="*/ 849 w 849"/>
                  <a:gd name="T53" fmla="*/ 50 h 77"/>
                  <a:gd name="T54" fmla="*/ 4 w 849"/>
                  <a:gd name="T55" fmla="*/ 2 h 77"/>
                  <a:gd name="T56" fmla="*/ 2 w 849"/>
                  <a:gd name="T57" fmla="*/ 7 h 77"/>
                  <a:gd name="T58" fmla="*/ 0 w 849"/>
                  <a:gd name="T59" fmla="*/ 29 h 77"/>
                  <a:gd name="T60" fmla="*/ 0 w 849"/>
                  <a:gd name="T61" fmla="*/ 50 h 77"/>
                  <a:gd name="T62" fmla="*/ 0 w 849"/>
                  <a:gd name="T63" fmla="*/ 63 h 77"/>
                  <a:gd name="T64" fmla="*/ 5 w 849"/>
                  <a:gd name="T65" fmla="*/ 62 h 77"/>
                  <a:gd name="T66" fmla="*/ 5 w 849"/>
                  <a:gd name="T67" fmla="*/ 50 h 77"/>
                  <a:gd name="T68" fmla="*/ 5 w 849"/>
                  <a:gd name="T69" fmla="*/ 29 h 77"/>
                  <a:gd name="T70" fmla="*/ 7 w 849"/>
                  <a:gd name="T71" fmla="*/ 9 h 77"/>
                  <a:gd name="T72" fmla="*/ 9 w 849"/>
                  <a:gd name="T73" fmla="*/ 0 h 77"/>
                  <a:gd name="T74" fmla="*/ 9 w 849"/>
                  <a:gd name="T75" fmla="*/ 0 h 77"/>
                  <a:gd name="T76" fmla="*/ 7 w 849"/>
                  <a:gd name="T77" fmla="*/ 0 h 77"/>
                  <a:gd name="T78" fmla="*/ 7 w 849"/>
                  <a:gd name="T79" fmla="*/ 0 h 77"/>
                  <a:gd name="T80" fmla="*/ 5 w 849"/>
                  <a:gd name="T81" fmla="*/ 0 h 77"/>
                  <a:gd name="T82" fmla="*/ 5 w 849"/>
                  <a:gd name="T83" fmla="*/ 0 h 77"/>
                  <a:gd name="T84" fmla="*/ 5 w 849"/>
                  <a:gd name="T85" fmla="*/ 2 h 77"/>
                  <a:gd name="T86" fmla="*/ 4 w 849"/>
                  <a:gd name="T87" fmla="*/ 2 h 77"/>
                  <a:gd name="T88" fmla="*/ 4 w 849"/>
                  <a:gd name="T89" fmla="*/ 2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9"/>
                  <a:gd name="T136" fmla="*/ 0 h 77"/>
                  <a:gd name="T137" fmla="*/ 849 w 849"/>
                  <a:gd name="T138" fmla="*/ 77 h 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9" h="77">
                    <a:moveTo>
                      <a:pt x="849" y="50"/>
                    </a:moveTo>
                    <a:lnTo>
                      <a:pt x="848" y="29"/>
                    </a:lnTo>
                    <a:lnTo>
                      <a:pt x="848" y="22"/>
                    </a:lnTo>
                    <a:lnTo>
                      <a:pt x="846" y="22"/>
                    </a:lnTo>
                    <a:lnTo>
                      <a:pt x="844" y="22"/>
                    </a:lnTo>
                    <a:lnTo>
                      <a:pt x="843" y="22"/>
                    </a:lnTo>
                    <a:lnTo>
                      <a:pt x="843" y="29"/>
                    </a:lnTo>
                    <a:lnTo>
                      <a:pt x="844" y="50"/>
                    </a:lnTo>
                    <a:lnTo>
                      <a:pt x="849" y="50"/>
                    </a:lnTo>
                    <a:lnTo>
                      <a:pt x="848" y="73"/>
                    </a:lnTo>
                    <a:lnTo>
                      <a:pt x="848" y="77"/>
                    </a:lnTo>
                    <a:lnTo>
                      <a:pt x="846" y="77"/>
                    </a:lnTo>
                    <a:lnTo>
                      <a:pt x="844" y="77"/>
                    </a:lnTo>
                    <a:lnTo>
                      <a:pt x="843" y="77"/>
                    </a:lnTo>
                    <a:lnTo>
                      <a:pt x="843" y="72"/>
                    </a:lnTo>
                    <a:lnTo>
                      <a:pt x="844" y="50"/>
                    </a:lnTo>
                    <a:lnTo>
                      <a:pt x="849" y="50"/>
                    </a:lnTo>
                    <a:close/>
                    <a:moveTo>
                      <a:pt x="4" y="2"/>
                    </a:moveTo>
                    <a:lnTo>
                      <a:pt x="2" y="7"/>
                    </a:lnTo>
                    <a:lnTo>
                      <a:pt x="0" y="29"/>
                    </a:lnTo>
                    <a:lnTo>
                      <a:pt x="0" y="50"/>
                    </a:lnTo>
                    <a:lnTo>
                      <a:pt x="0" y="63"/>
                    </a:lnTo>
                    <a:lnTo>
                      <a:pt x="5" y="62"/>
                    </a:lnTo>
                    <a:lnTo>
                      <a:pt x="5" y="50"/>
                    </a:lnTo>
                    <a:lnTo>
                      <a:pt x="5" y="29"/>
                    </a:lnTo>
                    <a:lnTo>
                      <a:pt x="7" y="9"/>
                    </a:lnTo>
                    <a:lnTo>
                      <a:pt x="9" y="0"/>
                    </a:lnTo>
                    <a:lnTo>
                      <a:pt x="7" y="0"/>
                    </a:lnTo>
                    <a:lnTo>
                      <a:pt x="5" y="0"/>
                    </a:lnTo>
                    <a:lnTo>
                      <a:pt x="5" y="2"/>
                    </a:lnTo>
                    <a:lnTo>
                      <a:pt x="4" y="2"/>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304" name="Freeform 320"/>
              <p:cNvSpPr>
                <a:spLocks noEditPoints="1"/>
              </p:cNvSpPr>
              <p:nvPr/>
            </p:nvSpPr>
            <p:spPr bwMode="auto">
              <a:xfrm>
                <a:off x="1611" y="2894"/>
                <a:ext cx="842" cy="78"/>
              </a:xfrm>
              <a:custGeom>
                <a:avLst/>
                <a:gdLst>
                  <a:gd name="T0" fmla="*/ 842 w 842"/>
                  <a:gd name="T1" fmla="*/ 51 h 78"/>
                  <a:gd name="T2" fmla="*/ 842 w 842"/>
                  <a:gd name="T3" fmla="*/ 30 h 78"/>
                  <a:gd name="T4" fmla="*/ 842 w 842"/>
                  <a:gd name="T5" fmla="*/ 23 h 78"/>
                  <a:gd name="T6" fmla="*/ 840 w 842"/>
                  <a:gd name="T7" fmla="*/ 23 h 78"/>
                  <a:gd name="T8" fmla="*/ 840 w 842"/>
                  <a:gd name="T9" fmla="*/ 23 h 78"/>
                  <a:gd name="T10" fmla="*/ 840 w 842"/>
                  <a:gd name="T11" fmla="*/ 23 h 78"/>
                  <a:gd name="T12" fmla="*/ 839 w 842"/>
                  <a:gd name="T13" fmla="*/ 23 h 78"/>
                  <a:gd name="T14" fmla="*/ 839 w 842"/>
                  <a:gd name="T15" fmla="*/ 25 h 78"/>
                  <a:gd name="T16" fmla="*/ 837 w 842"/>
                  <a:gd name="T17" fmla="*/ 25 h 78"/>
                  <a:gd name="T18" fmla="*/ 837 w 842"/>
                  <a:gd name="T19" fmla="*/ 25 h 78"/>
                  <a:gd name="T20" fmla="*/ 837 w 842"/>
                  <a:gd name="T21" fmla="*/ 25 h 78"/>
                  <a:gd name="T22" fmla="*/ 837 w 842"/>
                  <a:gd name="T23" fmla="*/ 31 h 78"/>
                  <a:gd name="T24" fmla="*/ 837 w 842"/>
                  <a:gd name="T25" fmla="*/ 51 h 78"/>
                  <a:gd name="T26" fmla="*/ 842 w 842"/>
                  <a:gd name="T27" fmla="*/ 51 h 78"/>
                  <a:gd name="T28" fmla="*/ 842 w 842"/>
                  <a:gd name="T29" fmla="*/ 73 h 78"/>
                  <a:gd name="T30" fmla="*/ 842 w 842"/>
                  <a:gd name="T31" fmla="*/ 78 h 78"/>
                  <a:gd name="T32" fmla="*/ 840 w 842"/>
                  <a:gd name="T33" fmla="*/ 78 h 78"/>
                  <a:gd name="T34" fmla="*/ 840 w 842"/>
                  <a:gd name="T35" fmla="*/ 78 h 78"/>
                  <a:gd name="T36" fmla="*/ 840 w 842"/>
                  <a:gd name="T37" fmla="*/ 78 h 78"/>
                  <a:gd name="T38" fmla="*/ 839 w 842"/>
                  <a:gd name="T39" fmla="*/ 78 h 78"/>
                  <a:gd name="T40" fmla="*/ 839 w 842"/>
                  <a:gd name="T41" fmla="*/ 78 h 78"/>
                  <a:gd name="T42" fmla="*/ 837 w 842"/>
                  <a:gd name="T43" fmla="*/ 78 h 78"/>
                  <a:gd name="T44" fmla="*/ 837 w 842"/>
                  <a:gd name="T45" fmla="*/ 78 h 78"/>
                  <a:gd name="T46" fmla="*/ 837 w 842"/>
                  <a:gd name="T47" fmla="*/ 78 h 78"/>
                  <a:gd name="T48" fmla="*/ 837 w 842"/>
                  <a:gd name="T49" fmla="*/ 73 h 78"/>
                  <a:gd name="T50" fmla="*/ 837 w 842"/>
                  <a:gd name="T51" fmla="*/ 51 h 78"/>
                  <a:gd name="T52" fmla="*/ 842 w 842"/>
                  <a:gd name="T53" fmla="*/ 51 h 78"/>
                  <a:gd name="T54" fmla="*/ 1 w 842"/>
                  <a:gd name="T55" fmla="*/ 1 h 78"/>
                  <a:gd name="T56" fmla="*/ 1 w 842"/>
                  <a:gd name="T57" fmla="*/ 8 h 78"/>
                  <a:gd name="T58" fmla="*/ 0 w 842"/>
                  <a:gd name="T59" fmla="*/ 30 h 78"/>
                  <a:gd name="T60" fmla="*/ 0 w 842"/>
                  <a:gd name="T61" fmla="*/ 51 h 78"/>
                  <a:gd name="T62" fmla="*/ 0 w 842"/>
                  <a:gd name="T63" fmla="*/ 64 h 78"/>
                  <a:gd name="T64" fmla="*/ 5 w 842"/>
                  <a:gd name="T65" fmla="*/ 61 h 78"/>
                  <a:gd name="T66" fmla="*/ 5 w 842"/>
                  <a:gd name="T67" fmla="*/ 51 h 78"/>
                  <a:gd name="T68" fmla="*/ 5 w 842"/>
                  <a:gd name="T69" fmla="*/ 31 h 78"/>
                  <a:gd name="T70" fmla="*/ 6 w 842"/>
                  <a:gd name="T71" fmla="*/ 10 h 78"/>
                  <a:gd name="T72" fmla="*/ 8 w 842"/>
                  <a:gd name="T73" fmla="*/ 0 h 78"/>
                  <a:gd name="T74" fmla="*/ 6 w 842"/>
                  <a:gd name="T75" fmla="*/ 0 h 78"/>
                  <a:gd name="T76" fmla="*/ 6 w 842"/>
                  <a:gd name="T77" fmla="*/ 0 h 78"/>
                  <a:gd name="T78" fmla="*/ 5 w 842"/>
                  <a:gd name="T79" fmla="*/ 1 h 78"/>
                  <a:gd name="T80" fmla="*/ 5 w 842"/>
                  <a:gd name="T81" fmla="*/ 1 h 78"/>
                  <a:gd name="T82" fmla="*/ 5 w 842"/>
                  <a:gd name="T83" fmla="*/ 1 h 78"/>
                  <a:gd name="T84" fmla="*/ 3 w 842"/>
                  <a:gd name="T85" fmla="*/ 1 h 78"/>
                  <a:gd name="T86" fmla="*/ 3 w 842"/>
                  <a:gd name="T87" fmla="*/ 1 h 78"/>
                  <a:gd name="T88" fmla="*/ 1 w 842"/>
                  <a:gd name="T89" fmla="*/ 1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2"/>
                  <a:gd name="T136" fmla="*/ 0 h 78"/>
                  <a:gd name="T137" fmla="*/ 842 w 84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2" h="78">
                    <a:moveTo>
                      <a:pt x="842" y="51"/>
                    </a:moveTo>
                    <a:lnTo>
                      <a:pt x="842" y="30"/>
                    </a:lnTo>
                    <a:lnTo>
                      <a:pt x="842" y="23"/>
                    </a:lnTo>
                    <a:lnTo>
                      <a:pt x="840" y="23"/>
                    </a:lnTo>
                    <a:lnTo>
                      <a:pt x="839" y="23"/>
                    </a:lnTo>
                    <a:lnTo>
                      <a:pt x="839" y="25"/>
                    </a:lnTo>
                    <a:lnTo>
                      <a:pt x="837" y="25"/>
                    </a:lnTo>
                    <a:lnTo>
                      <a:pt x="837" y="31"/>
                    </a:lnTo>
                    <a:lnTo>
                      <a:pt x="837" y="51"/>
                    </a:lnTo>
                    <a:lnTo>
                      <a:pt x="842" y="51"/>
                    </a:lnTo>
                    <a:lnTo>
                      <a:pt x="842" y="73"/>
                    </a:lnTo>
                    <a:lnTo>
                      <a:pt x="842" y="78"/>
                    </a:lnTo>
                    <a:lnTo>
                      <a:pt x="840" y="78"/>
                    </a:lnTo>
                    <a:lnTo>
                      <a:pt x="839" y="78"/>
                    </a:lnTo>
                    <a:lnTo>
                      <a:pt x="837" y="78"/>
                    </a:lnTo>
                    <a:lnTo>
                      <a:pt x="837" y="73"/>
                    </a:lnTo>
                    <a:lnTo>
                      <a:pt x="837" y="51"/>
                    </a:lnTo>
                    <a:lnTo>
                      <a:pt x="842" y="51"/>
                    </a:lnTo>
                    <a:close/>
                    <a:moveTo>
                      <a:pt x="1" y="1"/>
                    </a:moveTo>
                    <a:lnTo>
                      <a:pt x="1" y="8"/>
                    </a:lnTo>
                    <a:lnTo>
                      <a:pt x="0" y="30"/>
                    </a:lnTo>
                    <a:lnTo>
                      <a:pt x="0" y="51"/>
                    </a:lnTo>
                    <a:lnTo>
                      <a:pt x="0" y="64"/>
                    </a:lnTo>
                    <a:lnTo>
                      <a:pt x="5" y="61"/>
                    </a:lnTo>
                    <a:lnTo>
                      <a:pt x="5" y="51"/>
                    </a:lnTo>
                    <a:lnTo>
                      <a:pt x="5" y="31"/>
                    </a:lnTo>
                    <a:lnTo>
                      <a:pt x="6" y="10"/>
                    </a:lnTo>
                    <a:lnTo>
                      <a:pt x="8" y="0"/>
                    </a:lnTo>
                    <a:lnTo>
                      <a:pt x="6" y="0"/>
                    </a:lnTo>
                    <a:lnTo>
                      <a:pt x="5" y="1"/>
                    </a:lnTo>
                    <a:lnTo>
                      <a:pt x="3" y="1"/>
                    </a:lnTo>
                    <a:lnTo>
                      <a:pt x="1" y="1"/>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305" name="Freeform 321"/>
              <p:cNvSpPr>
                <a:spLocks noEditPoints="1"/>
              </p:cNvSpPr>
              <p:nvPr/>
            </p:nvSpPr>
            <p:spPr bwMode="auto">
              <a:xfrm>
                <a:off x="1612" y="2894"/>
                <a:ext cx="839" cy="79"/>
              </a:xfrm>
              <a:custGeom>
                <a:avLst/>
                <a:gdLst>
                  <a:gd name="T0" fmla="*/ 839 w 839"/>
                  <a:gd name="T1" fmla="*/ 51 h 79"/>
                  <a:gd name="T2" fmla="*/ 838 w 839"/>
                  <a:gd name="T3" fmla="*/ 30 h 79"/>
                  <a:gd name="T4" fmla="*/ 838 w 839"/>
                  <a:gd name="T5" fmla="*/ 23 h 79"/>
                  <a:gd name="T6" fmla="*/ 838 w 839"/>
                  <a:gd name="T7" fmla="*/ 25 h 79"/>
                  <a:gd name="T8" fmla="*/ 836 w 839"/>
                  <a:gd name="T9" fmla="*/ 25 h 79"/>
                  <a:gd name="T10" fmla="*/ 836 w 839"/>
                  <a:gd name="T11" fmla="*/ 25 h 79"/>
                  <a:gd name="T12" fmla="*/ 836 w 839"/>
                  <a:gd name="T13" fmla="*/ 25 h 79"/>
                  <a:gd name="T14" fmla="*/ 834 w 839"/>
                  <a:gd name="T15" fmla="*/ 25 h 79"/>
                  <a:gd name="T16" fmla="*/ 834 w 839"/>
                  <a:gd name="T17" fmla="*/ 25 h 79"/>
                  <a:gd name="T18" fmla="*/ 834 w 839"/>
                  <a:gd name="T19" fmla="*/ 25 h 79"/>
                  <a:gd name="T20" fmla="*/ 833 w 839"/>
                  <a:gd name="T21" fmla="*/ 25 h 79"/>
                  <a:gd name="T22" fmla="*/ 833 w 839"/>
                  <a:gd name="T23" fmla="*/ 31 h 79"/>
                  <a:gd name="T24" fmla="*/ 834 w 839"/>
                  <a:gd name="T25" fmla="*/ 51 h 79"/>
                  <a:gd name="T26" fmla="*/ 839 w 839"/>
                  <a:gd name="T27" fmla="*/ 51 h 79"/>
                  <a:gd name="T28" fmla="*/ 838 w 839"/>
                  <a:gd name="T29" fmla="*/ 73 h 79"/>
                  <a:gd name="T30" fmla="*/ 838 w 839"/>
                  <a:gd name="T31" fmla="*/ 78 h 79"/>
                  <a:gd name="T32" fmla="*/ 838 w 839"/>
                  <a:gd name="T33" fmla="*/ 78 h 79"/>
                  <a:gd name="T34" fmla="*/ 836 w 839"/>
                  <a:gd name="T35" fmla="*/ 78 h 79"/>
                  <a:gd name="T36" fmla="*/ 836 w 839"/>
                  <a:gd name="T37" fmla="*/ 78 h 79"/>
                  <a:gd name="T38" fmla="*/ 836 w 839"/>
                  <a:gd name="T39" fmla="*/ 78 h 79"/>
                  <a:gd name="T40" fmla="*/ 834 w 839"/>
                  <a:gd name="T41" fmla="*/ 79 h 79"/>
                  <a:gd name="T42" fmla="*/ 834 w 839"/>
                  <a:gd name="T43" fmla="*/ 79 h 79"/>
                  <a:gd name="T44" fmla="*/ 834 w 839"/>
                  <a:gd name="T45" fmla="*/ 79 h 79"/>
                  <a:gd name="T46" fmla="*/ 833 w 839"/>
                  <a:gd name="T47" fmla="*/ 79 h 79"/>
                  <a:gd name="T48" fmla="*/ 833 w 839"/>
                  <a:gd name="T49" fmla="*/ 73 h 79"/>
                  <a:gd name="T50" fmla="*/ 834 w 839"/>
                  <a:gd name="T51" fmla="*/ 51 h 79"/>
                  <a:gd name="T52" fmla="*/ 839 w 839"/>
                  <a:gd name="T53" fmla="*/ 51 h 79"/>
                  <a:gd name="T54" fmla="*/ 4 w 839"/>
                  <a:gd name="T55" fmla="*/ 1 h 79"/>
                  <a:gd name="T56" fmla="*/ 2 w 839"/>
                  <a:gd name="T57" fmla="*/ 10 h 79"/>
                  <a:gd name="T58" fmla="*/ 0 w 839"/>
                  <a:gd name="T59" fmla="*/ 30 h 79"/>
                  <a:gd name="T60" fmla="*/ 0 w 839"/>
                  <a:gd name="T61" fmla="*/ 51 h 79"/>
                  <a:gd name="T62" fmla="*/ 0 w 839"/>
                  <a:gd name="T63" fmla="*/ 63 h 79"/>
                  <a:gd name="T64" fmla="*/ 5 w 839"/>
                  <a:gd name="T65" fmla="*/ 61 h 79"/>
                  <a:gd name="T66" fmla="*/ 5 w 839"/>
                  <a:gd name="T67" fmla="*/ 51 h 79"/>
                  <a:gd name="T68" fmla="*/ 5 w 839"/>
                  <a:gd name="T69" fmla="*/ 31 h 79"/>
                  <a:gd name="T70" fmla="*/ 7 w 839"/>
                  <a:gd name="T71" fmla="*/ 10 h 79"/>
                  <a:gd name="T72" fmla="*/ 9 w 839"/>
                  <a:gd name="T73" fmla="*/ 0 h 79"/>
                  <a:gd name="T74" fmla="*/ 9 w 839"/>
                  <a:gd name="T75" fmla="*/ 0 h 79"/>
                  <a:gd name="T76" fmla="*/ 7 w 839"/>
                  <a:gd name="T77" fmla="*/ 0 h 79"/>
                  <a:gd name="T78" fmla="*/ 7 w 839"/>
                  <a:gd name="T79" fmla="*/ 0 h 79"/>
                  <a:gd name="T80" fmla="*/ 7 w 839"/>
                  <a:gd name="T81" fmla="*/ 0 h 79"/>
                  <a:gd name="T82" fmla="*/ 5 w 839"/>
                  <a:gd name="T83" fmla="*/ 0 h 79"/>
                  <a:gd name="T84" fmla="*/ 5 w 839"/>
                  <a:gd name="T85" fmla="*/ 0 h 79"/>
                  <a:gd name="T86" fmla="*/ 4 w 839"/>
                  <a:gd name="T87" fmla="*/ 1 h 79"/>
                  <a:gd name="T88" fmla="*/ 4 w 839"/>
                  <a:gd name="T89" fmla="*/ 1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9"/>
                  <a:gd name="T136" fmla="*/ 0 h 79"/>
                  <a:gd name="T137" fmla="*/ 839 w 839"/>
                  <a:gd name="T138" fmla="*/ 79 h 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9" h="79">
                    <a:moveTo>
                      <a:pt x="839" y="51"/>
                    </a:moveTo>
                    <a:lnTo>
                      <a:pt x="838" y="30"/>
                    </a:lnTo>
                    <a:lnTo>
                      <a:pt x="838" y="23"/>
                    </a:lnTo>
                    <a:lnTo>
                      <a:pt x="838" y="25"/>
                    </a:lnTo>
                    <a:lnTo>
                      <a:pt x="836" y="25"/>
                    </a:lnTo>
                    <a:lnTo>
                      <a:pt x="834" y="25"/>
                    </a:lnTo>
                    <a:lnTo>
                      <a:pt x="833" y="25"/>
                    </a:lnTo>
                    <a:lnTo>
                      <a:pt x="833" y="31"/>
                    </a:lnTo>
                    <a:lnTo>
                      <a:pt x="834" y="51"/>
                    </a:lnTo>
                    <a:lnTo>
                      <a:pt x="839" y="51"/>
                    </a:lnTo>
                    <a:lnTo>
                      <a:pt x="838" y="73"/>
                    </a:lnTo>
                    <a:lnTo>
                      <a:pt x="838" y="78"/>
                    </a:lnTo>
                    <a:lnTo>
                      <a:pt x="836" y="78"/>
                    </a:lnTo>
                    <a:lnTo>
                      <a:pt x="834" y="79"/>
                    </a:lnTo>
                    <a:lnTo>
                      <a:pt x="833" y="79"/>
                    </a:lnTo>
                    <a:lnTo>
                      <a:pt x="833" y="73"/>
                    </a:lnTo>
                    <a:lnTo>
                      <a:pt x="834" y="51"/>
                    </a:lnTo>
                    <a:lnTo>
                      <a:pt x="839" y="51"/>
                    </a:lnTo>
                    <a:close/>
                    <a:moveTo>
                      <a:pt x="4" y="1"/>
                    </a:moveTo>
                    <a:lnTo>
                      <a:pt x="2" y="10"/>
                    </a:lnTo>
                    <a:lnTo>
                      <a:pt x="0" y="30"/>
                    </a:lnTo>
                    <a:lnTo>
                      <a:pt x="0" y="51"/>
                    </a:lnTo>
                    <a:lnTo>
                      <a:pt x="0" y="63"/>
                    </a:lnTo>
                    <a:lnTo>
                      <a:pt x="5" y="61"/>
                    </a:lnTo>
                    <a:lnTo>
                      <a:pt x="5" y="51"/>
                    </a:lnTo>
                    <a:lnTo>
                      <a:pt x="5" y="31"/>
                    </a:lnTo>
                    <a:lnTo>
                      <a:pt x="7" y="10"/>
                    </a:lnTo>
                    <a:lnTo>
                      <a:pt x="9" y="0"/>
                    </a:lnTo>
                    <a:lnTo>
                      <a:pt x="7" y="0"/>
                    </a:lnTo>
                    <a:lnTo>
                      <a:pt x="5" y="0"/>
                    </a:lnTo>
                    <a:lnTo>
                      <a:pt x="4" y="1"/>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306" name="Freeform 322"/>
              <p:cNvSpPr>
                <a:spLocks noEditPoints="1"/>
              </p:cNvSpPr>
              <p:nvPr/>
            </p:nvSpPr>
            <p:spPr bwMode="auto">
              <a:xfrm>
                <a:off x="1616" y="2892"/>
                <a:ext cx="832" cy="81"/>
              </a:xfrm>
              <a:custGeom>
                <a:avLst/>
                <a:gdLst>
                  <a:gd name="T0" fmla="*/ 832 w 832"/>
                  <a:gd name="T1" fmla="*/ 53 h 81"/>
                  <a:gd name="T2" fmla="*/ 832 w 832"/>
                  <a:gd name="T3" fmla="*/ 33 h 81"/>
                  <a:gd name="T4" fmla="*/ 832 w 832"/>
                  <a:gd name="T5" fmla="*/ 27 h 81"/>
                  <a:gd name="T6" fmla="*/ 830 w 832"/>
                  <a:gd name="T7" fmla="*/ 27 h 81"/>
                  <a:gd name="T8" fmla="*/ 830 w 832"/>
                  <a:gd name="T9" fmla="*/ 27 h 81"/>
                  <a:gd name="T10" fmla="*/ 830 w 832"/>
                  <a:gd name="T11" fmla="*/ 27 h 81"/>
                  <a:gd name="T12" fmla="*/ 829 w 832"/>
                  <a:gd name="T13" fmla="*/ 27 h 81"/>
                  <a:gd name="T14" fmla="*/ 829 w 832"/>
                  <a:gd name="T15" fmla="*/ 27 h 81"/>
                  <a:gd name="T16" fmla="*/ 827 w 832"/>
                  <a:gd name="T17" fmla="*/ 27 h 81"/>
                  <a:gd name="T18" fmla="*/ 827 w 832"/>
                  <a:gd name="T19" fmla="*/ 27 h 81"/>
                  <a:gd name="T20" fmla="*/ 827 w 832"/>
                  <a:gd name="T21" fmla="*/ 27 h 81"/>
                  <a:gd name="T22" fmla="*/ 827 w 832"/>
                  <a:gd name="T23" fmla="*/ 33 h 81"/>
                  <a:gd name="T24" fmla="*/ 827 w 832"/>
                  <a:gd name="T25" fmla="*/ 53 h 81"/>
                  <a:gd name="T26" fmla="*/ 832 w 832"/>
                  <a:gd name="T27" fmla="*/ 53 h 81"/>
                  <a:gd name="T28" fmla="*/ 832 w 832"/>
                  <a:gd name="T29" fmla="*/ 75 h 81"/>
                  <a:gd name="T30" fmla="*/ 832 w 832"/>
                  <a:gd name="T31" fmla="*/ 80 h 81"/>
                  <a:gd name="T32" fmla="*/ 830 w 832"/>
                  <a:gd name="T33" fmla="*/ 81 h 81"/>
                  <a:gd name="T34" fmla="*/ 830 w 832"/>
                  <a:gd name="T35" fmla="*/ 81 h 81"/>
                  <a:gd name="T36" fmla="*/ 830 w 832"/>
                  <a:gd name="T37" fmla="*/ 81 h 81"/>
                  <a:gd name="T38" fmla="*/ 829 w 832"/>
                  <a:gd name="T39" fmla="*/ 81 h 81"/>
                  <a:gd name="T40" fmla="*/ 829 w 832"/>
                  <a:gd name="T41" fmla="*/ 81 h 81"/>
                  <a:gd name="T42" fmla="*/ 827 w 832"/>
                  <a:gd name="T43" fmla="*/ 81 h 81"/>
                  <a:gd name="T44" fmla="*/ 827 w 832"/>
                  <a:gd name="T45" fmla="*/ 81 h 81"/>
                  <a:gd name="T46" fmla="*/ 827 w 832"/>
                  <a:gd name="T47" fmla="*/ 81 h 81"/>
                  <a:gd name="T48" fmla="*/ 827 w 832"/>
                  <a:gd name="T49" fmla="*/ 75 h 81"/>
                  <a:gd name="T50" fmla="*/ 827 w 832"/>
                  <a:gd name="T51" fmla="*/ 53 h 81"/>
                  <a:gd name="T52" fmla="*/ 832 w 832"/>
                  <a:gd name="T53" fmla="*/ 53 h 81"/>
                  <a:gd name="T54" fmla="*/ 3 w 832"/>
                  <a:gd name="T55" fmla="*/ 2 h 81"/>
                  <a:gd name="T56" fmla="*/ 1 w 832"/>
                  <a:gd name="T57" fmla="*/ 12 h 81"/>
                  <a:gd name="T58" fmla="*/ 0 w 832"/>
                  <a:gd name="T59" fmla="*/ 33 h 81"/>
                  <a:gd name="T60" fmla="*/ 0 w 832"/>
                  <a:gd name="T61" fmla="*/ 53 h 81"/>
                  <a:gd name="T62" fmla="*/ 0 w 832"/>
                  <a:gd name="T63" fmla="*/ 63 h 81"/>
                  <a:gd name="T64" fmla="*/ 5 w 832"/>
                  <a:gd name="T65" fmla="*/ 61 h 81"/>
                  <a:gd name="T66" fmla="*/ 5 w 832"/>
                  <a:gd name="T67" fmla="*/ 53 h 81"/>
                  <a:gd name="T68" fmla="*/ 5 w 832"/>
                  <a:gd name="T69" fmla="*/ 33 h 81"/>
                  <a:gd name="T70" fmla="*/ 6 w 832"/>
                  <a:gd name="T71" fmla="*/ 12 h 81"/>
                  <a:gd name="T72" fmla="*/ 8 w 832"/>
                  <a:gd name="T73" fmla="*/ 0 h 81"/>
                  <a:gd name="T74" fmla="*/ 8 w 832"/>
                  <a:gd name="T75" fmla="*/ 0 h 81"/>
                  <a:gd name="T76" fmla="*/ 8 w 832"/>
                  <a:gd name="T77" fmla="*/ 0 h 81"/>
                  <a:gd name="T78" fmla="*/ 8 w 832"/>
                  <a:gd name="T79" fmla="*/ 0 h 81"/>
                  <a:gd name="T80" fmla="*/ 8 w 832"/>
                  <a:gd name="T81" fmla="*/ 0 h 81"/>
                  <a:gd name="T82" fmla="*/ 6 w 832"/>
                  <a:gd name="T83" fmla="*/ 0 h 81"/>
                  <a:gd name="T84" fmla="*/ 6 w 832"/>
                  <a:gd name="T85" fmla="*/ 0 h 81"/>
                  <a:gd name="T86" fmla="*/ 6 w 832"/>
                  <a:gd name="T87" fmla="*/ 0 h 81"/>
                  <a:gd name="T88" fmla="*/ 6 w 832"/>
                  <a:gd name="T89" fmla="*/ 0 h 81"/>
                  <a:gd name="T90" fmla="*/ 6 w 832"/>
                  <a:gd name="T91" fmla="*/ 0 h 81"/>
                  <a:gd name="T92" fmla="*/ 6 w 832"/>
                  <a:gd name="T93" fmla="*/ 0 h 81"/>
                  <a:gd name="T94" fmla="*/ 5 w 832"/>
                  <a:gd name="T95" fmla="*/ 2 h 81"/>
                  <a:gd name="T96" fmla="*/ 5 w 832"/>
                  <a:gd name="T97" fmla="*/ 2 h 81"/>
                  <a:gd name="T98" fmla="*/ 5 w 832"/>
                  <a:gd name="T99" fmla="*/ 2 h 81"/>
                  <a:gd name="T100" fmla="*/ 3 w 832"/>
                  <a:gd name="T101" fmla="*/ 2 h 81"/>
                  <a:gd name="T102" fmla="*/ 3 w 832"/>
                  <a:gd name="T103" fmla="*/ 2 h 81"/>
                  <a:gd name="T104" fmla="*/ 3 w 832"/>
                  <a:gd name="T105" fmla="*/ 2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2"/>
                  <a:gd name="T160" fmla="*/ 0 h 81"/>
                  <a:gd name="T161" fmla="*/ 832 w 832"/>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2" h="81">
                    <a:moveTo>
                      <a:pt x="832" y="53"/>
                    </a:moveTo>
                    <a:lnTo>
                      <a:pt x="832" y="33"/>
                    </a:lnTo>
                    <a:lnTo>
                      <a:pt x="832" y="27"/>
                    </a:lnTo>
                    <a:lnTo>
                      <a:pt x="830" y="27"/>
                    </a:lnTo>
                    <a:lnTo>
                      <a:pt x="829" y="27"/>
                    </a:lnTo>
                    <a:lnTo>
                      <a:pt x="827" y="27"/>
                    </a:lnTo>
                    <a:lnTo>
                      <a:pt x="827" y="33"/>
                    </a:lnTo>
                    <a:lnTo>
                      <a:pt x="827" y="53"/>
                    </a:lnTo>
                    <a:lnTo>
                      <a:pt x="832" y="53"/>
                    </a:lnTo>
                    <a:lnTo>
                      <a:pt x="832" y="75"/>
                    </a:lnTo>
                    <a:lnTo>
                      <a:pt x="832" y="80"/>
                    </a:lnTo>
                    <a:lnTo>
                      <a:pt x="830" y="81"/>
                    </a:lnTo>
                    <a:lnTo>
                      <a:pt x="829" y="81"/>
                    </a:lnTo>
                    <a:lnTo>
                      <a:pt x="827" y="81"/>
                    </a:lnTo>
                    <a:lnTo>
                      <a:pt x="827" y="75"/>
                    </a:lnTo>
                    <a:lnTo>
                      <a:pt x="827" y="53"/>
                    </a:lnTo>
                    <a:lnTo>
                      <a:pt x="832" y="53"/>
                    </a:lnTo>
                    <a:close/>
                    <a:moveTo>
                      <a:pt x="3" y="2"/>
                    </a:moveTo>
                    <a:lnTo>
                      <a:pt x="1" y="12"/>
                    </a:lnTo>
                    <a:lnTo>
                      <a:pt x="0" y="33"/>
                    </a:lnTo>
                    <a:lnTo>
                      <a:pt x="0" y="53"/>
                    </a:lnTo>
                    <a:lnTo>
                      <a:pt x="0" y="63"/>
                    </a:lnTo>
                    <a:lnTo>
                      <a:pt x="5" y="61"/>
                    </a:lnTo>
                    <a:lnTo>
                      <a:pt x="5" y="53"/>
                    </a:lnTo>
                    <a:lnTo>
                      <a:pt x="5" y="33"/>
                    </a:lnTo>
                    <a:lnTo>
                      <a:pt x="6" y="12"/>
                    </a:lnTo>
                    <a:lnTo>
                      <a:pt x="8" y="0"/>
                    </a:lnTo>
                    <a:lnTo>
                      <a:pt x="6" y="0"/>
                    </a:lnTo>
                    <a:lnTo>
                      <a:pt x="5" y="2"/>
                    </a:lnTo>
                    <a:lnTo>
                      <a:pt x="3" y="2"/>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307" name="Freeform 323"/>
              <p:cNvSpPr>
                <a:spLocks noEditPoints="1"/>
              </p:cNvSpPr>
              <p:nvPr/>
            </p:nvSpPr>
            <p:spPr bwMode="auto">
              <a:xfrm>
                <a:off x="1617" y="2892"/>
                <a:ext cx="829" cy="81"/>
              </a:xfrm>
              <a:custGeom>
                <a:avLst/>
                <a:gdLst>
                  <a:gd name="T0" fmla="*/ 829 w 829"/>
                  <a:gd name="T1" fmla="*/ 53 h 81"/>
                  <a:gd name="T2" fmla="*/ 828 w 829"/>
                  <a:gd name="T3" fmla="*/ 33 h 81"/>
                  <a:gd name="T4" fmla="*/ 828 w 829"/>
                  <a:gd name="T5" fmla="*/ 27 h 81"/>
                  <a:gd name="T6" fmla="*/ 828 w 829"/>
                  <a:gd name="T7" fmla="*/ 27 h 81"/>
                  <a:gd name="T8" fmla="*/ 826 w 829"/>
                  <a:gd name="T9" fmla="*/ 27 h 81"/>
                  <a:gd name="T10" fmla="*/ 826 w 829"/>
                  <a:gd name="T11" fmla="*/ 27 h 81"/>
                  <a:gd name="T12" fmla="*/ 826 w 829"/>
                  <a:gd name="T13" fmla="*/ 27 h 81"/>
                  <a:gd name="T14" fmla="*/ 824 w 829"/>
                  <a:gd name="T15" fmla="*/ 27 h 81"/>
                  <a:gd name="T16" fmla="*/ 824 w 829"/>
                  <a:gd name="T17" fmla="*/ 28 h 81"/>
                  <a:gd name="T18" fmla="*/ 824 w 829"/>
                  <a:gd name="T19" fmla="*/ 28 h 81"/>
                  <a:gd name="T20" fmla="*/ 823 w 829"/>
                  <a:gd name="T21" fmla="*/ 28 h 81"/>
                  <a:gd name="T22" fmla="*/ 823 w 829"/>
                  <a:gd name="T23" fmla="*/ 33 h 81"/>
                  <a:gd name="T24" fmla="*/ 824 w 829"/>
                  <a:gd name="T25" fmla="*/ 53 h 81"/>
                  <a:gd name="T26" fmla="*/ 829 w 829"/>
                  <a:gd name="T27" fmla="*/ 53 h 81"/>
                  <a:gd name="T28" fmla="*/ 828 w 829"/>
                  <a:gd name="T29" fmla="*/ 75 h 81"/>
                  <a:gd name="T30" fmla="*/ 828 w 829"/>
                  <a:gd name="T31" fmla="*/ 81 h 81"/>
                  <a:gd name="T32" fmla="*/ 828 w 829"/>
                  <a:gd name="T33" fmla="*/ 81 h 81"/>
                  <a:gd name="T34" fmla="*/ 826 w 829"/>
                  <a:gd name="T35" fmla="*/ 81 h 81"/>
                  <a:gd name="T36" fmla="*/ 826 w 829"/>
                  <a:gd name="T37" fmla="*/ 81 h 81"/>
                  <a:gd name="T38" fmla="*/ 826 w 829"/>
                  <a:gd name="T39" fmla="*/ 81 h 81"/>
                  <a:gd name="T40" fmla="*/ 824 w 829"/>
                  <a:gd name="T41" fmla="*/ 81 h 81"/>
                  <a:gd name="T42" fmla="*/ 824 w 829"/>
                  <a:gd name="T43" fmla="*/ 81 h 81"/>
                  <a:gd name="T44" fmla="*/ 824 w 829"/>
                  <a:gd name="T45" fmla="*/ 81 h 81"/>
                  <a:gd name="T46" fmla="*/ 823 w 829"/>
                  <a:gd name="T47" fmla="*/ 81 h 81"/>
                  <a:gd name="T48" fmla="*/ 823 w 829"/>
                  <a:gd name="T49" fmla="*/ 75 h 81"/>
                  <a:gd name="T50" fmla="*/ 824 w 829"/>
                  <a:gd name="T51" fmla="*/ 53 h 81"/>
                  <a:gd name="T52" fmla="*/ 829 w 829"/>
                  <a:gd name="T53" fmla="*/ 53 h 81"/>
                  <a:gd name="T54" fmla="*/ 4 w 829"/>
                  <a:gd name="T55" fmla="*/ 2 h 81"/>
                  <a:gd name="T56" fmla="*/ 2 w 829"/>
                  <a:gd name="T57" fmla="*/ 12 h 81"/>
                  <a:gd name="T58" fmla="*/ 0 w 829"/>
                  <a:gd name="T59" fmla="*/ 33 h 81"/>
                  <a:gd name="T60" fmla="*/ 0 w 829"/>
                  <a:gd name="T61" fmla="*/ 53 h 81"/>
                  <a:gd name="T62" fmla="*/ 0 w 829"/>
                  <a:gd name="T63" fmla="*/ 63 h 81"/>
                  <a:gd name="T64" fmla="*/ 5 w 829"/>
                  <a:gd name="T65" fmla="*/ 60 h 81"/>
                  <a:gd name="T66" fmla="*/ 5 w 829"/>
                  <a:gd name="T67" fmla="*/ 53 h 81"/>
                  <a:gd name="T68" fmla="*/ 5 w 829"/>
                  <a:gd name="T69" fmla="*/ 33 h 81"/>
                  <a:gd name="T70" fmla="*/ 7 w 829"/>
                  <a:gd name="T71" fmla="*/ 12 h 81"/>
                  <a:gd name="T72" fmla="*/ 9 w 829"/>
                  <a:gd name="T73" fmla="*/ 0 h 81"/>
                  <a:gd name="T74" fmla="*/ 9 w 829"/>
                  <a:gd name="T75" fmla="*/ 0 h 81"/>
                  <a:gd name="T76" fmla="*/ 9 w 829"/>
                  <a:gd name="T77" fmla="*/ 0 h 81"/>
                  <a:gd name="T78" fmla="*/ 9 w 829"/>
                  <a:gd name="T79" fmla="*/ 0 h 81"/>
                  <a:gd name="T80" fmla="*/ 7 w 829"/>
                  <a:gd name="T81" fmla="*/ 0 h 81"/>
                  <a:gd name="T82" fmla="*/ 7 w 829"/>
                  <a:gd name="T83" fmla="*/ 0 h 81"/>
                  <a:gd name="T84" fmla="*/ 7 w 829"/>
                  <a:gd name="T85" fmla="*/ 0 h 81"/>
                  <a:gd name="T86" fmla="*/ 7 w 829"/>
                  <a:gd name="T87" fmla="*/ 0 h 81"/>
                  <a:gd name="T88" fmla="*/ 5 w 829"/>
                  <a:gd name="T89" fmla="*/ 0 h 81"/>
                  <a:gd name="T90" fmla="*/ 5 w 829"/>
                  <a:gd name="T91" fmla="*/ 0 h 81"/>
                  <a:gd name="T92" fmla="*/ 5 w 829"/>
                  <a:gd name="T93" fmla="*/ 0 h 81"/>
                  <a:gd name="T94" fmla="*/ 5 w 829"/>
                  <a:gd name="T95" fmla="*/ 0 h 81"/>
                  <a:gd name="T96" fmla="*/ 5 w 829"/>
                  <a:gd name="T97" fmla="*/ 0 h 81"/>
                  <a:gd name="T98" fmla="*/ 5 w 829"/>
                  <a:gd name="T99" fmla="*/ 0 h 81"/>
                  <a:gd name="T100" fmla="*/ 4 w 829"/>
                  <a:gd name="T101" fmla="*/ 0 h 81"/>
                  <a:gd name="T102" fmla="*/ 4 w 829"/>
                  <a:gd name="T103" fmla="*/ 2 h 81"/>
                  <a:gd name="T104" fmla="*/ 4 w 829"/>
                  <a:gd name="T105" fmla="*/ 2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9"/>
                  <a:gd name="T160" fmla="*/ 0 h 81"/>
                  <a:gd name="T161" fmla="*/ 829 w 829"/>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9" h="81">
                    <a:moveTo>
                      <a:pt x="829" y="53"/>
                    </a:moveTo>
                    <a:lnTo>
                      <a:pt x="828" y="33"/>
                    </a:lnTo>
                    <a:lnTo>
                      <a:pt x="828" y="27"/>
                    </a:lnTo>
                    <a:lnTo>
                      <a:pt x="826" y="27"/>
                    </a:lnTo>
                    <a:lnTo>
                      <a:pt x="824" y="27"/>
                    </a:lnTo>
                    <a:lnTo>
                      <a:pt x="824" y="28"/>
                    </a:lnTo>
                    <a:lnTo>
                      <a:pt x="823" y="28"/>
                    </a:lnTo>
                    <a:lnTo>
                      <a:pt x="823" y="33"/>
                    </a:lnTo>
                    <a:lnTo>
                      <a:pt x="824" y="53"/>
                    </a:lnTo>
                    <a:lnTo>
                      <a:pt x="829" y="53"/>
                    </a:lnTo>
                    <a:lnTo>
                      <a:pt x="828" y="75"/>
                    </a:lnTo>
                    <a:lnTo>
                      <a:pt x="828" y="81"/>
                    </a:lnTo>
                    <a:lnTo>
                      <a:pt x="826" y="81"/>
                    </a:lnTo>
                    <a:lnTo>
                      <a:pt x="824" y="81"/>
                    </a:lnTo>
                    <a:lnTo>
                      <a:pt x="823" y="81"/>
                    </a:lnTo>
                    <a:lnTo>
                      <a:pt x="823" y="75"/>
                    </a:lnTo>
                    <a:lnTo>
                      <a:pt x="824" y="53"/>
                    </a:lnTo>
                    <a:lnTo>
                      <a:pt x="829" y="53"/>
                    </a:lnTo>
                    <a:close/>
                    <a:moveTo>
                      <a:pt x="4" y="2"/>
                    </a:moveTo>
                    <a:lnTo>
                      <a:pt x="2" y="12"/>
                    </a:lnTo>
                    <a:lnTo>
                      <a:pt x="0" y="33"/>
                    </a:lnTo>
                    <a:lnTo>
                      <a:pt x="0" y="53"/>
                    </a:lnTo>
                    <a:lnTo>
                      <a:pt x="0" y="63"/>
                    </a:lnTo>
                    <a:lnTo>
                      <a:pt x="5" y="60"/>
                    </a:lnTo>
                    <a:lnTo>
                      <a:pt x="5" y="53"/>
                    </a:lnTo>
                    <a:lnTo>
                      <a:pt x="5" y="33"/>
                    </a:lnTo>
                    <a:lnTo>
                      <a:pt x="7" y="12"/>
                    </a:lnTo>
                    <a:lnTo>
                      <a:pt x="9" y="0"/>
                    </a:lnTo>
                    <a:lnTo>
                      <a:pt x="7" y="0"/>
                    </a:lnTo>
                    <a:lnTo>
                      <a:pt x="5" y="0"/>
                    </a:lnTo>
                    <a:lnTo>
                      <a:pt x="4" y="0"/>
                    </a:lnTo>
                    <a:lnTo>
                      <a:pt x="4" y="2"/>
                    </a:lnTo>
                    <a:close/>
                  </a:path>
                </a:pathLst>
              </a:custGeom>
              <a:solidFill>
                <a:srgbClr val="969696"/>
              </a:solidFill>
              <a:ln w="9525">
                <a:noFill/>
                <a:round/>
                <a:headEnd/>
                <a:tailEnd/>
              </a:ln>
            </p:spPr>
            <p:txBody>
              <a:bodyPr/>
              <a:lstStyle/>
              <a:p>
                <a:pPr algn="ctr"/>
                <a:endParaRPr lang="en-US">
                  <a:latin typeface="Candara" pitchFamily="34" charset="0"/>
                </a:endParaRPr>
              </a:p>
            </p:txBody>
          </p:sp>
          <p:sp>
            <p:nvSpPr>
              <p:cNvPr id="7308" name="Freeform 324"/>
              <p:cNvSpPr>
                <a:spLocks noEditPoints="1"/>
              </p:cNvSpPr>
              <p:nvPr/>
            </p:nvSpPr>
            <p:spPr bwMode="auto">
              <a:xfrm>
                <a:off x="1621" y="2890"/>
                <a:ext cx="822" cy="83"/>
              </a:xfrm>
              <a:custGeom>
                <a:avLst/>
                <a:gdLst>
                  <a:gd name="T0" fmla="*/ 822 w 822"/>
                  <a:gd name="T1" fmla="*/ 55 h 83"/>
                  <a:gd name="T2" fmla="*/ 822 w 822"/>
                  <a:gd name="T3" fmla="*/ 35 h 83"/>
                  <a:gd name="T4" fmla="*/ 822 w 822"/>
                  <a:gd name="T5" fmla="*/ 29 h 83"/>
                  <a:gd name="T6" fmla="*/ 820 w 822"/>
                  <a:gd name="T7" fmla="*/ 29 h 83"/>
                  <a:gd name="T8" fmla="*/ 820 w 822"/>
                  <a:gd name="T9" fmla="*/ 30 h 83"/>
                  <a:gd name="T10" fmla="*/ 820 w 822"/>
                  <a:gd name="T11" fmla="*/ 30 h 83"/>
                  <a:gd name="T12" fmla="*/ 819 w 822"/>
                  <a:gd name="T13" fmla="*/ 30 h 83"/>
                  <a:gd name="T14" fmla="*/ 819 w 822"/>
                  <a:gd name="T15" fmla="*/ 30 h 83"/>
                  <a:gd name="T16" fmla="*/ 817 w 822"/>
                  <a:gd name="T17" fmla="*/ 30 h 83"/>
                  <a:gd name="T18" fmla="*/ 817 w 822"/>
                  <a:gd name="T19" fmla="*/ 30 h 83"/>
                  <a:gd name="T20" fmla="*/ 817 w 822"/>
                  <a:gd name="T21" fmla="*/ 30 h 83"/>
                  <a:gd name="T22" fmla="*/ 817 w 822"/>
                  <a:gd name="T23" fmla="*/ 35 h 83"/>
                  <a:gd name="T24" fmla="*/ 817 w 822"/>
                  <a:gd name="T25" fmla="*/ 55 h 83"/>
                  <a:gd name="T26" fmla="*/ 822 w 822"/>
                  <a:gd name="T27" fmla="*/ 55 h 83"/>
                  <a:gd name="T28" fmla="*/ 822 w 822"/>
                  <a:gd name="T29" fmla="*/ 77 h 83"/>
                  <a:gd name="T30" fmla="*/ 822 w 822"/>
                  <a:gd name="T31" fmla="*/ 83 h 83"/>
                  <a:gd name="T32" fmla="*/ 820 w 822"/>
                  <a:gd name="T33" fmla="*/ 83 h 83"/>
                  <a:gd name="T34" fmla="*/ 820 w 822"/>
                  <a:gd name="T35" fmla="*/ 83 h 83"/>
                  <a:gd name="T36" fmla="*/ 820 w 822"/>
                  <a:gd name="T37" fmla="*/ 83 h 83"/>
                  <a:gd name="T38" fmla="*/ 819 w 822"/>
                  <a:gd name="T39" fmla="*/ 83 h 83"/>
                  <a:gd name="T40" fmla="*/ 819 w 822"/>
                  <a:gd name="T41" fmla="*/ 83 h 83"/>
                  <a:gd name="T42" fmla="*/ 817 w 822"/>
                  <a:gd name="T43" fmla="*/ 83 h 83"/>
                  <a:gd name="T44" fmla="*/ 817 w 822"/>
                  <a:gd name="T45" fmla="*/ 83 h 83"/>
                  <a:gd name="T46" fmla="*/ 817 w 822"/>
                  <a:gd name="T47" fmla="*/ 83 h 83"/>
                  <a:gd name="T48" fmla="*/ 817 w 822"/>
                  <a:gd name="T49" fmla="*/ 77 h 83"/>
                  <a:gd name="T50" fmla="*/ 817 w 822"/>
                  <a:gd name="T51" fmla="*/ 55 h 83"/>
                  <a:gd name="T52" fmla="*/ 822 w 822"/>
                  <a:gd name="T53" fmla="*/ 55 h 83"/>
                  <a:gd name="T54" fmla="*/ 3 w 822"/>
                  <a:gd name="T55" fmla="*/ 2 h 83"/>
                  <a:gd name="T56" fmla="*/ 1 w 822"/>
                  <a:gd name="T57" fmla="*/ 14 h 83"/>
                  <a:gd name="T58" fmla="*/ 0 w 822"/>
                  <a:gd name="T59" fmla="*/ 35 h 83"/>
                  <a:gd name="T60" fmla="*/ 0 w 822"/>
                  <a:gd name="T61" fmla="*/ 55 h 83"/>
                  <a:gd name="T62" fmla="*/ 0 w 822"/>
                  <a:gd name="T63" fmla="*/ 63 h 83"/>
                  <a:gd name="T64" fmla="*/ 5 w 822"/>
                  <a:gd name="T65" fmla="*/ 62 h 83"/>
                  <a:gd name="T66" fmla="*/ 5 w 822"/>
                  <a:gd name="T67" fmla="*/ 55 h 83"/>
                  <a:gd name="T68" fmla="*/ 5 w 822"/>
                  <a:gd name="T69" fmla="*/ 35 h 83"/>
                  <a:gd name="T70" fmla="*/ 6 w 822"/>
                  <a:gd name="T71" fmla="*/ 14 h 83"/>
                  <a:gd name="T72" fmla="*/ 8 w 822"/>
                  <a:gd name="T73" fmla="*/ 0 h 83"/>
                  <a:gd name="T74" fmla="*/ 6 w 822"/>
                  <a:gd name="T75" fmla="*/ 0 h 83"/>
                  <a:gd name="T76" fmla="*/ 6 w 822"/>
                  <a:gd name="T77" fmla="*/ 0 h 83"/>
                  <a:gd name="T78" fmla="*/ 6 w 822"/>
                  <a:gd name="T79" fmla="*/ 0 h 83"/>
                  <a:gd name="T80" fmla="*/ 5 w 822"/>
                  <a:gd name="T81" fmla="*/ 2 h 83"/>
                  <a:gd name="T82" fmla="*/ 5 w 822"/>
                  <a:gd name="T83" fmla="*/ 2 h 83"/>
                  <a:gd name="T84" fmla="*/ 5 w 822"/>
                  <a:gd name="T85" fmla="*/ 2 h 83"/>
                  <a:gd name="T86" fmla="*/ 3 w 822"/>
                  <a:gd name="T87" fmla="*/ 2 h 83"/>
                  <a:gd name="T88" fmla="*/ 3 w 822"/>
                  <a:gd name="T89" fmla="*/ 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2"/>
                  <a:gd name="T136" fmla="*/ 0 h 83"/>
                  <a:gd name="T137" fmla="*/ 822 w 822"/>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2" h="83">
                    <a:moveTo>
                      <a:pt x="822" y="55"/>
                    </a:moveTo>
                    <a:lnTo>
                      <a:pt x="822" y="35"/>
                    </a:lnTo>
                    <a:lnTo>
                      <a:pt x="822" y="29"/>
                    </a:lnTo>
                    <a:lnTo>
                      <a:pt x="820" y="29"/>
                    </a:lnTo>
                    <a:lnTo>
                      <a:pt x="820" y="30"/>
                    </a:lnTo>
                    <a:lnTo>
                      <a:pt x="819" y="30"/>
                    </a:lnTo>
                    <a:lnTo>
                      <a:pt x="817" y="30"/>
                    </a:lnTo>
                    <a:lnTo>
                      <a:pt x="817" y="35"/>
                    </a:lnTo>
                    <a:lnTo>
                      <a:pt x="817" y="55"/>
                    </a:lnTo>
                    <a:lnTo>
                      <a:pt x="822" y="55"/>
                    </a:lnTo>
                    <a:lnTo>
                      <a:pt x="822" y="77"/>
                    </a:lnTo>
                    <a:lnTo>
                      <a:pt x="822" y="83"/>
                    </a:lnTo>
                    <a:lnTo>
                      <a:pt x="820" y="83"/>
                    </a:lnTo>
                    <a:lnTo>
                      <a:pt x="819" y="83"/>
                    </a:lnTo>
                    <a:lnTo>
                      <a:pt x="817" y="83"/>
                    </a:lnTo>
                    <a:lnTo>
                      <a:pt x="817" y="77"/>
                    </a:lnTo>
                    <a:lnTo>
                      <a:pt x="817" y="55"/>
                    </a:lnTo>
                    <a:lnTo>
                      <a:pt x="822" y="55"/>
                    </a:lnTo>
                    <a:close/>
                    <a:moveTo>
                      <a:pt x="3" y="2"/>
                    </a:moveTo>
                    <a:lnTo>
                      <a:pt x="1" y="14"/>
                    </a:lnTo>
                    <a:lnTo>
                      <a:pt x="0" y="35"/>
                    </a:lnTo>
                    <a:lnTo>
                      <a:pt x="0" y="55"/>
                    </a:lnTo>
                    <a:lnTo>
                      <a:pt x="0" y="63"/>
                    </a:lnTo>
                    <a:lnTo>
                      <a:pt x="5" y="62"/>
                    </a:lnTo>
                    <a:lnTo>
                      <a:pt x="5" y="55"/>
                    </a:lnTo>
                    <a:lnTo>
                      <a:pt x="5" y="35"/>
                    </a:lnTo>
                    <a:lnTo>
                      <a:pt x="6" y="14"/>
                    </a:lnTo>
                    <a:lnTo>
                      <a:pt x="8" y="0"/>
                    </a:lnTo>
                    <a:lnTo>
                      <a:pt x="6" y="0"/>
                    </a:lnTo>
                    <a:lnTo>
                      <a:pt x="5" y="2"/>
                    </a:lnTo>
                    <a:lnTo>
                      <a:pt x="3" y="2"/>
                    </a:lnTo>
                    <a:close/>
                  </a:path>
                </a:pathLst>
              </a:custGeom>
              <a:solidFill>
                <a:srgbClr val="969696"/>
              </a:solidFill>
              <a:ln w="9525">
                <a:noFill/>
                <a:round/>
                <a:headEnd/>
                <a:tailEnd/>
              </a:ln>
            </p:spPr>
            <p:txBody>
              <a:bodyPr/>
              <a:lstStyle/>
              <a:p>
                <a:pPr algn="ctr"/>
                <a:endParaRPr lang="en-US">
                  <a:latin typeface="Candara" pitchFamily="34" charset="0"/>
                </a:endParaRPr>
              </a:p>
            </p:txBody>
          </p:sp>
          <p:sp>
            <p:nvSpPr>
              <p:cNvPr id="7309" name="Freeform 325"/>
              <p:cNvSpPr>
                <a:spLocks noEditPoints="1"/>
              </p:cNvSpPr>
              <p:nvPr/>
            </p:nvSpPr>
            <p:spPr bwMode="auto">
              <a:xfrm>
                <a:off x="1622" y="2890"/>
                <a:ext cx="819" cy="83"/>
              </a:xfrm>
              <a:custGeom>
                <a:avLst/>
                <a:gdLst>
                  <a:gd name="T0" fmla="*/ 819 w 819"/>
                  <a:gd name="T1" fmla="*/ 55 h 83"/>
                  <a:gd name="T2" fmla="*/ 818 w 819"/>
                  <a:gd name="T3" fmla="*/ 35 h 83"/>
                  <a:gd name="T4" fmla="*/ 818 w 819"/>
                  <a:gd name="T5" fmla="*/ 30 h 83"/>
                  <a:gd name="T6" fmla="*/ 818 w 819"/>
                  <a:gd name="T7" fmla="*/ 30 h 83"/>
                  <a:gd name="T8" fmla="*/ 816 w 819"/>
                  <a:gd name="T9" fmla="*/ 30 h 83"/>
                  <a:gd name="T10" fmla="*/ 816 w 819"/>
                  <a:gd name="T11" fmla="*/ 30 h 83"/>
                  <a:gd name="T12" fmla="*/ 816 w 819"/>
                  <a:gd name="T13" fmla="*/ 30 h 83"/>
                  <a:gd name="T14" fmla="*/ 814 w 819"/>
                  <a:gd name="T15" fmla="*/ 30 h 83"/>
                  <a:gd name="T16" fmla="*/ 814 w 819"/>
                  <a:gd name="T17" fmla="*/ 30 h 83"/>
                  <a:gd name="T18" fmla="*/ 814 w 819"/>
                  <a:gd name="T19" fmla="*/ 30 h 83"/>
                  <a:gd name="T20" fmla="*/ 813 w 819"/>
                  <a:gd name="T21" fmla="*/ 30 h 83"/>
                  <a:gd name="T22" fmla="*/ 813 w 819"/>
                  <a:gd name="T23" fmla="*/ 35 h 83"/>
                  <a:gd name="T24" fmla="*/ 814 w 819"/>
                  <a:gd name="T25" fmla="*/ 55 h 83"/>
                  <a:gd name="T26" fmla="*/ 819 w 819"/>
                  <a:gd name="T27" fmla="*/ 55 h 83"/>
                  <a:gd name="T28" fmla="*/ 818 w 819"/>
                  <a:gd name="T29" fmla="*/ 77 h 83"/>
                  <a:gd name="T30" fmla="*/ 818 w 819"/>
                  <a:gd name="T31" fmla="*/ 83 h 83"/>
                  <a:gd name="T32" fmla="*/ 818 w 819"/>
                  <a:gd name="T33" fmla="*/ 83 h 83"/>
                  <a:gd name="T34" fmla="*/ 816 w 819"/>
                  <a:gd name="T35" fmla="*/ 83 h 83"/>
                  <a:gd name="T36" fmla="*/ 816 w 819"/>
                  <a:gd name="T37" fmla="*/ 83 h 83"/>
                  <a:gd name="T38" fmla="*/ 816 w 819"/>
                  <a:gd name="T39" fmla="*/ 83 h 83"/>
                  <a:gd name="T40" fmla="*/ 814 w 819"/>
                  <a:gd name="T41" fmla="*/ 83 h 83"/>
                  <a:gd name="T42" fmla="*/ 814 w 819"/>
                  <a:gd name="T43" fmla="*/ 83 h 83"/>
                  <a:gd name="T44" fmla="*/ 814 w 819"/>
                  <a:gd name="T45" fmla="*/ 83 h 83"/>
                  <a:gd name="T46" fmla="*/ 813 w 819"/>
                  <a:gd name="T47" fmla="*/ 83 h 83"/>
                  <a:gd name="T48" fmla="*/ 813 w 819"/>
                  <a:gd name="T49" fmla="*/ 77 h 83"/>
                  <a:gd name="T50" fmla="*/ 814 w 819"/>
                  <a:gd name="T51" fmla="*/ 55 h 83"/>
                  <a:gd name="T52" fmla="*/ 819 w 819"/>
                  <a:gd name="T53" fmla="*/ 55 h 83"/>
                  <a:gd name="T54" fmla="*/ 4 w 819"/>
                  <a:gd name="T55" fmla="*/ 2 h 83"/>
                  <a:gd name="T56" fmla="*/ 2 w 819"/>
                  <a:gd name="T57" fmla="*/ 14 h 83"/>
                  <a:gd name="T58" fmla="*/ 0 w 819"/>
                  <a:gd name="T59" fmla="*/ 35 h 83"/>
                  <a:gd name="T60" fmla="*/ 0 w 819"/>
                  <a:gd name="T61" fmla="*/ 55 h 83"/>
                  <a:gd name="T62" fmla="*/ 0 w 819"/>
                  <a:gd name="T63" fmla="*/ 62 h 83"/>
                  <a:gd name="T64" fmla="*/ 5 w 819"/>
                  <a:gd name="T65" fmla="*/ 60 h 83"/>
                  <a:gd name="T66" fmla="*/ 5 w 819"/>
                  <a:gd name="T67" fmla="*/ 55 h 83"/>
                  <a:gd name="T68" fmla="*/ 5 w 819"/>
                  <a:gd name="T69" fmla="*/ 35 h 83"/>
                  <a:gd name="T70" fmla="*/ 7 w 819"/>
                  <a:gd name="T71" fmla="*/ 15 h 83"/>
                  <a:gd name="T72" fmla="*/ 9 w 819"/>
                  <a:gd name="T73" fmla="*/ 0 h 83"/>
                  <a:gd name="T74" fmla="*/ 9 w 819"/>
                  <a:gd name="T75" fmla="*/ 0 h 83"/>
                  <a:gd name="T76" fmla="*/ 9 w 819"/>
                  <a:gd name="T77" fmla="*/ 0 h 83"/>
                  <a:gd name="T78" fmla="*/ 7 w 819"/>
                  <a:gd name="T79" fmla="*/ 0 h 83"/>
                  <a:gd name="T80" fmla="*/ 7 w 819"/>
                  <a:gd name="T81" fmla="*/ 0 h 83"/>
                  <a:gd name="T82" fmla="*/ 5 w 819"/>
                  <a:gd name="T83" fmla="*/ 0 h 83"/>
                  <a:gd name="T84" fmla="*/ 5 w 819"/>
                  <a:gd name="T85" fmla="*/ 0 h 83"/>
                  <a:gd name="T86" fmla="*/ 5 w 819"/>
                  <a:gd name="T87" fmla="*/ 0 h 83"/>
                  <a:gd name="T88" fmla="*/ 4 w 819"/>
                  <a:gd name="T89" fmla="*/ 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9"/>
                  <a:gd name="T136" fmla="*/ 0 h 83"/>
                  <a:gd name="T137" fmla="*/ 819 w 819"/>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9" h="83">
                    <a:moveTo>
                      <a:pt x="819" y="55"/>
                    </a:moveTo>
                    <a:lnTo>
                      <a:pt x="818" y="35"/>
                    </a:lnTo>
                    <a:lnTo>
                      <a:pt x="818" y="30"/>
                    </a:lnTo>
                    <a:lnTo>
                      <a:pt x="816" y="30"/>
                    </a:lnTo>
                    <a:lnTo>
                      <a:pt x="814" y="30"/>
                    </a:lnTo>
                    <a:lnTo>
                      <a:pt x="813" y="30"/>
                    </a:lnTo>
                    <a:lnTo>
                      <a:pt x="813" y="35"/>
                    </a:lnTo>
                    <a:lnTo>
                      <a:pt x="814" y="55"/>
                    </a:lnTo>
                    <a:lnTo>
                      <a:pt x="819" y="55"/>
                    </a:lnTo>
                    <a:lnTo>
                      <a:pt x="818" y="77"/>
                    </a:lnTo>
                    <a:lnTo>
                      <a:pt x="818" y="83"/>
                    </a:lnTo>
                    <a:lnTo>
                      <a:pt x="816" y="83"/>
                    </a:lnTo>
                    <a:lnTo>
                      <a:pt x="814" y="83"/>
                    </a:lnTo>
                    <a:lnTo>
                      <a:pt x="813" y="83"/>
                    </a:lnTo>
                    <a:lnTo>
                      <a:pt x="813" y="77"/>
                    </a:lnTo>
                    <a:lnTo>
                      <a:pt x="814" y="55"/>
                    </a:lnTo>
                    <a:lnTo>
                      <a:pt x="819" y="55"/>
                    </a:lnTo>
                    <a:close/>
                    <a:moveTo>
                      <a:pt x="4" y="2"/>
                    </a:moveTo>
                    <a:lnTo>
                      <a:pt x="2" y="14"/>
                    </a:lnTo>
                    <a:lnTo>
                      <a:pt x="0" y="35"/>
                    </a:lnTo>
                    <a:lnTo>
                      <a:pt x="0" y="55"/>
                    </a:lnTo>
                    <a:lnTo>
                      <a:pt x="0" y="62"/>
                    </a:lnTo>
                    <a:lnTo>
                      <a:pt x="5" y="60"/>
                    </a:lnTo>
                    <a:lnTo>
                      <a:pt x="5" y="55"/>
                    </a:lnTo>
                    <a:lnTo>
                      <a:pt x="5" y="35"/>
                    </a:lnTo>
                    <a:lnTo>
                      <a:pt x="7" y="15"/>
                    </a:lnTo>
                    <a:lnTo>
                      <a:pt x="9" y="0"/>
                    </a:lnTo>
                    <a:lnTo>
                      <a:pt x="7" y="0"/>
                    </a:lnTo>
                    <a:lnTo>
                      <a:pt x="5" y="0"/>
                    </a:lnTo>
                    <a:lnTo>
                      <a:pt x="4" y="2"/>
                    </a:lnTo>
                    <a:close/>
                  </a:path>
                </a:pathLst>
              </a:custGeom>
              <a:solidFill>
                <a:srgbClr val="969696"/>
              </a:solidFill>
              <a:ln w="9525">
                <a:noFill/>
                <a:round/>
                <a:headEnd/>
                <a:tailEnd/>
              </a:ln>
            </p:spPr>
            <p:txBody>
              <a:bodyPr/>
              <a:lstStyle/>
              <a:p>
                <a:pPr algn="ctr"/>
                <a:endParaRPr lang="en-US">
                  <a:latin typeface="Candara" pitchFamily="34" charset="0"/>
                </a:endParaRPr>
              </a:p>
            </p:txBody>
          </p:sp>
          <p:sp>
            <p:nvSpPr>
              <p:cNvPr id="7310" name="Freeform 326"/>
              <p:cNvSpPr>
                <a:spLocks noEditPoints="1"/>
              </p:cNvSpPr>
              <p:nvPr/>
            </p:nvSpPr>
            <p:spPr bwMode="auto">
              <a:xfrm>
                <a:off x="1626" y="2889"/>
                <a:ext cx="812" cy="84"/>
              </a:xfrm>
              <a:custGeom>
                <a:avLst/>
                <a:gdLst>
                  <a:gd name="T0" fmla="*/ 812 w 812"/>
                  <a:gd name="T1" fmla="*/ 56 h 84"/>
                  <a:gd name="T2" fmla="*/ 812 w 812"/>
                  <a:gd name="T3" fmla="*/ 36 h 84"/>
                  <a:gd name="T4" fmla="*/ 812 w 812"/>
                  <a:gd name="T5" fmla="*/ 31 h 84"/>
                  <a:gd name="T6" fmla="*/ 810 w 812"/>
                  <a:gd name="T7" fmla="*/ 31 h 84"/>
                  <a:gd name="T8" fmla="*/ 810 w 812"/>
                  <a:gd name="T9" fmla="*/ 31 h 84"/>
                  <a:gd name="T10" fmla="*/ 810 w 812"/>
                  <a:gd name="T11" fmla="*/ 31 h 84"/>
                  <a:gd name="T12" fmla="*/ 809 w 812"/>
                  <a:gd name="T13" fmla="*/ 31 h 84"/>
                  <a:gd name="T14" fmla="*/ 809 w 812"/>
                  <a:gd name="T15" fmla="*/ 31 h 84"/>
                  <a:gd name="T16" fmla="*/ 809 w 812"/>
                  <a:gd name="T17" fmla="*/ 31 h 84"/>
                  <a:gd name="T18" fmla="*/ 807 w 812"/>
                  <a:gd name="T19" fmla="*/ 31 h 84"/>
                  <a:gd name="T20" fmla="*/ 807 w 812"/>
                  <a:gd name="T21" fmla="*/ 33 h 84"/>
                  <a:gd name="T22" fmla="*/ 807 w 812"/>
                  <a:gd name="T23" fmla="*/ 36 h 84"/>
                  <a:gd name="T24" fmla="*/ 807 w 812"/>
                  <a:gd name="T25" fmla="*/ 56 h 84"/>
                  <a:gd name="T26" fmla="*/ 812 w 812"/>
                  <a:gd name="T27" fmla="*/ 56 h 84"/>
                  <a:gd name="T28" fmla="*/ 812 w 812"/>
                  <a:gd name="T29" fmla="*/ 78 h 84"/>
                  <a:gd name="T30" fmla="*/ 812 w 812"/>
                  <a:gd name="T31" fmla="*/ 84 h 84"/>
                  <a:gd name="T32" fmla="*/ 810 w 812"/>
                  <a:gd name="T33" fmla="*/ 84 h 84"/>
                  <a:gd name="T34" fmla="*/ 810 w 812"/>
                  <a:gd name="T35" fmla="*/ 84 h 84"/>
                  <a:gd name="T36" fmla="*/ 810 w 812"/>
                  <a:gd name="T37" fmla="*/ 84 h 84"/>
                  <a:gd name="T38" fmla="*/ 809 w 812"/>
                  <a:gd name="T39" fmla="*/ 84 h 84"/>
                  <a:gd name="T40" fmla="*/ 809 w 812"/>
                  <a:gd name="T41" fmla="*/ 84 h 84"/>
                  <a:gd name="T42" fmla="*/ 807 w 812"/>
                  <a:gd name="T43" fmla="*/ 84 h 84"/>
                  <a:gd name="T44" fmla="*/ 807 w 812"/>
                  <a:gd name="T45" fmla="*/ 84 h 84"/>
                  <a:gd name="T46" fmla="*/ 807 w 812"/>
                  <a:gd name="T47" fmla="*/ 84 h 84"/>
                  <a:gd name="T48" fmla="*/ 807 w 812"/>
                  <a:gd name="T49" fmla="*/ 78 h 84"/>
                  <a:gd name="T50" fmla="*/ 807 w 812"/>
                  <a:gd name="T51" fmla="*/ 56 h 84"/>
                  <a:gd name="T52" fmla="*/ 812 w 812"/>
                  <a:gd name="T53" fmla="*/ 56 h 84"/>
                  <a:gd name="T54" fmla="*/ 3 w 812"/>
                  <a:gd name="T55" fmla="*/ 1 h 84"/>
                  <a:gd name="T56" fmla="*/ 1 w 812"/>
                  <a:gd name="T57" fmla="*/ 15 h 84"/>
                  <a:gd name="T58" fmla="*/ 0 w 812"/>
                  <a:gd name="T59" fmla="*/ 36 h 84"/>
                  <a:gd name="T60" fmla="*/ 0 w 812"/>
                  <a:gd name="T61" fmla="*/ 56 h 84"/>
                  <a:gd name="T62" fmla="*/ 0 w 812"/>
                  <a:gd name="T63" fmla="*/ 63 h 84"/>
                  <a:gd name="T64" fmla="*/ 5 w 812"/>
                  <a:gd name="T65" fmla="*/ 59 h 84"/>
                  <a:gd name="T66" fmla="*/ 5 w 812"/>
                  <a:gd name="T67" fmla="*/ 56 h 84"/>
                  <a:gd name="T68" fmla="*/ 5 w 812"/>
                  <a:gd name="T69" fmla="*/ 36 h 84"/>
                  <a:gd name="T70" fmla="*/ 6 w 812"/>
                  <a:gd name="T71" fmla="*/ 16 h 84"/>
                  <a:gd name="T72" fmla="*/ 8 w 812"/>
                  <a:gd name="T73" fmla="*/ 0 h 84"/>
                  <a:gd name="T74" fmla="*/ 8 w 812"/>
                  <a:gd name="T75" fmla="*/ 0 h 84"/>
                  <a:gd name="T76" fmla="*/ 6 w 812"/>
                  <a:gd name="T77" fmla="*/ 0 h 84"/>
                  <a:gd name="T78" fmla="*/ 6 w 812"/>
                  <a:gd name="T79" fmla="*/ 0 h 84"/>
                  <a:gd name="T80" fmla="*/ 5 w 812"/>
                  <a:gd name="T81" fmla="*/ 1 h 84"/>
                  <a:gd name="T82" fmla="*/ 5 w 812"/>
                  <a:gd name="T83" fmla="*/ 1 h 84"/>
                  <a:gd name="T84" fmla="*/ 5 w 812"/>
                  <a:gd name="T85" fmla="*/ 1 h 84"/>
                  <a:gd name="T86" fmla="*/ 3 w 812"/>
                  <a:gd name="T87" fmla="*/ 1 h 84"/>
                  <a:gd name="T88" fmla="*/ 3 w 812"/>
                  <a:gd name="T89" fmla="*/ 1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2"/>
                  <a:gd name="T136" fmla="*/ 0 h 84"/>
                  <a:gd name="T137" fmla="*/ 812 w 812"/>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2" h="84">
                    <a:moveTo>
                      <a:pt x="812" y="56"/>
                    </a:moveTo>
                    <a:lnTo>
                      <a:pt x="812" y="36"/>
                    </a:lnTo>
                    <a:lnTo>
                      <a:pt x="812" y="31"/>
                    </a:lnTo>
                    <a:lnTo>
                      <a:pt x="810" y="31"/>
                    </a:lnTo>
                    <a:lnTo>
                      <a:pt x="809" y="31"/>
                    </a:lnTo>
                    <a:lnTo>
                      <a:pt x="807" y="31"/>
                    </a:lnTo>
                    <a:lnTo>
                      <a:pt x="807" y="33"/>
                    </a:lnTo>
                    <a:lnTo>
                      <a:pt x="807" y="36"/>
                    </a:lnTo>
                    <a:lnTo>
                      <a:pt x="807" y="56"/>
                    </a:lnTo>
                    <a:lnTo>
                      <a:pt x="812" y="56"/>
                    </a:lnTo>
                    <a:lnTo>
                      <a:pt x="812" y="78"/>
                    </a:lnTo>
                    <a:lnTo>
                      <a:pt x="812" y="84"/>
                    </a:lnTo>
                    <a:lnTo>
                      <a:pt x="810" y="84"/>
                    </a:lnTo>
                    <a:lnTo>
                      <a:pt x="809" y="84"/>
                    </a:lnTo>
                    <a:lnTo>
                      <a:pt x="807" y="84"/>
                    </a:lnTo>
                    <a:lnTo>
                      <a:pt x="807" y="78"/>
                    </a:lnTo>
                    <a:lnTo>
                      <a:pt x="807" y="56"/>
                    </a:lnTo>
                    <a:lnTo>
                      <a:pt x="812" y="56"/>
                    </a:lnTo>
                    <a:close/>
                    <a:moveTo>
                      <a:pt x="3" y="1"/>
                    </a:moveTo>
                    <a:lnTo>
                      <a:pt x="1" y="15"/>
                    </a:lnTo>
                    <a:lnTo>
                      <a:pt x="0" y="36"/>
                    </a:lnTo>
                    <a:lnTo>
                      <a:pt x="0" y="56"/>
                    </a:lnTo>
                    <a:lnTo>
                      <a:pt x="0" y="63"/>
                    </a:lnTo>
                    <a:lnTo>
                      <a:pt x="5" y="59"/>
                    </a:lnTo>
                    <a:lnTo>
                      <a:pt x="5" y="56"/>
                    </a:lnTo>
                    <a:lnTo>
                      <a:pt x="5" y="36"/>
                    </a:lnTo>
                    <a:lnTo>
                      <a:pt x="6" y="16"/>
                    </a:lnTo>
                    <a:lnTo>
                      <a:pt x="8" y="0"/>
                    </a:lnTo>
                    <a:lnTo>
                      <a:pt x="6" y="0"/>
                    </a:lnTo>
                    <a:lnTo>
                      <a:pt x="5" y="1"/>
                    </a:lnTo>
                    <a:lnTo>
                      <a:pt x="3" y="1"/>
                    </a:lnTo>
                    <a:close/>
                  </a:path>
                </a:pathLst>
              </a:custGeom>
              <a:solidFill>
                <a:srgbClr val="969696"/>
              </a:solidFill>
              <a:ln w="9525">
                <a:noFill/>
                <a:round/>
                <a:headEnd/>
                <a:tailEnd/>
              </a:ln>
            </p:spPr>
            <p:txBody>
              <a:bodyPr/>
              <a:lstStyle/>
              <a:p>
                <a:pPr algn="ctr"/>
                <a:endParaRPr lang="en-US">
                  <a:latin typeface="Candara" pitchFamily="34" charset="0"/>
                </a:endParaRPr>
              </a:p>
            </p:txBody>
          </p:sp>
          <p:sp>
            <p:nvSpPr>
              <p:cNvPr id="7311" name="Freeform 327"/>
              <p:cNvSpPr>
                <a:spLocks noEditPoints="1"/>
              </p:cNvSpPr>
              <p:nvPr/>
            </p:nvSpPr>
            <p:spPr bwMode="auto">
              <a:xfrm>
                <a:off x="1627" y="2889"/>
                <a:ext cx="809" cy="86"/>
              </a:xfrm>
              <a:custGeom>
                <a:avLst/>
                <a:gdLst>
                  <a:gd name="T0" fmla="*/ 809 w 809"/>
                  <a:gd name="T1" fmla="*/ 56 h 86"/>
                  <a:gd name="T2" fmla="*/ 808 w 809"/>
                  <a:gd name="T3" fmla="*/ 36 h 86"/>
                  <a:gd name="T4" fmla="*/ 808 w 809"/>
                  <a:gd name="T5" fmla="*/ 31 h 86"/>
                  <a:gd name="T6" fmla="*/ 808 w 809"/>
                  <a:gd name="T7" fmla="*/ 31 h 86"/>
                  <a:gd name="T8" fmla="*/ 808 w 809"/>
                  <a:gd name="T9" fmla="*/ 31 h 86"/>
                  <a:gd name="T10" fmla="*/ 806 w 809"/>
                  <a:gd name="T11" fmla="*/ 31 h 86"/>
                  <a:gd name="T12" fmla="*/ 806 w 809"/>
                  <a:gd name="T13" fmla="*/ 33 h 86"/>
                  <a:gd name="T14" fmla="*/ 804 w 809"/>
                  <a:gd name="T15" fmla="*/ 33 h 86"/>
                  <a:gd name="T16" fmla="*/ 804 w 809"/>
                  <a:gd name="T17" fmla="*/ 33 h 86"/>
                  <a:gd name="T18" fmla="*/ 804 w 809"/>
                  <a:gd name="T19" fmla="*/ 33 h 86"/>
                  <a:gd name="T20" fmla="*/ 803 w 809"/>
                  <a:gd name="T21" fmla="*/ 33 h 86"/>
                  <a:gd name="T22" fmla="*/ 803 w 809"/>
                  <a:gd name="T23" fmla="*/ 36 h 86"/>
                  <a:gd name="T24" fmla="*/ 804 w 809"/>
                  <a:gd name="T25" fmla="*/ 56 h 86"/>
                  <a:gd name="T26" fmla="*/ 809 w 809"/>
                  <a:gd name="T27" fmla="*/ 56 h 86"/>
                  <a:gd name="T28" fmla="*/ 808 w 809"/>
                  <a:gd name="T29" fmla="*/ 78 h 86"/>
                  <a:gd name="T30" fmla="*/ 808 w 809"/>
                  <a:gd name="T31" fmla="*/ 84 h 86"/>
                  <a:gd name="T32" fmla="*/ 808 w 809"/>
                  <a:gd name="T33" fmla="*/ 84 h 86"/>
                  <a:gd name="T34" fmla="*/ 806 w 809"/>
                  <a:gd name="T35" fmla="*/ 84 h 86"/>
                  <a:gd name="T36" fmla="*/ 806 w 809"/>
                  <a:gd name="T37" fmla="*/ 84 h 86"/>
                  <a:gd name="T38" fmla="*/ 806 w 809"/>
                  <a:gd name="T39" fmla="*/ 84 h 86"/>
                  <a:gd name="T40" fmla="*/ 804 w 809"/>
                  <a:gd name="T41" fmla="*/ 86 h 86"/>
                  <a:gd name="T42" fmla="*/ 804 w 809"/>
                  <a:gd name="T43" fmla="*/ 86 h 86"/>
                  <a:gd name="T44" fmla="*/ 803 w 809"/>
                  <a:gd name="T45" fmla="*/ 86 h 86"/>
                  <a:gd name="T46" fmla="*/ 803 w 809"/>
                  <a:gd name="T47" fmla="*/ 86 h 86"/>
                  <a:gd name="T48" fmla="*/ 803 w 809"/>
                  <a:gd name="T49" fmla="*/ 78 h 86"/>
                  <a:gd name="T50" fmla="*/ 804 w 809"/>
                  <a:gd name="T51" fmla="*/ 56 h 86"/>
                  <a:gd name="T52" fmla="*/ 809 w 809"/>
                  <a:gd name="T53" fmla="*/ 56 h 86"/>
                  <a:gd name="T54" fmla="*/ 4 w 809"/>
                  <a:gd name="T55" fmla="*/ 1 h 86"/>
                  <a:gd name="T56" fmla="*/ 2 w 809"/>
                  <a:gd name="T57" fmla="*/ 16 h 86"/>
                  <a:gd name="T58" fmla="*/ 0 w 809"/>
                  <a:gd name="T59" fmla="*/ 36 h 86"/>
                  <a:gd name="T60" fmla="*/ 0 w 809"/>
                  <a:gd name="T61" fmla="*/ 56 h 86"/>
                  <a:gd name="T62" fmla="*/ 0 w 809"/>
                  <a:gd name="T63" fmla="*/ 61 h 86"/>
                  <a:gd name="T64" fmla="*/ 5 w 809"/>
                  <a:gd name="T65" fmla="*/ 59 h 86"/>
                  <a:gd name="T66" fmla="*/ 5 w 809"/>
                  <a:gd name="T67" fmla="*/ 56 h 86"/>
                  <a:gd name="T68" fmla="*/ 5 w 809"/>
                  <a:gd name="T69" fmla="*/ 36 h 86"/>
                  <a:gd name="T70" fmla="*/ 7 w 809"/>
                  <a:gd name="T71" fmla="*/ 16 h 86"/>
                  <a:gd name="T72" fmla="*/ 10 w 809"/>
                  <a:gd name="T73" fmla="*/ 0 h 86"/>
                  <a:gd name="T74" fmla="*/ 9 w 809"/>
                  <a:gd name="T75" fmla="*/ 0 h 86"/>
                  <a:gd name="T76" fmla="*/ 9 w 809"/>
                  <a:gd name="T77" fmla="*/ 0 h 86"/>
                  <a:gd name="T78" fmla="*/ 7 w 809"/>
                  <a:gd name="T79" fmla="*/ 0 h 86"/>
                  <a:gd name="T80" fmla="*/ 7 w 809"/>
                  <a:gd name="T81" fmla="*/ 0 h 86"/>
                  <a:gd name="T82" fmla="*/ 7 w 809"/>
                  <a:gd name="T83" fmla="*/ 0 h 86"/>
                  <a:gd name="T84" fmla="*/ 5 w 809"/>
                  <a:gd name="T85" fmla="*/ 0 h 86"/>
                  <a:gd name="T86" fmla="*/ 5 w 809"/>
                  <a:gd name="T87" fmla="*/ 0 h 86"/>
                  <a:gd name="T88" fmla="*/ 4 w 809"/>
                  <a:gd name="T89" fmla="*/ 1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9"/>
                  <a:gd name="T136" fmla="*/ 0 h 86"/>
                  <a:gd name="T137" fmla="*/ 809 w 809"/>
                  <a:gd name="T138" fmla="*/ 86 h 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9" h="86">
                    <a:moveTo>
                      <a:pt x="809" y="56"/>
                    </a:moveTo>
                    <a:lnTo>
                      <a:pt x="808" y="36"/>
                    </a:lnTo>
                    <a:lnTo>
                      <a:pt x="808" y="31"/>
                    </a:lnTo>
                    <a:lnTo>
                      <a:pt x="806" y="31"/>
                    </a:lnTo>
                    <a:lnTo>
                      <a:pt x="806" y="33"/>
                    </a:lnTo>
                    <a:lnTo>
                      <a:pt x="804" y="33"/>
                    </a:lnTo>
                    <a:lnTo>
                      <a:pt x="803" y="33"/>
                    </a:lnTo>
                    <a:lnTo>
                      <a:pt x="803" y="36"/>
                    </a:lnTo>
                    <a:lnTo>
                      <a:pt x="804" y="56"/>
                    </a:lnTo>
                    <a:lnTo>
                      <a:pt x="809" y="56"/>
                    </a:lnTo>
                    <a:lnTo>
                      <a:pt x="808" y="78"/>
                    </a:lnTo>
                    <a:lnTo>
                      <a:pt x="808" y="84"/>
                    </a:lnTo>
                    <a:lnTo>
                      <a:pt x="806" y="84"/>
                    </a:lnTo>
                    <a:lnTo>
                      <a:pt x="804" y="86"/>
                    </a:lnTo>
                    <a:lnTo>
                      <a:pt x="803" y="86"/>
                    </a:lnTo>
                    <a:lnTo>
                      <a:pt x="803" y="78"/>
                    </a:lnTo>
                    <a:lnTo>
                      <a:pt x="804" y="56"/>
                    </a:lnTo>
                    <a:lnTo>
                      <a:pt x="809" y="56"/>
                    </a:lnTo>
                    <a:close/>
                    <a:moveTo>
                      <a:pt x="4" y="1"/>
                    </a:moveTo>
                    <a:lnTo>
                      <a:pt x="2" y="16"/>
                    </a:lnTo>
                    <a:lnTo>
                      <a:pt x="0" y="36"/>
                    </a:lnTo>
                    <a:lnTo>
                      <a:pt x="0" y="56"/>
                    </a:lnTo>
                    <a:lnTo>
                      <a:pt x="0" y="61"/>
                    </a:lnTo>
                    <a:lnTo>
                      <a:pt x="5" y="59"/>
                    </a:lnTo>
                    <a:lnTo>
                      <a:pt x="5" y="56"/>
                    </a:lnTo>
                    <a:lnTo>
                      <a:pt x="5" y="36"/>
                    </a:lnTo>
                    <a:lnTo>
                      <a:pt x="7" y="16"/>
                    </a:lnTo>
                    <a:lnTo>
                      <a:pt x="10" y="0"/>
                    </a:lnTo>
                    <a:lnTo>
                      <a:pt x="9" y="0"/>
                    </a:lnTo>
                    <a:lnTo>
                      <a:pt x="7" y="0"/>
                    </a:lnTo>
                    <a:lnTo>
                      <a:pt x="5" y="0"/>
                    </a:lnTo>
                    <a:lnTo>
                      <a:pt x="4" y="1"/>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312" name="Freeform 328"/>
              <p:cNvSpPr>
                <a:spLocks noEditPoints="1"/>
              </p:cNvSpPr>
              <p:nvPr/>
            </p:nvSpPr>
            <p:spPr bwMode="auto">
              <a:xfrm>
                <a:off x="1631" y="2887"/>
                <a:ext cx="802" cy="88"/>
              </a:xfrm>
              <a:custGeom>
                <a:avLst/>
                <a:gdLst>
                  <a:gd name="T0" fmla="*/ 802 w 802"/>
                  <a:gd name="T1" fmla="*/ 58 h 88"/>
                  <a:gd name="T2" fmla="*/ 802 w 802"/>
                  <a:gd name="T3" fmla="*/ 38 h 88"/>
                  <a:gd name="T4" fmla="*/ 802 w 802"/>
                  <a:gd name="T5" fmla="*/ 35 h 88"/>
                  <a:gd name="T6" fmla="*/ 800 w 802"/>
                  <a:gd name="T7" fmla="*/ 35 h 88"/>
                  <a:gd name="T8" fmla="*/ 800 w 802"/>
                  <a:gd name="T9" fmla="*/ 35 h 88"/>
                  <a:gd name="T10" fmla="*/ 800 w 802"/>
                  <a:gd name="T11" fmla="*/ 35 h 88"/>
                  <a:gd name="T12" fmla="*/ 799 w 802"/>
                  <a:gd name="T13" fmla="*/ 35 h 88"/>
                  <a:gd name="T14" fmla="*/ 799 w 802"/>
                  <a:gd name="T15" fmla="*/ 35 h 88"/>
                  <a:gd name="T16" fmla="*/ 799 w 802"/>
                  <a:gd name="T17" fmla="*/ 35 h 88"/>
                  <a:gd name="T18" fmla="*/ 797 w 802"/>
                  <a:gd name="T19" fmla="*/ 35 h 88"/>
                  <a:gd name="T20" fmla="*/ 797 w 802"/>
                  <a:gd name="T21" fmla="*/ 35 h 88"/>
                  <a:gd name="T22" fmla="*/ 797 w 802"/>
                  <a:gd name="T23" fmla="*/ 38 h 88"/>
                  <a:gd name="T24" fmla="*/ 797 w 802"/>
                  <a:gd name="T25" fmla="*/ 58 h 88"/>
                  <a:gd name="T26" fmla="*/ 802 w 802"/>
                  <a:gd name="T27" fmla="*/ 58 h 88"/>
                  <a:gd name="T28" fmla="*/ 802 w 802"/>
                  <a:gd name="T29" fmla="*/ 80 h 88"/>
                  <a:gd name="T30" fmla="*/ 802 w 802"/>
                  <a:gd name="T31" fmla="*/ 86 h 88"/>
                  <a:gd name="T32" fmla="*/ 800 w 802"/>
                  <a:gd name="T33" fmla="*/ 88 h 88"/>
                  <a:gd name="T34" fmla="*/ 800 w 802"/>
                  <a:gd name="T35" fmla="*/ 88 h 88"/>
                  <a:gd name="T36" fmla="*/ 799 w 802"/>
                  <a:gd name="T37" fmla="*/ 88 h 88"/>
                  <a:gd name="T38" fmla="*/ 799 w 802"/>
                  <a:gd name="T39" fmla="*/ 88 h 88"/>
                  <a:gd name="T40" fmla="*/ 799 w 802"/>
                  <a:gd name="T41" fmla="*/ 88 h 88"/>
                  <a:gd name="T42" fmla="*/ 797 w 802"/>
                  <a:gd name="T43" fmla="*/ 88 h 88"/>
                  <a:gd name="T44" fmla="*/ 797 w 802"/>
                  <a:gd name="T45" fmla="*/ 88 h 88"/>
                  <a:gd name="T46" fmla="*/ 797 w 802"/>
                  <a:gd name="T47" fmla="*/ 88 h 88"/>
                  <a:gd name="T48" fmla="*/ 797 w 802"/>
                  <a:gd name="T49" fmla="*/ 80 h 88"/>
                  <a:gd name="T50" fmla="*/ 797 w 802"/>
                  <a:gd name="T51" fmla="*/ 58 h 88"/>
                  <a:gd name="T52" fmla="*/ 802 w 802"/>
                  <a:gd name="T53" fmla="*/ 58 h 88"/>
                  <a:gd name="T54" fmla="*/ 3 w 802"/>
                  <a:gd name="T55" fmla="*/ 2 h 88"/>
                  <a:gd name="T56" fmla="*/ 1 w 802"/>
                  <a:gd name="T57" fmla="*/ 18 h 88"/>
                  <a:gd name="T58" fmla="*/ 0 w 802"/>
                  <a:gd name="T59" fmla="*/ 38 h 88"/>
                  <a:gd name="T60" fmla="*/ 0 w 802"/>
                  <a:gd name="T61" fmla="*/ 58 h 88"/>
                  <a:gd name="T62" fmla="*/ 0 w 802"/>
                  <a:gd name="T63" fmla="*/ 61 h 88"/>
                  <a:gd name="T64" fmla="*/ 5 w 802"/>
                  <a:gd name="T65" fmla="*/ 60 h 88"/>
                  <a:gd name="T66" fmla="*/ 5 w 802"/>
                  <a:gd name="T67" fmla="*/ 58 h 88"/>
                  <a:gd name="T68" fmla="*/ 5 w 802"/>
                  <a:gd name="T69" fmla="*/ 38 h 88"/>
                  <a:gd name="T70" fmla="*/ 6 w 802"/>
                  <a:gd name="T71" fmla="*/ 18 h 88"/>
                  <a:gd name="T72" fmla="*/ 8 w 802"/>
                  <a:gd name="T73" fmla="*/ 0 h 88"/>
                  <a:gd name="T74" fmla="*/ 8 w 802"/>
                  <a:gd name="T75" fmla="*/ 0 h 88"/>
                  <a:gd name="T76" fmla="*/ 6 w 802"/>
                  <a:gd name="T77" fmla="*/ 0 h 88"/>
                  <a:gd name="T78" fmla="*/ 6 w 802"/>
                  <a:gd name="T79" fmla="*/ 0 h 88"/>
                  <a:gd name="T80" fmla="*/ 6 w 802"/>
                  <a:gd name="T81" fmla="*/ 2 h 88"/>
                  <a:gd name="T82" fmla="*/ 5 w 802"/>
                  <a:gd name="T83" fmla="*/ 2 h 88"/>
                  <a:gd name="T84" fmla="*/ 5 w 802"/>
                  <a:gd name="T85" fmla="*/ 2 h 88"/>
                  <a:gd name="T86" fmla="*/ 3 w 802"/>
                  <a:gd name="T87" fmla="*/ 2 h 88"/>
                  <a:gd name="T88" fmla="*/ 3 w 802"/>
                  <a:gd name="T89" fmla="*/ 2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2"/>
                  <a:gd name="T136" fmla="*/ 0 h 88"/>
                  <a:gd name="T137" fmla="*/ 802 w 802"/>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2" h="88">
                    <a:moveTo>
                      <a:pt x="802" y="58"/>
                    </a:moveTo>
                    <a:lnTo>
                      <a:pt x="802" y="38"/>
                    </a:lnTo>
                    <a:lnTo>
                      <a:pt x="802" y="35"/>
                    </a:lnTo>
                    <a:lnTo>
                      <a:pt x="800" y="35"/>
                    </a:lnTo>
                    <a:lnTo>
                      <a:pt x="799" y="35"/>
                    </a:lnTo>
                    <a:lnTo>
                      <a:pt x="797" y="35"/>
                    </a:lnTo>
                    <a:lnTo>
                      <a:pt x="797" y="38"/>
                    </a:lnTo>
                    <a:lnTo>
                      <a:pt x="797" y="58"/>
                    </a:lnTo>
                    <a:lnTo>
                      <a:pt x="802" y="58"/>
                    </a:lnTo>
                    <a:lnTo>
                      <a:pt x="802" y="80"/>
                    </a:lnTo>
                    <a:lnTo>
                      <a:pt x="802" y="86"/>
                    </a:lnTo>
                    <a:lnTo>
                      <a:pt x="800" y="88"/>
                    </a:lnTo>
                    <a:lnTo>
                      <a:pt x="799" y="88"/>
                    </a:lnTo>
                    <a:lnTo>
                      <a:pt x="797" y="88"/>
                    </a:lnTo>
                    <a:lnTo>
                      <a:pt x="797" y="80"/>
                    </a:lnTo>
                    <a:lnTo>
                      <a:pt x="797" y="58"/>
                    </a:lnTo>
                    <a:lnTo>
                      <a:pt x="802" y="58"/>
                    </a:lnTo>
                    <a:close/>
                    <a:moveTo>
                      <a:pt x="3" y="2"/>
                    </a:moveTo>
                    <a:lnTo>
                      <a:pt x="1" y="18"/>
                    </a:lnTo>
                    <a:lnTo>
                      <a:pt x="0" y="38"/>
                    </a:lnTo>
                    <a:lnTo>
                      <a:pt x="0" y="58"/>
                    </a:lnTo>
                    <a:lnTo>
                      <a:pt x="0" y="61"/>
                    </a:lnTo>
                    <a:lnTo>
                      <a:pt x="5" y="60"/>
                    </a:lnTo>
                    <a:lnTo>
                      <a:pt x="5" y="58"/>
                    </a:lnTo>
                    <a:lnTo>
                      <a:pt x="5" y="38"/>
                    </a:lnTo>
                    <a:lnTo>
                      <a:pt x="6" y="18"/>
                    </a:lnTo>
                    <a:lnTo>
                      <a:pt x="8" y="0"/>
                    </a:lnTo>
                    <a:lnTo>
                      <a:pt x="6" y="0"/>
                    </a:lnTo>
                    <a:lnTo>
                      <a:pt x="6" y="2"/>
                    </a:lnTo>
                    <a:lnTo>
                      <a:pt x="5" y="2"/>
                    </a:lnTo>
                    <a:lnTo>
                      <a:pt x="3" y="2"/>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313" name="Freeform 329"/>
              <p:cNvSpPr>
                <a:spLocks noEditPoints="1"/>
              </p:cNvSpPr>
              <p:nvPr/>
            </p:nvSpPr>
            <p:spPr bwMode="auto">
              <a:xfrm>
                <a:off x="1632" y="2887"/>
                <a:ext cx="799" cy="88"/>
              </a:xfrm>
              <a:custGeom>
                <a:avLst/>
                <a:gdLst>
                  <a:gd name="T0" fmla="*/ 799 w 799"/>
                  <a:gd name="T1" fmla="*/ 58 h 88"/>
                  <a:gd name="T2" fmla="*/ 798 w 799"/>
                  <a:gd name="T3" fmla="*/ 38 h 88"/>
                  <a:gd name="T4" fmla="*/ 798 w 799"/>
                  <a:gd name="T5" fmla="*/ 35 h 88"/>
                  <a:gd name="T6" fmla="*/ 798 w 799"/>
                  <a:gd name="T7" fmla="*/ 35 h 88"/>
                  <a:gd name="T8" fmla="*/ 798 w 799"/>
                  <a:gd name="T9" fmla="*/ 35 h 88"/>
                  <a:gd name="T10" fmla="*/ 796 w 799"/>
                  <a:gd name="T11" fmla="*/ 35 h 88"/>
                  <a:gd name="T12" fmla="*/ 796 w 799"/>
                  <a:gd name="T13" fmla="*/ 35 h 88"/>
                  <a:gd name="T14" fmla="*/ 794 w 799"/>
                  <a:gd name="T15" fmla="*/ 35 h 88"/>
                  <a:gd name="T16" fmla="*/ 794 w 799"/>
                  <a:gd name="T17" fmla="*/ 35 h 88"/>
                  <a:gd name="T18" fmla="*/ 794 w 799"/>
                  <a:gd name="T19" fmla="*/ 35 h 88"/>
                  <a:gd name="T20" fmla="*/ 793 w 799"/>
                  <a:gd name="T21" fmla="*/ 35 h 88"/>
                  <a:gd name="T22" fmla="*/ 793 w 799"/>
                  <a:gd name="T23" fmla="*/ 38 h 88"/>
                  <a:gd name="T24" fmla="*/ 794 w 799"/>
                  <a:gd name="T25" fmla="*/ 58 h 88"/>
                  <a:gd name="T26" fmla="*/ 799 w 799"/>
                  <a:gd name="T27" fmla="*/ 58 h 88"/>
                  <a:gd name="T28" fmla="*/ 798 w 799"/>
                  <a:gd name="T29" fmla="*/ 80 h 88"/>
                  <a:gd name="T30" fmla="*/ 798 w 799"/>
                  <a:gd name="T31" fmla="*/ 88 h 88"/>
                  <a:gd name="T32" fmla="*/ 798 w 799"/>
                  <a:gd name="T33" fmla="*/ 88 h 88"/>
                  <a:gd name="T34" fmla="*/ 796 w 799"/>
                  <a:gd name="T35" fmla="*/ 88 h 88"/>
                  <a:gd name="T36" fmla="*/ 796 w 799"/>
                  <a:gd name="T37" fmla="*/ 88 h 88"/>
                  <a:gd name="T38" fmla="*/ 796 w 799"/>
                  <a:gd name="T39" fmla="*/ 88 h 88"/>
                  <a:gd name="T40" fmla="*/ 794 w 799"/>
                  <a:gd name="T41" fmla="*/ 88 h 88"/>
                  <a:gd name="T42" fmla="*/ 794 w 799"/>
                  <a:gd name="T43" fmla="*/ 88 h 88"/>
                  <a:gd name="T44" fmla="*/ 793 w 799"/>
                  <a:gd name="T45" fmla="*/ 88 h 88"/>
                  <a:gd name="T46" fmla="*/ 793 w 799"/>
                  <a:gd name="T47" fmla="*/ 88 h 88"/>
                  <a:gd name="T48" fmla="*/ 793 w 799"/>
                  <a:gd name="T49" fmla="*/ 80 h 88"/>
                  <a:gd name="T50" fmla="*/ 794 w 799"/>
                  <a:gd name="T51" fmla="*/ 58 h 88"/>
                  <a:gd name="T52" fmla="*/ 799 w 799"/>
                  <a:gd name="T53" fmla="*/ 58 h 88"/>
                  <a:gd name="T54" fmla="*/ 5 w 799"/>
                  <a:gd name="T55" fmla="*/ 2 h 88"/>
                  <a:gd name="T56" fmla="*/ 2 w 799"/>
                  <a:gd name="T57" fmla="*/ 18 h 88"/>
                  <a:gd name="T58" fmla="*/ 0 w 799"/>
                  <a:gd name="T59" fmla="*/ 38 h 88"/>
                  <a:gd name="T60" fmla="*/ 0 w 799"/>
                  <a:gd name="T61" fmla="*/ 58 h 88"/>
                  <a:gd name="T62" fmla="*/ 0 w 799"/>
                  <a:gd name="T63" fmla="*/ 61 h 88"/>
                  <a:gd name="T64" fmla="*/ 5 w 799"/>
                  <a:gd name="T65" fmla="*/ 60 h 88"/>
                  <a:gd name="T66" fmla="*/ 5 w 799"/>
                  <a:gd name="T67" fmla="*/ 58 h 88"/>
                  <a:gd name="T68" fmla="*/ 5 w 799"/>
                  <a:gd name="T69" fmla="*/ 38 h 88"/>
                  <a:gd name="T70" fmla="*/ 7 w 799"/>
                  <a:gd name="T71" fmla="*/ 18 h 88"/>
                  <a:gd name="T72" fmla="*/ 10 w 799"/>
                  <a:gd name="T73" fmla="*/ 0 h 88"/>
                  <a:gd name="T74" fmla="*/ 9 w 799"/>
                  <a:gd name="T75" fmla="*/ 0 h 88"/>
                  <a:gd name="T76" fmla="*/ 9 w 799"/>
                  <a:gd name="T77" fmla="*/ 0 h 88"/>
                  <a:gd name="T78" fmla="*/ 9 w 799"/>
                  <a:gd name="T79" fmla="*/ 0 h 88"/>
                  <a:gd name="T80" fmla="*/ 7 w 799"/>
                  <a:gd name="T81" fmla="*/ 0 h 88"/>
                  <a:gd name="T82" fmla="*/ 7 w 799"/>
                  <a:gd name="T83" fmla="*/ 0 h 88"/>
                  <a:gd name="T84" fmla="*/ 5 w 799"/>
                  <a:gd name="T85" fmla="*/ 0 h 88"/>
                  <a:gd name="T86" fmla="*/ 5 w 799"/>
                  <a:gd name="T87" fmla="*/ 0 h 88"/>
                  <a:gd name="T88" fmla="*/ 5 w 799"/>
                  <a:gd name="T89" fmla="*/ 2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9"/>
                  <a:gd name="T136" fmla="*/ 0 h 88"/>
                  <a:gd name="T137" fmla="*/ 799 w 799"/>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9" h="88">
                    <a:moveTo>
                      <a:pt x="799" y="58"/>
                    </a:moveTo>
                    <a:lnTo>
                      <a:pt x="798" y="38"/>
                    </a:lnTo>
                    <a:lnTo>
                      <a:pt x="798" y="35"/>
                    </a:lnTo>
                    <a:lnTo>
                      <a:pt x="796" y="35"/>
                    </a:lnTo>
                    <a:lnTo>
                      <a:pt x="794" y="35"/>
                    </a:lnTo>
                    <a:lnTo>
                      <a:pt x="793" y="35"/>
                    </a:lnTo>
                    <a:lnTo>
                      <a:pt x="793" y="38"/>
                    </a:lnTo>
                    <a:lnTo>
                      <a:pt x="794" y="58"/>
                    </a:lnTo>
                    <a:lnTo>
                      <a:pt x="799" y="58"/>
                    </a:lnTo>
                    <a:lnTo>
                      <a:pt x="798" y="80"/>
                    </a:lnTo>
                    <a:lnTo>
                      <a:pt x="798" y="88"/>
                    </a:lnTo>
                    <a:lnTo>
                      <a:pt x="796" y="88"/>
                    </a:lnTo>
                    <a:lnTo>
                      <a:pt x="794" y="88"/>
                    </a:lnTo>
                    <a:lnTo>
                      <a:pt x="793" y="88"/>
                    </a:lnTo>
                    <a:lnTo>
                      <a:pt x="793" y="80"/>
                    </a:lnTo>
                    <a:lnTo>
                      <a:pt x="794" y="58"/>
                    </a:lnTo>
                    <a:lnTo>
                      <a:pt x="799" y="58"/>
                    </a:lnTo>
                    <a:close/>
                    <a:moveTo>
                      <a:pt x="5" y="2"/>
                    </a:moveTo>
                    <a:lnTo>
                      <a:pt x="2" y="18"/>
                    </a:lnTo>
                    <a:lnTo>
                      <a:pt x="0" y="38"/>
                    </a:lnTo>
                    <a:lnTo>
                      <a:pt x="0" y="58"/>
                    </a:lnTo>
                    <a:lnTo>
                      <a:pt x="0" y="61"/>
                    </a:lnTo>
                    <a:lnTo>
                      <a:pt x="5" y="60"/>
                    </a:lnTo>
                    <a:lnTo>
                      <a:pt x="5" y="58"/>
                    </a:lnTo>
                    <a:lnTo>
                      <a:pt x="5" y="38"/>
                    </a:lnTo>
                    <a:lnTo>
                      <a:pt x="7" y="18"/>
                    </a:lnTo>
                    <a:lnTo>
                      <a:pt x="10" y="0"/>
                    </a:lnTo>
                    <a:lnTo>
                      <a:pt x="9" y="0"/>
                    </a:lnTo>
                    <a:lnTo>
                      <a:pt x="7" y="0"/>
                    </a:lnTo>
                    <a:lnTo>
                      <a:pt x="5" y="0"/>
                    </a:lnTo>
                    <a:lnTo>
                      <a:pt x="5" y="2"/>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314" name="Freeform 330"/>
              <p:cNvSpPr>
                <a:spLocks noEditPoints="1"/>
              </p:cNvSpPr>
              <p:nvPr/>
            </p:nvSpPr>
            <p:spPr bwMode="auto">
              <a:xfrm>
                <a:off x="1636" y="2885"/>
                <a:ext cx="792" cy="90"/>
              </a:xfrm>
              <a:custGeom>
                <a:avLst/>
                <a:gdLst>
                  <a:gd name="T0" fmla="*/ 792 w 792"/>
                  <a:gd name="T1" fmla="*/ 60 h 90"/>
                  <a:gd name="T2" fmla="*/ 792 w 792"/>
                  <a:gd name="T3" fmla="*/ 40 h 90"/>
                  <a:gd name="T4" fmla="*/ 792 w 792"/>
                  <a:gd name="T5" fmla="*/ 37 h 90"/>
                  <a:gd name="T6" fmla="*/ 790 w 792"/>
                  <a:gd name="T7" fmla="*/ 37 h 90"/>
                  <a:gd name="T8" fmla="*/ 790 w 792"/>
                  <a:gd name="T9" fmla="*/ 37 h 90"/>
                  <a:gd name="T10" fmla="*/ 790 w 792"/>
                  <a:gd name="T11" fmla="*/ 37 h 90"/>
                  <a:gd name="T12" fmla="*/ 789 w 792"/>
                  <a:gd name="T13" fmla="*/ 37 h 90"/>
                  <a:gd name="T14" fmla="*/ 789 w 792"/>
                  <a:gd name="T15" fmla="*/ 37 h 90"/>
                  <a:gd name="T16" fmla="*/ 789 w 792"/>
                  <a:gd name="T17" fmla="*/ 37 h 90"/>
                  <a:gd name="T18" fmla="*/ 787 w 792"/>
                  <a:gd name="T19" fmla="*/ 39 h 90"/>
                  <a:gd name="T20" fmla="*/ 787 w 792"/>
                  <a:gd name="T21" fmla="*/ 39 h 90"/>
                  <a:gd name="T22" fmla="*/ 787 w 792"/>
                  <a:gd name="T23" fmla="*/ 40 h 90"/>
                  <a:gd name="T24" fmla="*/ 787 w 792"/>
                  <a:gd name="T25" fmla="*/ 60 h 90"/>
                  <a:gd name="T26" fmla="*/ 792 w 792"/>
                  <a:gd name="T27" fmla="*/ 60 h 90"/>
                  <a:gd name="T28" fmla="*/ 792 w 792"/>
                  <a:gd name="T29" fmla="*/ 82 h 90"/>
                  <a:gd name="T30" fmla="*/ 792 w 792"/>
                  <a:gd name="T31" fmla="*/ 90 h 90"/>
                  <a:gd name="T32" fmla="*/ 790 w 792"/>
                  <a:gd name="T33" fmla="*/ 90 h 90"/>
                  <a:gd name="T34" fmla="*/ 790 w 792"/>
                  <a:gd name="T35" fmla="*/ 90 h 90"/>
                  <a:gd name="T36" fmla="*/ 789 w 792"/>
                  <a:gd name="T37" fmla="*/ 90 h 90"/>
                  <a:gd name="T38" fmla="*/ 789 w 792"/>
                  <a:gd name="T39" fmla="*/ 90 h 90"/>
                  <a:gd name="T40" fmla="*/ 789 w 792"/>
                  <a:gd name="T41" fmla="*/ 90 h 90"/>
                  <a:gd name="T42" fmla="*/ 787 w 792"/>
                  <a:gd name="T43" fmla="*/ 90 h 90"/>
                  <a:gd name="T44" fmla="*/ 787 w 792"/>
                  <a:gd name="T45" fmla="*/ 90 h 90"/>
                  <a:gd name="T46" fmla="*/ 787 w 792"/>
                  <a:gd name="T47" fmla="*/ 90 h 90"/>
                  <a:gd name="T48" fmla="*/ 787 w 792"/>
                  <a:gd name="T49" fmla="*/ 82 h 90"/>
                  <a:gd name="T50" fmla="*/ 787 w 792"/>
                  <a:gd name="T51" fmla="*/ 60 h 90"/>
                  <a:gd name="T52" fmla="*/ 792 w 792"/>
                  <a:gd name="T53" fmla="*/ 60 h 90"/>
                  <a:gd name="T54" fmla="*/ 3 w 792"/>
                  <a:gd name="T55" fmla="*/ 2 h 90"/>
                  <a:gd name="T56" fmla="*/ 1 w 792"/>
                  <a:gd name="T57" fmla="*/ 20 h 90"/>
                  <a:gd name="T58" fmla="*/ 0 w 792"/>
                  <a:gd name="T59" fmla="*/ 40 h 90"/>
                  <a:gd name="T60" fmla="*/ 0 w 792"/>
                  <a:gd name="T61" fmla="*/ 60 h 90"/>
                  <a:gd name="T62" fmla="*/ 0 w 792"/>
                  <a:gd name="T63" fmla="*/ 62 h 90"/>
                  <a:gd name="T64" fmla="*/ 5 w 792"/>
                  <a:gd name="T65" fmla="*/ 60 h 90"/>
                  <a:gd name="T66" fmla="*/ 5 w 792"/>
                  <a:gd name="T67" fmla="*/ 40 h 90"/>
                  <a:gd name="T68" fmla="*/ 6 w 792"/>
                  <a:gd name="T69" fmla="*/ 20 h 90"/>
                  <a:gd name="T70" fmla="*/ 8 w 792"/>
                  <a:gd name="T71" fmla="*/ 2 h 90"/>
                  <a:gd name="T72" fmla="*/ 8 w 792"/>
                  <a:gd name="T73" fmla="*/ 0 h 90"/>
                  <a:gd name="T74" fmla="*/ 8 w 792"/>
                  <a:gd name="T75" fmla="*/ 0 h 90"/>
                  <a:gd name="T76" fmla="*/ 8 w 792"/>
                  <a:gd name="T77" fmla="*/ 0 h 90"/>
                  <a:gd name="T78" fmla="*/ 6 w 792"/>
                  <a:gd name="T79" fmla="*/ 2 h 90"/>
                  <a:gd name="T80" fmla="*/ 6 w 792"/>
                  <a:gd name="T81" fmla="*/ 2 h 90"/>
                  <a:gd name="T82" fmla="*/ 5 w 792"/>
                  <a:gd name="T83" fmla="*/ 2 h 90"/>
                  <a:gd name="T84" fmla="*/ 5 w 792"/>
                  <a:gd name="T85" fmla="*/ 2 h 90"/>
                  <a:gd name="T86" fmla="*/ 5 w 792"/>
                  <a:gd name="T87" fmla="*/ 2 h 90"/>
                  <a:gd name="T88" fmla="*/ 3 w 792"/>
                  <a:gd name="T89" fmla="*/ 2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2"/>
                  <a:gd name="T136" fmla="*/ 0 h 90"/>
                  <a:gd name="T137" fmla="*/ 792 w 792"/>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2" h="90">
                    <a:moveTo>
                      <a:pt x="792" y="60"/>
                    </a:moveTo>
                    <a:lnTo>
                      <a:pt x="792" y="40"/>
                    </a:lnTo>
                    <a:lnTo>
                      <a:pt x="792" y="37"/>
                    </a:lnTo>
                    <a:lnTo>
                      <a:pt x="790" y="37"/>
                    </a:lnTo>
                    <a:lnTo>
                      <a:pt x="789" y="37"/>
                    </a:lnTo>
                    <a:lnTo>
                      <a:pt x="787" y="39"/>
                    </a:lnTo>
                    <a:lnTo>
                      <a:pt x="787" y="40"/>
                    </a:lnTo>
                    <a:lnTo>
                      <a:pt x="787" y="60"/>
                    </a:lnTo>
                    <a:lnTo>
                      <a:pt x="792" y="60"/>
                    </a:lnTo>
                    <a:lnTo>
                      <a:pt x="792" y="82"/>
                    </a:lnTo>
                    <a:lnTo>
                      <a:pt x="792" y="90"/>
                    </a:lnTo>
                    <a:lnTo>
                      <a:pt x="790" y="90"/>
                    </a:lnTo>
                    <a:lnTo>
                      <a:pt x="789" y="90"/>
                    </a:lnTo>
                    <a:lnTo>
                      <a:pt x="787" y="90"/>
                    </a:lnTo>
                    <a:lnTo>
                      <a:pt x="787" y="82"/>
                    </a:lnTo>
                    <a:lnTo>
                      <a:pt x="787" y="60"/>
                    </a:lnTo>
                    <a:lnTo>
                      <a:pt x="792" y="60"/>
                    </a:lnTo>
                    <a:close/>
                    <a:moveTo>
                      <a:pt x="3" y="2"/>
                    </a:moveTo>
                    <a:lnTo>
                      <a:pt x="1" y="20"/>
                    </a:lnTo>
                    <a:lnTo>
                      <a:pt x="0" y="40"/>
                    </a:lnTo>
                    <a:lnTo>
                      <a:pt x="0" y="60"/>
                    </a:lnTo>
                    <a:lnTo>
                      <a:pt x="0" y="62"/>
                    </a:lnTo>
                    <a:lnTo>
                      <a:pt x="5" y="60"/>
                    </a:lnTo>
                    <a:lnTo>
                      <a:pt x="5" y="40"/>
                    </a:lnTo>
                    <a:lnTo>
                      <a:pt x="6" y="20"/>
                    </a:lnTo>
                    <a:lnTo>
                      <a:pt x="8" y="2"/>
                    </a:lnTo>
                    <a:lnTo>
                      <a:pt x="8" y="0"/>
                    </a:lnTo>
                    <a:lnTo>
                      <a:pt x="6" y="2"/>
                    </a:lnTo>
                    <a:lnTo>
                      <a:pt x="5" y="2"/>
                    </a:lnTo>
                    <a:lnTo>
                      <a:pt x="3" y="2"/>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315" name="Freeform 331"/>
              <p:cNvSpPr>
                <a:spLocks noEditPoints="1"/>
              </p:cNvSpPr>
              <p:nvPr/>
            </p:nvSpPr>
            <p:spPr bwMode="auto">
              <a:xfrm>
                <a:off x="1637" y="2885"/>
                <a:ext cx="789" cy="90"/>
              </a:xfrm>
              <a:custGeom>
                <a:avLst/>
                <a:gdLst>
                  <a:gd name="T0" fmla="*/ 789 w 789"/>
                  <a:gd name="T1" fmla="*/ 60 h 90"/>
                  <a:gd name="T2" fmla="*/ 788 w 789"/>
                  <a:gd name="T3" fmla="*/ 40 h 90"/>
                  <a:gd name="T4" fmla="*/ 788 w 789"/>
                  <a:gd name="T5" fmla="*/ 37 h 90"/>
                  <a:gd name="T6" fmla="*/ 788 w 789"/>
                  <a:gd name="T7" fmla="*/ 37 h 90"/>
                  <a:gd name="T8" fmla="*/ 788 w 789"/>
                  <a:gd name="T9" fmla="*/ 37 h 90"/>
                  <a:gd name="T10" fmla="*/ 786 w 789"/>
                  <a:gd name="T11" fmla="*/ 39 h 90"/>
                  <a:gd name="T12" fmla="*/ 786 w 789"/>
                  <a:gd name="T13" fmla="*/ 39 h 90"/>
                  <a:gd name="T14" fmla="*/ 784 w 789"/>
                  <a:gd name="T15" fmla="*/ 39 h 90"/>
                  <a:gd name="T16" fmla="*/ 784 w 789"/>
                  <a:gd name="T17" fmla="*/ 39 h 90"/>
                  <a:gd name="T18" fmla="*/ 784 w 789"/>
                  <a:gd name="T19" fmla="*/ 39 h 90"/>
                  <a:gd name="T20" fmla="*/ 783 w 789"/>
                  <a:gd name="T21" fmla="*/ 39 h 90"/>
                  <a:gd name="T22" fmla="*/ 783 w 789"/>
                  <a:gd name="T23" fmla="*/ 40 h 90"/>
                  <a:gd name="T24" fmla="*/ 784 w 789"/>
                  <a:gd name="T25" fmla="*/ 60 h 90"/>
                  <a:gd name="T26" fmla="*/ 789 w 789"/>
                  <a:gd name="T27" fmla="*/ 60 h 90"/>
                  <a:gd name="T28" fmla="*/ 788 w 789"/>
                  <a:gd name="T29" fmla="*/ 82 h 90"/>
                  <a:gd name="T30" fmla="*/ 788 w 789"/>
                  <a:gd name="T31" fmla="*/ 90 h 90"/>
                  <a:gd name="T32" fmla="*/ 788 w 789"/>
                  <a:gd name="T33" fmla="*/ 90 h 90"/>
                  <a:gd name="T34" fmla="*/ 786 w 789"/>
                  <a:gd name="T35" fmla="*/ 90 h 90"/>
                  <a:gd name="T36" fmla="*/ 786 w 789"/>
                  <a:gd name="T37" fmla="*/ 90 h 90"/>
                  <a:gd name="T38" fmla="*/ 786 w 789"/>
                  <a:gd name="T39" fmla="*/ 90 h 90"/>
                  <a:gd name="T40" fmla="*/ 784 w 789"/>
                  <a:gd name="T41" fmla="*/ 90 h 90"/>
                  <a:gd name="T42" fmla="*/ 784 w 789"/>
                  <a:gd name="T43" fmla="*/ 90 h 90"/>
                  <a:gd name="T44" fmla="*/ 783 w 789"/>
                  <a:gd name="T45" fmla="*/ 90 h 90"/>
                  <a:gd name="T46" fmla="*/ 783 w 789"/>
                  <a:gd name="T47" fmla="*/ 90 h 90"/>
                  <a:gd name="T48" fmla="*/ 783 w 789"/>
                  <a:gd name="T49" fmla="*/ 80 h 90"/>
                  <a:gd name="T50" fmla="*/ 784 w 789"/>
                  <a:gd name="T51" fmla="*/ 60 h 90"/>
                  <a:gd name="T52" fmla="*/ 789 w 789"/>
                  <a:gd name="T53" fmla="*/ 60 h 90"/>
                  <a:gd name="T54" fmla="*/ 5 w 789"/>
                  <a:gd name="T55" fmla="*/ 2 h 90"/>
                  <a:gd name="T56" fmla="*/ 2 w 789"/>
                  <a:gd name="T57" fmla="*/ 20 h 90"/>
                  <a:gd name="T58" fmla="*/ 0 w 789"/>
                  <a:gd name="T59" fmla="*/ 40 h 90"/>
                  <a:gd name="T60" fmla="*/ 0 w 789"/>
                  <a:gd name="T61" fmla="*/ 60 h 90"/>
                  <a:gd name="T62" fmla="*/ 0 w 789"/>
                  <a:gd name="T63" fmla="*/ 62 h 90"/>
                  <a:gd name="T64" fmla="*/ 5 w 789"/>
                  <a:gd name="T65" fmla="*/ 58 h 90"/>
                  <a:gd name="T66" fmla="*/ 5 w 789"/>
                  <a:gd name="T67" fmla="*/ 40 h 90"/>
                  <a:gd name="T68" fmla="*/ 7 w 789"/>
                  <a:gd name="T69" fmla="*/ 20 h 90"/>
                  <a:gd name="T70" fmla="*/ 10 w 789"/>
                  <a:gd name="T71" fmla="*/ 2 h 90"/>
                  <a:gd name="T72" fmla="*/ 10 w 789"/>
                  <a:gd name="T73" fmla="*/ 0 h 90"/>
                  <a:gd name="T74" fmla="*/ 10 w 789"/>
                  <a:gd name="T75" fmla="*/ 0 h 90"/>
                  <a:gd name="T76" fmla="*/ 9 w 789"/>
                  <a:gd name="T77" fmla="*/ 0 h 90"/>
                  <a:gd name="T78" fmla="*/ 9 w 789"/>
                  <a:gd name="T79" fmla="*/ 0 h 90"/>
                  <a:gd name="T80" fmla="*/ 7 w 789"/>
                  <a:gd name="T81" fmla="*/ 0 h 90"/>
                  <a:gd name="T82" fmla="*/ 7 w 789"/>
                  <a:gd name="T83" fmla="*/ 0 h 90"/>
                  <a:gd name="T84" fmla="*/ 7 w 789"/>
                  <a:gd name="T85" fmla="*/ 0 h 90"/>
                  <a:gd name="T86" fmla="*/ 5 w 789"/>
                  <a:gd name="T87" fmla="*/ 2 h 90"/>
                  <a:gd name="T88" fmla="*/ 5 w 789"/>
                  <a:gd name="T89" fmla="*/ 2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90"/>
                  <a:gd name="T137" fmla="*/ 789 w 789"/>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90">
                    <a:moveTo>
                      <a:pt x="789" y="60"/>
                    </a:moveTo>
                    <a:lnTo>
                      <a:pt x="788" y="40"/>
                    </a:lnTo>
                    <a:lnTo>
                      <a:pt x="788" y="37"/>
                    </a:lnTo>
                    <a:lnTo>
                      <a:pt x="786" y="39"/>
                    </a:lnTo>
                    <a:lnTo>
                      <a:pt x="784" y="39"/>
                    </a:lnTo>
                    <a:lnTo>
                      <a:pt x="783" y="39"/>
                    </a:lnTo>
                    <a:lnTo>
                      <a:pt x="783" y="40"/>
                    </a:lnTo>
                    <a:lnTo>
                      <a:pt x="784" y="60"/>
                    </a:lnTo>
                    <a:lnTo>
                      <a:pt x="789" y="60"/>
                    </a:lnTo>
                    <a:lnTo>
                      <a:pt x="788" y="82"/>
                    </a:lnTo>
                    <a:lnTo>
                      <a:pt x="788" y="90"/>
                    </a:lnTo>
                    <a:lnTo>
                      <a:pt x="786" y="90"/>
                    </a:lnTo>
                    <a:lnTo>
                      <a:pt x="784" y="90"/>
                    </a:lnTo>
                    <a:lnTo>
                      <a:pt x="783" y="90"/>
                    </a:lnTo>
                    <a:lnTo>
                      <a:pt x="783" y="80"/>
                    </a:lnTo>
                    <a:lnTo>
                      <a:pt x="784" y="60"/>
                    </a:lnTo>
                    <a:lnTo>
                      <a:pt x="789" y="60"/>
                    </a:lnTo>
                    <a:close/>
                    <a:moveTo>
                      <a:pt x="5" y="2"/>
                    </a:moveTo>
                    <a:lnTo>
                      <a:pt x="2" y="20"/>
                    </a:lnTo>
                    <a:lnTo>
                      <a:pt x="0" y="40"/>
                    </a:lnTo>
                    <a:lnTo>
                      <a:pt x="0" y="60"/>
                    </a:lnTo>
                    <a:lnTo>
                      <a:pt x="0" y="62"/>
                    </a:lnTo>
                    <a:lnTo>
                      <a:pt x="5" y="58"/>
                    </a:lnTo>
                    <a:lnTo>
                      <a:pt x="5" y="40"/>
                    </a:lnTo>
                    <a:lnTo>
                      <a:pt x="7" y="20"/>
                    </a:lnTo>
                    <a:lnTo>
                      <a:pt x="10" y="2"/>
                    </a:lnTo>
                    <a:lnTo>
                      <a:pt x="10" y="0"/>
                    </a:lnTo>
                    <a:lnTo>
                      <a:pt x="9" y="0"/>
                    </a:lnTo>
                    <a:lnTo>
                      <a:pt x="7" y="0"/>
                    </a:lnTo>
                    <a:lnTo>
                      <a:pt x="5" y="2"/>
                    </a:lnTo>
                    <a:close/>
                  </a:path>
                </a:pathLst>
              </a:custGeom>
              <a:solidFill>
                <a:srgbClr val="919191"/>
              </a:solidFill>
              <a:ln w="9525">
                <a:noFill/>
                <a:round/>
                <a:headEnd/>
                <a:tailEnd/>
              </a:ln>
            </p:spPr>
            <p:txBody>
              <a:bodyPr/>
              <a:lstStyle/>
              <a:p>
                <a:pPr algn="ctr"/>
                <a:endParaRPr lang="en-US">
                  <a:latin typeface="Candara" pitchFamily="34" charset="0"/>
                </a:endParaRPr>
              </a:p>
            </p:txBody>
          </p:sp>
          <p:sp>
            <p:nvSpPr>
              <p:cNvPr id="7316" name="Freeform 332"/>
              <p:cNvSpPr>
                <a:spLocks noEditPoints="1"/>
              </p:cNvSpPr>
              <p:nvPr/>
            </p:nvSpPr>
            <p:spPr bwMode="auto">
              <a:xfrm>
                <a:off x="1641" y="2884"/>
                <a:ext cx="782" cy="93"/>
              </a:xfrm>
              <a:custGeom>
                <a:avLst/>
                <a:gdLst>
                  <a:gd name="T0" fmla="*/ 782 w 782"/>
                  <a:gd name="T1" fmla="*/ 61 h 93"/>
                  <a:gd name="T2" fmla="*/ 782 w 782"/>
                  <a:gd name="T3" fmla="*/ 41 h 93"/>
                  <a:gd name="T4" fmla="*/ 782 w 782"/>
                  <a:gd name="T5" fmla="*/ 40 h 93"/>
                  <a:gd name="T6" fmla="*/ 780 w 782"/>
                  <a:gd name="T7" fmla="*/ 40 h 93"/>
                  <a:gd name="T8" fmla="*/ 780 w 782"/>
                  <a:gd name="T9" fmla="*/ 40 h 93"/>
                  <a:gd name="T10" fmla="*/ 780 w 782"/>
                  <a:gd name="T11" fmla="*/ 40 h 93"/>
                  <a:gd name="T12" fmla="*/ 779 w 782"/>
                  <a:gd name="T13" fmla="*/ 40 h 93"/>
                  <a:gd name="T14" fmla="*/ 779 w 782"/>
                  <a:gd name="T15" fmla="*/ 40 h 93"/>
                  <a:gd name="T16" fmla="*/ 779 w 782"/>
                  <a:gd name="T17" fmla="*/ 40 h 93"/>
                  <a:gd name="T18" fmla="*/ 777 w 782"/>
                  <a:gd name="T19" fmla="*/ 40 h 93"/>
                  <a:gd name="T20" fmla="*/ 777 w 782"/>
                  <a:gd name="T21" fmla="*/ 40 h 93"/>
                  <a:gd name="T22" fmla="*/ 777 w 782"/>
                  <a:gd name="T23" fmla="*/ 41 h 93"/>
                  <a:gd name="T24" fmla="*/ 777 w 782"/>
                  <a:gd name="T25" fmla="*/ 61 h 93"/>
                  <a:gd name="T26" fmla="*/ 782 w 782"/>
                  <a:gd name="T27" fmla="*/ 61 h 93"/>
                  <a:gd name="T28" fmla="*/ 782 w 782"/>
                  <a:gd name="T29" fmla="*/ 83 h 93"/>
                  <a:gd name="T30" fmla="*/ 782 w 782"/>
                  <a:gd name="T31" fmla="*/ 91 h 93"/>
                  <a:gd name="T32" fmla="*/ 780 w 782"/>
                  <a:gd name="T33" fmla="*/ 91 h 93"/>
                  <a:gd name="T34" fmla="*/ 780 w 782"/>
                  <a:gd name="T35" fmla="*/ 91 h 93"/>
                  <a:gd name="T36" fmla="*/ 779 w 782"/>
                  <a:gd name="T37" fmla="*/ 91 h 93"/>
                  <a:gd name="T38" fmla="*/ 779 w 782"/>
                  <a:gd name="T39" fmla="*/ 91 h 93"/>
                  <a:gd name="T40" fmla="*/ 779 w 782"/>
                  <a:gd name="T41" fmla="*/ 93 h 93"/>
                  <a:gd name="T42" fmla="*/ 777 w 782"/>
                  <a:gd name="T43" fmla="*/ 93 h 93"/>
                  <a:gd name="T44" fmla="*/ 777 w 782"/>
                  <a:gd name="T45" fmla="*/ 93 h 93"/>
                  <a:gd name="T46" fmla="*/ 775 w 782"/>
                  <a:gd name="T47" fmla="*/ 93 h 93"/>
                  <a:gd name="T48" fmla="*/ 777 w 782"/>
                  <a:gd name="T49" fmla="*/ 81 h 93"/>
                  <a:gd name="T50" fmla="*/ 777 w 782"/>
                  <a:gd name="T51" fmla="*/ 61 h 93"/>
                  <a:gd name="T52" fmla="*/ 782 w 782"/>
                  <a:gd name="T53" fmla="*/ 61 h 93"/>
                  <a:gd name="T54" fmla="*/ 3 w 782"/>
                  <a:gd name="T55" fmla="*/ 1 h 93"/>
                  <a:gd name="T56" fmla="*/ 3 w 782"/>
                  <a:gd name="T57" fmla="*/ 3 h 93"/>
                  <a:gd name="T58" fmla="*/ 1 w 782"/>
                  <a:gd name="T59" fmla="*/ 21 h 93"/>
                  <a:gd name="T60" fmla="*/ 0 w 782"/>
                  <a:gd name="T61" fmla="*/ 41 h 93"/>
                  <a:gd name="T62" fmla="*/ 0 w 782"/>
                  <a:gd name="T63" fmla="*/ 61 h 93"/>
                  <a:gd name="T64" fmla="*/ 5 w 782"/>
                  <a:gd name="T65" fmla="*/ 59 h 93"/>
                  <a:gd name="T66" fmla="*/ 5 w 782"/>
                  <a:gd name="T67" fmla="*/ 41 h 93"/>
                  <a:gd name="T68" fmla="*/ 6 w 782"/>
                  <a:gd name="T69" fmla="*/ 23 h 93"/>
                  <a:gd name="T70" fmla="*/ 8 w 782"/>
                  <a:gd name="T71" fmla="*/ 3 h 93"/>
                  <a:gd name="T72" fmla="*/ 10 w 782"/>
                  <a:gd name="T73" fmla="*/ 0 h 93"/>
                  <a:gd name="T74" fmla="*/ 8 w 782"/>
                  <a:gd name="T75" fmla="*/ 0 h 93"/>
                  <a:gd name="T76" fmla="*/ 8 w 782"/>
                  <a:gd name="T77" fmla="*/ 1 h 93"/>
                  <a:gd name="T78" fmla="*/ 6 w 782"/>
                  <a:gd name="T79" fmla="*/ 1 h 93"/>
                  <a:gd name="T80" fmla="*/ 6 w 782"/>
                  <a:gd name="T81" fmla="*/ 1 h 93"/>
                  <a:gd name="T82" fmla="*/ 6 w 782"/>
                  <a:gd name="T83" fmla="*/ 1 h 93"/>
                  <a:gd name="T84" fmla="*/ 5 w 782"/>
                  <a:gd name="T85" fmla="*/ 1 h 93"/>
                  <a:gd name="T86" fmla="*/ 5 w 782"/>
                  <a:gd name="T87" fmla="*/ 1 h 93"/>
                  <a:gd name="T88" fmla="*/ 3 w 782"/>
                  <a:gd name="T89" fmla="*/ 1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2"/>
                  <a:gd name="T136" fmla="*/ 0 h 93"/>
                  <a:gd name="T137" fmla="*/ 782 w 782"/>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2" h="93">
                    <a:moveTo>
                      <a:pt x="782" y="61"/>
                    </a:moveTo>
                    <a:lnTo>
                      <a:pt x="782" y="41"/>
                    </a:lnTo>
                    <a:lnTo>
                      <a:pt x="782" y="40"/>
                    </a:lnTo>
                    <a:lnTo>
                      <a:pt x="780" y="40"/>
                    </a:lnTo>
                    <a:lnTo>
                      <a:pt x="779" y="40"/>
                    </a:lnTo>
                    <a:lnTo>
                      <a:pt x="777" y="40"/>
                    </a:lnTo>
                    <a:lnTo>
                      <a:pt x="777" y="41"/>
                    </a:lnTo>
                    <a:lnTo>
                      <a:pt x="777" y="61"/>
                    </a:lnTo>
                    <a:lnTo>
                      <a:pt x="782" y="61"/>
                    </a:lnTo>
                    <a:lnTo>
                      <a:pt x="782" y="83"/>
                    </a:lnTo>
                    <a:lnTo>
                      <a:pt x="782" y="91"/>
                    </a:lnTo>
                    <a:lnTo>
                      <a:pt x="780" y="91"/>
                    </a:lnTo>
                    <a:lnTo>
                      <a:pt x="779" y="91"/>
                    </a:lnTo>
                    <a:lnTo>
                      <a:pt x="779" y="93"/>
                    </a:lnTo>
                    <a:lnTo>
                      <a:pt x="777" y="93"/>
                    </a:lnTo>
                    <a:lnTo>
                      <a:pt x="775" y="93"/>
                    </a:lnTo>
                    <a:lnTo>
                      <a:pt x="777" y="81"/>
                    </a:lnTo>
                    <a:lnTo>
                      <a:pt x="777" y="61"/>
                    </a:lnTo>
                    <a:lnTo>
                      <a:pt x="782" y="61"/>
                    </a:lnTo>
                    <a:close/>
                    <a:moveTo>
                      <a:pt x="3" y="1"/>
                    </a:moveTo>
                    <a:lnTo>
                      <a:pt x="3" y="3"/>
                    </a:lnTo>
                    <a:lnTo>
                      <a:pt x="1" y="21"/>
                    </a:lnTo>
                    <a:lnTo>
                      <a:pt x="0" y="41"/>
                    </a:lnTo>
                    <a:lnTo>
                      <a:pt x="0" y="61"/>
                    </a:lnTo>
                    <a:lnTo>
                      <a:pt x="5" y="59"/>
                    </a:lnTo>
                    <a:lnTo>
                      <a:pt x="5" y="41"/>
                    </a:lnTo>
                    <a:lnTo>
                      <a:pt x="6" y="23"/>
                    </a:lnTo>
                    <a:lnTo>
                      <a:pt x="8" y="3"/>
                    </a:lnTo>
                    <a:lnTo>
                      <a:pt x="10" y="0"/>
                    </a:lnTo>
                    <a:lnTo>
                      <a:pt x="8" y="0"/>
                    </a:lnTo>
                    <a:lnTo>
                      <a:pt x="8" y="1"/>
                    </a:lnTo>
                    <a:lnTo>
                      <a:pt x="6" y="1"/>
                    </a:lnTo>
                    <a:lnTo>
                      <a:pt x="5" y="1"/>
                    </a:lnTo>
                    <a:lnTo>
                      <a:pt x="3" y="1"/>
                    </a:lnTo>
                    <a:close/>
                  </a:path>
                </a:pathLst>
              </a:custGeom>
              <a:solidFill>
                <a:srgbClr val="919191"/>
              </a:solidFill>
              <a:ln w="9525">
                <a:noFill/>
                <a:round/>
                <a:headEnd/>
                <a:tailEnd/>
              </a:ln>
            </p:spPr>
            <p:txBody>
              <a:bodyPr/>
              <a:lstStyle/>
              <a:p>
                <a:pPr algn="ctr"/>
                <a:endParaRPr lang="en-US">
                  <a:latin typeface="Candara" pitchFamily="34" charset="0"/>
                </a:endParaRPr>
              </a:p>
            </p:txBody>
          </p:sp>
          <p:sp>
            <p:nvSpPr>
              <p:cNvPr id="7317" name="Freeform 333"/>
              <p:cNvSpPr>
                <a:spLocks noEditPoints="1"/>
              </p:cNvSpPr>
              <p:nvPr/>
            </p:nvSpPr>
            <p:spPr bwMode="auto">
              <a:xfrm>
                <a:off x="1642" y="2884"/>
                <a:ext cx="779" cy="93"/>
              </a:xfrm>
              <a:custGeom>
                <a:avLst/>
                <a:gdLst>
                  <a:gd name="T0" fmla="*/ 779 w 779"/>
                  <a:gd name="T1" fmla="*/ 61 h 93"/>
                  <a:gd name="T2" fmla="*/ 778 w 779"/>
                  <a:gd name="T3" fmla="*/ 41 h 93"/>
                  <a:gd name="T4" fmla="*/ 778 w 779"/>
                  <a:gd name="T5" fmla="*/ 40 h 93"/>
                  <a:gd name="T6" fmla="*/ 778 w 779"/>
                  <a:gd name="T7" fmla="*/ 40 h 93"/>
                  <a:gd name="T8" fmla="*/ 778 w 779"/>
                  <a:gd name="T9" fmla="*/ 40 h 93"/>
                  <a:gd name="T10" fmla="*/ 776 w 779"/>
                  <a:gd name="T11" fmla="*/ 40 h 93"/>
                  <a:gd name="T12" fmla="*/ 776 w 779"/>
                  <a:gd name="T13" fmla="*/ 40 h 93"/>
                  <a:gd name="T14" fmla="*/ 774 w 779"/>
                  <a:gd name="T15" fmla="*/ 40 h 93"/>
                  <a:gd name="T16" fmla="*/ 774 w 779"/>
                  <a:gd name="T17" fmla="*/ 40 h 93"/>
                  <a:gd name="T18" fmla="*/ 774 w 779"/>
                  <a:gd name="T19" fmla="*/ 40 h 93"/>
                  <a:gd name="T20" fmla="*/ 773 w 779"/>
                  <a:gd name="T21" fmla="*/ 40 h 93"/>
                  <a:gd name="T22" fmla="*/ 773 w 779"/>
                  <a:gd name="T23" fmla="*/ 43 h 93"/>
                  <a:gd name="T24" fmla="*/ 774 w 779"/>
                  <a:gd name="T25" fmla="*/ 61 h 93"/>
                  <a:gd name="T26" fmla="*/ 779 w 779"/>
                  <a:gd name="T27" fmla="*/ 61 h 93"/>
                  <a:gd name="T28" fmla="*/ 778 w 779"/>
                  <a:gd name="T29" fmla="*/ 81 h 93"/>
                  <a:gd name="T30" fmla="*/ 778 w 779"/>
                  <a:gd name="T31" fmla="*/ 91 h 93"/>
                  <a:gd name="T32" fmla="*/ 778 w 779"/>
                  <a:gd name="T33" fmla="*/ 93 h 93"/>
                  <a:gd name="T34" fmla="*/ 776 w 779"/>
                  <a:gd name="T35" fmla="*/ 93 h 93"/>
                  <a:gd name="T36" fmla="*/ 776 w 779"/>
                  <a:gd name="T37" fmla="*/ 93 h 93"/>
                  <a:gd name="T38" fmla="*/ 774 w 779"/>
                  <a:gd name="T39" fmla="*/ 93 h 93"/>
                  <a:gd name="T40" fmla="*/ 774 w 779"/>
                  <a:gd name="T41" fmla="*/ 93 h 93"/>
                  <a:gd name="T42" fmla="*/ 774 w 779"/>
                  <a:gd name="T43" fmla="*/ 93 h 93"/>
                  <a:gd name="T44" fmla="*/ 773 w 779"/>
                  <a:gd name="T45" fmla="*/ 93 h 93"/>
                  <a:gd name="T46" fmla="*/ 773 w 779"/>
                  <a:gd name="T47" fmla="*/ 93 h 93"/>
                  <a:gd name="T48" fmla="*/ 773 w 779"/>
                  <a:gd name="T49" fmla="*/ 81 h 93"/>
                  <a:gd name="T50" fmla="*/ 774 w 779"/>
                  <a:gd name="T51" fmla="*/ 61 h 93"/>
                  <a:gd name="T52" fmla="*/ 779 w 779"/>
                  <a:gd name="T53" fmla="*/ 61 h 93"/>
                  <a:gd name="T54" fmla="*/ 5 w 779"/>
                  <a:gd name="T55" fmla="*/ 1 h 93"/>
                  <a:gd name="T56" fmla="*/ 5 w 779"/>
                  <a:gd name="T57" fmla="*/ 3 h 93"/>
                  <a:gd name="T58" fmla="*/ 2 w 779"/>
                  <a:gd name="T59" fmla="*/ 21 h 93"/>
                  <a:gd name="T60" fmla="*/ 0 w 779"/>
                  <a:gd name="T61" fmla="*/ 41 h 93"/>
                  <a:gd name="T62" fmla="*/ 0 w 779"/>
                  <a:gd name="T63" fmla="*/ 59 h 93"/>
                  <a:gd name="T64" fmla="*/ 5 w 779"/>
                  <a:gd name="T65" fmla="*/ 58 h 93"/>
                  <a:gd name="T66" fmla="*/ 5 w 779"/>
                  <a:gd name="T67" fmla="*/ 43 h 93"/>
                  <a:gd name="T68" fmla="*/ 7 w 779"/>
                  <a:gd name="T69" fmla="*/ 23 h 93"/>
                  <a:gd name="T70" fmla="*/ 10 w 779"/>
                  <a:gd name="T71" fmla="*/ 3 h 93"/>
                  <a:gd name="T72" fmla="*/ 10 w 779"/>
                  <a:gd name="T73" fmla="*/ 0 h 93"/>
                  <a:gd name="T74" fmla="*/ 10 w 779"/>
                  <a:gd name="T75" fmla="*/ 0 h 93"/>
                  <a:gd name="T76" fmla="*/ 9 w 779"/>
                  <a:gd name="T77" fmla="*/ 0 h 93"/>
                  <a:gd name="T78" fmla="*/ 9 w 779"/>
                  <a:gd name="T79" fmla="*/ 0 h 93"/>
                  <a:gd name="T80" fmla="*/ 9 w 779"/>
                  <a:gd name="T81" fmla="*/ 0 h 93"/>
                  <a:gd name="T82" fmla="*/ 7 w 779"/>
                  <a:gd name="T83" fmla="*/ 0 h 93"/>
                  <a:gd name="T84" fmla="*/ 7 w 779"/>
                  <a:gd name="T85" fmla="*/ 1 h 93"/>
                  <a:gd name="T86" fmla="*/ 5 w 779"/>
                  <a:gd name="T87" fmla="*/ 1 h 93"/>
                  <a:gd name="T88" fmla="*/ 5 w 779"/>
                  <a:gd name="T89" fmla="*/ 1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93"/>
                  <a:gd name="T137" fmla="*/ 779 w 779"/>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93">
                    <a:moveTo>
                      <a:pt x="779" y="61"/>
                    </a:moveTo>
                    <a:lnTo>
                      <a:pt x="778" y="41"/>
                    </a:lnTo>
                    <a:lnTo>
                      <a:pt x="778" y="40"/>
                    </a:lnTo>
                    <a:lnTo>
                      <a:pt x="776" y="40"/>
                    </a:lnTo>
                    <a:lnTo>
                      <a:pt x="774" y="40"/>
                    </a:lnTo>
                    <a:lnTo>
                      <a:pt x="773" y="40"/>
                    </a:lnTo>
                    <a:lnTo>
                      <a:pt x="773" y="43"/>
                    </a:lnTo>
                    <a:lnTo>
                      <a:pt x="774" y="61"/>
                    </a:lnTo>
                    <a:lnTo>
                      <a:pt x="779" y="61"/>
                    </a:lnTo>
                    <a:lnTo>
                      <a:pt x="778" y="81"/>
                    </a:lnTo>
                    <a:lnTo>
                      <a:pt x="778" y="91"/>
                    </a:lnTo>
                    <a:lnTo>
                      <a:pt x="778" y="93"/>
                    </a:lnTo>
                    <a:lnTo>
                      <a:pt x="776" y="93"/>
                    </a:lnTo>
                    <a:lnTo>
                      <a:pt x="774" y="93"/>
                    </a:lnTo>
                    <a:lnTo>
                      <a:pt x="773" y="93"/>
                    </a:lnTo>
                    <a:lnTo>
                      <a:pt x="773" y="81"/>
                    </a:lnTo>
                    <a:lnTo>
                      <a:pt x="774" y="61"/>
                    </a:lnTo>
                    <a:lnTo>
                      <a:pt x="779" y="61"/>
                    </a:lnTo>
                    <a:close/>
                    <a:moveTo>
                      <a:pt x="5" y="1"/>
                    </a:moveTo>
                    <a:lnTo>
                      <a:pt x="5" y="3"/>
                    </a:lnTo>
                    <a:lnTo>
                      <a:pt x="2" y="21"/>
                    </a:lnTo>
                    <a:lnTo>
                      <a:pt x="0" y="41"/>
                    </a:lnTo>
                    <a:lnTo>
                      <a:pt x="0" y="59"/>
                    </a:lnTo>
                    <a:lnTo>
                      <a:pt x="5" y="58"/>
                    </a:lnTo>
                    <a:lnTo>
                      <a:pt x="5" y="43"/>
                    </a:lnTo>
                    <a:lnTo>
                      <a:pt x="7" y="23"/>
                    </a:lnTo>
                    <a:lnTo>
                      <a:pt x="10" y="3"/>
                    </a:lnTo>
                    <a:lnTo>
                      <a:pt x="10" y="0"/>
                    </a:lnTo>
                    <a:lnTo>
                      <a:pt x="9" y="0"/>
                    </a:lnTo>
                    <a:lnTo>
                      <a:pt x="7" y="0"/>
                    </a:lnTo>
                    <a:lnTo>
                      <a:pt x="7" y="1"/>
                    </a:lnTo>
                    <a:lnTo>
                      <a:pt x="5" y="1"/>
                    </a:lnTo>
                    <a:close/>
                  </a:path>
                </a:pathLst>
              </a:custGeom>
              <a:solidFill>
                <a:srgbClr val="919191"/>
              </a:solidFill>
              <a:ln w="9525">
                <a:noFill/>
                <a:round/>
                <a:headEnd/>
                <a:tailEnd/>
              </a:ln>
            </p:spPr>
            <p:txBody>
              <a:bodyPr/>
              <a:lstStyle/>
              <a:p>
                <a:pPr algn="ctr"/>
                <a:endParaRPr lang="en-US">
                  <a:latin typeface="Candara" pitchFamily="34" charset="0"/>
                </a:endParaRPr>
              </a:p>
            </p:txBody>
          </p:sp>
          <p:sp>
            <p:nvSpPr>
              <p:cNvPr id="7318" name="Freeform 334"/>
              <p:cNvSpPr>
                <a:spLocks noEditPoints="1"/>
              </p:cNvSpPr>
              <p:nvPr/>
            </p:nvSpPr>
            <p:spPr bwMode="auto">
              <a:xfrm>
                <a:off x="1646" y="2882"/>
                <a:ext cx="772" cy="95"/>
              </a:xfrm>
              <a:custGeom>
                <a:avLst/>
                <a:gdLst>
                  <a:gd name="T0" fmla="*/ 772 w 772"/>
                  <a:gd name="T1" fmla="*/ 63 h 95"/>
                  <a:gd name="T2" fmla="*/ 772 w 772"/>
                  <a:gd name="T3" fmla="*/ 43 h 95"/>
                  <a:gd name="T4" fmla="*/ 772 w 772"/>
                  <a:gd name="T5" fmla="*/ 42 h 95"/>
                  <a:gd name="T6" fmla="*/ 770 w 772"/>
                  <a:gd name="T7" fmla="*/ 42 h 95"/>
                  <a:gd name="T8" fmla="*/ 770 w 772"/>
                  <a:gd name="T9" fmla="*/ 42 h 95"/>
                  <a:gd name="T10" fmla="*/ 770 w 772"/>
                  <a:gd name="T11" fmla="*/ 42 h 95"/>
                  <a:gd name="T12" fmla="*/ 769 w 772"/>
                  <a:gd name="T13" fmla="*/ 42 h 95"/>
                  <a:gd name="T14" fmla="*/ 769 w 772"/>
                  <a:gd name="T15" fmla="*/ 42 h 95"/>
                  <a:gd name="T16" fmla="*/ 769 w 772"/>
                  <a:gd name="T17" fmla="*/ 42 h 95"/>
                  <a:gd name="T18" fmla="*/ 767 w 772"/>
                  <a:gd name="T19" fmla="*/ 42 h 95"/>
                  <a:gd name="T20" fmla="*/ 767 w 772"/>
                  <a:gd name="T21" fmla="*/ 43 h 95"/>
                  <a:gd name="T22" fmla="*/ 767 w 772"/>
                  <a:gd name="T23" fmla="*/ 45 h 95"/>
                  <a:gd name="T24" fmla="*/ 767 w 772"/>
                  <a:gd name="T25" fmla="*/ 63 h 95"/>
                  <a:gd name="T26" fmla="*/ 772 w 772"/>
                  <a:gd name="T27" fmla="*/ 63 h 95"/>
                  <a:gd name="T28" fmla="*/ 772 w 772"/>
                  <a:gd name="T29" fmla="*/ 83 h 95"/>
                  <a:gd name="T30" fmla="*/ 770 w 772"/>
                  <a:gd name="T31" fmla="*/ 95 h 95"/>
                  <a:gd name="T32" fmla="*/ 770 w 772"/>
                  <a:gd name="T33" fmla="*/ 95 h 95"/>
                  <a:gd name="T34" fmla="*/ 770 w 772"/>
                  <a:gd name="T35" fmla="*/ 95 h 95"/>
                  <a:gd name="T36" fmla="*/ 769 w 772"/>
                  <a:gd name="T37" fmla="*/ 95 h 95"/>
                  <a:gd name="T38" fmla="*/ 769 w 772"/>
                  <a:gd name="T39" fmla="*/ 95 h 95"/>
                  <a:gd name="T40" fmla="*/ 769 w 772"/>
                  <a:gd name="T41" fmla="*/ 95 h 95"/>
                  <a:gd name="T42" fmla="*/ 767 w 772"/>
                  <a:gd name="T43" fmla="*/ 95 h 95"/>
                  <a:gd name="T44" fmla="*/ 767 w 772"/>
                  <a:gd name="T45" fmla="*/ 95 h 95"/>
                  <a:gd name="T46" fmla="*/ 766 w 772"/>
                  <a:gd name="T47" fmla="*/ 95 h 95"/>
                  <a:gd name="T48" fmla="*/ 767 w 772"/>
                  <a:gd name="T49" fmla="*/ 83 h 95"/>
                  <a:gd name="T50" fmla="*/ 767 w 772"/>
                  <a:gd name="T51" fmla="*/ 63 h 95"/>
                  <a:gd name="T52" fmla="*/ 772 w 772"/>
                  <a:gd name="T53" fmla="*/ 63 h 95"/>
                  <a:gd name="T54" fmla="*/ 5 w 772"/>
                  <a:gd name="T55" fmla="*/ 2 h 95"/>
                  <a:gd name="T56" fmla="*/ 3 w 772"/>
                  <a:gd name="T57" fmla="*/ 5 h 95"/>
                  <a:gd name="T58" fmla="*/ 1 w 772"/>
                  <a:gd name="T59" fmla="*/ 25 h 95"/>
                  <a:gd name="T60" fmla="*/ 0 w 772"/>
                  <a:gd name="T61" fmla="*/ 43 h 95"/>
                  <a:gd name="T62" fmla="*/ 0 w 772"/>
                  <a:gd name="T63" fmla="*/ 61 h 95"/>
                  <a:gd name="T64" fmla="*/ 5 w 772"/>
                  <a:gd name="T65" fmla="*/ 58 h 95"/>
                  <a:gd name="T66" fmla="*/ 5 w 772"/>
                  <a:gd name="T67" fmla="*/ 45 h 95"/>
                  <a:gd name="T68" fmla="*/ 6 w 772"/>
                  <a:gd name="T69" fmla="*/ 25 h 95"/>
                  <a:gd name="T70" fmla="*/ 8 w 772"/>
                  <a:gd name="T71" fmla="*/ 5 h 95"/>
                  <a:gd name="T72" fmla="*/ 10 w 772"/>
                  <a:gd name="T73" fmla="*/ 0 h 95"/>
                  <a:gd name="T74" fmla="*/ 8 w 772"/>
                  <a:gd name="T75" fmla="*/ 0 h 95"/>
                  <a:gd name="T76" fmla="*/ 8 w 772"/>
                  <a:gd name="T77" fmla="*/ 2 h 95"/>
                  <a:gd name="T78" fmla="*/ 8 w 772"/>
                  <a:gd name="T79" fmla="*/ 2 h 95"/>
                  <a:gd name="T80" fmla="*/ 6 w 772"/>
                  <a:gd name="T81" fmla="*/ 2 h 95"/>
                  <a:gd name="T82" fmla="*/ 6 w 772"/>
                  <a:gd name="T83" fmla="*/ 2 h 95"/>
                  <a:gd name="T84" fmla="*/ 5 w 772"/>
                  <a:gd name="T85" fmla="*/ 2 h 95"/>
                  <a:gd name="T86" fmla="*/ 5 w 772"/>
                  <a:gd name="T87" fmla="*/ 2 h 95"/>
                  <a:gd name="T88" fmla="*/ 5 w 772"/>
                  <a:gd name="T89" fmla="*/ 2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2"/>
                  <a:gd name="T136" fmla="*/ 0 h 95"/>
                  <a:gd name="T137" fmla="*/ 772 w 772"/>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2" h="95">
                    <a:moveTo>
                      <a:pt x="772" y="63"/>
                    </a:moveTo>
                    <a:lnTo>
                      <a:pt x="772" y="43"/>
                    </a:lnTo>
                    <a:lnTo>
                      <a:pt x="772" y="42"/>
                    </a:lnTo>
                    <a:lnTo>
                      <a:pt x="770" y="42"/>
                    </a:lnTo>
                    <a:lnTo>
                      <a:pt x="769" y="42"/>
                    </a:lnTo>
                    <a:lnTo>
                      <a:pt x="767" y="42"/>
                    </a:lnTo>
                    <a:lnTo>
                      <a:pt x="767" y="43"/>
                    </a:lnTo>
                    <a:lnTo>
                      <a:pt x="767" y="45"/>
                    </a:lnTo>
                    <a:lnTo>
                      <a:pt x="767" y="63"/>
                    </a:lnTo>
                    <a:lnTo>
                      <a:pt x="772" y="63"/>
                    </a:lnTo>
                    <a:lnTo>
                      <a:pt x="772" y="83"/>
                    </a:lnTo>
                    <a:lnTo>
                      <a:pt x="770" y="95"/>
                    </a:lnTo>
                    <a:lnTo>
                      <a:pt x="769" y="95"/>
                    </a:lnTo>
                    <a:lnTo>
                      <a:pt x="767" y="95"/>
                    </a:lnTo>
                    <a:lnTo>
                      <a:pt x="766" y="95"/>
                    </a:lnTo>
                    <a:lnTo>
                      <a:pt x="767" y="83"/>
                    </a:lnTo>
                    <a:lnTo>
                      <a:pt x="767" y="63"/>
                    </a:lnTo>
                    <a:lnTo>
                      <a:pt x="772" y="63"/>
                    </a:lnTo>
                    <a:close/>
                    <a:moveTo>
                      <a:pt x="5" y="2"/>
                    </a:moveTo>
                    <a:lnTo>
                      <a:pt x="3" y="5"/>
                    </a:lnTo>
                    <a:lnTo>
                      <a:pt x="1" y="25"/>
                    </a:lnTo>
                    <a:lnTo>
                      <a:pt x="0" y="43"/>
                    </a:lnTo>
                    <a:lnTo>
                      <a:pt x="0" y="61"/>
                    </a:lnTo>
                    <a:lnTo>
                      <a:pt x="5" y="58"/>
                    </a:lnTo>
                    <a:lnTo>
                      <a:pt x="5" y="45"/>
                    </a:lnTo>
                    <a:lnTo>
                      <a:pt x="6" y="25"/>
                    </a:lnTo>
                    <a:lnTo>
                      <a:pt x="8" y="5"/>
                    </a:lnTo>
                    <a:lnTo>
                      <a:pt x="10" y="0"/>
                    </a:lnTo>
                    <a:lnTo>
                      <a:pt x="8" y="0"/>
                    </a:lnTo>
                    <a:lnTo>
                      <a:pt x="8" y="2"/>
                    </a:lnTo>
                    <a:lnTo>
                      <a:pt x="6" y="2"/>
                    </a:lnTo>
                    <a:lnTo>
                      <a:pt x="5" y="2"/>
                    </a:lnTo>
                    <a:close/>
                  </a:path>
                </a:pathLst>
              </a:custGeom>
              <a:solidFill>
                <a:srgbClr val="919191"/>
              </a:solidFill>
              <a:ln w="9525">
                <a:noFill/>
                <a:round/>
                <a:headEnd/>
                <a:tailEnd/>
              </a:ln>
            </p:spPr>
            <p:txBody>
              <a:bodyPr/>
              <a:lstStyle/>
              <a:p>
                <a:pPr algn="ctr"/>
                <a:endParaRPr lang="en-US">
                  <a:latin typeface="Candara" pitchFamily="34" charset="0"/>
                </a:endParaRPr>
              </a:p>
            </p:txBody>
          </p:sp>
          <p:sp>
            <p:nvSpPr>
              <p:cNvPr id="7319" name="Freeform 335"/>
              <p:cNvSpPr>
                <a:spLocks noEditPoints="1"/>
              </p:cNvSpPr>
              <p:nvPr/>
            </p:nvSpPr>
            <p:spPr bwMode="auto">
              <a:xfrm>
                <a:off x="1647" y="2882"/>
                <a:ext cx="769" cy="95"/>
              </a:xfrm>
              <a:custGeom>
                <a:avLst/>
                <a:gdLst>
                  <a:gd name="T0" fmla="*/ 769 w 769"/>
                  <a:gd name="T1" fmla="*/ 63 h 95"/>
                  <a:gd name="T2" fmla="*/ 768 w 769"/>
                  <a:gd name="T3" fmla="*/ 45 h 95"/>
                  <a:gd name="T4" fmla="*/ 768 w 769"/>
                  <a:gd name="T5" fmla="*/ 42 h 95"/>
                  <a:gd name="T6" fmla="*/ 768 w 769"/>
                  <a:gd name="T7" fmla="*/ 42 h 95"/>
                  <a:gd name="T8" fmla="*/ 768 w 769"/>
                  <a:gd name="T9" fmla="*/ 42 h 95"/>
                  <a:gd name="T10" fmla="*/ 766 w 769"/>
                  <a:gd name="T11" fmla="*/ 42 h 95"/>
                  <a:gd name="T12" fmla="*/ 766 w 769"/>
                  <a:gd name="T13" fmla="*/ 43 h 95"/>
                  <a:gd name="T14" fmla="*/ 766 w 769"/>
                  <a:gd name="T15" fmla="*/ 43 h 95"/>
                  <a:gd name="T16" fmla="*/ 765 w 769"/>
                  <a:gd name="T17" fmla="*/ 43 h 95"/>
                  <a:gd name="T18" fmla="*/ 765 w 769"/>
                  <a:gd name="T19" fmla="*/ 43 h 95"/>
                  <a:gd name="T20" fmla="*/ 763 w 769"/>
                  <a:gd name="T21" fmla="*/ 43 h 95"/>
                  <a:gd name="T22" fmla="*/ 763 w 769"/>
                  <a:gd name="T23" fmla="*/ 45 h 95"/>
                  <a:gd name="T24" fmla="*/ 765 w 769"/>
                  <a:gd name="T25" fmla="*/ 63 h 95"/>
                  <a:gd name="T26" fmla="*/ 769 w 769"/>
                  <a:gd name="T27" fmla="*/ 63 h 95"/>
                  <a:gd name="T28" fmla="*/ 768 w 769"/>
                  <a:gd name="T29" fmla="*/ 83 h 95"/>
                  <a:gd name="T30" fmla="*/ 768 w 769"/>
                  <a:gd name="T31" fmla="*/ 95 h 95"/>
                  <a:gd name="T32" fmla="*/ 768 w 769"/>
                  <a:gd name="T33" fmla="*/ 95 h 95"/>
                  <a:gd name="T34" fmla="*/ 766 w 769"/>
                  <a:gd name="T35" fmla="*/ 95 h 95"/>
                  <a:gd name="T36" fmla="*/ 766 w 769"/>
                  <a:gd name="T37" fmla="*/ 95 h 95"/>
                  <a:gd name="T38" fmla="*/ 765 w 769"/>
                  <a:gd name="T39" fmla="*/ 95 h 95"/>
                  <a:gd name="T40" fmla="*/ 765 w 769"/>
                  <a:gd name="T41" fmla="*/ 95 h 95"/>
                  <a:gd name="T42" fmla="*/ 765 w 769"/>
                  <a:gd name="T43" fmla="*/ 95 h 95"/>
                  <a:gd name="T44" fmla="*/ 763 w 769"/>
                  <a:gd name="T45" fmla="*/ 95 h 95"/>
                  <a:gd name="T46" fmla="*/ 763 w 769"/>
                  <a:gd name="T47" fmla="*/ 95 h 95"/>
                  <a:gd name="T48" fmla="*/ 763 w 769"/>
                  <a:gd name="T49" fmla="*/ 83 h 95"/>
                  <a:gd name="T50" fmla="*/ 765 w 769"/>
                  <a:gd name="T51" fmla="*/ 63 h 95"/>
                  <a:gd name="T52" fmla="*/ 769 w 769"/>
                  <a:gd name="T53" fmla="*/ 63 h 95"/>
                  <a:gd name="T54" fmla="*/ 5 w 769"/>
                  <a:gd name="T55" fmla="*/ 2 h 95"/>
                  <a:gd name="T56" fmla="*/ 5 w 769"/>
                  <a:gd name="T57" fmla="*/ 5 h 95"/>
                  <a:gd name="T58" fmla="*/ 2 w 769"/>
                  <a:gd name="T59" fmla="*/ 25 h 95"/>
                  <a:gd name="T60" fmla="*/ 0 w 769"/>
                  <a:gd name="T61" fmla="*/ 45 h 95"/>
                  <a:gd name="T62" fmla="*/ 0 w 769"/>
                  <a:gd name="T63" fmla="*/ 60 h 95"/>
                  <a:gd name="T64" fmla="*/ 5 w 769"/>
                  <a:gd name="T65" fmla="*/ 58 h 95"/>
                  <a:gd name="T66" fmla="*/ 5 w 769"/>
                  <a:gd name="T67" fmla="*/ 45 h 95"/>
                  <a:gd name="T68" fmla="*/ 7 w 769"/>
                  <a:gd name="T69" fmla="*/ 25 h 95"/>
                  <a:gd name="T70" fmla="*/ 10 w 769"/>
                  <a:gd name="T71" fmla="*/ 7 h 95"/>
                  <a:gd name="T72" fmla="*/ 10 w 769"/>
                  <a:gd name="T73" fmla="*/ 0 h 95"/>
                  <a:gd name="T74" fmla="*/ 10 w 769"/>
                  <a:gd name="T75" fmla="*/ 0 h 95"/>
                  <a:gd name="T76" fmla="*/ 10 w 769"/>
                  <a:gd name="T77" fmla="*/ 0 h 95"/>
                  <a:gd name="T78" fmla="*/ 9 w 769"/>
                  <a:gd name="T79" fmla="*/ 0 h 95"/>
                  <a:gd name="T80" fmla="*/ 9 w 769"/>
                  <a:gd name="T81" fmla="*/ 0 h 95"/>
                  <a:gd name="T82" fmla="*/ 7 w 769"/>
                  <a:gd name="T83" fmla="*/ 0 h 95"/>
                  <a:gd name="T84" fmla="*/ 7 w 769"/>
                  <a:gd name="T85" fmla="*/ 2 h 95"/>
                  <a:gd name="T86" fmla="*/ 7 w 769"/>
                  <a:gd name="T87" fmla="*/ 2 h 95"/>
                  <a:gd name="T88" fmla="*/ 5 w 769"/>
                  <a:gd name="T89" fmla="*/ 2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9"/>
                  <a:gd name="T136" fmla="*/ 0 h 95"/>
                  <a:gd name="T137" fmla="*/ 769 w 769"/>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9" h="95">
                    <a:moveTo>
                      <a:pt x="769" y="63"/>
                    </a:moveTo>
                    <a:lnTo>
                      <a:pt x="768" y="45"/>
                    </a:lnTo>
                    <a:lnTo>
                      <a:pt x="768" y="42"/>
                    </a:lnTo>
                    <a:lnTo>
                      <a:pt x="766" y="42"/>
                    </a:lnTo>
                    <a:lnTo>
                      <a:pt x="766" y="43"/>
                    </a:lnTo>
                    <a:lnTo>
                      <a:pt x="765" y="43"/>
                    </a:lnTo>
                    <a:lnTo>
                      <a:pt x="763" y="43"/>
                    </a:lnTo>
                    <a:lnTo>
                      <a:pt x="763" y="45"/>
                    </a:lnTo>
                    <a:lnTo>
                      <a:pt x="765" y="63"/>
                    </a:lnTo>
                    <a:lnTo>
                      <a:pt x="769" y="63"/>
                    </a:lnTo>
                    <a:lnTo>
                      <a:pt x="768" y="83"/>
                    </a:lnTo>
                    <a:lnTo>
                      <a:pt x="768" y="95"/>
                    </a:lnTo>
                    <a:lnTo>
                      <a:pt x="766" y="95"/>
                    </a:lnTo>
                    <a:lnTo>
                      <a:pt x="765" y="95"/>
                    </a:lnTo>
                    <a:lnTo>
                      <a:pt x="763" y="95"/>
                    </a:lnTo>
                    <a:lnTo>
                      <a:pt x="763" y="83"/>
                    </a:lnTo>
                    <a:lnTo>
                      <a:pt x="765" y="63"/>
                    </a:lnTo>
                    <a:lnTo>
                      <a:pt x="769" y="63"/>
                    </a:lnTo>
                    <a:close/>
                    <a:moveTo>
                      <a:pt x="5" y="2"/>
                    </a:moveTo>
                    <a:lnTo>
                      <a:pt x="5" y="5"/>
                    </a:lnTo>
                    <a:lnTo>
                      <a:pt x="2" y="25"/>
                    </a:lnTo>
                    <a:lnTo>
                      <a:pt x="0" y="45"/>
                    </a:lnTo>
                    <a:lnTo>
                      <a:pt x="0" y="60"/>
                    </a:lnTo>
                    <a:lnTo>
                      <a:pt x="5" y="58"/>
                    </a:lnTo>
                    <a:lnTo>
                      <a:pt x="5" y="45"/>
                    </a:lnTo>
                    <a:lnTo>
                      <a:pt x="7" y="25"/>
                    </a:lnTo>
                    <a:lnTo>
                      <a:pt x="10" y="7"/>
                    </a:lnTo>
                    <a:lnTo>
                      <a:pt x="10" y="0"/>
                    </a:lnTo>
                    <a:lnTo>
                      <a:pt x="9" y="0"/>
                    </a:lnTo>
                    <a:lnTo>
                      <a:pt x="7" y="0"/>
                    </a:lnTo>
                    <a:lnTo>
                      <a:pt x="7" y="2"/>
                    </a:lnTo>
                    <a:lnTo>
                      <a:pt x="5" y="2"/>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320" name="Freeform 336"/>
              <p:cNvSpPr>
                <a:spLocks noEditPoints="1"/>
              </p:cNvSpPr>
              <p:nvPr/>
            </p:nvSpPr>
            <p:spPr bwMode="auto">
              <a:xfrm>
                <a:off x="1651" y="2882"/>
                <a:ext cx="762" cy="96"/>
              </a:xfrm>
              <a:custGeom>
                <a:avLst/>
                <a:gdLst>
                  <a:gd name="T0" fmla="*/ 762 w 762"/>
                  <a:gd name="T1" fmla="*/ 63 h 96"/>
                  <a:gd name="T2" fmla="*/ 762 w 762"/>
                  <a:gd name="T3" fmla="*/ 45 h 96"/>
                  <a:gd name="T4" fmla="*/ 762 w 762"/>
                  <a:gd name="T5" fmla="*/ 43 h 96"/>
                  <a:gd name="T6" fmla="*/ 762 w 762"/>
                  <a:gd name="T7" fmla="*/ 43 h 96"/>
                  <a:gd name="T8" fmla="*/ 761 w 762"/>
                  <a:gd name="T9" fmla="*/ 43 h 96"/>
                  <a:gd name="T10" fmla="*/ 761 w 762"/>
                  <a:gd name="T11" fmla="*/ 43 h 96"/>
                  <a:gd name="T12" fmla="*/ 759 w 762"/>
                  <a:gd name="T13" fmla="*/ 43 h 96"/>
                  <a:gd name="T14" fmla="*/ 759 w 762"/>
                  <a:gd name="T15" fmla="*/ 43 h 96"/>
                  <a:gd name="T16" fmla="*/ 759 w 762"/>
                  <a:gd name="T17" fmla="*/ 43 h 96"/>
                  <a:gd name="T18" fmla="*/ 757 w 762"/>
                  <a:gd name="T19" fmla="*/ 43 h 96"/>
                  <a:gd name="T20" fmla="*/ 757 w 762"/>
                  <a:gd name="T21" fmla="*/ 43 h 96"/>
                  <a:gd name="T22" fmla="*/ 757 w 762"/>
                  <a:gd name="T23" fmla="*/ 45 h 96"/>
                  <a:gd name="T24" fmla="*/ 757 w 762"/>
                  <a:gd name="T25" fmla="*/ 63 h 96"/>
                  <a:gd name="T26" fmla="*/ 762 w 762"/>
                  <a:gd name="T27" fmla="*/ 63 h 96"/>
                  <a:gd name="T28" fmla="*/ 762 w 762"/>
                  <a:gd name="T29" fmla="*/ 83 h 96"/>
                  <a:gd name="T30" fmla="*/ 761 w 762"/>
                  <a:gd name="T31" fmla="*/ 95 h 96"/>
                  <a:gd name="T32" fmla="*/ 761 w 762"/>
                  <a:gd name="T33" fmla="*/ 95 h 96"/>
                  <a:gd name="T34" fmla="*/ 761 w 762"/>
                  <a:gd name="T35" fmla="*/ 95 h 96"/>
                  <a:gd name="T36" fmla="*/ 759 w 762"/>
                  <a:gd name="T37" fmla="*/ 95 h 96"/>
                  <a:gd name="T38" fmla="*/ 759 w 762"/>
                  <a:gd name="T39" fmla="*/ 95 h 96"/>
                  <a:gd name="T40" fmla="*/ 759 w 762"/>
                  <a:gd name="T41" fmla="*/ 95 h 96"/>
                  <a:gd name="T42" fmla="*/ 757 w 762"/>
                  <a:gd name="T43" fmla="*/ 95 h 96"/>
                  <a:gd name="T44" fmla="*/ 757 w 762"/>
                  <a:gd name="T45" fmla="*/ 95 h 96"/>
                  <a:gd name="T46" fmla="*/ 756 w 762"/>
                  <a:gd name="T47" fmla="*/ 96 h 96"/>
                  <a:gd name="T48" fmla="*/ 757 w 762"/>
                  <a:gd name="T49" fmla="*/ 83 h 96"/>
                  <a:gd name="T50" fmla="*/ 757 w 762"/>
                  <a:gd name="T51" fmla="*/ 63 h 96"/>
                  <a:gd name="T52" fmla="*/ 762 w 762"/>
                  <a:gd name="T53" fmla="*/ 63 h 96"/>
                  <a:gd name="T54" fmla="*/ 5 w 762"/>
                  <a:gd name="T55" fmla="*/ 0 h 96"/>
                  <a:gd name="T56" fmla="*/ 3 w 762"/>
                  <a:gd name="T57" fmla="*/ 5 h 96"/>
                  <a:gd name="T58" fmla="*/ 1 w 762"/>
                  <a:gd name="T59" fmla="*/ 25 h 96"/>
                  <a:gd name="T60" fmla="*/ 0 w 762"/>
                  <a:gd name="T61" fmla="*/ 45 h 96"/>
                  <a:gd name="T62" fmla="*/ 0 w 762"/>
                  <a:gd name="T63" fmla="*/ 58 h 96"/>
                  <a:gd name="T64" fmla="*/ 5 w 762"/>
                  <a:gd name="T65" fmla="*/ 56 h 96"/>
                  <a:gd name="T66" fmla="*/ 5 w 762"/>
                  <a:gd name="T67" fmla="*/ 45 h 96"/>
                  <a:gd name="T68" fmla="*/ 6 w 762"/>
                  <a:gd name="T69" fmla="*/ 25 h 96"/>
                  <a:gd name="T70" fmla="*/ 8 w 762"/>
                  <a:gd name="T71" fmla="*/ 7 h 96"/>
                  <a:gd name="T72" fmla="*/ 10 w 762"/>
                  <a:gd name="T73" fmla="*/ 0 h 96"/>
                  <a:gd name="T74" fmla="*/ 10 w 762"/>
                  <a:gd name="T75" fmla="*/ 0 h 96"/>
                  <a:gd name="T76" fmla="*/ 8 w 762"/>
                  <a:gd name="T77" fmla="*/ 0 h 96"/>
                  <a:gd name="T78" fmla="*/ 8 w 762"/>
                  <a:gd name="T79" fmla="*/ 0 h 96"/>
                  <a:gd name="T80" fmla="*/ 6 w 762"/>
                  <a:gd name="T81" fmla="*/ 0 h 96"/>
                  <a:gd name="T82" fmla="*/ 6 w 762"/>
                  <a:gd name="T83" fmla="*/ 0 h 96"/>
                  <a:gd name="T84" fmla="*/ 6 w 762"/>
                  <a:gd name="T85" fmla="*/ 0 h 96"/>
                  <a:gd name="T86" fmla="*/ 5 w 762"/>
                  <a:gd name="T87" fmla="*/ 0 h 96"/>
                  <a:gd name="T88" fmla="*/ 5 w 762"/>
                  <a:gd name="T89" fmla="*/ 0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2"/>
                  <a:gd name="T136" fmla="*/ 0 h 96"/>
                  <a:gd name="T137" fmla="*/ 762 w 762"/>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2" h="96">
                    <a:moveTo>
                      <a:pt x="762" y="63"/>
                    </a:moveTo>
                    <a:lnTo>
                      <a:pt x="762" y="45"/>
                    </a:lnTo>
                    <a:lnTo>
                      <a:pt x="762" y="43"/>
                    </a:lnTo>
                    <a:lnTo>
                      <a:pt x="761" y="43"/>
                    </a:lnTo>
                    <a:lnTo>
                      <a:pt x="759" y="43"/>
                    </a:lnTo>
                    <a:lnTo>
                      <a:pt x="757" y="43"/>
                    </a:lnTo>
                    <a:lnTo>
                      <a:pt x="757" y="45"/>
                    </a:lnTo>
                    <a:lnTo>
                      <a:pt x="757" y="63"/>
                    </a:lnTo>
                    <a:lnTo>
                      <a:pt x="762" y="63"/>
                    </a:lnTo>
                    <a:lnTo>
                      <a:pt x="762" y="83"/>
                    </a:lnTo>
                    <a:lnTo>
                      <a:pt x="761" y="95"/>
                    </a:lnTo>
                    <a:lnTo>
                      <a:pt x="759" y="95"/>
                    </a:lnTo>
                    <a:lnTo>
                      <a:pt x="757" y="95"/>
                    </a:lnTo>
                    <a:lnTo>
                      <a:pt x="756" y="96"/>
                    </a:lnTo>
                    <a:lnTo>
                      <a:pt x="757" y="83"/>
                    </a:lnTo>
                    <a:lnTo>
                      <a:pt x="757" y="63"/>
                    </a:lnTo>
                    <a:lnTo>
                      <a:pt x="762" y="63"/>
                    </a:lnTo>
                    <a:close/>
                    <a:moveTo>
                      <a:pt x="5" y="0"/>
                    </a:moveTo>
                    <a:lnTo>
                      <a:pt x="3" y="5"/>
                    </a:lnTo>
                    <a:lnTo>
                      <a:pt x="1" y="25"/>
                    </a:lnTo>
                    <a:lnTo>
                      <a:pt x="0" y="45"/>
                    </a:lnTo>
                    <a:lnTo>
                      <a:pt x="0" y="58"/>
                    </a:lnTo>
                    <a:lnTo>
                      <a:pt x="5" y="56"/>
                    </a:lnTo>
                    <a:lnTo>
                      <a:pt x="5" y="45"/>
                    </a:lnTo>
                    <a:lnTo>
                      <a:pt x="6" y="25"/>
                    </a:lnTo>
                    <a:lnTo>
                      <a:pt x="8" y="7"/>
                    </a:lnTo>
                    <a:lnTo>
                      <a:pt x="10" y="0"/>
                    </a:lnTo>
                    <a:lnTo>
                      <a:pt x="8" y="0"/>
                    </a:lnTo>
                    <a:lnTo>
                      <a:pt x="6" y="0"/>
                    </a:lnTo>
                    <a:lnTo>
                      <a:pt x="5" y="0"/>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321" name="Freeform 337"/>
              <p:cNvSpPr>
                <a:spLocks noEditPoints="1"/>
              </p:cNvSpPr>
              <p:nvPr/>
            </p:nvSpPr>
            <p:spPr bwMode="auto">
              <a:xfrm>
                <a:off x="1652" y="2880"/>
                <a:ext cx="760" cy="98"/>
              </a:xfrm>
              <a:custGeom>
                <a:avLst/>
                <a:gdLst>
                  <a:gd name="T0" fmla="*/ 760 w 760"/>
                  <a:gd name="T1" fmla="*/ 65 h 98"/>
                  <a:gd name="T2" fmla="*/ 758 w 760"/>
                  <a:gd name="T3" fmla="*/ 47 h 98"/>
                  <a:gd name="T4" fmla="*/ 758 w 760"/>
                  <a:gd name="T5" fmla="*/ 45 h 98"/>
                  <a:gd name="T6" fmla="*/ 758 w 760"/>
                  <a:gd name="T7" fmla="*/ 45 h 98"/>
                  <a:gd name="T8" fmla="*/ 758 w 760"/>
                  <a:gd name="T9" fmla="*/ 45 h 98"/>
                  <a:gd name="T10" fmla="*/ 756 w 760"/>
                  <a:gd name="T11" fmla="*/ 45 h 98"/>
                  <a:gd name="T12" fmla="*/ 756 w 760"/>
                  <a:gd name="T13" fmla="*/ 45 h 98"/>
                  <a:gd name="T14" fmla="*/ 756 w 760"/>
                  <a:gd name="T15" fmla="*/ 45 h 98"/>
                  <a:gd name="T16" fmla="*/ 755 w 760"/>
                  <a:gd name="T17" fmla="*/ 45 h 98"/>
                  <a:gd name="T18" fmla="*/ 755 w 760"/>
                  <a:gd name="T19" fmla="*/ 45 h 98"/>
                  <a:gd name="T20" fmla="*/ 753 w 760"/>
                  <a:gd name="T21" fmla="*/ 45 h 98"/>
                  <a:gd name="T22" fmla="*/ 753 w 760"/>
                  <a:gd name="T23" fmla="*/ 47 h 98"/>
                  <a:gd name="T24" fmla="*/ 755 w 760"/>
                  <a:gd name="T25" fmla="*/ 65 h 98"/>
                  <a:gd name="T26" fmla="*/ 760 w 760"/>
                  <a:gd name="T27" fmla="*/ 65 h 98"/>
                  <a:gd name="T28" fmla="*/ 758 w 760"/>
                  <a:gd name="T29" fmla="*/ 85 h 98"/>
                  <a:gd name="T30" fmla="*/ 758 w 760"/>
                  <a:gd name="T31" fmla="*/ 97 h 98"/>
                  <a:gd name="T32" fmla="*/ 758 w 760"/>
                  <a:gd name="T33" fmla="*/ 97 h 98"/>
                  <a:gd name="T34" fmla="*/ 756 w 760"/>
                  <a:gd name="T35" fmla="*/ 97 h 98"/>
                  <a:gd name="T36" fmla="*/ 756 w 760"/>
                  <a:gd name="T37" fmla="*/ 97 h 98"/>
                  <a:gd name="T38" fmla="*/ 755 w 760"/>
                  <a:gd name="T39" fmla="*/ 98 h 98"/>
                  <a:gd name="T40" fmla="*/ 755 w 760"/>
                  <a:gd name="T41" fmla="*/ 98 h 98"/>
                  <a:gd name="T42" fmla="*/ 755 w 760"/>
                  <a:gd name="T43" fmla="*/ 98 h 98"/>
                  <a:gd name="T44" fmla="*/ 753 w 760"/>
                  <a:gd name="T45" fmla="*/ 98 h 98"/>
                  <a:gd name="T46" fmla="*/ 753 w 760"/>
                  <a:gd name="T47" fmla="*/ 98 h 98"/>
                  <a:gd name="T48" fmla="*/ 753 w 760"/>
                  <a:gd name="T49" fmla="*/ 85 h 98"/>
                  <a:gd name="T50" fmla="*/ 755 w 760"/>
                  <a:gd name="T51" fmla="*/ 65 h 98"/>
                  <a:gd name="T52" fmla="*/ 760 w 760"/>
                  <a:gd name="T53" fmla="*/ 65 h 98"/>
                  <a:gd name="T54" fmla="*/ 5 w 760"/>
                  <a:gd name="T55" fmla="*/ 2 h 98"/>
                  <a:gd name="T56" fmla="*/ 5 w 760"/>
                  <a:gd name="T57" fmla="*/ 9 h 98"/>
                  <a:gd name="T58" fmla="*/ 2 w 760"/>
                  <a:gd name="T59" fmla="*/ 27 h 98"/>
                  <a:gd name="T60" fmla="*/ 0 w 760"/>
                  <a:gd name="T61" fmla="*/ 47 h 98"/>
                  <a:gd name="T62" fmla="*/ 0 w 760"/>
                  <a:gd name="T63" fmla="*/ 60 h 98"/>
                  <a:gd name="T64" fmla="*/ 5 w 760"/>
                  <a:gd name="T65" fmla="*/ 57 h 98"/>
                  <a:gd name="T66" fmla="*/ 5 w 760"/>
                  <a:gd name="T67" fmla="*/ 47 h 98"/>
                  <a:gd name="T68" fmla="*/ 7 w 760"/>
                  <a:gd name="T69" fmla="*/ 27 h 98"/>
                  <a:gd name="T70" fmla="*/ 10 w 760"/>
                  <a:gd name="T71" fmla="*/ 9 h 98"/>
                  <a:gd name="T72" fmla="*/ 12 w 760"/>
                  <a:gd name="T73" fmla="*/ 0 h 98"/>
                  <a:gd name="T74" fmla="*/ 10 w 760"/>
                  <a:gd name="T75" fmla="*/ 0 h 98"/>
                  <a:gd name="T76" fmla="*/ 10 w 760"/>
                  <a:gd name="T77" fmla="*/ 0 h 98"/>
                  <a:gd name="T78" fmla="*/ 9 w 760"/>
                  <a:gd name="T79" fmla="*/ 0 h 98"/>
                  <a:gd name="T80" fmla="*/ 9 w 760"/>
                  <a:gd name="T81" fmla="*/ 2 h 98"/>
                  <a:gd name="T82" fmla="*/ 9 w 760"/>
                  <a:gd name="T83" fmla="*/ 2 h 98"/>
                  <a:gd name="T84" fmla="*/ 7 w 760"/>
                  <a:gd name="T85" fmla="*/ 2 h 98"/>
                  <a:gd name="T86" fmla="*/ 7 w 760"/>
                  <a:gd name="T87" fmla="*/ 2 h 98"/>
                  <a:gd name="T88" fmla="*/ 5 w 760"/>
                  <a:gd name="T89" fmla="*/ 2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98"/>
                  <a:gd name="T137" fmla="*/ 760 w 760"/>
                  <a:gd name="T138" fmla="*/ 98 h 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98">
                    <a:moveTo>
                      <a:pt x="760" y="65"/>
                    </a:moveTo>
                    <a:lnTo>
                      <a:pt x="758" y="47"/>
                    </a:lnTo>
                    <a:lnTo>
                      <a:pt x="758" y="45"/>
                    </a:lnTo>
                    <a:lnTo>
                      <a:pt x="756" y="45"/>
                    </a:lnTo>
                    <a:lnTo>
                      <a:pt x="755" y="45"/>
                    </a:lnTo>
                    <a:lnTo>
                      <a:pt x="753" y="45"/>
                    </a:lnTo>
                    <a:lnTo>
                      <a:pt x="753" y="47"/>
                    </a:lnTo>
                    <a:lnTo>
                      <a:pt x="755" y="65"/>
                    </a:lnTo>
                    <a:lnTo>
                      <a:pt x="760" y="65"/>
                    </a:lnTo>
                    <a:lnTo>
                      <a:pt x="758" y="85"/>
                    </a:lnTo>
                    <a:lnTo>
                      <a:pt x="758" y="97"/>
                    </a:lnTo>
                    <a:lnTo>
                      <a:pt x="756" y="97"/>
                    </a:lnTo>
                    <a:lnTo>
                      <a:pt x="755" y="98"/>
                    </a:lnTo>
                    <a:lnTo>
                      <a:pt x="753" y="98"/>
                    </a:lnTo>
                    <a:lnTo>
                      <a:pt x="753" y="85"/>
                    </a:lnTo>
                    <a:lnTo>
                      <a:pt x="755" y="65"/>
                    </a:lnTo>
                    <a:lnTo>
                      <a:pt x="760" y="65"/>
                    </a:lnTo>
                    <a:close/>
                    <a:moveTo>
                      <a:pt x="5" y="2"/>
                    </a:moveTo>
                    <a:lnTo>
                      <a:pt x="5" y="9"/>
                    </a:lnTo>
                    <a:lnTo>
                      <a:pt x="2" y="27"/>
                    </a:lnTo>
                    <a:lnTo>
                      <a:pt x="0" y="47"/>
                    </a:lnTo>
                    <a:lnTo>
                      <a:pt x="0" y="60"/>
                    </a:lnTo>
                    <a:lnTo>
                      <a:pt x="5" y="57"/>
                    </a:lnTo>
                    <a:lnTo>
                      <a:pt x="5" y="47"/>
                    </a:lnTo>
                    <a:lnTo>
                      <a:pt x="7" y="27"/>
                    </a:lnTo>
                    <a:lnTo>
                      <a:pt x="10" y="9"/>
                    </a:lnTo>
                    <a:lnTo>
                      <a:pt x="12" y="0"/>
                    </a:lnTo>
                    <a:lnTo>
                      <a:pt x="10" y="0"/>
                    </a:lnTo>
                    <a:lnTo>
                      <a:pt x="9" y="0"/>
                    </a:lnTo>
                    <a:lnTo>
                      <a:pt x="9" y="2"/>
                    </a:lnTo>
                    <a:lnTo>
                      <a:pt x="7" y="2"/>
                    </a:lnTo>
                    <a:lnTo>
                      <a:pt x="5" y="2"/>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322" name="Freeform 338"/>
              <p:cNvSpPr>
                <a:spLocks noEditPoints="1"/>
              </p:cNvSpPr>
              <p:nvPr/>
            </p:nvSpPr>
            <p:spPr bwMode="auto">
              <a:xfrm>
                <a:off x="1656" y="2880"/>
                <a:ext cx="752" cy="98"/>
              </a:xfrm>
              <a:custGeom>
                <a:avLst/>
                <a:gdLst>
                  <a:gd name="T0" fmla="*/ 752 w 752"/>
                  <a:gd name="T1" fmla="*/ 65 h 98"/>
                  <a:gd name="T2" fmla="*/ 752 w 752"/>
                  <a:gd name="T3" fmla="*/ 47 h 98"/>
                  <a:gd name="T4" fmla="*/ 752 w 752"/>
                  <a:gd name="T5" fmla="*/ 45 h 98"/>
                  <a:gd name="T6" fmla="*/ 752 w 752"/>
                  <a:gd name="T7" fmla="*/ 45 h 98"/>
                  <a:gd name="T8" fmla="*/ 751 w 752"/>
                  <a:gd name="T9" fmla="*/ 45 h 98"/>
                  <a:gd name="T10" fmla="*/ 751 w 752"/>
                  <a:gd name="T11" fmla="*/ 45 h 98"/>
                  <a:gd name="T12" fmla="*/ 749 w 752"/>
                  <a:gd name="T13" fmla="*/ 45 h 98"/>
                  <a:gd name="T14" fmla="*/ 749 w 752"/>
                  <a:gd name="T15" fmla="*/ 45 h 98"/>
                  <a:gd name="T16" fmla="*/ 749 w 752"/>
                  <a:gd name="T17" fmla="*/ 45 h 98"/>
                  <a:gd name="T18" fmla="*/ 747 w 752"/>
                  <a:gd name="T19" fmla="*/ 45 h 98"/>
                  <a:gd name="T20" fmla="*/ 747 w 752"/>
                  <a:gd name="T21" fmla="*/ 45 h 98"/>
                  <a:gd name="T22" fmla="*/ 747 w 752"/>
                  <a:gd name="T23" fmla="*/ 47 h 98"/>
                  <a:gd name="T24" fmla="*/ 747 w 752"/>
                  <a:gd name="T25" fmla="*/ 65 h 98"/>
                  <a:gd name="T26" fmla="*/ 752 w 752"/>
                  <a:gd name="T27" fmla="*/ 65 h 98"/>
                  <a:gd name="T28" fmla="*/ 752 w 752"/>
                  <a:gd name="T29" fmla="*/ 85 h 98"/>
                  <a:gd name="T30" fmla="*/ 751 w 752"/>
                  <a:gd name="T31" fmla="*/ 98 h 98"/>
                  <a:gd name="T32" fmla="*/ 751 w 752"/>
                  <a:gd name="T33" fmla="*/ 98 h 98"/>
                  <a:gd name="T34" fmla="*/ 751 w 752"/>
                  <a:gd name="T35" fmla="*/ 98 h 98"/>
                  <a:gd name="T36" fmla="*/ 749 w 752"/>
                  <a:gd name="T37" fmla="*/ 98 h 98"/>
                  <a:gd name="T38" fmla="*/ 749 w 752"/>
                  <a:gd name="T39" fmla="*/ 98 h 98"/>
                  <a:gd name="T40" fmla="*/ 749 w 752"/>
                  <a:gd name="T41" fmla="*/ 98 h 98"/>
                  <a:gd name="T42" fmla="*/ 747 w 752"/>
                  <a:gd name="T43" fmla="*/ 98 h 98"/>
                  <a:gd name="T44" fmla="*/ 747 w 752"/>
                  <a:gd name="T45" fmla="*/ 98 h 98"/>
                  <a:gd name="T46" fmla="*/ 746 w 752"/>
                  <a:gd name="T47" fmla="*/ 98 h 98"/>
                  <a:gd name="T48" fmla="*/ 747 w 752"/>
                  <a:gd name="T49" fmla="*/ 85 h 98"/>
                  <a:gd name="T50" fmla="*/ 747 w 752"/>
                  <a:gd name="T51" fmla="*/ 65 h 98"/>
                  <a:gd name="T52" fmla="*/ 752 w 752"/>
                  <a:gd name="T53" fmla="*/ 65 h 98"/>
                  <a:gd name="T54" fmla="*/ 5 w 752"/>
                  <a:gd name="T55" fmla="*/ 2 h 98"/>
                  <a:gd name="T56" fmla="*/ 3 w 752"/>
                  <a:gd name="T57" fmla="*/ 9 h 98"/>
                  <a:gd name="T58" fmla="*/ 1 w 752"/>
                  <a:gd name="T59" fmla="*/ 27 h 98"/>
                  <a:gd name="T60" fmla="*/ 0 w 752"/>
                  <a:gd name="T61" fmla="*/ 47 h 98"/>
                  <a:gd name="T62" fmla="*/ 0 w 752"/>
                  <a:gd name="T63" fmla="*/ 58 h 98"/>
                  <a:gd name="T64" fmla="*/ 5 w 752"/>
                  <a:gd name="T65" fmla="*/ 57 h 98"/>
                  <a:gd name="T66" fmla="*/ 5 w 752"/>
                  <a:gd name="T67" fmla="*/ 47 h 98"/>
                  <a:gd name="T68" fmla="*/ 6 w 752"/>
                  <a:gd name="T69" fmla="*/ 29 h 98"/>
                  <a:gd name="T70" fmla="*/ 8 w 752"/>
                  <a:gd name="T71" fmla="*/ 9 h 98"/>
                  <a:gd name="T72" fmla="*/ 10 w 752"/>
                  <a:gd name="T73" fmla="*/ 0 h 98"/>
                  <a:gd name="T74" fmla="*/ 10 w 752"/>
                  <a:gd name="T75" fmla="*/ 0 h 98"/>
                  <a:gd name="T76" fmla="*/ 8 w 752"/>
                  <a:gd name="T77" fmla="*/ 0 h 98"/>
                  <a:gd name="T78" fmla="*/ 8 w 752"/>
                  <a:gd name="T79" fmla="*/ 0 h 98"/>
                  <a:gd name="T80" fmla="*/ 8 w 752"/>
                  <a:gd name="T81" fmla="*/ 0 h 98"/>
                  <a:gd name="T82" fmla="*/ 6 w 752"/>
                  <a:gd name="T83" fmla="*/ 0 h 98"/>
                  <a:gd name="T84" fmla="*/ 6 w 752"/>
                  <a:gd name="T85" fmla="*/ 0 h 98"/>
                  <a:gd name="T86" fmla="*/ 5 w 752"/>
                  <a:gd name="T87" fmla="*/ 0 h 98"/>
                  <a:gd name="T88" fmla="*/ 5 w 752"/>
                  <a:gd name="T89" fmla="*/ 2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2"/>
                  <a:gd name="T136" fmla="*/ 0 h 98"/>
                  <a:gd name="T137" fmla="*/ 752 w 752"/>
                  <a:gd name="T138" fmla="*/ 98 h 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2" h="98">
                    <a:moveTo>
                      <a:pt x="752" y="65"/>
                    </a:moveTo>
                    <a:lnTo>
                      <a:pt x="752" y="47"/>
                    </a:lnTo>
                    <a:lnTo>
                      <a:pt x="752" y="45"/>
                    </a:lnTo>
                    <a:lnTo>
                      <a:pt x="751" y="45"/>
                    </a:lnTo>
                    <a:lnTo>
                      <a:pt x="749" y="45"/>
                    </a:lnTo>
                    <a:lnTo>
                      <a:pt x="747" y="45"/>
                    </a:lnTo>
                    <a:lnTo>
                      <a:pt x="747" y="47"/>
                    </a:lnTo>
                    <a:lnTo>
                      <a:pt x="747" y="65"/>
                    </a:lnTo>
                    <a:lnTo>
                      <a:pt x="752" y="65"/>
                    </a:lnTo>
                    <a:lnTo>
                      <a:pt x="752" y="85"/>
                    </a:lnTo>
                    <a:lnTo>
                      <a:pt x="751" y="98"/>
                    </a:lnTo>
                    <a:lnTo>
                      <a:pt x="749" y="98"/>
                    </a:lnTo>
                    <a:lnTo>
                      <a:pt x="747" y="98"/>
                    </a:lnTo>
                    <a:lnTo>
                      <a:pt x="746" y="98"/>
                    </a:lnTo>
                    <a:lnTo>
                      <a:pt x="747" y="85"/>
                    </a:lnTo>
                    <a:lnTo>
                      <a:pt x="747" y="65"/>
                    </a:lnTo>
                    <a:lnTo>
                      <a:pt x="752" y="65"/>
                    </a:lnTo>
                    <a:close/>
                    <a:moveTo>
                      <a:pt x="5" y="2"/>
                    </a:moveTo>
                    <a:lnTo>
                      <a:pt x="3" y="9"/>
                    </a:lnTo>
                    <a:lnTo>
                      <a:pt x="1" y="27"/>
                    </a:lnTo>
                    <a:lnTo>
                      <a:pt x="0" y="47"/>
                    </a:lnTo>
                    <a:lnTo>
                      <a:pt x="0" y="58"/>
                    </a:lnTo>
                    <a:lnTo>
                      <a:pt x="5" y="57"/>
                    </a:lnTo>
                    <a:lnTo>
                      <a:pt x="5" y="47"/>
                    </a:lnTo>
                    <a:lnTo>
                      <a:pt x="6" y="29"/>
                    </a:lnTo>
                    <a:lnTo>
                      <a:pt x="8" y="9"/>
                    </a:lnTo>
                    <a:lnTo>
                      <a:pt x="10" y="0"/>
                    </a:lnTo>
                    <a:lnTo>
                      <a:pt x="8" y="0"/>
                    </a:lnTo>
                    <a:lnTo>
                      <a:pt x="6" y="0"/>
                    </a:lnTo>
                    <a:lnTo>
                      <a:pt x="5" y="0"/>
                    </a:lnTo>
                    <a:lnTo>
                      <a:pt x="5" y="2"/>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323" name="Freeform 339"/>
              <p:cNvSpPr>
                <a:spLocks noEditPoints="1"/>
              </p:cNvSpPr>
              <p:nvPr/>
            </p:nvSpPr>
            <p:spPr bwMode="auto">
              <a:xfrm>
                <a:off x="1657" y="2879"/>
                <a:ext cx="750" cy="99"/>
              </a:xfrm>
              <a:custGeom>
                <a:avLst/>
                <a:gdLst>
                  <a:gd name="T0" fmla="*/ 750 w 750"/>
                  <a:gd name="T1" fmla="*/ 66 h 99"/>
                  <a:gd name="T2" fmla="*/ 748 w 750"/>
                  <a:gd name="T3" fmla="*/ 48 h 99"/>
                  <a:gd name="T4" fmla="*/ 748 w 750"/>
                  <a:gd name="T5" fmla="*/ 46 h 99"/>
                  <a:gd name="T6" fmla="*/ 748 w 750"/>
                  <a:gd name="T7" fmla="*/ 46 h 99"/>
                  <a:gd name="T8" fmla="*/ 748 w 750"/>
                  <a:gd name="T9" fmla="*/ 46 h 99"/>
                  <a:gd name="T10" fmla="*/ 746 w 750"/>
                  <a:gd name="T11" fmla="*/ 46 h 99"/>
                  <a:gd name="T12" fmla="*/ 746 w 750"/>
                  <a:gd name="T13" fmla="*/ 46 h 99"/>
                  <a:gd name="T14" fmla="*/ 746 w 750"/>
                  <a:gd name="T15" fmla="*/ 46 h 99"/>
                  <a:gd name="T16" fmla="*/ 745 w 750"/>
                  <a:gd name="T17" fmla="*/ 48 h 99"/>
                  <a:gd name="T18" fmla="*/ 745 w 750"/>
                  <a:gd name="T19" fmla="*/ 48 h 99"/>
                  <a:gd name="T20" fmla="*/ 743 w 750"/>
                  <a:gd name="T21" fmla="*/ 48 h 99"/>
                  <a:gd name="T22" fmla="*/ 743 w 750"/>
                  <a:gd name="T23" fmla="*/ 48 h 99"/>
                  <a:gd name="T24" fmla="*/ 745 w 750"/>
                  <a:gd name="T25" fmla="*/ 66 h 99"/>
                  <a:gd name="T26" fmla="*/ 750 w 750"/>
                  <a:gd name="T27" fmla="*/ 66 h 99"/>
                  <a:gd name="T28" fmla="*/ 748 w 750"/>
                  <a:gd name="T29" fmla="*/ 86 h 99"/>
                  <a:gd name="T30" fmla="*/ 748 w 750"/>
                  <a:gd name="T31" fmla="*/ 99 h 99"/>
                  <a:gd name="T32" fmla="*/ 748 w 750"/>
                  <a:gd name="T33" fmla="*/ 99 h 99"/>
                  <a:gd name="T34" fmla="*/ 746 w 750"/>
                  <a:gd name="T35" fmla="*/ 99 h 99"/>
                  <a:gd name="T36" fmla="*/ 746 w 750"/>
                  <a:gd name="T37" fmla="*/ 99 h 99"/>
                  <a:gd name="T38" fmla="*/ 745 w 750"/>
                  <a:gd name="T39" fmla="*/ 99 h 99"/>
                  <a:gd name="T40" fmla="*/ 745 w 750"/>
                  <a:gd name="T41" fmla="*/ 99 h 99"/>
                  <a:gd name="T42" fmla="*/ 745 w 750"/>
                  <a:gd name="T43" fmla="*/ 99 h 99"/>
                  <a:gd name="T44" fmla="*/ 743 w 750"/>
                  <a:gd name="T45" fmla="*/ 99 h 99"/>
                  <a:gd name="T46" fmla="*/ 743 w 750"/>
                  <a:gd name="T47" fmla="*/ 99 h 99"/>
                  <a:gd name="T48" fmla="*/ 743 w 750"/>
                  <a:gd name="T49" fmla="*/ 86 h 99"/>
                  <a:gd name="T50" fmla="*/ 745 w 750"/>
                  <a:gd name="T51" fmla="*/ 66 h 99"/>
                  <a:gd name="T52" fmla="*/ 750 w 750"/>
                  <a:gd name="T53" fmla="*/ 66 h 99"/>
                  <a:gd name="T54" fmla="*/ 7 w 750"/>
                  <a:gd name="T55" fmla="*/ 1 h 99"/>
                  <a:gd name="T56" fmla="*/ 5 w 750"/>
                  <a:gd name="T57" fmla="*/ 10 h 99"/>
                  <a:gd name="T58" fmla="*/ 2 w 750"/>
                  <a:gd name="T59" fmla="*/ 28 h 99"/>
                  <a:gd name="T60" fmla="*/ 0 w 750"/>
                  <a:gd name="T61" fmla="*/ 48 h 99"/>
                  <a:gd name="T62" fmla="*/ 0 w 750"/>
                  <a:gd name="T63" fmla="*/ 58 h 99"/>
                  <a:gd name="T64" fmla="*/ 5 w 750"/>
                  <a:gd name="T65" fmla="*/ 56 h 99"/>
                  <a:gd name="T66" fmla="*/ 5 w 750"/>
                  <a:gd name="T67" fmla="*/ 48 h 99"/>
                  <a:gd name="T68" fmla="*/ 7 w 750"/>
                  <a:gd name="T69" fmla="*/ 30 h 99"/>
                  <a:gd name="T70" fmla="*/ 10 w 750"/>
                  <a:gd name="T71" fmla="*/ 11 h 99"/>
                  <a:gd name="T72" fmla="*/ 12 w 750"/>
                  <a:gd name="T73" fmla="*/ 0 h 99"/>
                  <a:gd name="T74" fmla="*/ 10 w 750"/>
                  <a:gd name="T75" fmla="*/ 0 h 99"/>
                  <a:gd name="T76" fmla="*/ 10 w 750"/>
                  <a:gd name="T77" fmla="*/ 0 h 99"/>
                  <a:gd name="T78" fmla="*/ 10 w 750"/>
                  <a:gd name="T79" fmla="*/ 1 h 99"/>
                  <a:gd name="T80" fmla="*/ 9 w 750"/>
                  <a:gd name="T81" fmla="*/ 1 h 99"/>
                  <a:gd name="T82" fmla="*/ 9 w 750"/>
                  <a:gd name="T83" fmla="*/ 1 h 99"/>
                  <a:gd name="T84" fmla="*/ 7 w 750"/>
                  <a:gd name="T85" fmla="*/ 1 h 99"/>
                  <a:gd name="T86" fmla="*/ 7 w 750"/>
                  <a:gd name="T87" fmla="*/ 1 h 99"/>
                  <a:gd name="T88" fmla="*/ 7 w 750"/>
                  <a:gd name="T89" fmla="*/ 1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99"/>
                  <a:gd name="T137" fmla="*/ 750 w 750"/>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99">
                    <a:moveTo>
                      <a:pt x="750" y="66"/>
                    </a:moveTo>
                    <a:lnTo>
                      <a:pt x="748" y="48"/>
                    </a:lnTo>
                    <a:lnTo>
                      <a:pt x="748" y="46"/>
                    </a:lnTo>
                    <a:lnTo>
                      <a:pt x="746" y="46"/>
                    </a:lnTo>
                    <a:lnTo>
                      <a:pt x="745" y="48"/>
                    </a:lnTo>
                    <a:lnTo>
                      <a:pt x="743" y="48"/>
                    </a:lnTo>
                    <a:lnTo>
                      <a:pt x="745" y="66"/>
                    </a:lnTo>
                    <a:lnTo>
                      <a:pt x="750" y="66"/>
                    </a:lnTo>
                    <a:lnTo>
                      <a:pt x="748" y="86"/>
                    </a:lnTo>
                    <a:lnTo>
                      <a:pt x="748" y="99"/>
                    </a:lnTo>
                    <a:lnTo>
                      <a:pt x="746" y="99"/>
                    </a:lnTo>
                    <a:lnTo>
                      <a:pt x="745" y="99"/>
                    </a:lnTo>
                    <a:lnTo>
                      <a:pt x="743" y="99"/>
                    </a:lnTo>
                    <a:lnTo>
                      <a:pt x="743" y="86"/>
                    </a:lnTo>
                    <a:lnTo>
                      <a:pt x="745" y="66"/>
                    </a:lnTo>
                    <a:lnTo>
                      <a:pt x="750" y="66"/>
                    </a:lnTo>
                    <a:close/>
                    <a:moveTo>
                      <a:pt x="7" y="1"/>
                    </a:moveTo>
                    <a:lnTo>
                      <a:pt x="5" y="10"/>
                    </a:lnTo>
                    <a:lnTo>
                      <a:pt x="2" y="28"/>
                    </a:lnTo>
                    <a:lnTo>
                      <a:pt x="0" y="48"/>
                    </a:lnTo>
                    <a:lnTo>
                      <a:pt x="0" y="58"/>
                    </a:lnTo>
                    <a:lnTo>
                      <a:pt x="5" y="56"/>
                    </a:lnTo>
                    <a:lnTo>
                      <a:pt x="5" y="48"/>
                    </a:lnTo>
                    <a:lnTo>
                      <a:pt x="7" y="30"/>
                    </a:lnTo>
                    <a:lnTo>
                      <a:pt x="10" y="11"/>
                    </a:lnTo>
                    <a:lnTo>
                      <a:pt x="12" y="0"/>
                    </a:lnTo>
                    <a:lnTo>
                      <a:pt x="10" y="0"/>
                    </a:lnTo>
                    <a:lnTo>
                      <a:pt x="10" y="1"/>
                    </a:lnTo>
                    <a:lnTo>
                      <a:pt x="9" y="1"/>
                    </a:lnTo>
                    <a:lnTo>
                      <a:pt x="7" y="1"/>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324" name="Freeform 340"/>
              <p:cNvSpPr>
                <a:spLocks noEditPoints="1"/>
              </p:cNvSpPr>
              <p:nvPr/>
            </p:nvSpPr>
            <p:spPr bwMode="auto">
              <a:xfrm>
                <a:off x="1661" y="2879"/>
                <a:ext cx="742" cy="99"/>
              </a:xfrm>
              <a:custGeom>
                <a:avLst/>
                <a:gdLst>
                  <a:gd name="T0" fmla="*/ 742 w 742"/>
                  <a:gd name="T1" fmla="*/ 66 h 99"/>
                  <a:gd name="T2" fmla="*/ 742 w 742"/>
                  <a:gd name="T3" fmla="*/ 48 h 99"/>
                  <a:gd name="T4" fmla="*/ 742 w 742"/>
                  <a:gd name="T5" fmla="*/ 46 h 99"/>
                  <a:gd name="T6" fmla="*/ 742 w 742"/>
                  <a:gd name="T7" fmla="*/ 46 h 99"/>
                  <a:gd name="T8" fmla="*/ 741 w 742"/>
                  <a:gd name="T9" fmla="*/ 48 h 99"/>
                  <a:gd name="T10" fmla="*/ 741 w 742"/>
                  <a:gd name="T11" fmla="*/ 48 h 99"/>
                  <a:gd name="T12" fmla="*/ 739 w 742"/>
                  <a:gd name="T13" fmla="*/ 48 h 99"/>
                  <a:gd name="T14" fmla="*/ 739 w 742"/>
                  <a:gd name="T15" fmla="*/ 48 h 99"/>
                  <a:gd name="T16" fmla="*/ 739 w 742"/>
                  <a:gd name="T17" fmla="*/ 48 h 99"/>
                  <a:gd name="T18" fmla="*/ 737 w 742"/>
                  <a:gd name="T19" fmla="*/ 48 h 99"/>
                  <a:gd name="T20" fmla="*/ 737 w 742"/>
                  <a:gd name="T21" fmla="*/ 48 h 99"/>
                  <a:gd name="T22" fmla="*/ 737 w 742"/>
                  <a:gd name="T23" fmla="*/ 48 h 99"/>
                  <a:gd name="T24" fmla="*/ 737 w 742"/>
                  <a:gd name="T25" fmla="*/ 66 h 99"/>
                  <a:gd name="T26" fmla="*/ 742 w 742"/>
                  <a:gd name="T27" fmla="*/ 66 h 99"/>
                  <a:gd name="T28" fmla="*/ 742 w 742"/>
                  <a:gd name="T29" fmla="*/ 86 h 99"/>
                  <a:gd name="T30" fmla="*/ 741 w 742"/>
                  <a:gd name="T31" fmla="*/ 99 h 99"/>
                  <a:gd name="T32" fmla="*/ 741 w 742"/>
                  <a:gd name="T33" fmla="*/ 99 h 99"/>
                  <a:gd name="T34" fmla="*/ 741 w 742"/>
                  <a:gd name="T35" fmla="*/ 99 h 99"/>
                  <a:gd name="T36" fmla="*/ 739 w 742"/>
                  <a:gd name="T37" fmla="*/ 99 h 99"/>
                  <a:gd name="T38" fmla="*/ 739 w 742"/>
                  <a:gd name="T39" fmla="*/ 99 h 99"/>
                  <a:gd name="T40" fmla="*/ 737 w 742"/>
                  <a:gd name="T41" fmla="*/ 99 h 99"/>
                  <a:gd name="T42" fmla="*/ 737 w 742"/>
                  <a:gd name="T43" fmla="*/ 99 h 99"/>
                  <a:gd name="T44" fmla="*/ 737 w 742"/>
                  <a:gd name="T45" fmla="*/ 99 h 99"/>
                  <a:gd name="T46" fmla="*/ 736 w 742"/>
                  <a:gd name="T47" fmla="*/ 99 h 99"/>
                  <a:gd name="T48" fmla="*/ 737 w 742"/>
                  <a:gd name="T49" fmla="*/ 86 h 99"/>
                  <a:gd name="T50" fmla="*/ 737 w 742"/>
                  <a:gd name="T51" fmla="*/ 66 h 99"/>
                  <a:gd name="T52" fmla="*/ 742 w 742"/>
                  <a:gd name="T53" fmla="*/ 66 h 99"/>
                  <a:gd name="T54" fmla="*/ 5 w 742"/>
                  <a:gd name="T55" fmla="*/ 1 h 99"/>
                  <a:gd name="T56" fmla="*/ 3 w 742"/>
                  <a:gd name="T57" fmla="*/ 10 h 99"/>
                  <a:gd name="T58" fmla="*/ 1 w 742"/>
                  <a:gd name="T59" fmla="*/ 30 h 99"/>
                  <a:gd name="T60" fmla="*/ 0 w 742"/>
                  <a:gd name="T61" fmla="*/ 48 h 99"/>
                  <a:gd name="T62" fmla="*/ 0 w 742"/>
                  <a:gd name="T63" fmla="*/ 58 h 99"/>
                  <a:gd name="T64" fmla="*/ 5 w 742"/>
                  <a:gd name="T65" fmla="*/ 54 h 99"/>
                  <a:gd name="T66" fmla="*/ 5 w 742"/>
                  <a:gd name="T67" fmla="*/ 48 h 99"/>
                  <a:gd name="T68" fmla="*/ 6 w 742"/>
                  <a:gd name="T69" fmla="*/ 30 h 99"/>
                  <a:gd name="T70" fmla="*/ 8 w 742"/>
                  <a:gd name="T71" fmla="*/ 11 h 99"/>
                  <a:gd name="T72" fmla="*/ 9 w 742"/>
                  <a:gd name="T73" fmla="*/ 0 h 99"/>
                  <a:gd name="T74" fmla="*/ 9 w 742"/>
                  <a:gd name="T75" fmla="*/ 0 h 99"/>
                  <a:gd name="T76" fmla="*/ 9 w 742"/>
                  <a:gd name="T77" fmla="*/ 0 h 99"/>
                  <a:gd name="T78" fmla="*/ 8 w 742"/>
                  <a:gd name="T79" fmla="*/ 0 h 99"/>
                  <a:gd name="T80" fmla="*/ 8 w 742"/>
                  <a:gd name="T81" fmla="*/ 0 h 99"/>
                  <a:gd name="T82" fmla="*/ 6 w 742"/>
                  <a:gd name="T83" fmla="*/ 0 h 99"/>
                  <a:gd name="T84" fmla="*/ 6 w 742"/>
                  <a:gd name="T85" fmla="*/ 0 h 99"/>
                  <a:gd name="T86" fmla="*/ 6 w 742"/>
                  <a:gd name="T87" fmla="*/ 1 h 99"/>
                  <a:gd name="T88" fmla="*/ 5 w 742"/>
                  <a:gd name="T89" fmla="*/ 1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2"/>
                  <a:gd name="T136" fmla="*/ 0 h 99"/>
                  <a:gd name="T137" fmla="*/ 742 w 742"/>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2" h="99">
                    <a:moveTo>
                      <a:pt x="742" y="66"/>
                    </a:moveTo>
                    <a:lnTo>
                      <a:pt x="742" y="48"/>
                    </a:lnTo>
                    <a:lnTo>
                      <a:pt x="742" y="46"/>
                    </a:lnTo>
                    <a:lnTo>
                      <a:pt x="741" y="48"/>
                    </a:lnTo>
                    <a:lnTo>
                      <a:pt x="739" y="48"/>
                    </a:lnTo>
                    <a:lnTo>
                      <a:pt x="737" y="48"/>
                    </a:lnTo>
                    <a:lnTo>
                      <a:pt x="737" y="66"/>
                    </a:lnTo>
                    <a:lnTo>
                      <a:pt x="742" y="66"/>
                    </a:lnTo>
                    <a:lnTo>
                      <a:pt x="742" y="86"/>
                    </a:lnTo>
                    <a:lnTo>
                      <a:pt x="741" y="99"/>
                    </a:lnTo>
                    <a:lnTo>
                      <a:pt x="739" y="99"/>
                    </a:lnTo>
                    <a:lnTo>
                      <a:pt x="737" y="99"/>
                    </a:lnTo>
                    <a:lnTo>
                      <a:pt x="736" y="99"/>
                    </a:lnTo>
                    <a:lnTo>
                      <a:pt x="737" y="86"/>
                    </a:lnTo>
                    <a:lnTo>
                      <a:pt x="737" y="66"/>
                    </a:lnTo>
                    <a:lnTo>
                      <a:pt x="742" y="66"/>
                    </a:lnTo>
                    <a:close/>
                    <a:moveTo>
                      <a:pt x="5" y="1"/>
                    </a:moveTo>
                    <a:lnTo>
                      <a:pt x="3" y="10"/>
                    </a:lnTo>
                    <a:lnTo>
                      <a:pt x="1" y="30"/>
                    </a:lnTo>
                    <a:lnTo>
                      <a:pt x="0" y="48"/>
                    </a:lnTo>
                    <a:lnTo>
                      <a:pt x="0" y="58"/>
                    </a:lnTo>
                    <a:lnTo>
                      <a:pt x="5" y="54"/>
                    </a:lnTo>
                    <a:lnTo>
                      <a:pt x="5" y="48"/>
                    </a:lnTo>
                    <a:lnTo>
                      <a:pt x="6" y="30"/>
                    </a:lnTo>
                    <a:lnTo>
                      <a:pt x="8" y="11"/>
                    </a:lnTo>
                    <a:lnTo>
                      <a:pt x="9" y="0"/>
                    </a:lnTo>
                    <a:lnTo>
                      <a:pt x="8" y="0"/>
                    </a:lnTo>
                    <a:lnTo>
                      <a:pt x="6" y="0"/>
                    </a:lnTo>
                    <a:lnTo>
                      <a:pt x="6" y="1"/>
                    </a:lnTo>
                    <a:lnTo>
                      <a:pt x="5" y="1"/>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325" name="Freeform 341"/>
              <p:cNvSpPr>
                <a:spLocks noEditPoints="1"/>
              </p:cNvSpPr>
              <p:nvPr/>
            </p:nvSpPr>
            <p:spPr bwMode="auto">
              <a:xfrm>
                <a:off x="1662" y="2877"/>
                <a:ext cx="740" cy="103"/>
              </a:xfrm>
              <a:custGeom>
                <a:avLst/>
                <a:gdLst>
                  <a:gd name="T0" fmla="*/ 740 w 740"/>
                  <a:gd name="T1" fmla="*/ 68 h 103"/>
                  <a:gd name="T2" fmla="*/ 738 w 740"/>
                  <a:gd name="T3" fmla="*/ 50 h 103"/>
                  <a:gd name="T4" fmla="*/ 738 w 740"/>
                  <a:gd name="T5" fmla="*/ 50 h 103"/>
                  <a:gd name="T6" fmla="*/ 738 w 740"/>
                  <a:gd name="T7" fmla="*/ 50 h 103"/>
                  <a:gd name="T8" fmla="*/ 738 w 740"/>
                  <a:gd name="T9" fmla="*/ 50 h 103"/>
                  <a:gd name="T10" fmla="*/ 736 w 740"/>
                  <a:gd name="T11" fmla="*/ 50 h 103"/>
                  <a:gd name="T12" fmla="*/ 736 w 740"/>
                  <a:gd name="T13" fmla="*/ 50 h 103"/>
                  <a:gd name="T14" fmla="*/ 736 w 740"/>
                  <a:gd name="T15" fmla="*/ 50 h 103"/>
                  <a:gd name="T16" fmla="*/ 735 w 740"/>
                  <a:gd name="T17" fmla="*/ 50 h 103"/>
                  <a:gd name="T18" fmla="*/ 735 w 740"/>
                  <a:gd name="T19" fmla="*/ 50 h 103"/>
                  <a:gd name="T20" fmla="*/ 733 w 740"/>
                  <a:gd name="T21" fmla="*/ 50 h 103"/>
                  <a:gd name="T22" fmla="*/ 733 w 740"/>
                  <a:gd name="T23" fmla="*/ 50 h 103"/>
                  <a:gd name="T24" fmla="*/ 735 w 740"/>
                  <a:gd name="T25" fmla="*/ 68 h 103"/>
                  <a:gd name="T26" fmla="*/ 740 w 740"/>
                  <a:gd name="T27" fmla="*/ 68 h 103"/>
                  <a:gd name="T28" fmla="*/ 738 w 740"/>
                  <a:gd name="T29" fmla="*/ 88 h 103"/>
                  <a:gd name="T30" fmla="*/ 738 w 740"/>
                  <a:gd name="T31" fmla="*/ 101 h 103"/>
                  <a:gd name="T32" fmla="*/ 736 w 740"/>
                  <a:gd name="T33" fmla="*/ 101 h 103"/>
                  <a:gd name="T34" fmla="*/ 736 w 740"/>
                  <a:gd name="T35" fmla="*/ 101 h 103"/>
                  <a:gd name="T36" fmla="*/ 736 w 740"/>
                  <a:gd name="T37" fmla="*/ 101 h 103"/>
                  <a:gd name="T38" fmla="*/ 735 w 740"/>
                  <a:gd name="T39" fmla="*/ 101 h 103"/>
                  <a:gd name="T40" fmla="*/ 735 w 740"/>
                  <a:gd name="T41" fmla="*/ 101 h 103"/>
                  <a:gd name="T42" fmla="*/ 735 w 740"/>
                  <a:gd name="T43" fmla="*/ 101 h 103"/>
                  <a:gd name="T44" fmla="*/ 733 w 740"/>
                  <a:gd name="T45" fmla="*/ 103 h 103"/>
                  <a:gd name="T46" fmla="*/ 733 w 740"/>
                  <a:gd name="T47" fmla="*/ 103 h 103"/>
                  <a:gd name="T48" fmla="*/ 733 w 740"/>
                  <a:gd name="T49" fmla="*/ 88 h 103"/>
                  <a:gd name="T50" fmla="*/ 735 w 740"/>
                  <a:gd name="T51" fmla="*/ 68 h 103"/>
                  <a:gd name="T52" fmla="*/ 740 w 740"/>
                  <a:gd name="T53" fmla="*/ 68 h 103"/>
                  <a:gd name="T54" fmla="*/ 7 w 740"/>
                  <a:gd name="T55" fmla="*/ 2 h 103"/>
                  <a:gd name="T56" fmla="*/ 5 w 740"/>
                  <a:gd name="T57" fmla="*/ 13 h 103"/>
                  <a:gd name="T58" fmla="*/ 2 w 740"/>
                  <a:gd name="T59" fmla="*/ 32 h 103"/>
                  <a:gd name="T60" fmla="*/ 0 w 740"/>
                  <a:gd name="T61" fmla="*/ 50 h 103"/>
                  <a:gd name="T62" fmla="*/ 0 w 740"/>
                  <a:gd name="T63" fmla="*/ 58 h 103"/>
                  <a:gd name="T64" fmla="*/ 5 w 740"/>
                  <a:gd name="T65" fmla="*/ 56 h 103"/>
                  <a:gd name="T66" fmla="*/ 5 w 740"/>
                  <a:gd name="T67" fmla="*/ 50 h 103"/>
                  <a:gd name="T68" fmla="*/ 7 w 740"/>
                  <a:gd name="T69" fmla="*/ 32 h 103"/>
                  <a:gd name="T70" fmla="*/ 10 w 740"/>
                  <a:gd name="T71" fmla="*/ 13 h 103"/>
                  <a:gd name="T72" fmla="*/ 12 w 740"/>
                  <a:gd name="T73" fmla="*/ 0 h 103"/>
                  <a:gd name="T74" fmla="*/ 12 w 740"/>
                  <a:gd name="T75" fmla="*/ 2 h 103"/>
                  <a:gd name="T76" fmla="*/ 10 w 740"/>
                  <a:gd name="T77" fmla="*/ 2 h 103"/>
                  <a:gd name="T78" fmla="*/ 10 w 740"/>
                  <a:gd name="T79" fmla="*/ 2 h 103"/>
                  <a:gd name="T80" fmla="*/ 8 w 740"/>
                  <a:gd name="T81" fmla="*/ 2 h 103"/>
                  <a:gd name="T82" fmla="*/ 8 w 740"/>
                  <a:gd name="T83" fmla="*/ 2 h 103"/>
                  <a:gd name="T84" fmla="*/ 8 w 740"/>
                  <a:gd name="T85" fmla="*/ 2 h 103"/>
                  <a:gd name="T86" fmla="*/ 7 w 740"/>
                  <a:gd name="T87" fmla="*/ 2 h 103"/>
                  <a:gd name="T88" fmla="*/ 7 w 740"/>
                  <a:gd name="T89" fmla="*/ 2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0"/>
                  <a:gd name="T136" fmla="*/ 0 h 103"/>
                  <a:gd name="T137" fmla="*/ 740 w 740"/>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0" h="103">
                    <a:moveTo>
                      <a:pt x="740" y="68"/>
                    </a:moveTo>
                    <a:lnTo>
                      <a:pt x="738" y="50"/>
                    </a:lnTo>
                    <a:lnTo>
                      <a:pt x="736" y="50"/>
                    </a:lnTo>
                    <a:lnTo>
                      <a:pt x="735" y="50"/>
                    </a:lnTo>
                    <a:lnTo>
                      <a:pt x="733" y="50"/>
                    </a:lnTo>
                    <a:lnTo>
                      <a:pt x="735" y="68"/>
                    </a:lnTo>
                    <a:lnTo>
                      <a:pt x="740" y="68"/>
                    </a:lnTo>
                    <a:lnTo>
                      <a:pt x="738" y="88"/>
                    </a:lnTo>
                    <a:lnTo>
                      <a:pt x="738" y="101"/>
                    </a:lnTo>
                    <a:lnTo>
                      <a:pt x="736" y="101"/>
                    </a:lnTo>
                    <a:lnTo>
                      <a:pt x="735" y="101"/>
                    </a:lnTo>
                    <a:lnTo>
                      <a:pt x="733" y="103"/>
                    </a:lnTo>
                    <a:lnTo>
                      <a:pt x="733" y="88"/>
                    </a:lnTo>
                    <a:lnTo>
                      <a:pt x="735" y="68"/>
                    </a:lnTo>
                    <a:lnTo>
                      <a:pt x="740" y="68"/>
                    </a:lnTo>
                    <a:close/>
                    <a:moveTo>
                      <a:pt x="7" y="2"/>
                    </a:moveTo>
                    <a:lnTo>
                      <a:pt x="5" y="13"/>
                    </a:lnTo>
                    <a:lnTo>
                      <a:pt x="2" y="32"/>
                    </a:lnTo>
                    <a:lnTo>
                      <a:pt x="0" y="50"/>
                    </a:lnTo>
                    <a:lnTo>
                      <a:pt x="0" y="58"/>
                    </a:lnTo>
                    <a:lnTo>
                      <a:pt x="5" y="56"/>
                    </a:lnTo>
                    <a:lnTo>
                      <a:pt x="5" y="50"/>
                    </a:lnTo>
                    <a:lnTo>
                      <a:pt x="7" y="32"/>
                    </a:lnTo>
                    <a:lnTo>
                      <a:pt x="10" y="13"/>
                    </a:lnTo>
                    <a:lnTo>
                      <a:pt x="12" y="0"/>
                    </a:lnTo>
                    <a:lnTo>
                      <a:pt x="12" y="2"/>
                    </a:lnTo>
                    <a:lnTo>
                      <a:pt x="10" y="2"/>
                    </a:lnTo>
                    <a:lnTo>
                      <a:pt x="8" y="2"/>
                    </a:lnTo>
                    <a:lnTo>
                      <a:pt x="7" y="2"/>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326" name="Freeform 342"/>
              <p:cNvSpPr>
                <a:spLocks noEditPoints="1"/>
              </p:cNvSpPr>
              <p:nvPr/>
            </p:nvSpPr>
            <p:spPr bwMode="auto">
              <a:xfrm>
                <a:off x="1666" y="2877"/>
                <a:ext cx="732" cy="103"/>
              </a:xfrm>
              <a:custGeom>
                <a:avLst/>
                <a:gdLst>
                  <a:gd name="T0" fmla="*/ 732 w 732"/>
                  <a:gd name="T1" fmla="*/ 68 h 103"/>
                  <a:gd name="T2" fmla="*/ 732 w 732"/>
                  <a:gd name="T3" fmla="*/ 50 h 103"/>
                  <a:gd name="T4" fmla="*/ 732 w 732"/>
                  <a:gd name="T5" fmla="*/ 50 h 103"/>
                  <a:gd name="T6" fmla="*/ 732 w 732"/>
                  <a:gd name="T7" fmla="*/ 50 h 103"/>
                  <a:gd name="T8" fmla="*/ 731 w 732"/>
                  <a:gd name="T9" fmla="*/ 50 h 103"/>
                  <a:gd name="T10" fmla="*/ 731 w 732"/>
                  <a:gd name="T11" fmla="*/ 50 h 103"/>
                  <a:gd name="T12" fmla="*/ 729 w 732"/>
                  <a:gd name="T13" fmla="*/ 50 h 103"/>
                  <a:gd name="T14" fmla="*/ 729 w 732"/>
                  <a:gd name="T15" fmla="*/ 50 h 103"/>
                  <a:gd name="T16" fmla="*/ 729 w 732"/>
                  <a:gd name="T17" fmla="*/ 50 h 103"/>
                  <a:gd name="T18" fmla="*/ 727 w 732"/>
                  <a:gd name="T19" fmla="*/ 50 h 103"/>
                  <a:gd name="T20" fmla="*/ 727 w 732"/>
                  <a:gd name="T21" fmla="*/ 50 h 103"/>
                  <a:gd name="T22" fmla="*/ 727 w 732"/>
                  <a:gd name="T23" fmla="*/ 50 h 103"/>
                  <a:gd name="T24" fmla="*/ 727 w 732"/>
                  <a:gd name="T25" fmla="*/ 68 h 103"/>
                  <a:gd name="T26" fmla="*/ 732 w 732"/>
                  <a:gd name="T27" fmla="*/ 68 h 103"/>
                  <a:gd name="T28" fmla="*/ 732 w 732"/>
                  <a:gd name="T29" fmla="*/ 88 h 103"/>
                  <a:gd name="T30" fmla="*/ 731 w 732"/>
                  <a:gd name="T31" fmla="*/ 101 h 103"/>
                  <a:gd name="T32" fmla="*/ 731 w 732"/>
                  <a:gd name="T33" fmla="*/ 101 h 103"/>
                  <a:gd name="T34" fmla="*/ 731 w 732"/>
                  <a:gd name="T35" fmla="*/ 101 h 103"/>
                  <a:gd name="T36" fmla="*/ 729 w 732"/>
                  <a:gd name="T37" fmla="*/ 103 h 103"/>
                  <a:gd name="T38" fmla="*/ 729 w 732"/>
                  <a:gd name="T39" fmla="*/ 103 h 103"/>
                  <a:gd name="T40" fmla="*/ 727 w 732"/>
                  <a:gd name="T41" fmla="*/ 103 h 103"/>
                  <a:gd name="T42" fmla="*/ 727 w 732"/>
                  <a:gd name="T43" fmla="*/ 103 h 103"/>
                  <a:gd name="T44" fmla="*/ 727 w 732"/>
                  <a:gd name="T45" fmla="*/ 103 h 103"/>
                  <a:gd name="T46" fmla="*/ 726 w 732"/>
                  <a:gd name="T47" fmla="*/ 103 h 103"/>
                  <a:gd name="T48" fmla="*/ 727 w 732"/>
                  <a:gd name="T49" fmla="*/ 88 h 103"/>
                  <a:gd name="T50" fmla="*/ 727 w 732"/>
                  <a:gd name="T51" fmla="*/ 68 h 103"/>
                  <a:gd name="T52" fmla="*/ 732 w 732"/>
                  <a:gd name="T53" fmla="*/ 68 h 103"/>
                  <a:gd name="T54" fmla="*/ 4 w 732"/>
                  <a:gd name="T55" fmla="*/ 2 h 103"/>
                  <a:gd name="T56" fmla="*/ 3 w 732"/>
                  <a:gd name="T57" fmla="*/ 13 h 103"/>
                  <a:gd name="T58" fmla="*/ 1 w 732"/>
                  <a:gd name="T59" fmla="*/ 32 h 103"/>
                  <a:gd name="T60" fmla="*/ 0 w 732"/>
                  <a:gd name="T61" fmla="*/ 50 h 103"/>
                  <a:gd name="T62" fmla="*/ 0 w 732"/>
                  <a:gd name="T63" fmla="*/ 56 h 103"/>
                  <a:gd name="T64" fmla="*/ 4 w 732"/>
                  <a:gd name="T65" fmla="*/ 55 h 103"/>
                  <a:gd name="T66" fmla="*/ 4 w 732"/>
                  <a:gd name="T67" fmla="*/ 50 h 103"/>
                  <a:gd name="T68" fmla="*/ 6 w 732"/>
                  <a:gd name="T69" fmla="*/ 32 h 103"/>
                  <a:gd name="T70" fmla="*/ 8 w 732"/>
                  <a:gd name="T71" fmla="*/ 13 h 103"/>
                  <a:gd name="T72" fmla="*/ 11 w 732"/>
                  <a:gd name="T73" fmla="*/ 0 h 103"/>
                  <a:gd name="T74" fmla="*/ 9 w 732"/>
                  <a:gd name="T75" fmla="*/ 0 h 103"/>
                  <a:gd name="T76" fmla="*/ 9 w 732"/>
                  <a:gd name="T77" fmla="*/ 0 h 103"/>
                  <a:gd name="T78" fmla="*/ 8 w 732"/>
                  <a:gd name="T79" fmla="*/ 0 h 103"/>
                  <a:gd name="T80" fmla="*/ 8 w 732"/>
                  <a:gd name="T81" fmla="*/ 0 h 103"/>
                  <a:gd name="T82" fmla="*/ 8 w 732"/>
                  <a:gd name="T83" fmla="*/ 2 h 103"/>
                  <a:gd name="T84" fmla="*/ 6 w 732"/>
                  <a:gd name="T85" fmla="*/ 2 h 103"/>
                  <a:gd name="T86" fmla="*/ 6 w 732"/>
                  <a:gd name="T87" fmla="*/ 2 h 103"/>
                  <a:gd name="T88" fmla="*/ 4 w 732"/>
                  <a:gd name="T89" fmla="*/ 2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2"/>
                  <a:gd name="T136" fmla="*/ 0 h 103"/>
                  <a:gd name="T137" fmla="*/ 732 w 732"/>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2" h="103">
                    <a:moveTo>
                      <a:pt x="732" y="68"/>
                    </a:moveTo>
                    <a:lnTo>
                      <a:pt x="732" y="50"/>
                    </a:lnTo>
                    <a:lnTo>
                      <a:pt x="731" y="50"/>
                    </a:lnTo>
                    <a:lnTo>
                      <a:pt x="729" y="50"/>
                    </a:lnTo>
                    <a:lnTo>
                      <a:pt x="727" y="50"/>
                    </a:lnTo>
                    <a:lnTo>
                      <a:pt x="727" y="68"/>
                    </a:lnTo>
                    <a:lnTo>
                      <a:pt x="732" y="68"/>
                    </a:lnTo>
                    <a:lnTo>
                      <a:pt x="732" y="88"/>
                    </a:lnTo>
                    <a:lnTo>
                      <a:pt x="731" y="101"/>
                    </a:lnTo>
                    <a:lnTo>
                      <a:pt x="729" y="103"/>
                    </a:lnTo>
                    <a:lnTo>
                      <a:pt x="727" y="103"/>
                    </a:lnTo>
                    <a:lnTo>
                      <a:pt x="726" y="103"/>
                    </a:lnTo>
                    <a:lnTo>
                      <a:pt x="727" y="88"/>
                    </a:lnTo>
                    <a:lnTo>
                      <a:pt x="727" y="68"/>
                    </a:lnTo>
                    <a:lnTo>
                      <a:pt x="732" y="68"/>
                    </a:lnTo>
                    <a:close/>
                    <a:moveTo>
                      <a:pt x="4" y="2"/>
                    </a:moveTo>
                    <a:lnTo>
                      <a:pt x="3" y="13"/>
                    </a:lnTo>
                    <a:lnTo>
                      <a:pt x="1" y="32"/>
                    </a:lnTo>
                    <a:lnTo>
                      <a:pt x="0" y="50"/>
                    </a:lnTo>
                    <a:lnTo>
                      <a:pt x="0" y="56"/>
                    </a:lnTo>
                    <a:lnTo>
                      <a:pt x="4" y="55"/>
                    </a:lnTo>
                    <a:lnTo>
                      <a:pt x="4" y="50"/>
                    </a:lnTo>
                    <a:lnTo>
                      <a:pt x="6" y="32"/>
                    </a:lnTo>
                    <a:lnTo>
                      <a:pt x="8" y="13"/>
                    </a:lnTo>
                    <a:lnTo>
                      <a:pt x="11" y="0"/>
                    </a:lnTo>
                    <a:lnTo>
                      <a:pt x="9" y="0"/>
                    </a:lnTo>
                    <a:lnTo>
                      <a:pt x="8" y="0"/>
                    </a:lnTo>
                    <a:lnTo>
                      <a:pt x="8" y="2"/>
                    </a:lnTo>
                    <a:lnTo>
                      <a:pt x="6" y="2"/>
                    </a:lnTo>
                    <a:lnTo>
                      <a:pt x="4" y="2"/>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327" name="Freeform 343"/>
              <p:cNvSpPr>
                <a:spLocks noEditPoints="1"/>
              </p:cNvSpPr>
              <p:nvPr/>
            </p:nvSpPr>
            <p:spPr bwMode="auto">
              <a:xfrm>
                <a:off x="1667" y="2877"/>
                <a:ext cx="730" cy="103"/>
              </a:xfrm>
              <a:custGeom>
                <a:avLst/>
                <a:gdLst>
                  <a:gd name="T0" fmla="*/ 730 w 730"/>
                  <a:gd name="T1" fmla="*/ 68 h 103"/>
                  <a:gd name="T2" fmla="*/ 728 w 730"/>
                  <a:gd name="T3" fmla="*/ 50 h 103"/>
                  <a:gd name="T4" fmla="*/ 728 w 730"/>
                  <a:gd name="T5" fmla="*/ 50 h 103"/>
                  <a:gd name="T6" fmla="*/ 728 w 730"/>
                  <a:gd name="T7" fmla="*/ 50 h 103"/>
                  <a:gd name="T8" fmla="*/ 728 w 730"/>
                  <a:gd name="T9" fmla="*/ 50 h 103"/>
                  <a:gd name="T10" fmla="*/ 726 w 730"/>
                  <a:gd name="T11" fmla="*/ 50 h 103"/>
                  <a:gd name="T12" fmla="*/ 726 w 730"/>
                  <a:gd name="T13" fmla="*/ 50 h 103"/>
                  <a:gd name="T14" fmla="*/ 726 w 730"/>
                  <a:gd name="T15" fmla="*/ 50 h 103"/>
                  <a:gd name="T16" fmla="*/ 725 w 730"/>
                  <a:gd name="T17" fmla="*/ 50 h 103"/>
                  <a:gd name="T18" fmla="*/ 725 w 730"/>
                  <a:gd name="T19" fmla="*/ 50 h 103"/>
                  <a:gd name="T20" fmla="*/ 723 w 730"/>
                  <a:gd name="T21" fmla="*/ 50 h 103"/>
                  <a:gd name="T22" fmla="*/ 725 w 730"/>
                  <a:gd name="T23" fmla="*/ 68 h 103"/>
                  <a:gd name="T24" fmla="*/ 730 w 730"/>
                  <a:gd name="T25" fmla="*/ 68 h 103"/>
                  <a:gd name="T26" fmla="*/ 728 w 730"/>
                  <a:gd name="T27" fmla="*/ 88 h 103"/>
                  <a:gd name="T28" fmla="*/ 728 w 730"/>
                  <a:gd name="T29" fmla="*/ 103 h 103"/>
                  <a:gd name="T30" fmla="*/ 726 w 730"/>
                  <a:gd name="T31" fmla="*/ 103 h 103"/>
                  <a:gd name="T32" fmla="*/ 726 w 730"/>
                  <a:gd name="T33" fmla="*/ 103 h 103"/>
                  <a:gd name="T34" fmla="*/ 726 w 730"/>
                  <a:gd name="T35" fmla="*/ 103 h 103"/>
                  <a:gd name="T36" fmla="*/ 725 w 730"/>
                  <a:gd name="T37" fmla="*/ 103 h 103"/>
                  <a:gd name="T38" fmla="*/ 725 w 730"/>
                  <a:gd name="T39" fmla="*/ 103 h 103"/>
                  <a:gd name="T40" fmla="*/ 725 w 730"/>
                  <a:gd name="T41" fmla="*/ 103 h 103"/>
                  <a:gd name="T42" fmla="*/ 723 w 730"/>
                  <a:gd name="T43" fmla="*/ 103 h 103"/>
                  <a:gd name="T44" fmla="*/ 723 w 730"/>
                  <a:gd name="T45" fmla="*/ 103 h 103"/>
                  <a:gd name="T46" fmla="*/ 723 w 730"/>
                  <a:gd name="T47" fmla="*/ 88 h 103"/>
                  <a:gd name="T48" fmla="*/ 725 w 730"/>
                  <a:gd name="T49" fmla="*/ 68 h 103"/>
                  <a:gd name="T50" fmla="*/ 730 w 730"/>
                  <a:gd name="T51" fmla="*/ 68 h 103"/>
                  <a:gd name="T52" fmla="*/ 7 w 730"/>
                  <a:gd name="T53" fmla="*/ 0 h 103"/>
                  <a:gd name="T54" fmla="*/ 5 w 730"/>
                  <a:gd name="T55" fmla="*/ 13 h 103"/>
                  <a:gd name="T56" fmla="*/ 2 w 730"/>
                  <a:gd name="T57" fmla="*/ 32 h 103"/>
                  <a:gd name="T58" fmla="*/ 0 w 730"/>
                  <a:gd name="T59" fmla="*/ 50 h 103"/>
                  <a:gd name="T60" fmla="*/ 0 w 730"/>
                  <a:gd name="T61" fmla="*/ 56 h 103"/>
                  <a:gd name="T62" fmla="*/ 5 w 730"/>
                  <a:gd name="T63" fmla="*/ 53 h 103"/>
                  <a:gd name="T64" fmla="*/ 5 w 730"/>
                  <a:gd name="T65" fmla="*/ 50 h 103"/>
                  <a:gd name="T66" fmla="*/ 7 w 730"/>
                  <a:gd name="T67" fmla="*/ 32 h 103"/>
                  <a:gd name="T68" fmla="*/ 10 w 730"/>
                  <a:gd name="T69" fmla="*/ 13 h 103"/>
                  <a:gd name="T70" fmla="*/ 12 w 730"/>
                  <a:gd name="T71" fmla="*/ 0 h 103"/>
                  <a:gd name="T72" fmla="*/ 12 w 730"/>
                  <a:gd name="T73" fmla="*/ 0 h 103"/>
                  <a:gd name="T74" fmla="*/ 10 w 730"/>
                  <a:gd name="T75" fmla="*/ 0 h 103"/>
                  <a:gd name="T76" fmla="*/ 10 w 730"/>
                  <a:gd name="T77" fmla="*/ 0 h 103"/>
                  <a:gd name="T78" fmla="*/ 10 w 730"/>
                  <a:gd name="T79" fmla="*/ 0 h 103"/>
                  <a:gd name="T80" fmla="*/ 8 w 730"/>
                  <a:gd name="T81" fmla="*/ 0 h 103"/>
                  <a:gd name="T82" fmla="*/ 8 w 730"/>
                  <a:gd name="T83" fmla="*/ 0 h 103"/>
                  <a:gd name="T84" fmla="*/ 7 w 730"/>
                  <a:gd name="T85" fmla="*/ 0 h 103"/>
                  <a:gd name="T86" fmla="*/ 7 w 730"/>
                  <a:gd name="T87" fmla="*/ 0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0"/>
                  <a:gd name="T133" fmla="*/ 0 h 103"/>
                  <a:gd name="T134" fmla="*/ 730 w 730"/>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0" h="103">
                    <a:moveTo>
                      <a:pt x="730" y="68"/>
                    </a:moveTo>
                    <a:lnTo>
                      <a:pt x="728" y="50"/>
                    </a:lnTo>
                    <a:lnTo>
                      <a:pt x="726" y="50"/>
                    </a:lnTo>
                    <a:lnTo>
                      <a:pt x="725" y="50"/>
                    </a:lnTo>
                    <a:lnTo>
                      <a:pt x="723" y="50"/>
                    </a:lnTo>
                    <a:lnTo>
                      <a:pt x="725" y="68"/>
                    </a:lnTo>
                    <a:lnTo>
                      <a:pt x="730" y="68"/>
                    </a:lnTo>
                    <a:lnTo>
                      <a:pt x="728" y="88"/>
                    </a:lnTo>
                    <a:lnTo>
                      <a:pt x="728" y="103"/>
                    </a:lnTo>
                    <a:lnTo>
                      <a:pt x="726" y="103"/>
                    </a:lnTo>
                    <a:lnTo>
                      <a:pt x="725" y="103"/>
                    </a:lnTo>
                    <a:lnTo>
                      <a:pt x="723" y="103"/>
                    </a:lnTo>
                    <a:lnTo>
                      <a:pt x="723" y="88"/>
                    </a:lnTo>
                    <a:lnTo>
                      <a:pt x="725" y="68"/>
                    </a:lnTo>
                    <a:lnTo>
                      <a:pt x="730" y="68"/>
                    </a:lnTo>
                    <a:close/>
                    <a:moveTo>
                      <a:pt x="7" y="0"/>
                    </a:moveTo>
                    <a:lnTo>
                      <a:pt x="5" y="13"/>
                    </a:lnTo>
                    <a:lnTo>
                      <a:pt x="2" y="32"/>
                    </a:lnTo>
                    <a:lnTo>
                      <a:pt x="0" y="50"/>
                    </a:lnTo>
                    <a:lnTo>
                      <a:pt x="0" y="56"/>
                    </a:lnTo>
                    <a:lnTo>
                      <a:pt x="5" y="53"/>
                    </a:lnTo>
                    <a:lnTo>
                      <a:pt x="5" y="50"/>
                    </a:lnTo>
                    <a:lnTo>
                      <a:pt x="7" y="32"/>
                    </a:lnTo>
                    <a:lnTo>
                      <a:pt x="10" y="13"/>
                    </a:lnTo>
                    <a:lnTo>
                      <a:pt x="12" y="0"/>
                    </a:lnTo>
                    <a:lnTo>
                      <a:pt x="10" y="0"/>
                    </a:lnTo>
                    <a:lnTo>
                      <a:pt x="8" y="0"/>
                    </a:lnTo>
                    <a:lnTo>
                      <a:pt x="7" y="0"/>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328" name="Freeform 344"/>
              <p:cNvSpPr>
                <a:spLocks noEditPoints="1"/>
              </p:cNvSpPr>
              <p:nvPr/>
            </p:nvSpPr>
            <p:spPr bwMode="auto">
              <a:xfrm>
                <a:off x="1670" y="2875"/>
                <a:ext cx="723" cy="105"/>
              </a:xfrm>
              <a:custGeom>
                <a:avLst/>
                <a:gdLst>
                  <a:gd name="T0" fmla="*/ 723 w 723"/>
                  <a:gd name="T1" fmla="*/ 70 h 105"/>
                  <a:gd name="T2" fmla="*/ 723 w 723"/>
                  <a:gd name="T3" fmla="*/ 52 h 105"/>
                  <a:gd name="T4" fmla="*/ 723 w 723"/>
                  <a:gd name="T5" fmla="*/ 52 h 105"/>
                  <a:gd name="T6" fmla="*/ 723 w 723"/>
                  <a:gd name="T7" fmla="*/ 52 h 105"/>
                  <a:gd name="T8" fmla="*/ 722 w 723"/>
                  <a:gd name="T9" fmla="*/ 52 h 105"/>
                  <a:gd name="T10" fmla="*/ 722 w 723"/>
                  <a:gd name="T11" fmla="*/ 52 h 105"/>
                  <a:gd name="T12" fmla="*/ 720 w 723"/>
                  <a:gd name="T13" fmla="*/ 52 h 105"/>
                  <a:gd name="T14" fmla="*/ 720 w 723"/>
                  <a:gd name="T15" fmla="*/ 52 h 105"/>
                  <a:gd name="T16" fmla="*/ 720 w 723"/>
                  <a:gd name="T17" fmla="*/ 52 h 105"/>
                  <a:gd name="T18" fmla="*/ 718 w 723"/>
                  <a:gd name="T19" fmla="*/ 54 h 105"/>
                  <a:gd name="T20" fmla="*/ 718 w 723"/>
                  <a:gd name="T21" fmla="*/ 54 h 105"/>
                  <a:gd name="T22" fmla="*/ 718 w 723"/>
                  <a:gd name="T23" fmla="*/ 70 h 105"/>
                  <a:gd name="T24" fmla="*/ 723 w 723"/>
                  <a:gd name="T25" fmla="*/ 70 h 105"/>
                  <a:gd name="T26" fmla="*/ 723 w 723"/>
                  <a:gd name="T27" fmla="*/ 90 h 105"/>
                  <a:gd name="T28" fmla="*/ 722 w 723"/>
                  <a:gd name="T29" fmla="*/ 105 h 105"/>
                  <a:gd name="T30" fmla="*/ 722 w 723"/>
                  <a:gd name="T31" fmla="*/ 105 h 105"/>
                  <a:gd name="T32" fmla="*/ 722 w 723"/>
                  <a:gd name="T33" fmla="*/ 105 h 105"/>
                  <a:gd name="T34" fmla="*/ 720 w 723"/>
                  <a:gd name="T35" fmla="*/ 105 h 105"/>
                  <a:gd name="T36" fmla="*/ 720 w 723"/>
                  <a:gd name="T37" fmla="*/ 105 h 105"/>
                  <a:gd name="T38" fmla="*/ 718 w 723"/>
                  <a:gd name="T39" fmla="*/ 105 h 105"/>
                  <a:gd name="T40" fmla="*/ 718 w 723"/>
                  <a:gd name="T41" fmla="*/ 105 h 105"/>
                  <a:gd name="T42" fmla="*/ 718 w 723"/>
                  <a:gd name="T43" fmla="*/ 105 h 105"/>
                  <a:gd name="T44" fmla="*/ 717 w 723"/>
                  <a:gd name="T45" fmla="*/ 105 h 105"/>
                  <a:gd name="T46" fmla="*/ 718 w 723"/>
                  <a:gd name="T47" fmla="*/ 88 h 105"/>
                  <a:gd name="T48" fmla="*/ 718 w 723"/>
                  <a:gd name="T49" fmla="*/ 70 h 105"/>
                  <a:gd name="T50" fmla="*/ 723 w 723"/>
                  <a:gd name="T51" fmla="*/ 70 h 105"/>
                  <a:gd name="T52" fmla="*/ 7 w 723"/>
                  <a:gd name="T53" fmla="*/ 2 h 105"/>
                  <a:gd name="T54" fmla="*/ 4 w 723"/>
                  <a:gd name="T55" fmla="*/ 15 h 105"/>
                  <a:gd name="T56" fmla="*/ 2 w 723"/>
                  <a:gd name="T57" fmla="*/ 34 h 105"/>
                  <a:gd name="T58" fmla="*/ 0 w 723"/>
                  <a:gd name="T59" fmla="*/ 52 h 105"/>
                  <a:gd name="T60" fmla="*/ 0 w 723"/>
                  <a:gd name="T61" fmla="*/ 57 h 105"/>
                  <a:gd name="T62" fmla="*/ 5 w 723"/>
                  <a:gd name="T63" fmla="*/ 55 h 105"/>
                  <a:gd name="T64" fmla="*/ 5 w 723"/>
                  <a:gd name="T65" fmla="*/ 52 h 105"/>
                  <a:gd name="T66" fmla="*/ 7 w 723"/>
                  <a:gd name="T67" fmla="*/ 34 h 105"/>
                  <a:gd name="T68" fmla="*/ 9 w 723"/>
                  <a:gd name="T69" fmla="*/ 17 h 105"/>
                  <a:gd name="T70" fmla="*/ 12 w 723"/>
                  <a:gd name="T71" fmla="*/ 0 h 105"/>
                  <a:gd name="T72" fmla="*/ 10 w 723"/>
                  <a:gd name="T73" fmla="*/ 0 h 105"/>
                  <a:gd name="T74" fmla="*/ 10 w 723"/>
                  <a:gd name="T75" fmla="*/ 2 h 105"/>
                  <a:gd name="T76" fmla="*/ 10 w 723"/>
                  <a:gd name="T77" fmla="*/ 2 h 105"/>
                  <a:gd name="T78" fmla="*/ 9 w 723"/>
                  <a:gd name="T79" fmla="*/ 2 h 105"/>
                  <a:gd name="T80" fmla="*/ 9 w 723"/>
                  <a:gd name="T81" fmla="*/ 2 h 105"/>
                  <a:gd name="T82" fmla="*/ 7 w 723"/>
                  <a:gd name="T83" fmla="*/ 2 h 105"/>
                  <a:gd name="T84" fmla="*/ 7 w 723"/>
                  <a:gd name="T85" fmla="*/ 2 h 105"/>
                  <a:gd name="T86" fmla="*/ 7 w 723"/>
                  <a:gd name="T87" fmla="*/ 2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3"/>
                  <a:gd name="T133" fmla="*/ 0 h 105"/>
                  <a:gd name="T134" fmla="*/ 723 w 723"/>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3" h="105">
                    <a:moveTo>
                      <a:pt x="723" y="70"/>
                    </a:moveTo>
                    <a:lnTo>
                      <a:pt x="723" y="52"/>
                    </a:lnTo>
                    <a:lnTo>
                      <a:pt x="722" y="52"/>
                    </a:lnTo>
                    <a:lnTo>
                      <a:pt x="720" y="52"/>
                    </a:lnTo>
                    <a:lnTo>
                      <a:pt x="718" y="54"/>
                    </a:lnTo>
                    <a:lnTo>
                      <a:pt x="718" y="70"/>
                    </a:lnTo>
                    <a:lnTo>
                      <a:pt x="723" y="70"/>
                    </a:lnTo>
                    <a:lnTo>
                      <a:pt x="723" y="90"/>
                    </a:lnTo>
                    <a:lnTo>
                      <a:pt x="722" y="105"/>
                    </a:lnTo>
                    <a:lnTo>
                      <a:pt x="720" y="105"/>
                    </a:lnTo>
                    <a:lnTo>
                      <a:pt x="718" y="105"/>
                    </a:lnTo>
                    <a:lnTo>
                      <a:pt x="717" y="105"/>
                    </a:lnTo>
                    <a:lnTo>
                      <a:pt x="718" y="88"/>
                    </a:lnTo>
                    <a:lnTo>
                      <a:pt x="718" y="70"/>
                    </a:lnTo>
                    <a:lnTo>
                      <a:pt x="723" y="70"/>
                    </a:lnTo>
                    <a:close/>
                    <a:moveTo>
                      <a:pt x="7" y="2"/>
                    </a:moveTo>
                    <a:lnTo>
                      <a:pt x="4" y="15"/>
                    </a:lnTo>
                    <a:lnTo>
                      <a:pt x="2" y="34"/>
                    </a:lnTo>
                    <a:lnTo>
                      <a:pt x="0" y="52"/>
                    </a:lnTo>
                    <a:lnTo>
                      <a:pt x="0" y="57"/>
                    </a:lnTo>
                    <a:lnTo>
                      <a:pt x="5" y="55"/>
                    </a:lnTo>
                    <a:lnTo>
                      <a:pt x="5" y="52"/>
                    </a:lnTo>
                    <a:lnTo>
                      <a:pt x="7" y="34"/>
                    </a:lnTo>
                    <a:lnTo>
                      <a:pt x="9" y="17"/>
                    </a:lnTo>
                    <a:lnTo>
                      <a:pt x="12" y="0"/>
                    </a:lnTo>
                    <a:lnTo>
                      <a:pt x="10" y="0"/>
                    </a:lnTo>
                    <a:lnTo>
                      <a:pt x="10" y="2"/>
                    </a:lnTo>
                    <a:lnTo>
                      <a:pt x="9" y="2"/>
                    </a:lnTo>
                    <a:lnTo>
                      <a:pt x="7" y="2"/>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329" name="Freeform 345"/>
              <p:cNvSpPr>
                <a:spLocks noEditPoints="1"/>
              </p:cNvSpPr>
              <p:nvPr/>
            </p:nvSpPr>
            <p:spPr bwMode="auto">
              <a:xfrm>
                <a:off x="1672" y="2875"/>
                <a:ext cx="720" cy="107"/>
              </a:xfrm>
              <a:custGeom>
                <a:avLst/>
                <a:gdLst>
                  <a:gd name="T0" fmla="*/ 720 w 720"/>
                  <a:gd name="T1" fmla="*/ 70 h 107"/>
                  <a:gd name="T2" fmla="*/ 718 w 720"/>
                  <a:gd name="T3" fmla="*/ 52 h 107"/>
                  <a:gd name="T4" fmla="*/ 718 w 720"/>
                  <a:gd name="T5" fmla="*/ 52 h 107"/>
                  <a:gd name="T6" fmla="*/ 718 w 720"/>
                  <a:gd name="T7" fmla="*/ 52 h 107"/>
                  <a:gd name="T8" fmla="*/ 716 w 720"/>
                  <a:gd name="T9" fmla="*/ 54 h 107"/>
                  <a:gd name="T10" fmla="*/ 716 w 720"/>
                  <a:gd name="T11" fmla="*/ 54 h 107"/>
                  <a:gd name="T12" fmla="*/ 716 w 720"/>
                  <a:gd name="T13" fmla="*/ 54 h 107"/>
                  <a:gd name="T14" fmla="*/ 715 w 720"/>
                  <a:gd name="T15" fmla="*/ 54 h 107"/>
                  <a:gd name="T16" fmla="*/ 715 w 720"/>
                  <a:gd name="T17" fmla="*/ 54 h 107"/>
                  <a:gd name="T18" fmla="*/ 713 w 720"/>
                  <a:gd name="T19" fmla="*/ 54 h 107"/>
                  <a:gd name="T20" fmla="*/ 715 w 720"/>
                  <a:gd name="T21" fmla="*/ 70 h 107"/>
                  <a:gd name="T22" fmla="*/ 720 w 720"/>
                  <a:gd name="T23" fmla="*/ 70 h 107"/>
                  <a:gd name="T24" fmla="*/ 718 w 720"/>
                  <a:gd name="T25" fmla="*/ 90 h 107"/>
                  <a:gd name="T26" fmla="*/ 718 w 720"/>
                  <a:gd name="T27" fmla="*/ 105 h 107"/>
                  <a:gd name="T28" fmla="*/ 716 w 720"/>
                  <a:gd name="T29" fmla="*/ 105 h 107"/>
                  <a:gd name="T30" fmla="*/ 716 w 720"/>
                  <a:gd name="T31" fmla="*/ 105 h 107"/>
                  <a:gd name="T32" fmla="*/ 716 w 720"/>
                  <a:gd name="T33" fmla="*/ 105 h 107"/>
                  <a:gd name="T34" fmla="*/ 715 w 720"/>
                  <a:gd name="T35" fmla="*/ 105 h 107"/>
                  <a:gd name="T36" fmla="*/ 715 w 720"/>
                  <a:gd name="T37" fmla="*/ 105 h 107"/>
                  <a:gd name="T38" fmla="*/ 713 w 720"/>
                  <a:gd name="T39" fmla="*/ 105 h 107"/>
                  <a:gd name="T40" fmla="*/ 713 w 720"/>
                  <a:gd name="T41" fmla="*/ 105 h 107"/>
                  <a:gd name="T42" fmla="*/ 713 w 720"/>
                  <a:gd name="T43" fmla="*/ 107 h 107"/>
                  <a:gd name="T44" fmla="*/ 713 w 720"/>
                  <a:gd name="T45" fmla="*/ 88 h 107"/>
                  <a:gd name="T46" fmla="*/ 715 w 720"/>
                  <a:gd name="T47" fmla="*/ 70 h 107"/>
                  <a:gd name="T48" fmla="*/ 720 w 720"/>
                  <a:gd name="T49" fmla="*/ 70 h 107"/>
                  <a:gd name="T50" fmla="*/ 7 w 720"/>
                  <a:gd name="T51" fmla="*/ 2 h 107"/>
                  <a:gd name="T52" fmla="*/ 5 w 720"/>
                  <a:gd name="T53" fmla="*/ 15 h 107"/>
                  <a:gd name="T54" fmla="*/ 2 w 720"/>
                  <a:gd name="T55" fmla="*/ 34 h 107"/>
                  <a:gd name="T56" fmla="*/ 0 w 720"/>
                  <a:gd name="T57" fmla="*/ 52 h 107"/>
                  <a:gd name="T58" fmla="*/ 0 w 720"/>
                  <a:gd name="T59" fmla="*/ 55 h 107"/>
                  <a:gd name="T60" fmla="*/ 5 w 720"/>
                  <a:gd name="T61" fmla="*/ 54 h 107"/>
                  <a:gd name="T62" fmla="*/ 5 w 720"/>
                  <a:gd name="T63" fmla="*/ 52 h 107"/>
                  <a:gd name="T64" fmla="*/ 7 w 720"/>
                  <a:gd name="T65" fmla="*/ 35 h 107"/>
                  <a:gd name="T66" fmla="*/ 10 w 720"/>
                  <a:gd name="T67" fmla="*/ 17 h 107"/>
                  <a:gd name="T68" fmla="*/ 12 w 720"/>
                  <a:gd name="T69" fmla="*/ 0 h 107"/>
                  <a:gd name="T70" fmla="*/ 12 w 720"/>
                  <a:gd name="T71" fmla="*/ 0 h 107"/>
                  <a:gd name="T72" fmla="*/ 12 w 720"/>
                  <a:gd name="T73" fmla="*/ 0 h 107"/>
                  <a:gd name="T74" fmla="*/ 10 w 720"/>
                  <a:gd name="T75" fmla="*/ 0 h 107"/>
                  <a:gd name="T76" fmla="*/ 10 w 720"/>
                  <a:gd name="T77" fmla="*/ 0 h 107"/>
                  <a:gd name="T78" fmla="*/ 8 w 720"/>
                  <a:gd name="T79" fmla="*/ 0 h 107"/>
                  <a:gd name="T80" fmla="*/ 8 w 720"/>
                  <a:gd name="T81" fmla="*/ 2 h 107"/>
                  <a:gd name="T82" fmla="*/ 8 w 720"/>
                  <a:gd name="T83" fmla="*/ 2 h 107"/>
                  <a:gd name="T84" fmla="*/ 7 w 720"/>
                  <a:gd name="T85" fmla="*/ 2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0"/>
                  <a:gd name="T130" fmla="*/ 0 h 107"/>
                  <a:gd name="T131" fmla="*/ 720 w 720"/>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0" h="107">
                    <a:moveTo>
                      <a:pt x="720" y="70"/>
                    </a:moveTo>
                    <a:lnTo>
                      <a:pt x="718" y="52"/>
                    </a:lnTo>
                    <a:lnTo>
                      <a:pt x="716" y="54"/>
                    </a:lnTo>
                    <a:lnTo>
                      <a:pt x="715" y="54"/>
                    </a:lnTo>
                    <a:lnTo>
                      <a:pt x="713" y="54"/>
                    </a:lnTo>
                    <a:lnTo>
                      <a:pt x="715" y="70"/>
                    </a:lnTo>
                    <a:lnTo>
                      <a:pt x="720" y="70"/>
                    </a:lnTo>
                    <a:lnTo>
                      <a:pt x="718" y="90"/>
                    </a:lnTo>
                    <a:lnTo>
                      <a:pt x="718" y="105"/>
                    </a:lnTo>
                    <a:lnTo>
                      <a:pt x="716" y="105"/>
                    </a:lnTo>
                    <a:lnTo>
                      <a:pt x="715" y="105"/>
                    </a:lnTo>
                    <a:lnTo>
                      <a:pt x="713" y="105"/>
                    </a:lnTo>
                    <a:lnTo>
                      <a:pt x="713" y="107"/>
                    </a:lnTo>
                    <a:lnTo>
                      <a:pt x="713" y="88"/>
                    </a:lnTo>
                    <a:lnTo>
                      <a:pt x="715" y="70"/>
                    </a:lnTo>
                    <a:lnTo>
                      <a:pt x="720" y="70"/>
                    </a:lnTo>
                    <a:close/>
                    <a:moveTo>
                      <a:pt x="7" y="2"/>
                    </a:moveTo>
                    <a:lnTo>
                      <a:pt x="5" y="15"/>
                    </a:lnTo>
                    <a:lnTo>
                      <a:pt x="2" y="34"/>
                    </a:lnTo>
                    <a:lnTo>
                      <a:pt x="0" y="52"/>
                    </a:lnTo>
                    <a:lnTo>
                      <a:pt x="0" y="55"/>
                    </a:lnTo>
                    <a:lnTo>
                      <a:pt x="5" y="54"/>
                    </a:lnTo>
                    <a:lnTo>
                      <a:pt x="5" y="52"/>
                    </a:lnTo>
                    <a:lnTo>
                      <a:pt x="7" y="35"/>
                    </a:lnTo>
                    <a:lnTo>
                      <a:pt x="10" y="17"/>
                    </a:lnTo>
                    <a:lnTo>
                      <a:pt x="12" y="0"/>
                    </a:lnTo>
                    <a:lnTo>
                      <a:pt x="10" y="0"/>
                    </a:lnTo>
                    <a:lnTo>
                      <a:pt x="8" y="0"/>
                    </a:lnTo>
                    <a:lnTo>
                      <a:pt x="8" y="2"/>
                    </a:lnTo>
                    <a:lnTo>
                      <a:pt x="7" y="2"/>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330" name="Freeform 346"/>
              <p:cNvSpPr>
                <a:spLocks noEditPoints="1"/>
              </p:cNvSpPr>
              <p:nvPr/>
            </p:nvSpPr>
            <p:spPr bwMode="auto">
              <a:xfrm>
                <a:off x="1675" y="2875"/>
                <a:ext cx="713" cy="107"/>
              </a:xfrm>
              <a:custGeom>
                <a:avLst/>
                <a:gdLst>
                  <a:gd name="T0" fmla="*/ 713 w 713"/>
                  <a:gd name="T1" fmla="*/ 70 h 107"/>
                  <a:gd name="T2" fmla="*/ 713 w 713"/>
                  <a:gd name="T3" fmla="*/ 54 h 107"/>
                  <a:gd name="T4" fmla="*/ 713 w 713"/>
                  <a:gd name="T5" fmla="*/ 54 h 107"/>
                  <a:gd name="T6" fmla="*/ 712 w 713"/>
                  <a:gd name="T7" fmla="*/ 54 h 107"/>
                  <a:gd name="T8" fmla="*/ 712 w 713"/>
                  <a:gd name="T9" fmla="*/ 54 h 107"/>
                  <a:gd name="T10" fmla="*/ 710 w 713"/>
                  <a:gd name="T11" fmla="*/ 54 h 107"/>
                  <a:gd name="T12" fmla="*/ 710 w 713"/>
                  <a:gd name="T13" fmla="*/ 54 h 107"/>
                  <a:gd name="T14" fmla="*/ 710 w 713"/>
                  <a:gd name="T15" fmla="*/ 54 h 107"/>
                  <a:gd name="T16" fmla="*/ 708 w 713"/>
                  <a:gd name="T17" fmla="*/ 54 h 107"/>
                  <a:gd name="T18" fmla="*/ 708 w 713"/>
                  <a:gd name="T19" fmla="*/ 54 h 107"/>
                  <a:gd name="T20" fmla="*/ 708 w 713"/>
                  <a:gd name="T21" fmla="*/ 70 h 107"/>
                  <a:gd name="T22" fmla="*/ 713 w 713"/>
                  <a:gd name="T23" fmla="*/ 70 h 107"/>
                  <a:gd name="T24" fmla="*/ 713 w 713"/>
                  <a:gd name="T25" fmla="*/ 88 h 107"/>
                  <a:gd name="T26" fmla="*/ 712 w 713"/>
                  <a:gd name="T27" fmla="*/ 105 h 107"/>
                  <a:gd name="T28" fmla="*/ 712 w 713"/>
                  <a:gd name="T29" fmla="*/ 105 h 107"/>
                  <a:gd name="T30" fmla="*/ 710 w 713"/>
                  <a:gd name="T31" fmla="*/ 105 h 107"/>
                  <a:gd name="T32" fmla="*/ 710 w 713"/>
                  <a:gd name="T33" fmla="*/ 105 h 107"/>
                  <a:gd name="T34" fmla="*/ 710 w 713"/>
                  <a:gd name="T35" fmla="*/ 107 h 107"/>
                  <a:gd name="T36" fmla="*/ 708 w 713"/>
                  <a:gd name="T37" fmla="*/ 107 h 107"/>
                  <a:gd name="T38" fmla="*/ 708 w 713"/>
                  <a:gd name="T39" fmla="*/ 107 h 107"/>
                  <a:gd name="T40" fmla="*/ 708 w 713"/>
                  <a:gd name="T41" fmla="*/ 107 h 107"/>
                  <a:gd name="T42" fmla="*/ 707 w 713"/>
                  <a:gd name="T43" fmla="*/ 107 h 107"/>
                  <a:gd name="T44" fmla="*/ 708 w 713"/>
                  <a:gd name="T45" fmla="*/ 88 h 107"/>
                  <a:gd name="T46" fmla="*/ 708 w 713"/>
                  <a:gd name="T47" fmla="*/ 70 h 107"/>
                  <a:gd name="T48" fmla="*/ 713 w 713"/>
                  <a:gd name="T49" fmla="*/ 70 h 107"/>
                  <a:gd name="T50" fmla="*/ 7 w 713"/>
                  <a:gd name="T51" fmla="*/ 0 h 107"/>
                  <a:gd name="T52" fmla="*/ 4 w 713"/>
                  <a:gd name="T53" fmla="*/ 17 h 107"/>
                  <a:gd name="T54" fmla="*/ 2 w 713"/>
                  <a:gd name="T55" fmla="*/ 34 h 107"/>
                  <a:gd name="T56" fmla="*/ 0 w 713"/>
                  <a:gd name="T57" fmla="*/ 52 h 107"/>
                  <a:gd name="T58" fmla="*/ 0 w 713"/>
                  <a:gd name="T59" fmla="*/ 55 h 107"/>
                  <a:gd name="T60" fmla="*/ 5 w 713"/>
                  <a:gd name="T61" fmla="*/ 52 h 107"/>
                  <a:gd name="T62" fmla="*/ 7 w 713"/>
                  <a:gd name="T63" fmla="*/ 35 h 107"/>
                  <a:gd name="T64" fmla="*/ 9 w 713"/>
                  <a:gd name="T65" fmla="*/ 17 h 107"/>
                  <a:gd name="T66" fmla="*/ 12 w 713"/>
                  <a:gd name="T67" fmla="*/ 0 h 107"/>
                  <a:gd name="T68" fmla="*/ 12 w 713"/>
                  <a:gd name="T69" fmla="*/ 0 h 107"/>
                  <a:gd name="T70" fmla="*/ 12 w 713"/>
                  <a:gd name="T71" fmla="*/ 0 h 107"/>
                  <a:gd name="T72" fmla="*/ 10 w 713"/>
                  <a:gd name="T73" fmla="*/ 0 h 107"/>
                  <a:gd name="T74" fmla="*/ 10 w 713"/>
                  <a:gd name="T75" fmla="*/ 0 h 107"/>
                  <a:gd name="T76" fmla="*/ 9 w 713"/>
                  <a:gd name="T77" fmla="*/ 0 h 107"/>
                  <a:gd name="T78" fmla="*/ 9 w 713"/>
                  <a:gd name="T79" fmla="*/ 0 h 107"/>
                  <a:gd name="T80" fmla="*/ 9 w 713"/>
                  <a:gd name="T81" fmla="*/ 0 h 107"/>
                  <a:gd name="T82" fmla="*/ 7 w 713"/>
                  <a:gd name="T83" fmla="*/ 0 h 107"/>
                  <a:gd name="T84" fmla="*/ 7 w 713"/>
                  <a:gd name="T85" fmla="*/ 0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3"/>
                  <a:gd name="T130" fmla="*/ 0 h 107"/>
                  <a:gd name="T131" fmla="*/ 713 w 713"/>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3" h="107">
                    <a:moveTo>
                      <a:pt x="713" y="70"/>
                    </a:moveTo>
                    <a:lnTo>
                      <a:pt x="713" y="54"/>
                    </a:lnTo>
                    <a:lnTo>
                      <a:pt x="712" y="54"/>
                    </a:lnTo>
                    <a:lnTo>
                      <a:pt x="710" y="54"/>
                    </a:lnTo>
                    <a:lnTo>
                      <a:pt x="708" y="54"/>
                    </a:lnTo>
                    <a:lnTo>
                      <a:pt x="708" y="70"/>
                    </a:lnTo>
                    <a:lnTo>
                      <a:pt x="713" y="70"/>
                    </a:lnTo>
                    <a:lnTo>
                      <a:pt x="713" y="88"/>
                    </a:lnTo>
                    <a:lnTo>
                      <a:pt x="712" y="105"/>
                    </a:lnTo>
                    <a:lnTo>
                      <a:pt x="710" y="105"/>
                    </a:lnTo>
                    <a:lnTo>
                      <a:pt x="710" y="107"/>
                    </a:lnTo>
                    <a:lnTo>
                      <a:pt x="708" y="107"/>
                    </a:lnTo>
                    <a:lnTo>
                      <a:pt x="707" y="107"/>
                    </a:lnTo>
                    <a:lnTo>
                      <a:pt x="708" y="88"/>
                    </a:lnTo>
                    <a:lnTo>
                      <a:pt x="708" y="70"/>
                    </a:lnTo>
                    <a:lnTo>
                      <a:pt x="713" y="70"/>
                    </a:lnTo>
                    <a:close/>
                    <a:moveTo>
                      <a:pt x="7" y="0"/>
                    </a:moveTo>
                    <a:lnTo>
                      <a:pt x="4" y="17"/>
                    </a:lnTo>
                    <a:lnTo>
                      <a:pt x="2" y="34"/>
                    </a:lnTo>
                    <a:lnTo>
                      <a:pt x="0" y="52"/>
                    </a:lnTo>
                    <a:lnTo>
                      <a:pt x="0" y="55"/>
                    </a:lnTo>
                    <a:lnTo>
                      <a:pt x="5" y="52"/>
                    </a:lnTo>
                    <a:lnTo>
                      <a:pt x="7" y="35"/>
                    </a:lnTo>
                    <a:lnTo>
                      <a:pt x="9" y="17"/>
                    </a:lnTo>
                    <a:lnTo>
                      <a:pt x="12" y="0"/>
                    </a:lnTo>
                    <a:lnTo>
                      <a:pt x="10" y="0"/>
                    </a:lnTo>
                    <a:lnTo>
                      <a:pt x="9" y="0"/>
                    </a:lnTo>
                    <a:lnTo>
                      <a:pt x="7" y="0"/>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331" name="Freeform 347"/>
              <p:cNvSpPr>
                <a:spLocks noEditPoints="1"/>
              </p:cNvSpPr>
              <p:nvPr/>
            </p:nvSpPr>
            <p:spPr bwMode="auto">
              <a:xfrm>
                <a:off x="1677" y="2874"/>
                <a:ext cx="710" cy="108"/>
              </a:xfrm>
              <a:custGeom>
                <a:avLst/>
                <a:gdLst>
                  <a:gd name="T0" fmla="*/ 710 w 710"/>
                  <a:gd name="T1" fmla="*/ 71 h 108"/>
                  <a:gd name="T2" fmla="*/ 708 w 710"/>
                  <a:gd name="T3" fmla="*/ 55 h 108"/>
                  <a:gd name="T4" fmla="*/ 708 w 710"/>
                  <a:gd name="T5" fmla="*/ 55 h 108"/>
                  <a:gd name="T6" fmla="*/ 708 w 710"/>
                  <a:gd name="T7" fmla="*/ 55 h 108"/>
                  <a:gd name="T8" fmla="*/ 706 w 710"/>
                  <a:gd name="T9" fmla="*/ 55 h 108"/>
                  <a:gd name="T10" fmla="*/ 706 w 710"/>
                  <a:gd name="T11" fmla="*/ 55 h 108"/>
                  <a:gd name="T12" fmla="*/ 706 w 710"/>
                  <a:gd name="T13" fmla="*/ 55 h 108"/>
                  <a:gd name="T14" fmla="*/ 705 w 710"/>
                  <a:gd name="T15" fmla="*/ 55 h 108"/>
                  <a:gd name="T16" fmla="*/ 705 w 710"/>
                  <a:gd name="T17" fmla="*/ 55 h 108"/>
                  <a:gd name="T18" fmla="*/ 703 w 710"/>
                  <a:gd name="T19" fmla="*/ 55 h 108"/>
                  <a:gd name="T20" fmla="*/ 705 w 710"/>
                  <a:gd name="T21" fmla="*/ 71 h 108"/>
                  <a:gd name="T22" fmla="*/ 710 w 710"/>
                  <a:gd name="T23" fmla="*/ 71 h 108"/>
                  <a:gd name="T24" fmla="*/ 708 w 710"/>
                  <a:gd name="T25" fmla="*/ 89 h 108"/>
                  <a:gd name="T26" fmla="*/ 708 w 710"/>
                  <a:gd name="T27" fmla="*/ 108 h 108"/>
                  <a:gd name="T28" fmla="*/ 706 w 710"/>
                  <a:gd name="T29" fmla="*/ 108 h 108"/>
                  <a:gd name="T30" fmla="*/ 706 w 710"/>
                  <a:gd name="T31" fmla="*/ 108 h 108"/>
                  <a:gd name="T32" fmla="*/ 706 w 710"/>
                  <a:gd name="T33" fmla="*/ 108 h 108"/>
                  <a:gd name="T34" fmla="*/ 705 w 710"/>
                  <a:gd name="T35" fmla="*/ 108 h 108"/>
                  <a:gd name="T36" fmla="*/ 705 w 710"/>
                  <a:gd name="T37" fmla="*/ 108 h 108"/>
                  <a:gd name="T38" fmla="*/ 703 w 710"/>
                  <a:gd name="T39" fmla="*/ 108 h 108"/>
                  <a:gd name="T40" fmla="*/ 703 w 710"/>
                  <a:gd name="T41" fmla="*/ 108 h 108"/>
                  <a:gd name="T42" fmla="*/ 703 w 710"/>
                  <a:gd name="T43" fmla="*/ 108 h 108"/>
                  <a:gd name="T44" fmla="*/ 703 w 710"/>
                  <a:gd name="T45" fmla="*/ 108 h 108"/>
                  <a:gd name="T46" fmla="*/ 703 w 710"/>
                  <a:gd name="T47" fmla="*/ 89 h 108"/>
                  <a:gd name="T48" fmla="*/ 705 w 710"/>
                  <a:gd name="T49" fmla="*/ 71 h 108"/>
                  <a:gd name="T50" fmla="*/ 710 w 710"/>
                  <a:gd name="T51" fmla="*/ 71 h 108"/>
                  <a:gd name="T52" fmla="*/ 7 w 710"/>
                  <a:gd name="T53" fmla="*/ 1 h 108"/>
                  <a:gd name="T54" fmla="*/ 5 w 710"/>
                  <a:gd name="T55" fmla="*/ 18 h 108"/>
                  <a:gd name="T56" fmla="*/ 2 w 710"/>
                  <a:gd name="T57" fmla="*/ 36 h 108"/>
                  <a:gd name="T58" fmla="*/ 0 w 710"/>
                  <a:gd name="T59" fmla="*/ 53 h 108"/>
                  <a:gd name="T60" fmla="*/ 0 w 710"/>
                  <a:gd name="T61" fmla="*/ 55 h 108"/>
                  <a:gd name="T62" fmla="*/ 5 w 710"/>
                  <a:gd name="T63" fmla="*/ 53 h 108"/>
                  <a:gd name="T64" fmla="*/ 7 w 710"/>
                  <a:gd name="T65" fmla="*/ 36 h 108"/>
                  <a:gd name="T66" fmla="*/ 10 w 710"/>
                  <a:gd name="T67" fmla="*/ 18 h 108"/>
                  <a:gd name="T68" fmla="*/ 12 w 710"/>
                  <a:gd name="T69" fmla="*/ 1 h 108"/>
                  <a:gd name="T70" fmla="*/ 13 w 710"/>
                  <a:gd name="T71" fmla="*/ 0 h 108"/>
                  <a:gd name="T72" fmla="*/ 12 w 710"/>
                  <a:gd name="T73" fmla="*/ 0 h 108"/>
                  <a:gd name="T74" fmla="*/ 12 w 710"/>
                  <a:gd name="T75" fmla="*/ 1 h 108"/>
                  <a:gd name="T76" fmla="*/ 10 w 710"/>
                  <a:gd name="T77" fmla="*/ 1 h 108"/>
                  <a:gd name="T78" fmla="*/ 10 w 710"/>
                  <a:gd name="T79" fmla="*/ 1 h 108"/>
                  <a:gd name="T80" fmla="*/ 10 w 710"/>
                  <a:gd name="T81" fmla="*/ 1 h 108"/>
                  <a:gd name="T82" fmla="*/ 8 w 710"/>
                  <a:gd name="T83" fmla="*/ 1 h 108"/>
                  <a:gd name="T84" fmla="*/ 8 w 710"/>
                  <a:gd name="T85" fmla="*/ 1 h 108"/>
                  <a:gd name="T86" fmla="*/ 7 w 710"/>
                  <a:gd name="T87" fmla="*/ 1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0"/>
                  <a:gd name="T133" fmla="*/ 0 h 108"/>
                  <a:gd name="T134" fmla="*/ 710 w 710"/>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0" h="108">
                    <a:moveTo>
                      <a:pt x="710" y="71"/>
                    </a:moveTo>
                    <a:lnTo>
                      <a:pt x="708" y="55"/>
                    </a:lnTo>
                    <a:lnTo>
                      <a:pt x="706" y="55"/>
                    </a:lnTo>
                    <a:lnTo>
                      <a:pt x="705" y="55"/>
                    </a:lnTo>
                    <a:lnTo>
                      <a:pt x="703" y="55"/>
                    </a:lnTo>
                    <a:lnTo>
                      <a:pt x="705" y="71"/>
                    </a:lnTo>
                    <a:lnTo>
                      <a:pt x="710" y="71"/>
                    </a:lnTo>
                    <a:lnTo>
                      <a:pt x="708" y="89"/>
                    </a:lnTo>
                    <a:lnTo>
                      <a:pt x="708" y="108"/>
                    </a:lnTo>
                    <a:lnTo>
                      <a:pt x="706" y="108"/>
                    </a:lnTo>
                    <a:lnTo>
                      <a:pt x="705" y="108"/>
                    </a:lnTo>
                    <a:lnTo>
                      <a:pt x="703" y="108"/>
                    </a:lnTo>
                    <a:lnTo>
                      <a:pt x="703" y="89"/>
                    </a:lnTo>
                    <a:lnTo>
                      <a:pt x="705" y="71"/>
                    </a:lnTo>
                    <a:lnTo>
                      <a:pt x="710" y="71"/>
                    </a:lnTo>
                    <a:close/>
                    <a:moveTo>
                      <a:pt x="7" y="1"/>
                    </a:moveTo>
                    <a:lnTo>
                      <a:pt x="5" y="18"/>
                    </a:lnTo>
                    <a:lnTo>
                      <a:pt x="2" y="36"/>
                    </a:lnTo>
                    <a:lnTo>
                      <a:pt x="0" y="53"/>
                    </a:lnTo>
                    <a:lnTo>
                      <a:pt x="0" y="55"/>
                    </a:lnTo>
                    <a:lnTo>
                      <a:pt x="5" y="53"/>
                    </a:lnTo>
                    <a:lnTo>
                      <a:pt x="7" y="36"/>
                    </a:lnTo>
                    <a:lnTo>
                      <a:pt x="10" y="18"/>
                    </a:lnTo>
                    <a:lnTo>
                      <a:pt x="12" y="1"/>
                    </a:lnTo>
                    <a:lnTo>
                      <a:pt x="13" y="0"/>
                    </a:lnTo>
                    <a:lnTo>
                      <a:pt x="12" y="0"/>
                    </a:lnTo>
                    <a:lnTo>
                      <a:pt x="12" y="1"/>
                    </a:lnTo>
                    <a:lnTo>
                      <a:pt x="10" y="1"/>
                    </a:lnTo>
                    <a:lnTo>
                      <a:pt x="8" y="1"/>
                    </a:lnTo>
                    <a:lnTo>
                      <a:pt x="7" y="1"/>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332" name="Freeform 348"/>
              <p:cNvSpPr>
                <a:spLocks noEditPoints="1"/>
              </p:cNvSpPr>
              <p:nvPr/>
            </p:nvSpPr>
            <p:spPr bwMode="auto">
              <a:xfrm>
                <a:off x="1680" y="2874"/>
                <a:ext cx="703" cy="108"/>
              </a:xfrm>
              <a:custGeom>
                <a:avLst/>
                <a:gdLst>
                  <a:gd name="T0" fmla="*/ 703 w 703"/>
                  <a:gd name="T1" fmla="*/ 71 h 108"/>
                  <a:gd name="T2" fmla="*/ 703 w 703"/>
                  <a:gd name="T3" fmla="*/ 55 h 108"/>
                  <a:gd name="T4" fmla="*/ 703 w 703"/>
                  <a:gd name="T5" fmla="*/ 55 h 108"/>
                  <a:gd name="T6" fmla="*/ 702 w 703"/>
                  <a:gd name="T7" fmla="*/ 55 h 108"/>
                  <a:gd name="T8" fmla="*/ 702 w 703"/>
                  <a:gd name="T9" fmla="*/ 55 h 108"/>
                  <a:gd name="T10" fmla="*/ 700 w 703"/>
                  <a:gd name="T11" fmla="*/ 55 h 108"/>
                  <a:gd name="T12" fmla="*/ 700 w 703"/>
                  <a:gd name="T13" fmla="*/ 55 h 108"/>
                  <a:gd name="T14" fmla="*/ 700 w 703"/>
                  <a:gd name="T15" fmla="*/ 55 h 108"/>
                  <a:gd name="T16" fmla="*/ 698 w 703"/>
                  <a:gd name="T17" fmla="*/ 55 h 108"/>
                  <a:gd name="T18" fmla="*/ 698 w 703"/>
                  <a:gd name="T19" fmla="*/ 55 h 108"/>
                  <a:gd name="T20" fmla="*/ 698 w 703"/>
                  <a:gd name="T21" fmla="*/ 71 h 108"/>
                  <a:gd name="T22" fmla="*/ 703 w 703"/>
                  <a:gd name="T23" fmla="*/ 71 h 108"/>
                  <a:gd name="T24" fmla="*/ 703 w 703"/>
                  <a:gd name="T25" fmla="*/ 89 h 108"/>
                  <a:gd name="T26" fmla="*/ 702 w 703"/>
                  <a:gd name="T27" fmla="*/ 108 h 108"/>
                  <a:gd name="T28" fmla="*/ 702 w 703"/>
                  <a:gd name="T29" fmla="*/ 108 h 108"/>
                  <a:gd name="T30" fmla="*/ 700 w 703"/>
                  <a:gd name="T31" fmla="*/ 108 h 108"/>
                  <a:gd name="T32" fmla="*/ 700 w 703"/>
                  <a:gd name="T33" fmla="*/ 108 h 108"/>
                  <a:gd name="T34" fmla="*/ 700 w 703"/>
                  <a:gd name="T35" fmla="*/ 108 h 108"/>
                  <a:gd name="T36" fmla="*/ 698 w 703"/>
                  <a:gd name="T37" fmla="*/ 108 h 108"/>
                  <a:gd name="T38" fmla="*/ 698 w 703"/>
                  <a:gd name="T39" fmla="*/ 108 h 108"/>
                  <a:gd name="T40" fmla="*/ 697 w 703"/>
                  <a:gd name="T41" fmla="*/ 108 h 108"/>
                  <a:gd name="T42" fmla="*/ 697 w 703"/>
                  <a:gd name="T43" fmla="*/ 108 h 108"/>
                  <a:gd name="T44" fmla="*/ 697 w 703"/>
                  <a:gd name="T45" fmla="*/ 108 h 108"/>
                  <a:gd name="T46" fmla="*/ 698 w 703"/>
                  <a:gd name="T47" fmla="*/ 89 h 108"/>
                  <a:gd name="T48" fmla="*/ 698 w 703"/>
                  <a:gd name="T49" fmla="*/ 71 h 108"/>
                  <a:gd name="T50" fmla="*/ 703 w 703"/>
                  <a:gd name="T51" fmla="*/ 71 h 108"/>
                  <a:gd name="T52" fmla="*/ 7 w 703"/>
                  <a:gd name="T53" fmla="*/ 1 h 108"/>
                  <a:gd name="T54" fmla="*/ 7 w 703"/>
                  <a:gd name="T55" fmla="*/ 1 h 108"/>
                  <a:gd name="T56" fmla="*/ 4 w 703"/>
                  <a:gd name="T57" fmla="*/ 18 h 108"/>
                  <a:gd name="T58" fmla="*/ 2 w 703"/>
                  <a:gd name="T59" fmla="*/ 36 h 108"/>
                  <a:gd name="T60" fmla="*/ 0 w 703"/>
                  <a:gd name="T61" fmla="*/ 53 h 108"/>
                  <a:gd name="T62" fmla="*/ 5 w 703"/>
                  <a:gd name="T63" fmla="*/ 51 h 108"/>
                  <a:gd name="T64" fmla="*/ 7 w 703"/>
                  <a:gd name="T65" fmla="*/ 36 h 108"/>
                  <a:gd name="T66" fmla="*/ 9 w 703"/>
                  <a:gd name="T67" fmla="*/ 20 h 108"/>
                  <a:gd name="T68" fmla="*/ 12 w 703"/>
                  <a:gd name="T69" fmla="*/ 1 h 108"/>
                  <a:gd name="T70" fmla="*/ 12 w 703"/>
                  <a:gd name="T71" fmla="*/ 0 h 108"/>
                  <a:gd name="T72" fmla="*/ 12 w 703"/>
                  <a:gd name="T73" fmla="*/ 0 h 108"/>
                  <a:gd name="T74" fmla="*/ 10 w 703"/>
                  <a:gd name="T75" fmla="*/ 0 h 108"/>
                  <a:gd name="T76" fmla="*/ 10 w 703"/>
                  <a:gd name="T77" fmla="*/ 0 h 108"/>
                  <a:gd name="T78" fmla="*/ 10 w 703"/>
                  <a:gd name="T79" fmla="*/ 0 h 108"/>
                  <a:gd name="T80" fmla="*/ 9 w 703"/>
                  <a:gd name="T81" fmla="*/ 0 h 108"/>
                  <a:gd name="T82" fmla="*/ 9 w 703"/>
                  <a:gd name="T83" fmla="*/ 1 h 108"/>
                  <a:gd name="T84" fmla="*/ 7 w 703"/>
                  <a:gd name="T85" fmla="*/ 1 h 108"/>
                  <a:gd name="T86" fmla="*/ 7 w 703"/>
                  <a:gd name="T87" fmla="*/ 1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3"/>
                  <a:gd name="T133" fmla="*/ 0 h 108"/>
                  <a:gd name="T134" fmla="*/ 703 w 703"/>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3" h="108">
                    <a:moveTo>
                      <a:pt x="703" y="71"/>
                    </a:moveTo>
                    <a:lnTo>
                      <a:pt x="703" y="55"/>
                    </a:lnTo>
                    <a:lnTo>
                      <a:pt x="702" y="55"/>
                    </a:lnTo>
                    <a:lnTo>
                      <a:pt x="700" y="55"/>
                    </a:lnTo>
                    <a:lnTo>
                      <a:pt x="698" y="55"/>
                    </a:lnTo>
                    <a:lnTo>
                      <a:pt x="698" y="71"/>
                    </a:lnTo>
                    <a:lnTo>
                      <a:pt x="703" y="71"/>
                    </a:lnTo>
                    <a:lnTo>
                      <a:pt x="703" y="89"/>
                    </a:lnTo>
                    <a:lnTo>
                      <a:pt x="702" y="108"/>
                    </a:lnTo>
                    <a:lnTo>
                      <a:pt x="700" y="108"/>
                    </a:lnTo>
                    <a:lnTo>
                      <a:pt x="698" y="108"/>
                    </a:lnTo>
                    <a:lnTo>
                      <a:pt x="697" y="108"/>
                    </a:lnTo>
                    <a:lnTo>
                      <a:pt x="698" y="89"/>
                    </a:lnTo>
                    <a:lnTo>
                      <a:pt x="698" y="71"/>
                    </a:lnTo>
                    <a:lnTo>
                      <a:pt x="703" y="71"/>
                    </a:lnTo>
                    <a:close/>
                    <a:moveTo>
                      <a:pt x="7" y="1"/>
                    </a:moveTo>
                    <a:lnTo>
                      <a:pt x="7" y="1"/>
                    </a:lnTo>
                    <a:lnTo>
                      <a:pt x="4" y="18"/>
                    </a:lnTo>
                    <a:lnTo>
                      <a:pt x="2" y="36"/>
                    </a:lnTo>
                    <a:lnTo>
                      <a:pt x="0" y="53"/>
                    </a:lnTo>
                    <a:lnTo>
                      <a:pt x="5" y="51"/>
                    </a:lnTo>
                    <a:lnTo>
                      <a:pt x="7" y="36"/>
                    </a:lnTo>
                    <a:lnTo>
                      <a:pt x="9" y="20"/>
                    </a:lnTo>
                    <a:lnTo>
                      <a:pt x="12" y="1"/>
                    </a:lnTo>
                    <a:lnTo>
                      <a:pt x="12" y="0"/>
                    </a:lnTo>
                    <a:lnTo>
                      <a:pt x="10" y="0"/>
                    </a:lnTo>
                    <a:lnTo>
                      <a:pt x="9" y="0"/>
                    </a:lnTo>
                    <a:lnTo>
                      <a:pt x="9" y="1"/>
                    </a:lnTo>
                    <a:lnTo>
                      <a:pt x="7" y="1"/>
                    </a:lnTo>
                    <a:close/>
                  </a:path>
                </a:pathLst>
              </a:custGeom>
              <a:solidFill>
                <a:srgbClr val="878787"/>
              </a:solidFill>
              <a:ln w="9525">
                <a:noFill/>
                <a:round/>
                <a:headEnd/>
                <a:tailEnd/>
              </a:ln>
            </p:spPr>
            <p:txBody>
              <a:bodyPr/>
              <a:lstStyle/>
              <a:p>
                <a:pPr algn="ctr"/>
                <a:endParaRPr lang="en-US">
                  <a:latin typeface="Candara" pitchFamily="34" charset="0"/>
                </a:endParaRPr>
              </a:p>
            </p:txBody>
          </p:sp>
          <p:sp>
            <p:nvSpPr>
              <p:cNvPr id="7333" name="Freeform 349"/>
              <p:cNvSpPr>
                <a:spLocks noEditPoints="1"/>
              </p:cNvSpPr>
              <p:nvPr/>
            </p:nvSpPr>
            <p:spPr bwMode="auto">
              <a:xfrm>
                <a:off x="1682" y="2874"/>
                <a:ext cx="700" cy="108"/>
              </a:xfrm>
              <a:custGeom>
                <a:avLst/>
                <a:gdLst>
                  <a:gd name="T0" fmla="*/ 700 w 700"/>
                  <a:gd name="T1" fmla="*/ 71 h 108"/>
                  <a:gd name="T2" fmla="*/ 698 w 700"/>
                  <a:gd name="T3" fmla="*/ 55 h 108"/>
                  <a:gd name="T4" fmla="*/ 698 w 700"/>
                  <a:gd name="T5" fmla="*/ 55 h 108"/>
                  <a:gd name="T6" fmla="*/ 698 w 700"/>
                  <a:gd name="T7" fmla="*/ 55 h 108"/>
                  <a:gd name="T8" fmla="*/ 696 w 700"/>
                  <a:gd name="T9" fmla="*/ 55 h 108"/>
                  <a:gd name="T10" fmla="*/ 696 w 700"/>
                  <a:gd name="T11" fmla="*/ 55 h 108"/>
                  <a:gd name="T12" fmla="*/ 696 w 700"/>
                  <a:gd name="T13" fmla="*/ 55 h 108"/>
                  <a:gd name="T14" fmla="*/ 695 w 700"/>
                  <a:gd name="T15" fmla="*/ 55 h 108"/>
                  <a:gd name="T16" fmla="*/ 695 w 700"/>
                  <a:gd name="T17" fmla="*/ 55 h 108"/>
                  <a:gd name="T18" fmla="*/ 693 w 700"/>
                  <a:gd name="T19" fmla="*/ 55 h 108"/>
                  <a:gd name="T20" fmla="*/ 695 w 700"/>
                  <a:gd name="T21" fmla="*/ 71 h 108"/>
                  <a:gd name="T22" fmla="*/ 700 w 700"/>
                  <a:gd name="T23" fmla="*/ 71 h 108"/>
                  <a:gd name="T24" fmla="*/ 698 w 700"/>
                  <a:gd name="T25" fmla="*/ 89 h 108"/>
                  <a:gd name="T26" fmla="*/ 698 w 700"/>
                  <a:gd name="T27" fmla="*/ 108 h 108"/>
                  <a:gd name="T28" fmla="*/ 698 w 700"/>
                  <a:gd name="T29" fmla="*/ 108 h 108"/>
                  <a:gd name="T30" fmla="*/ 696 w 700"/>
                  <a:gd name="T31" fmla="*/ 108 h 108"/>
                  <a:gd name="T32" fmla="*/ 696 w 700"/>
                  <a:gd name="T33" fmla="*/ 108 h 108"/>
                  <a:gd name="T34" fmla="*/ 695 w 700"/>
                  <a:gd name="T35" fmla="*/ 108 h 108"/>
                  <a:gd name="T36" fmla="*/ 695 w 700"/>
                  <a:gd name="T37" fmla="*/ 108 h 108"/>
                  <a:gd name="T38" fmla="*/ 695 w 700"/>
                  <a:gd name="T39" fmla="*/ 108 h 108"/>
                  <a:gd name="T40" fmla="*/ 693 w 700"/>
                  <a:gd name="T41" fmla="*/ 108 h 108"/>
                  <a:gd name="T42" fmla="*/ 693 w 700"/>
                  <a:gd name="T43" fmla="*/ 108 h 108"/>
                  <a:gd name="T44" fmla="*/ 693 w 700"/>
                  <a:gd name="T45" fmla="*/ 108 h 108"/>
                  <a:gd name="T46" fmla="*/ 693 w 700"/>
                  <a:gd name="T47" fmla="*/ 108 h 108"/>
                  <a:gd name="T48" fmla="*/ 693 w 700"/>
                  <a:gd name="T49" fmla="*/ 89 h 108"/>
                  <a:gd name="T50" fmla="*/ 695 w 700"/>
                  <a:gd name="T51" fmla="*/ 71 h 108"/>
                  <a:gd name="T52" fmla="*/ 700 w 700"/>
                  <a:gd name="T53" fmla="*/ 71 h 108"/>
                  <a:gd name="T54" fmla="*/ 8 w 700"/>
                  <a:gd name="T55" fmla="*/ 0 h 108"/>
                  <a:gd name="T56" fmla="*/ 7 w 700"/>
                  <a:gd name="T57" fmla="*/ 1 h 108"/>
                  <a:gd name="T58" fmla="*/ 5 w 700"/>
                  <a:gd name="T59" fmla="*/ 18 h 108"/>
                  <a:gd name="T60" fmla="*/ 2 w 700"/>
                  <a:gd name="T61" fmla="*/ 36 h 108"/>
                  <a:gd name="T62" fmla="*/ 0 w 700"/>
                  <a:gd name="T63" fmla="*/ 53 h 108"/>
                  <a:gd name="T64" fmla="*/ 7 w 700"/>
                  <a:gd name="T65" fmla="*/ 50 h 108"/>
                  <a:gd name="T66" fmla="*/ 7 w 700"/>
                  <a:gd name="T67" fmla="*/ 36 h 108"/>
                  <a:gd name="T68" fmla="*/ 10 w 700"/>
                  <a:gd name="T69" fmla="*/ 20 h 108"/>
                  <a:gd name="T70" fmla="*/ 12 w 700"/>
                  <a:gd name="T71" fmla="*/ 3 h 108"/>
                  <a:gd name="T72" fmla="*/ 13 w 700"/>
                  <a:gd name="T73" fmla="*/ 0 h 108"/>
                  <a:gd name="T74" fmla="*/ 12 w 700"/>
                  <a:gd name="T75" fmla="*/ 0 h 108"/>
                  <a:gd name="T76" fmla="*/ 12 w 700"/>
                  <a:gd name="T77" fmla="*/ 0 h 108"/>
                  <a:gd name="T78" fmla="*/ 12 w 700"/>
                  <a:gd name="T79" fmla="*/ 0 h 108"/>
                  <a:gd name="T80" fmla="*/ 10 w 700"/>
                  <a:gd name="T81" fmla="*/ 0 h 108"/>
                  <a:gd name="T82" fmla="*/ 10 w 700"/>
                  <a:gd name="T83" fmla="*/ 0 h 108"/>
                  <a:gd name="T84" fmla="*/ 8 w 700"/>
                  <a:gd name="T85" fmla="*/ 0 h 108"/>
                  <a:gd name="T86" fmla="*/ 8 w 700"/>
                  <a:gd name="T87" fmla="*/ 0 h 108"/>
                  <a:gd name="T88" fmla="*/ 8 w 700"/>
                  <a:gd name="T89" fmla="*/ 0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0"/>
                  <a:gd name="T136" fmla="*/ 0 h 108"/>
                  <a:gd name="T137" fmla="*/ 700 w 700"/>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0" h="108">
                    <a:moveTo>
                      <a:pt x="700" y="71"/>
                    </a:moveTo>
                    <a:lnTo>
                      <a:pt x="698" y="55"/>
                    </a:lnTo>
                    <a:lnTo>
                      <a:pt x="696" y="55"/>
                    </a:lnTo>
                    <a:lnTo>
                      <a:pt x="695" y="55"/>
                    </a:lnTo>
                    <a:lnTo>
                      <a:pt x="693" y="55"/>
                    </a:lnTo>
                    <a:lnTo>
                      <a:pt x="695" y="71"/>
                    </a:lnTo>
                    <a:lnTo>
                      <a:pt x="700" y="71"/>
                    </a:lnTo>
                    <a:lnTo>
                      <a:pt x="698" y="89"/>
                    </a:lnTo>
                    <a:lnTo>
                      <a:pt x="698" y="108"/>
                    </a:lnTo>
                    <a:lnTo>
                      <a:pt x="696" y="108"/>
                    </a:lnTo>
                    <a:lnTo>
                      <a:pt x="695" y="108"/>
                    </a:lnTo>
                    <a:lnTo>
                      <a:pt x="693" y="108"/>
                    </a:lnTo>
                    <a:lnTo>
                      <a:pt x="693" y="89"/>
                    </a:lnTo>
                    <a:lnTo>
                      <a:pt x="695" y="71"/>
                    </a:lnTo>
                    <a:lnTo>
                      <a:pt x="700" y="71"/>
                    </a:lnTo>
                    <a:close/>
                    <a:moveTo>
                      <a:pt x="8" y="0"/>
                    </a:moveTo>
                    <a:lnTo>
                      <a:pt x="7" y="1"/>
                    </a:lnTo>
                    <a:lnTo>
                      <a:pt x="5" y="18"/>
                    </a:lnTo>
                    <a:lnTo>
                      <a:pt x="2" y="36"/>
                    </a:lnTo>
                    <a:lnTo>
                      <a:pt x="0" y="53"/>
                    </a:lnTo>
                    <a:lnTo>
                      <a:pt x="7" y="50"/>
                    </a:lnTo>
                    <a:lnTo>
                      <a:pt x="7" y="36"/>
                    </a:lnTo>
                    <a:lnTo>
                      <a:pt x="10" y="20"/>
                    </a:lnTo>
                    <a:lnTo>
                      <a:pt x="12" y="3"/>
                    </a:lnTo>
                    <a:lnTo>
                      <a:pt x="13" y="0"/>
                    </a:lnTo>
                    <a:lnTo>
                      <a:pt x="12" y="0"/>
                    </a:lnTo>
                    <a:lnTo>
                      <a:pt x="10" y="0"/>
                    </a:lnTo>
                    <a:lnTo>
                      <a:pt x="8" y="0"/>
                    </a:lnTo>
                    <a:close/>
                  </a:path>
                </a:pathLst>
              </a:custGeom>
              <a:solidFill>
                <a:srgbClr val="878787"/>
              </a:solidFill>
              <a:ln w="9525">
                <a:noFill/>
                <a:round/>
                <a:headEnd/>
                <a:tailEnd/>
              </a:ln>
            </p:spPr>
            <p:txBody>
              <a:bodyPr/>
              <a:lstStyle/>
              <a:p>
                <a:pPr algn="ctr"/>
                <a:endParaRPr lang="en-US">
                  <a:latin typeface="Candara" pitchFamily="34" charset="0"/>
                </a:endParaRPr>
              </a:p>
            </p:txBody>
          </p:sp>
          <p:sp>
            <p:nvSpPr>
              <p:cNvPr id="7334" name="Freeform 350"/>
              <p:cNvSpPr>
                <a:spLocks noEditPoints="1"/>
              </p:cNvSpPr>
              <p:nvPr/>
            </p:nvSpPr>
            <p:spPr bwMode="auto">
              <a:xfrm>
                <a:off x="1685" y="2872"/>
                <a:ext cx="693" cy="111"/>
              </a:xfrm>
              <a:custGeom>
                <a:avLst/>
                <a:gdLst>
                  <a:gd name="T0" fmla="*/ 693 w 693"/>
                  <a:gd name="T1" fmla="*/ 73 h 111"/>
                  <a:gd name="T2" fmla="*/ 693 w 693"/>
                  <a:gd name="T3" fmla="*/ 57 h 111"/>
                  <a:gd name="T4" fmla="*/ 693 w 693"/>
                  <a:gd name="T5" fmla="*/ 57 h 111"/>
                  <a:gd name="T6" fmla="*/ 692 w 693"/>
                  <a:gd name="T7" fmla="*/ 57 h 111"/>
                  <a:gd name="T8" fmla="*/ 692 w 693"/>
                  <a:gd name="T9" fmla="*/ 57 h 111"/>
                  <a:gd name="T10" fmla="*/ 690 w 693"/>
                  <a:gd name="T11" fmla="*/ 57 h 111"/>
                  <a:gd name="T12" fmla="*/ 690 w 693"/>
                  <a:gd name="T13" fmla="*/ 57 h 111"/>
                  <a:gd name="T14" fmla="*/ 690 w 693"/>
                  <a:gd name="T15" fmla="*/ 58 h 111"/>
                  <a:gd name="T16" fmla="*/ 688 w 693"/>
                  <a:gd name="T17" fmla="*/ 58 h 111"/>
                  <a:gd name="T18" fmla="*/ 688 w 693"/>
                  <a:gd name="T19" fmla="*/ 58 h 111"/>
                  <a:gd name="T20" fmla="*/ 688 w 693"/>
                  <a:gd name="T21" fmla="*/ 73 h 111"/>
                  <a:gd name="T22" fmla="*/ 693 w 693"/>
                  <a:gd name="T23" fmla="*/ 73 h 111"/>
                  <a:gd name="T24" fmla="*/ 693 w 693"/>
                  <a:gd name="T25" fmla="*/ 91 h 111"/>
                  <a:gd name="T26" fmla="*/ 692 w 693"/>
                  <a:gd name="T27" fmla="*/ 110 h 111"/>
                  <a:gd name="T28" fmla="*/ 692 w 693"/>
                  <a:gd name="T29" fmla="*/ 110 h 111"/>
                  <a:gd name="T30" fmla="*/ 692 w 693"/>
                  <a:gd name="T31" fmla="*/ 110 h 111"/>
                  <a:gd name="T32" fmla="*/ 690 w 693"/>
                  <a:gd name="T33" fmla="*/ 110 h 111"/>
                  <a:gd name="T34" fmla="*/ 690 w 693"/>
                  <a:gd name="T35" fmla="*/ 110 h 111"/>
                  <a:gd name="T36" fmla="*/ 690 w 693"/>
                  <a:gd name="T37" fmla="*/ 110 h 111"/>
                  <a:gd name="T38" fmla="*/ 688 w 693"/>
                  <a:gd name="T39" fmla="*/ 111 h 111"/>
                  <a:gd name="T40" fmla="*/ 688 w 693"/>
                  <a:gd name="T41" fmla="*/ 111 h 111"/>
                  <a:gd name="T42" fmla="*/ 687 w 693"/>
                  <a:gd name="T43" fmla="*/ 111 h 111"/>
                  <a:gd name="T44" fmla="*/ 687 w 693"/>
                  <a:gd name="T45" fmla="*/ 111 h 111"/>
                  <a:gd name="T46" fmla="*/ 687 w 693"/>
                  <a:gd name="T47" fmla="*/ 108 h 111"/>
                  <a:gd name="T48" fmla="*/ 688 w 693"/>
                  <a:gd name="T49" fmla="*/ 91 h 111"/>
                  <a:gd name="T50" fmla="*/ 688 w 693"/>
                  <a:gd name="T51" fmla="*/ 73 h 111"/>
                  <a:gd name="T52" fmla="*/ 693 w 693"/>
                  <a:gd name="T53" fmla="*/ 73 h 111"/>
                  <a:gd name="T54" fmla="*/ 7 w 693"/>
                  <a:gd name="T55" fmla="*/ 2 h 111"/>
                  <a:gd name="T56" fmla="*/ 7 w 693"/>
                  <a:gd name="T57" fmla="*/ 3 h 111"/>
                  <a:gd name="T58" fmla="*/ 4 w 693"/>
                  <a:gd name="T59" fmla="*/ 22 h 111"/>
                  <a:gd name="T60" fmla="*/ 2 w 693"/>
                  <a:gd name="T61" fmla="*/ 38 h 111"/>
                  <a:gd name="T62" fmla="*/ 0 w 693"/>
                  <a:gd name="T63" fmla="*/ 53 h 111"/>
                  <a:gd name="T64" fmla="*/ 5 w 693"/>
                  <a:gd name="T65" fmla="*/ 52 h 111"/>
                  <a:gd name="T66" fmla="*/ 7 w 693"/>
                  <a:gd name="T67" fmla="*/ 38 h 111"/>
                  <a:gd name="T68" fmla="*/ 9 w 693"/>
                  <a:gd name="T69" fmla="*/ 22 h 111"/>
                  <a:gd name="T70" fmla="*/ 12 w 693"/>
                  <a:gd name="T71" fmla="*/ 5 h 111"/>
                  <a:gd name="T72" fmla="*/ 12 w 693"/>
                  <a:gd name="T73" fmla="*/ 0 h 111"/>
                  <a:gd name="T74" fmla="*/ 12 w 693"/>
                  <a:gd name="T75" fmla="*/ 0 h 111"/>
                  <a:gd name="T76" fmla="*/ 12 w 693"/>
                  <a:gd name="T77" fmla="*/ 2 h 111"/>
                  <a:gd name="T78" fmla="*/ 10 w 693"/>
                  <a:gd name="T79" fmla="*/ 2 h 111"/>
                  <a:gd name="T80" fmla="*/ 10 w 693"/>
                  <a:gd name="T81" fmla="*/ 2 h 111"/>
                  <a:gd name="T82" fmla="*/ 9 w 693"/>
                  <a:gd name="T83" fmla="*/ 2 h 111"/>
                  <a:gd name="T84" fmla="*/ 9 w 693"/>
                  <a:gd name="T85" fmla="*/ 2 h 111"/>
                  <a:gd name="T86" fmla="*/ 9 w 693"/>
                  <a:gd name="T87" fmla="*/ 2 h 111"/>
                  <a:gd name="T88" fmla="*/ 7 w 693"/>
                  <a:gd name="T89" fmla="*/ 2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3"/>
                  <a:gd name="T136" fmla="*/ 0 h 111"/>
                  <a:gd name="T137" fmla="*/ 693 w 693"/>
                  <a:gd name="T138" fmla="*/ 111 h 1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3" h="111">
                    <a:moveTo>
                      <a:pt x="693" y="73"/>
                    </a:moveTo>
                    <a:lnTo>
                      <a:pt x="693" y="57"/>
                    </a:lnTo>
                    <a:lnTo>
                      <a:pt x="692" y="57"/>
                    </a:lnTo>
                    <a:lnTo>
                      <a:pt x="690" y="57"/>
                    </a:lnTo>
                    <a:lnTo>
                      <a:pt x="690" y="58"/>
                    </a:lnTo>
                    <a:lnTo>
                      <a:pt x="688" y="58"/>
                    </a:lnTo>
                    <a:lnTo>
                      <a:pt x="688" y="73"/>
                    </a:lnTo>
                    <a:lnTo>
                      <a:pt x="693" y="73"/>
                    </a:lnTo>
                    <a:lnTo>
                      <a:pt x="693" y="91"/>
                    </a:lnTo>
                    <a:lnTo>
                      <a:pt x="692" y="110"/>
                    </a:lnTo>
                    <a:lnTo>
                      <a:pt x="690" y="110"/>
                    </a:lnTo>
                    <a:lnTo>
                      <a:pt x="688" y="111"/>
                    </a:lnTo>
                    <a:lnTo>
                      <a:pt x="687" y="111"/>
                    </a:lnTo>
                    <a:lnTo>
                      <a:pt x="687" y="108"/>
                    </a:lnTo>
                    <a:lnTo>
                      <a:pt x="688" y="91"/>
                    </a:lnTo>
                    <a:lnTo>
                      <a:pt x="688" y="73"/>
                    </a:lnTo>
                    <a:lnTo>
                      <a:pt x="693" y="73"/>
                    </a:lnTo>
                    <a:close/>
                    <a:moveTo>
                      <a:pt x="7" y="2"/>
                    </a:moveTo>
                    <a:lnTo>
                      <a:pt x="7" y="3"/>
                    </a:lnTo>
                    <a:lnTo>
                      <a:pt x="4" y="22"/>
                    </a:lnTo>
                    <a:lnTo>
                      <a:pt x="2" y="38"/>
                    </a:lnTo>
                    <a:lnTo>
                      <a:pt x="0" y="53"/>
                    </a:lnTo>
                    <a:lnTo>
                      <a:pt x="5" y="52"/>
                    </a:lnTo>
                    <a:lnTo>
                      <a:pt x="7" y="38"/>
                    </a:lnTo>
                    <a:lnTo>
                      <a:pt x="9" y="22"/>
                    </a:lnTo>
                    <a:lnTo>
                      <a:pt x="12" y="5"/>
                    </a:lnTo>
                    <a:lnTo>
                      <a:pt x="12" y="0"/>
                    </a:lnTo>
                    <a:lnTo>
                      <a:pt x="12" y="2"/>
                    </a:lnTo>
                    <a:lnTo>
                      <a:pt x="10" y="2"/>
                    </a:lnTo>
                    <a:lnTo>
                      <a:pt x="9" y="2"/>
                    </a:lnTo>
                    <a:lnTo>
                      <a:pt x="7" y="2"/>
                    </a:lnTo>
                    <a:close/>
                  </a:path>
                </a:pathLst>
              </a:custGeom>
              <a:solidFill>
                <a:srgbClr val="878787"/>
              </a:solidFill>
              <a:ln w="9525">
                <a:noFill/>
                <a:round/>
                <a:headEnd/>
                <a:tailEnd/>
              </a:ln>
            </p:spPr>
            <p:txBody>
              <a:bodyPr/>
              <a:lstStyle/>
              <a:p>
                <a:pPr algn="ctr"/>
                <a:endParaRPr lang="en-US">
                  <a:latin typeface="Candara" pitchFamily="34" charset="0"/>
                </a:endParaRPr>
              </a:p>
            </p:txBody>
          </p:sp>
          <p:sp>
            <p:nvSpPr>
              <p:cNvPr id="7335" name="Freeform 351"/>
              <p:cNvSpPr>
                <a:spLocks noEditPoints="1"/>
              </p:cNvSpPr>
              <p:nvPr/>
            </p:nvSpPr>
            <p:spPr bwMode="auto">
              <a:xfrm>
                <a:off x="1689" y="2872"/>
                <a:ext cx="688" cy="111"/>
              </a:xfrm>
              <a:custGeom>
                <a:avLst/>
                <a:gdLst>
                  <a:gd name="T0" fmla="*/ 688 w 688"/>
                  <a:gd name="T1" fmla="*/ 73 h 111"/>
                  <a:gd name="T2" fmla="*/ 686 w 688"/>
                  <a:gd name="T3" fmla="*/ 57 h 111"/>
                  <a:gd name="T4" fmla="*/ 686 w 688"/>
                  <a:gd name="T5" fmla="*/ 57 h 111"/>
                  <a:gd name="T6" fmla="*/ 686 w 688"/>
                  <a:gd name="T7" fmla="*/ 58 h 111"/>
                  <a:gd name="T8" fmla="*/ 684 w 688"/>
                  <a:gd name="T9" fmla="*/ 58 h 111"/>
                  <a:gd name="T10" fmla="*/ 684 w 688"/>
                  <a:gd name="T11" fmla="*/ 58 h 111"/>
                  <a:gd name="T12" fmla="*/ 684 w 688"/>
                  <a:gd name="T13" fmla="*/ 58 h 111"/>
                  <a:gd name="T14" fmla="*/ 683 w 688"/>
                  <a:gd name="T15" fmla="*/ 58 h 111"/>
                  <a:gd name="T16" fmla="*/ 683 w 688"/>
                  <a:gd name="T17" fmla="*/ 58 h 111"/>
                  <a:gd name="T18" fmla="*/ 681 w 688"/>
                  <a:gd name="T19" fmla="*/ 58 h 111"/>
                  <a:gd name="T20" fmla="*/ 683 w 688"/>
                  <a:gd name="T21" fmla="*/ 73 h 111"/>
                  <a:gd name="T22" fmla="*/ 688 w 688"/>
                  <a:gd name="T23" fmla="*/ 73 h 111"/>
                  <a:gd name="T24" fmla="*/ 686 w 688"/>
                  <a:gd name="T25" fmla="*/ 91 h 111"/>
                  <a:gd name="T26" fmla="*/ 686 w 688"/>
                  <a:gd name="T27" fmla="*/ 110 h 111"/>
                  <a:gd name="T28" fmla="*/ 686 w 688"/>
                  <a:gd name="T29" fmla="*/ 110 h 111"/>
                  <a:gd name="T30" fmla="*/ 684 w 688"/>
                  <a:gd name="T31" fmla="*/ 111 h 111"/>
                  <a:gd name="T32" fmla="*/ 684 w 688"/>
                  <a:gd name="T33" fmla="*/ 111 h 111"/>
                  <a:gd name="T34" fmla="*/ 683 w 688"/>
                  <a:gd name="T35" fmla="*/ 111 h 111"/>
                  <a:gd name="T36" fmla="*/ 683 w 688"/>
                  <a:gd name="T37" fmla="*/ 111 h 111"/>
                  <a:gd name="T38" fmla="*/ 683 w 688"/>
                  <a:gd name="T39" fmla="*/ 111 h 111"/>
                  <a:gd name="T40" fmla="*/ 681 w 688"/>
                  <a:gd name="T41" fmla="*/ 111 h 111"/>
                  <a:gd name="T42" fmla="*/ 681 w 688"/>
                  <a:gd name="T43" fmla="*/ 111 h 111"/>
                  <a:gd name="T44" fmla="*/ 679 w 688"/>
                  <a:gd name="T45" fmla="*/ 111 h 111"/>
                  <a:gd name="T46" fmla="*/ 681 w 688"/>
                  <a:gd name="T47" fmla="*/ 108 h 111"/>
                  <a:gd name="T48" fmla="*/ 681 w 688"/>
                  <a:gd name="T49" fmla="*/ 91 h 111"/>
                  <a:gd name="T50" fmla="*/ 683 w 688"/>
                  <a:gd name="T51" fmla="*/ 73 h 111"/>
                  <a:gd name="T52" fmla="*/ 688 w 688"/>
                  <a:gd name="T53" fmla="*/ 73 h 111"/>
                  <a:gd name="T54" fmla="*/ 6 w 688"/>
                  <a:gd name="T55" fmla="*/ 2 h 111"/>
                  <a:gd name="T56" fmla="*/ 5 w 688"/>
                  <a:gd name="T57" fmla="*/ 5 h 111"/>
                  <a:gd name="T58" fmla="*/ 3 w 688"/>
                  <a:gd name="T59" fmla="*/ 22 h 111"/>
                  <a:gd name="T60" fmla="*/ 0 w 688"/>
                  <a:gd name="T61" fmla="*/ 38 h 111"/>
                  <a:gd name="T62" fmla="*/ 0 w 688"/>
                  <a:gd name="T63" fmla="*/ 52 h 111"/>
                  <a:gd name="T64" fmla="*/ 5 w 688"/>
                  <a:gd name="T65" fmla="*/ 50 h 111"/>
                  <a:gd name="T66" fmla="*/ 5 w 688"/>
                  <a:gd name="T67" fmla="*/ 40 h 111"/>
                  <a:gd name="T68" fmla="*/ 6 w 688"/>
                  <a:gd name="T69" fmla="*/ 22 h 111"/>
                  <a:gd name="T70" fmla="*/ 10 w 688"/>
                  <a:gd name="T71" fmla="*/ 5 h 111"/>
                  <a:gd name="T72" fmla="*/ 11 w 688"/>
                  <a:gd name="T73" fmla="*/ 0 h 111"/>
                  <a:gd name="T74" fmla="*/ 11 w 688"/>
                  <a:gd name="T75" fmla="*/ 0 h 111"/>
                  <a:gd name="T76" fmla="*/ 10 w 688"/>
                  <a:gd name="T77" fmla="*/ 0 h 111"/>
                  <a:gd name="T78" fmla="*/ 10 w 688"/>
                  <a:gd name="T79" fmla="*/ 0 h 111"/>
                  <a:gd name="T80" fmla="*/ 8 w 688"/>
                  <a:gd name="T81" fmla="*/ 0 h 111"/>
                  <a:gd name="T82" fmla="*/ 8 w 688"/>
                  <a:gd name="T83" fmla="*/ 0 h 111"/>
                  <a:gd name="T84" fmla="*/ 8 w 688"/>
                  <a:gd name="T85" fmla="*/ 2 h 111"/>
                  <a:gd name="T86" fmla="*/ 6 w 688"/>
                  <a:gd name="T87" fmla="*/ 2 h 111"/>
                  <a:gd name="T88" fmla="*/ 6 w 688"/>
                  <a:gd name="T89" fmla="*/ 2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8"/>
                  <a:gd name="T136" fmla="*/ 0 h 111"/>
                  <a:gd name="T137" fmla="*/ 688 w 688"/>
                  <a:gd name="T138" fmla="*/ 111 h 1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8" h="111">
                    <a:moveTo>
                      <a:pt x="688" y="73"/>
                    </a:moveTo>
                    <a:lnTo>
                      <a:pt x="686" y="57"/>
                    </a:lnTo>
                    <a:lnTo>
                      <a:pt x="686" y="58"/>
                    </a:lnTo>
                    <a:lnTo>
                      <a:pt x="684" y="58"/>
                    </a:lnTo>
                    <a:lnTo>
                      <a:pt x="683" y="58"/>
                    </a:lnTo>
                    <a:lnTo>
                      <a:pt x="681" y="58"/>
                    </a:lnTo>
                    <a:lnTo>
                      <a:pt x="683" y="73"/>
                    </a:lnTo>
                    <a:lnTo>
                      <a:pt x="688" y="73"/>
                    </a:lnTo>
                    <a:lnTo>
                      <a:pt x="686" y="91"/>
                    </a:lnTo>
                    <a:lnTo>
                      <a:pt x="686" y="110"/>
                    </a:lnTo>
                    <a:lnTo>
                      <a:pt x="684" y="111"/>
                    </a:lnTo>
                    <a:lnTo>
                      <a:pt x="683" y="111"/>
                    </a:lnTo>
                    <a:lnTo>
                      <a:pt x="681" y="111"/>
                    </a:lnTo>
                    <a:lnTo>
                      <a:pt x="679" y="111"/>
                    </a:lnTo>
                    <a:lnTo>
                      <a:pt x="681" y="108"/>
                    </a:lnTo>
                    <a:lnTo>
                      <a:pt x="681" y="91"/>
                    </a:lnTo>
                    <a:lnTo>
                      <a:pt x="683" y="73"/>
                    </a:lnTo>
                    <a:lnTo>
                      <a:pt x="688" y="73"/>
                    </a:lnTo>
                    <a:close/>
                    <a:moveTo>
                      <a:pt x="6" y="2"/>
                    </a:moveTo>
                    <a:lnTo>
                      <a:pt x="5" y="5"/>
                    </a:lnTo>
                    <a:lnTo>
                      <a:pt x="3" y="22"/>
                    </a:lnTo>
                    <a:lnTo>
                      <a:pt x="0" y="38"/>
                    </a:lnTo>
                    <a:lnTo>
                      <a:pt x="0" y="52"/>
                    </a:lnTo>
                    <a:lnTo>
                      <a:pt x="5" y="50"/>
                    </a:lnTo>
                    <a:lnTo>
                      <a:pt x="5" y="40"/>
                    </a:lnTo>
                    <a:lnTo>
                      <a:pt x="6" y="22"/>
                    </a:lnTo>
                    <a:lnTo>
                      <a:pt x="10" y="5"/>
                    </a:lnTo>
                    <a:lnTo>
                      <a:pt x="11" y="0"/>
                    </a:lnTo>
                    <a:lnTo>
                      <a:pt x="10" y="0"/>
                    </a:lnTo>
                    <a:lnTo>
                      <a:pt x="8" y="0"/>
                    </a:lnTo>
                    <a:lnTo>
                      <a:pt x="8" y="2"/>
                    </a:lnTo>
                    <a:lnTo>
                      <a:pt x="6" y="2"/>
                    </a:lnTo>
                    <a:close/>
                  </a:path>
                </a:pathLst>
              </a:custGeom>
              <a:solidFill>
                <a:srgbClr val="878787"/>
              </a:solidFill>
              <a:ln w="9525">
                <a:noFill/>
                <a:round/>
                <a:headEnd/>
                <a:tailEnd/>
              </a:ln>
            </p:spPr>
            <p:txBody>
              <a:bodyPr/>
              <a:lstStyle/>
              <a:p>
                <a:pPr algn="ctr"/>
                <a:endParaRPr lang="en-US">
                  <a:latin typeface="Candara" pitchFamily="34" charset="0"/>
                </a:endParaRPr>
              </a:p>
            </p:txBody>
          </p:sp>
          <p:sp>
            <p:nvSpPr>
              <p:cNvPr id="7336" name="Freeform 352"/>
              <p:cNvSpPr>
                <a:spLocks noEditPoints="1"/>
              </p:cNvSpPr>
              <p:nvPr/>
            </p:nvSpPr>
            <p:spPr bwMode="auto">
              <a:xfrm>
                <a:off x="1690" y="2872"/>
                <a:ext cx="683" cy="111"/>
              </a:xfrm>
              <a:custGeom>
                <a:avLst/>
                <a:gdLst>
                  <a:gd name="T0" fmla="*/ 683 w 683"/>
                  <a:gd name="T1" fmla="*/ 73 h 111"/>
                  <a:gd name="T2" fmla="*/ 683 w 683"/>
                  <a:gd name="T3" fmla="*/ 58 h 111"/>
                  <a:gd name="T4" fmla="*/ 683 w 683"/>
                  <a:gd name="T5" fmla="*/ 58 h 111"/>
                  <a:gd name="T6" fmla="*/ 682 w 683"/>
                  <a:gd name="T7" fmla="*/ 58 h 111"/>
                  <a:gd name="T8" fmla="*/ 682 w 683"/>
                  <a:gd name="T9" fmla="*/ 58 h 111"/>
                  <a:gd name="T10" fmla="*/ 680 w 683"/>
                  <a:gd name="T11" fmla="*/ 58 h 111"/>
                  <a:gd name="T12" fmla="*/ 680 w 683"/>
                  <a:gd name="T13" fmla="*/ 58 h 111"/>
                  <a:gd name="T14" fmla="*/ 680 w 683"/>
                  <a:gd name="T15" fmla="*/ 58 h 111"/>
                  <a:gd name="T16" fmla="*/ 678 w 683"/>
                  <a:gd name="T17" fmla="*/ 58 h 111"/>
                  <a:gd name="T18" fmla="*/ 678 w 683"/>
                  <a:gd name="T19" fmla="*/ 58 h 111"/>
                  <a:gd name="T20" fmla="*/ 678 w 683"/>
                  <a:gd name="T21" fmla="*/ 73 h 111"/>
                  <a:gd name="T22" fmla="*/ 683 w 683"/>
                  <a:gd name="T23" fmla="*/ 73 h 111"/>
                  <a:gd name="T24" fmla="*/ 683 w 683"/>
                  <a:gd name="T25" fmla="*/ 91 h 111"/>
                  <a:gd name="T26" fmla="*/ 682 w 683"/>
                  <a:gd name="T27" fmla="*/ 108 h 111"/>
                  <a:gd name="T28" fmla="*/ 682 w 683"/>
                  <a:gd name="T29" fmla="*/ 111 h 111"/>
                  <a:gd name="T30" fmla="*/ 682 w 683"/>
                  <a:gd name="T31" fmla="*/ 111 h 111"/>
                  <a:gd name="T32" fmla="*/ 680 w 683"/>
                  <a:gd name="T33" fmla="*/ 111 h 111"/>
                  <a:gd name="T34" fmla="*/ 680 w 683"/>
                  <a:gd name="T35" fmla="*/ 111 h 111"/>
                  <a:gd name="T36" fmla="*/ 678 w 683"/>
                  <a:gd name="T37" fmla="*/ 111 h 111"/>
                  <a:gd name="T38" fmla="*/ 678 w 683"/>
                  <a:gd name="T39" fmla="*/ 111 h 111"/>
                  <a:gd name="T40" fmla="*/ 678 w 683"/>
                  <a:gd name="T41" fmla="*/ 111 h 111"/>
                  <a:gd name="T42" fmla="*/ 677 w 683"/>
                  <a:gd name="T43" fmla="*/ 111 h 111"/>
                  <a:gd name="T44" fmla="*/ 677 w 683"/>
                  <a:gd name="T45" fmla="*/ 111 h 111"/>
                  <a:gd name="T46" fmla="*/ 677 w 683"/>
                  <a:gd name="T47" fmla="*/ 108 h 111"/>
                  <a:gd name="T48" fmla="*/ 678 w 683"/>
                  <a:gd name="T49" fmla="*/ 91 h 111"/>
                  <a:gd name="T50" fmla="*/ 678 w 683"/>
                  <a:gd name="T51" fmla="*/ 73 h 111"/>
                  <a:gd name="T52" fmla="*/ 683 w 683"/>
                  <a:gd name="T53" fmla="*/ 73 h 111"/>
                  <a:gd name="T54" fmla="*/ 7 w 683"/>
                  <a:gd name="T55" fmla="*/ 0 h 111"/>
                  <a:gd name="T56" fmla="*/ 7 w 683"/>
                  <a:gd name="T57" fmla="*/ 5 h 111"/>
                  <a:gd name="T58" fmla="*/ 4 w 683"/>
                  <a:gd name="T59" fmla="*/ 22 h 111"/>
                  <a:gd name="T60" fmla="*/ 2 w 683"/>
                  <a:gd name="T61" fmla="*/ 38 h 111"/>
                  <a:gd name="T62" fmla="*/ 0 w 683"/>
                  <a:gd name="T63" fmla="*/ 52 h 111"/>
                  <a:gd name="T64" fmla="*/ 4 w 683"/>
                  <a:gd name="T65" fmla="*/ 50 h 111"/>
                  <a:gd name="T66" fmla="*/ 4 w 683"/>
                  <a:gd name="T67" fmla="*/ 50 h 111"/>
                  <a:gd name="T68" fmla="*/ 4 w 683"/>
                  <a:gd name="T69" fmla="*/ 50 h 111"/>
                  <a:gd name="T70" fmla="*/ 4 w 683"/>
                  <a:gd name="T71" fmla="*/ 50 h 111"/>
                  <a:gd name="T72" fmla="*/ 5 w 683"/>
                  <a:gd name="T73" fmla="*/ 50 h 111"/>
                  <a:gd name="T74" fmla="*/ 5 w 683"/>
                  <a:gd name="T75" fmla="*/ 50 h 111"/>
                  <a:gd name="T76" fmla="*/ 5 w 683"/>
                  <a:gd name="T77" fmla="*/ 50 h 111"/>
                  <a:gd name="T78" fmla="*/ 5 w 683"/>
                  <a:gd name="T79" fmla="*/ 50 h 111"/>
                  <a:gd name="T80" fmla="*/ 5 w 683"/>
                  <a:gd name="T81" fmla="*/ 50 h 111"/>
                  <a:gd name="T82" fmla="*/ 7 w 683"/>
                  <a:gd name="T83" fmla="*/ 40 h 111"/>
                  <a:gd name="T84" fmla="*/ 9 w 683"/>
                  <a:gd name="T85" fmla="*/ 23 h 111"/>
                  <a:gd name="T86" fmla="*/ 12 w 683"/>
                  <a:gd name="T87" fmla="*/ 7 h 111"/>
                  <a:gd name="T88" fmla="*/ 14 w 683"/>
                  <a:gd name="T89" fmla="*/ 0 h 111"/>
                  <a:gd name="T90" fmla="*/ 12 w 683"/>
                  <a:gd name="T91" fmla="*/ 0 h 111"/>
                  <a:gd name="T92" fmla="*/ 12 w 683"/>
                  <a:gd name="T93" fmla="*/ 0 h 111"/>
                  <a:gd name="T94" fmla="*/ 10 w 683"/>
                  <a:gd name="T95" fmla="*/ 0 h 111"/>
                  <a:gd name="T96" fmla="*/ 10 w 683"/>
                  <a:gd name="T97" fmla="*/ 0 h 111"/>
                  <a:gd name="T98" fmla="*/ 10 w 683"/>
                  <a:gd name="T99" fmla="*/ 0 h 111"/>
                  <a:gd name="T100" fmla="*/ 9 w 683"/>
                  <a:gd name="T101" fmla="*/ 0 h 111"/>
                  <a:gd name="T102" fmla="*/ 9 w 683"/>
                  <a:gd name="T103" fmla="*/ 0 h 111"/>
                  <a:gd name="T104" fmla="*/ 7 w 683"/>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3"/>
                  <a:gd name="T160" fmla="*/ 0 h 111"/>
                  <a:gd name="T161" fmla="*/ 683 w 683"/>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3" h="111">
                    <a:moveTo>
                      <a:pt x="683" y="73"/>
                    </a:moveTo>
                    <a:lnTo>
                      <a:pt x="683" y="58"/>
                    </a:lnTo>
                    <a:lnTo>
                      <a:pt x="682" y="58"/>
                    </a:lnTo>
                    <a:lnTo>
                      <a:pt x="680" y="58"/>
                    </a:lnTo>
                    <a:lnTo>
                      <a:pt x="678" y="58"/>
                    </a:lnTo>
                    <a:lnTo>
                      <a:pt x="678" y="73"/>
                    </a:lnTo>
                    <a:lnTo>
                      <a:pt x="683" y="73"/>
                    </a:lnTo>
                    <a:lnTo>
                      <a:pt x="683" y="91"/>
                    </a:lnTo>
                    <a:lnTo>
                      <a:pt x="682" y="108"/>
                    </a:lnTo>
                    <a:lnTo>
                      <a:pt x="682" y="111"/>
                    </a:lnTo>
                    <a:lnTo>
                      <a:pt x="680" y="111"/>
                    </a:lnTo>
                    <a:lnTo>
                      <a:pt x="678" y="111"/>
                    </a:lnTo>
                    <a:lnTo>
                      <a:pt x="677" y="111"/>
                    </a:lnTo>
                    <a:lnTo>
                      <a:pt x="677" y="108"/>
                    </a:lnTo>
                    <a:lnTo>
                      <a:pt x="678" y="91"/>
                    </a:lnTo>
                    <a:lnTo>
                      <a:pt x="678" y="73"/>
                    </a:lnTo>
                    <a:lnTo>
                      <a:pt x="683" y="73"/>
                    </a:lnTo>
                    <a:close/>
                    <a:moveTo>
                      <a:pt x="7" y="0"/>
                    </a:moveTo>
                    <a:lnTo>
                      <a:pt x="7" y="5"/>
                    </a:lnTo>
                    <a:lnTo>
                      <a:pt x="4" y="22"/>
                    </a:lnTo>
                    <a:lnTo>
                      <a:pt x="2" y="38"/>
                    </a:lnTo>
                    <a:lnTo>
                      <a:pt x="0" y="52"/>
                    </a:lnTo>
                    <a:lnTo>
                      <a:pt x="4" y="50"/>
                    </a:lnTo>
                    <a:lnTo>
                      <a:pt x="5" y="50"/>
                    </a:lnTo>
                    <a:lnTo>
                      <a:pt x="7" y="40"/>
                    </a:lnTo>
                    <a:lnTo>
                      <a:pt x="9" y="23"/>
                    </a:lnTo>
                    <a:lnTo>
                      <a:pt x="12" y="7"/>
                    </a:lnTo>
                    <a:lnTo>
                      <a:pt x="14" y="0"/>
                    </a:lnTo>
                    <a:lnTo>
                      <a:pt x="12" y="0"/>
                    </a:lnTo>
                    <a:lnTo>
                      <a:pt x="10" y="0"/>
                    </a:lnTo>
                    <a:lnTo>
                      <a:pt x="9" y="0"/>
                    </a:lnTo>
                    <a:lnTo>
                      <a:pt x="7" y="0"/>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337" name="Freeform 353"/>
              <p:cNvSpPr>
                <a:spLocks noEditPoints="1"/>
              </p:cNvSpPr>
              <p:nvPr/>
            </p:nvSpPr>
            <p:spPr bwMode="auto">
              <a:xfrm>
                <a:off x="1694" y="2872"/>
                <a:ext cx="678" cy="111"/>
              </a:xfrm>
              <a:custGeom>
                <a:avLst/>
                <a:gdLst>
                  <a:gd name="T0" fmla="*/ 678 w 678"/>
                  <a:gd name="T1" fmla="*/ 73 h 111"/>
                  <a:gd name="T2" fmla="*/ 676 w 678"/>
                  <a:gd name="T3" fmla="*/ 58 h 111"/>
                  <a:gd name="T4" fmla="*/ 676 w 678"/>
                  <a:gd name="T5" fmla="*/ 58 h 111"/>
                  <a:gd name="T6" fmla="*/ 676 w 678"/>
                  <a:gd name="T7" fmla="*/ 58 h 111"/>
                  <a:gd name="T8" fmla="*/ 674 w 678"/>
                  <a:gd name="T9" fmla="*/ 58 h 111"/>
                  <a:gd name="T10" fmla="*/ 674 w 678"/>
                  <a:gd name="T11" fmla="*/ 58 h 111"/>
                  <a:gd name="T12" fmla="*/ 674 w 678"/>
                  <a:gd name="T13" fmla="*/ 58 h 111"/>
                  <a:gd name="T14" fmla="*/ 673 w 678"/>
                  <a:gd name="T15" fmla="*/ 58 h 111"/>
                  <a:gd name="T16" fmla="*/ 673 w 678"/>
                  <a:gd name="T17" fmla="*/ 58 h 111"/>
                  <a:gd name="T18" fmla="*/ 671 w 678"/>
                  <a:gd name="T19" fmla="*/ 58 h 111"/>
                  <a:gd name="T20" fmla="*/ 673 w 678"/>
                  <a:gd name="T21" fmla="*/ 73 h 111"/>
                  <a:gd name="T22" fmla="*/ 678 w 678"/>
                  <a:gd name="T23" fmla="*/ 73 h 111"/>
                  <a:gd name="T24" fmla="*/ 676 w 678"/>
                  <a:gd name="T25" fmla="*/ 91 h 111"/>
                  <a:gd name="T26" fmla="*/ 676 w 678"/>
                  <a:gd name="T27" fmla="*/ 108 h 111"/>
                  <a:gd name="T28" fmla="*/ 674 w 678"/>
                  <a:gd name="T29" fmla="*/ 111 h 111"/>
                  <a:gd name="T30" fmla="*/ 674 w 678"/>
                  <a:gd name="T31" fmla="*/ 111 h 111"/>
                  <a:gd name="T32" fmla="*/ 674 w 678"/>
                  <a:gd name="T33" fmla="*/ 111 h 111"/>
                  <a:gd name="T34" fmla="*/ 673 w 678"/>
                  <a:gd name="T35" fmla="*/ 111 h 111"/>
                  <a:gd name="T36" fmla="*/ 673 w 678"/>
                  <a:gd name="T37" fmla="*/ 111 h 111"/>
                  <a:gd name="T38" fmla="*/ 673 w 678"/>
                  <a:gd name="T39" fmla="*/ 111 h 111"/>
                  <a:gd name="T40" fmla="*/ 671 w 678"/>
                  <a:gd name="T41" fmla="*/ 111 h 111"/>
                  <a:gd name="T42" fmla="*/ 671 w 678"/>
                  <a:gd name="T43" fmla="*/ 111 h 111"/>
                  <a:gd name="T44" fmla="*/ 669 w 678"/>
                  <a:gd name="T45" fmla="*/ 111 h 111"/>
                  <a:gd name="T46" fmla="*/ 671 w 678"/>
                  <a:gd name="T47" fmla="*/ 108 h 111"/>
                  <a:gd name="T48" fmla="*/ 671 w 678"/>
                  <a:gd name="T49" fmla="*/ 91 h 111"/>
                  <a:gd name="T50" fmla="*/ 673 w 678"/>
                  <a:gd name="T51" fmla="*/ 73 h 111"/>
                  <a:gd name="T52" fmla="*/ 678 w 678"/>
                  <a:gd name="T53" fmla="*/ 73 h 111"/>
                  <a:gd name="T54" fmla="*/ 6 w 678"/>
                  <a:gd name="T55" fmla="*/ 0 h 111"/>
                  <a:gd name="T56" fmla="*/ 5 w 678"/>
                  <a:gd name="T57" fmla="*/ 5 h 111"/>
                  <a:gd name="T58" fmla="*/ 1 w 678"/>
                  <a:gd name="T59" fmla="*/ 22 h 111"/>
                  <a:gd name="T60" fmla="*/ 0 w 678"/>
                  <a:gd name="T61" fmla="*/ 40 h 111"/>
                  <a:gd name="T62" fmla="*/ 0 w 678"/>
                  <a:gd name="T63" fmla="*/ 50 h 111"/>
                  <a:gd name="T64" fmla="*/ 0 w 678"/>
                  <a:gd name="T65" fmla="*/ 50 h 111"/>
                  <a:gd name="T66" fmla="*/ 0 w 678"/>
                  <a:gd name="T67" fmla="*/ 50 h 111"/>
                  <a:gd name="T68" fmla="*/ 1 w 678"/>
                  <a:gd name="T69" fmla="*/ 50 h 111"/>
                  <a:gd name="T70" fmla="*/ 1 w 678"/>
                  <a:gd name="T71" fmla="*/ 50 h 111"/>
                  <a:gd name="T72" fmla="*/ 1 w 678"/>
                  <a:gd name="T73" fmla="*/ 50 h 111"/>
                  <a:gd name="T74" fmla="*/ 3 w 678"/>
                  <a:gd name="T75" fmla="*/ 50 h 111"/>
                  <a:gd name="T76" fmla="*/ 3 w 678"/>
                  <a:gd name="T77" fmla="*/ 50 h 111"/>
                  <a:gd name="T78" fmla="*/ 3 w 678"/>
                  <a:gd name="T79" fmla="*/ 50 h 111"/>
                  <a:gd name="T80" fmla="*/ 5 w 678"/>
                  <a:gd name="T81" fmla="*/ 48 h 111"/>
                  <a:gd name="T82" fmla="*/ 5 w 678"/>
                  <a:gd name="T83" fmla="*/ 40 h 111"/>
                  <a:gd name="T84" fmla="*/ 6 w 678"/>
                  <a:gd name="T85" fmla="*/ 23 h 111"/>
                  <a:gd name="T86" fmla="*/ 10 w 678"/>
                  <a:gd name="T87" fmla="*/ 7 h 111"/>
                  <a:gd name="T88" fmla="*/ 11 w 678"/>
                  <a:gd name="T89" fmla="*/ 0 h 111"/>
                  <a:gd name="T90" fmla="*/ 11 w 678"/>
                  <a:gd name="T91" fmla="*/ 0 h 111"/>
                  <a:gd name="T92" fmla="*/ 11 w 678"/>
                  <a:gd name="T93" fmla="*/ 0 h 111"/>
                  <a:gd name="T94" fmla="*/ 10 w 678"/>
                  <a:gd name="T95" fmla="*/ 0 h 111"/>
                  <a:gd name="T96" fmla="*/ 10 w 678"/>
                  <a:gd name="T97" fmla="*/ 0 h 111"/>
                  <a:gd name="T98" fmla="*/ 8 w 678"/>
                  <a:gd name="T99" fmla="*/ 0 h 111"/>
                  <a:gd name="T100" fmla="*/ 8 w 678"/>
                  <a:gd name="T101" fmla="*/ 0 h 111"/>
                  <a:gd name="T102" fmla="*/ 6 w 678"/>
                  <a:gd name="T103" fmla="*/ 0 h 111"/>
                  <a:gd name="T104" fmla="*/ 6 w 67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8"/>
                  <a:gd name="T160" fmla="*/ 0 h 111"/>
                  <a:gd name="T161" fmla="*/ 678 w 678"/>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8" h="111">
                    <a:moveTo>
                      <a:pt x="678" y="73"/>
                    </a:moveTo>
                    <a:lnTo>
                      <a:pt x="676" y="58"/>
                    </a:lnTo>
                    <a:lnTo>
                      <a:pt x="674" y="58"/>
                    </a:lnTo>
                    <a:lnTo>
                      <a:pt x="673" y="58"/>
                    </a:lnTo>
                    <a:lnTo>
                      <a:pt x="671" y="58"/>
                    </a:lnTo>
                    <a:lnTo>
                      <a:pt x="673" y="73"/>
                    </a:lnTo>
                    <a:lnTo>
                      <a:pt x="678" y="73"/>
                    </a:lnTo>
                    <a:lnTo>
                      <a:pt x="676" y="91"/>
                    </a:lnTo>
                    <a:lnTo>
                      <a:pt x="676" y="108"/>
                    </a:lnTo>
                    <a:lnTo>
                      <a:pt x="674" y="111"/>
                    </a:lnTo>
                    <a:lnTo>
                      <a:pt x="673" y="111"/>
                    </a:lnTo>
                    <a:lnTo>
                      <a:pt x="671" y="111"/>
                    </a:lnTo>
                    <a:lnTo>
                      <a:pt x="669" y="111"/>
                    </a:lnTo>
                    <a:lnTo>
                      <a:pt x="671" y="108"/>
                    </a:lnTo>
                    <a:lnTo>
                      <a:pt x="671" y="91"/>
                    </a:lnTo>
                    <a:lnTo>
                      <a:pt x="673" y="73"/>
                    </a:lnTo>
                    <a:lnTo>
                      <a:pt x="678" y="73"/>
                    </a:lnTo>
                    <a:close/>
                    <a:moveTo>
                      <a:pt x="6" y="0"/>
                    </a:moveTo>
                    <a:lnTo>
                      <a:pt x="5" y="5"/>
                    </a:lnTo>
                    <a:lnTo>
                      <a:pt x="1" y="22"/>
                    </a:lnTo>
                    <a:lnTo>
                      <a:pt x="0" y="40"/>
                    </a:lnTo>
                    <a:lnTo>
                      <a:pt x="0" y="50"/>
                    </a:lnTo>
                    <a:lnTo>
                      <a:pt x="1" y="50"/>
                    </a:lnTo>
                    <a:lnTo>
                      <a:pt x="3" y="50"/>
                    </a:lnTo>
                    <a:lnTo>
                      <a:pt x="5" y="48"/>
                    </a:lnTo>
                    <a:lnTo>
                      <a:pt x="5" y="40"/>
                    </a:lnTo>
                    <a:lnTo>
                      <a:pt x="6" y="23"/>
                    </a:lnTo>
                    <a:lnTo>
                      <a:pt x="10" y="7"/>
                    </a:lnTo>
                    <a:lnTo>
                      <a:pt x="11" y="0"/>
                    </a:lnTo>
                    <a:lnTo>
                      <a:pt x="10" y="0"/>
                    </a:lnTo>
                    <a:lnTo>
                      <a:pt x="8" y="0"/>
                    </a:lnTo>
                    <a:lnTo>
                      <a:pt x="6" y="0"/>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338" name="Freeform 354"/>
              <p:cNvSpPr>
                <a:spLocks noEditPoints="1"/>
              </p:cNvSpPr>
              <p:nvPr/>
            </p:nvSpPr>
            <p:spPr bwMode="auto">
              <a:xfrm>
                <a:off x="1695" y="2871"/>
                <a:ext cx="673" cy="114"/>
              </a:xfrm>
              <a:custGeom>
                <a:avLst/>
                <a:gdLst>
                  <a:gd name="T0" fmla="*/ 673 w 673"/>
                  <a:gd name="T1" fmla="*/ 74 h 114"/>
                  <a:gd name="T2" fmla="*/ 673 w 673"/>
                  <a:gd name="T3" fmla="*/ 59 h 114"/>
                  <a:gd name="T4" fmla="*/ 673 w 673"/>
                  <a:gd name="T5" fmla="*/ 59 h 114"/>
                  <a:gd name="T6" fmla="*/ 672 w 673"/>
                  <a:gd name="T7" fmla="*/ 59 h 114"/>
                  <a:gd name="T8" fmla="*/ 672 w 673"/>
                  <a:gd name="T9" fmla="*/ 59 h 114"/>
                  <a:gd name="T10" fmla="*/ 670 w 673"/>
                  <a:gd name="T11" fmla="*/ 59 h 114"/>
                  <a:gd name="T12" fmla="*/ 670 w 673"/>
                  <a:gd name="T13" fmla="*/ 59 h 114"/>
                  <a:gd name="T14" fmla="*/ 670 w 673"/>
                  <a:gd name="T15" fmla="*/ 59 h 114"/>
                  <a:gd name="T16" fmla="*/ 668 w 673"/>
                  <a:gd name="T17" fmla="*/ 59 h 114"/>
                  <a:gd name="T18" fmla="*/ 668 w 673"/>
                  <a:gd name="T19" fmla="*/ 59 h 114"/>
                  <a:gd name="T20" fmla="*/ 668 w 673"/>
                  <a:gd name="T21" fmla="*/ 74 h 114"/>
                  <a:gd name="T22" fmla="*/ 673 w 673"/>
                  <a:gd name="T23" fmla="*/ 74 h 114"/>
                  <a:gd name="T24" fmla="*/ 673 w 673"/>
                  <a:gd name="T25" fmla="*/ 92 h 114"/>
                  <a:gd name="T26" fmla="*/ 672 w 673"/>
                  <a:gd name="T27" fmla="*/ 109 h 114"/>
                  <a:gd name="T28" fmla="*/ 672 w 673"/>
                  <a:gd name="T29" fmla="*/ 112 h 114"/>
                  <a:gd name="T30" fmla="*/ 672 w 673"/>
                  <a:gd name="T31" fmla="*/ 112 h 114"/>
                  <a:gd name="T32" fmla="*/ 670 w 673"/>
                  <a:gd name="T33" fmla="*/ 112 h 114"/>
                  <a:gd name="T34" fmla="*/ 670 w 673"/>
                  <a:gd name="T35" fmla="*/ 112 h 114"/>
                  <a:gd name="T36" fmla="*/ 668 w 673"/>
                  <a:gd name="T37" fmla="*/ 112 h 114"/>
                  <a:gd name="T38" fmla="*/ 668 w 673"/>
                  <a:gd name="T39" fmla="*/ 112 h 114"/>
                  <a:gd name="T40" fmla="*/ 668 w 673"/>
                  <a:gd name="T41" fmla="*/ 114 h 114"/>
                  <a:gd name="T42" fmla="*/ 667 w 673"/>
                  <a:gd name="T43" fmla="*/ 114 h 114"/>
                  <a:gd name="T44" fmla="*/ 667 w 673"/>
                  <a:gd name="T45" fmla="*/ 114 h 114"/>
                  <a:gd name="T46" fmla="*/ 667 w 673"/>
                  <a:gd name="T47" fmla="*/ 109 h 114"/>
                  <a:gd name="T48" fmla="*/ 668 w 673"/>
                  <a:gd name="T49" fmla="*/ 92 h 114"/>
                  <a:gd name="T50" fmla="*/ 668 w 673"/>
                  <a:gd name="T51" fmla="*/ 74 h 114"/>
                  <a:gd name="T52" fmla="*/ 673 w 673"/>
                  <a:gd name="T53" fmla="*/ 74 h 114"/>
                  <a:gd name="T54" fmla="*/ 9 w 673"/>
                  <a:gd name="T55" fmla="*/ 1 h 114"/>
                  <a:gd name="T56" fmla="*/ 7 w 673"/>
                  <a:gd name="T57" fmla="*/ 8 h 114"/>
                  <a:gd name="T58" fmla="*/ 4 w 673"/>
                  <a:gd name="T59" fmla="*/ 24 h 114"/>
                  <a:gd name="T60" fmla="*/ 2 w 673"/>
                  <a:gd name="T61" fmla="*/ 41 h 114"/>
                  <a:gd name="T62" fmla="*/ 0 w 673"/>
                  <a:gd name="T63" fmla="*/ 51 h 114"/>
                  <a:gd name="T64" fmla="*/ 2 w 673"/>
                  <a:gd name="T65" fmla="*/ 51 h 114"/>
                  <a:gd name="T66" fmla="*/ 2 w 673"/>
                  <a:gd name="T67" fmla="*/ 51 h 114"/>
                  <a:gd name="T68" fmla="*/ 2 w 673"/>
                  <a:gd name="T69" fmla="*/ 51 h 114"/>
                  <a:gd name="T70" fmla="*/ 4 w 673"/>
                  <a:gd name="T71" fmla="*/ 49 h 114"/>
                  <a:gd name="T72" fmla="*/ 4 w 673"/>
                  <a:gd name="T73" fmla="*/ 49 h 114"/>
                  <a:gd name="T74" fmla="*/ 4 w 673"/>
                  <a:gd name="T75" fmla="*/ 49 h 114"/>
                  <a:gd name="T76" fmla="*/ 5 w 673"/>
                  <a:gd name="T77" fmla="*/ 49 h 114"/>
                  <a:gd name="T78" fmla="*/ 5 w 673"/>
                  <a:gd name="T79" fmla="*/ 49 h 114"/>
                  <a:gd name="T80" fmla="*/ 7 w 673"/>
                  <a:gd name="T81" fmla="*/ 41 h 114"/>
                  <a:gd name="T82" fmla="*/ 9 w 673"/>
                  <a:gd name="T83" fmla="*/ 24 h 114"/>
                  <a:gd name="T84" fmla="*/ 12 w 673"/>
                  <a:gd name="T85" fmla="*/ 8 h 114"/>
                  <a:gd name="T86" fmla="*/ 14 w 673"/>
                  <a:gd name="T87" fmla="*/ 0 h 114"/>
                  <a:gd name="T88" fmla="*/ 14 w 673"/>
                  <a:gd name="T89" fmla="*/ 0 h 114"/>
                  <a:gd name="T90" fmla="*/ 12 w 673"/>
                  <a:gd name="T91" fmla="*/ 0 h 114"/>
                  <a:gd name="T92" fmla="*/ 12 w 673"/>
                  <a:gd name="T93" fmla="*/ 0 h 114"/>
                  <a:gd name="T94" fmla="*/ 10 w 673"/>
                  <a:gd name="T95" fmla="*/ 1 h 114"/>
                  <a:gd name="T96" fmla="*/ 10 w 673"/>
                  <a:gd name="T97" fmla="*/ 1 h 114"/>
                  <a:gd name="T98" fmla="*/ 10 w 673"/>
                  <a:gd name="T99" fmla="*/ 1 h 114"/>
                  <a:gd name="T100" fmla="*/ 9 w 673"/>
                  <a:gd name="T101" fmla="*/ 1 h 114"/>
                  <a:gd name="T102" fmla="*/ 9 w 673"/>
                  <a:gd name="T103" fmla="*/ 1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3"/>
                  <a:gd name="T157" fmla="*/ 0 h 114"/>
                  <a:gd name="T158" fmla="*/ 673 w 673"/>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3" h="114">
                    <a:moveTo>
                      <a:pt x="673" y="74"/>
                    </a:moveTo>
                    <a:lnTo>
                      <a:pt x="673" y="59"/>
                    </a:lnTo>
                    <a:lnTo>
                      <a:pt x="672" y="59"/>
                    </a:lnTo>
                    <a:lnTo>
                      <a:pt x="670" y="59"/>
                    </a:lnTo>
                    <a:lnTo>
                      <a:pt x="668" y="59"/>
                    </a:lnTo>
                    <a:lnTo>
                      <a:pt x="668" y="74"/>
                    </a:lnTo>
                    <a:lnTo>
                      <a:pt x="673" y="74"/>
                    </a:lnTo>
                    <a:lnTo>
                      <a:pt x="673" y="92"/>
                    </a:lnTo>
                    <a:lnTo>
                      <a:pt x="672" y="109"/>
                    </a:lnTo>
                    <a:lnTo>
                      <a:pt x="672" y="112"/>
                    </a:lnTo>
                    <a:lnTo>
                      <a:pt x="670" y="112"/>
                    </a:lnTo>
                    <a:lnTo>
                      <a:pt x="668" y="112"/>
                    </a:lnTo>
                    <a:lnTo>
                      <a:pt x="668" y="114"/>
                    </a:lnTo>
                    <a:lnTo>
                      <a:pt x="667" y="114"/>
                    </a:lnTo>
                    <a:lnTo>
                      <a:pt x="667" y="109"/>
                    </a:lnTo>
                    <a:lnTo>
                      <a:pt x="668" y="92"/>
                    </a:lnTo>
                    <a:lnTo>
                      <a:pt x="668" y="74"/>
                    </a:lnTo>
                    <a:lnTo>
                      <a:pt x="673" y="74"/>
                    </a:lnTo>
                    <a:close/>
                    <a:moveTo>
                      <a:pt x="9" y="1"/>
                    </a:moveTo>
                    <a:lnTo>
                      <a:pt x="7" y="8"/>
                    </a:lnTo>
                    <a:lnTo>
                      <a:pt x="4" y="24"/>
                    </a:lnTo>
                    <a:lnTo>
                      <a:pt x="2" y="41"/>
                    </a:lnTo>
                    <a:lnTo>
                      <a:pt x="0" y="51"/>
                    </a:lnTo>
                    <a:lnTo>
                      <a:pt x="2" y="51"/>
                    </a:lnTo>
                    <a:lnTo>
                      <a:pt x="4" y="49"/>
                    </a:lnTo>
                    <a:lnTo>
                      <a:pt x="5" y="49"/>
                    </a:lnTo>
                    <a:lnTo>
                      <a:pt x="7" y="41"/>
                    </a:lnTo>
                    <a:lnTo>
                      <a:pt x="9" y="24"/>
                    </a:lnTo>
                    <a:lnTo>
                      <a:pt x="12" y="8"/>
                    </a:lnTo>
                    <a:lnTo>
                      <a:pt x="14" y="0"/>
                    </a:lnTo>
                    <a:lnTo>
                      <a:pt x="12" y="0"/>
                    </a:lnTo>
                    <a:lnTo>
                      <a:pt x="10" y="1"/>
                    </a:lnTo>
                    <a:lnTo>
                      <a:pt x="9" y="1"/>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339" name="Freeform 355"/>
              <p:cNvSpPr>
                <a:spLocks noEditPoints="1"/>
              </p:cNvSpPr>
              <p:nvPr/>
            </p:nvSpPr>
            <p:spPr bwMode="auto">
              <a:xfrm>
                <a:off x="1699" y="2871"/>
                <a:ext cx="668" cy="114"/>
              </a:xfrm>
              <a:custGeom>
                <a:avLst/>
                <a:gdLst>
                  <a:gd name="T0" fmla="*/ 668 w 668"/>
                  <a:gd name="T1" fmla="*/ 74 h 114"/>
                  <a:gd name="T2" fmla="*/ 666 w 668"/>
                  <a:gd name="T3" fmla="*/ 59 h 114"/>
                  <a:gd name="T4" fmla="*/ 666 w 668"/>
                  <a:gd name="T5" fmla="*/ 59 h 114"/>
                  <a:gd name="T6" fmla="*/ 666 w 668"/>
                  <a:gd name="T7" fmla="*/ 59 h 114"/>
                  <a:gd name="T8" fmla="*/ 664 w 668"/>
                  <a:gd name="T9" fmla="*/ 59 h 114"/>
                  <a:gd name="T10" fmla="*/ 664 w 668"/>
                  <a:gd name="T11" fmla="*/ 59 h 114"/>
                  <a:gd name="T12" fmla="*/ 664 w 668"/>
                  <a:gd name="T13" fmla="*/ 59 h 114"/>
                  <a:gd name="T14" fmla="*/ 663 w 668"/>
                  <a:gd name="T15" fmla="*/ 59 h 114"/>
                  <a:gd name="T16" fmla="*/ 663 w 668"/>
                  <a:gd name="T17" fmla="*/ 59 h 114"/>
                  <a:gd name="T18" fmla="*/ 661 w 668"/>
                  <a:gd name="T19" fmla="*/ 59 h 114"/>
                  <a:gd name="T20" fmla="*/ 663 w 668"/>
                  <a:gd name="T21" fmla="*/ 74 h 114"/>
                  <a:gd name="T22" fmla="*/ 668 w 668"/>
                  <a:gd name="T23" fmla="*/ 74 h 114"/>
                  <a:gd name="T24" fmla="*/ 666 w 668"/>
                  <a:gd name="T25" fmla="*/ 92 h 114"/>
                  <a:gd name="T26" fmla="*/ 666 w 668"/>
                  <a:gd name="T27" fmla="*/ 109 h 114"/>
                  <a:gd name="T28" fmla="*/ 664 w 668"/>
                  <a:gd name="T29" fmla="*/ 112 h 114"/>
                  <a:gd name="T30" fmla="*/ 664 w 668"/>
                  <a:gd name="T31" fmla="*/ 112 h 114"/>
                  <a:gd name="T32" fmla="*/ 664 w 668"/>
                  <a:gd name="T33" fmla="*/ 114 h 114"/>
                  <a:gd name="T34" fmla="*/ 663 w 668"/>
                  <a:gd name="T35" fmla="*/ 114 h 114"/>
                  <a:gd name="T36" fmla="*/ 663 w 668"/>
                  <a:gd name="T37" fmla="*/ 114 h 114"/>
                  <a:gd name="T38" fmla="*/ 661 w 668"/>
                  <a:gd name="T39" fmla="*/ 114 h 114"/>
                  <a:gd name="T40" fmla="*/ 661 w 668"/>
                  <a:gd name="T41" fmla="*/ 114 h 114"/>
                  <a:gd name="T42" fmla="*/ 661 w 668"/>
                  <a:gd name="T43" fmla="*/ 114 h 114"/>
                  <a:gd name="T44" fmla="*/ 659 w 668"/>
                  <a:gd name="T45" fmla="*/ 114 h 114"/>
                  <a:gd name="T46" fmla="*/ 661 w 668"/>
                  <a:gd name="T47" fmla="*/ 109 h 114"/>
                  <a:gd name="T48" fmla="*/ 661 w 668"/>
                  <a:gd name="T49" fmla="*/ 92 h 114"/>
                  <a:gd name="T50" fmla="*/ 663 w 668"/>
                  <a:gd name="T51" fmla="*/ 74 h 114"/>
                  <a:gd name="T52" fmla="*/ 668 w 668"/>
                  <a:gd name="T53" fmla="*/ 74 h 114"/>
                  <a:gd name="T54" fmla="*/ 6 w 668"/>
                  <a:gd name="T55" fmla="*/ 1 h 114"/>
                  <a:gd name="T56" fmla="*/ 5 w 668"/>
                  <a:gd name="T57" fmla="*/ 8 h 114"/>
                  <a:gd name="T58" fmla="*/ 1 w 668"/>
                  <a:gd name="T59" fmla="*/ 24 h 114"/>
                  <a:gd name="T60" fmla="*/ 0 w 668"/>
                  <a:gd name="T61" fmla="*/ 41 h 114"/>
                  <a:gd name="T62" fmla="*/ 0 w 668"/>
                  <a:gd name="T63" fmla="*/ 49 h 114"/>
                  <a:gd name="T64" fmla="*/ 0 w 668"/>
                  <a:gd name="T65" fmla="*/ 49 h 114"/>
                  <a:gd name="T66" fmla="*/ 0 w 668"/>
                  <a:gd name="T67" fmla="*/ 49 h 114"/>
                  <a:gd name="T68" fmla="*/ 1 w 668"/>
                  <a:gd name="T69" fmla="*/ 49 h 114"/>
                  <a:gd name="T70" fmla="*/ 1 w 668"/>
                  <a:gd name="T71" fmla="*/ 49 h 114"/>
                  <a:gd name="T72" fmla="*/ 3 w 668"/>
                  <a:gd name="T73" fmla="*/ 49 h 114"/>
                  <a:gd name="T74" fmla="*/ 3 w 668"/>
                  <a:gd name="T75" fmla="*/ 49 h 114"/>
                  <a:gd name="T76" fmla="*/ 3 w 668"/>
                  <a:gd name="T77" fmla="*/ 49 h 114"/>
                  <a:gd name="T78" fmla="*/ 5 w 668"/>
                  <a:gd name="T79" fmla="*/ 49 h 114"/>
                  <a:gd name="T80" fmla="*/ 5 w 668"/>
                  <a:gd name="T81" fmla="*/ 41 h 114"/>
                  <a:gd name="T82" fmla="*/ 6 w 668"/>
                  <a:gd name="T83" fmla="*/ 24 h 114"/>
                  <a:gd name="T84" fmla="*/ 10 w 668"/>
                  <a:gd name="T85" fmla="*/ 8 h 114"/>
                  <a:gd name="T86" fmla="*/ 13 w 668"/>
                  <a:gd name="T87" fmla="*/ 0 h 114"/>
                  <a:gd name="T88" fmla="*/ 11 w 668"/>
                  <a:gd name="T89" fmla="*/ 0 h 114"/>
                  <a:gd name="T90" fmla="*/ 11 w 668"/>
                  <a:gd name="T91" fmla="*/ 0 h 114"/>
                  <a:gd name="T92" fmla="*/ 10 w 668"/>
                  <a:gd name="T93" fmla="*/ 0 h 114"/>
                  <a:gd name="T94" fmla="*/ 10 w 668"/>
                  <a:gd name="T95" fmla="*/ 0 h 114"/>
                  <a:gd name="T96" fmla="*/ 10 w 668"/>
                  <a:gd name="T97" fmla="*/ 0 h 114"/>
                  <a:gd name="T98" fmla="*/ 8 w 668"/>
                  <a:gd name="T99" fmla="*/ 0 h 114"/>
                  <a:gd name="T100" fmla="*/ 8 w 668"/>
                  <a:gd name="T101" fmla="*/ 0 h 114"/>
                  <a:gd name="T102" fmla="*/ 6 w 668"/>
                  <a:gd name="T103" fmla="*/ 1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8"/>
                  <a:gd name="T157" fmla="*/ 0 h 114"/>
                  <a:gd name="T158" fmla="*/ 668 w 668"/>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8" h="114">
                    <a:moveTo>
                      <a:pt x="668" y="74"/>
                    </a:moveTo>
                    <a:lnTo>
                      <a:pt x="666" y="59"/>
                    </a:lnTo>
                    <a:lnTo>
                      <a:pt x="664" y="59"/>
                    </a:lnTo>
                    <a:lnTo>
                      <a:pt x="663" y="59"/>
                    </a:lnTo>
                    <a:lnTo>
                      <a:pt x="661" y="59"/>
                    </a:lnTo>
                    <a:lnTo>
                      <a:pt x="663" y="74"/>
                    </a:lnTo>
                    <a:lnTo>
                      <a:pt x="668" y="74"/>
                    </a:lnTo>
                    <a:lnTo>
                      <a:pt x="666" y="92"/>
                    </a:lnTo>
                    <a:lnTo>
                      <a:pt x="666" y="109"/>
                    </a:lnTo>
                    <a:lnTo>
                      <a:pt x="664" y="112"/>
                    </a:lnTo>
                    <a:lnTo>
                      <a:pt x="664" y="114"/>
                    </a:lnTo>
                    <a:lnTo>
                      <a:pt x="663" y="114"/>
                    </a:lnTo>
                    <a:lnTo>
                      <a:pt x="661" y="114"/>
                    </a:lnTo>
                    <a:lnTo>
                      <a:pt x="659" y="114"/>
                    </a:lnTo>
                    <a:lnTo>
                      <a:pt x="661" y="109"/>
                    </a:lnTo>
                    <a:lnTo>
                      <a:pt x="661" y="92"/>
                    </a:lnTo>
                    <a:lnTo>
                      <a:pt x="663" y="74"/>
                    </a:lnTo>
                    <a:lnTo>
                      <a:pt x="668" y="74"/>
                    </a:lnTo>
                    <a:close/>
                    <a:moveTo>
                      <a:pt x="6" y="1"/>
                    </a:moveTo>
                    <a:lnTo>
                      <a:pt x="5" y="8"/>
                    </a:lnTo>
                    <a:lnTo>
                      <a:pt x="1" y="24"/>
                    </a:lnTo>
                    <a:lnTo>
                      <a:pt x="0" y="41"/>
                    </a:lnTo>
                    <a:lnTo>
                      <a:pt x="0" y="49"/>
                    </a:lnTo>
                    <a:lnTo>
                      <a:pt x="1" y="49"/>
                    </a:lnTo>
                    <a:lnTo>
                      <a:pt x="3" y="49"/>
                    </a:lnTo>
                    <a:lnTo>
                      <a:pt x="5" y="49"/>
                    </a:lnTo>
                    <a:lnTo>
                      <a:pt x="5" y="41"/>
                    </a:lnTo>
                    <a:lnTo>
                      <a:pt x="6" y="24"/>
                    </a:lnTo>
                    <a:lnTo>
                      <a:pt x="10" y="8"/>
                    </a:lnTo>
                    <a:lnTo>
                      <a:pt x="13" y="0"/>
                    </a:lnTo>
                    <a:lnTo>
                      <a:pt x="11" y="0"/>
                    </a:lnTo>
                    <a:lnTo>
                      <a:pt x="10" y="0"/>
                    </a:lnTo>
                    <a:lnTo>
                      <a:pt x="8" y="0"/>
                    </a:lnTo>
                    <a:lnTo>
                      <a:pt x="6" y="1"/>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340" name="Freeform 356"/>
              <p:cNvSpPr>
                <a:spLocks noEditPoints="1"/>
              </p:cNvSpPr>
              <p:nvPr/>
            </p:nvSpPr>
            <p:spPr bwMode="auto">
              <a:xfrm>
                <a:off x="1700" y="2871"/>
                <a:ext cx="663" cy="114"/>
              </a:xfrm>
              <a:custGeom>
                <a:avLst/>
                <a:gdLst>
                  <a:gd name="T0" fmla="*/ 663 w 663"/>
                  <a:gd name="T1" fmla="*/ 74 h 114"/>
                  <a:gd name="T2" fmla="*/ 663 w 663"/>
                  <a:gd name="T3" fmla="*/ 59 h 114"/>
                  <a:gd name="T4" fmla="*/ 663 w 663"/>
                  <a:gd name="T5" fmla="*/ 59 h 114"/>
                  <a:gd name="T6" fmla="*/ 662 w 663"/>
                  <a:gd name="T7" fmla="*/ 59 h 114"/>
                  <a:gd name="T8" fmla="*/ 662 w 663"/>
                  <a:gd name="T9" fmla="*/ 59 h 114"/>
                  <a:gd name="T10" fmla="*/ 660 w 663"/>
                  <a:gd name="T11" fmla="*/ 59 h 114"/>
                  <a:gd name="T12" fmla="*/ 660 w 663"/>
                  <a:gd name="T13" fmla="*/ 59 h 114"/>
                  <a:gd name="T14" fmla="*/ 660 w 663"/>
                  <a:gd name="T15" fmla="*/ 59 h 114"/>
                  <a:gd name="T16" fmla="*/ 658 w 663"/>
                  <a:gd name="T17" fmla="*/ 59 h 114"/>
                  <a:gd name="T18" fmla="*/ 658 w 663"/>
                  <a:gd name="T19" fmla="*/ 59 h 114"/>
                  <a:gd name="T20" fmla="*/ 658 w 663"/>
                  <a:gd name="T21" fmla="*/ 74 h 114"/>
                  <a:gd name="T22" fmla="*/ 663 w 663"/>
                  <a:gd name="T23" fmla="*/ 74 h 114"/>
                  <a:gd name="T24" fmla="*/ 663 w 663"/>
                  <a:gd name="T25" fmla="*/ 92 h 114"/>
                  <a:gd name="T26" fmla="*/ 662 w 663"/>
                  <a:gd name="T27" fmla="*/ 109 h 114"/>
                  <a:gd name="T28" fmla="*/ 662 w 663"/>
                  <a:gd name="T29" fmla="*/ 114 h 114"/>
                  <a:gd name="T30" fmla="*/ 660 w 663"/>
                  <a:gd name="T31" fmla="*/ 114 h 114"/>
                  <a:gd name="T32" fmla="*/ 660 w 663"/>
                  <a:gd name="T33" fmla="*/ 114 h 114"/>
                  <a:gd name="T34" fmla="*/ 660 w 663"/>
                  <a:gd name="T35" fmla="*/ 114 h 114"/>
                  <a:gd name="T36" fmla="*/ 658 w 663"/>
                  <a:gd name="T37" fmla="*/ 114 h 114"/>
                  <a:gd name="T38" fmla="*/ 658 w 663"/>
                  <a:gd name="T39" fmla="*/ 114 h 114"/>
                  <a:gd name="T40" fmla="*/ 658 w 663"/>
                  <a:gd name="T41" fmla="*/ 114 h 114"/>
                  <a:gd name="T42" fmla="*/ 657 w 663"/>
                  <a:gd name="T43" fmla="*/ 114 h 114"/>
                  <a:gd name="T44" fmla="*/ 657 w 663"/>
                  <a:gd name="T45" fmla="*/ 114 h 114"/>
                  <a:gd name="T46" fmla="*/ 657 w 663"/>
                  <a:gd name="T47" fmla="*/ 109 h 114"/>
                  <a:gd name="T48" fmla="*/ 658 w 663"/>
                  <a:gd name="T49" fmla="*/ 92 h 114"/>
                  <a:gd name="T50" fmla="*/ 658 w 663"/>
                  <a:gd name="T51" fmla="*/ 74 h 114"/>
                  <a:gd name="T52" fmla="*/ 663 w 663"/>
                  <a:gd name="T53" fmla="*/ 74 h 114"/>
                  <a:gd name="T54" fmla="*/ 9 w 663"/>
                  <a:gd name="T55" fmla="*/ 0 h 114"/>
                  <a:gd name="T56" fmla="*/ 7 w 663"/>
                  <a:gd name="T57" fmla="*/ 8 h 114"/>
                  <a:gd name="T58" fmla="*/ 4 w 663"/>
                  <a:gd name="T59" fmla="*/ 24 h 114"/>
                  <a:gd name="T60" fmla="*/ 2 w 663"/>
                  <a:gd name="T61" fmla="*/ 41 h 114"/>
                  <a:gd name="T62" fmla="*/ 0 w 663"/>
                  <a:gd name="T63" fmla="*/ 49 h 114"/>
                  <a:gd name="T64" fmla="*/ 2 w 663"/>
                  <a:gd name="T65" fmla="*/ 49 h 114"/>
                  <a:gd name="T66" fmla="*/ 2 w 663"/>
                  <a:gd name="T67" fmla="*/ 49 h 114"/>
                  <a:gd name="T68" fmla="*/ 2 w 663"/>
                  <a:gd name="T69" fmla="*/ 49 h 114"/>
                  <a:gd name="T70" fmla="*/ 4 w 663"/>
                  <a:gd name="T71" fmla="*/ 49 h 114"/>
                  <a:gd name="T72" fmla="*/ 4 w 663"/>
                  <a:gd name="T73" fmla="*/ 49 h 114"/>
                  <a:gd name="T74" fmla="*/ 5 w 663"/>
                  <a:gd name="T75" fmla="*/ 49 h 114"/>
                  <a:gd name="T76" fmla="*/ 5 w 663"/>
                  <a:gd name="T77" fmla="*/ 49 h 114"/>
                  <a:gd name="T78" fmla="*/ 5 w 663"/>
                  <a:gd name="T79" fmla="*/ 49 h 114"/>
                  <a:gd name="T80" fmla="*/ 7 w 663"/>
                  <a:gd name="T81" fmla="*/ 41 h 114"/>
                  <a:gd name="T82" fmla="*/ 9 w 663"/>
                  <a:gd name="T83" fmla="*/ 24 h 114"/>
                  <a:gd name="T84" fmla="*/ 12 w 663"/>
                  <a:gd name="T85" fmla="*/ 9 h 114"/>
                  <a:gd name="T86" fmla="*/ 14 w 663"/>
                  <a:gd name="T87" fmla="*/ 0 h 114"/>
                  <a:gd name="T88" fmla="*/ 14 w 663"/>
                  <a:gd name="T89" fmla="*/ 0 h 114"/>
                  <a:gd name="T90" fmla="*/ 12 w 663"/>
                  <a:gd name="T91" fmla="*/ 0 h 114"/>
                  <a:gd name="T92" fmla="*/ 12 w 663"/>
                  <a:gd name="T93" fmla="*/ 0 h 114"/>
                  <a:gd name="T94" fmla="*/ 12 w 663"/>
                  <a:gd name="T95" fmla="*/ 0 h 114"/>
                  <a:gd name="T96" fmla="*/ 10 w 663"/>
                  <a:gd name="T97" fmla="*/ 0 h 114"/>
                  <a:gd name="T98" fmla="*/ 10 w 663"/>
                  <a:gd name="T99" fmla="*/ 0 h 114"/>
                  <a:gd name="T100" fmla="*/ 9 w 663"/>
                  <a:gd name="T101" fmla="*/ 0 h 114"/>
                  <a:gd name="T102" fmla="*/ 9 w 663"/>
                  <a:gd name="T103" fmla="*/ 0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114"/>
                  <a:gd name="T158" fmla="*/ 663 w 663"/>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114">
                    <a:moveTo>
                      <a:pt x="663" y="74"/>
                    </a:moveTo>
                    <a:lnTo>
                      <a:pt x="663" y="59"/>
                    </a:lnTo>
                    <a:lnTo>
                      <a:pt x="662" y="59"/>
                    </a:lnTo>
                    <a:lnTo>
                      <a:pt x="660" y="59"/>
                    </a:lnTo>
                    <a:lnTo>
                      <a:pt x="658" y="59"/>
                    </a:lnTo>
                    <a:lnTo>
                      <a:pt x="658" y="74"/>
                    </a:lnTo>
                    <a:lnTo>
                      <a:pt x="663" y="74"/>
                    </a:lnTo>
                    <a:lnTo>
                      <a:pt x="663" y="92"/>
                    </a:lnTo>
                    <a:lnTo>
                      <a:pt x="662" y="109"/>
                    </a:lnTo>
                    <a:lnTo>
                      <a:pt x="662" y="114"/>
                    </a:lnTo>
                    <a:lnTo>
                      <a:pt x="660" y="114"/>
                    </a:lnTo>
                    <a:lnTo>
                      <a:pt x="658" y="114"/>
                    </a:lnTo>
                    <a:lnTo>
                      <a:pt x="657" y="114"/>
                    </a:lnTo>
                    <a:lnTo>
                      <a:pt x="657" y="109"/>
                    </a:lnTo>
                    <a:lnTo>
                      <a:pt x="658" y="92"/>
                    </a:lnTo>
                    <a:lnTo>
                      <a:pt x="658" y="74"/>
                    </a:lnTo>
                    <a:lnTo>
                      <a:pt x="663" y="74"/>
                    </a:lnTo>
                    <a:close/>
                    <a:moveTo>
                      <a:pt x="9" y="0"/>
                    </a:moveTo>
                    <a:lnTo>
                      <a:pt x="7" y="8"/>
                    </a:lnTo>
                    <a:lnTo>
                      <a:pt x="4" y="24"/>
                    </a:lnTo>
                    <a:lnTo>
                      <a:pt x="2" y="41"/>
                    </a:lnTo>
                    <a:lnTo>
                      <a:pt x="0" y="49"/>
                    </a:lnTo>
                    <a:lnTo>
                      <a:pt x="2" y="49"/>
                    </a:lnTo>
                    <a:lnTo>
                      <a:pt x="4" y="49"/>
                    </a:lnTo>
                    <a:lnTo>
                      <a:pt x="5" y="49"/>
                    </a:lnTo>
                    <a:lnTo>
                      <a:pt x="7" y="41"/>
                    </a:lnTo>
                    <a:lnTo>
                      <a:pt x="9" y="24"/>
                    </a:lnTo>
                    <a:lnTo>
                      <a:pt x="12" y="9"/>
                    </a:lnTo>
                    <a:lnTo>
                      <a:pt x="14" y="0"/>
                    </a:lnTo>
                    <a:lnTo>
                      <a:pt x="12" y="0"/>
                    </a:lnTo>
                    <a:lnTo>
                      <a:pt x="10" y="0"/>
                    </a:lnTo>
                    <a:lnTo>
                      <a:pt x="9" y="0"/>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341" name="Freeform 357"/>
              <p:cNvSpPr>
                <a:spLocks noEditPoints="1"/>
              </p:cNvSpPr>
              <p:nvPr/>
            </p:nvSpPr>
            <p:spPr bwMode="auto">
              <a:xfrm>
                <a:off x="1704" y="2871"/>
                <a:ext cx="658" cy="114"/>
              </a:xfrm>
              <a:custGeom>
                <a:avLst/>
                <a:gdLst>
                  <a:gd name="T0" fmla="*/ 658 w 658"/>
                  <a:gd name="T1" fmla="*/ 74 h 114"/>
                  <a:gd name="T2" fmla="*/ 656 w 658"/>
                  <a:gd name="T3" fmla="*/ 59 h 114"/>
                  <a:gd name="T4" fmla="*/ 656 w 658"/>
                  <a:gd name="T5" fmla="*/ 59 h 114"/>
                  <a:gd name="T6" fmla="*/ 656 w 658"/>
                  <a:gd name="T7" fmla="*/ 59 h 114"/>
                  <a:gd name="T8" fmla="*/ 654 w 658"/>
                  <a:gd name="T9" fmla="*/ 59 h 114"/>
                  <a:gd name="T10" fmla="*/ 654 w 658"/>
                  <a:gd name="T11" fmla="*/ 59 h 114"/>
                  <a:gd name="T12" fmla="*/ 653 w 658"/>
                  <a:gd name="T13" fmla="*/ 59 h 114"/>
                  <a:gd name="T14" fmla="*/ 653 w 658"/>
                  <a:gd name="T15" fmla="*/ 59 h 114"/>
                  <a:gd name="T16" fmla="*/ 653 w 658"/>
                  <a:gd name="T17" fmla="*/ 61 h 114"/>
                  <a:gd name="T18" fmla="*/ 651 w 658"/>
                  <a:gd name="T19" fmla="*/ 61 h 114"/>
                  <a:gd name="T20" fmla="*/ 653 w 658"/>
                  <a:gd name="T21" fmla="*/ 74 h 114"/>
                  <a:gd name="T22" fmla="*/ 658 w 658"/>
                  <a:gd name="T23" fmla="*/ 74 h 114"/>
                  <a:gd name="T24" fmla="*/ 656 w 658"/>
                  <a:gd name="T25" fmla="*/ 92 h 114"/>
                  <a:gd name="T26" fmla="*/ 656 w 658"/>
                  <a:gd name="T27" fmla="*/ 109 h 114"/>
                  <a:gd name="T28" fmla="*/ 654 w 658"/>
                  <a:gd name="T29" fmla="*/ 114 h 114"/>
                  <a:gd name="T30" fmla="*/ 654 w 658"/>
                  <a:gd name="T31" fmla="*/ 114 h 114"/>
                  <a:gd name="T32" fmla="*/ 653 w 658"/>
                  <a:gd name="T33" fmla="*/ 114 h 114"/>
                  <a:gd name="T34" fmla="*/ 653 w 658"/>
                  <a:gd name="T35" fmla="*/ 114 h 114"/>
                  <a:gd name="T36" fmla="*/ 653 w 658"/>
                  <a:gd name="T37" fmla="*/ 114 h 114"/>
                  <a:gd name="T38" fmla="*/ 651 w 658"/>
                  <a:gd name="T39" fmla="*/ 114 h 114"/>
                  <a:gd name="T40" fmla="*/ 651 w 658"/>
                  <a:gd name="T41" fmla="*/ 114 h 114"/>
                  <a:gd name="T42" fmla="*/ 649 w 658"/>
                  <a:gd name="T43" fmla="*/ 114 h 114"/>
                  <a:gd name="T44" fmla="*/ 649 w 658"/>
                  <a:gd name="T45" fmla="*/ 114 h 114"/>
                  <a:gd name="T46" fmla="*/ 651 w 658"/>
                  <a:gd name="T47" fmla="*/ 107 h 114"/>
                  <a:gd name="T48" fmla="*/ 653 w 658"/>
                  <a:gd name="T49" fmla="*/ 74 h 114"/>
                  <a:gd name="T50" fmla="*/ 658 w 658"/>
                  <a:gd name="T51" fmla="*/ 74 h 114"/>
                  <a:gd name="T52" fmla="*/ 8 w 658"/>
                  <a:gd name="T53" fmla="*/ 0 h 114"/>
                  <a:gd name="T54" fmla="*/ 5 w 658"/>
                  <a:gd name="T55" fmla="*/ 8 h 114"/>
                  <a:gd name="T56" fmla="*/ 1 w 658"/>
                  <a:gd name="T57" fmla="*/ 24 h 114"/>
                  <a:gd name="T58" fmla="*/ 0 w 658"/>
                  <a:gd name="T59" fmla="*/ 41 h 114"/>
                  <a:gd name="T60" fmla="*/ 0 w 658"/>
                  <a:gd name="T61" fmla="*/ 49 h 114"/>
                  <a:gd name="T62" fmla="*/ 0 w 658"/>
                  <a:gd name="T63" fmla="*/ 49 h 114"/>
                  <a:gd name="T64" fmla="*/ 1 w 658"/>
                  <a:gd name="T65" fmla="*/ 49 h 114"/>
                  <a:gd name="T66" fmla="*/ 1 w 658"/>
                  <a:gd name="T67" fmla="*/ 49 h 114"/>
                  <a:gd name="T68" fmla="*/ 1 w 658"/>
                  <a:gd name="T69" fmla="*/ 49 h 114"/>
                  <a:gd name="T70" fmla="*/ 3 w 658"/>
                  <a:gd name="T71" fmla="*/ 49 h 114"/>
                  <a:gd name="T72" fmla="*/ 3 w 658"/>
                  <a:gd name="T73" fmla="*/ 49 h 114"/>
                  <a:gd name="T74" fmla="*/ 3 w 658"/>
                  <a:gd name="T75" fmla="*/ 49 h 114"/>
                  <a:gd name="T76" fmla="*/ 5 w 658"/>
                  <a:gd name="T77" fmla="*/ 49 h 114"/>
                  <a:gd name="T78" fmla="*/ 5 w 658"/>
                  <a:gd name="T79" fmla="*/ 41 h 114"/>
                  <a:gd name="T80" fmla="*/ 6 w 658"/>
                  <a:gd name="T81" fmla="*/ 26 h 114"/>
                  <a:gd name="T82" fmla="*/ 10 w 658"/>
                  <a:gd name="T83" fmla="*/ 9 h 114"/>
                  <a:gd name="T84" fmla="*/ 13 w 658"/>
                  <a:gd name="T85" fmla="*/ 0 h 114"/>
                  <a:gd name="T86" fmla="*/ 11 w 658"/>
                  <a:gd name="T87" fmla="*/ 0 h 114"/>
                  <a:gd name="T88" fmla="*/ 11 w 658"/>
                  <a:gd name="T89" fmla="*/ 0 h 114"/>
                  <a:gd name="T90" fmla="*/ 11 w 658"/>
                  <a:gd name="T91" fmla="*/ 0 h 114"/>
                  <a:gd name="T92" fmla="*/ 10 w 658"/>
                  <a:gd name="T93" fmla="*/ 0 h 114"/>
                  <a:gd name="T94" fmla="*/ 10 w 658"/>
                  <a:gd name="T95" fmla="*/ 0 h 114"/>
                  <a:gd name="T96" fmla="*/ 8 w 658"/>
                  <a:gd name="T97" fmla="*/ 0 h 114"/>
                  <a:gd name="T98" fmla="*/ 8 w 658"/>
                  <a:gd name="T99" fmla="*/ 0 h 114"/>
                  <a:gd name="T100" fmla="*/ 8 w 658"/>
                  <a:gd name="T101" fmla="*/ 0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8"/>
                  <a:gd name="T154" fmla="*/ 0 h 114"/>
                  <a:gd name="T155" fmla="*/ 658 w 658"/>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8" h="114">
                    <a:moveTo>
                      <a:pt x="658" y="74"/>
                    </a:moveTo>
                    <a:lnTo>
                      <a:pt x="656" y="59"/>
                    </a:lnTo>
                    <a:lnTo>
                      <a:pt x="654" y="59"/>
                    </a:lnTo>
                    <a:lnTo>
                      <a:pt x="653" y="59"/>
                    </a:lnTo>
                    <a:lnTo>
                      <a:pt x="653" y="61"/>
                    </a:lnTo>
                    <a:lnTo>
                      <a:pt x="651" y="61"/>
                    </a:lnTo>
                    <a:lnTo>
                      <a:pt x="653" y="74"/>
                    </a:lnTo>
                    <a:lnTo>
                      <a:pt x="658" y="74"/>
                    </a:lnTo>
                    <a:lnTo>
                      <a:pt x="656" y="92"/>
                    </a:lnTo>
                    <a:lnTo>
                      <a:pt x="656" y="109"/>
                    </a:lnTo>
                    <a:lnTo>
                      <a:pt x="654" y="114"/>
                    </a:lnTo>
                    <a:lnTo>
                      <a:pt x="653" y="114"/>
                    </a:lnTo>
                    <a:lnTo>
                      <a:pt x="651" y="114"/>
                    </a:lnTo>
                    <a:lnTo>
                      <a:pt x="649" y="114"/>
                    </a:lnTo>
                    <a:lnTo>
                      <a:pt x="651" y="107"/>
                    </a:lnTo>
                    <a:lnTo>
                      <a:pt x="653" y="74"/>
                    </a:lnTo>
                    <a:lnTo>
                      <a:pt x="658" y="74"/>
                    </a:lnTo>
                    <a:close/>
                    <a:moveTo>
                      <a:pt x="8" y="0"/>
                    </a:moveTo>
                    <a:lnTo>
                      <a:pt x="5" y="8"/>
                    </a:lnTo>
                    <a:lnTo>
                      <a:pt x="1" y="24"/>
                    </a:lnTo>
                    <a:lnTo>
                      <a:pt x="0" y="41"/>
                    </a:lnTo>
                    <a:lnTo>
                      <a:pt x="0" y="49"/>
                    </a:lnTo>
                    <a:lnTo>
                      <a:pt x="1" y="49"/>
                    </a:lnTo>
                    <a:lnTo>
                      <a:pt x="3" y="49"/>
                    </a:lnTo>
                    <a:lnTo>
                      <a:pt x="5" y="49"/>
                    </a:lnTo>
                    <a:lnTo>
                      <a:pt x="5" y="41"/>
                    </a:lnTo>
                    <a:lnTo>
                      <a:pt x="6" y="26"/>
                    </a:lnTo>
                    <a:lnTo>
                      <a:pt x="10" y="9"/>
                    </a:lnTo>
                    <a:lnTo>
                      <a:pt x="13" y="0"/>
                    </a:lnTo>
                    <a:lnTo>
                      <a:pt x="11" y="0"/>
                    </a:lnTo>
                    <a:lnTo>
                      <a:pt x="10" y="0"/>
                    </a:lnTo>
                    <a:lnTo>
                      <a:pt x="8" y="0"/>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342" name="Freeform 358"/>
              <p:cNvSpPr>
                <a:spLocks noEditPoints="1"/>
              </p:cNvSpPr>
              <p:nvPr/>
            </p:nvSpPr>
            <p:spPr bwMode="auto">
              <a:xfrm>
                <a:off x="1705" y="2869"/>
                <a:ext cx="653" cy="118"/>
              </a:xfrm>
              <a:custGeom>
                <a:avLst/>
                <a:gdLst>
                  <a:gd name="T0" fmla="*/ 653 w 653"/>
                  <a:gd name="T1" fmla="*/ 76 h 118"/>
                  <a:gd name="T2" fmla="*/ 653 w 653"/>
                  <a:gd name="T3" fmla="*/ 61 h 118"/>
                  <a:gd name="T4" fmla="*/ 653 w 653"/>
                  <a:gd name="T5" fmla="*/ 61 h 118"/>
                  <a:gd name="T6" fmla="*/ 652 w 653"/>
                  <a:gd name="T7" fmla="*/ 61 h 118"/>
                  <a:gd name="T8" fmla="*/ 652 w 653"/>
                  <a:gd name="T9" fmla="*/ 63 h 118"/>
                  <a:gd name="T10" fmla="*/ 650 w 653"/>
                  <a:gd name="T11" fmla="*/ 63 h 118"/>
                  <a:gd name="T12" fmla="*/ 650 w 653"/>
                  <a:gd name="T13" fmla="*/ 63 h 118"/>
                  <a:gd name="T14" fmla="*/ 650 w 653"/>
                  <a:gd name="T15" fmla="*/ 63 h 118"/>
                  <a:gd name="T16" fmla="*/ 648 w 653"/>
                  <a:gd name="T17" fmla="*/ 63 h 118"/>
                  <a:gd name="T18" fmla="*/ 648 w 653"/>
                  <a:gd name="T19" fmla="*/ 63 h 118"/>
                  <a:gd name="T20" fmla="*/ 648 w 653"/>
                  <a:gd name="T21" fmla="*/ 76 h 118"/>
                  <a:gd name="T22" fmla="*/ 653 w 653"/>
                  <a:gd name="T23" fmla="*/ 76 h 118"/>
                  <a:gd name="T24" fmla="*/ 653 w 653"/>
                  <a:gd name="T25" fmla="*/ 94 h 118"/>
                  <a:gd name="T26" fmla="*/ 652 w 653"/>
                  <a:gd name="T27" fmla="*/ 111 h 118"/>
                  <a:gd name="T28" fmla="*/ 652 w 653"/>
                  <a:gd name="T29" fmla="*/ 116 h 118"/>
                  <a:gd name="T30" fmla="*/ 650 w 653"/>
                  <a:gd name="T31" fmla="*/ 116 h 118"/>
                  <a:gd name="T32" fmla="*/ 650 w 653"/>
                  <a:gd name="T33" fmla="*/ 116 h 118"/>
                  <a:gd name="T34" fmla="*/ 650 w 653"/>
                  <a:gd name="T35" fmla="*/ 116 h 118"/>
                  <a:gd name="T36" fmla="*/ 648 w 653"/>
                  <a:gd name="T37" fmla="*/ 116 h 118"/>
                  <a:gd name="T38" fmla="*/ 648 w 653"/>
                  <a:gd name="T39" fmla="*/ 116 h 118"/>
                  <a:gd name="T40" fmla="*/ 647 w 653"/>
                  <a:gd name="T41" fmla="*/ 116 h 118"/>
                  <a:gd name="T42" fmla="*/ 647 w 653"/>
                  <a:gd name="T43" fmla="*/ 118 h 118"/>
                  <a:gd name="T44" fmla="*/ 647 w 653"/>
                  <a:gd name="T45" fmla="*/ 118 h 118"/>
                  <a:gd name="T46" fmla="*/ 647 w 653"/>
                  <a:gd name="T47" fmla="*/ 109 h 118"/>
                  <a:gd name="T48" fmla="*/ 648 w 653"/>
                  <a:gd name="T49" fmla="*/ 76 h 118"/>
                  <a:gd name="T50" fmla="*/ 653 w 653"/>
                  <a:gd name="T51" fmla="*/ 76 h 118"/>
                  <a:gd name="T52" fmla="*/ 9 w 653"/>
                  <a:gd name="T53" fmla="*/ 2 h 118"/>
                  <a:gd name="T54" fmla="*/ 7 w 653"/>
                  <a:gd name="T55" fmla="*/ 11 h 118"/>
                  <a:gd name="T56" fmla="*/ 4 w 653"/>
                  <a:gd name="T57" fmla="*/ 26 h 118"/>
                  <a:gd name="T58" fmla="*/ 2 w 653"/>
                  <a:gd name="T59" fmla="*/ 43 h 118"/>
                  <a:gd name="T60" fmla="*/ 0 w 653"/>
                  <a:gd name="T61" fmla="*/ 51 h 118"/>
                  <a:gd name="T62" fmla="*/ 2 w 653"/>
                  <a:gd name="T63" fmla="*/ 51 h 118"/>
                  <a:gd name="T64" fmla="*/ 2 w 653"/>
                  <a:gd name="T65" fmla="*/ 51 h 118"/>
                  <a:gd name="T66" fmla="*/ 2 w 653"/>
                  <a:gd name="T67" fmla="*/ 51 h 118"/>
                  <a:gd name="T68" fmla="*/ 4 w 653"/>
                  <a:gd name="T69" fmla="*/ 51 h 118"/>
                  <a:gd name="T70" fmla="*/ 4 w 653"/>
                  <a:gd name="T71" fmla="*/ 51 h 118"/>
                  <a:gd name="T72" fmla="*/ 5 w 653"/>
                  <a:gd name="T73" fmla="*/ 51 h 118"/>
                  <a:gd name="T74" fmla="*/ 5 w 653"/>
                  <a:gd name="T75" fmla="*/ 51 h 118"/>
                  <a:gd name="T76" fmla="*/ 5 w 653"/>
                  <a:gd name="T77" fmla="*/ 51 h 118"/>
                  <a:gd name="T78" fmla="*/ 7 w 653"/>
                  <a:gd name="T79" fmla="*/ 45 h 118"/>
                  <a:gd name="T80" fmla="*/ 12 w 653"/>
                  <a:gd name="T81" fmla="*/ 11 h 118"/>
                  <a:gd name="T82" fmla="*/ 14 w 653"/>
                  <a:gd name="T83" fmla="*/ 0 h 118"/>
                  <a:gd name="T84" fmla="*/ 14 w 653"/>
                  <a:gd name="T85" fmla="*/ 0 h 118"/>
                  <a:gd name="T86" fmla="*/ 14 w 653"/>
                  <a:gd name="T87" fmla="*/ 0 h 118"/>
                  <a:gd name="T88" fmla="*/ 12 w 653"/>
                  <a:gd name="T89" fmla="*/ 0 h 118"/>
                  <a:gd name="T90" fmla="*/ 12 w 653"/>
                  <a:gd name="T91" fmla="*/ 2 h 118"/>
                  <a:gd name="T92" fmla="*/ 10 w 653"/>
                  <a:gd name="T93" fmla="*/ 2 h 118"/>
                  <a:gd name="T94" fmla="*/ 10 w 653"/>
                  <a:gd name="T95" fmla="*/ 2 h 118"/>
                  <a:gd name="T96" fmla="*/ 10 w 653"/>
                  <a:gd name="T97" fmla="*/ 2 h 118"/>
                  <a:gd name="T98" fmla="*/ 9 w 653"/>
                  <a:gd name="T99" fmla="*/ 2 h 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3"/>
                  <a:gd name="T151" fmla="*/ 0 h 118"/>
                  <a:gd name="T152" fmla="*/ 653 w 653"/>
                  <a:gd name="T153" fmla="*/ 118 h 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3" h="118">
                    <a:moveTo>
                      <a:pt x="653" y="76"/>
                    </a:moveTo>
                    <a:lnTo>
                      <a:pt x="653" y="61"/>
                    </a:lnTo>
                    <a:lnTo>
                      <a:pt x="652" y="61"/>
                    </a:lnTo>
                    <a:lnTo>
                      <a:pt x="652" y="63"/>
                    </a:lnTo>
                    <a:lnTo>
                      <a:pt x="650" y="63"/>
                    </a:lnTo>
                    <a:lnTo>
                      <a:pt x="648" y="63"/>
                    </a:lnTo>
                    <a:lnTo>
                      <a:pt x="648" y="76"/>
                    </a:lnTo>
                    <a:lnTo>
                      <a:pt x="653" y="76"/>
                    </a:lnTo>
                    <a:lnTo>
                      <a:pt x="653" y="94"/>
                    </a:lnTo>
                    <a:lnTo>
                      <a:pt x="652" y="111"/>
                    </a:lnTo>
                    <a:lnTo>
                      <a:pt x="652" y="116"/>
                    </a:lnTo>
                    <a:lnTo>
                      <a:pt x="650" y="116"/>
                    </a:lnTo>
                    <a:lnTo>
                      <a:pt x="648" y="116"/>
                    </a:lnTo>
                    <a:lnTo>
                      <a:pt x="647" y="116"/>
                    </a:lnTo>
                    <a:lnTo>
                      <a:pt x="647" y="118"/>
                    </a:lnTo>
                    <a:lnTo>
                      <a:pt x="647" y="109"/>
                    </a:lnTo>
                    <a:lnTo>
                      <a:pt x="648" y="76"/>
                    </a:lnTo>
                    <a:lnTo>
                      <a:pt x="653" y="76"/>
                    </a:lnTo>
                    <a:close/>
                    <a:moveTo>
                      <a:pt x="9" y="2"/>
                    </a:moveTo>
                    <a:lnTo>
                      <a:pt x="7" y="11"/>
                    </a:lnTo>
                    <a:lnTo>
                      <a:pt x="4" y="26"/>
                    </a:lnTo>
                    <a:lnTo>
                      <a:pt x="2" y="43"/>
                    </a:lnTo>
                    <a:lnTo>
                      <a:pt x="0" y="51"/>
                    </a:lnTo>
                    <a:lnTo>
                      <a:pt x="2" y="51"/>
                    </a:lnTo>
                    <a:lnTo>
                      <a:pt x="4" y="51"/>
                    </a:lnTo>
                    <a:lnTo>
                      <a:pt x="5" y="51"/>
                    </a:lnTo>
                    <a:lnTo>
                      <a:pt x="7" y="45"/>
                    </a:lnTo>
                    <a:lnTo>
                      <a:pt x="12" y="11"/>
                    </a:lnTo>
                    <a:lnTo>
                      <a:pt x="14" y="0"/>
                    </a:lnTo>
                    <a:lnTo>
                      <a:pt x="12" y="0"/>
                    </a:lnTo>
                    <a:lnTo>
                      <a:pt x="12" y="2"/>
                    </a:lnTo>
                    <a:lnTo>
                      <a:pt x="10" y="2"/>
                    </a:lnTo>
                    <a:lnTo>
                      <a:pt x="9" y="2"/>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343" name="Freeform 359"/>
              <p:cNvSpPr>
                <a:spLocks noEditPoints="1"/>
              </p:cNvSpPr>
              <p:nvPr/>
            </p:nvSpPr>
            <p:spPr bwMode="auto">
              <a:xfrm>
                <a:off x="1709" y="2869"/>
                <a:ext cx="648" cy="118"/>
              </a:xfrm>
              <a:custGeom>
                <a:avLst/>
                <a:gdLst>
                  <a:gd name="T0" fmla="*/ 648 w 648"/>
                  <a:gd name="T1" fmla="*/ 76 h 118"/>
                  <a:gd name="T2" fmla="*/ 646 w 648"/>
                  <a:gd name="T3" fmla="*/ 63 h 118"/>
                  <a:gd name="T4" fmla="*/ 646 w 648"/>
                  <a:gd name="T5" fmla="*/ 63 h 118"/>
                  <a:gd name="T6" fmla="*/ 646 w 648"/>
                  <a:gd name="T7" fmla="*/ 63 h 118"/>
                  <a:gd name="T8" fmla="*/ 644 w 648"/>
                  <a:gd name="T9" fmla="*/ 63 h 118"/>
                  <a:gd name="T10" fmla="*/ 644 w 648"/>
                  <a:gd name="T11" fmla="*/ 63 h 118"/>
                  <a:gd name="T12" fmla="*/ 643 w 648"/>
                  <a:gd name="T13" fmla="*/ 63 h 118"/>
                  <a:gd name="T14" fmla="*/ 643 w 648"/>
                  <a:gd name="T15" fmla="*/ 63 h 118"/>
                  <a:gd name="T16" fmla="*/ 643 w 648"/>
                  <a:gd name="T17" fmla="*/ 63 h 118"/>
                  <a:gd name="T18" fmla="*/ 641 w 648"/>
                  <a:gd name="T19" fmla="*/ 63 h 118"/>
                  <a:gd name="T20" fmla="*/ 643 w 648"/>
                  <a:gd name="T21" fmla="*/ 76 h 118"/>
                  <a:gd name="T22" fmla="*/ 648 w 648"/>
                  <a:gd name="T23" fmla="*/ 76 h 118"/>
                  <a:gd name="T24" fmla="*/ 646 w 648"/>
                  <a:gd name="T25" fmla="*/ 109 h 118"/>
                  <a:gd name="T26" fmla="*/ 644 w 648"/>
                  <a:gd name="T27" fmla="*/ 116 h 118"/>
                  <a:gd name="T28" fmla="*/ 644 w 648"/>
                  <a:gd name="T29" fmla="*/ 116 h 118"/>
                  <a:gd name="T30" fmla="*/ 643 w 648"/>
                  <a:gd name="T31" fmla="*/ 116 h 118"/>
                  <a:gd name="T32" fmla="*/ 643 w 648"/>
                  <a:gd name="T33" fmla="*/ 118 h 118"/>
                  <a:gd name="T34" fmla="*/ 643 w 648"/>
                  <a:gd name="T35" fmla="*/ 118 h 118"/>
                  <a:gd name="T36" fmla="*/ 641 w 648"/>
                  <a:gd name="T37" fmla="*/ 118 h 118"/>
                  <a:gd name="T38" fmla="*/ 641 w 648"/>
                  <a:gd name="T39" fmla="*/ 118 h 118"/>
                  <a:gd name="T40" fmla="*/ 639 w 648"/>
                  <a:gd name="T41" fmla="*/ 118 h 118"/>
                  <a:gd name="T42" fmla="*/ 639 w 648"/>
                  <a:gd name="T43" fmla="*/ 118 h 118"/>
                  <a:gd name="T44" fmla="*/ 641 w 648"/>
                  <a:gd name="T45" fmla="*/ 109 h 118"/>
                  <a:gd name="T46" fmla="*/ 643 w 648"/>
                  <a:gd name="T47" fmla="*/ 76 h 118"/>
                  <a:gd name="T48" fmla="*/ 648 w 648"/>
                  <a:gd name="T49" fmla="*/ 76 h 118"/>
                  <a:gd name="T50" fmla="*/ 8 w 648"/>
                  <a:gd name="T51" fmla="*/ 2 h 118"/>
                  <a:gd name="T52" fmla="*/ 5 w 648"/>
                  <a:gd name="T53" fmla="*/ 11 h 118"/>
                  <a:gd name="T54" fmla="*/ 1 w 648"/>
                  <a:gd name="T55" fmla="*/ 28 h 118"/>
                  <a:gd name="T56" fmla="*/ 0 w 648"/>
                  <a:gd name="T57" fmla="*/ 43 h 118"/>
                  <a:gd name="T58" fmla="*/ 0 w 648"/>
                  <a:gd name="T59" fmla="*/ 51 h 118"/>
                  <a:gd name="T60" fmla="*/ 0 w 648"/>
                  <a:gd name="T61" fmla="*/ 51 h 118"/>
                  <a:gd name="T62" fmla="*/ 1 w 648"/>
                  <a:gd name="T63" fmla="*/ 51 h 118"/>
                  <a:gd name="T64" fmla="*/ 1 w 648"/>
                  <a:gd name="T65" fmla="*/ 51 h 118"/>
                  <a:gd name="T66" fmla="*/ 1 w 648"/>
                  <a:gd name="T67" fmla="*/ 51 h 118"/>
                  <a:gd name="T68" fmla="*/ 3 w 648"/>
                  <a:gd name="T69" fmla="*/ 51 h 118"/>
                  <a:gd name="T70" fmla="*/ 3 w 648"/>
                  <a:gd name="T71" fmla="*/ 50 h 118"/>
                  <a:gd name="T72" fmla="*/ 5 w 648"/>
                  <a:gd name="T73" fmla="*/ 50 h 118"/>
                  <a:gd name="T74" fmla="*/ 5 w 648"/>
                  <a:gd name="T75" fmla="*/ 50 h 118"/>
                  <a:gd name="T76" fmla="*/ 5 w 648"/>
                  <a:gd name="T77" fmla="*/ 45 h 118"/>
                  <a:gd name="T78" fmla="*/ 10 w 648"/>
                  <a:gd name="T79" fmla="*/ 13 h 118"/>
                  <a:gd name="T80" fmla="*/ 13 w 648"/>
                  <a:gd name="T81" fmla="*/ 0 h 118"/>
                  <a:gd name="T82" fmla="*/ 13 w 648"/>
                  <a:gd name="T83" fmla="*/ 0 h 118"/>
                  <a:gd name="T84" fmla="*/ 11 w 648"/>
                  <a:gd name="T85" fmla="*/ 0 h 118"/>
                  <a:gd name="T86" fmla="*/ 11 w 648"/>
                  <a:gd name="T87" fmla="*/ 0 h 118"/>
                  <a:gd name="T88" fmla="*/ 10 w 648"/>
                  <a:gd name="T89" fmla="*/ 0 h 118"/>
                  <a:gd name="T90" fmla="*/ 10 w 648"/>
                  <a:gd name="T91" fmla="*/ 0 h 118"/>
                  <a:gd name="T92" fmla="*/ 10 w 648"/>
                  <a:gd name="T93" fmla="*/ 0 h 118"/>
                  <a:gd name="T94" fmla="*/ 8 w 648"/>
                  <a:gd name="T95" fmla="*/ 0 h 118"/>
                  <a:gd name="T96" fmla="*/ 8 w 648"/>
                  <a:gd name="T97" fmla="*/ 2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8"/>
                  <a:gd name="T148" fmla="*/ 0 h 118"/>
                  <a:gd name="T149" fmla="*/ 648 w 648"/>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8" h="118">
                    <a:moveTo>
                      <a:pt x="648" y="76"/>
                    </a:moveTo>
                    <a:lnTo>
                      <a:pt x="646" y="63"/>
                    </a:lnTo>
                    <a:lnTo>
                      <a:pt x="644" y="63"/>
                    </a:lnTo>
                    <a:lnTo>
                      <a:pt x="643" y="63"/>
                    </a:lnTo>
                    <a:lnTo>
                      <a:pt x="641" y="63"/>
                    </a:lnTo>
                    <a:lnTo>
                      <a:pt x="643" y="76"/>
                    </a:lnTo>
                    <a:lnTo>
                      <a:pt x="648" y="76"/>
                    </a:lnTo>
                    <a:lnTo>
                      <a:pt x="646" y="109"/>
                    </a:lnTo>
                    <a:lnTo>
                      <a:pt x="644" y="116"/>
                    </a:lnTo>
                    <a:lnTo>
                      <a:pt x="643" y="116"/>
                    </a:lnTo>
                    <a:lnTo>
                      <a:pt x="643" y="118"/>
                    </a:lnTo>
                    <a:lnTo>
                      <a:pt x="641" y="118"/>
                    </a:lnTo>
                    <a:lnTo>
                      <a:pt x="639" y="118"/>
                    </a:lnTo>
                    <a:lnTo>
                      <a:pt x="641" y="109"/>
                    </a:lnTo>
                    <a:lnTo>
                      <a:pt x="643" y="76"/>
                    </a:lnTo>
                    <a:lnTo>
                      <a:pt x="648" y="76"/>
                    </a:lnTo>
                    <a:close/>
                    <a:moveTo>
                      <a:pt x="8" y="2"/>
                    </a:moveTo>
                    <a:lnTo>
                      <a:pt x="5" y="11"/>
                    </a:lnTo>
                    <a:lnTo>
                      <a:pt x="1" y="28"/>
                    </a:lnTo>
                    <a:lnTo>
                      <a:pt x="0" y="43"/>
                    </a:lnTo>
                    <a:lnTo>
                      <a:pt x="0" y="51"/>
                    </a:lnTo>
                    <a:lnTo>
                      <a:pt x="1" y="51"/>
                    </a:lnTo>
                    <a:lnTo>
                      <a:pt x="3" y="51"/>
                    </a:lnTo>
                    <a:lnTo>
                      <a:pt x="3" y="50"/>
                    </a:lnTo>
                    <a:lnTo>
                      <a:pt x="5" y="50"/>
                    </a:lnTo>
                    <a:lnTo>
                      <a:pt x="5" y="45"/>
                    </a:lnTo>
                    <a:lnTo>
                      <a:pt x="10" y="13"/>
                    </a:lnTo>
                    <a:lnTo>
                      <a:pt x="13" y="0"/>
                    </a:lnTo>
                    <a:lnTo>
                      <a:pt x="11" y="0"/>
                    </a:lnTo>
                    <a:lnTo>
                      <a:pt x="10" y="0"/>
                    </a:lnTo>
                    <a:lnTo>
                      <a:pt x="8" y="0"/>
                    </a:lnTo>
                    <a:lnTo>
                      <a:pt x="8" y="2"/>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344" name="Freeform 360"/>
              <p:cNvSpPr>
                <a:spLocks noEditPoints="1"/>
              </p:cNvSpPr>
              <p:nvPr/>
            </p:nvSpPr>
            <p:spPr bwMode="auto">
              <a:xfrm>
                <a:off x="1710" y="2869"/>
                <a:ext cx="643" cy="118"/>
              </a:xfrm>
              <a:custGeom>
                <a:avLst/>
                <a:gdLst>
                  <a:gd name="T0" fmla="*/ 643 w 643"/>
                  <a:gd name="T1" fmla="*/ 76 h 118"/>
                  <a:gd name="T2" fmla="*/ 643 w 643"/>
                  <a:gd name="T3" fmla="*/ 63 h 118"/>
                  <a:gd name="T4" fmla="*/ 642 w 643"/>
                  <a:gd name="T5" fmla="*/ 63 h 118"/>
                  <a:gd name="T6" fmla="*/ 642 w 643"/>
                  <a:gd name="T7" fmla="*/ 63 h 118"/>
                  <a:gd name="T8" fmla="*/ 642 w 643"/>
                  <a:gd name="T9" fmla="*/ 63 h 118"/>
                  <a:gd name="T10" fmla="*/ 640 w 643"/>
                  <a:gd name="T11" fmla="*/ 63 h 118"/>
                  <a:gd name="T12" fmla="*/ 640 w 643"/>
                  <a:gd name="T13" fmla="*/ 63 h 118"/>
                  <a:gd name="T14" fmla="*/ 640 w 643"/>
                  <a:gd name="T15" fmla="*/ 63 h 118"/>
                  <a:gd name="T16" fmla="*/ 638 w 643"/>
                  <a:gd name="T17" fmla="*/ 63 h 118"/>
                  <a:gd name="T18" fmla="*/ 638 w 643"/>
                  <a:gd name="T19" fmla="*/ 63 h 118"/>
                  <a:gd name="T20" fmla="*/ 638 w 643"/>
                  <a:gd name="T21" fmla="*/ 76 h 118"/>
                  <a:gd name="T22" fmla="*/ 643 w 643"/>
                  <a:gd name="T23" fmla="*/ 76 h 118"/>
                  <a:gd name="T24" fmla="*/ 642 w 643"/>
                  <a:gd name="T25" fmla="*/ 109 h 118"/>
                  <a:gd name="T26" fmla="*/ 642 w 643"/>
                  <a:gd name="T27" fmla="*/ 118 h 118"/>
                  <a:gd name="T28" fmla="*/ 640 w 643"/>
                  <a:gd name="T29" fmla="*/ 118 h 118"/>
                  <a:gd name="T30" fmla="*/ 640 w 643"/>
                  <a:gd name="T31" fmla="*/ 118 h 118"/>
                  <a:gd name="T32" fmla="*/ 638 w 643"/>
                  <a:gd name="T33" fmla="*/ 118 h 118"/>
                  <a:gd name="T34" fmla="*/ 638 w 643"/>
                  <a:gd name="T35" fmla="*/ 118 h 118"/>
                  <a:gd name="T36" fmla="*/ 638 w 643"/>
                  <a:gd name="T37" fmla="*/ 118 h 118"/>
                  <a:gd name="T38" fmla="*/ 637 w 643"/>
                  <a:gd name="T39" fmla="*/ 118 h 118"/>
                  <a:gd name="T40" fmla="*/ 637 w 643"/>
                  <a:gd name="T41" fmla="*/ 118 h 118"/>
                  <a:gd name="T42" fmla="*/ 635 w 643"/>
                  <a:gd name="T43" fmla="*/ 118 h 118"/>
                  <a:gd name="T44" fmla="*/ 637 w 643"/>
                  <a:gd name="T45" fmla="*/ 109 h 118"/>
                  <a:gd name="T46" fmla="*/ 638 w 643"/>
                  <a:gd name="T47" fmla="*/ 76 h 118"/>
                  <a:gd name="T48" fmla="*/ 643 w 643"/>
                  <a:gd name="T49" fmla="*/ 76 h 118"/>
                  <a:gd name="T50" fmla="*/ 9 w 643"/>
                  <a:gd name="T51" fmla="*/ 0 h 118"/>
                  <a:gd name="T52" fmla="*/ 7 w 643"/>
                  <a:gd name="T53" fmla="*/ 11 h 118"/>
                  <a:gd name="T54" fmla="*/ 2 w 643"/>
                  <a:gd name="T55" fmla="*/ 45 h 118"/>
                  <a:gd name="T56" fmla="*/ 0 w 643"/>
                  <a:gd name="T57" fmla="*/ 51 h 118"/>
                  <a:gd name="T58" fmla="*/ 2 w 643"/>
                  <a:gd name="T59" fmla="*/ 50 h 118"/>
                  <a:gd name="T60" fmla="*/ 2 w 643"/>
                  <a:gd name="T61" fmla="*/ 50 h 118"/>
                  <a:gd name="T62" fmla="*/ 4 w 643"/>
                  <a:gd name="T63" fmla="*/ 50 h 118"/>
                  <a:gd name="T64" fmla="*/ 4 w 643"/>
                  <a:gd name="T65" fmla="*/ 50 h 118"/>
                  <a:gd name="T66" fmla="*/ 4 w 643"/>
                  <a:gd name="T67" fmla="*/ 50 h 118"/>
                  <a:gd name="T68" fmla="*/ 5 w 643"/>
                  <a:gd name="T69" fmla="*/ 50 h 118"/>
                  <a:gd name="T70" fmla="*/ 5 w 643"/>
                  <a:gd name="T71" fmla="*/ 50 h 118"/>
                  <a:gd name="T72" fmla="*/ 5 w 643"/>
                  <a:gd name="T73" fmla="*/ 50 h 118"/>
                  <a:gd name="T74" fmla="*/ 7 w 643"/>
                  <a:gd name="T75" fmla="*/ 45 h 118"/>
                  <a:gd name="T76" fmla="*/ 12 w 643"/>
                  <a:gd name="T77" fmla="*/ 13 h 118"/>
                  <a:gd name="T78" fmla="*/ 15 w 643"/>
                  <a:gd name="T79" fmla="*/ 0 h 118"/>
                  <a:gd name="T80" fmla="*/ 14 w 643"/>
                  <a:gd name="T81" fmla="*/ 0 h 118"/>
                  <a:gd name="T82" fmla="*/ 14 w 643"/>
                  <a:gd name="T83" fmla="*/ 0 h 118"/>
                  <a:gd name="T84" fmla="*/ 12 w 643"/>
                  <a:gd name="T85" fmla="*/ 0 h 118"/>
                  <a:gd name="T86" fmla="*/ 12 w 643"/>
                  <a:gd name="T87" fmla="*/ 0 h 118"/>
                  <a:gd name="T88" fmla="*/ 12 w 643"/>
                  <a:gd name="T89" fmla="*/ 0 h 118"/>
                  <a:gd name="T90" fmla="*/ 10 w 643"/>
                  <a:gd name="T91" fmla="*/ 0 h 118"/>
                  <a:gd name="T92" fmla="*/ 10 w 643"/>
                  <a:gd name="T93" fmla="*/ 0 h 118"/>
                  <a:gd name="T94" fmla="*/ 9 w 643"/>
                  <a:gd name="T95" fmla="*/ 0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3"/>
                  <a:gd name="T145" fmla="*/ 0 h 118"/>
                  <a:gd name="T146" fmla="*/ 643 w 643"/>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3" h="118">
                    <a:moveTo>
                      <a:pt x="643" y="76"/>
                    </a:moveTo>
                    <a:lnTo>
                      <a:pt x="643" y="63"/>
                    </a:lnTo>
                    <a:lnTo>
                      <a:pt x="642" y="63"/>
                    </a:lnTo>
                    <a:lnTo>
                      <a:pt x="640" y="63"/>
                    </a:lnTo>
                    <a:lnTo>
                      <a:pt x="638" y="63"/>
                    </a:lnTo>
                    <a:lnTo>
                      <a:pt x="638" y="76"/>
                    </a:lnTo>
                    <a:lnTo>
                      <a:pt x="643" y="76"/>
                    </a:lnTo>
                    <a:lnTo>
                      <a:pt x="642" y="109"/>
                    </a:lnTo>
                    <a:lnTo>
                      <a:pt x="642" y="118"/>
                    </a:lnTo>
                    <a:lnTo>
                      <a:pt x="640" y="118"/>
                    </a:lnTo>
                    <a:lnTo>
                      <a:pt x="638" y="118"/>
                    </a:lnTo>
                    <a:lnTo>
                      <a:pt x="637" y="118"/>
                    </a:lnTo>
                    <a:lnTo>
                      <a:pt x="635" y="118"/>
                    </a:lnTo>
                    <a:lnTo>
                      <a:pt x="637" y="109"/>
                    </a:lnTo>
                    <a:lnTo>
                      <a:pt x="638" y="76"/>
                    </a:lnTo>
                    <a:lnTo>
                      <a:pt x="643" y="76"/>
                    </a:lnTo>
                    <a:close/>
                    <a:moveTo>
                      <a:pt x="9" y="0"/>
                    </a:moveTo>
                    <a:lnTo>
                      <a:pt x="7" y="11"/>
                    </a:lnTo>
                    <a:lnTo>
                      <a:pt x="2" y="45"/>
                    </a:lnTo>
                    <a:lnTo>
                      <a:pt x="0" y="51"/>
                    </a:lnTo>
                    <a:lnTo>
                      <a:pt x="2" y="50"/>
                    </a:lnTo>
                    <a:lnTo>
                      <a:pt x="4" y="50"/>
                    </a:lnTo>
                    <a:lnTo>
                      <a:pt x="5" y="50"/>
                    </a:lnTo>
                    <a:lnTo>
                      <a:pt x="7" y="45"/>
                    </a:lnTo>
                    <a:lnTo>
                      <a:pt x="12" y="13"/>
                    </a:lnTo>
                    <a:lnTo>
                      <a:pt x="15" y="0"/>
                    </a:lnTo>
                    <a:lnTo>
                      <a:pt x="14" y="0"/>
                    </a:lnTo>
                    <a:lnTo>
                      <a:pt x="12" y="0"/>
                    </a:lnTo>
                    <a:lnTo>
                      <a:pt x="10" y="0"/>
                    </a:lnTo>
                    <a:lnTo>
                      <a:pt x="9" y="0"/>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345" name="Freeform 361"/>
              <p:cNvSpPr>
                <a:spLocks noEditPoints="1"/>
              </p:cNvSpPr>
              <p:nvPr/>
            </p:nvSpPr>
            <p:spPr bwMode="auto">
              <a:xfrm>
                <a:off x="1714" y="2869"/>
                <a:ext cx="638" cy="118"/>
              </a:xfrm>
              <a:custGeom>
                <a:avLst/>
                <a:gdLst>
                  <a:gd name="T0" fmla="*/ 638 w 638"/>
                  <a:gd name="T1" fmla="*/ 76 h 118"/>
                  <a:gd name="T2" fmla="*/ 636 w 638"/>
                  <a:gd name="T3" fmla="*/ 63 h 118"/>
                  <a:gd name="T4" fmla="*/ 636 w 638"/>
                  <a:gd name="T5" fmla="*/ 63 h 118"/>
                  <a:gd name="T6" fmla="*/ 636 w 638"/>
                  <a:gd name="T7" fmla="*/ 63 h 118"/>
                  <a:gd name="T8" fmla="*/ 634 w 638"/>
                  <a:gd name="T9" fmla="*/ 63 h 118"/>
                  <a:gd name="T10" fmla="*/ 634 w 638"/>
                  <a:gd name="T11" fmla="*/ 63 h 118"/>
                  <a:gd name="T12" fmla="*/ 633 w 638"/>
                  <a:gd name="T13" fmla="*/ 63 h 118"/>
                  <a:gd name="T14" fmla="*/ 633 w 638"/>
                  <a:gd name="T15" fmla="*/ 63 h 118"/>
                  <a:gd name="T16" fmla="*/ 633 w 638"/>
                  <a:gd name="T17" fmla="*/ 63 h 118"/>
                  <a:gd name="T18" fmla="*/ 631 w 638"/>
                  <a:gd name="T19" fmla="*/ 63 h 118"/>
                  <a:gd name="T20" fmla="*/ 633 w 638"/>
                  <a:gd name="T21" fmla="*/ 76 h 118"/>
                  <a:gd name="T22" fmla="*/ 638 w 638"/>
                  <a:gd name="T23" fmla="*/ 76 h 118"/>
                  <a:gd name="T24" fmla="*/ 636 w 638"/>
                  <a:gd name="T25" fmla="*/ 109 h 118"/>
                  <a:gd name="T26" fmla="*/ 634 w 638"/>
                  <a:gd name="T27" fmla="*/ 118 h 118"/>
                  <a:gd name="T28" fmla="*/ 634 w 638"/>
                  <a:gd name="T29" fmla="*/ 118 h 118"/>
                  <a:gd name="T30" fmla="*/ 633 w 638"/>
                  <a:gd name="T31" fmla="*/ 118 h 118"/>
                  <a:gd name="T32" fmla="*/ 633 w 638"/>
                  <a:gd name="T33" fmla="*/ 118 h 118"/>
                  <a:gd name="T34" fmla="*/ 631 w 638"/>
                  <a:gd name="T35" fmla="*/ 118 h 118"/>
                  <a:gd name="T36" fmla="*/ 631 w 638"/>
                  <a:gd name="T37" fmla="*/ 118 h 118"/>
                  <a:gd name="T38" fmla="*/ 631 w 638"/>
                  <a:gd name="T39" fmla="*/ 118 h 118"/>
                  <a:gd name="T40" fmla="*/ 629 w 638"/>
                  <a:gd name="T41" fmla="*/ 118 h 118"/>
                  <a:gd name="T42" fmla="*/ 629 w 638"/>
                  <a:gd name="T43" fmla="*/ 118 h 118"/>
                  <a:gd name="T44" fmla="*/ 631 w 638"/>
                  <a:gd name="T45" fmla="*/ 109 h 118"/>
                  <a:gd name="T46" fmla="*/ 633 w 638"/>
                  <a:gd name="T47" fmla="*/ 76 h 118"/>
                  <a:gd name="T48" fmla="*/ 638 w 638"/>
                  <a:gd name="T49" fmla="*/ 76 h 118"/>
                  <a:gd name="T50" fmla="*/ 8 w 638"/>
                  <a:gd name="T51" fmla="*/ 0 h 118"/>
                  <a:gd name="T52" fmla="*/ 5 w 638"/>
                  <a:gd name="T53" fmla="*/ 13 h 118"/>
                  <a:gd name="T54" fmla="*/ 0 w 638"/>
                  <a:gd name="T55" fmla="*/ 45 h 118"/>
                  <a:gd name="T56" fmla="*/ 0 w 638"/>
                  <a:gd name="T57" fmla="*/ 50 h 118"/>
                  <a:gd name="T58" fmla="*/ 0 w 638"/>
                  <a:gd name="T59" fmla="*/ 50 h 118"/>
                  <a:gd name="T60" fmla="*/ 1 w 638"/>
                  <a:gd name="T61" fmla="*/ 50 h 118"/>
                  <a:gd name="T62" fmla="*/ 1 w 638"/>
                  <a:gd name="T63" fmla="*/ 50 h 118"/>
                  <a:gd name="T64" fmla="*/ 1 w 638"/>
                  <a:gd name="T65" fmla="*/ 50 h 118"/>
                  <a:gd name="T66" fmla="*/ 3 w 638"/>
                  <a:gd name="T67" fmla="*/ 50 h 118"/>
                  <a:gd name="T68" fmla="*/ 3 w 638"/>
                  <a:gd name="T69" fmla="*/ 50 h 118"/>
                  <a:gd name="T70" fmla="*/ 5 w 638"/>
                  <a:gd name="T71" fmla="*/ 50 h 118"/>
                  <a:gd name="T72" fmla="*/ 5 w 638"/>
                  <a:gd name="T73" fmla="*/ 50 h 118"/>
                  <a:gd name="T74" fmla="*/ 5 w 638"/>
                  <a:gd name="T75" fmla="*/ 45 h 118"/>
                  <a:gd name="T76" fmla="*/ 10 w 638"/>
                  <a:gd name="T77" fmla="*/ 13 h 118"/>
                  <a:gd name="T78" fmla="*/ 13 w 638"/>
                  <a:gd name="T79" fmla="*/ 0 h 118"/>
                  <a:gd name="T80" fmla="*/ 13 w 638"/>
                  <a:gd name="T81" fmla="*/ 0 h 118"/>
                  <a:gd name="T82" fmla="*/ 11 w 638"/>
                  <a:gd name="T83" fmla="*/ 0 h 118"/>
                  <a:gd name="T84" fmla="*/ 11 w 638"/>
                  <a:gd name="T85" fmla="*/ 0 h 118"/>
                  <a:gd name="T86" fmla="*/ 11 w 638"/>
                  <a:gd name="T87" fmla="*/ 0 h 118"/>
                  <a:gd name="T88" fmla="*/ 10 w 638"/>
                  <a:gd name="T89" fmla="*/ 0 h 118"/>
                  <a:gd name="T90" fmla="*/ 10 w 638"/>
                  <a:gd name="T91" fmla="*/ 0 h 118"/>
                  <a:gd name="T92" fmla="*/ 8 w 638"/>
                  <a:gd name="T93" fmla="*/ 0 h 118"/>
                  <a:gd name="T94" fmla="*/ 8 w 638"/>
                  <a:gd name="T95" fmla="*/ 0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8"/>
                  <a:gd name="T145" fmla="*/ 0 h 118"/>
                  <a:gd name="T146" fmla="*/ 638 w 638"/>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8" h="118">
                    <a:moveTo>
                      <a:pt x="638" y="76"/>
                    </a:moveTo>
                    <a:lnTo>
                      <a:pt x="636" y="63"/>
                    </a:lnTo>
                    <a:lnTo>
                      <a:pt x="634" y="63"/>
                    </a:lnTo>
                    <a:lnTo>
                      <a:pt x="633" y="63"/>
                    </a:lnTo>
                    <a:lnTo>
                      <a:pt x="631" y="63"/>
                    </a:lnTo>
                    <a:lnTo>
                      <a:pt x="633" y="76"/>
                    </a:lnTo>
                    <a:lnTo>
                      <a:pt x="638" y="76"/>
                    </a:lnTo>
                    <a:lnTo>
                      <a:pt x="636" y="109"/>
                    </a:lnTo>
                    <a:lnTo>
                      <a:pt x="634" y="118"/>
                    </a:lnTo>
                    <a:lnTo>
                      <a:pt x="633" y="118"/>
                    </a:lnTo>
                    <a:lnTo>
                      <a:pt x="631" y="118"/>
                    </a:lnTo>
                    <a:lnTo>
                      <a:pt x="629" y="118"/>
                    </a:lnTo>
                    <a:lnTo>
                      <a:pt x="631" y="109"/>
                    </a:lnTo>
                    <a:lnTo>
                      <a:pt x="633" y="76"/>
                    </a:lnTo>
                    <a:lnTo>
                      <a:pt x="638" y="76"/>
                    </a:lnTo>
                    <a:close/>
                    <a:moveTo>
                      <a:pt x="8" y="0"/>
                    </a:moveTo>
                    <a:lnTo>
                      <a:pt x="5" y="13"/>
                    </a:lnTo>
                    <a:lnTo>
                      <a:pt x="0" y="45"/>
                    </a:lnTo>
                    <a:lnTo>
                      <a:pt x="0" y="50"/>
                    </a:lnTo>
                    <a:lnTo>
                      <a:pt x="1" y="50"/>
                    </a:lnTo>
                    <a:lnTo>
                      <a:pt x="3" y="50"/>
                    </a:lnTo>
                    <a:lnTo>
                      <a:pt x="5" y="50"/>
                    </a:lnTo>
                    <a:lnTo>
                      <a:pt x="5" y="45"/>
                    </a:lnTo>
                    <a:lnTo>
                      <a:pt x="10" y="13"/>
                    </a:lnTo>
                    <a:lnTo>
                      <a:pt x="13" y="0"/>
                    </a:lnTo>
                    <a:lnTo>
                      <a:pt x="11" y="0"/>
                    </a:lnTo>
                    <a:lnTo>
                      <a:pt x="10" y="0"/>
                    </a:lnTo>
                    <a:lnTo>
                      <a:pt x="8" y="0"/>
                    </a:lnTo>
                    <a:close/>
                  </a:path>
                </a:pathLst>
              </a:custGeom>
              <a:solidFill>
                <a:srgbClr val="7F7F7F"/>
              </a:solidFill>
              <a:ln w="9525">
                <a:noFill/>
                <a:round/>
                <a:headEnd/>
                <a:tailEnd/>
              </a:ln>
            </p:spPr>
            <p:txBody>
              <a:bodyPr/>
              <a:lstStyle/>
              <a:p>
                <a:pPr algn="ctr"/>
                <a:endParaRPr lang="en-US">
                  <a:latin typeface="Candara" pitchFamily="34" charset="0"/>
                </a:endParaRPr>
              </a:p>
            </p:txBody>
          </p:sp>
          <p:sp>
            <p:nvSpPr>
              <p:cNvPr id="7346" name="Freeform 362"/>
              <p:cNvSpPr>
                <a:spLocks noEditPoints="1"/>
              </p:cNvSpPr>
              <p:nvPr/>
            </p:nvSpPr>
            <p:spPr bwMode="auto">
              <a:xfrm>
                <a:off x="1715" y="2869"/>
                <a:ext cx="633" cy="119"/>
              </a:xfrm>
              <a:custGeom>
                <a:avLst/>
                <a:gdLst>
                  <a:gd name="T0" fmla="*/ 633 w 633"/>
                  <a:gd name="T1" fmla="*/ 76 h 119"/>
                  <a:gd name="T2" fmla="*/ 633 w 633"/>
                  <a:gd name="T3" fmla="*/ 63 h 119"/>
                  <a:gd name="T4" fmla="*/ 632 w 633"/>
                  <a:gd name="T5" fmla="*/ 63 h 119"/>
                  <a:gd name="T6" fmla="*/ 632 w 633"/>
                  <a:gd name="T7" fmla="*/ 63 h 119"/>
                  <a:gd name="T8" fmla="*/ 632 w 633"/>
                  <a:gd name="T9" fmla="*/ 63 h 119"/>
                  <a:gd name="T10" fmla="*/ 630 w 633"/>
                  <a:gd name="T11" fmla="*/ 63 h 119"/>
                  <a:gd name="T12" fmla="*/ 630 w 633"/>
                  <a:gd name="T13" fmla="*/ 63 h 119"/>
                  <a:gd name="T14" fmla="*/ 630 w 633"/>
                  <a:gd name="T15" fmla="*/ 63 h 119"/>
                  <a:gd name="T16" fmla="*/ 628 w 633"/>
                  <a:gd name="T17" fmla="*/ 63 h 119"/>
                  <a:gd name="T18" fmla="*/ 628 w 633"/>
                  <a:gd name="T19" fmla="*/ 63 h 119"/>
                  <a:gd name="T20" fmla="*/ 628 w 633"/>
                  <a:gd name="T21" fmla="*/ 76 h 119"/>
                  <a:gd name="T22" fmla="*/ 633 w 633"/>
                  <a:gd name="T23" fmla="*/ 76 h 119"/>
                  <a:gd name="T24" fmla="*/ 632 w 633"/>
                  <a:gd name="T25" fmla="*/ 109 h 119"/>
                  <a:gd name="T26" fmla="*/ 630 w 633"/>
                  <a:gd name="T27" fmla="*/ 118 h 119"/>
                  <a:gd name="T28" fmla="*/ 630 w 633"/>
                  <a:gd name="T29" fmla="*/ 118 h 119"/>
                  <a:gd name="T30" fmla="*/ 630 w 633"/>
                  <a:gd name="T31" fmla="*/ 118 h 119"/>
                  <a:gd name="T32" fmla="*/ 628 w 633"/>
                  <a:gd name="T33" fmla="*/ 118 h 119"/>
                  <a:gd name="T34" fmla="*/ 628 w 633"/>
                  <a:gd name="T35" fmla="*/ 118 h 119"/>
                  <a:gd name="T36" fmla="*/ 628 w 633"/>
                  <a:gd name="T37" fmla="*/ 118 h 119"/>
                  <a:gd name="T38" fmla="*/ 627 w 633"/>
                  <a:gd name="T39" fmla="*/ 118 h 119"/>
                  <a:gd name="T40" fmla="*/ 627 w 633"/>
                  <a:gd name="T41" fmla="*/ 118 h 119"/>
                  <a:gd name="T42" fmla="*/ 625 w 633"/>
                  <a:gd name="T43" fmla="*/ 119 h 119"/>
                  <a:gd name="T44" fmla="*/ 627 w 633"/>
                  <a:gd name="T45" fmla="*/ 109 h 119"/>
                  <a:gd name="T46" fmla="*/ 628 w 633"/>
                  <a:gd name="T47" fmla="*/ 76 h 119"/>
                  <a:gd name="T48" fmla="*/ 633 w 633"/>
                  <a:gd name="T49" fmla="*/ 76 h 119"/>
                  <a:gd name="T50" fmla="*/ 10 w 633"/>
                  <a:gd name="T51" fmla="*/ 0 h 119"/>
                  <a:gd name="T52" fmla="*/ 7 w 633"/>
                  <a:gd name="T53" fmla="*/ 13 h 119"/>
                  <a:gd name="T54" fmla="*/ 2 w 633"/>
                  <a:gd name="T55" fmla="*/ 45 h 119"/>
                  <a:gd name="T56" fmla="*/ 0 w 633"/>
                  <a:gd name="T57" fmla="*/ 50 h 119"/>
                  <a:gd name="T58" fmla="*/ 2 w 633"/>
                  <a:gd name="T59" fmla="*/ 50 h 119"/>
                  <a:gd name="T60" fmla="*/ 2 w 633"/>
                  <a:gd name="T61" fmla="*/ 50 h 119"/>
                  <a:gd name="T62" fmla="*/ 4 w 633"/>
                  <a:gd name="T63" fmla="*/ 50 h 119"/>
                  <a:gd name="T64" fmla="*/ 4 w 633"/>
                  <a:gd name="T65" fmla="*/ 50 h 119"/>
                  <a:gd name="T66" fmla="*/ 4 w 633"/>
                  <a:gd name="T67" fmla="*/ 50 h 119"/>
                  <a:gd name="T68" fmla="*/ 5 w 633"/>
                  <a:gd name="T69" fmla="*/ 50 h 119"/>
                  <a:gd name="T70" fmla="*/ 5 w 633"/>
                  <a:gd name="T71" fmla="*/ 50 h 119"/>
                  <a:gd name="T72" fmla="*/ 5 w 633"/>
                  <a:gd name="T73" fmla="*/ 50 h 119"/>
                  <a:gd name="T74" fmla="*/ 7 w 633"/>
                  <a:gd name="T75" fmla="*/ 45 h 119"/>
                  <a:gd name="T76" fmla="*/ 10 w 633"/>
                  <a:gd name="T77" fmla="*/ 15 h 119"/>
                  <a:gd name="T78" fmla="*/ 15 w 633"/>
                  <a:gd name="T79" fmla="*/ 0 h 119"/>
                  <a:gd name="T80" fmla="*/ 14 w 633"/>
                  <a:gd name="T81" fmla="*/ 0 h 119"/>
                  <a:gd name="T82" fmla="*/ 14 w 633"/>
                  <a:gd name="T83" fmla="*/ 0 h 119"/>
                  <a:gd name="T84" fmla="*/ 14 w 633"/>
                  <a:gd name="T85" fmla="*/ 0 h 119"/>
                  <a:gd name="T86" fmla="*/ 12 w 633"/>
                  <a:gd name="T87" fmla="*/ 0 h 119"/>
                  <a:gd name="T88" fmla="*/ 12 w 633"/>
                  <a:gd name="T89" fmla="*/ 0 h 119"/>
                  <a:gd name="T90" fmla="*/ 10 w 633"/>
                  <a:gd name="T91" fmla="*/ 0 h 119"/>
                  <a:gd name="T92" fmla="*/ 10 w 633"/>
                  <a:gd name="T93" fmla="*/ 0 h 119"/>
                  <a:gd name="T94" fmla="*/ 10 w 633"/>
                  <a:gd name="T95" fmla="*/ 0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119"/>
                  <a:gd name="T146" fmla="*/ 633 w 63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119">
                    <a:moveTo>
                      <a:pt x="633" y="76"/>
                    </a:moveTo>
                    <a:lnTo>
                      <a:pt x="633" y="63"/>
                    </a:lnTo>
                    <a:lnTo>
                      <a:pt x="632" y="63"/>
                    </a:lnTo>
                    <a:lnTo>
                      <a:pt x="630" y="63"/>
                    </a:lnTo>
                    <a:lnTo>
                      <a:pt x="628" y="63"/>
                    </a:lnTo>
                    <a:lnTo>
                      <a:pt x="628" y="76"/>
                    </a:lnTo>
                    <a:lnTo>
                      <a:pt x="633" y="76"/>
                    </a:lnTo>
                    <a:lnTo>
                      <a:pt x="632" y="109"/>
                    </a:lnTo>
                    <a:lnTo>
                      <a:pt x="630" y="118"/>
                    </a:lnTo>
                    <a:lnTo>
                      <a:pt x="628" y="118"/>
                    </a:lnTo>
                    <a:lnTo>
                      <a:pt x="627" y="118"/>
                    </a:lnTo>
                    <a:lnTo>
                      <a:pt x="625" y="119"/>
                    </a:lnTo>
                    <a:lnTo>
                      <a:pt x="627" y="109"/>
                    </a:lnTo>
                    <a:lnTo>
                      <a:pt x="628" y="76"/>
                    </a:lnTo>
                    <a:lnTo>
                      <a:pt x="633" y="76"/>
                    </a:lnTo>
                    <a:close/>
                    <a:moveTo>
                      <a:pt x="10" y="0"/>
                    </a:moveTo>
                    <a:lnTo>
                      <a:pt x="7" y="13"/>
                    </a:lnTo>
                    <a:lnTo>
                      <a:pt x="2" y="45"/>
                    </a:lnTo>
                    <a:lnTo>
                      <a:pt x="0" y="50"/>
                    </a:lnTo>
                    <a:lnTo>
                      <a:pt x="2" y="50"/>
                    </a:lnTo>
                    <a:lnTo>
                      <a:pt x="4" y="50"/>
                    </a:lnTo>
                    <a:lnTo>
                      <a:pt x="5" y="50"/>
                    </a:lnTo>
                    <a:lnTo>
                      <a:pt x="7" y="45"/>
                    </a:lnTo>
                    <a:lnTo>
                      <a:pt x="10" y="15"/>
                    </a:lnTo>
                    <a:lnTo>
                      <a:pt x="15" y="0"/>
                    </a:lnTo>
                    <a:lnTo>
                      <a:pt x="14" y="0"/>
                    </a:lnTo>
                    <a:lnTo>
                      <a:pt x="12" y="0"/>
                    </a:lnTo>
                    <a:lnTo>
                      <a:pt x="10" y="0"/>
                    </a:lnTo>
                    <a:close/>
                  </a:path>
                </a:pathLst>
              </a:custGeom>
              <a:solidFill>
                <a:srgbClr val="7F7F7F"/>
              </a:solidFill>
              <a:ln w="9525">
                <a:noFill/>
                <a:round/>
                <a:headEnd/>
                <a:tailEnd/>
              </a:ln>
            </p:spPr>
            <p:txBody>
              <a:bodyPr/>
              <a:lstStyle/>
              <a:p>
                <a:pPr algn="ctr"/>
                <a:endParaRPr lang="en-US">
                  <a:latin typeface="Candara" pitchFamily="34" charset="0"/>
                </a:endParaRPr>
              </a:p>
            </p:txBody>
          </p:sp>
          <p:sp>
            <p:nvSpPr>
              <p:cNvPr id="7347" name="Freeform 363"/>
              <p:cNvSpPr>
                <a:spLocks noEditPoints="1"/>
              </p:cNvSpPr>
              <p:nvPr/>
            </p:nvSpPr>
            <p:spPr bwMode="auto">
              <a:xfrm>
                <a:off x="1719" y="2867"/>
                <a:ext cx="628" cy="121"/>
              </a:xfrm>
              <a:custGeom>
                <a:avLst/>
                <a:gdLst>
                  <a:gd name="T0" fmla="*/ 628 w 628"/>
                  <a:gd name="T1" fmla="*/ 78 h 121"/>
                  <a:gd name="T2" fmla="*/ 626 w 628"/>
                  <a:gd name="T3" fmla="*/ 65 h 121"/>
                  <a:gd name="T4" fmla="*/ 626 w 628"/>
                  <a:gd name="T5" fmla="*/ 65 h 121"/>
                  <a:gd name="T6" fmla="*/ 626 w 628"/>
                  <a:gd name="T7" fmla="*/ 65 h 121"/>
                  <a:gd name="T8" fmla="*/ 624 w 628"/>
                  <a:gd name="T9" fmla="*/ 65 h 121"/>
                  <a:gd name="T10" fmla="*/ 624 w 628"/>
                  <a:gd name="T11" fmla="*/ 65 h 121"/>
                  <a:gd name="T12" fmla="*/ 623 w 628"/>
                  <a:gd name="T13" fmla="*/ 65 h 121"/>
                  <a:gd name="T14" fmla="*/ 623 w 628"/>
                  <a:gd name="T15" fmla="*/ 65 h 121"/>
                  <a:gd name="T16" fmla="*/ 623 w 628"/>
                  <a:gd name="T17" fmla="*/ 65 h 121"/>
                  <a:gd name="T18" fmla="*/ 621 w 628"/>
                  <a:gd name="T19" fmla="*/ 65 h 121"/>
                  <a:gd name="T20" fmla="*/ 623 w 628"/>
                  <a:gd name="T21" fmla="*/ 78 h 121"/>
                  <a:gd name="T22" fmla="*/ 628 w 628"/>
                  <a:gd name="T23" fmla="*/ 78 h 121"/>
                  <a:gd name="T24" fmla="*/ 626 w 628"/>
                  <a:gd name="T25" fmla="*/ 111 h 121"/>
                  <a:gd name="T26" fmla="*/ 624 w 628"/>
                  <a:gd name="T27" fmla="*/ 120 h 121"/>
                  <a:gd name="T28" fmla="*/ 624 w 628"/>
                  <a:gd name="T29" fmla="*/ 120 h 121"/>
                  <a:gd name="T30" fmla="*/ 623 w 628"/>
                  <a:gd name="T31" fmla="*/ 120 h 121"/>
                  <a:gd name="T32" fmla="*/ 623 w 628"/>
                  <a:gd name="T33" fmla="*/ 120 h 121"/>
                  <a:gd name="T34" fmla="*/ 621 w 628"/>
                  <a:gd name="T35" fmla="*/ 121 h 121"/>
                  <a:gd name="T36" fmla="*/ 621 w 628"/>
                  <a:gd name="T37" fmla="*/ 121 h 121"/>
                  <a:gd name="T38" fmla="*/ 621 w 628"/>
                  <a:gd name="T39" fmla="*/ 121 h 121"/>
                  <a:gd name="T40" fmla="*/ 619 w 628"/>
                  <a:gd name="T41" fmla="*/ 121 h 121"/>
                  <a:gd name="T42" fmla="*/ 619 w 628"/>
                  <a:gd name="T43" fmla="*/ 121 h 121"/>
                  <a:gd name="T44" fmla="*/ 621 w 628"/>
                  <a:gd name="T45" fmla="*/ 110 h 121"/>
                  <a:gd name="T46" fmla="*/ 623 w 628"/>
                  <a:gd name="T47" fmla="*/ 78 h 121"/>
                  <a:gd name="T48" fmla="*/ 628 w 628"/>
                  <a:gd name="T49" fmla="*/ 78 h 121"/>
                  <a:gd name="T50" fmla="*/ 8 w 628"/>
                  <a:gd name="T51" fmla="*/ 2 h 121"/>
                  <a:gd name="T52" fmla="*/ 5 w 628"/>
                  <a:gd name="T53" fmla="*/ 15 h 121"/>
                  <a:gd name="T54" fmla="*/ 0 w 628"/>
                  <a:gd name="T55" fmla="*/ 47 h 121"/>
                  <a:gd name="T56" fmla="*/ 0 w 628"/>
                  <a:gd name="T57" fmla="*/ 52 h 121"/>
                  <a:gd name="T58" fmla="*/ 0 w 628"/>
                  <a:gd name="T59" fmla="*/ 52 h 121"/>
                  <a:gd name="T60" fmla="*/ 1 w 628"/>
                  <a:gd name="T61" fmla="*/ 52 h 121"/>
                  <a:gd name="T62" fmla="*/ 1 w 628"/>
                  <a:gd name="T63" fmla="*/ 52 h 121"/>
                  <a:gd name="T64" fmla="*/ 1 w 628"/>
                  <a:gd name="T65" fmla="*/ 52 h 121"/>
                  <a:gd name="T66" fmla="*/ 3 w 628"/>
                  <a:gd name="T67" fmla="*/ 52 h 121"/>
                  <a:gd name="T68" fmla="*/ 3 w 628"/>
                  <a:gd name="T69" fmla="*/ 52 h 121"/>
                  <a:gd name="T70" fmla="*/ 5 w 628"/>
                  <a:gd name="T71" fmla="*/ 52 h 121"/>
                  <a:gd name="T72" fmla="*/ 5 w 628"/>
                  <a:gd name="T73" fmla="*/ 52 h 121"/>
                  <a:gd name="T74" fmla="*/ 5 w 628"/>
                  <a:gd name="T75" fmla="*/ 47 h 121"/>
                  <a:gd name="T76" fmla="*/ 10 w 628"/>
                  <a:gd name="T77" fmla="*/ 17 h 121"/>
                  <a:gd name="T78" fmla="*/ 13 w 628"/>
                  <a:gd name="T79" fmla="*/ 0 h 121"/>
                  <a:gd name="T80" fmla="*/ 13 w 628"/>
                  <a:gd name="T81" fmla="*/ 0 h 121"/>
                  <a:gd name="T82" fmla="*/ 13 w 628"/>
                  <a:gd name="T83" fmla="*/ 0 h 121"/>
                  <a:gd name="T84" fmla="*/ 11 w 628"/>
                  <a:gd name="T85" fmla="*/ 2 h 121"/>
                  <a:gd name="T86" fmla="*/ 11 w 628"/>
                  <a:gd name="T87" fmla="*/ 2 h 121"/>
                  <a:gd name="T88" fmla="*/ 10 w 628"/>
                  <a:gd name="T89" fmla="*/ 2 h 121"/>
                  <a:gd name="T90" fmla="*/ 10 w 628"/>
                  <a:gd name="T91" fmla="*/ 2 h 121"/>
                  <a:gd name="T92" fmla="*/ 10 w 628"/>
                  <a:gd name="T93" fmla="*/ 2 h 121"/>
                  <a:gd name="T94" fmla="*/ 8 w 628"/>
                  <a:gd name="T95" fmla="*/ 2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8"/>
                  <a:gd name="T145" fmla="*/ 0 h 121"/>
                  <a:gd name="T146" fmla="*/ 628 w 628"/>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8" h="121">
                    <a:moveTo>
                      <a:pt x="628" y="78"/>
                    </a:moveTo>
                    <a:lnTo>
                      <a:pt x="626" y="65"/>
                    </a:lnTo>
                    <a:lnTo>
                      <a:pt x="624" y="65"/>
                    </a:lnTo>
                    <a:lnTo>
                      <a:pt x="623" y="65"/>
                    </a:lnTo>
                    <a:lnTo>
                      <a:pt x="621" y="65"/>
                    </a:lnTo>
                    <a:lnTo>
                      <a:pt x="623" y="78"/>
                    </a:lnTo>
                    <a:lnTo>
                      <a:pt x="628" y="78"/>
                    </a:lnTo>
                    <a:lnTo>
                      <a:pt x="626" y="111"/>
                    </a:lnTo>
                    <a:lnTo>
                      <a:pt x="624" y="120"/>
                    </a:lnTo>
                    <a:lnTo>
                      <a:pt x="623" y="120"/>
                    </a:lnTo>
                    <a:lnTo>
                      <a:pt x="621" y="121"/>
                    </a:lnTo>
                    <a:lnTo>
                      <a:pt x="619" y="121"/>
                    </a:lnTo>
                    <a:lnTo>
                      <a:pt x="621" y="110"/>
                    </a:lnTo>
                    <a:lnTo>
                      <a:pt x="623" y="78"/>
                    </a:lnTo>
                    <a:lnTo>
                      <a:pt x="628" y="78"/>
                    </a:lnTo>
                    <a:close/>
                    <a:moveTo>
                      <a:pt x="8" y="2"/>
                    </a:moveTo>
                    <a:lnTo>
                      <a:pt x="5" y="15"/>
                    </a:lnTo>
                    <a:lnTo>
                      <a:pt x="0" y="47"/>
                    </a:lnTo>
                    <a:lnTo>
                      <a:pt x="0" y="52"/>
                    </a:lnTo>
                    <a:lnTo>
                      <a:pt x="1" y="52"/>
                    </a:lnTo>
                    <a:lnTo>
                      <a:pt x="3" y="52"/>
                    </a:lnTo>
                    <a:lnTo>
                      <a:pt x="5" y="52"/>
                    </a:lnTo>
                    <a:lnTo>
                      <a:pt x="5" y="47"/>
                    </a:lnTo>
                    <a:lnTo>
                      <a:pt x="10" y="17"/>
                    </a:lnTo>
                    <a:lnTo>
                      <a:pt x="13" y="0"/>
                    </a:lnTo>
                    <a:lnTo>
                      <a:pt x="11" y="2"/>
                    </a:lnTo>
                    <a:lnTo>
                      <a:pt x="10" y="2"/>
                    </a:lnTo>
                    <a:lnTo>
                      <a:pt x="8" y="2"/>
                    </a:lnTo>
                    <a:close/>
                  </a:path>
                </a:pathLst>
              </a:custGeom>
              <a:solidFill>
                <a:srgbClr val="7F7F7F"/>
              </a:solidFill>
              <a:ln w="9525">
                <a:noFill/>
                <a:round/>
                <a:headEnd/>
                <a:tailEnd/>
              </a:ln>
            </p:spPr>
            <p:txBody>
              <a:bodyPr/>
              <a:lstStyle/>
              <a:p>
                <a:pPr algn="ctr"/>
                <a:endParaRPr lang="en-US">
                  <a:latin typeface="Candara" pitchFamily="34" charset="0"/>
                </a:endParaRPr>
              </a:p>
            </p:txBody>
          </p:sp>
          <p:sp>
            <p:nvSpPr>
              <p:cNvPr id="7348" name="Freeform 364"/>
              <p:cNvSpPr>
                <a:spLocks noEditPoints="1"/>
              </p:cNvSpPr>
              <p:nvPr/>
            </p:nvSpPr>
            <p:spPr bwMode="auto">
              <a:xfrm>
                <a:off x="1720" y="2867"/>
                <a:ext cx="623" cy="121"/>
              </a:xfrm>
              <a:custGeom>
                <a:avLst/>
                <a:gdLst>
                  <a:gd name="T0" fmla="*/ 623 w 623"/>
                  <a:gd name="T1" fmla="*/ 78 h 121"/>
                  <a:gd name="T2" fmla="*/ 623 w 623"/>
                  <a:gd name="T3" fmla="*/ 65 h 121"/>
                  <a:gd name="T4" fmla="*/ 622 w 623"/>
                  <a:gd name="T5" fmla="*/ 65 h 121"/>
                  <a:gd name="T6" fmla="*/ 622 w 623"/>
                  <a:gd name="T7" fmla="*/ 65 h 121"/>
                  <a:gd name="T8" fmla="*/ 622 w 623"/>
                  <a:gd name="T9" fmla="*/ 65 h 121"/>
                  <a:gd name="T10" fmla="*/ 620 w 623"/>
                  <a:gd name="T11" fmla="*/ 65 h 121"/>
                  <a:gd name="T12" fmla="*/ 620 w 623"/>
                  <a:gd name="T13" fmla="*/ 65 h 121"/>
                  <a:gd name="T14" fmla="*/ 620 w 623"/>
                  <a:gd name="T15" fmla="*/ 65 h 121"/>
                  <a:gd name="T16" fmla="*/ 618 w 623"/>
                  <a:gd name="T17" fmla="*/ 65 h 121"/>
                  <a:gd name="T18" fmla="*/ 618 w 623"/>
                  <a:gd name="T19" fmla="*/ 65 h 121"/>
                  <a:gd name="T20" fmla="*/ 618 w 623"/>
                  <a:gd name="T21" fmla="*/ 78 h 121"/>
                  <a:gd name="T22" fmla="*/ 623 w 623"/>
                  <a:gd name="T23" fmla="*/ 78 h 121"/>
                  <a:gd name="T24" fmla="*/ 622 w 623"/>
                  <a:gd name="T25" fmla="*/ 111 h 121"/>
                  <a:gd name="T26" fmla="*/ 620 w 623"/>
                  <a:gd name="T27" fmla="*/ 121 h 121"/>
                  <a:gd name="T28" fmla="*/ 620 w 623"/>
                  <a:gd name="T29" fmla="*/ 121 h 121"/>
                  <a:gd name="T30" fmla="*/ 620 w 623"/>
                  <a:gd name="T31" fmla="*/ 121 h 121"/>
                  <a:gd name="T32" fmla="*/ 618 w 623"/>
                  <a:gd name="T33" fmla="*/ 121 h 121"/>
                  <a:gd name="T34" fmla="*/ 618 w 623"/>
                  <a:gd name="T35" fmla="*/ 121 h 121"/>
                  <a:gd name="T36" fmla="*/ 617 w 623"/>
                  <a:gd name="T37" fmla="*/ 121 h 121"/>
                  <a:gd name="T38" fmla="*/ 617 w 623"/>
                  <a:gd name="T39" fmla="*/ 121 h 121"/>
                  <a:gd name="T40" fmla="*/ 617 w 623"/>
                  <a:gd name="T41" fmla="*/ 121 h 121"/>
                  <a:gd name="T42" fmla="*/ 615 w 623"/>
                  <a:gd name="T43" fmla="*/ 121 h 121"/>
                  <a:gd name="T44" fmla="*/ 617 w 623"/>
                  <a:gd name="T45" fmla="*/ 110 h 121"/>
                  <a:gd name="T46" fmla="*/ 618 w 623"/>
                  <a:gd name="T47" fmla="*/ 78 h 121"/>
                  <a:gd name="T48" fmla="*/ 623 w 623"/>
                  <a:gd name="T49" fmla="*/ 78 h 121"/>
                  <a:gd name="T50" fmla="*/ 10 w 623"/>
                  <a:gd name="T51" fmla="*/ 2 h 121"/>
                  <a:gd name="T52" fmla="*/ 5 w 623"/>
                  <a:gd name="T53" fmla="*/ 17 h 121"/>
                  <a:gd name="T54" fmla="*/ 2 w 623"/>
                  <a:gd name="T55" fmla="*/ 47 h 121"/>
                  <a:gd name="T56" fmla="*/ 0 w 623"/>
                  <a:gd name="T57" fmla="*/ 52 h 121"/>
                  <a:gd name="T58" fmla="*/ 2 w 623"/>
                  <a:gd name="T59" fmla="*/ 52 h 121"/>
                  <a:gd name="T60" fmla="*/ 2 w 623"/>
                  <a:gd name="T61" fmla="*/ 52 h 121"/>
                  <a:gd name="T62" fmla="*/ 4 w 623"/>
                  <a:gd name="T63" fmla="*/ 52 h 121"/>
                  <a:gd name="T64" fmla="*/ 4 w 623"/>
                  <a:gd name="T65" fmla="*/ 52 h 121"/>
                  <a:gd name="T66" fmla="*/ 4 w 623"/>
                  <a:gd name="T67" fmla="*/ 52 h 121"/>
                  <a:gd name="T68" fmla="*/ 5 w 623"/>
                  <a:gd name="T69" fmla="*/ 52 h 121"/>
                  <a:gd name="T70" fmla="*/ 5 w 623"/>
                  <a:gd name="T71" fmla="*/ 52 h 121"/>
                  <a:gd name="T72" fmla="*/ 5 w 623"/>
                  <a:gd name="T73" fmla="*/ 52 h 121"/>
                  <a:gd name="T74" fmla="*/ 7 w 623"/>
                  <a:gd name="T75" fmla="*/ 48 h 121"/>
                  <a:gd name="T76" fmla="*/ 10 w 623"/>
                  <a:gd name="T77" fmla="*/ 17 h 121"/>
                  <a:gd name="T78" fmla="*/ 15 w 623"/>
                  <a:gd name="T79" fmla="*/ 0 h 121"/>
                  <a:gd name="T80" fmla="*/ 15 w 623"/>
                  <a:gd name="T81" fmla="*/ 0 h 121"/>
                  <a:gd name="T82" fmla="*/ 14 w 623"/>
                  <a:gd name="T83" fmla="*/ 0 h 121"/>
                  <a:gd name="T84" fmla="*/ 14 w 623"/>
                  <a:gd name="T85" fmla="*/ 0 h 121"/>
                  <a:gd name="T86" fmla="*/ 12 w 623"/>
                  <a:gd name="T87" fmla="*/ 0 h 121"/>
                  <a:gd name="T88" fmla="*/ 12 w 623"/>
                  <a:gd name="T89" fmla="*/ 0 h 121"/>
                  <a:gd name="T90" fmla="*/ 12 w 623"/>
                  <a:gd name="T91" fmla="*/ 0 h 121"/>
                  <a:gd name="T92" fmla="*/ 10 w 623"/>
                  <a:gd name="T93" fmla="*/ 2 h 121"/>
                  <a:gd name="T94" fmla="*/ 10 w 623"/>
                  <a:gd name="T95" fmla="*/ 2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121"/>
                  <a:gd name="T146" fmla="*/ 623 w 623"/>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121">
                    <a:moveTo>
                      <a:pt x="623" y="78"/>
                    </a:moveTo>
                    <a:lnTo>
                      <a:pt x="623" y="65"/>
                    </a:lnTo>
                    <a:lnTo>
                      <a:pt x="622" y="65"/>
                    </a:lnTo>
                    <a:lnTo>
                      <a:pt x="620" y="65"/>
                    </a:lnTo>
                    <a:lnTo>
                      <a:pt x="618" y="65"/>
                    </a:lnTo>
                    <a:lnTo>
                      <a:pt x="618" y="78"/>
                    </a:lnTo>
                    <a:lnTo>
                      <a:pt x="623" y="78"/>
                    </a:lnTo>
                    <a:lnTo>
                      <a:pt x="622" y="111"/>
                    </a:lnTo>
                    <a:lnTo>
                      <a:pt x="620" y="121"/>
                    </a:lnTo>
                    <a:lnTo>
                      <a:pt x="618" y="121"/>
                    </a:lnTo>
                    <a:lnTo>
                      <a:pt x="617" y="121"/>
                    </a:lnTo>
                    <a:lnTo>
                      <a:pt x="615" y="121"/>
                    </a:lnTo>
                    <a:lnTo>
                      <a:pt x="617" y="110"/>
                    </a:lnTo>
                    <a:lnTo>
                      <a:pt x="618" y="78"/>
                    </a:lnTo>
                    <a:lnTo>
                      <a:pt x="623" y="78"/>
                    </a:lnTo>
                    <a:close/>
                    <a:moveTo>
                      <a:pt x="10" y="2"/>
                    </a:moveTo>
                    <a:lnTo>
                      <a:pt x="5" y="17"/>
                    </a:lnTo>
                    <a:lnTo>
                      <a:pt x="2" y="47"/>
                    </a:lnTo>
                    <a:lnTo>
                      <a:pt x="0" y="52"/>
                    </a:lnTo>
                    <a:lnTo>
                      <a:pt x="2" y="52"/>
                    </a:lnTo>
                    <a:lnTo>
                      <a:pt x="4" y="52"/>
                    </a:lnTo>
                    <a:lnTo>
                      <a:pt x="5" y="52"/>
                    </a:lnTo>
                    <a:lnTo>
                      <a:pt x="7" y="48"/>
                    </a:lnTo>
                    <a:lnTo>
                      <a:pt x="10" y="17"/>
                    </a:lnTo>
                    <a:lnTo>
                      <a:pt x="15" y="0"/>
                    </a:lnTo>
                    <a:lnTo>
                      <a:pt x="14" y="0"/>
                    </a:lnTo>
                    <a:lnTo>
                      <a:pt x="12" y="0"/>
                    </a:lnTo>
                    <a:lnTo>
                      <a:pt x="10" y="2"/>
                    </a:lnTo>
                    <a:close/>
                  </a:path>
                </a:pathLst>
              </a:custGeom>
              <a:solidFill>
                <a:srgbClr val="7F7F7F"/>
              </a:solidFill>
              <a:ln w="9525">
                <a:noFill/>
                <a:round/>
                <a:headEnd/>
                <a:tailEnd/>
              </a:ln>
            </p:spPr>
            <p:txBody>
              <a:bodyPr/>
              <a:lstStyle/>
              <a:p>
                <a:pPr algn="ctr"/>
                <a:endParaRPr lang="en-US">
                  <a:latin typeface="Candara" pitchFamily="34" charset="0"/>
                </a:endParaRPr>
              </a:p>
            </p:txBody>
          </p:sp>
          <p:sp>
            <p:nvSpPr>
              <p:cNvPr id="7349" name="Freeform 365"/>
              <p:cNvSpPr>
                <a:spLocks noEditPoints="1"/>
              </p:cNvSpPr>
              <p:nvPr/>
            </p:nvSpPr>
            <p:spPr bwMode="auto">
              <a:xfrm>
                <a:off x="1724" y="2867"/>
                <a:ext cx="618" cy="121"/>
              </a:xfrm>
              <a:custGeom>
                <a:avLst/>
                <a:gdLst>
                  <a:gd name="T0" fmla="*/ 618 w 618"/>
                  <a:gd name="T1" fmla="*/ 78 h 121"/>
                  <a:gd name="T2" fmla="*/ 616 w 618"/>
                  <a:gd name="T3" fmla="*/ 65 h 121"/>
                  <a:gd name="T4" fmla="*/ 616 w 618"/>
                  <a:gd name="T5" fmla="*/ 65 h 121"/>
                  <a:gd name="T6" fmla="*/ 616 w 618"/>
                  <a:gd name="T7" fmla="*/ 65 h 121"/>
                  <a:gd name="T8" fmla="*/ 614 w 618"/>
                  <a:gd name="T9" fmla="*/ 65 h 121"/>
                  <a:gd name="T10" fmla="*/ 614 w 618"/>
                  <a:gd name="T11" fmla="*/ 65 h 121"/>
                  <a:gd name="T12" fmla="*/ 613 w 618"/>
                  <a:gd name="T13" fmla="*/ 65 h 121"/>
                  <a:gd name="T14" fmla="*/ 613 w 618"/>
                  <a:gd name="T15" fmla="*/ 65 h 121"/>
                  <a:gd name="T16" fmla="*/ 613 w 618"/>
                  <a:gd name="T17" fmla="*/ 65 h 121"/>
                  <a:gd name="T18" fmla="*/ 611 w 618"/>
                  <a:gd name="T19" fmla="*/ 65 h 121"/>
                  <a:gd name="T20" fmla="*/ 613 w 618"/>
                  <a:gd name="T21" fmla="*/ 78 h 121"/>
                  <a:gd name="T22" fmla="*/ 618 w 618"/>
                  <a:gd name="T23" fmla="*/ 78 h 121"/>
                  <a:gd name="T24" fmla="*/ 616 w 618"/>
                  <a:gd name="T25" fmla="*/ 110 h 121"/>
                  <a:gd name="T26" fmla="*/ 614 w 618"/>
                  <a:gd name="T27" fmla="*/ 121 h 121"/>
                  <a:gd name="T28" fmla="*/ 613 w 618"/>
                  <a:gd name="T29" fmla="*/ 121 h 121"/>
                  <a:gd name="T30" fmla="*/ 613 w 618"/>
                  <a:gd name="T31" fmla="*/ 121 h 121"/>
                  <a:gd name="T32" fmla="*/ 613 w 618"/>
                  <a:gd name="T33" fmla="*/ 121 h 121"/>
                  <a:gd name="T34" fmla="*/ 611 w 618"/>
                  <a:gd name="T35" fmla="*/ 121 h 121"/>
                  <a:gd name="T36" fmla="*/ 611 w 618"/>
                  <a:gd name="T37" fmla="*/ 121 h 121"/>
                  <a:gd name="T38" fmla="*/ 609 w 618"/>
                  <a:gd name="T39" fmla="*/ 121 h 121"/>
                  <a:gd name="T40" fmla="*/ 609 w 618"/>
                  <a:gd name="T41" fmla="*/ 121 h 121"/>
                  <a:gd name="T42" fmla="*/ 609 w 618"/>
                  <a:gd name="T43" fmla="*/ 121 h 121"/>
                  <a:gd name="T44" fmla="*/ 611 w 618"/>
                  <a:gd name="T45" fmla="*/ 110 h 121"/>
                  <a:gd name="T46" fmla="*/ 613 w 618"/>
                  <a:gd name="T47" fmla="*/ 78 h 121"/>
                  <a:gd name="T48" fmla="*/ 618 w 618"/>
                  <a:gd name="T49" fmla="*/ 78 h 121"/>
                  <a:gd name="T50" fmla="*/ 8 w 618"/>
                  <a:gd name="T51" fmla="*/ 0 h 121"/>
                  <a:gd name="T52" fmla="*/ 5 w 618"/>
                  <a:gd name="T53" fmla="*/ 17 h 121"/>
                  <a:gd name="T54" fmla="*/ 0 w 618"/>
                  <a:gd name="T55" fmla="*/ 47 h 121"/>
                  <a:gd name="T56" fmla="*/ 0 w 618"/>
                  <a:gd name="T57" fmla="*/ 52 h 121"/>
                  <a:gd name="T58" fmla="*/ 0 w 618"/>
                  <a:gd name="T59" fmla="*/ 52 h 121"/>
                  <a:gd name="T60" fmla="*/ 1 w 618"/>
                  <a:gd name="T61" fmla="*/ 52 h 121"/>
                  <a:gd name="T62" fmla="*/ 1 w 618"/>
                  <a:gd name="T63" fmla="*/ 52 h 121"/>
                  <a:gd name="T64" fmla="*/ 1 w 618"/>
                  <a:gd name="T65" fmla="*/ 52 h 121"/>
                  <a:gd name="T66" fmla="*/ 3 w 618"/>
                  <a:gd name="T67" fmla="*/ 52 h 121"/>
                  <a:gd name="T68" fmla="*/ 3 w 618"/>
                  <a:gd name="T69" fmla="*/ 52 h 121"/>
                  <a:gd name="T70" fmla="*/ 5 w 618"/>
                  <a:gd name="T71" fmla="*/ 52 h 121"/>
                  <a:gd name="T72" fmla="*/ 5 w 618"/>
                  <a:gd name="T73" fmla="*/ 52 h 121"/>
                  <a:gd name="T74" fmla="*/ 5 w 618"/>
                  <a:gd name="T75" fmla="*/ 48 h 121"/>
                  <a:gd name="T76" fmla="*/ 10 w 618"/>
                  <a:gd name="T77" fmla="*/ 18 h 121"/>
                  <a:gd name="T78" fmla="*/ 15 w 618"/>
                  <a:gd name="T79" fmla="*/ 0 h 121"/>
                  <a:gd name="T80" fmla="*/ 13 w 618"/>
                  <a:gd name="T81" fmla="*/ 0 h 121"/>
                  <a:gd name="T82" fmla="*/ 13 w 618"/>
                  <a:gd name="T83" fmla="*/ 0 h 121"/>
                  <a:gd name="T84" fmla="*/ 11 w 618"/>
                  <a:gd name="T85" fmla="*/ 0 h 121"/>
                  <a:gd name="T86" fmla="*/ 11 w 618"/>
                  <a:gd name="T87" fmla="*/ 0 h 121"/>
                  <a:gd name="T88" fmla="*/ 11 w 618"/>
                  <a:gd name="T89" fmla="*/ 0 h 121"/>
                  <a:gd name="T90" fmla="*/ 10 w 618"/>
                  <a:gd name="T91" fmla="*/ 0 h 121"/>
                  <a:gd name="T92" fmla="*/ 10 w 618"/>
                  <a:gd name="T93" fmla="*/ 0 h 121"/>
                  <a:gd name="T94" fmla="*/ 8 w 618"/>
                  <a:gd name="T95" fmla="*/ 0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8"/>
                  <a:gd name="T145" fmla="*/ 0 h 121"/>
                  <a:gd name="T146" fmla="*/ 618 w 618"/>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8" h="121">
                    <a:moveTo>
                      <a:pt x="618" y="78"/>
                    </a:moveTo>
                    <a:lnTo>
                      <a:pt x="616" y="65"/>
                    </a:lnTo>
                    <a:lnTo>
                      <a:pt x="614" y="65"/>
                    </a:lnTo>
                    <a:lnTo>
                      <a:pt x="613" y="65"/>
                    </a:lnTo>
                    <a:lnTo>
                      <a:pt x="611" y="65"/>
                    </a:lnTo>
                    <a:lnTo>
                      <a:pt x="613" y="78"/>
                    </a:lnTo>
                    <a:lnTo>
                      <a:pt x="618" y="78"/>
                    </a:lnTo>
                    <a:lnTo>
                      <a:pt x="616" y="110"/>
                    </a:lnTo>
                    <a:lnTo>
                      <a:pt x="614" y="121"/>
                    </a:lnTo>
                    <a:lnTo>
                      <a:pt x="613" y="121"/>
                    </a:lnTo>
                    <a:lnTo>
                      <a:pt x="611" y="121"/>
                    </a:lnTo>
                    <a:lnTo>
                      <a:pt x="609" y="121"/>
                    </a:lnTo>
                    <a:lnTo>
                      <a:pt x="611" y="110"/>
                    </a:lnTo>
                    <a:lnTo>
                      <a:pt x="613" y="78"/>
                    </a:lnTo>
                    <a:lnTo>
                      <a:pt x="618" y="78"/>
                    </a:lnTo>
                    <a:close/>
                    <a:moveTo>
                      <a:pt x="8" y="0"/>
                    </a:moveTo>
                    <a:lnTo>
                      <a:pt x="5" y="17"/>
                    </a:lnTo>
                    <a:lnTo>
                      <a:pt x="0" y="47"/>
                    </a:lnTo>
                    <a:lnTo>
                      <a:pt x="0" y="52"/>
                    </a:lnTo>
                    <a:lnTo>
                      <a:pt x="1" y="52"/>
                    </a:lnTo>
                    <a:lnTo>
                      <a:pt x="3" y="52"/>
                    </a:lnTo>
                    <a:lnTo>
                      <a:pt x="5" y="52"/>
                    </a:lnTo>
                    <a:lnTo>
                      <a:pt x="5" y="48"/>
                    </a:lnTo>
                    <a:lnTo>
                      <a:pt x="10" y="18"/>
                    </a:lnTo>
                    <a:lnTo>
                      <a:pt x="15" y="0"/>
                    </a:lnTo>
                    <a:lnTo>
                      <a:pt x="13" y="0"/>
                    </a:lnTo>
                    <a:lnTo>
                      <a:pt x="11" y="0"/>
                    </a:lnTo>
                    <a:lnTo>
                      <a:pt x="10" y="0"/>
                    </a:lnTo>
                    <a:lnTo>
                      <a:pt x="8" y="0"/>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350" name="Freeform 366"/>
              <p:cNvSpPr>
                <a:spLocks noEditPoints="1"/>
              </p:cNvSpPr>
              <p:nvPr/>
            </p:nvSpPr>
            <p:spPr bwMode="auto">
              <a:xfrm>
                <a:off x="1725" y="2867"/>
                <a:ext cx="613" cy="121"/>
              </a:xfrm>
              <a:custGeom>
                <a:avLst/>
                <a:gdLst>
                  <a:gd name="T0" fmla="*/ 613 w 613"/>
                  <a:gd name="T1" fmla="*/ 78 h 121"/>
                  <a:gd name="T2" fmla="*/ 613 w 613"/>
                  <a:gd name="T3" fmla="*/ 65 h 121"/>
                  <a:gd name="T4" fmla="*/ 612 w 613"/>
                  <a:gd name="T5" fmla="*/ 65 h 121"/>
                  <a:gd name="T6" fmla="*/ 612 w 613"/>
                  <a:gd name="T7" fmla="*/ 65 h 121"/>
                  <a:gd name="T8" fmla="*/ 612 w 613"/>
                  <a:gd name="T9" fmla="*/ 65 h 121"/>
                  <a:gd name="T10" fmla="*/ 610 w 613"/>
                  <a:gd name="T11" fmla="*/ 65 h 121"/>
                  <a:gd name="T12" fmla="*/ 610 w 613"/>
                  <a:gd name="T13" fmla="*/ 65 h 121"/>
                  <a:gd name="T14" fmla="*/ 610 w 613"/>
                  <a:gd name="T15" fmla="*/ 65 h 121"/>
                  <a:gd name="T16" fmla="*/ 608 w 613"/>
                  <a:gd name="T17" fmla="*/ 65 h 121"/>
                  <a:gd name="T18" fmla="*/ 608 w 613"/>
                  <a:gd name="T19" fmla="*/ 65 h 121"/>
                  <a:gd name="T20" fmla="*/ 608 w 613"/>
                  <a:gd name="T21" fmla="*/ 78 h 121"/>
                  <a:gd name="T22" fmla="*/ 613 w 613"/>
                  <a:gd name="T23" fmla="*/ 78 h 121"/>
                  <a:gd name="T24" fmla="*/ 612 w 613"/>
                  <a:gd name="T25" fmla="*/ 110 h 121"/>
                  <a:gd name="T26" fmla="*/ 610 w 613"/>
                  <a:gd name="T27" fmla="*/ 121 h 121"/>
                  <a:gd name="T28" fmla="*/ 610 w 613"/>
                  <a:gd name="T29" fmla="*/ 121 h 121"/>
                  <a:gd name="T30" fmla="*/ 608 w 613"/>
                  <a:gd name="T31" fmla="*/ 121 h 121"/>
                  <a:gd name="T32" fmla="*/ 608 w 613"/>
                  <a:gd name="T33" fmla="*/ 121 h 121"/>
                  <a:gd name="T34" fmla="*/ 608 w 613"/>
                  <a:gd name="T35" fmla="*/ 121 h 121"/>
                  <a:gd name="T36" fmla="*/ 607 w 613"/>
                  <a:gd name="T37" fmla="*/ 121 h 121"/>
                  <a:gd name="T38" fmla="*/ 607 w 613"/>
                  <a:gd name="T39" fmla="*/ 121 h 121"/>
                  <a:gd name="T40" fmla="*/ 607 w 613"/>
                  <a:gd name="T41" fmla="*/ 121 h 121"/>
                  <a:gd name="T42" fmla="*/ 605 w 613"/>
                  <a:gd name="T43" fmla="*/ 121 h 121"/>
                  <a:gd name="T44" fmla="*/ 607 w 613"/>
                  <a:gd name="T45" fmla="*/ 110 h 121"/>
                  <a:gd name="T46" fmla="*/ 608 w 613"/>
                  <a:gd name="T47" fmla="*/ 78 h 121"/>
                  <a:gd name="T48" fmla="*/ 613 w 613"/>
                  <a:gd name="T49" fmla="*/ 78 h 121"/>
                  <a:gd name="T50" fmla="*/ 10 w 613"/>
                  <a:gd name="T51" fmla="*/ 0 h 121"/>
                  <a:gd name="T52" fmla="*/ 5 w 613"/>
                  <a:gd name="T53" fmla="*/ 17 h 121"/>
                  <a:gd name="T54" fmla="*/ 2 w 613"/>
                  <a:gd name="T55" fmla="*/ 48 h 121"/>
                  <a:gd name="T56" fmla="*/ 0 w 613"/>
                  <a:gd name="T57" fmla="*/ 52 h 121"/>
                  <a:gd name="T58" fmla="*/ 2 w 613"/>
                  <a:gd name="T59" fmla="*/ 52 h 121"/>
                  <a:gd name="T60" fmla="*/ 2 w 613"/>
                  <a:gd name="T61" fmla="*/ 52 h 121"/>
                  <a:gd name="T62" fmla="*/ 4 w 613"/>
                  <a:gd name="T63" fmla="*/ 52 h 121"/>
                  <a:gd name="T64" fmla="*/ 4 w 613"/>
                  <a:gd name="T65" fmla="*/ 52 h 121"/>
                  <a:gd name="T66" fmla="*/ 4 w 613"/>
                  <a:gd name="T67" fmla="*/ 52 h 121"/>
                  <a:gd name="T68" fmla="*/ 5 w 613"/>
                  <a:gd name="T69" fmla="*/ 52 h 121"/>
                  <a:gd name="T70" fmla="*/ 5 w 613"/>
                  <a:gd name="T71" fmla="*/ 52 h 121"/>
                  <a:gd name="T72" fmla="*/ 5 w 613"/>
                  <a:gd name="T73" fmla="*/ 52 h 121"/>
                  <a:gd name="T74" fmla="*/ 7 w 613"/>
                  <a:gd name="T75" fmla="*/ 48 h 121"/>
                  <a:gd name="T76" fmla="*/ 10 w 613"/>
                  <a:gd name="T77" fmla="*/ 18 h 121"/>
                  <a:gd name="T78" fmla="*/ 15 w 613"/>
                  <a:gd name="T79" fmla="*/ 0 h 121"/>
                  <a:gd name="T80" fmla="*/ 15 w 613"/>
                  <a:gd name="T81" fmla="*/ 0 h 121"/>
                  <a:gd name="T82" fmla="*/ 14 w 613"/>
                  <a:gd name="T83" fmla="*/ 0 h 121"/>
                  <a:gd name="T84" fmla="*/ 14 w 613"/>
                  <a:gd name="T85" fmla="*/ 0 h 121"/>
                  <a:gd name="T86" fmla="*/ 14 w 613"/>
                  <a:gd name="T87" fmla="*/ 0 h 121"/>
                  <a:gd name="T88" fmla="*/ 12 w 613"/>
                  <a:gd name="T89" fmla="*/ 0 h 121"/>
                  <a:gd name="T90" fmla="*/ 12 w 613"/>
                  <a:gd name="T91" fmla="*/ 0 h 121"/>
                  <a:gd name="T92" fmla="*/ 10 w 613"/>
                  <a:gd name="T93" fmla="*/ 0 h 121"/>
                  <a:gd name="T94" fmla="*/ 10 w 613"/>
                  <a:gd name="T95" fmla="*/ 0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3"/>
                  <a:gd name="T145" fmla="*/ 0 h 121"/>
                  <a:gd name="T146" fmla="*/ 613 w 613"/>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3" h="121">
                    <a:moveTo>
                      <a:pt x="613" y="78"/>
                    </a:moveTo>
                    <a:lnTo>
                      <a:pt x="613" y="65"/>
                    </a:lnTo>
                    <a:lnTo>
                      <a:pt x="612" y="65"/>
                    </a:lnTo>
                    <a:lnTo>
                      <a:pt x="610" y="65"/>
                    </a:lnTo>
                    <a:lnTo>
                      <a:pt x="608" y="65"/>
                    </a:lnTo>
                    <a:lnTo>
                      <a:pt x="608" y="78"/>
                    </a:lnTo>
                    <a:lnTo>
                      <a:pt x="613" y="78"/>
                    </a:lnTo>
                    <a:lnTo>
                      <a:pt x="612" y="110"/>
                    </a:lnTo>
                    <a:lnTo>
                      <a:pt x="610" y="121"/>
                    </a:lnTo>
                    <a:lnTo>
                      <a:pt x="608" y="121"/>
                    </a:lnTo>
                    <a:lnTo>
                      <a:pt x="607" y="121"/>
                    </a:lnTo>
                    <a:lnTo>
                      <a:pt x="605" y="121"/>
                    </a:lnTo>
                    <a:lnTo>
                      <a:pt x="607" y="110"/>
                    </a:lnTo>
                    <a:lnTo>
                      <a:pt x="608" y="78"/>
                    </a:lnTo>
                    <a:lnTo>
                      <a:pt x="613" y="78"/>
                    </a:lnTo>
                    <a:close/>
                    <a:moveTo>
                      <a:pt x="10" y="0"/>
                    </a:moveTo>
                    <a:lnTo>
                      <a:pt x="5" y="17"/>
                    </a:lnTo>
                    <a:lnTo>
                      <a:pt x="2" y="48"/>
                    </a:lnTo>
                    <a:lnTo>
                      <a:pt x="0" y="52"/>
                    </a:lnTo>
                    <a:lnTo>
                      <a:pt x="2" y="52"/>
                    </a:lnTo>
                    <a:lnTo>
                      <a:pt x="4" y="52"/>
                    </a:lnTo>
                    <a:lnTo>
                      <a:pt x="5" y="52"/>
                    </a:lnTo>
                    <a:lnTo>
                      <a:pt x="7" y="48"/>
                    </a:lnTo>
                    <a:lnTo>
                      <a:pt x="10" y="18"/>
                    </a:lnTo>
                    <a:lnTo>
                      <a:pt x="15" y="0"/>
                    </a:lnTo>
                    <a:lnTo>
                      <a:pt x="14" y="0"/>
                    </a:lnTo>
                    <a:lnTo>
                      <a:pt x="12" y="0"/>
                    </a:lnTo>
                    <a:lnTo>
                      <a:pt x="10" y="0"/>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351" name="Freeform 367"/>
              <p:cNvSpPr>
                <a:spLocks noEditPoints="1"/>
              </p:cNvSpPr>
              <p:nvPr/>
            </p:nvSpPr>
            <p:spPr bwMode="auto">
              <a:xfrm>
                <a:off x="1729" y="2867"/>
                <a:ext cx="608" cy="123"/>
              </a:xfrm>
              <a:custGeom>
                <a:avLst/>
                <a:gdLst>
                  <a:gd name="T0" fmla="*/ 608 w 608"/>
                  <a:gd name="T1" fmla="*/ 78 h 123"/>
                  <a:gd name="T2" fmla="*/ 606 w 608"/>
                  <a:gd name="T3" fmla="*/ 65 h 123"/>
                  <a:gd name="T4" fmla="*/ 606 w 608"/>
                  <a:gd name="T5" fmla="*/ 65 h 123"/>
                  <a:gd name="T6" fmla="*/ 606 w 608"/>
                  <a:gd name="T7" fmla="*/ 65 h 123"/>
                  <a:gd name="T8" fmla="*/ 604 w 608"/>
                  <a:gd name="T9" fmla="*/ 65 h 123"/>
                  <a:gd name="T10" fmla="*/ 604 w 608"/>
                  <a:gd name="T11" fmla="*/ 65 h 123"/>
                  <a:gd name="T12" fmla="*/ 603 w 608"/>
                  <a:gd name="T13" fmla="*/ 66 h 123"/>
                  <a:gd name="T14" fmla="*/ 603 w 608"/>
                  <a:gd name="T15" fmla="*/ 66 h 123"/>
                  <a:gd name="T16" fmla="*/ 603 w 608"/>
                  <a:gd name="T17" fmla="*/ 66 h 123"/>
                  <a:gd name="T18" fmla="*/ 601 w 608"/>
                  <a:gd name="T19" fmla="*/ 66 h 123"/>
                  <a:gd name="T20" fmla="*/ 603 w 608"/>
                  <a:gd name="T21" fmla="*/ 78 h 123"/>
                  <a:gd name="T22" fmla="*/ 608 w 608"/>
                  <a:gd name="T23" fmla="*/ 78 h 123"/>
                  <a:gd name="T24" fmla="*/ 606 w 608"/>
                  <a:gd name="T25" fmla="*/ 110 h 123"/>
                  <a:gd name="T26" fmla="*/ 604 w 608"/>
                  <a:gd name="T27" fmla="*/ 121 h 123"/>
                  <a:gd name="T28" fmla="*/ 603 w 608"/>
                  <a:gd name="T29" fmla="*/ 121 h 123"/>
                  <a:gd name="T30" fmla="*/ 603 w 608"/>
                  <a:gd name="T31" fmla="*/ 121 h 123"/>
                  <a:gd name="T32" fmla="*/ 603 w 608"/>
                  <a:gd name="T33" fmla="*/ 121 h 123"/>
                  <a:gd name="T34" fmla="*/ 601 w 608"/>
                  <a:gd name="T35" fmla="*/ 121 h 123"/>
                  <a:gd name="T36" fmla="*/ 601 w 608"/>
                  <a:gd name="T37" fmla="*/ 121 h 123"/>
                  <a:gd name="T38" fmla="*/ 599 w 608"/>
                  <a:gd name="T39" fmla="*/ 123 h 123"/>
                  <a:gd name="T40" fmla="*/ 599 w 608"/>
                  <a:gd name="T41" fmla="*/ 123 h 123"/>
                  <a:gd name="T42" fmla="*/ 599 w 608"/>
                  <a:gd name="T43" fmla="*/ 123 h 123"/>
                  <a:gd name="T44" fmla="*/ 601 w 608"/>
                  <a:gd name="T45" fmla="*/ 110 h 123"/>
                  <a:gd name="T46" fmla="*/ 603 w 608"/>
                  <a:gd name="T47" fmla="*/ 78 h 123"/>
                  <a:gd name="T48" fmla="*/ 608 w 608"/>
                  <a:gd name="T49" fmla="*/ 78 h 123"/>
                  <a:gd name="T50" fmla="*/ 10 w 608"/>
                  <a:gd name="T51" fmla="*/ 0 h 123"/>
                  <a:gd name="T52" fmla="*/ 5 w 608"/>
                  <a:gd name="T53" fmla="*/ 18 h 123"/>
                  <a:gd name="T54" fmla="*/ 0 w 608"/>
                  <a:gd name="T55" fmla="*/ 48 h 123"/>
                  <a:gd name="T56" fmla="*/ 0 w 608"/>
                  <a:gd name="T57" fmla="*/ 52 h 123"/>
                  <a:gd name="T58" fmla="*/ 0 w 608"/>
                  <a:gd name="T59" fmla="*/ 52 h 123"/>
                  <a:gd name="T60" fmla="*/ 1 w 608"/>
                  <a:gd name="T61" fmla="*/ 52 h 123"/>
                  <a:gd name="T62" fmla="*/ 1 w 608"/>
                  <a:gd name="T63" fmla="*/ 52 h 123"/>
                  <a:gd name="T64" fmla="*/ 1 w 608"/>
                  <a:gd name="T65" fmla="*/ 52 h 123"/>
                  <a:gd name="T66" fmla="*/ 3 w 608"/>
                  <a:gd name="T67" fmla="*/ 52 h 123"/>
                  <a:gd name="T68" fmla="*/ 3 w 608"/>
                  <a:gd name="T69" fmla="*/ 52 h 123"/>
                  <a:gd name="T70" fmla="*/ 5 w 608"/>
                  <a:gd name="T71" fmla="*/ 52 h 123"/>
                  <a:gd name="T72" fmla="*/ 5 w 608"/>
                  <a:gd name="T73" fmla="*/ 52 h 123"/>
                  <a:gd name="T74" fmla="*/ 5 w 608"/>
                  <a:gd name="T75" fmla="*/ 48 h 123"/>
                  <a:gd name="T76" fmla="*/ 10 w 608"/>
                  <a:gd name="T77" fmla="*/ 18 h 123"/>
                  <a:gd name="T78" fmla="*/ 15 w 608"/>
                  <a:gd name="T79" fmla="*/ 0 h 123"/>
                  <a:gd name="T80" fmla="*/ 13 w 608"/>
                  <a:gd name="T81" fmla="*/ 0 h 123"/>
                  <a:gd name="T82" fmla="*/ 13 w 608"/>
                  <a:gd name="T83" fmla="*/ 0 h 123"/>
                  <a:gd name="T84" fmla="*/ 13 w 608"/>
                  <a:gd name="T85" fmla="*/ 0 h 123"/>
                  <a:gd name="T86" fmla="*/ 11 w 608"/>
                  <a:gd name="T87" fmla="*/ 0 h 123"/>
                  <a:gd name="T88" fmla="*/ 11 w 608"/>
                  <a:gd name="T89" fmla="*/ 0 h 123"/>
                  <a:gd name="T90" fmla="*/ 10 w 608"/>
                  <a:gd name="T91" fmla="*/ 0 h 123"/>
                  <a:gd name="T92" fmla="*/ 10 w 608"/>
                  <a:gd name="T93" fmla="*/ 0 h 123"/>
                  <a:gd name="T94" fmla="*/ 10 w 608"/>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8"/>
                  <a:gd name="T145" fmla="*/ 0 h 123"/>
                  <a:gd name="T146" fmla="*/ 608 w 608"/>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8" h="123">
                    <a:moveTo>
                      <a:pt x="608" y="78"/>
                    </a:moveTo>
                    <a:lnTo>
                      <a:pt x="606" y="65"/>
                    </a:lnTo>
                    <a:lnTo>
                      <a:pt x="604" y="65"/>
                    </a:lnTo>
                    <a:lnTo>
                      <a:pt x="603" y="66"/>
                    </a:lnTo>
                    <a:lnTo>
                      <a:pt x="601" y="66"/>
                    </a:lnTo>
                    <a:lnTo>
                      <a:pt x="603" y="78"/>
                    </a:lnTo>
                    <a:lnTo>
                      <a:pt x="608" y="78"/>
                    </a:lnTo>
                    <a:lnTo>
                      <a:pt x="606" y="110"/>
                    </a:lnTo>
                    <a:lnTo>
                      <a:pt x="604" y="121"/>
                    </a:lnTo>
                    <a:lnTo>
                      <a:pt x="603" y="121"/>
                    </a:lnTo>
                    <a:lnTo>
                      <a:pt x="601" y="121"/>
                    </a:lnTo>
                    <a:lnTo>
                      <a:pt x="599" y="123"/>
                    </a:lnTo>
                    <a:lnTo>
                      <a:pt x="601" y="110"/>
                    </a:lnTo>
                    <a:lnTo>
                      <a:pt x="603" y="78"/>
                    </a:lnTo>
                    <a:lnTo>
                      <a:pt x="608" y="78"/>
                    </a:lnTo>
                    <a:close/>
                    <a:moveTo>
                      <a:pt x="10" y="0"/>
                    </a:moveTo>
                    <a:lnTo>
                      <a:pt x="5" y="18"/>
                    </a:lnTo>
                    <a:lnTo>
                      <a:pt x="0" y="48"/>
                    </a:lnTo>
                    <a:lnTo>
                      <a:pt x="0" y="52"/>
                    </a:lnTo>
                    <a:lnTo>
                      <a:pt x="1" y="52"/>
                    </a:lnTo>
                    <a:lnTo>
                      <a:pt x="3" y="52"/>
                    </a:lnTo>
                    <a:lnTo>
                      <a:pt x="5" y="52"/>
                    </a:lnTo>
                    <a:lnTo>
                      <a:pt x="5" y="48"/>
                    </a:lnTo>
                    <a:lnTo>
                      <a:pt x="10" y="18"/>
                    </a:lnTo>
                    <a:lnTo>
                      <a:pt x="15" y="0"/>
                    </a:lnTo>
                    <a:lnTo>
                      <a:pt x="13" y="0"/>
                    </a:lnTo>
                    <a:lnTo>
                      <a:pt x="11" y="0"/>
                    </a:lnTo>
                    <a:lnTo>
                      <a:pt x="10" y="0"/>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352" name="Freeform 368"/>
              <p:cNvSpPr>
                <a:spLocks noEditPoints="1"/>
              </p:cNvSpPr>
              <p:nvPr/>
            </p:nvSpPr>
            <p:spPr bwMode="auto">
              <a:xfrm>
                <a:off x="1730" y="2867"/>
                <a:ext cx="603" cy="123"/>
              </a:xfrm>
              <a:custGeom>
                <a:avLst/>
                <a:gdLst>
                  <a:gd name="T0" fmla="*/ 603 w 603"/>
                  <a:gd name="T1" fmla="*/ 78 h 123"/>
                  <a:gd name="T2" fmla="*/ 603 w 603"/>
                  <a:gd name="T3" fmla="*/ 65 h 123"/>
                  <a:gd name="T4" fmla="*/ 602 w 603"/>
                  <a:gd name="T5" fmla="*/ 66 h 123"/>
                  <a:gd name="T6" fmla="*/ 602 w 603"/>
                  <a:gd name="T7" fmla="*/ 66 h 123"/>
                  <a:gd name="T8" fmla="*/ 602 w 603"/>
                  <a:gd name="T9" fmla="*/ 66 h 123"/>
                  <a:gd name="T10" fmla="*/ 600 w 603"/>
                  <a:gd name="T11" fmla="*/ 66 h 123"/>
                  <a:gd name="T12" fmla="*/ 600 w 603"/>
                  <a:gd name="T13" fmla="*/ 66 h 123"/>
                  <a:gd name="T14" fmla="*/ 600 w 603"/>
                  <a:gd name="T15" fmla="*/ 66 h 123"/>
                  <a:gd name="T16" fmla="*/ 598 w 603"/>
                  <a:gd name="T17" fmla="*/ 66 h 123"/>
                  <a:gd name="T18" fmla="*/ 598 w 603"/>
                  <a:gd name="T19" fmla="*/ 66 h 123"/>
                  <a:gd name="T20" fmla="*/ 598 w 603"/>
                  <a:gd name="T21" fmla="*/ 78 h 123"/>
                  <a:gd name="T22" fmla="*/ 603 w 603"/>
                  <a:gd name="T23" fmla="*/ 78 h 123"/>
                  <a:gd name="T24" fmla="*/ 602 w 603"/>
                  <a:gd name="T25" fmla="*/ 110 h 123"/>
                  <a:gd name="T26" fmla="*/ 600 w 603"/>
                  <a:gd name="T27" fmla="*/ 121 h 123"/>
                  <a:gd name="T28" fmla="*/ 600 w 603"/>
                  <a:gd name="T29" fmla="*/ 121 h 123"/>
                  <a:gd name="T30" fmla="*/ 598 w 603"/>
                  <a:gd name="T31" fmla="*/ 123 h 123"/>
                  <a:gd name="T32" fmla="*/ 598 w 603"/>
                  <a:gd name="T33" fmla="*/ 123 h 123"/>
                  <a:gd name="T34" fmla="*/ 598 w 603"/>
                  <a:gd name="T35" fmla="*/ 123 h 123"/>
                  <a:gd name="T36" fmla="*/ 597 w 603"/>
                  <a:gd name="T37" fmla="*/ 123 h 123"/>
                  <a:gd name="T38" fmla="*/ 597 w 603"/>
                  <a:gd name="T39" fmla="*/ 123 h 123"/>
                  <a:gd name="T40" fmla="*/ 595 w 603"/>
                  <a:gd name="T41" fmla="*/ 123 h 123"/>
                  <a:gd name="T42" fmla="*/ 595 w 603"/>
                  <a:gd name="T43" fmla="*/ 123 h 123"/>
                  <a:gd name="T44" fmla="*/ 597 w 603"/>
                  <a:gd name="T45" fmla="*/ 110 h 123"/>
                  <a:gd name="T46" fmla="*/ 598 w 603"/>
                  <a:gd name="T47" fmla="*/ 78 h 123"/>
                  <a:gd name="T48" fmla="*/ 603 w 603"/>
                  <a:gd name="T49" fmla="*/ 78 h 123"/>
                  <a:gd name="T50" fmla="*/ 10 w 603"/>
                  <a:gd name="T51" fmla="*/ 0 h 123"/>
                  <a:gd name="T52" fmla="*/ 5 w 603"/>
                  <a:gd name="T53" fmla="*/ 18 h 123"/>
                  <a:gd name="T54" fmla="*/ 2 w 603"/>
                  <a:gd name="T55" fmla="*/ 48 h 123"/>
                  <a:gd name="T56" fmla="*/ 0 w 603"/>
                  <a:gd name="T57" fmla="*/ 52 h 123"/>
                  <a:gd name="T58" fmla="*/ 2 w 603"/>
                  <a:gd name="T59" fmla="*/ 52 h 123"/>
                  <a:gd name="T60" fmla="*/ 2 w 603"/>
                  <a:gd name="T61" fmla="*/ 52 h 123"/>
                  <a:gd name="T62" fmla="*/ 4 w 603"/>
                  <a:gd name="T63" fmla="*/ 52 h 123"/>
                  <a:gd name="T64" fmla="*/ 4 w 603"/>
                  <a:gd name="T65" fmla="*/ 52 h 123"/>
                  <a:gd name="T66" fmla="*/ 4 w 603"/>
                  <a:gd name="T67" fmla="*/ 52 h 123"/>
                  <a:gd name="T68" fmla="*/ 5 w 603"/>
                  <a:gd name="T69" fmla="*/ 52 h 123"/>
                  <a:gd name="T70" fmla="*/ 5 w 603"/>
                  <a:gd name="T71" fmla="*/ 52 h 123"/>
                  <a:gd name="T72" fmla="*/ 7 w 603"/>
                  <a:gd name="T73" fmla="*/ 52 h 123"/>
                  <a:gd name="T74" fmla="*/ 7 w 603"/>
                  <a:gd name="T75" fmla="*/ 48 h 123"/>
                  <a:gd name="T76" fmla="*/ 10 w 603"/>
                  <a:gd name="T77" fmla="*/ 18 h 123"/>
                  <a:gd name="T78" fmla="*/ 15 w 603"/>
                  <a:gd name="T79" fmla="*/ 0 h 123"/>
                  <a:gd name="T80" fmla="*/ 15 w 603"/>
                  <a:gd name="T81" fmla="*/ 0 h 123"/>
                  <a:gd name="T82" fmla="*/ 14 w 603"/>
                  <a:gd name="T83" fmla="*/ 0 h 123"/>
                  <a:gd name="T84" fmla="*/ 14 w 603"/>
                  <a:gd name="T85" fmla="*/ 0 h 123"/>
                  <a:gd name="T86" fmla="*/ 14 w 603"/>
                  <a:gd name="T87" fmla="*/ 0 h 123"/>
                  <a:gd name="T88" fmla="*/ 12 w 603"/>
                  <a:gd name="T89" fmla="*/ 0 h 123"/>
                  <a:gd name="T90" fmla="*/ 12 w 603"/>
                  <a:gd name="T91" fmla="*/ 0 h 123"/>
                  <a:gd name="T92" fmla="*/ 12 w 603"/>
                  <a:gd name="T93" fmla="*/ 0 h 123"/>
                  <a:gd name="T94" fmla="*/ 10 w 603"/>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3"/>
                  <a:gd name="T145" fmla="*/ 0 h 123"/>
                  <a:gd name="T146" fmla="*/ 603 w 603"/>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3" h="123">
                    <a:moveTo>
                      <a:pt x="603" y="78"/>
                    </a:moveTo>
                    <a:lnTo>
                      <a:pt x="603" y="65"/>
                    </a:lnTo>
                    <a:lnTo>
                      <a:pt x="602" y="66"/>
                    </a:lnTo>
                    <a:lnTo>
                      <a:pt x="600" y="66"/>
                    </a:lnTo>
                    <a:lnTo>
                      <a:pt x="598" y="66"/>
                    </a:lnTo>
                    <a:lnTo>
                      <a:pt x="598" y="78"/>
                    </a:lnTo>
                    <a:lnTo>
                      <a:pt x="603" y="78"/>
                    </a:lnTo>
                    <a:lnTo>
                      <a:pt x="602" y="110"/>
                    </a:lnTo>
                    <a:lnTo>
                      <a:pt x="600" y="121"/>
                    </a:lnTo>
                    <a:lnTo>
                      <a:pt x="598" y="123"/>
                    </a:lnTo>
                    <a:lnTo>
                      <a:pt x="597" y="123"/>
                    </a:lnTo>
                    <a:lnTo>
                      <a:pt x="595" y="123"/>
                    </a:lnTo>
                    <a:lnTo>
                      <a:pt x="597" y="110"/>
                    </a:lnTo>
                    <a:lnTo>
                      <a:pt x="598" y="78"/>
                    </a:lnTo>
                    <a:lnTo>
                      <a:pt x="603" y="78"/>
                    </a:lnTo>
                    <a:close/>
                    <a:moveTo>
                      <a:pt x="10" y="0"/>
                    </a:moveTo>
                    <a:lnTo>
                      <a:pt x="5" y="18"/>
                    </a:lnTo>
                    <a:lnTo>
                      <a:pt x="2" y="48"/>
                    </a:lnTo>
                    <a:lnTo>
                      <a:pt x="0" y="52"/>
                    </a:lnTo>
                    <a:lnTo>
                      <a:pt x="2" y="52"/>
                    </a:lnTo>
                    <a:lnTo>
                      <a:pt x="4" y="52"/>
                    </a:lnTo>
                    <a:lnTo>
                      <a:pt x="5" y="52"/>
                    </a:lnTo>
                    <a:lnTo>
                      <a:pt x="7" y="52"/>
                    </a:lnTo>
                    <a:lnTo>
                      <a:pt x="7" y="48"/>
                    </a:lnTo>
                    <a:lnTo>
                      <a:pt x="10" y="18"/>
                    </a:lnTo>
                    <a:lnTo>
                      <a:pt x="15" y="0"/>
                    </a:lnTo>
                    <a:lnTo>
                      <a:pt x="14" y="0"/>
                    </a:lnTo>
                    <a:lnTo>
                      <a:pt x="12" y="0"/>
                    </a:lnTo>
                    <a:lnTo>
                      <a:pt x="10" y="0"/>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353" name="Freeform 369"/>
              <p:cNvSpPr>
                <a:spLocks noEditPoints="1"/>
              </p:cNvSpPr>
              <p:nvPr/>
            </p:nvSpPr>
            <p:spPr bwMode="auto">
              <a:xfrm>
                <a:off x="1734" y="2867"/>
                <a:ext cx="598" cy="123"/>
              </a:xfrm>
              <a:custGeom>
                <a:avLst/>
                <a:gdLst>
                  <a:gd name="T0" fmla="*/ 598 w 598"/>
                  <a:gd name="T1" fmla="*/ 78 h 123"/>
                  <a:gd name="T2" fmla="*/ 596 w 598"/>
                  <a:gd name="T3" fmla="*/ 66 h 123"/>
                  <a:gd name="T4" fmla="*/ 596 w 598"/>
                  <a:gd name="T5" fmla="*/ 66 h 123"/>
                  <a:gd name="T6" fmla="*/ 596 w 598"/>
                  <a:gd name="T7" fmla="*/ 66 h 123"/>
                  <a:gd name="T8" fmla="*/ 594 w 598"/>
                  <a:gd name="T9" fmla="*/ 66 h 123"/>
                  <a:gd name="T10" fmla="*/ 594 w 598"/>
                  <a:gd name="T11" fmla="*/ 66 h 123"/>
                  <a:gd name="T12" fmla="*/ 593 w 598"/>
                  <a:gd name="T13" fmla="*/ 66 h 123"/>
                  <a:gd name="T14" fmla="*/ 593 w 598"/>
                  <a:gd name="T15" fmla="*/ 66 h 123"/>
                  <a:gd name="T16" fmla="*/ 593 w 598"/>
                  <a:gd name="T17" fmla="*/ 66 h 123"/>
                  <a:gd name="T18" fmla="*/ 591 w 598"/>
                  <a:gd name="T19" fmla="*/ 66 h 123"/>
                  <a:gd name="T20" fmla="*/ 593 w 598"/>
                  <a:gd name="T21" fmla="*/ 78 h 123"/>
                  <a:gd name="T22" fmla="*/ 598 w 598"/>
                  <a:gd name="T23" fmla="*/ 78 h 123"/>
                  <a:gd name="T24" fmla="*/ 596 w 598"/>
                  <a:gd name="T25" fmla="*/ 110 h 123"/>
                  <a:gd name="T26" fmla="*/ 594 w 598"/>
                  <a:gd name="T27" fmla="*/ 123 h 123"/>
                  <a:gd name="T28" fmla="*/ 593 w 598"/>
                  <a:gd name="T29" fmla="*/ 123 h 123"/>
                  <a:gd name="T30" fmla="*/ 593 w 598"/>
                  <a:gd name="T31" fmla="*/ 123 h 123"/>
                  <a:gd name="T32" fmla="*/ 591 w 598"/>
                  <a:gd name="T33" fmla="*/ 123 h 123"/>
                  <a:gd name="T34" fmla="*/ 591 w 598"/>
                  <a:gd name="T35" fmla="*/ 123 h 123"/>
                  <a:gd name="T36" fmla="*/ 591 w 598"/>
                  <a:gd name="T37" fmla="*/ 123 h 123"/>
                  <a:gd name="T38" fmla="*/ 589 w 598"/>
                  <a:gd name="T39" fmla="*/ 123 h 123"/>
                  <a:gd name="T40" fmla="*/ 589 w 598"/>
                  <a:gd name="T41" fmla="*/ 123 h 123"/>
                  <a:gd name="T42" fmla="*/ 588 w 598"/>
                  <a:gd name="T43" fmla="*/ 123 h 123"/>
                  <a:gd name="T44" fmla="*/ 591 w 598"/>
                  <a:gd name="T45" fmla="*/ 110 h 123"/>
                  <a:gd name="T46" fmla="*/ 593 w 598"/>
                  <a:gd name="T47" fmla="*/ 78 h 123"/>
                  <a:gd name="T48" fmla="*/ 598 w 598"/>
                  <a:gd name="T49" fmla="*/ 78 h 123"/>
                  <a:gd name="T50" fmla="*/ 10 w 598"/>
                  <a:gd name="T51" fmla="*/ 0 h 123"/>
                  <a:gd name="T52" fmla="*/ 5 w 598"/>
                  <a:gd name="T53" fmla="*/ 18 h 123"/>
                  <a:gd name="T54" fmla="*/ 0 w 598"/>
                  <a:gd name="T55" fmla="*/ 48 h 123"/>
                  <a:gd name="T56" fmla="*/ 0 w 598"/>
                  <a:gd name="T57" fmla="*/ 52 h 123"/>
                  <a:gd name="T58" fmla="*/ 0 w 598"/>
                  <a:gd name="T59" fmla="*/ 52 h 123"/>
                  <a:gd name="T60" fmla="*/ 1 w 598"/>
                  <a:gd name="T61" fmla="*/ 52 h 123"/>
                  <a:gd name="T62" fmla="*/ 1 w 598"/>
                  <a:gd name="T63" fmla="*/ 52 h 123"/>
                  <a:gd name="T64" fmla="*/ 3 w 598"/>
                  <a:gd name="T65" fmla="*/ 52 h 123"/>
                  <a:gd name="T66" fmla="*/ 3 w 598"/>
                  <a:gd name="T67" fmla="*/ 52 h 123"/>
                  <a:gd name="T68" fmla="*/ 3 w 598"/>
                  <a:gd name="T69" fmla="*/ 52 h 123"/>
                  <a:gd name="T70" fmla="*/ 5 w 598"/>
                  <a:gd name="T71" fmla="*/ 52 h 123"/>
                  <a:gd name="T72" fmla="*/ 5 w 598"/>
                  <a:gd name="T73" fmla="*/ 52 h 123"/>
                  <a:gd name="T74" fmla="*/ 5 w 598"/>
                  <a:gd name="T75" fmla="*/ 48 h 123"/>
                  <a:gd name="T76" fmla="*/ 10 w 598"/>
                  <a:gd name="T77" fmla="*/ 20 h 123"/>
                  <a:gd name="T78" fmla="*/ 15 w 598"/>
                  <a:gd name="T79" fmla="*/ 0 h 123"/>
                  <a:gd name="T80" fmla="*/ 13 w 598"/>
                  <a:gd name="T81" fmla="*/ 0 h 123"/>
                  <a:gd name="T82" fmla="*/ 13 w 598"/>
                  <a:gd name="T83" fmla="*/ 0 h 123"/>
                  <a:gd name="T84" fmla="*/ 13 w 598"/>
                  <a:gd name="T85" fmla="*/ 0 h 123"/>
                  <a:gd name="T86" fmla="*/ 11 w 598"/>
                  <a:gd name="T87" fmla="*/ 0 h 123"/>
                  <a:gd name="T88" fmla="*/ 11 w 598"/>
                  <a:gd name="T89" fmla="*/ 0 h 123"/>
                  <a:gd name="T90" fmla="*/ 10 w 598"/>
                  <a:gd name="T91" fmla="*/ 0 h 123"/>
                  <a:gd name="T92" fmla="*/ 10 w 598"/>
                  <a:gd name="T93" fmla="*/ 0 h 123"/>
                  <a:gd name="T94" fmla="*/ 10 w 598"/>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123"/>
                  <a:gd name="T146" fmla="*/ 598 w 598"/>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123">
                    <a:moveTo>
                      <a:pt x="598" y="78"/>
                    </a:moveTo>
                    <a:lnTo>
                      <a:pt x="596" y="66"/>
                    </a:lnTo>
                    <a:lnTo>
                      <a:pt x="594" y="66"/>
                    </a:lnTo>
                    <a:lnTo>
                      <a:pt x="593" y="66"/>
                    </a:lnTo>
                    <a:lnTo>
                      <a:pt x="591" y="66"/>
                    </a:lnTo>
                    <a:lnTo>
                      <a:pt x="593" y="78"/>
                    </a:lnTo>
                    <a:lnTo>
                      <a:pt x="598" y="78"/>
                    </a:lnTo>
                    <a:lnTo>
                      <a:pt x="596" y="110"/>
                    </a:lnTo>
                    <a:lnTo>
                      <a:pt x="594" y="123"/>
                    </a:lnTo>
                    <a:lnTo>
                      <a:pt x="593" y="123"/>
                    </a:lnTo>
                    <a:lnTo>
                      <a:pt x="591" y="123"/>
                    </a:lnTo>
                    <a:lnTo>
                      <a:pt x="589" y="123"/>
                    </a:lnTo>
                    <a:lnTo>
                      <a:pt x="588" y="123"/>
                    </a:lnTo>
                    <a:lnTo>
                      <a:pt x="591" y="110"/>
                    </a:lnTo>
                    <a:lnTo>
                      <a:pt x="593" y="78"/>
                    </a:lnTo>
                    <a:lnTo>
                      <a:pt x="598" y="78"/>
                    </a:lnTo>
                    <a:close/>
                    <a:moveTo>
                      <a:pt x="10" y="0"/>
                    </a:moveTo>
                    <a:lnTo>
                      <a:pt x="5" y="18"/>
                    </a:lnTo>
                    <a:lnTo>
                      <a:pt x="0" y="48"/>
                    </a:lnTo>
                    <a:lnTo>
                      <a:pt x="0" y="52"/>
                    </a:lnTo>
                    <a:lnTo>
                      <a:pt x="1" y="52"/>
                    </a:lnTo>
                    <a:lnTo>
                      <a:pt x="3" y="52"/>
                    </a:lnTo>
                    <a:lnTo>
                      <a:pt x="5" y="52"/>
                    </a:lnTo>
                    <a:lnTo>
                      <a:pt x="5" y="48"/>
                    </a:lnTo>
                    <a:lnTo>
                      <a:pt x="10" y="20"/>
                    </a:lnTo>
                    <a:lnTo>
                      <a:pt x="15" y="0"/>
                    </a:lnTo>
                    <a:lnTo>
                      <a:pt x="13" y="0"/>
                    </a:lnTo>
                    <a:lnTo>
                      <a:pt x="11" y="0"/>
                    </a:lnTo>
                    <a:lnTo>
                      <a:pt x="10" y="0"/>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354" name="Freeform 370"/>
              <p:cNvSpPr>
                <a:spLocks noEditPoints="1"/>
              </p:cNvSpPr>
              <p:nvPr/>
            </p:nvSpPr>
            <p:spPr bwMode="auto">
              <a:xfrm>
                <a:off x="1737" y="2867"/>
                <a:ext cx="591" cy="123"/>
              </a:xfrm>
              <a:custGeom>
                <a:avLst/>
                <a:gdLst>
                  <a:gd name="T0" fmla="*/ 591 w 591"/>
                  <a:gd name="T1" fmla="*/ 78 h 123"/>
                  <a:gd name="T2" fmla="*/ 591 w 591"/>
                  <a:gd name="T3" fmla="*/ 66 h 123"/>
                  <a:gd name="T4" fmla="*/ 590 w 591"/>
                  <a:gd name="T5" fmla="*/ 66 h 123"/>
                  <a:gd name="T6" fmla="*/ 590 w 591"/>
                  <a:gd name="T7" fmla="*/ 66 h 123"/>
                  <a:gd name="T8" fmla="*/ 590 w 591"/>
                  <a:gd name="T9" fmla="*/ 66 h 123"/>
                  <a:gd name="T10" fmla="*/ 588 w 591"/>
                  <a:gd name="T11" fmla="*/ 66 h 123"/>
                  <a:gd name="T12" fmla="*/ 588 w 591"/>
                  <a:gd name="T13" fmla="*/ 66 h 123"/>
                  <a:gd name="T14" fmla="*/ 588 w 591"/>
                  <a:gd name="T15" fmla="*/ 66 h 123"/>
                  <a:gd name="T16" fmla="*/ 586 w 591"/>
                  <a:gd name="T17" fmla="*/ 66 h 123"/>
                  <a:gd name="T18" fmla="*/ 586 w 591"/>
                  <a:gd name="T19" fmla="*/ 66 h 123"/>
                  <a:gd name="T20" fmla="*/ 586 w 591"/>
                  <a:gd name="T21" fmla="*/ 78 h 123"/>
                  <a:gd name="T22" fmla="*/ 591 w 591"/>
                  <a:gd name="T23" fmla="*/ 78 h 123"/>
                  <a:gd name="T24" fmla="*/ 590 w 591"/>
                  <a:gd name="T25" fmla="*/ 110 h 123"/>
                  <a:gd name="T26" fmla="*/ 588 w 591"/>
                  <a:gd name="T27" fmla="*/ 123 h 123"/>
                  <a:gd name="T28" fmla="*/ 588 w 591"/>
                  <a:gd name="T29" fmla="*/ 123 h 123"/>
                  <a:gd name="T30" fmla="*/ 586 w 591"/>
                  <a:gd name="T31" fmla="*/ 123 h 123"/>
                  <a:gd name="T32" fmla="*/ 586 w 591"/>
                  <a:gd name="T33" fmla="*/ 123 h 123"/>
                  <a:gd name="T34" fmla="*/ 585 w 591"/>
                  <a:gd name="T35" fmla="*/ 123 h 123"/>
                  <a:gd name="T36" fmla="*/ 585 w 591"/>
                  <a:gd name="T37" fmla="*/ 123 h 123"/>
                  <a:gd name="T38" fmla="*/ 585 w 591"/>
                  <a:gd name="T39" fmla="*/ 123 h 123"/>
                  <a:gd name="T40" fmla="*/ 583 w 591"/>
                  <a:gd name="T41" fmla="*/ 123 h 123"/>
                  <a:gd name="T42" fmla="*/ 583 w 591"/>
                  <a:gd name="T43" fmla="*/ 123 h 123"/>
                  <a:gd name="T44" fmla="*/ 585 w 591"/>
                  <a:gd name="T45" fmla="*/ 108 h 123"/>
                  <a:gd name="T46" fmla="*/ 586 w 591"/>
                  <a:gd name="T47" fmla="*/ 78 h 123"/>
                  <a:gd name="T48" fmla="*/ 591 w 591"/>
                  <a:gd name="T49" fmla="*/ 78 h 123"/>
                  <a:gd name="T50" fmla="*/ 8 w 591"/>
                  <a:gd name="T51" fmla="*/ 0 h 123"/>
                  <a:gd name="T52" fmla="*/ 3 w 591"/>
                  <a:gd name="T53" fmla="*/ 18 h 123"/>
                  <a:gd name="T54" fmla="*/ 0 w 591"/>
                  <a:gd name="T55" fmla="*/ 48 h 123"/>
                  <a:gd name="T56" fmla="*/ 0 w 591"/>
                  <a:gd name="T57" fmla="*/ 52 h 123"/>
                  <a:gd name="T58" fmla="*/ 0 w 591"/>
                  <a:gd name="T59" fmla="*/ 52 h 123"/>
                  <a:gd name="T60" fmla="*/ 0 w 591"/>
                  <a:gd name="T61" fmla="*/ 52 h 123"/>
                  <a:gd name="T62" fmla="*/ 2 w 591"/>
                  <a:gd name="T63" fmla="*/ 52 h 123"/>
                  <a:gd name="T64" fmla="*/ 2 w 591"/>
                  <a:gd name="T65" fmla="*/ 52 h 123"/>
                  <a:gd name="T66" fmla="*/ 2 w 591"/>
                  <a:gd name="T67" fmla="*/ 52 h 123"/>
                  <a:gd name="T68" fmla="*/ 3 w 591"/>
                  <a:gd name="T69" fmla="*/ 52 h 123"/>
                  <a:gd name="T70" fmla="*/ 3 w 591"/>
                  <a:gd name="T71" fmla="*/ 52 h 123"/>
                  <a:gd name="T72" fmla="*/ 5 w 591"/>
                  <a:gd name="T73" fmla="*/ 52 h 123"/>
                  <a:gd name="T74" fmla="*/ 5 w 591"/>
                  <a:gd name="T75" fmla="*/ 48 h 123"/>
                  <a:gd name="T76" fmla="*/ 8 w 591"/>
                  <a:gd name="T77" fmla="*/ 20 h 123"/>
                  <a:gd name="T78" fmla="*/ 13 w 591"/>
                  <a:gd name="T79" fmla="*/ 0 h 123"/>
                  <a:gd name="T80" fmla="*/ 13 w 591"/>
                  <a:gd name="T81" fmla="*/ 0 h 123"/>
                  <a:gd name="T82" fmla="*/ 13 w 591"/>
                  <a:gd name="T83" fmla="*/ 0 h 123"/>
                  <a:gd name="T84" fmla="*/ 12 w 591"/>
                  <a:gd name="T85" fmla="*/ 0 h 123"/>
                  <a:gd name="T86" fmla="*/ 12 w 591"/>
                  <a:gd name="T87" fmla="*/ 0 h 123"/>
                  <a:gd name="T88" fmla="*/ 10 w 591"/>
                  <a:gd name="T89" fmla="*/ 0 h 123"/>
                  <a:gd name="T90" fmla="*/ 10 w 591"/>
                  <a:gd name="T91" fmla="*/ 0 h 123"/>
                  <a:gd name="T92" fmla="*/ 10 w 591"/>
                  <a:gd name="T93" fmla="*/ 0 h 123"/>
                  <a:gd name="T94" fmla="*/ 8 w 591"/>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123"/>
                  <a:gd name="T146" fmla="*/ 591 w 591"/>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123">
                    <a:moveTo>
                      <a:pt x="591" y="78"/>
                    </a:moveTo>
                    <a:lnTo>
                      <a:pt x="591" y="66"/>
                    </a:lnTo>
                    <a:lnTo>
                      <a:pt x="590" y="66"/>
                    </a:lnTo>
                    <a:lnTo>
                      <a:pt x="588" y="66"/>
                    </a:lnTo>
                    <a:lnTo>
                      <a:pt x="586" y="66"/>
                    </a:lnTo>
                    <a:lnTo>
                      <a:pt x="586" y="78"/>
                    </a:lnTo>
                    <a:lnTo>
                      <a:pt x="591" y="78"/>
                    </a:lnTo>
                    <a:lnTo>
                      <a:pt x="590" y="110"/>
                    </a:lnTo>
                    <a:lnTo>
                      <a:pt x="588" y="123"/>
                    </a:lnTo>
                    <a:lnTo>
                      <a:pt x="586" y="123"/>
                    </a:lnTo>
                    <a:lnTo>
                      <a:pt x="585" y="123"/>
                    </a:lnTo>
                    <a:lnTo>
                      <a:pt x="583" y="123"/>
                    </a:lnTo>
                    <a:lnTo>
                      <a:pt x="585" y="108"/>
                    </a:lnTo>
                    <a:lnTo>
                      <a:pt x="586" y="78"/>
                    </a:lnTo>
                    <a:lnTo>
                      <a:pt x="591" y="78"/>
                    </a:lnTo>
                    <a:close/>
                    <a:moveTo>
                      <a:pt x="8" y="0"/>
                    </a:moveTo>
                    <a:lnTo>
                      <a:pt x="3" y="18"/>
                    </a:lnTo>
                    <a:lnTo>
                      <a:pt x="0" y="48"/>
                    </a:lnTo>
                    <a:lnTo>
                      <a:pt x="0" y="52"/>
                    </a:lnTo>
                    <a:lnTo>
                      <a:pt x="2" y="52"/>
                    </a:lnTo>
                    <a:lnTo>
                      <a:pt x="3" y="52"/>
                    </a:lnTo>
                    <a:lnTo>
                      <a:pt x="5" y="52"/>
                    </a:lnTo>
                    <a:lnTo>
                      <a:pt x="5" y="48"/>
                    </a:lnTo>
                    <a:lnTo>
                      <a:pt x="8" y="20"/>
                    </a:lnTo>
                    <a:lnTo>
                      <a:pt x="13" y="0"/>
                    </a:lnTo>
                    <a:lnTo>
                      <a:pt x="12" y="0"/>
                    </a:lnTo>
                    <a:lnTo>
                      <a:pt x="10" y="0"/>
                    </a:lnTo>
                    <a:lnTo>
                      <a:pt x="8" y="0"/>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355" name="Freeform 371"/>
              <p:cNvSpPr>
                <a:spLocks noEditPoints="1"/>
              </p:cNvSpPr>
              <p:nvPr/>
            </p:nvSpPr>
            <p:spPr bwMode="auto">
              <a:xfrm>
                <a:off x="1739" y="2867"/>
                <a:ext cx="588" cy="123"/>
              </a:xfrm>
              <a:custGeom>
                <a:avLst/>
                <a:gdLst>
                  <a:gd name="T0" fmla="*/ 588 w 588"/>
                  <a:gd name="T1" fmla="*/ 78 h 123"/>
                  <a:gd name="T2" fmla="*/ 586 w 588"/>
                  <a:gd name="T3" fmla="*/ 66 h 123"/>
                  <a:gd name="T4" fmla="*/ 586 w 588"/>
                  <a:gd name="T5" fmla="*/ 66 h 123"/>
                  <a:gd name="T6" fmla="*/ 586 w 588"/>
                  <a:gd name="T7" fmla="*/ 66 h 123"/>
                  <a:gd name="T8" fmla="*/ 584 w 588"/>
                  <a:gd name="T9" fmla="*/ 66 h 123"/>
                  <a:gd name="T10" fmla="*/ 584 w 588"/>
                  <a:gd name="T11" fmla="*/ 66 h 123"/>
                  <a:gd name="T12" fmla="*/ 583 w 588"/>
                  <a:gd name="T13" fmla="*/ 66 h 123"/>
                  <a:gd name="T14" fmla="*/ 583 w 588"/>
                  <a:gd name="T15" fmla="*/ 66 h 123"/>
                  <a:gd name="T16" fmla="*/ 583 w 588"/>
                  <a:gd name="T17" fmla="*/ 66 h 123"/>
                  <a:gd name="T18" fmla="*/ 581 w 588"/>
                  <a:gd name="T19" fmla="*/ 66 h 123"/>
                  <a:gd name="T20" fmla="*/ 583 w 588"/>
                  <a:gd name="T21" fmla="*/ 78 h 123"/>
                  <a:gd name="T22" fmla="*/ 588 w 588"/>
                  <a:gd name="T23" fmla="*/ 78 h 123"/>
                  <a:gd name="T24" fmla="*/ 586 w 588"/>
                  <a:gd name="T25" fmla="*/ 110 h 123"/>
                  <a:gd name="T26" fmla="*/ 583 w 588"/>
                  <a:gd name="T27" fmla="*/ 123 h 123"/>
                  <a:gd name="T28" fmla="*/ 583 w 588"/>
                  <a:gd name="T29" fmla="*/ 123 h 123"/>
                  <a:gd name="T30" fmla="*/ 583 w 588"/>
                  <a:gd name="T31" fmla="*/ 123 h 123"/>
                  <a:gd name="T32" fmla="*/ 581 w 588"/>
                  <a:gd name="T33" fmla="*/ 123 h 123"/>
                  <a:gd name="T34" fmla="*/ 581 w 588"/>
                  <a:gd name="T35" fmla="*/ 123 h 123"/>
                  <a:gd name="T36" fmla="*/ 581 w 588"/>
                  <a:gd name="T37" fmla="*/ 123 h 123"/>
                  <a:gd name="T38" fmla="*/ 579 w 588"/>
                  <a:gd name="T39" fmla="*/ 123 h 123"/>
                  <a:gd name="T40" fmla="*/ 579 w 588"/>
                  <a:gd name="T41" fmla="*/ 123 h 123"/>
                  <a:gd name="T42" fmla="*/ 578 w 588"/>
                  <a:gd name="T43" fmla="*/ 123 h 123"/>
                  <a:gd name="T44" fmla="*/ 581 w 588"/>
                  <a:gd name="T45" fmla="*/ 108 h 123"/>
                  <a:gd name="T46" fmla="*/ 583 w 588"/>
                  <a:gd name="T47" fmla="*/ 78 h 123"/>
                  <a:gd name="T48" fmla="*/ 588 w 588"/>
                  <a:gd name="T49" fmla="*/ 78 h 123"/>
                  <a:gd name="T50" fmla="*/ 10 w 588"/>
                  <a:gd name="T51" fmla="*/ 0 h 123"/>
                  <a:gd name="T52" fmla="*/ 5 w 588"/>
                  <a:gd name="T53" fmla="*/ 20 h 123"/>
                  <a:gd name="T54" fmla="*/ 0 w 588"/>
                  <a:gd name="T55" fmla="*/ 48 h 123"/>
                  <a:gd name="T56" fmla="*/ 0 w 588"/>
                  <a:gd name="T57" fmla="*/ 52 h 123"/>
                  <a:gd name="T58" fmla="*/ 0 w 588"/>
                  <a:gd name="T59" fmla="*/ 52 h 123"/>
                  <a:gd name="T60" fmla="*/ 1 w 588"/>
                  <a:gd name="T61" fmla="*/ 52 h 123"/>
                  <a:gd name="T62" fmla="*/ 1 w 588"/>
                  <a:gd name="T63" fmla="*/ 52 h 123"/>
                  <a:gd name="T64" fmla="*/ 3 w 588"/>
                  <a:gd name="T65" fmla="*/ 52 h 123"/>
                  <a:gd name="T66" fmla="*/ 3 w 588"/>
                  <a:gd name="T67" fmla="*/ 52 h 123"/>
                  <a:gd name="T68" fmla="*/ 3 w 588"/>
                  <a:gd name="T69" fmla="*/ 52 h 123"/>
                  <a:gd name="T70" fmla="*/ 5 w 588"/>
                  <a:gd name="T71" fmla="*/ 52 h 123"/>
                  <a:gd name="T72" fmla="*/ 5 w 588"/>
                  <a:gd name="T73" fmla="*/ 52 h 123"/>
                  <a:gd name="T74" fmla="*/ 5 w 588"/>
                  <a:gd name="T75" fmla="*/ 50 h 123"/>
                  <a:gd name="T76" fmla="*/ 10 w 588"/>
                  <a:gd name="T77" fmla="*/ 20 h 123"/>
                  <a:gd name="T78" fmla="*/ 15 w 588"/>
                  <a:gd name="T79" fmla="*/ 0 h 123"/>
                  <a:gd name="T80" fmla="*/ 15 w 588"/>
                  <a:gd name="T81" fmla="*/ 0 h 123"/>
                  <a:gd name="T82" fmla="*/ 13 w 588"/>
                  <a:gd name="T83" fmla="*/ 0 h 123"/>
                  <a:gd name="T84" fmla="*/ 13 w 588"/>
                  <a:gd name="T85" fmla="*/ 0 h 123"/>
                  <a:gd name="T86" fmla="*/ 11 w 588"/>
                  <a:gd name="T87" fmla="*/ 0 h 123"/>
                  <a:gd name="T88" fmla="*/ 11 w 588"/>
                  <a:gd name="T89" fmla="*/ 0 h 123"/>
                  <a:gd name="T90" fmla="*/ 11 w 588"/>
                  <a:gd name="T91" fmla="*/ 0 h 123"/>
                  <a:gd name="T92" fmla="*/ 10 w 588"/>
                  <a:gd name="T93" fmla="*/ 0 h 123"/>
                  <a:gd name="T94" fmla="*/ 10 w 588"/>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8"/>
                  <a:gd name="T145" fmla="*/ 0 h 123"/>
                  <a:gd name="T146" fmla="*/ 588 w 588"/>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8" h="123">
                    <a:moveTo>
                      <a:pt x="588" y="78"/>
                    </a:moveTo>
                    <a:lnTo>
                      <a:pt x="586" y="66"/>
                    </a:lnTo>
                    <a:lnTo>
                      <a:pt x="584" y="66"/>
                    </a:lnTo>
                    <a:lnTo>
                      <a:pt x="583" y="66"/>
                    </a:lnTo>
                    <a:lnTo>
                      <a:pt x="581" y="66"/>
                    </a:lnTo>
                    <a:lnTo>
                      <a:pt x="583" y="78"/>
                    </a:lnTo>
                    <a:lnTo>
                      <a:pt x="588" y="78"/>
                    </a:lnTo>
                    <a:lnTo>
                      <a:pt x="586" y="110"/>
                    </a:lnTo>
                    <a:lnTo>
                      <a:pt x="583" y="123"/>
                    </a:lnTo>
                    <a:lnTo>
                      <a:pt x="581" y="123"/>
                    </a:lnTo>
                    <a:lnTo>
                      <a:pt x="579" y="123"/>
                    </a:lnTo>
                    <a:lnTo>
                      <a:pt x="578" y="123"/>
                    </a:lnTo>
                    <a:lnTo>
                      <a:pt x="581" y="108"/>
                    </a:lnTo>
                    <a:lnTo>
                      <a:pt x="583" y="78"/>
                    </a:lnTo>
                    <a:lnTo>
                      <a:pt x="588" y="78"/>
                    </a:lnTo>
                    <a:close/>
                    <a:moveTo>
                      <a:pt x="10" y="0"/>
                    </a:moveTo>
                    <a:lnTo>
                      <a:pt x="5" y="20"/>
                    </a:lnTo>
                    <a:lnTo>
                      <a:pt x="0" y="48"/>
                    </a:lnTo>
                    <a:lnTo>
                      <a:pt x="0" y="52"/>
                    </a:lnTo>
                    <a:lnTo>
                      <a:pt x="1" y="52"/>
                    </a:lnTo>
                    <a:lnTo>
                      <a:pt x="3" y="52"/>
                    </a:lnTo>
                    <a:lnTo>
                      <a:pt x="5" y="52"/>
                    </a:lnTo>
                    <a:lnTo>
                      <a:pt x="5" y="50"/>
                    </a:lnTo>
                    <a:lnTo>
                      <a:pt x="10" y="20"/>
                    </a:lnTo>
                    <a:lnTo>
                      <a:pt x="15" y="0"/>
                    </a:lnTo>
                    <a:lnTo>
                      <a:pt x="13" y="0"/>
                    </a:lnTo>
                    <a:lnTo>
                      <a:pt x="11" y="0"/>
                    </a:lnTo>
                    <a:lnTo>
                      <a:pt x="10" y="0"/>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356" name="Freeform 372"/>
              <p:cNvSpPr>
                <a:spLocks noEditPoints="1"/>
              </p:cNvSpPr>
              <p:nvPr/>
            </p:nvSpPr>
            <p:spPr bwMode="auto">
              <a:xfrm>
                <a:off x="1742" y="2866"/>
                <a:ext cx="581" cy="125"/>
              </a:xfrm>
              <a:custGeom>
                <a:avLst/>
                <a:gdLst>
                  <a:gd name="T0" fmla="*/ 581 w 581"/>
                  <a:gd name="T1" fmla="*/ 79 h 125"/>
                  <a:gd name="T2" fmla="*/ 581 w 581"/>
                  <a:gd name="T3" fmla="*/ 67 h 125"/>
                  <a:gd name="T4" fmla="*/ 580 w 581"/>
                  <a:gd name="T5" fmla="*/ 67 h 125"/>
                  <a:gd name="T6" fmla="*/ 580 w 581"/>
                  <a:gd name="T7" fmla="*/ 67 h 125"/>
                  <a:gd name="T8" fmla="*/ 580 w 581"/>
                  <a:gd name="T9" fmla="*/ 67 h 125"/>
                  <a:gd name="T10" fmla="*/ 578 w 581"/>
                  <a:gd name="T11" fmla="*/ 67 h 125"/>
                  <a:gd name="T12" fmla="*/ 578 w 581"/>
                  <a:gd name="T13" fmla="*/ 67 h 125"/>
                  <a:gd name="T14" fmla="*/ 578 w 581"/>
                  <a:gd name="T15" fmla="*/ 67 h 125"/>
                  <a:gd name="T16" fmla="*/ 576 w 581"/>
                  <a:gd name="T17" fmla="*/ 67 h 125"/>
                  <a:gd name="T18" fmla="*/ 576 w 581"/>
                  <a:gd name="T19" fmla="*/ 67 h 125"/>
                  <a:gd name="T20" fmla="*/ 576 w 581"/>
                  <a:gd name="T21" fmla="*/ 79 h 125"/>
                  <a:gd name="T22" fmla="*/ 581 w 581"/>
                  <a:gd name="T23" fmla="*/ 79 h 125"/>
                  <a:gd name="T24" fmla="*/ 580 w 581"/>
                  <a:gd name="T25" fmla="*/ 109 h 125"/>
                  <a:gd name="T26" fmla="*/ 578 w 581"/>
                  <a:gd name="T27" fmla="*/ 124 h 125"/>
                  <a:gd name="T28" fmla="*/ 578 w 581"/>
                  <a:gd name="T29" fmla="*/ 124 h 125"/>
                  <a:gd name="T30" fmla="*/ 576 w 581"/>
                  <a:gd name="T31" fmla="*/ 124 h 125"/>
                  <a:gd name="T32" fmla="*/ 576 w 581"/>
                  <a:gd name="T33" fmla="*/ 124 h 125"/>
                  <a:gd name="T34" fmla="*/ 575 w 581"/>
                  <a:gd name="T35" fmla="*/ 124 h 125"/>
                  <a:gd name="T36" fmla="*/ 575 w 581"/>
                  <a:gd name="T37" fmla="*/ 124 h 125"/>
                  <a:gd name="T38" fmla="*/ 575 w 581"/>
                  <a:gd name="T39" fmla="*/ 125 h 125"/>
                  <a:gd name="T40" fmla="*/ 573 w 581"/>
                  <a:gd name="T41" fmla="*/ 125 h 125"/>
                  <a:gd name="T42" fmla="*/ 573 w 581"/>
                  <a:gd name="T43" fmla="*/ 125 h 125"/>
                  <a:gd name="T44" fmla="*/ 575 w 581"/>
                  <a:gd name="T45" fmla="*/ 109 h 125"/>
                  <a:gd name="T46" fmla="*/ 576 w 581"/>
                  <a:gd name="T47" fmla="*/ 79 h 125"/>
                  <a:gd name="T48" fmla="*/ 581 w 581"/>
                  <a:gd name="T49" fmla="*/ 79 h 125"/>
                  <a:gd name="T50" fmla="*/ 8 w 581"/>
                  <a:gd name="T51" fmla="*/ 1 h 125"/>
                  <a:gd name="T52" fmla="*/ 3 w 581"/>
                  <a:gd name="T53" fmla="*/ 21 h 125"/>
                  <a:gd name="T54" fmla="*/ 0 w 581"/>
                  <a:gd name="T55" fmla="*/ 49 h 125"/>
                  <a:gd name="T56" fmla="*/ 0 w 581"/>
                  <a:gd name="T57" fmla="*/ 53 h 125"/>
                  <a:gd name="T58" fmla="*/ 0 w 581"/>
                  <a:gd name="T59" fmla="*/ 53 h 125"/>
                  <a:gd name="T60" fmla="*/ 0 w 581"/>
                  <a:gd name="T61" fmla="*/ 53 h 125"/>
                  <a:gd name="T62" fmla="*/ 2 w 581"/>
                  <a:gd name="T63" fmla="*/ 53 h 125"/>
                  <a:gd name="T64" fmla="*/ 2 w 581"/>
                  <a:gd name="T65" fmla="*/ 53 h 125"/>
                  <a:gd name="T66" fmla="*/ 2 w 581"/>
                  <a:gd name="T67" fmla="*/ 53 h 125"/>
                  <a:gd name="T68" fmla="*/ 3 w 581"/>
                  <a:gd name="T69" fmla="*/ 53 h 125"/>
                  <a:gd name="T70" fmla="*/ 3 w 581"/>
                  <a:gd name="T71" fmla="*/ 53 h 125"/>
                  <a:gd name="T72" fmla="*/ 5 w 581"/>
                  <a:gd name="T73" fmla="*/ 53 h 125"/>
                  <a:gd name="T74" fmla="*/ 5 w 581"/>
                  <a:gd name="T75" fmla="*/ 51 h 125"/>
                  <a:gd name="T76" fmla="*/ 8 w 581"/>
                  <a:gd name="T77" fmla="*/ 23 h 125"/>
                  <a:gd name="T78" fmla="*/ 15 w 581"/>
                  <a:gd name="T79" fmla="*/ 0 h 125"/>
                  <a:gd name="T80" fmla="*/ 13 w 581"/>
                  <a:gd name="T81" fmla="*/ 0 h 125"/>
                  <a:gd name="T82" fmla="*/ 13 w 581"/>
                  <a:gd name="T83" fmla="*/ 1 h 125"/>
                  <a:gd name="T84" fmla="*/ 12 w 581"/>
                  <a:gd name="T85" fmla="*/ 1 h 125"/>
                  <a:gd name="T86" fmla="*/ 12 w 581"/>
                  <a:gd name="T87" fmla="*/ 1 h 125"/>
                  <a:gd name="T88" fmla="*/ 12 w 581"/>
                  <a:gd name="T89" fmla="*/ 1 h 125"/>
                  <a:gd name="T90" fmla="*/ 10 w 581"/>
                  <a:gd name="T91" fmla="*/ 1 h 125"/>
                  <a:gd name="T92" fmla="*/ 10 w 581"/>
                  <a:gd name="T93" fmla="*/ 1 h 125"/>
                  <a:gd name="T94" fmla="*/ 8 w 581"/>
                  <a:gd name="T95" fmla="*/ 1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125"/>
                  <a:gd name="T146" fmla="*/ 581 w 581"/>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125">
                    <a:moveTo>
                      <a:pt x="581" y="79"/>
                    </a:moveTo>
                    <a:lnTo>
                      <a:pt x="581" y="67"/>
                    </a:lnTo>
                    <a:lnTo>
                      <a:pt x="580" y="67"/>
                    </a:lnTo>
                    <a:lnTo>
                      <a:pt x="578" y="67"/>
                    </a:lnTo>
                    <a:lnTo>
                      <a:pt x="576" y="67"/>
                    </a:lnTo>
                    <a:lnTo>
                      <a:pt x="576" y="79"/>
                    </a:lnTo>
                    <a:lnTo>
                      <a:pt x="581" y="79"/>
                    </a:lnTo>
                    <a:lnTo>
                      <a:pt x="580" y="109"/>
                    </a:lnTo>
                    <a:lnTo>
                      <a:pt x="578" y="124"/>
                    </a:lnTo>
                    <a:lnTo>
                      <a:pt x="576" y="124"/>
                    </a:lnTo>
                    <a:lnTo>
                      <a:pt x="575" y="124"/>
                    </a:lnTo>
                    <a:lnTo>
                      <a:pt x="575" y="125"/>
                    </a:lnTo>
                    <a:lnTo>
                      <a:pt x="573" y="125"/>
                    </a:lnTo>
                    <a:lnTo>
                      <a:pt x="575" y="109"/>
                    </a:lnTo>
                    <a:lnTo>
                      <a:pt x="576" y="79"/>
                    </a:lnTo>
                    <a:lnTo>
                      <a:pt x="581" y="79"/>
                    </a:lnTo>
                    <a:close/>
                    <a:moveTo>
                      <a:pt x="8" y="1"/>
                    </a:moveTo>
                    <a:lnTo>
                      <a:pt x="3" y="21"/>
                    </a:lnTo>
                    <a:lnTo>
                      <a:pt x="0" y="49"/>
                    </a:lnTo>
                    <a:lnTo>
                      <a:pt x="0" y="53"/>
                    </a:lnTo>
                    <a:lnTo>
                      <a:pt x="2" y="53"/>
                    </a:lnTo>
                    <a:lnTo>
                      <a:pt x="3" y="53"/>
                    </a:lnTo>
                    <a:lnTo>
                      <a:pt x="5" y="53"/>
                    </a:lnTo>
                    <a:lnTo>
                      <a:pt x="5" y="51"/>
                    </a:lnTo>
                    <a:lnTo>
                      <a:pt x="8" y="23"/>
                    </a:lnTo>
                    <a:lnTo>
                      <a:pt x="15" y="0"/>
                    </a:lnTo>
                    <a:lnTo>
                      <a:pt x="13" y="0"/>
                    </a:lnTo>
                    <a:lnTo>
                      <a:pt x="13" y="1"/>
                    </a:lnTo>
                    <a:lnTo>
                      <a:pt x="12" y="1"/>
                    </a:lnTo>
                    <a:lnTo>
                      <a:pt x="10" y="1"/>
                    </a:lnTo>
                    <a:lnTo>
                      <a:pt x="8" y="1"/>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357" name="Freeform 373"/>
              <p:cNvSpPr>
                <a:spLocks noEditPoints="1"/>
              </p:cNvSpPr>
              <p:nvPr/>
            </p:nvSpPr>
            <p:spPr bwMode="auto">
              <a:xfrm>
                <a:off x="1744" y="2866"/>
                <a:ext cx="578" cy="125"/>
              </a:xfrm>
              <a:custGeom>
                <a:avLst/>
                <a:gdLst>
                  <a:gd name="T0" fmla="*/ 578 w 578"/>
                  <a:gd name="T1" fmla="*/ 79 h 125"/>
                  <a:gd name="T2" fmla="*/ 576 w 578"/>
                  <a:gd name="T3" fmla="*/ 67 h 125"/>
                  <a:gd name="T4" fmla="*/ 576 w 578"/>
                  <a:gd name="T5" fmla="*/ 67 h 125"/>
                  <a:gd name="T6" fmla="*/ 576 w 578"/>
                  <a:gd name="T7" fmla="*/ 67 h 125"/>
                  <a:gd name="T8" fmla="*/ 574 w 578"/>
                  <a:gd name="T9" fmla="*/ 67 h 125"/>
                  <a:gd name="T10" fmla="*/ 574 w 578"/>
                  <a:gd name="T11" fmla="*/ 67 h 125"/>
                  <a:gd name="T12" fmla="*/ 573 w 578"/>
                  <a:gd name="T13" fmla="*/ 67 h 125"/>
                  <a:gd name="T14" fmla="*/ 573 w 578"/>
                  <a:gd name="T15" fmla="*/ 67 h 125"/>
                  <a:gd name="T16" fmla="*/ 573 w 578"/>
                  <a:gd name="T17" fmla="*/ 67 h 125"/>
                  <a:gd name="T18" fmla="*/ 571 w 578"/>
                  <a:gd name="T19" fmla="*/ 67 h 125"/>
                  <a:gd name="T20" fmla="*/ 573 w 578"/>
                  <a:gd name="T21" fmla="*/ 79 h 125"/>
                  <a:gd name="T22" fmla="*/ 578 w 578"/>
                  <a:gd name="T23" fmla="*/ 79 h 125"/>
                  <a:gd name="T24" fmla="*/ 576 w 578"/>
                  <a:gd name="T25" fmla="*/ 109 h 125"/>
                  <a:gd name="T26" fmla="*/ 573 w 578"/>
                  <a:gd name="T27" fmla="*/ 124 h 125"/>
                  <a:gd name="T28" fmla="*/ 573 w 578"/>
                  <a:gd name="T29" fmla="*/ 124 h 125"/>
                  <a:gd name="T30" fmla="*/ 573 w 578"/>
                  <a:gd name="T31" fmla="*/ 125 h 125"/>
                  <a:gd name="T32" fmla="*/ 571 w 578"/>
                  <a:gd name="T33" fmla="*/ 125 h 125"/>
                  <a:gd name="T34" fmla="*/ 571 w 578"/>
                  <a:gd name="T35" fmla="*/ 125 h 125"/>
                  <a:gd name="T36" fmla="*/ 569 w 578"/>
                  <a:gd name="T37" fmla="*/ 125 h 125"/>
                  <a:gd name="T38" fmla="*/ 569 w 578"/>
                  <a:gd name="T39" fmla="*/ 125 h 125"/>
                  <a:gd name="T40" fmla="*/ 569 w 578"/>
                  <a:gd name="T41" fmla="*/ 125 h 125"/>
                  <a:gd name="T42" fmla="*/ 568 w 578"/>
                  <a:gd name="T43" fmla="*/ 125 h 125"/>
                  <a:gd name="T44" fmla="*/ 571 w 578"/>
                  <a:gd name="T45" fmla="*/ 109 h 125"/>
                  <a:gd name="T46" fmla="*/ 573 w 578"/>
                  <a:gd name="T47" fmla="*/ 79 h 125"/>
                  <a:gd name="T48" fmla="*/ 578 w 578"/>
                  <a:gd name="T49" fmla="*/ 79 h 125"/>
                  <a:gd name="T50" fmla="*/ 10 w 578"/>
                  <a:gd name="T51" fmla="*/ 1 h 125"/>
                  <a:gd name="T52" fmla="*/ 5 w 578"/>
                  <a:gd name="T53" fmla="*/ 21 h 125"/>
                  <a:gd name="T54" fmla="*/ 0 w 578"/>
                  <a:gd name="T55" fmla="*/ 51 h 125"/>
                  <a:gd name="T56" fmla="*/ 0 w 578"/>
                  <a:gd name="T57" fmla="*/ 53 h 125"/>
                  <a:gd name="T58" fmla="*/ 0 w 578"/>
                  <a:gd name="T59" fmla="*/ 53 h 125"/>
                  <a:gd name="T60" fmla="*/ 1 w 578"/>
                  <a:gd name="T61" fmla="*/ 53 h 125"/>
                  <a:gd name="T62" fmla="*/ 1 w 578"/>
                  <a:gd name="T63" fmla="*/ 53 h 125"/>
                  <a:gd name="T64" fmla="*/ 3 w 578"/>
                  <a:gd name="T65" fmla="*/ 53 h 125"/>
                  <a:gd name="T66" fmla="*/ 3 w 578"/>
                  <a:gd name="T67" fmla="*/ 53 h 125"/>
                  <a:gd name="T68" fmla="*/ 3 w 578"/>
                  <a:gd name="T69" fmla="*/ 53 h 125"/>
                  <a:gd name="T70" fmla="*/ 5 w 578"/>
                  <a:gd name="T71" fmla="*/ 53 h 125"/>
                  <a:gd name="T72" fmla="*/ 5 w 578"/>
                  <a:gd name="T73" fmla="*/ 53 h 125"/>
                  <a:gd name="T74" fmla="*/ 5 w 578"/>
                  <a:gd name="T75" fmla="*/ 51 h 125"/>
                  <a:gd name="T76" fmla="*/ 10 w 578"/>
                  <a:gd name="T77" fmla="*/ 23 h 125"/>
                  <a:gd name="T78" fmla="*/ 15 w 578"/>
                  <a:gd name="T79" fmla="*/ 0 h 125"/>
                  <a:gd name="T80" fmla="*/ 15 w 578"/>
                  <a:gd name="T81" fmla="*/ 0 h 125"/>
                  <a:gd name="T82" fmla="*/ 13 w 578"/>
                  <a:gd name="T83" fmla="*/ 0 h 125"/>
                  <a:gd name="T84" fmla="*/ 13 w 578"/>
                  <a:gd name="T85" fmla="*/ 0 h 125"/>
                  <a:gd name="T86" fmla="*/ 13 w 578"/>
                  <a:gd name="T87" fmla="*/ 0 h 125"/>
                  <a:gd name="T88" fmla="*/ 11 w 578"/>
                  <a:gd name="T89" fmla="*/ 0 h 125"/>
                  <a:gd name="T90" fmla="*/ 11 w 578"/>
                  <a:gd name="T91" fmla="*/ 1 h 125"/>
                  <a:gd name="T92" fmla="*/ 10 w 578"/>
                  <a:gd name="T93" fmla="*/ 1 h 125"/>
                  <a:gd name="T94" fmla="*/ 10 w 578"/>
                  <a:gd name="T95" fmla="*/ 1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25"/>
                  <a:gd name="T146" fmla="*/ 578 w 578"/>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25">
                    <a:moveTo>
                      <a:pt x="578" y="79"/>
                    </a:moveTo>
                    <a:lnTo>
                      <a:pt x="576" y="67"/>
                    </a:lnTo>
                    <a:lnTo>
                      <a:pt x="574" y="67"/>
                    </a:lnTo>
                    <a:lnTo>
                      <a:pt x="573" y="67"/>
                    </a:lnTo>
                    <a:lnTo>
                      <a:pt x="571" y="67"/>
                    </a:lnTo>
                    <a:lnTo>
                      <a:pt x="573" y="79"/>
                    </a:lnTo>
                    <a:lnTo>
                      <a:pt x="578" y="79"/>
                    </a:lnTo>
                    <a:lnTo>
                      <a:pt x="576" y="109"/>
                    </a:lnTo>
                    <a:lnTo>
                      <a:pt x="573" y="124"/>
                    </a:lnTo>
                    <a:lnTo>
                      <a:pt x="573" y="125"/>
                    </a:lnTo>
                    <a:lnTo>
                      <a:pt x="571" y="125"/>
                    </a:lnTo>
                    <a:lnTo>
                      <a:pt x="569" y="125"/>
                    </a:lnTo>
                    <a:lnTo>
                      <a:pt x="568" y="125"/>
                    </a:lnTo>
                    <a:lnTo>
                      <a:pt x="571" y="109"/>
                    </a:lnTo>
                    <a:lnTo>
                      <a:pt x="573" y="79"/>
                    </a:lnTo>
                    <a:lnTo>
                      <a:pt x="578" y="79"/>
                    </a:lnTo>
                    <a:close/>
                    <a:moveTo>
                      <a:pt x="10" y="1"/>
                    </a:moveTo>
                    <a:lnTo>
                      <a:pt x="5" y="21"/>
                    </a:lnTo>
                    <a:lnTo>
                      <a:pt x="0" y="51"/>
                    </a:lnTo>
                    <a:lnTo>
                      <a:pt x="0" y="53"/>
                    </a:lnTo>
                    <a:lnTo>
                      <a:pt x="1" y="53"/>
                    </a:lnTo>
                    <a:lnTo>
                      <a:pt x="3" y="53"/>
                    </a:lnTo>
                    <a:lnTo>
                      <a:pt x="5" y="53"/>
                    </a:lnTo>
                    <a:lnTo>
                      <a:pt x="5" y="51"/>
                    </a:lnTo>
                    <a:lnTo>
                      <a:pt x="10" y="23"/>
                    </a:lnTo>
                    <a:lnTo>
                      <a:pt x="15" y="0"/>
                    </a:lnTo>
                    <a:lnTo>
                      <a:pt x="13" y="0"/>
                    </a:lnTo>
                    <a:lnTo>
                      <a:pt x="11" y="0"/>
                    </a:lnTo>
                    <a:lnTo>
                      <a:pt x="11" y="1"/>
                    </a:lnTo>
                    <a:lnTo>
                      <a:pt x="10" y="1"/>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358" name="Freeform 374"/>
              <p:cNvSpPr>
                <a:spLocks noEditPoints="1"/>
              </p:cNvSpPr>
              <p:nvPr/>
            </p:nvSpPr>
            <p:spPr bwMode="auto">
              <a:xfrm>
                <a:off x="1747" y="2866"/>
                <a:ext cx="571" cy="125"/>
              </a:xfrm>
              <a:custGeom>
                <a:avLst/>
                <a:gdLst>
                  <a:gd name="T0" fmla="*/ 571 w 571"/>
                  <a:gd name="T1" fmla="*/ 79 h 125"/>
                  <a:gd name="T2" fmla="*/ 571 w 571"/>
                  <a:gd name="T3" fmla="*/ 67 h 125"/>
                  <a:gd name="T4" fmla="*/ 570 w 571"/>
                  <a:gd name="T5" fmla="*/ 67 h 125"/>
                  <a:gd name="T6" fmla="*/ 570 w 571"/>
                  <a:gd name="T7" fmla="*/ 67 h 125"/>
                  <a:gd name="T8" fmla="*/ 570 w 571"/>
                  <a:gd name="T9" fmla="*/ 67 h 125"/>
                  <a:gd name="T10" fmla="*/ 568 w 571"/>
                  <a:gd name="T11" fmla="*/ 67 h 125"/>
                  <a:gd name="T12" fmla="*/ 568 w 571"/>
                  <a:gd name="T13" fmla="*/ 67 h 125"/>
                  <a:gd name="T14" fmla="*/ 568 w 571"/>
                  <a:gd name="T15" fmla="*/ 67 h 125"/>
                  <a:gd name="T16" fmla="*/ 566 w 571"/>
                  <a:gd name="T17" fmla="*/ 67 h 125"/>
                  <a:gd name="T18" fmla="*/ 566 w 571"/>
                  <a:gd name="T19" fmla="*/ 67 h 125"/>
                  <a:gd name="T20" fmla="*/ 566 w 571"/>
                  <a:gd name="T21" fmla="*/ 79 h 125"/>
                  <a:gd name="T22" fmla="*/ 571 w 571"/>
                  <a:gd name="T23" fmla="*/ 79 h 125"/>
                  <a:gd name="T24" fmla="*/ 570 w 571"/>
                  <a:gd name="T25" fmla="*/ 109 h 125"/>
                  <a:gd name="T26" fmla="*/ 568 w 571"/>
                  <a:gd name="T27" fmla="*/ 125 h 125"/>
                  <a:gd name="T28" fmla="*/ 566 w 571"/>
                  <a:gd name="T29" fmla="*/ 125 h 125"/>
                  <a:gd name="T30" fmla="*/ 566 w 571"/>
                  <a:gd name="T31" fmla="*/ 125 h 125"/>
                  <a:gd name="T32" fmla="*/ 566 w 571"/>
                  <a:gd name="T33" fmla="*/ 125 h 125"/>
                  <a:gd name="T34" fmla="*/ 565 w 571"/>
                  <a:gd name="T35" fmla="*/ 125 h 125"/>
                  <a:gd name="T36" fmla="*/ 565 w 571"/>
                  <a:gd name="T37" fmla="*/ 125 h 125"/>
                  <a:gd name="T38" fmla="*/ 565 w 571"/>
                  <a:gd name="T39" fmla="*/ 125 h 125"/>
                  <a:gd name="T40" fmla="*/ 563 w 571"/>
                  <a:gd name="T41" fmla="*/ 125 h 125"/>
                  <a:gd name="T42" fmla="*/ 563 w 571"/>
                  <a:gd name="T43" fmla="*/ 125 h 125"/>
                  <a:gd name="T44" fmla="*/ 565 w 571"/>
                  <a:gd name="T45" fmla="*/ 109 h 125"/>
                  <a:gd name="T46" fmla="*/ 566 w 571"/>
                  <a:gd name="T47" fmla="*/ 79 h 125"/>
                  <a:gd name="T48" fmla="*/ 571 w 571"/>
                  <a:gd name="T49" fmla="*/ 79 h 125"/>
                  <a:gd name="T50" fmla="*/ 10 w 571"/>
                  <a:gd name="T51" fmla="*/ 0 h 125"/>
                  <a:gd name="T52" fmla="*/ 3 w 571"/>
                  <a:gd name="T53" fmla="*/ 23 h 125"/>
                  <a:gd name="T54" fmla="*/ 0 w 571"/>
                  <a:gd name="T55" fmla="*/ 51 h 125"/>
                  <a:gd name="T56" fmla="*/ 0 w 571"/>
                  <a:gd name="T57" fmla="*/ 53 h 125"/>
                  <a:gd name="T58" fmla="*/ 0 w 571"/>
                  <a:gd name="T59" fmla="*/ 53 h 125"/>
                  <a:gd name="T60" fmla="*/ 0 w 571"/>
                  <a:gd name="T61" fmla="*/ 53 h 125"/>
                  <a:gd name="T62" fmla="*/ 2 w 571"/>
                  <a:gd name="T63" fmla="*/ 53 h 125"/>
                  <a:gd name="T64" fmla="*/ 2 w 571"/>
                  <a:gd name="T65" fmla="*/ 53 h 125"/>
                  <a:gd name="T66" fmla="*/ 2 w 571"/>
                  <a:gd name="T67" fmla="*/ 53 h 125"/>
                  <a:gd name="T68" fmla="*/ 3 w 571"/>
                  <a:gd name="T69" fmla="*/ 53 h 125"/>
                  <a:gd name="T70" fmla="*/ 3 w 571"/>
                  <a:gd name="T71" fmla="*/ 53 h 125"/>
                  <a:gd name="T72" fmla="*/ 5 w 571"/>
                  <a:gd name="T73" fmla="*/ 53 h 125"/>
                  <a:gd name="T74" fmla="*/ 5 w 571"/>
                  <a:gd name="T75" fmla="*/ 51 h 125"/>
                  <a:gd name="T76" fmla="*/ 8 w 571"/>
                  <a:gd name="T77" fmla="*/ 23 h 125"/>
                  <a:gd name="T78" fmla="*/ 15 w 571"/>
                  <a:gd name="T79" fmla="*/ 0 h 125"/>
                  <a:gd name="T80" fmla="*/ 13 w 571"/>
                  <a:gd name="T81" fmla="*/ 0 h 125"/>
                  <a:gd name="T82" fmla="*/ 13 w 571"/>
                  <a:gd name="T83" fmla="*/ 0 h 125"/>
                  <a:gd name="T84" fmla="*/ 13 w 571"/>
                  <a:gd name="T85" fmla="*/ 0 h 125"/>
                  <a:gd name="T86" fmla="*/ 12 w 571"/>
                  <a:gd name="T87" fmla="*/ 0 h 125"/>
                  <a:gd name="T88" fmla="*/ 12 w 571"/>
                  <a:gd name="T89" fmla="*/ 0 h 125"/>
                  <a:gd name="T90" fmla="*/ 10 w 571"/>
                  <a:gd name="T91" fmla="*/ 0 h 125"/>
                  <a:gd name="T92" fmla="*/ 10 w 571"/>
                  <a:gd name="T93" fmla="*/ 0 h 125"/>
                  <a:gd name="T94" fmla="*/ 10 w 571"/>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1"/>
                  <a:gd name="T145" fmla="*/ 0 h 125"/>
                  <a:gd name="T146" fmla="*/ 571 w 571"/>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1" h="125">
                    <a:moveTo>
                      <a:pt x="571" y="79"/>
                    </a:moveTo>
                    <a:lnTo>
                      <a:pt x="571" y="67"/>
                    </a:lnTo>
                    <a:lnTo>
                      <a:pt x="570" y="67"/>
                    </a:lnTo>
                    <a:lnTo>
                      <a:pt x="568" y="67"/>
                    </a:lnTo>
                    <a:lnTo>
                      <a:pt x="566" y="67"/>
                    </a:lnTo>
                    <a:lnTo>
                      <a:pt x="566" y="79"/>
                    </a:lnTo>
                    <a:lnTo>
                      <a:pt x="571" y="79"/>
                    </a:lnTo>
                    <a:lnTo>
                      <a:pt x="570" y="109"/>
                    </a:lnTo>
                    <a:lnTo>
                      <a:pt x="568" y="125"/>
                    </a:lnTo>
                    <a:lnTo>
                      <a:pt x="566" y="125"/>
                    </a:lnTo>
                    <a:lnTo>
                      <a:pt x="565" y="125"/>
                    </a:lnTo>
                    <a:lnTo>
                      <a:pt x="563" y="125"/>
                    </a:lnTo>
                    <a:lnTo>
                      <a:pt x="565" y="109"/>
                    </a:lnTo>
                    <a:lnTo>
                      <a:pt x="566" y="79"/>
                    </a:lnTo>
                    <a:lnTo>
                      <a:pt x="571" y="79"/>
                    </a:lnTo>
                    <a:close/>
                    <a:moveTo>
                      <a:pt x="10" y="0"/>
                    </a:moveTo>
                    <a:lnTo>
                      <a:pt x="3" y="23"/>
                    </a:lnTo>
                    <a:lnTo>
                      <a:pt x="0" y="51"/>
                    </a:lnTo>
                    <a:lnTo>
                      <a:pt x="0" y="53"/>
                    </a:lnTo>
                    <a:lnTo>
                      <a:pt x="2" y="53"/>
                    </a:lnTo>
                    <a:lnTo>
                      <a:pt x="3" y="53"/>
                    </a:lnTo>
                    <a:lnTo>
                      <a:pt x="5" y="53"/>
                    </a:lnTo>
                    <a:lnTo>
                      <a:pt x="5" y="51"/>
                    </a:lnTo>
                    <a:lnTo>
                      <a:pt x="8" y="23"/>
                    </a:lnTo>
                    <a:lnTo>
                      <a:pt x="15" y="0"/>
                    </a:lnTo>
                    <a:lnTo>
                      <a:pt x="13" y="0"/>
                    </a:lnTo>
                    <a:lnTo>
                      <a:pt x="12" y="0"/>
                    </a:lnTo>
                    <a:lnTo>
                      <a:pt x="10" y="0"/>
                    </a:lnTo>
                    <a:close/>
                  </a:path>
                </a:pathLst>
              </a:custGeom>
              <a:solidFill>
                <a:srgbClr val="787878"/>
              </a:solidFill>
              <a:ln w="9525">
                <a:noFill/>
                <a:round/>
                <a:headEnd/>
                <a:tailEnd/>
              </a:ln>
            </p:spPr>
            <p:txBody>
              <a:bodyPr/>
              <a:lstStyle/>
              <a:p>
                <a:pPr algn="ctr"/>
                <a:endParaRPr lang="en-US">
                  <a:latin typeface="Candara" pitchFamily="34" charset="0"/>
                </a:endParaRPr>
              </a:p>
            </p:txBody>
          </p:sp>
          <p:sp>
            <p:nvSpPr>
              <p:cNvPr id="7359" name="Freeform 375"/>
              <p:cNvSpPr>
                <a:spLocks noEditPoints="1"/>
              </p:cNvSpPr>
              <p:nvPr/>
            </p:nvSpPr>
            <p:spPr bwMode="auto">
              <a:xfrm>
                <a:off x="1749" y="2866"/>
                <a:ext cx="568" cy="125"/>
              </a:xfrm>
              <a:custGeom>
                <a:avLst/>
                <a:gdLst>
                  <a:gd name="T0" fmla="*/ 568 w 568"/>
                  <a:gd name="T1" fmla="*/ 79 h 125"/>
                  <a:gd name="T2" fmla="*/ 566 w 568"/>
                  <a:gd name="T3" fmla="*/ 67 h 125"/>
                  <a:gd name="T4" fmla="*/ 566 w 568"/>
                  <a:gd name="T5" fmla="*/ 67 h 125"/>
                  <a:gd name="T6" fmla="*/ 566 w 568"/>
                  <a:gd name="T7" fmla="*/ 67 h 125"/>
                  <a:gd name="T8" fmla="*/ 564 w 568"/>
                  <a:gd name="T9" fmla="*/ 67 h 125"/>
                  <a:gd name="T10" fmla="*/ 564 w 568"/>
                  <a:gd name="T11" fmla="*/ 67 h 125"/>
                  <a:gd name="T12" fmla="*/ 563 w 568"/>
                  <a:gd name="T13" fmla="*/ 67 h 125"/>
                  <a:gd name="T14" fmla="*/ 563 w 568"/>
                  <a:gd name="T15" fmla="*/ 67 h 125"/>
                  <a:gd name="T16" fmla="*/ 563 w 568"/>
                  <a:gd name="T17" fmla="*/ 67 h 125"/>
                  <a:gd name="T18" fmla="*/ 561 w 568"/>
                  <a:gd name="T19" fmla="*/ 67 h 125"/>
                  <a:gd name="T20" fmla="*/ 563 w 568"/>
                  <a:gd name="T21" fmla="*/ 79 h 125"/>
                  <a:gd name="T22" fmla="*/ 568 w 568"/>
                  <a:gd name="T23" fmla="*/ 79 h 125"/>
                  <a:gd name="T24" fmla="*/ 566 w 568"/>
                  <a:gd name="T25" fmla="*/ 109 h 125"/>
                  <a:gd name="T26" fmla="*/ 563 w 568"/>
                  <a:gd name="T27" fmla="*/ 125 h 125"/>
                  <a:gd name="T28" fmla="*/ 563 w 568"/>
                  <a:gd name="T29" fmla="*/ 125 h 125"/>
                  <a:gd name="T30" fmla="*/ 563 w 568"/>
                  <a:gd name="T31" fmla="*/ 125 h 125"/>
                  <a:gd name="T32" fmla="*/ 561 w 568"/>
                  <a:gd name="T33" fmla="*/ 125 h 125"/>
                  <a:gd name="T34" fmla="*/ 561 w 568"/>
                  <a:gd name="T35" fmla="*/ 125 h 125"/>
                  <a:gd name="T36" fmla="*/ 559 w 568"/>
                  <a:gd name="T37" fmla="*/ 125 h 125"/>
                  <a:gd name="T38" fmla="*/ 559 w 568"/>
                  <a:gd name="T39" fmla="*/ 125 h 125"/>
                  <a:gd name="T40" fmla="*/ 559 w 568"/>
                  <a:gd name="T41" fmla="*/ 125 h 125"/>
                  <a:gd name="T42" fmla="*/ 558 w 568"/>
                  <a:gd name="T43" fmla="*/ 125 h 125"/>
                  <a:gd name="T44" fmla="*/ 561 w 568"/>
                  <a:gd name="T45" fmla="*/ 109 h 125"/>
                  <a:gd name="T46" fmla="*/ 563 w 568"/>
                  <a:gd name="T47" fmla="*/ 79 h 125"/>
                  <a:gd name="T48" fmla="*/ 568 w 568"/>
                  <a:gd name="T49" fmla="*/ 79 h 125"/>
                  <a:gd name="T50" fmla="*/ 10 w 568"/>
                  <a:gd name="T51" fmla="*/ 0 h 125"/>
                  <a:gd name="T52" fmla="*/ 5 w 568"/>
                  <a:gd name="T53" fmla="*/ 23 h 125"/>
                  <a:gd name="T54" fmla="*/ 0 w 568"/>
                  <a:gd name="T55" fmla="*/ 51 h 125"/>
                  <a:gd name="T56" fmla="*/ 0 w 568"/>
                  <a:gd name="T57" fmla="*/ 53 h 125"/>
                  <a:gd name="T58" fmla="*/ 0 w 568"/>
                  <a:gd name="T59" fmla="*/ 53 h 125"/>
                  <a:gd name="T60" fmla="*/ 1 w 568"/>
                  <a:gd name="T61" fmla="*/ 53 h 125"/>
                  <a:gd name="T62" fmla="*/ 1 w 568"/>
                  <a:gd name="T63" fmla="*/ 53 h 125"/>
                  <a:gd name="T64" fmla="*/ 3 w 568"/>
                  <a:gd name="T65" fmla="*/ 53 h 125"/>
                  <a:gd name="T66" fmla="*/ 3 w 568"/>
                  <a:gd name="T67" fmla="*/ 53 h 125"/>
                  <a:gd name="T68" fmla="*/ 3 w 568"/>
                  <a:gd name="T69" fmla="*/ 53 h 125"/>
                  <a:gd name="T70" fmla="*/ 5 w 568"/>
                  <a:gd name="T71" fmla="*/ 53 h 125"/>
                  <a:gd name="T72" fmla="*/ 5 w 568"/>
                  <a:gd name="T73" fmla="*/ 53 h 125"/>
                  <a:gd name="T74" fmla="*/ 5 w 568"/>
                  <a:gd name="T75" fmla="*/ 51 h 125"/>
                  <a:gd name="T76" fmla="*/ 10 w 568"/>
                  <a:gd name="T77" fmla="*/ 24 h 125"/>
                  <a:gd name="T78" fmla="*/ 15 w 568"/>
                  <a:gd name="T79" fmla="*/ 0 h 125"/>
                  <a:gd name="T80" fmla="*/ 15 w 568"/>
                  <a:gd name="T81" fmla="*/ 0 h 125"/>
                  <a:gd name="T82" fmla="*/ 13 w 568"/>
                  <a:gd name="T83" fmla="*/ 0 h 125"/>
                  <a:gd name="T84" fmla="*/ 13 w 568"/>
                  <a:gd name="T85" fmla="*/ 0 h 125"/>
                  <a:gd name="T86" fmla="*/ 13 w 568"/>
                  <a:gd name="T87" fmla="*/ 0 h 125"/>
                  <a:gd name="T88" fmla="*/ 11 w 568"/>
                  <a:gd name="T89" fmla="*/ 0 h 125"/>
                  <a:gd name="T90" fmla="*/ 11 w 568"/>
                  <a:gd name="T91" fmla="*/ 0 h 125"/>
                  <a:gd name="T92" fmla="*/ 11 w 568"/>
                  <a:gd name="T93" fmla="*/ 0 h 125"/>
                  <a:gd name="T94" fmla="*/ 10 w 568"/>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125"/>
                  <a:gd name="T146" fmla="*/ 568 w 568"/>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125">
                    <a:moveTo>
                      <a:pt x="568" y="79"/>
                    </a:moveTo>
                    <a:lnTo>
                      <a:pt x="566" y="67"/>
                    </a:lnTo>
                    <a:lnTo>
                      <a:pt x="564" y="67"/>
                    </a:lnTo>
                    <a:lnTo>
                      <a:pt x="563" y="67"/>
                    </a:lnTo>
                    <a:lnTo>
                      <a:pt x="561" y="67"/>
                    </a:lnTo>
                    <a:lnTo>
                      <a:pt x="563" y="79"/>
                    </a:lnTo>
                    <a:lnTo>
                      <a:pt x="568" y="79"/>
                    </a:lnTo>
                    <a:lnTo>
                      <a:pt x="566" y="109"/>
                    </a:lnTo>
                    <a:lnTo>
                      <a:pt x="563" y="125"/>
                    </a:lnTo>
                    <a:lnTo>
                      <a:pt x="561" y="125"/>
                    </a:lnTo>
                    <a:lnTo>
                      <a:pt x="559" y="125"/>
                    </a:lnTo>
                    <a:lnTo>
                      <a:pt x="558" y="125"/>
                    </a:lnTo>
                    <a:lnTo>
                      <a:pt x="561" y="109"/>
                    </a:lnTo>
                    <a:lnTo>
                      <a:pt x="563" y="79"/>
                    </a:lnTo>
                    <a:lnTo>
                      <a:pt x="568" y="79"/>
                    </a:lnTo>
                    <a:close/>
                    <a:moveTo>
                      <a:pt x="10" y="0"/>
                    </a:moveTo>
                    <a:lnTo>
                      <a:pt x="5" y="23"/>
                    </a:lnTo>
                    <a:lnTo>
                      <a:pt x="0" y="51"/>
                    </a:lnTo>
                    <a:lnTo>
                      <a:pt x="0" y="53"/>
                    </a:lnTo>
                    <a:lnTo>
                      <a:pt x="1" y="53"/>
                    </a:lnTo>
                    <a:lnTo>
                      <a:pt x="3" y="53"/>
                    </a:lnTo>
                    <a:lnTo>
                      <a:pt x="5" y="53"/>
                    </a:lnTo>
                    <a:lnTo>
                      <a:pt x="5" y="51"/>
                    </a:lnTo>
                    <a:lnTo>
                      <a:pt x="10" y="24"/>
                    </a:lnTo>
                    <a:lnTo>
                      <a:pt x="15" y="0"/>
                    </a:lnTo>
                    <a:lnTo>
                      <a:pt x="13" y="0"/>
                    </a:lnTo>
                    <a:lnTo>
                      <a:pt x="11" y="0"/>
                    </a:lnTo>
                    <a:lnTo>
                      <a:pt x="10" y="0"/>
                    </a:lnTo>
                    <a:close/>
                  </a:path>
                </a:pathLst>
              </a:custGeom>
              <a:solidFill>
                <a:srgbClr val="787878"/>
              </a:solidFill>
              <a:ln w="9525">
                <a:noFill/>
                <a:round/>
                <a:headEnd/>
                <a:tailEnd/>
              </a:ln>
            </p:spPr>
            <p:txBody>
              <a:bodyPr/>
              <a:lstStyle/>
              <a:p>
                <a:pPr algn="ctr"/>
                <a:endParaRPr lang="en-US">
                  <a:latin typeface="Candara" pitchFamily="34" charset="0"/>
                </a:endParaRPr>
              </a:p>
            </p:txBody>
          </p:sp>
          <p:sp>
            <p:nvSpPr>
              <p:cNvPr id="7360" name="Freeform 376"/>
              <p:cNvSpPr>
                <a:spLocks noEditPoints="1"/>
              </p:cNvSpPr>
              <p:nvPr/>
            </p:nvSpPr>
            <p:spPr bwMode="auto">
              <a:xfrm>
                <a:off x="1752" y="2866"/>
                <a:ext cx="561" cy="125"/>
              </a:xfrm>
              <a:custGeom>
                <a:avLst/>
                <a:gdLst>
                  <a:gd name="T0" fmla="*/ 561 w 561"/>
                  <a:gd name="T1" fmla="*/ 79 h 125"/>
                  <a:gd name="T2" fmla="*/ 561 w 561"/>
                  <a:gd name="T3" fmla="*/ 67 h 125"/>
                  <a:gd name="T4" fmla="*/ 560 w 561"/>
                  <a:gd name="T5" fmla="*/ 67 h 125"/>
                  <a:gd name="T6" fmla="*/ 560 w 561"/>
                  <a:gd name="T7" fmla="*/ 67 h 125"/>
                  <a:gd name="T8" fmla="*/ 560 w 561"/>
                  <a:gd name="T9" fmla="*/ 67 h 125"/>
                  <a:gd name="T10" fmla="*/ 558 w 561"/>
                  <a:gd name="T11" fmla="*/ 67 h 125"/>
                  <a:gd name="T12" fmla="*/ 558 w 561"/>
                  <a:gd name="T13" fmla="*/ 67 h 125"/>
                  <a:gd name="T14" fmla="*/ 558 w 561"/>
                  <a:gd name="T15" fmla="*/ 67 h 125"/>
                  <a:gd name="T16" fmla="*/ 556 w 561"/>
                  <a:gd name="T17" fmla="*/ 67 h 125"/>
                  <a:gd name="T18" fmla="*/ 556 w 561"/>
                  <a:gd name="T19" fmla="*/ 67 h 125"/>
                  <a:gd name="T20" fmla="*/ 556 w 561"/>
                  <a:gd name="T21" fmla="*/ 79 h 125"/>
                  <a:gd name="T22" fmla="*/ 561 w 561"/>
                  <a:gd name="T23" fmla="*/ 79 h 125"/>
                  <a:gd name="T24" fmla="*/ 560 w 561"/>
                  <a:gd name="T25" fmla="*/ 109 h 125"/>
                  <a:gd name="T26" fmla="*/ 558 w 561"/>
                  <a:gd name="T27" fmla="*/ 125 h 125"/>
                  <a:gd name="T28" fmla="*/ 556 w 561"/>
                  <a:gd name="T29" fmla="*/ 125 h 125"/>
                  <a:gd name="T30" fmla="*/ 556 w 561"/>
                  <a:gd name="T31" fmla="*/ 125 h 125"/>
                  <a:gd name="T32" fmla="*/ 556 w 561"/>
                  <a:gd name="T33" fmla="*/ 125 h 125"/>
                  <a:gd name="T34" fmla="*/ 555 w 561"/>
                  <a:gd name="T35" fmla="*/ 125 h 125"/>
                  <a:gd name="T36" fmla="*/ 555 w 561"/>
                  <a:gd name="T37" fmla="*/ 125 h 125"/>
                  <a:gd name="T38" fmla="*/ 553 w 561"/>
                  <a:gd name="T39" fmla="*/ 125 h 125"/>
                  <a:gd name="T40" fmla="*/ 553 w 561"/>
                  <a:gd name="T41" fmla="*/ 125 h 125"/>
                  <a:gd name="T42" fmla="*/ 553 w 561"/>
                  <a:gd name="T43" fmla="*/ 125 h 125"/>
                  <a:gd name="T44" fmla="*/ 555 w 561"/>
                  <a:gd name="T45" fmla="*/ 107 h 125"/>
                  <a:gd name="T46" fmla="*/ 556 w 561"/>
                  <a:gd name="T47" fmla="*/ 79 h 125"/>
                  <a:gd name="T48" fmla="*/ 561 w 561"/>
                  <a:gd name="T49" fmla="*/ 79 h 125"/>
                  <a:gd name="T50" fmla="*/ 10 w 561"/>
                  <a:gd name="T51" fmla="*/ 0 h 125"/>
                  <a:gd name="T52" fmla="*/ 3 w 561"/>
                  <a:gd name="T53" fmla="*/ 23 h 125"/>
                  <a:gd name="T54" fmla="*/ 0 w 561"/>
                  <a:gd name="T55" fmla="*/ 51 h 125"/>
                  <a:gd name="T56" fmla="*/ 0 w 561"/>
                  <a:gd name="T57" fmla="*/ 53 h 125"/>
                  <a:gd name="T58" fmla="*/ 0 w 561"/>
                  <a:gd name="T59" fmla="*/ 53 h 125"/>
                  <a:gd name="T60" fmla="*/ 0 w 561"/>
                  <a:gd name="T61" fmla="*/ 53 h 125"/>
                  <a:gd name="T62" fmla="*/ 2 w 561"/>
                  <a:gd name="T63" fmla="*/ 53 h 125"/>
                  <a:gd name="T64" fmla="*/ 2 w 561"/>
                  <a:gd name="T65" fmla="*/ 53 h 125"/>
                  <a:gd name="T66" fmla="*/ 2 w 561"/>
                  <a:gd name="T67" fmla="*/ 53 h 125"/>
                  <a:gd name="T68" fmla="*/ 3 w 561"/>
                  <a:gd name="T69" fmla="*/ 53 h 125"/>
                  <a:gd name="T70" fmla="*/ 3 w 561"/>
                  <a:gd name="T71" fmla="*/ 53 h 125"/>
                  <a:gd name="T72" fmla="*/ 5 w 561"/>
                  <a:gd name="T73" fmla="*/ 53 h 125"/>
                  <a:gd name="T74" fmla="*/ 5 w 561"/>
                  <a:gd name="T75" fmla="*/ 51 h 125"/>
                  <a:gd name="T76" fmla="*/ 8 w 561"/>
                  <a:gd name="T77" fmla="*/ 24 h 125"/>
                  <a:gd name="T78" fmla="*/ 15 w 561"/>
                  <a:gd name="T79" fmla="*/ 0 h 125"/>
                  <a:gd name="T80" fmla="*/ 13 w 561"/>
                  <a:gd name="T81" fmla="*/ 0 h 125"/>
                  <a:gd name="T82" fmla="*/ 13 w 561"/>
                  <a:gd name="T83" fmla="*/ 0 h 125"/>
                  <a:gd name="T84" fmla="*/ 13 w 561"/>
                  <a:gd name="T85" fmla="*/ 0 h 125"/>
                  <a:gd name="T86" fmla="*/ 12 w 561"/>
                  <a:gd name="T87" fmla="*/ 0 h 125"/>
                  <a:gd name="T88" fmla="*/ 12 w 561"/>
                  <a:gd name="T89" fmla="*/ 0 h 125"/>
                  <a:gd name="T90" fmla="*/ 10 w 561"/>
                  <a:gd name="T91" fmla="*/ 0 h 125"/>
                  <a:gd name="T92" fmla="*/ 10 w 561"/>
                  <a:gd name="T93" fmla="*/ 0 h 125"/>
                  <a:gd name="T94" fmla="*/ 10 w 561"/>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1"/>
                  <a:gd name="T145" fmla="*/ 0 h 125"/>
                  <a:gd name="T146" fmla="*/ 561 w 561"/>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1" h="125">
                    <a:moveTo>
                      <a:pt x="561" y="79"/>
                    </a:moveTo>
                    <a:lnTo>
                      <a:pt x="561" y="67"/>
                    </a:lnTo>
                    <a:lnTo>
                      <a:pt x="560" y="67"/>
                    </a:lnTo>
                    <a:lnTo>
                      <a:pt x="558" y="67"/>
                    </a:lnTo>
                    <a:lnTo>
                      <a:pt x="556" y="67"/>
                    </a:lnTo>
                    <a:lnTo>
                      <a:pt x="556" y="79"/>
                    </a:lnTo>
                    <a:lnTo>
                      <a:pt x="561" y="79"/>
                    </a:lnTo>
                    <a:lnTo>
                      <a:pt x="560" y="109"/>
                    </a:lnTo>
                    <a:lnTo>
                      <a:pt x="558" y="125"/>
                    </a:lnTo>
                    <a:lnTo>
                      <a:pt x="556" y="125"/>
                    </a:lnTo>
                    <a:lnTo>
                      <a:pt x="555" y="125"/>
                    </a:lnTo>
                    <a:lnTo>
                      <a:pt x="553" y="125"/>
                    </a:lnTo>
                    <a:lnTo>
                      <a:pt x="555" y="107"/>
                    </a:lnTo>
                    <a:lnTo>
                      <a:pt x="556" y="79"/>
                    </a:lnTo>
                    <a:lnTo>
                      <a:pt x="561" y="79"/>
                    </a:lnTo>
                    <a:close/>
                    <a:moveTo>
                      <a:pt x="10" y="0"/>
                    </a:moveTo>
                    <a:lnTo>
                      <a:pt x="3" y="23"/>
                    </a:lnTo>
                    <a:lnTo>
                      <a:pt x="0" y="51"/>
                    </a:lnTo>
                    <a:lnTo>
                      <a:pt x="0" y="53"/>
                    </a:lnTo>
                    <a:lnTo>
                      <a:pt x="2" y="53"/>
                    </a:lnTo>
                    <a:lnTo>
                      <a:pt x="3" y="53"/>
                    </a:lnTo>
                    <a:lnTo>
                      <a:pt x="5" y="53"/>
                    </a:lnTo>
                    <a:lnTo>
                      <a:pt x="5" y="51"/>
                    </a:lnTo>
                    <a:lnTo>
                      <a:pt x="8" y="24"/>
                    </a:lnTo>
                    <a:lnTo>
                      <a:pt x="15" y="0"/>
                    </a:lnTo>
                    <a:lnTo>
                      <a:pt x="13" y="0"/>
                    </a:lnTo>
                    <a:lnTo>
                      <a:pt x="12" y="0"/>
                    </a:lnTo>
                    <a:lnTo>
                      <a:pt x="10" y="0"/>
                    </a:lnTo>
                    <a:close/>
                  </a:path>
                </a:pathLst>
              </a:custGeom>
              <a:solidFill>
                <a:srgbClr val="787878"/>
              </a:solidFill>
              <a:ln w="9525">
                <a:noFill/>
                <a:round/>
                <a:headEnd/>
                <a:tailEnd/>
              </a:ln>
            </p:spPr>
            <p:txBody>
              <a:bodyPr/>
              <a:lstStyle/>
              <a:p>
                <a:pPr algn="ctr"/>
                <a:endParaRPr lang="en-US">
                  <a:latin typeface="Candara" pitchFamily="34" charset="0"/>
                </a:endParaRPr>
              </a:p>
            </p:txBody>
          </p:sp>
          <p:sp>
            <p:nvSpPr>
              <p:cNvPr id="7361" name="Freeform 377"/>
              <p:cNvSpPr>
                <a:spLocks noEditPoints="1"/>
              </p:cNvSpPr>
              <p:nvPr/>
            </p:nvSpPr>
            <p:spPr bwMode="auto">
              <a:xfrm>
                <a:off x="1754" y="2866"/>
                <a:ext cx="558" cy="125"/>
              </a:xfrm>
              <a:custGeom>
                <a:avLst/>
                <a:gdLst>
                  <a:gd name="T0" fmla="*/ 558 w 558"/>
                  <a:gd name="T1" fmla="*/ 79 h 125"/>
                  <a:gd name="T2" fmla="*/ 556 w 558"/>
                  <a:gd name="T3" fmla="*/ 67 h 125"/>
                  <a:gd name="T4" fmla="*/ 556 w 558"/>
                  <a:gd name="T5" fmla="*/ 67 h 125"/>
                  <a:gd name="T6" fmla="*/ 556 w 558"/>
                  <a:gd name="T7" fmla="*/ 67 h 125"/>
                  <a:gd name="T8" fmla="*/ 554 w 558"/>
                  <a:gd name="T9" fmla="*/ 67 h 125"/>
                  <a:gd name="T10" fmla="*/ 554 w 558"/>
                  <a:gd name="T11" fmla="*/ 67 h 125"/>
                  <a:gd name="T12" fmla="*/ 553 w 558"/>
                  <a:gd name="T13" fmla="*/ 67 h 125"/>
                  <a:gd name="T14" fmla="*/ 553 w 558"/>
                  <a:gd name="T15" fmla="*/ 67 h 125"/>
                  <a:gd name="T16" fmla="*/ 553 w 558"/>
                  <a:gd name="T17" fmla="*/ 67 h 125"/>
                  <a:gd name="T18" fmla="*/ 551 w 558"/>
                  <a:gd name="T19" fmla="*/ 67 h 125"/>
                  <a:gd name="T20" fmla="*/ 553 w 558"/>
                  <a:gd name="T21" fmla="*/ 79 h 125"/>
                  <a:gd name="T22" fmla="*/ 558 w 558"/>
                  <a:gd name="T23" fmla="*/ 79 h 125"/>
                  <a:gd name="T24" fmla="*/ 556 w 558"/>
                  <a:gd name="T25" fmla="*/ 109 h 125"/>
                  <a:gd name="T26" fmla="*/ 553 w 558"/>
                  <a:gd name="T27" fmla="*/ 125 h 125"/>
                  <a:gd name="T28" fmla="*/ 553 w 558"/>
                  <a:gd name="T29" fmla="*/ 125 h 125"/>
                  <a:gd name="T30" fmla="*/ 551 w 558"/>
                  <a:gd name="T31" fmla="*/ 125 h 125"/>
                  <a:gd name="T32" fmla="*/ 551 w 558"/>
                  <a:gd name="T33" fmla="*/ 125 h 125"/>
                  <a:gd name="T34" fmla="*/ 551 w 558"/>
                  <a:gd name="T35" fmla="*/ 125 h 125"/>
                  <a:gd name="T36" fmla="*/ 550 w 558"/>
                  <a:gd name="T37" fmla="*/ 125 h 125"/>
                  <a:gd name="T38" fmla="*/ 550 w 558"/>
                  <a:gd name="T39" fmla="*/ 125 h 125"/>
                  <a:gd name="T40" fmla="*/ 550 w 558"/>
                  <a:gd name="T41" fmla="*/ 125 h 125"/>
                  <a:gd name="T42" fmla="*/ 548 w 558"/>
                  <a:gd name="T43" fmla="*/ 125 h 125"/>
                  <a:gd name="T44" fmla="*/ 551 w 558"/>
                  <a:gd name="T45" fmla="*/ 107 h 125"/>
                  <a:gd name="T46" fmla="*/ 553 w 558"/>
                  <a:gd name="T47" fmla="*/ 79 h 125"/>
                  <a:gd name="T48" fmla="*/ 558 w 558"/>
                  <a:gd name="T49" fmla="*/ 79 h 125"/>
                  <a:gd name="T50" fmla="*/ 10 w 558"/>
                  <a:gd name="T51" fmla="*/ 0 h 125"/>
                  <a:gd name="T52" fmla="*/ 5 w 558"/>
                  <a:gd name="T53" fmla="*/ 24 h 125"/>
                  <a:gd name="T54" fmla="*/ 0 w 558"/>
                  <a:gd name="T55" fmla="*/ 51 h 125"/>
                  <a:gd name="T56" fmla="*/ 0 w 558"/>
                  <a:gd name="T57" fmla="*/ 53 h 125"/>
                  <a:gd name="T58" fmla="*/ 0 w 558"/>
                  <a:gd name="T59" fmla="*/ 53 h 125"/>
                  <a:gd name="T60" fmla="*/ 1 w 558"/>
                  <a:gd name="T61" fmla="*/ 53 h 125"/>
                  <a:gd name="T62" fmla="*/ 1 w 558"/>
                  <a:gd name="T63" fmla="*/ 53 h 125"/>
                  <a:gd name="T64" fmla="*/ 3 w 558"/>
                  <a:gd name="T65" fmla="*/ 53 h 125"/>
                  <a:gd name="T66" fmla="*/ 3 w 558"/>
                  <a:gd name="T67" fmla="*/ 53 h 125"/>
                  <a:gd name="T68" fmla="*/ 3 w 558"/>
                  <a:gd name="T69" fmla="*/ 53 h 125"/>
                  <a:gd name="T70" fmla="*/ 5 w 558"/>
                  <a:gd name="T71" fmla="*/ 53 h 125"/>
                  <a:gd name="T72" fmla="*/ 5 w 558"/>
                  <a:gd name="T73" fmla="*/ 53 h 125"/>
                  <a:gd name="T74" fmla="*/ 5 w 558"/>
                  <a:gd name="T75" fmla="*/ 53 h 125"/>
                  <a:gd name="T76" fmla="*/ 10 w 558"/>
                  <a:gd name="T77" fmla="*/ 24 h 125"/>
                  <a:gd name="T78" fmla="*/ 15 w 558"/>
                  <a:gd name="T79" fmla="*/ 0 h 125"/>
                  <a:gd name="T80" fmla="*/ 15 w 558"/>
                  <a:gd name="T81" fmla="*/ 0 h 125"/>
                  <a:gd name="T82" fmla="*/ 15 w 558"/>
                  <a:gd name="T83" fmla="*/ 0 h 125"/>
                  <a:gd name="T84" fmla="*/ 13 w 558"/>
                  <a:gd name="T85" fmla="*/ 0 h 125"/>
                  <a:gd name="T86" fmla="*/ 13 w 558"/>
                  <a:gd name="T87" fmla="*/ 0 h 125"/>
                  <a:gd name="T88" fmla="*/ 11 w 558"/>
                  <a:gd name="T89" fmla="*/ 0 h 125"/>
                  <a:gd name="T90" fmla="*/ 11 w 558"/>
                  <a:gd name="T91" fmla="*/ 0 h 125"/>
                  <a:gd name="T92" fmla="*/ 11 w 558"/>
                  <a:gd name="T93" fmla="*/ 0 h 125"/>
                  <a:gd name="T94" fmla="*/ 10 w 558"/>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8"/>
                  <a:gd name="T145" fmla="*/ 0 h 125"/>
                  <a:gd name="T146" fmla="*/ 558 w 558"/>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8" h="125">
                    <a:moveTo>
                      <a:pt x="558" y="79"/>
                    </a:moveTo>
                    <a:lnTo>
                      <a:pt x="556" y="67"/>
                    </a:lnTo>
                    <a:lnTo>
                      <a:pt x="554" y="67"/>
                    </a:lnTo>
                    <a:lnTo>
                      <a:pt x="553" y="67"/>
                    </a:lnTo>
                    <a:lnTo>
                      <a:pt x="551" y="67"/>
                    </a:lnTo>
                    <a:lnTo>
                      <a:pt x="553" y="79"/>
                    </a:lnTo>
                    <a:lnTo>
                      <a:pt x="558" y="79"/>
                    </a:lnTo>
                    <a:lnTo>
                      <a:pt x="556" y="109"/>
                    </a:lnTo>
                    <a:lnTo>
                      <a:pt x="553" y="125"/>
                    </a:lnTo>
                    <a:lnTo>
                      <a:pt x="551" y="125"/>
                    </a:lnTo>
                    <a:lnTo>
                      <a:pt x="550" y="125"/>
                    </a:lnTo>
                    <a:lnTo>
                      <a:pt x="548" y="125"/>
                    </a:lnTo>
                    <a:lnTo>
                      <a:pt x="551" y="107"/>
                    </a:lnTo>
                    <a:lnTo>
                      <a:pt x="553" y="79"/>
                    </a:lnTo>
                    <a:lnTo>
                      <a:pt x="558" y="79"/>
                    </a:lnTo>
                    <a:close/>
                    <a:moveTo>
                      <a:pt x="10" y="0"/>
                    </a:moveTo>
                    <a:lnTo>
                      <a:pt x="5" y="24"/>
                    </a:lnTo>
                    <a:lnTo>
                      <a:pt x="0" y="51"/>
                    </a:lnTo>
                    <a:lnTo>
                      <a:pt x="0" y="53"/>
                    </a:lnTo>
                    <a:lnTo>
                      <a:pt x="1" y="53"/>
                    </a:lnTo>
                    <a:lnTo>
                      <a:pt x="3" y="53"/>
                    </a:lnTo>
                    <a:lnTo>
                      <a:pt x="5" y="53"/>
                    </a:lnTo>
                    <a:lnTo>
                      <a:pt x="10" y="24"/>
                    </a:lnTo>
                    <a:lnTo>
                      <a:pt x="15" y="0"/>
                    </a:lnTo>
                    <a:lnTo>
                      <a:pt x="13" y="0"/>
                    </a:lnTo>
                    <a:lnTo>
                      <a:pt x="11" y="0"/>
                    </a:lnTo>
                    <a:lnTo>
                      <a:pt x="10" y="0"/>
                    </a:lnTo>
                    <a:close/>
                  </a:path>
                </a:pathLst>
              </a:custGeom>
              <a:solidFill>
                <a:srgbClr val="787878"/>
              </a:solidFill>
              <a:ln w="9525">
                <a:noFill/>
                <a:round/>
                <a:headEnd/>
                <a:tailEnd/>
              </a:ln>
            </p:spPr>
            <p:txBody>
              <a:bodyPr/>
              <a:lstStyle/>
              <a:p>
                <a:pPr algn="ctr"/>
                <a:endParaRPr lang="en-US">
                  <a:latin typeface="Candara" pitchFamily="34" charset="0"/>
                </a:endParaRPr>
              </a:p>
            </p:txBody>
          </p:sp>
          <p:sp>
            <p:nvSpPr>
              <p:cNvPr id="7362" name="Freeform 378"/>
              <p:cNvSpPr>
                <a:spLocks noEditPoints="1"/>
              </p:cNvSpPr>
              <p:nvPr/>
            </p:nvSpPr>
            <p:spPr bwMode="auto">
              <a:xfrm>
                <a:off x="1757" y="2866"/>
                <a:ext cx="551" cy="127"/>
              </a:xfrm>
              <a:custGeom>
                <a:avLst/>
                <a:gdLst>
                  <a:gd name="T0" fmla="*/ 551 w 551"/>
                  <a:gd name="T1" fmla="*/ 79 h 127"/>
                  <a:gd name="T2" fmla="*/ 551 w 551"/>
                  <a:gd name="T3" fmla="*/ 67 h 127"/>
                  <a:gd name="T4" fmla="*/ 550 w 551"/>
                  <a:gd name="T5" fmla="*/ 67 h 127"/>
                  <a:gd name="T6" fmla="*/ 550 w 551"/>
                  <a:gd name="T7" fmla="*/ 67 h 127"/>
                  <a:gd name="T8" fmla="*/ 550 w 551"/>
                  <a:gd name="T9" fmla="*/ 67 h 127"/>
                  <a:gd name="T10" fmla="*/ 548 w 551"/>
                  <a:gd name="T11" fmla="*/ 67 h 127"/>
                  <a:gd name="T12" fmla="*/ 548 w 551"/>
                  <a:gd name="T13" fmla="*/ 67 h 127"/>
                  <a:gd name="T14" fmla="*/ 548 w 551"/>
                  <a:gd name="T15" fmla="*/ 67 h 127"/>
                  <a:gd name="T16" fmla="*/ 547 w 551"/>
                  <a:gd name="T17" fmla="*/ 67 h 127"/>
                  <a:gd name="T18" fmla="*/ 547 w 551"/>
                  <a:gd name="T19" fmla="*/ 67 h 127"/>
                  <a:gd name="T20" fmla="*/ 547 w 551"/>
                  <a:gd name="T21" fmla="*/ 79 h 127"/>
                  <a:gd name="T22" fmla="*/ 551 w 551"/>
                  <a:gd name="T23" fmla="*/ 79 h 127"/>
                  <a:gd name="T24" fmla="*/ 550 w 551"/>
                  <a:gd name="T25" fmla="*/ 107 h 127"/>
                  <a:gd name="T26" fmla="*/ 548 w 551"/>
                  <a:gd name="T27" fmla="*/ 125 h 127"/>
                  <a:gd name="T28" fmla="*/ 547 w 551"/>
                  <a:gd name="T29" fmla="*/ 125 h 127"/>
                  <a:gd name="T30" fmla="*/ 547 w 551"/>
                  <a:gd name="T31" fmla="*/ 125 h 127"/>
                  <a:gd name="T32" fmla="*/ 547 w 551"/>
                  <a:gd name="T33" fmla="*/ 125 h 127"/>
                  <a:gd name="T34" fmla="*/ 545 w 551"/>
                  <a:gd name="T35" fmla="*/ 125 h 127"/>
                  <a:gd name="T36" fmla="*/ 545 w 551"/>
                  <a:gd name="T37" fmla="*/ 127 h 127"/>
                  <a:gd name="T38" fmla="*/ 543 w 551"/>
                  <a:gd name="T39" fmla="*/ 127 h 127"/>
                  <a:gd name="T40" fmla="*/ 543 w 551"/>
                  <a:gd name="T41" fmla="*/ 127 h 127"/>
                  <a:gd name="T42" fmla="*/ 543 w 551"/>
                  <a:gd name="T43" fmla="*/ 127 h 127"/>
                  <a:gd name="T44" fmla="*/ 545 w 551"/>
                  <a:gd name="T45" fmla="*/ 107 h 127"/>
                  <a:gd name="T46" fmla="*/ 547 w 551"/>
                  <a:gd name="T47" fmla="*/ 79 h 127"/>
                  <a:gd name="T48" fmla="*/ 551 w 551"/>
                  <a:gd name="T49" fmla="*/ 79 h 127"/>
                  <a:gd name="T50" fmla="*/ 10 w 551"/>
                  <a:gd name="T51" fmla="*/ 0 h 127"/>
                  <a:gd name="T52" fmla="*/ 3 w 551"/>
                  <a:gd name="T53" fmla="*/ 24 h 127"/>
                  <a:gd name="T54" fmla="*/ 0 w 551"/>
                  <a:gd name="T55" fmla="*/ 51 h 127"/>
                  <a:gd name="T56" fmla="*/ 0 w 551"/>
                  <a:gd name="T57" fmla="*/ 53 h 127"/>
                  <a:gd name="T58" fmla="*/ 0 w 551"/>
                  <a:gd name="T59" fmla="*/ 53 h 127"/>
                  <a:gd name="T60" fmla="*/ 0 w 551"/>
                  <a:gd name="T61" fmla="*/ 53 h 127"/>
                  <a:gd name="T62" fmla="*/ 2 w 551"/>
                  <a:gd name="T63" fmla="*/ 53 h 127"/>
                  <a:gd name="T64" fmla="*/ 2 w 551"/>
                  <a:gd name="T65" fmla="*/ 53 h 127"/>
                  <a:gd name="T66" fmla="*/ 2 w 551"/>
                  <a:gd name="T67" fmla="*/ 53 h 127"/>
                  <a:gd name="T68" fmla="*/ 3 w 551"/>
                  <a:gd name="T69" fmla="*/ 53 h 127"/>
                  <a:gd name="T70" fmla="*/ 3 w 551"/>
                  <a:gd name="T71" fmla="*/ 53 h 127"/>
                  <a:gd name="T72" fmla="*/ 5 w 551"/>
                  <a:gd name="T73" fmla="*/ 53 h 127"/>
                  <a:gd name="T74" fmla="*/ 5 w 551"/>
                  <a:gd name="T75" fmla="*/ 53 h 127"/>
                  <a:gd name="T76" fmla="*/ 8 w 551"/>
                  <a:gd name="T77" fmla="*/ 24 h 127"/>
                  <a:gd name="T78" fmla="*/ 15 w 551"/>
                  <a:gd name="T79" fmla="*/ 0 h 127"/>
                  <a:gd name="T80" fmla="*/ 13 w 551"/>
                  <a:gd name="T81" fmla="*/ 0 h 127"/>
                  <a:gd name="T82" fmla="*/ 13 w 551"/>
                  <a:gd name="T83" fmla="*/ 0 h 127"/>
                  <a:gd name="T84" fmla="*/ 13 w 551"/>
                  <a:gd name="T85" fmla="*/ 0 h 127"/>
                  <a:gd name="T86" fmla="*/ 12 w 551"/>
                  <a:gd name="T87" fmla="*/ 0 h 127"/>
                  <a:gd name="T88" fmla="*/ 12 w 551"/>
                  <a:gd name="T89" fmla="*/ 0 h 127"/>
                  <a:gd name="T90" fmla="*/ 12 w 551"/>
                  <a:gd name="T91" fmla="*/ 0 h 127"/>
                  <a:gd name="T92" fmla="*/ 10 w 551"/>
                  <a:gd name="T93" fmla="*/ 0 h 127"/>
                  <a:gd name="T94" fmla="*/ 10 w 551"/>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127"/>
                  <a:gd name="T146" fmla="*/ 551 w 551"/>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127">
                    <a:moveTo>
                      <a:pt x="551" y="79"/>
                    </a:moveTo>
                    <a:lnTo>
                      <a:pt x="551" y="67"/>
                    </a:lnTo>
                    <a:lnTo>
                      <a:pt x="550" y="67"/>
                    </a:lnTo>
                    <a:lnTo>
                      <a:pt x="548" y="67"/>
                    </a:lnTo>
                    <a:lnTo>
                      <a:pt x="547" y="67"/>
                    </a:lnTo>
                    <a:lnTo>
                      <a:pt x="547" y="79"/>
                    </a:lnTo>
                    <a:lnTo>
                      <a:pt x="551" y="79"/>
                    </a:lnTo>
                    <a:lnTo>
                      <a:pt x="550" y="107"/>
                    </a:lnTo>
                    <a:lnTo>
                      <a:pt x="548" y="125"/>
                    </a:lnTo>
                    <a:lnTo>
                      <a:pt x="547" y="125"/>
                    </a:lnTo>
                    <a:lnTo>
                      <a:pt x="545" y="125"/>
                    </a:lnTo>
                    <a:lnTo>
                      <a:pt x="545" y="127"/>
                    </a:lnTo>
                    <a:lnTo>
                      <a:pt x="543" y="127"/>
                    </a:lnTo>
                    <a:lnTo>
                      <a:pt x="545" y="107"/>
                    </a:lnTo>
                    <a:lnTo>
                      <a:pt x="547" y="79"/>
                    </a:lnTo>
                    <a:lnTo>
                      <a:pt x="551" y="79"/>
                    </a:lnTo>
                    <a:close/>
                    <a:moveTo>
                      <a:pt x="10" y="0"/>
                    </a:moveTo>
                    <a:lnTo>
                      <a:pt x="3" y="24"/>
                    </a:lnTo>
                    <a:lnTo>
                      <a:pt x="0" y="51"/>
                    </a:lnTo>
                    <a:lnTo>
                      <a:pt x="0" y="53"/>
                    </a:lnTo>
                    <a:lnTo>
                      <a:pt x="2" y="53"/>
                    </a:lnTo>
                    <a:lnTo>
                      <a:pt x="3" y="53"/>
                    </a:lnTo>
                    <a:lnTo>
                      <a:pt x="5" y="53"/>
                    </a:lnTo>
                    <a:lnTo>
                      <a:pt x="8" y="24"/>
                    </a:lnTo>
                    <a:lnTo>
                      <a:pt x="15" y="0"/>
                    </a:lnTo>
                    <a:lnTo>
                      <a:pt x="13" y="0"/>
                    </a:lnTo>
                    <a:lnTo>
                      <a:pt x="12" y="0"/>
                    </a:lnTo>
                    <a:lnTo>
                      <a:pt x="10" y="0"/>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363" name="Freeform 379"/>
              <p:cNvSpPr>
                <a:spLocks noEditPoints="1"/>
              </p:cNvSpPr>
              <p:nvPr/>
            </p:nvSpPr>
            <p:spPr bwMode="auto">
              <a:xfrm>
                <a:off x="1759" y="2866"/>
                <a:ext cx="548" cy="127"/>
              </a:xfrm>
              <a:custGeom>
                <a:avLst/>
                <a:gdLst>
                  <a:gd name="T0" fmla="*/ 548 w 548"/>
                  <a:gd name="T1" fmla="*/ 79 h 127"/>
                  <a:gd name="T2" fmla="*/ 546 w 548"/>
                  <a:gd name="T3" fmla="*/ 67 h 127"/>
                  <a:gd name="T4" fmla="*/ 546 w 548"/>
                  <a:gd name="T5" fmla="*/ 67 h 127"/>
                  <a:gd name="T6" fmla="*/ 546 w 548"/>
                  <a:gd name="T7" fmla="*/ 67 h 127"/>
                  <a:gd name="T8" fmla="*/ 545 w 548"/>
                  <a:gd name="T9" fmla="*/ 67 h 127"/>
                  <a:gd name="T10" fmla="*/ 545 w 548"/>
                  <a:gd name="T11" fmla="*/ 67 h 127"/>
                  <a:gd name="T12" fmla="*/ 543 w 548"/>
                  <a:gd name="T13" fmla="*/ 67 h 127"/>
                  <a:gd name="T14" fmla="*/ 543 w 548"/>
                  <a:gd name="T15" fmla="*/ 67 h 127"/>
                  <a:gd name="T16" fmla="*/ 543 w 548"/>
                  <a:gd name="T17" fmla="*/ 67 h 127"/>
                  <a:gd name="T18" fmla="*/ 541 w 548"/>
                  <a:gd name="T19" fmla="*/ 67 h 127"/>
                  <a:gd name="T20" fmla="*/ 543 w 548"/>
                  <a:gd name="T21" fmla="*/ 79 h 127"/>
                  <a:gd name="T22" fmla="*/ 548 w 548"/>
                  <a:gd name="T23" fmla="*/ 79 h 127"/>
                  <a:gd name="T24" fmla="*/ 546 w 548"/>
                  <a:gd name="T25" fmla="*/ 107 h 127"/>
                  <a:gd name="T26" fmla="*/ 543 w 548"/>
                  <a:gd name="T27" fmla="*/ 125 h 127"/>
                  <a:gd name="T28" fmla="*/ 543 w 548"/>
                  <a:gd name="T29" fmla="*/ 127 h 127"/>
                  <a:gd name="T30" fmla="*/ 541 w 548"/>
                  <a:gd name="T31" fmla="*/ 127 h 127"/>
                  <a:gd name="T32" fmla="*/ 541 w 548"/>
                  <a:gd name="T33" fmla="*/ 127 h 127"/>
                  <a:gd name="T34" fmla="*/ 541 w 548"/>
                  <a:gd name="T35" fmla="*/ 127 h 127"/>
                  <a:gd name="T36" fmla="*/ 540 w 548"/>
                  <a:gd name="T37" fmla="*/ 127 h 127"/>
                  <a:gd name="T38" fmla="*/ 540 w 548"/>
                  <a:gd name="T39" fmla="*/ 127 h 127"/>
                  <a:gd name="T40" fmla="*/ 540 w 548"/>
                  <a:gd name="T41" fmla="*/ 127 h 127"/>
                  <a:gd name="T42" fmla="*/ 538 w 548"/>
                  <a:gd name="T43" fmla="*/ 127 h 127"/>
                  <a:gd name="T44" fmla="*/ 538 w 548"/>
                  <a:gd name="T45" fmla="*/ 127 h 127"/>
                  <a:gd name="T46" fmla="*/ 538 w 548"/>
                  <a:gd name="T47" fmla="*/ 127 h 127"/>
                  <a:gd name="T48" fmla="*/ 538 w 548"/>
                  <a:gd name="T49" fmla="*/ 127 h 127"/>
                  <a:gd name="T50" fmla="*/ 538 w 548"/>
                  <a:gd name="T51" fmla="*/ 127 h 127"/>
                  <a:gd name="T52" fmla="*/ 538 w 548"/>
                  <a:gd name="T53" fmla="*/ 127 h 127"/>
                  <a:gd name="T54" fmla="*/ 538 w 548"/>
                  <a:gd name="T55" fmla="*/ 127 h 127"/>
                  <a:gd name="T56" fmla="*/ 538 w 548"/>
                  <a:gd name="T57" fmla="*/ 127 h 127"/>
                  <a:gd name="T58" fmla="*/ 538 w 548"/>
                  <a:gd name="T59" fmla="*/ 127 h 127"/>
                  <a:gd name="T60" fmla="*/ 541 w 548"/>
                  <a:gd name="T61" fmla="*/ 107 h 127"/>
                  <a:gd name="T62" fmla="*/ 543 w 548"/>
                  <a:gd name="T63" fmla="*/ 79 h 127"/>
                  <a:gd name="T64" fmla="*/ 548 w 548"/>
                  <a:gd name="T65" fmla="*/ 79 h 127"/>
                  <a:gd name="T66" fmla="*/ 10 w 548"/>
                  <a:gd name="T67" fmla="*/ 0 h 127"/>
                  <a:gd name="T68" fmla="*/ 5 w 548"/>
                  <a:gd name="T69" fmla="*/ 24 h 127"/>
                  <a:gd name="T70" fmla="*/ 0 w 548"/>
                  <a:gd name="T71" fmla="*/ 53 h 127"/>
                  <a:gd name="T72" fmla="*/ 0 w 548"/>
                  <a:gd name="T73" fmla="*/ 53 h 127"/>
                  <a:gd name="T74" fmla="*/ 0 w 548"/>
                  <a:gd name="T75" fmla="*/ 53 h 127"/>
                  <a:gd name="T76" fmla="*/ 1 w 548"/>
                  <a:gd name="T77" fmla="*/ 53 h 127"/>
                  <a:gd name="T78" fmla="*/ 1 w 548"/>
                  <a:gd name="T79" fmla="*/ 53 h 127"/>
                  <a:gd name="T80" fmla="*/ 3 w 548"/>
                  <a:gd name="T81" fmla="*/ 53 h 127"/>
                  <a:gd name="T82" fmla="*/ 3 w 548"/>
                  <a:gd name="T83" fmla="*/ 53 h 127"/>
                  <a:gd name="T84" fmla="*/ 3 w 548"/>
                  <a:gd name="T85" fmla="*/ 53 h 127"/>
                  <a:gd name="T86" fmla="*/ 5 w 548"/>
                  <a:gd name="T87" fmla="*/ 53 h 127"/>
                  <a:gd name="T88" fmla="*/ 5 w 548"/>
                  <a:gd name="T89" fmla="*/ 53 h 127"/>
                  <a:gd name="T90" fmla="*/ 8 w 548"/>
                  <a:gd name="T91" fmla="*/ 26 h 127"/>
                  <a:gd name="T92" fmla="*/ 15 w 548"/>
                  <a:gd name="T93" fmla="*/ 0 h 127"/>
                  <a:gd name="T94" fmla="*/ 15 w 548"/>
                  <a:gd name="T95" fmla="*/ 0 h 127"/>
                  <a:gd name="T96" fmla="*/ 15 w 548"/>
                  <a:gd name="T97" fmla="*/ 0 h 127"/>
                  <a:gd name="T98" fmla="*/ 13 w 548"/>
                  <a:gd name="T99" fmla="*/ 0 h 127"/>
                  <a:gd name="T100" fmla="*/ 13 w 548"/>
                  <a:gd name="T101" fmla="*/ 0 h 127"/>
                  <a:gd name="T102" fmla="*/ 11 w 548"/>
                  <a:gd name="T103" fmla="*/ 0 h 127"/>
                  <a:gd name="T104" fmla="*/ 11 w 548"/>
                  <a:gd name="T105" fmla="*/ 0 h 127"/>
                  <a:gd name="T106" fmla="*/ 11 w 548"/>
                  <a:gd name="T107" fmla="*/ 0 h 127"/>
                  <a:gd name="T108" fmla="*/ 10 w 548"/>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8"/>
                  <a:gd name="T166" fmla="*/ 0 h 127"/>
                  <a:gd name="T167" fmla="*/ 548 w 548"/>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8" h="127">
                    <a:moveTo>
                      <a:pt x="548" y="79"/>
                    </a:moveTo>
                    <a:lnTo>
                      <a:pt x="546" y="67"/>
                    </a:lnTo>
                    <a:lnTo>
                      <a:pt x="545" y="67"/>
                    </a:lnTo>
                    <a:lnTo>
                      <a:pt x="543" y="67"/>
                    </a:lnTo>
                    <a:lnTo>
                      <a:pt x="541" y="67"/>
                    </a:lnTo>
                    <a:lnTo>
                      <a:pt x="543" y="79"/>
                    </a:lnTo>
                    <a:lnTo>
                      <a:pt x="548" y="79"/>
                    </a:lnTo>
                    <a:lnTo>
                      <a:pt x="546" y="107"/>
                    </a:lnTo>
                    <a:lnTo>
                      <a:pt x="543" y="125"/>
                    </a:lnTo>
                    <a:lnTo>
                      <a:pt x="543" y="127"/>
                    </a:lnTo>
                    <a:lnTo>
                      <a:pt x="541" y="127"/>
                    </a:lnTo>
                    <a:lnTo>
                      <a:pt x="540" y="127"/>
                    </a:lnTo>
                    <a:lnTo>
                      <a:pt x="538" y="127"/>
                    </a:lnTo>
                    <a:lnTo>
                      <a:pt x="541" y="107"/>
                    </a:lnTo>
                    <a:lnTo>
                      <a:pt x="543" y="79"/>
                    </a:lnTo>
                    <a:lnTo>
                      <a:pt x="548" y="79"/>
                    </a:lnTo>
                    <a:close/>
                    <a:moveTo>
                      <a:pt x="10" y="0"/>
                    </a:moveTo>
                    <a:lnTo>
                      <a:pt x="5" y="24"/>
                    </a:lnTo>
                    <a:lnTo>
                      <a:pt x="0" y="53"/>
                    </a:lnTo>
                    <a:lnTo>
                      <a:pt x="1" y="53"/>
                    </a:lnTo>
                    <a:lnTo>
                      <a:pt x="3" y="53"/>
                    </a:lnTo>
                    <a:lnTo>
                      <a:pt x="5" y="53"/>
                    </a:lnTo>
                    <a:lnTo>
                      <a:pt x="8" y="26"/>
                    </a:lnTo>
                    <a:lnTo>
                      <a:pt x="15" y="0"/>
                    </a:lnTo>
                    <a:lnTo>
                      <a:pt x="13" y="0"/>
                    </a:lnTo>
                    <a:lnTo>
                      <a:pt x="11" y="0"/>
                    </a:lnTo>
                    <a:lnTo>
                      <a:pt x="10" y="0"/>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364" name="Freeform 380"/>
              <p:cNvSpPr>
                <a:spLocks noEditPoints="1"/>
              </p:cNvSpPr>
              <p:nvPr/>
            </p:nvSpPr>
            <p:spPr bwMode="auto">
              <a:xfrm>
                <a:off x="1762" y="2866"/>
                <a:ext cx="542" cy="127"/>
              </a:xfrm>
              <a:custGeom>
                <a:avLst/>
                <a:gdLst>
                  <a:gd name="T0" fmla="*/ 542 w 542"/>
                  <a:gd name="T1" fmla="*/ 79 h 127"/>
                  <a:gd name="T2" fmla="*/ 542 w 542"/>
                  <a:gd name="T3" fmla="*/ 67 h 127"/>
                  <a:gd name="T4" fmla="*/ 540 w 542"/>
                  <a:gd name="T5" fmla="*/ 67 h 127"/>
                  <a:gd name="T6" fmla="*/ 540 w 542"/>
                  <a:gd name="T7" fmla="*/ 67 h 127"/>
                  <a:gd name="T8" fmla="*/ 540 w 542"/>
                  <a:gd name="T9" fmla="*/ 67 h 127"/>
                  <a:gd name="T10" fmla="*/ 538 w 542"/>
                  <a:gd name="T11" fmla="*/ 67 h 127"/>
                  <a:gd name="T12" fmla="*/ 538 w 542"/>
                  <a:gd name="T13" fmla="*/ 67 h 127"/>
                  <a:gd name="T14" fmla="*/ 538 w 542"/>
                  <a:gd name="T15" fmla="*/ 67 h 127"/>
                  <a:gd name="T16" fmla="*/ 537 w 542"/>
                  <a:gd name="T17" fmla="*/ 67 h 127"/>
                  <a:gd name="T18" fmla="*/ 537 w 542"/>
                  <a:gd name="T19" fmla="*/ 67 h 127"/>
                  <a:gd name="T20" fmla="*/ 537 w 542"/>
                  <a:gd name="T21" fmla="*/ 79 h 127"/>
                  <a:gd name="T22" fmla="*/ 542 w 542"/>
                  <a:gd name="T23" fmla="*/ 79 h 127"/>
                  <a:gd name="T24" fmla="*/ 540 w 542"/>
                  <a:gd name="T25" fmla="*/ 107 h 127"/>
                  <a:gd name="T26" fmla="*/ 538 w 542"/>
                  <a:gd name="T27" fmla="*/ 127 h 127"/>
                  <a:gd name="T28" fmla="*/ 537 w 542"/>
                  <a:gd name="T29" fmla="*/ 127 h 127"/>
                  <a:gd name="T30" fmla="*/ 537 w 542"/>
                  <a:gd name="T31" fmla="*/ 127 h 127"/>
                  <a:gd name="T32" fmla="*/ 537 w 542"/>
                  <a:gd name="T33" fmla="*/ 127 h 127"/>
                  <a:gd name="T34" fmla="*/ 537 w 542"/>
                  <a:gd name="T35" fmla="*/ 127 h 127"/>
                  <a:gd name="T36" fmla="*/ 537 w 542"/>
                  <a:gd name="T37" fmla="*/ 127 h 127"/>
                  <a:gd name="T38" fmla="*/ 537 w 542"/>
                  <a:gd name="T39" fmla="*/ 127 h 127"/>
                  <a:gd name="T40" fmla="*/ 537 w 542"/>
                  <a:gd name="T41" fmla="*/ 127 h 127"/>
                  <a:gd name="T42" fmla="*/ 535 w 542"/>
                  <a:gd name="T43" fmla="*/ 127 h 127"/>
                  <a:gd name="T44" fmla="*/ 535 w 542"/>
                  <a:gd name="T45" fmla="*/ 127 h 127"/>
                  <a:gd name="T46" fmla="*/ 535 w 542"/>
                  <a:gd name="T47" fmla="*/ 127 h 127"/>
                  <a:gd name="T48" fmla="*/ 535 w 542"/>
                  <a:gd name="T49" fmla="*/ 127 h 127"/>
                  <a:gd name="T50" fmla="*/ 533 w 542"/>
                  <a:gd name="T51" fmla="*/ 127 h 127"/>
                  <a:gd name="T52" fmla="*/ 533 w 542"/>
                  <a:gd name="T53" fmla="*/ 127 h 127"/>
                  <a:gd name="T54" fmla="*/ 533 w 542"/>
                  <a:gd name="T55" fmla="*/ 127 h 127"/>
                  <a:gd name="T56" fmla="*/ 533 w 542"/>
                  <a:gd name="T57" fmla="*/ 127 h 127"/>
                  <a:gd name="T58" fmla="*/ 532 w 542"/>
                  <a:gd name="T59" fmla="*/ 127 h 127"/>
                  <a:gd name="T60" fmla="*/ 535 w 542"/>
                  <a:gd name="T61" fmla="*/ 107 h 127"/>
                  <a:gd name="T62" fmla="*/ 537 w 542"/>
                  <a:gd name="T63" fmla="*/ 79 h 127"/>
                  <a:gd name="T64" fmla="*/ 542 w 542"/>
                  <a:gd name="T65" fmla="*/ 79 h 127"/>
                  <a:gd name="T66" fmla="*/ 10 w 542"/>
                  <a:gd name="T67" fmla="*/ 0 h 127"/>
                  <a:gd name="T68" fmla="*/ 3 w 542"/>
                  <a:gd name="T69" fmla="*/ 24 h 127"/>
                  <a:gd name="T70" fmla="*/ 0 w 542"/>
                  <a:gd name="T71" fmla="*/ 53 h 127"/>
                  <a:gd name="T72" fmla="*/ 0 w 542"/>
                  <a:gd name="T73" fmla="*/ 53 h 127"/>
                  <a:gd name="T74" fmla="*/ 0 w 542"/>
                  <a:gd name="T75" fmla="*/ 53 h 127"/>
                  <a:gd name="T76" fmla="*/ 0 w 542"/>
                  <a:gd name="T77" fmla="*/ 53 h 127"/>
                  <a:gd name="T78" fmla="*/ 2 w 542"/>
                  <a:gd name="T79" fmla="*/ 53 h 127"/>
                  <a:gd name="T80" fmla="*/ 2 w 542"/>
                  <a:gd name="T81" fmla="*/ 53 h 127"/>
                  <a:gd name="T82" fmla="*/ 2 w 542"/>
                  <a:gd name="T83" fmla="*/ 53 h 127"/>
                  <a:gd name="T84" fmla="*/ 3 w 542"/>
                  <a:gd name="T85" fmla="*/ 53 h 127"/>
                  <a:gd name="T86" fmla="*/ 3 w 542"/>
                  <a:gd name="T87" fmla="*/ 53 h 127"/>
                  <a:gd name="T88" fmla="*/ 5 w 542"/>
                  <a:gd name="T89" fmla="*/ 53 h 127"/>
                  <a:gd name="T90" fmla="*/ 8 w 542"/>
                  <a:gd name="T91" fmla="*/ 26 h 127"/>
                  <a:gd name="T92" fmla="*/ 15 w 542"/>
                  <a:gd name="T93" fmla="*/ 1 h 127"/>
                  <a:gd name="T94" fmla="*/ 15 w 542"/>
                  <a:gd name="T95" fmla="*/ 0 h 127"/>
                  <a:gd name="T96" fmla="*/ 15 w 542"/>
                  <a:gd name="T97" fmla="*/ 0 h 127"/>
                  <a:gd name="T98" fmla="*/ 13 w 542"/>
                  <a:gd name="T99" fmla="*/ 0 h 127"/>
                  <a:gd name="T100" fmla="*/ 13 w 542"/>
                  <a:gd name="T101" fmla="*/ 0 h 127"/>
                  <a:gd name="T102" fmla="*/ 12 w 542"/>
                  <a:gd name="T103" fmla="*/ 0 h 127"/>
                  <a:gd name="T104" fmla="*/ 12 w 542"/>
                  <a:gd name="T105" fmla="*/ 0 h 127"/>
                  <a:gd name="T106" fmla="*/ 12 w 542"/>
                  <a:gd name="T107" fmla="*/ 0 h 127"/>
                  <a:gd name="T108" fmla="*/ 10 w 542"/>
                  <a:gd name="T109" fmla="*/ 0 h 127"/>
                  <a:gd name="T110" fmla="*/ 10 w 542"/>
                  <a:gd name="T111" fmla="*/ 0 h 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2"/>
                  <a:gd name="T169" fmla="*/ 0 h 127"/>
                  <a:gd name="T170" fmla="*/ 542 w 542"/>
                  <a:gd name="T171" fmla="*/ 127 h 1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2" h="127">
                    <a:moveTo>
                      <a:pt x="542" y="79"/>
                    </a:moveTo>
                    <a:lnTo>
                      <a:pt x="542" y="67"/>
                    </a:lnTo>
                    <a:lnTo>
                      <a:pt x="540" y="67"/>
                    </a:lnTo>
                    <a:lnTo>
                      <a:pt x="538" y="67"/>
                    </a:lnTo>
                    <a:lnTo>
                      <a:pt x="537" y="67"/>
                    </a:lnTo>
                    <a:lnTo>
                      <a:pt x="537" y="79"/>
                    </a:lnTo>
                    <a:lnTo>
                      <a:pt x="542" y="79"/>
                    </a:lnTo>
                    <a:lnTo>
                      <a:pt x="540" y="107"/>
                    </a:lnTo>
                    <a:lnTo>
                      <a:pt x="538" y="127"/>
                    </a:lnTo>
                    <a:lnTo>
                      <a:pt x="537" y="127"/>
                    </a:lnTo>
                    <a:lnTo>
                      <a:pt x="535" y="127"/>
                    </a:lnTo>
                    <a:lnTo>
                      <a:pt x="533" y="127"/>
                    </a:lnTo>
                    <a:lnTo>
                      <a:pt x="532" y="127"/>
                    </a:lnTo>
                    <a:lnTo>
                      <a:pt x="535" y="107"/>
                    </a:lnTo>
                    <a:lnTo>
                      <a:pt x="537" y="79"/>
                    </a:lnTo>
                    <a:lnTo>
                      <a:pt x="542" y="79"/>
                    </a:lnTo>
                    <a:close/>
                    <a:moveTo>
                      <a:pt x="10" y="0"/>
                    </a:moveTo>
                    <a:lnTo>
                      <a:pt x="3" y="24"/>
                    </a:lnTo>
                    <a:lnTo>
                      <a:pt x="0" y="53"/>
                    </a:lnTo>
                    <a:lnTo>
                      <a:pt x="2" y="53"/>
                    </a:lnTo>
                    <a:lnTo>
                      <a:pt x="3" y="53"/>
                    </a:lnTo>
                    <a:lnTo>
                      <a:pt x="5" y="53"/>
                    </a:lnTo>
                    <a:lnTo>
                      <a:pt x="8" y="26"/>
                    </a:lnTo>
                    <a:lnTo>
                      <a:pt x="15" y="1"/>
                    </a:lnTo>
                    <a:lnTo>
                      <a:pt x="15" y="0"/>
                    </a:lnTo>
                    <a:lnTo>
                      <a:pt x="13" y="0"/>
                    </a:lnTo>
                    <a:lnTo>
                      <a:pt x="12" y="0"/>
                    </a:lnTo>
                    <a:lnTo>
                      <a:pt x="10" y="0"/>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365" name="Freeform 381"/>
              <p:cNvSpPr>
                <a:spLocks noEditPoints="1"/>
              </p:cNvSpPr>
              <p:nvPr/>
            </p:nvSpPr>
            <p:spPr bwMode="auto">
              <a:xfrm>
                <a:off x="1764" y="2866"/>
                <a:ext cx="538" cy="127"/>
              </a:xfrm>
              <a:custGeom>
                <a:avLst/>
                <a:gdLst>
                  <a:gd name="T0" fmla="*/ 538 w 538"/>
                  <a:gd name="T1" fmla="*/ 79 h 127"/>
                  <a:gd name="T2" fmla="*/ 536 w 538"/>
                  <a:gd name="T3" fmla="*/ 67 h 127"/>
                  <a:gd name="T4" fmla="*/ 536 w 538"/>
                  <a:gd name="T5" fmla="*/ 67 h 127"/>
                  <a:gd name="T6" fmla="*/ 536 w 538"/>
                  <a:gd name="T7" fmla="*/ 67 h 127"/>
                  <a:gd name="T8" fmla="*/ 535 w 538"/>
                  <a:gd name="T9" fmla="*/ 67 h 127"/>
                  <a:gd name="T10" fmla="*/ 535 w 538"/>
                  <a:gd name="T11" fmla="*/ 67 h 127"/>
                  <a:gd name="T12" fmla="*/ 533 w 538"/>
                  <a:gd name="T13" fmla="*/ 67 h 127"/>
                  <a:gd name="T14" fmla="*/ 533 w 538"/>
                  <a:gd name="T15" fmla="*/ 67 h 127"/>
                  <a:gd name="T16" fmla="*/ 533 w 538"/>
                  <a:gd name="T17" fmla="*/ 67 h 127"/>
                  <a:gd name="T18" fmla="*/ 531 w 538"/>
                  <a:gd name="T19" fmla="*/ 67 h 127"/>
                  <a:gd name="T20" fmla="*/ 533 w 538"/>
                  <a:gd name="T21" fmla="*/ 79 h 127"/>
                  <a:gd name="T22" fmla="*/ 538 w 538"/>
                  <a:gd name="T23" fmla="*/ 79 h 127"/>
                  <a:gd name="T24" fmla="*/ 536 w 538"/>
                  <a:gd name="T25" fmla="*/ 107 h 127"/>
                  <a:gd name="T26" fmla="*/ 533 w 538"/>
                  <a:gd name="T27" fmla="*/ 127 h 127"/>
                  <a:gd name="T28" fmla="*/ 533 w 538"/>
                  <a:gd name="T29" fmla="*/ 127 h 127"/>
                  <a:gd name="T30" fmla="*/ 531 w 538"/>
                  <a:gd name="T31" fmla="*/ 127 h 127"/>
                  <a:gd name="T32" fmla="*/ 531 w 538"/>
                  <a:gd name="T33" fmla="*/ 127 h 127"/>
                  <a:gd name="T34" fmla="*/ 530 w 538"/>
                  <a:gd name="T35" fmla="*/ 127 h 127"/>
                  <a:gd name="T36" fmla="*/ 530 w 538"/>
                  <a:gd name="T37" fmla="*/ 127 h 127"/>
                  <a:gd name="T38" fmla="*/ 530 w 538"/>
                  <a:gd name="T39" fmla="*/ 127 h 127"/>
                  <a:gd name="T40" fmla="*/ 528 w 538"/>
                  <a:gd name="T41" fmla="*/ 127 h 127"/>
                  <a:gd name="T42" fmla="*/ 528 w 538"/>
                  <a:gd name="T43" fmla="*/ 127 h 127"/>
                  <a:gd name="T44" fmla="*/ 531 w 538"/>
                  <a:gd name="T45" fmla="*/ 107 h 127"/>
                  <a:gd name="T46" fmla="*/ 533 w 538"/>
                  <a:gd name="T47" fmla="*/ 79 h 127"/>
                  <a:gd name="T48" fmla="*/ 538 w 538"/>
                  <a:gd name="T49" fmla="*/ 79 h 127"/>
                  <a:gd name="T50" fmla="*/ 10 w 538"/>
                  <a:gd name="T51" fmla="*/ 0 h 127"/>
                  <a:gd name="T52" fmla="*/ 3 w 538"/>
                  <a:gd name="T53" fmla="*/ 26 h 127"/>
                  <a:gd name="T54" fmla="*/ 0 w 538"/>
                  <a:gd name="T55" fmla="*/ 53 h 127"/>
                  <a:gd name="T56" fmla="*/ 0 w 538"/>
                  <a:gd name="T57" fmla="*/ 53 h 127"/>
                  <a:gd name="T58" fmla="*/ 1 w 538"/>
                  <a:gd name="T59" fmla="*/ 53 h 127"/>
                  <a:gd name="T60" fmla="*/ 1 w 538"/>
                  <a:gd name="T61" fmla="*/ 53 h 127"/>
                  <a:gd name="T62" fmla="*/ 3 w 538"/>
                  <a:gd name="T63" fmla="*/ 53 h 127"/>
                  <a:gd name="T64" fmla="*/ 3 w 538"/>
                  <a:gd name="T65" fmla="*/ 53 h 127"/>
                  <a:gd name="T66" fmla="*/ 3 w 538"/>
                  <a:gd name="T67" fmla="*/ 53 h 127"/>
                  <a:gd name="T68" fmla="*/ 5 w 538"/>
                  <a:gd name="T69" fmla="*/ 53 h 127"/>
                  <a:gd name="T70" fmla="*/ 5 w 538"/>
                  <a:gd name="T71" fmla="*/ 53 h 127"/>
                  <a:gd name="T72" fmla="*/ 8 w 538"/>
                  <a:gd name="T73" fmla="*/ 26 h 127"/>
                  <a:gd name="T74" fmla="*/ 14 w 538"/>
                  <a:gd name="T75" fmla="*/ 1 h 127"/>
                  <a:gd name="T76" fmla="*/ 16 w 538"/>
                  <a:gd name="T77" fmla="*/ 0 h 127"/>
                  <a:gd name="T78" fmla="*/ 14 w 538"/>
                  <a:gd name="T79" fmla="*/ 0 h 127"/>
                  <a:gd name="T80" fmla="*/ 14 w 538"/>
                  <a:gd name="T81" fmla="*/ 0 h 127"/>
                  <a:gd name="T82" fmla="*/ 13 w 538"/>
                  <a:gd name="T83" fmla="*/ 0 h 127"/>
                  <a:gd name="T84" fmla="*/ 13 w 538"/>
                  <a:gd name="T85" fmla="*/ 0 h 127"/>
                  <a:gd name="T86" fmla="*/ 13 w 538"/>
                  <a:gd name="T87" fmla="*/ 0 h 127"/>
                  <a:gd name="T88" fmla="*/ 11 w 538"/>
                  <a:gd name="T89" fmla="*/ 0 h 127"/>
                  <a:gd name="T90" fmla="*/ 11 w 538"/>
                  <a:gd name="T91" fmla="*/ 0 h 127"/>
                  <a:gd name="T92" fmla="*/ 10 w 538"/>
                  <a:gd name="T93" fmla="*/ 0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8"/>
                  <a:gd name="T142" fmla="*/ 0 h 127"/>
                  <a:gd name="T143" fmla="*/ 538 w 538"/>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8" h="127">
                    <a:moveTo>
                      <a:pt x="538" y="79"/>
                    </a:moveTo>
                    <a:lnTo>
                      <a:pt x="536" y="67"/>
                    </a:lnTo>
                    <a:lnTo>
                      <a:pt x="535" y="67"/>
                    </a:lnTo>
                    <a:lnTo>
                      <a:pt x="533" y="67"/>
                    </a:lnTo>
                    <a:lnTo>
                      <a:pt x="531" y="67"/>
                    </a:lnTo>
                    <a:lnTo>
                      <a:pt x="533" y="79"/>
                    </a:lnTo>
                    <a:lnTo>
                      <a:pt x="538" y="79"/>
                    </a:lnTo>
                    <a:lnTo>
                      <a:pt x="536" y="107"/>
                    </a:lnTo>
                    <a:lnTo>
                      <a:pt x="533" y="127"/>
                    </a:lnTo>
                    <a:lnTo>
                      <a:pt x="531" y="127"/>
                    </a:lnTo>
                    <a:lnTo>
                      <a:pt x="530" y="127"/>
                    </a:lnTo>
                    <a:lnTo>
                      <a:pt x="528" y="127"/>
                    </a:lnTo>
                    <a:lnTo>
                      <a:pt x="531" y="107"/>
                    </a:lnTo>
                    <a:lnTo>
                      <a:pt x="533" y="79"/>
                    </a:lnTo>
                    <a:lnTo>
                      <a:pt x="538" y="79"/>
                    </a:lnTo>
                    <a:close/>
                    <a:moveTo>
                      <a:pt x="10" y="0"/>
                    </a:moveTo>
                    <a:lnTo>
                      <a:pt x="3" y="26"/>
                    </a:lnTo>
                    <a:lnTo>
                      <a:pt x="0" y="53"/>
                    </a:lnTo>
                    <a:lnTo>
                      <a:pt x="1" y="53"/>
                    </a:lnTo>
                    <a:lnTo>
                      <a:pt x="3" y="53"/>
                    </a:lnTo>
                    <a:lnTo>
                      <a:pt x="5" y="53"/>
                    </a:lnTo>
                    <a:lnTo>
                      <a:pt x="8" y="26"/>
                    </a:lnTo>
                    <a:lnTo>
                      <a:pt x="14" y="1"/>
                    </a:lnTo>
                    <a:lnTo>
                      <a:pt x="16" y="0"/>
                    </a:lnTo>
                    <a:lnTo>
                      <a:pt x="14" y="0"/>
                    </a:lnTo>
                    <a:lnTo>
                      <a:pt x="13" y="0"/>
                    </a:lnTo>
                    <a:lnTo>
                      <a:pt x="11" y="0"/>
                    </a:lnTo>
                    <a:lnTo>
                      <a:pt x="10" y="0"/>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366" name="Freeform 382"/>
              <p:cNvSpPr>
                <a:spLocks noEditPoints="1"/>
              </p:cNvSpPr>
              <p:nvPr/>
            </p:nvSpPr>
            <p:spPr bwMode="auto">
              <a:xfrm>
                <a:off x="1767" y="2866"/>
                <a:ext cx="532" cy="127"/>
              </a:xfrm>
              <a:custGeom>
                <a:avLst/>
                <a:gdLst>
                  <a:gd name="T0" fmla="*/ 532 w 532"/>
                  <a:gd name="T1" fmla="*/ 79 h 127"/>
                  <a:gd name="T2" fmla="*/ 532 w 532"/>
                  <a:gd name="T3" fmla="*/ 67 h 127"/>
                  <a:gd name="T4" fmla="*/ 530 w 532"/>
                  <a:gd name="T5" fmla="*/ 67 h 127"/>
                  <a:gd name="T6" fmla="*/ 530 w 532"/>
                  <a:gd name="T7" fmla="*/ 67 h 127"/>
                  <a:gd name="T8" fmla="*/ 530 w 532"/>
                  <a:gd name="T9" fmla="*/ 67 h 127"/>
                  <a:gd name="T10" fmla="*/ 528 w 532"/>
                  <a:gd name="T11" fmla="*/ 67 h 127"/>
                  <a:gd name="T12" fmla="*/ 528 w 532"/>
                  <a:gd name="T13" fmla="*/ 67 h 127"/>
                  <a:gd name="T14" fmla="*/ 528 w 532"/>
                  <a:gd name="T15" fmla="*/ 67 h 127"/>
                  <a:gd name="T16" fmla="*/ 527 w 532"/>
                  <a:gd name="T17" fmla="*/ 67 h 127"/>
                  <a:gd name="T18" fmla="*/ 527 w 532"/>
                  <a:gd name="T19" fmla="*/ 67 h 127"/>
                  <a:gd name="T20" fmla="*/ 527 w 532"/>
                  <a:gd name="T21" fmla="*/ 79 h 127"/>
                  <a:gd name="T22" fmla="*/ 532 w 532"/>
                  <a:gd name="T23" fmla="*/ 79 h 127"/>
                  <a:gd name="T24" fmla="*/ 530 w 532"/>
                  <a:gd name="T25" fmla="*/ 107 h 127"/>
                  <a:gd name="T26" fmla="*/ 527 w 532"/>
                  <a:gd name="T27" fmla="*/ 127 h 127"/>
                  <a:gd name="T28" fmla="*/ 527 w 532"/>
                  <a:gd name="T29" fmla="*/ 127 h 127"/>
                  <a:gd name="T30" fmla="*/ 527 w 532"/>
                  <a:gd name="T31" fmla="*/ 127 h 127"/>
                  <a:gd name="T32" fmla="*/ 525 w 532"/>
                  <a:gd name="T33" fmla="*/ 127 h 127"/>
                  <a:gd name="T34" fmla="*/ 525 w 532"/>
                  <a:gd name="T35" fmla="*/ 127 h 127"/>
                  <a:gd name="T36" fmla="*/ 525 w 532"/>
                  <a:gd name="T37" fmla="*/ 127 h 127"/>
                  <a:gd name="T38" fmla="*/ 523 w 532"/>
                  <a:gd name="T39" fmla="*/ 127 h 127"/>
                  <a:gd name="T40" fmla="*/ 523 w 532"/>
                  <a:gd name="T41" fmla="*/ 127 h 127"/>
                  <a:gd name="T42" fmla="*/ 522 w 532"/>
                  <a:gd name="T43" fmla="*/ 127 h 127"/>
                  <a:gd name="T44" fmla="*/ 525 w 532"/>
                  <a:gd name="T45" fmla="*/ 107 h 127"/>
                  <a:gd name="T46" fmla="*/ 527 w 532"/>
                  <a:gd name="T47" fmla="*/ 79 h 127"/>
                  <a:gd name="T48" fmla="*/ 532 w 532"/>
                  <a:gd name="T49" fmla="*/ 79 h 127"/>
                  <a:gd name="T50" fmla="*/ 10 w 532"/>
                  <a:gd name="T51" fmla="*/ 0 h 127"/>
                  <a:gd name="T52" fmla="*/ 10 w 532"/>
                  <a:gd name="T53" fmla="*/ 1 h 127"/>
                  <a:gd name="T54" fmla="*/ 3 w 532"/>
                  <a:gd name="T55" fmla="*/ 26 h 127"/>
                  <a:gd name="T56" fmla="*/ 0 w 532"/>
                  <a:gd name="T57" fmla="*/ 53 h 127"/>
                  <a:gd name="T58" fmla="*/ 0 w 532"/>
                  <a:gd name="T59" fmla="*/ 53 h 127"/>
                  <a:gd name="T60" fmla="*/ 0 w 532"/>
                  <a:gd name="T61" fmla="*/ 53 h 127"/>
                  <a:gd name="T62" fmla="*/ 2 w 532"/>
                  <a:gd name="T63" fmla="*/ 53 h 127"/>
                  <a:gd name="T64" fmla="*/ 2 w 532"/>
                  <a:gd name="T65" fmla="*/ 53 h 127"/>
                  <a:gd name="T66" fmla="*/ 2 w 532"/>
                  <a:gd name="T67" fmla="*/ 53 h 127"/>
                  <a:gd name="T68" fmla="*/ 3 w 532"/>
                  <a:gd name="T69" fmla="*/ 53 h 127"/>
                  <a:gd name="T70" fmla="*/ 3 w 532"/>
                  <a:gd name="T71" fmla="*/ 53 h 127"/>
                  <a:gd name="T72" fmla="*/ 5 w 532"/>
                  <a:gd name="T73" fmla="*/ 53 h 127"/>
                  <a:gd name="T74" fmla="*/ 8 w 532"/>
                  <a:gd name="T75" fmla="*/ 28 h 127"/>
                  <a:gd name="T76" fmla="*/ 15 w 532"/>
                  <a:gd name="T77" fmla="*/ 3 h 127"/>
                  <a:gd name="T78" fmla="*/ 15 w 532"/>
                  <a:gd name="T79" fmla="*/ 0 h 127"/>
                  <a:gd name="T80" fmla="*/ 15 w 532"/>
                  <a:gd name="T81" fmla="*/ 0 h 127"/>
                  <a:gd name="T82" fmla="*/ 13 w 532"/>
                  <a:gd name="T83" fmla="*/ 0 h 127"/>
                  <a:gd name="T84" fmla="*/ 13 w 532"/>
                  <a:gd name="T85" fmla="*/ 0 h 127"/>
                  <a:gd name="T86" fmla="*/ 13 w 532"/>
                  <a:gd name="T87" fmla="*/ 0 h 127"/>
                  <a:gd name="T88" fmla="*/ 11 w 532"/>
                  <a:gd name="T89" fmla="*/ 0 h 127"/>
                  <a:gd name="T90" fmla="*/ 11 w 532"/>
                  <a:gd name="T91" fmla="*/ 0 h 127"/>
                  <a:gd name="T92" fmla="*/ 10 w 532"/>
                  <a:gd name="T93" fmla="*/ 0 h 127"/>
                  <a:gd name="T94" fmla="*/ 10 w 532"/>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2"/>
                  <a:gd name="T145" fmla="*/ 0 h 127"/>
                  <a:gd name="T146" fmla="*/ 532 w 532"/>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2" h="127">
                    <a:moveTo>
                      <a:pt x="532" y="79"/>
                    </a:moveTo>
                    <a:lnTo>
                      <a:pt x="532" y="67"/>
                    </a:lnTo>
                    <a:lnTo>
                      <a:pt x="530" y="67"/>
                    </a:lnTo>
                    <a:lnTo>
                      <a:pt x="528" y="67"/>
                    </a:lnTo>
                    <a:lnTo>
                      <a:pt x="527" y="67"/>
                    </a:lnTo>
                    <a:lnTo>
                      <a:pt x="527" y="79"/>
                    </a:lnTo>
                    <a:lnTo>
                      <a:pt x="532" y="79"/>
                    </a:lnTo>
                    <a:lnTo>
                      <a:pt x="530" y="107"/>
                    </a:lnTo>
                    <a:lnTo>
                      <a:pt x="527" y="127"/>
                    </a:lnTo>
                    <a:lnTo>
                      <a:pt x="525" y="127"/>
                    </a:lnTo>
                    <a:lnTo>
                      <a:pt x="523" y="127"/>
                    </a:lnTo>
                    <a:lnTo>
                      <a:pt x="522" y="127"/>
                    </a:lnTo>
                    <a:lnTo>
                      <a:pt x="525" y="107"/>
                    </a:lnTo>
                    <a:lnTo>
                      <a:pt x="527" y="79"/>
                    </a:lnTo>
                    <a:lnTo>
                      <a:pt x="532" y="79"/>
                    </a:lnTo>
                    <a:close/>
                    <a:moveTo>
                      <a:pt x="10" y="0"/>
                    </a:moveTo>
                    <a:lnTo>
                      <a:pt x="10" y="1"/>
                    </a:lnTo>
                    <a:lnTo>
                      <a:pt x="3" y="26"/>
                    </a:lnTo>
                    <a:lnTo>
                      <a:pt x="0" y="53"/>
                    </a:lnTo>
                    <a:lnTo>
                      <a:pt x="2" y="53"/>
                    </a:lnTo>
                    <a:lnTo>
                      <a:pt x="3" y="53"/>
                    </a:lnTo>
                    <a:lnTo>
                      <a:pt x="5" y="53"/>
                    </a:lnTo>
                    <a:lnTo>
                      <a:pt x="8" y="28"/>
                    </a:lnTo>
                    <a:lnTo>
                      <a:pt x="15" y="3"/>
                    </a:lnTo>
                    <a:lnTo>
                      <a:pt x="15" y="0"/>
                    </a:lnTo>
                    <a:lnTo>
                      <a:pt x="13" y="0"/>
                    </a:lnTo>
                    <a:lnTo>
                      <a:pt x="11" y="0"/>
                    </a:lnTo>
                    <a:lnTo>
                      <a:pt x="10" y="0"/>
                    </a:lnTo>
                    <a:close/>
                  </a:path>
                </a:pathLst>
              </a:custGeom>
              <a:solidFill>
                <a:srgbClr val="737373"/>
              </a:solidFill>
              <a:ln w="9525">
                <a:noFill/>
                <a:round/>
                <a:headEnd/>
                <a:tailEnd/>
              </a:ln>
            </p:spPr>
            <p:txBody>
              <a:bodyPr/>
              <a:lstStyle/>
              <a:p>
                <a:pPr algn="ctr"/>
                <a:endParaRPr lang="en-US">
                  <a:latin typeface="Candara" pitchFamily="34" charset="0"/>
                </a:endParaRPr>
              </a:p>
            </p:txBody>
          </p:sp>
          <p:sp>
            <p:nvSpPr>
              <p:cNvPr id="7367" name="Freeform 383"/>
              <p:cNvSpPr>
                <a:spLocks noEditPoints="1"/>
              </p:cNvSpPr>
              <p:nvPr/>
            </p:nvSpPr>
            <p:spPr bwMode="auto">
              <a:xfrm>
                <a:off x="1769" y="2866"/>
                <a:ext cx="528" cy="127"/>
              </a:xfrm>
              <a:custGeom>
                <a:avLst/>
                <a:gdLst>
                  <a:gd name="T0" fmla="*/ 528 w 528"/>
                  <a:gd name="T1" fmla="*/ 79 h 127"/>
                  <a:gd name="T2" fmla="*/ 526 w 528"/>
                  <a:gd name="T3" fmla="*/ 67 h 127"/>
                  <a:gd name="T4" fmla="*/ 526 w 528"/>
                  <a:gd name="T5" fmla="*/ 67 h 127"/>
                  <a:gd name="T6" fmla="*/ 526 w 528"/>
                  <a:gd name="T7" fmla="*/ 67 h 127"/>
                  <a:gd name="T8" fmla="*/ 525 w 528"/>
                  <a:gd name="T9" fmla="*/ 67 h 127"/>
                  <a:gd name="T10" fmla="*/ 525 w 528"/>
                  <a:gd name="T11" fmla="*/ 67 h 127"/>
                  <a:gd name="T12" fmla="*/ 523 w 528"/>
                  <a:gd name="T13" fmla="*/ 67 h 127"/>
                  <a:gd name="T14" fmla="*/ 523 w 528"/>
                  <a:gd name="T15" fmla="*/ 67 h 127"/>
                  <a:gd name="T16" fmla="*/ 523 w 528"/>
                  <a:gd name="T17" fmla="*/ 67 h 127"/>
                  <a:gd name="T18" fmla="*/ 521 w 528"/>
                  <a:gd name="T19" fmla="*/ 67 h 127"/>
                  <a:gd name="T20" fmla="*/ 523 w 528"/>
                  <a:gd name="T21" fmla="*/ 79 h 127"/>
                  <a:gd name="T22" fmla="*/ 528 w 528"/>
                  <a:gd name="T23" fmla="*/ 79 h 127"/>
                  <a:gd name="T24" fmla="*/ 526 w 528"/>
                  <a:gd name="T25" fmla="*/ 107 h 127"/>
                  <a:gd name="T26" fmla="*/ 523 w 528"/>
                  <a:gd name="T27" fmla="*/ 127 h 127"/>
                  <a:gd name="T28" fmla="*/ 523 w 528"/>
                  <a:gd name="T29" fmla="*/ 127 h 127"/>
                  <a:gd name="T30" fmla="*/ 521 w 528"/>
                  <a:gd name="T31" fmla="*/ 127 h 127"/>
                  <a:gd name="T32" fmla="*/ 521 w 528"/>
                  <a:gd name="T33" fmla="*/ 127 h 127"/>
                  <a:gd name="T34" fmla="*/ 520 w 528"/>
                  <a:gd name="T35" fmla="*/ 127 h 127"/>
                  <a:gd name="T36" fmla="*/ 520 w 528"/>
                  <a:gd name="T37" fmla="*/ 127 h 127"/>
                  <a:gd name="T38" fmla="*/ 520 w 528"/>
                  <a:gd name="T39" fmla="*/ 127 h 127"/>
                  <a:gd name="T40" fmla="*/ 518 w 528"/>
                  <a:gd name="T41" fmla="*/ 127 h 127"/>
                  <a:gd name="T42" fmla="*/ 518 w 528"/>
                  <a:gd name="T43" fmla="*/ 127 h 127"/>
                  <a:gd name="T44" fmla="*/ 521 w 528"/>
                  <a:gd name="T45" fmla="*/ 106 h 127"/>
                  <a:gd name="T46" fmla="*/ 523 w 528"/>
                  <a:gd name="T47" fmla="*/ 79 h 127"/>
                  <a:gd name="T48" fmla="*/ 528 w 528"/>
                  <a:gd name="T49" fmla="*/ 79 h 127"/>
                  <a:gd name="T50" fmla="*/ 11 w 528"/>
                  <a:gd name="T51" fmla="*/ 0 h 127"/>
                  <a:gd name="T52" fmla="*/ 9 w 528"/>
                  <a:gd name="T53" fmla="*/ 1 h 127"/>
                  <a:gd name="T54" fmla="*/ 3 w 528"/>
                  <a:gd name="T55" fmla="*/ 26 h 127"/>
                  <a:gd name="T56" fmla="*/ 0 w 528"/>
                  <a:gd name="T57" fmla="*/ 53 h 127"/>
                  <a:gd name="T58" fmla="*/ 0 w 528"/>
                  <a:gd name="T59" fmla="*/ 53 h 127"/>
                  <a:gd name="T60" fmla="*/ 1 w 528"/>
                  <a:gd name="T61" fmla="*/ 53 h 127"/>
                  <a:gd name="T62" fmla="*/ 1 w 528"/>
                  <a:gd name="T63" fmla="*/ 53 h 127"/>
                  <a:gd name="T64" fmla="*/ 3 w 528"/>
                  <a:gd name="T65" fmla="*/ 53 h 127"/>
                  <a:gd name="T66" fmla="*/ 3 w 528"/>
                  <a:gd name="T67" fmla="*/ 53 h 127"/>
                  <a:gd name="T68" fmla="*/ 3 w 528"/>
                  <a:gd name="T69" fmla="*/ 53 h 127"/>
                  <a:gd name="T70" fmla="*/ 5 w 528"/>
                  <a:gd name="T71" fmla="*/ 53 h 127"/>
                  <a:gd name="T72" fmla="*/ 5 w 528"/>
                  <a:gd name="T73" fmla="*/ 53 h 127"/>
                  <a:gd name="T74" fmla="*/ 8 w 528"/>
                  <a:gd name="T75" fmla="*/ 28 h 127"/>
                  <a:gd name="T76" fmla="*/ 14 w 528"/>
                  <a:gd name="T77" fmla="*/ 3 h 127"/>
                  <a:gd name="T78" fmla="*/ 16 w 528"/>
                  <a:gd name="T79" fmla="*/ 1 h 127"/>
                  <a:gd name="T80" fmla="*/ 14 w 528"/>
                  <a:gd name="T81" fmla="*/ 1 h 127"/>
                  <a:gd name="T82" fmla="*/ 14 w 528"/>
                  <a:gd name="T83" fmla="*/ 1 h 127"/>
                  <a:gd name="T84" fmla="*/ 14 w 528"/>
                  <a:gd name="T85" fmla="*/ 0 h 127"/>
                  <a:gd name="T86" fmla="*/ 13 w 528"/>
                  <a:gd name="T87" fmla="*/ 0 h 127"/>
                  <a:gd name="T88" fmla="*/ 13 w 528"/>
                  <a:gd name="T89" fmla="*/ 0 h 127"/>
                  <a:gd name="T90" fmla="*/ 11 w 528"/>
                  <a:gd name="T91" fmla="*/ 0 h 127"/>
                  <a:gd name="T92" fmla="*/ 11 w 528"/>
                  <a:gd name="T93" fmla="*/ 0 h 127"/>
                  <a:gd name="T94" fmla="*/ 11 w 528"/>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8"/>
                  <a:gd name="T145" fmla="*/ 0 h 127"/>
                  <a:gd name="T146" fmla="*/ 528 w 528"/>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8" h="127">
                    <a:moveTo>
                      <a:pt x="528" y="79"/>
                    </a:moveTo>
                    <a:lnTo>
                      <a:pt x="526" y="67"/>
                    </a:lnTo>
                    <a:lnTo>
                      <a:pt x="525" y="67"/>
                    </a:lnTo>
                    <a:lnTo>
                      <a:pt x="523" y="67"/>
                    </a:lnTo>
                    <a:lnTo>
                      <a:pt x="521" y="67"/>
                    </a:lnTo>
                    <a:lnTo>
                      <a:pt x="523" y="79"/>
                    </a:lnTo>
                    <a:lnTo>
                      <a:pt x="528" y="79"/>
                    </a:lnTo>
                    <a:lnTo>
                      <a:pt x="526" y="107"/>
                    </a:lnTo>
                    <a:lnTo>
                      <a:pt x="523" y="127"/>
                    </a:lnTo>
                    <a:lnTo>
                      <a:pt x="521" y="127"/>
                    </a:lnTo>
                    <a:lnTo>
                      <a:pt x="520" y="127"/>
                    </a:lnTo>
                    <a:lnTo>
                      <a:pt x="518" y="127"/>
                    </a:lnTo>
                    <a:lnTo>
                      <a:pt x="521" y="106"/>
                    </a:lnTo>
                    <a:lnTo>
                      <a:pt x="523" y="79"/>
                    </a:lnTo>
                    <a:lnTo>
                      <a:pt x="528" y="79"/>
                    </a:lnTo>
                    <a:close/>
                    <a:moveTo>
                      <a:pt x="11" y="0"/>
                    </a:moveTo>
                    <a:lnTo>
                      <a:pt x="9" y="1"/>
                    </a:lnTo>
                    <a:lnTo>
                      <a:pt x="3" y="26"/>
                    </a:lnTo>
                    <a:lnTo>
                      <a:pt x="0" y="53"/>
                    </a:lnTo>
                    <a:lnTo>
                      <a:pt x="1" y="53"/>
                    </a:lnTo>
                    <a:lnTo>
                      <a:pt x="3" y="53"/>
                    </a:lnTo>
                    <a:lnTo>
                      <a:pt x="5" y="53"/>
                    </a:lnTo>
                    <a:lnTo>
                      <a:pt x="8" y="28"/>
                    </a:lnTo>
                    <a:lnTo>
                      <a:pt x="14" y="3"/>
                    </a:lnTo>
                    <a:lnTo>
                      <a:pt x="16" y="1"/>
                    </a:lnTo>
                    <a:lnTo>
                      <a:pt x="14" y="1"/>
                    </a:lnTo>
                    <a:lnTo>
                      <a:pt x="14" y="0"/>
                    </a:lnTo>
                    <a:lnTo>
                      <a:pt x="13" y="0"/>
                    </a:lnTo>
                    <a:lnTo>
                      <a:pt x="11" y="0"/>
                    </a:lnTo>
                    <a:close/>
                  </a:path>
                </a:pathLst>
              </a:custGeom>
              <a:solidFill>
                <a:srgbClr val="737373"/>
              </a:solidFill>
              <a:ln w="9525">
                <a:noFill/>
                <a:round/>
                <a:headEnd/>
                <a:tailEnd/>
              </a:ln>
            </p:spPr>
            <p:txBody>
              <a:bodyPr/>
              <a:lstStyle/>
              <a:p>
                <a:pPr algn="ctr"/>
                <a:endParaRPr lang="en-US">
                  <a:latin typeface="Candara" pitchFamily="34" charset="0"/>
                </a:endParaRPr>
              </a:p>
            </p:txBody>
          </p:sp>
          <p:sp>
            <p:nvSpPr>
              <p:cNvPr id="7368" name="Freeform 384"/>
              <p:cNvSpPr>
                <a:spLocks noEditPoints="1"/>
              </p:cNvSpPr>
              <p:nvPr/>
            </p:nvSpPr>
            <p:spPr bwMode="auto">
              <a:xfrm>
                <a:off x="1772" y="2866"/>
                <a:ext cx="522" cy="127"/>
              </a:xfrm>
              <a:custGeom>
                <a:avLst/>
                <a:gdLst>
                  <a:gd name="T0" fmla="*/ 522 w 522"/>
                  <a:gd name="T1" fmla="*/ 79 h 127"/>
                  <a:gd name="T2" fmla="*/ 522 w 522"/>
                  <a:gd name="T3" fmla="*/ 67 h 127"/>
                  <a:gd name="T4" fmla="*/ 520 w 522"/>
                  <a:gd name="T5" fmla="*/ 67 h 127"/>
                  <a:gd name="T6" fmla="*/ 520 w 522"/>
                  <a:gd name="T7" fmla="*/ 67 h 127"/>
                  <a:gd name="T8" fmla="*/ 520 w 522"/>
                  <a:gd name="T9" fmla="*/ 67 h 127"/>
                  <a:gd name="T10" fmla="*/ 518 w 522"/>
                  <a:gd name="T11" fmla="*/ 67 h 127"/>
                  <a:gd name="T12" fmla="*/ 518 w 522"/>
                  <a:gd name="T13" fmla="*/ 67 h 127"/>
                  <a:gd name="T14" fmla="*/ 518 w 522"/>
                  <a:gd name="T15" fmla="*/ 67 h 127"/>
                  <a:gd name="T16" fmla="*/ 517 w 522"/>
                  <a:gd name="T17" fmla="*/ 67 h 127"/>
                  <a:gd name="T18" fmla="*/ 517 w 522"/>
                  <a:gd name="T19" fmla="*/ 67 h 127"/>
                  <a:gd name="T20" fmla="*/ 517 w 522"/>
                  <a:gd name="T21" fmla="*/ 79 h 127"/>
                  <a:gd name="T22" fmla="*/ 522 w 522"/>
                  <a:gd name="T23" fmla="*/ 79 h 127"/>
                  <a:gd name="T24" fmla="*/ 520 w 522"/>
                  <a:gd name="T25" fmla="*/ 107 h 127"/>
                  <a:gd name="T26" fmla="*/ 517 w 522"/>
                  <a:gd name="T27" fmla="*/ 127 h 127"/>
                  <a:gd name="T28" fmla="*/ 517 w 522"/>
                  <a:gd name="T29" fmla="*/ 127 h 127"/>
                  <a:gd name="T30" fmla="*/ 517 w 522"/>
                  <a:gd name="T31" fmla="*/ 127 h 127"/>
                  <a:gd name="T32" fmla="*/ 515 w 522"/>
                  <a:gd name="T33" fmla="*/ 127 h 127"/>
                  <a:gd name="T34" fmla="*/ 515 w 522"/>
                  <a:gd name="T35" fmla="*/ 127 h 127"/>
                  <a:gd name="T36" fmla="*/ 513 w 522"/>
                  <a:gd name="T37" fmla="*/ 127 h 127"/>
                  <a:gd name="T38" fmla="*/ 513 w 522"/>
                  <a:gd name="T39" fmla="*/ 127 h 127"/>
                  <a:gd name="T40" fmla="*/ 513 w 522"/>
                  <a:gd name="T41" fmla="*/ 127 h 127"/>
                  <a:gd name="T42" fmla="*/ 512 w 522"/>
                  <a:gd name="T43" fmla="*/ 127 h 127"/>
                  <a:gd name="T44" fmla="*/ 515 w 522"/>
                  <a:gd name="T45" fmla="*/ 106 h 127"/>
                  <a:gd name="T46" fmla="*/ 517 w 522"/>
                  <a:gd name="T47" fmla="*/ 79 h 127"/>
                  <a:gd name="T48" fmla="*/ 522 w 522"/>
                  <a:gd name="T49" fmla="*/ 79 h 127"/>
                  <a:gd name="T50" fmla="*/ 10 w 522"/>
                  <a:gd name="T51" fmla="*/ 0 h 127"/>
                  <a:gd name="T52" fmla="*/ 10 w 522"/>
                  <a:gd name="T53" fmla="*/ 3 h 127"/>
                  <a:gd name="T54" fmla="*/ 3 w 522"/>
                  <a:gd name="T55" fmla="*/ 28 h 127"/>
                  <a:gd name="T56" fmla="*/ 0 w 522"/>
                  <a:gd name="T57" fmla="*/ 53 h 127"/>
                  <a:gd name="T58" fmla="*/ 0 w 522"/>
                  <a:gd name="T59" fmla="*/ 53 h 127"/>
                  <a:gd name="T60" fmla="*/ 0 w 522"/>
                  <a:gd name="T61" fmla="*/ 53 h 127"/>
                  <a:gd name="T62" fmla="*/ 2 w 522"/>
                  <a:gd name="T63" fmla="*/ 53 h 127"/>
                  <a:gd name="T64" fmla="*/ 2 w 522"/>
                  <a:gd name="T65" fmla="*/ 53 h 127"/>
                  <a:gd name="T66" fmla="*/ 2 w 522"/>
                  <a:gd name="T67" fmla="*/ 53 h 127"/>
                  <a:gd name="T68" fmla="*/ 3 w 522"/>
                  <a:gd name="T69" fmla="*/ 53 h 127"/>
                  <a:gd name="T70" fmla="*/ 3 w 522"/>
                  <a:gd name="T71" fmla="*/ 53 h 127"/>
                  <a:gd name="T72" fmla="*/ 5 w 522"/>
                  <a:gd name="T73" fmla="*/ 53 h 127"/>
                  <a:gd name="T74" fmla="*/ 8 w 522"/>
                  <a:gd name="T75" fmla="*/ 28 h 127"/>
                  <a:gd name="T76" fmla="*/ 15 w 522"/>
                  <a:gd name="T77" fmla="*/ 3 h 127"/>
                  <a:gd name="T78" fmla="*/ 15 w 522"/>
                  <a:gd name="T79" fmla="*/ 1 h 127"/>
                  <a:gd name="T80" fmla="*/ 15 w 522"/>
                  <a:gd name="T81" fmla="*/ 1 h 127"/>
                  <a:gd name="T82" fmla="*/ 15 w 522"/>
                  <a:gd name="T83" fmla="*/ 1 h 127"/>
                  <a:gd name="T84" fmla="*/ 13 w 522"/>
                  <a:gd name="T85" fmla="*/ 1 h 127"/>
                  <a:gd name="T86" fmla="*/ 13 w 522"/>
                  <a:gd name="T87" fmla="*/ 1 h 127"/>
                  <a:gd name="T88" fmla="*/ 11 w 522"/>
                  <a:gd name="T89" fmla="*/ 1 h 127"/>
                  <a:gd name="T90" fmla="*/ 11 w 522"/>
                  <a:gd name="T91" fmla="*/ 1 h 127"/>
                  <a:gd name="T92" fmla="*/ 11 w 522"/>
                  <a:gd name="T93" fmla="*/ 0 h 127"/>
                  <a:gd name="T94" fmla="*/ 10 w 522"/>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2"/>
                  <a:gd name="T145" fmla="*/ 0 h 127"/>
                  <a:gd name="T146" fmla="*/ 522 w 522"/>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2" h="127">
                    <a:moveTo>
                      <a:pt x="522" y="79"/>
                    </a:moveTo>
                    <a:lnTo>
                      <a:pt x="522" y="67"/>
                    </a:lnTo>
                    <a:lnTo>
                      <a:pt x="520" y="67"/>
                    </a:lnTo>
                    <a:lnTo>
                      <a:pt x="518" y="67"/>
                    </a:lnTo>
                    <a:lnTo>
                      <a:pt x="517" y="67"/>
                    </a:lnTo>
                    <a:lnTo>
                      <a:pt x="517" y="79"/>
                    </a:lnTo>
                    <a:lnTo>
                      <a:pt x="522" y="79"/>
                    </a:lnTo>
                    <a:lnTo>
                      <a:pt x="520" y="107"/>
                    </a:lnTo>
                    <a:lnTo>
                      <a:pt x="517" y="127"/>
                    </a:lnTo>
                    <a:lnTo>
                      <a:pt x="515" y="127"/>
                    </a:lnTo>
                    <a:lnTo>
                      <a:pt x="513" y="127"/>
                    </a:lnTo>
                    <a:lnTo>
                      <a:pt x="512" y="127"/>
                    </a:lnTo>
                    <a:lnTo>
                      <a:pt x="515" y="106"/>
                    </a:lnTo>
                    <a:lnTo>
                      <a:pt x="517" y="79"/>
                    </a:lnTo>
                    <a:lnTo>
                      <a:pt x="522" y="79"/>
                    </a:lnTo>
                    <a:close/>
                    <a:moveTo>
                      <a:pt x="10" y="0"/>
                    </a:moveTo>
                    <a:lnTo>
                      <a:pt x="10" y="3"/>
                    </a:lnTo>
                    <a:lnTo>
                      <a:pt x="3" y="28"/>
                    </a:lnTo>
                    <a:lnTo>
                      <a:pt x="0" y="53"/>
                    </a:lnTo>
                    <a:lnTo>
                      <a:pt x="2" y="53"/>
                    </a:lnTo>
                    <a:lnTo>
                      <a:pt x="3" y="53"/>
                    </a:lnTo>
                    <a:lnTo>
                      <a:pt x="5" y="53"/>
                    </a:lnTo>
                    <a:lnTo>
                      <a:pt x="8" y="28"/>
                    </a:lnTo>
                    <a:lnTo>
                      <a:pt x="15" y="3"/>
                    </a:lnTo>
                    <a:lnTo>
                      <a:pt x="15" y="1"/>
                    </a:lnTo>
                    <a:lnTo>
                      <a:pt x="13" y="1"/>
                    </a:lnTo>
                    <a:lnTo>
                      <a:pt x="11" y="1"/>
                    </a:lnTo>
                    <a:lnTo>
                      <a:pt x="11" y="0"/>
                    </a:lnTo>
                    <a:lnTo>
                      <a:pt x="10" y="0"/>
                    </a:lnTo>
                    <a:close/>
                  </a:path>
                </a:pathLst>
              </a:custGeom>
              <a:solidFill>
                <a:srgbClr val="737373"/>
              </a:solidFill>
              <a:ln w="9525">
                <a:noFill/>
                <a:round/>
                <a:headEnd/>
                <a:tailEnd/>
              </a:ln>
            </p:spPr>
            <p:txBody>
              <a:bodyPr/>
              <a:lstStyle/>
              <a:p>
                <a:pPr algn="ctr"/>
                <a:endParaRPr lang="en-US">
                  <a:latin typeface="Candara" pitchFamily="34" charset="0"/>
                </a:endParaRPr>
              </a:p>
            </p:txBody>
          </p:sp>
          <p:sp>
            <p:nvSpPr>
              <p:cNvPr id="7369" name="Freeform 385"/>
              <p:cNvSpPr>
                <a:spLocks noEditPoints="1"/>
              </p:cNvSpPr>
              <p:nvPr/>
            </p:nvSpPr>
            <p:spPr bwMode="auto">
              <a:xfrm>
                <a:off x="1774" y="2867"/>
                <a:ext cx="518" cy="128"/>
              </a:xfrm>
              <a:custGeom>
                <a:avLst/>
                <a:gdLst>
                  <a:gd name="T0" fmla="*/ 518 w 518"/>
                  <a:gd name="T1" fmla="*/ 78 h 128"/>
                  <a:gd name="T2" fmla="*/ 516 w 518"/>
                  <a:gd name="T3" fmla="*/ 66 h 128"/>
                  <a:gd name="T4" fmla="*/ 516 w 518"/>
                  <a:gd name="T5" fmla="*/ 66 h 128"/>
                  <a:gd name="T6" fmla="*/ 516 w 518"/>
                  <a:gd name="T7" fmla="*/ 66 h 128"/>
                  <a:gd name="T8" fmla="*/ 515 w 518"/>
                  <a:gd name="T9" fmla="*/ 66 h 128"/>
                  <a:gd name="T10" fmla="*/ 515 w 518"/>
                  <a:gd name="T11" fmla="*/ 66 h 128"/>
                  <a:gd name="T12" fmla="*/ 513 w 518"/>
                  <a:gd name="T13" fmla="*/ 66 h 128"/>
                  <a:gd name="T14" fmla="*/ 513 w 518"/>
                  <a:gd name="T15" fmla="*/ 68 h 128"/>
                  <a:gd name="T16" fmla="*/ 513 w 518"/>
                  <a:gd name="T17" fmla="*/ 68 h 128"/>
                  <a:gd name="T18" fmla="*/ 511 w 518"/>
                  <a:gd name="T19" fmla="*/ 68 h 128"/>
                  <a:gd name="T20" fmla="*/ 513 w 518"/>
                  <a:gd name="T21" fmla="*/ 78 h 128"/>
                  <a:gd name="T22" fmla="*/ 518 w 518"/>
                  <a:gd name="T23" fmla="*/ 78 h 128"/>
                  <a:gd name="T24" fmla="*/ 516 w 518"/>
                  <a:gd name="T25" fmla="*/ 105 h 128"/>
                  <a:gd name="T26" fmla="*/ 513 w 518"/>
                  <a:gd name="T27" fmla="*/ 126 h 128"/>
                  <a:gd name="T28" fmla="*/ 511 w 518"/>
                  <a:gd name="T29" fmla="*/ 126 h 128"/>
                  <a:gd name="T30" fmla="*/ 511 w 518"/>
                  <a:gd name="T31" fmla="*/ 126 h 128"/>
                  <a:gd name="T32" fmla="*/ 511 w 518"/>
                  <a:gd name="T33" fmla="*/ 126 h 128"/>
                  <a:gd name="T34" fmla="*/ 510 w 518"/>
                  <a:gd name="T35" fmla="*/ 126 h 128"/>
                  <a:gd name="T36" fmla="*/ 510 w 518"/>
                  <a:gd name="T37" fmla="*/ 128 h 128"/>
                  <a:gd name="T38" fmla="*/ 510 w 518"/>
                  <a:gd name="T39" fmla="*/ 128 h 128"/>
                  <a:gd name="T40" fmla="*/ 508 w 518"/>
                  <a:gd name="T41" fmla="*/ 128 h 128"/>
                  <a:gd name="T42" fmla="*/ 508 w 518"/>
                  <a:gd name="T43" fmla="*/ 128 h 128"/>
                  <a:gd name="T44" fmla="*/ 511 w 518"/>
                  <a:gd name="T45" fmla="*/ 105 h 128"/>
                  <a:gd name="T46" fmla="*/ 513 w 518"/>
                  <a:gd name="T47" fmla="*/ 78 h 128"/>
                  <a:gd name="T48" fmla="*/ 518 w 518"/>
                  <a:gd name="T49" fmla="*/ 78 h 128"/>
                  <a:gd name="T50" fmla="*/ 11 w 518"/>
                  <a:gd name="T51" fmla="*/ 0 h 128"/>
                  <a:gd name="T52" fmla="*/ 9 w 518"/>
                  <a:gd name="T53" fmla="*/ 2 h 128"/>
                  <a:gd name="T54" fmla="*/ 3 w 518"/>
                  <a:gd name="T55" fmla="*/ 27 h 128"/>
                  <a:gd name="T56" fmla="*/ 0 w 518"/>
                  <a:gd name="T57" fmla="*/ 52 h 128"/>
                  <a:gd name="T58" fmla="*/ 0 w 518"/>
                  <a:gd name="T59" fmla="*/ 52 h 128"/>
                  <a:gd name="T60" fmla="*/ 1 w 518"/>
                  <a:gd name="T61" fmla="*/ 52 h 128"/>
                  <a:gd name="T62" fmla="*/ 1 w 518"/>
                  <a:gd name="T63" fmla="*/ 52 h 128"/>
                  <a:gd name="T64" fmla="*/ 3 w 518"/>
                  <a:gd name="T65" fmla="*/ 52 h 128"/>
                  <a:gd name="T66" fmla="*/ 3 w 518"/>
                  <a:gd name="T67" fmla="*/ 52 h 128"/>
                  <a:gd name="T68" fmla="*/ 3 w 518"/>
                  <a:gd name="T69" fmla="*/ 52 h 128"/>
                  <a:gd name="T70" fmla="*/ 4 w 518"/>
                  <a:gd name="T71" fmla="*/ 52 h 128"/>
                  <a:gd name="T72" fmla="*/ 4 w 518"/>
                  <a:gd name="T73" fmla="*/ 52 h 128"/>
                  <a:gd name="T74" fmla="*/ 8 w 518"/>
                  <a:gd name="T75" fmla="*/ 28 h 128"/>
                  <a:gd name="T76" fmla="*/ 14 w 518"/>
                  <a:gd name="T77" fmla="*/ 4 h 128"/>
                  <a:gd name="T78" fmla="*/ 16 w 518"/>
                  <a:gd name="T79" fmla="*/ 0 h 128"/>
                  <a:gd name="T80" fmla="*/ 14 w 518"/>
                  <a:gd name="T81" fmla="*/ 0 h 128"/>
                  <a:gd name="T82" fmla="*/ 14 w 518"/>
                  <a:gd name="T83" fmla="*/ 0 h 128"/>
                  <a:gd name="T84" fmla="*/ 14 w 518"/>
                  <a:gd name="T85" fmla="*/ 0 h 128"/>
                  <a:gd name="T86" fmla="*/ 13 w 518"/>
                  <a:gd name="T87" fmla="*/ 0 h 128"/>
                  <a:gd name="T88" fmla="*/ 13 w 518"/>
                  <a:gd name="T89" fmla="*/ 0 h 128"/>
                  <a:gd name="T90" fmla="*/ 13 w 518"/>
                  <a:gd name="T91" fmla="*/ 0 h 128"/>
                  <a:gd name="T92" fmla="*/ 11 w 518"/>
                  <a:gd name="T93" fmla="*/ 0 h 128"/>
                  <a:gd name="T94" fmla="*/ 11 w 518"/>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8"/>
                  <a:gd name="T145" fmla="*/ 0 h 128"/>
                  <a:gd name="T146" fmla="*/ 518 w 518"/>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8" h="128">
                    <a:moveTo>
                      <a:pt x="518" y="78"/>
                    </a:moveTo>
                    <a:lnTo>
                      <a:pt x="516" y="66"/>
                    </a:lnTo>
                    <a:lnTo>
                      <a:pt x="515" y="66"/>
                    </a:lnTo>
                    <a:lnTo>
                      <a:pt x="513" y="66"/>
                    </a:lnTo>
                    <a:lnTo>
                      <a:pt x="513" y="68"/>
                    </a:lnTo>
                    <a:lnTo>
                      <a:pt x="511" y="68"/>
                    </a:lnTo>
                    <a:lnTo>
                      <a:pt x="513" y="78"/>
                    </a:lnTo>
                    <a:lnTo>
                      <a:pt x="518" y="78"/>
                    </a:lnTo>
                    <a:lnTo>
                      <a:pt x="516" y="105"/>
                    </a:lnTo>
                    <a:lnTo>
                      <a:pt x="513" y="126"/>
                    </a:lnTo>
                    <a:lnTo>
                      <a:pt x="511" y="126"/>
                    </a:lnTo>
                    <a:lnTo>
                      <a:pt x="510" y="126"/>
                    </a:lnTo>
                    <a:lnTo>
                      <a:pt x="510" y="128"/>
                    </a:lnTo>
                    <a:lnTo>
                      <a:pt x="508" y="128"/>
                    </a:lnTo>
                    <a:lnTo>
                      <a:pt x="511" y="105"/>
                    </a:lnTo>
                    <a:lnTo>
                      <a:pt x="513" y="78"/>
                    </a:lnTo>
                    <a:lnTo>
                      <a:pt x="518" y="78"/>
                    </a:lnTo>
                    <a:close/>
                    <a:moveTo>
                      <a:pt x="11" y="0"/>
                    </a:moveTo>
                    <a:lnTo>
                      <a:pt x="9" y="2"/>
                    </a:lnTo>
                    <a:lnTo>
                      <a:pt x="3" y="27"/>
                    </a:lnTo>
                    <a:lnTo>
                      <a:pt x="0" y="52"/>
                    </a:lnTo>
                    <a:lnTo>
                      <a:pt x="1" y="52"/>
                    </a:lnTo>
                    <a:lnTo>
                      <a:pt x="3" y="52"/>
                    </a:lnTo>
                    <a:lnTo>
                      <a:pt x="4" y="52"/>
                    </a:lnTo>
                    <a:lnTo>
                      <a:pt x="8" y="28"/>
                    </a:lnTo>
                    <a:lnTo>
                      <a:pt x="14" y="4"/>
                    </a:lnTo>
                    <a:lnTo>
                      <a:pt x="16" y="0"/>
                    </a:lnTo>
                    <a:lnTo>
                      <a:pt x="14" y="0"/>
                    </a:lnTo>
                    <a:lnTo>
                      <a:pt x="13" y="0"/>
                    </a:lnTo>
                    <a:lnTo>
                      <a:pt x="11" y="0"/>
                    </a:lnTo>
                    <a:close/>
                  </a:path>
                </a:pathLst>
              </a:custGeom>
              <a:solidFill>
                <a:srgbClr val="737373"/>
              </a:solidFill>
              <a:ln w="9525">
                <a:noFill/>
                <a:round/>
                <a:headEnd/>
                <a:tailEnd/>
              </a:ln>
            </p:spPr>
            <p:txBody>
              <a:bodyPr/>
              <a:lstStyle/>
              <a:p>
                <a:pPr algn="ctr"/>
                <a:endParaRPr lang="en-US">
                  <a:latin typeface="Candara" pitchFamily="34" charset="0"/>
                </a:endParaRPr>
              </a:p>
            </p:txBody>
          </p:sp>
          <p:sp>
            <p:nvSpPr>
              <p:cNvPr id="7370" name="Freeform 386"/>
              <p:cNvSpPr>
                <a:spLocks noEditPoints="1"/>
              </p:cNvSpPr>
              <p:nvPr/>
            </p:nvSpPr>
            <p:spPr bwMode="auto">
              <a:xfrm>
                <a:off x="1777" y="2867"/>
                <a:ext cx="512" cy="128"/>
              </a:xfrm>
              <a:custGeom>
                <a:avLst/>
                <a:gdLst>
                  <a:gd name="T0" fmla="*/ 512 w 512"/>
                  <a:gd name="T1" fmla="*/ 78 h 128"/>
                  <a:gd name="T2" fmla="*/ 512 w 512"/>
                  <a:gd name="T3" fmla="*/ 66 h 128"/>
                  <a:gd name="T4" fmla="*/ 510 w 512"/>
                  <a:gd name="T5" fmla="*/ 66 h 128"/>
                  <a:gd name="T6" fmla="*/ 510 w 512"/>
                  <a:gd name="T7" fmla="*/ 68 h 128"/>
                  <a:gd name="T8" fmla="*/ 510 w 512"/>
                  <a:gd name="T9" fmla="*/ 68 h 128"/>
                  <a:gd name="T10" fmla="*/ 508 w 512"/>
                  <a:gd name="T11" fmla="*/ 68 h 128"/>
                  <a:gd name="T12" fmla="*/ 508 w 512"/>
                  <a:gd name="T13" fmla="*/ 68 h 128"/>
                  <a:gd name="T14" fmla="*/ 508 w 512"/>
                  <a:gd name="T15" fmla="*/ 68 h 128"/>
                  <a:gd name="T16" fmla="*/ 507 w 512"/>
                  <a:gd name="T17" fmla="*/ 68 h 128"/>
                  <a:gd name="T18" fmla="*/ 507 w 512"/>
                  <a:gd name="T19" fmla="*/ 68 h 128"/>
                  <a:gd name="T20" fmla="*/ 507 w 512"/>
                  <a:gd name="T21" fmla="*/ 78 h 128"/>
                  <a:gd name="T22" fmla="*/ 512 w 512"/>
                  <a:gd name="T23" fmla="*/ 78 h 128"/>
                  <a:gd name="T24" fmla="*/ 510 w 512"/>
                  <a:gd name="T25" fmla="*/ 105 h 128"/>
                  <a:gd name="T26" fmla="*/ 507 w 512"/>
                  <a:gd name="T27" fmla="*/ 126 h 128"/>
                  <a:gd name="T28" fmla="*/ 507 w 512"/>
                  <a:gd name="T29" fmla="*/ 128 h 128"/>
                  <a:gd name="T30" fmla="*/ 507 w 512"/>
                  <a:gd name="T31" fmla="*/ 128 h 128"/>
                  <a:gd name="T32" fmla="*/ 505 w 512"/>
                  <a:gd name="T33" fmla="*/ 128 h 128"/>
                  <a:gd name="T34" fmla="*/ 505 w 512"/>
                  <a:gd name="T35" fmla="*/ 128 h 128"/>
                  <a:gd name="T36" fmla="*/ 503 w 512"/>
                  <a:gd name="T37" fmla="*/ 128 h 128"/>
                  <a:gd name="T38" fmla="*/ 503 w 512"/>
                  <a:gd name="T39" fmla="*/ 128 h 128"/>
                  <a:gd name="T40" fmla="*/ 503 w 512"/>
                  <a:gd name="T41" fmla="*/ 128 h 128"/>
                  <a:gd name="T42" fmla="*/ 502 w 512"/>
                  <a:gd name="T43" fmla="*/ 128 h 128"/>
                  <a:gd name="T44" fmla="*/ 505 w 512"/>
                  <a:gd name="T45" fmla="*/ 105 h 128"/>
                  <a:gd name="T46" fmla="*/ 507 w 512"/>
                  <a:gd name="T47" fmla="*/ 78 h 128"/>
                  <a:gd name="T48" fmla="*/ 512 w 512"/>
                  <a:gd name="T49" fmla="*/ 78 h 128"/>
                  <a:gd name="T50" fmla="*/ 10 w 512"/>
                  <a:gd name="T51" fmla="*/ 0 h 128"/>
                  <a:gd name="T52" fmla="*/ 10 w 512"/>
                  <a:gd name="T53" fmla="*/ 2 h 128"/>
                  <a:gd name="T54" fmla="*/ 3 w 512"/>
                  <a:gd name="T55" fmla="*/ 27 h 128"/>
                  <a:gd name="T56" fmla="*/ 0 w 512"/>
                  <a:gd name="T57" fmla="*/ 52 h 128"/>
                  <a:gd name="T58" fmla="*/ 0 w 512"/>
                  <a:gd name="T59" fmla="*/ 52 h 128"/>
                  <a:gd name="T60" fmla="*/ 0 w 512"/>
                  <a:gd name="T61" fmla="*/ 52 h 128"/>
                  <a:gd name="T62" fmla="*/ 1 w 512"/>
                  <a:gd name="T63" fmla="*/ 52 h 128"/>
                  <a:gd name="T64" fmla="*/ 1 w 512"/>
                  <a:gd name="T65" fmla="*/ 52 h 128"/>
                  <a:gd name="T66" fmla="*/ 1 w 512"/>
                  <a:gd name="T67" fmla="*/ 52 h 128"/>
                  <a:gd name="T68" fmla="*/ 3 w 512"/>
                  <a:gd name="T69" fmla="*/ 52 h 128"/>
                  <a:gd name="T70" fmla="*/ 3 w 512"/>
                  <a:gd name="T71" fmla="*/ 52 h 128"/>
                  <a:gd name="T72" fmla="*/ 5 w 512"/>
                  <a:gd name="T73" fmla="*/ 53 h 128"/>
                  <a:gd name="T74" fmla="*/ 8 w 512"/>
                  <a:gd name="T75" fmla="*/ 28 h 128"/>
                  <a:gd name="T76" fmla="*/ 15 w 512"/>
                  <a:gd name="T77" fmla="*/ 4 h 128"/>
                  <a:gd name="T78" fmla="*/ 15 w 512"/>
                  <a:gd name="T79" fmla="*/ 0 h 128"/>
                  <a:gd name="T80" fmla="*/ 15 w 512"/>
                  <a:gd name="T81" fmla="*/ 0 h 128"/>
                  <a:gd name="T82" fmla="*/ 15 w 512"/>
                  <a:gd name="T83" fmla="*/ 0 h 128"/>
                  <a:gd name="T84" fmla="*/ 13 w 512"/>
                  <a:gd name="T85" fmla="*/ 0 h 128"/>
                  <a:gd name="T86" fmla="*/ 13 w 512"/>
                  <a:gd name="T87" fmla="*/ 0 h 128"/>
                  <a:gd name="T88" fmla="*/ 11 w 512"/>
                  <a:gd name="T89" fmla="*/ 0 h 128"/>
                  <a:gd name="T90" fmla="*/ 11 w 512"/>
                  <a:gd name="T91" fmla="*/ 0 h 128"/>
                  <a:gd name="T92" fmla="*/ 11 w 512"/>
                  <a:gd name="T93" fmla="*/ 0 h 128"/>
                  <a:gd name="T94" fmla="*/ 10 w 512"/>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128"/>
                  <a:gd name="T146" fmla="*/ 512 w 512"/>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128">
                    <a:moveTo>
                      <a:pt x="512" y="78"/>
                    </a:moveTo>
                    <a:lnTo>
                      <a:pt x="512" y="66"/>
                    </a:lnTo>
                    <a:lnTo>
                      <a:pt x="510" y="66"/>
                    </a:lnTo>
                    <a:lnTo>
                      <a:pt x="510" y="68"/>
                    </a:lnTo>
                    <a:lnTo>
                      <a:pt x="508" y="68"/>
                    </a:lnTo>
                    <a:lnTo>
                      <a:pt x="507" y="68"/>
                    </a:lnTo>
                    <a:lnTo>
                      <a:pt x="507" y="78"/>
                    </a:lnTo>
                    <a:lnTo>
                      <a:pt x="512" y="78"/>
                    </a:lnTo>
                    <a:lnTo>
                      <a:pt x="510" y="105"/>
                    </a:lnTo>
                    <a:lnTo>
                      <a:pt x="507" y="126"/>
                    </a:lnTo>
                    <a:lnTo>
                      <a:pt x="507" y="128"/>
                    </a:lnTo>
                    <a:lnTo>
                      <a:pt x="505" y="128"/>
                    </a:lnTo>
                    <a:lnTo>
                      <a:pt x="503" y="128"/>
                    </a:lnTo>
                    <a:lnTo>
                      <a:pt x="502" y="128"/>
                    </a:lnTo>
                    <a:lnTo>
                      <a:pt x="505" y="105"/>
                    </a:lnTo>
                    <a:lnTo>
                      <a:pt x="507" y="78"/>
                    </a:lnTo>
                    <a:lnTo>
                      <a:pt x="512" y="78"/>
                    </a:lnTo>
                    <a:close/>
                    <a:moveTo>
                      <a:pt x="10" y="0"/>
                    </a:moveTo>
                    <a:lnTo>
                      <a:pt x="10" y="2"/>
                    </a:lnTo>
                    <a:lnTo>
                      <a:pt x="3" y="27"/>
                    </a:lnTo>
                    <a:lnTo>
                      <a:pt x="0" y="52"/>
                    </a:lnTo>
                    <a:lnTo>
                      <a:pt x="1" y="52"/>
                    </a:lnTo>
                    <a:lnTo>
                      <a:pt x="3" y="52"/>
                    </a:lnTo>
                    <a:lnTo>
                      <a:pt x="5" y="53"/>
                    </a:lnTo>
                    <a:lnTo>
                      <a:pt x="8" y="28"/>
                    </a:lnTo>
                    <a:lnTo>
                      <a:pt x="15" y="4"/>
                    </a:lnTo>
                    <a:lnTo>
                      <a:pt x="15" y="0"/>
                    </a:lnTo>
                    <a:lnTo>
                      <a:pt x="13" y="0"/>
                    </a:lnTo>
                    <a:lnTo>
                      <a:pt x="11" y="0"/>
                    </a:lnTo>
                    <a:lnTo>
                      <a:pt x="10" y="0"/>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371" name="Freeform 387"/>
              <p:cNvSpPr>
                <a:spLocks noEditPoints="1"/>
              </p:cNvSpPr>
              <p:nvPr/>
            </p:nvSpPr>
            <p:spPr bwMode="auto">
              <a:xfrm>
                <a:off x="1778" y="2867"/>
                <a:ext cx="509" cy="128"/>
              </a:xfrm>
              <a:custGeom>
                <a:avLst/>
                <a:gdLst>
                  <a:gd name="T0" fmla="*/ 509 w 509"/>
                  <a:gd name="T1" fmla="*/ 78 h 128"/>
                  <a:gd name="T2" fmla="*/ 507 w 509"/>
                  <a:gd name="T3" fmla="*/ 68 h 128"/>
                  <a:gd name="T4" fmla="*/ 507 w 509"/>
                  <a:gd name="T5" fmla="*/ 68 h 128"/>
                  <a:gd name="T6" fmla="*/ 507 w 509"/>
                  <a:gd name="T7" fmla="*/ 68 h 128"/>
                  <a:gd name="T8" fmla="*/ 506 w 509"/>
                  <a:gd name="T9" fmla="*/ 68 h 128"/>
                  <a:gd name="T10" fmla="*/ 506 w 509"/>
                  <a:gd name="T11" fmla="*/ 68 h 128"/>
                  <a:gd name="T12" fmla="*/ 504 w 509"/>
                  <a:gd name="T13" fmla="*/ 68 h 128"/>
                  <a:gd name="T14" fmla="*/ 504 w 509"/>
                  <a:gd name="T15" fmla="*/ 68 h 128"/>
                  <a:gd name="T16" fmla="*/ 504 w 509"/>
                  <a:gd name="T17" fmla="*/ 68 h 128"/>
                  <a:gd name="T18" fmla="*/ 502 w 509"/>
                  <a:gd name="T19" fmla="*/ 68 h 128"/>
                  <a:gd name="T20" fmla="*/ 504 w 509"/>
                  <a:gd name="T21" fmla="*/ 78 h 128"/>
                  <a:gd name="T22" fmla="*/ 509 w 509"/>
                  <a:gd name="T23" fmla="*/ 78 h 128"/>
                  <a:gd name="T24" fmla="*/ 507 w 509"/>
                  <a:gd name="T25" fmla="*/ 105 h 128"/>
                  <a:gd name="T26" fmla="*/ 504 w 509"/>
                  <a:gd name="T27" fmla="*/ 128 h 128"/>
                  <a:gd name="T28" fmla="*/ 502 w 509"/>
                  <a:gd name="T29" fmla="*/ 128 h 128"/>
                  <a:gd name="T30" fmla="*/ 502 w 509"/>
                  <a:gd name="T31" fmla="*/ 128 h 128"/>
                  <a:gd name="T32" fmla="*/ 502 w 509"/>
                  <a:gd name="T33" fmla="*/ 128 h 128"/>
                  <a:gd name="T34" fmla="*/ 501 w 509"/>
                  <a:gd name="T35" fmla="*/ 128 h 128"/>
                  <a:gd name="T36" fmla="*/ 501 w 509"/>
                  <a:gd name="T37" fmla="*/ 128 h 128"/>
                  <a:gd name="T38" fmla="*/ 501 w 509"/>
                  <a:gd name="T39" fmla="*/ 128 h 128"/>
                  <a:gd name="T40" fmla="*/ 499 w 509"/>
                  <a:gd name="T41" fmla="*/ 128 h 128"/>
                  <a:gd name="T42" fmla="*/ 499 w 509"/>
                  <a:gd name="T43" fmla="*/ 128 h 128"/>
                  <a:gd name="T44" fmla="*/ 502 w 509"/>
                  <a:gd name="T45" fmla="*/ 105 h 128"/>
                  <a:gd name="T46" fmla="*/ 504 w 509"/>
                  <a:gd name="T47" fmla="*/ 78 h 128"/>
                  <a:gd name="T48" fmla="*/ 509 w 509"/>
                  <a:gd name="T49" fmla="*/ 78 h 128"/>
                  <a:gd name="T50" fmla="*/ 12 w 509"/>
                  <a:gd name="T51" fmla="*/ 0 h 128"/>
                  <a:gd name="T52" fmla="*/ 10 w 509"/>
                  <a:gd name="T53" fmla="*/ 4 h 128"/>
                  <a:gd name="T54" fmla="*/ 4 w 509"/>
                  <a:gd name="T55" fmla="*/ 28 h 128"/>
                  <a:gd name="T56" fmla="*/ 0 w 509"/>
                  <a:gd name="T57" fmla="*/ 52 h 128"/>
                  <a:gd name="T58" fmla="*/ 0 w 509"/>
                  <a:gd name="T59" fmla="*/ 52 h 128"/>
                  <a:gd name="T60" fmla="*/ 2 w 509"/>
                  <a:gd name="T61" fmla="*/ 52 h 128"/>
                  <a:gd name="T62" fmla="*/ 2 w 509"/>
                  <a:gd name="T63" fmla="*/ 52 h 128"/>
                  <a:gd name="T64" fmla="*/ 4 w 509"/>
                  <a:gd name="T65" fmla="*/ 53 h 128"/>
                  <a:gd name="T66" fmla="*/ 4 w 509"/>
                  <a:gd name="T67" fmla="*/ 53 h 128"/>
                  <a:gd name="T68" fmla="*/ 4 w 509"/>
                  <a:gd name="T69" fmla="*/ 53 h 128"/>
                  <a:gd name="T70" fmla="*/ 5 w 509"/>
                  <a:gd name="T71" fmla="*/ 53 h 128"/>
                  <a:gd name="T72" fmla="*/ 5 w 509"/>
                  <a:gd name="T73" fmla="*/ 53 h 128"/>
                  <a:gd name="T74" fmla="*/ 9 w 509"/>
                  <a:gd name="T75" fmla="*/ 28 h 128"/>
                  <a:gd name="T76" fmla="*/ 15 w 509"/>
                  <a:gd name="T77" fmla="*/ 5 h 128"/>
                  <a:gd name="T78" fmla="*/ 17 w 509"/>
                  <a:gd name="T79" fmla="*/ 0 h 128"/>
                  <a:gd name="T80" fmla="*/ 17 w 509"/>
                  <a:gd name="T81" fmla="*/ 0 h 128"/>
                  <a:gd name="T82" fmla="*/ 15 w 509"/>
                  <a:gd name="T83" fmla="*/ 0 h 128"/>
                  <a:gd name="T84" fmla="*/ 15 w 509"/>
                  <a:gd name="T85" fmla="*/ 0 h 128"/>
                  <a:gd name="T86" fmla="*/ 14 w 509"/>
                  <a:gd name="T87" fmla="*/ 0 h 128"/>
                  <a:gd name="T88" fmla="*/ 14 w 509"/>
                  <a:gd name="T89" fmla="*/ 0 h 128"/>
                  <a:gd name="T90" fmla="*/ 14 w 509"/>
                  <a:gd name="T91" fmla="*/ 0 h 128"/>
                  <a:gd name="T92" fmla="*/ 12 w 509"/>
                  <a:gd name="T93" fmla="*/ 0 h 128"/>
                  <a:gd name="T94" fmla="*/ 12 w 509"/>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9"/>
                  <a:gd name="T145" fmla="*/ 0 h 128"/>
                  <a:gd name="T146" fmla="*/ 509 w 509"/>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9" h="128">
                    <a:moveTo>
                      <a:pt x="509" y="78"/>
                    </a:moveTo>
                    <a:lnTo>
                      <a:pt x="507" y="68"/>
                    </a:lnTo>
                    <a:lnTo>
                      <a:pt x="506" y="68"/>
                    </a:lnTo>
                    <a:lnTo>
                      <a:pt x="504" y="68"/>
                    </a:lnTo>
                    <a:lnTo>
                      <a:pt x="502" y="68"/>
                    </a:lnTo>
                    <a:lnTo>
                      <a:pt x="504" y="78"/>
                    </a:lnTo>
                    <a:lnTo>
                      <a:pt x="509" y="78"/>
                    </a:lnTo>
                    <a:lnTo>
                      <a:pt x="507" y="105"/>
                    </a:lnTo>
                    <a:lnTo>
                      <a:pt x="504" y="128"/>
                    </a:lnTo>
                    <a:lnTo>
                      <a:pt x="502" y="128"/>
                    </a:lnTo>
                    <a:lnTo>
                      <a:pt x="501" y="128"/>
                    </a:lnTo>
                    <a:lnTo>
                      <a:pt x="499" y="128"/>
                    </a:lnTo>
                    <a:lnTo>
                      <a:pt x="502" y="105"/>
                    </a:lnTo>
                    <a:lnTo>
                      <a:pt x="504" y="78"/>
                    </a:lnTo>
                    <a:lnTo>
                      <a:pt x="509" y="78"/>
                    </a:lnTo>
                    <a:close/>
                    <a:moveTo>
                      <a:pt x="12" y="0"/>
                    </a:moveTo>
                    <a:lnTo>
                      <a:pt x="10" y="4"/>
                    </a:lnTo>
                    <a:lnTo>
                      <a:pt x="4" y="28"/>
                    </a:lnTo>
                    <a:lnTo>
                      <a:pt x="0" y="52"/>
                    </a:lnTo>
                    <a:lnTo>
                      <a:pt x="2" y="52"/>
                    </a:lnTo>
                    <a:lnTo>
                      <a:pt x="4" y="53"/>
                    </a:lnTo>
                    <a:lnTo>
                      <a:pt x="5" y="53"/>
                    </a:lnTo>
                    <a:lnTo>
                      <a:pt x="9" y="28"/>
                    </a:lnTo>
                    <a:lnTo>
                      <a:pt x="15" y="5"/>
                    </a:lnTo>
                    <a:lnTo>
                      <a:pt x="17" y="0"/>
                    </a:lnTo>
                    <a:lnTo>
                      <a:pt x="15" y="0"/>
                    </a:lnTo>
                    <a:lnTo>
                      <a:pt x="14" y="0"/>
                    </a:lnTo>
                    <a:lnTo>
                      <a:pt x="12" y="0"/>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372" name="Freeform 388"/>
              <p:cNvSpPr>
                <a:spLocks noEditPoints="1"/>
              </p:cNvSpPr>
              <p:nvPr/>
            </p:nvSpPr>
            <p:spPr bwMode="auto">
              <a:xfrm>
                <a:off x="1782" y="2867"/>
                <a:ext cx="502" cy="128"/>
              </a:xfrm>
              <a:custGeom>
                <a:avLst/>
                <a:gdLst>
                  <a:gd name="T0" fmla="*/ 502 w 502"/>
                  <a:gd name="T1" fmla="*/ 78 h 128"/>
                  <a:gd name="T2" fmla="*/ 502 w 502"/>
                  <a:gd name="T3" fmla="*/ 68 h 128"/>
                  <a:gd name="T4" fmla="*/ 500 w 502"/>
                  <a:gd name="T5" fmla="*/ 68 h 128"/>
                  <a:gd name="T6" fmla="*/ 500 w 502"/>
                  <a:gd name="T7" fmla="*/ 68 h 128"/>
                  <a:gd name="T8" fmla="*/ 500 w 502"/>
                  <a:gd name="T9" fmla="*/ 68 h 128"/>
                  <a:gd name="T10" fmla="*/ 498 w 502"/>
                  <a:gd name="T11" fmla="*/ 68 h 128"/>
                  <a:gd name="T12" fmla="*/ 498 w 502"/>
                  <a:gd name="T13" fmla="*/ 68 h 128"/>
                  <a:gd name="T14" fmla="*/ 498 w 502"/>
                  <a:gd name="T15" fmla="*/ 68 h 128"/>
                  <a:gd name="T16" fmla="*/ 497 w 502"/>
                  <a:gd name="T17" fmla="*/ 68 h 128"/>
                  <a:gd name="T18" fmla="*/ 497 w 502"/>
                  <a:gd name="T19" fmla="*/ 68 h 128"/>
                  <a:gd name="T20" fmla="*/ 497 w 502"/>
                  <a:gd name="T21" fmla="*/ 78 h 128"/>
                  <a:gd name="T22" fmla="*/ 502 w 502"/>
                  <a:gd name="T23" fmla="*/ 78 h 128"/>
                  <a:gd name="T24" fmla="*/ 500 w 502"/>
                  <a:gd name="T25" fmla="*/ 105 h 128"/>
                  <a:gd name="T26" fmla="*/ 497 w 502"/>
                  <a:gd name="T27" fmla="*/ 128 h 128"/>
                  <a:gd name="T28" fmla="*/ 497 w 502"/>
                  <a:gd name="T29" fmla="*/ 128 h 128"/>
                  <a:gd name="T30" fmla="*/ 497 w 502"/>
                  <a:gd name="T31" fmla="*/ 128 h 128"/>
                  <a:gd name="T32" fmla="*/ 495 w 502"/>
                  <a:gd name="T33" fmla="*/ 128 h 128"/>
                  <a:gd name="T34" fmla="*/ 495 w 502"/>
                  <a:gd name="T35" fmla="*/ 128 h 128"/>
                  <a:gd name="T36" fmla="*/ 493 w 502"/>
                  <a:gd name="T37" fmla="*/ 128 h 128"/>
                  <a:gd name="T38" fmla="*/ 493 w 502"/>
                  <a:gd name="T39" fmla="*/ 128 h 128"/>
                  <a:gd name="T40" fmla="*/ 493 w 502"/>
                  <a:gd name="T41" fmla="*/ 128 h 128"/>
                  <a:gd name="T42" fmla="*/ 492 w 502"/>
                  <a:gd name="T43" fmla="*/ 128 h 128"/>
                  <a:gd name="T44" fmla="*/ 495 w 502"/>
                  <a:gd name="T45" fmla="*/ 105 h 128"/>
                  <a:gd name="T46" fmla="*/ 497 w 502"/>
                  <a:gd name="T47" fmla="*/ 78 h 128"/>
                  <a:gd name="T48" fmla="*/ 502 w 502"/>
                  <a:gd name="T49" fmla="*/ 78 h 128"/>
                  <a:gd name="T50" fmla="*/ 10 w 502"/>
                  <a:gd name="T51" fmla="*/ 0 h 128"/>
                  <a:gd name="T52" fmla="*/ 10 w 502"/>
                  <a:gd name="T53" fmla="*/ 4 h 128"/>
                  <a:gd name="T54" fmla="*/ 3 w 502"/>
                  <a:gd name="T55" fmla="*/ 28 h 128"/>
                  <a:gd name="T56" fmla="*/ 0 w 502"/>
                  <a:gd name="T57" fmla="*/ 53 h 128"/>
                  <a:gd name="T58" fmla="*/ 0 w 502"/>
                  <a:gd name="T59" fmla="*/ 53 h 128"/>
                  <a:gd name="T60" fmla="*/ 0 w 502"/>
                  <a:gd name="T61" fmla="*/ 53 h 128"/>
                  <a:gd name="T62" fmla="*/ 1 w 502"/>
                  <a:gd name="T63" fmla="*/ 53 h 128"/>
                  <a:gd name="T64" fmla="*/ 1 w 502"/>
                  <a:gd name="T65" fmla="*/ 53 h 128"/>
                  <a:gd name="T66" fmla="*/ 1 w 502"/>
                  <a:gd name="T67" fmla="*/ 53 h 128"/>
                  <a:gd name="T68" fmla="*/ 3 w 502"/>
                  <a:gd name="T69" fmla="*/ 53 h 128"/>
                  <a:gd name="T70" fmla="*/ 3 w 502"/>
                  <a:gd name="T71" fmla="*/ 53 h 128"/>
                  <a:gd name="T72" fmla="*/ 5 w 502"/>
                  <a:gd name="T73" fmla="*/ 53 h 128"/>
                  <a:gd name="T74" fmla="*/ 8 w 502"/>
                  <a:gd name="T75" fmla="*/ 28 h 128"/>
                  <a:gd name="T76" fmla="*/ 13 w 502"/>
                  <a:gd name="T77" fmla="*/ 5 h 128"/>
                  <a:gd name="T78" fmla="*/ 16 w 502"/>
                  <a:gd name="T79" fmla="*/ 0 h 128"/>
                  <a:gd name="T80" fmla="*/ 15 w 502"/>
                  <a:gd name="T81" fmla="*/ 0 h 128"/>
                  <a:gd name="T82" fmla="*/ 15 w 502"/>
                  <a:gd name="T83" fmla="*/ 0 h 128"/>
                  <a:gd name="T84" fmla="*/ 13 w 502"/>
                  <a:gd name="T85" fmla="*/ 0 h 128"/>
                  <a:gd name="T86" fmla="*/ 13 w 502"/>
                  <a:gd name="T87" fmla="*/ 0 h 128"/>
                  <a:gd name="T88" fmla="*/ 13 w 502"/>
                  <a:gd name="T89" fmla="*/ 0 h 128"/>
                  <a:gd name="T90" fmla="*/ 11 w 502"/>
                  <a:gd name="T91" fmla="*/ 0 h 128"/>
                  <a:gd name="T92" fmla="*/ 11 w 502"/>
                  <a:gd name="T93" fmla="*/ 0 h 128"/>
                  <a:gd name="T94" fmla="*/ 10 w 502"/>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2"/>
                  <a:gd name="T145" fmla="*/ 0 h 128"/>
                  <a:gd name="T146" fmla="*/ 502 w 502"/>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2" h="128">
                    <a:moveTo>
                      <a:pt x="502" y="78"/>
                    </a:moveTo>
                    <a:lnTo>
                      <a:pt x="502" y="68"/>
                    </a:lnTo>
                    <a:lnTo>
                      <a:pt x="500" y="68"/>
                    </a:lnTo>
                    <a:lnTo>
                      <a:pt x="498" y="68"/>
                    </a:lnTo>
                    <a:lnTo>
                      <a:pt x="497" y="68"/>
                    </a:lnTo>
                    <a:lnTo>
                      <a:pt x="497" y="78"/>
                    </a:lnTo>
                    <a:lnTo>
                      <a:pt x="502" y="78"/>
                    </a:lnTo>
                    <a:lnTo>
                      <a:pt x="500" y="105"/>
                    </a:lnTo>
                    <a:lnTo>
                      <a:pt x="497" y="128"/>
                    </a:lnTo>
                    <a:lnTo>
                      <a:pt x="495" y="128"/>
                    </a:lnTo>
                    <a:lnTo>
                      <a:pt x="493" y="128"/>
                    </a:lnTo>
                    <a:lnTo>
                      <a:pt x="492" y="128"/>
                    </a:lnTo>
                    <a:lnTo>
                      <a:pt x="495" y="105"/>
                    </a:lnTo>
                    <a:lnTo>
                      <a:pt x="497" y="78"/>
                    </a:lnTo>
                    <a:lnTo>
                      <a:pt x="502" y="78"/>
                    </a:lnTo>
                    <a:close/>
                    <a:moveTo>
                      <a:pt x="10" y="0"/>
                    </a:moveTo>
                    <a:lnTo>
                      <a:pt x="10" y="4"/>
                    </a:lnTo>
                    <a:lnTo>
                      <a:pt x="3" y="28"/>
                    </a:lnTo>
                    <a:lnTo>
                      <a:pt x="0" y="53"/>
                    </a:lnTo>
                    <a:lnTo>
                      <a:pt x="1" y="53"/>
                    </a:lnTo>
                    <a:lnTo>
                      <a:pt x="3" y="53"/>
                    </a:lnTo>
                    <a:lnTo>
                      <a:pt x="5" y="53"/>
                    </a:lnTo>
                    <a:lnTo>
                      <a:pt x="8" y="28"/>
                    </a:lnTo>
                    <a:lnTo>
                      <a:pt x="13" y="5"/>
                    </a:lnTo>
                    <a:lnTo>
                      <a:pt x="16" y="0"/>
                    </a:lnTo>
                    <a:lnTo>
                      <a:pt x="15" y="0"/>
                    </a:lnTo>
                    <a:lnTo>
                      <a:pt x="13" y="0"/>
                    </a:lnTo>
                    <a:lnTo>
                      <a:pt x="11" y="0"/>
                    </a:lnTo>
                    <a:lnTo>
                      <a:pt x="10" y="0"/>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373" name="Freeform 389"/>
              <p:cNvSpPr>
                <a:spLocks noEditPoints="1"/>
              </p:cNvSpPr>
              <p:nvPr/>
            </p:nvSpPr>
            <p:spPr bwMode="auto">
              <a:xfrm>
                <a:off x="1783" y="2867"/>
                <a:ext cx="499" cy="128"/>
              </a:xfrm>
              <a:custGeom>
                <a:avLst/>
                <a:gdLst>
                  <a:gd name="T0" fmla="*/ 499 w 499"/>
                  <a:gd name="T1" fmla="*/ 78 h 128"/>
                  <a:gd name="T2" fmla="*/ 497 w 499"/>
                  <a:gd name="T3" fmla="*/ 68 h 128"/>
                  <a:gd name="T4" fmla="*/ 497 w 499"/>
                  <a:gd name="T5" fmla="*/ 68 h 128"/>
                  <a:gd name="T6" fmla="*/ 497 w 499"/>
                  <a:gd name="T7" fmla="*/ 68 h 128"/>
                  <a:gd name="T8" fmla="*/ 496 w 499"/>
                  <a:gd name="T9" fmla="*/ 68 h 128"/>
                  <a:gd name="T10" fmla="*/ 496 w 499"/>
                  <a:gd name="T11" fmla="*/ 68 h 128"/>
                  <a:gd name="T12" fmla="*/ 494 w 499"/>
                  <a:gd name="T13" fmla="*/ 68 h 128"/>
                  <a:gd name="T14" fmla="*/ 494 w 499"/>
                  <a:gd name="T15" fmla="*/ 68 h 128"/>
                  <a:gd name="T16" fmla="*/ 494 w 499"/>
                  <a:gd name="T17" fmla="*/ 68 h 128"/>
                  <a:gd name="T18" fmla="*/ 492 w 499"/>
                  <a:gd name="T19" fmla="*/ 68 h 128"/>
                  <a:gd name="T20" fmla="*/ 494 w 499"/>
                  <a:gd name="T21" fmla="*/ 78 h 128"/>
                  <a:gd name="T22" fmla="*/ 499 w 499"/>
                  <a:gd name="T23" fmla="*/ 78 h 128"/>
                  <a:gd name="T24" fmla="*/ 497 w 499"/>
                  <a:gd name="T25" fmla="*/ 105 h 128"/>
                  <a:gd name="T26" fmla="*/ 494 w 499"/>
                  <a:gd name="T27" fmla="*/ 128 h 128"/>
                  <a:gd name="T28" fmla="*/ 492 w 499"/>
                  <a:gd name="T29" fmla="*/ 128 h 128"/>
                  <a:gd name="T30" fmla="*/ 492 w 499"/>
                  <a:gd name="T31" fmla="*/ 128 h 128"/>
                  <a:gd name="T32" fmla="*/ 492 w 499"/>
                  <a:gd name="T33" fmla="*/ 128 h 128"/>
                  <a:gd name="T34" fmla="*/ 491 w 499"/>
                  <a:gd name="T35" fmla="*/ 128 h 128"/>
                  <a:gd name="T36" fmla="*/ 491 w 499"/>
                  <a:gd name="T37" fmla="*/ 128 h 128"/>
                  <a:gd name="T38" fmla="*/ 489 w 499"/>
                  <a:gd name="T39" fmla="*/ 128 h 128"/>
                  <a:gd name="T40" fmla="*/ 489 w 499"/>
                  <a:gd name="T41" fmla="*/ 128 h 128"/>
                  <a:gd name="T42" fmla="*/ 489 w 499"/>
                  <a:gd name="T43" fmla="*/ 128 h 128"/>
                  <a:gd name="T44" fmla="*/ 492 w 499"/>
                  <a:gd name="T45" fmla="*/ 103 h 128"/>
                  <a:gd name="T46" fmla="*/ 494 w 499"/>
                  <a:gd name="T47" fmla="*/ 78 h 128"/>
                  <a:gd name="T48" fmla="*/ 499 w 499"/>
                  <a:gd name="T49" fmla="*/ 78 h 128"/>
                  <a:gd name="T50" fmla="*/ 12 w 499"/>
                  <a:gd name="T51" fmla="*/ 0 h 128"/>
                  <a:gd name="T52" fmla="*/ 10 w 499"/>
                  <a:gd name="T53" fmla="*/ 5 h 128"/>
                  <a:gd name="T54" fmla="*/ 4 w 499"/>
                  <a:gd name="T55" fmla="*/ 28 h 128"/>
                  <a:gd name="T56" fmla="*/ 0 w 499"/>
                  <a:gd name="T57" fmla="*/ 53 h 128"/>
                  <a:gd name="T58" fmla="*/ 0 w 499"/>
                  <a:gd name="T59" fmla="*/ 53 h 128"/>
                  <a:gd name="T60" fmla="*/ 2 w 499"/>
                  <a:gd name="T61" fmla="*/ 53 h 128"/>
                  <a:gd name="T62" fmla="*/ 2 w 499"/>
                  <a:gd name="T63" fmla="*/ 53 h 128"/>
                  <a:gd name="T64" fmla="*/ 4 w 499"/>
                  <a:gd name="T65" fmla="*/ 53 h 128"/>
                  <a:gd name="T66" fmla="*/ 4 w 499"/>
                  <a:gd name="T67" fmla="*/ 53 h 128"/>
                  <a:gd name="T68" fmla="*/ 4 w 499"/>
                  <a:gd name="T69" fmla="*/ 53 h 128"/>
                  <a:gd name="T70" fmla="*/ 5 w 499"/>
                  <a:gd name="T71" fmla="*/ 53 h 128"/>
                  <a:gd name="T72" fmla="*/ 5 w 499"/>
                  <a:gd name="T73" fmla="*/ 53 h 128"/>
                  <a:gd name="T74" fmla="*/ 9 w 499"/>
                  <a:gd name="T75" fmla="*/ 30 h 128"/>
                  <a:gd name="T76" fmla="*/ 15 w 499"/>
                  <a:gd name="T77" fmla="*/ 7 h 128"/>
                  <a:gd name="T78" fmla="*/ 17 w 499"/>
                  <a:gd name="T79" fmla="*/ 0 h 128"/>
                  <a:gd name="T80" fmla="*/ 17 w 499"/>
                  <a:gd name="T81" fmla="*/ 0 h 128"/>
                  <a:gd name="T82" fmla="*/ 15 w 499"/>
                  <a:gd name="T83" fmla="*/ 0 h 128"/>
                  <a:gd name="T84" fmla="*/ 15 w 499"/>
                  <a:gd name="T85" fmla="*/ 0 h 128"/>
                  <a:gd name="T86" fmla="*/ 15 w 499"/>
                  <a:gd name="T87" fmla="*/ 0 h 128"/>
                  <a:gd name="T88" fmla="*/ 14 w 499"/>
                  <a:gd name="T89" fmla="*/ 0 h 128"/>
                  <a:gd name="T90" fmla="*/ 14 w 499"/>
                  <a:gd name="T91" fmla="*/ 0 h 128"/>
                  <a:gd name="T92" fmla="*/ 12 w 499"/>
                  <a:gd name="T93" fmla="*/ 0 h 128"/>
                  <a:gd name="T94" fmla="*/ 12 w 499"/>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9"/>
                  <a:gd name="T145" fmla="*/ 0 h 128"/>
                  <a:gd name="T146" fmla="*/ 499 w 499"/>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9" h="128">
                    <a:moveTo>
                      <a:pt x="499" y="78"/>
                    </a:moveTo>
                    <a:lnTo>
                      <a:pt x="497" y="68"/>
                    </a:lnTo>
                    <a:lnTo>
                      <a:pt x="496" y="68"/>
                    </a:lnTo>
                    <a:lnTo>
                      <a:pt x="494" y="68"/>
                    </a:lnTo>
                    <a:lnTo>
                      <a:pt x="492" y="68"/>
                    </a:lnTo>
                    <a:lnTo>
                      <a:pt x="494" y="78"/>
                    </a:lnTo>
                    <a:lnTo>
                      <a:pt x="499" y="78"/>
                    </a:lnTo>
                    <a:lnTo>
                      <a:pt x="497" y="105"/>
                    </a:lnTo>
                    <a:lnTo>
                      <a:pt x="494" y="128"/>
                    </a:lnTo>
                    <a:lnTo>
                      <a:pt x="492" y="128"/>
                    </a:lnTo>
                    <a:lnTo>
                      <a:pt x="491" y="128"/>
                    </a:lnTo>
                    <a:lnTo>
                      <a:pt x="489" y="128"/>
                    </a:lnTo>
                    <a:lnTo>
                      <a:pt x="492" y="103"/>
                    </a:lnTo>
                    <a:lnTo>
                      <a:pt x="494" y="78"/>
                    </a:lnTo>
                    <a:lnTo>
                      <a:pt x="499" y="78"/>
                    </a:lnTo>
                    <a:close/>
                    <a:moveTo>
                      <a:pt x="12" y="0"/>
                    </a:moveTo>
                    <a:lnTo>
                      <a:pt x="10" y="5"/>
                    </a:lnTo>
                    <a:lnTo>
                      <a:pt x="4" y="28"/>
                    </a:lnTo>
                    <a:lnTo>
                      <a:pt x="0" y="53"/>
                    </a:lnTo>
                    <a:lnTo>
                      <a:pt x="2" y="53"/>
                    </a:lnTo>
                    <a:lnTo>
                      <a:pt x="4" y="53"/>
                    </a:lnTo>
                    <a:lnTo>
                      <a:pt x="5" y="53"/>
                    </a:lnTo>
                    <a:lnTo>
                      <a:pt x="9" y="30"/>
                    </a:lnTo>
                    <a:lnTo>
                      <a:pt x="15" y="7"/>
                    </a:lnTo>
                    <a:lnTo>
                      <a:pt x="17" y="0"/>
                    </a:lnTo>
                    <a:lnTo>
                      <a:pt x="15" y="0"/>
                    </a:lnTo>
                    <a:lnTo>
                      <a:pt x="14" y="0"/>
                    </a:lnTo>
                    <a:lnTo>
                      <a:pt x="12" y="0"/>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374" name="Freeform 390"/>
              <p:cNvSpPr>
                <a:spLocks noEditPoints="1"/>
              </p:cNvSpPr>
              <p:nvPr/>
            </p:nvSpPr>
            <p:spPr bwMode="auto">
              <a:xfrm>
                <a:off x="1787" y="2867"/>
                <a:ext cx="492" cy="128"/>
              </a:xfrm>
              <a:custGeom>
                <a:avLst/>
                <a:gdLst>
                  <a:gd name="T0" fmla="*/ 492 w 492"/>
                  <a:gd name="T1" fmla="*/ 78 h 128"/>
                  <a:gd name="T2" fmla="*/ 492 w 492"/>
                  <a:gd name="T3" fmla="*/ 68 h 128"/>
                  <a:gd name="T4" fmla="*/ 490 w 492"/>
                  <a:gd name="T5" fmla="*/ 68 h 128"/>
                  <a:gd name="T6" fmla="*/ 490 w 492"/>
                  <a:gd name="T7" fmla="*/ 68 h 128"/>
                  <a:gd name="T8" fmla="*/ 490 w 492"/>
                  <a:gd name="T9" fmla="*/ 68 h 128"/>
                  <a:gd name="T10" fmla="*/ 488 w 492"/>
                  <a:gd name="T11" fmla="*/ 68 h 128"/>
                  <a:gd name="T12" fmla="*/ 488 w 492"/>
                  <a:gd name="T13" fmla="*/ 68 h 128"/>
                  <a:gd name="T14" fmla="*/ 488 w 492"/>
                  <a:gd name="T15" fmla="*/ 68 h 128"/>
                  <a:gd name="T16" fmla="*/ 487 w 492"/>
                  <a:gd name="T17" fmla="*/ 68 h 128"/>
                  <a:gd name="T18" fmla="*/ 487 w 492"/>
                  <a:gd name="T19" fmla="*/ 68 h 128"/>
                  <a:gd name="T20" fmla="*/ 487 w 492"/>
                  <a:gd name="T21" fmla="*/ 78 h 128"/>
                  <a:gd name="T22" fmla="*/ 492 w 492"/>
                  <a:gd name="T23" fmla="*/ 78 h 128"/>
                  <a:gd name="T24" fmla="*/ 490 w 492"/>
                  <a:gd name="T25" fmla="*/ 105 h 128"/>
                  <a:gd name="T26" fmla="*/ 487 w 492"/>
                  <a:gd name="T27" fmla="*/ 128 h 128"/>
                  <a:gd name="T28" fmla="*/ 487 w 492"/>
                  <a:gd name="T29" fmla="*/ 128 h 128"/>
                  <a:gd name="T30" fmla="*/ 485 w 492"/>
                  <a:gd name="T31" fmla="*/ 128 h 128"/>
                  <a:gd name="T32" fmla="*/ 485 w 492"/>
                  <a:gd name="T33" fmla="*/ 128 h 128"/>
                  <a:gd name="T34" fmla="*/ 485 w 492"/>
                  <a:gd name="T35" fmla="*/ 128 h 128"/>
                  <a:gd name="T36" fmla="*/ 483 w 492"/>
                  <a:gd name="T37" fmla="*/ 128 h 128"/>
                  <a:gd name="T38" fmla="*/ 483 w 492"/>
                  <a:gd name="T39" fmla="*/ 128 h 128"/>
                  <a:gd name="T40" fmla="*/ 483 w 492"/>
                  <a:gd name="T41" fmla="*/ 128 h 128"/>
                  <a:gd name="T42" fmla="*/ 482 w 492"/>
                  <a:gd name="T43" fmla="*/ 128 h 128"/>
                  <a:gd name="T44" fmla="*/ 482 w 492"/>
                  <a:gd name="T45" fmla="*/ 128 h 128"/>
                  <a:gd name="T46" fmla="*/ 485 w 492"/>
                  <a:gd name="T47" fmla="*/ 103 h 128"/>
                  <a:gd name="T48" fmla="*/ 487 w 492"/>
                  <a:gd name="T49" fmla="*/ 78 h 128"/>
                  <a:gd name="T50" fmla="*/ 492 w 492"/>
                  <a:gd name="T51" fmla="*/ 78 h 128"/>
                  <a:gd name="T52" fmla="*/ 11 w 492"/>
                  <a:gd name="T53" fmla="*/ 0 h 128"/>
                  <a:gd name="T54" fmla="*/ 8 w 492"/>
                  <a:gd name="T55" fmla="*/ 5 h 128"/>
                  <a:gd name="T56" fmla="*/ 3 w 492"/>
                  <a:gd name="T57" fmla="*/ 28 h 128"/>
                  <a:gd name="T58" fmla="*/ 0 w 492"/>
                  <a:gd name="T59" fmla="*/ 53 h 128"/>
                  <a:gd name="T60" fmla="*/ 0 w 492"/>
                  <a:gd name="T61" fmla="*/ 53 h 128"/>
                  <a:gd name="T62" fmla="*/ 0 w 492"/>
                  <a:gd name="T63" fmla="*/ 53 h 128"/>
                  <a:gd name="T64" fmla="*/ 1 w 492"/>
                  <a:gd name="T65" fmla="*/ 53 h 128"/>
                  <a:gd name="T66" fmla="*/ 1 w 492"/>
                  <a:gd name="T67" fmla="*/ 53 h 128"/>
                  <a:gd name="T68" fmla="*/ 1 w 492"/>
                  <a:gd name="T69" fmla="*/ 53 h 128"/>
                  <a:gd name="T70" fmla="*/ 3 w 492"/>
                  <a:gd name="T71" fmla="*/ 53 h 128"/>
                  <a:gd name="T72" fmla="*/ 3 w 492"/>
                  <a:gd name="T73" fmla="*/ 53 h 128"/>
                  <a:gd name="T74" fmla="*/ 5 w 492"/>
                  <a:gd name="T75" fmla="*/ 53 h 128"/>
                  <a:gd name="T76" fmla="*/ 8 w 492"/>
                  <a:gd name="T77" fmla="*/ 30 h 128"/>
                  <a:gd name="T78" fmla="*/ 13 w 492"/>
                  <a:gd name="T79" fmla="*/ 7 h 128"/>
                  <a:gd name="T80" fmla="*/ 16 w 492"/>
                  <a:gd name="T81" fmla="*/ 0 h 128"/>
                  <a:gd name="T82" fmla="*/ 15 w 492"/>
                  <a:gd name="T83" fmla="*/ 0 h 128"/>
                  <a:gd name="T84" fmla="*/ 15 w 492"/>
                  <a:gd name="T85" fmla="*/ 0 h 128"/>
                  <a:gd name="T86" fmla="*/ 15 w 492"/>
                  <a:gd name="T87" fmla="*/ 0 h 128"/>
                  <a:gd name="T88" fmla="*/ 13 w 492"/>
                  <a:gd name="T89" fmla="*/ 0 h 128"/>
                  <a:gd name="T90" fmla="*/ 13 w 492"/>
                  <a:gd name="T91" fmla="*/ 0 h 128"/>
                  <a:gd name="T92" fmla="*/ 11 w 492"/>
                  <a:gd name="T93" fmla="*/ 0 h 128"/>
                  <a:gd name="T94" fmla="*/ 11 w 492"/>
                  <a:gd name="T95" fmla="*/ 0 h 128"/>
                  <a:gd name="T96" fmla="*/ 11 w 492"/>
                  <a:gd name="T97" fmla="*/ 0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2"/>
                  <a:gd name="T148" fmla="*/ 0 h 128"/>
                  <a:gd name="T149" fmla="*/ 492 w 492"/>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2" h="128">
                    <a:moveTo>
                      <a:pt x="492" y="78"/>
                    </a:moveTo>
                    <a:lnTo>
                      <a:pt x="492" y="68"/>
                    </a:lnTo>
                    <a:lnTo>
                      <a:pt x="490" y="68"/>
                    </a:lnTo>
                    <a:lnTo>
                      <a:pt x="488" y="68"/>
                    </a:lnTo>
                    <a:lnTo>
                      <a:pt x="487" y="68"/>
                    </a:lnTo>
                    <a:lnTo>
                      <a:pt x="487" y="78"/>
                    </a:lnTo>
                    <a:lnTo>
                      <a:pt x="492" y="78"/>
                    </a:lnTo>
                    <a:lnTo>
                      <a:pt x="490" y="105"/>
                    </a:lnTo>
                    <a:lnTo>
                      <a:pt x="487" y="128"/>
                    </a:lnTo>
                    <a:lnTo>
                      <a:pt x="485" y="128"/>
                    </a:lnTo>
                    <a:lnTo>
                      <a:pt x="483" y="128"/>
                    </a:lnTo>
                    <a:lnTo>
                      <a:pt x="482" y="128"/>
                    </a:lnTo>
                    <a:lnTo>
                      <a:pt x="485" y="103"/>
                    </a:lnTo>
                    <a:lnTo>
                      <a:pt x="487" y="78"/>
                    </a:lnTo>
                    <a:lnTo>
                      <a:pt x="492" y="78"/>
                    </a:lnTo>
                    <a:close/>
                    <a:moveTo>
                      <a:pt x="11" y="0"/>
                    </a:moveTo>
                    <a:lnTo>
                      <a:pt x="8" y="5"/>
                    </a:lnTo>
                    <a:lnTo>
                      <a:pt x="3" y="28"/>
                    </a:lnTo>
                    <a:lnTo>
                      <a:pt x="0" y="53"/>
                    </a:lnTo>
                    <a:lnTo>
                      <a:pt x="1" y="53"/>
                    </a:lnTo>
                    <a:lnTo>
                      <a:pt x="3" y="53"/>
                    </a:lnTo>
                    <a:lnTo>
                      <a:pt x="5" y="53"/>
                    </a:lnTo>
                    <a:lnTo>
                      <a:pt x="8" y="30"/>
                    </a:lnTo>
                    <a:lnTo>
                      <a:pt x="13" y="7"/>
                    </a:lnTo>
                    <a:lnTo>
                      <a:pt x="16" y="0"/>
                    </a:lnTo>
                    <a:lnTo>
                      <a:pt x="15" y="0"/>
                    </a:lnTo>
                    <a:lnTo>
                      <a:pt x="13" y="0"/>
                    </a:lnTo>
                    <a:lnTo>
                      <a:pt x="11" y="0"/>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375" name="Freeform 391"/>
              <p:cNvSpPr>
                <a:spLocks noEditPoints="1"/>
              </p:cNvSpPr>
              <p:nvPr/>
            </p:nvSpPr>
            <p:spPr bwMode="auto">
              <a:xfrm>
                <a:off x="1788" y="2867"/>
                <a:ext cx="489" cy="128"/>
              </a:xfrm>
              <a:custGeom>
                <a:avLst/>
                <a:gdLst>
                  <a:gd name="T0" fmla="*/ 489 w 489"/>
                  <a:gd name="T1" fmla="*/ 78 h 128"/>
                  <a:gd name="T2" fmla="*/ 487 w 489"/>
                  <a:gd name="T3" fmla="*/ 68 h 128"/>
                  <a:gd name="T4" fmla="*/ 487 w 489"/>
                  <a:gd name="T5" fmla="*/ 68 h 128"/>
                  <a:gd name="T6" fmla="*/ 487 w 489"/>
                  <a:gd name="T7" fmla="*/ 68 h 128"/>
                  <a:gd name="T8" fmla="*/ 486 w 489"/>
                  <a:gd name="T9" fmla="*/ 68 h 128"/>
                  <a:gd name="T10" fmla="*/ 486 w 489"/>
                  <a:gd name="T11" fmla="*/ 68 h 128"/>
                  <a:gd name="T12" fmla="*/ 484 w 489"/>
                  <a:gd name="T13" fmla="*/ 68 h 128"/>
                  <a:gd name="T14" fmla="*/ 484 w 489"/>
                  <a:gd name="T15" fmla="*/ 68 h 128"/>
                  <a:gd name="T16" fmla="*/ 484 w 489"/>
                  <a:gd name="T17" fmla="*/ 68 h 128"/>
                  <a:gd name="T18" fmla="*/ 482 w 489"/>
                  <a:gd name="T19" fmla="*/ 68 h 128"/>
                  <a:gd name="T20" fmla="*/ 484 w 489"/>
                  <a:gd name="T21" fmla="*/ 78 h 128"/>
                  <a:gd name="T22" fmla="*/ 489 w 489"/>
                  <a:gd name="T23" fmla="*/ 78 h 128"/>
                  <a:gd name="T24" fmla="*/ 487 w 489"/>
                  <a:gd name="T25" fmla="*/ 103 h 128"/>
                  <a:gd name="T26" fmla="*/ 484 w 489"/>
                  <a:gd name="T27" fmla="*/ 128 h 128"/>
                  <a:gd name="T28" fmla="*/ 482 w 489"/>
                  <a:gd name="T29" fmla="*/ 128 h 128"/>
                  <a:gd name="T30" fmla="*/ 482 w 489"/>
                  <a:gd name="T31" fmla="*/ 128 h 128"/>
                  <a:gd name="T32" fmla="*/ 482 w 489"/>
                  <a:gd name="T33" fmla="*/ 128 h 128"/>
                  <a:gd name="T34" fmla="*/ 481 w 489"/>
                  <a:gd name="T35" fmla="*/ 128 h 128"/>
                  <a:gd name="T36" fmla="*/ 481 w 489"/>
                  <a:gd name="T37" fmla="*/ 128 h 128"/>
                  <a:gd name="T38" fmla="*/ 479 w 489"/>
                  <a:gd name="T39" fmla="*/ 128 h 128"/>
                  <a:gd name="T40" fmla="*/ 479 w 489"/>
                  <a:gd name="T41" fmla="*/ 128 h 128"/>
                  <a:gd name="T42" fmla="*/ 479 w 489"/>
                  <a:gd name="T43" fmla="*/ 128 h 128"/>
                  <a:gd name="T44" fmla="*/ 479 w 489"/>
                  <a:gd name="T45" fmla="*/ 126 h 128"/>
                  <a:gd name="T46" fmla="*/ 482 w 489"/>
                  <a:gd name="T47" fmla="*/ 103 h 128"/>
                  <a:gd name="T48" fmla="*/ 484 w 489"/>
                  <a:gd name="T49" fmla="*/ 78 h 128"/>
                  <a:gd name="T50" fmla="*/ 489 w 489"/>
                  <a:gd name="T51" fmla="*/ 78 h 128"/>
                  <a:gd name="T52" fmla="*/ 12 w 489"/>
                  <a:gd name="T53" fmla="*/ 0 h 128"/>
                  <a:gd name="T54" fmla="*/ 10 w 489"/>
                  <a:gd name="T55" fmla="*/ 7 h 128"/>
                  <a:gd name="T56" fmla="*/ 4 w 489"/>
                  <a:gd name="T57" fmla="*/ 30 h 128"/>
                  <a:gd name="T58" fmla="*/ 0 w 489"/>
                  <a:gd name="T59" fmla="*/ 53 h 128"/>
                  <a:gd name="T60" fmla="*/ 0 w 489"/>
                  <a:gd name="T61" fmla="*/ 53 h 128"/>
                  <a:gd name="T62" fmla="*/ 2 w 489"/>
                  <a:gd name="T63" fmla="*/ 53 h 128"/>
                  <a:gd name="T64" fmla="*/ 2 w 489"/>
                  <a:gd name="T65" fmla="*/ 53 h 128"/>
                  <a:gd name="T66" fmla="*/ 4 w 489"/>
                  <a:gd name="T67" fmla="*/ 53 h 128"/>
                  <a:gd name="T68" fmla="*/ 4 w 489"/>
                  <a:gd name="T69" fmla="*/ 53 h 128"/>
                  <a:gd name="T70" fmla="*/ 4 w 489"/>
                  <a:gd name="T71" fmla="*/ 53 h 128"/>
                  <a:gd name="T72" fmla="*/ 5 w 489"/>
                  <a:gd name="T73" fmla="*/ 53 h 128"/>
                  <a:gd name="T74" fmla="*/ 5 w 489"/>
                  <a:gd name="T75" fmla="*/ 53 h 128"/>
                  <a:gd name="T76" fmla="*/ 9 w 489"/>
                  <a:gd name="T77" fmla="*/ 30 h 128"/>
                  <a:gd name="T78" fmla="*/ 15 w 489"/>
                  <a:gd name="T79" fmla="*/ 8 h 128"/>
                  <a:gd name="T80" fmla="*/ 17 w 489"/>
                  <a:gd name="T81" fmla="*/ 0 h 128"/>
                  <a:gd name="T82" fmla="*/ 17 w 489"/>
                  <a:gd name="T83" fmla="*/ 0 h 128"/>
                  <a:gd name="T84" fmla="*/ 15 w 489"/>
                  <a:gd name="T85" fmla="*/ 0 h 128"/>
                  <a:gd name="T86" fmla="*/ 15 w 489"/>
                  <a:gd name="T87" fmla="*/ 0 h 128"/>
                  <a:gd name="T88" fmla="*/ 15 w 489"/>
                  <a:gd name="T89" fmla="*/ 0 h 128"/>
                  <a:gd name="T90" fmla="*/ 14 w 489"/>
                  <a:gd name="T91" fmla="*/ 0 h 128"/>
                  <a:gd name="T92" fmla="*/ 14 w 489"/>
                  <a:gd name="T93" fmla="*/ 0 h 128"/>
                  <a:gd name="T94" fmla="*/ 14 w 489"/>
                  <a:gd name="T95" fmla="*/ 0 h 128"/>
                  <a:gd name="T96" fmla="*/ 12 w 489"/>
                  <a:gd name="T97" fmla="*/ 0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9"/>
                  <a:gd name="T148" fmla="*/ 0 h 128"/>
                  <a:gd name="T149" fmla="*/ 489 w 489"/>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9" h="128">
                    <a:moveTo>
                      <a:pt x="489" y="78"/>
                    </a:moveTo>
                    <a:lnTo>
                      <a:pt x="487" y="68"/>
                    </a:lnTo>
                    <a:lnTo>
                      <a:pt x="486" y="68"/>
                    </a:lnTo>
                    <a:lnTo>
                      <a:pt x="484" y="68"/>
                    </a:lnTo>
                    <a:lnTo>
                      <a:pt x="482" y="68"/>
                    </a:lnTo>
                    <a:lnTo>
                      <a:pt x="484" y="78"/>
                    </a:lnTo>
                    <a:lnTo>
                      <a:pt x="489" y="78"/>
                    </a:lnTo>
                    <a:lnTo>
                      <a:pt x="487" y="103"/>
                    </a:lnTo>
                    <a:lnTo>
                      <a:pt x="484" y="128"/>
                    </a:lnTo>
                    <a:lnTo>
                      <a:pt x="482" y="128"/>
                    </a:lnTo>
                    <a:lnTo>
                      <a:pt x="481" y="128"/>
                    </a:lnTo>
                    <a:lnTo>
                      <a:pt x="479" y="128"/>
                    </a:lnTo>
                    <a:lnTo>
                      <a:pt x="479" y="126"/>
                    </a:lnTo>
                    <a:lnTo>
                      <a:pt x="482" y="103"/>
                    </a:lnTo>
                    <a:lnTo>
                      <a:pt x="484" y="78"/>
                    </a:lnTo>
                    <a:lnTo>
                      <a:pt x="489" y="78"/>
                    </a:lnTo>
                    <a:close/>
                    <a:moveTo>
                      <a:pt x="12" y="0"/>
                    </a:moveTo>
                    <a:lnTo>
                      <a:pt x="10" y="7"/>
                    </a:lnTo>
                    <a:lnTo>
                      <a:pt x="4" y="30"/>
                    </a:lnTo>
                    <a:lnTo>
                      <a:pt x="0" y="53"/>
                    </a:lnTo>
                    <a:lnTo>
                      <a:pt x="2" y="53"/>
                    </a:lnTo>
                    <a:lnTo>
                      <a:pt x="4" y="53"/>
                    </a:lnTo>
                    <a:lnTo>
                      <a:pt x="5" y="53"/>
                    </a:lnTo>
                    <a:lnTo>
                      <a:pt x="9" y="30"/>
                    </a:lnTo>
                    <a:lnTo>
                      <a:pt x="15" y="8"/>
                    </a:lnTo>
                    <a:lnTo>
                      <a:pt x="17" y="0"/>
                    </a:lnTo>
                    <a:lnTo>
                      <a:pt x="15" y="0"/>
                    </a:lnTo>
                    <a:lnTo>
                      <a:pt x="14" y="0"/>
                    </a:lnTo>
                    <a:lnTo>
                      <a:pt x="12" y="0"/>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376" name="Freeform 392"/>
              <p:cNvSpPr>
                <a:spLocks noEditPoints="1"/>
              </p:cNvSpPr>
              <p:nvPr/>
            </p:nvSpPr>
            <p:spPr bwMode="auto">
              <a:xfrm>
                <a:off x="1792" y="2867"/>
                <a:ext cx="482" cy="128"/>
              </a:xfrm>
              <a:custGeom>
                <a:avLst/>
                <a:gdLst>
                  <a:gd name="T0" fmla="*/ 482 w 482"/>
                  <a:gd name="T1" fmla="*/ 78 h 128"/>
                  <a:gd name="T2" fmla="*/ 482 w 482"/>
                  <a:gd name="T3" fmla="*/ 68 h 128"/>
                  <a:gd name="T4" fmla="*/ 480 w 482"/>
                  <a:gd name="T5" fmla="*/ 68 h 128"/>
                  <a:gd name="T6" fmla="*/ 480 w 482"/>
                  <a:gd name="T7" fmla="*/ 68 h 128"/>
                  <a:gd name="T8" fmla="*/ 480 w 482"/>
                  <a:gd name="T9" fmla="*/ 68 h 128"/>
                  <a:gd name="T10" fmla="*/ 478 w 482"/>
                  <a:gd name="T11" fmla="*/ 68 h 128"/>
                  <a:gd name="T12" fmla="*/ 478 w 482"/>
                  <a:gd name="T13" fmla="*/ 68 h 128"/>
                  <a:gd name="T14" fmla="*/ 478 w 482"/>
                  <a:gd name="T15" fmla="*/ 68 h 128"/>
                  <a:gd name="T16" fmla="*/ 477 w 482"/>
                  <a:gd name="T17" fmla="*/ 68 h 128"/>
                  <a:gd name="T18" fmla="*/ 477 w 482"/>
                  <a:gd name="T19" fmla="*/ 68 h 128"/>
                  <a:gd name="T20" fmla="*/ 477 w 482"/>
                  <a:gd name="T21" fmla="*/ 78 h 128"/>
                  <a:gd name="T22" fmla="*/ 482 w 482"/>
                  <a:gd name="T23" fmla="*/ 78 h 128"/>
                  <a:gd name="T24" fmla="*/ 480 w 482"/>
                  <a:gd name="T25" fmla="*/ 103 h 128"/>
                  <a:gd name="T26" fmla="*/ 477 w 482"/>
                  <a:gd name="T27" fmla="*/ 128 h 128"/>
                  <a:gd name="T28" fmla="*/ 477 w 482"/>
                  <a:gd name="T29" fmla="*/ 128 h 128"/>
                  <a:gd name="T30" fmla="*/ 477 w 482"/>
                  <a:gd name="T31" fmla="*/ 128 h 128"/>
                  <a:gd name="T32" fmla="*/ 475 w 482"/>
                  <a:gd name="T33" fmla="*/ 128 h 128"/>
                  <a:gd name="T34" fmla="*/ 475 w 482"/>
                  <a:gd name="T35" fmla="*/ 128 h 128"/>
                  <a:gd name="T36" fmla="*/ 475 w 482"/>
                  <a:gd name="T37" fmla="*/ 128 h 128"/>
                  <a:gd name="T38" fmla="*/ 473 w 482"/>
                  <a:gd name="T39" fmla="*/ 128 h 128"/>
                  <a:gd name="T40" fmla="*/ 473 w 482"/>
                  <a:gd name="T41" fmla="*/ 128 h 128"/>
                  <a:gd name="T42" fmla="*/ 472 w 482"/>
                  <a:gd name="T43" fmla="*/ 128 h 128"/>
                  <a:gd name="T44" fmla="*/ 472 w 482"/>
                  <a:gd name="T45" fmla="*/ 128 h 128"/>
                  <a:gd name="T46" fmla="*/ 472 w 482"/>
                  <a:gd name="T47" fmla="*/ 126 h 128"/>
                  <a:gd name="T48" fmla="*/ 475 w 482"/>
                  <a:gd name="T49" fmla="*/ 103 h 128"/>
                  <a:gd name="T50" fmla="*/ 477 w 482"/>
                  <a:gd name="T51" fmla="*/ 78 h 128"/>
                  <a:gd name="T52" fmla="*/ 482 w 482"/>
                  <a:gd name="T53" fmla="*/ 78 h 128"/>
                  <a:gd name="T54" fmla="*/ 11 w 482"/>
                  <a:gd name="T55" fmla="*/ 0 h 128"/>
                  <a:gd name="T56" fmla="*/ 8 w 482"/>
                  <a:gd name="T57" fmla="*/ 7 h 128"/>
                  <a:gd name="T58" fmla="*/ 3 w 482"/>
                  <a:gd name="T59" fmla="*/ 30 h 128"/>
                  <a:gd name="T60" fmla="*/ 0 w 482"/>
                  <a:gd name="T61" fmla="*/ 53 h 128"/>
                  <a:gd name="T62" fmla="*/ 0 w 482"/>
                  <a:gd name="T63" fmla="*/ 53 h 128"/>
                  <a:gd name="T64" fmla="*/ 0 w 482"/>
                  <a:gd name="T65" fmla="*/ 53 h 128"/>
                  <a:gd name="T66" fmla="*/ 1 w 482"/>
                  <a:gd name="T67" fmla="*/ 53 h 128"/>
                  <a:gd name="T68" fmla="*/ 1 w 482"/>
                  <a:gd name="T69" fmla="*/ 53 h 128"/>
                  <a:gd name="T70" fmla="*/ 1 w 482"/>
                  <a:gd name="T71" fmla="*/ 53 h 128"/>
                  <a:gd name="T72" fmla="*/ 3 w 482"/>
                  <a:gd name="T73" fmla="*/ 53 h 128"/>
                  <a:gd name="T74" fmla="*/ 3 w 482"/>
                  <a:gd name="T75" fmla="*/ 53 h 128"/>
                  <a:gd name="T76" fmla="*/ 5 w 482"/>
                  <a:gd name="T77" fmla="*/ 53 h 128"/>
                  <a:gd name="T78" fmla="*/ 8 w 482"/>
                  <a:gd name="T79" fmla="*/ 32 h 128"/>
                  <a:gd name="T80" fmla="*/ 13 w 482"/>
                  <a:gd name="T81" fmla="*/ 8 h 128"/>
                  <a:gd name="T82" fmla="*/ 16 w 482"/>
                  <a:gd name="T83" fmla="*/ 0 h 128"/>
                  <a:gd name="T84" fmla="*/ 15 w 482"/>
                  <a:gd name="T85" fmla="*/ 0 h 128"/>
                  <a:gd name="T86" fmla="*/ 15 w 482"/>
                  <a:gd name="T87" fmla="*/ 0 h 128"/>
                  <a:gd name="T88" fmla="*/ 15 w 482"/>
                  <a:gd name="T89" fmla="*/ 0 h 128"/>
                  <a:gd name="T90" fmla="*/ 13 w 482"/>
                  <a:gd name="T91" fmla="*/ 0 h 128"/>
                  <a:gd name="T92" fmla="*/ 13 w 482"/>
                  <a:gd name="T93" fmla="*/ 0 h 128"/>
                  <a:gd name="T94" fmla="*/ 11 w 482"/>
                  <a:gd name="T95" fmla="*/ 0 h 128"/>
                  <a:gd name="T96" fmla="*/ 11 w 482"/>
                  <a:gd name="T97" fmla="*/ 0 h 128"/>
                  <a:gd name="T98" fmla="*/ 11 w 482"/>
                  <a:gd name="T99" fmla="*/ 0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2"/>
                  <a:gd name="T151" fmla="*/ 0 h 128"/>
                  <a:gd name="T152" fmla="*/ 482 w 482"/>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2" h="128">
                    <a:moveTo>
                      <a:pt x="482" y="78"/>
                    </a:moveTo>
                    <a:lnTo>
                      <a:pt x="482" y="68"/>
                    </a:lnTo>
                    <a:lnTo>
                      <a:pt x="480" y="68"/>
                    </a:lnTo>
                    <a:lnTo>
                      <a:pt x="478" y="68"/>
                    </a:lnTo>
                    <a:lnTo>
                      <a:pt x="477" y="68"/>
                    </a:lnTo>
                    <a:lnTo>
                      <a:pt x="477" y="78"/>
                    </a:lnTo>
                    <a:lnTo>
                      <a:pt x="482" y="78"/>
                    </a:lnTo>
                    <a:lnTo>
                      <a:pt x="480" y="103"/>
                    </a:lnTo>
                    <a:lnTo>
                      <a:pt x="477" y="128"/>
                    </a:lnTo>
                    <a:lnTo>
                      <a:pt x="475" y="128"/>
                    </a:lnTo>
                    <a:lnTo>
                      <a:pt x="473" y="128"/>
                    </a:lnTo>
                    <a:lnTo>
                      <a:pt x="472" y="128"/>
                    </a:lnTo>
                    <a:lnTo>
                      <a:pt x="472" y="126"/>
                    </a:lnTo>
                    <a:lnTo>
                      <a:pt x="475" y="103"/>
                    </a:lnTo>
                    <a:lnTo>
                      <a:pt x="477" y="78"/>
                    </a:lnTo>
                    <a:lnTo>
                      <a:pt x="482" y="78"/>
                    </a:lnTo>
                    <a:close/>
                    <a:moveTo>
                      <a:pt x="11" y="0"/>
                    </a:moveTo>
                    <a:lnTo>
                      <a:pt x="8" y="7"/>
                    </a:lnTo>
                    <a:lnTo>
                      <a:pt x="3" y="30"/>
                    </a:lnTo>
                    <a:lnTo>
                      <a:pt x="0" y="53"/>
                    </a:lnTo>
                    <a:lnTo>
                      <a:pt x="1" y="53"/>
                    </a:lnTo>
                    <a:lnTo>
                      <a:pt x="3" y="53"/>
                    </a:lnTo>
                    <a:lnTo>
                      <a:pt x="5" y="53"/>
                    </a:lnTo>
                    <a:lnTo>
                      <a:pt x="8" y="32"/>
                    </a:lnTo>
                    <a:lnTo>
                      <a:pt x="13" y="8"/>
                    </a:lnTo>
                    <a:lnTo>
                      <a:pt x="16" y="0"/>
                    </a:lnTo>
                    <a:lnTo>
                      <a:pt x="15" y="0"/>
                    </a:lnTo>
                    <a:lnTo>
                      <a:pt x="13" y="0"/>
                    </a:lnTo>
                    <a:lnTo>
                      <a:pt x="11" y="0"/>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377" name="Freeform 393"/>
              <p:cNvSpPr>
                <a:spLocks noEditPoints="1"/>
              </p:cNvSpPr>
              <p:nvPr/>
            </p:nvSpPr>
            <p:spPr bwMode="auto">
              <a:xfrm>
                <a:off x="1793" y="2867"/>
                <a:ext cx="479" cy="128"/>
              </a:xfrm>
              <a:custGeom>
                <a:avLst/>
                <a:gdLst>
                  <a:gd name="T0" fmla="*/ 479 w 479"/>
                  <a:gd name="T1" fmla="*/ 78 h 128"/>
                  <a:gd name="T2" fmla="*/ 477 w 479"/>
                  <a:gd name="T3" fmla="*/ 68 h 128"/>
                  <a:gd name="T4" fmla="*/ 477 w 479"/>
                  <a:gd name="T5" fmla="*/ 68 h 128"/>
                  <a:gd name="T6" fmla="*/ 477 w 479"/>
                  <a:gd name="T7" fmla="*/ 68 h 128"/>
                  <a:gd name="T8" fmla="*/ 476 w 479"/>
                  <a:gd name="T9" fmla="*/ 68 h 128"/>
                  <a:gd name="T10" fmla="*/ 476 w 479"/>
                  <a:gd name="T11" fmla="*/ 68 h 128"/>
                  <a:gd name="T12" fmla="*/ 474 w 479"/>
                  <a:gd name="T13" fmla="*/ 68 h 128"/>
                  <a:gd name="T14" fmla="*/ 474 w 479"/>
                  <a:gd name="T15" fmla="*/ 68 h 128"/>
                  <a:gd name="T16" fmla="*/ 474 w 479"/>
                  <a:gd name="T17" fmla="*/ 68 h 128"/>
                  <a:gd name="T18" fmla="*/ 472 w 479"/>
                  <a:gd name="T19" fmla="*/ 68 h 128"/>
                  <a:gd name="T20" fmla="*/ 474 w 479"/>
                  <a:gd name="T21" fmla="*/ 78 h 128"/>
                  <a:gd name="T22" fmla="*/ 479 w 479"/>
                  <a:gd name="T23" fmla="*/ 78 h 128"/>
                  <a:gd name="T24" fmla="*/ 477 w 479"/>
                  <a:gd name="T25" fmla="*/ 103 h 128"/>
                  <a:gd name="T26" fmla="*/ 474 w 479"/>
                  <a:gd name="T27" fmla="*/ 126 h 128"/>
                  <a:gd name="T28" fmla="*/ 474 w 479"/>
                  <a:gd name="T29" fmla="*/ 128 h 128"/>
                  <a:gd name="T30" fmla="*/ 472 w 479"/>
                  <a:gd name="T31" fmla="*/ 128 h 128"/>
                  <a:gd name="T32" fmla="*/ 472 w 479"/>
                  <a:gd name="T33" fmla="*/ 128 h 128"/>
                  <a:gd name="T34" fmla="*/ 471 w 479"/>
                  <a:gd name="T35" fmla="*/ 128 h 128"/>
                  <a:gd name="T36" fmla="*/ 471 w 479"/>
                  <a:gd name="T37" fmla="*/ 128 h 128"/>
                  <a:gd name="T38" fmla="*/ 471 w 479"/>
                  <a:gd name="T39" fmla="*/ 128 h 128"/>
                  <a:gd name="T40" fmla="*/ 469 w 479"/>
                  <a:gd name="T41" fmla="*/ 128 h 128"/>
                  <a:gd name="T42" fmla="*/ 469 w 479"/>
                  <a:gd name="T43" fmla="*/ 128 h 128"/>
                  <a:gd name="T44" fmla="*/ 467 w 479"/>
                  <a:gd name="T45" fmla="*/ 128 h 128"/>
                  <a:gd name="T46" fmla="*/ 469 w 479"/>
                  <a:gd name="T47" fmla="*/ 126 h 128"/>
                  <a:gd name="T48" fmla="*/ 472 w 479"/>
                  <a:gd name="T49" fmla="*/ 103 h 128"/>
                  <a:gd name="T50" fmla="*/ 474 w 479"/>
                  <a:gd name="T51" fmla="*/ 78 h 128"/>
                  <a:gd name="T52" fmla="*/ 479 w 479"/>
                  <a:gd name="T53" fmla="*/ 78 h 128"/>
                  <a:gd name="T54" fmla="*/ 12 w 479"/>
                  <a:gd name="T55" fmla="*/ 0 h 128"/>
                  <a:gd name="T56" fmla="*/ 10 w 479"/>
                  <a:gd name="T57" fmla="*/ 8 h 128"/>
                  <a:gd name="T58" fmla="*/ 4 w 479"/>
                  <a:gd name="T59" fmla="*/ 30 h 128"/>
                  <a:gd name="T60" fmla="*/ 0 w 479"/>
                  <a:gd name="T61" fmla="*/ 53 h 128"/>
                  <a:gd name="T62" fmla="*/ 0 w 479"/>
                  <a:gd name="T63" fmla="*/ 53 h 128"/>
                  <a:gd name="T64" fmla="*/ 2 w 479"/>
                  <a:gd name="T65" fmla="*/ 53 h 128"/>
                  <a:gd name="T66" fmla="*/ 2 w 479"/>
                  <a:gd name="T67" fmla="*/ 53 h 128"/>
                  <a:gd name="T68" fmla="*/ 4 w 479"/>
                  <a:gd name="T69" fmla="*/ 53 h 128"/>
                  <a:gd name="T70" fmla="*/ 4 w 479"/>
                  <a:gd name="T71" fmla="*/ 55 h 128"/>
                  <a:gd name="T72" fmla="*/ 4 w 479"/>
                  <a:gd name="T73" fmla="*/ 55 h 128"/>
                  <a:gd name="T74" fmla="*/ 5 w 479"/>
                  <a:gd name="T75" fmla="*/ 55 h 128"/>
                  <a:gd name="T76" fmla="*/ 5 w 479"/>
                  <a:gd name="T77" fmla="*/ 55 h 128"/>
                  <a:gd name="T78" fmla="*/ 9 w 479"/>
                  <a:gd name="T79" fmla="*/ 32 h 128"/>
                  <a:gd name="T80" fmla="*/ 15 w 479"/>
                  <a:gd name="T81" fmla="*/ 8 h 128"/>
                  <a:gd name="T82" fmla="*/ 17 w 479"/>
                  <a:gd name="T83" fmla="*/ 2 h 128"/>
                  <a:gd name="T84" fmla="*/ 17 w 479"/>
                  <a:gd name="T85" fmla="*/ 2 h 128"/>
                  <a:gd name="T86" fmla="*/ 17 w 479"/>
                  <a:gd name="T87" fmla="*/ 2 h 128"/>
                  <a:gd name="T88" fmla="*/ 15 w 479"/>
                  <a:gd name="T89" fmla="*/ 0 h 128"/>
                  <a:gd name="T90" fmla="*/ 15 w 479"/>
                  <a:gd name="T91" fmla="*/ 0 h 128"/>
                  <a:gd name="T92" fmla="*/ 14 w 479"/>
                  <a:gd name="T93" fmla="*/ 0 h 128"/>
                  <a:gd name="T94" fmla="*/ 14 w 479"/>
                  <a:gd name="T95" fmla="*/ 0 h 128"/>
                  <a:gd name="T96" fmla="*/ 14 w 479"/>
                  <a:gd name="T97" fmla="*/ 0 h 128"/>
                  <a:gd name="T98" fmla="*/ 12 w 479"/>
                  <a:gd name="T99" fmla="*/ 0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9"/>
                  <a:gd name="T151" fmla="*/ 0 h 128"/>
                  <a:gd name="T152" fmla="*/ 479 w 479"/>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9" h="128">
                    <a:moveTo>
                      <a:pt x="479" y="78"/>
                    </a:moveTo>
                    <a:lnTo>
                      <a:pt x="477" y="68"/>
                    </a:lnTo>
                    <a:lnTo>
                      <a:pt x="476" y="68"/>
                    </a:lnTo>
                    <a:lnTo>
                      <a:pt x="474" y="68"/>
                    </a:lnTo>
                    <a:lnTo>
                      <a:pt x="472" y="68"/>
                    </a:lnTo>
                    <a:lnTo>
                      <a:pt x="474" y="78"/>
                    </a:lnTo>
                    <a:lnTo>
                      <a:pt x="479" y="78"/>
                    </a:lnTo>
                    <a:lnTo>
                      <a:pt x="477" y="103"/>
                    </a:lnTo>
                    <a:lnTo>
                      <a:pt x="474" y="126"/>
                    </a:lnTo>
                    <a:lnTo>
                      <a:pt x="474" y="128"/>
                    </a:lnTo>
                    <a:lnTo>
                      <a:pt x="472" y="128"/>
                    </a:lnTo>
                    <a:lnTo>
                      <a:pt x="471" y="128"/>
                    </a:lnTo>
                    <a:lnTo>
                      <a:pt x="469" y="128"/>
                    </a:lnTo>
                    <a:lnTo>
                      <a:pt x="467" y="128"/>
                    </a:lnTo>
                    <a:lnTo>
                      <a:pt x="469" y="126"/>
                    </a:lnTo>
                    <a:lnTo>
                      <a:pt x="472" y="103"/>
                    </a:lnTo>
                    <a:lnTo>
                      <a:pt x="474" y="78"/>
                    </a:lnTo>
                    <a:lnTo>
                      <a:pt x="479" y="78"/>
                    </a:lnTo>
                    <a:close/>
                    <a:moveTo>
                      <a:pt x="12" y="0"/>
                    </a:moveTo>
                    <a:lnTo>
                      <a:pt x="10" y="8"/>
                    </a:lnTo>
                    <a:lnTo>
                      <a:pt x="4" y="30"/>
                    </a:lnTo>
                    <a:lnTo>
                      <a:pt x="0" y="53"/>
                    </a:lnTo>
                    <a:lnTo>
                      <a:pt x="2" y="53"/>
                    </a:lnTo>
                    <a:lnTo>
                      <a:pt x="4" y="53"/>
                    </a:lnTo>
                    <a:lnTo>
                      <a:pt x="4" y="55"/>
                    </a:lnTo>
                    <a:lnTo>
                      <a:pt x="5" y="55"/>
                    </a:lnTo>
                    <a:lnTo>
                      <a:pt x="9" y="32"/>
                    </a:lnTo>
                    <a:lnTo>
                      <a:pt x="15" y="8"/>
                    </a:lnTo>
                    <a:lnTo>
                      <a:pt x="17" y="2"/>
                    </a:lnTo>
                    <a:lnTo>
                      <a:pt x="15" y="0"/>
                    </a:lnTo>
                    <a:lnTo>
                      <a:pt x="14" y="0"/>
                    </a:lnTo>
                    <a:lnTo>
                      <a:pt x="12" y="0"/>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378" name="Freeform 394"/>
              <p:cNvSpPr>
                <a:spLocks noEditPoints="1"/>
              </p:cNvSpPr>
              <p:nvPr/>
            </p:nvSpPr>
            <p:spPr bwMode="auto">
              <a:xfrm>
                <a:off x="1797" y="2867"/>
                <a:ext cx="472" cy="128"/>
              </a:xfrm>
              <a:custGeom>
                <a:avLst/>
                <a:gdLst>
                  <a:gd name="T0" fmla="*/ 472 w 472"/>
                  <a:gd name="T1" fmla="*/ 78 h 128"/>
                  <a:gd name="T2" fmla="*/ 472 w 472"/>
                  <a:gd name="T3" fmla="*/ 68 h 128"/>
                  <a:gd name="T4" fmla="*/ 470 w 472"/>
                  <a:gd name="T5" fmla="*/ 68 h 128"/>
                  <a:gd name="T6" fmla="*/ 470 w 472"/>
                  <a:gd name="T7" fmla="*/ 68 h 128"/>
                  <a:gd name="T8" fmla="*/ 470 w 472"/>
                  <a:gd name="T9" fmla="*/ 68 h 128"/>
                  <a:gd name="T10" fmla="*/ 468 w 472"/>
                  <a:gd name="T11" fmla="*/ 68 h 128"/>
                  <a:gd name="T12" fmla="*/ 468 w 472"/>
                  <a:gd name="T13" fmla="*/ 68 h 128"/>
                  <a:gd name="T14" fmla="*/ 468 w 472"/>
                  <a:gd name="T15" fmla="*/ 68 h 128"/>
                  <a:gd name="T16" fmla="*/ 467 w 472"/>
                  <a:gd name="T17" fmla="*/ 68 h 128"/>
                  <a:gd name="T18" fmla="*/ 467 w 472"/>
                  <a:gd name="T19" fmla="*/ 68 h 128"/>
                  <a:gd name="T20" fmla="*/ 467 w 472"/>
                  <a:gd name="T21" fmla="*/ 78 h 128"/>
                  <a:gd name="T22" fmla="*/ 472 w 472"/>
                  <a:gd name="T23" fmla="*/ 78 h 128"/>
                  <a:gd name="T24" fmla="*/ 470 w 472"/>
                  <a:gd name="T25" fmla="*/ 103 h 128"/>
                  <a:gd name="T26" fmla="*/ 467 w 472"/>
                  <a:gd name="T27" fmla="*/ 126 h 128"/>
                  <a:gd name="T28" fmla="*/ 467 w 472"/>
                  <a:gd name="T29" fmla="*/ 128 h 128"/>
                  <a:gd name="T30" fmla="*/ 467 w 472"/>
                  <a:gd name="T31" fmla="*/ 128 h 128"/>
                  <a:gd name="T32" fmla="*/ 465 w 472"/>
                  <a:gd name="T33" fmla="*/ 128 h 128"/>
                  <a:gd name="T34" fmla="*/ 465 w 472"/>
                  <a:gd name="T35" fmla="*/ 128 h 128"/>
                  <a:gd name="T36" fmla="*/ 463 w 472"/>
                  <a:gd name="T37" fmla="*/ 128 h 128"/>
                  <a:gd name="T38" fmla="*/ 463 w 472"/>
                  <a:gd name="T39" fmla="*/ 128 h 128"/>
                  <a:gd name="T40" fmla="*/ 463 w 472"/>
                  <a:gd name="T41" fmla="*/ 128 h 128"/>
                  <a:gd name="T42" fmla="*/ 462 w 472"/>
                  <a:gd name="T43" fmla="*/ 128 h 128"/>
                  <a:gd name="T44" fmla="*/ 462 w 472"/>
                  <a:gd name="T45" fmla="*/ 128 h 128"/>
                  <a:gd name="T46" fmla="*/ 462 w 472"/>
                  <a:gd name="T47" fmla="*/ 126 h 128"/>
                  <a:gd name="T48" fmla="*/ 465 w 472"/>
                  <a:gd name="T49" fmla="*/ 103 h 128"/>
                  <a:gd name="T50" fmla="*/ 467 w 472"/>
                  <a:gd name="T51" fmla="*/ 78 h 128"/>
                  <a:gd name="T52" fmla="*/ 472 w 472"/>
                  <a:gd name="T53" fmla="*/ 78 h 128"/>
                  <a:gd name="T54" fmla="*/ 11 w 472"/>
                  <a:gd name="T55" fmla="*/ 0 h 128"/>
                  <a:gd name="T56" fmla="*/ 8 w 472"/>
                  <a:gd name="T57" fmla="*/ 8 h 128"/>
                  <a:gd name="T58" fmla="*/ 3 w 472"/>
                  <a:gd name="T59" fmla="*/ 32 h 128"/>
                  <a:gd name="T60" fmla="*/ 0 w 472"/>
                  <a:gd name="T61" fmla="*/ 53 h 128"/>
                  <a:gd name="T62" fmla="*/ 0 w 472"/>
                  <a:gd name="T63" fmla="*/ 55 h 128"/>
                  <a:gd name="T64" fmla="*/ 0 w 472"/>
                  <a:gd name="T65" fmla="*/ 55 h 128"/>
                  <a:gd name="T66" fmla="*/ 1 w 472"/>
                  <a:gd name="T67" fmla="*/ 55 h 128"/>
                  <a:gd name="T68" fmla="*/ 1 w 472"/>
                  <a:gd name="T69" fmla="*/ 55 h 128"/>
                  <a:gd name="T70" fmla="*/ 1 w 472"/>
                  <a:gd name="T71" fmla="*/ 55 h 128"/>
                  <a:gd name="T72" fmla="*/ 3 w 472"/>
                  <a:gd name="T73" fmla="*/ 55 h 128"/>
                  <a:gd name="T74" fmla="*/ 3 w 472"/>
                  <a:gd name="T75" fmla="*/ 55 h 128"/>
                  <a:gd name="T76" fmla="*/ 3 w 472"/>
                  <a:gd name="T77" fmla="*/ 55 h 128"/>
                  <a:gd name="T78" fmla="*/ 8 w 472"/>
                  <a:gd name="T79" fmla="*/ 32 h 128"/>
                  <a:gd name="T80" fmla="*/ 13 w 472"/>
                  <a:gd name="T81" fmla="*/ 10 h 128"/>
                  <a:gd name="T82" fmla="*/ 16 w 472"/>
                  <a:gd name="T83" fmla="*/ 2 h 128"/>
                  <a:gd name="T84" fmla="*/ 15 w 472"/>
                  <a:gd name="T85" fmla="*/ 2 h 128"/>
                  <a:gd name="T86" fmla="*/ 15 w 472"/>
                  <a:gd name="T87" fmla="*/ 2 h 128"/>
                  <a:gd name="T88" fmla="*/ 15 w 472"/>
                  <a:gd name="T89" fmla="*/ 2 h 128"/>
                  <a:gd name="T90" fmla="*/ 13 w 472"/>
                  <a:gd name="T91" fmla="*/ 2 h 128"/>
                  <a:gd name="T92" fmla="*/ 13 w 472"/>
                  <a:gd name="T93" fmla="*/ 2 h 128"/>
                  <a:gd name="T94" fmla="*/ 13 w 472"/>
                  <a:gd name="T95" fmla="*/ 2 h 128"/>
                  <a:gd name="T96" fmla="*/ 11 w 472"/>
                  <a:gd name="T97" fmla="*/ 0 h 128"/>
                  <a:gd name="T98" fmla="*/ 11 w 472"/>
                  <a:gd name="T99" fmla="*/ 0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2"/>
                  <a:gd name="T151" fmla="*/ 0 h 128"/>
                  <a:gd name="T152" fmla="*/ 472 w 472"/>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2" h="128">
                    <a:moveTo>
                      <a:pt x="472" y="78"/>
                    </a:moveTo>
                    <a:lnTo>
                      <a:pt x="472" y="68"/>
                    </a:lnTo>
                    <a:lnTo>
                      <a:pt x="470" y="68"/>
                    </a:lnTo>
                    <a:lnTo>
                      <a:pt x="468" y="68"/>
                    </a:lnTo>
                    <a:lnTo>
                      <a:pt x="467" y="68"/>
                    </a:lnTo>
                    <a:lnTo>
                      <a:pt x="467" y="78"/>
                    </a:lnTo>
                    <a:lnTo>
                      <a:pt x="472" y="78"/>
                    </a:lnTo>
                    <a:lnTo>
                      <a:pt x="470" y="103"/>
                    </a:lnTo>
                    <a:lnTo>
                      <a:pt x="467" y="126"/>
                    </a:lnTo>
                    <a:lnTo>
                      <a:pt x="467" y="128"/>
                    </a:lnTo>
                    <a:lnTo>
                      <a:pt x="465" y="128"/>
                    </a:lnTo>
                    <a:lnTo>
                      <a:pt x="463" y="128"/>
                    </a:lnTo>
                    <a:lnTo>
                      <a:pt x="462" y="128"/>
                    </a:lnTo>
                    <a:lnTo>
                      <a:pt x="462" y="126"/>
                    </a:lnTo>
                    <a:lnTo>
                      <a:pt x="465" y="103"/>
                    </a:lnTo>
                    <a:lnTo>
                      <a:pt x="467" y="78"/>
                    </a:lnTo>
                    <a:lnTo>
                      <a:pt x="472" y="78"/>
                    </a:lnTo>
                    <a:close/>
                    <a:moveTo>
                      <a:pt x="11" y="0"/>
                    </a:moveTo>
                    <a:lnTo>
                      <a:pt x="8" y="8"/>
                    </a:lnTo>
                    <a:lnTo>
                      <a:pt x="3" y="32"/>
                    </a:lnTo>
                    <a:lnTo>
                      <a:pt x="0" y="53"/>
                    </a:lnTo>
                    <a:lnTo>
                      <a:pt x="0" y="55"/>
                    </a:lnTo>
                    <a:lnTo>
                      <a:pt x="1" y="55"/>
                    </a:lnTo>
                    <a:lnTo>
                      <a:pt x="3" y="55"/>
                    </a:lnTo>
                    <a:lnTo>
                      <a:pt x="8" y="32"/>
                    </a:lnTo>
                    <a:lnTo>
                      <a:pt x="13" y="10"/>
                    </a:lnTo>
                    <a:lnTo>
                      <a:pt x="16" y="2"/>
                    </a:lnTo>
                    <a:lnTo>
                      <a:pt x="15" y="2"/>
                    </a:lnTo>
                    <a:lnTo>
                      <a:pt x="13" y="2"/>
                    </a:lnTo>
                    <a:lnTo>
                      <a:pt x="11" y="0"/>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379" name="Freeform 395"/>
              <p:cNvSpPr>
                <a:spLocks noEditPoints="1"/>
              </p:cNvSpPr>
              <p:nvPr/>
            </p:nvSpPr>
            <p:spPr bwMode="auto">
              <a:xfrm>
                <a:off x="1798" y="2869"/>
                <a:ext cx="469" cy="126"/>
              </a:xfrm>
              <a:custGeom>
                <a:avLst/>
                <a:gdLst>
                  <a:gd name="T0" fmla="*/ 469 w 469"/>
                  <a:gd name="T1" fmla="*/ 76 h 126"/>
                  <a:gd name="T2" fmla="*/ 467 w 469"/>
                  <a:gd name="T3" fmla="*/ 66 h 126"/>
                  <a:gd name="T4" fmla="*/ 467 w 469"/>
                  <a:gd name="T5" fmla="*/ 66 h 126"/>
                  <a:gd name="T6" fmla="*/ 467 w 469"/>
                  <a:gd name="T7" fmla="*/ 66 h 126"/>
                  <a:gd name="T8" fmla="*/ 466 w 469"/>
                  <a:gd name="T9" fmla="*/ 66 h 126"/>
                  <a:gd name="T10" fmla="*/ 466 w 469"/>
                  <a:gd name="T11" fmla="*/ 66 h 126"/>
                  <a:gd name="T12" fmla="*/ 464 w 469"/>
                  <a:gd name="T13" fmla="*/ 66 h 126"/>
                  <a:gd name="T14" fmla="*/ 464 w 469"/>
                  <a:gd name="T15" fmla="*/ 66 h 126"/>
                  <a:gd name="T16" fmla="*/ 464 w 469"/>
                  <a:gd name="T17" fmla="*/ 66 h 126"/>
                  <a:gd name="T18" fmla="*/ 462 w 469"/>
                  <a:gd name="T19" fmla="*/ 66 h 126"/>
                  <a:gd name="T20" fmla="*/ 464 w 469"/>
                  <a:gd name="T21" fmla="*/ 76 h 126"/>
                  <a:gd name="T22" fmla="*/ 469 w 469"/>
                  <a:gd name="T23" fmla="*/ 76 h 126"/>
                  <a:gd name="T24" fmla="*/ 467 w 469"/>
                  <a:gd name="T25" fmla="*/ 101 h 126"/>
                  <a:gd name="T26" fmla="*/ 464 w 469"/>
                  <a:gd name="T27" fmla="*/ 124 h 126"/>
                  <a:gd name="T28" fmla="*/ 462 w 469"/>
                  <a:gd name="T29" fmla="*/ 126 h 126"/>
                  <a:gd name="T30" fmla="*/ 462 w 469"/>
                  <a:gd name="T31" fmla="*/ 126 h 126"/>
                  <a:gd name="T32" fmla="*/ 462 w 469"/>
                  <a:gd name="T33" fmla="*/ 126 h 126"/>
                  <a:gd name="T34" fmla="*/ 461 w 469"/>
                  <a:gd name="T35" fmla="*/ 126 h 126"/>
                  <a:gd name="T36" fmla="*/ 461 w 469"/>
                  <a:gd name="T37" fmla="*/ 126 h 126"/>
                  <a:gd name="T38" fmla="*/ 461 w 469"/>
                  <a:gd name="T39" fmla="*/ 126 h 126"/>
                  <a:gd name="T40" fmla="*/ 459 w 469"/>
                  <a:gd name="T41" fmla="*/ 126 h 126"/>
                  <a:gd name="T42" fmla="*/ 459 w 469"/>
                  <a:gd name="T43" fmla="*/ 126 h 126"/>
                  <a:gd name="T44" fmla="*/ 457 w 469"/>
                  <a:gd name="T45" fmla="*/ 126 h 126"/>
                  <a:gd name="T46" fmla="*/ 459 w 469"/>
                  <a:gd name="T47" fmla="*/ 122 h 126"/>
                  <a:gd name="T48" fmla="*/ 462 w 469"/>
                  <a:gd name="T49" fmla="*/ 101 h 126"/>
                  <a:gd name="T50" fmla="*/ 464 w 469"/>
                  <a:gd name="T51" fmla="*/ 76 h 126"/>
                  <a:gd name="T52" fmla="*/ 469 w 469"/>
                  <a:gd name="T53" fmla="*/ 76 h 126"/>
                  <a:gd name="T54" fmla="*/ 12 w 469"/>
                  <a:gd name="T55" fmla="*/ 0 h 126"/>
                  <a:gd name="T56" fmla="*/ 10 w 469"/>
                  <a:gd name="T57" fmla="*/ 6 h 126"/>
                  <a:gd name="T58" fmla="*/ 4 w 469"/>
                  <a:gd name="T59" fmla="*/ 30 h 126"/>
                  <a:gd name="T60" fmla="*/ 0 w 469"/>
                  <a:gd name="T61" fmla="*/ 53 h 126"/>
                  <a:gd name="T62" fmla="*/ 0 w 469"/>
                  <a:gd name="T63" fmla="*/ 53 h 126"/>
                  <a:gd name="T64" fmla="*/ 2 w 469"/>
                  <a:gd name="T65" fmla="*/ 53 h 126"/>
                  <a:gd name="T66" fmla="*/ 2 w 469"/>
                  <a:gd name="T67" fmla="*/ 53 h 126"/>
                  <a:gd name="T68" fmla="*/ 2 w 469"/>
                  <a:gd name="T69" fmla="*/ 53 h 126"/>
                  <a:gd name="T70" fmla="*/ 4 w 469"/>
                  <a:gd name="T71" fmla="*/ 53 h 126"/>
                  <a:gd name="T72" fmla="*/ 4 w 469"/>
                  <a:gd name="T73" fmla="*/ 53 h 126"/>
                  <a:gd name="T74" fmla="*/ 5 w 469"/>
                  <a:gd name="T75" fmla="*/ 53 h 126"/>
                  <a:gd name="T76" fmla="*/ 5 w 469"/>
                  <a:gd name="T77" fmla="*/ 53 h 126"/>
                  <a:gd name="T78" fmla="*/ 9 w 469"/>
                  <a:gd name="T79" fmla="*/ 31 h 126"/>
                  <a:gd name="T80" fmla="*/ 14 w 469"/>
                  <a:gd name="T81" fmla="*/ 8 h 126"/>
                  <a:gd name="T82" fmla="*/ 17 w 469"/>
                  <a:gd name="T83" fmla="*/ 0 h 126"/>
                  <a:gd name="T84" fmla="*/ 17 w 469"/>
                  <a:gd name="T85" fmla="*/ 0 h 126"/>
                  <a:gd name="T86" fmla="*/ 17 w 469"/>
                  <a:gd name="T87" fmla="*/ 0 h 126"/>
                  <a:gd name="T88" fmla="*/ 15 w 469"/>
                  <a:gd name="T89" fmla="*/ 0 h 126"/>
                  <a:gd name="T90" fmla="*/ 15 w 469"/>
                  <a:gd name="T91" fmla="*/ 0 h 126"/>
                  <a:gd name="T92" fmla="*/ 14 w 469"/>
                  <a:gd name="T93" fmla="*/ 0 h 126"/>
                  <a:gd name="T94" fmla="*/ 14 w 469"/>
                  <a:gd name="T95" fmla="*/ 0 h 126"/>
                  <a:gd name="T96" fmla="*/ 14 w 469"/>
                  <a:gd name="T97" fmla="*/ 0 h 126"/>
                  <a:gd name="T98" fmla="*/ 12 w 469"/>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126"/>
                  <a:gd name="T152" fmla="*/ 469 w 469"/>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126">
                    <a:moveTo>
                      <a:pt x="469" y="76"/>
                    </a:moveTo>
                    <a:lnTo>
                      <a:pt x="467" y="66"/>
                    </a:lnTo>
                    <a:lnTo>
                      <a:pt x="466" y="66"/>
                    </a:lnTo>
                    <a:lnTo>
                      <a:pt x="464" y="66"/>
                    </a:lnTo>
                    <a:lnTo>
                      <a:pt x="462" y="66"/>
                    </a:lnTo>
                    <a:lnTo>
                      <a:pt x="464" y="76"/>
                    </a:lnTo>
                    <a:lnTo>
                      <a:pt x="469" y="76"/>
                    </a:lnTo>
                    <a:lnTo>
                      <a:pt x="467" y="101"/>
                    </a:lnTo>
                    <a:lnTo>
                      <a:pt x="464" y="124"/>
                    </a:lnTo>
                    <a:lnTo>
                      <a:pt x="462" y="126"/>
                    </a:lnTo>
                    <a:lnTo>
                      <a:pt x="461" y="126"/>
                    </a:lnTo>
                    <a:lnTo>
                      <a:pt x="459" y="126"/>
                    </a:lnTo>
                    <a:lnTo>
                      <a:pt x="457" y="126"/>
                    </a:lnTo>
                    <a:lnTo>
                      <a:pt x="459" y="122"/>
                    </a:lnTo>
                    <a:lnTo>
                      <a:pt x="462" y="101"/>
                    </a:lnTo>
                    <a:lnTo>
                      <a:pt x="464" y="76"/>
                    </a:lnTo>
                    <a:lnTo>
                      <a:pt x="469" y="76"/>
                    </a:lnTo>
                    <a:close/>
                    <a:moveTo>
                      <a:pt x="12" y="0"/>
                    </a:moveTo>
                    <a:lnTo>
                      <a:pt x="10" y="6"/>
                    </a:lnTo>
                    <a:lnTo>
                      <a:pt x="4" y="30"/>
                    </a:lnTo>
                    <a:lnTo>
                      <a:pt x="0" y="53"/>
                    </a:lnTo>
                    <a:lnTo>
                      <a:pt x="2" y="53"/>
                    </a:lnTo>
                    <a:lnTo>
                      <a:pt x="4" y="53"/>
                    </a:lnTo>
                    <a:lnTo>
                      <a:pt x="5" y="53"/>
                    </a:lnTo>
                    <a:lnTo>
                      <a:pt x="9" y="31"/>
                    </a:lnTo>
                    <a:lnTo>
                      <a:pt x="14" y="8"/>
                    </a:lnTo>
                    <a:lnTo>
                      <a:pt x="17" y="0"/>
                    </a:lnTo>
                    <a:lnTo>
                      <a:pt x="15" y="0"/>
                    </a:lnTo>
                    <a:lnTo>
                      <a:pt x="14" y="0"/>
                    </a:lnTo>
                    <a:lnTo>
                      <a:pt x="12" y="0"/>
                    </a:lnTo>
                    <a:close/>
                  </a:path>
                </a:pathLst>
              </a:custGeom>
              <a:solidFill>
                <a:srgbClr val="6B6B6B"/>
              </a:solidFill>
              <a:ln w="9525">
                <a:noFill/>
                <a:round/>
                <a:headEnd/>
                <a:tailEnd/>
              </a:ln>
            </p:spPr>
            <p:txBody>
              <a:bodyPr/>
              <a:lstStyle/>
              <a:p>
                <a:pPr algn="ctr"/>
                <a:endParaRPr lang="en-US">
                  <a:latin typeface="Candara" pitchFamily="34" charset="0"/>
                </a:endParaRPr>
              </a:p>
            </p:txBody>
          </p:sp>
          <p:sp>
            <p:nvSpPr>
              <p:cNvPr id="7380" name="Freeform 396"/>
              <p:cNvSpPr>
                <a:spLocks noEditPoints="1"/>
              </p:cNvSpPr>
              <p:nvPr/>
            </p:nvSpPr>
            <p:spPr bwMode="auto">
              <a:xfrm>
                <a:off x="1800" y="2869"/>
                <a:ext cx="464" cy="126"/>
              </a:xfrm>
              <a:custGeom>
                <a:avLst/>
                <a:gdLst>
                  <a:gd name="T0" fmla="*/ 464 w 464"/>
                  <a:gd name="T1" fmla="*/ 76 h 126"/>
                  <a:gd name="T2" fmla="*/ 464 w 464"/>
                  <a:gd name="T3" fmla="*/ 66 h 126"/>
                  <a:gd name="T4" fmla="*/ 462 w 464"/>
                  <a:gd name="T5" fmla="*/ 66 h 126"/>
                  <a:gd name="T6" fmla="*/ 462 w 464"/>
                  <a:gd name="T7" fmla="*/ 66 h 126"/>
                  <a:gd name="T8" fmla="*/ 462 w 464"/>
                  <a:gd name="T9" fmla="*/ 66 h 126"/>
                  <a:gd name="T10" fmla="*/ 460 w 464"/>
                  <a:gd name="T11" fmla="*/ 66 h 126"/>
                  <a:gd name="T12" fmla="*/ 460 w 464"/>
                  <a:gd name="T13" fmla="*/ 66 h 126"/>
                  <a:gd name="T14" fmla="*/ 460 w 464"/>
                  <a:gd name="T15" fmla="*/ 66 h 126"/>
                  <a:gd name="T16" fmla="*/ 459 w 464"/>
                  <a:gd name="T17" fmla="*/ 66 h 126"/>
                  <a:gd name="T18" fmla="*/ 459 w 464"/>
                  <a:gd name="T19" fmla="*/ 66 h 126"/>
                  <a:gd name="T20" fmla="*/ 459 w 464"/>
                  <a:gd name="T21" fmla="*/ 76 h 126"/>
                  <a:gd name="T22" fmla="*/ 464 w 464"/>
                  <a:gd name="T23" fmla="*/ 76 h 126"/>
                  <a:gd name="T24" fmla="*/ 462 w 464"/>
                  <a:gd name="T25" fmla="*/ 101 h 126"/>
                  <a:gd name="T26" fmla="*/ 459 w 464"/>
                  <a:gd name="T27" fmla="*/ 124 h 126"/>
                  <a:gd name="T28" fmla="*/ 459 w 464"/>
                  <a:gd name="T29" fmla="*/ 126 h 126"/>
                  <a:gd name="T30" fmla="*/ 459 w 464"/>
                  <a:gd name="T31" fmla="*/ 126 h 126"/>
                  <a:gd name="T32" fmla="*/ 457 w 464"/>
                  <a:gd name="T33" fmla="*/ 126 h 126"/>
                  <a:gd name="T34" fmla="*/ 457 w 464"/>
                  <a:gd name="T35" fmla="*/ 126 h 126"/>
                  <a:gd name="T36" fmla="*/ 455 w 464"/>
                  <a:gd name="T37" fmla="*/ 126 h 126"/>
                  <a:gd name="T38" fmla="*/ 455 w 464"/>
                  <a:gd name="T39" fmla="*/ 126 h 126"/>
                  <a:gd name="T40" fmla="*/ 455 w 464"/>
                  <a:gd name="T41" fmla="*/ 126 h 126"/>
                  <a:gd name="T42" fmla="*/ 454 w 464"/>
                  <a:gd name="T43" fmla="*/ 126 h 126"/>
                  <a:gd name="T44" fmla="*/ 454 w 464"/>
                  <a:gd name="T45" fmla="*/ 126 h 126"/>
                  <a:gd name="T46" fmla="*/ 454 w 464"/>
                  <a:gd name="T47" fmla="*/ 122 h 126"/>
                  <a:gd name="T48" fmla="*/ 457 w 464"/>
                  <a:gd name="T49" fmla="*/ 99 h 126"/>
                  <a:gd name="T50" fmla="*/ 459 w 464"/>
                  <a:gd name="T51" fmla="*/ 76 h 126"/>
                  <a:gd name="T52" fmla="*/ 464 w 464"/>
                  <a:gd name="T53" fmla="*/ 76 h 126"/>
                  <a:gd name="T54" fmla="*/ 13 w 464"/>
                  <a:gd name="T55" fmla="*/ 0 h 126"/>
                  <a:gd name="T56" fmla="*/ 10 w 464"/>
                  <a:gd name="T57" fmla="*/ 8 h 126"/>
                  <a:gd name="T58" fmla="*/ 5 w 464"/>
                  <a:gd name="T59" fmla="*/ 30 h 126"/>
                  <a:gd name="T60" fmla="*/ 0 w 464"/>
                  <a:gd name="T61" fmla="*/ 53 h 126"/>
                  <a:gd name="T62" fmla="*/ 2 w 464"/>
                  <a:gd name="T63" fmla="*/ 53 h 126"/>
                  <a:gd name="T64" fmla="*/ 2 w 464"/>
                  <a:gd name="T65" fmla="*/ 53 h 126"/>
                  <a:gd name="T66" fmla="*/ 3 w 464"/>
                  <a:gd name="T67" fmla="*/ 53 h 126"/>
                  <a:gd name="T68" fmla="*/ 3 w 464"/>
                  <a:gd name="T69" fmla="*/ 53 h 126"/>
                  <a:gd name="T70" fmla="*/ 3 w 464"/>
                  <a:gd name="T71" fmla="*/ 53 h 126"/>
                  <a:gd name="T72" fmla="*/ 5 w 464"/>
                  <a:gd name="T73" fmla="*/ 53 h 126"/>
                  <a:gd name="T74" fmla="*/ 5 w 464"/>
                  <a:gd name="T75" fmla="*/ 53 h 126"/>
                  <a:gd name="T76" fmla="*/ 5 w 464"/>
                  <a:gd name="T77" fmla="*/ 53 h 126"/>
                  <a:gd name="T78" fmla="*/ 8 w 464"/>
                  <a:gd name="T79" fmla="*/ 31 h 126"/>
                  <a:gd name="T80" fmla="*/ 15 w 464"/>
                  <a:gd name="T81" fmla="*/ 10 h 126"/>
                  <a:gd name="T82" fmla="*/ 18 w 464"/>
                  <a:gd name="T83" fmla="*/ 0 h 126"/>
                  <a:gd name="T84" fmla="*/ 18 w 464"/>
                  <a:gd name="T85" fmla="*/ 0 h 126"/>
                  <a:gd name="T86" fmla="*/ 17 w 464"/>
                  <a:gd name="T87" fmla="*/ 0 h 126"/>
                  <a:gd name="T88" fmla="*/ 17 w 464"/>
                  <a:gd name="T89" fmla="*/ 0 h 126"/>
                  <a:gd name="T90" fmla="*/ 15 w 464"/>
                  <a:gd name="T91" fmla="*/ 0 h 126"/>
                  <a:gd name="T92" fmla="*/ 15 w 464"/>
                  <a:gd name="T93" fmla="*/ 0 h 126"/>
                  <a:gd name="T94" fmla="*/ 15 w 464"/>
                  <a:gd name="T95" fmla="*/ 0 h 126"/>
                  <a:gd name="T96" fmla="*/ 13 w 464"/>
                  <a:gd name="T97" fmla="*/ 0 h 126"/>
                  <a:gd name="T98" fmla="*/ 13 w 464"/>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4"/>
                  <a:gd name="T151" fmla="*/ 0 h 126"/>
                  <a:gd name="T152" fmla="*/ 464 w 464"/>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4" h="126">
                    <a:moveTo>
                      <a:pt x="464" y="76"/>
                    </a:moveTo>
                    <a:lnTo>
                      <a:pt x="464" y="66"/>
                    </a:lnTo>
                    <a:lnTo>
                      <a:pt x="462" y="66"/>
                    </a:lnTo>
                    <a:lnTo>
                      <a:pt x="460" y="66"/>
                    </a:lnTo>
                    <a:lnTo>
                      <a:pt x="459" y="66"/>
                    </a:lnTo>
                    <a:lnTo>
                      <a:pt x="459" y="76"/>
                    </a:lnTo>
                    <a:lnTo>
                      <a:pt x="464" y="76"/>
                    </a:lnTo>
                    <a:lnTo>
                      <a:pt x="462" y="101"/>
                    </a:lnTo>
                    <a:lnTo>
                      <a:pt x="459" y="124"/>
                    </a:lnTo>
                    <a:lnTo>
                      <a:pt x="459" y="126"/>
                    </a:lnTo>
                    <a:lnTo>
                      <a:pt x="457" y="126"/>
                    </a:lnTo>
                    <a:lnTo>
                      <a:pt x="455" y="126"/>
                    </a:lnTo>
                    <a:lnTo>
                      <a:pt x="454" y="126"/>
                    </a:lnTo>
                    <a:lnTo>
                      <a:pt x="454" y="122"/>
                    </a:lnTo>
                    <a:lnTo>
                      <a:pt x="457" y="99"/>
                    </a:lnTo>
                    <a:lnTo>
                      <a:pt x="459" y="76"/>
                    </a:lnTo>
                    <a:lnTo>
                      <a:pt x="464" y="76"/>
                    </a:lnTo>
                    <a:close/>
                    <a:moveTo>
                      <a:pt x="13" y="0"/>
                    </a:moveTo>
                    <a:lnTo>
                      <a:pt x="10" y="8"/>
                    </a:lnTo>
                    <a:lnTo>
                      <a:pt x="5" y="30"/>
                    </a:lnTo>
                    <a:lnTo>
                      <a:pt x="0" y="53"/>
                    </a:lnTo>
                    <a:lnTo>
                      <a:pt x="2" y="53"/>
                    </a:lnTo>
                    <a:lnTo>
                      <a:pt x="3" y="53"/>
                    </a:lnTo>
                    <a:lnTo>
                      <a:pt x="5" y="53"/>
                    </a:lnTo>
                    <a:lnTo>
                      <a:pt x="8" y="31"/>
                    </a:lnTo>
                    <a:lnTo>
                      <a:pt x="15" y="10"/>
                    </a:lnTo>
                    <a:lnTo>
                      <a:pt x="18" y="0"/>
                    </a:lnTo>
                    <a:lnTo>
                      <a:pt x="17" y="0"/>
                    </a:lnTo>
                    <a:lnTo>
                      <a:pt x="15" y="0"/>
                    </a:lnTo>
                    <a:lnTo>
                      <a:pt x="13" y="0"/>
                    </a:lnTo>
                    <a:close/>
                  </a:path>
                </a:pathLst>
              </a:custGeom>
              <a:solidFill>
                <a:srgbClr val="6B6B6B"/>
              </a:solidFill>
              <a:ln w="9525">
                <a:noFill/>
                <a:round/>
                <a:headEnd/>
                <a:tailEnd/>
              </a:ln>
            </p:spPr>
            <p:txBody>
              <a:bodyPr/>
              <a:lstStyle/>
              <a:p>
                <a:pPr algn="ctr"/>
                <a:endParaRPr lang="en-US">
                  <a:latin typeface="Candara" pitchFamily="34" charset="0"/>
                </a:endParaRPr>
              </a:p>
            </p:txBody>
          </p:sp>
          <p:sp>
            <p:nvSpPr>
              <p:cNvPr id="7381" name="Freeform 397"/>
              <p:cNvSpPr>
                <a:spLocks noEditPoints="1"/>
              </p:cNvSpPr>
              <p:nvPr/>
            </p:nvSpPr>
            <p:spPr bwMode="auto">
              <a:xfrm>
                <a:off x="1803" y="2869"/>
                <a:ext cx="459" cy="126"/>
              </a:xfrm>
              <a:custGeom>
                <a:avLst/>
                <a:gdLst>
                  <a:gd name="T0" fmla="*/ 459 w 459"/>
                  <a:gd name="T1" fmla="*/ 76 h 126"/>
                  <a:gd name="T2" fmla="*/ 457 w 459"/>
                  <a:gd name="T3" fmla="*/ 66 h 126"/>
                  <a:gd name="T4" fmla="*/ 457 w 459"/>
                  <a:gd name="T5" fmla="*/ 66 h 126"/>
                  <a:gd name="T6" fmla="*/ 457 w 459"/>
                  <a:gd name="T7" fmla="*/ 66 h 126"/>
                  <a:gd name="T8" fmla="*/ 456 w 459"/>
                  <a:gd name="T9" fmla="*/ 66 h 126"/>
                  <a:gd name="T10" fmla="*/ 456 w 459"/>
                  <a:gd name="T11" fmla="*/ 66 h 126"/>
                  <a:gd name="T12" fmla="*/ 454 w 459"/>
                  <a:gd name="T13" fmla="*/ 66 h 126"/>
                  <a:gd name="T14" fmla="*/ 454 w 459"/>
                  <a:gd name="T15" fmla="*/ 66 h 126"/>
                  <a:gd name="T16" fmla="*/ 454 w 459"/>
                  <a:gd name="T17" fmla="*/ 66 h 126"/>
                  <a:gd name="T18" fmla="*/ 452 w 459"/>
                  <a:gd name="T19" fmla="*/ 66 h 126"/>
                  <a:gd name="T20" fmla="*/ 454 w 459"/>
                  <a:gd name="T21" fmla="*/ 76 h 126"/>
                  <a:gd name="T22" fmla="*/ 459 w 459"/>
                  <a:gd name="T23" fmla="*/ 76 h 126"/>
                  <a:gd name="T24" fmla="*/ 457 w 459"/>
                  <a:gd name="T25" fmla="*/ 101 h 126"/>
                  <a:gd name="T26" fmla="*/ 454 w 459"/>
                  <a:gd name="T27" fmla="*/ 122 h 126"/>
                  <a:gd name="T28" fmla="*/ 452 w 459"/>
                  <a:gd name="T29" fmla="*/ 126 h 126"/>
                  <a:gd name="T30" fmla="*/ 452 w 459"/>
                  <a:gd name="T31" fmla="*/ 126 h 126"/>
                  <a:gd name="T32" fmla="*/ 452 w 459"/>
                  <a:gd name="T33" fmla="*/ 126 h 126"/>
                  <a:gd name="T34" fmla="*/ 451 w 459"/>
                  <a:gd name="T35" fmla="*/ 126 h 126"/>
                  <a:gd name="T36" fmla="*/ 451 w 459"/>
                  <a:gd name="T37" fmla="*/ 126 h 126"/>
                  <a:gd name="T38" fmla="*/ 449 w 459"/>
                  <a:gd name="T39" fmla="*/ 126 h 126"/>
                  <a:gd name="T40" fmla="*/ 449 w 459"/>
                  <a:gd name="T41" fmla="*/ 126 h 126"/>
                  <a:gd name="T42" fmla="*/ 449 w 459"/>
                  <a:gd name="T43" fmla="*/ 126 h 126"/>
                  <a:gd name="T44" fmla="*/ 447 w 459"/>
                  <a:gd name="T45" fmla="*/ 126 h 126"/>
                  <a:gd name="T46" fmla="*/ 449 w 459"/>
                  <a:gd name="T47" fmla="*/ 122 h 126"/>
                  <a:gd name="T48" fmla="*/ 452 w 459"/>
                  <a:gd name="T49" fmla="*/ 99 h 126"/>
                  <a:gd name="T50" fmla="*/ 454 w 459"/>
                  <a:gd name="T51" fmla="*/ 76 h 126"/>
                  <a:gd name="T52" fmla="*/ 459 w 459"/>
                  <a:gd name="T53" fmla="*/ 76 h 126"/>
                  <a:gd name="T54" fmla="*/ 12 w 459"/>
                  <a:gd name="T55" fmla="*/ 0 h 126"/>
                  <a:gd name="T56" fmla="*/ 9 w 459"/>
                  <a:gd name="T57" fmla="*/ 8 h 126"/>
                  <a:gd name="T58" fmla="*/ 4 w 459"/>
                  <a:gd name="T59" fmla="*/ 31 h 126"/>
                  <a:gd name="T60" fmla="*/ 0 w 459"/>
                  <a:gd name="T61" fmla="*/ 53 h 126"/>
                  <a:gd name="T62" fmla="*/ 0 w 459"/>
                  <a:gd name="T63" fmla="*/ 53 h 126"/>
                  <a:gd name="T64" fmla="*/ 2 w 459"/>
                  <a:gd name="T65" fmla="*/ 53 h 126"/>
                  <a:gd name="T66" fmla="*/ 2 w 459"/>
                  <a:gd name="T67" fmla="*/ 53 h 126"/>
                  <a:gd name="T68" fmla="*/ 2 w 459"/>
                  <a:gd name="T69" fmla="*/ 53 h 126"/>
                  <a:gd name="T70" fmla="*/ 4 w 459"/>
                  <a:gd name="T71" fmla="*/ 53 h 126"/>
                  <a:gd name="T72" fmla="*/ 4 w 459"/>
                  <a:gd name="T73" fmla="*/ 53 h 126"/>
                  <a:gd name="T74" fmla="*/ 5 w 459"/>
                  <a:gd name="T75" fmla="*/ 53 h 126"/>
                  <a:gd name="T76" fmla="*/ 5 w 459"/>
                  <a:gd name="T77" fmla="*/ 53 h 126"/>
                  <a:gd name="T78" fmla="*/ 9 w 459"/>
                  <a:gd name="T79" fmla="*/ 31 h 126"/>
                  <a:gd name="T80" fmla="*/ 14 w 459"/>
                  <a:gd name="T81" fmla="*/ 10 h 126"/>
                  <a:gd name="T82" fmla="*/ 17 w 459"/>
                  <a:gd name="T83" fmla="*/ 0 h 126"/>
                  <a:gd name="T84" fmla="*/ 17 w 459"/>
                  <a:gd name="T85" fmla="*/ 0 h 126"/>
                  <a:gd name="T86" fmla="*/ 17 w 459"/>
                  <a:gd name="T87" fmla="*/ 0 h 126"/>
                  <a:gd name="T88" fmla="*/ 15 w 459"/>
                  <a:gd name="T89" fmla="*/ 0 h 126"/>
                  <a:gd name="T90" fmla="*/ 15 w 459"/>
                  <a:gd name="T91" fmla="*/ 0 h 126"/>
                  <a:gd name="T92" fmla="*/ 15 w 459"/>
                  <a:gd name="T93" fmla="*/ 0 h 126"/>
                  <a:gd name="T94" fmla="*/ 14 w 459"/>
                  <a:gd name="T95" fmla="*/ 0 h 126"/>
                  <a:gd name="T96" fmla="*/ 14 w 459"/>
                  <a:gd name="T97" fmla="*/ 0 h 126"/>
                  <a:gd name="T98" fmla="*/ 12 w 459"/>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9"/>
                  <a:gd name="T151" fmla="*/ 0 h 126"/>
                  <a:gd name="T152" fmla="*/ 459 w 459"/>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9" h="126">
                    <a:moveTo>
                      <a:pt x="459" y="76"/>
                    </a:moveTo>
                    <a:lnTo>
                      <a:pt x="457" y="66"/>
                    </a:lnTo>
                    <a:lnTo>
                      <a:pt x="456" y="66"/>
                    </a:lnTo>
                    <a:lnTo>
                      <a:pt x="454" y="66"/>
                    </a:lnTo>
                    <a:lnTo>
                      <a:pt x="452" y="66"/>
                    </a:lnTo>
                    <a:lnTo>
                      <a:pt x="454" y="76"/>
                    </a:lnTo>
                    <a:lnTo>
                      <a:pt x="459" y="76"/>
                    </a:lnTo>
                    <a:lnTo>
                      <a:pt x="457" y="101"/>
                    </a:lnTo>
                    <a:lnTo>
                      <a:pt x="454" y="122"/>
                    </a:lnTo>
                    <a:lnTo>
                      <a:pt x="452" y="126"/>
                    </a:lnTo>
                    <a:lnTo>
                      <a:pt x="451" y="126"/>
                    </a:lnTo>
                    <a:lnTo>
                      <a:pt x="449" y="126"/>
                    </a:lnTo>
                    <a:lnTo>
                      <a:pt x="447" y="126"/>
                    </a:lnTo>
                    <a:lnTo>
                      <a:pt x="449" y="122"/>
                    </a:lnTo>
                    <a:lnTo>
                      <a:pt x="452" y="99"/>
                    </a:lnTo>
                    <a:lnTo>
                      <a:pt x="454" y="76"/>
                    </a:lnTo>
                    <a:lnTo>
                      <a:pt x="459" y="76"/>
                    </a:lnTo>
                    <a:close/>
                    <a:moveTo>
                      <a:pt x="12" y="0"/>
                    </a:moveTo>
                    <a:lnTo>
                      <a:pt x="9" y="8"/>
                    </a:lnTo>
                    <a:lnTo>
                      <a:pt x="4" y="31"/>
                    </a:lnTo>
                    <a:lnTo>
                      <a:pt x="0" y="53"/>
                    </a:lnTo>
                    <a:lnTo>
                      <a:pt x="2" y="53"/>
                    </a:lnTo>
                    <a:lnTo>
                      <a:pt x="4" y="53"/>
                    </a:lnTo>
                    <a:lnTo>
                      <a:pt x="5" y="53"/>
                    </a:lnTo>
                    <a:lnTo>
                      <a:pt x="9" y="31"/>
                    </a:lnTo>
                    <a:lnTo>
                      <a:pt x="14" y="10"/>
                    </a:lnTo>
                    <a:lnTo>
                      <a:pt x="17" y="0"/>
                    </a:lnTo>
                    <a:lnTo>
                      <a:pt x="15" y="0"/>
                    </a:lnTo>
                    <a:lnTo>
                      <a:pt x="14" y="0"/>
                    </a:lnTo>
                    <a:lnTo>
                      <a:pt x="12" y="0"/>
                    </a:lnTo>
                    <a:close/>
                  </a:path>
                </a:pathLst>
              </a:custGeom>
              <a:solidFill>
                <a:srgbClr val="6B6B6B"/>
              </a:solidFill>
              <a:ln w="9525">
                <a:noFill/>
                <a:round/>
                <a:headEnd/>
                <a:tailEnd/>
              </a:ln>
            </p:spPr>
            <p:txBody>
              <a:bodyPr/>
              <a:lstStyle/>
              <a:p>
                <a:pPr algn="ctr"/>
                <a:endParaRPr lang="en-US">
                  <a:latin typeface="Candara" pitchFamily="34" charset="0"/>
                </a:endParaRPr>
              </a:p>
            </p:txBody>
          </p:sp>
          <p:sp>
            <p:nvSpPr>
              <p:cNvPr id="7382" name="Freeform 398"/>
              <p:cNvSpPr>
                <a:spLocks noEditPoints="1"/>
              </p:cNvSpPr>
              <p:nvPr/>
            </p:nvSpPr>
            <p:spPr bwMode="auto">
              <a:xfrm>
                <a:off x="1805" y="2869"/>
                <a:ext cx="454" cy="126"/>
              </a:xfrm>
              <a:custGeom>
                <a:avLst/>
                <a:gdLst>
                  <a:gd name="T0" fmla="*/ 454 w 454"/>
                  <a:gd name="T1" fmla="*/ 76 h 126"/>
                  <a:gd name="T2" fmla="*/ 454 w 454"/>
                  <a:gd name="T3" fmla="*/ 66 h 126"/>
                  <a:gd name="T4" fmla="*/ 452 w 454"/>
                  <a:gd name="T5" fmla="*/ 66 h 126"/>
                  <a:gd name="T6" fmla="*/ 452 w 454"/>
                  <a:gd name="T7" fmla="*/ 66 h 126"/>
                  <a:gd name="T8" fmla="*/ 452 w 454"/>
                  <a:gd name="T9" fmla="*/ 66 h 126"/>
                  <a:gd name="T10" fmla="*/ 450 w 454"/>
                  <a:gd name="T11" fmla="*/ 66 h 126"/>
                  <a:gd name="T12" fmla="*/ 450 w 454"/>
                  <a:gd name="T13" fmla="*/ 66 h 126"/>
                  <a:gd name="T14" fmla="*/ 450 w 454"/>
                  <a:gd name="T15" fmla="*/ 66 h 126"/>
                  <a:gd name="T16" fmla="*/ 449 w 454"/>
                  <a:gd name="T17" fmla="*/ 66 h 126"/>
                  <a:gd name="T18" fmla="*/ 449 w 454"/>
                  <a:gd name="T19" fmla="*/ 66 h 126"/>
                  <a:gd name="T20" fmla="*/ 449 w 454"/>
                  <a:gd name="T21" fmla="*/ 76 h 126"/>
                  <a:gd name="T22" fmla="*/ 454 w 454"/>
                  <a:gd name="T23" fmla="*/ 76 h 126"/>
                  <a:gd name="T24" fmla="*/ 452 w 454"/>
                  <a:gd name="T25" fmla="*/ 99 h 126"/>
                  <a:gd name="T26" fmla="*/ 449 w 454"/>
                  <a:gd name="T27" fmla="*/ 122 h 126"/>
                  <a:gd name="T28" fmla="*/ 449 w 454"/>
                  <a:gd name="T29" fmla="*/ 126 h 126"/>
                  <a:gd name="T30" fmla="*/ 447 w 454"/>
                  <a:gd name="T31" fmla="*/ 126 h 126"/>
                  <a:gd name="T32" fmla="*/ 447 w 454"/>
                  <a:gd name="T33" fmla="*/ 126 h 126"/>
                  <a:gd name="T34" fmla="*/ 447 w 454"/>
                  <a:gd name="T35" fmla="*/ 126 h 126"/>
                  <a:gd name="T36" fmla="*/ 445 w 454"/>
                  <a:gd name="T37" fmla="*/ 126 h 126"/>
                  <a:gd name="T38" fmla="*/ 445 w 454"/>
                  <a:gd name="T39" fmla="*/ 126 h 126"/>
                  <a:gd name="T40" fmla="*/ 444 w 454"/>
                  <a:gd name="T41" fmla="*/ 126 h 126"/>
                  <a:gd name="T42" fmla="*/ 444 w 454"/>
                  <a:gd name="T43" fmla="*/ 126 h 126"/>
                  <a:gd name="T44" fmla="*/ 444 w 454"/>
                  <a:gd name="T45" fmla="*/ 126 h 126"/>
                  <a:gd name="T46" fmla="*/ 444 w 454"/>
                  <a:gd name="T47" fmla="*/ 121 h 126"/>
                  <a:gd name="T48" fmla="*/ 447 w 454"/>
                  <a:gd name="T49" fmla="*/ 99 h 126"/>
                  <a:gd name="T50" fmla="*/ 449 w 454"/>
                  <a:gd name="T51" fmla="*/ 76 h 126"/>
                  <a:gd name="T52" fmla="*/ 454 w 454"/>
                  <a:gd name="T53" fmla="*/ 76 h 126"/>
                  <a:gd name="T54" fmla="*/ 13 w 454"/>
                  <a:gd name="T55" fmla="*/ 0 h 126"/>
                  <a:gd name="T56" fmla="*/ 10 w 454"/>
                  <a:gd name="T57" fmla="*/ 10 h 126"/>
                  <a:gd name="T58" fmla="*/ 3 w 454"/>
                  <a:gd name="T59" fmla="*/ 31 h 126"/>
                  <a:gd name="T60" fmla="*/ 0 w 454"/>
                  <a:gd name="T61" fmla="*/ 53 h 126"/>
                  <a:gd name="T62" fmla="*/ 2 w 454"/>
                  <a:gd name="T63" fmla="*/ 53 h 126"/>
                  <a:gd name="T64" fmla="*/ 2 w 454"/>
                  <a:gd name="T65" fmla="*/ 53 h 126"/>
                  <a:gd name="T66" fmla="*/ 3 w 454"/>
                  <a:gd name="T67" fmla="*/ 53 h 126"/>
                  <a:gd name="T68" fmla="*/ 3 w 454"/>
                  <a:gd name="T69" fmla="*/ 53 h 126"/>
                  <a:gd name="T70" fmla="*/ 3 w 454"/>
                  <a:gd name="T71" fmla="*/ 55 h 126"/>
                  <a:gd name="T72" fmla="*/ 5 w 454"/>
                  <a:gd name="T73" fmla="*/ 55 h 126"/>
                  <a:gd name="T74" fmla="*/ 5 w 454"/>
                  <a:gd name="T75" fmla="*/ 55 h 126"/>
                  <a:gd name="T76" fmla="*/ 5 w 454"/>
                  <a:gd name="T77" fmla="*/ 55 h 126"/>
                  <a:gd name="T78" fmla="*/ 8 w 454"/>
                  <a:gd name="T79" fmla="*/ 31 h 126"/>
                  <a:gd name="T80" fmla="*/ 15 w 454"/>
                  <a:gd name="T81" fmla="*/ 11 h 126"/>
                  <a:gd name="T82" fmla="*/ 18 w 454"/>
                  <a:gd name="T83" fmla="*/ 0 h 126"/>
                  <a:gd name="T84" fmla="*/ 18 w 454"/>
                  <a:gd name="T85" fmla="*/ 0 h 126"/>
                  <a:gd name="T86" fmla="*/ 17 w 454"/>
                  <a:gd name="T87" fmla="*/ 0 h 126"/>
                  <a:gd name="T88" fmla="*/ 17 w 454"/>
                  <a:gd name="T89" fmla="*/ 0 h 126"/>
                  <a:gd name="T90" fmla="*/ 15 w 454"/>
                  <a:gd name="T91" fmla="*/ 0 h 126"/>
                  <a:gd name="T92" fmla="*/ 15 w 454"/>
                  <a:gd name="T93" fmla="*/ 0 h 126"/>
                  <a:gd name="T94" fmla="*/ 15 w 454"/>
                  <a:gd name="T95" fmla="*/ 0 h 126"/>
                  <a:gd name="T96" fmla="*/ 13 w 454"/>
                  <a:gd name="T97" fmla="*/ 0 h 126"/>
                  <a:gd name="T98" fmla="*/ 13 w 454"/>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4"/>
                  <a:gd name="T151" fmla="*/ 0 h 126"/>
                  <a:gd name="T152" fmla="*/ 454 w 454"/>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4" h="126">
                    <a:moveTo>
                      <a:pt x="454" y="76"/>
                    </a:moveTo>
                    <a:lnTo>
                      <a:pt x="454" y="66"/>
                    </a:lnTo>
                    <a:lnTo>
                      <a:pt x="452" y="66"/>
                    </a:lnTo>
                    <a:lnTo>
                      <a:pt x="450" y="66"/>
                    </a:lnTo>
                    <a:lnTo>
                      <a:pt x="449" y="66"/>
                    </a:lnTo>
                    <a:lnTo>
                      <a:pt x="449" y="76"/>
                    </a:lnTo>
                    <a:lnTo>
                      <a:pt x="454" y="76"/>
                    </a:lnTo>
                    <a:lnTo>
                      <a:pt x="452" y="99"/>
                    </a:lnTo>
                    <a:lnTo>
                      <a:pt x="449" y="122"/>
                    </a:lnTo>
                    <a:lnTo>
                      <a:pt x="449" y="126"/>
                    </a:lnTo>
                    <a:lnTo>
                      <a:pt x="447" y="126"/>
                    </a:lnTo>
                    <a:lnTo>
                      <a:pt x="445" y="126"/>
                    </a:lnTo>
                    <a:lnTo>
                      <a:pt x="444" y="126"/>
                    </a:lnTo>
                    <a:lnTo>
                      <a:pt x="444" y="121"/>
                    </a:lnTo>
                    <a:lnTo>
                      <a:pt x="447" y="99"/>
                    </a:lnTo>
                    <a:lnTo>
                      <a:pt x="449" y="76"/>
                    </a:lnTo>
                    <a:lnTo>
                      <a:pt x="454" y="76"/>
                    </a:lnTo>
                    <a:close/>
                    <a:moveTo>
                      <a:pt x="13" y="0"/>
                    </a:moveTo>
                    <a:lnTo>
                      <a:pt x="10" y="10"/>
                    </a:lnTo>
                    <a:lnTo>
                      <a:pt x="3" y="31"/>
                    </a:lnTo>
                    <a:lnTo>
                      <a:pt x="0" y="53"/>
                    </a:lnTo>
                    <a:lnTo>
                      <a:pt x="2" y="53"/>
                    </a:lnTo>
                    <a:lnTo>
                      <a:pt x="3" y="53"/>
                    </a:lnTo>
                    <a:lnTo>
                      <a:pt x="3" y="55"/>
                    </a:lnTo>
                    <a:lnTo>
                      <a:pt x="5" y="55"/>
                    </a:lnTo>
                    <a:lnTo>
                      <a:pt x="8" y="31"/>
                    </a:lnTo>
                    <a:lnTo>
                      <a:pt x="15" y="11"/>
                    </a:lnTo>
                    <a:lnTo>
                      <a:pt x="18" y="0"/>
                    </a:lnTo>
                    <a:lnTo>
                      <a:pt x="17" y="0"/>
                    </a:lnTo>
                    <a:lnTo>
                      <a:pt x="15" y="0"/>
                    </a:lnTo>
                    <a:lnTo>
                      <a:pt x="13" y="0"/>
                    </a:lnTo>
                    <a:close/>
                  </a:path>
                </a:pathLst>
              </a:custGeom>
              <a:solidFill>
                <a:srgbClr val="6B6B6B"/>
              </a:solidFill>
              <a:ln w="9525">
                <a:noFill/>
                <a:round/>
                <a:headEnd/>
                <a:tailEnd/>
              </a:ln>
            </p:spPr>
            <p:txBody>
              <a:bodyPr/>
              <a:lstStyle/>
              <a:p>
                <a:pPr algn="ctr"/>
                <a:endParaRPr lang="en-US">
                  <a:latin typeface="Candara" pitchFamily="34" charset="0"/>
                </a:endParaRPr>
              </a:p>
            </p:txBody>
          </p:sp>
          <p:sp>
            <p:nvSpPr>
              <p:cNvPr id="7383" name="Freeform 399"/>
              <p:cNvSpPr>
                <a:spLocks noEditPoints="1"/>
              </p:cNvSpPr>
              <p:nvPr/>
            </p:nvSpPr>
            <p:spPr bwMode="auto">
              <a:xfrm>
                <a:off x="1808" y="2869"/>
                <a:ext cx="449" cy="126"/>
              </a:xfrm>
              <a:custGeom>
                <a:avLst/>
                <a:gdLst>
                  <a:gd name="T0" fmla="*/ 449 w 449"/>
                  <a:gd name="T1" fmla="*/ 76 h 126"/>
                  <a:gd name="T2" fmla="*/ 447 w 449"/>
                  <a:gd name="T3" fmla="*/ 66 h 126"/>
                  <a:gd name="T4" fmla="*/ 447 w 449"/>
                  <a:gd name="T5" fmla="*/ 66 h 126"/>
                  <a:gd name="T6" fmla="*/ 447 w 449"/>
                  <a:gd name="T7" fmla="*/ 66 h 126"/>
                  <a:gd name="T8" fmla="*/ 446 w 449"/>
                  <a:gd name="T9" fmla="*/ 66 h 126"/>
                  <a:gd name="T10" fmla="*/ 446 w 449"/>
                  <a:gd name="T11" fmla="*/ 66 h 126"/>
                  <a:gd name="T12" fmla="*/ 444 w 449"/>
                  <a:gd name="T13" fmla="*/ 66 h 126"/>
                  <a:gd name="T14" fmla="*/ 444 w 449"/>
                  <a:gd name="T15" fmla="*/ 66 h 126"/>
                  <a:gd name="T16" fmla="*/ 444 w 449"/>
                  <a:gd name="T17" fmla="*/ 66 h 126"/>
                  <a:gd name="T18" fmla="*/ 442 w 449"/>
                  <a:gd name="T19" fmla="*/ 66 h 126"/>
                  <a:gd name="T20" fmla="*/ 444 w 449"/>
                  <a:gd name="T21" fmla="*/ 76 h 126"/>
                  <a:gd name="T22" fmla="*/ 449 w 449"/>
                  <a:gd name="T23" fmla="*/ 76 h 126"/>
                  <a:gd name="T24" fmla="*/ 447 w 449"/>
                  <a:gd name="T25" fmla="*/ 99 h 126"/>
                  <a:gd name="T26" fmla="*/ 444 w 449"/>
                  <a:gd name="T27" fmla="*/ 122 h 126"/>
                  <a:gd name="T28" fmla="*/ 442 w 449"/>
                  <a:gd name="T29" fmla="*/ 126 h 126"/>
                  <a:gd name="T30" fmla="*/ 442 w 449"/>
                  <a:gd name="T31" fmla="*/ 126 h 126"/>
                  <a:gd name="T32" fmla="*/ 441 w 449"/>
                  <a:gd name="T33" fmla="*/ 126 h 126"/>
                  <a:gd name="T34" fmla="*/ 441 w 449"/>
                  <a:gd name="T35" fmla="*/ 126 h 126"/>
                  <a:gd name="T36" fmla="*/ 441 w 449"/>
                  <a:gd name="T37" fmla="*/ 126 h 126"/>
                  <a:gd name="T38" fmla="*/ 439 w 449"/>
                  <a:gd name="T39" fmla="*/ 126 h 126"/>
                  <a:gd name="T40" fmla="*/ 439 w 449"/>
                  <a:gd name="T41" fmla="*/ 126 h 126"/>
                  <a:gd name="T42" fmla="*/ 439 w 449"/>
                  <a:gd name="T43" fmla="*/ 126 h 126"/>
                  <a:gd name="T44" fmla="*/ 437 w 449"/>
                  <a:gd name="T45" fmla="*/ 126 h 126"/>
                  <a:gd name="T46" fmla="*/ 439 w 449"/>
                  <a:gd name="T47" fmla="*/ 121 h 126"/>
                  <a:gd name="T48" fmla="*/ 442 w 449"/>
                  <a:gd name="T49" fmla="*/ 99 h 126"/>
                  <a:gd name="T50" fmla="*/ 444 w 449"/>
                  <a:gd name="T51" fmla="*/ 76 h 126"/>
                  <a:gd name="T52" fmla="*/ 449 w 449"/>
                  <a:gd name="T53" fmla="*/ 76 h 126"/>
                  <a:gd name="T54" fmla="*/ 12 w 449"/>
                  <a:gd name="T55" fmla="*/ 0 h 126"/>
                  <a:gd name="T56" fmla="*/ 9 w 449"/>
                  <a:gd name="T57" fmla="*/ 10 h 126"/>
                  <a:gd name="T58" fmla="*/ 4 w 449"/>
                  <a:gd name="T59" fmla="*/ 31 h 126"/>
                  <a:gd name="T60" fmla="*/ 0 w 449"/>
                  <a:gd name="T61" fmla="*/ 53 h 126"/>
                  <a:gd name="T62" fmla="*/ 0 w 449"/>
                  <a:gd name="T63" fmla="*/ 55 h 126"/>
                  <a:gd name="T64" fmla="*/ 2 w 449"/>
                  <a:gd name="T65" fmla="*/ 55 h 126"/>
                  <a:gd name="T66" fmla="*/ 2 w 449"/>
                  <a:gd name="T67" fmla="*/ 55 h 126"/>
                  <a:gd name="T68" fmla="*/ 2 w 449"/>
                  <a:gd name="T69" fmla="*/ 55 h 126"/>
                  <a:gd name="T70" fmla="*/ 4 w 449"/>
                  <a:gd name="T71" fmla="*/ 55 h 126"/>
                  <a:gd name="T72" fmla="*/ 4 w 449"/>
                  <a:gd name="T73" fmla="*/ 55 h 126"/>
                  <a:gd name="T74" fmla="*/ 5 w 449"/>
                  <a:gd name="T75" fmla="*/ 55 h 126"/>
                  <a:gd name="T76" fmla="*/ 5 w 449"/>
                  <a:gd name="T77" fmla="*/ 55 h 126"/>
                  <a:gd name="T78" fmla="*/ 9 w 449"/>
                  <a:gd name="T79" fmla="*/ 33 h 126"/>
                  <a:gd name="T80" fmla="*/ 14 w 449"/>
                  <a:gd name="T81" fmla="*/ 11 h 126"/>
                  <a:gd name="T82" fmla="*/ 19 w 449"/>
                  <a:gd name="T83" fmla="*/ 2 h 126"/>
                  <a:gd name="T84" fmla="*/ 17 w 449"/>
                  <a:gd name="T85" fmla="*/ 2 h 126"/>
                  <a:gd name="T86" fmla="*/ 17 w 449"/>
                  <a:gd name="T87" fmla="*/ 2 h 126"/>
                  <a:gd name="T88" fmla="*/ 15 w 449"/>
                  <a:gd name="T89" fmla="*/ 0 h 126"/>
                  <a:gd name="T90" fmla="*/ 15 w 449"/>
                  <a:gd name="T91" fmla="*/ 0 h 126"/>
                  <a:gd name="T92" fmla="*/ 15 w 449"/>
                  <a:gd name="T93" fmla="*/ 0 h 126"/>
                  <a:gd name="T94" fmla="*/ 14 w 449"/>
                  <a:gd name="T95" fmla="*/ 0 h 126"/>
                  <a:gd name="T96" fmla="*/ 14 w 449"/>
                  <a:gd name="T97" fmla="*/ 0 h 126"/>
                  <a:gd name="T98" fmla="*/ 12 w 449"/>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9"/>
                  <a:gd name="T151" fmla="*/ 0 h 126"/>
                  <a:gd name="T152" fmla="*/ 449 w 449"/>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9" h="126">
                    <a:moveTo>
                      <a:pt x="449" y="76"/>
                    </a:moveTo>
                    <a:lnTo>
                      <a:pt x="447" y="66"/>
                    </a:lnTo>
                    <a:lnTo>
                      <a:pt x="446" y="66"/>
                    </a:lnTo>
                    <a:lnTo>
                      <a:pt x="444" y="66"/>
                    </a:lnTo>
                    <a:lnTo>
                      <a:pt x="442" y="66"/>
                    </a:lnTo>
                    <a:lnTo>
                      <a:pt x="444" y="76"/>
                    </a:lnTo>
                    <a:lnTo>
                      <a:pt x="449" y="76"/>
                    </a:lnTo>
                    <a:lnTo>
                      <a:pt x="447" y="99"/>
                    </a:lnTo>
                    <a:lnTo>
                      <a:pt x="444" y="122"/>
                    </a:lnTo>
                    <a:lnTo>
                      <a:pt x="442" y="126"/>
                    </a:lnTo>
                    <a:lnTo>
                      <a:pt x="441" y="126"/>
                    </a:lnTo>
                    <a:lnTo>
                      <a:pt x="439" y="126"/>
                    </a:lnTo>
                    <a:lnTo>
                      <a:pt x="437" y="126"/>
                    </a:lnTo>
                    <a:lnTo>
                      <a:pt x="439" y="121"/>
                    </a:lnTo>
                    <a:lnTo>
                      <a:pt x="442" y="99"/>
                    </a:lnTo>
                    <a:lnTo>
                      <a:pt x="444" y="76"/>
                    </a:lnTo>
                    <a:lnTo>
                      <a:pt x="449" y="76"/>
                    </a:lnTo>
                    <a:close/>
                    <a:moveTo>
                      <a:pt x="12" y="0"/>
                    </a:moveTo>
                    <a:lnTo>
                      <a:pt x="9" y="10"/>
                    </a:lnTo>
                    <a:lnTo>
                      <a:pt x="4" y="31"/>
                    </a:lnTo>
                    <a:lnTo>
                      <a:pt x="0" y="53"/>
                    </a:lnTo>
                    <a:lnTo>
                      <a:pt x="0" y="55"/>
                    </a:lnTo>
                    <a:lnTo>
                      <a:pt x="2" y="55"/>
                    </a:lnTo>
                    <a:lnTo>
                      <a:pt x="4" y="55"/>
                    </a:lnTo>
                    <a:lnTo>
                      <a:pt x="5" y="55"/>
                    </a:lnTo>
                    <a:lnTo>
                      <a:pt x="9" y="33"/>
                    </a:lnTo>
                    <a:lnTo>
                      <a:pt x="14" y="11"/>
                    </a:lnTo>
                    <a:lnTo>
                      <a:pt x="19" y="2"/>
                    </a:lnTo>
                    <a:lnTo>
                      <a:pt x="17" y="2"/>
                    </a:lnTo>
                    <a:lnTo>
                      <a:pt x="15" y="0"/>
                    </a:lnTo>
                    <a:lnTo>
                      <a:pt x="14" y="0"/>
                    </a:lnTo>
                    <a:lnTo>
                      <a:pt x="12" y="0"/>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384" name="Freeform 400"/>
              <p:cNvSpPr>
                <a:spLocks noEditPoints="1"/>
              </p:cNvSpPr>
              <p:nvPr/>
            </p:nvSpPr>
            <p:spPr bwMode="auto">
              <a:xfrm>
                <a:off x="1810" y="2869"/>
                <a:ext cx="444" cy="126"/>
              </a:xfrm>
              <a:custGeom>
                <a:avLst/>
                <a:gdLst>
                  <a:gd name="T0" fmla="*/ 444 w 444"/>
                  <a:gd name="T1" fmla="*/ 76 h 126"/>
                  <a:gd name="T2" fmla="*/ 444 w 444"/>
                  <a:gd name="T3" fmla="*/ 66 h 126"/>
                  <a:gd name="T4" fmla="*/ 442 w 444"/>
                  <a:gd name="T5" fmla="*/ 66 h 126"/>
                  <a:gd name="T6" fmla="*/ 442 w 444"/>
                  <a:gd name="T7" fmla="*/ 66 h 126"/>
                  <a:gd name="T8" fmla="*/ 442 w 444"/>
                  <a:gd name="T9" fmla="*/ 66 h 126"/>
                  <a:gd name="T10" fmla="*/ 440 w 444"/>
                  <a:gd name="T11" fmla="*/ 66 h 126"/>
                  <a:gd name="T12" fmla="*/ 440 w 444"/>
                  <a:gd name="T13" fmla="*/ 66 h 126"/>
                  <a:gd name="T14" fmla="*/ 440 w 444"/>
                  <a:gd name="T15" fmla="*/ 66 h 126"/>
                  <a:gd name="T16" fmla="*/ 439 w 444"/>
                  <a:gd name="T17" fmla="*/ 66 h 126"/>
                  <a:gd name="T18" fmla="*/ 439 w 444"/>
                  <a:gd name="T19" fmla="*/ 66 h 126"/>
                  <a:gd name="T20" fmla="*/ 439 w 444"/>
                  <a:gd name="T21" fmla="*/ 76 h 126"/>
                  <a:gd name="T22" fmla="*/ 444 w 444"/>
                  <a:gd name="T23" fmla="*/ 76 h 126"/>
                  <a:gd name="T24" fmla="*/ 442 w 444"/>
                  <a:gd name="T25" fmla="*/ 99 h 126"/>
                  <a:gd name="T26" fmla="*/ 439 w 444"/>
                  <a:gd name="T27" fmla="*/ 121 h 126"/>
                  <a:gd name="T28" fmla="*/ 439 w 444"/>
                  <a:gd name="T29" fmla="*/ 126 h 126"/>
                  <a:gd name="T30" fmla="*/ 437 w 444"/>
                  <a:gd name="T31" fmla="*/ 126 h 126"/>
                  <a:gd name="T32" fmla="*/ 437 w 444"/>
                  <a:gd name="T33" fmla="*/ 126 h 126"/>
                  <a:gd name="T34" fmla="*/ 437 w 444"/>
                  <a:gd name="T35" fmla="*/ 126 h 126"/>
                  <a:gd name="T36" fmla="*/ 435 w 444"/>
                  <a:gd name="T37" fmla="*/ 126 h 126"/>
                  <a:gd name="T38" fmla="*/ 435 w 444"/>
                  <a:gd name="T39" fmla="*/ 126 h 126"/>
                  <a:gd name="T40" fmla="*/ 434 w 444"/>
                  <a:gd name="T41" fmla="*/ 126 h 126"/>
                  <a:gd name="T42" fmla="*/ 434 w 444"/>
                  <a:gd name="T43" fmla="*/ 126 h 126"/>
                  <a:gd name="T44" fmla="*/ 434 w 444"/>
                  <a:gd name="T45" fmla="*/ 126 h 126"/>
                  <a:gd name="T46" fmla="*/ 434 w 444"/>
                  <a:gd name="T47" fmla="*/ 121 h 126"/>
                  <a:gd name="T48" fmla="*/ 437 w 444"/>
                  <a:gd name="T49" fmla="*/ 99 h 126"/>
                  <a:gd name="T50" fmla="*/ 439 w 444"/>
                  <a:gd name="T51" fmla="*/ 76 h 126"/>
                  <a:gd name="T52" fmla="*/ 444 w 444"/>
                  <a:gd name="T53" fmla="*/ 76 h 126"/>
                  <a:gd name="T54" fmla="*/ 13 w 444"/>
                  <a:gd name="T55" fmla="*/ 0 h 126"/>
                  <a:gd name="T56" fmla="*/ 10 w 444"/>
                  <a:gd name="T57" fmla="*/ 11 h 126"/>
                  <a:gd name="T58" fmla="*/ 3 w 444"/>
                  <a:gd name="T59" fmla="*/ 31 h 126"/>
                  <a:gd name="T60" fmla="*/ 0 w 444"/>
                  <a:gd name="T61" fmla="*/ 55 h 126"/>
                  <a:gd name="T62" fmla="*/ 2 w 444"/>
                  <a:gd name="T63" fmla="*/ 55 h 126"/>
                  <a:gd name="T64" fmla="*/ 2 w 444"/>
                  <a:gd name="T65" fmla="*/ 55 h 126"/>
                  <a:gd name="T66" fmla="*/ 3 w 444"/>
                  <a:gd name="T67" fmla="*/ 55 h 126"/>
                  <a:gd name="T68" fmla="*/ 3 w 444"/>
                  <a:gd name="T69" fmla="*/ 55 h 126"/>
                  <a:gd name="T70" fmla="*/ 3 w 444"/>
                  <a:gd name="T71" fmla="*/ 55 h 126"/>
                  <a:gd name="T72" fmla="*/ 5 w 444"/>
                  <a:gd name="T73" fmla="*/ 55 h 126"/>
                  <a:gd name="T74" fmla="*/ 5 w 444"/>
                  <a:gd name="T75" fmla="*/ 55 h 126"/>
                  <a:gd name="T76" fmla="*/ 5 w 444"/>
                  <a:gd name="T77" fmla="*/ 55 h 126"/>
                  <a:gd name="T78" fmla="*/ 5 w 444"/>
                  <a:gd name="T79" fmla="*/ 55 h 126"/>
                  <a:gd name="T80" fmla="*/ 8 w 444"/>
                  <a:gd name="T81" fmla="*/ 33 h 126"/>
                  <a:gd name="T82" fmla="*/ 15 w 444"/>
                  <a:gd name="T83" fmla="*/ 13 h 126"/>
                  <a:gd name="T84" fmla="*/ 18 w 444"/>
                  <a:gd name="T85" fmla="*/ 2 h 126"/>
                  <a:gd name="T86" fmla="*/ 18 w 444"/>
                  <a:gd name="T87" fmla="*/ 2 h 126"/>
                  <a:gd name="T88" fmla="*/ 17 w 444"/>
                  <a:gd name="T89" fmla="*/ 2 h 126"/>
                  <a:gd name="T90" fmla="*/ 17 w 444"/>
                  <a:gd name="T91" fmla="*/ 2 h 126"/>
                  <a:gd name="T92" fmla="*/ 17 w 444"/>
                  <a:gd name="T93" fmla="*/ 2 h 126"/>
                  <a:gd name="T94" fmla="*/ 15 w 444"/>
                  <a:gd name="T95" fmla="*/ 2 h 126"/>
                  <a:gd name="T96" fmla="*/ 15 w 444"/>
                  <a:gd name="T97" fmla="*/ 2 h 126"/>
                  <a:gd name="T98" fmla="*/ 13 w 444"/>
                  <a:gd name="T99" fmla="*/ 0 h 126"/>
                  <a:gd name="T100" fmla="*/ 13 w 444"/>
                  <a:gd name="T101" fmla="*/ 0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4"/>
                  <a:gd name="T154" fmla="*/ 0 h 126"/>
                  <a:gd name="T155" fmla="*/ 444 w 444"/>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4" h="126">
                    <a:moveTo>
                      <a:pt x="444" y="76"/>
                    </a:moveTo>
                    <a:lnTo>
                      <a:pt x="444" y="66"/>
                    </a:lnTo>
                    <a:lnTo>
                      <a:pt x="442" y="66"/>
                    </a:lnTo>
                    <a:lnTo>
                      <a:pt x="440" y="66"/>
                    </a:lnTo>
                    <a:lnTo>
                      <a:pt x="439" y="66"/>
                    </a:lnTo>
                    <a:lnTo>
                      <a:pt x="439" y="76"/>
                    </a:lnTo>
                    <a:lnTo>
                      <a:pt x="444" y="76"/>
                    </a:lnTo>
                    <a:lnTo>
                      <a:pt x="442" y="99"/>
                    </a:lnTo>
                    <a:lnTo>
                      <a:pt x="439" y="121"/>
                    </a:lnTo>
                    <a:lnTo>
                      <a:pt x="439" y="126"/>
                    </a:lnTo>
                    <a:lnTo>
                      <a:pt x="437" y="126"/>
                    </a:lnTo>
                    <a:lnTo>
                      <a:pt x="435" y="126"/>
                    </a:lnTo>
                    <a:lnTo>
                      <a:pt x="434" y="126"/>
                    </a:lnTo>
                    <a:lnTo>
                      <a:pt x="434" y="121"/>
                    </a:lnTo>
                    <a:lnTo>
                      <a:pt x="437" y="99"/>
                    </a:lnTo>
                    <a:lnTo>
                      <a:pt x="439" y="76"/>
                    </a:lnTo>
                    <a:lnTo>
                      <a:pt x="444" y="76"/>
                    </a:lnTo>
                    <a:close/>
                    <a:moveTo>
                      <a:pt x="13" y="0"/>
                    </a:moveTo>
                    <a:lnTo>
                      <a:pt x="10" y="11"/>
                    </a:lnTo>
                    <a:lnTo>
                      <a:pt x="3" y="31"/>
                    </a:lnTo>
                    <a:lnTo>
                      <a:pt x="0" y="55"/>
                    </a:lnTo>
                    <a:lnTo>
                      <a:pt x="2" y="55"/>
                    </a:lnTo>
                    <a:lnTo>
                      <a:pt x="3" y="55"/>
                    </a:lnTo>
                    <a:lnTo>
                      <a:pt x="5" y="55"/>
                    </a:lnTo>
                    <a:lnTo>
                      <a:pt x="8" y="33"/>
                    </a:lnTo>
                    <a:lnTo>
                      <a:pt x="15" y="13"/>
                    </a:lnTo>
                    <a:lnTo>
                      <a:pt x="18" y="2"/>
                    </a:lnTo>
                    <a:lnTo>
                      <a:pt x="17" y="2"/>
                    </a:lnTo>
                    <a:lnTo>
                      <a:pt x="15" y="2"/>
                    </a:lnTo>
                    <a:lnTo>
                      <a:pt x="13" y="0"/>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385" name="Freeform 401"/>
              <p:cNvSpPr>
                <a:spLocks noEditPoints="1"/>
              </p:cNvSpPr>
              <p:nvPr/>
            </p:nvSpPr>
            <p:spPr bwMode="auto">
              <a:xfrm>
                <a:off x="1813" y="2871"/>
                <a:ext cx="439" cy="124"/>
              </a:xfrm>
              <a:custGeom>
                <a:avLst/>
                <a:gdLst>
                  <a:gd name="T0" fmla="*/ 439 w 439"/>
                  <a:gd name="T1" fmla="*/ 74 h 124"/>
                  <a:gd name="T2" fmla="*/ 437 w 439"/>
                  <a:gd name="T3" fmla="*/ 64 h 124"/>
                  <a:gd name="T4" fmla="*/ 437 w 439"/>
                  <a:gd name="T5" fmla="*/ 64 h 124"/>
                  <a:gd name="T6" fmla="*/ 437 w 439"/>
                  <a:gd name="T7" fmla="*/ 64 h 124"/>
                  <a:gd name="T8" fmla="*/ 436 w 439"/>
                  <a:gd name="T9" fmla="*/ 64 h 124"/>
                  <a:gd name="T10" fmla="*/ 436 w 439"/>
                  <a:gd name="T11" fmla="*/ 64 h 124"/>
                  <a:gd name="T12" fmla="*/ 434 w 439"/>
                  <a:gd name="T13" fmla="*/ 64 h 124"/>
                  <a:gd name="T14" fmla="*/ 434 w 439"/>
                  <a:gd name="T15" fmla="*/ 64 h 124"/>
                  <a:gd name="T16" fmla="*/ 434 w 439"/>
                  <a:gd name="T17" fmla="*/ 64 h 124"/>
                  <a:gd name="T18" fmla="*/ 432 w 439"/>
                  <a:gd name="T19" fmla="*/ 64 h 124"/>
                  <a:gd name="T20" fmla="*/ 434 w 439"/>
                  <a:gd name="T21" fmla="*/ 74 h 124"/>
                  <a:gd name="T22" fmla="*/ 439 w 439"/>
                  <a:gd name="T23" fmla="*/ 74 h 124"/>
                  <a:gd name="T24" fmla="*/ 437 w 439"/>
                  <a:gd name="T25" fmla="*/ 97 h 124"/>
                  <a:gd name="T26" fmla="*/ 434 w 439"/>
                  <a:gd name="T27" fmla="*/ 119 h 124"/>
                  <a:gd name="T28" fmla="*/ 432 w 439"/>
                  <a:gd name="T29" fmla="*/ 124 h 124"/>
                  <a:gd name="T30" fmla="*/ 432 w 439"/>
                  <a:gd name="T31" fmla="*/ 124 h 124"/>
                  <a:gd name="T32" fmla="*/ 431 w 439"/>
                  <a:gd name="T33" fmla="*/ 124 h 124"/>
                  <a:gd name="T34" fmla="*/ 431 w 439"/>
                  <a:gd name="T35" fmla="*/ 124 h 124"/>
                  <a:gd name="T36" fmla="*/ 431 w 439"/>
                  <a:gd name="T37" fmla="*/ 124 h 124"/>
                  <a:gd name="T38" fmla="*/ 429 w 439"/>
                  <a:gd name="T39" fmla="*/ 124 h 124"/>
                  <a:gd name="T40" fmla="*/ 429 w 439"/>
                  <a:gd name="T41" fmla="*/ 124 h 124"/>
                  <a:gd name="T42" fmla="*/ 427 w 439"/>
                  <a:gd name="T43" fmla="*/ 124 h 124"/>
                  <a:gd name="T44" fmla="*/ 427 w 439"/>
                  <a:gd name="T45" fmla="*/ 124 h 124"/>
                  <a:gd name="T46" fmla="*/ 429 w 439"/>
                  <a:gd name="T47" fmla="*/ 117 h 124"/>
                  <a:gd name="T48" fmla="*/ 432 w 439"/>
                  <a:gd name="T49" fmla="*/ 97 h 124"/>
                  <a:gd name="T50" fmla="*/ 434 w 439"/>
                  <a:gd name="T51" fmla="*/ 74 h 124"/>
                  <a:gd name="T52" fmla="*/ 439 w 439"/>
                  <a:gd name="T53" fmla="*/ 74 h 124"/>
                  <a:gd name="T54" fmla="*/ 14 w 439"/>
                  <a:gd name="T55" fmla="*/ 0 h 124"/>
                  <a:gd name="T56" fmla="*/ 9 w 439"/>
                  <a:gd name="T57" fmla="*/ 9 h 124"/>
                  <a:gd name="T58" fmla="*/ 4 w 439"/>
                  <a:gd name="T59" fmla="*/ 31 h 124"/>
                  <a:gd name="T60" fmla="*/ 0 w 439"/>
                  <a:gd name="T61" fmla="*/ 53 h 124"/>
                  <a:gd name="T62" fmla="*/ 0 w 439"/>
                  <a:gd name="T63" fmla="*/ 53 h 124"/>
                  <a:gd name="T64" fmla="*/ 2 w 439"/>
                  <a:gd name="T65" fmla="*/ 53 h 124"/>
                  <a:gd name="T66" fmla="*/ 2 w 439"/>
                  <a:gd name="T67" fmla="*/ 53 h 124"/>
                  <a:gd name="T68" fmla="*/ 2 w 439"/>
                  <a:gd name="T69" fmla="*/ 53 h 124"/>
                  <a:gd name="T70" fmla="*/ 4 w 439"/>
                  <a:gd name="T71" fmla="*/ 53 h 124"/>
                  <a:gd name="T72" fmla="*/ 4 w 439"/>
                  <a:gd name="T73" fmla="*/ 53 h 124"/>
                  <a:gd name="T74" fmla="*/ 5 w 439"/>
                  <a:gd name="T75" fmla="*/ 53 h 124"/>
                  <a:gd name="T76" fmla="*/ 5 w 439"/>
                  <a:gd name="T77" fmla="*/ 53 h 124"/>
                  <a:gd name="T78" fmla="*/ 5 w 439"/>
                  <a:gd name="T79" fmla="*/ 53 h 124"/>
                  <a:gd name="T80" fmla="*/ 9 w 439"/>
                  <a:gd name="T81" fmla="*/ 31 h 124"/>
                  <a:gd name="T82" fmla="*/ 14 w 439"/>
                  <a:gd name="T83" fmla="*/ 11 h 124"/>
                  <a:gd name="T84" fmla="*/ 19 w 439"/>
                  <a:gd name="T85" fmla="*/ 0 h 124"/>
                  <a:gd name="T86" fmla="*/ 17 w 439"/>
                  <a:gd name="T87" fmla="*/ 0 h 124"/>
                  <a:gd name="T88" fmla="*/ 17 w 439"/>
                  <a:gd name="T89" fmla="*/ 0 h 124"/>
                  <a:gd name="T90" fmla="*/ 15 w 439"/>
                  <a:gd name="T91" fmla="*/ 0 h 124"/>
                  <a:gd name="T92" fmla="*/ 15 w 439"/>
                  <a:gd name="T93" fmla="*/ 0 h 124"/>
                  <a:gd name="T94" fmla="*/ 15 w 439"/>
                  <a:gd name="T95" fmla="*/ 0 h 124"/>
                  <a:gd name="T96" fmla="*/ 14 w 439"/>
                  <a:gd name="T97" fmla="*/ 0 h 124"/>
                  <a:gd name="T98" fmla="*/ 14 w 439"/>
                  <a:gd name="T99" fmla="*/ 0 h 124"/>
                  <a:gd name="T100" fmla="*/ 14 w 439"/>
                  <a:gd name="T101" fmla="*/ 0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9"/>
                  <a:gd name="T154" fmla="*/ 0 h 124"/>
                  <a:gd name="T155" fmla="*/ 439 w 439"/>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9" h="124">
                    <a:moveTo>
                      <a:pt x="439" y="74"/>
                    </a:moveTo>
                    <a:lnTo>
                      <a:pt x="437" y="64"/>
                    </a:lnTo>
                    <a:lnTo>
                      <a:pt x="436" y="64"/>
                    </a:lnTo>
                    <a:lnTo>
                      <a:pt x="434" y="64"/>
                    </a:lnTo>
                    <a:lnTo>
                      <a:pt x="432" y="64"/>
                    </a:lnTo>
                    <a:lnTo>
                      <a:pt x="434" y="74"/>
                    </a:lnTo>
                    <a:lnTo>
                      <a:pt x="439" y="74"/>
                    </a:lnTo>
                    <a:lnTo>
                      <a:pt x="437" y="97"/>
                    </a:lnTo>
                    <a:lnTo>
                      <a:pt x="434" y="119"/>
                    </a:lnTo>
                    <a:lnTo>
                      <a:pt x="432" y="124"/>
                    </a:lnTo>
                    <a:lnTo>
                      <a:pt x="431" y="124"/>
                    </a:lnTo>
                    <a:lnTo>
                      <a:pt x="429" y="124"/>
                    </a:lnTo>
                    <a:lnTo>
                      <a:pt x="427" y="124"/>
                    </a:lnTo>
                    <a:lnTo>
                      <a:pt x="429" y="117"/>
                    </a:lnTo>
                    <a:lnTo>
                      <a:pt x="432" y="97"/>
                    </a:lnTo>
                    <a:lnTo>
                      <a:pt x="434" y="74"/>
                    </a:lnTo>
                    <a:lnTo>
                      <a:pt x="439" y="74"/>
                    </a:lnTo>
                    <a:close/>
                    <a:moveTo>
                      <a:pt x="14" y="0"/>
                    </a:moveTo>
                    <a:lnTo>
                      <a:pt x="9" y="9"/>
                    </a:lnTo>
                    <a:lnTo>
                      <a:pt x="4" y="31"/>
                    </a:lnTo>
                    <a:lnTo>
                      <a:pt x="0" y="53"/>
                    </a:lnTo>
                    <a:lnTo>
                      <a:pt x="2" y="53"/>
                    </a:lnTo>
                    <a:lnTo>
                      <a:pt x="4" y="53"/>
                    </a:lnTo>
                    <a:lnTo>
                      <a:pt x="5" y="53"/>
                    </a:lnTo>
                    <a:lnTo>
                      <a:pt x="9" y="31"/>
                    </a:lnTo>
                    <a:lnTo>
                      <a:pt x="14" y="11"/>
                    </a:lnTo>
                    <a:lnTo>
                      <a:pt x="19" y="0"/>
                    </a:lnTo>
                    <a:lnTo>
                      <a:pt x="17" y="0"/>
                    </a:lnTo>
                    <a:lnTo>
                      <a:pt x="15" y="0"/>
                    </a:lnTo>
                    <a:lnTo>
                      <a:pt x="14" y="0"/>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386" name="Freeform 402"/>
              <p:cNvSpPr>
                <a:spLocks noEditPoints="1"/>
              </p:cNvSpPr>
              <p:nvPr/>
            </p:nvSpPr>
            <p:spPr bwMode="auto">
              <a:xfrm>
                <a:off x="1815" y="2871"/>
                <a:ext cx="434" cy="124"/>
              </a:xfrm>
              <a:custGeom>
                <a:avLst/>
                <a:gdLst>
                  <a:gd name="T0" fmla="*/ 434 w 434"/>
                  <a:gd name="T1" fmla="*/ 74 h 124"/>
                  <a:gd name="T2" fmla="*/ 434 w 434"/>
                  <a:gd name="T3" fmla="*/ 64 h 124"/>
                  <a:gd name="T4" fmla="*/ 432 w 434"/>
                  <a:gd name="T5" fmla="*/ 64 h 124"/>
                  <a:gd name="T6" fmla="*/ 432 w 434"/>
                  <a:gd name="T7" fmla="*/ 64 h 124"/>
                  <a:gd name="T8" fmla="*/ 432 w 434"/>
                  <a:gd name="T9" fmla="*/ 64 h 124"/>
                  <a:gd name="T10" fmla="*/ 430 w 434"/>
                  <a:gd name="T11" fmla="*/ 64 h 124"/>
                  <a:gd name="T12" fmla="*/ 430 w 434"/>
                  <a:gd name="T13" fmla="*/ 64 h 124"/>
                  <a:gd name="T14" fmla="*/ 430 w 434"/>
                  <a:gd name="T15" fmla="*/ 64 h 124"/>
                  <a:gd name="T16" fmla="*/ 429 w 434"/>
                  <a:gd name="T17" fmla="*/ 64 h 124"/>
                  <a:gd name="T18" fmla="*/ 429 w 434"/>
                  <a:gd name="T19" fmla="*/ 64 h 124"/>
                  <a:gd name="T20" fmla="*/ 429 w 434"/>
                  <a:gd name="T21" fmla="*/ 74 h 124"/>
                  <a:gd name="T22" fmla="*/ 434 w 434"/>
                  <a:gd name="T23" fmla="*/ 74 h 124"/>
                  <a:gd name="T24" fmla="*/ 432 w 434"/>
                  <a:gd name="T25" fmla="*/ 97 h 124"/>
                  <a:gd name="T26" fmla="*/ 429 w 434"/>
                  <a:gd name="T27" fmla="*/ 119 h 124"/>
                  <a:gd name="T28" fmla="*/ 429 w 434"/>
                  <a:gd name="T29" fmla="*/ 124 h 124"/>
                  <a:gd name="T30" fmla="*/ 427 w 434"/>
                  <a:gd name="T31" fmla="*/ 124 h 124"/>
                  <a:gd name="T32" fmla="*/ 427 w 434"/>
                  <a:gd name="T33" fmla="*/ 124 h 124"/>
                  <a:gd name="T34" fmla="*/ 425 w 434"/>
                  <a:gd name="T35" fmla="*/ 124 h 124"/>
                  <a:gd name="T36" fmla="*/ 425 w 434"/>
                  <a:gd name="T37" fmla="*/ 124 h 124"/>
                  <a:gd name="T38" fmla="*/ 425 w 434"/>
                  <a:gd name="T39" fmla="*/ 124 h 124"/>
                  <a:gd name="T40" fmla="*/ 424 w 434"/>
                  <a:gd name="T41" fmla="*/ 124 h 124"/>
                  <a:gd name="T42" fmla="*/ 424 w 434"/>
                  <a:gd name="T43" fmla="*/ 124 h 124"/>
                  <a:gd name="T44" fmla="*/ 424 w 434"/>
                  <a:gd name="T45" fmla="*/ 124 h 124"/>
                  <a:gd name="T46" fmla="*/ 425 w 434"/>
                  <a:gd name="T47" fmla="*/ 117 h 124"/>
                  <a:gd name="T48" fmla="*/ 427 w 434"/>
                  <a:gd name="T49" fmla="*/ 96 h 124"/>
                  <a:gd name="T50" fmla="*/ 429 w 434"/>
                  <a:gd name="T51" fmla="*/ 74 h 124"/>
                  <a:gd name="T52" fmla="*/ 434 w 434"/>
                  <a:gd name="T53" fmla="*/ 74 h 124"/>
                  <a:gd name="T54" fmla="*/ 13 w 434"/>
                  <a:gd name="T55" fmla="*/ 0 h 124"/>
                  <a:gd name="T56" fmla="*/ 10 w 434"/>
                  <a:gd name="T57" fmla="*/ 11 h 124"/>
                  <a:gd name="T58" fmla="*/ 3 w 434"/>
                  <a:gd name="T59" fmla="*/ 31 h 124"/>
                  <a:gd name="T60" fmla="*/ 0 w 434"/>
                  <a:gd name="T61" fmla="*/ 53 h 124"/>
                  <a:gd name="T62" fmla="*/ 0 w 434"/>
                  <a:gd name="T63" fmla="*/ 53 h 124"/>
                  <a:gd name="T64" fmla="*/ 2 w 434"/>
                  <a:gd name="T65" fmla="*/ 53 h 124"/>
                  <a:gd name="T66" fmla="*/ 2 w 434"/>
                  <a:gd name="T67" fmla="*/ 53 h 124"/>
                  <a:gd name="T68" fmla="*/ 3 w 434"/>
                  <a:gd name="T69" fmla="*/ 53 h 124"/>
                  <a:gd name="T70" fmla="*/ 3 w 434"/>
                  <a:gd name="T71" fmla="*/ 53 h 124"/>
                  <a:gd name="T72" fmla="*/ 3 w 434"/>
                  <a:gd name="T73" fmla="*/ 53 h 124"/>
                  <a:gd name="T74" fmla="*/ 5 w 434"/>
                  <a:gd name="T75" fmla="*/ 54 h 124"/>
                  <a:gd name="T76" fmla="*/ 5 w 434"/>
                  <a:gd name="T77" fmla="*/ 54 h 124"/>
                  <a:gd name="T78" fmla="*/ 5 w 434"/>
                  <a:gd name="T79" fmla="*/ 54 h 124"/>
                  <a:gd name="T80" fmla="*/ 5 w 434"/>
                  <a:gd name="T81" fmla="*/ 53 h 124"/>
                  <a:gd name="T82" fmla="*/ 8 w 434"/>
                  <a:gd name="T83" fmla="*/ 33 h 124"/>
                  <a:gd name="T84" fmla="*/ 13 w 434"/>
                  <a:gd name="T85" fmla="*/ 11 h 124"/>
                  <a:gd name="T86" fmla="*/ 18 w 434"/>
                  <a:gd name="T87" fmla="*/ 0 h 124"/>
                  <a:gd name="T88" fmla="*/ 18 w 434"/>
                  <a:gd name="T89" fmla="*/ 0 h 124"/>
                  <a:gd name="T90" fmla="*/ 17 w 434"/>
                  <a:gd name="T91" fmla="*/ 0 h 124"/>
                  <a:gd name="T92" fmla="*/ 17 w 434"/>
                  <a:gd name="T93" fmla="*/ 0 h 124"/>
                  <a:gd name="T94" fmla="*/ 17 w 434"/>
                  <a:gd name="T95" fmla="*/ 0 h 124"/>
                  <a:gd name="T96" fmla="*/ 15 w 434"/>
                  <a:gd name="T97" fmla="*/ 0 h 124"/>
                  <a:gd name="T98" fmla="*/ 15 w 434"/>
                  <a:gd name="T99" fmla="*/ 0 h 124"/>
                  <a:gd name="T100" fmla="*/ 13 w 434"/>
                  <a:gd name="T101" fmla="*/ 0 h 124"/>
                  <a:gd name="T102" fmla="*/ 13 w 434"/>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4"/>
                  <a:gd name="T157" fmla="*/ 0 h 124"/>
                  <a:gd name="T158" fmla="*/ 434 w 434"/>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4" h="124">
                    <a:moveTo>
                      <a:pt x="434" y="74"/>
                    </a:moveTo>
                    <a:lnTo>
                      <a:pt x="434" y="64"/>
                    </a:lnTo>
                    <a:lnTo>
                      <a:pt x="432" y="64"/>
                    </a:lnTo>
                    <a:lnTo>
                      <a:pt x="430" y="64"/>
                    </a:lnTo>
                    <a:lnTo>
                      <a:pt x="429" y="64"/>
                    </a:lnTo>
                    <a:lnTo>
                      <a:pt x="429" y="74"/>
                    </a:lnTo>
                    <a:lnTo>
                      <a:pt x="434" y="74"/>
                    </a:lnTo>
                    <a:lnTo>
                      <a:pt x="432" y="97"/>
                    </a:lnTo>
                    <a:lnTo>
                      <a:pt x="429" y="119"/>
                    </a:lnTo>
                    <a:lnTo>
                      <a:pt x="429" y="124"/>
                    </a:lnTo>
                    <a:lnTo>
                      <a:pt x="427" y="124"/>
                    </a:lnTo>
                    <a:lnTo>
                      <a:pt x="425" y="124"/>
                    </a:lnTo>
                    <a:lnTo>
                      <a:pt x="424" y="124"/>
                    </a:lnTo>
                    <a:lnTo>
                      <a:pt x="425" y="117"/>
                    </a:lnTo>
                    <a:lnTo>
                      <a:pt x="427" y="96"/>
                    </a:lnTo>
                    <a:lnTo>
                      <a:pt x="429" y="74"/>
                    </a:lnTo>
                    <a:lnTo>
                      <a:pt x="434" y="74"/>
                    </a:lnTo>
                    <a:close/>
                    <a:moveTo>
                      <a:pt x="13" y="0"/>
                    </a:moveTo>
                    <a:lnTo>
                      <a:pt x="10" y="11"/>
                    </a:lnTo>
                    <a:lnTo>
                      <a:pt x="3" y="31"/>
                    </a:lnTo>
                    <a:lnTo>
                      <a:pt x="0" y="53"/>
                    </a:lnTo>
                    <a:lnTo>
                      <a:pt x="2" y="53"/>
                    </a:lnTo>
                    <a:lnTo>
                      <a:pt x="3" y="53"/>
                    </a:lnTo>
                    <a:lnTo>
                      <a:pt x="5" y="54"/>
                    </a:lnTo>
                    <a:lnTo>
                      <a:pt x="5" y="53"/>
                    </a:lnTo>
                    <a:lnTo>
                      <a:pt x="8" y="33"/>
                    </a:lnTo>
                    <a:lnTo>
                      <a:pt x="13" y="11"/>
                    </a:lnTo>
                    <a:lnTo>
                      <a:pt x="18" y="0"/>
                    </a:lnTo>
                    <a:lnTo>
                      <a:pt x="17" y="0"/>
                    </a:lnTo>
                    <a:lnTo>
                      <a:pt x="15" y="0"/>
                    </a:lnTo>
                    <a:lnTo>
                      <a:pt x="13" y="0"/>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387" name="Freeform 403"/>
              <p:cNvSpPr>
                <a:spLocks noEditPoints="1"/>
              </p:cNvSpPr>
              <p:nvPr/>
            </p:nvSpPr>
            <p:spPr bwMode="auto">
              <a:xfrm>
                <a:off x="1818" y="2871"/>
                <a:ext cx="429" cy="124"/>
              </a:xfrm>
              <a:custGeom>
                <a:avLst/>
                <a:gdLst>
                  <a:gd name="T0" fmla="*/ 429 w 429"/>
                  <a:gd name="T1" fmla="*/ 74 h 124"/>
                  <a:gd name="T2" fmla="*/ 427 w 429"/>
                  <a:gd name="T3" fmla="*/ 64 h 124"/>
                  <a:gd name="T4" fmla="*/ 427 w 429"/>
                  <a:gd name="T5" fmla="*/ 64 h 124"/>
                  <a:gd name="T6" fmla="*/ 427 w 429"/>
                  <a:gd name="T7" fmla="*/ 64 h 124"/>
                  <a:gd name="T8" fmla="*/ 426 w 429"/>
                  <a:gd name="T9" fmla="*/ 64 h 124"/>
                  <a:gd name="T10" fmla="*/ 426 w 429"/>
                  <a:gd name="T11" fmla="*/ 64 h 124"/>
                  <a:gd name="T12" fmla="*/ 424 w 429"/>
                  <a:gd name="T13" fmla="*/ 64 h 124"/>
                  <a:gd name="T14" fmla="*/ 424 w 429"/>
                  <a:gd name="T15" fmla="*/ 64 h 124"/>
                  <a:gd name="T16" fmla="*/ 424 w 429"/>
                  <a:gd name="T17" fmla="*/ 64 h 124"/>
                  <a:gd name="T18" fmla="*/ 422 w 429"/>
                  <a:gd name="T19" fmla="*/ 64 h 124"/>
                  <a:gd name="T20" fmla="*/ 424 w 429"/>
                  <a:gd name="T21" fmla="*/ 74 h 124"/>
                  <a:gd name="T22" fmla="*/ 429 w 429"/>
                  <a:gd name="T23" fmla="*/ 74 h 124"/>
                  <a:gd name="T24" fmla="*/ 427 w 429"/>
                  <a:gd name="T25" fmla="*/ 97 h 124"/>
                  <a:gd name="T26" fmla="*/ 424 w 429"/>
                  <a:gd name="T27" fmla="*/ 117 h 124"/>
                  <a:gd name="T28" fmla="*/ 422 w 429"/>
                  <a:gd name="T29" fmla="*/ 124 h 124"/>
                  <a:gd name="T30" fmla="*/ 422 w 429"/>
                  <a:gd name="T31" fmla="*/ 124 h 124"/>
                  <a:gd name="T32" fmla="*/ 421 w 429"/>
                  <a:gd name="T33" fmla="*/ 124 h 124"/>
                  <a:gd name="T34" fmla="*/ 421 w 429"/>
                  <a:gd name="T35" fmla="*/ 124 h 124"/>
                  <a:gd name="T36" fmla="*/ 421 w 429"/>
                  <a:gd name="T37" fmla="*/ 124 h 124"/>
                  <a:gd name="T38" fmla="*/ 419 w 429"/>
                  <a:gd name="T39" fmla="*/ 124 h 124"/>
                  <a:gd name="T40" fmla="*/ 419 w 429"/>
                  <a:gd name="T41" fmla="*/ 124 h 124"/>
                  <a:gd name="T42" fmla="*/ 417 w 429"/>
                  <a:gd name="T43" fmla="*/ 124 h 124"/>
                  <a:gd name="T44" fmla="*/ 417 w 429"/>
                  <a:gd name="T45" fmla="*/ 124 h 124"/>
                  <a:gd name="T46" fmla="*/ 419 w 429"/>
                  <a:gd name="T47" fmla="*/ 117 h 124"/>
                  <a:gd name="T48" fmla="*/ 422 w 429"/>
                  <a:gd name="T49" fmla="*/ 96 h 124"/>
                  <a:gd name="T50" fmla="*/ 424 w 429"/>
                  <a:gd name="T51" fmla="*/ 74 h 124"/>
                  <a:gd name="T52" fmla="*/ 429 w 429"/>
                  <a:gd name="T53" fmla="*/ 74 h 124"/>
                  <a:gd name="T54" fmla="*/ 14 w 429"/>
                  <a:gd name="T55" fmla="*/ 0 h 124"/>
                  <a:gd name="T56" fmla="*/ 9 w 429"/>
                  <a:gd name="T57" fmla="*/ 11 h 124"/>
                  <a:gd name="T58" fmla="*/ 4 w 429"/>
                  <a:gd name="T59" fmla="*/ 31 h 124"/>
                  <a:gd name="T60" fmla="*/ 0 w 429"/>
                  <a:gd name="T61" fmla="*/ 53 h 124"/>
                  <a:gd name="T62" fmla="*/ 0 w 429"/>
                  <a:gd name="T63" fmla="*/ 53 h 124"/>
                  <a:gd name="T64" fmla="*/ 0 w 429"/>
                  <a:gd name="T65" fmla="*/ 53 h 124"/>
                  <a:gd name="T66" fmla="*/ 2 w 429"/>
                  <a:gd name="T67" fmla="*/ 54 h 124"/>
                  <a:gd name="T68" fmla="*/ 2 w 429"/>
                  <a:gd name="T69" fmla="*/ 54 h 124"/>
                  <a:gd name="T70" fmla="*/ 2 w 429"/>
                  <a:gd name="T71" fmla="*/ 54 h 124"/>
                  <a:gd name="T72" fmla="*/ 4 w 429"/>
                  <a:gd name="T73" fmla="*/ 54 h 124"/>
                  <a:gd name="T74" fmla="*/ 4 w 429"/>
                  <a:gd name="T75" fmla="*/ 54 h 124"/>
                  <a:gd name="T76" fmla="*/ 4 w 429"/>
                  <a:gd name="T77" fmla="*/ 54 h 124"/>
                  <a:gd name="T78" fmla="*/ 5 w 429"/>
                  <a:gd name="T79" fmla="*/ 54 h 124"/>
                  <a:gd name="T80" fmla="*/ 5 w 429"/>
                  <a:gd name="T81" fmla="*/ 54 h 124"/>
                  <a:gd name="T82" fmla="*/ 9 w 429"/>
                  <a:gd name="T83" fmla="*/ 33 h 124"/>
                  <a:gd name="T84" fmla="*/ 14 w 429"/>
                  <a:gd name="T85" fmla="*/ 13 h 124"/>
                  <a:gd name="T86" fmla="*/ 19 w 429"/>
                  <a:gd name="T87" fmla="*/ 0 h 124"/>
                  <a:gd name="T88" fmla="*/ 17 w 429"/>
                  <a:gd name="T89" fmla="*/ 0 h 124"/>
                  <a:gd name="T90" fmla="*/ 17 w 429"/>
                  <a:gd name="T91" fmla="*/ 0 h 124"/>
                  <a:gd name="T92" fmla="*/ 15 w 429"/>
                  <a:gd name="T93" fmla="*/ 0 h 124"/>
                  <a:gd name="T94" fmla="*/ 15 w 429"/>
                  <a:gd name="T95" fmla="*/ 0 h 124"/>
                  <a:gd name="T96" fmla="*/ 15 w 429"/>
                  <a:gd name="T97" fmla="*/ 0 h 124"/>
                  <a:gd name="T98" fmla="*/ 14 w 429"/>
                  <a:gd name="T99" fmla="*/ 0 h 124"/>
                  <a:gd name="T100" fmla="*/ 14 w 429"/>
                  <a:gd name="T101" fmla="*/ 0 h 124"/>
                  <a:gd name="T102" fmla="*/ 14 w 429"/>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9"/>
                  <a:gd name="T157" fmla="*/ 0 h 124"/>
                  <a:gd name="T158" fmla="*/ 429 w 429"/>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9" h="124">
                    <a:moveTo>
                      <a:pt x="429" y="74"/>
                    </a:moveTo>
                    <a:lnTo>
                      <a:pt x="427" y="64"/>
                    </a:lnTo>
                    <a:lnTo>
                      <a:pt x="426" y="64"/>
                    </a:lnTo>
                    <a:lnTo>
                      <a:pt x="424" y="64"/>
                    </a:lnTo>
                    <a:lnTo>
                      <a:pt x="422" y="64"/>
                    </a:lnTo>
                    <a:lnTo>
                      <a:pt x="424" y="74"/>
                    </a:lnTo>
                    <a:lnTo>
                      <a:pt x="429" y="74"/>
                    </a:lnTo>
                    <a:lnTo>
                      <a:pt x="427" y="97"/>
                    </a:lnTo>
                    <a:lnTo>
                      <a:pt x="424" y="117"/>
                    </a:lnTo>
                    <a:lnTo>
                      <a:pt x="422" y="124"/>
                    </a:lnTo>
                    <a:lnTo>
                      <a:pt x="421" y="124"/>
                    </a:lnTo>
                    <a:lnTo>
                      <a:pt x="419" y="124"/>
                    </a:lnTo>
                    <a:lnTo>
                      <a:pt x="417" y="124"/>
                    </a:lnTo>
                    <a:lnTo>
                      <a:pt x="419" y="117"/>
                    </a:lnTo>
                    <a:lnTo>
                      <a:pt x="422" y="96"/>
                    </a:lnTo>
                    <a:lnTo>
                      <a:pt x="424" y="74"/>
                    </a:lnTo>
                    <a:lnTo>
                      <a:pt x="429" y="74"/>
                    </a:lnTo>
                    <a:close/>
                    <a:moveTo>
                      <a:pt x="14" y="0"/>
                    </a:moveTo>
                    <a:lnTo>
                      <a:pt x="9" y="11"/>
                    </a:lnTo>
                    <a:lnTo>
                      <a:pt x="4" y="31"/>
                    </a:lnTo>
                    <a:lnTo>
                      <a:pt x="0" y="53"/>
                    </a:lnTo>
                    <a:lnTo>
                      <a:pt x="2" y="54"/>
                    </a:lnTo>
                    <a:lnTo>
                      <a:pt x="4" y="54"/>
                    </a:lnTo>
                    <a:lnTo>
                      <a:pt x="5" y="54"/>
                    </a:lnTo>
                    <a:lnTo>
                      <a:pt x="9" y="33"/>
                    </a:lnTo>
                    <a:lnTo>
                      <a:pt x="14" y="13"/>
                    </a:lnTo>
                    <a:lnTo>
                      <a:pt x="19" y="0"/>
                    </a:lnTo>
                    <a:lnTo>
                      <a:pt x="17" y="0"/>
                    </a:lnTo>
                    <a:lnTo>
                      <a:pt x="15" y="0"/>
                    </a:lnTo>
                    <a:lnTo>
                      <a:pt x="14" y="0"/>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388" name="Freeform 404"/>
              <p:cNvSpPr>
                <a:spLocks noEditPoints="1"/>
              </p:cNvSpPr>
              <p:nvPr/>
            </p:nvSpPr>
            <p:spPr bwMode="auto">
              <a:xfrm>
                <a:off x="1820" y="2871"/>
                <a:ext cx="424" cy="124"/>
              </a:xfrm>
              <a:custGeom>
                <a:avLst/>
                <a:gdLst>
                  <a:gd name="T0" fmla="*/ 424 w 424"/>
                  <a:gd name="T1" fmla="*/ 74 h 124"/>
                  <a:gd name="T2" fmla="*/ 424 w 424"/>
                  <a:gd name="T3" fmla="*/ 64 h 124"/>
                  <a:gd name="T4" fmla="*/ 422 w 424"/>
                  <a:gd name="T5" fmla="*/ 64 h 124"/>
                  <a:gd name="T6" fmla="*/ 422 w 424"/>
                  <a:gd name="T7" fmla="*/ 64 h 124"/>
                  <a:gd name="T8" fmla="*/ 422 w 424"/>
                  <a:gd name="T9" fmla="*/ 64 h 124"/>
                  <a:gd name="T10" fmla="*/ 420 w 424"/>
                  <a:gd name="T11" fmla="*/ 64 h 124"/>
                  <a:gd name="T12" fmla="*/ 420 w 424"/>
                  <a:gd name="T13" fmla="*/ 64 h 124"/>
                  <a:gd name="T14" fmla="*/ 420 w 424"/>
                  <a:gd name="T15" fmla="*/ 64 h 124"/>
                  <a:gd name="T16" fmla="*/ 419 w 424"/>
                  <a:gd name="T17" fmla="*/ 64 h 124"/>
                  <a:gd name="T18" fmla="*/ 419 w 424"/>
                  <a:gd name="T19" fmla="*/ 64 h 124"/>
                  <a:gd name="T20" fmla="*/ 419 w 424"/>
                  <a:gd name="T21" fmla="*/ 74 h 124"/>
                  <a:gd name="T22" fmla="*/ 424 w 424"/>
                  <a:gd name="T23" fmla="*/ 74 h 124"/>
                  <a:gd name="T24" fmla="*/ 422 w 424"/>
                  <a:gd name="T25" fmla="*/ 96 h 124"/>
                  <a:gd name="T26" fmla="*/ 420 w 424"/>
                  <a:gd name="T27" fmla="*/ 117 h 124"/>
                  <a:gd name="T28" fmla="*/ 419 w 424"/>
                  <a:gd name="T29" fmla="*/ 124 h 124"/>
                  <a:gd name="T30" fmla="*/ 417 w 424"/>
                  <a:gd name="T31" fmla="*/ 124 h 124"/>
                  <a:gd name="T32" fmla="*/ 417 w 424"/>
                  <a:gd name="T33" fmla="*/ 124 h 124"/>
                  <a:gd name="T34" fmla="*/ 415 w 424"/>
                  <a:gd name="T35" fmla="*/ 124 h 124"/>
                  <a:gd name="T36" fmla="*/ 415 w 424"/>
                  <a:gd name="T37" fmla="*/ 124 h 124"/>
                  <a:gd name="T38" fmla="*/ 415 w 424"/>
                  <a:gd name="T39" fmla="*/ 124 h 124"/>
                  <a:gd name="T40" fmla="*/ 414 w 424"/>
                  <a:gd name="T41" fmla="*/ 124 h 124"/>
                  <a:gd name="T42" fmla="*/ 414 w 424"/>
                  <a:gd name="T43" fmla="*/ 124 h 124"/>
                  <a:gd name="T44" fmla="*/ 412 w 424"/>
                  <a:gd name="T45" fmla="*/ 124 h 124"/>
                  <a:gd name="T46" fmla="*/ 415 w 424"/>
                  <a:gd name="T47" fmla="*/ 117 h 124"/>
                  <a:gd name="T48" fmla="*/ 417 w 424"/>
                  <a:gd name="T49" fmla="*/ 96 h 124"/>
                  <a:gd name="T50" fmla="*/ 419 w 424"/>
                  <a:gd name="T51" fmla="*/ 74 h 124"/>
                  <a:gd name="T52" fmla="*/ 424 w 424"/>
                  <a:gd name="T53" fmla="*/ 74 h 124"/>
                  <a:gd name="T54" fmla="*/ 13 w 424"/>
                  <a:gd name="T55" fmla="*/ 0 h 124"/>
                  <a:gd name="T56" fmla="*/ 8 w 424"/>
                  <a:gd name="T57" fmla="*/ 11 h 124"/>
                  <a:gd name="T58" fmla="*/ 3 w 424"/>
                  <a:gd name="T59" fmla="*/ 33 h 124"/>
                  <a:gd name="T60" fmla="*/ 0 w 424"/>
                  <a:gd name="T61" fmla="*/ 53 h 124"/>
                  <a:gd name="T62" fmla="*/ 0 w 424"/>
                  <a:gd name="T63" fmla="*/ 54 h 124"/>
                  <a:gd name="T64" fmla="*/ 2 w 424"/>
                  <a:gd name="T65" fmla="*/ 54 h 124"/>
                  <a:gd name="T66" fmla="*/ 2 w 424"/>
                  <a:gd name="T67" fmla="*/ 54 h 124"/>
                  <a:gd name="T68" fmla="*/ 2 w 424"/>
                  <a:gd name="T69" fmla="*/ 54 h 124"/>
                  <a:gd name="T70" fmla="*/ 3 w 424"/>
                  <a:gd name="T71" fmla="*/ 54 h 124"/>
                  <a:gd name="T72" fmla="*/ 3 w 424"/>
                  <a:gd name="T73" fmla="*/ 54 h 124"/>
                  <a:gd name="T74" fmla="*/ 5 w 424"/>
                  <a:gd name="T75" fmla="*/ 54 h 124"/>
                  <a:gd name="T76" fmla="*/ 5 w 424"/>
                  <a:gd name="T77" fmla="*/ 54 h 124"/>
                  <a:gd name="T78" fmla="*/ 5 w 424"/>
                  <a:gd name="T79" fmla="*/ 54 h 124"/>
                  <a:gd name="T80" fmla="*/ 5 w 424"/>
                  <a:gd name="T81" fmla="*/ 54 h 124"/>
                  <a:gd name="T82" fmla="*/ 8 w 424"/>
                  <a:gd name="T83" fmla="*/ 33 h 124"/>
                  <a:gd name="T84" fmla="*/ 13 w 424"/>
                  <a:gd name="T85" fmla="*/ 13 h 124"/>
                  <a:gd name="T86" fmla="*/ 18 w 424"/>
                  <a:gd name="T87" fmla="*/ 1 h 124"/>
                  <a:gd name="T88" fmla="*/ 18 w 424"/>
                  <a:gd name="T89" fmla="*/ 1 h 124"/>
                  <a:gd name="T90" fmla="*/ 17 w 424"/>
                  <a:gd name="T91" fmla="*/ 1 h 124"/>
                  <a:gd name="T92" fmla="*/ 17 w 424"/>
                  <a:gd name="T93" fmla="*/ 0 h 124"/>
                  <a:gd name="T94" fmla="*/ 17 w 424"/>
                  <a:gd name="T95" fmla="*/ 0 h 124"/>
                  <a:gd name="T96" fmla="*/ 15 w 424"/>
                  <a:gd name="T97" fmla="*/ 0 h 124"/>
                  <a:gd name="T98" fmla="*/ 15 w 424"/>
                  <a:gd name="T99" fmla="*/ 0 h 124"/>
                  <a:gd name="T100" fmla="*/ 15 w 424"/>
                  <a:gd name="T101" fmla="*/ 0 h 124"/>
                  <a:gd name="T102" fmla="*/ 13 w 424"/>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124"/>
                  <a:gd name="T158" fmla="*/ 424 w 424"/>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124">
                    <a:moveTo>
                      <a:pt x="424" y="74"/>
                    </a:moveTo>
                    <a:lnTo>
                      <a:pt x="424" y="64"/>
                    </a:lnTo>
                    <a:lnTo>
                      <a:pt x="422" y="64"/>
                    </a:lnTo>
                    <a:lnTo>
                      <a:pt x="420" y="64"/>
                    </a:lnTo>
                    <a:lnTo>
                      <a:pt x="419" y="64"/>
                    </a:lnTo>
                    <a:lnTo>
                      <a:pt x="419" y="74"/>
                    </a:lnTo>
                    <a:lnTo>
                      <a:pt x="424" y="74"/>
                    </a:lnTo>
                    <a:lnTo>
                      <a:pt x="422" y="96"/>
                    </a:lnTo>
                    <a:lnTo>
                      <a:pt x="420" y="117"/>
                    </a:lnTo>
                    <a:lnTo>
                      <a:pt x="419" y="124"/>
                    </a:lnTo>
                    <a:lnTo>
                      <a:pt x="417" y="124"/>
                    </a:lnTo>
                    <a:lnTo>
                      <a:pt x="415" y="124"/>
                    </a:lnTo>
                    <a:lnTo>
                      <a:pt x="414" y="124"/>
                    </a:lnTo>
                    <a:lnTo>
                      <a:pt x="412" y="124"/>
                    </a:lnTo>
                    <a:lnTo>
                      <a:pt x="415" y="117"/>
                    </a:lnTo>
                    <a:lnTo>
                      <a:pt x="417" y="96"/>
                    </a:lnTo>
                    <a:lnTo>
                      <a:pt x="419" y="74"/>
                    </a:lnTo>
                    <a:lnTo>
                      <a:pt x="424" y="74"/>
                    </a:lnTo>
                    <a:close/>
                    <a:moveTo>
                      <a:pt x="13" y="0"/>
                    </a:moveTo>
                    <a:lnTo>
                      <a:pt x="8" y="11"/>
                    </a:lnTo>
                    <a:lnTo>
                      <a:pt x="3" y="33"/>
                    </a:lnTo>
                    <a:lnTo>
                      <a:pt x="0" y="53"/>
                    </a:lnTo>
                    <a:lnTo>
                      <a:pt x="0" y="54"/>
                    </a:lnTo>
                    <a:lnTo>
                      <a:pt x="2" y="54"/>
                    </a:lnTo>
                    <a:lnTo>
                      <a:pt x="3" y="54"/>
                    </a:lnTo>
                    <a:lnTo>
                      <a:pt x="5" y="54"/>
                    </a:lnTo>
                    <a:lnTo>
                      <a:pt x="8" y="33"/>
                    </a:lnTo>
                    <a:lnTo>
                      <a:pt x="13" y="13"/>
                    </a:lnTo>
                    <a:lnTo>
                      <a:pt x="18" y="1"/>
                    </a:lnTo>
                    <a:lnTo>
                      <a:pt x="17" y="1"/>
                    </a:lnTo>
                    <a:lnTo>
                      <a:pt x="17" y="0"/>
                    </a:lnTo>
                    <a:lnTo>
                      <a:pt x="15" y="0"/>
                    </a:lnTo>
                    <a:lnTo>
                      <a:pt x="13" y="0"/>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389" name="Freeform 405"/>
              <p:cNvSpPr>
                <a:spLocks noEditPoints="1"/>
              </p:cNvSpPr>
              <p:nvPr/>
            </p:nvSpPr>
            <p:spPr bwMode="auto">
              <a:xfrm>
                <a:off x="1823" y="2871"/>
                <a:ext cx="419" cy="124"/>
              </a:xfrm>
              <a:custGeom>
                <a:avLst/>
                <a:gdLst>
                  <a:gd name="T0" fmla="*/ 419 w 419"/>
                  <a:gd name="T1" fmla="*/ 74 h 124"/>
                  <a:gd name="T2" fmla="*/ 417 w 419"/>
                  <a:gd name="T3" fmla="*/ 64 h 124"/>
                  <a:gd name="T4" fmla="*/ 417 w 419"/>
                  <a:gd name="T5" fmla="*/ 64 h 124"/>
                  <a:gd name="T6" fmla="*/ 417 w 419"/>
                  <a:gd name="T7" fmla="*/ 64 h 124"/>
                  <a:gd name="T8" fmla="*/ 416 w 419"/>
                  <a:gd name="T9" fmla="*/ 64 h 124"/>
                  <a:gd name="T10" fmla="*/ 416 w 419"/>
                  <a:gd name="T11" fmla="*/ 64 h 124"/>
                  <a:gd name="T12" fmla="*/ 414 w 419"/>
                  <a:gd name="T13" fmla="*/ 64 h 124"/>
                  <a:gd name="T14" fmla="*/ 414 w 419"/>
                  <a:gd name="T15" fmla="*/ 64 h 124"/>
                  <a:gd name="T16" fmla="*/ 414 w 419"/>
                  <a:gd name="T17" fmla="*/ 64 h 124"/>
                  <a:gd name="T18" fmla="*/ 412 w 419"/>
                  <a:gd name="T19" fmla="*/ 64 h 124"/>
                  <a:gd name="T20" fmla="*/ 414 w 419"/>
                  <a:gd name="T21" fmla="*/ 74 h 124"/>
                  <a:gd name="T22" fmla="*/ 419 w 419"/>
                  <a:gd name="T23" fmla="*/ 74 h 124"/>
                  <a:gd name="T24" fmla="*/ 417 w 419"/>
                  <a:gd name="T25" fmla="*/ 96 h 124"/>
                  <a:gd name="T26" fmla="*/ 414 w 419"/>
                  <a:gd name="T27" fmla="*/ 117 h 124"/>
                  <a:gd name="T28" fmla="*/ 412 w 419"/>
                  <a:gd name="T29" fmla="*/ 124 h 124"/>
                  <a:gd name="T30" fmla="*/ 412 w 419"/>
                  <a:gd name="T31" fmla="*/ 124 h 124"/>
                  <a:gd name="T32" fmla="*/ 411 w 419"/>
                  <a:gd name="T33" fmla="*/ 124 h 124"/>
                  <a:gd name="T34" fmla="*/ 411 w 419"/>
                  <a:gd name="T35" fmla="*/ 124 h 124"/>
                  <a:gd name="T36" fmla="*/ 409 w 419"/>
                  <a:gd name="T37" fmla="*/ 124 h 124"/>
                  <a:gd name="T38" fmla="*/ 409 w 419"/>
                  <a:gd name="T39" fmla="*/ 124 h 124"/>
                  <a:gd name="T40" fmla="*/ 409 w 419"/>
                  <a:gd name="T41" fmla="*/ 124 h 124"/>
                  <a:gd name="T42" fmla="*/ 407 w 419"/>
                  <a:gd name="T43" fmla="*/ 124 h 124"/>
                  <a:gd name="T44" fmla="*/ 407 w 419"/>
                  <a:gd name="T45" fmla="*/ 124 h 124"/>
                  <a:gd name="T46" fmla="*/ 409 w 419"/>
                  <a:gd name="T47" fmla="*/ 116 h 124"/>
                  <a:gd name="T48" fmla="*/ 412 w 419"/>
                  <a:gd name="T49" fmla="*/ 96 h 124"/>
                  <a:gd name="T50" fmla="*/ 414 w 419"/>
                  <a:gd name="T51" fmla="*/ 74 h 124"/>
                  <a:gd name="T52" fmla="*/ 419 w 419"/>
                  <a:gd name="T53" fmla="*/ 74 h 124"/>
                  <a:gd name="T54" fmla="*/ 14 w 419"/>
                  <a:gd name="T55" fmla="*/ 0 h 124"/>
                  <a:gd name="T56" fmla="*/ 9 w 419"/>
                  <a:gd name="T57" fmla="*/ 13 h 124"/>
                  <a:gd name="T58" fmla="*/ 4 w 419"/>
                  <a:gd name="T59" fmla="*/ 33 h 124"/>
                  <a:gd name="T60" fmla="*/ 0 w 419"/>
                  <a:gd name="T61" fmla="*/ 54 h 124"/>
                  <a:gd name="T62" fmla="*/ 0 w 419"/>
                  <a:gd name="T63" fmla="*/ 54 h 124"/>
                  <a:gd name="T64" fmla="*/ 0 w 419"/>
                  <a:gd name="T65" fmla="*/ 54 h 124"/>
                  <a:gd name="T66" fmla="*/ 2 w 419"/>
                  <a:gd name="T67" fmla="*/ 54 h 124"/>
                  <a:gd name="T68" fmla="*/ 2 w 419"/>
                  <a:gd name="T69" fmla="*/ 54 h 124"/>
                  <a:gd name="T70" fmla="*/ 2 w 419"/>
                  <a:gd name="T71" fmla="*/ 54 h 124"/>
                  <a:gd name="T72" fmla="*/ 4 w 419"/>
                  <a:gd name="T73" fmla="*/ 54 h 124"/>
                  <a:gd name="T74" fmla="*/ 4 w 419"/>
                  <a:gd name="T75" fmla="*/ 54 h 124"/>
                  <a:gd name="T76" fmla="*/ 4 w 419"/>
                  <a:gd name="T77" fmla="*/ 54 h 124"/>
                  <a:gd name="T78" fmla="*/ 5 w 419"/>
                  <a:gd name="T79" fmla="*/ 54 h 124"/>
                  <a:gd name="T80" fmla="*/ 5 w 419"/>
                  <a:gd name="T81" fmla="*/ 54 h 124"/>
                  <a:gd name="T82" fmla="*/ 9 w 419"/>
                  <a:gd name="T83" fmla="*/ 34 h 124"/>
                  <a:gd name="T84" fmla="*/ 14 w 419"/>
                  <a:gd name="T85" fmla="*/ 14 h 124"/>
                  <a:gd name="T86" fmla="*/ 19 w 419"/>
                  <a:gd name="T87" fmla="*/ 1 h 124"/>
                  <a:gd name="T88" fmla="*/ 17 w 419"/>
                  <a:gd name="T89" fmla="*/ 1 h 124"/>
                  <a:gd name="T90" fmla="*/ 17 w 419"/>
                  <a:gd name="T91" fmla="*/ 1 h 124"/>
                  <a:gd name="T92" fmla="*/ 17 w 419"/>
                  <a:gd name="T93" fmla="*/ 1 h 124"/>
                  <a:gd name="T94" fmla="*/ 15 w 419"/>
                  <a:gd name="T95" fmla="*/ 1 h 124"/>
                  <a:gd name="T96" fmla="*/ 15 w 419"/>
                  <a:gd name="T97" fmla="*/ 1 h 124"/>
                  <a:gd name="T98" fmla="*/ 14 w 419"/>
                  <a:gd name="T99" fmla="*/ 1 h 124"/>
                  <a:gd name="T100" fmla="*/ 14 w 419"/>
                  <a:gd name="T101" fmla="*/ 1 h 124"/>
                  <a:gd name="T102" fmla="*/ 14 w 419"/>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9"/>
                  <a:gd name="T157" fmla="*/ 0 h 124"/>
                  <a:gd name="T158" fmla="*/ 419 w 419"/>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9" h="124">
                    <a:moveTo>
                      <a:pt x="419" y="74"/>
                    </a:moveTo>
                    <a:lnTo>
                      <a:pt x="417" y="64"/>
                    </a:lnTo>
                    <a:lnTo>
                      <a:pt x="416" y="64"/>
                    </a:lnTo>
                    <a:lnTo>
                      <a:pt x="414" y="64"/>
                    </a:lnTo>
                    <a:lnTo>
                      <a:pt x="412" y="64"/>
                    </a:lnTo>
                    <a:lnTo>
                      <a:pt x="414" y="74"/>
                    </a:lnTo>
                    <a:lnTo>
                      <a:pt x="419" y="74"/>
                    </a:lnTo>
                    <a:lnTo>
                      <a:pt x="417" y="96"/>
                    </a:lnTo>
                    <a:lnTo>
                      <a:pt x="414" y="117"/>
                    </a:lnTo>
                    <a:lnTo>
                      <a:pt x="412" y="124"/>
                    </a:lnTo>
                    <a:lnTo>
                      <a:pt x="411" y="124"/>
                    </a:lnTo>
                    <a:lnTo>
                      <a:pt x="409" y="124"/>
                    </a:lnTo>
                    <a:lnTo>
                      <a:pt x="407" y="124"/>
                    </a:lnTo>
                    <a:lnTo>
                      <a:pt x="409" y="116"/>
                    </a:lnTo>
                    <a:lnTo>
                      <a:pt x="412" y="96"/>
                    </a:lnTo>
                    <a:lnTo>
                      <a:pt x="414" y="74"/>
                    </a:lnTo>
                    <a:lnTo>
                      <a:pt x="419" y="74"/>
                    </a:lnTo>
                    <a:close/>
                    <a:moveTo>
                      <a:pt x="14" y="0"/>
                    </a:moveTo>
                    <a:lnTo>
                      <a:pt x="9" y="13"/>
                    </a:lnTo>
                    <a:lnTo>
                      <a:pt x="4" y="33"/>
                    </a:lnTo>
                    <a:lnTo>
                      <a:pt x="0" y="54"/>
                    </a:lnTo>
                    <a:lnTo>
                      <a:pt x="2" y="54"/>
                    </a:lnTo>
                    <a:lnTo>
                      <a:pt x="4" y="54"/>
                    </a:lnTo>
                    <a:lnTo>
                      <a:pt x="5" y="54"/>
                    </a:lnTo>
                    <a:lnTo>
                      <a:pt x="9" y="34"/>
                    </a:lnTo>
                    <a:lnTo>
                      <a:pt x="14" y="14"/>
                    </a:lnTo>
                    <a:lnTo>
                      <a:pt x="19" y="1"/>
                    </a:lnTo>
                    <a:lnTo>
                      <a:pt x="17" y="1"/>
                    </a:lnTo>
                    <a:lnTo>
                      <a:pt x="15" y="1"/>
                    </a:lnTo>
                    <a:lnTo>
                      <a:pt x="14" y="1"/>
                    </a:lnTo>
                    <a:lnTo>
                      <a:pt x="14" y="0"/>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390" name="Freeform 406"/>
              <p:cNvSpPr>
                <a:spLocks noEditPoints="1"/>
              </p:cNvSpPr>
              <p:nvPr/>
            </p:nvSpPr>
            <p:spPr bwMode="auto">
              <a:xfrm>
                <a:off x="1825" y="2872"/>
                <a:ext cx="414" cy="123"/>
              </a:xfrm>
              <a:custGeom>
                <a:avLst/>
                <a:gdLst>
                  <a:gd name="T0" fmla="*/ 414 w 414"/>
                  <a:gd name="T1" fmla="*/ 73 h 123"/>
                  <a:gd name="T2" fmla="*/ 414 w 414"/>
                  <a:gd name="T3" fmla="*/ 63 h 123"/>
                  <a:gd name="T4" fmla="*/ 412 w 414"/>
                  <a:gd name="T5" fmla="*/ 63 h 123"/>
                  <a:gd name="T6" fmla="*/ 412 w 414"/>
                  <a:gd name="T7" fmla="*/ 63 h 123"/>
                  <a:gd name="T8" fmla="*/ 412 w 414"/>
                  <a:gd name="T9" fmla="*/ 63 h 123"/>
                  <a:gd name="T10" fmla="*/ 410 w 414"/>
                  <a:gd name="T11" fmla="*/ 63 h 123"/>
                  <a:gd name="T12" fmla="*/ 410 w 414"/>
                  <a:gd name="T13" fmla="*/ 63 h 123"/>
                  <a:gd name="T14" fmla="*/ 410 w 414"/>
                  <a:gd name="T15" fmla="*/ 63 h 123"/>
                  <a:gd name="T16" fmla="*/ 409 w 414"/>
                  <a:gd name="T17" fmla="*/ 63 h 123"/>
                  <a:gd name="T18" fmla="*/ 409 w 414"/>
                  <a:gd name="T19" fmla="*/ 63 h 123"/>
                  <a:gd name="T20" fmla="*/ 409 w 414"/>
                  <a:gd name="T21" fmla="*/ 73 h 123"/>
                  <a:gd name="T22" fmla="*/ 414 w 414"/>
                  <a:gd name="T23" fmla="*/ 73 h 123"/>
                  <a:gd name="T24" fmla="*/ 412 w 414"/>
                  <a:gd name="T25" fmla="*/ 95 h 123"/>
                  <a:gd name="T26" fmla="*/ 410 w 414"/>
                  <a:gd name="T27" fmla="*/ 116 h 123"/>
                  <a:gd name="T28" fmla="*/ 407 w 414"/>
                  <a:gd name="T29" fmla="*/ 123 h 123"/>
                  <a:gd name="T30" fmla="*/ 407 w 414"/>
                  <a:gd name="T31" fmla="*/ 123 h 123"/>
                  <a:gd name="T32" fmla="*/ 407 w 414"/>
                  <a:gd name="T33" fmla="*/ 123 h 123"/>
                  <a:gd name="T34" fmla="*/ 405 w 414"/>
                  <a:gd name="T35" fmla="*/ 123 h 123"/>
                  <a:gd name="T36" fmla="*/ 405 w 414"/>
                  <a:gd name="T37" fmla="*/ 123 h 123"/>
                  <a:gd name="T38" fmla="*/ 405 w 414"/>
                  <a:gd name="T39" fmla="*/ 123 h 123"/>
                  <a:gd name="T40" fmla="*/ 404 w 414"/>
                  <a:gd name="T41" fmla="*/ 123 h 123"/>
                  <a:gd name="T42" fmla="*/ 404 w 414"/>
                  <a:gd name="T43" fmla="*/ 123 h 123"/>
                  <a:gd name="T44" fmla="*/ 402 w 414"/>
                  <a:gd name="T45" fmla="*/ 123 h 123"/>
                  <a:gd name="T46" fmla="*/ 405 w 414"/>
                  <a:gd name="T47" fmla="*/ 115 h 123"/>
                  <a:gd name="T48" fmla="*/ 407 w 414"/>
                  <a:gd name="T49" fmla="*/ 95 h 123"/>
                  <a:gd name="T50" fmla="*/ 409 w 414"/>
                  <a:gd name="T51" fmla="*/ 73 h 123"/>
                  <a:gd name="T52" fmla="*/ 414 w 414"/>
                  <a:gd name="T53" fmla="*/ 73 h 123"/>
                  <a:gd name="T54" fmla="*/ 13 w 414"/>
                  <a:gd name="T55" fmla="*/ 0 h 123"/>
                  <a:gd name="T56" fmla="*/ 8 w 414"/>
                  <a:gd name="T57" fmla="*/ 12 h 123"/>
                  <a:gd name="T58" fmla="*/ 3 w 414"/>
                  <a:gd name="T59" fmla="*/ 32 h 123"/>
                  <a:gd name="T60" fmla="*/ 0 w 414"/>
                  <a:gd name="T61" fmla="*/ 53 h 123"/>
                  <a:gd name="T62" fmla="*/ 0 w 414"/>
                  <a:gd name="T63" fmla="*/ 53 h 123"/>
                  <a:gd name="T64" fmla="*/ 2 w 414"/>
                  <a:gd name="T65" fmla="*/ 53 h 123"/>
                  <a:gd name="T66" fmla="*/ 2 w 414"/>
                  <a:gd name="T67" fmla="*/ 53 h 123"/>
                  <a:gd name="T68" fmla="*/ 2 w 414"/>
                  <a:gd name="T69" fmla="*/ 53 h 123"/>
                  <a:gd name="T70" fmla="*/ 3 w 414"/>
                  <a:gd name="T71" fmla="*/ 53 h 123"/>
                  <a:gd name="T72" fmla="*/ 3 w 414"/>
                  <a:gd name="T73" fmla="*/ 53 h 123"/>
                  <a:gd name="T74" fmla="*/ 5 w 414"/>
                  <a:gd name="T75" fmla="*/ 55 h 123"/>
                  <a:gd name="T76" fmla="*/ 5 w 414"/>
                  <a:gd name="T77" fmla="*/ 55 h 123"/>
                  <a:gd name="T78" fmla="*/ 5 w 414"/>
                  <a:gd name="T79" fmla="*/ 55 h 123"/>
                  <a:gd name="T80" fmla="*/ 5 w 414"/>
                  <a:gd name="T81" fmla="*/ 53 h 123"/>
                  <a:gd name="T82" fmla="*/ 8 w 414"/>
                  <a:gd name="T83" fmla="*/ 33 h 123"/>
                  <a:gd name="T84" fmla="*/ 13 w 414"/>
                  <a:gd name="T85" fmla="*/ 13 h 123"/>
                  <a:gd name="T86" fmla="*/ 18 w 414"/>
                  <a:gd name="T87" fmla="*/ 0 h 123"/>
                  <a:gd name="T88" fmla="*/ 18 w 414"/>
                  <a:gd name="T89" fmla="*/ 0 h 123"/>
                  <a:gd name="T90" fmla="*/ 17 w 414"/>
                  <a:gd name="T91" fmla="*/ 0 h 123"/>
                  <a:gd name="T92" fmla="*/ 17 w 414"/>
                  <a:gd name="T93" fmla="*/ 0 h 123"/>
                  <a:gd name="T94" fmla="*/ 17 w 414"/>
                  <a:gd name="T95" fmla="*/ 0 h 123"/>
                  <a:gd name="T96" fmla="*/ 15 w 414"/>
                  <a:gd name="T97" fmla="*/ 0 h 123"/>
                  <a:gd name="T98" fmla="*/ 15 w 414"/>
                  <a:gd name="T99" fmla="*/ 0 h 123"/>
                  <a:gd name="T100" fmla="*/ 15 w 414"/>
                  <a:gd name="T101" fmla="*/ 0 h 123"/>
                  <a:gd name="T102" fmla="*/ 13 w 414"/>
                  <a:gd name="T103" fmla="*/ 0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4"/>
                  <a:gd name="T157" fmla="*/ 0 h 123"/>
                  <a:gd name="T158" fmla="*/ 414 w 414"/>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4" h="123">
                    <a:moveTo>
                      <a:pt x="414" y="73"/>
                    </a:moveTo>
                    <a:lnTo>
                      <a:pt x="414" y="63"/>
                    </a:lnTo>
                    <a:lnTo>
                      <a:pt x="412" y="63"/>
                    </a:lnTo>
                    <a:lnTo>
                      <a:pt x="410" y="63"/>
                    </a:lnTo>
                    <a:lnTo>
                      <a:pt x="409" y="63"/>
                    </a:lnTo>
                    <a:lnTo>
                      <a:pt x="409" y="73"/>
                    </a:lnTo>
                    <a:lnTo>
                      <a:pt x="414" y="73"/>
                    </a:lnTo>
                    <a:lnTo>
                      <a:pt x="412" y="95"/>
                    </a:lnTo>
                    <a:lnTo>
                      <a:pt x="410" y="116"/>
                    </a:lnTo>
                    <a:lnTo>
                      <a:pt x="407" y="123"/>
                    </a:lnTo>
                    <a:lnTo>
                      <a:pt x="405" y="123"/>
                    </a:lnTo>
                    <a:lnTo>
                      <a:pt x="404" y="123"/>
                    </a:lnTo>
                    <a:lnTo>
                      <a:pt x="402" y="123"/>
                    </a:lnTo>
                    <a:lnTo>
                      <a:pt x="405" y="115"/>
                    </a:lnTo>
                    <a:lnTo>
                      <a:pt x="407" y="95"/>
                    </a:lnTo>
                    <a:lnTo>
                      <a:pt x="409" y="73"/>
                    </a:lnTo>
                    <a:lnTo>
                      <a:pt x="414" y="73"/>
                    </a:lnTo>
                    <a:close/>
                    <a:moveTo>
                      <a:pt x="13" y="0"/>
                    </a:moveTo>
                    <a:lnTo>
                      <a:pt x="8" y="12"/>
                    </a:lnTo>
                    <a:lnTo>
                      <a:pt x="3" y="32"/>
                    </a:lnTo>
                    <a:lnTo>
                      <a:pt x="0" y="53"/>
                    </a:lnTo>
                    <a:lnTo>
                      <a:pt x="2" y="53"/>
                    </a:lnTo>
                    <a:lnTo>
                      <a:pt x="3" y="53"/>
                    </a:lnTo>
                    <a:lnTo>
                      <a:pt x="5" y="55"/>
                    </a:lnTo>
                    <a:lnTo>
                      <a:pt x="5" y="53"/>
                    </a:lnTo>
                    <a:lnTo>
                      <a:pt x="8" y="33"/>
                    </a:lnTo>
                    <a:lnTo>
                      <a:pt x="13" y="13"/>
                    </a:lnTo>
                    <a:lnTo>
                      <a:pt x="18" y="0"/>
                    </a:lnTo>
                    <a:lnTo>
                      <a:pt x="17" y="0"/>
                    </a:lnTo>
                    <a:lnTo>
                      <a:pt x="15" y="0"/>
                    </a:lnTo>
                    <a:lnTo>
                      <a:pt x="13" y="0"/>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391" name="Freeform 407"/>
              <p:cNvSpPr>
                <a:spLocks noEditPoints="1"/>
              </p:cNvSpPr>
              <p:nvPr/>
            </p:nvSpPr>
            <p:spPr bwMode="auto">
              <a:xfrm>
                <a:off x="1828" y="2872"/>
                <a:ext cx="409" cy="123"/>
              </a:xfrm>
              <a:custGeom>
                <a:avLst/>
                <a:gdLst>
                  <a:gd name="T0" fmla="*/ 409 w 409"/>
                  <a:gd name="T1" fmla="*/ 73 h 123"/>
                  <a:gd name="T2" fmla="*/ 407 w 409"/>
                  <a:gd name="T3" fmla="*/ 63 h 123"/>
                  <a:gd name="T4" fmla="*/ 407 w 409"/>
                  <a:gd name="T5" fmla="*/ 63 h 123"/>
                  <a:gd name="T6" fmla="*/ 407 w 409"/>
                  <a:gd name="T7" fmla="*/ 63 h 123"/>
                  <a:gd name="T8" fmla="*/ 406 w 409"/>
                  <a:gd name="T9" fmla="*/ 63 h 123"/>
                  <a:gd name="T10" fmla="*/ 406 w 409"/>
                  <a:gd name="T11" fmla="*/ 63 h 123"/>
                  <a:gd name="T12" fmla="*/ 404 w 409"/>
                  <a:gd name="T13" fmla="*/ 63 h 123"/>
                  <a:gd name="T14" fmla="*/ 404 w 409"/>
                  <a:gd name="T15" fmla="*/ 63 h 123"/>
                  <a:gd name="T16" fmla="*/ 404 w 409"/>
                  <a:gd name="T17" fmla="*/ 63 h 123"/>
                  <a:gd name="T18" fmla="*/ 402 w 409"/>
                  <a:gd name="T19" fmla="*/ 63 h 123"/>
                  <a:gd name="T20" fmla="*/ 404 w 409"/>
                  <a:gd name="T21" fmla="*/ 73 h 123"/>
                  <a:gd name="T22" fmla="*/ 409 w 409"/>
                  <a:gd name="T23" fmla="*/ 73 h 123"/>
                  <a:gd name="T24" fmla="*/ 407 w 409"/>
                  <a:gd name="T25" fmla="*/ 95 h 123"/>
                  <a:gd name="T26" fmla="*/ 404 w 409"/>
                  <a:gd name="T27" fmla="*/ 115 h 123"/>
                  <a:gd name="T28" fmla="*/ 402 w 409"/>
                  <a:gd name="T29" fmla="*/ 123 h 123"/>
                  <a:gd name="T30" fmla="*/ 402 w 409"/>
                  <a:gd name="T31" fmla="*/ 123 h 123"/>
                  <a:gd name="T32" fmla="*/ 401 w 409"/>
                  <a:gd name="T33" fmla="*/ 123 h 123"/>
                  <a:gd name="T34" fmla="*/ 401 w 409"/>
                  <a:gd name="T35" fmla="*/ 123 h 123"/>
                  <a:gd name="T36" fmla="*/ 399 w 409"/>
                  <a:gd name="T37" fmla="*/ 123 h 123"/>
                  <a:gd name="T38" fmla="*/ 399 w 409"/>
                  <a:gd name="T39" fmla="*/ 123 h 123"/>
                  <a:gd name="T40" fmla="*/ 399 w 409"/>
                  <a:gd name="T41" fmla="*/ 123 h 123"/>
                  <a:gd name="T42" fmla="*/ 397 w 409"/>
                  <a:gd name="T43" fmla="*/ 123 h 123"/>
                  <a:gd name="T44" fmla="*/ 397 w 409"/>
                  <a:gd name="T45" fmla="*/ 123 h 123"/>
                  <a:gd name="T46" fmla="*/ 399 w 409"/>
                  <a:gd name="T47" fmla="*/ 115 h 123"/>
                  <a:gd name="T48" fmla="*/ 402 w 409"/>
                  <a:gd name="T49" fmla="*/ 95 h 123"/>
                  <a:gd name="T50" fmla="*/ 404 w 409"/>
                  <a:gd name="T51" fmla="*/ 73 h 123"/>
                  <a:gd name="T52" fmla="*/ 409 w 409"/>
                  <a:gd name="T53" fmla="*/ 73 h 123"/>
                  <a:gd name="T54" fmla="*/ 14 w 409"/>
                  <a:gd name="T55" fmla="*/ 0 h 123"/>
                  <a:gd name="T56" fmla="*/ 9 w 409"/>
                  <a:gd name="T57" fmla="*/ 13 h 123"/>
                  <a:gd name="T58" fmla="*/ 4 w 409"/>
                  <a:gd name="T59" fmla="*/ 33 h 123"/>
                  <a:gd name="T60" fmla="*/ 0 w 409"/>
                  <a:gd name="T61" fmla="*/ 53 h 123"/>
                  <a:gd name="T62" fmla="*/ 0 w 409"/>
                  <a:gd name="T63" fmla="*/ 53 h 123"/>
                  <a:gd name="T64" fmla="*/ 0 w 409"/>
                  <a:gd name="T65" fmla="*/ 53 h 123"/>
                  <a:gd name="T66" fmla="*/ 2 w 409"/>
                  <a:gd name="T67" fmla="*/ 55 h 123"/>
                  <a:gd name="T68" fmla="*/ 2 w 409"/>
                  <a:gd name="T69" fmla="*/ 55 h 123"/>
                  <a:gd name="T70" fmla="*/ 2 w 409"/>
                  <a:gd name="T71" fmla="*/ 55 h 123"/>
                  <a:gd name="T72" fmla="*/ 4 w 409"/>
                  <a:gd name="T73" fmla="*/ 55 h 123"/>
                  <a:gd name="T74" fmla="*/ 4 w 409"/>
                  <a:gd name="T75" fmla="*/ 55 h 123"/>
                  <a:gd name="T76" fmla="*/ 4 w 409"/>
                  <a:gd name="T77" fmla="*/ 55 h 123"/>
                  <a:gd name="T78" fmla="*/ 5 w 409"/>
                  <a:gd name="T79" fmla="*/ 55 h 123"/>
                  <a:gd name="T80" fmla="*/ 5 w 409"/>
                  <a:gd name="T81" fmla="*/ 53 h 123"/>
                  <a:gd name="T82" fmla="*/ 9 w 409"/>
                  <a:gd name="T83" fmla="*/ 33 h 123"/>
                  <a:gd name="T84" fmla="*/ 14 w 409"/>
                  <a:gd name="T85" fmla="*/ 15 h 123"/>
                  <a:gd name="T86" fmla="*/ 19 w 409"/>
                  <a:gd name="T87" fmla="*/ 0 h 123"/>
                  <a:gd name="T88" fmla="*/ 17 w 409"/>
                  <a:gd name="T89" fmla="*/ 0 h 123"/>
                  <a:gd name="T90" fmla="*/ 17 w 409"/>
                  <a:gd name="T91" fmla="*/ 0 h 123"/>
                  <a:gd name="T92" fmla="*/ 17 w 409"/>
                  <a:gd name="T93" fmla="*/ 0 h 123"/>
                  <a:gd name="T94" fmla="*/ 15 w 409"/>
                  <a:gd name="T95" fmla="*/ 0 h 123"/>
                  <a:gd name="T96" fmla="*/ 15 w 409"/>
                  <a:gd name="T97" fmla="*/ 0 h 123"/>
                  <a:gd name="T98" fmla="*/ 14 w 409"/>
                  <a:gd name="T99" fmla="*/ 0 h 123"/>
                  <a:gd name="T100" fmla="*/ 14 w 409"/>
                  <a:gd name="T101" fmla="*/ 0 h 123"/>
                  <a:gd name="T102" fmla="*/ 14 w 409"/>
                  <a:gd name="T103" fmla="*/ 0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9"/>
                  <a:gd name="T157" fmla="*/ 0 h 123"/>
                  <a:gd name="T158" fmla="*/ 409 w 409"/>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9" h="123">
                    <a:moveTo>
                      <a:pt x="409" y="73"/>
                    </a:moveTo>
                    <a:lnTo>
                      <a:pt x="407" y="63"/>
                    </a:lnTo>
                    <a:lnTo>
                      <a:pt x="406" y="63"/>
                    </a:lnTo>
                    <a:lnTo>
                      <a:pt x="404" y="63"/>
                    </a:lnTo>
                    <a:lnTo>
                      <a:pt x="402" y="63"/>
                    </a:lnTo>
                    <a:lnTo>
                      <a:pt x="404" y="73"/>
                    </a:lnTo>
                    <a:lnTo>
                      <a:pt x="409" y="73"/>
                    </a:lnTo>
                    <a:lnTo>
                      <a:pt x="407" y="95"/>
                    </a:lnTo>
                    <a:lnTo>
                      <a:pt x="404" y="115"/>
                    </a:lnTo>
                    <a:lnTo>
                      <a:pt x="402" y="123"/>
                    </a:lnTo>
                    <a:lnTo>
                      <a:pt x="401" y="123"/>
                    </a:lnTo>
                    <a:lnTo>
                      <a:pt x="399" y="123"/>
                    </a:lnTo>
                    <a:lnTo>
                      <a:pt x="397" y="123"/>
                    </a:lnTo>
                    <a:lnTo>
                      <a:pt x="399" y="115"/>
                    </a:lnTo>
                    <a:lnTo>
                      <a:pt x="402" y="95"/>
                    </a:lnTo>
                    <a:lnTo>
                      <a:pt x="404" y="73"/>
                    </a:lnTo>
                    <a:lnTo>
                      <a:pt x="409" y="73"/>
                    </a:lnTo>
                    <a:close/>
                    <a:moveTo>
                      <a:pt x="14" y="0"/>
                    </a:moveTo>
                    <a:lnTo>
                      <a:pt x="9" y="13"/>
                    </a:lnTo>
                    <a:lnTo>
                      <a:pt x="4" y="33"/>
                    </a:lnTo>
                    <a:lnTo>
                      <a:pt x="0" y="53"/>
                    </a:lnTo>
                    <a:lnTo>
                      <a:pt x="2" y="55"/>
                    </a:lnTo>
                    <a:lnTo>
                      <a:pt x="4" y="55"/>
                    </a:lnTo>
                    <a:lnTo>
                      <a:pt x="5" y="55"/>
                    </a:lnTo>
                    <a:lnTo>
                      <a:pt x="5" y="53"/>
                    </a:lnTo>
                    <a:lnTo>
                      <a:pt x="9" y="33"/>
                    </a:lnTo>
                    <a:lnTo>
                      <a:pt x="14" y="15"/>
                    </a:lnTo>
                    <a:lnTo>
                      <a:pt x="19" y="0"/>
                    </a:lnTo>
                    <a:lnTo>
                      <a:pt x="17" y="0"/>
                    </a:lnTo>
                    <a:lnTo>
                      <a:pt x="15" y="0"/>
                    </a:lnTo>
                    <a:lnTo>
                      <a:pt x="14" y="0"/>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392" name="Freeform 408"/>
              <p:cNvSpPr>
                <a:spLocks noEditPoints="1"/>
              </p:cNvSpPr>
              <p:nvPr/>
            </p:nvSpPr>
            <p:spPr bwMode="auto">
              <a:xfrm>
                <a:off x="1830" y="2872"/>
                <a:ext cx="404" cy="123"/>
              </a:xfrm>
              <a:custGeom>
                <a:avLst/>
                <a:gdLst>
                  <a:gd name="T0" fmla="*/ 404 w 404"/>
                  <a:gd name="T1" fmla="*/ 73 h 123"/>
                  <a:gd name="T2" fmla="*/ 404 w 404"/>
                  <a:gd name="T3" fmla="*/ 63 h 123"/>
                  <a:gd name="T4" fmla="*/ 402 w 404"/>
                  <a:gd name="T5" fmla="*/ 63 h 123"/>
                  <a:gd name="T6" fmla="*/ 402 w 404"/>
                  <a:gd name="T7" fmla="*/ 63 h 123"/>
                  <a:gd name="T8" fmla="*/ 402 w 404"/>
                  <a:gd name="T9" fmla="*/ 63 h 123"/>
                  <a:gd name="T10" fmla="*/ 400 w 404"/>
                  <a:gd name="T11" fmla="*/ 63 h 123"/>
                  <a:gd name="T12" fmla="*/ 400 w 404"/>
                  <a:gd name="T13" fmla="*/ 63 h 123"/>
                  <a:gd name="T14" fmla="*/ 400 w 404"/>
                  <a:gd name="T15" fmla="*/ 63 h 123"/>
                  <a:gd name="T16" fmla="*/ 399 w 404"/>
                  <a:gd name="T17" fmla="*/ 63 h 123"/>
                  <a:gd name="T18" fmla="*/ 399 w 404"/>
                  <a:gd name="T19" fmla="*/ 63 h 123"/>
                  <a:gd name="T20" fmla="*/ 399 w 404"/>
                  <a:gd name="T21" fmla="*/ 73 h 123"/>
                  <a:gd name="T22" fmla="*/ 404 w 404"/>
                  <a:gd name="T23" fmla="*/ 73 h 123"/>
                  <a:gd name="T24" fmla="*/ 402 w 404"/>
                  <a:gd name="T25" fmla="*/ 95 h 123"/>
                  <a:gd name="T26" fmla="*/ 400 w 404"/>
                  <a:gd name="T27" fmla="*/ 115 h 123"/>
                  <a:gd name="T28" fmla="*/ 397 w 404"/>
                  <a:gd name="T29" fmla="*/ 123 h 123"/>
                  <a:gd name="T30" fmla="*/ 397 w 404"/>
                  <a:gd name="T31" fmla="*/ 123 h 123"/>
                  <a:gd name="T32" fmla="*/ 397 w 404"/>
                  <a:gd name="T33" fmla="*/ 123 h 123"/>
                  <a:gd name="T34" fmla="*/ 395 w 404"/>
                  <a:gd name="T35" fmla="*/ 123 h 123"/>
                  <a:gd name="T36" fmla="*/ 395 w 404"/>
                  <a:gd name="T37" fmla="*/ 123 h 123"/>
                  <a:gd name="T38" fmla="*/ 394 w 404"/>
                  <a:gd name="T39" fmla="*/ 123 h 123"/>
                  <a:gd name="T40" fmla="*/ 394 w 404"/>
                  <a:gd name="T41" fmla="*/ 123 h 123"/>
                  <a:gd name="T42" fmla="*/ 394 w 404"/>
                  <a:gd name="T43" fmla="*/ 123 h 123"/>
                  <a:gd name="T44" fmla="*/ 392 w 404"/>
                  <a:gd name="T45" fmla="*/ 123 h 123"/>
                  <a:gd name="T46" fmla="*/ 395 w 404"/>
                  <a:gd name="T47" fmla="*/ 113 h 123"/>
                  <a:gd name="T48" fmla="*/ 397 w 404"/>
                  <a:gd name="T49" fmla="*/ 95 h 123"/>
                  <a:gd name="T50" fmla="*/ 399 w 404"/>
                  <a:gd name="T51" fmla="*/ 73 h 123"/>
                  <a:gd name="T52" fmla="*/ 404 w 404"/>
                  <a:gd name="T53" fmla="*/ 73 h 123"/>
                  <a:gd name="T54" fmla="*/ 13 w 404"/>
                  <a:gd name="T55" fmla="*/ 0 h 123"/>
                  <a:gd name="T56" fmla="*/ 8 w 404"/>
                  <a:gd name="T57" fmla="*/ 13 h 123"/>
                  <a:gd name="T58" fmla="*/ 3 w 404"/>
                  <a:gd name="T59" fmla="*/ 33 h 123"/>
                  <a:gd name="T60" fmla="*/ 0 w 404"/>
                  <a:gd name="T61" fmla="*/ 53 h 123"/>
                  <a:gd name="T62" fmla="*/ 0 w 404"/>
                  <a:gd name="T63" fmla="*/ 55 h 123"/>
                  <a:gd name="T64" fmla="*/ 2 w 404"/>
                  <a:gd name="T65" fmla="*/ 55 h 123"/>
                  <a:gd name="T66" fmla="*/ 2 w 404"/>
                  <a:gd name="T67" fmla="*/ 55 h 123"/>
                  <a:gd name="T68" fmla="*/ 2 w 404"/>
                  <a:gd name="T69" fmla="*/ 55 h 123"/>
                  <a:gd name="T70" fmla="*/ 3 w 404"/>
                  <a:gd name="T71" fmla="*/ 55 h 123"/>
                  <a:gd name="T72" fmla="*/ 3 w 404"/>
                  <a:gd name="T73" fmla="*/ 55 h 123"/>
                  <a:gd name="T74" fmla="*/ 5 w 404"/>
                  <a:gd name="T75" fmla="*/ 55 h 123"/>
                  <a:gd name="T76" fmla="*/ 5 w 404"/>
                  <a:gd name="T77" fmla="*/ 55 h 123"/>
                  <a:gd name="T78" fmla="*/ 5 w 404"/>
                  <a:gd name="T79" fmla="*/ 55 h 123"/>
                  <a:gd name="T80" fmla="*/ 5 w 404"/>
                  <a:gd name="T81" fmla="*/ 53 h 123"/>
                  <a:gd name="T82" fmla="*/ 8 w 404"/>
                  <a:gd name="T83" fmla="*/ 35 h 123"/>
                  <a:gd name="T84" fmla="*/ 13 w 404"/>
                  <a:gd name="T85" fmla="*/ 15 h 123"/>
                  <a:gd name="T86" fmla="*/ 18 w 404"/>
                  <a:gd name="T87" fmla="*/ 2 h 123"/>
                  <a:gd name="T88" fmla="*/ 18 w 404"/>
                  <a:gd name="T89" fmla="*/ 2 h 123"/>
                  <a:gd name="T90" fmla="*/ 17 w 404"/>
                  <a:gd name="T91" fmla="*/ 0 h 123"/>
                  <a:gd name="T92" fmla="*/ 17 w 404"/>
                  <a:gd name="T93" fmla="*/ 0 h 123"/>
                  <a:gd name="T94" fmla="*/ 17 w 404"/>
                  <a:gd name="T95" fmla="*/ 0 h 123"/>
                  <a:gd name="T96" fmla="*/ 15 w 404"/>
                  <a:gd name="T97" fmla="*/ 0 h 123"/>
                  <a:gd name="T98" fmla="*/ 15 w 404"/>
                  <a:gd name="T99" fmla="*/ 0 h 123"/>
                  <a:gd name="T100" fmla="*/ 15 w 404"/>
                  <a:gd name="T101" fmla="*/ 0 h 123"/>
                  <a:gd name="T102" fmla="*/ 13 w 404"/>
                  <a:gd name="T103" fmla="*/ 0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
                  <a:gd name="T157" fmla="*/ 0 h 123"/>
                  <a:gd name="T158" fmla="*/ 404 w 404"/>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 h="123">
                    <a:moveTo>
                      <a:pt x="404" y="73"/>
                    </a:moveTo>
                    <a:lnTo>
                      <a:pt x="404" y="63"/>
                    </a:lnTo>
                    <a:lnTo>
                      <a:pt x="402" y="63"/>
                    </a:lnTo>
                    <a:lnTo>
                      <a:pt x="400" y="63"/>
                    </a:lnTo>
                    <a:lnTo>
                      <a:pt x="399" y="63"/>
                    </a:lnTo>
                    <a:lnTo>
                      <a:pt x="399" y="73"/>
                    </a:lnTo>
                    <a:lnTo>
                      <a:pt x="404" y="73"/>
                    </a:lnTo>
                    <a:lnTo>
                      <a:pt x="402" y="95"/>
                    </a:lnTo>
                    <a:lnTo>
                      <a:pt x="400" y="115"/>
                    </a:lnTo>
                    <a:lnTo>
                      <a:pt x="397" y="123"/>
                    </a:lnTo>
                    <a:lnTo>
                      <a:pt x="395" y="123"/>
                    </a:lnTo>
                    <a:lnTo>
                      <a:pt x="394" y="123"/>
                    </a:lnTo>
                    <a:lnTo>
                      <a:pt x="392" y="123"/>
                    </a:lnTo>
                    <a:lnTo>
                      <a:pt x="395" y="113"/>
                    </a:lnTo>
                    <a:lnTo>
                      <a:pt x="397" y="95"/>
                    </a:lnTo>
                    <a:lnTo>
                      <a:pt x="399" y="73"/>
                    </a:lnTo>
                    <a:lnTo>
                      <a:pt x="404" y="73"/>
                    </a:lnTo>
                    <a:close/>
                    <a:moveTo>
                      <a:pt x="13" y="0"/>
                    </a:moveTo>
                    <a:lnTo>
                      <a:pt x="8" y="13"/>
                    </a:lnTo>
                    <a:lnTo>
                      <a:pt x="3" y="33"/>
                    </a:lnTo>
                    <a:lnTo>
                      <a:pt x="0" y="53"/>
                    </a:lnTo>
                    <a:lnTo>
                      <a:pt x="0" y="55"/>
                    </a:lnTo>
                    <a:lnTo>
                      <a:pt x="2" y="55"/>
                    </a:lnTo>
                    <a:lnTo>
                      <a:pt x="3" y="55"/>
                    </a:lnTo>
                    <a:lnTo>
                      <a:pt x="5" y="55"/>
                    </a:lnTo>
                    <a:lnTo>
                      <a:pt x="5" y="53"/>
                    </a:lnTo>
                    <a:lnTo>
                      <a:pt x="8" y="35"/>
                    </a:lnTo>
                    <a:lnTo>
                      <a:pt x="13" y="15"/>
                    </a:lnTo>
                    <a:lnTo>
                      <a:pt x="18" y="2"/>
                    </a:lnTo>
                    <a:lnTo>
                      <a:pt x="17" y="0"/>
                    </a:lnTo>
                    <a:lnTo>
                      <a:pt x="15" y="0"/>
                    </a:lnTo>
                    <a:lnTo>
                      <a:pt x="13" y="0"/>
                    </a:lnTo>
                    <a:close/>
                  </a:path>
                </a:pathLst>
              </a:custGeom>
              <a:solidFill>
                <a:srgbClr val="636363"/>
              </a:solidFill>
              <a:ln w="9525">
                <a:noFill/>
                <a:round/>
                <a:headEnd/>
                <a:tailEnd/>
              </a:ln>
            </p:spPr>
            <p:txBody>
              <a:bodyPr/>
              <a:lstStyle/>
              <a:p>
                <a:pPr algn="ctr"/>
                <a:endParaRPr lang="en-US">
                  <a:latin typeface="Candara" pitchFamily="34" charset="0"/>
                </a:endParaRPr>
              </a:p>
            </p:txBody>
          </p:sp>
          <p:sp>
            <p:nvSpPr>
              <p:cNvPr id="7393" name="Freeform 409"/>
              <p:cNvSpPr>
                <a:spLocks noEditPoints="1"/>
              </p:cNvSpPr>
              <p:nvPr/>
            </p:nvSpPr>
            <p:spPr bwMode="auto">
              <a:xfrm>
                <a:off x="1833" y="2872"/>
                <a:ext cx="399" cy="123"/>
              </a:xfrm>
              <a:custGeom>
                <a:avLst/>
                <a:gdLst>
                  <a:gd name="T0" fmla="*/ 399 w 399"/>
                  <a:gd name="T1" fmla="*/ 73 h 123"/>
                  <a:gd name="T2" fmla="*/ 397 w 399"/>
                  <a:gd name="T3" fmla="*/ 63 h 123"/>
                  <a:gd name="T4" fmla="*/ 397 w 399"/>
                  <a:gd name="T5" fmla="*/ 63 h 123"/>
                  <a:gd name="T6" fmla="*/ 397 w 399"/>
                  <a:gd name="T7" fmla="*/ 63 h 123"/>
                  <a:gd name="T8" fmla="*/ 396 w 399"/>
                  <a:gd name="T9" fmla="*/ 63 h 123"/>
                  <a:gd name="T10" fmla="*/ 396 w 399"/>
                  <a:gd name="T11" fmla="*/ 63 h 123"/>
                  <a:gd name="T12" fmla="*/ 394 w 399"/>
                  <a:gd name="T13" fmla="*/ 63 h 123"/>
                  <a:gd name="T14" fmla="*/ 394 w 399"/>
                  <a:gd name="T15" fmla="*/ 63 h 123"/>
                  <a:gd name="T16" fmla="*/ 394 w 399"/>
                  <a:gd name="T17" fmla="*/ 63 h 123"/>
                  <a:gd name="T18" fmla="*/ 392 w 399"/>
                  <a:gd name="T19" fmla="*/ 63 h 123"/>
                  <a:gd name="T20" fmla="*/ 394 w 399"/>
                  <a:gd name="T21" fmla="*/ 73 h 123"/>
                  <a:gd name="T22" fmla="*/ 399 w 399"/>
                  <a:gd name="T23" fmla="*/ 73 h 123"/>
                  <a:gd name="T24" fmla="*/ 397 w 399"/>
                  <a:gd name="T25" fmla="*/ 95 h 123"/>
                  <a:gd name="T26" fmla="*/ 394 w 399"/>
                  <a:gd name="T27" fmla="*/ 115 h 123"/>
                  <a:gd name="T28" fmla="*/ 392 w 399"/>
                  <a:gd name="T29" fmla="*/ 123 h 123"/>
                  <a:gd name="T30" fmla="*/ 391 w 399"/>
                  <a:gd name="T31" fmla="*/ 123 h 123"/>
                  <a:gd name="T32" fmla="*/ 391 w 399"/>
                  <a:gd name="T33" fmla="*/ 123 h 123"/>
                  <a:gd name="T34" fmla="*/ 391 w 399"/>
                  <a:gd name="T35" fmla="*/ 123 h 123"/>
                  <a:gd name="T36" fmla="*/ 389 w 399"/>
                  <a:gd name="T37" fmla="*/ 123 h 123"/>
                  <a:gd name="T38" fmla="*/ 389 w 399"/>
                  <a:gd name="T39" fmla="*/ 123 h 123"/>
                  <a:gd name="T40" fmla="*/ 389 w 399"/>
                  <a:gd name="T41" fmla="*/ 123 h 123"/>
                  <a:gd name="T42" fmla="*/ 387 w 399"/>
                  <a:gd name="T43" fmla="*/ 123 h 123"/>
                  <a:gd name="T44" fmla="*/ 387 w 399"/>
                  <a:gd name="T45" fmla="*/ 123 h 123"/>
                  <a:gd name="T46" fmla="*/ 389 w 399"/>
                  <a:gd name="T47" fmla="*/ 113 h 123"/>
                  <a:gd name="T48" fmla="*/ 392 w 399"/>
                  <a:gd name="T49" fmla="*/ 93 h 123"/>
                  <a:gd name="T50" fmla="*/ 394 w 399"/>
                  <a:gd name="T51" fmla="*/ 73 h 123"/>
                  <a:gd name="T52" fmla="*/ 399 w 399"/>
                  <a:gd name="T53" fmla="*/ 73 h 123"/>
                  <a:gd name="T54" fmla="*/ 14 w 399"/>
                  <a:gd name="T55" fmla="*/ 0 h 123"/>
                  <a:gd name="T56" fmla="*/ 9 w 399"/>
                  <a:gd name="T57" fmla="*/ 15 h 123"/>
                  <a:gd name="T58" fmla="*/ 4 w 399"/>
                  <a:gd name="T59" fmla="*/ 33 h 123"/>
                  <a:gd name="T60" fmla="*/ 0 w 399"/>
                  <a:gd name="T61" fmla="*/ 53 h 123"/>
                  <a:gd name="T62" fmla="*/ 0 w 399"/>
                  <a:gd name="T63" fmla="*/ 55 h 123"/>
                  <a:gd name="T64" fmla="*/ 0 w 399"/>
                  <a:gd name="T65" fmla="*/ 55 h 123"/>
                  <a:gd name="T66" fmla="*/ 2 w 399"/>
                  <a:gd name="T67" fmla="*/ 55 h 123"/>
                  <a:gd name="T68" fmla="*/ 2 w 399"/>
                  <a:gd name="T69" fmla="*/ 55 h 123"/>
                  <a:gd name="T70" fmla="*/ 2 w 399"/>
                  <a:gd name="T71" fmla="*/ 55 h 123"/>
                  <a:gd name="T72" fmla="*/ 4 w 399"/>
                  <a:gd name="T73" fmla="*/ 55 h 123"/>
                  <a:gd name="T74" fmla="*/ 4 w 399"/>
                  <a:gd name="T75" fmla="*/ 55 h 123"/>
                  <a:gd name="T76" fmla="*/ 4 w 399"/>
                  <a:gd name="T77" fmla="*/ 55 h 123"/>
                  <a:gd name="T78" fmla="*/ 5 w 399"/>
                  <a:gd name="T79" fmla="*/ 57 h 123"/>
                  <a:gd name="T80" fmla="*/ 5 w 399"/>
                  <a:gd name="T81" fmla="*/ 53 h 123"/>
                  <a:gd name="T82" fmla="*/ 9 w 399"/>
                  <a:gd name="T83" fmla="*/ 35 h 123"/>
                  <a:gd name="T84" fmla="*/ 14 w 399"/>
                  <a:gd name="T85" fmla="*/ 17 h 123"/>
                  <a:gd name="T86" fmla="*/ 19 w 399"/>
                  <a:gd name="T87" fmla="*/ 2 h 123"/>
                  <a:gd name="T88" fmla="*/ 19 w 399"/>
                  <a:gd name="T89" fmla="*/ 2 h 123"/>
                  <a:gd name="T90" fmla="*/ 19 w 399"/>
                  <a:gd name="T91" fmla="*/ 2 h 123"/>
                  <a:gd name="T92" fmla="*/ 19 w 399"/>
                  <a:gd name="T93" fmla="*/ 2 h 123"/>
                  <a:gd name="T94" fmla="*/ 19 w 399"/>
                  <a:gd name="T95" fmla="*/ 2 h 123"/>
                  <a:gd name="T96" fmla="*/ 19 w 399"/>
                  <a:gd name="T97" fmla="*/ 2 h 123"/>
                  <a:gd name="T98" fmla="*/ 17 w 399"/>
                  <a:gd name="T99" fmla="*/ 2 h 123"/>
                  <a:gd name="T100" fmla="*/ 17 w 399"/>
                  <a:gd name="T101" fmla="*/ 2 h 123"/>
                  <a:gd name="T102" fmla="*/ 17 w 399"/>
                  <a:gd name="T103" fmla="*/ 2 h 123"/>
                  <a:gd name="T104" fmla="*/ 17 w 399"/>
                  <a:gd name="T105" fmla="*/ 2 h 123"/>
                  <a:gd name="T106" fmla="*/ 17 w 399"/>
                  <a:gd name="T107" fmla="*/ 2 h 123"/>
                  <a:gd name="T108" fmla="*/ 15 w 399"/>
                  <a:gd name="T109" fmla="*/ 2 h 123"/>
                  <a:gd name="T110" fmla="*/ 15 w 399"/>
                  <a:gd name="T111" fmla="*/ 2 h 123"/>
                  <a:gd name="T112" fmla="*/ 15 w 399"/>
                  <a:gd name="T113" fmla="*/ 2 h 123"/>
                  <a:gd name="T114" fmla="*/ 14 w 399"/>
                  <a:gd name="T115" fmla="*/ 0 h 123"/>
                  <a:gd name="T116" fmla="*/ 14 w 399"/>
                  <a:gd name="T117" fmla="*/ 0 h 123"/>
                  <a:gd name="T118" fmla="*/ 14 w 399"/>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9"/>
                  <a:gd name="T181" fmla="*/ 0 h 123"/>
                  <a:gd name="T182" fmla="*/ 399 w 399"/>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9" h="123">
                    <a:moveTo>
                      <a:pt x="399" y="73"/>
                    </a:moveTo>
                    <a:lnTo>
                      <a:pt x="397" y="63"/>
                    </a:lnTo>
                    <a:lnTo>
                      <a:pt x="396" y="63"/>
                    </a:lnTo>
                    <a:lnTo>
                      <a:pt x="394" y="63"/>
                    </a:lnTo>
                    <a:lnTo>
                      <a:pt x="392" y="63"/>
                    </a:lnTo>
                    <a:lnTo>
                      <a:pt x="394" y="73"/>
                    </a:lnTo>
                    <a:lnTo>
                      <a:pt x="399" y="73"/>
                    </a:lnTo>
                    <a:lnTo>
                      <a:pt x="397" y="95"/>
                    </a:lnTo>
                    <a:lnTo>
                      <a:pt x="394" y="115"/>
                    </a:lnTo>
                    <a:lnTo>
                      <a:pt x="392" y="123"/>
                    </a:lnTo>
                    <a:lnTo>
                      <a:pt x="391" y="123"/>
                    </a:lnTo>
                    <a:lnTo>
                      <a:pt x="389" y="123"/>
                    </a:lnTo>
                    <a:lnTo>
                      <a:pt x="387" y="123"/>
                    </a:lnTo>
                    <a:lnTo>
                      <a:pt x="389" y="113"/>
                    </a:lnTo>
                    <a:lnTo>
                      <a:pt x="392" y="93"/>
                    </a:lnTo>
                    <a:lnTo>
                      <a:pt x="394" y="73"/>
                    </a:lnTo>
                    <a:lnTo>
                      <a:pt x="399" y="73"/>
                    </a:lnTo>
                    <a:close/>
                    <a:moveTo>
                      <a:pt x="14" y="0"/>
                    </a:moveTo>
                    <a:lnTo>
                      <a:pt x="9" y="15"/>
                    </a:lnTo>
                    <a:lnTo>
                      <a:pt x="4" y="33"/>
                    </a:lnTo>
                    <a:lnTo>
                      <a:pt x="0" y="53"/>
                    </a:lnTo>
                    <a:lnTo>
                      <a:pt x="0" y="55"/>
                    </a:lnTo>
                    <a:lnTo>
                      <a:pt x="2" y="55"/>
                    </a:lnTo>
                    <a:lnTo>
                      <a:pt x="4" y="55"/>
                    </a:lnTo>
                    <a:lnTo>
                      <a:pt x="5" y="57"/>
                    </a:lnTo>
                    <a:lnTo>
                      <a:pt x="5" y="53"/>
                    </a:lnTo>
                    <a:lnTo>
                      <a:pt x="9" y="35"/>
                    </a:lnTo>
                    <a:lnTo>
                      <a:pt x="14" y="17"/>
                    </a:lnTo>
                    <a:lnTo>
                      <a:pt x="19" y="2"/>
                    </a:lnTo>
                    <a:lnTo>
                      <a:pt x="17" y="2"/>
                    </a:lnTo>
                    <a:lnTo>
                      <a:pt x="15" y="2"/>
                    </a:lnTo>
                    <a:lnTo>
                      <a:pt x="14" y="0"/>
                    </a:lnTo>
                    <a:close/>
                  </a:path>
                </a:pathLst>
              </a:custGeom>
              <a:solidFill>
                <a:srgbClr val="636363"/>
              </a:solidFill>
              <a:ln w="9525">
                <a:noFill/>
                <a:round/>
                <a:headEnd/>
                <a:tailEnd/>
              </a:ln>
            </p:spPr>
            <p:txBody>
              <a:bodyPr/>
              <a:lstStyle/>
              <a:p>
                <a:pPr algn="ctr"/>
                <a:endParaRPr lang="en-US">
                  <a:latin typeface="Candara" pitchFamily="34" charset="0"/>
                </a:endParaRPr>
              </a:p>
            </p:txBody>
          </p:sp>
          <p:sp>
            <p:nvSpPr>
              <p:cNvPr id="7394" name="Freeform 410"/>
              <p:cNvSpPr>
                <a:spLocks noEditPoints="1"/>
              </p:cNvSpPr>
              <p:nvPr/>
            </p:nvSpPr>
            <p:spPr bwMode="auto">
              <a:xfrm>
                <a:off x="1835" y="2874"/>
                <a:ext cx="394" cy="121"/>
              </a:xfrm>
              <a:custGeom>
                <a:avLst/>
                <a:gdLst>
                  <a:gd name="T0" fmla="*/ 394 w 394"/>
                  <a:gd name="T1" fmla="*/ 71 h 121"/>
                  <a:gd name="T2" fmla="*/ 394 w 394"/>
                  <a:gd name="T3" fmla="*/ 61 h 121"/>
                  <a:gd name="T4" fmla="*/ 392 w 394"/>
                  <a:gd name="T5" fmla="*/ 61 h 121"/>
                  <a:gd name="T6" fmla="*/ 392 w 394"/>
                  <a:gd name="T7" fmla="*/ 61 h 121"/>
                  <a:gd name="T8" fmla="*/ 392 w 394"/>
                  <a:gd name="T9" fmla="*/ 61 h 121"/>
                  <a:gd name="T10" fmla="*/ 390 w 394"/>
                  <a:gd name="T11" fmla="*/ 61 h 121"/>
                  <a:gd name="T12" fmla="*/ 390 w 394"/>
                  <a:gd name="T13" fmla="*/ 61 h 121"/>
                  <a:gd name="T14" fmla="*/ 390 w 394"/>
                  <a:gd name="T15" fmla="*/ 61 h 121"/>
                  <a:gd name="T16" fmla="*/ 389 w 394"/>
                  <a:gd name="T17" fmla="*/ 61 h 121"/>
                  <a:gd name="T18" fmla="*/ 389 w 394"/>
                  <a:gd name="T19" fmla="*/ 59 h 121"/>
                  <a:gd name="T20" fmla="*/ 389 w 394"/>
                  <a:gd name="T21" fmla="*/ 71 h 121"/>
                  <a:gd name="T22" fmla="*/ 394 w 394"/>
                  <a:gd name="T23" fmla="*/ 71 h 121"/>
                  <a:gd name="T24" fmla="*/ 392 w 394"/>
                  <a:gd name="T25" fmla="*/ 93 h 121"/>
                  <a:gd name="T26" fmla="*/ 390 w 394"/>
                  <a:gd name="T27" fmla="*/ 111 h 121"/>
                  <a:gd name="T28" fmla="*/ 387 w 394"/>
                  <a:gd name="T29" fmla="*/ 121 h 121"/>
                  <a:gd name="T30" fmla="*/ 387 w 394"/>
                  <a:gd name="T31" fmla="*/ 121 h 121"/>
                  <a:gd name="T32" fmla="*/ 387 w 394"/>
                  <a:gd name="T33" fmla="*/ 121 h 121"/>
                  <a:gd name="T34" fmla="*/ 385 w 394"/>
                  <a:gd name="T35" fmla="*/ 121 h 121"/>
                  <a:gd name="T36" fmla="*/ 385 w 394"/>
                  <a:gd name="T37" fmla="*/ 121 h 121"/>
                  <a:gd name="T38" fmla="*/ 384 w 394"/>
                  <a:gd name="T39" fmla="*/ 121 h 121"/>
                  <a:gd name="T40" fmla="*/ 384 w 394"/>
                  <a:gd name="T41" fmla="*/ 121 h 121"/>
                  <a:gd name="T42" fmla="*/ 384 w 394"/>
                  <a:gd name="T43" fmla="*/ 121 h 121"/>
                  <a:gd name="T44" fmla="*/ 382 w 394"/>
                  <a:gd name="T45" fmla="*/ 121 h 121"/>
                  <a:gd name="T46" fmla="*/ 385 w 394"/>
                  <a:gd name="T47" fmla="*/ 111 h 121"/>
                  <a:gd name="T48" fmla="*/ 389 w 394"/>
                  <a:gd name="T49" fmla="*/ 91 h 121"/>
                  <a:gd name="T50" fmla="*/ 389 w 394"/>
                  <a:gd name="T51" fmla="*/ 71 h 121"/>
                  <a:gd name="T52" fmla="*/ 394 w 394"/>
                  <a:gd name="T53" fmla="*/ 71 h 121"/>
                  <a:gd name="T54" fmla="*/ 13 w 394"/>
                  <a:gd name="T55" fmla="*/ 0 h 121"/>
                  <a:gd name="T56" fmla="*/ 8 w 394"/>
                  <a:gd name="T57" fmla="*/ 13 h 121"/>
                  <a:gd name="T58" fmla="*/ 3 w 394"/>
                  <a:gd name="T59" fmla="*/ 33 h 121"/>
                  <a:gd name="T60" fmla="*/ 0 w 394"/>
                  <a:gd name="T61" fmla="*/ 51 h 121"/>
                  <a:gd name="T62" fmla="*/ 0 w 394"/>
                  <a:gd name="T63" fmla="*/ 53 h 121"/>
                  <a:gd name="T64" fmla="*/ 2 w 394"/>
                  <a:gd name="T65" fmla="*/ 53 h 121"/>
                  <a:gd name="T66" fmla="*/ 2 w 394"/>
                  <a:gd name="T67" fmla="*/ 53 h 121"/>
                  <a:gd name="T68" fmla="*/ 2 w 394"/>
                  <a:gd name="T69" fmla="*/ 53 h 121"/>
                  <a:gd name="T70" fmla="*/ 3 w 394"/>
                  <a:gd name="T71" fmla="*/ 55 h 121"/>
                  <a:gd name="T72" fmla="*/ 3 w 394"/>
                  <a:gd name="T73" fmla="*/ 55 h 121"/>
                  <a:gd name="T74" fmla="*/ 5 w 394"/>
                  <a:gd name="T75" fmla="*/ 55 h 121"/>
                  <a:gd name="T76" fmla="*/ 5 w 394"/>
                  <a:gd name="T77" fmla="*/ 55 h 121"/>
                  <a:gd name="T78" fmla="*/ 5 w 394"/>
                  <a:gd name="T79" fmla="*/ 55 h 121"/>
                  <a:gd name="T80" fmla="*/ 5 w 394"/>
                  <a:gd name="T81" fmla="*/ 53 h 121"/>
                  <a:gd name="T82" fmla="*/ 8 w 394"/>
                  <a:gd name="T83" fmla="*/ 33 h 121"/>
                  <a:gd name="T84" fmla="*/ 13 w 394"/>
                  <a:gd name="T85" fmla="*/ 15 h 121"/>
                  <a:gd name="T86" fmla="*/ 18 w 394"/>
                  <a:gd name="T87" fmla="*/ 0 h 121"/>
                  <a:gd name="T88" fmla="*/ 18 w 394"/>
                  <a:gd name="T89" fmla="*/ 0 h 121"/>
                  <a:gd name="T90" fmla="*/ 18 w 394"/>
                  <a:gd name="T91" fmla="*/ 0 h 121"/>
                  <a:gd name="T92" fmla="*/ 18 w 394"/>
                  <a:gd name="T93" fmla="*/ 0 h 121"/>
                  <a:gd name="T94" fmla="*/ 17 w 394"/>
                  <a:gd name="T95" fmla="*/ 0 h 121"/>
                  <a:gd name="T96" fmla="*/ 17 w 394"/>
                  <a:gd name="T97" fmla="*/ 0 h 121"/>
                  <a:gd name="T98" fmla="*/ 17 w 394"/>
                  <a:gd name="T99" fmla="*/ 0 h 121"/>
                  <a:gd name="T100" fmla="*/ 17 w 394"/>
                  <a:gd name="T101" fmla="*/ 0 h 121"/>
                  <a:gd name="T102" fmla="*/ 15 w 394"/>
                  <a:gd name="T103" fmla="*/ 0 h 121"/>
                  <a:gd name="T104" fmla="*/ 15 w 394"/>
                  <a:gd name="T105" fmla="*/ 0 h 121"/>
                  <a:gd name="T106" fmla="*/ 15 w 394"/>
                  <a:gd name="T107" fmla="*/ 0 h 121"/>
                  <a:gd name="T108" fmla="*/ 15 w 394"/>
                  <a:gd name="T109" fmla="*/ 0 h 121"/>
                  <a:gd name="T110" fmla="*/ 15 w 394"/>
                  <a:gd name="T111" fmla="*/ 0 h 121"/>
                  <a:gd name="T112" fmla="*/ 15 w 394"/>
                  <a:gd name="T113" fmla="*/ 0 h 121"/>
                  <a:gd name="T114" fmla="*/ 15 w 394"/>
                  <a:gd name="T115" fmla="*/ 0 h 121"/>
                  <a:gd name="T116" fmla="*/ 13 w 394"/>
                  <a:gd name="T117" fmla="*/ 0 h 121"/>
                  <a:gd name="T118" fmla="*/ 13 w 394"/>
                  <a:gd name="T119" fmla="*/ 0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121"/>
                  <a:gd name="T182" fmla="*/ 394 w 394"/>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121">
                    <a:moveTo>
                      <a:pt x="394" y="71"/>
                    </a:moveTo>
                    <a:lnTo>
                      <a:pt x="394" y="61"/>
                    </a:lnTo>
                    <a:lnTo>
                      <a:pt x="392" y="61"/>
                    </a:lnTo>
                    <a:lnTo>
                      <a:pt x="390" y="61"/>
                    </a:lnTo>
                    <a:lnTo>
                      <a:pt x="389" y="61"/>
                    </a:lnTo>
                    <a:lnTo>
                      <a:pt x="389" y="59"/>
                    </a:lnTo>
                    <a:lnTo>
                      <a:pt x="389" y="71"/>
                    </a:lnTo>
                    <a:lnTo>
                      <a:pt x="394" y="71"/>
                    </a:lnTo>
                    <a:lnTo>
                      <a:pt x="392" y="93"/>
                    </a:lnTo>
                    <a:lnTo>
                      <a:pt x="390" y="111"/>
                    </a:lnTo>
                    <a:lnTo>
                      <a:pt x="387" y="121"/>
                    </a:lnTo>
                    <a:lnTo>
                      <a:pt x="385" y="121"/>
                    </a:lnTo>
                    <a:lnTo>
                      <a:pt x="384" y="121"/>
                    </a:lnTo>
                    <a:lnTo>
                      <a:pt x="382" y="121"/>
                    </a:lnTo>
                    <a:lnTo>
                      <a:pt x="385" y="111"/>
                    </a:lnTo>
                    <a:lnTo>
                      <a:pt x="389" y="91"/>
                    </a:lnTo>
                    <a:lnTo>
                      <a:pt x="389" y="71"/>
                    </a:lnTo>
                    <a:lnTo>
                      <a:pt x="394" y="71"/>
                    </a:lnTo>
                    <a:close/>
                    <a:moveTo>
                      <a:pt x="13" y="0"/>
                    </a:moveTo>
                    <a:lnTo>
                      <a:pt x="8" y="13"/>
                    </a:lnTo>
                    <a:lnTo>
                      <a:pt x="3" y="33"/>
                    </a:lnTo>
                    <a:lnTo>
                      <a:pt x="0" y="51"/>
                    </a:lnTo>
                    <a:lnTo>
                      <a:pt x="0" y="53"/>
                    </a:lnTo>
                    <a:lnTo>
                      <a:pt x="2" y="53"/>
                    </a:lnTo>
                    <a:lnTo>
                      <a:pt x="3" y="55"/>
                    </a:lnTo>
                    <a:lnTo>
                      <a:pt x="5" y="55"/>
                    </a:lnTo>
                    <a:lnTo>
                      <a:pt x="5" y="53"/>
                    </a:lnTo>
                    <a:lnTo>
                      <a:pt x="8" y="33"/>
                    </a:lnTo>
                    <a:lnTo>
                      <a:pt x="13" y="15"/>
                    </a:lnTo>
                    <a:lnTo>
                      <a:pt x="18" y="0"/>
                    </a:lnTo>
                    <a:lnTo>
                      <a:pt x="17" y="0"/>
                    </a:lnTo>
                    <a:lnTo>
                      <a:pt x="15" y="0"/>
                    </a:lnTo>
                    <a:lnTo>
                      <a:pt x="13" y="0"/>
                    </a:lnTo>
                    <a:close/>
                  </a:path>
                </a:pathLst>
              </a:custGeom>
              <a:solidFill>
                <a:srgbClr val="636363"/>
              </a:solidFill>
              <a:ln w="9525">
                <a:noFill/>
                <a:round/>
                <a:headEnd/>
                <a:tailEnd/>
              </a:ln>
            </p:spPr>
            <p:txBody>
              <a:bodyPr/>
              <a:lstStyle/>
              <a:p>
                <a:pPr algn="ctr"/>
                <a:endParaRPr lang="en-US">
                  <a:latin typeface="Candara" pitchFamily="34" charset="0"/>
                </a:endParaRPr>
              </a:p>
            </p:txBody>
          </p:sp>
          <p:sp>
            <p:nvSpPr>
              <p:cNvPr id="7395" name="Freeform 411"/>
              <p:cNvSpPr>
                <a:spLocks noEditPoints="1"/>
              </p:cNvSpPr>
              <p:nvPr/>
            </p:nvSpPr>
            <p:spPr bwMode="auto">
              <a:xfrm>
                <a:off x="1838" y="2874"/>
                <a:ext cx="389" cy="121"/>
              </a:xfrm>
              <a:custGeom>
                <a:avLst/>
                <a:gdLst>
                  <a:gd name="T0" fmla="*/ 389 w 389"/>
                  <a:gd name="T1" fmla="*/ 71 h 121"/>
                  <a:gd name="T2" fmla="*/ 387 w 389"/>
                  <a:gd name="T3" fmla="*/ 61 h 121"/>
                  <a:gd name="T4" fmla="*/ 387 w 389"/>
                  <a:gd name="T5" fmla="*/ 61 h 121"/>
                  <a:gd name="T6" fmla="*/ 387 w 389"/>
                  <a:gd name="T7" fmla="*/ 61 h 121"/>
                  <a:gd name="T8" fmla="*/ 386 w 389"/>
                  <a:gd name="T9" fmla="*/ 61 h 121"/>
                  <a:gd name="T10" fmla="*/ 386 w 389"/>
                  <a:gd name="T11" fmla="*/ 59 h 121"/>
                  <a:gd name="T12" fmla="*/ 384 w 389"/>
                  <a:gd name="T13" fmla="*/ 59 h 121"/>
                  <a:gd name="T14" fmla="*/ 384 w 389"/>
                  <a:gd name="T15" fmla="*/ 59 h 121"/>
                  <a:gd name="T16" fmla="*/ 384 w 389"/>
                  <a:gd name="T17" fmla="*/ 59 h 121"/>
                  <a:gd name="T18" fmla="*/ 382 w 389"/>
                  <a:gd name="T19" fmla="*/ 59 h 121"/>
                  <a:gd name="T20" fmla="*/ 384 w 389"/>
                  <a:gd name="T21" fmla="*/ 71 h 121"/>
                  <a:gd name="T22" fmla="*/ 389 w 389"/>
                  <a:gd name="T23" fmla="*/ 71 h 121"/>
                  <a:gd name="T24" fmla="*/ 387 w 389"/>
                  <a:gd name="T25" fmla="*/ 91 h 121"/>
                  <a:gd name="T26" fmla="*/ 384 w 389"/>
                  <a:gd name="T27" fmla="*/ 111 h 121"/>
                  <a:gd name="T28" fmla="*/ 382 w 389"/>
                  <a:gd name="T29" fmla="*/ 121 h 121"/>
                  <a:gd name="T30" fmla="*/ 381 w 389"/>
                  <a:gd name="T31" fmla="*/ 121 h 121"/>
                  <a:gd name="T32" fmla="*/ 381 w 389"/>
                  <a:gd name="T33" fmla="*/ 121 h 121"/>
                  <a:gd name="T34" fmla="*/ 381 w 389"/>
                  <a:gd name="T35" fmla="*/ 121 h 121"/>
                  <a:gd name="T36" fmla="*/ 379 w 389"/>
                  <a:gd name="T37" fmla="*/ 121 h 121"/>
                  <a:gd name="T38" fmla="*/ 379 w 389"/>
                  <a:gd name="T39" fmla="*/ 119 h 121"/>
                  <a:gd name="T40" fmla="*/ 379 w 389"/>
                  <a:gd name="T41" fmla="*/ 119 h 121"/>
                  <a:gd name="T42" fmla="*/ 377 w 389"/>
                  <a:gd name="T43" fmla="*/ 119 h 121"/>
                  <a:gd name="T44" fmla="*/ 377 w 389"/>
                  <a:gd name="T45" fmla="*/ 119 h 121"/>
                  <a:gd name="T46" fmla="*/ 379 w 389"/>
                  <a:gd name="T47" fmla="*/ 109 h 121"/>
                  <a:gd name="T48" fmla="*/ 382 w 389"/>
                  <a:gd name="T49" fmla="*/ 91 h 121"/>
                  <a:gd name="T50" fmla="*/ 384 w 389"/>
                  <a:gd name="T51" fmla="*/ 71 h 121"/>
                  <a:gd name="T52" fmla="*/ 389 w 389"/>
                  <a:gd name="T53" fmla="*/ 71 h 121"/>
                  <a:gd name="T54" fmla="*/ 14 w 389"/>
                  <a:gd name="T55" fmla="*/ 0 h 121"/>
                  <a:gd name="T56" fmla="*/ 9 w 389"/>
                  <a:gd name="T57" fmla="*/ 15 h 121"/>
                  <a:gd name="T58" fmla="*/ 4 w 389"/>
                  <a:gd name="T59" fmla="*/ 33 h 121"/>
                  <a:gd name="T60" fmla="*/ 0 w 389"/>
                  <a:gd name="T61" fmla="*/ 51 h 121"/>
                  <a:gd name="T62" fmla="*/ 0 w 389"/>
                  <a:gd name="T63" fmla="*/ 55 h 121"/>
                  <a:gd name="T64" fmla="*/ 0 w 389"/>
                  <a:gd name="T65" fmla="*/ 55 h 121"/>
                  <a:gd name="T66" fmla="*/ 2 w 389"/>
                  <a:gd name="T67" fmla="*/ 55 h 121"/>
                  <a:gd name="T68" fmla="*/ 2 w 389"/>
                  <a:gd name="T69" fmla="*/ 55 h 121"/>
                  <a:gd name="T70" fmla="*/ 2 w 389"/>
                  <a:gd name="T71" fmla="*/ 55 h 121"/>
                  <a:gd name="T72" fmla="*/ 4 w 389"/>
                  <a:gd name="T73" fmla="*/ 55 h 121"/>
                  <a:gd name="T74" fmla="*/ 4 w 389"/>
                  <a:gd name="T75" fmla="*/ 55 h 121"/>
                  <a:gd name="T76" fmla="*/ 4 w 389"/>
                  <a:gd name="T77" fmla="*/ 55 h 121"/>
                  <a:gd name="T78" fmla="*/ 5 w 389"/>
                  <a:gd name="T79" fmla="*/ 55 h 121"/>
                  <a:gd name="T80" fmla="*/ 5 w 389"/>
                  <a:gd name="T81" fmla="*/ 53 h 121"/>
                  <a:gd name="T82" fmla="*/ 9 w 389"/>
                  <a:gd name="T83" fmla="*/ 33 h 121"/>
                  <a:gd name="T84" fmla="*/ 12 w 389"/>
                  <a:gd name="T85" fmla="*/ 15 h 121"/>
                  <a:gd name="T86" fmla="*/ 19 w 389"/>
                  <a:gd name="T87" fmla="*/ 0 h 121"/>
                  <a:gd name="T88" fmla="*/ 17 w 389"/>
                  <a:gd name="T89" fmla="*/ 0 h 121"/>
                  <a:gd name="T90" fmla="*/ 17 w 389"/>
                  <a:gd name="T91" fmla="*/ 0 h 121"/>
                  <a:gd name="T92" fmla="*/ 17 w 389"/>
                  <a:gd name="T93" fmla="*/ 0 h 121"/>
                  <a:gd name="T94" fmla="*/ 15 w 389"/>
                  <a:gd name="T95" fmla="*/ 0 h 121"/>
                  <a:gd name="T96" fmla="*/ 15 w 389"/>
                  <a:gd name="T97" fmla="*/ 0 h 121"/>
                  <a:gd name="T98" fmla="*/ 14 w 389"/>
                  <a:gd name="T99" fmla="*/ 0 h 121"/>
                  <a:gd name="T100" fmla="*/ 14 w 389"/>
                  <a:gd name="T101" fmla="*/ 0 h 121"/>
                  <a:gd name="T102" fmla="*/ 14 w 389"/>
                  <a:gd name="T103" fmla="*/ 0 h 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9"/>
                  <a:gd name="T157" fmla="*/ 0 h 121"/>
                  <a:gd name="T158" fmla="*/ 389 w 389"/>
                  <a:gd name="T159" fmla="*/ 121 h 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9" h="121">
                    <a:moveTo>
                      <a:pt x="389" y="71"/>
                    </a:moveTo>
                    <a:lnTo>
                      <a:pt x="387" y="61"/>
                    </a:lnTo>
                    <a:lnTo>
                      <a:pt x="386" y="61"/>
                    </a:lnTo>
                    <a:lnTo>
                      <a:pt x="386" y="59"/>
                    </a:lnTo>
                    <a:lnTo>
                      <a:pt x="384" y="59"/>
                    </a:lnTo>
                    <a:lnTo>
                      <a:pt x="382" y="59"/>
                    </a:lnTo>
                    <a:lnTo>
                      <a:pt x="384" y="71"/>
                    </a:lnTo>
                    <a:lnTo>
                      <a:pt x="389" y="71"/>
                    </a:lnTo>
                    <a:lnTo>
                      <a:pt x="387" y="91"/>
                    </a:lnTo>
                    <a:lnTo>
                      <a:pt x="384" y="111"/>
                    </a:lnTo>
                    <a:lnTo>
                      <a:pt x="382" y="121"/>
                    </a:lnTo>
                    <a:lnTo>
                      <a:pt x="381" y="121"/>
                    </a:lnTo>
                    <a:lnTo>
                      <a:pt x="379" y="121"/>
                    </a:lnTo>
                    <a:lnTo>
                      <a:pt x="379" y="119"/>
                    </a:lnTo>
                    <a:lnTo>
                      <a:pt x="377" y="119"/>
                    </a:lnTo>
                    <a:lnTo>
                      <a:pt x="379" y="109"/>
                    </a:lnTo>
                    <a:lnTo>
                      <a:pt x="382" y="91"/>
                    </a:lnTo>
                    <a:lnTo>
                      <a:pt x="384" y="71"/>
                    </a:lnTo>
                    <a:lnTo>
                      <a:pt x="389" y="71"/>
                    </a:lnTo>
                    <a:close/>
                    <a:moveTo>
                      <a:pt x="14" y="0"/>
                    </a:moveTo>
                    <a:lnTo>
                      <a:pt x="9" y="15"/>
                    </a:lnTo>
                    <a:lnTo>
                      <a:pt x="4" y="33"/>
                    </a:lnTo>
                    <a:lnTo>
                      <a:pt x="0" y="51"/>
                    </a:lnTo>
                    <a:lnTo>
                      <a:pt x="0" y="55"/>
                    </a:lnTo>
                    <a:lnTo>
                      <a:pt x="2" y="55"/>
                    </a:lnTo>
                    <a:lnTo>
                      <a:pt x="4" y="55"/>
                    </a:lnTo>
                    <a:lnTo>
                      <a:pt x="5" y="55"/>
                    </a:lnTo>
                    <a:lnTo>
                      <a:pt x="5" y="53"/>
                    </a:lnTo>
                    <a:lnTo>
                      <a:pt x="9" y="33"/>
                    </a:lnTo>
                    <a:lnTo>
                      <a:pt x="12" y="15"/>
                    </a:lnTo>
                    <a:lnTo>
                      <a:pt x="19" y="0"/>
                    </a:lnTo>
                    <a:lnTo>
                      <a:pt x="17" y="0"/>
                    </a:lnTo>
                    <a:lnTo>
                      <a:pt x="15" y="0"/>
                    </a:lnTo>
                    <a:lnTo>
                      <a:pt x="14" y="0"/>
                    </a:lnTo>
                    <a:close/>
                  </a:path>
                </a:pathLst>
              </a:custGeom>
              <a:solidFill>
                <a:srgbClr val="636363"/>
              </a:solidFill>
              <a:ln w="9525">
                <a:noFill/>
                <a:round/>
                <a:headEnd/>
                <a:tailEnd/>
              </a:ln>
            </p:spPr>
            <p:txBody>
              <a:bodyPr/>
              <a:lstStyle/>
              <a:p>
                <a:pPr algn="ctr"/>
                <a:endParaRPr lang="en-US">
                  <a:latin typeface="Candara" pitchFamily="34" charset="0"/>
                </a:endParaRPr>
              </a:p>
            </p:txBody>
          </p:sp>
          <p:sp>
            <p:nvSpPr>
              <p:cNvPr id="7396" name="Freeform 412"/>
              <p:cNvSpPr>
                <a:spLocks noEditPoints="1"/>
              </p:cNvSpPr>
              <p:nvPr/>
            </p:nvSpPr>
            <p:spPr bwMode="auto">
              <a:xfrm>
                <a:off x="1840" y="2874"/>
                <a:ext cx="384" cy="121"/>
              </a:xfrm>
              <a:custGeom>
                <a:avLst/>
                <a:gdLst>
                  <a:gd name="T0" fmla="*/ 384 w 384"/>
                  <a:gd name="T1" fmla="*/ 71 h 121"/>
                  <a:gd name="T2" fmla="*/ 384 w 384"/>
                  <a:gd name="T3" fmla="*/ 59 h 121"/>
                  <a:gd name="T4" fmla="*/ 382 w 384"/>
                  <a:gd name="T5" fmla="*/ 59 h 121"/>
                  <a:gd name="T6" fmla="*/ 382 w 384"/>
                  <a:gd name="T7" fmla="*/ 59 h 121"/>
                  <a:gd name="T8" fmla="*/ 382 w 384"/>
                  <a:gd name="T9" fmla="*/ 59 h 121"/>
                  <a:gd name="T10" fmla="*/ 380 w 384"/>
                  <a:gd name="T11" fmla="*/ 59 h 121"/>
                  <a:gd name="T12" fmla="*/ 380 w 384"/>
                  <a:gd name="T13" fmla="*/ 59 h 121"/>
                  <a:gd name="T14" fmla="*/ 379 w 384"/>
                  <a:gd name="T15" fmla="*/ 59 h 121"/>
                  <a:gd name="T16" fmla="*/ 379 w 384"/>
                  <a:gd name="T17" fmla="*/ 59 h 121"/>
                  <a:gd name="T18" fmla="*/ 379 w 384"/>
                  <a:gd name="T19" fmla="*/ 59 h 121"/>
                  <a:gd name="T20" fmla="*/ 379 w 384"/>
                  <a:gd name="T21" fmla="*/ 71 h 121"/>
                  <a:gd name="T22" fmla="*/ 384 w 384"/>
                  <a:gd name="T23" fmla="*/ 71 h 121"/>
                  <a:gd name="T24" fmla="*/ 384 w 384"/>
                  <a:gd name="T25" fmla="*/ 91 h 121"/>
                  <a:gd name="T26" fmla="*/ 380 w 384"/>
                  <a:gd name="T27" fmla="*/ 111 h 121"/>
                  <a:gd name="T28" fmla="*/ 377 w 384"/>
                  <a:gd name="T29" fmla="*/ 121 h 121"/>
                  <a:gd name="T30" fmla="*/ 377 w 384"/>
                  <a:gd name="T31" fmla="*/ 119 h 121"/>
                  <a:gd name="T32" fmla="*/ 377 w 384"/>
                  <a:gd name="T33" fmla="*/ 119 h 121"/>
                  <a:gd name="T34" fmla="*/ 375 w 384"/>
                  <a:gd name="T35" fmla="*/ 119 h 121"/>
                  <a:gd name="T36" fmla="*/ 375 w 384"/>
                  <a:gd name="T37" fmla="*/ 119 h 121"/>
                  <a:gd name="T38" fmla="*/ 374 w 384"/>
                  <a:gd name="T39" fmla="*/ 119 h 121"/>
                  <a:gd name="T40" fmla="*/ 374 w 384"/>
                  <a:gd name="T41" fmla="*/ 119 h 121"/>
                  <a:gd name="T42" fmla="*/ 374 w 384"/>
                  <a:gd name="T43" fmla="*/ 119 h 121"/>
                  <a:gd name="T44" fmla="*/ 372 w 384"/>
                  <a:gd name="T45" fmla="*/ 119 h 121"/>
                  <a:gd name="T46" fmla="*/ 375 w 384"/>
                  <a:gd name="T47" fmla="*/ 109 h 121"/>
                  <a:gd name="T48" fmla="*/ 379 w 384"/>
                  <a:gd name="T49" fmla="*/ 91 h 121"/>
                  <a:gd name="T50" fmla="*/ 379 w 384"/>
                  <a:gd name="T51" fmla="*/ 71 h 121"/>
                  <a:gd name="T52" fmla="*/ 384 w 384"/>
                  <a:gd name="T53" fmla="*/ 71 h 121"/>
                  <a:gd name="T54" fmla="*/ 13 w 384"/>
                  <a:gd name="T55" fmla="*/ 0 h 121"/>
                  <a:gd name="T56" fmla="*/ 8 w 384"/>
                  <a:gd name="T57" fmla="*/ 15 h 121"/>
                  <a:gd name="T58" fmla="*/ 3 w 384"/>
                  <a:gd name="T59" fmla="*/ 33 h 121"/>
                  <a:gd name="T60" fmla="*/ 0 w 384"/>
                  <a:gd name="T61" fmla="*/ 53 h 121"/>
                  <a:gd name="T62" fmla="*/ 0 w 384"/>
                  <a:gd name="T63" fmla="*/ 55 h 121"/>
                  <a:gd name="T64" fmla="*/ 2 w 384"/>
                  <a:gd name="T65" fmla="*/ 55 h 121"/>
                  <a:gd name="T66" fmla="*/ 2 w 384"/>
                  <a:gd name="T67" fmla="*/ 55 h 121"/>
                  <a:gd name="T68" fmla="*/ 2 w 384"/>
                  <a:gd name="T69" fmla="*/ 55 h 121"/>
                  <a:gd name="T70" fmla="*/ 3 w 384"/>
                  <a:gd name="T71" fmla="*/ 55 h 121"/>
                  <a:gd name="T72" fmla="*/ 3 w 384"/>
                  <a:gd name="T73" fmla="*/ 55 h 121"/>
                  <a:gd name="T74" fmla="*/ 3 w 384"/>
                  <a:gd name="T75" fmla="*/ 55 h 121"/>
                  <a:gd name="T76" fmla="*/ 5 w 384"/>
                  <a:gd name="T77" fmla="*/ 55 h 121"/>
                  <a:gd name="T78" fmla="*/ 5 w 384"/>
                  <a:gd name="T79" fmla="*/ 55 h 121"/>
                  <a:gd name="T80" fmla="*/ 5 w 384"/>
                  <a:gd name="T81" fmla="*/ 55 h 121"/>
                  <a:gd name="T82" fmla="*/ 5 w 384"/>
                  <a:gd name="T83" fmla="*/ 55 h 121"/>
                  <a:gd name="T84" fmla="*/ 5 w 384"/>
                  <a:gd name="T85" fmla="*/ 55 h 121"/>
                  <a:gd name="T86" fmla="*/ 5 w 384"/>
                  <a:gd name="T87" fmla="*/ 55 h 121"/>
                  <a:gd name="T88" fmla="*/ 5 w 384"/>
                  <a:gd name="T89" fmla="*/ 55 h 121"/>
                  <a:gd name="T90" fmla="*/ 5 w 384"/>
                  <a:gd name="T91" fmla="*/ 55 h 121"/>
                  <a:gd name="T92" fmla="*/ 5 w 384"/>
                  <a:gd name="T93" fmla="*/ 55 h 121"/>
                  <a:gd name="T94" fmla="*/ 5 w 384"/>
                  <a:gd name="T95" fmla="*/ 55 h 121"/>
                  <a:gd name="T96" fmla="*/ 5 w 384"/>
                  <a:gd name="T97" fmla="*/ 53 h 121"/>
                  <a:gd name="T98" fmla="*/ 8 w 384"/>
                  <a:gd name="T99" fmla="*/ 35 h 121"/>
                  <a:gd name="T100" fmla="*/ 13 w 384"/>
                  <a:gd name="T101" fmla="*/ 16 h 121"/>
                  <a:gd name="T102" fmla="*/ 18 w 384"/>
                  <a:gd name="T103" fmla="*/ 1 h 121"/>
                  <a:gd name="T104" fmla="*/ 18 w 384"/>
                  <a:gd name="T105" fmla="*/ 1 h 121"/>
                  <a:gd name="T106" fmla="*/ 17 w 384"/>
                  <a:gd name="T107" fmla="*/ 1 h 121"/>
                  <a:gd name="T108" fmla="*/ 17 w 384"/>
                  <a:gd name="T109" fmla="*/ 0 h 121"/>
                  <a:gd name="T110" fmla="*/ 17 w 384"/>
                  <a:gd name="T111" fmla="*/ 0 h 121"/>
                  <a:gd name="T112" fmla="*/ 15 w 384"/>
                  <a:gd name="T113" fmla="*/ 0 h 121"/>
                  <a:gd name="T114" fmla="*/ 15 w 384"/>
                  <a:gd name="T115" fmla="*/ 0 h 121"/>
                  <a:gd name="T116" fmla="*/ 15 w 384"/>
                  <a:gd name="T117" fmla="*/ 0 h 121"/>
                  <a:gd name="T118" fmla="*/ 13 w 384"/>
                  <a:gd name="T119" fmla="*/ 0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4"/>
                  <a:gd name="T181" fmla="*/ 0 h 121"/>
                  <a:gd name="T182" fmla="*/ 384 w 384"/>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4" h="121">
                    <a:moveTo>
                      <a:pt x="384" y="71"/>
                    </a:moveTo>
                    <a:lnTo>
                      <a:pt x="384" y="59"/>
                    </a:lnTo>
                    <a:lnTo>
                      <a:pt x="382" y="59"/>
                    </a:lnTo>
                    <a:lnTo>
                      <a:pt x="380" y="59"/>
                    </a:lnTo>
                    <a:lnTo>
                      <a:pt x="379" y="59"/>
                    </a:lnTo>
                    <a:lnTo>
                      <a:pt x="379" y="71"/>
                    </a:lnTo>
                    <a:lnTo>
                      <a:pt x="384" y="71"/>
                    </a:lnTo>
                    <a:lnTo>
                      <a:pt x="384" y="91"/>
                    </a:lnTo>
                    <a:lnTo>
                      <a:pt x="380" y="111"/>
                    </a:lnTo>
                    <a:lnTo>
                      <a:pt x="377" y="121"/>
                    </a:lnTo>
                    <a:lnTo>
                      <a:pt x="377" y="119"/>
                    </a:lnTo>
                    <a:lnTo>
                      <a:pt x="375" y="119"/>
                    </a:lnTo>
                    <a:lnTo>
                      <a:pt x="374" y="119"/>
                    </a:lnTo>
                    <a:lnTo>
                      <a:pt x="372" y="119"/>
                    </a:lnTo>
                    <a:lnTo>
                      <a:pt x="375" y="109"/>
                    </a:lnTo>
                    <a:lnTo>
                      <a:pt x="379" y="91"/>
                    </a:lnTo>
                    <a:lnTo>
                      <a:pt x="379" y="71"/>
                    </a:lnTo>
                    <a:lnTo>
                      <a:pt x="384" y="71"/>
                    </a:lnTo>
                    <a:close/>
                    <a:moveTo>
                      <a:pt x="13" y="0"/>
                    </a:moveTo>
                    <a:lnTo>
                      <a:pt x="8" y="15"/>
                    </a:lnTo>
                    <a:lnTo>
                      <a:pt x="3" y="33"/>
                    </a:lnTo>
                    <a:lnTo>
                      <a:pt x="0" y="53"/>
                    </a:lnTo>
                    <a:lnTo>
                      <a:pt x="0" y="55"/>
                    </a:lnTo>
                    <a:lnTo>
                      <a:pt x="2" y="55"/>
                    </a:lnTo>
                    <a:lnTo>
                      <a:pt x="3" y="55"/>
                    </a:lnTo>
                    <a:lnTo>
                      <a:pt x="5" y="55"/>
                    </a:lnTo>
                    <a:lnTo>
                      <a:pt x="5" y="53"/>
                    </a:lnTo>
                    <a:lnTo>
                      <a:pt x="8" y="35"/>
                    </a:lnTo>
                    <a:lnTo>
                      <a:pt x="13" y="16"/>
                    </a:lnTo>
                    <a:lnTo>
                      <a:pt x="18" y="1"/>
                    </a:lnTo>
                    <a:lnTo>
                      <a:pt x="17" y="1"/>
                    </a:lnTo>
                    <a:lnTo>
                      <a:pt x="17" y="0"/>
                    </a:lnTo>
                    <a:lnTo>
                      <a:pt x="15" y="0"/>
                    </a:lnTo>
                    <a:lnTo>
                      <a:pt x="13" y="0"/>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397" name="Freeform 413"/>
              <p:cNvSpPr>
                <a:spLocks noEditPoints="1"/>
              </p:cNvSpPr>
              <p:nvPr/>
            </p:nvSpPr>
            <p:spPr bwMode="auto">
              <a:xfrm>
                <a:off x="1843" y="2874"/>
                <a:ext cx="379" cy="119"/>
              </a:xfrm>
              <a:custGeom>
                <a:avLst/>
                <a:gdLst>
                  <a:gd name="T0" fmla="*/ 379 w 379"/>
                  <a:gd name="T1" fmla="*/ 71 h 119"/>
                  <a:gd name="T2" fmla="*/ 377 w 379"/>
                  <a:gd name="T3" fmla="*/ 59 h 119"/>
                  <a:gd name="T4" fmla="*/ 377 w 379"/>
                  <a:gd name="T5" fmla="*/ 59 h 119"/>
                  <a:gd name="T6" fmla="*/ 376 w 379"/>
                  <a:gd name="T7" fmla="*/ 59 h 119"/>
                  <a:gd name="T8" fmla="*/ 376 w 379"/>
                  <a:gd name="T9" fmla="*/ 59 h 119"/>
                  <a:gd name="T10" fmla="*/ 376 w 379"/>
                  <a:gd name="T11" fmla="*/ 59 h 119"/>
                  <a:gd name="T12" fmla="*/ 374 w 379"/>
                  <a:gd name="T13" fmla="*/ 59 h 119"/>
                  <a:gd name="T14" fmla="*/ 374 w 379"/>
                  <a:gd name="T15" fmla="*/ 59 h 119"/>
                  <a:gd name="T16" fmla="*/ 374 w 379"/>
                  <a:gd name="T17" fmla="*/ 59 h 119"/>
                  <a:gd name="T18" fmla="*/ 372 w 379"/>
                  <a:gd name="T19" fmla="*/ 59 h 119"/>
                  <a:gd name="T20" fmla="*/ 374 w 379"/>
                  <a:gd name="T21" fmla="*/ 71 h 119"/>
                  <a:gd name="T22" fmla="*/ 379 w 379"/>
                  <a:gd name="T23" fmla="*/ 71 h 119"/>
                  <a:gd name="T24" fmla="*/ 377 w 379"/>
                  <a:gd name="T25" fmla="*/ 91 h 119"/>
                  <a:gd name="T26" fmla="*/ 374 w 379"/>
                  <a:gd name="T27" fmla="*/ 109 h 119"/>
                  <a:gd name="T28" fmla="*/ 372 w 379"/>
                  <a:gd name="T29" fmla="*/ 119 h 119"/>
                  <a:gd name="T30" fmla="*/ 371 w 379"/>
                  <a:gd name="T31" fmla="*/ 119 h 119"/>
                  <a:gd name="T32" fmla="*/ 371 w 379"/>
                  <a:gd name="T33" fmla="*/ 119 h 119"/>
                  <a:gd name="T34" fmla="*/ 371 w 379"/>
                  <a:gd name="T35" fmla="*/ 119 h 119"/>
                  <a:gd name="T36" fmla="*/ 369 w 379"/>
                  <a:gd name="T37" fmla="*/ 119 h 119"/>
                  <a:gd name="T38" fmla="*/ 369 w 379"/>
                  <a:gd name="T39" fmla="*/ 119 h 119"/>
                  <a:gd name="T40" fmla="*/ 367 w 379"/>
                  <a:gd name="T41" fmla="*/ 119 h 119"/>
                  <a:gd name="T42" fmla="*/ 367 w 379"/>
                  <a:gd name="T43" fmla="*/ 119 h 119"/>
                  <a:gd name="T44" fmla="*/ 367 w 379"/>
                  <a:gd name="T45" fmla="*/ 119 h 119"/>
                  <a:gd name="T46" fmla="*/ 369 w 379"/>
                  <a:gd name="T47" fmla="*/ 109 h 119"/>
                  <a:gd name="T48" fmla="*/ 372 w 379"/>
                  <a:gd name="T49" fmla="*/ 91 h 119"/>
                  <a:gd name="T50" fmla="*/ 374 w 379"/>
                  <a:gd name="T51" fmla="*/ 71 h 119"/>
                  <a:gd name="T52" fmla="*/ 379 w 379"/>
                  <a:gd name="T53" fmla="*/ 71 h 119"/>
                  <a:gd name="T54" fmla="*/ 14 w 379"/>
                  <a:gd name="T55" fmla="*/ 0 h 119"/>
                  <a:gd name="T56" fmla="*/ 7 w 379"/>
                  <a:gd name="T57" fmla="*/ 15 h 119"/>
                  <a:gd name="T58" fmla="*/ 4 w 379"/>
                  <a:gd name="T59" fmla="*/ 33 h 119"/>
                  <a:gd name="T60" fmla="*/ 0 w 379"/>
                  <a:gd name="T61" fmla="*/ 53 h 119"/>
                  <a:gd name="T62" fmla="*/ 0 w 379"/>
                  <a:gd name="T63" fmla="*/ 55 h 119"/>
                  <a:gd name="T64" fmla="*/ 0 w 379"/>
                  <a:gd name="T65" fmla="*/ 55 h 119"/>
                  <a:gd name="T66" fmla="*/ 0 w 379"/>
                  <a:gd name="T67" fmla="*/ 55 h 119"/>
                  <a:gd name="T68" fmla="*/ 0 w 379"/>
                  <a:gd name="T69" fmla="*/ 55 h 119"/>
                  <a:gd name="T70" fmla="*/ 0 w 379"/>
                  <a:gd name="T71" fmla="*/ 55 h 119"/>
                  <a:gd name="T72" fmla="*/ 2 w 379"/>
                  <a:gd name="T73" fmla="*/ 55 h 119"/>
                  <a:gd name="T74" fmla="*/ 2 w 379"/>
                  <a:gd name="T75" fmla="*/ 55 h 119"/>
                  <a:gd name="T76" fmla="*/ 2 w 379"/>
                  <a:gd name="T77" fmla="*/ 55 h 119"/>
                  <a:gd name="T78" fmla="*/ 2 w 379"/>
                  <a:gd name="T79" fmla="*/ 55 h 119"/>
                  <a:gd name="T80" fmla="*/ 2 w 379"/>
                  <a:gd name="T81" fmla="*/ 55 h 119"/>
                  <a:gd name="T82" fmla="*/ 4 w 379"/>
                  <a:gd name="T83" fmla="*/ 55 h 119"/>
                  <a:gd name="T84" fmla="*/ 4 w 379"/>
                  <a:gd name="T85" fmla="*/ 56 h 119"/>
                  <a:gd name="T86" fmla="*/ 4 w 379"/>
                  <a:gd name="T87" fmla="*/ 56 h 119"/>
                  <a:gd name="T88" fmla="*/ 4 w 379"/>
                  <a:gd name="T89" fmla="*/ 56 h 119"/>
                  <a:gd name="T90" fmla="*/ 4 w 379"/>
                  <a:gd name="T91" fmla="*/ 56 h 119"/>
                  <a:gd name="T92" fmla="*/ 5 w 379"/>
                  <a:gd name="T93" fmla="*/ 56 h 119"/>
                  <a:gd name="T94" fmla="*/ 5 w 379"/>
                  <a:gd name="T95" fmla="*/ 56 h 119"/>
                  <a:gd name="T96" fmla="*/ 5 w 379"/>
                  <a:gd name="T97" fmla="*/ 53 h 119"/>
                  <a:gd name="T98" fmla="*/ 9 w 379"/>
                  <a:gd name="T99" fmla="*/ 35 h 119"/>
                  <a:gd name="T100" fmla="*/ 12 w 379"/>
                  <a:gd name="T101" fmla="*/ 16 h 119"/>
                  <a:gd name="T102" fmla="*/ 19 w 379"/>
                  <a:gd name="T103" fmla="*/ 1 h 119"/>
                  <a:gd name="T104" fmla="*/ 17 w 379"/>
                  <a:gd name="T105" fmla="*/ 1 h 119"/>
                  <a:gd name="T106" fmla="*/ 17 w 379"/>
                  <a:gd name="T107" fmla="*/ 1 h 119"/>
                  <a:gd name="T108" fmla="*/ 17 w 379"/>
                  <a:gd name="T109" fmla="*/ 1 h 119"/>
                  <a:gd name="T110" fmla="*/ 15 w 379"/>
                  <a:gd name="T111" fmla="*/ 1 h 119"/>
                  <a:gd name="T112" fmla="*/ 15 w 379"/>
                  <a:gd name="T113" fmla="*/ 1 h 119"/>
                  <a:gd name="T114" fmla="*/ 14 w 379"/>
                  <a:gd name="T115" fmla="*/ 1 h 119"/>
                  <a:gd name="T116" fmla="*/ 14 w 379"/>
                  <a:gd name="T117" fmla="*/ 0 h 119"/>
                  <a:gd name="T118" fmla="*/ 14 w 379"/>
                  <a:gd name="T119" fmla="*/ 0 h 1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9"/>
                  <a:gd name="T181" fmla="*/ 0 h 119"/>
                  <a:gd name="T182" fmla="*/ 379 w 379"/>
                  <a:gd name="T183" fmla="*/ 119 h 1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9" h="119">
                    <a:moveTo>
                      <a:pt x="379" y="71"/>
                    </a:moveTo>
                    <a:lnTo>
                      <a:pt x="377" y="59"/>
                    </a:lnTo>
                    <a:lnTo>
                      <a:pt x="376" y="59"/>
                    </a:lnTo>
                    <a:lnTo>
                      <a:pt x="374" y="59"/>
                    </a:lnTo>
                    <a:lnTo>
                      <a:pt x="372" y="59"/>
                    </a:lnTo>
                    <a:lnTo>
                      <a:pt x="374" y="71"/>
                    </a:lnTo>
                    <a:lnTo>
                      <a:pt x="379" y="71"/>
                    </a:lnTo>
                    <a:lnTo>
                      <a:pt x="377" y="91"/>
                    </a:lnTo>
                    <a:lnTo>
                      <a:pt x="374" y="109"/>
                    </a:lnTo>
                    <a:lnTo>
                      <a:pt x="372" y="119"/>
                    </a:lnTo>
                    <a:lnTo>
                      <a:pt x="371" y="119"/>
                    </a:lnTo>
                    <a:lnTo>
                      <a:pt x="369" y="119"/>
                    </a:lnTo>
                    <a:lnTo>
                      <a:pt x="367" y="119"/>
                    </a:lnTo>
                    <a:lnTo>
                      <a:pt x="369" y="109"/>
                    </a:lnTo>
                    <a:lnTo>
                      <a:pt x="372" y="91"/>
                    </a:lnTo>
                    <a:lnTo>
                      <a:pt x="374" y="71"/>
                    </a:lnTo>
                    <a:lnTo>
                      <a:pt x="379" y="71"/>
                    </a:lnTo>
                    <a:close/>
                    <a:moveTo>
                      <a:pt x="14" y="0"/>
                    </a:moveTo>
                    <a:lnTo>
                      <a:pt x="7" y="15"/>
                    </a:lnTo>
                    <a:lnTo>
                      <a:pt x="4" y="33"/>
                    </a:lnTo>
                    <a:lnTo>
                      <a:pt x="0" y="53"/>
                    </a:lnTo>
                    <a:lnTo>
                      <a:pt x="0" y="55"/>
                    </a:lnTo>
                    <a:lnTo>
                      <a:pt x="2" y="55"/>
                    </a:lnTo>
                    <a:lnTo>
                      <a:pt x="4" y="55"/>
                    </a:lnTo>
                    <a:lnTo>
                      <a:pt x="4" y="56"/>
                    </a:lnTo>
                    <a:lnTo>
                      <a:pt x="5" y="56"/>
                    </a:lnTo>
                    <a:lnTo>
                      <a:pt x="5" y="53"/>
                    </a:lnTo>
                    <a:lnTo>
                      <a:pt x="9" y="35"/>
                    </a:lnTo>
                    <a:lnTo>
                      <a:pt x="12" y="16"/>
                    </a:lnTo>
                    <a:lnTo>
                      <a:pt x="19" y="1"/>
                    </a:lnTo>
                    <a:lnTo>
                      <a:pt x="17" y="1"/>
                    </a:lnTo>
                    <a:lnTo>
                      <a:pt x="15" y="1"/>
                    </a:lnTo>
                    <a:lnTo>
                      <a:pt x="14" y="1"/>
                    </a:lnTo>
                    <a:lnTo>
                      <a:pt x="14" y="0"/>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398" name="Freeform 414"/>
              <p:cNvSpPr>
                <a:spLocks noEditPoints="1"/>
              </p:cNvSpPr>
              <p:nvPr/>
            </p:nvSpPr>
            <p:spPr bwMode="auto">
              <a:xfrm>
                <a:off x="1845" y="2875"/>
                <a:ext cx="374" cy="118"/>
              </a:xfrm>
              <a:custGeom>
                <a:avLst/>
                <a:gdLst>
                  <a:gd name="T0" fmla="*/ 374 w 374"/>
                  <a:gd name="T1" fmla="*/ 70 h 118"/>
                  <a:gd name="T2" fmla="*/ 374 w 374"/>
                  <a:gd name="T3" fmla="*/ 58 h 118"/>
                  <a:gd name="T4" fmla="*/ 372 w 374"/>
                  <a:gd name="T5" fmla="*/ 58 h 118"/>
                  <a:gd name="T6" fmla="*/ 372 w 374"/>
                  <a:gd name="T7" fmla="*/ 58 h 118"/>
                  <a:gd name="T8" fmla="*/ 372 w 374"/>
                  <a:gd name="T9" fmla="*/ 58 h 118"/>
                  <a:gd name="T10" fmla="*/ 370 w 374"/>
                  <a:gd name="T11" fmla="*/ 58 h 118"/>
                  <a:gd name="T12" fmla="*/ 370 w 374"/>
                  <a:gd name="T13" fmla="*/ 58 h 118"/>
                  <a:gd name="T14" fmla="*/ 369 w 374"/>
                  <a:gd name="T15" fmla="*/ 58 h 118"/>
                  <a:gd name="T16" fmla="*/ 369 w 374"/>
                  <a:gd name="T17" fmla="*/ 58 h 118"/>
                  <a:gd name="T18" fmla="*/ 369 w 374"/>
                  <a:gd name="T19" fmla="*/ 58 h 118"/>
                  <a:gd name="T20" fmla="*/ 369 w 374"/>
                  <a:gd name="T21" fmla="*/ 70 h 118"/>
                  <a:gd name="T22" fmla="*/ 374 w 374"/>
                  <a:gd name="T23" fmla="*/ 70 h 118"/>
                  <a:gd name="T24" fmla="*/ 374 w 374"/>
                  <a:gd name="T25" fmla="*/ 90 h 118"/>
                  <a:gd name="T26" fmla="*/ 370 w 374"/>
                  <a:gd name="T27" fmla="*/ 108 h 118"/>
                  <a:gd name="T28" fmla="*/ 367 w 374"/>
                  <a:gd name="T29" fmla="*/ 118 h 118"/>
                  <a:gd name="T30" fmla="*/ 367 w 374"/>
                  <a:gd name="T31" fmla="*/ 118 h 118"/>
                  <a:gd name="T32" fmla="*/ 365 w 374"/>
                  <a:gd name="T33" fmla="*/ 118 h 118"/>
                  <a:gd name="T34" fmla="*/ 365 w 374"/>
                  <a:gd name="T35" fmla="*/ 118 h 118"/>
                  <a:gd name="T36" fmla="*/ 365 w 374"/>
                  <a:gd name="T37" fmla="*/ 118 h 118"/>
                  <a:gd name="T38" fmla="*/ 364 w 374"/>
                  <a:gd name="T39" fmla="*/ 118 h 118"/>
                  <a:gd name="T40" fmla="*/ 364 w 374"/>
                  <a:gd name="T41" fmla="*/ 118 h 118"/>
                  <a:gd name="T42" fmla="*/ 364 w 374"/>
                  <a:gd name="T43" fmla="*/ 118 h 118"/>
                  <a:gd name="T44" fmla="*/ 362 w 374"/>
                  <a:gd name="T45" fmla="*/ 118 h 118"/>
                  <a:gd name="T46" fmla="*/ 365 w 374"/>
                  <a:gd name="T47" fmla="*/ 108 h 118"/>
                  <a:gd name="T48" fmla="*/ 369 w 374"/>
                  <a:gd name="T49" fmla="*/ 90 h 118"/>
                  <a:gd name="T50" fmla="*/ 369 w 374"/>
                  <a:gd name="T51" fmla="*/ 70 h 118"/>
                  <a:gd name="T52" fmla="*/ 374 w 374"/>
                  <a:gd name="T53" fmla="*/ 70 h 118"/>
                  <a:gd name="T54" fmla="*/ 13 w 374"/>
                  <a:gd name="T55" fmla="*/ 0 h 118"/>
                  <a:gd name="T56" fmla="*/ 8 w 374"/>
                  <a:gd name="T57" fmla="*/ 15 h 118"/>
                  <a:gd name="T58" fmla="*/ 3 w 374"/>
                  <a:gd name="T59" fmla="*/ 34 h 118"/>
                  <a:gd name="T60" fmla="*/ 0 w 374"/>
                  <a:gd name="T61" fmla="*/ 52 h 118"/>
                  <a:gd name="T62" fmla="*/ 0 w 374"/>
                  <a:gd name="T63" fmla="*/ 54 h 118"/>
                  <a:gd name="T64" fmla="*/ 2 w 374"/>
                  <a:gd name="T65" fmla="*/ 54 h 118"/>
                  <a:gd name="T66" fmla="*/ 2 w 374"/>
                  <a:gd name="T67" fmla="*/ 55 h 118"/>
                  <a:gd name="T68" fmla="*/ 2 w 374"/>
                  <a:gd name="T69" fmla="*/ 55 h 118"/>
                  <a:gd name="T70" fmla="*/ 3 w 374"/>
                  <a:gd name="T71" fmla="*/ 55 h 118"/>
                  <a:gd name="T72" fmla="*/ 3 w 374"/>
                  <a:gd name="T73" fmla="*/ 55 h 118"/>
                  <a:gd name="T74" fmla="*/ 3 w 374"/>
                  <a:gd name="T75" fmla="*/ 55 h 118"/>
                  <a:gd name="T76" fmla="*/ 5 w 374"/>
                  <a:gd name="T77" fmla="*/ 55 h 118"/>
                  <a:gd name="T78" fmla="*/ 5 w 374"/>
                  <a:gd name="T79" fmla="*/ 55 h 118"/>
                  <a:gd name="T80" fmla="*/ 5 w 374"/>
                  <a:gd name="T81" fmla="*/ 52 h 118"/>
                  <a:gd name="T82" fmla="*/ 8 w 374"/>
                  <a:gd name="T83" fmla="*/ 34 h 118"/>
                  <a:gd name="T84" fmla="*/ 13 w 374"/>
                  <a:gd name="T85" fmla="*/ 17 h 118"/>
                  <a:gd name="T86" fmla="*/ 18 w 374"/>
                  <a:gd name="T87" fmla="*/ 0 h 118"/>
                  <a:gd name="T88" fmla="*/ 18 w 374"/>
                  <a:gd name="T89" fmla="*/ 0 h 118"/>
                  <a:gd name="T90" fmla="*/ 17 w 374"/>
                  <a:gd name="T91" fmla="*/ 0 h 118"/>
                  <a:gd name="T92" fmla="*/ 17 w 374"/>
                  <a:gd name="T93" fmla="*/ 0 h 118"/>
                  <a:gd name="T94" fmla="*/ 17 w 374"/>
                  <a:gd name="T95" fmla="*/ 0 h 118"/>
                  <a:gd name="T96" fmla="*/ 15 w 374"/>
                  <a:gd name="T97" fmla="*/ 0 h 118"/>
                  <a:gd name="T98" fmla="*/ 15 w 374"/>
                  <a:gd name="T99" fmla="*/ 0 h 118"/>
                  <a:gd name="T100" fmla="*/ 15 w 374"/>
                  <a:gd name="T101" fmla="*/ 0 h 118"/>
                  <a:gd name="T102" fmla="*/ 13 w 374"/>
                  <a:gd name="T103" fmla="*/ 0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4"/>
                  <a:gd name="T157" fmla="*/ 0 h 118"/>
                  <a:gd name="T158" fmla="*/ 374 w 374"/>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4" h="118">
                    <a:moveTo>
                      <a:pt x="374" y="70"/>
                    </a:moveTo>
                    <a:lnTo>
                      <a:pt x="374" y="58"/>
                    </a:lnTo>
                    <a:lnTo>
                      <a:pt x="372" y="58"/>
                    </a:lnTo>
                    <a:lnTo>
                      <a:pt x="370" y="58"/>
                    </a:lnTo>
                    <a:lnTo>
                      <a:pt x="369" y="58"/>
                    </a:lnTo>
                    <a:lnTo>
                      <a:pt x="369" y="70"/>
                    </a:lnTo>
                    <a:lnTo>
                      <a:pt x="374" y="70"/>
                    </a:lnTo>
                    <a:lnTo>
                      <a:pt x="374" y="90"/>
                    </a:lnTo>
                    <a:lnTo>
                      <a:pt x="370" y="108"/>
                    </a:lnTo>
                    <a:lnTo>
                      <a:pt x="367" y="118"/>
                    </a:lnTo>
                    <a:lnTo>
                      <a:pt x="365" y="118"/>
                    </a:lnTo>
                    <a:lnTo>
                      <a:pt x="364" y="118"/>
                    </a:lnTo>
                    <a:lnTo>
                      <a:pt x="362" y="118"/>
                    </a:lnTo>
                    <a:lnTo>
                      <a:pt x="365" y="108"/>
                    </a:lnTo>
                    <a:lnTo>
                      <a:pt x="369" y="90"/>
                    </a:lnTo>
                    <a:lnTo>
                      <a:pt x="369" y="70"/>
                    </a:lnTo>
                    <a:lnTo>
                      <a:pt x="374" y="70"/>
                    </a:lnTo>
                    <a:close/>
                    <a:moveTo>
                      <a:pt x="13" y="0"/>
                    </a:moveTo>
                    <a:lnTo>
                      <a:pt x="8" y="15"/>
                    </a:lnTo>
                    <a:lnTo>
                      <a:pt x="3" y="34"/>
                    </a:lnTo>
                    <a:lnTo>
                      <a:pt x="0" y="52"/>
                    </a:lnTo>
                    <a:lnTo>
                      <a:pt x="0" y="54"/>
                    </a:lnTo>
                    <a:lnTo>
                      <a:pt x="2" y="54"/>
                    </a:lnTo>
                    <a:lnTo>
                      <a:pt x="2" y="55"/>
                    </a:lnTo>
                    <a:lnTo>
                      <a:pt x="3" y="55"/>
                    </a:lnTo>
                    <a:lnTo>
                      <a:pt x="5" y="55"/>
                    </a:lnTo>
                    <a:lnTo>
                      <a:pt x="5" y="52"/>
                    </a:lnTo>
                    <a:lnTo>
                      <a:pt x="8" y="34"/>
                    </a:lnTo>
                    <a:lnTo>
                      <a:pt x="13" y="17"/>
                    </a:lnTo>
                    <a:lnTo>
                      <a:pt x="18" y="0"/>
                    </a:lnTo>
                    <a:lnTo>
                      <a:pt x="17" y="0"/>
                    </a:lnTo>
                    <a:lnTo>
                      <a:pt x="15" y="0"/>
                    </a:lnTo>
                    <a:lnTo>
                      <a:pt x="13" y="0"/>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399" name="Freeform 415"/>
              <p:cNvSpPr>
                <a:spLocks noEditPoints="1"/>
              </p:cNvSpPr>
              <p:nvPr/>
            </p:nvSpPr>
            <p:spPr bwMode="auto">
              <a:xfrm>
                <a:off x="1848" y="2875"/>
                <a:ext cx="369" cy="118"/>
              </a:xfrm>
              <a:custGeom>
                <a:avLst/>
                <a:gdLst>
                  <a:gd name="T0" fmla="*/ 369 w 369"/>
                  <a:gd name="T1" fmla="*/ 70 h 118"/>
                  <a:gd name="T2" fmla="*/ 367 w 369"/>
                  <a:gd name="T3" fmla="*/ 58 h 118"/>
                  <a:gd name="T4" fmla="*/ 367 w 369"/>
                  <a:gd name="T5" fmla="*/ 58 h 118"/>
                  <a:gd name="T6" fmla="*/ 366 w 369"/>
                  <a:gd name="T7" fmla="*/ 58 h 118"/>
                  <a:gd name="T8" fmla="*/ 366 w 369"/>
                  <a:gd name="T9" fmla="*/ 58 h 118"/>
                  <a:gd name="T10" fmla="*/ 366 w 369"/>
                  <a:gd name="T11" fmla="*/ 58 h 118"/>
                  <a:gd name="T12" fmla="*/ 364 w 369"/>
                  <a:gd name="T13" fmla="*/ 58 h 118"/>
                  <a:gd name="T14" fmla="*/ 364 w 369"/>
                  <a:gd name="T15" fmla="*/ 58 h 118"/>
                  <a:gd name="T16" fmla="*/ 364 w 369"/>
                  <a:gd name="T17" fmla="*/ 58 h 118"/>
                  <a:gd name="T18" fmla="*/ 362 w 369"/>
                  <a:gd name="T19" fmla="*/ 58 h 118"/>
                  <a:gd name="T20" fmla="*/ 364 w 369"/>
                  <a:gd name="T21" fmla="*/ 70 h 118"/>
                  <a:gd name="T22" fmla="*/ 369 w 369"/>
                  <a:gd name="T23" fmla="*/ 70 h 118"/>
                  <a:gd name="T24" fmla="*/ 367 w 369"/>
                  <a:gd name="T25" fmla="*/ 90 h 118"/>
                  <a:gd name="T26" fmla="*/ 364 w 369"/>
                  <a:gd name="T27" fmla="*/ 108 h 118"/>
                  <a:gd name="T28" fmla="*/ 362 w 369"/>
                  <a:gd name="T29" fmla="*/ 118 h 118"/>
                  <a:gd name="T30" fmla="*/ 361 w 369"/>
                  <a:gd name="T31" fmla="*/ 118 h 118"/>
                  <a:gd name="T32" fmla="*/ 361 w 369"/>
                  <a:gd name="T33" fmla="*/ 118 h 118"/>
                  <a:gd name="T34" fmla="*/ 361 w 369"/>
                  <a:gd name="T35" fmla="*/ 118 h 118"/>
                  <a:gd name="T36" fmla="*/ 359 w 369"/>
                  <a:gd name="T37" fmla="*/ 118 h 118"/>
                  <a:gd name="T38" fmla="*/ 359 w 369"/>
                  <a:gd name="T39" fmla="*/ 118 h 118"/>
                  <a:gd name="T40" fmla="*/ 357 w 369"/>
                  <a:gd name="T41" fmla="*/ 118 h 118"/>
                  <a:gd name="T42" fmla="*/ 357 w 369"/>
                  <a:gd name="T43" fmla="*/ 118 h 118"/>
                  <a:gd name="T44" fmla="*/ 357 w 369"/>
                  <a:gd name="T45" fmla="*/ 118 h 118"/>
                  <a:gd name="T46" fmla="*/ 359 w 369"/>
                  <a:gd name="T47" fmla="*/ 107 h 118"/>
                  <a:gd name="T48" fmla="*/ 362 w 369"/>
                  <a:gd name="T49" fmla="*/ 88 h 118"/>
                  <a:gd name="T50" fmla="*/ 364 w 369"/>
                  <a:gd name="T51" fmla="*/ 70 h 118"/>
                  <a:gd name="T52" fmla="*/ 369 w 369"/>
                  <a:gd name="T53" fmla="*/ 70 h 118"/>
                  <a:gd name="T54" fmla="*/ 14 w 369"/>
                  <a:gd name="T55" fmla="*/ 0 h 118"/>
                  <a:gd name="T56" fmla="*/ 7 w 369"/>
                  <a:gd name="T57" fmla="*/ 15 h 118"/>
                  <a:gd name="T58" fmla="*/ 4 w 369"/>
                  <a:gd name="T59" fmla="*/ 34 h 118"/>
                  <a:gd name="T60" fmla="*/ 0 w 369"/>
                  <a:gd name="T61" fmla="*/ 52 h 118"/>
                  <a:gd name="T62" fmla="*/ 0 w 369"/>
                  <a:gd name="T63" fmla="*/ 55 h 118"/>
                  <a:gd name="T64" fmla="*/ 0 w 369"/>
                  <a:gd name="T65" fmla="*/ 55 h 118"/>
                  <a:gd name="T66" fmla="*/ 0 w 369"/>
                  <a:gd name="T67" fmla="*/ 55 h 118"/>
                  <a:gd name="T68" fmla="*/ 2 w 369"/>
                  <a:gd name="T69" fmla="*/ 55 h 118"/>
                  <a:gd name="T70" fmla="*/ 2 w 369"/>
                  <a:gd name="T71" fmla="*/ 55 h 118"/>
                  <a:gd name="T72" fmla="*/ 4 w 369"/>
                  <a:gd name="T73" fmla="*/ 55 h 118"/>
                  <a:gd name="T74" fmla="*/ 4 w 369"/>
                  <a:gd name="T75" fmla="*/ 55 h 118"/>
                  <a:gd name="T76" fmla="*/ 4 w 369"/>
                  <a:gd name="T77" fmla="*/ 55 h 118"/>
                  <a:gd name="T78" fmla="*/ 5 w 369"/>
                  <a:gd name="T79" fmla="*/ 55 h 118"/>
                  <a:gd name="T80" fmla="*/ 5 w 369"/>
                  <a:gd name="T81" fmla="*/ 52 h 118"/>
                  <a:gd name="T82" fmla="*/ 7 w 369"/>
                  <a:gd name="T83" fmla="*/ 35 h 118"/>
                  <a:gd name="T84" fmla="*/ 12 w 369"/>
                  <a:gd name="T85" fmla="*/ 17 h 118"/>
                  <a:gd name="T86" fmla="*/ 19 w 369"/>
                  <a:gd name="T87" fmla="*/ 2 h 118"/>
                  <a:gd name="T88" fmla="*/ 17 w 369"/>
                  <a:gd name="T89" fmla="*/ 2 h 118"/>
                  <a:gd name="T90" fmla="*/ 17 w 369"/>
                  <a:gd name="T91" fmla="*/ 0 h 118"/>
                  <a:gd name="T92" fmla="*/ 17 w 369"/>
                  <a:gd name="T93" fmla="*/ 0 h 118"/>
                  <a:gd name="T94" fmla="*/ 15 w 369"/>
                  <a:gd name="T95" fmla="*/ 0 h 118"/>
                  <a:gd name="T96" fmla="*/ 15 w 369"/>
                  <a:gd name="T97" fmla="*/ 0 h 118"/>
                  <a:gd name="T98" fmla="*/ 14 w 369"/>
                  <a:gd name="T99" fmla="*/ 0 h 118"/>
                  <a:gd name="T100" fmla="*/ 14 w 369"/>
                  <a:gd name="T101" fmla="*/ 0 h 118"/>
                  <a:gd name="T102" fmla="*/ 14 w 369"/>
                  <a:gd name="T103" fmla="*/ 0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9"/>
                  <a:gd name="T157" fmla="*/ 0 h 118"/>
                  <a:gd name="T158" fmla="*/ 369 w 369"/>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9" h="118">
                    <a:moveTo>
                      <a:pt x="369" y="70"/>
                    </a:moveTo>
                    <a:lnTo>
                      <a:pt x="367" y="58"/>
                    </a:lnTo>
                    <a:lnTo>
                      <a:pt x="366" y="58"/>
                    </a:lnTo>
                    <a:lnTo>
                      <a:pt x="364" y="58"/>
                    </a:lnTo>
                    <a:lnTo>
                      <a:pt x="362" y="58"/>
                    </a:lnTo>
                    <a:lnTo>
                      <a:pt x="364" y="70"/>
                    </a:lnTo>
                    <a:lnTo>
                      <a:pt x="369" y="70"/>
                    </a:lnTo>
                    <a:lnTo>
                      <a:pt x="367" y="90"/>
                    </a:lnTo>
                    <a:lnTo>
                      <a:pt x="364" y="108"/>
                    </a:lnTo>
                    <a:lnTo>
                      <a:pt x="362" y="118"/>
                    </a:lnTo>
                    <a:lnTo>
                      <a:pt x="361" y="118"/>
                    </a:lnTo>
                    <a:lnTo>
                      <a:pt x="359" y="118"/>
                    </a:lnTo>
                    <a:lnTo>
                      <a:pt x="357" y="118"/>
                    </a:lnTo>
                    <a:lnTo>
                      <a:pt x="359" y="107"/>
                    </a:lnTo>
                    <a:lnTo>
                      <a:pt x="362" y="88"/>
                    </a:lnTo>
                    <a:lnTo>
                      <a:pt x="364" y="70"/>
                    </a:lnTo>
                    <a:lnTo>
                      <a:pt x="369" y="70"/>
                    </a:lnTo>
                    <a:close/>
                    <a:moveTo>
                      <a:pt x="14" y="0"/>
                    </a:moveTo>
                    <a:lnTo>
                      <a:pt x="7" y="15"/>
                    </a:lnTo>
                    <a:lnTo>
                      <a:pt x="4" y="34"/>
                    </a:lnTo>
                    <a:lnTo>
                      <a:pt x="0" y="52"/>
                    </a:lnTo>
                    <a:lnTo>
                      <a:pt x="0" y="55"/>
                    </a:lnTo>
                    <a:lnTo>
                      <a:pt x="2" y="55"/>
                    </a:lnTo>
                    <a:lnTo>
                      <a:pt x="4" y="55"/>
                    </a:lnTo>
                    <a:lnTo>
                      <a:pt x="5" y="55"/>
                    </a:lnTo>
                    <a:lnTo>
                      <a:pt x="5" y="52"/>
                    </a:lnTo>
                    <a:lnTo>
                      <a:pt x="7" y="35"/>
                    </a:lnTo>
                    <a:lnTo>
                      <a:pt x="12" y="17"/>
                    </a:lnTo>
                    <a:lnTo>
                      <a:pt x="19" y="2"/>
                    </a:lnTo>
                    <a:lnTo>
                      <a:pt x="17" y="2"/>
                    </a:lnTo>
                    <a:lnTo>
                      <a:pt x="17" y="0"/>
                    </a:lnTo>
                    <a:lnTo>
                      <a:pt x="15" y="0"/>
                    </a:lnTo>
                    <a:lnTo>
                      <a:pt x="14" y="0"/>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400" name="Freeform 416"/>
              <p:cNvSpPr>
                <a:spLocks noEditPoints="1"/>
              </p:cNvSpPr>
              <p:nvPr/>
            </p:nvSpPr>
            <p:spPr bwMode="auto">
              <a:xfrm>
                <a:off x="1850" y="2875"/>
                <a:ext cx="364" cy="118"/>
              </a:xfrm>
              <a:custGeom>
                <a:avLst/>
                <a:gdLst>
                  <a:gd name="T0" fmla="*/ 364 w 364"/>
                  <a:gd name="T1" fmla="*/ 70 h 118"/>
                  <a:gd name="T2" fmla="*/ 364 w 364"/>
                  <a:gd name="T3" fmla="*/ 58 h 118"/>
                  <a:gd name="T4" fmla="*/ 362 w 364"/>
                  <a:gd name="T5" fmla="*/ 58 h 118"/>
                  <a:gd name="T6" fmla="*/ 362 w 364"/>
                  <a:gd name="T7" fmla="*/ 58 h 118"/>
                  <a:gd name="T8" fmla="*/ 362 w 364"/>
                  <a:gd name="T9" fmla="*/ 58 h 118"/>
                  <a:gd name="T10" fmla="*/ 360 w 364"/>
                  <a:gd name="T11" fmla="*/ 58 h 118"/>
                  <a:gd name="T12" fmla="*/ 360 w 364"/>
                  <a:gd name="T13" fmla="*/ 58 h 118"/>
                  <a:gd name="T14" fmla="*/ 359 w 364"/>
                  <a:gd name="T15" fmla="*/ 58 h 118"/>
                  <a:gd name="T16" fmla="*/ 359 w 364"/>
                  <a:gd name="T17" fmla="*/ 58 h 118"/>
                  <a:gd name="T18" fmla="*/ 359 w 364"/>
                  <a:gd name="T19" fmla="*/ 58 h 118"/>
                  <a:gd name="T20" fmla="*/ 359 w 364"/>
                  <a:gd name="T21" fmla="*/ 70 h 118"/>
                  <a:gd name="T22" fmla="*/ 364 w 364"/>
                  <a:gd name="T23" fmla="*/ 70 h 118"/>
                  <a:gd name="T24" fmla="*/ 364 w 364"/>
                  <a:gd name="T25" fmla="*/ 90 h 118"/>
                  <a:gd name="T26" fmla="*/ 360 w 364"/>
                  <a:gd name="T27" fmla="*/ 108 h 118"/>
                  <a:gd name="T28" fmla="*/ 357 w 364"/>
                  <a:gd name="T29" fmla="*/ 118 h 118"/>
                  <a:gd name="T30" fmla="*/ 357 w 364"/>
                  <a:gd name="T31" fmla="*/ 118 h 118"/>
                  <a:gd name="T32" fmla="*/ 355 w 364"/>
                  <a:gd name="T33" fmla="*/ 118 h 118"/>
                  <a:gd name="T34" fmla="*/ 355 w 364"/>
                  <a:gd name="T35" fmla="*/ 118 h 118"/>
                  <a:gd name="T36" fmla="*/ 355 w 364"/>
                  <a:gd name="T37" fmla="*/ 118 h 118"/>
                  <a:gd name="T38" fmla="*/ 354 w 364"/>
                  <a:gd name="T39" fmla="*/ 118 h 118"/>
                  <a:gd name="T40" fmla="*/ 354 w 364"/>
                  <a:gd name="T41" fmla="*/ 118 h 118"/>
                  <a:gd name="T42" fmla="*/ 352 w 364"/>
                  <a:gd name="T43" fmla="*/ 118 h 118"/>
                  <a:gd name="T44" fmla="*/ 352 w 364"/>
                  <a:gd name="T45" fmla="*/ 118 h 118"/>
                  <a:gd name="T46" fmla="*/ 355 w 364"/>
                  <a:gd name="T47" fmla="*/ 107 h 118"/>
                  <a:gd name="T48" fmla="*/ 359 w 364"/>
                  <a:gd name="T49" fmla="*/ 88 h 118"/>
                  <a:gd name="T50" fmla="*/ 359 w 364"/>
                  <a:gd name="T51" fmla="*/ 70 h 118"/>
                  <a:gd name="T52" fmla="*/ 364 w 364"/>
                  <a:gd name="T53" fmla="*/ 70 h 118"/>
                  <a:gd name="T54" fmla="*/ 13 w 364"/>
                  <a:gd name="T55" fmla="*/ 0 h 118"/>
                  <a:gd name="T56" fmla="*/ 8 w 364"/>
                  <a:gd name="T57" fmla="*/ 17 h 118"/>
                  <a:gd name="T58" fmla="*/ 3 w 364"/>
                  <a:gd name="T59" fmla="*/ 34 h 118"/>
                  <a:gd name="T60" fmla="*/ 0 w 364"/>
                  <a:gd name="T61" fmla="*/ 52 h 118"/>
                  <a:gd name="T62" fmla="*/ 0 w 364"/>
                  <a:gd name="T63" fmla="*/ 55 h 118"/>
                  <a:gd name="T64" fmla="*/ 2 w 364"/>
                  <a:gd name="T65" fmla="*/ 55 h 118"/>
                  <a:gd name="T66" fmla="*/ 2 w 364"/>
                  <a:gd name="T67" fmla="*/ 55 h 118"/>
                  <a:gd name="T68" fmla="*/ 2 w 364"/>
                  <a:gd name="T69" fmla="*/ 55 h 118"/>
                  <a:gd name="T70" fmla="*/ 3 w 364"/>
                  <a:gd name="T71" fmla="*/ 55 h 118"/>
                  <a:gd name="T72" fmla="*/ 3 w 364"/>
                  <a:gd name="T73" fmla="*/ 55 h 118"/>
                  <a:gd name="T74" fmla="*/ 3 w 364"/>
                  <a:gd name="T75" fmla="*/ 55 h 118"/>
                  <a:gd name="T76" fmla="*/ 5 w 364"/>
                  <a:gd name="T77" fmla="*/ 57 h 118"/>
                  <a:gd name="T78" fmla="*/ 5 w 364"/>
                  <a:gd name="T79" fmla="*/ 57 h 118"/>
                  <a:gd name="T80" fmla="*/ 5 w 364"/>
                  <a:gd name="T81" fmla="*/ 54 h 118"/>
                  <a:gd name="T82" fmla="*/ 8 w 364"/>
                  <a:gd name="T83" fmla="*/ 35 h 118"/>
                  <a:gd name="T84" fmla="*/ 13 w 364"/>
                  <a:gd name="T85" fmla="*/ 19 h 118"/>
                  <a:gd name="T86" fmla="*/ 18 w 364"/>
                  <a:gd name="T87" fmla="*/ 2 h 118"/>
                  <a:gd name="T88" fmla="*/ 18 w 364"/>
                  <a:gd name="T89" fmla="*/ 2 h 118"/>
                  <a:gd name="T90" fmla="*/ 17 w 364"/>
                  <a:gd name="T91" fmla="*/ 2 h 118"/>
                  <a:gd name="T92" fmla="*/ 17 w 364"/>
                  <a:gd name="T93" fmla="*/ 2 h 118"/>
                  <a:gd name="T94" fmla="*/ 17 w 364"/>
                  <a:gd name="T95" fmla="*/ 2 h 118"/>
                  <a:gd name="T96" fmla="*/ 15 w 364"/>
                  <a:gd name="T97" fmla="*/ 2 h 118"/>
                  <a:gd name="T98" fmla="*/ 15 w 364"/>
                  <a:gd name="T99" fmla="*/ 0 h 118"/>
                  <a:gd name="T100" fmla="*/ 15 w 364"/>
                  <a:gd name="T101" fmla="*/ 0 h 118"/>
                  <a:gd name="T102" fmla="*/ 13 w 364"/>
                  <a:gd name="T103" fmla="*/ 0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18"/>
                  <a:gd name="T158" fmla="*/ 364 w 364"/>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18">
                    <a:moveTo>
                      <a:pt x="364" y="70"/>
                    </a:moveTo>
                    <a:lnTo>
                      <a:pt x="364" y="58"/>
                    </a:lnTo>
                    <a:lnTo>
                      <a:pt x="362" y="58"/>
                    </a:lnTo>
                    <a:lnTo>
                      <a:pt x="360" y="58"/>
                    </a:lnTo>
                    <a:lnTo>
                      <a:pt x="359" y="58"/>
                    </a:lnTo>
                    <a:lnTo>
                      <a:pt x="359" y="70"/>
                    </a:lnTo>
                    <a:lnTo>
                      <a:pt x="364" y="70"/>
                    </a:lnTo>
                    <a:lnTo>
                      <a:pt x="364" y="90"/>
                    </a:lnTo>
                    <a:lnTo>
                      <a:pt x="360" y="108"/>
                    </a:lnTo>
                    <a:lnTo>
                      <a:pt x="357" y="118"/>
                    </a:lnTo>
                    <a:lnTo>
                      <a:pt x="355" y="118"/>
                    </a:lnTo>
                    <a:lnTo>
                      <a:pt x="354" y="118"/>
                    </a:lnTo>
                    <a:lnTo>
                      <a:pt x="352" y="118"/>
                    </a:lnTo>
                    <a:lnTo>
                      <a:pt x="355" y="107"/>
                    </a:lnTo>
                    <a:lnTo>
                      <a:pt x="359" y="88"/>
                    </a:lnTo>
                    <a:lnTo>
                      <a:pt x="359" y="70"/>
                    </a:lnTo>
                    <a:lnTo>
                      <a:pt x="364" y="70"/>
                    </a:lnTo>
                    <a:close/>
                    <a:moveTo>
                      <a:pt x="13" y="0"/>
                    </a:moveTo>
                    <a:lnTo>
                      <a:pt x="8" y="17"/>
                    </a:lnTo>
                    <a:lnTo>
                      <a:pt x="3" y="34"/>
                    </a:lnTo>
                    <a:lnTo>
                      <a:pt x="0" y="52"/>
                    </a:lnTo>
                    <a:lnTo>
                      <a:pt x="0" y="55"/>
                    </a:lnTo>
                    <a:lnTo>
                      <a:pt x="2" y="55"/>
                    </a:lnTo>
                    <a:lnTo>
                      <a:pt x="3" y="55"/>
                    </a:lnTo>
                    <a:lnTo>
                      <a:pt x="5" y="57"/>
                    </a:lnTo>
                    <a:lnTo>
                      <a:pt x="5" y="54"/>
                    </a:lnTo>
                    <a:lnTo>
                      <a:pt x="8" y="35"/>
                    </a:lnTo>
                    <a:lnTo>
                      <a:pt x="13" y="19"/>
                    </a:lnTo>
                    <a:lnTo>
                      <a:pt x="18" y="2"/>
                    </a:lnTo>
                    <a:lnTo>
                      <a:pt x="17" y="2"/>
                    </a:lnTo>
                    <a:lnTo>
                      <a:pt x="15" y="2"/>
                    </a:lnTo>
                    <a:lnTo>
                      <a:pt x="15" y="0"/>
                    </a:lnTo>
                    <a:lnTo>
                      <a:pt x="13" y="0"/>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401" name="Freeform 417"/>
              <p:cNvSpPr>
                <a:spLocks noEditPoints="1"/>
              </p:cNvSpPr>
              <p:nvPr/>
            </p:nvSpPr>
            <p:spPr bwMode="auto">
              <a:xfrm>
                <a:off x="1853" y="2877"/>
                <a:ext cx="359" cy="116"/>
              </a:xfrm>
              <a:custGeom>
                <a:avLst/>
                <a:gdLst>
                  <a:gd name="T0" fmla="*/ 359 w 359"/>
                  <a:gd name="T1" fmla="*/ 68 h 116"/>
                  <a:gd name="T2" fmla="*/ 357 w 359"/>
                  <a:gd name="T3" fmla="*/ 56 h 116"/>
                  <a:gd name="T4" fmla="*/ 357 w 359"/>
                  <a:gd name="T5" fmla="*/ 56 h 116"/>
                  <a:gd name="T6" fmla="*/ 356 w 359"/>
                  <a:gd name="T7" fmla="*/ 56 h 116"/>
                  <a:gd name="T8" fmla="*/ 356 w 359"/>
                  <a:gd name="T9" fmla="*/ 56 h 116"/>
                  <a:gd name="T10" fmla="*/ 356 w 359"/>
                  <a:gd name="T11" fmla="*/ 56 h 116"/>
                  <a:gd name="T12" fmla="*/ 354 w 359"/>
                  <a:gd name="T13" fmla="*/ 56 h 116"/>
                  <a:gd name="T14" fmla="*/ 354 w 359"/>
                  <a:gd name="T15" fmla="*/ 56 h 116"/>
                  <a:gd name="T16" fmla="*/ 354 w 359"/>
                  <a:gd name="T17" fmla="*/ 56 h 116"/>
                  <a:gd name="T18" fmla="*/ 352 w 359"/>
                  <a:gd name="T19" fmla="*/ 56 h 116"/>
                  <a:gd name="T20" fmla="*/ 354 w 359"/>
                  <a:gd name="T21" fmla="*/ 68 h 116"/>
                  <a:gd name="T22" fmla="*/ 359 w 359"/>
                  <a:gd name="T23" fmla="*/ 68 h 116"/>
                  <a:gd name="T24" fmla="*/ 357 w 359"/>
                  <a:gd name="T25" fmla="*/ 86 h 116"/>
                  <a:gd name="T26" fmla="*/ 354 w 359"/>
                  <a:gd name="T27" fmla="*/ 105 h 116"/>
                  <a:gd name="T28" fmla="*/ 352 w 359"/>
                  <a:gd name="T29" fmla="*/ 116 h 116"/>
                  <a:gd name="T30" fmla="*/ 351 w 359"/>
                  <a:gd name="T31" fmla="*/ 116 h 116"/>
                  <a:gd name="T32" fmla="*/ 351 w 359"/>
                  <a:gd name="T33" fmla="*/ 116 h 116"/>
                  <a:gd name="T34" fmla="*/ 349 w 359"/>
                  <a:gd name="T35" fmla="*/ 116 h 116"/>
                  <a:gd name="T36" fmla="*/ 349 w 359"/>
                  <a:gd name="T37" fmla="*/ 116 h 116"/>
                  <a:gd name="T38" fmla="*/ 349 w 359"/>
                  <a:gd name="T39" fmla="*/ 116 h 116"/>
                  <a:gd name="T40" fmla="*/ 347 w 359"/>
                  <a:gd name="T41" fmla="*/ 116 h 116"/>
                  <a:gd name="T42" fmla="*/ 347 w 359"/>
                  <a:gd name="T43" fmla="*/ 116 h 116"/>
                  <a:gd name="T44" fmla="*/ 347 w 359"/>
                  <a:gd name="T45" fmla="*/ 116 h 116"/>
                  <a:gd name="T46" fmla="*/ 349 w 359"/>
                  <a:gd name="T47" fmla="*/ 105 h 116"/>
                  <a:gd name="T48" fmla="*/ 352 w 359"/>
                  <a:gd name="T49" fmla="*/ 86 h 116"/>
                  <a:gd name="T50" fmla="*/ 354 w 359"/>
                  <a:gd name="T51" fmla="*/ 68 h 116"/>
                  <a:gd name="T52" fmla="*/ 359 w 359"/>
                  <a:gd name="T53" fmla="*/ 68 h 116"/>
                  <a:gd name="T54" fmla="*/ 14 w 359"/>
                  <a:gd name="T55" fmla="*/ 0 h 116"/>
                  <a:gd name="T56" fmla="*/ 7 w 359"/>
                  <a:gd name="T57" fmla="*/ 15 h 116"/>
                  <a:gd name="T58" fmla="*/ 2 w 359"/>
                  <a:gd name="T59" fmla="*/ 33 h 116"/>
                  <a:gd name="T60" fmla="*/ 0 w 359"/>
                  <a:gd name="T61" fmla="*/ 50 h 116"/>
                  <a:gd name="T62" fmla="*/ 0 w 359"/>
                  <a:gd name="T63" fmla="*/ 53 h 116"/>
                  <a:gd name="T64" fmla="*/ 0 w 359"/>
                  <a:gd name="T65" fmla="*/ 53 h 116"/>
                  <a:gd name="T66" fmla="*/ 0 w 359"/>
                  <a:gd name="T67" fmla="*/ 53 h 116"/>
                  <a:gd name="T68" fmla="*/ 2 w 359"/>
                  <a:gd name="T69" fmla="*/ 55 h 116"/>
                  <a:gd name="T70" fmla="*/ 2 w 359"/>
                  <a:gd name="T71" fmla="*/ 55 h 116"/>
                  <a:gd name="T72" fmla="*/ 4 w 359"/>
                  <a:gd name="T73" fmla="*/ 55 h 116"/>
                  <a:gd name="T74" fmla="*/ 4 w 359"/>
                  <a:gd name="T75" fmla="*/ 55 h 116"/>
                  <a:gd name="T76" fmla="*/ 4 w 359"/>
                  <a:gd name="T77" fmla="*/ 55 h 116"/>
                  <a:gd name="T78" fmla="*/ 5 w 359"/>
                  <a:gd name="T79" fmla="*/ 55 h 116"/>
                  <a:gd name="T80" fmla="*/ 5 w 359"/>
                  <a:gd name="T81" fmla="*/ 52 h 116"/>
                  <a:gd name="T82" fmla="*/ 7 w 359"/>
                  <a:gd name="T83" fmla="*/ 33 h 116"/>
                  <a:gd name="T84" fmla="*/ 12 w 359"/>
                  <a:gd name="T85" fmla="*/ 17 h 116"/>
                  <a:gd name="T86" fmla="*/ 19 w 359"/>
                  <a:gd name="T87" fmla="*/ 2 h 116"/>
                  <a:gd name="T88" fmla="*/ 19 w 359"/>
                  <a:gd name="T89" fmla="*/ 0 h 116"/>
                  <a:gd name="T90" fmla="*/ 17 w 359"/>
                  <a:gd name="T91" fmla="*/ 0 h 116"/>
                  <a:gd name="T92" fmla="*/ 17 w 359"/>
                  <a:gd name="T93" fmla="*/ 0 h 116"/>
                  <a:gd name="T94" fmla="*/ 17 w 359"/>
                  <a:gd name="T95" fmla="*/ 0 h 116"/>
                  <a:gd name="T96" fmla="*/ 15 w 359"/>
                  <a:gd name="T97" fmla="*/ 0 h 116"/>
                  <a:gd name="T98" fmla="*/ 15 w 359"/>
                  <a:gd name="T99" fmla="*/ 0 h 116"/>
                  <a:gd name="T100" fmla="*/ 14 w 359"/>
                  <a:gd name="T101" fmla="*/ 0 h 116"/>
                  <a:gd name="T102" fmla="*/ 14 w 359"/>
                  <a:gd name="T103" fmla="*/ 0 h 116"/>
                  <a:gd name="T104" fmla="*/ 14 w 359"/>
                  <a:gd name="T105" fmla="*/ 0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9"/>
                  <a:gd name="T160" fmla="*/ 0 h 116"/>
                  <a:gd name="T161" fmla="*/ 359 w 359"/>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9" h="116">
                    <a:moveTo>
                      <a:pt x="359" y="68"/>
                    </a:moveTo>
                    <a:lnTo>
                      <a:pt x="357" y="56"/>
                    </a:lnTo>
                    <a:lnTo>
                      <a:pt x="356" y="56"/>
                    </a:lnTo>
                    <a:lnTo>
                      <a:pt x="354" y="56"/>
                    </a:lnTo>
                    <a:lnTo>
                      <a:pt x="352" y="56"/>
                    </a:lnTo>
                    <a:lnTo>
                      <a:pt x="354" y="68"/>
                    </a:lnTo>
                    <a:lnTo>
                      <a:pt x="359" y="68"/>
                    </a:lnTo>
                    <a:lnTo>
                      <a:pt x="357" y="86"/>
                    </a:lnTo>
                    <a:lnTo>
                      <a:pt x="354" y="105"/>
                    </a:lnTo>
                    <a:lnTo>
                      <a:pt x="352" y="116"/>
                    </a:lnTo>
                    <a:lnTo>
                      <a:pt x="351" y="116"/>
                    </a:lnTo>
                    <a:lnTo>
                      <a:pt x="349" y="116"/>
                    </a:lnTo>
                    <a:lnTo>
                      <a:pt x="347" y="116"/>
                    </a:lnTo>
                    <a:lnTo>
                      <a:pt x="349" y="105"/>
                    </a:lnTo>
                    <a:lnTo>
                      <a:pt x="352" y="86"/>
                    </a:lnTo>
                    <a:lnTo>
                      <a:pt x="354" y="68"/>
                    </a:lnTo>
                    <a:lnTo>
                      <a:pt x="359" y="68"/>
                    </a:lnTo>
                    <a:close/>
                    <a:moveTo>
                      <a:pt x="14" y="0"/>
                    </a:moveTo>
                    <a:lnTo>
                      <a:pt x="7" y="15"/>
                    </a:lnTo>
                    <a:lnTo>
                      <a:pt x="2" y="33"/>
                    </a:lnTo>
                    <a:lnTo>
                      <a:pt x="0" y="50"/>
                    </a:lnTo>
                    <a:lnTo>
                      <a:pt x="0" y="53"/>
                    </a:lnTo>
                    <a:lnTo>
                      <a:pt x="2" y="55"/>
                    </a:lnTo>
                    <a:lnTo>
                      <a:pt x="4" y="55"/>
                    </a:lnTo>
                    <a:lnTo>
                      <a:pt x="5" y="55"/>
                    </a:lnTo>
                    <a:lnTo>
                      <a:pt x="5" y="52"/>
                    </a:lnTo>
                    <a:lnTo>
                      <a:pt x="7" y="33"/>
                    </a:lnTo>
                    <a:lnTo>
                      <a:pt x="12" y="17"/>
                    </a:lnTo>
                    <a:lnTo>
                      <a:pt x="19" y="2"/>
                    </a:lnTo>
                    <a:lnTo>
                      <a:pt x="19" y="0"/>
                    </a:lnTo>
                    <a:lnTo>
                      <a:pt x="17" y="0"/>
                    </a:lnTo>
                    <a:lnTo>
                      <a:pt x="15" y="0"/>
                    </a:lnTo>
                    <a:lnTo>
                      <a:pt x="14" y="0"/>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402" name="Freeform 418"/>
              <p:cNvSpPr>
                <a:spLocks noEditPoints="1"/>
              </p:cNvSpPr>
              <p:nvPr/>
            </p:nvSpPr>
            <p:spPr bwMode="auto">
              <a:xfrm>
                <a:off x="1855" y="2877"/>
                <a:ext cx="354" cy="116"/>
              </a:xfrm>
              <a:custGeom>
                <a:avLst/>
                <a:gdLst>
                  <a:gd name="T0" fmla="*/ 354 w 354"/>
                  <a:gd name="T1" fmla="*/ 68 h 116"/>
                  <a:gd name="T2" fmla="*/ 354 w 354"/>
                  <a:gd name="T3" fmla="*/ 56 h 116"/>
                  <a:gd name="T4" fmla="*/ 352 w 354"/>
                  <a:gd name="T5" fmla="*/ 56 h 116"/>
                  <a:gd name="T6" fmla="*/ 352 w 354"/>
                  <a:gd name="T7" fmla="*/ 56 h 116"/>
                  <a:gd name="T8" fmla="*/ 352 w 354"/>
                  <a:gd name="T9" fmla="*/ 56 h 116"/>
                  <a:gd name="T10" fmla="*/ 350 w 354"/>
                  <a:gd name="T11" fmla="*/ 56 h 116"/>
                  <a:gd name="T12" fmla="*/ 350 w 354"/>
                  <a:gd name="T13" fmla="*/ 56 h 116"/>
                  <a:gd name="T14" fmla="*/ 349 w 354"/>
                  <a:gd name="T15" fmla="*/ 56 h 116"/>
                  <a:gd name="T16" fmla="*/ 349 w 354"/>
                  <a:gd name="T17" fmla="*/ 56 h 116"/>
                  <a:gd name="T18" fmla="*/ 349 w 354"/>
                  <a:gd name="T19" fmla="*/ 56 h 116"/>
                  <a:gd name="T20" fmla="*/ 349 w 354"/>
                  <a:gd name="T21" fmla="*/ 68 h 116"/>
                  <a:gd name="T22" fmla="*/ 354 w 354"/>
                  <a:gd name="T23" fmla="*/ 68 h 116"/>
                  <a:gd name="T24" fmla="*/ 354 w 354"/>
                  <a:gd name="T25" fmla="*/ 86 h 116"/>
                  <a:gd name="T26" fmla="*/ 350 w 354"/>
                  <a:gd name="T27" fmla="*/ 105 h 116"/>
                  <a:gd name="T28" fmla="*/ 347 w 354"/>
                  <a:gd name="T29" fmla="*/ 116 h 116"/>
                  <a:gd name="T30" fmla="*/ 347 w 354"/>
                  <a:gd name="T31" fmla="*/ 116 h 116"/>
                  <a:gd name="T32" fmla="*/ 345 w 354"/>
                  <a:gd name="T33" fmla="*/ 116 h 116"/>
                  <a:gd name="T34" fmla="*/ 345 w 354"/>
                  <a:gd name="T35" fmla="*/ 116 h 116"/>
                  <a:gd name="T36" fmla="*/ 345 w 354"/>
                  <a:gd name="T37" fmla="*/ 116 h 116"/>
                  <a:gd name="T38" fmla="*/ 344 w 354"/>
                  <a:gd name="T39" fmla="*/ 116 h 116"/>
                  <a:gd name="T40" fmla="*/ 344 w 354"/>
                  <a:gd name="T41" fmla="*/ 116 h 116"/>
                  <a:gd name="T42" fmla="*/ 342 w 354"/>
                  <a:gd name="T43" fmla="*/ 116 h 116"/>
                  <a:gd name="T44" fmla="*/ 342 w 354"/>
                  <a:gd name="T45" fmla="*/ 116 h 116"/>
                  <a:gd name="T46" fmla="*/ 345 w 354"/>
                  <a:gd name="T47" fmla="*/ 103 h 116"/>
                  <a:gd name="T48" fmla="*/ 349 w 354"/>
                  <a:gd name="T49" fmla="*/ 86 h 116"/>
                  <a:gd name="T50" fmla="*/ 349 w 354"/>
                  <a:gd name="T51" fmla="*/ 68 h 116"/>
                  <a:gd name="T52" fmla="*/ 354 w 354"/>
                  <a:gd name="T53" fmla="*/ 68 h 116"/>
                  <a:gd name="T54" fmla="*/ 13 w 354"/>
                  <a:gd name="T55" fmla="*/ 0 h 116"/>
                  <a:gd name="T56" fmla="*/ 8 w 354"/>
                  <a:gd name="T57" fmla="*/ 17 h 116"/>
                  <a:gd name="T58" fmla="*/ 3 w 354"/>
                  <a:gd name="T59" fmla="*/ 33 h 116"/>
                  <a:gd name="T60" fmla="*/ 0 w 354"/>
                  <a:gd name="T61" fmla="*/ 52 h 116"/>
                  <a:gd name="T62" fmla="*/ 0 w 354"/>
                  <a:gd name="T63" fmla="*/ 55 h 116"/>
                  <a:gd name="T64" fmla="*/ 2 w 354"/>
                  <a:gd name="T65" fmla="*/ 55 h 116"/>
                  <a:gd name="T66" fmla="*/ 2 w 354"/>
                  <a:gd name="T67" fmla="*/ 55 h 116"/>
                  <a:gd name="T68" fmla="*/ 2 w 354"/>
                  <a:gd name="T69" fmla="*/ 55 h 116"/>
                  <a:gd name="T70" fmla="*/ 3 w 354"/>
                  <a:gd name="T71" fmla="*/ 55 h 116"/>
                  <a:gd name="T72" fmla="*/ 3 w 354"/>
                  <a:gd name="T73" fmla="*/ 55 h 116"/>
                  <a:gd name="T74" fmla="*/ 3 w 354"/>
                  <a:gd name="T75" fmla="*/ 55 h 116"/>
                  <a:gd name="T76" fmla="*/ 5 w 354"/>
                  <a:gd name="T77" fmla="*/ 55 h 116"/>
                  <a:gd name="T78" fmla="*/ 5 w 354"/>
                  <a:gd name="T79" fmla="*/ 55 h 116"/>
                  <a:gd name="T80" fmla="*/ 5 w 354"/>
                  <a:gd name="T81" fmla="*/ 52 h 116"/>
                  <a:gd name="T82" fmla="*/ 8 w 354"/>
                  <a:gd name="T83" fmla="*/ 35 h 116"/>
                  <a:gd name="T84" fmla="*/ 12 w 354"/>
                  <a:gd name="T85" fmla="*/ 18 h 116"/>
                  <a:gd name="T86" fmla="*/ 18 w 354"/>
                  <a:gd name="T87" fmla="*/ 2 h 116"/>
                  <a:gd name="T88" fmla="*/ 18 w 354"/>
                  <a:gd name="T89" fmla="*/ 2 h 116"/>
                  <a:gd name="T90" fmla="*/ 18 w 354"/>
                  <a:gd name="T91" fmla="*/ 2 h 116"/>
                  <a:gd name="T92" fmla="*/ 17 w 354"/>
                  <a:gd name="T93" fmla="*/ 0 h 116"/>
                  <a:gd name="T94" fmla="*/ 17 w 354"/>
                  <a:gd name="T95" fmla="*/ 0 h 116"/>
                  <a:gd name="T96" fmla="*/ 17 w 354"/>
                  <a:gd name="T97" fmla="*/ 0 h 116"/>
                  <a:gd name="T98" fmla="*/ 15 w 354"/>
                  <a:gd name="T99" fmla="*/ 0 h 116"/>
                  <a:gd name="T100" fmla="*/ 15 w 354"/>
                  <a:gd name="T101" fmla="*/ 0 h 116"/>
                  <a:gd name="T102" fmla="*/ 15 w 354"/>
                  <a:gd name="T103" fmla="*/ 0 h 116"/>
                  <a:gd name="T104" fmla="*/ 13 w 354"/>
                  <a:gd name="T105" fmla="*/ 0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4"/>
                  <a:gd name="T160" fmla="*/ 0 h 116"/>
                  <a:gd name="T161" fmla="*/ 354 w 354"/>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4" h="116">
                    <a:moveTo>
                      <a:pt x="354" y="68"/>
                    </a:moveTo>
                    <a:lnTo>
                      <a:pt x="354" y="56"/>
                    </a:lnTo>
                    <a:lnTo>
                      <a:pt x="352" y="56"/>
                    </a:lnTo>
                    <a:lnTo>
                      <a:pt x="350" y="56"/>
                    </a:lnTo>
                    <a:lnTo>
                      <a:pt x="349" y="56"/>
                    </a:lnTo>
                    <a:lnTo>
                      <a:pt x="349" y="68"/>
                    </a:lnTo>
                    <a:lnTo>
                      <a:pt x="354" y="68"/>
                    </a:lnTo>
                    <a:lnTo>
                      <a:pt x="354" y="86"/>
                    </a:lnTo>
                    <a:lnTo>
                      <a:pt x="350" y="105"/>
                    </a:lnTo>
                    <a:lnTo>
                      <a:pt x="347" y="116"/>
                    </a:lnTo>
                    <a:lnTo>
                      <a:pt x="345" y="116"/>
                    </a:lnTo>
                    <a:lnTo>
                      <a:pt x="344" y="116"/>
                    </a:lnTo>
                    <a:lnTo>
                      <a:pt x="342" y="116"/>
                    </a:lnTo>
                    <a:lnTo>
                      <a:pt x="345" y="103"/>
                    </a:lnTo>
                    <a:lnTo>
                      <a:pt x="349" y="86"/>
                    </a:lnTo>
                    <a:lnTo>
                      <a:pt x="349" y="68"/>
                    </a:lnTo>
                    <a:lnTo>
                      <a:pt x="354" y="68"/>
                    </a:lnTo>
                    <a:close/>
                    <a:moveTo>
                      <a:pt x="13" y="0"/>
                    </a:moveTo>
                    <a:lnTo>
                      <a:pt x="8" y="17"/>
                    </a:lnTo>
                    <a:lnTo>
                      <a:pt x="3" y="33"/>
                    </a:lnTo>
                    <a:lnTo>
                      <a:pt x="0" y="52"/>
                    </a:lnTo>
                    <a:lnTo>
                      <a:pt x="0" y="55"/>
                    </a:lnTo>
                    <a:lnTo>
                      <a:pt x="2" y="55"/>
                    </a:lnTo>
                    <a:lnTo>
                      <a:pt x="3" y="55"/>
                    </a:lnTo>
                    <a:lnTo>
                      <a:pt x="5" y="55"/>
                    </a:lnTo>
                    <a:lnTo>
                      <a:pt x="5" y="52"/>
                    </a:lnTo>
                    <a:lnTo>
                      <a:pt x="8" y="35"/>
                    </a:lnTo>
                    <a:lnTo>
                      <a:pt x="12" y="18"/>
                    </a:lnTo>
                    <a:lnTo>
                      <a:pt x="18" y="2"/>
                    </a:lnTo>
                    <a:lnTo>
                      <a:pt x="17" y="0"/>
                    </a:lnTo>
                    <a:lnTo>
                      <a:pt x="15" y="0"/>
                    </a:lnTo>
                    <a:lnTo>
                      <a:pt x="13" y="0"/>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403" name="Freeform 419"/>
              <p:cNvSpPr>
                <a:spLocks noEditPoints="1"/>
              </p:cNvSpPr>
              <p:nvPr/>
            </p:nvSpPr>
            <p:spPr bwMode="auto">
              <a:xfrm>
                <a:off x="1858" y="2877"/>
                <a:ext cx="349" cy="116"/>
              </a:xfrm>
              <a:custGeom>
                <a:avLst/>
                <a:gdLst>
                  <a:gd name="T0" fmla="*/ 349 w 349"/>
                  <a:gd name="T1" fmla="*/ 68 h 116"/>
                  <a:gd name="T2" fmla="*/ 347 w 349"/>
                  <a:gd name="T3" fmla="*/ 56 h 116"/>
                  <a:gd name="T4" fmla="*/ 347 w 349"/>
                  <a:gd name="T5" fmla="*/ 56 h 116"/>
                  <a:gd name="T6" fmla="*/ 346 w 349"/>
                  <a:gd name="T7" fmla="*/ 56 h 116"/>
                  <a:gd name="T8" fmla="*/ 346 w 349"/>
                  <a:gd name="T9" fmla="*/ 56 h 116"/>
                  <a:gd name="T10" fmla="*/ 346 w 349"/>
                  <a:gd name="T11" fmla="*/ 56 h 116"/>
                  <a:gd name="T12" fmla="*/ 344 w 349"/>
                  <a:gd name="T13" fmla="*/ 56 h 116"/>
                  <a:gd name="T14" fmla="*/ 344 w 349"/>
                  <a:gd name="T15" fmla="*/ 56 h 116"/>
                  <a:gd name="T16" fmla="*/ 344 w 349"/>
                  <a:gd name="T17" fmla="*/ 56 h 116"/>
                  <a:gd name="T18" fmla="*/ 342 w 349"/>
                  <a:gd name="T19" fmla="*/ 56 h 116"/>
                  <a:gd name="T20" fmla="*/ 344 w 349"/>
                  <a:gd name="T21" fmla="*/ 68 h 116"/>
                  <a:gd name="T22" fmla="*/ 349 w 349"/>
                  <a:gd name="T23" fmla="*/ 68 h 116"/>
                  <a:gd name="T24" fmla="*/ 347 w 349"/>
                  <a:gd name="T25" fmla="*/ 86 h 116"/>
                  <a:gd name="T26" fmla="*/ 344 w 349"/>
                  <a:gd name="T27" fmla="*/ 105 h 116"/>
                  <a:gd name="T28" fmla="*/ 342 w 349"/>
                  <a:gd name="T29" fmla="*/ 116 h 116"/>
                  <a:gd name="T30" fmla="*/ 341 w 349"/>
                  <a:gd name="T31" fmla="*/ 116 h 116"/>
                  <a:gd name="T32" fmla="*/ 341 w 349"/>
                  <a:gd name="T33" fmla="*/ 116 h 116"/>
                  <a:gd name="T34" fmla="*/ 339 w 349"/>
                  <a:gd name="T35" fmla="*/ 116 h 116"/>
                  <a:gd name="T36" fmla="*/ 339 w 349"/>
                  <a:gd name="T37" fmla="*/ 116 h 116"/>
                  <a:gd name="T38" fmla="*/ 339 w 349"/>
                  <a:gd name="T39" fmla="*/ 116 h 116"/>
                  <a:gd name="T40" fmla="*/ 338 w 349"/>
                  <a:gd name="T41" fmla="*/ 116 h 116"/>
                  <a:gd name="T42" fmla="*/ 338 w 349"/>
                  <a:gd name="T43" fmla="*/ 116 h 116"/>
                  <a:gd name="T44" fmla="*/ 338 w 349"/>
                  <a:gd name="T45" fmla="*/ 116 h 116"/>
                  <a:gd name="T46" fmla="*/ 341 w 349"/>
                  <a:gd name="T47" fmla="*/ 103 h 116"/>
                  <a:gd name="T48" fmla="*/ 342 w 349"/>
                  <a:gd name="T49" fmla="*/ 86 h 116"/>
                  <a:gd name="T50" fmla="*/ 344 w 349"/>
                  <a:gd name="T51" fmla="*/ 68 h 116"/>
                  <a:gd name="T52" fmla="*/ 349 w 349"/>
                  <a:gd name="T53" fmla="*/ 68 h 116"/>
                  <a:gd name="T54" fmla="*/ 14 w 349"/>
                  <a:gd name="T55" fmla="*/ 0 h 116"/>
                  <a:gd name="T56" fmla="*/ 14 w 349"/>
                  <a:gd name="T57" fmla="*/ 2 h 116"/>
                  <a:gd name="T58" fmla="*/ 7 w 349"/>
                  <a:gd name="T59" fmla="*/ 17 h 116"/>
                  <a:gd name="T60" fmla="*/ 2 w 349"/>
                  <a:gd name="T61" fmla="*/ 33 h 116"/>
                  <a:gd name="T62" fmla="*/ 0 w 349"/>
                  <a:gd name="T63" fmla="*/ 52 h 116"/>
                  <a:gd name="T64" fmla="*/ 0 w 349"/>
                  <a:gd name="T65" fmla="*/ 55 h 116"/>
                  <a:gd name="T66" fmla="*/ 0 w 349"/>
                  <a:gd name="T67" fmla="*/ 55 h 116"/>
                  <a:gd name="T68" fmla="*/ 0 w 349"/>
                  <a:gd name="T69" fmla="*/ 55 h 116"/>
                  <a:gd name="T70" fmla="*/ 2 w 349"/>
                  <a:gd name="T71" fmla="*/ 55 h 116"/>
                  <a:gd name="T72" fmla="*/ 2 w 349"/>
                  <a:gd name="T73" fmla="*/ 55 h 116"/>
                  <a:gd name="T74" fmla="*/ 4 w 349"/>
                  <a:gd name="T75" fmla="*/ 55 h 116"/>
                  <a:gd name="T76" fmla="*/ 4 w 349"/>
                  <a:gd name="T77" fmla="*/ 55 h 116"/>
                  <a:gd name="T78" fmla="*/ 4 w 349"/>
                  <a:gd name="T79" fmla="*/ 56 h 116"/>
                  <a:gd name="T80" fmla="*/ 5 w 349"/>
                  <a:gd name="T81" fmla="*/ 56 h 116"/>
                  <a:gd name="T82" fmla="*/ 5 w 349"/>
                  <a:gd name="T83" fmla="*/ 52 h 116"/>
                  <a:gd name="T84" fmla="*/ 7 w 349"/>
                  <a:gd name="T85" fmla="*/ 35 h 116"/>
                  <a:gd name="T86" fmla="*/ 12 w 349"/>
                  <a:gd name="T87" fmla="*/ 18 h 116"/>
                  <a:gd name="T88" fmla="*/ 17 w 349"/>
                  <a:gd name="T89" fmla="*/ 3 h 116"/>
                  <a:gd name="T90" fmla="*/ 19 w 349"/>
                  <a:gd name="T91" fmla="*/ 2 h 116"/>
                  <a:gd name="T92" fmla="*/ 17 w 349"/>
                  <a:gd name="T93" fmla="*/ 2 h 116"/>
                  <a:gd name="T94" fmla="*/ 17 w 349"/>
                  <a:gd name="T95" fmla="*/ 2 h 116"/>
                  <a:gd name="T96" fmla="*/ 15 w 349"/>
                  <a:gd name="T97" fmla="*/ 2 h 116"/>
                  <a:gd name="T98" fmla="*/ 15 w 349"/>
                  <a:gd name="T99" fmla="*/ 2 h 116"/>
                  <a:gd name="T100" fmla="*/ 15 w 349"/>
                  <a:gd name="T101" fmla="*/ 2 h 116"/>
                  <a:gd name="T102" fmla="*/ 14 w 349"/>
                  <a:gd name="T103" fmla="*/ 0 h 116"/>
                  <a:gd name="T104" fmla="*/ 14 w 349"/>
                  <a:gd name="T105" fmla="*/ 0 h 116"/>
                  <a:gd name="T106" fmla="*/ 14 w 349"/>
                  <a:gd name="T107" fmla="*/ 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9"/>
                  <a:gd name="T163" fmla="*/ 0 h 116"/>
                  <a:gd name="T164" fmla="*/ 349 w 349"/>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9" h="116">
                    <a:moveTo>
                      <a:pt x="349" y="68"/>
                    </a:moveTo>
                    <a:lnTo>
                      <a:pt x="347" y="56"/>
                    </a:lnTo>
                    <a:lnTo>
                      <a:pt x="346" y="56"/>
                    </a:lnTo>
                    <a:lnTo>
                      <a:pt x="344" y="56"/>
                    </a:lnTo>
                    <a:lnTo>
                      <a:pt x="342" y="56"/>
                    </a:lnTo>
                    <a:lnTo>
                      <a:pt x="344" y="68"/>
                    </a:lnTo>
                    <a:lnTo>
                      <a:pt x="349" y="68"/>
                    </a:lnTo>
                    <a:lnTo>
                      <a:pt x="347" y="86"/>
                    </a:lnTo>
                    <a:lnTo>
                      <a:pt x="344" y="105"/>
                    </a:lnTo>
                    <a:lnTo>
                      <a:pt x="342" y="116"/>
                    </a:lnTo>
                    <a:lnTo>
                      <a:pt x="341" y="116"/>
                    </a:lnTo>
                    <a:lnTo>
                      <a:pt x="339" y="116"/>
                    </a:lnTo>
                    <a:lnTo>
                      <a:pt x="338" y="116"/>
                    </a:lnTo>
                    <a:lnTo>
                      <a:pt x="341" y="103"/>
                    </a:lnTo>
                    <a:lnTo>
                      <a:pt x="342" y="86"/>
                    </a:lnTo>
                    <a:lnTo>
                      <a:pt x="344" y="68"/>
                    </a:lnTo>
                    <a:lnTo>
                      <a:pt x="349" y="68"/>
                    </a:lnTo>
                    <a:close/>
                    <a:moveTo>
                      <a:pt x="14" y="0"/>
                    </a:moveTo>
                    <a:lnTo>
                      <a:pt x="14" y="2"/>
                    </a:lnTo>
                    <a:lnTo>
                      <a:pt x="7" y="17"/>
                    </a:lnTo>
                    <a:lnTo>
                      <a:pt x="2" y="33"/>
                    </a:lnTo>
                    <a:lnTo>
                      <a:pt x="0" y="52"/>
                    </a:lnTo>
                    <a:lnTo>
                      <a:pt x="0" y="55"/>
                    </a:lnTo>
                    <a:lnTo>
                      <a:pt x="2" y="55"/>
                    </a:lnTo>
                    <a:lnTo>
                      <a:pt x="4" y="55"/>
                    </a:lnTo>
                    <a:lnTo>
                      <a:pt x="4" y="56"/>
                    </a:lnTo>
                    <a:lnTo>
                      <a:pt x="5" y="56"/>
                    </a:lnTo>
                    <a:lnTo>
                      <a:pt x="5" y="52"/>
                    </a:lnTo>
                    <a:lnTo>
                      <a:pt x="7" y="35"/>
                    </a:lnTo>
                    <a:lnTo>
                      <a:pt x="12" y="18"/>
                    </a:lnTo>
                    <a:lnTo>
                      <a:pt x="17" y="3"/>
                    </a:lnTo>
                    <a:lnTo>
                      <a:pt x="19" y="2"/>
                    </a:lnTo>
                    <a:lnTo>
                      <a:pt x="17" y="2"/>
                    </a:lnTo>
                    <a:lnTo>
                      <a:pt x="15" y="2"/>
                    </a:lnTo>
                    <a:lnTo>
                      <a:pt x="14" y="0"/>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404" name="Freeform 420"/>
              <p:cNvSpPr>
                <a:spLocks noEditPoints="1"/>
              </p:cNvSpPr>
              <p:nvPr/>
            </p:nvSpPr>
            <p:spPr bwMode="auto">
              <a:xfrm>
                <a:off x="1860" y="2879"/>
                <a:ext cx="344" cy="114"/>
              </a:xfrm>
              <a:custGeom>
                <a:avLst/>
                <a:gdLst>
                  <a:gd name="T0" fmla="*/ 344 w 344"/>
                  <a:gd name="T1" fmla="*/ 66 h 114"/>
                  <a:gd name="T2" fmla="*/ 344 w 344"/>
                  <a:gd name="T3" fmla="*/ 54 h 114"/>
                  <a:gd name="T4" fmla="*/ 342 w 344"/>
                  <a:gd name="T5" fmla="*/ 54 h 114"/>
                  <a:gd name="T6" fmla="*/ 342 w 344"/>
                  <a:gd name="T7" fmla="*/ 54 h 114"/>
                  <a:gd name="T8" fmla="*/ 342 w 344"/>
                  <a:gd name="T9" fmla="*/ 54 h 114"/>
                  <a:gd name="T10" fmla="*/ 340 w 344"/>
                  <a:gd name="T11" fmla="*/ 54 h 114"/>
                  <a:gd name="T12" fmla="*/ 340 w 344"/>
                  <a:gd name="T13" fmla="*/ 54 h 114"/>
                  <a:gd name="T14" fmla="*/ 339 w 344"/>
                  <a:gd name="T15" fmla="*/ 54 h 114"/>
                  <a:gd name="T16" fmla="*/ 339 w 344"/>
                  <a:gd name="T17" fmla="*/ 54 h 114"/>
                  <a:gd name="T18" fmla="*/ 339 w 344"/>
                  <a:gd name="T19" fmla="*/ 54 h 114"/>
                  <a:gd name="T20" fmla="*/ 339 w 344"/>
                  <a:gd name="T21" fmla="*/ 66 h 114"/>
                  <a:gd name="T22" fmla="*/ 344 w 344"/>
                  <a:gd name="T23" fmla="*/ 66 h 114"/>
                  <a:gd name="T24" fmla="*/ 344 w 344"/>
                  <a:gd name="T25" fmla="*/ 84 h 114"/>
                  <a:gd name="T26" fmla="*/ 340 w 344"/>
                  <a:gd name="T27" fmla="*/ 101 h 114"/>
                  <a:gd name="T28" fmla="*/ 337 w 344"/>
                  <a:gd name="T29" fmla="*/ 114 h 114"/>
                  <a:gd name="T30" fmla="*/ 337 w 344"/>
                  <a:gd name="T31" fmla="*/ 114 h 114"/>
                  <a:gd name="T32" fmla="*/ 336 w 344"/>
                  <a:gd name="T33" fmla="*/ 114 h 114"/>
                  <a:gd name="T34" fmla="*/ 336 w 344"/>
                  <a:gd name="T35" fmla="*/ 114 h 114"/>
                  <a:gd name="T36" fmla="*/ 336 w 344"/>
                  <a:gd name="T37" fmla="*/ 114 h 114"/>
                  <a:gd name="T38" fmla="*/ 334 w 344"/>
                  <a:gd name="T39" fmla="*/ 114 h 114"/>
                  <a:gd name="T40" fmla="*/ 334 w 344"/>
                  <a:gd name="T41" fmla="*/ 114 h 114"/>
                  <a:gd name="T42" fmla="*/ 332 w 344"/>
                  <a:gd name="T43" fmla="*/ 114 h 114"/>
                  <a:gd name="T44" fmla="*/ 332 w 344"/>
                  <a:gd name="T45" fmla="*/ 114 h 114"/>
                  <a:gd name="T46" fmla="*/ 336 w 344"/>
                  <a:gd name="T47" fmla="*/ 101 h 114"/>
                  <a:gd name="T48" fmla="*/ 339 w 344"/>
                  <a:gd name="T49" fmla="*/ 84 h 114"/>
                  <a:gd name="T50" fmla="*/ 339 w 344"/>
                  <a:gd name="T51" fmla="*/ 66 h 114"/>
                  <a:gd name="T52" fmla="*/ 344 w 344"/>
                  <a:gd name="T53" fmla="*/ 66 h 114"/>
                  <a:gd name="T54" fmla="*/ 13 w 344"/>
                  <a:gd name="T55" fmla="*/ 0 h 114"/>
                  <a:gd name="T56" fmla="*/ 13 w 344"/>
                  <a:gd name="T57" fmla="*/ 0 h 114"/>
                  <a:gd name="T58" fmla="*/ 7 w 344"/>
                  <a:gd name="T59" fmla="*/ 16 h 114"/>
                  <a:gd name="T60" fmla="*/ 3 w 344"/>
                  <a:gd name="T61" fmla="*/ 33 h 114"/>
                  <a:gd name="T62" fmla="*/ 0 w 344"/>
                  <a:gd name="T63" fmla="*/ 50 h 114"/>
                  <a:gd name="T64" fmla="*/ 0 w 344"/>
                  <a:gd name="T65" fmla="*/ 53 h 114"/>
                  <a:gd name="T66" fmla="*/ 2 w 344"/>
                  <a:gd name="T67" fmla="*/ 53 h 114"/>
                  <a:gd name="T68" fmla="*/ 2 w 344"/>
                  <a:gd name="T69" fmla="*/ 53 h 114"/>
                  <a:gd name="T70" fmla="*/ 2 w 344"/>
                  <a:gd name="T71" fmla="*/ 54 h 114"/>
                  <a:gd name="T72" fmla="*/ 3 w 344"/>
                  <a:gd name="T73" fmla="*/ 54 h 114"/>
                  <a:gd name="T74" fmla="*/ 3 w 344"/>
                  <a:gd name="T75" fmla="*/ 54 h 114"/>
                  <a:gd name="T76" fmla="*/ 3 w 344"/>
                  <a:gd name="T77" fmla="*/ 54 h 114"/>
                  <a:gd name="T78" fmla="*/ 5 w 344"/>
                  <a:gd name="T79" fmla="*/ 54 h 114"/>
                  <a:gd name="T80" fmla="*/ 5 w 344"/>
                  <a:gd name="T81" fmla="*/ 54 h 114"/>
                  <a:gd name="T82" fmla="*/ 5 w 344"/>
                  <a:gd name="T83" fmla="*/ 50 h 114"/>
                  <a:gd name="T84" fmla="*/ 8 w 344"/>
                  <a:gd name="T85" fmla="*/ 33 h 114"/>
                  <a:gd name="T86" fmla="*/ 12 w 344"/>
                  <a:gd name="T87" fmla="*/ 18 h 114"/>
                  <a:gd name="T88" fmla="*/ 18 w 344"/>
                  <a:gd name="T89" fmla="*/ 1 h 114"/>
                  <a:gd name="T90" fmla="*/ 18 w 344"/>
                  <a:gd name="T91" fmla="*/ 0 h 114"/>
                  <a:gd name="T92" fmla="*/ 18 w 344"/>
                  <a:gd name="T93" fmla="*/ 0 h 114"/>
                  <a:gd name="T94" fmla="*/ 17 w 344"/>
                  <a:gd name="T95" fmla="*/ 0 h 114"/>
                  <a:gd name="T96" fmla="*/ 17 w 344"/>
                  <a:gd name="T97" fmla="*/ 0 h 114"/>
                  <a:gd name="T98" fmla="*/ 17 w 344"/>
                  <a:gd name="T99" fmla="*/ 0 h 114"/>
                  <a:gd name="T100" fmla="*/ 15 w 344"/>
                  <a:gd name="T101" fmla="*/ 0 h 114"/>
                  <a:gd name="T102" fmla="*/ 15 w 344"/>
                  <a:gd name="T103" fmla="*/ 0 h 114"/>
                  <a:gd name="T104" fmla="*/ 13 w 344"/>
                  <a:gd name="T105" fmla="*/ 0 h 114"/>
                  <a:gd name="T106" fmla="*/ 13 w 344"/>
                  <a:gd name="T107" fmla="*/ 0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4"/>
                  <a:gd name="T163" fmla="*/ 0 h 114"/>
                  <a:gd name="T164" fmla="*/ 344 w 34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4" h="114">
                    <a:moveTo>
                      <a:pt x="344" y="66"/>
                    </a:moveTo>
                    <a:lnTo>
                      <a:pt x="344" y="54"/>
                    </a:lnTo>
                    <a:lnTo>
                      <a:pt x="342" y="54"/>
                    </a:lnTo>
                    <a:lnTo>
                      <a:pt x="340" y="54"/>
                    </a:lnTo>
                    <a:lnTo>
                      <a:pt x="339" y="54"/>
                    </a:lnTo>
                    <a:lnTo>
                      <a:pt x="339" y="66"/>
                    </a:lnTo>
                    <a:lnTo>
                      <a:pt x="344" y="66"/>
                    </a:lnTo>
                    <a:lnTo>
                      <a:pt x="344" y="84"/>
                    </a:lnTo>
                    <a:lnTo>
                      <a:pt x="340" y="101"/>
                    </a:lnTo>
                    <a:lnTo>
                      <a:pt x="337" y="114"/>
                    </a:lnTo>
                    <a:lnTo>
                      <a:pt x="336" y="114"/>
                    </a:lnTo>
                    <a:lnTo>
                      <a:pt x="334" y="114"/>
                    </a:lnTo>
                    <a:lnTo>
                      <a:pt x="332" y="114"/>
                    </a:lnTo>
                    <a:lnTo>
                      <a:pt x="336" y="101"/>
                    </a:lnTo>
                    <a:lnTo>
                      <a:pt x="339" y="84"/>
                    </a:lnTo>
                    <a:lnTo>
                      <a:pt x="339" y="66"/>
                    </a:lnTo>
                    <a:lnTo>
                      <a:pt x="344" y="66"/>
                    </a:lnTo>
                    <a:close/>
                    <a:moveTo>
                      <a:pt x="13" y="0"/>
                    </a:moveTo>
                    <a:lnTo>
                      <a:pt x="13" y="0"/>
                    </a:lnTo>
                    <a:lnTo>
                      <a:pt x="7" y="16"/>
                    </a:lnTo>
                    <a:lnTo>
                      <a:pt x="3" y="33"/>
                    </a:lnTo>
                    <a:lnTo>
                      <a:pt x="0" y="50"/>
                    </a:lnTo>
                    <a:lnTo>
                      <a:pt x="0" y="53"/>
                    </a:lnTo>
                    <a:lnTo>
                      <a:pt x="2" y="53"/>
                    </a:lnTo>
                    <a:lnTo>
                      <a:pt x="2" y="54"/>
                    </a:lnTo>
                    <a:lnTo>
                      <a:pt x="3" y="54"/>
                    </a:lnTo>
                    <a:lnTo>
                      <a:pt x="5" y="54"/>
                    </a:lnTo>
                    <a:lnTo>
                      <a:pt x="5" y="50"/>
                    </a:lnTo>
                    <a:lnTo>
                      <a:pt x="8" y="33"/>
                    </a:lnTo>
                    <a:lnTo>
                      <a:pt x="12" y="18"/>
                    </a:lnTo>
                    <a:lnTo>
                      <a:pt x="18" y="1"/>
                    </a:lnTo>
                    <a:lnTo>
                      <a:pt x="18" y="0"/>
                    </a:lnTo>
                    <a:lnTo>
                      <a:pt x="17" y="0"/>
                    </a:lnTo>
                    <a:lnTo>
                      <a:pt x="15" y="0"/>
                    </a:lnTo>
                    <a:lnTo>
                      <a:pt x="13" y="0"/>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405" name="Freeform 421"/>
              <p:cNvSpPr>
                <a:spLocks noEditPoints="1"/>
              </p:cNvSpPr>
              <p:nvPr/>
            </p:nvSpPr>
            <p:spPr bwMode="auto">
              <a:xfrm>
                <a:off x="1863" y="2879"/>
                <a:ext cx="339" cy="114"/>
              </a:xfrm>
              <a:custGeom>
                <a:avLst/>
                <a:gdLst>
                  <a:gd name="T0" fmla="*/ 339 w 339"/>
                  <a:gd name="T1" fmla="*/ 66 h 114"/>
                  <a:gd name="T2" fmla="*/ 337 w 339"/>
                  <a:gd name="T3" fmla="*/ 54 h 114"/>
                  <a:gd name="T4" fmla="*/ 337 w 339"/>
                  <a:gd name="T5" fmla="*/ 54 h 114"/>
                  <a:gd name="T6" fmla="*/ 336 w 339"/>
                  <a:gd name="T7" fmla="*/ 54 h 114"/>
                  <a:gd name="T8" fmla="*/ 336 w 339"/>
                  <a:gd name="T9" fmla="*/ 54 h 114"/>
                  <a:gd name="T10" fmla="*/ 336 w 339"/>
                  <a:gd name="T11" fmla="*/ 54 h 114"/>
                  <a:gd name="T12" fmla="*/ 334 w 339"/>
                  <a:gd name="T13" fmla="*/ 54 h 114"/>
                  <a:gd name="T14" fmla="*/ 334 w 339"/>
                  <a:gd name="T15" fmla="*/ 54 h 114"/>
                  <a:gd name="T16" fmla="*/ 334 w 339"/>
                  <a:gd name="T17" fmla="*/ 54 h 114"/>
                  <a:gd name="T18" fmla="*/ 333 w 339"/>
                  <a:gd name="T19" fmla="*/ 54 h 114"/>
                  <a:gd name="T20" fmla="*/ 334 w 339"/>
                  <a:gd name="T21" fmla="*/ 66 h 114"/>
                  <a:gd name="T22" fmla="*/ 339 w 339"/>
                  <a:gd name="T23" fmla="*/ 66 h 114"/>
                  <a:gd name="T24" fmla="*/ 337 w 339"/>
                  <a:gd name="T25" fmla="*/ 84 h 114"/>
                  <a:gd name="T26" fmla="*/ 336 w 339"/>
                  <a:gd name="T27" fmla="*/ 101 h 114"/>
                  <a:gd name="T28" fmla="*/ 333 w 339"/>
                  <a:gd name="T29" fmla="*/ 114 h 114"/>
                  <a:gd name="T30" fmla="*/ 331 w 339"/>
                  <a:gd name="T31" fmla="*/ 114 h 114"/>
                  <a:gd name="T32" fmla="*/ 331 w 339"/>
                  <a:gd name="T33" fmla="*/ 114 h 114"/>
                  <a:gd name="T34" fmla="*/ 329 w 339"/>
                  <a:gd name="T35" fmla="*/ 114 h 114"/>
                  <a:gd name="T36" fmla="*/ 329 w 339"/>
                  <a:gd name="T37" fmla="*/ 114 h 114"/>
                  <a:gd name="T38" fmla="*/ 329 w 339"/>
                  <a:gd name="T39" fmla="*/ 114 h 114"/>
                  <a:gd name="T40" fmla="*/ 328 w 339"/>
                  <a:gd name="T41" fmla="*/ 114 h 114"/>
                  <a:gd name="T42" fmla="*/ 328 w 339"/>
                  <a:gd name="T43" fmla="*/ 114 h 114"/>
                  <a:gd name="T44" fmla="*/ 326 w 339"/>
                  <a:gd name="T45" fmla="*/ 114 h 114"/>
                  <a:gd name="T46" fmla="*/ 331 w 339"/>
                  <a:gd name="T47" fmla="*/ 99 h 114"/>
                  <a:gd name="T48" fmla="*/ 333 w 339"/>
                  <a:gd name="T49" fmla="*/ 84 h 114"/>
                  <a:gd name="T50" fmla="*/ 334 w 339"/>
                  <a:gd name="T51" fmla="*/ 66 h 114"/>
                  <a:gd name="T52" fmla="*/ 339 w 339"/>
                  <a:gd name="T53" fmla="*/ 66 h 114"/>
                  <a:gd name="T54" fmla="*/ 14 w 339"/>
                  <a:gd name="T55" fmla="*/ 0 h 114"/>
                  <a:gd name="T56" fmla="*/ 12 w 339"/>
                  <a:gd name="T57" fmla="*/ 1 h 114"/>
                  <a:gd name="T58" fmla="*/ 7 w 339"/>
                  <a:gd name="T59" fmla="*/ 16 h 114"/>
                  <a:gd name="T60" fmla="*/ 2 w 339"/>
                  <a:gd name="T61" fmla="*/ 33 h 114"/>
                  <a:gd name="T62" fmla="*/ 0 w 339"/>
                  <a:gd name="T63" fmla="*/ 50 h 114"/>
                  <a:gd name="T64" fmla="*/ 0 w 339"/>
                  <a:gd name="T65" fmla="*/ 54 h 114"/>
                  <a:gd name="T66" fmla="*/ 0 w 339"/>
                  <a:gd name="T67" fmla="*/ 54 h 114"/>
                  <a:gd name="T68" fmla="*/ 0 w 339"/>
                  <a:gd name="T69" fmla="*/ 54 h 114"/>
                  <a:gd name="T70" fmla="*/ 2 w 339"/>
                  <a:gd name="T71" fmla="*/ 54 h 114"/>
                  <a:gd name="T72" fmla="*/ 2 w 339"/>
                  <a:gd name="T73" fmla="*/ 54 h 114"/>
                  <a:gd name="T74" fmla="*/ 4 w 339"/>
                  <a:gd name="T75" fmla="*/ 54 h 114"/>
                  <a:gd name="T76" fmla="*/ 4 w 339"/>
                  <a:gd name="T77" fmla="*/ 54 h 114"/>
                  <a:gd name="T78" fmla="*/ 4 w 339"/>
                  <a:gd name="T79" fmla="*/ 54 h 114"/>
                  <a:gd name="T80" fmla="*/ 5 w 339"/>
                  <a:gd name="T81" fmla="*/ 54 h 114"/>
                  <a:gd name="T82" fmla="*/ 5 w 339"/>
                  <a:gd name="T83" fmla="*/ 50 h 114"/>
                  <a:gd name="T84" fmla="*/ 7 w 339"/>
                  <a:gd name="T85" fmla="*/ 33 h 114"/>
                  <a:gd name="T86" fmla="*/ 12 w 339"/>
                  <a:gd name="T87" fmla="*/ 18 h 114"/>
                  <a:gd name="T88" fmla="*/ 17 w 339"/>
                  <a:gd name="T89" fmla="*/ 3 h 114"/>
                  <a:gd name="T90" fmla="*/ 18 w 339"/>
                  <a:gd name="T91" fmla="*/ 1 h 114"/>
                  <a:gd name="T92" fmla="*/ 17 w 339"/>
                  <a:gd name="T93" fmla="*/ 1 h 114"/>
                  <a:gd name="T94" fmla="*/ 17 w 339"/>
                  <a:gd name="T95" fmla="*/ 1 h 114"/>
                  <a:gd name="T96" fmla="*/ 15 w 339"/>
                  <a:gd name="T97" fmla="*/ 1 h 114"/>
                  <a:gd name="T98" fmla="*/ 15 w 339"/>
                  <a:gd name="T99" fmla="*/ 0 h 114"/>
                  <a:gd name="T100" fmla="*/ 15 w 339"/>
                  <a:gd name="T101" fmla="*/ 0 h 114"/>
                  <a:gd name="T102" fmla="*/ 14 w 339"/>
                  <a:gd name="T103" fmla="*/ 0 h 114"/>
                  <a:gd name="T104" fmla="*/ 14 w 339"/>
                  <a:gd name="T105" fmla="*/ 0 h 114"/>
                  <a:gd name="T106" fmla="*/ 14 w 339"/>
                  <a:gd name="T107" fmla="*/ 0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114"/>
                  <a:gd name="T164" fmla="*/ 339 w 339"/>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114">
                    <a:moveTo>
                      <a:pt x="339" y="66"/>
                    </a:moveTo>
                    <a:lnTo>
                      <a:pt x="337" y="54"/>
                    </a:lnTo>
                    <a:lnTo>
                      <a:pt x="336" y="54"/>
                    </a:lnTo>
                    <a:lnTo>
                      <a:pt x="334" y="54"/>
                    </a:lnTo>
                    <a:lnTo>
                      <a:pt x="333" y="54"/>
                    </a:lnTo>
                    <a:lnTo>
                      <a:pt x="334" y="66"/>
                    </a:lnTo>
                    <a:lnTo>
                      <a:pt x="339" y="66"/>
                    </a:lnTo>
                    <a:lnTo>
                      <a:pt x="337" y="84"/>
                    </a:lnTo>
                    <a:lnTo>
                      <a:pt x="336" y="101"/>
                    </a:lnTo>
                    <a:lnTo>
                      <a:pt x="333" y="114"/>
                    </a:lnTo>
                    <a:lnTo>
                      <a:pt x="331" y="114"/>
                    </a:lnTo>
                    <a:lnTo>
                      <a:pt x="329" y="114"/>
                    </a:lnTo>
                    <a:lnTo>
                      <a:pt x="328" y="114"/>
                    </a:lnTo>
                    <a:lnTo>
                      <a:pt x="326" y="114"/>
                    </a:lnTo>
                    <a:lnTo>
                      <a:pt x="331" y="99"/>
                    </a:lnTo>
                    <a:lnTo>
                      <a:pt x="333" y="84"/>
                    </a:lnTo>
                    <a:lnTo>
                      <a:pt x="334" y="66"/>
                    </a:lnTo>
                    <a:lnTo>
                      <a:pt x="339" y="66"/>
                    </a:lnTo>
                    <a:close/>
                    <a:moveTo>
                      <a:pt x="14" y="0"/>
                    </a:moveTo>
                    <a:lnTo>
                      <a:pt x="12" y="1"/>
                    </a:lnTo>
                    <a:lnTo>
                      <a:pt x="7" y="16"/>
                    </a:lnTo>
                    <a:lnTo>
                      <a:pt x="2" y="33"/>
                    </a:lnTo>
                    <a:lnTo>
                      <a:pt x="0" y="50"/>
                    </a:lnTo>
                    <a:lnTo>
                      <a:pt x="0" y="54"/>
                    </a:lnTo>
                    <a:lnTo>
                      <a:pt x="2" y="54"/>
                    </a:lnTo>
                    <a:lnTo>
                      <a:pt x="4" y="54"/>
                    </a:lnTo>
                    <a:lnTo>
                      <a:pt x="5" y="54"/>
                    </a:lnTo>
                    <a:lnTo>
                      <a:pt x="5" y="50"/>
                    </a:lnTo>
                    <a:lnTo>
                      <a:pt x="7" y="33"/>
                    </a:lnTo>
                    <a:lnTo>
                      <a:pt x="12" y="18"/>
                    </a:lnTo>
                    <a:lnTo>
                      <a:pt x="17" y="3"/>
                    </a:lnTo>
                    <a:lnTo>
                      <a:pt x="18" y="1"/>
                    </a:lnTo>
                    <a:lnTo>
                      <a:pt x="17" y="1"/>
                    </a:lnTo>
                    <a:lnTo>
                      <a:pt x="15" y="1"/>
                    </a:lnTo>
                    <a:lnTo>
                      <a:pt x="15" y="0"/>
                    </a:lnTo>
                    <a:lnTo>
                      <a:pt x="14" y="0"/>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406" name="Freeform 422"/>
              <p:cNvSpPr>
                <a:spLocks noEditPoints="1"/>
              </p:cNvSpPr>
              <p:nvPr/>
            </p:nvSpPr>
            <p:spPr bwMode="auto">
              <a:xfrm>
                <a:off x="1865" y="2879"/>
                <a:ext cx="334" cy="114"/>
              </a:xfrm>
              <a:custGeom>
                <a:avLst/>
                <a:gdLst>
                  <a:gd name="T0" fmla="*/ 334 w 334"/>
                  <a:gd name="T1" fmla="*/ 66 h 114"/>
                  <a:gd name="T2" fmla="*/ 334 w 334"/>
                  <a:gd name="T3" fmla="*/ 54 h 114"/>
                  <a:gd name="T4" fmla="*/ 332 w 334"/>
                  <a:gd name="T5" fmla="*/ 54 h 114"/>
                  <a:gd name="T6" fmla="*/ 332 w 334"/>
                  <a:gd name="T7" fmla="*/ 54 h 114"/>
                  <a:gd name="T8" fmla="*/ 332 w 334"/>
                  <a:gd name="T9" fmla="*/ 54 h 114"/>
                  <a:gd name="T10" fmla="*/ 331 w 334"/>
                  <a:gd name="T11" fmla="*/ 54 h 114"/>
                  <a:gd name="T12" fmla="*/ 331 w 334"/>
                  <a:gd name="T13" fmla="*/ 54 h 114"/>
                  <a:gd name="T14" fmla="*/ 329 w 334"/>
                  <a:gd name="T15" fmla="*/ 54 h 114"/>
                  <a:gd name="T16" fmla="*/ 329 w 334"/>
                  <a:gd name="T17" fmla="*/ 54 h 114"/>
                  <a:gd name="T18" fmla="*/ 329 w 334"/>
                  <a:gd name="T19" fmla="*/ 54 h 114"/>
                  <a:gd name="T20" fmla="*/ 329 w 334"/>
                  <a:gd name="T21" fmla="*/ 66 h 114"/>
                  <a:gd name="T22" fmla="*/ 334 w 334"/>
                  <a:gd name="T23" fmla="*/ 66 h 114"/>
                  <a:gd name="T24" fmla="*/ 334 w 334"/>
                  <a:gd name="T25" fmla="*/ 84 h 114"/>
                  <a:gd name="T26" fmla="*/ 331 w 334"/>
                  <a:gd name="T27" fmla="*/ 101 h 114"/>
                  <a:gd name="T28" fmla="*/ 327 w 334"/>
                  <a:gd name="T29" fmla="*/ 114 h 114"/>
                  <a:gd name="T30" fmla="*/ 327 w 334"/>
                  <a:gd name="T31" fmla="*/ 114 h 114"/>
                  <a:gd name="T32" fmla="*/ 326 w 334"/>
                  <a:gd name="T33" fmla="*/ 114 h 114"/>
                  <a:gd name="T34" fmla="*/ 326 w 334"/>
                  <a:gd name="T35" fmla="*/ 114 h 114"/>
                  <a:gd name="T36" fmla="*/ 324 w 334"/>
                  <a:gd name="T37" fmla="*/ 114 h 114"/>
                  <a:gd name="T38" fmla="*/ 324 w 334"/>
                  <a:gd name="T39" fmla="*/ 114 h 114"/>
                  <a:gd name="T40" fmla="*/ 324 w 334"/>
                  <a:gd name="T41" fmla="*/ 112 h 114"/>
                  <a:gd name="T42" fmla="*/ 322 w 334"/>
                  <a:gd name="T43" fmla="*/ 112 h 114"/>
                  <a:gd name="T44" fmla="*/ 322 w 334"/>
                  <a:gd name="T45" fmla="*/ 112 h 114"/>
                  <a:gd name="T46" fmla="*/ 326 w 334"/>
                  <a:gd name="T47" fmla="*/ 99 h 114"/>
                  <a:gd name="T48" fmla="*/ 329 w 334"/>
                  <a:gd name="T49" fmla="*/ 83 h 114"/>
                  <a:gd name="T50" fmla="*/ 329 w 334"/>
                  <a:gd name="T51" fmla="*/ 66 h 114"/>
                  <a:gd name="T52" fmla="*/ 334 w 334"/>
                  <a:gd name="T53" fmla="*/ 66 h 114"/>
                  <a:gd name="T54" fmla="*/ 13 w 334"/>
                  <a:gd name="T55" fmla="*/ 0 h 114"/>
                  <a:gd name="T56" fmla="*/ 13 w 334"/>
                  <a:gd name="T57" fmla="*/ 1 h 114"/>
                  <a:gd name="T58" fmla="*/ 7 w 334"/>
                  <a:gd name="T59" fmla="*/ 18 h 114"/>
                  <a:gd name="T60" fmla="*/ 3 w 334"/>
                  <a:gd name="T61" fmla="*/ 33 h 114"/>
                  <a:gd name="T62" fmla="*/ 0 w 334"/>
                  <a:gd name="T63" fmla="*/ 50 h 114"/>
                  <a:gd name="T64" fmla="*/ 0 w 334"/>
                  <a:gd name="T65" fmla="*/ 54 h 114"/>
                  <a:gd name="T66" fmla="*/ 2 w 334"/>
                  <a:gd name="T67" fmla="*/ 54 h 114"/>
                  <a:gd name="T68" fmla="*/ 2 w 334"/>
                  <a:gd name="T69" fmla="*/ 54 h 114"/>
                  <a:gd name="T70" fmla="*/ 2 w 334"/>
                  <a:gd name="T71" fmla="*/ 54 h 114"/>
                  <a:gd name="T72" fmla="*/ 3 w 334"/>
                  <a:gd name="T73" fmla="*/ 54 h 114"/>
                  <a:gd name="T74" fmla="*/ 3 w 334"/>
                  <a:gd name="T75" fmla="*/ 54 h 114"/>
                  <a:gd name="T76" fmla="*/ 3 w 334"/>
                  <a:gd name="T77" fmla="*/ 54 h 114"/>
                  <a:gd name="T78" fmla="*/ 5 w 334"/>
                  <a:gd name="T79" fmla="*/ 56 h 114"/>
                  <a:gd name="T80" fmla="*/ 5 w 334"/>
                  <a:gd name="T81" fmla="*/ 56 h 114"/>
                  <a:gd name="T82" fmla="*/ 5 w 334"/>
                  <a:gd name="T83" fmla="*/ 50 h 114"/>
                  <a:gd name="T84" fmla="*/ 8 w 334"/>
                  <a:gd name="T85" fmla="*/ 35 h 114"/>
                  <a:gd name="T86" fmla="*/ 12 w 334"/>
                  <a:gd name="T87" fmla="*/ 18 h 114"/>
                  <a:gd name="T88" fmla="*/ 16 w 334"/>
                  <a:gd name="T89" fmla="*/ 3 h 114"/>
                  <a:gd name="T90" fmla="*/ 18 w 334"/>
                  <a:gd name="T91" fmla="*/ 1 h 114"/>
                  <a:gd name="T92" fmla="*/ 18 w 334"/>
                  <a:gd name="T93" fmla="*/ 1 h 114"/>
                  <a:gd name="T94" fmla="*/ 16 w 334"/>
                  <a:gd name="T95" fmla="*/ 1 h 114"/>
                  <a:gd name="T96" fmla="*/ 16 w 334"/>
                  <a:gd name="T97" fmla="*/ 1 h 114"/>
                  <a:gd name="T98" fmla="*/ 16 w 334"/>
                  <a:gd name="T99" fmla="*/ 1 h 114"/>
                  <a:gd name="T100" fmla="*/ 15 w 334"/>
                  <a:gd name="T101" fmla="*/ 1 h 114"/>
                  <a:gd name="T102" fmla="*/ 15 w 334"/>
                  <a:gd name="T103" fmla="*/ 1 h 114"/>
                  <a:gd name="T104" fmla="*/ 13 w 334"/>
                  <a:gd name="T105" fmla="*/ 1 h 114"/>
                  <a:gd name="T106" fmla="*/ 13 w 334"/>
                  <a:gd name="T107" fmla="*/ 0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4"/>
                  <a:gd name="T163" fmla="*/ 0 h 114"/>
                  <a:gd name="T164" fmla="*/ 334 w 33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4" h="114">
                    <a:moveTo>
                      <a:pt x="334" y="66"/>
                    </a:moveTo>
                    <a:lnTo>
                      <a:pt x="334" y="54"/>
                    </a:lnTo>
                    <a:lnTo>
                      <a:pt x="332" y="54"/>
                    </a:lnTo>
                    <a:lnTo>
                      <a:pt x="331" y="54"/>
                    </a:lnTo>
                    <a:lnTo>
                      <a:pt x="329" y="54"/>
                    </a:lnTo>
                    <a:lnTo>
                      <a:pt x="329" y="66"/>
                    </a:lnTo>
                    <a:lnTo>
                      <a:pt x="334" y="66"/>
                    </a:lnTo>
                    <a:lnTo>
                      <a:pt x="334" y="84"/>
                    </a:lnTo>
                    <a:lnTo>
                      <a:pt x="331" y="101"/>
                    </a:lnTo>
                    <a:lnTo>
                      <a:pt x="327" y="114"/>
                    </a:lnTo>
                    <a:lnTo>
                      <a:pt x="326" y="114"/>
                    </a:lnTo>
                    <a:lnTo>
                      <a:pt x="324" y="114"/>
                    </a:lnTo>
                    <a:lnTo>
                      <a:pt x="324" y="112"/>
                    </a:lnTo>
                    <a:lnTo>
                      <a:pt x="322" y="112"/>
                    </a:lnTo>
                    <a:lnTo>
                      <a:pt x="326" y="99"/>
                    </a:lnTo>
                    <a:lnTo>
                      <a:pt x="329" y="83"/>
                    </a:lnTo>
                    <a:lnTo>
                      <a:pt x="329" y="66"/>
                    </a:lnTo>
                    <a:lnTo>
                      <a:pt x="334" y="66"/>
                    </a:lnTo>
                    <a:close/>
                    <a:moveTo>
                      <a:pt x="13" y="0"/>
                    </a:moveTo>
                    <a:lnTo>
                      <a:pt x="13" y="1"/>
                    </a:lnTo>
                    <a:lnTo>
                      <a:pt x="7" y="18"/>
                    </a:lnTo>
                    <a:lnTo>
                      <a:pt x="3" y="33"/>
                    </a:lnTo>
                    <a:lnTo>
                      <a:pt x="0" y="50"/>
                    </a:lnTo>
                    <a:lnTo>
                      <a:pt x="0" y="54"/>
                    </a:lnTo>
                    <a:lnTo>
                      <a:pt x="2" y="54"/>
                    </a:lnTo>
                    <a:lnTo>
                      <a:pt x="3" y="54"/>
                    </a:lnTo>
                    <a:lnTo>
                      <a:pt x="5" y="56"/>
                    </a:lnTo>
                    <a:lnTo>
                      <a:pt x="5" y="50"/>
                    </a:lnTo>
                    <a:lnTo>
                      <a:pt x="8" y="35"/>
                    </a:lnTo>
                    <a:lnTo>
                      <a:pt x="12" y="18"/>
                    </a:lnTo>
                    <a:lnTo>
                      <a:pt x="16" y="3"/>
                    </a:lnTo>
                    <a:lnTo>
                      <a:pt x="18" y="1"/>
                    </a:lnTo>
                    <a:lnTo>
                      <a:pt x="16" y="1"/>
                    </a:lnTo>
                    <a:lnTo>
                      <a:pt x="15" y="1"/>
                    </a:lnTo>
                    <a:lnTo>
                      <a:pt x="13" y="1"/>
                    </a:lnTo>
                    <a:lnTo>
                      <a:pt x="13" y="0"/>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407" name="Freeform 423"/>
              <p:cNvSpPr>
                <a:spLocks noEditPoints="1"/>
              </p:cNvSpPr>
              <p:nvPr/>
            </p:nvSpPr>
            <p:spPr bwMode="auto">
              <a:xfrm>
                <a:off x="1868" y="2880"/>
                <a:ext cx="329" cy="113"/>
              </a:xfrm>
              <a:custGeom>
                <a:avLst/>
                <a:gdLst>
                  <a:gd name="T0" fmla="*/ 329 w 329"/>
                  <a:gd name="T1" fmla="*/ 65 h 113"/>
                  <a:gd name="T2" fmla="*/ 328 w 329"/>
                  <a:gd name="T3" fmla="*/ 53 h 113"/>
                  <a:gd name="T4" fmla="*/ 328 w 329"/>
                  <a:gd name="T5" fmla="*/ 53 h 113"/>
                  <a:gd name="T6" fmla="*/ 326 w 329"/>
                  <a:gd name="T7" fmla="*/ 53 h 113"/>
                  <a:gd name="T8" fmla="*/ 326 w 329"/>
                  <a:gd name="T9" fmla="*/ 53 h 113"/>
                  <a:gd name="T10" fmla="*/ 326 w 329"/>
                  <a:gd name="T11" fmla="*/ 53 h 113"/>
                  <a:gd name="T12" fmla="*/ 324 w 329"/>
                  <a:gd name="T13" fmla="*/ 53 h 113"/>
                  <a:gd name="T14" fmla="*/ 324 w 329"/>
                  <a:gd name="T15" fmla="*/ 53 h 113"/>
                  <a:gd name="T16" fmla="*/ 324 w 329"/>
                  <a:gd name="T17" fmla="*/ 53 h 113"/>
                  <a:gd name="T18" fmla="*/ 323 w 329"/>
                  <a:gd name="T19" fmla="*/ 53 h 113"/>
                  <a:gd name="T20" fmla="*/ 324 w 329"/>
                  <a:gd name="T21" fmla="*/ 65 h 113"/>
                  <a:gd name="T22" fmla="*/ 329 w 329"/>
                  <a:gd name="T23" fmla="*/ 65 h 113"/>
                  <a:gd name="T24" fmla="*/ 328 w 329"/>
                  <a:gd name="T25" fmla="*/ 83 h 113"/>
                  <a:gd name="T26" fmla="*/ 326 w 329"/>
                  <a:gd name="T27" fmla="*/ 98 h 113"/>
                  <a:gd name="T28" fmla="*/ 321 w 329"/>
                  <a:gd name="T29" fmla="*/ 113 h 113"/>
                  <a:gd name="T30" fmla="*/ 321 w 329"/>
                  <a:gd name="T31" fmla="*/ 113 h 113"/>
                  <a:gd name="T32" fmla="*/ 321 w 329"/>
                  <a:gd name="T33" fmla="*/ 111 h 113"/>
                  <a:gd name="T34" fmla="*/ 319 w 329"/>
                  <a:gd name="T35" fmla="*/ 111 h 113"/>
                  <a:gd name="T36" fmla="*/ 319 w 329"/>
                  <a:gd name="T37" fmla="*/ 111 h 113"/>
                  <a:gd name="T38" fmla="*/ 319 w 329"/>
                  <a:gd name="T39" fmla="*/ 111 h 113"/>
                  <a:gd name="T40" fmla="*/ 318 w 329"/>
                  <a:gd name="T41" fmla="*/ 111 h 113"/>
                  <a:gd name="T42" fmla="*/ 318 w 329"/>
                  <a:gd name="T43" fmla="*/ 111 h 113"/>
                  <a:gd name="T44" fmla="*/ 316 w 329"/>
                  <a:gd name="T45" fmla="*/ 111 h 113"/>
                  <a:gd name="T46" fmla="*/ 321 w 329"/>
                  <a:gd name="T47" fmla="*/ 98 h 113"/>
                  <a:gd name="T48" fmla="*/ 323 w 329"/>
                  <a:gd name="T49" fmla="*/ 82 h 113"/>
                  <a:gd name="T50" fmla="*/ 324 w 329"/>
                  <a:gd name="T51" fmla="*/ 65 h 113"/>
                  <a:gd name="T52" fmla="*/ 329 w 329"/>
                  <a:gd name="T53" fmla="*/ 65 h 113"/>
                  <a:gd name="T54" fmla="*/ 13 w 329"/>
                  <a:gd name="T55" fmla="*/ 0 h 113"/>
                  <a:gd name="T56" fmla="*/ 12 w 329"/>
                  <a:gd name="T57" fmla="*/ 2 h 113"/>
                  <a:gd name="T58" fmla="*/ 7 w 329"/>
                  <a:gd name="T59" fmla="*/ 17 h 113"/>
                  <a:gd name="T60" fmla="*/ 2 w 329"/>
                  <a:gd name="T61" fmla="*/ 32 h 113"/>
                  <a:gd name="T62" fmla="*/ 0 w 329"/>
                  <a:gd name="T63" fmla="*/ 49 h 113"/>
                  <a:gd name="T64" fmla="*/ 0 w 329"/>
                  <a:gd name="T65" fmla="*/ 53 h 113"/>
                  <a:gd name="T66" fmla="*/ 0 w 329"/>
                  <a:gd name="T67" fmla="*/ 53 h 113"/>
                  <a:gd name="T68" fmla="*/ 0 w 329"/>
                  <a:gd name="T69" fmla="*/ 53 h 113"/>
                  <a:gd name="T70" fmla="*/ 2 w 329"/>
                  <a:gd name="T71" fmla="*/ 55 h 113"/>
                  <a:gd name="T72" fmla="*/ 2 w 329"/>
                  <a:gd name="T73" fmla="*/ 55 h 113"/>
                  <a:gd name="T74" fmla="*/ 2 w 329"/>
                  <a:gd name="T75" fmla="*/ 55 h 113"/>
                  <a:gd name="T76" fmla="*/ 4 w 329"/>
                  <a:gd name="T77" fmla="*/ 55 h 113"/>
                  <a:gd name="T78" fmla="*/ 4 w 329"/>
                  <a:gd name="T79" fmla="*/ 55 h 113"/>
                  <a:gd name="T80" fmla="*/ 5 w 329"/>
                  <a:gd name="T81" fmla="*/ 55 h 113"/>
                  <a:gd name="T82" fmla="*/ 5 w 329"/>
                  <a:gd name="T83" fmla="*/ 50 h 113"/>
                  <a:gd name="T84" fmla="*/ 7 w 329"/>
                  <a:gd name="T85" fmla="*/ 34 h 113"/>
                  <a:gd name="T86" fmla="*/ 12 w 329"/>
                  <a:gd name="T87" fmla="*/ 19 h 113"/>
                  <a:gd name="T88" fmla="*/ 17 w 329"/>
                  <a:gd name="T89" fmla="*/ 4 h 113"/>
                  <a:gd name="T90" fmla="*/ 17 w 329"/>
                  <a:gd name="T91" fmla="*/ 2 h 113"/>
                  <a:gd name="T92" fmla="*/ 17 w 329"/>
                  <a:gd name="T93" fmla="*/ 2 h 113"/>
                  <a:gd name="T94" fmla="*/ 17 w 329"/>
                  <a:gd name="T95" fmla="*/ 2 h 113"/>
                  <a:gd name="T96" fmla="*/ 15 w 329"/>
                  <a:gd name="T97" fmla="*/ 0 h 113"/>
                  <a:gd name="T98" fmla="*/ 15 w 329"/>
                  <a:gd name="T99" fmla="*/ 0 h 113"/>
                  <a:gd name="T100" fmla="*/ 15 w 329"/>
                  <a:gd name="T101" fmla="*/ 0 h 113"/>
                  <a:gd name="T102" fmla="*/ 13 w 329"/>
                  <a:gd name="T103" fmla="*/ 0 h 113"/>
                  <a:gd name="T104" fmla="*/ 13 w 329"/>
                  <a:gd name="T105" fmla="*/ 0 h 113"/>
                  <a:gd name="T106" fmla="*/ 13 w 329"/>
                  <a:gd name="T107" fmla="*/ 0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9"/>
                  <a:gd name="T163" fmla="*/ 0 h 113"/>
                  <a:gd name="T164" fmla="*/ 329 w 329"/>
                  <a:gd name="T165" fmla="*/ 113 h 1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9" h="113">
                    <a:moveTo>
                      <a:pt x="329" y="65"/>
                    </a:moveTo>
                    <a:lnTo>
                      <a:pt x="328" y="53"/>
                    </a:lnTo>
                    <a:lnTo>
                      <a:pt x="326" y="53"/>
                    </a:lnTo>
                    <a:lnTo>
                      <a:pt x="324" y="53"/>
                    </a:lnTo>
                    <a:lnTo>
                      <a:pt x="323" y="53"/>
                    </a:lnTo>
                    <a:lnTo>
                      <a:pt x="324" y="65"/>
                    </a:lnTo>
                    <a:lnTo>
                      <a:pt x="329" y="65"/>
                    </a:lnTo>
                    <a:lnTo>
                      <a:pt x="328" y="83"/>
                    </a:lnTo>
                    <a:lnTo>
                      <a:pt x="326" y="98"/>
                    </a:lnTo>
                    <a:lnTo>
                      <a:pt x="321" y="113"/>
                    </a:lnTo>
                    <a:lnTo>
                      <a:pt x="321" y="111"/>
                    </a:lnTo>
                    <a:lnTo>
                      <a:pt x="319" y="111"/>
                    </a:lnTo>
                    <a:lnTo>
                      <a:pt x="318" y="111"/>
                    </a:lnTo>
                    <a:lnTo>
                      <a:pt x="316" y="111"/>
                    </a:lnTo>
                    <a:lnTo>
                      <a:pt x="321" y="98"/>
                    </a:lnTo>
                    <a:lnTo>
                      <a:pt x="323" y="82"/>
                    </a:lnTo>
                    <a:lnTo>
                      <a:pt x="324" y="65"/>
                    </a:lnTo>
                    <a:lnTo>
                      <a:pt x="329" y="65"/>
                    </a:lnTo>
                    <a:close/>
                    <a:moveTo>
                      <a:pt x="13" y="0"/>
                    </a:moveTo>
                    <a:lnTo>
                      <a:pt x="12" y="2"/>
                    </a:lnTo>
                    <a:lnTo>
                      <a:pt x="7" y="17"/>
                    </a:lnTo>
                    <a:lnTo>
                      <a:pt x="2" y="32"/>
                    </a:lnTo>
                    <a:lnTo>
                      <a:pt x="0" y="49"/>
                    </a:lnTo>
                    <a:lnTo>
                      <a:pt x="0" y="53"/>
                    </a:lnTo>
                    <a:lnTo>
                      <a:pt x="2" y="55"/>
                    </a:lnTo>
                    <a:lnTo>
                      <a:pt x="4" y="55"/>
                    </a:lnTo>
                    <a:lnTo>
                      <a:pt x="5" y="55"/>
                    </a:lnTo>
                    <a:lnTo>
                      <a:pt x="5" y="50"/>
                    </a:lnTo>
                    <a:lnTo>
                      <a:pt x="7" y="34"/>
                    </a:lnTo>
                    <a:lnTo>
                      <a:pt x="12" y="19"/>
                    </a:lnTo>
                    <a:lnTo>
                      <a:pt x="17" y="4"/>
                    </a:lnTo>
                    <a:lnTo>
                      <a:pt x="17" y="2"/>
                    </a:lnTo>
                    <a:lnTo>
                      <a:pt x="15" y="0"/>
                    </a:lnTo>
                    <a:lnTo>
                      <a:pt x="13" y="0"/>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408" name="Freeform 424"/>
              <p:cNvSpPr>
                <a:spLocks noEditPoints="1"/>
              </p:cNvSpPr>
              <p:nvPr/>
            </p:nvSpPr>
            <p:spPr bwMode="auto">
              <a:xfrm>
                <a:off x="1870" y="2880"/>
                <a:ext cx="324" cy="111"/>
              </a:xfrm>
              <a:custGeom>
                <a:avLst/>
                <a:gdLst>
                  <a:gd name="T0" fmla="*/ 324 w 324"/>
                  <a:gd name="T1" fmla="*/ 65 h 111"/>
                  <a:gd name="T2" fmla="*/ 324 w 324"/>
                  <a:gd name="T3" fmla="*/ 53 h 111"/>
                  <a:gd name="T4" fmla="*/ 322 w 324"/>
                  <a:gd name="T5" fmla="*/ 53 h 111"/>
                  <a:gd name="T6" fmla="*/ 322 w 324"/>
                  <a:gd name="T7" fmla="*/ 53 h 111"/>
                  <a:gd name="T8" fmla="*/ 322 w 324"/>
                  <a:gd name="T9" fmla="*/ 53 h 111"/>
                  <a:gd name="T10" fmla="*/ 321 w 324"/>
                  <a:gd name="T11" fmla="*/ 53 h 111"/>
                  <a:gd name="T12" fmla="*/ 321 w 324"/>
                  <a:gd name="T13" fmla="*/ 53 h 111"/>
                  <a:gd name="T14" fmla="*/ 319 w 324"/>
                  <a:gd name="T15" fmla="*/ 53 h 111"/>
                  <a:gd name="T16" fmla="*/ 319 w 324"/>
                  <a:gd name="T17" fmla="*/ 53 h 111"/>
                  <a:gd name="T18" fmla="*/ 319 w 324"/>
                  <a:gd name="T19" fmla="*/ 53 h 111"/>
                  <a:gd name="T20" fmla="*/ 319 w 324"/>
                  <a:gd name="T21" fmla="*/ 65 h 111"/>
                  <a:gd name="T22" fmla="*/ 324 w 324"/>
                  <a:gd name="T23" fmla="*/ 65 h 111"/>
                  <a:gd name="T24" fmla="*/ 324 w 324"/>
                  <a:gd name="T25" fmla="*/ 82 h 111"/>
                  <a:gd name="T26" fmla="*/ 321 w 324"/>
                  <a:gd name="T27" fmla="*/ 98 h 111"/>
                  <a:gd name="T28" fmla="*/ 317 w 324"/>
                  <a:gd name="T29" fmla="*/ 111 h 111"/>
                  <a:gd name="T30" fmla="*/ 317 w 324"/>
                  <a:gd name="T31" fmla="*/ 111 h 111"/>
                  <a:gd name="T32" fmla="*/ 316 w 324"/>
                  <a:gd name="T33" fmla="*/ 111 h 111"/>
                  <a:gd name="T34" fmla="*/ 316 w 324"/>
                  <a:gd name="T35" fmla="*/ 111 h 111"/>
                  <a:gd name="T36" fmla="*/ 314 w 324"/>
                  <a:gd name="T37" fmla="*/ 111 h 111"/>
                  <a:gd name="T38" fmla="*/ 314 w 324"/>
                  <a:gd name="T39" fmla="*/ 111 h 111"/>
                  <a:gd name="T40" fmla="*/ 314 w 324"/>
                  <a:gd name="T41" fmla="*/ 111 h 111"/>
                  <a:gd name="T42" fmla="*/ 312 w 324"/>
                  <a:gd name="T43" fmla="*/ 111 h 111"/>
                  <a:gd name="T44" fmla="*/ 312 w 324"/>
                  <a:gd name="T45" fmla="*/ 111 h 111"/>
                  <a:gd name="T46" fmla="*/ 316 w 324"/>
                  <a:gd name="T47" fmla="*/ 97 h 111"/>
                  <a:gd name="T48" fmla="*/ 319 w 324"/>
                  <a:gd name="T49" fmla="*/ 82 h 111"/>
                  <a:gd name="T50" fmla="*/ 319 w 324"/>
                  <a:gd name="T51" fmla="*/ 65 h 111"/>
                  <a:gd name="T52" fmla="*/ 324 w 324"/>
                  <a:gd name="T53" fmla="*/ 65 h 111"/>
                  <a:gd name="T54" fmla="*/ 13 w 324"/>
                  <a:gd name="T55" fmla="*/ 0 h 111"/>
                  <a:gd name="T56" fmla="*/ 11 w 324"/>
                  <a:gd name="T57" fmla="*/ 2 h 111"/>
                  <a:gd name="T58" fmla="*/ 7 w 324"/>
                  <a:gd name="T59" fmla="*/ 17 h 111"/>
                  <a:gd name="T60" fmla="*/ 3 w 324"/>
                  <a:gd name="T61" fmla="*/ 34 h 111"/>
                  <a:gd name="T62" fmla="*/ 0 w 324"/>
                  <a:gd name="T63" fmla="*/ 49 h 111"/>
                  <a:gd name="T64" fmla="*/ 0 w 324"/>
                  <a:gd name="T65" fmla="*/ 55 h 111"/>
                  <a:gd name="T66" fmla="*/ 0 w 324"/>
                  <a:gd name="T67" fmla="*/ 55 h 111"/>
                  <a:gd name="T68" fmla="*/ 2 w 324"/>
                  <a:gd name="T69" fmla="*/ 55 h 111"/>
                  <a:gd name="T70" fmla="*/ 2 w 324"/>
                  <a:gd name="T71" fmla="*/ 55 h 111"/>
                  <a:gd name="T72" fmla="*/ 3 w 324"/>
                  <a:gd name="T73" fmla="*/ 55 h 111"/>
                  <a:gd name="T74" fmla="*/ 3 w 324"/>
                  <a:gd name="T75" fmla="*/ 55 h 111"/>
                  <a:gd name="T76" fmla="*/ 3 w 324"/>
                  <a:gd name="T77" fmla="*/ 55 h 111"/>
                  <a:gd name="T78" fmla="*/ 5 w 324"/>
                  <a:gd name="T79" fmla="*/ 55 h 111"/>
                  <a:gd name="T80" fmla="*/ 5 w 324"/>
                  <a:gd name="T81" fmla="*/ 55 h 111"/>
                  <a:gd name="T82" fmla="*/ 5 w 324"/>
                  <a:gd name="T83" fmla="*/ 50 h 111"/>
                  <a:gd name="T84" fmla="*/ 8 w 324"/>
                  <a:gd name="T85" fmla="*/ 34 h 111"/>
                  <a:gd name="T86" fmla="*/ 11 w 324"/>
                  <a:gd name="T87" fmla="*/ 19 h 111"/>
                  <a:gd name="T88" fmla="*/ 16 w 324"/>
                  <a:gd name="T89" fmla="*/ 5 h 111"/>
                  <a:gd name="T90" fmla="*/ 18 w 324"/>
                  <a:gd name="T91" fmla="*/ 2 h 111"/>
                  <a:gd name="T92" fmla="*/ 18 w 324"/>
                  <a:gd name="T93" fmla="*/ 2 h 111"/>
                  <a:gd name="T94" fmla="*/ 16 w 324"/>
                  <a:gd name="T95" fmla="*/ 2 h 111"/>
                  <a:gd name="T96" fmla="*/ 16 w 324"/>
                  <a:gd name="T97" fmla="*/ 2 h 111"/>
                  <a:gd name="T98" fmla="*/ 15 w 324"/>
                  <a:gd name="T99" fmla="*/ 2 h 111"/>
                  <a:gd name="T100" fmla="*/ 15 w 324"/>
                  <a:gd name="T101" fmla="*/ 2 h 111"/>
                  <a:gd name="T102" fmla="*/ 15 w 324"/>
                  <a:gd name="T103" fmla="*/ 2 h 111"/>
                  <a:gd name="T104" fmla="*/ 13 w 324"/>
                  <a:gd name="T105" fmla="*/ 0 h 111"/>
                  <a:gd name="T106" fmla="*/ 13 w 324"/>
                  <a:gd name="T107" fmla="*/ 0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111"/>
                  <a:gd name="T164" fmla="*/ 324 w 324"/>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111">
                    <a:moveTo>
                      <a:pt x="324" y="65"/>
                    </a:moveTo>
                    <a:lnTo>
                      <a:pt x="324" y="53"/>
                    </a:lnTo>
                    <a:lnTo>
                      <a:pt x="322" y="53"/>
                    </a:lnTo>
                    <a:lnTo>
                      <a:pt x="321" y="53"/>
                    </a:lnTo>
                    <a:lnTo>
                      <a:pt x="319" y="53"/>
                    </a:lnTo>
                    <a:lnTo>
                      <a:pt x="319" y="65"/>
                    </a:lnTo>
                    <a:lnTo>
                      <a:pt x="324" y="65"/>
                    </a:lnTo>
                    <a:lnTo>
                      <a:pt x="324" y="82"/>
                    </a:lnTo>
                    <a:lnTo>
                      <a:pt x="321" y="98"/>
                    </a:lnTo>
                    <a:lnTo>
                      <a:pt x="317" y="111"/>
                    </a:lnTo>
                    <a:lnTo>
                      <a:pt x="316" y="111"/>
                    </a:lnTo>
                    <a:lnTo>
                      <a:pt x="314" y="111"/>
                    </a:lnTo>
                    <a:lnTo>
                      <a:pt x="312" y="111"/>
                    </a:lnTo>
                    <a:lnTo>
                      <a:pt x="316" y="97"/>
                    </a:lnTo>
                    <a:lnTo>
                      <a:pt x="319" y="82"/>
                    </a:lnTo>
                    <a:lnTo>
                      <a:pt x="319" y="65"/>
                    </a:lnTo>
                    <a:lnTo>
                      <a:pt x="324" y="65"/>
                    </a:lnTo>
                    <a:close/>
                    <a:moveTo>
                      <a:pt x="13" y="0"/>
                    </a:moveTo>
                    <a:lnTo>
                      <a:pt x="11" y="2"/>
                    </a:lnTo>
                    <a:lnTo>
                      <a:pt x="7" y="17"/>
                    </a:lnTo>
                    <a:lnTo>
                      <a:pt x="3" y="34"/>
                    </a:lnTo>
                    <a:lnTo>
                      <a:pt x="0" y="49"/>
                    </a:lnTo>
                    <a:lnTo>
                      <a:pt x="0" y="55"/>
                    </a:lnTo>
                    <a:lnTo>
                      <a:pt x="2" y="55"/>
                    </a:lnTo>
                    <a:lnTo>
                      <a:pt x="3" y="55"/>
                    </a:lnTo>
                    <a:lnTo>
                      <a:pt x="5" y="55"/>
                    </a:lnTo>
                    <a:lnTo>
                      <a:pt x="5" y="50"/>
                    </a:lnTo>
                    <a:lnTo>
                      <a:pt x="8" y="34"/>
                    </a:lnTo>
                    <a:lnTo>
                      <a:pt x="11" y="19"/>
                    </a:lnTo>
                    <a:lnTo>
                      <a:pt x="16" y="5"/>
                    </a:lnTo>
                    <a:lnTo>
                      <a:pt x="18" y="2"/>
                    </a:lnTo>
                    <a:lnTo>
                      <a:pt x="16" y="2"/>
                    </a:lnTo>
                    <a:lnTo>
                      <a:pt x="15" y="2"/>
                    </a:lnTo>
                    <a:lnTo>
                      <a:pt x="13" y="0"/>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409" name="Freeform 425"/>
              <p:cNvSpPr>
                <a:spLocks noEditPoints="1"/>
              </p:cNvSpPr>
              <p:nvPr/>
            </p:nvSpPr>
            <p:spPr bwMode="auto">
              <a:xfrm>
                <a:off x="1873" y="2882"/>
                <a:ext cx="319" cy="109"/>
              </a:xfrm>
              <a:custGeom>
                <a:avLst/>
                <a:gdLst>
                  <a:gd name="T0" fmla="*/ 319 w 319"/>
                  <a:gd name="T1" fmla="*/ 63 h 109"/>
                  <a:gd name="T2" fmla="*/ 318 w 319"/>
                  <a:gd name="T3" fmla="*/ 51 h 109"/>
                  <a:gd name="T4" fmla="*/ 318 w 319"/>
                  <a:gd name="T5" fmla="*/ 51 h 109"/>
                  <a:gd name="T6" fmla="*/ 316 w 319"/>
                  <a:gd name="T7" fmla="*/ 51 h 109"/>
                  <a:gd name="T8" fmla="*/ 316 w 319"/>
                  <a:gd name="T9" fmla="*/ 51 h 109"/>
                  <a:gd name="T10" fmla="*/ 316 w 319"/>
                  <a:gd name="T11" fmla="*/ 51 h 109"/>
                  <a:gd name="T12" fmla="*/ 314 w 319"/>
                  <a:gd name="T13" fmla="*/ 51 h 109"/>
                  <a:gd name="T14" fmla="*/ 314 w 319"/>
                  <a:gd name="T15" fmla="*/ 51 h 109"/>
                  <a:gd name="T16" fmla="*/ 314 w 319"/>
                  <a:gd name="T17" fmla="*/ 51 h 109"/>
                  <a:gd name="T18" fmla="*/ 313 w 319"/>
                  <a:gd name="T19" fmla="*/ 51 h 109"/>
                  <a:gd name="T20" fmla="*/ 314 w 319"/>
                  <a:gd name="T21" fmla="*/ 63 h 109"/>
                  <a:gd name="T22" fmla="*/ 319 w 319"/>
                  <a:gd name="T23" fmla="*/ 63 h 109"/>
                  <a:gd name="T24" fmla="*/ 318 w 319"/>
                  <a:gd name="T25" fmla="*/ 80 h 109"/>
                  <a:gd name="T26" fmla="*/ 316 w 319"/>
                  <a:gd name="T27" fmla="*/ 96 h 109"/>
                  <a:gd name="T28" fmla="*/ 311 w 319"/>
                  <a:gd name="T29" fmla="*/ 109 h 109"/>
                  <a:gd name="T30" fmla="*/ 311 w 319"/>
                  <a:gd name="T31" fmla="*/ 109 h 109"/>
                  <a:gd name="T32" fmla="*/ 311 w 319"/>
                  <a:gd name="T33" fmla="*/ 109 h 109"/>
                  <a:gd name="T34" fmla="*/ 309 w 319"/>
                  <a:gd name="T35" fmla="*/ 109 h 109"/>
                  <a:gd name="T36" fmla="*/ 309 w 319"/>
                  <a:gd name="T37" fmla="*/ 109 h 109"/>
                  <a:gd name="T38" fmla="*/ 309 w 319"/>
                  <a:gd name="T39" fmla="*/ 109 h 109"/>
                  <a:gd name="T40" fmla="*/ 308 w 319"/>
                  <a:gd name="T41" fmla="*/ 109 h 109"/>
                  <a:gd name="T42" fmla="*/ 308 w 319"/>
                  <a:gd name="T43" fmla="*/ 109 h 109"/>
                  <a:gd name="T44" fmla="*/ 306 w 319"/>
                  <a:gd name="T45" fmla="*/ 109 h 109"/>
                  <a:gd name="T46" fmla="*/ 306 w 319"/>
                  <a:gd name="T47" fmla="*/ 109 h 109"/>
                  <a:gd name="T48" fmla="*/ 311 w 319"/>
                  <a:gd name="T49" fmla="*/ 95 h 109"/>
                  <a:gd name="T50" fmla="*/ 313 w 319"/>
                  <a:gd name="T51" fmla="*/ 80 h 109"/>
                  <a:gd name="T52" fmla="*/ 314 w 319"/>
                  <a:gd name="T53" fmla="*/ 63 h 109"/>
                  <a:gd name="T54" fmla="*/ 319 w 319"/>
                  <a:gd name="T55" fmla="*/ 63 h 109"/>
                  <a:gd name="T56" fmla="*/ 12 w 319"/>
                  <a:gd name="T57" fmla="*/ 0 h 109"/>
                  <a:gd name="T58" fmla="*/ 12 w 319"/>
                  <a:gd name="T59" fmla="*/ 2 h 109"/>
                  <a:gd name="T60" fmla="*/ 7 w 319"/>
                  <a:gd name="T61" fmla="*/ 17 h 109"/>
                  <a:gd name="T62" fmla="*/ 2 w 319"/>
                  <a:gd name="T63" fmla="*/ 32 h 109"/>
                  <a:gd name="T64" fmla="*/ 0 w 319"/>
                  <a:gd name="T65" fmla="*/ 48 h 109"/>
                  <a:gd name="T66" fmla="*/ 0 w 319"/>
                  <a:gd name="T67" fmla="*/ 53 h 109"/>
                  <a:gd name="T68" fmla="*/ 0 w 319"/>
                  <a:gd name="T69" fmla="*/ 53 h 109"/>
                  <a:gd name="T70" fmla="*/ 0 w 319"/>
                  <a:gd name="T71" fmla="*/ 53 h 109"/>
                  <a:gd name="T72" fmla="*/ 2 w 319"/>
                  <a:gd name="T73" fmla="*/ 53 h 109"/>
                  <a:gd name="T74" fmla="*/ 2 w 319"/>
                  <a:gd name="T75" fmla="*/ 53 h 109"/>
                  <a:gd name="T76" fmla="*/ 2 w 319"/>
                  <a:gd name="T77" fmla="*/ 55 h 109"/>
                  <a:gd name="T78" fmla="*/ 4 w 319"/>
                  <a:gd name="T79" fmla="*/ 55 h 109"/>
                  <a:gd name="T80" fmla="*/ 4 w 319"/>
                  <a:gd name="T81" fmla="*/ 55 h 109"/>
                  <a:gd name="T82" fmla="*/ 5 w 319"/>
                  <a:gd name="T83" fmla="*/ 55 h 109"/>
                  <a:gd name="T84" fmla="*/ 5 w 319"/>
                  <a:gd name="T85" fmla="*/ 48 h 109"/>
                  <a:gd name="T86" fmla="*/ 7 w 319"/>
                  <a:gd name="T87" fmla="*/ 33 h 109"/>
                  <a:gd name="T88" fmla="*/ 10 w 319"/>
                  <a:gd name="T89" fmla="*/ 18 h 109"/>
                  <a:gd name="T90" fmla="*/ 17 w 319"/>
                  <a:gd name="T91" fmla="*/ 3 h 109"/>
                  <a:gd name="T92" fmla="*/ 17 w 319"/>
                  <a:gd name="T93" fmla="*/ 2 h 109"/>
                  <a:gd name="T94" fmla="*/ 17 w 319"/>
                  <a:gd name="T95" fmla="*/ 0 h 109"/>
                  <a:gd name="T96" fmla="*/ 17 w 319"/>
                  <a:gd name="T97" fmla="*/ 0 h 109"/>
                  <a:gd name="T98" fmla="*/ 15 w 319"/>
                  <a:gd name="T99" fmla="*/ 0 h 109"/>
                  <a:gd name="T100" fmla="*/ 15 w 319"/>
                  <a:gd name="T101" fmla="*/ 0 h 109"/>
                  <a:gd name="T102" fmla="*/ 15 w 319"/>
                  <a:gd name="T103" fmla="*/ 0 h 109"/>
                  <a:gd name="T104" fmla="*/ 13 w 319"/>
                  <a:gd name="T105" fmla="*/ 0 h 109"/>
                  <a:gd name="T106" fmla="*/ 13 w 319"/>
                  <a:gd name="T107" fmla="*/ 0 h 109"/>
                  <a:gd name="T108" fmla="*/ 12 w 319"/>
                  <a:gd name="T109" fmla="*/ 0 h 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9"/>
                  <a:gd name="T166" fmla="*/ 0 h 109"/>
                  <a:gd name="T167" fmla="*/ 319 w 319"/>
                  <a:gd name="T168" fmla="*/ 109 h 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9" h="109">
                    <a:moveTo>
                      <a:pt x="319" y="63"/>
                    </a:moveTo>
                    <a:lnTo>
                      <a:pt x="318" y="51"/>
                    </a:lnTo>
                    <a:lnTo>
                      <a:pt x="316" y="51"/>
                    </a:lnTo>
                    <a:lnTo>
                      <a:pt x="314" y="51"/>
                    </a:lnTo>
                    <a:lnTo>
                      <a:pt x="313" y="51"/>
                    </a:lnTo>
                    <a:lnTo>
                      <a:pt x="314" y="63"/>
                    </a:lnTo>
                    <a:lnTo>
                      <a:pt x="319" y="63"/>
                    </a:lnTo>
                    <a:lnTo>
                      <a:pt x="318" y="80"/>
                    </a:lnTo>
                    <a:lnTo>
                      <a:pt x="316" y="96"/>
                    </a:lnTo>
                    <a:lnTo>
                      <a:pt x="311" y="109"/>
                    </a:lnTo>
                    <a:lnTo>
                      <a:pt x="309" y="109"/>
                    </a:lnTo>
                    <a:lnTo>
                      <a:pt x="308" y="109"/>
                    </a:lnTo>
                    <a:lnTo>
                      <a:pt x="306" y="109"/>
                    </a:lnTo>
                    <a:lnTo>
                      <a:pt x="311" y="95"/>
                    </a:lnTo>
                    <a:lnTo>
                      <a:pt x="313" y="80"/>
                    </a:lnTo>
                    <a:lnTo>
                      <a:pt x="314" y="63"/>
                    </a:lnTo>
                    <a:lnTo>
                      <a:pt x="319" y="63"/>
                    </a:lnTo>
                    <a:close/>
                    <a:moveTo>
                      <a:pt x="12" y="0"/>
                    </a:moveTo>
                    <a:lnTo>
                      <a:pt x="12" y="2"/>
                    </a:lnTo>
                    <a:lnTo>
                      <a:pt x="7" y="17"/>
                    </a:lnTo>
                    <a:lnTo>
                      <a:pt x="2" y="32"/>
                    </a:lnTo>
                    <a:lnTo>
                      <a:pt x="0" y="48"/>
                    </a:lnTo>
                    <a:lnTo>
                      <a:pt x="0" y="53"/>
                    </a:lnTo>
                    <a:lnTo>
                      <a:pt x="2" y="53"/>
                    </a:lnTo>
                    <a:lnTo>
                      <a:pt x="2" y="55"/>
                    </a:lnTo>
                    <a:lnTo>
                      <a:pt x="4" y="55"/>
                    </a:lnTo>
                    <a:lnTo>
                      <a:pt x="5" y="55"/>
                    </a:lnTo>
                    <a:lnTo>
                      <a:pt x="5" y="48"/>
                    </a:lnTo>
                    <a:lnTo>
                      <a:pt x="7" y="33"/>
                    </a:lnTo>
                    <a:lnTo>
                      <a:pt x="10" y="18"/>
                    </a:lnTo>
                    <a:lnTo>
                      <a:pt x="17" y="3"/>
                    </a:lnTo>
                    <a:lnTo>
                      <a:pt x="17" y="2"/>
                    </a:lnTo>
                    <a:lnTo>
                      <a:pt x="17" y="0"/>
                    </a:lnTo>
                    <a:lnTo>
                      <a:pt x="15" y="0"/>
                    </a:lnTo>
                    <a:lnTo>
                      <a:pt x="13" y="0"/>
                    </a:lnTo>
                    <a:lnTo>
                      <a:pt x="12" y="0"/>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410" name="Freeform 426"/>
              <p:cNvSpPr>
                <a:spLocks noEditPoints="1"/>
              </p:cNvSpPr>
              <p:nvPr/>
            </p:nvSpPr>
            <p:spPr bwMode="auto">
              <a:xfrm>
                <a:off x="1875" y="2882"/>
                <a:ext cx="314" cy="109"/>
              </a:xfrm>
              <a:custGeom>
                <a:avLst/>
                <a:gdLst>
                  <a:gd name="T0" fmla="*/ 314 w 314"/>
                  <a:gd name="T1" fmla="*/ 63 h 109"/>
                  <a:gd name="T2" fmla="*/ 314 w 314"/>
                  <a:gd name="T3" fmla="*/ 51 h 109"/>
                  <a:gd name="T4" fmla="*/ 312 w 314"/>
                  <a:gd name="T5" fmla="*/ 51 h 109"/>
                  <a:gd name="T6" fmla="*/ 312 w 314"/>
                  <a:gd name="T7" fmla="*/ 51 h 109"/>
                  <a:gd name="T8" fmla="*/ 312 w 314"/>
                  <a:gd name="T9" fmla="*/ 51 h 109"/>
                  <a:gd name="T10" fmla="*/ 311 w 314"/>
                  <a:gd name="T11" fmla="*/ 51 h 109"/>
                  <a:gd name="T12" fmla="*/ 311 w 314"/>
                  <a:gd name="T13" fmla="*/ 51 h 109"/>
                  <a:gd name="T14" fmla="*/ 309 w 314"/>
                  <a:gd name="T15" fmla="*/ 51 h 109"/>
                  <a:gd name="T16" fmla="*/ 309 w 314"/>
                  <a:gd name="T17" fmla="*/ 51 h 109"/>
                  <a:gd name="T18" fmla="*/ 309 w 314"/>
                  <a:gd name="T19" fmla="*/ 51 h 109"/>
                  <a:gd name="T20" fmla="*/ 309 w 314"/>
                  <a:gd name="T21" fmla="*/ 63 h 109"/>
                  <a:gd name="T22" fmla="*/ 314 w 314"/>
                  <a:gd name="T23" fmla="*/ 63 h 109"/>
                  <a:gd name="T24" fmla="*/ 314 w 314"/>
                  <a:gd name="T25" fmla="*/ 80 h 109"/>
                  <a:gd name="T26" fmla="*/ 311 w 314"/>
                  <a:gd name="T27" fmla="*/ 95 h 109"/>
                  <a:gd name="T28" fmla="*/ 307 w 314"/>
                  <a:gd name="T29" fmla="*/ 109 h 109"/>
                  <a:gd name="T30" fmla="*/ 307 w 314"/>
                  <a:gd name="T31" fmla="*/ 109 h 109"/>
                  <a:gd name="T32" fmla="*/ 306 w 314"/>
                  <a:gd name="T33" fmla="*/ 109 h 109"/>
                  <a:gd name="T34" fmla="*/ 306 w 314"/>
                  <a:gd name="T35" fmla="*/ 109 h 109"/>
                  <a:gd name="T36" fmla="*/ 304 w 314"/>
                  <a:gd name="T37" fmla="*/ 109 h 109"/>
                  <a:gd name="T38" fmla="*/ 304 w 314"/>
                  <a:gd name="T39" fmla="*/ 109 h 109"/>
                  <a:gd name="T40" fmla="*/ 304 w 314"/>
                  <a:gd name="T41" fmla="*/ 109 h 109"/>
                  <a:gd name="T42" fmla="*/ 302 w 314"/>
                  <a:gd name="T43" fmla="*/ 109 h 109"/>
                  <a:gd name="T44" fmla="*/ 302 w 314"/>
                  <a:gd name="T45" fmla="*/ 109 h 109"/>
                  <a:gd name="T46" fmla="*/ 302 w 314"/>
                  <a:gd name="T47" fmla="*/ 109 h 109"/>
                  <a:gd name="T48" fmla="*/ 306 w 314"/>
                  <a:gd name="T49" fmla="*/ 95 h 109"/>
                  <a:gd name="T50" fmla="*/ 309 w 314"/>
                  <a:gd name="T51" fmla="*/ 80 h 109"/>
                  <a:gd name="T52" fmla="*/ 309 w 314"/>
                  <a:gd name="T53" fmla="*/ 63 h 109"/>
                  <a:gd name="T54" fmla="*/ 314 w 314"/>
                  <a:gd name="T55" fmla="*/ 63 h 109"/>
                  <a:gd name="T56" fmla="*/ 13 w 314"/>
                  <a:gd name="T57" fmla="*/ 0 h 109"/>
                  <a:gd name="T58" fmla="*/ 11 w 314"/>
                  <a:gd name="T59" fmla="*/ 3 h 109"/>
                  <a:gd name="T60" fmla="*/ 6 w 314"/>
                  <a:gd name="T61" fmla="*/ 17 h 109"/>
                  <a:gd name="T62" fmla="*/ 3 w 314"/>
                  <a:gd name="T63" fmla="*/ 32 h 109"/>
                  <a:gd name="T64" fmla="*/ 0 w 314"/>
                  <a:gd name="T65" fmla="*/ 48 h 109"/>
                  <a:gd name="T66" fmla="*/ 0 w 314"/>
                  <a:gd name="T67" fmla="*/ 53 h 109"/>
                  <a:gd name="T68" fmla="*/ 0 w 314"/>
                  <a:gd name="T69" fmla="*/ 53 h 109"/>
                  <a:gd name="T70" fmla="*/ 2 w 314"/>
                  <a:gd name="T71" fmla="*/ 55 h 109"/>
                  <a:gd name="T72" fmla="*/ 2 w 314"/>
                  <a:gd name="T73" fmla="*/ 55 h 109"/>
                  <a:gd name="T74" fmla="*/ 3 w 314"/>
                  <a:gd name="T75" fmla="*/ 55 h 109"/>
                  <a:gd name="T76" fmla="*/ 3 w 314"/>
                  <a:gd name="T77" fmla="*/ 55 h 109"/>
                  <a:gd name="T78" fmla="*/ 3 w 314"/>
                  <a:gd name="T79" fmla="*/ 55 h 109"/>
                  <a:gd name="T80" fmla="*/ 5 w 314"/>
                  <a:gd name="T81" fmla="*/ 55 h 109"/>
                  <a:gd name="T82" fmla="*/ 5 w 314"/>
                  <a:gd name="T83" fmla="*/ 55 h 109"/>
                  <a:gd name="T84" fmla="*/ 5 w 314"/>
                  <a:gd name="T85" fmla="*/ 48 h 109"/>
                  <a:gd name="T86" fmla="*/ 8 w 314"/>
                  <a:gd name="T87" fmla="*/ 33 h 109"/>
                  <a:gd name="T88" fmla="*/ 11 w 314"/>
                  <a:gd name="T89" fmla="*/ 18 h 109"/>
                  <a:gd name="T90" fmla="*/ 16 w 314"/>
                  <a:gd name="T91" fmla="*/ 5 h 109"/>
                  <a:gd name="T92" fmla="*/ 18 w 314"/>
                  <a:gd name="T93" fmla="*/ 2 h 109"/>
                  <a:gd name="T94" fmla="*/ 16 w 314"/>
                  <a:gd name="T95" fmla="*/ 2 h 109"/>
                  <a:gd name="T96" fmla="*/ 16 w 314"/>
                  <a:gd name="T97" fmla="*/ 2 h 109"/>
                  <a:gd name="T98" fmla="*/ 16 w 314"/>
                  <a:gd name="T99" fmla="*/ 2 h 109"/>
                  <a:gd name="T100" fmla="*/ 15 w 314"/>
                  <a:gd name="T101" fmla="*/ 2 h 109"/>
                  <a:gd name="T102" fmla="*/ 15 w 314"/>
                  <a:gd name="T103" fmla="*/ 0 h 109"/>
                  <a:gd name="T104" fmla="*/ 15 w 314"/>
                  <a:gd name="T105" fmla="*/ 0 h 109"/>
                  <a:gd name="T106" fmla="*/ 13 w 314"/>
                  <a:gd name="T107" fmla="*/ 0 h 109"/>
                  <a:gd name="T108" fmla="*/ 13 w 314"/>
                  <a:gd name="T109" fmla="*/ 0 h 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4"/>
                  <a:gd name="T166" fmla="*/ 0 h 109"/>
                  <a:gd name="T167" fmla="*/ 314 w 314"/>
                  <a:gd name="T168" fmla="*/ 109 h 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4" h="109">
                    <a:moveTo>
                      <a:pt x="314" y="63"/>
                    </a:moveTo>
                    <a:lnTo>
                      <a:pt x="314" y="51"/>
                    </a:lnTo>
                    <a:lnTo>
                      <a:pt x="312" y="51"/>
                    </a:lnTo>
                    <a:lnTo>
                      <a:pt x="311" y="51"/>
                    </a:lnTo>
                    <a:lnTo>
                      <a:pt x="309" y="51"/>
                    </a:lnTo>
                    <a:lnTo>
                      <a:pt x="309" y="63"/>
                    </a:lnTo>
                    <a:lnTo>
                      <a:pt x="314" y="63"/>
                    </a:lnTo>
                    <a:lnTo>
                      <a:pt x="314" y="80"/>
                    </a:lnTo>
                    <a:lnTo>
                      <a:pt x="311" y="95"/>
                    </a:lnTo>
                    <a:lnTo>
                      <a:pt x="307" y="109"/>
                    </a:lnTo>
                    <a:lnTo>
                      <a:pt x="306" y="109"/>
                    </a:lnTo>
                    <a:lnTo>
                      <a:pt x="304" y="109"/>
                    </a:lnTo>
                    <a:lnTo>
                      <a:pt x="302" y="109"/>
                    </a:lnTo>
                    <a:lnTo>
                      <a:pt x="306" y="95"/>
                    </a:lnTo>
                    <a:lnTo>
                      <a:pt x="309" y="80"/>
                    </a:lnTo>
                    <a:lnTo>
                      <a:pt x="309" y="63"/>
                    </a:lnTo>
                    <a:lnTo>
                      <a:pt x="314" y="63"/>
                    </a:lnTo>
                    <a:close/>
                    <a:moveTo>
                      <a:pt x="13" y="0"/>
                    </a:moveTo>
                    <a:lnTo>
                      <a:pt x="11" y="3"/>
                    </a:lnTo>
                    <a:lnTo>
                      <a:pt x="6" y="17"/>
                    </a:lnTo>
                    <a:lnTo>
                      <a:pt x="3" y="32"/>
                    </a:lnTo>
                    <a:lnTo>
                      <a:pt x="0" y="48"/>
                    </a:lnTo>
                    <a:lnTo>
                      <a:pt x="0" y="53"/>
                    </a:lnTo>
                    <a:lnTo>
                      <a:pt x="2" y="55"/>
                    </a:lnTo>
                    <a:lnTo>
                      <a:pt x="3" y="55"/>
                    </a:lnTo>
                    <a:lnTo>
                      <a:pt x="5" y="55"/>
                    </a:lnTo>
                    <a:lnTo>
                      <a:pt x="5" y="48"/>
                    </a:lnTo>
                    <a:lnTo>
                      <a:pt x="8" y="33"/>
                    </a:lnTo>
                    <a:lnTo>
                      <a:pt x="11" y="18"/>
                    </a:lnTo>
                    <a:lnTo>
                      <a:pt x="16" y="5"/>
                    </a:lnTo>
                    <a:lnTo>
                      <a:pt x="18" y="2"/>
                    </a:lnTo>
                    <a:lnTo>
                      <a:pt x="16" y="2"/>
                    </a:lnTo>
                    <a:lnTo>
                      <a:pt x="15" y="2"/>
                    </a:lnTo>
                    <a:lnTo>
                      <a:pt x="15" y="0"/>
                    </a:lnTo>
                    <a:lnTo>
                      <a:pt x="13" y="0"/>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411" name="Freeform 427"/>
              <p:cNvSpPr>
                <a:spLocks noEditPoints="1"/>
              </p:cNvSpPr>
              <p:nvPr/>
            </p:nvSpPr>
            <p:spPr bwMode="auto">
              <a:xfrm>
                <a:off x="1878" y="2884"/>
                <a:ext cx="309" cy="107"/>
              </a:xfrm>
              <a:custGeom>
                <a:avLst/>
                <a:gdLst>
                  <a:gd name="T0" fmla="*/ 309 w 309"/>
                  <a:gd name="T1" fmla="*/ 61 h 107"/>
                  <a:gd name="T2" fmla="*/ 308 w 309"/>
                  <a:gd name="T3" fmla="*/ 49 h 107"/>
                  <a:gd name="T4" fmla="*/ 308 w 309"/>
                  <a:gd name="T5" fmla="*/ 49 h 107"/>
                  <a:gd name="T6" fmla="*/ 306 w 309"/>
                  <a:gd name="T7" fmla="*/ 49 h 107"/>
                  <a:gd name="T8" fmla="*/ 306 w 309"/>
                  <a:gd name="T9" fmla="*/ 49 h 107"/>
                  <a:gd name="T10" fmla="*/ 306 w 309"/>
                  <a:gd name="T11" fmla="*/ 49 h 107"/>
                  <a:gd name="T12" fmla="*/ 304 w 309"/>
                  <a:gd name="T13" fmla="*/ 49 h 107"/>
                  <a:gd name="T14" fmla="*/ 304 w 309"/>
                  <a:gd name="T15" fmla="*/ 49 h 107"/>
                  <a:gd name="T16" fmla="*/ 304 w 309"/>
                  <a:gd name="T17" fmla="*/ 49 h 107"/>
                  <a:gd name="T18" fmla="*/ 303 w 309"/>
                  <a:gd name="T19" fmla="*/ 49 h 107"/>
                  <a:gd name="T20" fmla="*/ 304 w 309"/>
                  <a:gd name="T21" fmla="*/ 61 h 107"/>
                  <a:gd name="T22" fmla="*/ 309 w 309"/>
                  <a:gd name="T23" fmla="*/ 61 h 107"/>
                  <a:gd name="T24" fmla="*/ 308 w 309"/>
                  <a:gd name="T25" fmla="*/ 78 h 107"/>
                  <a:gd name="T26" fmla="*/ 306 w 309"/>
                  <a:gd name="T27" fmla="*/ 93 h 107"/>
                  <a:gd name="T28" fmla="*/ 301 w 309"/>
                  <a:gd name="T29" fmla="*/ 107 h 107"/>
                  <a:gd name="T30" fmla="*/ 301 w 309"/>
                  <a:gd name="T31" fmla="*/ 107 h 107"/>
                  <a:gd name="T32" fmla="*/ 301 w 309"/>
                  <a:gd name="T33" fmla="*/ 107 h 107"/>
                  <a:gd name="T34" fmla="*/ 301 w 309"/>
                  <a:gd name="T35" fmla="*/ 107 h 107"/>
                  <a:gd name="T36" fmla="*/ 299 w 309"/>
                  <a:gd name="T37" fmla="*/ 107 h 107"/>
                  <a:gd name="T38" fmla="*/ 299 w 309"/>
                  <a:gd name="T39" fmla="*/ 107 h 107"/>
                  <a:gd name="T40" fmla="*/ 298 w 309"/>
                  <a:gd name="T41" fmla="*/ 107 h 107"/>
                  <a:gd name="T42" fmla="*/ 298 w 309"/>
                  <a:gd name="T43" fmla="*/ 107 h 107"/>
                  <a:gd name="T44" fmla="*/ 298 w 309"/>
                  <a:gd name="T45" fmla="*/ 107 h 107"/>
                  <a:gd name="T46" fmla="*/ 296 w 309"/>
                  <a:gd name="T47" fmla="*/ 107 h 107"/>
                  <a:gd name="T48" fmla="*/ 298 w 309"/>
                  <a:gd name="T49" fmla="*/ 106 h 107"/>
                  <a:gd name="T50" fmla="*/ 301 w 309"/>
                  <a:gd name="T51" fmla="*/ 93 h 107"/>
                  <a:gd name="T52" fmla="*/ 303 w 309"/>
                  <a:gd name="T53" fmla="*/ 78 h 107"/>
                  <a:gd name="T54" fmla="*/ 304 w 309"/>
                  <a:gd name="T55" fmla="*/ 61 h 107"/>
                  <a:gd name="T56" fmla="*/ 309 w 309"/>
                  <a:gd name="T57" fmla="*/ 61 h 107"/>
                  <a:gd name="T58" fmla="*/ 12 w 309"/>
                  <a:gd name="T59" fmla="*/ 0 h 107"/>
                  <a:gd name="T60" fmla="*/ 12 w 309"/>
                  <a:gd name="T61" fmla="*/ 1 h 107"/>
                  <a:gd name="T62" fmla="*/ 5 w 309"/>
                  <a:gd name="T63" fmla="*/ 16 h 107"/>
                  <a:gd name="T64" fmla="*/ 2 w 309"/>
                  <a:gd name="T65" fmla="*/ 31 h 107"/>
                  <a:gd name="T66" fmla="*/ 0 w 309"/>
                  <a:gd name="T67" fmla="*/ 46 h 107"/>
                  <a:gd name="T68" fmla="*/ 0 w 309"/>
                  <a:gd name="T69" fmla="*/ 53 h 107"/>
                  <a:gd name="T70" fmla="*/ 0 w 309"/>
                  <a:gd name="T71" fmla="*/ 53 h 107"/>
                  <a:gd name="T72" fmla="*/ 0 w 309"/>
                  <a:gd name="T73" fmla="*/ 53 h 107"/>
                  <a:gd name="T74" fmla="*/ 2 w 309"/>
                  <a:gd name="T75" fmla="*/ 53 h 107"/>
                  <a:gd name="T76" fmla="*/ 2 w 309"/>
                  <a:gd name="T77" fmla="*/ 53 h 107"/>
                  <a:gd name="T78" fmla="*/ 2 w 309"/>
                  <a:gd name="T79" fmla="*/ 53 h 107"/>
                  <a:gd name="T80" fmla="*/ 3 w 309"/>
                  <a:gd name="T81" fmla="*/ 53 h 107"/>
                  <a:gd name="T82" fmla="*/ 3 w 309"/>
                  <a:gd name="T83" fmla="*/ 53 h 107"/>
                  <a:gd name="T84" fmla="*/ 5 w 309"/>
                  <a:gd name="T85" fmla="*/ 54 h 107"/>
                  <a:gd name="T86" fmla="*/ 5 w 309"/>
                  <a:gd name="T87" fmla="*/ 46 h 107"/>
                  <a:gd name="T88" fmla="*/ 7 w 309"/>
                  <a:gd name="T89" fmla="*/ 31 h 107"/>
                  <a:gd name="T90" fmla="*/ 10 w 309"/>
                  <a:gd name="T91" fmla="*/ 18 h 107"/>
                  <a:gd name="T92" fmla="*/ 15 w 309"/>
                  <a:gd name="T93" fmla="*/ 3 h 107"/>
                  <a:gd name="T94" fmla="*/ 17 w 309"/>
                  <a:gd name="T95" fmla="*/ 1 h 107"/>
                  <a:gd name="T96" fmla="*/ 17 w 309"/>
                  <a:gd name="T97" fmla="*/ 0 h 107"/>
                  <a:gd name="T98" fmla="*/ 17 w 309"/>
                  <a:gd name="T99" fmla="*/ 0 h 107"/>
                  <a:gd name="T100" fmla="*/ 15 w 309"/>
                  <a:gd name="T101" fmla="*/ 0 h 107"/>
                  <a:gd name="T102" fmla="*/ 15 w 309"/>
                  <a:gd name="T103" fmla="*/ 0 h 107"/>
                  <a:gd name="T104" fmla="*/ 13 w 309"/>
                  <a:gd name="T105" fmla="*/ 0 h 107"/>
                  <a:gd name="T106" fmla="*/ 13 w 309"/>
                  <a:gd name="T107" fmla="*/ 0 h 107"/>
                  <a:gd name="T108" fmla="*/ 13 w 309"/>
                  <a:gd name="T109" fmla="*/ 0 h 107"/>
                  <a:gd name="T110" fmla="*/ 12 w 309"/>
                  <a:gd name="T111" fmla="*/ 0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9"/>
                  <a:gd name="T169" fmla="*/ 0 h 107"/>
                  <a:gd name="T170" fmla="*/ 309 w 309"/>
                  <a:gd name="T171" fmla="*/ 107 h 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9" h="107">
                    <a:moveTo>
                      <a:pt x="309" y="61"/>
                    </a:moveTo>
                    <a:lnTo>
                      <a:pt x="308" y="49"/>
                    </a:lnTo>
                    <a:lnTo>
                      <a:pt x="306" y="49"/>
                    </a:lnTo>
                    <a:lnTo>
                      <a:pt x="304" y="49"/>
                    </a:lnTo>
                    <a:lnTo>
                      <a:pt x="303" y="49"/>
                    </a:lnTo>
                    <a:lnTo>
                      <a:pt x="304" y="61"/>
                    </a:lnTo>
                    <a:lnTo>
                      <a:pt x="309" y="61"/>
                    </a:lnTo>
                    <a:lnTo>
                      <a:pt x="308" y="78"/>
                    </a:lnTo>
                    <a:lnTo>
                      <a:pt x="306" y="93"/>
                    </a:lnTo>
                    <a:lnTo>
                      <a:pt x="301" y="107"/>
                    </a:lnTo>
                    <a:lnTo>
                      <a:pt x="299" y="107"/>
                    </a:lnTo>
                    <a:lnTo>
                      <a:pt x="298" y="107"/>
                    </a:lnTo>
                    <a:lnTo>
                      <a:pt x="296" y="107"/>
                    </a:lnTo>
                    <a:lnTo>
                      <a:pt x="298" y="106"/>
                    </a:lnTo>
                    <a:lnTo>
                      <a:pt x="301" y="93"/>
                    </a:lnTo>
                    <a:lnTo>
                      <a:pt x="303" y="78"/>
                    </a:lnTo>
                    <a:lnTo>
                      <a:pt x="304" y="61"/>
                    </a:lnTo>
                    <a:lnTo>
                      <a:pt x="309" y="61"/>
                    </a:lnTo>
                    <a:close/>
                    <a:moveTo>
                      <a:pt x="12" y="0"/>
                    </a:moveTo>
                    <a:lnTo>
                      <a:pt x="12" y="1"/>
                    </a:lnTo>
                    <a:lnTo>
                      <a:pt x="5" y="16"/>
                    </a:lnTo>
                    <a:lnTo>
                      <a:pt x="2" y="31"/>
                    </a:lnTo>
                    <a:lnTo>
                      <a:pt x="0" y="46"/>
                    </a:lnTo>
                    <a:lnTo>
                      <a:pt x="0" y="53"/>
                    </a:lnTo>
                    <a:lnTo>
                      <a:pt x="2" y="53"/>
                    </a:lnTo>
                    <a:lnTo>
                      <a:pt x="3" y="53"/>
                    </a:lnTo>
                    <a:lnTo>
                      <a:pt x="5" y="54"/>
                    </a:lnTo>
                    <a:lnTo>
                      <a:pt x="5" y="46"/>
                    </a:lnTo>
                    <a:lnTo>
                      <a:pt x="7" y="31"/>
                    </a:lnTo>
                    <a:lnTo>
                      <a:pt x="10" y="18"/>
                    </a:lnTo>
                    <a:lnTo>
                      <a:pt x="15" y="3"/>
                    </a:lnTo>
                    <a:lnTo>
                      <a:pt x="17" y="1"/>
                    </a:lnTo>
                    <a:lnTo>
                      <a:pt x="17" y="0"/>
                    </a:lnTo>
                    <a:lnTo>
                      <a:pt x="15" y="0"/>
                    </a:lnTo>
                    <a:lnTo>
                      <a:pt x="13" y="0"/>
                    </a:lnTo>
                    <a:lnTo>
                      <a:pt x="12" y="0"/>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412" name="Freeform 428"/>
              <p:cNvSpPr>
                <a:spLocks noEditPoints="1"/>
              </p:cNvSpPr>
              <p:nvPr/>
            </p:nvSpPr>
            <p:spPr bwMode="auto">
              <a:xfrm>
                <a:off x="1880" y="2884"/>
                <a:ext cx="304" cy="107"/>
              </a:xfrm>
              <a:custGeom>
                <a:avLst/>
                <a:gdLst>
                  <a:gd name="T0" fmla="*/ 304 w 304"/>
                  <a:gd name="T1" fmla="*/ 61 h 107"/>
                  <a:gd name="T2" fmla="*/ 304 w 304"/>
                  <a:gd name="T3" fmla="*/ 49 h 107"/>
                  <a:gd name="T4" fmla="*/ 302 w 304"/>
                  <a:gd name="T5" fmla="*/ 49 h 107"/>
                  <a:gd name="T6" fmla="*/ 302 w 304"/>
                  <a:gd name="T7" fmla="*/ 49 h 107"/>
                  <a:gd name="T8" fmla="*/ 302 w 304"/>
                  <a:gd name="T9" fmla="*/ 49 h 107"/>
                  <a:gd name="T10" fmla="*/ 301 w 304"/>
                  <a:gd name="T11" fmla="*/ 49 h 107"/>
                  <a:gd name="T12" fmla="*/ 301 w 304"/>
                  <a:gd name="T13" fmla="*/ 49 h 107"/>
                  <a:gd name="T14" fmla="*/ 299 w 304"/>
                  <a:gd name="T15" fmla="*/ 49 h 107"/>
                  <a:gd name="T16" fmla="*/ 299 w 304"/>
                  <a:gd name="T17" fmla="*/ 49 h 107"/>
                  <a:gd name="T18" fmla="*/ 299 w 304"/>
                  <a:gd name="T19" fmla="*/ 49 h 107"/>
                  <a:gd name="T20" fmla="*/ 299 w 304"/>
                  <a:gd name="T21" fmla="*/ 61 h 107"/>
                  <a:gd name="T22" fmla="*/ 304 w 304"/>
                  <a:gd name="T23" fmla="*/ 61 h 107"/>
                  <a:gd name="T24" fmla="*/ 304 w 304"/>
                  <a:gd name="T25" fmla="*/ 78 h 107"/>
                  <a:gd name="T26" fmla="*/ 301 w 304"/>
                  <a:gd name="T27" fmla="*/ 93 h 107"/>
                  <a:gd name="T28" fmla="*/ 297 w 304"/>
                  <a:gd name="T29" fmla="*/ 107 h 107"/>
                  <a:gd name="T30" fmla="*/ 297 w 304"/>
                  <a:gd name="T31" fmla="*/ 107 h 107"/>
                  <a:gd name="T32" fmla="*/ 296 w 304"/>
                  <a:gd name="T33" fmla="*/ 107 h 107"/>
                  <a:gd name="T34" fmla="*/ 296 w 304"/>
                  <a:gd name="T35" fmla="*/ 107 h 107"/>
                  <a:gd name="T36" fmla="*/ 296 w 304"/>
                  <a:gd name="T37" fmla="*/ 107 h 107"/>
                  <a:gd name="T38" fmla="*/ 294 w 304"/>
                  <a:gd name="T39" fmla="*/ 107 h 107"/>
                  <a:gd name="T40" fmla="*/ 294 w 304"/>
                  <a:gd name="T41" fmla="*/ 107 h 107"/>
                  <a:gd name="T42" fmla="*/ 292 w 304"/>
                  <a:gd name="T43" fmla="*/ 107 h 107"/>
                  <a:gd name="T44" fmla="*/ 292 w 304"/>
                  <a:gd name="T45" fmla="*/ 107 h 107"/>
                  <a:gd name="T46" fmla="*/ 292 w 304"/>
                  <a:gd name="T47" fmla="*/ 107 h 107"/>
                  <a:gd name="T48" fmla="*/ 292 w 304"/>
                  <a:gd name="T49" fmla="*/ 106 h 107"/>
                  <a:gd name="T50" fmla="*/ 296 w 304"/>
                  <a:gd name="T51" fmla="*/ 91 h 107"/>
                  <a:gd name="T52" fmla="*/ 299 w 304"/>
                  <a:gd name="T53" fmla="*/ 76 h 107"/>
                  <a:gd name="T54" fmla="*/ 299 w 304"/>
                  <a:gd name="T55" fmla="*/ 61 h 107"/>
                  <a:gd name="T56" fmla="*/ 304 w 304"/>
                  <a:gd name="T57" fmla="*/ 61 h 107"/>
                  <a:gd name="T58" fmla="*/ 13 w 304"/>
                  <a:gd name="T59" fmla="*/ 0 h 107"/>
                  <a:gd name="T60" fmla="*/ 11 w 304"/>
                  <a:gd name="T61" fmla="*/ 3 h 107"/>
                  <a:gd name="T62" fmla="*/ 6 w 304"/>
                  <a:gd name="T63" fmla="*/ 16 h 107"/>
                  <a:gd name="T64" fmla="*/ 3 w 304"/>
                  <a:gd name="T65" fmla="*/ 31 h 107"/>
                  <a:gd name="T66" fmla="*/ 0 w 304"/>
                  <a:gd name="T67" fmla="*/ 46 h 107"/>
                  <a:gd name="T68" fmla="*/ 0 w 304"/>
                  <a:gd name="T69" fmla="*/ 53 h 107"/>
                  <a:gd name="T70" fmla="*/ 0 w 304"/>
                  <a:gd name="T71" fmla="*/ 53 h 107"/>
                  <a:gd name="T72" fmla="*/ 1 w 304"/>
                  <a:gd name="T73" fmla="*/ 53 h 107"/>
                  <a:gd name="T74" fmla="*/ 1 w 304"/>
                  <a:gd name="T75" fmla="*/ 53 h 107"/>
                  <a:gd name="T76" fmla="*/ 3 w 304"/>
                  <a:gd name="T77" fmla="*/ 54 h 107"/>
                  <a:gd name="T78" fmla="*/ 3 w 304"/>
                  <a:gd name="T79" fmla="*/ 54 h 107"/>
                  <a:gd name="T80" fmla="*/ 3 w 304"/>
                  <a:gd name="T81" fmla="*/ 54 h 107"/>
                  <a:gd name="T82" fmla="*/ 5 w 304"/>
                  <a:gd name="T83" fmla="*/ 54 h 107"/>
                  <a:gd name="T84" fmla="*/ 5 w 304"/>
                  <a:gd name="T85" fmla="*/ 54 h 107"/>
                  <a:gd name="T86" fmla="*/ 5 w 304"/>
                  <a:gd name="T87" fmla="*/ 46 h 107"/>
                  <a:gd name="T88" fmla="*/ 8 w 304"/>
                  <a:gd name="T89" fmla="*/ 33 h 107"/>
                  <a:gd name="T90" fmla="*/ 11 w 304"/>
                  <a:gd name="T91" fmla="*/ 18 h 107"/>
                  <a:gd name="T92" fmla="*/ 16 w 304"/>
                  <a:gd name="T93" fmla="*/ 5 h 107"/>
                  <a:gd name="T94" fmla="*/ 18 w 304"/>
                  <a:gd name="T95" fmla="*/ 1 h 107"/>
                  <a:gd name="T96" fmla="*/ 16 w 304"/>
                  <a:gd name="T97" fmla="*/ 1 h 107"/>
                  <a:gd name="T98" fmla="*/ 16 w 304"/>
                  <a:gd name="T99" fmla="*/ 1 h 107"/>
                  <a:gd name="T100" fmla="*/ 16 w 304"/>
                  <a:gd name="T101" fmla="*/ 1 h 107"/>
                  <a:gd name="T102" fmla="*/ 15 w 304"/>
                  <a:gd name="T103" fmla="*/ 1 h 107"/>
                  <a:gd name="T104" fmla="*/ 15 w 304"/>
                  <a:gd name="T105" fmla="*/ 0 h 107"/>
                  <a:gd name="T106" fmla="*/ 15 w 304"/>
                  <a:gd name="T107" fmla="*/ 0 h 107"/>
                  <a:gd name="T108" fmla="*/ 13 w 304"/>
                  <a:gd name="T109" fmla="*/ 0 h 107"/>
                  <a:gd name="T110" fmla="*/ 13 w 304"/>
                  <a:gd name="T111" fmla="*/ 0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4"/>
                  <a:gd name="T169" fmla="*/ 0 h 107"/>
                  <a:gd name="T170" fmla="*/ 304 w 304"/>
                  <a:gd name="T171" fmla="*/ 107 h 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4" h="107">
                    <a:moveTo>
                      <a:pt x="304" y="61"/>
                    </a:moveTo>
                    <a:lnTo>
                      <a:pt x="304" y="49"/>
                    </a:lnTo>
                    <a:lnTo>
                      <a:pt x="302" y="49"/>
                    </a:lnTo>
                    <a:lnTo>
                      <a:pt x="301" y="49"/>
                    </a:lnTo>
                    <a:lnTo>
                      <a:pt x="299" y="49"/>
                    </a:lnTo>
                    <a:lnTo>
                      <a:pt x="299" y="61"/>
                    </a:lnTo>
                    <a:lnTo>
                      <a:pt x="304" y="61"/>
                    </a:lnTo>
                    <a:lnTo>
                      <a:pt x="304" y="78"/>
                    </a:lnTo>
                    <a:lnTo>
                      <a:pt x="301" y="93"/>
                    </a:lnTo>
                    <a:lnTo>
                      <a:pt x="297" y="107"/>
                    </a:lnTo>
                    <a:lnTo>
                      <a:pt x="296" y="107"/>
                    </a:lnTo>
                    <a:lnTo>
                      <a:pt x="294" y="107"/>
                    </a:lnTo>
                    <a:lnTo>
                      <a:pt x="292" y="107"/>
                    </a:lnTo>
                    <a:lnTo>
                      <a:pt x="292" y="106"/>
                    </a:lnTo>
                    <a:lnTo>
                      <a:pt x="296" y="91"/>
                    </a:lnTo>
                    <a:lnTo>
                      <a:pt x="299" y="76"/>
                    </a:lnTo>
                    <a:lnTo>
                      <a:pt x="299" y="61"/>
                    </a:lnTo>
                    <a:lnTo>
                      <a:pt x="304" y="61"/>
                    </a:lnTo>
                    <a:close/>
                    <a:moveTo>
                      <a:pt x="13" y="0"/>
                    </a:moveTo>
                    <a:lnTo>
                      <a:pt x="11" y="3"/>
                    </a:lnTo>
                    <a:lnTo>
                      <a:pt x="6" y="16"/>
                    </a:lnTo>
                    <a:lnTo>
                      <a:pt x="3" y="31"/>
                    </a:lnTo>
                    <a:lnTo>
                      <a:pt x="0" y="46"/>
                    </a:lnTo>
                    <a:lnTo>
                      <a:pt x="0" y="53"/>
                    </a:lnTo>
                    <a:lnTo>
                      <a:pt x="1" y="53"/>
                    </a:lnTo>
                    <a:lnTo>
                      <a:pt x="3" y="54"/>
                    </a:lnTo>
                    <a:lnTo>
                      <a:pt x="5" y="54"/>
                    </a:lnTo>
                    <a:lnTo>
                      <a:pt x="5" y="46"/>
                    </a:lnTo>
                    <a:lnTo>
                      <a:pt x="8" y="33"/>
                    </a:lnTo>
                    <a:lnTo>
                      <a:pt x="11" y="18"/>
                    </a:lnTo>
                    <a:lnTo>
                      <a:pt x="16" y="5"/>
                    </a:lnTo>
                    <a:lnTo>
                      <a:pt x="18" y="1"/>
                    </a:lnTo>
                    <a:lnTo>
                      <a:pt x="16" y="1"/>
                    </a:lnTo>
                    <a:lnTo>
                      <a:pt x="15" y="1"/>
                    </a:lnTo>
                    <a:lnTo>
                      <a:pt x="15" y="0"/>
                    </a:lnTo>
                    <a:lnTo>
                      <a:pt x="13" y="0"/>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413" name="Freeform 429"/>
              <p:cNvSpPr>
                <a:spLocks noEditPoints="1"/>
              </p:cNvSpPr>
              <p:nvPr/>
            </p:nvSpPr>
            <p:spPr bwMode="auto">
              <a:xfrm>
                <a:off x="1883" y="2885"/>
                <a:ext cx="299" cy="106"/>
              </a:xfrm>
              <a:custGeom>
                <a:avLst/>
                <a:gdLst>
                  <a:gd name="T0" fmla="*/ 299 w 299"/>
                  <a:gd name="T1" fmla="*/ 60 h 106"/>
                  <a:gd name="T2" fmla="*/ 298 w 299"/>
                  <a:gd name="T3" fmla="*/ 48 h 106"/>
                  <a:gd name="T4" fmla="*/ 298 w 299"/>
                  <a:gd name="T5" fmla="*/ 48 h 106"/>
                  <a:gd name="T6" fmla="*/ 296 w 299"/>
                  <a:gd name="T7" fmla="*/ 48 h 106"/>
                  <a:gd name="T8" fmla="*/ 296 w 299"/>
                  <a:gd name="T9" fmla="*/ 48 h 106"/>
                  <a:gd name="T10" fmla="*/ 296 w 299"/>
                  <a:gd name="T11" fmla="*/ 48 h 106"/>
                  <a:gd name="T12" fmla="*/ 294 w 299"/>
                  <a:gd name="T13" fmla="*/ 48 h 106"/>
                  <a:gd name="T14" fmla="*/ 294 w 299"/>
                  <a:gd name="T15" fmla="*/ 48 h 106"/>
                  <a:gd name="T16" fmla="*/ 294 w 299"/>
                  <a:gd name="T17" fmla="*/ 48 h 106"/>
                  <a:gd name="T18" fmla="*/ 293 w 299"/>
                  <a:gd name="T19" fmla="*/ 48 h 106"/>
                  <a:gd name="T20" fmla="*/ 294 w 299"/>
                  <a:gd name="T21" fmla="*/ 60 h 106"/>
                  <a:gd name="T22" fmla="*/ 299 w 299"/>
                  <a:gd name="T23" fmla="*/ 60 h 106"/>
                  <a:gd name="T24" fmla="*/ 298 w 299"/>
                  <a:gd name="T25" fmla="*/ 77 h 106"/>
                  <a:gd name="T26" fmla="*/ 296 w 299"/>
                  <a:gd name="T27" fmla="*/ 92 h 106"/>
                  <a:gd name="T28" fmla="*/ 293 w 299"/>
                  <a:gd name="T29" fmla="*/ 105 h 106"/>
                  <a:gd name="T30" fmla="*/ 291 w 299"/>
                  <a:gd name="T31" fmla="*/ 106 h 106"/>
                  <a:gd name="T32" fmla="*/ 291 w 299"/>
                  <a:gd name="T33" fmla="*/ 106 h 106"/>
                  <a:gd name="T34" fmla="*/ 289 w 299"/>
                  <a:gd name="T35" fmla="*/ 106 h 106"/>
                  <a:gd name="T36" fmla="*/ 289 w 299"/>
                  <a:gd name="T37" fmla="*/ 106 h 106"/>
                  <a:gd name="T38" fmla="*/ 289 w 299"/>
                  <a:gd name="T39" fmla="*/ 106 h 106"/>
                  <a:gd name="T40" fmla="*/ 288 w 299"/>
                  <a:gd name="T41" fmla="*/ 106 h 106"/>
                  <a:gd name="T42" fmla="*/ 288 w 299"/>
                  <a:gd name="T43" fmla="*/ 106 h 106"/>
                  <a:gd name="T44" fmla="*/ 288 w 299"/>
                  <a:gd name="T45" fmla="*/ 106 h 106"/>
                  <a:gd name="T46" fmla="*/ 286 w 299"/>
                  <a:gd name="T47" fmla="*/ 106 h 106"/>
                  <a:gd name="T48" fmla="*/ 288 w 299"/>
                  <a:gd name="T49" fmla="*/ 103 h 106"/>
                  <a:gd name="T50" fmla="*/ 291 w 299"/>
                  <a:gd name="T51" fmla="*/ 90 h 106"/>
                  <a:gd name="T52" fmla="*/ 293 w 299"/>
                  <a:gd name="T53" fmla="*/ 75 h 106"/>
                  <a:gd name="T54" fmla="*/ 294 w 299"/>
                  <a:gd name="T55" fmla="*/ 60 h 106"/>
                  <a:gd name="T56" fmla="*/ 299 w 299"/>
                  <a:gd name="T57" fmla="*/ 60 h 106"/>
                  <a:gd name="T58" fmla="*/ 12 w 299"/>
                  <a:gd name="T59" fmla="*/ 0 h 106"/>
                  <a:gd name="T60" fmla="*/ 10 w 299"/>
                  <a:gd name="T61" fmla="*/ 2 h 106"/>
                  <a:gd name="T62" fmla="*/ 5 w 299"/>
                  <a:gd name="T63" fmla="*/ 17 h 106"/>
                  <a:gd name="T64" fmla="*/ 2 w 299"/>
                  <a:gd name="T65" fmla="*/ 30 h 106"/>
                  <a:gd name="T66" fmla="*/ 0 w 299"/>
                  <a:gd name="T67" fmla="*/ 45 h 106"/>
                  <a:gd name="T68" fmla="*/ 0 w 299"/>
                  <a:gd name="T69" fmla="*/ 53 h 106"/>
                  <a:gd name="T70" fmla="*/ 0 w 299"/>
                  <a:gd name="T71" fmla="*/ 53 h 106"/>
                  <a:gd name="T72" fmla="*/ 0 w 299"/>
                  <a:gd name="T73" fmla="*/ 53 h 106"/>
                  <a:gd name="T74" fmla="*/ 2 w 299"/>
                  <a:gd name="T75" fmla="*/ 53 h 106"/>
                  <a:gd name="T76" fmla="*/ 2 w 299"/>
                  <a:gd name="T77" fmla="*/ 53 h 106"/>
                  <a:gd name="T78" fmla="*/ 2 w 299"/>
                  <a:gd name="T79" fmla="*/ 53 h 106"/>
                  <a:gd name="T80" fmla="*/ 3 w 299"/>
                  <a:gd name="T81" fmla="*/ 53 h 106"/>
                  <a:gd name="T82" fmla="*/ 3 w 299"/>
                  <a:gd name="T83" fmla="*/ 53 h 106"/>
                  <a:gd name="T84" fmla="*/ 3 w 299"/>
                  <a:gd name="T85" fmla="*/ 53 h 106"/>
                  <a:gd name="T86" fmla="*/ 5 w 299"/>
                  <a:gd name="T87" fmla="*/ 47 h 106"/>
                  <a:gd name="T88" fmla="*/ 7 w 299"/>
                  <a:gd name="T89" fmla="*/ 32 h 106"/>
                  <a:gd name="T90" fmla="*/ 10 w 299"/>
                  <a:gd name="T91" fmla="*/ 19 h 106"/>
                  <a:gd name="T92" fmla="*/ 15 w 299"/>
                  <a:gd name="T93" fmla="*/ 5 h 106"/>
                  <a:gd name="T94" fmla="*/ 17 w 299"/>
                  <a:gd name="T95" fmla="*/ 0 h 106"/>
                  <a:gd name="T96" fmla="*/ 17 w 299"/>
                  <a:gd name="T97" fmla="*/ 0 h 106"/>
                  <a:gd name="T98" fmla="*/ 15 w 299"/>
                  <a:gd name="T99" fmla="*/ 0 h 106"/>
                  <a:gd name="T100" fmla="*/ 15 w 299"/>
                  <a:gd name="T101" fmla="*/ 0 h 106"/>
                  <a:gd name="T102" fmla="*/ 15 w 299"/>
                  <a:gd name="T103" fmla="*/ 0 h 106"/>
                  <a:gd name="T104" fmla="*/ 13 w 299"/>
                  <a:gd name="T105" fmla="*/ 0 h 106"/>
                  <a:gd name="T106" fmla="*/ 13 w 299"/>
                  <a:gd name="T107" fmla="*/ 0 h 106"/>
                  <a:gd name="T108" fmla="*/ 13 w 299"/>
                  <a:gd name="T109" fmla="*/ 0 h 106"/>
                  <a:gd name="T110" fmla="*/ 12 w 299"/>
                  <a:gd name="T111" fmla="*/ 0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9"/>
                  <a:gd name="T169" fmla="*/ 0 h 106"/>
                  <a:gd name="T170" fmla="*/ 299 w 299"/>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9" h="106">
                    <a:moveTo>
                      <a:pt x="299" y="60"/>
                    </a:moveTo>
                    <a:lnTo>
                      <a:pt x="298" y="48"/>
                    </a:lnTo>
                    <a:lnTo>
                      <a:pt x="296" y="48"/>
                    </a:lnTo>
                    <a:lnTo>
                      <a:pt x="294" y="48"/>
                    </a:lnTo>
                    <a:lnTo>
                      <a:pt x="293" y="48"/>
                    </a:lnTo>
                    <a:lnTo>
                      <a:pt x="294" y="60"/>
                    </a:lnTo>
                    <a:lnTo>
                      <a:pt x="299" y="60"/>
                    </a:lnTo>
                    <a:lnTo>
                      <a:pt x="298" y="77"/>
                    </a:lnTo>
                    <a:lnTo>
                      <a:pt x="296" y="92"/>
                    </a:lnTo>
                    <a:lnTo>
                      <a:pt x="293" y="105"/>
                    </a:lnTo>
                    <a:lnTo>
                      <a:pt x="291" y="106"/>
                    </a:lnTo>
                    <a:lnTo>
                      <a:pt x="289" y="106"/>
                    </a:lnTo>
                    <a:lnTo>
                      <a:pt x="288" y="106"/>
                    </a:lnTo>
                    <a:lnTo>
                      <a:pt x="286" y="106"/>
                    </a:lnTo>
                    <a:lnTo>
                      <a:pt x="288" y="103"/>
                    </a:lnTo>
                    <a:lnTo>
                      <a:pt x="291" y="90"/>
                    </a:lnTo>
                    <a:lnTo>
                      <a:pt x="293" y="75"/>
                    </a:lnTo>
                    <a:lnTo>
                      <a:pt x="294" y="60"/>
                    </a:lnTo>
                    <a:lnTo>
                      <a:pt x="299" y="60"/>
                    </a:lnTo>
                    <a:close/>
                    <a:moveTo>
                      <a:pt x="12" y="0"/>
                    </a:moveTo>
                    <a:lnTo>
                      <a:pt x="10" y="2"/>
                    </a:lnTo>
                    <a:lnTo>
                      <a:pt x="5" y="17"/>
                    </a:lnTo>
                    <a:lnTo>
                      <a:pt x="2" y="30"/>
                    </a:lnTo>
                    <a:lnTo>
                      <a:pt x="0" y="45"/>
                    </a:lnTo>
                    <a:lnTo>
                      <a:pt x="0" y="53"/>
                    </a:lnTo>
                    <a:lnTo>
                      <a:pt x="2" y="53"/>
                    </a:lnTo>
                    <a:lnTo>
                      <a:pt x="3" y="53"/>
                    </a:lnTo>
                    <a:lnTo>
                      <a:pt x="5" y="47"/>
                    </a:lnTo>
                    <a:lnTo>
                      <a:pt x="7" y="32"/>
                    </a:lnTo>
                    <a:lnTo>
                      <a:pt x="10" y="19"/>
                    </a:lnTo>
                    <a:lnTo>
                      <a:pt x="15" y="5"/>
                    </a:lnTo>
                    <a:lnTo>
                      <a:pt x="17" y="0"/>
                    </a:lnTo>
                    <a:lnTo>
                      <a:pt x="15" y="0"/>
                    </a:lnTo>
                    <a:lnTo>
                      <a:pt x="13" y="0"/>
                    </a:lnTo>
                    <a:lnTo>
                      <a:pt x="12" y="0"/>
                    </a:lnTo>
                    <a:close/>
                  </a:path>
                </a:pathLst>
              </a:custGeom>
              <a:solidFill>
                <a:srgbClr val="575757"/>
              </a:solidFill>
              <a:ln w="9525">
                <a:noFill/>
                <a:round/>
                <a:headEnd/>
                <a:tailEnd/>
              </a:ln>
            </p:spPr>
            <p:txBody>
              <a:bodyPr/>
              <a:lstStyle/>
              <a:p>
                <a:pPr algn="ctr"/>
                <a:endParaRPr lang="en-US">
                  <a:latin typeface="Candara" pitchFamily="34" charset="0"/>
                </a:endParaRPr>
              </a:p>
            </p:txBody>
          </p:sp>
          <p:grpSp>
            <p:nvGrpSpPr>
              <p:cNvPr id="7414" name="Group 430"/>
              <p:cNvGrpSpPr>
                <a:grpSpLocks/>
              </p:cNvGrpSpPr>
              <p:nvPr/>
            </p:nvGrpSpPr>
            <p:grpSpPr bwMode="auto">
              <a:xfrm>
                <a:off x="1398" y="2854"/>
                <a:ext cx="1271" cy="558"/>
                <a:chOff x="1398" y="2854"/>
                <a:chExt cx="1271" cy="558"/>
              </a:xfrm>
            </p:grpSpPr>
            <p:sp>
              <p:nvSpPr>
                <p:cNvPr id="7600" name="Freeform 431"/>
                <p:cNvSpPr>
                  <a:spLocks noEditPoints="1"/>
                </p:cNvSpPr>
                <p:nvPr/>
              </p:nvSpPr>
              <p:spPr bwMode="auto">
                <a:xfrm>
                  <a:off x="1885" y="2885"/>
                  <a:ext cx="294" cy="106"/>
                </a:xfrm>
                <a:custGeom>
                  <a:avLst/>
                  <a:gdLst>
                    <a:gd name="T0" fmla="*/ 294 w 294"/>
                    <a:gd name="T1" fmla="*/ 60 h 106"/>
                    <a:gd name="T2" fmla="*/ 294 w 294"/>
                    <a:gd name="T3" fmla="*/ 48 h 106"/>
                    <a:gd name="T4" fmla="*/ 292 w 294"/>
                    <a:gd name="T5" fmla="*/ 48 h 106"/>
                    <a:gd name="T6" fmla="*/ 292 w 294"/>
                    <a:gd name="T7" fmla="*/ 48 h 106"/>
                    <a:gd name="T8" fmla="*/ 292 w 294"/>
                    <a:gd name="T9" fmla="*/ 48 h 106"/>
                    <a:gd name="T10" fmla="*/ 291 w 294"/>
                    <a:gd name="T11" fmla="*/ 48 h 106"/>
                    <a:gd name="T12" fmla="*/ 291 w 294"/>
                    <a:gd name="T13" fmla="*/ 48 h 106"/>
                    <a:gd name="T14" fmla="*/ 289 w 294"/>
                    <a:gd name="T15" fmla="*/ 48 h 106"/>
                    <a:gd name="T16" fmla="*/ 289 w 294"/>
                    <a:gd name="T17" fmla="*/ 48 h 106"/>
                    <a:gd name="T18" fmla="*/ 289 w 294"/>
                    <a:gd name="T19" fmla="*/ 48 h 106"/>
                    <a:gd name="T20" fmla="*/ 289 w 294"/>
                    <a:gd name="T21" fmla="*/ 60 h 106"/>
                    <a:gd name="T22" fmla="*/ 294 w 294"/>
                    <a:gd name="T23" fmla="*/ 60 h 106"/>
                    <a:gd name="T24" fmla="*/ 294 w 294"/>
                    <a:gd name="T25" fmla="*/ 75 h 106"/>
                    <a:gd name="T26" fmla="*/ 291 w 294"/>
                    <a:gd name="T27" fmla="*/ 90 h 106"/>
                    <a:gd name="T28" fmla="*/ 287 w 294"/>
                    <a:gd name="T29" fmla="*/ 105 h 106"/>
                    <a:gd name="T30" fmla="*/ 287 w 294"/>
                    <a:gd name="T31" fmla="*/ 106 h 106"/>
                    <a:gd name="T32" fmla="*/ 286 w 294"/>
                    <a:gd name="T33" fmla="*/ 106 h 106"/>
                    <a:gd name="T34" fmla="*/ 286 w 294"/>
                    <a:gd name="T35" fmla="*/ 106 h 106"/>
                    <a:gd name="T36" fmla="*/ 284 w 294"/>
                    <a:gd name="T37" fmla="*/ 106 h 106"/>
                    <a:gd name="T38" fmla="*/ 284 w 294"/>
                    <a:gd name="T39" fmla="*/ 106 h 106"/>
                    <a:gd name="T40" fmla="*/ 284 w 294"/>
                    <a:gd name="T41" fmla="*/ 106 h 106"/>
                    <a:gd name="T42" fmla="*/ 282 w 294"/>
                    <a:gd name="T43" fmla="*/ 106 h 106"/>
                    <a:gd name="T44" fmla="*/ 282 w 294"/>
                    <a:gd name="T45" fmla="*/ 106 h 106"/>
                    <a:gd name="T46" fmla="*/ 282 w 294"/>
                    <a:gd name="T47" fmla="*/ 106 h 106"/>
                    <a:gd name="T48" fmla="*/ 282 w 294"/>
                    <a:gd name="T49" fmla="*/ 103 h 106"/>
                    <a:gd name="T50" fmla="*/ 286 w 294"/>
                    <a:gd name="T51" fmla="*/ 90 h 106"/>
                    <a:gd name="T52" fmla="*/ 289 w 294"/>
                    <a:gd name="T53" fmla="*/ 75 h 106"/>
                    <a:gd name="T54" fmla="*/ 289 w 294"/>
                    <a:gd name="T55" fmla="*/ 60 h 106"/>
                    <a:gd name="T56" fmla="*/ 294 w 294"/>
                    <a:gd name="T57" fmla="*/ 60 h 106"/>
                    <a:gd name="T58" fmla="*/ 13 w 294"/>
                    <a:gd name="T59" fmla="*/ 0 h 106"/>
                    <a:gd name="T60" fmla="*/ 11 w 294"/>
                    <a:gd name="T61" fmla="*/ 4 h 106"/>
                    <a:gd name="T62" fmla="*/ 6 w 294"/>
                    <a:gd name="T63" fmla="*/ 17 h 106"/>
                    <a:gd name="T64" fmla="*/ 3 w 294"/>
                    <a:gd name="T65" fmla="*/ 32 h 106"/>
                    <a:gd name="T66" fmla="*/ 0 w 294"/>
                    <a:gd name="T67" fmla="*/ 45 h 106"/>
                    <a:gd name="T68" fmla="*/ 0 w 294"/>
                    <a:gd name="T69" fmla="*/ 53 h 106"/>
                    <a:gd name="T70" fmla="*/ 0 w 294"/>
                    <a:gd name="T71" fmla="*/ 53 h 106"/>
                    <a:gd name="T72" fmla="*/ 1 w 294"/>
                    <a:gd name="T73" fmla="*/ 53 h 106"/>
                    <a:gd name="T74" fmla="*/ 1 w 294"/>
                    <a:gd name="T75" fmla="*/ 53 h 106"/>
                    <a:gd name="T76" fmla="*/ 1 w 294"/>
                    <a:gd name="T77" fmla="*/ 53 h 106"/>
                    <a:gd name="T78" fmla="*/ 3 w 294"/>
                    <a:gd name="T79" fmla="*/ 55 h 106"/>
                    <a:gd name="T80" fmla="*/ 3 w 294"/>
                    <a:gd name="T81" fmla="*/ 55 h 106"/>
                    <a:gd name="T82" fmla="*/ 5 w 294"/>
                    <a:gd name="T83" fmla="*/ 55 h 106"/>
                    <a:gd name="T84" fmla="*/ 5 w 294"/>
                    <a:gd name="T85" fmla="*/ 55 h 106"/>
                    <a:gd name="T86" fmla="*/ 5 w 294"/>
                    <a:gd name="T87" fmla="*/ 47 h 106"/>
                    <a:gd name="T88" fmla="*/ 8 w 294"/>
                    <a:gd name="T89" fmla="*/ 32 h 106"/>
                    <a:gd name="T90" fmla="*/ 11 w 294"/>
                    <a:gd name="T91" fmla="*/ 19 h 106"/>
                    <a:gd name="T92" fmla="*/ 16 w 294"/>
                    <a:gd name="T93" fmla="*/ 5 h 106"/>
                    <a:gd name="T94" fmla="*/ 18 w 294"/>
                    <a:gd name="T95" fmla="*/ 2 h 106"/>
                    <a:gd name="T96" fmla="*/ 16 w 294"/>
                    <a:gd name="T97" fmla="*/ 2 h 106"/>
                    <a:gd name="T98" fmla="*/ 16 w 294"/>
                    <a:gd name="T99" fmla="*/ 2 h 106"/>
                    <a:gd name="T100" fmla="*/ 15 w 294"/>
                    <a:gd name="T101" fmla="*/ 2 h 106"/>
                    <a:gd name="T102" fmla="*/ 15 w 294"/>
                    <a:gd name="T103" fmla="*/ 0 h 106"/>
                    <a:gd name="T104" fmla="*/ 15 w 294"/>
                    <a:gd name="T105" fmla="*/ 0 h 106"/>
                    <a:gd name="T106" fmla="*/ 13 w 294"/>
                    <a:gd name="T107" fmla="*/ 0 h 106"/>
                    <a:gd name="T108" fmla="*/ 13 w 294"/>
                    <a:gd name="T109" fmla="*/ 0 h 106"/>
                    <a:gd name="T110" fmla="*/ 13 w 294"/>
                    <a:gd name="T111" fmla="*/ 0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
                    <a:gd name="T169" fmla="*/ 0 h 106"/>
                    <a:gd name="T170" fmla="*/ 294 w 294"/>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 h="106">
                      <a:moveTo>
                        <a:pt x="294" y="60"/>
                      </a:moveTo>
                      <a:lnTo>
                        <a:pt x="294" y="48"/>
                      </a:lnTo>
                      <a:lnTo>
                        <a:pt x="292" y="48"/>
                      </a:lnTo>
                      <a:lnTo>
                        <a:pt x="291" y="48"/>
                      </a:lnTo>
                      <a:lnTo>
                        <a:pt x="289" y="48"/>
                      </a:lnTo>
                      <a:lnTo>
                        <a:pt x="289" y="60"/>
                      </a:lnTo>
                      <a:lnTo>
                        <a:pt x="294" y="60"/>
                      </a:lnTo>
                      <a:lnTo>
                        <a:pt x="294" y="75"/>
                      </a:lnTo>
                      <a:lnTo>
                        <a:pt x="291" y="90"/>
                      </a:lnTo>
                      <a:lnTo>
                        <a:pt x="287" y="105"/>
                      </a:lnTo>
                      <a:lnTo>
                        <a:pt x="287" y="106"/>
                      </a:lnTo>
                      <a:lnTo>
                        <a:pt x="286" y="106"/>
                      </a:lnTo>
                      <a:lnTo>
                        <a:pt x="284" y="106"/>
                      </a:lnTo>
                      <a:lnTo>
                        <a:pt x="282" y="106"/>
                      </a:lnTo>
                      <a:lnTo>
                        <a:pt x="282" y="103"/>
                      </a:lnTo>
                      <a:lnTo>
                        <a:pt x="286" y="90"/>
                      </a:lnTo>
                      <a:lnTo>
                        <a:pt x="289" y="75"/>
                      </a:lnTo>
                      <a:lnTo>
                        <a:pt x="289" y="60"/>
                      </a:lnTo>
                      <a:lnTo>
                        <a:pt x="294" y="60"/>
                      </a:lnTo>
                      <a:close/>
                      <a:moveTo>
                        <a:pt x="13" y="0"/>
                      </a:moveTo>
                      <a:lnTo>
                        <a:pt x="11" y="4"/>
                      </a:lnTo>
                      <a:lnTo>
                        <a:pt x="6" y="17"/>
                      </a:lnTo>
                      <a:lnTo>
                        <a:pt x="3" y="32"/>
                      </a:lnTo>
                      <a:lnTo>
                        <a:pt x="0" y="45"/>
                      </a:lnTo>
                      <a:lnTo>
                        <a:pt x="0" y="53"/>
                      </a:lnTo>
                      <a:lnTo>
                        <a:pt x="1" y="53"/>
                      </a:lnTo>
                      <a:lnTo>
                        <a:pt x="3" y="55"/>
                      </a:lnTo>
                      <a:lnTo>
                        <a:pt x="5" y="55"/>
                      </a:lnTo>
                      <a:lnTo>
                        <a:pt x="5" y="47"/>
                      </a:lnTo>
                      <a:lnTo>
                        <a:pt x="8" y="32"/>
                      </a:lnTo>
                      <a:lnTo>
                        <a:pt x="11" y="19"/>
                      </a:lnTo>
                      <a:lnTo>
                        <a:pt x="16" y="5"/>
                      </a:lnTo>
                      <a:lnTo>
                        <a:pt x="18" y="2"/>
                      </a:lnTo>
                      <a:lnTo>
                        <a:pt x="16" y="2"/>
                      </a:lnTo>
                      <a:lnTo>
                        <a:pt x="15" y="2"/>
                      </a:lnTo>
                      <a:lnTo>
                        <a:pt x="15" y="0"/>
                      </a:lnTo>
                      <a:lnTo>
                        <a:pt x="13" y="0"/>
                      </a:lnTo>
                      <a:close/>
                    </a:path>
                  </a:pathLst>
                </a:custGeom>
                <a:solidFill>
                  <a:srgbClr val="575757"/>
                </a:solidFill>
                <a:ln w="9525">
                  <a:noFill/>
                  <a:round/>
                  <a:headEnd/>
                  <a:tailEnd/>
                </a:ln>
              </p:spPr>
              <p:txBody>
                <a:bodyPr/>
                <a:lstStyle/>
                <a:p>
                  <a:pPr algn="ctr"/>
                  <a:endParaRPr lang="en-US">
                    <a:latin typeface="Candara" pitchFamily="34" charset="0"/>
                  </a:endParaRPr>
                </a:p>
              </p:txBody>
            </p:sp>
            <p:sp>
              <p:nvSpPr>
                <p:cNvPr id="7601" name="Freeform 432"/>
                <p:cNvSpPr>
                  <a:spLocks noEditPoints="1"/>
                </p:cNvSpPr>
                <p:nvPr/>
              </p:nvSpPr>
              <p:spPr bwMode="auto">
                <a:xfrm>
                  <a:off x="1886" y="2885"/>
                  <a:ext cx="291" cy="106"/>
                </a:xfrm>
                <a:custGeom>
                  <a:avLst/>
                  <a:gdLst>
                    <a:gd name="T0" fmla="*/ 291 w 291"/>
                    <a:gd name="T1" fmla="*/ 60 h 106"/>
                    <a:gd name="T2" fmla="*/ 290 w 291"/>
                    <a:gd name="T3" fmla="*/ 48 h 106"/>
                    <a:gd name="T4" fmla="*/ 290 w 291"/>
                    <a:gd name="T5" fmla="*/ 48 h 106"/>
                    <a:gd name="T6" fmla="*/ 288 w 291"/>
                    <a:gd name="T7" fmla="*/ 48 h 106"/>
                    <a:gd name="T8" fmla="*/ 288 w 291"/>
                    <a:gd name="T9" fmla="*/ 48 h 106"/>
                    <a:gd name="T10" fmla="*/ 288 w 291"/>
                    <a:gd name="T11" fmla="*/ 48 h 106"/>
                    <a:gd name="T12" fmla="*/ 286 w 291"/>
                    <a:gd name="T13" fmla="*/ 48 h 106"/>
                    <a:gd name="T14" fmla="*/ 286 w 291"/>
                    <a:gd name="T15" fmla="*/ 48 h 106"/>
                    <a:gd name="T16" fmla="*/ 286 w 291"/>
                    <a:gd name="T17" fmla="*/ 48 h 106"/>
                    <a:gd name="T18" fmla="*/ 285 w 291"/>
                    <a:gd name="T19" fmla="*/ 48 h 106"/>
                    <a:gd name="T20" fmla="*/ 286 w 291"/>
                    <a:gd name="T21" fmla="*/ 60 h 106"/>
                    <a:gd name="T22" fmla="*/ 291 w 291"/>
                    <a:gd name="T23" fmla="*/ 60 h 106"/>
                    <a:gd name="T24" fmla="*/ 290 w 291"/>
                    <a:gd name="T25" fmla="*/ 75 h 106"/>
                    <a:gd name="T26" fmla="*/ 288 w 291"/>
                    <a:gd name="T27" fmla="*/ 90 h 106"/>
                    <a:gd name="T28" fmla="*/ 285 w 291"/>
                    <a:gd name="T29" fmla="*/ 103 h 106"/>
                    <a:gd name="T30" fmla="*/ 283 w 291"/>
                    <a:gd name="T31" fmla="*/ 106 h 106"/>
                    <a:gd name="T32" fmla="*/ 283 w 291"/>
                    <a:gd name="T33" fmla="*/ 106 h 106"/>
                    <a:gd name="T34" fmla="*/ 281 w 291"/>
                    <a:gd name="T35" fmla="*/ 106 h 106"/>
                    <a:gd name="T36" fmla="*/ 281 w 291"/>
                    <a:gd name="T37" fmla="*/ 106 h 106"/>
                    <a:gd name="T38" fmla="*/ 281 w 291"/>
                    <a:gd name="T39" fmla="*/ 106 h 106"/>
                    <a:gd name="T40" fmla="*/ 280 w 291"/>
                    <a:gd name="T41" fmla="*/ 106 h 106"/>
                    <a:gd name="T42" fmla="*/ 280 w 291"/>
                    <a:gd name="T43" fmla="*/ 106 h 106"/>
                    <a:gd name="T44" fmla="*/ 278 w 291"/>
                    <a:gd name="T45" fmla="*/ 106 h 106"/>
                    <a:gd name="T46" fmla="*/ 278 w 291"/>
                    <a:gd name="T47" fmla="*/ 106 h 106"/>
                    <a:gd name="T48" fmla="*/ 280 w 291"/>
                    <a:gd name="T49" fmla="*/ 102 h 106"/>
                    <a:gd name="T50" fmla="*/ 283 w 291"/>
                    <a:gd name="T51" fmla="*/ 88 h 106"/>
                    <a:gd name="T52" fmla="*/ 285 w 291"/>
                    <a:gd name="T53" fmla="*/ 75 h 106"/>
                    <a:gd name="T54" fmla="*/ 286 w 291"/>
                    <a:gd name="T55" fmla="*/ 60 h 106"/>
                    <a:gd name="T56" fmla="*/ 291 w 291"/>
                    <a:gd name="T57" fmla="*/ 60 h 106"/>
                    <a:gd name="T58" fmla="*/ 14 w 291"/>
                    <a:gd name="T59" fmla="*/ 0 h 106"/>
                    <a:gd name="T60" fmla="*/ 12 w 291"/>
                    <a:gd name="T61" fmla="*/ 5 h 106"/>
                    <a:gd name="T62" fmla="*/ 7 w 291"/>
                    <a:gd name="T63" fmla="*/ 19 h 106"/>
                    <a:gd name="T64" fmla="*/ 4 w 291"/>
                    <a:gd name="T65" fmla="*/ 32 h 106"/>
                    <a:gd name="T66" fmla="*/ 2 w 291"/>
                    <a:gd name="T67" fmla="*/ 47 h 106"/>
                    <a:gd name="T68" fmla="*/ 0 w 291"/>
                    <a:gd name="T69" fmla="*/ 53 h 106"/>
                    <a:gd name="T70" fmla="*/ 2 w 291"/>
                    <a:gd name="T71" fmla="*/ 55 h 106"/>
                    <a:gd name="T72" fmla="*/ 2 w 291"/>
                    <a:gd name="T73" fmla="*/ 55 h 106"/>
                    <a:gd name="T74" fmla="*/ 4 w 291"/>
                    <a:gd name="T75" fmla="*/ 55 h 106"/>
                    <a:gd name="T76" fmla="*/ 4 w 291"/>
                    <a:gd name="T77" fmla="*/ 55 h 106"/>
                    <a:gd name="T78" fmla="*/ 4 w 291"/>
                    <a:gd name="T79" fmla="*/ 55 h 106"/>
                    <a:gd name="T80" fmla="*/ 5 w 291"/>
                    <a:gd name="T81" fmla="*/ 55 h 106"/>
                    <a:gd name="T82" fmla="*/ 5 w 291"/>
                    <a:gd name="T83" fmla="*/ 55 h 106"/>
                    <a:gd name="T84" fmla="*/ 5 w 291"/>
                    <a:gd name="T85" fmla="*/ 55 h 106"/>
                    <a:gd name="T86" fmla="*/ 7 w 291"/>
                    <a:gd name="T87" fmla="*/ 47 h 106"/>
                    <a:gd name="T88" fmla="*/ 9 w 291"/>
                    <a:gd name="T89" fmla="*/ 32 h 106"/>
                    <a:gd name="T90" fmla="*/ 12 w 291"/>
                    <a:gd name="T91" fmla="*/ 19 h 106"/>
                    <a:gd name="T92" fmla="*/ 17 w 291"/>
                    <a:gd name="T93" fmla="*/ 7 h 106"/>
                    <a:gd name="T94" fmla="*/ 19 w 291"/>
                    <a:gd name="T95" fmla="*/ 2 h 106"/>
                    <a:gd name="T96" fmla="*/ 19 w 291"/>
                    <a:gd name="T97" fmla="*/ 2 h 106"/>
                    <a:gd name="T98" fmla="*/ 17 w 291"/>
                    <a:gd name="T99" fmla="*/ 2 h 106"/>
                    <a:gd name="T100" fmla="*/ 17 w 291"/>
                    <a:gd name="T101" fmla="*/ 2 h 106"/>
                    <a:gd name="T102" fmla="*/ 17 w 291"/>
                    <a:gd name="T103" fmla="*/ 2 h 106"/>
                    <a:gd name="T104" fmla="*/ 15 w 291"/>
                    <a:gd name="T105" fmla="*/ 2 h 106"/>
                    <a:gd name="T106" fmla="*/ 15 w 291"/>
                    <a:gd name="T107" fmla="*/ 2 h 106"/>
                    <a:gd name="T108" fmla="*/ 14 w 291"/>
                    <a:gd name="T109" fmla="*/ 2 h 106"/>
                    <a:gd name="T110" fmla="*/ 14 w 291"/>
                    <a:gd name="T111" fmla="*/ 0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1"/>
                    <a:gd name="T169" fmla="*/ 0 h 106"/>
                    <a:gd name="T170" fmla="*/ 291 w 291"/>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1" h="106">
                      <a:moveTo>
                        <a:pt x="291" y="60"/>
                      </a:moveTo>
                      <a:lnTo>
                        <a:pt x="290" y="48"/>
                      </a:lnTo>
                      <a:lnTo>
                        <a:pt x="288" y="48"/>
                      </a:lnTo>
                      <a:lnTo>
                        <a:pt x="286" y="48"/>
                      </a:lnTo>
                      <a:lnTo>
                        <a:pt x="285" y="48"/>
                      </a:lnTo>
                      <a:lnTo>
                        <a:pt x="286" y="60"/>
                      </a:lnTo>
                      <a:lnTo>
                        <a:pt x="291" y="60"/>
                      </a:lnTo>
                      <a:lnTo>
                        <a:pt x="290" y="75"/>
                      </a:lnTo>
                      <a:lnTo>
                        <a:pt x="288" y="90"/>
                      </a:lnTo>
                      <a:lnTo>
                        <a:pt x="285" y="103"/>
                      </a:lnTo>
                      <a:lnTo>
                        <a:pt x="283" y="106"/>
                      </a:lnTo>
                      <a:lnTo>
                        <a:pt x="281" y="106"/>
                      </a:lnTo>
                      <a:lnTo>
                        <a:pt x="280" y="106"/>
                      </a:lnTo>
                      <a:lnTo>
                        <a:pt x="278" y="106"/>
                      </a:lnTo>
                      <a:lnTo>
                        <a:pt x="280" y="102"/>
                      </a:lnTo>
                      <a:lnTo>
                        <a:pt x="283" y="88"/>
                      </a:lnTo>
                      <a:lnTo>
                        <a:pt x="285" y="75"/>
                      </a:lnTo>
                      <a:lnTo>
                        <a:pt x="286" y="60"/>
                      </a:lnTo>
                      <a:lnTo>
                        <a:pt x="291" y="60"/>
                      </a:lnTo>
                      <a:close/>
                      <a:moveTo>
                        <a:pt x="14" y="0"/>
                      </a:moveTo>
                      <a:lnTo>
                        <a:pt x="12" y="5"/>
                      </a:lnTo>
                      <a:lnTo>
                        <a:pt x="7" y="19"/>
                      </a:lnTo>
                      <a:lnTo>
                        <a:pt x="4" y="32"/>
                      </a:lnTo>
                      <a:lnTo>
                        <a:pt x="2" y="47"/>
                      </a:lnTo>
                      <a:lnTo>
                        <a:pt x="0" y="53"/>
                      </a:lnTo>
                      <a:lnTo>
                        <a:pt x="2" y="55"/>
                      </a:lnTo>
                      <a:lnTo>
                        <a:pt x="4" y="55"/>
                      </a:lnTo>
                      <a:lnTo>
                        <a:pt x="5" y="55"/>
                      </a:lnTo>
                      <a:lnTo>
                        <a:pt x="7" y="47"/>
                      </a:lnTo>
                      <a:lnTo>
                        <a:pt x="9" y="32"/>
                      </a:lnTo>
                      <a:lnTo>
                        <a:pt x="12" y="19"/>
                      </a:lnTo>
                      <a:lnTo>
                        <a:pt x="17" y="7"/>
                      </a:lnTo>
                      <a:lnTo>
                        <a:pt x="19" y="2"/>
                      </a:lnTo>
                      <a:lnTo>
                        <a:pt x="17" y="2"/>
                      </a:lnTo>
                      <a:lnTo>
                        <a:pt x="15" y="2"/>
                      </a:lnTo>
                      <a:lnTo>
                        <a:pt x="14" y="2"/>
                      </a:lnTo>
                      <a:lnTo>
                        <a:pt x="14" y="0"/>
                      </a:lnTo>
                      <a:close/>
                    </a:path>
                  </a:pathLst>
                </a:custGeom>
                <a:solidFill>
                  <a:srgbClr val="575757"/>
                </a:solidFill>
                <a:ln w="9525">
                  <a:noFill/>
                  <a:round/>
                  <a:headEnd/>
                  <a:tailEnd/>
                </a:ln>
              </p:spPr>
              <p:txBody>
                <a:bodyPr/>
                <a:lstStyle/>
                <a:p>
                  <a:pPr algn="ctr"/>
                  <a:endParaRPr lang="en-US">
                    <a:latin typeface="Candara" pitchFamily="34" charset="0"/>
                  </a:endParaRPr>
                </a:p>
              </p:txBody>
            </p:sp>
            <p:sp>
              <p:nvSpPr>
                <p:cNvPr id="7602" name="Freeform 433"/>
                <p:cNvSpPr>
                  <a:spLocks noEditPoints="1"/>
                </p:cNvSpPr>
                <p:nvPr/>
              </p:nvSpPr>
              <p:spPr bwMode="auto">
                <a:xfrm>
                  <a:off x="1890" y="2887"/>
                  <a:ext cx="284" cy="104"/>
                </a:xfrm>
                <a:custGeom>
                  <a:avLst/>
                  <a:gdLst>
                    <a:gd name="T0" fmla="*/ 284 w 284"/>
                    <a:gd name="T1" fmla="*/ 58 h 104"/>
                    <a:gd name="T2" fmla="*/ 284 w 284"/>
                    <a:gd name="T3" fmla="*/ 46 h 104"/>
                    <a:gd name="T4" fmla="*/ 282 w 284"/>
                    <a:gd name="T5" fmla="*/ 46 h 104"/>
                    <a:gd name="T6" fmla="*/ 282 w 284"/>
                    <a:gd name="T7" fmla="*/ 46 h 104"/>
                    <a:gd name="T8" fmla="*/ 282 w 284"/>
                    <a:gd name="T9" fmla="*/ 46 h 104"/>
                    <a:gd name="T10" fmla="*/ 281 w 284"/>
                    <a:gd name="T11" fmla="*/ 46 h 104"/>
                    <a:gd name="T12" fmla="*/ 281 w 284"/>
                    <a:gd name="T13" fmla="*/ 46 h 104"/>
                    <a:gd name="T14" fmla="*/ 279 w 284"/>
                    <a:gd name="T15" fmla="*/ 46 h 104"/>
                    <a:gd name="T16" fmla="*/ 279 w 284"/>
                    <a:gd name="T17" fmla="*/ 46 h 104"/>
                    <a:gd name="T18" fmla="*/ 279 w 284"/>
                    <a:gd name="T19" fmla="*/ 46 h 104"/>
                    <a:gd name="T20" fmla="*/ 279 w 284"/>
                    <a:gd name="T21" fmla="*/ 58 h 104"/>
                    <a:gd name="T22" fmla="*/ 284 w 284"/>
                    <a:gd name="T23" fmla="*/ 58 h 104"/>
                    <a:gd name="T24" fmla="*/ 284 w 284"/>
                    <a:gd name="T25" fmla="*/ 73 h 104"/>
                    <a:gd name="T26" fmla="*/ 281 w 284"/>
                    <a:gd name="T27" fmla="*/ 88 h 104"/>
                    <a:gd name="T28" fmla="*/ 277 w 284"/>
                    <a:gd name="T29" fmla="*/ 101 h 104"/>
                    <a:gd name="T30" fmla="*/ 277 w 284"/>
                    <a:gd name="T31" fmla="*/ 104 h 104"/>
                    <a:gd name="T32" fmla="*/ 276 w 284"/>
                    <a:gd name="T33" fmla="*/ 104 h 104"/>
                    <a:gd name="T34" fmla="*/ 276 w 284"/>
                    <a:gd name="T35" fmla="*/ 104 h 104"/>
                    <a:gd name="T36" fmla="*/ 274 w 284"/>
                    <a:gd name="T37" fmla="*/ 104 h 104"/>
                    <a:gd name="T38" fmla="*/ 274 w 284"/>
                    <a:gd name="T39" fmla="*/ 104 h 104"/>
                    <a:gd name="T40" fmla="*/ 274 w 284"/>
                    <a:gd name="T41" fmla="*/ 104 h 104"/>
                    <a:gd name="T42" fmla="*/ 272 w 284"/>
                    <a:gd name="T43" fmla="*/ 104 h 104"/>
                    <a:gd name="T44" fmla="*/ 272 w 284"/>
                    <a:gd name="T45" fmla="*/ 104 h 104"/>
                    <a:gd name="T46" fmla="*/ 271 w 284"/>
                    <a:gd name="T47" fmla="*/ 104 h 104"/>
                    <a:gd name="T48" fmla="*/ 272 w 284"/>
                    <a:gd name="T49" fmla="*/ 100 h 104"/>
                    <a:gd name="T50" fmla="*/ 276 w 284"/>
                    <a:gd name="T51" fmla="*/ 86 h 104"/>
                    <a:gd name="T52" fmla="*/ 279 w 284"/>
                    <a:gd name="T53" fmla="*/ 73 h 104"/>
                    <a:gd name="T54" fmla="*/ 279 w 284"/>
                    <a:gd name="T55" fmla="*/ 58 h 104"/>
                    <a:gd name="T56" fmla="*/ 284 w 284"/>
                    <a:gd name="T57" fmla="*/ 58 h 104"/>
                    <a:gd name="T58" fmla="*/ 13 w 284"/>
                    <a:gd name="T59" fmla="*/ 0 h 104"/>
                    <a:gd name="T60" fmla="*/ 11 w 284"/>
                    <a:gd name="T61" fmla="*/ 3 h 104"/>
                    <a:gd name="T62" fmla="*/ 6 w 284"/>
                    <a:gd name="T63" fmla="*/ 17 h 104"/>
                    <a:gd name="T64" fmla="*/ 3 w 284"/>
                    <a:gd name="T65" fmla="*/ 30 h 104"/>
                    <a:gd name="T66" fmla="*/ 0 w 284"/>
                    <a:gd name="T67" fmla="*/ 45 h 104"/>
                    <a:gd name="T68" fmla="*/ 0 w 284"/>
                    <a:gd name="T69" fmla="*/ 53 h 104"/>
                    <a:gd name="T70" fmla="*/ 0 w 284"/>
                    <a:gd name="T71" fmla="*/ 53 h 104"/>
                    <a:gd name="T72" fmla="*/ 1 w 284"/>
                    <a:gd name="T73" fmla="*/ 53 h 104"/>
                    <a:gd name="T74" fmla="*/ 1 w 284"/>
                    <a:gd name="T75" fmla="*/ 53 h 104"/>
                    <a:gd name="T76" fmla="*/ 1 w 284"/>
                    <a:gd name="T77" fmla="*/ 53 h 104"/>
                    <a:gd name="T78" fmla="*/ 3 w 284"/>
                    <a:gd name="T79" fmla="*/ 53 h 104"/>
                    <a:gd name="T80" fmla="*/ 3 w 284"/>
                    <a:gd name="T81" fmla="*/ 53 h 104"/>
                    <a:gd name="T82" fmla="*/ 5 w 284"/>
                    <a:gd name="T83" fmla="*/ 55 h 104"/>
                    <a:gd name="T84" fmla="*/ 5 w 284"/>
                    <a:gd name="T85" fmla="*/ 55 h 104"/>
                    <a:gd name="T86" fmla="*/ 5 w 284"/>
                    <a:gd name="T87" fmla="*/ 45 h 104"/>
                    <a:gd name="T88" fmla="*/ 6 w 284"/>
                    <a:gd name="T89" fmla="*/ 32 h 104"/>
                    <a:gd name="T90" fmla="*/ 11 w 284"/>
                    <a:gd name="T91" fmla="*/ 18 h 104"/>
                    <a:gd name="T92" fmla="*/ 15 w 284"/>
                    <a:gd name="T93" fmla="*/ 5 h 104"/>
                    <a:gd name="T94" fmla="*/ 16 w 284"/>
                    <a:gd name="T95" fmla="*/ 2 h 104"/>
                    <a:gd name="T96" fmla="*/ 16 w 284"/>
                    <a:gd name="T97" fmla="*/ 2 h 104"/>
                    <a:gd name="T98" fmla="*/ 16 w 284"/>
                    <a:gd name="T99" fmla="*/ 2 h 104"/>
                    <a:gd name="T100" fmla="*/ 15 w 284"/>
                    <a:gd name="T101" fmla="*/ 2 h 104"/>
                    <a:gd name="T102" fmla="*/ 15 w 284"/>
                    <a:gd name="T103" fmla="*/ 0 h 104"/>
                    <a:gd name="T104" fmla="*/ 15 w 284"/>
                    <a:gd name="T105" fmla="*/ 0 h 104"/>
                    <a:gd name="T106" fmla="*/ 13 w 284"/>
                    <a:gd name="T107" fmla="*/ 0 h 104"/>
                    <a:gd name="T108" fmla="*/ 13 w 284"/>
                    <a:gd name="T109" fmla="*/ 0 h 104"/>
                    <a:gd name="T110" fmla="*/ 13 w 284"/>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4"/>
                    <a:gd name="T169" fmla="*/ 0 h 104"/>
                    <a:gd name="T170" fmla="*/ 284 w 284"/>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4" h="104">
                      <a:moveTo>
                        <a:pt x="284" y="58"/>
                      </a:moveTo>
                      <a:lnTo>
                        <a:pt x="284" y="46"/>
                      </a:lnTo>
                      <a:lnTo>
                        <a:pt x="282" y="46"/>
                      </a:lnTo>
                      <a:lnTo>
                        <a:pt x="281" y="46"/>
                      </a:lnTo>
                      <a:lnTo>
                        <a:pt x="279" y="46"/>
                      </a:lnTo>
                      <a:lnTo>
                        <a:pt x="279" y="58"/>
                      </a:lnTo>
                      <a:lnTo>
                        <a:pt x="284" y="58"/>
                      </a:lnTo>
                      <a:lnTo>
                        <a:pt x="284" y="73"/>
                      </a:lnTo>
                      <a:lnTo>
                        <a:pt x="281" y="88"/>
                      </a:lnTo>
                      <a:lnTo>
                        <a:pt x="277" y="101"/>
                      </a:lnTo>
                      <a:lnTo>
                        <a:pt x="277" y="104"/>
                      </a:lnTo>
                      <a:lnTo>
                        <a:pt x="276" y="104"/>
                      </a:lnTo>
                      <a:lnTo>
                        <a:pt x="274" y="104"/>
                      </a:lnTo>
                      <a:lnTo>
                        <a:pt x="272" y="104"/>
                      </a:lnTo>
                      <a:lnTo>
                        <a:pt x="271" y="104"/>
                      </a:lnTo>
                      <a:lnTo>
                        <a:pt x="272" y="100"/>
                      </a:lnTo>
                      <a:lnTo>
                        <a:pt x="276" y="86"/>
                      </a:lnTo>
                      <a:lnTo>
                        <a:pt x="279" y="73"/>
                      </a:lnTo>
                      <a:lnTo>
                        <a:pt x="279" y="58"/>
                      </a:lnTo>
                      <a:lnTo>
                        <a:pt x="284" y="58"/>
                      </a:lnTo>
                      <a:close/>
                      <a:moveTo>
                        <a:pt x="13" y="0"/>
                      </a:moveTo>
                      <a:lnTo>
                        <a:pt x="11" y="3"/>
                      </a:lnTo>
                      <a:lnTo>
                        <a:pt x="6" y="17"/>
                      </a:lnTo>
                      <a:lnTo>
                        <a:pt x="3" y="30"/>
                      </a:lnTo>
                      <a:lnTo>
                        <a:pt x="0" y="45"/>
                      </a:lnTo>
                      <a:lnTo>
                        <a:pt x="0" y="53"/>
                      </a:lnTo>
                      <a:lnTo>
                        <a:pt x="1" y="53"/>
                      </a:lnTo>
                      <a:lnTo>
                        <a:pt x="3" y="53"/>
                      </a:lnTo>
                      <a:lnTo>
                        <a:pt x="5" y="55"/>
                      </a:lnTo>
                      <a:lnTo>
                        <a:pt x="5" y="45"/>
                      </a:lnTo>
                      <a:lnTo>
                        <a:pt x="6" y="32"/>
                      </a:lnTo>
                      <a:lnTo>
                        <a:pt x="11" y="18"/>
                      </a:lnTo>
                      <a:lnTo>
                        <a:pt x="15" y="5"/>
                      </a:lnTo>
                      <a:lnTo>
                        <a:pt x="16" y="2"/>
                      </a:lnTo>
                      <a:lnTo>
                        <a:pt x="15" y="2"/>
                      </a:lnTo>
                      <a:lnTo>
                        <a:pt x="15" y="0"/>
                      </a:lnTo>
                      <a:lnTo>
                        <a:pt x="13" y="0"/>
                      </a:lnTo>
                      <a:close/>
                    </a:path>
                  </a:pathLst>
                </a:custGeom>
                <a:solidFill>
                  <a:srgbClr val="575757"/>
                </a:solidFill>
                <a:ln w="9525">
                  <a:noFill/>
                  <a:round/>
                  <a:headEnd/>
                  <a:tailEnd/>
                </a:ln>
              </p:spPr>
              <p:txBody>
                <a:bodyPr/>
                <a:lstStyle/>
                <a:p>
                  <a:pPr algn="ctr"/>
                  <a:endParaRPr lang="en-US">
                    <a:latin typeface="Candara" pitchFamily="34" charset="0"/>
                  </a:endParaRPr>
                </a:p>
              </p:txBody>
            </p:sp>
            <p:sp>
              <p:nvSpPr>
                <p:cNvPr id="7603" name="Freeform 434"/>
                <p:cNvSpPr>
                  <a:spLocks noEditPoints="1"/>
                </p:cNvSpPr>
                <p:nvPr/>
              </p:nvSpPr>
              <p:spPr bwMode="auto">
                <a:xfrm>
                  <a:off x="1891" y="2887"/>
                  <a:ext cx="281" cy="104"/>
                </a:xfrm>
                <a:custGeom>
                  <a:avLst/>
                  <a:gdLst>
                    <a:gd name="T0" fmla="*/ 281 w 281"/>
                    <a:gd name="T1" fmla="*/ 58 h 104"/>
                    <a:gd name="T2" fmla="*/ 280 w 281"/>
                    <a:gd name="T3" fmla="*/ 46 h 104"/>
                    <a:gd name="T4" fmla="*/ 280 w 281"/>
                    <a:gd name="T5" fmla="*/ 46 h 104"/>
                    <a:gd name="T6" fmla="*/ 278 w 281"/>
                    <a:gd name="T7" fmla="*/ 46 h 104"/>
                    <a:gd name="T8" fmla="*/ 278 w 281"/>
                    <a:gd name="T9" fmla="*/ 46 h 104"/>
                    <a:gd name="T10" fmla="*/ 278 w 281"/>
                    <a:gd name="T11" fmla="*/ 46 h 104"/>
                    <a:gd name="T12" fmla="*/ 276 w 281"/>
                    <a:gd name="T13" fmla="*/ 46 h 104"/>
                    <a:gd name="T14" fmla="*/ 276 w 281"/>
                    <a:gd name="T15" fmla="*/ 46 h 104"/>
                    <a:gd name="T16" fmla="*/ 276 w 281"/>
                    <a:gd name="T17" fmla="*/ 46 h 104"/>
                    <a:gd name="T18" fmla="*/ 275 w 281"/>
                    <a:gd name="T19" fmla="*/ 46 h 104"/>
                    <a:gd name="T20" fmla="*/ 276 w 281"/>
                    <a:gd name="T21" fmla="*/ 58 h 104"/>
                    <a:gd name="T22" fmla="*/ 281 w 281"/>
                    <a:gd name="T23" fmla="*/ 58 h 104"/>
                    <a:gd name="T24" fmla="*/ 280 w 281"/>
                    <a:gd name="T25" fmla="*/ 73 h 104"/>
                    <a:gd name="T26" fmla="*/ 278 w 281"/>
                    <a:gd name="T27" fmla="*/ 86 h 104"/>
                    <a:gd name="T28" fmla="*/ 275 w 281"/>
                    <a:gd name="T29" fmla="*/ 100 h 104"/>
                    <a:gd name="T30" fmla="*/ 273 w 281"/>
                    <a:gd name="T31" fmla="*/ 104 h 104"/>
                    <a:gd name="T32" fmla="*/ 273 w 281"/>
                    <a:gd name="T33" fmla="*/ 104 h 104"/>
                    <a:gd name="T34" fmla="*/ 271 w 281"/>
                    <a:gd name="T35" fmla="*/ 104 h 104"/>
                    <a:gd name="T36" fmla="*/ 271 w 281"/>
                    <a:gd name="T37" fmla="*/ 104 h 104"/>
                    <a:gd name="T38" fmla="*/ 270 w 281"/>
                    <a:gd name="T39" fmla="*/ 104 h 104"/>
                    <a:gd name="T40" fmla="*/ 270 w 281"/>
                    <a:gd name="T41" fmla="*/ 103 h 104"/>
                    <a:gd name="T42" fmla="*/ 270 w 281"/>
                    <a:gd name="T43" fmla="*/ 103 h 104"/>
                    <a:gd name="T44" fmla="*/ 268 w 281"/>
                    <a:gd name="T45" fmla="*/ 103 h 104"/>
                    <a:gd name="T46" fmla="*/ 268 w 281"/>
                    <a:gd name="T47" fmla="*/ 103 h 104"/>
                    <a:gd name="T48" fmla="*/ 270 w 281"/>
                    <a:gd name="T49" fmla="*/ 100 h 104"/>
                    <a:gd name="T50" fmla="*/ 273 w 281"/>
                    <a:gd name="T51" fmla="*/ 86 h 104"/>
                    <a:gd name="T52" fmla="*/ 275 w 281"/>
                    <a:gd name="T53" fmla="*/ 73 h 104"/>
                    <a:gd name="T54" fmla="*/ 276 w 281"/>
                    <a:gd name="T55" fmla="*/ 58 h 104"/>
                    <a:gd name="T56" fmla="*/ 281 w 281"/>
                    <a:gd name="T57" fmla="*/ 58 h 104"/>
                    <a:gd name="T58" fmla="*/ 14 w 281"/>
                    <a:gd name="T59" fmla="*/ 0 h 104"/>
                    <a:gd name="T60" fmla="*/ 12 w 281"/>
                    <a:gd name="T61" fmla="*/ 5 h 104"/>
                    <a:gd name="T62" fmla="*/ 7 w 281"/>
                    <a:gd name="T63" fmla="*/ 17 h 104"/>
                    <a:gd name="T64" fmla="*/ 4 w 281"/>
                    <a:gd name="T65" fmla="*/ 30 h 104"/>
                    <a:gd name="T66" fmla="*/ 2 w 281"/>
                    <a:gd name="T67" fmla="*/ 45 h 104"/>
                    <a:gd name="T68" fmla="*/ 0 w 281"/>
                    <a:gd name="T69" fmla="*/ 53 h 104"/>
                    <a:gd name="T70" fmla="*/ 2 w 281"/>
                    <a:gd name="T71" fmla="*/ 53 h 104"/>
                    <a:gd name="T72" fmla="*/ 2 w 281"/>
                    <a:gd name="T73" fmla="*/ 53 h 104"/>
                    <a:gd name="T74" fmla="*/ 4 w 281"/>
                    <a:gd name="T75" fmla="*/ 55 h 104"/>
                    <a:gd name="T76" fmla="*/ 4 w 281"/>
                    <a:gd name="T77" fmla="*/ 55 h 104"/>
                    <a:gd name="T78" fmla="*/ 4 w 281"/>
                    <a:gd name="T79" fmla="*/ 55 h 104"/>
                    <a:gd name="T80" fmla="*/ 5 w 281"/>
                    <a:gd name="T81" fmla="*/ 55 h 104"/>
                    <a:gd name="T82" fmla="*/ 5 w 281"/>
                    <a:gd name="T83" fmla="*/ 55 h 104"/>
                    <a:gd name="T84" fmla="*/ 5 w 281"/>
                    <a:gd name="T85" fmla="*/ 55 h 104"/>
                    <a:gd name="T86" fmla="*/ 7 w 281"/>
                    <a:gd name="T87" fmla="*/ 45 h 104"/>
                    <a:gd name="T88" fmla="*/ 9 w 281"/>
                    <a:gd name="T89" fmla="*/ 32 h 104"/>
                    <a:gd name="T90" fmla="*/ 12 w 281"/>
                    <a:gd name="T91" fmla="*/ 18 h 104"/>
                    <a:gd name="T92" fmla="*/ 17 w 281"/>
                    <a:gd name="T93" fmla="*/ 7 h 104"/>
                    <a:gd name="T94" fmla="*/ 19 w 281"/>
                    <a:gd name="T95" fmla="*/ 2 h 104"/>
                    <a:gd name="T96" fmla="*/ 17 w 281"/>
                    <a:gd name="T97" fmla="*/ 2 h 104"/>
                    <a:gd name="T98" fmla="*/ 17 w 281"/>
                    <a:gd name="T99" fmla="*/ 2 h 104"/>
                    <a:gd name="T100" fmla="*/ 17 w 281"/>
                    <a:gd name="T101" fmla="*/ 2 h 104"/>
                    <a:gd name="T102" fmla="*/ 15 w 281"/>
                    <a:gd name="T103" fmla="*/ 2 h 104"/>
                    <a:gd name="T104" fmla="*/ 15 w 281"/>
                    <a:gd name="T105" fmla="*/ 2 h 104"/>
                    <a:gd name="T106" fmla="*/ 15 w 281"/>
                    <a:gd name="T107" fmla="*/ 2 h 104"/>
                    <a:gd name="T108" fmla="*/ 14 w 281"/>
                    <a:gd name="T109" fmla="*/ 2 h 104"/>
                    <a:gd name="T110" fmla="*/ 14 w 281"/>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1"/>
                    <a:gd name="T169" fmla="*/ 0 h 104"/>
                    <a:gd name="T170" fmla="*/ 281 w 281"/>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1" h="104">
                      <a:moveTo>
                        <a:pt x="281" y="58"/>
                      </a:moveTo>
                      <a:lnTo>
                        <a:pt x="280" y="46"/>
                      </a:lnTo>
                      <a:lnTo>
                        <a:pt x="278" y="46"/>
                      </a:lnTo>
                      <a:lnTo>
                        <a:pt x="276" y="46"/>
                      </a:lnTo>
                      <a:lnTo>
                        <a:pt x="275" y="46"/>
                      </a:lnTo>
                      <a:lnTo>
                        <a:pt x="276" y="58"/>
                      </a:lnTo>
                      <a:lnTo>
                        <a:pt x="281" y="58"/>
                      </a:lnTo>
                      <a:lnTo>
                        <a:pt x="280" y="73"/>
                      </a:lnTo>
                      <a:lnTo>
                        <a:pt x="278" y="86"/>
                      </a:lnTo>
                      <a:lnTo>
                        <a:pt x="275" y="100"/>
                      </a:lnTo>
                      <a:lnTo>
                        <a:pt x="273" y="104"/>
                      </a:lnTo>
                      <a:lnTo>
                        <a:pt x="271" y="104"/>
                      </a:lnTo>
                      <a:lnTo>
                        <a:pt x="270" y="104"/>
                      </a:lnTo>
                      <a:lnTo>
                        <a:pt x="270" y="103"/>
                      </a:lnTo>
                      <a:lnTo>
                        <a:pt x="268" y="103"/>
                      </a:lnTo>
                      <a:lnTo>
                        <a:pt x="270" y="100"/>
                      </a:lnTo>
                      <a:lnTo>
                        <a:pt x="273" y="86"/>
                      </a:lnTo>
                      <a:lnTo>
                        <a:pt x="275" y="73"/>
                      </a:lnTo>
                      <a:lnTo>
                        <a:pt x="276" y="58"/>
                      </a:lnTo>
                      <a:lnTo>
                        <a:pt x="281" y="58"/>
                      </a:lnTo>
                      <a:close/>
                      <a:moveTo>
                        <a:pt x="14" y="0"/>
                      </a:moveTo>
                      <a:lnTo>
                        <a:pt x="12" y="5"/>
                      </a:lnTo>
                      <a:lnTo>
                        <a:pt x="7" y="17"/>
                      </a:lnTo>
                      <a:lnTo>
                        <a:pt x="4" y="30"/>
                      </a:lnTo>
                      <a:lnTo>
                        <a:pt x="2" y="45"/>
                      </a:lnTo>
                      <a:lnTo>
                        <a:pt x="0" y="53"/>
                      </a:lnTo>
                      <a:lnTo>
                        <a:pt x="2" y="53"/>
                      </a:lnTo>
                      <a:lnTo>
                        <a:pt x="4" y="55"/>
                      </a:lnTo>
                      <a:lnTo>
                        <a:pt x="5" y="55"/>
                      </a:lnTo>
                      <a:lnTo>
                        <a:pt x="7" y="45"/>
                      </a:lnTo>
                      <a:lnTo>
                        <a:pt x="9" y="32"/>
                      </a:lnTo>
                      <a:lnTo>
                        <a:pt x="12" y="18"/>
                      </a:lnTo>
                      <a:lnTo>
                        <a:pt x="17" y="7"/>
                      </a:lnTo>
                      <a:lnTo>
                        <a:pt x="19" y="2"/>
                      </a:lnTo>
                      <a:lnTo>
                        <a:pt x="17" y="2"/>
                      </a:lnTo>
                      <a:lnTo>
                        <a:pt x="15" y="2"/>
                      </a:lnTo>
                      <a:lnTo>
                        <a:pt x="14" y="2"/>
                      </a:lnTo>
                      <a:lnTo>
                        <a:pt x="14" y="0"/>
                      </a:lnTo>
                      <a:close/>
                    </a:path>
                  </a:pathLst>
                </a:custGeom>
                <a:solidFill>
                  <a:srgbClr val="545454"/>
                </a:solidFill>
                <a:ln w="9525">
                  <a:noFill/>
                  <a:round/>
                  <a:headEnd/>
                  <a:tailEnd/>
                </a:ln>
              </p:spPr>
              <p:txBody>
                <a:bodyPr/>
                <a:lstStyle/>
                <a:p>
                  <a:pPr algn="ctr"/>
                  <a:endParaRPr lang="en-US">
                    <a:latin typeface="Candara" pitchFamily="34" charset="0"/>
                  </a:endParaRPr>
                </a:p>
              </p:txBody>
            </p:sp>
            <p:sp>
              <p:nvSpPr>
                <p:cNvPr id="7604" name="Freeform 435"/>
                <p:cNvSpPr>
                  <a:spLocks noEditPoints="1"/>
                </p:cNvSpPr>
                <p:nvPr/>
              </p:nvSpPr>
              <p:spPr bwMode="auto">
                <a:xfrm>
                  <a:off x="1895" y="2889"/>
                  <a:ext cx="274" cy="102"/>
                </a:xfrm>
                <a:custGeom>
                  <a:avLst/>
                  <a:gdLst>
                    <a:gd name="T0" fmla="*/ 274 w 274"/>
                    <a:gd name="T1" fmla="*/ 56 h 102"/>
                    <a:gd name="T2" fmla="*/ 274 w 274"/>
                    <a:gd name="T3" fmla="*/ 44 h 102"/>
                    <a:gd name="T4" fmla="*/ 272 w 274"/>
                    <a:gd name="T5" fmla="*/ 44 h 102"/>
                    <a:gd name="T6" fmla="*/ 272 w 274"/>
                    <a:gd name="T7" fmla="*/ 44 h 102"/>
                    <a:gd name="T8" fmla="*/ 272 w 274"/>
                    <a:gd name="T9" fmla="*/ 44 h 102"/>
                    <a:gd name="T10" fmla="*/ 271 w 274"/>
                    <a:gd name="T11" fmla="*/ 44 h 102"/>
                    <a:gd name="T12" fmla="*/ 271 w 274"/>
                    <a:gd name="T13" fmla="*/ 44 h 102"/>
                    <a:gd name="T14" fmla="*/ 269 w 274"/>
                    <a:gd name="T15" fmla="*/ 44 h 102"/>
                    <a:gd name="T16" fmla="*/ 269 w 274"/>
                    <a:gd name="T17" fmla="*/ 44 h 102"/>
                    <a:gd name="T18" fmla="*/ 269 w 274"/>
                    <a:gd name="T19" fmla="*/ 44 h 102"/>
                    <a:gd name="T20" fmla="*/ 269 w 274"/>
                    <a:gd name="T21" fmla="*/ 56 h 102"/>
                    <a:gd name="T22" fmla="*/ 274 w 274"/>
                    <a:gd name="T23" fmla="*/ 56 h 102"/>
                    <a:gd name="T24" fmla="*/ 274 w 274"/>
                    <a:gd name="T25" fmla="*/ 71 h 102"/>
                    <a:gd name="T26" fmla="*/ 271 w 274"/>
                    <a:gd name="T27" fmla="*/ 84 h 102"/>
                    <a:gd name="T28" fmla="*/ 267 w 274"/>
                    <a:gd name="T29" fmla="*/ 98 h 102"/>
                    <a:gd name="T30" fmla="*/ 266 w 274"/>
                    <a:gd name="T31" fmla="*/ 102 h 102"/>
                    <a:gd name="T32" fmla="*/ 266 w 274"/>
                    <a:gd name="T33" fmla="*/ 101 h 102"/>
                    <a:gd name="T34" fmla="*/ 266 w 274"/>
                    <a:gd name="T35" fmla="*/ 101 h 102"/>
                    <a:gd name="T36" fmla="*/ 264 w 274"/>
                    <a:gd name="T37" fmla="*/ 101 h 102"/>
                    <a:gd name="T38" fmla="*/ 264 w 274"/>
                    <a:gd name="T39" fmla="*/ 101 h 102"/>
                    <a:gd name="T40" fmla="*/ 262 w 274"/>
                    <a:gd name="T41" fmla="*/ 101 h 102"/>
                    <a:gd name="T42" fmla="*/ 262 w 274"/>
                    <a:gd name="T43" fmla="*/ 101 h 102"/>
                    <a:gd name="T44" fmla="*/ 262 w 274"/>
                    <a:gd name="T45" fmla="*/ 101 h 102"/>
                    <a:gd name="T46" fmla="*/ 261 w 274"/>
                    <a:gd name="T47" fmla="*/ 101 h 102"/>
                    <a:gd name="T48" fmla="*/ 262 w 274"/>
                    <a:gd name="T49" fmla="*/ 96 h 102"/>
                    <a:gd name="T50" fmla="*/ 266 w 274"/>
                    <a:gd name="T51" fmla="*/ 83 h 102"/>
                    <a:gd name="T52" fmla="*/ 269 w 274"/>
                    <a:gd name="T53" fmla="*/ 71 h 102"/>
                    <a:gd name="T54" fmla="*/ 269 w 274"/>
                    <a:gd name="T55" fmla="*/ 56 h 102"/>
                    <a:gd name="T56" fmla="*/ 274 w 274"/>
                    <a:gd name="T57" fmla="*/ 56 h 102"/>
                    <a:gd name="T58" fmla="*/ 11 w 274"/>
                    <a:gd name="T59" fmla="*/ 0 h 102"/>
                    <a:gd name="T60" fmla="*/ 10 w 274"/>
                    <a:gd name="T61" fmla="*/ 3 h 102"/>
                    <a:gd name="T62" fmla="*/ 6 w 274"/>
                    <a:gd name="T63" fmla="*/ 16 h 102"/>
                    <a:gd name="T64" fmla="*/ 1 w 274"/>
                    <a:gd name="T65" fmla="*/ 30 h 102"/>
                    <a:gd name="T66" fmla="*/ 0 w 274"/>
                    <a:gd name="T67" fmla="*/ 43 h 102"/>
                    <a:gd name="T68" fmla="*/ 0 w 274"/>
                    <a:gd name="T69" fmla="*/ 53 h 102"/>
                    <a:gd name="T70" fmla="*/ 0 w 274"/>
                    <a:gd name="T71" fmla="*/ 53 h 102"/>
                    <a:gd name="T72" fmla="*/ 1 w 274"/>
                    <a:gd name="T73" fmla="*/ 53 h 102"/>
                    <a:gd name="T74" fmla="*/ 1 w 274"/>
                    <a:gd name="T75" fmla="*/ 53 h 102"/>
                    <a:gd name="T76" fmla="*/ 1 w 274"/>
                    <a:gd name="T77" fmla="*/ 53 h 102"/>
                    <a:gd name="T78" fmla="*/ 3 w 274"/>
                    <a:gd name="T79" fmla="*/ 53 h 102"/>
                    <a:gd name="T80" fmla="*/ 3 w 274"/>
                    <a:gd name="T81" fmla="*/ 53 h 102"/>
                    <a:gd name="T82" fmla="*/ 5 w 274"/>
                    <a:gd name="T83" fmla="*/ 53 h 102"/>
                    <a:gd name="T84" fmla="*/ 5 w 274"/>
                    <a:gd name="T85" fmla="*/ 54 h 102"/>
                    <a:gd name="T86" fmla="*/ 5 w 274"/>
                    <a:gd name="T87" fmla="*/ 43 h 102"/>
                    <a:gd name="T88" fmla="*/ 6 w 274"/>
                    <a:gd name="T89" fmla="*/ 30 h 102"/>
                    <a:gd name="T90" fmla="*/ 10 w 274"/>
                    <a:gd name="T91" fmla="*/ 18 h 102"/>
                    <a:gd name="T92" fmla="*/ 15 w 274"/>
                    <a:gd name="T93" fmla="*/ 5 h 102"/>
                    <a:gd name="T94" fmla="*/ 16 w 274"/>
                    <a:gd name="T95" fmla="*/ 1 h 102"/>
                    <a:gd name="T96" fmla="*/ 16 w 274"/>
                    <a:gd name="T97" fmla="*/ 1 h 102"/>
                    <a:gd name="T98" fmla="*/ 16 w 274"/>
                    <a:gd name="T99" fmla="*/ 1 h 102"/>
                    <a:gd name="T100" fmla="*/ 15 w 274"/>
                    <a:gd name="T101" fmla="*/ 1 h 102"/>
                    <a:gd name="T102" fmla="*/ 15 w 274"/>
                    <a:gd name="T103" fmla="*/ 0 h 102"/>
                    <a:gd name="T104" fmla="*/ 13 w 274"/>
                    <a:gd name="T105" fmla="*/ 0 h 102"/>
                    <a:gd name="T106" fmla="*/ 13 w 274"/>
                    <a:gd name="T107" fmla="*/ 0 h 102"/>
                    <a:gd name="T108" fmla="*/ 13 w 274"/>
                    <a:gd name="T109" fmla="*/ 0 h 102"/>
                    <a:gd name="T110" fmla="*/ 11 w 274"/>
                    <a:gd name="T111" fmla="*/ 0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
                    <a:gd name="T169" fmla="*/ 0 h 102"/>
                    <a:gd name="T170" fmla="*/ 274 w 274"/>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 h="102">
                      <a:moveTo>
                        <a:pt x="274" y="56"/>
                      </a:moveTo>
                      <a:lnTo>
                        <a:pt x="274" y="44"/>
                      </a:lnTo>
                      <a:lnTo>
                        <a:pt x="272" y="44"/>
                      </a:lnTo>
                      <a:lnTo>
                        <a:pt x="271" y="44"/>
                      </a:lnTo>
                      <a:lnTo>
                        <a:pt x="269" y="44"/>
                      </a:lnTo>
                      <a:lnTo>
                        <a:pt x="269" y="56"/>
                      </a:lnTo>
                      <a:lnTo>
                        <a:pt x="274" y="56"/>
                      </a:lnTo>
                      <a:lnTo>
                        <a:pt x="274" y="71"/>
                      </a:lnTo>
                      <a:lnTo>
                        <a:pt x="271" y="84"/>
                      </a:lnTo>
                      <a:lnTo>
                        <a:pt x="267" y="98"/>
                      </a:lnTo>
                      <a:lnTo>
                        <a:pt x="266" y="102"/>
                      </a:lnTo>
                      <a:lnTo>
                        <a:pt x="266" y="101"/>
                      </a:lnTo>
                      <a:lnTo>
                        <a:pt x="264" y="101"/>
                      </a:lnTo>
                      <a:lnTo>
                        <a:pt x="262" y="101"/>
                      </a:lnTo>
                      <a:lnTo>
                        <a:pt x="261" y="101"/>
                      </a:lnTo>
                      <a:lnTo>
                        <a:pt x="262" y="96"/>
                      </a:lnTo>
                      <a:lnTo>
                        <a:pt x="266" y="83"/>
                      </a:lnTo>
                      <a:lnTo>
                        <a:pt x="269" y="71"/>
                      </a:lnTo>
                      <a:lnTo>
                        <a:pt x="269" y="56"/>
                      </a:lnTo>
                      <a:lnTo>
                        <a:pt x="274" y="56"/>
                      </a:lnTo>
                      <a:close/>
                      <a:moveTo>
                        <a:pt x="11" y="0"/>
                      </a:moveTo>
                      <a:lnTo>
                        <a:pt x="10" y="3"/>
                      </a:lnTo>
                      <a:lnTo>
                        <a:pt x="6" y="16"/>
                      </a:lnTo>
                      <a:lnTo>
                        <a:pt x="1" y="30"/>
                      </a:lnTo>
                      <a:lnTo>
                        <a:pt x="0" y="43"/>
                      </a:lnTo>
                      <a:lnTo>
                        <a:pt x="0" y="53"/>
                      </a:lnTo>
                      <a:lnTo>
                        <a:pt x="1" y="53"/>
                      </a:lnTo>
                      <a:lnTo>
                        <a:pt x="3" y="53"/>
                      </a:lnTo>
                      <a:lnTo>
                        <a:pt x="5" y="53"/>
                      </a:lnTo>
                      <a:lnTo>
                        <a:pt x="5" y="54"/>
                      </a:lnTo>
                      <a:lnTo>
                        <a:pt x="5" y="43"/>
                      </a:lnTo>
                      <a:lnTo>
                        <a:pt x="6" y="30"/>
                      </a:lnTo>
                      <a:lnTo>
                        <a:pt x="10" y="18"/>
                      </a:lnTo>
                      <a:lnTo>
                        <a:pt x="15" y="5"/>
                      </a:lnTo>
                      <a:lnTo>
                        <a:pt x="16" y="1"/>
                      </a:lnTo>
                      <a:lnTo>
                        <a:pt x="15" y="1"/>
                      </a:lnTo>
                      <a:lnTo>
                        <a:pt x="15" y="0"/>
                      </a:lnTo>
                      <a:lnTo>
                        <a:pt x="13" y="0"/>
                      </a:lnTo>
                      <a:lnTo>
                        <a:pt x="11" y="0"/>
                      </a:lnTo>
                      <a:close/>
                    </a:path>
                  </a:pathLst>
                </a:custGeom>
                <a:solidFill>
                  <a:srgbClr val="545454"/>
                </a:solidFill>
                <a:ln w="9525">
                  <a:noFill/>
                  <a:round/>
                  <a:headEnd/>
                  <a:tailEnd/>
                </a:ln>
              </p:spPr>
              <p:txBody>
                <a:bodyPr/>
                <a:lstStyle/>
                <a:p>
                  <a:pPr algn="ctr"/>
                  <a:endParaRPr lang="en-US">
                    <a:latin typeface="Candara" pitchFamily="34" charset="0"/>
                  </a:endParaRPr>
                </a:p>
              </p:txBody>
            </p:sp>
            <p:sp>
              <p:nvSpPr>
                <p:cNvPr id="7605" name="Freeform 436"/>
                <p:cNvSpPr>
                  <a:spLocks noEditPoints="1"/>
                </p:cNvSpPr>
                <p:nvPr/>
              </p:nvSpPr>
              <p:spPr bwMode="auto">
                <a:xfrm>
                  <a:off x="1896" y="2889"/>
                  <a:ext cx="271" cy="101"/>
                </a:xfrm>
                <a:custGeom>
                  <a:avLst/>
                  <a:gdLst>
                    <a:gd name="T0" fmla="*/ 271 w 271"/>
                    <a:gd name="T1" fmla="*/ 56 h 101"/>
                    <a:gd name="T2" fmla="*/ 270 w 271"/>
                    <a:gd name="T3" fmla="*/ 44 h 101"/>
                    <a:gd name="T4" fmla="*/ 270 w 271"/>
                    <a:gd name="T5" fmla="*/ 44 h 101"/>
                    <a:gd name="T6" fmla="*/ 268 w 271"/>
                    <a:gd name="T7" fmla="*/ 44 h 101"/>
                    <a:gd name="T8" fmla="*/ 268 w 271"/>
                    <a:gd name="T9" fmla="*/ 44 h 101"/>
                    <a:gd name="T10" fmla="*/ 268 w 271"/>
                    <a:gd name="T11" fmla="*/ 44 h 101"/>
                    <a:gd name="T12" fmla="*/ 266 w 271"/>
                    <a:gd name="T13" fmla="*/ 44 h 101"/>
                    <a:gd name="T14" fmla="*/ 266 w 271"/>
                    <a:gd name="T15" fmla="*/ 44 h 101"/>
                    <a:gd name="T16" fmla="*/ 266 w 271"/>
                    <a:gd name="T17" fmla="*/ 44 h 101"/>
                    <a:gd name="T18" fmla="*/ 265 w 271"/>
                    <a:gd name="T19" fmla="*/ 44 h 101"/>
                    <a:gd name="T20" fmla="*/ 266 w 271"/>
                    <a:gd name="T21" fmla="*/ 56 h 101"/>
                    <a:gd name="T22" fmla="*/ 271 w 271"/>
                    <a:gd name="T23" fmla="*/ 56 h 101"/>
                    <a:gd name="T24" fmla="*/ 270 w 271"/>
                    <a:gd name="T25" fmla="*/ 71 h 101"/>
                    <a:gd name="T26" fmla="*/ 268 w 271"/>
                    <a:gd name="T27" fmla="*/ 84 h 101"/>
                    <a:gd name="T28" fmla="*/ 265 w 271"/>
                    <a:gd name="T29" fmla="*/ 98 h 101"/>
                    <a:gd name="T30" fmla="*/ 263 w 271"/>
                    <a:gd name="T31" fmla="*/ 101 h 101"/>
                    <a:gd name="T32" fmla="*/ 261 w 271"/>
                    <a:gd name="T33" fmla="*/ 101 h 101"/>
                    <a:gd name="T34" fmla="*/ 261 w 271"/>
                    <a:gd name="T35" fmla="*/ 101 h 101"/>
                    <a:gd name="T36" fmla="*/ 261 w 271"/>
                    <a:gd name="T37" fmla="*/ 101 h 101"/>
                    <a:gd name="T38" fmla="*/ 260 w 271"/>
                    <a:gd name="T39" fmla="*/ 101 h 101"/>
                    <a:gd name="T40" fmla="*/ 260 w 271"/>
                    <a:gd name="T41" fmla="*/ 101 h 101"/>
                    <a:gd name="T42" fmla="*/ 258 w 271"/>
                    <a:gd name="T43" fmla="*/ 101 h 101"/>
                    <a:gd name="T44" fmla="*/ 258 w 271"/>
                    <a:gd name="T45" fmla="*/ 101 h 101"/>
                    <a:gd name="T46" fmla="*/ 258 w 271"/>
                    <a:gd name="T47" fmla="*/ 101 h 101"/>
                    <a:gd name="T48" fmla="*/ 260 w 271"/>
                    <a:gd name="T49" fmla="*/ 96 h 101"/>
                    <a:gd name="T50" fmla="*/ 263 w 271"/>
                    <a:gd name="T51" fmla="*/ 83 h 101"/>
                    <a:gd name="T52" fmla="*/ 265 w 271"/>
                    <a:gd name="T53" fmla="*/ 69 h 101"/>
                    <a:gd name="T54" fmla="*/ 266 w 271"/>
                    <a:gd name="T55" fmla="*/ 56 h 101"/>
                    <a:gd name="T56" fmla="*/ 271 w 271"/>
                    <a:gd name="T57" fmla="*/ 56 h 101"/>
                    <a:gd name="T58" fmla="*/ 14 w 271"/>
                    <a:gd name="T59" fmla="*/ 0 h 101"/>
                    <a:gd name="T60" fmla="*/ 12 w 271"/>
                    <a:gd name="T61" fmla="*/ 5 h 101"/>
                    <a:gd name="T62" fmla="*/ 7 w 271"/>
                    <a:gd name="T63" fmla="*/ 16 h 101"/>
                    <a:gd name="T64" fmla="*/ 4 w 271"/>
                    <a:gd name="T65" fmla="*/ 30 h 101"/>
                    <a:gd name="T66" fmla="*/ 2 w 271"/>
                    <a:gd name="T67" fmla="*/ 43 h 101"/>
                    <a:gd name="T68" fmla="*/ 0 w 271"/>
                    <a:gd name="T69" fmla="*/ 53 h 101"/>
                    <a:gd name="T70" fmla="*/ 2 w 271"/>
                    <a:gd name="T71" fmla="*/ 53 h 101"/>
                    <a:gd name="T72" fmla="*/ 2 w 271"/>
                    <a:gd name="T73" fmla="*/ 53 h 101"/>
                    <a:gd name="T74" fmla="*/ 4 w 271"/>
                    <a:gd name="T75" fmla="*/ 53 h 101"/>
                    <a:gd name="T76" fmla="*/ 4 w 271"/>
                    <a:gd name="T77" fmla="*/ 54 h 101"/>
                    <a:gd name="T78" fmla="*/ 4 w 271"/>
                    <a:gd name="T79" fmla="*/ 54 h 101"/>
                    <a:gd name="T80" fmla="*/ 5 w 271"/>
                    <a:gd name="T81" fmla="*/ 54 h 101"/>
                    <a:gd name="T82" fmla="*/ 5 w 271"/>
                    <a:gd name="T83" fmla="*/ 54 h 101"/>
                    <a:gd name="T84" fmla="*/ 5 w 271"/>
                    <a:gd name="T85" fmla="*/ 54 h 101"/>
                    <a:gd name="T86" fmla="*/ 7 w 271"/>
                    <a:gd name="T87" fmla="*/ 43 h 101"/>
                    <a:gd name="T88" fmla="*/ 9 w 271"/>
                    <a:gd name="T89" fmla="*/ 31 h 101"/>
                    <a:gd name="T90" fmla="*/ 12 w 271"/>
                    <a:gd name="T91" fmla="*/ 18 h 101"/>
                    <a:gd name="T92" fmla="*/ 15 w 271"/>
                    <a:gd name="T93" fmla="*/ 6 h 101"/>
                    <a:gd name="T94" fmla="*/ 19 w 271"/>
                    <a:gd name="T95" fmla="*/ 3 h 101"/>
                    <a:gd name="T96" fmla="*/ 17 w 271"/>
                    <a:gd name="T97" fmla="*/ 1 h 101"/>
                    <a:gd name="T98" fmla="*/ 17 w 271"/>
                    <a:gd name="T99" fmla="*/ 1 h 101"/>
                    <a:gd name="T100" fmla="*/ 17 w 271"/>
                    <a:gd name="T101" fmla="*/ 1 h 101"/>
                    <a:gd name="T102" fmla="*/ 15 w 271"/>
                    <a:gd name="T103" fmla="*/ 1 h 101"/>
                    <a:gd name="T104" fmla="*/ 15 w 271"/>
                    <a:gd name="T105" fmla="*/ 1 h 101"/>
                    <a:gd name="T106" fmla="*/ 15 w 271"/>
                    <a:gd name="T107" fmla="*/ 1 h 101"/>
                    <a:gd name="T108" fmla="*/ 14 w 271"/>
                    <a:gd name="T109" fmla="*/ 1 h 101"/>
                    <a:gd name="T110" fmla="*/ 14 w 271"/>
                    <a:gd name="T111" fmla="*/ 0 h 1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1"/>
                    <a:gd name="T169" fmla="*/ 0 h 101"/>
                    <a:gd name="T170" fmla="*/ 271 w 271"/>
                    <a:gd name="T171" fmla="*/ 101 h 1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1" h="101">
                      <a:moveTo>
                        <a:pt x="271" y="56"/>
                      </a:moveTo>
                      <a:lnTo>
                        <a:pt x="270" y="44"/>
                      </a:lnTo>
                      <a:lnTo>
                        <a:pt x="268" y="44"/>
                      </a:lnTo>
                      <a:lnTo>
                        <a:pt x="266" y="44"/>
                      </a:lnTo>
                      <a:lnTo>
                        <a:pt x="265" y="44"/>
                      </a:lnTo>
                      <a:lnTo>
                        <a:pt x="266" y="56"/>
                      </a:lnTo>
                      <a:lnTo>
                        <a:pt x="271" y="56"/>
                      </a:lnTo>
                      <a:lnTo>
                        <a:pt x="270" y="71"/>
                      </a:lnTo>
                      <a:lnTo>
                        <a:pt x="268" y="84"/>
                      </a:lnTo>
                      <a:lnTo>
                        <a:pt x="265" y="98"/>
                      </a:lnTo>
                      <a:lnTo>
                        <a:pt x="263" y="101"/>
                      </a:lnTo>
                      <a:lnTo>
                        <a:pt x="261" y="101"/>
                      </a:lnTo>
                      <a:lnTo>
                        <a:pt x="260" y="101"/>
                      </a:lnTo>
                      <a:lnTo>
                        <a:pt x="258" y="101"/>
                      </a:lnTo>
                      <a:lnTo>
                        <a:pt x="260" y="96"/>
                      </a:lnTo>
                      <a:lnTo>
                        <a:pt x="263" y="83"/>
                      </a:lnTo>
                      <a:lnTo>
                        <a:pt x="265" y="69"/>
                      </a:lnTo>
                      <a:lnTo>
                        <a:pt x="266" y="56"/>
                      </a:lnTo>
                      <a:lnTo>
                        <a:pt x="271" y="56"/>
                      </a:lnTo>
                      <a:close/>
                      <a:moveTo>
                        <a:pt x="14" y="0"/>
                      </a:moveTo>
                      <a:lnTo>
                        <a:pt x="12" y="5"/>
                      </a:lnTo>
                      <a:lnTo>
                        <a:pt x="7" y="16"/>
                      </a:lnTo>
                      <a:lnTo>
                        <a:pt x="4" y="30"/>
                      </a:lnTo>
                      <a:lnTo>
                        <a:pt x="2" y="43"/>
                      </a:lnTo>
                      <a:lnTo>
                        <a:pt x="0" y="53"/>
                      </a:lnTo>
                      <a:lnTo>
                        <a:pt x="2" y="53"/>
                      </a:lnTo>
                      <a:lnTo>
                        <a:pt x="4" y="53"/>
                      </a:lnTo>
                      <a:lnTo>
                        <a:pt x="4" y="54"/>
                      </a:lnTo>
                      <a:lnTo>
                        <a:pt x="5" y="54"/>
                      </a:lnTo>
                      <a:lnTo>
                        <a:pt x="7" y="43"/>
                      </a:lnTo>
                      <a:lnTo>
                        <a:pt x="9" y="31"/>
                      </a:lnTo>
                      <a:lnTo>
                        <a:pt x="12" y="18"/>
                      </a:lnTo>
                      <a:lnTo>
                        <a:pt x="15" y="6"/>
                      </a:lnTo>
                      <a:lnTo>
                        <a:pt x="19" y="3"/>
                      </a:lnTo>
                      <a:lnTo>
                        <a:pt x="17" y="1"/>
                      </a:lnTo>
                      <a:lnTo>
                        <a:pt x="15" y="1"/>
                      </a:lnTo>
                      <a:lnTo>
                        <a:pt x="14" y="1"/>
                      </a:lnTo>
                      <a:lnTo>
                        <a:pt x="14" y="0"/>
                      </a:lnTo>
                      <a:close/>
                    </a:path>
                  </a:pathLst>
                </a:custGeom>
                <a:solidFill>
                  <a:srgbClr val="545454"/>
                </a:solidFill>
                <a:ln w="9525">
                  <a:noFill/>
                  <a:round/>
                  <a:headEnd/>
                  <a:tailEnd/>
                </a:ln>
              </p:spPr>
              <p:txBody>
                <a:bodyPr/>
                <a:lstStyle/>
                <a:p>
                  <a:pPr algn="ctr"/>
                  <a:endParaRPr lang="en-US">
                    <a:latin typeface="Candara" pitchFamily="34" charset="0"/>
                  </a:endParaRPr>
                </a:p>
              </p:txBody>
            </p:sp>
            <p:sp>
              <p:nvSpPr>
                <p:cNvPr id="7606" name="Freeform 437"/>
                <p:cNvSpPr>
                  <a:spLocks noEditPoints="1"/>
                </p:cNvSpPr>
                <p:nvPr/>
              </p:nvSpPr>
              <p:spPr bwMode="auto">
                <a:xfrm>
                  <a:off x="1900" y="2890"/>
                  <a:ext cx="264" cy="100"/>
                </a:xfrm>
                <a:custGeom>
                  <a:avLst/>
                  <a:gdLst>
                    <a:gd name="T0" fmla="*/ 264 w 264"/>
                    <a:gd name="T1" fmla="*/ 55 h 100"/>
                    <a:gd name="T2" fmla="*/ 264 w 264"/>
                    <a:gd name="T3" fmla="*/ 43 h 100"/>
                    <a:gd name="T4" fmla="*/ 262 w 264"/>
                    <a:gd name="T5" fmla="*/ 43 h 100"/>
                    <a:gd name="T6" fmla="*/ 262 w 264"/>
                    <a:gd name="T7" fmla="*/ 43 h 100"/>
                    <a:gd name="T8" fmla="*/ 262 w 264"/>
                    <a:gd name="T9" fmla="*/ 43 h 100"/>
                    <a:gd name="T10" fmla="*/ 261 w 264"/>
                    <a:gd name="T11" fmla="*/ 43 h 100"/>
                    <a:gd name="T12" fmla="*/ 261 w 264"/>
                    <a:gd name="T13" fmla="*/ 43 h 100"/>
                    <a:gd name="T14" fmla="*/ 259 w 264"/>
                    <a:gd name="T15" fmla="*/ 43 h 100"/>
                    <a:gd name="T16" fmla="*/ 259 w 264"/>
                    <a:gd name="T17" fmla="*/ 43 h 100"/>
                    <a:gd name="T18" fmla="*/ 259 w 264"/>
                    <a:gd name="T19" fmla="*/ 43 h 100"/>
                    <a:gd name="T20" fmla="*/ 259 w 264"/>
                    <a:gd name="T21" fmla="*/ 55 h 100"/>
                    <a:gd name="T22" fmla="*/ 264 w 264"/>
                    <a:gd name="T23" fmla="*/ 55 h 100"/>
                    <a:gd name="T24" fmla="*/ 264 w 264"/>
                    <a:gd name="T25" fmla="*/ 70 h 100"/>
                    <a:gd name="T26" fmla="*/ 261 w 264"/>
                    <a:gd name="T27" fmla="*/ 82 h 100"/>
                    <a:gd name="T28" fmla="*/ 257 w 264"/>
                    <a:gd name="T29" fmla="*/ 95 h 100"/>
                    <a:gd name="T30" fmla="*/ 256 w 264"/>
                    <a:gd name="T31" fmla="*/ 100 h 100"/>
                    <a:gd name="T32" fmla="*/ 256 w 264"/>
                    <a:gd name="T33" fmla="*/ 100 h 100"/>
                    <a:gd name="T34" fmla="*/ 254 w 264"/>
                    <a:gd name="T35" fmla="*/ 100 h 100"/>
                    <a:gd name="T36" fmla="*/ 254 w 264"/>
                    <a:gd name="T37" fmla="*/ 100 h 100"/>
                    <a:gd name="T38" fmla="*/ 254 w 264"/>
                    <a:gd name="T39" fmla="*/ 100 h 100"/>
                    <a:gd name="T40" fmla="*/ 252 w 264"/>
                    <a:gd name="T41" fmla="*/ 100 h 100"/>
                    <a:gd name="T42" fmla="*/ 252 w 264"/>
                    <a:gd name="T43" fmla="*/ 100 h 100"/>
                    <a:gd name="T44" fmla="*/ 252 w 264"/>
                    <a:gd name="T45" fmla="*/ 100 h 100"/>
                    <a:gd name="T46" fmla="*/ 251 w 264"/>
                    <a:gd name="T47" fmla="*/ 100 h 100"/>
                    <a:gd name="T48" fmla="*/ 254 w 264"/>
                    <a:gd name="T49" fmla="*/ 93 h 100"/>
                    <a:gd name="T50" fmla="*/ 256 w 264"/>
                    <a:gd name="T51" fmla="*/ 82 h 100"/>
                    <a:gd name="T52" fmla="*/ 259 w 264"/>
                    <a:gd name="T53" fmla="*/ 68 h 100"/>
                    <a:gd name="T54" fmla="*/ 259 w 264"/>
                    <a:gd name="T55" fmla="*/ 55 h 100"/>
                    <a:gd name="T56" fmla="*/ 264 w 264"/>
                    <a:gd name="T57" fmla="*/ 55 h 100"/>
                    <a:gd name="T58" fmla="*/ 11 w 264"/>
                    <a:gd name="T59" fmla="*/ 0 h 100"/>
                    <a:gd name="T60" fmla="*/ 10 w 264"/>
                    <a:gd name="T61" fmla="*/ 4 h 100"/>
                    <a:gd name="T62" fmla="*/ 5 w 264"/>
                    <a:gd name="T63" fmla="*/ 17 h 100"/>
                    <a:gd name="T64" fmla="*/ 1 w 264"/>
                    <a:gd name="T65" fmla="*/ 29 h 100"/>
                    <a:gd name="T66" fmla="*/ 0 w 264"/>
                    <a:gd name="T67" fmla="*/ 42 h 100"/>
                    <a:gd name="T68" fmla="*/ 0 w 264"/>
                    <a:gd name="T69" fmla="*/ 53 h 100"/>
                    <a:gd name="T70" fmla="*/ 0 w 264"/>
                    <a:gd name="T71" fmla="*/ 53 h 100"/>
                    <a:gd name="T72" fmla="*/ 1 w 264"/>
                    <a:gd name="T73" fmla="*/ 53 h 100"/>
                    <a:gd name="T74" fmla="*/ 1 w 264"/>
                    <a:gd name="T75" fmla="*/ 53 h 100"/>
                    <a:gd name="T76" fmla="*/ 1 w 264"/>
                    <a:gd name="T77" fmla="*/ 53 h 100"/>
                    <a:gd name="T78" fmla="*/ 3 w 264"/>
                    <a:gd name="T79" fmla="*/ 53 h 100"/>
                    <a:gd name="T80" fmla="*/ 3 w 264"/>
                    <a:gd name="T81" fmla="*/ 53 h 100"/>
                    <a:gd name="T82" fmla="*/ 3 w 264"/>
                    <a:gd name="T83" fmla="*/ 53 h 100"/>
                    <a:gd name="T84" fmla="*/ 5 w 264"/>
                    <a:gd name="T85" fmla="*/ 53 h 100"/>
                    <a:gd name="T86" fmla="*/ 5 w 264"/>
                    <a:gd name="T87" fmla="*/ 43 h 100"/>
                    <a:gd name="T88" fmla="*/ 6 w 264"/>
                    <a:gd name="T89" fmla="*/ 30 h 100"/>
                    <a:gd name="T90" fmla="*/ 10 w 264"/>
                    <a:gd name="T91" fmla="*/ 19 h 100"/>
                    <a:gd name="T92" fmla="*/ 15 w 264"/>
                    <a:gd name="T93" fmla="*/ 7 h 100"/>
                    <a:gd name="T94" fmla="*/ 16 w 264"/>
                    <a:gd name="T95" fmla="*/ 2 h 100"/>
                    <a:gd name="T96" fmla="*/ 16 w 264"/>
                    <a:gd name="T97" fmla="*/ 2 h 100"/>
                    <a:gd name="T98" fmla="*/ 15 w 264"/>
                    <a:gd name="T99" fmla="*/ 2 h 100"/>
                    <a:gd name="T100" fmla="*/ 15 w 264"/>
                    <a:gd name="T101" fmla="*/ 2 h 100"/>
                    <a:gd name="T102" fmla="*/ 15 w 264"/>
                    <a:gd name="T103" fmla="*/ 2 h 100"/>
                    <a:gd name="T104" fmla="*/ 13 w 264"/>
                    <a:gd name="T105" fmla="*/ 0 h 100"/>
                    <a:gd name="T106" fmla="*/ 13 w 264"/>
                    <a:gd name="T107" fmla="*/ 0 h 100"/>
                    <a:gd name="T108" fmla="*/ 13 w 264"/>
                    <a:gd name="T109" fmla="*/ 0 h 100"/>
                    <a:gd name="T110" fmla="*/ 11 w 264"/>
                    <a:gd name="T111" fmla="*/ 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4"/>
                    <a:gd name="T169" fmla="*/ 0 h 100"/>
                    <a:gd name="T170" fmla="*/ 264 w 264"/>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4" h="100">
                      <a:moveTo>
                        <a:pt x="264" y="55"/>
                      </a:moveTo>
                      <a:lnTo>
                        <a:pt x="264" y="43"/>
                      </a:lnTo>
                      <a:lnTo>
                        <a:pt x="262" y="43"/>
                      </a:lnTo>
                      <a:lnTo>
                        <a:pt x="261" y="43"/>
                      </a:lnTo>
                      <a:lnTo>
                        <a:pt x="259" y="43"/>
                      </a:lnTo>
                      <a:lnTo>
                        <a:pt x="259" y="55"/>
                      </a:lnTo>
                      <a:lnTo>
                        <a:pt x="264" y="55"/>
                      </a:lnTo>
                      <a:lnTo>
                        <a:pt x="264" y="70"/>
                      </a:lnTo>
                      <a:lnTo>
                        <a:pt x="261" y="82"/>
                      </a:lnTo>
                      <a:lnTo>
                        <a:pt x="257" y="95"/>
                      </a:lnTo>
                      <a:lnTo>
                        <a:pt x="256" y="100"/>
                      </a:lnTo>
                      <a:lnTo>
                        <a:pt x="254" y="100"/>
                      </a:lnTo>
                      <a:lnTo>
                        <a:pt x="252" y="100"/>
                      </a:lnTo>
                      <a:lnTo>
                        <a:pt x="251" y="100"/>
                      </a:lnTo>
                      <a:lnTo>
                        <a:pt x="254" y="93"/>
                      </a:lnTo>
                      <a:lnTo>
                        <a:pt x="256" y="82"/>
                      </a:lnTo>
                      <a:lnTo>
                        <a:pt x="259" y="68"/>
                      </a:lnTo>
                      <a:lnTo>
                        <a:pt x="259" y="55"/>
                      </a:lnTo>
                      <a:lnTo>
                        <a:pt x="264" y="55"/>
                      </a:lnTo>
                      <a:close/>
                      <a:moveTo>
                        <a:pt x="11" y="0"/>
                      </a:moveTo>
                      <a:lnTo>
                        <a:pt x="10" y="4"/>
                      </a:lnTo>
                      <a:lnTo>
                        <a:pt x="5" y="17"/>
                      </a:lnTo>
                      <a:lnTo>
                        <a:pt x="1" y="29"/>
                      </a:lnTo>
                      <a:lnTo>
                        <a:pt x="0" y="42"/>
                      </a:lnTo>
                      <a:lnTo>
                        <a:pt x="0" y="53"/>
                      </a:lnTo>
                      <a:lnTo>
                        <a:pt x="1" y="53"/>
                      </a:lnTo>
                      <a:lnTo>
                        <a:pt x="3" y="53"/>
                      </a:lnTo>
                      <a:lnTo>
                        <a:pt x="5" y="53"/>
                      </a:lnTo>
                      <a:lnTo>
                        <a:pt x="5" y="43"/>
                      </a:lnTo>
                      <a:lnTo>
                        <a:pt x="6" y="30"/>
                      </a:lnTo>
                      <a:lnTo>
                        <a:pt x="10" y="19"/>
                      </a:lnTo>
                      <a:lnTo>
                        <a:pt x="15" y="7"/>
                      </a:lnTo>
                      <a:lnTo>
                        <a:pt x="16" y="2"/>
                      </a:lnTo>
                      <a:lnTo>
                        <a:pt x="15" y="2"/>
                      </a:lnTo>
                      <a:lnTo>
                        <a:pt x="13" y="0"/>
                      </a:lnTo>
                      <a:lnTo>
                        <a:pt x="11" y="0"/>
                      </a:lnTo>
                      <a:close/>
                    </a:path>
                  </a:pathLst>
                </a:custGeom>
                <a:solidFill>
                  <a:srgbClr val="545454"/>
                </a:solidFill>
                <a:ln w="9525">
                  <a:noFill/>
                  <a:round/>
                  <a:headEnd/>
                  <a:tailEnd/>
                </a:ln>
              </p:spPr>
              <p:txBody>
                <a:bodyPr/>
                <a:lstStyle/>
                <a:p>
                  <a:pPr algn="ctr"/>
                  <a:endParaRPr lang="en-US">
                    <a:latin typeface="Candara" pitchFamily="34" charset="0"/>
                  </a:endParaRPr>
                </a:p>
              </p:txBody>
            </p:sp>
            <p:sp>
              <p:nvSpPr>
                <p:cNvPr id="7607" name="Freeform 438"/>
                <p:cNvSpPr>
                  <a:spLocks noEditPoints="1"/>
                </p:cNvSpPr>
                <p:nvPr/>
              </p:nvSpPr>
              <p:spPr bwMode="auto">
                <a:xfrm>
                  <a:off x="1901" y="2892"/>
                  <a:ext cx="261" cy="98"/>
                </a:xfrm>
                <a:custGeom>
                  <a:avLst/>
                  <a:gdLst>
                    <a:gd name="T0" fmla="*/ 261 w 261"/>
                    <a:gd name="T1" fmla="*/ 53 h 98"/>
                    <a:gd name="T2" fmla="*/ 260 w 261"/>
                    <a:gd name="T3" fmla="*/ 41 h 98"/>
                    <a:gd name="T4" fmla="*/ 260 w 261"/>
                    <a:gd name="T5" fmla="*/ 41 h 98"/>
                    <a:gd name="T6" fmla="*/ 258 w 261"/>
                    <a:gd name="T7" fmla="*/ 41 h 98"/>
                    <a:gd name="T8" fmla="*/ 258 w 261"/>
                    <a:gd name="T9" fmla="*/ 41 h 98"/>
                    <a:gd name="T10" fmla="*/ 258 w 261"/>
                    <a:gd name="T11" fmla="*/ 41 h 98"/>
                    <a:gd name="T12" fmla="*/ 256 w 261"/>
                    <a:gd name="T13" fmla="*/ 41 h 98"/>
                    <a:gd name="T14" fmla="*/ 256 w 261"/>
                    <a:gd name="T15" fmla="*/ 41 h 98"/>
                    <a:gd name="T16" fmla="*/ 256 w 261"/>
                    <a:gd name="T17" fmla="*/ 41 h 98"/>
                    <a:gd name="T18" fmla="*/ 255 w 261"/>
                    <a:gd name="T19" fmla="*/ 41 h 98"/>
                    <a:gd name="T20" fmla="*/ 255 w 261"/>
                    <a:gd name="T21" fmla="*/ 41 h 98"/>
                    <a:gd name="T22" fmla="*/ 256 w 261"/>
                    <a:gd name="T23" fmla="*/ 53 h 98"/>
                    <a:gd name="T24" fmla="*/ 261 w 261"/>
                    <a:gd name="T25" fmla="*/ 53 h 98"/>
                    <a:gd name="T26" fmla="*/ 260 w 261"/>
                    <a:gd name="T27" fmla="*/ 66 h 98"/>
                    <a:gd name="T28" fmla="*/ 258 w 261"/>
                    <a:gd name="T29" fmla="*/ 80 h 98"/>
                    <a:gd name="T30" fmla="*/ 255 w 261"/>
                    <a:gd name="T31" fmla="*/ 93 h 98"/>
                    <a:gd name="T32" fmla="*/ 253 w 261"/>
                    <a:gd name="T33" fmla="*/ 98 h 98"/>
                    <a:gd name="T34" fmla="*/ 251 w 261"/>
                    <a:gd name="T35" fmla="*/ 98 h 98"/>
                    <a:gd name="T36" fmla="*/ 251 w 261"/>
                    <a:gd name="T37" fmla="*/ 98 h 98"/>
                    <a:gd name="T38" fmla="*/ 251 w 261"/>
                    <a:gd name="T39" fmla="*/ 98 h 98"/>
                    <a:gd name="T40" fmla="*/ 250 w 261"/>
                    <a:gd name="T41" fmla="*/ 98 h 98"/>
                    <a:gd name="T42" fmla="*/ 250 w 261"/>
                    <a:gd name="T43" fmla="*/ 98 h 98"/>
                    <a:gd name="T44" fmla="*/ 248 w 261"/>
                    <a:gd name="T45" fmla="*/ 98 h 98"/>
                    <a:gd name="T46" fmla="*/ 248 w 261"/>
                    <a:gd name="T47" fmla="*/ 98 h 98"/>
                    <a:gd name="T48" fmla="*/ 248 w 261"/>
                    <a:gd name="T49" fmla="*/ 98 h 98"/>
                    <a:gd name="T50" fmla="*/ 250 w 261"/>
                    <a:gd name="T51" fmla="*/ 91 h 98"/>
                    <a:gd name="T52" fmla="*/ 253 w 261"/>
                    <a:gd name="T53" fmla="*/ 80 h 98"/>
                    <a:gd name="T54" fmla="*/ 255 w 261"/>
                    <a:gd name="T55" fmla="*/ 66 h 98"/>
                    <a:gd name="T56" fmla="*/ 256 w 261"/>
                    <a:gd name="T57" fmla="*/ 53 h 98"/>
                    <a:gd name="T58" fmla="*/ 261 w 261"/>
                    <a:gd name="T59" fmla="*/ 53 h 98"/>
                    <a:gd name="T60" fmla="*/ 14 w 261"/>
                    <a:gd name="T61" fmla="*/ 0 h 98"/>
                    <a:gd name="T62" fmla="*/ 10 w 261"/>
                    <a:gd name="T63" fmla="*/ 3 h 98"/>
                    <a:gd name="T64" fmla="*/ 7 w 261"/>
                    <a:gd name="T65" fmla="*/ 15 h 98"/>
                    <a:gd name="T66" fmla="*/ 4 w 261"/>
                    <a:gd name="T67" fmla="*/ 28 h 98"/>
                    <a:gd name="T68" fmla="*/ 2 w 261"/>
                    <a:gd name="T69" fmla="*/ 40 h 98"/>
                    <a:gd name="T70" fmla="*/ 0 w 261"/>
                    <a:gd name="T71" fmla="*/ 51 h 98"/>
                    <a:gd name="T72" fmla="*/ 2 w 261"/>
                    <a:gd name="T73" fmla="*/ 51 h 98"/>
                    <a:gd name="T74" fmla="*/ 2 w 261"/>
                    <a:gd name="T75" fmla="*/ 51 h 98"/>
                    <a:gd name="T76" fmla="*/ 2 w 261"/>
                    <a:gd name="T77" fmla="*/ 51 h 98"/>
                    <a:gd name="T78" fmla="*/ 4 w 261"/>
                    <a:gd name="T79" fmla="*/ 51 h 98"/>
                    <a:gd name="T80" fmla="*/ 4 w 261"/>
                    <a:gd name="T81" fmla="*/ 53 h 98"/>
                    <a:gd name="T82" fmla="*/ 5 w 261"/>
                    <a:gd name="T83" fmla="*/ 53 h 98"/>
                    <a:gd name="T84" fmla="*/ 5 w 261"/>
                    <a:gd name="T85" fmla="*/ 53 h 98"/>
                    <a:gd name="T86" fmla="*/ 5 w 261"/>
                    <a:gd name="T87" fmla="*/ 53 h 98"/>
                    <a:gd name="T88" fmla="*/ 7 w 261"/>
                    <a:gd name="T89" fmla="*/ 41 h 98"/>
                    <a:gd name="T90" fmla="*/ 9 w 261"/>
                    <a:gd name="T91" fmla="*/ 28 h 98"/>
                    <a:gd name="T92" fmla="*/ 12 w 261"/>
                    <a:gd name="T93" fmla="*/ 17 h 98"/>
                    <a:gd name="T94" fmla="*/ 15 w 261"/>
                    <a:gd name="T95" fmla="*/ 5 h 98"/>
                    <a:gd name="T96" fmla="*/ 17 w 261"/>
                    <a:gd name="T97" fmla="*/ 2 h 98"/>
                    <a:gd name="T98" fmla="*/ 17 w 261"/>
                    <a:gd name="T99" fmla="*/ 0 h 98"/>
                    <a:gd name="T100" fmla="*/ 17 w 261"/>
                    <a:gd name="T101" fmla="*/ 0 h 98"/>
                    <a:gd name="T102" fmla="*/ 15 w 261"/>
                    <a:gd name="T103" fmla="*/ 0 h 98"/>
                    <a:gd name="T104" fmla="*/ 15 w 261"/>
                    <a:gd name="T105" fmla="*/ 0 h 98"/>
                    <a:gd name="T106" fmla="*/ 15 w 261"/>
                    <a:gd name="T107" fmla="*/ 0 h 98"/>
                    <a:gd name="T108" fmla="*/ 14 w 261"/>
                    <a:gd name="T109" fmla="*/ 0 h 98"/>
                    <a:gd name="T110" fmla="*/ 14 w 261"/>
                    <a:gd name="T111" fmla="*/ 0 h 98"/>
                    <a:gd name="T112" fmla="*/ 14 w 261"/>
                    <a:gd name="T113" fmla="*/ 0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1"/>
                    <a:gd name="T172" fmla="*/ 0 h 98"/>
                    <a:gd name="T173" fmla="*/ 261 w 261"/>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1" h="98">
                      <a:moveTo>
                        <a:pt x="261" y="53"/>
                      </a:moveTo>
                      <a:lnTo>
                        <a:pt x="260" y="41"/>
                      </a:lnTo>
                      <a:lnTo>
                        <a:pt x="258" y="41"/>
                      </a:lnTo>
                      <a:lnTo>
                        <a:pt x="256" y="41"/>
                      </a:lnTo>
                      <a:lnTo>
                        <a:pt x="255" y="41"/>
                      </a:lnTo>
                      <a:lnTo>
                        <a:pt x="256" y="53"/>
                      </a:lnTo>
                      <a:lnTo>
                        <a:pt x="261" y="53"/>
                      </a:lnTo>
                      <a:lnTo>
                        <a:pt x="260" y="66"/>
                      </a:lnTo>
                      <a:lnTo>
                        <a:pt x="258" y="80"/>
                      </a:lnTo>
                      <a:lnTo>
                        <a:pt x="255" y="93"/>
                      </a:lnTo>
                      <a:lnTo>
                        <a:pt x="253" y="98"/>
                      </a:lnTo>
                      <a:lnTo>
                        <a:pt x="251" y="98"/>
                      </a:lnTo>
                      <a:lnTo>
                        <a:pt x="250" y="98"/>
                      </a:lnTo>
                      <a:lnTo>
                        <a:pt x="248" y="98"/>
                      </a:lnTo>
                      <a:lnTo>
                        <a:pt x="250" y="91"/>
                      </a:lnTo>
                      <a:lnTo>
                        <a:pt x="253" y="80"/>
                      </a:lnTo>
                      <a:lnTo>
                        <a:pt x="255" y="66"/>
                      </a:lnTo>
                      <a:lnTo>
                        <a:pt x="256" y="53"/>
                      </a:lnTo>
                      <a:lnTo>
                        <a:pt x="261" y="53"/>
                      </a:lnTo>
                      <a:close/>
                      <a:moveTo>
                        <a:pt x="14" y="0"/>
                      </a:moveTo>
                      <a:lnTo>
                        <a:pt x="10" y="3"/>
                      </a:lnTo>
                      <a:lnTo>
                        <a:pt x="7" y="15"/>
                      </a:lnTo>
                      <a:lnTo>
                        <a:pt x="4" y="28"/>
                      </a:lnTo>
                      <a:lnTo>
                        <a:pt x="2" y="40"/>
                      </a:lnTo>
                      <a:lnTo>
                        <a:pt x="0" y="51"/>
                      </a:lnTo>
                      <a:lnTo>
                        <a:pt x="2" y="51"/>
                      </a:lnTo>
                      <a:lnTo>
                        <a:pt x="4" y="51"/>
                      </a:lnTo>
                      <a:lnTo>
                        <a:pt x="4" y="53"/>
                      </a:lnTo>
                      <a:lnTo>
                        <a:pt x="5" y="53"/>
                      </a:lnTo>
                      <a:lnTo>
                        <a:pt x="7" y="41"/>
                      </a:lnTo>
                      <a:lnTo>
                        <a:pt x="9" y="28"/>
                      </a:lnTo>
                      <a:lnTo>
                        <a:pt x="12" y="17"/>
                      </a:lnTo>
                      <a:lnTo>
                        <a:pt x="15" y="5"/>
                      </a:lnTo>
                      <a:lnTo>
                        <a:pt x="17" y="2"/>
                      </a:lnTo>
                      <a:lnTo>
                        <a:pt x="17" y="0"/>
                      </a:lnTo>
                      <a:lnTo>
                        <a:pt x="15" y="0"/>
                      </a:lnTo>
                      <a:lnTo>
                        <a:pt x="14" y="0"/>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608" name="Freeform 439"/>
                <p:cNvSpPr>
                  <a:spLocks noEditPoints="1"/>
                </p:cNvSpPr>
                <p:nvPr/>
              </p:nvSpPr>
              <p:spPr bwMode="auto">
                <a:xfrm>
                  <a:off x="1905" y="2892"/>
                  <a:ext cx="254" cy="98"/>
                </a:xfrm>
                <a:custGeom>
                  <a:avLst/>
                  <a:gdLst>
                    <a:gd name="T0" fmla="*/ 254 w 254"/>
                    <a:gd name="T1" fmla="*/ 53 h 98"/>
                    <a:gd name="T2" fmla="*/ 254 w 254"/>
                    <a:gd name="T3" fmla="*/ 41 h 98"/>
                    <a:gd name="T4" fmla="*/ 252 w 254"/>
                    <a:gd name="T5" fmla="*/ 41 h 98"/>
                    <a:gd name="T6" fmla="*/ 252 w 254"/>
                    <a:gd name="T7" fmla="*/ 41 h 98"/>
                    <a:gd name="T8" fmla="*/ 252 w 254"/>
                    <a:gd name="T9" fmla="*/ 41 h 98"/>
                    <a:gd name="T10" fmla="*/ 251 w 254"/>
                    <a:gd name="T11" fmla="*/ 41 h 98"/>
                    <a:gd name="T12" fmla="*/ 251 w 254"/>
                    <a:gd name="T13" fmla="*/ 41 h 98"/>
                    <a:gd name="T14" fmla="*/ 249 w 254"/>
                    <a:gd name="T15" fmla="*/ 41 h 98"/>
                    <a:gd name="T16" fmla="*/ 249 w 254"/>
                    <a:gd name="T17" fmla="*/ 41 h 98"/>
                    <a:gd name="T18" fmla="*/ 249 w 254"/>
                    <a:gd name="T19" fmla="*/ 41 h 98"/>
                    <a:gd name="T20" fmla="*/ 249 w 254"/>
                    <a:gd name="T21" fmla="*/ 41 h 98"/>
                    <a:gd name="T22" fmla="*/ 249 w 254"/>
                    <a:gd name="T23" fmla="*/ 53 h 98"/>
                    <a:gd name="T24" fmla="*/ 254 w 254"/>
                    <a:gd name="T25" fmla="*/ 53 h 98"/>
                    <a:gd name="T26" fmla="*/ 254 w 254"/>
                    <a:gd name="T27" fmla="*/ 66 h 98"/>
                    <a:gd name="T28" fmla="*/ 251 w 254"/>
                    <a:gd name="T29" fmla="*/ 80 h 98"/>
                    <a:gd name="T30" fmla="*/ 249 w 254"/>
                    <a:gd name="T31" fmla="*/ 91 h 98"/>
                    <a:gd name="T32" fmla="*/ 246 w 254"/>
                    <a:gd name="T33" fmla="*/ 98 h 98"/>
                    <a:gd name="T34" fmla="*/ 246 w 254"/>
                    <a:gd name="T35" fmla="*/ 98 h 98"/>
                    <a:gd name="T36" fmla="*/ 244 w 254"/>
                    <a:gd name="T37" fmla="*/ 98 h 98"/>
                    <a:gd name="T38" fmla="*/ 244 w 254"/>
                    <a:gd name="T39" fmla="*/ 98 h 98"/>
                    <a:gd name="T40" fmla="*/ 244 w 254"/>
                    <a:gd name="T41" fmla="*/ 98 h 98"/>
                    <a:gd name="T42" fmla="*/ 242 w 254"/>
                    <a:gd name="T43" fmla="*/ 98 h 98"/>
                    <a:gd name="T44" fmla="*/ 242 w 254"/>
                    <a:gd name="T45" fmla="*/ 98 h 98"/>
                    <a:gd name="T46" fmla="*/ 241 w 254"/>
                    <a:gd name="T47" fmla="*/ 98 h 98"/>
                    <a:gd name="T48" fmla="*/ 241 w 254"/>
                    <a:gd name="T49" fmla="*/ 98 h 98"/>
                    <a:gd name="T50" fmla="*/ 244 w 254"/>
                    <a:gd name="T51" fmla="*/ 90 h 98"/>
                    <a:gd name="T52" fmla="*/ 247 w 254"/>
                    <a:gd name="T53" fmla="*/ 78 h 98"/>
                    <a:gd name="T54" fmla="*/ 249 w 254"/>
                    <a:gd name="T55" fmla="*/ 66 h 98"/>
                    <a:gd name="T56" fmla="*/ 249 w 254"/>
                    <a:gd name="T57" fmla="*/ 53 h 98"/>
                    <a:gd name="T58" fmla="*/ 254 w 254"/>
                    <a:gd name="T59" fmla="*/ 53 h 98"/>
                    <a:gd name="T60" fmla="*/ 11 w 254"/>
                    <a:gd name="T61" fmla="*/ 0 h 98"/>
                    <a:gd name="T62" fmla="*/ 10 w 254"/>
                    <a:gd name="T63" fmla="*/ 5 h 98"/>
                    <a:gd name="T64" fmla="*/ 5 w 254"/>
                    <a:gd name="T65" fmla="*/ 17 h 98"/>
                    <a:gd name="T66" fmla="*/ 1 w 254"/>
                    <a:gd name="T67" fmla="*/ 28 h 98"/>
                    <a:gd name="T68" fmla="*/ 0 w 254"/>
                    <a:gd name="T69" fmla="*/ 41 h 98"/>
                    <a:gd name="T70" fmla="*/ 0 w 254"/>
                    <a:gd name="T71" fmla="*/ 51 h 98"/>
                    <a:gd name="T72" fmla="*/ 0 w 254"/>
                    <a:gd name="T73" fmla="*/ 53 h 98"/>
                    <a:gd name="T74" fmla="*/ 1 w 254"/>
                    <a:gd name="T75" fmla="*/ 53 h 98"/>
                    <a:gd name="T76" fmla="*/ 1 w 254"/>
                    <a:gd name="T77" fmla="*/ 53 h 98"/>
                    <a:gd name="T78" fmla="*/ 1 w 254"/>
                    <a:gd name="T79" fmla="*/ 53 h 98"/>
                    <a:gd name="T80" fmla="*/ 3 w 254"/>
                    <a:gd name="T81" fmla="*/ 53 h 98"/>
                    <a:gd name="T82" fmla="*/ 3 w 254"/>
                    <a:gd name="T83" fmla="*/ 53 h 98"/>
                    <a:gd name="T84" fmla="*/ 3 w 254"/>
                    <a:gd name="T85" fmla="*/ 53 h 98"/>
                    <a:gd name="T86" fmla="*/ 5 w 254"/>
                    <a:gd name="T87" fmla="*/ 53 h 98"/>
                    <a:gd name="T88" fmla="*/ 5 w 254"/>
                    <a:gd name="T89" fmla="*/ 41 h 98"/>
                    <a:gd name="T90" fmla="*/ 6 w 254"/>
                    <a:gd name="T91" fmla="*/ 30 h 98"/>
                    <a:gd name="T92" fmla="*/ 10 w 254"/>
                    <a:gd name="T93" fmla="*/ 18 h 98"/>
                    <a:gd name="T94" fmla="*/ 15 w 254"/>
                    <a:gd name="T95" fmla="*/ 7 h 98"/>
                    <a:gd name="T96" fmla="*/ 16 w 254"/>
                    <a:gd name="T97" fmla="*/ 2 h 98"/>
                    <a:gd name="T98" fmla="*/ 16 w 254"/>
                    <a:gd name="T99" fmla="*/ 2 h 98"/>
                    <a:gd name="T100" fmla="*/ 15 w 254"/>
                    <a:gd name="T101" fmla="*/ 2 h 98"/>
                    <a:gd name="T102" fmla="*/ 15 w 254"/>
                    <a:gd name="T103" fmla="*/ 2 h 98"/>
                    <a:gd name="T104" fmla="*/ 13 w 254"/>
                    <a:gd name="T105" fmla="*/ 2 h 98"/>
                    <a:gd name="T106" fmla="*/ 13 w 254"/>
                    <a:gd name="T107" fmla="*/ 0 h 98"/>
                    <a:gd name="T108" fmla="*/ 13 w 254"/>
                    <a:gd name="T109" fmla="*/ 0 h 98"/>
                    <a:gd name="T110" fmla="*/ 11 w 254"/>
                    <a:gd name="T111" fmla="*/ 0 h 98"/>
                    <a:gd name="T112" fmla="*/ 11 w 254"/>
                    <a:gd name="T113" fmla="*/ 0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4"/>
                    <a:gd name="T172" fmla="*/ 0 h 98"/>
                    <a:gd name="T173" fmla="*/ 254 w 254"/>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4" h="98">
                      <a:moveTo>
                        <a:pt x="254" y="53"/>
                      </a:moveTo>
                      <a:lnTo>
                        <a:pt x="254" y="41"/>
                      </a:lnTo>
                      <a:lnTo>
                        <a:pt x="252" y="41"/>
                      </a:lnTo>
                      <a:lnTo>
                        <a:pt x="251" y="41"/>
                      </a:lnTo>
                      <a:lnTo>
                        <a:pt x="249" y="41"/>
                      </a:lnTo>
                      <a:lnTo>
                        <a:pt x="249" y="53"/>
                      </a:lnTo>
                      <a:lnTo>
                        <a:pt x="254" y="53"/>
                      </a:lnTo>
                      <a:lnTo>
                        <a:pt x="254" y="66"/>
                      </a:lnTo>
                      <a:lnTo>
                        <a:pt x="251" y="80"/>
                      </a:lnTo>
                      <a:lnTo>
                        <a:pt x="249" y="91"/>
                      </a:lnTo>
                      <a:lnTo>
                        <a:pt x="246" y="98"/>
                      </a:lnTo>
                      <a:lnTo>
                        <a:pt x="244" y="98"/>
                      </a:lnTo>
                      <a:lnTo>
                        <a:pt x="242" y="98"/>
                      </a:lnTo>
                      <a:lnTo>
                        <a:pt x="241" y="98"/>
                      </a:lnTo>
                      <a:lnTo>
                        <a:pt x="244" y="90"/>
                      </a:lnTo>
                      <a:lnTo>
                        <a:pt x="247" y="78"/>
                      </a:lnTo>
                      <a:lnTo>
                        <a:pt x="249" y="66"/>
                      </a:lnTo>
                      <a:lnTo>
                        <a:pt x="249" y="53"/>
                      </a:lnTo>
                      <a:lnTo>
                        <a:pt x="254" y="53"/>
                      </a:lnTo>
                      <a:close/>
                      <a:moveTo>
                        <a:pt x="11" y="0"/>
                      </a:moveTo>
                      <a:lnTo>
                        <a:pt x="10" y="5"/>
                      </a:lnTo>
                      <a:lnTo>
                        <a:pt x="5" y="17"/>
                      </a:lnTo>
                      <a:lnTo>
                        <a:pt x="1" y="28"/>
                      </a:lnTo>
                      <a:lnTo>
                        <a:pt x="0" y="41"/>
                      </a:lnTo>
                      <a:lnTo>
                        <a:pt x="0" y="51"/>
                      </a:lnTo>
                      <a:lnTo>
                        <a:pt x="0" y="53"/>
                      </a:lnTo>
                      <a:lnTo>
                        <a:pt x="1" y="53"/>
                      </a:lnTo>
                      <a:lnTo>
                        <a:pt x="3" y="53"/>
                      </a:lnTo>
                      <a:lnTo>
                        <a:pt x="5" y="53"/>
                      </a:lnTo>
                      <a:lnTo>
                        <a:pt x="5" y="41"/>
                      </a:lnTo>
                      <a:lnTo>
                        <a:pt x="6" y="30"/>
                      </a:lnTo>
                      <a:lnTo>
                        <a:pt x="10" y="18"/>
                      </a:lnTo>
                      <a:lnTo>
                        <a:pt x="15" y="7"/>
                      </a:lnTo>
                      <a:lnTo>
                        <a:pt x="16" y="2"/>
                      </a:lnTo>
                      <a:lnTo>
                        <a:pt x="15" y="2"/>
                      </a:lnTo>
                      <a:lnTo>
                        <a:pt x="13" y="2"/>
                      </a:lnTo>
                      <a:lnTo>
                        <a:pt x="13" y="0"/>
                      </a:lnTo>
                      <a:lnTo>
                        <a:pt x="11" y="0"/>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609" name="Freeform 440"/>
                <p:cNvSpPr>
                  <a:spLocks noEditPoints="1"/>
                </p:cNvSpPr>
                <p:nvPr/>
              </p:nvSpPr>
              <p:spPr bwMode="auto">
                <a:xfrm>
                  <a:off x="1906" y="2894"/>
                  <a:ext cx="251" cy="96"/>
                </a:xfrm>
                <a:custGeom>
                  <a:avLst/>
                  <a:gdLst>
                    <a:gd name="T0" fmla="*/ 251 w 251"/>
                    <a:gd name="T1" fmla="*/ 51 h 96"/>
                    <a:gd name="T2" fmla="*/ 250 w 251"/>
                    <a:gd name="T3" fmla="*/ 39 h 96"/>
                    <a:gd name="T4" fmla="*/ 250 w 251"/>
                    <a:gd name="T5" fmla="*/ 39 h 96"/>
                    <a:gd name="T6" fmla="*/ 250 w 251"/>
                    <a:gd name="T7" fmla="*/ 39 h 96"/>
                    <a:gd name="T8" fmla="*/ 248 w 251"/>
                    <a:gd name="T9" fmla="*/ 39 h 96"/>
                    <a:gd name="T10" fmla="*/ 248 w 251"/>
                    <a:gd name="T11" fmla="*/ 39 h 96"/>
                    <a:gd name="T12" fmla="*/ 248 w 251"/>
                    <a:gd name="T13" fmla="*/ 39 h 96"/>
                    <a:gd name="T14" fmla="*/ 246 w 251"/>
                    <a:gd name="T15" fmla="*/ 39 h 96"/>
                    <a:gd name="T16" fmla="*/ 246 w 251"/>
                    <a:gd name="T17" fmla="*/ 39 h 96"/>
                    <a:gd name="T18" fmla="*/ 245 w 251"/>
                    <a:gd name="T19" fmla="*/ 39 h 96"/>
                    <a:gd name="T20" fmla="*/ 245 w 251"/>
                    <a:gd name="T21" fmla="*/ 39 h 96"/>
                    <a:gd name="T22" fmla="*/ 245 w 251"/>
                    <a:gd name="T23" fmla="*/ 39 h 96"/>
                    <a:gd name="T24" fmla="*/ 246 w 251"/>
                    <a:gd name="T25" fmla="*/ 51 h 96"/>
                    <a:gd name="T26" fmla="*/ 251 w 251"/>
                    <a:gd name="T27" fmla="*/ 51 h 96"/>
                    <a:gd name="T28" fmla="*/ 250 w 251"/>
                    <a:gd name="T29" fmla="*/ 64 h 96"/>
                    <a:gd name="T30" fmla="*/ 248 w 251"/>
                    <a:gd name="T31" fmla="*/ 78 h 96"/>
                    <a:gd name="T32" fmla="*/ 245 w 251"/>
                    <a:gd name="T33" fmla="*/ 89 h 96"/>
                    <a:gd name="T34" fmla="*/ 243 w 251"/>
                    <a:gd name="T35" fmla="*/ 96 h 96"/>
                    <a:gd name="T36" fmla="*/ 241 w 251"/>
                    <a:gd name="T37" fmla="*/ 96 h 96"/>
                    <a:gd name="T38" fmla="*/ 241 w 251"/>
                    <a:gd name="T39" fmla="*/ 96 h 96"/>
                    <a:gd name="T40" fmla="*/ 240 w 251"/>
                    <a:gd name="T41" fmla="*/ 96 h 96"/>
                    <a:gd name="T42" fmla="*/ 240 w 251"/>
                    <a:gd name="T43" fmla="*/ 96 h 96"/>
                    <a:gd name="T44" fmla="*/ 240 w 251"/>
                    <a:gd name="T45" fmla="*/ 96 h 96"/>
                    <a:gd name="T46" fmla="*/ 238 w 251"/>
                    <a:gd name="T47" fmla="*/ 96 h 96"/>
                    <a:gd name="T48" fmla="*/ 238 w 251"/>
                    <a:gd name="T49" fmla="*/ 96 h 96"/>
                    <a:gd name="T50" fmla="*/ 236 w 251"/>
                    <a:gd name="T51" fmla="*/ 96 h 96"/>
                    <a:gd name="T52" fmla="*/ 240 w 251"/>
                    <a:gd name="T53" fmla="*/ 88 h 96"/>
                    <a:gd name="T54" fmla="*/ 243 w 251"/>
                    <a:gd name="T55" fmla="*/ 76 h 96"/>
                    <a:gd name="T56" fmla="*/ 245 w 251"/>
                    <a:gd name="T57" fmla="*/ 64 h 96"/>
                    <a:gd name="T58" fmla="*/ 246 w 251"/>
                    <a:gd name="T59" fmla="*/ 51 h 96"/>
                    <a:gd name="T60" fmla="*/ 251 w 251"/>
                    <a:gd name="T61" fmla="*/ 51 h 96"/>
                    <a:gd name="T62" fmla="*/ 12 w 251"/>
                    <a:gd name="T63" fmla="*/ 0 h 96"/>
                    <a:gd name="T64" fmla="*/ 10 w 251"/>
                    <a:gd name="T65" fmla="*/ 3 h 96"/>
                    <a:gd name="T66" fmla="*/ 7 w 251"/>
                    <a:gd name="T67" fmla="*/ 15 h 96"/>
                    <a:gd name="T68" fmla="*/ 4 w 251"/>
                    <a:gd name="T69" fmla="*/ 26 h 96"/>
                    <a:gd name="T70" fmla="*/ 2 w 251"/>
                    <a:gd name="T71" fmla="*/ 39 h 96"/>
                    <a:gd name="T72" fmla="*/ 0 w 251"/>
                    <a:gd name="T73" fmla="*/ 51 h 96"/>
                    <a:gd name="T74" fmla="*/ 2 w 251"/>
                    <a:gd name="T75" fmla="*/ 51 h 96"/>
                    <a:gd name="T76" fmla="*/ 2 w 251"/>
                    <a:gd name="T77" fmla="*/ 51 h 96"/>
                    <a:gd name="T78" fmla="*/ 2 w 251"/>
                    <a:gd name="T79" fmla="*/ 51 h 96"/>
                    <a:gd name="T80" fmla="*/ 4 w 251"/>
                    <a:gd name="T81" fmla="*/ 51 h 96"/>
                    <a:gd name="T82" fmla="*/ 4 w 251"/>
                    <a:gd name="T83" fmla="*/ 53 h 96"/>
                    <a:gd name="T84" fmla="*/ 5 w 251"/>
                    <a:gd name="T85" fmla="*/ 53 h 96"/>
                    <a:gd name="T86" fmla="*/ 5 w 251"/>
                    <a:gd name="T87" fmla="*/ 53 h 96"/>
                    <a:gd name="T88" fmla="*/ 5 w 251"/>
                    <a:gd name="T89" fmla="*/ 53 h 96"/>
                    <a:gd name="T90" fmla="*/ 5 w 251"/>
                    <a:gd name="T91" fmla="*/ 51 h 96"/>
                    <a:gd name="T92" fmla="*/ 7 w 251"/>
                    <a:gd name="T93" fmla="*/ 39 h 96"/>
                    <a:gd name="T94" fmla="*/ 9 w 251"/>
                    <a:gd name="T95" fmla="*/ 28 h 96"/>
                    <a:gd name="T96" fmla="*/ 12 w 251"/>
                    <a:gd name="T97" fmla="*/ 16 h 96"/>
                    <a:gd name="T98" fmla="*/ 15 w 251"/>
                    <a:gd name="T99" fmla="*/ 5 h 96"/>
                    <a:gd name="T100" fmla="*/ 17 w 251"/>
                    <a:gd name="T101" fmla="*/ 1 h 96"/>
                    <a:gd name="T102" fmla="*/ 17 w 251"/>
                    <a:gd name="T103" fmla="*/ 1 h 96"/>
                    <a:gd name="T104" fmla="*/ 17 w 251"/>
                    <a:gd name="T105" fmla="*/ 0 h 96"/>
                    <a:gd name="T106" fmla="*/ 15 w 251"/>
                    <a:gd name="T107" fmla="*/ 0 h 96"/>
                    <a:gd name="T108" fmla="*/ 15 w 251"/>
                    <a:gd name="T109" fmla="*/ 0 h 96"/>
                    <a:gd name="T110" fmla="*/ 15 w 251"/>
                    <a:gd name="T111" fmla="*/ 0 h 96"/>
                    <a:gd name="T112" fmla="*/ 14 w 251"/>
                    <a:gd name="T113" fmla="*/ 0 h 96"/>
                    <a:gd name="T114" fmla="*/ 14 w 251"/>
                    <a:gd name="T115" fmla="*/ 0 h 96"/>
                    <a:gd name="T116" fmla="*/ 12 w 251"/>
                    <a:gd name="T117" fmla="*/ 0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96"/>
                    <a:gd name="T179" fmla="*/ 251 w 251"/>
                    <a:gd name="T180" fmla="*/ 96 h 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96">
                      <a:moveTo>
                        <a:pt x="251" y="51"/>
                      </a:moveTo>
                      <a:lnTo>
                        <a:pt x="250" y="39"/>
                      </a:lnTo>
                      <a:lnTo>
                        <a:pt x="248" y="39"/>
                      </a:lnTo>
                      <a:lnTo>
                        <a:pt x="246" y="39"/>
                      </a:lnTo>
                      <a:lnTo>
                        <a:pt x="245" y="39"/>
                      </a:lnTo>
                      <a:lnTo>
                        <a:pt x="246" y="51"/>
                      </a:lnTo>
                      <a:lnTo>
                        <a:pt x="251" y="51"/>
                      </a:lnTo>
                      <a:lnTo>
                        <a:pt x="250" y="64"/>
                      </a:lnTo>
                      <a:lnTo>
                        <a:pt x="248" y="78"/>
                      </a:lnTo>
                      <a:lnTo>
                        <a:pt x="245" y="89"/>
                      </a:lnTo>
                      <a:lnTo>
                        <a:pt x="243" y="96"/>
                      </a:lnTo>
                      <a:lnTo>
                        <a:pt x="241" y="96"/>
                      </a:lnTo>
                      <a:lnTo>
                        <a:pt x="240" y="96"/>
                      </a:lnTo>
                      <a:lnTo>
                        <a:pt x="238" y="96"/>
                      </a:lnTo>
                      <a:lnTo>
                        <a:pt x="236" y="96"/>
                      </a:lnTo>
                      <a:lnTo>
                        <a:pt x="240" y="88"/>
                      </a:lnTo>
                      <a:lnTo>
                        <a:pt x="243" y="76"/>
                      </a:lnTo>
                      <a:lnTo>
                        <a:pt x="245" y="64"/>
                      </a:lnTo>
                      <a:lnTo>
                        <a:pt x="246" y="51"/>
                      </a:lnTo>
                      <a:lnTo>
                        <a:pt x="251" y="51"/>
                      </a:lnTo>
                      <a:close/>
                      <a:moveTo>
                        <a:pt x="12" y="0"/>
                      </a:moveTo>
                      <a:lnTo>
                        <a:pt x="10" y="3"/>
                      </a:lnTo>
                      <a:lnTo>
                        <a:pt x="7" y="15"/>
                      </a:lnTo>
                      <a:lnTo>
                        <a:pt x="4" y="26"/>
                      </a:lnTo>
                      <a:lnTo>
                        <a:pt x="2" y="39"/>
                      </a:lnTo>
                      <a:lnTo>
                        <a:pt x="0" y="51"/>
                      </a:lnTo>
                      <a:lnTo>
                        <a:pt x="2" y="51"/>
                      </a:lnTo>
                      <a:lnTo>
                        <a:pt x="4" y="51"/>
                      </a:lnTo>
                      <a:lnTo>
                        <a:pt x="4" y="53"/>
                      </a:lnTo>
                      <a:lnTo>
                        <a:pt x="5" y="53"/>
                      </a:lnTo>
                      <a:lnTo>
                        <a:pt x="5" y="51"/>
                      </a:lnTo>
                      <a:lnTo>
                        <a:pt x="7" y="39"/>
                      </a:lnTo>
                      <a:lnTo>
                        <a:pt x="9" y="28"/>
                      </a:lnTo>
                      <a:lnTo>
                        <a:pt x="12" y="16"/>
                      </a:lnTo>
                      <a:lnTo>
                        <a:pt x="15" y="5"/>
                      </a:lnTo>
                      <a:lnTo>
                        <a:pt x="17" y="1"/>
                      </a:lnTo>
                      <a:lnTo>
                        <a:pt x="17" y="0"/>
                      </a:lnTo>
                      <a:lnTo>
                        <a:pt x="15" y="0"/>
                      </a:lnTo>
                      <a:lnTo>
                        <a:pt x="14" y="0"/>
                      </a:lnTo>
                      <a:lnTo>
                        <a:pt x="12" y="0"/>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610" name="Freeform 441"/>
                <p:cNvSpPr>
                  <a:spLocks noEditPoints="1"/>
                </p:cNvSpPr>
                <p:nvPr/>
              </p:nvSpPr>
              <p:spPr bwMode="auto">
                <a:xfrm>
                  <a:off x="1910" y="2894"/>
                  <a:ext cx="244" cy="96"/>
                </a:xfrm>
                <a:custGeom>
                  <a:avLst/>
                  <a:gdLst>
                    <a:gd name="T0" fmla="*/ 244 w 244"/>
                    <a:gd name="T1" fmla="*/ 51 h 96"/>
                    <a:gd name="T2" fmla="*/ 244 w 244"/>
                    <a:gd name="T3" fmla="*/ 39 h 96"/>
                    <a:gd name="T4" fmla="*/ 244 w 244"/>
                    <a:gd name="T5" fmla="*/ 39 h 96"/>
                    <a:gd name="T6" fmla="*/ 242 w 244"/>
                    <a:gd name="T7" fmla="*/ 39 h 96"/>
                    <a:gd name="T8" fmla="*/ 242 w 244"/>
                    <a:gd name="T9" fmla="*/ 39 h 96"/>
                    <a:gd name="T10" fmla="*/ 241 w 244"/>
                    <a:gd name="T11" fmla="*/ 39 h 96"/>
                    <a:gd name="T12" fmla="*/ 241 w 244"/>
                    <a:gd name="T13" fmla="*/ 39 h 96"/>
                    <a:gd name="T14" fmla="*/ 241 w 244"/>
                    <a:gd name="T15" fmla="*/ 39 h 96"/>
                    <a:gd name="T16" fmla="*/ 239 w 244"/>
                    <a:gd name="T17" fmla="*/ 39 h 96"/>
                    <a:gd name="T18" fmla="*/ 239 w 244"/>
                    <a:gd name="T19" fmla="*/ 39 h 96"/>
                    <a:gd name="T20" fmla="*/ 239 w 244"/>
                    <a:gd name="T21" fmla="*/ 39 h 96"/>
                    <a:gd name="T22" fmla="*/ 239 w 244"/>
                    <a:gd name="T23" fmla="*/ 39 h 96"/>
                    <a:gd name="T24" fmla="*/ 239 w 244"/>
                    <a:gd name="T25" fmla="*/ 51 h 96"/>
                    <a:gd name="T26" fmla="*/ 244 w 244"/>
                    <a:gd name="T27" fmla="*/ 51 h 96"/>
                    <a:gd name="T28" fmla="*/ 244 w 244"/>
                    <a:gd name="T29" fmla="*/ 64 h 96"/>
                    <a:gd name="T30" fmla="*/ 242 w 244"/>
                    <a:gd name="T31" fmla="*/ 76 h 96"/>
                    <a:gd name="T32" fmla="*/ 239 w 244"/>
                    <a:gd name="T33" fmla="*/ 88 h 96"/>
                    <a:gd name="T34" fmla="*/ 236 w 244"/>
                    <a:gd name="T35" fmla="*/ 96 h 96"/>
                    <a:gd name="T36" fmla="*/ 236 w 244"/>
                    <a:gd name="T37" fmla="*/ 96 h 96"/>
                    <a:gd name="T38" fmla="*/ 234 w 244"/>
                    <a:gd name="T39" fmla="*/ 96 h 96"/>
                    <a:gd name="T40" fmla="*/ 234 w 244"/>
                    <a:gd name="T41" fmla="*/ 96 h 96"/>
                    <a:gd name="T42" fmla="*/ 232 w 244"/>
                    <a:gd name="T43" fmla="*/ 96 h 96"/>
                    <a:gd name="T44" fmla="*/ 232 w 244"/>
                    <a:gd name="T45" fmla="*/ 96 h 96"/>
                    <a:gd name="T46" fmla="*/ 232 w 244"/>
                    <a:gd name="T47" fmla="*/ 96 h 96"/>
                    <a:gd name="T48" fmla="*/ 231 w 244"/>
                    <a:gd name="T49" fmla="*/ 96 h 96"/>
                    <a:gd name="T50" fmla="*/ 231 w 244"/>
                    <a:gd name="T51" fmla="*/ 96 h 96"/>
                    <a:gd name="T52" fmla="*/ 234 w 244"/>
                    <a:gd name="T53" fmla="*/ 86 h 96"/>
                    <a:gd name="T54" fmla="*/ 237 w 244"/>
                    <a:gd name="T55" fmla="*/ 76 h 96"/>
                    <a:gd name="T56" fmla="*/ 239 w 244"/>
                    <a:gd name="T57" fmla="*/ 64 h 96"/>
                    <a:gd name="T58" fmla="*/ 239 w 244"/>
                    <a:gd name="T59" fmla="*/ 51 h 96"/>
                    <a:gd name="T60" fmla="*/ 244 w 244"/>
                    <a:gd name="T61" fmla="*/ 51 h 96"/>
                    <a:gd name="T62" fmla="*/ 11 w 244"/>
                    <a:gd name="T63" fmla="*/ 0 h 96"/>
                    <a:gd name="T64" fmla="*/ 10 w 244"/>
                    <a:gd name="T65" fmla="*/ 5 h 96"/>
                    <a:gd name="T66" fmla="*/ 5 w 244"/>
                    <a:gd name="T67" fmla="*/ 16 h 96"/>
                    <a:gd name="T68" fmla="*/ 1 w 244"/>
                    <a:gd name="T69" fmla="*/ 28 h 96"/>
                    <a:gd name="T70" fmla="*/ 0 w 244"/>
                    <a:gd name="T71" fmla="*/ 39 h 96"/>
                    <a:gd name="T72" fmla="*/ 0 w 244"/>
                    <a:gd name="T73" fmla="*/ 51 h 96"/>
                    <a:gd name="T74" fmla="*/ 0 w 244"/>
                    <a:gd name="T75" fmla="*/ 51 h 96"/>
                    <a:gd name="T76" fmla="*/ 1 w 244"/>
                    <a:gd name="T77" fmla="*/ 53 h 96"/>
                    <a:gd name="T78" fmla="*/ 1 w 244"/>
                    <a:gd name="T79" fmla="*/ 53 h 96"/>
                    <a:gd name="T80" fmla="*/ 1 w 244"/>
                    <a:gd name="T81" fmla="*/ 53 h 96"/>
                    <a:gd name="T82" fmla="*/ 3 w 244"/>
                    <a:gd name="T83" fmla="*/ 53 h 96"/>
                    <a:gd name="T84" fmla="*/ 3 w 244"/>
                    <a:gd name="T85" fmla="*/ 53 h 96"/>
                    <a:gd name="T86" fmla="*/ 3 w 244"/>
                    <a:gd name="T87" fmla="*/ 53 h 96"/>
                    <a:gd name="T88" fmla="*/ 5 w 244"/>
                    <a:gd name="T89" fmla="*/ 53 h 96"/>
                    <a:gd name="T90" fmla="*/ 5 w 244"/>
                    <a:gd name="T91" fmla="*/ 51 h 96"/>
                    <a:gd name="T92" fmla="*/ 5 w 244"/>
                    <a:gd name="T93" fmla="*/ 39 h 96"/>
                    <a:gd name="T94" fmla="*/ 6 w 244"/>
                    <a:gd name="T95" fmla="*/ 28 h 96"/>
                    <a:gd name="T96" fmla="*/ 10 w 244"/>
                    <a:gd name="T97" fmla="*/ 16 h 96"/>
                    <a:gd name="T98" fmla="*/ 13 w 244"/>
                    <a:gd name="T99" fmla="*/ 6 h 96"/>
                    <a:gd name="T100" fmla="*/ 16 w 244"/>
                    <a:gd name="T101" fmla="*/ 1 h 96"/>
                    <a:gd name="T102" fmla="*/ 15 w 244"/>
                    <a:gd name="T103" fmla="*/ 1 h 96"/>
                    <a:gd name="T104" fmla="*/ 15 w 244"/>
                    <a:gd name="T105" fmla="*/ 1 h 96"/>
                    <a:gd name="T106" fmla="*/ 15 w 244"/>
                    <a:gd name="T107" fmla="*/ 1 h 96"/>
                    <a:gd name="T108" fmla="*/ 13 w 244"/>
                    <a:gd name="T109" fmla="*/ 1 h 96"/>
                    <a:gd name="T110" fmla="*/ 13 w 244"/>
                    <a:gd name="T111" fmla="*/ 1 h 96"/>
                    <a:gd name="T112" fmla="*/ 13 w 244"/>
                    <a:gd name="T113" fmla="*/ 0 h 96"/>
                    <a:gd name="T114" fmla="*/ 11 w 244"/>
                    <a:gd name="T115" fmla="*/ 0 h 96"/>
                    <a:gd name="T116" fmla="*/ 11 w 244"/>
                    <a:gd name="T117" fmla="*/ 0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96"/>
                    <a:gd name="T179" fmla="*/ 244 w 244"/>
                    <a:gd name="T180" fmla="*/ 96 h 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96">
                      <a:moveTo>
                        <a:pt x="244" y="51"/>
                      </a:moveTo>
                      <a:lnTo>
                        <a:pt x="244" y="39"/>
                      </a:lnTo>
                      <a:lnTo>
                        <a:pt x="242" y="39"/>
                      </a:lnTo>
                      <a:lnTo>
                        <a:pt x="241" y="39"/>
                      </a:lnTo>
                      <a:lnTo>
                        <a:pt x="239" y="39"/>
                      </a:lnTo>
                      <a:lnTo>
                        <a:pt x="239" y="51"/>
                      </a:lnTo>
                      <a:lnTo>
                        <a:pt x="244" y="51"/>
                      </a:lnTo>
                      <a:lnTo>
                        <a:pt x="244" y="64"/>
                      </a:lnTo>
                      <a:lnTo>
                        <a:pt x="242" y="76"/>
                      </a:lnTo>
                      <a:lnTo>
                        <a:pt x="239" y="88"/>
                      </a:lnTo>
                      <a:lnTo>
                        <a:pt x="236" y="96"/>
                      </a:lnTo>
                      <a:lnTo>
                        <a:pt x="234" y="96"/>
                      </a:lnTo>
                      <a:lnTo>
                        <a:pt x="232" y="96"/>
                      </a:lnTo>
                      <a:lnTo>
                        <a:pt x="231" y="96"/>
                      </a:lnTo>
                      <a:lnTo>
                        <a:pt x="234" y="86"/>
                      </a:lnTo>
                      <a:lnTo>
                        <a:pt x="237" y="76"/>
                      </a:lnTo>
                      <a:lnTo>
                        <a:pt x="239" y="64"/>
                      </a:lnTo>
                      <a:lnTo>
                        <a:pt x="239" y="51"/>
                      </a:lnTo>
                      <a:lnTo>
                        <a:pt x="244" y="51"/>
                      </a:lnTo>
                      <a:close/>
                      <a:moveTo>
                        <a:pt x="11" y="0"/>
                      </a:moveTo>
                      <a:lnTo>
                        <a:pt x="10" y="5"/>
                      </a:lnTo>
                      <a:lnTo>
                        <a:pt x="5" y="16"/>
                      </a:lnTo>
                      <a:lnTo>
                        <a:pt x="1" y="28"/>
                      </a:lnTo>
                      <a:lnTo>
                        <a:pt x="0" y="39"/>
                      </a:lnTo>
                      <a:lnTo>
                        <a:pt x="0" y="51"/>
                      </a:lnTo>
                      <a:lnTo>
                        <a:pt x="1" y="53"/>
                      </a:lnTo>
                      <a:lnTo>
                        <a:pt x="3" y="53"/>
                      </a:lnTo>
                      <a:lnTo>
                        <a:pt x="5" y="53"/>
                      </a:lnTo>
                      <a:lnTo>
                        <a:pt x="5" y="51"/>
                      </a:lnTo>
                      <a:lnTo>
                        <a:pt x="5" y="39"/>
                      </a:lnTo>
                      <a:lnTo>
                        <a:pt x="6" y="28"/>
                      </a:lnTo>
                      <a:lnTo>
                        <a:pt x="10" y="16"/>
                      </a:lnTo>
                      <a:lnTo>
                        <a:pt x="13" y="6"/>
                      </a:lnTo>
                      <a:lnTo>
                        <a:pt x="16" y="1"/>
                      </a:lnTo>
                      <a:lnTo>
                        <a:pt x="15" y="1"/>
                      </a:lnTo>
                      <a:lnTo>
                        <a:pt x="13" y="1"/>
                      </a:lnTo>
                      <a:lnTo>
                        <a:pt x="13" y="0"/>
                      </a:lnTo>
                      <a:lnTo>
                        <a:pt x="11" y="0"/>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611" name="Freeform 442"/>
                <p:cNvSpPr>
                  <a:spLocks noEditPoints="1"/>
                </p:cNvSpPr>
                <p:nvPr/>
              </p:nvSpPr>
              <p:spPr bwMode="auto">
                <a:xfrm>
                  <a:off x="1911" y="2895"/>
                  <a:ext cx="241" cy="95"/>
                </a:xfrm>
                <a:custGeom>
                  <a:avLst/>
                  <a:gdLst>
                    <a:gd name="T0" fmla="*/ 241 w 241"/>
                    <a:gd name="T1" fmla="*/ 50 h 95"/>
                    <a:gd name="T2" fmla="*/ 240 w 241"/>
                    <a:gd name="T3" fmla="*/ 38 h 95"/>
                    <a:gd name="T4" fmla="*/ 240 w 241"/>
                    <a:gd name="T5" fmla="*/ 38 h 95"/>
                    <a:gd name="T6" fmla="*/ 240 w 241"/>
                    <a:gd name="T7" fmla="*/ 38 h 95"/>
                    <a:gd name="T8" fmla="*/ 238 w 241"/>
                    <a:gd name="T9" fmla="*/ 38 h 95"/>
                    <a:gd name="T10" fmla="*/ 238 w 241"/>
                    <a:gd name="T11" fmla="*/ 38 h 95"/>
                    <a:gd name="T12" fmla="*/ 238 w 241"/>
                    <a:gd name="T13" fmla="*/ 38 h 95"/>
                    <a:gd name="T14" fmla="*/ 236 w 241"/>
                    <a:gd name="T15" fmla="*/ 37 h 95"/>
                    <a:gd name="T16" fmla="*/ 236 w 241"/>
                    <a:gd name="T17" fmla="*/ 37 h 95"/>
                    <a:gd name="T18" fmla="*/ 235 w 241"/>
                    <a:gd name="T19" fmla="*/ 37 h 95"/>
                    <a:gd name="T20" fmla="*/ 235 w 241"/>
                    <a:gd name="T21" fmla="*/ 37 h 95"/>
                    <a:gd name="T22" fmla="*/ 235 w 241"/>
                    <a:gd name="T23" fmla="*/ 38 h 95"/>
                    <a:gd name="T24" fmla="*/ 236 w 241"/>
                    <a:gd name="T25" fmla="*/ 50 h 95"/>
                    <a:gd name="T26" fmla="*/ 241 w 241"/>
                    <a:gd name="T27" fmla="*/ 50 h 95"/>
                    <a:gd name="T28" fmla="*/ 240 w 241"/>
                    <a:gd name="T29" fmla="*/ 63 h 95"/>
                    <a:gd name="T30" fmla="*/ 238 w 241"/>
                    <a:gd name="T31" fmla="*/ 75 h 95"/>
                    <a:gd name="T32" fmla="*/ 235 w 241"/>
                    <a:gd name="T33" fmla="*/ 87 h 95"/>
                    <a:gd name="T34" fmla="*/ 231 w 241"/>
                    <a:gd name="T35" fmla="*/ 95 h 95"/>
                    <a:gd name="T36" fmla="*/ 231 w 241"/>
                    <a:gd name="T37" fmla="*/ 95 h 95"/>
                    <a:gd name="T38" fmla="*/ 231 w 241"/>
                    <a:gd name="T39" fmla="*/ 95 h 95"/>
                    <a:gd name="T40" fmla="*/ 230 w 241"/>
                    <a:gd name="T41" fmla="*/ 95 h 95"/>
                    <a:gd name="T42" fmla="*/ 230 w 241"/>
                    <a:gd name="T43" fmla="*/ 95 h 95"/>
                    <a:gd name="T44" fmla="*/ 228 w 241"/>
                    <a:gd name="T45" fmla="*/ 95 h 95"/>
                    <a:gd name="T46" fmla="*/ 228 w 241"/>
                    <a:gd name="T47" fmla="*/ 95 h 95"/>
                    <a:gd name="T48" fmla="*/ 228 w 241"/>
                    <a:gd name="T49" fmla="*/ 95 h 95"/>
                    <a:gd name="T50" fmla="*/ 226 w 241"/>
                    <a:gd name="T51" fmla="*/ 95 h 95"/>
                    <a:gd name="T52" fmla="*/ 230 w 241"/>
                    <a:gd name="T53" fmla="*/ 85 h 95"/>
                    <a:gd name="T54" fmla="*/ 233 w 241"/>
                    <a:gd name="T55" fmla="*/ 73 h 95"/>
                    <a:gd name="T56" fmla="*/ 235 w 241"/>
                    <a:gd name="T57" fmla="*/ 62 h 95"/>
                    <a:gd name="T58" fmla="*/ 236 w 241"/>
                    <a:gd name="T59" fmla="*/ 50 h 95"/>
                    <a:gd name="T60" fmla="*/ 241 w 241"/>
                    <a:gd name="T61" fmla="*/ 50 h 95"/>
                    <a:gd name="T62" fmla="*/ 12 w 241"/>
                    <a:gd name="T63" fmla="*/ 0 h 95"/>
                    <a:gd name="T64" fmla="*/ 10 w 241"/>
                    <a:gd name="T65" fmla="*/ 4 h 95"/>
                    <a:gd name="T66" fmla="*/ 7 w 241"/>
                    <a:gd name="T67" fmla="*/ 15 h 95"/>
                    <a:gd name="T68" fmla="*/ 4 w 241"/>
                    <a:gd name="T69" fmla="*/ 27 h 95"/>
                    <a:gd name="T70" fmla="*/ 2 w 241"/>
                    <a:gd name="T71" fmla="*/ 38 h 95"/>
                    <a:gd name="T72" fmla="*/ 0 w 241"/>
                    <a:gd name="T73" fmla="*/ 50 h 95"/>
                    <a:gd name="T74" fmla="*/ 0 w 241"/>
                    <a:gd name="T75" fmla="*/ 52 h 95"/>
                    <a:gd name="T76" fmla="*/ 2 w 241"/>
                    <a:gd name="T77" fmla="*/ 52 h 95"/>
                    <a:gd name="T78" fmla="*/ 2 w 241"/>
                    <a:gd name="T79" fmla="*/ 52 h 95"/>
                    <a:gd name="T80" fmla="*/ 2 w 241"/>
                    <a:gd name="T81" fmla="*/ 52 h 95"/>
                    <a:gd name="T82" fmla="*/ 4 w 241"/>
                    <a:gd name="T83" fmla="*/ 52 h 95"/>
                    <a:gd name="T84" fmla="*/ 4 w 241"/>
                    <a:gd name="T85" fmla="*/ 52 h 95"/>
                    <a:gd name="T86" fmla="*/ 5 w 241"/>
                    <a:gd name="T87" fmla="*/ 53 h 95"/>
                    <a:gd name="T88" fmla="*/ 5 w 241"/>
                    <a:gd name="T89" fmla="*/ 53 h 95"/>
                    <a:gd name="T90" fmla="*/ 5 w 241"/>
                    <a:gd name="T91" fmla="*/ 53 h 95"/>
                    <a:gd name="T92" fmla="*/ 5 w 241"/>
                    <a:gd name="T93" fmla="*/ 50 h 95"/>
                    <a:gd name="T94" fmla="*/ 7 w 241"/>
                    <a:gd name="T95" fmla="*/ 38 h 95"/>
                    <a:gd name="T96" fmla="*/ 9 w 241"/>
                    <a:gd name="T97" fmla="*/ 29 h 95"/>
                    <a:gd name="T98" fmla="*/ 10 w 241"/>
                    <a:gd name="T99" fmla="*/ 17 h 95"/>
                    <a:gd name="T100" fmla="*/ 15 w 241"/>
                    <a:gd name="T101" fmla="*/ 7 h 95"/>
                    <a:gd name="T102" fmla="*/ 17 w 241"/>
                    <a:gd name="T103" fmla="*/ 2 h 95"/>
                    <a:gd name="T104" fmla="*/ 17 w 241"/>
                    <a:gd name="T105" fmla="*/ 2 h 95"/>
                    <a:gd name="T106" fmla="*/ 15 w 241"/>
                    <a:gd name="T107" fmla="*/ 0 h 95"/>
                    <a:gd name="T108" fmla="*/ 15 w 241"/>
                    <a:gd name="T109" fmla="*/ 0 h 95"/>
                    <a:gd name="T110" fmla="*/ 15 w 241"/>
                    <a:gd name="T111" fmla="*/ 0 h 95"/>
                    <a:gd name="T112" fmla="*/ 14 w 241"/>
                    <a:gd name="T113" fmla="*/ 0 h 95"/>
                    <a:gd name="T114" fmla="*/ 14 w 241"/>
                    <a:gd name="T115" fmla="*/ 0 h 95"/>
                    <a:gd name="T116" fmla="*/ 14 w 241"/>
                    <a:gd name="T117" fmla="*/ 0 h 95"/>
                    <a:gd name="T118" fmla="*/ 12 w 241"/>
                    <a:gd name="T119" fmla="*/ 0 h 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1"/>
                    <a:gd name="T181" fmla="*/ 0 h 95"/>
                    <a:gd name="T182" fmla="*/ 241 w 241"/>
                    <a:gd name="T183" fmla="*/ 95 h 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1" h="95">
                      <a:moveTo>
                        <a:pt x="241" y="50"/>
                      </a:moveTo>
                      <a:lnTo>
                        <a:pt x="240" y="38"/>
                      </a:lnTo>
                      <a:lnTo>
                        <a:pt x="238" y="38"/>
                      </a:lnTo>
                      <a:lnTo>
                        <a:pt x="236" y="37"/>
                      </a:lnTo>
                      <a:lnTo>
                        <a:pt x="235" y="37"/>
                      </a:lnTo>
                      <a:lnTo>
                        <a:pt x="235" y="38"/>
                      </a:lnTo>
                      <a:lnTo>
                        <a:pt x="236" y="50"/>
                      </a:lnTo>
                      <a:lnTo>
                        <a:pt x="241" y="50"/>
                      </a:lnTo>
                      <a:lnTo>
                        <a:pt x="240" y="63"/>
                      </a:lnTo>
                      <a:lnTo>
                        <a:pt x="238" y="75"/>
                      </a:lnTo>
                      <a:lnTo>
                        <a:pt x="235" y="87"/>
                      </a:lnTo>
                      <a:lnTo>
                        <a:pt x="231" y="95"/>
                      </a:lnTo>
                      <a:lnTo>
                        <a:pt x="230" y="95"/>
                      </a:lnTo>
                      <a:lnTo>
                        <a:pt x="228" y="95"/>
                      </a:lnTo>
                      <a:lnTo>
                        <a:pt x="226" y="95"/>
                      </a:lnTo>
                      <a:lnTo>
                        <a:pt x="230" y="85"/>
                      </a:lnTo>
                      <a:lnTo>
                        <a:pt x="233" y="73"/>
                      </a:lnTo>
                      <a:lnTo>
                        <a:pt x="235" y="62"/>
                      </a:lnTo>
                      <a:lnTo>
                        <a:pt x="236" y="50"/>
                      </a:lnTo>
                      <a:lnTo>
                        <a:pt x="241" y="50"/>
                      </a:lnTo>
                      <a:close/>
                      <a:moveTo>
                        <a:pt x="12" y="0"/>
                      </a:moveTo>
                      <a:lnTo>
                        <a:pt x="10" y="4"/>
                      </a:lnTo>
                      <a:lnTo>
                        <a:pt x="7" y="15"/>
                      </a:lnTo>
                      <a:lnTo>
                        <a:pt x="4" y="27"/>
                      </a:lnTo>
                      <a:lnTo>
                        <a:pt x="2" y="38"/>
                      </a:lnTo>
                      <a:lnTo>
                        <a:pt x="0" y="50"/>
                      </a:lnTo>
                      <a:lnTo>
                        <a:pt x="0" y="52"/>
                      </a:lnTo>
                      <a:lnTo>
                        <a:pt x="2" y="52"/>
                      </a:lnTo>
                      <a:lnTo>
                        <a:pt x="4" y="52"/>
                      </a:lnTo>
                      <a:lnTo>
                        <a:pt x="5" y="53"/>
                      </a:lnTo>
                      <a:lnTo>
                        <a:pt x="5" y="50"/>
                      </a:lnTo>
                      <a:lnTo>
                        <a:pt x="7" y="38"/>
                      </a:lnTo>
                      <a:lnTo>
                        <a:pt x="9" y="29"/>
                      </a:lnTo>
                      <a:lnTo>
                        <a:pt x="10" y="17"/>
                      </a:lnTo>
                      <a:lnTo>
                        <a:pt x="15" y="7"/>
                      </a:lnTo>
                      <a:lnTo>
                        <a:pt x="17" y="2"/>
                      </a:lnTo>
                      <a:lnTo>
                        <a:pt x="15" y="0"/>
                      </a:lnTo>
                      <a:lnTo>
                        <a:pt x="14" y="0"/>
                      </a:lnTo>
                      <a:lnTo>
                        <a:pt x="12" y="0"/>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612" name="Freeform 443"/>
                <p:cNvSpPr>
                  <a:spLocks noEditPoints="1"/>
                </p:cNvSpPr>
                <p:nvPr/>
              </p:nvSpPr>
              <p:spPr bwMode="auto">
                <a:xfrm>
                  <a:off x="1915" y="2895"/>
                  <a:ext cx="234" cy="95"/>
                </a:xfrm>
                <a:custGeom>
                  <a:avLst/>
                  <a:gdLst>
                    <a:gd name="T0" fmla="*/ 234 w 234"/>
                    <a:gd name="T1" fmla="*/ 50 h 95"/>
                    <a:gd name="T2" fmla="*/ 234 w 234"/>
                    <a:gd name="T3" fmla="*/ 38 h 95"/>
                    <a:gd name="T4" fmla="*/ 234 w 234"/>
                    <a:gd name="T5" fmla="*/ 38 h 95"/>
                    <a:gd name="T6" fmla="*/ 232 w 234"/>
                    <a:gd name="T7" fmla="*/ 37 h 95"/>
                    <a:gd name="T8" fmla="*/ 232 w 234"/>
                    <a:gd name="T9" fmla="*/ 37 h 95"/>
                    <a:gd name="T10" fmla="*/ 231 w 234"/>
                    <a:gd name="T11" fmla="*/ 37 h 95"/>
                    <a:gd name="T12" fmla="*/ 231 w 234"/>
                    <a:gd name="T13" fmla="*/ 37 h 95"/>
                    <a:gd name="T14" fmla="*/ 231 w 234"/>
                    <a:gd name="T15" fmla="*/ 37 h 95"/>
                    <a:gd name="T16" fmla="*/ 229 w 234"/>
                    <a:gd name="T17" fmla="*/ 37 h 95"/>
                    <a:gd name="T18" fmla="*/ 229 w 234"/>
                    <a:gd name="T19" fmla="*/ 37 h 95"/>
                    <a:gd name="T20" fmla="*/ 229 w 234"/>
                    <a:gd name="T21" fmla="*/ 37 h 95"/>
                    <a:gd name="T22" fmla="*/ 229 w 234"/>
                    <a:gd name="T23" fmla="*/ 40 h 95"/>
                    <a:gd name="T24" fmla="*/ 229 w 234"/>
                    <a:gd name="T25" fmla="*/ 50 h 95"/>
                    <a:gd name="T26" fmla="*/ 234 w 234"/>
                    <a:gd name="T27" fmla="*/ 50 h 95"/>
                    <a:gd name="T28" fmla="*/ 234 w 234"/>
                    <a:gd name="T29" fmla="*/ 63 h 95"/>
                    <a:gd name="T30" fmla="*/ 232 w 234"/>
                    <a:gd name="T31" fmla="*/ 75 h 95"/>
                    <a:gd name="T32" fmla="*/ 229 w 234"/>
                    <a:gd name="T33" fmla="*/ 85 h 95"/>
                    <a:gd name="T34" fmla="*/ 226 w 234"/>
                    <a:gd name="T35" fmla="*/ 95 h 95"/>
                    <a:gd name="T36" fmla="*/ 224 w 234"/>
                    <a:gd name="T37" fmla="*/ 95 h 95"/>
                    <a:gd name="T38" fmla="*/ 224 w 234"/>
                    <a:gd name="T39" fmla="*/ 95 h 95"/>
                    <a:gd name="T40" fmla="*/ 224 w 234"/>
                    <a:gd name="T41" fmla="*/ 95 h 95"/>
                    <a:gd name="T42" fmla="*/ 222 w 234"/>
                    <a:gd name="T43" fmla="*/ 95 h 95"/>
                    <a:gd name="T44" fmla="*/ 222 w 234"/>
                    <a:gd name="T45" fmla="*/ 95 h 95"/>
                    <a:gd name="T46" fmla="*/ 221 w 234"/>
                    <a:gd name="T47" fmla="*/ 95 h 95"/>
                    <a:gd name="T48" fmla="*/ 221 w 234"/>
                    <a:gd name="T49" fmla="*/ 95 h 95"/>
                    <a:gd name="T50" fmla="*/ 221 w 234"/>
                    <a:gd name="T51" fmla="*/ 95 h 95"/>
                    <a:gd name="T52" fmla="*/ 221 w 234"/>
                    <a:gd name="T53" fmla="*/ 95 h 95"/>
                    <a:gd name="T54" fmla="*/ 224 w 234"/>
                    <a:gd name="T55" fmla="*/ 85 h 95"/>
                    <a:gd name="T56" fmla="*/ 227 w 234"/>
                    <a:gd name="T57" fmla="*/ 73 h 95"/>
                    <a:gd name="T58" fmla="*/ 229 w 234"/>
                    <a:gd name="T59" fmla="*/ 62 h 95"/>
                    <a:gd name="T60" fmla="*/ 229 w 234"/>
                    <a:gd name="T61" fmla="*/ 50 h 95"/>
                    <a:gd name="T62" fmla="*/ 234 w 234"/>
                    <a:gd name="T63" fmla="*/ 50 h 95"/>
                    <a:gd name="T64" fmla="*/ 11 w 234"/>
                    <a:gd name="T65" fmla="*/ 0 h 95"/>
                    <a:gd name="T66" fmla="*/ 8 w 234"/>
                    <a:gd name="T67" fmla="*/ 5 h 95"/>
                    <a:gd name="T68" fmla="*/ 5 w 234"/>
                    <a:gd name="T69" fmla="*/ 15 h 95"/>
                    <a:gd name="T70" fmla="*/ 1 w 234"/>
                    <a:gd name="T71" fmla="*/ 27 h 95"/>
                    <a:gd name="T72" fmla="*/ 0 w 234"/>
                    <a:gd name="T73" fmla="*/ 38 h 95"/>
                    <a:gd name="T74" fmla="*/ 0 w 234"/>
                    <a:gd name="T75" fmla="*/ 50 h 95"/>
                    <a:gd name="T76" fmla="*/ 0 w 234"/>
                    <a:gd name="T77" fmla="*/ 52 h 95"/>
                    <a:gd name="T78" fmla="*/ 0 w 234"/>
                    <a:gd name="T79" fmla="*/ 52 h 95"/>
                    <a:gd name="T80" fmla="*/ 1 w 234"/>
                    <a:gd name="T81" fmla="*/ 53 h 95"/>
                    <a:gd name="T82" fmla="*/ 1 w 234"/>
                    <a:gd name="T83" fmla="*/ 53 h 95"/>
                    <a:gd name="T84" fmla="*/ 1 w 234"/>
                    <a:gd name="T85" fmla="*/ 53 h 95"/>
                    <a:gd name="T86" fmla="*/ 3 w 234"/>
                    <a:gd name="T87" fmla="*/ 53 h 95"/>
                    <a:gd name="T88" fmla="*/ 3 w 234"/>
                    <a:gd name="T89" fmla="*/ 53 h 95"/>
                    <a:gd name="T90" fmla="*/ 5 w 234"/>
                    <a:gd name="T91" fmla="*/ 53 h 95"/>
                    <a:gd name="T92" fmla="*/ 5 w 234"/>
                    <a:gd name="T93" fmla="*/ 53 h 95"/>
                    <a:gd name="T94" fmla="*/ 5 w 234"/>
                    <a:gd name="T95" fmla="*/ 50 h 95"/>
                    <a:gd name="T96" fmla="*/ 5 w 234"/>
                    <a:gd name="T97" fmla="*/ 40 h 95"/>
                    <a:gd name="T98" fmla="*/ 6 w 234"/>
                    <a:gd name="T99" fmla="*/ 29 h 95"/>
                    <a:gd name="T100" fmla="*/ 10 w 234"/>
                    <a:gd name="T101" fmla="*/ 17 h 95"/>
                    <a:gd name="T102" fmla="*/ 13 w 234"/>
                    <a:gd name="T103" fmla="*/ 7 h 95"/>
                    <a:gd name="T104" fmla="*/ 15 w 234"/>
                    <a:gd name="T105" fmla="*/ 2 h 95"/>
                    <a:gd name="T106" fmla="*/ 15 w 234"/>
                    <a:gd name="T107" fmla="*/ 2 h 95"/>
                    <a:gd name="T108" fmla="*/ 15 w 234"/>
                    <a:gd name="T109" fmla="*/ 2 h 95"/>
                    <a:gd name="T110" fmla="*/ 13 w 234"/>
                    <a:gd name="T111" fmla="*/ 2 h 95"/>
                    <a:gd name="T112" fmla="*/ 13 w 234"/>
                    <a:gd name="T113" fmla="*/ 2 h 95"/>
                    <a:gd name="T114" fmla="*/ 13 w 234"/>
                    <a:gd name="T115" fmla="*/ 2 h 95"/>
                    <a:gd name="T116" fmla="*/ 11 w 234"/>
                    <a:gd name="T117" fmla="*/ 0 h 95"/>
                    <a:gd name="T118" fmla="*/ 11 w 234"/>
                    <a:gd name="T119" fmla="*/ 0 h 95"/>
                    <a:gd name="T120" fmla="*/ 11 w 234"/>
                    <a:gd name="T121" fmla="*/ 0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4"/>
                    <a:gd name="T184" fmla="*/ 0 h 95"/>
                    <a:gd name="T185" fmla="*/ 234 w 234"/>
                    <a:gd name="T186" fmla="*/ 95 h 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4" h="95">
                      <a:moveTo>
                        <a:pt x="234" y="50"/>
                      </a:moveTo>
                      <a:lnTo>
                        <a:pt x="234" y="38"/>
                      </a:lnTo>
                      <a:lnTo>
                        <a:pt x="232" y="37"/>
                      </a:lnTo>
                      <a:lnTo>
                        <a:pt x="231" y="37"/>
                      </a:lnTo>
                      <a:lnTo>
                        <a:pt x="229" y="37"/>
                      </a:lnTo>
                      <a:lnTo>
                        <a:pt x="229" y="40"/>
                      </a:lnTo>
                      <a:lnTo>
                        <a:pt x="229" y="50"/>
                      </a:lnTo>
                      <a:lnTo>
                        <a:pt x="234" y="50"/>
                      </a:lnTo>
                      <a:lnTo>
                        <a:pt x="234" y="63"/>
                      </a:lnTo>
                      <a:lnTo>
                        <a:pt x="232" y="75"/>
                      </a:lnTo>
                      <a:lnTo>
                        <a:pt x="229" y="85"/>
                      </a:lnTo>
                      <a:lnTo>
                        <a:pt x="226" y="95"/>
                      </a:lnTo>
                      <a:lnTo>
                        <a:pt x="224" y="95"/>
                      </a:lnTo>
                      <a:lnTo>
                        <a:pt x="222" y="95"/>
                      </a:lnTo>
                      <a:lnTo>
                        <a:pt x="221" y="95"/>
                      </a:lnTo>
                      <a:lnTo>
                        <a:pt x="224" y="85"/>
                      </a:lnTo>
                      <a:lnTo>
                        <a:pt x="227" y="73"/>
                      </a:lnTo>
                      <a:lnTo>
                        <a:pt x="229" y="62"/>
                      </a:lnTo>
                      <a:lnTo>
                        <a:pt x="229" y="50"/>
                      </a:lnTo>
                      <a:lnTo>
                        <a:pt x="234" y="50"/>
                      </a:lnTo>
                      <a:close/>
                      <a:moveTo>
                        <a:pt x="11" y="0"/>
                      </a:moveTo>
                      <a:lnTo>
                        <a:pt x="8" y="5"/>
                      </a:lnTo>
                      <a:lnTo>
                        <a:pt x="5" y="15"/>
                      </a:lnTo>
                      <a:lnTo>
                        <a:pt x="1" y="27"/>
                      </a:lnTo>
                      <a:lnTo>
                        <a:pt x="0" y="38"/>
                      </a:lnTo>
                      <a:lnTo>
                        <a:pt x="0" y="50"/>
                      </a:lnTo>
                      <a:lnTo>
                        <a:pt x="0" y="52"/>
                      </a:lnTo>
                      <a:lnTo>
                        <a:pt x="1" y="53"/>
                      </a:lnTo>
                      <a:lnTo>
                        <a:pt x="3" y="53"/>
                      </a:lnTo>
                      <a:lnTo>
                        <a:pt x="5" y="53"/>
                      </a:lnTo>
                      <a:lnTo>
                        <a:pt x="5" y="50"/>
                      </a:lnTo>
                      <a:lnTo>
                        <a:pt x="5" y="40"/>
                      </a:lnTo>
                      <a:lnTo>
                        <a:pt x="6" y="29"/>
                      </a:lnTo>
                      <a:lnTo>
                        <a:pt x="10" y="17"/>
                      </a:lnTo>
                      <a:lnTo>
                        <a:pt x="13" y="7"/>
                      </a:lnTo>
                      <a:lnTo>
                        <a:pt x="15" y="2"/>
                      </a:lnTo>
                      <a:lnTo>
                        <a:pt x="13" y="2"/>
                      </a:lnTo>
                      <a:lnTo>
                        <a:pt x="11" y="0"/>
                      </a:lnTo>
                      <a:close/>
                    </a:path>
                  </a:pathLst>
                </a:custGeom>
                <a:solidFill>
                  <a:srgbClr val="4F4F4F"/>
                </a:solidFill>
                <a:ln w="9525">
                  <a:noFill/>
                  <a:round/>
                  <a:headEnd/>
                  <a:tailEnd/>
                </a:ln>
              </p:spPr>
              <p:txBody>
                <a:bodyPr/>
                <a:lstStyle/>
                <a:p>
                  <a:pPr algn="ctr"/>
                  <a:endParaRPr lang="en-US">
                    <a:latin typeface="Candara" pitchFamily="34" charset="0"/>
                  </a:endParaRPr>
                </a:p>
              </p:txBody>
            </p:sp>
            <p:sp>
              <p:nvSpPr>
                <p:cNvPr id="7613" name="Freeform 444"/>
                <p:cNvSpPr>
                  <a:spLocks noEditPoints="1"/>
                </p:cNvSpPr>
                <p:nvPr/>
              </p:nvSpPr>
              <p:spPr bwMode="auto">
                <a:xfrm>
                  <a:off x="1916" y="2897"/>
                  <a:ext cx="231" cy="93"/>
                </a:xfrm>
                <a:custGeom>
                  <a:avLst/>
                  <a:gdLst>
                    <a:gd name="T0" fmla="*/ 231 w 231"/>
                    <a:gd name="T1" fmla="*/ 48 h 93"/>
                    <a:gd name="T2" fmla="*/ 230 w 231"/>
                    <a:gd name="T3" fmla="*/ 36 h 93"/>
                    <a:gd name="T4" fmla="*/ 230 w 231"/>
                    <a:gd name="T5" fmla="*/ 35 h 93"/>
                    <a:gd name="T6" fmla="*/ 230 w 231"/>
                    <a:gd name="T7" fmla="*/ 35 h 93"/>
                    <a:gd name="T8" fmla="*/ 228 w 231"/>
                    <a:gd name="T9" fmla="*/ 35 h 93"/>
                    <a:gd name="T10" fmla="*/ 228 w 231"/>
                    <a:gd name="T11" fmla="*/ 35 h 93"/>
                    <a:gd name="T12" fmla="*/ 228 w 231"/>
                    <a:gd name="T13" fmla="*/ 35 h 93"/>
                    <a:gd name="T14" fmla="*/ 226 w 231"/>
                    <a:gd name="T15" fmla="*/ 35 h 93"/>
                    <a:gd name="T16" fmla="*/ 226 w 231"/>
                    <a:gd name="T17" fmla="*/ 35 h 93"/>
                    <a:gd name="T18" fmla="*/ 225 w 231"/>
                    <a:gd name="T19" fmla="*/ 35 h 93"/>
                    <a:gd name="T20" fmla="*/ 225 w 231"/>
                    <a:gd name="T21" fmla="*/ 35 h 93"/>
                    <a:gd name="T22" fmla="*/ 225 w 231"/>
                    <a:gd name="T23" fmla="*/ 38 h 93"/>
                    <a:gd name="T24" fmla="*/ 226 w 231"/>
                    <a:gd name="T25" fmla="*/ 48 h 93"/>
                    <a:gd name="T26" fmla="*/ 231 w 231"/>
                    <a:gd name="T27" fmla="*/ 48 h 93"/>
                    <a:gd name="T28" fmla="*/ 230 w 231"/>
                    <a:gd name="T29" fmla="*/ 60 h 93"/>
                    <a:gd name="T30" fmla="*/ 228 w 231"/>
                    <a:gd name="T31" fmla="*/ 71 h 93"/>
                    <a:gd name="T32" fmla="*/ 225 w 231"/>
                    <a:gd name="T33" fmla="*/ 83 h 93"/>
                    <a:gd name="T34" fmla="*/ 221 w 231"/>
                    <a:gd name="T35" fmla="*/ 93 h 93"/>
                    <a:gd name="T36" fmla="*/ 221 w 231"/>
                    <a:gd name="T37" fmla="*/ 93 h 93"/>
                    <a:gd name="T38" fmla="*/ 220 w 231"/>
                    <a:gd name="T39" fmla="*/ 93 h 93"/>
                    <a:gd name="T40" fmla="*/ 220 w 231"/>
                    <a:gd name="T41" fmla="*/ 93 h 93"/>
                    <a:gd name="T42" fmla="*/ 220 w 231"/>
                    <a:gd name="T43" fmla="*/ 93 h 93"/>
                    <a:gd name="T44" fmla="*/ 218 w 231"/>
                    <a:gd name="T45" fmla="*/ 93 h 93"/>
                    <a:gd name="T46" fmla="*/ 218 w 231"/>
                    <a:gd name="T47" fmla="*/ 93 h 93"/>
                    <a:gd name="T48" fmla="*/ 216 w 231"/>
                    <a:gd name="T49" fmla="*/ 93 h 93"/>
                    <a:gd name="T50" fmla="*/ 216 w 231"/>
                    <a:gd name="T51" fmla="*/ 93 h 93"/>
                    <a:gd name="T52" fmla="*/ 216 w 231"/>
                    <a:gd name="T53" fmla="*/ 91 h 93"/>
                    <a:gd name="T54" fmla="*/ 221 w 231"/>
                    <a:gd name="T55" fmla="*/ 81 h 93"/>
                    <a:gd name="T56" fmla="*/ 223 w 231"/>
                    <a:gd name="T57" fmla="*/ 71 h 93"/>
                    <a:gd name="T58" fmla="*/ 225 w 231"/>
                    <a:gd name="T59" fmla="*/ 60 h 93"/>
                    <a:gd name="T60" fmla="*/ 226 w 231"/>
                    <a:gd name="T61" fmla="*/ 48 h 93"/>
                    <a:gd name="T62" fmla="*/ 231 w 231"/>
                    <a:gd name="T63" fmla="*/ 48 h 93"/>
                    <a:gd name="T64" fmla="*/ 12 w 231"/>
                    <a:gd name="T65" fmla="*/ 0 h 93"/>
                    <a:gd name="T66" fmla="*/ 10 w 231"/>
                    <a:gd name="T67" fmla="*/ 5 h 93"/>
                    <a:gd name="T68" fmla="*/ 5 w 231"/>
                    <a:gd name="T69" fmla="*/ 15 h 93"/>
                    <a:gd name="T70" fmla="*/ 4 w 231"/>
                    <a:gd name="T71" fmla="*/ 27 h 93"/>
                    <a:gd name="T72" fmla="*/ 2 w 231"/>
                    <a:gd name="T73" fmla="*/ 36 h 93"/>
                    <a:gd name="T74" fmla="*/ 0 w 231"/>
                    <a:gd name="T75" fmla="*/ 48 h 93"/>
                    <a:gd name="T76" fmla="*/ 0 w 231"/>
                    <a:gd name="T77" fmla="*/ 51 h 93"/>
                    <a:gd name="T78" fmla="*/ 2 w 231"/>
                    <a:gd name="T79" fmla="*/ 51 h 93"/>
                    <a:gd name="T80" fmla="*/ 2 w 231"/>
                    <a:gd name="T81" fmla="*/ 51 h 93"/>
                    <a:gd name="T82" fmla="*/ 4 w 231"/>
                    <a:gd name="T83" fmla="*/ 51 h 93"/>
                    <a:gd name="T84" fmla="*/ 4 w 231"/>
                    <a:gd name="T85" fmla="*/ 51 h 93"/>
                    <a:gd name="T86" fmla="*/ 4 w 231"/>
                    <a:gd name="T87" fmla="*/ 51 h 93"/>
                    <a:gd name="T88" fmla="*/ 5 w 231"/>
                    <a:gd name="T89" fmla="*/ 53 h 93"/>
                    <a:gd name="T90" fmla="*/ 5 w 231"/>
                    <a:gd name="T91" fmla="*/ 53 h 93"/>
                    <a:gd name="T92" fmla="*/ 5 w 231"/>
                    <a:gd name="T93" fmla="*/ 53 h 93"/>
                    <a:gd name="T94" fmla="*/ 5 w 231"/>
                    <a:gd name="T95" fmla="*/ 48 h 93"/>
                    <a:gd name="T96" fmla="*/ 7 w 231"/>
                    <a:gd name="T97" fmla="*/ 38 h 93"/>
                    <a:gd name="T98" fmla="*/ 9 w 231"/>
                    <a:gd name="T99" fmla="*/ 27 h 93"/>
                    <a:gd name="T100" fmla="*/ 10 w 231"/>
                    <a:gd name="T101" fmla="*/ 17 h 93"/>
                    <a:gd name="T102" fmla="*/ 15 w 231"/>
                    <a:gd name="T103" fmla="*/ 7 h 93"/>
                    <a:gd name="T104" fmla="*/ 17 w 231"/>
                    <a:gd name="T105" fmla="*/ 2 h 93"/>
                    <a:gd name="T106" fmla="*/ 17 w 231"/>
                    <a:gd name="T107" fmla="*/ 2 h 93"/>
                    <a:gd name="T108" fmla="*/ 15 w 231"/>
                    <a:gd name="T109" fmla="*/ 2 h 93"/>
                    <a:gd name="T110" fmla="*/ 15 w 231"/>
                    <a:gd name="T111" fmla="*/ 0 h 93"/>
                    <a:gd name="T112" fmla="*/ 14 w 231"/>
                    <a:gd name="T113" fmla="*/ 0 h 93"/>
                    <a:gd name="T114" fmla="*/ 14 w 231"/>
                    <a:gd name="T115" fmla="*/ 0 h 93"/>
                    <a:gd name="T116" fmla="*/ 14 w 231"/>
                    <a:gd name="T117" fmla="*/ 0 h 93"/>
                    <a:gd name="T118" fmla="*/ 12 w 231"/>
                    <a:gd name="T119" fmla="*/ 0 h 93"/>
                    <a:gd name="T120" fmla="*/ 12 w 231"/>
                    <a:gd name="T121" fmla="*/ 0 h 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1"/>
                    <a:gd name="T184" fmla="*/ 0 h 93"/>
                    <a:gd name="T185" fmla="*/ 231 w 231"/>
                    <a:gd name="T186" fmla="*/ 93 h 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1" h="93">
                      <a:moveTo>
                        <a:pt x="231" y="48"/>
                      </a:moveTo>
                      <a:lnTo>
                        <a:pt x="230" y="36"/>
                      </a:lnTo>
                      <a:lnTo>
                        <a:pt x="230" y="35"/>
                      </a:lnTo>
                      <a:lnTo>
                        <a:pt x="228" y="35"/>
                      </a:lnTo>
                      <a:lnTo>
                        <a:pt x="226" y="35"/>
                      </a:lnTo>
                      <a:lnTo>
                        <a:pt x="225" y="35"/>
                      </a:lnTo>
                      <a:lnTo>
                        <a:pt x="225" y="38"/>
                      </a:lnTo>
                      <a:lnTo>
                        <a:pt x="226" y="48"/>
                      </a:lnTo>
                      <a:lnTo>
                        <a:pt x="231" y="48"/>
                      </a:lnTo>
                      <a:lnTo>
                        <a:pt x="230" y="60"/>
                      </a:lnTo>
                      <a:lnTo>
                        <a:pt x="228" y="71"/>
                      </a:lnTo>
                      <a:lnTo>
                        <a:pt x="225" y="83"/>
                      </a:lnTo>
                      <a:lnTo>
                        <a:pt x="221" y="93"/>
                      </a:lnTo>
                      <a:lnTo>
                        <a:pt x="220" y="93"/>
                      </a:lnTo>
                      <a:lnTo>
                        <a:pt x="218" y="93"/>
                      </a:lnTo>
                      <a:lnTo>
                        <a:pt x="216" y="93"/>
                      </a:lnTo>
                      <a:lnTo>
                        <a:pt x="216" y="91"/>
                      </a:lnTo>
                      <a:lnTo>
                        <a:pt x="221" y="81"/>
                      </a:lnTo>
                      <a:lnTo>
                        <a:pt x="223" y="71"/>
                      </a:lnTo>
                      <a:lnTo>
                        <a:pt x="225" y="60"/>
                      </a:lnTo>
                      <a:lnTo>
                        <a:pt x="226" y="48"/>
                      </a:lnTo>
                      <a:lnTo>
                        <a:pt x="231" y="48"/>
                      </a:lnTo>
                      <a:close/>
                      <a:moveTo>
                        <a:pt x="12" y="0"/>
                      </a:moveTo>
                      <a:lnTo>
                        <a:pt x="10" y="5"/>
                      </a:lnTo>
                      <a:lnTo>
                        <a:pt x="5" y="15"/>
                      </a:lnTo>
                      <a:lnTo>
                        <a:pt x="4" y="27"/>
                      </a:lnTo>
                      <a:lnTo>
                        <a:pt x="2" y="36"/>
                      </a:lnTo>
                      <a:lnTo>
                        <a:pt x="0" y="48"/>
                      </a:lnTo>
                      <a:lnTo>
                        <a:pt x="0" y="51"/>
                      </a:lnTo>
                      <a:lnTo>
                        <a:pt x="2" y="51"/>
                      </a:lnTo>
                      <a:lnTo>
                        <a:pt x="4" y="51"/>
                      </a:lnTo>
                      <a:lnTo>
                        <a:pt x="5" y="53"/>
                      </a:lnTo>
                      <a:lnTo>
                        <a:pt x="5" y="48"/>
                      </a:lnTo>
                      <a:lnTo>
                        <a:pt x="7" y="38"/>
                      </a:lnTo>
                      <a:lnTo>
                        <a:pt x="9" y="27"/>
                      </a:lnTo>
                      <a:lnTo>
                        <a:pt x="10" y="17"/>
                      </a:lnTo>
                      <a:lnTo>
                        <a:pt x="15" y="7"/>
                      </a:lnTo>
                      <a:lnTo>
                        <a:pt x="17" y="2"/>
                      </a:lnTo>
                      <a:lnTo>
                        <a:pt x="15" y="2"/>
                      </a:lnTo>
                      <a:lnTo>
                        <a:pt x="15" y="0"/>
                      </a:lnTo>
                      <a:lnTo>
                        <a:pt x="14" y="0"/>
                      </a:lnTo>
                      <a:lnTo>
                        <a:pt x="12" y="0"/>
                      </a:lnTo>
                      <a:close/>
                    </a:path>
                  </a:pathLst>
                </a:custGeom>
                <a:solidFill>
                  <a:srgbClr val="4F4F4F"/>
                </a:solidFill>
                <a:ln w="9525">
                  <a:noFill/>
                  <a:round/>
                  <a:headEnd/>
                  <a:tailEnd/>
                </a:ln>
              </p:spPr>
              <p:txBody>
                <a:bodyPr/>
                <a:lstStyle/>
                <a:p>
                  <a:pPr algn="ctr"/>
                  <a:endParaRPr lang="en-US">
                    <a:latin typeface="Candara" pitchFamily="34" charset="0"/>
                  </a:endParaRPr>
                </a:p>
              </p:txBody>
            </p:sp>
            <p:sp>
              <p:nvSpPr>
                <p:cNvPr id="7614" name="Freeform 445"/>
                <p:cNvSpPr>
                  <a:spLocks noEditPoints="1"/>
                </p:cNvSpPr>
                <p:nvPr/>
              </p:nvSpPr>
              <p:spPr bwMode="auto">
                <a:xfrm>
                  <a:off x="1920" y="2897"/>
                  <a:ext cx="224" cy="93"/>
                </a:xfrm>
                <a:custGeom>
                  <a:avLst/>
                  <a:gdLst>
                    <a:gd name="T0" fmla="*/ 224 w 224"/>
                    <a:gd name="T1" fmla="*/ 48 h 93"/>
                    <a:gd name="T2" fmla="*/ 224 w 224"/>
                    <a:gd name="T3" fmla="*/ 38 h 93"/>
                    <a:gd name="T4" fmla="*/ 224 w 224"/>
                    <a:gd name="T5" fmla="*/ 35 h 93"/>
                    <a:gd name="T6" fmla="*/ 222 w 224"/>
                    <a:gd name="T7" fmla="*/ 35 h 93"/>
                    <a:gd name="T8" fmla="*/ 222 w 224"/>
                    <a:gd name="T9" fmla="*/ 35 h 93"/>
                    <a:gd name="T10" fmla="*/ 221 w 224"/>
                    <a:gd name="T11" fmla="*/ 35 h 93"/>
                    <a:gd name="T12" fmla="*/ 221 w 224"/>
                    <a:gd name="T13" fmla="*/ 35 h 93"/>
                    <a:gd name="T14" fmla="*/ 221 w 224"/>
                    <a:gd name="T15" fmla="*/ 35 h 93"/>
                    <a:gd name="T16" fmla="*/ 219 w 224"/>
                    <a:gd name="T17" fmla="*/ 35 h 93"/>
                    <a:gd name="T18" fmla="*/ 219 w 224"/>
                    <a:gd name="T19" fmla="*/ 35 h 93"/>
                    <a:gd name="T20" fmla="*/ 217 w 224"/>
                    <a:gd name="T21" fmla="*/ 35 h 93"/>
                    <a:gd name="T22" fmla="*/ 219 w 224"/>
                    <a:gd name="T23" fmla="*/ 38 h 93"/>
                    <a:gd name="T24" fmla="*/ 219 w 224"/>
                    <a:gd name="T25" fmla="*/ 48 h 93"/>
                    <a:gd name="T26" fmla="*/ 224 w 224"/>
                    <a:gd name="T27" fmla="*/ 48 h 93"/>
                    <a:gd name="T28" fmla="*/ 224 w 224"/>
                    <a:gd name="T29" fmla="*/ 60 h 93"/>
                    <a:gd name="T30" fmla="*/ 222 w 224"/>
                    <a:gd name="T31" fmla="*/ 71 h 93"/>
                    <a:gd name="T32" fmla="*/ 219 w 224"/>
                    <a:gd name="T33" fmla="*/ 83 h 93"/>
                    <a:gd name="T34" fmla="*/ 216 w 224"/>
                    <a:gd name="T35" fmla="*/ 93 h 93"/>
                    <a:gd name="T36" fmla="*/ 216 w 224"/>
                    <a:gd name="T37" fmla="*/ 93 h 93"/>
                    <a:gd name="T38" fmla="*/ 214 w 224"/>
                    <a:gd name="T39" fmla="*/ 93 h 93"/>
                    <a:gd name="T40" fmla="*/ 214 w 224"/>
                    <a:gd name="T41" fmla="*/ 93 h 93"/>
                    <a:gd name="T42" fmla="*/ 212 w 224"/>
                    <a:gd name="T43" fmla="*/ 93 h 93"/>
                    <a:gd name="T44" fmla="*/ 212 w 224"/>
                    <a:gd name="T45" fmla="*/ 93 h 93"/>
                    <a:gd name="T46" fmla="*/ 212 w 224"/>
                    <a:gd name="T47" fmla="*/ 93 h 93"/>
                    <a:gd name="T48" fmla="*/ 211 w 224"/>
                    <a:gd name="T49" fmla="*/ 93 h 93"/>
                    <a:gd name="T50" fmla="*/ 211 w 224"/>
                    <a:gd name="T51" fmla="*/ 93 h 93"/>
                    <a:gd name="T52" fmla="*/ 209 w 224"/>
                    <a:gd name="T53" fmla="*/ 93 h 93"/>
                    <a:gd name="T54" fmla="*/ 211 w 224"/>
                    <a:gd name="T55" fmla="*/ 91 h 93"/>
                    <a:gd name="T56" fmla="*/ 214 w 224"/>
                    <a:gd name="T57" fmla="*/ 81 h 93"/>
                    <a:gd name="T58" fmla="*/ 217 w 224"/>
                    <a:gd name="T59" fmla="*/ 70 h 93"/>
                    <a:gd name="T60" fmla="*/ 219 w 224"/>
                    <a:gd name="T61" fmla="*/ 60 h 93"/>
                    <a:gd name="T62" fmla="*/ 219 w 224"/>
                    <a:gd name="T63" fmla="*/ 48 h 93"/>
                    <a:gd name="T64" fmla="*/ 224 w 224"/>
                    <a:gd name="T65" fmla="*/ 48 h 93"/>
                    <a:gd name="T66" fmla="*/ 10 w 224"/>
                    <a:gd name="T67" fmla="*/ 0 h 93"/>
                    <a:gd name="T68" fmla="*/ 8 w 224"/>
                    <a:gd name="T69" fmla="*/ 5 h 93"/>
                    <a:gd name="T70" fmla="*/ 5 w 224"/>
                    <a:gd name="T71" fmla="*/ 15 h 93"/>
                    <a:gd name="T72" fmla="*/ 1 w 224"/>
                    <a:gd name="T73" fmla="*/ 27 h 93"/>
                    <a:gd name="T74" fmla="*/ 0 w 224"/>
                    <a:gd name="T75" fmla="*/ 38 h 93"/>
                    <a:gd name="T76" fmla="*/ 0 w 224"/>
                    <a:gd name="T77" fmla="*/ 48 h 93"/>
                    <a:gd name="T78" fmla="*/ 0 w 224"/>
                    <a:gd name="T79" fmla="*/ 51 h 93"/>
                    <a:gd name="T80" fmla="*/ 0 w 224"/>
                    <a:gd name="T81" fmla="*/ 51 h 93"/>
                    <a:gd name="T82" fmla="*/ 1 w 224"/>
                    <a:gd name="T83" fmla="*/ 53 h 93"/>
                    <a:gd name="T84" fmla="*/ 1 w 224"/>
                    <a:gd name="T85" fmla="*/ 53 h 93"/>
                    <a:gd name="T86" fmla="*/ 1 w 224"/>
                    <a:gd name="T87" fmla="*/ 53 h 93"/>
                    <a:gd name="T88" fmla="*/ 3 w 224"/>
                    <a:gd name="T89" fmla="*/ 53 h 93"/>
                    <a:gd name="T90" fmla="*/ 3 w 224"/>
                    <a:gd name="T91" fmla="*/ 53 h 93"/>
                    <a:gd name="T92" fmla="*/ 5 w 224"/>
                    <a:gd name="T93" fmla="*/ 53 h 93"/>
                    <a:gd name="T94" fmla="*/ 5 w 224"/>
                    <a:gd name="T95" fmla="*/ 53 h 93"/>
                    <a:gd name="T96" fmla="*/ 5 w 224"/>
                    <a:gd name="T97" fmla="*/ 48 h 93"/>
                    <a:gd name="T98" fmla="*/ 5 w 224"/>
                    <a:gd name="T99" fmla="*/ 38 h 93"/>
                    <a:gd name="T100" fmla="*/ 6 w 224"/>
                    <a:gd name="T101" fmla="*/ 27 h 93"/>
                    <a:gd name="T102" fmla="*/ 10 w 224"/>
                    <a:gd name="T103" fmla="*/ 17 h 93"/>
                    <a:gd name="T104" fmla="*/ 13 w 224"/>
                    <a:gd name="T105" fmla="*/ 7 h 93"/>
                    <a:gd name="T106" fmla="*/ 15 w 224"/>
                    <a:gd name="T107" fmla="*/ 2 h 93"/>
                    <a:gd name="T108" fmla="*/ 15 w 224"/>
                    <a:gd name="T109" fmla="*/ 2 h 93"/>
                    <a:gd name="T110" fmla="*/ 15 w 224"/>
                    <a:gd name="T111" fmla="*/ 2 h 93"/>
                    <a:gd name="T112" fmla="*/ 13 w 224"/>
                    <a:gd name="T113" fmla="*/ 2 h 93"/>
                    <a:gd name="T114" fmla="*/ 13 w 224"/>
                    <a:gd name="T115" fmla="*/ 2 h 93"/>
                    <a:gd name="T116" fmla="*/ 13 w 224"/>
                    <a:gd name="T117" fmla="*/ 2 h 93"/>
                    <a:gd name="T118" fmla="*/ 11 w 224"/>
                    <a:gd name="T119" fmla="*/ 2 h 93"/>
                    <a:gd name="T120" fmla="*/ 11 w 224"/>
                    <a:gd name="T121" fmla="*/ 0 h 93"/>
                    <a:gd name="T122" fmla="*/ 10 w 224"/>
                    <a:gd name="T123" fmla="*/ 0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4"/>
                    <a:gd name="T187" fmla="*/ 0 h 93"/>
                    <a:gd name="T188" fmla="*/ 224 w 224"/>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4" h="93">
                      <a:moveTo>
                        <a:pt x="224" y="48"/>
                      </a:moveTo>
                      <a:lnTo>
                        <a:pt x="224" y="38"/>
                      </a:lnTo>
                      <a:lnTo>
                        <a:pt x="224" y="35"/>
                      </a:lnTo>
                      <a:lnTo>
                        <a:pt x="222" y="35"/>
                      </a:lnTo>
                      <a:lnTo>
                        <a:pt x="221" y="35"/>
                      </a:lnTo>
                      <a:lnTo>
                        <a:pt x="219" y="35"/>
                      </a:lnTo>
                      <a:lnTo>
                        <a:pt x="217" y="35"/>
                      </a:lnTo>
                      <a:lnTo>
                        <a:pt x="219" y="38"/>
                      </a:lnTo>
                      <a:lnTo>
                        <a:pt x="219" y="48"/>
                      </a:lnTo>
                      <a:lnTo>
                        <a:pt x="224" y="48"/>
                      </a:lnTo>
                      <a:lnTo>
                        <a:pt x="224" y="60"/>
                      </a:lnTo>
                      <a:lnTo>
                        <a:pt x="222" y="71"/>
                      </a:lnTo>
                      <a:lnTo>
                        <a:pt x="219" y="83"/>
                      </a:lnTo>
                      <a:lnTo>
                        <a:pt x="216" y="93"/>
                      </a:lnTo>
                      <a:lnTo>
                        <a:pt x="214" y="93"/>
                      </a:lnTo>
                      <a:lnTo>
                        <a:pt x="212" y="93"/>
                      </a:lnTo>
                      <a:lnTo>
                        <a:pt x="211" y="93"/>
                      </a:lnTo>
                      <a:lnTo>
                        <a:pt x="209" y="93"/>
                      </a:lnTo>
                      <a:lnTo>
                        <a:pt x="211" y="91"/>
                      </a:lnTo>
                      <a:lnTo>
                        <a:pt x="214" y="81"/>
                      </a:lnTo>
                      <a:lnTo>
                        <a:pt x="217" y="70"/>
                      </a:lnTo>
                      <a:lnTo>
                        <a:pt x="219" y="60"/>
                      </a:lnTo>
                      <a:lnTo>
                        <a:pt x="219" y="48"/>
                      </a:lnTo>
                      <a:lnTo>
                        <a:pt x="224" y="48"/>
                      </a:lnTo>
                      <a:close/>
                      <a:moveTo>
                        <a:pt x="10" y="0"/>
                      </a:moveTo>
                      <a:lnTo>
                        <a:pt x="8" y="5"/>
                      </a:lnTo>
                      <a:lnTo>
                        <a:pt x="5" y="15"/>
                      </a:lnTo>
                      <a:lnTo>
                        <a:pt x="1" y="27"/>
                      </a:lnTo>
                      <a:lnTo>
                        <a:pt x="0" y="38"/>
                      </a:lnTo>
                      <a:lnTo>
                        <a:pt x="0" y="48"/>
                      </a:lnTo>
                      <a:lnTo>
                        <a:pt x="0" y="51"/>
                      </a:lnTo>
                      <a:lnTo>
                        <a:pt x="1" y="53"/>
                      </a:lnTo>
                      <a:lnTo>
                        <a:pt x="3" y="53"/>
                      </a:lnTo>
                      <a:lnTo>
                        <a:pt x="5" y="53"/>
                      </a:lnTo>
                      <a:lnTo>
                        <a:pt x="5" y="48"/>
                      </a:lnTo>
                      <a:lnTo>
                        <a:pt x="5" y="38"/>
                      </a:lnTo>
                      <a:lnTo>
                        <a:pt x="6" y="27"/>
                      </a:lnTo>
                      <a:lnTo>
                        <a:pt x="10" y="17"/>
                      </a:lnTo>
                      <a:lnTo>
                        <a:pt x="13" y="7"/>
                      </a:lnTo>
                      <a:lnTo>
                        <a:pt x="15" y="2"/>
                      </a:lnTo>
                      <a:lnTo>
                        <a:pt x="13" y="2"/>
                      </a:lnTo>
                      <a:lnTo>
                        <a:pt x="11" y="2"/>
                      </a:lnTo>
                      <a:lnTo>
                        <a:pt x="11" y="0"/>
                      </a:lnTo>
                      <a:lnTo>
                        <a:pt x="10" y="0"/>
                      </a:lnTo>
                      <a:close/>
                    </a:path>
                  </a:pathLst>
                </a:custGeom>
                <a:solidFill>
                  <a:srgbClr val="4F4F4F"/>
                </a:solidFill>
                <a:ln w="9525">
                  <a:noFill/>
                  <a:round/>
                  <a:headEnd/>
                  <a:tailEnd/>
                </a:ln>
              </p:spPr>
              <p:txBody>
                <a:bodyPr/>
                <a:lstStyle/>
                <a:p>
                  <a:pPr algn="ctr"/>
                  <a:endParaRPr lang="en-US">
                    <a:latin typeface="Candara" pitchFamily="34" charset="0"/>
                  </a:endParaRPr>
                </a:p>
              </p:txBody>
            </p:sp>
            <p:sp>
              <p:nvSpPr>
                <p:cNvPr id="7615" name="Freeform 446"/>
                <p:cNvSpPr>
                  <a:spLocks noEditPoints="1"/>
                </p:cNvSpPr>
                <p:nvPr/>
              </p:nvSpPr>
              <p:spPr bwMode="auto">
                <a:xfrm>
                  <a:off x="1921" y="2899"/>
                  <a:ext cx="221" cy="91"/>
                </a:xfrm>
                <a:custGeom>
                  <a:avLst/>
                  <a:gdLst>
                    <a:gd name="T0" fmla="*/ 221 w 221"/>
                    <a:gd name="T1" fmla="*/ 46 h 91"/>
                    <a:gd name="T2" fmla="*/ 220 w 221"/>
                    <a:gd name="T3" fmla="*/ 36 h 91"/>
                    <a:gd name="T4" fmla="*/ 220 w 221"/>
                    <a:gd name="T5" fmla="*/ 33 h 91"/>
                    <a:gd name="T6" fmla="*/ 220 w 221"/>
                    <a:gd name="T7" fmla="*/ 33 h 91"/>
                    <a:gd name="T8" fmla="*/ 218 w 221"/>
                    <a:gd name="T9" fmla="*/ 33 h 91"/>
                    <a:gd name="T10" fmla="*/ 218 w 221"/>
                    <a:gd name="T11" fmla="*/ 33 h 91"/>
                    <a:gd name="T12" fmla="*/ 216 w 221"/>
                    <a:gd name="T13" fmla="*/ 33 h 91"/>
                    <a:gd name="T14" fmla="*/ 216 w 221"/>
                    <a:gd name="T15" fmla="*/ 33 h 91"/>
                    <a:gd name="T16" fmla="*/ 216 w 221"/>
                    <a:gd name="T17" fmla="*/ 33 h 91"/>
                    <a:gd name="T18" fmla="*/ 215 w 221"/>
                    <a:gd name="T19" fmla="*/ 33 h 91"/>
                    <a:gd name="T20" fmla="*/ 215 w 221"/>
                    <a:gd name="T21" fmla="*/ 33 h 91"/>
                    <a:gd name="T22" fmla="*/ 215 w 221"/>
                    <a:gd name="T23" fmla="*/ 36 h 91"/>
                    <a:gd name="T24" fmla="*/ 216 w 221"/>
                    <a:gd name="T25" fmla="*/ 46 h 91"/>
                    <a:gd name="T26" fmla="*/ 221 w 221"/>
                    <a:gd name="T27" fmla="*/ 46 h 91"/>
                    <a:gd name="T28" fmla="*/ 220 w 221"/>
                    <a:gd name="T29" fmla="*/ 58 h 91"/>
                    <a:gd name="T30" fmla="*/ 218 w 221"/>
                    <a:gd name="T31" fmla="*/ 69 h 91"/>
                    <a:gd name="T32" fmla="*/ 216 w 221"/>
                    <a:gd name="T33" fmla="*/ 79 h 91"/>
                    <a:gd name="T34" fmla="*/ 211 w 221"/>
                    <a:gd name="T35" fmla="*/ 89 h 91"/>
                    <a:gd name="T36" fmla="*/ 211 w 221"/>
                    <a:gd name="T37" fmla="*/ 91 h 91"/>
                    <a:gd name="T38" fmla="*/ 211 w 221"/>
                    <a:gd name="T39" fmla="*/ 91 h 91"/>
                    <a:gd name="T40" fmla="*/ 210 w 221"/>
                    <a:gd name="T41" fmla="*/ 91 h 91"/>
                    <a:gd name="T42" fmla="*/ 210 w 221"/>
                    <a:gd name="T43" fmla="*/ 91 h 91"/>
                    <a:gd name="T44" fmla="*/ 208 w 221"/>
                    <a:gd name="T45" fmla="*/ 91 h 91"/>
                    <a:gd name="T46" fmla="*/ 208 w 221"/>
                    <a:gd name="T47" fmla="*/ 91 h 91"/>
                    <a:gd name="T48" fmla="*/ 208 w 221"/>
                    <a:gd name="T49" fmla="*/ 91 h 91"/>
                    <a:gd name="T50" fmla="*/ 206 w 221"/>
                    <a:gd name="T51" fmla="*/ 91 h 91"/>
                    <a:gd name="T52" fmla="*/ 206 w 221"/>
                    <a:gd name="T53" fmla="*/ 91 h 91"/>
                    <a:gd name="T54" fmla="*/ 208 w 221"/>
                    <a:gd name="T55" fmla="*/ 88 h 91"/>
                    <a:gd name="T56" fmla="*/ 211 w 221"/>
                    <a:gd name="T57" fmla="*/ 78 h 91"/>
                    <a:gd name="T58" fmla="*/ 213 w 221"/>
                    <a:gd name="T59" fmla="*/ 68 h 91"/>
                    <a:gd name="T60" fmla="*/ 215 w 221"/>
                    <a:gd name="T61" fmla="*/ 58 h 91"/>
                    <a:gd name="T62" fmla="*/ 216 w 221"/>
                    <a:gd name="T63" fmla="*/ 46 h 91"/>
                    <a:gd name="T64" fmla="*/ 221 w 221"/>
                    <a:gd name="T65" fmla="*/ 46 h 91"/>
                    <a:gd name="T66" fmla="*/ 12 w 221"/>
                    <a:gd name="T67" fmla="*/ 0 h 91"/>
                    <a:gd name="T68" fmla="*/ 10 w 221"/>
                    <a:gd name="T69" fmla="*/ 5 h 91"/>
                    <a:gd name="T70" fmla="*/ 5 w 221"/>
                    <a:gd name="T71" fmla="*/ 15 h 91"/>
                    <a:gd name="T72" fmla="*/ 4 w 221"/>
                    <a:gd name="T73" fmla="*/ 25 h 91"/>
                    <a:gd name="T74" fmla="*/ 2 w 221"/>
                    <a:gd name="T75" fmla="*/ 36 h 91"/>
                    <a:gd name="T76" fmla="*/ 0 w 221"/>
                    <a:gd name="T77" fmla="*/ 46 h 91"/>
                    <a:gd name="T78" fmla="*/ 0 w 221"/>
                    <a:gd name="T79" fmla="*/ 51 h 91"/>
                    <a:gd name="T80" fmla="*/ 2 w 221"/>
                    <a:gd name="T81" fmla="*/ 51 h 91"/>
                    <a:gd name="T82" fmla="*/ 2 w 221"/>
                    <a:gd name="T83" fmla="*/ 51 h 91"/>
                    <a:gd name="T84" fmla="*/ 4 w 221"/>
                    <a:gd name="T85" fmla="*/ 51 h 91"/>
                    <a:gd name="T86" fmla="*/ 4 w 221"/>
                    <a:gd name="T87" fmla="*/ 51 h 91"/>
                    <a:gd name="T88" fmla="*/ 4 w 221"/>
                    <a:gd name="T89" fmla="*/ 51 h 91"/>
                    <a:gd name="T90" fmla="*/ 5 w 221"/>
                    <a:gd name="T91" fmla="*/ 53 h 91"/>
                    <a:gd name="T92" fmla="*/ 5 w 221"/>
                    <a:gd name="T93" fmla="*/ 53 h 91"/>
                    <a:gd name="T94" fmla="*/ 7 w 221"/>
                    <a:gd name="T95" fmla="*/ 53 h 91"/>
                    <a:gd name="T96" fmla="*/ 5 w 221"/>
                    <a:gd name="T97" fmla="*/ 46 h 91"/>
                    <a:gd name="T98" fmla="*/ 7 w 221"/>
                    <a:gd name="T99" fmla="*/ 36 h 91"/>
                    <a:gd name="T100" fmla="*/ 9 w 221"/>
                    <a:gd name="T101" fmla="*/ 26 h 91"/>
                    <a:gd name="T102" fmla="*/ 10 w 221"/>
                    <a:gd name="T103" fmla="*/ 16 h 91"/>
                    <a:gd name="T104" fmla="*/ 14 w 221"/>
                    <a:gd name="T105" fmla="*/ 6 h 91"/>
                    <a:gd name="T106" fmla="*/ 17 w 221"/>
                    <a:gd name="T107" fmla="*/ 1 h 91"/>
                    <a:gd name="T108" fmla="*/ 15 w 221"/>
                    <a:gd name="T109" fmla="*/ 1 h 91"/>
                    <a:gd name="T110" fmla="*/ 15 w 221"/>
                    <a:gd name="T111" fmla="*/ 1 h 91"/>
                    <a:gd name="T112" fmla="*/ 15 w 221"/>
                    <a:gd name="T113" fmla="*/ 1 h 91"/>
                    <a:gd name="T114" fmla="*/ 14 w 221"/>
                    <a:gd name="T115" fmla="*/ 0 h 91"/>
                    <a:gd name="T116" fmla="*/ 14 w 221"/>
                    <a:gd name="T117" fmla="*/ 0 h 91"/>
                    <a:gd name="T118" fmla="*/ 14 w 221"/>
                    <a:gd name="T119" fmla="*/ 0 h 91"/>
                    <a:gd name="T120" fmla="*/ 12 w 221"/>
                    <a:gd name="T121" fmla="*/ 0 h 91"/>
                    <a:gd name="T122" fmla="*/ 12 w 221"/>
                    <a:gd name="T123" fmla="*/ 0 h 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1"/>
                    <a:gd name="T187" fmla="*/ 0 h 91"/>
                    <a:gd name="T188" fmla="*/ 221 w 221"/>
                    <a:gd name="T189" fmla="*/ 91 h 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1" h="91">
                      <a:moveTo>
                        <a:pt x="221" y="46"/>
                      </a:moveTo>
                      <a:lnTo>
                        <a:pt x="220" y="36"/>
                      </a:lnTo>
                      <a:lnTo>
                        <a:pt x="220" y="33"/>
                      </a:lnTo>
                      <a:lnTo>
                        <a:pt x="218" y="33"/>
                      </a:lnTo>
                      <a:lnTo>
                        <a:pt x="216" y="33"/>
                      </a:lnTo>
                      <a:lnTo>
                        <a:pt x="215" y="33"/>
                      </a:lnTo>
                      <a:lnTo>
                        <a:pt x="215" y="36"/>
                      </a:lnTo>
                      <a:lnTo>
                        <a:pt x="216" y="46"/>
                      </a:lnTo>
                      <a:lnTo>
                        <a:pt x="221" y="46"/>
                      </a:lnTo>
                      <a:lnTo>
                        <a:pt x="220" y="58"/>
                      </a:lnTo>
                      <a:lnTo>
                        <a:pt x="218" y="69"/>
                      </a:lnTo>
                      <a:lnTo>
                        <a:pt x="216" y="79"/>
                      </a:lnTo>
                      <a:lnTo>
                        <a:pt x="211" y="89"/>
                      </a:lnTo>
                      <a:lnTo>
                        <a:pt x="211" y="91"/>
                      </a:lnTo>
                      <a:lnTo>
                        <a:pt x="210" y="91"/>
                      </a:lnTo>
                      <a:lnTo>
                        <a:pt x="208" y="91"/>
                      </a:lnTo>
                      <a:lnTo>
                        <a:pt x="206" y="91"/>
                      </a:lnTo>
                      <a:lnTo>
                        <a:pt x="208" y="88"/>
                      </a:lnTo>
                      <a:lnTo>
                        <a:pt x="211" y="78"/>
                      </a:lnTo>
                      <a:lnTo>
                        <a:pt x="213" y="68"/>
                      </a:lnTo>
                      <a:lnTo>
                        <a:pt x="215" y="58"/>
                      </a:lnTo>
                      <a:lnTo>
                        <a:pt x="216" y="46"/>
                      </a:lnTo>
                      <a:lnTo>
                        <a:pt x="221" y="46"/>
                      </a:lnTo>
                      <a:close/>
                      <a:moveTo>
                        <a:pt x="12" y="0"/>
                      </a:moveTo>
                      <a:lnTo>
                        <a:pt x="10" y="5"/>
                      </a:lnTo>
                      <a:lnTo>
                        <a:pt x="5" y="15"/>
                      </a:lnTo>
                      <a:lnTo>
                        <a:pt x="4" y="25"/>
                      </a:lnTo>
                      <a:lnTo>
                        <a:pt x="2" y="36"/>
                      </a:lnTo>
                      <a:lnTo>
                        <a:pt x="0" y="46"/>
                      </a:lnTo>
                      <a:lnTo>
                        <a:pt x="0" y="51"/>
                      </a:lnTo>
                      <a:lnTo>
                        <a:pt x="2" y="51"/>
                      </a:lnTo>
                      <a:lnTo>
                        <a:pt x="4" y="51"/>
                      </a:lnTo>
                      <a:lnTo>
                        <a:pt x="5" y="53"/>
                      </a:lnTo>
                      <a:lnTo>
                        <a:pt x="7" y="53"/>
                      </a:lnTo>
                      <a:lnTo>
                        <a:pt x="5" y="46"/>
                      </a:lnTo>
                      <a:lnTo>
                        <a:pt x="7" y="36"/>
                      </a:lnTo>
                      <a:lnTo>
                        <a:pt x="9" y="26"/>
                      </a:lnTo>
                      <a:lnTo>
                        <a:pt x="10" y="16"/>
                      </a:lnTo>
                      <a:lnTo>
                        <a:pt x="14" y="6"/>
                      </a:lnTo>
                      <a:lnTo>
                        <a:pt x="17" y="1"/>
                      </a:lnTo>
                      <a:lnTo>
                        <a:pt x="15" y="1"/>
                      </a:lnTo>
                      <a:lnTo>
                        <a:pt x="14" y="0"/>
                      </a:lnTo>
                      <a:lnTo>
                        <a:pt x="12" y="0"/>
                      </a:lnTo>
                      <a:close/>
                    </a:path>
                  </a:pathLst>
                </a:custGeom>
                <a:solidFill>
                  <a:srgbClr val="4F4F4F"/>
                </a:solidFill>
                <a:ln w="9525">
                  <a:noFill/>
                  <a:round/>
                  <a:headEnd/>
                  <a:tailEnd/>
                </a:ln>
              </p:spPr>
              <p:txBody>
                <a:bodyPr/>
                <a:lstStyle/>
                <a:p>
                  <a:pPr algn="ctr"/>
                  <a:endParaRPr lang="en-US">
                    <a:latin typeface="Candara" pitchFamily="34" charset="0"/>
                  </a:endParaRPr>
                </a:p>
              </p:txBody>
            </p:sp>
            <p:sp>
              <p:nvSpPr>
                <p:cNvPr id="7616" name="Freeform 447"/>
                <p:cNvSpPr>
                  <a:spLocks noEditPoints="1"/>
                </p:cNvSpPr>
                <p:nvPr/>
              </p:nvSpPr>
              <p:spPr bwMode="auto">
                <a:xfrm>
                  <a:off x="1925" y="2899"/>
                  <a:ext cx="214" cy="91"/>
                </a:xfrm>
                <a:custGeom>
                  <a:avLst/>
                  <a:gdLst>
                    <a:gd name="T0" fmla="*/ 214 w 214"/>
                    <a:gd name="T1" fmla="*/ 36 h 91"/>
                    <a:gd name="T2" fmla="*/ 212 w 214"/>
                    <a:gd name="T3" fmla="*/ 33 h 91"/>
                    <a:gd name="T4" fmla="*/ 211 w 214"/>
                    <a:gd name="T5" fmla="*/ 33 h 91"/>
                    <a:gd name="T6" fmla="*/ 211 w 214"/>
                    <a:gd name="T7" fmla="*/ 33 h 91"/>
                    <a:gd name="T8" fmla="*/ 209 w 214"/>
                    <a:gd name="T9" fmla="*/ 33 h 91"/>
                    <a:gd name="T10" fmla="*/ 209 w 214"/>
                    <a:gd name="T11" fmla="*/ 36 h 91"/>
                    <a:gd name="T12" fmla="*/ 214 w 214"/>
                    <a:gd name="T13" fmla="*/ 46 h 91"/>
                    <a:gd name="T14" fmla="*/ 212 w 214"/>
                    <a:gd name="T15" fmla="*/ 68 h 91"/>
                    <a:gd name="T16" fmla="*/ 206 w 214"/>
                    <a:gd name="T17" fmla="*/ 89 h 91"/>
                    <a:gd name="T18" fmla="*/ 204 w 214"/>
                    <a:gd name="T19" fmla="*/ 91 h 91"/>
                    <a:gd name="T20" fmla="*/ 202 w 214"/>
                    <a:gd name="T21" fmla="*/ 91 h 91"/>
                    <a:gd name="T22" fmla="*/ 201 w 214"/>
                    <a:gd name="T23" fmla="*/ 91 h 91"/>
                    <a:gd name="T24" fmla="*/ 199 w 214"/>
                    <a:gd name="T25" fmla="*/ 91 h 91"/>
                    <a:gd name="T26" fmla="*/ 201 w 214"/>
                    <a:gd name="T27" fmla="*/ 86 h 91"/>
                    <a:gd name="T28" fmla="*/ 207 w 214"/>
                    <a:gd name="T29" fmla="*/ 68 h 91"/>
                    <a:gd name="T30" fmla="*/ 209 w 214"/>
                    <a:gd name="T31" fmla="*/ 46 h 91"/>
                    <a:gd name="T32" fmla="*/ 10 w 214"/>
                    <a:gd name="T33" fmla="*/ 0 h 91"/>
                    <a:gd name="T34" fmla="*/ 5 w 214"/>
                    <a:gd name="T35" fmla="*/ 15 h 91"/>
                    <a:gd name="T36" fmla="*/ 0 w 214"/>
                    <a:gd name="T37" fmla="*/ 36 h 91"/>
                    <a:gd name="T38" fmla="*/ 0 w 214"/>
                    <a:gd name="T39" fmla="*/ 51 h 91"/>
                    <a:gd name="T40" fmla="*/ 0 w 214"/>
                    <a:gd name="T41" fmla="*/ 51 h 91"/>
                    <a:gd name="T42" fmla="*/ 1 w 214"/>
                    <a:gd name="T43" fmla="*/ 53 h 91"/>
                    <a:gd name="T44" fmla="*/ 1 w 214"/>
                    <a:gd name="T45" fmla="*/ 53 h 91"/>
                    <a:gd name="T46" fmla="*/ 3 w 214"/>
                    <a:gd name="T47" fmla="*/ 53 h 91"/>
                    <a:gd name="T48" fmla="*/ 3 w 214"/>
                    <a:gd name="T49" fmla="*/ 53 h 91"/>
                    <a:gd name="T50" fmla="*/ 3 w 214"/>
                    <a:gd name="T51" fmla="*/ 53 h 91"/>
                    <a:gd name="T52" fmla="*/ 5 w 214"/>
                    <a:gd name="T53" fmla="*/ 53 h 91"/>
                    <a:gd name="T54" fmla="*/ 5 w 214"/>
                    <a:gd name="T55" fmla="*/ 53 h 91"/>
                    <a:gd name="T56" fmla="*/ 5 w 214"/>
                    <a:gd name="T57" fmla="*/ 36 h 91"/>
                    <a:gd name="T58" fmla="*/ 10 w 214"/>
                    <a:gd name="T59" fmla="*/ 16 h 91"/>
                    <a:gd name="T60" fmla="*/ 15 w 214"/>
                    <a:gd name="T61" fmla="*/ 3 h 91"/>
                    <a:gd name="T62" fmla="*/ 13 w 214"/>
                    <a:gd name="T63" fmla="*/ 1 h 91"/>
                    <a:gd name="T64" fmla="*/ 13 w 214"/>
                    <a:gd name="T65" fmla="*/ 1 h 91"/>
                    <a:gd name="T66" fmla="*/ 11 w 214"/>
                    <a:gd name="T67" fmla="*/ 1 h 91"/>
                    <a:gd name="T68" fmla="*/ 10 w 214"/>
                    <a:gd name="T69" fmla="*/ 0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91"/>
                    <a:gd name="T107" fmla="*/ 214 w 214"/>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91">
                      <a:moveTo>
                        <a:pt x="214" y="46"/>
                      </a:moveTo>
                      <a:lnTo>
                        <a:pt x="214" y="36"/>
                      </a:lnTo>
                      <a:lnTo>
                        <a:pt x="212" y="33"/>
                      </a:lnTo>
                      <a:lnTo>
                        <a:pt x="211" y="33"/>
                      </a:lnTo>
                      <a:lnTo>
                        <a:pt x="209" y="33"/>
                      </a:lnTo>
                      <a:lnTo>
                        <a:pt x="207" y="33"/>
                      </a:lnTo>
                      <a:lnTo>
                        <a:pt x="209" y="36"/>
                      </a:lnTo>
                      <a:lnTo>
                        <a:pt x="209" y="46"/>
                      </a:lnTo>
                      <a:lnTo>
                        <a:pt x="214" y="46"/>
                      </a:lnTo>
                      <a:lnTo>
                        <a:pt x="214" y="58"/>
                      </a:lnTo>
                      <a:lnTo>
                        <a:pt x="212" y="68"/>
                      </a:lnTo>
                      <a:lnTo>
                        <a:pt x="209" y="79"/>
                      </a:lnTo>
                      <a:lnTo>
                        <a:pt x="206" y="89"/>
                      </a:lnTo>
                      <a:lnTo>
                        <a:pt x="204" y="91"/>
                      </a:lnTo>
                      <a:lnTo>
                        <a:pt x="202" y="91"/>
                      </a:lnTo>
                      <a:lnTo>
                        <a:pt x="201" y="91"/>
                      </a:lnTo>
                      <a:lnTo>
                        <a:pt x="199" y="91"/>
                      </a:lnTo>
                      <a:lnTo>
                        <a:pt x="201" y="86"/>
                      </a:lnTo>
                      <a:lnTo>
                        <a:pt x="204" y="78"/>
                      </a:lnTo>
                      <a:lnTo>
                        <a:pt x="207" y="68"/>
                      </a:lnTo>
                      <a:lnTo>
                        <a:pt x="209" y="58"/>
                      </a:lnTo>
                      <a:lnTo>
                        <a:pt x="209" y="46"/>
                      </a:lnTo>
                      <a:lnTo>
                        <a:pt x="214" y="46"/>
                      </a:lnTo>
                      <a:close/>
                      <a:moveTo>
                        <a:pt x="10" y="0"/>
                      </a:moveTo>
                      <a:lnTo>
                        <a:pt x="8" y="5"/>
                      </a:lnTo>
                      <a:lnTo>
                        <a:pt x="5" y="15"/>
                      </a:lnTo>
                      <a:lnTo>
                        <a:pt x="1" y="25"/>
                      </a:lnTo>
                      <a:lnTo>
                        <a:pt x="0" y="36"/>
                      </a:lnTo>
                      <a:lnTo>
                        <a:pt x="0" y="46"/>
                      </a:lnTo>
                      <a:lnTo>
                        <a:pt x="0" y="51"/>
                      </a:lnTo>
                      <a:lnTo>
                        <a:pt x="1" y="53"/>
                      </a:lnTo>
                      <a:lnTo>
                        <a:pt x="3" y="53"/>
                      </a:lnTo>
                      <a:lnTo>
                        <a:pt x="5" y="53"/>
                      </a:lnTo>
                      <a:lnTo>
                        <a:pt x="5" y="46"/>
                      </a:lnTo>
                      <a:lnTo>
                        <a:pt x="5" y="36"/>
                      </a:lnTo>
                      <a:lnTo>
                        <a:pt x="6" y="26"/>
                      </a:lnTo>
                      <a:lnTo>
                        <a:pt x="10" y="16"/>
                      </a:lnTo>
                      <a:lnTo>
                        <a:pt x="13" y="6"/>
                      </a:lnTo>
                      <a:lnTo>
                        <a:pt x="15" y="3"/>
                      </a:lnTo>
                      <a:lnTo>
                        <a:pt x="15" y="1"/>
                      </a:lnTo>
                      <a:lnTo>
                        <a:pt x="13" y="1"/>
                      </a:lnTo>
                      <a:lnTo>
                        <a:pt x="11" y="1"/>
                      </a:lnTo>
                      <a:lnTo>
                        <a:pt x="10" y="0"/>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617" name="Freeform 448"/>
                <p:cNvSpPr>
                  <a:spLocks noEditPoints="1"/>
                </p:cNvSpPr>
                <p:nvPr/>
              </p:nvSpPr>
              <p:spPr bwMode="auto">
                <a:xfrm>
                  <a:off x="1926" y="2900"/>
                  <a:ext cx="211" cy="90"/>
                </a:xfrm>
                <a:custGeom>
                  <a:avLst/>
                  <a:gdLst>
                    <a:gd name="T0" fmla="*/ 210 w 211"/>
                    <a:gd name="T1" fmla="*/ 35 h 90"/>
                    <a:gd name="T2" fmla="*/ 210 w 211"/>
                    <a:gd name="T3" fmla="*/ 32 h 90"/>
                    <a:gd name="T4" fmla="*/ 208 w 211"/>
                    <a:gd name="T5" fmla="*/ 32 h 90"/>
                    <a:gd name="T6" fmla="*/ 206 w 211"/>
                    <a:gd name="T7" fmla="*/ 32 h 90"/>
                    <a:gd name="T8" fmla="*/ 205 w 211"/>
                    <a:gd name="T9" fmla="*/ 32 h 90"/>
                    <a:gd name="T10" fmla="*/ 205 w 211"/>
                    <a:gd name="T11" fmla="*/ 35 h 90"/>
                    <a:gd name="T12" fmla="*/ 211 w 211"/>
                    <a:gd name="T13" fmla="*/ 45 h 90"/>
                    <a:gd name="T14" fmla="*/ 208 w 211"/>
                    <a:gd name="T15" fmla="*/ 67 h 90"/>
                    <a:gd name="T16" fmla="*/ 203 w 211"/>
                    <a:gd name="T17" fmla="*/ 87 h 90"/>
                    <a:gd name="T18" fmla="*/ 200 w 211"/>
                    <a:gd name="T19" fmla="*/ 90 h 90"/>
                    <a:gd name="T20" fmla="*/ 198 w 211"/>
                    <a:gd name="T21" fmla="*/ 90 h 90"/>
                    <a:gd name="T22" fmla="*/ 198 w 211"/>
                    <a:gd name="T23" fmla="*/ 90 h 90"/>
                    <a:gd name="T24" fmla="*/ 196 w 211"/>
                    <a:gd name="T25" fmla="*/ 90 h 90"/>
                    <a:gd name="T26" fmla="*/ 198 w 211"/>
                    <a:gd name="T27" fmla="*/ 85 h 90"/>
                    <a:gd name="T28" fmla="*/ 203 w 211"/>
                    <a:gd name="T29" fmla="*/ 67 h 90"/>
                    <a:gd name="T30" fmla="*/ 206 w 211"/>
                    <a:gd name="T31" fmla="*/ 45 h 90"/>
                    <a:gd name="T32" fmla="*/ 12 w 211"/>
                    <a:gd name="T33" fmla="*/ 0 h 90"/>
                    <a:gd name="T34" fmla="*/ 5 w 211"/>
                    <a:gd name="T35" fmla="*/ 15 h 90"/>
                    <a:gd name="T36" fmla="*/ 2 w 211"/>
                    <a:gd name="T37" fmla="*/ 35 h 90"/>
                    <a:gd name="T38" fmla="*/ 2 w 211"/>
                    <a:gd name="T39" fmla="*/ 52 h 90"/>
                    <a:gd name="T40" fmla="*/ 2 w 211"/>
                    <a:gd name="T41" fmla="*/ 52 h 90"/>
                    <a:gd name="T42" fmla="*/ 2 w 211"/>
                    <a:gd name="T43" fmla="*/ 52 h 90"/>
                    <a:gd name="T44" fmla="*/ 2 w 211"/>
                    <a:gd name="T45" fmla="*/ 52 h 90"/>
                    <a:gd name="T46" fmla="*/ 2 w 211"/>
                    <a:gd name="T47" fmla="*/ 52 h 90"/>
                    <a:gd name="T48" fmla="*/ 2 w 211"/>
                    <a:gd name="T49" fmla="*/ 52 h 90"/>
                    <a:gd name="T50" fmla="*/ 4 w 211"/>
                    <a:gd name="T51" fmla="*/ 52 h 90"/>
                    <a:gd name="T52" fmla="*/ 5 w 211"/>
                    <a:gd name="T53" fmla="*/ 53 h 90"/>
                    <a:gd name="T54" fmla="*/ 7 w 211"/>
                    <a:gd name="T55" fmla="*/ 53 h 90"/>
                    <a:gd name="T56" fmla="*/ 7 w 211"/>
                    <a:gd name="T57" fmla="*/ 35 h 90"/>
                    <a:gd name="T58" fmla="*/ 10 w 211"/>
                    <a:gd name="T59" fmla="*/ 17 h 90"/>
                    <a:gd name="T60" fmla="*/ 15 w 211"/>
                    <a:gd name="T61" fmla="*/ 2 h 90"/>
                    <a:gd name="T62" fmla="*/ 15 w 211"/>
                    <a:gd name="T63" fmla="*/ 2 h 90"/>
                    <a:gd name="T64" fmla="*/ 14 w 211"/>
                    <a:gd name="T65" fmla="*/ 2 h 90"/>
                    <a:gd name="T66" fmla="*/ 12 w 211"/>
                    <a:gd name="T67" fmla="*/ 0 h 90"/>
                    <a:gd name="T68" fmla="*/ 12 w 21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
                    <a:gd name="T106" fmla="*/ 0 h 90"/>
                    <a:gd name="T107" fmla="*/ 211 w 21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 h="90">
                      <a:moveTo>
                        <a:pt x="211" y="45"/>
                      </a:moveTo>
                      <a:lnTo>
                        <a:pt x="210" y="35"/>
                      </a:lnTo>
                      <a:lnTo>
                        <a:pt x="210" y="32"/>
                      </a:lnTo>
                      <a:lnTo>
                        <a:pt x="208" y="32"/>
                      </a:lnTo>
                      <a:lnTo>
                        <a:pt x="206" y="32"/>
                      </a:lnTo>
                      <a:lnTo>
                        <a:pt x="205" y="32"/>
                      </a:lnTo>
                      <a:lnTo>
                        <a:pt x="205" y="35"/>
                      </a:lnTo>
                      <a:lnTo>
                        <a:pt x="206" y="45"/>
                      </a:lnTo>
                      <a:lnTo>
                        <a:pt x="211" y="45"/>
                      </a:lnTo>
                      <a:lnTo>
                        <a:pt x="210" y="57"/>
                      </a:lnTo>
                      <a:lnTo>
                        <a:pt x="208" y="67"/>
                      </a:lnTo>
                      <a:lnTo>
                        <a:pt x="206" y="77"/>
                      </a:lnTo>
                      <a:lnTo>
                        <a:pt x="203" y="87"/>
                      </a:lnTo>
                      <a:lnTo>
                        <a:pt x="201" y="90"/>
                      </a:lnTo>
                      <a:lnTo>
                        <a:pt x="200" y="90"/>
                      </a:lnTo>
                      <a:lnTo>
                        <a:pt x="198" y="90"/>
                      </a:lnTo>
                      <a:lnTo>
                        <a:pt x="196" y="90"/>
                      </a:lnTo>
                      <a:lnTo>
                        <a:pt x="195" y="90"/>
                      </a:lnTo>
                      <a:lnTo>
                        <a:pt x="198" y="85"/>
                      </a:lnTo>
                      <a:lnTo>
                        <a:pt x="201" y="75"/>
                      </a:lnTo>
                      <a:lnTo>
                        <a:pt x="203" y="67"/>
                      </a:lnTo>
                      <a:lnTo>
                        <a:pt x="205" y="57"/>
                      </a:lnTo>
                      <a:lnTo>
                        <a:pt x="206" y="45"/>
                      </a:lnTo>
                      <a:lnTo>
                        <a:pt x="211" y="45"/>
                      </a:lnTo>
                      <a:close/>
                      <a:moveTo>
                        <a:pt x="12" y="0"/>
                      </a:moveTo>
                      <a:lnTo>
                        <a:pt x="9" y="5"/>
                      </a:lnTo>
                      <a:lnTo>
                        <a:pt x="5" y="15"/>
                      </a:lnTo>
                      <a:lnTo>
                        <a:pt x="4" y="25"/>
                      </a:lnTo>
                      <a:lnTo>
                        <a:pt x="2" y="35"/>
                      </a:lnTo>
                      <a:lnTo>
                        <a:pt x="0" y="45"/>
                      </a:lnTo>
                      <a:lnTo>
                        <a:pt x="2" y="52"/>
                      </a:lnTo>
                      <a:lnTo>
                        <a:pt x="4" y="52"/>
                      </a:lnTo>
                      <a:lnTo>
                        <a:pt x="5" y="53"/>
                      </a:lnTo>
                      <a:lnTo>
                        <a:pt x="7" y="53"/>
                      </a:lnTo>
                      <a:lnTo>
                        <a:pt x="5" y="45"/>
                      </a:lnTo>
                      <a:lnTo>
                        <a:pt x="7" y="35"/>
                      </a:lnTo>
                      <a:lnTo>
                        <a:pt x="9" y="25"/>
                      </a:lnTo>
                      <a:lnTo>
                        <a:pt x="10" y="17"/>
                      </a:lnTo>
                      <a:lnTo>
                        <a:pt x="14" y="7"/>
                      </a:lnTo>
                      <a:lnTo>
                        <a:pt x="15" y="2"/>
                      </a:lnTo>
                      <a:lnTo>
                        <a:pt x="14" y="2"/>
                      </a:lnTo>
                      <a:lnTo>
                        <a:pt x="14" y="0"/>
                      </a:lnTo>
                      <a:lnTo>
                        <a:pt x="12" y="0"/>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618" name="Freeform 449"/>
                <p:cNvSpPr>
                  <a:spLocks noEditPoints="1"/>
                </p:cNvSpPr>
                <p:nvPr/>
              </p:nvSpPr>
              <p:spPr bwMode="auto">
                <a:xfrm>
                  <a:off x="1930" y="2902"/>
                  <a:ext cx="204" cy="88"/>
                </a:xfrm>
                <a:custGeom>
                  <a:avLst/>
                  <a:gdLst>
                    <a:gd name="T0" fmla="*/ 204 w 204"/>
                    <a:gd name="T1" fmla="*/ 43 h 88"/>
                    <a:gd name="T2" fmla="*/ 204 w 204"/>
                    <a:gd name="T3" fmla="*/ 33 h 88"/>
                    <a:gd name="T4" fmla="*/ 202 w 204"/>
                    <a:gd name="T5" fmla="*/ 30 h 88"/>
                    <a:gd name="T6" fmla="*/ 202 w 204"/>
                    <a:gd name="T7" fmla="*/ 30 h 88"/>
                    <a:gd name="T8" fmla="*/ 202 w 204"/>
                    <a:gd name="T9" fmla="*/ 30 h 88"/>
                    <a:gd name="T10" fmla="*/ 201 w 204"/>
                    <a:gd name="T11" fmla="*/ 30 h 88"/>
                    <a:gd name="T12" fmla="*/ 201 w 204"/>
                    <a:gd name="T13" fmla="*/ 30 h 88"/>
                    <a:gd name="T14" fmla="*/ 201 w 204"/>
                    <a:gd name="T15" fmla="*/ 30 h 88"/>
                    <a:gd name="T16" fmla="*/ 199 w 204"/>
                    <a:gd name="T17" fmla="*/ 30 h 88"/>
                    <a:gd name="T18" fmla="*/ 199 w 204"/>
                    <a:gd name="T19" fmla="*/ 30 h 88"/>
                    <a:gd name="T20" fmla="*/ 197 w 204"/>
                    <a:gd name="T21" fmla="*/ 30 h 88"/>
                    <a:gd name="T22" fmla="*/ 199 w 204"/>
                    <a:gd name="T23" fmla="*/ 33 h 88"/>
                    <a:gd name="T24" fmla="*/ 199 w 204"/>
                    <a:gd name="T25" fmla="*/ 43 h 88"/>
                    <a:gd name="T26" fmla="*/ 204 w 204"/>
                    <a:gd name="T27" fmla="*/ 43 h 88"/>
                    <a:gd name="T28" fmla="*/ 204 w 204"/>
                    <a:gd name="T29" fmla="*/ 55 h 88"/>
                    <a:gd name="T30" fmla="*/ 202 w 204"/>
                    <a:gd name="T31" fmla="*/ 65 h 88"/>
                    <a:gd name="T32" fmla="*/ 199 w 204"/>
                    <a:gd name="T33" fmla="*/ 75 h 88"/>
                    <a:gd name="T34" fmla="*/ 196 w 204"/>
                    <a:gd name="T35" fmla="*/ 83 h 88"/>
                    <a:gd name="T36" fmla="*/ 194 w 204"/>
                    <a:gd name="T37" fmla="*/ 88 h 88"/>
                    <a:gd name="T38" fmla="*/ 194 w 204"/>
                    <a:gd name="T39" fmla="*/ 88 h 88"/>
                    <a:gd name="T40" fmla="*/ 192 w 204"/>
                    <a:gd name="T41" fmla="*/ 88 h 88"/>
                    <a:gd name="T42" fmla="*/ 192 w 204"/>
                    <a:gd name="T43" fmla="*/ 88 h 88"/>
                    <a:gd name="T44" fmla="*/ 191 w 204"/>
                    <a:gd name="T45" fmla="*/ 88 h 88"/>
                    <a:gd name="T46" fmla="*/ 191 w 204"/>
                    <a:gd name="T47" fmla="*/ 88 h 88"/>
                    <a:gd name="T48" fmla="*/ 191 w 204"/>
                    <a:gd name="T49" fmla="*/ 88 h 88"/>
                    <a:gd name="T50" fmla="*/ 189 w 204"/>
                    <a:gd name="T51" fmla="*/ 88 h 88"/>
                    <a:gd name="T52" fmla="*/ 189 w 204"/>
                    <a:gd name="T53" fmla="*/ 88 h 88"/>
                    <a:gd name="T54" fmla="*/ 191 w 204"/>
                    <a:gd name="T55" fmla="*/ 81 h 88"/>
                    <a:gd name="T56" fmla="*/ 194 w 204"/>
                    <a:gd name="T57" fmla="*/ 73 h 88"/>
                    <a:gd name="T58" fmla="*/ 197 w 204"/>
                    <a:gd name="T59" fmla="*/ 63 h 88"/>
                    <a:gd name="T60" fmla="*/ 199 w 204"/>
                    <a:gd name="T61" fmla="*/ 53 h 88"/>
                    <a:gd name="T62" fmla="*/ 199 w 204"/>
                    <a:gd name="T63" fmla="*/ 43 h 88"/>
                    <a:gd name="T64" fmla="*/ 204 w 204"/>
                    <a:gd name="T65" fmla="*/ 43 h 88"/>
                    <a:gd name="T66" fmla="*/ 10 w 204"/>
                    <a:gd name="T67" fmla="*/ 0 h 88"/>
                    <a:gd name="T68" fmla="*/ 8 w 204"/>
                    <a:gd name="T69" fmla="*/ 3 h 88"/>
                    <a:gd name="T70" fmla="*/ 5 w 204"/>
                    <a:gd name="T71" fmla="*/ 13 h 88"/>
                    <a:gd name="T72" fmla="*/ 1 w 204"/>
                    <a:gd name="T73" fmla="*/ 23 h 88"/>
                    <a:gd name="T74" fmla="*/ 0 w 204"/>
                    <a:gd name="T75" fmla="*/ 33 h 88"/>
                    <a:gd name="T76" fmla="*/ 0 w 204"/>
                    <a:gd name="T77" fmla="*/ 43 h 88"/>
                    <a:gd name="T78" fmla="*/ 0 w 204"/>
                    <a:gd name="T79" fmla="*/ 50 h 88"/>
                    <a:gd name="T80" fmla="*/ 0 w 204"/>
                    <a:gd name="T81" fmla="*/ 50 h 88"/>
                    <a:gd name="T82" fmla="*/ 1 w 204"/>
                    <a:gd name="T83" fmla="*/ 51 h 88"/>
                    <a:gd name="T84" fmla="*/ 1 w 204"/>
                    <a:gd name="T85" fmla="*/ 51 h 88"/>
                    <a:gd name="T86" fmla="*/ 3 w 204"/>
                    <a:gd name="T87" fmla="*/ 51 h 88"/>
                    <a:gd name="T88" fmla="*/ 3 w 204"/>
                    <a:gd name="T89" fmla="*/ 51 h 88"/>
                    <a:gd name="T90" fmla="*/ 3 w 204"/>
                    <a:gd name="T91" fmla="*/ 51 h 88"/>
                    <a:gd name="T92" fmla="*/ 5 w 204"/>
                    <a:gd name="T93" fmla="*/ 51 h 88"/>
                    <a:gd name="T94" fmla="*/ 5 w 204"/>
                    <a:gd name="T95" fmla="*/ 51 h 88"/>
                    <a:gd name="T96" fmla="*/ 5 w 204"/>
                    <a:gd name="T97" fmla="*/ 43 h 88"/>
                    <a:gd name="T98" fmla="*/ 5 w 204"/>
                    <a:gd name="T99" fmla="*/ 33 h 88"/>
                    <a:gd name="T100" fmla="*/ 6 w 204"/>
                    <a:gd name="T101" fmla="*/ 25 h 88"/>
                    <a:gd name="T102" fmla="*/ 8 w 204"/>
                    <a:gd name="T103" fmla="*/ 15 h 88"/>
                    <a:gd name="T104" fmla="*/ 11 w 204"/>
                    <a:gd name="T105" fmla="*/ 7 h 88"/>
                    <a:gd name="T106" fmla="*/ 15 w 204"/>
                    <a:gd name="T107" fmla="*/ 2 h 88"/>
                    <a:gd name="T108" fmla="*/ 15 w 204"/>
                    <a:gd name="T109" fmla="*/ 0 h 88"/>
                    <a:gd name="T110" fmla="*/ 13 w 204"/>
                    <a:gd name="T111" fmla="*/ 0 h 88"/>
                    <a:gd name="T112" fmla="*/ 13 w 204"/>
                    <a:gd name="T113" fmla="*/ 0 h 88"/>
                    <a:gd name="T114" fmla="*/ 11 w 204"/>
                    <a:gd name="T115" fmla="*/ 0 h 88"/>
                    <a:gd name="T116" fmla="*/ 11 w 204"/>
                    <a:gd name="T117" fmla="*/ 0 h 88"/>
                    <a:gd name="T118" fmla="*/ 11 w 204"/>
                    <a:gd name="T119" fmla="*/ 0 h 88"/>
                    <a:gd name="T120" fmla="*/ 10 w 204"/>
                    <a:gd name="T121" fmla="*/ 0 h 88"/>
                    <a:gd name="T122" fmla="*/ 10 w 204"/>
                    <a:gd name="T123" fmla="*/ 0 h 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
                    <a:gd name="T187" fmla="*/ 0 h 88"/>
                    <a:gd name="T188" fmla="*/ 204 w 204"/>
                    <a:gd name="T189" fmla="*/ 88 h 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 h="88">
                      <a:moveTo>
                        <a:pt x="204" y="43"/>
                      </a:moveTo>
                      <a:lnTo>
                        <a:pt x="204" y="33"/>
                      </a:lnTo>
                      <a:lnTo>
                        <a:pt x="202" y="30"/>
                      </a:lnTo>
                      <a:lnTo>
                        <a:pt x="201" y="30"/>
                      </a:lnTo>
                      <a:lnTo>
                        <a:pt x="199" y="30"/>
                      </a:lnTo>
                      <a:lnTo>
                        <a:pt x="197" y="30"/>
                      </a:lnTo>
                      <a:lnTo>
                        <a:pt x="199" y="33"/>
                      </a:lnTo>
                      <a:lnTo>
                        <a:pt x="199" y="43"/>
                      </a:lnTo>
                      <a:lnTo>
                        <a:pt x="204" y="43"/>
                      </a:lnTo>
                      <a:lnTo>
                        <a:pt x="204" y="55"/>
                      </a:lnTo>
                      <a:lnTo>
                        <a:pt x="202" y="65"/>
                      </a:lnTo>
                      <a:lnTo>
                        <a:pt x="199" y="75"/>
                      </a:lnTo>
                      <a:lnTo>
                        <a:pt x="196" y="83"/>
                      </a:lnTo>
                      <a:lnTo>
                        <a:pt x="194" y="88"/>
                      </a:lnTo>
                      <a:lnTo>
                        <a:pt x="192" y="88"/>
                      </a:lnTo>
                      <a:lnTo>
                        <a:pt x="191" y="88"/>
                      </a:lnTo>
                      <a:lnTo>
                        <a:pt x="189" y="88"/>
                      </a:lnTo>
                      <a:lnTo>
                        <a:pt x="191" y="81"/>
                      </a:lnTo>
                      <a:lnTo>
                        <a:pt x="194" y="73"/>
                      </a:lnTo>
                      <a:lnTo>
                        <a:pt x="197" y="63"/>
                      </a:lnTo>
                      <a:lnTo>
                        <a:pt x="199" y="53"/>
                      </a:lnTo>
                      <a:lnTo>
                        <a:pt x="199" y="43"/>
                      </a:lnTo>
                      <a:lnTo>
                        <a:pt x="204" y="43"/>
                      </a:lnTo>
                      <a:close/>
                      <a:moveTo>
                        <a:pt x="10" y="0"/>
                      </a:moveTo>
                      <a:lnTo>
                        <a:pt x="8" y="3"/>
                      </a:lnTo>
                      <a:lnTo>
                        <a:pt x="5" y="13"/>
                      </a:lnTo>
                      <a:lnTo>
                        <a:pt x="1" y="23"/>
                      </a:lnTo>
                      <a:lnTo>
                        <a:pt x="0" y="33"/>
                      </a:lnTo>
                      <a:lnTo>
                        <a:pt x="0" y="43"/>
                      </a:lnTo>
                      <a:lnTo>
                        <a:pt x="0" y="50"/>
                      </a:lnTo>
                      <a:lnTo>
                        <a:pt x="1" y="51"/>
                      </a:lnTo>
                      <a:lnTo>
                        <a:pt x="3" y="51"/>
                      </a:lnTo>
                      <a:lnTo>
                        <a:pt x="5" y="51"/>
                      </a:lnTo>
                      <a:lnTo>
                        <a:pt x="5" y="43"/>
                      </a:lnTo>
                      <a:lnTo>
                        <a:pt x="5" y="33"/>
                      </a:lnTo>
                      <a:lnTo>
                        <a:pt x="6" y="25"/>
                      </a:lnTo>
                      <a:lnTo>
                        <a:pt x="8" y="15"/>
                      </a:lnTo>
                      <a:lnTo>
                        <a:pt x="11" y="7"/>
                      </a:lnTo>
                      <a:lnTo>
                        <a:pt x="15" y="2"/>
                      </a:lnTo>
                      <a:lnTo>
                        <a:pt x="15" y="0"/>
                      </a:lnTo>
                      <a:lnTo>
                        <a:pt x="13" y="0"/>
                      </a:lnTo>
                      <a:lnTo>
                        <a:pt x="11" y="0"/>
                      </a:lnTo>
                      <a:lnTo>
                        <a:pt x="10" y="0"/>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619" name="Freeform 450"/>
                <p:cNvSpPr>
                  <a:spLocks noEditPoints="1"/>
                </p:cNvSpPr>
                <p:nvPr/>
              </p:nvSpPr>
              <p:spPr bwMode="auto">
                <a:xfrm>
                  <a:off x="1931" y="2902"/>
                  <a:ext cx="201" cy="88"/>
                </a:xfrm>
                <a:custGeom>
                  <a:avLst/>
                  <a:gdLst>
                    <a:gd name="T0" fmla="*/ 201 w 201"/>
                    <a:gd name="T1" fmla="*/ 43 h 88"/>
                    <a:gd name="T2" fmla="*/ 200 w 201"/>
                    <a:gd name="T3" fmla="*/ 33 h 88"/>
                    <a:gd name="T4" fmla="*/ 200 w 201"/>
                    <a:gd name="T5" fmla="*/ 30 h 88"/>
                    <a:gd name="T6" fmla="*/ 200 w 201"/>
                    <a:gd name="T7" fmla="*/ 30 h 88"/>
                    <a:gd name="T8" fmla="*/ 198 w 201"/>
                    <a:gd name="T9" fmla="*/ 30 h 88"/>
                    <a:gd name="T10" fmla="*/ 198 w 201"/>
                    <a:gd name="T11" fmla="*/ 30 h 88"/>
                    <a:gd name="T12" fmla="*/ 196 w 201"/>
                    <a:gd name="T13" fmla="*/ 30 h 88"/>
                    <a:gd name="T14" fmla="*/ 196 w 201"/>
                    <a:gd name="T15" fmla="*/ 30 h 88"/>
                    <a:gd name="T16" fmla="*/ 196 w 201"/>
                    <a:gd name="T17" fmla="*/ 30 h 88"/>
                    <a:gd name="T18" fmla="*/ 195 w 201"/>
                    <a:gd name="T19" fmla="*/ 30 h 88"/>
                    <a:gd name="T20" fmla="*/ 195 w 201"/>
                    <a:gd name="T21" fmla="*/ 30 h 88"/>
                    <a:gd name="T22" fmla="*/ 195 w 201"/>
                    <a:gd name="T23" fmla="*/ 35 h 88"/>
                    <a:gd name="T24" fmla="*/ 196 w 201"/>
                    <a:gd name="T25" fmla="*/ 43 h 88"/>
                    <a:gd name="T26" fmla="*/ 201 w 201"/>
                    <a:gd name="T27" fmla="*/ 43 h 88"/>
                    <a:gd name="T28" fmla="*/ 200 w 201"/>
                    <a:gd name="T29" fmla="*/ 55 h 88"/>
                    <a:gd name="T30" fmla="*/ 198 w 201"/>
                    <a:gd name="T31" fmla="*/ 65 h 88"/>
                    <a:gd name="T32" fmla="*/ 196 w 201"/>
                    <a:gd name="T33" fmla="*/ 73 h 88"/>
                    <a:gd name="T34" fmla="*/ 193 w 201"/>
                    <a:gd name="T35" fmla="*/ 83 h 88"/>
                    <a:gd name="T36" fmla="*/ 190 w 201"/>
                    <a:gd name="T37" fmla="*/ 88 h 88"/>
                    <a:gd name="T38" fmla="*/ 190 w 201"/>
                    <a:gd name="T39" fmla="*/ 88 h 88"/>
                    <a:gd name="T40" fmla="*/ 190 w 201"/>
                    <a:gd name="T41" fmla="*/ 88 h 88"/>
                    <a:gd name="T42" fmla="*/ 188 w 201"/>
                    <a:gd name="T43" fmla="*/ 88 h 88"/>
                    <a:gd name="T44" fmla="*/ 188 w 201"/>
                    <a:gd name="T45" fmla="*/ 88 h 88"/>
                    <a:gd name="T46" fmla="*/ 186 w 201"/>
                    <a:gd name="T47" fmla="*/ 88 h 88"/>
                    <a:gd name="T48" fmla="*/ 186 w 201"/>
                    <a:gd name="T49" fmla="*/ 88 h 88"/>
                    <a:gd name="T50" fmla="*/ 185 w 201"/>
                    <a:gd name="T51" fmla="*/ 88 h 88"/>
                    <a:gd name="T52" fmla="*/ 185 w 201"/>
                    <a:gd name="T53" fmla="*/ 88 h 88"/>
                    <a:gd name="T54" fmla="*/ 188 w 201"/>
                    <a:gd name="T55" fmla="*/ 81 h 88"/>
                    <a:gd name="T56" fmla="*/ 191 w 201"/>
                    <a:gd name="T57" fmla="*/ 71 h 88"/>
                    <a:gd name="T58" fmla="*/ 193 w 201"/>
                    <a:gd name="T59" fmla="*/ 63 h 88"/>
                    <a:gd name="T60" fmla="*/ 195 w 201"/>
                    <a:gd name="T61" fmla="*/ 53 h 88"/>
                    <a:gd name="T62" fmla="*/ 196 w 201"/>
                    <a:gd name="T63" fmla="*/ 43 h 88"/>
                    <a:gd name="T64" fmla="*/ 201 w 201"/>
                    <a:gd name="T65" fmla="*/ 43 h 88"/>
                    <a:gd name="T66" fmla="*/ 10 w 201"/>
                    <a:gd name="T67" fmla="*/ 0 h 88"/>
                    <a:gd name="T68" fmla="*/ 9 w 201"/>
                    <a:gd name="T69" fmla="*/ 5 h 88"/>
                    <a:gd name="T70" fmla="*/ 5 w 201"/>
                    <a:gd name="T71" fmla="*/ 15 h 88"/>
                    <a:gd name="T72" fmla="*/ 4 w 201"/>
                    <a:gd name="T73" fmla="*/ 23 h 88"/>
                    <a:gd name="T74" fmla="*/ 2 w 201"/>
                    <a:gd name="T75" fmla="*/ 33 h 88"/>
                    <a:gd name="T76" fmla="*/ 0 w 201"/>
                    <a:gd name="T77" fmla="*/ 43 h 88"/>
                    <a:gd name="T78" fmla="*/ 2 w 201"/>
                    <a:gd name="T79" fmla="*/ 51 h 88"/>
                    <a:gd name="T80" fmla="*/ 2 w 201"/>
                    <a:gd name="T81" fmla="*/ 51 h 88"/>
                    <a:gd name="T82" fmla="*/ 2 w 201"/>
                    <a:gd name="T83" fmla="*/ 51 h 88"/>
                    <a:gd name="T84" fmla="*/ 4 w 201"/>
                    <a:gd name="T85" fmla="*/ 51 h 88"/>
                    <a:gd name="T86" fmla="*/ 4 w 201"/>
                    <a:gd name="T87" fmla="*/ 51 h 88"/>
                    <a:gd name="T88" fmla="*/ 4 w 201"/>
                    <a:gd name="T89" fmla="*/ 53 h 88"/>
                    <a:gd name="T90" fmla="*/ 5 w 201"/>
                    <a:gd name="T91" fmla="*/ 53 h 88"/>
                    <a:gd name="T92" fmla="*/ 5 w 201"/>
                    <a:gd name="T93" fmla="*/ 53 h 88"/>
                    <a:gd name="T94" fmla="*/ 7 w 201"/>
                    <a:gd name="T95" fmla="*/ 53 h 88"/>
                    <a:gd name="T96" fmla="*/ 5 w 201"/>
                    <a:gd name="T97" fmla="*/ 43 h 88"/>
                    <a:gd name="T98" fmla="*/ 7 w 201"/>
                    <a:gd name="T99" fmla="*/ 35 h 88"/>
                    <a:gd name="T100" fmla="*/ 9 w 201"/>
                    <a:gd name="T101" fmla="*/ 25 h 88"/>
                    <a:gd name="T102" fmla="*/ 10 w 201"/>
                    <a:gd name="T103" fmla="*/ 15 h 88"/>
                    <a:gd name="T104" fmla="*/ 14 w 201"/>
                    <a:gd name="T105" fmla="*/ 7 h 88"/>
                    <a:gd name="T106" fmla="*/ 15 w 201"/>
                    <a:gd name="T107" fmla="*/ 2 h 88"/>
                    <a:gd name="T108" fmla="*/ 15 w 201"/>
                    <a:gd name="T109" fmla="*/ 2 h 88"/>
                    <a:gd name="T110" fmla="*/ 15 w 201"/>
                    <a:gd name="T111" fmla="*/ 2 h 88"/>
                    <a:gd name="T112" fmla="*/ 14 w 201"/>
                    <a:gd name="T113" fmla="*/ 2 h 88"/>
                    <a:gd name="T114" fmla="*/ 14 w 201"/>
                    <a:gd name="T115" fmla="*/ 2 h 88"/>
                    <a:gd name="T116" fmla="*/ 14 w 201"/>
                    <a:gd name="T117" fmla="*/ 0 h 88"/>
                    <a:gd name="T118" fmla="*/ 12 w 201"/>
                    <a:gd name="T119" fmla="*/ 0 h 88"/>
                    <a:gd name="T120" fmla="*/ 12 w 201"/>
                    <a:gd name="T121" fmla="*/ 0 h 88"/>
                    <a:gd name="T122" fmla="*/ 10 w 201"/>
                    <a:gd name="T123" fmla="*/ 0 h 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1"/>
                    <a:gd name="T187" fmla="*/ 0 h 88"/>
                    <a:gd name="T188" fmla="*/ 201 w 201"/>
                    <a:gd name="T189" fmla="*/ 88 h 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1" h="88">
                      <a:moveTo>
                        <a:pt x="201" y="43"/>
                      </a:moveTo>
                      <a:lnTo>
                        <a:pt x="200" y="33"/>
                      </a:lnTo>
                      <a:lnTo>
                        <a:pt x="200" y="30"/>
                      </a:lnTo>
                      <a:lnTo>
                        <a:pt x="198" y="30"/>
                      </a:lnTo>
                      <a:lnTo>
                        <a:pt x="196" y="30"/>
                      </a:lnTo>
                      <a:lnTo>
                        <a:pt x="195" y="30"/>
                      </a:lnTo>
                      <a:lnTo>
                        <a:pt x="195" y="35"/>
                      </a:lnTo>
                      <a:lnTo>
                        <a:pt x="196" y="43"/>
                      </a:lnTo>
                      <a:lnTo>
                        <a:pt x="201" y="43"/>
                      </a:lnTo>
                      <a:lnTo>
                        <a:pt x="200" y="55"/>
                      </a:lnTo>
                      <a:lnTo>
                        <a:pt x="198" y="65"/>
                      </a:lnTo>
                      <a:lnTo>
                        <a:pt x="196" y="73"/>
                      </a:lnTo>
                      <a:lnTo>
                        <a:pt x="193" y="83"/>
                      </a:lnTo>
                      <a:lnTo>
                        <a:pt x="190" y="88"/>
                      </a:lnTo>
                      <a:lnTo>
                        <a:pt x="188" y="88"/>
                      </a:lnTo>
                      <a:lnTo>
                        <a:pt x="186" y="88"/>
                      </a:lnTo>
                      <a:lnTo>
                        <a:pt x="185" y="88"/>
                      </a:lnTo>
                      <a:lnTo>
                        <a:pt x="188" y="81"/>
                      </a:lnTo>
                      <a:lnTo>
                        <a:pt x="191" y="71"/>
                      </a:lnTo>
                      <a:lnTo>
                        <a:pt x="193" y="63"/>
                      </a:lnTo>
                      <a:lnTo>
                        <a:pt x="195" y="53"/>
                      </a:lnTo>
                      <a:lnTo>
                        <a:pt x="196" y="43"/>
                      </a:lnTo>
                      <a:lnTo>
                        <a:pt x="201" y="43"/>
                      </a:lnTo>
                      <a:close/>
                      <a:moveTo>
                        <a:pt x="10" y="0"/>
                      </a:moveTo>
                      <a:lnTo>
                        <a:pt x="9" y="5"/>
                      </a:lnTo>
                      <a:lnTo>
                        <a:pt x="5" y="15"/>
                      </a:lnTo>
                      <a:lnTo>
                        <a:pt x="4" y="23"/>
                      </a:lnTo>
                      <a:lnTo>
                        <a:pt x="2" y="33"/>
                      </a:lnTo>
                      <a:lnTo>
                        <a:pt x="0" y="43"/>
                      </a:lnTo>
                      <a:lnTo>
                        <a:pt x="2" y="51"/>
                      </a:lnTo>
                      <a:lnTo>
                        <a:pt x="4" y="51"/>
                      </a:lnTo>
                      <a:lnTo>
                        <a:pt x="4" y="53"/>
                      </a:lnTo>
                      <a:lnTo>
                        <a:pt x="5" y="53"/>
                      </a:lnTo>
                      <a:lnTo>
                        <a:pt x="7" y="53"/>
                      </a:lnTo>
                      <a:lnTo>
                        <a:pt x="5" y="43"/>
                      </a:lnTo>
                      <a:lnTo>
                        <a:pt x="7" y="35"/>
                      </a:lnTo>
                      <a:lnTo>
                        <a:pt x="9" y="25"/>
                      </a:lnTo>
                      <a:lnTo>
                        <a:pt x="10" y="15"/>
                      </a:lnTo>
                      <a:lnTo>
                        <a:pt x="14" y="7"/>
                      </a:lnTo>
                      <a:lnTo>
                        <a:pt x="15" y="2"/>
                      </a:lnTo>
                      <a:lnTo>
                        <a:pt x="14" y="2"/>
                      </a:lnTo>
                      <a:lnTo>
                        <a:pt x="14" y="0"/>
                      </a:lnTo>
                      <a:lnTo>
                        <a:pt x="12" y="0"/>
                      </a:lnTo>
                      <a:lnTo>
                        <a:pt x="10" y="0"/>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620" name="Freeform 451"/>
                <p:cNvSpPr>
                  <a:spLocks noEditPoints="1"/>
                </p:cNvSpPr>
                <p:nvPr/>
              </p:nvSpPr>
              <p:spPr bwMode="auto">
                <a:xfrm>
                  <a:off x="1935" y="2904"/>
                  <a:ext cx="194" cy="86"/>
                </a:xfrm>
                <a:custGeom>
                  <a:avLst/>
                  <a:gdLst>
                    <a:gd name="T0" fmla="*/ 194 w 194"/>
                    <a:gd name="T1" fmla="*/ 41 h 86"/>
                    <a:gd name="T2" fmla="*/ 194 w 194"/>
                    <a:gd name="T3" fmla="*/ 31 h 86"/>
                    <a:gd name="T4" fmla="*/ 192 w 194"/>
                    <a:gd name="T5" fmla="*/ 28 h 86"/>
                    <a:gd name="T6" fmla="*/ 192 w 194"/>
                    <a:gd name="T7" fmla="*/ 28 h 86"/>
                    <a:gd name="T8" fmla="*/ 192 w 194"/>
                    <a:gd name="T9" fmla="*/ 28 h 86"/>
                    <a:gd name="T10" fmla="*/ 191 w 194"/>
                    <a:gd name="T11" fmla="*/ 28 h 86"/>
                    <a:gd name="T12" fmla="*/ 191 w 194"/>
                    <a:gd name="T13" fmla="*/ 28 h 86"/>
                    <a:gd name="T14" fmla="*/ 189 w 194"/>
                    <a:gd name="T15" fmla="*/ 28 h 86"/>
                    <a:gd name="T16" fmla="*/ 189 w 194"/>
                    <a:gd name="T17" fmla="*/ 28 h 86"/>
                    <a:gd name="T18" fmla="*/ 189 w 194"/>
                    <a:gd name="T19" fmla="*/ 28 h 86"/>
                    <a:gd name="T20" fmla="*/ 187 w 194"/>
                    <a:gd name="T21" fmla="*/ 28 h 86"/>
                    <a:gd name="T22" fmla="*/ 189 w 194"/>
                    <a:gd name="T23" fmla="*/ 33 h 86"/>
                    <a:gd name="T24" fmla="*/ 189 w 194"/>
                    <a:gd name="T25" fmla="*/ 41 h 86"/>
                    <a:gd name="T26" fmla="*/ 194 w 194"/>
                    <a:gd name="T27" fmla="*/ 41 h 86"/>
                    <a:gd name="T28" fmla="*/ 194 w 194"/>
                    <a:gd name="T29" fmla="*/ 51 h 86"/>
                    <a:gd name="T30" fmla="*/ 192 w 194"/>
                    <a:gd name="T31" fmla="*/ 61 h 86"/>
                    <a:gd name="T32" fmla="*/ 189 w 194"/>
                    <a:gd name="T33" fmla="*/ 71 h 86"/>
                    <a:gd name="T34" fmla="*/ 186 w 194"/>
                    <a:gd name="T35" fmla="*/ 79 h 86"/>
                    <a:gd name="T36" fmla="*/ 184 w 194"/>
                    <a:gd name="T37" fmla="*/ 86 h 86"/>
                    <a:gd name="T38" fmla="*/ 182 w 194"/>
                    <a:gd name="T39" fmla="*/ 86 h 86"/>
                    <a:gd name="T40" fmla="*/ 182 w 194"/>
                    <a:gd name="T41" fmla="*/ 86 h 86"/>
                    <a:gd name="T42" fmla="*/ 181 w 194"/>
                    <a:gd name="T43" fmla="*/ 86 h 86"/>
                    <a:gd name="T44" fmla="*/ 181 w 194"/>
                    <a:gd name="T45" fmla="*/ 86 h 86"/>
                    <a:gd name="T46" fmla="*/ 181 w 194"/>
                    <a:gd name="T47" fmla="*/ 86 h 86"/>
                    <a:gd name="T48" fmla="*/ 179 w 194"/>
                    <a:gd name="T49" fmla="*/ 86 h 86"/>
                    <a:gd name="T50" fmla="*/ 179 w 194"/>
                    <a:gd name="T51" fmla="*/ 86 h 86"/>
                    <a:gd name="T52" fmla="*/ 177 w 194"/>
                    <a:gd name="T53" fmla="*/ 86 h 86"/>
                    <a:gd name="T54" fmla="*/ 182 w 194"/>
                    <a:gd name="T55" fmla="*/ 78 h 86"/>
                    <a:gd name="T56" fmla="*/ 186 w 194"/>
                    <a:gd name="T57" fmla="*/ 69 h 86"/>
                    <a:gd name="T58" fmla="*/ 187 w 194"/>
                    <a:gd name="T59" fmla="*/ 61 h 86"/>
                    <a:gd name="T60" fmla="*/ 189 w 194"/>
                    <a:gd name="T61" fmla="*/ 51 h 86"/>
                    <a:gd name="T62" fmla="*/ 189 w 194"/>
                    <a:gd name="T63" fmla="*/ 41 h 86"/>
                    <a:gd name="T64" fmla="*/ 194 w 194"/>
                    <a:gd name="T65" fmla="*/ 41 h 86"/>
                    <a:gd name="T66" fmla="*/ 10 w 194"/>
                    <a:gd name="T67" fmla="*/ 0 h 86"/>
                    <a:gd name="T68" fmla="*/ 6 w 194"/>
                    <a:gd name="T69" fmla="*/ 5 h 86"/>
                    <a:gd name="T70" fmla="*/ 3 w 194"/>
                    <a:gd name="T71" fmla="*/ 13 h 86"/>
                    <a:gd name="T72" fmla="*/ 1 w 194"/>
                    <a:gd name="T73" fmla="*/ 23 h 86"/>
                    <a:gd name="T74" fmla="*/ 0 w 194"/>
                    <a:gd name="T75" fmla="*/ 31 h 86"/>
                    <a:gd name="T76" fmla="*/ 0 w 194"/>
                    <a:gd name="T77" fmla="*/ 41 h 86"/>
                    <a:gd name="T78" fmla="*/ 0 w 194"/>
                    <a:gd name="T79" fmla="*/ 49 h 86"/>
                    <a:gd name="T80" fmla="*/ 0 w 194"/>
                    <a:gd name="T81" fmla="*/ 51 h 86"/>
                    <a:gd name="T82" fmla="*/ 1 w 194"/>
                    <a:gd name="T83" fmla="*/ 51 h 86"/>
                    <a:gd name="T84" fmla="*/ 1 w 194"/>
                    <a:gd name="T85" fmla="*/ 51 h 86"/>
                    <a:gd name="T86" fmla="*/ 3 w 194"/>
                    <a:gd name="T87" fmla="*/ 51 h 86"/>
                    <a:gd name="T88" fmla="*/ 3 w 194"/>
                    <a:gd name="T89" fmla="*/ 51 h 86"/>
                    <a:gd name="T90" fmla="*/ 3 w 194"/>
                    <a:gd name="T91" fmla="*/ 51 h 86"/>
                    <a:gd name="T92" fmla="*/ 5 w 194"/>
                    <a:gd name="T93" fmla="*/ 51 h 86"/>
                    <a:gd name="T94" fmla="*/ 5 w 194"/>
                    <a:gd name="T95" fmla="*/ 53 h 86"/>
                    <a:gd name="T96" fmla="*/ 5 w 194"/>
                    <a:gd name="T97" fmla="*/ 51 h 86"/>
                    <a:gd name="T98" fmla="*/ 5 w 194"/>
                    <a:gd name="T99" fmla="*/ 41 h 86"/>
                    <a:gd name="T100" fmla="*/ 5 w 194"/>
                    <a:gd name="T101" fmla="*/ 33 h 86"/>
                    <a:gd name="T102" fmla="*/ 6 w 194"/>
                    <a:gd name="T103" fmla="*/ 23 h 86"/>
                    <a:gd name="T104" fmla="*/ 8 w 194"/>
                    <a:gd name="T105" fmla="*/ 15 h 86"/>
                    <a:gd name="T106" fmla="*/ 11 w 194"/>
                    <a:gd name="T107" fmla="*/ 6 h 86"/>
                    <a:gd name="T108" fmla="*/ 15 w 194"/>
                    <a:gd name="T109" fmla="*/ 1 h 86"/>
                    <a:gd name="T110" fmla="*/ 13 w 194"/>
                    <a:gd name="T111" fmla="*/ 1 h 86"/>
                    <a:gd name="T112" fmla="*/ 13 w 194"/>
                    <a:gd name="T113" fmla="*/ 0 h 86"/>
                    <a:gd name="T114" fmla="*/ 13 w 194"/>
                    <a:gd name="T115" fmla="*/ 0 h 86"/>
                    <a:gd name="T116" fmla="*/ 11 w 194"/>
                    <a:gd name="T117" fmla="*/ 0 h 86"/>
                    <a:gd name="T118" fmla="*/ 11 w 194"/>
                    <a:gd name="T119" fmla="*/ 0 h 86"/>
                    <a:gd name="T120" fmla="*/ 11 w 194"/>
                    <a:gd name="T121" fmla="*/ 0 h 86"/>
                    <a:gd name="T122" fmla="*/ 10 w 194"/>
                    <a:gd name="T123" fmla="*/ 0 h 86"/>
                    <a:gd name="T124" fmla="*/ 10 w 194"/>
                    <a:gd name="T125" fmla="*/ 0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86"/>
                    <a:gd name="T191" fmla="*/ 194 w 194"/>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86">
                      <a:moveTo>
                        <a:pt x="194" y="41"/>
                      </a:moveTo>
                      <a:lnTo>
                        <a:pt x="194" y="31"/>
                      </a:lnTo>
                      <a:lnTo>
                        <a:pt x="192" y="28"/>
                      </a:lnTo>
                      <a:lnTo>
                        <a:pt x="191" y="28"/>
                      </a:lnTo>
                      <a:lnTo>
                        <a:pt x="189" y="28"/>
                      </a:lnTo>
                      <a:lnTo>
                        <a:pt x="187" y="28"/>
                      </a:lnTo>
                      <a:lnTo>
                        <a:pt x="189" y="33"/>
                      </a:lnTo>
                      <a:lnTo>
                        <a:pt x="189" y="41"/>
                      </a:lnTo>
                      <a:lnTo>
                        <a:pt x="194" y="41"/>
                      </a:lnTo>
                      <a:lnTo>
                        <a:pt x="194" y="51"/>
                      </a:lnTo>
                      <a:lnTo>
                        <a:pt x="192" y="61"/>
                      </a:lnTo>
                      <a:lnTo>
                        <a:pt x="189" y="71"/>
                      </a:lnTo>
                      <a:lnTo>
                        <a:pt x="186" y="79"/>
                      </a:lnTo>
                      <a:lnTo>
                        <a:pt x="184" y="86"/>
                      </a:lnTo>
                      <a:lnTo>
                        <a:pt x="182" y="86"/>
                      </a:lnTo>
                      <a:lnTo>
                        <a:pt x="181" y="86"/>
                      </a:lnTo>
                      <a:lnTo>
                        <a:pt x="179" y="86"/>
                      </a:lnTo>
                      <a:lnTo>
                        <a:pt x="177" y="86"/>
                      </a:lnTo>
                      <a:lnTo>
                        <a:pt x="182" y="78"/>
                      </a:lnTo>
                      <a:lnTo>
                        <a:pt x="186" y="69"/>
                      </a:lnTo>
                      <a:lnTo>
                        <a:pt x="187" y="61"/>
                      </a:lnTo>
                      <a:lnTo>
                        <a:pt x="189" y="51"/>
                      </a:lnTo>
                      <a:lnTo>
                        <a:pt x="189" y="41"/>
                      </a:lnTo>
                      <a:lnTo>
                        <a:pt x="194" y="41"/>
                      </a:lnTo>
                      <a:close/>
                      <a:moveTo>
                        <a:pt x="10" y="0"/>
                      </a:moveTo>
                      <a:lnTo>
                        <a:pt x="6" y="5"/>
                      </a:lnTo>
                      <a:lnTo>
                        <a:pt x="3" y="13"/>
                      </a:lnTo>
                      <a:lnTo>
                        <a:pt x="1" y="23"/>
                      </a:lnTo>
                      <a:lnTo>
                        <a:pt x="0" y="31"/>
                      </a:lnTo>
                      <a:lnTo>
                        <a:pt x="0" y="41"/>
                      </a:lnTo>
                      <a:lnTo>
                        <a:pt x="0" y="49"/>
                      </a:lnTo>
                      <a:lnTo>
                        <a:pt x="0" y="51"/>
                      </a:lnTo>
                      <a:lnTo>
                        <a:pt x="1" y="51"/>
                      </a:lnTo>
                      <a:lnTo>
                        <a:pt x="3" y="51"/>
                      </a:lnTo>
                      <a:lnTo>
                        <a:pt x="5" y="51"/>
                      </a:lnTo>
                      <a:lnTo>
                        <a:pt x="5" y="53"/>
                      </a:lnTo>
                      <a:lnTo>
                        <a:pt x="5" y="51"/>
                      </a:lnTo>
                      <a:lnTo>
                        <a:pt x="5" y="41"/>
                      </a:lnTo>
                      <a:lnTo>
                        <a:pt x="5" y="33"/>
                      </a:lnTo>
                      <a:lnTo>
                        <a:pt x="6" y="23"/>
                      </a:lnTo>
                      <a:lnTo>
                        <a:pt x="8" y="15"/>
                      </a:lnTo>
                      <a:lnTo>
                        <a:pt x="11" y="6"/>
                      </a:lnTo>
                      <a:lnTo>
                        <a:pt x="15" y="1"/>
                      </a:lnTo>
                      <a:lnTo>
                        <a:pt x="13" y="1"/>
                      </a:lnTo>
                      <a:lnTo>
                        <a:pt x="13" y="0"/>
                      </a:lnTo>
                      <a:lnTo>
                        <a:pt x="11" y="0"/>
                      </a:lnTo>
                      <a:lnTo>
                        <a:pt x="10" y="0"/>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21" name="Freeform 452"/>
                <p:cNvSpPr>
                  <a:spLocks noEditPoints="1"/>
                </p:cNvSpPr>
                <p:nvPr/>
              </p:nvSpPr>
              <p:spPr bwMode="auto">
                <a:xfrm>
                  <a:off x="1936" y="2904"/>
                  <a:ext cx="191" cy="86"/>
                </a:xfrm>
                <a:custGeom>
                  <a:avLst/>
                  <a:gdLst>
                    <a:gd name="T0" fmla="*/ 190 w 191"/>
                    <a:gd name="T1" fmla="*/ 33 h 86"/>
                    <a:gd name="T2" fmla="*/ 188 w 191"/>
                    <a:gd name="T3" fmla="*/ 28 h 86"/>
                    <a:gd name="T4" fmla="*/ 188 w 191"/>
                    <a:gd name="T5" fmla="*/ 28 h 86"/>
                    <a:gd name="T6" fmla="*/ 186 w 191"/>
                    <a:gd name="T7" fmla="*/ 28 h 86"/>
                    <a:gd name="T8" fmla="*/ 185 w 191"/>
                    <a:gd name="T9" fmla="*/ 28 h 86"/>
                    <a:gd name="T10" fmla="*/ 185 w 191"/>
                    <a:gd name="T11" fmla="*/ 33 h 86"/>
                    <a:gd name="T12" fmla="*/ 191 w 191"/>
                    <a:gd name="T13" fmla="*/ 41 h 86"/>
                    <a:gd name="T14" fmla="*/ 188 w 191"/>
                    <a:gd name="T15" fmla="*/ 61 h 86"/>
                    <a:gd name="T16" fmla="*/ 183 w 191"/>
                    <a:gd name="T17" fmla="*/ 79 h 86"/>
                    <a:gd name="T18" fmla="*/ 180 w 191"/>
                    <a:gd name="T19" fmla="*/ 86 h 86"/>
                    <a:gd name="T20" fmla="*/ 178 w 191"/>
                    <a:gd name="T21" fmla="*/ 86 h 86"/>
                    <a:gd name="T22" fmla="*/ 176 w 191"/>
                    <a:gd name="T23" fmla="*/ 86 h 86"/>
                    <a:gd name="T24" fmla="*/ 175 w 191"/>
                    <a:gd name="T25" fmla="*/ 86 h 86"/>
                    <a:gd name="T26" fmla="*/ 175 w 191"/>
                    <a:gd name="T27" fmla="*/ 84 h 86"/>
                    <a:gd name="T28" fmla="*/ 181 w 191"/>
                    <a:gd name="T29" fmla="*/ 69 h 86"/>
                    <a:gd name="T30" fmla="*/ 185 w 191"/>
                    <a:gd name="T31" fmla="*/ 51 h 86"/>
                    <a:gd name="T32" fmla="*/ 191 w 191"/>
                    <a:gd name="T33" fmla="*/ 41 h 86"/>
                    <a:gd name="T34" fmla="*/ 9 w 191"/>
                    <a:gd name="T35" fmla="*/ 5 h 86"/>
                    <a:gd name="T36" fmla="*/ 4 w 191"/>
                    <a:gd name="T37" fmla="*/ 23 h 86"/>
                    <a:gd name="T38" fmla="*/ 0 w 191"/>
                    <a:gd name="T39" fmla="*/ 41 h 86"/>
                    <a:gd name="T40" fmla="*/ 2 w 191"/>
                    <a:gd name="T41" fmla="*/ 51 h 86"/>
                    <a:gd name="T42" fmla="*/ 4 w 191"/>
                    <a:gd name="T43" fmla="*/ 51 h 86"/>
                    <a:gd name="T44" fmla="*/ 5 w 191"/>
                    <a:gd name="T45" fmla="*/ 53 h 86"/>
                    <a:gd name="T46" fmla="*/ 5 w 191"/>
                    <a:gd name="T47" fmla="*/ 53 h 86"/>
                    <a:gd name="T48" fmla="*/ 7 w 191"/>
                    <a:gd name="T49" fmla="*/ 51 h 86"/>
                    <a:gd name="T50" fmla="*/ 7 w 191"/>
                    <a:gd name="T51" fmla="*/ 33 h 86"/>
                    <a:gd name="T52" fmla="*/ 10 w 191"/>
                    <a:gd name="T53" fmla="*/ 15 h 86"/>
                    <a:gd name="T54" fmla="*/ 15 w 191"/>
                    <a:gd name="T55" fmla="*/ 1 h 86"/>
                    <a:gd name="T56" fmla="*/ 14 w 191"/>
                    <a:gd name="T57" fmla="*/ 1 h 86"/>
                    <a:gd name="T58" fmla="*/ 14 w 191"/>
                    <a:gd name="T59" fmla="*/ 1 h 86"/>
                    <a:gd name="T60" fmla="*/ 12 w 191"/>
                    <a:gd name="T61" fmla="*/ 0 h 86"/>
                    <a:gd name="T62" fmla="*/ 10 w 191"/>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
                    <a:gd name="T97" fmla="*/ 0 h 86"/>
                    <a:gd name="T98" fmla="*/ 191 w 191"/>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 h="86">
                      <a:moveTo>
                        <a:pt x="191" y="41"/>
                      </a:moveTo>
                      <a:lnTo>
                        <a:pt x="190" y="33"/>
                      </a:lnTo>
                      <a:lnTo>
                        <a:pt x="190" y="28"/>
                      </a:lnTo>
                      <a:lnTo>
                        <a:pt x="188" y="28"/>
                      </a:lnTo>
                      <a:lnTo>
                        <a:pt x="186" y="28"/>
                      </a:lnTo>
                      <a:lnTo>
                        <a:pt x="185" y="28"/>
                      </a:lnTo>
                      <a:lnTo>
                        <a:pt x="185" y="33"/>
                      </a:lnTo>
                      <a:lnTo>
                        <a:pt x="186" y="41"/>
                      </a:lnTo>
                      <a:lnTo>
                        <a:pt x="191" y="41"/>
                      </a:lnTo>
                      <a:lnTo>
                        <a:pt x="190" y="51"/>
                      </a:lnTo>
                      <a:lnTo>
                        <a:pt x="188" y="61"/>
                      </a:lnTo>
                      <a:lnTo>
                        <a:pt x="186" y="69"/>
                      </a:lnTo>
                      <a:lnTo>
                        <a:pt x="183" y="79"/>
                      </a:lnTo>
                      <a:lnTo>
                        <a:pt x="180" y="86"/>
                      </a:lnTo>
                      <a:lnTo>
                        <a:pt x="178" y="86"/>
                      </a:lnTo>
                      <a:lnTo>
                        <a:pt x="176" y="86"/>
                      </a:lnTo>
                      <a:lnTo>
                        <a:pt x="175" y="86"/>
                      </a:lnTo>
                      <a:lnTo>
                        <a:pt x="175" y="84"/>
                      </a:lnTo>
                      <a:lnTo>
                        <a:pt x="178" y="76"/>
                      </a:lnTo>
                      <a:lnTo>
                        <a:pt x="181" y="69"/>
                      </a:lnTo>
                      <a:lnTo>
                        <a:pt x="183" y="59"/>
                      </a:lnTo>
                      <a:lnTo>
                        <a:pt x="185" y="51"/>
                      </a:lnTo>
                      <a:lnTo>
                        <a:pt x="186" y="41"/>
                      </a:lnTo>
                      <a:lnTo>
                        <a:pt x="191" y="41"/>
                      </a:lnTo>
                      <a:close/>
                      <a:moveTo>
                        <a:pt x="10" y="0"/>
                      </a:moveTo>
                      <a:lnTo>
                        <a:pt x="9" y="5"/>
                      </a:lnTo>
                      <a:lnTo>
                        <a:pt x="5" y="13"/>
                      </a:lnTo>
                      <a:lnTo>
                        <a:pt x="4" y="23"/>
                      </a:lnTo>
                      <a:lnTo>
                        <a:pt x="2" y="33"/>
                      </a:lnTo>
                      <a:lnTo>
                        <a:pt x="0" y="41"/>
                      </a:lnTo>
                      <a:lnTo>
                        <a:pt x="2" y="51"/>
                      </a:lnTo>
                      <a:lnTo>
                        <a:pt x="4" y="51"/>
                      </a:lnTo>
                      <a:lnTo>
                        <a:pt x="4" y="53"/>
                      </a:lnTo>
                      <a:lnTo>
                        <a:pt x="5" y="53"/>
                      </a:lnTo>
                      <a:lnTo>
                        <a:pt x="7" y="53"/>
                      </a:lnTo>
                      <a:lnTo>
                        <a:pt x="7" y="51"/>
                      </a:lnTo>
                      <a:lnTo>
                        <a:pt x="5" y="41"/>
                      </a:lnTo>
                      <a:lnTo>
                        <a:pt x="7" y="33"/>
                      </a:lnTo>
                      <a:lnTo>
                        <a:pt x="7" y="25"/>
                      </a:lnTo>
                      <a:lnTo>
                        <a:pt x="10" y="15"/>
                      </a:lnTo>
                      <a:lnTo>
                        <a:pt x="14" y="6"/>
                      </a:lnTo>
                      <a:lnTo>
                        <a:pt x="15" y="1"/>
                      </a:lnTo>
                      <a:lnTo>
                        <a:pt x="14" y="1"/>
                      </a:lnTo>
                      <a:lnTo>
                        <a:pt x="12" y="1"/>
                      </a:lnTo>
                      <a:lnTo>
                        <a:pt x="12" y="0"/>
                      </a:lnTo>
                      <a:lnTo>
                        <a:pt x="10" y="0"/>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22" name="Freeform 453"/>
                <p:cNvSpPr>
                  <a:spLocks noEditPoints="1"/>
                </p:cNvSpPr>
                <p:nvPr/>
              </p:nvSpPr>
              <p:spPr bwMode="auto">
                <a:xfrm>
                  <a:off x="1940" y="2905"/>
                  <a:ext cx="184" cy="85"/>
                </a:xfrm>
                <a:custGeom>
                  <a:avLst/>
                  <a:gdLst>
                    <a:gd name="T0" fmla="*/ 184 w 184"/>
                    <a:gd name="T1" fmla="*/ 32 h 85"/>
                    <a:gd name="T2" fmla="*/ 182 w 184"/>
                    <a:gd name="T3" fmla="*/ 27 h 85"/>
                    <a:gd name="T4" fmla="*/ 181 w 184"/>
                    <a:gd name="T5" fmla="*/ 27 h 85"/>
                    <a:gd name="T6" fmla="*/ 179 w 184"/>
                    <a:gd name="T7" fmla="*/ 27 h 85"/>
                    <a:gd name="T8" fmla="*/ 179 w 184"/>
                    <a:gd name="T9" fmla="*/ 27 h 85"/>
                    <a:gd name="T10" fmla="*/ 179 w 184"/>
                    <a:gd name="T11" fmla="*/ 32 h 85"/>
                    <a:gd name="T12" fmla="*/ 184 w 184"/>
                    <a:gd name="T13" fmla="*/ 40 h 85"/>
                    <a:gd name="T14" fmla="*/ 182 w 184"/>
                    <a:gd name="T15" fmla="*/ 60 h 85"/>
                    <a:gd name="T16" fmla="*/ 177 w 184"/>
                    <a:gd name="T17" fmla="*/ 77 h 85"/>
                    <a:gd name="T18" fmla="*/ 172 w 184"/>
                    <a:gd name="T19" fmla="*/ 85 h 85"/>
                    <a:gd name="T20" fmla="*/ 171 w 184"/>
                    <a:gd name="T21" fmla="*/ 85 h 85"/>
                    <a:gd name="T22" fmla="*/ 169 w 184"/>
                    <a:gd name="T23" fmla="*/ 85 h 85"/>
                    <a:gd name="T24" fmla="*/ 167 w 184"/>
                    <a:gd name="T25" fmla="*/ 85 h 85"/>
                    <a:gd name="T26" fmla="*/ 172 w 184"/>
                    <a:gd name="T27" fmla="*/ 75 h 85"/>
                    <a:gd name="T28" fmla="*/ 177 w 184"/>
                    <a:gd name="T29" fmla="*/ 58 h 85"/>
                    <a:gd name="T30" fmla="*/ 179 w 184"/>
                    <a:gd name="T31" fmla="*/ 40 h 85"/>
                    <a:gd name="T32" fmla="*/ 10 w 184"/>
                    <a:gd name="T33" fmla="*/ 0 h 85"/>
                    <a:gd name="T34" fmla="*/ 3 w 184"/>
                    <a:gd name="T35" fmla="*/ 14 h 85"/>
                    <a:gd name="T36" fmla="*/ 0 w 184"/>
                    <a:gd name="T37" fmla="*/ 32 h 85"/>
                    <a:gd name="T38" fmla="*/ 0 w 184"/>
                    <a:gd name="T39" fmla="*/ 50 h 85"/>
                    <a:gd name="T40" fmla="*/ 1 w 184"/>
                    <a:gd name="T41" fmla="*/ 52 h 85"/>
                    <a:gd name="T42" fmla="*/ 1 w 184"/>
                    <a:gd name="T43" fmla="*/ 52 h 85"/>
                    <a:gd name="T44" fmla="*/ 3 w 184"/>
                    <a:gd name="T45" fmla="*/ 52 h 85"/>
                    <a:gd name="T46" fmla="*/ 5 w 184"/>
                    <a:gd name="T47" fmla="*/ 53 h 85"/>
                    <a:gd name="T48" fmla="*/ 5 w 184"/>
                    <a:gd name="T49" fmla="*/ 50 h 85"/>
                    <a:gd name="T50" fmla="*/ 5 w 184"/>
                    <a:gd name="T51" fmla="*/ 32 h 85"/>
                    <a:gd name="T52" fmla="*/ 8 w 184"/>
                    <a:gd name="T53" fmla="*/ 15 h 85"/>
                    <a:gd name="T54" fmla="*/ 15 w 184"/>
                    <a:gd name="T55" fmla="*/ 2 h 85"/>
                    <a:gd name="T56" fmla="*/ 13 w 184"/>
                    <a:gd name="T57" fmla="*/ 2 h 85"/>
                    <a:gd name="T58" fmla="*/ 11 w 184"/>
                    <a:gd name="T59" fmla="*/ 0 h 85"/>
                    <a:gd name="T60" fmla="*/ 10 w 184"/>
                    <a:gd name="T61" fmla="*/ 0 h 85"/>
                    <a:gd name="T62" fmla="*/ 10 w 184"/>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85"/>
                    <a:gd name="T98" fmla="*/ 184 w 184"/>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85">
                      <a:moveTo>
                        <a:pt x="184" y="40"/>
                      </a:moveTo>
                      <a:lnTo>
                        <a:pt x="184" y="32"/>
                      </a:lnTo>
                      <a:lnTo>
                        <a:pt x="182" y="27"/>
                      </a:lnTo>
                      <a:lnTo>
                        <a:pt x="181" y="27"/>
                      </a:lnTo>
                      <a:lnTo>
                        <a:pt x="179" y="27"/>
                      </a:lnTo>
                      <a:lnTo>
                        <a:pt x="177" y="27"/>
                      </a:lnTo>
                      <a:lnTo>
                        <a:pt x="179" y="32"/>
                      </a:lnTo>
                      <a:lnTo>
                        <a:pt x="179" y="40"/>
                      </a:lnTo>
                      <a:lnTo>
                        <a:pt x="184" y="40"/>
                      </a:lnTo>
                      <a:lnTo>
                        <a:pt x="184" y="50"/>
                      </a:lnTo>
                      <a:lnTo>
                        <a:pt x="182" y="60"/>
                      </a:lnTo>
                      <a:lnTo>
                        <a:pt x="181" y="68"/>
                      </a:lnTo>
                      <a:lnTo>
                        <a:pt x="177" y="77"/>
                      </a:lnTo>
                      <a:lnTo>
                        <a:pt x="172" y="85"/>
                      </a:lnTo>
                      <a:lnTo>
                        <a:pt x="171" y="85"/>
                      </a:lnTo>
                      <a:lnTo>
                        <a:pt x="169" y="85"/>
                      </a:lnTo>
                      <a:lnTo>
                        <a:pt x="167" y="85"/>
                      </a:lnTo>
                      <a:lnTo>
                        <a:pt x="172" y="75"/>
                      </a:lnTo>
                      <a:lnTo>
                        <a:pt x="176" y="67"/>
                      </a:lnTo>
                      <a:lnTo>
                        <a:pt x="177" y="58"/>
                      </a:lnTo>
                      <a:lnTo>
                        <a:pt x="179" y="50"/>
                      </a:lnTo>
                      <a:lnTo>
                        <a:pt x="179" y="40"/>
                      </a:lnTo>
                      <a:lnTo>
                        <a:pt x="184" y="40"/>
                      </a:lnTo>
                      <a:close/>
                      <a:moveTo>
                        <a:pt x="10" y="0"/>
                      </a:moveTo>
                      <a:lnTo>
                        <a:pt x="6" y="5"/>
                      </a:lnTo>
                      <a:lnTo>
                        <a:pt x="3" y="14"/>
                      </a:lnTo>
                      <a:lnTo>
                        <a:pt x="1" y="22"/>
                      </a:lnTo>
                      <a:lnTo>
                        <a:pt x="0" y="32"/>
                      </a:lnTo>
                      <a:lnTo>
                        <a:pt x="0" y="40"/>
                      </a:lnTo>
                      <a:lnTo>
                        <a:pt x="0" y="50"/>
                      </a:lnTo>
                      <a:lnTo>
                        <a:pt x="0" y="52"/>
                      </a:lnTo>
                      <a:lnTo>
                        <a:pt x="1" y="52"/>
                      </a:lnTo>
                      <a:lnTo>
                        <a:pt x="3" y="52"/>
                      </a:lnTo>
                      <a:lnTo>
                        <a:pt x="5" y="53"/>
                      </a:lnTo>
                      <a:lnTo>
                        <a:pt x="5" y="50"/>
                      </a:lnTo>
                      <a:lnTo>
                        <a:pt x="5" y="40"/>
                      </a:lnTo>
                      <a:lnTo>
                        <a:pt x="5" y="32"/>
                      </a:lnTo>
                      <a:lnTo>
                        <a:pt x="6" y="24"/>
                      </a:lnTo>
                      <a:lnTo>
                        <a:pt x="8" y="15"/>
                      </a:lnTo>
                      <a:lnTo>
                        <a:pt x="11" y="7"/>
                      </a:lnTo>
                      <a:lnTo>
                        <a:pt x="15" y="2"/>
                      </a:lnTo>
                      <a:lnTo>
                        <a:pt x="13" y="2"/>
                      </a:lnTo>
                      <a:lnTo>
                        <a:pt x="13" y="0"/>
                      </a:lnTo>
                      <a:lnTo>
                        <a:pt x="11" y="0"/>
                      </a:lnTo>
                      <a:lnTo>
                        <a:pt x="10" y="0"/>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23" name="Freeform 454"/>
                <p:cNvSpPr>
                  <a:spLocks noEditPoints="1"/>
                </p:cNvSpPr>
                <p:nvPr/>
              </p:nvSpPr>
              <p:spPr bwMode="auto">
                <a:xfrm>
                  <a:off x="1941" y="2905"/>
                  <a:ext cx="181" cy="85"/>
                </a:xfrm>
                <a:custGeom>
                  <a:avLst/>
                  <a:gdLst>
                    <a:gd name="T0" fmla="*/ 180 w 181"/>
                    <a:gd name="T1" fmla="*/ 32 h 85"/>
                    <a:gd name="T2" fmla="*/ 178 w 181"/>
                    <a:gd name="T3" fmla="*/ 27 h 85"/>
                    <a:gd name="T4" fmla="*/ 178 w 181"/>
                    <a:gd name="T5" fmla="*/ 27 h 85"/>
                    <a:gd name="T6" fmla="*/ 176 w 181"/>
                    <a:gd name="T7" fmla="*/ 27 h 85"/>
                    <a:gd name="T8" fmla="*/ 175 w 181"/>
                    <a:gd name="T9" fmla="*/ 27 h 85"/>
                    <a:gd name="T10" fmla="*/ 175 w 181"/>
                    <a:gd name="T11" fmla="*/ 32 h 85"/>
                    <a:gd name="T12" fmla="*/ 181 w 181"/>
                    <a:gd name="T13" fmla="*/ 40 h 85"/>
                    <a:gd name="T14" fmla="*/ 178 w 181"/>
                    <a:gd name="T15" fmla="*/ 58 h 85"/>
                    <a:gd name="T16" fmla="*/ 173 w 181"/>
                    <a:gd name="T17" fmla="*/ 75 h 85"/>
                    <a:gd name="T18" fmla="*/ 170 w 181"/>
                    <a:gd name="T19" fmla="*/ 85 h 85"/>
                    <a:gd name="T20" fmla="*/ 168 w 181"/>
                    <a:gd name="T21" fmla="*/ 85 h 85"/>
                    <a:gd name="T22" fmla="*/ 166 w 181"/>
                    <a:gd name="T23" fmla="*/ 85 h 85"/>
                    <a:gd name="T24" fmla="*/ 165 w 181"/>
                    <a:gd name="T25" fmla="*/ 85 h 85"/>
                    <a:gd name="T26" fmla="*/ 163 w 181"/>
                    <a:gd name="T27" fmla="*/ 85 h 85"/>
                    <a:gd name="T28" fmla="*/ 171 w 181"/>
                    <a:gd name="T29" fmla="*/ 67 h 85"/>
                    <a:gd name="T30" fmla="*/ 175 w 181"/>
                    <a:gd name="T31" fmla="*/ 50 h 85"/>
                    <a:gd name="T32" fmla="*/ 181 w 181"/>
                    <a:gd name="T33" fmla="*/ 40 h 85"/>
                    <a:gd name="T34" fmla="*/ 9 w 181"/>
                    <a:gd name="T35" fmla="*/ 5 h 85"/>
                    <a:gd name="T36" fmla="*/ 2 w 181"/>
                    <a:gd name="T37" fmla="*/ 24 h 85"/>
                    <a:gd name="T38" fmla="*/ 0 w 181"/>
                    <a:gd name="T39" fmla="*/ 40 h 85"/>
                    <a:gd name="T40" fmla="*/ 2 w 181"/>
                    <a:gd name="T41" fmla="*/ 52 h 85"/>
                    <a:gd name="T42" fmla="*/ 4 w 181"/>
                    <a:gd name="T43" fmla="*/ 53 h 85"/>
                    <a:gd name="T44" fmla="*/ 4 w 181"/>
                    <a:gd name="T45" fmla="*/ 53 h 85"/>
                    <a:gd name="T46" fmla="*/ 5 w 181"/>
                    <a:gd name="T47" fmla="*/ 53 h 85"/>
                    <a:gd name="T48" fmla="*/ 7 w 181"/>
                    <a:gd name="T49" fmla="*/ 53 h 85"/>
                    <a:gd name="T50" fmla="*/ 5 w 181"/>
                    <a:gd name="T51" fmla="*/ 40 h 85"/>
                    <a:gd name="T52" fmla="*/ 7 w 181"/>
                    <a:gd name="T53" fmla="*/ 24 h 85"/>
                    <a:gd name="T54" fmla="*/ 12 w 181"/>
                    <a:gd name="T55" fmla="*/ 9 h 85"/>
                    <a:gd name="T56" fmla="*/ 15 w 181"/>
                    <a:gd name="T57" fmla="*/ 2 h 85"/>
                    <a:gd name="T58" fmla="*/ 14 w 181"/>
                    <a:gd name="T59" fmla="*/ 2 h 85"/>
                    <a:gd name="T60" fmla="*/ 12 w 181"/>
                    <a:gd name="T61" fmla="*/ 2 h 85"/>
                    <a:gd name="T62" fmla="*/ 10 w 181"/>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85"/>
                    <a:gd name="T98" fmla="*/ 181 w 181"/>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85">
                      <a:moveTo>
                        <a:pt x="181" y="40"/>
                      </a:moveTo>
                      <a:lnTo>
                        <a:pt x="180" y="32"/>
                      </a:lnTo>
                      <a:lnTo>
                        <a:pt x="180" y="27"/>
                      </a:lnTo>
                      <a:lnTo>
                        <a:pt x="178" y="27"/>
                      </a:lnTo>
                      <a:lnTo>
                        <a:pt x="176" y="27"/>
                      </a:lnTo>
                      <a:lnTo>
                        <a:pt x="175" y="27"/>
                      </a:lnTo>
                      <a:lnTo>
                        <a:pt x="175" y="32"/>
                      </a:lnTo>
                      <a:lnTo>
                        <a:pt x="176" y="40"/>
                      </a:lnTo>
                      <a:lnTo>
                        <a:pt x="181" y="40"/>
                      </a:lnTo>
                      <a:lnTo>
                        <a:pt x="180" y="50"/>
                      </a:lnTo>
                      <a:lnTo>
                        <a:pt x="178" y="58"/>
                      </a:lnTo>
                      <a:lnTo>
                        <a:pt x="176" y="68"/>
                      </a:lnTo>
                      <a:lnTo>
                        <a:pt x="173" y="75"/>
                      </a:lnTo>
                      <a:lnTo>
                        <a:pt x="170" y="83"/>
                      </a:lnTo>
                      <a:lnTo>
                        <a:pt x="170" y="85"/>
                      </a:lnTo>
                      <a:lnTo>
                        <a:pt x="168" y="85"/>
                      </a:lnTo>
                      <a:lnTo>
                        <a:pt x="166" y="85"/>
                      </a:lnTo>
                      <a:lnTo>
                        <a:pt x="165" y="85"/>
                      </a:lnTo>
                      <a:lnTo>
                        <a:pt x="163" y="85"/>
                      </a:lnTo>
                      <a:lnTo>
                        <a:pt x="168" y="73"/>
                      </a:lnTo>
                      <a:lnTo>
                        <a:pt x="171" y="67"/>
                      </a:lnTo>
                      <a:lnTo>
                        <a:pt x="173" y="58"/>
                      </a:lnTo>
                      <a:lnTo>
                        <a:pt x="175" y="50"/>
                      </a:lnTo>
                      <a:lnTo>
                        <a:pt x="176" y="40"/>
                      </a:lnTo>
                      <a:lnTo>
                        <a:pt x="181" y="40"/>
                      </a:lnTo>
                      <a:close/>
                      <a:moveTo>
                        <a:pt x="10" y="0"/>
                      </a:moveTo>
                      <a:lnTo>
                        <a:pt x="9" y="5"/>
                      </a:lnTo>
                      <a:lnTo>
                        <a:pt x="5" y="14"/>
                      </a:lnTo>
                      <a:lnTo>
                        <a:pt x="2" y="24"/>
                      </a:lnTo>
                      <a:lnTo>
                        <a:pt x="2" y="32"/>
                      </a:lnTo>
                      <a:lnTo>
                        <a:pt x="0" y="40"/>
                      </a:lnTo>
                      <a:lnTo>
                        <a:pt x="2" y="50"/>
                      </a:lnTo>
                      <a:lnTo>
                        <a:pt x="2" y="52"/>
                      </a:lnTo>
                      <a:lnTo>
                        <a:pt x="4" y="53"/>
                      </a:lnTo>
                      <a:lnTo>
                        <a:pt x="5" y="53"/>
                      </a:lnTo>
                      <a:lnTo>
                        <a:pt x="7" y="53"/>
                      </a:lnTo>
                      <a:lnTo>
                        <a:pt x="7" y="50"/>
                      </a:lnTo>
                      <a:lnTo>
                        <a:pt x="5" y="40"/>
                      </a:lnTo>
                      <a:lnTo>
                        <a:pt x="7" y="32"/>
                      </a:lnTo>
                      <a:lnTo>
                        <a:pt x="7" y="24"/>
                      </a:lnTo>
                      <a:lnTo>
                        <a:pt x="10" y="15"/>
                      </a:lnTo>
                      <a:lnTo>
                        <a:pt x="12" y="9"/>
                      </a:lnTo>
                      <a:lnTo>
                        <a:pt x="15" y="2"/>
                      </a:lnTo>
                      <a:lnTo>
                        <a:pt x="14" y="2"/>
                      </a:lnTo>
                      <a:lnTo>
                        <a:pt x="12" y="2"/>
                      </a:lnTo>
                      <a:lnTo>
                        <a:pt x="10" y="0"/>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24" name="Freeform 455"/>
                <p:cNvSpPr>
                  <a:spLocks noEditPoints="1"/>
                </p:cNvSpPr>
                <p:nvPr/>
              </p:nvSpPr>
              <p:spPr bwMode="auto">
                <a:xfrm>
                  <a:off x="1945" y="2907"/>
                  <a:ext cx="174" cy="83"/>
                </a:xfrm>
                <a:custGeom>
                  <a:avLst/>
                  <a:gdLst>
                    <a:gd name="T0" fmla="*/ 174 w 174"/>
                    <a:gd name="T1" fmla="*/ 38 h 83"/>
                    <a:gd name="T2" fmla="*/ 174 w 174"/>
                    <a:gd name="T3" fmla="*/ 30 h 83"/>
                    <a:gd name="T4" fmla="*/ 172 w 174"/>
                    <a:gd name="T5" fmla="*/ 25 h 83"/>
                    <a:gd name="T6" fmla="*/ 172 w 174"/>
                    <a:gd name="T7" fmla="*/ 25 h 83"/>
                    <a:gd name="T8" fmla="*/ 172 w 174"/>
                    <a:gd name="T9" fmla="*/ 25 h 83"/>
                    <a:gd name="T10" fmla="*/ 171 w 174"/>
                    <a:gd name="T11" fmla="*/ 25 h 83"/>
                    <a:gd name="T12" fmla="*/ 171 w 174"/>
                    <a:gd name="T13" fmla="*/ 25 h 83"/>
                    <a:gd name="T14" fmla="*/ 169 w 174"/>
                    <a:gd name="T15" fmla="*/ 25 h 83"/>
                    <a:gd name="T16" fmla="*/ 169 w 174"/>
                    <a:gd name="T17" fmla="*/ 25 h 83"/>
                    <a:gd name="T18" fmla="*/ 169 w 174"/>
                    <a:gd name="T19" fmla="*/ 25 h 83"/>
                    <a:gd name="T20" fmla="*/ 167 w 174"/>
                    <a:gd name="T21" fmla="*/ 25 h 83"/>
                    <a:gd name="T22" fmla="*/ 169 w 174"/>
                    <a:gd name="T23" fmla="*/ 38 h 83"/>
                    <a:gd name="T24" fmla="*/ 174 w 174"/>
                    <a:gd name="T25" fmla="*/ 38 h 83"/>
                    <a:gd name="T26" fmla="*/ 174 w 174"/>
                    <a:gd name="T27" fmla="*/ 48 h 83"/>
                    <a:gd name="T28" fmla="*/ 172 w 174"/>
                    <a:gd name="T29" fmla="*/ 56 h 83"/>
                    <a:gd name="T30" fmla="*/ 171 w 174"/>
                    <a:gd name="T31" fmla="*/ 65 h 83"/>
                    <a:gd name="T32" fmla="*/ 167 w 174"/>
                    <a:gd name="T33" fmla="*/ 73 h 83"/>
                    <a:gd name="T34" fmla="*/ 162 w 174"/>
                    <a:gd name="T35" fmla="*/ 83 h 83"/>
                    <a:gd name="T36" fmla="*/ 161 w 174"/>
                    <a:gd name="T37" fmla="*/ 83 h 83"/>
                    <a:gd name="T38" fmla="*/ 161 w 174"/>
                    <a:gd name="T39" fmla="*/ 83 h 83"/>
                    <a:gd name="T40" fmla="*/ 159 w 174"/>
                    <a:gd name="T41" fmla="*/ 83 h 83"/>
                    <a:gd name="T42" fmla="*/ 159 w 174"/>
                    <a:gd name="T43" fmla="*/ 83 h 83"/>
                    <a:gd name="T44" fmla="*/ 159 w 174"/>
                    <a:gd name="T45" fmla="*/ 83 h 83"/>
                    <a:gd name="T46" fmla="*/ 157 w 174"/>
                    <a:gd name="T47" fmla="*/ 83 h 83"/>
                    <a:gd name="T48" fmla="*/ 157 w 174"/>
                    <a:gd name="T49" fmla="*/ 83 h 83"/>
                    <a:gd name="T50" fmla="*/ 156 w 174"/>
                    <a:gd name="T51" fmla="*/ 83 h 83"/>
                    <a:gd name="T52" fmla="*/ 162 w 174"/>
                    <a:gd name="T53" fmla="*/ 71 h 83"/>
                    <a:gd name="T54" fmla="*/ 167 w 174"/>
                    <a:gd name="T55" fmla="*/ 55 h 83"/>
                    <a:gd name="T56" fmla="*/ 169 w 174"/>
                    <a:gd name="T57" fmla="*/ 38 h 83"/>
                    <a:gd name="T58" fmla="*/ 174 w 174"/>
                    <a:gd name="T59" fmla="*/ 38 h 83"/>
                    <a:gd name="T60" fmla="*/ 10 w 174"/>
                    <a:gd name="T61" fmla="*/ 0 h 83"/>
                    <a:gd name="T62" fmla="*/ 6 w 174"/>
                    <a:gd name="T63" fmla="*/ 5 h 83"/>
                    <a:gd name="T64" fmla="*/ 3 w 174"/>
                    <a:gd name="T65" fmla="*/ 13 h 83"/>
                    <a:gd name="T66" fmla="*/ 1 w 174"/>
                    <a:gd name="T67" fmla="*/ 22 h 83"/>
                    <a:gd name="T68" fmla="*/ 0 w 174"/>
                    <a:gd name="T69" fmla="*/ 30 h 83"/>
                    <a:gd name="T70" fmla="*/ 0 w 174"/>
                    <a:gd name="T71" fmla="*/ 38 h 83"/>
                    <a:gd name="T72" fmla="*/ 0 w 174"/>
                    <a:gd name="T73" fmla="*/ 48 h 83"/>
                    <a:gd name="T74" fmla="*/ 0 w 174"/>
                    <a:gd name="T75" fmla="*/ 51 h 83"/>
                    <a:gd name="T76" fmla="*/ 1 w 174"/>
                    <a:gd name="T77" fmla="*/ 51 h 83"/>
                    <a:gd name="T78" fmla="*/ 1 w 174"/>
                    <a:gd name="T79" fmla="*/ 51 h 83"/>
                    <a:gd name="T80" fmla="*/ 3 w 174"/>
                    <a:gd name="T81" fmla="*/ 51 h 83"/>
                    <a:gd name="T82" fmla="*/ 3 w 174"/>
                    <a:gd name="T83" fmla="*/ 53 h 83"/>
                    <a:gd name="T84" fmla="*/ 3 w 174"/>
                    <a:gd name="T85" fmla="*/ 53 h 83"/>
                    <a:gd name="T86" fmla="*/ 5 w 174"/>
                    <a:gd name="T87" fmla="*/ 53 h 83"/>
                    <a:gd name="T88" fmla="*/ 5 w 174"/>
                    <a:gd name="T89" fmla="*/ 53 h 83"/>
                    <a:gd name="T90" fmla="*/ 6 w 174"/>
                    <a:gd name="T91" fmla="*/ 53 h 83"/>
                    <a:gd name="T92" fmla="*/ 5 w 174"/>
                    <a:gd name="T93" fmla="*/ 38 h 83"/>
                    <a:gd name="T94" fmla="*/ 6 w 174"/>
                    <a:gd name="T95" fmla="*/ 22 h 83"/>
                    <a:gd name="T96" fmla="*/ 11 w 174"/>
                    <a:gd name="T97" fmla="*/ 7 h 83"/>
                    <a:gd name="T98" fmla="*/ 13 w 174"/>
                    <a:gd name="T99" fmla="*/ 2 h 83"/>
                    <a:gd name="T100" fmla="*/ 13 w 174"/>
                    <a:gd name="T101" fmla="*/ 2 h 83"/>
                    <a:gd name="T102" fmla="*/ 13 w 174"/>
                    <a:gd name="T103" fmla="*/ 2 h 83"/>
                    <a:gd name="T104" fmla="*/ 11 w 174"/>
                    <a:gd name="T105" fmla="*/ 2 h 83"/>
                    <a:gd name="T106" fmla="*/ 11 w 174"/>
                    <a:gd name="T107" fmla="*/ 0 h 83"/>
                    <a:gd name="T108" fmla="*/ 11 w 174"/>
                    <a:gd name="T109" fmla="*/ 0 h 83"/>
                    <a:gd name="T110" fmla="*/ 10 w 174"/>
                    <a:gd name="T111" fmla="*/ 0 h 83"/>
                    <a:gd name="T112" fmla="*/ 10 w 174"/>
                    <a:gd name="T113" fmla="*/ 0 h 83"/>
                    <a:gd name="T114" fmla="*/ 10 w 174"/>
                    <a:gd name="T115" fmla="*/ 0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83"/>
                    <a:gd name="T176" fmla="*/ 174 w 174"/>
                    <a:gd name="T177" fmla="*/ 83 h 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83">
                      <a:moveTo>
                        <a:pt x="174" y="38"/>
                      </a:moveTo>
                      <a:lnTo>
                        <a:pt x="174" y="30"/>
                      </a:lnTo>
                      <a:lnTo>
                        <a:pt x="172" y="25"/>
                      </a:lnTo>
                      <a:lnTo>
                        <a:pt x="171" y="25"/>
                      </a:lnTo>
                      <a:lnTo>
                        <a:pt x="169" y="25"/>
                      </a:lnTo>
                      <a:lnTo>
                        <a:pt x="167" y="25"/>
                      </a:lnTo>
                      <a:lnTo>
                        <a:pt x="169" y="38"/>
                      </a:lnTo>
                      <a:lnTo>
                        <a:pt x="174" y="38"/>
                      </a:lnTo>
                      <a:lnTo>
                        <a:pt x="174" y="48"/>
                      </a:lnTo>
                      <a:lnTo>
                        <a:pt x="172" y="56"/>
                      </a:lnTo>
                      <a:lnTo>
                        <a:pt x="171" y="65"/>
                      </a:lnTo>
                      <a:lnTo>
                        <a:pt x="167" y="73"/>
                      </a:lnTo>
                      <a:lnTo>
                        <a:pt x="162" y="83"/>
                      </a:lnTo>
                      <a:lnTo>
                        <a:pt x="161" y="83"/>
                      </a:lnTo>
                      <a:lnTo>
                        <a:pt x="159" y="83"/>
                      </a:lnTo>
                      <a:lnTo>
                        <a:pt x="157" y="83"/>
                      </a:lnTo>
                      <a:lnTo>
                        <a:pt x="156" y="83"/>
                      </a:lnTo>
                      <a:lnTo>
                        <a:pt x="162" y="71"/>
                      </a:lnTo>
                      <a:lnTo>
                        <a:pt x="167" y="55"/>
                      </a:lnTo>
                      <a:lnTo>
                        <a:pt x="169" y="38"/>
                      </a:lnTo>
                      <a:lnTo>
                        <a:pt x="174" y="38"/>
                      </a:lnTo>
                      <a:close/>
                      <a:moveTo>
                        <a:pt x="10" y="0"/>
                      </a:moveTo>
                      <a:lnTo>
                        <a:pt x="6" y="5"/>
                      </a:lnTo>
                      <a:lnTo>
                        <a:pt x="3" y="13"/>
                      </a:lnTo>
                      <a:lnTo>
                        <a:pt x="1" y="22"/>
                      </a:lnTo>
                      <a:lnTo>
                        <a:pt x="0" y="30"/>
                      </a:lnTo>
                      <a:lnTo>
                        <a:pt x="0" y="38"/>
                      </a:lnTo>
                      <a:lnTo>
                        <a:pt x="0" y="48"/>
                      </a:lnTo>
                      <a:lnTo>
                        <a:pt x="0" y="51"/>
                      </a:lnTo>
                      <a:lnTo>
                        <a:pt x="1" y="51"/>
                      </a:lnTo>
                      <a:lnTo>
                        <a:pt x="3" y="51"/>
                      </a:lnTo>
                      <a:lnTo>
                        <a:pt x="3" y="53"/>
                      </a:lnTo>
                      <a:lnTo>
                        <a:pt x="5" y="53"/>
                      </a:lnTo>
                      <a:lnTo>
                        <a:pt x="6" y="53"/>
                      </a:lnTo>
                      <a:lnTo>
                        <a:pt x="5" y="38"/>
                      </a:lnTo>
                      <a:lnTo>
                        <a:pt x="6" y="22"/>
                      </a:lnTo>
                      <a:lnTo>
                        <a:pt x="11" y="7"/>
                      </a:lnTo>
                      <a:lnTo>
                        <a:pt x="13" y="2"/>
                      </a:lnTo>
                      <a:lnTo>
                        <a:pt x="11" y="2"/>
                      </a:lnTo>
                      <a:lnTo>
                        <a:pt x="11" y="0"/>
                      </a:lnTo>
                      <a:lnTo>
                        <a:pt x="10" y="0"/>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25" name="Freeform 456"/>
                <p:cNvSpPr>
                  <a:spLocks noEditPoints="1"/>
                </p:cNvSpPr>
                <p:nvPr/>
              </p:nvSpPr>
              <p:spPr bwMode="auto">
                <a:xfrm>
                  <a:off x="1946" y="2907"/>
                  <a:ext cx="171" cy="83"/>
                </a:xfrm>
                <a:custGeom>
                  <a:avLst/>
                  <a:gdLst>
                    <a:gd name="T0" fmla="*/ 171 w 171"/>
                    <a:gd name="T1" fmla="*/ 38 h 83"/>
                    <a:gd name="T2" fmla="*/ 170 w 171"/>
                    <a:gd name="T3" fmla="*/ 30 h 83"/>
                    <a:gd name="T4" fmla="*/ 170 w 171"/>
                    <a:gd name="T5" fmla="*/ 25 h 83"/>
                    <a:gd name="T6" fmla="*/ 168 w 171"/>
                    <a:gd name="T7" fmla="*/ 25 h 83"/>
                    <a:gd name="T8" fmla="*/ 168 w 171"/>
                    <a:gd name="T9" fmla="*/ 25 h 83"/>
                    <a:gd name="T10" fmla="*/ 168 w 171"/>
                    <a:gd name="T11" fmla="*/ 25 h 83"/>
                    <a:gd name="T12" fmla="*/ 166 w 171"/>
                    <a:gd name="T13" fmla="*/ 25 h 83"/>
                    <a:gd name="T14" fmla="*/ 166 w 171"/>
                    <a:gd name="T15" fmla="*/ 25 h 83"/>
                    <a:gd name="T16" fmla="*/ 165 w 171"/>
                    <a:gd name="T17" fmla="*/ 25 h 83"/>
                    <a:gd name="T18" fmla="*/ 165 w 171"/>
                    <a:gd name="T19" fmla="*/ 25 h 83"/>
                    <a:gd name="T20" fmla="*/ 165 w 171"/>
                    <a:gd name="T21" fmla="*/ 25 h 83"/>
                    <a:gd name="T22" fmla="*/ 165 w 171"/>
                    <a:gd name="T23" fmla="*/ 38 h 83"/>
                    <a:gd name="T24" fmla="*/ 171 w 171"/>
                    <a:gd name="T25" fmla="*/ 38 h 83"/>
                    <a:gd name="T26" fmla="*/ 170 w 171"/>
                    <a:gd name="T27" fmla="*/ 48 h 83"/>
                    <a:gd name="T28" fmla="*/ 168 w 171"/>
                    <a:gd name="T29" fmla="*/ 56 h 83"/>
                    <a:gd name="T30" fmla="*/ 166 w 171"/>
                    <a:gd name="T31" fmla="*/ 65 h 83"/>
                    <a:gd name="T32" fmla="*/ 163 w 171"/>
                    <a:gd name="T33" fmla="*/ 71 h 83"/>
                    <a:gd name="T34" fmla="*/ 158 w 171"/>
                    <a:gd name="T35" fmla="*/ 83 h 83"/>
                    <a:gd name="T36" fmla="*/ 158 w 171"/>
                    <a:gd name="T37" fmla="*/ 83 h 83"/>
                    <a:gd name="T38" fmla="*/ 156 w 171"/>
                    <a:gd name="T39" fmla="*/ 83 h 83"/>
                    <a:gd name="T40" fmla="*/ 156 w 171"/>
                    <a:gd name="T41" fmla="*/ 83 h 83"/>
                    <a:gd name="T42" fmla="*/ 155 w 171"/>
                    <a:gd name="T43" fmla="*/ 83 h 83"/>
                    <a:gd name="T44" fmla="*/ 155 w 171"/>
                    <a:gd name="T45" fmla="*/ 83 h 83"/>
                    <a:gd name="T46" fmla="*/ 153 w 171"/>
                    <a:gd name="T47" fmla="*/ 83 h 83"/>
                    <a:gd name="T48" fmla="*/ 153 w 171"/>
                    <a:gd name="T49" fmla="*/ 83 h 83"/>
                    <a:gd name="T50" fmla="*/ 151 w 171"/>
                    <a:gd name="T51" fmla="*/ 83 h 83"/>
                    <a:gd name="T52" fmla="*/ 160 w 171"/>
                    <a:gd name="T53" fmla="*/ 70 h 83"/>
                    <a:gd name="T54" fmla="*/ 165 w 171"/>
                    <a:gd name="T55" fmla="*/ 55 h 83"/>
                    <a:gd name="T56" fmla="*/ 165 w 171"/>
                    <a:gd name="T57" fmla="*/ 38 h 83"/>
                    <a:gd name="T58" fmla="*/ 171 w 171"/>
                    <a:gd name="T59" fmla="*/ 38 h 83"/>
                    <a:gd name="T60" fmla="*/ 10 w 171"/>
                    <a:gd name="T61" fmla="*/ 0 h 83"/>
                    <a:gd name="T62" fmla="*/ 7 w 171"/>
                    <a:gd name="T63" fmla="*/ 7 h 83"/>
                    <a:gd name="T64" fmla="*/ 5 w 171"/>
                    <a:gd name="T65" fmla="*/ 13 h 83"/>
                    <a:gd name="T66" fmla="*/ 2 w 171"/>
                    <a:gd name="T67" fmla="*/ 22 h 83"/>
                    <a:gd name="T68" fmla="*/ 2 w 171"/>
                    <a:gd name="T69" fmla="*/ 30 h 83"/>
                    <a:gd name="T70" fmla="*/ 0 w 171"/>
                    <a:gd name="T71" fmla="*/ 38 h 83"/>
                    <a:gd name="T72" fmla="*/ 2 w 171"/>
                    <a:gd name="T73" fmla="*/ 48 h 83"/>
                    <a:gd name="T74" fmla="*/ 2 w 171"/>
                    <a:gd name="T75" fmla="*/ 51 h 83"/>
                    <a:gd name="T76" fmla="*/ 2 w 171"/>
                    <a:gd name="T77" fmla="*/ 53 h 83"/>
                    <a:gd name="T78" fmla="*/ 4 w 171"/>
                    <a:gd name="T79" fmla="*/ 53 h 83"/>
                    <a:gd name="T80" fmla="*/ 4 w 171"/>
                    <a:gd name="T81" fmla="*/ 53 h 83"/>
                    <a:gd name="T82" fmla="*/ 5 w 171"/>
                    <a:gd name="T83" fmla="*/ 53 h 83"/>
                    <a:gd name="T84" fmla="*/ 5 w 171"/>
                    <a:gd name="T85" fmla="*/ 53 h 83"/>
                    <a:gd name="T86" fmla="*/ 5 w 171"/>
                    <a:gd name="T87" fmla="*/ 55 h 83"/>
                    <a:gd name="T88" fmla="*/ 7 w 171"/>
                    <a:gd name="T89" fmla="*/ 55 h 83"/>
                    <a:gd name="T90" fmla="*/ 7 w 171"/>
                    <a:gd name="T91" fmla="*/ 55 h 83"/>
                    <a:gd name="T92" fmla="*/ 5 w 171"/>
                    <a:gd name="T93" fmla="*/ 38 h 83"/>
                    <a:gd name="T94" fmla="*/ 7 w 171"/>
                    <a:gd name="T95" fmla="*/ 23 h 83"/>
                    <a:gd name="T96" fmla="*/ 12 w 171"/>
                    <a:gd name="T97" fmla="*/ 8 h 83"/>
                    <a:gd name="T98" fmla="*/ 15 w 171"/>
                    <a:gd name="T99" fmla="*/ 3 h 83"/>
                    <a:gd name="T100" fmla="*/ 15 w 171"/>
                    <a:gd name="T101" fmla="*/ 2 h 83"/>
                    <a:gd name="T102" fmla="*/ 14 w 171"/>
                    <a:gd name="T103" fmla="*/ 2 h 83"/>
                    <a:gd name="T104" fmla="*/ 14 w 171"/>
                    <a:gd name="T105" fmla="*/ 2 h 83"/>
                    <a:gd name="T106" fmla="*/ 12 w 171"/>
                    <a:gd name="T107" fmla="*/ 2 h 83"/>
                    <a:gd name="T108" fmla="*/ 12 w 171"/>
                    <a:gd name="T109" fmla="*/ 2 h 83"/>
                    <a:gd name="T110" fmla="*/ 12 w 171"/>
                    <a:gd name="T111" fmla="*/ 2 h 83"/>
                    <a:gd name="T112" fmla="*/ 10 w 171"/>
                    <a:gd name="T113" fmla="*/ 2 h 83"/>
                    <a:gd name="T114" fmla="*/ 10 w 171"/>
                    <a:gd name="T115" fmla="*/ 0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83"/>
                    <a:gd name="T176" fmla="*/ 171 w 171"/>
                    <a:gd name="T177" fmla="*/ 83 h 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83">
                      <a:moveTo>
                        <a:pt x="171" y="38"/>
                      </a:moveTo>
                      <a:lnTo>
                        <a:pt x="170" y="30"/>
                      </a:lnTo>
                      <a:lnTo>
                        <a:pt x="170" y="25"/>
                      </a:lnTo>
                      <a:lnTo>
                        <a:pt x="168" y="25"/>
                      </a:lnTo>
                      <a:lnTo>
                        <a:pt x="166" y="25"/>
                      </a:lnTo>
                      <a:lnTo>
                        <a:pt x="165" y="25"/>
                      </a:lnTo>
                      <a:lnTo>
                        <a:pt x="165" y="38"/>
                      </a:lnTo>
                      <a:lnTo>
                        <a:pt x="171" y="38"/>
                      </a:lnTo>
                      <a:lnTo>
                        <a:pt x="170" y="48"/>
                      </a:lnTo>
                      <a:lnTo>
                        <a:pt x="168" y="56"/>
                      </a:lnTo>
                      <a:lnTo>
                        <a:pt x="166" y="65"/>
                      </a:lnTo>
                      <a:lnTo>
                        <a:pt x="163" y="71"/>
                      </a:lnTo>
                      <a:lnTo>
                        <a:pt x="158" y="83"/>
                      </a:lnTo>
                      <a:lnTo>
                        <a:pt x="156" y="83"/>
                      </a:lnTo>
                      <a:lnTo>
                        <a:pt x="155" y="83"/>
                      </a:lnTo>
                      <a:lnTo>
                        <a:pt x="153" y="83"/>
                      </a:lnTo>
                      <a:lnTo>
                        <a:pt x="151" y="83"/>
                      </a:lnTo>
                      <a:lnTo>
                        <a:pt x="160" y="70"/>
                      </a:lnTo>
                      <a:lnTo>
                        <a:pt x="165" y="55"/>
                      </a:lnTo>
                      <a:lnTo>
                        <a:pt x="165" y="38"/>
                      </a:lnTo>
                      <a:lnTo>
                        <a:pt x="171" y="38"/>
                      </a:lnTo>
                      <a:close/>
                      <a:moveTo>
                        <a:pt x="10" y="0"/>
                      </a:moveTo>
                      <a:lnTo>
                        <a:pt x="7" y="7"/>
                      </a:lnTo>
                      <a:lnTo>
                        <a:pt x="5" y="13"/>
                      </a:lnTo>
                      <a:lnTo>
                        <a:pt x="2" y="22"/>
                      </a:lnTo>
                      <a:lnTo>
                        <a:pt x="2" y="30"/>
                      </a:lnTo>
                      <a:lnTo>
                        <a:pt x="0" y="38"/>
                      </a:lnTo>
                      <a:lnTo>
                        <a:pt x="2" y="48"/>
                      </a:lnTo>
                      <a:lnTo>
                        <a:pt x="2" y="51"/>
                      </a:lnTo>
                      <a:lnTo>
                        <a:pt x="2" y="53"/>
                      </a:lnTo>
                      <a:lnTo>
                        <a:pt x="4" y="53"/>
                      </a:lnTo>
                      <a:lnTo>
                        <a:pt x="5" y="53"/>
                      </a:lnTo>
                      <a:lnTo>
                        <a:pt x="5" y="55"/>
                      </a:lnTo>
                      <a:lnTo>
                        <a:pt x="7" y="55"/>
                      </a:lnTo>
                      <a:lnTo>
                        <a:pt x="5" y="38"/>
                      </a:lnTo>
                      <a:lnTo>
                        <a:pt x="7" y="23"/>
                      </a:lnTo>
                      <a:lnTo>
                        <a:pt x="12" y="8"/>
                      </a:lnTo>
                      <a:lnTo>
                        <a:pt x="15" y="3"/>
                      </a:lnTo>
                      <a:lnTo>
                        <a:pt x="15" y="2"/>
                      </a:lnTo>
                      <a:lnTo>
                        <a:pt x="14" y="2"/>
                      </a:lnTo>
                      <a:lnTo>
                        <a:pt x="12" y="2"/>
                      </a:lnTo>
                      <a:lnTo>
                        <a:pt x="10" y="2"/>
                      </a:lnTo>
                      <a:lnTo>
                        <a:pt x="10" y="0"/>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26" name="Freeform 457"/>
                <p:cNvSpPr>
                  <a:spLocks noEditPoints="1"/>
                </p:cNvSpPr>
                <p:nvPr/>
              </p:nvSpPr>
              <p:spPr bwMode="auto">
                <a:xfrm>
                  <a:off x="1950" y="2909"/>
                  <a:ext cx="164" cy="81"/>
                </a:xfrm>
                <a:custGeom>
                  <a:avLst/>
                  <a:gdLst>
                    <a:gd name="T0" fmla="*/ 164 w 164"/>
                    <a:gd name="T1" fmla="*/ 36 h 81"/>
                    <a:gd name="T2" fmla="*/ 162 w 164"/>
                    <a:gd name="T3" fmla="*/ 23 h 81"/>
                    <a:gd name="T4" fmla="*/ 162 w 164"/>
                    <a:gd name="T5" fmla="*/ 23 h 81"/>
                    <a:gd name="T6" fmla="*/ 161 w 164"/>
                    <a:gd name="T7" fmla="*/ 23 h 81"/>
                    <a:gd name="T8" fmla="*/ 161 w 164"/>
                    <a:gd name="T9" fmla="*/ 23 h 81"/>
                    <a:gd name="T10" fmla="*/ 161 w 164"/>
                    <a:gd name="T11" fmla="*/ 23 h 81"/>
                    <a:gd name="T12" fmla="*/ 159 w 164"/>
                    <a:gd name="T13" fmla="*/ 23 h 81"/>
                    <a:gd name="T14" fmla="*/ 159 w 164"/>
                    <a:gd name="T15" fmla="*/ 23 h 81"/>
                    <a:gd name="T16" fmla="*/ 159 w 164"/>
                    <a:gd name="T17" fmla="*/ 23 h 81"/>
                    <a:gd name="T18" fmla="*/ 157 w 164"/>
                    <a:gd name="T19" fmla="*/ 23 h 81"/>
                    <a:gd name="T20" fmla="*/ 159 w 164"/>
                    <a:gd name="T21" fmla="*/ 36 h 81"/>
                    <a:gd name="T22" fmla="*/ 164 w 164"/>
                    <a:gd name="T23" fmla="*/ 36 h 81"/>
                    <a:gd name="T24" fmla="*/ 162 w 164"/>
                    <a:gd name="T25" fmla="*/ 53 h 81"/>
                    <a:gd name="T26" fmla="*/ 157 w 164"/>
                    <a:gd name="T27" fmla="*/ 69 h 81"/>
                    <a:gd name="T28" fmla="*/ 151 w 164"/>
                    <a:gd name="T29" fmla="*/ 81 h 81"/>
                    <a:gd name="T30" fmla="*/ 151 w 164"/>
                    <a:gd name="T31" fmla="*/ 81 h 81"/>
                    <a:gd name="T32" fmla="*/ 149 w 164"/>
                    <a:gd name="T33" fmla="*/ 81 h 81"/>
                    <a:gd name="T34" fmla="*/ 149 w 164"/>
                    <a:gd name="T35" fmla="*/ 81 h 81"/>
                    <a:gd name="T36" fmla="*/ 147 w 164"/>
                    <a:gd name="T37" fmla="*/ 81 h 81"/>
                    <a:gd name="T38" fmla="*/ 147 w 164"/>
                    <a:gd name="T39" fmla="*/ 81 h 81"/>
                    <a:gd name="T40" fmla="*/ 146 w 164"/>
                    <a:gd name="T41" fmla="*/ 81 h 81"/>
                    <a:gd name="T42" fmla="*/ 146 w 164"/>
                    <a:gd name="T43" fmla="*/ 81 h 81"/>
                    <a:gd name="T44" fmla="*/ 146 w 164"/>
                    <a:gd name="T45" fmla="*/ 81 h 81"/>
                    <a:gd name="T46" fmla="*/ 146 w 164"/>
                    <a:gd name="T47" fmla="*/ 79 h 81"/>
                    <a:gd name="T48" fmla="*/ 152 w 164"/>
                    <a:gd name="T49" fmla="*/ 68 h 81"/>
                    <a:gd name="T50" fmla="*/ 157 w 164"/>
                    <a:gd name="T51" fmla="*/ 53 h 81"/>
                    <a:gd name="T52" fmla="*/ 159 w 164"/>
                    <a:gd name="T53" fmla="*/ 36 h 81"/>
                    <a:gd name="T54" fmla="*/ 164 w 164"/>
                    <a:gd name="T55" fmla="*/ 36 h 81"/>
                    <a:gd name="T56" fmla="*/ 8 w 164"/>
                    <a:gd name="T57" fmla="*/ 0 h 81"/>
                    <a:gd name="T58" fmla="*/ 6 w 164"/>
                    <a:gd name="T59" fmla="*/ 5 h 81"/>
                    <a:gd name="T60" fmla="*/ 1 w 164"/>
                    <a:gd name="T61" fmla="*/ 20 h 81"/>
                    <a:gd name="T62" fmla="*/ 0 w 164"/>
                    <a:gd name="T63" fmla="*/ 36 h 81"/>
                    <a:gd name="T64" fmla="*/ 1 w 164"/>
                    <a:gd name="T65" fmla="*/ 51 h 81"/>
                    <a:gd name="T66" fmla="*/ 1 w 164"/>
                    <a:gd name="T67" fmla="*/ 51 h 81"/>
                    <a:gd name="T68" fmla="*/ 3 w 164"/>
                    <a:gd name="T69" fmla="*/ 53 h 81"/>
                    <a:gd name="T70" fmla="*/ 3 w 164"/>
                    <a:gd name="T71" fmla="*/ 53 h 81"/>
                    <a:gd name="T72" fmla="*/ 3 w 164"/>
                    <a:gd name="T73" fmla="*/ 53 h 81"/>
                    <a:gd name="T74" fmla="*/ 5 w 164"/>
                    <a:gd name="T75" fmla="*/ 53 h 81"/>
                    <a:gd name="T76" fmla="*/ 5 w 164"/>
                    <a:gd name="T77" fmla="*/ 53 h 81"/>
                    <a:gd name="T78" fmla="*/ 6 w 164"/>
                    <a:gd name="T79" fmla="*/ 53 h 81"/>
                    <a:gd name="T80" fmla="*/ 6 w 164"/>
                    <a:gd name="T81" fmla="*/ 54 h 81"/>
                    <a:gd name="T82" fmla="*/ 6 w 164"/>
                    <a:gd name="T83" fmla="*/ 53 h 81"/>
                    <a:gd name="T84" fmla="*/ 5 w 164"/>
                    <a:gd name="T85" fmla="*/ 36 h 81"/>
                    <a:gd name="T86" fmla="*/ 6 w 164"/>
                    <a:gd name="T87" fmla="*/ 21 h 81"/>
                    <a:gd name="T88" fmla="*/ 11 w 164"/>
                    <a:gd name="T89" fmla="*/ 6 h 81"/>
                    <a:gd name="T90" fmla="*/ 13 w 164"/>
                    <a:gd name="T91" fmla="*/ 1 h 81"/>
                    <a:gd name="T92" fmla="*/ 13 w 164"/>
                    <a:gd name="T93" fmla="*/ 1 h 81"/>
                    <a:gd name="T94" fmla="*/ 13 w 164"/>
                    <a:gd name="T95" fmla="*/ 1 h 81"/>
                    <a:gd name="T96" fmla="*/ 11 w 164"/>
                    <a:gd name="T97" fmla="*/ 1 h 81"/>
                    <a:gd name="T98" fmla="*/ 11 w 164"/>
                    <a:gd name="T99" fmla="*/ 1 h 81"/>
                    <a:gd name="T100" fmla="*/ 11 w 164"/>
                    <a:gd name="T101" fmla="*/ 0 h 81"/>
                    <a:gd name="T102" fmla="*/ 10 w 164"/>
                    <a:gd name="T103" fmla="*/ 0 h 81"/>
                    <a:gd name="T104" fmla="*/ 10 w 164"/>
                    <a:gd name="T105" fmla="*/ 0 h 81"/>
                    <a:gd name="T106" fmla="*/ 8 w 164"/>
                    <a:gd name="T107" fmla="*/ 0 h 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81"/>
                    <a:gd name="T164" fmla="*/ 164 w 164"/>
                    <a:gd name="T165" fmla="*/ 81 h 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81">
                      <a:moveTo>
                        <a:pt x="164" y="36"/>
                      </a:moveTo>
                      <a:lnTo>
                        <a:pt x="162" y="23"/>
                      </a:lnTo>
                      <a:lnTo>
                        <a:pt x="161" y="23"/>
                      </a:lnTo>
                      <a:lnTo>
                        <a:pt x="159" y="23"/>
                      </a:lnTo>
                      <a:lnTo>
                        <a:pt x="157" y="23"/>
                      </a:lnTo>
                      <a:lnTo>
                        <a:pt x="159" y="36"/>
                      </a:lnTo>
                      <a:lnTo>
                        <a:pt x="164" y="36"/>
                      </a:lnTo>
                      <a:lnTo>
                        <a:pt x="162" y="53"/>
                      </a:lnTo>
                      <a:lnTo>
                        <a:pt x="157" y="69"/>
                      </a:lnTo>
                      <a:lnTo>
                        <a:pt x="151" y="81"/>
                      </a:lnTo>
                      <a:lnTo>
                        <a:pt x="149" y="81"/>
                      </a:lnTo>
                      <a:lnTo>
                        <a:pt x="147" y="81"/>
                      </a:lnTo>
                      <a:lnTo>
                        <a:pt x="146" y="81"/>
                      </a:lnTo>
                      <a:lnTo>
                        <a:pt x="146" y="79"/>
                      </a:lnTo>
                      <a:lnTo>
                        <a:pt x="152" y="68"/>
                      </a:lnTo>
                      <a:lnTo>
                        <a:pt x="157" y="53"/>
                      </a:lnTo>
                      <a:lnTo>
                        <a:pt x="159" y="36"/>
                      </a:lnTo>
                      <a:lnTo>
                        <a:pt x="164" y="36"/>
                      </a:lnTo>
                      <a:close/>
                      <a:moveTo>
                        <a:pt x="8" y="0"/>
                      </a:moveTo>
                      <a:lnTo>
                        <a:pt x="6" y="5"/>
                      </a:lnTo>
                      <a:lnTo>
                        <a:pt x="1" y="20"/>
                      </a:lnTo>
                      <a:lnTo>
                        <a:pt x="0" y="36"/>
                      </a:lnTo>
                      <a:lnTo>
                        <a:pt x="1" y="51"/>
                      </a:lnTo>
                      <a:lnTo>
                        <a:pt x="3" y="53"/>
                      </a:lnTo>
                      <a:lnTo>
                        <a:pt x="5" y="53"/>
                      </a:lnTo>
                      <a:lnTo>
                        <a:pt x="6" y="53"/>
                      </a:lnTo>
                      <a:lnTo>
                        <a:pt x="6" y="54"/>
                      </a:lnTo>
                      <a:lnTo>
                        <a:pt x="6" y="53"/>
                      </a:lnTo>
                      <a:lnTo>
                        <a:pt x="5" y="36"/>
                      </a:lnTo>
                      <a:lnTo>
                        <a:pt x="6" y="21"/>
                      </a:lnTo>
                      <a:lnTo>
                        <a:pt x="11" y="6"/>
                      </a:lnTo>
                      <a:lnTo>
                        <a:pt x="13" y="1"/>
                      </a:lnTo>
                      <a:lnTo>
                        <a:pt x="11" y="1"/>
                      </a:lnTo>
                      <a:lnTo>
                        <a:pt x="11" y="0"/>
                      </a:lnTo>
                      <a:lnTo>
                        <a:pt x="10" y="0"/>
                      </a:lnTo>
                      <a:lnTo>
                        <a:pt x="8" y="0"/>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27" name="Freeform 458"/>
                <p:cNvSpPr>
                  <a:spLocks noEditPoints="1"/>
                </p:cNvSpPr>
                <p:nvPr/>
              </p:nvSpPr>
              <p:spPr bwMode="auto">
                <a:xfrm>
                  <a:off x="1951" y="2910"/>
                  <a:ext cx="160" cy="80"/>
                </a:xfrm>
                <a:custGeom>
                  <a:avLst/>
                  <a:gdLst>
                    <a:gd name="T0" fmla="*/ 160 w 160"/>
                    <a:gd name="T1" fmla="*/ 35 h 80"/>
                    <a:gd name="T2" fmla="*/ 160 w 160"/>
                    <a:gd name="T3" fmla="*/ 22 h 80"/>
                    <a:gd name="T4" fmla="*/ 158 w 160"/>
                    <a:gd name="T5" fmla="*/ 22 h 80"/>
                    <a:gd name="T6" fmla="*/ 158 w 160"/>
                    <a:gd name="T7" fmla="*/ 22 h 80"/>
                    <a:gd name="T8" fmla="*/ 158 w 160"/>
                    <a:gd name="T9" fmla="*/ 22 h 80"/>
                    <a:gd name="T10" fmla="*/ 156 w 160"/>
                    <a:gd name="T11" fmla="*/ 22 h 80"/>
                    <a:gd name="T12" fmla="*/ 156 w 160"/>
                    <a:gd name="T13" fmla="*/ 22 h 80"/>
                    <a:gd name="T14" fmla="*/ 155 w 160"/>
                    <a:gd name="T15" fmla="*/ 22 h 80"/>
                    <a:gd name="T16" fmla="*/ 155 w 160"/>
                    <a:gd name="T17" fmla="*/ 22 h 80"/>
                    <a:gd name="T18" fmla="*/ 155 w 160"/>
                    <a:gd name="T19" fmla="*/ 22 h 80"/>
                    <a:gd name="T20" fmla="*/ 155 w 160"/>
                    <a:gd name="T21" fmla="*/ 35 h 80"/>
                    <a:gd name="T22" fmla="*/ 160 w 160"/>
                    <a:gd name="T23" fmla="*/ 35 h 80"/>
                    <a:gd name="T24" fmla="*/ 160 w 160"/>
                    <a:gd name="T25" fmla="*/ 52 h 80"/>
                    <a:gd name="T26" fmla="*/ 155 w 160"/>
                    <a:gd name="T27" fmla="*/ 67 h 80"/>
                    <a:gd name="T28" fmla="*/ 146 w 160"/>
                    <a:gd name="T29" fmla="*/ 80 h 80"/>
                    <a:gd name="T30" fmla="*/ 146 w 160"/>
                    <a:gd name="T31" fmla="*/ 80 h 80"/>
                    <a:gd name="T32" fmla="*/ 146 w 160"/>
                    <a:gd name="T33" fmla="*/ 80 h 80"/>
                    <a:gd name="T34" fmla="*/ 145 w 160"/>
                    <a:gd name="T35" fmla="*/ 80 h 80"/>
                    <a:gd name="T36" fmla="*/ 145 w 160"/>
                    <a:gd name="T37" fmla="*/ 80 h 80"/>
                    <a:gd name="T38" fmla="*/ 143 w 160"/>
                    <a:gd name="T39" fmla="*/ 80 h 80"/>
                    <a:gd name="T40" fmla="*/ 143 w 160"/>
                    <a:gd name="T41" fmla="*/ 80 h 80"/>
                    <a:gd name="T42" fmla="*/ 142 w 160"/>
                    <a:gd name="T43" fmla="*/ 80 h 80"/>
                    <a:gd name="T44" fmla="*/ 142 w 160"/>
                    <a:gd name="T45" fmla="*/ 80 h 80"/>
                    <a:gd name="T46" fmla="*/ 143 w 160"/>
                    <a:gd name="T47" fmla="*/ 78 h 80"/>
                    <a:gd name="T48" fmla="*/ 150 w 160"/>
                    <a:gd name="T49" fmla="*/ 65 h 80"/>
                    <a:gd name="T50" fmla="*/ 155 w 160"/>
                    <a:gd name="T51" fmla="*/ 52 h 80"/>
                    <a:gd name="T52" fmla="*/ 155 w 160"/>
                    <a:gd name="T53" fmla="*/ 35 h 80"/>
                    <a:gd name="T54" fmla="*/ 160 w 160"/>
                    <a:gd name="T55" fmla="*/ 35 h 80"/>
                    <a:gd name="T56" fmla="*/ 10 w 160"/>
                    <a:gd name="T57" fmla="*/ 0 h 80"/>
                    <a:gd name="T58" fmla="*/ 7 w 160"/>
                    <a:gd name="T59" fmla="*/ 5 h 80"/>
                    <a:gd name="T60" fmla="*/ 2 w 160"/>
                    <a:gd name="T61" fmla="*/ 20 h 80"/>
                    <a:gd name="T62" fmla="*/ 0 w 160"/>
                    <a:gd name="T63" fmla="*/ 35 h 80"/>
                    <a:gd name="T64" fmla="*/ 2 w 160"/>
                    <a:gd name="T65" fmla="*/ 52 h 80"/>
                    <a:gd name="T66" fmla="*/ 4 w 160"/>
                    <a:gd name="T67" fmla="*/ 52 h 80"/>
                    <a:gd name="T68" fmla="*/ 4 w 160"/>
                    <a:gd name="T69" fmla="*/ 52 h 80"/>
                    <a:gd name="T70" fmla="*/ 5 w 160"/>
                    <a:gd name="T71" fmla="*/ 52 h 80"/>
                    <a:gd name="T72" fmla="*/ 5 w 160"/>
                    <a:gd name="T73" fmla="*/ 53 h 80"/>
                    <a:gd name="T74" fmla="*/ 7 w 160"/>
                    <a:gd name="T75" fmla="*/ 53 h 80"/>
                    <a:gd name="T76" fmla="*/ 7 w 160"/>
                    <a:gd name="T77" fmla="*/ 53 h 80"/>
                    <a:gd name="T78" fmla="*/ 7 w 160"/>
                    <a:gd name="T79" fmla="*/ 53 h 80"/>
                    <a:gd name="T80" fmla="*/ 9 w 160"/>
                    <a:gd name="T81" fmla="*/ 55 h 80"/>
                    <a:gd name="T82" fmla="*/ 7 w 160"/>
                    <a:gd name="T83" fmla="*/ 52 h 80"/>
                    <a:gd name="T84" fmla="*/ 5 w 160"/>
                    <a:gd name="T85" fmla="*/ 35 h 80"/>
                    <a:gd name="T86" fmla="*/ 7 w 160"/>
                    <a:gd name="T87" fmla="*/ 20 h 80"/>
                    <a:gd name="T88" fmla="*/ 12 w 160"/>
                    <a:gd name="T89" fmla="*/ 7 h 80"/>
                    <a:gd name="T90" fmla="*/ 15 w 160"/>
                    <a:gd name="T91" fmla="*/ 2 h 80"/>
                    <a:gd name="T92" fmla="*/ 14 w 160"/>
                    <a:gd name="T93" fmla="*/ 0 h 80"/>
                    <a:gd name="T94" fmla="*/ 14 w 160"/>
                    <a:gd name="T95" fmla="*/ 0 h 80"/>
                    <a:gd name="T96" fmla="*/ 14 w 160"/>
                    <a:gd name="T97" fmla="*/ 0 h 80"/>
                    <a:gd name="T98" fmla="*/ 12 w 160"/>
                    <a:gd name="T99" fmla="*/ 0 h 80"/>
                    <a:gd name="T100" fmla="*/ 12 w 160"/>
                    <a:gd name="T101" fmla="*/ 0 h 80"/>
                    <a:gd name="T102" fmla="*/ 12 w 160"/>
                    <a:gd name="T103" fmla="*/ 0 h 80"/>
                    <a:gd name="T104" fmla="*/ 10 w 160"/>
                    <a:gd name="T105" fmla="*/ 0 h 80"/>
                    <a:gd name="T106" fmla="*/ 10 w 160"/>
                    <a:gd name="T107" fmla="*/ 0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80"/>
                    <a:gd name="T164" fmla="*/ 160 w 160"/>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80">
                      <a:moveTo>
                        <a:pt x="160" y="35"/>
                      </a:moveTo>
                      <a:lnTo>
                        <a:pt x="160" y="22"/>
                      </a:lnTo>
                      <a:lnTo>
                        <a:pt x="158" y="22"/>
                      </a:lnTo>
                      <a:lnTo>
                        <a:pt x="156" y="22"/>
                      </a:lnTo>
                      <a:lnTo>
                        <a:pt x="155" y="22"/>
                      </a:lnTo>
                      <a:lnTo>
                        <a:pt x="155" y="35"/>
                      </a:lnTo>
                      <a:lnTo>
                        <a:pt x="160" y="35"/>
                      </a:lnTo>
                      <a:lnTo>
                        <a:pt x="160" y="52"/>
                      </a:lnTo>
                      <a:lnTo>
                        <a:pt x="155" y="67"/>
                      </a:lnTo>
                      <a:lnTo>
                        <a:pt x="146" y="80"/>
                      </a:lnTo>
                      <a:lnTo>
                        <a:pt x="145" y="80"/>
                      </a:lnTo>
                      <a:lnTo>
                        <a:pt x="143" y="80"/>
                      </a:lnTo>
                      <a:lnTo>
                        <a:pt x="142" y="80"/>
                      </a:lnTo>
                      <a:lnTo>
                        <a:pt x="143" y="78"/>
                      </a:lnTo>
                      <a:lnTo>
                        <a:pt x="150" y="65"/>
                      </a:lnTo>
                      <a:lnTo>
                        <a:pt x="155" y="52"/>
                      </a:lnTo>
                      <a:lnTo>
                        <a:pt x="155" y="35"/>
                      </a:lnTo>
                      <a:lnTo>
                        <a:pt x="160" y="35"/>
                      </a:lnTo>
                      <a:close/>
                      <a:moveTo>
                        <a:pt x="10" y="0"/>
                      </a:moveTo>
                      <a:lnTo>
                        <a:pt x="7" y="5"/>
                      </a:lnTo>
                      <a:lnTo>
                        <a:pt x="2" y="20"/>
                      </a:lnTo>
                      <a:lnTo>
                        <a:pt x="0" y="35"/>
                      </a:lnTo>
                      <a:lnTo>
                        <a:pt x="2" y="52"/>
                      </a:lnTo>
                      <a:lnTo>
                        <a:pt x="4" y="52"/>
                      </a:lnTo>
                      <a:lnTo>
                        <a:pt x="5" y="52"/>
                      </a:lnTo>
                      <a:lnTo>
                        <a:pt x="5" y="53"/>
                      </a:lnTo>
                      <a:lnTo>
                        <a:pt x="7" y="53"/>
                      </a:lnTo>
                      <a:lnTo>
                        <a:pt x="9" y="55"/>
                      </a:lnTo>
                      <a:lnTo>
                        <a:pt x="7" y="52"/>
                      </a:lnTo>
                      <a:lnTo>
                        <a:pt x="5" y="35"/>
                      </a:lnTo>
                      <a:lnTo>
                        <a:pt x="7" y="20"/>
                      </a:lnTo>
                      <a:lnTo>
                        <a:pt x="12" y="7"/>
                      </a:lnTo>
                      <a:lnTo>
                        <a:pt x="15" y="2"/>
                      </a:lnTo>
                      <a:lnTo>
                        <a:pt x="14" y="0"/>
                      </a:lnTo>
                      <a:lnTo>
                        <a:pt x="12" y="0"/>
                      </a:lnTo>
                      <a:lnTo>
                        <a:pt x="10" y="0"/>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28" name="Freeform 459"/>
                <p:cNvSpPr>
                  <a:spLocks noEditPoints="1"/>
                </p:cNvSpPr>
                <p:nvPr/>
              </p:nvSpPr>
              <p:spPr bwMode="auto">
                <a:xfrm>
                  <a:off x="1955" y="2910"/>
                  <a:ext cx="154" cy="80"/>
                </a:xfrm>
                <a:custGeom>
                  <a:avLst/>
                  <a:gdLst>
                    <a:gd name="T0" fmla="*/ 154 w 154"/>
                    <a:gd name="T1" fmla="*/ 35 h 80"/>
                    <a:gd name="T2" fmla="*/ 152 w 154"/>
                    <a:gd name="T3" fmla="*/ 22 h 80"/>
                    <a:gd name="T4" fmla="*/ 152 w 154"/>
                    <a:gd name="T5" fmla="*/ 22 h 80"/>
                    <a:gd name="T6" fmla="*/ 151 w 154"/>
                    <a:gd name="T7" fmla="*/ 22 h 80"/>
                    <a:gd name="T8" fmla="*/ 151 w 154"/>
                    <a:gd name="T9" fmla="*/ 22 h 80"/>
                    <a:gd name="T10" fmla="*/ 151 w 154"/>
                    <a:gd name="T11" fmla="*/ 22 h 80"/>
                    <a:gd name="T12" fmla="*/ 149 w 154"/>
                    <a:gd name="T13" fmla="*/ 22 h 80"/>
                    <a:gd name="T14" fmla="*/ 149 w 154"/>
                    <a:gd name="T15" fmla="*/ 22 h 80"/>
                    <a:gd name="T16" fmla="*/ 149 w 154"/>
                    <a:gd name="T17" fmla="*/ 22 h 80"/>
                    <a:gd name="T18" fmla="*/ 147 w 154"/>
                    <a:gd name="T19" fmla="*/ 22 h 80"/>
                    <a:gd name="T20" fmla="*/ 149 w 154"/>
                    <a:gd name="T21" fmla="*/ 35 h 80"/>
                    <a:gd name="T22" fmla="*/ 154 w 154"/>
                    <a:gd name="T23" fmla="*/ 35 h 80"/>
                    <a:gd name="T24" fmla="*/ 152 w 154"/>
                    <a:gd name="T25" fmla="*/ 52 h 80"/>
                    <a:gd name="T26" fmla="*/ 147 w 154"/>
                    <a:gd name="T27" fmla="*/ 67 h 80"/>
                    <a:gd name="T28" fmla="*/ 141 w 154"/>
                    <a:gd name="T29" fmla="*/ 78 h 80"/>
                    <a:gd name="T30" fmla="*/ 141 w 154"/>
                    <a:gd name="T31" fmla="*/ 80 h 80"/>
                    <a:gd name="T32" fmla="*/ 139 w 154"/>
                    <a:gd name="T33" fmla="*/ 80 h 80"/>
                    <a:gd name="T34" fmla="*/ 139 w 154"/>
                    <a:gd name="T35" fmla="*/ 80 h 80"/>
                    <a:gd name="T36" fmla="*/ 138 w 154"/>
                    <a:gd name="T37" fmla="*/ 80 h 80"/>
                    <a:gd name="T38" fmla="*/ 138 w 154"/>
                    <a:gd name="T39" fmla="*/ 80 h 80"/>
                    <a:gd name="T40" fmla="*/ 136 w 154"/>
                    <a:gd name="T41" fmla="*/ 80 h 80"/>
                    <a:gd name="T42" fmla="*/ 136 w 154"/>
                    <a:gd name="T43" fmla="*/ 80 h 80"/>
                    <a:gd name="T44" fmla="*/ 134 w 154"/>
                    <a:gd name="T45" fmla="*/ 80 h 80"/>
                    <a:gd name="T46" fmla="*/ 134 w 154"/>
                    <a:gd name="T47" fmla="*/ 80 h 80"/>
                    <a:gd name="T48" fmla="*/ 138 w 154"/>
                    <a:gd name="T49" fmla="*/ 77 h 80"/>
                    <a:gd name="T50" fmla="*/ 144 w 154"/>
                    <a:gd name="T51" fmla="*/ 63 h 80"/>
                    <a:gd name="T52" fmla="*/ 147 w 154"/>
                    <a:gd name="T53" fmla="*/ 50 h 80"/>
                    <a:gd name="T54" fmla="*/ 149 w 154"/>
                    <a:gd name="T55" fmla="*/ 35 h 80"/>
                    <a:gd name="T56" fmla="*/ 154 w 154"/>
                    <a:gd name="T57" fmla="*/ 35 h 80"/>
                    <a:gd name="T58" fmla="*/ 8 w 154"/>
                    <a:gd name="T59" fmla="*/ 0 h 80"/>
                    <a:gd name="T60" fmla="*/ 6 w 154"/>
                    <a:gd name="T61" fmla="*/ 5 h 80"/>
                    <a:gd name="T62" fmla="*/ 1 w 154"/>
                    <a:gd name="T63" fmla="*/ 20 h 80"/>
                    <a:gd name="T64" fmla="*/ 0 w 154"/>
                    <a:gd name="T65" fmla="*/ 35 h 80"/>
                    <a:gd name="T66" fmla="*/ 1 w 154"/>
                    <a:gd name="T67" fmla="*/ 52 h 80"/>
                    <a:gd name="T68" fmla="*/ 1 w 154"/>
                    <a:gd name="T69" fmla="*/ 53 h 80"/>
                    <a:gd name="T70" fmla="*/ 3 w 154"/>
                    <a:gd name="T71" fmla="*/ 53 h 80"/>
                    <a:gd name="T72" fmla="*/ 3 w 154"/>
                    <a:gd name="T73" fmla="*/ 53 h 80"/>
                    <a:gd name="T74" fmla="*/ 3 w 154"/>
                    <a:gd name="T75" fmla="*/ 53 h 80"/>
                    <a:gd name="T76" fmla="*/ 5 w 154"/>
                    <a:gd name="T77" fmla="*/ 55 h 80"/>
                    <a:gd name="T78" fmla="*/ 5 w 154"/>
                    <a:gd name="T79" fmla="*/ 55 h 80"/>
                    <a:gd name="T80" fmla="*/ 6 w 154"/>
                    <a:gd name="T81" fmla="*/ 55 h 80"/>
                    <a:gd name="T82" fmla="*/ 6 w 154"/>
                    <a:gd name="T83" fmla="*/ 55 h 80"/>
                    <a:gd name="T84" fmla="*/ 8 w 154"/>
                    <a:gd name="T85" fmla="*/ 55 h 80"/>
                    <a:gd name="T86" fmla="*/ 6 w 154"/>
                    <a:gd name="T87" fmla="*/ 50 h 80"/>
                    <a:gd name="T88" fmla="*/ 5 w 154"/>
                    <a:gd name="T89" fmla="*/ 35 h 80"/>
                    <a:gd name="T90" fmla="*/ 6 w 154"/>
                    <a:gd name="T91" fmla="*/ 22 h 80"/>
                    <a:gd name="T92" fmla="*/ 10 w 154"/>
                    <a:gd name="T93" fmla="*/ 7 h 80"/>
                    <a:gd name="T94" fmla="*/ 13 w 154"/>
                    <a:gd name="T95" fmla="*/ 2 h 80"/>
                    <a:gd name="T96" fmla="*/ 13 w 154"/>
                    <a:gd name="T97" fmla="*/ 2 h 80"/>
                    <a:gd name="T98" fmla="*/ 11 w 154"/>
                    <a:gd name="T99" fmla="*/ 2 h 80"/>
                    <a:gd name="T100" fmla="*/ 11 w 154"/>
                    <a:gd name="T101" fmla="*/ 2 h 80"/>
                    <a:gd name="T102" fmla="*/ 11 w 154"/>
                    <a:gd name="T103" fmla="*/ 2 h 80"/>
                    <a:gd name="T104" fmla="*/ 10 w 154"/>
                    <a:gd name="T105" fmla="*/ 0 h 80"/>
                    <a:gd name="T106" fmla="*/ 10 w 154"/>
                    <a:gd name="T107" fmla="*/ 0 h 80"/>
                    <a:gd name="T108" fmla="*/ 10 w 154"/>
                    <a:gd name="T109" fmla="*/ 0 h 80"/>
                    <a:gd name="T110" fmla="*/ 8 w 154"/>
                    <a:gd name="T111" fmla="*/ 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4"/>
                    <a:gd name="T169" fmla="*/ 0 h 80"/>
                    <a:gd name="T170" fmla="*/ 154 w 15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4" h="80">
                      <a:moveTo>
                        <a:pt x="154" y="35"/>
                      </a:moveTo>
                      <a:lnTo>
                        <a:pt x="152" y="22"/>
                      </a:lnTo>
                      <a:lnTo>
                        <a:pt x="151" y="22"/>
                      </a:lnTo>
                      <a:lnTo>
                        <a:pt x="149" y="22"/>
                      </a:lnTo>
                      <a:lnTo>
                        <a:pt x="147" y="22"/>
                      </a:lnTo>
                      <a:lnTo>
                        <a:pt x="149" y="35"/>
                      </a:lnTo>
                      <a:lnTo>
                        <a:pt x="154" y="35"/>
                      </a:lnTo>
                      <a:lnTo>
                        <a:pt x="152" y="52"/>
                      </a:lnTo>
                      <a:lnTo>
                        <a:pt x="147" y="67"/>
                      </a:lnTo>
                      <a:lnTo>
                        <a:pt x="141" y="78"/>
                      </a:lnTo>
                      <a:lnTo>
                        <a:pt x="141" y="80"/>
                      </a:lnTo>
                      <a:lnTo>
                        <a:pt x="139" y="80"/>
                      </a:lnTo>
                      <a:lnTo>
                        <a:pt x="138" y="80"/>
                      </a:lnTo>
                      <a:lnTo>
                        <a:pt x="136" y="80"/>
                      </a:lnTo>
                      <a:lnTo>
                        <a:pt x="134" y="80"/>
                      </a:lnTo>
                      <a:lnTo>
                        <a:pt x="138" y="77"/>
                      </a:lnTo>
                      <a:lnTo>
                        <a:pt x="144" y="63"/>
                      </a:lnTo>
                      <a:lnTo>
                        <a:pt x="147" y="50"/>
                      </a:lnTo>
                      <a:lnTo>
                        <a:pt x="149" y="35"/>
                      </a:lnTo>
                      <a:lnTo>
                        <a:pt x="154" y="35"/>
                      </a:lnTo>
                      <a:close/>
                      <a:moveTo>
                        <a:pt x="8" y="0"/>
                      </a:moveTo>
                      <a:lnTo>
                        <a:pt x="6" y="5"/>
                      </a:lnTo>
                      <a:lnTo>
                        <a:pt x="1" y="20"/>
                      </a:lnTo>
                      <a:lnTo>
                        <a:pt x="0" y="35"/>
                      </a:lnTo>
                      <a:lnTo>
                        <a:pt x="1" y="52"/>
                      </a:lnTo>
                      <a:lnTo>
                        <a:pt x="1" y="53"/>
                      </a:lnTo>
                      <a:lnTo>
                        <a:pt x="3" y="53"/>
                      </a:lnTo>
                      <a:lnTo>
                        <a:pt x="5" y="55"/>
                      </a:lnTo>
                      <a:lnTo>
                        <a:pt x="6" y="55"/>
                      </a:lnTo>
                      <a:lnTo>
                        <a:pt x="8" y="55"/>
                      </a:lnTo>
                      <a:lnTo>
                        <a:pt x="6" y="50"/>
                      </a:lnTo>
                      <a:lnTo>
                        <a:pt x="5" y="35"/>
                      </a:lnTo>
                      <a:lnTo>
                        <a:pt x="6" y="22"/>
                      </a:lnTo>
                      <a:lnTo>
                        <a:pt x="10" y="7"/>
                      </a:lnTo>
                      <a:lnTo>
                        <a:pt x="13" y="2"/>
                      </a:lnTo>
                      <a:lnTo>
                        <a:pt x="11" y="2"/>
                      </a:lnTo>
                      <a:lnTo>
                        <a:pt x="10" y="0"/>
                      </a:lnTo>
                      <a:lnTo>
                        <a:pt x="8" y="0"/>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29" name="Freeform 460"/>
                <p:cNvSpPr>
                  <a:spLocks noEditPoints="1"/>
                </p:cNvSpPr>
                <p:nvPr/>
              </p:nvSpPr>
              <p:spPr bwMode="auto">
                <a:xfrm>
                  <a:off x="1956" y="2912"/>
                  <a:ext cx="150" cy="78"/>
                </a:xfrm>
                <a:custGeom>
                  <a:avLst/>
                  <a:gdLst>
                    <a:gd name="T0" fmla="*/ 150 w 150"/>
                    <a:gd name="T1" fmla="*/ 33 h 78"/>
                    <a:gd name="T2" fmla="*/ 150 w 150"/>
                    <a:gd name="T3" fmla="*/ 20 h 78"/>
                    <a:gd name="T4" fmla="*/ 148 w 150"/>
                    <a:gd name="T5" fmla="*/ 20 h 78"/>
                    <a:gd name="T6" fmla="*/ 148 w 150"/>
                    <a:gd name="T7" fmla="*/ 20 h 78"/>
                    <a:gd name="T8" fmla="*/ 148 w 150"/>
                    <a:gd name="T9" fmla="*/ 20 h 78"/>
                    <a:gd name="T10" fmla="*/ 146 w 150"/>
                    <a:gd name="T11" fmla="*/ 20 h 78"/>
                    <a:gd name="T12" fmla="*/ 146 w 150"/>
                    <a:gd name="T13" fmla="*/ 20 h 78"/>
                    <a:gd name="T14" fmla="*/ 145 w 150"/>
                    <a:gd name="T15" fmla="*/ 20 h 78"/>
                    <a:gd name="T16" fmla="*/ 145 w 150"/>
                    <a:gd name="T17" fmla="*/ 20 h 78"/>
                    <a:gd name="T18" fmla="*/ 145 w 150"/>
                    <a:gd name="T19" fmla="*/ 20 h 78"/>
                    <a:gd name="T20" fmla="*/ 145 w 150"/>
                    <a:gd name="T21" fmla="*/ 33 h 78"/>
                    <a:gd name="T22" fmla="*/ 150 w 150"/>
                    <a:gd name="T23" fmla="*/ 33 h 78"/>
                    <a:gd name="T24" fmla="*/ 150 w 150"/>
                    <a:gd name="T25" fmla="*/ 50 h 78"/>
                    <a:gd name="T26" fmla="*/ 145 w 150"/>
                    <a:gd name="T27" fmla="*/ 63 h 78"/>
                    <a:gd name="T28" fmla="*/ 138 w 150"/>
                    <a:gd name="T29" fmla="*/ 76 h 78"/>
                    <a:gd name="T30" fmla="*/ 137 w 150"/>
                    <a:gd name="T31" fmla="*/ 78 h 78"/>
                    <a:gd name="T32" fmla="*/ 135 w 150"/>
                    <a:gd name="T33" fmla="*/ 78 h 78"/>
                    <a:gd name="T34" fmla="*/ 135 w 150"/>
                    <a:gd name="T35" fmla="*/ 78 h 78"/>
                    <a:gd name="T36" fmla="*/ 133 w 150"/>
                    <a:gd name="T37" fmla="*/ 78 h 78"/>
                    <a:gd name="T38" fmla="*/ 133 w 150"/>
                    <a:gd name="T39" fmla="*/ 78 h 78"/>
                    <a:gd name="T40" fmla="*/ 132 w 150"/>
                    <a:gd name="T41" fmla="*/ 78 h 78"/>
                    <a:gd name="T42" fmla="*/ 130 w 150"/>
                    <a:gd name="T43" fmla="*/ 78 h 78"/>
                    <a:gd name="T44" fmla="*/ 130 w 150"/>
                    <a:gd name="T45" fmla="*/ 78 h 78"/>
                    <a:gd name="T46" fmla="*/ 128 w 150"/>
                    <a:gd name="T47" fmla="*/ 78 h 78"/>
                    <a:gd name="T48" fmla="*/ 133 w 150"/>
                    <a:gd name="T49" fmla="*/ 73 h 78"/>
                    <a:gd name="T50" fmla="*/ 140 w 150"/>
                    <a:gd name="T51" fmla="*/ 61 h 78"/>
                    <a:gd name="T52" fmla="*/ 145 w 150"/>
                    <a:gd name="T53" fmla="*/ 48 h 78"/>
                    <a:gd name="T54" fmla="*/ 145 w 150"/>
                    <a:gd name="T55" fmla="*/ 33 h 78"/>
                    <a:gd name="T56" fmla="*/ 150 w 150"/>
                    <a:gd name="T57" fmla="*/ 33 h 78"/>
                    <a:gd name="T58" fmla="*/ 10 w 150"/>
                    <a:gd name="T59" fmla="*/ 0 h 78"/>
                    <a:gd name="T60" fmla="*/ 7 w 150"/>
                    <a:gd name="T61" fmla="*/ 5 h 78"/>
                    <a:gd name="T62" fmla="*/ 2 w 150"/>
                    <a:gd name="T63" fmla="*/ 18 h 78"/>
                    <a:gd name="T64" fmla="*/ 0 w 150"/>
                    <a:gd name="T65" fmla="*/ 33 h 78"/>
                    <a:gd name="T66" fmla="*/ 2 w 150"/>
                    <a:gd name="T67" fmla="*/ 50 h 78"/>
                    <a:gd name="T68" fmla="*/ 4 w 150"/>
                    <a:gd name="T69" fmla="*/ 53 h 78"/>
                    <a:gd name="T70" fmla="*/ 4 w 150"/>
                    <a:gd name="T71" fmla="*/ 53 h 78"/>
                    <a:gd name="T72" fmla="*/ 5 w 150"/>
                    <a:gd name="T73" fmla="*/ 53 h 78"/>
                    <a:gd name="T74" fmla="*/ 5 w 150"/>
                    <a:gd name="T75" fmla="*/ 53 h 78"/>
                    <a:gd name="T76" fmla="*/ 7 w 150"/>
                    <a:gd name="T77" fmla="*/ 53 h 78"/>
                    <a:gd name="T78" fmla="*/ 7 w 150"/>
                    <a:gd name="T79" fmla="*/ 55 h 78"/>
                    <a:gd name="T80" fmla="*/ 9 w 150"/>
                    <a:gd name="T81" fmla="*/ 55 h 78"/>
                    <a:gd name="T82" fmla="*/ 9 w 150"/>
                    <a:gd name="T83" fmla="*/ 55 h 78"/>
                    <a:gd name="T84" fmla="*/ 10 w 150"/>
                    <a:gd name="T85" fmla="*/ 55 h 78"/>
                    <a:gd name="T86" fmla="*/ 7 w 150"/>
                    <a:gd name="T87" fmla="*/ 48 h 78"/>
                    <a:gd name="T88" fmla="*/ 5 w 150"/>
                    <a:gd name="T89" fmla="*/ 33 h 78"/>
                    <a:gd name="T90" fmla="*/ 7 w 150"/>
                    <a:gd name="T91" fmla="*/ 20 h 78"/>
                    <a:gd name="T92" fmla="*/ 12 w 150"/>
                    <a:gd name="T93" fmla="*/ 7 h 78"/>
                    <a:gd name="T94" fmla="*/ 15 w 150"/>
                    <a:gd name="T95" fmla="*/ 2 h 78"/>
                    <a:gd name="T96" fmla="*/ 14 w 150"/>
                    <a:gd name="T97" fmla="*/ 0 h 78"/>
                    <a:gd name="T98" fmla="*/ 14 w 150"/>
                    <a:gd name="T99" fmla="*/ 0 h 78"/>
                    <a:gd name="T100" fmla="*/ 12 w 150"/>
                    <a:gd name="T101" fmla="*/ 0 h 78"/>
                    <a:gd name="T102" fmla="*/ 12 w 150"/>
                    <a:gd name="T103" fmla="*/ 0 h 78"/>
                    <a:gd name="T104" fmla="*/ 12 w 150"/>
                    <a:gd name="T105" fmla="*/ 0 h 78"/>
                    <a:gd name="T106" fmla="*/ 10 w 150"/>
                    <a:gd name="T107" fmla="*/ 0 h 78"/>
                    <a:gd name="T108" fmla="*/ 10 w 150"/>
                    <a:gd name="T109" fmla="*/ 0 h 78"/>
                    <a:gd name="T110" fmla="*/ 10 w 150"/>
                    <a:gd name="T111" fmla="*/ 0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0"/>
                    <a:gd name="T169" fmla="*/ 0 h 78"/>
                    <a:gd name="T170" fmla="*/ 150 w 150"/>
                    <a:gd name="T171" fmla="*/ 78 h 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0" h="78">
                      <a:moveTo>
                        <a:pt x="150" y="33"/>
                      </a:moveTo>
                      <a:lnTo>
                        <a:pt x="150" y="20"/>
                      </a:lnTo>
                      <a:lnTo>
                        <a:pt x="148" y="20"/>
                      </a:lnTo>
                      <a:lnTo>
                        <a:pt x="146" y="20"/>
                      </a:lnTo>
                      <a:lnTo>
                        <a:pt x="145" y="20"/>
                      </a:lnTo>
                      <a:lnTo>
                        <a:pt x="145" y="33"/>
                      </a:lnTo>
                      <a:lnTo>
                        <a:pt x="150" y="33"/>
                      </a:lnTo>
                      <a:lnTo>
                        <a:pt x="150" y="50"/>
                      </a:lnTo>
                      <a:lnTo>
                        <a:pt x="145" y="63"/>
                      </a:lnTo>
                      <a:lnTo>
                        <a:pt x="138" y="76"/>
                      </a:lnTo>
                      <a:lnTo>
                        <a:pt x="137" y="78"/>
                      </a:lnTo>
                      <a:lnTo>
                        <a:pt x="135" y="78"/>
                      </a:lnTo>
                      <a:lnTo>
                        <a:pt x="133" y="78"/>
                      </a:lnTo>
                      <a:lnTo>
                        <a:pt x="132" y="78"/>
                      </a:lnTo>
                      <a:lnTo>
                        <a:pt x="130" y="78"/>
                      </a:lnTo>
                      <a:lnTo>
                        <a:pt x="128" y="78"/>
                      </a:lnTo>
                      <a:lnTo>
                        <a:pt x="133" y="73"/>
                      </a:lnTo>
                      <a:lnTo>
                        <a:pt x="140" y="61"/>
                      </a:lnTo>
                      <a:lnTo>
                        <a:pt x="145" y="48"/>
                      </a:lnTo>
                      <a:lnTo>
                        <a:pt x="145" y="33"/>
                      </a:lnTo>
                      <a:lnTo>
                        <a:pt x="150" y="33"/>
                      </a:lnTo>
                      <a:close/>
                      <a:moveTo>
                        <a:pt x="10" y="0"/>
                      </a:moveTo>
                      <a:lnTo>
                        <a:pt x="7" y="5"/>
                      </a:lnTo>
                      <a:lnTo>
                        <a:pt x="2" y="18"/>
                      </a:lnTo>
                      <a:lnTo>
                        <a:pt x="0" y="33"/>
                      </a:lnTo>
                      <a:lnTo>
                        <a:pt x="2" y="50"/>
                      </a:lnTo>
                      <a:lnTo>
                        <a:pt x="4" y="53"/>
                      </a:lnTo>
                      <a:lnTo>
                        <a:pt x="5" y="53"/>
                      </a:lnTo>
                      <a:lnTo>
                        <a:pt x="7" y="53"/>
                      </a:lnTo>
                      <a:lnTo>
                        <a:pt x="7" y="55"/>
                      </a:lnTo>
                      <a:lnTo>
                        <a:pt x="9" y="55"/>
                      </a:lnTo>
                      <a:lnTo>
                        <a:pt x="10" y="55"/>
                      </a:lnTo>
                      <a:lnTo>
                        <a:pt x="7" y="48"/>
                      </a:lnTo>
                      <a:lnTo>
                        <a:pt x="5" y="33"/>
                      </a:lnTo>
                      <a:lnTo>
                        <a:pt x="7" y="20"/>
                      </a:lnTo>
                      <a:lnTo>
                        <a:pt x="12" y="7"/>
                      </a:lnTo>
                      <a:lnTo>
                        <a:pt x="15" y="2"/>
                      </a:lnTo>
                      <a:lnTo>
                        <a:pt x="14" y="0"/>
                      </a:lnTo>
                      <a:lnTo>
                        <a:pt x="12" y="0"/>
                      </a:lnTo>
                      <a:lnTo>
                        <a:pt x="10" y="0"/>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30" name="Freeform 461"/>
                <p:cNvSpPr>
                  <a:spLocks noEditPoints="1"/>
                </p:cNvSpPr>
                <p:nvPr/>
              </p:nvSpPr>
              <p:spPr bwMode="auto">
                <a:xfrm>
                  <a:off x="1960" y="2912"/>
                  <a:ext cx="144" cy="79"/>
                </a:xfrm>
                <a:custGeom>
                  <a:avLst/>
                  <a:gdLst>
                    <a:gd name="T0" fmla="*/ 144 w 144"/>
                    <a:gd name="T1" fmla="*/ 33 h 79"/>
                    <a:gd name="T2" fmla="*/ 142 w 144"/>
                    <a:gd name="T3" fmla="*/ 20 h 79"/>
                    <a:gd name="T4" fmla="*/ 142 w 144"/>
                    <a:gd name="T5" fmla="*/ 20 h 79"/>
                    <a:gd name="T6" fmla="*/ 141 w 144"/>
                    <a:gd name="T7" fmla="*/ 20 h 79"/>
                    <a:gd name="T8" fmla="*/ 141 w 144"/>
                    <a:gd name="T9" fmla="*/ 20 h 79"/>
                    <a:gd name="T10" fmla="*/ 141 w 144"/>
                    <a:gd name="T11" fmla="*/ 20 h 79"/>
                    <a:gd name="T12" fmla="*/ 139 w 144"/>
                    <a:gd name="T13" fmla="*/ 20 h 79"/>
                    <a:gd name="T14" fmla="*/ 139 w 144"/>
                    <a:gd name="T15" fmla="*/ 20 h 79"/>
                    <a:gd name="T16" fmla="*/ 137 w 144"/>
                    <a:gd name="T17" fmla="*/ 20 h 79"/>
                    <a:gd name="T18" fmla="*/ 137 w 144"/>
                    <a:gd name="T19" fmla="*/ 20 h 79"/>
                    <a:gd name="T20" fmla="*/ 137 w 144"/>
                    <a:gd name="T21" fmla="*/ 20 h 79"/>
                    <a:gd name="T22" fmla="*/ 139 w 144"/>
                    <a:gd name="T23" fmla="*/ 33 h 79"/>
                    <a:gd name="T24" fmla="*/ 144 w 144"/>
                    <a:gd name="T25" fmla="*/ 33 h 79"/>
                    <a:gd name="T26" fmla="*/ 142 w 144"/>
                    <a:gd name="T27" fmla="*/ 48 h 79"/>
                    <a:gd name="T28" fmla="*/ 139 w 144"/>
                    <a:gd name="T29" fmla="*/ 61 h 79"/>
                    <a:gd name="T30" fmla="*/ 133 w 144"/>
                    <a:gd name="T31" fmla="*/ 75 h 79"/>
                    <a:gd name="T32" fmla="*/ 129 w 144"/>
                    <a:gd name="T33" fmla="*/ 78 h 79"/>
                    <a:gd name="T34" fmla="*/ 128 w 144"/>
                    <a:gd name="T35" fmla="*/ 78 h 79"/>
                    <a:gd name="T36" fmla="*/ 126 w 144"/>
                    <a:gd name="T37" fmla="*/ 78 h 79"/>
                    <a:gd name="T38" fmla="*/ 126 w 144"/>
                    <a:gd name="T39" fmla="*/ 78 h 79"/>
                    <a:gd name="T40" fmla="*/ 124 w 144"/>
                    <a:gd name="T41" fmla="*/ 78 h 79"/>
                    <a:gd name="T42" fmla="*/ 124 w 144"/>
                    <a:gd name="T43" fmla="*/ 78 h 79"/>
                    <a:gd name="T44" fmla="*/ 123 w 144"/>
                    <a:gd name="T45" fmla="*/ 78 h 79"/>
                    <a:gd name="T46" fmla="*/ 123 w 144"/>
                    <a:gd name="T47" fmla="*/ 79 h 79"/>
                    <a:gd name="T48" fmla="*/ 121 w 144"/>
                    <a:gd name="T49" fmla="*/ 79 h 79"/>
                    <a:gd name="T50" fmla="*/ 128 w 144"/>
                    <a:gd name="T51" fmla="*/ 71 h 79"/>
                    <a:gd name="T52" fmla="*/ 134 w 144"/>
                    <a:gd name="T53" fmla="*/ 60 h 79"/>
                    <a:gd name="T54" fmla="*/ 137 w 144"/>
                    <a:gd name="T55" fmla="*/ 48 h 79"/>
                    <a:gd name="T56" fmla="*/ 139 w 144"/>
                    <a:gd name="T57" fmla="*/ 33 h 79"/>
                    <a:gd name="T58" fmla="*/ 144 w 144"/>
                    <a:gd name="T59" fmla="*/ 33 h 79"/>
                    <a:gd name="T60" fmla="*/ 8 w 144"/>
                    <a:gd name="T61" fmla="*/ 0 h 79"/>
                    <a:gd name="T62" fmla="*/ 5 w 144"/>
                    <a:gd name="T63" fmla="*/ 5 h 79"/>
                    <a:gd name="T64" fmla="*/ 1 w 144"/>
                    <a:gd name="T65" fmla="*/ 20 h 79"/>
                    <a:gd name="T66" fmla="*/ 0 w 144"/>
                    <a:gd name="T67" fmla="*/ 33 h 79"/>
                    <a:gd name="T68" fmla="*/ 1 w 144"/>
                    <a:gd name="T69" fmla="*/ 48 h 79"/>
                    <a:gd name="T70" fmla="*/ 3 w 144"/>
                    <a:gd name="T71" fmla="*/ 53 h 79"/>
                    <a:gd name="T72" fmla="*/ 3 w 144"/>
                    <a:gd name="T73" fmla="*/ 55 h 79"/>
                    <a:gd name="T74" fmla="*/ 5 w 144"/>
                    <a:gd name="T75" fmla="*/ 55 h 79"/>
                    <a:gd name="T76" fmla="*/ 5 w 144"/>
                    <a:gd name="T77" fmla="*/ 55 h 79"/>
                    <a:gd name="T78" fmla="*/ 6 w 144"/>
                    <a:gd name="T79" fmla="*/ 55 h 79"/>
                    <a:gd name="T80" fmla="*/ 6 w 144"/>
                    <a:gd name="T81" fmla="*/ 55 h 79"/>
                    <a:gd name="T82" fmla="*/ 6 w 144"/>
                    <a:gd name="T83" fmla="*/ 56 h 79"/>
                    <a:gd name="T84" fmla="*/ 8 w 144"/>
                    <a:gd name="T85" fmla="*/ 56 h 79"/>
                    <a:gd name="T86" fmla="*/ 8 w 144"/>
                    <a:gd name="T87" fmla="*/ 56 h 79"/>
                    <a:gd name="T88" fmla="*/ 6 w 144"/>
                    <a:gd name="T89" fmla="*/ 48 h 79"/>
                    <a:gd name="T90" fmla="*/ 5 w 144"/>
                    <a:gd name="T91" fmla="*/ 33 h 79"/>
                    <a:gd name="T92" fmla="*/ 6 w 144"/>
                    <a:gd name="T93" fmla="*/ 20 h 79"/>
                    <a:gd name="T94" fmla="*/ 10 w 144"/>
                    <a:gd name="T95" fmla="*/ 8 h 79"/>
                    <a:gd name="T96" fmla="*/ 13 w 144"/>
                    <a:gd name="T97" fmla="*/ 2 h 79"/>
                    <a:gd name="T98" fmla="*/ 13 w 144"/>
                    <a:gd name="T99" fmla="*/ 2 h 79"/>
                    <a:gd name="T100" fmla="*/ 11 w 144"/>
                    <a:gd name="T101" fmla="*/ 2 h 79"/>
                    <a:gd name="T102" fmla="*/ 11 w 144"/>
                    <a:gd name="T103" fmla="*/ 2 h 79"/>
                    <a:gd name="T104" fmla="*/ 11 w 144"/>
                    <a:gd name="T105" fmla="*/ 2 h 79"/>
                    <a:gd name="T106" fmla="*/ 10 w 144"/>
                    <a:gd name="T107" fmla="*/ 0 h 79"/>
                    <a:gd name="T108" fmla="*/ 10 w 144"/>
                    <a:gd name="T109" fmla="*/ 0 h 79"/>
                    <a:gd name="T110" fmla="*/ 8 w 144"/>
                    <a:gd name="T111" fmla="*/ 0 h 79"/>
                    <a:gd name="T112" fmla="*/ 8 w 144"/>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79"/>
                    <a:gd name="T173" fmla="*/ 144 w 144"/>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79">
                      <a:moveTo>
                        <a:pt x="144" y="33"/>
                      </a:moveTo>
                      <a:lnTo>
                        <a:pt x="142" y="20"/>
                      </a:lnTo>
                      <a:lnTo>
                        <a:pt x="141" y="20"/>
                      </a:lnTo>
                      <a:lnTo>
                        <a:pt x="139" y="20"/>
                      </a:lnTo>
                      <a:lnTo>
                        <a:pt x="137" y="20"/>
                      </a:lnTo>
                      <a:lnTo>
                        <a:pt x="139" y="33"/>
                      </a:lnTo>
                      <a:lnTo>
                        <a:pt x="144" y="33"/>
                      </a:lnTo>
                      <a:lnTo>
                        <a:pt x="142" y="48"/>
                      </a:lnTo>
                      <a:lnTo>
                        <a:pt x="139" y="61"/>
                      </a:lnTo>
                      <a:lnTo>
                        <a:pt x="133" y="75"/>
                      </a:lnTo>
                      <a:lnTo>
                        <a:pt x="129" y="78"/>
                      </a:lnTo>
                      <a:lnTo>
                        <a:pt x="128" y="78"/>
                      </a:lnTo>
                      <a:lnTo>
                        <a:pt x="126" y="78"/>
                      </a:lnTo>
                      <a:lnTo>
                        <a:pt x="124" y="78"/>
                      </a:lnTo>
                      <a:lnTo>
                        <a:pt x="123" y="78"/>
                      </a:lnTo>
                      <a:lnTo>
                        <a:pt x="123" y="79"/>
                      </a:lnTo>
                      <a:lnTo>
                        <a:pt x="121" y="79"/>
                      </a:lnTo>
                      <a:lnTo>
                        <a:pt x="128" y="71"/>
                      </a:lnTo>
                      <a:lnTo>
                        <a:pt x="134" y="60"/>
                      </a:lnTo>
                      <a:lnTo>
                        <a:pt x="137" y="48"/>
                      </a:lnTo>
                      <a:lnTo>
                        <a:pt x="139" y="33"/>
                      </a:lnTo>
                      <a:lnTo>
                        <a:pt x="144" y="33"/>
                      </a:lnTo>
                      <a:close/>
                      <a:moveTo>
                        <a:pt x="8" y="0"/>
                      </a:moveTo>
                      <a:lnTo>
                        <a:pt x="5" y="5"/>
                      </a:lnTo>
                      <a:lnTo>
                        <a:pt x="1" y="20"/>
                      </a:lnTo>
                      <a:lnTo>
                        <a:pt x="0" y="33"/>
                      </a:lnTo>
                      <a:lnTo>
                        <a:pt x="1" y="48"/>
                      </a:lnTo>
                      <a:lnTo>
                        <a:pt x="3" y="53"/>
                      </a:lnTo>
                      <a:lnTo>
                        <a:pt x="3" y="55"/>
                      </a:lnTo>
                      <a:lnTo>
                        <a:pt x="5" y="55"/>
                      </a:lnTo>
                      <a:lnTo>
                        <a:pt x="6" y="55"/>
                      </a:lnTo>
                      <a:lnTo>
                        <a:pt x="6" y="56"/>
                      </a:lnTo>
                      <a:lnTo>
                        <a:pt x="8" y="56"/>
                      </a:lnTo>
                      <a:lnTo>
                        <a:pt x="6" y="48"/>
                      </a:lnTo>
                      <a:lnTo>
                        <a:pt x="5" y="33"/>
                      </a:lnTo>
                      <a:lnTo>
                        <a:pt x="6" y="20"/>
                      </a:lnTo>
                      <a:lnTo>
                        <a:pt x="10" y="8"/>
                      </a:lnTo>
                      <a:lnTo>
                        <a:pt x="13" y="2"/>
                      </a:lnTo>
                      <a:lnTo>
                        <a:pt x="11" y="2"/>
                      </a:lnTo>
                      <a:lnTo>
                        <a:pt x="10" y="0"/>
                      </a:lnTo>
                      <a:lnTo>
                        <a:pt x="8" y="0"/>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31" name="Freeform 462"/>
                <p:cNvSpPr>
                  <a:spLocks noEditPoints="1"/>
                </p:cNvSpPr>
                <p:nvPr/>
              </p:nvSpPr>
              <p:spPr bwMode="auto">
                <a:xfrm>
                  <a:off x="1961" y="2914"/>
                  <a:ext cx="140" cy="77"/>
                </a:xfrm>
                <a:custGeom>
                  <a:avLst/>
                  <a:gdLst>
                    <a:gd name="T0" fmla="*/ 140 w 140"/>
                    <a:gd name="T1" fmla="*/ 31 h 77"/>
                    <a:gd name="T2" fmla="*/ 140 w 140"/>
                    <a:gd name="T3" fmla="*/ 18 h 77"/>
                    <a:gd name="T4" fmla="*/ 138 w 140"/>
                    <a:gd name="T5" fmla="*/ 18 h 77"/>
                    <a:gd name="T6" fmla="*/ 138 w 140"/>
                    <a:gd name="T7" fmla="*/ 18 h 77"/>
                    <a:gd name="T8" fmla="*/ 136 w 140"/>
                    <a:gd name="T9" fmla="*/ 18 h 77"/>
                    <a:gd name="T10" fmla="*/ 136 w 140"/>
                    <a:gd name="T11" fmla="*/ 18 h 77"/>
                    <a:gd name="T12" fmla="*/ 136 w 140"/>
                    <a:gd name="T13" fmla="*/ 18 h 77"/>
                    <a:gd name="T14" fmla="*/ 135 w 140"/>
                    <a:gd name="T15" fmla="*/ 18 h 77"/>
                    <a:gd name="T16" fmla="*/ 135 w 140"/>
                    <a:gd name="T17" fmla="*/ 18 h 77"/>
                    <a:gd name="T18" fmla="*/ 133 w 140"/>
                    <a:gd name="T19" fmla="*/ 18 h 77"/>
                    <a:gd name="T20" fmla="*/ 135 w 140"/>
                    <a:gd name="T21" fmla="*/ 19 h 77"/>
                    <a:gd name="T22" fmla="*/ 135 w 140"/>
                    <a:gd name="T23" fmla="*/ 31 h 77"/>
                    <a:gd name="T24" fmla="*/ 140 w 140"/>
                    <a:gd name="T25" fmla="*/ 31 h 77"/>
                    <a:gd name="T26" fmla="*/ 140 w 140"/>
                    <a:gd name="T27" fmla="*/ 46 h 77"/>
                    <a:gd name="T28" fmla="*/ 135 w 140"/>
                    <a:gd name="T29" fmla="*/ 59 h 77"/>
                    <a:gd name="T30" fmla="*/ 128 w 140"/>
                    <a:gd name="T31" fmla="*/ 71 h 77"/>
                    <a:gd name="T32" fmla="*/ 123 w 140"/>
                    <a:gd name="T33" fmla="*/ 76 h 77"/>
                    <a:gd name="T34" fmla="*/ 123 w 140"/>
                    <a:gd name="T35" fmla="*/ 76 h 77"/>
                    <a:gd name="T36" fmla="*/ 122 w 140"/>
                    <a:gd name="T37" fmla="*/ 76 h 77"/>
                    <a:gd name="T38" fmla="*/ 122 w 140"/>
                    <a:gd name="T39" fmla="*/ 77 h 77"/>
                    <a:gd name="T40" fmla="*/ 120 w 140"/>
                    <a:gd name="T41" fmla="*/ 77 h 77"/>
                    <a:gd name="T42" fmla="*/ 120 w 140"/>
                    <a:gd name="T43" fmla="*/ 77 h 77"/>
                    <a:gd name="T44" fmla="*/ 118 w 140"/>
                    <a:gd name="T45" fmla="*/ 77 h 77"/>
                    <a:gd name="T46" fmla="*/ 118 w 140"/>
                    <a:gd name="T47" fmla="*/ 77 h 77"/>
                    <a:gd name="T48" fmla="*/ 117 w 140"/>
                    <a:gd name="T49" fmla="*/ 77 h 77"/>
                    <a:gd name="T50" fmla="*/ 125 w 140"/>
                    <a:gd name="T51" fmla="*/ 68 h 77"/>
                    <a:gd name="T52" fmla="*/ 130 w 140"/>
                    <a:gd name="T53" fmla="*/ 58 h 77"/>
                    <a:gd name="T54" fmla="*/ 135 w 140"/>
                    <a:gd name="T55" fmla="*/ 44 h 77"/>
                    <a:gd name="T56" fmla="*/ 135 w 140"/>
                    <a:gd name="T57" fmla="*/ 31 h 77"/>
                    <a:gd name="T58" fmla="*/ 140 w 140"/>
                    <a:gd name="T59" fmla="*/ 31 h 77"/>
                    <a:gd name="T60" fmla="*/ 10 w 140"/>
                    <a:gd name="T61" fmla="*/ 0 h 77"/>
                    <a:gd name="T62" fmla="*/ 7 w 140"/>
                    <a:gd name="T63" fmla="*/ 5 h 77"/>
                    <a:gd name="T64" fmla="*/ 2 w 140"/>
                    <a:gd name="T65" fmla="*/ 18 h 77"/>
                    <a:gd name="T66" fmla="*/ 0 w 140"/>
                    <a:gd name="T67" fmla="*/ 31 h 77"/>
                    <a:gd name="T68" fmla="*/ 2 w 140"/>
                    <a:gd name="T69" fmla="*/ 46 h 77"/>
                    <a:gd name="T70" fmla="*/ 5 w 140"/>
                    <a:gd name="T71" fmla="*/ 53 h 77"/>
                    <a:gd name="T72" fmla="*/ 5 w 140"/>
                    <a:gd name="T73" fmla="*/ 53 h 77"/>
                    <a:gd name="T74" fmla="*/ 5 w 140"/>
                    <a:gd name="T75" fmla="*/ 54 h 77"/>
                    <a:gd name="T76" fmla="*/ 7 w 140"/>
                    <a:gd name="T77" fmla="*/ 54 h 77"/>
                    <a:gd name="T78" fmla="*/ 7 w 140"/>
                    <a:gd name="T79" fmla="*/ 54 h 77"/>
                    <a:gd name="T80" fmla="*/ 9 w 140"/>
                    <a:gd name="T81" fmla="*/ 54 h 77"/>
                    <a:gd name="T82" fmla="*/ 9 w 140"/>
                    <a:gd name="T83" fmla="*/ 56 h 77"/>
                    <a:gd name="T84" fmla="*/ 10 w 140"/>
                    <a:gd name="T85" fmla="*/ 56 h 77"/>
                    <a:gd name="T86" fmla="*/ 10 w 140"/>
                    <a:gd name="T87" fmla="*/ 56 h 77"/>
                    <a:gd name="T88" fmla="*/ 7 w 140"/>
                    <a:gd name="T89" fmla="*/ 44 h 77"/>
                    <a:gd name="T90" fmla="*/ 5 w 140"/>
                    <a:gd name="T91" fmla="*/ 31 h 77"/>
                    <a:gd name="T92" fmla="*/ 7 w 140"/>
                    <a:gd name="T93" fmla="*/ 19 h 77"/>
                    <a:gd name="T94" fmla="*/ 10 w 140"/>
                    <a:gd name="T95" fmla="*/ 6 h 77"/>
                    <a:gd name="T96" fmla="*/ 14 w 140"/>
                    <a:gd name="T97" fmla="*/ 1 h 77"/>
                    <a:gd name="T98" fmla="*/ 14 w 140"/>
                    <a:gd name="T99" fmla="*/ 1 h 77"/>
                    <a:gd name="T100" fmla="*/ 14 w 140"/>
                    <a:gd name="T101" fmla="*/ 0 h 77"/>
                    <a:gd name="T102" fmla="*/ 12 w 140"/>
                    <a:gd name="T103" fmla="*/ 0 h 77"/>
                    <a:gd name="T104" fmla="*/ 12 w 140"/>
                    <a:gd name="T105" fmla="*/ 0 h 77"/>
                    <a:gd name="T106" fmla="*/ 12 w 140"/>
                    <a:gd name="T107" fmla="*/ 0 h 77"/>
                    <a:gd name="T108" fmla="*/ 10 w 140"/>
                    <a:gd name="T109" fmla="*/ 0 h 77"/>
                    <a:gd name="T110" fmla="*/ 10 w 140"/>
                    <a:gd name="T111" fmla="*/ 0 h 77"/>
                    <a:gd name="T112" fmla="*/ 10 w 140"/>
                    <a:gd name="T113" fmla="*/ 0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77"/>
                    <a:gd name="T173" fmla="*/ 140 w 140"/>
                    <a:gd name="T174" fmla="*/ 77 h 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77">
                      <a:moveTo>
                        <a:pt x="140" y="31"/>
                      </a:moveTo>
                      <a:lnTo>
                        <a:pt x="140" y="18"/>
                      </a:lnTo>
                      <a:lnTo>
                        <a:pt x="138" y="18"/>
                      </a:lnTo>
                      <a:lnTo>
                        <a:pt x="136" y="18"/>
                      </a:lnTo>
                      <a:lnTo>
                        <a:pt x="135" y="18"/>
                      </a:lnTo>
                      <a:lnTo>
                        <a:pt x="133" y="18"/>
                      </a:lnTo>
                      <a:lnTo>
                        <a:pt x="135" y="19"/>
                      </a:lnTo>
                      <a:lnTo>
                        <a:pt x="135" y="31"/>
                      </a:lnTo>
                      <a:lnTo>
                        <a:pt x="140" y="31"/>
                      </a:lnTo>
                      <a:lnTo>
                        <a:pt x="140" y="46"/>
                      </a:lnTo>
                      <a:lnTo>
                        <a:pt x="135" y="59"/>
                      </a:lnTo>
                      <a:lnTo>
                        <a:pt x="128" y="71"/>
                      </a:lnTo>
                      <a:lnTo>
                        <a:pt x="123" y="76"/>
                      </a:lnTo>
                      <a:lnTo>
                        <a:pt x="122" y="76"/>
                      </a:lnTo>
                      <a:lnTo>
                        <a:pt x="122" y="77"/>
                      </a:lnTo>
                      <a:lnTo>
                        <a:pt x="120" y="77"/>
                      </a:lnTo>
                      <a:lnTo>
                        <a:pt x="118" y="77"/>
                      </a:lnTo>
                      <a:lnTo>
                        <a:pt x="117" y="77"/>
                      </a:lnTo>
                      <a:lnTo>
                        <a:pt x="125" y="68"/>
                      </a:lnTo>
                      <a:lnTo>
                        <a:pt x="130" y="58"/>
                      </a:lnTo>
                      <a:lnTo>
                        <a:pt x="135" y="44"/>
                      </a:lnTo>
                      <a:lnTo>
                        <a:pt x="135" y="31"/>
                      </a:lnTo>
                      <a:lnTo>
                        <a:pt x="140" y="31"/>
                      </a:lnTo>
                      <a:close/>
                      <a:moveTo>
                        <a:pt x="10" y="0"/>
                      </a:moveTo>
                      <a:lnTo>
                        <a:pt x="7" y="5"/>
                      </a:lnTo>
                      <a:lnTo>
                        <a:pt x="2" y="18"/>
                      </a:lnTo>
                      <a:lnTo>
                        <a:pt x="0" y="31"/>
                      </a:lnTo>
                      <a:lnTo>
                        <a:pt x="2" y="46"/>
                      </a:lnTo>
                      <a:lnTo>
                        <a:pt x="5" y="53"/>
                      </a:lnTo>
                      <a:lnTo>
                        <a:pt x="5" y="54"/>
                      </a:lnTo>
                      <a:lnTo>
                        <a:pt x="7" y="54"/>
                      </a:lnTo>
                      <a:lnTo>
                        <a:pt x="9" y="54"/>
                      </a:lnTo>
                      <a:lnTo>
                        <a:pt x="9" y="56"/>
                      </a:lnTo>
                      <a:lnTo>
                        <a:pt x="10" y="56"/>
                      </a:lnTo>
                      <a:lnTo>
                        <a:pt x="7" y="44"/>
                      </a:lnTo>
                      <a:lnTo>
                        <a:pt x="5" y="31"/>
                      </a:lnTo>
                      <a:lnTo>
                        <a:pt x="7" y="19"/>
                      </a:lnTo>
                      <a:lnTo>
                        <a:pt x="10" y="6"/>
                      </a:lnTo>
                      <a:lnTo>
                        <a:pt x="14" y="1"/>
                      </a:lnTo>
                      <a:lnTo>
                        <a:pt x="14" y="0"/>
                      </a:lnTo>
                      <a:lnTo>
                        <a:pt x="12" y="0"/>
                      </a:lnTo>
                      <a:lnTo>
                        <a:pt x="10" y="0"/>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32" name="Freeform 463"/>
                <p:cNvSpPr>
                  <a:spLocks noEditPoints="1"/>
                </p:cNvSpPr>
                <p:nvPr/>
              </p:nvSpPr>
              <p:spPr bwMode="auto">
                <a:xfrm>
                  <a:off x="1965" y="2914"/>
                  <a:ext cx="134" cy="77"/>
                </a:xfrm>
                <a:custGeom>
                  <a:avLst/>
                  <a:gdLst>
                    <a:gd name="T0" fmla="*/ 134 w 134"/>
                    <a:gd name="T1" fmla="*/ 31 h 77"/>
                    <a:gd name="T2" fmla="*/ 132 w 134"/>
                    <a:gd name="T3" fmla="*/ 18 h 77"/>
                    <a:gd name="T4" fmla="*/ 132 w 134"/>
                    <a:gd name="T5" fmla="*/ 18 h 77"/>
                    <a:gd name="T6" fmla="*/ 132 w 134"/>
                    <a:gd name="T7" fmla="*/ 18 h 77"/>
                    <a:gd name="T8" fmla="*/ 131 w 134"/>
                    <a:gd name="T9" fmla="*/ 18 h 77"/>
                    <a:gd name="T10" fmla="*/ 131 w 134"/>
                    <a:gd name="T11" fmla="*/ 18 h 77"/>
                    <a:gd name="T12" fmla="*/ 129 w 134"/>
                    <a:gd name="T13" fmla="*/ 18 h 77"/>
                    <a:gd name="T14" fmla="*/ 129 w 134"/>
                    <a:gd name="T15" fmla="*/ 18 h 77"/>
                    <a:gd name="T16" fmla="*/ 129 w 134"/>
                    <a:gd name="T17" fmla="*/ 18 h 77"/>
                    <a:gd name="T18" fmla="*/ 128 w 134"/>
                    <a:gd name="T19" fmla="*/ 18 h 77"/>
                    <a:gd name="T20" fmla="*/ 128 w 134"/>
                    <a:gd name="T21" fmla="*/ 18 h 77"/>
                    <a:gd name="T22" fmla="*/ 128 w 134"/>
                    <a:gd name="T23" fmla="*/ 19 h 77"/>
                    <a:gd name="T24" fmla="*/ 129 w 134"/>
                    <a:gd name="T25" fmla="*/ 31 h 77"/>
                    <a:gd name="T26" fmla="*/ 134 w 134"/>
                    <a:gd name="T27" fmla="*/ 31 h 77"/>
                    <a:gd name="T28" fmla="*/ 132 w 134"/>
                    <a:gd name="T29" fmla="*/ 46 h 77"/>
                    <a:gd name="T30" fmla="*/ 129 w 134"/>
                    <a:gd name="T31" fmla="*/ 58 h 77"/>
                    <a:gd name="T32" fmla="*/ 123 w 134"/>
                    <a:gd name="T33" fmla="*/ 69 h 77"/>
                    <a:gd name="T34" fmla="*/ 116 w 134"/>
                    <a:gd name="T35" fmla="*/ 77 h 77"/>
                    <a:gd name="T36" fmla="*/ 116 w 134"/>
                    <a:gd name="T37" fmla="*/ 77 h 77"/>
                    <a:gd name="T38" fmla="*/ 114 w 134"/>
                    <a:gd name="T39" fmla="*/ 77 h 77"/>
                    <a:gd name="T40" fmla="*/ 114 w 134"/>
                    <a:gd name="T41" fmla="*/ 77 h 77"/>
                    <a:gd name="T42" fmla="*/ 113 w 134"/>
                    <a:gd name="T43" fmla="*/ 77 h 77"/>
                    <a:gd name="T44" fmla="*/ 111 w 134"/>
                    <a:gd name="T45" fmla="*/ 77 h 77"/>
                    <a:gd name="T46" fmla="*/ 111 w 134"/>
                    <a:gd name="T47" fmla="*/ 77 h 77"/>
                    <a:gd name="T48" fmla="*/ 109 w 134"/>
                    <a:gd name="T49" fmla="*/ 77 h 77"/>
                    <a:gd name="T50" fmla="*/ 109 w 134"/>
                    <a:gd name="T51" fmla="*/ 77 h 77"/>
                    <a:gd name="T52" fmla="*/ 111 w 134"/>
                    <a:gd name="T53" fmla="*/ 76 h 77"/>
                    <a:gd name="T54" fmla="*/ 119 w 134"/>
                    <a:gd name="T55" fmla="*/ 66 h 77"/>
                    <a:gd name="T56" fmla="*/ 124 w 134"/>
                    <a:gd name="T57" fmla="*/ 56 h 77"/>
                    <a:gd name="T58" fmla="*/ 128 w 134"/>
                    <a:gd name="T59" fmla="*/ 44 h 77"/>
                    <a:gd name="T60" fmla="*/ 129 w 134"/>
                    <a:gd name="T61" fmla="*/ 31 h 77"/>
                    <a:gd name="T62" fmla="*/ 134 w 134"/>
                    <a:gd name="T63" fmla="*/ 31 h 77"/>
                    <a:gd name="T64" fmla="*/ 8 w 134"/>
                    <a:gd name="T65" fmla="*/ 0 h 77"/>
                    <a:gd name="T66" fmla="*/ 5 w 134"/>
                    <a:gd name="T67" fmla="*/ 6 h 77"/>
                    <a:gd name="T68" fmla="*/ 1 w 134"/>
                    <a:gd name="T69" fmla="*/ 18 h 77"/>
                    <a:gd name="T70" fmla="*/ 0 w 134"/>
                    <a:gd name="T71" fmla="*/ 31 h 77"/>
                    <a:gd name="T72" fmla="*/ 1 w 134"/>
                    <a:gd name="T73" fmla="*/ 46 h 77"/>
                    <a:gd name="T74" fmla="*/ 3 w 134"/>
                    <a:gd name="T75" fmla="*/ 54 h 77"/>
                    <a:gd name="T76" fmla="*/ 5 w 134"/>
                    <a:gd name="T77" fmla="*/ 54 h 77"/>
                    <a:gd name="T78" fmla="*/ 5 w 134"/>
                    <a:gd name="T79" fmla="*/ 56 h 77"/>
                    <a:gd name="T80" fmla="*/ 6 w 134"/>
                    <a:gd name="T81" fmla="*/ 56 h 77"/>
                    <a:gd name="T82" fmla="*/ 6 w 134"/>
                    <a:gd name="T83" fmla="*/ 56 h 77"/>
                    <a:gd name="T84" fmla="*/ 8 w 134"/>
                    <a:gd name="T85" fmla="*/ 56 h 77"/>
                    <a:gd name="T86" fmla="*/ 8 w 134"/>
                    <a:gd name="T87" fmla="*/ 58 h 77"/>
                    <a:gd name="T88" fmla="*/ 10 w 134"/>
                    <a:gd name="T89" fmla="*/ 58 h 77"/>
                    <a:gd name="T90" fmla="*/ 10 w 134"/>
                    <a:gd name="T91" fmla="*/ 58 h 77"/>
                    <a:gd name="T92" fmla="*/ 10 w 134"/>
                    <a:gd name="T93" fmla="*/ 56 h 77"/>
                    <a:gd name="T94" fmla="*/ 6 w 134"/>
                    <a:gd name="T95" fmla="*/ 44 h 77"/>
                    <a:gd name="T96" fmla="*/ 5 w 134"/>
                    <a:gd name="T97" fmla="*/ 31 h 77"/>
                    <a:gd name="T98" fmla="*/ 6 w 134"/>
                    <a:gd name="T99" fmla="*/ 19 h 77"/>
                    <a:gd name="T100" fmla="*/ 10 w 134"/>
                    <a:gd name="T101" fmla="*/ 8 h 77"/>
                    <a:gd name="T102" fmla="*/ 13 w 134"/>
                    <a:gd name="T103" fmla="*/ 1 h 77"/>
                    <a:gd name="T104" fmla="*/ 11 w 134"/>
                    <a:gd name="T105" fmla="*/ 1 h 77"/>
                    <a:gd name="T106" fmla="*/ 11 w 134"/>
                    <a:gd name="T107" fmla="*/ 1 h 77"/>
                    <a:gd name="T108" fmla="*/ 11 w 134"/>
                    <a:gd name="T109" fmla="*/ 1 h 77"/>
                    <a:gd name="T110" fmla="*/ 10 w 134"/>
                    <a:gd name="T111" fmla="*/ 1 h 77"/>
                    <a:gd name="T112" fmla="*/ 10 w 134"/>
                    <a:gd name="T113" fmla="*/ 1 h 77"/>
                    <a:gd name="T114" fmla="*/ 10 w 134"/>
                    <a:gd name="T115" fmla="*/ 0 h 77"/>
                    <a:gd name="T116" fmla="*/ 8 w 134"/>
                    <a:gd name="T117" fmla="*/ 0 h 77"/>
                    <a:gd name="T118" fmla="*/ 8 w 134"/>
                    <a:gd name="T119" fmla="*/ 0 h 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77"/>
                    <a:gd name="T182" fmla="*/ 134 w 134"/>
                    <a:gd name="T183" fmla="*/ 77 h 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77">
                      <a:moveTo>
                        <a:pt x="134" y="31"/>
                      </a:moveTo>
                      <a:lnTo>
                        <a:pt x="132" y="18"/>
                      </a:lnTo>
                      <a:lnTo>
                        <a:pt x="131" y="18"/>
                      </a:lnTo>
                      <a:lnTo>
                        <a:pt x="129" y="18"/>
                      </a:lnTo>
                      <a:lnTo>
                        <a:pt x="128" y="18"/>
                      </a:lnTo>
                      <a:lnTo>
                        <a:pt x="128" y="19"/>
                      </a:lnTo>
                      <a:lnTo>
                        <a:pt x="129" y="31"/>
                      </a:lnTo>
                      <a:lnTo>
                        <a:pt x="134" y="31"/>
                      </a:lnTo>
                      <a:lnTo>
                        <a:pt x="132" y="46"/>
                      </a:lnTo>
                      <a:lnTo>
                        <a:pt x="129" y="58"/>
                      </a:lnTo>
                      <a:lnTo>
                        <a:pt x="123" y="69"/>
                      </a:lnTo>
                      <a:lnTo>
                        <a:pt x="116" y="77"/>
                      </a:lnTo>
                      <a:lnTo>
                        <a:pt x="114" y="77"/>
                      </a:lnTo>
                      <a:lnTo>
                        <a:pt x="113" y="77"/>
                      </a:lnTo>
                      <a:lnTo>
                        <a:pt x="111" y="77"/>
                      </a:lnTo>
                      <a:lnTo>
                        <a:pt x="109" y="77"/>
                      </a:lnTo>
                      <a:lnTo>
                        <a:pt x="111" y="76"/>
                      </a:lnTo>
                      <a:lnTo>
                        <a:pt x="119" y="66"/>
                      </a:lnTo>
                      <a:lnTo>
                        <a:pt x="124" y="56"/>
                      </a:lnTo>
                      <a:lnTo>
                        <a:pt x="128" y="44"/>
                      </a:lnTo>
                      <a:lnTo>
                        <a:pt x="129" y="31"/>
                      </a:lnTo>
                      <a:lnTo>
                        <a:pt x="134" y="31"/>
                      </a:lnTo>
                      <a:close/>
                      <a:moveTo>
                        <a:pt x="8" y="0"/>
                      </a:moveTo>
                      <a:lnTo>
                        <a:pt x="5" y="6"/>
                      </a:lnTo>
                      <a:lnTo>
                        <a:pt x="1" y="18"/>
                      </a:lnTo>
                      <a:lnTo>
                        <a:pt x="0" y="31"/>
                      </a:lnTo>
                      <a:lnTo>
                        <a:pt x="1" y="46"/>
                      </a:lnTo>
                      <a:lnTo>
                        <a:pt x="3" y="54"/>
                      </a:lnTo>
                      <a:lnTo>
                        <a:pt x="5" y="54"/>
                      </a:lnTo>
                      <a:lnTo>
                        <a:pt x="5" y="56"/>
                      </a:lnTo>
                      <a:lnTo>
                        <a:pt x="6" y="56"/>
                      </a:lnTo>
                      <a:lnTo>
                        <a:pt x="8" y="56"/>
                      </a:lnTo>
                      <a:lnTo>
                        <a:pt x="8" y="58"/>
                      </a:lnTo>
                      <a:lnTo>
                        <a:pt x="10" y="58"/>
                      </a:lnTo>
                      <a:lnTo>
                        <a:pt x="10" y="56"/>
                      </a:lnTo>
                      <a:lnTo>
                        <a:pt x="6" y="44"/>
                      </a:lnTo>
                      <a:lnTo>
                        <a:pt x="5" y="31"/>
                      </a:lnTo>
                      <a:lnTo>
                        <a:pt x="6" y="19"/>
                      </a:lnTo>
                      <a:lnTo>
                        <a:pt x="10" y="8"/>
                      </a:lnTo>
                      <a:lnTo>
                        <a:pt x="13" y="1"/>
                      </a:lnTo>
                      <a:lnTo>
                        <a:pt x="11" y="1"/>
                      </a:lnTo>
                      <a:lnTo>
                        <a:pt x="10" y="1"/>
                      </a:lnTo>
                      <a:lnTo>
                        <a:pt x="10" y="0"/>
                      </a:lnTo>
                      <a:lnTo>
                        <a:pt x="8" y="0"/>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33" name="Freeform 464"/>
                <p:cNvSpPr>
                  <a:spLocks noEditPoints="1"/>
                </p:cNvSpPr>
                <p:nvPr/>
              </p:nvSpPr>
              <p:spPr bwMode="auto">
                <a:xfrm>
                  <a:off x="1966" y="2915"/>
                  <a:ext cx="130" cy="76"/>
                </a:xfrm>
                <a:custGeom>
                  <a:avLst/>
                  <a:gdLst>
                    <a:gd name="T0" fmla="*/ 130 w 130"/>
                    <a:gd name="T1" fmla="*/ 30 h 76"/>
                    <a:gd name="T2" fmla="*/ 130 w 130"/>
                    <a:gd name="T3" fmla="*/ 18 h 76"/>
                    <a:gd name="T4" fmla="*/ 128 w 130"/>
                    <a:gd name="T5" fmla="*/ 17 h 76"/>
                    <a:gd name="T6" fmla="*/ 128 w 130"/>
                    <a:gd name="T7" fmla="*/ 17 h 76"/>
                    <a:gd name="T8" fmla="*/ 128 w 130"/>
                    <a:gd name="T9" fmla="*/ 17 h 76"/>
                    <a:gd name="T10" fmla="*/ 127 w 130"/>
                    <a:gd name="T11" fmla="*/ 17 h 76"/>
                    <a:gd name="T12" fmla="*/ 127 w 130"/>
                    <a:gd name="T13" fmla="*/ 17 h 76"/>
                    <a:gd name="T14" fmla="*/ 127 w 130"/>
                    <a:gd name="T15" fmla="*/ 17 h 76"/>
                    <a:gd name="T16" fmla="*/ 125 w 130"/>
                    <a:gd name="T17" fmla="*/ 17 h 76"/>
                    <a:gd name="T18" fmla="*/ 125 w 130"/>
                    <a:gd name="T19" fmla="*/ 17 h 76"/>
                    <a:gd name="T20" fmla="*/ 123 w 130"/>
                    <a:gd name="T21" fmla="*/ 17 h 76"/>
                    <a:gd name="T22" fmla="*/ 125 w 130"/>
                    <a:gd name="T23" fmla="*/ 18 h 76"/>
                    <a:gd name="T24" fmla="*/ 125 w 130"/>
                    <a:gd name="T25" fmla="*/ 30 h 76"/>
                    <a:gd name="T26" fmla="*/ 130 w 130"/>
                    <a:gd name="T27" fmla="*/ 30 h 76"/>
                    <a:gd name="T28" fmla="*/ 130 w 130"/>
                    <a:gd name="T29" fmla="*/ 43 h 76"/>
                    <a:gd name="T30" fmla="*/ 125 w 130"/>
                    <a:gd name="T31" fmla="*/ 57 h 76"/>
                    <a:gd name="T32" fmla="*/ 120 w 130"/>
                    <a:gd name="T33" fmla="*/ 67 h 76"/>
                    <a:gd name="T34" fmla="*/ 112 w 130"/>
                    <a:gd name="T35" fmla="*/ 76 h 76"/>
                    <a:gd name="T36" fmla="*/ 112 w 130"/>
                    <a:gd name="T37" fmla="*/ 76 h 76"/>
                    <a:gd name="T38" fmla="*/ 110 w 130"/>
                    <a:gd name="T39" fmla="*/ 76 h 76"/>
                    <a:gd name="T40" fmla="*/ 108 w 130"/>
                    <a:gd name="T41" fmla="*/ 76 h 76"/>
                    <a:gd name="T42" fmla="*/ 108 w 130"/>
                    <a:gd name="T43" fmla="*/ 76 h 76"/>
                    <a:gd name="T44" fmla="*/ 107 w 130"/>
                    <a:gd name="T45" fmla="*/ 76 h 76"/>
                    <a:gd name="T46" fmla="*/ 105 w 130"/>
                    <a:gd name="T47" fmla="*/ 76 h 76"/>
                    <a:gd name="T48" fmla="*/ 105 w 130"/>
                    <a:gd name="T49" fmla="*/ 76 h 76"/>
                    <a:gd name="T50" fmla="*/ 103 w 130"/>
                    <a:gd name="T51" fmla="*/ 76 h 76"/>
                    <a:gd name="T52" fmla="*/ 108 w 130"/>
                    <a:gd name="T53" fmla="*/ 73 h 76"/>
                    <a:gd name="T54" fmla="*/ 115 w 130"/>
                    <a:gd name="T55" fmla="*/ 65 h 76"/>
                    <a:gd name="T56" fmla="*/ 122 w 130"/>
                    <a:gd name="T57" fmla="*/ 53 h 76"/>
                    <a:gd name="T58" fmla="*/ 125 w 130"/>
                    <a:gd name="T59" fmla="*/ 43 h 76"/>
                    <a:gd name="T60" fmla="*/ 125 w 130"/>
                    <a:gd name="T61" fmla="*/ 30 h 76"/>
                    <a:gd name="T62" fmla="*/ 130 w 130"/>
                    <a:gd name="T63" fmla="*/ 30 h 76"/>
                    <a:gd name="T64" fmla="*/ 9 w 130"/>
                    <a:gd name="T65" fmla="*/ 0 h 76"/>
                    <a:gd name="T66" fmla="*/ 5 w 130"/>
                    <a:gd name="T67" fmla="*/ 5 h 76"/>
                    <a:gd name="T68" fmla="*/ 2 w 130"/>
                    <a:gd name="T69" fmla="*/ 18 h 76"/>
                    <a:gd name="T70" fmla="*/ 0 w 130"/>
                    <a:gd name="T71" fmla="*/ 30 h 76"/>
                    <a:gd name="T72" fmla="*/ 2 w 130"/>
                    <a:gd name="T73" fmla="*/ 43 h 76"/>
                    <a:gd name="T74" fmla="*/ 5 w 130"/>
                    <a:gd name="T75" fmla="*/ 55 h 76"/>
                    <a:gd name="T76" fmla="*/ 7 w 130"/>
                    <a:gd name="T77" fmla="*/ 55 h 76"/>
                    <a:gd name="T78" fmla="*/ 7 w 130"/>
                    <a:gd name="T79" fmla="*/ 57 h 76"/>
                    <a:gd name="T80" fmla="*/ 9 w 130"/>
                    <a:gd name="T81" fmla="*/ 57 h 76"/>
                    <a:gd name="T82" fmla="*/ 10 w 130"/>
                    <a:gd name="T83" fmla="*/ 57 h 76"/>
                    <a:gd name="T84" fmla="*/ 10 w 130"/>
                    <a:gd name="T85" fmla="*/ 58 h 76"/>
                    <a:gd name="T86" fmla="*/ 12 w 130"/>
                    <a:gd name="T87" fmla="*/ 58 h 76"/>
                    <a:gd name="T88" fmla="*/ 12 w 130"/>
                    <a:gd name="T89" fmla="*/ 58 h 76"/>
                    <a:gd name="T90" fmla="*/ 14 w 130"/>
                    <a:gd name="T91" fmla="*/ 58 h 76"/>
                    <a:gd name="T92" fmla="*/ 10 w 130"/>
                    <a:gd name="T93" fmla="*/ 53 h 76"/>
                    <a:gd name="T94" fmla="*/ 7 w 130"/>
                    <a:gd name="T95" fmla="*/ 43 h 76"/>
                    <a:gd name="T96" fmla="*/ 5 w 130"/>
                    <a:gd name="T97" fmla="*/ 30 h 76"/>
                    <a:gd name="T98" fmla="*/ 7 w 130"/>
                    <a:gd name="T99" fmla="*/ 18 h 76"/>
                    <a:gd name="T100" fmla="*/ 10 w 130"/>
                    <a:gd name="T101" fmla="*/ 7 h 76"/>
                    <a:gd name="T102" fmla="*/ 14 w 130"/>
                    <a:gd name="T103" fmla="*/ 2 h 76"/>
                    <a:gd name="T104" fmla="*/ 14 w 130"/>
                    <a:gd name="T105" fmla="*/ 2 h 76"/>
                    <a:gd name="T106" fmla="*/ 14 w 130"/>
                    <a:gd name="T107" fmla="*/ 0 h 76"/>
                    <a:gd name="T108" fmla="*/ 12 w 130"/>
                    <a:gd name="T109" fmla="*/ 0 h 76"/>
                    <a:gd name="T110" fmla="*/ 12 w 130"/>
                    <a:gd name="T111" fmla="*/ 0 h 76"/>
                    <a:gd name="T112" fmla="*/ 10 w 130"/>
                    <a:gd name="T113" fmla="*/ 0 h 76"/>
                    <a:gd name="T114" fmla="*/ 10 w 130"/>
                    <a:gd name="T115" fmla="*/ 0 h 76"/>
                    <a:gd name="T116" fmla="*/ 10 w 130"/>
                    <a:gd name="T117" fmla="*/ 0 h 76"/>
                    <a:gd name="T118" fmla="*/ 9 w 130"/>
                    <a:gd name="T119" fmla="*/ 0 h 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
                    <a:gd name="T181" fmla="*/ 0 h 76"/>
                    <a:gd name="T182" fmla="*/ 130 w 130"/>
                    <a:gd name="T183" fmla="*/ 76 h 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 h="76">
                      <a:moveTo>
                        <a:pt x="130" y="30"/>
                      </a:moveTo>
                      <a:lnTo>
                        <a:pt x="130" y="18"/>
                      </a:lnTo>
                      <a:lnTo>
                        <a:pt x="128" y="17"/>
                      </a:lnTo>
                      <a:lnTo>
                        <a:pt x="127" y="17"/>
                      </a:lnTo>
                      <a:lnTo>
                        <a:pt x="125" y="17"/>
                      </a:lnTo>
                      <a:lnTo>
                        <a:pt x="123" y="17"/>
                      </a:lnTo>
                      <a:lnTo>
                        <a:pt x="125" y="18"/>
                      </a:lnTo>
                      <a:lnTo>
                        <a:pt x="125" y="30"/>
                      </a:lnTo>
                      <a:lnTo>
                        <a:pt x="130" y="30"/>
                      </a:lnTo>
                      <a:lnTo>
                        <a:pt x="130" y="43"/>
                      </a:lnTo>
                      <a:lnTo>
                        <a:pt x="125" y="57"/>
                      </a:lnTo>
                      <a:lnTo>
                        <a:pt x="120" y="67"/>
                      </a:lnTo>
                      <a:lnTo>
                        <a:pt x="112" y="76"/>
                      </a:lnTo>
                      <a:lnTo>
                        <a:pt x="110" y="76"/>
                      </a:lnTo>
                      <a:lnTo>
                        <a:pt x="108" y="76"/>
                      </a:lnTo>
                      <a:lnTo>
                        <a:pt x="107" y="76"/>
                      </a:lnTo>
                      <a:lnTo>
                        <a:pt x="105" y="76"/>
                      </a:lnTo>
                      <a:lnTo>
                        <a:pt x="103" y="76"/>
                      </a:lnTo>
                      <a:lnTo>
                        <a:pt x="108" y="73"/>
                      </a:lnTo>
                      <a:lnTo>
                        <a:pt x="115" y="65"/>
                      </a:lnTo>
                      <a:lnTo>
                        <a:pt x="122" y="53"/>
                      </a:lnTo>
                      <a:lnTo>
                        <a:pt x="125" y="43"/>
                      </a:lnTo>
                      <a:lnTo>
                        <a:pt x="125" y="30"/>
                      </a:lnTo>
                      <a:lnTo>
                        <a:pt x="130" y="30"/>
                      </a:lnTo>
                      <a:close/>
                      <a:moveTo>
                        <a:pt x="9" y="0"/>
                      </a:moveTo>
                      <a:lnTo>
                        <a:pt x="5" y="5"/>
                      </a:lnTo>
                      <a:lnTo>
                        <a:pt x="2" y="18"/>
                      </a:lnTo>
                      <a:lnTo>
                        <a:pt x="0" y="30"/>
                      </a:lnTo>
                      <a:lnTo>
                        <a:pt x="2" y="43"/>
                      </a:lnTo>
                      <a:lnTo>
                        <a:pt x="5" y="55"/>
                      </a:lnTo>
                      <a:lnTo>
                        <a:pt x="7" y="55"/>
                      </a:lnTo>
                      <a:lnTo>
                        <a:pt x="7" y="57"/>
                      </a:lnTo>
                      <a:lnTo>
                        <a:pt x="9" y="57"/>
                      </a:lnTo>
                      <a:lnTo>
                        <a:pt x="10" y="57"/>
                      </a:lnTo>
                      <a:lnTo>
                        <a:pt x="10" y="58"/>
                      </a:lnTo>
                      <a:lnTo>
                        <a:pt x="12" y="58"/>
                      </a:lnTo>
                      <a:lnTo>
                        <a:pt x="14" y="58"/>
                      </a:lnTo>
                      <a:lnTo>
                        <a:pt x="10" y="53"/>
                      </a:lnTo>
                      <a:lnTo>
                        <a:pt x="7" y="43"/>
                      </a:lnTo>
                      <a:lnTo>
                        <a:pt x="5" y="30"/>
                      </a:lnTo>
                      <a:lnTo>
                        <a:pt x="7" y="18"/>
                      </a:lnTo>
                      <a:lnTo>
                        <a:pt x="10" y="7"/>
                      </a:lnTo>
                      <a:lnTo>
                        <a:pt x="14" y="2"/>
                      </a:lnTo>
                      <a:lnTo>
                        <a:pt x="14" y="0"/>
                      </a:lnTo>
                      <a:lnTo>
                        <a:pt x="12" y="0"/>
                      </a:lnTo>
                      <a:lnTo>
                        <a:pt x="10" y="0"/>
                      </a:lnTo>
                      <a:lnTo>
                        <a:pt x="9" y="0"/>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34" name="Freeform 465"/>
                <p:cNvSpPr>
                  <a:spLocks noEditPoints="1"/>
                </p:cNvSpPr>
                <p:nvPr/>
              </p:nvSpPr>
              <p:spPr bwMode="auto">
                <a:xfrm>
                  <a:off x="1970" y="2915"/>
                  <a:ext cx="124" cy="88"/>
                </a:xfrm>
                <a:custGeom>
                  <a:avLst/>
                  <a:gdLst>
                    <a:gd name="T0" fmla="*/ 123 w 124"/>
                    <a:gd name="T1" fmla="*/ 18 h 88"/>
                    <a:gd name="T2" fmla="*/ 123 w 124"/>
                    <a:gd name="T3" fmla="*/ 17 h 88"/>
                    <a:gd name="T4" fmla="*/ 121 w 124"/>
                    <a:gd name="T5" fmla="*/ 17 h 88"/>
                    <a:gd name="T6" fmla="*/ 119 w 124"/>
                    <a:gd name="T7" fmla="*/ 17 h 88"/>
                    <a:gd name="T8" fmla="*/ 118 w 124"/>
                    <a:gd name="T9" fmla="*/ 17 h 88"/>
                    <a:gd name="T10" fmla="*/ 118 w 124"/>
                    <a:gd name="T11" fmla="*/ 18 h 88"/>
                    <a:gd name="T12" fmla="*/ 124 w 124"/>
                    <a:gd name="T13" fmla="*/ 30 h 88"/>
                    <a:gd name="T14" fmla="*/ 119 w 124"/>
                    <a:gd name="T15" fmla="*/ 55 h 88"/>
                    <a:gd name="T16" fmla="*/ 106 w 124"/>
                    <a:gd name="T17" fmla="*/ 75 h 88"/>
                    <a:gd name="T18" fmla="*/ 103 w 124"/>
                    <a:gd name="T19" fmla="*/ 76 h 88"/>
                    <a:gd name="T20" fmla="*/ 101 w 124"/>
                    <a:gd name="T21" fmla="*/ 76 h 88"/>
                    <a:gd name="T22" fmla="*/ 98 w 124"/>
                    <a:gd name="T23" fmla="*/ 76 h 88"/>
                    <a:gd name="T24" fmla="*/ 96 w 124"/>
                    <a:gd name="T25" fmla="*/ 78 h 88"/>
                    <a:gd name="T26" fmla="*/ 103 w 124"/>
                    <a:gd name="T27" fmla="*/ 72 h 88"/>
                    <a:gd name="T28" fmla="*/ 114 w 124"/>
                    <a:gd name="T29" fmla="*/ 53 h 88"/>
                    <a:gd name="T30" fmla="*/ 119 w 124"/>
                    <a:gd name="T31" fmla="*/ 30 h 88"/>
                    <a:gd name="T32" fmla="*/ 8 w 124"/>
                    <a:gd name="T33" fmla="*/ 0 h 88"/>
                    <a:gd name="T34" fmla="*/ 1 w 124"/>
                    <a:gd name="T35" fmla="*/ 18 h 88"/>
                    <a:gd name="T36" fmla="*/ 1 w 124"/>
                    <a:gd name="T37" fmla="*/ 43 h 88"/>
                    <a:gd name="T38" fmla="*/ 5 w 124"/>
                    <a:gd name="T39" fmla="*/ 57 h 88"/>
                    <a:gd name="T40" fmla="*/ 8 w 124"/>
                    <a:gd name="T41" fmla="*/ 58 h 88"/>
                    <a:gd name="T42" fmla="*/ 10 w 124"/>
                    <a:gd name="T43" fmla="*/ 58 h 88"/>
                    <a:gd name="T44" fmla="*/ 11 w 124"/>
                    <a:gd name="T45" fmla="*/ 60 h 88"/>
                    <a:gd name="T46" fmla="*/ 13 w 124"/>
                    <a:gd name="T47" fmla="*/ 62 h 88"/>
                    <a:gd name="T48" fmla="*/ 6 w 124"/>
                    <a:gd name="T49" fmla="*/ 42 h 88"/>
                    <a:gd name="T50" fmla="*/ 6 w 124"/>
                    <a:gd name="T51" fmla="*/ 18 h 88"/>
                    <a:gd name="T52" fmla="*/ 13 w 124"/>
                    <a:gd name="T53" fmla="*/ 2 h 88"/>
                    <a:gd name="T54" fmla="*/ 11 w 124"/>
                    <a:gd name="T55" fmla="*/ 2 h 88"/>
                    <a:gd name="T56" fmla="*/ 10 w 124"/>
                    <a:gd name="T57" fmla="*/ 2 h 88"/>
                    <a:gd name="T58" fmla="*/ 10 w 124"/>
                    <a:gd name="T59" fmla="*/ 0 h 88"/>
                    <a:gd name="T60" fmla="*/ 8 w 124"/>
                    <a:gd name="T61" fmla="*/ 0 h 88"/>
                    <a:gd name="T62" fmla="*/ 61 w 124"/>
                    <a:gd name="T63" fmla="*/ 88 h 88"/>
                    <a:gd name="T64" fmla="*/ 66 w 124"/>
                    <a:gd name="T65" fmla="*/ 88 h 88"/>
                    <a:gd name="T66" fmla="*/ 64 w 124"/>
                    <a:gd name="T67" fmla="*/ 88 h 88"/>
                    <a:gd name="T68" fmla="*/ 63 w 124"/>
                    <a:gd name="T69" fmla="*/ 88 h 88"/>
                    <a:gd name="T70" fmla="*/ 61 w 124"/>
                    <a:gd name="T71" fmla="*/ 88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88"/>
                    <a:gd name="T110" fmla="*/ 124 w 124"/>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88">
                      <a:moveTo>
                        <a:pt x="124" y="30"/>
                      </a:moveTo>
                      <a:lnTo>
                        <a:pt x="123" y="18"/>
                      </a:lnTo>
                      <a:lnTo>
                        <a:pt x="123" y="17"/>
                      </a:lnTo>
                      <a:lnTo>
                        <a:pt x="121" y="17"/>
                      </a:lnTo>
                      <a:lnTo>
                        <a:pt x="119" y="17"/>
                      </a:lnTo>
                      <a:lnTo>
                        <a:pt x="118" y="17"/>
                      </a:lnTo>
                      <a:lnTo>
                        <a:pt x="118" y="18"/>
                      </a:lnTo>
                      <a:lnTo>
                        <a:pt x="119" y="30"/>
                      </a:lnTo>
                      <a:lnTo>
                        <a:pt x="124" y="30"/>
                      </a:lnTo>
                      <a:lnTo>
                        <a:pt x="123" y="43"/>
                      </a:lnTo>
                      <a:lnTo>
                        <a:pt x="119" y="55"/>
                      </a:lnTo>
                      <a:lnTo>
                        <a:pt x="114" y="65"/>
                      </a:lnTo>
                      <a:lnTo>
                        <a:pt x="106" y="75"/>
                      </a:lnTo>
                      <a:lnTo>
                        <a:pt x="104" y="76"/>
                      </a:lnTo>
                      <a:lnTo>
                        <a:pt x="103" y="76"/>
                      </a:lnTo>
                      <a:lnTo>
                        <a:pt x="101" y="76"/>
                      </a:lnTo>
                      <a:lnTo>
                        <a:pt x="99" y="76"/>
                      </a:lnTo>
                      <a:lnTo>
                        <a:pt x="98" y="76"/>
                      </a:lnTo>
                      <a:lnTo>
                        <a:pt x="96" y="78"/>
                      </a:lnTo>
                      <a:lnTo>
                        <a:pt x="94" y="78"/>
                      </a:lnTo>
                      <a:lnTo>
                        <a:pt x="103" y="72"/>
                      </a:lnTo>
                      <a:lnTo>
                        <a:pt x="109" y="63"/>
                      </a:lnTo>
                      <a:lnTo>
                        <a:pt x="114" y="53"/>
                      </a:lnTo>
                      <a:lnTo>
                        <a:pt x="118" y="42"/>
                      </a:lnTo>
                      <a:lnTo>
                        <a:pt x="119" y="30"/>
                      </a:lnTo>
                      <a:lnTo>
                        <a:pt x="124" y="30"/>
                      </a:lnTo>
                      <a:close/>
                      <a:moveTo>
                        <a:pt x="8" y="0"/>
                      </a:moveTo>
                      <a:lnTo>
                        <a:pt x="5" y="7"/>
                      </a:lnTo>
                      <a:lnTo>
                        <a:pt x="1" y="18"/>
                      </a:lnTo>
                      <a:lnTo>
                        <a:pt x="0" y="30"/>
                      </a:lnTo>
                      <a:lnTo>
                        <a:pt x="1" y="43"/>
                      </a:lnTo>
                      <a:lnTo>
                        <a:pt x="5" y="55"/>
                      </a:lnTo>
                      <a:lnTo>
                        <a:pt x="5" y="57"/>
                      </a:lnTo>
                      <a:lnTo>
                        <a:pt x="6" y="58"/>
                      </a:lnTo>
                      <a:lnTo>
                        <a:pt x="8" y="58"/>
                      </a:lnTo>
                      <a:lnTo>
                        <a:pt x="10" y="58"/>
                      </a:lnTo>
                      <a:lnTo>
                        <a:pt x="10" y="60"/>
                      </a:lnTo>
                      <a:lnTo>
                        <a:pt x="11" y="60"/>
                      </a:lnTo>
                      <a:lnTo>
                        <a:pt x="13" y="60"/>
                      </a:lnTo>
                      <a:lnTo>
                        <a:pt x="13" y="62"/>
                      </a:lnTo>
                      <a:lnTo>
                        <a:pt x="10" y="53"/>
                      </a:lnTo>
                      <a:lnTo>
                        <a:pt x="6" y="42"/>
                      </a:lnTo>
                      <a:lnTo>
                        <a:pt x="5" y="30"/>
                      </a:lnTo>
                      <a:lnTo>
                        <a:pt x="6" y="18"/>
                      </a:lnTo>
                      <a:lnTo>
                        <a:pt x="10" y="9"/>
                      </a:lnTo>
                      <a:lnTo>
                        <a:pt x="13" y="2"/>
                      </a:lnTo>
                      <a:lnTo>
                        <a:pt x="11" y="2"/>
                      </a:lnTo>
                      <a:lnTo>
                        <a:pt x="10" y="2"/>
                      </a:lnTo>
                      <a:lnTo>
                        <a:pt x="10" y="0"/>
                      </a:lnTo>
                      <a:lnTo>
                        <a:pt x="8" y="0"/>
                      </a:lnTo>
                      <a:close/>
                      <a:moveTo>
                        <a:pt x="61" y="88"/>
                      </a:moveTo>
                      <a:lnTo>
                        <a:pt x="61" y="88"/>
                      </a:lnTo>
                      <a:lnTo>
                        <a:pt x="66" y="88"/>
                      </a:lnTo>
                      <a:lnTo>
                        <a:pt x="64" y="88"/>
                      </a:lnTo>
                      <a:lnTo>
                        <a:pt x="63" y="88"/>
                      </a:lnTo>
                      <a:lnTo>
                        <a:pt x="61" y="88"/>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35" name="Freeform 466"/>
                <p:cNvSpPr>
                  <a:spLocks noEditPoints="1"/>
                </p:cNvSpPr>
                <p:nvPr/>
              </p:nvSpPr>
              <p:spPr bwMode="auto">
                <a:xfrm>
                  <a:off x="1971" y="2917"/>
                  <a:ext cx="120" cy="86"/>
                </a:xfrm>
                <a:custGeom>
                  <a:avLst/>
                  <a:gdLst>
                    <a:gd name="T0" fmla="*/ 120 w 120"/>
                    <a:gd name="T1" fmla="*/ 16 h 86"/>
                    <a:gd name="T2" fmla="*/ 118 w 120"/>
                    <a:gd name="T3" fmla="*/ 15 h 86"/>
                    <a:gd name="T4" fmla="*/ 117 w 120"/>
                    <a:gd name="T5" fmla="*/ 15 h 86"/>
                    <a:gd name="T6" fmla="*/ 115 w 120"/>
                    <a:gd name="T7" fmla="*/ 15 h 86"/>
                    <a:gd name="T8" fmla="*/ 115 w 120"/>
                    <a:gd name="T9" fmla="*/ 15 h 86"/>
                    <a:gd name="T10" fmla="*/ 115 w 120"/>
                    <a:gd name="T11" fmla="*/ 18 h 86"/>
                    <a:gd name="T12" fmla="*/ 120 w 120"/>
                    <a:gd name="T13" fmla="*/ 28 h 86"/>
                    <a:gd name="T14" fmla="*/ 117 w 120"/>
                    <a:gd name="T15" fmla="*/ 51 h 86"/>
                    <a:gd name="T16" fmla="*/ 103 w 120"/>
                    <a:gd name="T17" fmla="*/ 71 h 86"/>
                    <a:gd name="T18" fmla="*/ 98 w 120"/>
                    <a:gd name="T19" fmla="*/ 74 h 86"/>
                    <a:gd name="T20" fmla="*/ 97 w 120"/>
                    <a:gd name="T21" fmla="*/ 74 h 86"/>
                    <a:gd name="T22" fmla="*/ 95 w 120"/>
                    <a:gd name="T23" fmla="*/ 76 h 86"/>
                    <a:gd name="T24" fmla="*/ 93 w 120"/>
                    <a:gd name="T25" fmla="*/ 76 h 86"/>
                    <a:gd name="T26" fmla="*/ 92 w 120"/>
                    <a:gd name="T27" fmla="*/ 76 h 86"/>
                    <a:gd name="T28" fmla="*/ 90 w 120"/>
                    <a:gd name="T29" fmla="*/ 76 h 86"/>
                    <a:gd name="T30" fmla="*/ 87 w 120"/>
                    <a:gd name="T31" fmla="*/ 78 h 86"/>
                    <a:gd name="T32" fmla="*/ 85 w 120"/>
                    <a:gd name="T33" fmla="*/ 78 h 86"/>
                    <a:gd name="T34" fmla="*/ 92 w 120"/>
                    <a:gd name="T35" fmla="*/ 74 h 86"/>
                    <a:gd name="T36" fmla="*/ 107 w 120"/>
                    <a:gd name="T37" fmla="*/ 60 h 86"/>
                    <a:gd name="T38" fmla="*/ 115 w 120"/>
                    <a:gd name="T39" fmla="*/ 40 h 86"/>
                    <a:gd name="T40" fmla="*/ 120 w 120"/>
                    <a:gd name="T41" fmla="*/ 28 h 86"/>
                    <a:gd name="T42" fmla="*/ 5 w 120"/>
                    <a:gd name="T43" fmla="*/ 5 h 86"/>
                    <a:gd name="T44" fmla="*/ 0 w 120"/>
                    <a:gd name="T45" fmla="*/ 28 h 86"/>
                    <a:gd name="T46" fmla="*/ 5 w 120"/>
                    <a:gd name="T47" fmla="*/ 51 h 86"/>
                    <a:gd name="T48" fmla="*/ 10 w 120"/>
                    <a:gd name="T49" fmla="*/ 58 h 86"/>
                    <a:gd name="T50" fmla="*/ 12 w 120"/>
                    <a:gd name="T51" fmla="*/ 60 h 86"/>
                    <a:gd name="T52" fmla="*/ 14 w 120"/>
                    <a:gd name="T53" fmla="*/ 60 h 86"/>
                    <a:gd name="T54" fmla="*/ 17 w 120"/>
                    <a:gd name="T55" fmla="*/ 61 h 86"/>
                    <a:gd name="T56" fmla="*/ 15 w 120"/>
                    <a:gd name="T57" fmla="*/ 60 h 86"/>
                    <a:gd name="T58" fmla="*/ 7 w 120"/>
                    <a:gd name="T59" fmla="*/ 40 h 86"/>
                    <a:gd name="T60" fmla="*/ 7 w 120"/>
                    <a:gd name="T61" fmla="*/ 18 h 86"/>
                    <a:gd name="T62" fmla="*/ 14 w 120"/>
                    <a:gd name="T63" fmla="*/ 2 h 86"/>
                    <a:gd name="T64" fmla="*/ 12 w 120"/>
                    <a:gd name="T65" fmla="*/ 0 h 86"/>
                    <a:gd name="T66" fmla="*/ 12 w 120"/>
                    <a:gd name="T67" fmla="*/ 0 h 86"/>
                    <a:gd name="T68" fmla="*/ 10 w 120"/>
                    <a:gd name="T69" fmla="*/ 0 h 86"/>
                    <a:gd name="T70" fmla="*/ 9 w 120"/>
                    <a:gd name="T71" fmla="*/ 0 h 86"/>
                    <a:gd name="T72" fmla="*/ 60 w 120"/>
                    <a:gd name="T73" fmla="*/ 83 h 86"/>
                    <a:gd name="T74" fmla="*/ 80 w 120"/>
                    <a:gd name="T75" fmla="*/ 79 h 86"/>
                    <a:gd name="T76" fmla="*/ 73 w 120"/>
                    <a:gd name="T77" fmla="*/ 83 h 86"/>
                    <a:gd name="T78" fmla="*/ 67 w 120"/>
                    <a:gd name="T79" fmla="*/ 84 h 86"/>
                    <a:gd name="T80" fmla="*/ 62 w 120"/>
                    <a:gd name="T81" fmla="*/ 86 h 86"/>
                    <a:gd name="T82" fmla="*/ 57 w 120"/>
                    <a:gd name="T83" fmla="*/ 84 h 86"/>
                    <a:gd name="T84" fmla="*/ 55 w 120"/>
                    <a:gd name="T85" fmla="*/ 84 h 86"/>
                    <a:gd name="T86" fmla="*/ 55 w 120"/>
                    <a:gd name="T87" fmla="*/ 84 h 86"/>
                    <a:gd name="T88" fmla="*/ 53 w 120"/>
                    <a:gd name="T89" fmla="*/ 83 h 86"/>
                    <a:gd name="T90" fmla="*/ 53 w 120"/>
                    <a:gd name="T91" fmla="*/ 83 h 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86"/>
                    <a:gd name="T140" fmla="*/ 120 w 120"/>
                    <a:gd name="T141" fmla="*/ 86 h 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86">
                      <a:moveTo>
                        <a:pt x="120" y="28"/>
                      </a:moveTo>
                      <a:lnTo>
                        <a:pt x="120" y="16"/>
                      </a:lnTo>
                      <a:lnTo>
                        <a:pt x="118" y="15"/>
                      </a:lnTo>
                      <a:lnTo>
                        <a:pt x="117" y="15"/>
                      </a:lnTo>
                      <a:lnTo>
                        <a:pt x="115" y="15"/>
                      </a:lnTo>
                      <a:lnTo>
                        <a:pt x="113" y="15"/>
                      </a:lnTo>
                      <a:lnTo>
                        <a:pt x="115" y="18"/>
                      </a:lnTo>
                      <a:lnTo>
                        <a:pt x="115" y="28"/>
                      </a:lnTo>
                      <a:lnTo>
                        <a:pt x="120" y="28"/>
                      </a:lnTo>
                      <a:lnTo>
                        <a:pt x="120" y="41"/>
                      </a:lnTo>
                      <a:lnTo>
                        <a:pt x="117" y="51"/>
                      </a:lnTo>
                      <a:lnTo>
                        <a:pt x="110" y="63"/>
                      </a:lnTo>
                      <a:lnTo>
                        <a:pt x="103" y="71"/>
                      </a:lnTo>
                      <a:lnTo>
                        <a:pt x="98" y="74"/>
                      </a:lnTo>
                      <a:lnTo>
                        <a:pt x="97" y="74"/>
                      </a:lnTo>
                      <a:lnTo>
                        <a:pt x="95" y="76"/>
                      </a:lnTo>
                      <a:lnTo>
                        <a:pt x="93" y="76"/>
                      </a:lnTo>
                      <a:lnTo>
                        <a:pt x="92" y="76"/>
                      </a:lnTo>
                      <a:lnTo>
                        <a:pt x="90" y="76"/>
                      </a:lnTo>
                      <a:lnTo>
                        <a:pt x="88" y="76"/>
                      </a:lnTo>
                      <a:lnTo>
                        <a:pt x="87" y="78"/>
                      </a:lnTo>
                      <a:lnTo>
                        <a:pt x="85" y="78"/>
                      </a:lnTo>
                      <a:lnTo>
                        <a:pt x="83" y="78"/>
                      </a:lnTo>
                      <a:lnTo>
                        <a:pt x="92" y="74"/>
                      </a:lnTo>
                      <a:lnTo>
                        <a:pt x="100" y="68"/>
                      </a:lnTo>
                      <a:lnTo>
                        <a:pt x="107" y="60"/>
                      </a:lnTo>
                      <a:lnTo>
                        <a:pt x="112" y="50"/>
                      </a:lnTo>
                      <a:lnTo>
                        <a:pt x="115" y="40"/>
                      </a:lnTo>
                      <a:lnTo>
                        <a:pt x="115" y="28"/>
                      </a:lnTo>
                      <a:lnTo>
                        <a:pt x="120" y="28"/>
                      </a:lnTo>
                      <a:close/>
                      <a:moveTo>
                        <a:pt x="9" y="0"/>
                      </a:moveTo>
                      <a:lnTo>
                        <a:pt x="5" y="5"/>
                      </a:lnTo>
                      <a:lnTo>
                        <a:pt x="2" y="16"/>
                      </a:lnTo>
                      <a:lnTo>
                        <a:pt x="0" y="28"/>
                      </a:lnTo>
                      <a:lnTo>
                        <a:pt x="2" y="41"/>
                      </a:lnTo>
                      <a:lnTo>
                        <a:pt x="5" y="51"/>
                      </a:lnTo>
                      <a:lnTo>
                        <a:pt x="9" y="56"/>
                      </a:lnTo>
                      <a:lnTo>
                        <a:pt x="10" y="58"/>
                      </a:lnTo>
                      <a:lnTo>
                        <a:pt x="12" y="60"/>
                      </a:lnTo>
                      <a:lnTo>
                        <a:pt x="14" y="60"/>
                      </a:lnTo>
                      <a:lnTo>
                        <a:pt x="15" y="61"/>
                      </a:lnTo>
                      <a:lnTo>
                        <a:pt x="17" y="61"/>
                      </a:lnTo>
                      <a:lnTo>
                        <a:pt x="15" y="60"/>
                      </a:lnTo>
                      <a:lnTo>
                        <a:pt x="10" y="50"/>
                      </a:lnTo>
                      <a:lnTo>
                        <a:pt x="7" y="40"/>
                      </a:lnTo>
                      <a:lnTo>
                        <a:pt x="5" y="28"/>
                      </a:lnTo>
                      <a:lnTo>
                        <a:pt x="7" y="18"/>
                      </a:lnTo>
                      <a:lnTo>
                        <a:pt x="10" y="8"/>
                      </a:lnTo>
                      <a:lnTo>
                        <a:pt x="14" y="2"/>
                      </a:lnTo>
                      <a:lnTo>
                        <a:pt x="12" y="0"/>
                      </a:lnTo>
                      <a:lnTo>
                        <a:pt x="10" y="0"/>
                      </a:lnTo>
                      <a:lnTo>
                        <a:pt x="9" y="0"/>
                      </a:lnTo>
                      <a:close/>
                      <a:moveTo>
                        <a:pt x="53" y="83"/>
                      </a:moveTo>
                      <a:lnTo>
                        <a:pt x="60" y="83"/>
                      </a:lnTo>
                      <a:lnTo>
                        <a:pt x="72" y="83"/>
                      </a:lnTo>
                      <a:lnTo>
                        <a:pt x="80" y="79"/>
                      </a:lnTo>
                      <a:lnTo>
                        <a:pt x="77" y="81"/>
                      </a:lnTo>
                      <a:lnTo>
                        <a:pt x="73" y="83"/>
                      </a:lnTo>
                      <a:lnTo>
                        <a:pt x="70" y="84"/>
                      </a:lnTo>
                      <a:lnTo>
                        <a:pt x="67" y="84"/>
                      </a:lnTo>
                      <a:lnTo>
                        <a:pt x="65" y="86"/>
                      </a:lnTo>
                      <a:lnTo>
                        <a:pt x="62" y="86"/>
                      </a:lnTo>
                      <a:lnTo>
                        <a:pt x="58" y="86"/>
                      </a:lnTo>
                      <a:lnTo>
                        <a:pt x="57" y="84"/>
                      </a:lnTo>
                      <a:lnTo>
                        <a:pt x="55" y="84"/>
                      </a:lnTo>
                      <a:lnTo>
                        <a:pt x="53" y="83"/>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36" name="Freeform 467"/>
                <p:cNvSpPr>
                  <a:spLocks noEditPoints="1"/>
                </p:cNvSpPr>
                <p:nvPr/>
              </p:nvSpPr>
              <p:spPr bwMode="auto">
                <a:xfrm>
                  <a:off x="1975" y="2917"/>
                  <a:ext cx="114" cy="86"/>
                </a:xfrm>
                <a:custGeom>
                  <a:avLst/>
                  <a:gdLst>
                    <a:gd name="T0" fmla="*/ 113 w 114"/>
                    <a:gd name="T1" fmla="*/ 16 h 86"/>
                    <a:gd name="T2" fmla="*/ 111 w 114"/>
                    <a:gd name="T3" fmla="*/ 15 h 86"/>
                    <a:gd name="T4" fmla="*/ 111 w 114"/>
                    <a:gd name="T5" fmla="*/ 15 h 86"/>
                    <a:gd name="T6" fmla="*/ 109 w 114"/>
                    <a:gd name="T7" fmla="*/ 15 h 86"/>
                    <a:gd name="T8" fmla="*/ 108 w 114"/>
                    <a:gd name="T9" fmla="*/ 15 h 86"/>
                    <a:gd name="T10" fmla="*/ 108 w 114"/>
                    <a:gd name="T11" fmla="*/ 18 h 86"/>
                    <a:gd name="T12" fmla="*/ 114 w 114"/>
                    <a:gd name="T13" fmla="*/ 28 h 86"/>
                    <a:gd name="T14" fmla="*/ 109 w 114"/>
                    <a:gd name="T15" fmla="*/ 51 h 86"/>
                    <a:gd name="T16" fmla="*/ 98 w 114"/>
                    <a:gd name="T17" fmla="*/ 70 h 86"/>
                    <a:gd name="T18" fmla="*/ 89 w 114"/>
                    <a:gd name="T19" fmla="*/ 76 h 86"/>
                    <a:gd name="T20" fmla="*/ 89 w 114"/>
                    <a:gd name="T21" fmla="*/ 76 h 86"/>
                    <a:gd name="T22" fmla="*/ 89 w 114"/>
                    <a:gd name="T23" fmla="*/ 76 h 86"/>
                    <a:gd name="T24" fmla="*/ 89 w 114"/>
                    <a:gd name="T25" fmla="*/ 76 h 86"/>
                    <a:gd name="T26" fmla="*/ 84 w 114"/>
                    <a:gd name="T27" fmla="*/ 76 h 86"/>
                    <a:gd name="T28" fmla="*/ 78 w 114"/>
                    <a:gd name="T29" fmla="*/ 79 h 86"/>
                    <a:gd name="T30" fmla="*/ 71 w 114"/>
                    <a:gd name="T31" fmla="*/ 83 h 86"/>
                    <a:gd name="T32" fmla="*/ 64 w 114"/>
                    <a:gd name="T33" fmla="*/ 84 h 86"/>
                    <a:gd name="T34" fmla="*/ 56 w 114"/>
                    <a:gd name="T35" fmla="*/ 86 h 86"/>
                    <a:gd name="T36" fmla="*/ 54 w 114"/>
                    <a:gd name="T37" fmla="*/ 86 h 86"/>
                    <a:gd name="T38" fmla="*/ 54 w 114"/>
                    <a:gd name="T39" fmla="*/ 86 h 86"/>
                    <a:gd name="T40" fmla="*/ 53 w 114"/>
                    <a:gd name="T41" fmla="*/ 86 h 86"/>
                    <a:gd name="T42" fmla="*/ 53 w 114"/>
                    <a:gd name="T43" fmla="*/ 84 h 86"/>
                    <a:gd name="T44" fmla="*/ 51 w 114"/>
                    <a:gd name="T45" fmla="*/ 84 h 86"/>
                    <a:gd name="T46" fmla="*/ 48 w 114"/>
                    <a:gd name="T47" fmla="*/ 83 h 86"/>
                    <a:gd name="T48" fmla="*/ 46 w 114"/>
                    <a:gd name="T49" fmla="*/ 81 h 86"/>
                    <a:gd name="T50" fmla="*/ 43 w 114"/>
                    <a:gd name="T51" fmla="*/ 79 h 86"/>
                    <a:gd name="T52" fmla="*/ 46 w 114"/>
                    <a:gd name="T53" fmla="*/ 79 h 86"/>
                    <a:gd name="T54" fmla="*/ 68 w 114"/>
                    <a:gd name="T55" fmla="*/ 79 h 86"/>
                    <a:gd name="T56" fmla="*/ 86 w 114"/>
                    <a:gd name="T57" fmla="*/ 73 h 86"/>
                    <a:gd name="T58" fmla="*/ 101 w 114"/>
                    <a:gd name="T59" fmla="*/ 58 h 86"/>
                    <a:gd name="T60" fmla="*/ 108 w 114"/>
                    <a:gd name="T61" fmla="*/ 40 h 86"/>
                    <a:gd name="T62" fmla="*/ 114 w 114"/>
                    <a:gd name="T63" fmla="*/ 28 h 86"/>
                    <a:gd name="T64" fmla="*/ 5 w 114"/>
                    <a:gd name="T65" fmla="*/ 7 h 86"/>
                    <a:gd name="T66" fmla="*/ 0 w 114"/>
                    <a:gd name="T67" fmla="*/ 28 h 86"/>
                    <a:gd name="T68" fmla="*/ 5 w 114"/>
                    <a:gd name="T69" fmla="*/ 51 h 86"/>
                    <a:gd name="T70" fmla="*/ 10 w 114"/>
                    <a:gd name="T71" fmla="*/ 60 h 86"/>
                    <a:gd name="T72" fmla="*/ 13 w 114"/>
                    <a:gd name="T73" fmla="*/ 61 h 86"/>
                    <a:gd name="T74" fmla="*/ 14 w 114"/>
                    <a:gd name="T75" fmla="*/ 63 h 86"/>
                    <a:gd name="T76" fmla="*/ 18 w 114"/>
                    <a:gd name="T77" fmla="*/ 65 h 86"/>
                    <a:gd name="T78" fmla="*/ 13 w 114"/>
                    <a:gd name="T79" fmla="*/ 58 h 86"/>
                    <a:gd name="T80" fmla="*/ 6 w 114"/>
                    <a:gd name="T81" fmla="*/ 40 h 86"/>
                    <a:gd name="T82" fmla="*/ 6 w 114"/>
                    <a:gd name="T83" fmla="*/ 18 h 86"/>
                    <a:gd name="T84" fmla="*/ 13 w 114"/>
                    <a:gd name="T85" fmla="*/ 2 h 86"/>
                    <a:gd name="T86" fmla="*/ 11 w 114"/>
                    <a:gd name="T87" fmla="*/ 2 h 86"/>
                    <a:gd name="T88" fmla="*/ 10 w 114"/>
                    <a:gd name="T89" fmla="*/ 2 h 86"/>
                    <a:gd name="T90" fmla="*/ 8 w 114"/>
                    <a:gd name="T91" fmla="*/ 0 h 86"/>
                    <a:gd name="T92" fmla="*/ 8 w 114"/>
                    <a:gd name="T93" fmla="*/ 0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
                    <a:gd name="T142" fmla="*/ 0 h 86"/>
                    <a:gd name="T143" fmla="*/ 114 w 114"/>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 h="86">
                      <a:moveTo>
                        <a:pt x="114" y="28"/>
                      </a:moveTo>
                      <a:lnTo>
                        <a:pt x="113" y="16"/>
                      </a:lnTo>
                      <a:lnTo>
                        <a:pt x="113" y="15"/>
                      </a:lnTo>
                      <a:lnTo>
                        <a:pt x="111" y="15"/>
                      </a:lnTo>
                      <a:lnTo>
                        <a:pt x="109" y="15"/>
                      </a:lnTo>
                      <a:lnTo>
                        <a:pt x="108" y="15"/>
                      </a:lnTo>
                      <a:lnTo>
                        <a:pt x="108" y="18"/>
                      </a:lnTo>
                      <a:lnTo>
                        <a:pt x="109" y="28"/>
                      </a:lnTo>
                      <a:lnTo>
                        <a:pt x="114" y="28"/>
                      </a:lnTo>
                      <a:lnTo>
                        <a:pt x="113" y="40"/>
                      </a:lnTo>
                      <a:lnTo>
                        <a:pt x="109" y="51"/>
                      </a:lnTo>
                      <a:lnTo>
                        <a:pt x="104" y="61"/>
                      </a:lnTo>
                      <a:lnTo>
                        <a:pt x="98" y="70"/>
                      </a:lnTo>
                      <a:lnTo>
                        <a:pt x="89" y="76"/>
                      </a:lnTo>
                      <a:lnTo>
                        <a:pt x="88" y="76"/>
                      </a:lnTo>
                      <a:lnTo>
                        <a:pt x="84" y="76"/>
                      </a:lnTo>
                      <a:lnTo>
                        <a:pt x="81" y="78"/>
                      </a:lnTo>
                      <a:lnTo>
                        <a:pt x="78" y="79"/>
                      </a:lnTo>
                      <a:lnTo>
                        <a:pt x="74" y="81"/>
                      </a:lnTo>
                      <a:lnTo>
                        <a:pt x="71" y="83"/>
                      </a:lnTo>
                      <a:lnTo>
                        <a:pt x="68" y="83"/>
                      </a:lnTo>
                      <a:lnTo>
                        <a:pt x="64" y="84"/>
                      </a:lnTo>
                      <a:lnTo>
                        <a:pt x="61" y="86"/>
                      </a:lnTo>
                      <a:lnTo>
                        <a:pt x="56" y="86"/>
                      </a:lnTo>
                      <a:lnTo>
                        <a:pt x="54" y="86"/>
                      </a:lnTo>
                      <a:lnTo>
                        <a:pt x="53" y="86"/>
                      </a:lnTo>
                      <a:lnTo>
                        <a:pt x="53" y="84"/>
                      </a:lnTo>
                      <a:lnTo>
                        <a:pt x="51" y="84"/>
                      </a:lnTo>
                      <a:lnTo>
                        <a:pt x="49" y="83"/>
                      </a:lnTo>
                      <a:lnTo>
                        <a:pt x="48" y="83"/>
                      </a:lnTo>
                      <a:lnTo>
                        <a:pt x="48" y="81"/>
                      </a:lnTo>
                      <a:lnTo>
                        <a:pt x="46" y="81"/>
                      </a:lnTo>
                      <a:lnTo>
                        <a:pt x="44" y="79"/>
                      </a:lnTo>
                      <a:lnTo>
                        <a:pt x="43" y="79"/>
                      </a:lnTo>
                      <a:lnTo>
                        <a:pt x="46" y="79"/>
                      </a:lnTo>
                      <a:lnTo>
                        <a:pt x="56" y="81"/>
                      </a:lnTo>
                      <a:lnTo>
                        <a:pt x="68" y="79"/>
                      </a:lnTo>
                      <a:lnTo>
                        <a:pt x="78" y="76"/>
                      </a:lnTo>
                      <a:lnTo>
                        <a:pt x="86" y="73"/>
                      </a:lnTo>
                      <a:lnTo>
                        <a:pt x="94" y="66"/>
                      </a:lnTo>
                      <a:lnTo>
                        <a:pt x="101" y="58"/>
                      </a:lnTo>
                      <a:lnTo>
                        <a:pt x="104" y="50"/>
                      </a:lnTo>
                      <a:lnTo>
                        <a:pt x="108" y="40"/>
                      </a:lnTo>
                      <a:lnTo>
                        <a:pt x="109" y="28"/>
                      </a:lnTo>
                      <a:lnTo>
                        <a:pt x="114" y="28"/>
                      </a:lnTo>
                      <a:close/>
                      <a:moveTo>
                        <a:pt x="8" y="0"/>
                      </a:moveTo>
                      <a:lnTo>
                        <a:pt x="5" y="7"/>
                      </a:lnTo>
                      <a:lnTo>
                        <a:pt x="1" y="16"/>
                      </a:lnTo>
                      <a:lnTo>
                        <a:pt x="0" y="28"/>
                      </a:lnTo>
                      <a:lnTo>
                        <a:pt x="1" y="40"/>
                      </a:lnTo>
                      <a:lnTo>
                        <a:pt x="5" y="51"/>
                      </a:lnTo>
                      <a:lnTo>
                        <a:pt x="8" y="60"/>
                      </a:lnTo>
                      <a:lnTo>
                        <a:pt x="10" y="60"/>
                      </a:lnTo>
                      <a:lnTo>
                        <a:pt x="11" y="61"/>
                      </a:lnTo>
                      <a:lnTo>
                        <a:pt x="13" y="61"/>
                      </a:lnTo>
                      <a:lnTo>
                        <a:pt x="14" y="63"/>
                      </a:lnTo>
                      <a:lnTo>
                        <a:pt x="16" y="65"/>
                      </a:lnTo>
                      <a:lnTo>
                        <a:pt x="18" y="65"/>
                      </a:lnTo>
                      <a:lnTo>
                        <a:pt x="19" y="65"/>
                      </a:lnTo>
                      <a:lnTo>
                        <a:pt x="13" y="58"/>
                      </a:lnTo>
                      <a:lnTo>
                        <a:pt x="8" y="50"/>
                      </a:lnTo>
                      <a:lnTo>
                        <a:pt x="6" y="40"/>
                      </a:lnTo>
                      <a:lnTo>
                        <a:pt x="5" y="28"/>
                      </a:lnTo>
                      <a:lnTo>
                        <a:pt x="6" y="18"/>
                      </a:lnTo>
                      <a:lnTo>
                        <a:pt x="8" y="8"/>
                      </a:lnTo>
                      <a:lnTo>
                        <a:pt x="13" y="2"/>
                      </a:lnTo>
                      <a:lnTo>
                        <a:pt x="11" y="2"/>
                      </a:lnTo>
                      <a:lnTo>
                        <a:pt x="10" y="2"/>
                      </a:lnTo>
                      <a:lnTo>
                        <a:pt x="8" y="0"/>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37" name="Freeform 468"/>
                <p:cNvSpPr>
                  <a:spLocks/>
                </p:cNvSpPr>
                <p:nvPr/>
              </p:nvSpPr>
              <p:spPr bwMode="auto">
                <a:xfrm>
                  <a:off x="1976" y="2919"/>
                  <a:ext cx="110" cy="81"/>
                </a:xfrm>
                <a:custGeom>
                  <a:avLst/>
                  <a:gdLst>
                    <a:gd name="T0" fmla="*/ 110 w 110"/>
                    <a:gd name="T1" fmla="*/ 16 h 81"/>
                    <a:gd name="T2" fmla="*/ 108 w 110"/>
                    <a:gd name="T3" fmla="*/ 13 h 81"/>
                    <a:gd name="T4" fmla="*/ 107 w 110"/>
                    <a:gd name="T5" fmla="*/ 13 h 81"/>
                    <a:gd name="T6" fmla="*/ 105 w 110"/>
                    <a:gd name="T7" fmla="*/ 13 h 81"/>
                    <a:gd name="T8" fmla="*/ 103 w 110"/>
                    <a:gd name="T9" fmla="*/ 13 h 81"/>
                    <a:gd name="T10" fmla="*/ 105 w 110"/>
                    <a:gd name="T11" fmla="*/ 16 h 81"/>
                    <a:gd name="T12" fmla="*/ 110 w 110"/>
                    <a:gd name="T13" fmla="*/ 26 h 81"/>
                    <a:gd name="T14" fmla="*/ 107 w 110"/>
                    <a:gd name="T15" fmla="*/ 48 h 81"/>
                    <a:gd name="T16" fmla="*/ 95 w 110"/>
                    <a:gd name="T17" fmla="*/ 66 h 81"/>
                    <a:gd name="T18" fmla="*/ 78 w 110"/>
                    <a:gd name="T19" fmla="*/ 76 h 81"/>
                    <a:gd name="T20" fmla="*/ 78 w 110"/>
                    <a:gd name="T21" fmla="*/ 77 h 81"/>
                    <a:gd name="T22" fmla="*/ 77 w 110"/>
                    <a:gd name="T23" fmla="*/ 77 h 81"/>
                    <a:gd name="T24" fmla="*/ 77 w 110"/>
                    <a:gd name="T25" fmla="*/ 77 h 81"/>
                    <a:gd name="T26" fmla="*/ 75 w 110"/>
                    <a:gd name="T27" fmla="*/ 77 h 81"/>
                    <a:gd name="T28" fmla="*/ 55 w 110"/>
                    <a:gd name="T29" fmla="*/ 81 h 81"/>
                    <a:gd name="T30" fmla="*/ 43 w 110"/>
                    <a:gd name="T31" fmla="*/ 77 h 81"/>
                    <a:gd name="T32" fmla="*/ 35 w 110"/>
                    <a:gd name="T33" fmla="*/ 72 h 81"/>
                    <a:gd name="T34" fmla="*/ 25 w 110"/>
                    <a:gd name="T35" fmla="*/ 68 h 81"/>
                    <a:gd name="T36" fmla="*/ 17 w 110"/>
                    <a:gd name="T37" fmla="*/ 63 h 81"/>
                    <a:gd name="T38" fmla="*/ 10 w 110"/>
                    <a:gd name="T39" fmla="*/ 58 h 81"/>
                    <a:gd name="T40" fmla="*/ 2 w 110"/>
                    <a:gd name="T41" fmla="*/ 38 h 81"/>
                    <a:gd name="T42" fmla="*/ 2 w 110"/>
                    <a:gd name="T43" fmla="*/ 16 h 81"/>
                    <a:gd name="T44" fmla="*/ 9 w 110"/>
                    <a:gd name="T45" fmla="*/ 0 h 81"/>
                    <a:gd name="T46" fmla="*/ 10 w 110"/>
                    <a:gd name="T47" fmla="*/ 0 h 81"/>
                    <a:gd name="T48" fmla="*/ 12 w 110"/>
                    <a:gd name="T49" fmla="*/ 0 h 81"/>
                    <a:gd name="T50" fmla="*/ 12 w 110"/>
                    <a:gd name="T51" fmla="*/ 0 h 81"/>
                    <a:gd name="T52" fmla="*/ 13 w 110"/>
                    <a:gd name="T53" fmla="*/ 1 h 81"/>
                    <a:gd name="T54" fmla="*/ 7 w 110"/>
                    <a:gd name="T55" fmla="*/ 16 h 81"/>
                    <a:gd name="T56" fmla="*/ 7 w 110"/>
                    <a:gd name="T57" fmla="*/ 36 h 81"/>
                    <a:gd name="T58" fmla="*/ 15 w 110"/>
                    <a:gd name="T59" fmla="*/ 54 h 81"/>
                    <a:gd name="T60" fmla="*/ 28 w 110"/>
                    <a:gd name="T61" fmla="*/ 68 h 81"/>
                    <a:gd name="T62" fmla="*/ 45 w 110"/>
                    <a:gd name="T63" fmla="*/ 76 h 81"/>
                    <a:gd name="T64" fmla="*/ 65 w 110"/>
                    <a:gd name="T65" fmla="*/ 76 h 81"/>
                    <a:gd name="T66" fmla="*/ 83 w 110"/>
                    <a:gd name="T67" fmla="*/ 68 h 81"/>
                    <a:gd name="T68" fmla="*/ 97 w 110"/>
                    <a:gd name="T69" fmla="*/ 54 h 81"/>
                    <a:gd name="T70" fmla="*/ 105 w 110"/>
                    <a:gd name="T71" fmla="*/ 36 h 81"/>
                    <a:gd name="T72" fmla="*/ 110 w 110"/>
                    <a:gd name="T73" fmla="*/ 26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81"/>
                    <a:gd name="T113" fmla="*/ 110 w 11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81">
                      <a:moveTo>
                        <a:pt x="110" y="26"/>
                      </a:moveTo>
                      <a:lnTo>
                        <a:pt x="110" y="16"/>
                      </a:lnTo>
                      <a:lnTo>
                        <a:pt x="108" y="13"/>
                      </a:lnTo>
                      <a:lnTo>
                        <a:pt x="107" y="13"/>
                      </a:lnTo>
                      <a:lnTo>
                        <a:pt x="105" y="13"/>
                      </a:lnTo>
                      <a:lnTo>
                        <a:pt x="103" y="13"/>
                      </a:lnTo>
                      <a:lnTo>
                        <a:pt x="105" y="16"/>
                      </a:lnTo>
                      <a:lnTo>
                        <a:pt x="105" y="26"/>
                      </a:lnTo>
                      <a:lnTo>
                        <a:pt x="110" y="26"/>
                      </a:lnTo>
                      <a:lnTo>
                        <a:pt x="110" y="38"/>
                      </a:lnTo>
                      <a:lnTo>
                        <a:pt x="107" y="48"/>
                      </a:lnTo>
                      <a:lnTo>
                        <a:pt x="102" y="58"/>
                      </a:lnTo>
                      <a:lnTo>
                        <a:pt x="95" y="66"/>
                      </a:lnTo>
                      <a:lnTo>
                        <a:pt x="87" y="72"/>
                      </a:lnTo>
                      <a:lnTo>
                        <a:pt x="78" y="76"/>
                      </a:lnTo>
                      <a:lnTo>
                        <a:pt x="78" y="77"/>
                      </a:lnTo>
                      <a:lnTo>
                        <a:pt x="77" y="77"/>
                      </a:lnTo>
                      <a:lnTo>
                        <a:pt x="75" y="77"/>
                      </a:lnTo>
                      <a:lnTo>
                        <a:pt x="67" y="81"/>
                      </a:lnTo>
                      <a:lnTo>
                        <a:pt x="55" y="81"/>
                      </a:lnTo>
                      <a:lnTo>
                        <a:pt x="48" y="81"/>
                      </a:lnTo>
                      <a:lnTo>
                        <a:pt x="43" y="77"/>
                      </a:lnTo>
                      <a:lnTo>
                        <a:pt x="38" y="76"/>
                      </a:lnTo>
                      <a:lnTo>
                        <a:pt x="35" y="72"/>
                      </a:lnTo>
                      <a:lnTo>
                        <a:pt x="30" y="71"/>
                      </a:lnTo>
                      <a:lnTo>
                        <a:pt x="25" y="68"/>
                      </a:lnTo>
                      <a:lnTo>
                        <a:pt x="22" y="64"/>
                      </a:lnTo>
                      <a:lnTo>
                        <a:pt x="17" y="63"/>
                      </a:lnTo>
                      <a:lnTo>
                        <a:pt x="12" y="59"/>
                      </a:lnTo>
                      <a:lnTo>
                        <a:pt x="10" y="58"/>
                      </a:lnTo>
                      <a:lnTo>
                        <a:pt x="5" y="48"/>
                      </a:lnTo>
                      <a:lnTo>
                        <a:pt x="2" y="38"/>
                      </a:lnTo>
                      <a:lnTo>
                        <a:pt x="0" y="26"/>
                      </a:lnTo>
                      <a:lnTo>
                        <a:pt x="2" y="16"/>
                      </a:lnTo>
                      <a:lnTo>
                        <a:pt x="5" y="6"/>
                      </a:lnTo>
                      <a:lnTo>
                        <a:pt x="9" y="0"/>
                      </a:lnTo>
                      <a:lnTo>
                        <a:pt x="10" y="0"/>
                      </a:lnTo>
                      <a:lnTo>
                        <a:pt x="12" y="0"/>
                      </a:lnTo>
                      <a:lnTo>
                        <a:pt x="13" y="0"/>
                      </a:lnTo>
                      <a:lnTo>
                        <a:pt x="13" y="1"/>
                      </a:lnTo>
                      <a:lnTo>
                        <a:pt x="10" y="8"/>
                      </a:lnTo>
                      <a:lnTo>
                        <a:pt x="7" y="16"/>
                      </a:lnTo>
                      <a:lnTo>
                        <a:pt x="5" y="26"/>
                      </a:lnTo>
                      <a:lnTo>
                        <a:pt x="7" y="36"/>
                      </a:lnTo>
                      <a:lnTo>
                        <a:pt x="10" y="46"/>
                      </a:lnTo>
                      <a:lnTo>
                        <a:pt x="15" y="54"/>
                      </a:lnTo>
                      <a:lnTo>
                        <a:pt x="20" y="63"/>
                      </a:lnTo>
                      <a:lnTo>
                        <a:pt x="28" y="68"/>
                      </a:lnTo>
                      <a:lnTo>
                        <a:pt x="37" y="72"/>
                      </a:lnTo>
                      <a:lnTo>
                        <a:pt x="45" y="76"/>
                      </a:lnTo>
                      <a:lnTo>
                        <a:pt x="55" y="76"/>
                      </a:lnTo>
                      <a:lnTo>
                        <a:pt x="65" y="76"/>
                      </a:lnTo>
                      <a:lnTo>
                        <a:pt x="75" y="72"/>
                      </a:lnTo>
                      <a:lnTo>
                        <a:pt x="83" y="68"/>
                      </a:lnTo>
                      <a:lnTo>
                        <a:pt x="92" y="63"/>
                      </a:lnTo>
                      <a:lnTo>
                        <a:pt x="97" y="54"/>
                      </a:lnTo>
                      <a:lnTo>
                        <a:pt x="102" y="46"/>
                      </a:lnTo>
                      <a:lnTo>
                        <a:pt x="105" y="36"/>
                      </a:lnTo>
                      <a:lnTo>
                        <a:pt x="105" y="26"/>
                      </a:lnTo>
                      <a:lnTo>
                        <a:pt x="110" y="26"/>
                      </a:lnTo>
                      <a:close/>
                    </a:path>
                  </a:pathLst>
                </a:custGeom>
                <a:solidFill>
                  <a:srgbClr val="404040"/>
                </a:solidFill>
                <a:ln w="9525">
                  <a:noFill/>
                  <a:round/>
                  <a:headEnd/>
                  <a:tailEnd/>
                </a:ln>
              </p:spPr>
              <p:txBody>
                <a:bodyPr/>
                <a:lstStyle/>
                <a:p>
                  <a:pPr algn="ctr"/>
                  <a:endParaRPr lang="en-US">
                    <a:latin typeface="Candara" pitchFamily="34" charset="0"/>
                  </a:endParaRPr>
                </a:p>
              </p:txBody>
            </p:sp>
            <p:sp>
              <p:nvSpPr>
                <p:cNvPr id="7638" name="Freeform 469"/>
                <p:cNvSpPr>
                  <a:spLocks/>
                </p:cNvSpPr>
                <p:nvPr/>
              </p:nvSpPr>
              <p:spPr bwMode="auto">
                <a:xfrm>
                  <a:off x="1980" y="2919"/>
                  <a:ext cx="104" cy="79"/>
                </a:xfrm>
                <a:custGeom>
                  <a:avLst/>
                  <a:gdLst>
                    <a:gd name="T0" fmla="*/ 103 w 104"/>
                    <a:gd name="T1" fmla="*/ 16 h 79"/>
                    <a:gd name="T2" fmla="*/ 101 w 104"/>
                    <a:gd name="T3" fmla="*/ 13 h 79"/>
                    <a:gd name="T4" fmla="*/ 99 w 104"/>
                    <a:gd name="T5" fmla="*/ 13 h 79"/>
                    <a:gd name="T6" fmla="*/ 99 w 104"/>
                    <a:gd name="T7" fmla="*/ 13 h 79"/>
                    <a:gd name="T8" fmla="*/ 98 w 104"/>
                    <a:gd name="T9" fmla="*/ 13 h 79"/>
                    <a:gd name="T10" fmla="*/ 98 w 104"/>
                    <a:gd name="T11" fmla="*/ 18 h 79"/>
                    <a:gd name="T12" fmla="*/ 104 w 104"/>
                    <a:gd name="T13" fmla="*/ 26 h 79"/>
                    <a:gd name="T14" fmla="*/ 99 w 104"/>
                    <a:gd name="T15" fmla="*/ 48 h 79"/>
                    <a:gd name="T16" fmla="*/ 89 w 104"/>
                    <a:gd name="T17" fmla="*/ 64 h 79"/>
                    <a:gd name="T18" fmla="*/ 73 w 104"/>
                    <a:gd name="T19" fmla="*/ 74 h 79"/>
                    <a:gd name="T20" fmla="*/ 51 w 104"/>
                    <a:gd name="T21" fmla="*/ 79 h 79"/>
                    <a:gd name="T22" fmla="*/ 38 w 104"/>
                    <a:gd name="T23" fmla="*/ 77 h 79"/>
                    <a:gd name="T24" fmla="*/ 31 w 104"/>
                    <a:gd name="T25" fmla="*/ 74 h 79"/>
                    <a:gd name="T26" fmla="*/ 26 w 104"/>
                    <a:gd name="T27" fmla="*/ 69 h 79"/>
                    <a:gd name="T28" fmla="*/ 19 w 104"/>
                    <a:gd name="T29" fmla="*/ 66 h 79"/>
                    <a:gd name="T30" fmla="*/ 14 w 104"/>
                    <a:gd name="T31" fmla="*/ 63 h 79"/>
                    <a:gd name="T32" fmla="*/ 3 w 104"/>
                    <a:gd name="T33" fmla="*/ 48 h 79"/>
                    <a:gd name="T34" fmla="*/ 0 w 104"/>
                    <a:gd name="T35" fmla="*/ 26 h 79"/>
                    <a:gd name="T36" fmla="*/ 3 w 104"/>
                    <a:gd name="T37" fmla="*/ 6 h 79"/>
                    <a:gd name="T38" fmla="*/ 8 w 104"/>
                    <a:gd name="T39" fmla="*/ 0 h 79"/>
                    <a:gd name="T40" fmla="*/ 9 w 104"/>
                    <a:gd name="T41" fmla="*/ 0 h 79"/>
                    <a:gd name="T42" fmla="*/ 9 w 104"/>
                    <a:gd name="T43" fmla="*/ 1 h 79"/>
                    <a:gd name="T44" fmla="*/ 11 w 104"/>
                    <a:gd name="T45" fmla="*/ 1 h 79"/>
                    <a:gd name="T46" fmla="*/ 8 w 104"/>
                    <a:gd name="T47" fmla="*/ 8 h 79"/>
                    <a:gd name="T48" fmla="*/ 5 w 104"/>
                    <a:gd name="T49" fmla="*/ 26 h 79"/>
                    <a:gd name="T50" fmla="*/ 8 w 104"/>
                    <a:gd name="T51" fmla="*/ 46 h 79"/>
                    <a:gd name="T52" fmla="*/ 18 w 104"/>
                    <a:gd name="T53" fmla="*/ 61 h 79"/>
                    <a:gd name="T54" fmla="*/ 33 w 104"/>
                    <a:gd name="T55" fmla="*/ 71 h 79"/>
                    <a:gd name="T56" fmla="*/ 51 w 104"/>
                    <a:gd name="T57" fmla="*/ 74 h 79"/>
                    <a:gd name="T58" fmla="*/ 71 w 104"/>
                    <a:gd name="T59" fmla="*/ 71 h 79"/>
                    <a:gd name="T60" fmla="*/ 86 w 104"/>
                    <a:gd name="T61" fmla="*/ 61 h 79"/>
                    <a:gd name="T62" fmla="*/ 96 w 104"/>
                    <a:gd name="T63" fmla="*/ 46 h 79"/>
                    <a:gd name="T64" fmla="*/ 99 w 104"/>
                    <a:gd name="T65" fmla="*/ 2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79"/>
                    <a:gd name="T101" fmla="*/ 104 w 10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79">
                      <a:moveTo>
                        <a:pt x="104" y="26"/>
                      </a:moveTo>
                      <a:lnTo>
                        <a:pt x="103" y="16"/>
                      </a:lnTo>
                      <a:lnTo>
                        <a:pt x="103" y="13"/>
                      </a:lnTo>
                      <a:lnTo>
                        <a:pt x="101" y="13"/>
                      </a:lnTo>
                      <a:lnTo>
                        <a:pt x="99" y="13"/>
                      </a:lnTo>
                      <a:lnTo>
                        <a:pt x="98" y="13"/>
                      </a:lnTo>
                      <a:lnTo>
                        <a:pt x="98" y="18"/>
                      </a:lnTo>
                      <a:lnTo>
                        <a:pt x="99" y="26"/>
                      </a:lnTo>
                      <a:lnTo>
                        <a:pt x="104" y="26"/>
                      </a:lnTo>
                      <a:lnTo>
                        <a:pt x="103" y="38"/>
                      </a:lnTo>
                      <a:lnTo>
                        <a:pt x="99" y="48"/>
                      </a:lnTo>
                      <a:lnTo>
                        <a:pt x="96" y="56"/>
                      </a:lnTo>
                      <a:lnTo>
                        <a:pt x="89" y="64"/>
                      </a:lnTo>
                      <a:lnTo>
                        <a:pt x="81" y="71"/>
                      </a:lnTo>
                      <a:lnTo>
                        <a:pt x="73" y="74"/>
                      </a:lnTo>
                      <a:lnTo>
                        <a:pt x="63" y="77"/>
                      </a:lnTo>
                      <a:lnTo>
                        <a:pt x="51" y="79"/>
                      </a:lnTo>
                      <a:lnTo>
                        <a:pt x="41" y="77"/>
                      </a:lnTo>
                      <a:lnTo>
                        <a:pt x="38" y="77"/>
                      </a:lnTo>
                      <a:lnTo>
                        <a:pt x="34" y="76"/>
                      </a:lnTo>
                      <a:lnTo>
                        <a:pt x="31" y="74"/>
                      </a:lnTo>
                      <a:lnTo>
                        <a:pt x="28" y="71"/>
                      </a:lnTo>
                      <a:lnTo>
                        <a:pt x="26" y="69"/>
                      </a:lnTo>
                      <a:lnTo>
                        <a:pt x="23" y="68"/>
                      </a:lnTo>
                      <a:lnTo>
                        <a:pt x="19" y="66"/>
                      </a:lnTo>
                      <a:lnTo>
                        <a:pt x="18" y="64"/>
                      </a:lnTo>
                      <a:lnTo>
                        <a:pt x="14" y="63"/>
                      </a:lnTo>
                      <a:lnTo>
                        <a:pt x="8" y="56"/>
                      </a:lnTo>
                      <a:lnTo>
                        <a:pt x="3" y="48"/>
                      </a:lnTo>
                      <a:lnTo>
                        <a:pt x="1" y="38"/>
                      </a:lnTo>
                      <a:lnTo>
                        <a:pt x="0" y="26"/>
                      </a:lnTo>
                      <a:lnTo>
                        <a:pt x="1" y="16"/>
                      </a:lnTo>
                      <a:lnTo>
                        <a:pt x="3" y="6"/>
                      </a:lnTo>
                      <a:lnTo>
                        <a:pt x="8" y="0"/>
                      </a:lnTo>
                      <a:lnTo>
                        <a:pt x="9" y="0"/>
                      </a:lnTo>
                      <a:lnTo>
                        <a:pt x="9" y="1"/>
                      </a:lnTo>
                      <a:lnTo>
                        <a:pt x="11" y="1"/>
                      </a:lnTo>
                      <a:lnTo>
                        <a:pt x="8" y="8"/>
                      </a:lnTo>
                      <a:lnTo>
                        <a:pt x="5" y="18"/>
                      </a:lnTo>
                      <a:lnTo>
                        <a:pt x="5" y="26"/>
                      </a:lnTo>
                      <a:lnTo>
                        <a:pt x="5" y="36"/>
                      </a:lnTo>
                      <a:lnTo>
                        <a:pt x="8" y="46"/>
                      </a:lnTo>
                      <a:lnTo>
                        <a:pt x="13" y="53"/>
                      </a:lnTo>
                      <a:lnTo>
                        <a:pt x="18" y="61"/>
                      </a:lnTo>
                      <a:lnTo>
                        <a:pt x="24" y="66"/>
                      </a:lnTo>
                      <a:lnTo>
                        <a:pt x="33" y="71"/>
                      </a:lnTo>
                      <a:lnTo>
                        <a:pt x="43" y="72"/>
                      </a:lnTo>
                      <a:lnTo>
                        <a:pt x="51" y="74"/>
                      </a:lnTo>
                      <a:lnTo>
                        <a:pt x="61" y="72"/>
                      </a:lnTo>
                      <a:lnTo>
                        <a:pt x="71" y="71"/>
                      </a:lnTo>
                      <a:lnTo>
                        <a:pt x="78" y="66"/>
                      </a:lnTo>
                      <a:lnTo>
                        <a:pt x="86" y="61"/>
                      </a:lnTo>
                      <a:lnTo>
                        <a:pt x="91" y="53"/>
                      </a:lnTo>
                      <a:lnTo>
                        <a:pt x="96" y="46"/>
                      </a:lnTo>
                      <a:lnTo>
                        <a:pt x="98" y="36"/>
                      </a:lnTo>
                      <a:lnTo>
                        <a:pt x="99" y="26"/>
                      </a:lnTo>
                      <a:lnTo>
                        <a:pt x="104" y="26"/>
                      </a:lnTo>
                      <a:close/>
                    </a:path>
                  </a:pathLst>
                </a:custGeom>
                <a:solidFill>
                  <a:srgbClr val="404040"/>
                </a:solidFill>
                <a:ln w="9525">
                  <a:noFill/>
                  <a:round/>
                  <a:headEnd/>
                  <a:tailEnd/>
                </a:ln>
              </p:spPr>
              <p:txBody>
                <a:bodyPr/>
                <a:lstStyle/>
                <a:p>
                  <a:pPr algn="ctr"/>
                  <a:endParaRPr lang="en-US">
                    <a:latin typeface="Candara" pitchFamily="34" charset="0"/>
                  </a:endParaRPr>
                </a:p>
              </p:txBody>
            </p:sp>
            <p:sp>
              <p:nvSpPr>
                <p:cNvPr id="7639" name="Freeform 470"/>
                <p:cNvSpPr>
                  <a:spLocks/>
                </p:cNvSpPr>
                <p:nvPr/>
              </p:nvSpPr>
              <p:spPr bwMode="auto">
                <a:xfrm>
                  <a:off x="1981" y="2920"/>
                  <a:ext cx="100" cy="75"/>
                </a:xfrm>
                <a:custGeom>
                  <a:avLst/>
                  <a:gdLst>
                    <a:gd name="T0" fmla="*/ 100 w 100"/>
                    <a:gd name="T1" fmla="*/ 25 h 75"/>
                    <a:gd name="T2" fmla="*/ 100 w 100"/>
                    <a:gd name="T3" fmla="*/ 15 h 75"/>
                    <a:gd name="T4" fmla="*/ 98 w 100"/>
                    <a:gd name="T5" fmla="*/ 12 h 75"/>
                    <a:gd name="T6" fmla="*/ 98 w 100"/>
                    <a:gd name="T7" fmla="*/ 12 h 75"/>
                    <a:gd name="T8" fmla="*/ 97 w 100"/>
                    <a:gd name="T9" fmla="*/ 12 h 75"/>
                    <a:gd name="T10" fmla="*/ 97 w 100"/>
                    <a:gd name="T11" fmla="*/ 12 h 75"/>
                    <a:gd name="T12" fmla="*/ 97 w 100"/>
                    <a:gd name="T13" fmla="*/ 12 h 75"/>
                    <a:gd name="T14" fmla="*/ 95 w 100"/>
                    <a:gd name="T15" fmla="*/ 12 h 75"/>
                    <a:gd name="T16" fmla="*/ 95 w 100"/>
                    <a:gd name="T17" fmla="*/ 12 h 75"/>
                    <a:gd name="T18" fmla="*/ 93 w 100"/>
                    <a:gd name="T19" fmla="*/ 12 h 75"/>
                    <a:gd name="T20" fmla="*/ 93 w 100"/>
                    <a:gd name="T21" fmla="*/ 12 h 75"/>
                    <a:gd name="T22" fmla="*/ 95 w 100"/>
                    <a:gd name="T23" fmla="*/ 17 h 75"/>
                    <a:gd name="T24" fmla="*/ 95 w 100"/>
                    <a:gd name="T25" fmla="*/ 25 h 75"/>
                    <a:gd name="T26" fmla="*/ 100 w 100"/>
                    <a:gd name="T27" fmla="*/ 25 h 75"/>
                    <a:gd name="T28" fmla="*/ 100 w 100"/>
                    <a:gd name="T29" fmla="*/ 35 h 75"/>
                    <a:gd name="T30" fmla="*/ 97 w 100"/>
                    <a:gd name="T31" fmla="*/ 45 h 75"/>
                    <a:gd name="T32" fmla="*/ 92 w 100"/>
                    <a:gd name="T33" fmla="*/ 53 h 75"/>
                    <a:gd name="T34" fmla="*/ 87 w 100"/>
                    <a:gd name="T35" fmla="*/ 62 h 75"/>
                    <a:gd name="T36" fmla="*/ 78 w 100"/>
                    <a:gd name="T37" fmla="*/ 67 h 75"/>
                    <a:gd name="T38" fmla="*/ 70 w 100"/>
                    <a:gd name="T39" fmla="*/ 71 h 75"/>
                    <a:gd name="T40" fmla="*/ 60 w 100"/>
                    <a:gd name="T41" fmla="*/ 75 h 75"/>
                    <a:gd name="T42" fmla="*/ 50 w 100"/>
                    <a:gd name="T43" fmla="*/ 75 h 75"/>
                    <a:gd name="T44" fmla="*/ 40 w 100"/>
                    <a:gd name="T45" fmla="*/ 75 h 75"/>
                    <a:gd name="T46" fmla="*/ 32 w 100"/>
                    <a:gd name="T47" fmla="*/ 71 h 75"/>
                    <a:gd name="T48" fmla="*/ 23 w 100"/>
                    <a:gd name="T49" fmla="*/ 67 h 75"/>
                    <a:gd name="T50" fmla="*/ 15 w 100"/>
                    <a:gd name="T51" fmla="*/ 62 h 75"/>
                    <a:gd name="T52" fmla="*/ 10 w 100"/>
                    <a:gd name="T53" fmla="*/ 53 h 75"/>
                    <a:gd name="T54" fmla="*/ 5 w 100"/>
                    <a:gd name="T55" fmla="*/ 45 h 75"/>
                    <a:gd name="T56" fmla="*/ 2 w 100"/>
                    <a:gd name="T57" fmla="*/ 35 h 75"/>
                    <a:gd name="T58" fmla="*/ 0 w 100"/>
                    <a:gd name="T59" fmla="*/ 25 h 75"/>
                    <a:gd name="T60" fmla="*/ 2 w 100"/>
                    <a:gd name="T61" fmla="*/ 15 h 75"/>
                    <a:gd name="T62" fmla="*/ 5 w 100"/>
                    <a:gd name="T63" fmla="*/ 7 h 75"/>
                    <a:gd name="T64" fmla="*/ 8 w 100"/>
                    <a:gd name="T65" fmla="*/ 0 h 75"/>
                    <a:gd name="T66" fmla="*/ 8 w 100"/>
                    <a:gd name="T67" fmla="*/ 0 h 75"/>
                    <a:gd name="T68" fmla="*/ 10 w 100"/>
                    <a:gd name="T69" fmla="*/ 0 h 75"/>
                    <a:gd name="T70" fmla="*/ 10 w 100"/>
                    <a:gd name="T71" fmla="*/ 0 h 75"/>
                    <a:gd name="T72" fmla="*/ 10 w 100"/>
                    <a:gd name="T73" fmla="*/ 0 h 75"/>
                    <a:gd name="T74" fmla="*/ 12 w 100"/>
                    <a:gd name="T75" fmla="*/ 0 h 75"/>
                    <a:gd name="T76" fmla="*/ 12 w 100"/>
                    <a:gd name="T77" fmla="*/ 0 h 75"/>
                    <a:gd name="T78" fmla="*/ 13 w 100"/>
                    <a:gd name="T79" fmla="*/ 0 h 75"/>
                    <a:gd name="T80" fmla="*/ 13 w 100"/>
                    <a:gd name="T81" fmla="*/ 0 h 75"/>
                    <a:gd name="T82" fmla="*/ 10 w 100"/>
                    <a:gd name="T83" fmla="*/ 9 h 75"/>
                    <a:gd name="T84" fmla="*/ 7 w 100"/>
                    <a:gd name="T85" fmla="*/ 17 h 75"/>
                    <a:gd name="T86" fmla="*/ 5 w 100"/>
                    <a:gd name="T87" fmla="*/ 25 h 75"/>
                    <a:gd name="T88" fmla="*/ 7 w 100"/>
                    <a:gd name="T89" fmla="*/ 35 h 75"/>
                    <a:gd name="T90" fmla="*/ 10 w 100"/>
                    <a:gd name="T91" fmla="*/ 43 h 75"/>
                    <a:gd name="T92" fmla="*/ 13 w 100"/>
                    <a:gd name="T93" fmla="*/ 52 h 75"/>
                    <a:gd name="T94" fmla="*/ 18 w 100"/>
                    <a:gd name="T95" fmla="*/ 58 h 75"/>
                    <a:gd name="T96" fmla="*/ 25 w 100"/>
                    <a:gd name="T97" fmla="*/ 63 h 75"/>
                    <a:gd name="T98" fmla="*/ 33 w 100"/>
                    <a:gd name="T99" fmla="*/ 67 h 75"/>
                    <a:gd name="T100" fmla="*/ 42 w 100"/>
                    <a:gd name="T101" fmla="*/ 70 h 75"/>
                    <a:gd name="T102" fmla="*/ 50 w 100"/>
                    <a:gd name="T103" fmla="*/ 70 h 75"/>
                    <a:gd name="T104" fmla="*/ 60 w 100"/>
                    <a:gd name="T105" fmla="*/ 70 h 75"/>
                    <a:gd name="T106" fmla="*/ 68 w 100"/>
                    <a:gd name="T107" fmla="*/ 67 h 75"/>
                    <a:gd name="T108" fmla="*/ 77 w 100"/>
                    <a:gd name="T109" fmla="*/ 63 h 75"/>
                    <a:gd name="T110" fmla="*/ 83 w 100"/>
                    <a:gd name="T111" fmla="*/ 58 h 75"/>
                    <a:gd name="T112" fmla="*/ 88 w 100"/>
                    <a:gd name="T113" fmla="*/ 52 h 75"/>
                    <a:gd name="T114" fmla="*/ 92 w 100"/>
                    <a:gd name="T115" fmla="*/ 43 h 75"/>
                    <a:gd name="T116" fmla="*/ 95 w 100"/>
                    <a:gd name="T117" fmla="*/ 35 h 75"/>
                    <a:gd name="T118" fmla="*/ 95 w 100"/>
                    <a:gd name="T119" fmla="*/ 25 h 75"/>
                    <a:gd name="T120" fmla="*/ 100 w 100"/>
                    <a:gd name="T121" fmla="*/ 25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75"/>
                    <a:gd name="T185" fmla="*/ 100 w 10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75">
                      <a:moveTo>
                        <a:pt x="100" y="25"/>
                      </a:moveTo>
                      <a:lnTo>
                        <a:pt x="100" y="15"/>
                      </a:lnTo>
                      <a:lnTo>
                        <a:pt x="98" y="12"/>
                      </a:lnTo>
                      <a:lnTo>
                        <a:pt x="97" y="12"/>
                      </a:lnTo>
                      <a:lnTo>
                        <a:pt x="95" y="12"/>
                      </a:lnTo>
                      <a:lnTo>
                        <a:pt x="93" y="12"/>
                      </a:lnTo>
                      <a:lnTo>
                        <a:pt x="95" y="17"/>
                      </a:lnTo>
                      <a:lnTo>
                        <a:pt x="95" y="25"/>
                      </a:lnTo>
                      <a:lnTo>
                        <a:pt x="100" y="25"/>
                      </a:lnTo>
                      <a:lnTo>
                        <a:pt x="100" y="35"/>
                      </a:lnTo>
                      <a:lnTo>
                        <a:pt x="97" y="45"/>
                      </a:lnTo>
                      <a:lnTo>
                        <a:pt x="92" y="53"/>
                      </a:lnTo>
                      <a:lnTo>
                        <a:pt x="87" y="62"/>
                      </a:lnTo>
                      <a:lnTo>
                        <a:pt x="78" y="67"/>
                      </a:lnTo>
                      <a:lnTo>
                        <a:pt x="70" y="71"/>
                      </a:lnTo>
                      <a:lnTo>
                        <a:pt x="60" y="75"/>
                      </a:lnTo>
                      <a:lnTo>
                        <a:pt x="50" y="75"/>
                      </a:lnTo>
                      <a:lnTo>
                        <a:pt x="40" y="75"/>
                      </a:lnTo>
                      <a:lnTo>
                        <a:pt x="32" y="71"/>
                      </a:lnTo>
                      <a:lnTo>
                        <a:pt x="23" y="67"/>
                      </a:lnTo>
                      <a:lnTo>
                        <a:pt x="15" y="62"/>
                      </a:lnTo>
                      <a:lnTo>
                        <a:pt x="10" y="53"/>
                      </a:lnTo>
                      <a:lnTo>
                        <a:pt x="5" y="45"/>
                      </a:lnTo>
                      <a:lnTo>
                        <a:pt x="2" y="35"/>
                      </a:lnTo>
                      <a:lnTo>
                        <a:pt x="0" y="25"/>
                      </a:lnTo>
                      <a:lnTo>
                        <a:pt x="2" y="15"/>
                      </a:lnTo>
                      <a:lnTo>
                        <a:pt x="5" y="7"/>
                      </a:lnTo>
                      <a:lnTo>
                        <a:pt x="8" y="0"/>
                      </a:lnTo>
                      <a:lnTo>
                        <a:pt x="10" y="0"/>
                      </a:lnTo>
                      <a:lnTo>
                        <a:pt x="12" y="0"/>
                      </a:lnTo>
                      <a:lnTo>
                        <a:pt x="13" y="0"/>
                      </a:lnTo>
                      <a:lnTo>
                        <a:pt x="10" y="9"/>
                      </a:lnTo>
                      <a:lnTo>
                        <a:pt x="7" y="17"/>
                      </a:lnTo>
                      <a:lnTo>
                        <a:pt x="5" y="25"/>
                      </a:lnTo>
                      <a:lnTo>
                        <a:pt x="7" y="35"/>
                      </a:lnTo>
                      <a:lnTo>
                        <a:pt x="10" y="43"/>
                      </a:lnTo>
                      <a:lnTo>
                        <a:pt x="13" y="52"/>
                      </a:lnTo>
                      <a:lnTo>
                        <a:pt x="18" y="58"/>
                      </a:lnTo>
                      <a:lnTo>
                        <a:pt x="25" y="63"/>
                      </a:lnTo>
                      <a:lnTo>
                        <a:pt x="33" y="67"/>
                      </a:lnTo>
                      <a:lnTo>
                        <a:pt x="42" y="70"/>
                      </a:lnTo>
                      <a:lnTo>
                        <a:pt x="50" y="70"/>
                      </a:lnTo>
                      <a:lnTo>
                        <a:pt x="60" y="70"/>
                      </a:lnTo>
                      <a:lnTo>
                        <a:pt x="68" y="67"/>
                      </a:lnTo>
                      <a:lnTo>
                        <a:pt x="77" y="63"/>
                      </a:lnTo>
                      <a:lnTo>
                        <a:pt x="83" y="58"/>
                      </a:lnTo>
                      <a:lnTo>
                        <a:pt x="88" y="52"/>
                      </a:lnTo>
                      <a:lnTo>
                        <a:pt x="92" y="43"/>
                      </a:lnTo>
                      <a:lnTo>
                        <a:pt x="95" y="35"/>
                      </a:lnTo>
                      <a:lnTo>
                        <a:pt x="95" y="25"/>
                      </a:lnTo>
                      <a:lnTo>
                        <a:pt x="100" y="25"/>
                      </a:lnTo>
                      <a:close/>
                    </a:path>
                  </a:pathLst>
                </a:custGeom>
                <a:solidFill>
                  <a:srgbClr val="404040"/>
                </a:solidFill>
                <a:ln w="9525">
                  <a:noFill/>
                  <a:round/>
                  <a:headEnd/>
                  <a:tailEnd/>
                </a:ln>
              </p:spPr>
              <p:txBody>
                <a:bodyPr/>
                <a:lstStyle/>
                <a:p>
                  <a:pPr algn="ctr"/>
                  <a:endParaRPr lang="en-US">
                    <a:latin typeface="Candara" pitchFamily="34" charset="0"/>
                  </a:endParaRPr>
                </a:p>
              </p:txBody>
            </p:sp>
            <p:sp>
              <p:nvSpPr>
                <p:cNvPr id="7640" name="Freeform 471"/>
                <p:cNvSpPr>
                  <a:spLocks/>
                </p:cNvSpPr>
                <p:nvPr/>
              </p:nvSpPr>
              <p:spPr bwMode="auto">
                <a:xfrm>
                  <a:off x="1985" y="2920"/>
                  <a:ext cx="94" cy="73"/>
                </a:xfrm>
                <a:custGeom>
                  <a:avLst/>
                  <a:gdLst>
                    <a:gd name="T0" fmla="*/ 94 w 94"/>
                    <a:gd name="T1" fmla="*/ 25 h 73"/>
                    <a:gd name="T2" fmla="*/ 93 w 94"/>
                    <a:gd name="T3" fmla="*/ 17 h 73"/>
                    <a:gd name="T4" fmla="*/ 93 w 94"/>
                    <a:gd name="T5" fmla="*/ 12 h 73"/>
                    <a:gd name="T6" fmla="*/ 91 w 94"/>
                    <a:gd name="T7" fmla="*/ 12 h 73"/>
                    <a:gd name="T8" fmla="*/ 91 w 94"/>
                    <a:gd name="T9" fmla="*/ 12 h 73"/>
                    <a:gd name="T10" fmla="*/ 89 w 94"/>
                    <a:gd name="T11" fmla="*/ 12 h 73"/>
                    <a:gd name="T12" fmla="*/ 89 w 94"/>
                    <a:gd name="T13" fmla="*/ 12 h 73"/>
                    <a:gd name="T14" fmla="*/ 89 w 94"/>
                    <a:gd name="T15" fmla="*/ 12 h 73"/>
                    <a:gd name="T16" fmla="*/ 88 w 94"/>
                    <a:gd name="T17" fmla="*/ 12 h 73"/>
                    <a:gd name="T18" fmla="*/ 88 w 94"/>
                    <a:gd name="T19" fmla="*/ 12 h 73"/>
                    <a:gd name="T20" fmla="*/ 86 w 94"/>
                    <a:gd name="T21" fmla="*/ 12 h 73"/>
                    <a:gd name="T22" fmla="*/ 88 w 94"/>
                    <a:gd name="T23" fmla="*/ 17 h 73"/>
                    <a:gd name="T24" fmla="*/ 89 w 94"/>
                    <a:gd name="T25" fmla="*/ 25 h 73"/>
                    <a:gd name="T26" fmla="*/ 94 w 94"/>
                    <a:gd name="T27" fmla="*/ 25 h 73"/>
                    <a:gd name="T28" fmla="*/ 93 w 94"/>
                    <a:gd name="T29" fmla="*/ 35 h 73"/>
                    <a:gd name="T30" fmla="*/ 91 w 94"/>
                    <a:gd name="T31" fmla="*/ 45 h 73"/>
                    <a:gd name="T32" fmla="*/ 86 w 94"/>
                    <a:gd name="T33" fmla="*/ 52 h 73"/>
                    <a:gd name="T34" fmla="*/ 81 w 94"/>
                    <a:gd name="T35" fmla="*/ 60 h 73"/>
                    <a:gd name="T36" fmla="*/ 73 w 94"/>
                    <a:gd name="T37" fmla="*/ 65 h 73"/>
                    <a:gd name="T38" fmla="*/ 66 w 94"/>
                    <a:gd name="T39" fmla="*/ 70 h 73"/>
                    <a:gd name="T40" fmla="*/ 56 w 94"/>
                    <a:gd name="T41" fmla="*/ 71 h 73"/>
                    <a:gd name="T42" fmla="*/ 46 w 94"/>
                    <a:gd name="T43" fmla="*/ 73 h 73"/>
                    <a:gd name="T44" fmla="*/ 38 w 94"/>
                    <a:gd name="T45" fmla="*/ 71 h 73"/>
                    <a:gd name="T46" fmla="*/ 28 w 94"/>
                    <a:gd name="T47" fmla="*/ 70 h 73"/>
                    <a:gd name="T48" fmla="*/ 19 w 94"/>
                    <a:gd name="T49" fmla="*/ 65 h 73"/>
                    <a:gd name="T50" fmla="*/ 13 w 94"/>
                    <a:gd name="T51" fmla="*/ 60 h 73"/>
                    <a:gd name="T52" fmla="*/ 8 w 94"/>
                    <a:gd name="T53" fmla="*/ 52 h 73"/>
                    <a:gd name="T54" fmla="*/ 3 w 94"/>
                    <a:gd name="T55" fmla="*/ 45 h 73"/>
                    <a:gd name="T56" fmla="*/ 0 w 94"/>
                    <a:gd name="T57" fmla="*/ 35 h 73"/>
                    <a:gd name="T58" fmla="*/ 0 w 94"/>
                    <a:gd name="T59" fmla="*/ 25 h 73"/>
                    <a:gd name="T60" fmla="*/ 0 w 94"/>
                    <a:gd name="T61" fmla="*/ 17 h 73"/>
                    <a:gd name="T62" fmla="*/ 3 w 94"/>
                    <a:gd name="T63" fmla="*/ 7 h 73"/>
                    <a:gd name="T64" fmla="*/ 6 w 94"/>
                    <a:gd name="T65" fmla="*/ 0 h 73"/>
                    <a:gd name="T66" fmla="*/ 8 w 94"/>
                    <a:gd name="T67" fmla="*/ 0 h 73"/>
                    <a:gd name="T68" fmla="*/ 8 w 94"/>
                    <a:gd name="T69" fmla="*/ 0 h 73"/>
                    <a:gd name="T70" fmla="*/ 9 w 94"/>
                    <a:gd name="T71" fmla="*/ 0 h 73"/>
                    <a:gd name="T72" fmla="*/ 9 w 94"/>
                    <a:gd name="T73" fmla="*/ 0 h 73"/>
                    <a:gd name="T74" fmla="*/ 9 w 94"/>
                    <a:gd name="T75" fmla="*/ 2 h 73"/>
                    <a:gd name="T76" fmla="*/ 11 w 94"/>
                    <a:gd name="T77" fmla="*/ 2 h 73"/>
                    <a:gd name="T78" fmla="*/ 11 w 94"/>
                    <a:gd name="T79" fmla="*/ 2 h 73"/>
                    <a:gd name="T80" fmla="*/ 11 w 94"/>
                    <a:gd name="T81" fmla="*/ 2 h 73"/>
                    <a:gd name="T82" fmla="*/ 11 w 94"/>
                    <a:gd name="T83" fmla="*/ 2 h 73"/>
                    <a:gd name="T84" fmla="*/ 8 w 94"/>
                    <a:gd name="T85" fmla="*/ 9 h 73"/>
                    <a:gd name="T86" fmla="*/ 4 w 94"/>
                    <a:gd name="T87" fmla="*/ 17 h 73"/>
                    <a:gd name="T88" fmla="*/ 4 w 94"/>
                    <a:gd name="T89" fmla="*/ 25 h 73"/>
                    <a:gd name="T90" fmla="*/ 4 w 94"/>
                    <a:gd name="T91" fmla="*/ 35 h 73"/>
                    <a:gd name="T92" fmla="*/ 8 w 94"/>
                    <a:gd name="T93" fmla="*/ 42 h 73"/>
                    <a:gd name="T94" fmla="*/ 11 w 94"/>
                    <a:gd name="T95" fmla="*/ 50 h 73"/>
                    <a:gd name="T96" fmla="*/ 16 w 94"/>
                    <a:gd name="T97" fmla="*/ 55 h 73"/>
                    <a:gd name="T98" fmla="*/ 23 w 94"/>
                    <a:gd name="T99" fmla="*/ 62 h 73"/>
                    <a:gd name="T100" fmla="*/ 29 w 94"/>
                    <a:gd name="T101" fmla="*/ 65 h 73"/>
                    <a:gd name="T102" fmla="*/ 38 w 94"/>
                    <a:gd name="T103" fmla="*/ 67 h 73"/>
                    <a:gd name="T104" fmla="*/ 46 w 94"/>
                    <a:gd name="T105" fmla="*/ 68 h 73"/>
                    <a:gd name="T106" fmla="*/ 56 w 94"/>
                    <a:gd name="T107" fmla="*/ 67 h 73"/>
                    <a:gd name="T108" fmla="*/ 63 w 94"/>
                    <a:gd name="T109" fmla="*/ 65 h 73"/>
                    <a:gd name="T110" fmla="*/ 71 w 94"/>
                    <a:gd name="T111" fmla="*/ 62 h 73"/>
                    <a:gd name="T112" fmla="*/ 76 w 94"/>
                    <a:gd name="T113" fmla="*/ 55 h 73"/>
                    <a:gd name="T114" fmla="*/ 83 w 94"/>
                    <a:gd name="T115" fmla="*/ 50 h 73"/>
                    <a:gd name="T116" fmla="*/ 86 w 94"/>
                    <a:gd name="T117" fmla="*/ 42 h 73"/>
                    <a:gd name="T118" fmla="*/ 88 w 94"/>
                    <a:gd name="T119" fmla="*/ 35 h 73"/>
                    <a:gd name="T120" fmla="*/ 89 w 94"/>
                    <a:gd name="T121" fmla="*/ 25 h 73"/>
                    <a:gd name="T122" fmla="*/ 94 w 94"/>
                    <a:gd name="T123" fmla="*/ 25 h 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
                    <a:gd name="T187" fmla="*/ 0 h 73"/>
                    <a:gd name="T188" fmla="*/ 94 w 94"/>
                    <a:gd name="T189" fmla="*/ 73 h 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 h="73">
                      <a:moveTo>
                        <a:pt x="94" y="25"/>
                      </a:moveTo>
                      <a:lnTo>
                        <a:pt x="93" y="17"/>
                      </a:lnTo>
                      <a:lnTo>
                        <a:pt x="93" y="12"/>
                      </a:lnTo>
                      <a:lnTo>
                        <a:pt x="91" y="12"/>
                      </a:lnTo>
                      <a:lnTo>
                        <a:pt x="89" y="12"/>
                      </a:lnTo>
                      <a:lnTo>
                        <a:pt x="88" y="12"/>
                      </a:lnTo>
                      <a:lnTo>
                        <a:pt x="86" y="12"/>
                      </a:lnTo>
                      <a:lnTo>
                        <a:pt x="88" y="17"/>
                      </a:lnTo>
                      <a:lnTo>
                        <a:pt x="89" y="25"/>
                      </a:lnTo>
                      <a:lnTo>
                        <a:pt x="94" y="25"/>
                      </a:lnTo>
                      <a:lnTo>
                        <a:pt x="93" y="35"/>
                      </a:lnTo>
                      <a:lnTo>
                        <a:pt x="91" y="45"/>
                      </a:lnTo>
                      <a:lnTo>
                        <a:pt x="86" y="52"/>
                      </a:lnTo>
                      <a:lnTo>
                        <a:pt x="81" y="60"/>
                      </a:lnTo>
                      <a:lnTo>
                        <a:pt x="73" y="65"/>
                      </a:lnTo>
                      <a:lnTo>
                        <a:pt x="66" y="70"/>
                      </a:lnTo>
                      <a:lnTo>
                        <a:pt x="56" y="71"/>
                      </a:lnTo>
                      <a:lnTo>
                        <a:pt x="46" y="73"/>
                      </a:lnTo>
                      <a:lnTo>
                        <a:pt x="38" y="71"/>
                      </a:lnTo>
                      <a:lnTo>
                        <a:pt x="28" y="70"/>
                      </a:lnTo>
                      <a:lnTo>
                        <a:pt x="19" y="65"/>
                      </a:lnTo>
                      <a:lnTo>
                        <a:pt x="13" y="60"/>
                      </a:lnTo>
                      <a:lnTo>
                        <a:pt x="8" y="52"/>
                      </a:lnTo>
                      <a:lnTo>
                        <a:pt x="3" y="45"/>
                      </a:lnTo>
                      <a:lnTo>
                        <a:pt x="0" y="35"/>
                      </a:lnTo>
                      <a:lnTo>
                        <a:pt x="0" y="25"/>
                      </a:lnTo>
                      <a:lnTo>
                        <a:pt x="0" y="17"/>
                      </a:lnTo>
                      <a:lnTo>
                        <a:pt x="3" y="7"/>
                      </a:lnTo>
                      <a:lnTo>
                        <a:pt x="6" y="0"/>
                      </a:lnTo>
                      <a:lnTo>
                        <a:pt x="8" y="0"/>
                      </a:lnTo>
                      <a:lnTo>
                        <a:pt x="9" y="0"/>
                      </a:lnTo>
                      <a:lnTo>
                        <a:pt x="9" y="2"/>
                      </a:lnTo>
                      <a:lnTo>
                        <a:pt x="11" y="2"/>
                      </a:lnTo>
                      <a:lnTo>
                        <a:pt x="8" y="9"/>
                      </a:lnTo>
                      <a:lnTo>
                        <a:pt x="4" y="17"/>
                      </a:lnTo>
                      <a:lnTo>
                        <a:pt x="4" y="25"/>
                      </a:lnTo>
                      <a:lnTo>
                        <a:pt x="4" y="35"/>
                      </a:lnTo>
                      <a:lnTo>
                        <a:pt x="8" y="42"/>
                      </a:lnTo>
                      <a:lnTo>
                        <a:pt x="11" y="50"/>
                      </a:lnTo>
                      <a:lnTo>
                        <a:pt x="16" y="55"/>
                      </a:lnTo>
                      <a:lnTo>
                        <a:pt x="23" y="62"/>
                      </a:lnTo>
                      <a:lnTo>
                        <a:pt x="29" y="65"/>
                      </a:lnTo>
                      <a:lnTo>
                        <a:pt x="38" y="67"/>
                      </a:lnTo>
                      <a:lnTo>
                        <a:pt x="46" y="68"/>
                      </a:lnTo>
                      <a:lnTo>
                        <a:pt x="56" y="67"/>
                      </a:lnTo>
                      <a:lnTo>
                        <a:pt x="63" y="65"/>
                      </a:lnTo>
                      <a:lnTo>
                        <a:pt x="71" y="62"/>
                      </a:lnTo>
                      <a:lnTo>
                        <a:pt x="76" y="55"/>
                      </a:lnTo>
                      <a:lnTo>
                        <a:pt x="83" y="50"/>
                      </a:lnTo>
                      <a:lnTo>
                        <a:pt x="86" y="42"/>
                      </a:lnTo>
                      <a:lnTo>
                        <a:pt x="88" y="35"/>
                      </a:lnTo>
                      <a:lnTo>
                        <a:pt x="89" y="25"/>
                      </a:lnTo>
                      <a:lnTo>
                        <a:pt x="94" y="25"/>
                      </a:lnTo>
                      <a:close/>
                    </a:path>
                  </a:pathLst>
                </a:custGeom>
                <a:solidFill>
                  <a:srgbClr val="404040"/>
                </a:solidFill>
                <a:ln w="9525">
                  <a:noFill/>
                  <a:round/>
                  <a:headEnd/>
                  <a:tailEnd/>
                </a:ln>
              </p:spPr>
              <p:txBody>
                <a:bodyPr/>
                <a:lstStyle/>
                <a:p>
                  <a:pPr algn="ctr"/>
                  <a:endParaRPr lang="en-US">
                    <a:latin typeface="Candara" pitchFamily="34" charset="0"/>
                  </a:endParaRPr>
                </a:p>
              </p:txBody>
            </p:sp>
            <p:sp>
              <p:nvSpPr>
                <p:cNvPr id="7641" name="Freeform 472"/>
                <p:cNvSpPr>
                  <a:spLocks/>
                </p:cNvSpPr>
                <p:nvPr/>
              </p:nvSpPr>
              <p:spPr bwMode="auto">
                <a:xfrm>
                  <a:off x="1986" y="2920"/>
                  <a:ext cx="90" cy="70"/>
                </a:xfrm>
                <a:custGeom>
                  <a:avLst/>
                  <a:gdLst>
                    <a:gd name="T0" fmla="*/ 90 w 90"/>
                    <a:gd name="T1" fmla="*/ 25 h 70"/>
                    <a:gd name="T2" fmla="*/ 90 w 90"/>
                    <a:gd name="T3" fmla="*/ 17 h 70"/>
                    <a:gd name="T4" fmla="*/ 88 w 90"/>
                    <a:gd name="T5" fmla="*/ 12 h 70"/>
                    <a:gd name="T6" fmla="*/ 88 w 90"/>
                    <a:gd name="T7" fmla="*/ 12 h 70"/>
                    <a:gd name="T8" fmla="*/ 87 w 90"/>
                    <a:gd name="T9" fmla="*/ 12 h 70"/>
                    <a:gd name="T10" fmla="*/ 87 w 90"/>
                    <a:gd name="T11" fmla="*/ 12 h 70"/>
                    <a:gd name="T12" fmla="*/ 85 w 90"/>
                    <a:gd name="T13" fmla="*/ 12 h 70"/>
                    <a:gd name="T14" fmla="*/ 85 w 90"/>
                    <a:gd name="T15" fmla="*/ 12 h 70"/>
                    <a:gd name="T16" fmla="*/ 85 w 90"/>
                    <a:gd name="T17" fmla="*/ 12 h 70"/>
                    <a:gd name="T18" fmla="*/ 83 w 90"/>
                    <a:gd name="T19" fmla="*/ 12 h 70"/>
                    <a:gd name="T20" fmla="*/ 83 w 90"/>
                    <a:gd name="T21" fmla="*/ 12 h 70"/>
                    <a:gd name="T22" fmla="*/ 85 w 90"/>
                    <a:gd name="T23" fmla="*/ 18 h 70"/>
                    <a:gd name="T24" fmla="*/ 85 w 90"/>
                    <a:gd name="T25" fmla="*/ 25 h 70"/>
                    <a:gd name="T26" fmla="*/ 90 w 90"/>
                    <a:gd name="T27" fmla="*/ 25 h 70"/>
                    <a:gd name="T28" fmla="*/ 90 w 90"/>
                    <a:gd name="T29" fmla="*/ 35 h 70"/>
                    <a:gd name="T30" fmla="*/ 87 w 90"/>
                    <a:gd name="T31" fmla="*/ 43 h 70"/>
                    <a:gd name="T32" fmla="*/ 83 w 90"/>
                    <a:gd name="T33" fmla="*/ 52 h 70"/>
                    <a:gd name="T34" fmla="*/ 78 w 90"/>
                    <a:gd name="T35" fmla="*/ 58 h 70"/>
                    <a:gd name="T36" fmla="*/ 72 w 90"/>
                    <a:gd name="T37" fmla="*/ 63 h 70"/>
                    <a:gd name="T38" fmla="*/ 63 w 90"/>
                    <a:gd name="T39" fmla="*/ 67 h 70"/>
                    <a:gd name="T40" fmla="*/ 55 w 90"/>
                    <a:gd name="T41" fmla="*/ 70 h 70"/>
                    <a:gd name="T42" fmla="*/ 45 w 90"/>
                    <a:gd name="T43" fmla="*/ 70 h 70"/>
                    <a:gd name="T44" fmla="*/ 37 w 90"/>
                    <a:gd name="T45" fmla="*/ 70 h 70"/>
                    <a:gd name="T46" fmla="*/ 28 w 90"/>
                    <a:gd name="T47" fmla="*/ 67 h 70"/>
                    <a:gd name="T48" fmla="*/ 20 w 90"/>
                    <a:gd name="T49" fmla="*/ 63 h 70"/>
                    <a:gd name="T50" fmla="*/ 13 w 90"/>
                    <a:gd name="T51" fmla="*/ 58 h 70"/>
                    <a:gd name="T52" fmla="*/ 8 w 90"/>
                    <a:gd name="T53" fmla="*/ 52 h 70"/>
                    <a:gd name="T54" fmla="*/ 5 w 90"/>
                    <a:gd name="T55" fmla="*/ 43 h 70"/>
                    <a:gd name="T56" fmla="*/ 2 w 90"/>
                    <a:gd name="T57" fmla="*/ 35 h 70"/>
                    <a:gd name="T58" fmla="*/ 0 w 90"/>
                    <a:gd name="T59" fmla="*/ 25 h 70"/>
                    <a:gd name="T60" fmla="*/ 2 w 90"/>
                    <a:gd name="T61" fmla="*/ 17 h 70"/>
                    <a:gd name="T62" fmla="*/ 5 w 90"/>
                    <a:gd name="T63" fmla="*/ 9 h 70"/>
                    <a:gd name="T64" fmla="*/ 8 w 90"/>
                    <a:gd name="T65" fmla="*/ 0 h 70"/>
                    <a:gd name="T66" fmla="*/ 8 w 90"/>
                    <a:gd name="T67" fmla="*/ 2 h 70"/>
                    <a:gd name="T68" fmla="*/ 10 w 90"/>
                    <a:gd name="T69" fmla="*/ 2 h 70"/>
                    <a:gd name="T70" fmla="*/ 10 w 90"/>
                    <a:gd name="T71" fmla="*/ 2 h 70"/>
                    <a:gd name="T72" fmla="*/ 10 w 90"/>
                    <a:gd name="T73" fmla="*/ 2 h 70"/>
                    <a:gd name="T74" fmla="*/ 12 w 90"/>
                    <a:gd name="T75" fmla="*/ 2 h 70"/>
                    <a:gd name="T76" fmla="*/ 12 w 90"/>
                    <a:gd name="T77" fmla="*/ 2 h 70"/>
                    <a:gd name="T78" fmla="*/ 13 w 90"/>
                    <a:gd name="T79" fmla="*/ 2 h 70"/>
                    <a:gd name="T80" fmla="*/ 13 w 90"/>
                    <a:gd name="T81" fmla="*/ 2 h 70"/>
                    <a:gd name="T82" fmla="*/ 12 w 90"/>
                    <a:gd name="T83" fmla="*/ 4 h 70"/>
                    <a:gd name="T84" fmla="*/ 8 w 90"/>
                    <a:gd name="T85" fmla="*/ 10 h 70"/>
                    <a:gd name="T86" fmla="*/ 7 w 90"/>
                    <a:gd name="T87" fmla="*/ 18 h 70"/>
                    <a:gd name="T88" fmla="*/ 5 w 90"/>
                    <a:gd name="T89" fmla="*/ 25 h 70"/>
                    <a:gd name="T90" fmla="*/ 7 w 90"/>
                    <a:gd name="T91" fmla="*/ 33 h 70"/>
                    <a:gd name="T92" fmla="*/ 8 w 90"/>
                    <a:gd name="T93" fmla="*/ 42 h 70"/>
                    <a:gd name="T94" fmla="*/ 12 w 90"/>
                    <a:gd name="T95" fmla="*/ 48 h 70"/>
                    <a:gd name="T96" fmla="*/ 17 w 90"/>
                    <a:gd name="T97" fmla="*/ 53 h 70"/>
                    <a:gd name="T98" fmla="*/ 23 w 90"/>
                    <a:gd name="T99" fmla="*/ 58 h 70"/>
                    <a:gd name="T100" fmla="*/ 30 w 90"/>
                    <a:gd name="T101" fmla="*/ 63 h 70"/>
                    <a:gd name="T102" fmla="*/ 38 w 90"/>
                    <a:gd name="T103" fmla="*/ 65 h 70"/>
                    <a:gd name="T104" fmla="*/ 45 w 90"/>
                    <a:gd name="T105" fmla="*/ 65 h 70"/>
                    <a:gd name="T106" fmla="*/ 53 w 90"/>
                    <a:gd name="T107" fmla="*/ 65 h 70"/>
                    <a:gd name="T108" fmla="*/ 62 w 90"/>
                    <a:gd name="T109" fmla="*/ 63 h 70"/>
                    <a:gd name="T110" fmla="*/ 68 w 90"/>
                    <a:gd name="T111" fmla="*/ 58 h 70"/>
                    <a:gd name="T112" fmla="*/ 73 w 90"/>
                    <a:gd name="T113" fmla="*/ 53 h 70"/>
                    <a:gd name="T114" fmla="*/ 78 w 90"/>
                    <a:gd name="T115" fmla="*/ 48 h 70"/>
                    <a:gd name="T116" fmla="*/ 83 w 90"/>
                    <a:gd name="T117" fmla="*/ 42 h 70"/>
                    <a:gd name="T118" fmla="*/ 85 w 90"/>
                    <a:gd name="T119" fmla="*/ 33 h 70"/>
                    <a:gd name="T120" fmla="*/ 85 w 90"/>
                    <a:gd name="T121" fmla="*/ 25 h 70"/>
                    <a:gd name="T122" fmla="*/ 90 w 90"/>
                    <a:gd name="T123" fmla="*/ 25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
                    <a:gd name="T187" fmla="*/ 0 h 70"/>
                    <a:gd name="T188" fmla="*/ 90 w 9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 h="70">
                      <a:moveTo>
                        <a:pt x="90" y="25"/>
                      </a:moveTo>
                      <a:lnTo>
                        <a:pt x="90" y="17"/>
                      </a:lnTo>
                      <a:lnTo>
                        <a:pt x="88" y="12"/>
                      </a:lnTo>
                      <a:lnTo>
                        <a:pt x="87" y="12"/>
                      </a:lnTo>
                      <a:lnTo>
                        <a:pt x="85" y="12"/>
                      </a:lnTo>
                      <a:lnTo>
                        <a:pt x="83" y="12"/>
                      </a:lnTo>
                      <a:lnTo>
                        <a:pt x="85" y="18"/>
                      </a:lnTo>
                      <a:lnTo>
                        <a:pt x="85" y="25"/>
                      </a:lnTo>
                      <a:lnTo>
                        <a:pt x="90" y="25"/>
                      </a:lnTo>
                      <a:lnTo>
                        <a:pt x="90" y="35"/>
                      </a:lnTo>
                      <a:lnTo>
                        <a:pt x="87" y="43"/>
                      </a:lnTo>
                      <a:lnTo>
                        <a:pt x="83" y="52"/>
                      </a:lnTo>
                      <a:lnTo>
                        <a:pt x="78" y="58"/>
                      </a:lnTo>
                      <a:lnTo>
                        <a:pt x="72" y="63"/>
                      </a:lnTo>
                      <a:lnTo>
                        <a:pt x="63" y="67"/>
                      </a:lnTo>
                      <a:lnTo>
                        <a:pt x="55" y="70"/>
                      </a:lnTo>
                      <a:lnTo>
                        <a:pt x="45" y="70"/>
                      </a:lnTo>
                      <a:lnTo>
                        <a:pt x="37" y="70"/>
                      </a:lnTo>
                      <a:lnTo>
                        <a:pt x="28" y="67"/>
                      </a:lnTo>
                      <a:lnTo>
                        <a:pt x="20" y="63"/>
                      </a:lnTo>
                      <a:lnTo>
                        <a:pt x="13" y="58"/>
                      </a:lnTo>
                      <a:lnTo>
                        <a:pt x="8" y="52"/>
                      </a:lnTo>
                      <a:lnTo>
                        <a:pt x="5" y="43"/>
                      </a:lnTo>
                      <a:lnTo>
                        <a:pt x="2" y="35"/>
                      </a:lnTo>
                      <a:lnTo>
                        <a:pt x="0" y="25"/>
                      </a:lnTo>
                      <a:lnTo>
                        <a:pt x="2" y="17"/>
                      </a:lnTo>
                      <a:lnTo>
                        <a:pt x="5" y="9"/>
                      </a:lnTo>
                      <a:lnTo>
                        <a:pt x="8" y="0"/>
                      </a:lnTo>
                      <a:lnTo>
                        <a:pt x="8" y="2"/>
                      </a:lnTo>
                      <a:lnTo>
                        <a:pt x="10" y="2"/>
                      </a:lnTo>
                      <a:lnTo>
                        <a:pt x="12" y="2"/>
                      </a:lnTo>
                      <a:lnTo>
                        <a:pt x="13" y="2"/>
                      </a:lnTo>
                      <a:lnTo>
                        <a:pt x="12" y="4"/>
                      </a:lnTo>
                      <a:lnTo>
                        <a:pt x="8" y="10"/>
                      </a:lnTo>
                      <a:lnTo>
                        <a:pt x="7" y="18"/>
                      </a:lnTo>
                      <a:lnTo>
                        <a:pt x="5" y="25"/>
                      </a:lnTo>
                      <a:lnTo>
                        <a:pt x="7" y="33"/>
                      </a:lnTo>
                      <a:lnTo>
                        <a:pt x="8" y="42"/>
                      </a:lnTo>
                      <a:lnTo>
                        <a:pt x="12" y="48"/>
                      </a:lnTo>
                      <a:lnTo>
                        <a:pt x="17" y="53"/>
                      </a:lnTo>
                      <a:lnTo>
                        <a:pt x="23" y="58"/>
                      </a:lnTo>
                      <a:lnTo>
                        <a:pt x="30" y="63"/>
                      </a:lnTo>
                      <a:lnTo>
                        <a:pt x="38" y="65"/>
                      </a:lnTo>
                      <a:lnTo>
                        <a:pt x="45" y="65"/>
                      </a:lnTo>
                      <a:lnTo>
                        <a:pt x="53" y="65"/>
                      </a:lnTo>
                      <a:lnTo>
                        <a:pt x="62" y="63"/>
                      </a:lnTo>
                      <a:lnTo>
                        <a:pt x="68" y="58"/>
                      </a:lnTo>
                      <a:lnTo>
                        <a:pt x="73" y="53"/>
                      </a:lnTo>
                      <a:lnTo>
                        <a:pt x="78" y="48"/>
                      </a:lnTo>
                      <a:lnTo>
                        <a:pt x="83" y="42"/>
                      </a:lnTo>
                      <a:lnTo>
                        <a:pt x="85" y="33"/>
                      </a:lnTo>
                      <a:lnTo>
                        <a:pt x="85" y="25"/>
                      </a:lnTo>
                      <a:lnTo>
                        <a:pt x="90" y="25"/>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42" name="Freeform 473"/>
                <p:cNvSpPr>
                  <a:spLocks/>
                </p:cNvSpPr>
                <p:nvPr/>
              </p:nvSpPr>
              <p:spPr bwMode="auto">
                <a:xfrm>
                  <a:off x="1989" y="2922"/>
                  <a:ext cx="85" cy="66"/>
                </a:xfrm>
                <a:custGeom>
                  <a:avLst/>
                  <a:gdLst>
                    <a:gd name="T0" fmla="*/ 85 w 85"/>
                    <a:gd name="T1" fmla="*/ 23 h 66"/>
                    <a:gd name="T2" fmla="*/ 84 w 85"/>
                    <a:gd name="T3" fmla="*/ 15 h 66"/>
                    <a:gd name="T4" fmla="*/ 82 w 85"/>
                    <a:gd name="T5" fmla="*/ 10 h 66"/>
                    <a:gd name="T6" fmla="*/ 82 w 85"/>
                    <a:gd name="T7" fmla="*/ 10 h 66"/>
                    <a:gd name="T8" fmla="*/ 82 w 85"/>
                    <a:gd name="T9" fmla="*/ 10 h 66"/>
                    <a:gd name="T10" fmla="*/ 80 w 85"/>
                    <a:gd name="T11" fmla="*/ 10 h 66"/>
                    <a:gd name="T12" fmla="*/ 80 w 85"/>
                    <a:gd name="T13" fmla="*/ 10 h 66"/>
                    <a:gd name="T14" fmla="*/ 79 w 85"/>
                    <a:gd name="T15" fmla="*/ 10 h 66"/>
                    <a:gd name="T16" fmla="*/ 79 w 85"/>
                    <a:gd name="T17" fmla="*/ 10 h 66"/>
                    <a:gd name="T18" fmla="*/ 79 w 85"/>
                    <a:gd name="T19" fmla="*/ 10 h 66"/>
                    <a:gd name="T20" fmla="*/ 77 w 85"/>
                    <a:gd name="T21" fmla="*/ 10 h 66"/>
                    <a:gd name="T22" fmla="*/ 80 w 85"/>
                    <a:gd name="T23" fmla="*/ 16 h 66"/>
                    <a:gd name="T24" fmla="*/ 80 w 85"/>
                    <a:gd name="T25" fmla="*/ 23 h 66"/>
                    <a:gd name="T26" fmla="*/ 85 w 85"/>
                    <a:gd name="T27" fmla="*/ 23 h 66"/>
                    <a:gd name="T28" fmla="*/ 84 w 85"/>
                    <a:gd name="T29" fmla="*/ 33 h 66"/>
                    <a:gd name="T30" fmla="*/ 82 w 85"/>
                    <a:gd name="T31" fmla="*/ 40 h 66"/>
                    <a:gd name="T32" fmla="*/ 79 w 85"/>
                    <a:gd name="T33" fmla="*/ 48 h 66"/>
                    <a:gd name="T34" fmla="*/ 72 w 85"/>
                    <a:gd name="T35" fmla="*/ 53 h 66"/>
                    <a:gd name="T36" fmla="*/ 67 w 85"/>
                    <a:gd name="T37" fmla="*/ 60 h 66"/>
                    <a:gd name="T38" fmla="*/ 59 w 85"/>
                    <a:gd name="T39" fmla="*/ 63 h 66"/>
                    <a:gd name="T40" fmla="*/ 52 w 85"/>
                    <a:gd name="T41" fmla="*/ 65 h 66"/>
                    <a:gd name="T42" fmla="*/ 42 w 85"/>
                    <a:gd name="T43" fmla="*/ 66 h 66"/>
                    <a:gd name="T44" fmla="*/ 34 w 85"/>
                    <a:gd name="T45" fmla="*/ 65 h 66"/>
                    <a:gd name="T46" fmla="*/ 25 w 85"/>
                    <a:gd name="T47" fmla="*/ 63 h 66"/>
                    <a:gd name="T48" fmla="*/ 19 w 85"/>
                    <a:gd name="T49" fmla="*/ 60 h 66"/>
                    <a:gd name="T50" fmla="*/ 12 w 85"/>
                    <a:gd name="T51" fmla="*/ 53 h 66"/>
                    <a:gd name="T52" fmla="*/ 7 w 85"/>
                    <a:gd name="T53" fmla="*/ 48 h 66"/>
                    <a:gd name="T54" fmla="*/ 4 w 85"/>
                    <a:gd name="T55" fmla="*/ 40 h 66"/>
                    <a:gd name="T56" fmla="*/ 0 w 85"/>
                    <a:gd name="T57" fmla="*/ 33 h 66"/>
                    <a:gd name="T58" fmla="*/ 0 w 85"/>
                    <a:gd name="T59" fmla="*/ 23 h 66"/>
                    <a:gd name="T60" fmla="*/ 0 w 85"/>
                    <a:gd name="T61" fmla="*/ 15 h 66"/>
                    <a:gd name="T62" fmla="*/ 4 w 85"/>
                    <a:gd name="T63" fmla="*/ 7 h 66"/>
                    <a:gd name="T64" fmla="*/ 7 w 85"/>
                    <a:gd name="T65" fmla="*/ 0 h 66"/>
                    <a:gd name="T66" fmla="*/ 7 w 85"/>
                    <a:gd name="T67" fmla="*/ 0 h 66"/>
                    <a:gd name="T68" fmla="*/ 9 w 85"/>
                    <a:gd name="T69" fmla="*/ 0 h 66"/>
                    <a:gd name="T70" fmla="*/ 9 w 85"/>
                    <a:gd name="T71" fmla="*/ 0 h 66"/>
                    <a:gd name="T72" fmla="*/ 10 w 85"/>
                    <a:gd name="T73" fmla="*/ 0 h 66"/>
                    <a:gd name="T74" fmla="*/ 10 w 85"/>
                    <a:gd name="T75" fmla="*/ 0 h 66"/>
                    <a:gd name="T76" fmla="*/ 10 w 85"/>
                    <a:gd name="T77" fmla="*/ 0 h 66"/>
                    <a:gd name="T78" fmla="*/ 12 w 85"/>
                    <a:gd name="T79" fmla="*/ 2 h 66"/>
                    <a:gd name="T80" fmla="*/ 12 w 85"/>
                    <a:gd name="T81" fmla="*/ 2 h 66"/>
                    <a:gd name="T82" fmla="*/ 14 w 85"/>
                    <a:gd name="T83" fmla="*/ 2 h 66"/>
                    <a:gd name="T84" fmla="*/ 12 w 85"/>
                    <a:gd name="T85" fmla="*/ 3 h 66"/>
                    <a:gd name="T86" fmla="*/ 9 w 85"/>
                    <a:gd name="T87" fmla="*/ 10 h 66"/>
                    <a:gd name="T88" fmla="*/ 5 w 85"/>
                    <a:gd name="T89" fmla="*/ 16 h 66"/>
                    <a:gd name="T90" fmla="*/ 5 w 85"/>
                    <a:gd name="T91" fmla="*/ 23 h 66"/>
                    <a:gd name="T92" fmla="*/ 5 w 85"/>
                    <a:gd name="T93" fmla="*/ 31 h 66"/>
                    <a:gd name="T94" fmla="*/ 9 w 85"/>
                    <a:gd name="T95" fmla="*/ 38 h 66"/>
                    <a:gd name="T96" fmla="*/ 12 w 85"/>
                    <a:gd name="T97" fmla="*/ 45 h 66"/>
                    <a:gd name="T98" fmla="*/ 15 w 85"/>
                    <a:gd name="T99" fmla="*/ 50 h 66"/>
                    <a:gd name="T100" fmla="*/ 22 w 85"/>
                    <a:gd name="T101" fmla="*/ 55 h 66"/>
                    <a:gd name="T102" fmla="*/ 29 w 85"/>
                    <a:gd name="T103" fmla="*/ 58 h 66"/>
                    <a:gd name="T104" fmla="*/ 35 w 85"/>
                    <a:gd name="T105" fmla="*/ 60 h 66"/>
                    <a:gd name="T106" fmla="*/ 42 w 85"/>
                    <a:gd name="T107" fmla="*/ 61 h 66"/>
                    <a:gd name="T108" fmla="*/ 50 w 85"/>
                    <a:gd name="T109" fmla="*/ 60 h 66"/>
                    <a:gd name="T110" fmla="*/ 57 w 85"/>
                    <a:gd name="T111" fmla="*/ 58 h 66"/>
                    <a:gd name="T112" fmla="*/ 64 w 85"/>
                    <a:gd name="T113" fmla="*/ 55 h 66"/>
                    <a:gd name="T114" fmla="*/ 69 w 85"/>
                    <a:gd name="T115" fmla="*/ 50 h 66"/>
                    <a:gd name="T116" fmla="*/ 74 w 85"/>
                    <a:gd name="T117" fmla="*/ 45 h 66"/>
                    <a:gd name="T118" fmla="*/ 77 w 85"/>
                    <a:gd name="T119" fmla="*/ 38 h 66"/>
                    <a:gd name="T120" fmla="*/ 80 w 85"/>
                    <a:gd name="T121" fmla="*/ 31 h 66"/>
                    <a:gd name="T122" fmla="*/ 80 w 85"/>
                    <a:gd name="T123" fmla="*/ 23 h 66"/>
                    <a:gd name="T124" fmla="*/ 85 w 85"/>
                    <a:gd name="T125" fmla="*/ 23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66"/>
                    <a:gd name="T191" fmla="*/ 85 w 85"/>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66">
                      <a:moveTo>
                        <a:pt x="85" y="23"/>
                      </a:moveTo>
                      <a:lnTo>
                        <a:pt x="84" y="15"/>
                      </a:lnTo>
                      <a:lnTo>
                        <a:pt x="82" y="10"/>
                      </a:lnTo>
                      <a:lnTo>
                        <a:pt x="80" y="10"/>
                      </a:lnTo>
                      <a:lnTo>
                        <a:pt x="79" y="10"/>
                      </a:lnTo>
                      <a:lnTo>
                        <a:pt x="77" y="10"/>
                      </a:lnTo>
                      <a:lnTo>
                        <a:pt x="80" y="16"/>
                      </a:lnTo>
                      <a:lnTo>
                        <a:pt x="80" y="23"/>
                      </a:lnTo>
                      <a:lnTo>
                        <a:pt x="85" y="23"/>
                      </a:lnTo>
                      <a:lnTo>
                        <a:pt x="84" y="33"/>
                      </a:lnTo>
                      <a:lnTo>
                        <a:pt x="82" y="40"/>
                      </a:lnTo>
                      <a:lnTo>
                        <a:pt x="79" y="48"/>
                      </a:lnTo>
                      <a:lnTo>
                        <a:pt x="72" y="53"/>
                      </a:lnTo>
                      <a:lnTo>
                        <a:pt x="67" y="60"/>
                      </a:lnTo>
                      <a:lnTo>
                        <a:pt x="59" y="63"/>
                      </a:lnTo>
                      <a:lnTo>
                        <a:pt x="52" y="65"/>
                      </a:lnTo>
                      <a:lnTo>
                        <a:pt x="42" y="66"/>
                      </a:lnTo>
                      <a:lnTo>
                        <a:pt x="34" y="65"/>
                      </a:lnTo>
                      <a:lnTo>
                        <a:pt x="25" y="63"/>
                      </a:lnTo>
                      <a:lnTo>
                        <a:pt x="19" y="60"/>
                      </a:lnTo>
                      <a:lnTo>
                        <a:pt x="12" y="53"/>
                      </a:lnTo>
                      <a:lnTo>
                        <a:pt x="7" y="48"/>
                      </a:lnTo>
                      <a:lnTo>
                        <a:pt x="4" y="40"/>
                      </a:lnTo>
                      <a:lnTo>
                        <a:pt x="0" y="33"/>
                      </a:lnTo>
                      <a:lnTo>
                        <a:pt x="0" y="23"/>
                      </a:lnTo>
                      <a:lnTo>
                        <a:pt x="0" y="15"/>
                      </a:lnTo>
                      <a:lnTo>
                        <a:pt x="4" y="7"/>
                      </a:lnTo>
                      <a:lnTo>
                        <a:pt x="7" y="0"/>
                      </a:lnTo>
                      <a:lnTo>
                        <a:pt x="9" y="0"/>
                      </a:lnTo>
                      <a:lnTo>
                        <a:pt x="10" y="0"/>
                      </a:lnTo>
                      <a:lnTo>
                        <a:pt x="12" y="2"/>
                      </a:lnTo>
                      <a:lnTo>
                        <a:pt x="14" y="2"/>
                      </a:lnTo>
                      <a:lnTo>
                        <a:pt x="12" y="3"/>
                      </a:lnTo>
                      <a:lnTo>
                        <a:pt x="9" y="10"/>
                      </a:lnTo>
                      <a:lnTo>
                        <a:pt x="5" y="16"/>
                      </a:lnTo>
                      <a:lnTo>
                        <a:pt x="5" y="23"/>
                      </a:lnTo>
                      <a:lnTo>
                        <a:pt x="5" y="31"/>
                      </a:lnTo>
                      <a:lnTo>
                        <a:pt x="9" y="38"/>
                      </a:lnTo>
                      <a:lnTo>
                        <a:pt x="12" y="45"/>
                      </a:lnTo>
                      <a:lnTo>
                        <a:pt x="15" y="50"/>
                      </a:lnTo>
                      <a:lnTo>
                        <a:pt x="22" y="55"/>
                      </a:lnTo>
                      <a:lnTo>
                        <a:pt x="29" y="58"/>
                      </a:lnTo>
                      <a:lnTo>
                        <a:pt x="35" y="60"/>
                      </a:lnTo>
                      <a:lnTo>
                        <a:pt x="42" y="61"/>
                      </a:lnTo>
                      <a:lnTo>
                        <a:pt x="50" y="60"/>
                      </a:lnTo>
                      <a:lnTo>
                        <a:pt x="57" y="58"/>
                      </a:lnTo>
                      <a:lnTo>
                        <a:pt x="64" y="55"/>
                      </a:lnTo>
                      <a:lnTo>
                        <a:pt x="69" y="50"/>
                      </a:lnTo>
                      <a:lnTo>
                        <a:pt x="74" y="45"/>
                      </a:lnTo>
                      <a:lnTo>
                        <a:pt x="77" y="38"/>
                      </a:lnTo>
                      <a:lnTo>
                        <a:pt x="80" y="31"/>
                      </a:lnTo>
                      <a:lnTo>
                        <a:pt x="80" y="23"/>
                      </a:lnTo>
                      <a:lnTo>
                        <a:pt x="85" y="23"/>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43" name="Freeform 474"/>
                <p:cNvSpPr>
                  <a:spLocks/>
                </p:cNvSpPr>
                <p:nvPr/>
              </p:nvSpPr>
              <p:spPr bwMode="auto">
                <a:xfrm>
                  <a:off x="1991" y="2922"/>
                  <a:ext cx="80" cy="63"/>
                </a:xfrm>
                <a:custGeom>
                  <a:avLst/>
                  <a:gdLst>
                    <a:gd name="T0" fmla="*/ 80 w 80"/>
                    <a:gd name="T1" fmla="*/ 16 h 63"/>
                    <a:gd name="T2" fmla="*/ 77 w 80"/>
                    <a:gd name="T3" fmla="*/ 10 h 63"/>
                    <a:gd name="T4" fmla="*/ 77 w 80"/>
                    <a:gd name="T5" fmla="*/ 10 h 63"/>
                    <a:gd name="T6" fmla="*/ 75 w 80"/>
                    <a:gd name="T7" fmla="*/ 10 h 63"/>
                    <a:gd name="T8" fmla="*/ 73 w 80"/>
                    <a:gd name="T9" fmla="*/ 10 h 63"/>
                    <a:gd name="T10" fmla="*/ 73 w 80"/>
                    <a:gd name="T11" fmla="*/ 10 h 63"/>
                    <a:gd name="T12" fmla="*/ 75 w 80"/>
                    <a:gd name="T13" fmla="*/ 23 h 63"/>
                    <a:gd name="T14" fmla="*/ 80 w 80"/>
                    <a:gd name="T15" fmla="*/ 31 h 63"/>
                    <a:gd name="T16" fmla="*/ 73 w 80"/>
                    <a:gd name="T17" fmla="*/ 46 h 63"/>
                    <a:gd name="T18" fmla="*/ 63 w 80"/>
                    <a:gd name="T19" fmla="*/ 56 h 63"/>
                    <a:gd name="T20" fmla="*/ 48 w 80"/>
                    <a:gd name="T21" fmla="*/ 63 h 63"/>
                    <a:gd name="T22" fmla="*/ 33 w 80"/>
                    <a:gd name="T23" fmla="*/ 63 h 63"/>
                    <a:gd name="T24" fmla="*/ 18 w 80"/>
                    <a:gd name="T25" fmla="*/ 56 h 63"/>
                    <a:gd name="T26" fmla="*/ 7 w 80"/>
                    <a:gd name="T27" fmla="*/ 46 h 63"/>
                    <a:gd name="T28" fmla="*/ 2 w 80"/>
                    <a:gd name="T29" fmla="*/ 31 h 63"/>
                    <a:gd name="T30" fmla="*/ 2 w 80"/>
                    <a:gd name="T31" fmla="*/ 16 h 63"/>
                    <a:gd name="T32" fmla="*/ 7 w 80"/>
                    <a:gd name="T33" fmla="*/ 2 h 63"/>
                    <a:gd name="T34" fmla="*/ 8 w 80"/>
                    <a:gd name="T35" fmla="*/ 0 h 63"/>
                    <a:gd name="T36" fmla="*/ 10 w 80"/>
                    <a:gd name="T37" fmla="*/ 2 h 63"/>
                    <a:gd name="T38" fmla="*/ 12 w 80"/>
                    <a:gd name="T39" fmla="*/ 2 h 63"/>
                    <a:gd name="T40" fmla="*/ 13 w 80"/>
                    <a:gd name="T41" fmla="*/ 2 h 63"/>
                    <a:gd name="T42" fmla="*/ 12 w 80"/>
                    <a:gd name="T43" fmla="*/ 5 h 63"/>
                    <a:gd name="T44" fmla="*/ 7 w 80"/>
                    <a:gd name="T45" fmla="*/ 16 h 63"/>
                    <a:gd name="T46" fmla="*/ 7 w 80"/>
                    <a:gd name="T47" fmla="*/ 31 h 63"/>
                    <a:gd name="T48" fmla="*/ 12 w 80"/>
                    <a:gd name="T49" fmla="*/ 43 h 63"/>
                    <a:gd name="T50" fmla="*/ 22 w 80"/>
                    <a:gd name="T51" fmla="*/ 53 h 63"/>
                    <a:gd name="T52" fmla="*/ 33 w 80"/>
                    <a:gd name="T53" fmla="*/ 58 h 63"/>
                    <a:gd name="T54" fmla="*/ 48 w 80"/>
                    <a:gd name="T55" fmla="*/ 58 h 63"/>
                    <a:gd name="T56" fmla="*/ 60 w 80"/>
                    <a:gd name="T57" fmla="*/ 53 h 63"/>
                    <a:gd name="T58" fmla="*/ 70 w 80"/>
                    <a:gd name="T59" fmla="*/ 43 h 63"/>
                    <a:gd name="T60" fmla="*/ 75 w 80"/>
                    <a:gd name="T61" fmla="*/ 31 h 63"/>
                    <a:gd name="T62" fmla="*/ 80 w 80"/>
                    <a:gd name="T63" fmla="*/ 23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3"/>
                    <a:gd name="T98" fmla="*/ 80 w 80"/>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3">
                      <a:moveTo>
                        <a:pt x="80" y="23"/>
                      </a:moveTo>
                      <a:lnTo>
                        <a:pt x="80" y="16"/>
                      </a:lnTo>
                      <a:lnTo>
                        <a:pt x="78" y="10"/>
                      </a:lnTo>
                      <a:lnTo>
                        <a:pt x="77" y="10"/>
                      </a:lnTo>
                      <a:lnTo>
                        <a:pt x="75" y="10"/>
                      </a:lnTo>
                      <a:lnTo>
                        <a:pt x="73" y="10"/>
                      </a:lnTo>
                      <a:lnTo>
                        <a:pt x="75" y="16"/>
                      </a:lnTo>
                      <a:lnTo>
                        <a:pt x="75" y="23"/>
                      </a:lnTo>
                      <a:lnTo>
                        <a:pt x="80" y="23"/>
                      </a:lnTo>
                      <a:lnTo>
                        <a:pt x="80" y="31"/>
                      </a:lnTo>
                      <a:lnTo>
                        <a:pt x="78" y="40"/>
                      </a:lnTo>
                      <a:lnTo>
                        <a:pt x="73" y="46"/>
                      </a:lnTo>
                      <a:lnTo>
                        <a:pt x="68" y="51"/>
                      </a:lnTo>
                      <a:lnTo>
                        <a:pt x="63" y="56"/>
                      </a:lnTo>
                      <a:lnTo>
                        <a:pt x="57" y="61"/>
                      </a:lnTo>
                      <a:lnTo>
                        <a:pt x="48" y="63"/>
                      </a:lnTo>
                      <a:lnTo>
                        <a:pt x="40" y="63"/>
                      </a:lnTo>
                      <a:lnTo>
                        <a:pt x="33" y="63"/>
                      </a:lnTo>
                      <a:lnTo>
                        <a:pt x="25" y="61"/>
                      </a:lnTo>
                      <a:lnTo>
                        <a:pt x="18" y="56"/>
                      </a:lnTo>
                      <a:lnTo>
                        <a:pt x="12" y="51"/>
                      </a:lnTo>
                      <a:lnTo>
                        <a:pt x="7" y="46"/>
                      </a:lnTo>
                      <a:lnTo>
                        <a:pt x="3" y="40"/>
                      </a:lnTo>
                      <a:lnTo>
                        <a:pt x="2" y="31"/>
                      </a:lnTo>
                      <a:lnTo>
                        <a:pt x="0" y="23"/>
                      </a:lnTo>
                      <a:lnTo>
                        <a:pt x="2" y="16"/>
                      </a:lnTo>
                      <a:lnTo>
                        <a:pt x="3" y="8"/>
                      </a:lnTo>
                      <a:lnTo>
                        <a:pt x="7" y="2"/>
                      </a:lnTo>
                      <a:lnTo>
                        <a:pt x="8" y="0"/>
                      </a:lnTo>
                      <a:lnTo>
                        <a:pt x="10" y="2"/>
                      </a:lnTo>
                      <a:lnTo>
                        <a:pt x="12" y="2"/>
                      </a:lnTo>
                      <a:lnTo>
                        <a:pt x="13" y="2"/>
                      </a:lnTo>
                      <a:lnTo>
                        <a:pt x="12" y="5"/>
                      </a:lnTo>
                      <a:lnTo>
                        <a:pt x="8" y="10"/>
                      </a:lnTo>
                      <a:lnTo>
                        <a:pt x="7" y="16"/>
                      </a:lnTo>
                      <a:lnTo>
                        <a:pt x="5" y="23"/>
                      </a:lnTo>
                      <a:lnTo>
                        <a:pt x="7" y="31"/>
                      </a:lnTo>
                      <a:lnTo>
                        <a:pt x="8" y="38"/>
                      </a:lnTo>
                      <a:lnTo>
                        <a:pt x="12" y="43"/>
                      </a:lnTo>
                      <a:lnTo>
                        <a:pt x="17" y="48"/>
                      </a:lnTo>
                      <a:lnTo>
                        <a:pt x="22" y="53"/>
                      </a:lnTo>
                      <a:lnTo>
                        <a:pt x="27" y="56"/>
                      </a:lnTo>
                      <a:lnTo>
                        <a:pt x="33" y="58"/>
                      </a:lnTo>
                      <a:lnTo>
                        <a:pt x="40" y="58"/>
                      </a:lnTo>
                      <a:lnTo>
                        <a:pt x="48" y="58"/>
                      </a:lnTo>
                      <a:lnTo>
                        <a:pt x="55" y="56"/>
                      </a:lnTo>
                      <a:lnTo>
                        <a:pt x="60" y="53"/>
                      </a:lnTo>
                      <a:lnTo>
                        <a:pt x="65" y="48"/>
                      </a:lnTo>
                      <a:lnTo>
                        <a:pt x="70" y="43"/>
                      </a:lnTo>
                      <a:lnTo>
                        <a:pt x="73" y="38"/>
                      </a:lnTo>
                      <a:lnTo>
                        <a:pt x="75" y="31"/>
                      </a:lnTo>
                      <a:lnTo>
                        <a:pt x="75" y="23"/>
                      </a:lnTo>
                      <a:lnTo>
                        <a:pt x="80" y="23"/>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44" name="Freeform 475"/>
                <p:cNvSpPr>
                  <a:spLocks/>
                </p:cNvSpPr>
                <p:nvPr/>
              </p:nvSpPr>
              <p:spPr bwMode="auto">
                <a:xfrm>
                  <a:off x="1994" y="2924"/>
                  <a:ext cx="75" cy="59"/>
                </a:xfrm>
                <a:custGeom>
                  <a:avLst/>
                  <a:gdLst>
                    <a:gd name="T0" fmla="*/ 75 w 75"/>
                    <a:gd name="T1" fmla="*/ 14 h 59"/>
                    <a:gd name="T2" fmla="*/ 72 w 75"/>
                    <a:gd name="T3" fmla="*/ 8 h 59"/>
                    <a:gd name="T4" fmla="*/ 70 w 75"/>
                    <a:gd name="T5" fmla="*/ 8 h 59"/>
                    <a:gd name="T6" fmla="*/ 69 w 75"/>
                    <a:gd name="T7" fmla="*/ 8 h 59"/>
                    <a:gd name="T8" fmla="*/ 67 w 75"/>
                    <a:gd name="T9" fmla="*/ 8 h 59"/>
                    <a:gd name="T10" fmla="*/ 67 w 75"/>
                    <a:gd name="T11" fmla="*/ 8 h 59"/>
                    <a:gd name="T12" fmla="*/ 67 w 75"/>
                    <a:gd name="T13" fmla="*/ 8 h 59"/>
                    <a:gd name="T14" fmla="*/ 67 w 75"/>
                    <a:gd name="T15" fmla="*/ 8 h 59"/>
                    <a:gd name="T16" fmla="*/ 67 w 75"/>
                    <a:gd name="T17" fmla="*/ 8 h 59"/>
                    <a:gd name="T18" fmla="*/ 67 w 75"/>
                    <a:gd name="T19" fmla="*/ 9 h 59"/>
                    <a:gd name="T20" fmla="*/ 70 w 75"/>
                    <a:gd name="T21" fmla="*/ 21 h 59"/>
                    <a:gd name="T22" fmla="*/ 75 w 75"/>
                    <a:gd name="T23" fmla="*/ 29 h 59"/>
                    <a:gd name="T24" fmla="*/ 69 w 75"/>
                    <a:gd name="T25" fmla="*/ 43 h 59"/>
                    <a:gd name="T26" fmla="*/ 59 w 75"/>
                    <a:gd name="T27" fmla="*/ 53 h 59"/>
                    <a:gd name="T28" fmla="*/ 45 w 75"/>
                    <a:gd name="T29" fmla="*/ 58 h 59"/>
                    <a:gd name="T30" fmla="*/ 30 w 75"/>
                    <a:gd name="T31" fmla="*/ 58 h 59"/>
                    <a:gd name="T32" fmla="*/ 17 w 75"/>
                    <a:gd name="T33" fmla="*/ 53 h 59"/>
                    <a:gd name="T34" fmla="*/ 7 w 75"/>
                    <a:gd name="T35" fmla="*/ 43 h 59"/>
                    <a:gd name="T36" fmla="*/ 0 w 75"/>
                    <a:gd name="T37" fmla="*/ 29 h 59"/>
                    <a:gd name="T38" fmla="*/ 0 w 75"/>
                    <a:gd name="T39" fmla="*/ 14 h 59"/>
                    <a:gd name="T40" fmla="*/ 7 w 75"/>
                    <a:gd name="T41" fmla="*/ 1 h 59"/>
                    <a:gd name="T42" fmla="*/ 9 w 75"/>
                    <a:gd name="T43" fmla="*/ 0 h 59"/>
                    <a:gd name="T44" fmla="*/ 10 w 75"/>
                    <a:gd name="T45" fmla="*/ 0 h 59"/>
                    <a:gd name="T46" fmla="*/ 12 w 75"/>
                    <a:gd name="T47" fmla="*/ 0 h 59"/>
                    <a:gd name="T48" fmla="*/ 12 w 75"/>
                    <a:gd name="T49" fmla="*/ 1 h 59"/>
                    <a:gd name="T50" fmla="*/ 10 w 75"/>
                    <a:gd name="T51" fmla="*/ 5 h 59"/>
                    <a:gd name="T52" fmla="*/ 5 w 75"/>
                    <a:gd name="T53" fmla="*/ 14 h 59"/>
                    <a:gd name="T54" fmla="*/ 5 w 75"/>
                    <a:gd name="T55" fmla="*/ 28 h 59"/>
                    <a:gd name="T56" fmla="*/ 10 w 75"/>
                    <a:gd name="T57" fmla="*/ 39 h 59"/>
                    <a:gd name="T58" fmla="*/ 20 w 75"/>
                    <a:gd name="T59" fmla="*/ 49 h 59"/>
                    <a:gd name="T60" fmla="*/ 30 w 75"/>
                    <a:gd name="T61" fmla="*/ 54 h 59"/>
                    <a:gd name="T62" fmla="*/ 44 w 75"/>
                    <a:gd name="T63" fmla="*/ 54 h 59"/>
                    <a:gd name="T64" fmla="*/ 55 w 75"/>
                    <a:gd name="T65" fmla="*/ 49 h 59"/>
                    <a:gd name="T66" fmla="*/ 65 w 75"/>
                    <a:gd name="T67" fmla="*/ 39 h 59"/>
                    <a:gd name="T68" fmla="*/ 70 w 75"/>
                    <a:gd name="T69" fmla="*/ 28 h 59"/>
                    <a:gd name="T70" fmla="*/ 75 w 75"/>
                    <a:gd name="T71" fmla="*/ 21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59"/>
                    <a:gd name="T110" fmla="*/ 75 w 75"/>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59">
                      <a:moveTo>
                        <a:pt x="75" y="21"/>
                      </a:moveTo>
                      <a:lnTo>
                        <a:pt x="75" y="14"/>
                      </a:lnTo>
                      <a:lnTo>
                        <a:pt x="72" y="8"/>
                      </a:lnTo>
                      <a:lnTo>
                        <a:pt x="70" y="8"/>
                      </a:lnTo>
                      <a:lnTo>
                        <a:pt x="69" y="8"/>
                      </a:lnTo>
                      <a:lnTo>
                        <a:pt x="67" y="8"/>
                      </a:lnTo>
                      <a:lnTo>
                        <a:pt x="67" y="9"/>
                      </a:lnTo>
                      <a:lnTo>
                        <a:pt x="70" y="14"/>
                      </a:lnTo>
                      <a:lnTo>
                        <a:pt x="70" y="21"/>
                      </a:lnTo>
                      <a:lnTo>
                        <a:pt x="75" y="21"/>
                      </a:lnTo>
                      <a:lnTo>
                        <a:pt x="75" y="29"/>
                      </a:lnTo>
                      <a:lnTo>
                        <a:pt x="72" y="36"/>
                      </a:lnTo>
                      <a:lnTo>
                        <a:pt x="69" y="43"/>
                      </a:lnTo>
                      <a:lnTo>
                        <a:pt x="64" y="48"/>
                      </a:lnTo>
                      <a:lnTo>
                        <a:pt x="59" y="53"/>
                      </a:lnTo>
                      <a:lnTo>
                        <a:pt x="52" y="56"/>
                      </a:lnTo>
                      <a:lnTo>
                        <a:pt x="45" y="58"/>
                      </a:lnTo>
                      <a:lnTo>
                        <a:pt x="37" y="59"/>
                      </a:lnTo>
                      <a:lnTo>
                        <a:pt x="30" y="58"/>
                      </a:lnTo>
                      <a:lnTo>
                        <a:pt x="24" y="56"/>
                      </a:lnTo>
                      <a:lnTo>
                        <a:pt x="17" y="53"/>
                      </a:lnTo>
                      <a:lnTo>
                        <a:pt x="10" y="48"/>
                      </a:lnTo>
                      <a:lnTo>
                        <a:pt x="7" y="43"/>
                      </a:lnTo>
                      <a:lnTo>
                        <a:pt x="4" y="36"/>
                      </a:lnTo>
                      <a:lnTo>
                        <a:pt x="0" y="29"/>
                      </a:lnTo>
                      <a:lnTo>
                        <a:pt x="0" y="21"/>
                      </a:lnTo>
                      <a:lnTo>
                        <a:pt x="0" y="14"/>
                      </a:lnTo>
                      <a:lnTo>
                        <a:pt x="4" y="8"/>
                      </a:lnTo>
                      <a:lnTo>
                        <a:pt x="7" y="1"/>
                      </a:lnTo>
                      <a:lnTo>
                        <a:pt x="9" y="0"/>
                      </a:lnTo>
                      <a:lnTo>
                        <a:pt x="10" y="0"/>
                      </a:lnTo>
                      <a:lnTo>
                        <a:pt x="12" y="0"/>
                      </a:lnTo>
                      <a:lnTo>
                        <a:pt x="12" y="1"/>
                      </a:lnTo>
                      <a:lnTo>
                        <a:pt x="14" y="1"/>
                      </a:lnTo>
                      <a:lnTo>
                        <a:pt x="10" y="5"/>
                      </a:lnTo>
                      <a:lnTo>
                        <a:pt x="7" y="9"/>
                      </a:lnTo>
                      <a:lnTo>
                        <a:pt x="5" y="14"/>
                      </a:lnTo>
                      <a:lnTo>
                        <a:pt x="5" y="21"/>
                      </a:lnTo>
                      <a:lnTo>
                        <a:pt x="5" y="28"/>
                      </a:lnTo>
                      <a:lnTo>
                        <a:pt x="7" y="34"/>
                      </a:lnTo>
                      <a:lnTo>
                        <a:pt x="10" y="39"/>
                      </a:lnTo>
                      <a:lnTo>
                        <a:pt x="15" y="44"/>
                      </a:lnTo>
                      <a:lnTo>
                        <a:pt x="20" y="49"/>
                      </a:lnTo>
                      <a:lnTo>
                        <a:pt x="25" y="51"/>
                      </a:lnTo>
                      <a:lnTo>
                        <a:pt x="30" y="54"/>
                      </a:lnTo>
                      <a:lnTo>
                        <a:pt x="37" y="54"/>
                      </a:lnTo>
                      <a:lnTo>
                        <a:pt x="44" y="54"/>
                      </a:lnTo>
                      <a:lnTo>
                        <a:pt x="50" y="51"/>
                      </a:lnTo>
                      <a:lnTo>
                        <a:pt x="55" y="49"/>
                      </a:lnTo>
                      <a:lnTo>
                        <a:pt x="60" y="44"/>
                      </a:lnTo>
                      <a:lnTo>
                        <a:pt x="65" y="39"/>
                      </a:lnTo>
                      <a:lnTo>
                        <a:pt x="67" y="34"/>
                      </a:lnTo>
                      <a:lnTo>
                        <a:pt x="70" y="28"/>
                      </a:lnTo>
                      <a:lnTo>
                        <a:pt x="70" y="21"/>
                      </a:lnTo>
                      <a:lnTo>
                        <a:pt x="75" y="21"/>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45" name="Freeform 476"/>
                <p:cNvSpPr>
                  <a:spLocks/>
                </p:cNvSpPr>
                <p:nvPr/>
              </p:nvSpPr>
              <p:spPr bwMode="auto">
                <a:xfrm>
                  <a:off x="1996" y="2924"/>
                  <a:ext cx="70" cy="56"/>
                </a:xfrm>
                <a:custGeom>
                  <a:avLst/>
                  <a:gdLst>
                    <a:gd name="T0" fmla="*/ 70 w 70"/>
                    <a:gd name="T1" fmla="*/ 14 h 56"/>
                    <a:gd name="T2" fmla="*/ 68 w 70"/>
                    <a:gd name="T3" fmla="*/ 8 h 56"/>
                    <a:gd name="T4" fmla="*/ 67 w 70"/>
                    <a:gd name="T5" fmla="*/ 8 h 56"/>
                    <a:gd name="T6" fmla="*/ 67 w 70"/>
                    <a:gd name="T7" fmla="*/ 8 h 56"/>
                    <a:gd name="T8" fmla="*/ 65 w 70"/>
                    <a:gd name="T9" fmla="*/ 8 h 56"/>
                    <a:gd name="T10" fmla="*/ 65 w 70"/>
                    <a:gd name="T11" fmla="*/ 8 h 56"/>
                    <a:gd name="T12" fmla="*/ 65 w 70"/>
                    <a:gd name="T13" fmla="*/ 8 h 56"/>
                    <a:gd name="T14" fmla="*/ 63 w 70"/>
                    <a:gd name="T15" fmla="*/ 8 h 56"/>
                    <a:gd name="T16" fmla="*/ 63 w 70"/>
                    <a:gd name="T17" fmla="*/ 8 h 56"/>
                    <a:gd name="T18" fmla="*/ 62 w 70"/>
                    <a:gd name="T19" fmla="*/ 8 h 56"/>
                    <a:gd name="T20" fmla="*/ 65 w 70"/>
                    <a:gd name="T21" fmla="*/ 16 h 56"/>
                    <a:gd name="T22" fmla="*/ 70 w 70"/>
                    <a:gd name="T23" fmla="*/ 21 h 56"/>
                    <a:gd name="T24" fmla="*/ 68 w 70"/>
                    <a:gd name="T25" fmla="*/ 36 h 56"/>
                    <a:gd name="T26" fmla="*/ 60 w 70"/>
                    <a:gd name="T27" fmla="*/ 46 h 56"/>
                    <a:gd name="T28" fmla="*/ 50 w 70"/>
                    <a:gd name="T29" fmla="*/ 54 h 56"/>
                    <a:gd name="T30" fmla="*/ 35 w 70"/>
                    <a:gd name="T31" fmla="*/ 56 h 56"/>
                    <a:gd name="T32" fmla="*/ 22 w 70"/>
                    <a:gd name="T33" fmla="*/ 54 h 56"/>
                    <a:gd name="T34" fmla="*/ 12 w 70"/>
                    <a:gd name="T35" fmla="*/ 46 h 56"/>
                    <a:gd name="T36" fmla="*/ 3 w 70"/>
                    <a:gd name="T37" fmla="*/ 36 h 56"/>
                    <a:gd name="T38" fmla="*/ 0 w 70"/>
                    <a:gd name="T39" fmla="*/ 21 h 56"/>
                    <a:gd name="T40" fmla="*/ 3 w 70"/>
                    <a:gd name="T41" fmla="*/ 8 h 56"/>
                    <a:gd name="T42" fmla="*/ 8 w 70"/>
                    <a:gd name="T43" fmla="*/ 0 h 56"/>
                    <a:gd name="T44" fmla="*/ 10 w 70"/>
                    <a:gd name="T45" fmla="*/ 0 h 56"/>
                    <a:gd name="T46" fmla="*/ 12 w 70"/>
                    <a:gd name="T47" fmla="*/ 1 h 56"/>
                    <a:gd name="T48" fmla="*/ 13 w 70"/>
                    <a:gd name="T49" fmla="*/ 1 h 56"/>
                    <a:gd name="T50" fmla="*/ 13 w 70"/>
                    <a:gd name="T51" fmla="*/ 1 h 56"/>
                    <a:gd name="T52" fmla="*/ 8 w 70"/>
                    <a:gd name="T53" fmla="*/ 9 h 56"/>
                    <a:gd name="T54" fmla="*/ 5 w 70"/>
                    <a:gd name="T55" fmla="*/ 21 h 56"/>
                    <a:gd name="T56" fmla="*/ 8 w 70"/>
                    <a:gd name="T57" fmla="*/ 33 h 56"/>
                    <a:gd name="T58" fmla="*/ 15 w 70"/>
                    <a:gd name="T59" fmla="*/ 43 h 56"/>
                    <a:gd name="T60" fmla="*/ 23 w 70"/>
                    <a:gd name="T61" fmla="*/ 49 h 56"/>
                    <a:gd name="T62" fmla="*/ 35 w 70"/>
                    <a:gd name="T63" fmla="*/ 51 h 56"/>
                    <a:gd name="T64" fmla="*/ 47 w 70"/>
                    <a:gd name="T65" fmla="*/ 49 h 56"/>
                    <a:gd name="T66" fmla="*/ 57 w 70"/>
                    <a:gd name="T67" fmla="*/ 43 h 56"/>
                    <a:gd name="T68" fmla="*/ 63 w 70"/>
                    <a:gd name="T69" fmla="*/ 33 h 56"/>
                    <a:gd name="T70" fmla="*/ 65 w 70"/>
                    <a:gd name="T71" fmla="*/ 21 h 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56"/>
                    <a:gd name="T110" fmla="*/ 70 w 70"/>
                    <a:gd name="T111" fmla="*/ 56 h 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56">
                      <a:moveTo>
                        <a:pt x="70" y="21"/>
                      </a:moveTo>
                      <a:lnTo>
                        <a:pt x="70" y="14"/>
                      </a:lnTo>
                      <a:lnTo>
                        <a:pt x="68" y="8"/>
                      </a:lnTo>
                      <a:lnTo>
                        <a:pt x="67" y="8"/>
                      </a:lnTo>
                      <a:lnTo>
                        <a:pt x="65" y="8"/>
                      </a:lnTo>
                      <a:lnTo>
                        <a:pt x="63" y="8"/>
                      </a:lnTo>
                      <a:lnTo>
                        <a:pt x="62" y="8"/>
                      </a:lnTo>
                      <a:lnTo>
                        <a:pt x="63" y="9"/>
                      </a:lnTo>
                      <a:lnTo>
                        <a:pt x="65" y="16"/>
                      </a:lnTo>
                      <a:lnTo>
                        <a:pt x="65" y="21"/>
                      </a:lnTo>
                      <a:lnTo>
                        <a:pt x="70" y="21"/>
                      </a:lnTo>
                      <a:lnTo>
                        <a:pt x="70" y="29"/>
                      </a:lnTo>
                      <a:lnTo>
                        <a:pt x="68" y="36"/>
                      </a:lnTo>
                      <a:lnTo>
                        <a:pt x="65" y="41"/>
                      </a:lnTo>
                      <a:lnTo>
                        <a:pt x="60" y="46"/>
                      </a:lnTo>
                      <a:lnTo>
                        <a:pt x="55" y="51"/>
                      </a:lnTo>
                      <a:lnTo>
                        <a:pt x="50" y="54"/>
                      </a:lnTo>
                      <a:lnTo>
                        <a:pt x="43" y="56"/>
                      </a:lnTo>
                      <a:lnTo>
                        <a:pt x="35" y="56"/>
                      </a:lnTo>
                      <a:lnTo>
                        <a:pt x="28" y="56"/>
                      </a:lnTo>
                      <a:lnTo>
                        <a:pt x="22" y="54"/>
                      </a:lnTo>
                      <a:lnTo>
                        <a:pt x="17" y="51"/>
                      </a:lnTo>
                      <a:lnTo>
                        <a:pt x="12" y="46"/>
                      </a:lnTo>
                      <a:lnTo>
                        <a:pt x="7" y="41"/>
                      </a:lnTo>
                      <a:lnTo>
                        <a:pt x="3" y="36"/>
                      </a:lnTo>
                      <a:lnTo>
                        <a:pt x="2" y="29"/>
                      </a:lnTo>
                      <a:lnTo>
                        <a:pt x="0" y="21"/>
                      </a:lnTo>
                      <a:lnTo>
                        <a:pt x="2" y="14"/>
                      </a:lnTo>
                      <a:lnTo>
                        <a:pt x="3" y="8"/>
                      </a:lnTo>
                      <a:lnTo>
                        <a:pt x="7" y="3"/>
                      </a:lnTo>
                      <a:lnTo>
                        <a:pt x="8" y="0"/>
                      </a:lnTo>
                      <a:lnTo>
                        <a:pt x="10" y="0"/>
                      </a:lnTo>
                      <a:lnTo>
                        <a:pt x="10" y="1"/>
                      </a:lnTo>
                      <a:lnTo>
                        <a:pt x="12" y="1"/>
                      </a:lnTo>
                      <a:lnTo>
                        <a:pt x="13" y="1"/>
                      </a:lnTo>
                      <a:lnTo>
                        <a:pt x="10" y="5"/>
                      </a:lnTo>
                      <a:lnTo>
                        <a:pt x="8" y="9"/>
                      </a:lnTo>
                      <a:lnTo>
                        <a:pt x="7" y="16"/>
                      </a:lnTo>
                      <a:lnTo>
                        <a:pt x="5" y="21"/>
                      </a:lnTo>
                      <a:lnTo>
                        <a:pt x="7" y="28"/>
                      </a:lnTo>
                      <a:lnTo>
                        <a:pt x="8" y="33"/>
                      </a:lnTo>
                      <a:lnTo>
                        <a:pt x="10" y="39"/>
                      </a:lnTo>
                      <a:lnTo>
                        <a:pt x="15" y="43"/>
                      </a:lnTo>
                      <a:lnTo>
                        <a:pt x="18" y="46"/>
                      </a:lnTo>
                      <a:lnTo>
                        <a:pt x="23" y="49"/>
                      </a:lnTo>
                      <a:lnTo>
                        <a:pt x="30" y="51"/>
                      </a:lnTo>
                      <a:lnTo>
                        <a:pt x="35" y="51"/>
                      </a:lnTo>
                      <a:lnTo>
                        <a:pt x="42" y="51"/>
                      </a:lnTo>
                      <a:lnTo>
                        <a:pt x="47" y="49"/>
                      </a:lnTo>
                      <a:lnTo>
                        <a:pt x="53" y="46"/>
                      </a:lnTo>
                      <a:lnTo>
                        <a:pt x="57" y="43"/>
                      </a:lnTo>
                      <a:lnTo>
                        <a:pt x="60" y="39"/>
                      </a:lnTo>
                      <a:lnTo>
                        <a:pt x="63" y="33"/>
                      </a:lnTo>
                      <a:lnTo>
                        <a:pt x="65" y="28"/>
                      </a:lnTo>
                      <a:lnTo>
                        <a:pt x="65" y="21"/>
                      </a:lnTo>
                      <a:lnTo>
                        <a:pt x="70" y="21"/>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46" name="Freeform 477"/>
                <p:cNvSpPr>
                  <a:spLocks/>
                </p:cNvSpPr>
                <p:nvPr/>
              </p:nvSpPr>
              <p:spPr bwMode="auto">
                <a:xfrm>
                  <a:off x="1999" y="2925"/>
                  <a:ext cx="65" cy="53"/>
                </a:xfrm>
                <a:custGeom>
                  <a:avLst/>
                  <a:gdLst>
                    <a:gd name="T0" fmla="*/ 65 w 65"/>
                    <a:gd name="T1" fmla="*/ 13 h 53"/>
                    <a:gd name="T2" fmla="*/ 62 w 65"/>
                    <a:gd name="T3" fmla="*/ 7 h 53"/>
                    <a:gd name="T4" fmla="*/ 60 w 65"/>
                    <a:gd name="T5" fmla="*/ 7 h 53"/>
                    <a:gd name="T6" fmla="*/ 59 w 65"/>
                    <a:gd name="T7" fmla="*/ 7 h 53"/>
                    <a:gd name="T8" fmla="*/ 57 w 65"/>
                    <a:gd name="T9" fmla="*/ 7 h 53"/>
                    <a:gd name="T10" fmla="*/ 55 w 65"/>
                    <a:gd name="T11" fmla="*/ 7 h 53"/>
                    <a:gd name="T12" fmla="*/ 60 w 65"/>
                    <a:gd name="T13" fmla="*/ 15 h 53"/>
                    <a:gd name="T14" fmla="*/ 65 w 65"/>
                    <a:gd name="T15" fmla="*/ 20 h 53"/>
                    <a:gd name="T16" fmla="*/ 62 w 65"/>
                    <a:gd name="T17" fmla="*/ 33 h 53"/>
                    <a:gd name="T18" fmla="*/ 55 w 65"/>
                    <a:gd name="T19" fmla="*/ 43 h 53"/>
                    <a:gd name="T20" fmla="*/ 45 w 65"/>
                    <a:gd name="T21" fmla="*/ 50 h 53"/>
                    <a:gd name="T22" fmla="*/ 32 w 65"/>
                    <a:gd name="T23" fmla="*/ 53 h 53"/>
                    <a:gd name="T24" fmla="*/ 20 w 65"/>
                    <a:gd name="T25" fmla="*/ 50 h 53"/>
                    <a:gd name="T26" fmla="*/ 10 w 65"/>
                    <a:gd name="T27" fmla="*/ 43 h 53"/>
                    <a:gd name="T28" fmla="*/ 2 w 65"/>
                    <a:gd name="T29" fmla="*/ 33 h 53"/>
                    <a:gd name="T30" fmla="*/ 0 w 65"/>
                    <a:gd name="T31" fmla="*/ 20 h 53"/>
                    <a:gd name="T32" fmla="*/ 2 w 65"/>
                    <a:gd name="T33" fmla="*/ 8 h 53"/>
                    <a:gd name="T34" fmla="*/ 9 w 65"/>
                    <a:gd name="T35" fmla="*/ 0 h 53"/>
                    <a:gd name="T36" fmla="*/ 10 w 65"/>
                    <a:gd name="T37" fmla="*/ 0 h 53"/>
                    <a:gd name="T38" fmla="*/ 10 w 65"/>
                    <a:gd name="T39" fmla="*/ 0 h 53"/>
                    <a:gd name="T40" fmla="*/ 12 w 65"/>
                    <a:gd name="T41" fmla="*/ 0 h 53"/>
                    <a:gd name="T42" fmla="*/ 14 w 65"/>
                    <a:gd name="T43" fmla="*/ 0 h 53"/>
                    <a:gd name="T44" fmla="*/ 10 w 65"/>
                    <a:gd name="T45" fmla="*/ 5 h 53"/>
                    <a:gd name="T46" fmla="*/ 5 w 65"/>
                    <a:gd name="T47" fmla="*/ 15 h 53"/>
                    <a:gd name="T48" fmla="*/ 5 w 65"/>
                    <a:gd name="T49" fmla="*/ 27 h 53"/>
                    <a:gd name="T50" fmla="*/ 10 w 65"/>
                    <a:gd name="T51" fmla="*/ 37 h 53"/>
                    <a:gd name="T52" fmla="*/ 17 w 65"/>
                    <a:gd name="T53" fmla="*/ 43 h 53"/>
                    <a:gd name="T54" fmla="*/ 27 w 65"/>
                    <a:gd name="T55" fmla="*/ 48 h 53"/>
                    <a:gd name="T56" fmla="*/ 39 w 65"/>
                    <a:gd name="T57" fmla="*/ 48 h 53"/>
                    <a:gd name="T58" fmla="*/ 49 w 65"/>
                    <a:gd name="T59" fmla="*/ 43 h 53"/>
                    <a:gd name="T60" fmla="*/ 55 w 65"/>
                    <a:gd name="T61" fmla="*/ 37 h 53"/>
                    <a:gd name="T62" fmla="*/ 60 w 65"/>
                    <a:gd name="T63" fmla="*/ 27 h 53"/>
                    <a:gd name="T64" fmla="*/ 65 w 65"/>
                    <a:gd name="T65" fmla="*/ 2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53"/>
                    <a:gd name="T101" fmla="*/ 65 w 65"/>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53">
                      <a:moveTo>
                        <a:pt x="65" y="20"/>
                      </a:moveTo>
                      <a:lnTo>
                        <a:pt x="65" y="13"/>
                      </a:lnTo>
                      <a:lnTo>
                        <a:pt x="62" y="8"/>
                      </a:lnTo>
                      <a:lnTo>
                        <a:pt x="62" y="7"/>
                      </a:lnTo>
                      <a:lnTo>
                        <a:pt x="60" y="7"/>
                      </a:lnTo>
                      <a:lnTo>
                        <a:pt x="59" y="7"/>
                      </a:lnTo>
                      <a:lnTo>
                        <a:pt x="57" y="7"/>
                      </a:lnTo>
                      <a:lnTo>
                        <a:pt x="55" y="7"/>
                      </a:lnTo>
                      <a:lnTo>
                        <a:pt x="59" y="10"/>
                      </a:lnTo>
                      <a:lnTo>
                        <a:pt x="60" y="15"/>
                      </a:lnTo>
                      <a:lnTo>
                        <a:pt x="60" y="20"/>
                      </a:lnTo>
                      <a:lnTo>
                        <a:pt x="65" y="20"/>
                      </a:lnTo>
                      <a:lnTo>
                        <a:pt x="65" y="27"/>
                      </a:lnTo>
                      <a:lnTo>
                        <a:pt x="62" y="33"/>
                      </a:lnTo>
                      <a:lnTo>
                        <a:pt x="60" y="38"/>
                      </a:lnTo>
                      <a:lnTo>
                        <a:pt x="55" y="43"/>
                      </a:lnTo>
                      <a:lnTo>
                        <a:pt x="50" y="48"/>
                      </a:lnTo>
                      <a:lnTo>
                        <a:pt x="45" y="50"/>
                      </a:lnTo>
                      <a:lnTo>
                        <a:pt x="39" y="53"/>
                      </a:lnTo>
                      <a:lnTo>
                        <a:pt x="32" y="53"/>
                      </a:lnTo>
                      <a:lnTo>
                        <a:pt x="25" y="53"/>
                      </a:lnTo>
                      <a:lnTo>
                        <a:pt x="20" y="50"/>
                      </a:lnTo>
                      <a:lnTo>
                        <a:pt x="15" y="48"/>
                      </a:lnTo>
                      <a:lnTo>
                        <a:pt x="10" y="43"/>
                      </a:lnTo>
                      <a:lnTo>
                        <a:pt x="5" y="38"/>
                      </a:lnTo>
                      <a:lnTo>
                        <a:pt x="2" y="33"/>
                      </a:lnTo>
                      <a:lnTo>
                        <a:pt x="0" y="27"/>
                      </a:lnTo>
                      <a:lnTo>
                        <a:pt x="0" y="20"/>
                      </a:lnTo>
                      <a:lnTo>
                        <a:pt x="0" y="13"/>
                      </a:lnTo>
                      <a:lnTo>
                        <a:pt x="2" y="8"/>
                      </a:lnTo>
                      <a:lnTo>
                        <a:pt x="5" y="4"/>
                      </a:lnTo>
                      <a:lnTo>
                        <a:pt x="9" y="0"/>
                      </a:lnTo>
                      <a:lnTo>
                        <a:pt x="10" y="0"/>
                      </a:lnTo>
                      <a:lnTo>
                        <a:pt x="12" y="0"/>
                      </a:lnTo>
                      <a:lnTo>
                        <a:pt x="14" y="0"/>
                      </a:lnTo>
                      <a:lnTo>
                        <a:pt x="14" y="2"/>
                      </a:lnTo>
                      <a:lnTo>
                        <a:pt x="10" y="5"/>
                      </a:lnTo>
                      <a:lnTo>
                        <a:pt x="7" y="10"/>
                      </a:lnTo>
                      <a:lnTo>
                        <a:pt x="5" y="15"/>
                      </a:lnTo>
                      <a:lnTo>
                        <a:pt x="5" y="20"/>
                      </a:lnTo>
                      <a:lnTo>
                        <a:pt x="5" y="27"/>
                      </a:lnTo>
                      <a:lnTo>
                        <a:pt x="7" y="32"/>
                      </a:lnTo>
                      <a:lnTo>
                        <a:pt x="10" y="37"/>
                      </a:lnTo>
                      <a:lnTo>
                        <a:pt x="14" y="40"/>
                      </a:lnTo>
                      <a:lnTo>
                        <a:pt x="17" y="43"/>
                      </a:lnTo>
                      <a:lnTo>
                        <a:pt x="22" y="47"/>
                      </a:lnTo>
                      <a:lnTo>
                        <a:pt x="27" y="48"/>
                      </a:lnTo>
                      <a:lnTo>
                        <a:pt x="32" y="48"/>
                      </a:lnTo>
                      <a:lnTo>
                        <a:pt x="39" y="48"/>
                      </a:lnTo>
                      <a:lnTo>
                        <a:pt x="44" y="47"/>
                      </a:lnTo>
                      <a:lnTo>
                        <a:pt x="49" y="43"/>
                      </a:lnTo>
                      <a:lnTo>
                        <a:pt x="52" y="40"/>
                      </a:lnTo>
                      <a:lnTo>
                        <a:pt x="55" y="37"/>
                      </a:lnTo>
                      <a:lnTo>
                        <a:pt x="59" y="32"/>
                      </a:lnTo>
                      <a:lnTo>
                        <a:pt x="60" y="27"/>
                      </a:lnTo>
                      <a:lnTo>
                        <a:pt x="60" y="20"/>
                      </a:lnTo>
                      <a:lnTo>
                        <a:pt x="65" y="20"/>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47" name="Freeform 478"/>
                <p:cNvSpPr>
                  <a:spLocks/>
                </p:cNvSpPr>
                <p:nvPr/>
              </p:nvSpPr>
              <p:spPr bwMode="auto">
                <a:xfrm>
                  <a:off x="2001" y="2925"/>
                  <a:ext cx="60" cy="50"/>
                </a:xfrm>
                <a:custGeom>
                  <a:avLst/>
                  <a:gdLst>
                    <a:gd name="T0" fmla="*/ 60 w 60"/>
                    <a:gd name="T1" fmla="*/ 15 h 50"/>
                    <a:gd name="T2" fmla="*/ 57 w 60"/>
                    <a:gd name="T3" fmla="*/ 7 h 50"/>
                    <a:gd name="T4" fmla="*/ 55 w 60"/>
                    <a:gd name="T5" fmla="*/ 7 h 50"/>
                    <a:gd name="T6" fmla="*/ 53 w 60"/>
                    <a:gd name="T7" fmla="*/ 7 h 50"/>
                    <a:gd name="T8" fmla="*/ 53 w 60"/>
                    <a:gd name="T9" fmla="*/ 7 h 50"/>
                    <a:gd name="T10" fmla="*/ 52 w 60"/>
                    <a:gd name="T11" fmla="*/ 7 h 50"/>
                    <a:gd name="T12" fmla="*/ 53 w 60"/>
                    <a:gd name="T13" fmla="*/ 12 h 50"/>
                    <a:gd name="T14" fmla="*/ 55 w 60"/>
                    <a:gd name="T15" fmla="*/ 20 h 50"/>
                    <a:gd name="T16" fmla="*/ 60 w 60"/>
                    <a:gd name="T17" fmla="*/ 27 h 50"/>
                    <a:gd name="T18" fmla="*/ 55 w 60"/>
                    <a:gd name="T19" fmla="*/ 38 h 50"/>
                    <a:gd name="T20" fmla="*/ 48 w 60"/>
                    <a:gd name="T21" fmla="*/ 45 h 50"/>
                    <a:gd name="T22" fmla="*/ 37 w 60"/>
                    <a:gd name="T23" fmla="*/ 50 h 50"/>
                    <a:gd name="T24" fmla="*/ 25 w 60"/>
                    <a:gd name="T25" fmla="*/ 50 h 50"/>
                    <a:gd name="T26" fmla="*/ 13 w 60"/>
                    <a:gd name="T27" fmla="*/ 45 h 50"/>
                    <a:gd name="T28" fmla="*/ 5 w 60"/>
                    <a:gd name="T29" fmla="*/ 38 h 50"/>
                    <a:gd name="T30" fmla="*/ 2 w 60"/>
                    <a:gd name="T31" fmla="*/ 27 h 50"/>
                    <a:gd name="T32" fmla="*/ 2 w 60"/>
                    <a:gd name="T33" fmla="*/ 15 h 50"/>
                    <a:gd name="T34" fmla="*/ 5 w 60"/>
                    <a:gd name="T35" fmla="*/ 4 h 50"/>
                    <a:gd name="T36" fmla="*/ 10 w 60"/>
                    <a:gd name="T37" fmla="*/ 0 h 50"/>
                    <a:gd name="T38" fmla="*/ 12 w 60"/>
                    <a:gd name="T39" fmla="*/ 0 h 50"/>
                    <a:gd name="T40" fmla="*/ 13 w 60"/>
                    <a:gd name="T41" fmla="*/ 2 h 50"/>
                    <a:gd name="T42" fmla="*/ 13 w 60"/>
                    <a:gd name="T43" fmla="*/ 2 h 50"/>
                    <a:gd name="T44" fmla="*/ 13 w 60"/>
                    <a:gd name="T45" fmla="*/ 4 h 50"/>
                    <a:gd name="T46" fmla="*/ 8 w 60"/>
                    <a:gd name="T47" fmla="*/ 12 h 50"/>
                    <a:gd name="T48" fmla="*/ 5 w 60"/>
                    <a:gd name="T49" fmla="*/ 20 h 50"/>
                    <a:gd name="T50" fmla="*/ 8 w 60"/>
                    <a:gd name="T51" fmla="*/ 30 h 50"/>
                    <a:gd name="T52" fmla="*/ 13 w 60"/>
                    <a:gd name="T53" fmla="*/ 38 h 50"/>
                    <a:gd name="T54" fmla="*/ 22 w 60"/>
                    <a:gd name="T55" fmla="*/ 43 h 50"/>
                    <a:gd name="T56" fmla="*/ 30 w 60"/>
                    <a:gd name="T57" fmla="*/ 45 h 50"/>
                    <a:gd name="T58" fmla="*/ 40 w 60"/>
                    <a:gd name="T59" fmla="*/ 43 h 50"/>
                    <a:gd name="T60" fmla="*/ 48 w 60"/>
                    <a:gd name="T61" fmla="*/ 38 h 50"/>
                    <a:gd name="T62" fmla="*/ 53 w 60"/>
                    <a:gd name="T63" fmla="*/ 30 h 50"/>
                    <a:gd name="T64" fmla="*/ 55 w 60"/>
                    <a:gd name="T65" fmla="*/ 2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50"/>
                    <a:gd name="T101" fmla="*/ 60 w 60"/>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50">
                      <a:moveTo>
                        <a:pt x="60" y="20"/>
                      </a:moveTo>
                      <a:lnTo>
                        <a:pt x="60" y="15"/>
                      </a:lnTo>
                      <a:lnTo>
                        <a:pt x="58" y="8"/>
                      </a:lnTo>
                      <a:lnTo>
                        <a:pt x="57" y="7"/>
                      </a:lnTo>
                      <a:lnTo>
                        <a:pt x="55" y="7"/>
                      </a:lnTo>
                      <a:lnTo>
                        <a:pt x="53" y="7"/>
                      </a:lnTo>
                      <a:lnTo>
                        <a:pt x="52" y="7"/>
                      </a:lnTo>
                      <a:lnTo>
                        <a:pt x="53" y="12"/>
                      </a:lnTo>
                      <a:lnTo>
                        <a:pt x="55" y="15"/>
                      </a:lnTo>
                      <a:lnTo>
                        <a:pt x="55" y="20"/>
                      </a:lnTo>
                      <a:lnTo>
                        <a:pt x="60" y="20"/>
                      </a:lnTo>
                      <a:lnTo>
                        <a:pt x="60" y="27"/>
                      </a:lnTo>
                      <a:lnTo>
                        <a:pt x="58" y="32"/>
                      </a:lnTo>
                      <a:lnTo>
                        <a:pt x="55" y="38"/>
                      </a:lnTo>
                      <a:lnTo>
                        <a:pt x="52" y="42"/>
                      </a:lnTo>
                      <a:lnTo>
                        <a:pt x="48" y="45"/>
                      </a:lnTo>
                      <a:lnTo>
                        <a:pt x="42" y="48"/>
                      </a:lnTo>
                      <a:lnTo>
                        <a:pt x="37" y="50"/>
                      </a:lnTo>
                      <a:lnTo>
                        <a:pt x="30" y="50"/>
                      </a:lnTo>
                      <a:lnTo>
                        <a:pt x="25" y="50"/>
                      </a:lnTo>
                      <a:lnTo>
                        <a:pt x="18" y="48"/>
                      </a:lnTo>
                      <a:lnTo>
                        <a:pt x="13" y="45"/>
                      </a:lnTo>
                      <a:lnTo>
                        <a:pt x="10" y="42"/>
                      </a:lnTo>
                      <a:lnTo>
                        <a:pt x="5" y="38"/>
                      </a:lnTo>
                      <a:lnTo>
                        <a:pt x="3" y="32"/>
                      </a:lnTo>
                      <a:lnTo>
                        <a:pt x="2" y="27"/>
                      </a:lnTo>
                      <a:lnTo>
                        <a:pt x="0" y="20"/>
                      </a:lnTo>
                      <a:lnTo>
                        <a:pt x="2" y="15"/>
                      </a:lnTo>
                      <a:lnTo>
                        <a:pt x="3" y="8"/>
                      </a:lnTo>
                      <a:lnTo>
                        <a:pt x="5" y="4"/>
                      </a:lnTo>
                      <a:lnTo>
                        <a:pt x="8" y="0"/>
                      </a:lnTo>
                      <a:lnTo>
                        <a:pt x="10" y="0"/>
                      </a:lnTo>
                      <a:lnTo>
                        <a:pt x="12" y="0"/>
                      </a:lnTo>
                      <a:lnTo>
                        <a:pt x="13" y="2"/>
                      </a:lnTo>
                      <a:lnTo>
                        <a:pt x="15" y="2"/>
                      </a:lnTo>
                      <a:lnTo>
                        <a:pt x="13" y="4"/>
                      </a:lnTo>
                      <a:lnTo>
                        <a:pt x="10" y="7"/>
                      </a:lnTo>
                      <a:lnTo>
                        <a:pt x="8" y="12"/>
                      </a:lnTo>
                      <a:lnTo>
                        <a:pt x="7" y="15"/>
                      </a:lnTo>
                      <a:lnTo>
                        <a:pt x="5" y="20"/>
                      </a:lnTo>
                      <a:lnTo>
                        <a:pt x="7" y="25"/>
                      </a:lnTo>
                      <a:lnTo>
                        <a:pt x="8" y="30"/>
                      </a:lnTo>
                      <a:lnTo>
                        <a:pt x="10" y="35"/>
                      </a:lnTo>
                      <a:lnTo>
                        <a:pt x="13" y="38"/>
                      </a:lnTo>
                      <a:lnTo>
                        <a:pt x="17" y="42"/>
                      </a:lnTo>
                      <a:lnTo>
                        <a:pt x="22" y="43"/>
                      </a:lnTo>
                      <a:lnTo>
                        <a:pt x="25" y="45"/>
                      </a:lnTo>
                      <a:lnTo>
                        <a:pt x="30" y="45"/>
                      </a:lnTo>
                      <a:lnTo>
                        <a:pt x="35" y="45"/>
                      </a:lnTo>
                      <a:lnTo>
                        <a:pt x="40" y="43"/>
                      </a:lnTo>
                      <a:lnTo>
                        <a:pt x="45" y="42"/>
                      </a:lnTo>
                      <a:lnTo>
                        <a:pt x="48" y="38"/>
                      </a:lnTo>
                      <a:lnTo>
                        <a:pt x="52" y="35"/>
                      </a:lnTo>
                      <a:lnTo>
                        <a:pt x="53" y="30"/>
                      </a:lnTo>
                      <a:lnTo>
                        <a:pt x="55" y="25"/>
                      </a:lnTo>
                      <a:lnTo>
                        <a:pt x="55" y="20"/>
                      </a:lnTo>
                      <a:lnTo>
                        <a:pt x="60" y="20"/>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48" name="Freeform 479"/>
                <p:cNvSpPr>
                  <a:spLocks/>
                </p:cNvSpPr>
                <p:nvPr/>
              </p:nvSpPr>
              <p:spPr bwMode="auto">
                <a:xfrm>
                  <a:off x="2004" y="2925"/>
                  <a:ext cx="55" cy="48"/>
                </a:xfrm>
                <a:custGeom>
                  <a:avLst/>
                  <a:gdLst>
                    <a:gd name="T0" fmla="*/ 55 w 55"/>
                    <a:gd name="T1" fmla="*/ 15 h 48"/>
                    <a:gd name="T2" fmla="*/ 50 w 55"/>
                    <a:gd name="T3" fmla="*/ 7 h 48"/>
                    <a:gd name="T4" fmla="*/ 50 w 55"/>
                    <a:gd name="T5" fmla="*/ 7 h 48"/>
                    <a:gd name="T6" fmla="*/ 49 w 55"/>
                    <a:gd name="T7" fmla="*/ 7 h 48"/>
                    <a:gd name="T8" fmla="*/ 47 w 55"/>
                    <a:gd name="T9" fmla="*/ 7 h 48"/>
                    <a:gd name="T10" fmla="*/ 45 w 55"/>
                    <a:gd name="T11" fmla="*/ 7 h 48"/>
                    <a:gd name="T12" fmla="*/ 49 w 55"/>
                    <a:gd name="T13" fmla="*/ 12 h 48"/>
                    <a:gd name="T14" fmla="*/ 50 w 55"/>
                    <a:gd name="T15" fmla="*/ 20 h 48"/>
                    <a:gd name="T16" fmla="*/ 55 w 55"/>
                    <a:gd name="T17" fmla="*/ 27 h 48"/>
                    <a:gd name="T18" fmla="*/ 50 w 55"/>
                    <a:gd name="T19" fmla="*/ 37 h 48"/>
                    <a:gd name="T20" fmla="*/ 44 w 55"/>
                    <a:gd name="T21" fmla="*/ 43 h 48"/>
                    <a:gd name="T22" fmla="*/ 34 w 55"/>
                    <a:gd name="T23" fmla="*/ 48 h 48"/>
                    <a:gd name="T24" fmla="*/ 22 w 55"/>
                    <a:gd name="T25" fmla="*/ 48 h 48"/>
                    <a:gd name="T26" fmla="*/ 12 w 55"/>
                    <a:gd name="T27" fmla="*/ 43 h 48"/>
                    <a:gd name="T28" fmla="*/ 5 w 55"/>
                    <a:gd name="T29" fmla="*/ 37 h 48"/>
                    <a:gd name="T30" fmla="*/ 0 w 55"/>
                    <a:gd name="T31" fmla="*/ 27 h 48"/>
                    <a:gd name="T32" fmla="*/ 0 w 55"/>
                    <a:gd name="T33" fmla="*/ 15 h 48"/>
                    <a:gd name="T34" fmla="*/ 5 w 55"/>
                    <a:gd name="T35" fmla="*/ 5 h 48"/>
                    <a:gd name="T36" fmla="*/ 9 w 55"/>
                    <a:gd name="T37" fmla="*/ 0 h 48"/>
                    <a:gd name="T38" fmla="*/ 10 w 55"/>
                    <a:gd name="T39" fmla="*/ 2 h 48"/>
                    <a:gd name="T40" fmla="*/ 12 w 55"/>
                    <a:gd name="T41" fmla="*/ 2 h 48"/>
                    <a:gd name="T42" fmla="*/ 14 w 55"/>
                    <a:gd name="T43" fmla="*/ 2 h 48"/>
                    <a:gd name="T44" fmla="*/ 15 w 55"/>
                    <a:gd name="T45" fmla="*/ 2 h 48"/>
                    <a:gd name="T46" fmla="*/ 9 w 55"/>
                    <a:gd name="T47" fmla="*/ 8 h 48"/>
                    <a:gd name="T48" fmla="*/ 5 w 55"/>
                    <a:gd name="T49" fmla="*/ 17 h 48"/>
                    <a:gd name="T50" fmla="*/ 5 w 55"/>
                    <a:gd name="T51" fmla="*/ 25 h 48"/>
                    <a:gd name="T52" fmla="*/ 9 w 55"/>
                    <a:gd name="T53" fmla="*/ 33 h 48"/>
                    <a:gd name="T54" fmla="*/ 15 w 55"/>
                    <a:gd name="T55" fmla="*/ 40 h 48"/>
                    <a:gd name="T56" fmla="*/ 24 w 55"/>
                    <a:gd name="T57" fmla="*/ 43 h 48"/>
                    <a:gd name="T58" fmla="*/ 32 w 55"/>
                    <a:gd name="T59" fmla="*/ 43 h 48"/>
                    <a:gd name="T60" fmla="*/ 40 w 55"/>
                    <a:gd name="T61" fmla="*/ 40 h 48"/>
                    <a:gd name="T62" fmla="*/ 47 w 55"/>
                    <a:gd name="T63" fmla="*/ 33 h 48"/>
                    <a:gd name="T64" fmla="*/ 50 w 55"/>
                    <a:gd name="T65" fmla="*/ 25 h 48"/>
                    <a:gd name="T66" fmla="*/ 55 w 55"/>
                    <a:gd name="T67" fmla="*/ 20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48"/>
                    <a:gd name="T104" fmla="*/ 55 w 55"/>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48">
                      <a:moveTo>
                        <a:pt x="55" y="20"/>
                      </a:moveTo>
                      <a:lnTo>
                        <a:pt x="55" y="15"/>
                      </a:lnTo>
                      <a:lnTo>
                        <a:pt x="54" y="10"/>
                      </a:lnTo>
                      <a:lnTo>
                        <a:pt x="50" y="7"/>
                      </a:lnTo>
                      <a:lnTo>
                        <a:pt x="49" y="7"/>
                      </a:lnTo>
                      <a:lnTo>
                        <a:pt x="47" y="7"/>
                      </a:lnTo>
                      <a:lnTo>
                        <a:pt x="45" y="7"/>
                      </a:lnTo>
                      <a:lnTo>
                        <a:pt x="47" y="8"/>
                      </a:lnTo>
                      <a:lnTo>
                        <a:pt x="49" y="12"/>
                      </a:lnTo>
                      <a:lnTo>
                        <a:pt x="50" y="17"/>
                      </a:lnTo>
                      <a:lnTo>
                        <a:pt x="50" y="20"/>
                      </a:lnTo>
                      <a:lnTo>
                        <a:pt x="55" y="20"/>
                      </a:lnTo>
                      <a:lnTo>
                        <a:pt x="55" y="27"/>
                      </a:lnTo>
                      <a:lnTo>
                        <a:pt x="54" y="32"/>
                      </a:lnTo>
                      <a:lnTo>
                        <a:pt x="50" y="37"/>
                      </a:lnTo>
                      <a:lnTo>
                        <a:pt x="47" y="40"/>
                      </a:lnTo>
                      <a:lnTo>
                        <a:pt x="44" y="43"/>
                      </a:lnTo>
                      <a:lnTo>
                        <a:pt x="39" y="47"/>
                      </a:lnTo>
                      <a:lnTo>
                        <a:pt x="34" y="48"/>
                      </a:lnTo>
                      <a:lnTo>
                        <a:pt x="27" y="48"/>
                      </a:lnTo>
                      <a:lnTo>
                        <a:pt x="22" y="48"/>
                      </a:lnTo>
                      <a:lnTo>
                        <a:pt x="17" y="47"/>
                      </a:lnTo>
                      <a:lnTo>
                        <a:pt x="12" y="43"/>
                      </a:lnTo>
                      <a:lnTo>
                        <a:pt x="9" y="40"/>
                      </a:lnTo>
                      <a:lnTo>
                        <a:pt x="5" y="37"/>
                      </a:lnTo>
                      <a:lnTo>
                        <a:pt x="2" y="32"/>
                      </a:lnTo>
                      <a:lnTo>
                        <a:pt x="0" y="27"/>
                      </a:lnTo>
                      <a:lnTo>
                        <a:pt x="0" y="20"/>
                      </a:lnTo>
                      <a:lnTo>
                        <a:pt x="0" y="15"/>
                      </a:lnTo>
                      <a:lnTo>
                        <a:pt x="2" y="10"/>
                      </a:lnTo>
                      <a:lnTo>
                        <a:pt x="5" y="5"/>
                      </a:lnTo>
                      <a:lnTo>
                        <a:pt x="9" y="2"/>
                      </a:lnTo>
                      <a:lnTo>
                        <a:pt x="9" y="0"/>
                      </a:lnTo>
                      <a:lnTo>
                        <a:pt x="10" y="2"/>
                      </a:lnTo>
                      <a:lnTo>
                        <a:pt x="12" y="2"/>
                      </a:lnTo>
                      <a:lnTo>
                        <a:pt x="14" y="2"/>
                      </a:lnTo>
                      <a:lnTo>
                        <a:pt x="15" y="2"/>
                      </a:lnTo>
                      <a:lnTo>
                        <a:pt x="12" y="5"/>
                      </a:lnTo>
                      <a:lnTo>
                        <a:pt x="9" y="8"/>
                      </a:lnTo>
                      <a:lnTo>
                        <a:pt x="7" y="12"/>
                      </a:lnTo>
                      <a:lnTo>
                        <a:pt x="5" y="17"/>
                      </a:lnTo>
                      <a:lnTo>
                        <a:pt x="5" y="20"/>
                      </a:lnTo>
                      <a:lnTo>
                        <a:pt x="5" y="25"/>
                      </a:lnTo>
                      <a:lnTo>
                        <a:pt x="7" y="30"/>
                      </a:lnTo>
                      <a:lnTo>
                        <a:pt x="9" y="33"/>
                      </a:lnTo>
                      <a:lnTo>
                        <a:pt x="12" y="37"/>
                      </a:lnTo>
                      <a:lnTo>
                        <a:pt x="15" y="40"/>
                      </a:lnTo>
                      <a:lnTo>
                        <a:pt x="19" y="42"/>
                      </a:lnTo>
                      <a:lnTo>
                        <a:pt x="24" y="43"/>
                      </a:lnTo>
                      <a:lnTo>
                        <a:pt x="27" y="43"/>
                      </a:lnTo>
                      <a:lnTo>
                        <a:pt x="32" y="43"/>
                      </a:lnTo>
                      <a:lnTo>
                        <a:pt x="37" y="42"/>
                      </a:lnTo>
                      <a:lnTo>
                        <a:pt x="40" y="40"/>
                      </a:lnTo>
                      <a:lnTo>
                        <a:pt x="44" y="37"/>
                      </a:lnTo>
                      <a:lnTo>
                        <a:pt x="47" y="33"/>
                      </a:lnTo>
                      <a:lnTo>
                        <a:pt x="49" y="30"/>
                      </a:lnTo>
                      <a:lnTo>
                        <a:pt x="50" y="25"/>
                      </a:lnTo>
                      <a:lnTo>
                        <a:pt x="50" y="20"/>
                      </a:lnTo>
                      <a:lnTo>
                        <a:pt x="55" y="20"/>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49" name="Freeform 480"/>
                <p:cNvSpPr>
                  <a:spLocks/>
                </p:cNvSpPr>
                <p:nvPr/>
              </p:nvSpPr>
              <p:spPr bwMode="auto">
                <a:xfrm>
                  <a:off x="2006" y="2927"/>
                  <a:ext cx="50" cy="43"/>
                </a:xfrm>
                <a:custGeom>
                  <a:avLst/>
                  <a:gdLst>
                    <a:gd name="T0" fmla="*/ 50 w 50"/>
                    <a:gd name="T1" fmla="*/ 13 h 43"/>
                    <a:gd name="T2" fmla="*/ 47 w 50"/>
                    <a:gd name="T3" fmla="*/ 5 h 43"/>
                    <a:gd name="T4" fmla="*/ 45 w 50"/>
                    <a:gd name="T5" fmla="*/ 5 h 43"/>
                    <a:gd name="T6" fmla="*/ 43 w 50"/>
                    <a:gd name="T7" fmla="*/ 5 h 43"/>
                    <a:gd name="T8" fmla="*/ 42 w 50"/>
                    <a:gd name="T9" fmla="*/ 5 h 43"/>
                    <a:gd name="T10" fmla="*/ 40 w 50"/>
                    <a:gd name="T11" fmla="*/ 5 h 43"/>
                    <a:gd name="T12" fmla="*/ 40 w 50"/>
                    <a:gd name="T13" fmla="*/ 5 h 43"/>
                    <a:gd name="T14" fmla="*/ 43 w 50"/>
                    <a:gd name="T15" fmla="*/ 11 h 43"/>
                    <a:gd name="T16" fmla="*/ 45 w 50"/>
                    <a:gd name="T17" fmla="*/ 18 h 43"/>
                    <a:gd name="T18" fmla="*/ 50 w 50"/>
                    <a:gd name="T19" fmla="*/ 23 h 43"/>
                    <a:gd name="T20" fmla="*/ 47 w 50"/>
                    <a:gd name="T21" fmla="*/ 33 h 43"/>
                    <a:gd name="T22" fmla="*/ 40 w 50"/>
                    <a:gd name="T23" fmla="*/ 40 h 43"/>
                    <a:gd name="T24" fmla="*/ 30 w 50"/>
                    <a:gd name="T25" fmla="*/ 43 h 43"/>
                    <a:gd name="T26" fmla="*/ 20 w 50"/>
                    <a:gd name="T27" fmla="*/ 43 h 43"/>
                    <a:gd name="T28" fmla="*/ 12 w 50"/>
                    <a:gd name="T29" fmla="*/ 40 h 43"/>
                    <a:gd name="T30" fmla="*/ 5 w 50"/>
                    <a:gd name="T31" fmla="*/ 33 h 43"/>
                    <a:gd name="T32" fmla="*/ 2 w 50"/>
                    <a:gd name="T33" fmla="*/ 23 h 43"/>
                    <a:gd name="T34" fmla="*/ 2 w 50"/>
                    <a:gd name="T35" fmla="*/ 13 h 43"/>
                    <a:gd name="T36" fmla="*/ 5 w 50"/>
                    <a:gd name="T37" fmla="*/ 5 h 43"/>
                    <a:gd name="T38" fmla="*/ 10 w 50"/>
                    <a:gd name="T39" fmla="*/ 0 h 43"/>
                    <a:gd name="T40" fmla="*/ 12 w 50"/>
                    <a:gd name="T41" fmla="*/ 0 h 43"/>
                    <a:gd name="T42" fmla="*/ 13 w 50"/>
                    <a:gd name="T43" fmla="*/ 0 h 43"/>
                    <a:gd name="T44" fmla="*/ 15 w 50"/>
                    <a:gd name="T45" fmla="*/ 2 h 43"/>
                    <a:gd name="T46" fmla="*/ 17 w 50"/>
                    <a:gd name="T47" fmla="*/ 2 h 43"/>
                    <a:gd name="T48" fmla="*/ 12 w 50"/>
                    <a:gd name="T49" fmla="*/ 5 h 43"/>
                    <a:gd name="T50" fmla="*/ 7 w 50"/>
                    <a:gd name="T51" fmla="*/ 11 h 43"/>
                    <a:gd name="T52" fmla="*/ 5 w 50"/>
                    <a:gd name="T53" fmla="*/ 18 h 43"/>
                    <a:gd name="T54" fmla="*/ 7 w 50"/>
                    <a:gd name="T55" fmla="*/ 26 h 43"/>
                    <a:gd name="T56" fmla="*/ 12 w 50"/>
                    <a:gd name="T57" fmla="*/ 33 h 43"/>
                    <a:gd name="T58" fmla="*/ 18 w 50"/>
                    <a:gd name="T59" fmla="*/ 38 h 43"/>
                    <a:gd name="T60" fmla="*/ 25 w 50"/>
                    <a:gd name="T61" fmla="*/ 38 h 43"/>
                    <a:gd name="T62" fmla="*/ 33 w 50"/>
                    <a:gd name="T63" fmla="*/ 38 h 43"/>
                    <a:gd name="T64" fmla="*/ 40 w 50"/>
                    <a:gd name="T65" fmla="*/ 33 h 43"/>
                    <a:gd name="T66" fmla="*/ 43 w 50"/>
                    <a:gd name="T67" fmla="*/ 26 h 43"/>
                    <a:gd name="T68" fmla="*/ 45 w 50"/>
                    <a:gd name="T69" fmla="*/ 18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43"/>
                    <a:gd name="T107" fmla="*/ 50 w 50"/>
                    <a:gd name="T108" fmla="*/ 43 h 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43">
                      <a:moveTo>
                        <a:pt x="50" y="18"/>
                      </a:moveTo>
                      <a:lnTo>
                        <a:pt x="50" y="13"/>
                      </a:lnTo>
                      <a:lnTo>
                        <a:pt x="48" y="10"/>
                      </a:lnTo>
                      <a:lnTo>
                        <a:pt x="47" y="5"/>
                      </a:lnTo>
                      <a:lnTo>
                        <a:pt x="45" y="5"/>
                      </a:lnTo>
                      <a:lnTo>
                        <a:pt x="43" y="5"/>
                      </a:lnTo>
                      <a:lnTo>
                        <a:pt x="42" y="5"/>
                      </a:lnTo>
                      <a:lnTo>
                        <a:pt x="40" y="5"/>
                      </a:lnTo>
                      <a:lnTo>
                        <a:pt x="38" y="5"/>
                      </a:lnTo>
                      <a:lnTo>
                        <a:pt x="40" y="5"/>
                      </a:lnTo>
                      <a:lnTo>
                        <a:pt x="42" y="8"/>
                      </a:lnTo>
                      <a:lnTo>
                        <a:pt x="43" y="11"/>
                      </a:lnTo>
                      <a:lnTo>
                        <a:pt x="45" y="15"/>
                      </a:lnTo>
                      <a:lnTo>
                        <a:pt x="45" y="18"/>
                      </a:lnTo>
                      <a:lnTo>
                        <a:pt x="50" y="18"/>
                      </a:lnTo>
                      <a:lnTo>
                        <a:pt x="50" y="23"/>
                      </a:lnTo>
                      <a:lnTo>
                        <a:pt x="48" y="28"/>
                      </a:lnTo>
                      <a:lnTo>
                        <a:pt x="47" y="33"/>
                      </a:lnTo>
                      <a:lnTo>
                        <a:pt x="43" y="36"/>
                      </a:lnTo>
                      <a:lnTo>
                        <a:pt x="40" y="40"/>
                      </a:lnTo>
                      <a:lnTo>
                        <a:pt x="35" y="41"/>
                      </a:lnTo>
                      <a:lnTo>
                        <a:pt x="30" y="43"/>
                      </a:lnTo>
                      <a:lnTo>
                        <a:pt x="25" y="43"/>
                      </a:lnTo>
                      <a:lnTo>
                        <a:pt x="20" y="43"/>
                      </a:lnTo>
                      <a:lnTo>
                        <a:pt x="17" y="41"/>
                      </a:lnTo>
                      <a:lnTo>
                        <a:pt x="12" y="40"/>
                      </a:lnTo>
                      <a:lnTo>
                        <a:pt x="8" y="36"/>
                      </a:lnTo>
                      <a:lnTo>
                        <a:pt x="5" y="33"/>
                      </a:lnTo>
                      <a:lnTo>
                        <a:pt x="3" y="28"/>
                      </a:lnTo>
                      <a:lnTo>
                        <a:pt x="2" y="23"/>
                      </a:lnTo>
                      <a:lnTo>
                        <a:pt x="0" y="18"/>
                      </a:lnTo>
                      <a:lnTo>
                        <a:pt x="2" y="13"/>
                      </a:lnTo>
                      <a:lnTo>
                        <a:pt x="3" y="10"/>
                      </a:lnTo>
                      <a:lnTo>
                        <a:pt x="5" y="5"/>
                      </a:lnTo>
                      <a:lnTo>
                        <a:pt x="8" y="2"/>
                      </a:lnTo>
                      <a:lnTo>
                        <a:pt x="10" y="0"/>
                      </a:lnTo>
                      <a:lnTo>
                        <a:pt x="12" y="0"/>
                      </a:lnTo>
                      <a:lnTo>
                        <a:pt x="13" y="0"/>
                      </a:lnTo>
                      <a:lnTo>
                        <a:pt x="15" y="0"/>
                      </a:lnTo>
                      <a:lnTo>
                        <a:pt x="15" y="2"/>
                      </a:lnTo>
                      <a:lnTo>
                        <a:pt x="17" y="2"/>
                      </a:lnTo>
                      <a:lnTo>
                        <a:pt x="15" y="2"/>
                      </a:lnTo>
                      <a:lnTo>
                        <a:pt x="12" y="5"/>
                      </a:lnTo>
                      <a:lnTo>
                        <a:pt x="8" y="8"/>
                      </a:lnTo>
                      <a:lnTo>
                        <a:pt x="7" y="11"/>
                      </a:lnTo>
                      <a:lnTo>
                        <a:pt x="7" y="15"/>
                      </a:lnTo>
                      <a:lnTo>
                        <a:pt x="5" y="18"/>
                      </a:lnTo>
                      <a:lnTo>
                        <a:pt x="7" y="23"/>
                      </a:lnTo>
                      <a:lnTo>
                        <a:pt x="7" y="26"/>
                      </a:lnTo>
                      <a:lnTo>
                        <a:pt x="8" y="30"/>
                      </a:lnTo>
                      <a:lnTo>
                        <a:pt x="12" y="33"/>
                      </a:lnTo>
                      <a:lnTo>
                        <a:pt x="15" y="35"/>
                      </a:lnTo>
                      <a:lnTo>
                        <a:pt x="18" y="38"/>
                      </a:lnTo>
                      <a:lnTo>
                        <a:pt x="22" y="38"/>
                      </a:lnTo>
                      <a:lnTo>
                        <a:pt x="25" y="38"/>
                      </a:lnTo>
                      <a:lnTo>
                        <a:pt x="30" y="38"/>
                      </a:lnTo>
                      <a:lnTo>
                        <a:pt x="33" y="38"/>
                      </a:lnTo>
                      <a:lnTo>
                        <a:pt x="37" y="35"/>
                      </a:lnTo>
                      <a:lnTo>
                        <a:pt x="40" y="33"/>
                      </a:lnTo>
                      <a:lnTo>
                        <a:pt x="42" y="30"/>
                      </a:lnTo>
                      <a:lnTo>
                        <a:pt x="43" y="26"/>
                      </a:lnTo>
                      <a:lnTo>
                        <a:pt x="45" y="23"/>
                      </a:lnTo>
                      <a:lnTo>
                        <a:pt x="45" y="18"/>
                      </a:lnTo>
                      <a:lnTo>
                        <a:pt x="50" y="18"/>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50" name="Freeform 481"/>
                <p:cNvSpPr>
                  <a:spLocks/>
                </p:cNvSpPr>
                <p:nvPr/>
              </p:nvSpPr>
              <p:spPr bwMode="auto">
                <a:xfrm>
                  <a:off x="2009" y="2927"/>
                  <a:ext cx="45" cy="41"/>
                </a:xfrm>
                <a:custGeom>
                  <a:avLst/>
                  <a:gdLst>
                    <a:gd name="T0" fmla="*/ 45 w 45"/>
                    <a:gd name="T1" fmla="*/ 15 h 41"/>
                    <a:gd name="T2" fmla="*/ 42 w 45"/>
                    <a:gd name="T3" fmla="*/ 6 h 41"/>
                    <a:gd name="T4" fmla="*/ 39 w 45"/>
                    <a:gd name="T5" fmla="*/ 5 h 41"/>
                    <a:gd name="T6" fmla="*/ 37 w 45"/>
                    <a:gd name="T7" fmla="*/ 5 h 41"/>
                    <a:gd name="T8" fmla="*/ 34 w 45"/>
                    <a:gd name="T9" fmla="*/ 3 h 41"/>
                    <a:gd name="T10" fmla="*/ 32 w 45"/>
                    <a:gd name="T11" fmla="*/ 3 h 41"/>
                    <a:gd name="T12" fmla="*/ 32 w 45"/>
                    <a:gd name="T13" fmla="*/ 5 h 41"/>
                    <a:gd name="T14" fmla="*/ 37 w 45"/>
                    <a:gd name="T15" fmla="*/ 10 h 41"/>
                    <a:gd name="T16" fmla="*/ 40 w 45"/>
                    <a:gd name="T17" fmla="*/ 15 h 41"/>
                    <a:gd name="T18" fmla="*/ 45 w 45"/>
                    <a:gd name="T19" fmla="*/ 18 h 41"/>
                    <a:gd name="T20" fmla="*/ 44 w 45"/>
                    <a:gd name="T21" fmla="*/ 28 h 41"/>
                    <a:gd name="T22" fmla="*/ 39 w 45"/>
                    <a:gd name="T23" fmla="*/ 35 h 41"/>
                    <a:gd name="T24" fmla="*/ 32 w 45"/>
                    <a:gd name="T25" fmla="*/ 40 h 41"/>
                    <a:gd name="T26" fmla="*/ 22 w 45"/>
                    <a:gd name="T27" fmla="*/ 41 h 41"/>
                    <a:gd name="T28" fmla="*/ 14 w 45"/>
                    <a:gd name="T29" fmla="*/ 40 h 41"/>
                    <a:gd name="T30" fmla="*/ 7 w 45"/>
                    <a:gd name="T31" fmla="*/ 35 h 41"/>
                    <a:gd name="T32" fmla="*/ 2 w 45"/>
                    <a:gd name="T33" fmla="*/ 28 h 41"/>
                    <a:gd name="T34" fmla="*/ 0 w 45"/>
                    <a:gd name="T35" fmla="*/ 18 h 41"/>
                    <a:gd name="T36" fmla="*/ 2 w 45"/>
                    <a:gd name="T37" fmla="*/ 10 h 41"/>
                    <a:gd name="T38" fmla="*/ 7 w 45"/>
                    <a:gd name="T39" fmla="*/ 3 h 41"/>
                    <a:gd name="T40" fmla="*/ 10 w 45"/>
                    <a:gd name="T41" fmla="*/ 0 h 41"/>
                    <a:gd name="T42" fmla="*/ 14 w 45"/>
                    <a:gd name="T43" fmla="*/ 2 h 41"/>
                    <a:gd name="T44" fmla="*/ 15 w 45"/>
                    <a:gd name="T45" fmla="*/ 2 h 41"/>
                    <a:gd name="T46" fmla="*/ 17 w 45"/>
                    <a:gd name="T47" fmla="*/ 2 h 41"/>
                    <a:gd name="T48" fmla="*/ 15 w 45"/>
                    <a:gd name="T49" fmla="*/ 3 h 41"/>
                    <a:gd name="T50" fmla="*/ 10 w 45"/>
                    <a:gd name="T51" fmla="*/ 6 h 41"/>
                    <a:gd name="T52" fmla="*/ 7 w 45"/>
                    <a:gd name="T53" fmla="*/ 11 h 41"/>
                    <a:gd name="T54" fmla="*/ 5 w 45"/>
                    <a:gd name="T55" fmla="*/ 18 h 41"/>
                    <a:gd name="T56" fmla="*/ 7 w 45"/>
                    <a:gd name="T57" fmla="*/ 26 h 41"/>
                    <a:gd name="T58" fmla="*/ 10 w 45"/>
                    <a:gd name="T59" fmla="*/ 31 h 41"/>
                    <a:gd name="T60" fmla="*/ 15 w 45"/>
                    <a:gd name="T61" fmla="*/ 35 h 41"/>
                    <a:gd name="T62" fmla="*/ 22 w 45"/>
                    <a:gd name="T63" fmla="*/ 36 h 41"/>
                    <a:gd name="T64" fmla="*/ 30 w 45"/>
                    <a:gd name="T65" fmla="*/ 35 h 41"/>
                    <a:gd name="T66" fmla="*/ 35 w 45"/>
                    <a:gd name="T67" fmla="*/ 31 h 41"/>
                    <a:gd name="T68" fmla="*/ 39 w 45"/>
                    <a:gd name="T69" fmla="*/ 26 h 41"/>
                    <a:gd name="T70" fmla="*/ 40 w 45"/>
                    <a:gd name="T71" fmla="*/ 18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41"/>
                    <a:gd name="T110" fmla="*/ 45 w 45"/>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41">
                      <a:moveTo>
                        <a:pt x="45" y="18"/>
                      </a:moveTo>
                      <a:lnTo>
                        <a:pt x="45" y="15"/>
                      </a:lnTo>
                      <a:lnTo>
                        <a:pt x="44" y="10"/>
                      </a:lnTo>
                      <a:lnTo>
                        <a:pt x="42" y="6"/>
                      </a:lnTo>
                      <a:lnTo>
                        <a:pt x="40" y="5"/>
                      </a:lnTo>
                      <a:lnTo>
                        <a:pt x="39" y="5"/>
                      </a:lnTo>
                      <a:lnTo>
                        <a:pt x="37" y="5"/>
                      </a:lnTo>
                      <a:lnTo>
                        <a:pt x="35" y="5"/>
                      </a:lnTo>
                      <a:lnTo>
                        <a:pt x="34" y="3"/>
                      </a:lnTo>
                      <a:lnTo>
                        <a:pt x="32" y="3"/>
                      </a:lnTo>
                      <a:lnTo>
                        <a:pt x="30" y="3"/>
                      </a:lnTo>
                      <a:lnTo>
                        <a:pt x="32" y="5"/>
                      </a:lnTo>
                      <a:lnTo>
                        <a:pt x="35" y="6"/>
                      </a:lnTo>
                      <a:lnTo>
                        <a:pt x="37" y="10"/>
                      </a:lnTo>
                      <a:lnTo>
                        <a:pt x="39" y="11"/>
                      </a:lnTo>
                      <a:lnTo>
                        <a:pt x="40" y="15"/>
                      </a:lnTo>
                      <a:lnTo>
                        <a:pt x="40" y="18"/>
                      </a:lnTo>
                      <a:lnTo>
                        <a:pt x="45" y="18"/>
                      </a:lnTo>
                      <a:lnTo>
                        <a:pt x="45" y="23"/>
                      </a:lnTo>
                      <a:lnTo>
                        <a:pt x="44" y="28"/>
                      </a:lnTo>
                      <a:lnTo>
                        <a:pt x="42" y="31"/>
                      </a:lnTo>
                      <a:lnTo>
                        <a:pt x="39" y="35"/>
                      </a:lnTo>
                      <a:lnTo>
                        <a:pt x="35" y="38"/>
                      </a:lnTo>
                      <a:lnTo>
                        <a:pt x="32" y="40"/>
                      </a:lnTo>
                      <a:lnTo>
                        <a:pt x="27" y="41"/>
                      </a:lnTo>
                      <a:lnTo>
                        <a:pt x="22" y="41"/>
                      </a:lnTo>
                      <a:lnTo>
                        <a:pt x="19" y="41"/>
                      </a:lnTo>
                      <a:lnTo>
                        <a:pt x="14" y="40"/>
                      </a:lnTo>
                      <a:lnTo>
                        <a:pt x="10" y="38"/>
                      </a:lnTo>
                      <a:lnTo>
                        <a:pt x="7" y="35"/>
                      </a:lnTo>
                      <a:lnTo>
                        <a:pt x="4" y="31"/>
                      </a:lnTo>
                      <a:lnTo>
                        <a:pt x="2" y="28"/>
                      </a:lnTo>
                      <a:lnTo>
                        <a:pt x="0" y="23"/>
                      </a:lnTo>
                      <a:lnTo>
                        <a:pt x="0" y="18"/>
                      </a:lnTo>
                      <a:lnTo>
                        <a:pt x="0" y="15"/>
                      </a:lnTo>
                      <a:lnTo>
                        <a:pt x="2" y="10"/>
                      </a:lnTo>
                      <a:lnTo>
                        <a:pt x="4" y="6"/>
                      </a:lnTo>
                      <a:lnTo>
                        <a:pt x="7" y="3"/>
                      </a:lnTo>
                      <a:lnTo>
                        <a:pt x="10" y="0"/>
                      </a:lnTo>
                      <a:lnTo>
                        <a:pt x="12" y="2"/>
                      </a:lnTo>
                      <a:lnTo>
                        <a:pt x="14" y="2"/>
                      </a:lnTo>
                      <a:lnTo>
                        <a:pt x="15" y="2"/>
                      </a:lnTo>
                      <a:lnTo>
                        <a:pt x="17" y="2"/>
                      </a:lnTo>
                      <a:lnTo>
                        <a:pt x="19" y="2"/>
                      </a:lnTo>
                      <a:lnTo>
                        <a:pt x="15" y="3"/>
                      </a:lnTo>
                      <a:lnTo>
                        <a:pt x="14" y="5"/>
                      </a:lnTo>
                      <a:lnTo>
                        <a:pt x="10" y="6"/>
                      </a:lnTo>
                      <a:lnTo>
                        <a:pt x="9" y="10"/>
                      </a:lnTo>
                      <a:lnTo>
                        <a:pt x="7" y="11"/>
                      </a:lnTo>
                      <a:lnTo>
                        <a:pt x="5" y="15"/>
                      </a:lnTo>
                      <a:lnTo>
                        <a:pt x="5" y="18"/>
                      </a:lnTo>
                      <a:lnTo>
                        <a:pt x="5" y="23"/>
                      </a:lnTo>
                      <a:lnTo>
                        <a:pt x="7" y="26"/>
                      </a:lnTo>
                      <a:lnTo>
                        <a:pt x="9" y="28"/>
                      </a:lnTo>
                      <a:lnTo>
                        <a:pt x="10" y="31"/>
                      </a:lnTo>
                      <a:lnTo>
                        <a:pt x="14" y="33"/>
                      </a:lnTo>
                      <a:lnTo>
                        <a:pt x="15" y="35"/>
                      </a:lnTo>
                      <a:lnTo>
                        <a:pt x="19" y="36"/>
                      </a:lnTo>
                      <a:lnTo>
                        <a:pt x="22" y="36"/>
                      </a:lnTo>
                      <a:lnTo>
                        <a:pt x="27" y="36"/>
                      </a:lnTo>
                      <a:lnTo>
                        <a:pt x="30" y="35"/>
                      </a:lnTo>
                      <a:lnTo>
                        <a:pt x="32" y="33"/>
                      </a:lnTo>
                      <a:lnTo>
                        <a:pt x="35" y="31"/>
                      </a:lnTo>
                      <a:lnTo>
                        <a:pt x="37" y="28"/>
                      </a:lnTo>
                      <a:lnTo>
                        <a:pt x="39" y="26"/>
                      </a:lnTo>
                      <a:lnTo>
                        <a:pt x="40" y="23"/>
                      </a:lnTo>
                      <a:lnTo>
                        <a:pt x="40" y="18"/>
                      </a:lnTo>
                      <a:lnTo>
                        <a:pt x="45" y="18"/>
                      </a:lnTo>
                      <a:close/>
                    </a:path>
                  </a:pathLst>
                </a:custGeom>
                <a:solidFill>
                  <a:srgbClr val="383838"/>
                </a:solidFill>
                <a:ln w="9525">
                  <a:noFill/>
                  <a:round/>
                  <a:headEnd/>
                  <a:tailEnd/>
                </a:ln>
              </p:spPr>
              <p:txBody>
                <a:bodyPr/>
                <a:lstStyle/>
                <a:p>
                  <a:pPr algn="ctr"/>
                  <a:endParaRPr lang="en-US">
                    <a:latin typeface="Candara" pitchFamily="34" charset="0"/>
                  </a:endParaRPr>
                </a:p>
              </p:txBody>
            </p:sp>
            <p:sp>
              <p:nvSpPr>
                <p:cNvPr id="7651" name="Freeform 482"/>
                <p:cNvSpPr>
                  <a:spLocks/>
                </p:cNvSpPr>
                <p:nvPr/>
              </p:nvSpPr>
              <p:spPr bwMode="auto">
                <a:xfrm>
                  <a:off x="2011" y="2929"/>
                  <a:ext cx="40" cy="36"/>
                </a:xfrm>
                <a:custGeom>
                  <a:avLst/>
                  <a:gdLst>
                    <a:gd name="T0" fmla="*/ 40 w 40"/>
                    <a:gd name="T1" fmla="*/ 13 h 36"/>
                    <a:gd name="T2" fmla="*/ 37 w 40"/>
                    <a:gd name="T3" fmla="*/ 6 h 36"/>
                    <a:gd name="T4" fmla="*/ 33 w 40"/>
                    <a:gd name="T5" fmla="*/ 3 h 36"/>
                    <a:gd name="T6" fmla="*/ 28 w 40"/>
                    <a:gd name="T7" fmla="*/ 1 h 36"/>
                    <a:gd name="T8" fmla="*/ 23 w 40"/>
                    <a:gd name="T9" fmla="*/ 1 h 36"/>
                    <a:gd name="T10" fmla="*/ 17 w 40"/>
                    <a:gd name="T11" fmla="*/ 0 h 36"/>
                    <a:gd name="T12" fmla="*/ 12 w 40"/>
                    <a:gd name="T13" fmla="*/ 0 h 36"/>
                    <a:gd name="T14" fmla="*/ 7 w 40"/>
                    <a:gd name="T15" fmla="*/ 3 h 36"/>
                    <a:gd name="T16" fmla="*/ 2 w 40"/>
                    <a:gd name="T17" fmla="*/ 9 h 36"/>
                    <a:gd name="T18" fmla="*/ 0 w 40"/>
                    <a:gd name="T19" fmla="*/ 16 h 36"/>
                    <a:gd name="T20" fmla="*/ 2 w 40"/>
                    <a:gd name="T21" fmla="*/ 24 h 36"/>
                    <a:gd name="T22" fmla="*/ 7 w 40"/>
                    <a:gd name="T23" fmla="*/ 31 h 36"/>
                    <a:gd name="T24" fmla="*/ 13 w 40"/>
                    <a:gd name="T25" fmla="*/ 36 h 36"/>
                    <a:gd name="T26" fmla="*/ 20 w 40"/>
                    <a:gd name="T27" fmla="*/ 36 h 36"/>
                    <a:gd name="T28" fmla="*/ 28 w 40"/>
                    <a:gd name="T29" fmla="*/ 36 h 36"/>
                    <a:gd name="T30" fmla="*/ 35 w 40"/>
                    <a:gd name="T31" fmla="*/ 31 h 36"/>
                    <a:gd name="T32" fmla="*/ 38 w 40"/>
                    <a:gd name="T33" fmla="*/ 24 h 36"/>
                    <a:gd name="T34" fmla="*/ 40 w 40"/>
                    <a:gd name="T35" fmla="*/ 16 h 36"/>
                    <a:gd name="T36" fmla="*/ 35 w 40"/>
                    <a:gd name="T37" fmla="*/ 14 h 36"/>
                    <a:gd name="T38" fmla="*/ 33 w 40"/>
                    <a:gd name="T39" fmla="*/ 8 h 36"/>
                    <a:gd name="T40" fmla="*/ 28 w 40"/>
                    <a:gd name="T41" fmla="*/ 4 h 36"/>
                    <a:gd name="T42" fmla="*/ 23 w 40"/>
                    <a:gd name="T43" fmla="*/ 3 h 36"/>
                    <a:gd name="T44" fmla="*/ 18 w 40"/>
                    <a:gd name="T45" fmla="*/ 3 h 36"/>
                    <a:gd name="T46" fmla="*/ 12 w 40"/>
                    <a:gd name="T47" fmla="*/ 4 h 36"/>
                    <a:gd name="T48" fmla="*/ 8 w 40"/>
                    <a:gd name="T49" fmla="*/ 8 h 36"/>
                    <a:gd name="T50" fmla="*/ 7 w 40"/>
                    <a:gd name="T51" fmla="*/ 14 h 36"/>
                    <a:gd name="T52" fmla="*/ 7 w 40"/>
                    <a:gd name="T53" fmla="*/ 19 h 36"/>
                    <a:gd name="T54" fmla="*/ 8 w 40"/>
                    <a:gd name="T55" fmla="*/ 24 h 36"/>
                    <a:gd name="T56" fmla="*/ 12 w 40"/>
                    <a:gd name="T57" fmla="*/ 29 h 36"/>
                    <a:gd name="T58" fmla="*/ 18 w 40"/>
                    <a:gd name="T59" fmla="*/ 31 h 36"/>
                    <a:gd name="T60" fmla="*/ 23 w 40"/>
                    <a:gd name="T61" fmla="*/ 31 h 36"/>
                    <a:gd name="T62" fmla="*/ 28 w 40"/>
                    <a:gd name="T63" fmla="*/ 29 h 36"/>
                    <a:gd name="T64" fmla="*/ 33 w 40"/>
                    <a:gd name="T65" fmla="*/ 24 h 36"/>
                    <a:gd name="T66" fmla="*/ 35 w 40"/>
                    <a:gd name="T67" fmla="*/ 19 h 36"/>
                    <a:gd name="T68" fmla="*/ 40 w 40"/>
                    <a:gd name="T69" fmla="*/ 1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6"/>
                    <a:gd name="T107" fmla="*/ 40 w 40"/>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6">
                      <a:moveTo>
                        <a:pt x="40" y="16"/>
                      </a:moveTo>
                      <a:lnTo>
                        <a:pt x="40" y="13"/>
                      </a:lnTo>
                      <a:lnTo>
                        <a:pt x="38" y="9"/>
                      </a:lnTo>
                      <a:lnTo>
                        <a:pt x="37" y="6"/>
                      </a:lnTo>
                      <a:lnTo>
                        <a:pt x="35" y="3"/>
                      </a:lnTo>
                      <a:lnTo>
                        <a:pt x="33" y="3"/>
                      </a:lnTo>
                      <a:lnTo>
                        <a:pt x="32" y="1"/>
                      </a:lnTo>
                      <a:lnTo>
                        <a:pt x="28" y="1"/>
                      </a:lnTo>
                      <a:lnTo>
                        <a:pt x="25" y="1"/>
                      </a:lnTo>
                      <a:lnTo>
                        <a:pt x="23" y="1"/>
                      </a:lnTo>
                      <a:lnTo>
                        <a:pt x="20" y="1"/>
                      </a:lnTo>
                      <a:lnTo>
                        <a:pt x="17" y="0"/>
                      </a:lnTo>
                      <a:lnTo>
                        <a:pt x="15" y="0"/>
                      </a:lnTo>
                      <a:lnTo>
                        <a:pt x="12" y="0"/>
                      </a:lnTo>
                      <a:lnTo>
                        <a:pt x="10" y="0"/>
                      </a:lnTo>
                      <a:lnTo>
                        <a:pt x="7" y="3"/>
                      </a:lnTo>
                      <a:lnTo>
                        <a:pt x="3" y="6"/>
                      </a:lnTo>
                      <a:lnTo>
                        <a:pt x="2" y="9"/>
                      </a:lnTo>
                      <a:lnTo>
                        <a:pt x="2" y="13"/>
                      </a:lnTo>
                      <a:lnTo>
                        <a:pt x="0" y="16"/>
                      </a:lnTo>
                      <a:lnTo>
                        <a:pt x="2" y="21"/>
                      </a:lnTo>
                      <a:lnTo>
                        <a:pt x="2" y="24"/>
                      </a:lnTo>
                      <a:lnTo>
                        <a:pt x="3" y="28"/>
                      </a:lnTo>
                      <a:lnTo>
                        <a:pt x="7" y="31"/>
                      </a:lnTo>
                      <a:lnTo>
                        <a:pt x="10" y="33"/>
                      </a:lnTo>
                      <a:lnTo>
                        <a:pt x="13" y="36"/>
                      </a:lnTo>
                      <a:lnTo>
                        <a:pt x="17" y="36"/>
                      </a:lnTo>
                      <a:lnTo>
                        <a:pt x="20" y="36"/>
                      </a:lnTo>
                      <a:lnTo>
                        <a:pt x="25" y="36"/>
                      </a:lnTo>
                      <a:lnTo>
                        <a:pt x="28" y="36"/>
                      </a:lnTo>
                      <a:lnTo>
                        <a:pt x="32" y="33"/>
                      </a:lnTo>
                      <a:lnTo>
                        <a:pt x="35" y="31"/>
                      </a:lnTo>
                      <a:lnTo>
                        <a:pt x="37" y="28"/>
                      </a:lnTo>
                      <a:lnTo>
                        <a:pt x="38" y="24"/>
                      </a:lnTo>
                      <a:lnTo>
                        <a:pt x="40" y="21"/>
                      </a:lnTo>
                      <a:lnTo>
                        <a:pt x="40" y="16"/>
                      </a:lnTo>
                      <a:lnTo>
                        <a:pt x="35" y="16"/>
                      </a:lnTo>
                      <a:lnTo>
                        <a:pt x="35" y="14"/>
                      </a:lnTo>
                      <a:lnTo>
                        <a:pt x="35" y="11"/>
                      </a:lnTo>
                      <a:lnTo>
                        <a:pt x="33" y="8"/>
                      </a:lnTo>
                      <a:lnTo>
                        <a:pt x="32" y="6"/>
                      </a:lnTo>
                      <a:lnTo>
                        <a:pt x="28" y="4"/>
                      </a:lnTo>
                      <a:lnTo>
                        <a:pt x="27" y="3"/>
                      </a:lnTo>
                      <a:lnTo>
                        <a:pt x="23" y="3"/>
                      </a:lnTo>
                      <a:lnTo>
                        <a:pt x="20" y="1"/>
                      </a:lnTo>
                      <a:lnTo>
                        <a:pt x="18" y="3"/>
                      </a:lnTo>
                      <a:lnTo>
                        <a:pt x="15" y="3"/>
                      </a:lnTo>
                      <a:lnTo>
                        <a:pt x="12" y="4"/>
                      </a:lnTo>
                      <a:lnTo>
                        <a:pt x="10" y="6"/>
                      </a:lnTo>
                      <a:lnTo>
                        <a:pt x="8" y="8"/>
                      </a:lnTo>
                      <a:lnTo>
                        <a:pt x="7" y="11"/>
                      </a:lnTo>
                      <a:lnTo>
                        <a:pt x="7" y="14"/>
                      </a:lnTo>
                      <a:lnTo>
                        <a:pt x="5" y="16"/>
                      </a:lnTo>
                      <a:lnTo>
                        <a:pt x="7" y="19"/>
                      </a:lnTo>
                      <a:lnTo>
                        <a:pt x="7" y="23"/>
                      </a:lnTo>
                      <a:lnTo>
                        <a:pt x="8" y="24"/>
                      </a:lnTo>
                      <a:lnTo>
                        <a:pt x="10" y="28"/>
                      </a:lnTo>
                      <a:lnTo>
                        <a:pt x="12" y="29"/>
                      </a:lnTo>
                      <a:lnTo>
                        <a:pt x="15" y="31"/>
                      </a:lnTo>
                      <a:lnTo>
                        <a:pt x="18" y="31"/>
                      </a:lnTo>
                      <a:lnTo>
                        <a:pt x="20" y="31"/>
                      </a:lnTo>
                      <a:lnTo>
                        <a:pt x="23" y="31"/>
                      </a:lnTo>
                      <a:lnTo>
                        <a:pt x="27" y="31"/>
                      </a:lnTo>
                      <a:lnTo>
                        <a:pt x="28" y="29"/>
                      </a:lnTo>
                      <a:lnTo>
                        <a:pt x="32" y="28"/>
                      </a:lnTo>
                      <a:lnTo>
                        <a:pt x="33" y="24"/>
                      </a:lnTo>
                      <a:lnTo>
                        <a:pt x="35" y="23"/>
                      </a:lnTo>
                      <a:lnTo>
                        <a:pt x="35" y="19"/>
                      </a:lnTo>
                      <a:lnTo>
                        <a:pt x="35" y="16"/>
                      </a:lnTo>
                      <a:lnTo>
                        <a:pt x="40" y="16"/>
                      </a:lnTo>
                      <a:close/>
                    </a:path>
                  </a:pathLst>
                </a:custGeom>
                <a:solidFill>
                  <a:srgbClr val="383838"/>
                </a:solidFill>
                <a:ln w="9525">
                  <a:noFill/>
                  <a:round/>
                  <a:headEnd/>
                  <a:tailEnd/>
                </a:ln>
              </p:spPr>
              <p:txBody>
                <a:bodyPr/>
                <a:lstStyle/>
                <a:p>
                  <a:pPr algn="ctr"/>
                  <a:endParaRPr lang="en-US">
                    <a:latin typeface="Candara" pitchFamily="34" charset="0"/>
                  </a:endParaRPr>
                </a:p>
              </p:txBody>
            </p:sp>
            <p:sp>
              <p:nvSpPr>
                <p:cNvPr id="7652" name="Freeform 483"/>
                <p:cNvSpPr>
                  <a:spLocks/>
                </p:cNvSpPr>
                <p:nvPr/>
              </p:nvSpPr>
              <p:spPr bwMode="auto">
                <a:xfrm>
                  <a:off x="2014" y="2929"/>
                  <a:ext cx="35" cy="34"/>
                </a:xfrm>
                <a:custGeom>
                  <a:avLst/>
                  <a:gdLst>
                    <a:gd name="T0" fmla="*/ 35 w 35"/>
                    <a:gd name="T1" fmla="*/ 13 h 34"/>
                    <a:gd name="T2" fmla="*/ 32 w 35"/>
                    <a:gd name="T3" fmla="*/ 8 h 34"/>
                    <a:gd name="T4" fmla="*/ 27 w 35"/>
                    <a:gd name="T5" fmla="*/ 3 h 34"/>
                    <a:gd name="T6" fmla="*/ 25 w 35"/>
                    <a:gd name="T7" fmla="*/ 1 h 34"/>
                    <a:gd name="T8" fmla="*/ 22 w 35"/>
                    <a:gd name="T9" fmla="*/ 1 h 34"/>
                    <a:gd name="T10" fmla="*/ 19 w 35"/>
                    <a:gd name="T11" fmla="*/ 1 h 34"/>
                    <a:gd name="T12" fmla="*/ 15 w 35"/>
                    <a:gd name="T13" fmla="*/ 0 h 34"/>
                    <a:gd name="T14" fmla="*/ 10 w 35"/>
                    <a:gd name="T15" fmla="*/ 1 h 34"/>
                    <a:gd name="T16" fmla="*/ 5 w 35"/>
                    <a:gd name="T17" fmla="*/ 4 h 34"/>
                    <a:gd name="T18" fmla="*/ 2 w 35"/>
                    <a:gd name="T19" fmla="*/ 9 h 34"/>
                    <a:gd name="T20" fmla="*/ 0 w 35"/>
                    <a:gd name="T21" fmla="*/ 16 h 34"/>
                    <a:gd name="T22" fmla="*/ 2 w 35"/>
                    <a:gd name="T23" fmla="*/ 24 h 34"/>
                    <a:gd name="T24" fmla="*/ 5 w 35"/>
                    <a:gd name="T25" fmla="*/ 29 h 34"/>
                    <a:gd name="T26" fmla="*/ 10 w 35"/>
                    <a:gd name="T27" fmla="*/ 33 h 34"/>
                    <a:gd name="T28" fmla="*/ 17 w 35"/>
                    <a:gd name="T29" fmla="*/ 34 h 34"/>
                    <a:gd name="T30" fmla="*/ 25 w 35"/>
                    <a:gd name="T31" fmla="*/ 33 h 34"/>
                    <a:gd name="T32" fmla="*/ 30 w 35"/>
                    <a:gd name="T33" fmla="*/ 29 h 34"/>
                    <a:gd name="T34" fmla="*/ 34 w 35"/>
                    <a:gd name="T35" fmla="*/ 24 h 34"/>
                    <a:gd name="T36" fmla="*/ 35 w 35"/>
                    <a:gd name="T37" fmla="*/ 16 h 34"/>
                    <a:gd name="T38" fmla="*/ 30 w 35"/>
                    <a:gd name="T39" fmla="*/ 14 h 34"/>
                    <a:gd name="T40" fmla="*/ 29 w 35"/>
                    <a:gd name="T41" fmla="*/ 9 h 34"/>
                    <a:gd name="T42" fmla="*/ 25 w 35"/>
                    <a:gd name="T43" fmla="*/ 6 h 34"/>
                    <a:gd name="T44" fmla="*/ 20 w 35"/>
                    <a:gd name="T45" fmla="*/ 4 h 34"/>
                    <a:gd name="T46" fmla="*/ 15 w 35"/>
                    <a:gd name="T47" fmla="*/ 4 h 34"/>
                    <a:gd name="T48" fmla="*/ 10 w 35"/>
                    <a:gd name="T49" fmla="*/ 6 h 34"/>
                    <a:gd name="T50" fmla="*/ 7 w 35"/>
                    <a:gd name="T51" fmla="*/ 9 h 34"/>
                    <a:gd name="T52" fmla="*/ 5 w 35"/>
                    <a:gd name="T53" fmla="*/ 14 h 34"/>
                    <a:gd name="T54" fmla="*/ 5 w 35"/>
                    <a:gd name="T55" fmla="*/ 19 h 34"/>
                    <a:gd name="T56" fmla="*/ 7 w 35"/>
                    <a:gd name="T57" fmla="*/ 24 h 34"/>
                    <a:gd name="T58" fmla="*/ 10 w 35"/>
                    <a:gd name="T59" fmla="*/ 28 h 34"/>
                    <a:gd name="T60" fmla="*/ 15 w 35"/>
                    <a:gd name="T61" fmla="*/ 29 h 34"/>
                    <a:gd name="T62" fmla="*/ 20 w 35"/>
                    <a:gd name="T63" fmla="*/ 29 h 34"/>
                    <a:gd name="T64" fmla="*/ 25 w 35"/>
                    <a:gd name="T65" fmla="*/ 28 h 34"/>
                    <a:gd name="T66" fmla="*/ 29 w 35"/>
                    <a:gd name="T67" fmla="*/ 24 h 34"/>
                    <a:gd name="T68" fmla="*/ 30 w 35"/>
                    <a:gd name="T69" fmla="*/ 19 h 34"/>
                    <a:gd name="T70" fmla="*/ 35 w 35"/>
                    <a:gd name="T71" fmla="*/ 16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
                    <a:gd name="T109" fmla="*/ 0 h 34"/>
                    <a:gd name="T110" fmla="*/ 35 w 35"/>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 h="34">
                      <a:moveTo>
                        <a:pt x="35" y="16"/>
                      </a:moveTo>
                      <a:lnTo>
                        <a:pt x="35" y="13"/>
                      </a:lnTo>
                      <a:lnTo>
                        <a:pt x="34" y="9"/>
                      </a:lnTo>
                      <a:lnTo>
                        <a:pt x="32" y="8"/>
                      </a:lnTo>
                      <a:lnTo>
                        <a:pt x="30" y="4"/>
                      </a:lnTo>
                      <a:lnTo>
                        <a:pt x="27" y="3"/>
                      </a:lnTo>
                      <a:lnTo>
                        <a:pt x="25" y="1"/>
                      </a:lnTo>
                      <a:lnTo>
                        <a:pt x="24" y="1"/>
                      </a:lnTo>
                      <a:lnTo>
                        <a:pt x="22" y="1"/>
                      </a:lnTo>
                      <a:lnTo>
                        <a:pt x="20" y="1"/>
                      </a:lnTo>
                      <a:lnTo>
                        <a:pt x="19" y="1"/>
                      </a:lnTo>
                      <a:lnTo>
                        <a:pt x="17" y="1"/>
                      </a:lnTo>
                      <a:lnTo>
                        <a:pt x="15" y="0"/>
                      </a:lnTo>
                      <a:lnTo>
                        <a:pt x="14" y="0"/>
                      </a:lnTo>
                      <a:lnTo>
                        <a:pt x="10" y="1"/>
                      </a:lnTo>
                      <a:lnTo>
                        <a:pt x="9" y="3"/>
                      </a:lnTo>
                      <a:lnTo>
                        <a:pt x="5" y="4"/>
                      </a:lnTo>
                      <a:lnTo>
                        <a:pt x="4" y="8"/>
                      </a:lnTo>
                      <a:lnTo>
                        <a:pt x="2" y="9"/>
                      </a:lnTo>
                      <a:lnTo>
                        <a:pt x="0" y="13"/>
                      </a:lnTo>
                      <a:lnTo>
                        <a:pt x="0" y="16"/>
                      </a:lnTo>
                      <a:lnTo>
                        <a:pt x="0" y="21"/>
                      </a:lnTo>
                      <a:lnTo>
                        <a:pt x="2" y="24"/>
                      </a:lnTo>
                      <a:lnTo>
                        <a:pt x="4" y="26"/>
                      </a:lnTo>
                      <a:lnTo>
                        <a:pt x="5" y="29"/>
                      </a:lnTo>
                      <a:lnTo>
                        <a:pt x="9" y="31"/>
                      </a:lnTo>
                      <a:lnTo>
                        <a:pt x="10" y="33"/>
                      </a:lnTo>
                      <a:lnTo>
                        <a:pt x="14" y="34"/>
                      </a:lnTo>
                      <a:lnTo>
                        <a:pt x="17" y="34"/>
                      </a:lnTo>
                      <a:lnTo>
                        <a:pt x="22" y="34"/>
                      </a:lnTo>
                      <a:lnTo>
                        <a:pt x="25" y="33"/>
                      </a:lnTo>
                      <a:lnTo>
                        <a:pt x="27" y="31"/>
                      </a:lnTo>
                      <a:lnTo>
                        <a:pt x="30" y="29"/>
                      </a:lnTo>
                      <a:lnTo>
                        <a:pt x="32" y="26"/>
                      </a:lnTo>
                      <a:lnTo>
                        <a:pt x="34" y="24"/>
                      </a:lnTo>
                      <a:lnTo>
                        <a:pt x="35" y="21"/>
                      </a:lnTo>
                      <a:lnTo>
                        <a:pt x="35" y="16"/>
                      </a:lnTo>
                      <a:lnTo>
                        <a:pt x="30" y="16"/>
                      </a:lnTo>
                      <a:lnTo>
                        <a:pt x="30" y="14"/>
                      </a:lnTo>
                      <a:lnTo>
                        <a:pt x="29" y="13"/>
                      </a:lnTo>
                      <a:lnTo>
                        <a:pt x="29" y="9"/>
                      </a:lnTo>
                      <a:lnTo>
                        <a:pt x="27" y="8"/>
                      </a:lnTo>
                      <a:lnTo>
                        <a:pt x="25" y="6"/>
                      </a:lnTo>
                      <a:lnTo>
                        <a:pt x="22" y="6"/>
                      </a:lnTo>
                      <a:lnTo>
                        <a:pt x="20" y="4"/>
                      </a:lnTo>
                      <a:lnTo>
                        <a:pt x="17" y="4"/>
                      </a:lnTo>
                      <a:lnTo>
                        <a:pt x="15" y="4"/>
                      </a:lnTo>
                      <a:lnTo>
                        <a:pt x="14" y="6"/>
                      </a:lnTo>
                      <a:lnTo>
                        <a:pt x="10" y="6"/>
                      </a:lnTo>
                      <a:lnTo>
                        <a:pt x="9" y="8"/>
                      </a:lnTo>
                      <a:lnTo>
                        <a:pt x="7" y="9"/>
                      </a:lnTo>
                      <a:lnTo>
                        <a:pt x="7" y="13"/>
                      </a:lnTo>
                      <a:lnTo>
                        <a:pt x="5" y="14"/>
                      </a:lnTo>
                      <a:lnTo>
                        <a:pt x="5" y="16"/>
                      </a:lnTo>
                      <a:lnTo>
                        <a:pt x="5" y="19"/>
                      </a:lnTo>
                      <a:lnTo>
                        <a:pt x="7" y="21"/>
                      </a:lnTo>
                      <a:lnTo>
                        <a:pt x="7" y="24"/>
                      </a:lnTo>
                      <a:lnTo>
                        <a:pt x="9" y="26"/>
                      </a:lnTo>
                      <a:lnTo>
                        <a:pt x="10" y="28"/>
                      </a:lnTo>
                      <a:lnTo>
                        <a:pt x="14" y="28"/>
                      </a:lnTo>
                      <a:lnTo>
                        <a:pt x="15" y="29"/>
                      </a:lnTo>
                      <a:lnTo>
                        <a:pt x="17" y="29"/>
                      </a:lnTo>
                      <a:lnTo>
                        <a:pt x="20" y="29"/>
                      </a:lnTo>
                      <a:lnTo>
                        <a:pt x="22" y="28"/>
                      </a:lnTo>
                      <a:lnTo>
                        <a:pt x="25" y="28"/>
                      </a:lnTo>
                      <a:lnTo>
                        <a:pt x="27" y="26"/>
                      </a:lnTo>
                      <a:lnTo>
                        <a:pt x="29" y="24"/>
                      </a:lnTo>
                      <a:lnTo>
                        <a:pt x="29" y="21"/>
                      </a:lnTo>
                      <a:lnTo>
                        <a:pt x="30" y="19"/>
                      </a:lnTo>
                      <a:lnTo>
                        <a:pt x="30" y="16"/>
                      </a:lnTo>
                      <a:lnTo>
                        <a:pt x="35" y="16"/>
                      </a:lnTo>
                      <a:close/>
                    </a:path>
                  </a:pathLst>
                </a:custGeom>
                <a:solidFill>
                  <a:srgbClr val="383838"/>
                </a:solidFill>
                <a:ln w="9525">
                  <a:noFill/>
                  <a:round/>
                  <a:headEnd/>
                  <a:tailEnd/>
                </a:ln>
              </p:spPr>
              <p:txBody>
                <a:bodyPr/>
                <a:lstStyle/>
                <a:p>
                  <a:pPr algn="ctr"/>
                  <a:endParaRPr lang="en-US">
                    <a:latin typeface="Candara" pitchFamily="34" charset="0"/>
                  </a:endParaRPr>
                </a:p>
              </p:txBody>
            </p:sp>
            <p:sp>
              <p:nvSpPr>
                <p:cNvPr id="7653" name="Freeform 484"/>
                <p:cNvSpPr>
                  <a:spLocks/>
                </p:cNvSpPr>
                <p:nvPr/>
              </p:nvSpPr>
              <p:spPr bwMode="auto">
                <a:xfrm>
                  <a:off x="2016" y="2930"/>
                  <a:ext cx="30" cy="30"/>
                </a:xfrm>
                <a:custGeom>
                  <a:avLst/>
                  <a:gdLst>
                    <a:gd name="T0" fmla="*/ 30 w 30"/>
                    <a:gd name="T1" fmla="*/ 13 h 30"/>
                    <a:gd name="T2" fmla="*/ 28 w 30"/>
                    <a:gd name="T3" fmla="*/ 7 h 30"/>
                    <a:gd name="T4" fmla="*/ 23 w 30"/>
                    <a:gd name="T5" fmla="*/ 3 h 30"/>
                    <a:gd name="T6" fmla="*/ 18 w 30"/>
                    <a:gd name="T7" fmla="*/ 2 h 30"/>
                    <a:gd name="T8" fmla="*/ 13 w 30"/>
                    <a:gd name="T9" fmla="*/ 2 h 30"/>
                    <a:gd name="T10" fmla="*/ 7 w 30"/>
                    <a:gd name="T11" fmla="*/ 3 h 30"/>
                    <a:gd name="T12" fmla="*/ 3 w 30"/>
                    <a:gd name="T13" fmla="*/ 7 h 30"/>
                    <a:gd name="T14" fmla="*/ 2 w 30"/>
                    <a:gd name="T15" fmla="*/ 13 h 30"/>
                    <a:gd name="T16" fmla="*/ 2 w 30"/>
                    <a:gd name="T17" fmla="*/ 18 h 30"/>
                    <a:gd name="T18" fmla="*/ 3 w 30"/>
                    <a:gd name="T19" fmla="*/ 23 h 30"/>
                    <a:gd name="T20" fmla="*/ 7 w 30"/>
                    <a:gd name="T21" fmla="*/ 28 h 30"/>
                    <a:gd name="T22" fmla="*/ 13 w 30"/>
                    <a:gd name="T23" fmla="*/ 30 h 30"/>
                    <a:gd name="T24" fmla="*/ 18 w 30"/>
                    <a:gd name="T25" fmla="*/ 30 h 30"/>
                    <a:gd name="T26" fmla="*/ 23 w 30"/>
                    <a:gd name="T27" fmla="*/ 28 h 30"/>
                    <a:gd name="T28" fmla="*/ 28 w 30"/>
                    <a:gd name="T29" fmla="*/ 23 h 30"/>
                    <a:gd name="T30" fmla="*/ 30 w 30"/>
                    <a:gd name="T31" fmla="*/ 18 h 30"/>
                    <a:gd name="T32" fmla="*/ 25 w 30"/>
                    <a:gd name="T33" fmla="*/ 15 h 30"/>
                    <a:gd name="T34" fmla="*/ 25 w 30"/>
                    <a:gd name="T35" fmla="*/ 12 h 30"/>
                    <a:gd name="T36" fmla="*/ 23 w 30"/>
                    <a:gd name="T37" fmla="*/ 8 h 30"/>
                    <a:gd name="T38" fmla="*/ 20 w 30"/>
                    <a:gd name="T39" fmla="*/ 7 h 30"/>
                    <a:gd name="T40" fmla="*/ 15 w 30"/>
                    <a:gd name="T41" fmla="*/ 5 h 30"/>
                    <a:gd name="T42" fmla="*/ 12 w 30"/>
                    <a:gd name="T43" fmla="*/ 7 h 30"/>
                    <a:gd name="T44" fmla="*/ 8 w 30"/>
                    <a:gd name="T45" fmla="*/ 8 h 30"/>
                    <a:gd name="T46" fmla="*/ 7 w 30"/>
                    <a:gd name="T47" fmla="*/ 12 h 30"/>
                    <a:gd name="T48" fmla="*/ 5 w 30"/>
                    <a:gd name="T49" fmla="*/ 15 h 30"/>
                    <a:gd name="T50" fmla="*/ 7 w 30"/>
                    <a:gd name="T51" fmla="*/ 20 h 30"/>
                    <a:gd name="T52" fmla="*/ 8 w 30"/>
                    <a:gd name="T53" fmla="*/ 23 h 30"/>
                    <a:gd name="T54" fmla="*/ 12 w 30"/>
                    <a:gd name="T55" fmla="*/ 25 h 30"/>
                    <a:gd name="T56" fmla="*/ 15 w 30"/>
                    <a:gd name="T57" fmla="*/ 25 h 30"/>
                    <a:gd name="T58" fmla="*/ 20 w 30"/>
                    <a:gd name="T59" fmla="*/ 25 h 30"/>
                    <a:gd name="T60" fmla="*/ 23 w 30"/>
                    <a:gd name="T61" fmla="*/ 23 h 30"/>
                    <a:gd name="T62" fmla="*/ 25 w 30"/>
                    <a:gd name="T63" fmla="*/ 20 h 30"/>
                    <a:gd name="T64" fmla="*/ 25 w 30"/>
                    <a:gd name="T65" fmla="*/ 15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0"/>
                    <a:gd name="T101" fmla="*/ 30 w 30"/>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0">
                      <a:moveTo>
                        <a:pt x="30" y="15"/>
                      </a:moveTo>
                      <a:lnTo>
                        <a:pt x="30" y="13"/>
                      </a:lnTo>
                      <a:lnTo>
                        <a:pt x="30" y="10"/>
                      </a:lnTo>
                      <a:lnTo>
                        <a:pt x="28" y="7"/>
                      </a:lnTo>
                      <a:lnTo>
                        <a:pt x="27" y="5"/>
                      </a:lnTo>
                      <a:lnTo>
                        <a:pt x="23" y="3"/>
                      </a:lnTo>
                      <a:lnTo>
                        <a:pt x="22" y="2"/>
                      </a:lnTo>
                      <a:lnTo>
                        <a:pt x="18" y="2"/>
                      </a:lnTo>
                      <a:lnTo>
                        <a:pt x="15" y="0"/>
                      </a:lnTo>
                      <a:lnTo>
                        <a:pt x="13" y="2"/>
                      </a:lnTo>
                      <a:lnTo>
                        <a:pt x="10" y="2"/>
                      </a:lnTo>
                      <a:lnTo>
                        <a:pt x="7" y="3"/>
                      </a:lnTo>
                      <a:lnTo>
                        <a:pt x="5" y="5"/>
                      </a:lnTo>
                      <a:lnTo>
                        <a:pt x="3" y="7"/>
                      </a:lnTo>
                      <a:lnTo>
                        <a:pt x="2" y="10"/>
                      </a:lnTo>
                      <a:lnTo>
                        <a:pt x="2" y="13"/>
                      </a:lnTo>
                      <a:lnTo>
                        <a:pt x="0" y="15"/>
                      </a:lnTo>
                      <a:lnTo>
                        <a:pt x="2" y="18"/>
                      </a:lnTo>
                      <a:lnTo>
                        <a:pt x="2" y="22"/>
                      </a:lnTo>
                      <a:lnTo>
                        <a:pt x="3" y="23"/>
                      </a:lnTo>
                      <a:lnTo>
                        <a:pt x="5" y="27"/>
                      </a:lnTo>
                      <a:lnTo>
                        <a:pt x="7" y="28"/>
                      </a:lnTo>
                      <a:lnTo>
                        <a:pt x="10" y="30"/>
                      </a:lnTo>
                      <a:lnTo>
                        <a:pt x="13" y="30"/>
                      </a:lnTo>
                      <a:lnTo>
                        <a:pt x="15" y="30"/>
                      </a:lnTo>
                      <a:lnTo>
                        <a:pt x="18" y="30"/>
                      </a:lnTo>
                      <a:lnTo>
                        <a:pt x="22" y="30"/>
                      </a:lnTo>
                      <a:lnTo>
                        <a:pt x="23" y="28"/>
                      </a:lnTo>
                      <a:lnTo>
                        <a:pt x="27" y="27"/>
                      </a:lnTo>
                      <a:lnTo>
                        <a:pt x="28" y="23"/>
                      </a:lnTo>
                      <a:lnTo>
                        <a:pt x="30" y="22"/>
                      </a:lnTo>
                      <a:lnTo>
                        <a:pt x="30" y="18"/>
                      </a:lnTo>
                      <a:lnTo>
                        <a:pt x="30" y="15"/>
                      </a:lnTo>
                      <a:lnTo>
                        <a:pt x="25" y="15"/>
                      </a:lnTo>
                      <a:lnTo>
                        <a:pt x="25" y="13"/>
                      </a:lnTo>
                      <a:lnTo>
                        <a:pt x="25" y="12"/>
                      </a:lnTo>
                      <a:lnTo>
                        <a:pt x="23" y="10"/>
                      </a:lnTo>
                      <a:lnTo>
                        <a:pt x="23" y="8"/>
                      </a:lnTo>
                      <a:lnTo>
                        <a:pt x="22" y="7"/>
                      </a:lnTo>
                      <a:lnTo>
                        <a:pt x="20" y="7"/>
                      </a:lnTo>
                      <a:lnTo>
                        <a:pt x="18" y="7"/>
                      </a:lnTo>
                      <a:lnTo>
                        <a:pt x="15" y="5"/>
                      </a:lnTo>
                      <a:lnTo>
                        <a:pt x="13" y="7"/>
                      </a:lnTo>
                      <a:lnTo>
                        <a:pt x="12" y="7"/>
                      </a:lnTo>
                      <a:lnTo>
                        <a:pt x="10" y="7"/>
                      </a:lnTo>
                      <a:lnTo>
                        <a:pt x="8" y="8"/>
                      </a:lnTo>
                      <a:lnTo>
                        <a:pt x="7" y="10"/>
                      </a:lnTo>
                      <a:lnTo>
                        <a:pt x="7" y="12"/>
                      </a:lnTo>
                      <a:lnTo>
                        <a:pt x="7" y="13"/>
                      </a:lnTo>
                      <a:lnTo>
                        <a:pt x="5" y="15"/>
                      </a:lnTo>
                      <a:lnTo>
                        <a:pt x="7" y="18"/>
                      </a:lnTo>
                      <a:lnTo>
                        <a:pt x="7" y="20"/>
                      </a:lnTo>
                      <a:lnTo>
                        <a:pt x="7" y="22"/>
                      </a:lnTo>
                      <a:lnTo>
                        <a:pt x="8" y="23"/>
                      </a:lnTo>
                      <a:lnTo>
                        <a:pt x="10" y="23"/>
                      </a:lnTo>
                      <a:lnTo>
                        <a:pt x="12" y="25"/>
                      </a:lnTo>
                      <a:lnTo>
                        <a:pt x="13" y="25"/>
                      </a:lnTo>
                      <a:lnTo>
                        <a:pt x="15" y="25"/>
                      </a:lnTo>
                      <a:lnTo>
                        <a:pt x="18" y="25"/>
                      </a:lnTo>
                      <a:lnTo>
                        <a:pt x="20" y="25"/>
                      </a:lnTo>
                      <a:lnTo>
                        <a:pt x="22" y="23"/>
                      </a:lnTo>
                      <a:lnTo>
                        <a:pt x="23" y="23"/>
                      </a:lnTo>
                      <a:lnTo>
                        <a:pt x="23" y="22"/>
                      </a:lnTo>
                      <a:lnTo>
                        <a:pt x="25" y="20"/>
                      </a:lnTo>
                      <a:lnTo>
                        <a:pt x="25" y="18"/>
                      </a:lnTo>
                      <a:lnTo>
                        <a:pt x="25" y="15"/>
                      </a:lnTo>
                      <a:lnTo>
                        <a:pt x="30" y="15"/>
                      </a:lnTo>
                      <a:close/>
                    </a:path>
                  </a:pathLst>
                </a:custGeom>
                <a:solidFill>
                  <a:srgbClr val="383838"/>
                </a:solidFill>
                <a:ln w="9525">
                  <a:noFill/>
                  <a:round/>
                  <a:headEnd/>
                  <a:tailEnd/>
                </a:ln>
              </p:spPr>
              <p:txBody>
                <a:bodyPr/>
                <a:lstStyle/>
                <a:p>
                  <a:pPr algn="ctr"/>
                  <a:endParaRPr lang="en-US">
                    <a:latin typeface="Candara" pitchFamily="34" charset="0"/>
                  </a:endParaRPr>
                </a:p>
              </p:txBody>
            </p:sp>
            <p:sp>
              <p:nvSpPr>
                <p:cNvPr id="7654" name="Freeform 485"/>
                <p:cNvSpPr>
                  <a:spLocks/>
                </p:cNvSpPr>
                <p:nvPr/>
              </p:nvSpPr>
              <p:spPr bwMode="auto">
                <a:xfrm>
                  <a:off x="2019" y="2933"/>
                  <a:ext cx="25" cy="25"/>
                </a:xfrm>
                <a:custGeom>
                  <a:avLst/>
                  <a:gdLst>
                    <a:gd name="T0" fmla="*/ 25 w 25"/>
                    <a:gd name="T1" fmla="*/ 10 h 25"/>
                    <a:gd name="T2" fmla="*/ 24 w 25"/>
                    <a:gd name="T3" fmla="*/ 5 h 25"/>
                    <a:gd name="T4" fmla="*/ 20 w 25"/>
                    <a:gd name="T5" fmla="*/ 2 h 25"/>
                    <a:gd name="T6" fmla="*/ 15 w 25"/>
                    <a:gd name="T7" fmla="*/ 0 h 25"/>
                    <a:gd name="T8" fmla="*/ 10 w 25"/>
                    <a:gd name="T9" fmla="*/ 0 h 25"/>
                    <a:gd name="T10" fmla="*/ 5 w 25"/>
                    <a:gd name="T11" fmla="*/ 2 h 25"/>
                    <a:gd name="T12" fmla="*/ 2 w 25"/>
                    <a:gd name="T13" fmla="*/ 5 h 25"/>
                    <a:gd name="T14" fmla="*/ 0 w 25"/>
                    <a:gd name="T15" fmla="*/ 10 h 25"/>
                    <a:gd name="T16" fmla="*/ 0 w 25"/>
                    <a:gd name="T17" fmla="*/ 15 h 25"/>
                    <a:gd name="T18" fmla="*/ 2 w 25"/>
                    <a:gd name="T19" fmla="*/ 20 h 25"/>
                    <a:gd name="T20" fmla="*/ 5 w 25"/>
                    <a:gd name="T21" fmla="*/ 24 h 25"/>
                    <a:gd name="T22" fmla="*/ 10 w 25"/>
                    <a:gd name="T23" fmla="*/ 25 h 25"/>
                    <a:gd name="T24" fmla="*/ 15 w 25"/>
                    <a:gd name="T25" fmla="*/ 25 h 25"/>
                    <a:gd name="T26" fmla="*/ 20 w 25"/>
                    <a:gd name="T27" fmla="*/ 24 h 25"/>
                    <a:gd name="T28" fmla="*/ 24 w 25"/>
                    <a:gd name="T29" fmla="*/ 20 h 25"/>
                    <a:gd name="T30" fmla="*/ 25 w 25"/>
                    <a:gd name="T31" fmla="*/ 15 h 25"/>
                    <a:gd name="T32" fmla="*/ 20 w 25"/>
                    <a:gd name="T33" fmla="*/ 12 h 25"/>
                    <a:gd name="T34" fmla="*/ 20 w 25"/>
                    <a:gd name="T35" fmla="*/ 10 h 25"/>
                    <a:gd name="T36" fmla="*/ 19 w 25"/>
                    <a:gd name="T37" fmla="*/ 7 h 25"/>
                    <a:gd name="T38" fmla="*/ 15 w 25"/>
                    <a:gd name="T39" fmla="*/ 5 h 25"/>
                    <a:gd name="T40" fmla="*/ 12 w 25"/>
                    <a:gd name="T41" fmla="*/ 5 h 25"/>
                    <a:gd name="T42" fmla="*/ 10 w 25"/>
                    <a:gd name="T43" fmla="*/ 5 h 25"/>
                    <a:gd name="T44" fmla="*/ 7 w 25"/>
                    <a:gd name="T45" fmla="*/ 7 h 25"/>
                    <a:gd name="T46" fmla="*/ 5 w 25"/>
                    <a:gd name="T47" fmla="*/ 10 h 25"/>
                    <a:gd name="T48" fmla="*/ 5 w 25"/>
                    <a:gd name="T49" fmla="*/ 12 h 25"/>
                    <a:gd name="T50" fmla="*/ 5 w 25"/>
                    <a:gd name="T51" fmla="*/ 15 h 25"/>
                    <a:gd name="T52" fmla="*/ 7 w 25"/>
                    <a:gd name="T53" fmla="*/ 19 h 25"/>
                    <a:gd name="T54" fmla="*/ 10 w 25"/>
                    <a:gd name="T55" fmla="*/ 20 h 25"/>
                    <a:gd name="T56" fmla="*/ 12 w 25"/>
                    <a:gd name="T57" fmla="*/ 20 h 25"/>
                    <a:gd name="T58" fmla="*/ 15 w 25"/>
                    <a:gd name="T59" fmla="*/ 20 h 25"/>
                    <a:gd name="T60" fmla="*/ 19 w 25"/>
                    <a:gd name="T61" fmla="*/ 19 h 25"/>
                    <a:gd name="T62" fmla="*/ 20 w 25"/>
                    <a:gd name="T63" fmla="*/ 15 h 25"/>
                    <a:gd name="T64" fmla="*/ 20 w 25"/>
                    <a:gd name="T65" fmla="*/ 12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5"/>
                    <a:gd name="T101" fmla="*/ 25 w 25"/>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5">
                      <a:moveTo>
                        <a:pt x="25" y="12"/>
                      </a:moveTo>
                      <a:lnTo>
                        <a:pt x="25" y="10"/>
                      </a:lnTo>
                      <a:lnTo>
                        <a:pt x="24" y="9"/>
                      </a:lnTo>
                      <a:lnTo>
                        <a:pt x="24" y="5"/>
                      </a:lnTo>
                      <a:lnTo>
                        <a:pt x="22" y="4"/>
                      </a:lnTo>
                      <a:lnTo>
                        <a:pt x="20" y="2"/>
                      </a:lnTo>
                      <a:lnTo>
                        <a:pt x="17" y="2"/>
                      </a:lnTo>
                      <a:lnTo>
                        <a:pt x="15" y="0"/>
                      </a:lnTo>
                      <a:lnTo>
                        <a:pt x="12" y="0"/>
                      </a:lnTo>
                      <a:lnTo>
                        <a:pt x="10" y="0"/>
                      </a:lnTo>
                      <a:lnTo>
                        <a:pt x="9" y="2"/>
                      </a:lnTo>
                      <a:lnTo>
                        <a:pt x="5" y="2"/>
                      </a:lnTo>
                      <a:lnTo>
                        <a:pt x="4" y="4"/>
                      </a:lnTo>
                      <a:lnTo>
                        <a:pt x="2" y="5"/>
                      </a:lnTo>
                      <a:lnTo>
                        <a:pt x="2" y="9"/>
                      </a:lnTo>
                      <a:lnTo>
                        <a:pt x="0" y="10"/>
                      </a:lnTo>
                      <a:lnTo>
                        <a:pt x="0" y="12"/>
                      </a:lnTo>
                      <a:lnTo>
                        <a:pt x="0" y="15"/>
                      </a:lnTo>
                      <a:lnTo>
                        <a:pt x="2" y="17"/>
                      </a:lnTo>
                      <a:lnTo>
                        <a:pt x="2" y="20"/>
                      </a:lnTo>
                      <a:lnTo>
                        <a:pt x="4" y="22"/>
                      </a:lnTo>
                      <a:lnTo>
                        <a:pt x="5" y="24"/>
                      </a:lnTo>
                      <a:lnTo>
                        <a:pt x="9" y="24"/>
                      </a:lnTo>
                      <a:lnTo>
                        <a:pt x="10" y="25"/>
                      </a:lnTo>
                      <a:lnTo>
                        <a:pt x="12" y="25"/>
                      </a:lnTo>
                      <a:lnTo>
                        <a:pt x="15" y="25"/>
                      </a:lnTo>
                      <a:lnTo>
                        <a:pt x="17" y="24"/>
                      </a:lnTo>
                      <a:lnTo>
                        <a:pt x="20" y="24"/>
                      </a:lnTo>
                      <a:lnTo>
                        <a:pt x="22" y="22"/>
                      </a:lnTo>
                      <a:lnTo>
                        <a:pt x="24" y="20"/>
                      </a:lnTo>
                      <a:lnTo>
                        <a:pt x="24" y="17"/>
                      </a:lnTo>
                      <a:lnTo>
                        <a:pt x="25" y="15"/>
                      </a:lnTo>
                      <a:lnTo>
                        <a:pt x="25" y="12"/>
                      </a:lnTo>
                      <a:lnTo>
                        <a:pt x="20" y="12"/>
                      </a:lnTo>
                      <a:lnTo>
                        <a:pt x="20" y="10"/>
                      </a:lnTo>
                      <a:lnTo>
                        <a:pt x="19" y="9"/>
                      </a:lnTo>
                      <a:lnTo>
                        <a:pt x="19" y="7"/>
                      </a:lnTo>
                      <a:lnTo>
                        <a:pt x="17" y="7"/>
                      </a:lnTo>
                      <a:lnTo>
                        <a:pt x="15" y="5"/>
                      </a:lnTo>
                      <a:lnTo>
                        <a:pt x="14" y="5"/>
                      </a:lnTo>
                      <a:lnTo>
                        <a:pt x="12" y="5"/>
                      </a:lnTo>
                      <a:lnTo>
                        <a:pt x="10" y="5"/>
                      </a:lnTo>
                      <a:lnTo>
                        <a:pt x="9" y="7"/>
                      </a:lnTo>
                      <a:lnTo>
                        <a:pt x="7" y="7"/>
                      </a:lnTo>
                      <a:lnTo>
                        <a:pt x="7" y="9"/>
                      </a:lnTo>
                      <a:lnTo>
                        <a:pt x="5" y="10"/>
                      </a:lnTo>
                      <a:lnTo>
                        <a:pt x="5" y="12"/>
                      </a:lnTo>
                      <a:lnTo>
                        <a:pt x="5" y="14"/>
                      </a:lnTo>
                      <a:lnTo>
                        <a:pt x="5" y="15"/>
                      </a:lnTo>
                      <a:lnTo>
                        <a:pt x="7" y="17"/>
                      </a:lnTo>
                      <a:lnTo>
                        <a:pt x="7" y="19"/>
                      </a:lnTo>
                      <a:lnTo>
                        <a:pt x="9" y="19"/>
                      </a:lnTo>
                      <a:lnTo>
                        <a:pt x="10" y="20"/>
                      </a:lnTo>
                      <a:lnTo>
                        <a:pt x="12" y="20"/>
                      </a:lnTo>
                      <a:lnTo>
                        <a:pt x="14" y="20"/>
                      </a:lnTo>
                      <a:lnTo>
                        <a:pt x="15" y="20"/>
                      </a:lnTo>
                      <a:lnTo>
                        <a:pt x="17" y="19"/>
                      </a:lnTo>
                      <a:lnTo>
                        <a:pt x="19" y="19"/>
                      </a:lnTo>
                      <a:lnTo>
                        <a:pt x="19" y="17"/>
                      </a:lnTo>
                      <a:lnTo>
                        <a:pt x="20" y="15"/>
                      </a:lnTo>
                      <a:lnTo>
                        <a:pt x="20" y="14"/>
                      </a:lnTo>
                      <a:lnTo>
                        <a:pt x="20" y="12"/>
                      </a:lnTo>
                      <a:lnTo>
                        <a:pt x="25" y="12"/>
                      </a:lnTo>
                      <a:close/>
                    </a:path>
                  </a:pathLst>
                </a:custGeom>
                <a:solidFill>
                  <a:srgbClr val="363636"/>
                </a:solidFill>
                <a:ln w="9525">
                  <a:noFill/>
                  <a:round/>
                  <a:headEnd/>
                  <a:tailEnd/>
                </a:ln>
              </p:spPr>
              <p:txBody>
                <a:bodyPr/>
                <a:lstStyle/>
                <a:p>
                  <a:pPr algn="ctr"/>
                  <a:endParaRPr lang="en-US">
                    <a:latin typeface="Candara" pitchFamily="34" charset="0"/>
                  </a:endParaRPr>
                </a:p>
              </p:txBody>
            </p:sp>
            <p:sp>
              <p:nvSpPr>
                <p:cNvPr id="7655" name="Freeform 486"/>
                <p:cNvSpPr>
                  <a:spLocks/>
                </p:cNvSpPr>
                <p:nvPr/>
              </p:nvSpPr>
              <p:spPr bwMode="auto">
                <a:xfrm>
                  <a:off x="2021" y="2935"/>
                  <a:ext cx="20" cy="20"/>
                </a:xfrm>
                <a:custGeom>
                  <a:avLst/>
                  <a:gdLst>
                    <a:gd name="T0" fmla="*/ 20 w 20"/>
                    <a:gd name="T1" fmla="*/ 8 h 20"/>
                    <a:gd name="T2" fmla="*/ 18 w 20"/>
                    <a:gd name="T3" fmla="*/ 5 h 20"/>
                    <a:gd name="T4" fmla="*/ 17 w 20"/>
                    <a:gd name="T5" fmla="*/ 2 h 20"/>
                    <a:gd name="T6" fmla="*/ 13 w 20"/>
                    <a:gd name="T7" fmla="*/ 2 h 20"/>
                    <a:gd name="T8" fmla="*/ 8 w 20"/>
                    <a:gd name="T9" fmla="*/ 2 h 20"/>
                    <a:gd name="T10" fmla="*/ 5 w 20"/>
                    <a:gd name="T11" fmla="*/ 2 h 20"/>
                    <a:gd name="T12" fmla="*/ 2 w 20"/>
                    <a:gd name="T13" fmla="*/ 5 h 20"/>
                    <a:gd name="T14" fmla="*/ 2 w 20"/>
                    <a:gd name="T15" fmla="*/ 8 h 20"/>
                    <a:gd name="T16" fmla="*/ 2 w 20"/>
                    <a:gd name="T17" fmla="*/ 13 h 20"/>
                    <a:gd name="T18" fmla="*/ 2 w 20"/>
                    <a:gd name="T19" fmla="*/ 17 h 20"/>
                    <a:gd name="T20" fmla="*/ 5 w 20"/>
                    <a:gd name="T21" fmla="*/ 18 h 20"/>
                    <a:gd name="T22" fmla="*/ 8 w 20"/>
                    <a:gd name="T23" fmla="*/ 20 h 20"/>
                    <a:gd name="T24" fmla="*/ 13 w 20"/>
                    <a:gd name="T25" fmla="*/ 20 h 20"/>
                    <a:gd name="T26" fmla="*/ 17 w 20"/>
                    <a:gd name="T27" fmla="*/ 18 h 20"/>
                    <a:gd name="T28" fmla="*/ 18 w 20"/>
                    <a:gd name="T29" fmla="*/ 17 h 20"/>
                    <a:gd name="T30" fmla="*/ 20 w 20"/>
                    <a:gd name="T31" fmla="*/ 13 h 20"/>
                    <a:gd name="T32" fmla="*/ 15 w 20"/>
                    <a:gd name="T33" fmla="*/ 10 h 20"/>
                    <a:gd name="T34" fmla="*/ 15 w 20"/>
                    <a:gd name="T35" fmla="*/ 8 h 20"/>
                    <a:gd name="T36" fmla="*/ 15 w 20"/>
                    <a:gd name="T37" fmla="*/ 7 h 20"/>
                    <a:gd name="T38" fmla="*/ 13 w 20"/>
                    <a:gd name="T39" fmla="*/ 7 h 20"/>
                    <a:gd name="T40" fmla="*/ 10 w 20"/>
                    <a:gd name="T41" fmla="*/ 5 h 20"/>
                    <a:gd name="T42" fmla="*/ 8 w 20"/>
                    <a:gd name="T43" fmla="*/ 7 h 20"/>
                    <a:gd name="T44" fmla="*/ 7 w 20"/>
                    <a:gd name="T45" fmla="*/ 7 h 20"/>
                    <a:gd name="T46" fmla="*/ 7 w 20"/>
                    <a:gd name="T47" fmla="*/ 8 h 20"/>
                    <a:gd name="T48" fmla="*/ 5 w 20"/>
                    <a:gd name="T49" fmla="*/ 10 h 20"/>
                    <a:gd name="T50" fmla="*/ 7 w 20"/>
                    <a:gd name="T51" fmla="*/ 13 h 20"/>
                    <a:gd name="T52" fmla="*/ 7 w 20"/>
                    <a:gd name="T53" fmla="*/ 15 h 20"/>
                    <a:gd name="T54" fmla="*/ 8 w 20"/>
                    <a:gd name="T55" fmla="*/ 15 h 20"/>
                    <a:gd name="T56" fmla="*/ 10 w 20"/>
                    <a:gd name="T57" fmla="*/ 15 h 20"/>
                    <a:gd name="T58" fmla="*/ 13 w 20"/>
                    <a:gd name="T59" fmla="*/ 15 h 20"/>
                    <a:gd name="T60" fmla="*/ 15 w 20"/>
                    <a:gd name="T61" fmla="*/ 15 h 20"/>
                    <a:gd name="T62" fmla="*/ 15 w 20"/>
                    <a:gd name="T63" fmla="*/ 13 h 20"/>
                    <a:gd name="T64" fmla="*/ 15 w 20"/>
                    <a:gd name="T65" fmla="*/ 1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20" y="10"/>
                      </a:moveTo>
                      <a:lnTo>
                        <a:pt x="20" y="8"/>
                      </a:lnTo>
                      <a:lnTo>
                        <a:pt x="20" y="7"/>
                      </a:lnTo>
                      <a:lnTo>
                        <a:pt x="18" y="5"/>
                      </a:lnTo>
                      <a:lnTo>
                        <a:pt x="18" y="3"/>
                      </a:lnTo>
                      <a:lnTo>
                        <a:pt x="17" y="2"/>
                      </a:lnTo>
                      <a:lnTo>
                        <a:pt x="15" y="2"/>
                      </a:lnTo>
                      <a:lnTo>
                        <a:pt x="13" y="2"/>
                      </a:lnTo>
                      <a:lnTo>
                        <a:pt x="10" y="0"/>
                      </a:lnTo>
                      <a:lnTo>
                        <a:pt x="8" y="2"/>
                      </a:lnTo>
                      <a:lnTo>
                        <a:pt x="7" y="2"/>
                      </a:lnTo>
                      <a:lnTo>
                        <a:pt x="5" y="2"/>
                      </a:lnTo>
                      <a:lnTo>
                        <a:pt x="3" y="3"/>
                      </a:lnTo>
                      <a:lnTo>
                        <a:pt x="2" y="5"/>
                      </a:lnTo>
                      <a:lnTo>
                        <a:pt x="2" y="7"/>
                      </a:lnTo>
                      <a:lnTo>
                        <a:pt x="2" y="8"/>
                      </a:lnTo>
                      <a:lnTo>
                        <a:pt x="0" y="10"/>
                      </a:lnTo>
                      <a:lnTo>
                        <a:pt x="2" y="13"/>
                      </a:lnTo>
                      <a:lnTo>
                        <a:pt x="2" y="15"/>
                      </a:lnTo>
                      <a:lnTo>
                        <a:pt x="2" y="17"/>
                      </a:lnTo>
                      <a:lnTo>
                        <a:pt x="3" y="18"/>
                      </a:lnTo>
                      <a:lnTo>
                        <a:pt x="5" y="18"/>
                      </a:lnTo>
                      <a:lnTo>
                        <a:pt x="7" y="20"/>
                      </a:lnTo>
                      <a:lnTo>
                        <a:pt x="8" y="20"/>
                      </a:lnTo>
                      <a:lnTo>
                        <a:pt x="10" y="20"/>
                      </a:lnTo>
                      <a:lnTo>
                        <a:pt x="13" y="20"/>
                      </a:lnTo>
                      <a:lnTo>
                        <a:pt x="15" y="20"/>
                      </a:lnTo>
                      <a:lnTo>
                        <a:pt x="17" y="18"/>
                      </a:lnTo>
                      <a:lnTo>
                        <a:pt x="18" y="18"/>
                      </a:lnTo>
                      <a:lnTo>
                        <a:pt x="18" y="17"/>
                      </a:lnTo>
                      <a:lnTo>
                        <a:pt x="20" y="15"/>
                      </a:lnTo>
                      <a:lnTo>
                        <a:pt x="20" y="13"/>
                      </a:lnTo>
                      <a:lnTo>
                        <a:pt x="20" y="10"/>
                      </a:lnTo>
                      <a:lnTo>
                        <a:pt x="15" y="10"/>
                      </a:lnTo>
                      <a:lnTo>
                        <a:pt x="15" y="8"/>
                      </a:lnTo>
                      <a:lnTo>
                        <a:pt x="15" y="7"/>
                      </a:lnTo>
                      <a:lnTo>
                        <a:pt x="13" y="7"/>
                      </a:lnTo>
                      <a:lnTo>
                        <a:pt x="12" y="5"/>
                      </a:lnTo>
                      <a:lnTo>
                        <a:pt x="10" y="5"/>
                      </a:lnTo>
                      <a:lnTo>
                        <a:pt x="8" y="7"/>
                      </a:lnTo>
                      <a:lnTo>
                        <a:pt x="7" y="7"/>
                      </a:lnTo>
                      <a:lnTo>
                        <a:pt x="7" y="8"/>
                      </a:lnTo>
                      <a:lnTo>
                        <a:pt x="5" y="10"/>
                      </a:lnTo>
                      <a:lnTo>
                        <a:pt x="5" y="12"/>
                      </a:lnTo>
                      <a:lnTo>
                        <a:pt x="7" y="13"/>
                      </a:lnTo>
                      <a:lnTo>
                        <a:pt x="7" y="15"/>
                      </a:lnTo>
                      <a:lnTo>
                        <a:pt x="8" y="15"/>
                      </a:lnTo>
                      <a:lnTo>
                        <a:pt x="10" y="15"/>
                      </a:lnTo>
                      <a:lnTo>
                        <a:pt x="12" y="15"/>
                      </a:lnTo>
                      <a:lnTo>
                        <a:pt x="13" y="15"/>
                      </a:lnTo>
                      <a:lnTo>
                        <a:pt x="15" y="15"/>
                      </a:lnTo>
                      <a:lnTo>
                        <a:pt x="15" y="13"/>
                      </a:lnTo>
                      <a:lnTo>
                        <a:pt x="15" y="12"/>
                      </a:lnTo>
                      <a:lnTo>
                        <a:pt x="15" y="10"/>
                      </a:lnTo>
                      <a:lnTo>
                        <a:pt x="20" y="10"/>
                      </a:lnTo>
                      <a:close/>
                    </a:path>
                  </a:pathLst>
                </a:custGeom>
                <a:solidFill>
                  <a:srgbClr val="363636"/>
                </a:solidFill>
                <a:ln w="9525">
                  <a:noFill/>
                  <a:round/>
                  <a:headEnd/>
                  <a:tailEnd/>
                </a:ln>
              </p:spPr>
              <p:txBody>
                <a:bodyPr/>
                <a:lstStyle/>
                <a:p>
                  <a:pPr algn="ctr"/>
                  <a:endParaRPr lang="en-US">
                    <a:latin typeface="Candara" pitchFamily="34" charset="0"/>
                  </a:endParaRPr>
                </a:p>
              </p:txBody>
            </p:sp>
            <p:sp>
              <p:nvSpPr>
                <p:cNvPr id="7656" name="Freeform 487"/>
                <p:cNvSpPr>
                  <a:spLocks/>
                </p:cNvSpPr>
                <p:nvPr/>
              </p:nvSpPr>
              <p:spPr bwMode="auto">
                <a:xfrm>
                  <a:off x="2024" y="2938"/>
                  <a:ext cx="15" cy="15"/>
                </a:xfrm>
                <a:custGeom>
                  <a:avLst/>
                  <a:gdLst>
                    <a:gd name="T0" fmla="*/ 15 w 15"/>
                    <a:gd name="T1" fmla="*/ 7 h 15"/>
                    <a:gd name="T2" fmla="*/ 15 w 15"/>
                    <a:gd name="T3" fmla="*/ 7 h 15"/>
                    <a:gd name="T4" fmla="*/ 15 w 15"/>
                    <a:gd name="T5" fmla="*/ 5 h 15"/>
                    <a:gd name="T6" fmla="*/ 14 w 15"/>
                    <a:gd name="T7" fmla="*/ 4 h 15"/>
                    <a:gd name="T8" fmla="*/ 14 w 15"/>
                    <a:gd name="T9" fmla="*/ 2 h 15"/>
                    <a:gd name="T10" fmla="*/ 12 w 15"/>
                    <a:gd name="T11" fmla="*/ 2 h 15"/>
                    <a:gd name="T12" fmla="*/ 10 w 15"/>
                    <a:gd name="T13" fmla="*/ 0 h 15"/>
                    <a:gd name="T14" fmla="*/ 9 w 15"/>
                    <a:gd name="T15" fmla="*/ 0 h 15"/>
                    <a:gd name="T16" fmla="*/ 7 w 15"/>
                    <a:gd name="T17" fmla="*/ 0 h 15"/>
                    <a:gd name="T18" fmla="*/ 7 w 15"/>
                    <a:gd name="T19" fmla="*/ 0 h 15"/>
                    <a:gd name="T20" fmla="*/ 5 w 15"/>
                    <a:gd name="T21" fmla="*/ 0 h 15"/>
                    <a:gd name="T22" fmla="*/ 4 w 15"/>
                    <a:gd name="T23" fmla="*/ 2 h 15"/>
                    <a:gd name="T24" fmla="*/ 2 w 15"/>
                    <a:gd name="T25" fmla="*/ 2 h 15"/>
                    <a:gd name="T26" fmla="*/ 2 w 15"/>
                    <a:gd name="T27" fmla="*/ 4 h 15"/>
                    <a:gd name="T28" fmla="*/ 0 w 15"/>
                    <a:gd name="T29" fmla="*/ 5 h 15"/>
                    <a:gd name="T30" fmla="*/ 0 w 15"/>
                    <a:gd name="T31" fmla="*/ 7 h 15"/>
                    <a:gd name="T32" fmla="*/ 0 w 15"/>
                    <a:gd name="T33" fmla="*/ 7 h 15"/>
                    <a:gd name="T34" fmla="*/ 0 w 15"/>
                    <a:gd name="T35" fmla="*/ 9 h 15"/>
                    <a:gd name="T36" fmla="*/ 0 w 15"/>
                    <a:gd name="T37" fmla="*/ 10 h 15"/>
                    <a:gd name="T38" fmla="*/ 2 w 15"/>
                    <a:gd name="T39" fmla="*/ 12 h 15"/>
                    <a:gd name="T40" fmla="*/ 2 w 15"/>
                    <a:gd name="T41" fmla="*/ 14 h 15"/>
                    <a:gd name="T42" fmla="*/ 4 w 15"/>
                    <a:gd name="T43" fmla="*/ 14 h 15"/>
                    <a:gd name="T44" fmla="*/ 5 w 15"/>
                    <a:gd name="T45" fmla="*/ 15 h 15"/>
                    <a:gd name="T46" fmla="*/ 7 w 15"/>
                    <a:gd name="T47" fmla="*/ 15 h 15"/>
                    <a:gd name="T48" fmla="*/ 7 w 15"/>
                    <a:gd name="T49" fmla="*/ 15 h 15"/>
                    <a:gd name="T50" fmla="*/ 9 w 15"/>
                    <a:gd name="T51" fmla="*/ 15 h 15"/>
                    <a:gd name="T52" fmla="*/ 10 w 15"/>
                    <a:gd name="T53" fmla="*/ 15 h 15"/>
                    <a:gd name="T54" fmla="*/ 12 w 15"/>
                    <a:gd name="T55" fmla="*/ 14 h 15"/>
                    <a:gd name="T56" fmla="*/ 14 w 15"/>
                    <a:gd name="T57" fmla="*/ 14 h 15"/>
                    <a:gd name="T58" fmla="*/ 14 w 15"/>
                    <a:gd name="T59" fmla="*/ 12 h 15"/>
                    <a:gd name="T60" fmla="*/ 15 w 15"/>
                    <a:gd name="T61" fmla="*/ 10 h 15"/>
                    <a:gd name="T62" fmla="*/ 15 w 15"/>
                    <a:gd name="T63" fmla="*/ 9 h 15"/>
                    <a:gd name="T64" fmla="*/ 15 w 15"/>
                    <a:gd name="T65" fmla="*/ 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5"/>
                    <a:gd name="T101" fmla="*/ 15 w 15"/>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5">
                      <a:moveTo>
                        <a:pt x="15" y="7"/>
                      </a:moveTo>
                      <a:lnTo>
                        <a:pt x="15" y="7"/>
                      </a:lnTo>
                      <a:lnTo>
                        <a:pt x="15" y="5"/>
                      </a:lnTo>
                      <a:lnTo>
                        <a:pt x="14" y="4"/>
                      </a:lnTo>
                      <a:lnTo>
                        <a:pt x="14" y="2"/>
                      </a:lnTo>
                      <a:lnTo>
                        <a:pt x="12" y="2"/>
                      </a:lnTo>
                      <a:lnTo>
                        <a:pt x="10" y="0"/>
                      </a:lnTo>
                      <a:lnTo>
                        <a:pt x="9" y="0"/>
                      </a:lnTo>
                      <a:lnTo>
                        <a:pt x="7" y="0"/>
                      </a:lnTo>
                      <a:lnTo>
                        <a:pt x="5" y="0"/>
                      </a:lnTo>
                      <a:lnTo>
                        <a:pt x="4" y="2"/>
                      </a:lnTo>
                      <a:lnTo>
                        <a:pt x="2" y="2"/>
                      </a:lnTo>
                      <a:lnTo>
                        <a:pt x="2" y="4"/>
                      </a:lnTo>
                      <a:lnTo>
                        <a:pt x="0" y="5"/>
                      </a:lnTo>
                      <a:lnTo>
                        <a:pt x="0" y="7"/>
                      </a:lnTo>
                      <a:lnTo>
                        <a:pt x="0" y="9"/>
                      </a:lnTo>
                      <a:lnTo>
                        <a:pt x="0" y="10"/>
                      </a:lnTo>
                      <a:lnTo>
                        <a:pt x="2" y="12"/>
                      </a:lnTo>
                      <a:lnTo>
                        <a:pt x="2" y="14"/>
                      </a:lnTo>
                      <a:lnTo>
                        <a:pt x="4" y="14"/>
                      </a:lnTo>
                      <a:lnTo>
                        <a:pt x="5" y="15"/>
                      </a:lnTo>
                      <a:lnTo>
                        <a:pt x="7" y="15"/>
                      </a:lnTo>
                      <a:lnTo>
                        <a:pt x="9" y="15"/>
                      </a:lnTo>
                      <a:lnTo>
                        <a:pt x="10" y="15"/>
                      </a:lnTo>
                      <a:lnTo>
                        <a:pt x="12" y="14"/>
                      </a:lnTo>
                      <a:lnTo>
                        <a:pt x="14" y="14"/>
                      </a:lnTo>
                      <a:lnTo>
                        <a:pt x="14" y="12"/>
                      </a:lnTo>
                      <a:lnTo>
                        <a:pt x="15" y="10"/>
                      </a:lnTo>
                      <a:lnTo>
                        <a:pt x="15" y="9"/>
                      </a:lnTo>
                      <a:lnTo>
                        <a:pt x="15" y="7"/>
                      </a:lnTo>
                      <a:close/>
                    </a:path>
                  </a:pathLst>
                </a:custGeom>
                <a:solidFill>
                  <a:srgbClr val="363636"/>
                </a:solidFill>
                <a:ln w="9525">
                  <a:noFill/>
                  <a:round/>
                  <a:headEnd/>
                  <a:tailEnd/>
                </a:ln>
              </p:spPr>
              <p:txBody>
                <a:bodyPr/>
                <a:lstStyle/>
                <a:p>
                  <a:pPr algn="ctr"/>
                  <a:endParaRPr lang="en-US">
                    <a:latin typeface="Candara" pitchFamily="34" charset="0"/>
                  </a:endParaRPr>
                </a:p>
              </p:txBody>
            </p:sp>
            <p:sp>
              <p:nvSpPr>
                <p:cNvPr id="7657" name="Freeform 488"/>
                <p:cNvSpPr>
                  <a:spLocks/>
                </p:cNvSpPr>
                <p:nvPr/>
              </p:nvSpPr>
              <p:spPr bwMode="auto">
                <a:xfrm>
                  <a:off x="2026" y="2940"/>
                  <a:ext cx="10" cy="10"/>
                </a:xfrm>
                <a:custGeom>
                  <a:avLst/>
                  <a:gdLst>
                    <a:gd name="T0" fmla="*/ 10 w 10"/>
                    <a:gd name="T1" fmla="*/ 5 h 10"/>
                    <a:gd name="T2" fmla="*/ 10 w 10"/>
                    <a:gd name="T3" fmla="*/ 5 h 10"/>
                    <a:gd name="T4" fmla="*/ 10 w 10"/>
                    <a:gd name="T5" fmla="*/ 3 h 10"/>
                    <a:gd name="T6" fmla="*/ 10 w 10"/>
                    <a:gd name="T7" fmla="*/ 3 h 10"/>
                    <a:gd name="T8" fmla="*/ 10 w 10"/>
                    <a:gd name="T9" fmla="*/ 2 h 10"/>
                    <a:gd name="T10" fmla="*/ 8 w 10"/>
                    <a:gd name="T11" fmla="*/ 2 h 10"/>
                    <a:gd name="T12" fmla="*/ 8 w 10"/>
                    <a:gd name="T13" fmla="*/ 2 h 10"/>
                    <a:gd name="T14" fmla="*/ 7 w 10"/>
                    <a:gd name="T15" fmla="*/ 0 h 10"/>
                    <a:gd name="T16" fmla="*/ 5 w 10"/>
                    <a:gd name="T17" fmla="*/ 0 h 10"/>
                    <a:gd name="T18" fmla="*/ 5 w 10"/>
                    <a:gd name="T19" fmla="*/ 0 h 10"/>
                    <a:gd name="T20" fmla="*/ 3 w 10"/>
                    <a:gd name="T21" fmla="*/ 2 h 10"/>
                    <a:gd name="T22" fmla="*/ 3 w 10"/>
                    <a:gd name="T23" fmla="*/ 2 h 10"/>
                    <a:gd name="T24" fmla="*/ 2 w 10"/>
                    <a:gd name="T25" fmla="*/ 2 h 10"/>
                    <a:gd name="T26" fmla="*/ 2 w 10"/>
                    <a:gd name="T27" fmla="*/ 3 h 10"/>
                    <a:gd name="T28" fmla="*/ 2 w 10"/>
                    <a:gd name="T29" fmla="*/ 3 h 10"/>
                    <a:gd name="T30" fmla="*/ 0 w 10"/>
                    <a:gd name="T31" fmla="*/ 5 h 10"/>
                    <a:gd name="T32" fmla="*/ 0 w 10"/>
                    <a:gd name="T33" fmla="*/ 5 h 10"/>
                    <a:gd name="T34" fmla="*/ 0 w 10"/>
                    <a:gd name="T35" fmla="*/ 7 h 10"/>
                    <a:gd name="T36" fmla="*/ 2 w 10"/>
                    <a:gd name="T37" fmla="*/ 8 h 10"/>
                    <a:gd name="T38" fmla="*/ 2 w 10"/>
                    <a:gd name="T39" fmla="*/ 8 h 10"/>
                    <a:gd name="T40" fmla="*/ 2 w 10"/>
                    <a:gd name="T41" fmla="*/ 10 h 10"/>
                    <a:gd name="T42" fmla="*/ 3 w 10"/>
                    <a:gd name="T43" fmla="*/ 10 h 10"/>
                    <a:gd name="T44" fmla="*/ 3 w 10"/>
                    <a:gd name="T45" fmla="*/ 10 h 10"/>
                    <a:gd name="T46" fmla="*/ 5 w 10"/>
                    <a:gd name="T47" fmla="*/ 10 h 10"/>
                    <a:gd name="T48" fmla="*/ 5 w 10"/>
                    <a:gd name="T49" fmla="*/ 10 h 10"/>
                    <a:gd name="T50" fmla="*/ 7 w 10"/>
                    <a:gd name="T51" fmla="*/ 10 h 10"/>
                    <a:gd name="T52" fmla="*/ 8 w 10"/>
                    <a:gd name="T53" fmla="*/ 10 h 10"/>
                    <a:gd name="T54" fmla="*/ 8 w 10"/>
                    <a:gd name="T55" fmla="*/ 10 h 10"/>
                    <a:gd name="T56" fmla="*/ 10 w 10"/>
                    <a:gd name="T57" fmla="*/ 10 h 10"/>
                    <a:gd name="T58" fmla="*/ 10 w 10"/>
                    <a:gd name="T59" fmla="*/ 8 h 10"/>
                    <a:gd name="T60" fmla="*/ 10 w 10"/>
                    <a:gd name="T61" fmla="*/ 8 h 10"/>
                    <a:gd name="T62" fmla="*/ 10 w 10"/>
                    <a:gd name="T63" fmla="*/ 7 h 10"/>
                    <a:gd name="T64" fmla="*/ 10 w 10"/>
                    <a:gd name="T65" fmla="*/ 5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0"/>
                    <a:gd name="T101" fmla="*/ 10 w 10"/>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0">
                      <a:moveTo>
                        <a:pt x="10" y="5"/>
                      </a:moveTo>
                      <a:lnTo>
                        <a:pt x="10" y="5"/>
                      </a:lnTo>
                      <a:lnTo>
                        <a:pt x="10" y="3"/>
                      </a:lnTo>
                      <a:lnTo>
                        <a:pt x="10" y="2"/>
                      </a:lnTo>
                      <a:lnTo>
                        <a:pt x="8" y="2"/>
                      </a:lnTo>
                      <a:lnTo>
                        <a:pt x="7" y="0"/>
                      </a:lnTo>
                      <a:lnTo>
                        <a:pt x="5" y="0"/>
                      </a:lnTo>
                      <a:lnTo>
                        <a:pt x="3" y="2"/>
                      </a:lnTo>
                      <a:lnTo>
                        <a:pt x="2" y="2"/>
                      </a:lnTo>
                      <a:lnTo>
                        <a:pt x="2" y="3"/>
                      </a:lnTo>
                      <a:lnTo>
                        <a:pt x="0" y="5"/>
                      </a:lnTo>
                      <a:lnTo>
                        <a:pt x="0" y="7"/>
                      </a:lnTo>
                      <a:lnTo>
                        <a:pt x="2" y="8"/>
                      </a:lnTo>
                      <a:lnTo>
                        <a:pt x="2" y="10"/>
                      </a:lnTo>
                      <a:lnTo>
                        <a:pt x="3" y="10"/>
                      </a:lnTo>
                      <a:lnTo>
                        <a:pt x="5" y="10"/>
                      </a:lnTo>
                      <a:lnTo>
                        <a:pt x="7" y="10"/>
                      </a:lnTo>
                      <a:lnTo>
                        <a:pt x="8" y="10"/>
                      </a:lnTo>
                      <a:lnTo>
                        <a:pt x="10" y="10"/>
                      </a:lnTo>
                      <a:lnTo>
                        <a:pt x="10" y="8"/>
                      </a:lnTo>
                      <a:lnTo>
                        <a:pt x="10" y="7"/>
                      </a:lnTo>
                      <a:lnTo>
                        <a:pt x="10" y="5"/>
                      </a:lnTo>
                      <a:close/>
                    </a:path>
                  </a:pathLst>
                </a:custGeom>
                <a:solidFill>
                  <a:srgbClr val="363636"/>
                </a:solidFill>
                <a:ln w="9525">
                  <a:noFill/>
                  <a:round/>
                  <a:headEnd/>
                  <a:tailEnd/>
                </a:ln>
              </p:spPr>
              <p:txBody>
                <a:bodyPr/>
                <a:lstStyle/>
                <a:p>
                  <a:pPr algn="ctr"/>
                  <a:endParaRPr lang="en-US">
                    <a:latin typeface="Candara" pitchFamily="34" charset="0"/>
                  </a:endParaRPr>
                </a:p>
              </p:txBody>
            </p:sp>
            <p:sp>
              <p:nvSpPr>
                <p:cNvPr id="7658" name="Freeform 489"/>
                <p:cNvSpPr>
                  <a:spLocks/>
                </p:cNvSpPr>
                <p:nvPr/>
              </p:nvSpPr>
              <p:spPr bwMode="auto">
                <a:xfrm>
                  <a:off x="2029" y="2943"/>
                  <a:ext cx="5" cy="5"/>
                </a:xfrm>
                <a:custGeom>
                  <a:avLst/>
                  <a:gdLst>
                    <a:gd name="T0" fmla="*/ 5 w 5"/>
                    <a:gd name="T1" fmla="*/ 2 h 5"/>
                    <a:gd name="T2" fmla="*/ 5 w 5"/>
                    <a:gd name="T3" fmla="*/ 2 h 5"/>
                    <a:gd name="T4" fmla="*/ 5 w 5"/>
                    <a:gd name="T5" fmla="*/ 2 h 5"/>
                    <a:gd name="T6" fmla="*/ 5 w 5"/>
                    <a:gd name="T7" fmla="*/ 2 h 5"/>
                    <a:gd name="T8" fmla="*/ 4 w 5"/>
                    <a:gd name="T9" fmla="*/ 0 h 5"/>
                    <a:gd name="T10" fmla="*/ 4 w 5"/>
                    <a:gd name="T11" fmla="*/ 0 h 5"/>
                    <a:gd name="T12" fmla="*/ 4 w 5"/>
                    <a:gd name="T13" fmla="*/ 0 h 5"/>
                    <a:gd name="T14" fmla="*/ 4 w 5"/>
                    <a:gd name="T15" fmla="*/ 0 h 5"/>
                    <a:gd name="T16" fmla="*/ 2 w 5"/>
                    <a:gd name="T17" fmla="*/ 0 h 5"/>
                    <a:gd name="T18" fmla="*/ 2 w 5"/>
                    <a:gd name="T19" fmla="*/ 0 h 5"/>
                    <a:gd name="T20" fmla="*/ 2 w 5"/>
                    <a:gd name="T21" fmla="*/ 0 h 5"/>
                    <a:gd name="T22" fmla="*/ 2 w 5"/>
                    <a:gd name="T23" fmla="*/ 0 h 5"/>
                    <a:gd name="T24" fmla="*/ 0 w 5"/>
                    <a:gd name="T25" fmla="*/ 0 h 5"/>
                    <a:gd name="T26" fmla="*/ 0 w 5"/>
                    <a:gd name="T27" fmla="*/ 2 h 5"/>
                    <a:gd name="T28" fmla="*/ 0 w 5"/>
                    <a:gd name="T29" fmla="*/ 2 h 5"/>
                    <a:gd name="T30" fmla="*/ 0 w 5"/>
                    <a:gd name="T31" fmla="*/ 2 h 5"/>
                    <a:gd name="T32" fmla="*/ 0 w 5"/>
                    <a:gd name="T33" fmla="*/ 2 h 5"/>
                    <a:gd name="T34" fmla="*/ 0 w 5"/>
                    <a:gd name="T35" fmla="*/ 4 h 5"/>
                    <a:gd name="T36" fmla="*/ 0 w 5"/>
                    <a:gd name="T37" fmla="*/ 4 h 5"/>
                    <a:gd name="T38" fmla="*/ 0 w 5"/>
                    <a:gd name="T39" fmla="*/ 4 h 5"/>
                    <a:gd name="T40" fmla="*/ 0 w 5"/>
                    <a:gd name="T41" fmla="*/ 4 h 5"/>
                    <a:gd name="T42" fmla="*/ 2 w 5"/>
                    <a:gd name="T43" fmla="*/ 5 h 5"/>
                    <a:gd name="T44" fmla="*/ 2 w 5"/>
                    <a:gd name="T45" fmla="*/ 5 h 5"/>
                    <a:gd name="T46" fmla="*/ 2 w 5"/>
                    <a:gd name="T47" fmla="*/ 5 h 5"/>
                    <a:gd name="T48" fmla="*/ 2 w 5"/>
                    <a:gd name="T49" fmla="*/ 5 h 5"/>
                    <a:gd name="T50" fmla="*/ 4 w 5"/>
                    <a:gd name="T51" fmla="*/ 5 h 5"/>
                    <a:gd name="T52" fmla="*/ 4 w 5"/>
                    <a:gd name="T53" fmla="*/ 5 h 5"/>
                    <a:gd name="T54" fmla="*/ 4 w 5"/>
                    <a:gd name="T55" fmla="*/ 5 h 5"/>
                    <a:gd name="T56" fmla="*/ 4 w 5"/>
                    <a:gd name="T57" fmla="*/ 4 h 5"/>
                    <a:gd name="T58" fmla="*/ 5 w 5"/>
                    <a:gd name="T59" fmla="*/ 4 h 5"/>
                    <a:gd name="T60" fmla="*/ 5 w 5"/>
                    <a:gd name="T61" fmla="*/ 4 h 5"/>
                    <a:gd name="T62" fmla="*/ 5 w 5"/>
                    <a:gd name="T63" fmla="*/ 4 h 5"/>
                    <a:gd name="T64" fmla="*/ 5 w 5"/>
                    <a:gd name="T65" fmla="*/ 2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5"/>
                    <a:gd name="T101" fmla="*/ 5 w 5"/>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5">
                      <a:moveTo>
                        <a:pt x="5" y="2"/>
                      </a:moveTo>
                      <a:lnTo>
                        <a:pt x="5" y="2"/>
                      </a:lnTo>
                      <a:lnTo>
                        <a:pt x="4" y="0"/>
                      </a:lnTo>
                      <a:lnTo>
                        <a:pt x="2" y="0"/>
                      </a:lnTo>
                      <a:lnTo>
                        <a:pt x="0" y="0"/>
                      </a:lnTo>
                      <a:lnTo>
                        <a:pt x="0" y="2"/>
                      </a:lnTo>
                      <a:lnTo>
                        <a:pt x="0" y="4"/>
                      </a:lnTo>
                      <a:lnTo>
                        <a:pt x="2" y="5"/>
                      </a:lnTo>
                      <a:lnTo>
                        <a:pt x="4" y="5"/>
                      </a:lnTo>
                      <a:lnTo>
                        <a:pt x="4" y="4"/>
                      </a:lnTo>
                      <a:lnTo>
                        <a:pt x="5" y="4"/>
                      </a:lnTo>
                      <a:lnTo>
                        <a:pt x="5" y="2"/>
                      </a:lnTo>
                      <a:close/>
                    </a:path>
                  </a:pathLst>
                </a:custGeom>
                <a:solidFill>
                  <a:srgbClr val="333333"/>
                </a:solidFill>
                <a:ln w="9525">
                  <a:noFill/>
                  <a:round/>
                  <a:headEnd/>
                  <a:tailEnd/>
                </a:ln>
              </p:spPr>
              <p:txBody>
                <a:bodyPr/>
                <a:lstStyle/>
                <a:p>
                  <a:pPr algn="ctr"/>
                  <a:endParaRPr lang="en-US">
                    <a:latin typeface="Candara" pitchFamily="34" charset="0"/>
                  </a:endParaRPr>
                </a:p>
              </p:txBody>
            </p:sp>
            <p:sp>
              <p:nvSpPr>
                <p:cNvPr id="7659" name="Freeform 490"/>
                <p:cNvSpPr>
                  <a:spLocks/>
                </p:cNvSpPr>
                <p:nvPr/>
              </p:nvSpPr>
              <p:spPr bwMode="auto">
                <a:xfrm>
                  <a:off x="1398" y="2866"/>
                  <a:ext cx="1266" cy="165"/>
                </a:xfrm>
                <a:custGeom>
                  <a:avLst/>
                  <a:gdLst>
                    <a:gd name="T0" fmla="*/ 40 w 1266"/>
                    <a:gd name="T1" fmla="*/ 159 h 165"/>
                    <a:gd name="T2" fmla="*/ 33 w 1266"/>
                    <a:gd name="T3" fmla="*/ 150 h 165"/>
                    <a:gd name="T4" fmla="*/ 22 w 1266"/>
                    <a:gd name="T5" fmla="*/ 145 h 165"/>
                    <a:gd name="T6" fmla="*/ 7 w 1266"/>
                    <a:gd name="T7" fmla="*/ 145 h 165"/>
                    <a:gd name="T8" fmla="*/ 20 w 1266"/>
                    <a:gd name="T9" fmla="*/ 134 h 165"/>
                    <a:gd name="T10" fmla="*/ 60 w 1266"/>
                    <a:gd name="T11" fmla="*/ 107 h 165"/>
                    <a:gd name="T12" fmla="*/ 100 w 1266"/>
                    <a:gd name="T13" fmla="*/ 81 h 165"/>
                    <a:gd name="T14" fmla="*/ 141 w 1266"/>
                    <a:gd name="T15" fmla="*/ 59 h 165"/>
                    <a:gd name="T16" fmla="*/ 169 w 1266"/>
                    <a:gd name="T17" fmla="*/ 48 h 165"/>
                    <a:gd name="T18" fmla="*/ 186 w 1266"/>
                    <a:gd name="T19" fmla="*/ 43 h 165"/>
                    <a:gd name="T20" fmla="*/ 203 w 1266"/>
                    <a:gd name="T21" fmla="*/ 34 h 165"/>
                    <a:gd name="T22" fmla="*/ 218 w 1266"/>
                    <a:gd name="T23" fmla="*/ 29 h 165"/>
                    <a:gd name="T24" fmla="*/ 256 w 1266"/>
                    <a:gd name="T25" fmla="*/ 18 h 165"/>
                    <a:gd name="T26" fmla="*/ 312 w 1266"/>
                    <a:gd name="T27" fmla="*/ 5 h 165"/>
                    <a:gd name="T28" fmla="*/ 366 w 1266"/>
                    <a:gd name="T29" fmla="*/ 0 h 165"/>
                    <a:gd name="T30" fmla="*/ 422 w 1266"/>
                    <a:gd name="T31" fmla="*/ 3 h 165"/>
                    <a:gd name="T32" fmla="*/ 480 w 1266"/>
                    <a:gd name="T33" fmla="*/ 13 h 165"/>
                    <a:gd name="T34" fmla="*/ 532 w 1266"/>
                    <a:gd name="T35" fmla="*/ 31 h 165"/>
                    <a:gd name="T36" fmla="*/ 583 w 1266"/>
                    <a:gd name="T37" fmla="*/ 51 h 165"/>
                    <a:gd name="T38" fmla="*/ 621 w 1266"/>
                    <a:gd name="T39" fmla="*/ 61 h 165"/>
                    <a:gd name="T40" fmla="*/ 650 w 1266"/>
                    <a:gd name="T41" fmla="*/ 66 h 165"/>
                    <a:gd name="T42" fmla="*/ 716 w 1266"/>
                    <a:gd name="T43" fmla="*/ 66 h 165"/>
                    <a:gd name="T44" fmla="*/ 824 w 1266"/>
                    <a:gd name="T45" fmla="*/ 67 h 165"/>
                    <a:gd name="T46" fmla="*/ 930 w 1266"/>
                    <a:gd name="T47" fmla="*/ 67 h 165"/>
                    <a:gd name="T48" fmla="*/ 1010 w 1266"/>
                    <a:gd name="T49" fmla="*/ 59 h 165"/>
                    <a:gd name="T50" fmla="*/ 1063 w 1266"/>
                    <a:gd name="T51" fmla="*/ 49 h 165"/>
                    <a:gd name="T52" fmla="*/ 1102 w 1266"/>
                    <a:gd name="T53" fmla="*/ 39 h 165"/>
                    <a:gd name="T54" fmla="*/ 1125 w 1266"/>
                    <a:gd name="T55" fmla="*/ 38 h 165"/>
                    <a:gd name="T56" fmla="*/ 1158 w 1266"/>
                    <a:gd name="T57" fmla="*/ 41 h 165"/>
                    <a:gd name="T58" fmla="*/ 1201 w 1266"/>
                    <a:gd name="T59" fmla="*/ 54 h 165"/>
                    <a:gd name="T60" fmla="*/ 1244 w 1266"/>
                    <a:gd name="T61" fmla="*/ 71 h 165"/>
                    <a:gd name="T62" fmla="*/ 1258 w 1266"/>
                    <a:gd name="T63" fmla="*/ 81 h 165"/>
                    <a:gd name="T64" fmla="*/ 1238 w 1266"/>
                    <a:gd name="T65" fmla="*/ 87 h 165"/>
                    <a:gd name="T66" fmla="*/ 1220 w 1266"/>
                    <a:gd name="T67" fmla="*/ 97 h 165"/>
                    <a:gd name="T68" fmla="*/ 1206 w 1266"/>
                    <a:gd name="T69" fmla="*/ 111 h 165"/>
                    <a:gd name="T70" fmla="*/ 1183 w 1266"/>
                    <a:gd name="T71" fmla="*/ 114 h 165"/>
                    <a:gd name="T72" fmla="*/ 1146 w 1266"/>
                    <a:gd name="T73" fmla="*/ 107 h 165"/>
                    <a:gd name="T74" fmla="*/ 1090 w 1266"/>
                    <a:gd name="T75" fmla="*/ 104 h 165"/>
                    <a:gd name="T76" fmla="*/ 1014 w 1266"/>
                    <a:gd name="T77" fmla="*/ 111 h 165"/>
                    <a:gd name="T78" fmla="*/ 937 w 1266"/>
                    <a:gd name="T79" fmla="*/ 122 h 165"/>
                    <a:gd name="T80" fmla="*/ 871 w 1266"/>
                    <a:gd name="T81" fmla="*/ 129 h 165"/>
                    <a:gd name="T82" fmla="*/ 812 w 1266"/>
                    <a:gd name="T83" fmla="*/ 127 h 165"/>
                    <a:gd name="T84" fmla="*/ 754 w 1266"/>
                    <a:gd name="T85" fmla="*/ 124 h 165"/>
                    <a:gd name="T86" fmla="*/ 695 w 1266"/>
                    <a:gd name="T87" fmla="*/ 124 h 165"/>
                    <a:gd name="T88" fmla="*/ 661 w 1266"/>
                    <a:gd name="T89" fmla="*/ 127 h 165"/>
                    <a:gd name="T90" fmla="*/ 651 w 1266"/>
                    <a:gd name="T91" fmla="*/ 132 h 165"/>
                    <a:gd name="T92" fmla="*/ 641 w 1266"/>
                    <a:gd name="T93" fmla="*/ 135 h 165"/>
                    <a:gd name="T94" fmla="*/ 633 w 1266"/>
                    <a:gd name="T95" fmla="*/ 137 h 165"/>
                    <a:gd name="T96" fmla="*/ 616 w 1266"/>
                    <a:gd name="T97" fmla="*/ 129 h 165"/>
                    <a:gd name="T98" fmla="*/ 593 w 1266"/>
                    <a:gd name="T99" fmla="*/ 114 h 165"/>
                    <a:gd name="T100" fmla="*/ 568 w 1266"/>
                    <a:gd name="T101" fmla="*/ 101 h 165"/>
                    <a:gd name="T102" fmla="*/ 542 w 1266"/>
                    <a:gd name="T103" fmla="*/ 91 h 165"/>
                    <a:gd name="T104" fmla="*/ 520 w 1266"/>
                    <a:gd name="T105" fmla="*/ 82 h 165"/>
                    <a:gd name="T106" fmla="*/ 498 w 1266"/>
                    <a:gd name="T107" fmla="*/ 76 h 165"/>
                    <a:gd name="T108" fmla="*/ 479 w 1266"/>
                    <a:gd name="T109" fmla="*/ 71 h 165"/>
                    <a:gd name="T110" fmla="*/ 459 w 1266"/>
                    <a:gd name="T111" fmla="*/ 66 h 165"/>
                    <a:gd name="T112" fmla="*/ 429 w 1266"/>
                    <a:gd name="T113" fmla="*/ 59 h 165"/>
                    <a:gd name="T114" fmla="*/ 390 w 1266"/>
                    <a:gd name="T115" fmla="*/ 54 h 165"/>
                    <a:gd name="T116" fmla="*/ 352 w 1266"/>
                    <a:gd name="T117" fmla="*/ 53 h 165"/>
                    <a:gd name="T118" fmla="*/ 314 w 1266"/>
                    <a:gd name="T119" fmla="*/ 53 h 165"/>
                    <a:gd name="T120" fmla="*/ 40 w 1266"/>
                    <a:gd name="T121" fmla="*/ 165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6"/>
                    <a:gd name="T184" fmla="*/ 0 h 165"/>
                    <a:gd name="T185" fmla="*/ 1266 w 1266"/>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6" h="165">
                      <a:moveTo>
                        <a:pt x="40" y="165"/>
                      </a:moveTo>
                      <a:lnTo>
                        <a:pt x="40" y="159"/>
                      </a:lnTo>
                      <a:lnTo>
                        <a:pt x="38" y="154"/>
                      </a:lnTo>
                      <a:lnTo>
                        <a:pt x="33" y="150"/>
                      </a:lnTo>
                      <a:lnTo>
                        <a:pt x="28" y="147"/>
                      </a:lnTo>
                      <a:lnTo>
                        <a:pt x="22" y="145"/>
                      </a:lnTo>
                      <a:lnTo>
                        <a:pt x="15" y="144"/>
                      </a:lnTo>
                      <a:lnTo>
                        <a:pt x="7" y="145"/>
                      </a:lnTo>
                      <a:lnTo>
                        <a:pt x="0" y="147"/>
                      </a:lnTo>
                      <a:lnTo>
                        <a:pt x="20" y="134"/>
                      </a:lnTo>
                      <a:lnTo>
                        <a:pt x="40" y="121"/>
                      </a:lnTo>
                      <a:lnTo>
                        <a:pt x="60" y="107"/>
                      </a:lnTo>
                      <a:lnTo>
                        <a:pt x="80" y="94"/>
                      </a:lnTo>
                      <a:lnTo>
                        <a:pt x="100" y="81"/>
                      </a:lnTo>
                      <a:lnTo>
                        <a:pt x="120" y="69"/>
                      </a:lnTo>
                      <a:lnTo>
                        <a:pt x="141" y="59"/>
                      </a:lnTo>
                      <a:lnTo>
                        <a:pt x="163" y="51"/>
                      </a:lnTo>
                      <a:lnTo>
                        <a:pt x="169" y="48"/>
                      </a:lnTo>
                      <a:lnTo>
                        <a:pt x="178" y="44"/>
                      </a:lnTo>
                      <a:lnTo>
                        <a:pt x="186" y="43"/>
                      </a:lnTo>
                      <a:lnTo>
                        <a:pt x="194" y="38"/>
                      </a:lnTo>
                      <a:lnTo>
                        <a:pt x="203" y="34"/>
                      </a:lnTo>
                      <a:lnTo>
                        <a:pt x="211" y="31"/>
                      </a:lnTo>
                      <a:lnTo>
                        <a:pt x="218" y="29"/>
                      </a:lnTo>
                      <a:lnTo>
                        <a:pt x="224" y="26"/>
                      </a:lnTo>
                      <a:lnTo>
                        <a:pt x="256" y="18"/>
                      </a:lnTo>
                      <a:lnTo>
                        <a:pt x="284" y="9"/>
                      </a:lnTo>
                      <a:lnTo>
                        <a:pt x="312" y="5"/>
                      </a:lnTo>
                      <a:lnTo>
                        <a:pt x="339" y="1"/>
                      </a:lnTo>
                      <a:lnTo>
                        <a:pt x="366" y="0"/>
                      </a:lnTo>
                      <a:lnTo>
                        <a:pt x="394" y="1"/>
                      </a:lnTo>
                      <a:lnTo>
                        <a:pt x="422" y="3"/>
                      </a:lnTo>
                      <a:lnTo>
                        <a:pt x="452" y="8"/>
                      </a:lnTo>
                      <a:lnTo>
                        <a:pt x="480" y="13"/>
                      </a:lnTo>
                      <a:lnTo>
                        <a:pt x="507" y="21"/>
                      </a:lnTo>
                      <a:lnTo>
                        <a:pt x="532" y="31"/>
                      </a:lnTo>
                      <a:lnTo>
                        <a:pt x="557" y="41"/>
                      </a:lnTo>
                      <a:lnTo>
                        <a:pt x="583" y="51"/>
                      </a:lnTo>
                      <a:lnTo>
                        <a:pt x="608" y="59"/>
                      </a:lnTo>
                      <a:lnTo>
                        <a:pt x="621" y="61"/>
                      </a:lnTo>
                      <a:lnTo>
                        <a:pt x="635" y="64"/>
                      </a:lnTo>
                      <a:lnTo>
                        <a:pt x="650" y="66"/>
                      </a:lnTo>
                      <a:lnTo>
                        <a:pt x="663" y="66"/>
                      </a:lnTo>
                      <a:lnTo>
                        <a:pt x="716" y="66"/>
                      </a:lnTo>
                      <a:lnTo>
                        <a:pt x="771" y="67"/>
                      </a:lnTo>
                      <a:lnTo>
                        <a:pt x="824" y="67"/>
                      </a:lnTo>
                      <a:lnTo>
                        <a:pt x="877" y="69"/>
                      </a:lnTo>
                      <a:lnTo>
                        <a:pt x="930" y="67"/>
                      </a:lnTo>
                      <a:lnTo>
                        <a:pt x="984" y="63"/>
                      </a:lnTo>
                      <a:lnTo>
                        <a:pt x="1010" y="59"/>
                      </a:lnTo>
                      <a:lnTo>
                        <a:pt x="1037" y="54"/>
                      </a:lnTo>
                      <a:lnTo>
                        <a:pt x="1063" y="49"/>
                      </a:lnTo>
                      <a:lnTo>
                        <a:pt x="1090" y="43"/>
                      </a:lnTo>
                      <a:lnTo>
                        <a:pt x="1102" y="39"/>
                      </a:lnTo>
                      <a:lnTo>
                        <a:pt x="1113" y="38"/>
                      </a:lnTo>
                      <a:lnTo>
                        <a:pt x="1125" y="38"/>
                      </a:lnTo>
                      <a:lnTo>
                        <a:pt x="1135" y="38"/>
                      </a:lnTo>
                      <a:lnTo>
                        <a:pt x="1158" y="41"/>
                      </a:lnTo>
                      <a:lnTo>
                        <a:pt x="1180" y="48"/>
                      </a:lnTo>
                      <a:lnTo>
                        <a:pt x="1201" y="54"/>
                      </a:lnTo>
                      <a:lnTo>
                        <a:pt x="1223" y="63"/>
                      </a:lnTo>
                      <a:lnTo>
                        <a:pt x="1244" y="71"/>
                      </a:lnTo>
                      <a:lnTo>
                        <a:pt x="1266" y="77"/>
                      </a:lnTo>
                      <a:lnTo>
                        <a:pt x="1258" y="81"/>
                      </a:lnTo>
                      <a:lnTo>
                        <a:pt x="1248" y="84"/>
                      </a:lnTo>
                      <a:lnTo>
                        <a:pt x="1238" y="87"/>
                      </a:lnTo>
                      <a:lnTo>
                        <a:pt x="1228" y="91"/>
                      </a:lnTo>
                      <a:lnTo>
                        <a:pt x="1220" y="97"/>
                      </a:lnTo>
                      <a:lnTo>
                        <a:pt x="1213" y="104"/>
                      </a:lnTo>
                      <a:lnTo>
                        <a:pt x="1206" y="111"/>
                      </a:lnTo>
                      <a:lnTo>
                        <a:pt x="1201" y="121"/>
                      </a:lnTo>
                      <a:lnTo>
                        <a:pt x="1183" y="114"/>
                      </a:lnTo>
                      <a:lnTo>
                        <a:pt x="1165" y="111"/>
                      </a:lnTo>
                      <a:lnTo>
                        <a:pt x="1146" y="107"/>
                      </a:lnTo>
                      <a:lnTo>
                        <a:pt x="1128" y="104"/>
                      </a:lnTo>
                      <a:lnTo>
                        <a:pt x="1090" y="104"/>
                      </a:lnTo>
                      <a:lnTo>
                        <a:pt x="1052" y="106"/>
                      </a:lnTo>
                      <a:lnTo>
                        <a:pt x="1014" y="111"/>
                      </a:lnTo>
                      <a:lnTo>
                        <a:pt x="975" y="117"/>
                      </a:lnTo>
                      <a:lnTo>
                        <a:pt x="937" y="122"/>
                      </a:lnTo>
                      <a:lnTo>
                        <a:pt x="899" y="127"/>
                      </a:lnTo>
                      <a:lnTo>
                        <a:pt x="871" y="129"/>
                      </a:lnTo>
                      <a:lnTo>
                        <a:pt x="841" y="129"/>
                      </a:lnTo>
                      <a:lnTo>
                        <a:pt x="812" y="127"/>
                      </a:lnTo>
                      <a:lnTo>
                        <a:pt x="783" y="125"/>
                      </a:lnTo>
                      <a:lnTo>
                        <a:pt x="754" y="124"/>
                      </a:lnTo>
                      <a:lnTo>
                        <a:pt x="724" y="124"/>
                      </a:lnTo>
                      <a:lnTo>
                        <a:pt x="695" y="124"/>
                      </a:lnTo>
                      <a:lnTo>
                        <a:pt x="665" y="127"/>
                      </a:lnTo>
                      <a:lnTo>
                        <a:pt x="661" y="127"/>
                      </a:lnTo>
                      <a:lnTo>
                        <a:pt x="656" y="130"/>
                      </a:lnTo>
                      <a:lnTo>
                        <a:pt x="651" y="132"/>
                      </a:lnTo>
                      <a:lnTo>
                        <a:pt x="646" y="134"/>
                      </a:lnTo>
                      <a:lnTo>
                        <a:pt x="641" y="135"/>
                      </a:lnTo>
                      <a:lnTo>
                        <a:pt x="636" y="137"/>
                      </a:lnTo>
                      <a:lnTo>
                        <a:pt x="633" y="137"/>
                      </a:lnTo>
                      <a:lnTo>
                        <a:pt x="630" y="135"/>
                      </a:lnTo>
                      <a:lnTo>
                        <a:pt x="616" y="129"/>
                      </a:lnTo>
                      <a:lnTo>
                        <a:pt x="605" y="121"/>
                      </a:lnTo>
                      <a:lnTo>
                        <a:pt x="593" y="114"/>
                      </a:lnTo>
                      <a:lnTo>
                        <a:pt x="580" y="107"/>
                      </a:lnTo>
                      <a:lnTo>
                        <a:pt x="568" y="101"/>
                      </a:lnTo>
                      <a:lnTo>
                        <a:pt x="555" y="96"/>
                      </a:lnTo>
                      <a:lnTo>
                        <a:pt x="542" y="91"/>
                      </a:lnTo>
                      <a:lnTo>
                        <a:pt x="530" y="86"/>
                      </a:lnTo>
                      <a:lnTo>
                        <a:pt x="520" y="82"/>
                      </a:lnTo>
                      <a:lnTo>
                        <a:pt x="508" y="79"/>
                      </a:lnTo>
                      <a:lnTo>
                        <a:pt x="498" y="76"/>
                      </a:lnTo>
                      <a:lnTo>
                        <a:pt x="488" y="72"/>
                      </a:lnTo>
                      <a:lnTo>
                        <a:pt x="479" y="71"/>
                      </a:lnTo>
                      <a:lnTo>
                        <a:pt x="469" y="67"/>
                      </a:lnTo>
                      <a:lnTo>
                        <a:pt x="459" y="66"/>
                      </a:lnTo>
                      <a:lnTo>
                        <a:pt x="447" y="63"/>
                      </a:lnTo>
                      <a:lnTo>
                        <a:pt x="429" y="59"/>
                      </a:lnTo>
                      <a:lnTo>
                        <a:pt x="409" y="56"/>
                      </a:lnTo>
                      <a:lnTo>
                        <a:pt x="390" y="54"/>
                      </a:lnTo>
                      <a:lnTo>
                        <a:pt x="371" y="53"/>
                      </a:lnTo>
                      <a:lnTo>
                        <a:pt x="352" y="53"/>
                      </a:lnTo>
                      <a:lnTo>
                        <a:pt x="334" y="53"/>
                      </a:lnTo>
                      <a:lnTo>
                        <a:pt x="314" y="53"/>
                      </a:lnTo>
                      <a:lnTo>
                        <a:pt x="296" y="56"/>
                      </a:lnTo>
                      <a:lnTo>
                        <a:pt x="40" y="165"/>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660" name="Freeform 491"/>
                <p:cNvSpPr>
                  <a:spLocks/>
                </p:cNvSpPr>
                <p:nvPr/>
              </p:nvSpPr>
              <p:spPr bwMode="auto">
                <a:xfrm>
                  <a:off x="2004" y="2995"/>
                  <a:ext cx="37" cy="417"/>
                </a:xfrm>
                <a:custGeom>
                  <a:avLst/>
                  <a:gdLst>
                    <a:gd name="T0" fmla="*/ 30 w 37"/>
                    <a:gd name="T1" fmla="*/ 0 h 417"/>
                    <a:gd name="T2" fmla="*/ 25 w 37"/>
                    <a:gd name="T3" fmla="*/ 8 h 417"/>
                    <a:gd name="T4" fmla="*/ 20 w 37"/>
                    <a:gd name="T5" fmla="*/ 18 h 417"/>
                    <a:gd name="T6" fmla="*/ 15 w 37"/>
                    <a:gd name="T7" fmla="*/ 33 h 417"/>
                    <a:gd name="T8" fmla="*/ 12 w 37"/>
                    <a:gd name="T9" fmla="*/ 50 h 417"/>
                    <a:gd name="T10" fmla="*/ 9 w 37"/>
                    <a:gd name="T11" fmla="*/ 69 h 417"/>
                    <a:gd name="T12" fmla="*/ 5 w 37"/>
                    <a:gd name="T13" fmla="*/ 91 h 417"/>
                    <a:gd name="T14" fmla="*/ 2 w 37"/>
                    <a:gd name="T15" fmla="*/ 116 h 417"/>
                    <a:gd name="T16" fmla="*/ 2 w 37"/>
                    <a:gd name="T17" fmla="*/ 144 h 417"/>
                    <a:gd name="T18" fmla="*/ 0 w 37"/>
                    <a:gd name="T19" fmla="*/ 172 h 417"/>
                    <a:gd name="T20" fmla="*/ 2 w 37"/>
                    <a:gd name="T21" fmla="*/ 204 h 417"/>
                    <a:gd name="T22" fmla="*/ 4 w 37"/>
                    <a:gd name="T23" fmla="*/ 235 h 417"/>
                    <a:gd name="T24" fmla="*/ 7 w 37"/>
                    <a:gd name="T25" fmla="*/ 270 h 417"/>
                    <a:gd name="T26" fmla="*/ 12 w 37"/>
                    <a:gd name="T27" fmla="*/ 305 h 417"/>
                    <a:gd name="T28" fmla="*/ 19 w 37"/>
                    <a:gd name="T29" fmla="*/ 341 h 417"/>
                    <a:gd name="T30" fmla="*/ 27 w 37"/>
                    <a:gd name="T31" fmla="*/ 379 h 417"/>
                    <a:gd name="T32" fmla="*/ 37 w 37"/>
                    <a:gd name="T33" fmla="*/ 417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17"/>
                    <a:gd name="T53" fmla="*/ 37 w 37"/>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17">
                      <a:moveTo>
                        <a:pt x="30" y="0"/>
                      </a:moveTo>
                      <a:lnTo>
                        <a:pt x="25" y="8"/>
                      </a:lnTo>
                      <a:lnTo>
                        <a:pt x="20" y="18"/>
                      </a:lnTo>
                      <a:lnTo>
                        <a:pt x="15" y="33"/>
                      </a:lnTo>
                      <a:lnTo>
                        <a:pt x="12" y="50"/>
                      </a:lnTo>
                      <a:lnTo>
                        <a:pt x="9" y="69"/>
                      </a:lnTo>
                      <a:lnTo>
                        <a:pt x="5" y="91"/>
                      </a:lnTo>
                      <a:lnTo>
                        <a:pt x="2" y="116"/>
                      </a:lnTo>
                      <a:lnTo>
                        <a:pt x="2" y="144"/>
                      </a:lnTo>
                      <a:lnTo>
                        <a:pt x="0" y="172"/>
                      </a:lnTo>
                      <a:lnTo>
                        <a:pt x="2" y="204"/>
                      </a:lnTo>
                      <a:lnTo>
                        <a:pt x="4" y="235"/>
                      </a:lnTo>
                      <a:lnTo>
                        <a:pt x="7" y="270"/>
                      </a:lnTo>
                      <a:lnTo>
                        <a:pt x="12" y="305"/>
                      </a:lnTo>
                      <a:lnTo>
                        <a:pt x="19" y="341"/>
                      </a:lnTo>
                      <a:lnTo>
                        <a:pt x="27" y="379"/>
                      </a:lnTo>
                      <a:lnTo>
                        <a:pt x="37" y="417"/>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661" name="Freeform 492"/>
                <p:cNvSpPr>
                  <a:spLocks/>
                </p:cNvSpPr>
                <p:nvPr/>
              </p:nvSpPr>
              <p:spPr bwMode="auto">
                <a:xfrm>
                  <a:off x="1400" y="2854"/>
                  <a:ext cx="1269" cy="164"/>
                </a:xfrm>
                <a:custGeom>
                  <a:avLst/>
                  <a:gdLst>
                    <a:gd name="T0" fmla="*/ 1244 w 1269"/>
                    <a:gd name="T1" fmla="*/ 88 h 164"/>
                    <a:gd name="T2" fmla="*/ 1201 w 1269"/>
                    <a:gd name="T3" fmla="*/ 71 h 164"/>
                    <a:gd name="T4" fmla="*/ 1156 w 1269"/>
                    <a:gd name="T5" fmla="*/ 58 h 164"/>
                    <a:gd name="T6" fmla="*/ 1123 w 1269"/>
                    <a:gd name="T7" fmla="*/ 55 h 164"/>
                    <a:gd name="T8" fmla="*/ 1101 w 1269"/>
                    <a:gd name="T9" fmla="*/ 56 h 164"/>
                    <a:gd name="T10" fmla="*/ 1063 w 1269"/>
                    <a:gd name="T11" fmla="*/ 66 h 164"/>
                    <a:gd name="T12" fmla="*/ 1010 w 1269"/>
                    <a:gd name="T13" fmla="*/ 76 h 164"/>
                    <a:gd name="T14" fmla="*/ 930 w 1269"/>
                    <a:gd name="T15" fmla="*/ 84 h 164"/>
                    <a:gd name="T16" fmla="*/ 824 w 1269"/>
                    <a:gd name="T17" fmla="*/ 84 h 164"/>
                    <a:gd name="T18" fmla="*/ 716 w 1269"/>
                    <a:gd name="T19" fmla="*/ 83 h 164"/>
                    <a:gd name="T20" fmla="*/ 648 w 1269"/>
                    <a:gd name="T21" fmla="*/ 83 h 164"/>
                    <a:gd name="T22" fmla="*/ 621 w 1269"/>
                    <a:gd name="T23" fmla="*/ 78 h 164"/>
                    <a:gd name="T24" fmla="*/ 581 w 1269"/>
                    <a:gd name="T25" fmla="*/ 68 h 164"/>
                    <a:gd name="T26" fmla="*/ 531 w 1269"/>
                    <a:gd name="T27" fmla="*/ 48 h 164"/>
                    <a:gd name="T28" fmla="*/ 478 w 1269"/>
                    <a:gd name="T29" fmla="*/ 30 h 164"/>
                    <a:gd name="T30" fmla="*/ 422 w 1269"/>
                    <a:gd name="T31" fmla="*/ 20 h 164"/>
                    <a:gd name="T32" fmla="*/ 365 w 1269"/>
                    <a:gd name="T33" fmla="*/ 17 h 164"/>
                    <a:gd name="T34" fmla="*/ 310 w 1269"/>
                    <a:gd name="T35" fmla="*/ 21 h 164"/>
                    <a:gd name="T36" fmla="*/ 254 w 1269"/>
                    <a:gd name="T37" fmla="*/ 35 h 164"/>
                    <a:gd name="T38" fmla="*/ 217 w 1269"/>
                    <a:gd name="T39" fmla="*/ 46 h 164"/>
                    <a:gd name="T40" fmla="*/ 202 w 1269"/>
                    <a:gd name="T41" fmla="*/ 51 h 164"/>
                    <a:gd name="T42" fmla="*/ 184 w 1269"/>
                    <a:gd name="T43" fmla="*/ 58 h 164"/>
                    <a:gd name="T44" fmla="*/ 169 w 1269"/>
                    <a:gd name="T45" fmla="*/ 65 h 164"/>
                    <a:gd name="T46" fmla="*/ 141 w 1269"/>
                    <a:gd name="T47" fmla="*/ 76 h 164"/>
                    <a:gd name="T48" fmla="*/ 99 w 1269"/>
                    <a:gd name="T49" fmla="*/ 98 h 164"/>
                    <a:gd name="T50" fmla="*/ 59 w 1269"/>
                    <a:gd name="T51" fmla="*/ 124 h 164"/>
                    <a:gd name="T52" fmla="*/ 20 w 1269"/>
                    <a:gd name="T53" fmla="*/ 151 h 164"/>
                    <a:gd name="T54" fmla="*/ 1 w 1269"/>
                    <a:gd name="T55" fmla="*/ 147 h 164"/>
                    <a:gd name="T56" fmla="*/ 41 w 1269"/>
                    <a:gd name="T57" fmla="*/ 121 h 164"/>
                    <a:gd name="T58" fmla="*/ 81 w 1269"/>
                    <a:gd name="T59" fmla="*/ 93 h 164"/>
                    <a:gd name="T60" fmla="*/ 123 w 1269"/>
                    <a:gd name="T61" fmla="*/ 70 h 164"/>
                    <a:gd name="T62" fmla="*/ 166 w 1269"/>
                    <a:gd name="T63" fmla="*/ 50 h 164"/>
                    <a:gd name="T64" fmla="*/ 179 w 1269"/>
                    <a:gd name="T65" fmla="*/ 45 h 164"/>
                    <a:gd name="T66" fmla="*/ 196 w 1269"/>
                    <a:gd name="T67" fmla="*/ 38 h 164"/>
                    <a:gd name="T68" fmla="*/ 212 w 1269"/>
                    <a:gd name="T69" fmla="*/ 31 h 164"/>
                    <a:gd name="T70" fmla="*/ 226 w 1269"/>
                    <a:gd name="T71" fmla="*/ 26 h 164"/>
                    <a:gd name="T72" fmla="*/ 285 w 1269"/>
                    <a:gd name="T73" fmla="*/ 10 h 164"/>
                    <a:gd name="T74" fmla="*/ 340 w 1269"/>
                    <a:gd name="T75" fmla="*/ 2 h 164"/>
                    <a:gd name="T76" fmla="*/ 395 w 1269"/>
                    <a:gd name="T77" fmla="*/ 0 h 164"/>
                    <a:gd name="T78" fmla="*/ 455 w 1269"/>
                    <a:gd name="T79" fmla="*/ 7 h 164"/>
                    <a:gd name="T80" fmla="*/ 508 w 1269"/>
                    <a:gd name="T81" fmla="*/ 21 h 164"/>
                    <a:gd name="T82" fmla="*/ 563 w 1269"/>
                    <a:gd name="T83" fmla="*/ 45 h 164"/>
                    <a:gd name="T84" fmla="*/ 616 w 1269"/>
                    <a:gd name="T85" fmla="*/ 65 h 164"/>
                    <a:gd name="T86" fmla="*/ 644 w 1269"/>
                    <a:gd name="T87" fmla="*/ 71 h 164"/>
                    <a:gd name="T88" fmla="*/ 673 w 1269"/>
                    <a:gd name="T89" fmla="*/ 73 h 164"/>
                    <a:gd name="T90" fmla="*/ 779 w 1269"/>
                    <a:gd name="T91" fmla="*/ 73 h 164"/>
                    <a:gd name="T92" fmla="*/ 884 w 1269"/>
                    <a:gd name="T93" fmla="*/ 71 h 164"/>
                    <a:gd name="T94" fmla="*/ 987 w 1269"/>
                    <a:gd name="T95" fmla="*/ 63 h 164"/>
                    <a:gd name="T96" fmla="*/ 1040 w 1269"/>
                    <a:gd name="T97" fmla="*/ 55 h 164"/>
                    <a:gd name="T98" fmla="*/ 1093 w 1269"/>
                    <a:gd name="T99" fmla="*/ 41 h 164"/>
                    <a:gd name="T100" fmla="*/ 1115 w 1269"/>
                    <a:gd name="T101" fmla="*/ 38 h 164"/>
                    <a:gd name="T102" fmla="*/ 1138 w 1269"/>
                    <a:gd name="T103" fmla="*/ 38 h 164"/>
                    <a:gd name="T104" fmla="*/ 1181 w 1269"/>
                    <a:gd name="T105" fmla="*/ 46 h 164"/>
                    <a:gd name="T106" fmla="*/ 1224 w 1269"/>
                    <a:gd name="T107" fmla="*/ 63 h 164"/>
                    <a:gd name="T108" fmla="*/ 1269 w 1269"/>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9"/>
                    <a:gd name="T166" fmla="*/ 0 h 164"/>
                    <a:gd name="T167" fmla="*/ 1269 w 1269"/>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9" h="164">
                      <a:moveTo>
                        <a:pt x="1266" y="94"/>
                      </a:moveTo>
                      <a:lnTo>
                        <a:pt x="1244" y="88"/>
                      </a:lnTo>
                      <a:lnTo>
                        <a:pt x="1223" y="79"/>
                      </a:lnTo>
                      <a:lnTo>
                        <a:pt x="1201" y="71"/>
                      </a:lnTo>
                      <a:lnTo>
                        <a:pt x="1179" y="65"/>
                      </a:lnTo>
                      <a:lnTo>
                        <a:pt x="1156" y="58"/>
                      </a:lnTo>
                      <a:lnTo>
                        <a:pt x="1134" y="55"/>
                      </a:lnTo>
                      <a:lnTo>
                        <a:pt x="1123" y="55"/>
                      </a:lnTo>
                      <a:lnTo>
                        <a:pt x="1113" y="55"/>
                      </a:lnTo>
                      <a:lnTo>
                        <a:pt x="1101" y="56"/>
                      </a:lnTo>
                      <a:lnTo>
                        <a:pt x="1090" y="60"/>
                      </a:lnTo>
                      <a:lnTo>
                        <a:pt x="1063" y="66"/>
                      </a:lnTo>
                      <a:lnTo>
                        <a:pt x="1036" y="71"/>
                      </a:lnTo>
                      <a:lnTo>
                        <a:pt x="1010" y="76"/>
                      </a:lnTo>
                      <a:lnTo>
                        <a:pt x="983" y="79"/>
                      </a:lnTo>
                      <a:lnTo>
                        <a:pt x="930" y="84"/>
                      </a:lnTo>
                      <a:lnTo>
                        <a:pt x="877" y="84"/>
                      </a:lnTo>
                      <a:lnTo>
                        <a:pt x="824" y="84"/>
                      </a:lnTo>
                      <a:lnTo>
                        <a:pt x="769" y="84"/>
                      </a:lnTo>
                      <a:lnTo>
                        <a:pt x="716" y="83"/>
                      </a:lnTo>
                      <a:lnTo>
                        <a:pt x="663" y="83"/>
                      </a:lnTo>
                      <a:lnTo>
                        <a:pt x="648" y="83"/>
                      </a:lnTo>
                      <a:lnTo>
                        <a:pt x="634" y="81"/>
                      </a:lnTo>
                      <a:lnTo>
                        <a:pt x="621" y="78"/>
                      </a:lnTo>
                      <a:lnTo>
                        <a:pt x="608" y="75"/>
                      </a:lnTo>
                      <a:lnTo>
                        <a:pt x="581" y="68"/>
                      </a:lnTo>
                      <a:lnTo>
                        <a:pt x="556" y="58"/>
                      </a:lnTo>
                      <a:lnTo>
                        <a:pt x="531" y="48"/>
                      </a:lnTo>
                      <a:lnTo>
                        <a:pt x="505" y="38"/>
                      </a:lnTo>
                      <a:lnTo>
                        <a:pt x="478" y="30"/>
                      </a:lnTo>
                      <a:lnTo>
                        <a:pt x="452" y="23"/>
                      </a:lnTo>
                      <a:lnTo>
                        <a:pt x="422" y="20"/>
                      </a:lnTo>
                      <a:lnTo>
                        <a:pt x="392" y="18"/>
                      </a:lnTo>
                      <a:lnTo>
                        <a:pt x="365" y="17"/>
                      </a:lnTo>
                      <a:lnTo>
                        <a:pt x="339" y="18"/>
                      </a:lnTo>
                      <a:lnTo>
                        <a:pt x="310" y="21"/>
                      </a:lnTo>
                      <a:lnTo>
                        <a:pt x="284" y="26"/>
                      </a:lnTo>
                      <a:lnTo>
                        <a:pt x="254" y="35"/>
                      </a:lnTo>
                      <a:lnTo>
                        <a:pt x="224" y="43"/>
                      </a:lnTo>
                      <a:lnTo>
                        <a:pt x="217" y="46"/>
                      </a:lnTo>
                      <a:lnTo>
                        <a:pt x="211" y="48"/>
                      </a:lnTo>
                      <a:lnTo>
                        <a:pt x="202" y="51"/>
                      </a:lnTo>
                      <a:lnTo>
                        <a:pt x="194" y="55"/>
                      </a:lnTo>
                      <a:lnTo>
                        <a:pt x="184" y="58"/>
                      </a:lnTo>
                      <a:lnTo>
                        <a:pt x="176" y="61"/>
                      </a:lnTo>
                      <a:lnTo>
                        <a:pt x="169" y="65"/>
                      </a:lnTo>
                      <a:lnTo>
                        <a:pt x="162" y="68"/>
                      </a:lnTo>
                      <a:lnTo>
                        <a:pt x="141" y="76"/>
                      </a:lnTo>
                      <a:lnTo>
                        <a:pt x="119" y="86"/>
                      </a:lnTo>
                      <a:lnTo>
                        <a:pt x="99" y="98"/>
                      </a:lnTo>
                      <a:lnTo>
                        <a:pt x="78" y="111"/>
                      </a:lnTo>
                      <a:lnTo>
                        <a:pt x="59" y="124"/>
                      </a:lnTo>
                      <a:lnTo>
                        <a:pt x="40" y="137"/>
                      </a:lnTo>
                      <a:lnTo>
                        <a:pt x="20" y="151"/>
                      </a:lnTo>
                      <a:lnTo>
                        <a:pt x="0" y="164"/>
                      </a:lnTo>
                      <a:lnTo>
                        <a:pt x="1" y="147"/>
                      </a:lnTo>
                      <a:lnTo>
                        <a:pt x="21" y="134"/>
                      </a:lnTo>
                      <a:lnTo>
                        <a:pt x="41" y="121"/>
                      </a:lnTo>
                      <a:lnTo>
                        <a:pt x="61" y="106"/>
                      </a:lnTo>
                      <a:lnTo>
                        <a:pt x="81" y="93"/>
                      </a:lnTo>
                      <a:lnTo>
                        <a:pt x="101" y="81"/>
                      </a:lnTo>
                      <a:lnTo>
                        <a:pt x="123" y="70"/>
                      </a:lnTo>
                      <a:lnTo>
                        <a:pt x="144" y="60"/>
                      </a:lnTo>
                      <a:lnTo>
                        <a:pt x="166" y="50"/>
                      </a:lnTo>
                      <a:lnTo>
                        <a:pt x="172" y="48"/>
                      </a:lnTo>
                      <a:lnTo>
                        <a:pt x="179" y="45"/>
                      </a:lnTo>
                      <a:lnTo>
                        <a:pt x="187" y="41"/>
                      </a:lnTo>
                      <a:lnTo>
                        <a:pt x="196" y="38"/>
                      </a:lnTo>
                      <a:lnTo>
                        <a:pt x="204" y="35"/>
                      </a:lnTo>
                      <a:lnTo>
                        <a:pt x="212" y="31"/>
                      </a:lnTo>
                      <a:lnTo>
                        <a:pt x="221" y="28"/>
                      </a:lnTo>
                      <a:lnTo>
                        <a:pt x="226" y="26"/>
                      </a:lnTo>
                      <a:lnTo>
                        <a:pt x="257" y="17"/>
                      </a:lnTo>
                      <a:lnTo>
                        <a:pt x="285" y="10"/>
                      </a:lnTo>
                      <a:lnTo>
                        <a:pt x="314" y="3"/>
                      </a:lnTo>
                      <a:lnTo>
                        <a:pt x="340" y="2"/>
                      </a:lnTo>
                      <a:lnTo>
                        <a:pt x="367" y="0"/>
                      </a:lnTo>
                      <a:lnTo>
                        <a:pt x="395" y="0"/>
                      </a:lnTo>
                      <a:lnTo>
                        <a:pt x="423" y="2"/>
                      </a:lnTo>
                      <a:lnTo>
                        <a:pt x="455" y="7"/>
                      </a:lnTo>
                      <a:lnTo>
                        <a:pt x="481" y="13"/>
                      </a:lnTo>
                      <a:lnTo>
                        <a:pt x="508" y="21"/>
                      </a:lnTo>
                      <a:lnTo>
                        <a:pt x="536" y="33"/>
                      </a:lnTo>
                      <a:lnTo>
                        <a:pt x="563" y="45"/>
                      </a:lnTo>
                      <a:lnTo>
                        <a:pt x="589" y="55"/>
                      </a:lnTo>
                      <a:lnTo>
                        <a:pt x="616" y="65"/>
                      </a:lnTo>
                      <a:lnTo>
                        <a:pt x="629" y="68"/>
                      </a:lnTo>
                      <a:lnTo>
                        <a:pt x="644" y="71"/>
                      </a:lnTo>
                      <a:lnTo>
                        <a:pt x="658" y="73"/>
                      </a:lnTo>
                      <a:lnTo>
                        <a:pt x="673" y="73"/>
                      </a:lnTo>
                      <a:lnTo>
                        <a:pt x="726" y="73"/>
                      </a:lnTo>
                      <a:lnTo>
                        <a:pt x="779" y="73"/>
                      </a:lnTo>
                      <a:lnTo>
                        <a:pt x="830" y="73"/>
                      </a:lnTo>
                      <a:lnTo>
                        <a:pt x="884" y="71"/>
                      </a:lnTo>
                      <a:lnTo>
                        <a:pt x="935" y="68"/>
                      </a:lnTo>
                      <a:lnTo>
                        <a:pt x="987" y="63"/>
                      </a:lnTo>
                      <a:lnTo>
                        <a:pt x="1013" y="60"/>
                      </a:lnTo>
                      <a:lnTo>
                        <a:pt x="1040" y="55"/>
                      </a:lnTo>
                      <a:lnTo>
                        <a:pt x="1066" y="48"/>
                      </a:lnTo>
                      <a:lnTo>
                        <a:pt x="1093" y="41"/>
                      </a:lnTo>
                      <a:lnTo>
                        <a:pt x="1103" y="40"/>
                      </a:lnTo>
                      <a:lnTo>
                        <a:pt x="1115" y="38"/>
                      </a:lnTo>
                      <a:lnTo>
                        <a:pt x="1126" y="38"/>
                      </a:lnTo>
                      <a:lnTo>
                        <a:pt x="1138" y="38"/>
                      </a:lnTo>
                      <a:lnTo>
                        <a:pt x="1159" y="41"/>
                      </a:lnTo>
                      <a:lnTo>
                        <a:pt x="1181" y="46"/>
                      </a:lnTo>
                      <a:lnTo>
                        <a:pt x="1203" y="55"/>
                      </a:lnTo>
                      <a:lnTo>
                        <a:pt x="1224" y="63"/>
                      </a:lnTo>
                      <a:lnTo>
                        <a:pt x="1246" y="71"/>
                      </a:lnTo>
                      <a:lnTo>
                        <a:pt x="1269" y="78"/>
                      </a:lnTo>
                      <a:lnTo>
                        <a:pt x="1266" y="94"/>
                      </a:lnTo>
                      <a:close/>
                    </a:path>
                  </a:pathLst>
                </a:custGeom>
                <a:solidFill>
                  <a:srgbClr val="FFFFFF"/>
                </a:solidFill>
                <a:ln w="9525">
                  <a:noFill/>
                  <a:round/>
                  <a:headEnd/>
                  <a:tailEnd/>
                </a:ln>
              </p:spPr>
              <p:txBody>
                <a:bodyPr/>
                <a:lstStyle/>
                <a:p>
                  <a:pPr algn="ctr"/>
                  <a:endParaRPr lang="en-US">
                    <a:latin typeface="Candara" pitchFamily="34" charset="0"/>
                  </a:endParaRPr>
                </a:p>
              </p:txBody>
            </p:sp>
            <p:sp>
              <p:nvSpPr>
                <p:cNvPr id="7662" name="Freeform 493"/>
                <p:cNvSpPr>
                  <a:spLocks/>
                </p:cNvSpPr>
                <p:nvPr/>
              </p:nvSpPr>
              <p:spPr bwMode="auto">
                <a:xfrm>
                  <a:off x="1400" y="2854"/>
                  <a:ext cx="1269" cy="164"/>
                </a:xfrm>
                <a:custGeom>
                  <a:avLst/>
                  <a:gdLst>
                    <a:gd name="T0" fmla="*/ 1244 w 1269"/>
                    <a:gd name="T1" fmla="*/ 88 h 164"/>
                    <a:gd name="T2" fmla="*/ 1201 w 1269"/>
                    <a:gd name="T3" fmla="*/ 71 h 164"/>
                    <a:gd name="T4" fmla="*/ 1156 w 1269"/>
                    <a:gd name="T5" fmla="*/ 58 h 164"/>
                    <a:gd name="T6" fmla="*/ 1123 w 1269"/>
                    <a:gd name="T7" fmla="*/ 55 h 164"/>
                    <a:gd name="T8" fmla="*/ 1101 w 1269"/>
                    <a:gd name="T9" fmla="*/ 56 h 164"/>
                    <a:gd name="T10" fmla="*/ 1063 w 1269"/>
                    <a:gd name="T11" fmla="*/ 66 h 164"/>
                    <a:gd name="T12" fmla="*/ 1010 w 1269"/>
                    <a:gd name="T13" fmla="*/ 76 h 164"/>
                    <a:gd name="T14" fmla="*/ 930 w 1269"/>
                    <a:gd name="T15" fmla="*/ 84 h 164"/>
                    <a:gd name="T16" fmla="*/ 824 w 1269"/>
                    <a:gd name="T17" fmla="*/ 84 h 164"/>
                    <a:gd name="T18" fmla="*/ 716 w 1269"/>
                    <a:gd name="T19" fmla="*/ 83 h 164"/>
                    <a:gd name="T20" fmla="*/ 648 w 1269"/>
                    <a:gd name="T21" fmla="*/ 83 h 164"/>
                    <a:gd name="T22" fmla="*/ 621 w 1269"/>
                    <a:gd name="T23" fmla="*/ 78 h 164"/>
                    <a:gd name="T24" fmla="*/ 581 w 1269"/>
                    <a:gd name="T25" fmla="*/ 68 h 164"/>
                    <a:gd name="T26" fmla="*/ 531 w 1269"/>
                    <a:gd name="T27" fmla="*/ 48 h 164"/>
                    <a:gd name="T28" fmla="*/ 478 w 1269"/>
                    <a:gd name="T29" fmla="*/ 30 h 164"/>
                    <a:gd name="T30" fmla="*/ 422 w 1269"/>
                    <a:gd name="T31" fmla="*/ 20 h 164"/>
                    <a:gd name="T32" fmla="*/ 365 w 1269"/>
                    <a:gd name="T33" fmla="*/ 17 h 164"/>
                    <a:gd name="T34" fmla="*/ 310 w 1269"/>
                    <a:gd name="T35" fmla="*/ 21 h 164"/>
                    <a:gd name="T36" fmla="*/ 254 w 1269"/>
                    <a:gd name="T37" fmla="*/ 35 h 164"/>
                    <a:gd name="T38" fmla="*/ 217 w 1269"/>
                    <a:gd name="T39" fmla="*/ 46 h 164"/>
                    <a:gd name="T40" fmla="*/ 202 w 1269"/>
                    <a:gd name="T41" fmla="*/ 51 h 164"/>
                    <a:gd name="T42" fmla="*/ 184 w 1269"/>
                    <a:gd name="T43" fmla="*/ 58 h 164"/>
                    <a:gd name="T44" fmla="*/ 169 w 1269"/>
                    <a:gd name="T45" fmla="*/ 65 h 164"/>
                    <a:gd name="T46" fmla="*/ 141 w 1269"/>
                    <a:gd name="T47" fmla="*/ 76 h 164"/>
                    <a:gd name="T48" fmla="*/ 99 w 1269"/>
                    <a:gd name="T49" fmla="*/ 98 h 164"/>
                    <a:gd name="T50" fmla="*/ 59 w 1269"/>
                    <a:gd name="T51" fmla="*/ 124 h 164"/>
                    <a:gd name="T52" fmla="*/ 20 w 1269"/>
                    <a:gd name="T53" fmla="*/ 151 h 164"/>
                    <a:gd name="T54" fmla="*/ 1 w 1269"/>
                    <a:gd name="T55" fmla="*/ 147 h 164"/>
                    <a:gd name="T56" fmla="*/ 41 w 1269"/>
                    <a:gd name="T57" fmla="*/ 121 h 164"/>
                    <a:gd name="T58" fmla="*/ 81 w 1269"/>
                    <a:gd name="T59" fmla="*/ 93 h 164"/>
                    <a:gd name="T60" fmla="*/ 123 w 1269"/>
                    <a:gd name="T61" fmla="*/ 70 h 164"/>
                    <a:gd name="T62" fmla="*/ 166 w 1269"/>
                    <a:gd name="T63" fmla="*/ 50 h 164"/>
                    <a:gd name="T64" fmla="*/ 179 w 1269"/>
                    <a:gd name="T65" fmla="*/ 45 h 164"/>
                    <a:gd name="T66" fmla="*/ 196 w 1269"/>
                    <a:gd name="T67" fmla="*/ 38 h 164"/>
                    <a:gd name="T68" fmla="*/ 212 w 1269"/>
                    <a:gd name="T69" fmla="*/ 31 h 164"/>
                    <a:gd name="T70" fmla="*/ 226 w 1269"/>
                    <a:gd name="T71" fmla="*/ 26 h 164"/>
                    <a:gd name="T72" fmla="*/ 285 w 1269"/>
                    <a:gd name="T73" fmla="*/ 10 h 164"/>
                    <a:gd name="T74" fmla="*/ 340 w 1269"/>
                    <a:gd name="T75" fmla="*/ 2 h 164"/>
                    <a:gd name="T76" fmla="*/ 395 w 1269"/>
                    <a:gd name="T77" fmla="*/ 0 h 164"/>
                    <a:gd name="T78" fmla="*/ 455 w 1269"/>
                    <a:gd name="T79" fmla="*/ 7 h 164"/>
                    <a:gd name="T80" fmla="*/ 508 w 1269"/>
                    <a:gd name="T81" fmla="*/ 21 h 164"/>
                    <a:gd name="T82" fmla="*/ 563 w 1269"/>
                    <a:gd name="T83" fmla="*/ 45 h 164"/>
                    <a:gd name="T84" fmla="*/ 616 w 1269"/>
                    <a:gd name="T85" fmla="*/ 65 h 164"/>
                    <a:gd name="T86" fmla="*/ 644 w 1269"/>
                    <a:gd name="T87" fmla="*/ 71 h 164"/>
                    <a:gd name="T88" fmla="*/ 673 w 1269"/>
                    <a:gd name="T89" fmla="*/ 73 h 164"/>
                    <a:gd name="T90" fmla="*/ 779 w 1269"/>
                    <a:gd name="T91" fmla="*/ 73 h 164"/>
                    <a:gd name="T92" fmla="*/ 884 w 1269"/>
                    <a:gd name="T93" fmla="*/ 71 h 164"/>
                    <a:gd name="T94" fmla="*/ 987 w 1269"/>
                    <a:gd name="T95" fmla="*/ 63 h 164"/>
                    <a:gd name="T96" fmla="*/ 1040 w 1269"/>
                    <a:gd name="T97" fmla="*/ 55 h 164"/>
                    <a:gd name="T98" fmla="*/ 1093 w 1269"/>
                    <a:gd name="T99" fmla="*/ 41 h 164"/>
                    <a:gd name="T100" fmla="*/ 1115 w 1269"/>
                    <a:gd name="T101" fmla="*/ 38 h 164"/>
                    <a:gd name="T102" fmla="*/ 1138 w 1269"/>
                    <a:gd name="T103" fmla="*/ 38 h 164"/>
                    <a:gd name="T104" fmla="*/ 1181 w 1269"/>
                    <a:gd name="T105" fmla="*/ 46 h 164"/>
                    <a:gd name="T106" fmla="*/ 1224 w 1269"/>
                    <a:gd name="T107" fmla="*/ 63 h 164"/>
                    <a:gd name="T108" fmla="*/ 1269 w 1269"/>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9"/>
                    <a:gd name="T166" fmla="*/ 0 h 164"/>
                    <a:gd name="T167" fmla="*/ 1269 w 1269"/>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9" h="164">
                      <a:moveTo>
                        <a:pt x="1266" y="94"/>
                      </a:moveTo>
                      <a:lnTo>
                        <a:pt x="1244" y="88"/>
                      </a:lnTo>
                      <a:lnTo>
                        <a:pt x="1223" y="79"/>
                      </a:lnTo>
                      <a:lnTo>
                        <a:pt x="1201" y="71"/>
                      </a:lnTo>
                      <a:lnTo>
                        <a:pt x="1179" y="65"/>
                      </a:lnTo>
                      <a:lnTo>
                        <a:pt x="1156" y="58"/>
                      </a:lnTo>
                      <a:lnTo>
                        <a:pt x="1134" y="55"/>
                      </a:lnTo>
                      <a:lnTo>
                        <a:pt x="1123" y="55"/>
                      </a:lnTo>
                      <a:lnTo>
                        <a:pt x="1113" y="55"/>
                      </a:lnTo>
                      <a:lnTo>
                        <a:pt x="1101" y="56"/>
                      </a:lnTo>
                      <a:lnTo>
                        <a:pt x="1090" y="60"/>
                      </a:lnTo>
                      <a:lnTo>
                        <a:pt x="1063" y="66"/>
                      </a:lnTo>
                      <a:lnTo>
                        <a:pt x="1036" y="71"/>
                      </a:lnTo>
                      <a:lnTo>
                        <a:pt x="1010" y="76"/>
                      </a:lnTo>
                      <a:lnTo>
                        <a:pt x="983" y="79"/>
                      </a:lnTo>
                      <a:lnTo>
                        <a:pt x="930" y="84"/>
                      </a:lnTo>
                      <a:lnTo>
                        <a:pt x="877" y="84"/>
                      </a:lnTo>
                      <a:lnTo>
                        <a:pt x="824" y="84"/>
                      </a:lnTo>
                      <a:lnTo>
                        <a:pt x="769" y="84"/>
                      </a:lnTo>
                      <a:lnTo>
                        <a:pt x="716" y="83"/>
                      </a:lnTo>
                      <a:lnTo>
                        <a:pt x="663" y="83"/>
                      </a:lnTo>
                      <a:lnTo>
                        <a:pt x="648" y="83"/>
                      </a:lnTo>
                      <a:lnTo>
                        <a:pt x="634" y="81"/>
                      </a:lnTo>
                      <a:lnTo>
                        <a:pt x="621" y="78"/>
                      </a:lnTo>
                      <a:lnTo>
                        <a:pt x="608" y="75"/>
                      </a:lnTo>
                      <a:lnTo>
                        <a:pt x="581" y="68"/>
                      </a:lnTo>
                      <a:lnTo>
                        <a:pt x="556" y="58"/>
                      </a:lnTo>
                      <a:lnTo>
                        <a:pt x="531" y="48"/>
                      </a:lnTo>
                      <a:lnTo>
                        <a:pt x="505" y="38"/>
                      </a:lnTo>
                      <a:lnTo>
                        <a:pt x="478" y="30"/>
                      </a:lnTo>
                      <a:lnTo>
                        <a:pt x="452" y="23"/>
                      </a:lnTo>
                      <a:lnTo>
                        <a:pt x="422" y="20"/>
                      </a:lnTo>
                      <a:lnTo>
                        <a:pt x="392" y="18"/>
                      </a:lnTo>
                      <a:lnTo>
                        <a:pt x="365" y="17"/>
                      </a:lnTo>
                      <a:lnTo>
                        <a:pt x="339" y="18"/>
                      </a:lnTo>
                      <a:lnTo>
                        <a:pt x="310" y="21"/>
                      </a:lnTo>
                      <a:lnTo>
                        <a:pt x="284" y="26"/>
                      </a:lnTo>
                      <a:lnTo>
                        <a:pt x="254" y="35"/>
                      </a:lnTo>
                      <a:lnTo>
                        <a:pt x="224" y="43"/>
                      </a:lnTo>
                      <a:lnTo>
                        <a:pt x="217" y="46"/>
                      </a:lnTo>
                      <a:lnTo>
                        <a:pt x="211" y="48"/>
                      </a:lnTo>
                      <a:lnTo>
                        <a:pt x="202" y="51"/>
                      </a:lnTo>
                      <a:lnTo>
                        <a:pt x="194" y="55"/>
                      </a:lnTo>
                      <a:lnTo>
                        <a:pt x="184" y="58"/>
                      </a:lnTo>
                      <a:lnTo>
                        <a:pt x="176" y="61"/>
                      </a:lnTo>
                      <a:lnTo>
                        <a:pt x="169" y="65"/>
                      </a:lnTo>
                      <a:lnTo>
                        <a:pt x="162" y="68"/>
                      </a:lnTo>
                      <a:lnTo>
                        <a:pt x="141" y="76"/>
                      </a:lnTo>
                      <a:lnTo>
                        <a:pt x="119" y="86"/>
                      </a:lnTo>
                      <a:lnTo>
                        <a:pt x="99" y="98"/>
                      </a:lnTo>
                      <a:lnTo>
                        <a:pt x="78" y="111"/>
                      </a:lnTo>
                      <a:lnTo>
                        <a:pt x="59" y="124"/>
                      </a:lnTo>
                      <a:lnTo>
                        <a:pt x="40" y="137"/>
                      </a:lnTo>
                      <a:lnTo>
                        <a:pt x="20" y="151"/>
                      </a:lnTo>
                      <a:lnTo>
                        <a:pt x="0" y="164"/>
                      </a:lnTo>
                      <a:lnTo>
                        <a:pt x="1" y="147"/>
                      </a:lnTo>
                      <a:lnTo>
                        <a:pt x="21" y="134"/>
                      </a:lnTo>
                      <a:lnTo>
                        <a:pt x="41" y="121"/>
                      </a:lnTo>
                      <a:lnTo>
                        <a:pt x="61" y="106"/>
                      </a:lnTo>
                      <a:lnTo>
                        <a:pt x="81" y="93"/>
                      </a:lnTo>
                      <a:lnTo>
                        <a:pt x="101" y="81"/>
                      </a:lnTo>
                      <a:lnTo>
                        <a:pt x="123" y="70"/>
                      </a:lnTo>
                      <a:lnTo>
                        <a:pt x="144" y="60"/>
                      </a:lnTo>
                      <a:lnTo>
                        <a:pt x="166" y="50"/>
                      </a:lnTo>
                      <a:lnTo>
                        <a:pt x="172" y="48"/>
                      </a:lnTo>
                      <a:lnTo>
                        <a:pt x="179" y="45"/>
                      </a:lnTo>
                      <a:lnTo>
                        <a:pt x="187" y="41"/>
                      </a:lnTo>
                      <a:lnTo>
                        <a:pt x="196" y="38"/>
                      </a:lnTo>
                      <a:lnTo>
                        <a:pt x="204" y="35"/>
                      </a:lnTo>
                      <a:lnTo>
                        <a:pt x="212" y="31"/>
                      </a:lnTo>
                      <a:lnTo>
                        <a:pt x="221" y="28"/>
                      </a:lnTo>
                      <a:lnTo>
                        <a:pt x="226" y="26"/>
                      </a:lnTo>
                      <a:lnTo>
                        <a:pt x="257" y="17"/>
                      </a:lnTo>
                      <a:lnTo>
                        <a:pt x="285" y="10"/>
                      </a:lnTo>
                      <a:lnTo>
                        <a:pt x="314" y="3"/>
                      </a:lnTo>
                      <a:lnTo>
                        <a:pt x="340" y="2"/>
                      </a:lnTo>
                      <a:lnTo>
                        <a:pt x="367" y="0"/>
                      </a:lnTo>
                      <a:lnTo>
                        <a:pt x="395" y="0"/>
                      </a:lnTo>
                      <a:lnTo>
                        <a:pt x="423" y="2"/>
                      </a:lnTo>
                      <a:lnTo>
                        <a:pt x="455" y="7"/>
                      </a:lnTo>
                      <a:lnTo>
                        <a:pt x="481" y="13"/>
                      </a:lnTo>
                      <a:lnTo>
                        <a:pt x="508" y="21"/>
                      </a:lnTo>
                      <a:lnTo>
                        <a:pt x="536" y="33"/>
                      </a:lnTo>
                      <a:lnTo>
                        <a:pt x="563" y="45"/>
                      </a:lnTo>
                      <a:lnTo>
                        <a:pt x="589" y="55"/>
                      </a:lnTo>
                      <a:lnTo>
                        <a:pt x="616" y="65"/>
                      </a:lnTo>
                      <a:lnTo>
                        <a:pt x="629" y="68"/>
                      </a:lnTo>
                      <a:lnTo>
                        <a:pt x="644" y="71"/>
                      </a:lnTo>
                      <a:lnTo>
                        <a:pt x="658" y="73"/>
                      </a:lnTo>
                      <a:lnTo>
                        <a:pt x="673" y="73"/>
                      </a:lnTo>
                      <a:lnTo>
                        <a:pt x="726" y="73"/>
                      </a:lnTo>
                      <a:lnTo>
                        <a:pt x="779" y="73"/>
                      </a:lnTo>
                      <a:lnTo>
                        <a:pt x="830" y="73"/>
                      </a:lnTo>
                      <a:lnTo>
                        <a:pt x="884" y="71"/>
                      </a:lnTo>
                      <a:lnTo>
                        <a:pt x="935" y="68"/>
                      </a:lnTo>
                      <a:lnTo>
                        <a:pt x="987" y="63"/>
                      </a:lnTo>
                      <a:lnTo>
                        <a:pt x="1013" y="60"/>
                      </a:lnTo>
                      <a:lnTo>
                        <a:pt x="1040" y="55"/>
                      </a:lnTo>
                      <a:lnTo>
                        <a:pt x="1066" y="48"/>
                      </a:lnTo>
                      <a:lnTo>
                        <a:pt x="1093" y="41"/>
                      </a:lnTo>
                      <a:lnTo>
                        <a:pt x="1103" y="40"/>
                      </a:lnTo>
                      <a:lnTo>
                        <a:pt x="1115" y="38"/>
                      </a:lnTo>
                      <a:lnTo>
                        <a:pt x="1126" y="38"/>
                      </a:lnTo>
                      <a:lnTo>
                        <a:pt x="1138" y="38"/>
                      </a:lnTo>
                      <a:lnTo>
                        <a:pt x="1159" y="41"/>
                      </a:lnTo>
                      <a:lnTo>
                        <a:pt x="1181" y="46"/>
                      </a:lnTo>
                      <a:lnTo>
                        <a:pt x="1203" y="55"/>
                      </a:lnTo>
                      <a:lnTo>
                        <a:pt x="1224" y="63"/>
                      </a:lnTo>
                      <a:lnTo>
                        <a:pt x="1246" y="71"/>
                      </a:lnTo>
                      <a:lnTo>
                        <a:pt x="1269" y="78"/>
                      </a:lnTo>
                      <a:lnTo>
                        <a:pt x="1266" y="94"/>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663" name="Freeform 494"/>
                <p:cNvSpPr>
                  <a:spLocks/>
                </p:cNvSpPr>
                <p:nvPr/>
              </p:nvSpPr>
              <p:spPr bwMode="auto">
                <a:xfrm>
                  <a:off x="1850" y="2869"/>
                  <a:ext cx="410" cy="69"/>
                </a:xfrm>
                <a:custGeom>
                  <a:avLst/>
                  <a:gdLst>
                    <a:gd name="T0" fmla="*/ 346 w 410"/>
                    <a:gd name="T1" fmla="*/ 69 h 69"/>
                    <a:gd name="T2" fmla="*/ 312 w 410"/>
                    <a:gd name="T3" fmla="*/ 68 h 69"/>
                    <a:gd name="T4" fmla="*/ 277 w 410"/>
                    <a:gd name="T5" fmla="*/ 68 h 69"/>
                    <a:gd name="T6" fmla="*/ 244 w 410"/>
                    <a:gd name="T7" fmla="*/ 68 h 69"/>
                    <a:gd name="T8" fmla="*/ 194 w 410"/>
                    <a:gd name="T9" fmla="*/ 66 h 69"/>
                    <a:gd name="T10" fmla="*/ 141 w 410"/>
                    <a:gd name="T11" fmla="*/ 56 h 69"/>
                    <a:gd name="T12" fmla="*/ 98 w 410"/>
                    <a:gd name="T13" fmla="*/ 40 h 69"/>
                    <a:gd name="T14" fmla="*/ 53 w 410"/>
                    <a:gd name="T15" fmla="*/ 21 h 69"/>
                    <a:gd name="T16" fmla="*/ 22 w 410"/>
                    <a:gd name="T17" fmla="*/ 10 h 69"/>
                    <a:gd name="T18" fmla="*/ 25 w 410"/>
                    <a:gd name="T19" fmla="*/ 10 h 69"/>
                    <a:gd name="T20" fmla="*/ 31 w 410"/>
                    <a:gd name="T21" fmla="*/ 10 h 69"/>
                    <a:gd name="T22" fmla="*/ 40 w 410"/>
                    <a:gd name="T23" fmla="*/ 10 h 69"/>
                    <a:gd name="T24" fmla="*/ 46 w 410"/>
                    <a:gd name="T25" fmla="*/ 11 h 69"/>
                    <a:gd name="T26" fmla="*/ 35 w 410"/>
                    <a:gd name="T27" fmla="*/ 8 h 69"/>
                    <a:gd name="T28" fmla="*/ 22 w 410"/>
                    <a:gd name="T29" fmla="*/ 6 h 69"/>
                    <a:gd name="T30" fmla="*/ 10 w 410"/>
                    <a:gd name="T31" fmla="*/ 5 h 69"/>
                    <a:gd name="T32" fmla="*/ 0 w 410"/>
                    <a:gd name="T33" fmla="*/ 5 h 69"/>
                    <a:gd name="T34" fmla="*/ 10 w 410"/>
                    <a:gd name="T35" fmla="*/ 3 h 69"/>
                    <a:gd name="T36" fmla="*/ 20 w 410"/>
                    <a:gd name="T37" fmla="*/ 3 h 69"/>
                    <a:gd name="T38" fmla="*/ 31 w 410"/>
                    <a:gd name="T39" fmla="*/ 3 h 69"/>
                    <a:gd name="T40" fmla="*/ 41 w 410"/>
                    <a:gd name="T41" fmla="*/ 2 h 69"/>
                    <a:gd name="T42" fmla="*/ 38 w 410"/>
                    <a:gd name="T43" fmla="*/ 2 h 69"/>
                    <a:gd name="T44" fmla="*/ 35 w 410"/>
                    <a:gd name="T45" fmla="*/ 0 h 69"/>
                    <a:gd name="T46" fmla="*/ 31 w 410"/>
                    <a:gd name="T47" fmla="*/ 0 h 69"/>
                    <a:gd name="T48" fmla="*/ 30 w 410"/>
                    <a:gd name="T49" fmla="*/ 0 h 69"/>
                    <a:gd name="T50" fmla="*/ 36 w 410"/>
                    <a:gd name="T51" fmla="*/ 0 h 69"/>
                    <a:gd name="T52" fmla="*/ 41 w 410"/>
                    <a:gd name="T53" fmla="*/ 2 h 69"/>
                    <a:gd name="T54" fmla="*/ 48 w 410"/>
                    <a:gd name="T55" fmla="*/ 3 h 69"/>
                    <a:gd name="T56" fmla="*/ 53 w 410"/>
                    <a:gd name="T57" fmla="*/ 5 h 69"/>
                    <a:gd name="T58" fmla="*/ 120 w 410"/>
                    <a:gd name="T59" fmla="*/ 31 h 69"/>
                    <a:gd name="T60" fmla="*/ 166 w 410"/>
                    <a:gd name="T61" fmla="*/ 48 h 69"/>
                    <a:gd name="T62" fmla="*/ 204 w 410"/>
                    <a:gd name="T63" fmla="*/ 55 h 69"/>
                    <a:gd name="T64" fmla="*/ 246 w 410"/>
                    <a:gd name="T65" fmla="*/ 58 h 69"/>
                    <a:gd name="T66" fmla="*/ 282 w 410"/>
                    <a:gd name="T67" fmla="*/ 58 h 69"/>
                    <a:gd name="T68" fmla="*/ 316 w 410"/>
                    <a:gd name="T69" fmla="*/ 58 h 69"/>
                    <a:gd name="T70" fmla="*/ 350 w 410"/>
                    <a:gd name="T71" fmla="*/ 58 h 69"/>
                    <a:gd name="T72" fmla="*/ 387 w 410"/>
                    <a:gd name="T73" fmla="*/ 58 h 69"/>
                    <a:gd name="T74" fmla="*/ 389 w 410"/>
                    <a:gd name="T75" fmla="*/ 60 h 69"/>
                    <a:gd name="T76" fmla="*/ 397 w 410"/>
                    <a:gd name="T77" fmla="*/ 60 h 69"/>
                    <a:gd name="T78" fmla="*/ 407 w 410"/>
                    <a:gd name="T79" fmla="*/ 61 h 69"/>
                    <a:gd name="T80" fmla="*/ 410 w 410"/>
                    <a:gd name="T81" fmla="*/ 61 h 69"/>
                    <a:gd name="T82" fmla="*/ 397 w 410"/>
                    <a:gd name="T83" fmla="*/ 61 h 69"/>
                    <a:gd name="T84" fmla="*/ 385 w 410"/>
                    <a:gd name="T85" fmla="*/ 61 h 69"/>
                    <a:gd name="T86" fmla="*/ 372 w 410"/>
                    <a:gd name="T87" fmla="*/ 60 h 69"/>
                    <a:gd name="T88" fmla="*/ 360 w 410"/>
                    <a:gd name="T89" fmla="*/ 60 h 69"/>
                    <a:gd name="T90" fmla="*/ 364 w 410"/>
                    <a:gd name="T91" fmla="*/ 61 h 69"/>
                    <a:gd name="T92" fmla="*/ 369 w 410"/>
                    <a:gd name="T93" fmla="*/ 61 h 69"/>
                    <a:gd name="T94" fmla="*/ 374 w 410"/>
                    <a:gd name="T95" fmla="*/ 63 h 69"/>
                    <a:gd name="T96" fmla="*/ 377 w 410"/>
                    <a:gd name="T97" fmla="*/ 64 h 69"/>
                    <a:gd name="T98" fmla="*/ 367 w 410"/>
                    <a:gd name="T99" fmla="*/ 63 h 69"/>
                    <a:gd name="T100" fmla="*/ 357 w 410"/>
                    <a:gd name="T101" fmla="*/ 63 h 69"/>
                    <a:gd name="T102" fmla="*/ 347 w 410"/>
                    <a:gd name="T103" fmla="*/ 61 h 69"/>
                    <a:gd name="T104" fmla="*/ 337 w 410"/>
                    <a:gd name="T105" fmla="*/ 61 h 69"/>
                    <a:gd name="T106" fmla="*/ 347 w 410"/>
                    <a:gd name="T107" fmla="*/ 63 h 69"/>
                    <a:gd name="T108" fmla="*/ 357 w 410"/>
                    <a:gd name="T109" fmla="*/ 64 h 69"/>
                    <a:gd name="T110" fmla="*/ 367 w 410"/>
                    <a:gd name="T111" fmla="*/ 68 h 69"/>
                    <a:gd name="T112" fmla="*/ 377 w 410"/>
                    <a:gd name="T113" fmla="*/ 68 h 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0"/>
                    <a:gd name="T172" fmla="*/ 0 h 69"/>
                    <a:gd name="T173" fmla="*/ 410 w 410"/>
                    <a:gd name="T174" fmla="*/ 69 h 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0" h="69">
                      <a:moveTo>
                        <a:pt x="362" y="69"/>
                      </a:moveTo>
                      <a:lnTo>
                        <a:pt x="346" y="69"/>
                      </a:lnTo>
                      <a:lnTo>
                        <a:pt x="329" y="69"/>
                      </a:lnTo>
                      <a:lnTo>
                        <a:pt x="312" y="68"/>
                      </a:lnTo>
                      <a:lnTo>
                        <a:pt x="296" y="68"/>
                      </a:lnTo>
                      <a:lnTo>
                        <a:pt x="277" y="68"/>
                      </a:lnTo>
                      <a:lnTo>
                        <a:pt x="261" y="68"/>
                      </a:lnTo>
                      <a:lnTo>
                        <a:pt x="244" y="68"/>
                      </a:lnTo>
                      <a:lnTo>
                        <a:pt x="228" y="68"/>
                      </a:lnTo>
                      <a:lnTo>
                        <a:pt x="194" y="66"/>
                      </a:lnTo>
                      <a:lnTo>
                        <a:pt x="166" y="63"/>
                      </a:lnTo>
                      <a:lnTo>
                        <a:pt x="141" y="56"/>
                      </a:lnTo>
                      <a:lnTo>
                        <a:pt x="120" y="48"/>
                      </a:lnTo>
                      <a:lnTo>
                        <a:pt x="98" y="40"/>
                      </a:lnTo>
                      <a:lnTo>
                        <a:pt x="76" y="30"/>
                      </a:lnTo>
                      <a:lnTo>
                        <a:pt x="53" y="21"/>
                      </a:lnTo>
                      <a:lnTo>
                        <a:pt x="30" y="15"/>
                      </a:lnTo>
                      <a:lnTo>
                        <a:pt x="22" y="10"/>
                      </a:lnTo>
                      <a:lnTo>
                        <a:pt x="23" y="10"/>
                      </a:lnTo>
                      <a:lnTo>
                        <a:pt x="25" y="10"/>
                      </a:lnTo>
                      <a:lnTo>
                        <a:pt x="28" y="10"/>
                      </a:lnTo>
                      <a:lnTo>
                        <a:pt x="31" y="10"/>
                      </a:lnTo>
                      <a:lnTo>
                        <a:pt x="36" y="10"/>
                      </a:lnTo>
                      <a:lnTo>
                        <a:pt x="40" y="10"/>
                      </a:lnTo>
                      <a:lnTo>
                        <a:pt x="43" y="11"/>
                      </a:lnTo>
                      <a:lnTo>
                        <a:pt x="46" y="11"/>
                      </a:lnTo>
                      <a:lnTo>
                        <a:pt x="40" y="10"/>
                      </a:lnTo>
                      <a:lnTo>
                        <a:pt x="35" y="8"/>
                      </a:lnTo>
                      <a:lnTo>
                        <a:pt x="28" y="6"/>
                      </a:lnTo>
                      <a:lnTo>
                        <a:pt x="22" y="6"/>
                      </a:lnTo>
                      <a:lnTo>
                        <a:pt x="17" y="5"/>
                      </a:lnTo>
                      <a:lnTo>
                        <a:pt x="10" y="5"/>
                      </a:lnTo>
                      <a:lnTo>
                        <a:pt x="5" y="5"/>
                      </a:lnTo>
                      <a:lnTo>
                        <a:pt x="0" y="5"/>
                      </a:lnTo>
                      <a:lnTo>
                        <a:pt x="5" y="3"/>
                      </a:lnTo>
                      <a:lnTo>
                        <a:pt x="10" y="3"/>
                      </a:lnTo>
                      <a:lnTo>
                        <a:pt x="15" y="3"/>
                      </a:lnTo>
                      <a:lnTo>
                        <a:pt x="20" y="3"/>
                      </a:lnTo>
                      <a:lnTo>
                        <a:pt x="25" y="3"/>
                      </a:lnTo>
                      <a:lnTo>
                        <a:pt x="31" y="3"/>
                      </a:lnTo>
                      <a:lnTo>
                        <a:pt x="36" y="3"/>
                      </a:lnTo>
                      <a:lnTo>
                        <a:pt x="41" y="2"/>
                      </a:lnTo>
                      <a:lnTo>
                        <a:pt x="40" y="2"/>
                      </a:lnTo>
                      <a:lnTo>
                        <a:pt x="38" y="2"/>
                      </a:lnTo>
                      <a:lnTo>
                        <a:pt x="36" y="2"/>
                      </a:lnTo>
                      <a:lnTo>
                        <a:pt x="35" y="0"/>
                      </a:lnTo>
                      <a:lnTo>
                        <a:pt x="33" y="0"/>
                      </a:lnTo>
                      <a:lnTo>
                        <a:pt x="31" y="0"/>
                      </a:lnTo>
                      <a:lnTo>
                        <a:pt x="30" y="0"/>
                      </a:lnTo>
                      <a:lnTo>
                        <a:pt x="33" y="0"/>
                      </a:lnTo>
                      <a:lnTo>
                        <a:pt x="36" y="0"/>
                      </a:lnTo>
                      <a:lnTo>
                        <a:pt x="40" y="2"/>
                      </a:lnTo>
                      <a:lnTo>
                        <a:pt x="41" y="2"/>
                      </a:lnTo>
                      <a:lnTo>
                        <a:pt x="45" y="2"/>
                      </a:lnTo>
                      <a:lnTo>
                        <a:pt x="48" y="3"/>
                      </a:lnTo>
                      <a:lnTo>
                        <a:pt x="51" y="5"/>
                      </a:lnTo>
                      <a:lnTo>
                        <a:pt x="53" y="5"/>
                      </a:lnTo>
                      <a:lnTo>
                        <a:pt x="90" y="20"/>
                      </a:lnTo>
                      <a:lnTo>
                        <a:pt x="120" y="31"/>
                      </a:lnTo>
                      <a:lnTo>
                        <a:pt x="144" y="41"/>
                      </a:lnTo>
                      <a:lnTo>
                        <a:pt x="166" y="48"/>
                      </a:lnTo>
                      <a:lnTo>
                        <a:pt x="184" y="51"/>
                      </a:lnTo>
                      <a:lnTo>
                        <a:pt x="204" y="55"/>
                      </a:lnTo>
                      <a:lnTo>
                        <a:pt x="224" y="56"/>
                      </a:lnTo>
                      <a:lnTo>
                        <a:pt x="246" y="58"/>
                      </a:lnTo>
                      <a:lnTo>
                        <a:pt x="264" y="58"/>
                      </a:lnTo>
                      <a:lnTo>
                        <a:pt x="282" y="58"/>
                      </a:lnTo>
                      <a:lnTo>
                        <a:pt x="299" y="58"/>
                      </a:lnTo>
                      <a:lnTo>
                        <a:pt x="316" y="58"/>
                      </a:lnTo>
                      <a:lnTo>
                        <a:pt x="334" y="58"/>
                      </a:lnTo>
                      <a:lnTo>
                        <a:pt x="350" y="58"/>
                      </a:lnTo>
                      <a:lnTo>
                        <a:pt x="367" y="58"/>
                      </a:lnTo>
                      <a:lnTo>
                        <a:pt x="387" y="58"/>
                      </a:lnTo>
                      <a:lnTo>
                        <a:pt x="389" y="60"/>
                      </a:lnTo>
                      <a:lnTo>
                        <a:pt x="392" y="60"/>
                      </a:lnTo>
                      <a:lnTo>
                        <a:pt x="397" y="60"/>
                      </a:lnTo>
                      <a:lnTo>
                        <a:pt x="402" y="60"/>
                      </a:lnTo>
                      <a:lnTo>
                        <a:pt x="407" y="61"/>
                      </a:lnTo>
                      <a:lnTo>
                        <a:pt x="410" y="61"/>
                      </a:lnTo>
                      <a:lnTo>
                        <a:pt x="404" y="61"/>
                      </a:lnTo>
                      <a:lnTo>
                        <a:pt x="397" y="61"/>
                      </a:lnTo>
                      <a:lnTo>
                        <a:pt x="392" y="61"/>
                      </a:lnTo>
                      <a:lnTo>
                        <a:pt x="385" y="61"/>
                      </a:lnTo>
                      <a:lnTo>
                        <a:pt x="379" y="60"/>
                      </a:lnTo>
                      <a:lnTo>
                        <a:pt x="372" y="60"/>
                      </a:lnTo>
                      <a:lnTo>
                        <a:pt x="365" y="60"/>
                      </a:lnTo>
                      <a:lnTo>
                        <a:pt x="360" y="60"/>
                      </a:lnTo>
                      <a:lnTo>
                        <a:pt x="362" y="60"/>
                      </a:lnTo>
                      <a:lnTo>
                        <a:pt x="364" y="61"/>
                      </a:lnTo>
                      <a:lnTo>
                        <a:pt x="367" y="61"/>
                      </a:lnTo>
                      <a:lnTo>
                        <a:pt x="369" y="61"/>
                      </a:lnTo>
                      <a:lnTo>
                        <a:pt x="372" y="61"/>
                      </a:lnTo>
                      <a:lnTo>
                        <a:pt x="374" y="63"/>
                      </a:lnTo>
                      <a:lnTo>
                        <a:pt x="375" y="63"/>
                      </a:lnTo>
                      <a:lnTo>
                        <a:pt x="377" y="64"/>
                      </a:lnTo>
                      <a:lnTo>
                        <a:pt x="372" y="64"/>
                      </a:lnTo>
                      <a:lnTo>
                        <a:pt x="367" y="63"/>
                      </a:lnTo>
                      <a:lnTo>
                        <a:pt x="362" y="63"/>
                      </a:lnTo>
                      <a:lnTo>
                        <a:pt x="357" y="63"/>
                      </a:lnTo>
                      <a:lnTo>
                        <a:pt x="352" y="61"/>
                      </a:lnTo>
                      <a:lnTo>
                        <a:pt x="347" y="61"/>
                      </a:lnTo>
                      <a:lnTo>
                        <a:pt x="342" y="61"/>
                      </a:lnTo>
                      <a:lnTo>
                        <a:pt x="337" y="61"/>
                      </a:lnTo>
                      <a:lnTo>
                        <a:pt x="342" y="61"/>
                      </a:lnTo>
                      <a:lnTo>
                        <a:pt x="347" y="63"/>
                      </a:lnTo>
                      <a:lnTo>
                        <a:pt x="352" y="64"/>
                      </a:lnTo>
                      <a:lnTo>
                        <a:pt x="357" y="64"/>
                      </a:lnTo>
                      <a:lnTo>
                        <a:pt x="362" y="66"/>
                      </a:lnTo>
                      <a:lnTo>
                        <a:pt x="367" y="68"/>
                      </a:lnTo>
                      <a:lnTo>
                        <a:pt x="372" y="68"/>
                      </a:lnTo>
                      <a:lnTo>
                        <a:pt x="377" y="68"/>
                      </a:lnTo>
                      <a:lnTo>
                        <a:pt x="362" y="69"/>
                      </a:lnTo>
                      <a:close/>
                    </a:path>
                  </a:pathLst>
                </a:custGeom>
                <a:solidFill>
                  <a:srgbClr val="FFFFFF"/>
                </a:solidFill>
                <a:ln w="9525">
                  <a:noFill/>
                  <a:round/>
                  <a:headEnd/>
                  <a:tailEnd/>
                </a:ln>
              </p:spPr>
              <p:txBody>
                <a:bodyPr/>
                <a:lstStyle/>
                <a:p>
                  <a:pPr algn="ctr"/>
                  <a:endParaRPr lang="en-US">
                    <a:latin typeface="Candara" pitchFamily="34" charset="0"/>
                  </a:endParaRPr>
                </a:p>
              </p:txBody>
            </p:sp>
            <p:sp>
              <p:nvSpPr>
                <p:cNvPr id="7664" name="Freeform 495"/>
                <p:cNvSpPr>
                  <a:spLocks/>
                </p:cNvSpPr>
                <p:nvPr/>
              </p:nvSpPr>
              <p:spPr bwMode="auto">
                <a:xfrm>
                  <a:off x="1850" y="2869"/>
                  <a:ext cx="410" cy="69"/>
                </a:xfrm>
                <a:custGeom>
                  <a:avLst/>
                  <a:gdLst>
                    <a:gd name="T0" fmla="*/ 346 w 410"/>
                    <a:gd name="T1" fmla="*/ 69 h 69"/>
                    <a:gd name="T2" fmla="*/ 312 w 410"/>
                    <a:gd name="T3" fmla="*/ 68 h 69"/>
                    <a:gd name="T4" fmla="*/ 277 w 410"/>
                    <a:gd name="T5" fmla="*/ 68 h 69"/>
                    <a:gd name="T6" fmla="*/ 244 w 410"/>
                    <a:gd name="T7" fmla="*/ 68 h 69"/>
                    <a:gd name="T8" fmla="*/ 194 w 410"/>
                    <a:gd name="T9" fmla="*/ 66 h 69"/>
                    <a:gd name="T10" fmla="*/ 141 w 410"/>
                    <a:gd name="T11" fmla="*/ 56 h 69"/>
                    <a:gd name="T12" fmla="*/ 98 w 410"/>
                    <a:gd name="T13" fmla="*/ 40 h 69"/>
                    <a:gd name="T14" fmla="*/ 53 w 410"/>
                    <a:gd name="T15" fmla="*/ 21 h 69"/>
                    <a:gd name="T16" fmla="*/ 22 w 410"/>
                    <a:gd name="T17" fmla="*/ 10 h 69"/>
                    <a:gd name="T18" fmla="*/ 25 w 410"/>
                    <a:gd name="T19" fmla="*/ 10 h 69"/>
                    <a:gd name="T20" fmla="*/ 31 w 410"/>
                    <a:gd name="T21" fmla="*/ 10 h 69"/>
                    <a:gd name="T22" fmla="*/ 40 w 410"/>
                    <a:gd name="T23" fmla="*/ 10 h 69"/>
                    <a:gd name="T24" fmla="*/ 46 w 410"/>
                    <a:gd name="T25" fmla="*/ 11 h 69"/>
                    <a:gd name="T26" fmla="*/ 35 w 410"/>
                    <a:gd name="T27" fmla="*/ 8 h 69"/>
                    <a:gd name="T28" fmla="*/ 22 w 410"/>
                    <a:gd name="T29" fmla="*/ 6 h 69"/>
                    <a:gd name="T30" fmla="*/ 10 w 410"/>
                    <a:gd name="T31" fmla="*/ 5 h 69"/>
                    <a:gd name="T32" fmla="*/ 0 w 410"/>
                    <a:gd name="T33" fmla="*/ 5 h 69"/>
                    <a:gd name="T34" fmla="*/ 10 w 410"/>
                    <a:gd name="T35" fmla="*/ 3 h 69"/>
                    <a:gd name="T36" fmla="*/ 20 w 410"/>
                    <a:gd name="T37" fmla="*/ 3 h 69"/>
                    <a:gd name="T38" fmla="*/ 31 w 410"/>
                    <a:gd name="T39" fmla="*/ 3 h 69"/>
                    <a:gd name="T40" fmla="*/ 41 w 410"/>
                    <a:gd name="T41" fmla="*/ 2 h 69"/>
                    <a:gd name="T42" fmla="*/ 38 w 410"/>
                    <a:gd name="T43" fmla="*/ 2 h 69"/>
                    <a:gd name="T44" fmla="*/ 35 w 410"/>
                    <a:gd name="T45" fmla="*/ 0 h 69"/>
                    <a:gd name="T46" fmla="*/ 31 w 410"/>
                    <a:gd name="T47" fmla="*/ 0 h 69"/>
                    <a:gd name="T48" fmla="*/ 30 w 410"/>
                    <a:gd name="T49" fmla="*/ 0 h 69"/>
                    <a:gd name="T50" fmla="*/ 36 w 410"/>
                    <a:gd name="T51" fmla="*/ 0 h 69"/>
                    <a:gd name="T52" fmla="*/ 41 w 410"/>
                    <a:gd name="T53" fmla="*/ 2 h 69"/>
                    <a:gd name="T54" fmla="*/ 48 w 410"/>
                    <a:gd name="T55" fmla="*/ 3 h 69"/>
                    <a:gd name="T56" fmla="*/ 53 w 410"/>
                    <a:gd name="T57" fmla="*/ 5 h 69"/>
                    <a:gd name="T58" fmla="*/ 120 w 410"/>
                    <a:gd name="T59" fmla="*/ 31 h 69"/>
                    <a:gd name="T60" fmla="*/ 166 w 410"/>
                    <a:gd name="T61" fmla="*/ 48 h 69"/>
                    <a:gd name="T62" fmla="*/ 204 w 410"/>
                    <a:gd name="T63" fmla="*/ 55 h 69"/>
                    <a:gd name="T64" fmla="*/ 246 w 410"/>
                    <a:gd name="T65" fmla="*/ 58 h 69"/>
                    <a:gd name="T66" fmla="*/ 282 w 410"/>
                    <a:gd name="T67" fmla="*/ 58 h 69"/>
                    <a:gd name="T68" fmla="*/ 316 w 410"/>
                    <a:gd name="T69" fmla="*/ 58 h 69"/>
                    <a:gd name="T70" fmla="*/ 350 w 410"/>
                    <a:gd name="T71" fmla="*/ 58 h 69"/>
                    <a:gd name="T72" fmla="*/ 387 w 410"/>
                    <a:gd name="T73" fmla="*/ 58 h 69"/>
                    <a:gd name="T74" fmla="*/ 389 w 410"/>
                    <a:gd name="T75" fmla="*/ 60 h 69"/>
                    <a:gd name="T76" fmla="*/ 397 w 410"/>
                    <a:gd name="T77" fmla="*/ 60 h 69"/>
                    <a:gd name="T78" fmla="*/ 407 w 410"/>
                    <a:gd name="T79" fmla="*/ 61 h 69"/>
                    <a:gd name="T80" fmla="*/ 410 w 410"/>
                    <a:gd name="T81" fmla="*/ 61 h 69"/>
                    <a:gd name="T82" fmla="*/ 397 w 410"/>
                    <a:gd name="T83" fmla="*/ 61 h 69"/>
                    <a:gd name="T84" fmla="*/ 385 w 410"/>
                    <a:gd name="T85" fmla="*/ 61 h 69"/>
                    <a:gd name="T86" fmla="*/ 372 w 410"/>
                    <a:gd name="T87" fmla="*/ 60 h 69"/>
                    <a:gd name="T88" fmla="*/ 360 w 410"/>
                    <a:gd name="T89" fmla="*/ 60 h 69"/>
                    <a:gd name="T90" fmla="*/ 364 w 410"/>
                    <a:gd name="T91" fmla="*/ 61 h 69"/>
                    <a:gd name="T92" fmla="*/ 369 w 410"/>
                    <a:gd name="T93" fmla="*/ 61 h 69"/>
                    <a:gd name="T94" fmla="*/ 374 w 410"/>
                    <a:gd name="T95" fmla="*/ 63 h 69"/>
                    <a:gd name="T96" fmla="*/ 377 w 410"/>
                    <a:gd name="T97" fmla="*/ 64 h 69"/>
                    <a:gd name="T98" fmla="*/ 367 w 410"/>
                    <a:gd name="T99" fmla="*/ 63 h 69"/>
                    <a:gd name="T100" fmla="*/ 357 w 410"/>
                    <a:gd name="T101" fmla="*/ 63 h 69"/>
                    <a:gd name="T102" fmla="*/ 347 w 410"/>
                    <a:gd name="T103" fmla="*/ 61 h 69"/>
                    <a:gd name="T104" fmla="*/ 337 w 410"/>
                    <a:gd name="T105" fmla="*/ 61 h 69"/>
                    <a:gd name="T106" fmla="*/ 347 w 410"/>
                    <a:gd name="T107" fmla="*/ 63 h 69"/>
                    <a:gd name="T108" fmla="*/ 357 w 410"/>
                    <a:gd name="T109" fmla="*/ 64 h 69"/>
                    <a:gd name="T110" fmla="*/ 367 w 410"/>
                    <a:gd name="T111" fmla="*/ 68 h 69"/>
                    <a:gd name="T112" fmla="*/ 377 w 410"/>
                    <a:gd name="T113" fmla="*/ 68 h 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0"/>
                    <a:gd name="T172" fmla="*/ 0 h 69"/>
                    <a:gd name="T173" fmla="*/ 410 w 410"/>
                    <a:gd name="T174" fmla="*/ 69 h 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0" h="69">
                      <a:moveTo>
                        <a:pt x="362" y="69"/>
                      </a:moveTo>
                      <a:lnTo>
                        <a:pt x="346" y="69"/>
                      </a:lnTo>
                      <a:lnTo>
                        <a:pt x="329" y="69"/>
                      </a:lnTo>
                      <a:lnTo>
                        <a:pt x="312" y="68"/>
                      </a:lnTo>
                      <a:lnTo>
                        <a:pt x="296" y="68"/>
                      </a:lnTo>
                      <a:lnTo>
                        <a:pt x="277" y="68"/>
                      </a:lnTo>
                      <a:lnTo>
                        <a:pt x="261" y="68"/>
                      </a:lnTo>
                      <a:lnTo>
                        <a:pt x="244" y="68"/>
                      </a:lnTo>
                      <a:lnTo>
                        <a:pt x="228" y="68"/>
                      </a:lnTo>
                      <a:lnTo>
                        <a:pt x="194" y="66"/>
                      </a:lnTo>
                      <a:lnTo>
                        <a:pt x="166" y="63"/>
                      </a:lnTo>
                      <a:lnTo>
                        <a:pt x="141" y="56"/>
                      </a:lnTo>
                      <a:lnTo>
                        <a:pt x="120" y="48"/>
                      </a:lnTo>
                      <a:lnTo>
                        <a:pt x="98" y="40"/>
                      </a:lnTo>
                      <a:lnTo>
                        <a:pt x="76" y="30"/>
                      </a:lnTo>
                      <a:lnTo>
                        <a:pt x="53" y="21"/>
                      </a:lnTo>
                      <a:lnTo>
                        <a:pt x="30" y="15"/>
                      </a:lnTo>
                      <a:lnTo>
                        <a:pt x="22" y="10"/>
                      </a:lnTo>
                      <a:lnTo>
                        <a:pt x="23" y="10"/>
                      </a:lnTo>
                      <a:lnTo>
                        <a:pt x="25" y="10"/>
                      </a:lnTo>
                      <a:lnTo>
                        <a:pt x="28" y="10"/>
                      </a:lnTo>
                      <a:lnTo>
                        <a:pt x="31" y="10"/>
                      </a:lnTo>
                      <a:lnTo>
                        <a:pt x="36" y="10"/>
                      </a:lnTo>
                      <a:lnTo>
                        <a:pt x="40" y="10"/>
                      </a:lnTo>
                      <a:lnTo>
                        <a:pt x="43" y="11"/>
                      </a:lnTo>
                      <a:lnTo>
                        <a:pt x="46" y="11"/>
                      </a:lnTo>
                      <a:lnTo>
                        <a:pt x="40" y="10"/>
                      </a:lnTo>
                      <a:lnTo>
                        <a:pt x="35" y="8"/>
                      </a:lnTo>
                      <a:lnTo>
                        <a:pt x="28" y="6"/>
                      </a:lnTo>
                      <a:lnTo>
                        <a:pt x="22" y="6"/>
                      </a:lnTo>
                      <a:lnTo>
                        <a:pt x="17" y="5"/>
                      </a:lnTo>
                      <a:lnTo>
                        <a:pt x="10" y="5"/>
                      </a:lnTo>
                      <a:lnTo>
                        <a:pt x="5" y="5"/>
                      </a:lnTo>
                      <a:lnTo>
                        <a:pt x="0" y="5"/>
                      </a:lnTo>
                      <a:lnTo>
                        <a:pt x="5" y="3"/>
                      </a:lnTo>
                      <a:lnTo>
                        <a:pt x="10" y="3"/>
                      </a:lnTo>
                      <a:lnTo>
                        <a:pt x="15" y="3"/>
                      </a:lnTo>
                      <a:lnTo>
                        <a:pt x="20" y="3"/>
                      </a:lnTo>
                      <a:lnTo>
                        <a:pt x="25" y="3"/>
                      </a:lnTo>
                      <a:lnTo>
                        <a:pt x="31" y="3"/>
                      </a:lnTo>
                      <a:lnTo>
                        <a:pt x="36" y="3"/>
                      </a:lnTo>
                      <a:lnTo>
                        <a:pt x="41" y="2"/>
                      </a:lnTo>
                      <a:lnTo>
                        <a:pt x="40" y="2"/>
                      </a:lnTo>
                      <a:lnTo>
                        <a:pt x="38" y="2"/>
                      </a:lnTo>
                      <a:lnTo>
                        <a:pt x="36" y="2"/>
                      </a:lnTo>
                      <a:lnTo>
                        <a:pt x="35" y="0"/>
                      </a:lnTo>
                      <a:lnTo>
                        <a:pt x="33" y="0"/>
                      </a:lnTo>
                      <a:lnTo>
                        <a:pt x="31" y="0"/>
                      </a:lnTo>
                      <a:lnTo>
                        <a:pt x="30" y="0"/>
                      </a:lnTo>
                      <a:lnTo>
                        <a:pt x="33" y="0"/>
                      </a:lnTo>
                      <a:lnTo>
                        <a:pt x="36" y="0"/>
                      </a:lnTo>
                      <a:lnTo>
                        <a:pt x="40" y="2"/>
                      </a:lnTo>
                      <a:lnTo>
                        <a:pt x="41" y="2"/>
                      </a:lnTo>
                      <a:lnTo>
                        <a:pt x="45" y="2"/>
                      </a:lnTo>
                      <a:lnTo>
                        <a:pt x="48" y="3"/>
                      </a:lnTo>
                      <a:lnTo>
                        <a:pt x="51" y="5"/>
                      </a:lnTo>
                      <a:lnTo>
                        <a:pt x="53" y="5"/>
                      </a:lnTo>
                      <a:lnTo>
                        <a:pt x="90" y="20"/>
                      </a:lnTo>
                      <a:lnTo>
                        <a:pt x="120" y="31"/>
                      </a:lnTo>
                      <a:lnTo>
                        <a:pt x="144" y="41"/>
                      </a:lnTo>
                      <a:lnTo>
                        <a:pt x="166" y="48"/>
                      </a:lnTo>
                      <a:lnTo>
                        <a:pt x="184" y="51"/>
                      </a:lnTo>
                      <a:lnTo>
                        <a:pt x="204" y="55"/>
                      </a:lnTo>
                      <a:lnTo>
                        <a:pt x="224" y="56"/>
                      </a:lnTo>
                      <a:lnTo>
                        <a:pt x="246" y="58"/>
                      </a:lnTo>
                      <a:lnTo>
                        <a:pt x="264" y="58"/>
                      </a:lnTo>
                      <a:lnTo>
                        <a:pt x="282" y="58"/>
                      </a:lnTo>
                      <a:lnTo>
                        <a:pt x="299" y="58"/>
                      </a:lnTo>
                      <a:lnTo>
                        <a:pt x="316" y="58"/>
                      </a:lnTo>
                      <a:lnTo>
                        <a:pt x="334" y="58"/>
                      </a:lnTo>
                      <a:lnTo>
                        <a:pt x="350" y="58"/>
                      </a:lnTo>
                      <a:lnTo>
                        <a:pt x="367" y="58"/>
                      </a:lnTo>
                      <a:lnTo>
                        <a:pt x="387" y="58"/>
                      </a:lnTo>
                      <a:lnTo>
                        <a:pt x="389" y="60"/>
                      </a:lnTo>
                      <a:lnTo>
                        <a:pt x="392" y="60"/>
                      </a:lnTo>
                      <a:lnTo>
                        <a:pt x="397" y="60"/>
                      </a:lnTo>
                      <a:lnTo>
                        <a:pt x="402" y="60"/>
                      </a:lnTo>
                      <a:lnTo>
                        <a:pt x="407" y="61"/>
                      </a:lnTo>
                      <a:lnTo>
                        <a:pt x="410" y="61"/>
                      </a:lnTo>
                      <a:lnTo>
                        <a:pt x="404" y="61"/>
                      </a:lnTo>
                      <a:lnTo>
                        <a:pt x="397" y="61"/>
                      </a:lnTo>
                      <a:lnTo>
                        <a:pt x="392" y="61"/>
                      </a:lnTo>
                      <a:lnTo>
                        <a:pt x="385" y="61"/>
                      </a:lnTo>
                      <a:lnTo>
                        <a:pt x="379" y="60"/>
                      </a:lnTo>
                      <a:lnTo>
                        <a:pt x="372" y="60"/>
                      </a:lnTo>
                      <a:lnTo>
                        <a:pt x="365" y="60"/>
                      </a:lnTo>
                      <a:lnTo>
                        <a:pt x="360" y="60"/>
                      </a:lnTo>
                      <a:lnTo>
                        <a:pt x="362" y="60"/>
                      </a:lnTo>
                      <a:lnTo>
                        <a:pt x="364" y="61"/>
                      </a:lnTo>
                      <a:lnTo>
                        <a:pt x="367" y="61"/>
                      </a:lnTo>
                      <a:lnTo>
                        <a:pt x="369" y="61"/>
                      </a:lnTo>
                      <a:lnTo>
                        <a:pt x="372" y="61"/>
                      </a:lnTo>
                      <a:lnTo>
                        <a:pt x="374" y="63"/>
                      </a:lnTo>
                      <a:lnTo>
                        <a:pt x="375" y="63"/>
                      </a:lnTo>
                      <a:lnTo>
                        <a:pt x="377" y="64"/>
                      </a:lnTo>
                      <a:lnTo>
                        <a:pt x="372" y="64"/>
                      </a:lnTo>
                      <a:lnTo>
                        <a:pt x="367" y="63"/>
                      </a:lnTo>
                      <a:lnTo>
                        <a:pt x="362" y="63"/>
                      </a:lnTo>
                      <a:lnTo>
                        <a:pt x="357" y="63"/>
                      </a:lnTo>
                      <a:lnTo>
                        <a:pt x="352" y="61"/>
                      </a:lnTo>
                      <a:lnTo>
                        <a:pt x="347" y="61"/>
                      </a:lnTo>
                      <a:lnTo>
                        <a:pt x="342" y="61"/>
                      </a:lnTo>
                      <a:lnTo>
                        <a:pt x="337" y="61"/>
                      </a:lnTo>
                      <a:lnTo>
                        <a:pt x="342" y="61"/>
                      </a:lnTo>
                      <a:lnTo>
                        <a:pt x="347" y="63"/>
                      </a:lnTo>
                      <a:lnTo>
                        <a:pt x="352" y="64"/>
                      </a:lnTo>
                      <a:lnTo>
                        <a:pt x="357" y="64"/>
                      </a:lnTo>
                      <a:lnTo>
                        <a:pt x="362" y="66"/>
                      </a:lnTo>
                      <a:lnTo>
                        <a:pt x="367" y="68"/>
                      </a:lnTo>
                      <a:lnTo>
                        <a:pt x="372" y="68"/>
                      </a:lnTo>
                      <a:lnTo>
                        <a:pt x="377" y="68"/>
                      </a:lnTo>
                      <a:lnTo>
                        <a:pt x="362" y="69"/>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665" name="Freeform 496"/>
                <p:cNvSpPr>
                  <a:spLocks/>
                </p:cNvSpPr>
                <p:nvPr/>
              </p:nvSpPr>
              <p:spPr bwMode="auto">
                <a:xfrm>
                  <a:off x="1401" y="2854"/>
                  <a:ext cx="1268" cy="164"/>
                </a:xfrm>
                <a:custGeom>
                  <a:avLst/>
                  <a:gdLst>
                    <a:gd name="T0" fmla="*/ 1245 w 1268"/>
                    <a:gd name="T1" fmla="*/ 88 h 164"/>
                    <a:gd name="T2" fmla="*/ 1200 w 1268"/>
                    <a:gd name="T3" fmla="*/ 71 h 164"/>
                    <a:gd name="T4" fmla="*/ 1157 w 1268"/>
                    <a:gd name="T5" fmla="*/ 58 h 164"/>
                    <a:gd name="T6" fmla="*/ 1123 w 1268"/>
                    <a:gd name="T7" fmla="*/ 55 h 164"/>
                    <a:gd name="T8" fmla="*/ 1100 w 1268"/>
                    <a:gd name="T9" fmla="*/ 56 h 164"/>
                    <a:gd name="T10" fmla="*/ 1062 w 1268"/>
                    <a:gd name="T11" fmla="*/ 66 h 164"/>
                    <a:gd name="T12" fmla="*/ 1009 w 1268"/>
                    <a:gd name="T13" fmla="*/ 76 h 164"/>
                    <a:gd name="T14" fmla="*/ 929 w 1268"/>
                    <a:gd name="T15" fmla="*/ 84 h 164"/>
                    <a:gd name="T16" fmla="*/ 823 w 1268"/>
                    <a:gd name="T17" fmla="*/ 84 h 164"/>
                    <a:gd name="T18" fmla="*/ 716 w 1268"/>
                    <a:gd name="T19" fmla="*/ 83 h 164"/>
                    <a:gd name="T20" fmla="*/ 648 w 1268"/>
                    <a:gd name="T21" fmla="*/ 83 h 164"/>
                    <a:gd name="T22" fmla="*/ 622 w 1268"/>
                    <a:gd name="T23" fmla="*/ 78 h 164"/>
                    <a:gd name="T24" fmla="*/ 582 w 1268"/>
                    <a:gd name="T25" fmla="*/ 68 h 164"/>
                    <a:gd name="T26" fmla="*/ 530 w 1268"/>
                    <a:gd name="T27" fmla="*/ 48 h 164"/>
                    <a:gd name="T28" fmla="*/ 479 w 1268"/>
                    <a:gd name="T29" fmla="*/ 30 h 164"/>
                    <a:gd name="T30" fmla="*/ 421 w 1268"/>
                    <a:gd name="T31" fmla="*/ 20 h 164"/>
                    <a:gd name="T32" fmla="*/ 364 w 1268"/>
                    <a:gd name="T33" fmla="*/ 17 h 164"/>
                    <a:gd name="T34" fmla="*/ 311 w 1268"/>
                    <a:gd name="T35" fmla="*/ 21 h 164"/>
                    <a:gd name="T36" fmla="*/ 255 w 1268"/>
                    <a:gd name="T37" fmla="*/ 35 h 164"/>
                    <a:gd name="T38" fmla="*/ 218 w 1268"/>
                    <a:gd name="T39" fmla="*/ 46 h 164"/>
                    <a:gd name="T40" fmla="*/ 201 w 1268"/>
                    <a:gd name="T41" fmla="*/ 51 h 164"/>
                    <a:gd name="T42" fmla="*/ 185 w 1268"/>
                    <a:gd name="T43" fmla="*/ 60 h 164"/>
                    <a:gd name="T44" fmla="*/ 168 w 1268"/>
                    <a:gd name="T45" fmla="*/ 65 h 164"/>
                    <a:gd name="T46" fmla="*/ 140 w 1268"/>
                    <a:gd name="T47" fmla="*/ 76 h 164"/>
                    <a:gd name="T48" fmla="*/ 98 w 1268"/>
                    <a:gd name="T49" fmla="*/ 98 h 164"/>
                    <a:gd name="T50" fmla="*/ 58 w 1268"/>
                    <a:gd name="T51" fmla="*/ 124 h 164"/>
                    <a:gd name="T52" fmla="*/ 19 w 1268"/>
                    <a:gd name="T53" fmla="*/ 151 h 164"/>
                    <a:gd name="T54" fmla="*/ 2 w 1268"/>
                    <a:gd name="T55" fmla="*/ 147 h 164"/>
                    <a:gd name="T56" fmla="*/ 42 w 1268"/>
                    <a:gd name="T57" fmla="*/ 121 h 164"/>
                    <a:gd name="T58" fmla="*/ 82 w 1268"/>
                    <a:gd name="T59" fmla="*/ 93 h 164"/>
                    <a:gd name="T60" fmla="*/ 122 w 1268"/>
                    <a:gd name="T61" fmla="*/ 70 h 164"/>
                    <a:gd name="T62" fmla="*/ 165 w 1268"/>
                    <a:gd name="T63" fmla="*/ 50 h 164"/>
                    <a:gd name="T64" fmla="*/ 178 w 1268"/>
                    <a:gd name="T65" fmla="*/ 45 h 164"/>
                    <a:gd name="T66" fmla="*/ 195 w 1268"/>
                    <a:gd name="T67" fmla="*/ 38 h 164"/>
                    <a:gd name="T68" fmla="*/ 213 w 1268"/>
                    <a:gd name="T69" fmla="*/ 31 h 164"/>
                    <a:gd name="T70" fmla="*/ 226 w 1268"/>
                    <a:gd name="T71" fmla="*/ 26 h 164"/>
                    <a:gd name="T72" fmla="*/ 286 w 1268"/>
                    <a:gd name="T73" fmla="*/ 10 h 164"/>
                    <a:gd name="T74" fmla="*/ 341 w 1268"/>
                    <a:gd name="T75" fmla="*/ 2 h 164"/>
                    <a:gd name="T76" fmla="*/ 396 w 1268"/>
                    <a:gd name="T77" fmla="*/ 0 h 164"/>
                    <a:gd name="T78" fmla="*/ 454 w 1268"/>
                    <a:gd name="T79" fmla="*/ 7 h 164"/>
                    <a:gd name="T80" fmla="*/ 509 w 1268"/>
                    <a:gd name="T81" fmla="*/ 23 h 164"/>
                    <a:gd name="T82" fmla="*/ 562 w 1268"/>
                    <a:gd name="T83" fmla="*/ 45 h 164"/>
                    <a:gd name="T84" fmla="*/ 617 w 1268"/>
                    <a:gd name="T85" fmla="*/ 65 h 164"/>
                    <a:gd name="T86" fmla="*/ 643 w 1268"/>
                    <a:gd name="T87" fmla="*/ 71 h 164"/>
                    <a:gd name="T88" fmla="*/ 672 w 1268"/>
                    <a:gd name="T89" fmla="*/ 73 h 164"/>
                    <a:gd name="T90" fmla="*/ 778 w 1268"/>
                    <a:gd name="T91" fmla="*/ 73 h 164"/>
                    <a:gd name="T92" fmla="*/ 883 w 1268"/>
                    <a:gd name="T93" fmla="*/ 71 h 164"/>
                    <a:gd name="T94" fmla="*/ 987 w 1268"/>
                    <a:gd name="T95" fmla="*/ 63 h 164"/>
                    <a:gd name="T96" fmla="*/ 1039 w 1268"/>
                    <a:gd name="T97" fmla="*/ 55 h 164"/>
                    <a:gd name="T98" fmla="*/ 1092 w 1268"/>
                    <a:gd name="T99" fmla="*/ 41 h 164"/>
                    <a:gd name="T100" fmla="*/ 1115 w 1268"/>
                    <a:gd name="T101" fmla="*/ 38 h 164"/>
                    <a:gd name="T102" fmla="*/ 1137 w 1268"/>
                    <a:gd name="T103" fmla="*/ 38 h 164"/>
                    <a:gd name="T104" fmla="*/ 1182 w 1268"/>
                    <a:gd name="T105" fmla="*/ 46 h 164"/>
                    <a:gd name="T106" fmla="*/ 1225 w 1268"/>
                    <a:gd name="T107" fmla="*/ 63 h 164"/>
                    <a:gd name="T108" fmla="*/ 1268 w 1268"/>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8"/>
                    <a:gd name="T166" fmla="*/ 0 h 164"/>
                    <a:gd name="T167" fmla="*/ 1268 w 1268"/>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8" h="164">
                      <a:moveTo>
                        <a:pt x="1266" y="94"/>
                      </a:moveTo>
                      <a:lnTo>
                        <a:pt x="1245" y="88"/>
                      </a:lnTo>
                      <a:lnTo>
                        <a:pt x="1222" y="79"/>
                      </a:lnTo>
                      <a:lnTo>
                        <a:pt x="1200" y="71"/>
                      </a:lnTo>
                      <a:lnTo>
                        <a:pt x="1178" y="65"/>
                      </a:lnTo>
                      <a:lnTo>
                        <a:pt x="1157" y="58"/>
                      </a:lnTo>
                      <a:lnTo>
                        <a:pt x="1133" y="55"/>
                      </a:lnTo>
                      <a:lnTo>
                        <a:pt x="1123" y="55"/>
                      </a:lnTo>
                      <a:lnTo>
                        <a:pt x="1112" y="55"/>
                      </a:lnTo>
                      <a:lnTo>
                        <a:pt x="1100" y="56"/>
                      </a:lnTo>
                      <a:lnTo>
                        <a:pt x="1090" y="60"/>
                      </a:lnTo>
                      <a:lnTo>
                        <a:pt x="1062" y="66"/>
                      </a:lnTo>
                      <a:lnTo>
                        <a:pt x="1035" y="71"/>
                      </a:lnTo>
                      <a:lnTo>
                        <a:pt x="1009" y="76"/>
                      </a:lnTo>
                      <a:lnTo>
                        <a:pt x="982" y="79"/>
                      </a:lnTo>
                      <a:lnTo>
                        <a:pt x="929" y="84"/>
                      </a:lnTo>
                      <a:lnTo>
                        <a:pt x="876" y="86"/>
                      </a:lnTo>
                      <a:lnTo>
                        <a:pt x="823" y="84"/>
                      </a:lnTo>
                      <a:lnTo>
                        <a:pt x="770" y="84"/>
                      </a:lnTo>
                      <a:lnTo>
                        <a:pt x="716" y="83"/>
                      </a:lnTo>
                      <a:lnTo>
                        <a:pt x="662" y="83"/>
                      </a:lnTo>
                      <a:lnTo>
                        <a:pt x="648" y="83"/>
                      </a:lnTo>
                      <a:lnTo>
                        <a:pt x="635" y="81"/>
                      </a:lnTo>
                      <a:lnTo>
                        <a:pt x="622" y="78"/>
                      </a:lnTo>
                      <a:lnTo>
                        <a:pt x="608" y="76"/>
                      </a:lnTo>
                      <a:lnTo>
                        <a:pt x="582" y="68"/>
                      </a:lnTo>
                      <a:lnTo>
                        <a:pt x="557" y="58"/>
                      </a:lnTo>
                      <a:lnTo>
                        <a:pt x="530" y="48"/>
                      </a:lnTo>
                      <a:lnTo>
                        <a:pt x="505" y="38"/>
                      </a:lnTo>
                      <a:lnTo>
                        <a:pt x="479" y="30"/>
                      </a:lnTo>
                      <a:lnTo>
                        <a:pt x="452" y="25"/>
                      </a:lnTo>
                      <a:lnTo>
                        <a:pt x="421" y="20"/>
                      </a:lnTo>
                      <a:lnTo>
                        <a:pt x="392" y="18"/>
                      </a:lnTo>
                      <a:lnTo>
                        <a:pt x="364" y="17"/>
                      </a:lnTo>
                      <a:lnTo>
                        <a:pt x="338" y="18"/>
                      </a:lnTo>
                      <a:lnTo>
                        <a:pt x="311" y="21"/>
                      </a:lnTo>
                      <a:lnTo>
                        <a:pt x="283" y="26"/>
                      </a:lnTo>
                      <a:lnTo>
                        <a:pt x="255" y="35"/>
                      </a:lnTo>
                      <a:lnTo>
                        <a:pt x="225" y="43"/>
                      </a:lnTo>
                      <a:lnTo>
                        <a:pt x="218" y="46"/>
                      </a:lnTo>
                      <a:lnTo>
                        <a:pt x="210" y="48"/>
                      </a:lnTo>
                      <a:lnTo>
                        <a:pt x="201" y="51"/>
                      </a:lnTo>
                      <a:lnTo>
                        <a:pt x="193" y="55"/>
                      </a:lnTo>
                      <a:lnTo>
                        <a:pt x="185" y="60"/>
                      </a:lnTo>
                      <a:lnTo>
                        <a:pt x="176" y="61"/>
                      </a:lnTo>
                      <a:lnTo>
                        <a:pt x="168" y="65"/>
                      </a:lnTo>
                      <a:lnTo>
                        <a:pt x="163" y="68"/>
                      </a:lnTo>
                      <a:lnTo>
                        <a:pt x="140" y="76"/>
                      </a:lnTo>
                      <a:lnTo>
                        <a:pt x="120" y="86"/>
                      </a:lnTo>
                      <a:lnTo>
                        <a:pt x="98" y="98"/>
                      </a:lnTo>
                      <a:lnTo>
                        <a:pt x="78" y="111"/>
                      </a:lnTo>
                      <a:lnTo>
                        <a:pt x="58" y="124"/>
                      </a:lnTo>
                      <a:lnTo>
                        <a:pt x="39" y="137"/>
                      </a:lnTo>
                      <a:lnTo>
                        <a:pt x="19" y="151"/>
                      </a:lnTo>
                      <a:lnTo>
                        <a:pt x="0" y="164"/>
                      </a:lnTo>
                      <a:lnTo>
                        <a:pt x="2" y="147"/>
                      </a:lnTo>
                      <a:lnTo>
                        <a:pt x="22" y="134"/>
                      </a:lnTo>
                      <a:lnTo>
                        <a:pt x="42" y="121"/>
                      </a:lnTo>
                      <a:lnTo>
                        <a:pt x="62" y="106"/>
                      </a:lnTo>
                      <a:lnTo>
                        <a:pt x="82" y="93"/>
                      </a:lnTo>
                      <a:lnTo>
                        <a:pt x="102" y="81"/>
                      </a:lnTo>
                      <a:lnTo>
                        <a:pt x="122" y="70"/>
                      </a:lnTo>
                      <a:lnTo>
                        <a:pt x="143" y="60"/>
                      </a:lnTo>
                      <a:lnTo>
                        <a:pt x="165" y="50"/>
                      </a:lnTo>
                      <a:lnTo>
                        <a:pt x="171" y="48"/>
                      </a:lnTo>
                      <a:lnTo>
                        <a:pt x="178" y="45"/>
                      </a:lnTo>
                      <a:lnTo>
                        <a:pt x="186" y="41"/>
                      </a:lnTo>
                      <a:lnTo>
                        <a:pt x="195" y="38"/>
                      </a:lnTo>
                      <a:lnTo>
                        <a:pt x="205" y="35"/>
                      </a:lnTo>
                      <a:lnTo>
                        <a:pt x="213" y="31"/>
                      </a:lnTo>
                      <a:lnTo>
                        <a:pt x="220" y="28"/>
                      </a:lnTo>
                      <a:lnTo>
                        <a:pt x="226" y="26"/>
                      </a:lnTo>
                      <a:lnTo>
                        <a:pt x="258" y="17"/>
                      </a:lnTo>
                      <a:lnTo>
                        <a:pt x="286" y="10"/>
                      </a:lnTo>
                      <a:lnTo>
                        <a:pt x="314" y="5"/>
                      </a:lnTo>
                      <a:lnTo>
                        <a:pt x="341" y="2"/>
                      </a:lnTo>
                      <a:lnTo>
                        <a:pt x="368" y="0"/>
                      </a:lnTo>
                      <a:lnTo>
                        <a:pt x="396" y="0"/>
                      </a:lnTo>
                      <a:lnTo>
                        <a:pt x="424" y="3"/>
                      </a:lnTo>
                      <a:lnTo>
                        <a:pt x="454" y="7"/>
                      </a:lnTo>
                      <a:lnTo>
                        <a:pt x="482" y="13"/>
                      </a:lnTo>
                      <a:lnTo>
                        <a:pt x="509" y="23"/>
                      </a:lnTo>
                      <a:lnTo>
                        <a:pt x="535" y="33"/>
                      </a:lnTo>
                      <a:lnTo>
                        <a:pt x="562" y="45"/>
                      </a:lnTo>
                      <a:lnTo>
                        <a:pt x="590" y="55"/>
                      </a:lnTo>
                      <a:lnTo>
                        <a:pt x="617" y="65"/>
                      </a:lnTo>
                      <a:lnTo>
                        <a:pt x="630" y="68"/>
                      </a:lnTo>
                      <a:lnTo>
                        <a:pt x="643" y="71"/>
                      </a:lnTo>
                      <a:lnTo>
                        <a:pt x="658" y="73"/>
                      </a:lnTo>
                      <a:lnTo>
                        <a:pt x="672" y="73"/>
                      </a:lnTo>
                      <a:lnTo>
                        <a:pt x="725" y="73"/>
                      </a:lnTo>
                      <a:lnTo>
                        <a:pt x="778" y="73"/>
                      </a:lnTo>
                      <a:lnTo>
                        <a:pt x="831" y="73"/>
                      </a:lnTo>
                      <a:lnTo>
                        <a:pt x="883" y="71"/>
                      </a:lnTo>
                      <a:lnTo>
                        <a:pt x="934" y="70"/>
                      </a:lnTo>
                      <a:lnTo>
                        <a:pt x="987" y="63"/>
                      </a:lnTo>
                      <a:lnTo>
                        <a:pt x="1012" y="60"/>
                      </a:lnTo>
                      <a:lnTo>
                        <a:pt x="1039" y="55"/>
                      </a:lnTo>
                      <a:lnTo>
                        <a:pt x="1065" y="48"/>
                      </a:lnTo>
                      <a:lnTo>
                        <a:pt x="1092" y="41"/>
                      </a:lnTo>
                      <a:lnTo>
                        <a:pt x="1104" y="40"/>
                      </a:lnTo>
                      <a:lnTo>
                        <a:pt x="1115" y="38"/>
                      </a:lnTo>
                      <a:lnTo>
                        <a:pt x="1125" y="38"/>
                      </a:lnTo>
                      <a:lnTo>
                        <a:pt x="1137" y="38"/>
                      </a:lnTo>
                      <a:lnTo>
                        <a:pt x="1158" y="41"/>
                      </a:lnTo>
                      <a:lnTo>
                        <a:pt x="1182" y="46"/>
                      </a:lnTo>
                      <a:lnTo>
                        <a:pt x="1203" y="55"/>
                      </a:lnTo>
                      <a:lnTo>
                        <a:pt x="1225" y="63"/>
                      </a:lnTo>
                      <a:lnTo>
                        <a:pt x="1246" y="71"/>
                      </a:lnTo>
                      <a:lnTo>
                        <a:pt x="1268" y="78"/>
                      </a:lnTo>
                      <a:lnTo>
                        <a:pt x="1266" y="94"/>
                      </a:lnTo>
                      <a:close/>
                    </a:path>
                  </a:pathLst>
                </a:custGeom>
                <a:solidFill>
                  <a:srgbClr val="635C4C"/>
                </a:solidFill>
                <a:ln w="9525">
                  <a:noFill/>
                  <a:round/>
                  <a:headEnd/>
                  <a:tailEnd/>
                </a:ln>
              </p:spPr>
              <p:txBody>
                <a:bodyPr/>
                <a:lstStyle/>
                <a:p>
                  <a:pPr algn="ctr"/>
                  <a:endParaRPr lang="en-US">
                    <a:latin typeface="Candara" pitchFamily="34" charset="0"/>
                  </a:endParaRPr>
                </a:p>
              </p:txBody>
            </p:sp>
            <p:sp>
              <p:nvSpPr>
                <p:cNvPr id="7666" name="Freeform 497"/>
                <p:cNvSpPr>
                  <a:spLocks/>
                </p:cNvSpPr>
                <p:nvPr/>
              </p:nvSpPr>
              <p:spPr bwMode="auto">
                <a:xfrm>
                  <a:off x="1401" y="2854"/>
                  <a:ext cx="1268" cy="164"/>
                </a:xfrm>
                <a:custGeom>
                  <a:avLst/>
                  <a:gdLst>
                    <a:gd name="T0" fmla="*/ 1245 w 1268"/>
                    <a:gd name="T1" fmla="*/ 88 h 164"/>
                    <a:gd name="T2" fmla="*/ 1200 w 1268"/>
                    <a:gd name="T3" fmla="*/ 71 h 164"/>
                    <a:gd name="T4" fmla="*/ 1157 w 1268"/>
                    <a:gd name="T5" fmla="*/ 58 h 164"/>
                    <a:gd name="T6" fmla="*/ 1123 w 1268"/>
                    <a:gd name="T7" fmla="*/ 55 h 164"/>
                    <a:gd name="T8" fmla="*/ 1100 w 1268"/>
                    <a:gd name="T9" fmla="*/ 56 h 164"/>
                    <a:gd name="T10" fmla="*/ 1062 w 1268"/>
                    <a:gd name="T11" fmla="*/ 66 h 164"/>
                    <a:gd name="T12" fmla="*/ 1009 w 1268"/>
                    <a:gd name="T13" fmla="*/ 76 h 164"/>
                    <a:gd name="T14" fmla="*/ 929 w 1268"/>
                    <a:gd name="T15" fmla="*/ 84 h 164"/>
                    <a:gd name="T16" fmla="*/ 823 w 1268"/>
                    <a:gd name="T17" fmla="*/ 84 h 164"/>
                    <a:gd name="T18" fmla="*/ 716 w 1268"/>
                    <a:gd name="T19" fmla="*/ 83 h 164"/>
                    <a:gd name="T20" fmla="*/ 648 w 1268"/>
                    <a:gd name="T21" fmla="*/ 83 h 164"/>
                    <a:gd name="T22" fmla="*/ 622 w 1268"/>
                    <a:gd name="T23" fmla="*/ 78 h 164"/>
                    <a:gd name="T24" fmla="*/ 582 w 1268"/>
                    <a:gd name="T25" fmla="*/ 68 h 164"/>
                    <a:gd name="T26" fmla="*/ 530 w 1268"/>
                    <a:gd name="T27" fmla="*/ 48 h 164"/>
                    <a:gd name="T28" fmla="*/ 479 w 1268"/>
                    <a:gd name="T29" fmla="*/ 30 h 164"/>
                    <a:gd name="T30" fmla="*/ 421 w 1268"/>
                    <a:gd name="T31" fmla="*/ 20 h 164"/>
                    <a:gd name="T32" fmla="*/ 364 w 1268"/>
                    <a:gd name="T33" fmla="*/ 17 h 164"/>
                    <a:gd name="T34" fmla="*/ 311 w 1268"/>
                    <a:gd name="T35" fmla="*/ 21 h 164"/>
                    <a:gd name="T36" fmla="*/ 255 w 1268"/>
                    <a:gd name="T37" fmla="*/ 35 h 164"/>
                    <a:gd name="T38" fmla="*/ 218 w 1268"/>
                    <a:gd name="T39" fmla="*/ 46 h 164"/>
                    <a:gd name="T40" fmla="*/ 201 w 1268"/>
                    <a:gd name="T41" fmla="*/ 51 h 164"/>
                    <a:gd name="T42" fmla="*/ 185 w 1268"/>
                    <a:gd name="T43" fmla="*/ 60 h 164"/>
                    <a:gd name="T44" fmla="*/ 168 w 1268"/>
                    <a:gd name="T45" fmla="*/ 65 h 164"/>
                    <a:gd name="T46" fmla="*/ 140 w 1268"/>
                    <a:gd name="T47" fmla="*/ 76 h 164"/>
                    <a:gd name="T48" fmla="*/ 98 w 1268"/>
                    <a:gd name="T49" fmla="*/ 98 h 164"/>
                    <a:gd name="T50" fmla="*/ 58 w 1268"/>
                    <a:gd name="T51" fmla="*/ 124 h 164"/>
                    <a:gd name="T52" fmla="*/ 19 w 1268"/>
                    <a:gd name="T53" fmla="*/ 151 h 164"/>
                    <a:gd name="T54" fmla="*/ 2 w 1268"/>
                    <a:gd name="T55" fmla="*/ 147 h 164"/>
                    <a:gd name="T56" fmla="*/ 42 w 1268"/>
                    <a:gd name="T57" fmla="*/ 121 h 164"/>
                    <a:gd name="T58" fmla="*/ 82 w 1268"/>
                    <a:gd name="T59" fmla="*/ 93 h 164"/>
                    <a:gd name="T60" fmla="*/ 122 w 1268"/>
                    <a:gd name="T61" fmla="*/ 70 h 164"/>
                    <a:gd name="T62" fmla="*/ 165 w 1268"/>
                    <a:gd name="T63" fmla="*/ 50 h 164"/>
                    <a:gd name="T64" fmla="*/ 178 w 1268"/>
                    <a:gd name="T65" fmla="*/ 45 h 164"/>
                    <a:gd name="T66" fmla="*/ 195 w 1268"/>
                    <a:gd name="T67" fmla="*/ 38 h 164"/>
                    <a:gd name="T68" fmla="*/ 213 w 1268"/>
                    <a:gd name="T69" fmla="*/ 31 h 164"/>
                    <a:gd name="T70" fmla="*/ 226 w 1268"/>
                    <a:gd name="T71" fmla="*/ 26 h 164"/>
                    <a:gd name="T72" fmla="*/ 286 w 1268"/>
                    <a:gd name="T73" fmla="*/ 10 h 164"/>
                    <a:gd name="T74" fmla="*/ 341 w 1268"/>
                    <a:gd name="T75" fmla="*/ 2 h 164"/>
                    <a:gd name="T76" fmla="*/ 396 w 1268"/>
                    <a:gd name="T77" fmla="*/ 0 h 164"/>
                    <a:gd name="T78" fmla="*/ 454 w 1268"/>
                    <a:gd name="T79" fmla="*/ 7 h 164"/>
                    <a:gd name="T80" fmla="*/ 509 w 1268"/>
                    <a:gd name="T81" fmla="*/ 23 h 164"/>
                    <a:gd name="T82" fmla="*/ 562 w 1268"/>
                    <a:gd name="T83" fmla="*/ 45 h 164"/>
                    <a:gd name="T84" fmla="*/ 617 w 1268"/>
                    <a:gd name="T85" fmla="*/ 65 h 164"/>
                    <a:gd name="T86" fmla="*/ 643 w 1268"/>
                    <a:gd name="T87" fmla="*/ 71 h 164"/>
                    <a:gd name="T88" fmla="*/ 672 w 1268"/>
                    <a:gd name="T89" fmla="*/ 73 h 164"/>
                    <a:gd name="T90" fmla="*/ 778 w 1268"/>
                    <a:gd name="T91" fmla="*/ 73 h 164"/>
                    <a:gd name="T92" fmla="*/ 883 w 1268"/>
                    <a:gd name="T93" fmla="*/ 71 h 164"/>
                    <a:gd name="T94" fmla="*/ 987 w 1268"/>
                    <a:gd name="T95" fmla="*/ 63 h 164"/>
                    <a:gd name="T96" fmla="*/ 1039 w 1268"/>
                    <a:gd name="T97" fmla="*/ 55 h 164"/>
                    <a:gd name="T98" fmla="*/ 1092 w 1268"/>
                    <a:gd name="T99" fmla="*/ 41 h 164"/>
                    <a:gd name="T100" fmla="*/ 1115 w 1268"/>
                    <a:gd name="T101" fmla="*/ 38 h 164"/>
                    <a:gd name="T102" fmla="*/ 1137 w 1268"/>
                    <a:gd name="T103" fmla="*/ 38 h 164"/>
                    <a:gd name="T104" fmla="*/ 1182 w 1268"/>
                    <a:gd name="T105" fmla="*/ 46 h 164"/>
                    <a:gd name="T106" fmla="*/ 1225 w 1268"/>
                    <a:gd name="T107" fmla="*/ 63 h 164"/>
                    <a:gd name="T108" fmla="*/ 1268 w 1268"/>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8"/>
                    <a:gd name="T166" fmla="*/ 0 h 164"/>
                    <a:gd name="T167" fmla="*/ 1268 w 1268"/>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8" h="164">
                      <a:moveTo>
                        <a:pt x="1266" y="94"/>
                      </a:moveTo>
                      <a:lnTo>
                        <a:pt x="1245" y="88"/>
                      </a:lnTo>
                      <a:lnTo>
                        <a:pt x="1222" y="79"/>
                      </a:lnTo>
                      <a:lnTo>
                        <a:pt x="1200" y="71"/>
                      </a:lnTo>
                      <a:lnTo>
                        <a:pt x="1178" y="65"/>
                      </a:lnTo>
                      <a:lnTo>
                        <a:pt x="1157" y="58"/>
                      </a:lnTo>
                      <a:lnTo>
                        <a:pt x="1133" y="55"/>
                      </a:lnTo>
                      <a:lnTo>
                        <a:pt x="1123" y="55"/>
                      </a:lnTo>
                      <a:lnTo>
                        <a:pt x="1112" y="55"/>
                      </a:lnTo>
                      <a:lnTo>
                        <a:pt x="1100" y="56"/>
                      </a:lnTo>
                      <a:lnTo>
                        <a:pt x="1090" y="60"/>
                      </a:lnTo>
                      <a:lnTo>
                        <a:pt x="1062" y="66"/>
                      </a:lnTo>
                      <a:lnTo>
                        <a:pt x="1035" y="71"/>
                      </a:lnTo>
                      <a:lnTo>
                        <a:pt x="1009" y="76"/>
                      </a:lnTo>
                      <a:lnTo>
                        <a:pt x="982" y="79"/>
                      </a:lnTo>
                      <a:lnTo>
                        <a:pt x="929" y="84"/>
                      </a:lnTo>
                      <a:lnTo>
                        <a:pt x="876" y="86"/>
                      </a:lnTo>
                      <a:lnTo>
                        <a:pt x="823" y="84"/>
                      </a:lnTo>
                      <a:lnTo>
                        <a:pt x="770" y="84"/>
                      </a:lnTo>
                      <a:lnTo>
                        <a:pt x="716" y="83"/>
                      </a:lnTo>
                      <a:lnTo>
                        <a:pt x="662" y="83"/>
                      </a:lnTo>
                      <a:lnTo>
                        <a:pt x="648" y="83"/>
                      </a:lnTo>
                      <a:lnTo>
                        <a:pt x="635" y="81"/>
                      </a:lnTo>
                      <a:lnTo>
                        <a:pt x="622" y="78"/>
                      </a:lnTo>
                      <a:lnTo>
                        <a:pt x="608" y="76"/>
                      </a:lnTo>
                      <a:lnTo>
                        <a:pt x="582" y="68"/>
                      </a:lnTo>
                      <a:lnTo>
                        <a:pt x="557" y="58"/>
                      </a:lnTo>
                      <a:lnTo>
                        <a:pt x="530" y="48"/>
                      </a:lnTo>
                      <a:lnTo>
                        <a:pt x="505" y="38"/>
                      </a:lnTo>
                      <a:lnTo>
                        <a:pt x="479" y="30"/>
                      </a:lnTo>
                      <a:lnTo>
                        <a:pt x="452" y="25"/>
                      </a:lnTo>
                      <a:lnTo>
                        <a:pt x="421" y="20"/>
                      </a:lnTo>
                      <a:lnTo>
                        <a:pt x="392" y="18"/>
                      </a:lnTo>
                      <a:lnTo>
                        <a:pt x="364" y="17"/>
                      </a:lnTo>
                      <a:lnTo>
                        <a:pt x="338" y="18"/>
                      </a:lnTo>
                      <a:lnTo>
                        <a:pt x="311" y="21"/>
                      </a:lnTo>
                      <a:lnTo>
                        <a:pt x="283" y="26"/>
                      </a:lnTo>
                      <a:lnTo>
                        <a:pt x="255" y="35"/>
                      </a:lnTo>
                      <a:lnTo>
                        <a:pt x="225" y="43"/>
                      </a:lnTo>
                      <a:lnTo>
                        <a:pt x="218" y="46"/>
                      </a:lnTo>
                      <a:lnTo>
                        <a:pt x="210" y="48"/>
                      </a:lnTo>
                      <a:lnTo>
                        <a:pt x="201" y="51"/>
                      </a:lnTo>
                      <a:lnTo>
                        <a:pt x="193" y="55"/>
                      </a:lnTo>
                      <a:lnTo>
                        <a:pt x="185" y="60"/>
                      </a:lnTo>
                      <a:lnTo>
                        <a:pt x="176" y="61"/>
                      </a:lnTo>
                      <a:lnTo>
                        <a:pt x="168" y="65"/>
                      </a:lnTo>
                      <a:lnTo>
                        <a:pt x="163" y="68"/>
                      </a:lnTo>
                      <a:lnTo>
                        <a:pt x="140" y="76"/>
                      </a:lnTo>
                      <a:lnTo>
                        <a:pt x="120" y="86"/>
                      </a:lnTo>
                      <a:lnTo>
                        <a:pt x="98" y="98"/>
                      </a:lnTo>
                      <a:lnTo>
                        <a:pt x="78" y="111"/>
                      </a:lnTo>
                      <a:lnTo>
                        <a:pt x="58" y="124"/>
                      </a:lnTo>
                      <a:lnTo>
                        <a:pt x="39" y="137"/>
                      </a:lnTo>
                      <a:lnTo>
                        <a:pt x="19" y="151"/>
                      </a:lnTo>
                      <a:lnTo>
                        <a:pt x="0" y="164"/>
                      </a:lnTo>
                      <a:lnTo>
                        <a:pt x="2" y="147"/>
                      </a:lnTo>
                      <a:lnTo>
                        <a:pt x="22" y="134"/>
                      </a:lnTo>
                      <a:lnTo>
                        <a:pt x="42" y="121"/>
                      </a:lnTo>
                      <a:lnTo>
                        <a:pt x="62" y="106"/>
                      </a:lnTo>
                      <a:lnTo>
                        <a:pt x="82" y="93"/>
                      </a:lnTo>
                      <a:lnTo>
                        <a:pt x="102" y="81"/>
                      </a:lnTo>
                      <a:lnTo>
                        <a:pt x="122" y="70"/>
                      </a:lnTo>
                      <a:lnTo>
                        <a:pt x="143" y="60"/>
                      </a:lnTo>
                      <a:lnTo>
                        <a:pt x="165" y="50"/>
                      </a:lnTo>
                      <a:lnTo>
                        <a:pt x="171" y="48"/>
                      </a:lnTo>
                      <a:lnTo>
                        <a:pt x="178" y="45"/>
                      </a:lnTo>
                      <a:lnTo>
                        <a:pt x="186" y="41"/>
                      </a:lnTo>
                      <a:lnTo>
                        <a:pt x="195" y="38"/>
                      </a:lnTo>
                      <a:lnTo>
                        <a:pt x="205" y="35"/>
                      </a:lnTo>
                      <a:lnTo>
                        <a:pt x="213" y="31"/>
                      </a:lnTo>
                      <a:lnTo>
                        <a:pt x="220" y="28"/>
                      </a:lnTo>
                      <a:lnTo>
                        <a:pt x="226" y="26"/>
                      </a:lnTo>
                      <a:lnTo>
                        <a:pt x="258" y="17"/>
                      </a:lnTo>
                      <a:lnTo>
                        <a:pt x="286" y="10"/>
                      </a:lnTo>
                      <a:lnTo>
                        <a:pt x="314" y="5"/>
                      </a:lnTo>
                      <a:lnTo>
                        <a:pt x="341" y="2"/>
                      </a:lnTo>
                      <a:lnTo>
                        <a:pt x="368" y="0"/>
                      </a:lnTo>
                      <a:lnTo>
                        <a:pt x="396" y="0"/>
                      </a:lnTo>
                      <a:lnTo>
                        <a:pt x="424" y="3"/>
                      </a:lnTo>
                      <a:lnTo>
                        <a:pt x="454" y="7"/>
                      </a:lnTo>
                      <a:lnTo>
                        <a:pt x="482" y="13"/>
                      </a:lnTo>
                      <a:lnTo>
                        <a:pt x="509" y="23"/>
                      </a:lnTo>
                      <a:lnTo>
                        <a:pt x="535" y="33"/>
                      </a:lnTo>
                      <a:lnTo>
                        <a:pt x="562" y="45"/>
                      </a:lnTo>
                      <a:lnTo>
                        <a:pt x="590" y="55"/>
                      </a:lnTo>
                      <a:lnTo>
                        <a:pt x="617" y="65"/>
                      </a:lnTo>
                      <a:lnTo>
                        <a:pt x="630" y="68"/>
                      </a:lnTo>
                      <a:lnTo>
                        <a:pt x="643" y="71"/>
                      </a:lnTo>
                      <a:lnTo>
                        <a:pt x="658" y="73"/>
                      </a:lnTo>
                      <a:lnTo>
                        <a:pt x="672" y="73"/>
                      </a:lnTo>
                      <a:lnTo>
                        <a:pt x="725" y="73"/>
                      </a:lnTo>
                      <a:lnTo>
                        <a:pt x="778" y="73"/>
                      </a:lnTo>
                      <a:lnTo>
                        <a:pt x="831" y="73"/>
                      </a:lnTo>
                      <a:lnTo>
                        <a:pt x="883" y="71"/>
                      </a:lnTo>
                      <a:lnTo>
                        <a:pt x="934" y="70"/>
                      </a:lnTo>
                      <a:lnTo>
                        <a:pt x="987" y="63"/>
                      </a:lnTo>
                      <a:lnTo>
                        <a:pt x="1012" y="60"/>
                      </a:lnTo>
                      <a:lnTo>
                        <a:pt x="1039" y="55"/>
                      </a:lnTo>
                      <a:lnTo>
                        <a:pt x="1065" y="48"/>
                      </a:lnTo>
                      <a:lnTo>
                        <a:pt x="1092" y="41"/>
                      </a:lnTo>
                      <a:lnTo>
                        <a:pt x="1104" y="40"/>
                      </a:lnTo>
                      <a:lnTo>
                        <a:pt x="1115" y="38"/>
                      </a:lnTo>
                      <a:lnTo>
                        <a:pt x="1125" y="38"/>
                      </a:lnTo>
                      <a:lnTo>
                        <a:pt x="1137" y="38"/>
                      </a:lnTo>
                      <a:lnTo>
                        <a:pt x="1158" y="41"/>
                      </a:lnTo>
                      <a:lnTo>
                        <a:pt x="1182" y="46"/>
                      </a:lnTo>
                      <a:lnTo>
                        <a:pt x="1203" y="55"/>
                      </a:lnTo>
                      <a:lnTo>
                        <a:pt x="1225" y="63"/>
                      </a:lnTo>
                      <a:lnTo>
                        <a:pt x="1246" y="71"/>
                      </a:lnTo>
                      <a:lnTo>
                        <a:pt x="1268" y="78"/>
                      </a:lnTo>
                      <a:lnTo>
                        <a:pt x="1266" y="94"/>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667" name="Freeform 498"/>
                <p:cNvSpPr>
                  <a:spLocks/>
                </p:cNvSpPr>
                <p:nvPr/>
              </p:nvSpPr>
              <p:spPr bwMode="auto">
                <a:xfrm>
                  <a:off x="2003" y="2925"/>
                  <a:ext cx="1" cy="4"/>
                </a:xfrm>
                <a:custGeom>
                  <a:avLst/>
                  <a:gdLst>
                    <a:gd name="T0" fmla="*/ 1 w 1"/>
                    <a:gd name="T1" fmla="*/ 0 h 4"/>
                    <a:gd name="T2" fmla="*/ 0 w 1"/>
                    <a:gd name="T3" fmla="*/ 4 h 4"/>
                    <a:gd name="T4" fmla="*/ 0 w 1"/>
                    <a:gd name="T5" fmla="*/ 0 h 4"/>
                    <a:gd name="T6" fmla="*/ 1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1" y="0"/>
                      </a:moveTo>
                      <a:lnTo>
                        <a:pt x="0" y="4"/>
                      </a:lnTo>
                      <a:lnTo>
                        <a:pt x="0" y="0"/>
                      </a:lnTo>
                      <a:lnTo>
                        <a:pt x="1" y="0"/>
                      </a:lnTo>
                      <a:close/>
                    </a:path>
                  </a:pathLst>
                </a:custGeom>
                <a:solidFill>
                  <a:srgbClr val="363636"/>
                </a:solidFill>
                <a:ln w="9525">
                  <a:noFill/>
                  <a:round/>
                  <a:headEnd/>
                  <a:tailEnd/>
                </a:ln>
              </p:spPr>
              <p:txBody>
                <a:bodyPr/>
                <a:lstStyle/>
                <a:p>
                  <a:pPr algn="ctr"/>
                  <a:endParaRPr lang="en-US">
                    <a:latin typeface="Candara" pitchFamily="34" charset="0"/>
                  </a:endParaRPr>
                </a:p>
              </p:txBody>
            </p:sp>
            <p:sp>
              <p:nvSpPr>
                <p:cNvPr id="7668" name="Freeform 499"/>
                <p:cNvSpPr>
                  <a:spLocks/>
                </p:cNvSpPr>
                <p:nvPr/>
              </p:nvSpPr>
              <p:spPr bwMode="auto">
                <a:xfrm>
                  <a:off x="2003" y="2925"/>
                  <a:ext cx="3" cy="4"/>
                </a:xfrm>
                <a:custGeom>
                  <a:avLst/>
                  <a:gdLst>
                    <a:gd name="T0" fmla="*/ 0 w 3"/>
                    <a:gd name="T1" fmla="*/ 2 h 4"/>
                    <a:gd name="T2" fmla="*/ 0 w 3"/>
                    <a:gd name="T3" fmla="*/ 0 h 4"/>
                    <a:gd name="T4" fmla="*/ 3 w 3"/>
                    <a:gd name="T5" fmla="*/ 2 h 4"/>
                    <a:gd name="T6" fmla="*/ 1 w 3"/>
                    <a:gd name="T7" fmla="*/ 4 h 4"/>
                    <a:gd name="T8" fmla="*/ 1 w 3"/>
                    <a:gd name="T9" fmla="*/ 4 h 4"/>
                    <a:gd name="T10" fmla="*/ 1 w 3"/>
                    <a:gd name="T11" fmla="*/ 4 h 4"/>
                    <a:gd name="T12" fmla="*/ 1 w 3"/>
                    <a:gd name="T13" fmla="*/ 4 h 4"/>
                    <a:gd name="T14" fmla="*/ 0 w 3"/>
                    <a:gd name="T15" fmla="*/ 4 h 4"/>
                    <a:gd name="T16" fmla="*/ 0 w 3"/>
                    <a:gd name="T17" fmla="*/ 4 h 4"/>
                    <a:gd name="T18" fmla="*/ 0 w 3"/>
                    <a:gd name="T19" fmla="*/ 4 h 4"/>
                    <a:gd name="T20" fmla="*/ 0 w 3"/>
                    <a:gd name="T21" fmla="*/ 4 h 4"/>
                    <a:gd name="T22" fmla="*/ 0 w 3"/>
                    <a:gd name="T23" fmla="*/ 4 h 4"/>
                    <a:gd name="T24" fmla="*/ 0 w 3"/>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4"/>
                    <a:gd name="T41" fmla="*/ 3 w 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4">
                      <a:moveTo>
                        <a:pt x="0" y="2"/>
                      </a:moveTo>
                      <a:lnTo>
                        <a:pt x="0" y="0"/>
                      </a:lnTo>
                      <a:lnTo>
                        <a:pt x="3" y="2"/>
                      </a:lnTo>
                      <a:lnTo>
                        <a:pt x="1" y="4"/>
                      </a:lnTo>
                      <a:lnTo>
                        <a:pt x="0" y="4"/>
                      </a:lnTo>
                      <a:lnTo>
                        <a:pt x="0" y="2"/>
                      </a:lnTo>
                      <a:close/>
                    </a:path>
                  </a:pathLst>
                </a:custGeom>
                <a:solidFill>
                  <a:srgbClr val="363636"/>
                </a:solidFill>
                <a:ln w="9525">
                  <a:noFill/>
                  <a:round/>
                  <a:headEnd/>
                  <a:tailEnd/>
                </a:ln>
              </p:spPr>
              <p:txBody>
                <a:bodyPr/>
                <a:lstStyle/>
                <a:p>
                  <a:pPr algn="ctr"/>
                  <a:endParaRPr lang="en-US">
                    <a:latin typeface="Candara" pitchFamily="34" charset="0"/>
                  </a:endParaRPr>
                </a:p>
              </p:txBody>
            </p:sp>
            <p:sp>
              <p:nvSpPr>
                <p:cNvPr id="7669" name="Freeform 500"/>
                <p:cNvSpPr>
                  <a:spLocks/>
                </p:cNvSpPr>
                <p:nvPr/>
              </p:nvSpPr>
              <p:spPr bwMode="auto">
                <a:xfrm>
                  <a:off x="2003" y="2925"/>
                  <a:ext cx="5" cy="5"/>
                </a:xfrm>
                <a:custGeom>
                  <a:avLst/>
                  <a:gdLst>
                    <a:gd name="T0" fmla="*/ 0 w 5"/>
                    <a:gd name="T1" fmla="*/ 4 h 5"/>
                    <a:gd name="T2" fmla="*/ 1 w 5"/>
                    <a:gd name="T3" fmla="*/ 0 h 5"/>
                    <a:gd name="T4" fmla="*/ 5 w 5"/>
                    <a:gd name="T5" fmla="*/ 2 h 5"/>
                    <a:gd name="T6" fmla="*/ 1 w 5"/>
                    <a:gd name="T7" fmla="*/ 5 h 5"/>
                    <a:gd name="T8" fmla="*/ 1 w 5"/>
                    <a:gd name="T9" fmla="*/ 5 h 5"/>
                    <a:gd name="T10" fmla="*/ 1 w 5"/>
                    <a:gd name="T11" fmla="*/ 5 h 5"/>
                    <a:gd name="T12" fmla="*/ 1 w 5"/>
                    <a:gd name="T13" fmla="*/ 4 h 5"/>
                    <a:gd name="T14" fmla="*/ 1 w 5"/>
                    <a:gd name="T15" fmla="*/ 4 h 5"/>
                    <a:gd name="T16" fmla="*/ 1 w 5"/>
                    <a:gd name="T17" fmla="*/ 4 h 5"/>
                    <a:gd name="T18" fmla="*/ 0 w 5"/>
                    <a:gd name="T19" fmla="*/ 4 h 5"/>
                    <a:gd name="T20" fmla="*/ 0 w 5"/>
                    <a:gd name="T21" fmla="*/ 4 h 5"/>
                    <a:gd name="T22" fmla="*/ 0 w 5"/>
                    <a:gd name="T23" fmla="*/ 4 h 5"/>
                    <a:gd name="T24" fmla="*/ 0 w 5"/>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4"/>
                      </a:moveTo>
                      <a:lnTo>
                        <a:pt x="1" y="0"/>
                      </a:lnTo>
                      <a:lnTo>
                        <a:pt x="5" y="2"/>
                      </a:lnTo>
                      <a:lnTo>
                        <a:pt x="1" y="5"/>
                      </a:lnTo>
                      <a:lnTo>
                        <a:pt x="1" y="4"/>
                      </a:lnTo>
                      <a:lnTo>
                        <a:pt x="0" y="4"/>
                      </a:lnTo>
                      <a:close/>
                    </a:path>
                  </a:pathLst>
                </a:custGeom>
                <a:solidFill>
                  <a:srgbClr val="383838"/>
                </a:solidFill>
                <a:ln w="9525">
                  <a:noFill/>
                  <a:round/>
                  <a:headEnd/>
                  <a:tailEnd/>
                </a:ln>
              </p:spPr>
              <p:txBody>
                <a:bodyPr/>
                <a:lstStyle/>
                <a:p>
                  <a:pPr algn="ctr"/>
                  <a:endParaRPr lang="en-US">
                    <a:latin typeface="Candara" pitchFamily="34" charset="0"/>
                  </a:endParaRPr>
                </a:p>
              </p:txBody>
            </p:sp>
            <p:sp>
              <p:nvSpPr>
                <p:cNvPr id="7670" name="Freeform 501"/>
                <p:cNvSpPr>
                  <a:spLocks/>
                </p:cNvSpPr>
                <p:nvPr/>
              </p:nvSpPr>
              <p:spPr bwMode="auto">
                <a:xfrm>
                  <a:off x="2004" y="2927"/>
                  <a:ext cx="4" cy="3"/>
                </a:xfrm>
                <a:custGeom>
                  <a:avLst/>
                  <a:gdLst>
                    <a:gd name="T0" fmla="*/ 0 w 4"/>
                    <a:gd name="T1" fmla="*/ 2 h 3"/>
                    <a:gd name="T2" fmla="*/ 2 w 4"/>
                    <a:gd name="T3" fmla="*/ 0 h 3"/>
                    <a:gd name="T4" fmla="*/ 4 w 4"/>
                    <a:gd name="T5" fmla="*/ 0 h 3"/>
                    <a:gd name="T6" fmla="*/ 2 w 4"/>
                    <a:gd name="T7" fmla="*/ 3 h 3"/>
                    <a:gd name="T8" fmla="*/ 2 w 4"/>
                    <a:gd name="T9" fmla="*/ 3 h 3"/>
                    <a:gd name="T10" fmla="*/ 2 w 4"/>
                    <a:gd name="T11" fmla="*/ 3 h 3"/>
                    <a:gd name="T12" fmla="*/ 2 w 4"/>
                    <a:gd name="T13" fmla="*/ 3 h 3"/>
                    <a:gd name="T14" fmla="*/ 0 w 4"/>
                    <a:gd name="T15" fmla="*/ 3 h 3"/>
                    <a:gd name="T16" fmla="*/ 0 w 4"/>
                    <a:gd name="T17" fmla="*/ 3 h 3"/>
                    <a:gd name="T18" fmla="*/ 0 w 4"/>
                    <a:gd name="T19" fmla="*/ 3 h 3"/>
                    <a:gd name="T20" fmla="*/ 0 w 4"/>
                    <a:gd name="T21" fmla="*/ 2 h 3"/>
                    <a:gd name="T22" fmla="*/ 0 w 4"/>
                    <a:gd name="T23" fmla="*/ 2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3"/>
                    <a:gd name="T38" fmla="*/ 4 w 4"/>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3">
                      <a:moveTo>
                        <a:pt x="0" y="2"/>
                      </a:moveTo>
                      <a:lnTo>
                        <a:pt x="2" y="0"/>
                      </a:lnTo>
                      <a:lnTo>
                        <a:pt x="4" y="0"/>
                      </a:lnTo>
                      <a:lnTo>
                        <a:pt x="2" y="3"/>
                      </a:lnTo>
                      <a:lnTo>
                        <a:pt x="0" y="3"/>
                      </a:lnTo>
                      <a:lnTo>
                        <a:pt x="0" y="2"/>
                      </a:lnTo>
                      <a:close/>
                    </a:path>
                  </a:pathLst>
                </a:custGeom>
                <a:solidFill>
                  <a:srgbClr val="383838"/>
                </a:solidFill>
                <a:ln w="9525">
                  <a:noFill/>
                  <a:round/>
                  <a:headEnd/>
                  <a:tailEnd/>
                </a:ln>
              </p:spPr>
              <p:txBody>
                <a:bodyPr/>
                <a:lstStyle/>
                <a:p>
                  <a:pPr algn="ctr"/>
                  <a:endParaRPr lang="en-US">
                    <a:latin typeface="Candara" pitchFamily="34" charset="0"/>
                  </a:endParaRPr>
                </a:p>
              </p:txBody>
            </p:sp>
            <p:sp>
              <p:nvSpPr>
                <p:cNvPr id="7671" name="Freeform 502"/>
                <p:cNvSpPr>
                  <a:spLocks/>
                </p:cNvSpPr>
                <p:nvPr/>
              </p:nvSpPr>
              <p:spPr bwMode="auto">
                <a:xfrm>
                  <a:off x="2004" y="2927"/>
                  <a:ext cx="5" cy="5"/>
                </a:xfrm>
                <a:custGeom>
                  <a:avLst/>
                  <a:gdLst>
                    <a:gd name="T0" fmla="*/ 0 w 5"/>
                    <a:gd name="T1" fmla="*/ 3 h 5"/>
                    <a:gd name="T2" fmla="*/ 4 w 5"/>
                    <a:gd name="T3" fmla="*/ 0 h 5"/>
                    <a:gd name="T4" fmla="*/ 5 w 5"/>
                    <a:gd name="T5" fmla="*/ 0 h 5"/>
                    <a:gd name="T6" fmla="*/ 4 w 5"/>
                    <a:gd name="T7" fmla="*/ 5 h 5"/>
                    <a:gd name="T8" fmla="*/ 4 w 5"/>
                    <a:gd name="T9" fmla="*/ 5 h 5"/>
                    <a:gd name="T10" fmla="*/ 2 w 5"/>
                    <a:gd name="T11" fmla="*/ 5 h 5"/>
                    <a:gd name="T12" fmla="*/ 2 w 5"/>
                    <a:gd name="T13" fmla="*/ 5 h 5"/>
                    <a:gd name="T14" fmla="*/ 2 w 5"/>
                    <a:gd name="T15" fmla="*/ 3 h 5"/>
                    <a:gd name="T16" fmla="*/ 2 w 5"/>
                    <a:gd name="T17" fmla="*/ 3 h 5"/>
                    <a:gd name="T18" fmla="*/ 2 w 5"/>
                    <a:gd name="T19" fmla="*/ 3 h 5"/>
                    <a:gd name="T20" fmla="*/ 2 w 5"/>
                    <a:gd name="T21" fmla="*/ 3 h 5"/>
                    <a:gd name="T22" fmla="*/ 0 w 5"/>
                    <a:gd name="T23" fmla="*/ 3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3"/>
                      </a:moveTo>
                      <a:lnTo>
                        <a:pt x="4" y="0"/>
                      </a:lnTo>
                      <a:lnTo>
                        <a:pt x="5" y="0"/>
                      </a:lnTo>
                      <a:lnTo>
                        <a:pt x="4" y="5"/>
                      </a:lnTo>
                      <a:lnTo>
                        <a:pt x="2" y="5"/>
                      </a:lnTo>
                      <a:lnTo>
                        <a:pt x="2" y="3"/>
                      </a:lnTo>
                      <a:lnTo>
                        <a:pt x="0" y="3"/>
                      </a:lnTo>
                      <a:close/>
                    </a:path>
                  </a:pathLst>
                </a:custGeom>
                <a:solidFill>
                  <a:srgbClr val="383838"/>
                </a:solidFill>
                <a:ln w="9525">
                  <a:noFill/>
                  <a:round/>
                  <a:headEnd/>
                  <a:tailEnd/>
                </a:ln>
              </p:spPr>
              <p:txBody>
                <a:bodyPr/>
                <a:lstStyle/>
                <a:p>
                  <a:pPr algn="ctr"/>
                  <a:endParaRPr lang="en-US">
                    <a:latin typeface="Candara" pitchFamily="34" charset="0"/>
                  </a:endParaRPr>
                </a:p>
              </p:txBody>
            </p:sp>
            <p:sp>
              <p:nvSpPr>
                <p:cNvPr id="7672" name="Freeform 503"/>
                <p:cNvSpPr>
                  <a:spLocks/>
                </p:cNvSpPr>
                <p:nvPr/>
              </p:nvSpPr>
              <p:spPr bwMode="auto">
                <a:xfrm>
                  <a:off x="2006" y="2927"/>
                  <a:ext cx="5" cy="6"/>
                </a:xfrm>
                <a:custGeom>
                  <a:avLst/>
                  <a:gdLst>
                    <a:gd name="T0" fmla="*/ 0 w 5"/>
                    <a:gd name="T1" fmla="*/ 3 h 6"/>
                    <a:gd name="T2" fmla="*/ 2 w 5"/>
                    <a:gd name="T3" fmla="*/ 0 h 6"/>
                    <a:gd name="T4" fmla="*/ 5 w 5"/>
                    <a:gd name="T5" fmla="*/ 0 h 6"/>
                    <a:gd name="T6" fmla="*/ 2 w 5"/>
                    <a:gd name="T7" fmla="*/ 6 h 6"/>
                    <a:gd name="T8" fmla="*/ 2 w 5"/>
                    <a:gd name="T9" fmla="*/ 6 h 6"/>
                    <a:gd name="T10" fmla="*/ 2 w 5"/>
                    <a:gd name="T11" fmla="*/ 5 h 6"/>
                    <a:gd name="T12" fmla="*/ 2 w 5"/>
                    <a:gd name="T13" fmla="*/ 5 h 6"/>
                    <a:gd name="T14" fmla="*/ 2 w 5"/>
                    <a:gd name="T15" fmla="*/ 5 h 6"/>
                    <a:gd name="T16" fmla="*/ 2 w 5"/>
                    <a:gd name="T17" fmla="*/ 5 h 6"/>
                    <a:gd name="T18" fmla="*/ 0 w 5"/>
                    <a:gd name="T19" fmla="*/ 5 h 6"/>
                    <a:gd name="T20" fmla="*/ 0 w 5"/>
                    <a:gd name="T21" fmla="*/ 5 h 6"/>
                    <a:gd name="T22" fmla="*/ 0 w 5"/>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6"/>
                    <a:gd name="T38" fmla="*/ 5 w 5"/>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6">
                      <a:moveTo>
                        <a:pt x="0" y="3"/>
                      </a:moveTo>
                      <a:lnTo>
                        <a:pt x="2" y="0"/>
                      </a:lnTo>
                      <a:lnTo>
                        <a:pt x="5" y="0"/>
                      </a:lnTo>
                      <a:lnTo>
                        <a:pt x="2" y="6"/>
                      </a:lnTo>
                      <a:lnTo>
                        <a:pt x="2" y="5"/>
                      </a:lnTo>
                      <a:lnTo>
                        <a:pt x="0" y="5"/>
                      </a:lnTo>
                      <a:lnTo>
                        <a:pt x="0" y="3"/>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73" name="Freeform 504"/>
                <p:cNvSpPr>
                  <a:spLocks/>
                </p:cNvSpPr>
                <p:nvPr/>
              </p:nvSpPr>
              <p:spPr bwMode="auto">
                <a:xfrm>
                  <a:off x="2008" y="2927"/>
                  <a:ext cx="5" cy="8"/>
                </a:xfrm>
                <a:custGeom>
                  <a:avLst/>
                  <a:gdLst>
                    <a:gd name="T0" fmla="*/ 0 w 5"/>
                    <a:gd name="T1" fmla="*/ 5 h 8"/>
                    <a:gd name="T2" fmla="*/ 1 w 5"/>
                    <a:gd name="T3" fmla="*/ 0 h 8"/>
                    <a:gd name="T4" fmla="*/ 5 w 5"/>
                    <a:gd name="T5" fmla="*/ 0 h 8"/>
                    <a:gd name="T6" fmla="*/ 1 w 5"/>
                    <a:gd name="T7" fmla="*/ 8 h 8"/>
                    <a:gd name="T8" fmla="*/ 1 w 5"/>
                    <a:gd name="T9" fmla="*/ 6 h 8"/>
                    <a:gd name="T10" fmla="*/ 1 w 5"/>
                    <a:gd name="T11" fmla="*/ 6 h 8"/>
                    <a:gd name="T12" fmla="*/ 0 w 5"/>
                    <a:gd name="T13" fmla="*/ 6 h 8"/>
                    <a:gd name="T14" fmla="*/ 0 w 5"/>
                    <a:gd name="T15" fmla="*/ 6 h 8"/>
                    <a:gd name="T16" fmla="*/ 0 w 5"/>
                    <a:gd name="T17" fmla="*/ 6 h 8"/>
                    <a:gd name="T18" fmla="*/ 0 w 5"/>
                    <a:gd name="T19" fmla="*/ 5 h 8"/>
                    <a:gd name="T20" fmla="*/ 0 w 5"/>
                    <a:gd name="T21" fmla="*/ 5 h 8"/>
                    <a:gd name="T22" fmla="*/ 0 w 5"/>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0" y="5"/>
                      </a:moveTo>
                      <a:lnTo>
                        <a:pt x="1" y="0"/>
                      </a:lnTo>
                      <a:lnTo>
                        <a:pt x="5" y="0"/>
                      </a:lnTo>
                      <a:lnTo>
                        <a:pt x="1" y="8"/>
                      </a:lnTo>
                      <a:lnTo>
                        <a:pt x="1" y="6"/>
                      </a:lnTo>
                      <a:lnTo>
                        <a:pt x="0" y="6"/>
                      </a:lnTo>
                      <a:lnTo>
                        <a:pt x="0" y="5"/>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74" name="Freeform 505"/>
                <p:cNvSpPr>
                  <a:spLocks/>
                </p:cNvSpPr>
                <p:nvPr/>
              </p:nvSpPr>
              <p:spPr bwMode="auto">
                <a:xfrm>
                  <a:off x="2008" y="2927"/>
                  <a:ext cx="6" cy="8"/>
                </a:xfrm>
                <a:custGeom>
                  <a:avLst/>
                  <a:gdLst>
                    <a:gd name="T0" fmla="*/ 0 w 6"/>
                    <a:gd name="T1" fmla="*/ 6 h 8"/>
                    <a:gd name="T2" fmla="*/ 3 w 6"/>
                    <a:gd name="T3" fmla="*/ 0 h 8"/>
                    <a:gd name="T4" fmla="*/ 6 w 6"/>
                    <a:gd name="T5" fmla="*/ 2 h 8"/>
                    <a:gd name="T6" fmla="*/ 1 w 6"/>
                    <a:gd name="T7" fmla="*/ 8 h 8"/>
                    <a:gd name="T8" fmla="*/ 1 w 6"/>
                    <a:gd name="T9" fmla="*/ 8 h 8"/>
                    <a:gd name="T10" fmla="*/ 1 w 6"/>
                    <a:gd name="T11" fmla="*/ 8 h 8"/>
                    <a:gd name="T12" fmla="*/ 1 w 6"/>
                    <a:gd name="T13" fmla="*/ 8 h 8"/>
                    <a:gd name="T14" fmla="*/ 1 w 6"/>
                    <a:gd name="T15" fmla="*/ 8 h 8"/>
                    <a:gd name="T16" fmla="*/ 1 w 6"/>
                    <a:gd name="T17" fmla="*/ 6 h 8"/>
                    <a:gd name="T18" fmla="*/ 1 w 6"/>
                    <a:gd name="T19" fmla="*/ 6 h 8"/>
                    <a:gd name="T20" fmla="*/ 0 w 6"/>
                    <a:gd name="T21" fmla="*/ 6 h 8"/>
                    <a:gd name="T22" fmla="*/ 0 w 6"/>
                    <a:gd name="T23" fmla="*/ 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6"/>
                      </a:moveTo>
                      <a:lnTo>
                        <a:pt x="3" y="0"/>
                      </a:lnTo>
                      <a:lnTo>
                        <a:pt x="6" y="2"/>
                      </a:lnTo>
                      <a:lnTo>
                        <a:pt x="1" y="8"/>
                      </a:lnTo>
                      <a:lnTo>
                        <a:pt x="1" y="6"/>
                      </a:lnTo>
                      <a:lnTo>
                        <a:pt x="0" y="6"/>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75" name="Freeform 506"/>
                <p:cNvSpPr>
                  <a:spLocks/>
                </p:cNvSpPr>
                <p:nvPr/>
              </p:nvSpPr>
              <p:spPr bwMode="auto">
                <a:xfrm>
                  <a:off x="2009" y="2927"/>
                  <a:ext cx="7" cy="10"/>
                </a:xfrm>
                <a:custGeom>
                  <a:avLst/>
                  <a:gdLst>
                    <a:gd name="T0" fmla="*/ 0 w 7"/>
                    <a:gd name="T1" fmla="*/ 8 h 10"/>
                    <a:gd name="T2" fmla="*/ 4 w 7"/>
                    <a:gd name="T3" fmla="*/ 0 h 10"/>
                    <a:gd name="T4" fmla="*/ 7 w 7"/>
                    <a:gd name="T5" fmla="*/ 2 h 10"/>
                    <a:gd name="T6" fmla="*/ 2 w 7"/>
                    <a:gd name="T7" fmla="*/ 10 h 10"/>
                    <a:gd name="T8" fmla="*/ 2 w 7"/>
                    <a:gd name="T9" fmla="*/ 10 h 10"/>
                    <a:gd name="T10" fmla="*/ 2 w 7"/>
                    <a:gd name="T11" fmla="*/ 10 h 10"/>
                    <a:gd name="T12" fmla="*/ 2 w 7"/>
                    <a:gd name="T13" fmla="*/ 8 h 10"/>
                    <a:gd name="T14" fmla="*/ 0 w 7"/>
                    <a:gd name="T15" fmla="*/ 8 h 10"/>
                    <a:gd name="T16" fmla="*/ 0 w 7"/>
                    <a:gd name="T17" fmla="*/ 8 h 10"/>
                    <a:gd name="T18" fmla="*/ 0 w 7"/>
                    <a:gd name="T19" fmla="*/ 8 h 10"/>
                    <a:gd name="T20" fmla="*/ 0 w 7"/>
                    <a:gd name="T21" fmla="*/ 8 h 10"/>
                    <a:gd name="T22" fmla="*/ 0 w 7"/>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
                    <a:gd name="T38" fmla="*/ 7 w 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
                      <a:moveTo>
                        <a:pt x="0" y="8"/>
                      </a:moveTo>
                      <a:lnTo>
                        <a:pt x="4" y="0"/>
                      </a:lnTo>
                      <a:lnTo>
                        <a:pt x="7" y="2"/>
                      </a:lnTo>
                      <a:lnTo>
                        <a:pt x="2" y="10"/>
                      </a:lnTo>
                      <a:lnTo>
                        <a:pt x="2" y="8"/>
                      </a:lnTo>
                      <a:lnTo>
                        <a:pt x="0" y="8"/>
                      </a:lnTo>
                      <a:close/>
                    </a:path>
                  </a:pathLst>
                </a:custGeom>
                <a:solidFill>
                  <a:srgbClr val="3B3B3B"/>
                </a:solidFill>
                <a:ln w="9525">
                  <a:noFill/>
                  <a:round/>
                  <a:headEnd/>
                  <a:tailEnd/>
                </a:ln>
              </p:spPr>
              <p:txBody>
                <a:bodyPr/>
                <a:lstStyle/>
                <a:p>
                  <a:pPr algn="ctr"/>
                  <a:endParaRPr lang="en-US">
                    <a:latin typeface="Candara" pitchFamily="34" charset="0"/>
                  </a:endParaRPr>
                </a:p>
              </p:txBody>
            </p:sp>
            <p:sp>
              <p:nvSpPr>
                <p:cNvPr id="7676" name="Freeform 507"/>
                <p:cNvSpPr>
                  <a:spLocks/>
                </p:cNvSpPr>
                <p:nvPr/>
              </p:nvSpPr>
              <p:spPr bwMode="auto">
                <a:xfrm>
                  <a:off x="2009" y="2929"/>
                  <a:ext cx="9" cy="9"/>
                </a:xfrm>
                <a:custGeom>
                  <a:avLst/>
                  <a:gdLst>
                    <a:gd name="T0" fmla="*/ 0 w 9"/>
                    <a:gd name="T1" fmla="*/ 6 h 9"/>
                    <a:gd name="T2" fmla="*/ 5 w 9"/>
                    <a:gd name="T3" fmla="*/ 0 h 9"/>
                    <a:gd name="T4" fmla="*/ 9 w 9"/>
                    <a:gd name="T5" fmla="*/ 0 h 9"/>
                    <a:gd name="T6" fmla="*/ 4 w 9"/>
                    <a:gd name="T7" fmla="*/ 9 h 9"/>
                    <a:gd name="T8" fmla="*/ 2 w 9"/>
                    <a:gd name="T9" fmla="*/ 9 h 9"/>
                    <a:gd name="T10" fmla="*/ 2 w 9"/>
                    <a:gd name="T11" fmla="*/ 9 h 9"/>
                    <a:gd name="T12" fmla="*/ 2 w 9"/>
                    <a:gd name="T13" fmla="*/ 8 h 9"/>
                    <a:gd name="T14" fmla="*/ 2 w 9"/>
                    <a:gd name="T15" fmla="*/ 8 h 9"/>
                    <a:gd name="T16" fmla="*/ 2 w 9"/>
                    <a:gd name="T17" fmla="*/ 8 h 9"/>
                    <a:gd name="T18" fmla="*/ 2 w 9"/>
                    <a:gd name="T19" fmla="*/ 8 h 9"/>
                    <a:gd name="T20" fmla="*/ 2 w 9"/>
                    <a:gd name="T21" fmla="*/ 6 h 9"/>
                    <a:gd name="T22" fmla="*/ 0 w 9"/>
                    <a:gd name="T23" fmla="*/ 6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0" y="6"/>
                      </a:moveTo>
                      <a:lnTo>
                        <a:pt x="5" y="0"/>
                      </a:lnTo>
                      <a:lnTo>
                        <a:pt x="9" y="0"/>
                      </a:lnTo>
                      <a:lnTo>
                        <a:pt x="4" y="9"/>
                      </a:lnTo>
                      <a:lnTo>
                        <a:pt x="2" y="9"/>
                      </a:lnTo>
                      <a:lnTo>
                        <a:pt x="2" y="8"/>
                      </a:lnTo>
                      <a:lnTo>
                        <a:pt x="2" y="6"/>
                      </a:lnTo>
                      <a:lnTo>
                        <a:pt x="0" y="6"/>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77" name="Freeform 508"/>
                <p:cNvSpPr>
                  <a:spLocks/>
                </p:cNvSpPr>
                <p:nvPr/>
              </p:nvSpPr>
              <p:spPr bwMode="auto">
                <a:xfrm>
                  <a:off x="2011" y="2929"/>
                  <a:ext cx="8" cy="11"/>
                </a:xfrm>
                <a:custGeom>
                  <a:avLst/>
                  <a:gdLst>
                    <a:gd name="T0" fmla="*/ 0 w 8"/>
                    <a:gd name="T1" fmla="*/ 8 h 11"/>
                    <a:gd name="T2" fmla="*/ 5 w 8"/>
                    <a:gd name="T3" fmla="*/ 0 h 11"/>
                    <a:gd name="T4" fmla="*/ 8 w 8"/>
                    <a:gd name="T5" fmla="*/ 0 h 11"/>
                    <a:gd name="T6" fmla="*/ 2 w 8"/>
                    <a:gd name="T7" fmla="*/ 11 h 11"/>
                    <a:gd name="T8" fmla="*/ 2 w 8"/>
                    <a:gd name="T9" fmla="*/ 11 h 11"/>
                    <a:gd name="T10" fmla="*/ 2 w 8"/>
                    <a:gd name="T11" fmla="*/ 9 h 11"/>
                    <a:gd name="T12" fmla="*/ 2 w 8"/>
                    <a:gd name="T13" fmla="*/ 9 h 11"/>
                    <a:gd name="T14" fmla="*/ 2 w 8"/>
                    <a:gd name="T15" fmla="*/ 9 h 11"/>
                    <a:gd name="T16" fmla="*/ 0 w 8"/>
                    <a:gd name="T17" fmla="*/ 9 h 11"/>
                    <a:gd name="T18" fmla="*/ 0 w 8"/>
                    <a:gd name="T19" fmla="*/ 9 h 11"/>
                    <a:gd name="T20" fmla="*/ 0 w 8"/>
                    <a:gd name="T21" fmla="*/ 8 h 11"/>
                    <a:gd name="T22" fmla="*/ 0 w 8"/>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0" y="8"/>
                      </a:moveTo>
                      <a:lnTo>
                        <a:pt x="5" y="0"/>
                      </a:lnTo>
                      <a:lnTo>
                        <a:pt x="8" y="0"/>
                      </a:lnTo>
                      <a:lnTo>
                        <a:pt x="2" y="11"/>
                      </a:lnTo>
                      <a:lnTo>
                        <a:pt x="2" y="9"/>
                      </a:lnTo>
                      <a:lnTo>
                        <a:pt x="0" y="9"/>
                      </a:lnTo>
                      <a:lnTo>
                        <a:pt x="0" y="8"/>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78" name="Freeform 509"/>
                <p:cNvSpPr>
                  <a:spLocks/>
                </p:cNvSpPr>
                <p:nvPr/>
              </p:nvSpPr>
              <p:spPr bwMode="auto">
                <a:xfrm>
                  <a:off x="2013" y="2929"/>
                  <a:ext cx="8" cy="13"/>
                </a:xfrm>
                <a:custGeom>
                  <a:avLst/>
                  <a:gdLst>
                    <a:gd name="T0" fmla="*/ 0 w 8"/>
                    <a:gd name="T1" fmla="*/ 9 h 13"/>
                    <a:gd name="T2" fmla="*/ 5 w 8"/>
                    <a:gd name="T3" fmla="*/ 0 h 13"/>
                    <a:gd name="T4" fmla="*/ 8 w 8"/>
                    <a:gd name="T5" fmla="*/ 0 h 13"/>
                    <a:gd name="T6" fmla="*/ 1 w 8"/>
                    <a:gd name="T7" fmla="*/ 13 h 13"/>
                    <a:gd name="T8" fmla="*/ 0 w 8"/>
                    <a:gd name="T9" fmla="*/ 13 h 13"/>
                    <a:gd name="T10" fmla="*/ 0 w 8"/>
                    <a:gd name="T11" fmla="*/ 11 h 13"/>
                    <a:gd name="T12" fmla="*/ 0 w 8"/>
                    <a:gd name="T13" fmla="*/ 11 h 13"/>
                    <a:gd name="T14" fmla="*/ 0 w 8"/>
                    <a:gd name="T15" fmla="*/ 11 h 13"/>
                    <a:gd name="T16" fmla="*/ 0 w 8"/>
                    <a:gd name="T17" fmla="*/ 11 h 13"/>
                    <a:gd name="T18" fmla="*/ 0 w 8"/>
                    <a:gd name="T19" fmla="*/ 9 h 13"/>
                    <a:gd name="T20" fmla="*/ 0 w 8"/>
                    <a:gd name="T21" fmla="*/ 9 h 13"/>
                    <a:gd name="T22" fmla="*/ 0 w 8"/>
                    <a:gd name="T23" fmla="*/ 9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3"/>
                    <a:gd name="T38" fmla="*/ 8 w 8"/>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3">
                      <a:moveTo>
                        <a:pt x="0" y="9"/>
                      </a:moveTo>
                      <a:lnTo>
                        <a:pt x="5" y="0"/>
                      </a:lnTo>
                      <a:lnTo>
                        <a:pt x="8" y="0"/>
                      </a:lnTo>
                      <a:lnTo>
                        <a:pt x="1" y="13"/>
                      </a:lnTo>
                      <a:lnTo>
                        <a:pt x="0" y="13"/>
                      </a:lnTo>
                      <a:lnTo>
                        <a:pt x="0" y="11"/>
                      </a:lnTo>
                      <a:lnTo>
                        <a:pt x="0" y="9"/>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79" name="Freeform 510"/>
                <p:cNvSpPr>
                  <a:spLocks/>
                </p:cNvSpPr>
                <p:nvPr/>
              </p:nvSpPr>
              <p:spPr bwMode="auto">
                <a:xfrm>
                  <a:off x="2013" y="2929"/>
                  <a:ext cx="10" cy="14"/>
                </a:xfrm>
                <a:custGeom>
                  <a:avLst/>
                  <a:gdLst>
                    <a:gd name="T0" fmla="*/ 0 w 10"/>
                    <a:gd name="T1" fmla="*/ 11 h 14"/>
                    <a:gd name="T2" fmla="*/ 6 w 10"/>
                    <a:gd name="T3" fmla="*/ 0 h 14"/>
                    <a:gd name="T4" fmla="*/ 10 w 10"/>
                    <a:gd name="T5" fmla="*/ 0 h 14"/>
                    <a:gd name="T6" fmla="*/ 1 w 10"/>
                    <a:gd name="T7" fmla="*/ 14 h 14"/>
                    <a:gd name="T8" fmla="*/ 1 w 10"/>
                    <a:gd name="T9" fmla="*/ 14 h 14"/>
                    <a:gd name="T10" fmla="*/ 1 w 10"/>
                    <a:gd name="T11" fmla="*/ 13 h 14"/>
                    <a:gd name="T12" fmla="*/ 1 w 10"/>
                    <a:gd name="T13" fmla="*/ 13 h 14"/>
                    <a:gd name="T14" fmla="*/ 1 w 10"/>
                    <a:gd name="T15" fmla="*/ 13 h 14"/>
                    <a:gd name="T16" fmla="*/ 0 w 10"/>
                    <a:gd name="T17" fmla="*/ 13 h 14"/>
                    <a:gd name="T18" fmla="*/ 0 w 10"/>
                    <a:gd name="T19" fmla="*/ 11 h 14"/>
                    <a:gd name="T20" fmla="*/ 0 w 10"/>
                    <a:gd name="T21" fmla="*/ 11 h 14"/>
                    <a:gd name="T22" fmla="*/ 0 w 10"/>
                    <a:gd name="T23" fmla="*/ 11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4"/>
                    <a:gd name="T38" fmla="*/ 10 w 1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4">
                      <a:moveTo>
                        <a:pt x="0" y="11"/>
                      </a:moveTo>
                      <a:lnTo>
                        <a:pt x="6" y="0"/>
                      </a:lnTo>
                      <a:lnTo>
                        <a:pt x="10" y="0"/>
                      </a:lnTo>
                      <a:lnTo>
                        <a:pt x="1" y="14"/>
                      </a:lnTo>
                      <a:lnTo>
                        <a:pt x="1" y="13"/>
                      </a:lnTo>
                      <a:lnTo>
                        <a:pt x="0" y="13"/>
                      </a:lnTo>
                      <a:lnTo>
                        <a:pt x="0" y="11"/>
                      </a:lnTo>
                      <a:close/>
                    </a:path>
                  </a:pathLst>
                </a:custGeom>
                <a:solidFill>
                  <a:srgbClr val="3D3D3D"/>
                </a:solidFill>
                <a:ln w="9525">
                  <a:noFill/>
                  <a:round/>
                  <a:headEnd/>
                  <a:tailEnd/>
                </a:ln>
              </p:spPr>
              <p:txBody>
                <a:bodyPr/>
                <a:lstStyle/>
                <a:p>
                  <a:pPr algn="ctr"/>
                  <a:endParaRPr lang="en-US">
                    <a:latin typeface="Candara" pitchFamily="34" charset="0"/>
                  </a:endParaRPr>
                </a:p>
              </p:txBody>
            </p:sp>
            <p:sp>
              <p:nvSpPr>
                <p:cNvPr id="7680" name="Freeform 511"/>
                <p:cNvSpPr>
                  <a:spLocks/>
                </p:cNvSpPr>
                <p:nvPr/>
              </p:nvSpPr>
              <p:spPr bwMode="auto">
                <a:xfrm>
                  <a:off x="2014" y="2929"/>
                  <a:ext cx="10" cy="16"/>
                </a:xfrm>
                <a:custGeom>
                  <a:avLst/>
                  <a:gdLst>
                    <a:gd name="T0" fmla="*/ 0 w 10"/>
                    <a:gd name="T1" fmla="*/ 13 h 16"/>
                    <a:gd name="T2" fmla="*/ 7 w 10"/>
                    <a:gd name="T3" fmla="*/ 0 h 16"/>
                    <a:gd name="T4" fmla="*/ 10 w 10"/>
                    <a:gd name="T5" fmla="*/ 0 h 16"/>
                    <a:gd name="T6" fmla="*/ 0 w 10"/>
                    <a:gd name="T7" fmla="*/ 16 h 16"/>
                    <a:gd name="T8" fmla="*/ 0 w 10"/>
                    <a:gd name="T9" fmla="*/ 16 h 16"/>
                    <a:gd name="T10" fmla="*/ 0 w 10"/>
                    <a:gd name="T11" fmla="*/ 14 h 16"/>
                    <a:gd name="T12" fmla="*/ 0 w 10"/>
                    <a:gd name="T13" fmla="*/ 14 h 16"/>
                    <a:gd name="T14" fmla="*/ 0 w 10"/>
                    <a:gd name="T15" fmla="*/ 14 h 16"/>
                    <a:gd name="T16" fmla="*/ 0 w 10"/>
                    <a:gd name="T17" fmla="*/ 14 h 16"/>
                    <a:gd name="T18" fmla="*/ 0 w 10"/>
                    <a:gd name="T19" fmla="*/ 13 h 16"/>
                    <a:gd name="T20" fmla="*/ 0 w 10"/>
                    <a:gd name="T21" fmla="*/ 13 h 16"/>
                    <a:gd name="T22" fmla="*/ 0 w 10"/>
                    <a:gd name="T23" fmla="*/ 1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13"/>
                      </a:moveTo>
                      <a:lnTo>
                        <a:pt x="7" y="0"/>
                      </a:lnTo>
                      <a:lnTo>
                        <a:pt x="10" y="0"/>
                      </a:lnTo>
                      <a:lnTo>
                        <a:pt x="0" y="16"/>
                      </a:lnTo>
                      <a:lnTo>
                        <a:pt x="0" y="14"/>
                      </a:lnTo>
                      <a:lnTo>
                        <a:pt x="0" y="13"/>
                      </a:lnTo>
                      <a:close/>
                    </a:path>
                  </a:pathLst>
                </a:custGeom>
                <a:solidFill>
                  <a:srgbClr val="404040"/>
                </a:solidFill>
                <a:ln w="9525">
                  <a:noFill/>
                  <a:round/>
                  <a:headEnd/>
                  <a:tailEnd/>
                </a:ln>
              </p:spPr>
              <p:txBody>
                <a:bodyPr/>
                <a:lstStyle/>
                <a:p>
                  <a:pPr algn="ctr"/>
                  <a:endParaRPr lang="en-US">
                    <a:latin typeface="Candara" pitchFamily="34" charset="0"/>
                  </a:endParaRPr>
                </a:p>
              </p:txBody>
            </p:sp>
            <p:sp>
              <p:nvSpPr>
                <p:cNvPr id="7681" name="Freeform 512"/>
                <p:cNvSpPr>
                  <a:spLocks/>
                </p:cNvSpPr>
                <p:nvPr/>
              </p:nvSpPr>
              <p:spPr bwMode="auto">
                <a:xfrm>
                  <a:off x="2014" y="2929"/>
                  <a:ext cx="12" cy="18"/>
                </a:xfrm>
                <a:custGeom>
                  <a:avLst/>
                  <a:gdLst>
                    <a:gd name="T0" fmla="*/ 0 w 12"/>
                    <a:gd name="T1" fmla="*/ 14 h 18"/>
                    <a:gd name="T2" fmla="*/ 9 w 12"/>
                    <a:gd name="T3" fmla="*/ 0 h 18"/>
                    <a:gd name="T4" fmla="*/ 12 w 12"/>
                    <a:gd name="T5" fmla="*/ 1 h 18"/>
                    <a:gd name="T6" fmla="*/ 2 w 12"/>
                    <a:gd name="T7" fmla="*/ 18 h 18"/>
                    <a:gd name="T8" fmla="*/ 2 w 12"/>
                    <a:gd name="T9" fmla="*/ 18 h 18"/>
                    <a:gd name="T10" fmla="*/ 2 w 12"/>
                    <a:gd name="T11" fmla="*/ 16 h 18"/>
                    <a:gd name="T12" fmla="*/ 0 w 12"/>
                    <a:gd name="T13" fmla="*/ 16 h 18"/>
                    <a:gd name="T14" fmla="*/ 0 w 12"/>
                    <a:gd name="T15" fmla="*/ 16 h 18"/>
                    <a:gd name="T16" fmla="*/ 0 w 12"/>
                    <a:gd name="T17" fmla="*/ 16 h 18"/>
                    <a:gd name="T18" fmla="*/ 0 w 12"/>
                    <a:gd name="T19" fmla="*/ 14 h 18"/>
                    <a:gd name="T20" fmla="*/ 0 w 12"/>
                    <a:gd name="T21" fmla="*/ 14 h 18"/>
                    <a:gd name="T22" fmla="*/ 0 w 12"/>
                    <a:gd name="T23" fmla="*/ 14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8"/>
                    <a:gd name="T38" fmla="*/ 12 w 1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8">
                      <a:moveTo>
                        <a:pt x="0" y="14"/>
                      </a:moveTo>
                      <a:lnTo>
                        <a:pt x="9" y="0"/>
                      </a:lnTo>
                      <a:lnTo>
                        <a:pt x="12" y="1"/>
                      </a:lnTo>
                      <a:lnTo>
                        <a:pt x="2" y="18"/>
                      </a:lnTo>
                      <a:lnTo>
                        <a:pt x="2" y="16"/>
                      </a:lnTo>
                      <a:lnTo>
                        <a:pt x="0" y="16"/>
                      </a:lnTo>
                      <a:lnTo>
                        <a:pt x="0" y="14"/>
                      </a:lnTo>
                      <a:close/>
                    </a:path>
                  </a:pathLst>
                </a:custGeom>
                <a:solidFill>
                  <a:srgbClr val="404040"/>
                </a:solidFill>
                <a:ln w="9525">
                  <a:noFill/>
                  <a:round/>
                  <a:headEnd/>
                  <a:tailEnd/>
                </a:ln>
              </p:spPr>
              <p:txBody>
                <a:bodyPr/>
                <a:lstStyle/>
                <a:p>
                  <a:pPr algn="ctr"/>
                  <a:endParaRPr lang="en-US">
                    <a:latin typeface="Candara" pitchFamily="34" charset="0"/>
                  </a:endParaRPr>
                </a:p>
              </p:txBody>
            </p:sp>
            <p:sp>
              <p:nvSpPr>
                <p:cNvPr id="7682" name="Freeform 513"/>
                <p:cNvSpPr>
                  <a:spLocks/>
                </p:cNvSpPr>
                <p:nvPr/>
              </p:nvSpPr>
              <p:spPr bwMode="auto">
                <a:xfrm>
                  <a:off x="2014" y="2929"/>
                  <a:ext cx="14" cy="19"/>
                </a:xfrm>
                <a:custGeom>
                  <a:avLst/>
                  <a:gdLst>
                    <a:gd name="T0" fmla="*/ 0 w 14"/>
                    <a:gd name="T1" fmla="*/ 16 h 19"/>
                    <a:gd name="T2" fmla="*/ 10 w 14"/>
                    <a:gd name="T3" fmla="*/ 0 h 19"/>
                    <a:gd name="T4" fmla="*/ 14 w 14"/>
                    <a:gd name="T5" fmla="*/ 1 h 19"/>
                    <a:gd name="T6" fmla="*/ 2 w 14"/>
                    <a:gd name="T7" fmla="*/ 19 h 19"/>
                    <a:gd name="T8" fmla="*/ 2 w 14"/>
                    <a:gd name="T9" fmla="*/ 19 h 19"/>
                    <a:gd name="T10" fmla="*/ 2 w 14"/>
                    <a:gd name="T11" fmla="*/ 18 h 19"/>
                    <a:gd name="T12" fmla="*/ 2 w 14"/>
                    <a:gd name="T13" fmla="*/ 18 h 19"/>
                    <a:gd name="T14" fmla="*/ 2 w 14"/>
                    <a:gd name="T15" fmla="*/ 18 h 19"/>
                    <a:gd name="T16" fmla="*/ 2 w 14"/>
                    <a:gd name="T17" fmla="*/ 18 h 19"/>
                    <a:gd name="T18" fmla="*/ 2 w 14"/>
                    <a:gd name="T19" fmla="*/ 16 h 19"/>
                    <a:gd name="T20" fmla="*/ 0 w 14"/>
                    <a:gd name="T21" fmla="*/ 16 h 19"/>
                    <a:gd name="T22" fmla="*/ 0 w 14"/>
                    <a:gd name="T23" fmla="*/ 16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
                    <a:gd name="T38" fmla="*/ 14 w 14"/>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
                      <a:moveTo>
                        <a:pt x="0" y="16"/>
                      </a:moveTo>
                      <a:lnTo>
                        <a:pt x="10" y="0"/>
                      </a:lnTo>
                      <a:lnTo>
                        <a:pt x="14" y="1"/>
                      </a:lnTo>
                      <a:lnTo>
                        <a:pt x="2" y="19"/>
                      </a:lnTo>
                      <a:lnTo>
                        <a:pt x="2" y="18"/>
                      </a:lnTo>
                      <a:lnTo>
                        <a:pt x="2" y="16"/>
                      </a:lnTo>
                      <a:lnTo>
                        <a:pt x="0" y="16"/>
                      </a:lnTo>
                      <a:close/>
                    </a:path>
                  </a:pathLst>
                </a:custGeom>
                <a:solidFill>
                  <a:srgbClr val="404040"/>
                </a:solidFill>
                <a:ln w="9525">
                  <a:noFill/>
                  <a:round/>
                  <a:headEnd/>
                  <a:tailEnd/>
                </a:ln>
              </p:spPr>
              <p:txBody>
                <a:bodyPr/>
                <a:lstStyle/>
                <a:p>
                  <a:pPr algn="ctr"/>
                  <a:endParaRPr lang="en-US">
                    <a:latin typeface="Candara" pitchFamily="34" charset="0"/>
                  </a:endParaRPr>
                </a:p>
              </p:txBody>
            </p:sp>
            <p:sp>
              <p:nvSpPr>
                <p:cNvPr id="7683" name="Freeform 514"/>
                <p:cNvSpPr>
                  <a:spLocks/>
                </p:cNvSpPr>
                <p:nvPr/>
              </p:nvSpPr>
              <p:spPr bwMode="auto">
                <a:xfrm>
                  <a:off x="2016" y="2930"/>
                  <a:ext cx="13" cy="20"/>
                </a:xfrm>
                <a:custGeom>
                  <a:avLst/>
                  <a:gdLst>
                    <a:gd name="T0" fmla="*/ 0 w 13"/>
                    <a:gd name="T1" fmla="*/ 17 h 20"/>
                    <a:gd name="T2" fmla="*/ 10 w 13"/>
                    <a:gd name="T3" fmla="*/ 0 h 20"/>
                    <a:gd name="T4" fmla="*/ 13 w 13"/>
                    <a:gd name="T5" fmla="*/ 0 h 20"/>
                    <a:gd name="T6" fmla="*/ 2 w 13"/>
                    <a:gd name="T7" fmla="*/ 20 h 20"/>
                    <a:gd name="T8" fmla="*/ 0 w 13"/>
                    <a:gd name="T9" fmla="*/ 20 h 20"/>
                    <a:gd name="T10" fmla="*/ 0 w 13"/>
                    <a:gd name="T11" fmla="*/ 18 h 20"/>
                    <a:gd name="T12" fmla="*/ 0 w 13"/>
                    <a:gd name="T13" fmla="*/ 18 h 20"/>
                    <a:gd name="T14" fmla="*/ 0 w 13"/>
                    <a:gd name="T15" fmla="*/ 18 h 20"/>
                    <a:gd name="T16" fmla="*/ 0 w 13"/>
                    <a:gd name="T17" fmla="*/ 18 h 20"/>
                    <a:gd name="T18" fmla="*/ 0 w 13"/>
                    <a:gd name="T19" fmla="*/ 17 h 20"/>
                    <a:gd name="T20" fmla="*/ 0 w 13"/>
                    <a:gd name="T21" fmla="*/ 17 h 20"/>
                    <a:gd name="T22" fmla="*/ 0 w 13"/>
                    <a:gd name="T23" fmla="*/ 1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0"/>
                    <a:gd name="T38" fmla="*/ 13 w 1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0">
                      <a:moveTo>
                        <a:pt x="0" y="17"/>
                      </a:moveTo>
                      <a:lnTo>
                        <a:pt x="10" y="0"/>
                      </a:lnTo>
                      <a:lnTo>
                        <a:pt x="13" y="0"/>
                      </a:lnTo>
                      <a:lnTo>
                        <a:pt x="2" y="20"/>
                      </a:lnTo>
                      <a:lnTo>
                        <a:pt x="0" y="20"/>
                      </a:lnTo>
                      <a:lnTo>
                        <a:pt x="0" y="18"/>
                      </a:lnTo>
                      <a:lnTo>
                        <a:pt x="0" y="17"/>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84" name="Freeform 515"/>
                <p:cNvSpPr>
                  <a:spLocks/>
                </p:cNvSpPr>
                <p:nvPr/>
              </p:nvSpPr>
              <p:spPr bwMode="auto">
                <a:xfrm>
                  <a:off x="2016" y="2930"/>
                  <a:ext cx="15" cy="22"/>
                </a:xfrm>
                <a:custGeom>
                  <a:avLst/>
                  <a:gdLst>
                    <a:gd name="T0" fmla="*/ 0 w 15"/>
                    <a:gd name="T1" fmla="*/ 18 h 22"/>
                    <a:gd name="T2" fmla="*/ 12 w 15"/>
                    <a:gd name="T3" fmla="*/ 0 h 22"/>
                    <a:gd name="T4" fmla="*/ 15 w 15"/>
                    <a:gd name="T5" fmla="*/ 0 h 22"/>
                    <a:gd name="T6" fmla="*/ 2 w 15"/>
                    <a:gd name="T7" fmla="*/ 22 h 22"/>
                    <a:gd name="T8" fmla="*/ 2 w 15"/>
                    <a:gd name="T9" fmla="*/ 22 h 22"/>
                    <a:gd name="T10" fmla="*/ 2 w 15"/>
                    <a:gd name="T11" fmla="*/ 22 h 22"/>
                    <a:gd name="T12" fmla="*/ 2 w 15"/>
                    <a:gd name="T13" fmla="*/ 20 h 22"/>
                    <a:gd name="T14" fmla="*/ 2 w 15"/>
                    <a:gd name="T15" fmla="*/ 20 h 22"/>
                    <a:gd name="T16" fmla="*/ 0 w 15"/>
                    <a:gd name="T17" fmla="*/ 20 h 22"/>
                    <a:gd name="T18" fmla="*/ 0 w 15"/>
                    <a:gd name="T19" fmla="*/ 18 h 22"/>
                    <a:gd name="T20" fmla="*/ 0 w 15"/>
                    <a:gd name="T21" fmla="*/ 18 h 22"/>
                    <a:gd name="T22" fmla="*/ 0 w 15"/>
                    <a:gd name="T23" fmla="*/ 18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2"/>
                    <a:gd name="T38" fmla="*/ 15 w 15"/>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2">
                      <a:moveTo>
                        <a:pt x="0" y="18"/>
                      </a:moveTo>
                      <a:lnTo>
                        <a:pt x="12" y="0"/>
                      </a:lnTo>
                      <a:lnTo>
                        <a:pt x="15" y="0"/>
                      </a:lnTo>
                      <a:lnTo>
                        <a:pt x="2" y="22"/>
                      </a:lnTo>
                      <a:lnTo>
                        <a:pt x="2" y="20"/>
                      </a:lnTo>
                      <a:lnTo>
                        <a:pt x="0" y="20"/>
                      </a:lnTo>
                      <a:lnTo>
                        <a:pt x="0" y="18"/>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85" name="Freeform 516"/>
                <p:cNvSpPr>
                  <a:spLocks/>
                </p:cNvSpPr>
                <p:nvPr/>
              </p:nvSpPr>
              <p:spPr bwMode="auto">
                <a:xfrm>
                  <a:off x="2018" y="2930"/>
                  <a:ext cx="13" cy="23"/>
                </a:xfrm>
                <a:custGeom>
                  <a:avLst/>
                  <a:gdLst>
                    <a:gd name="T0" fmla="*/ 0 w 13"/>
                    <a:gd name="T1" fmla="*/ 20 h 23"/>
                    <a:gd name="T2" fmla="*/ 11 w 13"/>
                    <a:gd name="T3" fmla="*/ 0 h 23"/>
                    <a:gd name="T4" fmla="*/ 13 w 13"/>
                    <a:gd name="T5" fmla="*/ 0 h 23"/>
                    <a:gd name="T6" fmla="*/ 0 w 13"/>
                    <a:gd name="T7" fmla="*/ 23 h 23"/>
                    <a:gd name="T8" fmla="*/ 0 w 13"/>
                    <a:gd name="T9" fmla="*/ 23 h 23"/>
                    <a:gd name="T10" fmla="*/ 0 w 13"/>
                    <a:gd name="T11" fmla="*/ 23 h 23"/>
                    <a:gd name="T12" fmla="*/ 0 w 13"/>
                    <a:gd name="T13" fmla="*/ 23 h 23"/>
                    <a:gd name="T14" fmla="*/ 0 w 13"/>
                    <a:gd name="T15" fmla="*/ 22 h 23"/>
                    <a:gd name="T16" fmla="*/ 0 w 13"/>
                    <a:gd name="T17" fmla="*/ 22 h 23"/>
                    <a:gd name="T18" fmla="*/ 0 w 13"/>
                    <a:gd name="T19" fmla="*/ 22 h 23"/>
                    <a:gd name="T20" fmla="*/ 0 w 13"/>
                    <a:gd name="T21" fmla="*/ 20 h 23"/>
                    <a:gd name="T22" fmla="*/ 0 w 13"/>
                    <a:gd name="T23" fmla="*/ 2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3"/>
                    <a:gd name="T38" fmla="*/ 13 w 13"/>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3">
                      <a:moveTo>
                        <a:pt x="0" y="20"/>
                      </a:moveTo>
                      <a:lnTo>
                        <a:pt x="11" y="0"/>
                      </a:lnTo>
                      <a:lnTo>
                        <a:pt x="13" y="0"/>
                      </a:lnTo>
                      <a:lnTo>
                        <a:pt x="0" y="23"/>
                      </a:lnTo>
                      <a:lnTo>
                        <a:pt x="0" y="22"/>
                      </a:lnTo>
                      <a:lnTo>
                        <a:pt x="0" y="20"/>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86" name="Freeform 517"/>
                <p:cNvSpPr>
                  <a:spLocks/>
                </p:cNvSpPr>
                <p:nvPr/>
              </p:nvSpPr>
              <p:spPr bwMode="auto">
                <a:xfrm>
                  <a:off x="2018" y="2930"/>
                  <a:ext cx="15" cy="27"/>
                </a:xfrm>
                <a:custGeom>
                  <a:avLst/>
                  <a:gdLst>
                    <a:gd name="T0" fmla="*/ 0 w 15"/>
                    <a:gd name="T1" fmla="*/ 22 h 27"/>
                    <a:gd name="T2" fmla="*/ 13 w 15"/>
                    <a:gd name="T3" fmla="*/ 0 h 27"/>
                    <a:gd name="T4" fmla="*/ 15 w 15"/>
                    <a:gd name="T5" fmla="*/ 0 h 27"/>
                    <a:gd name="T6" fmla="*/ 1 w 15"/>
                    <a:gd name="T7" fmla="*/ 27 h 27"/>
                    <a:gd name="T8" fmla="*/ 0 w 15"/>
                    <a:gd name="T9" fmla="*/ 25 h 27"/>
                    <a:gd name="T10" fmla="*/ 0 w 15"/>
                    <a:gd name="T11" fmla="*/ 25 h 27"/>
                    <a:gd name="T12" fmla="*/ 0 w 15"/>
                    <a:gd name="T13" fmla="*/ 25 h 27"/>
                    <a:gd name="T14" fmla="*/ 0 w 15"/>
                    <a:gd name="T15" fmla="*/ 23 h 27"/>
                    <a:gd name="T16" fmla="*/ 0 w 15"/>
                    <a:gd name="T17" fmla="*/ 23 h 27"/>
                    <a:gd name="T18" fmla="*/ 0 w 15"/>
                    <a:gd name="T19" fmla="*/ 23 h 27"/>
                    <a:gd name="T20" fmla="*/ 0 w 15"/>
                    <a:gd name="T21" fmla="*/ 23 h 27"/>
                    <a:gd name="T22" fmla="*/ 0 w 15"/>
                    <a:gd name="T23" fmla="*/ 2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0" y="22"/>
                      </a:moveTo>
                      <a:lnTo>
                        <a:pt x="13" y="0"/>
                      </a:lnTo>
                      <a:lnTo>
                        <a:pt x="15" y="0"/>
                      </a:lnTo>
                      <a:lnTo>
                        <a:pt x="1" y="27"/>
                      </a:lnTo>
                      <a:lnTo>
                        <a:pt x="0" y="25"/>
                      </a:lnTo>
                      <a:lnTo>
                        <a:pt x="0" y="23"/>
                      </a:lnTo>
                      <a:lnTo>
                        <a:pt x="0" y="22"/>
                      </a:lnTo>
                      <a:close/>
                    </a:path>
                  </a:pathLst>
                </a:custGeom>
                <a:solidFill>
                  <a:srgbClr val="424242"/>
                </a:solidFill>
                <a:ln w="9525">
                  <a:noFill/>
                  <a:round/>
                  <a:headEnd/>
                  <a:tailEnd/>
                </a:ln>
              </p:spPr>
              <p:txBody>
                <a:bodyPr/>
                <a:lstStyle/>
                <a:p>
                  <a:pPr algn="ctr"/>
                  <a:endParaRPr lang="en-US">
                    <a:latin typeface="Candara" pitchFamily="34" charset="0"/>
                  </a:endParaRPr>
                </a:p>
              </p:txBody>
            </p:sp>
            <p:sp>
              <p:nvSpPr>
                <p:cNvPr id="7687" name="Freeform 518"/>
                <p:cNvSpPr>
                  <a:spLocks/>
                </p:cNvSpPr>
                <p:nvPr/>
              </p:nvSpPr>
              <p:spPr bwMode="auto">
                <a:xfrm>
                  <a:off x="2018" y="2930"/>
                  <a:ext cx="16" cy="28"/>
                </a:xfrm>
                <a:custGeom>
                  <a:avLst/>
                  <a:gdLst>
                    <a:gd name="T0" fmla="*/ 0 w 16"/>
                    <a:gd name="T1" fmla="*/ 23 h 28"/>
                    <a:gd name="T2" fmla="*/ 13 w 16"/>
                    <a:gd name="T3" fmla="*/ 0 h 28"/>
                    <a:gd name="T4" fmla="*/ 16 w 16"/>
                    <a:gd name="T5" fmla="*/ 0 h 28"/>
                    <a:gd name="T6" fmla="*/ 1 w 16"/>
                    <a:gd name="T7" fmla="*/ 28 h 28"/>
                    <a:gd name="T8" fmla="*/ 1 w 16"/>
                    <a:gd name="T9" fmla="*/ 28 h 28"/>
                    <a:gd name="T10" fmla="*/ 1 w 16"/>
                    <a:gd name="T11" fmla="*/ 27 h 28"/>
                    <a:gd name="T12" fmla="*/ 1 w 16"/>
                    <a:gd name="T13" fmla="*/ 27 h 28"/>
                    <a:gd name="T14" fmla="*/ 1 w 16"/>
                    <a:gd name="T15" fmla="*/ 27 h 28"/>
                    <a:gd name="T16" fmla="*/ 0 w 16"/>
                    <a:gd name="T17" fmla="*/ 25 h 28"/>
                    <a:gd name="T18" fmla="*/ 0 w 16"/>
                    <a:gd name="T19" fmla="*/ 25 h 28"/>
                    <a:gd name="T20" fmla="*/ 0 w 16"/>
                    <a:gd name="T21" fmla="*/ 25 h 28"/>
                    <a:gd name="T22" fmla="*/ 0 w 16"/>
                    <a:gd name="T23" fmla="*/ 23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0" y="23"/>
                      </a:moveTo>
                      <a:lnTo>
                        <a:pt x="13" y="0"/>
                      </a:lnTo>
                      <a:lnTo>
                        <a:pt x="16" y="0"/>
                      </a:lnTo>
                      <a:lnTo>
                        <a:pt x="1" y="28"/>
                      </a:lnTo>
                      <a:lnTo>
                        <a:pt x="1" y="27"/>
                      </a:lnTo>
                      <a:lnTo>
                        <a:pt x="0" y="25"/>
                      </a:lnTo>
                      <a:lnTo>
                        <a:pt x="0" y="23"/>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88" name="Freeform 519"/>
                <p:cNvSpPr>
                  <a:spLocks/>
                </p:cNvSpPr>
                <p:nvPr/>
              </p:nvSpPr>
              <p:spPr bwMode="auto">
                <a:xfrm>
                  <a:off x="2019" y="2930"/>
                  <a:ext cx="17" cy="30"/>
                </a:xfrm>
                <a:custGeom>
                  <a:avLst/>
                  <a:gdLst>
                    <a:gd name="T0" fmla="*/ 0 w 17"/>
                    <a:gd name="T1" fmla="*/ 27 h 30"/>
                    <a:gd name="T2" fmla="*/ 14 w 17"/>
                    <a:gd name="T3" fmla="*/ 0 h 30"/>
                    <a:gd name="T4" fmla="*/ 17 w 17"/>
                    <a:gd name="T5" fmla="*/ 2 h 30"/>
                    <a:gd name="T6" fmla="*/ 0 w 17"/>
                    <a:gd name="T7" fmla="*/ 30 h 30"/>
                    <a:gd name="T8" fmla="*/ 0 w 17"/>
                    <a:gd name="T9" fmla="*/ 30 h 30"/>
                    <a:gd name="T10" fmla="*/ 0 w 17"/>
                    <a:gd name="T11" fmla="*/ 30 h 30"/>
                    <a:gd name="T12" fmla="*/ 0 w 17"/>
                    <a:gd name="T13" fmla="*/ 28 h 30"/>
                    <a:gd name="T14" fmla="*/ 0 w 17"/>
                    <a:gd name="T15" fmla="*/ 28 h 30"/>
                    <a:gd name="T16" fmla="*/ 0 w 17"/>
                    <a:gd name="T17" fmla="*/ 28 h 30"/>
                    <a:gd name="T18" fmla="*/ 0 w 17"/>
                    <a:gd name="T19" fmla="*/ 27 h 30"/>
                    <a:gd name="T20" fmla="*/ 0 w 17"/>
                    <a:gd name="T21" fmla="*/ 27 h 30"/>
                    <a:gd name="T22" fmla="*/ 0 w 17"/>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0" y="27"/>
                      </a:moveTo>
                      <a:lnTo>
                        <a:pt x="14" y="0"/>
                      </a:lnTo>
                      <a:lnTo>
                        <a:pt x="17" y="2"/>
                      </a:lnTo>
                      <a:lnTo>
                        <a:pt x="0" y="30"/>
                      </a:lnTo>
                      <a:lnTo>
                        <a:pt x="0" y="28"/>
                      </a:lnTo>
                      <a:lnTo>
                        <a:pt x="0" y="27"/>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89" name="Freeform 520"/>
                <p:cNvSpPr>
                  <a:spLocks/>
                </p:cNvSpPr>
                <p:nvPr/>
              </p:nvSpPr>
              <p:spPr bwMode="auto">
                <a:xfrm>
                  <a:off x="2019" y="2930"/>
                  <a:ext cx="19" cy="33"/>
                </a:xfrm>
                <a:custGeom>
                  <a:avLst/>
                  <a:gdLst>
                    <a:gd name="T0" fmla="*/ 0 w 19"/>
                    <a:gd name="T1" fmla="*/ 28 h 33"/>
                    <a:gd name="T2" fmla="*/ 15 w 19"/>
                    <a:gd name="T3" fmla="*/ 0 h 33"/>
                    <a:gd name="T4" fmla="*/ 19 w 19"/>
                    <a:gd name="T5" fmla="*/ 2 h 33"/>
                    <a:gd name="T6" fmla="*/ 0 w 19"/>
                    <a:gd name="T7" fmla="*/ 33 h 33"/>
                    <a:gd name="T8" fmla="*/ 0 w 19"/>
                    <a:gd name="T9" fmla="*/ 32 h 33"/>
                    <a:gd name="T10" fmla="*/ 0 w 19"/>
                    <a:gd name="T11" fmla="*/ 32 h 33"/>
                    <a:gd name="T12" fmla="*/ 0 w 19"/>
                    <a:gd name="T13" fmla="*/ 32 h 33"/>
                    <a:gd name="T14" fmla="*/ 0 w 19"/>
                    <a:gd name="T15" fmla="*/ 30 h 33"/>
                    <a:gd name="T16" fmla="*/ 0 w 19"/>
                    <a:gd name="T17" fmla="*/ 30 h 33"/>
                    <a:gd name="T18" fmla="*/ 0 w 19"/>
                    <a:gd name="T19" fmla="*/ 30 h 33"/>
                    <a:gd name="T20" fmla="*/ 0 w 19"/>
                    <a:gd name="T21" fmla="*/ 28 h 33"/>
                    <a:gd name="T22" fmla="*/ 0 w 19"/>
                    <a:gd name="T23" fmla="*/ 28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3"/>
                    <a:gd name="T38" fmla="*/ 19 w 19"/>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3">
                      <a:moveTo>
                        <a:pt x="0" y="28"/>
                      </a:moveTo>
                      <a:lnTo>
                        <a:pt x="15" y="0"/>
                      </a:lnTo>
                      <a:lnTo>
                        <a:pt x="19" y="2"/>
                      </a:lnTo>
                      <a:lnTo>
                        <a:pt x="0" y="33"/>
                      </a:lnTo>
                      <a:lnTo>
                        <a:pt x="0" y="32"/>
                      </a:lnTo>
                      <a:lnTo>
                        <a:pt x="0" y="30"/>
                      </a:lnTo>
                      <a:lnTo>
                        <a:pt x="0" y="28"/>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90" name="Freeform 521"/>
                <p:cNvSpPr>
                  <a:spLocks/>
                </p:cNvSpPr>
                <p:nvPr/>
              </p:nvSpPr>
              <p:spPr bwMode="auto">
                <a:xfrm>
                  <a:off x="2019" y="2932"/>
                  <a:ext cx="20" cy="33"/>
                </a:xfrm>
                <a:custGeom>
                  <a:avLst/>
                  <a:gdLst>
                    <a:gd name="T0" fmla="*/ 0 w 20"/>
                    <a:gd name="T1" fmla="*/ 28 h 33"/>
                    <a:gd name="T2" fmla="*/ 17 w 20"/>
                    <a:gd name="T3" fmla="*/ 0 h 33"/>
                    <a:gd name="T4" fmla="*/ 20 w 20"/>
                    <a:gd name="T5" fmla="*/ 0 h 33"/>
                    <a:gd name="T6" fmla="*/ 2 w 20"/>
                    <a:gd name="T7" fmla="*/ 33 h 33"/>
                    <a:gd name="T8" fmla="*/ 0 w 20"/>
                    <a:gd name="T9" fmla="*/ 33 h 33"/>
                    <a:gd name="T10" fmla="*/ 0 w 20"/>
                    <a:gd name="T11" fmla="*/ 31 h 33"/>
                    <a:gd name="T12" fmla="*/ 0 w 20"/>
                    <a:gd name="T13" fmla="*/ 31 h 33"/>
                    <a:gd name="T14" fmla="*/ 0 w 20"/>
                    <a:gd name="T15" fmla="*/ 31 h 33"/>
                    <a:gd name="T16" fmla="*/ 0 w 20"/>
                    <a:gd name="T17" fmla="*/ 30 h 33"/>
                    <a:gd name="T18" fmla="*/ 0 w 20"/>
                    <a:gd name="T19" fmla="*/ 30 h 33"/>
                    <a:gd name="T20" fmla="*/ 0 w 20"/>
                    <a:gd name="T21" fmla="*/ 30 h 33"/>
                    <a:gd name="T22" fmla="*/ 0 w 20"/>
                    <a:gd name="T23" fmla="*/ 28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3"/>
                    <a:gd name="T38" fmla="*/ 20 w 20"/>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3">
                      <a:moveTo>
                        <a:pt x="0" y="28"/>
                      </a:moveTo>
                      <a:lnTo>
                        <a:pt x="17" y="0"/>
                      </a:lnTo>
                      <a:lnTo>
                        <a:pt x="20" y="0"/>
                      </a:lnTo>
                      <a:lnTo>
                        <a:pt x="2" y="33"/>
                      </a:lnTo>
                      <a:lnTo>
                        <a:pt x="0" y="33"/>
                      </a:lnTo>
                      <a:lnTo>
                        <a:pt x="0" y="31"/>
                      </a:lnTo>
                      <a:lnTo>
                        <a:pt x="0" y="30"/>
                      </a:lnTo>
                      <a:lnTo>
                        <a:pt x="0" y="28"/>
                      </a:lnTo>
                      <a:close/>
                    </a:path>
                  </a:pathLst>
                </a:custGeom>
                <a:solidFill>
                  <a:srgbClr val="454545"/>
                </a:solidFill>
                <a:ln w="9525">
                  <a:noFill/>
                  <a:round/>
                  <a:headEnd/>
                  <a:tailEnd/>
                </a:ln>
              </p:spPr>
              <p:txBody>
                <a:bodyPr/>
                <a:lstStyle/>
                <a:p>
                  <a:pPr algn="ctr"/>
                  <a:endParaRPr lang="en-US">
                    <a:latin typeface="Candara" pitchFamily="34" charset="0"/>
                  </a:endParaRPr>
                </a:p>
              </p:txBody>
            </p:sp>
            <p:sp>
              <p:nvSpPr>
                <p:cNvPr id="7691" name="Freeform 522"/>
                <p:cNvSpPr>
                  <a:spLocks/>
                </p:cNvSpPr>
                <p:nvPr/>
              </p:nvSpPr>
              <p:spPr bwMode="auto">
                <a:xfrm>
                  <a:off x="2019" y="2932"/>
                  <a:ext cx="22" cy="35"/>
                </a:xfrm>
                <a:custGeom>
                  <a:avLst/>
                  <a:gdLst>
                    <a:gd name="T0" fmla="*/ 0 w 22"/>
                    <a:gd name="T1" fmla="*/ 31 h 35"/>
                    <a:gd name="T2" fmla="*/ 19 w 22"/>
                    <a:gd name="T3" fmla="*/ 0 h 35"/>
                    <a:gd name="T4" fmla="*/ 22 w 22"/>
                    <a:gd name="T5" fmla="*/ 0 h 35"/>
                    <a:gd name="T6" fmla="*/ 2 w 22"/>
                    <a:gd name="T7" fmla="*/ 35 h 35"/>
                    <a:gd name="T8" fmla="*/ 2 w 22"/>
                    <a:gd name="T9" fmla="*/ 35 h 35"/>
                    <a:gd name="T10" fmla="*/ 2 w 22"/>
                    <a:gd name="T11" fmla="*/ 35 h 35"/>
                    <a:gd name="T12" fmla="*/ 2 w 22"/>
                    <a:gd name="T13" fmla="*/ 33 h 35"/>
                    <a:gd name="T14" fmla="*/ 2 w 22"/>
                    <a:gd name="T15" fmla="*/ 33 h 35"/>
                    <a:gd name="T16" fmla="*/ 0 w 22"/>
                    <a:gd name="T17" fmla="*/ 33 h 35"/>
                    <a:gd name="T18" fmla="*/ 0 w 22"/>
                    <a:gd name="T19" fmla="*/ 31 h 35"/>
                    <a:gd name="T20" fmla="*/ 0 w 22"/>
                    <a:gd name="T21" fmla="*/ 31 h 35"/>
                    <a:gd name="T22" fmla="*/ 0 w 22"/>
                    <a:gd name="T23" fmla="*/ 3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35"/>
                    <a:gd name="T38" fmla="*/ 22 w 22"/>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35">
                      <a:moveTo>
                        <a:pt x="0" y="31"/>
                      </a:moveTo>
                      <a:lnTo>
                        <a:pt x="19" y="0"/>
                      </a:lnTo>
                      <a:lnTo>
                        <a:pt x="22" y="0"/>
                      </a:lnTo>
                      <a:lnTo>
                        <a:pt x="2" y="35"/>
                      </a:lnTo>
                      <a:lnTo>
                        <a:pt x="2" y="33"/>
                      </a:lnTo>
                      <a:lnTo>
                        <a:pt x="0" y="33"/>
                      </a:lnTo>
                      <a:lnTo>
                        <a:pt x="0" y="31"/>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92" name="Freeform 523"/>
                <p:cNvSpPr>
                  <a:spLocks/>
                </p:cNvSpPr>
                <p:nvPr/>
              </p:nvSpPr>
              <p:spPr bwMode="auto">
                <a:xfrm>
                  <a:off x="2021" y="2932"/>
                  <a:ext cx="22" cy="38"/>
                </a:xfrm>
                <a:custGeom>
                  <a:avLst/>
                  <a:gdLst>
                    <a:gd name="T0" fmla="*/ 0 w 22"/>
                    <a:gd name="T1" fmla="*/ 33 h 38"/>
                    <a:gd name="T2" fmla="*/ 18 w 22"/>
                    <a:gd name="T3" fmla="*/ 0 h 38"/>
                    <a:gd name="T4" fmla="*/ 22 w 22"/>
                    <a:gd name="T5" fmla="*/ 0 h 38"/>
                    <a:gd name="T6" fmla="*/ 0 w 22"/>
                    <a:gd name="T7" fmla="*/ 38 h 38"/>
                    <a:gd name="T8" fmla="*/ 0 w 22"/>
                    <a:gd name="T9" fmla="*/ 36 h 38"/>
                    <a:gd name="T10" fmla="*/ 0 w 22"/>
                    <a:gd name="T11" fmla="*/ 36 h 38"/>
                    <a:gd name="T12" fmla="*/ 0 w 22"/>
                    <a:gd name="T13" fmla="*/ 36 h 38"/>
                    <a:gd name="T14" fmla="*/ 0 w 22"/>
                    <a:gd name="T15" fmla="*/ 35 h 38"/>
                    <a:gd name="T16" fmla="*/ 0 w 22"/>
                    <a:gd name="T17" fmla="*/ 35 h 38"/>
                    <a:gd name="T18" fmla="*/ 0 w 22"/>
                    <a:gd name="T19" fmla="*/ 35 h 38"/>
                    <a:gd name="T20" fmla="*/ 0 w 22"/>
                    <a:gd name="T21" fmla="*/ 33 h 38"/>
                    <a:gd name="T22" fmla="*/ 0 w 22"/>
                    <a:gd name="T23" fmla="*/ 3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38"/>
                    <a:gd name="T38" fmla="*/ 22 w 22"/>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38">
                      <a:moveTo>
                        <a:pt x="0" y="33"/>
                      </a:moveTo>
                      <a:lnTo>
                        <a:pt x="18" y="0"/>
                      </a:lnTo>
                      <a:lnTo>
                        <a:pt x="22" y="0"/>
                      </a:lnTo>
                      <a:lnTo>
                        <a:pt x="0" y="38"/>
                      </a:lnTo>
                      <a:lnTo>
                        <a:pt x="0" y="36"/>
                      </a:lnTo>
                      <a:lnTo>
                        <a:pt x="0" y="35"/>
                      </a:lnTo>
                      <a:lnTo>
                        <a:pt x="0" y="33"/>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93" name="Freeform 524"/>
                <p:cNvSpPr>
                  <a:spLocks/>
                </p:cNvSpPr>
                <p:nvPr/>
              </p:nvSpPr>
              <p:spPr bwMode="auto">
                <a:xfrm>
                  <a:off x="2021" y="2932"/>
                  <a:ext cx="23" cy="40"/>
                </a:xfrm>
                <a:custGeom>
                  <a:avLst/>
                  <a:gdLst>
                    <a:gd name="T0" fmla="*/ 0 w 23"/>
                    <a:gd name="T1" fmla="*/ 35 h 40"/>
                    <a:gd name="T2" fmla="*/ 20 w 23"/>
                    <a:gd name="T3" fmla="*/ 0 h 40"/>
                    <a:gd name="T4" fmla="*/ 23 w 23"/>
                    <a:gd name="T5" fmla="*/ 0 h 40"/>
                    <a:gd name="T6" fmla="*/ 0 w 23"/>
                    <a:gd name="T7" fmla="*/ 40 h 40"/>
                    <a:gd name="T8" fmla="*/ 0 w 23"/>
                    <a:gd name="T9" fmla="*/ 40 h 40"/>
                    <a:gd name="T10" fmla="*/ 0 w 23"/>
                    <a:gd name="T11" fmla="*/ 40 h 40"/>
                    <a:gd name="T12" fmla="*/ 0 w 23"/>
                    <a:gd name="T13" fmla="*/ 38 h 40"/>
                    <a:gd name="T14" fmla="*/ 0 w 23"/>
                    <a:gd name="T15" fmla="*/ 38 h 40"/>
                    <a:gd name="T16" fmla="*/ 0 w 23"/>
                    <a:gd name="T17" fmla="*/ 36 h 40"/>
                    <a:gd name="T18" fmla="*/ 0 w 23"/>
                    <a:gd name="T19" fmla="*/ 36 h 40"/>
                    <a:gd name="T20" fmla="*/ 0 w 23"/>
                    <a:gd name="T21" fmla="*/ 36 h 40"/>
                    <a:gd name="T22" fmla="*/ 0 w 23"/>
                    <a:gd name="T23" fmla="*/ 3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40"/>
                    <a:gd name="T38" fmla="*/ 23 w 23"/>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40">
                      <a:moveTo>
                        <a:pt x="0" y="35"/>
                      </a:moveTo>
                      <a:lnTo>
                        <a:pt x="20" y="0"/>
                      </a:lnTo>
                      <a:lnTo>
                        <a:pt x="23" y="0"/>
                      </a:lnTo>
                      <a:lnTo>
                        <a:pt x="0" y="40"/>
                      </a:lnTo>
                      <a:lnTo>
                        <a:pt x="0" y="38"/>
                      </a:lnTo>
                      <a:lnTo>
                        <a:pt x="0" y="36"/>
                      </a:lnTo>
                      <a:lnTo>
                        <a:pt x="0" y="35"/>
                      </a:lnTo>
                      <a:close/>
                    </a:path>
                  </a:pathLst>
                </a:custGeom>
                <a:solidFill>
                  <a:srgbClr val="474747"/>
                </a:solidFill>
                <a:ln w="9525">
                  <a:noFill/>
                  <a:round/>
                  <a:headEnd/>
                  <a:tailEnd/>
                </a:ln>
              </p:spPr>
              <p:txBody>
                <a:bodyPr/>
                <a:lstStyle/>
                <a:p>
                  <a:pPr algn="ctr"/>
                  <a:endParaRPr lang="en-US">
                    <a:latin typeface="Candara" pitchFamily="34" charset="0"/>
                  </a:endParaRPr>
                </a:p>
              </p:txBody>
            </p:sp>
            <p:sp>
              <p:nvSpPr>
                <p:cNvPr id="7694" name="Freeform 525"/>
                <p:cNvSpPr>
                  <a:spLocks/>
                </p:cNvSpPr>
                <p:nvPr/>
              </p:nvSpPr>
              <p:spPr bwMode="auto">
                <a:xfrm>
                  <a:off x="2021" y="2932"/>
                  <a:ext cx="25" cy="43"/>
                </a:xfrm>
                <a:custGeom>
                  <a:avLst/>
                  <a:gdLst>
                    <a:gd name="T0" fmla="*/ 0 w 25"/>
                    <a:gd name="T1" fmla="*/ 38 h 43"/>
                    <a:gd name="T2" fmla="*/ 22 w 25"/>
                    <a:gd name="T3" fmla="*/ 0 h 43"/>
                    <a:gd name="T4" fmla="*/ 25 w 25"/>
                    <a:gd name="T5" fmla="*/ 1 h 43"/>
                    <a:gd name="T6" fmla="*/ 0 w 25"/>
                    <a:gd name="T7" fmla="*/ 43 h 43"/>
                    <a:gd name="T8" fmla="*/ 0 w 25"/>
                    <a:gd name="T9" fmla="*/ 41 h 43"/>
                    <a:gd name="T10" fmla="*/ 0 w 25"/>
                    <a:gd name="T11" fmla="*/ 41 h 43"/>
                    <a:gd name="T12" fmla="*/ 0 w 25"/>
                    <a:gd name="T13" fmla="*/ 41 h 43"/>
                    <a:gd name="T14" fmla="*/ 0 w 25"/>
                    <a:gd name="T15" fmla="*/ 40 h 43"/>
                    <a:gd name="T16" fmla="*/ 0 w 25"/>
                    <a:gd name="T17" fmla="*/ 40 h 43"/>
                    <a:gd name="T18" fmla="*/ 0 w 25"/>
                    <a:gd name="T19" fmla="*/ 40 h 43"/>
                    <a:gd name="T20" fmla="*/ 0 w 25"/>
                    <a:gd name="T21" fmla="*/ 38 h 43"/>
                    <a:gd name="T22" fmla="*/ 0 w 25"/>
                    <a:gd name="T23" fmla="*/ 3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43"/>
                    <a:gd name="T38" fmla="*/ 25 w 2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43">
                      <a:moveTo>
                        <a:pt x="0" y="38"/>
                      </a:moveTo>
                      <a:lnTo>
                        <a:pt x="22" y="0"/>
                      </a:lnTo>
                      <a:lnTo>
                        <a:pt x="25" y="1"/>
                      </a:lnTo>
                      <a:lnTo>
                        <a:pt x="0" y="43"/>
                      </a:lnTo>
                      <a:lnTo>
                        <a:pt x="0" y="41"/>
                      </a:lnTo>
                      <a:lnTo>
                        <a:pt x="0" y="40"/>
                      </a:lnTo>
                      <a:lnTo>
                        <a:pt x="0" y="38"/>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95" name="Freeform 526"/>
                <p:cNvSpPr>
                  <a:spLocks/>
                </p:cNvSpPr>
                <p:nvPr/>
              </p:nvSpPr>
              <p:spPr bwMode="auto">
                <a:xfrm>
                  <a:off x="2021" y="2932"/>
                  <a:ext cx="27" cy="45"/>
                </a:xfrm>
                <a:custGeom>
                  <a:avLst/>
                  <a:gdLst>
                    <a:gd name="T0" fmla="*/ 0 w 27"/>
                    <a:gd name="T1" fmla="*/ 40 h 45"/>
                    <a:gd name="T2" fmla="*/ 23 w 27"/>
                    <a:gd name="T3" fmla="*/ 0 h 45"/>
                    <a:gd name="T4" fmla="*/ 27 w 27"/>
                    <a:gd name="T5" fmla="*/ 1 h 45"/>
                    <a:gd name="T6" fmla="*/ 0 w 27"/>
                    <a:gd name="T7" fmla="*/ 45 h 45"/>
                    <a:gd name="T8" fmla="*/ 0 w 27"/>
                    <a:gd name="T9" fmla="*/ 45 h 45"/>
                    <a:gd name="T10" fmla="*/ 0 w 27"/>
                    <a:gd name="T11" fmla="*/ 45 h 45"/>
                    <a:gd name="T12" fmla="*/ 0 w 27"/>
                    <a:gd name="T13" fmla="*/ 43 h 45"/>
                    <a:gd name="T14" fmla="*/ 0 w 27"/>
                    <a:gd name="T15" fmla="*/ 43 h 45"/>
                    <a:gd name="T16" fmla="*/ 0 w 27"/>
                    <a:gd name="T17" fmla="*/ 41 h 45"/>
                    <a:gd name="T18" fmla="*/ 0 w 27"/>
                    <a:gd name="T19" fmla="*/ 41 h 45"/>
                    <a:gd name="T20" fmla="*/ 0 w 27"/>
                    <a:gd name="T21" fmla="*/ 41 h 45"/>
                    <a:gd name="T22" fmla="*/ 0 w 27"/>
                    <a:gd name="T23" fmla="*/ 4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45"/>
                    <a:gd name="T38" fmla="*/ 27 w 27"/>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45">
                      <a:moveTo>
                        <a:pt x="0" y="40"/>
                      </a:moveTo>
                      <a:lnTo>
                        <a:pt x="23" y="0"/>
                      </a:lnTo>
                      <a:lnTo>
                        <a:pt x="27" y="1"/>
                      </a:lnTo>
                      <a:lnTo>
                        <a:pt x="0" y="45"/>
                      </a:lnTo>
                      <a:lnTo>
                        <a:pt x="0" y="43"/>
                      </a:lnTo>
                      <a:lnTo>
                        <a:pt x="0" y="41"/>
                      </a:lnTo>
                      <a:lnTo>
                        <a:pt x="0" y="40"/>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96" name="Freeform 527"/>
                <p:cNvSpPr>
                  <a:spLocks/>
                </p:cNvSpPr>
                <p:nvPr/>
              </p:nvSpPr>
              <p:spPr bwMode="auto">
                <a:xfrm>
                  <a:off x="2021" y="2933"/>
                  <a:ext cx="28" cy="47"/>
                </a:xfrm>
                <a:custGeom>
                  <a:avLst/>
                  <a:gdLst>
                    <a:gd name="T0" fmla="*/ 0 w 28"/>
                    <a:gd name="T1" fmla="*/ 42 h 47"/>
                    <a:gd name="T2" fmla="*/ 25 w 28"/>
                    <a:gd name="T3" fmla="*/ 0 h 47"/>
                    <a:gd name="T4" fmla="*/ 28 w 28"/>
                    <a:gd name="T5" fmla="*/ 0 h 47"/>
                    <a:gd name="T6" fmla="*/ 2 w 28"/>
                    <a:gd name="T7" fmla="*/ 47 h 47"/>
                    <a:gd name="T8" fmla="*/ 0 w 28"/>
                    <a:gd name="T9" fmla="*/ 45 h 47"/>
                    <a:gd name="T10" fmla="*/ 0 w 28"/>
                    <a:gd name="T11" fmla="*/ 45 h 47"/>
                    <a:gd name="T12" fmla="*/ 0 w 28"/>
                    <a:gd name="T13" fmla="*/ 45 h 47"/>
                    <a:gd name="T14" fmla="*/ 0 w 28"/>
                    <a:gd name="T15" fmla="*/ 44 h 47"/>
                    <a:gd name="T16" fmla="*/ 0 w 28"/>
                    <a:gd name="T17" fmla="*/ 44 h 47"/>
                    <a:gd name="T18" fmla="*/ 0 w 28"/>
                    <a:gd name="T19" fmla="*/ 44 h 47"/>
                    <a:gd name="T20" fmla="*/ 0 w 28"/>
                    <a:gd name="T21" fmla="*/ 42 h 47"/>
                    <a:gd name="T22" fmla="*/ 0 w 28"/>
                    <a:gd name="T23" fmla="*/ 42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47"/>
                    <a:gd name="T38" fmla="*/ 28 w 2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47">
                      <a:moveTo>
                        <a:pt x="0" y="42"/>
                      </a:moveTo>
                      <a:lnTo>
                        <a:pt x="25" y="0"/>
                      </a:lnTo>
                      <a:lnTo>
                        <a:pt x="28" y="0"/>
                      </a:lnTo>
                      <a:lnTo>
                        <a:pt x="2" y="47"/>
                      </a:lnTo>
                      <a:lnTo>
                        <a:pt x="0" y="45"/>
                      </a:lnTo>
                      <a:lnTo>
                        <a:pt x="0" y="44"/>
                      </a:lnTo>
                      <a:lnTo>
                        <a:pt x="0" y="42"/>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97" name="Freeform 528"/>
                <p:cNvSpPr>
                  <a:spLocks/>
                </p:cNvSpPr>
                <p:nvPr/>
              </p:nvSpPr>
              <p:spPr bwMode="auto">
                <a:xfrm>
                  <a:off x="2021" y="2933"/>
                  <a:ext cx="30" cy="49"/>
                </a:xfrm>
                <a:custGeom>
                  <a:avLst/>
                  <a:gdLst>
                    <a:gd name="T0" fmla="*/ 0 w 30"/>
                    <a:gd name="T1" fmla="*/ 44 h 49"/>
                    <a:gd name="T2" fmla="*/ 27 w 30"/>
                    <a:gd name="T3" fmla="*/ 0 h 49"/>
                    <a:gd name="T4" fmla="*/ 30 w 30"/>
                    <a:gd name="T5" fmla="*/ 0 h 49"/>
                    <a:gd name="T6" fmla="*/ 2 w 30"/>
                    <a:gd name="T7" fmla="*/ 49 h 49"/>
                    <a:gd name="T8" fmla="*/ 2 w 30"/>
                    <a:gd name="T9" fmla="*/ 49 h 49"/>
                    <a:gd name="T10" fmla="*/ 2 w 30"/>
                    <a:gd name="T11" fmla="*/ 49 h 49"/>
                    <a:gd name="T12" fmla="*/ 2 w 30"/>
                    <a:gd name="T13" fmla="*/ 49 h 49"/>
                    <a:gd name="T14" fmla="*/ 2 w 30"/>
                    <a:gd name="T15" fmla="*/ 49 h 49"/>
                    <a:gd name="T16" fmla="*/ 2 w 30"/>
                    <a:gd name="T17" fmla="*/ 49 h 49"/>
                    <a:gd name="T18" fmla="*/ 2 w 30"/>
                    <a:gd name="T19" fmla="*/ 49 h 49"/>
                    <a:gd name="T20" fmla="*/ 2 w 30"/>
                    <a:gd name="T21" fmla="*/ 49 h 49"/>
                    <a:gd name="T22" fmla="*/ 2 w 30"/>
                    <a:gd name="T23" fmla="*/ 49 h 49"/>
                    <a:gd name="T24" fmla="*/ 2 w 30"/>
                    <a:gd name="T25" fmla="*/ 49 h 49"/>
                    <a:gd name="T26" fmla="*/ 2 w 30"/>
                    <a:gd name="T27" fmla="*/ 47 h 49"/>
                    <a:gd name="T28" fmla="*/ 2 w 30"/>
                    <a:gd name="T29" fmla="*/ 47 h 49"/>
                    <a:gd name="T30" fmla="*/ 0 w 30"/>
                    <a:gd name="T31" fmla="*/ 47 h 49"/>
                    <a:gd name="T32" fmla="*/ 0 w 30"/>
                    <a:gd name="T33" fmla="*/ 45 h 49"/>
                    <a:gd name="T34" fmla="*/ 0 w 30"/>
                    <a:gd name="T35" fmla="*/ 45 h 49"/>
                    <a:gd name="T36" fmla="*/ 0 w 30"/>
                    <a:gd name="T37" fmla="*/ 45 h 49"/>
                    <a:gd name="T38" fmla="*/ 0 w 30"/>
                    <a:gd name="T39" fmla="*/ 4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49"/>
                    <a:gd name="T62" fmla="*/ 30 w 30"/>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49">
                      <a:moveTo>
                        <a:pt x="0" y="44"/>
                      </a:moveTo>
                      <a:lnTo>
                        <a:pt x="27" y="0"/>
                      </a:lnTo>
                      <a:lnTo>
                        <a:pt x="30" y="0"/>
                      </a:lnTo>
                      <a:lnTo>
                        <a:pt x="2" y="49"/>
                      </a:lnTo>
                      <a:lnTo>
                        <a:pt x="2" y="47"/>
                      </a:lnTo>
                      <a:lnTo>
                        <a:pt x="0" y="47"/>
                      </a:lnTo>
                      <a:lnTo>
                        <a:pt x="0" y="45"/>
                      </a:lnTo>
                      <a:lnTo>
                        <a:pt x="0" y="44"/>
                      </a:lnTo>
                      <a:close/>
                    </a:path>
                  </a:pathLst>
                </a:custGeom>
                <a:solidFill>
                  <a:srgbClr val="4A4A4A"/>
                </a:solidFill>
                <a:ln w="9525">
                  <a:noFill/>
                  <a:round/>
                  <a:headEnd/>
                  <a:tailEnd/>
                </a:ln>
              </p:spPr>
              <p:txBody>
                <a:bodyPr/>
                <a:lstStyle/>
                <a:p>
                  <a:pPr algn="ctr"/>
                  <a:endParaRPr lang="en-US">
                    <a:latin typeface="Candara" pitchFamily="34" charset="0"/>
                  </a:endParaRPr>
                </a:p>
              </p:txBody>
            </p:sp>
            <p:sp>
              <p:nvSpPr>
                <p:cNvPr id="7698" name="Freeform 529"/>
                <p:cNvSpPr>
                  <a:spLocks/>
                </p:cNvSpPr>
                <p:nvPr/>
              </p:nvSpPr>
              <p:spPr bwMode="auto">
                <a:xfrm>
                  <a:off x="2023" y="2933"/>
                  <a:ext cx="30" cy="52"/>
                </a:xfrm>
                <a:custGeom>
                  <a:avLst/>
                  <a:gdLst>
                    <a:gd name="T0" fmla="*/ 0 w 30"/>
                    <a:gd name="T1" fmla="*/ 47 h 52"/>
                    <a:gd name="T2" fmla="*/ 26 w 30"/>
                    <a:gd name="T3" fmla="*/ 0 h 52"/>
                    <a:gd name="T4" fmla="*/ 30 w 30"/>
                    <a:gd name="T5" fmla="*/ 0 h 52"/>
                    <a:gd name="T6" fmla="*/ 0 w 30"/>
                    <a:gd name="T7" fmla="*/ 52 h 52"/>
                    <a:gd name="T8" fmla="*/ 0 w 30"/>
                    <a:gd name="T9" fmla="*/ 52 h 52"/>
                    <a:gd name="T10" fmla="*/ 0 w 30"/>
                    <a:gd name="T11" fmla="*/ 52 h 52"/>
                    <a:gd name="T12" fmla="*/ 0 w 30"/>
                    <a:gd name="T13" fmla="*/ 50 h 52"/>
                    <a:gd name="T14" fmla="*/ 0 w 30"/>
                    <a:gd name="T15" fmla="*/ 50 h 52"/>
                    <a:gd name="T16" fmla="*/ 0 w 30"/>
                    <a:gd name="T17" fmla="*/ 50 h 52"/>
                    <a:gd name="T18" fmla="*/ 0 w 30"/>
                    <a:gd name="T19" fmla="*/ 49 h 52"/>
                    <a:gd name="T20" fmla="*/ 0 w 30"/>
                    <a:gd name="T21" fmla="*/ 49 h 52"/>
                    <a:gd name="T22" fmla="*/ 0 w 30"/>
                    <a:gd name="T23" fmla="*/ 49 h 52"/>
                    <a:gd name="T24" fmla="*/ 0 w 30"/>
                    <a:gd name="T25" fmla="*/ 49 h 52"/>
                    <a:gd name="T26" fmla="*/ 0 w 30"/>
                    <a:gd name="T27" fmla="*/ 49 h 52"/>
                    <a:gd name="T28" fmla="*/ 0 w 30"/>
                    <a:gd name="T29" fmla="*/ 47 h 52"/>
                    <a:gd name="T30" fmla="*/ 0 w 30"/>
                    <a:gd name="T31" fmla="*/ 47 h 52"/>
                    <a:gd name="T32" fmla="*/ 0 w 30"/>
                    <a:gd name="T33" fmla="*/ 47 h 52"/>
                    <a:gd name="T34" fmla="*/ 0 w 30"/>
                    <a:gd name="T35" fmla="*/ 47 h 52"/>
                    <a:gd name="T36" fmla="*/ 0 w 30"/>
                    <a:gd name="T37" fmla="*/ 47 h 52"/>
                    <a:gd name="T38" fmla="*/ 0 w 30"/>
                    <a:gd name="T39" fmla="*/ 47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52"/>
                    <a:gd name="T62" fmla="*/ 30 w 30"/>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52">
                      <a:moveTo>
                        <a:pt x="0" y="47"/>
                      </a:moveTo>
                      <a:lnTo>
                        <a:pt x="26" y="0"/>
                      </a:lnTo>
                      <a:lnTo>
                        <a:pt x="30" y="0"/>
                      </a:lnTo>
                      <a:lnTo>
                        <a:pt x="0" y="52"/>
                      </a:lnTo>
                      <a:lnTo>
                        <a:pt x="0" y="50"/>
                      </a:lnTo>
                      <a:lnTo>
                        <a:pt x="0" y="49"/>
                      </a:lnTo>
                      <a:lnTo>
                        <a:pt x="0" y="47"/>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699" name="Freeform 530"/>
                <p:cNvSpPr>
                  <a:spLocks/>
                </p:cNvSpPr>
                <p:nvPr/>
              </p:nvSpPr>
              <p:spPr bwMode="auto">
                <a:xfrm>
                  <a:off x="2023" y="2933"/>
                  <a:ext cx="30" cy="55"/>
                </a:xfrm>
                <a:custGeom>
                  <a:avLst/>
                  <a:gdLst>
                    <a:gd name="T0" fmla="*/ 0 w 30"/>
                    <a:gd name="T1" fmla="*/ 49 h 55"/>
                    <a:gd name="T2" fmla="*/ 28 w 30"/>
                    <a:gd name="T3" fmla="*/ 0 h 55"/>
                    <a:gd name="T4" fmla="*/ 30 w 30"/>
                    <a:gd name="T5" fmla="*/ 0 h 55"/>
                    <a:gd name="T6" fmla="*/ 0 w 30"/>
                    <a:gd name="T7" fmla="*/ 55 h 55"/>
                    <a:gd name="T8" fmla="*/ 0 w 30"/>
                    <a:gd name="T9" fmla="*/ 54 h 55"/>
                    <a:gd name="T10" fmla="*/ 0 w 30"/>
                    <a:gd name="T11" fmla="*/ 54 h 55"/>
                    <a:gd name="T12" fmla="*/ 0 w 30"/>
                    <a:gd name="T13" fmla="*/ 54 h 55"/>
                    <a:gd name="T14" fmla="*/ 0 w 30"/>
                    <a:gd name="T15" fmla="*/ 52 h 55"/>
                    <a:gd name="T16" fmla="*/ 0 w 30"/>
                    <a:gd name="T17" fmla="*/ 52 h 55"/>
                    <a:gd name="T18" fmla="*/ 0 w 30"/>
                    <a:gd name="T19" fmla="*/ 50 h 55"/>
                    <a:gd name="T20" fmla="*/ 0 w 30"/>
                    <a:gd name="T21" fmla="*/ 50 h 55"/>
                    <a:gd name="T22" fmla="*/ 0 w 30"/>
                    <a:gd name="T23" fmla="*/ 49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55"/>
                    <a:gd name="T38" fmla="*/ 30 w 30"/>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55">
                      <a:moveTo>
                        <a:pt x="0" y="49"/>
                      </a:moveTo>
                      <a:lnTo>
                        <a:pt x="28" y="0"/>
                      </a:lnTo>
                      <a:lnTo>
                        <a:pt x="30" y="0"/>
                      </a:lnTo>
                      <a:lnTo>
                        <a:pt x="0" y="55"/>
                      </a:lnTo>
                      <a:lnTo>
                        <a:pt x="0" y="54"/>
                      </a:lnTo>
                      <a:lnTo>
                        <a:pt x="0" y="52"/>
                      </a:lnTo>
                      <a:lnTo>
                        <a:pt x="0" y="50"/>
                      </a:lnTo>
                      <a:lnTo>
                        <a:pt x="0" y="49"/>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700" name="Freeform 531"/>
                <p:cNvSpPr>
                  <a:spLocks/>
                </p:cNvSpPr>
                <p:nvPr/>
              </p:nvSpPr>
              <p:spPr bwMode="auto">
                <a:xfrm>
                  <a:off x="2023" y="2933"/>
                  <a:ext cx="31" cy="58"/>
                </a:xfrm>
                <a:custGeom>
                  <a:avLst/>
                  <a:gdLst>
                    <a:gd name="T0" fmla="*/ 0 w 31"/>
                    <a:gd name="T1" fmla="*/ 52 h 58"/>
                    <a:gd name="T2" fmla="*/ 30 w 31"/>
                    <a:gd name="T3" fmla="*/ 0 h 58"/>
                    <a:gd name="T4" fmla="*/ 31 w 31"/>
                    <a:gd name="T5" fmla="*/ 0 h 58"/>
                    <a:gd name="T6" fmla="*/ 28 w 31"/>
                    <a:gd name="T7" fmla="*/ 9 h 58"/>
                    <a:gd name="T8" fmla="*/ 26 w 31"/>
                    <a:gd name="T9" fmla="*/ 10 h 58"/>
                    <a:gd name="T10" fmla="*/ 26 w 31"/>
                    <a:gd name="T11" fmla="*/ 10 h 58"/>
                    <a:gd name="T12" fmla="*/ 26 w 31"/>
                    <a:gd name="T13" fmla="*/ 12 h 58"/>
                    <a:gd name="T14" fmla="*/ 25 w 31"/>
                    <a:gd name="T15" fmla="*/ 12 h 58"/>
                    <a:gd name="T16" fmla="*/ 25 w 31"/>
                    <a:gd name="T17" fmla="*/ 12 h 58"/>
                    <a:gd name="T18" fmla="*/ 25 w 31"/>
                    <a:gd name="T19" fmla="*/ 14 h 58"/>
                    <a:gd name="T20" fmla="*/ 25 w 31"/>
                    <a:gd name="T21" fmla="*/ 14 h 58"/>
                    <a:gd name="T22" fmla="*/ 23 w 31"/>
                    <a:gd name="T23" fmla="*/ 15 h 58"/>
                    <a:gd name="T24" fmla="*/ 0 w 31"/>
                    <a:gd name="T25" fmla="*/ 58 h 58"/>
                    <a:gd name="T26" fmla="*/ 0 w 31"/>
                    <a:gd name="T27" fmla="*/ 57 h 58"/>
                    <a:gd name="T28" fmla="*/ 0 w 31"/>
                    <a:gd name="T29" fmla="*/ 57 h 58"/>
                    <a:gd name="T30" fmla="*/ 0 w 31"/>
                    <a:gd name="T31" fmla="*/ 55 h 58"/>
                    <a:gd name="T32" fmla="*/ 0 w 31"/>
                    <a:gd name="T33" fmla="*/ 55 h 58"/>
                    <a:gd name="T34" fmla="*/ 0 w 31"/>
                    <a:gd name="T35" fmla="*/ 54 h 58"/>
                    <a:gd name="T36" fmla="*/ 0 w 31"/>
                    <a:gd name="T37" fmla="*/ 54 h 58"/>
                    <a:gd name="T38" fmla="*/ 0 w 31"/>
                    <a:gd name="T39" fmla="*/ 54 h 58"/>
                    <a:gd name="T40" fmla="*/ 0 w 31"/>
                    <a:gd name="T41" fmla="*/ 52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58"/>
                    <a:gd name="T65" fmla="*/ 31 w 31"/>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58">
                      <a:moveTo>
                        <a:pt x="0" y="52"/>
                      </a:moveTo>
                      <a:lnTo>
                        <a:pt x="30" y="0"/>
                      </a:lnTo>
                      <a:lnTo>
                        <a:pt x="31" y="0"/>
                      </a:lnTo>
                      <a:lnTo>
                        <a:pt x="28" y="9"/>
                      </a:lnTo>
                      <a:lnTo>
                        <a:pt x="26" y="10"/>
                      </a:lnTo>
                      <a:lnTo>
                        <a:pt x="26" y="12"/>
                      </a:lnTo>
                      <a:lnTo>
                        <a:pt x="25" y="12"/>
                      </a:lnTo>
                      <a:lnTo>
                        <a:pt x="25" y="14"/>
                      </a:lnTo>
                      <a:lnTo>
                        <a:pt x="23" y="15"/>
                      </a:lnTo>
                      <a:lnTo>
                        <a:pt x="0" y="58"/>
                      </a:lnTo>
                      <a:lnTo>
                        <a:pt x="0" y="57"/>
                      </a:lnTo>
                      <a:lnTo>
                        <a:pt x="0" y="55"/>
                      </a:lnTo>
                      <a:lnTo>
                        <a:pt x="0" y="54"/>
                      </a:lnTo>
                      <a:lnTo>
                        <a:pt x="0" y="52"/>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701" name="Freeform 532"/>
                <p:cNvSpPr>
                  <a:spLocks/>
                </p:cNvSpPr>
                <p:nvPr/>
              </p:nvSpPr>
              <p:spPr bwMode="auto">
                <a:xfrm>
                  <a:off x="2021" y="2933"/>
                  <a:ext cx="35" cy="62"/>
                </a:xfrm>
                <a:custGeom>
                  <a:avLst/>
                  <a:gdLst>
                    <a:gd name="T0" fmla="*/ 2 w 35"/>
                    <a:gd name="T1" fmla="*/ 55 h 62"/>
                    <a:gd name="T2" fmla="*/ 32 w 35"/>
                    <a:gd name="T3" fmla="*/ 0 h 62"/>
                    <a:gd name="T4" fmla="*/ 35 w 35"/>
                    <a:gd name="T5" fmla="*/ 2 h 62"/>
                    <a:gd name="T6" fmla="*/ 33 w 35"/>
                    <a:gd name="T7" fmla="*/ 5 h 62"/>
                    <a:gd name="T8" fmla="*/ 32 w 35"/>
                    <a:gd name="T9" fmla="*/ 7 h 62"/>
                    <a:gd name="T10" fmla="*/ 30 w 35"/>
                    <a:gd name="T11" fmla="*/ 9 h 62"/>
                    <a:gd name="T12" fmla="*/ 28 w 35"/>
                    <a:gd name="T13" fmla="*/ 10 h 62"/>
                    <a:gd name="T14" fmla="*/ 27 w 35"/>
                    <a:gd name="T15" fmla="*/ 12 h 62"/>
                    <a:gd name="T16" fmla="*/ 27 w 35"/>
                    <a:gd name="T17" fmla="*/ 15 h 62"/>
                    <a:gd name="T18" fmla="*/ 25 w 35"/>
                    <a:gd name="T19" fmla="*/ 17 h 62"/>
                    <a:gd name="T20" fmla="*/ 25 w 35"/>
                    <a:gd name="T21" fmla="*/ 19 h 62"/>
                    <a:gd name="T22" fmla="*/ 23 w 35"/>
                    <a:gd name="T23" fmla="*/ 22 h 62"/>
                    <a:gd name="T24" fmla="*/ 0 w 35"/>
                    <a:gd name="T25" fmla="*/ 62 h 62"/>
                    <a:gd name="T26" fmla="*/ 0 w 35"/>
                    <a:gd name="T27" fmla="*/ 60 h 62"/>
                    <a:gd name="T28" fmla="*/ 2 w 35"/>
                    <a:gd name="T29" fmla="*/ 60 h 62"/>
                    <a:gd name="T30" fmla="*/ 2 w 35"/>
                    <a:gd name="T31" fmla="*/ 58 h 62"/>
                    <a:gd name="T32" fmla="*/ 2 w 35"/>
                    <a:gd name="T33" fmla="*/ 58 h 62"/>
                    <a:gd name="T34" fmla="*/ 2 w 35"/>
                    <a:gd name="T35" fmla="*/ 57 h 62"/>
                    <a:gd name="T36" fmla="*/ 2 w 35"/>
                    <a:gd name="T37" fmla="*/ 57 h 62"/>
                    <a:gd name="T38" fmla="*/ 2 w 35"/>
                    <a:gd name="T39" fmla="*/ 55 h 62"/>
                    <a:gd name="T40" fmla="*/ 2 w 35"/>
                    <a:gd name="T41" fmla="*/ 5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62"/>
                    <a:gd name="T65" fmla="*/ 35 w 35"/>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62">
                      <a:moveTo>
                        <a:pt x="2" y="55"/>
                      </a:moveTo>
                      <a:lnTo>
                        <a:pt x="32" y="0"/>
                      </a:lnTo>
                      <a:lnTo>
                        <a:pt x="35" y="2"/>
                      </a:lnTo>
                      <a:lnTo>
                        <a:pt x="33" y="5"/>
                      </a:lnTo>
                      <a:lnTo>
                        <a:pt x="32" y="7"/>
                      </a:lnTo>
                      <a:lnTo>
                        <a:pt x="30" y="9"/>
                      </a:lnTo>
                      <a:lnTo>
                        <a:pt x="28" y="10"/>
                      </a:lnTo>
                      <a:lnTo>
                        <a:pt x="27" y="12"/>
                      </a:lnTo>
                      <a:lnTo>
                        <a:pt x="27" y="15"/>
                      </a:lnTo>
                      <a:lnTo>
                        <a:pt x="25" y="17"/>
                      </a:lnTo>
                      <a:lnTo>
                        <a:pt x="25" y="19"/>
                      </a:lnTo>
                      <a:lnTo>
                        <a:pt x="23" y="22"/>
                      </a:lnTo>
                      <a:lnTo>
                        <a:pt x="0" y="62"/>
                      </a:lnTo>
                      <a:lnTo>
                        <a:pt x="0" y="60"/>
                      </a:lnTo>
                      <a:lnTo>
                        <a:pt x="2" y="60"/>
                      </a:lnTo>
                      <a:lnTo>
                        <a:pt x="2" y="58"/>
                      </a:lnTo>
                      <a:lnTo>
                        <a:pt x="2" y="57"/>
                      </a:lnTo>
                      <a:lnTo>
                        <a:pt x="2" y="55"/>
                      </a:lnTo>
                      <a:close/>
                    </a:path>
                  </a:pathLst>
                </a:custGeom>
                <a:solidFill>
                  <a:srgbClr val="4C4C4C"/>
                </a:solidFill>
                <a:ln w="9525">
                  <a:noFill/>
                  <a:round/>
                  <a:headEnd/>
                  <a:tailEnd/>
                </a:ln>
              </p:spPr>
              <p:txBody>
                <a:bodyPr/>
                <a:lstStyle/>
                <a:p>
                  <a:pPr algn="ctr"/>
                  <a:endParaRPr lang="en-US">
                    <a:latin typeface="Candara" pitchFamily="34" charset="0"/>
                  </a:endParaRPr>
                </a:p>
              </p:txBody>
            </p:sp>
            <p:sp>
              <p:nvSpPr>
                <p:cNvPr id="7702" name="Freeform 533"/>
                <p:cNvSpPr>
                  <a:spLocks noEditPoints="1"/>
                </p:cNvSpPr>
                <p:nvPr/>
              </p:nvSpPr>
              <p:spPr bwMode="auto">
                <a:xfrm>
                  <a:off x="2021" y="2933"/>
                  <a:ext cx="37" cy="65"/>
                </a:xfrm>
                <a:custGeom>
                  <a:avLst/>
                  <a:gdLst>
                    <a:gd name="T0" fmla="*/ 2 w 37"/>
                    <a:gd name="T1" fmla="*/ 58 h 65"/>
                    <a:gd name="T2" fmla="*/ 25 w 37"/>
                    <a:gd name="T3" fmla="*/ 15 h 65"/>
                    <a:gd name="T4" fmla="*/ 25 w 37"/>
                    <a:gd name="T5" fmla="*/ 17 h 65"/>
                    <a:gd name="T6" fmla="*/ 25 w 37"/>
                    <a:gd name="T7" fmla="*/ 19 h 65"/>
                    <a:gd name="T8" fmla="*/ 25 w 37"/>
                    <a:gd name="T9" fmla="*/ 19 h 65"/>
                    <a:gd name="T10" fmla="*/ 23 w 37"/>
                    <a:gd name="T11" fmla="*/ 20 h 65"/>
                    <a:gd name="T12" fmla="*/ 23 w 37"/>
                    <a:gd name="T13" fmla="*/ 22 h 65"/>
                    <a:gd name="T14" fmla="*/ 23 w 37"/>
                    <a:gd name="T15" fmla="*/ 24 h 65"/>
                    <a:gd name="T16" fmla="*/ 23 w 37"/>
                    <a:gd name="T17" fmla="*/ 25 h 65"/>
                    <a:gd name="T18" fmla="*/ 23 w 37"/>
                    <a:gd name="T19" fmla="*/ 27 h 65"/>
                    <a:gd name="T20" fmla="*/ 0 w 37"/>
                    <a:gd name="T21" fmla="*/ 65 h 65"/>
                    <a:gd name="T22" fmla="*/ 0 w 37"/>
                    <a:gd name="T23" fmla="*/ 63 h 65"/>
                    <a:gd name="T24" fmla="*/ 0 w 37"/>
                    <a:gd name="T25" fmla="*/ 63 h 65"/>
                    <a:gd name="T26" fmla="*/ 0 w 37"/>
                    <a:gd name="T27" fmla="*/ 62 h 65"/>
                    <a:gd name="T28" fmla="*/ 0 w 37"/>
                    <a:gd name="T29" fmla="*/ 62 h 65"/>
                    <a:gd name="T30" fmla="*/ 0 w 37"/>
                    <a:gd name="T31" fmla="*/ 60 h 65"/>
                    <a:gd name="T32" fmla="*/ 2 w 37"/>
                    <a:gd name="T33" fmla="*/ 60 h 65"/>
                    <a:gd name="T34" fmla="*/ 2 w 37"/>
                    <a:gd name="T35" fmla="*/ 58 h 65"/>
                    <a:gd name="T36" fmla="*/ 2 w 37"/>
                    <a:gd name="T37" fmla="*/ 58 h 65"/>
                    <a:gd name="T38" fmla="*/ 30 w 37"/>
                    <a:gd name="T39" fmla="*/ 9 h 65"/>
                    <a:gd name="T40" fmla="*/ 33 w 37"/>
                    <a:gd name="T41" fmla="*/ 0 h 65"/>
                    <a:gd name="T42" fmla="*/ 37 w 37"/>
                    <a:gd name="T43" fmla="*/ 2 h 65"/>
                    <a:gd name="T44" fmla="*/ 35 w 37"/>
                    <a:gd name="T45" fmla="*/ 5 h 65"/>
                    <a:gd name="T46" fmla="*/ 35 w 37"/>
                    <a:gd name="T47" fmla="*/ 5 h 65"/>
                    <a:gd name="T48" fmla="*/ 33 w 37"/>
                    <a:gd name="T49" fmla="*/ 5 h 65"/>
                    <a:gd name="T50" fmla="*/ 33 w 37"/>
                    <a:gd name="T51" fmla="*/ 5 h 65"/>
                    <a:gd name="T52" fmla="*/ 32 w 37"/>
                    <a:gd name="T53" fmla="*/ 7 h 65"/>
                    <a:gd name="T54" fmla="*/ 32 w 37"/>
                    <a:gd name="T55" fmla="*/ 7 h 65"/>
                    <a:gd name="T56" fmla="*/ 30 w 37"/>
                    <a:gd name="T57" fmla="*/ 9 h 65"/>
                    <a:gd name="T58" fmla="*/ 30 w 37"/>
                    <a:gd name="T59" fmla="*/ 9 h 65"/>
                    <a:gd name="T60" fmla="*/ 30 w 37"/>
                    <a:gd name="T61" fmla="*/ 9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65"/>
                    <a:gd name="T95" fmla="*/ 37 w 37"/>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65">
                      <a:moveTo>
                        <a:pt x="2" y="58"/>
                      </a:moveTo>
                      <a:lnTo>
                        <a:pt x="25" y="15"/>
                      </a:lnTo>
                      <a:lnTo>
                        <a:pt x="25" y="17"/>
                      </a:lnTo>
                      <a:lnTo>
                        <a:pt x="25" y="19"/>
                      </a:lnTo>
                      <a:lnTo>
                        <a:pt x="23" y="20"/>
                      </a:lnTo>
                      <a:lnTo>
                        <a:pt x="23" y="22"/>
                      </a:lnTo>
                      <a:lnTo>
                        <a:pt x="23" y="24"/>
                      </a:lnTo>
                      <a:lnTo>
                        <a:pt x="23" y="25"/>
                      </a:lnTo>
                      <a:lnTo>
                        <a:pt x="23" y="27"/>
                      </a:lnTo>
                      <a:lnTo>
                        <a:pt x="0" y="65"/>
                      </a:lnTo>
                      <a:lnTo>
                        <a:pt x="0" y="63"/>
                      </a:lnTo>
                      <a:lnTo>
                        <a:pt x="0" y="62"/>
                      </a:lnTo>
                      <a:lnTo>
                        <a:pt x="0" y="60"/>
                      </a:lnTo>
                      <a:lnTo>
                        <a:pt x="2" y="60"/>
                      </a:lnTo>
                      <a:lnTo>
                        <a:pt x="2" y="58"/>
                      </a:lnTo>
                      <a:close/>
                      <a:moveTo>
                        <a:pt x="30" y="9"/>
                      </a:moveTo>
                      <a:lnTo>
                        <a:pt x="33" y="0"/>
                      </a:lnTo>
                      <a:lnTo>
                        <a:pt x="37" y="2"/>
                      </a:lnTo>
                      <a:lnTo>
                        <a:pt x="35" y="5"/>
                      </a:lnTo>
                      <a:lnTo>
                        <a:pt x="33" y="5"/>
                      </a:lnTo>
                      <a:lnTo>
                        <a:pt x="32" y="7"/>
                      </a:lnTo>
                      <a:lnTo>
                        <a:pt x="30" y="9"/>
                      </a:lnTo>
                      <a:close/>
                    </a:path>
                  </a:pathLst>
                </a:custGeom>
                <a:solidFill>
                  <a:srgbClr val="4F4F4F"/>
                </a:solidFill>
                <a:ln w="9525">
                  <a:noFill/>
                  <a:round/>
                  <a:headEnd/>
                  <a:tailEnd/>
                </a:ln>
              </p:spPr>
              <p:txBody>
                <a:bodyPr/>
                <a:lstStyle/>
                <a:p>
                  <a:pPr algn="ctr"/>
                  <a:endParaRPr lang="en-US">
                    <a:latin typeface="Candara" pitchFamily="34" charset="0"/>
                  </a:endParaRPr>
                </a:p>
              </p:txBody>
            </p:sp>
            <p:sp>
              <p:nvSpPr>
                <p:cNvPr id="7703" name="Freeform 534"/>
                <p:cNvSpPr>
                  <a:spLocks noEditPoints="1"/>
                </p:cNvSpPr>
                <p:nvPr/>
              </p:nvSpPr>
              <p:spPr bwMode="auto">
                <a:xfrm>
                  <a:off x="2021" y="2935"/>
                  <a:ext cx="38" cy="66"/>
                </a:xfrm>
                <a:custGeom>
                  <a:avLst/>
                  <a:gdLst>
                    <a:gd name="T0" fmla="*/ 0 w 38"/>
                    <a:gd name="T1" fmla="*/ 60 h 66"/>
                    <a:gd name="T2" fmla="*/ 23 w 38"/>
                    <a:gd name="T3" fmla="*/ 20 h 66"/>
                    <a:gd name="T4" fmla="*/ 23 w 38"/>
                    <a:gd name="T5" fmla="*/ 20 h 66"/>
                    <a:gd name="T6" fmla="*/ 23 w 38"/>
                    <a:gd name="T7" fmla="*/ 22 h 66"/>
                    <a:gd name="T8" fmla="*/ 23 w 38"/>
                    <a:gd name="T9" fmla="*/ 23 h 66"/>
                    <a:gd name="T10" fmla="*/ 23 w 38"/>
                    <a:gd name="T11" fmla="*/ 23 h 66"/>
                    <a:gd name="T12" fmla="*/ 23 w 38"/>
                    <a:gd name="T13" fmla="*/ 25 h 66"/>
                    <a:gd name="T14" fmla="*/ 22 w 38"/>
                    <a:gd name="T15" fmla="*/ 27 h 66"/>
                    <a:gd name="T16" fmla="*/ 22 w 38"/>
                    <a:gd name="T17" fmla="*/ 27 h 66"/>
                    <a:gd name="T18" fmla="*/ 22 w 38"/>
                    <a:gd name="T19" fmla="*/ 28 h 66"/>
                    <a:gd name="T20" fmla="*/ 0 w 38"/>
                    <a:gd name="T21" fmla="*/ 66 h 66"/>
                    <a:gd name="T22" fmla="*/ 0 w 38"/>
                    <a:gd name="T23" fmla="*/ 66 h 66"/>
                    <a:gd name="T24" fmla="*/ 0 w 38"/>
                    <a:gd name="T25" fmla="*/ 65 h 66"/>
                    <a:gd name="T26" fmla="*/ 0 w 38"/>
                    <a:gd name="T27" fmla="*/ 63 h 66"/>
                    <a:gd name="T28" fmla="*/ 0 w 38"/>
                    <a:gd name="T29" fmla="*/ 63 h 66"/>
                    <a:gd name="T30" fmla="*/ 0 w 38"/>
                    <a:gd name="T31" fmla="*/ 61 h 66"/>
                    <a:gd name="T32" fmla="*/ 0 w 38"/>
                    <a:gd name="T33" fmla="*/ 61 h 66"/>
                    <a:gd name="T34" fmla="*/ 0 w 38"/>
                    <a:gd name="T35" fmla="*/ 60 h 66"/>
                    <a:gd name="T36" fmla="*/ 0 w 38"/>
                    <a:gd name="T37" fmla="*/ 60 h 66"/>
                    <a:gd name="T38" fmla="*/ 33 w 38"/>
                    <a:gd name="T39" fmla="*/ 3 h 66"/>
                    <a:gd name="T40" fmla="*/ 35 w 38"/>
                    <a:gd name="T41" fmla="*/ 0 h 66"/>
                    <a:gd name="T42" fmla="*/ 38 w 38"/>
                    <a:gd name="T43" fmla="*/ 0 h 66"/>
                    <a:gd name="T44" fmla="*/ 37 w 38"/>
                    <a:gd name="T45" fmla="*/ 2 h 66"/>
                    <a:gd name="T46" fmla="*/ 37 w 38"/>
                    <a:gd name="T47" fmla="*/ 2 h 66"/>
                    <a:gd name="T48" fmla="*/ 37 w 38"/>
                    <a:gd name="T49" fmla="*/ 3 h 66"/>
                    <a:gd name="T50" fmla="*/ 35 w 38"/>
                    <a:gd name="T51" fmla="*/ 3 h 66"/>
                    <a:gd name="T52" fmla="*/ 35 w 38"/>
                    <a:gd name="T53" fmla="*/ 3 h 66"/>
                    <a:gd name="T54" fmla="*/ 35 w 38"/>
                    <a:gd name="T55" fmla="*/ 3 h 66"/>
                    <a:gd name="T56" fmla="*/ 33 w 38"/>
                    <a:gd name="T57" fmla="*/ 3 h 66"/>
                    <a:gd name="T58" fmla="*/ 33 w 38"/>
                    <a:gd name="T59" fmla="*/ 3 h 66"/>
                    <a:gd name="T60" fmla="*/ 33 w 38"/>
                    <a:gd name="T61" fmla="*/ 3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66"/>
                    <a:gd name="T95" fmla="*/ 38 w 38"/>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66">
                      <a:moveTo>
                        <a:pt x="0" y="60"/>
                      </a:moveTo>
                      <a:lnTo>
                        <a:pt x="23" y="20"/>
                      </a:lnTo>
                      <a:lnTo>
                        <a:pt x="23" y="22"/>
                      </a:lnTo>
                      <a:lnTo>
                        <a:pt x="23" y="23"/>
                      </a:lnTo>
                      <a:lnTo>
                        <a:pt x="23" y="25"/>
                      </a:lnTo>
                      <a:lnTo>
                        <a:pt x="22" y="27"/>
                      </a:lnTo>
                      <a:lnTo>
                        <a:pt x="22" y="28"/>
                      </a:lnTo>
                      <a:lnTo>
                        <a:pt x="0" y="66"/>
                      </a:lnTo>
                      <a:lnTo>
                        <a:pt x="0" y="65"/>
                      </a:lnTo>
                      <a:lnTo>
                        <a:pt x="0" y="63"/>
                      </a:lnTo>
                      <a:lnTo>
                        <a:pt x="0" y="61"/>
                      </a:lnTo>
                      <a:lnTo>
                        <a:pt x="0" y="60"/>
                      </a:lnTo>
                      <a:close/>
                      <a:moveTo>
                        <a:pt x="33" y="3"/>
                      </a:moveTo>
                      <a:lnTo>
                        <a:pt x="35" y="0"/>
                      </a:lnTo>
                      <a:lnTo>
                        <a:pt x="38" y="0"/>
                      </a:lnTo>
                      <a:lnTo>
                        <a:pt x="37" y="2"/>
                      </a:lnTo>
                      <a:lnTo>
                        <a:pt x="37" y="3"/>
                      </a:lnTo>
                      <a:lnTo>
                        <a:pt x="35" y="3"/>
                      </a:lnTo>
                      <a:lnTo>
                        <a:pt x="33" y="3"/>
                      </a:lnTo>
                      <a:close/>
                    </a:path>
                  </a:pathLst>
                </a:custGeom>
                <a:solidFill>
                  <a:srgbClr val="4F4F4F"/>
                </a:solidFill>
                <a:ln w="9525">
                  <a:noFill/>
                  <a:round/>
                  <a:headEnd/>
                  <a:tailEnd/>
                </a:ln>
              </p:spPr>
              <p:txBody>
                <a:bodyPr/>
                <a:lstStyle/>
                <a:p>
                  <a:pPr algn="ctr"/>
                  <a:endParaRPr lang="en-US">
                    <a:latin typeface="Candara" pitchFamily="34" charset="0"/>
                  </a:endParaRPr>
                </a:p>
              </p:txBody>
            </p:sp>
            <p:sp>
              <p:nvSpPr>
                <p:cNvPr id="7704" name="Freeform 535"/>
                <p:cNvSpPr>
                  <a:spLocks noEditPoints="1"/>
                </p:cNvSpPr>
                <p:nvPr/>
              </p:nvSpPr>
              <p:spPr bwMode="auto">
                <a:xfrm>
                  <a:off x="2021" y="2935"/>
                  <a:ext cx="40" cy="71"/>
                </a:xfrm>
                <a:custGeom>
                  <a:avLst/>
                  <a:gdLst>
                    <a:gd name="T0" fmla="*/ 0 w 40"/>
                    <a:gd name="T1" fmla="*/ 63 h 71"/>
                    <a:gd name="T2" fmla="*/ 23 w 40"/>
                    <a:gd name="T3" fmla="*/ 25 h 71"/>
                    <a:gd name="T4" fmla="*/ 23 w 40"/>
                    <a:gd name="T5" fmla="*/ 25 h 71"/>
                    <a:gd name="T6" fmla="*/ 22 w 40"/>
                    <a:gd name="T7" fmla="*/ 27 h 71"/>
                    <a:gd name="T8" fmla="*/ 22 w 40"/>
                    <a:gd name="T9" fmla="*/ 27 h 71"/>
                    <a:gd name="T10" fmla="*/ 22 w 40"/>
                    <a:gd name="T11" fmla="*/ 28 h 71"/>
                    <a:gd name="T12" fmla="*/ 22 w 40"/>
                    <a:gd name="T13" fmla="*/ 30 h 71"/>
                    <a:gd name="T14" fmla="*/ 22 w 40"/>
                    <a:gd name="T15" fmla="*/ 30 h 71"/>
                    <a:gd name="T16" fmla="*/ 22 w 40"/>
                    <a:gd name="T17" fmla="*/ 32 h 71"/>
                    <a:gd name="T18" fmla="*/ 22 w 40"/>
                    <a:gd name="T19" fmla="*/ 32 h 71"/>
                    <a:gd name="T20" fmla="*/ 0 w 40"/>
                    <a:gd name="T21" fmla="*/ 71 h 71"/>
                    <a:gd name="T22" fmla="*/ 0 w 40"/>
                    <a:gd name="T23" fmla="*/ 70 h 71"/>
                    <a:gd name="T24" fmla="*/ 0 w 40"/>
                    <a:gd name="T25" fmla="*/ 68 h 71"/>
                    <a:gd name="T26" fmla="*/ 0 w 40"/>
                    <a:gd name="T27" fmla="*/ 68 h 71"/>
                    <a:gd name="T28" fmla="*/ 0 w 40"/>
                    <a:gd name="T29" fmla="*/ 66 h 71"/>
                    <a:gd name="T30" fmla="*/ 0 w 40"/>
                    <a:gd name="T31" fmla="*/ 66 h 71"/>
                    <a:gd name="T32" fmla="*/ 0 w 40"/>
                    <a:gd name="T33" fmla="*/ 65 h 71"/>
                    <a:gd name="T34" fmla="*/ 0 w 40"/>
                    <a:gd name="T35" fmla="*/ 63 h 71"/>
                    <a:gd name="T36" fmla="*/ 0 w 40"/>
                    <a:gd name="T37" fmla="*/ 63 h 71"/>
                    <a:gd name="T38" fmla="*/ 35 w 40"/>
                    <a:gd name="T39" fmla="*/ 3 h 71"/>
                    <a:gd name="T40" fmla="*/ 37 w 40"/>
                    <a:gd name="T41" fmla="*/ 0 h 71"/>
                    <a:gd name="T42" fmla="*/ 40 w 40"/>
                    <a:gd name="T43" fmla="*/ 0 h 71"/>
                    <a:gd name="T44" fmla="*/ 38 w 40"/>
                    <a:gd name="T45" fmla="*/ 2 h 71"/>
                    <a:gd name="T46" fmla="*/ 38 w 40"/>
                    <a:gd name="T47" fmla="*/ 2 h 71"/>
                    <a:gd name="T48" fmla="*/ 37 w 40"/>
                    <a:gd name="T49" fmla="*/ 2 h 71"/>
                    <a:gd name="T50" fmla="*/ 37 w 40"/>
                    <a:gd name="T51" fmla="*/ 2 h 71"/>
                    <a:gd name="T52" fmla="*/ 37 w 40"/>
                    <a:gd name="T53" fmla="*/ 2 h 71"/>
                    <a:gd name="T54" fmla="*/ 37 w 40"/>
                    <a:gd name="T55" fmla="*/ 2 h 71"/>
                    <a:gd name="T56" fmla="*/ 37 w 40"/>
                    <a:gd name="T57" fmla="*/ 3 h 71"/>
                    <a:gd name="T58" fmla="*/ 35 w 40"/>
                    <a:gd name="T59" fmla="*/ 3 h 71"/>
                    <a:gd name="T60" fmla="*/ 35 w 40"/>
                    <a:gd name="T61" fmla="*/ 3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71"/>
                    <a:gd name="T95" fmla="*/ 40 w 40"/>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71">
                      <a:moveTo>
                        <a:pt x="0" y="63"/>
                      </a:moveTo>
                      <a:lnTo>
                        <a:pt x="23" y="25"/>
                      </a:lnTo>
                      <a:lnTo>
                        <a:pt x="22" y="27"/>
                      </a:lnTo>
                      <a:lnTo>
                        <a:pt x="22" y="28"/>
                      </a:lnTo>
                      <a:lnTo>
                        <a:pt x="22" y="30"/>
                      </a:lnTo>
                      <a:lnTo>
                        <a:pt x="22" y="32"/>
                      </a:lnTo>
                      <a:lnTo>
                        <a:pt x="0" y="71"/>
                      </a:lnTo>
                      <a:lnTo>
                        <a:pt x="0" y="70"/>
                      </a:lnTo>
                      <a:lnTo>
                        <a:pt x="0" y="68"/>
                      </a:lnTo>
                      <a:lnTo>
                        <a:pt x="0" y="66"/>
                      </a:lnTo>
                      <a:lnTo>
                        <a:pt x="0" y="65"/>
                      </a:lnTo>
                      <a:lnTo>
                        <a:pt x="0" y="63"/>
                      </a:lnTo>
                      <a:close/>
                      <a:moveTo>
                        <a:pt x="35" y="3"/>
                      </a:moveTo>
                      <a:lnTo>
                        <a:pt x="37" y="0"/>
                      </a:lnTo>
                      <a:lnTo>
                        <a:pt x="40" y="0"/>
                      </a:lnTo>
                      <a:lnTo>
                        <a:pt x="38" y="2"/>
                      </a:lnTo>
                      <a:lnTo>
                        <a:pt x="37" y="2"/>
                      </a:lnTo>
                      <a:lnTo>
                        <a:pt x="37" y="3"/>
                      </a:lnTo>
                      <a:lnTo>
                        <a:pt x="35" y="3"/>
                      </a:lnTo>
                      <a:close/>
                    </a:path>
                  </a:pathLst>
                </a:custGeom>
                <a:solidFill>
                  <a:srgbClr val="4F4F4F"/>
                </a:solidFill>
                <a:ln w="9525">
                  <a:noFill/>
                  <a:round/>
                  <a:headEnd/>
                  <a:tailEnd/>
                </a:ln>
              </p:spPr>
              <p:txBody>
                <a:bodyPr/>
                <a:lstStyle/>
                <a:p>
                  <a:pPr algn="ctr"/>
                  <a:endParaRPr lang="en-US">
                    <a:latin typeface="Candara" pitchFamily="34" charset="0"/>
                  </a:endParaRPr>
                </a:p>
              </p:txBody>
            </p:sp>
            <p:sp>
              <p:nvSpPr>
                <p:cNvPr id="7705" name="Freeform 536"/>
                <p:cNvSpPr>
                  <a:spLocks noEditPoints="1"/>
                </p:cNvSpPr>
                <p:nvPr/>
              </p:nvSpPr>
              <p:spPr bwMode="auto">
                <a:xfrm>
                  <a:off x="2019" y="2935"/>
                  <a:ext cx="42" cy="75"/>
                </a:xfrm>
                <a:custGeom>
                  <a:avLst/>
                  <a:gdLst>
                    <a:gd name="T0" fmla="*/ 2 w 42"/>
                    <a:gd name="T1" fmla="*/ 66 h 75"/>
                    <a:gd name="T2" fmla="*/ 24 w 42"/>
                    <a:gd name="T3" fmla="*/ 28 h 75"/>
                    <a:gd name="T4" fmla="*/ 24 w 42"/>
                    <a:gd name="T5" fmla="*/ 30 h 75"/>
                    <a:gd name="T6" fmla="*/ 24 w 42"/>
                    <a:gd name="T7" fmla="*/ 30 h 75"/>
                    <a:gd name="T8" fmla="*/ 24 w 42"/>
                    <a:gd name="T9" fmla="*/ 32 h 75"/>
                    <a:gd name="T10" fmla="*/ 24 w 42"/>
                    <a:gd name="T11" fmla="*/ 32 h 75"/>
                    <a:gd name="T12" fmla="*/ 24 w 42"/>
                    <a:gd name="T13" fmla="*/ 33 h 75"/>
                    <a:gd name="T14" fmla="*/ 24 w 42"/>
                    <a:gd name="T15" fmla="*/ 35 h 75"/>
                    <a:gd name="T16" fmla="*/ 24 w 42"/>
                    <a:gd name="T17" fmla="*/ 35 h 75"/>
                    <a:gd name="T18" fmla="*/ 22 w 42"/>
                    <a:gd name="T19" fmla="*/ 37 h 75"/>
                    <a:gd name="T20" fmla="*/ 0 w 42"/>
                    <a:gd name="T21" fmla="*/ 75 h 75"/>
                    <a:gd name="T22" fmla="*/ 0 w 42"/>
                    <a:gd name="T23" fmla="*/ 73 h 75"/>
                    <a:gd name="T24" fmla="*/ 0 w 42"/>
                    <a:gd name="T25" fmla="*/ 73 h 75"/>
                    <a:gd name="T26" fmla="*/ 0 w 42"/>
                    <a:gd name="T27" fmla="*/ 71 h 75"/>
                    <a:gd name="T28" fmla="*/ 2 w 42"/>
                    <a:gd name="T29" fmla="*/ 71 h 75"/>
                    <a:gd name="T30" fmla="*/ 2 w 42"/>
                    <a:gd name="T31" fmla="*/ 70 h 75"/>
                    <a:gd name="T32" fmla="*/ 2 w 42"/>
                    <a:gd name="T33" fmla="*/ 68 h 75"/>
                    <a:gd name="T34" fmla="*/ 2 w 42"/>
                    <a:gd name="T35" fmla="*/ 68 h 75"/>
                    <a:gd name="T36" fmla="*/ 2 w 42"/>
                    <a:gd name="T37" fmla="*/ 66 h 75"/>
                    <a:gd name="T38" fmla="*/ 39 w 42"/>
                    <a:gd name="T39" fmla="*/ 2 h 75"/>
                    <a:gd name="T40" fmla="*/ 40 w 42"/>
                    <a:gd name="T41" fmla="*/ 0 h 75"/>
                    <a:gd name="T42" fmla="*/ 42 w 42"/>
                    <a:gd name="T43" fmla="*/ 0 h 75"/>
                    <a:gd name="T44" fmla="*/ 40 w 42"/>
                    <a:gd name="T45" fmla="*/ 2 h 75"/>
                    <a:gd name="T46" fmla="*/ 40 w 42"/>
                    <a:gd name="T47" fmla="*/ 2 h 75"/>
                    <a:gd name="T48" fmla="*/ 40 w 42"/>
                    <a:gd name="T49" fmla="*/ 2 h 75"/>
                    <a:gd name="T50" fmla="*/ 40 w 42"/>
                    <a:gd name="T51" fmla="*/ 2 h 75"/>
                    <a:gd name="T52" fmla="*/ 40 w 42"/>
                    <a:gd name="T53" fmla="*/ 2 h 75"/>
                    <a:gd name="T54" fmla="*/ 40 w 42"/>
                    <a:gd name="T55" fmla="*/ 2 h 75"/>
                    <a:gd name="T56" fmla="*/ 39 w 42"/>
                    <a:gd name="T57" fmla="*/ 2 h 75"/>
                    <a:gd name="T58" fmla="*/ 39 w 42"/>
                    <a:gd name="T59" fmla="*/ 2 h 75"/>
                    <a:gd name="T60" fmla="*/ 39 w 42"/>
                    <a:gd name="T61" fmla="*/ 2 h 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75"/>
                    <a:gd name="T95" fmla="*/ 42 w 42"/>
                    <a:gd name="T96" fmla="*/ 75 h 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75">
                      <a:moveTo>
                        <a:pt x="2" y="66"/>
                      </a:moveTo>
                      <a:lnTo>
                        <a:pt x="24" y="28"/>
                      </a:lnTo>
                      <a:lnTo>
                        <a:pt x="24" y="30"/>
                      </a:lnTo>
                      <a:lnTo>
                        <a:pt x="24" y="32"/>
                      </a:lnTo>
                      <a:lnTo>
                        <a:pt x="24" y="33"/>
                      </a:lnTo>
                      <a:lnTo>
                        <a:pt x="24" y="35"/>
                      </a:lnTo>
                      <a:lnTo>
                        <a:pt x="22" y="37"/>
                      </a:lnTo>
                      <a:lnTo>
                        <a:pt x="0" y="75"/>
                      </a:lnTo>
                      <a:lnTo>
                        <a:pt x="0" y="73"/>
                      </a:lnTo>
                      <a:lnTo>
                        <a:pt x="0" y="71"/>
                      </a:lnTo>
                      <a:lnTo>
                        <a:pt x="2" y="71"/>
                      </a:lnTo>
                      <a:lnTo>
                        <a:pt x="2" y="70"/>
                      </a:lnTo>
                      <a:lnTo>
                        <a:pt x="2" y="68"/>
                      </a:lnTo>
                      <a:lnTo>
                        <a:pt x="2" y="66"/>
                      </a:lnTo>
                      <a:close/>
                      <a:moveTo>
                        <a:pt x="39" y="2"/>
                      </a:moveTo>
                      <a:lnTo>
                        <a:pt x="40" y="0"/>
                      </a:lnTo>
                      <a:lnTo>
                        <a:pt x="42" y="0"/>
                      </a:lnTo>
                      <a:lnTo>
                        <a:pt x="40" y="2"/>
                      </a:lnTo>
                      <a:lnTo>
                        <a:pt x="39" y="2"/>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706" name="Freeform 537"/>
                <p:cNvSpPr>
                  <a:spLocks/>
                </p:cNvSpPr>
                <p:nvPr/>
              </p:nvSpPr>
              <p:spPr bwMode="auto">
                <a:xfrm>
                  <a:off x="2019" y="2967"/>
                  <a:ext cx="24" cy="48"/>
                </a:xfrm>
                <a:custGeom>
                  <a:avLst/>
                  <a:gdLst>
                    <a:gd name="T0" fmla="*/ 2 w 24"/>
                    <a:gd name="T1" fmla="*/ 39 h 48"/>
                    <a:gd name="T2" fmla="*/ 24 w 24"/>
                    <a:gd name="T3" fmla="*/ 0 h 48"/>
                    <a:gd name="T4" fmla="*/ 24 w 24"/>
                    <a:gd name="T5" fmla="*/ 1 h 48"/>
                    <a:gd name="T6" fmla="*/ 24 w 24"/>
                    <a:gd name="T7" fmla="*/ 3 h 48"/>
                    <a:gd name="T8" fmla="*/ 24 w 24"/>
                    <a:gd name="T9" fmla="*/ 3 h 48"/>
                    <a:gd name="T10" fmla="*/ 22 w 24"/>
                    <a:gd name="T11" fmla="*/ 5 h 48"/>
                    <a:gd name="T12" fmla="*/ 22 w 24"/>
                    <a:gd name="T13" fmla="*/ 6 h 48"/>
                    <a:gd name="T14" fmla="*/ 22 w 24"/>
                    <a:gd name="T15" fmla="*/ 6 h 48"/>
                    <a:gd name="T16" fmla="*/ 22 w 24"/>
                    <a:gd name="T17" fmla="*/ 8 h 48"/>
                    <a:gd name="T18" fmla="*/ 22 w 24"/>
                    <a:gd name="T19" fmla="*/ 8 h 48"/>
                    <a:gd name="T20" fmla="*/ 0 w 24"/>
                    <a:gd name="T21" fmla="*/ 48 h 48"/>
                    <a:gd name="T22" fmla="*/ 0 w 24"/>
                    <a:gd name="T23" fmla="*/ 46 h 48"/>
                    <a:gd name="T24" fmla="*/ 0 w 24"/>
                    <a:gd name="T25" fmla="*/ 44 h 48"/>
                    <a:gd name="T26" fmla="*/ 0 w 24"/>
                    <a:gd name="T27" fmla="*/ 44 h 48"/>
                    <a:gd name="T28" fmla="*/ 0 w 24"/>
                    <a:gd name="T29" fmla="*/ 43 h 48"/>
                    <a:gd name="T30" fmla="*/ 0 w 24"/>
                    <a:gd name="T31" fmla="*/ 41 h 48"/>
                    <a:gd name="T32" fmla="*/ 0 w 24"/>
                    <a:gd name="T33" fmla="*/ 41 h 48"/>
                    <a:gd name="T34" fmla="*/ 0 w 24"/>
                    <a:gd name="T35" fmla="*/ 39 h 48"/>
                    <a:gd name="T36" fmla="*/ 2 w 24"/>
                    <a:gd name="T37" fmla="*/ 39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8"/>
                    <a:gd name="T59" fmla="*/ 24 w 24"/>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8">
                      <a:moveTo>
                        <a:pt x="2" y="39"/>
                      </a:moveTo>
                      <a:lnTo>
                        <a:pt x="24" y="0"/>
                      </a:lnTo>
                      <a:lnTo>
                        <a:pt x="24" y="1"/>
                      </a:lnTo>
                      <a:lnTo>
                        <a:pt x="24" y="3"/>
                      </a:lnTo>
                      <a:lnTo>
                        <a:pt x="22" y="5"/>
                      </a:lnTo>
                      <a:lnTo>
                        <a:pt x="22" y="6"/>
                      </a:lnTo>
                      <a:lnTo>
                        <a:pt x="22" y="8"/>
                      </a:lnTo>
                      <a:lnTo>
                        <a:pt x="0" y="48"/>
                      </a:lnTo>
                      <a:lnTo>
                        <a:pt x="0" y="46"/>
                      </a:lnTo>
                      <a:lnTo>
                        <a:pt x="0" y="44"/>
                      </a:lnTo>
                      <a:lnTo>
                        <a:pt x="0" y="43"/>
                      </a:lnTo>
                      <a:lnTo>
                        <a:pt x="0" y="41"/>
                      </a:lnTo>
                      <a:lnTo>
                        <a:pt x="0" y="39"/>
                      </a:lnTo>
                      <a:lnTo>
                        <a:pt x="2" y="39"/>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707" name="Freeform 538"/>
                <p:cNvSpPr>
                  <a:spLocks/>
                </p:cNvSpPr>
                <p:nvPr/>
              </p:nvSpPr>
              <p:spPr bwMode="auto">
                <a:xfrm>
                  <a:off x="2018" y="2972"/>
                  <a:ext cx="23" cy="48"/>
                </a:xfrm>
                <a:custGeom>
                  <a:avLst/>
                  <a:gdLst>
                    <a:gd name="T0" fmla="*/ 1 w 23"/>
                    <a:gd name="T1" fmla="*/ 38 h 48"/>
                    <a:gd name="T2" fmla="*/ 23 w 23"/>
                    <a:gd name="T3" fmla="*/ 0 h 48"/>
                    <a:gd name="T4" fmla="*/ 23 w 23"/>
                    <a:gd name="T5" fmla="*/ 1 h 48"/>
                    <a:gd name="T6" fmla="*/ 23 w 23"/>
                    <a:gd name="T7" fmla="*/ 1 h 48"/>
                    <a:gd name="T8" fmla="*/ 23 w 23"/>
                    <a:gd name="T9" fmla="*/ 3 h 48"/>
                    <a:gd name="T10" fmla="*/ 23 w 23"/>
                    <a:gd name="T11" fmla="*/ 5 h 48"/>
                    <a:gd name="T12" fmla="*/ 23 w 23"/>
                    <a:gd name="T13" fmla="*/ 5 h 48"/>
                    <a:gd name="T14" fmla="*/ 23 w 23"/>
                    <a:gd name="T15" fmla="*/ 6 h 48"/>
                    <a:gd name="T16" fmla="*/ 23 w 23"/>
                    <a:gd name="T17" fmla="*/ 6 h 48"/>
                    <a:gd name="T18" fmla="*/ 23 w 23"/>
                    <a:gd name="T19" fmla="*/ 8 h 48"/>
                    <a:gd name="T20" fmla="*/ 0 w 23"/>
                    <a:gd name="T21" fmla="*/ 48 h 48"/>
                    <a:gd name="T22" fmla="*/ 0 w 23"/>
                    <a:gd name="T23" fmla="*/ 46 h 48"/>
                    <a:gd name="T24" fmla="*/ 0 w 23"/>
                    <a:gd name="T25" fmla="*/ 44 h 48"/>
                    <a:gd name="T26" fmla="*/ 0 w 23"/>
                    <a:gd name="T27" fmla="*/ 44 h 48"/>
                    <a:gd name="T28" fmla="*/ 1 w 23"/>
                    <a:gd name="T29" fmla="*/ 43 h 48"/>
                    <a:gd name="T30" fmla="*/ 1 w 23"/>
                    <a:gd name="T31" fmla="*/ 41 h 48"/>
                    <a:gd name="T32" fmla="*/ 1 w 23"/>
                    <a:gd name="T33" fmla="*/ 39 h 48"/>
                    <a:gd name="T34" fmla="*/ 1 w 23"/>
                    <a:gd name="T35" fmla="*/ 39 h 48"/>
                    <a:gd name="T36" fmla="*/ 1 w 23"/>
                    <a:gd name="T37" fmla="*/ 38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8"/>
                    <a:gd name="T59" fmla="*/ 23 w 23"/>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8">
                      <a:moveTo>
                        <a:pt x="1" y="38"/>
                      </a:moveTo>
                      <a:lnTo>
                        <a:pt x="23" y="0"/>
                      </a:lnTo>
                      <a:lnTo>
                        <a:pt x="23" y="1"/>
                      </a:lnTo>
                      <a:lnTo>
                        <a:pt x="23" y="3"/>
                      </a:lnTo>
                      <a:lnTo>
                        <a:pt x="23" y="5"/>
                      </a:lnTo>
                      <a:lnTo>
                        <a:pt x="23" y="6"/>
                      </a:lnTo>
                      <a:lnTo>
                        <a:pt x="23" y="8"/>
                      </a:lnTo>
                      <a:lnTo>
                        <a:pt x="0" y="48"/>
                      </a:lnTo>
                      <a:lnTo>
                        <a:pt x="0" y="46"/>
                      </a:lnTo>
                      <a:lnTo>
                        <a:pt x="0" y="44"/>
                      </a:lnTo>
                      <a:lnTo>
                        <a:pt x="1" y="43"/>
                      </a:lnTo>
                      <a:lnTo>
                        <a:pt x="1" y="41"/>
                      </a:lnTo>
                      <a:lnTo>
                        <a:pt x="1" y="39"/>
                      </a:lnTo>
                      <a:lnTo>
                        <a:pt x="1" y="38"/>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708" name="Freeform 539"/>
                <p:cNvSpPr>
                  <a:spLocks/>
                </p:cNvSpPr>
                <p:nvPr/>
              </p:nvSpPr>
              <p:spPr bwMode="auto">
                <a:xfrm>
                  <a:off x="2016" y="2975"/>
                  <a:ext cx="25" cy="50"/>
                </a:xfrm>
                <a:custGeom>
                  <a:avLst/>
                  <a:gdLst>
                    <a:gd name="T0" fmla="*/ 3 w 25"/>
                    <a:gd name="T1" fmla="*/ 40 h 50"/>
                    <a:gd name="T2" fmla="*/ 25 w 25"/>
                    <a:gd name="T3" fmla="*/ 0 h 50"/>
                    <a:gd name="T4" fmla="*/ 25 w 25"/>
                    <a:gd name="T5" fmla="*/ 2 h 50"/>
                    <a:gd name="T6" fmla="*/ 25 w 25"/>
                    <a:gd name="T7" fmla="*/ 3 h 50"/>
                    <a:gd name="T8" fmla="*/ 25 w 25"/>
                    <a:gd name="T9" fmla="*/ 5 h 50"/>
                    <a:gd name="T10" fmla="*/ 23 w 25"/>
                    <a:gd name="T11" fmla="*/ 7 h 50"/>
                    <a:gd name="T12" fmla="*/ 23 w 25"/>
                    <a:gd name="T13" fmla="*/ 7 h 50"/>
                    <a:gd name="T14" fmla="*/ 23 w 25"/>
                    <a:gd name="T15" fmla="*/ 8 h 50"/>
                    <a:gd name="T16" fmla="*/ 23 w 25"/>
                    <a:gd name="T17" fmla="*/ 10 h 50"/>
                    <a:gd name="T18" fmla="*/ 22 w 25"/>
                    <a:gd name="T19" fmla="*/ 12 h 50"/>
                    <a:gd name="T20" fmla="*/ 0 w 25"/>
                    <a:gd name="T21" fmla="*/ 50 h 50"/>
                    <a:gd name="T22" fmla="*/ 0 w 25"/>
                    <a:gd name="T23" fmla="*/ 48 h 50"/>
                    <a:gd name="T24" fmla="*/ 2 w 25"/>
                    <a:gd name="T25" fmla="*/ 46 h 50"/>
                    <a:gd name="T26" fmla="*/ 2 w 25"/>
                    <a:gd name="T27" fmla="*/ 45 h 50"/>
                    <a:gd name="T28" fmla="*/ 2 w 25"/>
                    <a:gd name="T29" fmla="*/ 45 h 50"/>
                    <a:gd name="T30" fmla="*/ 2 w 25"/>
                    <a:gd name="T31" fmla="*/ 43 h 50"/>
                    <a:gd name="T32" fmla="*/ 2 w 25"/>
                    <a:gd name="T33" fmla="*/ 41 h 50"/>
                    <a:gd name="T34" fmla="*/ 2 w 25"/>
                    <a:gd name="T35" fmla="*/ 40 h 50"/>
                    <a:gd name="T36" fmla="*/ 3 w 25"/>
                    <a:gd name="T37" fmla="*/ 4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3" y="40"/>
                      </a:moveTo>
                      <a:lnTo>
                        <a:pt x="25" y="0"/>
                      </a:lnTo>
                      <a:lnTo>
                        <a:pt x="25" y="2"/>
                      </a:lnTo>
                      <a:lnTo>
                        <a:pt x="25" y="3"/>
                      </a:lnTo>
                      <a:lnTo>
                        <a:pt x="25" y="5"/>
                      </a:lnTo>
                      <a:lnTo>
                        <a:pt x="23" y="7"/>
                      </a:lnTo>
                      <a:lnTo>
                        <a:pt x="23" y="8"/>
                      </a:lnTo>
                      <a:lnTo>
                        <a:pt x="23" y="10"/>
                      </a:lnTo>
                      <a:lnTo>
                        <a:pt x="22" y="12"/>
                      </a:lnTo>
                      <a:lnTo>
                        <a:pt x="0" y="50"/>
                      </a:lnTo>
                      <a:lnTo>
                        <a:pt x="0" y="48"/>
                      </a:lnTo>
                      <a:lnTo>
                        <a:pt x="2" y="46"/>
                      </a:lnTo>
                      <a:lnTo>
                        <a:pt x="2" y="45"/>
                      </a:lnTo>
                      <a:lnTo>
                        <a:pt x="2" y="43"/>
                      </a:lnTo>
                      <a:lnTo>
                        <a:pt x="2" y="41"/>
                      </a:lnTo>
                      <a:lnTo>
                        <a:pt x="2" y="40"/>
                      </a:lnTo>
                      <a:lnTo>
                        <a:pt x="3" y="40"/>
                      </a:lnTo>
                      <a:close/>
                    </a:path>
                  </a:pathLst>
                </a:custGeom>
                <a:solidFill>
                  <a:srgbClr val="525252"/>
                </a:solidFill>
                <a:ln w="9525">
                  <a:noFill/>
                  <a:round/>
                  <a:headEnd/>
                  <a:tailEnd/>
                </a:ln>
              </p:spPr>
              <p:txBody>
                <a:bodyPr/>
                <a:lstStyle/>
                <a:p>
                  <a:pPr algn="ctr"/>
                  <a:endParaRPr lang="en-US">
                    <a:latin typeface="Candara" pitchFamily="34" charset="0"/>
                  </a:endParaRPr>
                </a:p>
              </p:txBody>
            </p:sp>
            <p:sp>
              <p:nvSpPr>
                <p:cNvPr id="7709" name="Freeform 540"/>
                <p:cNvSpPr>
                  <a:spLocks/>
                </p:cNvSpPr>
                <p:nvPr/>
              </p:nvSpPr>
              <p:spPr bwMode="auto">
                <a:xfrm>
                  <a:off x="2014" y="2980"/>
                  <a:ext cx="27" cy="50"/>
                </a:xfrm>
                <a:custGeom>
                  <a:avLst/>
                  <a:gdLst>
                    <a:gd name="T0" fmla="*/ 4 w 27"/>
                    <a:gd name="T1" fmla="*/ 40 h 50"/>
                    <a:gd name="T2" fmla="*/ 27 w 27"/>
                    <a:gd name="T3" fmla="*/ 0 h 50"/>
                    <a:gd name="T4" fmla="*/ 25 w 27"/>
                    <a:gd name="T5" fmla="*/ 2 h 50"/>
                    <a:gd name="T6" fmla="*/ 25 w 27"/>
                    <a:gd name="T7" fmla="*/ 2 h 50"/>
                    <a:gd name="T8" fmla="*/ 25 w 27"/>
                    <a:gd name="T9" fmla="*/ 3 h 50"/>
                    <a:gd name="T10" fmla="*/ 25 w 27"/>
                    <a:gd name="T11" fmla="*/ 3 h 50"/>
                    <a:gd name="T12" fmla="*/ 25 w 27"/>
                    <a:gd name="T13" fmla="*/ 5 h 50"/>
                    <a:gd name="T14" fmla="*/ 25 w 27"/>
                    <a:gd name="T15" fmla="*/ 5 h 50"/>
                    <a:gd name="T16" fmla="*/ 24 w 27"/>
                    <a:gd name="T17" fmla="*/ 7 h 50"/>
                    <a:gd name="T18" fmla="*/ 24 w 27"/>
                    <a:gd name="T19" fmla="*/ 7 h 50"/>
                    <a:gd name="T20" fmla="*/ 24 w 27"/>
                    <a:gd name="T21" fmla="*/ 8 h 50"/>
                    <a:gd name="T22" fmla="*/ 24 w 27"/>
                    <a:gd name="T23" fmla="*/ 10 h 50"/>
                    <a:gd name="T24" fmla="*/ 24 w 27"/>
                    <a:gd name="T25" fmla="*/ 10 h 50"/>
                    <a:gd name="T26" fmla="*/ 22 w 27"/>
                    <a:gd name="T27" fmla="*/ 11 h 50"/>
                    <a:gd name="T28" fmla="*/ 22 w 27"/>
                    <a:gd name="T29" fmla="*/ 11 h 50"/>
                    <a:gd name="T30" fmla="*/ 22 w 27"/>
                    <a:gd name="T31" fmla="*/ 13 h 50"/>
                    <a:gd name="T32" fmla="*/ 22 w 27"/>
                    <a:gd name="T33" fmla="*/ 13 h 50"/>
                    <a:gd name="T34" fmla="*/ 22 w 27"/>
                    <a:gd name="T35" fmla="*/ 15 h 50"/>
                    <a:gd name="T36" fmla="*/ 0 w 27"/>
                    <a:gd name="T37" fmla="*/ 50 h 50"/>
                    <a:gd name="T38" fmla="*/ 2 w 27"/>
                    <a:gd name="T39" fmla="*/ 48 h 50"/>
                    <a:gd name="T40" fmla="*/ 2 w 27"/>
                    <a:gd name="T41" fmla="*/ 46 h 50"/>
                    <a:gd name="T42" fmla="*/ 2 w 27"/>
                    <a:gd name="T43" fmla="*/ 45 h 50"/>
                    <a:gd name="T44" fmla="*/ 2 w 27"/>
                    <a:gd name="T45" fmla="*/ 45 h 50"/>
                    <a:gd name="T46" fmla="*/ 2 w 27"/>
                    <a:gd name="T47" fmla="*/ 43 h 50"/>
                    <a:gd name="T48" fmla="*/ 4 w 27"/>
                    <a:gd name="T49" fmla="*/ 41 h 50"/>
                    <a:gd name="T50" fmla="*/ 4 w 27"/>
                    <a:gd name="T51" fmla="*/ 40 h 50"/>
                    <a:gd name="T52" fmla="*/ 4 w 27"/>
                    <a:gd name="T53" fmla="*/ 4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0"/>
                    <a:gd name="T83" fmla="*/ 27 w 27"/>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0">
                      <a:moveTo>
                        <a:pt x="4" y="40"/>
                      </a:moveTo>
                      <a:lnTo>
                        <a:pt x="27" y="0"/>
                      </a:lnTo>
                      <a:lnTo>
                        <a:pt x="25" y="2"/>
                      </a:lnTo>
                      <a:lnTo>
                        <a:pt x="25" y="3"/>
                      </a:lnTo>
                      <a:lnTo>
                        <a:pt x="25" y="5"/>
                      </a:lnTo>
                      <a:lnTo>
                        <a:pt x="24" y="7"/>
                      </a:lnTo>
                      <a:lnTo>
                        <a:pt x="24" y="8"/>
                      </a:lnTo>
                      <a:lnTo>
                        <a:pt x="24" y="10"/>
                      </a:lnTo>
                      <a:lnTo>
                        <a:pt x="22" y="11"/>
                      </a:lnTo>
                      <a:lnTo>
                        <a:pt x="22" y="13"/>
                      </a:lnTo>
                      <a:lnTo>
                        <a:pt x="22" y="15"/>
                      </a:lnTo>
                      <a:lnTo>
                        <a:pt x="0" y="50"/>
                      </a:lnTo>
                      <a:lnTo>
                        <a:pt x="2" y="48"/>
                      </a:lnTo>
                      <a:lnTo>
                        <a:pt x="2" y="46"/>
                      </a:lnTo>
                      <a:lnTo>
                        <a:pt x="2" y="45"/>
                      </a:lnTo>
                      <a:lnTo>
                        <a:pt x="2" y="43"/>
                      </a:lnTo>
                      <a:lnTo>
                        <a:pt x="4" y="41"/>
                      </a:lnTo>
                      <a:lnTo>
                        <a:pt x="4" y="40"/>
                      </a:lnTo>
                      <a:close/>
                    </a:path>
                  </a:pathLst>
                </a:custGeom>
                <a:solidFill>
                  <a:srgbClr val="545454"/>
                </a:solidFill>
                <a:ln w="9525">
                  <a:noFill/>
                  <a:round/>
                  <a:headEnd/>
                  <a:tailEnd/>
                </a:ln>
              </p:spPr>
              <p:txBody>
                <a:bodyPr/>
                <a:lstStyle/>
                <a:p>
                  <a:pPr algn="ctr"/>
                  <a:endParaRPr lang="en-US">
                    <a:latin typeface="Candara" pitchFamily="34" charset="0"/>
                  </a:endParaRPr>
                </a:p>
              </p:txBody>
            </p:sp>
            <p:sp>
              <p:nvSpPr>
                <p:cNvPr id="7710" name="Freeform 541"/>
                <p:cNvSpPr>
                  <a:spLocks/>
                </p:cNvSpPr>
                <p:nvPr/>
              </p:nvSpPr>
              <p:spPr bwMode="auto">
                <a:xfrm>
                  <a:off x="2014" y="2987"/>
                  <a:ext cx="24" cy="48"/>
                </a:xfrm>
                <a:custGeom>
                  <a:avLst/>
                  <a:gdLst>
                    <a:gd name="T0" fmla="*/ 2 w 24"/>
                    <a:gd name="T1" fmla="*/ 38 h 48"/>
                    <a:gd name="T2" fmla="*/ 24 w 24"/>
                    <a:gd name="T3" fmla="*/ 0 h 48"/>
                    <a:gd name="T4" fmla="*/ 24 w 24"/>
                    <a:gd name="T5" fmla="*/ 0 h 48"/>
                    <a:gd name="T6" fmla="*/ 24 w 24"/>
                    <a:gd name="T7" fmla="*/ 0 h 48"/>
                    <a:gd name="T8" fmla="*/ 24 w 24"/>
                    <a:gd name="T9" fmla="*/ 0 h 48"/>
                    <a:gd name="T10" fmla="*/ 24 w 24"/>
                    <a:gd name="T11" fmla="*/ 0 h 48"/>
                    <a:gd name="T12" fmla="*/ 24 w 24"/>
                    <a:gd name="T13" fmla="*/ 0 h 48"/>
                    <a:gd name="T14" fmla="*/ 24 w 24"/>
                    <a:gd name="T15" fmla="*/ 0 h 48"/>
                    <a:gd name="T16" fmla="*/ 24 w 24"/>
                    <a:gd name="T17" fmla="*/ 0 h 48"/>
                    <a:gd name="T18" fmla="*/ 24 w 24"/>
                    <a:gd name="T19" fmla="*/ 0 h 48"/>
                    <a:gd name="T20" fmla="*/ 24 w 24"/>
                    <a:gd name="T21" fmla="*/ 1 h 48"/>
                    <a:gd name="T22" fmla="*/ 22 w 24"/>
                    <a:gd name="T23" fmla="*/ 3 h 48"/>
                    <a:gd name="T24" fmla="*/ 22 w 24"/>
                    <a:gd name="T25" fmla="*/ 4 h 48"/>
                    <a:gd name="T26" fmla="*/ 22 w 24"/>
                    <a:gd name="T27" fmla="*/ 6 h 48"/>
                    <a:gd name="T28" fmla="*/ 20 w 24"/>
                    <a:gd name="T29" fmla="*/ 8 h 48"/>
                    <a:gd name="T30" fmla="*/ 20 w 24"/>
                    <a:gd name="T31" fmla="*/ 9 h 48"/>
                    <a:gd name="T32" fmla="*/ 20 w 24"/>
                    <a:gd name="T33" fmla="*/ 11 h 48"/>
                    <a:gd name="T34" fmla="*/ 19 w 24"/>
                    <a:gd name="T35" fmla="*/ 13 h 48"/>
                    <a:gd name="T36" fmla="*/ 0 w 24"/>
                    <a:gd name="T37" fmla="*/ 48 h 48"/>
                    <a:gd name="T38" fmla="*/ 0 w 24"/>
                    <a:gd name="T39" fmla="*/ 46 h 48"/>
                    <a:gd name="T40" fmla="*/ 0 w 24"/>
                    <a:gd name="T41" fmla="*/ 44 h 48"/>
                    <a:gd name="T42" fmla="*/ 0 w 24"/>
                    <a:gd name="T43" fmla="*/ 44 h 48"/>
                    <a:gd name="T44" fmla="*/ 0 w 24"/>
                    <a:gd name="T45" fmla="*/ 43 h 48"/>
                    <a:gd name="T46" fmla="*/ 2 w 24"/>
                    <a:gd name="T47" fmla="*/ 41 h 48"/>
                    <a:gd name="T48" fmla="*/ 2 w 24"/>
                    <a:gd name="T49" fmla="*/ 39 h 48"/>
                    <a:gd name="T50" fmla="*/ 2 w 24"/>
                    <a:gd name="T51" fmla="*/ 38 h 48"/>
                    <a:gd name="T52" fmla="*/ 2 w 24"/>
                    <a:gd name="T53" fmla="*/ 38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48"/>
                    <a:gd name="T83" fmla="*/ 24 w 24"/>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48">
                      <a:moveTo>
                        <a:pt x="2" y="38"/>
                      </a:moveTo>
                      <a:lnTo>
                        <a:pt x="24" y="0"/>
                      </a:lnTo>
                      <a:lnTo>
                        <a:pt x="24" y="1"/>
                      </a:lnTo>
                      <a:lnTo>
                        <a:pt x="22" y="3"/>
                      </a:lnTo>
                      <a:lnTo>
                        <a:pt x="22" y="4"/>
                      </a:lnTo>
                      <a:lnTo>
                        <a:pt x="22" y="6"/>
                      </a:lnTo>
                      <a:lnTo>
                        <a:pt x="20" y="8"/>
                      </a:lnTo>
                      <a:lnTo>
                        <a:pt x="20" y="9"/>
                      </a:lnTo>
                      <a:lnTo>
                        <a:pt x="20" y="11"/>
                      </a:lnTo>
                      <a:lnTo>
                        <a:pt x="19" y="13"/>
                      </a:lnTo>
                      <a:lnTo>
                        <a:pt x="0" y="48"/>
                      </a:lnTo>
                      <a:lnTo>
                        <a:pt x="0" y="46"/>
                      </a:lnTo>
                      <a:lnTo>
                        <a:pt x="0" y="44"/>
                      </a:lnTo>
                      <a:lnTo>
                        <a:pt x="0" y="43"/>
                      </a:lnTo>
                      <a:lnTo>
                        <a:pt x="2" y="41"/>
                      </a:lnTo>
                      <a:lnTo>
                        <a:pt x="2" y="39"/>
                      </a:lnTo>
                      <a:lnTo>
                        <a:pt x="2" y="38"/>
                      </a:lnTo>
                      <a:close/>
                    </a:path>
                  </a:pathLst>
                </a:custGeom>
                <a:solidFill>
                  <a:srgbClr val="545454"/>
                </a:solidFill>
                <a:ln w="9525">
                  <a:noFill/>
                  <a:round/>
                  <a:headEnd/>
                  <a:tailEnd/>
                </a:ln>
              </p:spPr>
              <p:txBody>
                <a:bodyPr/>
                <a:lstStyle/>
                <a:p>
                  <a:pPr algn="ctr"/>
                  <a:endParaRPr lang="en-US">
                    <a:latin typeface="Candara" pitchFamily="34" charset="0"/>
                  </a:endParaRPr>
                </a:p>
              </p:txBody>
            </p:sp>
            <p:sp>
              <p:nvSpPr>
                <p:cNvPr id="7711" name="Freeform 542"/>
                <p:cNvSpPr>
                  <a:spLocks/>
                </p:cNvSpPr>
                <p:nvPr/>
              </p:nvSpPr>
              <p:spPr bwMode="auto">
                <a:xfrm>
                  <a:off x="2013" y="2995"/>
                  <a:ext cx="23" cy="45"/>
                </a:xfrm>
                <a:custGeom>
                  <a:avLst/>
                  <a:gdLst>
                    <a:gd name="T0" fmla="*/ 1 w 23"/>
                    <a:gd name="T1" fmla="*/ 35 h 45"/>
                    <a:gd name="T2" fmla="*/ 23 w 23"/>
                    <a:gd name="T3" fmla="*/ 0 h 45"/>
                    <a:gd name="T4" fmla="*/ 21 w 23"/>
                    <a:gd name="T5" fmla="*/ 1 h 45"/>
                    <a:gd name="T6" fmla="*/ 21 w 23"/>
                    <a:gd name="T7" fmla="*/ 1 h 45"/>
                    <a:gd name="T8" fmla="*/ 21 w 23"/>
                    <a:gd name="T9" fmla="*/ 3 h 45"/>
                    <a:gd name="T10" fmla="*/ 21 w 23"/>
                    <a:gd name="T11" fmla="*/ 5 h 45"/>
                    <a:gd name="T12" fmla="*/ 20 w 23"/>
                    <a:gd name="T13" fmla="*/ 6 h 45"/>
                    <a:gd name="T14" fmla="*/ 20 w 23"/>
                    <a:gd name="T15" fmla="*/ 8 h 45"/>
                    <a:gd name="T16" fmla="*/ 20 w 23"/>
                    <a:gd name="T17" fmla="*/ 10 h 45"/>
                    <a:gd name="T18" fmla="*/ 20 w 23"/>
                    <a:gd name="T19" fmla="*/ 11 h 45"/>
                    <a:gd name="T20" fmla="*/ 0 w 23"/>
                    <a:gd name="T21" fmla="*/ 45 h 45"/>
                    <a:gd name="T22" fmla="*/ 0 w 23"/>
                    <a:gd name="T23" fmla="*/ 43 h 45"/>
                    <a:gd name="T24" fmla="*/ 0 w 23"/>
                    <a:gd name="T25" fmla="*/ 43 h 45"/>
                    <a:gd name="T26" fmla="*/ 0 w 23"/>
                    <a:gd name="T27" fmla="*/ 41 h 45"/>
                    <a:gd name="T28" fmla="*/ 1 w 23"/>
                    <a:gd name="T29" fmla="*/ 40 h 45"/>
                    <a:gd name="T30" fmla="*/ 1 w 23"/>
                    <a:gd name="T31" fmla="*/ 38 h 45"/>
                    <a:gd name="T32" fmla="*/ 1 w 23"/>
                    <a:gd name="T33" fmla="*/ 36 h 45"/>
                    <a:gd name="T34" fmla="*/ 1 w 23"/>
                    <a:gd name="T35" fmla="*/ 36 h 45"/>
                    <a:gd name="T36" fmla="*/ 1 w 23"/>
                    <a:gd name="T37" fmla="*/ 35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5"/>
                    <a:gd name="T59" fmla="*/ 23 w 23"/>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5">
                      <a:moveTo>
                        <a:pt x="1" y="35"/>
                      </a:moveTo>
                      <a:lnTo>
                        <a:pt x="23" y="0"/>
                      </a:lnTo>
                      <a:lnTo>
                        <a:pt x="21" y="1"/>
                      </a:lnTo>
                      <a:lnTo>
                        <a:pt x="21" y="3"/>
                      </a:lnTo>
                      <a:lnTo>
                        <a:pt x="21" y="5"/>
                      </a:lnTo>
                      <a:lnTo>
                        <a:pt x="20" y="6"/>
                      </a:lnTo>
                      <a:lnTo>
                        <a:pt x="20" y="8"/>
                      </a:lnTo>
                      <a:lnTo>
                        <a:pt x="20" y="10"/>
                      </a:lnTo>
                      <a:lnTo>
                        <a:pt x="20" y="11"/>
                      </a:lnTo>
                      <a:lnTo>
                        <a:pt x="0" y="45"/>
                      </a:lnTo>
                      <a:lnTo>
                        <a:pt x="0" y="43"/>
                      </a:lnTo>
                      <a:lnTo>
                        <a:pt x="0" y="41"/>
                      </a:lnTo>
                      <a:lnTo>
                        <a:pt x="1" y="40"/>
                      </a:lnTo>
                      <a:lnTo>
                        <a:pt x="1" y="38"/>
                      </a:lnTo>
                      <a:lnTo>
                        <a:pt x="1" y="36"/>
                      </a:lnTo>
                      <a:lnTo>
                        <a:pt x="1" y="35"/>
                      </a:lnTo>
                      <a:close/>
                    </a:path>
                  </a:pathLst>
                </a:custGeom>
                <a:solidFill>
                  <a:srgbClr val="545454"/>
                </a:solidFill>
                <a:ln w="9525">
                  <a:noFill/>
                  <a:round/>
                  <a:headEnd/>
                  <a:tailEnd/>
                </a:ln>
              </p:spPr>
              <p:txBody>
                <a:bodyPr/>
                <a:lstStyle/>
                <a:p>
                  <a:pPr algn="ctr"/>
                  <a:endParaRPr lang="en-US">
                    <a:latin typeface="Candara" pitchFamily="34" charset="0"/>
                  </a:endParaRPr>
                </a:p>
              </p:txBody>
            </p:sp>
            <p:sp>
              <p:nvSpPr>
                <p:cNvPr id="7712" name="Freeform 543"/>
                <p:cNvSpPr>
                  <a:spLocks/>
                </p:cNvSpPr>
                <p:nvPr/>
              </p:nvSpPr>
              <p:spPr bwMode="auto">
                <a:xfrm>
                  <a:off x="2011" y="3000"/>
                  <a:ext cx="22" cy="46"/>
                </a:xfrm>
                <a:custGeom>
                  <a:avLst/>
                  <a:gdLst>
                    <a:gd name="T0" fmla="*/ 3 w 22"/>
                    <a:gd name="T1" fmla="*/ 35 h 46"/>
                    <a:gd name="T2" fmla="*/ 22 w 22"/>
                    <a:gd name="T3" fmla="*/ 0 h 46"/>
                    <a:gd name="T4" fmla="*/ 22 w 22"/>
                    <a:gd name="T5" fmla="*/ 1 h 46"/>
                    <a:gd name="T6" fmla="*/ 22 w 22"/>
                    <a:gd name="T7" fmla="*/ 3 h 46"/>
                    <a:gd name="T8" fmla="*/ 22 w 22"/>
                    <a:gd name="T9" fmla="*/ 5 h 46"/>
                    <a:gd name="T10" fmla="*/ 22 w 22"/>
                    <a:gd name="T11" fmla="*/ 5 h 46"/>
                    <a:gd name="T12" fmla="*/ 20 w 22"/>
                    <a:gd name="T13" fmla="*/ 6 h 46"/>
                    <a:gd name="T14" fmla="*/ 20 w 22"/>
                    <a:gd name="T15" fmla="*/ 8 h 46"/>
                    <a:gd name="T16" fmla="*/ 20 w 22"/>
                    <a:gd name="T17" fmla="*/ 10 h 46"/>
                    <a:gd name="T18" fmla="*/ 20 w 22"/>
                    <a:gd name="T19" fmla="*/ 10 h 46"/>
                    <a:gd name="T20" fmla="*/ 0 w 22"/>
                    <a:gd name="T21" fmla="*/ 46 h 46"/>
                    <a:gd name="T22" fmla="*/ 0 w 22"/>
                    <a:gd name="T23" fmla="*/ 45 h 46"/>
                    <a:gd name="T24" fmla="*/ 0 w 22"/>
                    <a:gd name="T25" fmla="*/ 43 h 46"/>
                    <a:gd name="T26" fmla="*/ 0 w 22"/>
                    <a:gd name="T27" fmla="*/ 41 h 46"/>
                    <a:gd name="T28" fmla="*/ 2 w 22"/>
                    <a:gd name="T29" fmla="*/ 40 h 46"/>
                    <a:gd name="T30" fmla="*/ 2 w 22"/>
                    <a:gd name="T31" fmla="*/ 38 h 46"/>
                    <a:gd name="T32" fmla="*/ 2 w 22"/>
                    <a:gd name="T33" fmla="*/ 38 h 46"/>
                    <a:gd name="T34" fmla="*/ 2 w 22"/>
                    <a:gd name="T35" fmla="*/ 36 h 46"/>
                    <a:gd name="T36" fmla="*/ 3 w 22"/>
                    <a:gd name="T37" fmla="*/ 35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6"/>
                    <a:gd name="T59" fmla="*/ 22 w 22"/>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6">
                      <a:moveTo>
                        <a:pt x="3" y="35"/>
                      </a:moveTo>
                      <a:lnTo>
                        <a:pt x="22" y="0"/>
                      </a:lnTo>
                      <a:lnTo>
                        <a:pt x="22" y="1"/>
                      </a:lnTo>
                      <a:lnTo>
                        <a:pt x="22" y="3"/>
                      </a:lnTo>
                      <a:lnTo>
                        <a:pt x="22" y="5"/>
                      </a:lnTo>
                      <a:lnTo>
                        <a:pt x="20" y="6"/>
                      </a:lnTo>
                      <a:lnTo>
                        <a:pt x="20" y="8"/>
                      </a:lnTo>
                      <a:lnTo>
                        <a:pt x="20" y="10"/>
                      </a:lnTo>
                      <a:lnTo>
                        <a:pt x="0" y="46"/>
                      </a:lnTo>
                      <a:lnTo>
                        <a:pt x="0" y="45"/>
                      </a:lnTo>
                      <a:lnTo>
                        <a:pt x="0" y="43"/>
                      </a:lnTo>
                      <a:lnTo>
                        <a:pt x="0" y="41"/>
                      </a:lnTo>
                      <a:lnTo>
                        <a:pt x="2" y="40"/>
                      </a:lnTo>
                      <a:lnTo>
                        <a:pt x="2" y="38"/>
                      </a:lnTo>
                      <a:lnTo>
                        <a:pt x="2" y="36"/>
                      </a:lnTo>
                      <a:lnTo>
                        <a:pt x="3" y="35"/>
                      </a:lnTo>
                      <a:close/>
                    </a:path>
                  </a:pathLst>
                </a:custGeom>
                <a:solidFill>
                  <a:srgbClr val="575757"/>
                </a:solidFill>
                <a:ln w="9525">
                  <a:noFill/>
                  <a:round/>
                  <a:headEnd/>
                  <a:tailEnd/>
                </a:ln>
              </p:spPr>
              <p:txBody>
                <a:bodyPr/>
                <a:lstStyle/>
                <a:p>
                  <a:pPr algn="ctr"/>
                  <a:endParaRPr lang="en-US">
                    <a:latin typeface="Candara" pitchFamily="34" charset="0"/>
                  </a:endParaRPr>
                </a:p>
              </p:txBody>
            </p:sp>
            <p:sp>
              <p:nvSpPr>
                <p:cNvPr id="7713" name="Freeform 544"/>
                <p:cNvSpPr>
                  <a:spLocks/>
                </p:cNvSpPr>
                <p:nvPr/>
              </p:nvSpPr>
              <p:spPr bwMode="auto">
                <a:xfrm>
                  <a:off x="2009" y="3006"/>
                  <a:ext cx="24" cy="45"/>
                </a:xfrm>
                <a:custGeom>
                  <a:avLst/>
                  <a:gdLst>
                    <a:gd name="T0" fmla="*/ 4 w 24"/>
                    <a:gd name="T1" fmla="*/ 34 h 45"/>
                    <a:gd name="T2" fmla="*/ 24 w 24"/>
                    <a:gd name="T3" fmla="*/ 0 h 45"/>
                    <a:gd name="T4" fmla="*/ 22 w 24"/>
                    <a:gd name="T5" fmla="*/ 0 h 45"/>
                    <a:gd name="T6" fmla="*/ 22 w 24"/>
                    <a:gd name="T7" fmla="*/ 2 h 45"/>
                    <a:gd name="T8" fmla="*/ 22 w 24"/>
                    <a:gd name="T9" fmla="*/ 4 h 45"/>
                    <a:gd name="T10" fmla="*/ 22 w 24"/>
                    <a:gd name="T11" fmla="*/ 4 h 45"/>
                    <a:gd name="T12" fmla="*/ 22 w 24"/>
                    <a:gd name="T13" fmla="*/ 5 h 45"/>
                    <a:gd name="T14" fmla="*/ 22 w 24"/>
                    <a:gd name="T15" fmla="*/ 7 h 45"/>
                    <a:gd name="T16" fmla="*/ 22 w 24"/>
                    <a:gd name="T17" fmla="*/ 7 h 45"/>
                    <a:gd name="T18" fmla="*/ 22 w 24"/>
                    <a:gd name="T19" fmla="*/ 9 h 45"/>
                    <a:gd name="T20" fmla="*/ 0 w 24"/>
                    <a:gd name="T21" fmla="*/ 45 h 45"/>
                    <a:gd name="T22" fmla="*/ 0 w 24"/>
                    <a:gd name="T23" fmla="*/ 43 h 45"/>
                    <a:gd name="T24" fmla="*/ 0 w 24"/>
                    <a:gd name="T25" fmla="*/ 42 h 45"/>
                    <a:gd name="T26" fmla="*/ 2 w 24"/>
                    <a:gd name="T27" fmla="*/ 40 h 45"/>
                    <a:gd name="T28" fmla="*/ 2 w 24"/>
                    <a:gd name="T29" fmla="*/ 40 h 45"/>
                    <a:gd name="T30" fmla="*/ 2 w 24"/>
                    <a:gd name="T31" fmla="*/ 39 h 45"/>
                    <a:gd name="T32" fmla="*/ 2 w 24"/>
                    <a:gd name="T33" fmla="*/ 37 h 45"/>
                    <a:gd name="T34" fmla="*/ 2 w 24"/>
                    <a:gd name="T35" fmla="*/ 35 h 45"/>
                    <a:gd name="T36" fmla="*/ 4 w 24"/>
                    <a:gd name="T37" fmla="*/ 34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5"/>
                    <a:gd name="T59" fmla="*/ 24 w 24"/>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5">
                      <a:moveTo>
                        <a:pt x="4" y="34"/>
                      </a:moveTo>
                      <a:lnTo>
                        <a:pt x="24" y="0"/>
                      </a:lnTo>
                      <a:lnTo>
                        <a:pt x="22" y="0"/>
                      </a:lnTo>
                      <a:lnTo>
                        <a:pt x="22" y="2"/>
                      </a:lnTo>
                      <a:lnTo>
                        <a:pt x="22" y="4"/>
                      </a:lnTo>
                      <a:lnTo>
                        <a:pt x="22" y="5"/>
                      </a:lnTo>
                      <a:lnTo>
                        <a:pt x="22" y="7"/>
                      </a:lnTo>
                      <a:lnTo>
                        <a:pt x="22" y="9"/>
                      </a:lnTo>
                      <a:lnTo>
                        <a:pt x="0" y="45"/>
                      </a:lnTo>
                      <a:lnTo>
                        <a:pt x="0" y="43"/>
                      </a:lnTo>
                      <a:lnTo>
                        <a:pt x="0" y="42"/>
                      </a:lnTo>
                      <a:lnTo>
                        <a:pt x="2" y="40"/>
                      </a:lnTo>
                      <a:lnTo>
                        <a:pt x="2" y="39"/>
                      </a:lnTo>
                      <a:lnTo>
                        <a:pt x="2" y="37"/>
                      </a:lnTo>
                      <a:lnTo>
                        <a:pt x="2" y="35"/>
                      </a:lnTo>
                      <a:lnTo>
                        <a:pt x="4" y="34"/>
                      </a:lnTo>
                      <a:close/>
                    </a:path>
                  </a:pathLst>
                </a:custGeom>
                <a:solidFill>
                  <a:srgbClr val="575757"/>
                </a:solidFill>
                <a:ln w="9525">
                  <a:noFill/>
                  <a:round/>
                  <a:headEnd/>
                  <a:tailEnd/>
                </a:ln>
              </p:spPr>
              <p:txBody>
                <a:bodyPr/>
                <a:lstStyle/>
                <a:p>
                  <a:pPr algn="ctr"/>
                  <a:endParaRPr lang="en-US">
                    <a:latin typeface="Candara" pitchFamily="34" charset="0"/>
                  </a:endParaRPr>
                </a:p>
              </p:txBody>
            </p:sp>
            <p:sp>
              <p:nvSpPr>
                <p:cNvPr id="7714" name="Freeform 545"/>
                <p:cNvSpPr>
                  <a:spLocks/>
                </p:cNvSpPr>
                <p:nvPr/>
              </p:nvSpPr>
              <p:spPr bwMode="auto">
                <a:xfrm>
                  <a:off x="2008" y="3010"/>
                  <a:ext cx="23" cy="46"/>
                </a:xfrm>
                <a:custGeom>
                  <a:avLst/>
                  <a:gdLst>
                    <a:gd name="T0" fmla="*/ 3 w 23"/>
                    <a:gd name="T1" fmla="*/ 36 h 46"/>
                    <a:gd name="T2" fmla="*/ 23 w 23"/>
                    <a:gd name="T3" fmla="*/ 0 h 46"/>
                    <a:gd name="T4" fmla="*/ 23 w 23"/>
                    <a:gd name="T5" fmla="*/ 1 h 46"/>
                    <a:gd name="T6" fmla="*/ 23 w 23"/>
                    <a:gd name="T7" fmla="*/ 3 h 46"/>
                    <a:gd name="T8" fmla="*/ 23 w 23"/>
                    <a:gd name="T9" fmla="*/ 3 h 46"/>
                    <a:gd name="T10" fmla="*/ 23 w 23"/>
                    <a:gd name="T11" fmla="*/ 5 h 46"/>
                    <a:gd name="T12" fmla="*/ 21 w 23"/>
                    <a:gd name="T13" fmla="*/ 6 h 46"/>
                    <a:gd name="T14" fmla="*/ 21 w 23"/>
                    <a:gd name="T15" fmla="*/ 6 h 46"/>
                    <a:gd name="T16" fmla="*/ 21 w 23"/>
                    <a:gd name="T17" fmla="*/ 8 h 46"/>
                    <a:gd name="T18" fmla="*/ 21 w 23"/>
                    <a:gd name="T19" fmla="*/ 10 h 46"/>
                    <a:gd name="T20" fmla="*/ 0 w 23"/>
                    <a:gd name="T21" fmla="*/ 46 h 46"/>
                    <a:gd name="T22" fmla="*/ 1 w 23"/>
                    <a:gd name="T23" fmla="*/ 44 h 46"/>
                    <a:gd name="T24" fmla="*/ 1 w 23"/>
                    <a:gd name="T25" fmla="*/ 43 h 46"/>
                    <a:gd name="T26" fmla="*/ 1 w 23"/>
                    <a:gd name="T27" fmla="*/ 41 h 46"/>
                    <a:gd name="T28" fmla="*/ 1 w 23"/>
                    <a:gd name="T29" fmla="*/ 41 h 46"/>
                    <a:gd name="T30" fmla="*/ 1 w 23"/>
                    <a:gd name="T31" fmla="*/ 39 h 46"/>
                    <a:gd name="T32" fmla="*/ 1 w 23"/>
                    <a:gd name="T33" fmla="*/ 38 h 46"/>
                    <a:gd name="T34" fmla="*/ 3 w 23"/>
                    <a:gd name="T35" fmla="*/ 36 h 46"/>
                    <a:gd name="T36" fmla="*/ 3 w 23"/>
                    <a:gd name="T37" fmla="*/ 3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6"/>
                    <a:gd name="T59" fmla="*/ 23 w 23"/>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6">
                      <a:moveTo>
                        <a:pt x="3" y="36"/>
                      </a:moveTo>
                      <a:lnTo>
                        <a:pt x="23" y="0"/>
                      </a:lnTo>
                      <a:lnTo>
                        <a:pt x="23" y="1"/>
                      </a:lnTo>
                      <a:lnTo>
                        <a:pt x="23" y="3"/>
                      </a:lnTo>
                      <a:lnTo>
                        <a:pt x="23" y="5"/>
                      </a:lnTo>
                      <a:lnTo>
                        <a:pt x="21" y="6"/>
                      </a:lnTo>
                      <a:lnTo>
                        <a:pt x="21" y="8"/>
                      </a:lnTo>
                      <a:lnTo>
                        <a:pt x="21" y="10"/>
                      </a:lnTo>
                      <a:lnTo>
                        <a:pt x="0" y="46"/>
                      </a:lnTo>
                      <a:lnTo>
                        <a:pt x="1" y="44"/>
                      </a:lnTo>
                      <a:lnTo>
                        <a:pt x="1" y="43"/>
                      </a:lnTo>
                      <a:lnTo>
                        <a:pt x="1" y="41"/>
                      </a:lnTo>
                      <a:lnTo>
                        <a:pt x="1" y="39"/>
                      </a:lnTo>
                      <a:lnTo>
                        <a:pt x="1" y="38"/>
                      </a:lnTo>
                      <a:lnTo>
                        <a:pt x="3" y="36"/>
                      </a:lnTo>
                      <a:close/>
                    </a:path>
                  </a:pathLst>
                </a:custGeom>
                <a:solidFill>
                  <a:srgbClr val="575757"/>
                </a:solidFill>
                <a:ln w="9525">
                  <a:noFill/>
                  <a:round/>
                  <a:headEnd/>
                  <a:tailEnd/>
                </a:ln>
              </p:spPr>
              <p:txBody>
                <a:bodyPr/>
                <a:lstStyle/>
                <a:p>
                  <a:pPr algn="ctr"/>
                  <a:endParaRPr lang="en-US">
                    <a:latin typeface="Candara" pitchFamily="34" charset="0"/>
                  </a:endParaRPr>
                </a:p>
              </p:txBody>
            </p:sp>
            <p:sp>
              <p:nvSpPr>
                <p:cNvPr id="7715" name="Freeform 546"/>
                <p:cNvSpPr>
                  <a:spLocks/>
                </p:cNvSpPr>
                <p:nvPr/>
              </p:nvSpPr>
              <p:spPr bwMode="auto">
                <a:xfrm>
                  <a:off x="2008" y="3015"/>
                  <a:ext cx="23" cy="44"/>
                </a:xfrm>
                <a:custGeom>
                  <a:avLst/>
                  <a:gdLst>
                    <a:gd name="T0" fmla="*/ 1 w 23"/>
                    <a:gd name="T1" fmla="*/ 36 h 44"/>
                    <a:gd name="T2" fmla="*/ 23 w 23"/>
                    <a:gd name="T3" fmla="*/ 0 h 44"/>
                    <a:gd name="T4" fmla="*/ 21 w 23"/>
                    <a:gd name="T5" fmla="*/ 1 h 44"/>
                    <a:gd name="T6" fmla="*/ 21 w 23"/>
                    <a:gd name="T7" fmla="*/ 1 h 44"/>
                    <a:gd name="T8" fmla="*/ 21 w 23"/>
                    <a:gd name="T9" fmla="*/ 3 h 44"/>
                    <a:gd name="T10" fmla="*/ 21 w 23"/>
                    <a:gd name="T11" fmla="*/ 3 h 44"/>
                    <a:gd name="T12" fmla="*/ 21 w 23"/>
                    <a:gd name="T13" fmla="*/ 5 h 44"/>
                    <a:gd name="T14" fmla="*/ 21 w 23"/>
                    <a:gd name="T15" fmla="*/ 6 h 44"/>
                    <a:gd name="T16" fmla="*/ 21 w 23"/>
                    <a:gd name="T17" fmla="*/ 6 h 44"/>
                    <a:gd name="T18" fmla="*/ 21 w 23"/>
                    <a:gd name="T19" fmla="*/ 8 h 44"/>
                    <a:gd name="T20" fmla="*/ 0 w 23"/>
                    <a:gd name="T21" fmla="*/ 44 h 44"/>
                    <a:gd name="T22" fmla="*/ 0 w 23"/>
                    <a:gd name="T23" fmla="*/ 44 h 44"/>
                    <a:gd name="T24" fmla="*/ 0 w 23"/>
                    <a:gd name="T25" fmla="*/ 43 h 44"/>
                    <a:gd name="T26" fmla="*/ 0 w 23"/>
                    <a:gd name="T27" fmla="*/ 41 h 44"/>
                    <a:gd name="T28" fmla="*/ 0 w 23"/>
                    <a:gd name="T29" fmla="*/ 41 h 44"/>
                    <a:gd name="T30" fmla="*/ 1 w 23"/>
                    <a:gd name="T31" fmla="*/ 39 h 44"/>
                    <a:gd name="T32" fmla="*/ 1 w 23"/>
                    <a:gd name="T33" fmla="*/ 38 h 44"/>
                    <a:gd name="T34" fmla="*/ 1 w 23"/>
                    <a:gd name="T35" fmla="*/ 36 h 44"/>
                    <a:gd name="T36" fmla="*/ 1 w 23"/>
                    <a:gd name="T37" fmla="*/ 3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4"/>
                    <a:gd name="T59" fmla="*/ 23 w 23"/>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4">
                      <a:moveTo>
                        <a:pt x="1" y="36"/>
                      </a:moveTo>
                      <a:lnTo>
                        <a:pt x="23" y="0"/>
                      </a:lnTo>
                      <a:lnTo>
                        <a:pt x="21" y="1"/>
                      </a:lnTo>
                      <a:lnTo>
                        <a:pt x="21" y="3"/>
                      </a:lnTo>
                      <a:lnTo>
                        <a:pt x="21" y="5"/>
                      </a:lnTo>
                      <a:lnTo>
                        <a:pt x="21" y="6"/>
                      </a:lnTo>
                      <a:lnTo>
                        <a:pt x="21" y="8"/>
                      </a:lnTo>
                      <a:lnTo>
                        <a:pt x="0" y="44"/>
                      </a:lnTo>
                      <a:lnTo>
                        <a:pt x="0" y="43"/>
                      </a:lnTo>
                      <a:lnTo>
                        <a:pt x="0" y="41"/>
                      </a:lnTo>
                      <a:lnTo>
                        <a:pt x="1" y="39"/>
                      </a:lnTo>
                      <a:lnTo>
                        <a:pt x="1" y="38"/>
                      </a:lnTo>
                      <a:lnTo>
                        <a:pt x="1" y="36"/>
                      </a:lnTo>
                      <a:close/>
                    </a:path>
                  </a:pathLst>
                </a:custGeom>
                <a:solidFill>
                  <a:srgbClr val="575757"/>
                </a:solidFill>
                <a:ln w="9525">
                  <a:noFill/>
                  <a:round/>
                  <a:headEnd/>
                  <a:tailEnd/>
                </a:ln>
              </p:spPr>
              <p:txBody>
                <a:bodyPr/>
                <a:lstStyle/>
                <a:p>
                  <a:pPr algn="ctr"/>
                  <a:endParaRPr lang="en-US">
                    <a:latin typeface="Candara" pitchFamily="34" charset="0"/>
                  </a:endParaRPr>
                </a:p>
              </p:txBody>
            </p:sp>
            <p:sp>
              <p:nvSpPr>
                <p:cNvPr id="7716" name="Freeform 547"/>
                <p:cNvSpPr>
                  <a:spLocks/>
                </p:cNvSpPr>
                <p:nvPr/>
              </p:nvSpPr>
              <p:spPr bwMode="auto">
                <a:xfrm>
                  <a:off x="2006" y="3020"/>
                  <a:ext cx="23" cy="44"/>
                </a:xfrm>
                <a:custGeom>
                  <a:avLst/>
                  <a:gdLst>
                    <a:gd name="T0" fmla="*/ 2 w 23"/>
                    <a:gd name="T1" fmla="*/ 36 h 44"/>
                    <a:gd name="T2" fmla="*/ 23 w 23"/>
                    <a:gd name="T3" fmla="*/ 0 h 44"/>
                    <a:gd name="T4" fmla="*/ 23 w 23"/>
                    <a:gd name="T5" fmla="*/ 0 h 44"/>
                    <a:gd name="T6" fmla="*/ 23 w 23"/>
                    <a:gd name="T7" fmla="*/ 1 h 44"/>
                    <a:gd name="T8" fmla="*/ 23 w 23"/>
                    <a:gd name="T9" fmla="*/ 1 h 44"/>
                    <a:gd name="T10" fmla="*/ 23 w 23"/>
                    <a:gd name="T11" fmla="*/ 3 h 44"/>
                    <a:gd name="T12" fmla="*/ 23 w 23"/>
                    <a:gd name="T13" fmla="*/ 3 h 44"/>
                    <a:gd name="T14" fmla="*/ 23 w 23"/>
                    <a:gd name="T15" fmla="*/ 5 h 44"/>
                    <a:gd name="T16" fmla="*/ 23 w 23"/>
                    <a:gd name="T17" fmla="*/ 6 h 44"/>
                    <a:gd name="T18" fmla="*/ 22 w 23"/>
                    <a:gd name="T19" fmla="*/ 6 h 44"/>
                    <a:gd name="T20" fmla="*/ 0 w 23"/>
                    <a:gd name="T21" fmla="*/ 44 h 44"/>
                    <a:gd name="T22" fmla="*/ 0 w 23"/>
                    <a:gd name="T23" fmla="*/ 43 h 44"/>
                    <a:gd name="T24" fmla="*/ 2 w 23"/>
                    <a:gd name="T25" fmla="*/ 43 h 44"/>
                    <a:gd name="T26" fmla="*/ 2 w 23"/>
                    <a:gd name="T27" fmla="*/ 41 h 44"/>
                    <a:gd name="T28" fmla="*/ 2 w 23"/>
                    <a:gd name="T29" fmla="*/ 39 h 44"/>
                    <a:gd name="T30" fmla="*/ 2 w 23"/>
                    <a:gd name="T31" fmla="*/ 39 h 44"/>
                    <a:gd name="T32" fmla="*/ 2 w 23"/>
                    <a:gd name="T33" fmla="*/ 38 h 44"/>
                    <a:gd name="T34" fmla="*/ 2 w 23"/>
                    <a:gd name="T35" fmla="*/ 36 h 44"/>
                    <a:gd name="T36" fmla="*/ 2 w 23"/>
                    <a:gd name="T37" fmla="*/ 3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4"/>
                    <a:gd name="T59" fmla="*/ 23 w 23"/>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4">
                      <a:moveTo>
                        <a:pt x="2" y="36"/>
                      </a:moveTo>
                      <a:lnTo>
                        <a:pt x="23" y="0"/>
                      </a:lnTo>
                      <a:lnTo>
                        <a:pt x="23" y="1"/>
                      </a:lnTo>
                      <a:lnTo>
                        <a:pt x="23" y="3"/>
                      </a:lnTo>
                      <a:lnTo>
                        <a:pt x="23" y="5"/>
                      </a:lnTo>
                      <a:lnTo>
                        <a:pt x="23" y="6"/>
                      </a:lnTo>
                      <a:lnTo>
                        <a:pt x="22" y="6"/>
                      </a:lnTo>
                      <a:lnTo>
                        <a:pt x="0" y="44"/>
                      </a:lnTo>
                      <a:lnTo>
                        <a:pt x="0" y="43"/>
                      </a:lnTo>
                      <a:lnTo>
                        <a:pt x="2" y="43"/>
                      </a:lnTo>
                      <a:lnTo>
                        <a:pt x="2" y="41"/>
                      </a:lnTo>
                      <a:lnTo>
                        <a:pt x="2" y="39"/>
                      </a:lnTo>
                      <a:lnTo>
                        <a:pt x="2" y="38"/>
                      </a:lnTo>
                      <a:lnTo>
                        <a:pt x="2" y="36"/>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717" name="Freeform 548"/>
                <p:cNvSpPr>
                  <a:spLocks/>
                </p:cNvSpPr>
                <p:nvPr/>
              </p:nvSpPr>
              <p:spPr bwMode="auto">
                <a:xfrm>
                  <a:off x="2006" y="3023"/>
                  <a:ext cx="23" cy="45"/>
                </a:xfrm>
                <a:custGeom>
                  <a:avLst/>
                  <a:gdLst>
                    <a:gd name="T0" fmla="*/ 2 w 23"/>
                    <a:gd name="T1" fmla="*/ 36 h 45"/>
                    <a:gd name="T2" fmla="*/ 23 w 23"/>
                    <a:gd name="T3" fmla="*/ 0 h 45"/>
                    <a:gd name="T4" fmla="*/ 23 w 23"/>
                    <a:gd name="T5" fmla="*/ 0 h 45"/>
                    <a:gd name="T6" fmla="*/ 23 w 23"/>
                    <a:gd name="T7" fmla="*/ 2 h 45"/>
                    <a:gd name="T8" fmla="*/ 23 w 23"/>
                    <a:gd name="T9" fmla="*/ 3 h 45"/>
                    <a:gd name="T10" fmla="*/ 22 w 23"/>
                    <a:gd name="T11" fmla="*/ 3 h 45"/>
                    <a:gd name="T12" fmla="*/ 22 w 23"/>
                    <a:gd name="T13" fmla="*/ 5 h 45"/>
                    <a:gd name="T14" fmla="*/ 22 w 23"/>
                    <a:gd name="T15" fmla="*/ 5 h 45"/>
                    <a:gd name="T16" fmla="*/ 22 w 23"/>
                    <a:gd name="T17" fmla="*/ 7 h 45"/>
                    <a:gd name="T18" fmla="*/ 22 w 23"/>
                    <a:gd name="T19" fmla="*/ 7 h 45"/>
                    <a:gd name="T20" fmla="*/ 0 w 23"/>
                    <a:gd name="T21" fmla="*/ 45 h 45"/>
                    <a:gd name="T22" fmla="*/ 0 w 23"/>
                    <a:gd name="T23" fmla="*/ 45 h 45"/>
                    <a:gd name="T24" fmla="*/ 0 w 23"/>
                    <a:gd name="T25" fmla="*/ 45 h 45"/>
                    <a:gd name="T26" fmla="*/ 0 w 23"/>
                    <a:gd name="T27" fmla="*/ 45 h 45"/>
                    <a:gd name="T28" fmla="*/ 0 w 23"/>
                    <a:gd name="T29" fmla="*/ 43 h 45"/>
                    <a:gd name="T30" fmla="*/ 0 w 23"/>
                    <a:gd name="T31" fmla="*/ 43 h 45"/>
                    <a:gd name="T32" fmla="*/ 0 w 23"/>
                    <a:gd name="T33" fmla="*/ 43 h 45"/>
                    <a:gd name="T34" fmla="*/ 0 w 23"/>
                    <a:gd name="T35" fmla="*/ 43 h 45"/>
                    <a:gd name="T36" fmla="*/ 0 w 23"/>
                    <a:gd name="T37" fmla="*/ 41 h 45"/>
                    <a:gd name="T38" fmla="*/ 0 w 23"/>
                    <a:gd name="T39" fmla="*/ 41 h 45"/>
                    <a:gd name="T40" fmla="*/ 0 w 23"/>
                    <a:gd name="T41" fmla="*/ 41 h 45"/>
                    <a:gd name="T42" fmla="*/ 0 w 23"/>
                    <a:gd name="T43" fmla="*/ 40 h 45"/>
                    <a:gd name="T44" fmla="*/ 2 w 23"/>
                    <a:gd name="T45" fmla="*/ 40 h 45"/>
                    <a:gd name="T46" fmla="*/ 2 w 23"/>
                    <a:gd name="T47" fmla="*/ 38 h 45"/>
                    <a:gd name="T48" fmla="*/ 2 w 23"/>
                    <a:gd name="T49" fmla="*/ 38 h 45"/>
                    <a:gd name="T50" fmla="*/ 2 w 23"/>
                    <a:gd name="T51" fmla="*/ 38 h 45"/>
                    <a:gd name="T52" fmla="*/ 2 w 23"/>
                    <a:gd name="T53" fmla="*/ 36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5"/>
                    <a:gd name="T83" fmla="*/ 23 w 23"/>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5">
                      <a:moveTo>
                        <a:pt x="2" y="36"/>
                      </a:moveTo>
                      <a:lnTo>
                        <a:pt x="23" y="0"/>
                      </a:lnTo>
                      <a:lnTo>
                        <a:pt x="23" y="2"/>
                      </a:lnTo>
                      <a:lnTo>
                        <a:pt x="23" y="3"/>
                      </a:lnTo>
                      <a:lnTo>
                        <a:pt x="22" y="3"/>
                      </a:lnTo>
                      <a:lnTo>
                        <a:pt x="22" y="5"/>
                      </a:lnTo>
                      <a:lnTo>
                        <a:pt x="22" y="7"/>
                      </a:lnTo>
                      <a:lnTo>
                        <a:pt x="0" y="45"/>
                      </a:lnTo>
                      <a:lnTo>
                        <a:pt x="0" y="43"/>
                      </a:lnTo>
                      <a:lnTo>
                        <a:pt x="0" y="41"/>
                      </a:lnTo>
                      <a:lnTo>
                        <a:pt x="0" y="40"/>
                      </a:lnTo>
                      <a:lnTo>
                        <a:pt x="2" y="40"/>
                      </a:lnTo>
                      <a:lnTo>
                        <a:pt x="2" y="38"/>
                      </a:lnTo>
                      <a:lnTo>
                        <a:pt x="2" y="36"/>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718" name="Freeform 549"/>
                <p:cNvSpPr>
                  <a:spLocks/>
                </p:cNvSpPr>
                <p:nvPr/>
              </p:nvSpPr>
              <p:spPr bwMode="auto">
                <a:xfrm>
                  <a:off x="2006" y="3026"/>
                  <a:ext cx="22" cy="47"/>
                </a:xfrm>
                <a:custGeom>
                  <a:avLst/>
                  <a:gdLst>
                    <a:gd name="T0" fmla="*/ 0 w 22"/>
                    <a:gd name="T1" fmla="*/ 38 h 47"/>
                    <a:gd name="T2" fmla="*/ 22 w 22"/>
                    <a:gd name="T3" fmla="*/ 0 h 47"/>
                    <a:gd name="T4" fmla="*/ 22 w 22"/>
                    <a:gd name="T5" fmla="*/ 2 h 47"/>
                    <a:gd name="T6" fmla="*/ 22 w 22"/>
                    <a:gd name="T7" fmla="*/ 2 h 47"/>
                    <a:gd name="T8" fmla="*/ 22 w 22"/>
                    <a:gd name="T9" fmla="*/ 4 h 47"/>
                    <a:gd name="T10" fmla="*/ 22 w 22"/>
                    <a:gd name="T11" fmla="*/ 4 h 47"/>
                    <a:gd name="T12" fmla="*/ 22 w 22"/>
                    <a:gd name="T13" fmla="*/ 5 h 47"/>
                    <a:gd name="T14" fmla="*/ 22 w 22"/>
                    <a:gd name="T15" fmla="*/ 5 h 47"/>
                    <a:gd name="T16" fmla="*/ 22 w 22"/>
                    <a:gd name="T17" fmla="*/ 7 h 47"/>
                    <a:gd name="T18" fmla="*/ 22 w 22"/>
                    <a:gd name="T19" fmla="*/ 7 h 47"/>
                    <a:gd name="T20" fmla="*/ 0 w 22"/>
                    <a:gd name="T21" fmla="*/ 47 h 47"/>
                    <a:gd name="T22" fmla="*/ 0 w 22"/>
                    <a:gd name="T23" fmla="*/ 45 h 47"/>
                    <a:gd name="T24" fmla="*/ 0 w 22"/>
                    <a:gd name="T25" fmla="*/ 45 h 47"/>
                    <a:gd name="T26" fmla="*/ 0 w 22"/>
                    <a:gd name="T27" fmla="*/ 43 h 47"/>
                    <a:gd name="T28" fmla="*/ 0 w 22"/>
                    <a:gd name="T29" fmla="*/ 42 h 47"/>
                    <a:gd name="T30" fmla="*/ 0 w 22"/>
                    <a:gd name="T31" fmla="*/ 42 h 47"/>
                    <a:gd name="T32" fmla="*/ 0 w 22"/>
                    <a:gd name="T33" fmla="*/ 40 h 47"/>
                    <a:gd name="T34" fmla="*/ 0 w 22"/>
                    <a:gd name="T35" fmla="*/ 40 h 47"/>
                    <a:gd name="T36" fmla="*/ 0 w 22"/>
                    <a:gd name="T37" fmla="*/ 38 h 47"/>
                    <a:gd name="T38" fmla="*/ 0 w 22"/>
                    <a:gd name="T39" fmla="*/ 38 h 47"/>
                    <a:gd name="T40" fmla="*/ 0 w 22"/>
                    <a:gd name="T41" fmla="*/ 38 h 47"/>
                    <a:gd name="T42" fmla="*/ 0 w 22"/>
                    <a:gd name="T43" fmla="*/ 38 h 47"/>
                    <a:gd name="T44" fmla="*/ 0 w 22"/>
                    <a:gd name="T45" fmla="*/ 38 h 47"/>
                    <a:gd name="T46" fmla="*/ 0 w 22"/>
                    <a:gd name="T47" fmla="*/ 38 h 47"/>
                    <a:gd name="T48" fmla="*/ 0 w 22"/>
                    <a:gd name="T49" fmla="*/ 38 h 47"/>
                    <a:gd name="T50" fmla="*/ 0 w 22"/>
                    <a:gd name="T51" fmla="*/ 38 h 47"/>
                    <a:gd name="T52" fmla="*/ 0 w 22"/>
                    <a:gd name="T53" fmla="*/ 38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47"/>
                    <a:gd name="T83" fmla="*/ 22 w 22"/>
                    <a:gd name="T84" fmla="*/ 47 h 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47">
                      <a:moveTo>
                        <a:pt x="0" y="38"/>
                      </a:moveTo>
                      <a:lnTo>
                        <a:pt x="22" y="0"/>
                      </a:lnTo>
                      <a:lnTo>
                        <a:pt x="22" y="2"/>
                      </a:lnTo>
                      <a:lnTo>
                        <a:pt x="22" y="4"/>
                      </a:lnTo>
                      <a:lnTo>
                        <a:pt x="22" y="5"/>
                      </a:lnTo>
                      <a:lnTo>
                        <a:pt x="22" y="7"/>
                      </a:lnTo>
                      <a:lnTo>
                        <a:pt x="0" y="47"/>
                      </a:lnTo>
                      <a:lnTo>
                        <a:pt x="0" y="45"/>
                      </a:lnTo>
                      <a:lnTo>
                        <a:pt x="0" y="43"/>
                      </a:lnTo>
                      <a:lnTo>
                        <a:pt x="0" y="42"/>
                      </a:lnTo>
                      <a:lnTo>
                        <a:pt x="0" y="40"/>
                      </a:lnTo>
                      <a:lnTo>
                        <a:pt x="0" y="38"/>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719" name="Freeform 550"/>
                <p:cNvSpPr>
                  <a:spLocks/>
                </p:cNvSpPr>
                <p:nvPr/>
              </p:nvSpPr>
              <p:spPr bwMode="auto">
                <a:xfrm>
                  <a:off x="2004" y="3030"/>
                  <a:ext cx="24" cy="46"/>
                </a:xfrm>
                <a:custGeom>
                  <a:avLst/>
                  <a:gdLst>
                    <a:gd name="T0" fmla="*/ 2 w 24"/>
                    <a:gd name="T1" fmla="*/ 38 h 46"/>
                    <a:gd name="T2" fmla="*/ 24 w 24"/>
                    <a:gd name="T3" fmla="*/ 0 h 46"/>
                    <a:gd name="T4" fmla="*/ 24 w 24"/>
                    <a:gd name="T5" fmla="*/ 1 h 46"/>
                    <a:gd name="T6" fmla="*/ 24 w 24"/>
                    <a:gd name="T7" fmla="*/ 1 h 46"/>
                    <a:gd name="T8" fmla="*/ 24 w 24"/>
                    <a:gd name="T9" fmla="*/ 3 h 46"/>
                    <a:gd name="T10" fmla="*/ 24 w 24"/>
                    <a:gd name="T11" fmla="*/ 3 h 46"/>
                    <a:gd name="T12" fmla="*/ 24 w 24"/>
                    <a:gd name="T13" fmla="*/ 5 h 46"/>
                    <a:gd name="T14" fmla="*/ 24 w 24"/>
                    <a:gd name="T15" fmla="*/ 5 h 46"/>
                    <a:gd name="T16" fmla="*/ 24 w 24"/>
                    <a:gd name="T17" fmla="*/ 6 h 46"/>
                    <a:gd name="T18" fmla="*/ 24 w 24"/>
                    <a:gd name="T19" fmla="*/ 6 h 46"/>
                    <a:gd name="T20" fmla="*/ 0 w 24"/>
                    <a:gd name="T21" fmla="*/ 46 h 46"/>
                    <a:gd name="T22" fmla="*/ 0 w 24"/>
                    <a:gd name="T23" fmla="*/ 44 h 46"/>
                    <a:gd name="T24" fmla="*/ 0 w 24"/>
                    <a:gd name="T25" fmla="*/ 44 h 46"/>
                    <a:gd name="T26" fmla="*/ 2 w 24"/>
                    <a:gd name="T27" fmla="*/ 43 h 46"/>
                    <a:gd name="T28" fmla="*/ 2 w 24"/>
                    <a:gd name="T29" fmla="*/ 43 h 46"/>
                    <a:gd name="T30" fmla="*/ 2 w 24"/>
                    <a:gd name="T31" fmla="*/ 41 h 46"/>
                    <a:gd name="T32" fmla="*/ 2 w 24"/>
                    <a:gd name="T33" fmla="*/ 39 h 46"/>
                    <a:gd name="T34" fmla="*/ 2 w 24"/>
                    <a:gd name="T35" fmla="*/ 39 h 46"/>
                    <a:gd name="T36" fmla="*/ 2 w 24"/>
                    <a:gd name="T37" fmla="*/ 3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2" y="38"/>
                      </a:moveTo>
                      <a:lnTo>
                        <a:pt x="24" y="0"/>
                      </a:lnTo>
                      <a:lnTo>
                        <a:pt x="24" y="1"/>
                      </a:lnTo>
                      <a:lnTo>
                        <a:pt x="24" y="3"/>
                      </a:lnTo>
                      <a:lnTo>
                        <a:pt x="24" y="5"/>
                      </a:lnTo>
                      <a:lnTo>
                        <a:pt x="24" y="6"/>
                      </a:lnTo>
                      <a:lnTo>
                        <a:pt x="0" y="46"/>
                      </a:lnTo>
                      <a:lnTo>
                        <a:pt x="0" y="44"/>
                      </a:lnTo>
                      <a:lnTo>
                        <a:pt x="2" y="43"/>
                      </a:lnTo>
                      <a:lnTo>
                        <a:pt x="2" y="41"/>
                      </a:lnTo>
                      <a:lnTo>
                        <a:pt x="2" y="39"/>
                      </a:lnTo>
                      <a:lnTo>
                        <a:pt x="2" y="38"/>
                      </a:lnTo>
                      <a:close/>
                    </a:path>
                  </a:pathLst>
                </a:custGeom>
                <a:solidFill>
                  <a:srgbClr val="595959"/>
                </a:solidFill>
                <a:ln w="9525">
                  <a:noFill/>
                  <a:round/>
                  <a:headEnd/>
                  <a:tailEnd/>
                </a:ln>
              </p:spPr>
              <p:txBody>
                <a:bodyPr/>
                <a:lstStyle/>
                <a:p>
                  <a:pPr algn="ctr"/>
                  <a:endParaRPr lang="en-US">
                    <a:latin typeface="Candara" pitchFamily="34" charset="0"/>
                  </a:endParaRPr>
                </a:p>
              </p:txBody>
            </p:sp>
            <p:sp>
              <p:nvSpPr>
                <p:cNvPr id="7720" name="Freeform 551"/>
                <p:cNvSpPr>
                  <a:spLocks/>
                </p:cNvSpPr>
                <p:nvPr/>
              </p:nvSpPr>
              <p:spPr bwMode="auto">
                <a:xfrm>
                  <a:off x="2004" y="3033"/>
                  <a:ext cx="24" cy="46"/>
                </a:xfrm>
                <a:custGeom>
                  <a:avLst/>
                  <a:gdLst>
                    <a:gd name="T0" fmla="*/ 2 w 24"/>
                    <a:gd name="T1" fmla="*/ 40 h 46"/>
                    <a:gd name="T2" fmla="*/ 24 w 24"/>
                    <a:gd name="T3" fmla="*/ 0 h 46"/>
                    <a:gd name="T4" fmla="*/ 24 w 24"/>
                    <a:gd name="T5" fmla="*/ 2 h 46"/>
                    <a:gd name="T6" fmla="*/ 24 w 24"/>
                    <a:gd name="T7" fmla="*/ 2 h 46"/>
                    <a:gd name="T8" fmla="*/ 24 w 24"/>
                    <a:gd name="T9" fmla="*/ 3 h 46"/>
                    <a:gd name="T10" fmla="*/ 24 w 24"/>
                    <a:gd name="T11" fmla="*/ 3 h 46"/>
                    <a:gd name="T12" fmla="*/ 24 w 24"/>
                    <a:gd name="T13" fmla="*/ 5 h 46"/>
                    <a:gd name="T14" fmla="*/ 24 w 24"/>
                    <a:gd name="T15" fmla="*/ 5 h 46"/>
                    <a:gd name="T16" fmla="*/ 24 w 24"/>
                    <a:gd name="T17" fmla="*/ 7 h 46"/>
                    <a:gd name="T18" fmla="*/ 24 w 24"/>
                    <a:gd name="T19" fmla="*/ 8 h 46"/>
                    <a:gd name="T20" fmla="*/ 0 w 24"/>
                    <a:gd name="T21" fmla="*/ 46 h 46"/>
                    <a:gd name="T22" fmla="*/ 0 w 24"/>
                    <a:gd name="T23" fmla="*/ 46 h 46"/>
                    <a:gd name="T24" fmla="*/ 0 w 24"/>
                    <a:gd name="T25" fmla="*/ 45 h 46"/>
                    <a:gd name="T26" fmla="*/ 0 w 24"/>
                    <a:gd name="T27" fmla="*/ 45 h 46"/>
                    <a:gd name="T28" fmla="*/ 0 w 24"/>
                    <a:gd name="T29" fmla="*/ 43 h 46"/>
                    <a:gd name="T30" fmla="*/ 0 w 24"/>
                    <a:gd name="T31" fmla="*/ 41 h 46"/>
                    <a:gd name="T32" fmla="*/ 0 w 24"/>
                    <a:gd name="T33" fmla="*/ 41 h 46"/>
                    <a:gd name="T34" fmla="*/ 2 w 24"/>
                    <a:gd name="T35" fmla="*/ 40 h 46"/>
                    <a:gd name="T36" fmla="*/ 2 w 24"/>
                    <a:gd name="T37" fmla="*/ 4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2" y="40"/>
                      </a:moveTo>
                      <a:lnTo>
                        <a:pt x="24" y="0"/>
                      </a:lnTo>
                      <a:lnTo>
                        <a:pt x="24" y="2"/>
                      </a:lnTo>
                      <a:lnTo>
                        <a:pt x="24" y="3"/>
                      </a:lnTo>
                      <a:lnTo>
                        <a:pt x="24" y="5"/>
                      </a:lnTo>
                      <a:lnTo>
                        <a:pt x="24" y="7"/>
                      </a:lnTo>
                      <a:lnTo>
                        <a:pt x="24" y="8"/>
                      </a:lnTo>
                      <a:lnTo>
                        <a:pt x="0" y="46"/>
                      </a:lnTo>
                      <a:lnTo>
                        <a:pt x="0" y="45"/>
                      </a:lnTo>
                      <a:lnTo>
                        <a:pt x="0" y="43"/>
                      </a:lnTo>
                      <a:lnTo>
                        <a:pt x="0" y="41"/>
                      </a:lnTo>
                      <a:lnTo>
                        <a:pt x="2" y="40"/>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721" name="Freeform 552"/>
                <p:cNvSpPr>
                  <a:spLocks/>
                </p:cNvSpPr>
                <p:nvPr/>
              </p:nvSpPr>
              <p:spPr bwMode="auto">
                <a:xfrm>
                  <a:off x="2004" y="3036"/>
                  <a:ext cx="24" cy="48"/>
                </a:xfrm>
                <a:custGeom>
                  <a:avLst/>
                  <a:gdLst>
                    <a:gd name="T0" fmla="*/ 0 w 24"/>
                    <a:gd name="T1" fmla="*/ 40 h 48"/>
                    <a:gd name="T2" fmla="*/ 24 w 24"/>
                    <a:gd name="T3" fmla="*/ 0 h 48"/>
                    <a:gd name="T4" fmla="*/ 24 w 24"/>
                    <a:gd name="T5" fmla="*/ 2 h 48"/>
                    <a:gd name="T6" fmla="*/ 24 w 24"/>
                    <a:gd name="T7" fmla="*/ 2 h 48"/>
                    <a:gd name="T8" fmla="*/ 24 w 24"/>
                    <a:gd name="T9" fmla="*/ 4 h 48"/>
                    <a:gd name="T10" fmla="*/ 24 w 24"/>
                    <a:gd name="T11" fmla="*/ 5 h 48"/>
                    <a:gd name="T12" fmla="*/ 24 w 24"/>
                    <a:gd name="T13" fmla="*/ 5 h 48"/>
                    <a:gd name="T14" fmla="*/ 24 w 24"/>
                    <a:gd name="T15" fmla="*/ 7 h 48"/>
                    <a:gd name="T16" fmla="*/ 24 w 24"/>
                    <a:gd name="T17" fmla="*/ 7 h 48"/>
                    <a:gd name="T18" fmla="*/ 24 w 24"/>
                    <a:gd name="T19" fmla="*/ 9 h 48"/>
                    <a:gd name="T20" fmla="*/ 0 w 24"/>
                    <a:gd name="T21" fmla="*/ 48 h 48"/>
                    <a:gd name="T22" fmla="*/ 0 w 24"/>
                    <a:gd name="T23" fmla="*/ 47 h 48"/>
                    <a:gd name="T24" fmla="*/ 0 w 24"/>
                    <a:gd name="T25" fmla="*/ 45 h 48"/>
                    <a:gd name="T26" fmla="*/ 0 w 24"/>
                    <a:gd name="T27" fmla="*/ 45 h 48"/>
                    <a:gd name="T28" fmla="*/ 0 w 24"/>
                    <a:gd name="T29" fmla="*/ 43 h 48"/>
                    <a:gd name="T30" fmla="*/ 0 w 24"/>
                    <a:gd name="T31" fmla="*/ 43 h 48"/>
                    <a:gd name="T32" fmla="*/ 0 w 24"/>
                    <a:gd name="T33" fmla="*/ 42 h 48"/>
                    <a:gd name="T34" fmla="*/ 0 w 24"/>
                    <a:gd name="T35" fmla="*/ 42 h 48"/>
                    <a:gd name="T36" fmla="*/ 0 w 24"/>
                    <a:gd name="T37" fmla="*/ 4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8"/>
                    <a:gd name="T59" fmla="*/ 24 w 24"/>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8">
                      <a:moveTo>
                        <a:pt x="0" y="40"/>
                      </a:moveTo>
                      <a:lnTo>
                        <a:pt x="24" y="0"/>
                      </a:lnTo>
                      <a:lnTo>
                        <a:pt x="24" y="2"/>
                      </a:lnTo>
                      <a:lnTo>
                        <a:pt x="24" y="4"/>
                      </a:lnTo>
                      <a:lnTo>
                        <a:pt x="24" y="5"/>
                      </a:lnTo>
                      <a:lnTo>
                        <a:pt x="24" y="7"/>
                      </a:lnTo>
                      <a:lnTo>
                        <a:pt x="24" y="9"/>
                      </a:lnTo>
                      <a:lnTo>
                        <a:pt x="0" y="48"/>
                      </a:lnTo>
                      <a:lnTo>
                        <a:pt x="0" y="47"/>
                      </a:lnTo>
                      <a:lnTo>
                        <a:pt x="0" y="45"/>
                      </a:lnTo>
                      <a:lnTo>
                        <a:pt x="0" y="43"/>
                      </a:lnTo>
                      <a:lnTo>
                        <a:pt x="0" y="42"/>
                      </a:lnTo>
                      <a:lnTo>
                        <a:pt x="0" y="40"/>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722" name="Freeform 553"/>
                <p:cNvSpPr>
                  <a:spLocks/>
                </p:cNvSpPr>
                <p:nvPr/>
              </p:nvSpPr>
              <p:spPr bwMode="auto">
                <a:xfrm>
                  <a:off x="2003" y="3041"/>
                  <a:ext cx="25" cy="47"/>
                </a:xfrm>
                <a:custGeom>
                  <a:avLst/>
                  <a:gdLst>
                    <a:gd name="T0" fmla="*/ 1 w 25"/>
                    <a:gd name="T1" fmla="*/ 38 h 47"/>
                    <a:gd name="T2" fmla="*/ 25 w 25"/>
                    <a:gd name="T3" fmla="*/ 0 h 47"/>
                    <a:gd name="T4" fmla="*/ 25 w 25"/>
                    <a:gd name="T5" fmla="*/ 0 h 47"/>
                    <a:gd name="T6" fmla="*/ 25 w 25"/>
                    <a:gd name="T7" fmla="*/ 2 h 47"/>
                    <a:gd name="T8" fmla="*/ 25 w 25"/>
                    <a:gd name="T9" fmla="*/ 2 h 47"/>
                    <a:gd name="T10" fmla="*/ 25 w 25"/>
                    <a:gd name="T11" fmla="*/ 4 h 47"/>
                    <a:gd name="T12" fmla="*/ 25 w 25"/>
                    <a:gd name="T13" fmla="*/ 4 h 47"/>
                    <a:gd name="T14" fmla="*/ 25 w 25"/>
                    <a:gd name="T15" fmla="*/ 5 h 47"/>
                    <a:gd name="T16" fmla="*/ 23 w 25"/>
                    <a:gd name="T17" fmla="*/ 5 h 47"/>
                    <a:gd name="T18" fmla="*/ 23 w 25"/>
                    <a:gd name="T19" fmla="*/ 5 h 47"/>
                    <a:gd name="T20" fmla="*/ 0 w 25"/>
                    <a:gd name="T21" fmla="*/ 47 h 47"/>
                    <a:gd name="T22" fmla="*/ 0 w 25"/>
                    <a:gd name="T23" fmla="*/ 45 h 47"/>
                    <a:gd name="T24" fmla="*/ 1 w 25"/>
                    <a:gd name="T25" fmla="*/ 45 h 47"/>
                    <a:gd name="T26" fmla="*/ 1 w 25"/>
                    <a:gd name="T27" fmla="*/ 43 h 47"/>
                    <a:gd name="T28" fmla="*/ 1 w 25"/>
                    <a:gd name="T29" fmla="*/ 43 h 47"/>
                    <a:gd name="T30" fmla="*/ 1 w 25"/>
                    <a:gd name="T31" fmla="*/ 42 h 47"/>
                    <a:gd name="T32" fmla="*/ 1 w 25"/>
                    <a:gd name="T33" fmla="*/ 40 h 47"/>
                    <a:gd name="T34" fmla="*/ 1 w 25"/>
                    <a:gd name="T35" fmla="*/ 40 h 47"/>
                    <a:gd name="T36" fmla="*/ 1 w 25"/>
                    <a:gd name="T37" fmla="*/ 38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7"/>
                    <a:gd name="T59" fmla="*/ 25 w 25"/>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7">
                      <a:moveTo>
                        <a:pt x="1" y="38"/>
                      </a:moveTo>
                      <a:lnTo>
                        <a:pt x="25" y="0"/>
                      </a:lnTo>
                      <a:lnTo>
                        <a:pt x="25" y="2"/>
                      </a:lnTo>
                      <a:lnTo>
                        <a:pt x="25" y="4"/>
                      </a:lnTo>
                      <a:lnTo>
                        <a:pt x="25" y="5"/>
                      </a:lnTo>
                      <a:lnTo>
                        <a:pt x="23" y="5"/>
                      </a:lnTo>
                      <a:lnTo>
                        <a:pt x="0" y="47"/>
                      </a:lnTo>
                      <a:lnTo>
                        <a:pt x="0" y="45"/>
                      </a:lnTo>
                      <a:lnTo>
                        <a:pt x="1" y="45"/>
                      </a:lnTo>
                      <a:lnTo>
                        <a:pt x="1" y="43"/>
                      </a:lnTo>
                      <a:lnTo>
                        <a:pt x="1" y="42"/>
                      </a:lnTo>
                      <a:lnTo>
                        <a:pt x="1" y="40"/>
                      </a:lnTo>
                      <a:lnTo>
                        <a:pt x="1" y="38"/>
                      </a:lnTo>
                      <a:close/>
                    </a:path>
                  </a:pathLst>
                </a:custGeom>
                <a:solidFill>
                  <a:srgbClr val="5C5C5C"/>
                </a:solidFill>
                <a:ln w="9525">
                  <a:noFill/>
                  <a:round/>
                  <a:headEnd/>
                  <a:tailEnd/>
                </a:ln>
              </p:spPr>
              <p:txBody>
                <a:bodyPr/>
                <a:lstStyle/>
                <a:p>
                  <a:pPr algn="ctr"/>
                  <a:endParaRPr lang="en-US">
                    <a:latin typeface="Candara" pitchFamily="34" charset="0"/>
                  </a:endParaRPr>
                </a:p>
              </p:txBody>
            </p:sp>
            <p:sp>
              <p:nvSpPr>
                <p:cNvPr id="7723" name="Freeform 554"/>
                <p:cNvSpPr>
                  <a:spLocks/>
                </p:cNvSpPr>
                <p:nvPr/>
              </p:nvSpPr>
              <p:spPr bwMode="auto">
                <a:xfrm>
                  <a:off x="2003" y="3045"/>
                  <a:ext cx="25" cy="46"/>
                </a:xfrm>
                <a:custGeom>
                  <a:avLst/>
                  <a:gdLst>
                    <a:gd name="T0" fmla="*/ 1 w 25"/>
                    <a:gd name="T1" fmla="*/ 39 h 46"/>
                    <a:gd name="T2" fmla="*/ 25 w 25"/>
                    <a:gd name="T3" fmla="*/ 0 h 46"/>
                    <a:gd name="T4" fmla="*/ 25 w 25"/>
                    <a:gd name="T5" fmla="*/ 0 h 46"/>
                    <a:gd name="T6" fmla="*/ 25 w 25"/>
                    <a:gd name="T7" fmla="*/ 1 h 46"/>
                    <a:gd name="T8" fmla="*/ 23 w 25"/>
                    <a:gd name="T9" fmla="*/ 1 h 46"/>
                    <a:gd name="T10" fmla="*/ 23 w 25"/>
                    <a:gd name="T11" fmla="*/ 1 h 46"/>
                    <a:gd name="T12" fmla="*/ 23 w 25"/>
                    <a:gd name="T13" fmla="*/ 3 h 46"/>
                    <a:gd name="T14" fmla="*/ 23 w 25"/>
                    <a:gd name="T15" fmla="*/ 3 h 46"/>
                    <a:gd name="T16" fmla="*/ 23 w 25"/>
                    <a:gd name="T17" fmla="*/ 4 h 46"/>
                    <a:gd name="T18" fmla="*/ 23 w 25"/>
                    <a:gd name="T19" fmla="*/ 4 h 46"/>
                    <a:gd name="T20" fmla="*/ 0 w 25"/>
                    <a:gd name="T21" fmla="*/ 46 h 46"/>
                    <a:gd name="T22" fmla="*/ 0 w 25"/>
                    <a:gd name="T23" fmla="*/ 46 h 46"/>
                    <a:gd name="T24" fmla="*/ 0 w 25"/>
                    <a:gd name="T25" fmla="*/ 44 h 46"/>
                    <a:gd name="T26" fmla="*/ 0 w 25"/>
                    <a:gd name="T27" fmla="*/ 43 h 46"/>
                    <a:gd name="T28" fmla="*/ 0 w 25"/>
                    <a:gd name="T29" fmla="*/ 43 h 46"/>
                    <a:gd name="T30" fmla="*/ 0 w 25"/>
                    <a:gd name="T31" fmla="*/ 41 h 46"/>
                    <a:gd name="T32" fmla="*/ 1 w 25"/>
                    <a:gd name="T33" fmla="*/ 41 h 46"/>
                    <a:gd name="T34" fmla="*/ 1 w 25"/>
                    <a:gd name="T35" fmla="*/ 39 h 46"/>
                    <a:gd name="T36" fmla="*/ 1 w 25"/>
                    <a:gd name="T37" fmla="*/ 39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1" y="39"/>
                      </a:moveTo>
                      <a:lnTo>
                        <a:pt x="25" y="0"/>
                      </a:lnTo>
                      <a:lnTo>
                        <a:pt x="25" y="1"/>
                      </a:lnTo>
                      <a:lnTo>
                        <a:pt x="23" y="1"/>
                      </a:lnTo>
                      <a:lnTo>
                        <a:pt x="23" y="3"/>
                      </a:lnTo>
                      <a:lnTo>
                        <a:pt x="23" y="4"/>
                      </a:lnTo>
                      <a:lnTo>
                        <a:pt x="0" y="46"/>
                      </a:lnTo>
                      <a:lnTo>
                        <a:pt x="0" y="44"/>
                      </a:lnTo>
                      <a:lnTo>
                        <a:pt x="0" y="43"/>
                      </a:lnTo>
                      <a:lnTo>
                        <a:pt x="0" y="41"/>
                      </a:lnTo>
                      <a:lnTo>
                        <a:pt x="1" y="41"/>
                      </a:lnTo>
                      <a:lnTo>
                        <a:pt x="1" y="39"/>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724" name="Freeform 555"/>
                <p:cNvSpPr>
                  <a:spLocks/>
                </p:cNvSpPr>
                <p:nvPr/>
              </p:nvSpPr>
              <p:spPr bwMode="auto">
                <a:xfrm>
                  <a:off x="2003" y="3046"/>
                  <a:ext cx="23" cy="48"/>
                </a:xfrm>
                <a:custGeom>
                  <a:avLst/>
                  <a:gdLst>
                    <a:gd name="T0" fmla="*/ 0 w 23"/>
                    <a:gd name="T1" fmla="*/ 42 h 48"/>
                    <a:gd name="T2" fmla="*/ 23 w 23"/>
                    <a:gd name="T3" fmla="*/ 0 h 48"/>
                    <a:gd name="T4" fmla="*/ 23 w 23"/>
                    <a:gd name="T5" fmla="*/ 2 h 48"/>
                    <a:gd name="T6" fmla="*/ 23 w 23"/>
                    <a:gd name="T7" fmla="*/ 2 h 48"/>
                    <a:gd name="T8" fmla="*/ 23 w 23"/>
                    <a:gd name="T9" fmla="*/ 3 h 48"/>
                    <a:gd name="T10" fmla="*/ 23 w 23"/>
                    <a:gd name="T11" fmla="*/ 3 h 48"/>
                    <a:gd name="T12" fmla="*/ 23 w 23"/>
                    <a:gd name="T13" fmla="*/ 5 h 48"/>
                    <a:gd name="T14" fmla="*/ 23 w 23"/>
                    <a:gd name="T15" fmla="*/ 5 h 48"/>
                    <a:gd name="T16" fmla="*/ 23 w 23"/>
                    <a:gd name="T17" fmla="*/ 7 h 48"/>
                    <a:gd name="T18" fmla="*/ 23 w 23"/>
                    <a:gd name="T19" fmla="*/ 7 h 48"/>
                    <a:gd name="T20" fmla="*/ 0 w 23"/>
                    <a:gd name="T21" fmla="*/ 48 h 48"/>
                    <a:gd name="T22" fmla="*/ 0 w 23"/>
                    <a:gd name="T23" fmla="*/ 48 h 48"/>
                    <a:gd name="T24" fmla="*/ 0 w 23"/>
                    <a:gd name="T25" fmla="*/ 47 h 48"/>
                    <a:gd name="T26" fmla="*/ 0 w 23"/>
                    <a:gd name="T27" fmla="*/ 47 h 48"/>
                    <a:gd name="T28" fmla="*/ 0 w 23"/>
                    <a:gd name="T29" fmla="*/ 45 h 48"/>
                    <a:gd name="T30" fmla="*/ 0 w 23"/>
                    <a:gd name="T31" fmla="*/ 43 h 48"/>
                    <a:gd name="T32" fmla="*/ 0 w 23"/>
                    <a:gd name="T33" fmla="*/ 43 h 48"/>
                    <a:gd name="T34" fmla="*/ 0 w 23"/>
                    <a:gd name="T35" fmla="*/ 42 h 48"/>
                    <a:gd name="T36" fmla="*/ 0 w 23"/>
                    <a:gd name="T37" fmla="*/ 42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8"/>
                    <a:gd name="T59" fmla="*/ 23 w 23"/>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8">
                      <a:moveTo>
                        <a:pt x="0" y="42"/>
                      </a:moveTo>
                      <a:lnTo>
                        <a:pt x="23" y="0"/>
                      </a:lnTo>
                      <a:lnTo>
                        <a:pt x="23" y="2"/>
                      </a:lnTo>
                      <a:lnTo>
                        <a:pt x="23" y="3"/>
                      </a:lnTo>
                      <a:lnTo>
                        <a:pt x="23" y="5"/>
                      </a:lnTo>
                      <a:lnTo>
                        <a:pt x="23" y="7"/>
                      </a:lnTo>
                      <a:lnTo>
                        <a:pt x="0" y="48"/>
                      </a:lnTo>
                      <a:lnTo>
                        <a:pt x="0" y="47"/>
                      </a:lnTo>
                      <a:lnTo>
                        <a:pt x="0" y="45"/>
                      </a:lnTo>
                      <a:lnTo>
                        <a:pt x="0" y="43"/>
                      </a:lnTo>
                      <a:lnTo>
                        <a:pt x="0" y="42"/>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725" name="Freeform 556"/>
                <p:cNvSpPr>
                  <a:spLocks/>
                </p:cNvSpPr>
                <p:nvPr/>
              </p:nvSpPr>
              <p:spPr bwMode="auto">
                <a:xfrm>
                  <a:off x="2003" y="3049"/>
                  <a:ext cx="23" cy="49"/>
                </a:xfrm>
                <a:custGeom>
                  <a:avLst/>
                  <a:gdLst>
                    <a:gd name="T0" fmla="*/ 0 w 23"/>
                    <a:gd name="T1" fmla="*/ 42 h 49"/>
                    <a:gd name="T2" fmla="*/ 23 w 23"/>
                    <a:gd name="T3" fmla="*/ 0 h 49"/>
                    <a:gd name="T4" fmla="*/ 23 w 23"/>
                    <a:gd name="T5" fmla="*/ 2 h 49"/>
                    <a:gd name="T6" fmla="*/ 23 w 23"/>
                    <a:gd name="T7" fmla="*/ 2 h 49"/>
                    <a:gd name="T8" fmla="*/ 23 w 23"/>
                    <a:gd name="T9" fmla="*/ 4 h 49"/>
                    <a:gd name="T10" fmla="*/ 23 w 23"/>
                    <a:gd name="T11" fmla="*/ 4 h 49"/>
                    <a:gd name="T12" fmla="*/ 23 w 23"/>
                    <a:gd name="T13" fmla="*/ 5 h 49"/>
                    <a:gd name="T14" fmla="*/ 23 w 23"/>
                    <a:gd name="T15" fmla="*/ 5 h 49"/>
                    <a:gd name="T16" fmla="*/ 23 w 23"/>
                    <a:gd name="T17" fmla="*/ 7 h 49"/>
                    <a:gd name="T18" fmla="*/ 23 w 23"/>
                    <a:gd name="T19" fmla="*/ 7 h 49"/>
                    <a:gd name="T20" fmla="*/ 0 w 23"/>
                    <a:gd name="T21" fmla="*/ 49 h 49"/>
                    <a:gd name="T22" fmla="*/ 0 w 23"/>
                    <a:gd name="T23" fmla="*/ 49 h 49"/>
                    <a:gd name="T24" fmla="*/ 0 w 23"/>
                    <a:gd name="T25" fmla="*/ 47 h 49"/>
                    <a:gd name="T26" fmla="*/ 0 w 23"/>
                    <a:gd name="T27" fmla="*/ 47 h 49"/>
                    <a:gd name="T28" fmla="*/ 0 w 23"/>
                    <a:gd name="T29" fmla="*/ 45 h 49"/>
                    <a:gd name="T30" fmla="*/ 0 w 23"/>
                    <a:gd name="T31" fmla="*/ 45 h 49"/>
                    <a:gd name="T32" fmla="*/ 0 w 23"/>
                    <a:gd name="T33" fmla="*/ 44 h 49"/>
                    <a:gd name="T34" fmla="*/ 0 w 23"/>
                    <a:gd name="T35" fmla="*/ 44 h 49"/>
                    <a:gd name="T36" fmla="*/ 0 w 23"/>
                    <a:gd name="T37" fmla="*/ 42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9"/>
                    <a:gd name="T59" fmla="*/ 23 w 23"/>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9">
                      <a:moveTo>
                        <a:pt x="0" y="42"/>
                      </a:moveTo>
                      <a:lnTo>
                        <a:pt x="23" y="0"/>
                      </a:lnTo>
                      <a:lnTo>
                        <a:pt x="23" y="2"/>
                      </a:lnTo>
                      <a:lnTo>
                        <a:pt x="23" y="4"/>
                      </a:lnTo>
                      <a:lnTo>
                        <a:pt x="23" y="5"/>
                      </a:lnTo>
                      <a:lnTo>
                        <a:pt x="23" y="7"/>
                      </a:lnTo>
                      <a:lnTo>
                        <a:pt x="0" y="49"/>
                      </a:lnTo>
                      <a:lnTo>
                        <a:pt x="0" y="47"/>
                      </a:lnTo>
                      <a:lnTo>
                        <a:pt x="0" y="45"/>
                      </a:lnTo>
                      <a:lnTo>
                        <a:pt x="0" y="44"/>
                      </a:lnTo>
                      <a:lnTo>
                        <a:pt x="0" y="42"/>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726" name="Freeform 557"/>
                <p:cNvSpPr>
                  <a:spLocks/>
                </p:cNvSpPr>
                <p:nvPr/>
              </p:nvSpPr>
              <p:spPr bwMode="auto">
                <a:xfrm>
                  <a:off x="2001" y="3053"/>
                  <a:ext cx="25" cy="50"/>
                </a:xfrm>
                <a:custGeom>
                  <a:avLst/>
                  <a:gdLst>
                    <a:gd name="T0" fmla="*/ 2 w 25"/>
                    <a:gd name="T1" fmla="*/ 41 h 50"/>
                    <a:gd name="T2" fmla="*/ 25 w 25"/>
                    <a:gd name="T3" fmla="*/ 0 h 50"/>
                    <a:gd name="T4" fmla="*/ 25 w 25"/>
                    <a:gd name="T5" fmla="*/ 1 h 50"/>
                    <a:gd name="T6" fmla="*/ 25 w 25"/>
                    <a:gd name="T7" fmla="*/ 1 h 50"/>
                    <a:gd name="T8" fmla="*/ 25 w 25"/>
                    <a:gd name="T9" fmla="*/ 3 h 50"/>
                    <a:gd name="T10" fmla="*/ 25 w 25"/>
                    <a:gd name="T11" fmla="*/ 3 h 50"/>
                    <a:gd name="T12" fmla="*/ 25 w 25"/>
                    <a:gd name="T13" fmla="*/ 5 h 50"/>
                    <a:gd name="T14" fmla="*/ 25 w 25"/>
                    <a:gd name="T15" fmla="*/ 5 h 50"/>
                    <a:gd name="T16" fmla="*/ 25 w 25"/>
                    <a:gd name="T17" fmla="*/ 6 h 50"/>
                    <a:gd name="T18" fmla="*/ 25 w 25"/>
                    <a:gd name="T19" fmla="*/ 6 h 50"/>
                    <a:gd name="T20" fmla="*/ 0 w 25"/>
                    <a:gd name="T21" fmla="*/ 50 h 50"/>
                    <a:gd name="T22" fmla="*/ 0 w 25"/>
                    <a:gd name="T23" fmla="*/ 48 h 50"/>
                    <a:gd name="T24" fmla="*/ 2 w 25"/>
                    <a:gd name="T25" fmla="*/ 46 h 50"/>
                    <a:gd name="T26" fmla="*/ 2 w 25"/>
                    <a:gd name="T27" fmla="*/ 46 h 50"/>
                    <a:gd name="T28" fmla="*/ 2 w 25"/>
                    <a:gd name="T29" fmla="*/ 45 h 50"/>
                    <a:gd name="T30" fmla="*/ 2 w 25"/>
                    <a:gd name="T31" fmla="*/ 45 h 50"/>
                    <a:gd name="T32" fmla="*/ 2 w 25"/>
                    <a:gd name="T33" fmla="*/ 43 h 50"/>
                    <a:gd name="T34" fmla="*/ 2 w 25"/>
                    <a:gd name="T35" fmla="*/ 43 h 50"/>
                    <a:gd name="T36" fmla="*/ 2 w 25"/>
                    <a:gd name="T37" fmla="*/ 41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2" y="41"/>
                      </a:moveTo>
                      <a:lnTo>
                        <a:pt x="25" y="0"/>
                      </a:lnTo>
                      <a:lnTo>
                        <a:pt x="25" y="1"/>
                      </a:lnTo>
                      <a:lnTo>
                        <a:pt x="25" y="3"/>
                      </a:lnTo>
                      <a:lnTo>
                        <a:pt x="25" y="5"/>
                      </a:lnTo>
                      <a:lnTo>
                        <a:pt x="25" y="6"/>
                      </a:lnTo>
                      <a:lnTo>
                        <a:pt x="0" y="50"/>
                      </a:lnTo>
                      <a:lnTo>
                        <a:pt x="0" y="48"/>
                      </a:lnTo>
                      <a:lnTo>
                        <a:pt x="2" y="46"/>
                      </a:lnTo>
                      <a:lnTo>
                        <a:pt x="2" y="45"/>
                      </a:lnTo>
                      <a:lnTo>
                        <a:pt x="2" y="43"/>
                      </a:lnTo>
                      <a:lnTo>
                        <a:pt x="2" y="41"/>
                      </a:lnTo>
                      <a:close/>
                    </a:path>
                  </a:pathLst>
                </a:custGeom>
                <a:solidFill>
                  <a:srgbClr val="5E5E5E"/>
                </a:solidFill>
                <a:ln w="9525">
                  <a:noFill/>
                  <a:round/>
                  <a:headEnd/>
                  <a:tailEnd/>
                </a:ln>
              </p:spPr>
              <p:txBody>
                <a:bodyPr/>
                <a:lstStyle/>
                <a:p>
                  <a:pPr algn="ctr"/>
                  <a:endParaRPr lang="en-US">
                    <a:latin typeface="Candara" pitchFamily="34" charset="0"/>
                  </a:endParaRPr>
                </a:p>
              </p:txBody>
            </p:sp>
            <p:sp>
              <p:nvSpPr>
                <p:cNvPr id="7727" name="Freeform 558"/>
                <p:cNvSpPr>
                  <a:spLocks/>
                </p:cNvSpPr>
                <p:nvPr/>
              </p:nvSpPr>
              <p:spPr bwMode="auto">
                <a:xfrm>
                  <a:off x="2001" y="3056"/>
                  <a:ext cx="25" cy="50"/>
                </a:xfrm>
                <a:custGeom>
                  <a:avLst/>
                  <a:gdLst>
                    <a:gd name="T0" fmla="*/ 2 w 25"/>
                    <a:gd name="T1" fmla="*/ 42 h 50"/>
                    <a:gd name="T2" fmla="*/ 25 w 25"/>
                    <a:gd name="T3" fmla="*/ 0 h 50"/>
                    <a:gd name="T4" fmla="*/ 25 w 25"/>
                    <a:gd name="T5" fmla="*/ 2 h 50"/>
                    <a:gd name="T6" fmla="*/ 25 w 25"/>
                    <a:gd name="T7" fmla="*/ 2 h 50"/>
                    <a:gd name="T8" fmla="*/ 25 w 25"/>
                    <a:gd name="T9" fmla="*/ 3 h 50"/>
                    <a:gd name="T10" fmla="*/ 25 w 25"/>
                    <a:gd name="T11" fmla="*/ 3 h 50"/>
                    <a:gd name="T12" fmla="*/ 25 w 25"/>
                    <a:gd name="T13" fmla="*/ 5 h 50"/>
                    <a:gd name="T14" fmla="*/ 25 w 25"/>
                    <a:gd name="T15" fmla="*/ 5 h 50"/>
                    <a:gd name="T16" fmla="*/ 25 w 25"/>
                    <a:gd name="T17" fmla="*/ 7 h 50"/>
                    <a:gd name="T18" fmla="*/ 25 w 25"/>
                    <a:gd name="T19" fmla="*/ 7 h 50"/>
                    <a:gd name="T20" fmla="*/ 0 w 25"/>
                    <a:gd name="T21" fmla="*/ 50 h 50"/>
                    <a:gd name="T22" fmla="*/ 0 w 25"/>
                    <a:gd name="T23" fmla="*/ 48 h 50"/>
                    <a:gd name="T24" fmla="*/ 0 w 25"/>
                    <a:gd name="T25" fmla="*/ 48 h 50"/>
                    <a:gd name="T26" fmla="*/ 0 w 25"/>
                    <a:gd name="T27" fmla="*/ 47 h 50"/>
                    <a:gd name="T28" fmla="*/ 0 w 25"/>
                    <a:gd name="T29" fmla="*/ 45 h 50"/>
                    <a:gd name="T30" fmla="*/ 2 w 25"/>
                    <a:gd name="T31" fmla="*/ 45 h 50"/>
                    <a:gd name="T32" fmla="*/ 2 w 25"/>
                    <a:gd name="T33" fmla="*/ 43 h 50"/>
                    <a:gd name="T34" fmla="*/ 2 w 25"/>
                    <a:gd name="T35" fmla="*/ 43 h 50"/>
                    <a:gd name="T36" fmla="*/ 2 w 25"/>
                    <a:gd name="T37" fmla="*/ 4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2" y="42"/>
                      </a:moveTo>
                      <a:lnTo>
                        <a:pt x="25" y="0"/>
                      </a:lnTo>
                      <a:lnTo>
                        <a:pt x="25" y="2"/>
                      </a:lnTo>
                      <a:lnTo>
                        <a:pt x="25" y="3"/>
                      </a:lnTo>
                      <a:lnTo>
                        <a:pt x="25" y="5"/>
                      </a:lnTo>
                      <a:lnTo>
                        <a:pt x="25" y="7"/>
                      </a:lnTo>
                      <a:lnTo>
                        <a:pt x="0" y="50"/>
                      </a:lnTo>
                      <a:lnTo>
                        <a:pt x="0" y="48"/>
                      </a:lnTo>
                      <a:lnTo>
                        <a:pt x="0" y="47"/>
                      </a:lnTo>
                      <a:lnTo>
                        <a:pt x="0" y="45"/>
                      </a:lnTo>
                      <a:lnTo>
                        <a:pt x="2" y="45"/>
                      </a:lnTo>
                      <a:lnTo>
                        <a:pt x="2" y="43"/>
                      </a:lnTo>
                      <a:lnTo>
                        <a:pt x="2" y="42"/>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728" name="Freeform 559"/>
                <p:cNvSpPr>
                  <a:spLocks/>
                </p:cNvSpPr>
                <p:nvPr/>
              </p:nvSpPr>
              <p:spPr bwMode="auto">
                <a:xfrm>
                  <a:off x="2001" y="3059"/>
                  <a:ext cx="25" cy="50"/>
                </a:xfrm>
                <a:custGeom>
                  <a:avLst/>
                  <a:gdLst>
                    <a:gd name="T0" fmla="*/ 0 w 25"/>
                    <a:gd name="T1" fmla="*/ 42 h 50"/>
                    <a:gd name="T2" fmla="*/ 25 w 25"/>
                    <a:gd name="T3" fmla="*/ 0 h 50"/>
                    <a:gd name="T4" fmla="*/ 25 w 25"/>
                    <a:gd name="T5" fmla="*/ 2 h 50"/>
                    <a:gd name="T6" fmla="*/ 25 w 25"/>
                    <a:gd name="T7" fmla="*/ 2 h 50"/>
                    <a:gd name="T8" fmla="*/ 25 w 25"/>
                    <a:gd name="T9" fmla="*/ 4 h 50"/>
                    <a:gd name="T10" fmla="*/ 25 w 25"/>
                    <a:gd name="T11" fmla="*/ 4 h 50"/>
                    <a:gd name="T12" fmla="*/ 25 w 25"/>
                    <a:gd name="T13" fmla="*/ 5 h 50"/>
                    <a:gd name="T14" fmla="*/ 25 w 25"/>
                    <a:gd name="T15" fmla="*/ 5 h 50"/>
                    <a:gd name="T16" fmla="*/ 25 w 25"/>
                    <a:gd name="T17" fmla="*/ 7 h 50"/>
                    <a:gd name="T18" fmla="*/ 25 w 25"/>
                    <a:gd name="T19" fmla="*/ 7 h 50"/>
                    <a:gd name="T20" fmla="*/ 0 w 25"/>
                    <a:gd name="T21" fmla="*/ 50 h 50"/>
                    <a:gd name="T22" fmla="*/ 0 w 25"/>
                    <a:gd name="T23" fmla="*/ 49 h 50"/>
                    <a:gd name="T24" fmla="*/ 0 w 25"/>
                    <a:gd name="T25" fmla="*/ 49 h 50"/>
                    <a:gd name="T26" fmla="*/ 0 w 25"/>
                    <a:gd name="T27" fmla="*/ 47 h 50"/>
                    <a:gd name="T28" fmla="*/ 0 w 25"/>
                    <a:gd name="T29" fmla="*/ 47 h 50"/>
                    <a:gd name="T30" fmla="*/ 0 w 25"/>
                    <a:gd name="T31" fmla="*/ 45 h 50"/>
                    <a:gd name="T32" fmla="*/ 0 w 25"/>
                    <a:gd name="T33" fmla="*/ 45 h 50"/>
                    <a:gd name="T34" fmla="*/ 0 w 25"/>
                    <a:gd name="T35" fmla="*/ 44 h 50"/>
                    <a:gd name="T36" fmla="*/ 0 w 25"/>
                    <a:gd name="T37" fmla="*/ 4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0" y="42"/>
                      </a:moveTo>
                      <a:lnTo>
                        <a:pt x="25" y="0"/>
                      </a:lnTo>
                      <a:lnTo>
                        <a:pt x="25" y="2"/>
                      </a:lnTo>
                      <a:lnTo>
                        <a:pt x="25" y="4"/>
                      </a:lnTo>
                      <a:lnTo>
                        <a:pt x="25" y="5"/>
                      </a:lnTo>
                      <a:lnTo>
                        <a:pt x="25" y="7"/>
                      </a:lnTo>
                      <a:lnTo>
                        <a:pt x="0" y="50"/>
                      </a:lnTo>
                      <a:lnTo>
                        <a:pt x="0" y="49"/>
                      </a:lnTo>
                      <a:lnTo>
                        <a:pt x="0" y="47"/>
                      </a:lnTo>
                      <a:lnTo>
                        <a:pt x="0" y="45"/>
                      </a:lnTo>
                      <a:lnTo>
                        <a:pt x="0" y="44"/>
                      </a:lnTo>
                      <a:lnTo>
                        <a:pt x="0" y="42"/>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729" name="Freeform 560"/>
                <p:cNvSpPr>
                  <a:spLocks/>
                </p:cNvSpPr>
                <p:nvPr/>
              </p:nvSpPr>
              <p:spPr bwMode="auto">
                <a:xfrm>
                  <a:off x="2001" y="3063"/>
                  <a:ext cx="25" cy="49"/>
                </a:xfrm>
                <a:custGeom>
                  <a:avLst/>
                  <a:gdLst>
                    <a:gd name="T0" fmla="*/ 0 w 25"/>
                    <a:gd name="T1" fmla="*/ 43 h 49"/>
                    <a:gd name="T2" fmla="*/ 25 w 25"/>
                    <a:gd name="T3" fmla="*/ 0 h 49"/>
                    <a:gd name="T4" fmla="*/ 25 w 25"/>
                    <a:gd name="T5" fmla="*/ 1 h 49"/>
                    <a:gd name="T6" fmla="*/ 25 w 25"/>
                    <a:gd name="T7" fmla="*/ 1 h 49"/>
                    <a:gd name="T8" fmla="*/ 25 w 25"/>
                    <a:gd name="T9" fmla="*/ 3 h 49"/>
                    <a:gd name="T10" fmla="*/ 25 w 25"/>
                    <a:gd name="T11" fmla="*/ 3 h 49"/>
                    <a:gd name="T12" fmla="*/ 25 w 25"/>
                    <a:gd name="T13" fmla="*/ 5 h 49"/>
                    <a:gd name="T14" fmla="*/ 25 w 25"/>
                    <a:gd name="T15" fmla="*/ 5 h 49"/>
                    <a:gd name="T16" fmla="*/ 25 w 25"/>
                    <a:gd name="T17" fmla="*/ 6 h 49"/>
                    <a:gd name="T18" fmla="*/ 25 w 25"/>
                    <a:gd name="T19" fmla="*/ 6 h 49"/>
                    <a:gd name="T20" fmla="*/ 0 w 25"/>
                    <a:gd name="T21" fmla="*/ 49 h 49"/>
                    <a:gd name="T22" fmla="*/ 0 w 25"/>
                    <a:gd name="T23" fmla="*/ 48 h 49"/>
                    <a:gd name="T24" fmla="*/ 0 w 25"/>
                    <a:gd name="T25" fmla="*/ 48 h 49"/>
                    <a:gd name="T26" fmla="*/ 0 w 25"/>
                    <a:gd name="T27" fmla="*/ 46 h 49"/>
                    <a:gd name="T28" fmla="*/ 0 w 25"/>
                    <a:gd name="T29" fmla="*/ 46 h 49"/>
                    <a:gd name="T30" fmla="*/ 0 w 25"/>
                    <a:gd name="T31" fmla="*/ 45 h 49"/>
                    <a:gd name="T32" fmla="*/ 0 w 25"/>
                    <a:gd name="T33" fmla="*/ 45 h 49"/>
                    <a:gd name="T34" fmla="*/ 0 w 25"/>
                    <a:gd name="T35" fmla="*/ 43 h 49"/>
                    <a:gd name="T36" fmla="*/ 0 w 25"/>
                    <a:gd name="T37" fmla="*/ 43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9"/>
                    <a:gd name="T59" fmla="*/ 25 w 25"/>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9">
                      <a:moveTo>
                        <a:pt x="0" y="43"/>
                      </a:moveTo>
                      <a:lnTo>
                        <a:pt x="25" y="0"/>
                      </a:lnTo>
                      <a:lnTo>
                        <a:pt x="25" y="1"/>
                      </a:lnTo>
                      <a:lnTo>
                        <a:pt x="25" y="3"/>
                      </a:lnTo>
                      <a:lnTo>
                        <a:pt x="25" y="5"/>
                      </a:lnTo>
                      <a:lnTo>
                        <a:pt x="25" y="6"/>
                      </a:lnTo>
                      <a:lnTo>
                        <a:pt x="0" y="49"/>
                      </a:lnTo>
                      <a:lnTo>
                        <a:pt x="0" y="48"/>
                      </a:lnTo>
                      <a:lnTo>
                        <a:pt x="0" y="46"/>
                      </a:lnTo>
                      <a:lnTo>
                        <a:pt x="0" y="45"/>
                      </a:lnTo>
                      <a:lnTo>
                        <a:pt x="0" y="43"/>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730" name="Freeform 561"/>
                <p:cNvSpPr>
                  <a:spLocks/>
                </p:cNvSpPr>
                <p:nvPr/>
              </p:nvSpPr>
              <p:spPr bwMode="auto">
                <a:xfrm>
                  <a:off x="2001" y="3066"/>
                  <a:ext cx="25" cy="50"/>
                </a:xfrm>
                <a:custGeom>
                  <a:avLst/>
                  <a:gdLst>
                    <a:gd name="T0" fmla="*/ 0 w 25"/>
                    <a:gd name="T1" fmla="*/ 43 h 50"/>
                    <a:gd name="T2" fmla="*/ 25 w 25"/>
                    <a:gd name="T3" fmla="*/ 0 h 50"/>
                    <a:gd name="T4" fmla="*/ 25 w 25"/>
                    <a:gd name="T5" fmla="*/ 2 h 50"/>
                    <a:gd name="T6" fmla="*/ 25 w 25"/>
                    <a:gd name="T7" fmla="*/ 2 h 50"/>
                    <a:gd name="T8" fmla="*/ 25 w 25"/>
                    <a:gd name="T9" fmla="*/ 3 h 50"/>
                    <a:gd name="T10" fmla="*/ 25 w 25"/>
                    <a:gd name="T11" fmla="*/ 3 h 50"/>
                    <a:gd name="T12" fmla="*/ 25 w 25"/>
                    <a:gd name="T13" fmla="*/ 5 h 50"/>
                    <a:gd name="T14" fmla="*/ 25 w 25"/>
                    <a:gd name="T15" fmla="*/ 5 h 50"/>
                    <a:gd name="T16" fmla="*/ 25 w 25"/>
                    <a:gd name="T17" fmla="*/ 7 h 50"/>
                    <a:gd name="T18" fmla="*/ 25 w 25"/>
                    <a:gd name="T19" fmla="*/ 7 h 50"/>
                    <a:gd name="T20" fmla="*/ 0 w 25"/>
                    <a:gd name="T21" fmla="*/ 50 h 50"/>
                    <a:gd name="T22" fmla="*/ 0 w 25"/>
                    <a:gd name="T23" fmla="*/ 48 h 50"/>
                    <a:gd name="T24" fmla="*/ 0 w 25"/>
                    <a:gd name="T25" fmla="*/ 48 h 50"/>
                    <a:gd name="T26" fmla="*/ 0 w 25"/>
                    <a:gd name="T27" fmla="*/ 46 h 50"/>
                    <a:gd name="T28" fmla="*/ 0 w 25"/>
                    <a:gd name="T29" fmla="*/ 46 h 50"/>
                    <a:gd name="T30" fmla="*/ 0 w 25"/>
                    <a:gd name="T31" fmla="*/ 45 h 50"/>
                    <a:gd name="T32" fmla="*/ 0 w 25"/>
                    <a:gd name="T33" fmla="*/ 45 h 50"/>
                    <a:gd name="T34" fmla="*/ 0 w 25"/>
                    <a:gd name="T35" fmla="*/ 43 h 50"/>
                    <a:gd name="T36" fmla="*/ 0 w 25"/>
                    <a:gd name="T37" fmla="*/ 43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0" y="43"/>
                      </a:moveTo>
                      <a:lnTo>
                        <a:pt x="25" y="0"/>
                      </a:lnTo>
                      <a:lnTo>
                        <a:pt x="25" y="2"/>
                      </a:lnTo>
                      <a:lnTo>
                        <a:pt x="25" y="3"/>
                      </a:lnTo>
                      <a:lnTo>
                        <a:pt x="25" y="5"/>
                      </a:lnTo>
                      <a:lnTo>
                        <a:pt x="25" y="7"/>
                      </a:lnTo>
                      <a:lnTo>
                        <a:pt x="0" y="50"/>
                      </a:lnTo>
                      <a:lnTo>
                        <a:pt x="0" y="48"/>
                      </a:lnTo>
                      <a:lnTo>
                        <a:pt x="0" y="46"/>
                      </a:lnTo>
                      <a:lnTo>
                        <a:pt x="0" y="45"/>
                      </a:lnTo>
                      <a:lnTo>
                        <a:pt x="0" y="43"/>
                      </a:lnTo>
                      <a:close/>
                    </a:path>
                  </a:pathLst>
                </a:custGeom>
                <a:solidFill>
                  <a:srgbClr val="616161"/>
                </a:solidFill>
                <a:ln w="9525">
                  <a:noFill/>
                  <a:round/>
                  <a:headEnd/>
                  <a:tailEnd/>
                </a:ln>
              </p:spPr>
              <p:txBody>
                <a:bodyPr/>
                <a:lstStyle/>
                <a:p>
                  <a:pPr algn="ctr"/>
                  <a:endParaRPr lang="en-US">
                    <a:latin typeface="Candara" pitchFamily="34" charset="0"/>
                  </a:endParaRPr>
                </a:p>
              </p:txBody>
            </p:sp>
            <p:sp>
              <p:nvSpPr>
                <p:cNvPr id="7731" name="Freeform 562"/>
                <p:cNvSpPr>
                  <a:spLocks/>
                </p:cNvSpPr>
                <p:nvPr/>
              </p:nvSpPr>
              <p:spPr bwMode="auto">
                <a:xfrm>
                  <a:off x="2001" y="3069"/>
                  <a:ext cx="25" cy="50"/>
                </a:xfrm>
                <a:custGeom>
                  <a:avLst/>
                  <a:gdLst>
                    <a:gd name="T0" fmla="*/ 0 w 25"/>
                    <a:gd name="T1" fmla="*/ 43 h 50"/>
                    <a:gd name="T2" fmla="*/ 25 w 25"/>
                    <a:gd name="T3" fmla="*/ 0 h 50"/>
                    <a:gd name="T4" fmla="*/ 25 w 25"/>
                    <a:gd name="T5" fmla="*/ 2 h 50"/>
                    <a:gd name="T6" fmla="*/ 25 w 25"/>
                    <a:gd name="T7" fmla="*/ 2 h 50"/>
                    <a:gd name="T8" fmla="*/ 25 w 25"/>
                    <a:gd name="T9" fmla="*/ 4 h 50"/>
                    <a:gd name="T10" fmla="*/ 25 w 25"/>
                    <a:gd name="T11" fmla="*/ 4 h 50"/>
                    <a:gd name="T12" fmla="*/ 23 w 25"/>
                    <a:gd name="T13" fmla="*/ 5 h 50"/>
                    <a:gd name="T14" fmla="*/ 23 w 25"/>
                    <a:gd name="T15" fmla="*/ 5 h 50"/>
                    <a:gd name="T16" fmla="*/ 23 w 25"/>
                    <a:gd name="T17" fmla="*/ 7 h 50"/>
                    <a:gd name="T18" fmla="*/ 23 w 25"/>
                    <a:gd name="T19" fmla="*/ 7 h 50"/>
                    <a:gd name="T20" fmla="*/ 0 w 25"/>
                    <a:gd name="T21" fmla="*/ 50 h 50"/>
                    <a:gd name="T22" fmla="*/ 0 w 25"/>
                    <a:gd name="T23" fmla="*/ 48 h 50"/>
                    <a:gd name="T24" fmla="*/ 0 w 25"/>
                    <a:gd name="T25" fmla="*/ 48 h 50"/>
                    <a:gd name="T26" fmla="*/ 0 w 25"/>
                    <a:gd name="T27" fmla="*/ 47 h 50"/>
                    <a:gd name="T28" fmla="*/ 0 w 25"/>
                    <a:gd name="T29" fmla="*/ 47 h 50"/>
                    <a:gd name="T30" fmla="*/ 0 w 25"/>
                    <a:gd name="T31" fmla="*/ 45 h 50"/>
                    <a:gd name="T32" fmla="*/ 0 w 25"/>
                    <a:gd name="T33" fmla="*/ 45 h 50"/>
                    <a:gd name="T34" fmla="*/ 0 w 25"/>
                    <a:gd name="T35" fmla="*/ 43 h 50"/>
                    <a:gd name="T36" fmla="*/ 0 w 25"/>
                    <a:gd name="T37" fmla="*/ 43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0" y="43"/>
                      </a:moveTo>
                      <a:lnTo>
                        <a:pt x="25" y="0"/>
                      </a:lnTo>
                      <a:lnTo>
                        <a:pt x="25" y="2"/>
                      </a:lnTo>
                      <a:lnTo>
                        <a:pt x="25" y="4"/>
                      </a:lnTo>
                      <a:lnTo>
                        <a:pt x="23" y="5"/>
                      </a:lnTo>
                      <a:lnTo>
                        <a:pt x="23" y="7"/>
                      </a:lnTo>
                      <a:lnTo>
                        <a:pt x="0" y="50"/>
                      </a:lnTo>
                      <a:lnTo>
                        <a:pt x="0" y="48"/>
                      </a:lnTo>
                      <a:lnTo>
                        <a:pt x="0" y="47"/>
                      </a:lnTo>
                      <a:lnTo>
                        <a:pt x="0" y="45"/>
                      </a:lnTo>
                      <a:lnTo>
                        <a:pt x="0" y="43"/>
                      </a:lnTo>
                      <a:close/>
                    </a:path>
                  </a:pathLst>
                </a:custGeom>
                <a:solidFill>
                  <a:srgbClr val="636363"/>
                </a:solidFill>
                <a:ln w="9525">
                  <a:noFill/>
                  <a:round/>
                  <a:headEnd/>
                  <a:tailEnd/>
                </a:ln>
              </p:spPr>
              <p:txBody>
                <a:bodyPr/>
                <a:lstStyle/>
                <a:p>
                  <a:pPr algn="ctr"/>
                  <a:endParaRPr lang="en-US">
                    <a:latin typeface="Candara" pitchFamily="34" charset="0"/>
                  </a:endParaRPr>
                </a:p>
              </p:txBody>
            </p:sp>
            <p:sp>
              <p:nvSpPr>
                <p:cNvPr id="7732" name="Freeform 563"/>
                <p:cNvSpPr>
                  <a:spLocks/>
                </p:cNvSpPr>
                <p:nvPr/>
              </p:nvSpPr>
              <p:spPr bwMode="auto">
                <a:xfrm>
                  <a:off x="2001" y="3073"/>
                  <a:ext cx="25" cy="49"/>
                </a:xfrm>
                <a:custGeom>
                  <a:avLst/>
                  <a:gdLst>
                    <a:gd name="T0" fmla="*/ 0 w 25"/>
                    <a:gd name="T1" fmla="*/ 43 h 49"/>
                    <a:gd name="T2" fmla="*/ 25 w 25"/>
                    <a:gd name="T3" fmla="*/ 0 h 49"/>
                    <a:gd name="T4" fmla="*/ 23 w 25"/>
                    <a:gd name="T5" fmla="*/ 1 h 49"/>
                    <a:gd name="T6" fmla="*/ 23 w 25"/>
                    <a:gd name="T7" fmla="*/ 1 h 49"/>
                    <a:gd name="T8" fmla="*/ 23 w 25"/>
                    <a:gd name="T9" fmla="*/ 3 h 49"/>
                    <a:gd name="T10" fmla="*/ 23 w 25"/>
                    <a:gd name="T11" fmla="*/ 3 h 49"/>
                    <a:gd name="T12" fmla="*/ 23 w 25"/>
                    <a:gd name="T13" fmla="*/ 5 h 49"/>
                    <a:gd name="T14" fmla="*/ 23 w 25"/>
                    <a:gd name="T15" fmla="*/ 5 h 49"/>
                    <a:gd name="T16" fmla="*/ 23 w 25"/>
                    <a:gd name="T17" fmla="*/ 6 h 49"/>
                    <a:gd name="T18" fmla="*/ 23 w 25"/>
                    <a:gd name="T19" fmla="*/ 6 h 49"/>
                    <a:gd name="T20" fmla="*/ 0 w 25"/>
                    <a:gd name="T21" fmla="*/ 49 h 49"/>
                    <a:gd name="T22" fmla="*/ 0 w 25"/>
                    <a:gd name="T23" fmla="*/ 48 h 49"/>
                    <a:gd name="T24" fmla="*/ 0 w 25"/>
                    <a:gd name="T25" fmla="*/ 48 h 49"/>
                    <a:gd name="T26" fmla="*/ 0 w 25"/>
                    <a:gd name="T27" fmla="*/ 46 h 49"/>
                    <a:gd name="T28" fmla="*/ 0 w 25"/>
                    <a:gd name="T29" fmla="*/ 46 h 49"/>
                    <a:gd name="T30" fmla="*/ 0 w 25"/>
                    <a:gd name="T31" fmla="*/ 44 h 49"/>
                    <a:gd name="T32" fmla="*/ 0 w 25"/>
                    <a:gd name="T33" fmla="*/ 44 h 49"/>
                    <a:gd name="T34" fmla="*/ 0 w 25"/>
                    <a:gd name="T35" fmla="*/ 43 h 49"/>
                    <a:gd name="T36" fmla="*/ 0 w 25"/>
                    <a:gd name="T37" fmla="*/ 43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9"/>
                    <a:gd name="T59" fmla="*/ 25 w 25"/>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9">
                      <a:moveTo>
                        <a:pt x="0" y="43"/>
                      </a:moveTo>
                      <a:lnTo>
                        <a:pt x="25" y="0"/>
                      </a:lnTo>
                      <a:lnTo>
                        <a:pt x="23" y="1"/>
                      </a:lnTo>
                      <a:lnTo>
                        <a:pt x="23" y="3"/>
                      </a:lnTo>
                      <a:lnTo>
                        <a:pt x="23" y="5"/>
                      </a:lnTo>
                      <a:lnTo>
                        <a:pt x="23" y="6"/>
                      </a:lnTo>
                      <a:lnTo>
                        <a:pt x="0" y="49"/>
                      </a:lnTo>
                      <a:lnTo>
                        <a:pt x="0" y="48"/>
                      </a:lnTo>
                      <a:lnTo>
                        <a:pt x="0" y="46"/>
                      </a:lnTo>
                      <a:lnTo>
                        <a:pt x="0" y="44"/>
                      </a:lnTo>
                      <a:lnTo>
                        <a:pt x="0" y="43"/>
                      </a:lnTo>
                      <a:close/>
                    </a:path>
                  </a:pathLst>
                </a:custGeom>
                <a:solidFill>
                  <a:srgbClr val="636363"/>
                </a:solidFill>
                <a:ln w="9525">
                  <a:noFill/>
                  <a:round/>
                  <a:headEnd/>
                  <a:tailEnd/>
                </a:ln>
              </p:spPr>
              <p:txBody>
                <a:bodyPr/>
                <a:lstStyle/>
                <a:p>
                  <a:pPr algn="ctr"/>
                  <a:endParaRPr lang="en-US">
                    <a:latin typeface="Candara" pitchFamily="34" charset="0"/>
                  </a:endParaRPr>
                </a:p>
              </p:txBody>
            </p:sp>
            <p:sp>
              <p:nvSpPr>
                <p:cNvPr id="7733" name="Freeform 564"/>
                <p:cNvSpPr>
                  <a:spLocks/>
                </p:cNvSpPr>
                <p:nvPr/>
              </p:nvSpPr>
              <p:spPr bwMode="auto">
                <a:xfrm>
                  <a:off x="1999" y="3076"/>
                  <a:ext cx="25" cy="50"/>
                </a:xfrm>
                <a:custGeom>
                  <a:avLst/>
                  <a:gdLst>
                    <a:gd name="T0" fmla="*/ 2 w 25"/>
                    <a:gd name="T1" fmla="*/ 43 h 50"/>
                    <a:gd name="T2" fmla="*/ 25 w 25"/>
                    <a:gd name="T3" fmla="*/ 0 h 50"/>
                    <a:gd name="T4" fmla="*/ 25 w 25"/>
                    <a:gd name="T5" fmla="*/ 2 h 50"/>
                    <a:gd name="T6" fmla="*/ 25 w 25"/>
                    <a:gd name="T7" fmla="*/ 2 h 50"/>
                    <a:gd name="T8" fmla="*/ 25 w 25"/>
                    <a:gd name="T9" fmla="*/ 2 h 50"/>
                    <a:gd name="T10" fmla="*/ 25 w 25"/>
                    <a:gd name="T11" fmla="*/ 3 h 50"/>
                    <a:gd name="T12" fmla="*/ 25 w 25"/>
                    <a:gd name="T13" fmla="*/ 3 h 50"/>
                    <a:gd name="T14" fmla="*/ 25 w 25"/>
                    <a:gd name="T15" fmla="*/ 5 h 50"/>
                    <a:gd name="T16" fmla="*/ 25 w 25"/>
                    <a:gd name="T17" fmla="*/ 5 h 50"/>
                    <a:gd name="T18" fmla="*/ 25 w 25"/>
                    <a:gd name="T19" fmla="*/ 5 h 50"/>
                    <a:gd name="T20" fmla="*/ 25 w 25"/>
                    <a:gd name="T21" fmla="*/ 7 h 50"/>
                    <a:gd name="T22" fmla="*/ 25 w 25"/>
                    <a:gd name="T23" fmla="*/ 7 h 50"/>
                    <a:gd name="T24" fmla="*/ 25 w 25"/>
                    <a:gd name="T25" fmla="*/ 7 h 50"/>
                    <a:gd name="T26" fmla="*/ 25 w 25"/>
                    <a:gd name="T27" fmla="*/ 7 h 50"/>
                    <a:gd name="T28" fmla="*/ 25 w 25"/>
                    <a:gd name="T29" fmla="*/ 7 h 50"/>
                    <a:gd name="T30" fmla="*/ 25 w 25"/>
                    <a:gd name="T31" fmla="*/ 7 h 50"/>
                    <a:gd name="T32" fmla="*/ 25 w 25"/>
                    <a:gd name="T33" fmla="*/ 7 h 50"/>
                    <a:gd name="T34" fmla="*/ 25 w 25"/>
                    <a:gd name="T35" fmla="*/ 7 h 50"/>
                    <a:gd name="T36" fmla="*/ 0 w 25"/>
                    <a:gd name="T37" fmla="*/ 50 h 50"/>
                    <a:gd name="T38" fmla="*/ 0 w 25"/>
                    <a:gd name="T39" fmla="*/ 48 h 50"/>
                    <a:gd name="T40" fmla="*/ 0 w 25"/>
                    <a:gd name="T41" fmla="*/ 48 h 50"/>
                    <a:gd name="T42" fmla="*/ 0 w 25"/>
                    <a:gd name="T43" fmla="*/ 46 h 50"/>
                    <a:gd name="T44" fmla="*/ 2 w 25"/>
                    <a:gd name="T45" fmla="*/ 46 h 50"/>
                    <a:gd name="T46" fmla="*/ 2 w 25"/>
                    <a:gd name="T47" fmla="*/ 45 h 50"/>
                    <a:gd name="T48" fmla="*/ 2 w 25"/>
                    <a:gd name="T49" fmla="*/ 45 h 50"/>
                    <a:gd name="T50" fmla="*/ 2 w 25"/>
                    <a:gd name="T51" fmla="*/ 43 h 50"/>
                    <a:gd name="T52" fmla="*/ 2 w 25"/>
                    <a:gd name="T53" fmla="*/ 43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50"/>
                    <a:gd name="T83" fmla="*/ 25 w 25"/>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50">
                      <a:moveTo>
                        <a:pt x="2" y="43"/>
                      </a:moveTo>
                      <a:lnTo>
                        <a:pt x="25" y="0"/>
                      </a:lnTo>
                      <a:lnTo>
                        <a:pt x="25" y="2"/>
                      </a:lnTo>
                      <a:lnTo>
                        <a:pt x="25" y="3"/>
                      </a:lnTo>
                      <a:lnTo>
                        <a:pt x="25" y="5"/>
                      </a:lnTo>
                      <a:lnTo>
                        <a:pt x="25" y="7"/>
                      </a:lnTo>
                      <a:lnTo>
                        <a:pt x="0" y="50"/>
                      </a:lnTo>
                      <a:lnTo>
                        <a:pt x="0" y="48"/>
                      </a:lnTo>
                      <a:lnTo>
                        <a:pt x="0" y="46"/>
                      </a:lnTo>
                      <a:lnTo>
                        <a:pt x="2" y="46"/>
                      </a:lnTo>
                      <a:lnTo>
                        <a:pt x="2" y="45"/>
                      </a:lnTo>
                      <a:lnTo>
                        <a:pt x="2" y="43"/>
                      </a:lnTo>
                      <a:close/>
                    </a:path>
                  </a:pathLst>
                </a:custGeom>
                <a:solidFill>
                  <a:srgbClr val="636363"/>
                </a:solidFill>
                <a:ln w="9525">
                  <a:noFill/>
                  <a:round/>
                  <a:headEnd/>
                  <a:tailEnd/>
                </a:ln>
              </p:spPr>
              <p:txBody>
                <a:bodyPr/>
                <a:lstStyle/>
                <a:p>
                  <a:pPr algn="ctr"/>
                  <a:endParaRPr lang="en-US">
                    <a:latin typeface="Candara" pitchFamily="34" charset="0"/>
                  </a:endParaRPr>
                </a:p>
              </p:txBody>
            </p:sp>
            <p:sp>
              <p:nvSpPr>
                <p:cNvPr id="7734" name="Freeform 565"/>
                <p:cNvSpPr>
                  <a:spLocks/>
                </p:cNvSpPr>
                <p:nvPr/>
              </p:nvSpPr>
              <p:spPr bwMode="auto">
                <a:xfrm>
                  <a:off x="1999" y="3079"/>
                  <a:ext cx="25" cy="50"/>
                </a:xfrm>
                <a:custGeom>
                  <a:avLst/>
                  <a:gdLst>
                    <a:gd name="T0" fmla="*/ 2 w 25"/>
                    <a:gd name="T1" fmla="*/ 43 h 50"/>
                    <a:gd name="T2" fmla="*/ 25 w 25"/>
                    <a:gd name="T3" fmla="*/ 0 h 50"/>
                    <a:gd name="T4" fmla="*/ 25 w 25"/>
                    <a:gd name="T5" fmla="*/ 0 h 50"/>
                    <a:gd name="T6" fmla="*/ 25 w 25"/>
                    <a:gd name="T7" fmla="*/ 2 h 50"/>
                    <a:gd name="T8" fmla="*/ 25 w 25"/>
                    <a:gd name="T9" fmla="*/ 2 h 50"/>
                    <a:gd name="T10" fmla="*/ 25 w 25"/>
                    <a:gd name="T11" fmla="*/ 2 h 50"/>
                    <a:gd name="T12" fmla="*/ 25 w 25"/>
                    <a:gd name="T13" fmla="*/ 2 h 50"/>
                    <a:gd name="T14" fmla="*/ 25 w 25"/>
                    <a:gd name="T15" fmla="*/ 2 h 50"/>
                    <a:gd name="T16" fmla="*/ 25 w 25"/>
                    <a:gd name="T17" fmla="*/ 2 h 50"/>
                    <a:gd name="T18" fmla="*/ 25 w 25"/>
                    <a:gd name="T19" fmla="*/ 2 h 50"/>
                    <a:gd name="T20" fmla="*/ 25 w 25"/>
                    <a:gd name="T21" fmla="*/ 4 h 50"/>
                    <a:gd name="T22" fmla="*/ 25 w 25"/>
                    <a:gd name="T23" fmla="*/ 4 h 50"/>
                    <a:gd name="T24" fmla="*/ 25 w 25"/>
                    <a:gd name="T25" fmla="*/ 5 h 50"/>
                    <a:gd name="T26" fmla="*/ 25 w 25"/>
                    <a:gd name="T27" fmla="*/ 5 h 50"/>
                    <a:gd name="T28" fmla="*/ 25 w 25"/>
                    <a:gd name="T29" fmla="*/ 5 h 50"/>
                    <a:gd name="T30" fmla="*/ 25 w 25"/>
                    <a:gd name="T31" fmla="*/ 7 h 50"/>
                    <a:gd name="T32" fmla="*/ 25 w 25"/>
                    <a:gd name="T33" fmla="*/ 7 h 50"/>
                    <a:gd name="T34" fmla="*/ 25 w 25"/>
                    <a:gd name="T35" fmla="*/ 9 h 50"/>
                    <a:gd name="T36" fmla="*/ 0 w 25"/>
                    <a:gd name="T37" fmla="*/ 50 h 50"/>
                    <a:gd name="T38" fmla="*/ 0 w 25"/>
                    <a:gd name="T39" fmla="*/ 48 h 50"/>
                    <a:gd name="T40" fmla="*/ 0 w 25"/>
                    <a:gd name="T41" fmla="*/ 48 h 50"/>
                    <a:gd name="T42" fmla="*/ 0 w 25"/>
                    <a:gd name="T43" fmla="*/ 47 h 50"/>
                    <a:gd name="T44" fmla="*/ 0 w 25"/>
                    <a:gd name="T45" fmla="*/ 47 h 50"/>
                    <a:gd name="T46" fmla="*/ 0 w 25"/>
                    <a:gd name="T47" fmla="*/ 45 h 50"/>
                    <a:gd name="T48" fmla="*/ 0 w 25"/>
                    <a:gd name="T49" fmla="*/ 45 h 50"/>
                    <a:gd name="T50" fmla="*/ 0 w 25"/>
                    <a:gd name="T51" fmla="*/ 43 h 50"/>
                    <a:gd name="T52" fmla="*/ 2 w 25"/>
                    <a:gd name="T53" fmla="*/ 43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50"/>
                    <a:gd name="T83" fmla="*/ 25 w 25"/>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50">
                      <a:moveTo>
                        <a:pt x="2" y="43"/>
                      </a:moveTo>
                      <a:lnTo>
                        <a:pt x="25" y="0"/>
                      </a:lnTo>
                      <a:lnTo>
                        <a:pt x="25" y="2"/>
                      </a:lnTo>
                      <a:lnTo>
                        <a:pt x="25" y="4"/>
                      </a:lnTo>
                      <a:lnTo>
                        <a:pt x="25" y="5"/>
                      </a:lnTo>
                      <a:lnTo>
                        <a:pt x="25" y="7"/>
                      </a:lnTo>
                      <a:lnTo>
                        <a:pt x="25" y="9"/>
                      </a:lnTo>
                      <a:lnTo>
                        <a:pt x="0" y="50"/>
                      </a:lnTo>
                      <a:lnTo>
                        <a:pt x="0" y="48"/>
                      </a:lnTo>
                      <a:lnTo>
                        <a:pt x="0" y="47"/>
                      </a:lnTo>
                      <a:lnTo>
                        <a:pt x="0" y="45"/>
                      </a:lnTo>
                      <a:lnTo>
                        <a:pt x="0" y="43"/>
                      </a:lnTo>
                      <a:lnTo>
                        <a:pt x="2" y="43"/>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735" name="Freeform 566"/>
                <p:cNvSpPr>
                  <a:spLocks/>
                </p:cNvSpPr>
                <p:nvPr/>
              </p:nvSpPr>
              <p:spPr bwMode="auto">
                <a:xfrm>
                  <a:off x="1999" y="3083"/>
                  <a:ext cx="25" cy="48"/>
                </a:xfrm>
                <a:custGeom>
                  <a:avLst/>
                  <a:gdLst>
                    <a:gd name="T0" fmla="*/ 0 w 25"/>
                    <a:gd name="T1" fmla="*/ 43 h 48"/>
                    <a:gd name="T2" fmla="*/ 25 w 25"/>
                    <a:gd name="T3" fmla="*/ 0 h 48"/>
                    <a:gd name="T4" fmla="*/ 25 w 25"/>
                    <a:gd name="T5" fmla="*/ 1 h 48"/>
                    <a:gd name="T6" fmla="*/ 25 w 25"/>
                    <a:gd name="T7" fmla="*/ 1 h 48"/>
                    <a:gd name="T8" fmla="*/ 25 w 25"/>
                    <a:gd name="T9" fmla="*/ 3 h 48"/>
                    <a:gd name="T10" fmla="*/ 25 w 25"/>
                    <a:gd name="T11" fmla="*/ 5 h 48"/>
                    <a:gd name="T12" fmla="*/ 25 w 25"/>
                    <a:gd name="T13" fmla="*/ 5 h 48"/>
                    <a:gd name="T14" fmla="*/ 25 w 25"/>
                    <a:gd name="T15" fmla="*/ 6 h 48"/>
                    <a:gd name="T16" fmla="*/ 25 w 25"/>
                    <a:gd name="T17" fmla="*/ 6 h 48"/>
                    <a:gd name="T18" fmla="*/ 25 w 25"/>
                    <a:gd name="T19" fmla="*/ 8 h 48"/>
                    <a:gd name="T20" fmla="*/ 0 w 25"/>
                    <a:gd name="T21" fmla="*/ 48 h 48"/>
                    <a:gd name="T22" fmla="*/ 0 w 25"/>
                    <a:gd name="T23" fmla="*/ 48 h 48"/>
                    <a:gd name="T24" fmla="*/ 0 w 25"/>
                    <a:gd name="T25" fmla="*/ 48 h 48"/>
                    <a:gd name="T26" fmla="*/ 0 w 25"/>
                    <a:gd name="T27" fmla="*/ 46 h 48"/>
                    <a:gd name="T28" fmla="*/ 0 w 25"/>
                    <a:gd name="T29" fmla="*/ 46 h 48"/>
                    <a:gd name="T30" fmla="*/ 0 w 25"/>
                    <a:gd name="T31" fmla="*/ 44 h 48"/>
                    <a:gd name="T32" fmla="*/ 0 w 25"/>
                    <a:gd name="T33" fmla="*/ 44 h 48"/>
                    <a:gd name="T34" fmla="*/ 0 w 25"/>
                    <a:gd name="T35" fmla="*/ 43 h 48"/>
                    <a:gd name="T36" fmla="*/ 0 w 25"/>
                    <a:gd name="T37" fmla="*/ 43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8"/>
                    <a:gd name="T59" fmla="*/ 25 w 25"/>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8">
                      <a:moveTo>
                        <a:pt x="0" y="43"/>
                      </a:moveTo>
                      <a:lnTo>
                        <a:pt x="25" y="0"/>
                      </a:lnTo>
                      <a:lnTo>
                        <a:pt x="25" y="1"/>
                      </a:lnTo>
                      <a:lnTo>
                        <a:pt x="25" y="3"/>
                      </a:lnTo>
                      <a:lnTo>
                        <a:pt x="25" y="5"/>
                      </a:lnTo>
                      <a:lnTo>
                        <a:pt x="25" y="6"/>
                      </a:lnTo>
                      <a:lnTo>
                        <a:pt x="25" y="8"/>
                      </a:lnTo>
                      <a:lnTo>
                        <a:pt x="0" y="48"/>
                      </a:lnTo>
                      <a:lnTo>
                        <a:pt x="0" y="46"/>
                      </a:lnTo>
                      <a:lnTo>
                        <a:pt x="0" y="44"/>
                      </a:lnTo>
                      <a:lnTo>
                        <a:pt x="0" y="43"/>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736" name="Freeform 567"/>
                <p:cNvSpPr>
                  <a:spLocks/>
                </p:cNvSpPr>
                <p:nvPr/>
              </p:nvSpPr>
              <p:spPr bwMode="auto">
                <a:xfrm>
                  <a:off x="1999" y="3088"/>
                  <a:ext cx="25" cy="46"/>
                </a:xfrm>
                <a:custGeom>
                  <a:avLst/>
                  <a:gdLst>
                    <a:gd name="T0" fmla="*/ 0 w 25"/>
                    <a:gd name="T1" fmla="*/ 41 h 46"/>
                    <a:gd name="T2" fmla="*/ 25 w 25"/>
                    <a:gd name="T3" fmla="*/ 0 h 46"/>
                    <a:gd name="T4" fmla="*/ 25 w 25"/>
                    <a:gd name="T5" fmla="*/ 0 h 46"/>
                    <a:gd name="T6" fmla="*/ 25 w 25"/>
                    <a:gd name="T7" fmla="*/ 1 h 46"/>
                    <a:gd name="T8" fmla="*/ 25 w 25"/>
                    <a:gd name="T9" fmla="*/ 1 h 46"/>
                    <a:gd name="T10" fmla="*/ 25 w 25"/>
                    <a:gd name="T11" fmla="*/ 3 h 46"/>
                    <a:gd name="T12" fmla="*/ 25 w 25"/>
                    <a:gd name="T13" fmla="*/ 3 h 46"/>
                    <a:gd name="T14" fmla="*/ 24 w 25"/>
                    <a:gd name="T15" fmla="*/ 5 h 46"/>
                    <a:gd name="T16" fmla="*/ 24 w 25"/>
                    <a:gd name="T17" fmla="*/ 5 h 46"/>
                    <a:gd name="T18" fmla="*/ 24 w 25"/>
                    <a:gd name="T19" fmla="*/ 6 h 46"/>
                    <a:gd name="T20" fmla="*/ 0 w 25"/>
                    <a:gd name="T21" fmla="*/ 46 h 46"/>
                    <a:gd name="T22" fmla="*/ 0 w 25"/>
                    <a:gd name="T23" fmla="*/ 46 h 46"/>
                    <a:gd name="T24" fmla="*/ 0 w 25"/>
                    <a:gd name="T25" fmla="*/ 44 h 46"/>
                    <a:gd name="T26" fmla="*/ 0 w 25"/>
                    <a:gd name="T27" fmla="*/ 44 h 46"/>
                    <a:gd name="T28" fmla="*/ 0 w 25"/>
                    <a:gd name="T29" fmla="*/ 43 h 46"/>
                    <a:gd name="T30" fmla="*/ 0 w 25"/>
                    <a:gd name="T31" fmla="*/ 43 h 46"/>
                    <a:gd name="T32" fmla="*/ 0 w 25"/>
                    <a:gd name="T33" fmla="*/ 43 h 46"/>
                    <a:gd name="T34" fmla="*/ 0 w 25"/>
                    <a:gd name="T35" fmla="*/ 41 h 46"/>
                    <a:gd name="T36" fmla="*/ 0 w 25"/>
                    <a:gd name="T37" fmla="*/ 41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1"/>
                      </a:moveTo>
                      <a:lnTo>
                        <a:pt x="25" y="0"/>
                      </a:lnTo>
                      <a:lnTo>
                        <a:pt x="25" y="1"/>
                      </a:lnTo>
                      <a:lnTo>
                        <a:pt x="25" y="3"/>
                      </a:lnTo>
                      <a:lnTo>
                        <a:pt x="24" y="5"/>
                      </a:lnTo>
                      <a:lnTo>
                        <a:pt x="24" y="6"/>
                      </a:lnTo>
                      <a:lnTo>
                        <a:pt x="0" y="46"/>
                      </a:lnTo>
                      <a:lnTo>
                        <a:pt x="0" y="44"/>
                      </a:lnTo>
                      <a:lnTo>
                        <a:pt x="0" y="43"/>
                      </a:lnTo>
                      <a:lnTo>
                        <a:pt x="0" y="41"/>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737" name="Freeform 568"/>
                <p:cNvSpPr>
                  <a:spLocks/>
                </p:cNvSpPr>
                <p:nvPr/>
              </p:nvSpPr>
              <p:spPr bwMode="auto">
                <a:xfrm>
                  <a:off x="1999" y="3091"/>
                  <a:ext cx="25" cy="46"/>
                </a:xfrm>
                <a:custGeom>
                  <a:avLst/>
                  <a:gdLst>
                    <a:gd name="T0" fmla="*/ 0 w 25"/>
                    <a:gd name="T1" fmla="*/ 40 h 46"/>
                    <a:gd name="T2" fmla="*/ 25 w 25"/>
                    <a:gd name="T3" fmla="*/ 0 h 46"/>
                    <a:gd name="T4" fmla="*/ 25 w 25"/>
                    <a:gd name="T5" fmla="*/ 0 h 46"/>
                    <a:gd name="T6" fmla="*/ 24 w 25"/>
                    <a:gd name="T7" fmla="*/ 2 h 46"/>
                    <a:gd name="T8" fmla="*/ 24 w 25"/>
                    <a:gd name="T9" fmla="*/ 2 h 46"/>
                    <a:gd name="T10" fmla="*/ 24 w 25"/>
                    <a:gd name="T11" fmla="*/ 3 h 46"/>
                    <a:gd name="T12" fmla="*/ 24 w 25"/>
                    <a:gd name="T13" fmla="*/ 3 h 46"/>
                    <a:gd name="T14" fmla="*/ 24 w 25"/>
                    <a:gd name="T15" fmla="*/ 5 h 46"/>
                    <a:gd name="T16" fmla="*/ 24 w 25"/>
                    <a:gd name="T17" fmla="*/ 5 h 46"/>
                    <a:gd name="T18" fmla="*/ 24 w 25"/>
                    <a:gd name="T19" fmla="*/ 7 h 46"/>
                    <a:gd name="T20" fmla="*/ 0 w 25"/>
                    <a:gd name="T21" fmla="*/ 46 h 46"/>
                    <a:gd name="T22" fmla="*/ 0 w 25"/>
                    <a:gd name="T23" fmla="*/ 46 h 46"/>
                    <a:gd name="T24" fmla="*/ 0 w 25"/>
                    <a:gd name="T25" fmla="*/ 45 h 46"/>
                    <a:gd name="T26" fmla="*/ 0 w 25"/>
                    <a:gd name="T27" fmla="*/ 45 h 46"/>
                    <a:gd name="T28" fmla="*/ 0 w 25"/>
                    <a:gd name="T29" fmla="*/ 43 h 46"/>
                    <a:gd name="T30" fmla="*/ 0 w 25"/>
                    <a:gd name="T31" fmla="*/ 43 h 46"/>
                    <a:gd name="T32" fmla="*/ 0 w 25"/>
                    <a:gd name="T33" fmla="*/ 41 h 46"/>
                    <a:gd name="T34" fmla="*/ 0 w 25"/>
                    <a:gd name="T35" fmla="*/ 41 h 46"/>
                    <a:gd name="T36" fmla="*/ 0 w 25"/>
                    <a:gd name="T37" fmla="*/ 4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0"/>
                      </a:moveTo>
                      <a:lnTo>
                        <a:pt x="25" y="0"/>
                      </a:lnTo>
                      <a:lnTo>
                        <a:pt x="24" y="2"/>
                      </a:lnTo>
                      <a:lnTo>
                        <a:pt x="24" y="3"/>
                      </a:lnTo>
                      <a:lnTo>
                        <a:pt x="24" y="5"/>
                      </a:lnTo>
                      <a:lnTo>
                        <a:pt x="24" y="7"/>
                      </a:lnTo>
                      <a:lnTo>
                        <a:pt x="0" y="46"/>
                      </a:lnTo>
                      <a:lnTo>
                        <a:pt x="0" y="45"/>
                      </a:lnTo>
                      <a:lnTo>
                        <a:pt x="0" y="43"/>
                      </a:lnTo>
                      <a:lnTo>
                        <a:pt x="0" y="41"/>
                      </a:lnTo>
                      <a:lnTo>
                        <a:pt x="0" y="40"/>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738" name="Freeform 569"/>
                <p:cNvSpPr>
                  <a:spLocks/>
                </p:cNvSpPr>
                <p:nvPr/>
              </p:nvSpPr>
              <p:spPr bwMode="auto">
                <a:xfrm>
                  <a:off x="1999" y="3094"/>
                  <a:ext cx="24" cy="47"/>
                </a:xfrm>
                <a:custGeom>
                  <a:avLst/>
                  <a:gdLst>
                    <a:gd name="T0" fmla="*/ 0 w 24"/>
                    <a:gd name="T1" fmla="*/ 40 h 47"/>
                    <a:gd name="T2" fmla="*/ 24 w 24"/>
                    <a:gd name="T3" fmla="*/ 0 h 47"/>
                    <a:gd name="T4" fmla="*/ 24 w 24"/>
                    <a:gd name="T5" fmla="*/ 0 h 47"/>
                    <a:gd name="T6" fmla="*/ 24 w 24"/>
                    <a:gd name="T7" fmla="*/ 2 h 47"/>
                    <a:gd name="T8" fmla="*/ 24 w 24"/>
                    <a:gd name="T9" fmla="*/ 2 h 47"/>
                    <a:gd name="T10" fmla="*/ 24 w 24"/>
                    <a:gd name="T11" fmla="*/ 4 h 47"/>
                    <a:gd name="T12" fmla="*/ 24 w 24"/>
                    <a:gd name="T13" fmla="*/ 4 h 47"/>
                    <a:gd name="T14" fmla="*/ 24 w 24"/>
                    <a:gd name="T15" fmla="*/ 5 h 47"/>
                    <a:gd name="T16" fmla="*/ 24 w 24"/>
                    <a:gd name="T17" fmla="*/ 5 h 47"/>
                    <a:gd name="T18" fmla="*/ 24 w 24"/>
                    <a:gd name="T19" fmla="*/ 7 h 47"/>
                    <a:gd name="T20" fmla="*/ 0 w 24"/>
                    <a:gd name="T21" fmla="*/ 47 h 47"/>
                    <a:gd name="T22" fmla="*/ 0 w 24"/>
                    <a:gd name="T23" fmla="*/ 47 h 47"/>
                    <a:gd name="T24" fmla="*/ 0 w 24"/>
                    <a:gd name="T25" fmla="*/ 45 h 47"/>
                    <a:gd name="T26" fmla="*/ 0 w 24"/>
                    <a:gd name="T27" fmla="*/ 45 h 47"/>
                    <a:gd name="T28" fmla="*/ 0 w 24"/>
                    <a:gd name="T29" fmla="*/ 43 h 47"/>
                    <a:gd name="T30" fmla="*/ 0 w 24"/>
                    <a:gd name="T31" fmla="*/ 43 h 47"/>
                    <a:gd name="T32" fmla="*/ 0 w 24"/>
                    <a:gd name="T33" fmla="*/ 42 h 47"/>
                    <a:gd name="T34" fmla="*/ 0 w 24"/>
                    <a:gd name="T35" fmla="*/ 42 h 47"/>
                    <a:gd name="T36" fmla="*/ 0 w 24"/>
                    <a:gd name="T37" fmla="*/ 4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7"/>
                    <a:gd name="T59" fmla="*/ 24 w 2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7">
                      <a:moveTo>
                        <a:pt x="0" y="40"/>
                      </a:moveTo>
                      <a:lnTo>
                        <a:pt x="24" y="0"/>
                      </a:lnTo>
                      <a:lnTo>
                        <a:pt x="24" y="2"/>
                      </a:lnTo>
                      <a:lnTo>
                        <a:pt x="24" y="4"/>
                      </a:lnTo>
                      <a:lnTo>
                        <a:pt x="24" y="5"/>
                      </a:lnTo>
                      <a:lnTo>
                        <a:pt x="24" y="7"/>
                      </a:lnTo>
                      <a:lnTo>
                        <a:pt x="0" y="47"/>
                      </a:lnTo>
                      <a:lnTo>
                        <a:pt x="0" y="45"/>
                      </a:lnTo>
                      <a:lnTo>
                        <a:pt x="0" y="43"/>
                      </a:lnTo>
                      <a:lnTo>
                        <a:pt x="0" y="42"/>
                      </a:lnTo>
                      <a:lnTo>
                        <a:pt x="0" y="40"/>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739" name="Freeform 570"/>
                <p:cNvSpPr>
                  <a:spLocks/>
                </p:cNvSpPr>
                <p:nvPr/>
              </p:nvSpPr>
              <p:spPr bwMode="auto">
                <a:xfrm>
                  <a:off x="1999" y="3098"/>
                  <a:ext cx="24" cy="46"/>
                </a:xfrm>
                <a:custGeom>
                  <a:avLst/>
                  <a:gdLst>
                    <a:gd name="T0" fmla="*/ 0 w 24"/>
                    <a:gd name="T1" fmla="*/ 39 h 46"/>
                    <a:gd name="T2" fmla="*/ 24 w 24"/>
                    <a:gd name="T3" fmla="*/ 0 h 46"/>
                    <a:gd name="T4" fmla="*/ 24 w 24"/>
                    <a:gd name="T5" fmla="*/ 0 h 46"/>
                    <a:gd name="T6" fmla="*/ 24 w 24"/>
                    <a:gd name="T7" fmla="*/ 1 h 46"/>
                    <a:gd name="T8" fmla="*/ 24 w 24"/>
                    <a:gd name="T9" fmla="*/ 1 h 46"/>
                    <a:gd name="T10" fmla="*/ 24 w 24"/>
                    <a:gd name="T11" fmla="*/ 3 h 46"/>
                    <a:gd name="T12" fmla="*/ 24 w 24"/>
                    <a:gd name="T13" fmla="*/ 3 h 46"/>
                    <a:gd name="T14" fmla="*/ 24 w 24"/>
                    <a:gd name="T15" fmla="*/ 5 h 46"/>
                    <a:gd name="T16" fmla="*/ 24 w 24"/>
                    <a:gd name="T17" fmla="*/ 5 h 46"/>
                    <a:gd name="T18" fmla="*/ 24 w 24"/>
                    <a:gd name="T19" fmla="*/ 6 h 46"/>
                    <a:gd name="T20" fmla="*/ 0 w 24"/>
                    <a:gd name="T21" fmla="*/ 46 h 46"/>
                    <a:gd name="T22" fmla="*/ 0 w 24"/>
                    <a:gd name="T23" fmla="*/ 46 h 46"/>
                    <a:gd name="T24" fmla="*/ 0 w 24"/>
                    <a:gd name="T25" fmla="*/ 44 h 46"/>
                    <a:gd name="T26" fmla="*/ 0 w 24"/>
                    <a:gd name="T27" fmla="*/ 44 h 46"/>
                    <a:gd name="T28" fmla="*/ 0 w 24"/>
                    <a:gd name="T29" fmla="*/ 43 h 46"/>
                    <a:gd name="T30" fmla="*/ 0 w 24"/>
                    <a:gd name="T31" fmla="*/ 43 h 46"/>
                    <a:gd name="T32" fmla="*/ 0 w 24"/>
                    <a:gd name="T33" fmla="*/ 41 h 46"/>
                    <a:gd name="T34" fmla="*/ 0 w 24"/>
                    <a:gd name="T35" fmla="*/ 41 h 46"/>
                    <a:gd name="T36" fmla="*/ 0 w 24"/>
                    <a:gd name="T37" fmla="*/ 39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0" y="39"/>
                      </a:moveTo>
                      <a:lnTo>
                        <a:pt x="24" y="0"/>
                      </a:lnTo>
                      <a:lnTo>
                        <a:pt x="24" y="1"/>
                      </a:lnTo>
                      <a:lnTo>
                        <a:pt x="24" y="3"/>
                      </a:lnTo>
                      <a:lnTo>
                        <a:pt x="24" y="5"/>
                      </a:lnTo>
                      <a:lnTo>
                        <a:pt x="24" y="6"/>
                      </a:lnTo>
                      <a:lnTo>
                        <a:pt x="0" y="46"/>
                      </a:lnTo>
                      <a:lnTo>
                        <a:pt x="0" y="44"/>
                      </a:lnTo>
                      <a:lnTo>
                        <a:pt x="0" y="43"/>
                      </a:lnTo>
                      <a:lnTo>
                        <a:pt x="0" y="41"/>
                      </a:lnTo>
                      <a:lnTo>
                        <a:pt x="0" y="39"/>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740" name="Freeform 571"/>
                <p:cNvSpPr>
                  <a:spLocks/>
                </p:cNvSpPr>
                <p:nvPr/>
              </p:nvSpPr>
              <p:spPr bwMode="auto">
                <a:xfrm>
                  <a:off x="1999" y="3101"/>
                  <a:ext cx="24" cy="46"/>
                </a:xfrm>
                <a:custGeom>
                  <a:avLst/>
                  <a:gdLst>
                    <a:gd name="T0" fmla="*/ 0 w 24"/>
                    <a:gd name="T1" fmla="*/ 40 h 46"/>
                    <a:gd name="T2" fmla="*/ 24 w 24"/>
                    <a:gd name="T3" fmla="*/ 0 h 46"/>
                    <a:gd name="T4" fmla="*/ 24 w 24"/>
                    <a:gd name="T5" fmla="*/ 0 h 46"/>
                    <a:gd name="T6" fmla="*/ 24 w 24"/>
                    <a:gd name="T7" fmla="*/ 2 h 46"/>
                    <a:gd name="T8" fmla="*/ 24 w 24"/>
                    <a:gd name="T9" fmla="*/ 2 h 46"/>
                    <a:gd name="T10" fmla="*/ 24 w 24"/>
                    <a:gd name="T11" fmla="*/ 3 h 46"/>
                    <a:gd name="T12" fmla="*/ 24 w 24"/>
                    <a:gd name="T13" fmla="*/ 5 h 46"/>
                    <a:gd name="T14" fmla="*/ 24 w 24"/>
                    <a:gd name="T15" fmla="*/ 5 h 46"/>
                    <a:gd name="T16" fmla="*/ 24 w 24"/>
                    <a:gd name="T17" fmla="*/ 7 h 46"/>
                    <a:gd name="T18" fmla="*/ 24 w 24"/>
                    <a:gd name="T19" fmla="*/ 7 h 46"/>
                    <a:gd name="T20" fmla="*/ 0 w 24"/>
                    <a:gd name="T21" fmla="*/ 46 h 46"/>
                    <a:gd name="T22" fmla="*/ 0 w 24"/>
                    <a:gd name="T23" fmla="*/ 45 h 46"/>
                    <a:gd name="T24" fmla="*/ 0 w 24"/>
                    <a:gd name="T25" fmla="*/ 45 h 46"/>
                    <a:gd name="T26" fmla="*/ 0 w 24"/>
                    <a:gd name="T27" fmla="*/ 43 h 46"/>
                    <a:gd name="T28" fmla="*/ 0 w 24"/>
                    <a:gd name="T29" fmla="*/ 43 h 46"/>
                    <a:gd name="T30" fmla="*/ 0 w 24"/>
                    <a:gd name="T31" fmla="*/ 43 h 46"/>
                    <a:gd name="T32" fmla="*/ 0 w 24"/>
                    <a:gd name="T33" fmla="*/ 41 h 46"/>
                    <a:gd name="T34" fmla="*/ 0 w 24"/>
                    <a:gd name="T35" fmla="*/ 41 h 46"/>
                    <a:gd name="T36" fmla="*/ 0 w 24"/>
                    <a:gd name="T37" fmla="*/ 4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0" y="40"/>
                      </a:moveTo>
                      <a:lnTo>
                        <a:pt x="24" y="0"/>
                      </a:lnTo>
                      <a:lnTo>
                        <a:pt x="24" y="2"/>
                      </a:lnTo>
                      <a:lnTo>
                        <a:pt x="24" y="3"/>
                      </a:lnTo>
                      <a:lnTo>
                        <a:pt x="24" y="5"/>
                      </a:lnTo>
                      <a:lnTo>
                        <a:pt x="24" y="7"/>
                      </a:lnTo>
                      <a:lnTo>
                        <a:pt x="0" y="46"/>
                      </a:lnTo>
                      <a:lnTo>
                        <a:pt x="0" y="45"/>
                      </a:lnTo>
                      <a:lnTo>
                        <a:pt x="0" y="43"/>
                      </a:lnTo>
                      <a:lnTo>
                        <a:pt x="0" y="41"/>
                      </a:lnTo>
                      <a:lnTo>
                        <a:pt x="0" y="40"/>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741" name="Freeform 572"/>
                <p:cNvSpPr>
                  <a:spLocks/>
                </p:cNvSpPr>
                <p:nvPr/>
              </p:nvSpPr>
              <p:spPr bwMode="auto">
                <a:xfrm>
                  <a:off x="1999" y="3104"/>
                  <a:ext cx="24" cy="47"/>
                </a:xfrm>
                <a:custGeom>
                  <a:avLst/>
                  <a:gdLst>
                    <a:gd name="T0" fmla="*/ 0 w 24"/>
                    <a:gd name="T1" fmla="*/ 40 h 47"/>
                    <a:gd name="T2" fmla="*/ 24 w 24"/>
                    <a:gd name="T3" fmla="*/ 0 h 47"/>
                    <a:gd name="T4" fmla="*/ 24 w 24"/>
                    <a:gd name="T5" fmla="*/ 2 h 47"/>
                    <a:gd name="T6" fmla="*/ 24 w 24"/>
                    <a:gd name="T7" fmla="*/ 2 h 47"/>
                    <a:gd name="T8" fmla="*/ 24 w 24"/>
                    <a:gd name="T9" fmla="*/ 4 h 47"/>
                    <a:gd name="T10" fmla="*/ 24 w 24"/>
                    <a:gd name="T11" fmla="*/ 4 h 47"/>
                    <a:gd name="T12" fmla="*/ 24 w 24"/>
                    <a:gd name="T13" fmla="*/ 5 h 47"/>
                    <a:gd name="T14" fmla="*/ 24 w 24"/>
                    <a:gd name="T15" fmla="*/ 5 h 47"/>
                    <a:gd name="T16" fmla="*/ 22 w 24"/>
                    <a:gd name="T17" fmla="*/ 7 h 47"/>
                    <a:gd name="T18" fmla="*/ 22 w 24"/>
                    <a:gd name="T19" fmla="*/ 7 h 47"/>
                    <a:gd name="T20" fmla="*/ 0 w 24"/>
                    <a:gd name="T21" fmla="*/ 47 h 47"/>
                    <a:gd name="T22" fmla="*/ 0 w 24"/>
                    <a:gd name="T23" fmla="*/ 45 h 47"/>
                    <a:gd name="T24" fmla="*/ 0 w 24"/>
                    <a:gd name="T25" fmla="*/ 45 h 47"/>
                    <a:gd name="T26" fmla="*/ 0 w 24"/>
                    <a:gd name="T27" fmla="*/ 43 h 47"/>
                    <a:gd name="T28" fmla="*/ 0 w 24"/>
                    <a:gd name="T29" fmla="*/ 43 h 47"/>
                    <a:gd name="T30" fmla="*/ 0 w 24"/>
                    <a:gd name="T31" fmla="*/ 42 h 47"/>
                    <a:gd name="T32" fmla="*/ 0 w 24"/>
                    <a:gd name="T33" fmla="*/ 42 h 47"/>
                    <a:gd name="T34" fmla="*/ 0 w 24"/>
                    <a:gd name="T35" fmla="*/ 40 h 47"/>
                    <a:gd name="T36" fmla="*/ 0 w 24"/>
                    <a:gd name="T37" fmla="*/ 4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7"/>
                    <a:gd name="T59" fmla="*/ 24 w 2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7">
                      <a:moveTo>
                        <a:pt x="0" y="40"/>
                      </a:moveTo>
                      <a:lnTo>
                        <a:pt x="24" y="0"/>
                      </a:lnTo>
                      <a:lnTo>
                        <a:pt x="24" y="2"/>
                      </a:lnTo>
                      <a:lnTo>
                        <a:pt x="24" y="4"/>
                      </a:lnTo>
                      <a:lnTo>
                        <a:pt x="24" y="5"/>
                      </a:lnTo>
                      <a:lnTo>
                        <a:pt x="22" y="7"/>
                      </a:lnTo>
                      <a:lnTo>
                        <a:pt x="0" y="47"/>
                      </a:lnTo>
                      <a:lnTo>
                        <a:pt x="0" y="45"/>
                      </a:lnTo>
                      <a:lnTo>
                        <a:pt x="0" y="43"/>
                      </a:lnTo>
                      <a:lnTo>
                        <a:pt x="0" y="42"/>
                      </a:lnTo>
                      <a:lnTo>
                        <a:pt x="0" y="40"/>
                      </a:lnTo>
                      <a:close/>
                    </a:path>
                  </a:pathLst>
                </a:custGeom>
                <a:solidFill>
                  <a:srgbClr val="696969"/>
                </a:solidFill>
                <a:ln w="9525">
                  <a:noFill/>
                  <a:round/>
                  <a:headEnd/>
                  <a:tailEnd/>
                </a:ln>
              </p:spPr>
              <p:txBody>
                <a:bodyPr/>
                <a:lstStyle/>
                <a:p>
                  <a:pPr algn="ctr"/>
                  <a:endParaRPr lang="en-US">
                    <a:latin typeface="Candara" pitchFamily="34" charset="0"/>
                  </a:endParaRPr>
                </a:p>
              </p:txBody>
            </p:sp>
            <p:sp>
              <p:nvSpPr>
                <p:cNvPr id="7742" name="Freeform 573"/>
                <p:cNvSpPr>
                  <a:spLocks/>
                </p:cNvSpPr>
                <p:nvPr/>
              </p:nvSpPr>
              <p:spPr bwMode="auto">
                <a:xfrm>
                  <a:off x="1999" y="3108"/>
                  <a:ext cx="24" cy="44"/>
                </a:xfrm>
                <a:custGeom>
                  <a:avLst/>
                  <a:gdLst>
                    <a:gd name="T0" fmla="*/ 0 w 24"/>
                    <a:gd name="T1" fmla="*/ 39 h 44"/>
                    <a:gd name="T2" fmla="*/ 24 w 24"/>
                    <a:gd name="T3" fmla="*/ 0 h 44"/>
                    <a:gd name="T4" fmla="*/ 24 w 24"/>
                    <a:gd name="T5" fmla="*/ 1 h 44"/>
                    <a:gd name="T6" fmla="*/ 24 w 24"/>
                    <a:gd name="T7" fmla="*/ 1 h 44"/>
                    <a:gd name="T8" fmla="*/ 22 w 24"/>
                    <a:gd name="T9" fmla="*/ 3 h 44"/>
                    <a:gd name="T10" fmla="*/ 22 w 24"/>
                    <a:gd name="T11" fmla="*/ 3 h 44"/>
                    <a:gd name="T12" fmla="*/ 22 w 24"/>
                    <a:gd name="T13" fmla="*/ 4 h 44"/>
                    <a:gd name="T14" fmla="*/ 22 w 24"/>
                    <a:gd name="T15" fmla="*/ 4 h 44"/>
                    <a:gd name="T16" fmla="*/ 22 w 24"/>
                    <a:gd name="T17" fmla="*/ 6 h 44"/>
                    <a:gd name="T18" fmla="*/ 22 w 24"/>
                    <a:gd name="T19" fmla="*/ 6 h 44"/>
                    <a:gd name="T20" fmla="*/ 0 w 24"/>
                    <a:gd name="T21" fmla="*/ 44 h 44"/>
                    <a:gd name="T22" fmla="*/ 0 w 24"/>
                    <a:gd name="T23" fmla="*/ 44 h 44"/>
                    <a:gd name="T24" fmla="*/ 0 w 24"/>
                    <a:gd name="T25" fmla="*/ 44 h 44"/>
                    <a:gd name="T26" fmla="*/ 0 w 24"/>
                    <a:gd name="T27" fmla="*/ 43 h 44"/>
                    <a:gd name="T28" fmla="*/ 0 w 24"/>
                    <a:gd name="T29" fmla="*/ 43 h 44"/>
                    <a:gd name="T30" fmla="*/ 0 w 24"/>
                    <a:gd name="T31" fmla="*/ 41 h 44"/>
                    <a:gd name="T32" fmla="*/ 0 w 24"/>
                    <a:gd name="T33" fmla="*/ 41 h 44"/>
                    <a:gd name="T34" fmla="*/ 0 w 24"/>
                    <a:gd name="T35" fmla="*/ 39 h 44"/>
                    <a:gd name="T36" fmla="*/ 0 w 24"/>
                    <a:gd name="T37" fmla="*/ 39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4"/>
                    <a:gd name="T59" fmla="*/ 24 w 2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4">
                      <a:moveTo>
                        <a:pt x="0" y="39"/>
                      </a:moveTo>
                      <a:lnTo>
                        <a:pt x="24" y="0"/>
                      </a:lnTo>
                      <a:lnTo>
                        <a:pt x="24" y="1"/>
                      </a:lnTo>
                      <a:lnTo>
                        <a:pt x="22" y="3"/>
                      </a:lnTo>
                      <a:lnTo>
                        <a:pt x="22" y="4"/>
                      </a:lnTo>
                      <a:lnTo>
                        <a:pt x="22" y="6"/>
                      </a:lnTo>
                      <a:lnTo>
                        <a:pt x="0" y="44"/>
                      </a:lnTo>
                      <a:lnTo>
                        <a:pt x="0" y="43"/>
                      </a:lnTo>
                      <a:lnTo>
                        <a:pt x="0" y="41"/>
                      </a:lnTo>
                      <a:lnTo>
                        <a:pt x="0" y="39"/>
                      </a:lnTo>
                      <a:close/>
                    </a:path>
                  </a:pathLst>
                </a:custGeom>
                <a:solidFill>
                  <a:srgbClr val="6B6B6B"/>
                </a:solidFill>
                <a:ln w="9525">
                  <a:noFill/>
                  <a:round/>
                  <a:headEnd/>
                  <a:tailEnd/>
                </a:ln>
              </p:spPr>
              <p:txBody>
                <a:bodyPr/>
                <a:lstStyle/>
                <a:p>
                  <a:pPr algn="ctr"/>
                  <a:endParaRPr lang="en-US">
                    <a:latin typeface="Candara" pitchFamily="34" charset="0"/>
                  </a:endParaRPr>
                </a:p>
              </p:txBody>
            </p:sp>
            <p:sp>
              <p:nvSpPr>
                <p:cNvPr id="7743" name="Freeform 574"/>
                <p:cNvSpPr>
                  <a:spLocks/>
                </p:cNvSpPr>
                <p:nvPr/>
              </p:nvSpPr>
              <p:spPr bwMode="auto">
                <a:xfrm>
                  <a:off x="1999" y="3111"/>
                  <a:ext cx="22" cy="45"/>
                </a:xfrm>
                <a:custGeom>
                  <a:avLst/>
                  <a:gdLst>
                    <a:gd name="T0" fmla="*/ 0 w 22"/>
                    <a:gd name="T1" fmla="*/ 40 h 45"/>
                    <a:gd name="T2" fmla="*/ 22 w 22"/>
                    <a:gd name="T3" fmla="*/ 0 h 45"/>
                    <a:gd name="T4" fmla="*/ 22 w 22"/>
                    <a:gd name="T5" fmla="*/ 1 h 45"/>
                    <a:gd name="T6" fmla="*/ 22 w 22"/>
                    <a:gd name="T7" fmla="*/ 1 h 45"/>
                    <a:gd name="T8" fmla="*/ 22 w 22"/>
                    <a:gd name="T9" fmla="*/ 3 h 45"/>
                    <a:gd name="T10" fmla="*/ 22 w 22"/>
                    <a:gd name="T11" fmla="*/ 3 h 45"/>
                    <a:gd name="T12" fmla="*/ 22 w 22"/>
                    <a:gd name="T13" fmla="*/ 5 h 45"/>
                    <a:gd name="T14" fmla="*/ 22 w 22"/>
                    <a:gd name="T15" fmla="*/ 5 h 45"/>
                    <a:gd name="T16" fmla="*/ 22 w 22"/>
                    <a:gd name="T17" fmla="*/ 6 h 45"/>
                    <a:gd name="T18" fmla="*/ 22 w 22"/>
                    <a:gd name="T19" fmla="*/ 6 h 45"/>
                    <a:gd name="T20" fmla="*/ 0 w 22"/>
                    <a:gd name="T21" fmla="*/ 45 h 45"/>
                    <a:gd name="T22" fmla="*/ 0 w 22"/>
                    <a:gd name="T23" fmla="*/ 45 h 45"/>
                    <a:gd name="T24" fmla="*/ 0 w 22"/>
                    <a:gd name="T25" fmla="*/ 43 h 45"/>
                    <a:gd name="T26" fmla="*/ 0 w 22"/>
                    <a:gd name="T27" fmla="*/ 43 h 45"/>
                    <a:gd name="T28" fmla="*/ 0 w 22"/>
                    <a:gd name="T29" fmla="*/ 41 h 45"/>
                    <a:gd name="T30" fmla="*/ 0 w 22"/>
                    <a:gd name="T31" fmla="*/ 41 h 45"/>
                    <a:gd name="T32" fmla="*/ 0 w 22"/>
                    <a:gd name="T33" fmla="*/ 41 h 45"/>
                    <a:gd name="T34" fmla="*/ 0 w 22"/>
                    <a:gd name="T35" fmla="*/ 40 h 45"/>
                    <a:gd name="T36" fmla="*/ 0 w 22"/>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5"/>
                    <a:gd name="T59" fmla="*/ 22 w 2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5">
                      <a:moveTo>
                        <a:pt x="0" y="40"/>
                      </a:moveTo>
                      <a:lnTo>
                        <a:pt x="22" y="0"/>
                      </a:lnTo>
                      <a:lnTo>
                        <a:pt x="22" y="1"/>
                      </a:lnTo>
                      <a:lnTo>
                        <a:pt x="22" y="3"/>
                      </a:lnTo>
                      <a:lnTo>
                        <a:pt x="22" y="5"/>
                      </a:lnTo>
                      <a:lnTo>
                        <a:pt x="22" y="6"/>
                      </a:lnTo>
                      <a:lnTo>
                        <a:pt x="0" y="45"/>
                      </a:lnTo>
                      <a:lnTo>
                        <a:pt x="0" y="43"/>
                      </a:lnTo>
                      <a:lnTo>
                        <a:pt x="0" y="41"/>
                      </a:lnTo>
                      <a:lnTo>
                        <a:pt x="0" y="40"/>
                      </a:lnTo>
                      <a:close/>
                    </a:path>
                  </a:pathLst>
                </a:custGeom>
                <a:solidFill>
                  <a:srgbClr val="6B6B6B"/>
                </a:solidFill>
                <a:ln w="9525">
                  <a:noFill/>
                  <a:round/>
                  <a:headEnd/>
                  <a:tailEnd/>
                </a:ln>
              </p:spPr>
              <p:txBody>
                <a:bodyPr/>
                <a:lstStyle/>
                <a:p>
                  <a:pPr algn="ctr"/>
                  <a:endParaRPr lang="en-US">
                    <a:latin typeface="Candara" pitchFamily="34" charset="0"/>
                  </a:endParaRPr>
                </a:p>
              </p:txBody>
            </p:sp>
            <p:sp>
              <p:nvSpPr>
                <p:cNvPr id="7744" name="Freeform 575"/>
                <p:cNvSpPr>
                  <a:spLocks/>
                </p:cNvSpPr>
                <p:nvPr/>
              </p:nvSpPr>
              <p:spPr bwMode="auto">
                <a:xfrm>
                  <a:off x="1999" y="3114"/>
                  <a:ext cx="22" cy="45"/>
                </a:xfrm>
                <a:custGeom>
                  <a:avLst/>
                  <a:gdLst>
                    <a:gd name="T0" fmla="*/ 0 w 22"/>
                    <a:gd name="T1" fmla="*/ 38 h 45"/>
                    <a:gd name="T2" fmla="*/ 22 w 22"/>
                    <a:gd name="T3" fmla="*/ 0 h 45"/>
                    <a:gd name="T4" fmla="*/ 22 w 22"/>
                    <a:gd name="T5" fmla="*/ 2 h 45"/>
                    <a:gd name="T6" fmla="*/ 22 w 22"/>
                    <a:gd name="T7" fmla="*/ 2 h 45"/>
                    <a:gd name="T8" fmla="*/ 22 w 22"/>
                    <a:gd name="T9" fmla="*/ 3 h 45"/>
                    <a:gd name="T10" fmla="*/ 22 w 22"/>
                    <a:gd name="T11" fmla="*/ 3 h 45"/>
                    <a:gd name="T12" fmla="*/ 22 w 22"/>
                    <a:gd name="T13" fmla="*/ 5 h 45"/>
                    <a:gd name="T14" fmla="*/ 22 w 22"/>
                    <a:gd name="T15" fmla="*/ 5 h 45"/>
                    <a:gd name="T16" fmla="*/ 22 w 22"/>
                    <a:gd name="T17" fmla="*/ 7 h 45"/>
                    <a:gd name="T18" fmla="*/ 22 w 22"/>
                    <a:gd name="T19" fmla="*/ 7 h 45"/>
                    <a:gd name="T20" fmla="*/ 0 w 22"/>
                    <a:gd name="T21" fmla="*/ 45 h 45"/>
                    <a:gd name="T22" fmla="*/ 0 w 22"/>
                    <a:gd name="T23" fmla="*/ 45 h 45"/>
                    <a:gd name="T24" fmla="*/ 0 w 22"/>
                    <a:gd name="T25" fmla="*/ 43 h 45"/>
                    <a:gd name="T26" fmla="*/ 0 w 22"/>
                    <a:gd name="T27" fmla="*/ 43 h 45"/>
                    <a:gd name="T28" fmla="*/ 0 w 22"/>
                    <a:gd name="T29" fmla="*/ 42 h 45"/>
                    <a:gd name="T30" fmla="*/ 0 w 22"/>
                    <a:gd name="T31" fmla="*/ 42 h 45"/>
                    <a:gd name="T32" fmla="*/ 0 w 22"/>
                    <a:gd name="T33" fmla="*/ 40 h 45"/>
                    <a:gd name="T34" fmla="*/ 0 w 22"/>
                    <a:gd name="T35" fmla="*/ 40 h 45"/>
                    <a:gd name="T36" fmla="*/ 0 w 22"/>
                    <a:gd name="T37" fmla="*/ 38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5"/>
                    <a:gd name="T59" fmla="*/ 22 w 2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5">
                      <a:moveTo>
                        <a:pt x="0" y="38"/>
                      </a:moveTo>
                      <a:lnTo>
                        <a:pt x="22" y="0"/>
                      </a:lnTo>
                      <a:lnTo>
                        <a:pt x="22" y="2"/>
                      </a:lnTo>
                      <a:lnTo>
                        <a:pt x="22" y="3"/>
                      </a:lnTo>
                      <a:lnTo>
                        <a:pt x="22" y="5"/>
                      </a:lnTo>
                      <a:lnTo>
                        <a:pt x="22" y="7"/>
                      </a:lnTo>
                      <a:lnTo>
                        <a:pt x="0" y="45"/>
                      </a:lnTo>
                      <a:lnTo>
                        <a:pt x="0" y="43"/>
                      </a:lnTo>
                      <a:lnTo>
                        <a:pt x="0" y="42"/>
                      </a:lnTo>
                      <a:lnTo>
                        <a:pt x="0" y="40"/>
                      </a:lnTo>
                      <a:lnTo>
                        <a:pt x="0" y="38"/>
                      </a:lnTo>
                      <a:close/>
                    </a:path>
                  </a:pathLst>
                </a:custGeom>
                <a:solidFill>
                  <a:srgbClr val="6B6B6B"/>
                </a:solidFill>
                <a:ln w="9525">
                  <a:noFill/>
                  <a:round/>
                  <a:headEnd/>
                  <a:tailEnd/>
                </a:ln>
              </p:spPr>
              <p:txBody>
                <a:bodyPr/>
                <a:lstStyle/>
                <a:p>
                  <a:pPr algn="ctr"/>
                  <a:endParaRPr lang="en-US">
                    <a:latin typeface="Candara" pitchFamily="34" charset="0"/>
                  </a:endParaRPr>
                </a:p>
              </p:txBody>
            </p:sp>
            <p:sp>
              <p:nvSpPr>
                <p:cNvPr id="7745" name="Freeform 576"/>
                <p:cNvSpPr>
                  <a:spLocks/>
                </p:cNvSpPr>
                <p:nvPr/>
              </p:nvSpPr>
              <p:spPr bwMode="auto">
                <a:xfrm>
                  <a:off x="1999" y="3117"/>
                  <a:ext cx="22" cy="45"/>
                </a:xfrm>
                <a:custGeom>
                  <a:avLst/>
                  <a:gdLst>
                    <a:gd name="T0" fmla="*/ 0 w 22"/>
                    <a:gd name="T1" fmla="*/ 39 h 45"/>
                    <a:gd name="T2" fmla="*/ 22 w 22"/>
                    <a:gd name="T3" fmla="*/ 0 h 45"/>
                    <a:gd name="T4" fmla="*/ 22 w 22"/>
                    <a:gd name="T5" fmla="*/ 2 h 45"/>
                    <a:gd name="T6" fmla="*/ 22 w 22"/>
                    <a:gd name="T7" fmla="*/ 2 h 45"/>
                    <a:gd name="T8" fmla="*/ 22 w 22"/>
                    <a:gd name="T9" fmla="*/ 4 h 45"/>
                    <a:gd name="T10" fmla="*/ 22 w 22"/>
                    <a:gd name="T11" fmla="*/ 4 h 45"/>
                    <a:gd name="T12" fmla="*/ 22 w 22"/>
                    <a:gd name="T13" fmla="*/ 5 h 45"/>
                    <a:gd name="T14" fmla="*/ 22 w 22"/>
                    <a:gd name="T15" fmla="*/ 5 h 45"/>
                    <a:gd name="T16" fmla="*/ 22 w 22"/>
                    <a:gd name="T17" fmla="*/ 7 h 45"/>
                    <a:gd name="T18" fmla="*/ 22 w 22"/>
                    <a:gd name="T19" fmla="*/ 7 h 45"/>
                    <a:gd name="T20" fmla="*/ 0 w 22"/>
                    <a:gd name="T21" fmla="*/ 45 h 45"/>
                    <a:gd name="T22" fmla="*/ 0 w 22"/>
                    <a:gd name="T23" fmla="*/ 44 h 45"/>
                    <a:gd name="T24" fmla="*/ 0 w 22"/>
                    <a:gd name="T25" fmla="*/ 44 h 45"/>
                    <a:gd name="T26" fmla="*/ 0 w 22"/>
                    <a:gd name="T27" fmla="*/ 42 h 45"/>
                    <a:gd name="T28" fmla="*/ 0 w 22"/>
                    <a:gd name="T29" fmla="*/ 42 h 45"/>
                    <a:gd name="T30" fmla="*/ 0 w 22"/>
                    <a:gd name="T31" fmla="*/ 42 h 45"/>
                    <a:gd name="T32" fmla="*/ 0 w 22"/>
                    <a:gd name="T33" fmla="*/ 40 h 45"/>
                    <a:gd name="T34" fmla="*/ 0 w 22"/>
                    <a:gd name="T35" fmla="*/ 40 h 45"/>
                    <a:gd name="T36" fmla="*/ 0 w 22"/>
                    <a:gd name="T37" fmla="*/ 39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5"/>
                    <a:gd name="T59" fmla="*/ 22 w 2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5">
                      <a:moveTo>
                        <a:pt x="0" y="39"/>
                      </a:moveTo>
                      <a:lnTo>
                        <a:pt x="22" y="0"/>
                      </a:lnTo>
                      <a:lnTo>
                        <a:pt x="22" y="2"/>
                      </a:lnTo>
                      <a:lnTo>
                        <a:pt x="22" y="4"/>
                      </a:lnTo>
                      <a:lnTo>
                        <a:pt x="22" y="5"/>
                      </a:lnTo>
                      <a:lnTo>
                        <a:pt x="22" y="7"/>
                      </a:lnTo>
                      <a:lnTo>
                        <a:pt x="0" y="45"/>
                      </a:lnTo>
                      <a:lnTo>
                        <a:pt x="0" y="44"/>
                      </a:lnTo>
                      <a:lnTo>
                        <a:pt x="0" y="42"/>
                      </a:lnTo>
                      <a:lnTo>
                        <a:pt x="0" y="40"/>
                      </a:lnTo>
                      <a:lnTo>
                        <a:pt x="0" y="39"/>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746" name="Freeform 577"/>
                <p:cNvSpPr>
                  <a:spLocks/>
                </p:cNvSpPr>
                <p:nvPr/>
              </p:nvSpPr>
              <p:spPr bwMode="auto">
                <a:xfrm>
                  <a:off x="1999" y="3121"/>
                  <a:ext cx="22" cy="43"/>
                </a:xfrm>
                <a:custGeom>
                  <a:avLst/>
                  <a:gdLst>
                    <a:gd name="T0" fmla="*/ 0 w 22"/>
                    <a:gd name="T1" fmla="*/ 38 h 43"/>
                    <a:gd name="T2" fmla="*/ 22 w 22"/>
                    <a:gd name="T3" fmla="*/ 0 h 43"/>
                    <a:gd name="T4" fmla="*/ 22 w 22"/>
                    <a:gd name="T5" fmla="*/ 1 h 43"/>
                    <a:gd name="T6" fmla="*/ 22 w 22"/>
                    <a:gd name="T7" fmla="*/ 1 h 43"/>
                    <a:gd name="T8" fmla="*/ 22 w 22"/>
                    <a:gd name="T9" fmla="*/ 3 h 43"/>
                    <a:gd name="T10" fmla="*/ 22 w 22"/>
                    <a:gd name="T11" fmla="*/ 3 h 43"/>
                    <a:gd name="T12" fmla="*/ 22 w 22"/>
                    <a:gd name="T13" fmla="*/ 5 h 43"/>
                    <a:gd name="T14" fmla="*/ 22 w 22"/>
                    <a:gd name="T15" fmla="*/ 5 h 43"/>
                    <a:gd name="T16" fmla="*/ 22 w 22"/>
                    <a:gd name="T17" fmla="*/ 6 h 43"/>
                    <a:gd name="T18" fmla="*/ 22 w 22"/>
                    <a:gd name="T19" fmla="*/ 6 h 43"/>
                    <a:gd name="T20" fmla="*/ 0 w 22"/>
                    <a:gd name="T21" fmla="*/ 43 h 43"/>
                    <a:gd name="T22" fmla="*/ 0 w 22"/>
                    <a:gd name="T23" fmla="*/ 43 h 43"/>
                    <a:gd name="T24" fmla="*/ 0 w 22"/>
                    <a:gd name="T25" fmla="*/ 43 h 43"/>
                    <a:gd name="T26" fmla="*/ 0 w 22"/>
                    <a:gd name="T27" fmla="*/ 41 h 43"/>
                    <a:gd name="T28" fmla="*/ 0 w 22"/>
                    <a:gd name="T29" fmla="*/ 41 h 43"/>
                    <a:gd name="T30" fmla="*/ 0 w 22"/>
                    <a:gd name="T31" fmla="*/ 40 h 43"/>
                    <a:gd name="T32" fmla="*/ 0 w 22"/>
                    <a:gd name="T33" fmla="*/ 40 h 43"/>
                    <a:gd name="T34" fmla="*/ 0 w 22"/>
                    <a:gd name="T35" fmla="*/ 38 h 43"/>
                    <a:gd name="T36" fmla="*/ 0 w 22"/>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8"/>
                      </a:moveTo>
                      <a:lnTo>
                        <a:pt x="22" y="0"/>
                      </a:lnTo>
                      <a:lnTo>
                        <a:pt x="22" y="1"/>
                      </a:lnTo>
                      <a:lnTo>
                        <a:pt x="22" y="3"/>
                      </a:lnTo>
                      <a:lnTo>
                        <a:pt x="22" y="5"/>
                      </a:lnTo>
                      <a:lnTo>
                        <a:pt x="22" y="6"/>
                      </a:lnTo>
                      <a:lnTo>
                        <a:pt x="0" y="43"/>
                      </a:lnTo>
                      <a:lnTo>
                        <a:pt x="0" y="41"/>
                      </a:lnTo>
                      <a:lnTo>
                        <a:pt x="0" y="40"/>
                      </a:lnTo>
                      <a:lnTo>
                        <a:pt x="0" y="38"/>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747" name="Freeform 578"/>
                <p:cNvSpPr>
                  <a:spLocks/>
                </p:cNvSpPr>
                <p:nvPr/>
              </p:nvSpPr>
              <p:spPr bwMode="auto">
                <a:xfrm>
                  <a:off x="1999" y="3124"/>
                  <a:ext cx="22" cy="43"/>
                </a:xfrm>
                <a:custGeom>
                  <a:avLst/>
                  <a:gdLst>
                    <a:gd name="T0" fmla="*/ 0 w 22"/>
                    <a:gd name="T1" fmla="*/ 38 h 43"/>
                    <a:gd name="T2" fmla="*/ 22 w 22"/>
                    <a:gd name="T3" fmla="*/ 0 h 43"/>
                    <a:gd name="T4" fmla="*/ 22 w 22"/>
                    <a:gd name="T5" fmla="*/ 2 h 43"/>
                    <a:gd name="T6" fmla="*/ 22 w 22"/>
                    <a:gd name="T7" fmla="*/ 2 h 43"/>
                    <a:gd name="T8" fmla="*/ 22 w 22"/>
                    <a:gd name="T9" fmla="*/ 3 h 43"/>
                    <a:gd name="T10" fmla="*/ 22 w 22"/>
                    <a:gd name="T11" fmla="*/ 3 h 43"/>
                    <a:gd name="T12" fmla="*/ 22 w 22"/>
                    <a:gd name="T13" fmla="*/ 5 h 43"/>
                    <a:gd name="T14" fmla="*/ 22 w 22"/>
                    <a:gd name="T15" fmla="*/ 5 h 43"/>
                    <a:gd name="T16" fmla="*/ 22 w 22"/>
                    <a:gd name="T17" fmla="*/ 7 h 43"/>
                    <a:gd name="T18" fmla="*/ 22 w 22"/>
                    <a:gd name="T19" fmla="*/ 7 h 43"/>
                    <a:gd name="T20" fmla="*/ 0 w 22"/>
                    <a:gd name="T21" fmla="*/ 43 h 43"/>
                    <a:gd name="T22" fmla="*/ 0 w 22"/>
                    <a:gd name="T23" fmla="*/ 43 h 43"/>
                    <a:gd name="T24" fmla="*/ 0 w 22"/>
                    <a:gd name="T25" fmla="*/ 42 h 43"/>
                    <a:gd name="T26" fmla="*/ 0 w 22"/>
                    <a:gd name="T27" fmla="*/ 42 h 43"/>
                    <a:gd name="T28" fmla="*/ 0 w 22"/>
                    <a:gd name="T29" fmla="*/ 40 h 43"/>
                    <a:gd name="T30" fmla="*/ 0 w 22"/>
                    <a:gd name="T31" fmla="*/ 40 h 43"/>
                    <a:gd name="T32" fmla="*/ 0 w 22"/>
                    <a:gd name="T33" fmla="*/ 40 h 43"/>
                    <a:gd name="T34" fmla="*/ 0 w 22"/>
                    <a:gd name="T35" fmla="*/ 38 h 43"/>
                    <a:gd name="T36" fmla="*/ 0 w 22"/>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8"/>
                      </a:moveTo>
                      <a:lnTo>
                        <a:pt x="22" y="0"/>
                      </a:lnTo>
                      <a:lnTo>
                        <a:pt x="22" y="2"/>
                      </a:lnTo>
                      <a:lnTo>
                        <a:pt x="22" y="3"/>
                      </a:lnTo>
                      <a:lnTo>
                        <a:pt x="22" y="5"/>
                      </a:lnTo>
                      <a:lnTo>
                        <a:pt x="22" y="7"/>
                      </a:lnTo>
                      <a:lnTo>
                        <a:pt x="0" y="43"/>
                      </a:lnTo>
                      <a:lnTo>
                        <a:pt x="0" y="42"/>
                      </a:lnTo>
                      <a:lnTo>
                        <a:pt x="0" y="40"/>
                      </a:lnTo>
                      <a:lnTo>
                        <a:pt x="0" y="38"/>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748" name="Freeform 579"/>
                <p:cNvSpPr>
                  <a:spLocks/>
                </p:cNvSpPr>
                <p:nvPr/>
              </p:nvSpPr>
              <p:spPr bwMode="auto">
                <a:xfrm>
                  <a:off x="1999" y="3127"/>
                  <a:ext cx="22" cy="43"/>
                </a:xfrm>
                <a:custGeom>
                  <a:avLst/>
                  <a:gdLst>
                    <a:gd name="T0" fmla="*/ 0 w 22"/>
                    <a:gd name="T1" fmla="*/ 37 h 43"/>
                    <a:gd name="T2" fmla="*/ 22 w 22"/>
                    <a:gd name="T3" fmla="*/ 0 h 43"/>
                    <a:gd name="T4" fmla="*/ 22 w 22"/>
                    <a:gd name="T5" fmla="*/ 2 h 43"/>
                    <a:gd name="T6" fmla="*/ 22 w 22"/>
                    <a:gd name="T7" fmla="*/ 2 h 43"/>
                    <a:gd name="T8" fmla="*/ 22 w 22"/>
                    <a:gd name="T9" fmla="*/ 4 h 43"/>
                    <a:gd name="T10" fmla="*/ 22 w 22"/>
                    <a:gd name="T11" fmla="*/ 4 h 43"/>
                    <a:gd name="T12" fmla="*/ 22 w 22"/>
                    <a:gd name="T13" fmla="*/ 5 h 43"/>
                    <a:gd name="T14" fmla="*/ 20 w 22"/>
                    <a:gd name="T15" fmla="*/ 5 h 43"/>
                    <a:gd name="T16" fmla="*/ 20 w 22"/>
                    <a:gd name="T17" fmla="*/ 7 h 43"/>
                    <a:gd name="T18" fmla="*/ 20 w 22"/>
                    <a:gd name="T19" fmla="*/ 7 h 43"/>
                    <a:gd name="T20" fmla="*/ 0 w 22"/>
                    <a:gd name="T21" fmla="*/ 43 h 43"/>
                    <a:gd name="T22" fmla="*/ 0 w 22"/>
                    <a:gd name="T23" fmla="*/ 42 h 43"/>
                    <a:gd name="T24" fmla="*/ 0 w 22"/>
                    <a:gd name="T25" fmla="*/ 42 h 43"/>
                    <a:gd name="T26" fmla="*/ 0 w 22"/>
                    <a:gd name="T27" fmla="*/ 42 h 43"/>
                    <a:gd name="T28" fmla="*/ 0 w 22"/>
                    <a:gd name="T29" fmla="*/ 40 h 43"/>
                    <a:gd name="T30" fmla="*/ 0 w 22"/>
                    <a:gd name="T31" fmla="*/ 40 h 43"/>
                    <a:gd name="T32" fmla="*/ 0 w 22"/>
                    <a:gd name="T33" fmla="*/ 39 h 43"/>
                    <a:gd name="T34" fmla="*/ 0 w 22"/>
                    <a:gd name="T35" fmla="*/ 39 h 43"/>
                    <a:gd name="T36" fmla="*/ 0 w 22"/>
                    <a:gd name="T37" fmla="*/ 3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7"/>
                      </a:moveTo>
                      <a:lnTo>
                        <a:pt x="22" y="0"/>
                      </a:lnTo>
                      <a:lnTo>
                        <a:pt x="22" y="2"/>
                      </a:lnTo>
                      <a:lnTo>
                        <a:pt x="22" y="4"/>
                      </a:lnTo>
                      <a:lnTo>
                        <a:pt x="22" y="5"/>
                      </a:lnTo>
                      <a:lnTo>
                        <a:pt x="20" y="5"/>
                      </a:lnTo>
                      <a:lnTo>
                        <a:pt x="20" y="7"/>
                      </a:lnTo>
                      <a:lnTo>
                        <a:pt x="0" y="43"/>
                      </a:lnTo>
                      <a:lnTo>
                        <a:pt x="0" y="42"/>
                      </a:lnTo>
                      <a:lnTo>
                        <a:pt x="0" y="40"/>
                      </a:lnTo>
                      <a:lnTo>
                        <a:pt x="0" y="39"/>
                      </a:lnTo>
                      <a:lnTo>
                        <a:pt x="0" y="37"/>
                      </a:lnTo>
                      <a:close/>
                    </a:path>
                  </a:pathLst>
                </a:custGeom>
                <a:solidFill>
                  <a:srgbClr val="6E6E6E"/>
                </a:solidFill>
                <a:ln w="9525">
                  <a:noFill/>
                  <a:round/>
                  <a:headEnd/>
                  <a:tailEnd/>
                </a:ln>
              </p:spPr>
              <p:txBody>
                <a:bodyPr/>
                <a:lstStyle/>
                <a:p>
                  <a:pPr algn="ctr"/>
                  <a:endParaRPr lang="en-US">
                    <a:latin typeface="Candara" pitchFamily="34" charset="0"/>
                  </a:endParaRPr>
                </a:p>
              </p:txBody>
            </p:sp>
            <p:sp>
              <p:nvSpPr>
                <p:cNvPr id="7749" name="Freeform 580"/>
                <p:cNvSpPr>
                  <a:spLocks/>
                </p:cNvSpPr>
                <p:nvPr/>
              </p:nvSpPr>
              <p:spPr bwMode="auto">
                <a:xfrm>
                  <a:off x="1999" y="3131"/>
                  <a:ext cx="22" cy="43"/>
                </a:xfrm>
                <a:custGeom>
                  <a:avLst/>
                  <a:gdLst>
                    <a:gd name="T0" fmla="*/ 0 w 22"/>
                    <a:gd name="T1" fmla="*/ 36 h 43"/>
                    <a:gd name="T2" fmla="*/ 22 w 22"/>
                    <a:gd name="T3" fmla="*/ 0 h 43"/>
                    <a:gd name="T4" fmla="*/ 22 w 22"/>
                    <a:gd name="T5" fmla="*/ 1 h 43"/>
                    <a:gd name="T6" fmla="*/ 20 w 22"/>
                    <a:gd name="T7" fmla="*/ 1 h 43"/>
                    <a:gd name="T8" fmla="*/ 20 w 22"/>
                    <a:gd name="T9" fmla="*/ 3 h 43"/>
                    <a:gd name="T10" fmla="*/ 20 w 22"/>
                    <a:gd name="T11" fmla="*/ 3 h 43"/>
                    <a:gd name="T12" fmla="*/ 20 w 22"/>
                    <a:gd name="T13" fmla="*/ 5 h 43"/>
                    <a:gd name="T14" fmla="*/ 20 w 22"/>
                    <a:gd name="T15" fmla="*/ 5 h 43"/>
                    <a:gd name="T16" fmla="*/ 20 w 22"/>
                    <a:gd name="T17" fmla="*/ 6 h 43"/>
                    <a:gd name="T18" fmla="*/ 20 w 22"/>
                    <a:gd name="T19" fmla="*/ 6 h 43"/>
                    <a:gd name="T20" fmla="*/ 0 w 22"/>
                    <a:gd name="T21" fmla="*/ 43 h 43"/>
                    <a:gd name="T22" fmla="*/ 0 w 22"/>
                    <a:gd name="T23" fmla="*/ 41 h 43"/>
                    <a:gd name="T24" fmla="*/ 0 w 22"/>
                    <a:gd name="T25" fmla="*/ 41 h 43"/>
                    <a:gd name="T26" fmla="*/ 0 w 22"/>
                    <a:gd name="T27" fmla="*/ 39 h 43"/>
                    <a:gd name="T28" fmla="*/ 0 w 22"/>
                    <a:gd name="T29" fmla="*/ 39 h 43"/>
                    <a:gd name="T30" fmla="*/ 0 w 22"/>
                    <a:gd name="T31" fmla="*/ 38 h 43"/>
                    <a:gd name="T32" fmla="*/ 0 w 22"/>
                    <a:gd name="T33" fmla="*/ 38 h 43"/>
                    <a:gd name="T34" fmla="*/ 0 w 22"/>
                    <a:gd name="T35" fmla="*/ 38 h 43"/>
                    <a:gd name="T36" fmla="*/ 0 w 22"/>
                    <a:gd name="T37" fmla="*/ 36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6"/>
                      </a:moveTo>
                      <a:lnTo>
                        <a:pt x="22" y="0"/>
                      </a:lnTo>
                      <a:lnTo>
                        <a:pt x="22" y="1"/>
                      </a:lnTo>
                      <a:lnTo>
                        <a:pt x="20" y="1"/>
                      </a:lnTo>
                      <a:lnTo>
                        <a:pt x="20" y="3"/>
                      </a:lnTo>
                      <a:lnTo>
                        <a:pt x="20" y="5"/>
                      </a:lnTo>
                      <a:lnTo>
                        <a:pt x="20" y="6"/>
                      </a:lnTo>
                      <a:lnTo>
                        <a:pt x="0" y="43"/>
                      </a:lnTo>
                      <a:lnTo>
                        <a:pt x="0" y="41"/>
                      </a:lnTo>
                      <a:lnTo>
                        <a:pt x="0" y="39"/>
                      </a:lnTo>
                      <a:lnTo>
                        <a:pt x="0" y="38"/>
                      </a:lnTo>
                      <a:lnTo>
                        <a:pt x="0" y="36"/>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750" name="Freeform 581"/>
                <p:cNvSpPr>
                  <a:spLocks/>
                </p:cNvSpPr>
                <p:nvPr/>
              </p:nvSpPr>
              <p:spPr bwMode="auto">
                <a:xfrm>
                  <a:off x="1999" y="3134"/>
                  <a:ext cx="20" cy="41"/>
                </a:xfrm>
                <a:custGeom>
                  <a:avLst/>
                  <a:gdLst>
                    <a:gd name="T0" fmla="*/ 0 w 20"/>
                    <a:gd name="T1" fmla="*/ 36 h 41"/>
                    <a:gd name="T2" fmla="*/ 20 w 20"/>
                    <a:gd name="T3" fmla="*/ 0 h 41"/>
                    <a:gd name="T4" fmla="*/ 20 w 20"/>
                    <a:gd name="T5" fmla="*/ 2 h 41"/>
                    <a:gd name="T6" fmla="*/ 20 w 20"/>
                    <a:gd name="T7" fmla="*/ 2 h 41"/>
                    <a:gd name="T8" fmla="*/ 20 w 20"/>
                    <a:gd name="T9" fmla="*/ 3 h 41"/>
                    <a:gd name="T10" fmla="*/ 20 w 20"/>
                    <a:gd name="T11" fmla="*/ 3 h 41"/>
                    <a:gd name="T12" fmla="*/ 20 w 20"/>
                    <a:gd name="T13" fmla="*/ 5 h 41"/>
                    <a:gd name="T14" fmla="*/ 20 w 20"/>
                    <a:gd name="T15" fmla="*/ 5 h 41"/>
                    <a:gd name="T16" fmla="*/ 20 w 20"/>
                    <a:gd name="T17" fmla="*/ 7 h 41"/>
                    <a:gd name="T18" fmla="*/ 20 w 20"/>
                    <a:gd name="T19" fmla="*/ 7 h 41"/>
                    <a:gd name="T20" fmla="*/ 0 w 20"/>
                    <a:gd name="T21" fmla="*/ 41 h 41"/>
                    <a:gd name="T22" fmla="*/ 0 w 20"/>
                    <a:gd name="T23" fmla="*/ 41 h 41"/>
                    <a:gd name="T24" fmla="*/ 0 w 20"/>
                    <a:gd name="T25" fmla="*/ 40 h 41"/>
                    <a:gd name="T26" fmla="*/ 0 w 20"/>
                    <a:gd name="T27" fmla="*/ 40 h 41"/>
                    <a:gd name="T28" fmla="*/ 0 w 20"/>
                    <a:gd name="T29" fmla="*/ 40 h 41"/>
                    <a:gd name="T30" fmla="*/ 0 w 20"/>
                    <a:gd name="T31" fmla="*/ 38 h 41"/>
                    <a:gd name="T32" fmla="*/ 0 w 20"/>
                    <a:gd name="T33" fmla="*/ 38 h 41"/>
                    <a:gd name="T34" fmla="*/ 0 w 20"/>
                    <a:gd name="T35" fmla="*/ 36 h 41"/>
                    <a:gd name="T36" fmla="*/ 0 w 20"/>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1"/>
                    <a:gd name="T59" fmla="*/ 20 w 20"/>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1">
                      <a:moveTo>
                        <a:pt x="0" y="36"/>
                      </a:moveTo>
                      <a:lnTo>
                        <a:pt x="20" y="0"/>
                      </a:lnTo>
                      <a:lnTo>
                        <a:pt x="20" y="2"/>
                      </a:lnTo>
                      <a:lnTo>
                        <a:pt x="20" y="3"/>
                      </a:lnTo>
                      <a:lnTo>
                        <a:pt x="20" y="5"/>
                      </a:lnTo>
                      <a:lnTo>
                        <a:pt x="20" y="7"/>
                      </a:lnTo>
                      <a:lnTo>
                        <a:pt x="0" y="41"/>
                      </a:lnTo>
                      <a:lnTo>
                        <a:pt x="0" y="40"/>
                      </a:lnTo>
                      <a:lnTo>
                        <a:pt x="0" y="38"/>
                      </a:lnTo>
                      <a:lnTo>
                        <a:pt x="0" y="36"/>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751" name="Freeform 582"/>
                <p:cNvSpPr>
                  <a:spLocks/>
                </p:cNvSpPr>
                <p:nvPr/>
              </p:nvSpPr>
              <p:spPr bwMode="auto">
                <a:xfrm>
                  <a:off x="1999" y="3137"/>
                  <a:ext cx="20" cy="42"/>
                </a:xfrm>
                <a:custGeom>
                  <a:avLst/>
                  <a:gdLst>
                    <a:gd name="T0" fmla="*/ 0 w 20"/>
                    <a:gd name="T1" fmla="*/ 37 h 42"/>
                    <a:gd name="T2" fmla="*/ 20 w 20"/>
                    <a:gd name="T3" fmla="*/ 0 h 42"/>
                    <a:gd name="T4" fmla="*/ 20 w 20"/>
                    <a:gd name="T5" fmla="*/ 2 h 42"/>
                    <a:gd name="T6" fmla="*/ 20 w 20"/>
                    <a:gd name="T7" fmla="*/ 2 h 42"/>
                    <a:gd name="T8" fmla="*/ 20 w 20"/>
                    <a:gd name="T9" fmla="*/ 4 h 42"/>
                    <a:gd name="T10" fmla="*/ 20 w 20"/>
                    <a:gd name="T11" fmla="*/ 4 h 42"/>
                    <a:gd name="T12" fmla="*/ 20 w 20"/>
                    <a:gd name="T13" fmla="*/ 5 h 42"/>
                    <a:gd name="T14" fmla="*/ 20 w 20"/>
                    <a:gd name="T15" fmla="*/ 5 h 42"/>
                    <a:gd name="T16" fmla="*/ 20 w 20"/>
                    <a:gd name="T17" fmla="*/ 7 h 42"/>
                    <a:gd name="T18" fmla="*/ 20 w 20"/>
                    <a:gd name="T19" fmla="*/ 7 h 42"/>
                    <a:gd name="T20" fmla="*/ 0 w 20"/>
                    <a:gd name="T21" fmla="*/ 42 h 42"/>
                    <a:gd name="T22" fmla="*/ 0 w 20"/>
                    <a:gd name="T23" fmla="*/ 42 h 42"/>
                    <a:gd name="T24" fmla="*/ 0 w 20"/>
                    <a:gd name="T25" fmla="*/ 40 h 42"/>
                    <a:gd name="T26" fmla="*/ 0 w 20"/>
                    <a:gd name="T27" fmla="*/ 40 h 42"/>
                    <a:gd name="T28" fmla="*/ 0 w 20"/>
                    <a:gd name="T29" fmla="*/ 38 h 42"/>
                    <a:gd name="T30" fmla="*/ 0 w 20"/>
                    <a:gd name="T31" fmla="*/ 38 h 42"/>
                    <a:gd name="T32" fmla="*/ 0 w 20"/>
                    <a:gd name="T33" fmla="*/ 37 h 42"/>
                    <a:gd name="T34" fmla="*/ 0 w 20"/>
                    <a:gd name="T35" fmla="*/ 37 h 42"/>
                    <a:gd name="T36" fmla="*/ 0 w 20"/>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2"/>
                    <a:gd name="T59" fmla="*/ 20 w 20"/>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2">
                      <a:moveTo>
                        <a:pt x="0" y="37"/>
                      </a:moveTo>
                      <a:lnTo>
                        <a:pt x="20" y="0"/>
                      </a:lnTo>
                      <a:lnTo>
                        <a:pt x="20" y="2"/>
                      </a:lnTo>
                      <a:lnTo>
                        <a:pt x="20" y="4"/>
                      </a:lnTo>
                      <a:lnTo>
                        <a:pt x="20" y="5"/>
                      </a:lnTo>
                      <a:lnTo>
                        <a:pt x="20" y="7"/>
                      </a:lnTo>
                      <a:lnTo>
                        <a:pt x="0" y="42"/>
                      </a:lnTo>
                      <a:lnTo>
                        <a:pt x="0" y="40"/>
                      </a:lnTo>
                      <a:lnTo>
                        <a:pt x="0" y="38"/>
                      </a:lnTo>
                      <a:lnTo>
                        <a:pt x="0" y="37"/>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752" name="Freeform 583"/>
                <p:cNvSpPr>
                  <a:spLocks/>
                </p:cNvSpPr>
                <p:nvPr/>
              </p:nvSpPr>
              <p:spPr bwMode="auto">
                <a:xfrm>
                  <a:off x="1999" y="3141"/>
                  <a:ext cx="20" cy="41"/>
                </a:xfrm>
                <a:custGeom>
                  <a:avLst/>
                  <a:gdLst>
                    <a:gd name="T0" fmla="*/ 0 w 20"/>
                    <a:gd name="T1" fmla="*/ 34 h 41"/>
                    <a:gd name="T2" fmla="*/ 20 w 20"/>
                    <a:gd name="T3" fmla="*/ 0 h 41"/>
                    <a:gd name="T4" fmla="*/ 20 w 20"/>
                    <a:gd name="T5" fmla="*/ 1 h 41"/>
                    <a:gd name="T6" fmla="*/ 20 w 20"/>
                    <a:gd name="T7" fmla="*/ 1 h 41"/>
                    <a:gd name="T8" fmla="*/ 20 w 20"/>
                    <a:gd name="T9" fmla="*/ 3 h 41"/>
                    <a:gd name="T10" fmla="*/ 20 w 20"/>
                    <a:gd name="T11" fmla="*/ 3 h 41"/>
                    <a:gd name="T12" fmla="*/ 20 w 20"/>
                    <a:gd name="T13" fmla="*/ 5 h 41"/>
                    <a:gd name="T14" fmla="*/ 20 w 20"/>
                    <a:gd name="T15" fmla="*/ 5 h 41"/>
                    <a:gd name="T16" fmla="*/ 20 w 20"/>
                    <a:gd name="T17" fmla="*/ 6 h 41"/>
                    <a:gd name="T18" fmla="*/ 20 w 20"/>
                    <a:gd name="T19" fmla="*/ 6 h 41"/>
                    <a:gd name="T20" fmla="*/ 0 w 20"/>
                    <a:gd name="T21" fmla="*/ 41 h 41"/>
                    <a:gd name="T22" fmla="*/ 0 w 20"/>
                    <a:gd name="T23" fmla="*/ 39 h 41"/>
                    <a:gd name="T24" fmla="*/ 0 w 20"/>
                    <a:gd name="T25" fmla="*/ 39 h 41"/>
                    <a:gd name="T26" fmla="*/ 0 w 20"/>
                    <a:gd name="T27" fmla="*/ 38 h 41"/>
                    <a:gd name="T28" fmla="*/ 0 w 20"/>
                    <a:gd name="T29" fmla="*/ 38 h 41"/>
                    <a:gd name="T30" fmla="*/ 0 w 20"/>
                    <a:gd name="T31" fmla="*/ 38 h 41"/>
                    <a:gd name="T32" fmla="*/ 0 w 20"/>
                    <a:gd name="T33" fmla="*/ 36 h 41"/>
                    <a:gd name="T34" fmla="*/ 0 w 20"/>
                    <a:gd name="T35" fmla="*/ 36 h 41"/>
                    <a:gd name="T36" fmla="*/ 0 w 20"/>
                    <a:gd name="T37" fmla="*/ 34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1"/>
                    <a:gd name="T59" fmla="*/ 20 w 20"/>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1">
                      <a:moveTo>
                        <a:pt x="0" y="34"/>
                      </a:moveTo>
                      <a:lnTo>
                        <a:pt x="20" y="0"/>
                      </a:lnTo>
                      <a:lnTo>
                        <a:pt x="20" y="1"/>
                      </a:lnTo>
                      <a:lnTo>
                        <a:pt x="20" y="3"/>
                      </a:lnTo>
                      <a:lnTo>
                        <a:pt x="20" y="5"/>
                      </a:lnTo>
                      <a:lnTo>
                        <a:pt x="20" y="6"/>
                      </a:lnTo>
                      <a:lnTo>
                        <a:pt x="0" y="41"/>
                      </a:lnTo>
                      <a:lnTo>
                        <a:pt x="0" y="39"/>
                      </a:lnTo>
                      <a:lnTo>
                        <a:pt x="0" y="38"/>
                      </a:lnTo>
                      <a:lnTo>
                        <a:pt x="0" y="36"/>
                      </a:lnTo>
                      <a:lnTo>
                        <a:pt x="0" y="34"/>
                      </a:lnTo>
                      <a:close/>
                    </a:path>
                  </a:pathLst>
                </a:custGeom>
                <a:solidFill>
                  <a:srgbClr val="707070"/>
                </a:solidFill>
                <a:ln w="9525">
                  <a:noFill/>
                  <a:round/>
                  <a:headEnd/>
                  <a:tailEnd/>
                </a:ln>
              </p:spPr>
              <p:txBody>
                <a:bodyPr/>
                <a:lstStyle/>
                <a:p>
                  <a:pPr algn="ctr"/>
                  <a:endParaRPr lang="en-US">
                    <a:latin typeface="Candara" pitchFamily="34" charset="0"/>
                  </a:endParaRPr>
                </a:p>
              </p:txBody>
            </p:sp>
            <p:sp>
              <p:nvSpPr>
                <p:cNvPr id="7753" name="Freeform 584"/>
                <p:cNvSpPr>
                  <a:spLocks/>
                </p:cNvSpPr>
                <p:nvPr/>
              </p:nvSpPr>
              <p:spPr bwMode="auto">
                <a:xfrm>
                  <a:off x="1999" y="3144"/>
                  <a:ext cx="20" cy="40"/>
                </a:xfrm>
                <a:custGeom>
                  <a:avLst/>
                  <a:gdLst>
                    <a:gd name="T0" fmla="*/ 0 w 20"/>
                    <a:gd name="T1" fmla="*/ 35 h 40"/>
                    <a:gd name="T2" fmla="*/ 20 w 20"/>
                    <a:gd name="T3" fmla="*/ 0 h 40"/>
                    <a:gd name="T4" fmla="*/ 20 w 20"/>
                    <a:gd name="T5" fmla="*/ 2 h 40"/>
                    <a:gd name="T6" fmla="*/ 20 w 20"/>
                    <a:gd name="T7" fmla="*/ 2 h 40"/>
                    <a:gd name="T8" fmla="*/ 20 w 20"/>
                    <a:gd name="T9" fmla="*/ 2 h 40"/>
                    <a:gd name="T10" fmla="*/ 20 w 20"/>
                    <a:gd name="T11" fmla="*/ 3 h 40"/>
                    <a:gd name="T12" fmla="*/ 20 w 20"/>
                    <a:gd name="T13" fmla="*/ 3 h 40"/>
                    <a:gd name="T14" fmla="*/ 20 w 20"/>
                    <a:gd name="T15" fmla="*/ 5 h 40"/>
                    <a:gd name="T16" fmla="*/ 20 w 20"/>
                    <a:gd name="T17" fmla="*/ 5 h 40"/>
                    <a:gd name="T18" fmla="*/ 20 w 20"/>
                    <a:gd name="T19" fmla="*/ 7 h 40"/>
                    <a:gd name="T20" fmla="*/ 0 w 20"/>
                    <a:gd name="T21" fmla="*/ 40 h 40"/>
                    <a:gd name="T22" fmla="*/ 0 w 20"/>
                    <a:gd name="T23" fmla="*/ 40 h 40"/>
                    <a:gd name="T24" fmla="*/ 0 w 20"/>
                    <a:gd name="T25" fmla="*/ 40 h 40"/>
                    <a:gd name="T26" fmla="*/ 0 w 20"/>
                    <a:gd name="T27" fmla="*/ 38 h 40"/>
                    <a:gd name="T28" fmla="*/ 0 w 20"/>
                    <a:gd name="T29" fmla="*/ 38 h 40"/>
                    <a:gd name="T30" fmla="*/ 0 w 20"/>
                    <a:gd name="T31" fmla="*/ 36 h 40"/>
                    <a:gd name="T32" fmla="*/ 0 w 20"/>
                    <a:gd name="T33" fmla="*/ 36 h 40"/>
                    <a:gd name="T34" fmla="*/ 0 w 20"/>
                    <a:gd name="T35" fmla="*/ 35 h 40"/>
                    <a:gd name="T36" fmla="*/ 0 w 20"/>
                    <a:gd name="T37" fmla="*/ 35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0"/>
                    <a:gd name="T59" fmla="*/ 20 w 2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0">
                      <a:moveTo>
                        <a:pt x="0" y="35"/>
                      </a:moveTo>
                      <a:lnTo>
                        <a:pt x="20" y="0"/>
                      </a:lnTo>
                      <a:lnTo>
                        <a:pt x="20" y="2"/>
                      </a:lnTo>
                      <a:lnTo>
                        <a:pt x="20" y="3"/>
                      </a:lnTo>
                      <a:lnTo>
                        <a:pt x="20" y="5"/>
                      </a:lnTo>
                      <a:lnTo>
                        <a:pt x="20" y="7"/>
                      </a:lnTo>
                      <a:lnTo>
                        <a:pt x="0" y="40"/>
                      </a:lnTo>
                      <a:lnTo>
                        <a:pt x="0" y="38"/>
                      </a:lnTo>
                      <a:lnTo>
                        <a:pt x="0" y="36"/>
                      </a:lnTo>
                      <a:lnTo>
                        <a:pt x="0" y="35"/>
                      </a:lnTo>
                      <a:close/>
                    </a:path>
                  </a:pathLst>
                </a:custGeom>
                <a:solidFill>
                  <a:srgbClr val="737373"/>
                </a:solidFill>
                <a:ln w="9525">
                  <a:noFill/>
                  <a:round/>
                  <a:headEnd/>
                  <a:tailEnd/>
                </a:ln>
              </p:spPr>
              <p:txBody>
                <a:bodyPr/>
                <a:lstStyle/>
                <a:p>
                  <a:pPr algn="ctr"/>
                  <a:endParaRPr lang="en-US">
                    <a:latin typeface="Candara" pitchFamily="34" charset="0"/>
                  </a:endParaRPr>
                </a:p>
              </p:txBody>
            </p:sp>
            <p:sp>
              <p:nvSpPr>
                <p:cNvPr id="7754" name="Freeform 585"/>
                <p:cNvSpPr>
                  <a:spLocks/>
                </p:cNvSpPr>
                <p:nvPr/>
              </p:nvSpPr>
              <p:spPr bwMode="auto">
                <a:xfrm>
                  <a:off x="1999" y="3147"/>
                  <a:ext cx="20" cy="40"/>
                </a:xfrm>
                <a:custGeom>
                  <a:avLst/>
                  <a:gdLst>
                    <a:gd name="T0" fmla="*/ 0 w 20"/>
                    <a:gd name="T1" fmla="*/ 35 h 40"/>
                    <a:gd name="T2" fmla="*/ 20 w 20"/>
                    <a:gd name="T3" fmla="*/ 0 h 40"/>
                    <a:gd name="T4" fmla="*/ 20 w 20"/>
                    <a:gd name="T5" fmla="*/ 0 h 40"/>
                    <a:gd name="T6" fmla="*/ 20 w 20"/>
                    <a:gd name="T7" fmla="*/ 2 h 40"/>
                    <a:gd name="T8" fmla="*/ 20 w 20"/>
                    <a:gd name="T9" fmla="*/ 2 h 40"/>
                    <a:gd name="T10" fmla="*/ 20 w 20"/>
                    <a:gd name="T11" fmla="*/ 4 h 40"/>
                    <a:gd name="T12" fmla="*/ 20 w 20"/>
                    <a:gd name="T13" fmla="*/ 4 h 40"/>
                    <a:gd name="T14" fmla="*/ 20 w 20"/>
                    <a:gd name="T15" fmla="*/ 5 h 40"/>
                    <a:gd name="T16" fmla="*/ 20 w 20"/>
                    <a:gd name="T17" fmla="*/ 5 h 40"/>
                    <a:gd name="T18" fmla="*/ 20 w 20"/>
                    <a:gd name="T19" fmla="*/ 7 h 40"/>
                    <a:gd name="T20" fmla="*/ 0 w 20"/>
                    <a:gd name="T21" fmla="*/ 40 h 40"/>
                    <a:gd name="T22" fmla="*/ 0 w 20"/>
                    <a:gd name="T23" fmla="*/ 40 h 40"/>
                    <a:gd name="T24" fmla="*/ 0 w 20"/>
                    <a:gd name="T25" fmla="*/ 38 h 40"/>
                    <a:gd name="T26" fmla="*/ 0 w 20"/>
                    <a:gd name="T27" fmla="*/ 38 h 40"/>
                    <a:gd name="T28" fmla="*/ 0 w 20"/>
                    <a:gd name="T29" fmla="*/ 37 h 40"/>
                    <a:gd name="T30" fmla="*/ 0 w 20"/>
                    <a:gd name="T31" fmla="*/ 37 h 40"/>
                    <a:gd name="T32" fmla="*/ 0 w 20"/>
                    <a:gd name="T33" fmla="*/ 37 h 40"/>
                    <a:gd name="T34" fmla="*/ 0 w 20"/>
                    <a:gd name="T35" fmla="*/ 35 h 40"/>
                    <a:gd name="T36" fmla="*/ 0 w 20"/>
                    <a:gd name="T37" fmla="*/ 35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0"/>
                    <a:gd name="T59" fmla="*/ 20 w 2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0">
                      <a:moveTo>
                        <a:pt x="0" y="35"/>
                      </a:moveTo>
                      <a:lnTo>
                        <a:pt x="20" y="0"/>
                      </a:lnTo>
                      <a:lnTo>
                        <a:pt x="20" y="2"/>
                      </a:lnTo>
                      <a:lnTo>
                        <a:pt x="20" y="4"/>
                      </a:lnTo>
                      <a:lnTo>
                        <a:pt x="20" y="5"/>
                      </a:lnTo>
                      <a:lnTo>
                        <a:pt x="20" y="7"/>
                      </a:lnTo>
                      <a:lnTo>
                        <a:pt x="0" y="40"/>
                      </a:lnTo>
                      <a:lnTo>
                        <a:pt x="0" y="38"/>
                      </a:lnTo>
                      <a:lnTo>
                        <a:pt x="0" y="37"/>
                      </a:lnTo>
                      <a:lnTo>
                        <a:pt x="0" y="35"/>
                      </a:lnTo>
                      <a:close/>
                    </a:path>
                  </a:pathLst>
                </a:custGeom>
                <a:solidFill>
                  <a:srgbClr val="737373"/>
                </a:solidFill>
                <a:ln w="9525">
                  <a:noFill/>
                  <a:round/>
                  <a:headEnd/>
                  <a:tailEnd/>
                </a:ln>
              </p:spPr>
              <p:txBody>
                <a:bodyPr/>
                <a:lstStyle/>
                <a:p>
                  <a:pPr algn="ctr"/>
                  <a:endParaRPr lang="en-US">
                    <a:latin typeface="Candara" pitchFamily="34" charset="0"/>
                  </a:endParaRPr>
                </a:p>
              </p:txBody>
            </p:sp>
            <p:sp>
              <p:nvSpPr>
                <p:cNvPr id="7755" name="Freeform 586"/>
                <p:cNvSpPr>
                  <a:spLocks/>
                </p:cNvSpPr>
                <p:nvPr/>
              </p:nvSpPr>
              <p:spPr bwMode="auto">
                <a:xfrm>
                  <a:off x="1999" y="3151"/>
                  <a:ext cx="20" cy="39"/>
                </a:xfrm>
                <a:custGeom>
                  <a:avLst/>
                  <a:gdLst>
                    <a:gd name="T0" fmla="*/ 0 w 20"/>
                    <a:gd name="T1" fmla="*/ 33 h 39"/>
                    <a:gd name="T2" fmla="*/ 20 w 20"/>
                    <a:gd name="T3" fmla="*/ 0 h 39"/>
                    <a:gd name="T4" fmla="*/ 20 w 20"/>
                    <a:gd name="T5" fmla="*/ 0 h 39"/>
                    <a:gd name="T6" fmla="*/ 20 w 20"/>
                    <a:gd name="T7" fmla="*/ 1 h 39"/>
                    <a:gd name="T8" fmla="*/ 20 w 20"/>
                    <a:gd name="T9" fmla="*/ 1 h 39"/>
                    <a:gd name="T10" fmla="*/ 20 w 20"/>
                    <a:gd name="T11" fmla="*/ 3 h 39"/>
                    <a:gd name="T12" fmla="*/ 20 w 20"/>
                    <a:gd name="T13" fmla="*/ 3 h 39"/>
                    <a:gd name="T14" fmla="*/ 20 w 20"/>
                    <a:gd name="T15" fmla="*/ 5 h 39"/>
                    <a:gd name="T16" fmla="*/ 20 w 20"/>
                    <a:gd name="T17" fmla="*/ 5 h 39"/>
                    <a:gd name="T18" fmla="*/ 20 w 20"/>
                    <a:gd name="T19" fmla="*/ 6 h 39"/>
                    <a:gd name="T20" fmla="*/ 0 w 20"/>
                    <a:gd name="T21" fmla="*/ 39 h 39"/>
                    <a:gd name="T22" fmla="*/ 0 w 20"/>
                    <a:gd name="T23" fmla="*/ 38 h 39"/>
                    <a:gd name="T24" fmla="*/ 0 w 20"/>
                    <a:gd name="T25" fmla="*/ 38 h 39"/>
                    <a:gd name="T26" fmla="*/ 0 w 20"/>
                    <a:gd name="T27" fmla="*/ 36 h 39"/>
                    <a:gd name="T28" fmla="*/ 0 w 20"/>
                    <a:gd name="T29" fmla="*/ 36 h 39"/>
                    <a:gd name="T30" fmla="*/ 0 w 20"/>
                    <a:gd name="T31" fmla="*/ 36 h 39"/>
                    <a:gd name="T32" fmla="*/ 0 w 20"/>
                    <a:gd name="T33" fmla="*/ 34 h 39"/>
                    <a:gd name="T34" fmla="*/ 0 w 20"/>
                    <a:gd name="T35" fmla="*/ 34 h 39"/>
                    <a:gd name="T36" fmla="*/ 0 w 20"/>
                    <a:gd name="T37" fmla="*/ 3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9"/>
                    <a:gd name="T59" fmla="*/ 20 w 20"/>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9">
                      <a:moveTo>
                        <a:pt x="0" y="33"/>
                      </a:moveTo>
                      <a:lnTo>
                        <a:pt x="20" y="0"/>
                      </a:lnTo>
                      <a:lnTo>
                        <a:pt x="20" y="1"/>
                      </a:lnTo>
                      <a:lnTo>
                        <a:pt x="20" y="3"/>
                      </a:lnTo>
                      <a:lnTo>
                        <a:pt x="20" y="5"/>
                      </a:lnTo>
                      <a:lnTo>
                        <a:pt x="20" y="6"/>
                      </a:lnTo>
                      <a:lnTo>
                        <a:pt x="0" y="39"/>
                      </a:lnTo>
                      <a:lnTo>
                        <a:pt x="0" y="38"/>
                      </a:lnTo>
                      <a:lnTo>
                        <a:pt x="0" y="36"/>
                      </a:lnTo>
                      <a:lnTo>
                        <a:pt x="0" y="34"/>
                      </a:lnTo>
                      <a:lnTo>
                        <a:pt x="0" y="33"/>
                      </a:lnTo>
                      <a:close/>
                    </a:path>
                  </a:pathLst>
                </a:custGeom>
                <a:solidFill>
                  <a:srgbClr val="737373"/>
                </a:solidFill>
                <a:ln w="9525">
                  <a:noFill/>
                  <a:round/>
                  <a:headEnd/>
                  <a:tailEnd/>
                </a:ln>
              </p:spPr>
              <p:txBody>
                <a:bodyPr/>
                <a:lstStyle/>
                <a:p>
                  <a:pPr algn="ctr"/>
                  <a:endParaRPr lang="en-US">
                    <a:latin typeface="Candara" pitchFamily="34" charset="0"/>
                  </a:endParaRPr>
                </a:p>
              </p:txBody>
            </p:sp>
            <p:sp>
              <p:nvSpPr>
                <p:cNvPr id="7756" name="Freeform 587"/>
                <p:cNvSpPr>
                  <a:spLocks/>
                </p:cNvSpPr>
                <p:nvPr/>
              </p:nvSpPr>
              <p:spPr bwMode="auto">
                <a:xfrm>
                  <a:off x="1999" y="3154"/>
                  <a:ext cx="20" cy="38"/>
                </a:xfrm>
                <a:custGeom>
                  <a:avLst/>
                  <a:gdLst>
                    <a:gd name="T0" fmla="*/ 0 w 20"/>
                    <a:gd name="T1" fmla="*/ 33 h 38"/>
                    <a:gd name="T2" fmla="*/ 20 w 20"/>
                    <a:gd name="T3" fmla="*/ 0 h 38"/>
                    <a:gd name="T4" fmla="*/ 20 w 20"/>
                    <a:gd name="T5" fmla="*/ 0 h 38"/>
                    <a:gd name="T6" fmla="*/ 20 w 20"/>
                    <a:gd name="T7" fmla="*/ 2 h 38"/>
                    <a:gd name="T8" fmla="*/ 20 w 20"/>
                    <a:gd name="T9" fmla="*/ 2 h 38"/>
                    <a:gd name="T10" fmla="*/ 20 w 20"/>
                    <a:gd name="T11" fmla="*/ 3 h 38"/>
                    <a:gd name="T12" fmla="*/ 20 w 20"/>
                    <a:gd name="T13" fmla="*/ 3 h 38"/>
                    <a:gd name="T14" fmla="*/ 20 w 20"/>
                    <a:gd name="T15" fmla="*/ 5 h 38"/>
                    <a:gd name="T16" fmla="*/ 20 w 20"/>
                    <a:gd name="T17" fmla="*/ 5 h 38"/>
                    <a:gd name="T18" fmla="*/ 20 w 20"/>
                    <a:gd name="T19" fmla="*/ 5 h 38"/>
                    <a:gd name="T20" fmla="*/ 0 w 20"/>
                    <a:gd name="T21" fmla="*/ 38 h 38"/>
                    <a:gd name="T22" fmla="*/ 0 w 20"/>
                    <a:gd name="T23" fmla="*/ 38 h 38"/>
                    <a:gd name="T24" fmla="*/ 0 w 20"/>
                    <a:gd name="T25" fmla="*/ 36 h 38"/>
                    <a:gd name="T26" fmla="*/ 0 w 20"/>
                    <a:gd name="T27" fmla="*/ 36 h 38"/>
                    <a:gd name="T28" fmla="*/ 0 w 20"/>
                    <a:gd name="T29" fmla="*/ 36 h 38"/>
                    <a:gd name="T30" fmla="*/ 0 w 20"/>
                    <a:gd name="T31" fmla="*/ 35 h 38"/>
                    <a:gd name="T32" fmla="*/ 0 w 20"/>
                    <a:gd name="T33" fmla="*/ 35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2"/>
                      </a:lnTo>
                      <a:lnTo>
                        <a:pt x="20" y="3"/>
                      </a:lnTo>
                      <a:lnTo>
                        <a:pt x="20" y="5"/>
                      </a:lnTo>
                      <a:lnTo>
                        <a:pt x="0" y="38"/>
                      </a:lnTo>
                      <a:lnTo>
                        <a:pt x="0" y="36"/>
                      </a:lnTo>
                      <a:lnTo>
                        <a:pt x="0" y="35"/>
                      </a:lnTo>
                      <a:lnTo>
                        <a:pt x="0" y="33"/>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757" name="Freeform 588"/>
                <p:cNvSpPr>
                  <a:spLocks/>
                </p:cNvSpPr>
                <p:nvPr/>
              </p:nvSpPr>
              <p:spPr bwMode="auto">
                <a:xfrm>
                  <a:off x="1999" y="3157"/>
                  <a:ext cx="20" cy="38"/>
                </a:xfrm>
                <a:custGeom>
                  <a:avLst/>
                  <a:gdLst>
                    <a:gd name="T0" fmla="*/ 0 w 20"/>
                    <a:gd name="T1" fmla="*/ 33 h 38"/>
                    <a:gd name="T2" fmla="*/ 20 w 20"/>
                    <a:gd name="T3" fmla="*/ 0 h 38"/>
                    <a:gd name="T4" fmla="*/ 20 w 20"/>
                    <a:gd name="T5" fmla="*/ 0 h 38"/>
                    <a:gd name="T6" fmla="*/ 20 w 20"/>
                    <a:gd name="T7" fmla="*/ 2 h 38"/>
                    <a:gd name="T8" fmla="*/ 20 w 20"/>
                    <a:gd name="T9" fmla="*/ 2 h 38"/>
                    <a:gd name="T10" fmla="*/ 20 w 20"/>
                    <a:gd name="T11" fmla="*/ 2 h 38"/>
                    <a:gd name="T12" fmla="*/ 20 w 20"/>
                    <a:gd name="T13" fmla="*/ 4 h 38"/>
                    <a:gd name="T14" fmla="*/ 20 w 20"/>
                    <a:gd name="T15" fmla="*/ 4 h 38"/>
                    <a:gd name="T16" fmla="*/ 20 w 20"/>
                    <a:gd name="T17" fmla="*/ 5 h 38"/>
                    <a:gd name="T18" fmla="*/ 20 w 20"/>
                    <a:gd name="T19" fmla="*/ 5 h 38"/>
                    <a:gd name="T20" fmla="*/ 0 w 20"/>
                    <a:gd name="T21" fmla="*/ 38 h 38"/>
                    <a:gd name="T22" fmla="*/ 0 w 20"/>
                    <a:gd name="T23" fmla="*/ 37 h 38"/>
                    <a:gd name="T24" fmla="*/ 0 w 20"/>
                    <a:gd name="T25" fmla="*/ 37 h 38"/>
                    <a:gd name="T26" fmla="*/ 0 w 20"/>
                    <a:gd name="T27" fmla="*/ 37 h 38"/>
                    <a:gd name="T28" fmla="*/ 0 w 20"/>
                    <a:gd name="T29" fmla="*/ 35 h 38"/>
                    <a:gd name="T30" fmla="*/ 0 w 20"/>
                    <a:gd name="T31" fmla="*/ 35 h 38"/>
                    <a:gd name="T32" fmla="*/ 0 w 20"/>
                    <a:gd name="T33" fmla="*/ 33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2"/>
                      </a:lnTo>
                      <a:lnTo>
                        <a:pt x="20" y="4"/>
                      </a:lnTo>
                      <a:lnTo>
                        <a:pt x="20" y="5"/>
                      </a:lnTo>
                      <a:lnTo>
                        <a:pt x="0" y="38"/>
                      </a:lnTo>
                      <a:lnTo>
                        <a:pt x="0" y="37"/>
                      </a:lnTo>
                      <a:lnTo>
                        <a:pt x="0" y="35"/>
                      </a:lnTo>
                      <a:lnTo>
                        <a:pt x="0" y="33"/>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758" name="Freeform 589"/>
                <p:cNvSpPr>
                  <a:spLocks/>
                </p:cNvSpPr>
                <p:nvPr/>
              </p:nvSpPr>
              <p:spPr bwMode="auto">
                <a:xfrm>
                  <a:off x="1999" y="3161"/>
                  <a:ext cx="20" cy="38"/>
                </a:xfrm>
                <a:custGeom>
                  <a:avLst/>
                  <a:gdLst>
                    <a:gd name="T0" fmla="*/ 0 w 20"/>
                    <a:gd name="T1" fmla="*/ 31 h 38"/>
                    <a:gd name="T2" fmla="*/ 20 w 20"/>
                    <a:gd name="T3" fmla="*/ 0 h 38"/>
                    <a:gd name="T4" fmla="*/ 20 w 20"/>
                    <a:gd name="T5" fmla="*/ 0 h 38"/>
                    <a:gd name="T6" fmla="*/ 20 w 20"/>
                    <a:gd name="T7" fmla="*/ 0 h 38"/>
                    <a:gd name="T8" fmla="*/ 20 w 20"/>
                    <a:gd name="T9" fmla="*/ 1 h 38"/>
                    <a:gd name="T10" fmla="*/ 20 w 20"/>
                    <a:gd name="T11" fmla="*/ 1 h 38"/>
                    <a:gd name="T12" fmla="*/ 20 w 20"/>
                    <a:gd name="T13" fmla="*/ 3 h 38"/>
                    <a:gd name="T14" fmla="*/ 20 w 20"/>
                    <a:gd name="T15" fmla="*/ 3 h 38"/>
                    <a:gd name="T16" fmla="*/ 20 w 20"/>
                    <a:gd name="T17" fmla="*/ 5 h 38"/>
                    <a:gd name="T18" fmla="*/ 20 w 20"/>
                    <a:gd name="T19" fmla="*/ 5 h 38"/>
                    <a:gd name="T20" fmla="*/ 0 w 20"/>
                    <a:gd name="T21" fmla="*/ 38 h 38"/>
                    <a:gd name="T22" fmla="*/ 0 w 20"/>
                    <a:gd name="T23" fmla="*/ 36 h 38"/>
                    <a:gd name="T24" fmla="*/ 0 w 20"/>
                    <a:gd name="T25" fmla="*/ 36 h 38"/>
                    <a:gd name="T26" fmla="*/ 0 w 20"/>
                    <a:gd name="T27" fmla="*/ 34 h 38"/>
                    <a:gd name="T28" fmla="*/ 0 w 20"/>
                    <a:gd name="T29" fmla="*/ 34 h 38"/>
                    <a:gd name="T30" fmla="*/ 0 w 20"/>
                    <a:gd name="T31" fmla="*/ 33 h 38"/>
                    <a:gd name="T32" fmla="*/ 0 w 20"/>
                    <a:gd name="T33" fmla="*/ 33 h 38"/>
                    <a:gd name="T34" fmla="*/ 0 w 20"/>
                    <a:gd name="T35" fmla="*/ 33 h 38"/>
                    <a:gd name="T36" fmla="*/ 0 w 20"/>
                    <a:gd name="T37" fmla="*/ 31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1"/>
                      </a:moveTo>
                      <a:lnTo>
                        <a:pt x="20" y="0"/>
                      </a:lnTo>
                      <a:lnTo>
                        <a:pt x="20" y="1"/>
                      </a:lnTo>
                      <a:lnTo>
                        <a:pt x="20" y="3"/>
                      </a:lnTo>
                      <a:lnTo>
                        <a:pt x="20" y="5"/>
                      </a:lnTo>
                      <a:lnTo>
                        <a:pt x="0" y="38"/>
                      </a:lnTo>
                      <a:lnTo>
                        <a:pt x="0" y="36"/>
                      </a:lnTo>
                      <a:lnTo>
                        <a:pt x="0" y="34"/>
                      </a:lnTo>
                      <a:lnTo>
                        <a:pt x="0" y="33"/>
                      </a:lnTo>
                      <a:lnTo>
                        <a:pt x="0" y="31"/>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759" name="Freeform 590"/>
                <p:cNvSpPr>
                  <a:spLocks/>
                </p:cNvSpPr>
                <p:nvPr/>
              </p:nvSpPr>
              <p:spPr bwMode="auto">
                <a:xfrm>
                  <a:off x="1999" y="3162"/>
                  <a:ext cx="20" cy="38"/>
                </a:xfrm>
                <a:custGeom>
                  <a:avLst/>
                  <a:gdLst>
                    <a:gd name="T0" fmla="*/ 0 w 20"/>
                    <a:gd name="T1" fmla="*/ 33 h 38"/>
                    <a:gd name="T2" fmla="*/ 20 w 20"/>
                    <a:gd name="T3" fmla="*/ 0 h 38"/>
                    <a:gd name="T4" fmla="*/ 20 w 20"/>
                    <a:gd name="T5" fmla="*/ 2 h 38"/>
                    <a:gd name="T6" fmla="*/ 20 w 20"/>
                    <a:gd name="T7" fmla="*/ 2 h 38"/>
                    <a:gd name="T8" fmla="*/ 20 w 20"/>
                    <a:gd name="T9" fmla="*/ 4 h 38"/>
                    <a:gd name="T10" fmla="*/ 20 w 20"/>
                    <a:gd name="T11" fmla="*/ 4 h 38"/>
                    <a:gd name="T12" fmla="*/ 20 w 20"/>
                    <a:gd name="T13" fmla="*/ 5 h 38"/>
                    <a:gd name="T14" fmla="*/ 20 w 20"/>
                    <a:gd name="T15" fmla="*/ 5 h 38"/>
                    <a:gd name="T16" fmla="*/ 20 w 20"/>
                    <a:gd name="T17" fmla="*/ 7 h 38"/>
                    <a:gd name="T18" fmla="*/ 20 w 20"/>
                    <a:gd name="T19" fmla="*/ 7 h 38"/>
                    <a:gd name="T20" fmla="*/ 2 w 20"/>
                    <a:gd name="T21" fmla="*/ 38 h 38"/>
                    <a:gd name="T22" fmla="*/ 2 w 20"/>
                    <a:gd name="T23" fmla="*/ 38 h 38"/>
                    <a:gd name="T24" fmla="*/ 2 w 20"/>
                    <a:gd name="T25" fmla="*/ 37 h 38"/>
                    <a:gd name="T26" fmla="*/ 0 w 20"/>
                    <a:gd name="T27" fmla="*/ 37 h 38"/>
                    <a:gd name="T28" fmla="*/ 0 w 20"/>
                    <a:gd name="T29" fmla="*/ 37 h 38"/>
                    <a:gd name="T30" fmla="*/ 0 w 20"/>
                    <a:gd name="T31" fmla="*/ 35 h 38"/>
                    <a:gd name="T32" fmla="*/ 0 w 20"/>
                    <a:gd name="T33" fmla="*/ 35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2"/>
                      </a:lnTo>
                      <a:lnTo>
                        <a:pt x="20" y="4"/>
                      </a:lnTo>
                      <a:lnTo>
                        <a:pt x="20" y="5"/>
                      </a:lnTo>
                      <a:lnTo>
                        <a:pt x="20" y="7"/>
                      </a:lnTo>
                      <a:lnTo>
                        <a:pt x="2" y="38"/>
                      </a:lnTo>
                      <a:lnTo>
                        <a:pt x="2" y="37"/>
                      </a:lnTo>
                      <a:lnTo>
                        <a:pt x="0" y="37"/>
                      </a:lnTo>
                      <a:lnTo>
                        <a:pt x="0" y="35"/>
                      </a:lnTo>
                      <a:lnTo>
                        <a:pt x="0" y="33"/>
                      </a:lnTo>
                      <a:close/>
                    </a:path>
                  </a:pathLst>
                </a:custGeom>
                <a:solidFill>
                  <a:srgbClr val="757575"/>
                </a:solidFill>
                <a:ln w="9525">
                  <a:noFill/>
                  <a:round/>
                  <a:headEnd/>
                  <a:tailEnd/>
                </a:ln>
              </p:spPr>
              <p:txBody>
                <a:bodyPr/>
                <a:lstStyle/>
                <a:p>
                  <a:pPr algn="ctr"/>
                  <a:endParaRPr lang="en-US">
                    <a:latin typeface="Candara" pitchFamily="34" charset="0"/>
                  </a:endParaRPr>
                </a:p>
              </p:txBody>
            </p:sp>
            <p:sp>
              <p:nvSpPr>
                <p:cNvPr id="7760" name="Freeform 591"/>
                <p:cNvSpPr>
                  <a:spLocks/>
                </p:cNvSpPr>
                <p:nvPr/>
              </p:nvSpPr>
              <p:spPr bwMode="auto">
                <a:xfrm>
                  <a:off x="1999" y="3166"/>
                  <a:ext cx="20" cy="38"/>
                </a:xfrm>
                <a:custGeom>
                  <a:avLst/>
                  <a:gdLst>
                    <a:gd name="T0" fmla="*/ 0 w 20"/>
                    <a:gd name="T1" fmla="*/ 33 h 38"/>
                    <a:gd name="T2" fmla="*/ 20 w 20"/>
                    <a:gd name="T3" fmla="*/ 0 h 38"/>
                    <a:gd name="T4" fmla="*/ 20 w 20"/>
                    <a:gd name="T5" fmla="*/ 1 h 38"/>
                    <a:gd name="T6" fmla="*/ 20 w 20"/>
                    <a:gd name="T7" fmla="*/ 1 h 38"/>
                    <a:gd name="T8" fmla="*/ 20 w 20"/>
                    <a:gd name="T9" fmla="*/ 3 h 38"/>
                    <a:gd name="T10" fmla="*/ 20 w 20"/>
                    <a:gd name="T11" fmla="*/ 3 h 38"/>
                    <a:gd name="T12" fmla="*/ 20 w 20"/>
                    <a:gd name="T13" fmla="*/ 3 h 38"/>
                    <a:gd name="T14" fmla="*/ 20 w 20"/>
                    <a:gd name="T15" fmla="*/ 4 h 38"/>
                    <a:gd name="T16" fmla="*/ 20 w 20"/>
                    <a:gd name="T17" fmla="*/ 4 h 38"/>
                    <a:gd name="T18" fmla="*/ 20 w 20"/>
                    <a:gd name="T19" fmla="*/ 6 h 38"/>
                    <a:gd name="T20" fmla="*/ 2 w 20"/>
                    <a:gd name="T21" fmla="*/ 38 h 38"/>
                    <a:gd name="T22" fmla="*/ 2 w 20"/>
                    <a:gd name="T23" fmla="*/ 36 h 38"/>
                    <a:gd name="T24" fmla="*/ 2 w 20"/>
                    <a:gd name="T25" fmla="*/ 36 h 38"/>
                    <a:gd name="T26" fmla="*/ 2 w 20"/>
                    <a:gd name="T27" fmla="*/ 36 h 38"/>
                    <a:gd name="T28" fmla="*/ 2 w 20"/>
                    <a:gd name="T29" fmla="*/ 34 h 38"/>
                    <a:gd name="T30" fmla="*/ 2 w 20"/>
                    <a:gd name="T31" fmla="*/ 34 h 38"/>
                    <a:gd name="T32" fmla="*/ 2 w 20"/>
                    <a:gd name="T33" fmla="*/ 33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1"/>
                      </a:lnTo>
                      <a:lnTo>
                        <a:pt x="20" y="3"/>
                      </a:lnTo>
                      <a:lnTo>
                        <a:pt x="20" y="4"/>
                      </a:lnTo>
                      <a:lnTo>
                        <a:pt x="20" y="6"/>
                      </a:lnTo>
                      <a:lnTo>
                        <a:pt x="2" y="38"/>
                      </a:lnTo>
                      <a:lnTo>
                        <a:pt x="2" y="36"/>
                      </a:lnTo>
                      <a:lnTo>
                        <a:pt x="2" y="34"/>
                      </a:lnTo>
                      <a:lnTo>
                        <a:pt x="2" y="33"/>
                      </a:lnTo>
                      <a:lnTo>
                        <a:pt x="0" y="33"/>
                      </a:lnTo>
                      <a:close/>
                    </a:path>
                  </a:pathLst>
                </a:custGeom>
                <a:solidFill>
                  <a:srgbClr val="787878"/>
                </a:solidFill>
                <a:ln w="9525">
                  <a:noFill/>
                  <a:round/>
                  <a:headEnd/>
                  <a:tailEnd/>
                </a:ln>
              </p:spPr>
              <p:txBody>
                <a:bodyPr/>
                <a:lstStyle/>
                <a:p>
                  <a:pPr algn="ctr"/>
                  <a:endParaRPr lang="en-US">
                    <a:latin typeface="Candara" pitchFamily="34" charset="0"/>
                  </a:endParaRPr>
                </a:p>
              </p:txBody>
            </p:sp>
            <p:sp>
              <p:nvSpPr>
                <p:cNvPr id="7761" name="Freeform 592"/>
                <p:cNvSpPr>
                  <a:spLocks/>
                </p:cNvSpPr>
                <p:nvPr/>
              </p:nvSpPr>
              <p:spPr bwMode="auto">
                <a:xfrm>
                  <a:off x="2001" y="3169"/>
                  <a:ext cx="18" cy="36"/>
                </a:xfrm>
                <a:custGeom>
                  <a:avLst/>
                  <a:gdLst>
                    <a:gd name="T0" fmla="*/ 0 w 18"/>
                    <a:gd name="T1" fmla="*/ 31 h 36"/>
                    <a:gd name="T2" fmla="*/ 18 w 18"/>
                    <a:gd name="T3" fmla="*/ 0 h 36"/>
                    <a:gd name="T4" fmla="*/ 18 w 18"/>
                    <a:gd name="T5" fmla="*/ 0 h 36"/>
                    <a:gd name="T6" fmla="*/ 18 w 18"/>
                    <a:gd name="T7" fmla="*/ 1 h 36"/>
                    <a:gd name="T8" fmla="*/ 18 w 18"/>
                    <a:gd name="T9" fmla="*/ 1 h 36"/>
                    <a:gd name="T10" fmla="*/ 18 w 18"/>
                    <a:gd name="T11" fmla="*/ 3 h 36"/>
                    <a:gd name="T12" fmla="*/ 18 w 18"/>
                    <a:gd name="T13" fmla="*/ 3 h 36"/>
                    <a:gd name="T14" fmla="*/ 18 w 18"/>
                    <a:gd name="T15" fmla="*/ 5 h 36"/>
                    <a:gd name="T16" fmla="*/ 18 w 18"/>
                    <a:gd name="T17" fmla="*/ 5 h 36"/>
                    <a:gd name="T18" fmla="*/ 18 w 18"/>
                    <a:gd name="T19" fmla="*/ 6 h 36"/>
                    <a:gd name="T20" fmla="*/ 0 w 18"/>
                    <a:gd name="T21" fmla="*/ 36 h 36"/>
                    <a:gd name="T22" fmla="*/ 0 w 18"/>
                    <a:gd name="T23" fmla="*/ 36 h 36"/>
                    <a:gd name="T24" fmla="*/ 0 w 18"/>
                    <a:gd name="T25" fmla="*/ 36 h 36"/>
                    <a:gd name="T26" fmla="*/ 0 w 18"/>
                    <a:gd name="T27" fmla="*/ 35 h 36"/>
                    <a:gd name="T28" fmla="*/ 0 w 18"/>
                    <a:gd name="T29" fmla="*/ 35 h 36"/>
                    <a:gd name="T30" fmla="*/ 0 w 18"/>
                    <a:gd name="T31" fmla="*/ 33 h 36"/>
                    <a:gd name="T32" fmla="*/ 0 w 18"/>
                    <a:gd name="T33" fmla="*/ 33 h 36"/>
                    <a:gd name="T34" fmla="*/ 0 w 18"/>
                    <a:gd name="T35" fmla="*/ 33 h 36"/>
                    <a:gd name="T36" fmla="*/ 0 w 18"/>
                    <a:gd name="T37" fmla="*/ 3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6"/>
                    <a:gd name="T59" fmla="*/ 18 w 1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6">
                      <a:moveTo>
                        <a:pt x="0" y="31"/>
                      </a:moveTo>
                      <a:lnTo>
                        <a:pt x="18" y="0"/>
                      </a:lnTo>
                      <a:lnTo>
                        <a:pt x="18" y="1"/>
                      </a:lnTo>
                      <a:lnTo>
                        <a:pt x="18" y="3"/>
                      </a:lnTo>
                      <a:lnTo>
                        <a:pt x="18" y="5"/>
                      </a:lnTo>
                      <a:lnTo>
                        <a:pt x="18" y="6"/>
                      </a:lnTo>
                      <a:lnTo>
                        <a:pt x="0" y="36"/>
                      </a:lnTo>
                      <a:lnTo>
                        <a:pt x="0" y="35"/>
                      </a:lnTo>
                      <a:lnTo>
                        <a:pt x="0" y="33"/>
                      </a:lnTo>
                      <a:lnTo>
                        <a:pt x="0" y="31"/>
                      </a:lnTo>
                      <a:close/>
                    </a:path>
                  </a:pathLst>
                </a:custGeom>
                <a:solidFill>
                  <a:srgbClr val="787878"/>
                </a:solidFill>
                <a:ln w="9525">
                  <a:noFill/>
                  <a:round/>
                  <a:headEnd/>
                  <a:tailEnd/>
                </a:ln>
              </p:spPr>
              <p:txBody>
                <a:bodyPr/>
                <a:lstStyle/>
                <a:p>
                  <a:pPr algn="ctr"/>
                  <a:endParaRPr lang="en-US">
                    <a:latin typeface="Candara" pitchFamily="34" charset="0"/>
                  </a:endParaRPr>
                </a:p>
              </p:txBody>
            </p:sp>
            <p:sp>
              <p:nvSpPr>
                <p:cNvPr id="7762" name="Freeform 593"/>
                <p:cNvSpPr>
                  <a:spLocks/>
                </p:cNvSpPr>
                <p:nvPr/>
              </p:nvSpPr>
              <p:spPr bwMode="auto">
                <a:xfrm>
                  <a:off x="2001" y="3172"/>
                  <a:ext cx="18" cy="37"/>
                </a:xfrm>
                <a:custGeom>
                  <a:avLst/>
                  <a:gdLst>
                    <a:gd name="T0" fmla="*/ 0 w 18"/>
                    <a:gd name="T1" fmla="*/ 32 h 37"/>
                    <a:gd name="T2" fmla="*/ 18 w 18"/>
                    <a:gd name="T3" fmla="*/ 0 h 37"/>
                    <a:gd name="T4" fmla="*/ 18 w 18"/>
                    <a:gd name="T5" fmla="*/ 0 h 37"/>
                    <a:gd name="T6" fmla="*/ 18 w 18"/>
                    <a:gd name="T7" fmla="*/ 2 h 37"/>
                    <a:gd name="T8" fmla="*/ 18 w 18"/>
                    <a:gd name="T9" fmla="*/ 2 h 37"/>
                    <a:gd name="T10" fmla="*/ 18 w 18"/>
                    <a:gd name="T11" fmla="*/ 3 h 37"/>
                    <a:gd name="T12" fmla="*/ 18 w 18"/>
                    <a:gd name="T13" fmla="*/ 3 h 37"/>
                    <a:gd name="T14" fmla="*/ 18 w 18"/>
                    <a:gd name="T15" fmla="*/ 3 h 37"/>
                    <a:gd name="T16" fmla="*/ 18 w 18"/>
                    <a:gd name="T17" fmla="*/ 5 h 37"/>
                    <a:gd name="T18" fmla="*/ 18 w 18"/>
                    <a:gd name="T19" fmla="*/ 5 h 37"/>
                    <a:gd name="T20" fmla="*/ 0 w 18"/>
                    <a:gd name="T21" fmla="*/ 37 h 37"/>
                    <a:gd name="T22" fmla="*/ 0 w 18"/>
                    <a:gd name="T23" fmla="*/ 35 h 37"/>
                    <a:gd name="T24" fmla="*/ 0 w 18"/>
                    <a:gd name="T25" fmla="*/ 35 h 37"/>
                    <a:gd name="T26" fmla="*/ 0 w 18"/>
                    <a:gd name="T27" fmla="*/ 35 h 37"/>
                    <a:gd name="T28" fmla="*/ 0 w 18"/>
                    <a:gd name="T29" fmla="*/ 33 h 37"/>
                    <a:gd name="T30" fmla="*/ 0 w 18"/>
                    <a:gd name="T31" fmla="*/ 33 h 37"/>
                    <a:gd name="T32" fmla="*/ 0 w 18"/>
                    <a:gd name="T33" fmla="*/ 33 h 37"/>
                    <a:gd name="T34" fmla="*/ 0 w 18"/>
                    <a:gd name="T35" fmla="*/ 32 h 37"/>
                    <a:gd name="T36" fmla="*/ 0 w 18"/>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7"/>
                    <a:gd name="T59" fmla="*/ 18 w 1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7">
                      <a:moveTo>
                        <a:pt x="0" y="32"/>
                      </a:moveTo>
                      <a:lnTo>
                        <a:pt x="18" y="0"/>
                      </a:lnTo>
                      <a:lnTo>
                        <a:pt x="18" y="2"/>
                      </a:lnTo>
                      <a:lnTo>
                        <a:pt x="18" y="3"/>
                      </a:lnTo>
                      <a:lnTo>
                        <a:pt x="18" y="5"/>
                      </a:lnTo>
                      <a:lnTo>
                        <a:pt x="0" y="37"/>
                      </a:lnTo>
                      <a:lnTo>
                        <a:pt x="0" y="35"/>
                      </a:lnTo>
                      <a:lnTo>
                        <a:pt x="0" y="33"/>
                      </a:lnTo>
                      <a:lnTo>
                        <a:pt x="0" y="32"/>
                      </a:lnTo>
                      <a:close/>
                    </a:path>
                  </a:pathLst>
                </a:custGeom>
                <a:solidFill>
                  <a:srgbClr val="787878"/>
                </a:solidFill>
                <a:ln w="9525">
                  <a:noFill/>
                  <a:round/>
                  <a:headEnd/>
                  <a:tailEnd/>
                </a:ln>
              </p:spPr>
              <p:txBody>
                <a:bodyPr/>
                <a:lstStyle/>
                <a:p>
                  <a:pPr algn="ctr"/>
                  <a:endParaRPr lang="en-US">
                    <a:latin typeface="Candara" pitchFamily="34" charset="0"/>
                  </a:endParaRPr>
                </a:p>
              </p:txBody>
            </p:sp>
            <p:sp>
              <p:nvSpPr>
                <p:cNvPr id="7763" name="Freeform 594"/>
                <p:cNvSpPr>
                  <a:spLocks/>
                </p:cNvSpPr>
                <p:nvPr/>
              </p:nvSpPr>
              <p:spPr bwMode="auto">
                <a:xfrm>
                  <a:off x="2001" y="3175"/>
                  <a:ext cx="18" cy="35"/>
                </a:xfrm>
                <a:custGeom>
                  <a:avLst/>
                  <a:gdLst>
                    <a:gd name="T0" fmla="*/ 0 w 18"/>
                    <a:gd name="T1" fmla="*/ 30 h 35"/>
                    <a:gd name="T2" fmla="*/ 18 w 18"/>
                    <a:gd name="T3" fmla="*/ 0 h 35"/>
                    <a:gd name="T4" fmla="*/ 18 w 18"/>
                    <a:gd name="T5" fmla="*/ 0 h 35"/>
                    <a:gd name="T6" fmla="*/ 18 w 18"/>
                    <a:gd name="T7" fmla="*/ 0 h 35"/>
                    <a:gd name="T8" fmla="*/ 18 w 18"/>
                    <a:gd name="T9" fmla="*/ 2 h 35"/>
                    <a:gd name="T10" fmla="*/ 18 w 18"/>
                    <a:gd name="T11" fmla="*/ 2 h 35"/>
                    <a:gd name="T12" fmla="*/ 18 w 18"/>
                    <a:gd name="T13" fmla="*/ 4 h 35"/>
                    <a:gd name="T14" fmla="*/ 18 w 18"/>
                    <a:gd name="T15" fmla="*/ 4 h 35"/>
                    <a:gd name="T16" fmla="*/ 18 w 18"/>
                    <a:gd name="T17" fmla="*/ 5 h 35"/>
                    <a:gd name="T18" fmla="*/ 18 w 18"/>
                    <a:gd name="T19" fmla="*/ 5 h 35"/>
                    <a:gd name="T20" fmla="*/ 0 w 18"/>
                    <a:gd name="T21" fmla="*/ 35 h 35"/>
                    <a:gd name="T22" fmla="*/ 0 w 18"/>
                    <a:gd name="T23" fmla="*/ 35 h 35"/>
                    <a:gd name="T24" fmla="*/ 0 w 18"/>
                    <a:gd name="T25" fmla="*/ 35 h 35"/>
                    <a:gd name="T26" fmla="*/ 0 w 18"/>
                    <a:gd name="T27" fmla="*/ 34 h 35"/>
                    <a:gd name="T28" fmla="*/ 0 w 18"/>
                    <a:gd name="T29" fmla="*/ 34 h 35"/>
                    <a:gd name="T30" fmla="*/ 0 w 18"/>
                    <a:gd name="T31" fmla="*/ 32 h 35"/>
                    <a:gd name="T32" fmla="*/ 0 w 18"/>
                    <a:gd name="T33" fmla="*/ 32 h 35"/>
                    <a:gd name="T34" fmla="*/ 0 w 18"/>
                    <a:gd name="T35" fmla="*/ 32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4"/>
                      </a:lnTo>
                      <a:lnTo>
                        <a:pt x="18" y="5"/>
                      </a:lnTo>
                      <a:lnTo>
                        <a:pt x="0" y="35"/>
                      </a:lnTo>
                      <a:lnTo>
                        <a:pt x="0" y="34"/>
                      </a:lnTo>
                      <a:lnTo>
                        <a:pt x="0" y="32"/>
                      </a:lnTo>
                      <a:lnTo>
                        <a:pt x="0" y="30"/>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764" name="Freeform 595"/>
                <p:cNvSpPr>
                  <a:spLocks/>
                </p:cNvSpPr>
                <p:nvPr/>
              </p:nvSpPr>
              <p:spPr bwMode="auto">
                <a:xfrm>
                  <a:off x="2001" y="3177"/>
                  <a:ext cx="18" cy="37"/>
                </a:xfrm>
                <a:custGeom>
                  <a:avLst/>
                  <a:gdLst>
                    <a:gd name="T0" fmla="*/ 0 w 18"/>
                    <a:gd name="T1" fmla="*/ 32 h 37"/>
                    <a:gd name="T2" fmla="*/ 18 w 18"/>
                    <a:gd name="T3" fmla="*/ 0 h 37"/>
                    <a:gd name="T4" fmla="*/ 18 w 18"/>
                    <a:gd name="T5" fmla="*/ 2 h 37"/>
                    <a:gd name="T6" fmla="*/ 18 w 18"/>
                    <a:gd name="T7" fmla="*/ 2 h 37"/>
                    <a:gd name="T8" fmla="*/ 18 w 18"/>
                    <a:gd name="T9" fmla="*/ 3 h 37"/>
                    <a:gd name="T10" fmla="*/ 18 w 18"/>
                    <a:gd name="T11" fmla="*/ 3 h 37"/>
                    <a:gd name="T12" fmla="*/ 18 w 18"/>
                    <a:gd name="T13" fmla="*/ 5 h 37"/>
                    <a:gd name="T14" fmla="*/ 18 w 18"/>
                    <a:gd name="T15" fmla="*/ 5 h 37"/>
                    <a:gd name="T16" fmla="*/ 18 w 18"/>
                    <a:gd name="T17" fmla="*/ 5 h 37"/>
                    <a:gd name="T18" fmla="*/ 18 w 18"/>
                    <a:gd name="T19" fmla="*/ 7 h 37"/>
                    <a:gd name="T20" fmla="*/ 0 w 18"/>
                    <a:gd name="T21" fmla="*/ 37 h 37"/>
                    <a:gd name="T22" fmla="*/ 0 w 18"/>
                    <a:gd name="T23" fmla="*/ 37 h 37"/>
                    <a:gd name="T24" fmla="*/ 0 w 18"/>
                    <a:gd name="T25" fmla="*/ 35 h 37"/>
                    <a:gd name="T26" fmla="*/ 0 w 18"/>
                    <a:gd name="T27" fmla="*/ 35 h 37"/>
                    <a:gd name="T28" fmla="*/ 0 w 18"/>
                    <a:gd name="T29" fmla="*/ 33 h 37"/>
                    <a:gd name="T30" fmla="*/ 0 w 18"/>
                    <a:gd name="T31" fmla="*/ 33 h 37"/>
                    <a:gd name="T32" fmla="*/ 0 w 18"/>
                    <a:gd name="T33" fmla="*/ 33 h 37"/>
                    <a:gd name="T34" fmla="*/ 0 w 18"/>
                    <a:gd name="T35" fmla="*/ 32 h 37"/>
                    <a:gd name="T36" fmla="*/ 0 w 18"/>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7"/>
                    <a:gd name="T59" fmla="*/ 18 w 1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7">
                      <a:moveTo>
                        <a:pt x="0" y="32"/>
                      </a:moveTo>
                      <a:lnTo>
                        <a:pt x="18" y="0"/>
                      </a:lnTo>
                      <a:lnTo>
                        <a:pt x="18" y="2"/>
                      </a:lnTo>
                      <a:lnTo>
                        <a:pt x="18" y="3"/>
                      </a:lnTo>
                      <a:lnTo>
                        <a:pt x="18" y="5"/>
                      </a:lnTo>
                      <a:lnTo>
                        <a:pt x="18" y="7"/>
                      </a:lnTo>
                      <a:lnTo>
                        <a:pt x="0" y="37"/>
                      </a:lnTo>
                      <a:lnTo>
                        <a:pt x="0" y="35"/>
                      </a:lnTo>
                      <a:lnTo>
                        <a:pt x="0" y="33"/>
                      </a:lnTo>
                      <a:lnTo>
                        <a:pt x="0" y="32"/>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765" name="Freeform 596"/>
                <p:cNvSpPr>
                  <a:spLocks/>
                </p:cNvSpPr>
                <p:nvPr/>
              </p:nvSpPr>
              <p:spPr bwMode="auto">
                <a:xfrm>
                  <a:off x="2001" y="3180"/>
                  <a:ext cx="18" cy="37"/>
                </a:xfrm>
                <a:custGeom>
                  <a:avLst/>
                  <a:gdLst>
                    <a:gd name="T0" fmla="*/ 0 w 18"/>
                    <a:gd name="T1" fmla="*/ 30 h 37"/>
                    <a:gd name="T2" fmla="*/ 18 w 18"/>
                    <a:gd name="T3" fmla="*/ 0 h 37"/>
                    <a:gd name="T4" fmla="*/ 18 w 18"/>
                    <a:gd name="T5" fmla="*/ 2 h 37"/>
                    <a:gd name="T6" fmla="*/ 18 w 18"/>
                    <a:gd name="T7" fmla="*/ 2 h 37"/>
                    <a:gd name="T8" fmla="*/ 18 w 18"/>
                    <a:gd name="T9" fmla="*/ 2 h 37"/>
                    <a:gd name="T10" fmla="*/ 18 w 18"/>
                    <a:gd name="T11" fmla="*/ 4 h 37"/>
                    <a:gd name="T12" fmla="*/ 18 w 18"/>
                    <a:gd name="T13" fmla="*/ 4 h 37"/>
                    <a:gd name="T14" fmla="*/ 18 w 18"/>
                    <a:gd name="T15" fmla="*/ 5 h 37"/>
                    <a:gd name="T16" fmla="*/ 18 w 18"/>
                    <a:gd name="T17" fmla="*/ 5 h 37"/>
                    <a:gd name="T18" fmla="*/ 18 w 18"/>
                    <a:gd name="T19" fmla="*/ 7 h 37"/>
                    <a:gd name="T20" fmla="*/ 0 w 18"/>
                    <a:gd name="T21" fmla="*/ 37 h 37"/>
                    <a:gd name="T22" fmla="*/ 0 w 18"/>
                    <a:gd name="T23" fmla="*/ 35 h 37"/>
                    <a:gd name="T24" fmla="*/ 0 w 18"/>
                    <a:gd name="T25" fmla="*/ 35 h 37"/>
                    <a:gd name="T26" fmla="*/ 0 w 18"/>
                    <a:gd name="T27" fmla="*/ 34 h 37"/>
                    <a:gd name="T28" fmla="*/ 0 w 18"/>
                    <a:gd name="T29" fmla="*/ 34 h 37"/>
                    <a:gd name="T30" fmla="*/ 0 w 18"/>
                    <a:gd name="T31" fmla="*/ 34 h 37"/>
                    <a:gd name="T32" fmla="*/ 0 w 18"/>
                    <a:gd name="T33" fmla="*/ 32 h 37"/>
                    <a:gd name="T34" fmla="*/ 0 w 18"/>
                    <a:gd name="T35" fmla="*/ 32 h 37"/>
                    <a:gd name="T36" fmla="*/ 0 w 18"/>
                    <a:gd name="T37" fmla="*/ 3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7"/>
                    <a:gd name="T59" fmla="*/ 18 w 1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7">
                      <a:moveTo>
                        <a:pt x="0" y="30"/>
                      </a:moveTo>
                      <a:lnTo>
                        <a:pt x="18" y="0"/>
                      </a:lnTo>
                      <a:lnTo>
                        <a:pt x="18" y="2"/>
                      </a:lnTo>
                      <a:lnTo>
                        <a:pt x="18" y="4"/>
                      </a:lnTo>
                      <a:lnTo>
                        <a:pt x="18" y="5"/>
                      </a:lnTo>
                      <a:lnTo>
                        <a:pt x="18" y="7"/>
                      </a:lnTo>
                      <a:lnTo>
                        <a:pt x="0" y="37"/>
                      </a:lnTo>
                      <a:lnTo>
                        <a:pt x="0" y="35"/>
                      </a:lnTo>
                      <a:lnTo>
                        <a:pt x="0" y="34"/>
                      </a:lnTo>
                      <a:lnTo>
                        <a:pt x="0" y="32"/>
                      </a:lnTo>
                      <a:lnTo>
                        <a:pt x="0" y="30"/>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766" name="Freeform 597"/>
                <p:cNvSpPr>
                  <a:spLocks/>
                </p:cNvSpPr>
                <p:nvPr/>
              </p:nvSpPr>
              <p:spPr bwMode="auto">
                <a:xfrm>
                  <a:off x="2001" y="3184"/>
                  <a:ext cx="18" cy="35"/>
                </a:xfrm>
                <a:custGeom>
                  <a:avLst/>
                  <a:gdLst>
                    <a:gd name="T0" fmla="*/ 0 w 18"/>
                    <a:gd name="T1" fmla="*/ 30 h 35"/>
                    <a:gd name="T2" fmla="*/ 18 w 18"/>
                    <a:gd name="T3" fmla="*/ 0 h 35"/>
                    <a:gd name="T4" fmla="*/ 18 w 18"/>
                    <a:gd name="T5" fmla="*/ 0 h 35"/>
                    <a:gd name="T6" fmla="*/ 18 w 18"/>
                    <a:gd name="T7" fmla="*/ 1 h 35"/>
                    <a:gd name="T8" fmla="*/ 18 w 18"/>
                    <a:gd name="T9" fmla="*/ 1 h 35"/>
                    <a:gd name="T10" fmla="*/ 18 w 18"/>
                    <a:gd name="T11" fmla="*/ 3 h 35"/>
                    <a:gd name="T12" fmla="*/ 18 w 18"/>
                    <a:gd name="T13" fmla="*/ 3 h 35"/>
                    <a:gd name="T14" fmla="*/ 18 w 18"/>
                    <a:gd name="T15" fmla="*/ 3 h 35"/>
                    <a:gd name="T16" fmla="*/ 18 w 18"/>
                    <a:gd name="T17" fmla="*/ 5 h 35"/>
                    <a:gd name="T18" fmla="*/ 18 w 18"/>
                    <a:gd name="T19" fmla="*/ 5 h 35"/>
                    <a:gd name="T20" fmla="*/ 0 w 18"/>
                    <a:gd name="T21" fmla="*/ 35 h 35"/>
                    <a:gd name="T22" fmla="*/ 0 w 18"/>
                    <a:gd name="T23" fmla="*/ 35 h 35"/>
                    <a:gd name="T24" fmla="*/ 0 w 18"/>
                    <a:gd name="T25" fmla="*/ 33 h 35"/>
                    <a:gd name="T26" fmla="*/ 0 w 18"/>
                    <a:gd name="T27" fmla="*/ 33 h 35"/>
                    <a:gd name="T28" fmla="*/ 0 w 18"/>
                    <a:gd name="T29" fmla="*/ 33 h 35"/>
                    <a:gd name="T30" fmla="*/ 0 w 18"/>
                    <a:gd name="T31" fmla="*/ 31 h 35"/>
                    <a:gd name="T32" fmla="*/ 0 w 18"/>
                    <a:gd name="T33" fmla="*/ 31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1"/>
                      </a:lnTo>
                      <a:lnTo>
                        <a:pt x="18" y="3"/>
                      </a:lnTo>
                      <a:lnTo>
                        <a:pt x="18" y="5"/>
                      </a:lnTo>
                      <a:lnTo>
                        <a:pt x="0" y="35"/>
                      </a:lnTo>
                      <a:lnTo>
                        <a:pt x="0" y="33"/>
                      </a:lnTo>
                      <a:lnTo>
                        <a:pt x="0" y="31"/>
                      </a:lnTo>
                      <a:lnTo>
                        <a:pt x="0" y="30"/>
                      </a:lnTo>
                      <a:close/>
                    </a:path>
                  </a:pathLst>
                </a:custGeom>
                <a:solidFill>
                  <a:srgbClr val="7A7A7A"/>
                </a:solidFill>
                <a:ln w="9525">
                  <a:noFill/>
                  <a:round/>
                  <a:headEnd/>
                  <a:tailEnd/>
                </a:ln>
              </p:spPr>
              <p:txBody>
                <a:bodyPr/>
                <a:lstStyle/>
                <a:p>
                  <a:pPr algn="ctr"/>
                  <a:endParaRPr lang="en-US">
                    <a:latin typeface="Candara" pitchFamily="34" charset="0"/>
                  </a:endParaRPr>
                </a:p>
              </p:txBody>
            </p:sp>
            <p:sp>
              <p:nvSpPr>
                <p:cNvPr id="7767" name="Freeform 598"/>
                <p:cNvSpPr>
                  <a:spLocks/>
                </p:cNvSpPr>
                <p:nvPr/>
              </p:nvSpPr>
              <p:spPr bwMode="auto">
                <a:xfrm>
                  <a:off x="2001" y="3187"/>
                  <a:ext cx="18" cy="35"/>
                </a:xfrm>
                <a:custGeom>
                  <a:avLst/>
                  <a:gdLst>
                    <a:gd name="T0" fmla="*/ 0 w 18"/>
                    <a:gd name="T1" fmla="*/ 30 h 35"/>
                    <a:gd name="T2" fmla="*/ 18 w 18"/>
                    <a:gd name="T3" fmla="*/ 0 h 35"/>
                    <a:gd name="T4" fmla="*/ 18 w 18"/>
                    <a:gd name="T5" fmla="*/ 0 h 35"/>
                    <a:gd name="T6" fmla="*/ 18 w 18"/>
                    <a:gd name="T7" fmla="*/ 0 h 35"/>
                    <a:gd name="T8" fmla="*/ 18 w 18"/>
                    <a:gd name="T9" fmla="*/ 2 h 35"/>
                    <a:gd name="T10" fmla="*/ 18 w 18"/>
                    <a:gd name="T11" fmla="*/ 2 h 35"/>
                    <a:gd name="T12" fmla="*/ 18 w 18"/>
                    <a:gd name="T13" fmla="*/ 3 h 35"/>
                    <a:gd name="T14" fmla="*/ 18 w 18"/>
                    <a:gd name="T15" fmla="*/ 3 h 35"/>
                    <a:gd name="T16" fmla="*/ 18 w 18"/>
                    <a:gd name="T17" fmla="*/ 5 h 35"/>
                    <a:gd name="T18" fmla="*/ 18 w 18"/>
                    <a:gd name="T19" fmla="*/ 5 h 35"/>
                    <a:gd name="T20" fmla="*/ 0 w 18"/>
                    <a:gd name="T21" fmla="*/ 35 h 35"/>
                    <a:gd name="T22" fmla="*/ 0 w 18"/>
                    <a:gd name="T23" fmla="*/ 33 h 35"/>
                    <a:gd name="T24" fmla="*/ 0 w 18"/>
                    <a:gd name="T25" fmla="*/ 33 h 35"/>
                    <a:gd name="T26" fmla="*/ 0 w 18"/>
                    <a:gd name="T27" fmla="*/ 32 h 35"/>
                    <a:gd name="T28" fmla="*/ 0 w 18"/>
                    <a:gd name="T29" fmla="*/ 32 h 35"/>
                    <a:gd name="T30" fmla="*/ 0 w 18"/>
                    <a:gd name="T31" fmla="*/ 32 h 35"/>
                    <a:gd name="T32" fmla="*/ 0 w 18"/>
                    <a:gd name="T33" fmla="*/ 30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3"/>
                      </a:lnTo>
                      <a:lnTo>
                        <a:pt x="18" y="5"/>
                      </a:lnTo>
                      <a:lnTo>
                        <a:pt x="0" y="35"/>
                      </a:lnTo>
                      <a:lnTo>
                        <a:pt x="0" y="33"/>
                      </a:lnTo>
                      <a:lnTo>
                        <a:pt x="0" y="32"/>
                      </a:lnTo>
                      <a:lnTo>
                        <a:pt x="0" y="30"/>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768" name="Freeform 599"/>
                <p:cNvSpPr>
                  <a:spLocks/>
                </p:cNvSpPr>
                <p:nvPr/>
              </p:nvSpPr>
              <p:spPr bwMode="auto">
                <a:xfrm>
                  <a:off x="2001" y="3189"/>
                  <a:ext cx="18" cy="35"/>
                </a:xfrm>
                <a:custGeom>
                  <a:avLst/>
                  <a:gdLst>
                    <a:gd name="T0" fmla="*/ 0 w 18"/>
                    <a:gd name="T1" fmla="*/ 30 h 35"/>
                    <a:gd name="T2" fmla="*/ 18 w 18"/>
                    <a:gd name="T3" fmla="*/ 0 h 35"/>
                    <a:gd name="T4" fmla="*/ 18 w 18"/>
                    <a:gd name="T5" fmla="*/ 1 h 35"/>
                    <a:gd name="T6" fmla="*/ 18 w 18"/>
                    <a:gd name="T7" fmla="*/ 1 h 35"/>
                    <a:gd name="T8" fmla="*/ 18 w 18"/>
                    <a:gd name="T9" fmla="*/ 3 h 35"/>
                    <a:gd name="T10" fmla="*/ 18 w 18"/>
                    <a:gd name="T11" fmla="*/ 3 h 35"/>
                    <a:gd name="T12" fmla="*/ 18 w 18"/>
                    <a:gd name="T13" fmla="*/ 3 h 35"/>
                    <a:gd name="T14" fmla="*/ 18 w 18"/>
                    <a:gd name="T15" fmla="*/ 5 h 35"/>
                    <a:gd name="T16" fmla="*/ 18 w 18"/>
                    <a:gd name="T17" fmla="*/ 5 h 35"/>
                    <a:gd name="T18" fmla="*/ 18 w 18"/>
                    <a:gd name="T19" fmla="*/ 6 h 35"/>
                    <a:gd name="T20" fmla="*/ 2 w 18"/>
                    <a:gd name="T21" fmla="*/ 35 h 35"/>
                    <a:gd name="T22" fmla="*/ 2 w 18"/>
                    <a:gd name="T23" fmla="*/ 35 h 35"/>
                    <a:gd name="T24" fmla="*/ 2 w 18"/>
                    <a:gd name="T25" fmla="*/ 33 h 35"/>
                    <a:gd name="T26" fmla="*/ 0 w 18"/>
                    <a:gd name="T27" fmla="*/ 33 h 35"/>
                    <a:gd name="T28" fmla="*/ 0 w 18"/>
                    <a:gd name="T29" fmla="*/ 33 h 35"/>
                    <a:gd name="T30" fmla="*/ 0 w 18"/>
                    <a:gd name="T31" fmla="*/ 31 h 35"/>
                    <a:gd name="T32" fmla="*/ 0 w 18"/>
                    <a:gd name="T33" fmla="*/ 31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1"/>
                      </a:lnTo>
                      <a:lnTo>
                        <a:pt x="18" y="3"/>
                      </a:lnTo>
                      <a:lnTo>
                        <a:pt x="18" y="5"/>
                      </a:lnTo>
                      <a:lnTo>
                        <a:pt x="18" y="6"/>
                      </a:lnTo>
                      <a:lnTo>
                        <a:pt x="2" y="35"/>
                      </a:lnTo>
                      <a:lnTo>
                        <a:pt x="2" y="33"/>
                      </a:lnTo>
                      <a:lnTo>
                        <a:pt x="0" y="33"/>
                      </a:lnTo>
                      <a:lnTo>
                        <a:pt x="0" y="31"/>
                      </a:lnTo>
                      <a:lnTo>
                        <a:pt x="0" y="30"/>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769" name="Freeform 600"/>
                <p:cNvSpPr>
                  <a:spLocks/>
                </p:cNvSpPr>
                <p:nvPr/>
              </p:nvSpPr>
              <p:spPr bwMode="auto">
                <a:xfrm>
                  <a:off x="2001" y="3192"/>
                  <a:ext cx="18" cy="35"/>
                </a:xfrm>
                <a:custGeom>
                  <a:avLst/>
                  <a:gdLst>
                    <a:gd name="T0" fmla="*/ 0 w 18"/>
                    <a:gd name="T1" fmla="*/ 30 h 35"/>
                    <a:gd name="T2" fmla="*/ 18 w 18"/>
                    <a:gd name="T3" fmla="*/ 0 h 35"/>
                    <a:gd name="T4" fmla="*/ 18 w 18"/>
                    <a:gd name="T5" fmla="*/ 0 h 35"/>
                    <a:gd name="T6" fmla="*/ 18 w 18"/>
                    <a:gd name="T7" fmla="*/ 2 h 35"/>
                    <a:gd name="T8" fmla="*/ 18 w 18"/>
                    <a:gd name="T9" fmla="*/ 2 h 35"/>
                    <a:gd name="T10" fmla="*/ 18 w 18"/>
                    <a:gd name="T11" fmla="*/ 3 h 35"/>
                    <a:gd name="T12" fmla="*/ 18 w 18"/>
                    <a:gd name="T13" fmla="*/ 3 h 35"/>
                    <a:gd name="T14" fmla="*/ 18 w 18"/>
                    <a:gd name="T15" fmla="*/ 3 h 35"/>
                    <a:gd name="T16" fmla="*/ 18 w 18"/>
                    <a:gd name="T17" fmla="*/ 5 h 35"/>
                    <a:gd name="T18" fmla="*/ 18 w 18"/>
                    <a:gd name="T19" fmla="*/ 5 h 35"/>
                    <a:gd name="T20" fmla="*/ 2 w 18"/>
                    <a:gd name="T21" fmla="*/ 35 h 35"/>
                    <a:gd name="T22" fmla="*/ 2 w 18"/>
                    <a:gd name="T23" fmla="*/ 33 h 35"/>
                    <a:gd name="T24" fmla="*/ 2 w 18"/>
                    <a:gd name="T25" fmla="*/ 33 h 35"/>
                    <a:gd name="T26" fmla="*/ 2 w 18"/>
                    <a:gd name="T27" fmla="*/ 33 h 35"/>
                    <a:gd name="T28" fmla="*/ 2 w 18"/>
                    <a:gd name="T29" fmla="*/ 32 h 35"/>
                    <a:gd name="T30" fmla="*/ 2 w 18"/>
                    <a:gd name="T31" fmla="*/ 32 h 35"/>
                    <a:gd name="T32" fmla="*/ 2 w 18"/>
                    <a:gd name="T33" fmla="*/ 30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3"/>
                      </a:lnTo>
                      <a:lnTo>
                        <a:pt x="18" y="5"/>
                      </a:lnTo>
                      <a:lnTo>
                        <a:pt x="2" y="35"/>
                      </a:lnTo>
                      <a:lnTo>
                        <a:pt x="2" y="33"/>
                      </a:lnTo>
                      <a:lnTo>
                        <a:pt x="2" y="32"/>
                      </a:lnTo>
                      <a:lnTo>
                        <a:pt x="2" y="30"/>
                      </a:lnTo>
                      <a:lnTo>
                        <a:pt x="0" y="30"/>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770" name="Freeform 601"/>
                <p:cNvSpPr>
                  <a:spLocks/>
                </p:cNvSpPr>
                <p:nvPr/>
              </p:nvSpPr>
              <p:spPr bwMode="auto">
                <a:xfrm>
                  <a:off x="2003" y="3195"/>
                  <a:ext cx="16" cy="33"/>
                </a:xfrm>
                <a:custGeom>
                  <a:avLst/>
                  <a:gdLst>
                    <a:gd name="T0" fmla="*/ 0 w 16"/>
                    <a:gd name="T1" fmla="*/ 29 h 33"/>
                    <a:gd name="T2" fmla="*/ 16 w 16"/>
                    <a:gd name="T3" fmla="*/ 0 h 33"/>
                    <a:gd name="T4" fmla="*/ 16 w 16"/>
                    <a:gd name="T5" fmla="*/ 0 h 33"/>
                    <a:gd name="T6" fmla="*/ 16 w 16"/>
                    <a:gd name="T7" fmla="*/ 0 h 33"/>
                    <a:gd name="T8" fmla="*/ 16 w 16"/>
                    <a:gd name="T9" fmla="*/ 2 h 33"/>
                    <a:gd name="T10" fmla="*/ 16 w 16"/>
                    <a:gd name="T11" fmla="*/ 2 h 33"/>
                    <a:gd name="T12" fmla="*/ 16 w 16"/>
                    <a:gd name="T13" fmla="*/ 4 h 33"/>
                    <a:gd name="T14" fmla="*/ 16 w 16"/>
                    <a:gd name="T15" fmla="*/ 4 h 33"/>
                    <a:gd name="T16" fmla="*/ 16 w 16"/>
                    <a:gd name="T17" fmla="*/ 5 h 33"/>
                    <a:gd name="T18" fmla="*/ 16 w 16"/>
                    <a:gd name="T19" fmla="*/ 5 h 33"/>
                    <a:gd name="T20" fmla="*/ 0 w 16"/>
                    <a:gd name="T21" fmla="*/ 33 h 33"/>
                    <a:gd name="T22" fmla="*/ 0 w 16"/>
                    <a:gd name="T23" fmla="*/ 33 h 33"/>
                    <a:gd name="T24" fmla="*/ 0 w 16"/>
                    <a:gd name="T25" fmla="*/ 32 h 33"/>
                    <a:gd name="T26" fmla="*/ 0 w 16"/>
                    <a:gd name="T27" fmla="*/ 32 h 33"/>
                    <a:gd name="T28" fmla="*/ 0 w 16"/>
                    <a:gd name="T29" fmla="*/ 32 h 33"/>
                    <a:gd name="T30" fmla="*/ 0 w 16"/>
                    <a:gd name="T31" fmla="*/ 30 h 33"/>
                    <a:gd name="T32" fmla="*/ 0 w 16"/>
                    <a:gd name="T33" fmla="*/ 30 h 33"/>
                    <a:gd name="T34" fmla="*/ 0 w 16"/>
                    <a:gd name="T35" fmla="*/ 30 h 33"/>
                    <a:gd name="T36" fmla="*/ 0 w 16"/>
                    <a:gd name="T37" fmla="*/ 29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9"/>
                      </a:moveTo>
                      <a:lnTo>
                        <a:pt x="16" y="0"/>
                      </a:lnTo>
                      <a:lnTo>
                        <a:pt x="16" y="2"/>
                      </a:lnTo>
                      <a:lnTo>
                        <a:pt x="16" y="4"/>
                      </a:lnTo>
                      <a:lnTo>
                        <a:pt x="16" y="5"/>
                      </a:lnTo>
                      <a:lnTo>
                        <a:pt x="0" y="33"/>
                      </a:lnTo>
                      <a:lnTo>
                        <a:pt x="0" y="32"/>
                      </a:lnTo>
                      <a:lnTo>
                        <a:pt x="0" y="30"/>
                      </a:lnTo>
                      <a:lnTo>
                        <a:pt x="0" y="29"/>
                      </a:lnTo>
                      <a:close/>
                    </a:path>
                  </a:pathLst>
                </a:custGeom>
                <a:solidFill>
                  <a:srgbClr val="7D7D7D"/>
                </a:solidFill>
                <a:ln w="9525">
                  <a:noFill/>
                  <a:round/>
                  <a:headEnd/>
                  <a:tailEnd/>
                </a:ln>
              </p:spPr>
              <p:txBody>
                <a:bodyPr/>
                <a:lstStyle/>
                <a:p>
                  <a:pPr algn="ctr"/>
                  <a:endParaRPr lang="en-US">
                    <a:latin typeface="Candara" pitchFamily="34" charset="0"/>
                  </a:endParaRPr>
                </a:p>
              </p:txBody>
            </p:sp>
            <p:sp>
              <p:nvSpPr>
                <p:cNvPr id="7771" name="Freeform 602"/>
                <p:cNvSpPr>
                  <a:spLocks/>
                </p:cNvSpPr>
                <p:nvPr/>
              </p:nvSpPr>
              <p:spPr bwMode="auto">
                <a:xfrm>
                  <a:off x="2003" y="3197"/>
                  <a:ext cx="16" cy="35"/>
                </a:xfrm>
                <a:custGeom>
                  <a:avLst/>
                  <a:gdLst>
                    <a:gd name="T0" fmla="*/ 0 w 16"/>
                    <a:gd name="T1" fmla="*/ 30 h 35"/>
                    <a:gd name="T2" fmla="*/ 16 w 16"/>
                    <a:gd name="T3" fmla="*/ 0 h 35"/>
                    <a:gd name="T4" fmla="*/ 16 w 16"/>
                    <a:gd name="T5" fmla="*/ 2 h 35"/>
                    <a:gd name="T6" fmla="*/ 16 w 16"/>
                    <a:gd name="T7" fmla="*/ 2 h 35"/>
                    <a:gd name="T8" fmla="*/ 16 w 16"/>
                    <a:gd name="T9" fmla="*/ 2 h 35"/>
                    <a:gd name="T10" fmla="*/ 16 w 16"/>
                    <a:gd name="T11" fmla="*/ 3 h 35"/>
                    <a:gd name="T12" fmla="*/ 16 w 16"/>
                    <a:gd name="T13" fmla="*/ 3 h 35"/>
                    <a:gd name="T14" fmla="*/ 16 w 16"/>
                    <a:gd name="T15" fmla="*/ 5 h 35"/>
                    <a:gd name="T16" fmla="*/ 16 w 16"/>
                    <a:gd name="T17" fmla="*/ 5 h 35"/>
                    <a:gd name="T18" fmla="*/ 16 w 16"/>
                    <a:gd name="T19" fmla="*/ 7 h 35"/>
                    <a:gd name="T20" fmla="*/ 0 w 16"/>
                    <a:gd name="T21" fmla="*/ 35 h 35"/>
                    <a:gd name="T22" fmla="*/ 0 w 16"/>
                    <a:gd name="T23" fmla="*/ 33 h 35"/>
                    <a:gd name="T24" fmla="*/ 0 w 16"/>
                    <a:gd name="T25" fmla="*/ 33 h 35"/>
                    <a:gd name="T26" fmla="*/ 0 w 16"/>
                    <a:gd name="T27" fmla="*/ 33 h 35"/>
                    <a:gd name="T28" fmla="*/ 0 w 16"/>
                    <a:gd name="T29" fmla="*/ 31 h 35"/>
                    <a:gd name="T30" fmla="*/ 0 w 16"/>
                    <a:gd name="T31" fmla="*/ 31 h 35"/>
                    <a:gd name="T32" fmla="*/ 0 w 16"/>
                    <a:gd name="T33" fmla="*/ 30 h 35"/>
                    <a:gd name="T34" fmla="*/ 0 w 16"/>
                    <a:gd name="T35" fmla="*/ 30 h 35"/>
                    <a:gd name="T36" fmla="*/ 0 w 16"/>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0" y="30"/>
                      </a:moveTo>
                      <a:lnTo>
                        <a:pt x="16" y="0"/>
                      </a:lnTo>
                      <a:lnTo>
                        <a:pt x="16" y="2"/>
                      </a:lnTo>
                      <a:lnTo>
                        <a:pt x="16" y="3"/>
                      </a:lnTo>
                      <a:lnTo>
                        <a:pt x="16" y="5"/>
                      </a:lnTo>
                      <a:lnTo>
                        <a:pt x="16" y="7"/>
                      </a:lnTo>
                      <a:lnTo>
                        <a:pt x="0" y="35"/>
                      </a:lnTo>
                      <a:lnTo>
                        <a:pt x="0" y="33"/>
                      </a:lnTo>
                      <a:lnTo>
                        <a:pt x="0" y="31"/>
                      </a:lnTo>
                      <a:lnTo>
                        <a:pt x="0" y="30"/>
                      </a:lnTo>
                      <a:close/>
                    </a:path>
                  </a:pathLst>
                </a:custGeom>
                <a:solidFill>
                  <a:srgbClr val="7F7F7F"/>
                </a:solidFill>
                <a:ln w="9525">
                  <a:noFill/>
                  <a:round/>
                  <a:headEnd/>
                  <a:tailEnd/>
                </a:ln>
              </p:spPr>
              <p:txBody>
                <a:bodyPr/>
                <a:lstStyle/>
                <a:p>
                  <a:pPr algn="ctr"/>
                  <a:endParaRPr lang="en-US">
                    <a:latin typeface="Candara" pitchFamily="34" charset="0"/>
                  </a:endParaRPr>
                </a:p>
              </p:txBody>
            </p:sp>
            <p:sp>
              <p:nvSpPr>
                <p:cNvPr id="7772" name="Freeform 603"/>
                <p:cNvSpPr>
                  <a:spLocks/>
                </p:cNvSpPr>
                <p:nvPr/>
              </p:nvSpPr>
              <p:spPr bwMode="auto">
                <a:xfrm>
                  <a:off x="2003" y="3200"/>
                  <a:ext cx="16" cy="33"/>
                </a:xfrm>
                <a:custGeom>
                  <a:avLst/>
                  <a:gdLst>
                    <a:gd name="T0" fmla="*/ 0 w 16"/>
                    <a:gd name="T1" fmla="*/ 28 h 33"/>
                    <a:gd name="T2" fmla="*/ 16 w 16"/>
                    <a:gd name="T3" fmla="*/ 0 h 33"/>
                    <a:gd name="T4" fmla="*/ 16 w 16"/>
                    <a:gd name="T5" fmla="*/ 0 h 33"/>
                    <a:gd name="T6" fmla="*/ 16 w 16"/>
                    <a:gd name="T7" fmla="*/ 2 h 33"/>
                    <a:gd name="T8" fmla="*/ 16 w 16"/>
                    <a:gd name="T9" fmla="*/ 2 h 33"/>
                    <a:gd name="T10" fmla="*/ 16 w 16"/>
                    <a:gd name="T11" fmla="*/ 4 h 33"/>
                    <a:gd name="T12" fmla="*/ 16 w 16"/>
                    <a:gd name="T13" fmla="*/ 4 h 33"/>
                    <a:gd name="T14" fmla="*/ 16 w 16"/>
                    <a:gd name="T15" fmla="*/ 4 h 33"/>
                    <a:gd name="T16" fmla="*/ 16 w 16"/>
                    <a:gd name="T17" fmla="*/ 5 h 33"/>
                    <a:gd name="T18" fmla="*/ 16 w 16"/>
                    <a:gd name="T19" fmla="*/ 5 h 33"/>
                    <a:gd name="T20" fmla="*/ 0 w 16"/>
                    <a:gd name="T21" fmla="*/ 33 h 33"/>
                    <a:gd name="T22" fmla="*/ 0 w 16"/>
                    <a:gd name="T23" fmla="*/ 33 h 33"/>
                    <a:gd name="T24" fmla="*/ 0 w 16"/>
                    <a:gd name="T25" fmla="*/ 32 h 33"/>
                    <a:gd name="T26" fmla="*/ 0 w 16"/>
                    <a:gd name="T27" fmla="*/ 32 h 33"/>
                    <a:gd name="T28" fmla="*/ 0 w 16"/>
                    <a:gd name="T29" fmla="*/ 32 h 33"/>
                    <a:gd name="T30" fmla="*/ 0 w 16"/>
                    <a:gd name="T31" fmla="*/ 30 h 33"/>
                    <a:gd name="T32" fmla="*/ 0 w 16"/>
                    <a:gd name="T33" fmla="*/ 30 h 33"/>
                    <a:gd name="T34" fmla="*/ 0 w 16"/>
                    <a:gd name="T35" fmla="*/ 30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2"/>
                      </a:lnTo>
                      <a:lnTo>
                        <a:pt x="16" y="4"/>
                      </a:lnTo>
                      <a:lnTo>
                        <a:pt x="16" y="5"/>
                      </a:lnTo>
                      <a:lnTo>
                        <a:pt x="0" y="33"/>
                      </a:lnTo>
                      <a:lnTo>
                        <a:pt x="0" y="32"/>
                      </a:lnTo>
                      <a:lnTo>
                        <a:pt x="0" y="30"/>
                      </a:lnTo>
                      <a:lnTo>
                        <a:pt x="0" y="28"/>
                      </a:lnTo>
                      <a:close/>
                    </a:path>
                  </a:pathLst>
                </a:custGeom>
                <a:solidFill>
                  <a:srgbClr val="7F7F7F"/>
                </a:solidFill>
                <a:ln w="9525">
                  <a:noFill/>
                  <a:round/>
                  <a:headEnd/>
                  <a:tailEnd/>
                </a:ln>
              </p:spPr>
              <p:txBody>
                <a:bodyPr/>
                <a:lstStyle/>
                <a:p>
                  <a:pPr algn="ctr"/>
                  <a:endParaRPr lang="en-US">
                    <a:latin typeface="Candara" pitchFamily="34" charset="0"/>
                  </a:endParaRPr>
                </a:p>
              </p:txBody>
            </p:sp>
            <p:sp>
              <p:nvSpPr>
                <p:cNvPr id="7773" name="Freeform 604"/>
                <p:cNvSpPr>
                  <a:spLocks/>
                </p:cNvSpPr>
                <p:nvPr/>
              </p:nvSpPr>
              <p:spPr bwMode="auto">
                <a:xfrm>
                  <a:off x="2003" y="3204"/>
                  <a:ext cx="16" cy="33"/>
                </a:xfrm>
                <a:custGeom>
                  <a:avLst/>
                  <a:gdLst>
                    <a:gd name="T0" fmla="*/ 0 w 16"/>
                    <a:gd name="T1" fmla="*/ 28 h 33"/>
                    <a:gd name="T2" fmla="*/ 16 w 16"/>
                    <a:gd name="T3" fmla="*/ 0 h 33"/>
                    <a:gd name="T4" fmla="*/ 16 w 16"/>
                    <a:gd name="T5" fmla="*/ 0 h 33"/>
                    <a:gd name="T6" fmla="*/ 16 w 16"/>
                    <a:gd name="T7" fmla="*/ 0 h 33"/>
                    <a:gd name="T8" fmla="*/ 16 w 16"/>
                    <a:gd name="T9" fmla="*/ 1 h 33"/>
                    <a:gd name="T10" fmla="*/ 16 w 16"/>
                    <a:gd name="T11" fmla="*/ 1 h 33"/>
                    <a:gd name="T12" fmla="*/ 16 w 16"/>
                    <a:gd name="T13" fmla="*/ 3 h 33"/>
                    <a:gd name="T14" fmla="*/ 16 w 16"/>
                    <a:gd name="T15" fmla="*/ 3 h 33"/>
                    <a:gd name="T16" fmla="*/ 16 w 16"/>
                    <a:gd name="T17" fmla="*/ 3 h 33"/>
                    <a:gd name="T18" fmla="*/ 16 w 16"/>
                    <a:gd name="T19" fmla="*/ 5 h 33"/>
                    <a:gd name="T20" fmla="*/ 0 w 16"/>
                    <a:gd name="T21" fmla="*/ 33 h 33"/>
                    <a:gd name="T22" fmla="*/ 0 w 16"/>
                    <a:gd name="T23" fmla="*/ 31 h 33"/>
                    <a:gd name="T24" fmla="*/ 0 w 16"/>
                    <a:gd name="T25" fmla="*/ 31 h 33"/>
                    <a:gd name="T26" fmla="*/ 0 w 16"/>
                    <a:gd name="T27" fmla="*/ 31 h 33"/>
                    <a:gd name="T28" fmla="*/ 0 w 16"/>
                    <a:gd name="T29" fmla="*/ 29 h 33"/>
                    <a:gd name="T30" fmla="*/ 0 w 16"/>
                    <a:gd name="T31" fmla="*/ 29 h 33"/>
                    <a:gd name="T32" fmla="*/ 0 w 16"/>
                    <a:gd name="T33" fmla="*/ 28 h 33"/>
                    <a:gd name="T34" fmla="*/ 0 w 16"/>
                    <a:gd name="T35" fmla="*/ 28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1"/>
                      </a:lnTo>
                      <a:lnTo>
                        <a:pt x="16" y="3"/>
                      </a:lnTo>
                      <a:lnTo>
                        <a:pt x="16" y="5"/>
                      </a:lnTo>
                      <a:lnTo>
                        <a:pt x="0" y="33"/>
                      </a:lnTo>
                      <a:lnTo>
                        <a:pt x="0" y="31"/>
                      </a:lnTo>
                      <a:lnTo>
                        <a:pt x="0" y="29"/>
                      </a:lnTo>
                      <a:lnTo>
                        <a:pt x="0" y="28"/>
                      </a:lnTo>
                      <a:close/>
                    </a:path>
                  </a:pathLst>
                </a:custGeom>
                <a:solidFill>
                  <a:srgbClr val="7F7F7F"/>
                </a:solidFill>
                <a:ln w="9525">
                  <a:noFill/>
                  <a:round/>
                  <a:headEnd/>
                  <a:tailEnd/>
                </a:ln>
              </p:spPr>
              <p:txBody>
                <a:bodyPr/>
                <a:lstStyle/>
                <a:p>
                  <a:pPr algn="ctr"/>
                  <a:endParaRPr lang="en-US">
                    <a:latin typeface="Candara" pitchFamily="34" charset="0"/>
                  </a:endParaRPr>
                </a:p>
              </p:txBody>
            </p:sp>
            <p:sp>
              <p:nvSpPr>
                <p:cNvPr id="7774" name="Freeform 605"/>
                <p:cNvSpPr>
                  <a:spLocks/>
                </p:cNvSpPr>
                <p:nvPr/>
              </p:nvSpPr>
              <p:spPr bwMode="auto">
                <a:xfrm>
                  <a:off x="2003" y="3205"/>
                  <a:ext cx="16" cy="33"/>
                </a:xfrm>
                <a:custGeom>
                  <a:avLst/>
                  <a:gdLst>
                    <a:gd name="T0" fmla="*/ 0 w 16"/>
                    <a:gd name="T1" fmla="*/ 28 h 33"/>
                    <a:gd name="T2" fmla="*/ 16 w 16"/>
                    <a:gd name="T3" fmla="*/ 0 h 33"/>
                    <a:gd name="T4" fmla="*/ 16 w 16"/>
                    <a:gd name="T5" fmla="*/ 2 h 33"/>
                    <a:gd name="T6" fmla="*/ 16 w 16"/>
                    <a:gd name="T7" fmla="*/ 2 h 33"/>
                    <a:gd name="T8" fmla="*/ 16 w 16"/>
                    <a:gd name="T9" fmla="*/ 2 h 33"/>
                    <a:gd name="T10" fmla="*/ 16 w 16"/>
                    <a:gd name="T11" fmla="*/ 4 h 33"/>
                    <a:gd name="T12" fmla="*/ 16 w 16"/>
                    <a:gd name="T13" fmla="*/ 4 h 33"/>
                    <a:gd name="T14" fmla="*/ 16 w 16"/>
                    <a:gd name="T15" fmla="*/ 5 h 33"/>
                    <a:gd name="T16" fmla="*/ 16 w 16"/>
                    <a:gd name="T17" fmla="*/ 5 h 33"/>
                    <a:gd name="T18" fmla="*/ 16 w 16"/>
                    <a:gd name="T19" fmla="*/ 5 h 33"/>
                    <a:gd name="T20" fmla="*/ 0 w 16"/>
                    <a:gd name="T21" fmla="*/ 33 h 33"/>
                    <a:gd name="T22" fmla="*/ 0 w 16"/>
                    <a:gd name="T23" fmla="*/ 33 h 33"/>
                    <a:gd name="T24" fmla="*/ 0 w 16"/>
                    <a:gd name="T25" fmla="*/ 32 h 33"/>
                    <a:gd name="T26" fmla="*/ 0 w 16"/>
                    <a:gd name="T27" fmla="*/ 32 h 33"/>
                    <a:gd name="T28" fmla="*/ 0 w 16"/>
                    <a:gd name="T29" fmla="*/ 32 h 33"/>
                    <a:gd name="T30" fmla="*/ 0 w 16"/>
                    <a:gd name="T31" fmla="*/ 30 h 33"/>
                    <a:gd name="T32" fmla="*/ 0 w 16"/>
                    <a:gd name="T33" fmla="*/ 30 h 33"/>
                    <a:gd name="T34" fmla="*/ 0 w 16"/>
                    <a:gd name="T35" fmla="*/ 30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2"/>
                      </a:lnTo>
                      <a:lnTo>
                        <a:pt x="16" y="4"/>
                      </a:lnTo>
                      <a:lnTo>
                        <a:pt x="16" y="5"/>
                      </a:lnTo>
                      <a:lnTo>
                        <a:pt x="0" y="33"/>
                      </a:lnTo>
                      <a:lnTo>
                        <a:pt x="0" y="32"/>
                      </a:lnTo>
                      <a:lnTo>
                        <a:pt x="0" y="30"/>
                      </a:lnTo>
                      <a:lnTo>
                        <a:pt x="0" y="28"/>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775" name="Freeform 606"/>
                <p:cNvSpPr>
                  <a:spLocks/>
                </p:cNvSpPr>
                <p:nvPr/>
              </p:nvSpPr>
              <p:spPr bwMode="auto">
                <a:xfrm>
                  <a:off x="2003" y="3209"/>
                  <a:ext cx="16" cy="33"/>
                </a:xfrm>
                <a:custGeom>
                  <a:avLst/>
                  <a:gdLst>
                    <a:gd name="T0" fmla="*/ 0 w 16"/>
                    <a:gd name="T1" fmla="*/ 28 h 33"/>
                    <a:gd name="T2" fmla="*/ 16 w 16"/>
                    <a:gd name="T3" fmla="*/ 0 h 33"/>
                    <a:gd name="T4" fmla="*/ 16 w 16"/>
                    <a:gd name="T5" fmla="*/ 0 h 33"/>
                    <a:gd name="T6" fmla="*/ 16 w 16"/>
                    <a:gd name="T7" fmla="*/ 1 h 33"/>
                    <a:gd name="T8" fmla="*/ 16 w 16"/>
                    <a:gd name="T9" fmla="*/ 1 h 33"/>
                    <a:gd name="T10" fmla="*/ 16 w 16"/>
                    <a:gd name="T11" fmla="*/ 1 h 33"/>
                    <a:gd name="T12" fmla="*/ 16 w 16"/>
                    <a:gd name="T13" fmla="*/ 3 h 33"/>
                    <a:gd name="T14" fmla="*/ 16 w 16"/>
                    <a:gd name="T15" fmla="*/ 3 h 33"/>
                    <a:gd name="T16" fmla="*/ 16 w 16"/>
                    <a:gd name="T17" fmla="*/ 5 h 33"/>
                    <a:gd name="T18" fmla="*/ 16 w 16"/>
                    <a:gd name="T19" fmla="*/ 5 h 33"/>
                    <a:gd name="T20" fmla="*/ 1 w 16"/>
                    <a:gd name="T21" fmla="*/ 33 h 33"/>
                    <a:gd name="T22" fmla="*/ 1 w 16"/>
                    <a:gd name="T23" fmla="*/ 31 h 33"/>
                    <a:gd name="T24" fmla="*/ 1 w 16"/>
                    <a:gd name="T25" fmla="*/ 31 h 33"/>
                    <a:gd name="T26" fmla="*/ 0 w 16"/>
                    <a:gd name="T27" fmla="*/ 31 h 33"/>
                    <a:gd name="T28" fmla="*/ 0 w 16"/>
                    <a:gd name="T29" fmla="*/ 29 h 33"/>
                    <a:gd name="T30" fmla="*/ 0 w 16"/>
                    <a:gd name="T31" fmla="*/ 29 h 33"/>
                    <a:gd name="T32" fmla="*/ 0 w 16"/>
                    <a:gd name="T33" fmla="*/ 28 h 33"/>
                    <a:gd name="T34" fmla="*/ 0 w 16"/>
                    <a:gd name="T35" fmla="*/ 28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1"/>
                      </a:lnTo>
                      <a:lnTo>
                        <a:pt x="16" y="3"/>
                      </a:lnTo>
                      <a:lnTo>
                        <a:pt x="16" y="5"/>
                      </a:lnTo>
                      <a:lnTo>
                        <a:pt x="1" y="33"/>
                      </a:lnTo>
                      <a:lnTo>
                        <a:pt x="1" y="31"/>
                      </a:lnTo>
                      <a:lnTo>
                        <a:pt x="0" y="31"/>
                      </a:lnTo>
                      <a:lnTo>
                        <a:pt x="0" y="29"/>
                      </a:lnTo>
                      <a:lnTo>
                        <a:pt x="0" y="28"/>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776" name="Freeform 607"/>
                <p:cNvSpPr>
                  <a:spLocks/>
                </p:cNvSpPr>
                <p:nvPr/>
              </p:nvSpPr>
              <p:spPr bwMode="auto">
                <a:xfrm>
                  <a:off x="2003" y="3210"/>
                  <a:ext cx="16" cy="33"/>
                </a:xfrm>
                <a:custGeom>
                  <a:avLst/>
                  <a:gdLst>
                    <a:gd name="T0" fmla="*/ 0 w 16"/>
                    <a:gd name="T1" fmla="*/ 28 h 33"/>
                    <a:gd name="T2" fmla="*/ 16 w 16"/>
                    <a:gd name="T3" fmla="*/ 0 h 33"/>
                    <a:gd name="T4" fmla="*/ 16 w 16"/>
                    <a:gd name="T5" fmla="*/ 2 h 33"/>
                    <a:gd name="T6" fmla="*/ 16 w 16"/>
                    <a:gd name="T7" fmla="*/ 2 h 33"/>
                    <a:gd name="T8" fmla="*/ 16 w 16"/>
                    <a:gd name="T9" fmla="*/ 4 h 33"/>
                    <a:gd name="T10" fmla="*/ 16 w 16"/>
                    <a:gd name="T11" fmla="*/ 4 h 33"/>
                    <a:gd name="T12" fmla="*/ 16 w 16"/>
                    <a:gd name="T13" fmla="*/ 4 h 33"/>
                    <a:gd name="T14" fmla="*/ 16 w 16"/>
                    <a:gd name="T15" fmla="*/ 5 h 33"/>
                    <a:gd name="T16" fmla="*/ 16 w 16"/>
                    <a:gd name="T17" fmla="*/ 5 h 33"/>
                    <a:gd name="T18" fmla="*/ 16 w 16"/>
                    <a:gd name="T19" fmla="*/ 5 h 33"/>
                    <a:gd name="T20" fmla="*/ 1 w 16"/>
                    <a:gd name="T21" fmla="*/ 33 h 33"/>
                    <a:gd name="T22" fmla="*/ 1 w 16"/>
                    <a:gd name="T23" fmla="*/ 33 h 33"/>
                    <a:gd name="T24" fmla="*/ 1 w 16"/>
                    <a:gd name="T25" fmla="*/ 32 h 33"/>
                    <a:gd name="T26" fmla="*/ 1 w 16"/>
                    <a:gd name="T27" fmla="*/ 32 h 33"/>
                    <a:gd name="T28" fmla="*/ 1 w 16"/>
                    <a:gd name="T29" fmla="*/ 32 h 33"/>
                    <a:gd name="T30" fmla="*/ 1 w 16"/>
                    <a:gd name="T31" fmla="*/ 30 h 33"/>
                    <a:gd name="T32" fmla="*/ 1 w 16"/>
                    <a:gd name="T33" fmla="*/ 30 h 33"/>
                    <a:gd name="T34" fmla="*/ 0 w 16"/>
                    <a:gd name="T35" fmla="*/ 30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2"/>
                      </a:lnTo>
                      <a:lnTo>
                        <a:pt x="16" y="4"/>
                      </a:lnTo>
                      <a:lnTo>
                        <a:pt x="16" y="5"/>
                      </a:lnTo>
                      <a:lnTo>
                        <a:pt x="1" y="33"/>
                      </a:lnTo>
                      <a:lnTo>
                        <a:pt x="1" y="32"/>
                      </a:lnTo>
                      <a:lnTo>
                        <a:pt x="1" y="30"/>
                      </a:lnTo>
                      <a:lnTo>
                        <a:pt x="0" y="30"/>
                      </a:lnTo>
                      <a:lnTo>
                        <a:pt x="0" y="28"/>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777" name="Freeform 608"/>
                <p:cNvSpPr>
                  <a:spLocks/>
                </p:cNvSpPr>
                <p:nvPr/>
              </p:nvSpPr>
              <p:spPr bwMode="auto">
                <a:xfrm>
                  <a:off x="2004" y="3214"/>
                  <a:ext cx="17" cy="33"/>
                </a:xfrm>
                <a:custGeom>
                  <a:avLst/>
                  <a:gdLst>
                    <a:gd name="T0" fmla="*/ 0 w 17"/>
                    <a:gd name="T1" fmla="*/ 28 h 33"/>
                    <a:gd name="T2" fmla="*/ 15 w 17"/>
                    <a:gd name="T3" fmla="*/ 0 h 33"/>
                    <a:gd name="T4" fmla="*/ 15 w 17"/>
                    <a:gd name="T5" fmla="*/ 0 h 33"/>
                    <a:gd name="T6" fmla="*/ 15 w 17"/>
                    <a:gd name="T7" fmla="*/ 1 h 33"/>
                    <a:gd name="T8" fmla="*/ 15 w 17"/>
                    <a:gd name="T9" fmla="*/ 1 h 33"/>
                    <a:gd name="T10" fmla="*/ 15 w 17"/>
                    <a:gd name="T11" fmla="*/ 1 h 33"/>
                    <a:gd name="T12" fmla="*/ 15 w 17"/>
                    <a:gd name="T13" fmla="*/ 3 h 33"/>
                    <a:gd name="T14" fmla="*/ 15 w 17"/>
                    <a:gd name="T15" fmla="*/ 3 h 33"/>
                    <a:gd name="T16" fmla="*/ 17 w 17"/>
                    <a:gd name="T17" fmla="*/ 5 h 33"/>
                    <a:gd name="T18" fmla="*/ 17 w 17"/>
                    <a:gd name="T19" fmla="*/ 5 h 33"/>
                    <a:gd name="T20" fmla="*/ 0 w 17"/>
                    <a:gd name="T21" fmla="*/ 33 h 33"/>
                    <a:gd name="T22" fmla="*/ 0 w 17"/>
                    <a:gd name="T23" fmla="*/ 31 h 33"/>
                    <a:gd name="T24" fmla="*/ 0 w 17"/>
                    <a:gd name="T25" fmla="*/ 31 h 33"/>
                    <a:gd name="T26" fmla="*/ 0 w 17"/>
                    <a:gd name="T27" fmla="*/ 31 h 33"/>
                    <a:gd name="T28" fmla="*/ 0 w 17"/>
                    <a:gd name="T29" fmla="*/ 29 h 33"/>
                    <a:gd name="T30" fmla="*/ 0 w 17"/>
                    <a:gd name="T31" fmla="*/ 29 h 33"/>
                    <a:gd name="T32" fmla="*/ 0 w 17"/>
                    <a:gd name="T33" fmla="*/ 28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5" y="1"/>
                      </a:lnTo>
                      <a:lnTo>
                        <a:pt x="15" y="3"/>
                      </a:lnTo>
                      <a:lnTo>
                        <a:pt x="17" y="5"/>
                      </a:lnTo>
                      <a:lnTo>
                        <a:pt x="0" y="33"/>
                      </a:lnTo>
                      <a:lnTo>
                        <a:pt x="0" y="31"/>
                      </a:lnTo>
                      <a:lnTo>
                        <a:pt x="0" y="29"/>
                      </a:lnTo>
                      <a:lnTo>
                        <a:pt x="0" y="28"/>
                      </a:lnTo>
                      <a:close/>
                    </a:path>
                  </a:pathLst>
                </a:custGeom>
                <a:solidFill>
                  <a:srgbClr val="828282"/>
                </a:solidFill>
                <a:ln w="9525">
                  <a:noFill/>
                  <a:round/>
                  <a:headEnd/>
                  <a:tailEnd/>
                </a:ln>
              </p:spPr>
              <p:txBody>
                <a:bodyPr/>
                <a:lstStyle/>
                <a:p>
                  <a:pPr algn="ctr"/>
                  <a:endParaRPr lang="en-US">
                    <a:latin typeface="Candara" pitchFamily="34" charset="0"/>
                  </a:endParaRPr>
                </a:p>
              </p:txBody>
            </p:sp>
            <p:sp>
              <p:nvSpPr>
                <p:cNvPr id="7778" name="Freeform 609"/>
                <p:cNvSpPr>
                  <a:spLocks/>
                </p:cNvSpPr>
                <p:nvPr/>
              </p:nvSpPr>
              <p:spPr bwMode="auto">
                <a:xfrm>
                  <a:off x="2004" y="3215"/>
                  <a:ext cx="17" cy="33"/>
                </a:xfrm>
                <a:custGeom>
                  <a:avLst/>
                  <a:gdLst>
                    <a:gd name="T0" fmla="*/ 0 w 17"/>
                    <a:gd name="T1" fmla="*/ 28 h 33"/>
                    <a:gd name="T2" fmla="*/ 15 w 17"/>
                    <a:gd name="T3" fmla="*/ 0 h 33"/>
                    <a:gd name="T4" fmla="*/ 15 w 17"/>
                    <a:gd name="T5" fmla="*/ 2 h 33"/>
                    <a:gd name="T6" fmla="*/ 15 w 17"/>
                    <a:gd name="T7" fmla="*/ 2 h 33"/>
                    <a:gd name="T8" fmla="*/ 17 w 17"/>
                    <a:gd name="T9" fmla="*/ 4 h 33"/>
                    <a:gd name="T10" fmla="*/ 17 w 17"/>
                    <a:gd name="T11" fmla="*/ 4 h 33"/>
                    <a:gd name="T12" fmla="*/ 17 w 17"/>
                    <a:gd name="T13" fmla="*/ 4 h 33"/>
                    <a:gd name="T14" fmla="*/ 17 w 17"/>
                    <a:gd name="T15" fmla="*/ 5 h 33"/>
                    <a:gd name="T16" fmla="*/ 17 w 17"/>
                    <a:gd name="T17" fmla="*/ 5 h 33"/>
                    <a:gd name="T18" fmla="*/ 17 w 17"/>
                    <a:gd name="T19" fmla="*/ 7 h 33"/>
                    <a:gd name="T20" fmla="*/ 0 w 17"/>
                    <a:gd name="T21" fmla="*/ 33 h 33"/>
                    <a:gd name="T22" fmla="*/ 0 w 17"/>
                    <a:gd name="T23" fmla="*/ 33 h 33"/>
                    <a:gd name="T24" fmla="*/ 0 w 17"/>
                    <a:gd name="T25" fmla="*/ 32 h 33"/>
                    <a:gd name="T26" fmla="*/ 0 w 17"/>
                    <a:gd name="T27" fmla="*/ 32 h 33"/>
                    <a:gd name="T28" fmla="*/ 0 w 17"/>
                    <a:gd name="T29" fmla="*/ 32 h 33"/>
                    <a:gd name="T30" fmla="*/ 0 w 17"/>
                    <a:gd name="T31" fmla="*/ 30 h 33"/>
                    <a:gd name="T32" fmla="*/ 0 w 17"/>
                    <a:gd name="T33" fmla="*/ 30 h 33"/>
                    <a:gd name="T34" fmla="*/ 0 w 17"/>
                    <a:gd name="T35" fmla="*/ 30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5" y="2"/>
                      </a:lnTo>
                      <a:lnTo>
                        <a:pt x="17" y="4"/>
                      </a:lnTo>
                      <a:lnTo>
                        <a:pt x="17" y="5"/>
                      </a:lnTo>
                      <a:lnTo>
                        <a:pt x="17" y="7"/>
                      </a:lnTo>
                      <a:lnTo>
                        <a:pt x="0" y="33"/>
                      </a:lnTo>
                      <a:lnTo>
                        <a:pt x="0" y="32"/>
                      </a:lnTo>
                      <a:lnTo>
                        <a:pt x="0" y="30"/>
                      </a:lnTo>
                      <a:lnTo>
                        <a:pt x="0" y="28"/>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779" name="Freeform 610"/>
                <p:cNvSpPr>
                  <a:spLocks/>
                </p:cNvSpPr>
                <p:nvPr/>
              </p:nvSpPr>
              <p:spPr bwMode="auto">
                <a:xfrm>
                  <a:off x="2004" y="3219"/>
                  <a:ext cx="17" cy="33"/>
                </a:xfrm>
                <a:custGeom>
                  <a:avLst/>
                  <a:gdLst>
                    <a:gd name="T0" fmla="*/ 0 w 17"/>
                    <a:gd name="T1" fmla="*/ 28 h 33"/>
                    <a:gd name="T2" fmla="*/ 17 w 17"/>
                    <a:gd name="T3" fmla="*/ 0 h 33"/>
                    <a:gd name="T4" fmla="*/ 17 w 17"/>
                    <a:gd name="T5" fmla="*/ 0 h 33"/>
                    <a:gd name="T6" fmla="*/ 17 w 17"/>
                    <a:gd name="T7" fmla="*/ 1 h 33"/>
                    <a:gd name="T8" fmla="*/ 17 w 17"/>
                    <a:gd name="T9" fmla="*/ 1 h 33"/>
                    <a:gd name="T10" fmla="*/ 17 w 17"/>
                    <a:gd name="T11" fmla="*/ 3 h 33"/>
                    <a:gd name="T12" fmla="*/ 17 w 17"/>
                    <a:gd name="T13" fmla="*/ 3 h 33"/>
                    <a:gd name="T14" fmla="*/ 17 w 17"/>
                    <a:gd name="T15" fmla="*/ 3 h 33"/>
                    <a:gd name="T16" fmla="*/ 17 w 17"/>
                    <a:gd name="T17" fmla="*/ 5 h 33"/>
                    <a:gd name="T18" fmla="*/ 17 w 17"/>
                    <a:gd name="T19" fmla="*/ 5 h 33"/>
                    <a:gd name="T20" fmla="*/ 0 w 17"/>
                    <a:gd name="T21" fmla="*/ 33 h 33"/>
                    <a:gd name="T22" fmla="*/ 0 w 17"/>
                    <a:gd name="T23" fmla="*/ 31 h 33"/>
                    <a:gd name="T24" fmla="*/ 0 w 17"/>
                    <a:gd name="T25" fmla="*/ 31 h 33"/>
                    <a:gd name="T26" fmla="*/ 0 w 17"/>
                    <a:gd name="T27" fmla="*/ 31 h 33"/>
                    <a:gd name="T28" fmla="*/ 0 w 17"/>
                    <a:gd name="T29" fmla="*/ 29 h 33"/>
                    <a:gd name="T30" fmla="*/ 0 w 17"/>
                    <a:gd name="T31" fmla="*/ 29 h 33"/>
                    <a:gd name="T32" fmla="*/ 0 w 17"/>
                    <a:gd name="T33" fmla="*/ 28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1"/>
                      </a:lnTo>
                      <a:lnTo>
                        <a:pt x="17" y="3"/>
                      </a:lnTo>
                      <a:lnTo>
                        <a:pt x="17" y="5"/>
                      </a:lnTo>
                      <a:lnTo>
                        <a:pt x="0" y="33"/>
                      </a:lnTo>
                      <a:lnTo>
                        <a:pt x="0" y="31"/>
                      </a:lnTo>
                      <a:lnTo>
                        <a:pt x="0" y="29"/>
                      </a:lnTo>
                      <a:lnTo>
                        <a:pt x="0" y="28"/>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780" name="Freeform 611"/>
                <p:cNvSpPr>
                  <a:spLocks/>
                </p:cNvSpPr>
                <p:nvPr/>
              </p:nvSpPr>
              <p:spPr bwMode="auto">
                <a:xfrm>
                  <a:off x="2004" y="3222"/>
                  <a:ext cx="17" cy="31"/>
                </a:xfrm>
                <a:custGeom>
                  <a:avLst/>
                  <a:gdLst>
                    <a:gd name="T0" fmla="*/ 0 w 17"/>
                    <a:gd name="T1" fmla="*/ 26 h 31"/>
                    <a:gd name="T2" fmla="*/ 17 w 17"/>
                    <a:gd name="T3" fmla="*/ 0 h 31"/>
                    <a:gd name="T4" fmla="*/ 17 w 17"/>
                    <a:gd name="T5" fmla="*/ 0 h 31"/>
                    <a:gd name="T6" fmla="*/ 17 w 17"/>
                    <a:gd name="T7" fmla="*/ 0 h 31"/>
                    <a:gd name="T8" fmla="*/ 17 w 17"/>
                    <a:gd name="T9" fmla="*/ 2 h 31"/>
                    <a:gd name="T10" fmla="*/ 17 w 17"/>
                    <a:gd name="T11" fmla="*/ 2 h 31"/>
                    <a:gd name="T12" fmla="*/ 17 w 17"/>
                    <a:gd name="T13" fmla="*/ 2 h 31"/>
                    <a:gd name="T14" fmla="*/ 17 w 17"/>
                    <a:gd name="T15" fmla="*/ 3 h 31"/>
                    <a:gd name="T16" fmla="*/ 17 w 17"/>
                    <a:gd name="T17" fmla="*/ 3 h 31"/>
                    <a:gd name="T18" fmla="*/ 17 w 17"/>
                    <a:gd name="T19" fmla="*/ 5 h 31"/>
                    <a:gd name="T20" fmla="*/ 0 w 17"/>
                    <a:gd name="T21" fmla="*/ 31 h 31"/>
                    <a:gd name="T22" fmla="*/ 0 w 17"/>
                    <a:gd name="T23" fmla="*/ 31 h 31"/>
                    <a:gd name="T24" fmla="*/ 0 w 17"/>
                    <a:gd name="T25" fmla="*/ 30 h 31"/>
                    <a:gd name="T26" fmla="*/ 0 w 17"/>
                    <a:gd name="T27" fmla="*/ 30 h 31"/>
                    <a:gd name="T28" fmla="*/ 0 w 17"/>
                    <a:gd name="T29" fmla="*/ 30 h 31"/>
                    <a:gd name="T30" fmla="*/ 0 w 17"/>
                    <a:gd name="T31" fmla="*/ 28 h 31"/>
                    <a:gd name="T32" fmla="*/ 0 w 17"/>
                    <a:gd name="T33" fmla="*/ 28 h 31"/>
                    <a:gd name="T34" fmla="*/ 0 w 17"/>
                    <a:gd name="T35" fmla="*/ 28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2"/>
                      </a:lnTo>
                      <a:lnTo>
                        <a:pt x="17" y="3"/>
                      </a:lnTo>
                      <a:lnTo>
                        <a:pt x="17" y="5"/>
                      </a:lnTo>
                      <a:lnTo>
                        <a:pt x="0" y="31"/>
                      </a:lnTo>
                      <a:lnTo>
                        <a:pt x="0" y="30"/>
                      </a:lnTo>
                      <a:lnTo>
                        <a:pt x="0" y="28"/>
                      </a:lnTo>
                      <a:lnTo>
                        <a:pt x="0" y="26"/>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781" name="Freeform 612"/>
                <p:cNvSpPr>
                  <a:spLocks/>
                </p:cNvSpPr>
                <p:nvPr/>
              </p:nvSpPr>
              <p:spPr bwMode="auto">
                <a:xfrm>
                  <a:off x="2004" y="3224"/>
                  <a:ext cx="17" cy="33"/>
                </a:xfrm>
                <a:custGeom>
                  <a:avLst/>
                  <a:gdLst>
                    <a:gd name="T0" fmla="*/ 0 w 17"/>
                    <a:gd name="T1" fmla="*/ 28 h 33"/>
                    <a:gd name="T2" fmla="*/ 17 w 17"/>
                    <a:gd name="T3" fmla="*/ 0 h 33"/>
                    <a:gd name="T4" fmla="*/ 17 w 17"/>
                    <a:gd name="T5" fmla="*/ 0 h 33"/>
                    <a:gd name="T6" fmla="*/ 17 w 17"/>
                    <a:gd name="T7" fmla="*/ 1 h 33"/>
                    <a:gd name="T8" fmla="*/ 17 w 17"/>
                    <a:gd name="T9" fmla="*/ 1 h 33"/>
                    <a:gd name="T10" fmla="*/ 17 w 17"/>
                    <a:gd name="T11" fmla="*/ 3 h 33"/>
                    <a:gd name="T12" fmla="*/ 17 w 17"/>
                    <a:gd name="T13" fmla="*/ 3 h 33"/>
                    <a:gd name="T14" fmla="*/ 17 w 17"/>
                    <a:gd name="T15" fmla="*/ 3 h 33"/>
                    <a:gd name="T16" fmla="*/ 17 w 17"/>
                    <a:gd name="T17" fmla="*/ 4 h 33"/>
                    <a:gd name="T18" fmla="*/ 17 w 17"/>
                    <a:gd name="T19" fmla="*/ 4 h 33"/>
                    <a:gd name="T20" fmla="*/ 2 w 17"/>
                    <a:gd name="T21" fmla="*/ 33 h 33"/>
                    <a:gd name="T22" fmla="*/ 2 w 17"/>
                    <a:gd name="T23" fmla="*/ 31 h 33"/>
                    <a:gd name="T24" fmla="*/ 2 w 17"/>
                    <a:gd name="T25" fmla="*/ 31 h 33"/>
                    <a:gd name="T26" fmla="*/ 0 w 17"/>
                    <a:gd name="T27" fmla="*/ 29 h 33"/>
                    <a:gd name="T28" fmla="*/ 0 w 17"/>
                    <a:gd name="T29" fmla="*/ 29 h 33"/>
                    <a:gd name="T30" fmla="*/ 0 w 17"/>
                    <a:gd name="T31" fmla="*/ 29 h 33"/>
                    <a:gd name="T32" fmla="*/ 0 w 17"/>
                    <a:gd name="T33" fmla="*/ 28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1"/>
                      </a:lnTo>
                      <a:lnTo>
                        <a:pt x="17" y="3"/>
                      </a:lnTo>
                      <a:lnTo>
                        <a:pt x="17" y="4"/>
                      </a:lnTo>
                      <a:lnTo>
                        <a:pt x="2" y="33"/>
                      </a:lnTo>
                      <a:lnTo>
                        <a:pt x="2" y="31"/>
                      </a:lnTo>
                      <a:lnTo>
                        <a:pt x="0" y="29"/>
                      </a:lnTo>
                      <a:lnTo>
                        <a:pt x="0" y="28"/>
                      </a:lnTo>
                      <a:close/>
                    </a:path>
                  </a:pathLst>
                </a:custGeom>
                <a:solidFill>
                  <a:srgbClr val="858585"/>
                </a:solidFill>
                <a:ln w="9525">
                  <a:noFill/>
                  <a:round/>
                  <a:headEnd/>
                  <a:tailEnd/>
                </a:ln>
              </p:spPr>
              <p:txBody>
                <a:bodyPr/>
                <a:lstStyle/>
                <a:p>
                  <a:pPr algn="ctr"/>
                  <a:endParaRPr lang="en-US">
                    <a:latin typeface="Candara" pitchFamily="34" charset="0"/>
                  </a:endParaRPr>
                </a:p>
              </p:txBody>
            </p:sp>
            <p:sp>
              <p:nvSpPr>
                <p:cNvPr id="7782" name="Freeform 613"/>
                <p:cNvSpPr>
                  <a:spLocks/>
                </p:cNvSpPr>
                <p:nvPr/>
              </p:nvSpPr>
              <p:spPr bwMode="auto">
                <a:xfrm>
                  <a:off x="2004" y="3227"/>
                  <a:ext cx="17" cy="31"/>
                </a:xfrm>
                <a:custGeom>
                  <a:avLst/>
                  <a:gdLst>
                    <a:gd name="T0" fmla="*/ 0 w 17"/>
                    <a:gd name="T1" fmla="*/ 26 h 31"/>
                    <a:gd name="T2" fmla="*/ 17 w 17"/>
                    <a:gd name="T3" fmla="*/ 0 h 31"/>
                    <a:gd name="T4" fmla="*/ 17 w 17"/>
                    <a:gd name="T5" fmla="*/ 0 h 31"/>
                    <a:gd name="T6" fmla="*/ 17 w 17"/>
                    <a:gd name="T7" fmla="*/ 0 h 31"/>
                    <a:gd name="T8" fmla="*/ 17 w 17"/>
                    <a:gd name="T9" fmla="*/ 1 h 31"/>
                    <a:gd name="T10" fmla="*/ 17 w 17"/>
                    <a:gd name="T11" fmla="*/ 1 h 31"/>
                    <a:gd name="T12" fmla="*/ 17 w 17"/>
                    <a:gd name="T13" fmla="*/ 1 h 31"/>
                    <a:gd name="T14" fmla="*/ 17 w 17"/>
                    <a:gd name="T15" fmla="*/ 3 h 31"/>
                    <a:gd name="T16" fmla="*/ 17 w 17"/>
                    <a:gd name="T17" fmla="*/ 3 h 31"/>
                    <a:gd name="T18" fmla="*/ 17 w 17"/>
                    <a:gd name="T19" fmla="*/ 5 h 31"/>
                    <a:gd name="T20" fmla="*/ 2 w 17"/>
                    <a:gd name="T21" fmla="*/ 31 h 31"/>
                    <a:gd name="T22" fmla="*/ 2 w 17"/>
                    <a:gd name="T23" fmla="*/ 31 h 31"/>
                    <a:gd name="T24" fmla="*/ 2 w 17"/>
                    <a:gd name="T25" fmla="*/ 30 h 31"/>
                    <a:gd name="T26" fmla="*/ 2 w 17"/>
                    <a:gd name="T27" fmla="*/ 30 h 31"/>
                    <a:gd name="T28" fmla="*/ 2 w 17"/>
                    <a:gd name="T29" fmla="*/ 30 h 31"/>
                    <a:gd name="T30" fmla="*/ 2 w 17"/>
                    <a:gd name="T31" fmla="*/ 28 h 31"/>
                    <a:gd name="T32" fmla="*/ 2 w 17"/>
                    <a:gd name="T33" fmla="*/ 28 h 31"/>
                    <a:gd name="T34" fmla="*/ 0 w 17"/>
                    <a:gd name="T35" fmla="*/ 26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1"/>
                      </a:lnTo>
                      <a:lnTo>
                        <a:pt x="17" y="3"/>
                      </a:lnTo>
                      <a:lnTo>
                        <a:pt x="17" y="5"/>
                      </a:lnTo>
                      <a:lnTo>
                        <a:pt x="2" y="31"/>
                      </a:lnTo>
                      <a:lnTo>
                        <a:pt x="2" y="30"/>
                      </a:lnTo>
                      <a:lnTo>
                        <a:pt x="2" y="28"/>
                      </a:lnTo>
                      <a:lnTo>
                        <a:pt x="0" y="26"/>
                      </a:lnTo>
                      <a:close/>
                    </a:path>
                  </a:pathLst>
                </a:custGeom>
                <a:solidFill>
                  <a:srgbClr val="878787"/>
                </a:solidFill>
                <a:ln w="9525">
                  <a:noFill/>
                  <a:round/>
                  <a:headEnd/>
                  <a:tailEnd/>
                </a:ln>
              </p:spPr>
              <p:txBody>
                <a:bodyPr/>
                <a:lstStyle/>
                <a:p>
                  <a:pPr algn="ctr"/>
                  <a:endParaRPr lang="en-US">
                    <a:latin typeface="Candara" pitchFamily="34" charset="0"/>
                  </a:endParaRPr>
                </a:p>
              </p:txBody>
            </p:sp>
            <p:sp>
              <p:nvSpPr>
                <p:cNvPr id="7783" name="Freeform 614"/>
                <p:cNvSpPr>
                  <a:spLocks/>
                </p:cNvSpPr>
                <p:nvPr/>
              </p:nvSpPr>
              <p:spPr bwMode="auto">
                <a:xfrm>
                  <a:off x="2006" y="3228"/>
                  <a:ext cx="15" cy="32"/>
                </a:xfrm>
                <a:custGeom>
                  <a:avLst/>
                  <a:gdLst>
                    <a:gd name="T0" fmla="*/ 0 w 15"/>
                    <a:gd name="T1" fmla="*/ 29 h 32"/>
                    <a:gd name="T2" fmla="*/ 15 w 15"/>
                    <a:gd name="T3" fmla="*/ 0 h 32"/>
                    <a:gd name="T4" fmla="*/ 15 w 15"/>
                    <a:gd name="T5" fmla="*/ 0 h 32"/>
                    <a:gd name="T6" fmla="*/ 15 w 15"/>
                    <a:gd name="T7" fmla="*/ 2 h 32"/>
                    <a:gd name="T8" fmla="*/ 15 w 15"/>
                    <a:gd name="T9" fmla="*/ 2 h 32"/>
                    <a:gd name="T10" fmla="*/ 15 w 15"/>
                    <a:gd name="T11" fmla="*/ 4 h 32"/>
                    <a:gd name="T12" fmla="*/ 15 w 15"/>
                    <a:gd name="T13" fmla="*/ 4 h 32"/>
                    <a:gd name="T14" fmla="*/ 15 w 15"/>
                    <a:gd name="T15" fmla="*/ 4 h 32"/>
                    <a:gd name="T16" fmla="*/ 15 w 15"/>
                    <a:gd name="T17" fmla="*/ 5 h 32"/>
                    <a:gd name="T18" fmla="*/ 15 w 15"/>
                    <a:gd name="T19" fmla="*/ 5 h 32"/>
                    <a:gd name="T20" fmla="*/ 0 w 15"/>
                    <a:gd name="T21" fmla="*/ 32 h 32"/>
                    <a:gd name="T22" fmla="*/ 0 w 15"/>
                    <a:gd name="T23" fmla="*/ 32 h 32"/>
                    <a:gd name="T24" fmla="*/ 0 w 15"/>
                    <a:gd name="T25" fmla="*/ 32 h 32"/>
                    <a:gd name="T26" fmla="*/ 0 w 15"/>
                    <a:gd name="T27" fmla="*/ 30 h 32"/>
                    <a:gd name="T28" fmla="*/ 0 w 15"/>
                    <a:gd name="T29" fmla="*/ 30 h 32"/>
                    <a:gd name="T30" fmla="*/ 0 w 15"/>
                    <a:gd name="T31" fmla="*/ 30 h 32"/>
                    <a:gd name="T32" fmla="*/ 0 w 15"/>
                    <a:gd name="T33" fmla="*/ 29 h 32"/>
                    <a:gd name="T34" fmla="*/ 0 w 15"/>
                    <a:gd name="T35" fmla="*/ 29 h 32"/>
                    <a:gd name="T36" fmla="*/ 0 w 15"/>
                    <a:gd name="T37" fmla="*/ 29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2"/>
                    <a:gd name="T59" fmla="*/ 15 w 15"/>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2">
                      <a:moveTo>
                        <a:pt x="0" y="29"/>
                      </a:moveTo>
                      <a:lnTo>
                        <a:pt x="15" y="0"/>
                      </a:lnTo>
                      <a:lnTo>
                        <a:pt x="15" y="2"/>
                      </a:lnTo>
                      <a:lnTo>
                        <a:pt x="15" y="4"/>
                      </a:lnTo>
                      <a:lnTo>
                        <a:pt x="15" y="5"/>
                      </a:lnTo>
                      <a:lnTo>
                        <a:pt x="0" y="32"/>
                      </a:lnTo>
                      <a:lnTo>
                        <a:pt x="0" y="30"/>
                      </a:lnTo>
                      <a:lnTo>
                        <a:pt x="0" y="29"/>
                      </a:lnTo>
                      <a:close/>
                    </a:path>
                  </a:pathLst>
                </a:custGeom>
                <a:solidFill>
                  <a:srgbClr val="878787"/>
                </a:solidFill>
                <a:ln w="9525">
                  <a:noFill/>
                  <a:round/>
                  <a:headEnd/>
                  <a:tailEnd/>
                </a:ln>
              </p:spPr>
              <p:txBody>
                <a:bodyPr/>
                <a:lstStyle/>
                <a:p>
                  <a:pPr algn="ctr"/>
                  <a:endParaRPr lang="en-US">
                    <a:latin typeface="Candara" pitchFamily="34" charset="0"/>
                  </a:endParaRPr>
                </a:p>
              </p:txBody>
            </p:sp>
            <p:sp>
              <p:nvSpPr>
                <p:cNvPr id="7784" name="Freeform 615"/>
                <p:cNvSpPr>
                  <a:spLocks/>
                </p:cNvSpPr>
                <p:nvPr/>
              </p:nvSpPr>
              <p:spPr bwMode="auto">
                <a:xfrm>
                  <a:off x="2006" y="3232"/>
                  <a:ext cx="17" cy="31"/>
                </a:xfrm>
                <a:custGeom>
                  <a:avLst/>
                  <a:gdLst>
                    <a:gd name="T0" fmla="*/ 0 w 17"/>
                    <a:gd name="T1" fmla="*/ 26 h 31"/>
                    <a:gd name="T2" fmla="*/ 15 w 17"/>
                    <a:gd name="T3" fmla="*/ 0 h 31"/>
                    <a:gd name="T4" fmla="*/ 15 w 17"/>
                    <a:gd name="T5" fmla="*/ 0 h 31"/>
                    <a:gd name="T6" fmla="*/ 15 w 17"/>
                    <a:gd name="T7" fmla="*/ 0 h 31"/>
                    <a:gd name="T8" fmla="*/ 15 w 17"/>
                    <a:gd name="T9" fmla="*/ 1 h 31"/>
                    <a:gd name="T10" fmla="*/ 15 w 17"/>
                    <a:gd name="T11" fmla="*/ 1 h 31"/>
                    <a:gd name="T12" fmla="*/ 15 w 17"/>
                    <a:gd name="T13" fmla="*/ 1 h 31"/>
                    <a:gd name="T14" fmla="*/ 17 w 17"/>
                    <a:gd name="T15" fmla="*/ 3 h 31"/>
                    <a:gd name="T16" fmla="*/ 17 w 17"/>
                    <a:gd name="T17" fmla="*/ 3 h 31"/>
                    <a:gd name="T18" fmla="*/ 17 w 17"/>
                    <a:gd name="T19" fmla="*/ 5 h 31"/>
                    <a:gd name="T20" fmla="*/ 0 w 17"/>
                    <a:gd name="T21" fmla="*/ 31 h 31"/>
                    <a:gd name="T22" fmla="*/ 0 w 17"/>
                    <a:gd name="T23" fmla="*/ 31 h 31"/>
                    <a:gd name="T24" fmla="*/ 0 w 17"/>
                    <a:gd name="T25" fmla="*/ 30 h 31"/>
                    <a:gd name="T26" fmla="*/ 0 w 17"/>
                    <a:gd name="T27" fmla="*/ 30 h 31"/>
                    <a:gd name="T28" fmla="*/ 0 w 17"/>
                    <a:gd name="T29" fmla="*/ 28 h 31"/>
                    <a:gd name="T30" fmla="*/ 0 w 17"/>
                    <a:gd name="T31" fmla="*/ 28 h 31"/>
                    <a:gd name="T32" fmla="*/ 0 w 17"/>
                    <a:gd name="T33" fmla="*/ 28 h 31"/>
                    <a:gd name="T34" fmla="*/ 0 w 17"/>
                    <a:gd name="T35" fmla="*/ 26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5" y="0"/>
                      </a:lnTo>
                      <a:lnTo>
                        <a:pt x="15" y="1"/>
                      </a:lnTo>
                      <a:lnTo>
                        <a:pt x="17" y="3"/>
                      </a:lnTo>
                      <a:lnTo>
                        <a:pt x="17" y="5"/>
                      </a:lnTo>
                      <a:lnTo>
                        <a:pt x="0" y="31"/>
                      </a:lnTo>
                      <a:lnTo>
                        <a:pt x="0" y="30"/>
                      </a:lnTo>
                      <a:lnTo>
                        <a:pt x="0" y="28"/>
                      </a:lnTo>
                      <a:lnTo>
                        <a:pt x="0" y="26"/>
                      </a:lnTo>
                      <a:close/>
                    </a:path>
                  </a:pathLst>
                </a:custGeom>
                <a:solidFill>
                  <a:srgbClr val="878787"/>
                </a:solidFill>
                <a:ln w="9525">
                  <a:noFill/>
                  <a:round/>
                  <a:headEnd/>
                  <a:tailEnd/>
                </a:ln>
              </p:spPr>
              <p:txBody>
                <a:bodyPr/>
                <a:lstStyle/>
                <a:p>
                  <a:pPr algn="ctr"/>
                  <a:endParaRPr lang="en-US">
                    <a:latin typeface="Candara" pitchFamily="34" charset="0"/>
                  </a:endParaRPr>
                </a:p>
              </p:txBody>
            </p:sp>
            <p:sp>
              <p:nvSpPr>
                <p:cNvPr id="7785" name="Freeform 616"/>
                <p:cNvSpPr>
                  <a:spLocks/>
                </p:cNvSpPr>
                <p:nvPr/>
              </p:nvSpPr>
              <p:spPr bwMode="auto">
                <a:xfrm>
                  <a:off x="2006" y="3233"/>
                  <a:ext cx="17" cy="32"/>
                </a:xfrm>
                <a:custGeom>
                  <a:avLst/>
                  <a:gdLst>
                    <a:gd name="T0" fmla="*/ 0 w 17"/>
                    <a:gd name="T1" fmla="*/ 27 h 32"/>
                    <a:gd name="T2" fmla="*/ 15 w 17"/>
                    <a:gd name="T3" fmla="*/ 0 h 32"/>
                    <a:gd name="T4" fmla="*/ 15 w 17"/>
                    <a:gd name="T5" fmla="*/ 0 h 32"/>
                    <a:gd name="T6" fmla="*/ 17 w 17"/>
                    <a:gd name="T7" fmla="*/ 2 h 32"/>
                    <a:gd name="T8" fmla="*/ 17 w 17"/>
                    <a:gd name="T9" fmla="*/ 2 h 32"/>
                    <a:gd name="T10" fmla="*/ 17 w 17"/>
                    <a:gd name="T11" fmla="*/ 4 h 32"/>
                    <a:gd name="T12" fmla="*/ 17 w 17"/>
                    <a:gd name="T13" fmla="*/ 4 h 32"/>
                    <a:gd name="T14" fmla="*/ 17 w 17"/>
                    <a:gd name="T15" fmla="*/ 4 h 32"/>
                    <a:gd name="T16" fmla="*/ 17 w 17"/>
                    <a:gd name="T17" fmla="*/ 5 h 32"/>
                    <a:gd name="T18" fmla="*/ 17 w 17"/>
                    <a:gd name="T19" fmla="*/ 5 h 32"/>
                    <a:gd name="T20" fmla="*/ 0 w 17"/>
                    <a:gd name="T21" fmla="*/ 32 h 32"/>
                    <a:gd name="T22" fmla="*/ 0 w 17"/>
                    <a:gd name="T23" fmla="*/ 32 h 32"/>
                    <a:gd name="T24" fmla="*/ 0 w 17"/>
                    <a:gd name="T25" fmla="*/ 32 h 32"/>
                    <a:gd name="T26" fmla="*/ 0 w 17"/>
                    <a:gd name="T27" fmla="*/ 30 h 32"/>
                    <a:gd name="T28" fmla="*/ 0 w 17"/>
                    <a:gd name="T29" fmla="*/ 30 h 32"/>
                    <a:gd name="T30" fmla="*/ 0 w 17"/>
                    <a:gd name="T31" fmla="*/ 30 h 32"/>
                    <a:gd name="T32" fmla="*/ 0 w 17"/>
                    <a:gd name="T33" fmla="*/ 29 h 32"/>
                    <a:gd name="T34" fmla="*/ 0 w 17"/>
                    <a:gd name="T35" fmla="*/ 29 h 32"/>
                    <a:gd name="T36" fmla="*/ 0 w 17"/>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2"/>
                    <a:gd name="T59" fmla="*/ 17 w 17"/>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2">
                      <a:moveTo>
                        <a:pt x="0" y="27"/>
                      </a:moveTo>
                      <a:lnTo>
                        <a:pt x="15" y="0"/>
                      </a:lnTo>
                      <a:lnTo>
                        <a:pt x="17" y="2"/>
                      </a:lnTo>
                      <a:lnTo>
                        <a:pt x="17" y="4"/>
                      </a:lnTo>
                      <a:lnTo>
                        <a:pt x="17" y="5"/>
                      </a:lnTo>
                      <a:lnTo>
                        <a:pt x="0" y="32"/>
                      </a:lnTo>
                      <a:lnTo>
                        <a:pt x="0" y="30"/>
                      </a:lnTo>
                      <a:lnTo>
                        <a:pt x="0" y="29"/>
                      </a:lnTo>
                      <a:lnTo>
                        <a:pt x="0" y="27"/>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786" name="Freeform 617"/>
                <p:cNvSpPr>
                  <a:spLocks/>
                </p:cNvSpPr>
                <p:nvPr/>
              </p:nvSpPr>
              <p:spPr bwMode="auto">
                <a:xfrm>
                  <a:off x="2006" y="3237"/>
                  <a:ext cx="17" cy="31"/>
                </a:xfrm>
                <a:custGeom>
                  <a:avLst/>
                  <a:gdLst>
                    <a:gd name="T0" fmla="*/ 0 w 17"/>
                    <a:gd name="T1" fmla="*/ 26 h 31"/>
                    <a:gd name="T2" fmla="*/ 17 w 17"/>
                    <a:gd name="T3" fmla="*/ 0 h 31"/>
                    <a:gd name="T4" fmla="*/ 17 w 17"/>
                    <a:gd name="T5" fmla="*/ 0 h 31"/>
                    <a:gd name="T6" fmla="*/ 17 w 17"/>
                    <a:gd name="T7" fmla="*/ 0 h 31"/>
                    <a:gd name="T8" fmla="*/ 17 w 17"/>
                    <a:gd name="T9" fmla="*/ 1 h 31"/>
                    <a:gd name="T10" fmla="*/ 17 w 17"/>
                    <a:gd name="T11" fmla="*/ 1 h 31"/>
                    <a:gd name="T12" fmla="*/ 17 w 17"/>
                    <a:gd name="T13" fmla="*/ 1 h 31"/>
                    <a:gd name="T14" fmla="*/ 17 w 17"/>
                    <a:gd name="T15" fmla="*/ 3 h 31"/>
                    <a:gd name="T16" fmla="*/ 17 w 17"/>
                    <a:gd name="T17" fmla="*/ 3 h 31"/>
                    <a:gd name="T18" fmla="*/ 17 w 17"/>
                    <a:gd name="T19" fmla="*/ 3 h 31"/>
                    <a:gd name="T20" fmla="*/ 2 w 17"/>
                    <a:gd name="T21" fmla="*/ 31 h 31"/>
                    <a:gd name="T22" fmla="*/ 0 w 17"/>
                    <a:gd name="T23" fmla="*/ 30 h 31"/>
                    <a:gd name="T24" fmla="*/ 0 w 17"/>
                    <a:gd name="T25" fmla="*/ 30 h 31"/>
                    <a:gd name="T26" fmla="*/ 0 w 17"/>
                    <a:gd name="T27" fmla="*/ 30 h 31"/>
                    <a:gd name="T28" fmla="*/ 0 w 17"/>
                    <a:gd name="T29" fmla="*/ 28 h 31"/>
                    <a:gd name="T30" fmla="*/ 0 w 17"/>
                    <a:gd name="T31" fmla="*/ 28 h 31"/>
                    <a:gd name="T32" fmla="*/ 0 w 17"/>
                    <a:gd name="T33" fmla="*/ 28 h 31"/>
                    <a:gd name="T34" fmla="*/ 0 w 17"/>
                    <a:gd name="T35" fmla="*/ 26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1"/>
                      </a:lnTo>
                      <a:lnTo>
                        <a:pt x="17" y="3"/>
                      </a:lnTo>
                      <a:lnTo>
                        <a:pt x="2" y="31"/>
                      </a:lnTo>
                      <a:lnTo>
                        <a:pt x="0" y="30"/>
                      </a:lnTo>
                      <a:lnTo>
                        <a:pt x="0" y="28"/>
                      </a:lnTo>
                      <a:lnTo>
                        <a:pt x="0" y="26"/>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787" name="Freeform 618"/>
                <p:cNvSpPr>
                  <a:spLocks/>
                </p:cNvSpPr>
                <p:nvPr/>
              </p:nvSpPr>
              <p:spPr bwMode="auto">
                <a:xfrm>
                  <a:off x="2006" y="3238"/>
                  <a:ext cx="17" cy="32"/>
                </a:xfrm>
                <a:custGeom>
                  <a:avLst/>
                  <a:gdLst>
                    <a:gd name="T0" fmla="*/ 0 w 17"/>
                    <a:gd name="T1" fmla="*/ 27 h 32"/>
                    <a:gd name="T2" fmla="*/ 17 w 17"/>
                    <a:gd name="T3" fmla="*/ 0 h 32"/>
                    <a:gd name="T4" fmla="*/ 17 w 17"/>
                    <a:gd name="T5" fmla="*/ 0 h 32"/>
                    <a:gd name="T6" fmla="*/ 17 w 17"/>
                    <a:gd name="T7" fmla="*/ 2 h 32"/>
                    <a:gd name="T8" fmla="*/ 17 w 17"/>
                    <a:gd name="T9" fmla="*/ 2 h 32"/>
                    <a:gd name="T10" fmla="*/ 17 w 17"/>
                    <a:gd name="T11" fmla="*/ 2 h 32"/>
                    <a:gd name="T12" fmla="*/ 17 w 17"/>
                    <a:gd name="T13" fmla="*/ 4 h 32"/>
                    <a:gd name="T14" fmla="*/ 17 w 17"/>
                    <a:gd name="T15" fmla="*/ 4 h 32"/>
                    <a:gd name="T16" fmla="*/ 17 w 17"/>
                    <a:gd name="T17" fmla="*/ 4 h 32"/>
                    <a:gd name="T18" fmla="*/ 17 w 17"/>
                    <a:gd name="T19" fmla="*/ 5 h 32"/>
                    <a:gd name="T20" fmla="*/ 2 w 17"/>
                    <a:gd name="T21" fmla="*/ 32 h 32"/>
                    <a:gd name="T22" fmla="*/ 2 w 17"/>
                    <a:gd name="T23" fmla="*/ 32 h 32"/>
                    <a:gd name="T24" fmla="*/ 2 w 17"/>
                    <a:gd name="T25" fmla="*/ 30 h 32"/>
                    <a:gd name="T26" fmla="*/ 2 w 17"/>
                    <a:gd name="T27" fmla="*/ 30 h 32"/>
                    <a:gd name="T28" fmla="*/ 2 w 17"/>
                    <a:gd name="T29" fmla="*/ 30 h 32"/>
                    <a:gd name="T30" fmla="*/ 0 w 17"/>
                    <a:gd name="T31" fmla="*/ 29 h 32"/>
                    <a:gd name="T32" fmla="*/ 0 w 17"/>
                    <a:gd name="T33" fmla="*/ 29 h 32"/>
                    <a:gd name="T34" fmla="*/ 0 w 17"/>
                    <a:gd name="T35" fmla="*/ 29 h 32"/>
                    <a:gd name="T36" fmla="*/ 0 w 17"/>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2"/>
                    <a:gd name="T59" fmla="*/ 17 w 17"/>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2">
                      <a:moveTo>
                        <a:pt x="0" y="27"/>
                      </a:moveTo>
                      <a:lnTo>
                        <a:pt x="17" y="0"/>
                      </a:lnTo>
                      <a:lnTo>
                        <a:pt x="17" y="2"/>
                      </a:lnTo>
                      <a:lnTo>
                        <a:pt x="17" y="4"/>
                      </a:lnTo>
                      <a:lnTo>
                        <a:pt x="17" y="5"/>
                      </a:lnTo>
                      <a:lnTo>
                        <a:pt x="2" y="32"/>
                      </a:lnTo>
                      <a:lnTo>
                        <a:pt x="2" y="30"/>
                      </a:lnTo>
                      <a:lnTo>
                        <a:pt x="0" y="29"/>
                      </a:lnTo>
                      <a:lnTo>
                        <a:pt x="0" y="27"/>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788" name="Freeform 619"/>
                <p:cNvSpPr>
                  <a:spLocks/>
                </p:cNvSpPr>
                <p:nvPr/>
              </p:nvSpPr>
              <p:spPr bwMode="auto">
                <a:xfrm>
                  <a:off x="2008" y="3240"/>
                  <a:ext cx="15" cy="33"/>
                </a:xfrm>
                <a:custGeom>
                  <a:avLst/>
                  <a:gdLst>
                    <a:gd name="T0" fmla="*/ 0 w 15"/>
                    <a:gd name="T1" fmla="*/ 28 h 33"/>
                    <a:gd name="T2" fmla="*/ 15 w 15"/>
                    <a:gd name="T3" fmla="*/ 0 h 33"/>
                    <a:gd name="T4" fmla="*/ 15 w 15"/>
                    <a:gd name="T5" fmla="*/ 2 h 33"/>
                    <a:gd name="T6" fmla="*/ 15 w 15"/>
                    <a:gd name="T7" fmla="*/ 2 h 33"/>
                    <a:gd name="T8" fmla="*/ 15 w 15"/>
                    <a:gd name="T9" fmla="*/ 2 h 33"/>
                    <a:gd name="T10" fmla="*/ 15 w 15"/>
                    <a:gd name="T11" fmla="*/ 3 h 33"/>
                    <a:gd name="T12" fmla="*/ 15 w 15"/>
                    <a:gd name="T13" fmla="*/ 3 h 33"/>
                    <a:gd name="T14" fmla="*/ 15 w 15"/>
                    <a:gd name="T15" fmla="*/ 5 h 33"/>
                    <a:gd name="T16" fmla="*/ 15 w 15"/>
                    <a:gd name="T17" fmla="*/ 5 h 33"/>
                    <a:gd name="T18" fmla="*/ 15 w 15"/>
                    <a:gd name="T19" fmla="*/ 5 h 33"/>
                    <a:gd name="T20" fmla="*/ 0 w 15"/>
                    <a:gd name="T21" fmla="*/ 33 h 33"/>
                    <a:gd name="T22" fmla="*/ 0 w 15"/>
                    <a:gd name="T23" fmla="*/ 32 h 33"/>
                    <a:gd name="T24" fmla="*/ 0 w 15"/>
                    <a:gd name="T25" fmla="*/ 32 h 33"/>
                    <a:gd name="T26" fmla="*/ 0 w 15"/>
                    <a:gd name="T27" fmla="*/ 32 h 33"/>
                    <a:gd name="T28" fmla="*/ 0 w 15"/>
                    <a:gd name="T29" fmla="*/ 30 h 33"/>
                    <a:gd name="T30" fmla="*/ 0 w 15"/>
                    <a:gd name="T31" fmla="*/ 30 h 33"/>
                    <a:gd name="T32" fmla="*/ 0 w 15"/>
                    <a:gd name="T33" fmla="*/ 28 h 33"/>
                    <a:gd name="T34" fmla="*/ 0 w 15"/>
                    <a:gd name="T35" fmla="*/ 28 h 33"/>
                    <a:gd name="T36" fmla="*/ 0 w 15"/>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3"/>
                    <a:gd name="T59" fmla="*/ 15 w 15"/>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3">
                      <a:moveTo>
                        <a:pt x="0" y="28"/>
                      </a:moveTo>
                      <a:lnTo>
                        <a:pt x="15" y="0"/>
                      </a:lnTo>
                      <a:lnTo>
                        <a:pt x="15" y="2"/>
                      </a:lnTo>
                      <a:lnTo>
                        <a:pt x="15" y="3"/>
                      </a:lnTo>
                      <a:lnTo>
                        <a:pt x="15" y="5"/>
                      </a:lnTo>
                      <a:lnTo>
                        <a:pt x="0" y="33"/>
                      </a:lnTo>
                      <a:lnTo>
                        <a:pt x="0" y="32"/>
                      </a:lnTo>
                      <a:lnTo>
                        <a:pt x="0" y="30"/>
                      </a:lnTo>
                      <a:lnTo>
                        <a:pt x="0" y="28"/>
                      </a:lnTo>
                      <a:close/>
                    </a:path>
                  </a:pathLst>
                </a:custGeom>
                <a:solidFill>
                  <a:srgbClr val="8A8A8A"/>
                </a:solidFill>
                <a:ln w="9525">
                  <a:noFill/>
                  <a:round/>
                  <a:headEnd/>
                  <a:tailEnd/>
                </a:ln>
              </p:spPr>
              <p:txBody>
                <a:bodyPr/>
                <a:lstStyle/>
                <a:p>
                  <a:pPr algn="ctr"/>
                  <a:endParaRPr lang="en-US">
                    <a:latin typeface="Candara" pitchFamily="34" charset="0"/>
                  </a:endParaRPr>
                </a:p>
              </p:txBody>
            </p:sp>
            <p:sp>
              <p:nvSpPr>
                <p:cNvPr id="7789" name="Freeform 620"/>
                <p:cNvSpPr>
                  <a:spLocks/>
                </p:cNvSpPr>
                <p:nvPr/>
              </p:nvSpPr>
              <p:spPr bwMode="auto">
                <a:xfrm>
                  <a:off x="2008" y="3243"/>
                  <a:ext cx="16" cy="32"/>
                </a:xfrm>
                <a:custGeom>
                  <a:avLst/>
                  <a:gdLst>
                    <a:gd name="T0" fmla="*/ 0 w 16"/>
                    <a:gd name="T1" fmla="*/ 27 h 32"/>
                    <a:gd name="T2" fmla="*/ 15 w 16"/>
                    <a:gd name="T3" fmla="*/ 0 h 32"/>
                    <a:gd name="T4" fmla="*/ 15 w 16"/>
                    <a:gd name="T5" fmla="*/ 0 h 32"/>
                    <a:gd name="T6" fmla="*/ 15 w 16"/>
                    <a:gd name="T7" fmla="*/ 2 h 32"/>
                    <a:gd name="T8" fmla="*/ 15 w 16"/>
                    <a:gd name="T9" fmla="*/ 2 h 32"/>
                    <a:gd name="T10" fmla="*/ 15 w 16"/>
                    <a:gd name="T11" fmla="*/ 2 h 32"/>
                    <a:gd name="T12" fmla="*/ 15 w 16"/>
                    <a:gd name="T13" fmla="*/ 4 h 32"/>
                    <a:gd name="T14" fmla="*/ 15 w 16"/>
                    <a:gd name="T15" fmla="*/ 4 h 32"/>
                    <a:gd name="T16" fmla="*/ 16 w 16"/>
                    <a:gd name="T17" fmla="*/ 4 h 32"/>
                    <a:gd name="T18" fmla="*/ 16 w 16"/>
                    <a:gd name="T19" fmla="*/ 5 h 32"/>
                    <a:gd name="T20" fmla="*/ 0 w 16"/>
                    <a:gd name="T21" fmla="*/ 32 h 32"/>
                    <a:gd name="T22" fmla="*/ 0 w 16"/>
                    <a:gd name="T23" fmla="*/ 32 h 32"/>
                    <a:gd name="T24" fmla="*/ 0 w 16"/>
                    <a:gd name="T25" fmla="*/ 30 h 32"/>
                    <a:gd name="T26" fmla="*/ 0 w 16"/>
                    <a:gd name="T27" fmla="*/ 30 h 32"/>
                    <a:gd name="T28" fmla="*/ 0 w 16"/>
                    <a:gd name="T29" fmla="*/ 30 h 32"/>
                    <a:gd name="T30" fmla="*/ 0 w 16"/>
                    <a:gd name="T31" fmla="*/ 29 h 32"/>
                    <a:gd name="T32" fmla="*/ 0 w 16"/>
                    <a:gd name="T33" fmla="*/ 29 h 32"/>
                    <a:gd name="T34" fmla="*/ 0 w 16"/>
                    <a:gd name="T35" fmla="*/ 29 h 32"/>
                    <a:gd name="T36" fmla="*/ 0 w 16"/>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7"/>
                      </a:moveTo>
                      <a:lnTo>
                        <a:pt x="15" y="0"/>
                      </a:lnTo>
                      <a:lnTo>
                        <a:pt x="15" y="2"/>
                      </a:lnTo>
                      <a:lnTo>
                        <a:pt x="15" y="4"/>
                      </a:lnTo>
                      <a:lnTo>
                        <a:pt x="16" y="4"/>
                      </a:lnTo>
                      <a:lnTo>
                        <a:pt x="16" y="5"/>
                      </a:lnTo>
                      <a:lnTo>
                        <a:pt x="0" y="32"/>
                      </a:lnTo>
                      <a:lnTo>
                        <a:pt x="0" y="30"/>
                      </a:lnTo>
                      <a:lnTo>
                        <a:pt x="0" y="29"/>
                      </a:lnTo>
                      <a:lnTo>
                        <a:pt x="0" y="27"/>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790" name="Freeform 621"/>
                <p:cNvSpPr>
                  <a:spLocks/>
                </p:cNvSpPr>
                <p:nvPr/>
              </p:nvSpPr>
              <p:spPr bwMode="auto">
                <a:xfrm>
                  <a:off x="2008" y="3245"/>
                  <a:ext cx="16" cy="32"/>
                </a:xfrm>
                <a:custGeom>
                  <a:avLst/>
                  <a:gdLst>
                    <a:gd name="T0" fmla="*/ 0 w 16"/>
                    <a:gd name="T1" fmla="*/ 28 h 32"/>
                    <a:gd name="T2" fmla="*/ 15 w 16"/>
                    <a:gd name="T3" fmla="*/ 0 h 32"/>
                    <a:gd name="T4" fmla="*/ 15 w 16"/>
                    <a:gd name="T5" fmla="*/ 2 h 32"/>
                    <a:gd name="T6" fmla="*/ 15 w 16"/>
                    <a:gd name="T7" fmla="*/ 2 h 32"/>
                    <a:gd name="T8" fmla="*/ 16 w 16"/>
                    <a:gd name="T9" fmla="*/ 2 h 32"/>
                    <a:gd name="T10" fmla="*/ 16 w 16"/>
                    <a:gd name="T11" fmla="*/ 3 h 32"/>
                    <a:gd name="T12" fmla="*/ 16 w 16"/>
                    <a:gd name="T13" fmla="*/ 3 h 32"/>
                    <a:gd name="T14" fmla="*/ 16 w 16"/>
                    <a:gd name="T15" fmla="*/ 3 h 32"/>
                    <a:gd name="T16" fmla="*/ 16 w 16"/>
                    <a:gd name="T17" fmla="*/ 5 h 32"/>
                    <a:gd name="T18" fmla="*/ 16 w 16"/>
                    <a:gd name="T19" fmla="*/ 5 h 32"/>
                    <a:gd name="T20" fmla="*/ 0 w 16"/>
                    <a:gd name="T21" fmla="*/ 32 h 32"/>
                    <a:gd name="T22" fmla="*/ 0 w 16"/>
                    <a:gd name="T23" fmla="*/ 32 h 32"/>
                    <a:gd name="T24" fmla="*/ 0 w 16"/>
                    <a:gd name="T25" fmla="*/ 32 h 32"/>
                    <a:gd name="T26" fmla="*/ 0 w 16"/>
                    <a:gd name="T27" fmla="*/ 30 h 32"/>
                    <a:gd name="T28" fmla="*/ 0 w 16"/>
                    <a:gd name="T29" fmla="*/ 30 h 32"/>
                    <a:gd name="T30" fmla="*/ 0 w 16"/>
                    <a:gd name="T31" fmla="*/ 30 h 32"/>
                    <a:gd name="T32" fmla="*/ 0 w 16"/>
                    <a:gd name="T33" fmla="*/ 28 h 32"/>
                    <a:gd name="T34" fmla="*/ 0 w 16"/>
                    <a:gd name="T35" fmla="*/ 28 h 32"/>
                    <a:gd name="T36" fmla="*/ 0 w 16"/>
                    <a:gd name="T37" fmla="*/ 28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8"/>
                      </a:moveTo>
                      <a:lnTo>
                        <a:pt x="15" y="0"/>
                      </a:lnTo>
                      <a:lnTo>
                        <a:pt x="15" y="2"/>
                      </a:lnTo>
                      <a:lnTo>
                        <a:pt x="16" y="2"/>
                      </a:lnTo>
                      <a:lnTo>
                        <a:pt x="16" y="3"/>
                      </a:lnTo>
                      <a:lnTo>
                        <a:pt x="16" y="5"/>
                      </a:lnTo>
                      <a:lnTo>
                        <a:pt x="0" y="32"/>
                      </a:lnTo>
                      <a:lnTo>
                        <a:pt x="0" y="30"/>
                      </a:lnTo>
                      <a:lnTo>
                        <a:pt x="0" y="28"/>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791" name="Freeform 622"/>
                <p:cNvSpPr>
                  <a:spLocks/>
                </p:cNvSpPr>
                <p:nvPr/>
              </p:nvSpPr>
              <p:spPr bwMode="auto">
                <a:xfrm>
                  <a:off x="2008" y="3248"/>
                  <a:ext cx="16" cy="32"/>
                </a:xfrm>
                <a:custGeom>
                  <a:avLst/>
                  <a:gdLst>
                    <a:gd name="T0" fmla="*/ 0 w 16"/>
                    <a:gd name="T1" fmla="*/ 27 h 32"/>
                    <a:gd name="T2" fmla="*/ 16 w 16"/>
                    <a:gd name="T3" fmla="*/ 0 h 32"/>
                    <a:gd name="T4" fmla="*/ 16 w 16"/>
                    <a:gd name="T5" fmla="*/ 0 h 32"/>
                    <a:gd name="T6" fmla="*/ 16 w 16"/>
                    <a:gd name="T7" fmla="*/ 0 h 32"/>
                    <a:gd name="T8" fmla="*/ 16 w 16"/>
                    <a:gd name="T9" fmla="*/ 2 h 32"/>
                    <a:gd name="T10" fmla="*/ 16 w 16"/>
                    <a:gd name="T11" fmla="*/ 2 h 32"/>
                    <a:gd name="T12" fmla="*/ 16 w 16"/>
                    <a:gd name="T13" fmla="*/ 2 h 32"/>
                    <a:gd name="T14" fmla="*/ 16 w 16"/>
                    <a:gd name="T15" fmla="*/ 4 h 32"/>
                    <a:gd name="T16" fmla="*/ 16 w 16"/>
                    <a:gd name="T17" fmla="*/ 4 h 32"/>
                    <a:gd name="T18" fmla="*/ 16 w 16"/>
                    <a:gd name="T19" fmla="*/ 4 h 32"/>
                    <a:gd name="T20" fmla="*/ 1 w 16"/>
                    <a:gd name="T21" fmla="*/ 32 h 32"/>
                    <a:gd name="T22" fmla="*/ 0 w 16"/>
                    <a:gd name="T23" fmla="*/ 30 h 32"/>
                    <a:gd name="T24" fmla="*/ 0 w 16"/>
                    <a:gd name="T25" fmla="*/ 30 h 32"/>
                    <a:gd name="T26" fmla="*/ 0 w 16"/>
                    <a:gd name="T27" fmla="*/ 30 h 32"/>
                    <a:gd name="T28" fmla="*/ 0 w 16"/>
                    <a:gd name="T29" fmla="*/ 29 h 32"/>
                    <a:gd name="T30" fmla="*/ 0 w 16"/>
                    <a:gd name="T31" fmla="*/ 29 h 32"/>
                    <a:gd name="T32" fmla="*/ 0 w 16"/>
                    <a:gd name="T33" fmla="*/ 29 h 32"/>
                    <a:gd name="T34" fmla="*/ 0 w 16"/>
                    <a:gd name="T35" fmla="*/ 27 h 32"/>
                    <a:gd name="T36" fmla="*/ 0 w 16"/>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7"/>
                      </a:moveTo>
                      <a:lnTo>
                        <a:pt x="16" y="0"/>
                      </a:lnTo>
                      <a:lnTo>
                        <a:pt x="16" y="2"/>
                      </a:lnTo>
                      <a:lnTo>
                        <a:pt x="16" y="4"/>
                      </a:lnTo>
                      <a:lnTo>
                        <a:pt x="1" y="32"/>
                      </a:lnTo>
                      <a:lnTo>
                        <a:pt x="0" y="30"/>
                      </a:lnTo>
                      <a:lnTo>
                        <a:pt x="0" y="29"/>
                      </a:lnTo>
                      <a:lnTo>
                        <a:pt x="0" y="27"/>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792" name="Freeform 623"/>
                <p:cNvSpPr>
                  <a:spLocks/>
                </p:cNvSpPr>
                <p:nvPr/>
              </p:nvSpPr>
              <p:spPr bwMode="auto">
                <a:xfrm>
                  <a:off x="2008" y="3250"/>
                  <a:ext cx="16" cy="32"/>
                </a:xfrm>
                <a:custGeom>
                  <a:avLst/>
                  <a:gdLst>
                    <a:gd name="T0" fmla="*/ 0 w 16"/>
                    <a:gd name="T1" fmla="*/ 27 h 32"/>
                    <a:gd name="T2" fmla="*/ 16 w 16"/>
                    <a:gd name="T3" fmla="*/ 0 h 32"/>
                    <a:gd name="T4" fmla="*/ 16 w 16"/>
                    <a:gd name="T5" fmla="*/ 0 h 32"/>
                    <a:gd name="T6" fmla="*/ 16 w 16"/>
                    <a:gd name="T7" fmla="*/ 2 h 32"/>
                    <a:gd name="T8" fmla="*/ 16 w 16"/>
                    <a:gd name="T9" fmla="*/ 2 h 32"/>
                    <a:gd name="T10" fmla="*/ 16 w 16"/>
                    <a:gd name="T11" fmla="*/ 2 h 32"/>
                    <a:gd name="T12" fmla="*/ 16 w 16"/>
                    <a:gd name="T13" fmla="*/ 3 h 32"/>
                    <a:gd name="T14" fmla="*/ 16 w 16"/>
                    <a:gd name="T15" fmla="*/ 3 h 32"/>
                    <a:gd name="T16" fmla="*/ 16 w 16"/>
                    <a:gd name="T17" fmla="*/ 3 h 32"/>
                    <a:gd name="T18" fmla="*/ 16 w 16"/>
                    <a:gd name="T19" fmla="*/ 5 h 32"/>
                    <a:gd name="T20" fmla="*/ 1 w 16"/>
                    <a:gd name="T21" fmla="*/ 32 h 32"/>
                    <a:gd name="T22" fmla="*/ 1 w 16"/>
                    <a:gd name="T23" fmla="*/ 32 h 32"/>
                    <a:gd name="T24" fmla="*/ 1 w 16"/>
                    <a:gd name="T25" fmla="*/ 32 h 32"/>
                    <a:gd name="T26" fmla="*/ 1 w 16"/>
                    <a:gd name="T27" fmla="*/ 30 h 32"/>
                    <a:gd name="T28" fmla="*/ 1 w 16"/>
                    <a:gd name="T29" fmla="*/ 30 h 32"/>
                    <a:gd name="T30" fmla="*/ 0 w 16"/>
                    <a:gd name="T31" fmla="*/ 28 h 32"/>
                    <a:gd name="T32" fmla="*/ 0 w 16"/>
                    <a:gd name="T33" fmla="*/ 28 h 32"/>
                    <a:gd name="T34" fmla="*/ 0 w 16"/>
                    <a:gd name="T35" fmla="*/ 28 h 32"/>
                    <a:gd name="T36" fmla="*/ 0 w 16"/>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7"/>
                      </a:moveTo>
                      <a:lnTo>
                        <a:pt x="16" y="0"/>
                      </a:lnTo>
                      <a:lnTo>
                        <a:pt x="16" y="2"/>
                      </a:lnTo>
                      <a:lnTo>
                        <a:pt x="16" y="3"/>
                      </a:lnTo>
                      <a:lnTo>
                        <a:pt x="16" y="5"/>
                      </a:lnTo>
                      <a:lnTo>
                        <a:pt x="1" y="32"/>
                      </a:lnTo>
                      <a:lnTo>
                        <a:pt x="1" y="30"/>
                      </a:lnTo>
                      <a:lnTo>
                        <a:pt x="0" y="28"/>
                      </a:lnTo>
                      <a:lnTo>
                        <a:pt x="0" y="27"/>
                      </a:lnTo>
                      <a:close/>
                    </a:path>
                  </a:pathLst>
                </a:custGeom>
                <a:solidFill>
                  <a:srgbClr val="8C8C8C"/>
                </a:solidFill>
                <a:ln w="9525">
                  <a:noFill/>
                  <a:round/>
                  <a:headEnd/>
                  <a:tailEnd/>
                </a:ln>
              </p:spPr>
              <p:txBody>
                <a:bodyPr/>
                <a:lstStyle/>
                <a:p>
                  <a:pPr algn="ctr"/>
                  <a:endParaRPr lang="en-US">
                    <a:latin typeface="Candara" pitchFamily="34" charset="0"/>
                  </a:endParaRPr>
                </a:p>
              </p:txBody>
            </p:sp>
            <p:sp>
              <p:nvSpPr>
                <p:cNvPr id="7793" name="Freeform 624"/>
                <p:cNvSpPr>
                  <a:spLocks/>
                </p:cNvSpPr>
                <p:nvPr/>
              </p:nvSpPr>
              <p:spPr bwMode="auto">
                <a:xfrm>
                  <a:off x="2009" y="3252"/>
                  <a:ext cx="15" cy="33"/>
                </a:xfrm>
                <a:custGeom>
                  <a:avLst/>
                  <a:gdLst>
                    <a:gd name="T0" fmla="*/ 0 w 15"/>
                    <a:gd name="T1" fmla="*/ 28 h 33"/>
                    <a:gd name="T2" fmla="*/ 15 w 15"/>
                    <a:gd name="T3" fmla="*/ 0 h 33"/>
                    <a:gd name="T4" fmla="*/ 15 w 15"/>
                    <a:gd name="T5" fmla="*/ 1 h 33"/>
                    <a:gd name="T6" fmla="*/ 15 w 15"/>
                    <a:gd name="T7" fmla="*/ 1 h 33"/>
                    <a:gd name="T8" fmla="*/ 15 w 15"/>
                    <a:gd name="T9" fmla="*/ 1 h 33"/>
                    <a:gd name="T10" fmla="*/ 15 w 15"/>
                    <a:gd name="T11" fmla="*/ 3 h 33"/>
                    <a:gd name="T12" fmla="*/ 15 w 15"/>
                    <a:gd name="T13" fmla="*/ 3 h 33"/>
                    <a:gd name="T14" fmla="*/ 15 w 15"/>
                    <a:gd name="T15" fmla="*/ 3 h 33"/>
                    <a:gd name="T16" fmla="*/ 15 w 15"/>
                    <a:gd name="T17" fmla="*/ 5 h 33"/>
                    <a:gd name="T18" fmla="*/ 15 w 15"/>
                    <a:gd name="T19" fmla="*/ 5 h 33"/>
                    <a:gd name="T20" fmla="*/ 0 w 15"/>
                    <a:gd name="T21" fmla="*/ 33 h 33"/>
                    <a:gd name="T22" fmla="*/ 0 w 15"/>
                    <a:gd name="T23" fmla="*/ 31 h 33"/>
                    <a:gd name="T24" fmla="*/ 0 w 15"/>
                    <a:gd name="T25" fmla="*/ 31 h 33"/>
                    <a:gd name="T26" fmla="*/ 0 w 15"/>
                    <a:gd name="T27" fmla="*/ 31 h 33"/>
                    <a:gd name="T28" fmla="*/ 0 w 15"/>
                    <a:gd name="T29" fmla="*/ 30 h 33"/>
                    <a:gd name="T30" fmla="*/ 0 w 15"/>
                    <a:gd name="T31" fmla="*/ 30 h 33"/>
                    <a:gd name="T32" fmla="*/ 0 w 15"/>
                    <a:gd name="T33" fmla="*/ 30 h 33"/>
                    <a:gd name="T34" fmla="*/ 0 w 15"/>
                    <a:gd name="T35" fmla="*/ 28 h 33"/>
                    <a:gd name="T36" fmla="*/ 0 w 15"/>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3"/>
                    <a:gd name="T59" fmla="*/ 15 w 15"/>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3">
                      <a:moveTo>
                        <a:pt x="0" y="28"/>
                      </a:moveTo>
                      <a:lnTo>
                        <a:pt x="15" y="0"/>
                      </a:lnTo>
                      <a:lnTo>
                        <a:pt x="15" y="1"/>
                      </a:lnTo>
                      <a:lnTo>
                        <a:pt x="15" y="3"/>
                      </a:lnTo>
                      <a:lnTo>
                        <a:pt x="15" y="5"/>
                      </a:lnTo>
                      <a:lnTo>
                        <a:pt x="0" y="33"/>
                      </a:lnTo>
                      <a:lnTo>
                        <a:pt x="0" y="31"/>
                      </a:lnTo>
                      <a:lnTo>
                        <a:pt x="0" y="30"/>
                      </a:lnTo>
                      <a:lnTo>
                        <a:pt x="0" y="28"/>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794" name="Freeform 625"/>
                <p:cNvSpPr>
                  <a:spLocks/>
                </p:cNvSpPr>
                <p:nvPr/>
              </p:nvSpPr>
              <p:spPr bwMode="auto">
                <a:xfrm>
                  <a:off x="2009" y="3255"/>
                  <a:ext cx="17" cy="31"/>
                </a:xfrm>
                <a:custGeom>
                  <a:avLst/>
                  <a:gdLst>
                    <a:gd name="T0" fmla="*/ 0 w 17"/>
                    <a:gd name="T1" fmla="*/ 27 h 31"/>
                    <a:gd name="T2" fmla="*/ 15 w 17"/>
                    <a:gd name="T3" fmla="*/ 0 h 31"/>
                    <a:gd name="T4" fmla="*/ 15 w 17"/>
                    <a:gd name="T5" fmla="*/ 0 h 31"/>
                    <a:gd name="T6" fmla="*/ 15 w 17"/>
                    <a:gd name="T7" fmla="*/ 0 h 31"/>
                    <a:gd name="T8" fmla="*/ 15 w 17"/>
                    <a:gd name="T9" fmla="*/ 2 h 31"/>
                    <a:gd name="T10" fmla="*/ 15 w 17"/>
                    <a:gd name="T11" fmla="*/ 2 h 31"/>
                    <a:gd name="T12" fmla="*/ 17 w 17"/>
                    <a:gd name="T13" fmla="*/ 2 h 31"/>
                    <a:gd name="T14" fmla="*/ 17 w 17"/>
                    <a:gd name="T15" fmla="*/ 3 h 31"/>
                    <a:gd name="T16" fmla="*/ 17 w 17"/>
                    <a:gd name="T17" fmla="*/ 3 h 31"/>
                    <a:gd name="T18" fmla="*/ 17 w 17"/>
                    <a:gd name="T19" fmla="*/ 3 h 31"/>
                    <a:gd name="T20" fmla="*/ 0 w 17"/>
                    <a:gd name="T21" fmla="*/ 31 h 31"/>
                    <a:gd name="T22" fmla="*/ 0 w 17"/>
                    <a:gd name="T23" fmla="*/ 31 h 31"/>
                    <a:gd name="T24" fmla="*/ 0 w 17"/>
                    <a:gd name="T25" fmla="*/ 30 h 31"/>
                    <a:gd name="T26" fmla="*/ 0 w 17"/>
                    <a:gd name="T27" fmla="*/ 30 h 31"/>
                    <a:gd name="T28" fmla="*/ 0 w 17"/>
                    <a:gd name="T29" fmla="*/ 30 h 31"/>
                    <a:gd name="T30" fmla="*/ 0 w 17"/>
                    <a:gd name="T31" fmla="*/ 28 h 31"/>
                    <a:gd name="T32" fmla="*/ 0 w 17"/>
                    <a:gd name="T33" fmla="*/ 28 h 31"/>
                    <a:gd name="T34" fmla="*/ 0 w 17"/>
                    <a:gd name="T35" fmla="*/ 28 h 31"/>
                    <a:gd name="T36" fmla="*/ 0 w 17"/>
                    <a:gd name="T37" fmla="*/ 27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7"/>
                      </a:moveTo>
                      <a:lnTo>
                        <a:pt x="15" y="0"/>
                      </a:lnTo>
                      <a:lnTo>
                        <a:pt x="15" y="2"/>
                      </a:lnTo>
                      <a:lnTo>
                        <a:pt x="17" y="2"/>
                      </a:lnTo>
                      <a:lnTo>
                        <a:pt x="17" y="3"/>
                      </a:lnTo>
                      <a:lnTo>
                        <a:pt x="0" y="31"/>
                      </a:lnTo>
                      <a:lnTo>
                        <a:pt x="0" y="30"/>
                      </a:lnTo>
                      <a:lnTo>
                        <a:pt x="0" y="28"/>
                      </a:lnTo>
                      <a:lnTo>
                        <a:pt x="0" y="27"/>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795" name="Freeform 626"/>
                <p:cNvSpPr>
                  <a:spLocks/>
                </p:cNvSpPr>
                <p:nvPr/>
              </p:nvSpPr>
              <p:spPr bwMode="auto">
                <a:xfrm>
                  <a:off x="2009" y="3257"/>
                  <a:ext cx="17" cy="31"/>
                </a:xfrm>
                <a:custGeom>
                  <a:avLst/>
                  <a:gdLst>
                    <a:gd name="T0" fmla="*/ 0 w 17"/>
                    <a:gd name="T1" fmla="*/ 28 h 31"/>
                    <a:gd name="T2" fmla="*/ 15 w 17"/>
                    <a:gd name="T3" fmla="*/ 0 h 31"/>
                    <a:gd name="T4" fmla="*/ 17 w 17"/>
                    <a:gd name="T5" fmla="*/ 0 h 31"/>
                    <a:gd name="T6" fmla="*/ 17 w 17"/>
                    <a:gd name="T7" fmla="*/ 1 h 31"/>
                    <a:gd name="T8" fmla="*/ 17 w 17"/>
                    <a:gd name="T9" fmla="*/ 1 h 31"/>
                    <a:gd name="T10" fmla="*/ 17 w 17"/>
                    <a:gd name="T11" fmla="*/ 1 h 31"/>
                    <a:gd name="T12" fmla="*/ 17 w 17"/>
                    <a:gd name="T13" fmla="*/ 3 h 31"/>
                    <a:gd name="T14" fmla="*/ 17 w 17"/>
                    <a:gd name="T15" fmla="*/ 3 h 31"/>
                    <a:gd name="T16" fmla="*/ 17 w 17"/>
                    <a:gd name="T17" fmla="*/ 3 h 31"/>
                    <a:gd name="T18" fmla="*/ 17 w 17"/>
                    <a:gd name="T19" fmla="*/ 5 h 31"/>
                    <a:gd name="T20" fmla="*/ 0 w 17"/>
                    <a:gd name="T21" fmla="*/ 31 h 31"/>
                    <a:gd name="T22" fmla="*/ 0 w 17"/>
                    <a:gd name="T23" fmla="*/ 31 h 31"/>
                    <a:gd name="T24" fmla="*/ 0 w 17"/>
                    <a:gd name="T25" fmla="*/ 31 h 31"/>
                    <a:gd name="T26" fmla="*/ 0 w 17"/>
                    <a:gd name="T27" fmla="*/ 29 h 31"/>
                    <a:gd name="T28" fmla="*/ 0 w 17"/>
                    <a:gd name="T29" fmla="*/ 29 h 31"/>
                    <a:gd name="T30" fmla="*/ 0 w 17"/>
                    <a:gd name="T31" fmla="*/ 29 h 31"/>
                    <a:gd name="T32" fmla="*/ 0 w 17"/>
                    <a:gd name="T33" fmla="*/ 28 h 31"/>
                    <a:gd name="T34" fmla="*/ 0 w 17"/>
                    <a:gd name="T35" fmla="*/ 28 h 31"/>
                    <a:gd name="T36" fmla="*/ 0 w 17"/>
                    <a:gd name="T37" fmla="*/ 28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8"/>
                      </a:moveTo>
                      <a:lnTo>
                        <a:pt x="15" y="0"/>
                      </a:lnTo>
                      <a:lnTo>
                        <a:pt x="17" y="0"/>
                      </a:lnTo>
                      <a:lnTo>
                        <a:pt x="17" y="1"/>
                      </a:lnTo>
                      <a:lnTo>
                        <a:pt x="17" y="3"/>
                      </a:lnTo>
                      <a:lnTo>
                        <a:pt x="17" y="5"/>
                      </a:lnTo>
                      <a:lnTo>
                        <a:pt x="0" y="31"/>
                      </a:lnTo>
                      <a:lnTo>
                        <a:pt x="0" y="29"/>
                      </a:lnTo>
                      <a:lnTo>
                        <a:pt x="0" y="28"/>
                      </a:lnTo>
                      <a:close/>
                    </a:path>
                  </a:pathLst>
                </a:custGeom>
                <a:solidFill>
                  <a:srgbClr val="8F8F8F"/>
                </a:solidFill>
                <a:ln w="9525">
                  <a:noFill/>
                  <a:round/>
                  <a:headEnd/>
                  <a:tailEnd/>
                </a:ln>
              </p:spPr>
              <p:txBody>
                <a:bodyPr/>
                <a:lstStyle/>
                <a:p>
                  <a:pPr algn="ctr"/>
                  <a:endParaRPr lang="en-US">
                    <a:latin typeface="Candara" pitchFamily="34" charset="0"/>
                  </a:endParaRPr>
                </a:p>
              </p:txBody>
            </p:sp>
            <p:sp>
              <p:nvSpPr>
                <p:cNvPr id="7796" name="Freeform 627"/>
                <p:cNvSpPr>
                  <a:spLocks/>
                </p:cNvSpPr>
                <p:nvPr/>
              </p:nvSpPr>
              <p:spPr bwMode="auto">
                <a:xfrm>
                  <a:off x="2009" y="3258"/>
                  <a:ext cx="17" cy="33"/>
                </a:xfrm>
                <a:custGeom>
                  <a:avLst/>
                  <a:gdLst>
                    <a:gd name="T0" fmla="*/ 0 w 17"/>
                    <a:gd name="T1" fmla="*/ 28 h 33"/>
                    <a:gd name="T2" fmla="*/ 17 w 17"/>
                    <a:gd name="T3" fmla="*/ 0 h 33"/>
                    <a:gd name="T4" fmla="*/ 17 w 17"/>
                    <a:gd name="T5" fmla="*/ 2 h 33"/>
                    <a:gd name="T6" fmla="*/ 17 w 17"/>
                    <a:gd name="T7" fmla="*/ 2 h 33"/>
                    <a:gd name="T8" fmla="*/ 17 w 17"/>
                    <a:gd name="T9" fmla="*/ 2 h 33"/>
                    <a:gd name="T10" fmla="*/ 17 w 17"/>
                    <a:gd name="T11" fmla="*/ 4 h 33"/>
                    <a:gd name="T12" fmla="*/ 17 w 17"/>
                    <a:gd name="T13" fmla="*/ 4 h 33"/>
                    <a:gd name="T14" fmla="*/ 17 w 17"/>
                    <a:gd name="T15" fmla="*/ 4 h 33"/>
                    <a:gd name="T16" fmla="*/ 17 w 17"/>
                    <a:gd name="T17" fmla="*/ 5 h 33"/>
                    <a:gd name="T18" fmla="*/ 17 w 17"/>
                    <a:gd name="T19" fmla="*/ 5 h 33"/>
                    <a:gd name="T20" fmla="*/ 2 w 17"/>
                    <a:gd name="T21" fmla="*/ 33 h 33"/>
                    <a:gd name="T22" fmla="*/ 2 w 17"/>
                    <a:gd name="T23" fmla="*/ 32 h 33"/>
                    <a:gd name="T24" fmla="*/ 0 w 17"/>
                    <a:gd name="T25" fmla="*/ 32 h 33"/>
                    <a:gd name="T26" fmla="*/ 0 w 17"/>
                    <a:gd name="T27" fmla="*/ 32 h 33"/>
                    <a:gd name="T28" fmla="*/ 0 w 17"/>
                    <a:gd name="T29" fmla="*/ 30 h 33"/>
                    <a:gd name="T30" fmla="*/ 0 w 17"/>
                    <a:gd name="T31" fmla="*/ 30 h 33"/>
                    <a:gd name="T32" fmla="*/ 0 w 17"/>
                    <a:gd name="T33" fmla="*/ 30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2"/>
                      </a:lnTo>
                      <a:lnTo>
                        <a:pt x="17" y="4"/>
                      </a:lnTo>
                      <a:lnTo>
                        <a:pt x="17" y="5"/>
                      </a:lnTo>
                      <a:lnTo>
                        <a:pt x="2" y="33"/>
                      </a:lnTo>
                      <a:lnTo>
                        <a:pt x="2" y="32"/>
                      </a:lnTo>
                      <a:lnTo>
                        <a:pt x="0" y="32"/>
                      </a:lnTo>
                      <a:lnTo>
                        <a:pt x="0" y="30"/>
                      </a:lnTo>
                      <a:lnTo>
                        <a:pt x="0" y="28"/>
                      </a:lnTo>
                      <a:close/>
                    </a:path>
                  </a:pathLst>
                </a:custGeom>
                <a:solidFill>
                  <a:srgbClr val="919191"/>
                </a:solidFill>
                <a:ln w="9525">
                  <a:noFill/>
                  <a:round/>
                  <a:headEnd/>
                  <a:tailEnd/>
                </a:ln>
              </p:spPr>
              <p:txBody>
                <a:bodyPr/>
                <a:lstStyle/>
                <a:p>
                  <a:pPr algn="ctr"/>
                  <a:endParaRPr lang="en-US">
                    <a:latin typeface="Candara" pitchFamily="34" charset="0"/>
                  </a:endParaRPr>
                </a:p>
              </p:txBody>
            </p:sp>
            <p:sp>
              <p:nvSpPr>
                <p:cNvPr id="7797" name="Freeform 628"/>
                <p:cNvSpPr>
                  <a:spLocks/>
                </p:cNvSpPr>
                <p:nvPr/>
              </p:nvSpPr>
              <p:spPr bwMode="auto">
                <a:xfrm>
                  <a:off x="2009" y="3262"/>
                  <a:ext cx="17" cy="31"/>
                </a:xfrm>
                <a:custGeom>
                  <a:avLst/>
                  <a:gdLst>
                    <a:gd name="T0" fmla="*/ 0 w 17"/>
                    <a:gd name="T1" fmla="*/ 26 h 31"/>
                    <a:gd name="T2" fmla="*/ 17 w 17"/>
                    <a:gd name="T3" fmla="*/ 0 h 31"/>
                    <a:gd name="T4" fmla="*/ 17 w 17"/>
                    <a:gd name="T5" fmla="*/ 0 h 31"/>
                    <a:gd name="T6" fmla="*/ 17 w 17"/>
                    <a:gd name="T7" fmla="*/ 0 h 31"/>
                    <a:gd name="T8" fmla="*/ 17 w 17"/>
                    <a:gd name="T9" fmla="*/ 1 h 31"/>
                    <a:gd name="T10" fmla="*/ 17 w 17"/>
                    <a:gd name="T11" fmla="*/ 1 h 31"/>
                    <a:gd name="T12" fmla="*/ 17 w 17"/>
                    <a:gd name="T13" fmla="*/ 1 h 31"/>
                    <a:gd name="T14" fmla="*/ 17 w 17"/>
                    <a:gd name="T15" fmla="*/ 3 h 31"/>
                    <a:gd name="T16" fmla="*/ 17 w 17"/>
                    <a:gd name="T17" fmla="*/ 3 h 31"/>
                    <a:gd name="T18" fmla="*/ 17 w 17"/>
                    <a:gd name="T19" fmla="*/ 3 h 31"/>
                    <a:gd name="T20" fmla="*/ 2 w 17"/>
                    <a:gd name="T21" fmla="*/ 31 h 31"/>
                    <a:gd name="T22" fmla="*/ 2 w 17"/>
                    <a:gd name="T23" fmla="*/ 31 h 31"/>
                    <a:gd name="T24" fmla="*/ 2 w 17"/>
                    <a:gd name="T25" fmla="*/ 31 h 31"/>
                    <a:gd name="T26" fmla="*/ 2 w 17"/>
                    <a:gd name="T27" fmla="*/ 29 h 31"/>
                    <a:gd name="T28" fmla="*/ 2 w 17"/>
                    <a:gd name="T29" fmla="*/ 29 h 31"/>
                    <a:gd name="T30" fmla="*/ 2 w 17"/>
                    <a:gd name="T31" fmla="*/ 28 h 31"/>
                    <a:gd name="T32" fmla="*/ 0 w 17"/>
                    <a:gd name="T33" fmla="*/ 28 h 31"/>
                    <a:gd name="T34" fmla="*/ 0 w 17"/>
                    <a:gd name="T35" fmla="*/ 28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1"/>
                      </a:lnTo>
                      <a:lnTo>
                        <a:pt x="17" y="3"/>
                      </a:lnTo>
                      <a:lnTo>
                        <a:pt x="2" y="31"/>
                      </a:lnTo>
                      <a:lnTo>
                        <a:pt x="2" y="29"/>
                      </a:lnTo>
                      <a:lnTo>
                        <a:pt x="2" y="28"/>
                      </a:lnTo>
                      <a:lnTo>
                        <a:pt x="0" y="28"/>
                      </a:lnTo>
                      <a:lnTo>
                        <a:pt x="0" y="26"/>
                      </a:lnTo>
                      <a:close/>
                    </a:path>
                  </a:pathLst>
                </a:custGeom>
                <a:solidFill>
                  <a:srgbClr val="919191"/>
                </a:solidFill>
                <a:ln w="9525">
                  <a:noFill/>
                  <a:round/>
                  <a:headEnd/>
                  <a:tailEnd/>
                </a:ln>
              </p:spPr>
              <p:txBody>
                <a:bodyPr/>
                <a:lstStyle/>
                <a:p>
                  <a:pPr algn="ctr"/>
                  <a:endParaRPr lang="en-US">
                    <a:latin typeface="Candara" pitchFamily="34" charset="0"/>
                  </a:endParaRPr>
                </a:p>
              </p:txBody>
            </p:sp>
            <p:sp>
              <p:nvSpPr>
                <p:cNvPr id="7798" name="Freeform 629"/>
                <p:cNvSpPr>
                  <a:spLocks/>
                </p:cNvSpPr>
                <p:nvPr/>
              </p:nvSpPr>
              <p:spPr bwMode="auto">
                <a:xfrm>
                  <a:off x="2011" y="3263"/>
                  <a:ext cx="17" cy="33"/>
                </a:xfrm>
                <a:custGeom>
                  <a:avLst/>
                  <a:gdLst>
                    <a:gd name="T0" fmla="*/ 0 w 17"/>
                    <a:gd name="T1" fmla="*/ 28 h 33"/>
                    <a:gd name="T2" fmla="*/ 15 w 17"/>
                    <a:gd name="T3" fmla="*/ 0 h 33"/>
                    <a:gd name="T4" fmla="*/ 15 w 17"/>
                    <a:gd name="T5" fmla="*/ 0 h 33"/>
                    <a:gd name="T6" fmla="*/ 15 w 17"/>
                    <a:gd name="T7" fmla="*/ 2 h 33"/>
                    <a:gd name="T8" fmla="*/ 15 w 17"/>
                    <a:gd name="T9" fmla="*/ 2 h 33"/>
                    <a:gd name="T10" fmla="*/ 15 w 17"/>
                    <a:gd name="T11" fmla="*/ 2 h 33"/>
                    <a:gd name="T12" fmla="*/ 17 w 17"/>
                    <a:gd name="T13" fmla="*/ 4 h 33"/>
                    <a:gd name="T14" fmla="*/ 17 w 17"/>
                    <a:gd name="T15" fmla="*/ 4 h 33"/>
                    <a:gd name="T16" fmla="*/ 17 w 17"/>
                    <a:gd name="T17" fmla="*/ 4 h 33"/>
                    <a:gd name="T18" fmla="*/ 17 w 17"/>
                    <a:gd name="T19" fmla="*/ 5 h 33"/>
                    <a:gd name="T20" fmla="*/ 0 w 17"/>
                    <a:gd name="T21" fmla="*/ 33 h 33"/>
                    <a:gd name="T22" fmla="*/ 0 w 17"/>
                    <a:gd name="T23" fmla="*/ 32 h 33"/>
                    <a:gd name="T24" fmla="*/ 0 w 17"/>
                    <a:gd name="T25" fmla="*/ 32 h 33"/>
                    <a:gd name="T26" fmla="*/ 0 w 17"/>
                    <a:gd name="T27" fmla="*/ 32 h 33"/>
                    <a:gd name="T28" fmla="*/ 0 w 17"/>
                    <a:gd name="T29" fmla="*/ 30 h 33"/>
                    <a:gd name="T30" fmla="*/ 0 w 17"/>
                    <a:gd name="T31" fmla="*/ 30 h 33"/>
                    <a:gd name="T32" fmla="*/ 0 w 17"/>
                    <a:gd name="T33" fmla="*/ 30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5" y="2"/>
                      </a:lnTo>
                      <a:lnTo>
                        <a:pt x="17" y="4"/>
                      </a:lnTo>
                      <a:lnTo>
                        <a:pt x="17" y="5"/>
                      </a:lnTo>
                      <a:lnTo>
                        <a:pt x="0" y="33"/>
                      </a:lnTo>
                      <a:lnTo>
                        <a:pt x="0" y="32"/>
                      </a:lnTo>
                      <a:lnTo>
                        <a:pt x="0" y="30"/>
                      </a:lnTo>
                      <a:lnTo>
                        <a:pt x="0" y="28"/>
                      </a:lnTo>
                      <a:close/>
                    </a:path>
                  </a:pathLst>
                </a:custGeom>
                <a:solidFill>
                  <a:srgbClr val="919191"/>
                </a:solidFill>
                <a:ln w="9525">
                  <a:noFill/>
                  <a:round/>
                  <a:headEnd/>
                  <a:tailEnd/>
                </a:ln>
              </p:spPr>
              <p:txBody>
                <a:bodyPr/>
                <a:lstStyle/>
                <a:p>
                  <a:pPr algn="ctr"/>
                  <a:endParaRPr lang="en-US">
                    <a:latin typeface="Candara" pitchFamily="34" charset="0"/>
                  </a:endParaRPr>
                </a:p>
              </p:txBody>
            </p:sp>
            <p:sp>
              <p:nvSpPr>
                <p:cNvPr id="7799" name="Freeform 630"/>
                <p:cNvSpPr>
                  <a:spLocks/>
                </p:cNvSpPr>
                <p:nvPr/>
              </p:nvSpPr>
              <p:spPr bwMode="auto">
                <a:xfrm>
                  <a:off x="2011" y="3265"/>
                  <a:ext cx="17" cy="33"/>
                </a:xfrm>
                <a:custGeom>
                  <a:avLst/>
                  <a:gdLst>
                    <a:gd name="T0" fmla="*/ 0 w 17"/>
                    <a:gd name="T1" fmla="*/ 28 h 33"/>
                    <a:gd name="T2" fmla="*/ 15 w 17"/>
                    <a:gd name="T3" fmla="*/ 0 h 33"/>
                    <a:gd name="T4" fmla="*/ 17 w 17"/>
                    <a:gd name="T5" fmla="*/ 2 h 33"/>
                    <a:gd name="T6" fmla="*/ 17 w 17"/>
                    <a:gd name="T7" fmla="*/ 2 h 33"/>
                    <a:gd name="T8" fmla="*/ 17 w 17"/>
                    <a:gd name="T9" fmla="*/ 2 h 33"/>
                    <a:gd name="T10" fmla="*/ 17 w 17"/>
                    <a:gd name="T11" fmla="*/ 3 h 33"/>
                    <a:gd name="T12" fmla="*/ 17 w 17"/>
                    <a:gd name="T13" fmla="*/ 3 h 33"/>
                    <a:gd name="T14" fmla="*/ 17 w 17"/>
                    <a:gd name="T15" fmla="*/ 3 h 33"/>
                    <a:gd name="T16" fmla="*/ 17 w 17"/>
                    <a:gd name="T17" fmla="*/ 5 h 33"/>
                    <a:gd name="T18" fmla="*/ 17 w 17"/>
                    <a:gd name="T19" fmla="*/ 5 h 33"/>
                    <a:gd name="T20" fmla="*/ 0 w 17"/>
                    <a:gd name="T21" fmla="*/ 33 h 33"/>
                    <a:gd name="T22" fmla="*/ 0 w 17"/>
                    <a:gd name="T23" fmla="*/ 33 h 33"/>
                    <a:gd name="T24" fmla="*/ 0 w 17"/>
                    <a:gd name="T25" fmla="*/ 31 h 33"/>
                    <a:gd name="T26" fmla="*/ 0 w 17"/>
                    <a:gd name="T27" fmla="*/ 31 h 33"/>
                    <a:gd name="T28" fmla="*/ 0 w 17"/>
                    <a:gd name="T29" fmla="*/ 31 h 33"/>
                    <a:gd name="T30" fmla="*/ 0 w 17"/>
                    <a:gd name="T31" fmla="*/ 30 h 33"/>
                    <a:gd name="T32" fmla="*/ 0 w 17"/>
                    <a:gd name="T33" fmla="*/ 30 h 33"/>
                    <a:gd name="T34" fmla="*/ 0 w 17"/>
                    <a:gd name="T35" fmla="*/ 30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7" y="2"/>
                      </a:lnTo>
                      <a:lnTo>
                        <a:pt x="17" y="3"/>
                      </a:lnTo>
                      <a:lnTo>
                        <a:pt x="17" y="5"/>
                      </a:lnTo>
                      <a:lnTo>
                        <a:pt x="0" y="33"/>
                      </a:lnTo>
                      <a:lnTo>
                        <a:pt x="0" y="31"/>
                      </a:lnTo>
                      <a:lnTo>
                        <a:pt x="0" y="30"/>
                      </a:lnTo>
                      <a:lnTo>
                        <a:pt x="0" y="28"/>
                      </a:lnTo>
                      <a:close/>
                    </a:path>
                  </a:pathLst>
                </a:custGeom>
                <a:solidFill>
                  <a:srgbClr val="919191"/>
                </a:solidFill>
                <a:ln w="9525">
                  <a:noFill/>
                  <a:round/>
                  <a:headEnd/>
                  <a:tailEnd/>
                </a:ln>
              </p:spPr>
              <p:txBody>
                <a:bodyPr/>
                <a:lstStyle/>
                <a:p>
                  <a:pPr algn="ctr"/>
                  <a:endParaRPr lang="en-US">
                    <a:latin typeface="Candara" pitchFamily="34" charset="0"/>
                  </a:endParaRPr>
                </a:p>
              </p:txBody>
            </p:sp>
          </p:grpSp>
          <p:sp>
            <p:nvSpPr>
              <p:cNvPr id="7415" name="Freeform 631"/>
              <p:cNvSpPr>
                <a:spLocks/>
              </p:cNvSpPr>
              <p:nvPr/>
            </p:nvSpPr>
            <p:spPr bwMode="auto">
              <a:xfrm>
                <a:off x="2011" y="3268"/>
                <a:ext cx="17" cy="32"/>
              </a:xfrm>
              <a:custGeom>
                <a:avLst/>
                <a:gdLst>
                  <a:gd name="T0" fmla="*/ 0 w 17"/>
                  <a:gd name="T1" fmla="*/ 28 h 32"/>
                  <a:gd name="T2" fmla="*/ 17 w 17"/>
                  <a:gd name="T3" fmla="*/ 0 h 32"/>
                  <a:gd name="T4" fmla="*/ 17 w 17"/>
                  <a:gd name="T5" fmla="*/ 0 h 32"/>
                  <a:gd name="T6" fmla="*/ 17 w 17"/>
                  <a:gd name="T7" fmla="*/ 0 h 32"/>
                  <a:gd name="T8" fmla="*/ 17 w 17"/>
                  <a:gd name="T9" fmla="*/ 2 h 32"/>
                  <a:gd name="T10" fmla="*/ 17 w 17"/>
                  <a:gd name="T11" fmla="*/ 2 h 32"/>
                  <a:gd name="T12" fmla="*/ 17 w 17"/>
                  <a:gd name="T13" fmla="*/ 2 h 32"/>
                  <a:gd name="T14" fmla="*/ 17 w 17"/>
                  <a:gd name="T15" fmla="*/ 4 h 32"/>
                  <a:gd name="T16" fmla="*/ 17 w 17"/>
                  <a:gd name="T17" fmla="*/ 4 h 32"/>
                  <a:gd name="T18" fmla="*/ 17 w 17"/>
                  <a:gd name="T19" fmla="*/ 4 h 32"/>
                  <a:gd name="T20" fmla="*/ 0 w 17"/>
                  <a:gd name="T21" fmla="*/ 32 h 32"/>
                  <a:gd name="T22" fmla="*/ 0 w 17"/>
                  <a:gd name="T23" fmla="*/ 32 h 32"/>
                  <a:gd name="T24" fmla="*/ 0 w 17"/>
                  <a:gd name="T25" fmla="*/ 32 h 32"/>
                  <a:gd name="T26" fmla="*/ 0 w 17"/>
                  <a:gd name="T27" fmla="*/ 30 h 32"/>
                  <a:gd name="T28" fmla="*/ 0 w 17"/>
                  <a:gd name="T29" fmla="*/ 30 h 32"/>
                  <a:gd name="T30" fmla="*/ 0 w 17"/>
                  <a:gd name="T31" fmla="*/ 30 h 32"/>
                  <a:gd name="T32" fmla="*/ 0 w 17"/>
                  <a:gd name="T33" fmla="*/ 28 h 32"/>
                  <a:gd name="T34" fmla="*/ 0 w 17"/>
                  <a:gd name="T35" fmla="*/ 28 h 32"/>
                  <a:gd name="T36" fmla="*/ 0 w 17"/>
                  <a:gd name="T37" fmla="*/ 28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2"/>
                  <a:gd name="T59" fmla="*/ 17 w 17"/>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2">
                    <a:moveTo>
                      <a:pt x="0" y="28"/>
                    </a:moveTo>
                    <a:lnTo>
                      <a:pt x="17" y="0"/>
                    </a:lnTo>
                    <a:lnTo>
                      <a:pt x="17" y="2"/>
                    </a:lnTo>
                    <a:lnTo>
                      <a:pt x="17" y="4"/>
                    </a:lnTo>
                    <a:lnTo>
                      <a:pt x="0" y="32"/>
                    </a:lnTo>
                    <a:lnTo>
                      <a:pt x="0" y="30"/>
                    </a:lnTo>
                    <a:lnTo>
                      <a:pt x="0" y="28"/>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416" name="Freeform 632"/>
              <p:cNvSpPr>
                <a:spLocks/>
              </p:cNvSpPr>
              <p:nvPr/>
            </p:nvSpPr>
            <p:spPr bwMode="auto">
              <a:xfrm>
                <a:off x="2011" y="3270"/>
                <a:ext cx="18" cy="33"/>
              </a:xfrm>
              <a:custGeom>
                <a:avLst/>
                <a:gdLst>
                  <a:gd name="T0" fmla="*/ 0 w 18"/>
                  <a:gd name="T1" fmla="*/ 28 h 33"/>
                  <a:gd name="T2" fmla="*/ 17 w 18"/>
                  <a:gd name="T3" fmla="*/ 0 h 33"/>
                  <a:gd name="T4" fmla="*/ 17 w 18"/>
                  <a:gd name="T5" fmla="*/ 0 h 33"/>
                  <a:gd name="T6" fmla="*/ 17 w 18"/>
                  <a:gd name="T7" fmla="*/ 2 h 33"/>
                  <a:gd name="T8" fmla="*/ 17 w 18"/>
                  <a:gd name="T9" fmla="*/ 2 h 33"/>
                  <a:gd name="T10" fmla="*/ 17 w 18"/>
                  <a:gd name="T11" fmla="*/ 2 h 33"/>
                  <a:gd name="T12" fmla="*/ 17 w 18"/>
                  <a:gd name="T13" fmla="*/ 3 h 33"/>
                  <a:gd name="T14" fmla="*/ 17 w 18"/>
                  <a:gd name="T15" fmla="*/ 3 h 33"/>
                  <a:gd name="T16" fmla="*/ 17 w 18"/>
                  <a:gd name="T17" fmla="*/ 3 h 33"/>
                  <a:gd name="T18" fmla="*/ 18 w 18"/>
                  <a:gd name="T19" fmla="*/ 5 h 33"/>
                  <a:gd name="T20" fmla="*/ 2 w 18"/>
                  <a:gd name="T21" fmla="*/ 33 h 33"/>
                  <a:gd name="T22" fmla="*/ 2 w 18"/>
                  <a:gd name="T23" fmla="*/ 31 h 33"/>
                  <a:gd name="T24" fmla="*/ 2 w 18"/>
                  <a:gd name="T25" fmla="*/ 31 h 33"/>
                  <a:gd name="T26" fmla="*/ 0 w 18"/>
                  <a:gd name="T27" fmla="*/ 31 h 33"/>
                  <a:gd name="T28" fmla="*/ 0 w 18"/>
                  <a:gd name="T29" fmla="*/ 30 h 33"/>
                  <a:gd name="T30" fmla="*/ 0 w 18"/>
                  <a:gd name="T31" fmla="*/ 30 h 33"/>
                  <a:gd name="T32" fmla="*/ 0 w 18"/>
                  <a:gd name="T33" fmla="*/ 30 h 33"/>
                  <a:gd name="T34" fmla="*/ 0 w 18"/>
                  <a:gd name="T35" fmla="*/ 28 h 33"/>
                  <a:gd name="T36" fmla="*/ 0 w 18"/>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3"/>
                  <a:gd name="T59" fmla="*/ 18 w 1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3">
                    <a:moveTo>
                      <a:pt x="0" y="28"/>
                    </a:moveTo>
                    <a:lnTo>
                      <a:pt x="17" y="0"/>
                    </a:lnTo>
                    <a:lnTo>
                      <a:pt x="17" y="2"/>
                    </a:lnTo>
                    <a:lnTo>
                      <a:pt x="17" y="3"/>
                    </a:lnTo>
                    <a:lnTo>
                      <a:pt x="18" y="5"/>
                    </a:lnTo>
                    <a:lnTo>
                      <a:pt x="2" y="33"/>
                    </a:lnTo>
                    <a:lnTo>
                      <a:pt x="2" y="31"/>
                    </a:lnTo>
                    <a:lnTo>
                      <a:pt x="0" y="31"/>
                    </a:lnTo>
                    <a:lnTo>
                      <a:pt x="0" y="30"/>
                    </a:lnTo>
                    <a:lnTo>
                      <a:pt x="0" y="28"/>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417" name="Freeform 633"/>
              <p:cNvSpPr>
                <a:spLocks/>
              </p:cNvSpPr>
              <p:nvPr/>
            </p:nvSpPr>
            <p:spPr bwMode="auto">
              <a:xfrm>
                <a:off x="2011" y="3272"/>
                <a:ext cx="18" cy="33"/>
              </a:xfrm>
              <a:custGeom>
                <a:avLst/>
                <a:gdLst>
                  <a:gd name="T0" fmla="*/ 0 w 18"/>
                  <a:gd name="T1" fmla="*/ 28 h 33"/>
                  <a:gd name="T2" fmla="*/ 17 w 18"/>
                  <a:gd name="T3" fmla="*/ 0 h 33"/>
                  <a:gd name="T4" fmla="*/ 17 w 18"/>
                  <a:gd name="T5" fmla="*/ 1 h 33"/>
                  <a:gd name="T6" fmla="*/ 17 w 18"/>
                  <a:gd name="T7" fmla="*/ 1 h 33"/>
                  <a:gd name="T8" fmla="*/ 17 w 18"/>
                  <a:gd name="T9" fmla="*/ 1 h 33"/>
                  <a:gd name="T10" fmla="*/ 18 w 18"/>
                  <a:gd name="T11" fmla="*/ 3 h 33"/>
                  <a:gd name="T12" fmla="*/ 18 w 18"/>
                  <a:gd name="T13" fmla="*/ 3 h 33"/>
                  <a:gd name="T14" fmla="*/ 18 w 18"/>
                  <a:gd name="T15" fmla="*/ 3 h 33"/>
                  <a:gd name="T16" fmla="*/ 18 w 18"/>
                  <a:gd name="T17" fmla="*/ 5 h 33"/>
                  <a:gd name="T18" fmla="*/ 18 w 18"/>
                  <a:gd name="T19" fmla="*/ 5 h 33"/>
                  <a:gd name="T20" fmla="*/ 2 w 18"/>
                  <a:gd name="T21" fmla="*/ 33 h 33"/>
                  <a:gd name="T22" fmla="*/ 2 w 18"/>
                  <a:gd name="T23" fmla="*/ 33 h 33"/>
                  <a:gd name="T24" fmla="*/ 2 w 18"/>
                  <a:gd name="T25" fmla="*/ 31 h 33"/>
                  <a:gd name="T26" fmla="*/ 2 w 18"/>
                  <a:gd name="T27" fmla="*/ 31 h 33"/>
                  <a:gd name="T28" fmla="*/ 2 w 18"/>
                  <a:gd name="T29" fmla="*/ 31 h 33"/>
                  <a:gd name="T30" fmla="*/ 2 w 18"/>
                  <a:gd name="T31" fmla="*/ 29 h 33"/>
                  <a:gd name="T32" fmla="*/ 2 w 18"/>
                  <a:gd name="T33" fmla="*/ 29 h 33"/>
                  <a:gd name="T34" fmla="*/ 0 w 18"/>
                  <a:gd name="T35" fmla="*/ 29 h 33"/>
                  <a:gd name="T36" fmla="*/ 0 w 18"/>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3"/>
                  <a:gd name="T59" fmla="*/ 18 w 1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3">
                    <a:moveTo>
                      <a:pt x="0" y="28"/>
                    </a:moveTo>
                    <a:lnTo>
                      <a:pt x="17" y="0"/>
                    </a:lnTo>
                    <a:lnTo>
                      <a:pt x="17" y="1"/>
                    </a:lnTo>
                    <a:lnTo>
                      <a:pt x="18" y="3"/>
                    </a:lnTo>
                    <a:lnTo>
                      <a:pt x="18" y="5"/>
                    </a:lnTo>
                    <a:lnTo>
                      <a:pt x="2" y="33"/>
                    </a:lnTo>
                    <a:lnTo>
                      <a:pt x="2" y="31"/>
                    </a:lnTo>
                    <a:lnTo>
                      <a:pt x="2" y="29"/>
                    </a:lnTo>
                    <a:lnTo>
                      <a:pt x="0" y="29"/>
                    </a:lnTo>
                    <a:lnTo>
                      <a:pt x="0" y="28"/>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418" name="Freeform 634"/>
              <p:cNvSpPr>
                <a:spLocks/>
              </p:cNvSpPr>
              <p:nvPr/>
            </p:nvSpPr>
            <p:spPr bwMode="auto">
              <a:xfrm>
                <a:off x="2013" y="3275"/>
                <a:ext cx="16" cy="31"/>
              </a:xfrm>
              <a:custGeom>
                <a:avLst/>
                <a:gdLst>
                  <a:gd name="T0" fmla="*/ 0 w 16"/>
                  <a:gd name="T1" fmla="*/ 28 h 31"/>
                  <a:gd name="T2" fmla="*/ 16 w 16"/>
                  <a:gd name="T3" fmla="*/ 0 h 31"/>
                  <a:gd name="T4" fmla="*/ 16 w 16"/>
                  <a:gd name="T5" fmla="*/ 0 h 31"/>
                  <a:gd name="T6" fmla="*/ 16 w 16"/>
                  <a:gd name="T7" fmla="*/ 0 h 31"/>
                  <a:gd name="T8" fmla="*/ 16 w 16"/>
                  <a:gd name="T9" fmla="*/ 2 h 31"/>
                  <a:gd name="T10" fmla="*/ 16 w 16"/>
                  <a:gd name="T11" fmla="*/ 2 h 31"/>
                  <a:gd name="T12" fmla="*/ 16 w 16"/>
                  <a:gd name="T13" fmla="*/ 2 h 31"/>
                  <a:gd name="T14" fmla="*/ 16 w 16"/>
                  <a:gd name="T15" fmla="*/ 3 h 31"/>
                  <a:gd name="T16" fmla="*/ 16 w 16"/>
                  <a:gd name="T17" fmla="*/ 3 h 31"/>
                  <a:gd name="T18" fmla="*/ 16 w 16"/>
                  <a:gd name="T19" fmla="*/ 3 h 31"/>
                  <a:gd name="T20" fmla="*/ 0 w 16"/>
                  <a:gd name="T21" fmla="*/ 31 h 31"/>
                  <a:gd name="T22" fmla="*/ 0 w 16"/>
                  <a:gd name="T23" fmla="*/ 31 h 31"/>
                  <a:gd name="T24" fmla="*/ 0 w 16"/>
                  <a:gd name="T25" fmla="*/ 31 h 31"/>
                  <a:gd name="T26" fmla="*/ 0 w 16"/>
                  <a:gd name="T27" fmla="*/ 30 h 31"/>
                  <a:gd name="T28" fmla="*/ 0 w 16"/>
                  <a:gd name="T29" fmla="*/ 30 h 31"/>
                  <a:gd name="T30" fmla="*/ 0 w 16"/>
                  <a:gd name="T31" fmla="*/ 30 h 31"/>
                  <a:gd name="T32" fmla="*/ 0 w 16"/>
                  <a:gd name="T33" fmla="*/ 28 h 31"/>
                  <a:gd name="T34" fmla="*/ 0 w 16"/>
                  <a:gd name="T35" fmla="*/ 28 h 31"/>
                  <a:gd name="T36" fmla="*/ 0 w 16"/>
                  <a:gd name="T37" fmla="*/ 28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1"/>
                  <a:gd name="T59" fmla="*/ 16 w 16"/>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1">
                    <a:moveTo>
                      <a:pt x="0" y="28"/>
                    </a:moveTo>
                    <a:lnTo>
                      <a:pt x="16" y="0"/>
                    </a:lnTo>
                    <a:lnTo>
                      <a:pt x="16" y="2"/>
                    </a:lnTo>
                    <a:lnTo>
                      <a:pt x="16" y="3"/>
                    </a:lnTo>
                    <a:lnTo>
                      <a:pt x="0" y="31"/>
                    </a:lnTo>
                    <a:lnTo>
                      <a:pt x="0" y="30"/>
                    </a:lnTo>
                    <a:lnTo>
                      <a:pt x="0" y="28"/>
                    </a:lnTo>
                    <a:close/>
                  </a:path>
                </a:pathLst>
              </a:custGeom>
              <a:solidFill>
                <a:srgbClr val="949494"/>
              </a:solidFill>
              <a:ln w="9525">
                <a:noFill/>
                <a:round/>
                <a:headEnd/>
                <a:tailEnd/>
              </a:ln>
            </p:spPr>
            <p:txBody>
              <a:bodyPr/>
              <a:lstStyle/>
              <a:p>
                <a:pPr algn="ctr"/>
                <a:endParaRPr lang="en-US">
                  <a:latin typeface="Candara" pitchFamily="34" charset="0"/>
                </a:endParaRPr>
              </a:p>
            </p:txBody>
          </p:sp>
          <p:sp>
            <p:nvSpPr>
              <p:cNvPr id="7419" name="Freeform 635"/>
              <p:cNvSpPr>
                <a:spLocks/>
              </p:cNvSpPr>
              <p:nvPr/>
            </p:nvSpPr>
            <p:spPr bwMode="auto">
              <a:xfrm>
                <a:off x="2013" y="3277"/>
                <a:ext cx="16" cy="33"/>
              </a:xfrm>
              <a:custGeom>
                <a:avLst/>
                <a:gdLst>
                  <a:gd name="T0" fmla="*/ 0 w 16"/>
                  <a:gd name="T1" fmla="*/ 28 h 33"/>
                  <a:gd name="T2" fmla="*/ 16 w 16"/>
                  <a:gd name="T3" fmla="*/ 0 h 33"/>
                  <a:gd name="T4" fmla="*/ 16 w 16"/>
                  <a:gd name="T5" fmla="*/ 0 h 33"/>
                  <a:gd name="T6" fmla="*/ 16 w 16"/>
                  <a:gd name="T7" fmla="*/ 1 h 33"/>
                  <a:gd name="T8" fmla="*/ 16 w 16"/>
                  <a:gd name="T9" fmla="*/ 1 h 33"/>
                  <a:gd name="T10" fmla="*/ 16 w 16"/>
                  <a:gd name="T11" fmla="*/ 1 h 33"/>
                  <a:gd name="T12" fmla="*/ 16 w 16"/>
                  <a:gd name="T13" fmla="*/ 3 h 33"/>
                  <a:gd name="T14" fmla="*/ 16 w 16"/>
                  <a:gd name="T15" fmla="*/ 3 h 33"/>
                  <a:gd name="T16" fmla="*/ 16 w 16"/>
                  <a:gd name="T17" fmla="*/ 3 h 33"/>
                  <a:gd name="T18" fmla="*/ 16 w 16"/>
                  <a:gd name="T19" fmla="*/ 3 h 33"/>
                  <a:gd name="T20" fmla="*/ 0 w 16"/>
                  <a:gd name="T21" fmla="*/ 33 h 33"/>
                  <a:gd name="T22" fmla="*/ 0 w 16"/>
                  <a:gd name="T23" fmla="*/ 31 h 33"/>
                  <a:gd name="T24" fmla="*/ 0 w 16"/>
                  <a:gd name="T25" fmla="*/ 31 h 33"/>
                  <a:gd name="T26" fmla="*/ 0 w 16"/>
                  <a:gd name="T27" fmla="*/ 31 h 33"/>
                  <a:gd name="T28" fmla="*/ 0 w 16"/>
                  <a:gd name="T29" fmla="*/ 29 h 33"/>
                  <a:gd name="T30" fmla="*/ 0 w 16"/>
                  <a:gd name="T31" fmla="*/ 29 h 33"/>
                  <a:gd name="T32" fmla="*/ 0 w 16"/>
                  <a:gd name="T33" fmla="*/ 29 h 33"/>
                  <a:gd name="T34" fmla="*/ 0 w 16"/>
                  <a:gd name="T35" fmla="*/ 28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1"/>
                    </a:lnTo>
                    <a:lnTo>
                      <a:pt x="16" y="3"/>
                    </a:lnTo>
                    <a:lnTo>
                      <a:pt x="0" y="33"/>
                    </a:lnTo>
                    <a:lnTo>
                      <a:pt x="0" y="31"/>
                    </a:lnTo>
                    <a:lnTo>
                      <a:pt x="0" y="29"/>
                    </a:lnTo>
                    <a:lnTo>
                      <a:pt x="0" y="28"/>
                    </a:lnTo>
                    <a:close/>
                  </a:path>
                </a:pathLst>
              </a:custGeom>
              <a:solidFill>
                <a:srgbClr val="969696"/>
              </a:solidFill>
              <a:ln w="9525">
                <a:noFill/>
                <a:round/>
                <a:headEnd/>
                <a:tailEnd/>
              </a:ln>
            </p:spPr>
            <p:txBody>
              <a:bodyPr/>
              <a:lstStyle/>
              <a:p>
                <a:pPr algn="ctr"/>
                <a:endParaRPr lang="en-US">
                  <a:latin typeface="Candara" pitchFamily="34" charset="0"/>
                </a:endParaRPr>
              </a:p>
            </p:txBody>
          </p:sp>
          <p:sp>
            <p:nvSpPr>
              <p:cNvPr id="7420" name="Freeform 636"/>
              <p:cNvSpPr>
                <a:spLocks/>
              </p:cNvSpPr>
              <p:nvPr/>
            </p:nvSpPr>
            <p:spPr bwMode="auto">
              <a:xfrm>
                <a:off x="2013" y="3278"/>
                <a:ext cx="18" cy="33"/>
              </a:xfrm>
              <a:custGeom>
                <a:avLst/>
                <a:gdLst>
                  <a:gd name="T0" fmla="*/ 0 w 18"/>
                  <a:gd name="T1" fmla="*/ 28 h 33"/>
                  <a:gd name="T2" fmla="*/ 16 w 18"/>
                  <a:gd name="T3" fmla="*/ 0 h 33"/>
                  <a:gd name="T4" fmla="*/ 16 w 18"/>
                  <a:gd name="T5" fmla="*/ 2 h 33"/>
                  <a:gd name="T6" fmla="*/ 16 w 18"/>
                  <a:gd name="T7" fmla="*/ 2 h 33"/>
                  <a:gd name="T8" fmla="*/ 16 w 18"/>
                  <a:gd name="T9" fmla="*/ 2 h 33"/>
                  <a:gd name="T10" fmla="*/ 16 w 18"/>
                  <a:gd name="T11" fmla="*/ 2 h 33"/>
                  <a:gd name="T12" fmla="*/ 16 w 18"/>
                  <a:gd name="T13" fmla="*/ 4 h 33"/>
                  <a:gd name="T14" fmla="*/ 18 w 18"/>
                  <a:gd name="T15" fmla="*/ 4 h 33"/>
                  <a:gd name="T16" fmla="*/ 18 w 18"/>
                  <a:gd name="T17" fmla="*/ 4 h 33"/>
                  <a:gd name="T18" fmla="*/ 18 w 18"/>
                  <a:gd name="T19" fmla="*/ 5 h 33"/>
                  <a:gd name="T20" fmla="*/ 1 w 18"/>
                  <a:gd name="T21" fmla="*/ 33 h 33"/>
                  <a:gd name="T22" fmla="*/ 1 w 18"/>
                  <a:gd name="T23" fmla="*/ 33 h 33"/>
                  <a:gd name="T24" fmla="*/ 0 w 18"/>
                  <a:gd name="T25" fmla="*/ 33 h 33"/>
                  <a:gd name="T26" fmla="*/ 0 w 18"/>
                  <a:gd name="T27" fmla="*/ 32 h 33"/>
                  <a:gd name="T28" fmla="*/ 0 w 18"/>
                  <a:gd name="T29" fmla="*/ 32 h 33"/>
                  <a:gd name="T30" fmla="*/ 0 w 18"/>
                  <a:gd name="T31" fmla="*/ 30 h 33"/>
                  <a:gd name="T32" fmla="*/ 0 w 18"/>
                  <a:gd name="T33" fmla="*/ 30 h 33"/>
                  <a:gd name="T34" fmla="*/ 0 w 18"/>
                  <a:gd name="T35" fmla="*/ 30 h 33"/>
                  <a:gd name="T36" fmla="*/ 0 w 18"/>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3"/>
                  <a:gd name="T59" fmla="*/ 18 w 1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3">
                    <a:moveTo>
                      <a:pt x="0" y="28"/>
                    </a:moveTo>
                    <a:lnTo>
                      <a:pt x="16" y="0"/>
                    </a:lnTo>
                    <a:lnTo>
                      <a:pt x="16" y="2"/>
                    </a:lnTo>
                    <a:lnTo>
                      <a:pt x="16" y="4"/>
                    </a:lnTo>
                    <a:lnTo>
                      <a:pt x="18" y="4"/>
                    </a:lnTo>
                    <a:lnTo>
                      <a:pt x="18" y="5"/>
                    </a:lnTo>
                    <a:lnTo>
                      <a:pt x="1" y="33"/>
                    </a:lnTo>
                    <a:lnTo>
                      <a:pt x="0" y="33"/>
                    </a:lnTo>
                    <a:lnTo>
                      <a:pt x="0" y="32"/>
                    </a:lnTo>
                    <a:lnTo>
                      <a:pt x="0" y="30"/>
                    </a:lnTo>
                    <a:lnTo>
                      <a:pt x="0" y="28"/>
                    </a:lnTo>
                    <a:close/>
                  </a:path>
                </a:pathLst>
              </a:custGeom>
              <a:solidFill>
                <a:srgbClr val="969696"/>
              </a:solidFill>
              <a:ln w="9525">
                <a:noFill/>
                <a:round/>
                <a:headEnd/>
                <a:tailEnd/>
              </a:ln>
            </p:spPr>
            <p:txBody>
              <a:bodyPr/>
              <a:lstStyle/>
              <a:p>
                <a:pPr algn="ctr"/>
                <a:endParaRPr lang="en-US">
                  <a:latin typeface="Candara" pitchFamily="34" charset="0"/>
                </a:endParaRPr>
              </a:p>
            </p:txBody>
          </p:sp>
          <p:sp>
            <p:nvSpPr>
              <p:cNvPr id="7421" name="Freeform 637"/>
              <p:cNvSpPr>
                <a:spLocks/>
              </p:cNvSpPr>
              <p:nvPr/>
            </p:nvSpPr>
            <p:spPr bwMode="auto">
              <a:xfrm>
                <a:off x="2013" y="3280"/>
                <a:ext cx="18" cy="35"/>
              </a:xfrm>
              <a:custGeom>
                <a:avLst/>
                <a:gdLst>
                  <a:gd name="T0" fmla="*/ 0 w 18"/>
                  <a:gd name="T1" fmla="*/ 30 h 35"/>
                  <a:gd name="T2" fmla="*/ 16 w 18"/>
                  <a:gd name="T3" fmla="*/ 0 h 35"/>
                  <a:gd name="T4" fmla="*/ 16 w 18"/>
                  <a:gd name="T5" fmla="*/ 2 h 35"/>
                  <a:gd name="T6" fmla="*/ 18 w 18"/>
                  <a:gd name="T7" fmla="*/ 2 h 35"/>
                  <a:gd name="T8" fmla="*/ 18 w 18"/>
                  <a:gd name="T9" fmla="*/ 2 h 35"/>
                  <a:gd name="T10" fmla="*/ 18 w 18"/>
                  <a:gd name="T11" fmla="*/ 3 h 35"/>
                  <a:gd name="T12" fmla="*/ 18 w 18"/>
                  <a:gd name="T13" fmla="*/ 3 h 35"/>
                  <a:gd name="T14" fmla="*/ 18 w 18"/>
                  <a:gd name="T15" fmla="*/ 3 h 35"/>
                  <a:gd name="T16" fmla="*/ 18 w 18"/>
                  <a:gd name="T17" fmla="*/ 5 h 35"/>
                  <a:gd name="T18" fmla="*/ 18 w 18"/>
                  <a:gd name="T19" fmla="*/ 5 h 35"/>
                  <a:gd name="T20" fmla="*/ 1 w 18"/>
                  <a:gd name="T21" fmla="*/ 35 h 35"/>
                  <a:gd name="T22" fmla="*/ 1 w 18"/>
                  <a:gd name="T23" fmla="*/ 33 h 35"/>
                  <a:gd name="T24" fmla="*/ 1 w 18"/>
                  <a:gd name="T25" fmla="*/ 33 h 35"/>
                  <a:gd name="T26" fmla="*/ 1 w 18"/>
                  <a:gd name="T27" fmla="*/ 33 h 35"/>
                  <a:gd name="T28" fmla="*/ 1 w 18"/>
                  <a:gd name="T29" fmla="*/ 31 h 35"/>
                  <a:gd name="T30" fmla="*/ 1 w 18"/>
                  <a:gd name="T31" fmla="*/ 31 h 35"/>
                  <a:gd name="T32" fmla="*/ 0 w 18"/>
                  <a:gd name="T33" fmla="*/ 31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6" y="0"/>
                    </a:lnTo>
                    <a:lnTo>
                      <a:pt x="16" y="2"/>
                    </a:lnTo>
                    <a:lnTo>
                      <a:pt x="18" y="2"/>
                    </a:lnTo>
                    <a:lnTo>
                      <a:pt x="18" y="3"/>
                    </a:lnTo>
                    <a:lnTo>
                      <a:pt x="18" y="5"/>
                    </a:lnTo>
                    <a:lnTo>
                      <a:pt x="1" y="35"/>
                    </a:lnTo>
                    <a:lnTo>
                      <a:pt x="1" y="33"/>
                    </a:lnTo>
                    <a:lnTo>
                      <a:pt x="1" y="31"/>
                    </a:lnTo>
                    <a:lnTo>
                      <a:pt x="0" y="31"/>
                    </a:lnTo>
                    <a:lnTo>
                      <a:pt x="0" y="30"/>
                    </a:lnTo>
                    <a:close/>
                  </a:path>
                </a:pathLst>
              </a:custGeom>
              <a:solidFill>
                <a:srgbClr val="969696"/>
              </a:solidFill>
              <a:ln w="9525">
                <a:noFill/>
                <a:round/>
                <a:headEnd/>
                <a:tailEnd/>
              </a:ln>
            </p:spPr>
            <p:txBody>
              <a:bodyPr/>
              <a:lstStyle/>
              <a:p>
                <a:pPr algn="ctr"/>
                <a:endParaRPr lang="en-US">
                  <a:latin typeface="Candara" pitchFamily="34" charset="0"/>
                </a:endParaRPr>
              </a:p>
            </p:txBody>
          </p:sp>
          <p:sp>
            <p:nvSpPr>
              <p:cNvPr id="7422" name="Freeform 638"/>
              <p:cNvSpPr>
                <a:spLocks/>
              </p:cNvSpPr>
              <p:nvPr/>
            </p:nvSpPr>
            <p:spPr bwMode="auto">
              <a:xfrm>
                <a:off x="2014" y="3283"/>
                <a:ext cx="17" cy="33"/>
              </a:xfrm>
              <a:custGeom>
                <a:avLst/>
                <a:gdLst>
                  <a:gd name="T0" fmla="*/ 0 w 17"/>
                  <a:gd name="T1" fmla="*/ 28 h 33"/>
                  <a:gd name="T2" fmla="*/ 17 w 17"/>
                  <a:gd name="T3" fmla="*/ 0 h 33"/>
                  <a:gd name="T4" fmla="*/ 17 w 17"/>
                  <a:gd name="T5" fmla="*/ 0 h 33"/>
                  <a:gd name="T6" fmla="*/ 17 w 17"/>
                  <a:gd name="T7" fmla="*/ 0 h 33"/>
                  <a:gd name="T8" fmla="*/ 17 w 17"/>
                  <a:gd name="T9" fmla="*/ 2 h 33"/>
                  <a:gd name="T10" fmla="*/ 17 w 17"/>
                  <a:gd name="T11" fmla="*/ 2 h 33"/>
                  <a:gd name="T12" fmla="*/ 17 w 17"/>
                  <a:gd name="T13" fmla="*/ 2 h 33"/>
                  <a:gd name="T14" fmla="*/ 17 w 17"/>
                  <a:gd name="T15" fmla="*/ 3 h 33"/>
                  <a:gd name="T16" fmla="*/ 17 w 17"/>
                  <a:gd name="T17" fmla="*/ 3 h 33"/>
                  <a:gd name="T18" fmla="*/ 17 w 17"/>
                  <a:gd name="T19" fmla="*/ 3 h 33"/>
                  <a:gd name="T20" fmla="*/ 0 w 17"/>
                  <a:gd name="T21" fmla="*/ 33 h 33"/>
                  <a:gd name="T22" fmla="*/ 0 w 17"/>
                  <a:gd name="T23" fmla="*/ 33 h 33"/>
                  <a:gd name="T24" fmla="*/ 0 w 17"/>
                  <a:gd name="T25" fmla="*/ 32 h 33"/>
                  <a:gd name="T26" fmla="*/ 0 w 17"/>
                  <a:gd name="T27" fmla="*/ 32 h 33"/>
                  <a:gd name="T28" fmla="*/ 0 w 17"/>
                  <a:gd name="T29" fmla="*/ 32 h 33"/>
                  <a:gd name="T30" fmla="*/ 0 w 17"/>
                  <a:gd name="T31" fmla="*/ 30 h 33"/>
                  <a:gd name="T32" fmla="*/ 0 w 17"/>
                  <a:gd name="T33" fmla="*/ 30 h 33"/>
                  <a:gd name="T34" fmla="*/ 0 w 17"/>
                  <a:gd name="T35" fmla="*/ 30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2"/>
                    </a:lnTo>
                    <a:lnTo>
                      <a:pt x="17" y="3"/>
                    </a:lnTo>
                    <a:lnTo>
                      <a:pt x="0" y="33"/>
                    </a:lnTo>
                    <a:lnTo>
                      <a:pt x="0" y="32"/>
                    </a:lnTo>
                    <a:lnTo>
                      <a:pt x="0" y="30"/>
                    </a:lnTo>
                    <a:lnTo>
                      <a:pt x="0" y="28"/>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423" name="Freeform 639"/>
              <p:cNvSpPr>
                <a:spLocks/>
              </p:cNvSpPr>
              <p:nvPr/>
            </p:nvSpPr>
            <p:spPr bwMode="auto">
              <a:xfrm>
                <a:off x="2014" y="3285"/>
                <a:ext cx="19" cy="33"/>
              </a:xfrm>
              <a:custGeom>
                <a:avLst/>
                <a:gdLst>
                  <a:gd name="T0" fmla="*/ 0 w 19"/>
                  <a:gd name="T1" fmla="*/ 30 h 33"/>
                  <a:gd name="T2" fmla="*/ 17 w 19"/>
                  <a:gd name="T3" fmla="*/ 0 h 33"/>
                  <a:gd name="T4" fmla="*/ 17 w 19"/>
                  <a:gd name="T5" fmla="*/ 0 h 33"/>
                  <a:gd name="T6" fmla="*/ 17 w 19"/>
                  <a:gd name="T7" fmla="*/ 1 h 33"/>
                  <a:gd name="T8" fmla="*/ 17 w 19"/>
                  <a:gd name="T9" fmla="*/ 1 h 33"/>
                  <a:gd name="T10" fmla="*/ 17 w 19"/>
                  <a:gd name="T11" fmla="*/ 1 h 33"/>
                  <a:gd name="T12" fmla="*/ 17 w 19"/>
                  <a:gd name="T13" fmla="*/ 1 h 33"/>
                  <a:gd name="T14" fmla="*/ 17 w 19"/>
                  <a:gd name="T15" fmla="*/ 3 h 33"/>
                  <a:gd name="T16" fmla="*/ 19 w 19"/>
                  <a:gd name="T17" fmla="*/ 3 h 33"/>
                  <a:gd name="T18" fmla="*/ 19 w 19"/>
                  <a:gd name="T19" fmla="*/ 3 h 33"/>
                  <a:gd name="T20" fmla="*/ 0 w 19"/>
                  <a:gd name="T21" fmla="*/ 33 h 33"/>
                  <a:gd name="T22" fmla="*/ 0 w 19"/>
                  <a:gd name="T23" fmla="*/ 33 h 33"/>
                  <a:gd name="T24" fmla="*/ 0 w 19"/>
                  <a:gd name="T25" fmla="*/ 33 h 33"/>
                  <a:gd name="T26" fmla="*/ 0 w 19"/>
                  <a:gd name="T27" fmla="*/ 31 h 33"/>
                  <a:gd name="T28" fmla="*/ 0 w 19"/>
                  <a:gd name="T29" fmla="*/ 31 h 33"/>
                  <a:gd name="T30" fmla="*/ 0 w 19"/>
                  <a:gd name="T31" fmla="*/ 31 h 33"/>
                  <a:gd name="T32" fmla="*/ 0 w 19"/>
                  <a:gd name="T33" fmla="*/ 30 h 33"/>
                  <a:gd name="T34" fmla="*/ 0 w 19"/>
                  <a:gd name="T35" fmla="*/ 30 h 33"/>
                  <a:gd name="T36" fmla="*/ 0 w 19"/>
                  <a:gd name="T37" fmla="*/ 3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3"/>
                  <a:gd name="T59" fmla="*/ 19 w 1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3">
                    <a:moveTo>
                      <a:pt x="0" y="30"/>
                    </a:moveTo>
                    <a:lnTo>
                      <a:pt x="17" y="0"/>
                    </a:lnTo>
                    <a:lnTo>
                      <a:pt x="17" y="1"/>
                    </a:lnTo>
                    <a:lnTo>
                      <a:pt x="17" y="3"/>
                    </a:lnTo>
                    <a:lnTo>
                      <a:pt x="19" y="3"/>
                    </a:lnTo>
                    <a:lnTo>
                      <a:pt x="0" y="33"/>
                    </a:lnTo>
                    <a:lnTo>
                      <a:pt x="0" y="31"/>
                    </a:lnTo>
                    <a:lnTo>
                      <a:pt x="0" y="30"/>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424" name="Freeform 640"/>
              <p:cNvSpPr>
                <a:spLocks/>
              </p:cNvSpPr>
              <p:nvPr/>
            </p:nvSpPr>
            <p:spPr bwMode="auto">
              <a:xfrm>
                <a:off x="2014" y="3286"/>
                <a:ext cx="19" cy="35"/>
              </a:xfrm>
              <a:custGeom>
                <a:avLst/>
                <a:gdLst>
                  <a:gd name="T0" fmla="*/ 0 w 19"/>
                  <a:gd name="T1" fmla="*/ 30 h 35"/>
                  <a:gd name="T2" fmla="*/ 17 w 19"/>
                  <a:gd name="T3" fmla="*/ 0 h 35"/>
                  <a:gd name="T4" fmla="*/ 17 w 19"/>
                  <a:gd name="T5" fmla="*/ 0 h 35"/>
                  <a:gd name="T6" fmla="*/ 17 w 19"/>
                  <a:gd name="T7" fmla="*/ 2 h 35"/>
                  <a:gd name="T8" fmla="*/ 19 w 19"/>
                  <a:gd name="T9" fmla="*/ 2 h 35"/>
                  <a:gd name="T10" fmla="*/ 19 w 19"/>
                  <a:gd name="T11" fmla="*/ 2 h 35"/>
                  <a:gd name="T12" fmla="*/ 19 w 19"/>
                  <a:gd name="T13" fmla="*/ 4 h 35"/>
                  <a:gd name="T14" fmla="*/ 19 w 19"/>
                  <a:gd name="T15" fmla="*/ 4 h 35"/>
                  <a:gd name="T16" fmla="*/ 19 w 19"/>
                  <a:gd name="T17" fmla="*/ 4 h 35"/>
                  <a:gd name="T18" fmla="*/ 19 w 19"/>
                  <a:gd name="T19" fmla="*/ 5 h 35"/>
                  <a:gd name="T20" fmla="*/ 2 w 19"/>
                  <a:gd name="T21" fmla="*/ 35 h 35"/>
                  <a:gd name="T22" fmla="*/ 0 w 19"/>
                  <a:gd name="T23" fmla="*/ 34 h 35"/>
                  <a:gd name="T24" fmla="*/ 0 w 19"/>
                  <a:gd name="T25" fmla="*/ 34 h 35"/>
                  <a:gd name="T26" fmla="*/ 0 w 19"/>
                  <a:gd name="T27" fmla="*/ 34 h 35"/>
                  <a:gd name="T28" fmla="*/ 0 w 19"/>
                  <a:gd name="T29" fmla="*/ 32 h 35"/>
                  <a:gd name="T30" fmla="*/ 0 w 19"/>
                  <a:gd name="T31" fmla="*/ 32 h 35"/>
                  <a:gd name="T32" fmla="*/ 0 w 19"/>
                  <a:gd name="T33" fmla="*/ 32 h 35"/>
                  <a:gd name="T34" fmla="*/ 0 w 19"/>
                  <a:gd name="T35" fmla="*/ 30 h 35"/>
                  <a:gd name="T36" fmla="*/ 0 w 19"/>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5"/>
                  <a:gd name="T59" fmla="*/ 19 w 1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5">
                    <a:moveTo>
                      <a:pt x="0" y="30"/>
                    </a:moveTo>
                    <a:lnTo>
                      <a:pt x="17" y="0"/>
                    </a:lnTo>
                    <a:lnTo>
                      <a:pt x="17" y="2"/>
                    </a:lnTo>
                    <a:lnTo>
                      <a:pt x="19" y="2"/>
                    </a:lnTo>
                    <a:lnTo>
                      <a:pt x="19" y="4"/>
                    </a:lnTo>
                    <a:lnTo>
                      <a:pt x="19" y="5"/>
                    </a:lnTo>
                    <a:lnTo>
                      <a:pt x="2" y="35"/>
                    </a:lnTo>
                    <a:lnTo>
                      <a:pt x="0" y="34"/>
                    </a:lnTo>
                    <a:lnTo>
                      <a:pt x="0" y="32"/>
                    </a:lnTo>
                    <a:lnTo>
                      <a:pt x="0" y="30"/>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425" name="Freeform 641"/>
              <p:cNvSpPr>
                <a:spLocks/>
              </p:cNvSpPr>
              <p:nvPr/>
            </p:nvSpPr>
            <p:spPr bwMode="auto">
              <a:xfrm>
                <a:off x="2014" y="3288"/>
                <a:ext cx="19" cy="35"/>
              </a:xfrm>
              <a:custGeom>
                <a:avLst/>
                <a:gdLst>
                  <a:gd name="T0" fmla="*/ 0 w 19"/>
                  <a:gd name="T1" fmla="*/ 30 h 35"/>
                  <a:gd name="T2" fmla="*/ 19 w 19"/>
                  <a:gd name="T3" fmla="*/ 0 h 35"/>
                  <a:gd name="T4" fmla="*/ 19 w 19"/>
                  <a:gd name="T5" fmla="*/ 2 h 35"/>
                  <a:gd name="T6" fmla="*/ 19 w 19"/>
                  <a:gd name="T7" fmla="*/ 2 h 35"/>
                  <a:gd name="T8" fmla="*/ 19 w 19"/>
                  <a:gd name="T9" fmla="*/ 2 h 35"/>
                  <a:gd name="T10" fmla="*/ 19 w 19"/>
                  <a:gd name="T11" fmla="*/ 3 h 35"/>
                  <a:gd name="T12" fmla="*/ 19 w 19"/>
                  <a:gd name="T13" fmla="*/ 3 h 35"/>
                  <a:gd name="T14" fmla="*/ 19 w 19"/>
                  <a:gd name="T15" fmla="*/ 3 h 35"/>
                  <a:gd name="T16" fmla="*/ 19 w 19"/>
                  <a:gd name="T17" fmla="*/ 5 h 35"/>
                  <a:gd name="T18" fmla="*/ 19 w 19"/>
                  <a:gd name="T19" fmla="*/ 5 h 35"/>
                  <a:gd name="T20" fmla="*/ 2 w 19"/>
                  <a:gd name="T21" fmla="*/ 35 h 35"/>
                  <a:gd name="T22" fmla="*/ 2 w 19"/>
                  <a:gd name="T23" fmla="*/ 35 h 35"/>
                  <a:gd name="T24" fmla="*/ 2 w 19"/>
                  <a:gd name="T25" fmla="*/ 33 h 35"/>
                  <a:gd name="T26" fmla="*/ 2 w 19"/>
                  <a:gd name="T27" fmla="*/ 33 h 35"/>
                  <a:gd name="T28" fmla="*/ 2 w 19"/>
                  <a:gd name="T29" fmla="*/ 33 h 35"/>
                  <a:gd name="T30" fmla="*/ 0 w 19"/>
                  <a:gd name="T31" fmla="*/ 32 h 35"/>
                  <a:gd name="T32" fmla="*/ 0 w 19"/>
                  <a:gd name="T33" fmla="*/ 32 h 35"/>
                  <a:gd name="T34" fmla="*/ 0 w 19"/>
                  <a:gd name="T35" fmla="*/ 32 h 35"/>
                  <a:gd name="T36" fmla="*/ 0 w 19"/>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5"/>
                  <a:gd name="T59" fmla="*/ 19 w 1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5">
                    <a:moveTo>
                      <a:pt x="0" y="30"/>
                    </a:moveTo>
                    <a:lnTo>
                      <a:pt x="19" y="0"/>
                    </a:lnTo>
                    <a:lnTo>
                      <a:pt x="19" y="2"/>
                    </a:lnTo>
                    <a:lnTo>
                      <a:pt x="19" y="3"/>
                    </a:lnTo>
                    <a:lnTo>
                      <a:pt x="19" y="5"/>
                    </a:lnTo>
                    <a:lnTo>
                      <a:pt x="2" y="35"/>
                    </a:lnTo>
                    <a:lnTo>
                      <a:pt x="2" y="33"/>
                    </a:lnTo>
                    <a:lnTo>
                      <a:pt x="0" y="32"/>
                    </a:lnTo>
                    <a:lnTo>
                      <a:pt x="0" y="30"/>
                    </a:lnTo>
                    <a:close/>
                  </a:path>
                </a:pathLst>
              </a:custGeom>
              <a:solidFill>
                <a:srgbClr val="999999"/>
              </a:solidFill>
              <a:ln w="9525">
                <a:noFill/>
                <a:round/>
                <a:headEnd/>
                <a:tailEnd/>
              </a:ln>
            </p:spPr>
            <p:txBody>
              <a:bodyPr/>
              <a:lstStyle/>
              <a:p>
                <a:pPr algn="ctr"/>
                <a:endParaRPr lang="en-US">
                  <a:latin typeface="Candara" pitchFamily="34" charset="0"/>
                </a:endParaRPr>
              </a:p>
            </p:txBody>
          </p:sp>
          <p:sp>
            <p:nvSpPr>
              <p:cNvPr id="7426" name="Freeform 642"/>
              <p:cNvSpPr>
                <a:spLocks/>
              </p:cNvSpPr>
              <p:nvPr/>
            </p:nvSpPr>
            <p:spPr bwMode="auto">
              <a:xfrm>
                <a:off x="2016" y="3291"/>
                <a:ext cx="18" cy="34"/>
              </a:xfrm>
              <a:custGeom>
                <a:avLst/>
                <a:gdLst>
                  <a:gd name="T0" fmla="*/ 0 w 18"/>
                  <a:gd name="T1" fmla="*/ 30 h 34"/>
                  <a:gd name="T2" fmla="*/ 17 w 18"/>
                  <a:gd name="T3" fmla="*/ 0 h 34"/>
                  <a:gd name="T4" fmla="*/ 17 w 18"/>
                  <a:gd name="T5" fmla="*/ 0 h 34"/>
                  <a:gd name="T6" fmla="*/ 17 w 18"/>
                  <a:gd name="T7" fmla="*/ 0 h 34"/>
                  <a:gd name="T8" fmla="*/ 17 w 18"/>
                  <a:gd name="T9" fmla="*/ 2 h 34"/>
                  <a:gd name="T10" fmla="*/ 17 w 18"/>
                  <a:gd name="T11" fmla="*/ 2 h 34"/>
                  <a:gd name="T12" fmla="*/ 17 w 18"/>
                  <a:gd name="T13" fmla="*/ 2 h 34"/>
                  <a:gd name="T14" fmla="*/ 17 w 18"/>
                  <a:gd name="T15" fmla="*/ 2 h 34"/>
                  <a:gd name="T16" fmla="*/ 17 w 18"/>
                  <a:gd name="T17" fmla="*/ 4 h 34"/>
                  <a:gd name="T18" fmla="*/ 18 w 18"/>
                  <a:gd name="T19" fmla="*/ 4 h 34"/>
                  <a:gd name="T20" fmla="*/ 0 w 18"/>
                  <a:gd name="T21" fmla="*/ 34 h 34"/>
                  <a:gd name="T22" fmla="*/ 0 w 18"/>
                  <a:gd name="T23" fmla="*/ 34 h 34"/>
                  <a:gd name="T24" fmla="*/ 0 w 18"/>
                  <a:gd name="T25" fmla="*/ 34 h 34"/>
                  <a:gd name="T26" fmla="*/ 0 w 18"/>
                  <a:gd name="T27" fmla="*/ 32 h 34"/>
                  <a:gd name="T28" fmla="*/ 0 w 18"/>
                  <a:gd name="T29" fmla="*/ 32 h 34"/>
                  <a:gd name="T30" fmla="*/ 0 w 18"/>
                  <a:gd name="T31" fmla="*/ 32 h 34"/>
                  <a:gd name="T32" fmla="*/ 0 w 18"/>
                  <a:gd name="T33" fmla="*/ 30 h 34"/>
                  <a:gd name="T34" fmla="*/ 0 w 18"/>
                  <a:gd name="T35" fmla="*/ 30 h 34"/>
                  <a:gd name="T36" fmla="*/ 0 w 18"/>
                  <a:gd name="T37" fmla="*/ 3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4"/>
                  <a:gd name="T59" fmla="*/ 18 w 1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4">
                    <a:moveTo>
                      <a:pt x="0" y="30"/>
                    </a:moveTo>
                    <a:lnTo>
                      <a:pt x="17" y="0"/>
                    </a:lnTo>
                    <a:lnTo>
                      <a:pt x="17" y="2"/>
                    </a:lnTo>
                    <a:lnTo>
                      <a:pt x="17" y="4"/>
                    </a:lnTo>
                    <a:lnTo>
                      <a:pt x="18" y="4"/>
                    </a:lnTo>
                    <a:lnTo>
                      <a:pt x="0" y="34"/>
                    </a:lnTo>
                    <a:lnTo>
                      <a:pt x="0" y="32"/>
                    </a:lnTo>
                    <a:lnTo>
                      <a:pt x="0" y="30"/>
                    </a:lnTo>
                    <a:close/>
                  </a:path>
                </a:pathLst>
              </a:custGeom>
              <a:solidFill>
                <a:srgbClr val="9C9C9C"/>
              </a:solidFill>
              <a:ln w="9525">
                <a:noFill/>
                <a:round/>
                <a:headEnd/>
                <a:tailEnd/>
              </a:ln>
            </p:spPr>
            <p:txBody>
              <a:bodyPr/>
              <a:lstStyle/>
              <a:p>
                <a:pPr algn="ctr"/>
                <a:endParaRPr lang="en-US">
                  <a:latin typeface="Candara" pitchFamily="34" charset="0"/>
                </a:endParaRPr>
              </a:p>
            </p:txBody>
          </p:sp>
          <p:sp>
            <p:nvSpPr>
              <p:cNvPr id="7427" name="Freeform 643"/>
              <p:cNvSpPr>
                <a:spLocks/>
              </p:cNvSpPr>
              <p:nvPr/>
            </p:nvSpPr>
            <p:spPr bwMode="auto">
              <a:xfrm>
                <a:off x="2016" y="3293"/>
                <a:ext cx="18" cy="35"/>
              </a:xfrm>
              <a:custGeom>
                <a:avLst/>
                <a:gdLst>
                  <a:gd name="T0" fmla="*/ 0 w 18"/>
                  <a:gd name="T1" fmla="*/ 30 h 35"/>
                  <a:gd name="T2" fmla="*/ 17 w 18"/>
                  <a:gd name="T3" fmla="*/ 0 h 35"/>
                  <a:gd name="T4" fmla="*/ 17 w 18"/>
                  <a:gd name="T5" fmla="*/ 0 h 35"/>
                  <a:gd name="T6" fmla="*/ 17 w 18"/>
                  <a:gd name="T7" fmla="*/ 0 h 35"/>
                  <a:gd name="T8" fmla="*/ 17 w 18"/>
                  <a:gd name="T9" fmla="*/ 2 h 35"/>
                  <a:gd name="T10" fmla="*/ 18 w 18"/>
                  <a:gd name="T11" fmla="*/ 2 h 35"/>
                  <a:gd name="T12" fmla="*/ 18 w 18"/>
                  <a:gd name="T13" fmla="*/ 2 h 35"/>
                  <a:gd name="T14" fmla="*/ 18 w 18"/>
                  <a:gd name="T15" fmla="*/ 3 h 35"/>
                  <a:gd name="T16" fmla="*/ 18 w 18"/>
                  <a:gd name="T17" fmla="*/ 3 h 35"/>
                  <a:gd name="T18" fmla="*/ 18 w 18"/>
                  <a:gd name="T19" fmla="*/ 3 h 35"/>
                  <a:gd name="T20" fmla="*/ 0 w 18"/>
                  <a:gd name="T21" fmla="*/ 35 h 35"/>
                  <a:gd name="T22" fmla="*/ 0 w 18"/>
                  <a:gd name="T23" fmla="*/ 33 h 35"/>
                  <a:gd name="T24" fmla="*/ 0 w 18"/>
                  <a:gd name="T25" fmla="*/ 33 h 35"/>
                  <a:gd name="T26" fmla="*/ 0 w 18"/>
                  <a:gd name="T27" fmla="*/ 33 h 35"/>
                  <a:gd name="T28" fmla="*/ 0 w 18"/>
                  <a:gd name="T29" fmla="*/ 32 h 35"/>
                  <a:gd name="T30" fmla="*/ 0 w 18"/>
                  <a:gd name="T31" fmla="*/ 32 h 35"/>
                  <a:gd name="T32" fmla="*/ 0 w 18"/>
                  <a:gd name="T33" fmla="*/ 32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7" y="0"/>
                    </a:lnTo>
                    <a:lnTo>
                      <a:pt x="17" y="2"/>
                    </a:lnTo>
                    <a:lnTo>
                      <a:pt x="18" y="2"/>
                    </a:lnTo>
                    <a:lnTo>
                      <a:pt x="18" y="3"/>
                    </a:lnTo>
                    <a:lnTo>
                      <a:pt x="0" y="35"/>
                    </a:lnTo>
                    <a:lnTo>
                      <a:pt x="0" y="33"/>
                    </a:lnTo>
                    <a:lnTo>
                      <a:pt x="0" y="32"/>
                    </a:lnTo>
                    <a:lnTo>
                      <a:pt x="0" y="30"/>
                    </a:lnTo>
                    <a:close/>
                  </a:path>
                </a:pathLst>
              </a:custGeom>
              <a:solidFill>
                <a:srgbClr val="9C9C9C"/>
              </a:solidFill>
              <a:ln w="9525">
                <a:noFill/>
                <a:round/>
                <a:headEnd/>
                <a:tailEnd/>
              </a:ln>
            </p:spPr>
            <p:txBody>
              <a:bodyPr/>
              <a:lstStyle/>
              <a:p>
                <a:pPr algn="ctr"/>
                <a:endParaRPr lang="en-US">
                  <a:latin typeface="Candara" pitchFamily="34" charset="0"/>
                </a:endParaRPr>
              </a:p>
            </p:txBody>
          </p:sp>
          <p:sp>
            <p:nvSpPr>
              <p:cNvPr id="7428" name="Freeform 644"/>
              <p:cNvSpPr>
                <a:spLocks/>
              </p:cNvSpPr>
              <p:nvPr/>
            </p:nvSpPr>
            <p:spPr bwMode="auto">
              <a:xfrm>
                <a:off x="2016" y="3295"/>
                <a:ext cx="18" cy="35"/>
              </a:xfrm>
              <a:custGeom>
                <a:avLst/>
                <a:gdLst>
                  <a:gd name="T0" fmla="*/ 0 w 18"/>
                  <a:gd name="T1" fmla="*/ 30 h 35"/>
                  <a:gd name="T2" fmla="*/ 18 w 18"/>
                  <a:gd name="T3" fmla="*/ 0 h 35"/>
                  <a:gd name="T4" fmla="*/ 18 w 18"/>
                  <a:gd name="T5" fmla="*/ 0 h 35"/>
                  <a:gd name="T6" fmla="*/ 18 w 18"/>
                  <a:gd name="T7" fmla="*/ 1 h 35"/>
                  <a:gd name="T8" fmla="*/ 18 w 18"/>
                  <a:gd name="T9" fmla="*/ 1 h 35"/>
                  <a:gd name="T10" fmla="*/ 18 w 18"/>
                  <a:gd name="T11" fmla="*/ 1 h 35"/>
                  <a:gd name="T12" fmla="*/ 18 w 18"/>
                  <a:gd name="T13" fmla="*/ 3 h 35"/>
                  <a:gd name="T14" fmla="*/ 18 w 18"/>
                  <a:gd name="T15" fmla="*/ 3 h 35"/>
                  <a:gd name="T16" fmla="*/ 18 w 18"/>
                  <a:gd name="T17" fmla="*/ 3 h 35"/>
                  <a:gd name="T18" fmla="*/ 18 w 18"/>
                  <a:gd name="T19" fmla="*/ 3 h 35"/>
                  <a:gd name="T20" fmla="*/ 0 w 18"/>
                  <a:gd name="T21" fmla="*/ 35 h 35"/>
                  <a:gd name="T22" fmla="*/ 0 w 18"/>
                  <a:gd name="T23" fmla="*/ 35 h 35"/>
                  <a:gd name="T24" fmla="*/ 0 w 18"/>
                  <a:gd name="T25" fmla="*/ 33 h 35"/>
                  <a:gd name="T26" fmla="*/ 0 w 18"/>
                  <a:gd name="T27" fmla="*/ 33 h 35"/>
                  <a:gd name="T28" fmla="*/ 0 w 18"/>
                  <a:gd name="T29" fmla="*/ 33 h 35"/>
                  <a:gd name="T30" fmla="*/ 0 w 18"/>
                  <a:gd name="T31" fmla="*/ 31 h 35"/>
                  <a:gd name="T32" fmla="*/ 0 w 18"/>
                  <a:gd name="T33" fmla="*/ 31 h 35"/>
                  <a:gd name="T34" fmla="*/ 0 w 18"/>
                  <a:gd name="T35" fmla="*/ 31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1"/>
                    </a:lnTo>
                    <a:lnTo>
                      <a:pt x="18" y="3"/>
                    </a:lnTo>
                    <a:lnTo>
                      <a:pt x="0" y="35"/>
                    </a:lnTo>
                    <a:lnTo>
                      <a:pt x="0" y="33"/>
                    </a:lnTo>
                    <a:lnTo>
                      <a:pt x="0" y="31"/>
                    </a:lnTo>
                    <a:lnTo>
                      <a:pt x="0" y="30"/>
                    </a:lnTo>
                    <a:close/>
                  </a:path>
                </a:pathLst>
              </a:custGeom>
              <a:solidFill>
                <a:srgbClr val="9C9C9C"/>
              </a:solidFill>
              <a:ln w="9525">
                <a:noFill/>
                <a:round/>
                <a:headEnd/>
                <a:tailEnd/>
              </a:ln>
            </p:spPr>
            <p:txBody>
              <a:bodyPr/>
              <a:lstStyle/>
              <a:p>
                <a:pPr algn="ctr"/>
                <a:endParaRPr lang="en-US">
                  <a:latin typeface="Candara" pitchFamily="34" charset="0"/>
                </a:endParaRPr>
              </a:p>
            </p:txBody>
          </p:sp>
          <p:sp>
            <p:nvSpPr>
              <p:cNvPr id="7429" name="Freeform 645"/>
              <p:cNvSpPr>
                <a:spLocks/>
              </p:cNvSpPr>
              <p:nvPr/>
            </p:nvSpPr>
            <p:spPr bwMode="auto">
              <a:xfrm>
                <a:off x="2016" y="3296"/>
                <a:ext cx="20" cy="35"/>
              </a:xfrm>
              <a:custGeom>
                <a:avLst/>
                <a:gdLst>
                  <a:gd name="T0" fmla="*/ 0 w 20"/>
                  <a:gd name="T1" fmla="*/ 32 h 35"/>
                  <a:gd name="T2" fmla="*/ 18 w 20"/>
                  <a:gd name="T3" fmla="*/ 0 h 35"/>
                  <a:gd name="T4" fmla="*/ 18 w 20"/>
                  <a:gd name="T5" fmla="*/ 2 h 35"/>
                  <a:gd name="T6" fmla="*/ 18 w 20"/>
                  <a:gd name="T7" fmla="*/ 2 h 35"/>
                  <a:gd name="T8" fmla="*/ 18 w 20"/>
                  <a:gd name="T9" fmla="*/ 2 h 35"/>
                  <a:gd name="T10" fmla="*/ 18 w 20"/>
                  <a:gd name="T11" fmla="*/ 2 h 35"/>
                  <a:gd name="T12" fmla="*/ 18 w 20"/>
                  <a:gd name="T13" fmla="*/ 4 h 35"/>
                  <a:gd name="T14" fmla="*/ 18 w 20"/>
                  <a:gd name="T15" fmla="*/ 4 h 35"/>
                  <a:gd name="T16" fmla="*/ 18 w 20"/>
                  <a:gd name="T17" fmla="*/ 4 h 35"/>
                  <a:gd name="T18" fmla="*/ 20 w 20"/>
                  <a:gd name="T19" fmla="*/ 5 h 35"/>
                  <a:gd name="T20" fmla="*/ 2 w 20"/>
                  <a:gd name="T21" fmla="*/ 35 h 35"/>
                  <a:gd name="T22" fmla="*/ 2 w 20"/>
                  <a:gd name="T23" fmla="*/ 35 h 35"/>
                  <a:gd name="T24" fmla="*/ 2 w 20"/>
                  <a:gd name="T25" fmla="*/ 35 h 35"/>
                  <a:gd name="T26" fmla="*/ 2 w 20"/>
                  <a:gd name="T27" fmla="*/ 34 h 35"/>
                  <a:gd name="T28" fmla="*/ 0 w 20"/>
                  <a:gd name="T29" fmla="*/ 34 h 35"/>
                  <a:gd name="T30" fmla="*/ 0 w 20"/>
                  <a:gd name="T31" fmla="*/ 34 h 35"/>
                  <a:gd name="T32" fmla="*/ 0 w 20"/>
                  <a:gd name="T33" fmla="*/ 32 h 35"/>
                  <a:gd name="T34" fmla="*/ 0 w 20"/>
                  <a:gd name="T35" fmla="*/ 32 h 35"/>
                  <a:gd name="T36" fmla="*/ 0 w 20"/>
                  <a:gd name="T37" fmla="*/ 3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2"/>
                    </a:moveTo>
                    <a:lnTo>
                      <a:pt x="18" y="0"/>
                    </a:lnTo>
                    <a:lnTo>
                      <a:pt x="18" y="2"/>
                    </a:lnTo>
                    <a:lnTo>
                      <a:pt x="18" y="4"/>
                    </a:lnTo>
                    <a:lnTo>
                      <a:pt x="20" y="5"/>
                    </a:lnTo>
                    <a:lnTo>
                      <a:pt x="2" y="35"/>
                    </a:lnTo>
                    <a:lnTo>
                      <a:pt x="2" y="34"/>
                    </a:lnTo>
                    <a:lnTo>
                      <a:pt x="0" y="34"/>
                    </a:lnTo>
                    <a:lnTo>
                      <a:pt x="0" y="32"/>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430" name="Freeform 646"/>
              <p:cNvSpPr>
                <a:spLocks/>
              </p:cNvSpPr>
              <p:nvPr/>
            </p:nvSpPr>
            <p:spPr bwMode="auto">
              <a:xfrm>
                <a:off x="2016" y="3298"/>
                <a:ext cx="20" cy="37"/>
              </a:xfrm>
              <a:custGeom>
                <a:avLst/>
                <a:gdLst>
                  <a:gd name="T0" fmla="*/ 0 w 20"/>
                  <a:gd name="T1" fmla="*/ 32 h 37"/>
                  <a:gd name="T2" fmla="*/ 18 w 20"/>
                  <a:gd name="T3" fmla="*/ 0 h 37"/>
                  <a:gd name="T4" fmla="*/ 18 w 20"/>
                  <a:gd name="T5" fmla="*/ 2 h 37"/>
                  <a:gd name="T6" fmla="*/ 18 w 20"/>
                  <a:gd name="T7" fmla="*/ 2 h 37"/>
                  <a:gd name="T8" fmla="*/ 18 w 20"/>
                  <a:gd name="T9" fmla="*/ 2 h 37"/>
                  <a:gd name="T10" fmla="*/ 20 w 20"/>
                  <a:gd name="T11" fmla="*/ 3 h 37"/>
                  <a:gd name="T12" fmla="*/ 20 w 20"/>
                  <a:gd name="T13" fmla="*/ 3 h 37"/>
                  <a:gd name="T14" fmla="*/ 20 w 20"/>
                  <a:gd name="T15" fmla="*/ 3 h 37"/>
                  <a:gd name="T16" fmla="*/ 20 w 20"/>
                  <a:gd name="T17" fmla="*/ 3 h 37"/>
                  <a:gd name="T18" fmla="*/ 20 w 20"/>
                  <a:gd name="T19" fmla="*/ 5 h 37"/>
                  <a:gd name="T20" fmla="*/ 2 w 20"/>
                  <a:gd name="T21" fmla="*/ 37 h 37"/>
                  <a:gd name="T22" fmla="*/ 2 w 20"/>
                  <a:gd name="T23" fmla="*/ 35 h 37"/>
                  <a:gd name="T24" fmla="*/ 2 w 20"/>
                  <a:gd name="T25" fmla="*/ 35 h 37"/>
                  <a:gd name="T26" fmla="*/ 2 w 20"/>
                  <a:gd name="T27" fmla="*/ 35 h 37"/>
                  <a:gd name="T28" fmla="*/ 2 w 20"/>
                  <a:gd name="T29" fmla="*/ 33 h 37"/>
                  <a:gd name="T30" fmla="*/ 2 w 20"/>
                  <a:gd name="T31" fmla="*/ 33 h 37"/>
                  <a:gd name="T32" fmla="*/ 2 w 20"/>
                  <a:gd name="T33" fmla="*/ 33 h 37"/>
                  <a:gd name="T34" fmla="*/ 2 w 20"/>
                  <a:gd name="T35" fmla="*/ 32 h 37"/>
                  <a:gd name="T36" fmla="*/ 0 w 20"/>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7"/>
                  <a:gd name="T59" fmla="*/ 20 w 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7">
                    <a:moveTo>
                      <a:pt x="0" y="32"/>
                    </a:moveTo>
                    <a:lnTo>
                      <a:pt x="18" y="0"/>
                    </a:lnTo>
                    <a:lnTo>
                      <a:pt x="18" y="2"/>
                    </a:lnTo>
                    <a:lnTo>
                      <a:pt x="20" y="3"/>
                    </a:lnTo>
                    <a:lnTo>
                      <a:pt x="20" y="5"/>
                    </a:lnTo>
                    <a:lnTo>
                      <a:pt x="2" y="37"/>
                    </a:lnTo>
                    <a:lnTo>
                      <a:pt x="2" y="35"/>
                    </a:lnTo>
                    <a:lnTo>
                      <a:pt x="2" y="33"/>
                    </a:lnTo>
                    <a:lnTo>
                      <a:pt x="2" y="32"/>
                    </a:lnTo>
                    <a:lnTo>
                      <a:pt x="0" y="32"/>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431" name="Freeform 647"/>
              <p:cNvSpPr>
                <a:spLocks/>
              </p:cNvSpPr>
              <p:nvPr/>
            </p:nvSpPr>
            <p:spPr bwMode="auto">
              <a:xfrm>
                <a:off x="2018" y="3301"/>
                <a:ext cx="18" cy="35"/>
              </a:xfrm>
              <a:custGeom>
                <a:avLst/>
                <a:gdLst>
                  <a:gd name="T0" fmla="*/ 0 w 18"/>
                  <a:gd name="T1" fmla="*/ 30 h 35"/>
                  <a:gd name="T2" fmla="*/ 18 w 18"/>
                  <a:gd name="T3" fmla="*/ 0 h 35"/>
                  <a:gd name="T4" fmla="*/ 18 w 18"/>
                  <a:gd name="T5" fmla="*/ 0 h 35"/>
                  <a:gd name="T6" fmla="*/ 18 w 18"/>
                  <a:gd name="T7" fmla="*/ 0 h 35"/>
                  <a:gd name="T8" fmla="*/ 18 w 18"/>
                  <a:gd name="T9" fmla="*/ 0 h 35"/>
                  <a:gd name="T10" fmla="*/ 18 w 18"/>
                  <a:gd name="T11" fmla="*/ 2 h 35"/>
                  <a:gd name="T12" fmla="*/ 18 w 18"/>
                  <a:gd name="T13" fmla="*/ 2 h 35"/>
                  <a:gd name="T14" fmla="*/ 18 w 18"/>
                  <a:gd name="T15" fmla="*/ 2 h 35"/>
                  <a:gd name="T16" fmla="*/ 18 w 18"/>
                  <a:gd name="T17" fmla="*/ 4 h 35"/>
                  <a:gd name="T18" fmla="*/ 18 w 18"/>
                  <a:gd name="T19" fmla="*/ 4 h 35"/>
                  <a:gd name="T20" fmla="*/ 0 w 18"/>
                  <a:gd name="T21" fmla="*/ 35 h 35"/>
                  <a:gd name="T22" fmla="*/ 0 w 18"/>
                  <a:gd name="T23" fmla="*/ 35 h 35"/>
                  <a:gd name="T24" fmla="*/ 0 w 18"/>
                  <a:gd name="T25" fmla="*/ 34 h 35"/>
                  <a:gd name="T26" fmla="*/ 0 w 18"/>
                  <a:gd name="T27" fmla="*/ 34 h 35"/>
                  <a:gd name="T28" fmla="*/ 0 w 18"/>
                  <a:gd name="T29" fmla="*/ 34 h 35"/>
                  <a:gd name="T30" fmla="*/ 0 w 18"/>
                  <a:gd name="T31" fmla="*/ 32 h 35"/>
                  <a:gd name="T32" fmla="*/ 0 w 18"/>
                  <a:gd name="T33" fmla="*/ 32 h 35"/>
                  <a:gd name="T34" fmla="*/ 0 w 18"/>
                  <a:gd name="T35" fmla="*/ 32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4"/>
                    </a:lnTo>
                    <a:lnTo>
                      <a:pt x="0" y="35"/>
                    </a:lnTo>
                    <a:lnTo>
                      <a:pt x="0" y="34"/>
                    </a:lnTo>
                    <a:lnTo>
                      <a:pt x="0" y="32"/>
                    </a:lnTo>
                    <a:lnTo>
                      <a:pt x="0" y="30"/>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432" name="Freeform 648"/>
              <p:cNvSpPr>
                <a:spLocks/>
              </p:cNvSpPr>
              <p:nvPr/>
            </p:nvSpPr>
            <p:spPr bwMode="auto">
              <a:xfrm>
                <a:off x="2018" y="3303"/>
                <a:ext cx="20" cy="35"/>
              </a:xfrm>
              <a:custGeom>
                <a:avLst/>
                <a:gdLst>
                  <a:gd name="T0" fmla="*/ 0 w 20"/>
                  <a:gd name="T1" fmla="*/ 32 h 35"/>
                  <a:gd name="T2" fmla="*/ 18 w 20"/>
                  <a:gd name="T3" fmla="*/ 0 h 35"/>
                  <a:gd name="T4" fmla="*/ 18 w 20"/>
                  <a:gd name="T5" fmla="*/ 0 h 35"/>
                  <a:gd name="T6" fmla="*/ 18 w 20"/>
                  <a:gd name="T7" fmla="*/ 0 h 35"/>
                  <a:gd name="T8" fmla="*/ 18 w 20"/>
                  <a:gd name="T9" fmla="*/ 2 h 35"/>
                  <a:gd name="T10" fmla="*/ 18 w 20"/>
                  <a:gd name="T11" fmla="*/ 2 h 35"/>
                  <a:gd name="T12" fmla="*/ 18 w 20"/>
                  <a:gd name="T13" fmla="*/ 2 h 35"/>
                  <a:gd name="T14" fmla="*/ 18 w 20"/>
                  <a:gd name="T15" fmla="*/ 2 h 35"/>
                  <a:gd name="T16" fmla="*/ 20 w 20"/>
                  <a:gd name="T17" fmla="*/ 3 h 35"/>
                  <a:gd name="T18" fmla="*/ 20 w 20"/>
                  <a:gd name="T19" fmla="*/ 3 h 35"/>
                  <a:gd name="T20" fmla="*/ 0 w 20"/>
                  <a:gd name="T21" fmla="*/ 35 h 35"/>
                  <a:gd name="T22" fmla="*/ 0 w 20"/>
                  <a:gd name="T23" fmla="*/ 35 h 35"/>
                  <a:gd name="T24" fmla="*/ 0 w 20"/>
                  <a:gd name="T25" fmla="*/ 35 h 35"/>
                  <a:gd name="T26" fmla="*/ 0 w 20"/>
                  <a:gd name="T27" fmla="*/ 33 h 35"/>
                  <a:gd name="T28" fmla="*/ 0 w 20"/>
                  <a:gd name="T29" fmla="*/ 33 h 35"/>
                  <a:gd name="T30" fmla="*/ 0 w 20"/>
                  <a:gd name="T31" fmla="*/ 33 h 35"/>
                  <a:gd name="T32" fmla="*/ 0 w 20"/>
                  <a:gd name="T33" fmla="*/ 32 h 35"/>
                  <a:gd name="T34" fmla="*/ 0 w 20"/>
                  <a:gd name="T35" fmla="*/ 32 h 35"/>
                  <a:gd name="T36" fmla="*/ 0 w 20"/>
                  <a:gd name="T37" fmla="*/ 3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2"/>
                    </a:moveTo>
                    <a:lnTo>
                      <a:pt x="18" y="0"/>
                    </a:lnTo>
                    <a:lnTo>
                      <a:pt x="18" y="2"/>
                    </a:lnTo>
                    <a:lnTo>
                      <a:pt x="20" y="3"/>
                    </a:lnTo>
                    <a:lnTo>
                      <a:pt x="0" y="35"/>
                    </a:lnTo>
                    <a:lnTo>
                      <a:pt x="0" y="33"/>
                    </a:lnTo>
                    <a:lnTo>
                      <a:pt x="0" y="32"/>
                    </a:lnTo>
                    <a:close/>
                  </a:path>
                </a:pathLst>
              </a:custGeom>
              <a:solidFill>
                <a:srgbClr val="9E9E9E"/>
              </a:solidFill>
              <a:ln w="9525">
                <a:noFill/>
                <a:round/>
                <a:headEnd/>
                <a:tailEnd/>
              </a:ln>
            </p:spPr>
            <p:txBody>
              <a:bodyPr/>
              <a:lstStyle/>
              <a:p>
                <a:pPr algn="ctr"/>
                <a:endParaRPr lang="en-US">
                  <a:latin typeface="Candara" pitchFamily="34" charset="0"/>
                </a:endParaRPr>
              </a:p>
            </p:txBody>
          </p:sp>
          <p:sp>
            <p:nvSpPr>
              <p:cNvPr id="7433" name="Freeform 649"/>
              <p:cNvSpPr>
                <a:spLocks/>
              </p:cNvSpPr>
              <p:nvPr/>
            </p:nvSpPr>
            <p:spPr bwMode="auto">
              <a:xfrm>
                <a:off x="2018" y="3305"/>
                <a:ext cx="20" cy="36"/>
              </a:xfrm>
              <a:custGeom>
                <a:avLst/>
                <a:gdLst>
                  <a:gd name="T0" fmla="*/ 0 w 20"/>
                  <a:gd name="T1" fmla="*/ 31 h 36"/>
                  <a:gd name="T2" fmla="*/ 18 w 20"/>
                  <a:gd name="T3" fmla="*/ 0 h 36"/>
                  <a:gd name="T4" fmla="*/ 18 w 20"/>
                  <a:gd name="T5" fmla="*/ 0 h 36"/>
                  <a:gd name="T6" fmla="*/ 18 w 20"/>
                  <a:gd name="T7" fmla="*/ 0 h 36"/>
                  <a:gd name="T8" fmla="*/ 20 w 20"/>
                  <a:gd name="T9" fmla="*/ 1 h 36"/>
                  <a:gd name="T10" fmla="*/ 20 w 20"/>
                  <a:gd name="T11" fmla="*/ 1 h 36"/>
                  <a:gd name="T12" fmla="*/ 20 w 20"/>
                  <a:gd name="T13" fmla="*/ 1 h 36"/>
                  <a:gd name="T14" fmla="*/ 20 w 20"/>
                  <a:gd name="T15" fmla="*/ 3 h 36"/>
                  <a:gd name="T16" fmla="*/ 20 w 20"/>
                  <a:gd name="T17" fmla="*/ 3 h 36"/>
                  <a:gd name="T18" fmla="*/ 20 w 20"/>
                  <a:gd name="T19" fmla="*/ 3 h 36"/>
                  <a:gd name="T20" fmla="*/ 1 w 20"/>
                  <a:gd name="T21" fmla="*/ 36 h 36"/>
                  <a:gd name="T22" fmla="*/ 1 w 20"/>
                  <a:gd name="T23" fmla="*/ 35 h 36"/>
                  <a:gd name="T24" fmla="*/ 1 w 20"/>
                  <a:gd name="T25" fmla="*/ 35 h 36"/>
                  <a:gd name="T26" fmla="*/ 1 w 20"/>
                  <a:gd name="T27" fmla="*/ 35 h 36"/>
                  <a:gd name="T28" fmla="*/ 0 w 20"/>
                  <a:gd name="T29" fmla="*/ 33 h 36"/>
                  <a:gd name="T30" fmla="*/ 0 w 20"/>
                  <a:gd name="T31" fmla="*/ 33 h 36"/>
                  <a:gd name="T32" fmla="*/ 0 w 20"/>
                  <a:gd name="T33" fmla="*/ 33 h 36"/>
                  <a:gd name="T34" fmla="*/ 0 w 20"/>
                  <a:gd name="T35" fmla="*/ 31 h 36"/>
                  <a:gd name="T36" fmla="*/ 0 w 20"/>
                  <a:gd name="T37" fmla="*/ 3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6"/>
                  <a:gd name="T59" fmla="*/ 20 w 2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6">
                    <a:moveTo>
                      <a:pt x="0" y="31"/>
                    </a:moveTo>
                    <a:lnTo>
                      <a:pt x="18" y="0"/>
                    </a:lnTo>
                    <a:lnTo>
                      <a:pt x="20" y="1"/>
                    </a:lnTo>
                    <a:lnTo>
                      <a:pt x="20" y="3"/>
                    </a:lnTo>
                    <a:lnTo>
                      <a:pt x="1" y="36"/>
                    </a:lnTo>
                    <a:lnTo>
                      <a:pt x="1" y="35"/>
                    </a:lnTo>
                    <a:lnTo>
                      <a:pt x="0" y="33"/>
                    </a:lnTo>
                    <a:lnTo>
                      <a:pt x="0" y="31"/>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434" name="Freeform 650"/>
              <p:cNvSpPr>
                <a:spLocks/>
              </p:cNvSpPr>
              <p:nvPr/>
            </p:nvSpPr>
            <p:spPr bwMode="auto">
              <a:xfrm>
                <a:off x="2018" y="3306"/>
                <a:ext cx="20" cy="37"/>
              </a:xfrm>
              <a:custGeom>
                <a:avLst/>
                <a:gdLst>
                  <a:gd name="T0" fmla="*/ 0 w 20"/>
                  <a:gd name="T1" fmla="*/ 32 h 37"/>
                  <a:gd name="T2" fmla="*/ 20 w 20"/>
                  <a:gd name="T3" fmla="*/ 0 h 37"/>
                  <a:gd name="T4" fmla="*/ 20 w 20"/>
                  <a:gd name="T5" fmla="*/ 0 h 37"/>
                  <a:gd name="T6" fmla="*/ 20 w 20"/>
                  <a:gd name="T7" fmla="*/ 2 h 37"/>
                  <a:gd name="T8" fmla="*/ 20 w 20"/>
                  <a:gd name="T9" fmla="*/ 2 h 37"/>
                  <a:gd name="T10" fmla="*/ 20 w 20"/>
                  <a:gd name="T11" fmla="*/ 2 h 37"/>
                  <a:gd name="T12" fmla="*/ 20 w 20"/>
                  <a:gd name="T13" fmla="*/ 2 h 37"/>
                  <a:gd name="T14" fmla="*/ 20 w 20"/>
                  <a:gd name="T15" fmla="*/ 4 h 37"/>
                  <a:gd name="T16" fmla="*/ 20 w 20"/>
                  <a:gd name="T17" fmla="*/ 4 h 37"/>
                  <a:gd name="T18" fmla="*/ 20 w 20"/>
                  <a:gd name="T19" fmla="*/ 4 h 37"/>
                  <a:gd name="T20" fmla="*/ 1 w 20"/>
                  <a:gd name="T21" fmla="*/ 37 h 37"/>
                  <a:gd name="T22" fmla="*/ 1 w 20"/>
                  <a:gd name="T23" fmla="*/ 37 h 37"/>
                  <a:gd name="T24" fmla="*/ 1 w 20"/>
                  <a:gd name="T25" fmla="*/ 35 h 37"/>
                  <a:gd name="T26" fmla="*/ 1 w 20"/>
                  <a:gd name="T27" fmla="*/ 35 h 37"/>
                  <a:gd name="T28" fmla="*/ 1 w 20"/>
                  <a:gd name="T29" fmla="*/ 35 h 37"/>
                  <a:gd name="T30" fmla="*/ 1 w 20"/>
                  <a:gd name="T31" fmla="*/ 34 h 37"/>
                  <a:gd name="T32" fmla="*/ 1 w 20"/>
                  <a:gd name="T33" fmla="*/ 34 h 37"/>
                  <a:gd name="T34" fmla="*/ 1 w 20"/>
                  <a:gd name="T35" fmla="*/ 34 h 37"/>
                  <a:gd name="T36" fmla="*/ 0 w 20"/>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7"/>
                  <a:gd name="T59" fmla="*/ 20 w 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7">
                    <a:moveTo>
                      <a:pt x="0" y="32"/>
                    </a:moveTo>
                    <a:lnTo>
                      <a:pt x="20" y="0"/>
                    </a:lnTo>
                    <a:lnTo>
                      <a:pt x="20" y="2"/>
                    </a:lnTo>
                    <a:lnTo>
                      <a:pt x="20" y="4"/>
                    </a:lnTo>
                    <a:lnTo>
                      <a:pt x="1" y="37"/>
                    </a:lnTo>
                    <a:lnTo>
                      <a:pt x="1" y="35"/>
                    </a:lnTo>
                    <a:lnTo>
                      <a:pt x="1" y="34"/>
                    </a:lnTo>
                    <a:lnTo>
                      <a:pt x="0" y="32"/>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435" name="Freeform 651"/>
              <p:cNvSpPr>
                <a:spLocks/>
              </p:cNvSpPr>
              <p:nvPr/>
            </p:nvSpPr>
            <p:spPr bwMode="auto">
              <a:xfrm>
                <a:off x="2019" y="3308"/>
                <a:ext cx="20" cy="36"/>
              </a:xfrm>
              <a:custGeom>
                <a:avLst/>
                <a:gdLst>
                  <a:gd name="T0" fmla="*/ 0 w 20"/>
                  <a:gd name="T1" fmla="*/ 33 h 36"/>
                  <a:gd name="T2" fmla="*/ 19 w 20"/>
                  <a:gd name="T3" fmla="*/ 0 h 36"/>
                  <a:gd name="T4" fmla="*/ 19 w 20"/>
                  <a:gd name="T5" fmla="*/ 0 h 36"/>
                  <a:gd name="T6" fmla="*/ 19 w 20"/>
                  <a:gd name="T7" fmla="*/ 2 h 36"/>
                  <a:gd name="T8" fmla="*/ 19 w 20"/>
                  <a:gd name="T9" fmla="*/ 2 h 36"/>
                  <a:gd name="T10" fmla="*/ 19 w 20"/>
                  <a:gd name="T11" fmla="*/ 2 h 36"/>
                  <a:gd name="T12" fmla="*/ 19 w 20"/>
                  <a:gd name="T13" fmla="*/ 3 h 36"/>
                  <a:gd name="T14" fmla="*/ 19 w 20"/>
                  <a:gd name="T15" fmla="*/ 3 h 36"/>
                  <a:gd name="T16" fmla="*/ 20 w 20"/>
                  <a:gd name="T17" fmla="*/ 3 h 36"/>
                  <a:gd name="T18" fmla="*/ 20 w 20"/>
                  <a:gd name="T19" fmla="*/ 3 h 36"/>
                  <a:gd name="T20" fmla="*/ 0 w 20"/>
                  <a:gd name="T21" fmla="*/ 36 h 36"/>
                  <a:gd name="T22" fmla="*/ 0 w 20"/>
                  <a:gd name="T23" fmla="*/ 36 h 36"/>
                  <a:gd name="T24" fmla="*/ 0 w 20"/>
                  <a:gd name="T25" fmla="*/ 36 h 36"/>
                  <a:gd name="T26" fmla="*/ 0 w 20"/>
                  <a:gd name="T27" fmla="*/ 35 h 36"/>
                  <a:gd name="T28" fmla="*/ 0 w 20"/>
                  <a:gd name="T29" fmla="*/ 35 h 36"/>
                  <a:gd name="T30" fmla="*/ 0 w 20"/>
                  <a:gd name="T31" fmla="*/ 35 h 36"/>
                  <a:gd name="T32" fmla="*/ 0 w 20"/>
                  <a:gd name="T33" fmla="*/ 33 h 36"/>
                  <a:gd name="T34" fmla="*/ 0 w 20"/>
                  <a:gd name="T35" fmla="*/ 33 h 36"/>
                  <a:gd name="T36" fmla="*/ 0 w 20"/>
                  <a:gd name="T37" fmla="*/ 3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6"/>
                  <a:gd name="T59" fmla="*/ 20 w 2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6">
                    <a:moveTo>
                      <a:pt x="0" y="33"/>
                    </a:moveTo>
                    <a:lnTo>
                      <a:pt x="19" y="0"/>
                    </a:lnTo>
                    <a:lnTo>
                      <a:pt x="19" y="2"/>
                    </a:lnTo>
                    <a:lnTo>
                      <a:pt x="19" y="3"/>
                    </a:lnTo>
                    <a:lnTo>
                      <a:pt x="20" y="3"/>
                    </a:lnTo>
                    <a:lnTo>
                      <a:pt x="0" y="36"/>
                    </a:lnTo>
                    <a:lnTo>
                      <a:pt x="0" y="35"/>
                    </a:lnTo>
                    <a:lnTo>
                      <a:pt x="0" y="33"/>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436" name="Freeform 652"/>
              <p:cNvSpPr>
                <a:spLocks/>
              </p:cNvSpPr>
              <p:nvPr/>
            </p:nvSpPr>
            <p:spPr bwMode="auto">
              <a:xfrm>
                <a:off x="2019" y="3310"/>
                <a:ext cx="20" cy="38"/>
              </a:xfrm>
              <a:custGeom>
                <a:avLst/>
                <a:gdLst>
                  <a:gd name="T0" fmla="*/ 0 w 20"/>
                  <a:gd name="T1" fmla="*/ 33 h 38"/>
                  <a:gd name="T2" fmla="*/ 19 w 20"/>
                  <a:gd name="T3" fmla="*/ 0 h 38"/>
                  <a:gd name="T4" fmla="*/ 19 w 20"/>
                  <a:gd name="T5" fmla="*/ 1 h 38"/>
                  <a:gd name="T6" fmla="*/ 19 w 20"/>
                  <a:gd name="T7" fmla="*/ 1 h 38"/>
                  <a:gd name="T8" fmla="*/ 19 w 20"/>
                  <a:gd name="T9" fmla="*/ 1 h 38"/>
                  <a:gd name="T10" fmla="*/ 20 w 20"/>
                  <a:gd name="T11" fmla="*/ 1 h 38"/>
                  <a:gd name="T12" fmla="*/ 20 w 20"/>
                  <a:gd name="T13" fmla="*/ 1 h 38"/>
                  <a:gd name="T14" fmla="*/ 20 w 20"/>
                  <a:gd name="T15" fmla="*/ 1 h 38"/>
                  <a:gd name="T16" fmla="*/ 20 w 20"/>
                  <a:gd name="T17" fmla="*/ 3 h 38"/>
                  <a:gd name="T18" fmla="*/ 20 w 20"/>
                  <a:gd name="T19" fmla="*/ 3 h 38"/>
                  <a:gd name="T20" fmla="*/ 20 w 20"/>
                  <a:gd name="T21" fmla="*/ 3 h 38"/>
                  <a:gd name="T22" fmla="*/ 20 w 20"/>
                  <a:gd name="T23" fmla="*/ 3 h 38"/>
                  <a:gd name="T24" fmla="*/ 20 w 20"/>
                  <a:gd name="T25" fmla="*/ 3 h 38"/>
                  <a:gd name="T26" fmla="*/ 20 w 20"/>
                  <a:gd name="T27" fmla="*/ 3 h 38"/>
                  <a:gd name="T28" fmla="*/ 20 w 20"/>
                  <a:gd name="T29" fmla="*/ 3 h 38"/>
                  <a:gd name="T30" fmla="*/ 20 w 20"/>
                  <a:gd name="T31" fmla="*/ 3 h 38"/>
                  <a:gd name="T32" fmla="*/ 20 w 20"/>
                  <a:gd name="T33" fmla="*/ 5 h 38"/>
                  <a:gd name="T34" fmla="*/ 20 w 20"/>
                  <a:gd name="T35" fmla="*/ 5 h 38"/>
                  <a:gd name="T36" fmla="*/ 0 w 20"/>
                  <a:gd name="T37" fmla="*/ 38 h 38"/>
                  <a:gd name="T38" fmla="*/ 0 w 20"/>
                  <a:gd name="T39" fmla="*/ 36 h 38"/>
                  <a:gd name="T40" fmla="*/ 0 w 20"/>
                  <a:gd name="T41" fmla="*/ 36 h 38"/>
                  <a:gd name="T42" fmla="*/ 0 w 20"/>
                  <a:gd name="T43" fmla="*/ 36 h 38"/>
                  <a:gd name="T44" fmla="*/ 0 w 20"/>
                  <a:gd name="T45" fmla="*/ 34 h 38"/>
                  <a:gd name="T46" fmla="*/ 0 w 20"/>
                  <a:gd name="T47" fmla="*/ 34 h 38"/>
                  <a:gd name="T48" fmla="*/ 0 w 20"/>
                  <a:gd name="T49" fmla="*/ 34 h 38"/>
                  <a:gd name="T50" fmla="*/ 0 w 20"/>
                  <a:gd name="T51" fmla="*/ 33 h 38"/>
                  <a:gd name="T52" fmla="*/ 0 w 20"/>
                  <a:gd name="T53" fmla="*/ 33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38"/>
                  <a:gd name="T83" fmla="*/ 20 w 2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38">
                    <a:moveTo>
                      <a:pt x="0" y="33"/>
                    </a:moveTo>
                    <a:lnTo>
                      <a:pt x="19" y="0"/>
                    </a:lnTo>
                    <a:lnTo>
                      <a:pt x="19" y="1"/>
                    </a:lnTo>
                    <a:lnTo>
                      <a:pt x="20" y="1"/>
                    </a:lnTo>
                    <a:lnTo>
                      <a:pt x="20" y="3"/>
                    </a:lnTo>
                    <a:lnTo>
                      <a:pt x="20" y="5"/>
                    </a:lnTo>
                    <a:lnTo>
                      <a:pt x="0" y="38"/>
                    </a:lnTo>
                    <a:lnTo>
                      <a:pt x="0" y="36"/>
                    </a:lnTo>
                    <a:lnTo>
                      <a:pt x="0" y="34"/>
                    </a:lnTo>
                    <a:lnTo>
                      <a:pt x="0" y="33"/>
                    </a:lnTo>
                    <a:close/>
                  </a:path>
                </a:pathLst>
              </a:custGeom>
              <a:solidFill>
                <a:srgbClr val="A1A1A1"/>
              </a:solidFill>
              <a:ln w="9525">
                <a:noFill/>
                <a:round/>
                <a:headEnd/>
                <a:tailEnd/>
              </a:ln>
            </p:spPr>
            <p:txBody>
              <a:bodyPr/>
              <a:lstStyle/>
              <a:p>
                <a:pPr algn="ctr"/>
                <a:endParaRPr lang="en-US">
                  <a:latin typeface="Candara" pitchFamily="34" charset="0"/>
                </a:endParaRPr>
              </a:p>
            </p:txBody>
          </p:sp>
          <p:sp>
            <p:nvSpPr>
              <p:cNvPr id="7437" name="Freeform 653"/>
              <p:cNvSpPr>
                <a:spLocks/>
              </p:cNvSpPr>
              <p:nvPr/>
            </p:nvSpPr>
            <p:spPr bwMode="auto">
              <a:xfrm>
                <a:off x="2019" y="3311"/>
                <a:ext cx="20" cy="38"/>
              </a:xfrm>
              <a:custGeom>
                <a:avLst/>
                <a:gdLst>
                  <a:gd name="T0" fmla="*/ 0 w 20"/>
                  <a:gd name="T1" fmla="*/ 33 h 38"/>
                  <a:gd name="T2" fmla="*/ 20 w 20"/>
                  <a:gd name="T3" fmla="*/ 0 h 38"/>
                  <a:gd name="T4" fmla="*/ 20 w 20"/>
                  <a:gd name="T5" fmla="*/ 2 h 38"/>
                  <a:gd name="T6" fmla="*/ 20 w 20"/>
                  <a:gd name="T7" fmla="*/ 2 h 38"/>
                  <a:gd name="T8" fmla="*/ 20 w 20"/>
                  <a:gd name="T9" fmla="*/ 2 h 38"/>
                  <a:gd name="T10" fmla="*/ 20 w 20"/>
                  <a:gd name="T11" fmla="*/ 2 h 38"/>
                  <a:gd name="T12" fmla="*/ 20 w 20"/>
                  <a:gd name="T13" fmla="*/ 2 h 38"/>
                  <a:gd name="T14" fmla="*/ 20 w 20"/>
                  <a:gd name="T15" fmla="*/ 2 h 38"/>
                  <a:gd name="T16" fmla="*/ 20 w 20"/>
                  <a:gd name="T17" fmla="*/ 2 h 38"/>
                  <a:gd name="T18" fmla="*/ 20 w 20"/>
                  <a:gd name="T19" fmla="*/ 2 h 38"/>
                  <a:gd name="T20" fmla="*/ 20 w 20"/>
                  <a:gd name="T21" fmla="*/ 2 h 38"/>
                  <a:gd name="T22" fmla="*/ 20 w 20"/>
                  <a:gd name="T23" fmla="*/ 2 h 38"/>
                  <a:gd name="T24" fmla="*/ 20 w 20"/>
                  <a:gd name="T25" fmla="*/ 4 h 38"/>
                  <a:gd name="T26" fmla="*/ 20 w 20"/>
                  <a:gd name="T27" fmla="*/ 4 h 38"/>
                  <a:gd name="T28" fmla="*/ 20 w 20"/>
                  <a:gd name="T29" fmla="*/ 4 h 38"/>
                  <a:gd name="T30" fmla="*/ 20 w 20"/>
                  <a:gd name="T31" fmla="*/ 4 h 38"/>
                  <a:gd name="T32" fmla="*/ 20 w 20"/>
                  <a:gd name="T33" fmla="*/ 5 h 38"/>
                  <a:gd name="T34" fmla="*/ 20 w 20"/>
                  <a:gd name="T35" fmla="*/ 5 h 38"/>
                  <a:gd name="T36" fmla="*/ 2 w 20"/>
                  <a:gd name="T37" fmla="*/ 38 h 38"/>
                  <a:gd name="T38" fmla="*/ 2 w 20"/>
                  <a:gd name="T39" fmla="*/ 38 h 38"/>
                  <a:gd name="T40" fmla="*/ 2 w 20"/>
                  <a:gd name="T41" fmla="*/ 37 h 38"/>
                  <a:gd name="T42" fmla="*/ 2 w 20"/>
                  <a:gd name="T43" fmla="*/ 37 h 38"/>
                  <a:gd name="T44" fmla="*/ 0 w 20"/>
                  <a:gd name="T45" fmla="*/ 37 h 38"/>
                  <a:gd name="T46" fmla="*/ 0 w 20"/>
                  <a:gd name="T47" fmla="*/ 35 h 38"/>
                  <a:gd name="T48" fmla="*/ 0 w 20"/>
                  <a:gd name="T49" fmla="*/ 35 h 38"/>
                  <a:gd name="T50" fmla="*/ 0 w 20"/>
                  <a:gd name="T51" fmla="*/ 35 h 38"/>
                  <a:gd name="T52" fmla="*/ 0 w 20"/>
                  <a:gd name="T53" fmla="*/ 33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38"/>
                  <a:gd name="T83" fmla="*/ 20 w 2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38">
                    <a:moveTo>
                      <a:pt x="0" y="33"/>
                    </a:moveTo>
                    <a:lnTo>
                      <a:pt x="20" y="0"/>
                    </a:lnTo>
                    <a:lnTo>
                      <a:pt x="20" y="2"/>
                    </a:lnTo>
                    <a:lnTo>
                      <a:pt x="20" y="4"/>
                    </a:lnTo>
                    <a:lnTo>
                      <a:pt x="20" y="5"/>
                    </a:lnTo>
                    <a:lnTo>
                      <a:pt x="2" y="38"/>
                    </a:lnTo>
                    <a:lnTo>
                      <a:pt x="2" y="37"/>
                    </a:lnTo>
                    <a:lnTo>
                      <a:pt x="0" y="37"/>
                    </a:lnTo>
                    <a:lnTo>
                      <a:pt x="0" y="35"/>
                    </a:lnTo>
                    <a:lnTo>
                      <a:pt x="0" y="33"/>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438" name="Freeform 654"/>
              <p:cNvSpPr>
                <a:spLocks/>
              </p:cNvSpPr>
              <p:nvPr/>
            </p:nvSpPr>
            <p:spPr bwMode="auto">
              <a:xfrm>
                <a:off x="2019" y="3315"/>
                <a:ext cx="22" cy="36"/>
              </a:xfrm>
              <a:custGeom>
                <a:avLst/>
                <a:gdLst>
                  <a:gd name="T0" fmla="*/ 0 w 22"/>
                  <a:gd name="T1" fmla="*/ 33 h 36"/>
                  <a:gd name="T2" fmla="*/ 20 w 22"/>
                  <a:gd name="T3" fmla="*/ 0 h 36"/>
                  <a:gd name="T4" fmla="*/ 20 w 22"/>
                  <a:gd name="T5" fmla="*/ 0 h 36"/>
                  <a:gd name="T6" fmla="*/ 20 w 22"/>
                  <a:gd name="T7" fmla="*/ 0 h 36"/>
                  <a:gd name="T8" fmla="*/ 20 w 22"/>
                  <a:gd name="T9" fmla="*/ 0 h 36"/>
                  <a:gd name="T10" fmla="*/ 20 w 22"/>
                  <a:gd name="T11" fmla="*/ 1 h 36"/>
                  <a:gd name="T12" fmla="*/ 20 w 22"/>
                  <a:gd name="T13" fmla="*/ 1 h 36"/>
                  <a:gd name="T14" fmla="*/ 22 w 22"/>
                  <a:gd name="T15" fmla="*/ 1 h 36"/>
                  <a:gd name="T16" fmla="*/ 22 w 22"/>
                  <a:gd name="T17" fmla="*/ 3 h 36"/>
                  <a:gd name="T18" fmla="*/ 22 w 22"/>
                  <a:gd name="T19" fmla="*/ 3 h 36"/>
                  <a:gd name="T20" fmla="*/ 2 w 22"/>
                  <a:gd name="T21" fmla="*/ 36 h 36"/>
                  <a:gd name="T22" fmla="*/ 2 w 22"/>
                  <a:gd name="T23" fmla="*/ 36 h 36"/>
                  <a:gd name="T24" fmla="*/ 2 w 22"/>
                  <a:gd name="T25" fmla="*/ 36 h 36"/>
                  <a:gd name="T26" fmla="*/ 2 w 22"/>
                  <a:gd name="T27" fmla="*/ 34 h 36"/>
                  <a:gd name="T28" fmla="*/ 2 w 22"/>
                  <a:gd name="T29" fmla="*/ 34 h 36"/>
                  <a:gd name="T30" fmla="*/ 2 w 22"/>
                  <a:gd name="T31" fmla="*/ 34 h 36"/>
                  <a:gd name="T32" fmla="*/ 2 w 22"/>
                  <a:gd name="T33" fmla="*/ 33 h 36"/>
                  <a:gd name="T34" fmla="*/ 2 w 22"/>
                  <a:gd name="T35" fmla="*/ 33 h 36"/>
                  <a:gd name="T36" fmla="*/ 0 w 22"/>
                  <a:gd name="T37" fmla="*/ 3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6"/>
                  <a:gd name="T59" fmla="*/ 22 w 22"/>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6">
                    <a:moveTo>
                      <a:pt x="0" y="33"/>
                    </a:moveTo>
                    <a:lnTo>
                      <a:pt x="20" y="0"/>
                    </a:lnTo>
                    <a:lnTo>
                      <a:pt x="20" y="1"/>
                    </a:lnTo>
                    <a:lnTo>
                      <a:pt x="22" y="1"/>
                    </a:lnTo>
                    <a:lnTo>
                      <a:pt x="22" y="3"/>
                    </a:lnTo>
                    <a:lnTo>
                      <a:pt x="2" y="36"/>
                    </a:lnTo>
                    <a:lnTo>
                      <a:pt x="2" y="34"/>
                    </a:lnTo>
                    <a:lnTo>
                      <a:pt x="2" y="33"/>
                    </a:lnTo>
                    <a:lnTo>
                      <a:pt x="0" y="33"/>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439" name="Freeform 655"/>
              <p:cNvSpPr>
                <a:spLocks/>
              </p:cNvSpPr>
              <p:nvPr/>
            </p:nvSpPr>
            <p:spPr bwMode="auto">
              <a:xfrm>
                <a:off x="2021" y="3316"/>
                <a:ext cx="20" cy="38"/>
              </a:xfrm>
              <a:custGeom>
                <a:avLst/>
                <a:gdLst>
                  <a:gd name="T0" fmla="*/ 0 w 20"/>
                  <a:gd name="T1" fmla="*/ 33 h 38"/>
                  <a:gd name="T2" fmla="*/ 18 w 20"/>
                  <a:gd name="T3" fmla="*/ 0 h 38"/>
                  <a:gd name="T4" fmla="*/ 18 w 20"/>
                  <a:gd name="T5" fmla="*/ 0 h 38"/>
                  <a:gd name="T6" fmla="*/ 20 w 20"/>
                  <a:gd name="T7" fmla="*/ 0 h 38"/>
                  <a:gd name="T8" fmla="*/ 20 w 20"/>
                  <a:gd name="T9" fmla="*/ 2 h 38"/>
                  <a:gd name="T10" fmla="*/ 20 w 20"/>
                  <a:gd name="T11" fmla="*/ 2 h 38"/>
                  <a:gd name="T12" fmla="*/ 20 w 20"/>
                  <a:gd name="T13" fmla="*/ 2 h 38"/>
                  <a:gd name="T14" fmla="*/ 20 w 20"/>
                  <a:gd name="T15" fmla="*/ 2 h 38"/>
                  <a:gd name="T16" fmla="*/ 20 w 20"/>
                  <a:gd name="T17" fmla="*/ 4 h 38"/>
                  <a:gd name="T18" fmla="*/ 20 w 20"/>
                  <a:gd name="T19" fmla="*/ 4 h 38"/>
                  <a:gd name="T20" fmla="*/ 0 w 20"/>
                  <a:gd name="T21" fmla="*/ 38 h 38"/>
                  <a:gd name="T22" fmla="*/ 0 w 20"/>
                  <a:gd name="T23" fmla="*/ 37 h 38"/>
                  <a:gd name="T24" fmla="*/ 0 w 20"/>
                  <a:gd name="T25" fmla="*/ 37 h 38"/>
                  <a:gd name="T26" fmla="*/ 0 w 20"/>
                  <a:gd name="T27" fmla="*/ 37 h 38"/>
                  <a:gd name="T28" fmla="*/ 0 w 20"/>
                  <a:gd name="T29" fmla="*/ 35 h 38"/>
                  <a:gd name="T30" fmla="*/ 0 w 20"/>
                  <a:gd name="T31" fmla="*/ 35 h 38"/>
                  <a:gd name="T32" fmla="*/ 0 w 20"/>
                  <a:gd name="T33" fmla="*/ 35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18" y="0"/>
                    </a:lnTo>
                    <a:lnTo>
                      <a:pt x="20" y="0"/>
                    </a:lnTo>
                    <a:lnTo>
                      <a:pt x="20" y="2"/>
                    </a:lnTo>
                    <a:lnTo>
                      <a:pt x="20" y="4"/>
                    </a:lnTo>
                    <a:lnTo>
                      <a:pt x="0" y="38"/>
                    </a:lnTo>
                    <a:lnTo>
                      <a:pt x="0" y="37"/>
                    </a:lnTo>
                    <a:lnTo>
                      <a:pt x="0" y="35"/>
                    </a:lnTo>
                    <a:lnTo>
                      <a:pt x="0" y="33"/>
                    </a:lnTo>
                    <a:close/>
                  </a:path>
                </a:pathLst>
              </a:custGeom>
              <a:solidFill>
                <a:srgbClr val="A3A3A3"/>
              </a:solidFill>
              <a:ln w="9525">
                <a:noFill/>
                <a:round/>
                <a:headEnd/>
                <a:tailEnd/>
              </a:ln>
            </p:spPr>
            <p:txBody>
              <a:bodyPr/>
              <a:lstStyle/>
              <a:p>
                <a:pPr algn="ctr"/>
                <a:endParaRPr lang="en-US">
                  <a:latin typeface="Candara" pitchFamily="34" charset="0"/>
                </a:endParaRPr>
              </a:p>
            </p:txBody>
          </p:sp>
          <p:sp>
            <p:nvSpPr>
              <p:cNvPr id="7440" name="Freeform 656"/>
              <p:cNvSpPr>
                <a:spLocks/>
              </p:cNvSpPr>
              <p:nvPr/>
            </p:nvSpPr>
            <p:spPr bwMode="auto">
              <a:xfrm>
                <a:off x="2021" y="3318"/>
                <a:ext cx="22" cy="38"/>
              </a:xfrm>
              <a:custGeom>
                <a:avLst/>
                <a:gdLst>
                  <a:gd name="T0" fmla="*/ 0 w 22"/>
                  <a:gd name="T1" fmla="*/ 33 h 38"/>
                  <a:gd name="T2" fmla="*/ 20 w 22"/>
                  <a:gd name="T3" fmla="*/ 0 h 38"/>
                  <a:gd name="T4" fmla="*/ 20 w 22"/>
                  <a:gd name="T5" fmla="*/ 0 h 38"/>
                  <a:gd name="T6" fmla="*/ 20 w 22"/>
                  <a:gd name="T7" fmla="*/ 0 h 38"/>
                  <a:gd name="T8" fmla="*/ 20 w 22"/>
                  <a:gd name="T9" fmla="*/ 2 h 38"/>
                  <a:gd name="T10" fmla="*/ 20 w 22"/>
                  <a:gd name="T11" fmla="*/ 2 h 38"/>
                  <a:gd name="T12" fmla="*/ 20 w 22"/>
                  <a:gd name="T13" fmla="*/ 2 h 38"/>
                  <a:gd name="T14" fmla="*/ 20 w 22"/>
                  <a:gd name="T15" fmla="*/ 2 h 38"/>
                  <a:gd name="T16" fmla="*/ 22 w 22"/>
                  <a:gd name="T17" fmla="*/ 3 h 38"/>
                  <a:gd name="T18" fmla="*/ 22 w 22"/>
                  <a:gd name="T19" fmla="*/ 3 h 38"/>
                  <a:gd name="T20" fmla="*/ 0 w 22"/>
                  <a:gd name="T21" fmla="*/ 38 h 38"/>
                  <a:gd name="T22" fmla="*/ 0 w 22"/>
                  <a:gd name="T23" fmla="*/ 38 h 38"/>
                  <a:gd name="T24" fmla="*/ 0 w 22"/>
                  <a:gd name="T25" fmla="*/ 36 h 38"/>
                  <a:gd name="T26" fmla="*/ 0 w 22"/>
                  <a:gd name="T27" fmla="*/ 36 h 38"/>
                  <a:gd name="T28" fmla="*/ 0 w 22"/>
                  <a:gd name="T29" fmla="*/ 36 h 38"/>
                  <a:gd name="T30" fmla="*/ 0 w 22"/>
                  <a:gd name="T31" fmla="*/ 35 h 38"/>
                  <a:gd name="T32" fmla="*/ 0 w 22"/>
                  <a:gd name="T33" fmla="*/ 35 h 38"/>
                  <a:gd name="T34" fmla="*/ 0 w 22"/>
                  <a:gd name="T35" fmla="*/ 35 h 38"/>
                  <a:gd name="T36" fmla="*/ 0 w 22"/>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3"/>
                    </a:moveTo>
                    <a:lnTo>
                      <a:pt x="20" y="0"/>
                    </a:lnTo>
                    <a:lnTo>
                      <a:pt x="20" y="2"/>
                    </a:lnTo>
                    <a:lnTo>
                      <a:pt x="22" y="3"/>
                    </a:lnTo>
                    <a:lnTo>
                      <a:pt x="0" y="38"/>
                    </a:lnTo>
                    <a:lnTo>
                      <a:pt x="0" y="36"/>
                    </a:lnTo>
                    <a:lnTo>
                      <a:pt x="0" y="35"/>
                    </a:lnTo>
                    <a:lnTo>
                      <a:pt x="0" y="33"/>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441" name="Freeform 657"/>
              <p:cNvSpPr>
                <a:spLocks/>
              </p:cNvSpPr>
              <p:nvPr/>
            </p:nvSpPr>
            <p:spPr bwMode="auto">
              <a:xfrm>
                <a:off x="2021" y="3320"/>
                <a:ext cx="22" cy="38"/>
              </a:xfrm>
              <a:custGeom>
                <a:avLst/>
                <a:gdLst>
                  <a:gd name="T0" fmla="*/ 0 w 22"/>
                  <a:gd name="T1" fmla="*/ 34 h 38"/>
                  <a:gd name="T2" fmla="*/ 20 w 22"/>
                  <a:gd name="T3" fmla="*/ 0 h 38"/>
                  <a:gd name="T4" fmla="*/ 20 w 22"/>
                  <a:gd name="T5" fmla="*/ 0 h 38"/>
                  <a:gd name="T6" fmla="*/ 20 w 22"/>
                  <a:gd name="T7" fmla="*/ 0 h 38"/>
                  <a:gd name="T8" fmla="*/ 22 w 22"/>
                  <a:gd name="T9" fmla="*/ 1 h 38"/>
                  <a:gd name="T10" fmla="*/ 22 w 22"/>
                  <a:gd name="T11" fmla="*/ 1 h 38"/>
                  <a:gd name="T12" fmla="*/ 22 w 22"/>
                  <a:gd name="T13" fmla="*/ 1 h 38"/>
                  <a:gd name="T14" fmla="*/ 22 w 22"/>
                  <a:gd name="T15" fmla="*/ 1 h 38"/>
                  <a:gd name="T16" fmla="*/ 22 w 22"/>
                  <a:gd name="T17" fmla="*/ 3 h 38"/>
                  <a:gd name="T18" fmla="*/ 22 w 22"/>
                  <a:gd name="T19" fmla="*/ 3 h 38"/>
                  <a:gd name="T20" fmla="*/ 2 w 22"/>
                  <a:gd name="T21" fmla="*/ 38 h 38"/>
                  <a:gd name="T22" fmla="*/ 2 w 22"/>
                  <a:gd name="T23" fmla="*/ 38 h 38"/>
                  <a:gd name="T24" fmla="*/ 2 w 22"/>
                  <a:gd name="T25" fmla="*/ 38 h 38"/>
                  <a:gd name="T26" fmla="*/ 2 w 22"/>
                  <a:gd name="T27" fmla="*/ 36 h 38"/>
                  <a:gd name="T28" fmla="*/ 0 w 22"/>
                  <a:gd name="T29" fmla="*/ 36 h 38"/>
                  <a:gd name="T30" fmla="*/ 0 w 22"/>
                  <a:gd name="T31" fmla="*/ 36 h 38"/>
                  <a:gd name="T32" fmla="*/ 0 w 22"/>
                  <a:gd name="T33" fmla="*/ 34 h 38"/>
                  <a:gd name="T34" fmla="*/ 0 w 22"/>
                  <a:gd name="T35" fmla="*/ 34 h 38"/>
                  <a:gd name="T36" fmla="*/ 0 w 22"/>
                  <a:gd name="T37" fmla="*/ 3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4"/>
                    </a:moveTo>
                    <a:lnTo>
                      <a:pt x="20" y="0"/>
                    </a:lnTo>
                    <a:lnTo>
                      <a:pt x="22" y="1"/>
                    </a:lnTo>
                    <a:lnTo>
                      <a:pt x="22" y="3"/>
                    </a:lnTo>
                    <a:lnTo>
                      <a:pt x="2" y="38"/>
                    </a:lnTo>
                    <a:lnTo>
                      <a:pt x="2" y="36"/>
                    </a:lnTo>
                    <a:lnTo>
                      <a:pt x="0" y="36"/>
                    </a:lnTo>
                    <a:lnTo>
                      <a:pt x="0" y="34"/>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442" name="Freeform 658"/>
              <p:cNvSpPr>
                <a:spLocks/>
              </p:cNvSpPr>
              <p:nvPr/>
            </p:nvSpPr>
            <p:spPr bwMode="auto">
              <a:xfrm>
                <a:off x="2021" y="3321"/>
                <a:ext cx="23" cy="40"/>
              </a:xfrm>
              <a:custGeom>
                <a:avLst/>
                <a:gdLst>
                  <a:gd name="T0" fmla="*/ 0 w 23"/>
                  <a:gd name="T1" fmla="*/ 35 h 40"/>
                  <a:gd name="T2" fmla="*/ 22 w 23"/>
                  <a:gd name="T3" fmla="*/ 0 h 40"/>
                  <a:gd name="T4" fmla="*/ 22 w 23"/>
                  <a:gd name="T5" fmla="*/ 0 h 40"/>
                  <a:gd name="T6" fmla="*/ 22 w 23"/>
                  <a:gd name="T7" fmla="*/ 0 h 40"/>
                  <a:gd name="T8" fmla="*/ 22 w 23"/>
                  <a:gd name="T9" fmla="*/ 2 h 40"/>
                  <a:gd name="T10" fmla="*/ 22 w 23"/>
                  <a:gd name="T11" fmla="*/ 2 h 40"/>
                  <a:gd name="T12" fmla="*/ 22 w 23"/>
                  <a:gd name="T13" fmla="*/ 2 h 40"/>
                  <a:gd name="T14" fmla="*/ 22 w 23"/>
                  <a:gd name="T15" fmla="*/ 2 h 40"/>
                  <a:gd name="T16" fmla="*/ 22 w 23"/>
                  <a:gd name="T17" fmla="*/ 4 h 40"/>
                  <a:gd name="T18" fmla="*/ 23 w 23"/>
                  <a:gd name="T19" fmla="*/ 4 h 40"/>
                  <a:gd name="T20" fmla="*/ 2 w 23"/>
                  <a:gd name="T21" fmla="*/ 40 h 40"/>
                  <a:gd name="T22" fmla="*/ 2 w 23"/>
                  <a:gd name="T23" fmla="*/ 38 h 40"/>
                  <a:gd name="T24" fmla="*/ 2 w 23"/>
                  <a:gd name="T25" fmla="*/ 38 h 40"/>
                  <a:gd name="T26" fmla="*/ 2 w 23"/>
                  <a:gd name="T27" fmla="*/ 38 h 40"/>
                  <a:gd name="T28" fmla="*/ 2 w 23"/>
                  <a:gd name="T29" fmla="*/ 38 h 40"/>
                  <a:gd name="T30" fmla="*/ 2 w 23"/>
                  <a:gd name="T31" fmla="*/ 38 h 40"/>
                  <a:gd name="T32" fmla="*/ 2 w 23"/>
                  <a:gd name="T33" fmla="*/ 38 h 40"/>
                  <a:gd name="T34" fmla="*/ 2 w 23"/>
                  <a:gd name="T35" fmla="*/ 38 h 40"/>
                  <a:gd name="T36" fmla="*/ 2 w 23"/>
                  <a:gd name="T37" fmla="*/ 38 h 40"/>
                  <a:gd name="T38" fmla="*/ 2 w 23"/>
                  <a:gd name="T39" fmla="*/ 38 h 40"/>
                  <a:gd name="T40" fmla="*/ 2 w 23"/>
                  <a:gd name="T41" fmla="*/ 38 h 40"/>
                  <a:gd name="T42" fmla="*/ 2 w 23"/>
                  <a:gd name="T43" fmla="*/ 37 h 40"/>
                  <a:gd name="T44" fmla="*/ 2 w 23"/>
                  <a:gd name="T45" fmla="*/ 37 h 40"/>
                  <a:gd name="T46" fmla="*/ 2 w 23"/>
                  <a:gd name="T47" fmla="*/ 37 h 40"/>
                  <a:gd name="T48" fmla="*/ 2 w 23"/>
                  <a:gd name="T49" fmla="*/ 35 h 40"/>
                  <a:gd name="T50" fmla="*/ 2 w 23"/>
                  <a:gd name="T51" fmla="*/ 35 h 40"/>
                  <a:gd name="T52" fmla="*/ 0 w 23"/>
                  <a:gd name="T53" fmla="*/ 35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0"/>
                  <a:gd name="T83" fmla="*/ 23 w 23"/>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0">
                    <a:moveTo>
                      <a:pt x="0" y="35"/>
                    </a:moveTo>
                    <a:lnTo>
                      <a:pt x="22" y="0"/>
                    </a:lnTo>
                    <a:lnTo>
                      <a:pt x="22" y="2"/>
                    </a:lnTo>
                    <a:lnTo>
                      <a:pt x="22" y="4"/>
                    </a:lnTo>
                    <a:lnTo>
                      <a:pt x="23" y="4"/>
                    </a:lnTo>
                    <a:lnTo>
                      <a:pt x="2" y="40"/>
                    </a:lnTo>
                    <a:lnTo>
                      <a:pt x="2" y="38"/>
                    </a:lnTo>
                    <a:lnTo>
                      <a:pt x="2" y="37"/>
                    </a:lnTo>
                    <a:lnTo>
                      <a:pt x="2" y="35"/>
                    </a:lnTo>
                    <a:lnTo>
                      <a:pt x="0" y="35"/>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443" name="Freeform 659"/>
              <p:cNvSpPr>
                <a:spLocks/>
              </p:cNvSpPr>
              <p:nvPr/>
            </p:nvSpPr>
            <p:spPr bwMode="auto">
              <a:xfrm>
                <a:off x="2023" y="3323"/>
                <a:ext cx="21" cy="40"/>
              </a:xfrm>
              <a:custGeom>
                <a:avLst/>
                <a:gdLst>
                  <a:gd name="T0" fmla="*/ 0 w 21"/>
                  <a:gd name="T1" fmla="*/ 35 h 40"/>
                  <a:gd name="T2" fmla="*/ 20 w 21"/>
                  <a:gd name="T3" fmla="*/ 0 h 40"/>
                  <a:gd name="T4" fmla="*/ 20 w 21"/>
                  <a:gd name="T5" fmla="*/ 0 h 40"/>
                  <a:gd name="T6" fmla="*/ 20 w 21"/>
                  <a:gd name="T7" fmla="*/ 0 h 40"/>
                  <a:gd name="T8" fmla="*/ 20 w 21"/>
                  <a:gd name="T9" fmla="*/ 2 h 40"/>
                  <a:gd name="T10" fmla="*/ 21 w 21"/>
                  <a:gd name="T11" fmla="*/ 2 h 40"/>
                  <a:gd name="T12" fmla="*/ 21 w 21"/>
                  <a:gd name="T13" fmla="*/ 2 h 40"/>
                  <a:gd name="T14" fmla="*/ 21 w 21"/>
                  <a:gd name="T15" fmla="*/ 2 h 40"/>
                  <a:gd name="T16" fmla="*/ 21 w 21"/>
                  <a:gd name="T17" fmla="*/ 3 h 40"/>
                  <a:gd name="T18" fmla="*/ 21 w 21"/>
                  <a:gd name="T19" fmla="*/ 3 h 40"/>
                  <a:gd name="T20" fmla="*/ 0 w 21"/>
                  <a:gd name="T21" fmla="*/ 40 h 40"/>
                  <a:gd name="T22" fmla="*/ 0 w 21"/>
                  <a:gd name="T23" fmla="*/ 40 h 40"/>
                  <a:gd name="T24" fmla="*/ 0 w 21"/>
                  <a:gd name="T25" fmla="*/ 38 h 40"/>
                  <a:gd name="T26" fmla="*/ 0 w 21"/>
                  <a:gd name="T27" fmla="*/ 38 h 40"/>
                  <a:gd name="T28" fmla="*/ 0 w 21"/>
                  <a:gd name="T29" fmla="*/ 38 h 40"/>
                  <a:gd name="T30" fmla="*/ 0 w 21"/>
                  <a:gd name="T31" fmla="*/ 38 h 40"/>
                  <a:gd name="T32" fmla="*/ 0 w 21"/>
                  <a:gd name="T33" fmla="*/ 38 h 40"/>
                  <a:gd name="T34" fmla="*/ 0 w 21"/>
                  <a:gd name="T35" fmla="*/ 36 h 40"/>
                  <a:gd name="T36" fmla="*/ 0 w 21"/>
                  <a:gd name="T37" fmla="*/ 36 h 40"/>
                  <a:gd name="T38" fmla="*/ 0 w 21"/>
                  <a:gd name="T39" fmla="*/ 36 h 40"/>
                  <a:gd name="T40" fmla="*/ 0 w 21"/>
                  <a:gd name="T41" fmla="*/ 36 h 40"/>
                  <a:gd name="T42" fmla="*/ 0 w 21"/>
                  <a:gd name="T43" fmla="*/ 36 h 40"/>
                  <a:gd name="T44" fmla="*/ 0 w 21"/>
                  <a:gd name="T45" fmla="*/ 36 h 40"/>
                  <a:gd name="T46" fmla="*/ 0 w 21"/>
                  <a:gd name="T47" fmla="*/ 36 h 40"/>
                  <a:gd name="T48" fmla="*/ 0 w 21"/>
                  <a:gd name="T49" fmla="*/ 35 h 40"/>
                  <a:gd name="T50" fmla="*/ 0 w 21"/>
                  <a:gd name="T51" fmla="*/ 35 h 40"/>
                  <a:gd name="T52" fmla="*/ 0 w 21"/>
                  <a:gd name="T53" fmla="*/ 35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
                  <a:gd name="T82" fmla="*/ 0 h 40"/>
                  <a:gd name="T83" fmla="*/ 21 w 21"/>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 h="40">
                    <a:moveTo>
                      <a:pt x="0" y="35"/>
                    </a:moveTo>
                    <a:lnTo>
                      <a:pt x="20" y="0"/>
                    </a:lnTo>
                    <a:lnTo>
                      <a:pt x="20" y="2"/>
                    </a:lnTo>
                    <a:lnTo>
                      <a:pt x="21" y="2"/>
                    </a:lnTo>
                    <a:lnTo>
                      <a:pt x="21" y="3"/>
                    </a:lnTo>
                    <a:lnTo>
                      <a:pt x="0" y="40"/>
                    </a:lnTo>
                    <a:lnTo>
                      <a:pt x="0" y="38"/>
                    </a:lnTo>
                    <a:lnTo>
                      <a:pt x="0" y="36"/>
                    </a:lnTo>
                    <a:lnTo>
                      <a:pt x="0" y="35"/>
                    </a:lnTo>
                    <a:close/>
                  </a:path>
                </a:pathLst>
              </a:custGeom>
              <a:solidFill>
                <a:srgbClr val="A6A6A6"/>
              </a:solidFill>
              <a:ln w="9525">
                <a:noFill/>
                <a:round/>
                <a:headEnd/>
                <a:tailEnd/>
              </a:ln>
            </p:spPr>
            <p:txBody>
              <a:bodyPr/>
              <a:lstStyle/>
              <a:p>
                <a:pPr algn="ctr"/>
                <a:endParaRPr lang="en-US">
                  <a:latin typeface="Candara" pitchFamily="34" charset="0"/>
                </a:endParaRPr>
              </a:p>
            </p:txBody>
          </p:sp>
          <p:sp>
            <p:nvSpPr>
              <p:cNvPr id="7444" name="Freeform 660"/>
              <p:cNvSpPr>
                <a:spLocks/>
              </p:cNvSpPr>
              <p:nvPr/>
            </p:nvSpPr>
            <p:spPr bwMode="auto">
              <a:xfrm>
                <a:off x="2023" y="3325"/>
                <a:ext cx="21" cy="39"/>
              </a:xfrm>
              <a:custGeom>
                <a:avLst/>
                <a:gdLst>
                  <a:gd name="T0" fmla="*/ 0 w 21"/>
                  <a:gd name="T1" fmla="*/ 36 h 39"/>
                  <a:gd name="T2" fmla="*/ 21 w 21"/>
                  <a:gd name="T3" fmla="*/ 0 h 39"/>
                  <a:gd name="T4" fmla="*/ 21 w 21"/>
                  <a:gd name="T5" fmla="*/ 0 h 39"/>
                  <a:gd name="T6" fmla="*/ 21 w 21"/>
                  <a:gd name="T7" fmla="*/ 0 h 39"/>
                  <a:gd name="T8" fmla="*/ 21 w 21"/>
                  <a:gd name="T9" fmla="*/ 1 h 39"/>
                  <a:gd name="T10" fmla="*/ 21 w 21"/>
                  <a:gd name="T11" fmla="*/ 1 h 39"/>
                  <a:gd name="T12" fmla="*/ 21 w 21"/>
                  <a:gd name="T13" fmla="*/ 1 h 39"/>
                  <a:gd name="T14" fmla="*/ 21 w 21"/>
                  <a:gd name="T15" fmla="*/ 1 h 39"/>
                  <a:gd name="T16" fmla="*/ 21 w 21"/>
                  <a:gd name="T17" fmla="*/ 3 h 39"/>
                  <a:gd name="T18" fmla="*/ 21 w 21"/>
                  <a:gd name="T19" fmla="*/ 3 h 39"/>
                  <a:gd name="T20" fmla="*/ 1 w 21"/>
                  <a:gd name="T21" fmla="*/ 39 h 39"/>
                  <a:gd name="T22" fmla="*/ 0 w 21"/>
                  <a:gd name="T23" fmla="*/ 39 h 39"/>
                  <a:gd name="T24" fmla="*/ 0 w 21"/>
                  <a:gd name="T25" fmla="*/ 38 h 39"/>
                  <a:gd name="T26" fmla="*/ 0 w 21"/>
                  <a:gd name="T27" fmla="*/ 38 h 39"/>
                  <a:gd name="T28" fmla="*/ 0 w 21"/>
                  <a:gd name="T29" fmla="*/ 38 h 39"/>
                  <a:gd name="T30" fmla="*/ 0 w 21"/>
                  <a:gd name="T31" fmla="*/ 38 h 39"/>
                  <a:gd name="T32" fmla="*/ 0 w 21"/>
                  <a:gd name="T33" fmla="*/ 36 h 39"/>
                  <a:gd name="T34" fmla="*/ 0 w 21"/>
                  <a:gd name="T35" fmla="*/ 36 h 39"/>
                  <a:gd name="T36" fmla="*/ 0 w 21"/>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9"/>
                  <a:gd name="T59" fmla="*/ 21 w 21"/>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9">
                    <a:moveTo>
                      <a:pt x="0" y="36"/>
                    </a:moveTo>
                    <a:lnTo>
                      <a:pt x="21" y="0"/>
                    </a:lnTo>
                    <a:lnTo>
                      <a:pt x="21" y="1"/>
                    </a:lnTo>
                    <a:lnTo>
                      <a:pt x="21" y="3"/>
                    </a:lnTo>
                    <a:lnTo>
                      <a:pt x="1" y="39"/>
                    </a:lnTo>
                    <a:lnTo>
                      <a:pt x="0" y="39"/>
                    </a:lnTo>
                    <a:lnTo>
                      <a:pt x="0" y="38"/>
                    </a:lnTo>
                    <a:lnTo>
                      <a:pt x="0" y="36"/>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445" name="Freeform 661"/>
              <p:cNvSpPr>
                <a:spLocks/>
              </p:cNvSpPr>
              <p:nvPr/>
            </p:nvSpPr>
            <p:spPr bwMode="auto">
              <a:xfrm>
                <a:off x="2023" y="3326"/>
                <a:ext cx="23" cy="40"/>
              </a:xfrm>
              <a:custGeom>
                <a:avLst/>
                <a:gdLst>
                  <a:gd name="T0" fmla="*/ 0 w 23"/>
                  <a:gd name="T1" fmla="*/ 37 h 40"/>
                  <a:gd name="T2" fmla="*/ 21 w 23"/>
                  <a:gd name="T3" fmla="*/ 0 h 40"/>
                  <a:gd name="T4" fmla="*/ 21 w 23"/>
                  <a:gd name="T5" fmla="*/ 0 h 40"/>
                  <a:gd name="T6" fmla="*/ 21 w 23"/>
                  <a:gd name="T7" fmla="*/ 0 h 40"/>
                  <a:gd name="T8" fmla="*/ 21 w 23"/>
                  <a:gd name="T9" fmla="*/ 2 h 40"/>
                  <a:gd name="T10" fmla="*/ 21 w 23"/>
                  <a:gd name="T11" fmla="*/ 2 h 40"/>
                  <a:gd name="T12" fmla="*/ 23 w 23"/>
                  <a:gd name="T13" fmla="*/ 2 h 40"/>
                  <a:gd name="T14" fmla="*/ 23 w 23"/>
                  <a:gd name="T15" fmla="*/ 2 h 40"/>
                  <a:gd name="T16" fmla="*/ 23 w 23"/>
                  <a:gd name="T17" fmla="*/ 4 h 40"/>
                  <a:gd name="T18" fmla="*/ 23 w 23"/>
                  <a:gd name="T19" fmla="*/ 4 h 40"/>
                  <a:gd name="T20" fmla="*/ 1 w 23"/>
                  <a:gd name="T21" fmla="*/ 40 h 40"/>
                  <a:gd name="T22" fmla="*/ 1 w 23"/>
                  <a:gd name="T23" fmla="*/ 40 h 40"/>
                  <a:gd name="T24" fmla="*/ 1 w 23"/>
                  <a:gd name="T25" fmla="*/ 40 h 40"/>
                  <a:gd name="T26" fmla="*/ 1 w 23"/>
                  <a:gd name="T27" fmla="*/ 38 h 40"/>
                  <a:gd name="T28" fmla="*/ 1 w 23"/>
                  <a:gd name="T29" fmla="*/ 38 h 40"/>
                  <a:gd name="T30" fmla="*/ 0 w 23"/>
                  <a:gd name="T31" fmla="*/ 38 h 40"/>
                  <a:gd name="T32" fmla="*/ 0 w 23"/>
                  <a:gd name="T33" fmla="*/ 37 h 40"/>
                  <a:gd name="T34" fmla="*/ 0 w 23"/>
                  <a:gd name="T35" fmla="*/ 37 h 40"/>
                  <a:gd name="T36" fmla="*/ 0 w 23"/>
                  <a:gd name="T37" fmla="*/ 3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0"/>
                  <a:gd name="T59" fmla="*/ 23 w 2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0">
                    <a:moveTo>
                      <a:pt x="0" y="37"/>
                    </a:moveTo>
                    <a:lnTo>
                      <a:pt x="21" y="0"/>
                    </a:lnTo>
                    <a:lnTo>
                      <a:pt x="21" y="2"/>
                    </a:lnTo>
                    <a:lnTo>
                      <a:pt x="23" y="2"/>
                    </a:lnTo>
                    <a:lnTo>
                      <a:pt x="23" y="4"/>
                    </a:lnTo>
                    <a:lnTo>
                      <a:pt x="1" y="40"/>
                    </a:lnTo>
                    <a:lnTo>
                      <a:pt x="1" y="38"/>
                    </a:lnTo>
                    <a:lnTo>
                      <a:pt x="0" y="38"/>
                    </a:lnTo>
                    <a:lnTo>
                      <a:pt x="0" y="37"/>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446" name="Freeform 662"/>
              <p:cNvSpPr>
                <a:spLocks/>
              </p:cNvSpPr>
              <p:nvPr/>
            </p:nvSpPr>
            <p:spPr bwMode="auto">
              <a:xfrm>
                <a:off x="2024" y="3328"/>
                <a:ext cx="22" cy="41"/>
              </a:xfrm>
              <a:custGeom>
                <a:avLst/>
                <a:gdLst>
                  <a:gd name="T0" fmla="*/ 0 w 22"/>
                  <a:gd name="T1" fmla="*/ 36 h 41"/>
                  <a:gd name="T2" fmla="*/ 20 w 22"/>
                  <a:gd name="T3" fmla="*/ 0 h 41"/>
                  <a:gd name="T4" fmla="*/ 22 w 22"/>
                  <a:gd name="T5" fmla="*/ 0 h 41"/>
                  <a:gd name="T6" fmla="*/ 22 w 22"/>
                  <a:gd name="T7" fmla="*/ 0 h 41"/>
                  <a:gd name="T8" fmla="*/ 22 w 22"/>
                  <a:gd name="T9" fmla="*/ 2 h 41"/>
                  <a:gd name="T10" fmla="*/ 22 w 22"/>
                  <a:gd name="T11" fmla="*/ 2 h 41"/>
                  <a:gd name="T12" fmla="*/ 22 w 22"/>
                  <a:gd name="T13" fmla="*/ 2 h 41"/>
                  <a:gd name="T14" fmla="*/ 22 w 22"/>
                  <a:gd name="T15" fmla="*/ 2 h 41"/>
                  <a:gd name="T16" fmla="*/ 22 w 22"/>
                  <a:gd name="T17" fmla="*/ 3 h 41"/>
                  <a:gd name="T18" fmla="*/ 22 w 22"/>
                  <a:gd name="T19" fmla="*/ 3 h 41"/>
                  <a:gd name="T20" fmla="*/ 0 w 22"/>
                  <a:gd name="T21" fmla="*/ 41 h 41"/>
                  <a:gd name="T22" fmla="*/ 0 w 22"/>
                  <a:gd name="T23" fmla="*/ 40 h 41"/>
                  <a:gd name="T24" fmla="*/ 0 w 22"/>
                  <a:gd name="T25" fmla="*/ 40 h 41"/>
                  <a:gd name="T26" fmla="*/ 0 w 22"/>
                  <a:gd name="T27" fmla="*/ 40 h 41"/>
                  <a:gd name="T28" fmla="*/ 0 w 22"/>
                  <a:gd name="T29" fmla="*/ 38 h 41"/>
                  <a:gd name="T30" fmla="*/ 0 w 22"/>
                  <a:gd name="T31" fmla="*/ 38 h 41"/>
                  <a:gd name="T32" fmla="*/ 0 w 22"/>
                  <a:gd name="T33" fmla="*/ 38 h 41"/>
                  <a:gd name="T34" fmla="*/ 0 w 22"/>
                  <a:gd name="T35" fmla="*/ 36 h 41"/>
                  <a:gd name="T36" fmla="*/ 0 w 22"/>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6"/>
                    </a:moveTo>
                    <a:lnTo>
                      <a:pt x="20" y="0"/>
                    </a:lnTo>
                    <a:lnTo>
                      <a:pt x="22" y="0"/>
                    </a:lnTo>
                    <a:lnTo>
                      <a:pt x="22" y="2"/>
                    </a:lnTo>
                    <a:lnTo>
                      <a:pt x="22" y="3"/>
                    </a:lnTo>
                    <a:lnTo>
                      <a:pt x="0" y="41"/>
                    </a:lnTo>
                    <a:lnTo>
                      <a:pt x="0" y="40"/>
                    </a:lnTo>
                    <a:lnTo>
                      <a:pt x="0" y="38"/>
                    </a:lnTo>
                    <a:lnTo>
                      <a:pt x="0" y="36"/>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447" name="Freeform 663"/>
              <p:cNvSpPr>
                <a:spLocks/>
              </p:cNvSpPr>
              <p:nvPr/>
            </p:nvSpPr>
            <p:spPr bwMode="auto">
              <a:xfrm>
                <a:off x="2024" y="3330"/>
                <a:ext cx="24" cy="41"/>
              </a:xfrm>
              <a:custGeom>
                <a:avLst/>
                <a:gdLst>
                  <a:gd name="T0" fmla="*/ 0 w 24"/>
                  <a:gd name="T1" fmla="*/ 36 h 41"/>
                  <a:gd name="T2" fmla="*/ 22 w 24"/>
                  <a:gd name="T3" fmla="*/ 0 h 41"/>
                  <a:gd name="T4" fmla="*/ 22 w 24"/>
                  <a:gd name="T5" fmla="*/ 0 h 41"/>
                  <a:gd name="T6" fmla="*/ 22 w 24"/>
                  <a:gd name="T7" fmla="*/ 0 h 41"/>
                  <a:gd name="T8" fmla="*/ 22 w 24"/>
                  <a:gd name="T9" fmla="*/ 1 h 41"/>
                  <a:gd name="T10" fmla="*/ 22 w 24"/>
                  <a:gd name="T11" fmla="*/ 1 h 41"/>
                  <a:gd name="T12" fmla="*/ 22 w 24"/>
                  <a:gd name="T13" fmla="*/ 1 h 41"/>
                  <a:gd name="T14" fmla="*/ 24 w 24"/>
                  <a:gd name="T15" fmla="*/ 1 h 41"/>
                  <a:gd name="T16" fmla="*/ 24 w 24"/>
                  <a:gd name="T17" fmla="*/ 3 h 41"/>
                  <a:gd name="T18" fmla="*/ 24 w 24"/>
                  <a:gd name="T19" fmla="*/ 3 h 41"/>
                  <a:gd name="T20" fmla="*/ 0 w 24"/>
                  <a:gd name="T21" fmla="*/ 41 h 41"/>
                  <a:gd name="T22" fmla="*/ 0 w 24"/>
                  <a:gd name="T23" fmla="*/ 41 h 41"/>
                  <a:gd name="T24" fmla="*/ 0 w 24"/>
                  <a:gd name="T25" fmla="*/ 39 h 41"/>
                  <a:gd name="T26" fmla="*/ 0 w 24"/>
                  <a:gd name="T27" fmla="*/ 39 h 41"/>
                  <a:gd name="T28" fmla="*/ 0 w 24"/>
                  <a:gd name="T29" fmla="*/ 39 h 41"/>
                  <a:gd name="T30" fmla="*/ 0 w 24"/>
                  <a:gd name="T31" fmla="*/ 38 h 41"/>
                  <a:gd name="T32" fmla="*/ 0 w 24"/>
                  <a:gd name="T33" fmla="*/ 38 h 41"/>
                  <a:gd name="T34" fmla="*/ 0 w 24"/>
                  <a:gd name="T35" fmla="*/ 38 h 41"/>
                  <a:gd name="T36" fmla="*/ 0 w 24"/>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1"/>
                  <a:gd name="T59" fmla="*/ 24 w 24"/>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1">
                    <a:moveTo>
                      <a:pt x="0" y="36"/>
                    </a:moveTo>
                    <a:lnTo>
                      <a:pt x="22" y="0"/>
                    </a:lnTo>
                    <a:lnTo>
                      <a:pt x="22" y="1"/>
                    </a:lnTo>
                    <a:lnTo>
                      <a:pt x="24" y="1"/>
                    </a:lnTo>
                    <a:lnTo>
                      <a:pt x="24" y="3"/>
                    </a:lnTo>
                    <a:lnTo>
                      <a:pt x="0" y="41"/>
                    </a:lnTo>
                    <a:lnTo>
                      <a:pt x="0" y="39"/>
                    </a:lnTo>
                    <a:lnTo>
                      <a:pt x="0" y="38"/>
                    </a:lnTo>
                    <a:lnTo>
                      <a:pt x="0" y="36"/>
                    </a:lnTo>
                    <a:close/>
                  </a:path>
                </a:pathLst>
              </a:custGeom>
              <a:solidFill>
                <a:srgbClr val="A8A8A8"/>
              </a:solidFill>
              <a:ln w="9525">
                <a:noFill/>
                <a:round/>
                <a:headEnd/>
                <a:tailEnd/>
              </a:ln>
            </p:spPr>
            <p:txBody>
              <a:bodyPr/>
              <a:lstStyle/>
              <a:p>
                <a:pPr algn="ctr"/>
                <a:endParaRPr lang="en-US">
                  <a:latin typeface="Candara" pitchFamily="34" charset="0"/>
                </a:endParaRPr>
              </a:p>
            </p:txBody>
          </p:sp>
          <p:sp>
            <p:nvSpPr>
              <p:cNvPr id="7448" name="Freeform 664"/>
              <p:cNvSpPr>
                <a:spLocks/>
              </p:cNvSpPr>
              <p:nvPr/>
            </p:nvSpPr>
            <p:spPr bwMode="auto">
              <a:xfrm>
                <a:off x="2024" y="3331"/>
                <a:ext cx="24" cy="42"/>
              </a:xfrm>
              <a:custGeom>
                <a:avLst/>
                <a:gdLst>
                  <a:gd name="T0" fmla="*/ 0 w 24"/>
                  <a:gd name="T1" fmla="*/ 38 h 42"/>
                  <a:gd name="T2" fmla="*/ 22 w 24"/>
                  <a:gd name="T3" fmla="*/ 0 h 42"/>
                  <a:gd name="T4" fmla="*/ 22 w 24"/>
                  <a:gd name="T5" fmla="*/ 0 h 42"/>
                  <a:gd name="T6" fmla="*/ 24 w 24"/>
                  <a:gd name="T7" fmla="*/ 0 h 42"/>
                  <a:gd name="T8" fmla="*/ 24 w 24"/>
                  <a:gd name="T9" fmla="*/ 2 h 42"/>
                  <a:gd name="T10" fmla="*/ 24 w 24"/>
                  <a:gd name="T11" fmla="*/ 2 h 42"/>
                  <a:gd name="T12" fmla="*/ 24 w 24"/>
                  <a:gd name="T13" fmla="*/ 2 h 42"/>
                  <a:gd name="T14" fmla="*/ 24 w 24"/>
                  <a:gd name="T15" fmla="*/ 2 h 42"/>
                  <a:gd name="T16" fmla="*/ 24 w 24"/>
                  <a:gd name="T17" fmla="*/ 4 h 42"/>
                  <a:gd name="T18" fmla="*/ 24 w 24"/>
                  <a:gd name="T19" fmla="*/ 4 h 42"/>
                  <a:gd name="T20" fmla="*/ 2 w 24"/>
                  <a:gd name="T21" fmla="*/ 42 h 42"/>
                  <a:gd name="T22" fmla="*/ 2 w 24"/>
                  <a:gd name="T23" fmla="*/ 42 h 42"/>
                  <a:gd name="T24" fmla="*/ 2 w 24"/>
                  <a:gd name="T25" fmla="*/ 42 h 42"/>
                  <a:gd name="T26" fmla="*/ 0 w 24"/>
                  <a:gd name="T27" fmla="*/ 40 h 42"/>
                  <a:gd name="T28" fmla="*/ 0 w 24"/>
                  <a:gd name="T29" fmla="*/ 40 h 42"/>
                  <a:gd name="T30" fmla="*/ 0 w 24"/>
                  <a:gd name="T31" fmla="*/ 40 h 42"/>
                  <a:gd name="T32" fmla="*/ 0 w 24"/>
                  <a:gd name="T33" fmla="*/ 38 h 42"/>
                  <a:gd name="T34" fmla="*/ 0 w 24"/>
                  <a:gd name="T35" fmla="*/ 38 h 42"/>
                  <a:gd name="T36" fmla="*/ 0 w 24"/>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2"/>
                  <a:gd name="T59" fmla="*/ 24 w 2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2">
                    <a:moveTo>
                      <a:pt x="0" y="38"/>
                    </a:moveTo>
                    <a:lnTo>
                      <a:pt x="22" y="0"/>
                    </a:lnTo>
                    <a:lnTo>
                      <a:pt x="24" y="0"/>
                    </a:lnTo>
                    <a:lnTo>
                      <a:pt x="24" y="2"/>
                    </a:lnTo>
                    <a:lnTo>
                      <a:pt x="24" y="4"/>
                    </a:lnTo>
                    <a:lnTo>
                      <a:pt x="2" y="42"/>
                    </a:lnTo>
                    <a:lnTo>
                      <a:pt x="0" y="40"/>
                    </a:lnTo>
                    <a:lnTo>
                      <a:pt x="0" y="38"/>
                    </a:lnTo>
                    <a:close/>
                  </a:path>
                </a:pathLst>
              </a:custGeom>
              <a:solidFill>
                <a:srgbClr val="ABABAB"/>
              </a:solidFill>
              <a:ln w="9525">
                <a:noFill/>
                <a:round/>
                <a:headEnd/>
                <a:tailEnd/>
              </a:ln>
            </p:spPr>
            <p:txBody>
              <a:bodyPr/>
              <a:lstStyle/>
              <a:p>
                <a:pPr algn="ctr"/>
                <a:endParaRPr lang="en-US">
                  <a:latin typeface="Candara" pitchFamily="34" charset="0"/>
                </a:endParaRPr>
              </a:p>
            </p:txBody>
          </p:sp>
          <p:sp>
            <p:nvSpPr>
              <p:cNvPr id="7449" name="Freeform 665"/>
              <p:cNvSpPr>
                <a:spLocks/>
              </p:cNvSpPr>
              <p:nvPr/>
            </p:nvSpPr>
            <p:spPr bwMode="auto">
              <a:xfrm>
                <a:off x="2024" y="3333"/>
                <a:ext cx="25" cy="41"/>
              </a:xfrm>
              <a:custGeom>
                <a:avLst/>
                <a:gdLst>
                  <a:gd name="T0" fmla="*/ 0 w 25"/>
                  <a:gd name="T1" fmla="*/ 38 h 41"/>
                  <a:gd name="T2" fmla="*/ 24 w 25"/>
                  <a:gd name="T3" fmla="*/ 0 h 41"/>
                  <a:gd name="T4" fmla="*/ 24 w 25"/>
                  <a:gd name="T5" fmla="*/ 0 h 41"/>
                  <a:gd name="T6" fmla="*/ 24 w 25"/>
                  <a:gd name="T7" fmla="*/ 0 h 41"/>
                  <a:gd name="T8" fmla="*/ 24 w 25"/>
                  <a:gd name="T9" fmla="*/ 2 h 41"/>
                  <a:gd name="T10" fmla="*/ 24 w 25"/>
                  <a:gd name="T11" fmla="*/ 2 h 41"/>
                  <a:gd name="T12" fmla="*/ 24 w 25"/>
                  <a:gd name="T13" fmla="*/ 2 h 41"/>
                  <a:gd name="T14" fmla="*/ 24 w 25"/>
                  <a:gd name="T15" fmla="*/ 2 h 41"/>
                  <a:gd name="T16" fmla="*/ 24 w 25"/>
                  <a:gd name="T17" fmla="*/ 3 h 41"/>
                  <a:gd name="T18" fmla="*/ 25 w 25"/>
                  <a:gd name="T19" fmla="*/ 3 h 41"/>
                  <a:gd name="T20" fmla="*/ 2 w 25"/>
                  <a:gd name="T21" fmla="*/ 41 h 41"/>
                  <a:gd name="T22" fmla="*/ 2 w 25"/>
                  <a:gd name="T23" fmla="*/ 41 h 41"/>
                  <a:gd name="T24" fmla="*/ 2 w 25"/>
                  <a:gd name="T25" fmla="*/ 41 h 41"/>
                  <a:gd name="T26" fmla="*/ 2 w 25"/>
                  <a:gd name="T27" fmla="*/ 41 h 41"/>
                  <a:gd name="T28" fmla="*/ 2 w 25"/>
                  <a:gd name="T29" fmla="*/ 40 h 41"/>
                  <a:gd name="T30" fmla="*/ 2 w 25"/>
                  <a:gd name="T31" fmla="*/ 40 h 41"/>
                  <a:gd name="T32" fmla="*/ 2 w 25"/>
                  <a:gd name="T33" fmla="*/ 40 h 41"/>
                  <a:gd name="T34" fmla="*/ 0 w 25"/>
                  <a:gd name="T35" fmla="*/ 38 h 41"/>
                  <a:gd name="T36" fmla="*/ 0 w 25"/>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1"/>
                  <a:gd name="T59" fmla="*/ 25 w 2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1">
                    <a:moveTo>
                      <a:pt x="0" y="38"/>
                    </a:moveTo>
                    <a:lnTo>
                      <a:pt x="24" y="0"/>
                    </a:lnTo>
                    <a:lnTo>
                      <a:pt x="24" y="2"/>
                    </a:lnTo>
                    <a:lnTo>
                      <a:pt x="24" y="3"/>
                    </a:lnTo>
                    <a:lnTo>
                      <a:pt x="25" y="3"/>
                    </a:lnTo>
                    <a:lnTo>
                      <a:pt x="2" y="41"/>
                    </a:lnTo>
                    <a:lnTo>
                      <a:pt x="2" y="40"/>
                    </a:lnTo>
                    <a:lnTo>
                      <a:pt x="0" y="38"/>
                    </a:lnTo>
                    <a:close/>
                  </a:path>
                </a:pathLst>
              </a:custGeom>
              <a:solidFill>
                <a:srgbClr val="ABABAB"/>
              </a:solidFill>
              <a:ln w="9525">
                <a:noFill/>
                <a:round/>
                <a:headEnd/>
                <a:tailEnd/>
              </a:ln>
            </p:spPr>
            <p:txBody>
              <a:bodyPr/>
              <a:lstStyle/>
              <a:p>
                <a:pPr algn="ctr"/>
                <a:endParaRPr lang="en-US">
                  <a:latin typeface="Candara" pitchFamily="34" charset="0"/>
                </a:endParaRPr>
              </a:p>
            </p:txBody>
          </p:sp>
          <p:sp>
            <p:nvSpPr>
              <p:cNvPr id="7450" name="Freeform 666"/>
              <p:cNvSpPr>
                <a:spLocks/>
              </p:cNvSpPr>
              <p:nvPr/>
            </p:nvSpPr>
            <p:spPr bwMode="auto">
              <a:xfrm>
                <a:off x="2026" y="3335"/>
                <a:ext cx="23" cy="43"/>
              </a:xfrm>
              <a:custGeom>
                <a:avLst/>
                <a:gdLst>
                  <a:gd name="T0" fmla="*/ 0 w 23"/>
                  <a:gd name="T1" fmla="*/ 38 h 43"/>
                  <a:gd name="T2" fmla="*/ 22 w 23"/>
                  <a:gd name="T3" fmla="*/ 0 h 43"/>
                  <a:gd name="T4" fmla="*/ 22 w 23"/>
                  <a:gd name="T5" fmla="*/ 0 h 43"/>
                  <a:gd name="T6" fmla="*/ 22 w 23"/>
                  <a:gd name="T7" fmla="*/ 0 h 43"/>
                  <a:gd name="T8" fmla="*/ 22 w 23"/>
                  <a:gd name="T9" fmla="*/ 1 h 43"/>
                  <a:gd name="T10" fmla="*/ 23 w 23"/>
                  <a:gd name="T11" fmla="*/ 1 h 43"/>
                  <a:gd name="T12" fmla="*/ 23 w 23"/>
                  <a:gd name="T13" fmla="*/ 1 h 43"/>
                  <a:gd name="T14" fmla="*/ 23 w 23"/>
                  <a:gd name="T15" fmla="*/ 1 h 43"/>
                  <a:gd name="T16" fmla="*/ 23 w 23"/>
                  <a:gd name="T17" fmla="*/ 3 h 43"/>
                  <a:gd name="T18" fmla="*/ 23 w 23"/>
                  <a:gd name="T19" fmla="*/ 3 h 43"/>
                  <a:gd name="T20" fmla="*/ 0 w 23"/>
                  <a:gd name="T21" fmla="*/ 43 h 43"/>
                  <a:gd name="T22" fmla="*/ 0 w 23"/>
                  <a:gd name="T23" fmla="*/ 41 h 43"/>
                  <a:gd name="T24" fmla="*/ 0 w 23"/>
                  <a:gd name="T25" fmla="*/ 41 h 43"/>
                  <a:gd name="T26" fmla="*/ 0 w 23"/>
                  <a:gd name="T27" fmla="*/ 41 h 43"/>
                  <a:gd name="T28" fmla="*/ 0 w 23"/>
                  <a:gd name="T29" fmla="*/ 39 h 43"/>
                  <a:gd name="T30" fmla="*/ 0 w 23"/>
                  <a:gd name="T31" fmla="*/ 39 h 43"/>
                  <a:gd name="T32" fmla="*/ 0 w 23"/>
                  <a:gd name="T33" fmla="*/ 39 h 43"/>
                  <a:gd name="T34" fmla="*/ 0 w 23"/>
                  <a:gd name="T35" fmla="*/ 39 h 43"/>
                  <a:gd name="T36" fmla="*/ 0 w 23"/>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8"/>
                    </a:moveTo>
                    <a:lnTo>
                      <a:pt x="22" y="0"/>
                    </a:lnTo>
                    <a:lnTo>
                      <a:pt x="22" y="1"/>
                    </a:lnTo>
                    <a:lnTo>
                      <a:pt x="23" y="1"/>
                    </a:lnTo>
                    <a:lnTo>
                      <a:pt x="23" y="3"/>
                    </a:lnTo>
                    <a:lnTo>
                      <a:pt x="0" y="43"/>
                    </a:lnTo>
                    <a:lnTo>
                      <a:pt x="0" y="41"/>
                    </a:lnTo>
                    <a:lnTo>
                      <a:pt x="0" y="39"/>
                    </a:lnTo>
                    <a:lnTo>
                      <a:pt x="0" y="38"/>
                    </a:lnTo>
                    <a:close/>
                  </a:path>
                </a:pathLst>
              </a:custGeom>
              <a:solidFill>
                <a:srgbClr val="ABABAB"/>
              </a:solidFill>
              <a:ln w="9525">
                <a:noFill/>
                <a:round/>
                <a:headEnd/>
                <a:tailEnd/>
              </a:ln>
            </p:spPr>
            <p:txBody>
              <a:bodyPr/>
              <a:lstStyle/>
              <a:p>
                <a:pPr algn="ctr"/>
                <a:endParaRPr lang="en-US">
                  <a:latin typeface="Candara" pitchFamily="34" charset="0"/>
                </a:endParaRPr>
              </a:p>
            </p:txBody>
          </p:sp>
          <p:sp>
            <p:nvSpPr>
              <p:cNvPr id="7451" name="Freeform 667"/>
              <p:cNvSpPr>
                <a:spLocks/>
              </p:cNvSpPr>
              <p:nvPr/>
            </p:nvSpPr>
            <p:spPr bwMode="auto">
              <a:xfrm>
                <a:off x="2026" y="3336"/>
                <a:ext cx="23" cy="43"/>
              </a:xfrm>
              <a:custGeom>
                <a:avLst/>
                <a:gdLst>
                  <a:gd name="T0" fmla="*/ 0 w 23"/>
                  <a:gd name="T1" fmla="*/ 38 h 43"/>
                  <a:gd name="T2" fmla="*/ 23 w 23"/>
                  <a:gd name="T3" fmla="*/ 0 h 43"/>
                  <a:gd name="T4" fmla="*/ 23 w 23"/>
                  <a:gd name="T5" fmla="*/ 0 h 43"/>
                  <a:gd name="T6" fmla="*/ 23 w 23"/>
                  <a:gd name="T7" fmla="*/ 0 h 43"/>
                  <a:gd name="T8" fmla="*/ 23 w 23"/>
                  <a:gd name="T9" fmla="*/ 2 h 43"/>
                  <a:gd name="T10" fmla="*/ 23 w 23"/>
                  <a:gd name="T11" fmla="*/ 2 h 43"/>
                  <a:gd name="T12" fmla="*/ 23 w 23"/>
                  <a:gd name="T13" fmla="*/ 2 h 43"/>
                  <a:gd name="T14" fmla="*/ 23 w 23"/>
                  <a:gd name="T15" fmla="*/ 4 h 43"/>
                  <a:gd name="T16" fmla="*/ 23 w 23"/>
                  <a:gd name="T17" fmla="*/ 4 h 43"/>
                  <a:gd name="T18" fmla="*/ 23 w 23"/>
                  <a:gd name="T19" fmla="*/ 4 h 43"/>
                  <a:gd name="T20" fmla="*/ 2 w 23"/>
                  <a:gd name="T21" fmla="*/ 43 h 43"/>
                  <a:gd name="T22" fmla="*/ 0 w 23"/>
                  <a:gd name="T23" fmla="*/ 43 h 43"/>
                  <a:gd name="T24" fmla="*/ 0 w 23"/>
                  <a:gd name="T25" fmla="*/ 42 h 43"/>
                  <a:gd name="T26" fmla="*/ 0 w 23"/>
                  <a:gd name="T27" fmla="*/ 42 h 43"/>
                  <a:gd name="T28" fmla="*/ 0 w 23"/>
                  <a:gd name="T29" fmla="*/ 42 h 43"/>
                  <a:gd name="T30" fmla="*/ 0 w 23"/>
                  <a:gd name="T31" fmla="*/ 40 h 43"/>
                  <a:gd name="T32" fmla="*/ 0 w 23"/>
                  <a:gd name="T33" fmla="*/ 40 h 43"/>
                  <a:gd name="T34" fmla="*/ 0 w 23"/>
                  <a:gd name="T35" fmla="*/ 40 h 43"/>
                  <a:gd name="T36" fmla="*/ 0 w 23"/>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8"/>
                    </a:moveTo>
                    <a:lnTo>
                      <a:pt x="23" y="0"/>
                    </a:lnTo>
                    <a:lnTo>
                      <a:pt x="23" y="2"/>
                    </a:lnTo>
                    <a:lnTo>
                      <a:pt x="23" y="4"/>
                    </a:lnTo>
                    <a:lnTo>
                      <a:pt x="2" y="43"/>
                    </a:lnTo>
                    <a:lnTo>
                      <a:pt x="0" y="43"/>
                    </a:lnTo>
                    <a:lnTo>
                      <a:pt x="0" y="42"/>
                    </a:lnTo>
                    <a:lnTo>
                      <a:pt x="0" y="40"/>
                    </a:lnTo>
                    <a:lnTo>
                      <a:pt x="0" y="38"/>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452" name="Freeform 668"/>
              <p:cNvSpPr>
                <a:spLocks/>
              </p:cNvSpPr>
              <p:nvPr/>
            </p:nvSpPr>
            <p:spPr bwMode="auto">
              <a:xfrm>
                <a:off x="2026" y="3338"/>
                <a:ext cx="25" cy="43"/>
              </a:xfrm>
              <a:custGeom>
                <a:avLst/>
                <a:gdLst>
                  <a:gd name="T0" fmla="*/ 0 w 25"/>
                  <a:gd name="T1" fmla="*/ 40 h 43"/>
                  <a:gd name="T2" fmla="*/ 23 w 25"/>
                  <a:gd name="T3" fmla="*/ 0 h 43"/>
                  <a:gd name="T4" fmla="*/ 23 w 25"/>
                  <a:gd name="T5" fmla="*/ 0 h 43"/>
                  <a:gd name="T6" fmla="*/ 23 w 25"/>
                  <a:gd name="T7" fmla="*/ 2 h 43"/>
                  <a:gd name="T8" fmla="*/ 23 w 25"/>
                  <a:gd name="T9" fmla="*/ 2 h 43"/>
                  <a:gd name="T10" fmla="*/ 23 w 25"/>
                  <a:gd name="T11" fmla="*/ 2 h 43"/>
                  <a:gd name="T12" fmla="*/ 23 w 25"/>
                  <a:gd name="T13" fmla="*/ 2 h 43"/>
                  <a:gd name="T14" fmla="*/ 25 w 25"/>
                  <a:gd name="T15" fmla="*/ 3 h 43"/>
                  <a:gd name="T16" fmla="*/ 25 w 25"/>
                  <a:gd name="T17" fmla="*/ 3 h 43"/>
                  <a:gd name="T18" fmla="*/ 25 w 25"/>
                  <a:gd name="T19" fmla="*/ 3 h 43"/>
                  <a:gd name="T20" fmla="*/ 2 w 25"/>
                  <a:gd name="T21" fmla="*/ 43 h 43"/>
                  <a:gd name="T22" fmla="*/ 2 w 25"/>
                  <a:gd name="T23" fmla="*/ 43 h 43"/>
                  <a:gd name="T24" fmla="*/ 2 w 25"/>
                  <a:gd name="T25" fmla="*/ 43 h 43"/>
                  <a:gd name="T26" fmla="*/ 2 w 25"/>
                  <a:gd name="T27" fmla="*/ 41 h 43"/>
                  <a:gd name="T28" fmla="*/ 2 w 25"/>
                  <a:gd name="T29" fmla="*/ 41 h 43"/>
                  <a:gd name="T30" fmla="*/ 0 w 25"/>
                  <a:gd name="T31" fmla="*/ 41 h 43"/>
                  <a:gd name="T32" fmla="*/ 0 w 25"/>
                  <a:gd name="T33" fmla="*/ 40 h 43"/>
                  <a:gd name="T34" fmla="*/ 0 w 25"/>
                  <a:gd name="T35" fmla="*/ 40 h 43"/>
                  <a:gd name="T36" fmla="*/ 0 w 25"/>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0"/>
                    </a:moveTo>
                    <a:lnTo>
                      <a:pt x="23" y="0"/>
                    </a:lnTo>
                    <a:lnTo>
                      <a:pt x="23" y="2"/>
                    </a:lnTo>
                    <a:lnTo>
                      <a:pt x="25" y="3"/>
                    </a:lnTo>
                    <a:lnTo>
                      <a:pt x="2" y="43"/>
                    </a:lnTo>
                    <a:lnTo>
                      <a:pt x="2" y="41"/>
                    </a:lnTo>
                    <a:lnTo>
                      <a:pt x="0" y="41"/>
                    </a:lnTo>
                    <a:lnTo>
                      <a:pt x="0" y="40"/>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453" name="Freeform 669"/>
              <p:cNvSpPr>
                <a:spLocks/>
              </p:cNvSpPr>
              <p:nvPr/>
            </p:nvSpPr>
            <p:spPr bwMode="auto">
              <a:xfrm>
                <a:off x="2028" y="3340"/>
                <a:ext cx="23" cy="43"/>
              </a:xfrm>
              <a:custGeom>
                <a:avLst/>
                <a:gdLst>
                  <a:gd name="T0" fmla="*/ 0 w 23"/>
                  <a:gd name="T1" fmla="*/ 39 h 43"/>
                  <a:gd name="T2" fmla="*/ 21 w 23"/>
                  <a:gd name="T3" fmla="*/ 0 h 43"/>
                  <a:gd name="T4" fmla="*/ 21 w 23"/>
                  <a:gd name="T5" fmla="*/ 0 h 43"/>
                  <a:gd name="T6" fmla="*/ 23 w 23"/>
                  <a:gd name="T7" fmla="*/ 1 h 43"/>
                  <a:gd name="T8" fmla="*/ 23 w 23"/>
                  <a:gd name="T9" fmla="*/ 1 h 43"/>
                  <a:gd name="T10" fmla="*/ 23 w 23"/>
                  <a:gd name="T11" fmla="*/ 1 h 43"/>
                  <a:gd name="T12" fmla="*/ 23 w 23"/>
                  <a:gd name="T13" fmla="*/ 3 h 43"/>
                  <a:gd name="T14" fmla="*/ 23 w 23"/>
                  <a:gd name="T15" fmla="*/ 3 h 43"/>
                  <a:gd name="T16" fmla="*/ 23 w 23"/>
                  <a:gd name="T17" fmla="*/ 3 h 43"/>
                  <a:gd name="T18" fmla="*/ 23 w 23"/>
                  <a:gd name="T19" fmla="*/ 4 h 43"/>
                  <a:gd name="T20" fmla="*/ 0 w 23"/>
                  <a:gd name="T21" fmla="*/ 43 h 43"/>
                  <a:gd name="T22" fmla="*/ 0 w 23"/>
                  <a:gd name="T23" fmla="*/ 43 h 43"/>
                  <a:gd name="T24" fmla="*/ 0 w 23"/>
                  <a:gd name="T25" fmla="*/ 43 h 43"/>
                  <a:gd name="T26" fmla="*/ 0 w 23"/>
                  <a:gd name="T27" fmla="*/ 43 h 43"/>
                  <a:gd name="T28" fmla="*/ 0 w 23"/>
                  <a:gd name="T29" fmla="*/ 41 h 43"/>
                  <a:gd name="T30" fmla="*/ 0 w 23"/>
                  <a:gd name="T31" fmla="*/ 41 h 43"/>
                  <a:gd name="T32" fmla="*/ 0 w 23"/>
                  <a:gd name="T33" fmla="*/ 41 h 43"/>
                  <a:gd name="T34" fmla="*/ 0 w 23"/>
                  <a:gd name="T35" fmla="*/ 39 h 43"/>
                  <a:gd name="T36" fmla="*/ 0 w 23"/>
                  <a:gd name="T37" fmla="*/ 39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9"/>
                    </a:moveTo>
                    <a:lnTo>
                      <a:pt x="21" y="0"/>
                    </a:lnTo>
                    <a:lnTo>
                      <a:pt x="23" y="1"/>
                    </a:lnTo>
                    <a:lnTo>
                      <a:pt x="23" y="3"/>
                    </a:lnTo>
                    <a:lnTo>
                      <a:pt x="23" y="4"/>
                    </a:lnTo>
                    <a:lnTo>
                      <a:pt x="0" y="43"/>
                    </a:lnTo>
                    <a:lnTo>
                      <a:pt x="0" y="41"/>
                    </a:lnTo>
                    <a:lnTo>
                      <a:pt x="0" y="39"/>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454" name="Freeform 670"/>
              <p:cNvSpPr>
                <a:spLocks/>
              </p:cNvSpPr>
              <p:nvPr/>
            </p:nvSpPr>
            <p:spPr bwMode="auto">
              <a:xfrm>
                <a:off x="2028" y="3341"/>
                <a:ext cx="23" cy="45"/>
              </a:xfrm>
              <a:custGeom>
                <a:avLst/>
                <a:gdLst>
                  <a:gd name="T0" fmla="*/ 0 w 23"/>
                  <a:gd name="T1" fmla="*/ 40 h 45"/>
                  <a:gd name="T2" fmla="*/ 23 w 23"/>
                  <a:gd name="T3" fmla="*/ 0 h 45"/>
                  <a:gd name="T4" fmla="*/ 23 w 23"/>
                  <a:gd name="T5" fmla="*/ 2 h 45"/>
                  <a:gd name="T6" fmla="*/ 23 w 23"/>
                  <a:gd name="T7" fmla="*/ 2 h 45"/>
                  <a:gd name="T8" fmla="*/ 23 w 23"/>
                  <a:gd name="T9" fmla="*/ 2 h 45"/>
                  <a:gd name="T10" fmla="*/ 23 w 23"/>
                  <a:gd name="T11" fmla="*/ 3 h 45"/>
                  <a:gd name="T12" fmla="*/ 23 w 23"/>
                  <a:gd name="T13" fmla="*/ 3 h 45"/>
                  <a:gd name="T14" fmla="*/ 23 w 23"/>
                  <a:gd name="T15" fmla="*/ 3 h 45"/>
                  <a:gd name="T16" fmla="*/ 23 w 23"/>
                  <a:gd name="T17" fmla="*/ 5 h 45"/>
                  <a:gd name="T18" fmla="*/ 23 w 23"/>
                  <a:gd name="T19" fmla="*/ 5 h 45"/>
                  <a:gd name="T20" fmla="*/ 0 w 23"/>
                  <a:gd name="T21" fmla="*/ 45 h 45"/>
                  <a:gd name="T22" fmla="*/ 0 w 23"/>
                  <a:gd name="T23" fmla="*/ 43 h 45"/>
                  <a:gd name="T24" fmla="*/ 0 w 23"/>
                  <a:gd name="T25" fmla="*/ 43 h 45"/>
                  <a:gd name="T26" fmla="*/ 0 w 23"/>
                  <a:gd name="T27" fmla="*/ 43 h 45"/>
                  <a:gd name="T28" fmla="*/ 0 w 23"/>
                  <a:gd name="T29" fmla="*/ 42 h 45"/>
                  <a:gd name="T30" fmla="*/ 0 w 23"/>
                  <a:gd name="T31" fmla="*/ 42 h 45"/>
                  <a:gd name="T32" fmla="*/ 0 w 23"/>
                  <a:gd name="T33" fmla="*/ 42 h 45"/>
                  <a:gd name="T34" fmla="*/ 0 w 23"/>
                  <a:gd name="T35" fmla="*/ 42 h 45"/>
                  <a:gd name="T36" fmla="*/ 0 w 23"/>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5"/>
                  <a:gd name="T59" fmla="*/ 23 w 23"/>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5">
                    <a:moveTo>
                      <a:pt x="0" y="40"/>
                    </a:moveTo>
                    <a:lnTo>
                      <a:pt x="23" y="0"/>
                    </a:lnTo>
                    <a:lnTo>
                      <a:pt x="23" y="2"/>
                    </a:lnTo>
                    <a:lnTo>
                      <a:pt x="23" y="3"/>
                    </a:lnTo>
                    <a:lnTo>
                      <a:pt x="23" y="5"/>
                    </a:lnTo>
                    <a:lnTo>
                      <a:pt x="0" y="45"/>
                    </a:lnTo>
                    <a:lnTo>
                      <a:pt x="0" y="43"/>
                    </a:lnTo>
                    <a:lnTo>
                      <a:pt x="0" y="42"/>
                    </a:lnTo>
                    <a:lnTo>
                      <a:pt x="0" y="40"/>
                    </a:lnTo>
                    <a:close/>
                  </a:path>
                </a:pathLst>
              </a:custGeom>
              <a:solidFill>
                <a:srgbClr val="ADADAD"/>
              </a:solidFill>
              <a:ln w="9525">
                <a:noFill/>
                <a:round/>
                <a:headEnd/>
                <a:tailEnd/>
              </a:ln>
            </p:spPr>
            <p:txBody>
              <a:bodyPr/>
              <a:lstStyle/>
              <a:p>
                <a:pPr algn="ctr"/>
                <a:endParaRPr lang="en-US">
                  <a:latin typeface="Candara" pitchFamily="34" charset="0"/>
                </a:endParaRPr>
              </a:p>
            </p:txBody>
          </p:sp>
          <p:sp>
            <p:nvSpPr>
              <p:cNvPr id="7455" name="Freeform 671"/>
              <p:cNvSpPr>
                <a:spLocks/>
              </p:cNvSpPr>
              <p:nvPr/>
            </p:nvSpPr>
            <p:spPr bwMode="auto">
              <a:xfrm>
                <a:off x="2028" y="3344"/>
                <a:ext cx="23" cy="44"/>
              </a:xfrm>
              <a:custGeom>
                <a:avLst/>
                <a:gdLst>
                  <a:gd name="T0" fmla="*/ 0 w 23"/>
                  <a:gd name="T1" fmla="*/ 39 h 44"/>
                  <a:gd name="T2" fmla="*/ 23 w 23"/>
                  <a:gd name="T3" fmla="*/ 0 h 44"/>
                  <a:gd name="T4" fmla="*/ 23 w 23"/>
                  <a:gd name="T5" fmla="*/ 0 h 44"/>
                  <a:gd name="T6" fmla="*/ 23 w 23"/>
                  <a:gd name="T7" fmla="*/ 0 h 44"/>
                  <a:gd name="T8" fmla="*/ 23 w 23"/>
                  <a:gd name="T9" fmla="*/ 0 h 44"/>
                  <a:gd name="T10" fmla="*/ 23 w 23"/>
                  <a:gd name="T11" fmla="*/ 2 h 44"/>
                  <a:gd name="T12" fmla="*/ 23 w 23"/>
                  <a:gd name="T13" fmla="*/ 2 h 44"/>
                  <a:gd name="T14" fmla="*/ 23 w 23"/>
                  <a:gd name="T15" fmla="*/ 2 h 44"/>
                  <a:gd name="T16" fmla="*/ 23 w 23"/>
                  <a:gd name="T17" fmla="*/ 4 h 44"/>
                  <a:gd name="T18" fmla="*/ 23 w 23"/>
                  <a:gd name="T19" fmla="*/ 4 h 44"/>
                  <a:gd name="T20" fmla="*/ 23 w 23"/>
                  <a:gd name="T21" fmla="*/ 4 h 44"/>
                  <a:gd name="T22" fmla="*/ 23 w 23"/>
                  <a:gd name="T23" fmla="*/ 4 h 44"/>
                  <a:gd name="T24" fmla="*/ 23 w 23"/>
                  <a:gd name="T25" fmla="*/ 4 h 44"/>
                  <a:gd name="T26" fmla="*/ 23 w 23"/>
                  <a:gd name="T27" fmla="*/ 4 h 44"/>
                  <a:gd name="T28" fmla="*/ 23 w 23"/>
                  <a:gd name="T29" fmla="*/ 4 h 44"/>
                  <a:gd name="T30" fmla="*/ 23 w 23"/>
                  <a:gd name="T31" fmla="*/ 4 h 44"/>
                  <a:gd name="T32" fmla="*/ 23 w 23"/>
                  <a:gd name="T33" fmla="*/ 4 h 44"/>
                  <a:gd name="T34" fmla="*/ 23 w 23"/>
                  <a:gd name="T35" fmla="*/ 4 h 44"/>
                  <a:gd name="T36" fmla="*/ 1 w 23"/>
                  <a:gd name="T37" fmla="*/ 44 h 44"/>
                  <a:gd name="T38" fmla="*/ 1 w 23"/>
                  <a:gd name="T39" fmla="*/ 44 h 44"/>
                  <a:gd name="T40" fmla="*/ 1 w 23"/>
                  <a:gd name="T41" fmla="*/ 42 h 44"/>
                  <a:gd name="T42" fmla="*/ 1 w 23"/>
                  <a:gd name="T43" fmla="*/ 42 h 44"/>
                  <a:gd name="T44" fmla="*/ 0 w 23"/>
                  <a:gd name="T45" fmla="*/ 42 h 44"/>
                  <a:gd name="T46" fmla="*/ 0 w 23"/>
                  <a:gd name="T47" fmla="*/ 40 h 44"/>
                  <a:gd name="T48" fmla="*/ 0 w 23"/>
                  <a:gd name="T49" fmla="*/ 40 h 44"/>
                  <a:gd name="T50" fmla="*/ 0 w 23"/>
                  <a:gd name="T51" fmla="*/ 40 h 44"/>
                  <a:gd name="T52" fmla="*/ 0 w 23"/>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4"/>
                  <a:gd name="T83" fmla="*/ 23 w 23"/>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4">
                    <a:moveTo>
                      <a:pt x="0" y="39"/>
                    </a:moveTo>
                    <a:lnTo>
                      <a:pt x="23" y="0"/>
                    </a:lnTo>
                    <a:lnTo>
                      <a:pt x="23" y="2"/>
                    </a:lnTo>
                    <a:lnTo>
                      <a:pt x="23" y="4"/>
                    </a:lnTo>
                    <a:lnTo>
                      <a:pt x="1" y="44"/>
                    </a:lnTo>
                    <a:lnTo>
                      <a:pt x="1" y="42"/>
                    </a:lnTo>
                    <a:lnTo>
                      <a:pt x="0" y="42"/>
                    </a:lnTo>
                    <a:lnTo>
                      <a:pt x="0" y="40"/>
                    </a:lnTo>
                    <a:lnTo>
                      <a:pt x="0" y="39"/>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456" name="Freeform 672"/>
              <p:cNvSpPr>
                <a:spLocks/>
              </p:cNvSpPr>
              <p:nvPr/>
            </p:nvSpPr>
            <p:spPr bwMode="auto">
              <a:xfrm>
                <a:off x="2028" y="3346"/>
                <a:ext cx="25" cy="43"/>
              </a:xfrm>
              <a:custGeom>
                <a:avLst/>
                <a:gdLst>
                  <a:gd name="T0" fmla="*/ 0 w 25"/>
                  <a:gd name="T1" fmla="*/ 40 h 43"/>
                  <a:gd name="T2" fmla="*/ 23 w 25"/>
                  <a:gd name="T3" fmla="*/ 0 h 43"/>
                  <a:gd name="T4" fmla="*/ 23 w 25"/>
                  <a:gd name="T5" fmla="*/ 0 h 43"/>
                  <a:gd name="T6" fmla="*/ 23 w 25"/>
                  <a:gd name="T7" fmla="*/ 0 h 43"/>
                  <a:gd name="T8" fmla="*/ 23 w 25"/>
                  <a:gd name="T9" fmla="*/ 0 h 43"/>
                  <a:gd name="T10" fmla="*/ 23 w 25"/>
                  <a:gd name="T11" fmla="*/ 0 h 43"/>
                  <a:gd name="T12" fmla="*/ 23 w 25"/>
                  <a:gd name="T13" fmla="*/ 2 h 43"/>
                  <a:gd name="T14" fmla="*/ 23 w 25"/>
                  <a:gd name="T15" fmla="*/ 2 h 43"/>
                  <a:gd name="T16" fmla="*/ 23 w 25"/>
                  <a:gd name="T17" fmla="*/ 2 h 43"/>
                  <a:gd name="T18" fmla="*/ 23 w 25"/>
                  <a:gd name="T19" fmla="*/ 2 h 43"/>
                  <a:gd name="T20" fmla="*/ 23 w 25"/>
                  <a:gd name="T21" fmla="*/ 2 h 43"/>
                  <a:gd name="T22" fmla="*/ 23 w 25"/>
                  <a:gd name="T23" fmla="*/ 2 h 43"/>
                  <a:gd name="T24" fmla="*/ 23 w 25"/>
                  <a:gd name="T25" fmla="*/ 3 h 43"/>
                  <a:gd name="T26" fmla="*/ 23 w 25"/>
                  <a:gd name="T27" fmla="*/ 3 h 43"/>
                  <a:gd name="T28" fmla="*/ 23 w 25"/>
                  <a:gd name="T29" fmla="*/ 3 h 43"/>
                  <a:gd name="T30" fmla="*/ 23 w 25"/>
                  <a:gd name="T31" fmla="*/ 3 h 43"/>
                  <a:gd name="T32" fmla="*/ 23 w 25"/>
                  <a:gd name="T33" fmla="*/ 5 h 43"/>
                  <a:gd name="T34" fmla="*/ 25 w 25"/>
                  <a:gd name="T35" fmla="*/ 5 h 43"/>
                  <a:gd name="T36" fmla="*/ 1 w 25"/>
                  <a:gd name="T37" fmla="*/ 43 h 43"/>
                  <a:gd name="T38" fmla="*/ 1 w 25"/>
                  <a:gd name="T39" fmla="*/ 43 h 43"/>
                  <a:gd name="T40" fmla="*/ 1 w 25"/>
                  <a:gd name="T41" fmla="*/ 43 h 43"/>
                  <a:gd name="T42" fmla="*/ 1 w 25"/>
                  <a:gd name="T43" fmla="*/ 42 h 43"/>
                  <a:gd name="T44" fmla="*/ 1 w 25"/>
                  <a:gd name="T45" fmla="*/ 42 h 43"/>
                  <a:gd name="T46" fmla="*/ 1 w 25"/>
                  <a:gd name="T47" fmla="*/ 42 h 43"/>
                  <a:gd name="T48" fmla="*/ 1 w 25"/>
                  <a:gd name="T49" fmla="*/ 40 h 43"/>
                  <a:gd name="T50" fmla="*/ 1 w 25"/>
                  <a:gd name="T51" fmla="*/ 40 h 43"/>
                  <a:gd name="T52" fmla="*/ 0 w 25"/>
                  <a:gd name="T53" fmla="*/ 4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43"/>
                  <a:gd name="T83" fmla="*/ 25 w 2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43">
                    <a:moveTo>
                      <a:pt x="0" y="40"/>
                    </a:moveTo>
                    <a:lnTo>
                      <a:pt x="23" y="0"/>
                    </a:lnTo>
                    <a:lnTo>
                      <a:pt x="23" y="2"/>
                    </a:lnTo>
                    <a:lnTo>
                      <a:pt x="23" y="3"/>
                    </a:lnTo>
                    <a:lnTo>
                      <a:pt x="23" y="5"/>
                    </a:lnTo>
                    <a:lnTo>
                      <a:pt x="25" y="5"/>
                    </a:lnTo>
                    <a:lnTo>
                      <a:pt x="1" y="43"/>
                    </a:lnTo>
                    <a:lnTo>
                      <a:pt x="1" y="42"/>
                    </a:lnTo>
                    <a:lnTo>
                      <a:pt x="1" y="40"/>
                    </a:lnTo>
                    <a:lnTo>
                      <a:pt x="0" y="40"/>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457" name="Freeform 673"/>
              <p:cNvSpPr>
                <a:spLocks/>
              </p:cNvSpPr>
              <p:nvPr/>
            </p:nvSpPr>
            <p:spPr bwMode="auto">
              <a:xfrm>
                <a:off x="2029" y="3348"/>
                <a:ext cx="24" cy="43"/>
              </a:xfrm>
              <a:custGeom>
                <a:avLst/>
                <a:gdLst>
                  <a:gd name="T0" fmla="*/ 0 w 24"/>
                  <a:gd name="T1" fmla="*/ 40 h 43"/>
                  <a:gd name="T2" fmla="*/ 22 w 24"/>
                  <a:gd name="T3" fmla="*/ 0 h 43"/>
                  <a:gd name="T4" fmla="*/ 22 w 24"/>
                  <a:gd name="T5" fmla="*/ 1 h 43"/>
                  <a:gd name="T6" fmla="*/ 22 w 24"/>
                  <a:gd name="T7" fmla="*/ 1 h 43"/>
                  <a:gd name="T8" fmla="*/ 22 w 24"/>
                  <a:gd name="T9" fmla="*/ 3 h 43"/>
                  <a:gd name="T10" fmla="*/ 22 w 24"/>
                  <a:gd name="T11" fmla="*/ 3 h 43"/>
                  <a:gd name="T12" fmla="*/ 24 w 24"/>
                  <a:gd name="T13" fmla="*/ 3 h 43"/>
                  <a:gd name="T14" fmla="*/ 24 w 24"/>
                  <a:gd name="T15" fmla="*/ 5 h 43"/>
                  <a:gd name="T16" fmla="*/ 24 w 24"/>
                  <a:gd name="T17" fmla="*/ 5 h 43"/>
                  <a:gd name="T18" fmla="*/ 24 w 24"/>
                  <a:gd name="T19" fmla="*/ 5 h 43"/>
                  <a:gd name="T20" fmla="*/ 0 w 24"/>
                  <a:gd name="T21" fmla="*/ 43 h 43"/>
                  <a:gd name="T22" fmla="*/ 0 w 24"/>
                  <a:gd name="T23" fmla="*/ 43 h 43"/>
                  <a:gd name="T24" fmla="*/ 0 w 24"/>
                  <a:gd name="T25" fmla="*/ 43 h 43"/>
                  <a:gd name="T26" fmla="*/ 0 w 24"/>
                  <a:gd name="T27" fmla="*/ 41 h 43"/>
                  <a:gd name="T28" fmla="*/ 0 w 24"/>
                  <a:gd name="T29" fmla="*/ 41 h 43"/>
                  <a:gd name="T30" fmla="*/ 0 w 24"/>
                  <a:gd name="T31" fmla="*/ 41 h 43"/>
                  <a:gd name="T32" fmla="*/ 0 w 24"/>
                  <a:gd name="T33" fmla="*/ 41 h 43"/>
                  <a:gd name="T34" fmla="*/ 0 w 24"/>
                  <a:gd name="T35" fmla="*/ 40 h 43"/>
                  <a:gd name="T36" fmla="*/ 0 w 24"/>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40"/>
                    </a:moveTo>
                    <a:lnTo>
                      <a:pt x="22" y="0"/>
                    </a:lnTo>
                    <a:lnTo>
                      <a:pt x="22" y="1"/>
                    </a:lnTo>
                    <a:lnTo>
                      <a:pt x="22" y="3"/>
                    </a:lnTo>
                    <a:lnTo>
                      <a:pt x="24" y="3"/>
                    </a:lnTo>
                    <a:lnTo>
                      <a:pt x="24" y="5"/>
                    </a:lnTo>
                    <a:lnTo>
                      <a:pt x="0" y="43"/>
                    </a:lnTo>
                    <a:lnTo>
                      <a:pt x="0" y="41"/>
                    </a:lnTo>
                    <a:lnTo>
                      <a:pt x="0" y="40"/>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458" name="Freeform 674"/>
              <p:cNvSpPr>
                <a:spLocks/>
              </p:cNvSpPr>
              <p:nvPr/>
            </p:nvSpPr>
            <p:spPr bwMode="auto">
              <a:xfrm>
                <a:off x="2029" y="3351"/>
                <a:ext cx="24" cy="43"/>
              </a:xfrm>
              <a:custGeom>
                <a:avLst/>
                <a:gdLst>
                  <a:gd name="T0" fmla="*/ 0 w 24"/>
                  <a:gd name="T1" fmla="*/ 38 h 43"/>
                  <a:gd name="T2" fmla="*/ 22 w 24"/>
                  <a:gd name="T3" fmla="*/ 0 h 43"/>
                  <a:gd name="T4" fmla="*/ 24 w 24"/>
                  <a:gd name="T5" fmla="*/ 0 h 43"/>
                  <a:gd name="T6" fmla="*/ 24 w 24"/>
                  <a:gd name="T7" fmla="*/ 2 h 43"/>
                  <a:gd name="T8" fmla="*/ 24 w 24"/>
                  <a:gd name="T9" fmla="*/ 2 h 43"/>
                  <a:gd name="T10" fmla="*/ 24 w 24"/>
                  <a:gd name="T11" fmla="*/ 2 h 43"/>
                  <a:gd name="T12" fmla="*/ 24 w 24"/>
                  <a:gd name="T13" fmla="*/ 3 h 43"/>
                  <a:gd name="T14" fmla="*/ 24 w 24"/>
                  <a:gd name="T15" fmla="*/ 3 h 43"/>
                  <a:gd name="T16" fmla="*/ 24 w 24"/>
                  <a:gd name="T17" fmla="*/ 3 h 43"/>
                  <a:gd name="T18" fmla="*/ 24 w 24"/>
                  <a:gd name="T19" fmla="*/ 5 h 43"/>
                  <a:gd name="T20" fmla="*/ 2 w 24"/>
                  <a:gd name="T21" fmla="*/ 43 h 43"/>
                  <a:gd name="T22" fmla="*/ 2 w 24"/>
                  <a:gd name="T23" fmla="*/ 42 h 43"/>
                  <a:gd name="T24" fmla="*/ 2 w 24"/>
                  <a:gd name="T25" fmla="*/ 42 h 43"/>
                  <a:gd name="T26" fmla="*/ 0 w 24"/>
                  <a:gd name="T27" fmla="*/ 42 h 43"/>
                  <a:gd name="T28" fmla="*/ 0 w 24"/>
                  <a:gd name="T29" fmla="*/ 40 h 43"/>
                  <a:gd name="T30" fmla="*/ 0 w 24"/>
                  <a:gd name="T31" fmla="*/ 40 h 43"/>
                  <a:gd name="T32" fmla="*/ 0 w 24"/>
                  <a:gd name="T33" fmla="*/ 40 h 43"/>
                  <a:gd name="T34" fmla="*/ 0 w 24"/>
                  <a:gd name="T35" fmla="*/ 38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2" y="0"/>
                    </a:lnTo>
                    <a:lnTo>
                      <a:pt x="24" y="0"/>
                    </a:lnTo>
                    <a:lnTo>
                      <a:pt x="24" y="2"/>
                    </a:lnTo>
                    <a:lnTo>
                      <a:pt x="24" y="3"/>
                    </a:lnTo>
                    <a:lnTo>
                      <a:pt x="24" y="5"/>
                    </a:lnTo>
                    <a:lnTo>
                      <a:pt x="2" y="43"/>
                    </a:lnTo>
                    <a:lnTo>
                      <a:pt x="2" y="42"/>
                    </a:lnTo>
                    <a:lnTo>
                      <a:pt x="0" y="42"/>
                    </a:lnTo>
                    <a:lnTo>
                      <a:pt x="0" y="40"/>
                    </a:lnTo>
                    <a:lnTo>
                      <a:pt x="0" y="38"/>
                    </a:lnTo>
                    <a:close/>
                  </a:path>
                </a:pathLst>
              </a:custGeom>
              <a:solidFill>
                <a:srgbClr val="B0B0B0"/>
              </a:solidFill>
              <a:ln w="9525">
                <a:noFill/>
                <a:round/>
                <a:headEnd/>
                <a:tailEnd/>
              </a:ln>
            </p:spPr>
            <p:txBody>
              <a:bodyPr/>
              <a:lstStyle/>
              <a:p>
                <a:pPr algn="ctr"/>
                <a:endParaRPr lang="en-US">
                  <a:latin typeface="Candara" pitchFamily="34" charset="0"/>
                </a:endParaRPr>
              </a:p>
            </p:txBody>
          </p:sp>
          <p:sp>
            <p:nvSpPr>
              <p:cNvPr id="7459" name="Freeform 675"/>
              <p:cNvSpPr>
                <a:spLocks/>
              </p:cNvSpPr>
              <p:nvPr/>
            </p:nvSpPr>
            <p:spPr bwMode="auto">
              <a:xfrm>
                <a:off x="2029" y="3353"/>
                <a:ext cx="24" cy="43"/>
              </a:xfrm>
              <a:custGeom>
                <a:avLst/>
                <a:gdLst>
                  <a:gd name="T0" fmla="*/ 0 w 24"/>
                  <a:gd name="T1" fmla="*/ 38 h 43"/>
                  <a:gd name="T2" fmla="*/ 24 w 24"/>
                  <a:gd name="T3" fmla="*/ 0 h 43"/>
                  <a:gd name="T4" fmla="*/ 24 w 24"/>
                  <a:gd name="T5" fmla="*/ 1 h 43"/>
                  <a:gd name="T6" fmla="*/ 24 w 24"/>
                  <a:gd name="T7" fmla="*/ 1 h 43"/>
                  <a:gd name="T8" fmla="*/ 24 w 24"/>
                  <a:gd name="T9" fmla="*/ 1 h 43"/>
                  <a:gd name="T10" fmla="*/ 24 w 24"/>
                  <a:gd name="T11" fmla="*/ 3 h 43"/>
                  <a:gd name="T12" fmla="*/ 24 w 24"/>
                  <a:gd name="T13" fmla="*/ 3 h 43"/>
                  <a:gd name="T14" fmla="*/ 24 w 24"/>
                  <a:gd name="T15" fmla="*/ 3 h 43"/>
                  <a:gd name="T16" fmla="*/ 24 w 24"/>
                  <a:gd name="T17" fmla="*/ 5 h 43"/>
                  <a:gd name="T18" fmla="*/ 24 w 24"/>
                  <a:gd name="T19" fmla="*/ 5 h 43"/>
                  <a:gd name="T20" fmla="*/ 2 w 24"/>
                  <a:gd name="T21" fmla="*/ 43 h 43"/>
                  <a:gd name="T22" fmla="*/ 2 w 24"/>
                  <a:gd name="T23" fmla="*/ 43 h 43"/>
                  <a:gd name="T24" fmla="*/ 2 w 24"/>
                  <a:gd name="T25" fmla="*/ 41 h 43"/>
                  <a:gd name="T26" fmla="*/ 2 w 24"/>
                  <a:gd name="T27" fmla="*/ 41 h 43"/>
                  <a:gd name="T28" fmla="*/ 2 w 24"/>
                  <a:gd name="T29" fmla="*/ 41 h 43"/>
                  <a:gd name="T30" fmla="*/ 2 w 24"/>
                  <a:gd name="T31" fmla="*/ 40 h 43"/>
                  <a:gd name="T32" fmla="*/ 2 w 24"/>
                  <a:gd name="T33" fmla="*/ 40 h 43"/>
                  <a:gd name="T34" fmla="*/ 0 w 24"/>
                  <a:gd name="T35" fmla="*/ 40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4" y="0"/>
                    </a:lnTo>
                    <a:lnTo>
                      <a:pt x="24" y="1"/>
                    </a:lnTo>
                    <a:lnTo>
                      <a:pt x="24" y="3"/>
                    </a:lnTo>
                    <a:lnTo>
                      <a:pt x="24" y="5"/>
                    </a:lnTo>
                    <a:lnTo>
                      <a:pt x="2" y="43"/>
                    </a:lnTo>
                    <a:lnTo>
                      <a:pt x="2" y="41"/>
                    </a:lnTo>
                    <a:lnTo>
                      <a:pt x="2" y="40"/>
                    </a:lnTo>
                    <a:lnTo>
                      <a:pt x="0" y="40"/>
                    </a:lnTo>
                    <a:lnTo>
                      <a:pt x="0" y="38"/>
                    </a:lnTo>
                    <a:close/>
                  </a:path>
                </a:pathLst>
              </a:custGeom>
              <a:solidFill>
                <a:srgbClr val="B2B2B2"/>
              </a:solidFill>
              <a:ln w="9525">
                <a:noFill/>
                <a:round/>
                <a:headEnd/>
                <a:tailEnd/>
              </a:ln>
            </p:spPr>
            <p:txBody>
              <a:bodyPr/>
              <a:lstStyle/>
              <a:p>
                <a:pPr algn="ctr"/>
                <a:endParaRPr lang="en-US">
                  <a:latin typeface="Candara" pitchFamily="34" charset="0"/>
                </a:endParaRPr>
              </a:p>
            </p:txBody>
          </p:sp>
          <p:sp>
            <p:nvSpPr>
              <p:cNvPr id="7460" name="Freeform 676"/>
              <p:cNvSpPr>
                <a:spLocks/>
              </p:cNvSpPr>
              <p:nvPr/>
            </p:nvSpPr>
            <p:spPr bwMode="auto">
              <a:xfrm>
                <a:off x="2031" y="3356"/>
                <a:ext cx="22" cy="42"/>
              </a:xfrm>
              <a:custGeom>
                <a:avLst/>
                <a:gdLst>
                  <a:gd name="T0" fmla="*/ 0 w 22"/>
                  <a:gd name="T1" fmla="*/ 38 h 42"/>
                  <a:gd name="T2" fmla="*/ 22 w 22"/>
                  <a:gd name="T3" fmla="*/ 0 h 42"/>
                  <a:gd name="T4" fmla="*/ 22 w 22"/>
                  <a:gd name="T5" fmla="*/ 0 h 42"/>
                  <a:gd name="T6" fmla="*/ 22 w 22"/>
                  <a:gd name="T7" fmla="*/ 0 h 42"/>
                  <a:gd name="T8" fmla="*/ 22 w 22"/>
                  <a:gd name="T9" fmla="*/ 2 h 42"/>
                  <a:gd name="T10" fmla="*/ 22 w 22"/>
                  <a:gd name="T11" fmla="*/ 2 h 42"/>
                  <a:gd name="T12" fmla="*/ 22 w 22"/>
                  <a:gd name="T13" fmla="*/ 3 h 42"/>
                  <a:gd name="T14" fmla="*/ 22 w 22"/>
                  <a:gd name="T15" fmla="*/ 3 h 42"/>
                  <a:gd name="T16" fmla="*/ 22 w 22"/>
                  <a:gd name="T17" fmla="*/ 3 h 42"/>
                  <a:gd name="T18" fmla="*/ 22 w 22"/>
                  <a:gd name="T19" fmla="*/ 5 h 42"/>
                  <a:gd name="T20" fmla="*/ 0 w 22"/>
                  <a:gd name="T21" fmla="*/ 42 h 42"/>
                  <a:gd name="T22" fmla="*/ 0 w 22"/>
                  <a:gd name="T23" fmla="*/ 42 h 42"/>
                  <a:gd name="T24" fmla="*/ 0 w 22"/>
                  <a:gd name="T25" fmla="*/ 40 h 42"/>
                  <a:gd name="T26" fmla="*/ 0 w 22"/>
                  <a:gd name="T27" fmla="*/ 40 h 42"/>
                  <a:gd name="T28" fmla="*/ 0 w 22"/>
                  <a:gd name="T29" fmla="*/ 40 h 42"/>
                  <a:gd name="T30" fmla="*/ 0 w 22"/>
                  <a:gd name="T31" fmla="*/ 40 h 42"/>
                  <a:gd name="T32" fmla="*/ 0 w 22"/>
                  <a:gd name="T33" fmla="*/ 38 h 42"/>
                  <a:gd name="T34" fmla="*/ 0 w 22"/>
                  <a:gd name="T35" fmla="*/ 38 h 42"/>
                  <a:gd name="T36" fmla="*/ 0 w 22"/>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2"/>
                  <a:gd name="T59" fmla="*/ 22 w 2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2">
                    <a:moveTo>
                      <a:pt x="0" y="38"/>
                    </a:moveTo>
                    <a:lnTo>
                      <a:pt x="22" y="0"/>
                    </a:lnTo>
                    <a:lnTo>
                      <a:pt x="22" y="2"/>
                    </a:lnTo>
                    <a:lnTo>
                      <a:pt x="22" y="3"/>
                    </a:lnTo>
                    <a:lnTo>
                      <a:pt x="22" y="5"/>
                    </a:lnTo>
                    <a:lnTo>
                      <a:pt x="0" y="42"/>
                    </a:lnTo>
                    <a:lnTo>
                      <a:pt x="0" y="40"/>
                    </a:lnTo>
                    <a:lnTo>
                      <a:pt x="0" y="38"/>
                    </a:lnTo>
                    <a:close/>
                  </a:path>
                </a:pathLst>
              </a:custGeom>
              <a:solidFill>
                <a:srgbClr val="B2B2B2"/>
              </a:solidFill>
              <a:ln w="9525">
                <a:noFill/>
                <a:round/>
                <a:headEnd/>
                <a:tailEnd/>
              </a:ln>
            </p:spPr>
            <p:txBody>
              <a:bodyPr/>
              <a:lstStyle/>
              <a:p>
                <a:pPr algn="ctr"/>
                <a:endParaRPr lang="en-US">
                  <a:latin typeface="Candara" pitchFamily="34" charset="0"/>
                </a:endParaRPr>
              </a:p>
            </p:txBody>
          </p:sp>
          <p:sp>
            <p:nvSpPr>
              <p:cNvPr id="7461" name="Freeform 677"/>
              <p:cNvSpPr>
                <a:spLocks/>
              </p:cNvSpPr>
              <p:nvPr/>
            </p:nvSpPr>
            <p:spPr bwMode="auto">
              <a:xfrm>
                <a:off x="2031" y="3358"/>
                <a:ext cx="23" cy="41"/>
              </a:xfrm>
              <a:custGeom>
                <a:avLst/>
                <a:gdLst>
                  <a:gd name="T0" fmla="*/ 0 w 23"/>
                  <a:gd name="T1" fmla="*/ 38 h 41"/>
                  <a:gd name="T2" fmla="*/ 22 w 23"/>
                  <a:gd name="T3" fmla="*/ 0 h 41"/>
                  <a:gd name="T4" fmla="*/ 22 w 23"/>
                  <a:gd name="T5" fmla="*/ 1 h 41"/>
                  <a:gd name="T6" fmla="*/ 22 w 23"/>
                  <a:gd name="T7" fmla="*/ 1 h 41"/>
                  <a:gd name="T8" fmla="*/ 22 w 23"/>
                  <a:gd name="T9" fmla="*/ 1 h 41"/>
                  <a:gd name="T10" fmla="*/ 22 w 23"/>
                  <a:gd name="T11" fmla="*/ 3 h 41"/>
                  <a:gd name="T12" fmla="*/ 22 w 23"/>
                  <a:gd name="T13" fmla="*/ 3 h 41"/>
                  <a:gd name="T14" fmla="*/ 22 w 23"/>
                  <a:gd name="T15" fmla="*/ 3 h 41"/>
                  <a:gd name="T16" fmla="*/ 22 w 23"/>
                  <a:gd name="T17" fmla="*/ 5 h 41"/>
                  <a:gd name="T18" fmla="*/ 23 w 23"/>
                  <a:gd name="T19" fmla="*/ 5 h 41"/>
                  <a:gd name="T20" fmla="*/ 2 w 23"/>
                  <a:gd name="T21" fmla="*/ 41 h 41"/>
                  <a:gd name="T22" fmla="*/ 0 w 23"/>
                  <a:gd name="T23" fmla="*/ 41 h 41"/>
                  <a:gd name="T24" fmla="*/ 0 w 23"/>
                  <a:gd name="T25" fmla="*/ 41 h 41"/>
                  <a:gd name="T26" fmla="*/ 0 w 23"/>
                  <a:gd name="T27" fmla="*/ 40 h 41"/>
                  <a:gd name="T28" fmla="*/ 0 w 23"/>
                  <a:gd name="T29" fmla="*/ 40 h 41"/>
                  <a:gd name="T30" fmla="*/ 0 w 23"/>
                  <a:gd name="T31" fmla="*/ 40 h 41"/>
                  <a:gd name="T32" fmla="*/ 0 w 23"/>
                  <a:gd name="T33" fmla="*/ 38 h 41"/>
                  <a:gd name="T34" fmla="*/ 0 w 23"/>
                  <a:gd name="T35" fmla="*/ 38 h 41"/>
                  <a:gd name="T36" fmla="*/ 0 w 23"/>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8"/>
                    </a:moveTo>
                    <a:lnTo>
                      <a:pt x="22" y="0"/>
                    </a:lnTo>
                    <a:lnTo>
                      <a:pt x="22" y="1"/>
                    </a:lnTo>
                    <a:lnTo>
                      <a:pt x="22" y="3"/>
                    </a:lnTo>
                    <a:lnTo>
                      <a:pt x="22" y="5"/>
                    </a:lnTo>
                    <a:lnTo>
                      <a:pt x="23" y="5"/>
                    </a:lnTo>
                    <a:lnTo>
                      <a:pt x="2" y="41"/>
                    </a:lnTo>
                    <a:lnTo>
                      <a:pt x="0" y="41"/>
                    </a:lnTo>
                    <a:lnTo>
                      <a:pt x="0" y="40"/>
                    </a:lnTo>
                    <a:lnTo>
                      <a:pt x="0" y="38"/>
                    </a:lnTo>
                    <a:close/>
                  </a:path>
                </a:pathLst>
              </a:custGeom>
              <a:solidFill>
                <a:srgbClr val="B2B2B2"/>
              </a:solidFill>
              <a:ln w="9525">
                <a:noFill/>
                <a:round/>
                <a:headEnd/>
                <a:tailEnd/>
              </a:ln>
            </p:spPr>
            <p:txBody>
              <a:bodyPr/>
              <a:lstStyle/>
              <a:p>
                <a:pPr algn="ctr"/>
                <a:endParaRPr lang="en-US">
                  <a:latin typeface="Candara" pitchFamily="34" charset="0"/>
                </a:endParaRPr>
              </a:p>
            </p:txBody>
          </p:sp>
          <p:sp>
            <p:nvSpPr>
              <p:cNvPr id="7462" name="Freeform 678"/>
              <p:cNvSpPr>
                <a:spLocks/>
              </p:cNvSpPr>
              <p:nvPr/>
            </p:nvSpPr>
            <p:spPr bwMode="auto">
              <a:xfrm>
                <a:off x="2031" y="3361"/>
                <a:ext cx="23" cy="41"/>
              </a:xfrm>
              <a:custGeom>
                <a:avLst/>
                <a:gdLst>
                  <a:gd name="T0" fmla="*/ 0 w 23"/>
                  <a:gd name="T1" fmla="*/ 37 h 41"/>
                  <a:gd name="T2" fmla="*/ 22 w 23"/>
                  <a:gd name="T3" fmla="*/ 0 h 41"/>
                  <a:gd name="T4" fmla="*/ 22 w 23"/>
                  <a:gd name="T5" fmla="*/ 0 h 41"/>
                  <a:gd name="T6" fmla="*/ 22 w 23"/>
                  <a:gd name="T7" fmla="*/ 0 h 41"/>
                  <a:gd name="T8" fmla="*/ 22 w 23"/>
                  <a:gd name="T9" fmla="*/ 2 h 41"/>
                  <a:gd name="T10" fmla="*/ 23 w 23"/>
                  <a:gd name="T11" fmla="*/ 2 h 41"/>
                  <a:gd name="T12" fmla="*/ 23 w 23"/>
                  <a:gd name="T13" fmla="*/ 2 h 41"/>
                  <a:gd name="T14" fmla="*/ 23 w 23"/>
                  <a:gd name="T15" fmla="*/ 3 h 41"/>
                  <a:gd name="T16" fmla="*/ 23 w 23"/>
                  <a:gd name="T17" fmla="*/ 3 h 41"/>
                  <a:gd name="T18" fmla="*/ 23 w 23"/>
                  <a:gd name="T19" fmla="*/ 3 h 41"/>
                  <a:gd name="T20" fmla="*/ 2 w 23"/>
                  <a:gd name="T21" fmla="*/ 41 h 41"/>
                  <a:gd name="T22" fmla="*/ 2 w 23"/>
                  <a:gd name="T23" fmla="*/ 40 h 41"/>
                  <a:gd name="T24" fmla="*/ 2 w 23"/>
                  <a:gd name="T25" fmla="*/ 40 h 41"/>
                  <a:gd name="T26" fmla="*/ 2 w 23"/>
                  <a:gd name="T27" fmla="*/ 40 h 41"/>
                  <a:gd name="T28" fmla="*/ 2 w 23"/>
                  <a:gd name="T29" fmla="*/ 38 h 41"/>
                  <a:gd name="T30" fmla="*/ 0 w 23"/>
                  <a:gd name="T31" fmla="*/ 38 h 41"/>
                  <a:gd name="T32" fmla="*/ 0 w 23"/>
                  <a:gd name="T33" fmla="*/ 38 h 41"/>
                  <a:gd name="T34" fmla="*/ 0 w 23"/>
                  <a:gd name="T35" fmla="*/ 37 h 41"/>
                  <a:gd name="T36" fmla="*/ 0 w 23"/>
                  <a:gd name="T37" fmla="*/ 37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7"/>
                    </a:moveTo>
                    <a:lnTo>
                      <a:pt x="22" y="0"/>
                    </a:lnTo>
                    <a:lnTo>
                      <a:pt x="22" y="2"/>
                    </a:lnTo>
                    <a:lnTo>
                      <a:pt x="23" y="2"/>
                    </a:lnTo>
                    <a:lnTo>
                      <a:pt x="23" y="3"/>
                    </a:lnTo>
                    <a:lnTo>
                      <a:pt x="2" y="41"/>
                    </a:lnTo>
                    <a:lnTo>
                      <a:pt x="2" y="40"/>
                    </a:lnTo>
                    <a:lnTo>
                      <a:pt x="2" y="38"/>
                    </a:lnTo>
                    <a:lnTo>
                      <a:pt x="0" y="38"/>
                    </a:lnTo>
                    <a:lnTo>
                      <a:pt x="0" y="37"/>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463" name="Freeform 679"/>
              <p:cNvSpPr>
                <a:spLocks/>
              </p:cNvSpPr>
              <p:nvPr/>
            </p:nvSpPr>
            <p:spPr bwMode="auto">
              <a:xfrm>
                <a:off x="2033" y="3363"/>
                <a:ext cx="21" cy="41"/>
              </a:xfrm>
              <a:custGeom>
                <a:avLst/>
                <a:gdLst>
                  <a:gd name="T0" fmla="*/ 0 w 21"/>
                  <a:gd name="T1" fmla="*/ 36 h 41"/>
                  <a:gd name="T2" fmla="*/ 21 w 21"/>
                  <a:gd name="T3" fmla="*/ 0 h 41"/>
                  <a:gd name="T4" fmla="*/ 21 w 21"/>
                  <a:gd name="T5" fmla="*/ 0 h 41"/>
                  <a:gd name="T6" fmla="*/ 21 w 21"/>
                  <a:gd name="T7" fmla="*/ 1 h 41"/>
                  <a:gd name="T8" fmla="*/ 21 w 21"/>
                  <a:gd name="T9" fmla="*/ 1 h 41"/>
                  <a:gd name="T10" fmla="*/ 21 w 21"/>
                  <a:gd name="T11" fmla="*/ 1 h 41"/>
                  <a:gd name="T12" fmla="*/ 21 w 21"/>
                  <a:gd name="T13" fmla="*/ 3 h 41"/>
                  <a:gd name="T14" fmla="*/ 21 w 21"/>
                  <a:gd name="T15" fmla="*/ 3 h 41"/>
                  <a:gd name="T16" fmla="*/ 21 w 21"/>
                  <a:gd name="T17" fmla="*/ 3 h 41"/>
                  <a:gd name="T18" fmla="*/ 21 w 21"/>
                  <a:gd name="T19" fmla="*/ 5 h 41"/>
                  <a:gd name="T20" fmla="*/ 0 w 21"/>
                  <a:gd name="T21" fmla="*/ 41 h 41"/>
                  <a:gd name="T22" fmla="*/ 0 w 21"/>
                  <a:gd name="T23" fmla="*/ 41 h 41"/>
                  <a:gd name="T24" fmla="*/ 0 w 21"/>
                  <a:gd name="T25" fmla="*/ 39 h 41"/>
                  <a:gd name="T26" fmla="*/ 0 w 21"/>
                  <a:gd name="T27" fmla="*/ 39 h 41"/>
                  <a:gd name="T28" fmla="*/ 0 w 21"/>
                  <a:gd name="T29" fmla="*/ 39 h 41"/>
                  <a:gd name="T30" fmla="*/ 0 w 21"/>
                  <a:gd name="T31" fmla="*/ 38 h 41"/>
                  <a:gd name="T32" fmla="*/ 0 w 21"/>
                  <a:gd name="T33" fmla="*/ 38 h 41"/>
                  <a:gd name="T34" fmla="*/ 0 w 21"/>
                  <a:gd name="T35" fmla="*/ 38 h 41"/>
                  <a:gd name="T36" fmla="*/ 0 w 21"/>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41"/>
                  <a:gd name="T59" fmla="*/ 21 w 2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41">
                    <a:moveTo>
                      <a:pt x="0" y="36"/>
                    </a:moveTo>
                    <a:lnTo>
                      <a:pt x="21" y="0"/>
                    </a:lnTo>
                    <a:lnTo>
                      <a:pt x="21" y="1"/>
                    </a:lnTo>
                    <a:lnTo>
                      <a:pt x="21" y="3"/>
                    </a:lnTo>
                    <a:lnTo>
                      <a:pt x="21" y="5"/>
                    </a:lnTo>
                    <a:lnTo>
                      <a:pt x="0" y="41"/>
                    </a:lnTo>
                    <a:lnTo>
                      <a:pt x="0" y="39"/>
                    </a:lnTo>
                    <a:lnTo>
                      <a:pt x="0" y="38"/>
                    </a:lnTo>
                    <a:lnTo>
                      <a:pt x="0" y="36"/>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464" name="Freeform 680"/>
              <p:cNvSpPr>
                <a:spLocks/>
              </p:cNvSpPr>
              <p:nvPr/>
            </p:nvSpPr>
            <p:spPr bwMode="auto">
              <a:xfrm>
                <a:off x="2033" y="3364"/>
                <a:ext cx="21" cy="42"/>
              </a:xfrm>
              <a:custGeom>
                <a:avLst/>
                <a:gdLst>
                  <a:gd name="T0" fmla="*/ 0 w 21"/>
                  <a:gd name="T1" fmla="*/ 38 h 42"/>
                  <a:gd name="T2" fmla="*/ 21 w 21"/>
                  <a:gd name="T3" fmla="*/ 0 h 42"/>
                  <a:gd name="T4" fmla="*/ 21 w 21"/>
                  <a:gd name="T5" fmla="*/ 2 h 42"/>
                  <a:gd name="T6" fmla="*/ 21 w 21"/>
                  <a:gd name="T7" fmla="*/ 2 h 42"/>
                  <a:gd name="T8" fmla="*/ 21 w 21"/>
                  <a:gd name="T9" fmla="*/ 2 h 42"/>
                  <a:gd name="T10" fmla="*/ 21 w 21"/>
                  <a:gd name="T11" fmla="*/ 4 h 42"/>
                  <a:gd name="T12" fmla="*/ 21 w 21"/>
                  <a:gd name="T13" fmla="*/ 4 h 42"/>
                  <a:gd name="T14" fmla="*/ 21 w 21"/>
                  <a:gd name="T15" fmla="*/ 4 h 42"/>
                  <a:gd name="T16" fmla="*/ 21 w 21"/>
                  <a:gd name="T17" fmla="*/ 5 h 42"/>
                  <a:gd name="T18" fmla="*/ 21 w 21"/>
                  <a:gd name="T19" fmla="*/ 5 h 42"/>
                  <a:gd name="T20" fmla="*/ 0 w 21"/>
                  <a:gd name="T21" fmla="*/ 42 h 42"/>
                  <a:gd name="T22" fmla="*/ 0 w 21"/>
                  <a:gd name="T23" fmla="*/ 42 h 42"/>
                  <a:gd name="T24" fmla="*/ 0 w 21"/>
                  <a:gd name="T25" fmla="*/ 40 h 42"/>
                  <a:gd name="T26" fmla="*/ 0 w 21"/>
                  <a:gd name="T27" fmla="*/ 40 h 42"/>
                  <a:gd name="T28" fmla="*/ 0 w 21"/>
                  <a:gd name="T29" fmla="*/ 40 h 42"/>
                  <a:gd name="T30" fmla="*/ 0 w 21"/>
                  <a:gd name="T31" fmla="*/ 40 h 42"/>
                  <a:gd name="T32" fmla="*/ 0 w 21"/>
                  <a:gd name="T33" fmla="*/ 38 h 42"/>
                  <a:gd name="T34" fmla="*/ 0 w 21"/>
                  <a:gd name="T35" fmla="*/ 38 h 42"/>
                  <a:gd name="T36" fmla="*/ 0 w 21"/>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42"/>
                  <a:gd name="T59" fmla="*/ 21 w 21"/>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42">
                    <a:moveTo>
                      <a:pt x="0" y="38"/>
                    </a:moveTo>
                    <a:lnTo>
                      <a:pt x="21" y="0"/>
                    </a:lnTo>
                    <a:lnTo>
                      <a:pt x="21" y="2"/>
                    </a:lnTo>
                    <a:lnTo>
                      <a:pt x="21" y="4"/>
                    </a:lnTo>
                    <a:lnTo>
                      <a:pt x="21" y="5"/>
                    </a:lnTo>
                    <a:lnTo>
                      <a:pt x="0" y="42"/>
                    </a:lnTo>
                    <a:lnTo>
                      <a:pt x="0" y="40"/>
                    </a:lnTo>
                    <a:lnTo>
                      <a:pt x="0" y="38"/>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465" name="Freeform 681"/>
              <p:cNvSpPr>
                <a:spLocks/>
              </p:cNvSpPr>
              <p:nvPr/>
            </p:nvSpPr>
            <p:spPr bwMode="auto">
              <a:xfrm>
                <a:off x="2033" y="3368"/>
                <a:ext cx="23" cy="39"/>
              </a:xfrm>
              <a:custGeom>
                <a:avLst/>
                <a:gdLst>
                  <a:gd name="T0" fmla="*/ 0 w 23"/>
                  <a:gd name="T1" fmla="*/ 36 h 39"/>
                  <a:gd name="T2" fmla="*/ 21 w 23"/>
                  <a:gd name="T3" fmla="*/ 0 h 39"/>
                  <a:gd name="T4" fmla="*/ 21 w 23"/>
                  <a:gd name="T5" fmla="*/ 0 h 39"/>
                  <a:gd name="T6" fmla="*/ 21 w 23"/>
                  <a:gd name="T7" fmla="*/ 0 h 39"/>
                  <a:gd name="T8" fmla="*/ 21 w 23"/>
                  <a:gd name="T9" fmla="*/ 1 h 39"/>
                  <a:gd name="T10" fmla="*/ 21 w 23"/>
                  <a:gd name="T11" fmla="*/ 1 h 39"/>
                  <a:gd name="T12" fmla="*/ 21 w 23"/>
                  <a:gd name="T13" fmla="*/ 1 h 39"/>
                  <a:gd name="T14" fmla="*/ 21 w 23"/>
                  <a:gd name="T15" fmla="*/ 3 h 39"/>
                  <a:gd name="T16" fmla="*/ 21 w 23"/>
                  <a:gd name="T17" fmla="*/ 3 h 39"/>
                  <a:gd name="T18" fmla="*/ 23 w 23"/>
                  <a:gd name="T19" fmla="*/ 3 h 39"/>
                  <a:gd name="T20" fmla="*/ 1 w 23"/>
                  <a:gd name="T21" fmla="*/ 39 h 39"/>
                  <a:gd name="T22" fmla="*/ 1 w 23"/>
                  <a:gd name="T23" fmla="*/ 39 h 39"/>
                  <a:gd name="T24" fmla="*/ 1 w 23"/>
                  <a:gd name="T25" fmla="*/ 39 h 39"/>
                  <a:gd name="T26" fmla="*/ 1 w 23"/>
                  <a:gd name="T27" fmla="*/ 38 h 39"/>
                  <a:gd name="T28" fmla="*/ 0 w 23"/>
                  <a:gd name="T29" fmla="*/ 38 h 39"/>
                  <a:gd name="T30" fmla="*/ 0 w 23"/>
                  <a:gd name="T31" fmla="*/ 38 h 39"/>
                  <a:gd name="T32" fmla="*/ 0 w 23"/>
                  <a:gd name="T33" fmla="*/ 36 h 39"/>
                  <a:gd name="T34" fmla="*/ 0 w 23"/>
                  <a:gd name="T35" fmla="*/ 36 h 39"/>
                  <a:gd name="T36" fmla="*/ 0 w 23"/>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9"/>
                  <a:gd name="T59" fmla="*/ 23 w 2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9">
                    <a:moveTo>
                      <a:pt x="0" y="36"/>
                    </a:moveTo>
                    <a:lnTo>
                      <a:pt x="21" y="0"/>
                    </a:lnTo>
                    <a:lnTo>
                      <a:pt x="21" y="1"/>
                    </a:lnTo>
                    <a:lnTo>
                      <a:pt x="21" y="3"/>
                    </a:lnTo>
                    <a:lnTo>
                      <a:pt x="23" y="3"/>
                    </a:lnTo>
                    <a:lnTo>
                      <a:pt x="1" y="39"/>
                    </a:lnTo>
                    <a:lnTo>
                      <a:pt x="1" y="38"/>
                    </a:lnTo>
                    <a:lnTo>
                      <a:pt x="0" y="38"/>
                    </a:lnTo>
                    <a:lnTo>
                      <a:pt x="0" y="36"/>
                    </a:lnTo>
                    <a:close/>
                  </a:path>
                </a:pathLst>
              </a:custGeom>
              <a:solidFill>
                <a:srgbClr val="B5B5B5"/>
              </a:solidFill>
              <a:ln w="9525">
                <a:noFill/>
                <a:round/>
                <a:headEnd/>
                <a:tailEnd/>
              </a:ln>
            </p:spPr>
            <p:txBody>
              <a:bodyPr/>
              <a:lstStyle/>
              <a:p>
                <a:pPr algn="ctr"/>
                <a:endParaRPr lang="en-US">
                  <a:latin typeface="Candara" pitchFamily="34" charset="0"/>
                </a:endParaRPr>
              </a:p>
            </p:txBody>
          </p:sp>
          <p:sp>
            <p:nvSpPr>
              <p:cNvPr id="7466" name="Freeform 682"/>
              <p:cNvSpPr>
                <a:spLocks/>
              </p:cNvSpPr>
              <p:nvPr/>
            </p:nvSpPr>
            <p:spPr bwMode="auto">
              <a:xfrm>
                <a:off x="2033" y="3369"/>
                <a:ext cx="23" cy="42"/>
              </a:xfrm>
              <a:custGeom>
                <a:avLst/>
                <a:gdLst>
                  <a:gd name="T0" fmla="*/ 0 w 23"/>
                  <a:gd name="T1" fmla="*/ 37 h 42"/>
                  <a:gd name="T2" fmla="*/ 21 w 23"/>
                  <a:gd name="T3" fmla="*/ 0 h 42"/>
                  <a:gd name="T4" fmla="*/ 21 w 23"/>
                  <a:gd name="T5" fmla="*/ 0 h 42"/>
                  <a:gd name="T6" fmla="*/ 21 w 23"/>
                  <a:gd name="T7" fmla="*/ 2 h 42"/>
                  <a:gd name="T8" fmla="*/ 21 w 23"/>
                  <a:gd name="T9" fmla="*/ 2 h 42"/>
                  <a:gd name="T10" fmla="*/ 23 w 23"/>
                  <a:gd name="T11" fmla="*/ 2 h 42"/>
                  <a:gd name="T12" fmla="*/ 23 w 23"/>
                  <a:gd name="T13" fmla="*/ 4 h 42"/>
                  <a:gd name="T14" fmla="*/ 23 w 23"/>
                  <a:gd name="T15" fmla="*/ 4 h 42"/>
                  <a:gd name="T16" fmla="*/ 23 w 23"/>
                  <a:gd name="T17" fmla="*/ 4 h 42"/>
                  <a:gd name="T18" fmla="*/ 23 w 23"/>
                  <a:gd name="T19" fmla="*/ 4 h 42"/>
                  <a:gd name="T20" fmla="*/ 1 w 23"/>
                  <a:gd name="T21" fmla="*/ 42 h 42"/>
                  <a:gd name="T22" fmla="*/ 1 w 23"/>
                  <a:gd name="T23" fmla="*/ 40 h 42"/>
                  <a:gd name="T24" fmla="*/ 1 w 23"/>
                  <a:gd name="T25" fmla="*/ 40 h 42"/>
                  <a:gd name="T26" fmla="*/ 1 w 23"/>
                  <a:gd name="T27" fmla="*/ 40 h 42"/>
                  <a:gd name="T28" fmla="*/ 1 w 23"/>
                  <a:gd name="T29" fmla="*/ 38 h 42"/>
                  <a:gd name="T30" fmla="*/ 1 w 23"/>
                  <a:gd name="T31" fmla="*/ 38 h 42"/>
                  <a:gd name="T32" fmla="*/ 1 w 23"/>
                  <a:gd name="T33" fmla="*/ 38 h 42"/>
                  <a:gd name="T34" fmla="*/ 1 w 23"/>
                  <a:gd name="T35" fmla="*/ 37 h 42"/>
                  <a:gd name="T36" fmla="*/ 0 w 23"/>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2"/>
                  <a:gd name="T59" fmla="*/ 23 w 23"/>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2">
                    <a:moveTo>
                      <a:pt x="0" y="37"/>
                    </a:moveTo>
                    <a:lnTo>
                      <a:pt x="21" y="0"/>
                    </a:lnTo>
                    <a:lnTo>
                      <a:pt x="21" y="2"/>
                    </a:lnTo>
                    <a:lnTo>
                      <a:pt x="23" y="2"/>
                    </a:lnTo>
                    <a:lnTo>
                      <a:pt x="23" y="4"/>
                    </a:lnTo>
                    <a:lnTo>
                      <a:pt x="1" y="42"/>
                    </a:lnTo>
                    <a:lnTo>
                      <a:pt x="1" y="40"/>
                    </a:lnTo>
                    <a:lnTo>
                      <a:pt x="1" y="38"/>
                    </a:lnTo>
                    <a:lnTo>
                      <a:pt x="1" y="37"/>
                    </a:lnTo>
                    <a:lnTo>
                      <a:pt x="0" y="37"/>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467" name="Freeform 683"/>
              <p:cNvSpPr>
                <a:spLocks/>
              </p:cNvSpPr>
              <p:nvPr/>
            </p:nvSpPr>
            <p:spPr bwMode="auto">
              <a:xfrm>
                <a:off x="2034" y="3371"/>
                <a:ext cx="22" cy="41"/>
              </a:xfrm>
              <a:custGeom>
                <a:avLst/>
                <a:gdLst>
                  <a:gd name="T0" fmla="*/ 0 w 22"/>
                  <a:gd name="T1" fmla="*/ 36 h 41"/>
                  <a:gd name="T2" fmla="*/ 22 w 22"/>
                  <a:gd name="T3" fmla="*/ 0 h 41"/>
                  <a:gd name="T4" fmla="*/ 22 w 22"/>
                  <a:gd name="T5" fmla="*/ 2 h 41"/>
                  <a:gd name="T6" fmla="*/ 22 w 22"/>
                  <a:gd name="T7" fmla="*/ 2 h 41"/>
                  <a:gd name="T8" fmla="*/ 22 w 22"/>
                  <a:gd name="T9" fmla="*/ 2 h 41"/>
                  <a:gd name="T10" fmla="*/ 22 w 22"/>
                  <a:gd name="T11" fmla="*/ 2 h 41"/>
                  <a:gd name="T12" fmla="*/ 22 w 22"/>
                  <a:gd name="T13" fmla="*/ 3 h 41"/>
                  <a:gd name="T14" fmla="*/ 22 w 22"/>
                  <a:gd name="T15" fmla="*/ 3 h 41"/>
                  <a:gd name="T16" fmla="*/ 22 w 22"/>
                  <a:gd name="T17" fmla="*/ 3 h 41"/>
                  <a:gd name="T18" fmla="*/ 22 w 22"/>
                  <a:gd name="T19" fmla="*/ 5 h 41"/>
                  <a:gd name="T20" fmla="*/ 0 w 22"/>
                  <a:gd name="T21" fmla="*/ 41 h 41"/>
                  <a:gd name="T22" fmla="*/ 0 w 22"/>
                  <a:gd name="T23" fmla="*/ 41 h 41"/>
                  <a:gd name="T24" fmla="*/ 0 w 22"/>
                  <a:gd name="T25" fmla="*/ 40 h 41"/>
                  <a:gd name="T26" fmla="*/ 0 w 22"/>
                  <a:gd name="T27" fmla="*/ 40 h 41"/>
                  <a:gd name="T28" fmla="*/ 0 w 22"/>
                  <a:gd name="T29" fmla="*/ 40 h 41"/>
                  <a:gd name="T30" fmla="*/ 0 w 22"/>
                  <a:gd name="T31" fmla="*/ 38 h 41"/>
                  <a:gd name="T32" fmla="*/ 0 w 22"/>
                  <a:gd name="T33" fmla="*/ 38 h 41"/>
                  <a:gd name="T34" fmla="*/ 0 w 22"/>
                  <a:gd name="T35" fmla="*/ 38 h 41"/>
                  <a:gd name="T36" fmla="*/ 0 w 22"/>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6"/>
                    </a:moveTo>
                    <a:lnTo>
                      <a:pt x="22" y="0"/>
                    </a:lnTo>
                    <a:lnTo>
                      <a:pt x="22" y="2"/>
                    </a:lnTo>
                    <a:lnTo>
                      <a:pt x="22" y="3"/>
                    </a:lnTo>
                    <a:lnTo>
                      <a:pt x="22" y="5"/>
                    </a:lnTo>
                    <a:lnTo>
                      <a:pt x="0" y="41"/>
                    </a:lnTo>
                    <a:lnTo>
                      <a:pt x="0" y="40"/>
                    </a:lnTo>
                    <a:lnTo>
                      <a:pt x="0" y="38"/>
                    </a:lnTo>
                    <a:lnTo>
                      <a:pt x="0" y="36"/>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468" name="Freeform 684"/>
              <p:cNvSpPr>
                <a:spLocks/>
              </p:cNvSpPr>
              <p:nvPr/>
            </p:nvSpPr>
            <p:spPr bwMode="auto">
              <a:xfrm>
                <a:off x="2034" y="3373"/>
                <a:ext cx="22" cy="41"/>
              </a:xfrm>
              <a:custGeom>
                <a:avLst/>
                <a:gdLst>
                  <a:gd name="T0" fmla="*/ 0 w 22"/>
                  <a:gd name="T1" fmla="*/ 38 h 41"/>
                  <a:gd name="T2" fmla="*/ 22 w 22"/>
                  <a:gd name="T3" fmla="*/ 0 h 41"/>
                  <a:gd name="T4" fmla="*/ 22 w 22"/>
                  <a:gd name="T5" fmla="*/ 1 h 41"/>
                  <a:gd name="T6" fmla="*/ 22 w 22"/>
                  <a:gd name="T7" fmla="*/ 1 h 41"/>
                  <a:gd name="T8" fmla="*/ 22 w 22"/>
                  <a:gd name="T9" fmla="*/ 1 h 41"/>
                  <a:gd name="T10" fmla="*/ 22 w 22"/>
                  <a:gd name="T11" fmla="*/ 3 h 41"/>
                  <a:gd name="T12" fmla="*/ 22 w 22"/>
                  <a:gd name="T13" fmla="*/ 3 h 41"/>
                  <a:gd name="T14" fmla="*/ 22 w 22"/>
                  <a:gd name="T15" fmla="*/ 3 h 41"/>
                  <a:gd name="T16" fmla="*/ 22 w 22"/>
                  <a:gd name="T17" fmla="*/ 5 h 41"/>
                  <a:gd name="T18" fmla="*/ 22 w 22"/>
                  <a:gd name="T19" fmla="*/ 5 h 41"/>
                  <a:gd name="T20" fmla="*/ 2 w 22"/>
                  <a:gd name="T21" fmla="*/ 41 h 41"/>
                  <a:gd name="T22" fmla="*/ 2 w 22"/>
                  <a:gd name="T23" fmla="*/ 41 h 41"/>
                  <a:gd name="T24" fmla="*/ 0 w 22"/>
                  <a:gd name="T25" fmla="*/ 39 h 41"/>
                  <a:gd name="T26" fmla="*/ 0 w 22"/>
                  <a:gd name="T27" fmla="*/ 39 h 41"/>
                  <a:gd name="T28" fmla="*/ 0 w 22"/>
                  <a:gd name="T29" fmla="*/ 39 h 41"/>
                  <a:gd name="T30" fmla="*/ 0 w 22"/>
                  <a:gd name="T31" fmla="*/ 39 h 41"/>
                  <a:gd name="T32" fmla="*/ 0 w 22"/>
                  <a:gd name="T33" fmla="*/ 38 h 41"/>
                  <a:gd name="T34" fmla="*/ 0 w 22"/>
                  <a:gd name="T35" fmla="*/ 38 h 41"/>
                  <a:gd name="T36" fmla="*/ 0 w 22"/>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8"/>
                    </a:moveTo>
                    <a:lnTo>
                      <a:pt x="22" y="0"/>
                    </a:lnTo>
                    <a:lnTo>
                      <a:pt x="22" y="1"/>
                    </a:lnTo>
                    <a:lnTo>
                      <a:pt x="22" y="3"/>
                    </a:lnTo>
                    <a:lnTo>
                      <a:pt x="22" y="5"/>
                    </a:lnTo>
                    <a:lnTo>
                      <a:pt x="2" y="41"/>
                    </a:lnTo>
                    <a:lnTo>
                      <a:pt x="0" y="39"/>
                    </a:lnTo>
                    <a:lnTo>
                      <a:pt x="0" y="38"/>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469" name="Freeform 685"/>
              <p:cNvSpPr>
                <a:spLocks/>
              </p:cNvSpPr>
              <p:nvPr/>
            </p:nvSpPr>
            <p:spPr bwMode="auto">
              <a:xfrm>
                <a:off x="2034" y="3376"/>
                <a:ext cx="24" cy="40"/>
              </a:xfrm>
              <a:custGeom>
                <a:avLst/>
                <a:gdLst>
                  <a:gd name="T0" fmla="*/ 0 w 24"/>
                  <a:gd name="T1" fmla="*/ 36 h 40"/>
                  <a:gd name="T2" fmla="*/ 22 w 24"/>
                  <a:gd name="T3" fmla="*/ 0 h 40"/>
                  <a:gd name="T4" fmla="*/ 22 w 24"/>
                  <a:gd name="T5" fmla="*/ 0 h 40"/>
                  <a:gd name="T6" fmla="*/ 22 w 24"/>
                  <a:gd name="T7" fmla="*/ 0 h 40"/>
                  <a:gd name="T8" fmla="*/ 22 w 24"/>
                  <a:gd name="T9" fmla="*/ 2 h 40"/>
                  <a:gd name="T10" fmla="*/ 22 w 24"/>
                  <a:gd name="T11" fmla="*/ 2 h 40"/>
                  <a:gd name="T12" fmla="*/ 22 w 24"/>
                  <a:gd name="T13" fmla="*/ 2 h 40"/>
                  <a:gd name="T14" fmla="*/ 24 w 24"/>
                  <a:gd name="T15" fmla="*/ 3 h 40"/>
                  <a:gd name="T16" fmla="*/ 24 w 24"/>
                  <a:gd name="T17" fmla="*/ 3 h 40"/>
                  <a:gd name="T18" fmla="*/ 24 w 24"/>
                  <a:gd name="T19" fmla="*/ 3 h 40"/>
                  <a:gd name="T20" fmla="*/ 2 w 24"/>
                  <a:gd name="T21" fmla="*/ 40 h 40"/>
                  <a:gd name="T22" fmla="*/ 2 w 24"/>
                  <a:gd name="T23" fmla="*/ 40 h 40"/>
                  <a:gd name="T24" fmla="*/ 2 w 24"/>
                  <a:gd name="T25" fmla="*/ 40 h 40"/>
                  <a:gd name="T26" fmla="*/ 2 w 24"/>
                  <a:gd name="T27" fmla="*/ 38 h 40"/>
                  <a:gd name="T28" fmla="*/ 2 w 24"/>
                  <a:gd name="T29" fmla="*/ 38 h 40"/>
                  <a:gd name="T30" fmla="*/ 2 w 24"/>
                  <a:gd name="T31" fmla="*/ 38 h 40"/>
                  <a:gd name="T32" fmla="*/ 0 w 24"/>
                  <a:gd name="T33" fmla="*/ 36 h 40"/>
                  <a:gd name="T34" fmla="*/ 0 w 24"/>
                  <a:gd name="T35" fmla="*/ 36 h 40"/>
                  <a:gd name="T36" fmla="*/ 0 w 24"/>
                  <a:gd name="T37" fmla="*/ 36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0"/>
                  <a:gd name="T59" fmla="*/ 24 w 2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0">
                    <a:moveTo>
                      <a:pt x="0" y="36"/>
                    </a:moveTo>
                    <a:lnTo>
                      <a:pt x="22" y="0"/>
                    </a:lnTo>
                    <a:lnTo>
                      <a:pt x="22" y="2"/>
                    </a:lnTo>
                    <a:lnTo>
                      <a:pt x="24" y="3"/>
                    </a:lnTo>
                    <a:lnTo>
                      <a:pt x="2" y="40"/>
                    </a:lnTo>
                    <a:lnTo>
                      <a:pt x="2" y="38"/>
                    </a:lnTo>
                    <a:lnTo>
                      <a:pt x="0" y="36"/>
                    </a:lnTo>
                    <a:close/>
                  </a:path>
                </a:pathLst>
              </a:custGeom>
              <a:solidFill>
                <a:srgbClr val="B8B8B8"/>
              </a:solidFill>
              <a:ln w="9525">
                <a:noFill/>
                <a:round/>
                <a:headEnd/>
                <a:tailEnd/>
              </a:ln>
            </p:spPr>
            <p:txBody>
              <a:bodyPr/>
              <a:lstStyle/>
              <a:p>
                <a:pPr algn="ctr"/>
                <a:endParaRPr lang="en-US">
                  <a:latin typeface="Candara" pitchFamily="34" charset="0"/>
                </a:endParaRPr>
              </a:p>
            </p:txBody>
          </p:sp>
          <p:sp>
            <p:nvSpPr>
              <p:cNvPr id="7470" name="Freeform 686"/>
              <p:cNvSpPr>
                <a:spLocks/>
              </p:cNvSpPr>
              <p:nvPr/>
            </p:nvSpPr>
            <p:spPr bwMode="auto">
              <a:xfrm>
                <a:off x="2036" y="3378"/>
                <a:ext cx="22" cy="41"/>
              </a:xfrm>
              <a:custGeom>
                <a:avLst/>
                <a:gdLst>
                  <a:gd name="T0" fmla="*/ 0 w 22"/>
                  <a:gd name="T1" fmla="*/ 36 h 41"/>
                  <a:gd name="T2" fmla="*/ 20 w 22"/>
                  <a:gd name="T3" fmla="*/ 0 h 41"/>
                  <a:gd name="T4" fmla="*/ 20 w 22"/>
                  <a:gd name="T5" fmla="*/ 0 h 41"/>
                  <a:gd name="T6" fmla="*/ 22 w 22"/>
                  <a:gd name="T7" fmla="*/ 1 h 41"/>
                  <a:gd name="T8" fmla="*/ 22 w 22"/>
                  <a:gd name="T9" fmla="*/ 1 h 41"/>
                  <a:gd name="T10" fmla="*/ 22 w 22"/>
                  <a:gd name="T11" fmla="*/ 1 h 41"/>
                  <a:gd name="T12" fmla="*/ 22 w 22"/>
                  <a:gd name="T13" fmla="*/ 3 h 41"/>
                  <a:gd name="T14" fmla="*/ 22 w 22"/>
                  <a:gd name="T15" fmla="*/ 3 h 41"/>
                  <a:gd name="T16" fmla="*/ 22 w 22"/>
                  <a:gd name="T17" fmla="*/ 3 h 41"/>
                  <a:gd name="T18" fmla="*/ 22 w 22"/>
                  <a:gd name="T19" fmla="*/ 5 h 41"/>
                  <a:gd name="T20" fmla="*/ 0 w 22"/>
                  <a:gd name="T21" fmla="*/ 41 h 41"/>
                  <a:gd name="T22" fmla="*/ 0 w 22"/>
                  <a:gd name="T23" fmla="*/ 39 h 41"/>
                  <a:gd name="T24" fmla="*/ 0 w 22"/>
                  <a:gd name="T25" fmla="*/ 39 h 41"/>
                  <a:gd name="T26" fmla="*/ 0 w 22"/>
                  <a:gd name="T27" fmla="*/ 39 h 41"/>
                  <a:gd name="T28" fmla="*/ 0 w 22"/>
                  <a:gd name="T29" fmla="*/ 38 h 41"/>
                  <a:gd name="T30" fmla="*/ 0 w 22"/>
                  <a:gd name="T31" fmla="*/ 38 h 41"/>
                  <a:gd name="T32" fmla="*/ 0 w 22"/>
                  <a:gd name="T33" fmla="*/ 38 h 41"/>
                  <a:gd name="T34" fmla="*/ 0 w 22"/>
                  <a:gd name="T35" fmla="*/ 36 h 41"/>
                  <a:gd name="T36" fmla="*/ 0 w 22"/>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6"/>
                    </a:moveTo>
                    <a:lnTo>
                      <a:pt x="20" y="0"/>
                    </a:lnTo>
                    <a:lnTo>
                      <a:pt x="22" y="1"/>
                    </a:lnTo>
                    <a:lnTo>
                      <a:pt x="22" y="3"/>
                    </a:lnTo>
                    <a:lnTo>
                      <a:pt x="22" y="5"/>
                    </a:lnTo>
                    <a:lnTo>
                      <a:pt x="0" y="41"/>
                    </a:lnTo>
                    <a:lnTo>
                      <a:pt x="0" y="39"/>
                    </a:lnTo>
                    <a:lnTo>
                      <a:pt x="0" y="38"/>
                    </a:lnTo>
                    <a:lnTo>
                      <a:pt x="0" y="36"/>
                    </a:lnTo>
                    <a:close/>
                  </a:path>
                </a:pathLst>
              </a:custGeom>
              <a:solidFill>
                <a:srgbClr val="BABABA"/>
              </a:solidFill>
              <a:ln w="9525">
                <a:noFill/>
                <a:round/>
                <a:headEnd/>
                <a:tailEnd/>
              </a:ln>
            </p:spPr>
            <p:txBody>
              <a:bodyPr/>
              <a:lstStyle/>
              <a:p>
                <a:pPr algn="ctr"/>
                <a:endParaRPr lang="en-US">
                  <a:latin typeface="Candara" pitchFamily="34" charset="0"/>
                </a:endParaRPr>
              </a:p>
            </p:txBody>
          </p:sp>
          <p:sp>
            <p:nvSpPr>
              <p:cNvPr id="7471" name="Freeform 687"/>
              <p:cNvSpPr>
                <a:spLocks/>
              </p:cNvSpPr>
              <p:nvPr/>
            </p:nvSpPr>
            <p:spPr bwMode="auto">
              <a:xfrm>
                <a:off x="2036" y="3379"/>
                <a:ext cx="22" cy="42"/>
              </a:xfrm>
              <a:custGeom>
                <a:avLst/>
                <a:gdLst>
                  <a:gd name="T0" fmla="*/ 0 w 22"/>
                  <a:gd name="T1" fmla="*/ 37 h 42"/>
                  <a:gd name="T2" fmla="*/ 22 w 22"/>
                  <a:gd name="T3" fmla="*/ 0 h 42"/>
                  <a:gd name="T4" fmla="*/ 22 w 22"/>
                  <a:gd name="T5" fmla="*/ 2 h 42"/>
                  <a:gd name="T6" fmla="*/ 22 w 22"/>
                  <a:gd name="T7" fmla="*/ 2 h 42"/>
                  <a:gd name="T8" fmla="*/ 22 w 22"/>
                  <a:gd name="T9" fmla="*/ 2 h 42"/>
                  <a:gd name="T10" fmla="*/ 22 w 22"/>
                  <a:gd name="T11" fmla="*/ 4 h 42"/>
                  <a:gd name="T12" fmla="*/ 22 w 22"/>
                  <a:gd name="T13" fmla="*/ 4 h 42"/>
                  <a:gd name="T14" fmla="*/ 22 w 22"/>
                  <a:gd name="T15" fmla="*/ 4 h 42"/>
                  <a:gd name="T16" fmla="*/ 22 w 22"/>
                  <a:gd name="T17" fmla="*/ 4 h 42"/>
                  <a:gd name="T18" fmla="*/ 22 w 22"/>
                  <a:gd name="T19" fmla="*/ 5 h 42"/>
                  <a:gd name="T20" fmla="*/ 0 w 22"/>
                  <a:gd name="T21" fmla="*/ 42 h 42"/>
                  <a:gd name="T22" fmla="*/ 0 w 22"/>
                  <a:gd name="T23" fmla="*/ 42 h 42"/>
                  <a:gd name="T24" fmla="*/ 0 w 22"/>
                  <a:gd name="T25" fmla="*/ 40 h 42"/>
                  <a:gd name="T26" fmla="*/ 0 w 22"/>
                  <a:gd name="T27" fmla="*/ 40 h 42"/>
                  <a:gd name="T28" fmla="*/ 0 w 22"/>
                  <a:gd name="T29" fmla="*/ 40 h 42"/>
                  <a:gd name="T30" fmla="*/ 0 w 22"/>
                  <a:gd name="T31" fmla="*/ 38 h 42"/>
                  <a:gd name="T32" fmla="*/ 0 w 22"/>
                  <a:gd name="T33" fmla="*/ 38 h 42"/>
                  <a:gd name="T34" fmla="*/ 0 w 22"/>
                  <a:gd name="T35" fmla="*/ 38 h 42"/>
                  <a:gd name="T36" fmla="*/ 0 w 22"/>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2"/>
                  <a:gd name="T59" fmla="*/ 22 w 2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2">
                    <a:moveTo>
                      <a:pt x="0" y="37"/>
                    </a:moveTo>
                    <a:lnTo>
                      <a:pt x="22" y="0"/>
                    </a:lnTo>
                    <a:lnTo>
                      <a:pt x="22" y="2"/>
                    </a:lnTo>
                    <a:lnTo>
                      <a:pt x="22" y="4"/>
                    </a:lnTo>
                    <a:lnTo>
                      <a:pt x="22" y="5"/>
                    </a:lnTo>
                    <a:lnTo>
                      <a:pt x="0" y="42"/>
                    </a:lnTo>
                    <a:lnTo>
                      <a:pt x="0" y="40"/>
                    </a:lnTo>
                    <a:lnTo>
                      <a:pt x="0" y="38"/>
                    </a:lnTo>
                    <a:lnTo>
                      <a:pt x="0" y="37"/>
                    </a:lnTo>
                    <a:close/>
                  </a:path>
                </a:pathLst>
              </a:custGeom>
              <a:solidFill>
                <a:srgbClr val="BABABA"/>
              </a:solidFill>
              <a:ln w="9525">
                <a:noFill/>
                <a:round/>
                <a:headEnd/>
                <a:tailEnd/>
              </a:ln>
            </p:spPr>
            <p:txBody>
              <a:bodyPr/>
              <a:lstStyle/>
              <a:p>
                <a:pPr algn="ctr"/>
                <a:endParaRPr lang="en-US">
                  <a:latin typeface="Candara" pitchFamily="34" charset="0"/>
                </a:endParaRPr>
              </a:p>
            </p:txBody>
          </p:sp>
          <p:sp>
            <p:nvSpPr>
              <p:cNvPr id="7472" name="Freeform 688"/>
              <p:cNvSpPr>
                <a:spLocks/>
              </p:cNvSpPr>
              <p:nvPr/>
            </p:nvSpPr>
            <p:spPr bwMode="auto">
              <a:xfrm>
                <a:off x="2036" y="3383"/>
                <a:ext cx="23" cy="39"/>
              </a:xfrm>
              <a:custGeom>
                <a:avLst/>
                <a:gdLst>
                  <a:gd name="T0" fmla="*/ 0 w 23"/>
                  <a:gd name="T1" fmla="*/ 36 h 39"/>
                  <a:gd name="T2" fmla="*/ 22 w 23"/>
                  <a:gd name="T3" fmla="*/ 0 h 39"/>
                  <a:gd name="T4" fmla="*/ 22 w 23"/>
                  <a:gd name="T5" fmla="*/ 0 h 39"/>
                  <a:gd name="T6" fmla="*/ 22 w 23"/>
                  <a:gd name="T7" fmla="*/ 0 h 39"/>
                  <a:gd name="T8" fmla="*/ 22 w 23"/>
                  <a:gd name="T9" fmla="*/ 0 h 39"/>
                  <a:gd name="T10" fmla="*/ 22 w 23"/>
                  <a:gd name="T11" fmla="*/ 1 h 39"/>
                  <a:gd name="T12" fmla="*/ 22 w 23"/>
                  <a:gd name="T13" fmla="*/ 1 h 39"/>
                  <a:gd name="T14" fmla="*/ 22 w 23"/>
                  <a:gd name="T15" fmla="*/ 1 h 39"/>
                  <a:gd name="T16" fmla="*/ 23 w 23"/>
                  <a:gd name="T17" fmla="*/ 3 h 39"/>
                  <a:gd name="T18" fmla="*/ 23 w 23"/>
                  <a:gd name="T19" fmla="*/ 3 h 39"/>
                  <a:gd name="T20" fmla="*/ 2 w 23"/>
                  <a:gd name="T21" fmla="*/ 39 h 39"/>
                  <a:gd name="T22" fmla="*/ 2 w 23"/>
                  <a:gd name="T23" fmla="*/ 39 h 39"/>
                  <a:gd name="T24" fmla="*/ 2 w 23"/>
                  <a:gd name="T25" fmla="*/ 39 h 39"/>
                  <a:gd name="T26" fmla="*/ 0 w 23"/>
                  <a:gd name="T27" fmla="*/ 38 h 39"/>
                  <a:gd name="T28" fmla="*/ 0 w 23"/>
                  <a:gd name="T29" fmla="*/ 38 h 39"/>
                  <a:gd name="T30" fmla="*/ 0 w 23"/>
                  <a:gd name="T31" fmla="*/ 38 h 39"/>
                  <a:gd name="T32" fmla="*/ 0 w 23"/>
                  <a:gd name="T33" fmla="*/ 36 h 39"/>
                  <a:gd name="T34" fmla="*/ 0 w 23"/>
                  <a:gd name="T35" fmla="*/ 36 h 39"/>
                  <a:gd name="T36" fmla="*/ 0 w 23"/>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9"/>
                  <a:gd name="T59" fmla="*/ 23 w 2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9">
                    <a:moveTo>
                      <a:pt x="0" y="36"/>
                    </a:moveTo>
                    <a:lnTo>
                      <a:pt x="22" y="0"/>
                    </a:lnTo>
                    <a:lnTo>
                      <a:pt x="22" y="1"/>
                    </a:lnTo>
                    <a:lnTo>
                      <a:pt x="23" y="3"/>
                    </a:lnTo>
                    <a:lnTo>
                      <a:pt x="2" y="39"/>
                    </a:lnTo>
                    <a:lnTo>
                      <a:pt x="0" y="38"/>
                    </a:lnTo>
                    <a:lnTo>
                      <a:pt x="0" y="36"/>
                    </a:lnTo>
                    <a:close/>
                  </a:path>
                </a:pathLst>
              </a:custGeom>
              <a:solidFill>
                <a:srgbClr val="BABABA"/>
              </a:solidFill>
              <a:ln w="9525">
                <a:noFill/>
                <a:round/>
                <a:headEnd/>
                <a:tailEnd/>
              </a:ln>
            </p:spPr>
            <p:txBody>
              <a:bodyPr/>
              <a:lstStyle/>
              <a:p>
                <a:pPr algn="ctr"/>
                <a:endParaRPr lang="en-US">
                  <a:latin typeface="Candara" pitchFamily="34" charset="0"/>
                </a:endParaRPr>
              </a:p>
            </p:txBody>
          </p:sp>
          <p:sp>
            <p:nvSpPr>
              <p:cNvPr id="7473" name="Freeform 689"/>
              <p:cNvSpPr>
                <a:spLocks/>
              </p:cNvSpPr>
              <p:nvPr/>
            </p:nvSpPr>
            <p:spPr bwMode="auto">
              <a:xfrm>
                <a:off x="2036" y="3384"/>
                <a:ext cx="23" cy="42"/>
              </a:xfrm>
              <a:custGeom>
                <a:avLst/>
                <a:gdLst>
                  <a:gd name="T0" fmla="*/ 0 w 23"/>
                  <a:gd name="T1" fmla="*/ 37 h 42"/>
                  <a:gd name="T2" fmla="*/ 22 w 23"/>
                  <a:gd name="T3" fmla="*/ 0 h 42"/>
                  <a:gd name="T4" fmla="*/ 22 w 23"/>
                  <a:gd name="T5" fmla="*/ 0 h 42"/>
                  <a:gd name="T6" fmla="*/ 22 w 23"/>
                  <a:gd name="T7" fmla="*/ 0 h 42"/>
                  <a:gd name="T8" fmla="*/ 23 w 23"/>
                  <a:gd name="T9" fmla="*/ 2 h 42"/>
                  <a:gd name="T10" fmla="*/ 23 w 23"/>
                  <a:gd name="T11" fmla="*/ 2 h 42"/>
                  <a:gd name="T12" fmla="*/ 23 w 23"/>
                  <a:gd name="T13" fmla="*/ 2 h 42"/>
                  <a:gd name="T14" fmla="*/ 23 w 23"/>
                  <a:gd name="T15" fmla="*/ 4 h 42"/>
                  <a:gd name="T16" fmla="*/ 23 w 23"/>
                  <a:gd name="T17" fmla="*/ 4 h 42"/>
                  <a:gd name="T18" fmla="*/ 23 w 23"/>
                  <a:gd name="T19" fmla="*/ 4 h 42"/>
                  <a:gd name="T20" fmla="*/ 2 w 23"/>
                  <a:gd name="T21" fmla="*/ 42 h 42"/>
                  <a:gd name="T22" fmla="*/ 2 w 23"/>
                  <a:gd name="T23" fmla="*/ 40 h 42"/>
                  <a:gd name="T24" fmla="*/ 2 w 23"/>
                  <a:gd name="T25" fmla="*/ 40 h 42"/>
                  <a:gd name="T26" fmla="*/ 2 w 23"/>
                  <a:gd name="T27" fmla="*/ 40 h 42"/>
                  <a:gd name="T28" fmla="*/ 2 w 23"/>
                  <a:gd name="T29" fmla="*/ 38 h 42"/>
                  <a:gd name="T30" fmla="*/ 2 w 23"/>
                  <a:gd name="T31" fmla="*/ 38 h 42"/>
                  <a:gd name="T32" fmla="*/ 2 w 23"/>
                  <a:gd name="T33" fmla="*/ 38 h 42"/>
                  <a:gd name="T34" fmla="*/ 0 w 23"/>
                  <a:gd name="T35" fmla="*/ 37 h 42"/>
                  <a:gd name="T36" fmla="*/ 0 w 23"/>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2"/>
                  <a:gd name="T59" fmla="*/ 23 w 23"/>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2">
                    <a:moveTo>
                      <a:pt x="0" y="37"/>
                    </a:moveTo>
                    <a:lnTo>
                      <a:pt x="22" y="0"/>
                    </a:lnTo>
                    <a:lnTo>
                      <a:pt x="23" y="2"/>
                    </a:lnTo>
                    <a:lnTo>
                      <a:pt x="23" y="4"/>
                    </a:lnTo>
                    <a:lnTo>
                      <a:pt x="2" y="42"/>
                    </a:lnTo>
                    <a:lnTo>
                      <a:pt x="2" y="40"/>
                    </a:lnTo>
                    <a:lnTo>
                      <a:pt x="2" y="38"/>
                    </a:lnTo>
                    <a:lnTo>
                      <a:pt x="0" y="37"/>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474" name="Freeform 690"/>
              <p:cNvSpPr>
                <a:spLocks/>
              </p:cNvSpPr>
              <p:nvPr/>
            </p:nvSpPr>
            <p:spPr bwMode="auto">
              <a:xfrm>
                <a:off x="2038" y="3386"/>
                <a:ext cx="21" cy="41"/>
              </a:xfrm>
              <a:custGeom>
                <a:avLst/>
                <a:gdLst>
                  <a:gd name="T0" fmla="*/ 0 w 21"/>
                  <a:gd name="T1" fmla="*/ 36 h 41"/>
                  <a:gd name="T2" fmla="*/ 21 w 21"/>
                  <a:gd name="T3" fmla="*/ 0 h 41"/>
                  <a:gd name="T4" fmla="*/ 21 w 21"/>
                  <a:gd name="T5" fmla="*/ 0 h 41"/>
                  <a:gd name="T6" fmla="*/ 21 w 21"/>
                  <a:gd name="T7" fmla="*/ 2 h 41"/>
                  <a:gd name="T8" fmla="*/ 21 w 21"/>
                  <a:gd name="T9" fmla="*/ 2 h 41"/>
                  <a:gd name="T10" fmla="*/ 21 w 21"/>
                  <a:gd name="T11" fmla="*/ 2 h 41"/>
                  <a:gd name="T12" fmla="*/ 21 w 21"/>
                  <a:gd name="T13" fmla="*/ 2 h 41"/>
                  <a:gd name="T14" fmla="*/ 21 w 21"/>
                  <a:gd name="T15" fmla="*/ 3 h 41"/>
                  <a:gd name="T16" fmla="*/ 21 w 21"/>
                  <a:gd name="T17" fmla="*/ 3 h 41"/>
                  <a:gd name="T18" fmla="*/ 21 w 21"/>
                  <a:gd name="T19" fmla="*/ 3 h 41"/>
                  <a:gd name="T20" fmla="*/ 0 w 21"/>
                  <a:gd name="T21" fmla="*/ 41 h 41"/>
                  <a:gd name="T22" fmla="*/ 0 w 21"/>
                  <a:gd name="T23" fmla="*/ 41 h 41"/>
                  <a:gd name="T24" fmla="*/ 0 w 21"/>
                  <a:gd name="T25" fmla="*/ 40 h 41"/>
                  <a:gd name="T26" fmla="*/ 0 w 21"/>
                  <a:gd name="T27" fmla="*/ 40 h 41"/>
                  <a:gd name="T28" fmla="*/ 0 w 21"/>
                  <a:gd name="T29" fmla="*/ 40 h 41"/>
                  <a:gd name="T30" fmla="*/ 0 w 21"/>
                  <a:gd name="T31" fmla="*/ 38 h 41"/>
                  <a:gd name="T32" fmla="*/ 0 w 21"/>
                  <a:gd name="T33" fmla="*/ 38 h 41"/>
                  <a:gd name="T34" fmla="*/ 0 w 21"/>
                  <a:gd name="T35" fmla="*/ 38 h 41"/>
                  <a:gd name="T36" fmla="*/ 0 w 21"/>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41"/>
                  <a:gd name="T59" fmla="*/ 21 w 2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41">
                    <a:moveTo>
                      <a:pt x="0" y="36"/>
                    </a:moveTo>
                    <a:lnTo>
                      <a:pt x="21" y="0"/>
                    </a:lnTo>
                    <a:lnTo>
                      <a:pt x="21" y="2"/>
                    </a:lnTo>
                    <a:lnTo>
                      <a:pt x="21" y="3"/>
                    </a:lnTo>
                    <a:lnTo>
                      <a:pt x="0" y="41"/>
                    </a:lnTo>
                    <a:lnTo>
                      <a:pt x="0" y="40"/>
                    </a:lnTo>
                    <a:lnTo>
                      <a:pt x="0" y="38"/>
                    </a:lnTo>
                    <a:lnTo>
                      <a:pt x="0" y="36"/>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475" name="Freeform 691"/>
              <p:cNvSpPr>
                <a:spLocks/>
              </p:cNvSpPr>
              <p:nvPr/>
            </p:nvSpPr>
            <p:spPr bwMode="auto">
              <a:xfrm>
                <a:off x="2038" y="3388"/>
                <a:ext cx="23" cy="41"/>
              </a:xfrm>
              <a:custGeom>
                <a:avLst/>
                <a:gdLst>
                  <a:gd name="T0" fmla="*/ 0 w 23"/>
                  <a:gd name="T1" fmla="*/ 38 h 41"/>
                  <a:gd name="T2" fmla="*/ 21 w 23"/>
                  <a:gd name="T3" fmla="*/ 0 h 41"/>
                  <a:gd name="T4" fmla="*/ 21 w 23"/>
                  <a:gd name="T5" fmla="*/ 0 h 41"/>
                  <a:gd name="T6" fmla="*/ 21 w 23"/>
                  <a:gd name="T7" fmla="*/ 1 h 41"/>
                  <a:gd name="T8" fmla="*/ 21 w 23"/>
                  <a:gd name="T9" fmla="*/ 1 h 41"/>
                  <a:gd name="T10" fmla="*/ 21 w 23"/>
                  <a:gd name="T11" fmla="*/ 1 h 41"/>
                  <a:gd name="T12" fmla="*/ 21 w 23"/>
                  <a:gd name="T13" fmla="*/ 3 h 41"/>
                  <a:gd name="T14" fmla="*/ 21 w 23"/>
                  <a:gd name="T15" fmla="*/ 3 h 41"/>
                  <a:gd name="T16" fmla="*/ 21 w 23"/>
                  <a:gd name="T17" fmla="*/ 3 h 41"/>
                  <a:gd name="T18" fmla="*/ 23 w 23"/>
                  <a:gd name="T19" fmla="*/ 5 h 41"/>
                  <a:gd name="T20" fmla="*/ 0 w 23"/>
                  <a:gd name="T21" fmla="*/ 41 h 41"/>
                  <a:gd name="T22" fmla="*/ 0 w 23"/>
                  <a:gd name="T23" fmla="*/ 41 h 41"/>
                  <a:gd name="T24" fmla="*/ 0 w 23"/>
                  <a:gd name="T25" fmla="*/ 41 h 41"/>
                  <a:gd name="T26" fmla="*/ 0 w 23"/>
                  <a:gd name="T27" fmla="*/ 39 h 41"/>
                  <a:gd name="T28" fmla="*/ 0 w 23"/>
                  <a:gd name="T29" fmla="*/ 39 h 41"/>
                  <a:gd name="T30" fmla="*/ 0 w 23"/>
                  <a:gd name="T31" fmla="*/ 39 h 41"/>
                  <a:gd name="T32" fmla="*/ 0 w 23"/>
                  <a:gd name="T33" fmla="*/ 38 h 41"/>
                  <a:gd name="T34" fmla="*/ 0 w 23"/>
                  <a:gd name="T35" fmla="*/ 38 h 41"/>
                  <a:gd name="T36" fmla="*/ 0 w 23"/>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8"/>
                    </a:moveTo>
                    <a:lnTo>
                      <a:pt x="21" y="0"/>
                    </a:lnTo>
                    <a:lnTo>
                      <a:pt x="21" y="1"/>
                    </a:lnTo>
                    <a:lnTo>
                      <a:pt x="21" y="3"/>
                    </a:lnTo>
                    <a:lnTo>
                      <a:pt x="23" y="5"/>
                    </a:lnTo>
                    <a:lnTo>
                      <a:pt x="0" y="41"/>
                    </a:lnTo>
                    <a:lnTo>
                      <a:pt x="0" y="39"/>
                    </a:lnTo>
                    <a:lnTo>
                      <a:pt x="0" y="38"/>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476" name="Freeform 692"/>
              <p:cNvSpPr>
                <a:spLocks/>
              </p:cNvSpPr>
              <p:nvPr/>
            </p:nvSpPr>
            <p:spPr bwMode="auto">
              <a:xfrm>
                <a:off x="2038" y="3389"/>
                <a:ext cx="23" cy="43"/>
              </a:xfrm>
              <a:custGeom>
                <a:avLst/>
                <a:gdLst>
                  <a:gd name="T0" fmla="*/ 0 w 23"/>
                  <a:gd name="T1" fmla="*/ 38 h 43"/>
                  <a:gd name="T2" fmla="*/ 21 w 23"/>
                  <a:gd name="T3" fmla="*/ 0 h 43"/>
                  <a:gd name="T4" fmla="*/ 21 w 23"/>
                  <a:gd name="T5" fmla="*/ 2 h 43"/>
                  <a:gd name="T6" fmla="*/ 21 w 23"/>
                  <a:gd name="T7" fmla="*/ 2 h 43"/>
                  <a:gd name="T8" fmla="*/ 21 w 23"/>
                  <a:gd name="T9" fmla="*/ 2 h 43"/>
                  <a:gd name="T10" fmla="*/ 23 w 23"/>
                  <a:gd name="T11" fmla="*/ 4 h 43"/>
                  <a:gd name="T12" fmla="*/ 23 w 23"/>
                  <a:gd name="T13" fmla="*/ 4 h 43"/>
                  <a:gd name="T14" fmla="*/ 23 w 23"/>
                  <a:gd name="T15" fmla="*/ 4 h 43"/>
                  <a:gd name="T16" fmla="*/ 23 w 23"/>
                  <a:gd name="T17" fmla="*/ 4 h 43"/>
                  <a:gd name="T18" fmla="*/ 23 w 23"/>
                  <a:gd name="T19" fmla="*/ 5 h 43"/>
                  <a:gd name="T20" fmla="*/ 1 w 23"/>
                  <a:gd name="T21" fmla="*/ 43 h 43"/>
                  <a:gd name="T22" fmla="*/ 1 w 23"/>
                  <a:gd name="T23" fmla="*/ 42 h 43"/>
                  <a:gd name="T24" fmla="*/ 1 w 23"/>
                  <a:gd name="T25" fmla="*/ 42 h 43"/>
                  <a:gd name="T26" fmla="*/ 1 w 23"/>
                  <a:gd name="T27" fmla="*/ 42 h 43"/>
                  <a:gd name="T28" fmla="*/ 0 w 23"/>
                  <a:gd name="T29" fmla="*/ 40 h 43"/>
                  <a:gd name="T30" fmla="*/ 0 w 23"/>
                  <a:gd name="T31" fmla="*/ 40 h 43"/>
                  <a:gd name="T32" fmla="*/ 0 w 23"/>
                  <a:gd name="T33" fmla="*/ 40 h 43"/>
                  <a:gd name="T34" fmla="*/ 0 w 23"/>
                  <a:gd name="T35" fmla="*/ 38 h 43"/>
                  <a:gd name="T36" fmla="*/ 0 w 23"/>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8"/>
                    </a:moveTo>
                    <a:lnTo>
                      <a:pt x="21" y="0"/>
                    </a:lnTo>
                    <a:lnTo>
                      <a:pt x="21" y="2"/>
                    </a:lnTo>
                    <a:lnTo>
                      <a:pt x="23" y="4"/>
                    </a:lnTo>
                    <a:lnTo>
                      <a:pt x="23" y="5"/>
                    </a:lnTo>
                    <a:lnTo>
                      <a:pt x="1" y="43"/>
                    </a:lnTo>
                    <a:lnTo>
                      <a:pt x="1" y="42"/>
                    </a:lnTo>
                    <a:lnTo>
                      <a:pt x="0" y="40"/>
                    </a:lnTo>
                    <a:lnTo>
                      <a:pt x="0" y="38"/>
                    </a:lnTo>
                    <a:close/>
                  </a:path>
                </a:pathLst>
              </a:custGeom>
              <a:solidFill>
                <a:srgbClr val="BDBDBD"/>
              </a:solidFill>
              <a:ln w="9525">
                <a:noFill/>
                <a:round/>
                <a:headEnd/>
                <a:tailEnd/>
              </a:ln>
            </p:spPr>
            <p:txBody>
              <a:bodyPr/>
              <a:lstStyle/>
              <a:p>
                <a:pPr algn="ctr"/>
                <a:endParaRPr lang="en-US">
                  <a:latin typeface="Candara" pitchFamily="34" charset="0"/>
                </a:endParaRPr>
              </a:p>
            </p:txBody>
          </p:sp>
          <p:sp>
            <p:nvSpPr>
              <p:cNvPr id="7477" name="Freeform 693"/>
              <p:cNvSpPr>
                <a:spLocks/>
              </p:cNvSpPr>
              <p:nvPr/>
            </p:nvSpPr>
            <p:spPr bwMode="auto">
              <a:xfrm>
                <a:off x="2038" y="3393"/>
                <a:ext cx="23" cy="41"/>
              </a:xfrm>
              <a:custGeom>
                <a:avLst/>
                <a:gdLst>
                  <a:gd name="T0" fmla="*/ 0 w 23"/>
                  <a:gd name="T1" fmla="*/ 36 h 41"/>
                  <a:gd name="T2" fmla="*/ 23 w 23"/>
                  <a:gd name="T3" fmla="*/ 0 h 41"/>
                  <a:gd name="T4" fmla="*/ 23 w 23"/>
                  <a:gd name="T5" fmla="*/ 0 h 41"/>
                  <a:gd name="T6" fmla="*/ 23 w 23"/>
                  <a:gd name="T7" fmla="*/ 0 h 41"/>
                  <a:gd name="T8" fmla="*/ 23 w 23"/>
                  <a:gd name="T9" fmla="*/ 0 h 41"/>
                  <a:gd name="T10" fmla="*/ 23 w 23"/>
                  <a:gd name="T11" fmla="*/ 1 h 41"/>
                  <a:gd name="T12" fmla="*/ 23 w 23"/>
                  <a:gd name="T13" fmla="*/ 1 h 41"/>
                  <a:gd name="T14" fmla="*/ 23 w 23"/>
                  <a:gd name="T15" fmla="*/ 1 h 41"/>
                  <a:gd name="T16" fmla="*/ 23 w 23"/>
                  <a:gd name="T17" fmla="*/ 3 h 41"/>
                  <a:gd name="T18" fmla="*/ 23 w 23"/>
                  <a:gd name="T19" fmla="*/ 3 h 41"/>
                  <a:gd name="T20" fmla="*/ 1 w 23"/>
                  <a:gd name="T21" fmla="*/ 41 h 41"/>
                  <a:gd name="T22" fmla="*/ 1 w 23"/>
                  <a:gd name="T23" fmla="*/ 41 h 41"/>
                  <a:gd name="T24" fmla="*/ 1 w 23"/>
                  <a:gd name="T25" fmla="*/ 39 h 41"/>
                  <a:gd name="T26" fmla="*/ 1 w 23"/>
                  <a:gd name="T27" fmla="*/ 39 h 41"/>
                  <a:gd name="T28" fmla="*/ 1 w 23"/>
                  <a:gd name="T29" fmla="*/ 39 h 41"/>
                  <a:gd name="T30" fmla="*/ 1 w 23"/>
                  <a:gd name="T31" fmla="*/ 38 h 41"/>
                  <a:gd name="T32" fmla="*/ 1 w 23"/>
                  <a:gd name="T33" fmla="*/ 38 h 41"/>
                  <a:gd name="T34" fmla="*/ 1 w 23"/>
                  <a:gd name="T35" fmla="*/ 38 h 41"/>
                  <a:gd name="T36" fmla="*/ 0 w 23"/>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6"/>
                    </a:moveTo>
                    <a:lnTo>
                      <a:pt x="23" y="0"/>
                    </a:lnTo>
                    <a:lnTo>
                      <a:pt x="23" y="1"/>
                    </a:lnTo>
                    <a:lnTo>
                      <a:pt x="23" y="3"/>
                    </a:lnTo>
                    <a:lnTo>
                      <a:pt x="1" y="41"/>
                    </a:lnTo>
                    <a:lnTo>
                      <a:pt x="1" y="39"/>
                    </a:lnTo>
                    <a:lnTo>
                      <a:pt x="1" y="38"/>
                    </a:lnTo>
                    <a:lnTo>
                      <a:pt x="0" y="36"/>
                    </a:lnTo>
                    <a:close/>
                  </a:path>
                </a:pathLst>
              </a:custGeom>
              <a:solidFill>
                <a:srgbClr val="BFBFBF"/>
              </a:solidFill>
              <a:ln w="9525">
                <a:noFill/>
                <a:round/>
                <a:headEnd/>
                <a:tailEnd/>
              </a:ln>
            </p:spPr>
            <p:txBody>
              <a:bodyPr/>
              <a:lstStyle/>
              <a:p>
                <a:pPr algn="ctr"/>
                <a:endParaRPr lang="en-US">
                  <a:latin typeface="Candara" pitchFamily="34" charset="0"/>
                </a:endParaRPr>
              </a:p>
            </p:txBody>
          </p:sp>
          <p:sp>
            <p:nvSpPr>
              <p:cNvPr id="7478" name="Freeform 694"/>
              <p:cNvSpPr>
                <a:spLocks/>
              </p:cNvSpPr>
              <p:nvPr/>
            </p:nvSpPr>
            <p:spPr bwMode="auto">
              <a:xfrm>
                <a:off x="2039" y="3394"/>
                <a:ext cx="24" cy="42"/>
              </a:xfrm>
              <a:custGeom>
                <a:avLst/>
                <a:gdLst>
                  <a:gd name="T0" fmla="*/ 0 w 24"/>
                  <a:gd name="T1" fmla="*/ 38 h 42"/>
                  <a:gd name="T2" fmla="*/ 22 w 24"/>
                  <a:gd name="T3" fmla="*/ 0 h 42"/>
                  <a:gd name="T4" fmla="*/ 22 w 24"/>
                  <a:gd name="T5" fmla="*/ 0 h 42"/>
                  <a:gd name="T6" fmla="*/ 22 w 24"/>
                  <a:gd name="T7" fmla="*/ 0 h 42"/>
                  <a:gd name="T8" fmla="*/ 22 w 24"/>
                  <a:gd name="T9" fmla="*/ 2 h 42"/>
                  <a:gd name="T10" fmla="*/ 22 w 24"/>
                  <a:gd name="T11" fmla="*/ 2 h 42"/>
                  <a:gd name="T12" fmla="*/ 22 w 24"/>
                  <a:gd name="T13" fmla="*/ 2 h 42"/>
                  <a:gd name="T14" fmla="*/ 22 w 24"/>
                  <a:gd name="T15" fmla="*/ 2 h 42"/>
                  <a:gd name="T16" fmla="*/ 22 w 24"/>
                  <a:gd name="T17" fmla="*/ 4 h 42"/>
                  <a:gd name="T18" fmla="*/ 24 w 24"/>
                  <a:gd name="T19" fmla="*/ 4 h 42"/>
                  <a:gd name="T20" fmla="*/ 0 w 24"/>
                  <a:gd name="T21" fmla="*/ 42 h 42"/>
                  <a:gd name="T22" fmla="*/ 0 w 24"/>
                  <a:gd name="T23" fmla="*/ 42 h 42"/>
                  <a:gd name="T24" fmla="*/ 0 w 24"/>
                  <a:gd name="T25" fmla="*/ 42 h 42"/>
                  <a:gd name="T26" fmla="*/ 0 w 24"/>
                  <a:gd name="T27" fmla="*/ 40 h 42"/>
                  <a:gd name="T28" fmla="*/ 0 w 24"/>
                  <a:gd name="T29" fmla="*/ 40 h 42"/>
                  <a:gd name="T30" fmla="*/ 0 w 24"/>
                  <a:gd name="T31" fmla="*/ 40 h 42"/>
                  <a:gd name="T32" fmla="*/ 0 w 24"/>
                  <a:gd name="T33" fmla="*/ 38 h 42"/>
                  <a:gd name="T34" fmla="*/ 0 w 24"/>
                  <a:gd name="T35" fmla="*/ 38 h 42"/>
                  <a:gd name="T36" fmla="*/ 0 w 24"/>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2"/>
                  <a:gd name="T59" fmla="*/ 24 w 2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2">
                    <a:moveTo>
                      <a:pt x="0" y="38"/>
                    </a:moveTo>
                    <a:lnTo>
                      <a:pt x="22" y="0"/>
                    </a:lnTo>
                    <a:lnTo>
                      <a:pt x="22" y="2"/>
                    </a:lnTo>
                    <a:lnTo>
                      <a:pt x="22" y="4"/>
                    </a:lnTo>
                    <a:lnTo>
                      <a:pt x="24" y="4"/>
                    </a:lnTo>
                    <a:lnTo>
                      <a:pt x="0" y="42"/>
                    </a:lnTo>
                    <a:lnTo>
                      <a:pt x="0" y="40"/>
                    </a:lnTo>
                    <a:lnTo>
                      <a:pt x="0" y="38"/>
                    </a:lnTo>
                    <a:close/>
                  </a:path>
                </a:pathLst>
              </a:custGeom>
              <a:solidFill>
                <a:srgbClr val="BFBFBF"/>
              </a:solidFill>
              <a:ln w="9525">
                <a:noFill/>
                <a:round/>
                <a:headEnd/>
                <a:tailEnd/>
              </a:ln>
            </p:spPr>
            <p:txBody>
              <a:bodyPr/>
              <a:lstStyle/>
              <a:p>
                <a:pPr algn="ctr"/>
                <a:endParaRPr lang="en-US">
                  <a:latin typeface="Candara" pitchFamily="34" charset="0"/>
                </a:endParaRPr>
              </a:p>
            </p:txBody>
          </p:sp>
          <p:sp>
            <p:nvSpPr>
              <p:cNvPr id="7479" name="Freeform 695"/>
              <p:cNvSpPr>
                <a:spLocks/>
              </p:cNvSpPr>
              <p:nvPr/>
            </p:nvSpPr>
            <p:spPr bwMode="auto">
              <a:xfrm>
                <a:off x="2039" y="3396"/>
                <a:ext cx="24" cy="43"/>
              </a:xfrm>
              <a:custGeom>
                <a:avLst/>
                <a:gdLst>
                  <a:gd name="T0" fmla="*/ 0 w 24"/>
                  <a:gd name="T1" fmla="*/ 38 h 43"/>
                  <a:gd name="T2" fmla="*/ 22 w 24"/>
                  <a:gd name="T3" fmla="*/ 0 h 43"/>
                  <a:gd name="T4" fmla="*/ 22 w 24"/>
                  <a:gd name="T5" fmla="*/ 0 h 43"/>
                  <a:gd name="T6" fmla="*/ 22 w 24"/>
                  <a:gd name="T7" fmla="*/ 0 h 43"/>
                  <a:gd name="T8" fmla="*/ 22 w 24"/>
                  <a:gd name="T9" fmla="*/ 2 h 43"/>
                  <a:gd name="T10" fmla="*/ 24 w 24"/>
                  <a:gd name="T11" fmla="*/ 2 h 43"/>
                  <a:gd name="T12" fmla="*/ 24 w 24"/>
                  <a:gd name="T13" fmla="*/ 2 h 43"/>
                  <a:gd name="T14" fmla="*/ 24 w 24"/>
                  <a:gd name="T15" fmla="*/ 3 h 43"/>
                  <a:gd name="T16" fmla="*/ 24 w 24"/>
                  <a:gd name="T17" fmla="*/ 3 h 43"/>
                  <a:gd name="T18" fmla="*/ 24 w 24"/>
                  <a:gd name="T19" fmla="*/ 3 h 43"/>
                  <a:gd name="T20" fmla="*/ 0 w 24"/>
                  <a:gd name="T21" fmla="*/ 43 h 43"/>
                  <a:gd name="T22" fmla="*/ 0 w 24"/>
                  <a:gd name="T23" fmla="*/ 41 h 43"/>
                  <a:gd name="T24" fmla="*/ 0 w 24"/>
                  <a:gd name="T25" fmla="*/ 41 h 43"/>
                  <a:gd name="T26" fmla="*/ 0 w 24"/>
                  <a:gd name="T27" fmla="*/ 41 h 43"/>
                  <a:gd name="T28" fmla="*/ 0 w 24"/>
                  <a:gd name="T29" fmla="*/ 40 h 43"/>
                  <a:gd name="T30" fmla="*/ 0 w 24"/>
                  <a:gd name="T31" fmla="*/ 40 h 43"/>
                  <a:gd name="T32" fmla="*/ 0 w 24"/>
                  <a:gd name="T33" fmla="*/ 40 h 43"/>
                  <a:gd name="T34" fmla="*/ 0 w 24"/>
                  <a:gd name="T35" fmla="*/ 38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2" y="0"/>
                    </a:lnTo>
                    <a:lnTo>
                      <a:pt x="22" y="2"/>
                    </a:lnTo>
                    <a:lnTo>
                      <a:pt x="24" y="2"/>
                    </a:lnTo>
                    <a:lnTo>
                      <a:pt x="24" y="3"/>
                    </a:lnTo>
                    <a:lnTo>
                      <a:pt x="0" y="43"/>
                    </a:lnTo>
                    <a:lnTo>
                      <a:pt x="0" y="41"/>
                    </a:lnTo>
                    <a:lnTo>
                      <a:pt x="0" y="40"/>
                    </a:lnTo>
                    <a:lnTo>
                      <a:pt x="0" y="38"/>
                    </a:lnTo>
                    <a:close/>
                  </a:path>
                </a:pathLst>
              </a:custGeom>
              <a:solidFill>
                <a:srgbClr val="BFBFBF"/>
              </a:solidFill>
              <a:ln w="9525">
                <a:noFill/>
                <a:round/>
                <a:headEnd/>
                <a:tailEnd/>
              </a:ln>
            </p:spPr>
            <p:txBody>
              <a:bodyPr/>
              <a:lstStyle/>
              <a:p>
                <a:pPr algn="ctr"/>
                <a:endParaRPr lang="en-US">
                  <a:latin typeface="Candara" pitchFamily="34" charset="0"/>
                </a:endParaRPr>
              </a:p>
            </p:txBody>
          </p:sp>
          <p:sp>
            <p:nvSpPr>
              <p:cNvPr id="7480" name="Freeform 696"/>
              <p:cNvSpPr>
                <a:spLocks/>
              </p:cNvSpPr>
              <p:nvPr/>
            </p:nvSpPr>
            <p:spPr bwMode="auto">
              <a:xfrm>
                <a:off x="2039" y="3398"/>
                <a:ext cx="24" cy="43"/>
              </a:xfrm>
              <a:custGeom>
                <a:avLst/>
                <a:gdLst>
                  <a:gd name="T0" fmla="*/ 0 w 24"/>
                  <a:gd name="T1" fmla="*/ 38 h 43"/>
                  <a:gd name="T2" fmla="*/ 24 w 24"/>
                  <a:gd name="T3" fmla="*/ 0 h 43"/>
                  <a:gd name="T4" fmla="*/ 24 w 24"/>
                  <a:gd name="T5" fmla="*/ 0 h 43"/>
                  <a:gd name="T6" fmla="*/ 24 w 24"/>
                  <a:gd name="T7" fmla="*/ 1 h 43"/>
                  <a:gd name="T8" fmla="*/ 24 w 24"/>
                  <a:gd name="T9" fmla="*/ 1 h 43"/>
                  <a:gd name="T10" fmla="*/ 24 w 24"/>
                  <a:gd name="T11" fmla="*/ 1 h 43"/>
                  <a:gd name="T12" fmla="*/ 24 w 24"/>
                  <a:gd name="T13" fmla="*/ 3 h 43"/>
                  <a:gd name="T14" fmla="*/ 24 w 24"/>
                  <a:gd name="T15" fmla="*/ 3 h 43"/>
                  <a:gd name="T16" fmla="*/ 24 w 24"/>
                  <a:gd name="T17" fmla="*/ 3 h 43"/>
                  <a:gd name="T18" fmla="*/ 24 w 24"/>
                  <a:gd name="T19" fmla="*/ 3 h 43"/>
                  <a:gd name="T20" fmla="*/ 2 w 24"/>
                  <a:gd name="T21" fmla="*/ 43 h 43"/>
                  <a:gd name="T22" fmla="*/ 2 w 24"/>
                  <a:gd name="T23" fmla="*/ 43 h 43"/>
                  <a:gd name="T24" fmla="*/ 0 w 24"/>
                  <a:gd name="T25" fmla="*/ 41 h 43"/>
                  <a:gd name="T26" fmla="*/ 0 w 24"/>
                  <a:gd name="T27" fmla="*/ 41 h 43"/>
                  <a:gd name="T28" fmla="*/ 0 w 24"/>
                  <a:gd name="T29" fmla="*/ 41 h 43"/>
                  <a:gd name="T30" fmla="*/ 0 w 24"/>
                  <a:gd name="T31" fmla="*/ 39 h 43"/>
                  <a:gd name="T32" fmla="*/ 0 w 24"/>
                  <a:gd name="T33" fmla="*/ 39 h 43"/>
                  <a:gd name="T34" fmla="*/ 0 w 24"/>
                  <a:gd name="T35" fmla="*/ 39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4" y="0"/>
                    </a:lnTo>
                    <a:lnTo>
                      <a:pt x="24" y="1"/>
                    </a:lnTo>
                    <a:lnTo>
                      <a:pt x="24" y="3"/>
                    </a:lnTo>
                    <a:lnTo>
                      <a:pt x="2" y="43"/>
                    </a:lnTo>
                    <a:lnTo>
                      <a:pt x="0" y="41"/>
                    </a:lnTo>
                    <a:lnTo>
                      <a:pt x="0" y="39"/>
                    </a:lnTo>
                    <a:lnTo>
                      <a:pt x="0" y="38"/>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481" name="Freeform 697"/>
              <p:cNvSpPr>
                <a:spLocks/>
              </p:cNvSpPr>
              <p:nvPr/>
            </p:nvSpPr>
            <p:spPr bwMode="auto">
              <a:xfrm>
                <a:off x="2039" y="3399"/>
                <a:ext cx="25" cy="45"/>
              </a:xfrm>
              <a:custGeom>
                <a:avLst/>
                <a:gdLst>
                  <a:gd name="T0" fmla="*/ 0 w 25"/>
                  <a:gd name="T1" fmla="*/ 40 h 45"/>
                  <a:gd name="T2" fmla="*/ 24 w 25"/>
                  <a:gd name="T3" fmla="*/ 0 h 45"/>
                  <a:gd name="T4" fmla="*/ 24 w 25"/>
                  <a:gd name="T5" fmla="*/ 2 h 45"/>
                  <a:gd name="T6" fmla="*/ 24 w 25"/>
                  <a:gd name="T7" fmla="*/ 2 h 45"/>
                  <a:gd name="T8" fmla="*/ 24 w 25"/>
                  <a:gd name="T9" fmla="*/ 2 h 45"/>
                  <a:gd name="T10" fmla="*/ 24 w 25"/>
                  <a:gd name="T11" fmla="*/ 2 h 45"/>
                  <a:gd name="T12" fmla="*/ 24 w 25"/>
                  <a:gd name="T13" fmla="*/ 3 h 45"/>
                  <a:gd name="T14" fmla="*/ 24 w 25"/>
                  <a:gd name="T15" fmla="*/ 3 h 45"/>
                  <a:gd name="T16" fmla="*/ 25 w 25"/>
                  <a:gd name="T17" fmla="*/ 3 h 45"/>
                  <a:gd name="T18" fmla="*/ 25 w 25"/>
                  <a:gd name="T19" fmla="*/ 5 h 45"/>
                  <a:gd name="T20" fmla="*/ 2 w 25"/>
                  <a:gd name="T21" fmla="*/ 45 h 45"/>
                  <a:gd name="T22" fmla="*/ 2 w 25"/>
                  <a:gd name="T23" fmla="*/ 43 h 45"/>
                  <a:gd name="T24" fmla="*/ 2 w 25"/>
                  <a:gd name="T25" fmla="*/ 43 h 45"/>
                  <a:gd name="T26" fmla="*/ 2 w 25"/>
                  <a:gd name="T27" fmla="*/ 42 h 45"/>
                  <a:gd name="T28" fmla="*/ 2 w 25"/>
                  <a:gd name="T29" fmla="*/ 42 h 45"/>
                  <a:gd name="T30" fmla="*/ 2 w 25"/>
                  <a:gd name="T31" fmla="*/ 42 h 45"/>
                  <a:gd name="T32" fmla="*/ 0 w 25"/>
                  <a:gd name="T33" fmla="*/ 40 h 45"/>
                  <a:gd name="T34" fmla="*/ 0 w 25"/>
                  <a:gd name="T35" fmla="*/ 40 h 45"/>
                  <a:gd name="T36" fmla="*/ 0 w 25"/>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0"/>
                    </a:moveTo>
                    <a:lnTo>
                      <a:pt x="24" y="0"/>
                    </a:lnTo>
                    <a:lnTo>
                      <a:pt x="24" y="2"/>
                    </a:lnTo>
                    <a:lnTo>
                      <a:pt x="24" y="3"/>
                    </a:lnTo>
                    <a:lnTo>
                      <a:pt x="25" y="3"/>
                    </a:lnTo>
                    <a:lnTo>
                      <a:pt x="25" y="5"/>
                    </a:lnTo>
                    <a:lnTo>
                      <a:pt x="2" y="45"/>
                    </a:lnTo>
                    <a:lnTo>
                      <a:pt x="2" y="43"/>
                    </a:lnTo>
                    <a:lnTo>
                      <a:pt x="2" y="42"/>
                    </a:lnTo>
                    <a:lnTo>
                      <a:pt x="0" y="40"/>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482" name="Freeform 698"/>
              <p:cNvSpPr>
                <a:spLocks/>
              </p:cNvSpPr>
              <p:nvPr/>
            </p:nvSpPr>
            <p:spPr bwMode="auto">
              <a:xfrm>
                <a:off x="2041" y="3401"/>
                <a:ext cx="23" cy="45"/>
              </a:xfrm>
              <a:custGeom>
                <a:avLst/>
                <a:gdLst>
                  <a:gd name="T0" fmla="*/ 0 w 23"/>
                  <a:gd name="T1" fmla="*/ 40 h 45"/>
                  <a:gd name="T2" fmla="*/ 22 w 23"/>
                  <a:gd name="T3" fmla="*/ 0 h 45"/>
                  <a:gd name="T4" fmla="*/ 22 w 23"/>
                  <a:gd name="T5" fmla="*/ 1 h 45"/>
                  <a:gd name="T6" fmla="*/ 22 w 23"/>
                  <a:gd name="T7" fmla="*/ 1 h 45"/>
                  <a:gd name="T8" fmla="*/ 23 w 23"/>
                  <a:gd name="T9" fmla="*/ 1 h 45"/>
                  <a:gd name="T10" fmla="*/ 23 w 23"/>
                  <a:gd name="T11" fmla="*/ 3 h 45"/>
                  <a:gd name="T12" fmla="*/ 23 w 23"/>
                  <a:gd name="T13" fmla="*/ 3 h 45"/>
                  <a:gd name="T14" fmla="*/ 23 w 23"/>
                  <a:gd name="T15" fmla="*/ 3 h 45"/>
                  <a:gd name="T16" fmla="*/ 23 w 23"/>
                  <a:gd name="T17" fmla="*/ 3 h 45"/>
                  <a:gd name="T18" fmla="*/ 23 w 23"/>
                  <a:gd name="T19" fmla="*/ 5 h 45"/>
                  <a:gd name="T20" fmla="*/ 0 w 23"/>
                  <a:gd name="T21" fmla="*/ 45 h 45"/>
                  <a:gd name="T22" fmla="*/ 0 w 23"/>
                  <a:gd name="T23" fmla="*/ 45 h 45"/>
                  <a:gd name="T24" fmla="*/ 0 w 23"/>
                  <a:gd name="T25" fmla="*/ 43 h 45"/>
                  <a:gd name="T26" fmla="*/ 0 w 23"/>
                  <a:gd name="T27" fmla="*/ 43 h 45"/>
                  <a:gd name="T28" fmla="*/ 0 w 23"/>
                  <a:gd name="T29" fmla="*/ 43 h 45"/>
                  <a:gd name="T30" fmla="*/ 0 w 23"/>
                  <a:gd name="T31" fmla="*/ 41 h 45"/>
                  <a:gd name="T32" fmla="*/ 0 w 23"/>
                  <a:gd name="T33" fmla="*/ 41 h 45"/>
                  <a:gd name="T34" fmla="*/ 0 w 23"/>
                  <a:gd name="T35" fmla="*/ 40 h 45"/>
                  <a:gd name="T36" fmla="*/ 0 w 23"/>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5"/>
                  <a:gd name="T59" fmla="*/ 23 w 23"/>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5">
                    <a:moveTo>
                      <a:pt x="0" y="40"/>
                    </a:moveTo>
                    <a:lnTo>
                      <a:pt x="22" y="0"/>
                    </a:lnTo>
                    <a:lnTo>
                      <a:pt x="22" y="1"/>
                    </a:lnTo>
                    <a:lnTo>
                      <a:pt x="23" y="1"/>
                    </a:lnTo>
                    <a:lnTo>
                      <a:pt x="23" y="3"/>
                    </a:lnTo>
                    <a:lnTo>
                      <a:pt x="23" y="5"/>
                    </a:lnTo>
                    <a:lnTo>
                      <a:pt x="0" y="45"/>
                    </a:lnTo>
                    <a:lnTo>
                      <a:pt x="0" y="43"/>
                    </a:lnTo>
                    <a:lnTo>
                      <a:pt x="0" y="41"/>
                    </a:lnTo>
                    <a:lnTo>
                      <a:pt x="0" y="40"/>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483" name="Freeform 699"/>
              <p:cNvSpPr>
                <a:spLocks/>
              </p:cNvSpPr>
              <p:nvPr/>
            </p:nvSpPr>
            <p:spPr bwMode="auto">
              <a:xfrm>
                <a:off x="2041" y="3404"/>
                <a:ext cx="23" cy="43"/>
              </a:xfrm>
              <a:custGeom>
                <a:avLst/>
                <a:gdLst>
                  <a:gd name="T0" fmla="*/ 0 w 23"/>
                  <a:gd name="T1" fmla="*/ 40 h 43"/>
                  <a:gd name="T2" fmla="*/ 23 w 23"/>
                  <a:gd name="T3" fmla="*/ 0 h 43"/>
                  <a:gd name="T4" fmla="*/ 23 w 23"/>
                  <a:gd name="T5" fmla="*/ 0 h 43"/>
                  <a:gd name="T6" fmla="*/ 23 w 23"/>
                  <a:gd name="T7" fmla="*/ 0 h 43"/>
                  <a:gd name="T8" fmla="*/ 23 w 23"/>
                  <a:gd name="T9" fmla="*/ 0 h 43"/>
                  <a:gd name="T10" fmla="*/ 23 w 23"/>
                  <a:gd name="T11" fmla="*/ 2 h 43"/>
                  <a:gd name="T12" fmla="*/ 23 w 23"/>
                  <a:gd name="T13" fmla="*/ 2 h 43"/>
                  <a:gd name="T14" fmla="*/ 23 w 23"/>
                  <a:gd name="T15" fmla="*/ 2 h 43"/>
                  <a:gd name="T16" fmla="*/ 23 w 23"/>
                  <a:gd name="T17" fmla="*/ 3 h 43"/>
                  <a:gd name="T18" fmla="*/ 23 w 23"/>
                  <a:gd name="T19" fmla="*/ 3 h 43"/>
                  <a:gd name="T20" fmla="*/ 0 w 23"/>
                  <a:gd name="T21" fmla="*/ 43 h 43"/>
                  <a:gd name="T22" fmla="*/ 0 w 23"/>
                  <a:gd name="T23" fmla="*/ 43 h 43"/>
                  <a:gd name="T24" fmla="*/ 0 w 23"/>
                  <a:gd name="T25" fmla="*/ 43 h 43"/>
                  <a:gd name="T26" fmla="*/ 0 w 23"/>
                  <a:gd name="T27" fmla="*/ 42 h 43"/>
                  <a:gd name="T28" fmla="*/ 0 w 23"/>
                  <a:gd name="T29" fmla="*/ 42 h 43"/>
                  <a:gd name="T30" fmla="*/ 0 w 23"/>
                  <a:gd name="T31" fmla="*/ 42 h 43"/>
                  <a:gd name="T32" fmla="*/ 0 w 23"/>
                  <a:gd name="T33" fmla="*/ 40 h 43"/>
                  <a:gd name="T34" fmla="*/ 0 w 23"/>
                  <a:gd name="T35" fmla="*/ 40 h 43"/>
                  <a:gd name="T36" fmla="*/ 0 w 23"/>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40"/>
                    </a:moveTo>
                    <a:lnTo>
                      <a:pt x="23" y="0"/>
                    </a:lnTo>
                    <a:lnTo>
                      <a:pt x="23" y="2"/>
                    </a:lnTo>
                    <a:lnTo>
                      <a:pt x="23" y="3"/>
                    </a:lnTo>
                    <a:lnTo>
                      <a:pt x="0" y="43"/>
                    </a:lnTo>
                    <a:lnTo>
                      <a:pt x="0" y="42"/>
                    </a:lnTo>
                    <a:lnTo>
                      <a:pt x="0" y="40"/>
                    </a:lnTo>
                    <a:close/>
                  </a:path>
                </a:pathLst>
              </a:custGeom>
              <a:solidFill>
                <a:srgbClr val="C2C2C2"/>
              </a:solidFill>
              <a:ln w="9525">
                <a:noFill/>
                <a:round/>
                <a:headEnd/>
                <a:tailEnd/>
              </a:ln>
            </p:spPr>
            <p:txBody>
              <a:bodyPr/>
              <a:lstStyle/>
              <a:p>
                <a:pPr algn="ctr"/>
                <a:endParaRPr lang="en-US">
                  <a:latin typeface="Candara" pitchFamily="34" charset="0"/>
                </a:endParaRPr>
              </a:p>
            </p:txBody>
          </p:sp>
          <p:sp>
            <p:nvSpPr>
              <p:cNvPr id="7484" name="Freeform 700"/>
              <p:cNvSpPr>
                <a:spLocks/>
              </p:cNvSpPr>
              <p:nvPr/>
            </p:nvSpPr>
            <p:spPr bwMode="auto">
              <a:xfrm>
                <a:off x="2041" y="3406"/>
                <a:ext cx="25" cy="45"/>
              </a:xfrm>
              <a:custGeom>
                <a:avLst/>
                <a:gdLst>
                  <a:gd name="T0" fmla="*/ 0 w 25"/>
                  <a:gd name="T1" fmla="*/ 40 h 45"/>
                  <a:gd name="T2" fmla="*/ 23 w 25"/>
                  <a:gd name="T3" fmla="*/ 0 h 45"/>
                  <a:gd name="T4" fmla="*/ 23 w 25"/>
                  <a:gd name="T5" fmla="*/ 0 h 45"/>
                  <a:gd name="T6" fmla="*/ 23 w 25"/>
                  <a:gd name="T7" fmla="*/ 0 h 45"/>
                  <a:gd name="T8" fmla="*/ 23 w 25"/>
                  <a:gd name="T9" fmla="*/ 1 h 45"/>
                  <a:gd name="T10" fmla="*/ 23 w 25"/>
                  <a:gd name="T11" fmla="*/ 1 h 45"/>
                  <a:gd name="T12" fmla="*/ 23 w 25"/>
                  <a:gd name="T13" fmla="*/ 1 h 45"/>
                  <a:gd name="T14" fmla="*/ 25 w 25"/>
                  <a:gd name="T15" fmla="*/ 1 h 45"/>
                  <a:gd name="T16" fmla="*/ 25 w 25"/>
                  <a:gd name="T17" fmla="*/ 3 h 45"/>
                  <a:gd name="T18" fmla="*/ 25 w 25"/>
                  <a:gd name="T19" fmla="*/ 3 h 45"/>
                  <a:gd name="T20" fmla="*/ 0 w 25"/>
                  <a:gd name="T21" fmla="*/ 45 h 45"/>
                  <a:gd name="T22" fmla="*/ 0 w 25"/>
                  <a:gd name="T23" fmla="*/ 45 h 45"/>
                  <a:gd name="T24" fmla="*/ 0 w 25"/>
                  <a:gd name="T25" fmla="*/ 45 h 45"/>
                  <a:gd name="T26" fmla="*/ 0 w 25"/>
                  <a:gd name="T27" fmla="*/ 45 h 45"/>
                  <a:gd name="T28" fmla="*/ 0 w 25"/>
                  <a:gd name="T29" fmla="*/ 45 h 45"/>
                  <a:gd name="T30" fmla="*/ 0 w 25"/>
                  <a:gd name="T31" fmla="*/ 45 h 45"/>
                  <a:gd name="T32" fmla="*/ 0 w 25"/>
                  <a:gd name="T33" fmla="*/ 45 h 45"/>
                  <a:gd name="T34" fmla="*/ 0 w 25"/>
                  <a:gd name="T35" fmla="*/ 45 h 45"/>
                  <a:gd name="T36" fmla="*/ 0 w 25"/>
                  <a:gd name="T37" fmla="*/ 45 h 45"/>
                  <a:gd name="T38" fmla="*/ 0 w 25"/>
                  <a:gd name="T39" fmla="*/ 43 h 45"/>
                  <a:gd name="T40" fmla="*/ 0 w 25"/>
                  <a:gd name="T41" fmla="*/ 43 h 45"/>
                  <a:gd name="T42" fmla="*/ 0 w 25"/>
                  <a:gd name="T43" fmla="*/ 43 h 45"/>
                  <a:gd name="T44" fmla="*/ 0 w 25"/>
                  <a:gd name="T45" fmla="*/ 41 h 45"/>
                  <a:gd name="T46" fmla="*/ 0 w 25"/>
                  <a:gd name="T47" fmla="*/ 41 h 45"/>
                  <a:gd name="T48" fmla="*/ 0 w 25"/>
                  <a:gd name="T49" fmla="*/ 41 h 45"/>
                  <a:gd name="T50" fmla="*/ 0 w 25"/>
                  <a:gd name="T51" fmla="*/ 40 h 45"/>
                  <a:gd name="T52" fmla="*/ 0 w 25"/>
                  <a:gd name="T53" fmla="*/ 40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45"/>
                  <a:gd name="T83" fmla="*/ 25 w 25"/>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45">
                    <a:moveTo>
                      <a:pt x="0" y="40"/>
                    </a:moveTo>
                    <a:lnTo>
                      <a:pt x="23" y="0"/>
                    </a:lnTo>
                    <a:lnTo>
                      <a:pt x="23" y="1"/>
                    </a:lnTo>
                    <a:lnTo>
                      <a:pt x="25" y="1"/>
                    </a:lnTo>
                    <a:lnTo>
                      <a:pt x="25" y="3"/>
                    </a:lnTo>
                    <a:lnTo>
                      <a:pt x="0" y="45"/>
                    </a:lnTo>
                    <a:lnTo>
                      <a:pt x="0" y="43"/>
                    </a:lnTo>
                    <a:lnTo>
                      <a:pt x="0" y="41"/>
                    </a:lnTo>
                    <a:lnTo>
                      <a:pt x="0" y="40"/>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485" name="Freeform 701"/>
              <p:cNvSpPr>
                <a:spLocks/>
              </p:cNvSpPr>
              <p:nvPr/>
            </p:nvSpPr>
            <p:spPr bwMode="auto">
              <a:xfrm>
                <a:off x="2041" y="3407"/>
                <a:ext cx="25" cy="45"/>
              </a:xfrm>
              <a:custGeom>
                <a:avLst/>
                <a:gdLst>
                  <a:gd name="T0" fmla="*/ 0 w 25"/>
                  <a:gd name="T1" fmla="*/ 40 h 45"/>
                  <a:gd name="T2" fmla="*/ 23 w 25"/>
                  <a:gd name="T3" fmla="*/ 0 h 45"/>
                  <a:gd name="T4" fmla="*/ 23 w 25"/>
                  <a:gd name="T5" fmla="*/ 0 h 45"/>
                  <a:gd name="T6" fmla="*/ 25 w 25"/>
                  <a:gd name="T7" fmla="*/ 0 h 45"/>
                  <a:gd name="T8" fmla="*/ 25 w 25"/>
                  <a:gd name="T9" fmla="*/ 2 h 45"/>
                  <a:gd name="T10" fmla="*/ 25 w 25"/>
                  <a:gd name="T11" fmla="*/ 2 h 45"/>
                  <a:gd name="T12" fmla="*/ 25 w 25"/>
                  <a:gd name="T13" fmla="*/ 2 h 45"/>
                  <a:gd name="T14" fmla="*/ 25 w 25"/>
                  <a:gd name="T15" fmla="*/ 4 h 45"/>
                  <a:gd name="T16" fmla="*/ 25 w 25"/>
                  <a:gd name="T17" fmla="*/ 4 h 45"/>
                  <a:gd name="T18" fmla="*/ 25 w 25"/>
                  <a:gd name="T19" fmla="*/ 4 h 45"/>
                  <a:gd name="T20" fmla="*/ 2 w 25"/>
                  <a:gd name="T21" fmla="*/ 45 h 45"/>
                  <a:gd name="T22" fmla="*/ 0 w 25"/>
                  <a:gd name="T23" fmla="*/ 45 h 45"/>
                  <a:gd name="T24" fmla="*/ 0 w 25"/>
                  <a:gd name="T25" fmla="*/ 45 h 45"/>
                  <a:gd name="T26" fmla="*/ 0 w 25"/>
                  <a:gd name="T27" fmla="*/ 45 h 45"/>
                  <a:gd name="T28" fmla="*/ 0 w 25"/>
                  <a:gd name="T29" fmla="*/ 44 h 45"/>
                  <a:gd name="T30" fmla="*/ 0 w 25"/>
                  <a:gd name="T31" fmla="*/ 44 h 45"/>
                  <a:gd name="T32" fmla="*/ 0 w 25"/>
                  <a:gd name="T33" fmla="*/ 44 h 45"/>
                  <a:gd name="T34" fmla="*/ 0 w 25"/>
                  <a:gd name="T35" fmla="*/ 44 h 45"/>
                  <a:gd name="T36" fmla="*/ 0 w 25"/>
                  <a:gd name="T37" fmla="*/ 44 h 45"/>
                  <a:gd name="T38" fmla="*/ 0 w 25"/>
                  <a:gd name="T39" fmla="*/ 42 h 45"/>
                  <a:gd name="T40" fmla="*/ 0 w 25"/>
                  <a:gd name="T41" fmla="*/ 42 h 45"/>
                  <a:gd name="T42" fmla="*/ 0 w 25"/>
                  <a:gd name="T43" fmla="*/ 42 h 45"/>
                  <a:gd name="T44" fmla="*/ 0 w 25"/>
                  <a:gd name="T45" fmla="*/ 42 h 45"/>
                  <a:gd name="T46" fmla="*/ 0 w 25"/>
                  <a:gd name="T47" fmla="*/ 42 h 45"/>
                  <a:gd name="T48" fmla="*/ 0 w 25"/>
                  <a:gd name="T49" fmla="*/ 42 h 45"/>
                  <a:gd name="T50" fmla="*/ 0 w 25"/>
                  <a:gd name="T51" fmla="*/ 42 h 45"/>
                  <a:gd name="T52" fmla="*/ 0 w 25"/>
                  <a:gd name="T53" fmla="*/ 40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45"/>
                  <a:gd name="T83" fmla="*/ 25 w 25"/>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45">
                    <a:moveTo>
                      <a:pt x="0" y="40"/>
                    </a:moveTo>
                    <a:lnTo>
                      <a:pt x="23" y="0"/>
                    </a:lnTo>
                    <a:lnTo>
                      <a:pt x="25" y="0"/>
                    </a:lnTo>
                    <a:lnTo>
                      <a:pt x="25" y="2"/>
                    </a:lnTo>
                    <a:lnTo>
                      <a:pt x="25" y="4"/>
                    </a:lnTo>
                    <a:lnTo>
                      <a:pt x="2" y="45"/>
                    </a:lnTo>
                    <a:lnTo>
                      <a:pt x="0" y="45"/>
                    </a:lnTo>
                    <a:lnTo>
                      <a:pt x="0" y="44"/>
                    </a:lnTo>
                    <a:lnTo>
                      <a:pt x="0" y="42"/>
                    </a:lnTo>
                    <a:lnTo>
                      <a:pt x="0" y="40"/>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486" name="Freeform 702"/>
              <p:cNvSpPr>
                <a:spLocks/>
              </p:cNvSpPr>
              <p:nvPr/>
            </p:nvSpPr>
            <p:spPr bwMode="auto">
              <a:xfrm>
                <a:off x="2041" y="3409"/>
                <a:ext cx="25" cy="45"/>
              </a:xfrm>
              <a:custGeom>
                <a:avLst/>
                <a:gdLst>
                  <a:gd name="T0" fmla="*/ 0 w 25"/>
                  <a:gd name="T1" fmla="*/ 42 h 45"/>
                  <a:gd name="T2" fmla="*/ 25 w 25"/>
                  <a:gd name="T3" fmla="*/ 0 h 45"/>
                  <a:gd name="T4" fmla="*/ 25 w 25"/>
                  <a:gd name="T5" fmla="*/ 0 h 45"/>
                  <a:gd name="T6" fmla="*/ 25 w 25"/>
                  <a:gd name="T7" fmla="*/ 2 h 45"/>
                  <a:gd name="T8" fmla="*/ 25 w 25"/>
                  <a:gd name="T9" fmla="*/ 2 h 45"/>
                  <a:gd name="T10" fmla="*/ 25 w 25"/>
                  <a:gd name="T11" fmla="*/ 2 h 45"/>
                  <a:gd name="T12" fmla="*/ 25 w 25"/>
                  <a:gd name="T13" fmla="*/ 2 h 45"/>
                  <a:gd name="T14" fmla="*/ 25 w 25"/>
                  <a:gd name="T15" fmla="*/ 3 h 45"/>
                  <a:gd name="T16" fmla="*/ 25 w 25"/>
                  <a:gd name="T17" fmla="*/ 3 h 45"/>
                  <a:gd name="T18" fmla="*/ 25 w 25"/>
                  <a:gd name="T19" fmla="*/ 3 h 45"/>
                  <a:gd name="T20" fmla="*/ 2 w 25"/>
                  <a:gd name="T21" fmla="*/ 45 h 45"/>
                  <a:gd name="T22" fmla="*/ 2 w 25"/>
                  <a:gd name="T23" fmla="*/ 45 h 45"/>
                  <a:gd name="T24" fmla="*/ 2 w 25"/>
                  <a:gd name="T25" fmla="*/ 45 h 45"/>
                  <a:gd name="T26" fmla="*/ 2 w 25"/>
                  <a:gd name="T27" fmla="*/ 43 h 45"/>
                  <a:gd name="T28" fmla="*/ 2 w 25"/>
                  <a:gd name="T29" fmla="*/ 43 h 45"/>
                  <a:gd name="T30" fmla="*/ 0 w 25"/>
                  <a:gd name="T31" fmla="*/ 43 h 45"/>
                  <a:gd name="T32" fmla="*/ 0 w 25"/>
                  <a:gd name="T33" fmla="*/ 43 h 45"/>
                  <a:gd name="T34" fmla="*/ 0 w 25"/>
                  <a:gd name="T35" fmla="*/ 42 h 45"/>
                  <a:gd name="T36" fmla="*/ 0 w 25"/>
                  <a:gd name="T37" fmla="*/ 4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2"/>
                    </a:moveTo>
                    <a:lnTo>
                      <a:pt x="25" y="0"/>
                    </a:lnTo>
                    <a:lnTo>
                      <a:pt x="25" y="2"/>
                    </a:lnTo>
                    <a:lnTo>
                      <a:pt x="25" y="3"/>
                    </a:lnTo>
                    <a:lnTo>
                      <a:pt x="2" y="45"/>
                    </a:lnTo>
                    <a:lnTo>
                      <a:pt x="2" y="43"/>
                    </a:lnTo>
                    <a:lnTo>
                      <a:pt x="0" y="43"/>
                    </a:lnTo>
                    <a:lnTo>
                      <a:pt x="0" y="42"/>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487" name="Freeform 703"/>
              <p:cNvSpPr>
                <a:spLocks/>
              </p:cNvSpPr>
              <p:nvPr/>
            </p:nvSpPr>
            <p:spPr bwMode="auto">
              <a:xfrm>
                <a:off x="2043" y="3411"/>
                <a:ext cx="25" cy="46"/>
              </a:xfrm>
              <a:custGeom>
                <a:avLst/>
                <a:gdLst>
                  <a:gd name="T0" fmla="*/ 0 w 25"/>
                  <a:gd name="T1" fmla="*/ 41 h 46"/>
                  <a:gd name="T2" fmla="*/ 23 w 25"/>
                  <a:gd name="T3" fmla="*/ 0 h 46"/>
                  <a:gd name="T4" fmla="*/ 23 w 25"/>
                  <a:gd name="T5" fmla="*/ 0 h 46"/>
                  <a:gd name="T6" fmla="*/ 23 w 25"/>
                  <a:gd name="T7" fmla="*/ 1 h 46"/>
                  <a:gd name="T8" fmla="*/ 23 w 25"/>
                  <a:gd name="T9" fmla="*/ 1 h 46"/>
                  <a:gd name="T10" fmla="*/ 23 w 25"/>
                  <a:gd name="T11" fmla="*/ 1 h 46"/>
                  <a:gd name="T12" fmla="*/ 25 w 25"/>
                  <a:gd name="T13" fmla="*/ 3 h 46"/>
                  <a:gd name="T14" fmla="*/ 25 w 25"/>
                  <a:gd name="T15" fmla="*/ 3 h 46"/>
                  <a:gd name="T16" fmla="*/ 25 w 25"/>
                  <a:gd name="T17" fmla="*/ 3 h 46"/>
                  <a:gd name="T18" fmla="*/ 25 w 25"/>
                  <a:gd name="T19" fmla="*/ 3 h 46"/>
                  <a:gd name="T20" fmla="*/ 0 w 25"/>
                  <a:gd name="T21" fmla="*/ 46 h 46"/>
                  <a:gd name="T22" fmla="*/ 0 w 25"/>
                  <a:gd name="T23" fmla="*/ 45 h 46"/>
                  <a:gd name="T24" fmla="*/ 0 w 25"/>
                  <a:gd name="T25" fmla="*/ 45 h 46"/>
                  <a:gd name="T26" fmla="*/ 0 w 25"/>
                  <a:gd name="T27" fmla="*/ 45 h 46"/>
                  <a:gd name="T28" fmla="*/ 0 w 25"/>
                  <a:gd name="T29" fmla="*/ 43 h 46"/>
                  <a:gd name="T30" fmla="*/ 0 w 25"/>
                  <a:gd name="T31" fmla="*/ 43 h 46"/>
                  <a:gd name="T32" fmla="*/ 0 w 25"/>
                  <a:gd name="T33" fmla="*/ 43 h 46"/>
                  <a:gd name="T34" fmla="*/ 0 w 25"/>
                  <a:gd name="T35" fmla="*/ 43 h 46"/>
                  <a:gd name="T36" fmla="*/ 0 w 25"/>
                  <a:gd name="T37" fmla="*/ 41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1"/>
                    </a:moveTo>
                    <a:lnTo>
                      <a:pt x="23" y="0"/>
                    </a:lnTo>
                    <a:lnTo>
                      <a:pt x="23" y="1"/>
                    </a:lnTo>
                    <a:lnTo>
                      <a:pt x="25" y="3"/>
                    </a:lnTo>
                    <a:lnTo>
                      <a:pt x="0" y="46"/>
                    </a:lnTo>
                    <a:lnTo>
                      <a:pt x="0" y="45"/>
                    </a:lnTo>
                    <a:lnTo>
                      <a:pt x="0" y="43"/>
                    </a:lnTo>
                    <a:lnTo>
                      <a:pt x="0" y="41"/>
                    </a:lnTo>
                    <a:close/>
                  </a:path>
                </a:pathLst>
              </a:custGeom>
              <a:solidFill>
                <a:srgbClr val="C4C4C4"/>
              </a:solidFill>
              <a:ln w="9525">
                <a:noFill/>
                <a:round/>
                <a:headEnd/>
                <a:tailEnd/>
              </a:ln>
            </p:spPr>
            <p:txBody>
              <a:bodyPr/>
              <a:lstStyle/>
              <a:p>
                <a:pPr algn="ctr"/>
                <a:endParaRPr lang="en-US">
                  <a:latin typeface="Candara" pitchFamily="34" charset="0"/>
                </a:endParaRPr>
              </a:p>
            </p:txBody>
          </p:sp>
          <p:sp>
            <p:nvSpPr>
              <p:cNvPr id="7488" name="Freeform 704"/>
              <p:cNvSpPr>
                <a:spLocks/>
              </p:cNvSpPr>
              <p:nvPr/>
            </p:nvSpPr>
            <p:spPr bwMode="auto">
              <a:xfrm>
                <a:off x="2043" y="3412"/>
                <a:ext cx="25" cy="47"/>
              </a:xfrm>
              <a:custGeom>
                <a:avLst/>
                <a:gdLst>
                  <a:gd name="T0" fmla="*/ 0 w 25"/>
                  <a:gd name="T1" fmla="*/ 42 h 47"/>
                  <a:gd name="T2" fmla="*/ 23 w 25"/>
                  <a:gd name="T3" fmla="*/ 0 h 47"/>
                  <a:gd name="T4" fmla="*/ 25 w 25"/>
                  <a:gd name="T5" fmla="*/ 2 h 47"/>
                  <a:gd name="T6" fmla="*/ 25 w 25"/>
                  <a:gd name="T7" fmla="*/ 2 h 47"/>
                  <a:gd name="T8" fmla="*/ 25 w 25"/>
                  <a:gd name="T9" fmla="*/ 2 h 47"/>
                  <a:gd name="T10" fmla="*/ 25 w 25"/>
                  <a:gd name="T11" fmla="*/ 2 h 47"/>
                  <a:gd name="T12" fmla="*/ 25 w 25"/>
                  <a:gd name="T13" fmla="*/ 4 h 47"/>
                  <a:gd name="T14" fmla="*/ 25 w 25"/>
                  <a:gd name="T15" fmla="*/ 4 h 47"/>
                  <a:gd name="T16" fmla="*/ 25 w 25"/>
                  <a:gd name="T17" fmla="*/ 4 h 47"/>
                  <a:gd name="T18" fmla="*/ 25 w 25"/>
                  <a:gd name="T19" fmla="*/ 4 h 47"/>
                  <a:gd name="T20" fmla="*/ 1 w 25"/>
                  <a:gd name="T21" fmla="*/ 47 h 47"/>
                  <a:gd name="T22" fmla="*/ 0 w 25"/>
                  <a:gd name="T23" fmla="*/ 45 h 47"/>
                  <a:gd name="T24" fmla="*/ 0 w 25"/>
                  <a:gd name="T25" fmla="*/ 45 h 47"/>
                  <a:gd name="T26" fmla="*/ 0 w 25"/>
                  <a:gd name="T27" fmla="*/ 45 h 47"/>
                  <a:gd name="T28" fmla="*/ 0 w 25"/>
                  <a:gd name="T29" fmla="*/ 45 h 47"/>
                  <a:gd name="T30" fmla="*/ 0 w 25"/>
                  <a:gd name="T31" fmla="*/ 44 h 47"/>
                  <a:gd name="T32" fmla="*/ 0 w 25"/>
                  <a:gd name="T33" fmla="*/ 44 h 47"/>
                  <a:gd name="T34" fmla="*/ 0 w 25"/>
                  <a:gd name="T35" fmla="*/ 44 h 47"/>
                  <a:gd name="T36" fmla="*/ 0 w 25"/>
                  <a:gd name="T37" fmla="*/ 42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7"/>
                  <a:gd name="T59" fmla="*/ 25 w 25"/>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7">
                    <a:moveTo>
                      <a:pt x="0" y="42"/>
                    </a:moveTo>
                    <a:lnTo>
                      <a:pt x="23" y="0"/>
                    </a:lnTo>
                    <a:lnTo>
                      <a:pt x="25" y="2"/>
                    </a:lnTo>
                    <a:lnTo>
                      <a:pt x="25" y="4"/>
                    </a:lnTo>
                    <a:lnTo>
                      <a:pt x="1" y="47"/>
                    </a:lnTo>
                    <a:lnTo>
                      <a:pt x="0" y="45"/>
                    </a:lnTo>
                    <a:lnTo>
                      <a:pt x="0" y="44"/>
                    </a:lnTo>
                    <a:lnTo>
                      <a:pt x="0" y="42"/>
                    </a:lnTo>
                    <a:close/>
                  </a:path>
                </a:pathLst>
              </a:custGeom>
              <a:solidFill>
                <a:srgbClr val="C7C7C7"/>
              </a:solidFill>
              <a:ln w="9525">
                <a:noFill/>
                <a:round/>
                <a:headEnd/>
                <a:tailEnd/>
              </a:ln>
            </p:spPr>
            <p:txBody>
              <a:bodyPr/>
              <a:lstStyle/>
              <a:p>
                <a:pPr algn="ctr"/>
                <a:endParaRPr lang="en-US">
                  <a:latin typeface="Candara" pitchFamily="34" charset="0"/>
                </a:endParaRPr>
              </a:p>
            </p:txBody>
          </p:sp>
          <p:sp>
            <p:nvSpPr>
              <p:cNvPr id="7489" name="Freeform 705"/>
              <p:cNvSpPr>
                <a:spLocks/>
              </p:cNvSpPr>
              <p:nvPr/>
            </p:nvSpPr>
            <p:spPr bwMode="auto">
              <a:xfrm>
                <a:off x="2043" y="3414"/>
                <a:ext cx="26" cy="46"/>
              </a:xfrm>
              <a:custGeom>
                <a:avLst/>
                <a:gdLst>
                  <a:gd name="T0" fmla="*/ 0 w 26"/>
                  <a:gd name="T1" fmla="*/ 43 h 46"/>
                  <a:gd name="T2" fmla="*/ 25 w 26"/>
                  <a:gd name="T3" fmla="*/ 0 h 46"/>
                  <a:gd name="T4" fmla="*/ 25 w 26"/>
                  <a:gd name="T5" fmla="*/ 2 h 46"/>
                  <a:gd name="T6" fmla="*/ 25 w 26"/>
                  <a:gd name="T7" fmla="*/ 2 h 46"/>
                  <a:gd name="T8" fmla="*/ 25 w 26"/>
                  <a:gd name="T9" fmla="*/ 2 h 46"/>
                  <a:gd name="T10" fmla="*/ 25 w 26"/>
                  <a:gd name="T11" fmla="*/ 2 h 46"/>
                  <a:gd name="T12" fmla="*/ 25 w 26"/>
                  <a:gd name="T13" fmla="*/ 3 h 46"/>
                  <a:gd name="T14" fmla="*/ 25 w 26"/>
                  <a:gd name="T15" fmla="*/ 3 h 46"/>
                  <a:gd name="T16" fmla="*/ 25 w 26"/>
                  <a:gd name="T17" fmla="*/ 3 h 46"/>
                  <a:gd name="T18" fmla="*/ 26 w 26"/>
                  <a:gd name="T19" fmla="*/ 5 h 46"/>
                  <a:gd name="T20" fmla="*/ 1 w 26"/>
                  <a:gd name="T21" fmla="*/ 46 h 46"/>
                  <a:gd name="T22" fmla="*/ 1 w 26"/>
                  <a:gd name="T23" fmla="*/ 46 h 46"/>
                  <a:gd name="T24" fmla="*/ 1 w 26"/>
                  <a:gd name="T25" fmla="*/ 45 h 46"/>
                  <a:gd name="T26" fmla="*/ 1 w 26"/>
                  <a:gd name="T27" fmla="*/ 45 h 46"/>
                  <a:gd name="T28" fmla="*/ 1 w 26"/>
                  <a:gd name="T29" fmla="*/ 45 h 46"/>
                  <a:gd name="T30" fmla="*/ 0 w 26"/>
                  <a:gd name="T31" fmla="*/ 43 h 46"/>
                  <a:gd name="T32" fmla="*/ 0 w 26"/>
                  <a:gd name="T33" fmla="*/ 43 h 46"/>
                  <a:gd name="T34" fmla="*/ 0 w 26"/>
                  <a:gd name="T35" fmla="*/ 43 h 46"/>
                  <a:gd name="T36" fmla="*/ 0 w 26"/>
                  <a:gd name="T37" fmla="*/ 43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46"/>
                  <a:gd name="T59" fmla="*/ 26 w 26"/>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46">
                    <a:moveTo>
                      <a:pt x="0" y="43"/>
                    </a:moveTo>
                    <a:lnTo>
                      <a:pt x="25" y="0"/>
                    </a:lnTo>
                    <a:lnTo>
                      <a:pt x="25" y="2"/>
                    </a:lnTo>
                    <a:lnTo>
                      <a:pt x="25" y="3"/>
                    </a:lnTo>
                    <a:lnTo>
                      <a:pt x="26" y="5"/>
                    </a:lnTo>
                    <a:lnTo>
                      <a:pt x="1" y="46"/>
                    </a:lnTo>
                    <a:lnTo>
                      <a:pt x="1" y="45"/>
                    </a:lnTo>
                    <a:lnTo>
                      <a:pt x="0" y="43"/>
                    </a:lnTo>
                    <a:close/>
                  </a:path>
                </a:pathLst>
              </a:custGeom>
              <a:solidFill>
                <a:srgbClr val="C7C7C7"/>
              </a:solidFill>
              <a:ln w="9525">
                <a:noFill/>
                <a:round/>
                <a:headEnd/>
                <a:tailEnd/>
              </a:ln>
            </p:spPr>
            <p:txBody>
              <a:bodyPr/>
              <a:lstStyle/>
              <a:p>
                <a:pPr algn="ctr"/>
                <a:endParaRPr lang="en-US">
                  <a:latin typeface="Candara" pitchFamily="34" charset="0"/>
                </a:endParaRPr>
              </a:p>
            </p:txBody>
          </p:sp>
          <p:sp>
            <p:nvSpPr>
              <p:cNvPr id="7490" name="Freeform 706"/>
              <p:cNvSpPr>
                <a:spLocks/>
              </p:cNvSpPr>
              <p:nvPr/>
            </p:nvSpPr>
            <p:spPr bwMode="auto">
              <a:xfrm>
                <a:off x="2044" y="3416"/>
                <a:ext cx="25" cy="46"/>
              </a:xfrm>
              <a:custGeom>
                <a:avLst/>
                <a:gdLst>
                  <a:gd name="T0" fmla="*/ 0 w 25"/>
                  <a:gd name="T1" fmla="*/ 43 h 46"/>
                  <a:gd name="T2" fmla="*/ 24 w 25"/>
                  <a:gd name="T3" fmla="*/ 0 h 46"/>
                  <a:gd name="T4" fmla="*/ 24 w 25"/>
                  <a:gd name="T5" fmla="*/ 1 h 46"/>
                  <a:gd name="T6" fmla="*/ 24 w 25"/>
                  <a:gd name="T7" fmla="*/ 1 h 46"/>
                  <a:gd name="T8" fmla="*/ 24 w 25"/>
                  <a:gd name="T9" fmla="*/ 1 h 46"/>
                  <a:gd name="T10" fmla="*/ 25 w 25"/>
                  <a:gd name="T11" fmla="*/ 3 h 46"/>
                  <a:gd name="T12" fmla="*/ 25 w 25"/>
                  <a:gd name="T13" fmla="*/ 3 h 46"/>
                  <a:gd name="T14" fmla="*/ 25 w 25"/>
                  <a:gd name="T15" fmla="*/ 3 h 46"/>
                  <a:gd name="T16" fmla="*/ 25 w 25"/>
                  <a:gd name="T17" fmla="*/ 3 h 46"/>
                  <a:gd name="T18" fmla="*/ 25 w 25"/>
                  <a:gd name="T19" fmla="*/ 5 h 46"/>
                  <a:gd name="T20" fmla="*/ 0 w 25"/>
                  <a:gd name="T21" fmla="*/ 46 h 46"/>
                  <a:gd name="T22" fmla="*/ 0 w 25"/>
                  <a:gd name="T23" fmla="*/ 46 h 46"/>
                  <a:gd name="T24" fmla="*/ 0 w 25"/>
                  <a:gd name="T25" fmla="*/ 44 h 46"/>
                  <a:gd name="T26" fmla="*/ 0 w 25"/>
                  <a:gd name="T27" fmla="*/ 44 h 46"/>
                  <a:gd name="T28" fmla="*/ 0 w 25"/>
                  <a:gd name="T29" fmla="*/ 44 h 46"/>
                  <a:gd name="T30" fmla="*/ 0 w 25"/>
                  <a:gd name="T31" fmla="*/ 43 h 46"/>
                  <a:gd name="T32" fmla="*/ 0 w 25"/>
                  <a:gd name="T33" fmla="*/ 43 h 46"/>
                  <a:gd name="T34" fmla="*/ 0 w 25"/>
                  <a:gd name="T35" fmla="*/ 43 h 46"/>
                  <a:gd name="T36" fmla="*/ 0 w 25"/>
                  <a:gd name="T37" fmla="*/ 43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3"/>
                    </a:moveTo>
                    <a:lnTo>
                      <a:pt x="24" y="0"/>
                    </a:lnTo>
                    <a:lnTo>
                      <a:pt x="24" y="1"/>
                    </a:lnTo>
                    <a:lnTo>
                      <a:pt x="25" y="3"/>
                    </a:lnTo>
                    <a:lnTo>
                      <a:pt x="25" y="5"/>
                    </a:lnTo>
                    <a:lnTo>
                      <a:pt x="0" y="46"/>
                    </a:lnTo>
                    <a:lnTo>
                      <a:pt x="0" y="44"/>
                    </a:lnTo>
                    <a:lnTo>
                      <a:pt x="0" y="43"/>
                    </a:lnTo>
                    <a:close/>
                  </a:path>
                </a:pathLst>
              </a:custGeom>
              <a:solidFill>
                <a:srgbClr val="C7C7C7"/>
              </a:solidFill>
              <a:ln w="9525">
                <a:noFill/>
                <a:round/>
                <a:headEnd/>
                <a:tailEnd/>
              </a:ln>
            </p:spPr>
            <p:txBody>
              <a:bodyPr/>
              <a:lstStyle/>
              <a:p>
                <a:pPr algn="ctr"/>
                <a:endParaRPr lang="en-US">
                  <a:latin typeface="Candara" pitchFamily="34" charset="0"/>
                </a:endParaRPr>
              </a:p>
            </p:txBody>
          </p:sp>
          <p:sp>
            <p:nvSpPr>
              <p:cNvPr id="7491" name="Freeform 707"/>
              <p:cNvSpPr>
                <a:spLocks/>
              </p:cNvSpPr>
              <p:nvPr/>
            </p:nvSpPr>
            <p:spPr bwMode="auto">
              <a:xfrm>
                <a:off x="2044" y="3419"/>
                <a:ext cx="25" cy="45"/>
              </a:xfrm>
              <a:custGeom>
                <a:avLst/>
                <a:gdLst>
                  <a:gd name="T0" fmla="*/ 0 w 25"/>
                  <a:gd name="T1" fmla="*/ 41 h 45"/>
                  <a:gd name="T2" fmla="*/ 25 w 25"/>
                  <a:gd name="T3" fmla="*/ 0 h 45"/>
                  <a:gd name="T4" fmla="*/ 25 w 25"/>
                  <a:gd name="T5" fmla="*/ 0 h 45"/>
                  <a:gd name="T6" fmla="*/ 25 w 25"/>
                  <a:gd name="T7" fmla="*/ 0 h 45"/>
                  <a:gd name="T8" fmla="*/ 25 w 25"/>
                  <a:gd name="T9" fmla="*/ 0 h 45"/>
                  <a:gd name="T10" fmla="*/ 25 w 25"/>
                  <a:gd name="T11" fmla="*/ 2 h 45"/>
                  <a:gd name="T12" fmla="*/ 25 w 25"/>
                  <a:gd name="T13" fmla="*/ 2 h 45"/>
                  <a:gd name="T14" fmla="*/ 25 w 25"/>
                  <a:gd name="T15" fmla="*/ 2 h 45"/>
                  <a:gd name="T16" fmla="*/ 25 w 25"/>
                  <a:gd name="T17" fmla="*/ 3 h 45"/>
                  <a:gd name="T18" fmla="*/ 25 w 25"/>
                  <a:gd name="T19" fmla="*/ 3 h 45"/>
                  <a:gd name="T20" fmla="*/ 2 w 25"/>
                  <a:gd name="T21" fmla="*/ 45 h 45"/>
                  <a:gd name="T22" fmla="*/ 2 w 25"/>
                  <a:gd name="T23" fmla="*/ 45 h 45"/>
                  <a:gd name="T24" fmla="*/ 2 w 25"/>
                  <a:gd name="T25" fmla="*/ 43 h 45"/>
                  <a:gd name="T26" fmla="*/ 2 w 25"/>
                  <a:gd name="T27" fmla="*/ 43 h 45"/>
                  <a:gd name="T28" fmla="*/ 0 w 25"/>
                  <a:gd name="T29" fmla="*/ 43 h 45"/>
                  <a:gd name="T30" fmla="*/ 0 w 25"/>
                  <a:gd name="T31" fmla="*/ 43 h 45"/>
                  <a:gd name="T32" fmla="*/ 0 w 25"/>
                  <a:gd name="T33" fmla="*/ 41 h 45"/>
                  <a:gd name="T34" fmla="*/ 0 w 25"/>
                  <a:gd name="T35" fmla="*/ 41 h 45"/>
                  <a:gd name="T36" fmla="*/ 0 w 25"/>
                  <a:gd name="T37" fmla="*/ 41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1"/>
                    </a:moveTo>
                    <a:lnTo>
                      <a:pt x="25" y="0"/>
                    </a:lnTo>
                    <a:lnTo>
                      <a:pt x="25" y="2"/>
                    </a:lnTo>
                    <a:lnTo>
                      <a:pt x="25" y="3"/>
                    </a:lnTo>
                    <a:lnTo>
                      <a:pt x="2" y="45"/>
                    </a:lnTo>
                    <a:lnTo>
                      <a:pt x="2" y="43"/>
                    </a:lnTo>
                    <a:lnTo>
                      <a:pt x="0" y="43"/>
                    </a:lnTo>
                    <a:lnTo>
                      <a:pt x="0" y="41"/>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492" name="Freeform 708"/>
              <p:cNvSpPr>
                <a:spLocks/>
              </p:cNvSpPr>
              <p:nvPr/>
            </p:nvSpPr>
            <p:spPr bwMode="auto">
              <a:xfrm>
                <a:off x="2044" y="3421"/>
                <a:ext cx="27" cy="44"/>
              </a:xfrm>
              <a:custGeom>
                <a:avLst/>
                <a:gdLst>
                  <a:gd name="T0" fmla="*/ 0 w 27"/>
                  <a:gd name="T1" fmla="*/ 41 h 44"/>
                  <a:gd name="T2" fmla="*/ 25 w 27"/>
                  <a:gd name="T3" fmla="*/ 0 h 44"/>
                  <a:gd name="T4" fmla="*/ 25 w 27"/>
                  <a:gd name="T5" fmla="*/ 0 h 44"/>
                  <a:gd name="T6" fmla="*/ 25 w 27"/>
                  <a:gd name="T7" fmla="*/ 0 h 44"/>
                  <a:gd name="T8" fmla="*/ 25 w 27"/>
                  <a:gd name="T9" fmla="*/ 1 h 44"/>
                  <a:gd name="T10" fmla="*/ 25 w 27"/>
                  <a:gd name="T11" fmla="*/ 1 h 44"/>
                  <a:gd name="T12" fmla="*/ 25 w 27"/>
                  <a:gd name="T13" fmla="*/ 1 h 44"/>
                  <a:gd name="T14" fmla="*/ 25 w 27"/>
                  <a:gd name="T15" fmla="*/ 1 h 44"/>
                  <a:gd name="T16" fmla="*/ 27 w 27"/>
                  <a:gd name="T17" fmla="*/ 3 h 44"/>
                  <a:gd name="T18" fmla="*/ 27 w 27"/>
                  <a:gd name="T19" fmla="*/ 3 h 44"/>
                  <a:gd name="T20" fmla="*/ 2 w 27"/>
                  <a:gd name="T21" fmla="*/ 44 h 44"/>
                  <a:gd name="T22" fmla="*/ 2 w 27"/>
                  <a:gd name="T23" fmla="*/ 43 h 44"/>
                  <a:gd name="T24" fmla="*/ 2 w 27"/>
                  <a:gd name="T25" fmla="*/ 43 h 44"/>
                  <a:gd name="T26" fmla="*/ 2 w 27"/>
                  <a:gd name="T27" fmla="*/ 43 h 44"/>
                  <a:gd name="T28" fmla="*/ 2 w 27"/>
                  <a:gd name="T29" fmla="*/ 43 h 44"/>
                  <a:gd name="T30" fmla="*/ 2 w 27"/>
                  <a:gd name="T31" fmla="*/ 41 h 44"/>
                  <a:gd name="T32" fmla="*/ 2 w 27"/>
                  <a:gd name="T33" fmla="*/ 41 h 44"/>
                  <a:gd name="T34" fmla="*/ 2 w 27"/>
                  <a:gd name="T35" fmla="*/ 41 h 44"/>
                  <a:gd name="T36" fmla="*/ 0 w 27"/>
                  <a:gd name="T37" fmla="*/ 4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44"/>
                  <a:gd name="T59" fmla="*/ 27 w 27"/>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44">
                    <a:moveTo>
                      <a:pt x="0" y="41"/>
                    </a:moveTo>
                    <a:lnTo>
                      <a:pt x="25" y="0"/>
                    </a:lnTo>
                    <a:lnTo>
                      <a:pt x="25" y="1"/>
                    </a:lnTo>
                    <a:lnTo>
                      <a:pt x="27" y="3"/>
                    </a:lnTo>
                    <a:lnTo>
                      <a:pt x="2" y="44"/>
                    </a:lnTo>
                    <a:lnTo>
                      <a:pt x="2" y="43"/>
                    </a:lnTo>
                    <a:lnTo>
                      <a:pt x="2" y="41"/>
                    </a:lnTo>
                    <a:lnTo>
                      <a:pt x="0" y="41"/>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493" name="Freeform 709"/>
              <p:cNvSpPr>
                <a:spLocks/>
              </p:cNvSpPr>
              <p:nvPr/>
            </p:nvSpPr>
            <p:spPr bwMode="auto">
              <a:xfrm>
                <a:off x="2046" y="3422"/>
                <a:ext cx="25" cy="45"/>
              </a:xfrm>
              <a:custGeom>
                <a:avLst/>
                <a:gdLst>
                  <a:gd name="T0" fmla="*/ 0 w 25"/>
                  <a:gd name="T1" fmla="*/ 42 h 45"/>
                  <a:gd name="T2" fmla="*/ 23 w 25"/>
                  <a:gd name="T3" fmla="*/ 0 h 45"/>
                  <a:gd name="T4" fmla="*/ 23 w 25"/>
                  <a:gd name="T5" fmla="*/ 0 h 45"/>
                  <a:gd name="T6" fmla="*/ 23 w 25"/>
                  <a:gd name="T7" fmla="*/ 0 h 45"/>
                  <a:gd name="T8" fmla="*/ 25 w 25"/>
                  <a:gd name="T9" fmla="*/ 2 h 45"/>
                  <a:gd name="T10" fmla="*/ 25 w 25"/>
                  <a:gd name="T11" fmla="*/ 2 h 45"/>
                  <a:gd name="T12" fmla="*/ 25 w 25"/>
                  <a:gd name="T13" fmla="*/ 2 h 45"/>
                  <a:gd name="T14" fmla="*/ 25 w 25"/>
                  <a:gd name="T15" fmla="*/ 4 h 45"/>
                  <a:gd name="T16" fmla="*/ 25 w 25"/>
                  <a:gd name="T17" fmla="*/ 4 h 45"/>
                  <a:gd name="T18" fmla="*/ 25 w 25"/>
                  <a:gd name="T19" fmla="*/ 4 h 45"/>
                  <a:gd name="T20" fmla="*/ 2 w 25"/>
                  <a:gd name="T21" fmla="*/ 45 h 45"/>
                  <a:gd name="T22" fmla="*/ 2 w 25"/>
                  <a:gd name="T23" fmla="*/ 43 h 45"/>
                  <a:gd name="T24" fmla="*/ 2 w 25"/>
                  <a:gd name="T25" fmla="*/ 43 h 45"/>
                  <a:gd name="T26" fmla="*/ 0 w 25"/>
                  <a:gd name="T27" fmla="*/ 43 h 45"/>
                  <a:gd name="T28" fmla="*/ 0 w 25"/>
                  <a:gd name="T29" fmla="*/ 43 h 45"/>
                  <a:gd name="T30" fmla="*/ 0 w 25"/>
                  <a:gd name="T31" fmla="*/ 42 h 45"/>
                  <a:gd name="T32" fmla="*/ 0 w 25"/>
                  <a:gd name="T33" fmla="*/ 42 h 45"/>
                  <a:gd name="T34" fmla="*/ 0 w 25"/>
                  <a:gd name="T35" fmla="*/ 42 h 45"/>
                  <a:gd name="T36" fmla="*/ 0 w 25"/>
                  <a:gd name="T37" fmla="*/ 4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2"/>
                    </a:moveTo>
                    <a:lnTo>
                      <a:pt x="23" y="0"/>
                    </a:lnTo>
                    <a:lnTo>
                      <a:pt x="25" y="2"/>
                    </a:lnTo>
                    <a:lnTo>
                      <a:pt x="25" y="4"/>
                    </a:lnTo>
                    <a:lnTo>
                      <a:pt x="2" y="45"/>
                    </a:lnTo>
                    <a:lnTo>
                      <a:pt x="2" y="43"/>
                    </a:lnTo>
                    <a:lnTo>
                      <a:pt x="0" y="43"/>
                    </a:lnTo>
                    <a:lnTo>
                      <a:pt x="0" y="42"/>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494" name="Freeform 710"/>
              <p:cNvSpPr>
                <a:spLocks/>
              </p:cNvSpPr>
              <p:nvPr/>
            </p:nvSpPr>
            <p:spPr bwMode="auto">
              <a:xfrm>
                <a:off x="2046" y="3424"/>
                <a:ext cx="25" cy="43"/>
              </a:xfrm>
              <a:custGeom>
                <a:avLst/>
                <a:gdLst>
                  <a:gd name="T0" fmla="*/ 0 w 25"/>
                  <a:gd name="T1" fmla="*/ 41 h 43"/>
                  <a:gd name="T2" fmla="*/ 25 w 25"/>
                  <a:gd name="T3" fmla="*/ 0 h 43"/>
                  <a:gd name="T4" fmla="*/ 25 w 25"/>
                  <a:gd name="T5" fmla="*/ 0 h 43"/>
                  <a:gd name="T6" fmla="*/ 25 w 25"/>
                  <a:gd name="T7" fmla="*/ 2 h 43"/>
                  <a:gd name="T8" fmla="*/ 25 w 25"/>
                  <a:gd name="T9" fmla="*/ 2 h 43"/>
                  <a:gd name="T10" fmla="*/ 25 w 25"/>
                  <a:gd name="T11" fmla="*/ 2 h 43"/>
                  <a:gd name="T12" fmla="*/ 25 w 25"/>
                  <a:gd name="T13" fmla="*/ 2 h 43"/>
                  <a:gd name="T14" fmla="*/ 25 w 25"/>
                  <a:gd name="T15" fmla="*/ 3 h 43"/>
                  <a:gd name="T16" fmla="*/ 25 w 25"/>
                  <a:gd name="T17" fmla="*/ 3 h 43"/>
                  <a:gd name="T18" fmla="*/ 25 w 25"/>
                  <a:gd name="T19" fmla="*/ 3 h 43"/>
                  <a:gd name="T20" fmla="*/ 2 w 25"/>
                  <a:gd name="T21" fmla="*/ 43 h 43"/>
                  <a:gd name="T22" fmla="*/ 2 w 25"/>
                  <a:gd name="T23" fmla="*/ 43 h 43"/>
                  <a:gd name="T24" fmla="*/ 2 w 25"/>
                  <a:gd name="T25" fmla="*/ 43 h 43"/>
                  <a:gd name="T26" fmla="*/ 2 w 25"/>
                  <a:gd name="T27" fmla="*/ 43 h 43"/>
                  <a:gd name="T28" fmla="*/ 2 w 25"/>
                  <a:gd name="T29" fmla="*/ 43 h 43"/>
                  <a:gd name="T30" fmla="*/ 2 w 25"/>
                  <a:gd name="T31" fmla="*/ 41 h 43"/>
                  <a:gd name="T32" fmla="*/ 2 w 25"/>
                  <a:gd name="T33" fmla="*/ 41 h 43"/>
                  <a:gd name="T34" fmla="*/ 0 w 25"/>
                  <a:gd name="T35" fmla="*/ 41 h 43"/>
                  <a:gd name="T36" fmla="*/ 0 w 25"/>
                  <a:gd name="T37" fmla="*/ 41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1"/>
                    </a:moveTo>
                    <a:lnTo>
                      <a:pt x="25" y="0"/>
                    </a:lnTo>
                    <a:lnTo>
                      <a:pt x="25" y="2"/>
                    </a:lnTo>
                    <a:lnTo>
                      <a:pt x="25" y="3"/>
                    </a:lnTo>
                    <a:lnTo>
                      <a:pt x="2" y="43"/>
                    </a:lnTo>
                    <a:lnTo>
                      <a:pt x="2" y="41"/>
                    </a:lnTo>
                    <a:lnTo>
                      <a:pt x="0" y="41"/>
                    </a:lnTo>
                    <a:close/>
                  </a:path>
                </a:pathLst>
              </a:custGeom>
              <a:solidFill>
                <a:srgbClr val="C9C9C9"/>
              </a:solidFill>
              <a:ln w="9525">
                <a:noFill/>
                <a:round/>
                <a:headEnd/>
                <a:tailEnd/>
              </a:ln>
            </p:spPr>
            <p:txBody>
              <a:bodyPr/>
              <a:lstStyle/>
              <a:p>
                <a:pPr algn="ctr"/>
                <a:endParaRPr lang="en-US">
                  <a:latin typeface="Candara" pitchFamily="34" charset="0"/>
                </a:endParaRPr>
              </a:p>
            </p:txBody>
          </p:sp>
          <p:sp>
            <p:nvSpPr>
              <p:cNvPr id="7495" name="Freeform 711"/>
              <p:cNvSpPr>
                <a:spLocks/>
              </p:cNvSpPr>
              <p:nvPr/>
            </p:nvSpPr>
            <p:spPr bwMode="auto">
              <a:xfrm>
                <a:off x="2048" y="3426"/>
                <a:ext cx="25" cy="43"/>
              </a:xfrm>
              <a:custGeom>
                <a:avLst/>
                <a:gdLst>
                  <a:gd name="T0" fmla="*/ 0 w 25"/>
                  <a:gd name="T1" fmla="*/ 41 h 43"/>
                  <a:gd name="T2" fmla="*/ 23 w 25"/>
                  <a:gd name="T3" fmla="*/ 0 h 43"/>
                  <a:gd name="T4" fmla="*/ 23 w 25"/>
                  <a:gd name="T5" fmla="*/ 0 h 43"/>
                  <a:gd name="T6" fmla="*/ 23 w 25"/>
                  <a:gd name="T7" fmla="*/ 1 h 43"/>
                  <a:gd name="T8" fmla="*/ 23 w 25"/>
                  <a:gd name="T9" fmla="*/ 1 h 43"/>
                  <a:gd name="T10" fmla="*/ 23 w 25"/>
                  <a:gd name="T11" fmla="*/ 1 h 43"/>
                  <a:gd name="T12" fmla="*/ 23 w 25"/>
                  <a:gd name="T13" fmla="*/ 1 h 43"/>
                  <a:gd name="T14" fmla="*/ 25 w 25"/>
                  <a:gd name="T15" fmla="*/ 3 h 43"/>
                  <a:gd name="T16" fmla="*/ 25 w 25"/>
                  <a:gd name="T17" fmla="*/ 3 h 43"/>
                  <a:gd name="T18" fmla="*/ 25 w 25"/>
                  <a:gd name="T19" fmla="*/ 3 h 43"/>
                  <a:gd name="T20" fmla="*/ 1 w 25"/>
                  <a:gd name="T21" fmla="*/ 43 h 43"/>
                  <a:gd name="T22" fmla="*/ 1 w 25"/>
                  <a:gd name="T23" fmla="*/ 43 h 43"/>
                  <a:gd name="T24" fmla="*/ 1 w 25"/>
                  <a:gd name="T25" fmla="*/ 43 h 43"/>
                  <a:gd name="T26" fmla="*/ 0 w 25"/>
                  <a:gd name="T27" fmla="*/ 43 h 43"/>
                  <a:gd name="T28" fmla="*/ 0 w 25"/>
                  <a:gd name="T29" fmla="*/ 41 h 43"/>
                  <a:gd name="T30" fmla="*/ 0 w 25"/>
                  <a:gd name="T31" fmla="*/ 41 h 43"/>
                  <a:gd name="T32" fmla="*/ 0 w 25"/>
                  <a:gd name="T33" fmla="*/ 41 h 43"/>
                  <a:gd name="T34" fmla="*/ 0 w 25"/>
                  <a:gd name="T35" fmla="*/ 41 h 43"/>
                  <a:gd name="T36" fmla="*/ 0 w 25"/>
                  <a:gd name="T37" fmla="*/ 41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1"/>
                    </a:moveTo>
                    <a:lnTo>
                      <a:pt x="23" y="0"/>
                    </a:lnTo>
                    <a:lnTo>
                      <a:pt x="23" y="1"/>
                    </a:lnTo>
                    <a:lnTo>
                      <a:pt x="25" y="3"/>
                    </a:lnTo>
                    <a:lnTo>
                      <a:pt x="1" y="43"/>
                    </a:lnTo>
                    <a:lnTo>
                      <a:pt x="0" y="43"/>
                    </a:lnTo>
                    <a:lnTo>
                      <a:pt x="0" y="41"/>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496" name="Freeform 712"/>
              <p:cNvSpPr>
                <a:spLocks/>
              </p:cNvSpPr>
              <p:nvPr/>
            </p:nvSpPr>
            <p:spPr bwMode="auto">
              <a:xfrm>
                <a:off x="2048" y="3427"/>
                <a:ext cx="25" cy="43"/>
              </a:xfrm>
              <a:custGeom>
                <a:avLst/>
                <a:gdLst>
                  <a:gd name="T0" fmla="*/ 0 w 25"/>
                  <a:gd name="T1" fmla="*/ 40 h 43"/>
                  <a:gd name="T2" fmla="*/ 23 w 25"/>
                  <a:gd name="T3" fmla="*/ 0 h 43"/>
                  <a:gd name="T4" fmla="*/ 23 w 25"/>
                  <a:gd name="T5" fmla="*/ 0 h 43"/>
                  <a:gd name="T6" fmla="*/ 25 w 25"/>
                  <a:gd name="T7" fmla="*/ 2 h 43"/>
                  <a:gd name="T8" fmla="*/ 25 w 25"/>
                  <a:gd name="T9" fmla="*/ 2 h 43"/>
                  <a:gd name="T10" fmla="*/ 25 w 25"/>
                  <a:gd name="T11" fmla="*/ 2 h 43"/>
                  <a:gd name="T12" fmla="*/ 25 w 25"/>
                  <a:gd name="T13" fmla="*/ 4 h 43"/>
                  <a:gd name="T14" fmla="*/ 25 w 25"/>
                  <a:gd name="T15" fmla="*/ 4 h 43"/>
                  <a:gd name="T16" fmla="*/ 25 w 25"/>
                  <a:gd name="T17" fmla="*/ 4 h 43"/>
                  <a:gd name="T18" fmla="*/ 25 w 25"/>
                  <a:gd name="T19" fmla="*/ 4 h 43"/>
                  <a:gd name="T20" fmla="*/ 1 w 25"/>
                  <a:gd name="T21" fmla="*/ 43 h 43"/>
                  <a:gd name="T22" fmla="*/ 1 w 25"/>
                  <a:gd name="T23" fmla="*/ 43 h 43"/>
                  <a:gd name="T24" fmla="*/ 1 w 25"/>
                  <a:gd name="T25" fmla="*/ 43 h 43"/>
                  <a:gd name="T26" fmla="*/ 1 w 25"/>
                  <a:gd name="T27" fmla="*/ 43 h 43"/>
                  <a:gd name="T28" fmla="*/ 1 w 25"/>
                  <a:gd name="T29" fmla="*/ 42 h 43"/>
                  <a:gd name="T30" fmla="*/ 1 w 25"/>
                  <a:gd name="T31" fmla="*/ 42 h 43"/>
                  <a:gd name="T32" fmla="*/ 1 w 25"/>
                  <a:gd name="T33" fmla="*/ 42 h 43"/>
                  <a:gd name="T34" fmla="*/ 0 w 25"/>
                  <a:gd name="T35" fmla="*/ 42 h 43"/>
                  <a:gd name="T36" fmla="*/ 0 w 25"/>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0"/>
                    </a:moveTo>
                    <a:lnTo>
                      <a:pt x="23" y="0"/>
                    </a:lnTo>
                    <a:lnTo>
                      <a:pt x="25" y="2"/>
                    </a:lnTo>
                    <a:lnTo>
                      <a:pt x="25" y="4"/>
                    </a:lnTo>
                    <a:lnTo>
                      <a:pt x="1" y="43"/>
                    </a:lnTo>
                    <a:lnTo>
                      <a:pt x="1" y="42"/>
                    </a:lnTo>
                    <a:lnTo>
                      <a:pt x="0" y="42"/>
                    </a:lnTo>
                    <a:lnTo>
                      <a:pt x="0" y="40"/>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497" name="Freeform 713"/>
              <p:cNvSpPr>
                <a:spLocks/>
              </p:cNvSpPr>
              <p:nvPr/>
            </p:nvSpPr>
            <p:spPr bwMode="auto">
              <a:xfrm>
                <a:off x="2049" y="3429"/>
                <a:ext cx="24" cy="43"/>
              </a:xfrm>
              <a:custGeom>
                <a:avLst/>
                <a:gdLst>
                  <a:gd name="T0" fmla="*/ 0 w 24"/>
                  <a:gd name="T1" fmla="*/ 40 h 43"/>
                  <a:gd name="T2" fmla="*/ 24 w 24"/>
                  <a:gd name="T3" fmla="*/ 0 h 43"/>
                  <a:gd name="T4" fmla="*/ 24 w 24"/>
                  <a:gd name="T5" fmla="*/ 2 h 43"/>
                  <a:gd name="T6" fmla="*/ 24 w 24"/>
                  <a:gd name="T7" fmla="*/ 2 h 43"/>
                  <a:gd name="T8" fmla="*/ 24 w 24"/>
                  <a:gd name="T9" fmla="*/ 2 h 43"/>
                  <a:gd name="T10" fmla="*/ 24 w 24"/>
                  <a:gd name="T11" fmla="*/ 2 h 43"/>
                  <a:gd name="T12" fmla="*/ 24 w 24"/>
                  <a:gd name="T13" fmla="*/ 3 h 43"/>
                  <a:gd name="T14" fmla="*/ 24 w 24"/>
                  <a:gd name="T15" fmla="*/ 3 h 43"/>
                  <a:gd name="T16" fmla="*/ 24 w 24"/>
                  <a:gd name="T17" fmla="*/ 3 h 43"/>
                  <a:gd name="T18" fmla="*/ 24 w 24"/>
                  <a:gd name="T19" fmla="*/ 5 h 43"/>
                  <a:gd name="T20" fmla="*/ 2 w 24"/>
                  <a:gd name="T21" fmla="*/ 43 h 43"/>
                  <a:gd name="T22" fmla="*/ 2 w 24"/>
                  <a:gd name="T23" fmla="*/ 43 h 43"/>
                  <a:gd name="T24" fmla="*/ 2 w 24"/>
                  <a:gd name="T25" fmla="*/ 43 h 43"/>
                  <a:gd name="T26" fmla="*/ 2 w 24"/>
                  <a:gd name="T27" fmla="*/ 41 h 43"/>
                  <a:gd name="T28" fmla="*/ 0 w 24"/>
                  <a:gd name="T29" fmla="*/ 41 h 43"/>
                  <a:gd name="T30" fmla="*/ 0 w 24"/>
                  <a:gd name="T31" fmla="*/ 41 h 43"/>
                  <a:gd name="T32" fmla="*/ 0 w 24"/>
                  <a:gd name="T33" fmla="*/ 41 h 43"/>
                  <a:gd name="T34" fmla="*/ 0 w 24"/>
                  <a:gd name="T35" fmla="*/ 41 h 43"/>
                  <a:gd name="T36" fmla="*/ 0 w 24"/>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40"/>
                    </a:moveTo>
                    <a:lnTo>
                      <a:pt x="24" y="0"/>
                    </a:lnTo>
                    <a:lnTo>
                      <a:pt x="24" y="2"/>
                    </a:lnTo>
                    <a:lnTo>
                      <a:pt x="24" y="3"/>
                    </a:lnTo>
                    <a:lnTo>
                      <a:pt x="24" y="5"/>
                    </a:lnTo>
                    <a:lnTo>
                      <a:pt x="2" y="43"/>
                    </a:lnTo>
                    <a:lnTo>
                      <a:pt x="2" y="41"/>
                    </a:lnTo>
                    <a:lnTo>
                      <a:pt x="0" y="41"/>
                    </a:lnTo>
                    <a:lnTo>
                      <a:pt x="0" y="40"/>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498" name="Freeform 714"/>
              <p:cNvSpPr>
                <a:spLocks/>
              </p:cNvSpPr>
              <p:nvPr/>
            </p:nvSpPr>
            <p:spPr bwMode="auto">
              <a:xfrm>
                <a:off x="2049" y="3431"/>
                <a:ext cx="25" cy="43"/>
              </a:xfrm>
              <a:custGeom>
                <a:avLst/>
                <a:gdLst>
                  <a:gd name="T0" fmla="*/ 0 w 25"/>
                  <a:gd name="T1" fmla="*/ 39 h 43"/>
                  <a:gd name="T2" fmla="*/ 24 w 25"/>
                  <a:gd name="T3" fmla="*/ 0 h 43"/>
                  <a:gd name="T4" fmla="*/ 24 w 25"/>
                  <a:gd name="T5" fmla="*/ 1 h 43"/>
                  <a:gd name="T6" fmla="*/ 24 w 25"/>
                  <a:gd name="T7" fmla="*/ 1 h 43"/>
                  <a:gd name="T8" fmla="*/ 24 w 25"/>
                  <a:gd name="T9" fmla="*/ 1 h 43"/>
                  <a:gd name="T10" fmla="*/ 24 w 25"/>
                  <a:gd name="T11" fmla="*/ 3 h 43"/>
                  <a:gd name="T12" fmla="*/ 25 w 25"/>
                  <a:gd name="T13" fmla="*/ 3 h 43"/>
                  <a:gd name="T14" fmla="*/ 25 w 25"/>
                  <a:gd name="T15" fmla="*/ 3 h 43"/>
                  <a:gd name="T16" fmla="*/ 25 w 25"/>
                  <a:gd name="T17" fmla="*/ 3 h 43"/>
                  <a:gd name="T18" fmla="*/ 25 w 25"/>
                  <a:gd name="T19" fmla="*/ 5 h 43"/>
                  <a:gd name="T20" fmla="*/ 2 w 25"/>
                  <a:gd name="T21" fmla="*/ 43 h 43"/>
                  <a:gd name="T22" fmla="*/ 2 w 25"/>
                  <a:gd name="T23" fmla="*/ 43 h 43"/>
                  <a:gd name="T24" fmla="*/ 2 w 25"/>
                  <a:gd name="T25" fmla="*/ 41 h 43"/>
                  <a:gd name="T26" fmla="*/ 2 w 25"/>
                  <a:gd name="T27" fmla="*/ 41 h 43"/>
                  <a:gd name="T28" fmla="*/ 2 w 25"/>
                  <a:gd name="T29" fmla="*/ 41 h 43"/>
                  <a:gd name="T30" fmla="*/ 2 w 25"/>
                  <a:gd name="T31" fmla="*/ 41 h 43"/>
                  <a:gd name="T32" fmla="*/ 2 w 25"/>
                  <a:gd name="T33" fmla="*/ 41 h 43"/>
                  <a:gd name="T34" fmla="*/ 2 w 25"/>
                  <a:gd name="T35" fmla="*/ 39 h 43"/>
                  <a:gd name="T36" fmla="*/ 0 w 25"/>
                  <a:gd name="T37" fmla="*/ 39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39"/>
                    </a:moveTo>
                    <a:lnTo>
                      <a:pt x="24" y="0"/>
                    </a:lnTo>
                    <a:lnTo>
                      <a:pt x="24" y="1"/>
                    </a:lnTo>
                    <a:lnTo>
                      <a:pt x="24" y="3"/>
                    </a:lnTo>
                    <a:lnTo>
                      <a:pt x="25" y="3"/>
                    </a:lnTo>
                    <a:lnTo>
                      <a:pt x="25" y="5"/>
                    </a:lnTo>
                    <a:lnTo>
                      <a:pt x="2" y="43"/>
                    </a:lnTo>
                    <a:lnTo>
                      <a:pt x="2" y="41"/>
                    </a:lnTo>
                    <a:lnTo>
                      <a:pt x="2" y="39"/>
                    </a:lnTo>
                    <a:lnTo>
                      <a:pt x="0" y="39"/>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499" name="Freeform 715"/>
              <p:cNvSpPr>
                <a:spLocks/>
              </p:cNvSpPr>
              <p:nvPr/>
            </p:nvSpPr>
            <p:spPr bwMode="auto">
              <a:xfrm>
                <a:off x="2051" y="3434"/>
                <a:ext cx="23" cy="41"/>
              </a:xfrm>
              <a:custGeom>
                <a:avLst/>
                <a:gdLst>
                  <a:gd name="T0" fmla="*/ 0 w 23"/>
                  <a:gd name="T1" fmla="*/ 38 h 41"/>
                  <a:gd name="T2" fmla="*/ 22 w 23"/>
                  <a:gd name="T3" fmla="*/ 0 h 41"/>
                  <a:gd name="T4" fmla="*/ 23 w 23"/>
                  <a:gd name="T5" fmla="*/ 0 h 41"/>
                  <a:gd name="T6" fmla="*/ 23 w 23"/>
                  <a:gd name="T7" fmla="*/ 0 h 41"/>
                  <a:gd name="T8" fmla="*/ 23 w 23"/>
                  <a:gd name="T9" fmla="*/ 0 h 41"/>
                  <a:gd name="T10" fmla="*/ 23 w 23"/>
                  <a:gd name="T11" fmla="*/ 2 h 41"/>
                  <a:gd name="T12" fmla="*/ 23 w 23"/>
                  <a:gd name="T13" fmla="*/ 2 h 41"/>
                  <a:gd name="T14" fmla="*/ 23 w 23"/>
                  <a:gd name="T15" fmla="*/ 2 h 41"/>
                  <a:gd name="T16" fmla="*/ 23 w 23"/>
                  <a:gd name="T17" fmla="*/ 2 h 41"/>
                  <a:gd name="T18" fmla="*/ 23 w 23"/>
                  <a:gd name="T19" fmla="*/ 3 h 41"/>
                  <a:gd name="T20" fmla="*/ 2 w 23"/>
                  <a:gd name="T21" fmla="*/ 41 h 41"/>
                  <a:gd name="T22" fmla="*/ 2 w 23"/>
                  <a:gd name="T23" fmla="*/ 40 h 41"/>
                  <a:gd name="T24" fmla="*/ 2 w 23"/>
                  <a:gd name="T25" fmla="*/ 40 h 41"/>
                  <a:gd name="T26" fmla="*/ 2 w 23"/>
                  <a:gd name="T27" fmla="*/ 40 h 41"/>
                  <a:gd name="T28" fmla="*/ 0 w 23"/>
                  <a:gd name="T29" fmla="*/ 40 h 41"/>
                  <a:gd name="T30" fmla="*/ 0 w 23"/>
                  <a:gd name="T31" fmla="*/ 40 h 41"/>
                  <a:gd name="T32" fmla="*/ 0 w 23"/>
                  <a:gd name="T33" fmla="*/ 38 h 41"/>
                  <a:gd name="T34" fmla="*/ 0 w 23"/>
                  <a:gd name="T35" fmla="*/ 38 h 41"/>
                  <a:gd name="T36" fmla="*/ 0 w 23"/>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8"/>
                    </a:moveTo>
                    <a:lnTo>
                      <a:pt x="22" y="0"/>
                    </a:lnTo>
                    <a:lnTo>
                      <a:pt x="23" y="0"/>
                    </a:lnTo>
                    <a:lnTo>
                      <a:pt x="23" y="2"/>
                    </a:lnTo>
                    <a:lnTo>
                      <a:pt x="23" y="3"/>
                    </a:lnTo>
                    <a:lnTo>
                      <a:pt x="2" y="41"/>
                    </a:lnTo>
                    <a:lnTo>
                      <a:pt x="2" y="40"/>
                    </a:lnTo>
                    <a:lnTo>
                      <a:pt x="0" y="40"/>
                    </a:lnTo>
                    <a:lnTo>
                      <a:pt x="0" y="38"/>
                    </a:lnTo>
                    <a:close/>
                  </a:path>
                </a:pathLst>
              </a:custGeom>
              <a:solidFill>
                <a:srgbClr val="CFCFCF"/>
              </a:solidFill>
              <a:ln w="9525">
                <a:noFill/>
                <a:round/>
                <a:headEnd/>
                <a:tailEnd/>
              </a:ln>
            </p:spPr>
            <p:txBody>
              <a:bodyPr/>
              <a:lstStyle/>
              <a:p>
                <a:pPr algn="ctr"/>
                <a:endParaRPr lang="en-US">
                  <a:latin typeface="Candara" pitchFamily="34" charset="0"/>
                </a:endParaRPr>
              </a:p>
            </p:txBody>
          </p:sp>
          <p:sp>
            <p:nvSpPr>
              <p:cNvPr id="7500" name="Freeform 716"/>
              <p:cNvSpPr>
                <a:spLocks/>
              </p:cNvSpPr>
              <p:nvPr/>
            </p:nvSpPr>
            <p:spPr bwMode="auto">
              <a:xfrm>
                <a:off x="2051" y="3436"/>
                <a:ext cx="25" cy="39"/>
              </a:xfrm>
              <a:custGeom>
                <a:avLst/>
                <a:gdLst>
                  <a:gd name="T0" fmla="*/ 0 w 25"/>
                  <a:gd name="T1" fmla="*/ 38 h 39"/>
                  <a:gd name="T2" fmla="*/ 23 w 25"/>
                  <a:gd name="T3" fmla="*/ 0 h 39"/>
                  <a:gd name="T4" fmla="*/ 23 w 25"/>
                  <a:gd name="T5" fmla="*/ 0 h 39"/>
                  <a:gd name="T6" fmla="*/ 23 w 25"/>
                  <a:gd name="T7" fmla="*/ 0 h 39"/>
                  <a:gd name="T8" fmla="*/ 23 w 25"/>
                  <a:gd name="T9" fmla="*/ 0 h 39"/>
                  <a:gd name="T10" fmla="*/ 23 w 25"/>
                  <a:gd name="T11" fmla="*/ 1 h 39"/>
                  <a:gd name="T12" fmla="*/ 23 w 25"/>
                  <a:gd name="T13" fmla="*/ 1 h 39"/>
                  <a:gd name="T14" fmla="*/ 23 w 25"/>
                  <a:gd name="T15" fmla="*/ 1 h 39"/>
                  <a:gd name="T16" fmla="*/ 25 w 25"/>
                  <a:gd name="T17" fmla="*/ 3 h 39"/>
                  <a:gd name="T18" fmla="*/ 25 w 25"/>
                  <a:gd name="T19" fmla="*/ 3 h 39"/>
                  <a:gd name="T20" fmla="*/ 3 w 25"/>
                  <a:gd name="T21" fmla="*/ 39 h 39"/>
                  <a:gd name="T22" fmla="*/ 2 w 25"/>
                  <a:gd name="T23" fmla="*/ 39 h 39"/>
                  <a:gd name="T24" fmla="*/ 2 w 25"/>
                  <a:gd name="T25" fmla="*/ 39 h 39"/>
                  <a:gd name="T26" fmla="*/ 2 w 25"/>
                  <a:gd name="T27" fmla="*/ 39 h 39"/>
                  <a:gd name="T28" fmla="*/ 2 w 25"/>
                  <a:gd name="T29" fmla="*/ 39 h 39"/>
                  <a:gd name="T30" fmla="*/ 2 w 25"/>
                  <a:gd name="T31" fmla="*/ 38 h 39"/>
                  <a:gd name="T32" fmla="*/ 2 w 25"/>
                  <a:gd name="T33" fmla="*/ 38 h 39"/>
                  <a:gd name="T34" fmla="*/ 2 w 25"/>
                  <a:gd name="T35" fmla="*/ 38 h 39"/>
                  <a:gd name="T36" fmla="*/ 0 w 25"/>
                  <a:gd name="T37" fmla="*/ 3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38"/>
                    </a:moveTo>
                    <a:lnTo>
                      <a:pt x="23" y="0"/>
                    </a:lnTo>
                    <a:lnTo>
                      <a:pt x="23" y="1"/>
                    </a:lnTo>
                    <a:lnTo>
                      <a:pt x="25" y="3"/>
                    </a:lnTo>
                    <a:lnTo>
                      <a:pt x="3" y="39"/>
                    </a:lnTo>
                    <a:lnTo>
                      <a:pt x="2" y="39"/>
                    </a:lnTo>
                    <a:lnTo>
                      <a:pt x="2" y="38"/>
                    </a:lnTo>
                    <a:lnTo>
                      <a:pt x="0" y="38"/>
                    </a:lnTo>
                    <a:close/>
                  </a:path>
                </a:pathLst>
              </a:custGeom>
              <a:solidFill>
                <a:srgbClr val="CFCFCF"/>
              </a:solidFill>
              <a:ln w="9525">
                <a:noFill/>
                <a:round/>
                <a:headEnd/>
                <a:tailEnd/>
              </a:ln>
            </p:spPr>
            <p:txBody>
              <a:bodyPr/>
              <a:lstStyle/>
              <a:p>
                <a:pPr algn="ctr"/>
                <a:endParaRPr lang="en-US">
                  <a:latin typeface="Candara" pitchFamily="34" charset="0"/>
                </a:endParaRPr>
              </a:p>
            </p:txBody>
          </p:sp>
          <p:sp>
            <p:nvSpPr>
              <p:cNvPr id="7501" name="Freeform 717"/>
              <p:cNvSpPr>
                <a:spLocks/>
              </p:cNvSpPr>
              <p:nvPr/>
            </p:nvSpPr>
            <p:spPr bwMode="auto">
              <a:xfrm>
                <a:off x="2053" y="3437"/>
                <a:ext cx="23" cy="40"/>
              </a:xfrm>
              <a:custGeom>
                <a:avLst/>
                <a:gdLst>
                  <a:gd name="T0" fmla="*/ 0 w 23"/>
                  <a:gd name="T1" fmla="*/ 38 h 40"/>
                  <a:gd name="T2" fmla="*/ 21 w 23"/>
                  <a:gd name="T3" fmla="*/ 0 h 40"/>
                  <a:gd name="T4" fmla="*/ 21 w 23"/>
                  <a:gd name="T5" fmla="*/ 0 h 40"/>
                  <a:gd name="T6" fmla="*/ 21 w 23"/>
                  <a:gd name="T7" fmla="*/ 0 h 40"/>
                  <a:gd name="T8" fmla="*/ 23 w 23"/>
                  <a:gd name="T9" fmla="*/ 2 h 40"/>
                  <a:gd name="T10" fmla="*/ 23 w 23"/>
                  <a:gd name="T11" fmla="*/ 2 h 40"/>
                  <a:gd name="T12" fmla="*/ 23 w 23"/>
                  <a:gd name="T13" fmla="*/ 2 h 40"/>
                  <a:gd name="T14" fmla="*/ 23 w 23"/>
                  <a:gd name="T15" fmla="*/ 2 h 40"/>
                  <a:gd name="T16" fmla="*/ 23 w 23"/>
                  <a:gd name="T17" fmla="*/ 4 h 40"/>
                  <a:gd name="T18" fmla="*/ 23 w 23"/>
                  <a:gd name="T19" fmla="*/ 4 h 40"/>
                  <a:gd name="T20" fmla="*/ 1 w 23"/>
                  <a:gd name="T21" fmla="*/ 40 h 40"/>
                  <a:gd name="T22" fmla="*/ 1 w 23"/>
                  <a:gd name="T23" fmla="*/ 40 h 40"/>
                  <a:gd name="T24" fmla="*/ 1 w 23"/>
                  <a:gd name="T25" fmla="*/ 40 h 40"/>
                  <a:gd name="T26" fmla="*/ 1 w 23"/>
                  <a:gd name="T27" fmla="*/ 40 h 40"/>
                  <a:gd name="T28" fmla="*/ 1 w 23"/>
                  <a:gd name="T29" fmla="*/ 38 h 40"/>
                  <a:gd name="T30" fmla="*/ 0 w 23"/>
                  <a:gd name="T31" fmla="*/ 38 h 40"/>
                  <a:gd name="T32" fmla="*/ 0 w 23"/>
                  <a:gd name="T33" fmla="*/ 38 h 40"/>
                  <a:gd name="T34" fmla="*/ 0 w 23"/>
                  <a:gd name="T35" fmla="*/ 38 h 40"/>
                  <a:gd name="T36" fmla="*/ 0 w 23"/>
                  <a:gd name="T37" fmla="*/ 38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0"/>
                  <a:gd name="T59" fmla="*/ 23 w 2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0">
                    <a:moveTo>
                      <a:pt x="0" y="38"/>
                    </a:moveTo>
                    <a:lnTo>
                      <a:pt x="21" y="0"/>
                    </a:lnTo>
                    <a:lnTo>
                      <a:pt x="23" y="2"/>
                    </a:lnTo>
                    <a:lnTo>
                      <a:pt x="23" y="4"/>
                    </a:lnTo>
                    <a:lnTo>
                      <a:pt x="1" y="40"/>
                    </a:lnTo>
                    <a:lnTo>
                      <a:pt x="1" y="38"/>
                    </a:lnTo>
                    <a:lnTo>
                      <a:pt x="0" y="38"/>
                    </a:lnTo>
                    <a:close/>
                  </a:path>
                </a:pathLst>
              </a:custGeom>
              <a:solidFill>
                <a:srgbClr val="CFCFCF"/>
              </a:solidFill>
              <a:ln w="9525">
                <a:noFill/>
                <a:round/>
                <a:headEnd/>
                <a:tailEnd/>
              </a:ln>
            </p:spPr>
            <p:txBody>
              <a:bodyPr/>
              <a:lstStyle/>
              <a:p>
                <a:pPr algn="ctr"/>
                <a:endParaRPr lang="en-US">
                  <a:latin typeface="Candara" pitchFamily="34" charset="0"/>
                </a:endParaRPr>
              </a:p>
            </p:txBody>
          </p:sp>
          <p:sp>
            <p:nvSpPr>
              <p:cNvPr id="7502" name="Freeform 718"/>
              <p:cNvSpPr>
                <a:spLocks/>
              </p:cNvSpPr>
              <p:nvPr/>
            </p:nvSpPr>
            <p:spPr bwMode="auto">
              <a:xfrm>
                <a:off x="2054" y="3439"/>
                <a:ext cx="22" cy="40"/>
              </a:xfrm>
              <a:custGeom>
                <a:avLst/>
                <a:gdLst>
                  <a:gd name="T0" fmla="*/ 0 w 22"/>
                  <a:gd name="T1" fmla="*/ 36 h 40"/>
                  <a:gd name="T2" fmla="*/ 22 w 22"/>
                  <a:gd name="T3" fmla="*/ 0 h 40"/>
                  <a:gd name="T4" fmla="*/ 22 w 22"/>
                  <a:gd name="T5" fmla="*/ 0 h 40"/>
                  <a:gd name="T6" fmla="*/ 22 w 22"/>
                  <a:gd name="T7" fmla="*/ 0 h 40"/>
                  <a:gd name="T8" fmla="*/ 22 w 22"/>
                  <a:gd name="T9" fmla="*/ 2 h 40"/>
                  <a:gd name="T10" fmla="*/ 22 w 22"/>
                  <a:gd name="T11" fmla="*/ 2 h 40"/>
                  <a:gd name="T12" fmla="*/ 22 w 22"/>
                  <a:gd name="T13" fmla="*/ 2 h 40"/>
                  <a:gd name="T14" fmla="*/ 22 w 22"/>
                  <a:gd name="T15" fmla="*/ 3 h 40"/>
                  <a:gd name="T16" fmla="*/ 22 w 22"/>
                  <a:gd name="T17" fmla="*/ 3 h 40"/>
                  <a:gd name="T18" fmla="*/ 22 w 22"/>
                  <a:gd name="T19" fmla="*/ 3 h 40"/>
                  <a:gd name="T20" fmla="*/ 2 w 22"/>
                  <a:gd name="T21" fmla="*/ 40 h 40"/>
                  <a:gd name="T22" fmla="*/ 2 w 22"/>
                  <a:gd name="T23" fmla="*/ 40 h 40"/>
                  <a:gd name="T24" fmla="*/ 0 w 22"/>
                  <a:gd name="T25" fmla="*/ 40 h 40"/>
                  <a:gd name="T26" fmla="*/ 0 w 22"/>
                  <a:gd name="T27" fmla="*/ 38 h 40"/>
                  <a:gd name="T28" fmla="*/ 0 w 22"/>
                  <a:gd name="T29" fmla="*/ 38 h 40"/>
                  <a:gd name="T30" fmla="*/ 0 w 22"/>
                  <a:gd name="T31" fmla="*/ 38 h 40"/>
                  <a:gd name="T32" fmla="*/ 0 w 22"/>
                  <a:gd name="T33" fmla="*/ 38 h 40"/>
                  <a:gd name="T34" fmla="*/ 0 w 22"/>
                  <a:gd name="T35" fmla="*/ 38 h 40"/>
                  <a:gd name="T36" fmla="*/ 0 w 22"/>
                  <a:gd name="T37" fmla="*/ 36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0"/>
                  <a:gd name="T59" fmla="*/ 22 w 2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0">
                    <a:moveTo>
                      <a:pt x="0" y="36"/>
                    </a:moveTo>
                    <a:lnTo>
                      <a:pt x="22" y="0"/>
                    </a:lnTo>
                    <a:lnTo>
                      <a:pt x="22" y="2"/>
                    </a:lnTo>
                    <a:lnTo>
                      <a:pt x="22" y="3"/>
                    </a:lnTo>
                    <a:lnTo>
                      <a:pt x="2" y="40"/>
                    </a:lnTo>
                    <a:lnTo>
                      <a:pt x="0" y="40"/>
                    </a:lnTo>
                    <a:lnTo>
                      <a:pt x="0" y="38"/>
                    </a:lnTo>
                    <a:lnTo>
                      <a:pt x="0" y="36"/>
                    </a:lnTo>
                    <a:close/>
                  </a:path>
                </a:pathLst>
              </a:custGeom>
              <a:solidFill>
                <a:srgbClr val="D1D1D1"/>
              </a:solidFill>
              <a:ln w="9525">
                <a:noFill/>
                <a:round/>
                <a:headEnd/>
                <a:tailEnd/>
              </a:ln>
            </p:spPr>
            <p:txBody>
              <a:bodyPr/>
              <a:lstStyle/>
              <a:p>
                <a:pPr algn="ctr"/>
                <a:endParaRPr lang="en-US">
                  <a:latin typeface="Candara" pitchFamily="34" charset="0"/>
                </a:endParaRPr>
              </a:p>
            </p:txBody>
          </p:sp>
          <p:sp>
            <p:nvSpPr>
              <p:cNvPr id="7503" name="Freeform 719"/>
              <p:cNvSpPr>
                <a:spLocks/>
              </p:cNvSpPr>
              <p:nvPr/>
            </p:nvSpPr>
            <p:spPr bwMode="auto">
              <a:xfrm>
                <a:off x="2054" y="3441"/>
                <a:ext cx="24" cy="39"/>
              </a:xfrm>
              <a:custGeom>
                <a:avLst/>
                <a:gdLst>
                  <a:gd name="T0" fmla="*/ 0 w 24"/>
                  <a:gd name="T1" fmla="*/ 36 h 39"/>
                  <a:gd name="T2" fmla="*/ 22 w 24"/>
                  <a:gd name="T3" fmla="*/ 0 h 39"/>
                  <a:gd name="T4" fmla="*/ 22 w 24"/>
                  <a:gd name="T5" fmla="*/ 0 h 39"/>
                  <a:gd name="T6" fmla="*/ 22 w 24"/>
                  <a:gd name="T7" fmla="*/ 1 h 39"/>
                  <a:gd name="T8" fmla="*/ 22 w 24"/>
                  <a:gd name="T9" fmla="*/ 1 h 39"/>
                  <a:gd name="T10" fmla="*/ 22 w 24"/>
                  <a:gd name="T11" fmla="*/ 1 h 39"/>
                  <a:gd name="T12" fmla="*/ 22 w 24"/>
                  <a:gd name="T13" fmla="*/ 1 h 39"/>
                  <a:gd name="T14" fmla="*/ 24 w 24"/>
                  <a:gd name="T15" fmla="*/ 3 h 39"/>
                  <a:gd name="T16" fmla="*/ 24 w 24"/>
                  <a:gd name="T17" fmla="*/ 3 h 39"/>
                  <a:gd name="T18" fmla="*/ 24 w 24"/>
                  <a:gd name="T19" fmla="*/ 3 h 39"/>
                  <a:gd name="T20" fmla="*/ 2 w 24"/>
                  <a:gd name="T21" fmla="*/ 39 h 39"/>
                  <a:gd name="T22" fmla="*/ 2 w 24"/>
                  <a:gd name="T23" fmla="*/ 38 h 39"/>
                  <a:gd name="T24" fmla="*/ 2 w 24"/>
                  <a:gd name="T25" fmla="*/ 38 h 39"/>
                  <a:gd name="T26" fmla="*/ 2 w 24"/>
                  <a:gd name="T27" fmla="*/ 38 h 39"/>
                  <a:gd name="T28" fmla="*/ 2 w 24"/>
                  <a:gd name="T29" fmla="*/ 38 h 39"/>
                  <a:gd name="T30" fmla="*/ 2 w 24"/>
                  <a:gd name="T31" fmla="*/ 38 h 39"/>
                  <a:gd name="T32" fmla="*/ 0 w 24"/>
                  <a:gd name="T33" fmla="*/ 38 h 39"/>
                  <a:gd name="T34" fmla="*/ 0 w 24"/>
                  <a:gd name="T35" fmla="*/ 36 h 39"/>
                  <a:gd name="T36" fmla="*/ 0 w 24"/>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9"/>
                  <a:gd name="T59" fmla="*/ 24 w 24"/>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9">
                    <a:moveTo>
                      <a:pt x="0" y="36"/>
                    </a:moveTo>
                    <a:lnTo>
                      <a:pt x="22" y="0"/>
                    </a:lnTo>
                    <a:lnTo>
                      <a:pt x="22" y="1"/>
                    </a:lnTo>
                    <a:lnTo>
                      <a:pt x="24" y="3"/>
                    </a:lnTo>
                    <a:lnTo>
                      <a:pt x="2" y="39"/>
                    </a:lnTo>
                    <a:lnTo>
                      <a:pt x="2" y="38"/>
                    </a:lnTo>
                    <a:lnTo>
                      <a:pt x="0" y="38"/>
                    </a:lnTo>
                    <a:lnTo>
                      <a:pt x="0" y="36"/>
                    </a:lnTo>
                    <a:close/>
                  </a:path>
                </a:pathLst>
              </a:custGeom>
              <a:solidFill>
                <a:srgbClr val="D1D1D1"/>
              </a:solidFill>
              <a:ln w="9525">
                <a:noFill/>
                <a:round/>
                <a:headEnd/>
                <a:tailEnd/>
              </a:ln>
            </p:spPr>
            <p:txBody>
              <a:bodyPr/>
              <a:lstStyle/>
              <a:p>
                <a:pPr algn="ctr"/>
                <a:endParaRPr lang="en-US">
                  <a:latin typeface="Candara" pitchFamily="34" charset="0"/>
                </a:endParaRPr>
              </a:p>
            </p:txBody>
          </p:sp>
          <p:sp>
            <p:nvSpPr>
              <p:cNvPr id="7504" name="Freeform 720"/>
              <p:cNvSpPr>
                <a:spLocks/>
              </p:cNvSpPr>
              <p:nvPr/>
            </p:nvSpPr>
            <p:spPr bwMode="auto">
              <a:xfrm>
                <a:off x="2056" y="3442"/>
                <a:ext cx="22" cy="38"/>
              </a:xfrm>
              <a:custGeom>
                <a:avLst/>
                <a:gdLst>
                  <a:gd name="T0" fmla="*/ 0 w 22"/>
                  <a:gd name="T1" fmla="*/ 37 h 38"/>
                  <a:gd name="T2" fmla="*/ 20 w 22"/>
                  <a:gd name="T3" fmla="*/ 0 h 38"/>
                  <a:gd name="T4" fmla="*/ 20 w 22"/>
                  <a:gd name="T5" fmla="*/ 0 h 38"/>
                  <a:gd name="T6" fmla="*/ 22 w 22"/>
                  <a:gd name="T7" fmla="*/ 2 h 38"/>
                  <a:gd name="T8" fmla="*/ 22 w 22"/>
                  <a:gd name="T9" fmla="*/ 2 h 38"/>
                  <a:gd name="T10" fmla="*/ 22 w 22"/>
                  <a:gd name="T11" fmla="*/ 2 h 38"/>
                  <a:gd name="T12" fmla="*/ 22 w 22"/>
                  <a:gd name="T13" fmla="*/ 4 h 38"/>
                  <a:gd name="T14" fmla="*/ 22 w 22"/>
                  <a:gd name="T15" fmla="*/ 4 h 38"/>
                  <a:gd name="T16" fmla="*/ 22 w 22"/>
                  <a:gd name="T17" fmla="*/ 4 h 38"/>
                  <a:gd name="T18" fmla="*/ 22 w 22"/>
                  <a:gd name="T19" fmla="*/ 4 h 38"/>
                  <a:gd name="T20" fmla="*/ 2 w 22"/>
                  <a:gd name="T21" fmla="*/ 38 h 38"/>
                  <a:gd name="T22" fmla="*/ 2 w 22"/>
                  <a:gd name="T23" fmla="*/ 38 h 38"/>
                  <a:gd name="T24" fmla="*/ 2 w 22"/>
                  <a:gd name="T25" fmla="*/ 38 h 38"/>
                  <a:gd name="T26" fmla="*/ 0 w 22"/>
                  <a:gd name="T27" fmla="*/ 38 h 38"/>
                  <a:gd name="T28" fmla="*/ 0 w 22"/>
                  <a:gd name="T29" fmla="*/ 38 h 38"/>
                  <a:gd name="T30" fmla="*/ 0 w 22"/>
                  <a:gd name="T31" fmla="*/ 37 h 38"/>
                  <a:gd name="T32" fmla="*/ 0 w 22"/>
                  <a:gd name="T33" fmla="*/ 37 h 38"/>
                  <a:gd name="T34" fmla="*/ 0 w 22"/>
                  <a:gd name="T35" fmla="*/ 37 h 38"/>
                  <a:gd name="T36" fmla="*/ 0 w 22"/>
                  <a:gd name="T37" fmla="*/ 3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7"/>
                    </a:moveTo>
                    <a:lnTo>
                      <a:pt x="20" y="0"/>
                    </a:lnTo>
                    <a:lnTo>
                      <a:pt x="22" y="2"/>
                    </a:lnTo>
                    <a:lnTo>
                      <a:pt x="22" y="4"/>
                    </a:lnTo>
                    <a:lnTo>
                      <a:pt x="2" y="38"/>
                    </a:lnTo>
                    <a:lnTo>
                      <a:pt x="0" y="38"/>
                    </a:lnTo>
                    <a:lnTo>
                      <a:pt x="0" y="37"/>
                    </a:lnTo>
                    <a:close/>
                  </a:path>
                </a:pathLst>
              </a:custGeom>
              <a:solidFill>
                <a:srgbClr val="D1D1D1"/>
              </a:solidFill>
              <a:ln w="9525">
                <a:noFill/>
                <a:round/>
                <a:headEnd/>
                <a:tailEnd/>
              </a:ln>
            </p:spPr>
            <p:txBody>
              <a:bodyPr/>
              <a:lstStyle/>
              <a:p>
                <a:pPr algn="ctr"/>
                <a:endParaRPr lang="en-US">
                  <a:latin typeface="Candara" pitchFamily="34" charset="0"/>
                </a:endParaRPr>
              </a:p>
            </p:txBody>
          </p:sp>
          <p:sp>
            <p:nvSpPr>
              <p:cNvPr id="7505" name="Freeform 721"/>
              <p:cNvSpPr>
                <a:spLocks/>
              </p:cNvSpPr>
              <p:nvPr/>
            </p:nvSpPr>
            <p:spPr bwMode="auto">
              <a:xfrm>
                <a:off x="2056" y="3444"/>
                <a:ext cx="22" cy="38"/>
              </a:xfrm>
              <a:custGeom>
                <a:avLst/>
                <a:gdLst>
                  <a:gd name="T0" fmla="*/ 0 w 22"/>
                  <a:gd name="T1" fmla="*/ 36 h 38"/>
                  <a:gd name="T2" fmla="*/ 22 w 22"/>
                  <a:gd name="T3" fmla="*/ 0 h 38"/>
                  <a:gd name="T4" fmla="*/ 22 w 22"/>
                  <a:gd name="T5" fmla="*/ 2 h 38"/>
                  <a:gd name="T6" fmla="*/ 22 w 22"/>
                  <a:gd name="T7" fmla="*/ 2 h 38"/>
                  <a:gd name="T8" fmla="*/ 22 w 22"/>
                  <a:gd name="T9" fmla="*/ 2 h 38"/>
                  <a:gd name="T10" fmla="*/ 22 w 22"/>
                  <a:gd name="T11" fmla="*/ 2 h 38"/>
                  <a:gd name="T12" fmla="*/ 22 w 22"/>
                  <a:gd name="T13" fmla="*/ 3 h 38"/>
                  <a:gd name="T14" fmla="*/ 22 w 22"/>
                  <a:gd name="T15" fmla="*/ 3 h 38"/>
                  <a:gd name="T16" fmla="*/ 22 w 22"/>
                  <a:gd name="T17" fmla="*/ 3 h 38"/>
                  <a:gd name="T18" fmla="*/ 22 w 22"/>
                  <a:gd name="T19" fmla="*/ 5 h 38"/>
                  <a:gd name="T20" fmla="*/ 3 w 22"/>
                  <a:gd name="T21" fmla="*/ 38 h 38"/>
                  <a:gd name="T22" fmla="*/ 2 w 22"/>
                  <a:gd name="T23" fmla="*/ 38 h 38"/>
                  <a:gd name="T24" fmla="*/ 2 w 22"/>
                  <a:gd name="T25" fmla="*/ 38 h 38"/>
                  <a:gd name="T26" fmla="*/ 2 w 22"/>
                  <a:gd name="T27" fmla="*/ 38 h 38"/>
                  <a:gd name="T28" fmla="*/ 2 w 22"/>
                  <a:gd name="T29" fmla="*/ 36 h 38"/>
                  <a:gd name="T30" fmla="*/ 2 w 22"/>
                  <a:gd name="T31" fmla="*/ 36 h 38"/>
                  <a:gd name="T32" fmla="*/ 2 w 22"/>
                  <a:gd name="T33" fmla="*/ 36 h 38"/>
                  <a:gd name="T34" fmla="*/ 0 w 22"/>
                  <a:gd name="T35" fmla="*/ 36 h 38"/>
                  <a:gd name="T36" fmla="*/ 0 w 22"/>
                  <a:gd name="T37" fmla="*/ 36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6"/>
                    </a:moveTo>
                    <a:lnTo>
                      <a:pt x="22" y="0"/>
                    </a:lnTo>
                    <a:lnTo>
                      <a:pt x="22" y="2"/>
                    </a:lnTo>
                    <a:lnTo>
                      <a:pt x="22" y="3"/>
                    </a:lnTo>
                    <a:lnTo>
                      <a:pt x="22" y="5"/>
                    </a:lnTo>
                    <a:lnTo>
                      <a:pt x="3" y="38"/>
                    </a:lnTo>
                    <a:lnTo>
                      <a:pt x="2" y="38"/>
                    </a:lnTo>
                    <a:lnTo>
                      <a:pt x="2" y="36"/>
                    </a:lnTo>
                    <a:lnTo>
                      <a:pt x="0" y="36"/>
                    </a:lnTo>
                    <a:close/>
                  </a:path>
                </a:pathLst>
              </a:custGeom>
              <a:solidFill>
                <a:srgbClr val="D1D1D1"/>
              </a:solidFill>
              <a:ln w="9525">
                <a:noFill/>
                <a:round/>
                <a:headEnd/>
                <a:tailEnd/>
              </a:ln>
            </p:spPr>
            <p:txBody>
              <a:bodyPr/>
              <a:lstStyle/>
              <a:p>
                <a:pPr algn="ctr"/>
                <a:endParaRPr lang="en-US">
                  <a:latin typeface="Candara" pitchFamily="34" charset="0"/>
                </a:endParaRPr>
              </a:p>
            </p:txBody>
          </p:sp>
          <p:sp>
            <p:nvSpPr>
              <p:cNvPr id="7506" name="Freeform 722"/>
              <p:cNvSpPr>
                <a:spLocks/>
              </p:cNvSpPr>
              <p:nvPr/>
            </p:nvSpPr>
            <p:spPr bwMode="auto">
              <a:xfrm>
                <a:off x="2058" y="3446"/>
                <a:ext cx="21" cy="38"/>
              </a:xfrm>
              <a:custGeom>
                <a:avLst/>
                <a:gdLst>
                  <a:gd name="T0" fmla="*/ 0 w 21"/>
                  <a:gd name="T1" fmla="*/ 34 h 38"/>
                  <a:gd name="T2" fmla="*/ 20 w 21"/>
                  <a:gd name="T3" fmla="*/ 0 h 38"/>
                  <a:gd name="T4" fmla="*/ 20 w 21"/>
                  <a:gd name="T5" fmla="*/ 1 h 38"/>
                  <a:gd name="T6" fmla="*/ 20 w 21"/>
                  <a:gd name="T7" fmla="*/ 1 h 38"/>
                  <a:gd name="T8" fmla="*/ 20 w 21"/>
                  <a:gd name="T9" fmla="*/ 1 h 38"/>
                  <a:gd name="T10" fmla="*/ 20 w 21"/>
                  <a:gd name="T11" fmla="*/ 3 h 38"/>
                  <a:gd name="T12" fmla="*/ 21 w 21"/>
                  <a:gd name="T13" fmla="*/ 3 h 38"/>
                  <a:gd name="T14" fmla="*/ 21 w 21"/>
                  <a:gd name="T15" fmla="*/ 3 h 38"/>
                  <a:gd name="T16" fmla="*/ 21 w 21"/>
                  <a:gd name="T17" fmla="*/ 3 h 38"/>
                  <a:gd name="T18" fmla="*/ 21 w 21"/>
                  <a:gd name="T19" fmla="*/ 5 h 38"/>
                  <a:gd name="T20" fmla="*/ 1 w 21"/>
                  <a:gd name="T21" fmla="*/ 38 h 38"/>
                  <a:gd name="T22" fmla="*/ 1 w 21"/>
                  <a:gd name="T23" fmla="*/ 38 h 38"/>
                  <a:gd name="T24" fmla="*/ 1 w 21"/>
                  <a:gd name="T25" fmla="*/ 36 h 38"/>
                  <a:gd name="T26" fmla="*/ 1 w 21"/>
                  <a:gd name="T27" fmla="*/ 36 h 38"/>
                  <a:gd name="T28" fmla="*/ 1 w 21"/>
                  <a:gd name="T29" fmla="*/ 36 h 38"/>
                  <a:gd name="T30" fmla="*/ 0 w 21"/>
                  <a:gd name="T31" fmla="*/ 36 h 38"/>
                  <a:gd name="T32" fmla="*/ 0 w 21"/>
                  <a:gd name="T33" fmla="*/ 36 h 38"/>
                  <a:gd name="T34" fmla="*/ 0 w 21"/>
                  <a:gd name="T35" fmla="*/ 36 h 38"/>
                  <a:gd name="T36" fmla="*/ 0 w 21"/>
                  <a:gd name="T37" fmla="*/ 3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8"/>
                  <a:gd name="T59" fmla="*/ 21 w 21"/>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8">
                    <a:moveTo>
                      <a:pt x="0" y="34"/>
                    </a:moveTo>
                    <a:lnTo>
                      <a:pt x="20" y="0"/>
                    </a:lnTo>
                    <a:lnTo>
                      <a:pt x="20" y="1"/>
                    </a:lnTo>
                    <a:lnTo>
                      <a:pt x="20" y="3"/>
                    </a:lnTo>
                    <a:lnTo>
                      <a:pt x="21" y="3"/>
                    </a:lnTo>
                    <a:lnTo>
                      <a:pt x="21" y="5"/>
                    </a:lnTo>
                    <a:lnTo>
                      <a:pt x="1" y="38"/>
                    </a:lnTo>
                    <a:lnTo>
                      <a:pt x="1" y="36"/>
                    </a:lnTo>
                    <a:lnTo>
                      <a:pt x="0" y="36"/>
                    </a:lnTo>
                    <a:lnTo>
                      <a:pt x="0" y="34"/>
                    </a:lnTo>
                    <a:close/>
                  </a:path>
                </a:pathLst>
              </a:custGeom>
              <a:solidFill>
                <a:srgbClr val="D4D4D4"/>
              </a:solidFill>
              <a:ln w="9525">
                <a:noFill/>
                <a:round/>
                <a:headEnd/>
                <a:tailEnd/>
              </a:ln>
            </p:spPr>
            <p:txBody>
              <a:bodyPr/>
              <a:lstStyle/>
              <a:p>
                <a:pPr algn="ctr"/>
                <a:endParaRPr lang="en-US">
                  <a:latin typeface="Candara" pitchFamily="34" charset="0"/>
                </a:endParaRPr>
              </a:p>
            </p:txBody>
          </p:sp>
          <p:sp>
            <p:nvSpPr>
              <p:cNvPr id="7507" name="Freeform 723"/>
              <p:cNvSpPr>
                <a:spLocks/>
              </p:cNvSpPr>
              <p:nvPr/>
            </p:nvSpPr>
            <p:spPr bwMode="auto">
              <a:xfrm>
                <a:off x="2059" y="3449"/>
                <a:ext cx="20" cy="35"/>
              </a:xfrm>
              <a:custGeom>
                <a:avLst/>
                <a:gdLst>
                  <a:gd name="T0" fmla="*/ 0 w 20"/>
                  <a:gd name="T1" fmla="*/ 33 h 35"/>
                  <a:gd name="T2" fmla="*/ 19 w 20"/>
                  <a:gd name="T3" fmla="*/ 0 h 35"/>
                  <a:gd name="T4" fmla="*/ 20 w 20"/>
                  <a:gd name="T5" fmla="*/ 0 h 35"/>
                  <a:gd name="T6" fmla="*/ 20 w 20"/>
                  <a:gd name="T7" fmla="*/ 0 h 35"/>
                  <a:gd name="T8" fmla="*/ 20 w 20"/>
                  <a:gd name="T9" fmla="*/ 0 h 35"/>
                  <a:gd name="T10" fmla="*/ 20 w 20"/>
                  <a:gd name="T11" fmla="*/ 2 h 35"/>
                  <a:gd name="T12" fmla="*/ 20 w 20"/>
                  <a:gd name="T13" fmla="*/ 2 h 35"/>
                  <a:gd name="T14" fmla="*/ 20 w 20"/>
                  <a:gd name="T15" fmla="*/ 2 h 35"/>
                  <a:gd name="T16" fmla="*/ 20 w 20"/>
                  <a:gd name="T17" fmla="*/ 3 h 35"/>
                  <a:gd name="T18" fmla="*/ 20 w 20"/>
                  <a:gd name="T19" fmla="*/ 3 h 35"/>
                  <a:gd name="T20" fmla="*/ 2 w 20"/>
                  <a:gd name="T21" fmla="*/ 35 h 35"/>
                  <a:gd name="T22" fmla="*/ 2 w 20"/>
                  <a:gd name="T23" fmla="*/ 35 h 35"/>
                  <a:gd name="T24" fmla="*/ 0 w 20"/>
                  <a:gd name="T25" fmla="*/ 35 h 35"/>
                  <a:gd name="T26" fmla="*/ 0 w 20"/>
                  <a:gd name="T27" fmla="*/ 35 h 35"/>
                  <a:gd name="T28" fmla="*/ 0 w 20"/>
                  <a:gd name="T29" fmla="*/ 35 h 35"/>
                  <a:gd name="T30" fmla="*/ 0 w 20"/>
                  <a:gd name="T31" fmla="*/ 35 h 35"/>
                  <a:gd name="T32" fmla="*/ 0 w 20"/>
                  <a:gd name="T33" fmla="*/ 33 h 35"/>
                  <a:gd name="T34" fmla="*/ 0 w 20"/>
                  <a:gd name="T35" fmla="*/ 33 h 35"/>
                  <a:gd name="T36" fmla="*/ 0 w 20"/>
                  <a:gd name="T37" fmla="*/ 33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3"/>
                    </a:moveTo>
                    <a:lnTo>
                      <a:pt x="19" y="0"/>
                    </a:lnTo>
                    <a:lnTo>
                      <a:pt x="20" y="0"/>
                    </a:lnTo>
                    <a:lnTo>
                      <a:pt x="20" y="2"/>
                    </a:lnTo>
                    <a:lnTo>
                      <a:pt x="20" y="3"/>
                    </a:lnTo>
                    <a:lnTo>
                      <a:pt x="2" y="35"/>
                    </a:lnTo>
                    <a:lnTo>
                      <a:pt x="0" y="35"/>
                    </a:lnTo>
                    <a:lnTo>
                      <a:pt x="0" y="33"/>
                    </a:lnTo>
                    <a:close/>
                  </a:path>
                </a:pathLst>
              </a:custGeom>
              <a:solidFill>
                <a:srgbClr val="D4D4D4"/>
              </a:solidFill>
              <a:ln w="9525">
                <a:noFill/>
                <a:round/>
                <a:headEnd/>
                <a:tailEnd/>
              </a:ln>
            </p:spPr>
            <p:txBody>
              <a:bodyPr/>
              <a:lstStyle/>
              <a:p>
                <a:pPr algn="ctr"/>
                <a:endParaRPr lang="en-US">
                  <a:latin typeface="Candara" pitchFamily="34" charset="0"/>
                </a:endParaRPr>
              </a:p>
            </p:txBody>
          </p:sp>
          <p:sp>
            <p:nvSpPr>
              <p:cNvPr id="7508" name="Freeform 724"/>
              <p:cNvSpPr>
                <a:spLocks/>
              </p:cNvSpPr>
              <p:nvPr/>
            </p:nvSpPr>
            <p:spPr bwMode="auto">
              <a:xfrm>
                <a:off x="2059" y="3451"/>
                <a:ext cx="22" cy="34"/>
              </a:xfrm>
              <a:custGeom>
                <a:avLst/>
                <a:gdLst>
                  <a:gd name="T0" fmla="*/ 0 w 22"/>
                  <a:gd name="T1" fmla="*/ 33 h 34"/>
                  <a:gd name="T2" fmla="*/ 20 w 22"/>
                  <a:gd name="T3" fmla="*/ 0 h 34"/>
                  <a:gd name="T4" fmla="*/ 20 w 22"/>
                  <a:gd name="T5" fmla="*/ 0 h 34"/>
                  <a:gd name="T6" fmla="*/ 20 w 22"/>
                  <a:gd name="T7" fmla="*/ 0 h 34"/>
                  <a:gd name="T8" fmla="*/ 20 w 22"/>
                  <a:gd name="T9" fmla="*/ 1 h 34"/>
                  <a:gd name="T10" fmla="*/ 20 w 22"/>
                  <a:gd name="T11" fmla="*/ 1 h 34"/>
                  <a:gd name="T12" fmla="*/ 20 w 22"/>
                  <a:gd name="T13" fmla="*/ 1 h 34"/>
                  <a:gd name="T14" fmla="*/ 20 w 22"/>
                  <a:gd name="T15" fmla="*/ 1 h 34"/>
                  <a:gd name="T16" fmla="*/ 20 w 22"/>
                  <a:gd name="T17" fmla="*/ 3 h 34"/>
                  <a:gd name="T18" fmla="*/ 22 w 22"/>
                  <a:gd name="T19" fmla="*/ 3 h 34"/>
                  <a:gd name="T20" fmla="*/ 2 w 22"/>
                  <a:gd name="T21" fmla="*/ 34 h 34"/>
                  <a:gd name="T22" fmla="*/ 2 w 22"/>
                  <a:gd name="T23" fmla="*/ 34 h 34"/>
                  <a:gd name="T24" fmla="*/ 2 w 22"/>
                  <a:gd name="T25" fmla="*/ 34 h 34"/>
                  <a:gd name="T26" fmla="*/ 2 w 22"/>
                  <a:gd name="T27" fmla="*/ 34 h 34"/>
                  <a:gd name="T28" fmla="*/ 2 w 22"/>
                  <a:gd name="T29" fmla="*/ 33 h 34"/>
                  <a:gd name="T30" fmla="*/ 2 w 22"/>
                  <a:gd name="T31" fmla="*/ 33 h 34"/>
                  <a:gd name="T32" fmla="*/ 0 w 22"/>
                  <a:gd name="T33" fmla="*/ 33 h 34"/>
                  <a:gd name="T34" fmla="*/ 0 w 22"/>
                  <a:gd name="T35" fmla="*/ 33 h 34"/>
                  <a:gd name="T36" fmla="*/ 0 w 22"/>
                  <a:gd name="T37" fmla="*/ 33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4"/>
                  <a:gd name="T59" fmla="*/ 22 w 22"/>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4">
                    <a:moveTo>
                      <a:pt x="0" y="33"/>
                    </a:moveTo>
                    <a:lnTo>
                      <a:pt x="20" y="0"/>
                    </a:lnTo>
                    <a:lnTo>
                      <a:pt x="20" y="1"/>
                    </a:lnTo>
                    <a:lnTo>
                      <a:pt x="20" y="3"/>
                    </a:lnTo>
                    <a:lnTo>
                      <a:pt x="22" y="3"/>
                    </a:lnTo>
                    <a:lnTo>
                      <a:pt x="2" y="34"/>
                    </a:lnTo>
                    <a:lnTo>
                      <a:pt x="2" y="33"/>
                    </a:lnTo>
                    <a:lnTo>
                      <a:pt x="0" y="33"/>
                    </a:lnTo>
                    <a:close/>
                  </a:path>
                </a:pathLst>
              </a:custGeom>
              <a:solidFill>
                <a:srgbClr val="D4D4D4"/>
              </a:solidFill>
              <a:ln w="9525">
                <a:noFill/>
                <a:round/>
                <a:headEnd/>
                <a:tailEnd/>
              </a:ln>
            </p:spPr>
            <p:txBody>
              <a:bodyPr/>
              <a:lstStyle/>
              <a:p>
                <a:pPr algn="ctr"/>
                <a:endParaRPr lang="en-US">
                  <a:latin typeface="Candara" pitchFamily="34" charset="0"/>
                </a:endParaRPr>
              </a:p>
            </p:txBody>
          </p:sp>
          <p:sp>
            <p:nvSpPr>
              <p:cNvPr id="7509" name="Freeform 725"/>
              <p:cNvSpPr>
                <a:spLocks/>
              </p:cNvSpPr>
              <p:nvPr/>
            </p:nvSpPr>
            <p:spPr bwMode="auto">
              <a:xfrm>
                <a:off x="2061" y="3452"/>
                <a:ext cx="20" cy="35"/>
              </a:xfrm>
              <a:custGeom>
                <a:avLst/>
                <a:gdLst>
                  <a:gd name="T0" fmla="*/ 0 w 20"/>
                  <a:gd name="T1" fmla="*/ 32 h 35"/>
                  <a:gd name="T2" fmla="*/ 18 w 20"/>
                  <a:gd name="T3" fmla="*/ 0 h 35"/>
                  <a:gd name="T4" fmla="*/ 18 w 20"/>
                  <a:gd name="T5" fmla="*/ 0 h 35"/>
                  <a:gd name="T6" fmla="*/ 18 w 20"/>
                  <a:gd name="T7" fmla="*/ 0 h 35"/>
                  <a:gd name="T8" fmla="*/ 18 w 20"/>
                  <a:gd name="T9" fmla="*/ 2 h 35"/>
                  <a:gd name="T10" fmla="*/ 20 w 20"/>
                  <a:gd name="T11" fmla="*/ 2 h 35"/>
                  <a:gd name="T12" fmla="*/ 20 w 20"/>
                  <a:gd name="T13" fmla="*/ 2 h 35"/>
                  <a:gd name="T14" fmla="*/ 20 w 20"/>
                  <a:gd name="T15" fmla="*/ 4 h 35"/>
                  <a:gd name="T16" fmla="*/ 20 w 20"/>
                  <a:gd name="T17" fmla="*/ 4 h 35"/>
                  <a:gd name="T18" fmla="*/ 20 w 20"/>
                  <a:gd name="T19" fmla="*/ 4 h 35"/>
                  <a:gd name="T20" fmla="*/ 2 w 20"/>
                  <a:gd name="T21" fmla="*/ 35 h 35"/>
                  <a:gd name="T22" fmla="*/ 2 w 20"/>
                  <a:gd name="T23" fmla="*/ 35 h 35"/>
                  <a:gd name="T24" fmla="*/ 2 w 20"/>
                  <a:gd name="T25" fmla="*/ 35 h 35"/>
                  <a:gd name="T26" fmla="*/ 2 w 20"/>
                  <a:gd name="T27" fmla="*/ 33 h 35"/>
                  <a:gd name="T28" fmla="*/ 0 w 20"/>
                  <a:gd name="T29" fmla="*/ 33 h 35"/>
                  <a:gd name="T30" fmla="*/ 0 w 20"/>
                  <a:gd name="T31" fmla="*/ 33 h 35"/>
                  <a:gd name="T32" fmla="*/ 0 w 20"/>
                  <a:gd name="T33" fmla="*/ 33 h 35"/>
                  <a:gd name="T34" fmla="*/ 0 w 20"/>
                  <a:gd name="T35" fmla="*/ 33 h 35"/>
                  <a:gd name="T36" fmla="*/ 0 w 20"/>
                  <a:gd name="T37" fmla="*/ 3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2"/>
                    </a:moveTo>
                    <a:lnTo>
                      <a:pt x="18" y="0"/>
                    </a:lnTo>
                    <a:lnTo>
                      <a:pt x="18" y="2"/>
                    </a:lnTo>
                    <a:lnTo>
                      <a:pt x="20" y="2"/>
                    </a:lnTo>
                    <a:lnTo>
                      <a:pt x="20" y="4"/>
                    </a:lnTo>
                    <a:lnTo>
                      <a:pt x="2" y="35"/>
                    </a:lnTo>
                    <a:lnTo>
                      <a:pt x="2" y="33"/>
                    </a:lnTo>
                    <a:lnTo>
                      <a:pt x="0" y="33"/>
                    </a:lnTo>
                    <a:lnTo>
                      <a:pt x="0" y="32"/>
                    </a:lnTo>
                    <a:close/>
                  </a:path>
                </a:pathLst>
              </a:custGeom>
              <a:solidFill>
                <a:srgbClr val="D4D4D4"/>
              </a:solidFill>
              <a:ln w="9525">
                <a:noFill/>
                <a:round/>
                <a:headEnd/>
                <a:tailEnd/>
              </a:ln>
            </p:spPr>
            <p:txBody>
              <a:bodyPr/>
              <a:lstStyle/>
              <a:p>
                <a:pPr algn="ctr"/>
                <a:endParaRPr lang="en-US">
                  <a:latin typeface="Candara" pitchFamily="34" charset="0"/>
                </a:endParaRPr>
              </a:p>
            </p:txBody>
          </p:sp>
          <p:sp>
            <p:nvSpPr>
              <p:cNvPr id="7510" name="Freeform 726"/>
              <p:cNvSpPr>
                <a:spLocks/>
              </p:cNvSpPr>
              <p:nvPr/>
            </p:nvSpPr>
            <p:spPr bwMode="auto">
              <a:xfrm>
                <a:off x="2061" y="3454"/>
                <a:ext cx="20" cy="33"/>
              </a:xfrm>
              <a:custGeom>
                <a:avLst/>
                <a:gdLst>
                  <a:gd name="T0" fmla="*/ 0 w 20"/>
                  <a:gd name="T1" fmla="*/ 31 h 33"/>
                  <a:gd name="T2" fmla="*/ 20 w 20"/>
                  <a:gd name="T3" fmla="*/ 0 h 33"/>
                  <a:gd name="T4" fmla="*/ 20 w 20"/>
                  <a:gd name="T5" fmla="*/ 0 h 33"/>
                  <a:gd name="T6" fmla="*/ 20 w 20"/>
                  <a:gd name="T7" fmla="*/ 2 h 33"/>
                  <a:gd name="T8" fmla="*/ 20 w 20"/>
                  <a:gd name="T9" fmla="*/ 2 h 33"/>
                  <a:gd name="T10" fmla="*/ 20 w 20"/>
                  <a:gd name="T11" fmla="*/ 2 h 33"/>
                  <a:gd name="T12" fmla="*/ 20 w 20"/>
                  <a:gd name="T13" fmla="*/ 2 h 33"/>
                  <a:gd name="T14" fmla="*/ 20 w 20"/>
                  <a:gd name="T15" fmla="*/ 3 h 33"/>
                  <a:gd name="T16" fmla="*/ 20 w 20"/>
                  <a:gd name="T17" fmla="*/ 3 h 33"/>
                  <a:gd name="T18" fmla="*/ 20 w 20"/>
                  <a:gd name="T19" fmla="*/ 3 h 33"/>
                  <a:gd name="T20" fmla="*/ 3 w 20"/>
                  <a:gd name="T21" fmla="*/ 33 h 33"/>
                  <a:gd name="T22" fmla="*/ 3 w 20"/>
                  <a:gd name="T23" fmla="*/ 33 h 33"/>
                  <a:gd name="T24" fmla="*/ 2 w 20"/>
                  <a:gd name="T25" fmla="*/ 33 h 33"/>
                  <a:gd name="T26" fmla="*/ 2 w 20"/>
                  <a:gd name="T27" fmla="*/ 33 h 33"/>
                  <a:gd name="T28" fmla="*/ 2 w 20"/>
                  <a:gd name="T29" fmla="*/ 33 h 33"/>
                  <a:gd name="T30" fmla="*/ 2 w 20"/>
                  <a:gd name="T31" fmla="*/ 33 h 33"/>
                  <a:gd name="T32" fmla="*/ 2 w 20"/>
                  <a:gd name="T33" fmla="*/ 33 h 33"/>
                  <a:gd name="T34" fmla="*/ 2 w 20"/>
                  <a:gd name="T35" fmla="*/ 31 h 33"/>
                  <a:gd name="T36" fmla="*/ 0 w 20"/>
                  <a:gd name="T37" fmla="*/ 3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3"/>
                  <a:gd name="T59" fmla="*/ 20 w 2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3">
                    <a:moveTo>
                      <a:pt x="0" y="31"/>
                    </a:moveTo>
                    <a:lnTo>
                      <a:pt x="20" y="0"/>
                    </a:lnTo>
                    <a:lnTo>
                      <a:pt x="20" y="2"/>
                    </a:lnTo>
                    <a:lnTo>
                      <a:pt x="20" y="3"/>
                    </a:lnTo>
                    <a:lnTo>
                      <a:pt x="3" y="33"/>
                    </a:lnTo>
                    <a:lnTo>
                      <a:pt x="2" y="33"/>
                    </a:lnTo>
                    <a:lnTo>
                      <a:pt x="2" y="31"/>
                    </a:lnTo>
                    <a:lnTo>
                      <a:pt x="0" y="31"/>
                    </a:lnTo>
                    <a:close/>
                  </a:path>
                </a:pathLst>
              </a:custGeom>
              <a:solidFill>
                <a:srgbClr val="D6D6D6"/>
              </a:solidFill>
              <a:ln w="9525">
                <a:noFill/>
                <a:round/>
                <a:headEnd/>
                <a:tailEnd/>
              </a:ln>
            </p:spPr>
            <p:txBody>
              <a:bodyPr/>
              <a:lstStyle/>
              <a:p>
                <a:pPr algn="ctr"/>
                <a:endParaRPr lang="en-US">
                  <a:latin typeface="Candara" pitchFamily="34" charset="0"/>
                </a:endParaRPr>
              </a:p>
            </p:txBody>
          </p:sp>
          <p:sp>
            <p:nvSpPr>
              <p:cNvPr id="7511" name="Freeform 727"/>
              <p:cNvSpPr>
                <a:spLocks/>
              </p:cNvSpPr>
              <p:nvPr/>
            </p:nvSpPr>
            <p:spPr bwMode="auto">
              <a:xfrm>
                <a:off x="2063" y="3456"/>
                <a:ext cx="20" cy="33"/>
              </a:xfrm>
              <a:custGeom>
                <a:avLst/>
                <a:gdLst>
                  <a:gd name="T0" fmla="*/ 0 w 20"/>
                  <a:gd name="T1" fmla="*/ 31 h 33"/>
                  <a:gd name="T2" fmla="*/ 18 w 20"/>
                  <a:gd name="T3" fmla="*/ 0 h 33"/>
                  <a:gd name="T4" fmla="*/ 18 w 20"/>
                  <a:gd name="T5" fmla="*/ 0 h 33"/>
                  <a:gd name="T6" fmla="*/ 18 w 20"/>
                  <a:gd name="T7" fmla="*/ 1 h 33"/>
                  <a:gd name="T8" fmla="*/ 18 w 20"/>
                  <a:gd name="T9" fmla="*/ 1 h 33"/>
                  <a:gd name="T10" fmla="*/ 18 w 20"/>
                  <a:gd name="T11" fmla="*/ 1 h 33"/>
                  <a:gd name="T12" fmla="*/ 18 w 20"/>
                  <a:gd name="T13" fmla="*/ 3 h 33"/>
                  <a:gd name="T14" fmla="*/ 18 w 20"/>
                  <a:gd name="T15" fmla="*/ 3 h 33"/>
                  <a:gd name="T16" fmla="*/ 18 w 20"/>
                  <a:gd name="T17" fmla="*/ 3 h 33"/>
                  <a:gd name="T18" fmla="*/ 20 w 20"/>
                  <a:gd name="T19" fmla="*/ 3 h 33"/>
                  <a:gd name="T20" fmla="*/ 1 w 20"/>
                  <a:gd name="T21" fmla="*/ 33 h 33"/>
                  <a:gd name="T22" fmla="*/ 1 w 20"/>
                  <a:gd name="T23" fmla="*/ 33 h 33"/>
                  <a:gd name="T24" fmla="*/ 1 w 20"/>
                  <a:gd name="T25" fmla="*/ 33 h 33"/>
                  <a:gd name="T26" fmla="*/ 1 w 20"/>
                  <a:gd name="T27" fmla="*/ 33 h 33"/>
                  <a:gd name="T28" fmla="*/ 1 w 20"/>
                  <a:gd name="T29" fmla="*/ 31 h 33"/>
                  <a:gd name="T30" fmla="*/ 1 w 20"/>
                  <a:gd name="T31" fmla="*/ 31 h 33"/>
                  <a:gd name="T32" fmla="*/ 0 w 20"/>
                  <a:gd name="T33" fmla="*/ 31 h 33"/>
                  <a:gd name="T34" fmla="*/ 0 w 20"/>
                  <a:gd name="T35" fmla="*/ 31 h 33"/>
                  <a:gd name="T36" fmla="*/ 0 w 20"/>
                  <a:gd name="T37" fmla="*/ 3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3"/>
                  <a:gd name="T59" fmla="*/ 20 w 2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3">
                    <a:moveTo>
                      <a:pt x="0" y="31"/>
                    </a:moveTo>
                    <a:lnTo>
                      <a:pt x="18" y="0"/>
                    </a:lnTo>
                    <a:lnTo>
                      <a:pt x="18" y="1"/>
                    </a:lnTo>
                    <a:lnTo>
                      <a:pt x="18" y="3"/>
                    </a:lnTo>
                    <a:lnTo>
                      <a:pt x="20" y="3"/>
                    </a:lnTo>
                    <a:lnTo>
                      <a:pt x="1" y="33"/>
                    </a:lnTo>
                    <a:lnTo>
                      <a:pt x="1" y="31"/>
                    </a:lnTo>
                    <a:lnTo>
                      <a:pt x="0" y="31"/>
                    </a:lnTo>
                    <a:close/>
                  </a:path>
                </a:pathLst>
              </a:custGeom>
              <a:solidFill>
                <a:srgbClr val="D6D6D6"/>
              </a:solidFill>
              <a:ln w="9525">
                <a:noFill/>
                <a:round/>
                <a:headEnd/>
                <a:tailEnd/>
              </a:ln>
            </p:spPr>
            <p:txBody>
              <a:bodyPr/>
              <a:lstStyle/>
              <a:p>
                <a:pPr algn="ctr"/>
                <a:endParaRPr lang="en-US">
                  <a:latin typeface="Candara" pitchFamily="34" charset="0"/>
                </a:endParaRPr>
              </a:p>
            </p:txBody>
          </p:sp>
          <p:sp>
            <p:nvSpPr>
              <p:cNvPr id="7512" name="Freeform 728"/>
              <p:cNvSpPr>
                <a:spLocks/>
              </p:cNvSpPr>
              <p:nvPr/>
            </p:nvSpPr>
            <p:spPr bwMode="auto">
              <a:xfrm>
                <a:off x="2064" y="3457"/>
                <a:ext cx="19" cy="33"/>
              </a:xfrm>
              <a:custGeom>
                <a:avLst/>
                <a:gdLst>
                  <a:gd name="T0" fmla="*/ 0 w 19"/>
                  <a:gd name="T1" fmla="*/ 30 h 33"/>
                  <a:gd name="T2" fmla="*/ 17 w 19"/>
                  <a:gd name="T3" fmla="*/ 0 h 33"/>
                  <a:gd name="T4" fmla="*/ 17 w 19"/>
                  <a:gd name="T5" fmla="*/ 2 h 33"/>
                  <a:gd name="T6" fmla="*/ 17 w 19"/>
                  <a:gd name="T7" fmla="*/ 2 h 33"/>
                  <a:gd name="T8" fmla="*/ 17 w 19"/>
                  <a:gd name="T9" fmla="*/ 2 h 33"/>
                  <a:gd name="T10" fmla="*/ 19 w 19"/>
                  <a:gd name="T11" fmla="*/ 2 h 33"/>
                  <a:gd name="T12" fmla="*/ 19 w 19"/>
                  <a:gd name="T13" fmla="*/ 3 h 33"/>
                  <a:gd name="T14" fmla="*/ 19 w 19"/>
                  <a:gd name="T15" fmla="*/ 3 h 33"/>
                  <a:gd name="T16" fmla="*/ 19 w 19"/>
                  <a:gd name="T17" fmla="*/ 3 h 33"/>
                  <a:gd name="T18" fmla="*/ 19 w 19"/>
                  <a:gd name="T19" fmla="*/ 5 h 33"/>
                  <a:gd name="T20" fmla="*/ 2 w 19"/>
                  <a:gd name="T21" fmla="*/ 33 h 33"/>
                  <a:gd name="T22" fmla="*/ 2 w 19"/>
                  <a:gd name="T23" fmla="*/ 33 h 33"/>
                  <a:gd name="T24" fmla="*/ 2 w 19"/>
                  <a:gd name="T25" fmla="*/ 32 h 33"/>
                  <a:gd name="T26" fmla="*/ 0 w 19"/>
                  <a:gd name="T27" fmla="*/ 32 h 33"/>
                  <a:gd name="T28" fmla="*/ 0 w 19"/>
                  <a:gd name="T29" fmla="*/ 32 h 33"/>
                  <a:gd name="T30" fmla="*/ 0 w 19"/>
                  <a:gd name="T31" fmla="*/ 32 h 33"/>
                  <a:gd name="T32" fmla="*/ 0 w 19"/>
                  <a:gd name="T33" fmla="*/ 32 h 33"/>
                  <a:gd name="T34" fmla="*/ 0 w 19"/>
                  <a:gd name="T35" fmla="*/ 32 h 33"/>
                  <a:gd name="T36" fmla="*/ 0 w 19"/>
                  <a:gd name="T37" fmla="*/ 3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3"/>
                  <a:gd name="T59" fmla="*/ 19 w 1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3">
                    <a:moveTo>
                      <a:pt x="0" y="30"/>
                    </a:moveTo>
                    <a:lnTo>
                      <a:pt x="17" y="0"/>
                    </a:lnTo>
                    <a:lnTo>
                      <a:pt x="17" y="2"/>
                    </a:lnTo>
                    <a:lnTo>
                      <a:pt x="19" y="2"/>
                    </a:lnTo>
                    <a:lnTo>
                      <a:pt x="19" y="3"/>
                    </a:lnTo>
                    <a:lnTo>
                      <a:pt x="19" y="5"/>
                    </a:lnTo>
                    <a:lnTo>
                      <a:pt x="2" y="33"/>
                    </a:lnTo>
                    <a:lnTo>
                      <a:pt x="2" y="32"/>
                    </a:lnTo>
                    <a:lnTo>
                      <a:pt x="0" y="32"/>
                    </a:lnTo>
                    <a:lnTo>
                      <a:pt x="0" y="30"/>
                    </a:lnTo>
                    <a:close/>
                  </a:path>
                </a:pathLst>
              </a:custGeom>
              <a:solidFill>
                <a:srgbClr val="D6D6D6"/>
              </a:solidFill>
              <a:ln w="9525">
                <a:noFill/>
                <a:round/>
                <a:headEnd/>
                <a:tailEnd/>
              </a:ln>
            </p:spPr>
            <p:txBody>
              <a:bodyPr/>
              <a:lstStyle/>
              <a:p>
                <a:pPr algn="ctr"/>
                <a:endParaRPr lang="en-US">
                  <a:latin typeface="Candara" pitchFamily="34" charset="0"/>
                </a:endParaRPr>
              </a:p>
            </p:txBody>
          </p:sp>
          <p:sp>
            <p:nvSpPr>
              <p:cNvPr id="7513" name="Freeform 729"/>
              <p:cNvSpPr>
                <a:spLocks/>
              </p:cNvSpPr>
              <p:nvPr/>
            </p:nvSpPr>
            <p:spPr bwMode="auto">
              <a:xfrm>
                <a:off x="2064" y="3459"/>
                <a:ext cx="19" cy="31"/>
              </a:xfrm>
              <a:custGeom>
                <a:avLst/>
                <a:gdLst>
                  <a:gd name="T0" fmla="*/ 0 w 19"/>
                  <a:gd name="T1" fmla="*/ 30 h 31"/>
                  <a:gd name="T2" fmla="*/ 19 w 19"/>
                  <a:gd name="T3" fmla="*/ 0 h 31"/>
                  <a:gd name="T4" fmla="*/ 19 w 19"/>
                  <a:gd name="T5" fmla="*/ 1 h 31"/>
                  <a:gd name="T6" fmla="*/ 19 w 19"/>
                  <a:gd name="T7" fmla="*/ 1 h 31"/>
                  <a:gd name="T8" fmla="*/ 19 w 19"/>
                  <a:gd name="T9" fmla="*/ 1 h 31"/>
                  <a:gd name="T10" fmla="*/ 19 w 19"/>
                  <a:gd name="T11" fmla="*/ 3 h 31"/>
                  <a:gd name="T12" fmla="*/ 19 w 19"/>
                  <a:gd name="T13" fmla="*/ 3 h 31"/>
                  <a:gd name="T14" fmla="*/ 19 w 19"/>
                  <a:gd name="T15" fmla="*/ 3 h 31"/>
                  <a:gd name="T16" fmla="*/ 19 w 19"/>
                  <a:gd name="T17" fmla="*/ 3 h 31"/>
                  <a:gd name="T18" fmla="*/ 19 w 19"/>
                  <a:gd name="T19" fmla="*/ 5 h 31"/>
                  <a:gd name="T20" fmla="*/ 4 w 19"/>
                  <a:gd name="T21" fmla="*/ 31 h 31"/>
                  <a:gd name="T22" fmla="*/ 2 w 19"/>
                  <a:gd name="T23" fmla="*/ 31 h 31"/>
                  <a:gd name="T24" fmla="*/ 2 w 19"/>
                  <a:gd name="T25" fmla="*/ 31 h 31"/>
                  <a:gd name="T26" fmla="*/ 2 w 19"/>
                  <a:gd name="T27" fmla="*/ 31 h 31"/>
                  <a:gd name="T28" fmla="*/ 2 w 19"/>
                  <a:gd name="T29" fmla="*/ 31 h 31"/>
                  <a:gd name="T30" fmla="*/ 2 w 19"/>
                  <a:gd name="T31" fmla="*/ 31 h 31"/>
                  <a:gd name="T32" fmla="*/ 2 w 19"/>
                  <a:gd name="T33" fmla="*/ 30 h 31"/>
                  <a:gd name="T34" fmla="*/ 0 w 19"/>
                  <a:gd name="T35" fmla="*/ 30 h 31"/>
                  <a:gd name="T36" fmla="*/ 0 w 19"/>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1"/>
                  <a:gd name="T59" fmla="*/ 19 w 1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1">
                    <a:moveTo>
                      <a:pt x="0" y="30"/>
                    </a:moveTo>
                    <a:lnTo>
                      <a:pt x="19" y="0"/>
                    </a:lnTo>
                    <a:lnTo>
                      <a:pt x="19" y="1"/>
                    </a:lnTo>
                    <a:lnTo>
                      <a:pt x="19" y="3"/>
                    </a:lnTo>
                    <a:lnTo>
                      <a:pt x="19" y="5"/>
                    </a:lnTo>
                    <a:lnTo>
                      <a:pt x="4" y="31"/>
                    </a:lnTo>
                    <a:lnTo>
                      <a:pt x="2" y="31"/>
                    </a:lnTo>
                    <a:lnTo>
                      <a:pt x="2" y="30"/>
                    </a:lnTo>
                    <a:lnTo>
                      <a:pt x="0" y="30"/>
                    </a:lnTo>
                    <a:close/>
                  </a:path>
                </a:pathLst>
              </a:custGeom>
              <a:solidFill>
                <a:srgbClr val="D9D9D9"/>
              </a:solidFill>
              <a:ln w="9525">
                <a:noFill/>
                <a:round/>
                <a:headEnd/>
                <a:tailEnd/>
              </a:ln>
            </p:spPr>
            <p:txBody>
              <a:bodyPr/>
              <a:lstStyle/>
              <a:p>
                <a:pPr algn="ctr"/>
                <a:endParaRPr lang="en-US">
                  <a:latin typeface="Candara" pitchFamily="34" charset="0"/>
                </a:endParaRPr>
              </a:p>
            </p:txBody>
          </p:sp>
          <p:sp>
            <p:nvSpPr>
              <p:cNvPr id="7514" name="Freeform 730"/>
              <p:cNvSpPr>
                <a:spLocks/>
              </p:cNvSpPr>
              <p:nvPr/>
            </p:nvSpPr>
            <p:spPr bwMode="auto">
              <a:xfrm>
                <a:off x="2066" y="3462"/>
                <a:ext cx="18" cy="30"/>
              </a:xfrm>
              <a:custGeom>
                <a:avLst/>
                <a:gdLst>
                  <a:gd name="T0" fmla="*/ 0 w 18"/>
                  <a:gd name="T1" fmla="*/ 28 h 30"/>
                  <a:gd name="T2" fmla="*/ 17 w 18"/>
                  <a:gd name="T3" fmla="*/ 0 h 30"/>
                  <a:gd name="T4" fmla="*/ 17 w 18"/>
                  <a:gd name="T5" fmla="*/ 0 h 30"/>
                  <a:gd name="T6" fmla="*/ 17 w 18"/>
                  <a:gd name="T7" fmla="*/ 0 h 30"/>
                  <a:gd name="T8" fmla="*/ 17 w 18"/>
                  <a:gd name="T9" fmla="*/ 0 h 30"/>
                  <a:gd name="T10" fmla="*/ 17 w 18"/>
                  <a:gd name="T11" fmla="*/ 2 h 30"/>
                  <a:gd name="T12" fmla="*/ 17 w 18"/>
                  <a:gd name="T13" fmla="*/ 2 h 30"/>
                  <a:gd name="T14" fmla="*/ 17 w 18"/>
                  <a:gd name="T15" fmla="*/ 2 h 30"/>
                  <a:gd name="T16" fmla="*/ 17 w 18"/>
                  <a:gd name="T17" fmla="*/ 3 h 30"/>
                  <a:gd name="T18" fmla="*/ 18 w 18"/>
                  <a:gd name="T19" fmla="*/ 3 h 30"/>
                  <a:gd name="T20" fmla="*/ 2 w 18"/>
                  <a:gd name="T21" fmla="*/ 30 h 30"/>
                  <a:gd name="T22" fmla="*/ 2 w 18"/>
                  <a:gd name="T23" fmla="*/ 30 h 30"/>
                  <a:gd name="T24" fmla="*/ 2 w 18"/>
                  <a:gd name="T25" fmla="*/ 30 h 30"/>
                  <a:gd name="T26" fmla="*/ 2 w 18"/>
                  <a:gd name="T27" fmla="*/ 30 h 30"/>
                  <a:gd name="T28" fmla="*/ 2 w 18"/>
                  <a:gd name="T29" fmla="*/ 28 h 30"/>
                  <a:gd name="T30" fmla="*/ 0 w 18"/>
                  <a:gd name="T31" fmla="*/ 28 h 30"/>
                  <a:gd name="T32" fmla="*/ 0 w 18"/>
                  <a:gd name="T33" fmla="*/ 28 h 30"/>
                  <a:gd name="T34" fmla="*/ 0 w 18"/>
                  <a:gd name="T35" fmla="*/ 28 h 30"/>
                  <a:gd name="T36" fmla="*/ 0 w 18"/>
                  <a:gd name="T37" fmla="*/ 28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0"/>
                  <a:gd name="T59" fmla="*/ 18 w 18"/>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0">
                    <a:moveTo>
                      <a:pt x="0" y="28"/>
                    </a:moveTo>
                    <a:lnTo>
                      <a:pt x="17" y="0"/>
                    </a:lnTo>
                    <a:lnTo>
                      <a:pt x="17" y="2"/>
                    </a:lnTo>
                    <a:lnTo>
                      <a:pt x="17" y="3"/>
                    </a:lnTo>
                    <a:lnTo>
                      <a:pt x="18" y="3"/>
                    </a:lnTo>
                    <a:lnTo>
                      <a:pt x="2" y="30"/>
                    </a:lnTo>
                    <a:lnTo>
                      <a:pt x="2" y="28"/>
                    </a:lnTo>
                    <a:lnTo>
                      <a:pt x="0" y="28"/>
                    </a:lnTo>
                    <a:close/>
                  </a:path>
                </a:pathLst>
              </a:custGeom>
              <a:solidFill>
                <a:srgbClr val="D9D9D9"/>
              </a:solidFill>
              <a:ln w="9525">
                <a:noFill/>
                <a:round/>
                <a:headEnd/>
                <a:tailEnd/>
              </a:ln>
            </p:spPr>
            <p:txBody>
              <a:bodyPr/>
              <a:lstStyle/>
              <a:p>
                <a:pPr algn="ctr"/>
                <a:endParaRPr lang="en-US">
                  <a:latin typeface="Candara" pitchFamily="34" charset="0"/>
                </a:endParaRPr>
              </a:p>
            </p:txBody>
          </p:sp>
          <p:sp>
            <p:nvSpPr>
              <p:cNvPr id="7515" name="Freeform 731"/>
              <p:cNvSpPr>
                <a:spLocks/>
              </p:cNvSpPr>
              <p:nvPr/>
            </p:nvSpPr>
            <p:spPr bwMode="auto">
              <a:xfrm>
                <a:off x="2068" y="3464"/>
                <a:ext cx="16" cy="30"/>
              </a:xfrm>
              <a:custGeom>
                <a:avLst/>
                <a:gdLst>
                  <a:gd name="T0" fmla="*/ 0 w 16"/>
                  <a:gd name="T1" fmla="*/ 26 h 30"/>
                  <a:gd name="T2" fmla="*/ 15 w 16"/>
                  <a:gd name="T3" fmla="*/ 0 h 30"/>
                  <a:gd name="T4" fmla="*/ 15 w 16"/>
                  <a:gd name="T5" fmla="*/ 0 h 30"/>
                  <a:gd name="T6" fmla="*/ 15 w 16"/>
                  <a:gd name="T7" fmla="*/ 0 h 30"/>
                  <a:gd name="T8" fmla="*/ 15 w 16"/>
                  <a:gd name="T9" fmla="*/ 1 h 30"/>
                  <a:gd name="T10" fmla="*/ 16 w 16"/>
                  <a:gd name="T11" fmla="*/ 1 h 30"/>
                  <a:gd name="T12" fmla="*/ 16 w 16"/>
                  <a:gd name="T13" fmla="*/ 1 h 30"/>
                  <a:gd name="T14" fmla="*/ 16 w 16"/>
                  <a:gd name="T15" fmla="*/ 3 h 30"/>
                  <a:gd name="T16" fmla="*/ 16 w 16"/>
                  <a:gd name="T17" fmla="*/ 3 h 30"/>
                  <a:gd name="T18" fmla="*/ 16 w 16"/>
                  <a:gd name="T19" fmla="*/ 3 h 30"/>
                  <a:gd name="T20" fmla="*/ 1 w 16"/>
                  <a:gd name="T21" fmla="*/ 30 h 30"/>
                  <a:gd name="T22" fmla="*/ 1 w 16"/>
                  <a:gd name="T23" fmla="*/ 28 h 30"/>
                  <a:gd name="T24" fmla="*/ 1 w 16"/>
                  <a:gd name="T25" fmla="*/ 28 h 30"/>
                  <a:gd name="T26" fmla="*/ 0 w 16"/>
                  <a:gd name="T27" fmla="*/ 28 h 30"/>
                  <a:gd name="T28" fmla="*/ 0 w 16"/>
                  <a:gd name="T29" fmla="*/ 28 h 30"/>
                  <a:gd name="T30" fmla="*/ 0 w 16"/>
                  <a:gd name="T31" fmla="*/ 28 h 30"/>
                  <a:gd name="T32" fmla="*/ 0 w 16"/>
                  <a:gd name="T33" fmla="*/ 28 h 30"/>
                  <a:gd name="T34" fmla="*/ 0 w 16"/>
                  <a:gd name="T35" fmla="*/ 28 h 30"/>
                  <a:gd name="T36" fmla="*/ 0 w 16"/>
                  <a:gd name="T37" fmla="*/ 2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0"/>
                  <a:gd name="T59" fmla="*/ 16 w 1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0">
                    <a:moveTo>
                      <a:pt x="0" y="26"/>
                    </a:moveTo>
                    <a:lnTo>
                      <a:pt x="15" y="0"/>
                    </a:lnTo>
                    <a:lnTo>
                      <a:pt x="15" y="1"/>
                    </a:lnTo>
                    <a:lnTo>
                      <a:pt x="16" y="1"/>
                    </a:lnTo>
                    <a:lnTo>
                      <a:pt x="16" y="3"/>
                    </a:lnTo>
                    <a:lnTo>
                      <a:pt x="1" y="30"/>
                    </a:lnTo>
                    <a:lnTo>
                      <a:pt x="1" y="28"/>
                    </a:lnTo>
                    <a:lnTo>
                      <a:pt x="0" y="28"/>
                    </a:lnTo>
                    <a:lnTo>
                      <a:pt x="0" y="26"/>
                    </a:lnTo>
                    <a:close/>
                  </a:path>
                </a:pathLst>
              </a:custGeom>
              <a:solidFill>
                <a:srgbClr val="D9D9D9"/>
              </a:solidFill>
              <a:ln w="9525">
                <a:noFill/>
                <a:round/>
                <a:headEnd/>
                <a:tailEnd/>
              </a:ln>
            </p:spPr>
            <p:txBody>
              <a:bodyPr/>
              <a:lstStyle/>
              <a:p>
                <a:pPr algn="ctr"/>
                <a:endParaRPr lang="en-US">
                  <a:latin typeface="Candara" pitchFamily="34" charset="0"/>
                </a:endParaRPr>
              </a:p>
            </p:txBody>
          </p:sp>
          <p:sp>
            <p:nvSpPr>
              <p:cNvPr id="7516" name="Freeform 732"/>
              <p:cNvSpPr>
                <a:spLocks/>
              </p:cNvSpPr>
              <p:nvPr/>
            </p:nvSpPr>
            <p:spPr bwMode="auto">
              <a:xfrm>
                <a:off x="2068" y="3465"/>
                <a:ext cx="16" cy="29"/>
              </a:xfrm>
              <a:custGeom>
                <a:avLst/>
                <a:gdLst>
                  <a:gd name="T0" fmla="*/ 0 w 16"/>
                  <a:gd name="T1" fmla="*/ 27 h 29"/>
                  <a:gd name="T2" fmla="*/ 16 w 16"/>
                  <a:gd name="T3" fmla="*/ 0 h 29"/>
                  <a:gd name="T4" fmla="*/ 16 w 16"/>
                  <a:gd name="T5" fmla="*/ 0 h 29"/>
                  <a:gd name="T6" fmla="*/ 16 w 16"/>
                  <a:gd name="T7" fmla="*/ 2 h 29"/>
                  <a:gd name="T8" fmla="*/ 16 w 16"/>
                  <a:gd name="T9" fmla="*/ 2 h 29"/>
                  <a:gd name="T10" fmla="*/ 16 w 16"/>
                  <a:gd name="T11" fmla="*/ 2 h 29"/>
                  <a:gd name="T12" fmla="*/ 16 w 16"/>
                  <a:gd name="T13" fmla="*/ 2 h 29"/>
                  <a:gd name="T14" fmla="*/ 16 w 16"/>
                  <a:gd name="T15" fmla="*/ 4 h 29"/>
                  <a:gd name="T16" fmla="*/ 16 w 16"/>
                  <a:gd name="T17" fmla="*/ 4 h 29"/>
                  <a:gd name="T18" fmla="*/ 16 w 16"/>
                  <a:gd name="T19" fmla="*/ 4 h 29"/>
                  <a:gd name="T20" fmla="*/ 3 w 16"/>
                  <a:gd name="T21" fmla="*/ 29 h 29"/>
                  <a:gd name="T22" fmla="*/ 1 w 16"/>
                  <a:gd name="T23" fmla="*/ 29 h 29"/>
                  <a:gd name="T24" fmla="*/ 1 w 16"/>
                  <a:gd name="T25" fmla="*/ 29 h 29"/>
                  <a:gd name="T26" fmla="*/ 1 w 16"/>
                  <a:gd name="T27" fmla="*/ 29 h 29"/>
                  <a:gd name="T28" fmla="*/ 1 w 16"/>
                  <a:gd name="T29" fmla="*/ 29 h 29"/>
                  <a:gd name="T30" fmla="*/ 1 w 16"/>
                  <a:gd name="T31" fmla="*/ 27 h 29"/>
                  <a:gd name="T32" fmla="*/ 1 w 16"/>
                  <a:gd name="T33" fmla="*/ 27 h 29"/>
                  <a:gd name="T34" fmla="*/ 0 w 16"/>
                  <a:gd name="T35" fmla="*/ 27 h 29"/>
                  <a:gd name="T36" fmla="*/ 0 w 16"/>
                  <a:gd name="T37" fmla="*/ 2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9"/>
                  <a:gd name="T59" fmla="*/ 16 w 1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9">
                    <a:moveTo>
                      <a:pt x="0" y="27"/>
                    </a:moveTo>
                    <a:lnTo>
                      <a:pt x="16" y="0"/>
                    </a:lnTo>
                    <a:lnTo>
                      <a:pt x="16" y="2"/>
                    </a:lnTo>
                    <a:lnTo>
                      <a:pt x="16" y="4"/>
                    </a:lnTo>
                    <a:lnTo>
                      <a:pt x="3" y="29"/>
                    </a:lnTo>
                    <a:lnTo>
                      <a:pt x="1" y="29"/>
                    </a:lnTo>
                    <a:lnTo>
                      <a:pt x="1" y="27"/>
                    </a:lnTo>
                    <a:lnTo>
                      <a:pt x="0" y="27"/>
                    </a:lnTo>
                    <a:close/>
                  </a:path>
                </a:pathLst>
              </a:custGeom>
              <a:solidFill>
                <a:srgbClr val="D9D9D9"/>
              </a:solidFill>
              <a:ln w="9525">
                <a:noFill/>
                <a:round/>
                <a:headEnd/>
                <a:tailEnd/>
              </a:ln>
            </p:spPr>
            <p:txBody>
              <a:bodyPr/>
              <a:lstStyle/>
              <a:p>
                <a:pPr algn="ctr"/>
                <a:endParaRPr lang="en-US">
                  <a:latin typeface="Candara" pitchFamily="34" charset="0"/>
                </a:endParaRPr>
              </a:p>
            </p:txBody>
          </p:sp>
          <p:sp>
            <p:nvSpPr>
              <p:cNvPr id="7517" name="Freeform 733"/>
              <p:cNvSpPr>
                <a:spLocks/>
              </p:cNvSpPr>
              <p:nvPr/>
            </p:nvSpPr>
            <p:spPr bwMode="auto">
              <a:xfrm>
                <a:off x="2069" y="3467"/>
                <a:ext cx="17" cy="28"/>
              </a:xfrm>
              <a:custGeom>
                <a:avLst/>
                <a:gdLst>
                  <a:gd name="T0" fmla="*/ 0 w 17"/>
                  <a:gd name="T1" fmla="*/ 27 h 28"/>
                  <a:gd name="T2" fmla="*/ 15 w 17"/>
                  <a:gd name="T3" fmla="*/ 0 h 28"/>
                  <a:gd name="T4" fmla="*/ 15 w 17"/>
                  <a:gd name="T5" fmla="*/ 0 h 28"/>
                  <a:gd name="T6" fmla="*/ 15 w 17"/>
                  <a:gd name="T7" fmla="*/ 2 h 28"/>
                  <a:gd name="T8" fmla="*/ 15 w 17"/>
                  <a:gd name="T9" fmla="*/ 2 h 28"/>
                  <a:gd name="T10" fmla="*/ 15 w 17"/>
                  <a:gd name="T11" fmla="*/ 2 h 28"/>
                  <a:gd name="T12" fmla="*/ 15 w 17"/>
                  <a:gd name="T13" fmla="*/ 2 h 28"/>
                  <a:gd name="T14" fmla="*/ 15 w 17"/>
                  <a:gd name="T15" fmla="*/ 2 h 28"/>
                  <a:gd name="T16" fmla="*/ 15 w 17"/>
                  <a:gd name="T17" fmla="*/ 3 h 28"/>
                  <a:gd name="T18" fmla="*/ 15 w 17"/>
                  <a:gd name="T19" fmla="*/ 3 h 28"/>
                  <a:gd name="T20" fmla="*/ 15 w 17"/>
                  <a:gd name="T21" fmla="*/ 3 h 28"/>
                  <a:gd name="T22" fmla="*/ 15 w 17"/>
                  <a:gd name="T23" fmla="*/ 3 h 28"/>
                  <a:gd name="T24" fmla="*/ 15 w 17"/>
                  <a:gd name="T25" fmla="*/ 3 h 28"/>
                  <a:gd name="T26" fmla="*/ 15 w 17"/>
                  <a:gd name="T27" fmla="*/ 3 h 28"/>
                  <a:gd name="T28" fmla="*/ 15 w 17"/>
                  <a:gd name="T29" fmla="*/ 3 h 28"/>
                  <a:gd name="T30" fmla="*/ 15 w 17"/>
                  <a:gd name="T31" fmla="*/ 3 h 28"/>
                  <a:gd name="T32" fmla="*/ 17 w 17"/>
                  <a:gd name="T33" fmla="*/ 3 h 28"/>
                  <a:gd name="T34" fmla="*/ 17 w 17"/>
                  <a:gd name="T35" fmla="*/ 5 h 28"/>
                  <a:gd name="T36" fmla="*/ 2 w 17"/>
                  <a:gd name="T37" fmla="*/ 28 h 28"/>
                  <a:gd name="T38" fmla="*/ 2 w 17"/>
                  <a:gd name="T39" fmla="*/ 28 h 28"/>
                  <a:gd name="T40" fmla="*/ 2 w 17"/>
                  <a:gd name="T41" fmla="*/ 27 h 28"/>
                  <a:gd name="T42" fmla="*/ 2 w 17"/>
                  <a:gd name="T43" fmla="*/ 27 h 28"/>
                  <a:gd name="T44" fmla="*/ 2 w 17"/>
                  <a:gd name="T45" fmla="*/ 27 h 28"/>
                  <a:gd name="T46" fmla="*/ 0 w 17"/>
                  <a:gd name="T47" fmla="*/ 27 h 28"/>
                  <a:gd name="T48" fmla="*/ 0 w 17"/>
                  <a:gd name="T49" fmla="*/ 27 h 28"/>
                  <a:gd name="T50" fmla="*/ 0 w 17"/>
                  <a:gd name="T51" fmla="*/ 27 h 28"/>
                  <a:gd name="T52" fmla="*/ 0 w 17"/>
                  <a:gd name="T53" fmla="*/ 27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8"/>
                  <a:gd name="T83" fmla="*/ 17 w 17"/>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8">
                    <a:moveTo>
                      <a:pt x="0" y="27"/>
                    </a:moveTo>
                    <a:lnTo>
                      <a:pt x="15" y="0"/>
                    </a:lnTo>
                    <a:lnTo>
                      <a:pt x="15" y="2"/>
                    </a:lnTo>
                    <a:lnTo>
                      <a:pt x="15" y="3"/>
                    </a:lnTo>
                    <a:lnTo>
                      <a:pt x="17" y="3"/>
                    </a:lnTo>
                    <a:lnTo>
                      <a:pt x="17" y="5"/>
                    </a:lnTo>
                    <a:lnTo>
                      <a:pt x="2" y="28"/>
                    </a:lnTo>
                    <a:lnTo>
                      <a:pt x="2" y="27"/>
                    </a:lnTo>
                    <a:lnTo>
                      <a:pt x="0" y="27"/>
                    </a:lnTo>
                    <a:close/>
                  </a:path>
                </a:pathLst>
              </a:custGeom>
              <a:solidFill>
                <a:srgbClr val="DBDBDB"/>
              </a:solidFill>
              <a:ln w="9525">
                <a:noFill/>
                <a:round/>
                <a:headEnd/>
                <a:tailEnd/>
              </a:ln>
            </p:spPr>
            <p:txBody>
              <a:bodyPr/>
              <a:lstStyle/>
              <a:p>
                <a:pPr algn="ctr"/>
                <a:endParaRPr lang="en-US">
                  <a:latin typeface="Candara" pitchFamily="34" charset="0"/>
                </a:endParaRPr>
              </a:p>
            </p:txBody>
          </p:sp>
          <p:sp>
            <p:nvSpPr>
              <p:cNvPr id="7518" name="Freeform 734"/>
              <p:cNvSpPr>
                <a:spLocks/>
              </p:cNvSpPr>
              <p:nvPr/>
            </p:nvSpPr>
            <p:spPr bwMode="auto">
              <a:xfrm>
                <a:off x="2071" y="3469"/>
                <a:ext cx="15" cy="26"/>
              </a:xfrm>
              <a:custGeom>
                <a:avLst/>
                <a:gdLst>
                  <a:gd name="T0" fmla="*/ 0 w 15"/>
                  <a:gd name="T1" fmla="*/ 25 h 26"/>
                  <a:gd name="T2" fmla="*/ 13 w 15"/>
                  <a:gd name="T3" fmla="*/ 0 h 26"/>
                  <a:gd name="T4" fmla="*/ 13 w 15"/>
                  <a:gd name="T5" fmla="*/ 0 h 26"/>
                  <a:gd name="T6" fmla="*/ 13 w 15"/>
                  <a:gd name="T7" fmla="*/ 0 h 26"/>
                  <a:gd name="T8" fmla="*/ 13 w 15"/>
                  <a:gd name="T9" fmla="*/ 1 h 26"/>
                  <a:gd name="T10" fmla="*/ 13 w 15"/>
                  <a:gd name="T11" fmla="*/ 1 h 26"/>
                  <a:gd name="T12" fmla="*/ 13 w 15"/>
                  <a:gd name="T13" fmla="*/ 1 h 26"/>
                  <a:gd name="T14" fmla="*/ 13 w 15"/>
                  <a:gd name="T15" fmla="*/ 1 h 26"/>
                  <a:gd name="T16" fmla="*/ 13 w 15"/>
                  <a:gd name="T17" fmla="*/ 1 h 26"/>
                  <a:gd name="T18" fmla="*/ 13 w 15"/>
                  <a:gd name="T19" fmla="*/ 1 h 26"/>
                  <a:gd name="T20" fmla="*/ 13 w 15"/>
                  <a:gd name="T21" fmla="*/ 1 h 26"/>
                  <a:gd name="T22" fmla="*/ 13 w 15"/>
                  <a:gd name="T23" fmla="*/ 1 h 26"/>
                  <a:gd name="T24" fmla="*/ 15 w 15"/>
                  <a:gd name="T25" fmla="*/ 3 h 26"/>
                  <a:gd name="T26" fmla="*/ 15 w 15"/>
                  <a:gd name="T27" fmla="*/ 3 h 26"/>
                  <a:gd name="T28" fmla="*/ 15 w 15"/>
                  <a:gd name="T29" fmla="*/ 3 h 26"/>
                  <a:gd name="T30" fmla="*/ 15 w 15"/>
                  <a:gd name="T31" fmla="*/ 3 h 26"/>
                  <a:gd name="T32" fmla="*/ 15 w 15"/>
                  <a:gd name="T33" fmla="*/ 5 h 26"/>
                  <a:gd name="T34" fmla="*/ 15 w 15"/>
                  <a:gd name="T35" fmla="*/ 5 h 26"/>
                  <a:gd name="T36" fmla="*/ 2 w 15"/>
                  <a:gd name="T37" fmla="*/ 26 h 26"/>
                  <a:gd name="T38" fmla="*/ 2 w 15"/>
                  <a:gd name="T39" fmla="*/ 26 h 26"/>
                  <a:gd name="T40" fmla="*/ 2 w 15"/>
                  <a:gd name="T41" fmla="*/ 26 h 26"/>
                  <a:gd name="T42" fmla="*/ 0 w 15"/>
                  <a:gd name="T43" fmla="*/ 26 h 26"/>
                  <a:gd name="T44" fmla="*/ 0 w 15"/>
                  <a:gd name="T45" fmla="*/ 26 h 26"/>
                  <a:gd name="T46" fmla="*/ 0 w 15"/>
                  <a:gd name="T47" fmla="*/ 26 h 26"/>
                  <a:gd name="T48" fmla="*/ 0 w 15"/>
                  <a:gd name="T49" fmla="*/ 25 h 26"/>
                  <a:gd name="T50" fmla="*/ 0 w 15"/>
                  <a:gd name="T51" fmla="*/ 25 h 26"/>
                  <a:gd name="T52" fmla="*/ 0 w 15"/>
                  <a:gd name="T53" fmla="*/ 25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6"/>
                  <a:gd name="T83" fmla="*/ 15 w 15"/>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6">
                    <a:moveTo>
                      <a:pt x="0" y="25"/>
                    </a:moveTo>
                    <a:lnTo>
                      <a:pt x="13" y="0"/>
                    </a:lnTo>
                    <a:lnTo>
                      <a:pt x="13" y="1"/>
                    </a:lnTo>
                    <a:lnTo>
                      <a:pt x="15" y="3"/>
                    </a:lnTo>
                    <a:lnTo>
                      <a:pt x="15" y="5"/>
                    </a:lnTo>
                    <a:lnTo>
                      <a:pt x="2" y="26"/>
                    </a:lnTo>
                    <a:lnTo>
                      <a:pt x="0" y="26"/>
                    </a:lnTo>
                    <a:lnTo>
                      <a:pt x="0" y="25"/>
                    </a:lnTo>
                    <a:close/>
                  </a:path>
                </a:pathLst>
              </a:custGeom>
              <a:solidFill>
                <a:srgbClr val="DBDBDB"/>
              </a:solidFill>
              <a:ln w="9525">
                <a:noFill/>
                <a:round/>
                <a:headEnd/>
                <a:tailEnd/>
              </a:ln>
            </p:spPr>
            <p:txBody>
              <a:bodyPr/>
              <a:lstStyle/>
              <a:p>
                <a:pPr algn="ctr"/>
                <a:endParaRPr lang="en-US">
                  <a:latin typeface="Candara" pitchFamily="34" charset="0"/>
                </a:endParaRPr>
              </a:p>
            </p:txBody>
          </p:sp>
          <p:sp>
            <p:nvSpPr>
              <p:cNvPr id="7519" name="Freeform 735"/>
              <p:cNvSpPr>
                <a:spLocks/>
              </p:cNvSpPr>
              <p:nvPr/>
            </p:nvSpPr>
            <p:spPr bwMode="auto">
              <a:xfrm>
                <a:off x="2071" y="3472"/>
                <a:ext cx="15" cy="25"/>
              </a:xfrm>
              <a:custGeom>
                <a:avLst/>
                <a:gdLst>
                  <a:gd name="T0" fmla="*/ 0 w 15"/>
                  <a:gd name="T1" fmla="*/ 23 h 25"/>
                  <a:gd name="T2" fmla="*/ 15 w 15"/>
                  <a:gd name="T3" fmla="*/ 0 h 25"/>
                  <a:gd name="T4" fmla="*/ 15 w 15"/>
                  <a:gd name="T5" fmla="*/ 0 h 25"/>
                  <a:gd name="T6" fmla="*/ 15 w 15"/>
                  <a:gd name="T7" fmla="*/ 0 h 25"/>
                  <a:gd name="T8" fmla="*/ 15 w 15"/>
                  <a:gd name="T9" fmla="*/ 2 h 25"/>
                  <a:gd name="T10" fmla="*/ 15 w 15"/>
                  <a:gd name="T11" fmla="*/ 2 h 25"/>
                  <a:gd name="T12" fmla="*/ 15 w 15"/>
                  <a:gd name="T13" fmla="*/ 2 h 25"/>
                  <a:gd name="T14" fmla="*/ 15 w 15"/>
                  <a:gd name="T15" fmla="*/ 3 h 25"/>
                  <a:gd name="T16" fmla="*/ 15 w 15"/>
                  <a:gd name="T17" fmla="*/ 3 h 25"/>
                  <a:gd name="T18" fmla="*/ 15 w 15"/>
                  <a:gd name="T19" fmla="*/ 3 h 25"/>
                  <a:gd name="T20" fmla="*/ 3 w 15"/>
                  <a:gd name="T21" fmla="*/ 25 h 25"/>
                  <a:gd name="T22" fmla="*/ 3 w 15"/>
                  <a:gd name="T23" fmla="*/ 25 h 25"/>
                  <a:gd name="T24" fmla="*/ 2 w 15"/>
                  <a:gd name="T25" fmla="*/ 25 h 25"/>
                  <a:gd name="T26" fmla="*/ 2 w 15"/>
                  <a:gd name="T27" fmla="*/ 23 h 25"/>
                  <a:gd name="T28" fmla="*/ 2 w 15"/>
                  <a:gd name="T29" fmla="*/ 23 h 25"/>
                  <a:gd name="T30" fmla="*/ 2 w 15"/>
                  <a:gd name="T31" fmla="*/ 23 h 25"/>
                  <a:gd name="T32" fmla="*/ 2 w 15"/>
                  <a:gd name="T33" fmla="*/ 23 h 25"/>
                  <a:gd name="T34" fmla="*/ 0 w 15"/>
                  <a:gd name="T35" fmla="*/ 23 h 25"/>
                  <a:gd name="T36" fmla="*/ 0 w 15"/>
                  <a:gd name="T37" fmla="*/ 23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25"/>
                  <a:gd name="T59" fmla="*/ 15 w 1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25">
                    <a:moveTo>
                      <a:pt x="0" y="23"/>
                    </a:moveTo>
                    <a:lnTo>
                      <a:pt x="15" y="0"/>
                    </a:lnTo>
                    <a:lnTo>
                      <a:pt x="15" y="2"/>
                    </a:lnTo>
                    <a:lnTo>
                      <a:pt x="15" y="3"/>
                    </a:lnTo>
                    <a:lnTo>
                      <a:pt x="3" y="25"/>
                    </a:lnTo>
                    <a:lnTo>
                      <a:pt x="2" y="25"/>
                    </a:lnTo>
                    <a:lnTo>
                      <a:pt x="2" y="23"/>
                    </a:lnTo>
                    <a:lnTo>
                      <a:pt x="0" y="23"/>
                    </a:lnTo>
                    <a:close/>
                  </a:path>
                </a:pathLst>
              </a:custGeom>
              <a:solidFill>
                <a:srgbClr val="DBDBDB"/>
              </a:solidFill>
              <a:ln w="9525">
                <a:noFill/>
                <a:round/>
                <a:headEnd/>
                <a:tailEnd/>
              </a:ln>
            </p:spPr>
            <p:txBody>
              <a:bodyPr/>
              <a:lstStyle/>
              <a:p>
                <a:pPr algn="ctr"/>
                <a:endParaRPr lang="en-US">
                  <a:latin typeface="Candara" pitchFamily="34" charset="0"/>
                </a:endParaRPr>
              </a:p>
            </p:txBody>
          </p:sp>
          <p:sp>
            <p:nvSpPr>
              <p:cNvPr id="7520" name="Freeform 736"/>
              <p:cNvSpPr>
                <a:spLocks/>
              </p:cNvSpPr>
              <p:nvPr/>
            </p:nvSpPr>
            <p:spPr bwMode="auto">
              <a:xfrm>
                <a:off x="2073" y="3474"/>
                <a:ext cx="13" cy="23"/>
              </a:xfrm>
              <a:custGeom>
                <a:avLst/>
                <a:gdLst>
                  <a:gd name="T0" fmla="*/ 0 w 13"/>
                  <a:gd name="T1" fmla="*/ 21 h 23"/>
                  <a:gd name="T2" fmla="*/ 13 w 13"/>
                  <a:gd name="T3" fmla="*/ 0 h 23"/>
                  <a:gd name="T4" fmla="*/ 13 w 13"/>
                  <a:gd name="T5" fmla="*/ 0 h 23"/>
                  <a:gd name="T6" fmla="*/ 13 w 13"/>
                  <a:gd name="T7" fmla="*/ 1 h 23"/>
                  <a:gd name="T8" fmla="*/ 13 w 13"/>
                  <a:gd name="T9" fmla="*/ 1 h 23"/>
                  <a:gd name="T10" fmla="*/ 13 w 13"/>
                  <a:gd name="T11" fmla="*/ 1 h 23"/>
                  <a:gd name="T12" fmla="*/ 13 w 13"/>
                  <a:gd name="T13" fmla="*/ 3 h 23"/>
                  <a:gd name="T14" fmla="*/ 13 w 13"/>
                  <a:gd name="T15" fmla="*/ 3 h 23"/>
                  <a:gd name="T16" fmla="*/ 13 w 13"/>
                  <a:gd name="T17" fmla="*/ 3 h 23"/>
                  <a:gd name="T18" fmla="*/ 13 w 13"/>
                  <a:gd name="T19" fmla="*/ 5 h 23"/>
                  <a:gd name="T20" fmla="*/ 1 w 13"/>
                  <a:gd name="T21" fmla="*/ 23 h 23"/>
                  <a:gd name="T22" fmla="*/ 1 w 13"/>
                  <a:gd name="T23" fmla="*/ 23 h 23"/>
                  <a:gd name="T24" fmla="*/ 1 w 13"/>
                  <a:gd name="T25" fmla="*/ 23 h 23"/>
                  <a:gd name="T26" fmla="*/ 1 w 13"/>
                  <a:gd name="T27" fmla="*/ 23 h 23"/>
                  <a:gd name="T28" fmla="*/ 1 w 13"/>
                  <a:gd name="T29" fmla="*/ 23 h 23"/>
                  <a:gd name="T30" fmla="*/ 1 w 13"/>
                  <a:gd name="T31" fmla="*/ 23 h 23"/>
                  <a:gd name="T32" fmla="*/ 0 w 13"/>
                  <a:gd name="T33" fmla="*/ 23 h 23"/>
                  <a:gd name="T34" fmla="*/ 0 w 13"/>
                  <a:gd name="T35" fmla="*/ 21 h 23"/>
                  <a:gd name="T36" fmla="*/ 0 w 13"/>
                  <a:gd name="T37" fmla="*/ 21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23"/>
                  <a:gd name="T59" fmla="*/ 13 w 1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23">
                    <a:moveTo>
                      <a:pt x="0" y="21"/>
                    </a:moveTo>
                    <a:lnTo>
                      <a:pt x="13" y="0"/>
                    </a:lnTo>
                    <a:lnTo>
                      <a:pt x="13" y="1"/>
                    </a:lnTo>
                    <a:lnTo>
                      <a:pt x="13" y="3"/>
                    </a:lnTo>
                    <a:lnTo>
                      <a:pt x="13" y="5"/>
                    </a:lnTo>
                    <a:lnTo>
                      <a:pt x="1" y="23"/>
                    </a:lnTo>
                    <a:lnTo>
                      <a:pt x="0" y="23"/>
                    </a:lnTo>
                    <a:lnTo>
                      <a:pt x="0" y="21"/>
                    </a:lnTo>
                    <a:close/>
                  </a:path>
                </a:pathLst>
              </a:custGeom>
              <a:solidFill>
                <a:srgbClr val="DBDBDB"/>
              </a:solidFill>
              <a:ln w="9525">
                <a:noFill/>
                <a:round/>
                <a:headEnd/>
                <a:tailEnd/>
              </a:ln>
            </p:spPr>
            <p:txBody>
              <a:bodyPr/>
              <a:lstStyle/>
              <a:p>
                <a:pPr algn="ctr"/>
                <a:endParaRPr lang="en-US">
                  <a:latin typeface="Candara" pitchFamily="34" charset="0"/>
                </a:endParaRPr>
              </a:p>
            </p:txBody>
          </p:sp>
          <p:sp>
            <p:nvSpPr>
              <p:cNvPr id="7521" name="Freeform 737"/>
              <p:cNvSpPr>
                <a:spLocks/>
              </p:cNvSpPr>
              <p:nvPr/>
            </p:nvSpPr>
            <p:spPr bwMode="auto">
              <a:xfrm>
                <a:off x="2074" y="3475"/>
                <a:ext cx="12" cy="24"/>
              </a:xfrm>
              <a:custGeom>
                <a:avLst/>
                <a:gdLst>
                  <a:gd name="T0" fmla="*/ 0 w 12"/>
                  <a:gd name="T1" fmla="*/ 22 h 24"/>
                  <a:gd name="T2" fmla="*/ 12 w 12"/>
                  <a:gd name="T3" fmla="*/ 0 h 24"/>
                  <a:gd name="T4" fmla="*/ 12 w 12"/>
                  <a:gd name="T5" fmla="*/ 2 h 24"/>
                  <a:gd name="T6" fmla="*/ 12 w 12"/>
                  <a:gd name="T7" fmla="*/ 2 h 24"/>
                  <a:gd name="T8" fmla="*/ 12 w 12"/>
                  <a:gd name="T9" fmla="*/ 2 h 24"/>
                  <a:gd name="T10" fmla="*/ 12 w 12"/>
                  <a:gd name="T11" fmla="*/ 4 h 24"/>
                  <a:gd name="T12" fmla="*/ 12 w 12"/>
                  <a:gd name="T13" fmla="*/ 4 h 24"/>
                  <a:gd name="T14" fmla="*/ 12 w 12"/>
                  <a:gd name="T15" fmla="*/ 4 h 24"/>
                  <a:gd name="T16" fmla="*/ 12 w 12"/>
                  <a:gd name="T17" fmla="*/ 5 h 24"/>
                  <a:gd name="T18" fmla="*/ 12 w 12"/>
                  <a:gd name="T19" fmla="*/ 5 h 24"/>
                  <a:gd name="T20" fmla="*/ 2 w 12"/>
                  <a:gd name="T21" fmla="*/ 24 h 24"/>
                  <a:gd name="T22" fmla="*/ 2 w 12"/>
                  <a:gd name="T23" fmla="*/ 24 h 24"/>
                  <a:gd name="T24" fmla="*/ 2 w 12"/>
                  <a:gd name="T25" fmla="*/ 24 h 24"/>
                  <a:gd name="T26" fmla="*/ 2 w 12"/>
                  <a:gd name="T27" fmla="*/ 24 h 24"/>
                  <a:gd name="T28" fmla="*/ 0 w 12"/>
                  <a:gd name="T29" fmla="*/ 22 h 24"/>
                  <a:gd name="T30" fmla="*/ 0 w 12"/>
                  <a:gd name="T31" fmla="*/ 22 h 24"/>
                  <a:gd name="T32" fmla="*/ 0 w 12"/>
                  <a:gd name="T33" fmla="*/ 22 h 24"/>
                  <a:gd name="T34" fmla="*/ 0 w 12"/>
                  <a:gd name="T35" fmla="*/ 22 h 24"/>
                  <a:gd name="T36" fmla="*/ 0 w 12"/>
                  <a:gd name="T37" fmla="*/ 2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4"/>
                  <a:gd name="T59" fmla="*/ 12 w 12"/>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4">
                    <a:moveTo>
                      <a:pt x="0" y="22"/>
                    </a:moveTo>
                    <a:lnTo>
                      <a:pt x="12" y="0"/>
                    </a:lnTo>
                    <a:lnTo>
                      <a:pt x="12" y="2"/>
                    </a:lnTo>
                    <a:lnTo>
                      <a:pt x="12" y="4"/>
                    </a:lnTo>
                    <a:lnTo>
                      <a:pt x="12" y="5"/>
                    </a:lnTo>
                    <a:lnTo>
                      <a:pt x="2" y="24"/>
                    </a:lnTo>
                    <a:lnTo>
                      <a:pt x="0" y="22"/>
                    </a:lnTo>
                    <a:close/>
                  </a:path>
                </a:pathLst>
              </a:custGeom>
              <a:solidFill>
                <a:srgbClr val="DEDEDE"/>
              </a:solidFill>
              <a:ln w="9525">
                <a:noFill/>
                <a:round/>
                <a:headEnd/>
                <a:tailEnd/>
              </a:ln>
            </p:spPr>
            <p:txBody>
              <a:bodyPr/>
              <a:lstStyle/>
              <a:p>
                <a:pPr algn="ctr"/>
                <a:endParaRPr lang="en-US">
                  <a:latin typeface="Candara" pitchFamily="34" charset="0"/>
                </a:endParaRPr>
              </a:p>
            </p:txBody>
          </p:sp>
          <p:sp>
            <p:nvSpPr>
              <p:cNvPr id="7522" name="Freeform 738"/>
              <p:cNvSpPr>
                <a:spLocks/>
              </p:cNvSpPr>
              <p:nvPr/>
            </p:nvSpPr>
            <p:spPr bwMode="auto">
              <a:xfrm>
                <a:off x="2074" y="3479"/>
                <a:ext cx="12" cy="20"/>
              </a:xfrm>
              <a:custGeom>
                <a:avLst/>
                <a:gdLst>
                  <a:gd name="T0" fmla="*/ 0 w 12"/>
                  <a:gd name="T1" fmla="*/ 18 h 20"/>
                  <a:gd name="T2" fmla="*/ 12 w 12"/>
                  <a:gd name="T3" fmla="*/ 0 h 20"/>
                  <a:gd name="T4" fmla="*/ 12 w 12"/>
                  <a:gd name="T5" fmla="*/ 0 h 20"/>
                  <a:gd name="T6" fmla="*/ 12 w 12"/>
                  <a:gd name="T7" fmla="*/ 0 h 20"/>
                  <a:gd name="T8" fmla="*/ 12 w 12"/>
                  <a:gd name="T9" fmla="*/ 1 h 20"/>
                  <a:gd name="T10" fmla="*/ 12 w 12"/>
                  <a:gd name="T11" fmla="*/ 1 h 20"/>
                  <a:gd name="T12" fmla="*/ 12 w 12"/>
                  <a:gd name="T13" fmla="*/ 3 h 20"/>
                  <a:gd name="T14" fmla="*/ 12 w 12"/>
                  <a:gd name="T15" fmla="*/ 3 h 20"/>
                  <a:gd name="T16" fmla="*/ 12 w 12"/>
                  <a:gd name="T17" fmla="*/ 5 h 20"/>
                  <a:gd name="T18" fmla="*/ 12 w 12"/>
                  <a:gd name="T19" fmla="*/ 5 h 20"/>
                  <a:gd name="T20" fmla="*/ 4 w 12"/>
                  <a:gd name="T21" fmla="*/ 20 h 20"/>
                  <a:gd name="T22" fmla="*/ 4 w 12"/>
                  <a:gd name="T23" fmla="*/ 20 h 20"/>
                  <a:gd name="T24" fmla="*/ 2 w 12"/>
                  <a:gd name="T25" fmla="*/ 20 h 20"/>
                  <a:gd name="T26" fmla="*/ 2 w 12"/>
                  <a:gd name="T27" fmla="*/ 20 h 20"/>
                  <a:gd name="T28" fmla="*/ 2 w 12"/>
                  <a:gd name="T29" fmla="*/ 20 h 20"/>
                  <a:gd name="T30" fmla="*/ 2 w 12"/>
                  <a:gd name="T31" fmla="*/ 20 h 20"/>
                  <a:gd name="T32" fmla="*/ 2 w 12"/>
                  <a:gd name="T33" fmla="*/ 20 h 20"/>
                  <a:gd name="T34" fmla="*/ 2 w 12"/>
                  <a:gd name="T35" fmla="*/ 20 h 20"/>
                  <a:gd name="T36" fmla="*/ 0 w 12"/>
                  <a:gd name="T37" fmla="*/ 18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0"/>
                  <a:gd name="T59" fmla="*/ 12 w 1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0">
                    <a:moveTo>
                      <a:pt x="0" y="18"/>
                    </a:moveTo>
                    <a:lnTo>
                      <a:pt x="12" y="0"/>
                    </a:lnTo>
                    <a:lnTo>
                      <a:pt x="12" y="1"/>
                    </a:lnTo>
                    <a:lnTo>
                      <a:pt x="12" y="3"/>
                    </a:lnTo>
                    <a:lnTo>
                      <a:pt x="12" y="5"/>
                    </a:lnTo>
                    <a:lnTo>
                      <a:pt x="4" y="20"/>
                    </a:lnTo>
                    <a:lnTo>
                      <a:pt x="2" y="20"/>
                    </a:lnTo>
                    <a:lnTo>
                      <a:pt x="0" y="18"/>
                    </a:lnTo>
                    <a:close/>
                  </a:path>
                </a:pathLst>
              </a:custGeom>
              <a:solidFill>
                <a:srgbClr val="DEDEDE"/>
              </a:solidFill>
              <a:ln w="9525">
                <a:noFill/>
                <a:round/>
                <a:headEnd/>
                <a:tailEnd/>
              </a:ln>
            </p:spPr>
            <p:txBody>
              <a:bodyPr/>
              <a:lstStyle/>
              <a:p>
                <a:pPr algn="ctr"/>
                <a:endParaRPr lang="en-US">
                  <a:latin typeface="Candara" pitchFamily="34" charset="0"/>
                </a:endParaRPr>
              </a:p>
            </p:txBody>
          </p:sp>
          <p:sp>
            <p:nvSpPr>
              <p:cNvPr id="7523" name="Freeform 739"/>
              <p:cNvSpPr>
                <a:spLocks/>
              </p:cNvSpPr>
              <p:nvPr/>
            </p:nvSpPr>
            <p:spPr bwMode="auto">
              <a:xfrm>
                <a:off x="2076" y="3480"/>
                <a:ext cx="10" cy="20"/>
              </a:xfrm>
              <a:custGeom>
                <a:avLst/>
                <a:gdLst>
                  <a:gd name="T0" fmla="*/ 0 w 10"/>
                  <a:gd name="T1" fmla="*/ 19 h 20"/>
                  <a:gd name="T2" fmla="*/ 10 w 10"/>
                  <a:gd name="T3" fmla="*/ 0 h 20"/>
                  <a:gd name="T4" fmla="*/ 10 w 10"/>
                  <a:gd name="T5" fmla="*/ 2 h 20"/>
                  <a:gd name="T6" fmla="*/ 10 w 10"/>
                  <a:gd name="T7" fmla="*/ 2 h 20"/>
                  <a:gd name="T8" fmla="*/ 10 w 10"/>
                  <a:gd name="T9" fmla="*/ 4 h 20"/>
                  <a:gd name="T10" fmla="*/ 10 w 10"/>
                  <a:gd name="T11" fmla="*/ 4 h 20"/>
                  <a:gd name="T12" fmla="*/ 10 w 10"/>
                  <a:gd name="T13" fmla="*/ 4 h 20"/>
                  <a:gd name="T14" fmla="*/ 10 w 10"/>
                  <a:gd name="T15" fmla="*/ 5 h 20"/>
                  <a:gd name="T16" fmla="*/ 10 w 10"/>
                  <a:gd name="T17" fmla="*/ 5 h 20"/>
                  <a:gd name="T18" fmla="*/ 10 w 10"/>
                  <a:gd name="T19" fmla="*/ 7 h 20"/>
                  <a:gd name="T20" fmla="*/ 3 w 10"/>
                  <a:gd name="T21" fmla="*/ 20 h 20"/>
                  <a:gd name="T22" fmla="*/ 2 w 10"/>
                  <a:gd name="T23" fmla="*/ 20 h 20"/>
                  <a:gd name="T24" fmla="*/ 2 w 10"/>
                  <a:gd name="T25" fmla="*/ 20 h 20"/>
                  <a:gd name="T26" fmla="*/ 2 w 10"/>
                  <a:gd name="T27" fmla="*/ 20 h 20"/>
                  <a:gd name="T28" fmla="*/ 2 w 10"/>
                  <a:gd name="T29" fmla="*/ 19 h 20"/>
                  <a:gd name="T30" fmla="*/ 2 w 10"/>
                  <a:gd name="T31" fmla="*/ 19 h 20"/>
                  <a:gd name="T32" fmla="*/ 0 w 10"/>
                  <a:gd name="T33" fmla="*/ 19 h 20"/>
                  <a:gd name="T34" fmla="*/ 0 w 10"/>
                  <a:gd name="T35" fmla="*/ 19 h 20"/>
                  <a:gd name="T36" fmla="*/ 0 w 10"/>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0"/>
                  <a:gd name="T59" fmla="*/ 10 w 1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0">
                    <a:moveTo>
                      <a:pt x="0" y="19"/>
                    </a:moveTo>
                    <a:lnTo>
                      <a:pt x="10" y="0"/>
                    </a:lnTo>
                    <a:lnTo>
                      <a:pt x="10" y="2"/>
                    </a:lnTo>
                    <a:lnTo>
                      <a:pt x="10" y="4"/>
                    </a:lnTo>
                    <a:lnTo>
                      <a:pt x="10" y="5"/>
                    </a:lnTo>
                    <a:lnTo>
                      <a:pt x="10" y="7"/>
                    </a:lnTo>
                    <a:lnTo>
                      <a:pt x="3" y="20"/>
                    </a:lnTo>
                    <a:lnTo>
                      <a:pt x="2" y="20"/>
                    </a:lnTo>
                    <a:lnTo>
                      <a:pt x="2" y="19"/>
                    </a:lnTo>
                    <a:lnTo>
                      <a:pt x="0" y="19"/>
                    </a:lnTo>
                    <a:close/>
                  </a:path>
                </a:pathLst>
              </a:custGeom>
              <a:solidFill>
                <a:srgbClr val="DEDEDE"/>
              </a:solidFill>
              <a:ln w="9525">
                <a:noFill/>
                <a:round/>
                <a:headEnd/>
                <a:tailEnd/>
              </a:ln>
            </p:spPr>
            <p:txBody>
              <a:bodyPr/>
              <a:lstStyle/>
              <a:p>
                <a:pPr algn="ctr"/>
                <a:endParaRPr lang="en-US">
                  <a:latin typeface="Candara" pitchFamily="34" charset="0"/>
                </a:endParaRPr>
              </a:p>
            </p:txBody>
          </p:sp>
          <p:sp>
            <p:nvSpPr>
              <p:cNvPr id="7524" name="Freeform 740"/>
              <p:cNvSpPr>
                <a:spLocks/>
              </p:cNvSpPr>
              <p:nvPr/>
            </p:nvSpPr>
            <p:spPr bwMode="auto">
              <a:xfrm>
                <a:off x="2078" y="3484"/>
                <a:ext cx="8" cy="16"/>
              </a:xfrm>
              <a:custGeom>
                <a:avLst/>
                <a:gdLst>
                  <a:gd name="T0" fmla="*/ 0 w 8"/>
                  <a:gd name="T1" fmla="*/ 15 h 16"/>
                  <a:gd name="T2" fmla="*/ 8 w 8"/>
                  <a:gd name="T3" fmla="*/ 0 h 16"/>
                  <a:gd name="T4" fmla="*/ 8 w 8"/>
                  <a:gd name="T5" fmla="*/ 0 h 16"/>
                  <a:gd name="T6" fmla="*/ 8 w 8"/>
                  <a:gd name="T7" fmla="*/ 1 h 16"/>
                  <a:gd name="T8" fmla="*/ 8 w 8"/>
                  <a:gd name="T9" fmla="*/ 1 h 16"/>
                  <a:gd name="T10" fmla="*/ 8 w 8"/>
                  <a:gd name="T11" fmla="*/ 3 h 16"/>
                  <a:gd name="T12" fmla="*/ 8 w 8"/>
                  <a:gd name="T13" fmla="*/ 3 h 16"/>
                  <a:gd name="T14" fmla="*/ 8 w 8"/>
                  <a:gd name="T15" fmla="*/ 5 h 16"/>
                  <a:gd name="T16" fmla="*/ 8 w 8"/>
                  <a:gd name="T17" fmla="*/ 5 h 16"/>
                  <a:gd name="T18" fmla="*/ 8 w 8"/>
                  <a:gd name="T19" fmla="*/ 6 h 16"/>
                  <a:gd name="T20" fmla="*/ 1 w 8"/>
                  <a:gd name="T21" fmla="*/ 16 h 16"/>
                  <a:gd name="T22" fmla="*/ 1 w 8"/>
                  <a:gd name="T23" fmla="*/ 16 h 16"/>
                  <a:gd name="T24" fmla="*/ 1 w 8"/>
                  <a:gd name="T25" fmla="*/ 16 h 16"/>
                  <a:gd name="T26" fmla="*/ 1 w 8"/>
                  <a:gd name="T27" fmla="*/ 16 h 16"/>
                  <a:gd name="T28" fmla="*/ 1 w 8"/>
                  <a:gd name="T29" fmla="*/ 16 h 16"/>
                  <a:gd name="T30" fmla="*/ 0 w 8"/>
                  <a:gd name="T31" fmla="*/ 16 h 16"/>
                  <a:gd name="T32" fmla="*/ 0 w 8"/>
                  <a:gd name="T33" fmla="*/ 16 h 16"/>
                  <a:gd name="T34" fmla="*/ 0 w 8"/>
                  <a:gd name="T35" fmla="*/ 16 h 16"/>
                  <a:gd name="T36" fmla="*/ 0 w 8"/>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5"/>
                    </a:moveTo>
                    <a:lnTo>
                      <a:pt x="8" y="0"/>
                    </a:lnTo>
                    <a:lnTo>
                      <a:pt x="8" y="1"/>
                    </a:lnTo>
                    <a:lnTo>
                      <a:pt x="8" y="3"/>
                    </a:lnTo>
                    <a:lnTo>
                      <a:pt x="8" y="5"/>
                    </a:lnTo>
                    <a:lnTo>
                      <a:pt x="8" y="6"/>
                    </a:lnTo>
                    <a:lnTo>
                      <a:pt x="1" y="16"/>
                    </a:lnTo>
                    <a:lnTo>
                      <a:pt x="0" y="16"/>
                    </a:lnTo>
                    <a:lnTo>
                      <a:pt x="0" y="15"/>
                    </a:lnTo>
                    <a:close/>
                  </a:path>
                </a:pathLst>
              </a:custGeom>
              <a:solidFill>
                <a:srgbClr val="E0E0E0"/>
              </a:solidFill>
              <a:ln w="9525">
                <a:noFill/>
                <a:round/>
                <a:headEnd/>
                <a:tailEnd/>
              </a:ln>
            </p:spPr>
            <p:txBody>
              <a:bodyPr/>
              <a:lstStyle/>
              <a:p>
                <a:pPr algn="ctr"/>
                <a:endParaRPr lang="en-US">
                  <a:latin typeface="Candara" pitchFamily="34" charset="0"/>
                </a:endParaRPr>
              </a:p>
            </p:txBody>
          </p:sp>
          <p:sp>
            <p:nvSpPr>
              <p:cNvPr id="7525" name="Freeform 741"/>
              <p:cNvSpPr>
                <a:spLocks/>
              </p:cNvSpPr>
              <p:nvPr/>
            </p:nvSpPr>
            <p:spPr bwMode="auto">
              <a:xfrm>
                <a:off x="2079" y="3487"/>
                <a:ext cx="7" cy="15"/>
              </a:xfrm>
              <a:custGeom>
                <a:avLst/>
                <a:gdLst>
                  <a:gd name="T0" fmla="*/ 0 w 7"/>
                  <a:gd name="T1" fmla="*/ 13 h 15"/>
                  <a:gd name="T2" fmla="*/ 7 w 7"/>
                  <a:gd name="T3" fmla="*/ 0 h 15"/>
                  <a:gd name="T4" fmla="*/ 7 w 7"/>
                  <a:gd name="T5" fmla="*/ 0 h 15"/>
                  <a:gd name="T6" fmla="*/ 7 w 7"/>
                  <a:gd name="T7" fmla="*/ 2 h 15"/>
                  <a:gd name="T8" fmla="*/ 7 w 7"/>
                  <a:gd name="T9" fmla="*/ 2 h 15"/>
                  <a:gd name="T10" fmla="*/ 7 w 7"/>
                  <a:gd name="T11" fmla="*/ 3 h 15"/>
                  <a:gd name="T12" fmla="*/ 7 w 7"/>
                  <a:gd name="T13" fmla="*/ 3 h 15"/>
                  <a:gd name="T14" fmla="*/ 7 w 7"/>
                  <a:gd name="T15" fmla="*/ 5 h 15"/>
                  <a:gd name="T16" fmla="*/ 7 w 7"/>
                  <a:gd name="T17" fmla="*/ 5 h 15"/>
                  <a:gd name="T18" fmla="*/ 7 w 7"/>
                  <a:gd name="T19" fmla="*/ 5 h 15"/>
                  <a:gd name="T20" fmla="*/ 2 w 7"/>
                  <a:gd name="T21" fmla="*/ 15 h 15"/>
                  <a:gd name="T22" fmla="*/ 2 w 7"/>
                  <a:gd name="T23" fmla="*/ 15 h 15"/>
                  <a:gd name="T24" fmla="*/ 2 w 7"/>
                  <a:gd name="T25" fmla="*/ 15 h 15"/>
                  <a:gd name="T26" fmla="*/ 0 w 7"/>
                  <a:gd name="T27" fmla="*/ 15 h 15"/>
                  <a:gd name="T28" fmla="*/ 0 w 7"/>
                  <a:gd name="T29" fmla="*/ 13 h 15"/>
                  <a:gd name="T30" fmla="*/ 0 w 7"/>
                  <a:gd name="T31" fmla="*/ 13 h 15"/>
                  <a:gd name="T32" fmla="*/ 0 w 7"/>
                  <a:gd name="T33" fmla="*/ 13 h 15"/>
                  <a:gd name="T34" fmla="*/ 0 w 7"/>
                  <a:gd name="T35" fmla="*/ 13 h 15"/>
                  <a:gd name="T36" fmla="*/ 0 w 7"/>
                  <a:gd name="T37" fmla="*/ 13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5"/>
                  <a:gd name="T59" fmla="*/ 7 w 7"/>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5">
                    <a:moveTo>
                      <a:pt x="0" y="13"/>
                    </a:moveTo>
                    <a:lnTo>
                      <a:pt x="7" y="0"/>
                    </a:lnTo>
                    <a:lnTo>
                      <a:pt x="7" y="2"/>
                    </a:lnTo>
                    <a:lnTo>
                      <a:pt x="7" y="3"/>
                    </a:lnTo>
                    <a:lnTo>
                      <a:pt x="7" y="5"/>
                    </a:lnTo>
                    <a:lnTo>
                      <a:pt x="2" y="15"/>
                    </a:lnTo>
                    <a:lnTo>
                      <a:pt x="0" y="15"/>
                    </a:lnTo>
                    <a:lnTo>
                      <a:pt x="0" y="13"/>
                    </a:lnTo>
                    <a:close/>
                  </a:path>
                </a:pathLst>
              </a:custGeom>
              <a:solidFill>
                <a:srgbClr val="E0E0E0"/>
              </a:solidFill>
              <a:ln w="9525">
                <a:noFill/>
                <a:round/>
                <a:headEnd/>
                <a:tailEnd/>
              </a:ln>
            </p:spPr>
            <p:txBody>
              <a:bodyPr/>
              <a:lstStyle/>
              <a:p>
                <a:pPr algn="ctr"/>
                <a:endParaRPr lang="en-US">
                  <a:latin typeface="Candara" pitchFamily="34" charset="0"/>
                </a:endParaRPr>
              </a:p>
            </p:txBody>
          </p:sp>
          <p:sp>
            <p:nvSpPr>
              <p:cNvPr id="7526" name="Freeform 742"/>
              <p:cNvSpPr>
                <a:spLocks/>
              </p:cNvSpPr>
              <p:nvPr/>
            </p:nvSpPr>
            <p:spPr bwMode="auto">
              <a:xfrm>
                <a:off x="2079" y="3490"/>
                <a:ext cx="7" cy="12"/>
              </a:xfrm>
              <a:custGeom>
                <a:avLst/>
                <a:gdLst>
                  <a:gd name="T0" fmla="*/ 0 w 7"/>
                  <a:gd name="T1" fmla="*/ 10 h 12"/>
                  <a:gd name="T2" fmla="*/ 7 w 7"/>
                  <a:gd name="T3" fmla="*/ 0 h 12"/>
                  <a:gd name="T4" fmla="*/ 7 w 7"/>
                  <a:gd name="T5" fmla="*/ 0 h 12"/>
                  <a:gd name="T6" fmla="*/ 7 w 7"/>
                  <a:gd name="T7" fmla="*/ 0 h 12"/>
                  <a:gd name="T8" fmla="*/ 7 w 7"/>
                  <a:gd name="T9" fmla="*/ 2 h 12"/>
                  <a:gd name="T10" fmla="*/ 7 w 7"/>
                  <a:gd name="T11" fmla="*/ 2 h 12"/>
                  <a:gd name="T12" fmla="*/ 7 w 7"/>
                  <a:gd name="T13" fmla="*/ 4 h 12"/>
                  <a:gd name="T14" fmla="*/ 7 w 7"/>
                  <a:gd name="T15" fmla="*/ 4 h 12"/>
                  <a:gd name="T16" fmla="*/ 7 w 7"/>
                  <a:gd name="T17" fmla="*/ 5 h 12"/>
                  <a:gd name="T18" fmla="*/ 7 w 7"/>
                  <a:gd name="T19" fmla="*/ 5 h 12"/>
                  <a:gd name="T20" fmla="*/ 4 w 7"/>
                  <a:gd name="T21" fmla="*/ 12 h 12"/>
                  <a:gd name="T22" fmla="*/ 4 w 7"/>
                  <a:gd name="T23" fmla="*/ 12 h 12"/>
                  <a:gd name="T24" fmla="*/ 2 w 7"/>
                  <a:gd name="T25" fmla="*/ 12 h 12"/>
                  <a:gd name="T26" fmla="*/ 2 w 7"/>
                  <a:gd name="T27" fmla="*/ 12 h 12"/>
                  <a:gd name="T28" fmla="*/ 2 w 7"/>
                  <a:gd name="T29" fmla="*/ 12 h 12"/>
                  <a:gd name="T30" fmla="*/ 2 w 7"/>
                  <a:gd name="T31" fmla="*/ 12 h 12"/>
                  <a:gd name="T32" fmla="*/ 2 w 7"/>
                  <a:gd name="T33" fmla="*/ 12 h 12"/>
                  <a:gd name="T34" fmla="*/ 0 w 7"/>
                  <a:gd name="T35" fmla="*/ 12 h 12"/>
                  <a:gd name="T36" fmla="*/ 0 w 7"/>
                  <a:gd name="T37" fmla="*/ 1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2"/>
                  <a:gd name="T59" fmla="*/ 7 w 7"/>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2">
                    <a:moveTo>
                      <a:pt x="0" y="10"/>
                    </a:moveTo>
                    <a:lnTo>
                      <a:pt x="7" y="0"/>
                    </a:lnTo>
                    <a:lnTo>
                      <a:pt x="7" y="2"/>
                    </a:lnTo>
                    <a:lnTo>
                      <a:pt x="7" y="4"/>
                    </a:lnTo>
                    <a:lnTo>
                      <a:pt x="7" y="5"/>
                    </a:lnTo>
                    <a:lnTo>
                      <a:pt x="4" y="12"/>
                    </a:lnTo>
                    <a:lnTo>
                      <a:pt x="2" y="12"/>
                    </a:lnTo>
                    <a:lnTo>
                      <a:pt x="0" y="12"/>
                    </a:lnTo>
                    <a:lnTo>
                      <a:pt x="0" y="10"/>
                    </a:lnTo>
                    <a:close/>
                  </a:path>
                </a:pathLst>
              </a:custGeom>
              <a:solidFill>
                <a:srgbClr val="E0E0E0"/>
              </a:solidFill>
              <a:ln w="9525">
                <a:noFill/>
                <a:round/>
                <a:headEnd/>
                <a:tailEnd/>
              </a:ln>
            </p:spPr>
            <p:txBody>
              <a:bodyPr/>
              <a:lstStyle/>
              <a:p>
                <a:pPr algn="ctr"/>
                <a:endParaRPr lang="en-US">
                  <a:latin typeface="Candara" pitchFamily="34" charset="0"/>
                </a:endParaRPr>
              </a:p>
            </p:txBody>
          </p:sp>
          <p:sp>
            <p:nvSpPr>
              <p:cNvPr id="7527" name="Freeform 743"/>
              <p:cNvSpPr>
                <a:spLocks/>
              </p:cNvSpPr>
              <p:nvPr/>
            </p:nvSpPr>
            <p:spPr bwMode="auto">
              <a:xfrm>
                <a:off x="2081" y="3492"/>
                <a:ext cx="5" cy="12"/>
              </a:xfrm>
              <a:custGeom>
                <a:avLst/>
                <a:gdLst>
                  <a:gd name="T0" fmla="*/ 0 w 5"/>
                  <a:gd name="T1" fmla="*/ 10 h 12"/>
                  <a:gd name="T2" fmla="*/ 5 w 5"/>
                  <a:gd name="T3" fmla="*/ 0 h 12"/>
                  <a:gd name="T4" fmla="*/ 5 w 5"/>
                  <a:gd name="T5" fmla="*/ 2 h 12"/>
                  <a:gd name="T6" fmla="*/ 5 w 5"/>
                  <a:gd name="T7" fmla="*/ 2 h 12"/>
                  <a:gd name="T8" fmla="*/ 5 w 5"/>
                  <a:gd name="T9" fmla="*/ 3 h 12"/>
                  <a:gd name="T10" fmla="*/ 5 w 5"/>
                  <a:gd name="T11" fmla="*/ 3 h 12"/>
                  <a:gd name="T12" fmla="*/ 5 w 5"/>
                  <a:gd name="T13" fmla="*/ 5 h 12"/>
                  <a:gd name="T14" fmla="*/ 5 w 5"/>
                  <a:gd name="T15" fmla="*/ 5 h 12"/>
                  <a:gd name="T16" fmla="*/ 5 w 5"/>
                  <a:gd name="T17" fmla="*/ 7 h 12"/>
                  <a:gd name="T18" fmla="*/ 5 w 5"/>
                  <a:gd name="T19" fmla="*/ 7 h 12"/>
                  <a:gd name="T20" fmla="*/ 3 w 5"/>
                  <a:gd name="T21" fmla="*/ 12 h 12"/>
                  <a:gd name="T22" fmla="*/ 2 w 5"/>
                  <a:gd name="T23" fmla="*/ 12 h 12"/>
                  <a:gd name="T24" fmla="*/ 2 w 5"/>
                  <a:gd name="T25" fmla="*/ 12 h 12"/>
                  <a:gd name="T26" fmla="*/ 2 w 5"/>
                  <a:gd name="T27" fmla="*/ 12 h 12"/>
                  <a:gd name="T28" fmla="*/ 2 w 5"/>
                  <a:gd name="T29" fmla="*/ 10 h 12"/>
                  <a:gd name="T30" fmla="*/ 2 w 5"/>
                  <a:gd name="T31" fmla="*/ 10 h 12"/>
                  <a:gd name="T32" fmla="*/ 0 w 5"/>
                  <a:gd name="T33" fmla="*/ 10 h 12"/>
                  <a:gd name="T34" fmla="*/ 0 w 5"/>
                  <a:gd name="T35" fmla="*/ 10 h 12"/>
                  <a:gd name="T36" fmla="*/ 0 w 5"/>
                  <a:gd name="T37" fmla="*/ 1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2"/>
                  <a:gd name="T59" fmla="*/ 5 w 5"/>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2">
                    <a:moveTo>
                      <a:pt x="0" y="10"/>
                    </a:moveTo>
                    <a:lnTo>
                      <a:pt x="5" y="0"/>
                    </a:lnTo>
                    <a:lnTo>
                      <a:pt x="5" y="2"/>
                    </a:lnTo>
                    <a:lnTo>
                      <a:pt x="5" y="3"/>
                    </a:lnTo>
                    <a:lnTo>
                      <a:pt x="5" y="5"/>
                    </a:lnTo>
                    <a:lnTo>
                      <a:pt x="5" y="7"/>
                    </a:lnTo>
                    <a:lnTo>
                      <a:pt x="3" y="12"/>
                    </a:lnTo>
                    <a:lnTo>
                      <a:pt x="2" y="12"/>
                    </a:lnTo>
                    <a:lnTo>
                      <a:pt x="2" y="10"/>
                    </a:lnTo>
                    <a:lnTo>
                      <a:pt x="0" y="10"/>
                    </a:lnTo>
                    <a:close/>
                  </a:path>
                </a:pathLst>
              </a:custGeom>
              <a:solidFill>
                <a:srgbClr val="E0E0E0"/>
              </a:solidFill>
              <a:ln w="9525">
                <a:noFill/>
                <a:round/>
                <a:headEnd/>
                <a:tailEnd/>
              </a:ln>
            </p:spPr>
            <p:txBody>
              <a:bodyPr/>
              <a:lstStyle/>
              <a:p>
                <a:pPr algn="ctr"/>
                <a:endParaRPr lang="en-US">
                  <a:latin typeface="Candara" pitchFamily="34" charset="0"/>
                </a:endParaRPr>
              </a:p>
            </p:txBody>
          </p:sp>
          <p:sp>
            <p:nvSpPr>
              <p:cNvPr id="7528" name="Freeform 744"/>
              <p:cNvSpPr>
                <a:spLocks/>
              </p:cNvSpPr>
              <p:nvPr/>
            </p:nvSpPr>
            <p:spPr bwMode="auto">
              <a:xfrm>
                <a:off x="2083" y="3495"/>
                <a:ext cx="3" cy="9"/>
              </a:xfrm>
              <a:custGeom>
                <a:avLst/>
                <a:gdLst>
                  <a:gd name="T0" fmla="*/ 0 w 3"/>
                  <a:gd name="T1" fmla="*/ 7 h 9"/>
                  <a:gd name="T2" fmla="*/ 3 w 3"/>
                  <a:gd name="T3" fmla="*/ 0 h 9"/>
                  <a:gd name="T4" fmla="*/ 3 w 3"/>
                  <a:gd name="T5" fmla="*/ 2 h 9"/>
                  <a:gd name="T6" fmla="*/ 3 w 3"/>
                  <a:gd name="T7" fmla="*/ 2 h 9"/>
                  <a:gd name="T8" fmla="*/ 3 w 3"/>
                  <a:gd name="T9" fmla="*/ 4 h 9"/>
                  <a:gd name="T10" fmla="*/ 3 w 3"/>
                  <a:gd name="T11" fmla="*/ 4 h 9"/>
                  <a:gd name="T12" fmla="*/ 3 w 3"/>
                  <a:gd name="T13" fmla="*/ 5 h 9"/>
                  <a:gd name="T14" fmla="*/ 3 w 3"/>
                  <a:gd name="T15" fmla="*/ 5 h 9"/>
                  <a:gd name="T16" fmla="*/ 3 w 3"/>
                  <a:gd name="T17" fmla="*/ 7 h 9"/>
                  <a:gd name="T18" fmla="*/ 3 w 3"/>
                  <a:gd name="T19" fmla="*/ 7 h 9"/>
                  <a:gd name="T20" fmla="*/ 1 w 3"/>
                  <a:gd name="T21" fmla="*/ 9 h 9"/>
                  <a:gd name="T22" fmla="*/ 1 w 3"/>
                  <a:gd name="T23" fmla="*/ 9 h 9"/>
                  <a:gd name="T24" fmla="*/ 1 w 3"/>
                  <a:gd name="T25" fmla="*/ 9 h 9"/>
                  <a:gd name="T26" fmla="*/ 1 w 3"/>
                  <a:gd name="T27" fmla="*/ 9 h 9"/>
                  <a:gd name="T28" fmla="*/ 1 w 3"/>
                  <a:gd name="T29" fmla="*/ 9 h 9"/>
                  <a:gd name="T30" fmla="*/ 0 w 3"/>
                  <a:gd name="T31" fmla="*/ 9 h 9"/>
                  <a:gd name="T32" fmla="*/ 0 w 3"/>
                  <a:gd name="T33" fmla="*/ 9 h 9"/>
                  <a:gd name="T34" fmla="*/ 0 w 3"/>
                  <a:gd name="T35" fmla="*/ 9 h 9"/>
                  <a:gd name="T36" fmla="*/ 0 w 3"/>
                  <a:gd name="T37" fmla="*/ 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
                  <a:gd name="T58" fmla="*/ 0 h 9"/>
                  <a:gd name="T59" fmla="*/ 3 w 3"/>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 h="9">
                    <a:moveTo>
                      <a:pt x="0" y="7"/>
                    </a:moveTo>
                    <a:lnTo>
                      <a:pt x="3" y="0"/>
                    </a:lnTo>
                    <a:lnTo>
                      <a:pt x="3" y="2"/>
                    </a:lnTo>
                    <a:lnTo>
                      <a:pt x="3" y="4"/>
                    </a:lnTo>
                    <a:lnTo>
                      <a:pt x="3" y="5"/>
                    </a:lnTo>
                    <a:lnTo>
                      <a:pt x="3" y="7"/>
                    </a:lnTo>
                    <a:lnTo>
                      <a:pt x="1" y="9"/>
                    </a:lnTo>
                    <a:lnTo>
                      <a:pt x="0" y="9"/>
                    </a:lnTo>
                    <a:lnTo>
                      <a:pt x="0" y="7"/>
                    </a:lnTo>
                    <a:close/>
                  </a:path>
                </a:pathLst>
              </a:custGeom>
              <a:solidFill>
                <a:srgbClr val="E3E3E3"/>
              </a:solidFill>
              <a:ln w="9525">
                <a:noFill/>
                <a:round/>
                <a:headEnd/>
                <a:tailEnd/>
              </a:ln>
            </p:spPr>
            <p:txBody>
              <a:bodyPr/>
              <a:lstStyle/>
              <a:p>
                <a:pPr algn="ctr"/>
                <a:endParaRPr lang="en-US">
                  <a:latin typeface="Candara" pitchFamily="34" charset="0"/>
                </a:endParaRPr>
              </a:p>
            </p:txBody>
          </p:sp>
          <p:sp>
            <p:nvSpPr>
              <p:cNvPr id="7529" name="Freeform 745"/>
              <p:cNvSpPr>
                <a:spLocks/>
              </p:cNvSpPr>
              <p:nvPr/>
            </p:nvSpPr>
            <p:spPr bwMode="auto">
              <a:xfrm>
                <a:off x="2084" y="3499"/>
                <a:ext cx="2" cy="6"/>
              </a:xfrm>
              <a:custGeom>
                <a:avLst/>
                <a:gdLst>
                  <a:gd name="T0" fmla="*/ 0 w 2"/>
                  <a:gd name="T1" fmla="*/ 5 h 6"/>
                  <a:gd name="T2" fmla="*/ 2 w 2"/>
                  <a:gd name="T3" fmla="*/ 0 h 6"/>
                  <a:gd name="T4" fmla="*/ 2 w 2"/>
                  <a:gd name="T5" fmla="*/ 1 h 6"/>
                  <a:gd name="T6" fmla="*/ 2 w 2"/>
                  <a:gd name="T7" fmla="*/ 1 h 6"/>
                  <a:gd name="T8" fmla="*/ 2 w 2"/>
                  <a:gd name="T9" fmla="*/ 3 h 6"/>
                  <a:gd name="T10" fmla="*/ 2 w 2"/>
                  <a:gd name="T11" fmla="*/ 3 h 6"/>
                  <a:gd name="T12" fmla="*/ 2 w 2"/>
                  <a:gd name="T13" fmla="*/ 3 h 6"/>
                  <a:gd name="T14" fmla="*/ 2 w 2"/>
                  <a:gd name="T15" fmla="*/ 5 h 6"/>
                  <a:gd name="T16" fmla="*/ 2 w 2"/>
                  <a:gd name="T17" fmla="*/ 5 h 6"/>
                  <a:gd name="T18" fmla="*/ 2 w 2"/>
                  <a:gd name="T19" fmla="*/ 6 h 6"/>
                  <a:gd name="T20" fmla="*/ 2 w 2"/>
                  <a:gd name="T21" fmla="*/ 6 h 6"/>
                  <a:gd name="T22" fmla="*/ 2 w 2"/>
                  <a:gd name="T23" fmla="*/ 5 h 6"/>
                  <a:gd name="T24" fmla="*/ 0 w 2"/>
                  <a:gd name="T25" fmla="*/ 5 h 6"/>
                  <a:gd name="T26" fmla="*/ 0 w 2"/>
                  <a:gd name="T27" fmla="*/ 5 h 6"/>
                  <a:gd name="T28" fmla="*/ 0 w 2"/>
                  <a:gd name="T29" fmla="*/ 5 h 6"/>
                  <a:gd name="T30" fmla="*/ 0 w 2"/>
                  <a:gd name="T31" fmla="*/ 5 h 6"/>
                  <a:gd name="T32" fmla="*/ 0 w 2"/>
                  <a:gd name="T33" fmla="*/ 5 h 6"/>
                  <a:gd name="T34" fmla="*/ 0 w 2"/>
                  <a:gd name="T35" fmla="*/ 5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6"/>
                  <a:gd name="T56" fmla="*/ 2 w 2"/>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6">
                    <a:moveTo>
                      <a:pt x="0" y="5"/>
                    </a:moveTo>
                    <a:lnTo>
                      <a:pt x="2" y="0"/>
                    </a:lnTo>
                    <a:lnTo>
                      <a:pt x="2" y="1"/>
                    </a:lnTo>
                    <a:lnTo>
                      <a:pt x="2" y="3"/>
                    </a:lnTo>
                    <a:lnTo>
                      <a:pt x="2" y="5"/>
                    </a:lnTo>
                    <a:lnTo>
                      <a:pt x="2" y="6"/>
                    </a:lnTo>
                    <a:lnTo>
                      <a:pt x="2" y="5"/>
                    </a:lnTo>
                    <a:lnTo>
                      <a:pt x="0" y="5"/>
                    </a:lnTo>
                    <a:close/>
                  </a:path>
                </a:pathLst>
              </a:custGeom>
              <a:solidFill>
                <a:srgbClr val="E3E3E3"/>
              </a:solidFill>
              <a:ln w="9525">
                <a:noFill/>
                <a:round/>
                <a:headEnd/>
                <a:tailEnd/>
              </a:ln>
            </p:spPr>
            <p:txBody>
              <a:bodyPr/>
              <a:lstStyle/>
              <a:p>
                <a:pPr algn="ctr"/>
                <a:endParaRPr lang="en-US">
                  <a:latin typeface="Candara" pitchFamily="34" charset="0"/>
                </a:endParaRPr>
              </a:p>
            </p:txBody>
          </p:sp>
          <p:sp>
            <p:nvSpPr>
              <p:cNvPr id="7530" name="Freeform 746"/>
              <p:cNvSpPr>
                <a:spLocks/>
              </p:cNvSpPr>
              <p:nvPr/>
            </p:nvSpPr>
            <p:spPr bwMode="auto">
              <a:xfrm>
                <a:off x="2084" y="3502"/>
                <a:ext cx="2" cy="3"/>
              </a:xfrm>
              <a:custGeom>
                <a:avLst/>
                <a:gdLst>
                  <a:gd name="T0" fmla="*/ 0 w 2"/>
                  <a:gd name="T1" fmla="*/ 2 h 3"/>
                  <a:gd name="T2" fmla="*/ 2 w 2"/>
                  <a:gd name="T3" fmla="*/ 0 h 3"/>
                  <a:gd name="T4" fmla="*/ 2 w 2"/>
                  <a:gd name="T5" fmla="*/ 0 h 3"/>
                  <a:gd name="T6" fmla="*/ 2 w 2"/>
                  <a:gd name="T7" fmla="*/ 2 h 3"/>
                  <a:gd name="T8" fmla="*/ 2 w 2"/>
                  <a:gd name="T9" fmla="*/ 2 h 3"/>
                  <a:gd name="T10" fmla="*/ 2 w 2"/>
                  <a:gd name="T11" fmla="*/ 2 h 3"/>
                  <a:gd name="T12" fmla="*/ 2 w 2"/>
                  <a:gd name="T13" fmla="*/ 2 h 3"/>
                  <a:gd name="T14" fmla="*/ 2 w 2"/>
                  <a:gd name="T15" fmla="*/ 2 h 3"/>
                  <a:gd name="T16" fmla="*/ 2 w 2"/>
                  <a:gd name="T17" fmla="*/ 2 h 3"/>
                  <a:gd name="T18" fmla="*/ 2 w 2"/>
                  <a:gd name="T19" fmla="*/ 3 h 3"/>
                  <a:gd name="T20" fmla="*/ 2 w 2"/>
                  <a:gd name="T21" fmla="*/ 3 h 3"/>
                  <a:gd name="T22" fmla="*/ 2 w 2"/>
                  <a:gd name="T23" fmla="*/ 3 h 3"/>
                  <a:gd name="T24" fmla="*/ 2 w 2"/>
                  <a:gd name="T25" fmla="*/ 2 h 3"/>
                  <a:gd name="T26" fmla="*/ 2 w 2"/>
                  <a:gd name="T27" fmla="*/ 2 h 3"/>
                  <a:gd name="T28" fmla="*/ 2 w 2"/>
                  <a:gd name="T29" fmla="*/ 2 h 3"/>
                  <a:gd name="T30" fmla="*/ 0 w 2"/>
                  <a:gd name="T31" fmla="*/ 2 h 3"/>
                  <a:gd name="T32" fmla="*/ 0 w 2"/>
                  <a:gd name="T33" fmla="*/ 2 h 3"/>
                  <a:gd name="T34" fmla="*/ 0 w 2"/>
                  <a:gd name="T35" fmla="*/ 2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3"/>
                  <a:gd name="T56" fmla="*/ 2 w 2"/>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3">
                    <a:moveTo>
                      <a:pt x="0" y="2"/>
                    </a:moveTo>
                    <a:lnTo>
                      <a:pt x="2" y="0"/>
                    </a:lnTo>
                    <a:lnTo>
                      <a:pt x="2" y="2"/>
                    </a:lnTo>
                    <a:lnTo>
                      <a:pt x="2" y="3"/>
                    </a:lnTo>
                    <a:lnTo>
                      <a:pt x="2" y="2"/>
                    </a:lnTo>
                    <a:lnTo>
                      <a:pt x="0" y="2"/>
                    </a:lnTo>
                    <a:close/>
                  </a:path>
                </a:pathLst>
              </a:custGeom>
              <a:solidFill>
                <a:srgbClr val="E3E3E3"/>
              </a:solidFill>
              <a:ln w="9525">
                <a:noFill/>
                <a:round/>
                <a:headEnd/>
                <a:tailEnd/>
              </a:ln>
            </p:spPr>
            <p:txBody>
              <a:bodyPr/>
              <a:lstStyle/>
              <a:p>
                <a:pPr algn="ctr"/>
                <a:endParaRPr lang="en-US">
                  <a:latin typeface="Candara" pitchFamily="34" charset="0"/>
                </a:endParaRPr>
              </a:p>
            </p:txBody>
          </p:sp>
          <p:sp>
            <p:nvSpPr>
              <p:cNvPr id="7531" name="Freeform 747"/>
              <p:cNvSpPr>
                <a:spLocks/>
              </p:cNvSpPr>
              <p:nvPr/>
            </p:nvSpPr>
            <p:spPr bwMode="auto">
              <a:xfrm>
                <a:off x="1999" y="2925"/>
                <a:ext cx="87" cy="580"/>
              </a:xfrm>
              <a:custGeom>
                <a:avLst/>
                <a:gdLst>
                  <a:gd name="T0" fmla="*/ 4 w 87"/>
                  <a:gd name="T1" fmla="*/ 0 h 580"/>
                  <a:gd name="T2" fmla="*/ 9 w 87"/>
                  <a:gd name="T3" fmla="*/ 7 h 580"/>
                  <a:gd name="T4" fmla="*/ 14 w 87"/>
                  <a:gd name="T5" fmla="*/ 17 h 580"/>
                  <a:gd name="T6" fmla="*/ 19 w 87"/>
                  <a:gd name="T7" fmla="*/ 28 h 580"/>
                  <a:gd name="T8" fmla="*/ 22 w 87"/>
                  <a:gd name="T9" fmla="*/ 47 h 580"/>
                  <a:gd name="T10" fmla="*/ 24 w 87"/>
                  <a:gd name="T11" fmla="*/ 66 h 580"/>
                  <a:gd name="T12" fmla="*/ 20 w 87"/>
                  <a:gd name="T13" fmla="*/ 90 h 580"/>
                  <a:gd name="T14" fmla="*/ 14 w 87"/>
                  <a:gd name="T15" fmla="*/ 111 h 580"/>
                  <a:gd name="T16" fmla="*/ 9 w 87"/>
                  <a:gd name="T17" fmla="*/ 131 h 580"/>
                  <a:gd name="T18" fmla="*/ 2 w 87"/>
                  <a:gd name="T19" fmla="*/ 178 h 580"/>
                  <a:gd name="T20" fmla="*/ 0 w 87"/>
                  <a:gd name="T21" fmla="*/ 250 h 580"/>
                  <a:gd name="T22" fmla="*/ 5 w 87"/>
                  <a:gd name="T23" fmla="*/ 323 h 580"/>
                  <a:gd name="T24" fmla="*/ 17 w 87"/>
                  <a:gd name="T25" fmla="*/ 396 h 580"/>
                  <a:gd name="T26" fmla="*/ 25 w 87"/>
                  <a:gd name="T27" fmla="*/ 446 h 580"/>
                  <a:gd name="T28" fmla="*/ 32 w 87"/>
                  <a:gd name="T29" fmla="*/ 469 h 580"/>
                  <a:gd name="T30" fmla="*/ 37 w 87"/>
                  <a:gd name="T31" fmla="*/ 491 h 580"/>
                  <a:gd name="T32" fmla="*/ 40 w 87"/>
                  <a:gd name="T33" fmla="*/ 512 h 580"/>
                  <a:gd name="T34" fmla="*/ 44 w 87"/>
                  <a:gd name="T35" fmla="*/ 532 h 580"/>
                  <a:gd name="T36" fmla="*/ 52 w 87"/>
                  <a:gd name="T37" fmla="*/ 547 h 580"/>
                  <a:gd name="T38" fmla="*/ 64 w 87"/>
                  <a:gd name="T39" fmla="*/ 562 h 580"/>
                  <a:gd name="T40" fmla="*/ 79 w 87"/>
                  <a:gd name="T41" fmla="*/ 575 h 580"/>
                  <a:gd name="T42" fmla="*/ 87 w 87"/>
                  <a:gd name="T43" fmla="*/ 575 h 580"/>
                  <a:gd name="T44" fmla="*/ 87 w 87"/>
                  <a:gd name="T45" fmla="*/ 567 h 580"/>
                  <a:gd name="T46" fmla="*/ 87 w 87"/>
                  <a:gd name="T47" fmla="*/ 559 h 580"/>
                  <a:gd name="T48" fmla="*/ 87 w 87"/>
                  <a:gd name="T49" fmla="*/ 549 h 580"/>
                  <a:gd name="T50" fmla="*/ 82 w 87"/>
                  <a:gd name="T51" fmla="*/ 529 h 580"/>
                  <a:gd name="T52" fmla="*/ 72 w 87"/>
                  <a:gd name="T53" fmla="*/ 499 h 580"/>
                  <a:gd name="T54" fmla="*/ 62 w 87"/>
                  <a:gd name="T55" fmla="*/ 469 h 580"/>
                  <a:gd name="T56" fmla="*/ 55 w 87"/>
                  <a:gd name="T57" fmla="*/ 439 h 580"/>
                  <a:gd name="T58" fmla="*/ 52 w 87"/>
                  <a:gd name="T59" fmla="*/ 418 h 580"/>
                  <a:gd name="T60" fmla="*/ 49 w 87"/>
                  <a:gd name="T61" fmla="*/ 410 h 580"/>
                  <a:gd name="T62" fmla="*/ 45 w 87"/>
                  <a:gd name="T63" fmla="*/ 401 h 580"/>
                  <a:gd name="T64" fmla="*/ 42 w 87"/>
                  <a:gd name="T65" fmla="*/ 393 h 580"/>
                  <a:gd name="T66" fmla="*/ 32 w 87"/>
                  <a:gd name="T67" fmla="*/ 358 h 580"/>
                  <a:gd name="T68" fmla="*/ 22 w 87"/>
                  <a:gd name="T69" fmla="*/ 300 h 580"/>
                  <a:gd name="T70" fmla="*/ 20 w 87"/>
                  <a:gd name="T71" fmla="*/ 244 h 580"/>
                  <a:gd name="T72" fmla="*/ 22 w 87"/>
                  <a:gd name="T73" fmla="*/ 186 h 580"/>
                  <a:gd name="T74" fmla="*/ 27 w 87"/>
                  <a:gd name="T75" fmla="*/ 146 h 580"/>
                  <a:gd name="T76" fmla="*/ 27 w 87"/>
                  <a:gd name="T77" fmla="*/ 121 h 580"/>
                  <a:gd name="T78" fmla="*/ 30 w 87"/>
                  <a:gd name="T79" fmla="*/ 98 h 580"/>
                  <a:gd name="T80" fmla="*/ 35 w 87"/>
                  <a:gd name="T81" fmla="*/ 73 h 580"/>
                  <a:gd name="T82" fmla="*/ 40 w 87"/>
                  <a:gd name="T83" fmla="*/ 55 h 580"/>
                  <a:gd name="T84" fmla="*/ 44 w 87"/>
                  <a:gd name="T85" fmla="*/ 40 h 580"/>
                  <a:gd name="T86" fmla="*/ 47 w 87"/>
                  <a:gd name="T87" fmla="*/ 25 h 580"/>
                  <a:gd name="T88" fmla="*/ 54 w 87"/>
                  <a:gd name="T89" fmla="*/ 15 h 580"/>
                  <a:gd name="T90" fmla="*/ 62 w 87"/>
                  <a:gd name="T91" fmla="*/ 10 h 5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
                  <a:gd name="T139" fmla="*/ 0 h 580"/>
                  <a:gd name="T140" fmla="*/ 87 w 87"/>
                  <a:gd name="T141" fmla="*/ 580 h 5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 h="580">
                    <a:moveTo>
                      <a:pt x="62" y="10"/>
                    </a:moveTo>
                    <a:lnTo>
                      <a:pt x="4" y="0"/>
                    </a:lnTo>
                    <a:lnTo>
                      <a:pt x="4" y="4"/>
                    </a:lnTo>
                    <a:lnTo>
                      <a:pt x="9" y="7"/>
                    </a:lnTo>
                    <a:lnTo>
                      <a:pt x="12" y="10"/>
                    </a:lnTo>
                    <a:lnTo>
                      <a:pt x="14" y="17"/>
                    </a:lnTo>
                    <a:lnTo>
                      <a:pt x="17" y="22"/>
                    </a:lnTo>
                    <a:lnTo>
                      <a:pt x="19" y="28"/>
                    </a:lnTo>
                    <a:lnTo>
                      <a:pt x="20" y="37"/>
                    </a:lnTo>
                    <a:lnTo>
                      <a:pt x="22" y="47"/>
                    </a:lnTo>
                    <a:lnTo>
                      <a:pt x="24" y="57"/>
                    </a:lnTo>
                    <a:lnTo>
                      <a:pt x="24" y="66"/>
                    </a:lnTo>
                    <a:lnTo>
                      <a:pt x="22" y="78"/>
                    </a:lnTo>
                    <a:lnTo>
                      <a:pt x="20" y="90"/>
                    </a:lnTo>
                    <a:lnTo>
                      <a:pt x="17" y="100"/>
                    </a:lnTo>
                    <a:lnTo>
                      <a:pt x="14" y="111"/>
                    </a:lnTo>
                    <a:lnTo>
                      <a:pt x="12" y="121"/>
                    </a:lnTo>
                    <a:lnTo>
                      <a:pt x="9" y="131"/>
                    </a:lnTo>
                    <a:lnTo>
                      <a:pt x="7" y="139"/>
                    </a:lnTo>
                    <a:lnTo>
                      <a:pt x="2" y="178"/>
                    </a:lnTo>
                    <a:lnTo>
                      <a:pt x="0" y="214"/>
                    </a:lnTo>
                    <a:lnTo>
                      <a:pt x="0" y="250"/>
                    </a:lnTo>
                    <a:lnTo>
                      <a:pt x="2" y="287"/>
                    </a:lnTo>
                    <a:lnTo>
                      <a:pt x="5" y="323"/>
                    </a:lnTo>
                    <a:lnTo>
                      <a:pt x="10" y="360"/>
                    </a:lnTo>
                    <a:lnTo>
                      <a:pt x="17" y="396"/>
                    </a:lnTo>
                    <a:lnTo>
                      <a:pt x="24" y="434"/>
                    </a:lnTo>
                    <a:lnTo>
                      <a:pt x="25" y="446"/>
                    </a:lnTo>
                    <a:lnTo>
                      <a:pt x="29" y="458"/>
                    </a:lnTo>
                    <a:lnTo>
                      <a:pt x="32" y="469"/>
                    </a:lnTo>
                    <a:lnTo>
                      <a:pt x="34" y="479"/>
                    </a:lnTo>
                    <a:lnTo>
                      <a:pt x="37" y="491"/>
                    </a:lnTo>
                    <a:lnTo>
                      <a:pt x="39" y="501"/>
                    </a:lnTo>
                    <a:lnTo>
                      <a:pt x="40" y="512"/>
                    </a:lnTo>
                    <a:lnTo>
                      <a:pt x="42" y="526"/>
                    </a:lnTo>
                    <a:lnTo>
                      <a:pt x="44" y="532"/>
                    </a:lnTo>
                    <a:lnTo>
                      <a:pt x="47" y="539"/>
                    </a:lnTo>
                    <a:lnTo>
                      <a:pt x="52" y="547"/>
                    </a:lnTo>
                    <a:lnTo>
                      <a:pt x="57" y="555"/>
                    </a:lnTo>
                    <a:lnTo>
                      <a:pt x="64" y="562"/>
                    </a:lnTo>
                    <a:lnTo>
                      <a:pt x="72" y="569"/>
                    </a:lnTo>
                    <a:lnTo>
                      <a:pt x="79" y="575"/>
                    </a:lnTo>
                    <a:lnTo>
                      <a:pt x="87" y="580"/>
                    </a:lnTo>
                    <a:lnTo>
                      <a:pt x="87" y="575"/>
                    </a:lnTo>
                    <a:lnTo>
                      <a:pt x="87" y="570"/>
                    </a:lnTo>
                    <a:lnTo>
                      <a:pt x="87" y="567"/>
                    </a:lnTo>
                    <a:lnTo>
                      <a:pt x="87" y="562"/>
                    </a:lnTo>
                    <a:lnTo>
                      <a:pt x="87" y="559"/>
                    </a:lnTo>
                    <a:lnTo>
                      <a:pt x="87" y="554"/>
                    </a:lnTo>
                    <a:lnTo>
                      <a:pt x="87" y="549"/>
                    </a:lnTo>
                    <a:lnTo>
                      <a:pt x="85" y="545"/>
                    </a:lnTo>
                    <a:lnTo>
                      <a:pt x="82" y="529"/>
                    </a:lnTo>
                    <a:lnTo>
                      <a:pt x="77" y="514"/>
                    </a:lnTo>
                    <a:lnTo>
                      <a:pt x="72" y="499"/>
                    </a:lnTo>
                    <a:lnTo>
                      <a:pt x="67" y="484"/>
                    </a:lnTo>
                    <a:lnTo>
                      <a:pt x="62" y="469"/>
                    </a:lnTo>
                    <a:lnTo>
                      <a:pt x="59" y="454"/>
                    </a:lnTo>
                    <a:lnTo>
                      <a:pt x="55" y="439"/>
                    </a:lnTo>
                    <a:lnTo>
                      <a:pt x="52" y="423"/>
                    </a:lnTo>
                    <a:lnTo>
                      <a:pt x="52" y="418"/>
                    </a:lnTo>
                    <a:lnTo>
                      <a:pt x="50" y="415"/>
                    </a:lnTo>
                    <a:lnTo>
                      <a:pt x="49" y="410"/>
                    </a:lnTo>
                    <a:lnTo>
                      <a:pt x="47" y="405"/>
                    </a:lnTo>
                    <a:lnTo>
                      <a:pt x="45" y="401"/>
                    </a:lnTo>
                    <a:lnTo>
                      <a:pt x="44" y="396"/>
                    </a:lnTo>
                    <a:lnTo>
                      <a:pt x="42" y="393"/>
                    </a:lnTo>
                    <a:lnTo>
                      <a:pt x="40" y="388"/>
                    </a:lnTo>
                    <a:lnTo>
                      <a:pt x="32" y="358"/>
                    </a:lnTo>
                    <a:lnTo>
                      <a:pt x="25" y="328"/>
                    </a:lnTo>
                    <a:lnTo>
                      <a:pt x="22" y="300"/>
                    </a:lnTo>
                    <a:lnTo>
                      <a:pt x="20" y="272"/>
                    </a:lnTo>
                    <a:lnTo>
                      <a:pt x="20" y="244"/>
                    </a:lnTo>
                    <a:lnTo>
                      <a:pt x="20" y="216"/>
                    </a:lnTo>
                    <a:lnTo>
                      <a:pt x="22" y="186"/>
                    </a:lnTo>
                    <a:lnTo>
                      <a:pt x="25" y="156"/>
                    </a:lnTo>
                    <a:lnTo>
                      <a:pt x="27" y="146"/>
                    </a:lnTo>
                    <a:lnTo>
                      <a:pt x="27" y="133"/>
                    </a:lnTo>
                    <a:lnTo>
                      <a:pt x="27" y="121"/>
                    </a:lnTo>
                    <a:lnTo>
                      <a:pt x="29" y="110"/>
                    </a:lnTo>
                    <a:lnTo>
                      <a:pt x="30" y="98"/>
                    </a:lnTo>
                    <a:lnTo>
                      <a:pt x="32" y="85"/>
                    </a:lnTo>
                    <a:lnTo>
                      <a:pt x="35" y="73"/>
                    </a:lnTo>
                    <a:lnTo>
                      <a:pt x="39" y="62"/>
                    </a:lnTo>
                    <a:lnTo>
                      <a:pt x="40" y="55"/>
                    </a:lnTo>
                    <a:lnTo>
                      <a:pt x="42" y="48"/>
                    </a:lnTo>
                    <a:lnTo>
                      <a:pt x="44" y="40"/>
                    </a:lnTo>
                    <a:lnTo>
                      <a:pt x="45" y="32"/>
                    </a:lnTo>
                    <a:lnTo>
                      <a:pt x="47" y="25"/>
                    </a:lnTo>
                    <a:lnTo>
                      <a:pt x="50" y="18"/>
                    </a:lnTo>
                    <a:lnTo>
                      <a:pt x="54" y="15"/>
                    </a:lnTo>
                    <a:lnTo>
                      <a:pt x="60" y="12"/>
                    </a:lnTo>
                    <a:lnTo>
                      <a:pt x="62" y="10"/>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532" name="Freeform 748"/>
              <p:cNvSpPr>
                <a:spLocks/>
              </p:cNvSpPr>
              <p:nvPr/>
            </p:nvSpPr>
            <p:spPr bwMode="auto">
              <a:xfrm>
                <a:off x="1999" y="2927"/>
                <a:ext cx="87" cy="577"/>
              </a:xfrm>
              <a:custGeom>
                <a:avLst/>
                <a:gdLst>
                  <a:gd name="T0" fmla="*/ 9 w 87"/>
                  <a:gd name="T1" fmla="*/ 5 h 577"/>
                  <a:gd name="T2" fmla="*/ 17 w 87"/>
                  <a:gd name="T3" fmla="*/ 20 h 577"/>
                  <a:gd name="T4" fmla="*/ 20 w 87"/>
                  <a:gd name="T5" fmla="*/ 35 h 577"/>
                  <a:gd name="T6" fmla="*/ 22 w 87"/>
                  <a:gd name="T7" fmla="*/ 50 h 577"/>
                  <a:gd name="T8" fmla="*/ 22 w 87"/>
                  <a:gd name="T9" fmla="*/ 64 h 577"/>
                  <a:gd name="T10" fmla="*/ 19 w 87"/>
                  <a:gd name="T11" fmla="*/ 86 h 577"/>
                  <a:gd name="T12" fmla="*/ 14 w 87"/>
                  <a:gd name="T13" fmla="*/ 108 h 577"/>
                  <a:gd name="T14" fmla="*/ 9 w 87"/>
                  <a:gd name="T15" fmla="*/ 127 h 577"/>
                  <a:gd name="T16" fmla="*/ 4 w 87"/>
                  <a:gd name="T17" fmla="*/ 174 h 577"/>
                  <a:gd name="T18" fmla="*/ 0 w 87"/>
                  <a:gd name="T19" fmla="*/ 247 h 577"/>
                  <a:gd name="T20" fmla="*/ 5 w 87"/>
                  <a:gd name="T21" fmla="*/ 321 h 577"/>
                  <a:gd name="T22" fmla="*/ 17 w 87"/>
                  <a:gd name="T23" fmla="*/ 394 h 577"/>
                  <a:gd name="T24" fmla="*/ 25 w 87"/>
                  <a:gd name="T25" fmla="*/ 444 h 577"/>
                  <a:gd name="T26" fmla="*/ 32 w 87"/>
                  <a:gd name="T27" fmla="*/ 466 h 577"/>
                  <a:gd name="T28" fmla="*/ 37 w 87"/>
                  <a:gd name="T29" fmla="*/ 487 h 577"/>
                  <a:gd name="T30" fmla="*/ 40 w 87"/>
                  <a:gd name="T31" fmla="*/ 509 h 577"/>
                  <a:gd name="T32" fmla="*/ 44 w 87"/>
                  <a:gd name="T33" fmla="*/ 527 h 577"/>
                  <a:gd name="T34" fmla="*/ 52 w 87"/>
                  <a:gd name="T35" fmla="*/ 543 h 577"/>
                  <a:gd name="T36" fmla="*/ 64 w 87"/>
                  <a:gd name="T37" fmla="*/ 560 h 577"/>
                  <a:gd name="T38" fmla="*/ 79 w 87"/>
                  <a:gd name="T39" fmla="*/ 572 h 577"/>
                  <a:gd name="T40" fmla="*/ 87 w 87"/>
                  <a:gd name="T41" fmla="*/ 573 h 577"/>
                  <a:gd name="T42" fmla="*/ 87 w 87"/>
                  <a:gd name="T43" fmla="*/ 563 h 577"/>
                  <a:gd name="T44" fmla="*/ 87 w 87"/>
                  <a:gd name="T45" fmla="*/ 555 h 577"/>
                  <a:gd name="T46" fmla="*/ 87 w 87"/>
                  <a:gd name="T47" fmla="*/ 547 h 577"/>
                  <a:gd name="T48" fmla="*/ 80 w 87"/>
                  <a:gd name="T49" fmla="*/ 527 h 577"/>
                  <a:gd name="T50" fmla="*/ 70 w 87"/>
                  <a:gd name="T51" fmla="*/ 495 h 577"/>
                  <a:gd name="T52" fmla="*/ 62 w 87"/>
                  <a:gd name="T53" fmla="*/ 466 h 577"/>
                  <a:gd name="T54" fmla="*/ 55 w 87"/>
                  <a:gd name="T55" fmla="*/ 436 h 577"/>
                  <a:gd name="T56" fmla="*/ 52 w 87"/>
                  <a:gd name="T57" fmla="*/ 416 h 577"/>
                  <a:gd name="T58" fmla="*/ 49 w 87"/>
                  <a:gd name="T59" fmla="*/ 408 h 577"/>
                  <a:gd name="T60" fmla="*/ 45 w 87"/>
                  <a:gd name="T61" fmla="*/ 398 h 577"/>
                  <a:gd name="T62" fmla="*/ 40 w 87"/>
                  <a:gd name="T63" fmla="*/ 389 h 577"/>
                  <a:gd name="T64" fmla="*/ 32 w 87"/>
                  <a:gd name="T65" fmla="*/ 356 h 577"/>
                  <a:gd name="T66" fmla="*/ 22 w 87"/>
                  <a:gd name="T67" fmla="*/ 300 h 577"/>
                  <a:gd name="T68" fmla="*/ 20 w 87"/>
                  <a:gd name="T69" fmla="*/ 243 h 577"/>
                  <a:gd name="T70" fmla="*/ 22 w 87"/>
                  <a:gd name="T71" fmla="*/ 185 h 577"/>
                  <a:gd name="T72" fmla="*/ 27 w 87"/>
                  <a:gd name="T73" fmla="*/ 146 h 577"/>
                  <a:gd name="T74" fmla="*/ 27 w 87"/>
                  <a:gd name="T75" fmla="*/ 122 h 577"/>
                  <a:gd name="T76" fmla="*/ 30 w 87"/>
                  <a:gd name="T77" fmla="*/ 96 h 577"/>
                  <a:gd name="T78" fmla="*/ 35 w 87"/>
                  <a:gd name="T79" fmla="*/ 71 h 577"/>
                  <a:gd name="T80" fmla="*/ 40 w 87"/>
                  <a:gd name="T81" fmla="*/ 53 h 577"/>
                  <a:gd name="T82" fmla="*/ 44 w 87"/>
                  <a:gd name="T83" fmla="*/ 38 h 577"/>
                  <a:gd name="T84" fmla="*/ 47 w 87"/>
                  <a:gd name="T85" fmla="*/ 23 h 577"/>
                  <a:gd name="T86" fmla="*/ 54 w 87"/>
                  <a:gd name="T87" fmla="*/ 13 h 5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
                  <a:gd name="T133" fmla="*/ 0 h 577"/>
                  <a:gd name="T134" fmla="*/ 87 w 87"/>
                  <a:gd name="T135" fmla="*/ 577 h 5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 h="577">
                    <a:moveTo>
                      <a:pt x="4" y="0"/>
                    </a:moveTo>
                    <a:lnTo>
                      <a:pt x="9" y="5"/>
                    </a:lnTo>
                    <a:lnTo>
                      <a:pt x="14" y="11"/>
                    </a:lnTo>
                    <a:lnTo>
                      <a:pt x="17" y="20"/>
                    </a:lnTo>
                    <a:lnTo>
                      <a:pt x="19" y="26"/>
                    </a:lnTo>
                    <a:lnTo>
                      <a:pt x="20" y="35"/>
                    </a:lnTo>
                    <a:lnTo>
                      <a:pt x="22" y="43"/>
                    </a:lnTo>
                    <a:lnTo>
                      <a:pt x="22" y="50"/>
                    </a:lnTo>
                    <a:lnTo>
                      <a:pt x="22" y="55"/>
                    </a:lnTo>
                    <a:lnTo>
                      <a:pt x="22" y="64"/>
                    </a:lnTo>
                    <a:lnTo>
                      <a:pt x="22" y="74"/>
                    </a:lnTo>
                    <a:lnTo>
                      <a:pt x="19" y="86"/>
                    </a:lnTo>
                    <a:lnTo>
                      <a:pt x="17" y="98"/>
                    </a:lnTo>
                    <a:lnTo>
                      <a:pt x="14" y="108"/>
                    </a:lnTo>
                    <a:lnTo>
                      <a:pt x="12" y="118"/>
                    </a:lnTo>
                    <a:lnTo>
                      <a:pt x="9" y="127"/>
                    </a:lnTo>
                    <a:lnTo>
                      <a:pt x="7" y="137"/>
                    </a:lnTo>
                    <a:lnTo>
                      <a:pt x="4" y="174"/>
                    </a:lnTo>
                    <a:lnTo>
                      <a:pt x="0" y="210"/>
                    </a:lnTo>
                    <a:lnTo>
                      <a:pt x="0" y="247"/>
                    </a:lnTo>
                    <a:lnTo>
                      <a:pt x="2" y="283"/>
                    </a:lnTo>
                    <a:lnTo>
                      <a:pt x="5" y="321"/>
                    </a:lnTo>
                    <a:lnTo>
                      <a:pt x="10" y="358"/>
                    </a:lnTo>
                    <a:lnTo>
                      <a:pt x="17" y="394"/>
                    </a:lnTo>
                    <a:lnTo>
                      <a:pt x="24" y="432"/>
                    </a:lnTo>
                    <a:lnTo>
                      <a:pt x="25" y="444"/>
                    </a:lnTo>
                    <a:lnTo>
                      <a:pt x="29" y="456"/>
                    </a:lnTo>
                    <a:lnTo>
                      <a:pt x="32" y="466"/>
                    </a:lnTo>
                    <a:lnTo>
                      <a:pt x="34" y="475"/>
                    </a:lnTo>
                    <a:lnTo>
                      <a:pt x="37" y="487"/>
                    </a:lnTo>
                    <a:lnTo>
                      <a:pt x="39" y="497"/>
                    </a:lnTo>
                    <a:lnTo>
                      <a:pt x="40" y="509"/>
                    </a:lnTo>
                    <a:lnTo>
                      <a:pt x="42" y="520"/>
                    </a:lnTo>
                    <a:lnTo>
                      <a:pt x="44" y="527"/>
                    </a:lnTo>
                    <a:lnTo>
                      <a:pt x="47" y="535"/>
                    </a:lnTo>
                    <a:lnTo>
                      <a:pt x="52" y="543"/>
                    </a:lnTo>
                    <a:lnTo>
                      <a:pt x="57" y="552"/>
                    </a:lnTo>
                    <a:lnTo>
                      <a:pt x="64" y="560"/>
                    </a:lnTo>
                    <a:lnTo>
                      <a:pt x="70" y="567"/>
                    </a:lnTo>
                    <a:lnTo>
                      <a:pt x="79" y="572"/>
                    </a:lnTo>
                    <a:lnTo>
                      <a:pt x="87" y="577"/>
                    </a:lnTo>
                    <a:lnTo>
                      <a:pt x="87" y="573"/>
                    </a:lnTo>
                    <a:lnTo>
                      <a:pt x="87" y="568"/>
                    </a:lnTo>
                    <a:lnTo>
                      <a:pt x="87" y="563"/>
                    </a:lnTo>
                    <a:lnTo>
                      <a:pt x="87" y="560"/>
                    </a:lnTo>
                    <a:lnTo>
                      <a:pt x="87" y="555"/>
                    </a:lnTo>
                    <a:lnTo>
                      <a:pt x="87" y="552"/>
                    </a:lnTo>
                    <a:lnTo>
                      <a:pt x="87" y="547"/>
                    </a:lnTo>
                    <a:lnTo>
                      <a:pt x="85" y="542"/>
                    </a:lnTo>
                    <a:lnTo>
                      <a:pt x="80" y="527"/>
                    </a:lnTo>
                    <a:lnTo>
                      <a:pt x="75" y="510"/>
                    </a:lnTo>
                    <a:lnTo>
                      <a:pt x="70" y="495"/>
                    </a:lnTo>
                    <a:lnTo>
                      <a:pt x="65" y="480"/>
                    </a:lnTo>
                    <a:lnTo>
                      <a:pt x="62" y="466"/>
                    </a:lnTo>
                    <a:lnTo>
                      <a:pt x="57" y="451"/>
                    </a:lnTo>
                    <a:lnTo>
                      <a:pt x="55" y="436"/>
                    </a:lnTo>
                    <a:lnTo>
                      <a:pt x="52" y="421"/>
                    </a:lnTo>
                    <a:lnTo>
                      <a:pt x="52" y="416"/>
                    </a:lnTo>
                    <a:lnTo>
                      <a:pt x="50" y="411"/>
                    </a:lnTo>
                    <a:lnTo>
                      <a:pt x="49" y="408"/>
                    </a:lnTo>
                    <a:lnTo>
                      <a:pt x="47" y="403"/>
                    </a:lnTo>
                    <a:lnTo>
                      <a:pt x="45" y="398"/>
                    </a:lnTo>
                    <a:lnTo>
                      <a:pt x="44" y="394"/>
                    </a:lnTo>
                    <a:lnTo>
                      <a:pt x="40" y="389"/>
                    </a:lnTo>
                    <a:lnTo>
                      <a:pt x="39" y="384"/>
                    </a:lnTo>
                    <a:lnTo>
                      <a:pt x="32" y="356"/>
                    </a:lnTo>
                    <a:lnTo>
                      <a:pt x="25" y="328"/>
                    </a:lnTo>
                    <a:lnTo>
                      <a:pt x="22" y="300"/>
                    </a:lnTo>
                    <a:lnTo>
                      <a:pt x="20" y="272"/>
                    </a:lnTo>
                    <a:lnTo>
                      <a:pt x="20" y="243"/>
                    </a:lnTo>
                    <a:lnTo>
                      <a:pt x="20" y="215"/>
                    </a:lnTo>
                    <a:lnTo>
                      <a:pt x="22" y="185"/>
                    </a:lnTo>
                    <a:lnTo>
                      <a:pt x="25" y="157"/>
                    </a:lnTo>
                    <a:lnTo>
                      <a:pt x="27" y="146"/>
                    </a:lnTo>
                    <a:lnTo>
                      <a:pt x="27" y="134"/>
                    </a:lnTo>
                    <a:lnTo>
                      <a:pt x="27" y="122"/>
                    </a:lnTo>
                    <a:lnTo>
                      <a:pt x="29" y="109"/>
                    </a:lnTo>
                    <a:lnTo>
                      <a:pt x="30" y="96"/>
                    </a:lnTo>
                    <a:lnTo>
                      <a:pt x="32" y="84"/>
                    </a:lnTo>
                    <a:lnTo>
                      <a:pt x="35" y="71"/>
                    </a:lnTo>
                    <a:lnTo>
                      <a:pt x="39" y="60"/>
                    </a:lnTo>
                    <a:lnTo>
                      <a:pt x="40" y="53"/>
                    </a:lnTo>
                    <a:lnTo>
                      <a:pt x="42" y="46"/>
                    </a:lnTo>
                    <a:lnTo>
                      <a:pt x="44" y="38"/>
                    </a:lnTo>
                    <a:lnTo>
                      <a:pt x="45" y="30"/>
                    </a:lnTo>
                    <a:lnTo>
                      <a:pt x="47" y="23"/>
                    </a:lnTo>
                    <a:lnTo>
                      <a:pt x="50" y="16"/>
                    </a:lnTo>
                    <a:lnTo>
                      <a:pt x="54" y="13"/>
                    </a:lnTo>
                    <a:lnTo>
                      <a:pt x="60" y="10"/>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533" name="Freeform 749"/>
              <p:cNvSpPr>
                <a:spLocks/>
              </p:cNvSpPr>
              <p:nvPr/>
            </p:nvSpPr>
            <p:spPr bwMode="auto">
              <a:xfrm>
                <a:off x="2009" y="2933"/>
                <a:ext cx="74" cy="569"/>
              </a:xfrm>
              <a:custGeom>
                <a:avLst/>
                <a:gdLst>
                  <a:gd name="T0" fmla="*/ 5 w 74"/>
                  <a:gd name="T1" fmla="*/ 4 h 569"/>
                  <a:gd name="T2" fmla="*/ 10 w 74"/>
                  <a:gd name="T3" fmla="*/ 9 h 569"/>
                  <a:gd name="T4" fmla="*/ 14 w 74"/>
                  <a:gd name="T5" fmla="*/ 14 h 569"/>
                  <a:gd name="T6" fmla="*/ 22 w 74"/>
                  <a:gd name="T7" fmla="*/ 49 h 569"/>
                  <a:gd name="T8" fmla="*/ 19 w 74"/>
                  <a:gd name="T9" fmla="*/ 83 h 569"/>
                  <a:gd name="T10" fmla="*/ 9 w 74"/>
                  <a:gd name="T11" fmla="*/ 120 h 569"/>
                  <a:gd name="T12" fmla="*/ 7 w 74"/>
                  <a:gd name="T13" fmla="*/ 151 h 569"/>
                  <a:gd name="T14" fmla="*/ 5 w 74"/>
                  <a:gd name="T15" fmla="*/ 184 h 569"/>
                  <a:gd name="T16" fmla="*/ 4 w 74"/>
                  <a:gd name="T17" fmla="*/ 198 h 569"/>
                  <a:gd name="T18" fmla="*/ 4 w 74"/>
                  <a:gd name="T19" fmla="*/ 201 h 569"/>
                  <a:gd name="T20" fmla="*/ 4 w 74"/>
                  <a:gd name="T21" fmla="*/ 203 h 569"/>
                  <a:gd name="T22" fmla="*/ 5 w 74"/>
                  <a:gd name="T23" fmla="*/ 254 h 569"/>
                  <a:gd name="T24" fmla="*/ 9 w 74"/>
                  <a:gd name="T25" fmla="*/ 305 h 569"/>
                  <a:gd name="T26" fmla="*/ 14 w 74"/>
                  <a:gd name="T27" fmla="*/ 345 h 569"/>
                  <a:gd name="T28" fmla="*/ 15 w 74"/>
                  <a:gd name="T29" fmla="*/ 362 h 569"/>
                  <a:gd name="T30" fmla="*/ 20 w 74"/>
                  <a:gd name="T31" fmla="*/ 377 h 569"/>
                  <a:gd name="T32" fmla="*/ 29 w 74"/>
                  <a:gd name="T33" fmla="*/ 403 h 569"/>
                  <a:gd name="T34" fmla="*/ 35 w 74"/>
                  <a:gd name="T35" fmla="*/ 435 h 569"/>
                  <a:gd name="T36" fmla="*/ 47 w 74"/>
                  <a:gd name="T37" fmla="*/ 465 h 569"/>
                  <a:gd name="T38" fmla="*/ 52 w 74"/>
                  <a:gd name="T39" fmla="*/ 473 h 569"/>
                  <a:gd name="T40" fmla="*/ 54 w 74"/>
                  <a:gd name="T41" fmla="*/ 486 h 569"/>
                  <a:gd name="T42" fmla="*/ 54 w 74"/>
                  <a:gd name="T43" fmla="*/ 494 h 569"/>
                  <a:gd name="T44" fmla="*/ 52 w 74"/>
                  <a:gd name="T45" fmla="*/ 498 h 569"/>
                  <a:gd name="T46" fmla="*/ 50 w 74"/>
                  <a:gd name="T47" fmla="*/ 501 h 569"/>
                  <a:gd name="T48" fmla="*/ 49 w 74"/>
                  <a:gd name="T49" fmla="*/ 508 h 569"/>
                  <a:gd name="T50" fmla="*/ 50 w 74"/>
                  <a:gd name="T51" fmla="*/ 518 h 569"/>
                  <a:gd name="T52" fmla="*/ 57 w 74"/>
                  <a:gd name="T53" fmla="*/ 524 h 569"/>
                  <a:gd name="T54" fmla="*/ 55 w 74"/>
                  <a:gd name="T55" fmla="*/ 524 h 569"/>
                  <a:gd name="T56" fmla="*/ 55 w 74"/>
                  <a:gd name="T57" fmla="*/ 524 h 569"/>
                  <a:gd name="T58" fmla="*/ 55 w 74"/>
                  <a:gd name="T59" fmla="*/ 529 h 569"/>
                  <a:gd name="T60" fmla="*/ 60 w 74"/>
                  <a:gd name="T61" fmla="*/ 547 h 569"/>
                  <a:gd name="T62" fmla="*/ 70 w 74"/>
                  <a:gd name="T63" fmla="*/ 562 h 569"/>
                  <a:gd name="T64" fmla="*/ 70 w 74"/>
                  <a:gd name="T65" fmla="*/ 559 h 569"/>
                  <a:gd name="T66" fmla="*/ 69 w 74"/>
                  <a:gd name="T67" fmla="*/ 541 h 569"/>
                  <a:gd name="T68" fmla="*/ 65 w 74"/>
                  <a:gd name="T69" fmla="*/ 524 h 569"/>
                  <a:gd name="T70" fmla="*/ 64 w 74"/>
                  <a:gd name="T71" fmla="*/ 516 h 569"/>
                  <a:gd name="T72" fmla="*/ 64 w 74"/>
                  <a:gd name="T73" fmla="*/ 506 h 569"/>
                  <a:gd name="T74" fmla="*/ 62 w 74"/>
                  <a:gd name="T75" fmla="*/ 498 h 569"/>
                  <a:gd name="T76" fmla="*/ 60 w 74"/>
                  <a:gd name="T77" fmla="*/ 493 h 569"/>
                  <a:gd name="T78" fmla="*/ 55 w 74"/>
                  <a:gd name="T79" fmla="*/ 488 h 569"/>
                  <a:gd name="T80" fmla="*/ 50 w 74"/>
                  <a:gd name="T81" fmla="*/ 478 h 569"/>
                  <a:gd name="T82" fmla="*/ 47 w 74"/>
                  <a:gd name="T83" fmla="*/ 466 h 569"/>
                  <a:gd name="T84" fmla="*/ 42 w 74"/>
                  <a:gd name="T85" fmla="*/ 453 h 569"/>
                  <a:gd name="T86" fmla="*/ 40 w 74"/>
                  <a:gd name="T87" fmla="*/ 448 h 569"/>
                  <a:gd name="T88" fmla="*/ 40 w 74"/>
                  <a:gd name="T89" fmla="*/ 443 h 569"/>
                  <a:gd name="T90" fmla="*/ 37 w 74"/>
                  <a:gd name="T91" fmla="*/ 435 h 569"/>
                  <a:gd name="T92" fmla="*/ 34 w 74"/>
                  <a:gd name="T93" fmla="*/ 418 h 569"/>
                  <a:gd name="T94" fmla="*/ 30 w 74"/>
                  <a:gd name="T95" fmla="*/ 402 h 569"/>
                  <a:gd name="T96" fmla="*/ 17 w 74"/>
                  <a:gd name="T97" fmla="*/ 347 h 569"/>
                  <a:gd name="T98" fmla="*/ 7 w 74"/>
                  <a:gd name="T99" fmla="*/ 274 h 569"/>
                  <a:gd name="T100" fmla="*/ 9 w 74"/>
                  <a:gd name="T101" fmla="*/ 201 h 569"/>
                  <a:gd name="T102" fmla="*/ 12 w 74"/>
                  <a:gd name="T103" fmla="*/ 158 h 569"/>
                  <a:gd name="T104" fmla="*/ 15 w 74"/>
                  <a:gd name="T105" fmla="*/ 116 h 569"/>
                  <a:gd name="T106" fmla="*/ 19 w 74"/>
                  <a:gd name="T107" fmla="*/ 82 h 569"/>
                  <a:gd name="T108" fmla="*/ 20 w 74"/>
                  <a:gd name="T109" fmla="*/ 60 h 569"/>
                  <a:gd name="T110" fmla="*/ 22 w 74"/>
                  <a:gd name="T111" fmla="*/ 40 h 569"/>
                  <a:gd name="T112" fmla="*/ 22 w 74"/>
                  <a:gd name="T113" fmla="*/ 32 h 569"/>
                  <a:gd name="T114" fmla="*/ 20 w 74"/>
                  <a:gd name="T115" fmla="*/ 30 h 569"/>
                  <a:gd name="T116" fmla="*/ 19 w 74"/>
                  <a:gd name="T117" fmla="*/ 29 h 569"/>
                  <a:gd name="T118" fmla="*/ 19 w 74"/>
                  <a:gd name="T119" fmla="*/ 24 h 569"/>
                  <a:gd name="T120" fmla="*/ 17 w 74"/>
                  <a:gd name="T121" fmla="*/ 17 h 569"/>
                  <a:gd name="T122" fmla="*/ 0 w 74"/>
                  <a:gd name="T123" fmla="*/ 0 h 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569"/>
                  <a:gd name="T188" fmla="*/ 74 w 74"/>
                  <a:gd name="T189" fmla="*/ 569 h 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569">
                    <a:moveTo>
                      <a:pt x="0" y="0"/>
                    </a:moveTo>
                    <a:lnTo>
                      <a:pt x="4" y="2"/>
                    </a:lnTo>
                    <a:lnTo>
                      <a:pt x="5" y="4"/>
                    </a:lnTo>
                    <a:lnTo>
                      <a:pt x="7" y="5"/>
                    </a:lnTo>
                    <a:lnTo>
                      <a:pt x="9" y="7"/>
                    </a:lnTo>
                    <a:lnTo>
                      <a:pt x="10" y="9"/>
                    </a:lnTo>
                    <a:lnTo>
                      <a:pt x="12" y="10"/>
                    </a:lnTo>
                    <a:lnTo>
                      <a:pt x="14" y="12"/>
                    </a:lnTo>
                    <a:lnTo>
                      <a:pt x="14" y="14"/>
                    </a:lnTo>
                    <a:lnTo>
                      <a:pt x="19" y="25"/>
                    </a:lnTo>
                    <a:lnTo>
                      <a:pt x="20" y="37"/>
                    </a:lnTo>
                    <a:lnTo>
                      <a:pt x="22" y="49"/>
                    </a:lnTo>
                    <a:lnTo>
                      <a:pt x="22" y="60"/>
                    </a:lnTo>
                    <a:lnTo>
                      <a:pt x="20" y="72"/>
                    </a:lnTo>
                    <a:lnTo>
                      <a:pt x="19" y="83"/>
                    </a:lnTo>
                    <a:lnTo>
                      <a:pt x="15" y="95"/>
                    </a:lnTo>
                    <a:lnTo>
                      <a:pt x="12" y="108"/>
                    </a:lnTo>
                    <a:lnTo>
                      <a:pt x="9" y="120"/>
                    </a:lnTo>
                    <a:lnTo>
                      <a:pt x="7" y="130"/>
                    </a:lnTo>
                    <a:lnTo>
                      <a:pt x="7" y="141"/>
                    </a:lnTo>
                    <a:lnTo>
                      <a:pt x="7" y="151"/>
                    </a:lnTo>
                    <a:lnTo>
                      <a:pt x="5" y="163"/>
                    </a:lnTo>
                    <a:lnTo>
                      <a:pt x="5" y="173"/>
                    </a:lnTo>
                    <a:lnTo>
                      <a:pt x="5" y="184"/>
                    </a:lnTo>
                    <a:lnTo>
                      <a:pt x="4" y="196"/>
                    </a:lnTo>
                    <a:lnTo>
                      <a:pt x="4" y="198"/>
                    </a:lnTo>
                    <a:lnTo>
                      <a:pt x="4" y="199"/>
                    </a:lnTo>
                    <a:lnTo>
                      <a:pt x="4" y="201"/>
                    </a:lnTo>
                    <a:lnTo>
                      <a:pt x="4" y="203"/>
                    </a:lnTo>
                    <a:lnTo>
                      <a:pt x="4" y="219"/>
                    </a:lnTo>
                    <a:lnTo>
                      <a:pt x="5" y="237"/>
                    </a:lnTo>
                    <a:lnTo>
                      <a:pt x="5" y="254"/>
                    </a:lnTo>
                    <a:lnTo>
                      <a:pt x="7" y="271"/>
                    </a:lnTo>
                    <a:lnTo>
                      <a:pt x="7" y="289"/>
                    </a:lnTo>
                    <a:lnTo>
                      <a:pt x="9" y="305"/>
                    </a:lnTo>
                    <a:lnTo>
                      <a:pt x="10" y="322"/>
                    </a:lnTo>
                    <a:lnTo>
                      <a:pt x="12" y="340"/>
                    </a:lnTo>
                    <a:lnTo>
                      <a:pt x="14" y="345"/>
                    </a:lnTo>
                    <a:lnTo>
                      <a:pt x="14" y="350"/>
                    </a:lnTo>
                    <a:lnTo>
                      <a:pt x="15" y="357"/>
                    </a:lnTo>
                    <a:lnTo>
                      <a:pt x="15" y="362"/>
                    </a:lnTo>
                    <a:lnTo>
                      <a:pt x="17" y="367"/>
                    </a:lnTo>
                    <a:lnTo>
                      <a:pt x="19" y="372"/>
                    </a:lnTo>
                    <a:lnTo>
                      <a:pt x="20" y="377"/>
                    </a:lnTo>
                    <a:lnTo>
                      <a:pt x="22" y="382"/>
                    </a:lnTo>
                    <a:lnTo>
                      <a:pt x="27" y="392"/>
                    </a:lnTo>
                    <a:lnTo>
                      <a:pt x="29" y="403"/>
                    </a:lnTo>
                    <a:lnTo>
                      <a:pt x="32" y="413"/>
                    </a:lnTo>
                    <a:lnTo>
                      <a:pt x="34" y="423"/>
                    </a:lnTo>
                    <a:lnTo>
                      <a:pt x="35" y="435"/>
                    </a:lnTo>
                    <a:lnTo>
                      <a:pt x="39" y="445"/>
                    </a:lnTo>
                    <a:lnTo>
                      <a:pt x="42" y="455"/>
                    </a:lnTo>
                    <a:lnTo>
                      <a:pt x="47" y="465"/>
                    </a:lnTo>
                    <a:lnTo>
                      <a:pt x="49" y="466"/>
                    </a:lnTo>
                    <a:lnTo>
                      <a:pt x="50" y="469"/>
                    </a:lnTo>
                    <a:lnTo>
                      <a:pt x="52" y="473"/>
                    </a:lnTo>
                    <a:lnTo>
                      <a:pt x="52" y="478"/>
                    </a:lnTo>
                    <a:lnTo>
                      <a:pt x="54" y="481"/>
                    </a:lnTo>
                    <a:lnTo>
                      <a:pt x="54" y="486"/>
                    </a:lnTo>
                    <a:lnTo>
                      <a:pt x="54" y="489"/>
                    </a:lnTo>
                    <a:lnTo>
                      <a:pt x="54" y="493"/>
                    </a:lnTo>
                    <a:lnTo>
                      <a:pt x="54" y="494"/>
                    </a:lnTo>
                    <a:lnTo>
                      <a:pt x="52" y="496"/>
                    </a:lnTo>
                    <a:lnTo>
                      <a:pt x="52" y="498"/>
                    </a:lnTo>
                    <a:lnTo>
                      <a:pt x="50" y="499"/>
                    </a:lnTo>
                    <a:lnTo>
                      <a:pt x="50" y="501"/>
                    </a:lnTo>
                    <a:lnTo>
                      <a:pt x="49" y="503"/>
                    </a:lnTo>
                    <a:lnTo>
                      <a:pt x="49" y="506"/>
                    </a:lnTo>
                    <a:lnTo>
                      <a:pt x="49" y="508"/>
                    </a:lnTo>
                    <a:lnTo>
                      <a:pt x="49" y="511"/>
                    </a:lnTo>
                    <a:lnTo>
                      <a:pt x="49" y="514"/>
                    </a:lnTo>
                    <a:lnTo>
                      <a:pt x="50" y="518"/>
                    </a:lnTo>
                    <a:lnTo>
                      <a:pt x="52" y="519"/>
                    </a:lnTo>
                    <a:lnTo>
                      <a:pt x="54" y="521"/>
                    </a:lnTo>
                    <a:lnTo>
                      <a:pt x="57" y="524"/>
                    </a:lnTo>
                    <a:lnTo>
                      <a:pt x="55" y="524"/>
                    </a:lnTo>
                    <a:lnTo>
                      <a:pt x="55" y="523"/>
                    </a:lnTo>
                    <a:lnTo>
                      <a:pt x="55" y="529"/>
                    </a:lnTo>
                    <a:lnTo>
                      <a:pt x="57" y="536"/>
                    </a:lnTo>
                    <a:lnTo>
                      <a:pt x="59" y="541"/>
                    </a:lnTo>
                    <a:lnTo>
                      <a:pt x="60" y="547"/>
                    </a:lnTo>
                    <a:lnTo>
                      <a:pt x="64" y="552"/>
                    </a:lnTo>
                    <a:lnTo>
                      <a:pt x="67" y="557"/>
                    </a:lnTo>
                    <a:lnTo>
                      <a:pt x="70" y="562"/>
                    </a:lnTo>
                    <a:lnTo>
                      <a:pt x="74" y="569"/>
                    </a:lnTo>
                    <a:lnTo>
                      <a:pt x="72" y="564"/>
                    </a:lnTo>
                    <a:lnTo>
                      <a:pt x="70" y="559"/>
                    </a:lnTo>
                    <a:lnTo>
                      <a:pt x="69" y="554"/>
                    </a:lnTo>
                    <a:lnTo>
                      <a:pt x="69" y="547"/>
                    </a:lnTo>
                    <a:lnTo>
                      <a:pt x="69" y="541"/>
                    </a:lnTo>
                    <a:lnTo>
                      <a:pt x="69" y="536"/>
                    </a:lnTo>
                    <a:lnTo>
                      <a:pt x="67" y="529"/>
                    </a:lnTo>
                    <a:lnTo>
                      <a:pt x="65" y="524"/>
                    </a:lnTo>
                    <a:lnTo>
                      <a:pt x="65" y="523"/>
                    </a:lnTo>
                    <a:lnTo>
                      <a:pt x="65" y="519"/>
                    </a:lnTo>
                    <a:lnTo>
                      <a:pt x="64" y="516"/>
                    </a:lnTo>
                    <a:lnTo>
                      <a:pt x="64" y="513"/>
                    </a:lnTo>
                    <a:lnTo>
                      <a:pt x="64" y="509"/>
                    </a:lnTo>
                    <a:lnTo>
                      <a:pt x="64" y="506"/>
                    </a:lnTo>
                    <a:lnTo>
                      <a:pt x="64" y="503"/>
                    </a:lnTo>
                    <a:lnTo>
                      <a:pt x="64" y="501"/>
                    </a:lnTo>
                    <a:lnTo>
                      <a:pt x="62" y="498"/>
                    </a:lnTo>
                    <a:lnTo>
                      <a:pt x="62" y="496"/>
                    </a:lnTo>
                    <a:lnTo>
                      <a:pt x="60" y="494"/>
                    </a:lnTo>
                    <a:lnTo>
                      <a:pt x="60" y="493"/>
                    </a:lnTo>
                    <a:lnTo>
                      <a:pt x="59" y="491"/>
                    </a:lnTo>
                    <a:lnTo>
                      <a:pt x="57" y="489"/>
                    </a:lnTo>
                    <a:lnTo>
                      <a:pt x="55" y="488"/>
                    </a:lnTo>
                    <a:lnTo>
                      <a:pt x="54" y="486"/>
                    </a:lnTo>
                    <a:lnTo>
                      <a:pt x="52" y="483"/>
                    </a:lnTo>
                    <a:lnTo>
                      <a:pt x="50" y="478"/>
                    </a:lnTo>
                    <a:lnTo>
                      <a:pt x="50" y="474"/>
                    </a:lnTo>
                    <a:lnTo>
                      <a:pt x="49" y="469"/>
                    </a:lnTo>
                    <a:lnTo>
                      <a:pt x="47" y="466"/>
                    </a:lnTo>
                    <a:lnTo>
                      <a:pt x="45" y="461"/>
                    </a:lnTo>
                    <a:lnTo>
                      <a:pt x="44" y="456"/>
                    </a:lnTo>
                    <a:lnTo>
                      <a:pt x="42" y="453"/>
                    </a:lnTo>
                    <a:lnTo>
                      <a:pt x="42" y="451"/>
                    </a:lnTo>
                    <a:lnTo>
                      <a:pt x="40" y="450"/>
                    </a:lnTo>
                    <a:lnTo>
                      <a:pt x="40" y="448"/>
                    </a:lnTo>
                    <a:lnTo>
                      <a:pt x="40" y="446"/>
                    </a:lnTo>
                    <a:lnTo>
                      <a:pt x="40" y="445"/>
                    </a:lnTo>
                    <a:lnTo>
                      <a:pt x="40" y="443"/>
                    </a:lnTo>
                    <a:lnTo>
                      <a:pt x="39" y="443"/>
                    </a:lnTo>
                    <a:lnTo>
                      <a:pt x="39" y="441"/>
                    </a:lnTo>
                    <a:lnTo>
                      <a:pt x="37" y="435"/>
                    </a:lnTo>
                    <a:lnTo>
                      <a:pt x="35" y="430"/>
                    </a:lnTo>
                    <a:lnTo>
                      <a:pt x="35" y="423"/>
                    </a:lnTo>
                    <a:lnTo>
                      <a:pt x="34" y="418"/>
                    </a:lnTo>
                    <a:lnTo>
                      <a:pt x="34" y="411"/>
                    </a:lnTo>
                    <a:lnTo>
                      <a:pt x="32" y="407"/>
                    </a:lnTo>
                    <a:lnTo>
                      <a:pt x="30" y="402"/>
                    </a:lnTo>
                    <a:lnTo>
                      <a:pt x="29" y="395"/>
                    </a:lnTo>
                    <a:lnTo>
                      <a:pt x="22" y="372"/>
                    </a:lnTo>
                    <a:lnTo>
                      <a:pt x="17" y="347"/>
                    </a:lnTo>
                    <a:lnTo>
                      <a:pt x="12" y="324"/>
                    </a:lnTo>
                    <a:lnTo>
                      <a:pt x="9" y="299"/>
                    </a:lnTo>
                    <a:lnTo>
                      <a:pt x="7" y="274"/>
                    </a:lnTo>
                    <a:lnTo>
                      <a:pt x="7" y="249"/>
                    </a:lnTo>
                    <a:lnTo>
                      <a:pt x="7" y="224"/>
                    </a:lnTo>
                    <a:lnTo>
                      <a:pt x="9" y="201"/>
                    </a:lnTo>
                    <a:lnTo>
                      <a:pt x="9" y="186"/>
                    </a:lnTo>
                    <a:lnTo>
                      <a:pt x="10" y="173"/>
                    </a:lnTo>
                    <a:lnTo>
                      <a:pt x="12" y="158"/>
                    </a:lnTo>
                    <a:lnTo>
                      <a:pt x="12" y="145"/>
                    </a:lnTo>
                    <a:lnTo>
                      <a:pt x="14" y="130"/>
                    </a:lnTo>
                    <a:lnTo>
                      <a:pt x="15" y="116"/>
                    </a:lnTo>
                    <a:lnTo>
                      <a:pt x="15" y="102"/>
                    </a:lnTo>
                    <a:lnTo>
                      <a:pt x="17" y="88"/>
                    </a:lnTo>
                    <a:lnTo>
                      <a:pt x="19" y="82"/>
                    </a:lnTo>
                    <a:lnTo>
                      <a:pt x="19" y="75"/>
                    </a:lnTo>
                    <a:lnTo>
                      <a:pt x="20" y="68"/>
                    </a:lnTo>
                    <a:lnTo>
                      <a:pt x="20" y="60"/>
                    </a:lnTo>
                    <a:lnTo>
                      <a:pt x="22" y="54"/>
                    </a:lnTo>
                    <a:lnTo>
                      <a:pt x="22" y="47"/>
                    </a:lnTo>
                    <a:lnTo>
                      <a:pt x="22" y="40"/>
                    </a:lnTo>
                    <a:lnTo>
                      <a:pt x="22" y="32"/>
                    </a:lnTo>
                    <a:lnTo>
                      <a:pt x="20" y="32"/>
                    </a:lnTo>
                    <a:lnTo>
                      <a:pt x="20" y="30"/>
                    </a:lnTo>
                    <a:lnTo>
                      <a:pt x="19" y="29"/>
                    </a:lnTo>
                    <a:lnTo>
                      <a:pt x="19" y="27"/>
                    </a:lnTo>
                    <a:lnTo>
                      <a:pt x="19" y="25"/>
                    </a:lnTo>
                    <a:lnTo>
                      <a:pt x="19" y="24"/>
                    </a:lnTo>
                    <a:lnTo>
                      <a:pt x="17" y="20"/>
                    </a:lnTo>
                    <a:lnTo>
                      <a:pt x="17" y="19"/>
                    </a:lnTo>
                    <a:lnTo>
                      <a:pt x="17" y="17"/>
                    </a:lnTo>
                    <a:lnTo>
                      <a:pt x="15" y="14"/>
                    </a:lnTo>
                    <a:lnTo>
                      <a:pt x="14" y="12"/>
                    </a:lnTo>
                    <a:lnTo>
                      <a:pt x="0" y="0"/>
                    </a:lnTo>
                    <a:close/>
                  </a:path>
                </a:pathLst>
              </a:custGeom>
              <a:solidFill>
                <a:srgbClr val="666666"/>
              </a:solidFill>
              <a:ln w="9525">
                <a:noFill/>
                <a:round/>
                <a:headEnd/>
                <a:tailEnd/>
              </a:ln>
            </p:spPr>
            <p:txBody>
              <a:bodyPr/>
              <a:lstStyle/>
              <a:p>
                <a:pPr algn="ctr"/>
                <a:endParaRPr lang="en-US">
                  <a:latin typeface="Candara" pitchFamily="34" charset="0"/>
                </a:endParaRPr>
              </a:p>
            </p:txBody>
          </p:sp>
          <p:sp>
            <p:nvSpPr>
              <p:cNvPr id="7534" name="Freeform 750"/>
              <p:cNvSpPr>
                <a:spLocks/>
              </p:cNvSpPr>
              <p:nvPr/>
            </p:nvSpPr>
            <p:spPr bwMode="auto">
              <a:xfrm>
                <a:off x="2009" y="2933"/>
                <a:ext cx="74" cy="569"/>
              </a:xfrm>
              <a:custGeom>
                <a:avLst/>
                <a:gdLst>
                  <a:gd name="T0" fmla="*/ 5 w 74"/>
                  <a:gd name="T1" fmla="*/ 4 h 569"/>
                  <a:gd name="T2" fmla="*/ 10 w 74"/>
                  <a:gd name="T3" fmla="*/ 9 h 569"/>
                  <a:gd name="T4" fmla="*/ 14 w 74"/>
                  <a:gd name="T5" fmla="*/ 14 h 569"/>
                  <a:gd name="T6" fmla="*/ 22 w 74"/>
                  <a:gd name="T7" fmla="*/ 49 h 569"/>
                  <a:gd name="T8" fmla="*/ 19 w 74"/>
                  <a:gd name="T9" fmla="*/ 83 h 569"/>
                  <a:gd name="T10" fmla="*/ 9 w 74"/>
                  <a:gd name="T11" fmla="*/ 120 h 569"/>
                  <a:gd name="T12" fmla="*/ 7 w 74"/>
                  <a:gd name="T13" fmla="*/ 151 h 569"/>
                  <a:gd name="T14" fmla="*/ 5 w 74"/>
                  <a:gd name="T15" fmla="*/ 184 h 569"/>
                  <a:gd name="T16" fmla="*/ 4 w 74"/>
                  <a:gd name="T17" fmla="*/ 198 h 569"/>
                  <a:gd name="T18" fmla="*/ 4 w 74"/>
                  <a:gd name="T19" fmla="*/ 201 h 569"/>
                  <a:gd name="T20" fmla="*/ 4 w 74"/>
                  <a:gd name="T21" fmla="*/ 203 h 569"/>
                  <a:gd name="T22" fmla="*/ 5 w 74"/>
                  <a:gd name="T23" fmla="*/ 254 h 569"/>
                  <a:gd name="T24" fmla="*/ 9 w 74"/>
                  <a:gd name="T25" fmla="*/ 305 h 569"/>
                  <a:gd name="T26" fmla="*/ 14 w 74"/>
                  <a:gd name="T27" fmla="*/ 345 h 569"/>
                  <a:gd name="T28" fmla="*/ 15 w 74"/>
                  <a:gd name="T29" fmla="*/ 362 h 569"/>
                  <a:gd name="T30" fmla="*/ 20 w 74"/>
                  <a:gd name="T31" fmla="*/ 377 h 569"/>
                  <a:gd name="T32" fmla="*/ 29 w 74"/>
                  <a:gd name="T33" fmla="*/ 403 h 569"/>
                  <a:gd name="T34" fmla="*/ 35 w 74"/>
                  <a:gd name="T35" fmla="*/ 435 h 569"/>
                  <a:gd name="T36" fmla="*/ 47 w 74"/>
                  <a:gd name="T37" fmla="*/ 465 h 569"/>
                  <a:gd name="T38" fmla="*/ 52 w 74"/>
                  <a:gd name="T39" fmla="*/ 473 h 569"/>
                  <a:gd name="T40" fmla="*/ 54 w 74"/>
                  <a:gd name="T41" fmla="*/ 486 h 569"/>
                  <a:gd name="T42" fmla="*/ 54 w 74"/>
                  <a:gd name="T43" fmla="*/ 494 h 569"/>
                  <a:gd name="T44" fmla="*/ 52 w 74"/>
                  <a:gd name="T45" fmla="*/ 498 h 569"/>
                  <a:gd name="T46" fmla="*/ 50 w 74"/>
                  <a:gd name="T47" fmla="*/ 501 h 569"/>
                  <a:gd name="T48" fmla="*/ 49 w 74"/>
                  <a:gd name="T49" fmla="*/ 508 h 569"/>
                  <a:gd name="T50" fmla="*/ 50 w 74"/>
                  <a:gd name="T51" fmla="*/ 518 h 569"/>
                  <a:gd name="T52" fmla="*/ 57 w 74"/>
                  <a:gd name="T53" fmla="*/ 524 h 569"/>
                  <a:gd name="T54" fmla="*/ 55 w 74"/>
                  <a:gd name="T55" fmla="*/ 524 h 569"/>
                  <a:gd name="T56" fmla="*/ 55 w 74"/>
                  <a:gd name="T57" fmla="*/ 524 h 569"/>
                  <a:gd name="T58" fmla="*/ 55 w 74"/>
                  <a:gd name="T59" fmla="*/ 529 h 569"/>
                  <a:gd name="T60" fmla="*/ 60 w 74"/>
                  <a:gd name="T61" fmla="*/ 547 h 569"/>
                  <a:gd name="T62" fmla="*/ 70 w 74"/>
                  <a:gd name="T63" fmla="*/ 562 h 569"/>
                  <a:gd name="T64" fmla="*/ 70 w 74"/>
                  <a:gd name="T65" fmla="*/ 559 h 569"/>
                  <a:gd name="T66" fmla="*/ 69 w 74"/>
                  <a:gd name="T67" fmla="*/ 541 h 569"/>
                  <a:gd name="T68" fmla="*/ 65 w 74"/>
                  <a:gd name="T69" fmla="*/ 524 h 569"/>
                  <a:gd name="T70" fmla="*/ 64 w 74"/>
                  <a:gd name="T71" fmla="*/ 516 h 569"/>
                  <a:gd name="T72" fmla="*/ 64 w 74"/>
                  <a:gd name="T73" fmla="*/ 506 h 569"/>
                  <a:gd name="T74" fmla="*/ 62 w 74"/>
                  <a:gd name="T75" fmla="*/ 498 h 569"/>
                  <a:gd name="T76" fmla="*/ 60 w 74"/>
                  <a:gd name="T77" fmla="*/ 493 h 569"/>
                  <a:gd name="T78" fmla="*/ 55 w 74"/>
                  <a:gd name="T79" fmla="*/ 488 h 569"/>
                  <a:gd name="T80" fmla="*/ 50 w 74"/>
                  <a:gd name="T81" fmla="*/ 478 h 569"/>
                  <a:gd name="T82" fmla="*/ 47 w 74"/>
                  <a:gd name="T83" fmla="*/ 466 h 569"/>
                  <a:gd name="T84" fmla="*/ 42 w 74"/>
                  <a:gd name="T85" fmla="*/ 453 h 569"/>
                  <a:gd name="T86" fmla="*/ 40 w 74"/>
                  <a:gd name="T87" fmla="*/ 448 h 569"/>
                  <a:gd name="T88" fmla="*/ 40 w 74"/>
                  <a:gd name="T89" fmla="*/ 443 h 569"/>
                  <a:gd name="T90" fmla="*/ 37 w 74"/>
                  <a:gd name="T91" fmla="*/ 435 h 569"/>
                  <a:gd name="T92" fmla="*/ 34 w 74"/>
                  <a:gd name="T93" fmla="*/ 418 h 569"/>
                  <a:gd name="T94" fmla="*/ 30 w 74"/>
                  <a:gd name="T95" fmla="*/ 402 h 569"/>
                  <a:gd name="T96" fmla="*/ 17 w 74"/>
                  <a:gd name="T97" fmla="*/ 347 h 569"/>
                  <a:gd name="T98" fmla="*/ 7 w 74"/>
                  <a:gd name="T99" fmla="*/ 274 h 569"/>
                  <a:gd name="T100" fmla="*/ 9 w 74"/>
                  <a:gd name="T101" fmla="*/ 201 h 569"/>
                  <a:gd name="T102" fmla="*/ 12 w 74"/>
                  <a:gd name="T103" fmla="*/ 158 h 569"/>
                  <a:gd name="T104" fmla="*/ 15 w 74"/>
                  <a:gd name="T105" fmla="*/ 116 h 569"/>
                  <a:gd name="T106" fmla="*/ 19 w 74"/>
                  <a:gd name="T107" fmla="*/ 82 h 569"/>
                  <a:gd name="T108" fmla="*/ 20 w 74"/>
                  <a:gd name="T109" fmla="*/ 60 h 569"/>
                  <a:gd name="T110" fmla="*/ 22 w 74"/>
                  <a:gd name="T111" fmla="*/ 40 h 569"/>
                  <a:gd name="T112" fmla="*/ 22 w 74"/>
                  <a:gd name="T113" fmla="*/ 32 h 569"/>
                  <a:gd name="T114" fmla="*/ 20 w 74"/>
                  <a:gd name="T115" fmla="*/ 30 h 569"/>
                  <a:gd name="T116" fmla="*/ 19 w 74"/>
                  <a:gd name="T117" fmla="*/ 29 h 569"/>
                  <a:gd name="T118" fmla="*/ 19 w 74"/>
                  <a:gd name="T119" fmla="*/ 24 h 569"/>
                  <a:gd name="T120" fmla="*/ 17 w 74"/>
                  <a:gd name="T121" fmla="*/ 17 h 569"/>
                  <a:gd name="T122" fmla="*/ 0 w 74"/>
                  <a:gd name="T123" fmla="*/ 0 h 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569"/>
                  <a:gd name="T188" fmla="*/ 74 w 74"/>
                  <a:gd name="T189" fmla="*/ 569 h 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569">
                    <a:moveTo>
                      <a:pt x="0" y="0"/>
                    </a:moveTo>
                    <a:lnTo>
                      <a:pt x="4" y="2"/>
                    </a:lnTo>
                    <a:lnTo>
                      <a:pt x="5" y="4"/>
                    </a:lnTo>
                    <a:lnTo>
                      <a:pt x="7" y="5"/>
                    </a:lnTo>
                    <a:lnTo>
                      <a:pt x="9" y="7"/>
                    </a:lnTo>
                    <a:lnTo>
                      <a:pt x="10" y="9"/>
                    </a:lnTo>
                    <a:lnTo>
                      <a:pt x="12" y="10"/>
                    </a:lnTo>
                    <a:lnTo>
                      <a:pt x="14" y="12"/>
                    </a:lnTo>
                    <a:lnTo>
                      <a:pt x="14" y="14"/>
                    </a:lnTo>
                    <a:lnTo>
                      <a:pt x="19" y="25"/>
                    </a:lnTo>
                    <a:lnTo>
                      <a:pt x="20" y="37"/>
                    </a:lnTo>
                    <a:lnTo>
                      <a:pt x="22" y="49"/>
                    </a:lnTo>
                    <a:lnTo>
                      <a:pt x="22" y="60"/>
                    </a:lnTo>
                    <a:lnTo>
                      <a:pt x="20" y="72"/>
                    </a:lnTo>
                    <a:lnTo>
                      <a:pt x="19" y="83"/>
                    </a:lnTo>
                    <a:lnTo>
                      <a:pt x="15" y="95"/>
                    </a:lnTo>
                    <a:lnTo>
                      <a:pt x="12" y="108"/>
                    </a:lnTo>
                    <a:lnTo>
                      <a:pt x="9" y="120"/>
                    </a:lnTo>
                    <a:lnTo>
                      <a:pt x="7" y="130"/>
                    </a:lnTo>
                    <a:lnTo>
                      <a:pt x="7" y="141"/>
                    </a:lnTo>
                    <a:lnTo>
                      <a:pt x="7" y="151"/>
                    </a:lnTo>
                    <a:lnTo>
                      <a:pt x="5" y="163"/>
                    </a:lnTo>
                    <a:lnTo>
                      <a:pt x="5" y="173"/>
                    </a:lnTo>
                    <a:lnTo>
                      <a:pt x="5" y="184"/>
                    </a:lnTo>
                    <a:lnTo>
                      <a:pt x="4" y="196"/>
                    </a:lnTo>
                    <a:lnTo>
                      <a:pt x="4" y="198"/>
                    </a:lnTo>
                    <a:lnTo>
                      <a:pt x="4" y="199"/>
                    </a:lnTo>
                    <a:lnTo>
                      <a:pt x="4" y="201"/>
                    </a:lnTo>
                    <a:lnTo>
                      <a:pt x="4" y="203"/>
                    </a:lnTo>
                    <a:lnTo>
                      <a:pt x="4" y="219"/>
                    </a:lnTo>
                    <a:lnTo>
                      <a:pt x="5" y="237"/>
                    </a:lnTo>
                    <a:lnTo>
                      <a:pt x="5" y="254"/>
                    </a:lnTo>
                    <a:lnTo>
                      <a:pt x="7" y="271"/>
                    </a:lnTo>
                    <a:lnTo>
                      <a:pt x="7" y="289"/>
                    </a:lnTo>
                    <a:lnTo>
                      <a:pt x="9" y="305"/>
                    </a:lnTo>
                    <a:lnTo>
                      <a:pt x="10" y="322"/>
                    </a:lnTo>
                    <a:lnTo>
                      <a:pt x="12" y="340"/>
                    </a:lnTo>
                    <a:lnTo>
                      <a:pt x="14" y="345"/>
                    </a:lnTo>
                    <a:lnTo>
                      <a:pt x="14" y="350"/>
                    </a:lnTo>
                    <a:lnTo>
                      <a:pt x="15" y="357"/>
                    </a:lnTo>
                    <a:lnTo>
                      <a:pt x="15" y="362"/>
                    </a:lnTo>
                    <a:lnTo>
                      <a:pt x="17" y="367"/>
                    </a:lnTo>
                    <a:lnTo>
                      <a:pt x="19" y="372"/>
                    </a:lnTo>
                    <a:lnTo>
                      <a:pt x="20" y="377"/>
                    </a:lnTo>
                    <a:lnTo>
                      <a:pt x="22" y="382"/>
                    </a:lnTo>
                    <a:lnTo>
                      <a:pt x="27" y="392"/>
                    </a:lnTo>
                    <a:lnTo>
                      <a:pt x="29" y="403"/>
                    </a:lnTo>
                    <a:lnTo>
                      <a:pt x="32" y="413"/>
                    </a:lnTo>
                    <a:lnTo>
                      <a:pt x="34" y="423"/>
                    </a:lnTo>
                    <a:lnTo>
                      <a:pt x="35" y="435"/>
                    </a:lnTo>
                    <a:lnTo>
                      <a:pt x="39" y="445"/>
                    </a:lnTo>
                    <a:lnTo>
                      <a:pt x="42" y="455"/>
                    </a:lnTo>
                    <a:lnTo>
                      <a:pt x="47" y="465"/>
                    </a:lnTo>
                    <a:lnTo>
                      <a:pt x="49" y="466"/>
                    </a:lnTo>
                    <a:lnTo>
                      <a:pt x="50" y="469"/>
                    </a:lnTo>
                    <a:lnTo>
                      <a:pt x="52" y="473"/>
                    </a:lnTo>
                    <a:lnTo>
                      <a:pt x="52" y="478"/>
                    </a:lnTo>
                    <a:lnTo>
                      <a:pt x="54" y="481"/>
                    </a:lnTo>
                    <a:lnTo>
                      <a:pt x="54" y="486"/>
                    </a:lnTo>
                    <a:lnTo>
                      <a:pt x="54" y="489"/>
                    </a:lnTo>
                    <a:lnTo>
                      <a:pt x="54" y="493"/>
                    </a:lnTo>
                    <a:lnTo>
                      <a:pt x="54" y="494"/>
                    </a:lnTo>
                    <a:lnTo>
                      <a:pt x="52" y="496"/>
                    </a:lnTo>
                    <a:lnTo>
                      <a:pt x="52" y="498"/>
                    </a:lnTo>
                    <a:lnTo>
                      <a:pt x="50" y="499"/>
                    </a:lnTo>
                    <a:lnTo>
                      <a:pt x="50" y="501"/>
                    </a:lnTo>
                    <a:lnTo>
                      <a:pt x="49" y="503"/>
                    </a:lnTo>
                    <a:lnTo>
                      <a:pt x="49" y="506"/>
                    </a:lnTo>
                    <a:lnTo>
                      <a:pt x="49" y="508"/>
                    </a:lnTo>
                    <a:lnTo>
                      <a:pt x="49" y="511"/>
                    </a:lnTo>
                    <a:lnTo>
                      <a:pt x="49" y="514"/>
                    </a:lnTo>
                    <a:lnTo>
                      <a:pt x="50" y="518"/>
                    </a:lnTo>
                    <a:lnTo>
                      <a:pt x="52" y="519"/>
                    </a:lnTo>
                    <a:lnTo>
                      <a:pt x="54" y="521"/>
                    </a:lnTo>
                    <a:lnTo>
                      <a:pt x="57" y="524"/>
                    </a:lnTo>
                    <a:lnTo>
                      <a:pt x="55" y="524"/>
                    </a:lnTo>
                    <a:lnTo>
                      <a:pt x="55" y="523"/>
                    </a:lnTo>
                    <a:lnTo>
                      <a:pt x="55" y="529"/>
                    </a:lnTo>
                    <a:lnTo>
                      <a:pt x="57" y="536"/>
                    </a:lnTo>
                    <a:lnTo>
                      <a:pt x="59" y="541"/>
                    </a:lnTo>
                    <a:lnTo>
                      <a:pt x="60" y="547"/>
                    </a:lnTo>
                    <a:lnTo>
                      <a:pt x="64" y="552"/>
                    </a:lnTo>
                    <a:lnTo>
                      <a:pt x="67" y="557"/>
                    </a:lnTo>
                    <a:lnTo>
                      <a:pt x="70" y="562"/>
                    </a:lnTo>
                    <a:lnTo>
                      <a:pt x="74" y="569"/>
                    </a:lnTo>
                    <a:lnTo>
                      <a:pt x="72" y="564"/>
                    </a:lnTo>
                    <a:lnTo>
                      <a:pt x="70" y="559"/>
                    </a:lnTo>
                    <a:lnTo>
                      <a:pt x="69" y="554"/>
                    </a:lnTo>
                    <a:lnTo>
                      <a:pt x="69" y="547"/>
                    </a:lnTo>
                    <a:lnTo>
                      <a:pt x="69" y="541"/>
                    </a:lnTo>
                    <a:lnTo>
                      <a:pt x="69" y="536"/>
                    </a:lnTo>
                    <a:lnTo>
                      <a:pt x="67" y="529"/>
                    </a:lnTo>
                    <a:lnTo>
                      <a:pt x="65" y="524"/>
                    </a:lnTo>
                    <a:lnTo>
                      <a:pt x="65" y="523"/>
                    </a:lnTo>
                    <a:lnTo>
                      <a:pt x="65" y="519"/>
                    </a:lnTo>
                    <a:lnTo>
                      <a:pt x="64" y="516"/>
                    </a:lnTo>
                    <a:lnTo>
                      <a:pt x="64" y="513"/>
                    </a:lnTo>
                    <a:lnTo>
                      <a:pt x="64" y="509"/>
                    </a:lnTo>
                    <a:lnTo>
                      <a:pt x="64" y="506"/>
                    </a:lnTo>
                    <a:lnTo>
                      <a:pt x="64" y="503"/>
                    </a:lnTo>
                    <a:lnTo>
                      <a:pt x="64" y="501"/>
                    </a:lnTo>
                    <a:lnTo>
                      <a:pt x="62" y="498"/>
                    </a:lnTo>
                    <a:lnTo>
                      <a:pt x="62" y="496"/>
                    </a:lnTo>
                    <a:lnTo>
                      <a:pt x="60" y="494"/>
                    </a:lnTo>
                    <a:lnTo>
                      <a:pt x="60" y="493"/>
                    </a:lnTo>
                    <a:lnTo>
                      <a:pt x="59" y="491"/>
                    </a:lnTo>
                    <a:lnTo>
                      <a:pt x="57" y="489"/>
                    </a:lnTo>
                    <a:lnTo>
                      <a:pt x="55" y="488"/>
                    </a:lnTo>
                    <a:lnTo>
                      <a:pt x="54" y="486"/>
                    </a:lnTo>
                    <a:lnTo>
                      <a:pt x="52" y="483"/>
                    </a:lnTo>
                    <a:lnTo>
                      <a:pt x="50" y="478"/>
                    </a:lnTo>
                    <a:lnTo>
                      <a:pt x="50" y="474"/>
                    </a:lnTo>
                    <a:lnTo>
                      <a:pt x="49" y="469"/>
                    </a:lnTo>
                    <a:lnTo>
                      <a:pt x="47" y="466"/>
                    </a:lnTo>
                    <a:lnTo>
                      <a:pt x="45" y="461"/>
                    </a:lnTo>
                    <a:lnTo>
                      <a:pt x="44" y="456"/>
                    </a:lnTo>
                    <a:lnTo>
                      <a:pt x="42" y="453"/>
                    </a:lnTo>
                    <a:lnTo>
                      <a:pt x="42" y="451"/>
                    </a:lnTo>
                    <a:lnTo>
                      <a:pt x="40" y="450"/>
                    </a:lnTo>
                    <a:lnTo>
                      <a:pt x="40" y="448"/>
                    </a:lnTo>
                    <a:lnTo>
                      <a:pt x="40" y="446"/>
                    </a:lnTo>
                    <a:lnTo>
                      <a:pt x="40" y="445"/>
                    </a:lnTo>
                    <a:lnTo>
                      <a:pt x="40" y="443"/>
                    </a:lnTo>
                    <a:lnTo>
                      <a:pt x="39" y="443"/>
                    </a:lnTo>
                    <a:lnTo>
                      <a:pt x="39" y="441"/>
                    </a:lnTo>
                    <a:lnTo>
                      <a:pt x="37" y="435"/>
                    </a:lnTo>
                    <a:lnTo>
                      <a:pt x="35" y="430"/>
                    </a:lnTo>
                    <a:lnTo>
                      <a:pt x="35" y="423"/>
                    </a:lnTo>
                    <a:lnTo>
                      <a:pt x="34" y="418"/>
                    </a:lnTo>
                    <a:lnTo>
                      <a:pt x="34" y="411"/>
                    </a:lnTo>
                    <a:lnTo>
                      <a:pt x="32" y="407"/>
                    </a:lnTo>
                    <a:lnTo>
                      <a:pt x="30" y="402"/>
                    </a:lnTo>
                    <a:lnTo>
                      <a:pt x="29" y="395"/>
                    </a:lnTo>
                    <a:lnTo>
                      <a:pt x="22" y="372"/>
                    </a:lnTo>
                    <a:lnTo>
                      <a:pt x="17" y="347"/>
                    </a:lnTo>
                    <a:lnTo>
                      <a:pt x="12" y="324"/>
                    </a:lnTo>
                    <a:lnTo>
                      <a:pt x="9" y="299"/>
                    </a:lnTo>
                    <a:lnTo>
                      <a:pt x="7" y="274"/>
                    </a:lnTo>
                    <a:lnTo>
                      <a:pt x="7" y="249"/>
                    </a:lnTo>
                    <a:lnTo>
                      <a:pt x="7" y="224"/>
                    </a:lnTo>
                    <a:lnTo>
                      <a:pt x="9" y="201"/>
                    </a:lnTo>
                    <a:lnTo>
                      <a:pt x="9" y="186"/>
                    </a:lnTo>
                    <a:lnTo>
                      <a:pt x="10" y="173"/>
                    </a:lnTo>
                    <a:lnTo>
                      <a:pt x="12" y="158"/>
                    </a:lnTo>
                    <a:lnTo>
                      <a:pt x="12" y="145"/>
                    </a:lnTo>
                    <a:lnTo>
                      <a:pt x="14" y="130"/>
                    </a:lnTo>
                    <a:lnTo>
                      <a:pt x="15" y="116"/>
                    </a:lnTo>
                    <a:lnTo>
                      <a:pt x="15" y="102"/>
                    </a:lnTo>
                    <a:lnTo>
                      <a:pt x="17" y="88"/>
                    </a:lnTo>
                    <a:lnTo>
                      <a:pt x="19" y="82"/>
                    </a:lnTo>
                    <a:lnTo>
                      <a:pt x="19" y="75"/>
                    </a:lnTo>
                    <a:lnTo>
                      <a:pt x="20" y="68"/>
                    </a:lnTo>
                    <a:lnTo>
                      <a:pt x="20" y="60"/>
                    </a:lnTo>
                    <a:lnTo>
                      <a:pt x="22" y="54"/>
                    </a:lnTo>
                    <a:lnTo>
                      <a:pt x="22" y="47"/>
                    </a:lnTo>
                    <a:lnTo>
                      <a:pt x="22" y="40"/>
                    </a:lnTo>
                    <a:lnTo>
                      <a:pt x="22" y="32"/>
                    </a:lnTo>
                    <a:lnTo>
                      <a:pt x="20" y="32"/>
                    </a:lnTo>
                    <a:lnTo>
                      <a:pt x="20" y="30"/>
                    </a:lnTo>
                    <a:lnTo>
                      <a:pt x="19" y="29"/>
                    </a:lnTo>
                    <a:lnTo>
                      <a:pt x="19" y="27"/>
                    </a:lnTo>
                    <a:lnTo>
                      <a:pt x="19" y="25"/>
                    </a:lnTo>
                    <a:lnTo>
                      <a:pt x="19" y="24"/>
                    </a:lnTo>
                    <a:lnTo>
                      <a:pt x="17" y="20"/>
                    </a:lnTo>
                    <a:lnTo>
                      <a:pt x="17" y="19"/>
                    </a:lnTo>
                    <a:lnTo>
                      <a:pt x="17" y="17"/>
                    </a:lnTo>
                    <a:lnTo>
                      <a:pt x="15" y="14"/>
                    </a:lnTo>
                    <a:lnTo>
                      <a:pt x="14" y="12"/>
                    </a:lnTo>
                    <a:lnTo>
                      <a:pt x="0" y="0"/>
                    </a:lnTo>
                  </a:path>
                </a:pathLst>
              </a:custGeom>
              <a:noFill/>
              <a:ln w="4763">
                <a:solidFill>
                  <a:srgbClr val="000000"/>
                </a:solidFill>
                <a:round/>
                <a:headEnd/>
                <a:tailEnd/>
              </a:ln>
            </p:spPr>
            <p:txBody>
              <a:bodyPr/>
              <a:lstStyle/>
              <a:p>
                <a:pPr algn="ctr"/>
                <a:endParaRPr lang="en-US">
                  <a:latin typeface="Candara" pitchFamily="34" charset="0"/>
                </a:endParaRPr>
              </a:p>
            </p:txBody>
          </p:sp>
          <p:sp>
            <p:nvSpPr>
              <p:cNvPr id="7535" name="Freeform 751"/>
              <p:cNvSpPr>
                <a:spLocks/>
              </p:cNvSpPr>
              <p:nvPr/>
            </p:nvSpPr>
            <p:spPr bwMode="auto">
              <a:xfrm>
                <a:off x="2054" y="3427"/>
                <a:ext cx="42" cy="37"/>
              </a:xfrm>
              <a:custGeom>
                <a:avLst/>
                <a:gdLst>
                  <a:gd name="T0" fmla="*/ 9 w 42"/>
                  <a:gd name="T1" fmla="*/ 0 h 37"/>
                  <a:gd name="T2" fmla="*/ 12 w 42"/>
                  <a:gd name="T3" fmla="*/ 2 h 37"/>
                  <a:gd name="T4" fmla="*/ 17 w 42"/>
                  <a:gd name="T5" fmla="*/ 4 h 37"/>
                  <a:gd name="T6" fmla="*/ 20 w 42"/>
                  <a:gd name="T7" fmla="*/ 5 h 37"/>
                  <a:gd name="T8" fmla="*/ 25 w 42"/>
                  <a:gd name="T9" fmla="*/ 9 h 37"/>
                  <a:gd name="T10" fmla="*/ 29 w 42"/>
                  <a:gd name="T11" fmla="*/ 10 h 37"/>
                  <a:gd name="T12" fmla="*/ 32 w 42"/>
                  <a:gd name="T13" fmla="*/ 12 h 37"/>
                  <a:gd name="T14" fmla="*/ 35 w 42"/>
                  <a:gd name="T15" fmla="*/ 15 h 37"/>
                  <a:gd name="T16" fmla="*/ 39 w 42"/>
                  <a:gd name="T17" fmla="*/ 17 h 37"/>
                  <a:gd name="T18" fmla="*/ 40 w 42"/>
                  <a:gd name="T19" fmla="*/ 19 h 37"/>
                  <a:gd name="T20" fmla="*/ 42 w 42"/>
                  <a:gd name="T21" fmla="*/ 22 h 37"/>
                  <a:gd name="T22" fmla="*/ 42 w 42"/>
                  <a:gd name="T23" fmla="*/ 24 h 37"/>
                  <a:gd name="T24" fmla="*/ 42 w 42"/>
                  <a:gd name="T25" fmla="*/ 27 h 37"/>
                  <a:gd name="T26" fmla="*/ 40 w 42"/>
                  <a:gd name="T27" fmla="*/ 30 h 37"/>
                  <a:gd name="T28" fmla="*/ 39 w 42"/>
                  <a:gd name="T29" fmla="*/ 32 h 37"/>
                  <a:gd name="T30" fmla="*/ 37 w 42"/>
                  <a:gd name="T31" fmla="*/ 35 h 37"/>
                  <a:gd name="T32" fmla="*/ 35 w 42"/>
                  <a:gd name="T33" fmla="*/ 37 h 37"/>
                  <a:gd name="T34" fmla="*/ 32 w 42"/>
                  <a:gd name="T35" fmla="*/ 37 h 37"/>
                  <a:gd name="T36" fmla="*/ 29 w 42"/>
                  <a:gd name="T37" fmla="*/ 37 h 37"/>
                  <a:gd name="T38" fmla="*/ 25 w 42"/>
                  <a:gd name="T39" fmla="*/ 37 h 37"/>
                  <a:gd name="T40" fmla="*/ 22 w 42"/>
                  <a:gd name="T41" fmla="*/ 35 h 37"/>
                  <a:gd name="T42" fmla="*/ 19 w 42"/>
                  <a:gd name="T43" fmla="*/ 32 h 37"/>
                  <a:gd name="T44" fmla="*/ 15 w 42"/>
                  <a:gd name="T45" fmla="*/ 30 h 37"/>
                  <a:gd name="T46" fmla="*/ 12 w 42"/>
                  <a:gd name="T47" fmla="*/ 29 h 37"/>
                  <a:gd name="T48" fmla="*/ 9 w 42"/>
                  <a:gd name="T49" fmla="*/ 29 h 37"/>
                  <a:gd name="T50" fmla="*/ 9 w 42"/>
                  <a:gd name="T51" fmla="*/ 29 h 37"/>
                  <a:gd name="T52" fmla="*/ 9 w 42"/>
                  <a:gd name="T53" fmla="*/ 29 h 37"/>
                  <a:gd name="T54" fmla="*/ 7 w 42"/>
                  <a:gd name="T55" fmla="*/ 29 h 37"/>
                  <a:gd name="T56" fmla="*/ 7 w 42"/>
                  <a:gd name="T57" fmla="*/ 29 h 37"/>
                  <a:gd name="T58" fmla="*/ 7 w 42"/>
                  <a:gd name="T59" fmla="*/ 29 h 37"/>
                  <a:gd name="T60" fmla="*/ 7 w 42"/>
                  <a:gd name="T61" fmla="*/ 29 h 37"/>
                  <a:gd name="T62" fmla="*/ 5 w 42"/>
                  <a:gd name="T63" fmla="*/ 29 h 37"/>
                  <a:gd name="T64" fmla="*/ 5 w 42"/>
                  <a:gd name="T65" fmla="*/ 29 h 37"/>
                  <a:gd name="T66" fmla="*/ 4 w 42"/>
                  <a:gd name="T67" fmla="*/ 25 h 37"/>
                  <a:gd name="T68" fmla="*/ 2 w 42"/>
                  <a:gd name="T69" fmla="*/ 24 h 37"/>
                  <a:gd name="T70" fmla="*/ 2 w 42"/>
                  <a:gd name="T71" fmla="*/ 20 h 37"/>
                  <a:gd name="T72" fmla="*/ 0 w 42"/>
                  <a:gd name="T73" fmla="*/ 17 h 37"/>
                  <a:gd name="T74" fmla="*/ 2 w 42"/>
                  <a:gd name="T75" fmla="*/ 14 h 37"/>
                  <a:gd name="T76" fmla="*/ 2 w 42"/>
                  <a:gd name="T77" fmla="*/ 10 h 37"/>
                  <a:gd name="T78" fmla="*/ 2 w 42"/>
                  <a:gd name="T79" fmla="*/ 9 h 37"/>
                  <a:gd name="T80" fmla="*/ 4 w 42"/>
                  <a:gd name="T81" fmla="*/ 5 h 37"/>
                  <a:gd name="T82" fmla="*/ 9 w 42"/>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7"/>
                  <a:gd name="T128" fmla="*/ 42 w 4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7">
                    <a:moveTo>
                      <a:pt x="9" y="0"/>
                    </a:moveTo>
                    <a:lnTo>
                      <a:pt x="12" y="2"/>
                    </a:lnTo>
                    <a:lnTo>
                      <a:pt x="17" y="4"/>
                    </a:lnTo>
                    <a:lnTo>
                      <a:pt x="20" y="5"/>
                    </a:lnTo>
                    <a:lnTo>
                      <a:pt x="25" y="9"/>
                    </a:lnTo>
                    <a:lnTo>
                      <a:pt x="29" y="10"/>
                    </a:lnTo>
                    <a:lnTo>
                      <a:pt x="32" y="12"/>
                    </a:lnTo>
                    <a:lnTo>
                      <a:pt x="35" y="15"/>
                    </a:lnTo>
                    <a:lnTo>
                      <a:pt x="39" y="17"/>
                    </a:lnTo>
                    <a:lnTo>
                      <a:pt x="40" y="19"/>
                    </a:lnTo>
                    <a:lnTo>
                      <a:pt x="42" y="22"/>
                    </a:lnTo>
                    <a:lnTo>
                      <a:pt x="42" y="24"/>
                    </a:lnTo>
                    <a:lnTo>
                      <a:pt x="42" y="27"/>
                    </a:lnTo>
                    <a:lnTo>
                      <a:pt x="40" y="30"/>
                    </a:lnTo>
                    <a:lnTo>
                      <a:pt x="39" y="32"/>
                    </a:lnTo>
                    <a:lnTo>
                      <a:pt x="37" y="35"/>
                    </a:lnTo>
                    <a:lnTo>
                      <a:pt x="35" y="37"/>
                    </a:lnTo>
                    <a:lnTo>
                      <a:pt x="32" y="37"/>
                    </a:lnTo>
                    <a:lnTo>
                      <a:pt x="29" y="37"/>
                    </a:lnTo>
                    <a:lnTo>
                      <a:pt x="25" y="37"/>
                    </a:lnTo>
                    <a:lnTo>
                      <a:pt x="22" y="35"/>
                    </a:lnTo>
                    <a:lnTo>
                      <a:pt x="19" y="32"/>
                    </a:lnTo>
                    <a:lnTo>
                      <a:pt x="15" y="30"/>
                    </a:lnTo>
                    <a:lnTo>
                      <a:pt x="12" y="29"/>
                    </a:lnTo>
                    <a:lnTo>
                      <a:pt x="9" y="29"/>
                    </a:lnTo>
                    <a:lnTo>
                      <a:pt x="7" y="29"/>
                    </a:lnTo>
                    <a:lnTo>
                      <a:pt x="5" y="29"/>
                    </a:lnTo>
                    <a:lnTo>
                      <a:pt x="4" y="25"/>
                    </a:lnTo>
                    <a:lnTo>
                      <a:pt x="2" y="24"/>
                    </a:lnTo>
                    <a:lnTo>
                      <a:pt x="2" y="20"/>
                    </a:lnTo>
                    <a:lnTo>
                      <a:pt x="0" y="17"/>
                    </a:lnTo>
                    <a:lnTo>
                      <a:pt x="2" y="14"/>
                    </a:lnTo>
                    <a:lnTo>
                      <a:pt x="2" y="10"/>
                    </a:lnTo>
                    <a:lnTo>
                      <a:pt x="2" y="9"/>
                    </a:lnTo>
                    <a:lnTo>
                      <a:pt x="4" y="5"/>
                    </a:lnTo>
                    <a:lnTo>
                      <a:pt x="9" y="0"/>
                    </a:lnTo>
                    <a:close/>
                  </a:path>
                </a:pathLst>
              </a:custGeom>
              <a:solidFill>
                <a:srgbClr val="CCCCCC"/>
              </a:solidFill>
              <a:ln w="9525">
                <a:noFill/>
                <a:round/>
                <a:headEnd/>
                <a:tailEnd/>
              </a:ln>
            </p:spPr>
            <p:txBody>
              <a:bodyPr/>
              <a:lstStyle/>
              <a:p>
                <a:pPr algn="ctr"/>
                <a:endParaRPr lang="en-US">
                  <a:latin typeface="Candara" pitchFamily="34" charset="0"/>
                </a:endParaRPr>
              </a:p>
            </p:txBody>
          </p:sp>
          <p:sp>
            <p:nvSpPr>
              <p:cNvPr id="7536" name="Freeform 752"/>
              <p:cNvSpPr>
                <a:spLocks/>
              </p:cNvSpPr>
              <p:nvPr/>
            </p:nvSpPr>
            <p:spPr bwMode="auto">
              <a:xfrm>
                <a:off x="2054" y="3427"/>
                <a:ext cx="42" cy="37"/>
              </a:xfrm>
              <a:custGeom>
                <a:avLst/>
                <a:gdLst>
                  <a:gd name="T0" fmla="*/ 9 w 42"/>
                  <a:gd name="T1" fmla="*/ 0 h 37"/>
                  <a:gd name="T2" fmla="*/ 12 w 42"/>
                  <a:gd name="T3" fmla="*/ 2 h 37"/>
                  <a:gd name="T4" fmla="*/ 17 w 42"/>
                  <a:gd name="T5" fmla="*/ 4 h 37"/>
                  <a:gd name="T6" fmla="*/ 20 w 42"/>
                  <a:gd name="T7" fmla="*/ 5 h 37"/>
                  <a:gd name="T8" fmla="*/ 25 w 42"/>
                  <a:gd name="T9" fmla="*/ 9 h 37"/>
                  <a:gd name="T10" fmla="*/ 29 w 42"/>
                  <a:gd name="T11" fmla="*/ 10 h 37"/>
                  <a:gd name="T12" fmla="*/ 32 w 42"/>
                  <a:gd name="T13" fmla="*/ 12 h 37"/>
                  <a:gd name="T14" fmla="*/ 35 w 42"/>
                  <a:gd name="T15" fmla="*/ 15 h 37"/>
                  <a:gd name="T16" fmla="*/ 39 w 42"/>
                  <a:gd name="T17" fmla="*/ 17 h 37"/>
                  <a:gd name="T18" fmla="*/ 40 w 42"/>
                  <a:gd name="T19" fmla="*/ 19 h 37"/>
                  <a:gd name="T20" fmla="*/ 42 w 42"/>
                  <a:gd name="T21" fmla="*/ 22 h 37"/>
                  <a:gd name="T22" fmla="*/ 42 w 42"/>
                  <a:gd name="T23" fmla="*/ 24 h 37"/>
                  <a:gd name="T24" fmla="*/ 42 w 42"/>
                  <a:gd name="T25" fmla="*/ 27 h 37"/>
                  <a:gd name="T26" fmla="*/ 40 w 42"/>
                  <a:gd name="T27" fmla="*/ 30 h 37"/>
                  <a:gd name="T28" fmla="*/ 39 w 42"/>
                  <a:gd name="T29" fmla="*/ 32 h 37"/>
                  <a:gd name="T30" fmla="*/ 37 w 42"/>
                  <a:gd name="T31" fmla="*/ 35 h 37"/>
                  <a:gd name="T32" fmla="*/ 35 w 42"/>
                  <a:gd name="T33" fmla="*/ 37 h 37"/>
                  <a:gd name="T34" fmla="*/ 32 w 42"/>
                  <a:gd name="T35" fmla="*/ 37 h 37"/>
                  <a:gd name="T36" fmla="*/ 29 w 42"/>
                  <a:gd name="T37" fmla="*/ 37 h 37"/>
                  <a:gd name="T38" fmla="*/ 25 w 42"/>
                  <a:gd name="T39" fmla="*/ 37 h 37"/>
                  <a:gd name="T40" fmla="*/ 22 w 42"/>
                  <a:gd name="T41" fmla="*/ 35 h 37"/>
                  <a:gd name="T42" fmla="*/ 19 w 42"/>
                  <a:gd name="T43" fmla="*/ 32 h 37"/>
                  <a:gd name="T44" fmla="*/ 15 w 42"/>
                  <a:gd name="T45" fmla="*/ 30 h 37"/>
                  <a:gd name="T46" fmla="*/ 12 w 42"/>
                  <a:gd name="T47" fmla="*/ 29 h 37"/>
                  <a:gd name="T48" fmla="*/ 9 w 42"/>
                  <a:gd name="T49" fmla="*/ 29 h 37"/>
                  <a:gd name="T50" fmla="*/ 9 w 42"/>
                  <a:gd name="T51" fmla="*/ 29 h 37"/>
                  <a:gd name="T52" fmla="*/ 9 w 42"/>
                  <a:gd name="T53" fmla="*/ 29 h 37"/>
                  <a:gd name="T54" fmla="*/ 7 w 42"/>
                  <a:gd name="T55" fmla="*/ 29 h 37"/>
                  <a:gd name="T56" fmla="*/ 7 w 42"/>
                  <a:gd name="T57" fmla="*/ 29 h 37"/>
                  <a:gd name="T58" fmla="*/ 7 w 42"/>
                  <a:gd name="T59" fmla="*/ 29 h 37"/>
                  <a:gd name="T60" fmla="*/ 7 w 42"/>
                  <a:gd name="T61" fmla="*/ 29 h 37"/>
                  <a:gd name="T62" fmla="*/ 5 w 42"/>
                  <a:gd name="T63" fmla="*/ 29 h 37"/>
                  <a:gd name="T64" fmla="*/ 5 w 42"/>
                  <a:gd name="T65" fmla="*/ 29 h 37"/>
                  <a:gd name="T66" fmla="*/ 4 w 42"/>
                  <a:gd name="T67" fmla="*/ 25 h 37"/>
                  <a:gd name="T68" fmla="*/ 2 w 42"/>
                  <a:gd name="T69" fmla="*/ 24 h 37"/>
                  <a:gd name="T70" fmla="*/ 2 w 42"/>
                  <a:gd name="T71" fmla="*/ 20 h 37"/>
                  <a:gd name="T72" fmla="*/ 0 w 42"/>
                  <a:gd name="T73" fmla="*/ 17 h 37"/>
                  <a:gd name="T74" fmla="*/ 2 w 42"/>
                  <a:gd name="T75" fmla="*/ 14 h 37"/>
                  <a:gd name="T76" fmla="*/ 2 w 42"/>
                  <a:gd name="T77" fmla="*/ 10 h 37"/>
                  <a:gd name="T78" fmla="*/ 2 w 42"/>
                  <a:gd name="T79" fmla="*/ 9 h 37"/>
                  <a:gd name="T80" fmla="*/ 4 w 42"/>
                  <a:gd name="T81" fmla="*/ 5 h 37"/>
                  <a:gd name="T82" fmla="*/ 9 w 42"/>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7"/>
                  <a:gd name="T128" fmla="*/ 42 w 4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7">
                    <a:moveTo>
                      <a:pt x="9" y="0"/>
                    </a:moveTo>
                    <a:lnTo>
                      <a:pt x="12" y="2"/>
                    </a:lnTo>
                    <a:lnTo>
                      <a:pt x="17" y="4"/>
                    </a:lnTo>
                    <a:lnTo>
                      <a:pt x="20" y="5"/>
                    </a:lnTo>
                    <a:lnTo>
                      <a:pt x="25" y="9"/>
                    </a:lnTo>
                    <a:lnTo>
                      <a:pt x="29" y="10"/>
                    </a:lnTo>
                    <a:lnTo>
                      <a:pt x="32" y="12"/>
                    </a:lnTo>
                    <a:lnTo>
                      <a:pt x="35" y="15"/>
                    </a:lnTo>
                    <a:lnTo>
                      <a:pt x="39" y="17"/>
                    </a:lnTo>
                    <a:lnTo>
                      <a:pt x="40" y="19"/>
                    </a:lnTo>
                    <a:lnTo>
                      <a:pt x="42" y="22"/>
                    </a:lnTo>
                    <a:lnTo>
                      <a:pt x="42" y="24"/>
                    </a:lnTo>
                    <a:lnTo>
                      <a:pt x="42" y="27"/>
                    </a:lnTo>
                    <a:lnTo>
                      <a:pt x="40" y="30"/>
                    </a:lnTo>
                    <a:lnTo>
                      <a:pt x="39" y="32"/>
                    </a:lnTo>
                    <a:lnTo>
                      <a:pt x="37" y="35"/>
                    </a:lnTo>
                    <a:lnTo>
                      <a:pt x="35" y="37"/>
                    </a:lnTo>
                    <a:lnTo>
                      <a:pt x="32" y="37"/>
                    </a:lnTo>
                    <a:lnTo>
                      <a:pt x="29" y="37"/>
                    </a:lnTo>
                    <a:lnTo>
                      <a:pt x="25" y="37"/>
                    </a:lnTo>
                    <a:lnTo>
                      <a:pt x="22" y="35"/>
                    </a:lnTo>
                    <a:lnTo>
                      <a:pt x="19" y="32"/>
                    </a:lnTo>
                    <a:lnTo>
                      <a:pt x="15" y="30"/>
                    </a:lnTo>
                    <a:lnTo>
                      <a:pt x="12" y="29"/>
                    </a:lnTo>
                    <a:lnTo>
                      <a:pt x="9" y="29"/>
                    </a:lnTo>
                    <a:lnTo>
                      <a:pt x="7" y="29"/>
                    </a:lnTo>
                    <a:lnTo>
                      <a:pt x="5" y="29"/>
                    </a:lnTo>
                    <a:lnTo>
                      <a:pt x="4" y="25"/>
                    </a:lnTo>
                    <a:lnTo>
                      <a:pt x="2" y="24"/>
                    </a:lnTo>
                    <a:lnTo>
                      <a:pt x="2" y="20"/>
                    </a:lnTo>
                    <a:lnTo>
                      <a:pt x="0" y="17"/>
                    </a:lnTo>
                    <a:lnTo>
                      <a:pt x="2" y="14"/>
                    </a:lnTo>
                    <a:lnTo>
                      <a:pt x="2" y="10"/>
                    </a:lnTo>
                    <a:lnTo>
                      <a:pt x="2" y="9"/>
                    </a:lnTo>
                    <a:lnTo>
                      <a:pt x="4" y="5"/>
                    </a:lnTo>
                    <a:lnTo>
                      <a:pt x="9" y="0"/>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37" name="Freeform 753"/>
              <p:cNvSpPr>
                <a:spLocks/>
              </p:cNvSpPr>
              <p:nvPr/>
            </p:nvSpPr>
            <p:spPr bwMode="auto">
              <a:xfrm>
                <a:off x="2079" y="3444"/>
                <a:ext cx="12" cy="18"/>
              </a:xfrm>
              <a:custGeom>
                <a:avLst/>
                <a:gdLst>
                  <a:gd name="T0" fmla="*/ 12 w 12"/>
                  <a:gd name="T1" fmla="*/ 0 h 18"/>
                  <a:gd name="T2" fmla="*/ 10 w 12"/>
                  <a:gd name="T3" fmla="*/ 0 h 18"/>
                  <a:gd name="T4" fmla="*/ 9 w 12"/>
                  <a:gd name="T5" fmla="*/ 0 h 18"/>
                  <a:gd name="T6" fmla="*/ 7 w 12"/>
                  <a:gd name="T7" fmla="*/ 0 h 18"/>
                  <a:gd name="T8" fmla="*/ 5 w 12"/>
                  <a:gd name="T9" fmla="*/ 2 h 18"/>
                  <a:gd name="T10" fmla="*/ 4 w 12"/>
                  <a:gd name="T11" fmla="*/ 2 h 18"/>
                  <a:gd name="T12" fmla="*/ 2 w 12"/>
                  <a:gd name="T13" fmla="*/ 3 h 18"/>
                  <a:gd name="T14" fmla="*/ 2 w 12"/>
                  <a:gd name="T15" fmla="*/ 3 h 18"/>
                  <a:gd name="T16" fmla="*/ 0 w 12"/>
                  <a:gd name="T17" fmla="*/ 5 h 18"/>
                  <a:gd name="T18" fmla="*/ 0 w 12"/>
                  <a:gd name="T19" fmla="*/ 8 h 18"/>
                  <a:gd name="T20" fmla="*/ 0 w 12"/>
                  <a:gd name="T21" fmla="*/ 10 h 18"/>
                  <a:gd name="T22" fmla="*/ 0 w 12"/>
                  <a:gd name="T23" fmla="*/ 13 h 18"/>
                  <a:gd name="T24" fmla="*/ 0 w 12"/>
                  <a:gd name="T25" fmla="*/ 15 h 18"/>
                  <a:gd name="T26" fmla="*/ 0 w 12"/>
                  <a:gd name="T27" fmla="*/ 16 h 18"/>
                  <a:gd name="T28" fmla="*/ 2 w 12"/>
                  <a:gd name="T29" fmla="*/ 16 h 18"/>
                  <a:gd name="T30" fmla="*/ 4 w 12"/>
                  <a:gd name="T31" fmla="*/ 18 h 18"/>
                  <a:gd name="T32" fmla="*/ 5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0" y="0"/>
                    </a:lnTo>
                    <a:lnTo>
                      <a:pt x="9" y="0"/>
                    </a:lnTo>
                    <a:lnTo>
                      <a:pt x="7" y="0"/>
                    </a:lnTo>
                    <a:lnTo>
                      <a:pt x="5" y="2"/>
                    </a:lnTo>
                    <a:lnTo>
                      <a:pt x="4" y="2"/>
                    </a:lnTo>
                    <a:lnTo>
                      <a:pt x="2" y="3"/>
                    </a:lnTo>
                    <a:lnTo>
                      <a:pt x="0" y="5"/>
                    </a:lnTo>
                    <a:lnTo>
                      <a:pt x="0" y="8"/>
                    </a:lnTo>
                    <a:lnTo>
                      <a:pt x="0" y="10"/>
                    </a:lnTo>
                    <a:lnTo>
                      <a:pt x="0" y="13"/>
                    </a:lnTo>
                    <a:lnTo>
                      <a:pt x="0" y="15"/>
                    </a:lnTo>
                    <a:lnTo>
                      <a:pt x="0" y="16"/>
                    </a:lnTo>
                    <a:lnTo>
                      <a:pt x="2" y="16"/>
                    </a:lnTo>
                    <a:lnTo>
                      <a:pt x="4" y="18"/>
                    </a:lnTo>
                    <a:lnTo>
                      <a:pt x="5" y="18"/>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38" name="Freeform 754"/>
              <p:cNvSpPr>
                <a:spLocks/>
              </p:cNvSpPr>
              <p:nvPr/>
            </p:nvSpPr>
            <p:spPr bwMode="auto">
              <a:xfrm>
                <a:off x="2041" y="3422"/>
                <a:ext cx="18" cy="5"/>
              </a:xfrm>
              <a:custGeom>
                <a:avLst/>
                <a:gdLst>
                  <a:gd name="T0" fmla="*/ 0 w 18"/>
                  <a:gd name="T1" fmla="*/ 2 h 5"/>
                  <a:gd name="T2" fmla="*/ 0 w 18"/>
                  <a:gd name="T3" fmla="*/ 2 h 5"/>
                  <a:gd name="T4" fmla="*/ 2 w 18"/>
                  <a:gd name="T5" fmla="*/ 0 h 5"/>
                  <a:gd name="T6" fmla="*/ 3 w 18"/>
                  <a:gd name="T7" fmla="*/ 0 h 5"/>
                  <a:gd name="T8" fmla="*/ 5 w 18"/>
                  <a:gd name="T9" fmla="*/ 0 h 5"/>
                  <a:gd name="T10" fmla="*/ 8 w 18"/>
                  <a:gd name="T11" fmla="*/ 2 h 5"/>
                  <a:gd name="T12" fmla="*/ 12 w 18"/>
                  <a:gd name="T13" fmla="*/ 2 h 5"/>
                  <a:gd name="T14" fmla="*/ 15 w 18"/>
                  <a:gd name="T15" fmla="*/ 4 h 5"/>
                  <a:gd name="T16" fmla="*/ 18 w 1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
                  <a:gd name="T29" fmla="*/ 18 w 1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
                    <a:moveTo>
                      <a:pt x="0" y="2"/>
                    </a:moveTo>
                    <a:lnTo>
                      <a:pt x="0" y="2"/>
                    </a:lnTo>
                    <a:lnTo>
                      <a:pt x="2" y="0"/>
                    </a:lnTo>
                    <a:lnTo>
                      <a:pt x="3" y="0"/>
                    </a:lnTo>
                    <a:lnTo>
                      <a:pt x="5" y="0"/>
                    </a:lnTo>
                    <a:lnTo>
                      <a:pt x="8" y="2"/>
                    </a:lnTo>
                    <a:lnTo>
                      <a:pt x="12" y="2"/>
                    </a:lnTo>
                    <a:lnTo>
                      <a:pt x="15" y="4"/>
                    </a:lnTo>
                    <a:lnTo>
                      <a:pt x="18" y="5"/>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39" name="Freeform 755"/>
              <p:cNvSpPr>
                <a:spLocks/>
              </p:cNvSpPr>
              <p:nvPr/>
            </p:nvSpPr>
            <p:spPr bwMode="auto">
              <a:xfrm>
                <a:off x="2043" y="3452"/>
                <a:ext cx="18" cy="4"/>
              </a:xfrm>
              <a:custGeom>
                <a:avLst/>
                <a:gdLst>
                  <a:gd name="T0" fmla="*/ 18 w 18"/>
                  <a:gd name="T1" fmla="*/ 4 h 4"/>
                  <a:gd name="T2" fmla="*/ 16 w 18"/>
                  <a:gd name="T3" fmla="*/ 4 h 4"/>
                  <a:gd name="T4" fmla="*/ 13 w 18"/>
                  <a:gd name="T5" fmla="*/ 2 h 4"/>
                  <a:gd name="T6" fmla="*/ 11 w 18"/>
                  <a:gd name="T7" fmla="*/ 2 h 4"/>
                  <a:gd name="T8" fmla="*/ 10 w 18"/>
                  <a:gd name="T9" fmla="*/ 2 h 4"/>
                  <a:gd name="T10" fmla="*/ 6 w 18"/>
                  <a:gd name="T11" fmla="*/ 0 h 4"/>
                  <a:gd name="T12" fmla="*/ 5 w 18"/>
                  <a:gd name="T13" fmla="*/ 0 h 4"/>
                  <a:gd name="T14" fmla="*/ 3 w 18"/>
                  <a:gd name="T15" fmla="*/ 0 h 4"/>
                  <a:gd name="T16" fmla="*/ 0 w 1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
                  <a:gd name="T29" fmla="*/ 18 w 1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
                    <a:moveTo>
                      <a:pt x="18" y="4"/>
                    </a:moveTo>
                    <a:lnTo>
                      <a:pt x="16" y="4"/>
                    </a:lnTo>
                    <a:lnTo>
                      <a:pt x="13" y="2"/>
                    </a:lnTo>
                    <a:lnTo>
                      <a:pt x="11" y="2"/>
                    </a:lnTo>
                    <a:lnTo>
                      <a:pt x="10" y="2"/>
                    </a:lnTo>
                    <a:lnTo>
                      <a:pt x="6" y="0"/>
                    </a:lnTo>
                    <a:lnTo>
                      <a:pt x="5" y="0"/>
                    </a:lnTo>
                    <a:lnTo>
                      <a:pt x="3" y="0"/>
                    </a:lnTo>
                    <a:lnTo>
                      <a:pt x="0" y="0"/>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0" name="Freeform 756"/>
              <p:cNvSpPr>
                <a:spLocks/>
              </p:cNvSpPr>
              <p:nvPr/>
            </p:nvSpPr>
            <p:spPr bwMode="auto">
              <a:xfrm>
                <a:off x="1421" y="3010"/>
                <a:ext cx="20" cy="11"/>
              </a:xfrm>
              <a:custGeom>
                <a:avLst/>
                <a:gdLst>
                  <a:gd name="T0" fmla="*/ 0 w 20"/>
                  <a:gd name="T1" fmla="*/ 0 h 11"/>
                  <a:gd name="T2" fmla="*/ 4 w 20"/>
                  <a:gd name="T3" fmla="*/ 1 h 11"/>
                  <a:gd name="T4" fmla="*/ 5 w 20"/>
                  <a:gd name="T5" fmla="*/ 1 h 11"/>
                  <a:gd name="T6" fmla="*/ 9 w 20"/>
                  <a:gd name="T7" fmla="*/ 3 h 11"/>
                  <a:gd name="T8" fmla="*/ 10 w 20"/>
                  <a:gd name="T9" fmla="*/ 5 h 11"/>
                  <a:gd name="T10" fmla="*/ 14 w 20"/>
                  <a:gd name="T11" fmla="*/ 6 h 11"/>
                  <a:gd name="T12" fmla="*/ 15 w 20"/>
                  <a:gd name="T13" fmla="*/ 8 h 11"/>
                  <a:gd name="T14" fmla="*/ 19 w 20"/>
                  <a:gd name="T15" fmla="*/ 10 h 11"/>
                  <a:gd name="T16" fmla="*/ 20 w 20"/>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1"/>
                  <a:gd name="T29" fmla="*/ 20 w 2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1">
                    <a:moveTo>
                      <a:pt x="0" y="0"/>
                    </a:moveTo>
                    <a:lnTo>
                      <a:pt x="4" y="1"/>
                    </a:lnTo>
                    <a:lnTo>
                      <a:pt x="5" y="1"/>
                    </a:lnTo>
                    <a:lnTo>
                      <a:pt x="9" y="3"/>
                    </a:lnTo>
                    <a:lnTo>
                      <a:pt x="10" y="5"/>
                    </a:lnTo>
                    <a:lnTo>
                      <a:pt x="14" y="6"/>
                    </a:lnTo>
                    <a:lnTo>
                      <a:pt x="15" y="8"/>
                    </a:lnTo>
                    <a:lnTo>
                      <a:pt x="19" y="10"/>
                    </a:lnTo>
                    <a:lnTo>
                      <a:pt x="20" y="11"/>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1" name="Freeform 757"/>
              <p:cNvSpPr>
                <a:spLocks/>
              </p:cNvSpPr>
              <p:nvPr/>
            </p:nvSpPr>
            <p:spPr bwMode="auto">
              <a:xfrm>
                <a:off x="1430" y="3006"/>
                <a:ext cx="15" cy="5"/>
              </a:xfrm>
              <a:custGeom>
                <a:avLst/>
                <a:gdLst>
                  <a:gd name="T0" fmla="*/ 0 w 15"/>
                  <a:gd name="T1" fmla="*/ 0 h 5"/>
                  <a:gd name="T2" fmla="*/ 1 w 15"/>
                  <a:gd name="T3" fmla="*/ 0 h 5"/>
                  <a:gd name="T4" fmla="*/ 3 w 15"/>
                  <a:gd name="T5" fmla="*/ 2 h 5"/>
                  <a:gd name="T6" fmla="*/ 5 w 15"/>
                  <a:gd name="T7" fmla="*/ 2 h 5"/>
                  <a:gd name="T8" fmla="*/ 8 w 15"/>
                  <a:gd name="T9" fmla="*/ 2 h 5"/>
                  <a:gd name="T10" fmla="*/ 10 w 15"/>
                  <a:gd name="T11" fmla="*/ 4 h 5"/>
                  <a:gd name="T12" fmla="*/ 11 w 15"/>
                  <a:gd name="T13" fmla="*/ 4 h 5"/>
                  <a:gd name="T14" fmla="*/ 13 w 15"/>
                  <a:gd name="T15" fmla="*/ 5 h 5"/>
                  <a:gd name="T16" fmla="*/ 15 w 1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
                  <a:gd name="T29" fmla="*/ 15 w 1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
                    <a:moveTo>
                      <a:pt x="0" y="0"/>
                    </a:moveTo>
                    <a:lnTo>
                      <a:pt x="1" y="0"/>
                    </a:lnTo>
                    <a:lnTo>
                      <a:pt x="3" y="2"/>
                    </a:lnTo>
                    <a:lnTo>
                      <a:pt x="5" y="2"/>
                    </a:lnTo>
                    <a:lnTo>
                      <a:pt x="8" y="2"/>
                    </a:lnTo>
                    <a:lnTo>
                      <a:pt x="10" y="4"/>
                    </a:lnTo>
                    <a:lnTo>
                      <a:pt x="11" y="4"/>
                    </a:lnTo>
                    <a:lnTo>
                      <a:pt x="13" y="5"/>
                    </a:lnTo>
                    <a:lnTo>
                      <a:pt x="15" y="5"/>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2" name="Freeform 758"/>
              <p:cNvSpPr>
                <a:spLocks/>
              </p:cNvSpPr>
              <p:nvPr/>
            </p:nvSpPr>
            <p:spPr bwMode="auto">
              <a:xfrm>
                <a:off x="1616" y="2912"/>
                <a:ext cx="5" cy="3"/>
              </a:xfrm>
              <a:custGeom>
                <a:avLst/>
                <a:gdLst>
                  <a:gd name="T0" fmla="*/ 0 w 5"/>
                  <a:gd name="T1" fmla="*/ 0 h 3"/>
                  <a:gd name="T2" fmla="*/ 0 w 5"/>
                  <a:gd name="T3" fmla="*/ 0 h 3"/>
                  <a:gd name="T4" fmla="*/ 1 w 5"/>
                  <a:gd name="T5" fmla="*/ 0 h 3"/>
                  <a:gd name="T6" fmla="*/ 1 w 5"/>
                  <a:gd name="T7" fmla="*/ 0 h 3"/>
                  <a:gd name="T8" fmla="*/ 3 w 5"/>
                  <a:gd name="T9" fmla="*/ 0 h 3"/>
                  <a:gd name="T10" fmla="*/ 3 w 5"/>
                  <a:gd name="T11" fmla="*/ 0 h 3"/>
                  <a:gd name="T12" fmla="*/ 3 w 5"/>
                  <a:gd name="T13" fmla="*/ 2 h 3"/>
                  <a:gd name="T14" fmla="*/ 5 w 5"/>
                  <a:gd name="T15" fmla="*/ 2 h 3"/>
                  <a:gd name="T16" fmla="*/ 5 w 5"/>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0"/>
                    </a:moveTo>
                    <a:lnTo>
                      <a:pt x="0" y="0"/>
                    </a:lnTo>
                    <a:lnTo>
                      <a:pt x="1" y="0"/>
                    </a:lnTo>
                    <a:lnTo>
                      <a:pt x="3" y="0"/>
                    </a:lnTo>
                    <a:lnTo>
                      <a:pt x="3" y="2"/>
                    </a:lnTo>
                    <a:lnTo>
                      <a:pt x="5" y="2"/>
                    </a:lnTo>
                    <a:lnTo>
                      <a:pt x="5" y="3"/>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3" name="Freeform 759"/>
              <p:cNvSpPr>
                <a:spLocks/>
              </p:cNvSpPr>
              <p:nvPr/>
            </p:nvSpPr>
            <p:spPr bwMode="auto">
              <a:xfrm>
                <a:off x="1780" y="2880"/>
                <a:ext cx="3" cy="17"/>
              </a:xfrm>
              <a:custGeom>
                <a:avLst/>
                <a:gdLst>
                  <a:gd name="T0" fmla="*/ 0 w 3"/>
                  <a:gd name="T1" fmla="*/ 0 h 17"/>
                  <a:gd name="T2" fmla="*/ 2 w 3"/>
                  <a:gd name="T3" fmla="*/ 2 h 17"/>
                  <a:gd name="T4" fmla="*/ 2 w 3"/>
                  <a:gd name="T5" fmla="*/ 4 h 17"/>
                  <a:gd name="T6" fmla="*/ 3 w 3"/>
                  <a:gd name="T7" fmla="*/ 5 h 17"/>
                  <a:gd name="T8" fmla="*/ 3 w 3"/>
                  <a:gd name="T9" fmla="*/ 9 h 17"/>
                  <a:gd name="T10" fmla="*/ 3 w 3"/>
                  <a:gd name="T11" fmla="*/ 10 h 17"/>
                  <a:gd name="T12" fmla="*/ 3 w 3"/>
                  <a:gd name="T13" fmla="*/ 12 h 17"/>
                  <a:gd name="T14" fmla="*/ 2 w 3"/>
                  <a:gd name="T15" fmla="*/ 14 h 17"/>
                  <a:gd name="T16" fmla="*/ 3 w 3"/>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7"/>
                  <a:gd name="T29" fmla="*/ 3 w 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7">
                    <a:moveTo>
                      <a:pt x="0" y="0"/>
                    </a:moveTo>
                    <a:lnTo>
                      <a:pt x="2" y="2"/>
                    </a:lnTo>
                    <a:lnTo>
                      <a:pt x="2" y="4"/>
                    </a:lnTo>
                    <a:lnTo>
                      <a:pt x="3" y="5"/>
                    </a:lnTo>
                    <a:lnTo>
                      <a:pt x="3" y="9"/>
                    </a:lnTo>
                    <a:lnTo>
                      <a:pt x="3" y="10"/>
                    </a:lnTo>
                    <a:lnTo>
                      <a:pt x="3" y="12"/>
                    </a:lnTo>
                    <a:lnTo>
                      <a:pt x="2" y="14"/>
                    </a:lnTo>
                    <a:lnTo>
                      <a:pt x="3" y="17"/>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4" name="Freeform 760"/>
              <p:cNvSpPr>
                <a:spLocks/>
              </p:cNvSpPr>
              <p:nvPr/>
            </p:nvSpPr>
            <p:spPr bwMode="auto">
              <a:xfrm>
                <a:off x="1797" y="2882"/>
                <a:ext cx="1" cy="15"/>
              </a:xfrm>
              <a:custGeom>
                <a:avLst/>
                <a:gdLst>
                  <a:gd name="T0" fmla="*/ 1 w 1"/>
                  <a:gd name="T1" fmla="*/ 0 h 15"/>
                  <a:gd name="T2" fmla="*/ 1 w 1"/>
                  <a:gd name="T3" fmla="*/ 2 h 15"/>
                  <a:gd name="T4" fmla="*/ 1 w 1"/>
                  <a:gd name="T5" fmla="*/ 3 h 15"/>
                  <a:gd name="T6" fmla="*/ 1 w 1"/>
                  <a:gd name="T7" fmla="*/ 5 h 15"/>
                  <a:gd name="T8" fmla="*/ 0 w 1"/>
                  <a:gd name="T9" fmla="*/ 7 h 15"/>
                  <a:gd name="T10" fmla="*/ 0 w 1"/>
                  <a:gd name="T11" fmla="*/ 8 h 15"/>
                  <a:gd name="T12" fmla="*/ 0 w 1"/>
                  <a:gd name="T13" fmla="*/ 10 h 15"/>
                  <a:gd name="T14" fmla="*/ 0 w 1"/>
                  <a:gd name="T15" fmla="*/ 12 h 15"/>
                  <a:gd name="T16" fmla="*/ 0 w 1"/>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1" y="0"/>
                    </a:moveTo>
                    <a:lnTo>
                      <a:pt x="1" y="2"/>
                    </a:lnTo>
                    <a:lnTo>
                      <a:pt x="1" y="3"/>
                    </a:lnTo>
                    <a:lnTo>
                      <a:pt x="1" y="5"/>
                    </a:lnTo>
                    <a:lnTo>
                      <a:pt x="0" y="7"/>
                    </a:lnTo>
                    <a:lnTo>
                      <a:pt x="0" y="8"/>
                    </a:lnTo>
                    <a:lnTo>
                      <a:pt x="0" y="10"/>
                    </a:lnTo>
                    <a:lnTo>
                      <a:pt x="0" y="12"/>
                    </a:lnTo>
                    <a:lnTo>
                      <a:pt x="0" y="15"/>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5" name="Freeform 761"/>
              <p:cNvSpPr>
                <a:spLocks/>
              </p:cNvSpPr>
              <p:nvPr/>
            </p:nvSpPr>
            <p:spPr bwMode="auto">
              <a:xfrm>
                <a:off x="2053" y="2947"/>
                <a:ext cx="21" cy="25"/>
              </a:xfrm>
              <a:custGeom>
                <a:avLst/>
                <a:gdLst>
                  <a:gd name="T0" fmla="*/ 21 w 21"/>
                  <a:gd name="T1" fmla="*/ 1 h 25"/>
                  <a:gd name="T2" fmla="*/ 21 w 21"/>
                  <a:gd name="T3" fmla="*/ 1 h 25"/>
                  <a:gd name="T4" fmla="*/ 21 w 21"/>
                  <a:gd name="T5" fmla="*/ 1 h 25"/>
                  <a:gd name="T6" fmla="*/ 20 w 21"/>
                  <a:gd name="T7" fmla="*/ 1 h 25"/>
                  <a:gd name="T8" fmla="*/ 20 w 21"/>
                  <a:gd name="T9" fmla="*/ 1 h 25"/>
                  <a:gd name="T10" fmla="*/ 20 w 21"/>
                  <a:gd name="T11" fmla="*/ 1 h 25"/>
                  <a:gd name="T12" fmla="*/ 20 w 21"/>
                  <a:gd name="T13" fmla="*/ 0 h 25"/>
                  <a:gd name="T14" fmla="*/ 20 w 21"/>
                  <a:gd name="T15" fmla="*/ 0 h 25"/>
                  <a:gd name="T16" fmla="*/ 20 w 21"/>
                  <a:gd name="T17" fmla="*/ 0 h 25"/>
                  <a:gd name="T18" fmla="*/ 18 w 21"/>
                  <a:gd name="T19" fmla="*/ 3 h 25"/>
                  <a:gd name="T20" fmla="*/ 16 w 21"/>
                  <a:gd name="T21" fmla="*/ 6 h 25"/>
                  <a:gd name="T22" fmla="*/ 13 w 21"/>
                  <a:gd name="T23" fmla="*/ 10 h 25"/>
                  <a:gd name="T24" fmla="*/ 10 w 21"/>
                  <a:gd name="T25" fmla="*/ 11 h 25"/>
                  <a:gd name="T26" fmla="*/ 6 w 21"/>
                  <a:gd name="T27" fmla="*/ 15 h 25"/>
                  <a:gd name="T28" fmla="*/ 3 w 21"/>
                  <a:gd name="T29" fmla="*/ 16 h 25"/>
                  <a:gd name="T30" fmla="*/ 1 w 21"/>
                  <a:gd name="T31" fmla="*/ 20 h 25"/>
                  <a:gd name="T32" fmla="*/ 0 w 21"/>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5"/>
                  <a:gd name="T53" fmla="*/ 21 w 21"/>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5">
                    <a:moveTo>
                      <a:pt x="21" y="1"/>
                    </a:moveTo>
                    <a:lnTo>
                      <a:pt x="21" y="1"/>
                    </a:lnTo>
                    <a:lnTo>
                      <a:pt x="20" y="1"/>
                    </a:lnTo>
                    <a:lnTo>
                      <a:pt x="20" y="0"/>
                    </a:lnTo>
                    <a:lnTo>
                      <a:pt x="18" y="3"/>
                    </a:lnTo>
                    <a:lnTo>
                      <a:pt x="16" y="6"/>
                    </a:lnTo>
                    <a:lnTo>
                      <a:pt x="13" y="10"/>
                    </a:lnTo>
                    <a:lnTo>
                      <a:pt x="10" y="11"/>
                    </a:lnTo>
                    <a:lnTo>
                      <a:pt x="6" y="15"/>
                    </a:lnTo>
                    <a:lnTo>
                      <a:pt x="3" y="16"/>
                    </a:lnTo>
                    <a:lnTo>
                      <a:pt x="1" y="20"/>
                    </a:lnTo>
                    <a:lnTo>
                      <a:pt x="0" y="25"/>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6" name="Freeform 762"/>
              <p:cNvSpPr>
                <a:spLocks/>
              </p:cNvSpPr>
              <p:nvPr/>
            </p:nvSpPr>
            <p:spPr bwMode="auto">
              <a:xfrm>
                <a:off x="2063" y="2948"/>
                <a:ext cx="30" cy="24"/>
              </a:xfrm>
              <a:custGeom>
                <a:avLst/>
                <a:gdLst>
                  <a:gd name="T0" fmla="*/ 0 w 30"/>
                  <a:gd name="T1" fmla="*/ 24 h 24"/>
                  <a:gd name="T2" fmla="*/ 3 w 30"/>
                  <a:gd name="T3" fmla="*/ 19 h 24"/>
                  <a:gd name="T4" fmla="*/ 5 w 30"/>
                  <a:gd name="T5" fmla="*/ 15 h 24"/>
                  <a:gd name="T6" fmla="*/ 8 w 30"/>
                  <a:gd name="T7" fmla="*/ 10 h 24"/>
                  <a:gd name="T8" fmla="*/ 11 w 30"/>
                  <a:gd name="T9" fmla="*/ 7 h 24"/>
                  <a:gd name="T10" fmla="*/ 16 w 30"/>
                  <a:gd name="T11" fmla="*/ 5 h 24"/>
                  <a:gd name="T12" fmla="*/ 20 w 30"/>
                  <a:gd name="T13" fmla="*/ 2 h 24"/>
                  <a:gd name="T14" fmla="*/ 25 w 30"/>
                  <a:gd name="T15" fmla="*/ 0 h 24"/>
                  <a:gd name="T16" fmla="*/ 3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24"/>
                    </a:moveTo>
                    <a:lnTo>
                      <a:pt x="3" y="19"/>
                    </a:lnTo>
                    <a:lnTo>
                      <a:pt x="5" y="15"/>
                    </a:lnTo>
                    <a:lnTo>
                      <a:pt x="8" y="10"/>
                    </a:lnTo>
                    <a:lnTo>
                      <a:pt x="11" y="7"/>
                    </a:lnTo>
                    <a:lnTo>
                      <a:pt x="16" y="5"/>
                    </a:lnTo>
                    <a:lnTo>
                      <a:pt x="20" y="2"/>
                    </a:lnTo>
                    <a:lnTo>
                      <a:pt x="25" y="0"/>
                    </a:lnTo>
                    <a:lnTo>
                      <a:pt x="30" y="0"/>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7" name="Freeform 763"/>
              <p:cNvSpPr>
                <a:spLocks/>
              </p:cNvSpPr>
              <p:nvPr/>
            </p:nvSpPr>
            <p:spPr bwMode="auto">
              <a:xfrm>
                <a:off x="2079" y="2962"/>
                <a:ext cx="5" cy="5"/>
              </a:xfrm>
              <a:custGeom>
                <a:avLst/>
                <a:gdLst>
                  <a:gd name="T0" fmla="*/ 0 w 5"/>
                  <a:gd name="T1" fmla="*/ 5 h 5"/>
                  <a:gd name="T2" fmla="*/ 2 w 5"/>
                  <a:gd name="T3" fmla="*/ 5 h 5"/>
                  <a:gd name="T4" fmla="*/ 2 w 5"/>
                  <a:gd name="T5" fmla="*/ 3 h 5"/>
                  <a:gd name="T6" fmla="*/ 2 w 5"/>
                  <a:gd name="T7" fmla="*/ 3 h 5"/>
                  <a:gd name="T8" fmla="*/ 4 w 5"/>
                  <a:gd name="T9" fmla="*/ 1 h 5"/>
                  <a:gd name="T10" fmla="*/ 4 w 5"/>
                  <a:gd name="T11" fmla="*/ 1 h 5"/>
                  <a:gd name="T12" fmla="*/ 4 w 5"/>
                  <a:gd name="T13" fmla="*/ 0 h 5"/>
                  <a:gd name="T14" fmla="*/ 5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5"/>
                    </a:moveTo>
                    <a:lnTo>
                      <a:pt x="2" y="5"/>
                    </a:lnTo>
                    <a:lnTo>
                      <a:pt x="2" y="3"/>
                    </a:lnTo>
                    <a:lnTo>
                      <a:pt x="4" y="1"/>
                    </a:lnTo>
                    <a:lnTo>
                      <a:pt x="4" y="0"/>
                    </a:lnTo>
                    <a:lnTo>
                      <a:pt x="5" y="0"/>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8" name="Freeform 764"/>
              <p:cNvSpPr>
                <a:spLocks/>
              </p:cNvSpPr>
              <p:nvPr/>
            </p:nvSpPr>
            <p:spPr bwMode="auto">
              <a:xfrm>
                <a:off x="2114" y="2945"/>
                <a:ext cx="25" cy="25"/>
              </a:xfrm>
              <a:custGeom>
                <a:avLst/>
                <a:gdLst>
                  <a:gd name="T0" fmla="*/ 0 w 25"/>
                  <a:gd name="T1" fmla="*/ 25 h 25"/>
                  <a:gd name="T2" fmla="*/ 2 w 25"/>
                  <a:gd name="T3" fmla="*/ 23 h 25"/>
                  <a:gd name="T4" fmla="*/ 3 w 25"/>
                  <a:gd name="T5" fmla="*/ 23 h 25"/>
                  <a:gd name="T6" fmla="*/ 3 w 25"/>
                  <a:gd name="T7" fmla="*/ 22 h 25"/>
                  <a:gd name="T8" fmla="*/ 5 w 25"/>
                  <a:gd name="T9" fmla="*/ 22 h 25"/>
                  <a:gd name="T10" fmla="*/ 7 w 25"/>
                  <a:gd name="T11" fmla="*/ 20 h 25"/>
                  <a:gd name="T12" fmla="*/ 7 w 25"/>
                  <a:gd name="T13" fmla="*/ 20 h 25"/>
                  <a:gd name="T14" fmla="*/ 8 w 25"/>
                  <a:gd name="T15" fmla="*/ 18 h 25"/>
                  <a:gd name="T16" fmla="*/ 8 w 25"/>
                  <a:gd name="T17" fmla="*/ 18 h 25"/>
                  <a:gd name="T18" fmla="*/ 10 w 25"/>
                  <a:gd name="T19" fmla="*/ 15 h 25"/>
                  <a:gd name="T20" fmla="*/ 12 w 25"/>
                  <a:gd name="T21" fmla="*/ 13 h 25"/>
                  <a:gd name="T22" fmla="*/ 13 w 25"/>
                  <a:gd name="T23" fmla="*/ 10 h 25"/>
                  <a:gd name="T24" fmla="*/ 15 w 25"/>
                  <a:gd name="T25" fmla="*/ 8 h 25"/>
                  <a:gd name="T26" fmla="*/ 18 w 25"/>
                  <a:gd name="T27" fmla="*/ 5 h 25"/>
                  <a:gd name="T28" fmla="*/ 20 w 25"/>
                  <a:gd name="T29" fmla="*/ 3 h 25"/>
                  <a:gd name="T30" fmla="*/ 22 w 25"/>
                  <a:gd name="T31" fmla="*/ 2 h 25"/>
                  <a:gd name="T32" fmla="*/ 25 w 2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0" y="25"/>
                    </a:moveTo>
                    <a:lnTo>
                      <a:pt x="2" y="23"/>
                    </a:lnTo>
                    <a:lnTo>
                      <a:pt x="3" y="23"/>
                    </a:lnTo>
                    <a:lnTo>
                      <a:pt x="3" y="22"/>
                    </a:lnTo>
                    <a:lnTo>
                      <a:pt x="5" y="22"/>
                    </a:lnTo>
                    <a:lnTo>
                      <a:pt x="7" y="20"/>
                    </a:lnTo>
                    <a:lnTo>
                      <a:pt x="8" y="18"/>
                    </a:lnTo>
                    <a:lnTo>
                      <a:pt x="10" y="15"/>
                    </a:lnTo>
                    <a:lnTo>
                      <a:pt x="12" y="13"/>
                    </a:lnTo>
                    <a:lnTo>
                      <a:pt x="13" y="10"/>
                    </a:lnTo>
                    <a:lnTo>
                      <a:pt x="15" y="8"/>
                    </a:lnTo>
                    <a:lnTo>
                      <a:pt x="18" y="5"/>
                    </a:lnTo>
                    <a:lnTo>
                      <a:pt x="20" y="3"/>
                    </a:lnTo>
                    <a:lnTo>
                      <a:pt x="22" y="2"/>
                    </a:lnTo>
                    <a:lnTo>
                      <a:pt x="25" y="0"/>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49" name="Freeform 765"/>
              <p:cNvSpPr>
                <a:spLocks/>
              </p:cNvSpPr>
              <p:nvPr/>
            </p:nvSpPr>
            <p:spPr bwMode="auto">
              <a:xfrm>
                <a:off x="2210" y="2947"/>
                <a:ext cx="29" cy="28"/>
              </a:xfrm>
              <a:custGeom>
                <a:avLst/>
                <a:gdLst>
                  <a:gd name="T0" fmla="*/ 29 w 29"/>
                  <a:gd name="T1" fmla="*/ 0 h 28"/>
                  <a:gd name="T2" fmla="*/ 25 w 29"/>
                  <a:gd name="T3" fmla="*/ 3 h 28"/>
                  <a:gd name="T4" fmla="*/ 22 w 29"/>
                  <a:gd name="T5" fmla="*/ 6 h 28"/>
                  <a:gd name="T6" fmla="*/ 17 w 29"/>
                  <a:gd name="T7" fmla="*/ 10 h 28"/>
                  <a:gd name="T8" fmla="*/ 14 w 29"/>
                  <a:gd name="T9" fmla="*/ 13 h 28"/>
                  <a:gd name="T10" fmla="*/ 9 w 29"/>
                  <a:gd name="T11" fmla="*/ 15 h 28"/>
                  <a:gd name="T12" fmla="*/ 5 w 29"/>
                  <a:gd name="T13" fmla="*/ 18 h 28"/>
                  <a:gd name="T14" fmla="*/ 2 w 29"/>
                  <a:gd name="T15" fmla="*/ 23 h 28"/>
                  <a:gd name="T16" fmla="*/ 0 w 29"/>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8"/>
                  <a:gd name="T29" fmla="*/ 29 w 2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8">
                    <a:moveTo>
                      <a:pt x="29" y="0"/>
                    </a:moveTo>
                    <a:lnTo>
                      <a:pt x="25" y="3"/>
                    </a:lnTo>
                    <a:lnTo>
                      <a:pt x="22" y="6"/>
                    </a:lnTo>
                    <a:lnTo>
                      <a:pt x="17" y="10"/>
                    </a:lnTo>
                    <a:lnTo>
                      <a:pt x="14" y="13"/>
                    </a:lnTo>
                    <a:lnTo>
                      <a:pt x="9" y="15"/>
                    </a:lnTo>
                    <a:lnTo>
                      <a:pt x="5" y="18"/>
                    </a:lnTo>
                    <a:lnTo>
                      <a:pt x="2" y="23"/>
                    </a:lnTo>
                    <a:lnTo>
                      <a:pt x="0" y="28"/>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50" name="Freeform 766"/>
              <p:cNvSpPr>
                <a:spLocks/>
              </p:cNvSpPr>
              <p:nvPr/>
            </p:nvSpPr>
            <p:spPr bwMode="auto">
              <a:xfrm>
                <a:off x="2197" y="2963"/>
                <a:ext cx="13" cy="15"/>
              </a:xfrm>
              <a:custGeom>
                <a:avLst/>
                <a:gdLst>
                  <a:gd name="T0" fmla="*/ 13 w 13"/>
                  <a:gd name="T1" fmla="*/ 0 h 15"/>
                  <a:gd name="T2" fmla="*/ 12 w 13"/>
                  <a:gd name="T3" fmla="*/ 2 h 15"/>
                  <a:gd name="T4" fmla="*/ 10 w 13"/>
                  <a:gd name="T5" fmla="*/ 4 h 15"/>
                  <a:gd name="T6" fmla="*/ 8 w 13"/>
                  <a:gd name="T7" fmla="*/ 7 h 15"/>
                  <a:gd name="T8" fmla="*/ 7 w 13"/>
                  <a:gd name="T9" fmla="*/ 9 h 15"/>
                  <a:gd name="T10" fmla="*/ 5 w 13"/>
                  <a:gd name="T11" fmla="*/ 10 h 15"/>
                  <a:gd name="T12" fmla="*/ 2 w 13"/>
                  <a:gd name="T13" fmla="*/ 12 h 15"/>
                  <a:gd name="T14" fmla="*/ 0 w 13"/>
                  <a:gd name="T15" fmla="*/ 14 h 15"/>
                  <a:gd name="T16" fmla="*/ 0 w 13"/>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13" y="0"/>
                    </a:moveTo>
                    <a:lnTo>
                      <a:pt x="12" y="2"/>
                    </a:lnTo>
                    <a:lnTo>
                      <a:pt x="10" y="4"/>
                    </a:lnTo>
                    <a:lnTo>
                      <a:pt x="8" y="7"/>
                    </a:lnTo>
                    <a:lnTo>
                      <a:pt x="7" y="9"/>
                    </a:lnTo>
                    <a:lnTo>
                      <a:pt x="5" y="10"/>
                    </a:lnTo>
                    <a:lnTo>
                      <a:pt x="2" y="12"/>
                    </a:lnTo>
                    <a:lnTo>
                      <a:pt x="0" y="14"/>
                    </a:lnTo>
                    <a:lnTo>
                      <a:pt x="0" y="15"/>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51" name="Freeform 767"/>
              <p:cNvSpPr>
                <a:spLocks/>
              </p:cNvSpPr>
              <p:nvPr/>
            </p:nvSpPr>
            <p:spPr bwMode="auto">
              <a:xfrm>
                <a:off x="2506" y="2915"/>
                <a:ext cx="28" cy="38"/>
              </a:xfrm>
              <a:custGeom>
                <a:avLst/>
                <a:gdLst>
                  <a:gd name="T0" fmla="*/ 28 w 28"/>
                  <a:gd name="T1" fmla="*/ 0 h 38"/>
                  <a:gd name="T2" fmla="*/ 25 w 28"/>
                  <a:gd name="T3" fmla="*/ 4 h 38"/>
                  <a:gd name="T4" fmla="*/ 20 w 28"/>
                  <a:gd name="T5" fmla="*/ 9 h 38"/>
                  <a:gd name="T6" fmla="*/ 15 w 28"/>
                  <a:gd name="T7" fmla="*/ 14 h 38"/>
                  <a:gd name="T8" fmla="*/ 12 w 28"/>
                  <a:gd name="T9" fmla="*/ 17 h 38"/>
                  <a:gd name="T10" fmla="*/ 7 w 28"/>
                  <a:gd name="T11" fmla="*/ 22 h 38"/>
                  <a:gd name="T12" fmla="*/ 4 w 28"/>
                  <a:gd name="T13" fmla="*/ 27 h 38"/>
                  <a:gd name="T14" fmla="*/ 2 w 28"/>
                  <a:gd name="T15" fmla="*/ 32 h 38"/>
                  <a:gd name="T16" fmla="*/ 0 w 28"/>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8"/>
                  <a:gd name="T29" fmla="*/ 28 w 2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8">
                    <a:moveTo>
                      <a:pt x="28" y="0"/>
                    </a:moveTo>
                    <a:lnTo>
                      <a:pt x="25" y="4"/>
                    </a:lnTo>
                    <a:lnTo>
                      <a:pt x="20" y="9"/>
                    </a:lnTo>
                    <a:lnTo>
                      <a:pt x="15" y="14"/>
                    </a:lnTo>
                    <a:lnTo>
                      <a:pt x="12" y="17"/>
                    </a:lnTo>
                    <a:lnTo>
                      <a:pt x="7" y="22"/>
                    </a:lnTo>
                    <a:lnTo>
                      <a:pt x="4" y="27"/>
                    </a:lnTo>
                    <a:lnTo>
                      <a:pt x="2" y="32"/>
                    </a:lnTo>
                    <a:lnTo>
                      <a:pt x="0" y="38"/>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52" name="Freeform 768"/>
              <p:cNvSpPr>
                <a:spLocks/>
              </p:cNvSpPr>
              <p:nvPr/>
            </p:nvSpPr>
            <p:spPr bwMode="auto">
              <a:xfrm>
                <a:off x="2529" y="2917"/>
                <a:ext cx="15" cy="15"/>
              </a:xfrm>
              <a:custGeom>
                <a:avLst/>
                <a:gdLst>
                  <a:gd name="T0" fmla="*/ 15 w 15"/>
                  <a:gd name="T1" fmla="*/ 0 h 15"/>
                  <a:gd name="T2" fmla="*/ 14 w 15"/>
                  <a:gd name="T3" fmla="*/ 2 h 15"/>
                  <a:gd name="T4" fmla="*/ 12 w 15"/>
                  <a:gd name="T5" fmla="*/ 5 h 15"/>
                  <a:gd name="T6" fmla="*/ 10 w 15"/>
                  <a:gd name="T7" fmla="*/ 7 h 15"/>
                  <a:gd name="T8" fmla="*/ 9 w 15"/>
                  <a:gd name="T9" fmla="*/ 8 h 15"/>
                  <a:gd name="T10" fmla="*/ 5 w 15"/>
                  <a:gd name="T11" fmla="*/ 10 h 15"/>
                  <a:gd name="T12" fmla="*/ 4 w 15"/>
                  <a:gd name="T13" fmla="*/ 12 h 15"/>
                  <a:gd name="T14" fmla="*/ 2 w 15"/>
                  <a:gd name="T15" fmla="*/ 13 h 15"/>
                  <a:gd name="T16" fmla="*/ 0 w 15"/>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5" y="0"/>
                    </a:moveTo>
                    <a:lnTo>
                      <a:pt x="14" y="2"/>
                    </a:lnTo>
                    <a:lnTo>
                      <a:pt x="12" y="5"/>
                    </a:lnTo>
                    <a:lnTo>
                      <a:pt x="10" y="7"/>
                    </a:lnTo>
                    <a:lnTo>
                      <a:pt x="9" y="8"/>
                    </a:lnTo>
                    <a:lnTo>
                      <a:pt x="5" y="10"/>
                    </a:lnTo>
                    <a:lnTo>
                      <a:pt x="4" y="12"/>
                    </a:lnTo>
                    <a:lnTo>
                      <a:pt x="2" y="13"/>
                    </a:lnTo>
                    <a:lnTo>
                      <a:pt x="0" y="15"/>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53" name="Freeform 769"/>
              <p:cNvSpPr>
                <a:spLocks/>
              </p:cNvSpPr>
              <p:nvPr/>
            </p:nvSpPr>
            <p:spPr bwMode="auto">
              <a:xfrm>
                <a:off x="2598" y="2947"/>
                <a:ext cx="36" cy="23"/>
              </a:xfrm>
              <a:custGeom>
                <a:avLst/>
                <a:gdLst>
                  <a:gd name="T0" fmla="*/ 36 w 36"/>
                  <a:gd name="T1" fmla="*/ 0 h 23"/>
                  <a:gd name="T2" fmla="*/ 31 w 36"/>
                  <a:gd name="T3" fmla="*/ 3 h 23"/>
                  <a:gd name="T4" fmla="*/ 26 w 36"/>
                  <a:gd name="T5" fmla="*/ 5 h 23"/>
                  <a:gd name="T6" fmla="*/ 21 w 36"/>
                  <a:gd name="T7" fmla="*/ 6 h 23"/>
                  <a:gd name="T8" fmla="*/ 16 w 36"/>
                  <a:gd name="T9" fmla="*/ 10 h 23"/>
                  <a:gd name="T10" fmla="*/ 13 w 36"/>
                  <a:gd name="T11" fmla="*/ 11 h 23"/>
                  <a:gd name="T12" fmla="*/ 8 w 36"/>
                  <a:gd name="T13" fmla="*/ 15 h 23"/>
                  <a:gd name="T14" fmla="*/ 5 w 36"/>
                  <a:gd name="T15" fmla="*/ 18 h 23"/>
                  <a:gd name="T16" fmla="*/ 1 w 36"/>
                  <a:gd name="T17" fmla="*/ 23 h 23"/>
                  <a:gd name="T18" fmla="*/ 1 w 36"/>
                  <a:gd name="T19" fmla="*/ 23 h 23"/>
                  <a:gd name="T20" fmla="*/ 1 w 36"/>
                  <a:gd name="T21" fmla="*/ 23 h 23"/>
                  <a:gd name="T22" fmla="*/ 0 w 36"/>
                  <a:gd name="T23" fmla="*/ 23 h 23"/>
                  <a:gd name="T24" fmla="*/ 0 w 36"/>
                  <a:gd name="T25" fmla="*/ 23 h 23"/>
                  <a:gd name="T26" fmla="*/ 0 w 36"/>
                  <a:gd name="T27" fmla="*/ 23 h 23"/>
                  <a:gd name="T28" fmla="*/ 0 w 36"/>
                  <a:gd name="T29" fmla="*/ 23 h 23"/>
                  <a:gd name="T30" fmla="*/ 0 w 36"/>
                  <a:gd name="T31" fmla="*/ 21 h 23"/>
                  <a:gd name="T32" fmla="*/ 0 w 36"/>
                  <a:gd name="T33" fmla="*/ 2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36" y="0"/>
                    </a:moveTo>
                    <a:lnTo>
                      <a:pt x="31" y="3"/>
                    </a:lnTo>
                    <a:lnTo>
                      <a:pt x="26" y="5"/>
                    </a:lnTo>
                    <a:lnTo>
                      <a:pt x="21" y="6"/>
                    </a:lnTo>
                    <a:lnTo>
                      <a:pt x="16" y="10"/>
                    </a:lnTo>
                    <a:lnTo>
                      <a:pt x="13" y="11"/>
                    </a:lnTo>
                    <a:lnTo>
                      <a:pt x="8" y="15"/>
                    </a:lnTo>
                    <a:lnTo>
                      <a:pt x="5" y="18"/>
                    </a:lnTo>
                    <a:lnTo>
                      <a:pt x="1" y="23"/>
                    </a:lnTo>
                    <a:lnTo>
                      <a:pt x="0" y="23"/>
                    </a:lnTo>
                    <a:lnTo>
                      <a:pt x="0" y="21"/>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54" name="Freeform 770"/>
              <p:cNvSpPr>
                <a:spLocks/>
              </p:cNvSpPr>
              <p:nvPr/>
            </p:nvSpPr>
            <p:spPr bwMode="auto">
              <a:xfrm>
                <a:off x="2616" y="2947"/>
                <a:ext cx="13" cy="3"/>
              </a:xfrm>
              <a:custGeom>
                <a:avLst/>
                <a:gdLst>
                  <a:gd name="T0" fmla="*/ 13 w 13"/>
                  <a:gd name="T1" fmla="*/ 0 h 3"/>
                  <a:gd name="T2" fmla="*/ 11 w 13"/>
                  <a:gd name="T3" fmla="*/ 0 h 3"/>
                  <a:gd name="T4" fmla="*/ 10 w 13"/>
                  <a:gd name="T5" fmla="*/ 0 h 3"/>
                  <a:gd name="T6" fmla="*/ 8 w 13"/>
                  <a:gd name="T7" fmla="*/ 0 h 3"/>
                  <a:gd name="T8" fmla="*/ 7 w 13"/>
                  <a:gd name="T9" fmla="*/ 0 h 3"/>
                  <a:gd name="T10" fmla="*/ 5 w 13"/>
                  <a:gd name="T11" fmla="*/ 1 h 3"/>
                  <a:gd name="T12" fmla="*/ 3 w 13"/>
                  <a:gd name="T13" fmla="*/ 1 h 3"/>
                  <a:gd name="T14" fmla="*/ 2 w 13"/>
                  <a:gd name="T15" fmla="*/ 1 h 3"/>
                  <a:gd name="T16" fmla="*/ 0 w 1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13" y="0"/>
                    </a:moveTo>
                    <a:lnTo>
                      <a:pt x="11" y="0"/>
                    </a:lnTo>
                    <a:lnTo>
                      <a:pt x="10" y="0"/>
                    </a:lnTo>
                    <a:lnTo>
                      <a:pt x="8" y="0"/>
                    </a:lnTo>
                    <a:lnTo>
                      <a:pt x="7" y="0"/>
                    </a:lnTo>
                    <a:lnTo>
                      <a:pt x="5" y="1"/>
                    </a:lnTo>
                    <a:lnTo>
                      <a:pt x="3" y="1"/>
                    </a:lnTo>
                    <a:lnTo>
                      <a:pt x="2" y="1"/>
                    </a:lnTo>
                    <a:lnTo>
                      <a:pt x="0" y="3"/>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55" name="Freeform 771"/>
              <p:cNvSpPr>
                <a:spLocks/>
              </p:cNvSpPr>
              <p:nvPr/>
            </p:nvSpPr>
            <p:spPr bwMode="auto">
              <a:xfrm>
                <a:off x="2591" y="2942"/>
                <a:ext cx="30" cy="25"/>
              </a:xfrm>
              <a:custGeom>
                <a:avLst/>
                <a:gdLst>
                  <a:gd name="T0" fmla="*/ 30 w 30"/>
                  <a:gd name="T1" fmla="*/ 0 h 25"/>
                  <a:gd name="T2" fmla="*/ 27 w 30"/>
                  <a:gd name="T3" fmla="*/ 1 h 25"/>
                  <a:gd name="T4" fmla="*/ 23 w 30"/>
                  <a:gd name="T5" fmla="*/ 5 h 25"/>
                  <a:gd name="T6" fmla="*/ 18 w 30"/>
                  <a:gd name="T7" fmla="*/ 8 h 25"/>
                  <a:gd name="T8" fmla="*/ 15 w 30"/>
                  <a:gd name="T9" fmla="*/ 10 h 25"/>
                  <a:gd name="T10" fmla="*/ 10 w 30"/>
                  <a:gd name="T11" fmla="*/ 13 h 25"/>
                  <a:gd name="T12" fmla="*/ 7 w 30"/>
                  <a:gd name="T13" fmla="*/ 16 h 25"/>
                  <a:gd name="T14" fmla="*/ 3 w 30"/>
                  <a:gd name="T15" fmla="*/ 20 h 25"/>
                  <a:gd name="T16" fmla="*/ 0 w 30"/>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5"/>
                  <a:gd name="T29" fmla="*/ 30 w 30"/>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5">
                    <a:moveTo>
                      <a:pt x="30" y="0"/>
                    </a:moveTo>
                    <a:lnTo>
                      <a:pt x="27" y="1"/>
                    </a:lnTo>
                    <a:lnTo>
                      <a:pt x="23" y="5"/>
                    </a:lnTo>
                    <a:lnTo>
                      <a:pt x="18" y="8"/>
                    </a:lnTo>
                    <a:lnTo>
                      <a:pt x="15" y="10"/>
                    </a:lnTo>
                    <a:lnTo>
                      <a:pt x="10" y="13"/>
                    </a:lnTo>
                    <a:lnTo>
                      <a:pt x="7" y="16"/>
                    </a:lnTo>
                    <a:lnTo>
                      <a:pt x="3" y="20"/>
                    </a:lnTo>
                    <a:lnTo>
                      <a:pt x="0" y="25"/>
                    </a:lnTo>
                  </a:path>
                </a:pathLst>
              </a:custGeom>
              <a:noFill/>
              <a:ln w="3175">
                <a:solidFill>
                  <a:srgbClr val="000000"/>
                </a:solidFill>
                <a:round/>
                <a:headEnd/>
                <a:tailEnd/>
              </a:ln>
            </p:spPr>
            <p:txBody>
              <a:bodyPr/>
              <a:lstStyle/>
              <a:p>
                <a:pPr algn="ctr"/>
                <a:endParaRPr lang="en-US">
                  <a:latin typeface="Candara" pitchFamily="34" charset="0"/>
                </a:endParaRPr>
              </a:p>
            </p:txBody>
          </p:sp>
          <p:sp>
            <p:nvSpPr>
              <p:cNvPr id="7556" name="Freeform 772"/>
              <p:cNvSpPr>
                <a:spLocks/>
              </p:cNvSpPr>
              <p:nvPr/>
            </p:nvSpPr>
            <p:spPr bwMode="auto">
              <a:xfrm>
                <a:off x="1405" y="2960"/>
                <a:ext cx="580" cy="786"/>
              </a:xfrm>
              <a:custGeom>
                <a:avLst/>
                <a:gdLst>
                  <a:gd name="T0" fmla="*/ 51 w 580"/>
                  <a:gd name="T1" fmla="*/ 106 h 786"/>
                  <a:gd name="T2" fmla="*/ 96 w 580"/>
                  <a:gd name="T3" fmla="*/ 80 h 786"/>
                  <a:gd name="T4" fmla="*/ 171 w 580"/>
                  <a:gd name="T5" fmla="*/ 43 h 786"/>
                  <a:gd name="T6" fmla="*/ 241 w 580"/>
                  <a:gd name="T7" fmla="*/ 18 h 786"/>
                  <a:gd name="T8" fmla="*/ 289 w 580"/>
                  <a:gd name="T9" fmla="*/ 7 h 786"/>
                  <a:gd name="T10" fmla="*/ 339 w 580"/>
                  <a:gd name="T11" fmla="*/ 0 h 786"/>
                  <a:gd name="T12" fmla="*/ 383 w 580"/>
                  <a:gd name="T13" fmla="*/ 0 h 786"/>
                  <a:gd name="T14" fmla="*/ 425 w 580"/>
                  <a:gd name="T15" fmla="*/ 2 h 786"/>
                  <a:gd name="T16" fmla="*/ 463 w 580"/>
                  <a:gd name="T17" fmla="*/ 8 h 786"/>
                  <a:gd name="T18" fmla="*/ 495 w 580"/>
                  <a:gd name="T19" fmla="*/ 17 h 786"/>
                  <a:gd name="T20" fmla="*/ 521 w 580"/>
                  <a:gd name="T21" fmla="*/ 28 h 786"/>
                  <a:gd name="T22" fmla="*/ 541 w 580"/>
                  <a:gd name="T23" fmla="*/ 40 h 786"/>
                  <a:gd name="T24" fmla="*/ 556 w 580"/>
                  <a:gd name="T25" fmla="*/ 53 h 786"/>
                  <a:gd name="T26" fmla="*/ 563 w 580"/>
                  <a:gd name="T27" fmla="*/ 66 h 786"/>
                  <a:gd name="T28" fmla="*/ 565 w 580"/>
                  <a:gd name="T29" fmla="*/ 85 h 786"/>
                  <a:gd name="T30" fmla="*/ 560 w 580"/>
                  <a:gd name="T31" fmla="*/ 121 h 786"/>
                  <a:gd name="T32" fmla="*/ 550 w 580"/>
                  <a:gd name="T33" fmla="*/ 182 h 786"/>
                  <a:gd name="T34" fmla="*/ 543 w 580"/>
                  <a:gd name="T35" fmla="*/ 232 h 786"/>
                  <a:gd name="T36" fmla="*/ 541 w 580"/>
                  <a:gd name="T37" fmla="*/ 265 h 786"/>
                  <a:gd name="T38" fmla="*/ 546 w 580"/>
                  <a:gd name="T39" fmla="*/ 313 h 786"/>
                  <a:gd name="T40" fmla="*/ 563 w 580"/>
                  <a:gd name="T41" fmla="*/ 375 h 786"/>
                  <a:gd name="T42" fmla="*/ 575 w 580"/>
                  <a:gd name="T43" fmla="*/ 418 h 786"/>
                  <a:gd name="T44" fmla="*/ 580 w 580"/>
                  <a:gd name="T45" fmla="*/ 444 h 786"/>
                  <a:gd name="T46" fmla="*/ 578 w 580"/>
                  <a:gd name="T47" fmla="*/ 467 h 786"/>
                  <a:gd name="T48" fmla="*/ 571 w 580"/>
                  <a:gd name="T49" fmla="*/ 487 h 786"/>
                  <a:gd name="T50" fmla="*/ 556 w 580"/>
                  <a:gd name="T51" fmla="*/ 504 h 786"/>
                  <a:gd name="T52" fmla="*/ 530 w 580"/>
                  <a:gd name="T53" fmla="*/ 522 h 786"/>
                  <a:gd name="T54" fmla="*/ 476 w 580"/>
                  <a:gd name="T55" fmla="*/ 550 h 786"/>
                  <a:gd name="T56" fmla="*/ 398 w 580"/>
                  <a:gd name="T57" fmla="*/ 588 h 786"/>
                  <a:gd name="T58" fmla="*/ 332 w 580"/>
                  <a:gd name="T59" fmla="*/ 621 h 786"/>
                  <a:gd name="T60" fmla="*/ 294 w 580"/>
                  <a:gd name="T61" fmla="*/ 648 h 786"/>
                  <a:gd name="T62" fmla="*/ 251 w 580"/>
                  <a:gd name="T63" fmla="*/ 694 h 786"/>
                  <a:gd name="T64" fmla="*/ 202 w 580"/>
                  <a:gd name="T65" fmla="*/ 746 h 786"/>
                  <a:gd name="T66" fmla="*/ 172 w 580"/>
                  <a:gd name="T67" fmla="*/ 774 h 786"/>
                  <a:gd name="T68" fmla="*/ 157 w 580"/>
                  <a:gd name="T69" fmla="*/ 786 h 786"/>
                  <a:gd name="T70" fmla="*/ 148 w 580"/>
                  <a:gd name="T71" fmla="*/ 784 h 786"/>
                  <a:gd name="T72" fmla="*/ 129 w 580"/>
                  <a:gd name="T73" fmla="*/ 762 h 786"/>
                  <a:gd name="T74" fmla="*/ 94 w 580"/>
                  <a:gd name="T75" fmla="*/ 701 h 786"/>
                  <a:gd name="T76" fmla="*/ 54 w 580"/>
                  <a:gd name="T77" fmla="*/ 618 h 786"/>
                  <a:gd name="T78" fmla="*/ 30 w 580"/>
                  <a:gd name="T79" fmla="*/ 558 h 786"/>
                  <a:gd name="T80" fmla="*/ 11 w 580"/>
                  <a:gd name="T81" fmla="*/ 502 h 786"/>
                  <a:gd name="T82" fmla="*/ 1 w 580"/>
                  <a:gd name="T83" fmla="*/ 454 h 786"/>
                  <a:gd name="T84" fmla="*/ 0 w 580"/>
                  <a:gd name="T85" fmla="*/ 394 h 786"/>
                  <a:gd name="T86" fmla="*/ 3 w 580"/>
                  <a:gd name="T87" fmla="*/ 305 h 786"/>
                  <a:gd name="T88" fmla="*/ 13 w 580"/>
                  <a:gd name="T89" fmla="*/ 212 h 786"/>
                  <a:gd name="T90" fmla="*/ 26 w 580"/>
                  <a:gd name="T91" fmla="*/ 152 h 786"/>
                  <a:gd name="T92" fmla="*/ 38 w 580"/>
                  <a:gd name="T93" fmla="*/ 123 h 7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0"/>
                  <a:gd name="T142" fmla="*/ 0 h 786"/>
                  <a:gd name="T143" fmla="*/ 580 w 580"/>
                  <a:gd name="T144" fmla="*/ 786 h 7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0" h="786">
                    <a:moveTo>
                      <a:pt x="45" y="109"/>
                    </a:moveTo>
                    <a:lnTo>
                      <a:pt x="51" y="106"/>
                    </a:lnTo>
                    <a:lnTo>
                      <a:pt x="69" y="94"/>
                    </a:lnTo>
                    <a:lnTo>
                      <a:pt x="96" y="80"/>
                    </a:lnTo>
                    <a:lnTo>
                      <a:pt x="131" y="61"/>
                    </a:lnTo>
                    <a:lnTo>
                      <a:pt x="171" y="43"/>
                    </a:lnTo>
                    <a:lnTo>
                      <a:pt x="217" y="27"/>
                    </a:lnTo>
                    <a:lnTo>
                      <a:pt x="241" y="18"/>
                    </a:lnTo>
                    <a:lnTo>
                      <a:pt x="265" y="12"/>
                    </a:lnTo>
                    <a:lnTo>
                      <a:pt x="289" y="7"/>
                    </a:lnTo>
                    <a:lnTo>
                      <a:pt x="314" y="3"/>
                    </a:lnTo>
                    <a:lnTo>
                      <a:pt x="339" y="0"/>
                    </a:lnTo>
                    <a:lnTo>
                      <a:pt x="362" y="0"/>
                    </a:lnTo>
                    <a:lnTo>
                      <a:pt x="383" y="0"/>
                    </a:lnTo>
                    <a:lnTo>
                      <a:pt x="405" y="0"/>
                    </a:lnTo>
                    <a:lnTo>
                      <a:pt x="425" y="2"/>
                    </a:lnTo>
                    <a:lnTo>
                      <a:pt x="445" y="5"/>
                    </a:lnTo>
                    <a:lnTo>
                      <a:pt x="463" y="8"/>
                    </a:lnTo>
                    <a:lnTo>
                      <a:pt x="480" y="13"/>
                    </a:lnTo>
                    <a:lnTo>
                      <a:pt x="495" y="17"/>
                    </a:lnTo>
                    <a:lnTo>
                      <a:pt x="508" y="22"/>
                    </a:lnTo>
                    <a:lnTo>
                      <a:pt x="521" y="28"/>
                    </a:lnTo>
                    <a:lnTo>
                      <a:pt x="531" y="33"/>
                    </a:lnTo>
                    <a:lnTo>
                      <a:pt x="541" y="40"/>
                    </a:lnTo>
                    <a:lnTo>
                      <a:pt x="550" y="46"/>
                    </a:lnTo>
                    <a:lnTo>
                      <a:pt x="556" y="53"/>
                    </a:lnTo>
                    <a:lnTo>
                      <a:pt x="560" y="58"/>
                    </a:lnTo>
                    <a:lnTo>
                      <a:pt x="563" y="66"/>
                    </a:lnTo>
                    <a:lnTo>
                      <a:pt x="565" y="75"/>
                    </a:lnTo>
                    <a:lnTo>
                      <a:pt x="565" y="85"/>
                    </a:lnTo>
                    <a:lnTo>
                      <a:pt x="563" y="96"/>
                    </a:lnTo>
                    <a:lnTo>
                      <a:pt x="560" y="121"/>
                    </a:lnTo>
                    <a:lnTo>
                      <a:pt x="555" y="151"/>
                    </a:lnTo>
                    <a:lnTo>
                      <a:pt x="550" y="182"/>
                    </a:lnTo>
                    <a:lnTo>
                      <a:pt x="545" y="215"/>
                    </a:lnTo>
                    <a:lnTo>
                      <a:pt x="543" y="232"/>
                    </a:lnTo>
                    <a:lnTo>
                      <a:pt x="541" y="249"/>
                    </a:lnTo>
                    <a:lnTo>
                      <a:pt x="541" y="265"/>
                    </a:lnTo>
                    <a:lnTo>
                      <a:pt x="541" y="280"/>
                    </a:lnTo>
                    <a:lnTo>
                      <a:pt x="546" y="313"/>
                    </a:lnTo>
                    <a:lnTo>
                      <a:pt x="555" y="343"/>
                    </a:lnTo>
                    <a:lnTo>
                      <a:pt x="563" y="375"/>
                    </a:lnTo>
                    <a:lnTo>
                      <a:pt x="571" y="403"/>
                    </a:lnTo>
                    <a:lnTo>
                      <a:pt x="575" y="418"/>
                    </a:lnTo>
                    <a:lnTo>
                      <a:pt x="578" y="431"/>
                    </a:lnTo>
                    <a:lnTo>
                      <a:pt x="580" y="444"/>
                    </a:lnTo>
                    <a:lnTo>
                      <a:pt x="580" y="456"/>
                    </a:lnTo>
                    <a:lnTo>
                      <a:pt x="578" y="467"/>
                    </a:lnTo>
                    <a:lnTo>
                      <a:pt x="576" y="477"/>
                    </a:lnTo>
                    <a:lnTo>
                      <a:pt x="571" y="487"/>
                    </a:lnTo>
                    <a:lnTo>
                      <a:pt x="565" y="496"/>
                    </a:lnTo>
                    <a:lnTo>
                      <a:pt x="556" y="504"/>
                    </a:lnTo>
                    <a:lnTo>
                      <a:pt x="545" y="512"/>
                    </a:lnTo>
                    <a:lnTo>
                      <a:pt x="530" y="522"/>
                    </a:lnTo>
                    <a:lnTo>
                      <a:pt x="513" y="532"/>
                    </a:lnTo>
                    <a:lnTo>
                      <a:pt x="476" y="550"/>
                    </a:lnTo>
                    <a:lnTo>
                      <a:pt x="437" y="570"/>
                    </a:lnTo>
                    <a:lnTo>
                      <a:pt x="398" y="588"/>
                    </a:lnTo>
                    <a:lnTo>
                      <a:pt x="362" y="607"/>
                    </a:lnTo>
                    <a:lnTo>
                      <a:pt x="332" y="621"/>
                    </a:lnTo>
                    <a:lnTo>
                      <a:pt x="312" y="633"/>
                    </a:lnTo>
                    <a:lnTo>
                      <a:pt x="294" y="648"/>
                    </a:lnTo>
                    <a:lnTo>
                      <a:pt x="274" y="670"/>
                    </a:lnTo>
                    <a:lnTo>
                      <a:pt x="251" y="694"/>
                    </a:lnTo>
                    <a:lnTo>
                      <a:pt x="226" y="721"/>
                    </a:lnTo>
                    <a:lnTo>
                      <a:pt x="202" y="746"/>
                    </a:lnTo>
                    <a:lnTo>
                      <a:pt x="182" y="766"/>
                    </a:lnTo>
                    <a:lnTo>
                      <a:pt x="172" y="774"/>
                    </a:lnTo>
                    <a:lnTo>
                      <a:pt x="164" y="781"/>
                    </a:lnTo>
                    <a:lnTo>
                      <a:pt x="157" y="786"/>
                    </a:lnTo>
                    <a:lnTo>
                      <a:pt x="153" y="786"/>
                    </a:lnTo>
                    <a:lnTo>
                      <a:pt x="148" y="784"/>
                    </a:lnTo>
                    <a:lnTo>
                      <a:pt x="139" y="776"/>
                    </a:lnTo>
                    <a:lnTo>
                      <a:pt x="129" y="762"/>
                    </a:lnTo>
                    <a:lnTo>
                      <a:pt x="119" y="746"/>
                    </a:lnTo>
                    <a:lnTo>
                      <a:pt x="94" y="701"/>
                    </a:lnTo>
                    <a:lnTo>
                      <a:pt x="68" y="646"/>
                    </a:lnTo>
                    <a:lnTo>
                      <a:pt x="54" y="618"/>
                    </a:lnTo>
                    <a:lnTo>
                      <a:pt x="41" y="588"/>
                    </a:lnTo>
                    <a:lnTo>
                      <a:pt x="30" y="558"/>
                    </a:lnTo>
                    <a:lnTo>
                      <a:pt x="20" y="530"/>
                    </a:lnTo>
                    <a:lnTo>
                      <a:pt x="11" y="502"/>
                    </a:lnTo>
                    <a:lnTo>
                      <a:pt x="5" y="477"/>
                    </a:lnTo>
                    <a:lnTo>
                      <a:pt x="1" y="454"/>
                    </a:lnTo>
                    <a:lnTo>
                      <a:pt x="0" y="434"/>
                    </a:lnTo>
                    <a:lnTo>
                      <a:pt x="0" y="394"/>
                    </a:lnTo>
                    <a:lnTo>
                      <a:pt x="1" y="351"/>
                    </a:lnTo>
                    <a:lnTo>
                      <a:pt x="3" y="305"/>
                    </a:lnTo>
                    <a:lnTo>
                      <a:pt x="8" y="257"/>
                    </a:lnTo>
                    <a:lnTo>
                      <a:pt x="13" y="212"/>
                    </a:lnTo>
                    <a:lnTo>
                      <a:pt x="21" y="172"/>
                    </a:lnTo>
                    <a:lnTo>
                      <a:pt x="26" y="152"/>
                    </a:lnTo>
                    <a:lnTo>
                      <a:pt x="33" y="136"/>
                    </a:lnTo>
                    <a:lnTo>
                      <a:pt x="38" y="123"/>
                    </a:lnTo>
                    <a:lnTo>
                      <a:pt x="45" y="109"/>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57" name="Freeform 773"/>
              <p:cNvSpPr>
                <a:spLocks/>
              </p:cNvSpPr>
              <p:nvPr/>
            </p:nvSpPr>
            <p:spPr bwMode="auto">
              <a:xfrm>
                <a:off x="1413" y="2970"/>
                <a:ext cx="557" cy="754"/>
              </a:xfrm>
              <a:custGeom>
                <a:avLst/>
                <a:gdLst>
                  <a:gd name="T0" fmla="*/ 50 w 557"/>
                  <a:gd name="T1" fmla="*/ 103 h 754"/>
                  <a:gd name="T2" fmla="*/ 93 w 557"/>
                  <a:gd name="T3" fmla="*/ 78 h 754"/>
                  <a:gd name="T4" fmla="*/ 166 w 557"/>
                  <a:gd name="T5" fmla="*/ 43 h 754"/>
                  <a:gd name="T6" fmla="*/ 231 w 557"/>
                  <a:gd name="T7" fmla="*/ 18 h 754"/>
                  <a:gd name="T8" fmla="*/ 279 w 557"/>
                  <a:gd name="T9" fmla="*/ 8 h 754"/>
                  <a:gd name="T10" fmla="*/ 326 w 557"/>
                  <a:gd name="T11" fmla="*/ 2 h 754"/>
                  <a:gd name="T12" fmla="*/ 369 w 557"/>
                  <a:gd name="T13" fmla="*/ 0 h 754"/>
                  <a:gd name="T14" fmla="*/ 409 w 557"/>
                  <a:gd name="T15" fmla="*/ 3 h 754"/>
                  <a:gd name="T16" fmla="*/ 444 w 557"/>
                  <a:gd name="T17" fmla="*/ 10 h 754"/>
                  <a:gd name="T18" fmla="*/ 475 w 557"/>
                  <a:gd name="T19" fmla="*/ 18 h 754"/>
                  <a:gd name="T20" fmla="*/ 500 w 557"/>
                  <a:gd name="T21" fmla="*/ 28 h 754"/>
                  <a:gd name="T22" fmla="*/ 520 w 557"/>
                  <a:gd name="T23" fmla="*/ 40 h 754"/>
                  <a:gd name="T24" fmla="*/ 533 w 557"/>
                  <a:gd name="T25" fmla="*/ 51 h 754"/>
                  <a:gd name="T26" fmla="*/ 540 w 557"/>
                  <a:gd name="T27" fmla="*/ 65 h 754"/>
                  <a:gd name="T28" fmla="*/ 542 w 557"/>
                  <a:gd name="T29" fmla="*/ 83 h 754"/>
                  <a:gd name="T30" fmla="*/ 537 w 557"/>
                  <a:gd name="T31" fmla="*/ 118 h 754"/>
                  <a:gd name="T32" fmla="*/ 527 w 557"/>
                  <a:gd name="T33" fmla="*/ 176 h 754"/>
                  <a:gd name="T34" fmla="*/ 520 w 557"/>
                  <a:gd name="T35" fmla="*/ 240 h 754"/>
                  <a:gd name="T36" fmla="*/ 525 w 557"/>
                  <a:gd name="T37" fmla="*/ 300 h 754"/>
                  <a:gd name="T38" fmla="*/ 540 w 557"/>
                  <a:gd name="T39" fmla="*/ 360 h 754"/>
                  <a:gd name="T40" fmla="*/ 552 w 557"/>
                  <a:gd name="T41" fmla="*/ 401 h 754"/>
                  <a:gd name="T42" fmla="*/ 557 w 557"/>
                  <a:gd name="T43" fmla="*/ 426 h 754"/>
                  <a:gd name="T44" fmla="*/ 555 w 557"/>
                  <a:gd name="T45" fmla="*/ 449 h 754"/>
                  <a:gd name="T46" fmla="*/ 548 w 557"/>
                  <a:gd name="T47" fmla="*/ 467 h 754"/>
                  <a:gd name="T48" fmla="*/ 533 w 557"/>
                  <a:gd name="T49" fmla="*/ 484 h 754"/>
                  <a:gd name="T50" fmla="*/ 508 w 557"/>
                  <a:gd name="T51" fmla="*/ 500 h 754"/>
                  <a:gd name="T52" fmla="*/ 457 w 557"/>
                  <a:gd name="T53" fmla="*/ 529 h 754"/>
                  <a:gd name="T54" fmla="*/ 382 w 557"/>
                  <a:gd name="T55" fmla="*/ 565 h 754"/>
                  <a:gd name="T56" fmla="*/ 319 w 557"/>
                  <a:gd name="T57" fmla="*/ 597 h 754"/>
                  <a:gd name="T58" fmla="*/ 282 w 557"/>
                  <a:gd name="T59" fmla="*/ 621 h 754"/>
                  <a:gd name="T60" fmla="*/ 241 w 557"/>
                  <a:gd name="T61" fmla="*/ 666 h 754"/>
                  <a:gd name="T62" fmla="*/ 196 w 557"/>
                  <a:gd name="T63" fmla="*/ 716 h 754"/>
                  <a:gd name="T64" fmla="*/ 166 w 557"/>
                  <a:gd name="T65" fmla="*/ 742 h 754"/>
                  <a:gd name="T66" fmla="*/ 153 w 557"/>
                  <a:gd name="T67" fmla="*/ 752 h 754"/>
                  <a:gd name="T68" fmla="*/ 143 w 557"/>
                  <a:gd name="T69" fmla="*/ 752 h 754"/>
                  <a:gd name="T70" fmla="*/ 126 w 557"/>
                  <a:gd name="T71" fmla="*/ 731 h 754"/>
                  <a:gd name="T72" fmla="*/ 91 w 557"/>
                  <a:gd name="T73" fmla="*/ 673 h 754"/>
                  <a:gd name="T74" fmla="*/ 53 w 557"/>
                  <a:gd name="T75" fmla="*/ 593 h 754"/>
                  <a:gd name="T76" fmla="*/ 30 w 557"/>
                  <a:gd name="T77" fmla="*/ 537 h 754"/>
                  <a:gd name="T78" fmla="*/ 12 w 557"/>
                  <a:gd name="T79" fmla="*/ 482 h 754"/>
                  <a:gd name="T80" fmla="*/ 2 w 557"/>
                  <a:gd name="T81" fmla="*/ 436 h 754"/>
                  <a:gd name="T82" fmla="*/ 0 w 557"/>
                  <a:gd name="T83" fmla="*/ 379 h 754"/>
                  <a:gd name="T84" fmla="*/ 5 w 557"/>
                  <a:gd name="T85" fmla="*/ 293 h 754"/>
                  <a:gd name="T86" fmla="*/ 15 w 557"/>
                  <a:gd name="T87" fmla="*/ 205 h 754"/>
                  <a:gd name="T88" fmla="*/ 27 w 557"/>
                  <a:gd name="T89" fmla="*/ 147 h 754"/>
                  <a:gd name="T90" fmla="*/ 38 w 557"/>
                  <a:gd name="T91" fmla="*/ 118 h 7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7"/>
                  <a:gd name="T139" fmla="*/ 0 h 754"/>
                  <a:gd name="T140" fmla="*/ 557 w 557"/>
                  <a:gd name="T141" fmla="*/ 754 h 7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7" h="754">
                    <a:moveTo>
                      <a:pt x="45" y="106"/>
                    </a:moveTo>
                    <a:lnTo>
                      <a:pt x="50" y="103"/>
                    </a:lnTo>
                    <a:lnTo>
                      <a:pt x="66" y="93"/>
                    </a:lnTo>
                    <a:lnTo>
                      <a:pt x="93" y="78"/>
                    </a:lnTo>
                    <a:lnTo>
                      <a:pt x="126" y="61"/>
                    </a:lnTo>
                    <a:lnTo>
                      <a:pt x="166" y="43"/>
                    </a:lnTo>
                    <a:lnTo>
                      <a:pt x="209" y="26"/>
                    </a:lnTo>
                    <a:lnTo>
                      <a:pt x="231" y="18"/>
                    </a:lnTo>
                    <a:lnTo>
                      <a:pt x="254" y="13"/>
                    </a:lnTo>
                    <a:lnTo>
                      <a:pt x="279" y="8"/>
                    </a:lnTo>
                    <a:lnTo>
                      <a:pt x="302" y="3"/>
                    </a:lnTo>
                    <a:lnTo>
                      <a:pt x="326" y="2"/>
                    </a:lnTo>
                    <a:lnTo>
                      <a:pt x="347" y="0"/>
                    </a:lnTo>
                    <a:lnTo>
                      <a:pt x="369" y="0"/>
                    </a:lnTo>
                    <a:lnTo>
                      <a:pt x="389" y="2"/>
                    </a:lnTo>
                    <a:lnTo>
                      <a:pt x="409" y="3"/>
                    </a:lnTo>
                    <a:lnTo>
                      <a:pt x="427" y="7"/>
                    </a:lnTo>
                    <a:lnTo>
                      <a:pt x="444" y="10"/>
                    </a:lnTo>
                    <a:lnTo>
                      <a:pt x="460" y="13"/>
                    </a:lnTo>
                    <a:lnTo>
                      <a:pt x="475" y="18"/>
                    </a:lnTo>
                    <a:lnTo>
                      <a:pt x="488" y="23"/>
                    </a:lnTo>
                    <a:lnTo>
                      <a:pt x="500" y="28"/>
                    </a:lnTo>
                    <a:lnTo>
                      <a:pt x="510" y="33"/>
                    </a:lnTo>
                    <a:lnTo>
                      <a:pt x="520" y="40"/>
                    </a:lnTo>
                    <a:lnTo>
                      <a:pt x="527" y="46"/>
                    </a:lnTo>
                    <a:lnTo>
                      <a:pt x="533" y="51"/>
                    </a:lnTo>
                    <a:lnTo>
                      <a:pt x="537" y="58"/>
                    </a:lnTo>
                    <a:lnTo>
                      <a:pt x="540" y="65"/>
                    </a:lnTo>
                    <a:lnTo>
                      <a:pt x="542" y="73"/>
                    </a:lnTo>
                    <a:lnTo>
                      <a:pt x="542" y="83"/>
                    </a:lnTo>
                    <a:lnTo>
                      <a:pt x="540" y="93"/>
                    </a:lnTo>
                    <a:lnTo>
                      <a:pt x="537" y="118"/>
                    </a:lnTo>
                    <a:lnTo>
                      <a:pt x="532" y="146"/>
                    </a:lnTo>
                    <a:lnTo>
                      <a:pt x="527" y="176"/>
                    </a:lnTo>
                    <a:lnTo>
                      <a:pt x="522" y="207"/>
                    </a:lnTo>
                    <a:lnTo>
                      <a:pt x="520" y="240"/>
                    </a:lnTo>
                    <a:lnTo>
                      <a:pt x="520" y="270"/>
                    </a:lnTo>
                    <a:lnTo>
                      <a:pt x="525" y="300"/>
                    </a:lnTo>
                    <a:lnTo>
                      <a:pt x="532" y="331"/>
                    </a:lnTo>
                    <a:lnTo>
                      <a:pt x="540" y="360"/>
                    </a:lnTo>
                    <a:lnTo>
                      <a:pt x="548" y="388"/>
                    </a:lnTo>
                    <a:lnTo>
                      <a:pt x="552" y="401"/>
                    </a:lnTo>
                    <a:lnTo>
                      <a:pt x="555" y="414"/>
                    </a:lnTo>
                    <a:lnTo>
                      <a:pt x="557" y="426"/>
                    </a:lnTo>
                    <a:lnTo>
                      <a:pt x="557" y="437"/>
                    </a:lnTo>
                    <a:lnTo>
                      <a:pt x="555" y="449"/>
                    </a:lnTo>
                    <a:lnTo>
                      <a:pt x="553" y="459"/>
                    </a:lnTo>
                    <a:lnTo>
                      <a:pt x="548" y="467"/>
                    </a:lnTo>
                    <a:lnTo>
                      <a:pt x="542" y="476"/>
                    </a:lnTo>
                    <a:lnTo>
                      <a:pt x="533" y="484"/>
                    </a:lnTo>
                    <a:lnTo>
                      <a:pt x="522" y="492"/>
                    </a:lnTo>
                    <a:lnTo>
                      <a:pt x="508" y="500"/>
                    </a:lnTo>
                    <a:lnTo>
                      <a:pt x="493" y="510"/>
                    </a:lnTo>
                    <a:lnTo>
                      <a:pt x="457" y="529"/>
                    </a:lnTo>
                    <a:lnTo>
                      <a:pt x="420" y="547"/>
                    </a:lnTo>
                    <a:lnTo>
                      <a:pt x="382" y="565"/>
                    </a:lnTo>
                    <a:lnTo>
                      <a:pt x="347" y="582"/>
                    </a:lnTo>
                    <a:lnTo>
                      <a:pt x="319" y="597"/>
                    </a:lnTo>
                    <a:lnTo>
                      <a:pt x="299" y="608"/>
                    </a:lnTo>
                    <a:lnTo>
                      <a:pt x="282" y="621"/>
                    </a:lnTo>
                    <a:lnTo>
                      <a:pt x="262" y="641"/>
                    </a:lnTo>
                    <a:lnTo>
                      <a:pt x="241" y="666"/>
                    </a:lnTo>
                    <a:lnTo>
                      <a:pt x="218" y="691"/>
                    </a:lnTo>
                    <a:lnTo>
                      <a:pt x="196" y="716"/>
                    </a:lnTo>
                    <a:lnTo>
                      <a:pt x="174" y="736"/>
                    </a:lnTo>
                    <a:lnTo>
                      <a:pt x="166" y="742"/>
                    </a:lnTo>
                    <a:lnTo>
                      <a:pt x="159" y="749"/>
                    </a:lnTo>
                    <a:lnTo>
                      <a:pt x="153" y="752"/>
                    </a:lnTo>
                    <a:lnTo>
                      <a:pt x="148" y="754"/>
                    </a:lnTo>
                    <a:lnTo>
                      <a:pt x="143" y="752"/>
                    </a:lnTo>
                    <a:lnTo>
                      <a:pt x="135" y="744"/>
                    </a:lnTo>
                    <a:lnTo>
                      <a:pt x="126" y="731"/>
                    </a:lnTo>
                    <a:lnTo>
                      <a:pt x="115" y="714"/>
                    </a:lnTo>
                    <a:lnTo>
                      <a:pt x="91" y="673"/>
                    </a:lnTo>
                    <a:lnTo>
                      <a:pt x="65" y="621"/>
                    </a:lnTo>
                    <a:lnTo>
                      <a:pt x="53" y="593"/>
                    </a:lnTo>
                    <a:lnTo>
                      <a:pt x="42" y="565"/>
                    </a:lnTo>
                    <a:lnTo>
                      <a:pt x="30" y="537"/>
                    </a:lnTo>
                    <a:lnTo>
                      <a:pt x="20" y="509"/>
                    </a:lnTo>
                    <a:lnTo>
                      <a:pt x="12" y="482"/>
                    </a:lnTo>
                    <a:lnTo>
                      <a:pt x="5" y="459"/>
                    </a:lnTo>
                    <a:lnTo>
                      <a:pt x="2" y="436"/>
                    </a:lnTo>
                    <a:lnTo>
                      <a:pt x="0" y="418"/>
                    </a:lnTo>
                    <a:lnTo>
                      <a:pt x="0" y="379"/>
                    </a:lnTo>
                    <a:lnTo>
                      <a:pt x="2" y="338"/>
                    </a:lnTo>
                    <a:lnTo>
                      <a:pt x="5" y="293"/>
                    </a:lnTo>
                    <a:lnTo>
                      <a:pt x="8" y="249"/>
                    </a:lnTo>
                    <a:lnTo>
                      <a:pt x="15" y="205"/>
                    </a:lnTo>
                    <a:lnTo>
                      <a:pt x="22" y="166"/>
                    </a:lnTo>
                    <a:lnTo>
                      <a:pt x="27" y="147"/>
                    </a:lnTo>
                    <a:lnTo>
                      <a:pt x="32" y="133"/>
                    </a:lnTo>
                    <a:lnTo>
                      <a:pt x="38" y="118"/>
                    </a:lnTo>
                    <a:lnTo>
                      <a:pt x="45" y="106"/>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58" name="Freeform 774"/>
              <p:cNvSpPr>
                <a:spLocks/>
              </p:cNvSpPr>
              <p:nvPr/>
            </p:nvSpPr>
            <p:spPr bwMode="auto">
              <a:xfrm>
                <a:off x="1423" y="2982"/>
                <a:ext cx="530" cy="720"/>
              </a:xfrm>
              <a:custGeom>
                <a:avLst/>
                <a:gdLst>
                  <a:gd name="T0" fmla="*/ 48 w 530"/>
                  <a:gd name="T1" fmla="*/ 97 h 720"/>
                  <a:gd name="T2" fmla="*/ 88 w 530"/>
                  <a:gd name="T3" fmla="*/ 74 h 720"/>
                  <a:gd name="T4" fmla="*/ 158 w 530"/>
                  <a:gd name="T5" fmla="*/ 41 h 720"/>
                  <a:gd name="T6" fmla="*/ 221 w 530"/>
                  <a:gd name="T7" fmla="*/ 18 h 720"/>
                  <a:gd name="T8" fmla="*/ 266 w 530"/>
                  <a:gd name="T9" fmla="*/ 6 h 720"/>
                  <a:gd name="T10" fmla="*/ 309 w 530"/>
                  <a:gd name="T11" fmla="*/ 1 h 720"/>
                  <a:gd name="T12" fmla="*/ 351 w 530"/>
                  <a:gd name="T13" fmla="*/ 0 h 720"/>
                  <a:gd name="T14" fmla="*/ 389 w 530"/>
                  <a:gd name="T15" fmla="*/ 3 h 720"/>
                  <a:gd name="T16" fmla="*/ 424 w 530"/>
                  <a:gd name="T17" fmla="*/ 8 h 720"/>
                  <a:gd name="T18" fmla="*/ 454 w 530"/>
                  <a:gd name="T19" fmla="*/ 16 h 720"/>
                  <a:gd name="T20" fmla="*/ 477 w 530"/>
                  <a:gd name="T21" fmla="*/ 26 h 720"/>
                  <a:gd name="T22" fmla="*/ 497 w 530"/>
                  <a:gd name="T23" fmla="*/ 38 h 720"/>
                  <a:gd name="T24" fmla="*/ 508 w 530"/>
                  <a:gd name="T25" fmla="*/ 49 h 720"/>
                  <a:gd name="T26" fmla="*/ 515 w 530"/>
                  <a:gd name="T27" fmla="*/ 61 h 720"/>
                  <a:gd name="T28" fmla="*/ 517 w 530"/>
                  <a:gd name="T29" fmla="*/ 77 h 720"/>
                  <a:gd name="T30" fmla="*/ 513 w 530"/>
                  <a:gd name="T31" fmla="*/ 112 h 720"/>
                  <a:gd name="T32" fmla="*/ 502 w 530"/>
                  <a:gd name="T33" fmla="*/ 169 h 720"/>
                  <a:gd name="T34" fmla="*/ 495 w 530"/>
                  <a:gd name="T35" fmla="*/ 228 h 720"/>
                  <a:gd name="T36" fmla="*/ 500 w 530"/>
                  <a:gd name="T37" fmla="*/ 286 h 720"/>
                  <a:gd name="T38" fmla="*/ 515 w 530"/>
                  <a:gd name="T39" fmla="*/ 344 h 720"/>
                  <a:gd name="T40" fmla="*/ 528 w 530"/>
                  <a:gd name="T41" fmla="*/ 396 h 720"/>
                  <a:gd name="T42" fmla="*/ 530 w 530"/>
                  <a:gd name="T43" fmla="*/ 429 h 720"/>
                  <a:gd name="T44" fmla="*/ 523 w 530"/>
                  <a:gd name="T45" fmla="*/ 447 h 720"/>
                  <a:gd name="T46" fmla="*/ 508 w 530"/>
                  <a:gd name="T47" fmla="*/ 462 h 720"/>
                  <a:gd name="T48" fmla="*/ 485 w 530"/>
                  <a:gd name="T49" fmla="*/ 478 h 720"/>
                  <a:gd name="T50" fmla="*/ 437 w 530"/>
                  <a:gd name="T51" fmla="*/ 505 h 720"/>
                  <a:gd name="T52" fmla="*/ 364 w 530"/>
                  <a:gd name="T53" fmla="*/ 540 h 720"/>
                  <a:gd name="T54" fmla="*/ 304 w 530"/>
                  <a:gd name="T55" fmla="*/ 570 h 720"/>
                  <a:gd name="T56" fmla="*/ 269 w 530"/>
                  <a:gd name="T57" fmla="*/ 594 h 720"/>
                  <a:gd name="T58" fmla="*/ 229 w 530"/>
                  <a:gd name="T59" fmla="*/ 636 h 720"/>
                  <a:gd name="T60" fmla="*/ 186 w 530"/>
                  <a:gd name="T61" fmla="*/ 682 h 720"/>
                  <a:gd name="T62" fmla="*/ 158 w 530"/>
                  <a:gd name="T63" fmla="*/ 711 h 720"/>
                  <a:gd name="T64" fmla="*/ 144 w 530"/>
                  <a:gd name="T65" fmla="*/ 719 h 720"/>
                  <a:gd name="T66" fmla="*/ 135 w 530"/>
                  <a:gd name="T67" fmla="*/ 717 h 720"/>
                  <a:gd name="T68" fmla="*/ 120 w 530"/>
                  <a:gd name="T69" fmla="*/ 699 h 720"/>
                  <a:gd name="T70" fmla="*/ 86 w 530"/>
                  <a:gd name="T71" fmla="*/ 643 h 720"/>
                  <a:gd name="T72" fmla="*/ 38 w 530"/>
                  <a:gd name="T73" fmla="*/ 540 h 720"/>
                  <a:gd name="T74" fmla="*/ 10 w 530"/>
                  <a:gd name="T75" fmla="*/ 460 h 720"/>
                  <a:gd name="T76" fmla="*/ 2 w 530"/>
                  <a:gd name="T77" fmla="*/ 417 h 720"/>
                  <a:gd name="T78" fmla="*/ 0 w 530"/>
                  <a:gd name="T79" fmla="*/ 362 h 720"/>
                  <a:gd name="T80" fmla="*/ 3 w 530"/>
                  <a:gd name="T81" fmla="*/ 280 h 720"/>
                  <a:gd name="T82" fmla="*/ 13 w 530"/>
                  <a:gd name="T83" fmla="*/ 195 h 720"/>
                  <a:gd name="T84" fmla="*/ 25 w 530"/>
                  <a:gd name="T85" fmla="*/ 140 h 720"/>
                  <a:gd name="T86" fmla="*/ 35 w 530"/>
                  <a:gd name="T87" fmla="*/ 112 h 7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0"/>
                  <a:gd name="T133" fmla="*/ 0 h 720"/>
                  <a:gd name="T134" fmla="*/ 530 w 530"/>
                  <a:gd name="T135" fmla="*/ 720 h 7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0" h="720">
                    <a:moveTo>
                      <a:pt x="41" y="101"/>
                    </a:moveTo>
                    <a:lnTo>
                      <a:pt x="48" y="97"/>
                    </a:lnTo>
                    <a:lnTo>
                      <a:pt x="63" y="87"/>
                    </a:lnTo>
                    <a:lnTo>
                      <a:pt x="88" y="74"/>
                    </a:lnTo>
                    <a:lnTo>
                      <a:pt x="120" y="58"/>
                    </a:lnTo>
                    <a:lnTo>
                      <a:pt x="158" y="41"/>
                    </a:lnTo>
                    <a:lnTo>
                      <a:pt x="199" y="24"/>
                    </a:lnTo>
                    <a:lnTo>
                      <a:pt x="221" y="18"/>
                    </a:lnTo>
                    <a:lnTo>
                      <a:pt x="243" y="11"/>
                    </a:lnTo>
                    <a:lnTo>
                      <a:pt x="266" y="6"/>
                    </a:lnTo>
                    <a:lnTo>
                      <a:pt x="287" y="3"/>
                    </a:lnTo>
                    <a:lnTo>
                      <a:pt x="309" y="1"/>
                    </a:lnTo>
                    <a:lnTo>
                      <a:pt x="331" y="0"/>
                    </a:lnTo>
                    <a:lnTo>
                      <a:pt x="351" y="0"/>
                    </a:lnTo>
                    <a:lnTo>
                      <a:pt x="370" y="1"/>
                    </a:lnTo>
                    <a:lnTo>
                      <a:pt x="389" y="3"/>
                    </a:lnTo>
                    <a:lnTo>
                      <a:pt x="407" y="6"/>
                    </a:lnTo>
                    <a:lnTo>
                      <a:pt x="424" y="8"/>
                    </a:lnTo>
                    <a:lnTo>
                      <a:pt x="439" y="13"/>
                    </a:lnTo>
                    <a:lnTo>
                      <a:pt x="454" y="16"/>
                    </a:lnTo>
                    <a:lnTo>
                      <a:pt x="465" y="21"/>
                    </a:lnTo>
                    <a:lnTo>
                      <a:pt x="477" y="26"/>
                    </a:lnTo>
                    <a:lnTo>
                      <a:pt x="487" y="33"/>
                    </a:lnTo>
                    <a:lnTo>
                      <a:pt x="497" y="38"/>
                    </a:lnTo>
                    <a:lnTo>
                      <a:pt x="503" y="43"/>
                    </a:lnTo>
                    <a:lnTo>
                      <a:pt x="508" y="49"/>
                    </a:lnTo>
                    <a:lnTo>
                      <a:pt x="512" y="54"/>
                    </a:lnTo>
                    <a:lnTo>
                      <a:pt x="515" y="61"/>
                    </a:lnTo>
                    <a:lnTo>
                      <a:pt x="517" y="69"/>
                    </a:lnTo>
                    <a:lnTo>
                      <a:pt x="517" y="77"/>
                    </a:lnTo>
                    <a:lnTo>
                      <a:pt x="517" y="89"/>
                    </a:lnTo>
                    <a:lnTo>
                      <a:pt x="513" y="112"/>
                    </a:lnTo>
                    <a:lnTo>
                      <a:pt x="508" y="139"/>
                    </a:lnTo>
                    <a:lnTo>
                      <a:pt x="502" y="169"/>
                    </a:lnTo>
                    <a:lnTo>
                      <a:pt x="498" y="198"/>
                    </a:lnTo>
                    <a:lnTo>
                      <a:pt x="495" y="228"/>
                    </a:lnTo>
                    <a:lnTo>
                      <a:pt x="497" y="258"/>
                    </a:lnTo>
                    <a:lnTo>
                      <a:pt x="500" y="286"/>
                    </a:lnTo>
                    <a:lnTo>
                      <a:pt x="508" y="316"/>
                    </a:lnTo>
                    <a:lnTo>
                      <a:pt x="515" y="344"/>
                    </a:lnTo>
                    <a:lnTo>
                      <a:pt x="523" y="371"/>
                    </a:lnTo>
                    <a:lnTo>
                      <a:pt x="528" y="396"/>
                    </a:lnTo>
                    <a:lnTo>
                      <a:pt x="530" y="417"/>
                    </a:lnTo>
                    <a:lnTo>
                      <a:pt x="530" y="429"/>
                    </a:lnTo>
                    <a:lnTo>
                      <a:pt x="527" y="437"/>
                    </a:lnTo>
                    <a:lnTo>
                      <a:pt x="523" y="447"/>
                    </a:lnTo>
                    <a:lnTo>
                      <a:pt x="517" y="454"/>
                    </a:lnTo>
                    <a:lnTo>
                      <a:pt x="508" y="462"/>
                    </a:lnTo>
                    <a:lnTo>
                      <a:pt x="498" y="470"/>
                    </a:lnTo>
                    <a:lnTo>
                      <a:pt x="485" y="478"/>
                    </a:lnTo>
                    <a:lnTo>
                      <a:pt x="470" y="487"/>
                    </a:lnTo>
                    <a:lnTo>
                      <a:pt x="437" y="505"/>
                    </a:lnTo>
                    <a:lnTo>
                      <a:pt x="400" y="523"/>
                    </a:lnTo>
                    <a:lnTo>
                      <a:pt x="364" y="540"/>
                    </a:lnTo>
                    <a:lnTo>
                      <a:pt x="331" y="555"/>
                    </a:lnTo>
                    <a:lnTo>
                      <a:pt x="304" y="570"/>
                    </a:lnTo>
                    <a:lnTo>
                      <a:pt x="286" y="580"/>
                    </a:lnTo>
                    <a:lnTo>
                      <a:pt x="269" y="594"/>
                    </a:lnTo>
                    <a:lnTo>
                      <a:pt x="251" y="613"/>
                    </a:lnTo>
                    <a:lnTo>
                      <a:pt x="229" y="636"/>
                    </a:lnTo>
                    <a:lnTo>
                      <a:pt x="208" y="661"/>
                    </a:lnTo>
                    <a:lnTo>
                      <a:pt x="186" y="682"/>
                    </a:lnTo>
                    <a:lnTo>
                      <a:pt x="166" y="702"/>
                    </a:lnTo>
                    <a:lnTo>
                      <a:pt x="158" y="711"/>
                    </a:lnTo>
                    <a:lnTo>
                      <a:pt x="151" y="715"/>
                    </a:lnTo>
                    <a:lnTo>
                      <a:pt x="144" y="719"/>
                    </a:lnTo>
                    <a:lnTo>
                      <a:pt x="139" y="720"/>
                    </a:lnTo>
                    <a:lnTo>
                      <a:pt x="135" y="717"/>
                    </a:lnTo>
                    <a:lnTo>
                      <a:pt x="128" y="711"/>
                    </a:lnTo>
                    <a:lnTo>
                      <a:pt x="120" y="699"/>
                    </a:lnTo>
                    <a:lnTo>
                      <a:pt x="110" y="682"/>
                    </a:lnTo>
                    <a:lnTo>
                      <a:pt x="86" y="643"/>
                    </a:lnTo>
                    <a:lnTo>
                      <a:pt x="61" y="593"/>
                    </a:lnTo>
                    <a:lnTo>
                      <a:pt x="38" y="540"/>
                    </a:lnTo>
                    <a:lnTo>
                      <a:pt x="18" y="487"/>
                    </a:lnTo>
                    <a:lnTo>
                      <a:pt x="10" y="460"/>
                    </a:lnTo>
                    <a:lnTo>
                      <a:pt x="5" y="437"/>
                    </a:lnTo>
                    <a:lnTo>
                      <a:pt x="2" y="417"/>
                    </a:lnTo>
                    <a:lnTo>
                      <a:pt x="0" y="399"/>
                    </a:lnTo>
                    <a:lnTo>
                      <a:pt x="0" y="362"/>
                    </a:lnTo>
                    <a:lnTo>
                      <a:pt x="2" y="323"/>
                    </a:lnTo>
                    <a:lnTo>
                      <a:pt x="3" y="280"/>
                    </a:lnTo>
                    <a:lnTo>
                      <a:pt x="7" y="237"/>
                    </a:lnTo>
                    <a:lnTo>
                      <a:pt x="13" y="195"/>
                    </a:lnTo>
                    <a:lnTo>
                      <a:pt x="20" y="159"/>
                    </a:lnTo>
                    <a:lnTo>
                      <a:pt x="25" y="140"/>
                    </a:lnTo>
                    <a:lnTo>
                      <a:pt x="30" y="126"/>
                    </a:lnTo>
                    <a:lnTo>
                      <a:pt x="35" y="112"/>
                    </a:lnTo>
                    <a:lnTo>
                      <a:pt x="41" y="101"/>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59" name="Freeform 775"/>
              <p:cNvSpPr>
                <a:spLocks/>
              </p:cNvSpPr>
              <p:nvPr/>
            </p:nvSpPr>
            <p:spPr bwMode="auto">
              <a:xfrm>
                <a:off x="1431" y="2993"/>
                <a:ext cx="507" cy="688"/>
              </a:xfrm>
              <a:custGeom>
                <a:avLst/>
                <a:gdLst>
                  <a:gd name="T0" fmla="*/ 47 w 507"/>
                  <a:gd name="T1" fmla="*/ 95 h 688"/>
                  <a:gd name="T2" fmla="*/ 85 w 507"/>
                  <a:gd name="T3" fmla="*/ 71 h 688"/>
                  <a:gd name="T4" fmla="*/ 151 w 507"/>
                  <a:gd name="T5" fmla="*/ 40 h 688"/>
                  <a:gd name="T6" fmla="*/ 211 w 507"/>
                  <a:gd name="T7" fmla="*/ 17 h 688"/>
                  <a:gd name="T8" fmla="*/ 254 w 507"/>
                  <a:gd name="T9" fmla="*/ 7 h 688"/>
                  <a:gd name="T10" fmla="*/ 296 w 507"/>
                  <a:gd name="T11" fmla="*/ 2 h 688"/>
                  <a:gd name="T12" fmla="*/ 336 w 507"/>
                  <a:gd name="T13" fmla="*/ 0 h 688"/>
                  <a:gd name="T14" fmla="*/ 389 w 507"/>
                  <a:gd name="T15" fmla="*/ 5 h 688"/>
                  <a:gd name="T16" fmla="*/ 446 w 507"/>
                  <a:gd name="T17" fmla="*/ 22 h 688"/>
                  <a:gd name="T18" fmla="*/ 474 w 507"/>
                  <a:gd name="T19" fmla="*/ 37 h 688"/>
                  <a:gd name="T20" fmla="*/ 485 w 507"/>
                  <a:gd name="T21" fmla="*/ 47 h 688"/>
                  <a:gd name="T22" fmla="*/ 492 w 507"/>
                  <a:gd name="T23" fmla="*/ 58 h 688"/>
                  <a:gd name="T24" fmla="*/ 494 w 507"/>
                  <a:gd name="T25" fmla="*/ 75 h 688"/>
                  <a:gd name="T26" fmla="*/ 490 w 507"/>
                  <a:gd name="T27" fmla="*/ 108 h 688"/>
                  <a:gd name="T28" fmla="*/ 480 w 507"/>
                  <a:gd name="T29" fmla="*/ 161 h 688"/>
                  <a:gd name="T30" fmla="*/ 474 w 507"/>
                  <a:gd name="T31" fmla="*/ 219 h 688"/>
                  <a:gd name="T32" fmla="*/ 479 w 507"/>
                  <a:gd name="T33" fmla="*/ 274 h 688"/>
                  <a:gd name="T34" fmla="*/ 494 w 507"/>
                  <a:gd name="T35" fmla="*/ 328 h 688"/>
                  <a:gd name="T36" fmla="*/ 505 w 507"/>
                  <a:gd name="T37" fmla="*/ 378 h 688"/>
                  <a:gd name="T38" fmla="*/ 507 w 507"/>
                  <a:gd name="T39" fmla="*/ 408 h 688"/>
                  <a:gd name="T40" fmla="*/ 500 w 507"/>
                  <a:gd name="T41" fmla="*/ 426 h 688"/>
                  <a:gd name="T42" fmla="*/ 487 w 507"/>
                  <a:gd name="T43" fmla="*/ 441 h 688"/>
                  <a:gd name="T44" fmla="*/ 464 w 507"/>
                  <a:gd name="T45" fmla="*/ 456 h 688"/>
                  <a:gd name="T46" fmla="*/ 417 w 507"/>
                  <a:gd name="T47" fmla="*/ 482 h 688"/>
                  <a:gd name="T48" fmla="*/ 349 w 507"/>
                  <a:gd name="T49" fmla="*/ 516 h 688"/>
                  <a:gd name="T50" fmla="*/ 291 w 507"/>
                  <a:gd name="T51" fmla="*/ 544 h 688"/>
                  <a:gd name="T52" fmla="*/ 258 w 507"/>
                  <a:gd name="T53" fmla="*/ 567 h 688"/>
                  <a:gd name="T54" fmla="*/ 220 w 507"/>
                  <a:gd name="T55" fmla="*/ 607 h 688"/>
                  <a:gd name="T56" fmla="*/ 178 w 507"/>
                  <a:gd name="T57" fmla="*/ 651 h 688"/>
                  <a:gd name="T58" fmla="*/ 151 w 507"/>
                  <a:gd name="T59" fmla="*/ 678 h 688"/>
                  <a:gd name="T60" fmla="*/ 140 w 507"/>
                  <a:gd name="T61" fmla="*/ 686 h 688"/>
                  <a:gd name="T62" fmla="*/ 130 w 507"/>
                  <a:gd name="T63" fmla="*/ 685 h 688"/>
                  <a:gd name="T64" fmla="*/ 115 w 507"/>
                  <a:gd name="T65" fmla="*/ 666 h 688"/>
                  <a:gd name="T66" fmla="*/ 83 w 507"/>
                  <a:gd name="T67" fmla="*/ 613 h 688"/>
                  <a:gd name="T68" fmla="*/ 38 w 507"/>
                  <a:gd name="T69" fmla="*/ 514 h 688"/>
                  <a:gd name="T70" fmla="*/ 12 w 507"/>
                  <a:gd name="T71" fmla="*/ 439 h 688"/>
                  <a:gd name="T72" fmla="*/ 2 w 507"/>
                  <a:gd name="T73" fmla="*/ 398 h 688"/>
                  <a:gd name="T74" fmla="*/ 0 w 507"/>
                  <a:gd name="T75" fmla="*/ 347 h 688"/>
                  <a:gd name="T76" fmla="*/ 5 w 507"/>
                  <a:gd name="T77" fmla="*/ 267 h 688"/>
                  <a:gd name="T78" fmla="*/ 14 w 507"/>
                  <a:gd name="T79" fmla="*/ 187 h 688"/>
                  <a:gd name="T80" fmla="*/ 25 w 507"/>
                  <a:gd name="T81" fmla="*/ 134 h 688"/>
                  <a:gd name="T82" fmla="*/ 35 w 507"/>
                  <a:gd name="T83" fmla="*/ 108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7"/>
                  <a:gd name="T127" fmla="*/ 0 h 688"/>
                  <a:gd name="T128" fmla="*/ 507 w 507"/>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7" h="688">
                    <a:moveTo>
                      <a:pt x="40" y="98"/>
                    </a:moveTo>
                    <a:lnTo>
                      <a:pt x="47" y="95"/>
                    </a:lnTo>
                    <a:lnTo>
                      <a:pt x="62" y="85"/>
                    </a:lnTo>
                    <a:lnTo>
                      <a:pt x="85" y="71"/>
                    </a:lnTo>
                    <a:lnTo>
                      <a:pt x="115" y="55"/>
                    </a:lnTo>
                    <a:lnTo>
                      <a:pt x="151" y="40"/>
                    </a:lnTo>
                    <a:lnTo>
                      <a:pt x="191" y="23"/>
                    </a:lnTo>
                    <a:lnTo>
                      <a:pt x="211" y="17"/>
                    </a:lnTo>
                    <a:lnTo>
                      <a:pt x="233" y="12"/>
                    </a:lnTo>
                    <a:lnTo>
                      <a:pt x="254" y="7"/>
                    </a:lnTo>
                    <a:lnTo>
                      <a:pt x="276" y="3"/>
                    </a:lnTo>
                    <a:lnTo>
                      <a:pt x="296" y="2"/>
                    </a:lnTo>
                    <a:lnTo>
                      <a:pt x="316" y="0"/>
                    </a:lnTo>
                    <a:lnTo>
                      <a:pt x="336" y="0"/>
                    </a:lnTo>
                    <a:lnTo>
                      <a:pt x="354" y="2"/>
                    </a:lnTo>
                    <a:lnTo>
                      <a:pt x="389" y="5"/>
                    </a:lnTo>
                    <a:lnTo>
                      <a:pt x="419" y="12"/>
                    </a:lnTo>
                    <a:lnTo>
                      <a:pt x="446" y="22"/>
                    </a:lnTo>
                    <a:lnTo>
                      <a:pt x="465" y="32"/>
                    </a:lnTo>
                    <a:lnTo>
                      <a:pt x="474" y="37"/>
                    </a:lnTo>
                    <a:lnTo>
                      <a:pt x="480" y="42"/>
                    </a:lnTo>
                    <a:lnTo>
                      <a:pt x="485" y="47"/>
                    </a:lnTo>
                    <a:lnTo>
                      <a:pt x="490" y="53"/>
                    </a:lnTo>
                    <a:lnTo>
                      <a:pt x="492" y="58"/>
                    </a:lnTo>
                    <a:lnTo>
                      <a:pt x="494" y="66"/>
                    </a:lnTo>
                    <a:lnTo>
                      <a:pt x="494" y="75"/>
                    </a:lnTo>
                    <a:lnTo>
                      <a:pt x="494" y="85"/>
                    </a:lnTo>
                    <a:lnTo>
                      <a:pt x="490" y="108"/>
                    </a:lnTo>
                    <a:lnTo>
                      <a:pt x="485" y="133"/>
                    </a:lnTo>
                    <a:lnTo>
                      <a:pt x="480" y="161"/>
                    </a:lnTo>
                    <a:lnTo>
                      <a:pt x="475" y="189"/>
                    </a:lnTo>
                    <a:lnTo>
                      <a:pt x="474" y="219"/>
                    </a:lnTo>
                    <a:lnTo>
                      <a:pt x="474" y="247"/>
                    </a:lnTo>
                    <a:lnTo>
                      <a:pt x="479" y="274"/>
                    </a:lnTo>
                    <a:lnTo>
                      <a:pt x="485" y="302"/>
                    </a:lnTo>
                    <a:lnTo>
                      <a:pt x="494" y="328"/>
                    </a:lnTo>
                    <a:lnTo>
                      <a:pt x="500" y="353"/>
                    </a:lnTo>
                    <a:lnTo>
                      <a:pt x="505" y="378"/>
                    </a:lnTo>
                    <a:lnTo>
                      <a:pt x="507" y="400"/>
                    </a:lnTo>
                    <a:lnTo>
                      <a:pt x="507" y="408"/>
                    </a:lnTo>
                    <a:lnTo>
                      <a:pt x="504" y="418"/>
                    </a:lnTo>
                    <a:lnTo>
                      <a:pt x="500" y="426"/>
                    </a:lnTo>
                    <a:lnTo>
                      <a:pt x="494" y="434"/>
                    </a:lnTo>
                    <a:lnTo>
                      <a:pt x="487" y="441"/>
                    </a:lnTo>
                    <a:lnTo>
                      <a:pt x="475" y="449"/>
                    </a:lnTo>
                    <a:lnTo>
                      <a:pt x="464" y="456"/>
                    </a:lnTo>
                    <a:lnTo>
                      <a:pt x="449" y="464"/>
                    </a:lnTo>
                    <a:lnTo>
                      <a:pt x="417" y="482"/>
                    </a:lnTo>
                    <a:lnTo>
                      <a:pt x="382" y="499"/>
                    </a:lnTo>
                    <a:lnTo>
                      <a:pt x="349" y="516"/>
                    </a:lnTo>
                    <a:lnTo>
                      <a:pt x="318" y="530"/>
                    </a:lnTo>
                    <a:lnTo>
                      <a:pt x="291" y="544"/>
                    </a:lnTo>
                    <a:lnTo>
                      <a:pt x="273" y="554"/>
                    </a:lnTo>
                    <a:lnTo>
                      <a:pt x="258" y="567"/>
                    </a:lnTo>
                    <a:lnTo>
                      <a:pt x="239" y="585"/>
                    </a:lnTo>
                    <a:lnTo>
                      <a:pt x="220" y="607"/>
                    </a:lnTo>
                    <a:lnTo>
                      <a:pt x="200" y="630"/>
                    </a:lnTo>
                    <a:lnTo>
                      <a:pt x="178" y="651"/>
                    </a:lnTo>
                    <a:lnTo>
                      <a:pt x="160" y="670"/>
                    </a:lnTo>
                    <a:lnTo>
                      <a:pt x="151" y="678"/>
                    </a:lnTo>
                    <a:lnTo>
                      <a:pt x="145" y="683"/>
                    </a:lnTo>
                    <a:lnTo>
                      <a:pt x="140" y="686"/>
                    </a:lnTo>
                    <a:lnTo>
                      <a:pt x="135" y="688"/>
                    </a:lnTo>
                    <a:lnTo>
                      <a:pt x="130" y="685"/>
                    </a:lnTo>
                    <a:lnTo>
                      <a:pt x="123" y="678"/>
                    </a:lnTo>
                    <a:lnTo>
                      <a:pt x="115" y="666"/>
                    </a:lnTo>
                    <a:lnTo>
                      <a:pt x="105" y="651"/>
                    </a:lnTo>
                    <a:lnTo>
                      <a:pt x="83" y="613"/>
                    </a:lnTo>
                    <a:lnTo>
                      <a:pt x="60" y="565"/>
                    </a:lnTo>
                    <a:lnTo>
                      <a:pt x="38" y="514"/>
                    </a:lnTo>
                    <a:lnTo>
                      <a:pt x="19" y="464"/>
                    </a:lnTo>
                    <a:lnTo>
                      <a:pt x="12" y="439"/>
                    </a:lnTo>
                    <a:lnTo>
                      <a:pt x="5" y="418"/>
                    </a:lnTo>
                    <a:lnTo>
                      <a:pt x="2" y="398"/>
                    </a:lnTo>
                    <a:lnTo>
                      <a:pt x="0" y="380"/>
                    </a:lnTo>
                    <a:lnTo>
                      <a:pt x="0" y="347"/>
                    </a:lnTo>
                    <a:lnTo>
                      <a:pt x="2" y="307"/>
                    </a:lnTo>
                    <a:lnTo>
                      <a:pt x="5" y="267"/>
                    </a:lnTo>
                    <a:lnTo>
                      <a:pt x="9" y="226"/>
                    </a:lnTo>
                    <a:lnTo>
                      <a:pt x="14" y="187"/>
                    </a:lnTo>
                    <a:lnTo>
                      <a:pt x="20" y="151"/>
                    </a:lnTo>
                    <a:lnTo>
                      <a:pt x="25" y="134"/>
                    </a:lnTo>
                    <a:lnTo>
                      <a:pt x="30" y="121"/>
                    </a:lnTo>
                    <a:lnTo>
                      <a:pt x="35" y="108"/>
                    </a:lnTo>
                    <a:lnTo>
                      <a:pt x="40" y="98"/>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0" name="Freeform 776"/>
              <p:cNvSpPr>
                <a:spLocks/>
              </p:cNvSpPr>
              <p:nvPr/>
            </p:nvSpPr>
            <p:spPr bwMode="auto">
              <a:xfrm>
                <a:off x="1441" y="3005"/>
                <a:ext cx="482" cy="654"/>
              </a:xfrm>
              <a:custGeom>
                <a:avLst/>
                <a:gdLst>
                  <a:gd name="T0" fmla="*/ 43 w 482"/>
                  <a:gd name="T1" fmla="*/ 89 h 654"/>
                  <a:gd name="T2" fmla="*/ 80 w 482"/>
                  <a:gd name="T3" fmla="*/ 68 h 654"/>
                  <a:gd name="T4" fmla="*/ 143 w 482"/>
                  <a:gd name="T5" fmla="*/ 36 h 654"/>
                  <a:gd name="T6" fmla="*/ 200 w 482"/>
                  <a:gd name="T7" fmla="*/ 16 h 654"/>
                  <a:gd name="T8" fmla="*/ 241 w 482"/>
                  <a:gd name="T9" fmla="*/ 6 h 654"/>
                  <a:gd name="T10" fmla="*/ 281 w 482"/>
                  <a:gd name="T11" fmla="*/ 1 h 654"/>
                  <a:gd name="T12" fmla="*/ 319 w 482"/>
                  <a:gd name="T13" fmla="*/ 0 h 654"/>
                  <a:gd name="T14" fmla="*/ 369 w 482"/>
                  <a:gd name="T15" fmla="*/ 5 h 654"/>
                  <a:gd name="T16" fmla="*/ 422 w 482"/>
                  <a:gd name="T17" fmla="*/ 20 h 654"/>
                  <a:gd name="T18" fmla="*/ 450 w 482"/>
                  <a:gd name="T19" fmla="*/ 35 h 654"/>
                  <a:gd name="T20" fmla="*/ 462 w 482"/>
                  <a:gd name="T21" fmla="*/ 44 h 654"/>
                  <a:gd name="T22" fmla="*/ 467 w 482"/>
                  <a:gd name="T23" fmla="*/ 56 h 654"/>
                  <a:gd name="T24" fmla="*/ 469 w 482"/>
                  <a:gd name="T25" fmla="*/ 71 h 654"/>
                  <a:gd name="T26" fmla="*/ 465 w 482"/>
                  <a:gd name="T27" fmla="*/ 103 h 654"/>
                  <a:gd name="T28" fmla="*/ 455 w 482"/>
                  <a:gd name="T29" fmla="*/ 152 h 654"/>
                  <a:gd name="T30" fmla="*/ 450 w 482"/>
                  <a:gd name="T31" fmla="*/ 207 h 654"/>
                  <a:gd name="T32" fmla="*/ 454 w 482"/>
                  <a:gd name="T33" fmla="*/ 260 h 654"/>
                  <a:gd name="T34" fmla="*/ 469 w 482"/>
                  <a:gd name="T35" fmla="*/ 311 h 654"/>
                  <a:gd name="T36" fmla="*/ 480 w 482"/>
                  <a:gd name="T37" fmla="*/ 358 h 654"/>
                  <a:gd name="T38" fmla="*/ 480 w 482"/>
                  <a:gd name="T39" fmla="*/ 388 h 654"/>
                  <a:gd name="T40" fmla="*/ 475 w 482"/>
                  <a:gd name="T41" fmla="*/ 404 h 654"/>
                  <a:gd name="T42" fmla="*/ 462 w 482"/>
                  <a:gd name="T43" fmla="*/ 419 h 654"/>
                  <a:gd name="T44" fmla="*/ 440 w 482"/>
                  <a:gd name="T45" fmla="*/ 434 h 654"/>
                  <a:gd name="T46" fmla="*/ 396 w 482"/>
                  <a:gd name="T47" fmla="*/ 459 h 654"/>
                  <a:gd name="T48" fmla="*/ 331 w 482"/>
                  <a:gd name="T49" fmla="*/ 490 h 654"/>
                  <a:gd name="T50" fmla="*/ 276 w 482"/>
                  <a:gd name="T51" fmla="*/ 517 h 654"/>
                  <a:gd name="T52" fmla="*/ 244 w 482"/>
                  <a:gd name="T53" fmla="*/ 538 h 654"/>
                  <a:gd name="T54" fmla="*/ 208 w 482"/>
                  <a:gd name="T55" fmla="*/ 576 h 654"/>
                  <a:gd name="T56" fmla="*/ 170 w 482"/>
                  <a:gd name="T57" fmla="*/ 620 h 654"/>
                  <a:gd name="T58" fmla="*/ 143 w 482"/>
                  <a:gd name="T59" fmla="*/ 644 h 654"/>
                  <a:gd name="T60" fmla="*/ 131 w 482"/>
                  <a:gd name="T61" fmla="*/ 653 h 654"/>
                  <a:gd name="T62" fmla="*/ 123 w 482"/>
                  <a:gd name="T63" fmla="*/ 651 h 654"/>
                  <a:gd name="T64" fmla="*/ 108 w 482"/>
                  <a:gd name="T65" fmla="*/ 633 h 654"/>
                  <a:gd name="T66" fmla="*/ 78 w 482"/>
                  <a:gd name="T67" fmla="*/ 583 h 654"/>
                  <a:gd name="T68" fmla="*/ 35 w 482"/>
                  <a:gd name="T69" fmla="*/ 489 h 654"/>
                  <a:gd name="T70" fmla="*/ 10 w 482"/>
                  <a:gd name="T71" fmla="*/ 417 h 654"/>
                  <a:gd name="T72" fmla="*/ 2 w 482"/>
                  <a:gd name="T73" fmla="*/ 378 h 654"/>
                  <a:gd name="T74" fmla="*/ 0 w 482"/>
                  <a:gd name="T75" fmla="*/ 328 h 654"/>
                  <a:gd name="T76" fmla="*/ 4 w 482"/>
                  <a:gd name="T77" fmla="*/ 253 h 654"/>
                  <a:gd name="T78" fmla="*/ 12 w 482"/>
                  <a:gd name="T79" fmla="*/ 177 h 654"/>
                  <a:gd name="T80" fmla="*/ 23 w 482"/>
                  <a:gd name="T81" fmla="*/ 127 h 654"/>
                  <a:gd name="T82" fmla="*/ 32 w 482"/>
                  <a:gd name="T83" fmla="*/ 103 h 6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2"/>
                  <a:gd name="T127" fmla="*/ 0 h 654"/>
                  <a:gd name="T128" fmla="*/ 482 w 482"/>
                  <a:gd name="T129" fmla="*/ 654 h 6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2" h="654">
                    <a:moveTo>
                      <a:pt x="38" y="93"/>
                    </a:moveTo>
                    <a:lnTo>
                      <a:pt x="43" y="89"/>
                    </a:lnTo>
                    <a:lnTo>
                      <a:pt x="58" y="79"/>
                    </a:lnTo>
                    <a:lnTo>
                      <a:pt x="80" y="68"/>
                    </a:lnTo>
                    <a:lnTo>
                      <a:pt x="108" y="53"/>
                    </a:lnTo>
                    <a:lnTo>
                      <a:pt x="143" y="36"/>
                    </a:lnTo>
                    <a:lnTo>
                      <a:pt x="181" y="23"/>
                    </a:lnTo>
                    <a:lnTo>
                      <a:pt x="200" y="16"/>
                    </a:lnTo>
                    <a:lnTo>
                      <a:pt x="221" y="11"/>
                    </a:lnTo>
                    <a:lnTo>
                      <a:pt x="241" y="6"/>
                    </a:lnTo>
                    <a:lnTo>
                      <a:pt x="261" y="3"/>
                    </a:lnTo>
                    <a:lnTo>
                      <a:pt x="281" y="1"/>
                    </a:lnTo>
                    <a:lnTo>
                      <a:pt x="301" y="0"/>
                    </a:lnTo>
                    <a:lnTo>
                      <a:pt x="319" y="0"/>
                    </a:lnTo>
                    <a:lnTo>
                      <a:pt x="337" y="1"/>
                    </a:lnTo>
                    <a:lnTo>
                      <a:pt x="369" y="5"/>
                    </a:lnTo>
                    <a:lnTo>
                      <a:pt x="399" y="11"/>
                    </a:lnTo>
                    <a:lnTo>
                      <a:pt x="422" y="20"/>
                    </a:lnTo>
                    <a:lnTo>
                      <a:pt x="442" y="30"/>
                    </a:lnTo>
                    <a:lnTo>
                      <a:pt x="450" y="35"/>
                    </a:lnTo>
                    <a:lnTo>
                      <a:pt x="457" y="40"/>
                    </a:lnTo>
                    <a:lnTo>
                      <a:pt x="462" y="44"/>
                    </a:lnTo>
                    <a:lnTo>
                      <a:pt x="465" y="49"/>
                    </a:lnTo>
                    <a:lnTo>
                      <a:pt x="467" y="56"/>
                    </a:lnTo>
                    <a:lnTo>
                      <a:pt x="469" y="63"/>
                    </a:lnTo>
                    <a:lnTo>
                      <a:pt x="469" y="71"/>
                    </a:lnTo>
                    <a:lnTo>
                      <a:pt x="469" y="81"/>
                    </a:lnTo>
                    <a:lnTo>
                      <a:pt x="465" y="103"/>
                    </a:lnTo>
                    <a:lnTo>
                      <a:pt x="460" y="126"/>
                    </a:lnTo>
                    <a:lnTo>
                      <a:pt x="455" y="152"/>
                    </a:lnTo>
                    <a:lnTo>
                      <a:pt x="452" y="180"/>
                    </a:lnTo>
                    <a:lnTo>
                      <a:pt x="450" y="207"/>
                    </a:lnTo>
                    <a:lnTo>
                      <a:pt x="450" y="233"/>
                    </a:lnTo>
                    <a:lnTo>
                      <a:pt x="454" y="260"/>
                    </a:lnTo>
                    <a:lnTo>
                      <a:pt x="460" y="286"/>
                    </a:lnTo>
                    <a:lnTo>
                      <a:pt x="469" y="311"/>
                    </a:lnTo>
                    <a:lnTo>
                      <a:pt x="475" y="336"/>
                    </a:lnTo>
                    <a:lnTo>
                      <a:pt x="480" y="358"/>
                    </a:lnTo>
                    <a:lnTo>
                      <a:pt x="482" y="379"/>
                    </a:lnTo>
                    <a:lnTo>
                      <a:pt x="480" y="388"/>
                    </a:lnTo>
                    <a:lnTo>
                      <a:pt x="479" y="397"/>
                    </a:lnTo>
                    <a:lnTo>
                      <a:pt x="475" y="404"/>
                    </a:lnTo>
                    <a:lnTo>
                      <a:pt x="469" y="412"/>
                    </a:lnTo>
                    <a:lnTo>
                      <a:pt x="462" y="419"/>
                    </a:lnTo>
                    <a:lnTo>
                      <a:pt x="452" y="426"/>
                    </a:lnTo>
                    <a:lnTo>
                      <a:pt x="440" y="434"/>
                    </a:lnTo>
                    <a:lnTo>
                      <a:pt x="427" y="442"/>
                    </a:lnTo>
                    <a:lnTo>
                      <a:pt x="396" y="459"/>
                    </a:lnTo>
                    <a:lnTo>
                      <a:pt x="364" y="474"/>
                    </a:lnTo>
                    <a:lnTo>
                      <a:pt x="331" y="490"/>
                    </a:lnTo>
                    <a:lnTo>
                      <a:pt x="301" y="504"/>
                    </a:lnTo>
                    <a:lnTo>
                      <a:pt x="276" y="517"/>
                    </a:lnTo>
                    <a:lnTo>
                      <a:pt x="259" y="527"/>
                    </a:lnTo>
                    <a:lnTo>
                      <a:pt x="244" y="538"/>
                    </a:lnTo>
                    <a:lnTo>
                      <a:pt x="228" y="557"/>
                    </a:lnTo>
                    <a:lnTo>
                      <a:pt x="208" y="576"/>
                    </a:lnTo>
                    <a:lnTo>
                      <a:pt x="188" y="600"/>
                    </a:lnTo>
                    <a:lnTo>
                      <a:pt x="170" y="620"/>
                    </a:lnTo>
                    <a:lnTo>
                      <a:pt x="151" y="638"/>
                    </a:lnTo>
                    <a:lnTo>
                      <a:pt x="143" y="644"/>
                    </a:lnTo>
                    <a:lnTo>
                      <a:pt x="136" y="649"/>
                    </a:lnTo>
                    <a:lnTo>
                      <a:pt x="131" y="653"/>
                    </a:lnTo>
                    <a:lnTo>
                      <a:pt x="128" y="654"/>
                    </a:lnTo>
                    <a:lnTo>
                      <a:pt x="123" y="651"/>
                    </a:lnTo>
                    <a:lnTo>
                      <a:pt x="117" y="644"/>
                    </a:lnTo>
                    <a:lnTo>
                      <a:pt x="108" y="633"/>
                    </a:lnTo>
                    <a:lnTo>
                      <a:pt x="100" y="620"/>
                    </a:lnTo>
                    <a:lnTo>
                      <a:pt x="78" y="583"/>
                    </a:lnTo>
                    <a:lnTo>
                      <a:pt x="57" y="538"/>
                    </a:lnTo>
                    <a:lnTo>
                      <a:pt x="35" y="489"/>
                    </a:lnTo>
                    <a:lnTo>
                      <a:pt x="17" y="441"/>
                    </a:lnTo>
                    <a:lnTo>
                      <a:pt x="10" y="417"/>
                    </a:lnTo>
                    <a:lnTo>
                      <a:pt x="5" y="397"/>
                    </a:lnTo>
                    <a:lnTo>
                      <a:pt x="2" y="378"/>
                    </a:lnTo>
                    <a:lnTo>
                      <a:pt x="0" y="361"/>
                    </a:lnTo>
                    <a:lnTo>
                      <a:pt x="0" y="328"/>
                    </a:lnTo>
                    <a:lnTo>
                      <a:pt x="2" y="291"/>
                    </a:lnTo>
                    <a:lnTo>
                      <a:pt x="4" y="253"/>
                    </a:lnTo>
                    <a:lnTo>
                      <a:pt x="7" y="215"/>
                    </a:lnTo>
                    <a:lnTo>
                      <a:pt x="12" y="177"/>
                    </a:lnTo>
                    <a:lnTo>
                      <a:pt x="18" y="144"/>
                    </a:lnTo>
                    <a:lnTo>
                      <a:pt x="23" y="127"/>
                    </a:lnTo>
                    <a:lnTo>
                      <a:pt x="27" y="114"/>
                    </a:lnTo>
                    <a:lnTo>
                      <a:pt x="32" y="103"/>
                    </a:lnTo>
                    <a:lnTo>
                      <a:pt x="38" y="9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1" name="Freeform 777"/>
              <p:cNvSpPr>
                <a:spLocks/>
              </p:cNvSpPr>
              <p:nvPr/>
            </p:nvSpPr>
            <p:spPr bwMode="auto">
              <a:xfrm>
                <a:off x="1450" y="3016"/>
                <a:ext cx="456" cy="620"/>
              </a:xfrm>
              <a:custGeom>
                <a:avLst/>
                <a:gdLst>
                  <a:gd name="T0" fmla="*/ 41 w 456"/>
                  <a:gd name="T1" fmla="*/ 85 h 620"/>
                  <a:gd name="T2" fmla="*/ 76 w 456"/>
                  <a:gd name="T3" fmla="*/ 65 h 620"/>
                  <a:gd name="T4" fmla="*/ 136 w 456"/>
                  <a:gd name="T5" fmla="*/ 35 h 620"/>
                  <a:gd name="T6" fmla="*/ 191 w 456"/>
                  <a:gd name="T7" fmla="*/ 15 h 620"/>
                  <a:gd name="T8" fmla="*/ 229 w 456"/>
                  <a:gd name="T9" fmla="*/ 7 h 620"/>
                  <a:gd name="T10" fmla="*/ 267 w 456"/>
                  <a:gd name="T11" fmla="*/ 2 h 620"/>
                  <a:gd name="T12" fmla="*/ 304 w 456"/>
                  <a:gd name="T13" fmla="*/ 0 h 620"/>
                  <a:gd name="T14" fmla="*/ 350 w 456"/>
                  <a:gd name="T15" fmla="*/ 5 h 620"/>
                  <a:gd name="T16" fmla="*/ 402 w 456"/>
                  <a:gd name="T17" fmla="*/ 19 h 620"/>
                  <a:gd name="T18" fmla="*/ 427 w 456"/>
                  <a:gd name="T19" fmla="*/ 33 h 620"/>
                  <a:gd name="T20" fmla="*/ 438 w 456"/>
                  <a:gd name="T21" fmla="*/ 43 h 620"/>
                  <a:gd name="T22" fmla="*/ 443 w 456"/>
                  <a:gd name="T23" fmla="*/ 53 h 620"/>
                  <a:gd name="T24" fmla="*/ 445 w 456"/>
                  <a:gd name="T25" fmla="*/ 68 h 620"/>
                  <a:gd name="T26" fmla="*/ 441 w 456"/>
                  <a:gd name="T27" fmla="*/ 96 h 620"/>
                  <a:gd name="T28" fmla="*/ 433 w 456"/>
                  <a:gd name="T29" fmla="*/ 145 h 620"/>
                  <a:gd name="T30" fmla="*/ 427 w 456"/>
                  <a:gd name="T31" fmla="*/ 198 h 620"/>
                  <a:gd name="T32" fmla="*/ 431 w 456"/>
                  <a:gd name="T33" fmla="*/ 247 h 620"/>
                  <a:gd name="T34" fmla="*/ 445 w 456"/>
                  <a:gd name="T35" fmla="*/ 297 h 620"/>
                  <a:gd name="T36" fmla="*/ 456 w 456"/>
                  <a:gd name="T37" fmla="*/ 340 h 620"/>
                  <a:gd name="T38" fmla="*/ 456 w 456"/>
                  <a:gd name="T39" fmla="*/ 368 h 620"/>
                  <a:gd name="T40" fmla="*/ 451 w 456"/>
                  <a:gd name="T41" fmla="*/ 385 h 620"/>
                  <a:gd name="T42" fmla="*/ 430 w 456"/>
                  <a:gd name="T43" fmla="*/ 405 h 620"/>
                  <a:gd name="T44" fmla="*/ 377 w 456"/>
                  <a:gd name="T45" fmla="*/ 435 h 620"/>
                  <a:gd name="T46" fmla="*/ 314 w 456"/>
                  <a:gd name="T47" fmla="*/ 464 h 620"/>
                  <a:gd name="T48" fmla="*/ 262 w 456"/>
                  <a:gd name="T49" fmla="*/ 491 h 620"/>
                  <a:gd name="T50" fmla="*/ 232 w 456"/>
                  <a:gd name="T51" fmla="*/ 512 h 620"/>
                  <a:gd name="T52" fmla="*/ 197 w 456"/>
                  <a:gd name="T53" fmla="*/ 547 h 620"/>
                  <a:gd name="T54" fmla="*/ 161 w 456"/>
                  <a:gd name="T55" fmla="*/ 589 h 620"/>
                  <a:gd name="T56" fmla="*/ 137 w 456"/>
                  <a:gd name="T57" fmla="*/ 612 h 620"/>
                  <a:gd name="T58" fmla="*/ 126 w 456"/>
                  <a:gd name="T59" fmla="*/ 620 h 620"/>
                  <a:gd name="T60" fmla="*/ 117 w 456"/>
                  <a:gd name="T61" fmla="*/ 619 h 620"/>
                  <a:gd name="T62" fmla="*/ 103 w 456"/>
                  <a:gd name="T63" fmla="*/ 602 h 620"/>
                  <a:gd name="T64" fmla="*/ 74 w 456"/>
                  <a:gd name="T65" fmla="*/ 554 h 620"/>
                  <a:gd name="T66" fmla="*/ 33 w 456"/>
                  <a:gd name="T67" fmla="*/ 464 h 620"/>
                  <a:gd name="T68" fmla="*/ 9 w 456"/>
                  <a:gd name="T69" fmla="*/ 398 h 620"/>
                  <a:gd name="T70" fmla="*/ 1 w 456"/>
                  <a:gd name="T71" fmla="*/ 358 h 620"/>
                  <a:gd name="T72" fmla="*/ 1 w 456"/>
                  <a:gd name="T73" fmla="*/ 312 h 620"/>
                  <a:gd name="T74" fmla="*/ 3 w 456"/>
                  <a:gd name="T75" fmla="*/ 241 h 620"/>
                  <a:gd name="T76" fmla="*/ 11 w 456"/>
                  <a:gd name="T77" fmla="*/ 169 h 620"/>
                  <a:gd name="T78" fmla="*/ 21 w 456"/>
                  <a:gd name="T79" fmla="*/ 121 h 620"/>
                  <a:gd name="T80" fmla="*/ 31 w 456"/>
                  <a:gd name="T81" fmla="*/ 98 h 6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6"/>
                  <a:gd name="T124" fmla="*/ 0 h 620"/>
                  <a:gd name="T125" fmla="*/ 456 w 456"/>
                  <a:gd name="T126" fmla="*/ 620 h 6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6" h="620">
                    <a:moveTo>
                      <a:pt x="36" y="88"/>
                    </a:moveTo>
                    <a:lnTo>
                      <a:pt x="41" y="85"/>
                    </a:lnTo>
                    <a:lnTo>
                      <a:pt x="54" y="77"/>
                    </a:lnTo>
                    <a:lnTo>
                      <a:pt x="76" y="65"/>
                    </a:lnTo>
                    <a:lnTo>
                      <a:pt x="104" y="50"/>
                    </a:lnTo>
                    <a:lnTo>
                      <a:pt x="136" y="35"/>
                    </a:lnTo>
                    <a:lnTo>
                      <a:pt x="172" y="22"/>
                    </a:lnTo>
                    <a:lnTo>
                      <a:pt x="191" y="15"/>
                    </a:lnTo>
                    <a:lnTo>
                      <a:pt x="209" y="10"/>
                    </a:lnTo>
                    <a:lnTo>
                      <a:pt x="229" y="7"/>
                    </a:lnTo>
                    <a:lnTo>
                      <a:pt x="249" y="4"/>
                    </a:lnTo>
                    <a:lnTo>
                      <a:pt x="267" y="2"/>
                    </a:lnTo>
                    <a:lnTo>
                      <a:pt x="285" y="0"/>
                    </a:lnTo>
                    <a:lnTo>
                      <a:pt x="304" y="0"/>
                    </a:lnTo>
                    <a:lnTo>
                      <a:pt x="320" y="2"/>
                    </a:lnTo>
                    <a:lnTo>
                      <a:pt x="350" y="5"/>
                    </a:lnTo>
                    <a:lnTo>
                      <a:pt x="378" y="12"/>
                    </a:lnTo>
                    <a:lnTo>
                      <a:pt x="402" y="19"/>
                    </a:lnTo>
                    <a:lnTo>
                      <a:pt x="420" y="29"/>
                    </a:lnTo>
                    <a:lnTo>
                      <a:pt x="427" y="33"/>
                    </a:lnTo>
                    <a:lnTo>
                      <a:pt x="433" y="38"/>
                    </a:lnTo>
                    <a:lnTo>
                      <a:pt x="438" y="43"/>
                    </a:lnTo>
                    <a:lnTo>
                      <a:pt x="441" y="48"/>
                    </a:lnTo>
                    <a:lnTo>
                      <a:pt x="443" y="53"/>
                    </a:lnTo>
                    <a:lnTo>
                      <a:pt x="445" y="60"/>
                    </a:lnTo>
                    <a:lnTo>
                      <a:pt x="445" y="68"/>
                    </a:lnTo>
                    <a:lnTo>
                      <a:pt x="445" y="77"/>
                    </a:lnTo>
                    <a:lnTo>
                      <a:pt x="441" y="96"/>
                    </a:lnTo>
                    <a:lnTo>
                      <a:pt x="438" y="120"/>
                    </a:lnTo>
                    <a:lnTo>
                      <a:pt x="433" y="145"/>
                    </a:lnTo>
                    <a:lnTo>
                      <a:pt x="430" y="171"/>
                    </a:lnTo>
                    <a:lnTo>
                      <a:pt x="427" y="198"/>
                    </a:lnTo>
                    <a:lnTo>
                      <a:pt x="428" y="222"/>
                    </a:lnTo>
                    <a:lnTo>
                      <a:pt x="431" y="247"/>
                    </a:lnTo>
                    <a:lnTo>
                      <a:pt x="438" y="272"/>
                    </a:lnTo>
                    <a:lnTo>
                      <a:pt x="445" y="297"/>
                    </a:lnTo>
                    <a:lnTo>
                      <a:pt x="451" y="319"/>
                    </a:lnTo>
                    <a:lnTo>
                      <a:pt x="456" y="340"/>
                    </a:lnTo>
                    <a:lnTo>
                      <a:pt x="456" y="360"/>
                    </a:lnTo>
                    <a:lnTo>
                      <a:pt x="456" y="368"/>
                    </a:lnTo>
                    <a:lnTo>
                      <a:pt x="455" y="377"/>
                    </a:lnTo>
                    <a:lnTo>
                      <a:pt x="451" y="385"/>
                    </a:lnTo>
                    <a:lnTo>
                      <a:pt x="446" y="391"/>
                    </a:lnTo>
                    <a:lnTo>
                      <a:pt x="430" y="405"/>
                    </a:lnTo>
                    <a:lnTo>
                      <a:pt x="405" y="420"/>
                    </a:lnTo>
                    <a:lnTo>
                      <a:pt x="377" y="435"/>
                    </a:lnTo>
                    <a:lnTo>
                      <a:pt x="345" y="451"/>
                    </a:lnTo>
                    <a:lnTo>
                      <a:pt x="314" y="464"/>
                    </a:lnTo>
                    <a:lnTo>
                      <a:pt x="285" y="479"/>
                    </a:lnTo>
                    <a:lnTo>
                      <a:pt x="262" y="491"/>
                    </a:lnTo>
                    <a:lnTo>
                      <a:pt x="245" y="501"/>
                    </a:lnTo>
                    <a:lnTo>
                      <a:pt x="232" y="512"/>
                    </a:lnTo>
                    <a:lnTo>
                      <a:pt x="216" y="529"/>
                    </a:lnTo>
                    <a:lnTo>
                      <a:pt x="197" y="547"/>
                    </a:lnTo>
                    <a:lnTo>
                      <a:pt x="179" y="569"/>
                    </a:lnTo>
                    <a:lnTo>
                      <a:pt x="161" y="589"/>
                    </a:lnTo>
                    <a:lnTo>
                      <a:pt x="144" y="605"/>
                    </a:lnTo>
                    <a:lnTo>
                      <a:pt x="137" y="612"/>
                    </a:lnTo>
                    <a:lnTo>
                      <a:pt x="131" y="617"/>
                    </a:lnTo>
                    <a:lnTo>
                      <a:pt x="126" y="620"/>
                    </a:lnTo>
                    <a:lnTo>
                      <a:pt x="121" y="620"/>
                    </a:lnTo>
                    <a:lnTo>
                      <a:pt x="117" y="619"/>
                    </a:lnTo>
                    <a:lnTo>
                      <a:pt x="111" y="612"/>
                    </a:lnTo>
                    <a:lnTo>
                      <a:pt x="103" y="602"/>
                    </a:lnTo>
                    <a:lnTo>
                      <a:pt x="94" y="589"/>
                    </a:lnTo>
                    <a:lnTo>
                      <a:pt x="74" y="554"/>
                    </a:lnTo>
                    <a:lnTo>
                      <a:pt x="54" y="511"/>
                    </a:lnTo>
                    <a:lnTo>
                      <a:pt x="33" y="464"/>
                    </a:lnTo>
                    <a:lnTo>
                      <a:pt x="16" y="420"/>
                    </a:lnTo>
                    <a:lnTo>
                      <a:pt x="9" y="398"/>
                    </a:lnTo>
                    <a:lnTo>
                      <a:pt x="5" y="377"/>
                    </a:lnTo>
                    <a:lnTo>
                      <a:pt x="1" y="358"/>
                    </a:lnTo>
                    <a:lnTo>
                      <a:pt x="0" y="343"/>
                    </a:lnTo>
                    <a:lnTo>
                      <a:pt x="1" y="312"/>
                    </a:lnTo>
                    <a:lnTo>
                      <a:pt x="1" y="277"/>
                    </a:lnTo>
                    <a:lnTo>
                      <a:pt x="3" y="241"/>
                    </a:lnTo>
                    <a:lnTo>
                      <a:pt x="6" y="204"/>
                    </a:lnTo>
                    <a:lnTo>
                      <a:pt x="11" y="169"/>
                    </a:lnTo>
                    <a:lnTo>
                      <a:pt x="18" y="136"/>
                    </a:lnTo>
                    <a:lnTo>
                      <a:pt x="21" y="121"/>
                    </a:lnTo>
                    <a:lnTo>
                      <a:pt x="26" y="110"/>
                    </a:lnTo>
                    <a:lnTo>
                      <a:pt x="31" y="98"/>
                    </a:lnTo>
                    <a:lnTo>
                      <a:pt x="36" y="88"/>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2" name="Freeform 778"/>
              <p:cNvSpPr>
                <a:spLocks/>
              </p:cNvSpPr>
              <p:nvPr/>
            </p:nvSpPr>
            <p:spPr bwMode="auto">
              <a:xfrm>
                <a:off x="1459" y="3028"/>
                <a:ext cx="432" cy="587"/>
              </a:xfrm>
              <a:custGeom>
                <a:avLst/>
                <a:gdLst>
                  <a:gd name="T0" fmla="*/ 39 w 432"/>
                  <a:gd name="T1" fmla="*/ 80 h 587"/>
                  <a:gd name="T2" fmla="*/ 72 w 432"/>
                  <a:gd name="T3" fmla="*/ 61 h 587"/>
                  <a:gd name="T4" fmla="*/ 128 w 432"/>
                  <a:gd name="T5" fmla="*/ 33 h 587"/>
                  <a:gd name="T6" fmla="*/ 180 w 432"/>
                  <a:gd name="T7" fmla="*/ 15 h 587"/>
                  <a:gd name="T8" fmla="*/ 216 w 432"/>
                  <a:gd name="T9" fmla="*/ 5 h 587"/>
                  <a:gd name="T10" fmla="*/ 270 w 432"/>
                  <a:gd name="T11" fmla="*/ 0 h 587"/>
                  <a:gd name="T12" fmla="*/ 333 w 432"/>
                  <a:gd name="T13" fmla="*/ 5 h 587"/>
                  <a:gd name="T14" fmla="*/ 379 w 432"/>
                  <a:gd name="T15" fmla="*/ 18 h 587"/>
                  <a:gd name="T16" fmla="*/ 404 w 432"/>
                  <a:gd name="T17" fmla="*/ 31 h 587"/>
                  <a:gd name="T18" fmla="*/ 414 w 432"/>
                  <a:gd name="T19" fmla="*/ 40 h 587"/>
                  <a:gd name="T20" fmla="*/ 419 w 432"/>
                  <a:gd name="T21" fmla="*/ 50 h 587"/>
                  <a:gd name="T22" fmla="*/ 421 w 432"/>
                  <a:gd name="T23" fmla="*/ 65 h 587"/>
                  <a:gd name="T24" fmla="*/ 418 w 432"/>
                  <a:gd name="T25" fmla="*/ 91 h 587"/>
                  <a:gd name="T26" fmla="*/ 409 w 432"/>
                  <a:gd name="T27" fmla="*/ 138 h 587"/>
                  <a:gd name="T28" fmla="*/ 404 w 432"/>
                  <a:gd name="T29" fmla="*/ 186 h 587"/>
                  <a:gd name="T30" fmla="*/ 408 w 432"/>
                  <a:gd name="T31" fmla="*/ 234 h 587"/>
                  <a:gd name="T32" fmla="*/ 421 w 432"/>
                  <a:gd name="T33" fmla="*/ 280 h 587"/>
                  <a:gd name="T34" fmla="*/ 431 w 432"/>
                  <a:gd name="T35" fmla="*/ 321 h 587"/>
                  <a:gd name="T36" fmla="*/ 432 w 432"/>
                  <a:gd name="T37" fmla="*/ 348 h 587"/>
                  <a:gd name="T38" fmla="*/ 427 w 432"/>
                  <a:gd name="T39" fmla="*/ 363 h 587"/>
                  <a:gd name="T40" fmla="*/ 406 w 432"/>
                  <a:gd name="T41" fmla="*/ 383 h 587"/>
                  <a:gd name="T42" fmla="*/ 356 w 432"/>
                  <a:gd name="T43" fmla="*/ 411 h 587"/>
                  <a:gd name="T44" fmla="*/ 298 w 432"/>
                  <a:gd name="T45" fmla="*/ 439 h 587"/>
                  <a:gd name="T46" fmla="*/ 248 w 432"/>
                  <a:gd name="T47" fmla="*/ 464 h 587"/>
                  <a:gd name="T48" fmla="*/ 220 w 432"/>
                  <a:gd name="T49" fmla="*/ 484 h 587"/>
                  <a:gd name="T50" fmla="*/ 188 w 432"/>
                  <a:gd name="T51" fmla="*/ 519 h 587"/>
                  <a:gd name="T52" fmla="*/ 152 w 432"/>
                  <a:gd name="T53" fmla="*/ 557 h 587"/>
                  <a:gd name="T54" fmla="*/ 130 w 432"/>
                  <a:gd name="T55" fmla="*/ 578 h 587"/>
                  <a:gd name="T56" fmla="*/ 118 w 432"/>
                  <a:gd name="T57" fmla="*/ 585 h 587"/>
                  <a:gd name="T58" fmla="*/ 110 w 432"/>
                  <a:gd name="T59" fmla="*/ 585 h 587"/>
                  <a:gd name="T60" fmla="*/ 99 w 432"/>
                  <a:gd name="T61" fmla="*/ 568 h 587"/>
                  <a:gd name="T62" fmla="*/ 70 w 432"/>
                  <a:gd name="T63" fmla="*/ 524 h 587"/>
                  <a:gd name="T64" fmla="*/ 32 w 432"/>
                  <a:gd name="T65" fmla="*/ 439 h 587"/>
                  <a:gd name="T66" fmla="*/ 9 w 432"/>
                  <a:gd name="T67" fmla="*/ 376 h 587"/>
                  <a:gd name="T68" fmla="*/ 2 w 432"/>
                  <a:gd name="T69" fmla="*/ 340 h 587"/>
                  <a:gd name="T70" fmla="*/ 0 w 432"/>
                  <a:gd name="T71" fmla="*/ 295 h 587"/>
                  <a:gd name="T72" fmla="*/ 4 w 432"/>
                  <a:gd name="T73" fmla="*/ 227 h 587"/>
                  <a:gd name="T74" fmla="*/ 10 w 432"/>
                  <a:gd name="T75" fmla="*/ 159 h 587"/>
                  <a:gd name="T76" fmla="*/ 20 w 432"/>
                  <a:gd name="T77" fmla="*/ 114 h 587"/>
                  <a:gd name="T78" fmla="*/ 29 w 432"/>
                  <a:gd name="T79" fmla="*/ 91 h 5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587"/>
                  <a:gd name="T122" fmla="*/ 432 w 432"/>
                  <a:gd name="T123" fmla="*/ 587 h 5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587">
                    <a:moveTo>
                      <a:pt x="35" y="83"/>
                    </a:moveTo>
                    <a:lnTo>
                      <a:pt x="39" y="80"/>
                    </a:lnTo>
                    <a:lnTo>
                      <a:pt x="52" y="71"/>
                    </a:lnTo>
                    <a:lnTo>
                      <a:pt x="72" y="61"/>
                    </a:lnTo>
                    <a:lnTo>
                      <a:pt x="99" y="46"/>
                    </a:lnTo>
                    <a:lnTo>
                      <a:pt x="128" y="33"/>
                    </a:lnTo>
                    <a:lnTo>
                      <a:pt x="163" y="20"/>
                    </a:lnTo>
                    <a:lnTo>
                      <a:pt x="180" y="15"/>
                    </a:lnTo>
                    <a:lnTo>
                      <a:pt x="198" y="10"/>
                    </a:lnTo>
                    <a:lnTo>
                      <a:pt x="216" y="5"/>
                    </a:lnTo>
                    <a:lnTo>
                      <a:pt x="235" y="3"/>
                    </a:lnTo>
                    <a:lnTo>
                      <a:pt x="270" y="0"/>
                    </a:lnTo>
                    <a:lnTo>
                      <a:pt x="303" y="2"/>
                    </a:lnTo>
                    <a:lnTo>
                      <a:pt x="333" y="5"/>
                    </a:lnTo>
                    <a:lnTo>
                      <a:pt x="358" y="10"/>
                    </a:lnTo>
                    <a:lnTo>
                      <a:pt x="379" y="18"/>
                    </a:lnTo>
                    <a:lnTo>
                      <a:pt x="398" y="26"/>
                    </a:lnTo>
                    <a:lnTo>
                      <a:pt x="404" y="31"/>
                    </a:lnTo>
                    <a:lnTo>
                      <a:pt x="411" y="35"/>
                    </a:lnTo>
                    <a:lnTo>
                      <a:pt x="414" y="40"/>
                    </a:lnTo>
                    <a:lnTo>
                      <a:pt x="418" y="45"/>
                    </a:lnTo>
                    <a:lnTo>
                      <a:pt x="419" y="50"/>
                    </a:lnTo>
                    <a:lnTo>
                      <a:pt x="421" y="56"/>
                    </a:lnTo>
                    <a:lnTo>
                      <a:pt x="421" y="65"/>
                    </a:lnTo>
                    <a:lnTo>
                      <a:pt x="421" y="73"/>
                    </a:lnTo>
                    <a:lnTo>
                      <a:pt x="418" y="91"/>
                    </a:lnTo>
                    <a:lnTo>
                      <a:pt x="414" y="113"/>
                    </a:lnTo>
                    <a:lnTo>
                      <a:pt x="409" y="138"/>
                    </a:lnTo>
                    <a:lnTo>
                      <a:pt x="406" y="161"/>
                    </a:lnTo>
                    <a:lnTo>
                      <a:pt x="404" y="186"/>
                    </a:lnTo>
                    <a:lnTo>
                      <a:pt x="404" y="210"/>
                    </a:lnTo>
                    <a:lnTo>
                      <a:pt x="408" y="234"/>
                    </a:lnTo>
                    <a:lnTo>
                      <a:pt x="414" y="257"/>
                    </a:lnTo>
                    <a:lnTo>
                      <a:pt x="421" y="280"/>
                    </a:lnTo>
                    <a:lnTo>
                      <a:pt x="427" y="302"/>
                    </a:lnTo>
                    <a:lnTo>
                      <a:pt x="431" y="321"/>
                    </a:lnTo>
                    <a:lnTo>
                      <a:pt x="432" y="340"/>
                    </a:lnTo>
                    <a:lnTo>
                      <a:pt x="432" y="348"/>
                    </a:lnTo>
                    <a:lnTo>
                      <a:pt x="431" y="356"/>
                    </a:lnTo>
                    <a:lnTo>
                      <a:pt x="427" y="363"/>
                    </a:lnTo>
                    <a:lnTo>
                      <a:pt x="422" y="370"/>
                    </a:lnTo>
                    <a:lnTo>
                      <a:pt x="406" y="383"/>
                    </a:lnTo>
                    <a:lnTo>
                      <a:pt x="383" y="396"/>
                    </a:lnTo>
                    <a:lnTo>
                      <a:pt x="356" y="411"/>
                    </a:lnTo>
                    <a:lnTo>
                      <a:pt x="326" y="426"/>
                    </a:lnTo>
                    <a:lnTo>
                      <a:pt x="298" y="439"/>
                    </a:lnTo>
                    <a:lnTo>
                      <a:pt x="270" y="452"/>
                    </a:lnTo>
                    <a:lnTo>
                      <a:pt x="248" y="464"/>
                    </a:lnTo>
                    <a:lnTo>
                      <a:pt x="233" y="472"/>
                    </a:lnTo>
                    <a:lnTo>
                      <a:pt x="220" y="484"/>
                    </a:lnTo>
                    <a:lnTo>
                      <a:pt x="205" y="499"/>
                    </a:lnTo>
                    <a:lnTo>
                      <a:pt x="188" y="519"/>
                    </a:lnTo>
                    <a:lnTo>
                      <a:pt x="170" y="537"/>
                    </a:lnTo>
                    <a:lnTo>
                      <a:pt x="152" y="557"/>
                    </a:lnTo>
                    <a:lnTo>
                      <a:pt x="137" y="572"/>
                    </a:lnTo>
                    <a:lnTo>
                      <a:pt x="130" y="578"/>
                    </a:lnTo>
                    <a:lnTo>
                      <a:pt x="123" y="583"/>
                    </a:lnTo>
                    <a:lnTo>
                      <a:pt x="118" y="585"/>
                    </a:lnTo>
                    <a:lnTo>
                      <a:pt x="115" y="587"/>
                    </a:lnTo>
                    <a:lnTo>
                      <a:pt x="110" y="585"/>
                    </a:lnTo>
                    <a:lnTo>
                      <a:pt x="105" y="578"/>
                    </a:lnTo>
                    <a:lnTo>
                      <a:pt x="99" y="568"/>
                    </a:lnTo>
                    <a:lnTo>
                      <a:pt x="90" y="557"/>
                    </a:lnTo>
                    <a:lnTo>
                      <a:pt x="70" y="524"/>
                    </a:lnTo>
                    <a:lnTo>
                      <a:pt x="50" y="482"/>
                    </a:lnTo>
                    <a:lnTo>
                      <a:pt x="32" y="439"/>
                    </a:lnTo>
                    <a:lnTo>
                      <a:pt x="15" y="396"/>
                    </a:lnTo>
                    <a:lnTo>
                      <a:pt x="9" y="376"/>
                    </a:lnTo>
                    <a:lnTo>
                      <a:pt x="4" y="356"/>
                    </a:lnTo>
                    <a:lnTo>
                      <a:pt x="2" y="340"/>
                    </a:lnTo>
                    <a:lnTo>
                      <a:pt x="0" y="325"/>
                    </a:lnTo>
                    <a:lnTo>
                      <a:pt x="0" y="295"/>
                    </a:lnTo>
                    <a:lnTo>
                      <a:pt x="2" y="262"/>
                    </a:lnTo>
                    <a:lnTo>
                      <a:pt x="4" y="227"/>
                    </a:lnTo>
                    <a:lnTo>
                      <a:pt x="7" y="192"/>
                    </a:lnTo>
                    <a:lnTo>
                      <a:pt x="10" y="159"/>
                    </a:lnTo>
                    <a:lnTo>
                      <a:pt x="17" y="129"/>
                    </a:lnTo>
                    <a:lnTo>
                      <a:pt x="20" y="114"/>
                    </a:lnTo>
                    <a:lnTo>
                      <a:pt x="25" y="103"/>
                    </a:lnTo>
                    <a:lnTo>
                      <a:pt x="29" y="91"/>
                    </a:lnTo>
                    <a:lnTo>
                      <a:pt x="35" y="8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3" name="Freeform 779"/>
              <p:cNvSpPr>
                <a:spLocks/>
              </p:cNvSpPr>
              <p:nvPr/>
            </p:nvSpPr>
            <p:spPr bwMode="auto">
              <a:xfrm>
                <a:off x="1468" y="3040"/>
                <a:ext cx="409" cy="553"/>
              </a:xfrm>
              <a:custGeom>
                <a:avLst/>
                <a:gdLst>
                  <a:gd name="T0" fmla="*/ 36 w 409"/>
                  <a:gd name="T1" fmla="*/ 74 h 553"/>
                  <a:gd name="T2" fmla="*/ 68 w 409"/>
                  <a:gd name="T3" fmla="*/ 56 h 553"/>
                  <a:gd name="T4" fmla="*/ 121 w 409"/>
                  <a:gd name="T5" fmla="*/ 31 h 553"/>
                  <a:gd name="T6" fmla="*/ 171 w 409"/>
                  <a:gd name="T7" fmla="*/ 13 h 553"/>
                  <a:gd name="T8" fmla="*/ 204 w 409"/>
                  <a:gd name="T9" fmla="*/ 5 h 553"/>
                  <a:gd name="T10" fmla="*/ 256 w 409"/>
                  <a:gd name="T11" fmla="*/ 0 h 553"/>
                  <a:gd name="T12" fmla="*/ 314 w 409"/>
                  <a:gd name="T13" fmla="*/ 5 h 553"/>
                  <a:gd name="T14" fmla="*/ 359 w 409"/>
                  <a:gd name="T15" fmla="*/ 16 h 553"/>
                  <a:gd name="T16" fmla="*/ 382 w 409"/>
                  <a:gd name="T17" fmla="*/ 28 h 553"/>
                  <a:gd name="T18" fmla="*/ 392 w 409"/>
                  <a:gd name="T19" fmla="*/ 38 h 553"/>
                  <a:gd name="T20" fmla="*/ 397 w 409"/>
                  <a:gd name="T21" fmla="*/ 46 h 553"/>
                  <a:gd name="T22" fmla="*/ 397 w 409"/>
                  <a:gd name="T23" fmla="*/ 59 h 553"/>
                  <a:gd name="T24" fmla="*/ 395 w 409"/>
                  <a:gd name="T25" fmla="*/ 86 h 553"/>
                  <a:gd name="T26" fmla="*/ 387 w 409"/>
                  <a:gd name="T27" fmla="*/ 129 h 553"/>
                  <a:gd name="T28" fmla="*/ 382 w 409"/>
                  <a:gd name="T29" fmla="*/ 175 h 553"/>
                  <a:gd name="T30" fmla="*/ 385 w 409"/>
                  <a:gd name="T31" fmla="*/ 220 h 553"/>
                  <a:gd name="T32" fmla="*/ 397 w 409"/>
                  <a:gd name="T33" fmla="*/ 263 h 553"/>
                  <a:gd name="T34" fmla="*/ 407 w 409"/>
                  <a:gd name="T35" fmla="*/ 303 h 553"/>
                  <a:gd name="T36" fmla="*/ 407 w 409"/>
                  <a:gd name="T37" fmla="*/ 328 h 553"/>
                  <a:gd name="T38" fmla="*/ 402 w 409"/>
                  <a:gd name="T39" fmla="*/ 343 h 553"/>
                  <a:gd name="T40" fmla="*/ 384 w 409"/>
                  <a:gd name="T41" fmla="*/ 361 h 553"/>
                  <a:gd name="T42" fmla="*/ 335 w 409"/>
                  <a:gd name="T43" fmla="*/ 387 h 553"/>
                  <a:gd name="T44" fmla="*/ 281 w 409"/>
                  <a:gd name="T45" fmla="*/ 414 h 553"/>
                  <a:gd name="T46" fmla="*/ 234 w 409"/>
                  <a:gd name="T47" fmla="*/ 437 h 553"/>
                  <a:gd name="T48" fmla="*/ 207 w 409"/>
                  <a:gd name="T49" fmla="*/ 455 h 553"/>
                  <a:gd name="T50" fmla="*/ 178 w 409"/>
                  <a:gd name="T51" fmla="*/ 488 h 553"/>
                  <a:gd name="T52" fmla="*/ 144 w 409"/>
                  <a:gd name="T53" fmla="*/ 523 h 553"/>
                  <a:gd name="T54" fmla="*/ 116 w 409"/>
                  <a:gd name="T55" fmla="*/ 550 h 553"/>
                  <a:gd name="T56" fmla="*/ 104 w 409"/>
                  <a:gd name="T57" fmla="*/ 551 h 553"/>
                  <a:gd name="T58" fmla="*/ 93 w 409"/>
                  <a:gd name="T59" fmla="*/ 536 h 553"/>
                  <a:gd name="T60" fmla="*/ 68 w 409"/>
                  <a:gd name="T61" fmla="*/ 492 h 553"/>
                  <a:gd name="T62" fmla="*/ 30 w 409"/>
                  <a:gd name="T63" fmla="*/ 414 h 553"/>
                  <a:gd name="T64" fmla="*/ 10 w 409"/>
                  <a:gd name="T65" fmla="*/ 354 h 553"/>
                  <a:gd name="T66" fmla="*/ 1 w 409"/>
                  <a:gd name="T67" fmla="*/ 319 h 553"/>
                  <a:gd name="T68" fmla="*/ 1 w 409"/>
                  <a:gd name="T69" fmla="*/ 278 h 553"/>
                  <a:gd name="T70" fmla="*/ 3 w 409"/>
                  <a:gd name="T71" fmla="*/ 215 h 553"/>
                  <a:gd name="T72" fmla="*/ 11 w 409"/>
                  <a:gd name="T73" fmla="*/ 150 h 553"/>
                  <a:gd name="T74" fmla="*/ 20 w 409"/>
                  <a:gd name="T75" fmla="*/ 109 h 553"/>
                  <a:gd name="T76" fmla="*/ 28 w 409"/>
                  <a:gd name="T77" fmla="*/ 86 h 5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9"/>
                  <a:gd name="T118" fmla="*/ 0 h 553"/>
                  <a:gd name="T119" fmla="*/ 409 w 409"/>
                  <a:gd name="T120" fmla="*/ 553 h 5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9" h="553">
                    <a:moveTo>
                      <a:pt x="33" y="77"/>
                    </a:moveTo>
                    <a:lnTo>
                      <a:pt x="36" y="74"/>
                    </a:lnTo>
                    <a:lnTo>
                      <a:pt x="50" y="68"/>
                    </a:lnTo>
                    <a:lnTo>
                      <a:pt x="68" y="56"/>
                    </a:lnTo>
                    <a:lnTo>
                      <a:pt x="93" y="44"/>
                    </a:lnTo>
                    <a:lnTo>
                      <a:pt x="121" y="31"/>
                    </a:lnTo>
                    <a:lnTo>
                      <a:pt x="153" y="18"/>
                    </a:lnTo>
                    <a:lnTo>
                      <a:pt x="171" y="13"/>
                    </a:lnTo>
                    <a:lnTo>
                      <a:pt x="188" y="8"/>
                    </a:lnTo>
                    <a:lnTo>
                      <a:pt x="204" y="5"/>
                    </a:lnTo>
                    <a:lnTo>
                      <a:pt x="222" y="3"/>
                    </a:lnTo>
                    <a:lnTo>
                      <a:pt x="256" y="0"/>
                    </a:lnTo>
                    <a:lnTo>
                      <a:pt x="286" y="1"/>
                    </a:lnTo>
                    <a:lnTo>
                      <a:pt x="314" y="5"/>
                    </a:lnTo>
                    <a:lnTo>
                      <a:pt x="337" y="9"/>
                    </a:lnTo>
                    <a:lnTo>
                      <a:pt x="359" y="16"/>
                    </a:lnTo>
                    <a:lnTo>
                      <a:pt x="375" y="24"/>
                    </a:lnTo>
                    <a:lnTo>
                      <a:pt x="382" y="28"/>
                    </a:lnTo>
                    <a:lnTo>
                      <a:pt x="387" y="33"/>
                    </a:lnTo>
                    <a:lnTo>
                      <a:pt x="392" y="38"/>
                    </a:lnTo>
                    <a:lnTo>
                      <a:pt x="394" y="41"/>
                    </a:lnTo>
                    <a:lnTo>
                      <a:pt x="397" y="46"/>
                    </a:lnTo>
                    <a:lnTo>
                      <a:pt x="397" y="53"/>
                    </a:lnTo>
                    <a:lnTo>
                      <a:pt x="397" y="59"/>
                    </a:lnTo>
                    <a:lnTo>
                      <a:pt x="397" y="68"/>
                    </a:lnTo>
                    <a:lnTo>
                      <a:pt x="395" y="86"/>
                    </a:lnTo>
                    <a:lnTo>
                      <a:pt x="390" y="106"/>
                    </a:lnTo>
                    <a:lnTo>
                      <a:pt x="387" y="129"/>
                    </a:lnTo>
                    <a:lnTo>
                      <a:pt x="384" y="152"/>
                    </a:lnTo>
                    <a:lnTo>
                      <a:pt x="382" y="175"/>
                    </a:lnTo>
                    <a:lnTo>
                      <a:pt x="382" y="198"/>
                    </a:lnTo>
                    <a:lnTo>
                      <a:pt x="385" y="220"/>
                    </a:lnTo>
                    <a:lnTo>
                      <a:pt x="390" y="242"/>
                    </a:lnTo>
                    <a:lnTo>
                      <a:pt x="397" y="263"/>
                    </a:lnTo>
                    <a:lnTo>
                      <a:pt x="402" y="285"/>
                    </a:lnTo>
                    <a:lnTo>
                      <a:pt x="407" y="303"/>
                    </a:lnTo>
                    <a:lnTo>
                      <a:pt x="409" y="321"/>
                    </a:lnTo>
                    <a:lnTo>
                      <a:pt x="407" y="328"/>
                    </a:lnTo>
                    <a:lnTo>
                      <a:pt x="405" y="336"/>
                    </a:lnTo>
                    <a:lnTo>
                      <a:pt x="402" y="343"/>
                    </a:lnTo>
                    <a:lnTo>
                      <a:pt x="399" y="349"/>
                    </a:lnTo>
                    <a:lnTo>
                      <a:pt x="384" y="361"/>
                    </a:lnTo>
                    <a:lnTo>
                      <a:pt x="362" y="374"/>
                    </a:lnTo>
                    <a:lnTo>
                      <a:pt x="335" y="387"/>
                    </a:lnTo>
                    <a:lnTo>
                      <a:pt x="309" y="401"/>
                    </a:lnTo>
                    <a:lnTo>
                      <a:pt x="281" y="414"/>
                    </a:lnTo>
                    <a:lnTo>
                      <a:pt x="256" y="425"/>
                    </a:lnTo>
                    <a:lnTo>
                      <a:pt x="234" y="437"/>
                    </a:lnTo>
                    <a:lnTo>
                      <a:pt x="219" y="445"/>
                    </a:lnTo>
                    <a:lnTo>
                      <a:pt x="207" y="455"/>
                    </a:lnTo>
                    <a:lnTo>
                      <a:pt x="193" y="470"/>
                    </a:lnTo>
                    <a:lnTo>
                      <a:pt x="178" y="488"/>
                    </a:lnTo>
                    <a:lnTo>
                      <a:pt x="159" y="507"/>
                    </a:lnTo>
                    <a:lnTo>
                      <a:pt x="144" y="523"/>
                    </a:lnTo>
                    <a:lnTo>
                      <a:pt x="129" y="538"/>
                    </a:lnTo>
                    <a:lnTo>
                      <a:pt x="116" y="550"/>
                    </a:lnTo>
                    <a:lnTo>
                      <a:pt x="108" y="553"/>
                    </a:lnTo>
                    <a:lnTo>
                      <a:pt x="104" y="551"/>
                    </a:lnTo>
                    <a:lnTo>
                      <a:pt x="99" y="545"/>
                    </a:lnTo>
                    <a:lnTo>
                      <a:pt x="93" y="536"/>
                    </a:lnTo>
                    <a:lnTo>
                      <a:pt x="85" y="523"/>
                    </a:lnTo>
                    <a:lnTo>
                      <a:pt x="68" y="492"/>
                    </a:lnTo>
                    <a:lnTo>
                      <a:pt x="48" y="455"/>
                    </a:lnTo>
                    <a:lnTo>
                      <a:pt x="30" y="414"/>
                    </a:lnTo>
                    <a:lnTo>
                      <a:pt x="15" y="372"/>
                    </a:lnTo>
                    <a:lnTo>
                      <a:pt x="10" y="354"/>
                    </a:lnTo>
                    <a:lnTo>
                      <a:pt x="5" y="336"/>
                    </a:lnTo>
                    <a:lnTo>
                      <a:pt x="1" y="319"/>
                    </a:lnTo>
                    <a:lnTo>
                      <a:pt x="0" y="306"/>
                    </a:lnTo>
                    <a:lnTo>
                      <a:pt x="1" y="278"/>
                    </a:lnTo>
                    <a:lnTo>
                      <a:pt x="1" y="246"/>
                    </a:lnTo>
                    <a:lnTo>
                      <a:pt x="3" y="215"/>
                    </a:lnTo>
                    <a:lnTo>
                      <a:pt x="6" y="182"/>
                    </a:lnTo>
                    <a:lnTo>
                      <a:pt x="11" y="150"/>
                    </a:lnTo>
                    <a:lnTo>
                      <a:pt x="16" y="121"/>
                    </a:lnTo>
                    <a:lnTo>
                      <a:pt x="20" y="109"/>
                    </a:lnTo>
                    <a:lnTo>
                      <a:pt x="23" y="96"/>
                    </a:lnTo>
                    <a:lnTo>
                      <a:pt x="28" y="86"/>
                    </a:lnTo>
                    <a:lnTo>
                      <a:pt x="33" y="77"/>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4" name="Freeform 780"/>
              <p:cNvSpPr>
                <a:spLocks/>
              </p:cNvSpPr>
              <p:nvPr/>
            </p:nvSpPr>
            <p:spPr bwMode="auto">
              <a:xfrm>
                <a:off x="1478" y="3051"/>
                <a:ext cx="384" cy="521"/>
              </a:xfrm>
              <a:custGeom>
                <a:avLst/>
                <a:gdLst>
                  <a:gd name="T0" fmla="*/ 35 w 384"/>
                  <a:gd name="T1" fmla="*/ 71 h 521"/>
                  <a:gd name="T2" fmla="*/ 63 w 384"/>
                  <a:gd name="T3" fmla="*/ 53 h 521"/>
                  <a:gd name="T4" fmla="*/ 113 w 384"/>
                  <a:gd name="T5" fmla="*/ 30 h 521"/>
                  <a:gd name="T6" fmla="*/ 159 w 384"/>
                  <a:gd name="T7" fmla="*/ 13 h 521"/>
                  <a:gd name="T8" fmla="*/ 191 w 384"/>
                  <a:gd name="T9" fmla="*/ 5 h 521"/>
                  <a:gd name="T10" fmla="*/ 239 w 384"/>
                  <a:gd name="T11" fmla="*/ 0 h 521"/>
                  <a:gd name="T12" fmla="*/ 294 w 384"/>
                  <a:gd name="T13" fmla="*/ 3 h 521"/>
                  <a:gd name="T14" fmla="*/ 335 w 384"/>
                  <a:gd name="T15" fmla="*/ 15 h 521"/>
                  <a:gd name="T16" fmla="*/ 364 w 384"/>
                  <a:gd name="T17" fmla="*/ 32 h 521"/>
                  <a:gd name="T18" fmla="*/ 372 w 384"/>
                  <a:gd name="T19" fmla="*/ 50 h 521"/>
                  <a:gd name="T20" fmla="*/ 370 w 384"/>
                  <a:gd name="T21" fmla="*/ 81 h 521"/>
                  <a:gd name="T22" fmla="*/ 362 w 384"/>
                  <a:gd name="T23" fmla="*/ 121 h 521"/>
                  <a:gd name="T24" fmla="*/ 357 w 384"/>
                  <a:gd name="T25" fmla="*/ 164 h 521"/>
                  <a:gd name="T26" fmla="*/ 360 w 384"/>
                  <a:gd name="T27" fmla="*/ 207 h 521"/>
                  <a:gd name="T28" fmla="*/ 372 w 384"/>
                  <a:gd name="T29" fmla="*/ 249 h 521"/>
                  <a:gd name="T30" fmla="*/ 382 w 384"/>
                  <a:gd name="T31" fmla="*/ 285 h 521"/>
                  <a:gd name="T32" fmla="*/ 382 w 384"/>
                  <a:gd name="T33" fmla="*/ 308 h 521"/>
                  <a:gd name="T34" fmla="*/ 377 w 384"/>
                  <a:gd name="T35" fmla="*/ 322 h 521"/>
                  <a:gd name="T36" fmla="*/ 359 w 384"/>
                  <a:gd name="T37" fmla="*/ 340 h 521"/>
                  <a:gd name="T38" fmla="*/ 315 w 384"/>
                  <a:gd name="T39" fmla="*/ 365 h 521"/>
                  <a:gd name="T40" fmla="*/ 262 w 384"/>
                  <a:gd name="T41" fmla="*/ 390 h 521"/>
                  <a:gd name="T42" fmla="*/ 219 w 384"/>
                  <a:gd name="T43" fmla="*/ 411 h 521"/>
                  <a:gd name="T44" fmla="*/ 194 w 384"/>
                  <a:gd name="T45" fmla="*/ 428 h 521"/>
                  <a:gd name="T46" fmla="*/ 166 w 384"/>
                  <a:gd name="T47" fmla="*/ 459 h 521"/>
                  <a:gd name="T48" fmla="*/ 134 w 384"/>
                  <a:gd name="T49" fmla="*/ 492 h 521"/>
                  <a:gd name="T50" fmla="*/ 109 w 384"/>
                  <a:gd name="T51" fmla="*/ 517 h 521"/>
                  <a:gd name="T52" fmla="*/ 98 w 384"/>
                  <a:gd name="T53" fmla="*/ 519 h 521"/>
                  <a:gd name="T54" fmla="*/ 86 w 384"/>
                  <a:gd name="T55" fmla="*/ 504 h 521"/>
                  <a:gd name="T56" fmla="*/ 63 w 384"/>
                  <a:gd name="T57" fmla="*/ 463 h 521"/>
                  <a:gd name="T58" fmla="*/ 28 w 384"/>
                  <a:gd name="T59" fmla="*/ 390 h 521"/>
                  <a:gd name="T60" fmla="*/ 8 w 384"/>
                  <a:gd name="T61" fmla="*/ 333 h 521"/>
                  <a:gd name="T62" fmla="*/ 1 w 384"/>
                  <a:gd name="T63" fmla="*/ 300 h 521"/>
                  <a:gd name="T64" fmla="*/ 0 w 384"/>
                  <a:gd name="T65" fmla="*/ 262 h 521"/>
                  <a:gd name="T66" fmla="*/ 3 w 384"/>
                  <a:gd name="T67" fmla="*/ 202 h 521"/>
                  <a:gd name="T68" fmla="*/ 10 w 384"/>
                  <a:gd name="T69" fmla="*/ 141 h 521"/>
                  <a:gd name="T70" fmla="*/ 18 w 384"/>
                  <a:gd name="T71" fmla="*/ 103 h 521"/>
                  <a:gd name="T72" fmla="*/ 26 w 384"/>
                  <a:gd name="T73" fmla="*/ 81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4"/>
                  <a:gd name="T112" fmla="*/ 0 h 521"/>
                  <a:gd name="T113" fmla="*/ 384 w 384"/>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4" h="521">
                    <a:moveTo>
                      <a:pt x="30" y="73"/>
                    </a:moveTo>
                    <a:lnTo>
                      <a:pt x="35" y="71"/>
                    </a:lnTo>
                    <a:lnTo>
                      <a:pt x="46" y="63"/>
                    </a:lnTo>
                    <a:lnTo>
                      <a:pt x="63" y="53"/>
                    </a:lnTo>
                    <a:lnTo>
                      <a:pt x="86" y="42"/>
                    </a:lnTo>
                    <a:lnTo>
                      <a:pt x="113" y="30"/>
                    </a:lnTo>
                    <a:lnTo>
                      <a:pt x="143" y="18"/>
                    </a:lnTo>
                    <a:lnTo>
                      <a:pt x="159" y="13"/>
                    </a:lnTo>
                    <a:lnTo>
                      <a:pt x="176" y="8"/>
                    </a:lnTo>
                    <a:lnTo>
                      <a:pt x="191" y="5"/>
                    </a:lnTo>
                    <a:lnTo>
                      <a:pt x="207" y="3"/>
                    </a:lnTo>
                    <a:lnTo>
                      <a:pt x="239" y="0"/>
                    </a:lnTo>
                    <a:lnTo>
                      <a:pt x="267" y="2"/>
                    </a:lnTo>
                    <a:lnTo>
                      <a:pt x="294" y="3"/>
                    </a:lnTo>
                    <a:lnTo>
                      <a:pt x="317" y="8"/>
                    </a:lnTo>
                    <a:lnTo>
                      <a:pt x="335" y="15"/>
                    </a:lnTo>
                    <a:lnTo>
                      <a:pt x="352" y="23"/>
                    </a:lnTo>
                    <a:lnTo>
                      <a:pt x="364" y="32"/>
                    </a:lnTo>
                    <a:lnTo>
                      <a:pt x="370" y="40"/>
                    </a:lnTo>
                    <a:lnTo>
                      <a:pt x="372" y="50"/>
                    </a:lnTo>
                    <a:lnTo>
                      <a:pt x="372" y="65"/>
                    </a:lnTo>
                    <a:lnTo>
                      <a:pt x="370" y="81"/>
                    </a:lnTo>
                    <a:lnTo>
                      <a:pt x="367" y="100"/>
                    </a:lnTo>
                    <a:lnTo>
                      <a:pt x="362" y="121"/>
                    </a:lnTo>
                    <a:lnTo>
                      <a:pt x="359" y="143"/>
                    </a:lnTo>
                    <a:lnTo>
                      <a:pt x="357" y="164"/>
                    </a:lnTo>
                    <a:lnTo>
                      <a:pt x="359" y="186"/>
                    </a:lnTo>
                    <a:lnTo>
                      <a:pt x="360" y="207"/>
                    </a:lnTo>
                    <a:lnTo>
                      <a:pt x="367" y="227"/>
                    </a:lnTo>
                    <a:lnTo>
                      <a:pt x="372" y="249"/>
                    </a:lnTo>
                    <a:lnTo>
                      <a:pt x="377" y="267"/>
                    </a:lnTo>
                    <a:lnTo>
                      <a:pt x="382" y="285"/>
                    </a:lnTo>
                    <a:lnTo>
                      <a:pt x="384" y="302"/>
                    </a:lnTo>
                    <a:lnTo>
                      <a:pt x="382" y="308"/>
                    </a:lnTo>
                    <a:lnTo>
                      <a:pt x="380" y="315"/>
                    </a:lnTo>
                    <a:lnTo>
                      <a:pt x="377" y="322"/>
                    </a:lnTo>
                    <a:lnTo>
                      <a:pt x="374" y="328"/>
                    </a:lnTo>
                    <a:lnTo>
                      <a:pt x="359" y="340"/>
                    </a:lnTo>
                    <a:lnTo>
                      <a:pt x="339" y="351"/>
                    </a:lnTo>
                    <a:lnTo>
                      <a:pt x="315" y="365"/>
                    </a:lnTo>
                    <a:lnTo>
                      <a:pt x="289" y="376"/>
                    </a:lnTo>
                    <a:lnTo>
                      <a:pt x="262" y="390"/>
                    </a:lnTo>
                    <a:lnTo>
                      <a:pt x="239" y="401"/>
                    </a:lnTo>
                    <a:lnTo>
                      <a:pt x="219" y="411"/>
                    </a:lnTo>
                    <a:lnTo>
                      <a:pt x="206" y="419"/>
                    </a:lnTo>
                    <a:lnTo>
                      <a:pt x="194" y="428"/>
                    </a:lnTo>
                    <a:lnTo>
                      <a:pt x="181" y="443"/>
                    </a:lnTo>
                    <a:lnTo>
                      <a:pt x="166" y="459"/>
                    </a:lnTo>
                    <a:lnTo>
                      <a:pt x="149" y="476"/>
                    </a:lnTo>
                    <a:lnTo>
                      <a:pt x="134" y="492"/>
                    </a:lnTo>
                    <a:lnTo>
                      <a:pt x="121" y="507"/>
                    </a:lnTo>
                    <a:lnTo>
                      <a:pt x="109" y="517"/>
                    </a:lnTo>
                    <a:lnTo>
                      <a:pt x="101" y="521"/>
                    </a:lnTo>
                    <a:lnTo>
                      <a:pt x="98" y="519"/>
                    </a:lnTo>
                    <a:lnTo>
                      <a:pt x="93" y="512"/>
                    </a:lnTo>
                    <a:lnTo>
                      <a:pt x="86" y="504"/>
                    </a:lnTo>
                    <a:lnTo>
                      <a:pt x="80" y="492"/>
                    </a:lnTo>
                    <a:lnTo>
                      <a:pt x="63" y="463"/>
                    </a:lnTo>
                    <a:lnTo>
                      <a:pt x="45" y="428"/>
                    </a:lnTo>
                    <a:lnTo>
                      <a:pt x="28" y="390"/>
                    </a:lnTo>
                    <a:lnTo>
                      <a:pt x="13" y="351"/>
                    </a:lnTo>
                    <a:lnTo>
                      <a:pt x="8" y="333"/>
                    </a:lnTo>
                    <a:lnTo>
                      <a:pt x="3" y="315"/>
                    </a:lnTo>
                    <a:lnTo>
                      <a:pt x="1" y="300"/>
                    </a:lnTo>
                    <a:lnTo>
                      <a:pt x="0" y="287"/>
                    </a:lnTo>
                    <a:lnTo>
                      <a:pt x="0" y="262"/>
                    </a:lnTo>
                    <a:lnTo>
                      <a:pt x="1" y="232"/>
                    </a:lnTo>
                    <a:lnTo>
                      <a:pt x="3" y="202"/>
                    </a:lnTo>
                    <a:lnTo>
                      <a:pt x="5" y="171"/>
                    </a:lnTo>
                    <a:lnTo>
                      <a:pt x="10" y="141"/>
                    </a:lnTo>
                    <a:lnTo>
                      <a:pt x="15" y="115"/>
                    </a:lnTo>
                    <a:lnTo>
                      <a:pt x="18" y="103"/>
                    </a:lnTo>
                    <a:lnTo>
                      <a:pt x="21" y="91"/>
                    </a:lnTo>
                    <a:lnTo>
                      <a:pt x="26" y="81"/>
                    </a:lnTo>
                    <a:lnTo>
                      <a:pt x="30" y="7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5" name="Freeform 781"/>
              <p:cNvSpPr>
                <a:spLocks/>
              </p:cNvSpPr>
              <p:nvPr/>
            </p:nvSpPr>
            <p:spPr bwMode="auto">
              <a:xfrm>
                <a:off x="1486" y="3063"/>
                <a:ext cx="359" cy="485"/>
              </a:xfrm>
              <a:custGeom>
                <a:avLst/>
                <a:gdLst>
                  <a:gd name="T0" fmla="*/ 33 w 359"/>
                  <a:gd name="T1" fmla="*/ 66 h 485"/>
                  <a:gd name="T2" fmla="*/ 60 w 359"/>
                  <a:gd name="T3" fmla="*/ 49 h 485"/>
                  <a:gd name="T4" fmla="*/ 108 w 359"/>
                  <a:gd name="T5" fmla="*/ 28 h 485"/>
                  <a:gd name="T6" fmla="*/ 165 w 359"/>
                  <a:gd name="T7" fmla="*/ 8 h 485"/>
                  <a:gd name="T8" fmla="*/ 224 w 359"/>
                  <a:gd name="T9" fmla="*/ 0 h 485"/>
                  <a:gd name="T10" fmla="*/ 276 w 359"/>
                  <a:gd name="T11" fmla="*/ 3 h 485"/>
                  <a:gd name="T12" fmla="*/ 316 w 359"/>
                  <a:gd name="T13" fmla="*/ 15 h 485"/>
                  <a:gd name="T14" fmla="*/ 341 w 359"/>
                  <a:gd name="T15" fmla="*/ 30 h 485"/>
                  <a:gd name="T16" fmla="*/ 349 w 359"/>
                  <a:gd name="T17" fmla="*/ 46 h 485"/>
                  <a:gd name="T18" fmla="*/ 347 w 359"/>
                  <a:gd name="T19" fmla="*/ 76 h 485"/>
                  <a:gd name="T20" fmla="*/ 341 w 359"/>
                  <a:gd name="T21" fmla="*/ 112 h 485"/>
                  <a:gd name="T22" fmla="*/ 336 w 359"/>
                  <a:gd name="T23" fmla="*/ 154 h 485"/>
                  <a:gd name="T24" fmla="*/ 339 w 359"/>
                  <a:gd name="T25" fmla="*/ 194 h 485"/>
                  <a:gd name="T26" fmla="*/ 349 w 359"/>
                  <a:gd name="T27" fmla="*/ 232 h 485"/>
                  <a:gd name="T28" fmla="*/ 357 w 359"/>
                  <a:gd name="T29" fmla="*/ 267 h 485"/>
                  <a:gd name="T30" fmla="*/ 359 w 359"/>
                  <a:gd name="T31" fmla="*/ 288 h 485"/>
                  <a:gd name="T32" fmla="*/ 354 w 359"/>
                  <a:gd name="T33" fmla="*/ 301 h 485"/>
                  <a:gd name="T34" fmla="*/ 337 w 359"/>
                  <a:gd name="T35" fmla="*/ 316 h 485"/>
                  <a:gd name="T36" fmla="*/ 296 w 359"/>
                  <a:gd name="T37" fmla="*/ 341 h 485"/>
                  <a:gd name="T38" fmla="*/ 248 w 359"/>
                  <a:gd name="T39" fmla="*/ 364 h 485"/>
                  <a:gd name="T40" fmla="*/ 206 w 359"/>
                  <a:gd name="T41" fmla="*/ 384 h 485"/>
                  <a:gd name="T42" fmla="*/ 183 w 359"/>
                  <a:gd name="T43" fmla="*/ 401 h 485"/>
                  <a:gd name="T44" fmla="*/ 156 w 359"/>
                  <a:gd name="T45" fmla="*/ 429 h 485"/>
                  <a:gd name="T46" fmla="*/ 126 w 359"/>
                  <a:gd name="T47" fmla="*/ 460 h 485"/>
                  <a:gd name="T48" fmla="*/ 103 w 359"/>
                  <a:gd name="T49" fmla="*/ 482 h 485"/>
                  <a:gd name="T50" fmla="*/ 91 w 359"/>
                  <a:gd name="T51" fmla="*/ 484 h 485"/>
                  <a:gd name="T52" fmla="*/ 81 w 359"/>
                  <a:gd name="T53" fmla="*/ 470 h 485"/>
                  <a:gd name="T54" fmla="*/ 60 w 359"/>
                  <a:gd name="T55" fmla="*/ 432 h 485"/>
                  <a:gd name="T56" fmla="*/ 27 w 359"/>
                  <a:gd name="T57" fmla="*/ 364 h 485"/>
                  <a:gd name="T58" fmla="*/ 8 w 359"/>
                  <a:gd name="T59" fmla="*/ 311 h 485"/>
                  <a:gd name="T60" fmla="*/ 2 w 359"/>
                  <a:gd name="T61" fmla="*/ 281 h 485"/>
                  <a:gd name="T62" fmla="*/ 2 w 359"/>
                  <a:gd name="T63" fmla="*/ 243 h 485"/>
                  <a:gd name="T64" fmla="*/ 3 w 359"/>
                  <a:gd name="T65" fmla="*/ 189 h 485"/>
                  <a:gd name="T66" fmla="*/ 10 w 359"/>
                  <a:gd name="T67" fmla="*/ 132 h 485"/>
                  <a:gd name="T68" fmla="*/ 22 w 359"/>
                  <a:gd name="T69" fmla="*/ 84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485"/>
                  <a:gd name="T107" fmla="*/ 359 w 359"/>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485">
                    <a:moveTo>
                      <a:pt x="30" y="68"/>
                    </a:moveTo>
                    <a:lnTo>
                      <a:pt x="33" y="66"/>
                    </a:lnTo>
                    <a:lnTo>
                      <a:pt x="43" y="59"/>
                    </a:lnTo>
                    <a:lnTo>
                      <a:pt x="60" y="49"/>
                    </a:lnTo>
                    <a:lnTo>
                      <a:pt x="81" y="38"/>
                    </a:lnTo>
                    <a:lnTo>
                      <a:pt x="108" y="28"/>
                    </a:lnTo>
                    <a:lnTo>
                      <a:pt x="135" y="16"/>
                    </a:lnTo>
                    <a:lnTo>
                      <a:pt x="165" y="8"/>
                    </a:lnTo>
                    <a:lnTo>
                      <a:pt x="194" y="1"/>
                    </a:lnTo>
                    <a:lnTo>
                      <a:pt x="224" y="0"/>
                    </a:lnTo>
                    <a:lnTo>
                      <a:pt x="251" y="1"/>
                    </a:lnTo>
                    <a:lnTo>
                      <a:pt x="276" y="3"/>
                    </a:lnTo>
                    <a:lnTo>
                      <a:pt x="297" y="8"/>
                    </a:lnTo>
                    <a:lnTo>
                      <a:pt x="316" y="15"/>
                    </a:lnTo>
                    <a:lnTo>
                      <a:pt x="331" y="21"/>
                    </a:lnTo>
                    <a:lnTo>
                      <a:pt x="341" y="30"/>
                    </a:lnTo>
                    <a:lnTo>
                      <a:pt x="347" y="36"/>
                    </a:lnTo>
                    <a:lnTo>
                      <a:pt x="349" y="46"/>
                    </a:lnTo>
                    <a:lnTo>
                      <a:pt x="349" y="59"/>
                    </a:lnTo>
                    <a:lnTo>
                      <a:pt x="347" y="76"/>
                    </a:lnTo>
                    <a:lnTo>
                      <a:pt x="344" y="94"/>
                    </a:lnTo>
                    <a:lnTo>
                      <a:pt x="341" y="112"/>
                    </a:lnTo>
                    <a:lnTo>
                      <a:pt x="337" y="134"/>
                    </a:lnTo>
                    <a:lnTo>
                      <a:pt x="336" y="154"/>
                    </a:lnTo>
                    <a:lnTo>
                      <a:pt x="336" y="174"/>
                    </a:lnTo>
                    <a:lnTo>
                      <a:pt x="339" y="194"/>
                    </a:lnTo>
                    <a:lnTo>
                      <a:pt x="344" y="214"/>
                    </a:lnTo>
                    <a:lnTo>
                      <a:pt x="349" y="232"/>
                    </a:lnTo>
                    <a:lnTo>
                      <a:pt x="354" y="250"/>
                    </a:lnTo>
                    <a:lnTo>
                      <a:pt x="357" y="267"/>
                    </a:lnTo>
                    <a:lnTo>
                      <a:pt x="359" y="281"/>
                    </a:lnTo>
                    <a:lnTo>
                      <a:pt x="359" y="288"/>
                    </a:lnTo>
                    <a:lnTo>
                      <a:pt x="357" y="295"/>
                    </a:lnTo>
                    <a:lnTo>
                      <a:pt x="354" y="301"/>
                    </a:lnTo>
                    <a:lnTo>
                      <a:pt x="351" y="306"/>
                    </a:lnTo>
                    <a:lnTo>
                      <a:pt x="337" y="316"/>
                    </a:lnTo>
                    <a:lnTo>
                      <a:pt x="319" y="328"/>
                    </a:lnTo>
                    <a:lnTo>
                      <a:pt x="296" y="341"/>
                    </a:lnTo>
                    <a:lnTo>
                      <a:pt x="271" y="353"/>
                    </a:lnTo>
                    <a:lnTo>
                      <a:pt x="248" y="364"/>
                    </a:lnTo>
                    <a:lnTo>
                      <a:pt x="224" y="374"/>
                    </a:lnTo>
                    <a:lnTo>
                      <a:pt x="206" y="384"/>
                    </a:lnTo>
                    <a:lnTo>
                      <a:pt x="194" y="391"/>
                    </a:lnTo>
                    <a:lnTo>
                      <a:pt x="183" y="401"/>
                    </a:lnTo>
                    <a:lnTo>
                      <a:pt x="171" y="414"/>
                    </a:lnTo>
                    <a:lnTo>
                      <a:pt x="156" y="429"/>
                    </a:lnTo>
                    <a:lnTo>
                      <a:pt x="141" y="446"/>
                    </a:lnTo>
                    <a:lnTo>
                      <a:pt x="126" y="460"/>
                    </a:lnTo>
                    <a:lnTo>
                      <a:pt x="113" y="474"/>
                    </a:lnTo>
                    <a:lnTo>
                      <a:pt x="103" y="482"/>
                    </a:lnTo>
                    <a:lnTo>
                      <a:pt x="96" y="485"/>
                    </a:lnTo>
                    <a:lnTo>
                      <a:pt x="91" y="484"/>
                    </a:lnTo>
                    <a:lnTo>
                      <a:pt x="88" y="479"/>
                    </a:lnTo>
                    <a:lnTo>
                      <a:pt x="81" y="470"/>
                    </a:lnTo>
                    <a:lnTo>
                      <a:pt x="75" y="460"/>
                    </a:lnTo>
                    <a:lnTo>
                      <a:pt x="60" y="432"/>
                    </a:lnTo>
                    <a:lnTo>
                      <a:pt x="43" y="399"/>
                    </a:lnTo>
                    <a:lnTo>
                      <a:pt x="27" y="364"/>
                    </a:lnTo>
                    <a:lnTo>
                      <a:pt x="13" y="328"/>
                    </a:lnTo>
                    <a:lnTo>
                      <a:pt x="8" y="311"/>
                    </a:lnTo>
                    <a:lnTo>
                      <a:pt x="5" y="295"/>
                    </a:lnTo>
                    <a:lnTo>
                      <a:pt x="2" y="281"/>
                    </a:lnTo>
                    <a:lnTo>
                      <a:pt x="0" y="268"/>
                    </a:lnTo>
                    <a:lnTo>
                      <a:pt x="2" y="243"/>
                    </a:lnTo>
                    <a:lnTo>
                      <a:pt x="2" y="217"/>
                    </a:lnTo>
                    <a:lnTo>
                      <a:pt x="3" y="189"/>
                    </a:lnTo>
                    <a:lnTo>
                      <a:pt x="7" y="159"/>
                    </a:lnTo>
                    <a:lnTo>
                      <a:pt x="10" y="132"/>
                    </a:lnTo>
                    <a:lnTo>
                      <a:pt x="15" y="106"/>
                    </a:lnTo>
                    <a:lnTo>
                      <a:pt x="22" y="84"/>
                    </a:lnTo>
                    <a:lnTo>
                      <a:pt x="30" y="68"/>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6" name="Freeform 782"/>
              <p:cNvSpPr>
                <a:spLocks/>
              </p:cNvSpPr>
              <p:nvPr/>
            </p:nvSpPr>
            <p:spPr bwMode="auto">
              <a:xfrm>
                <a:off x="1496" y="3074"/>
                <a:ext cx="334" cy="453"/>
              </a:xfrm>
              <a:custGeom>
                <a:avLst/>
                <a:gdLst>
                  <a:gd name="T0" fmla="*/ 30 w 334"/>
                  <a:gd name="T1" fmla="*/ 62 h 453"/>
                  <a:gd name="T2" fmla="*/ 55 w 334"/>
                  <a:gd name="T3" fmla="*/ 47 h 453"/>
                  <a:gd name="T4" fmla="*/ 100 w 334"/>
                  <a:gd name="T5" fmla="*/ 25 h 453"/>
                  <a:gd name="T6" fmla="*/ 153 w 334"/>
                  <a:gd name="T7" fmla="*/ 7 h 453"/>
                  <a:gd name="T8" fmla="*/ 208 w 334"/>
                  <a:gd name="T9" fmla="*/ 0 h 453"/>
                  <a:gd name="T10" fmla="*/ 256 w 334"/>
                  <a:gd name="T11" fmla="*/ 4 h 453"/>
                  <a:gd name="T12" fmla="*/ 292 w 334"/>
                  <a:gd name="T13" fmla="*/ 14 h 453"/>
                  <a:gd name="T14" fmla="*/ 316 w 334"/>
                  <a:gd name="T15" fmla="*/ 27 h 453"/>
                  <a:gd name="T16" fmla="*/ 324 w 334"/>
                  <a:gd name="T17" fmla="*/ 43 h 453"/>
                  <a:gd name="T18" fmla="*/ 322 w 334"/>
                  <a:gd name="T19" fmla="*/ 70 h 453"/>
                  <a:gd name="T20" fmla="*/ 316 w 334"/>
                  <a:gd name="T21" fmla="*/ 106 h 453"/>
                  <a:gd name="T22" fmla="*/ 312 w 334"/>
                  <a:gd name="T23" fmla="*/ 145 h 453"/>
                  <a:gd name="T24" fmla="*/ 316 w 334"/>
                  <a:gd name="T25" fmla="*/ 181 h 453"/>
                  <a:gd name="T26" fmla="*/ 324 w 334"/>
                  <a:gd name="T27" fmla="*/ 216 h 453"/>
                  <a:gd name="T28" fmla="*/ 332 w 334"/>
                  <a:gd name="T29" fmla="*/ 249 h 453"/>
                  <a:gd name="T30" fmla="*/ 334 w 334"/>
                  <a:gd name="T31" fmla="*/ 269 h 453"/>
                  <a:gd name="T32" fmla="*/ 329 w 334"/>
                  <a:gd name="T33" fmla="*/ 280 h 453"/>
                  <a:gd name="T34" fmla="*/ 314 w 334"/>
                  <a:gd name="T35" fmla="*/ 295 h 453"/>
                  <a:gd name="T36" fmla="*/ 274 w 334"/>
                  <a:gd name="T37" fmla="*/ 317 h 453"/>
                  <a:gd name="T38" fmla="*/ 229 w 334"/>
                  <a:gd name="T39" fmla="*/ 340 h 453"/>
                  <a:gd name="T40" fmla="*/ 191 w 334"/>
                  <a:gd name="T41" fmla="*/ 358 h 453"/>
                  <a:gd name="T42" fmla="*/ 170 w 334"/>
                  <a:gd name="T43" fmla="*/ 373 h 453"/>
                  <a:gd name="T44" fmla="*/ 145 w 334"/>
                  <a:gd name="T45" fmla="*/ 400 h 453"/>
                  <a:gd name="T46" fmla="*/ 118 w 334"/>
                  <a:gd name="T47" fmla="*/ 430 h 453"/>
                  <a:gd name="T48" fmla="*/ 95 w 334"/>
                  <a:gd name="T49" fmla="*/ 449 h 453"/>
                  <a:gd name="T50" fmla="*/ 85 w 334"/>
                  <a:gd name="T51" fmla="*/ 451 h 453"/>
                  <a:gd name="T52" fmla="*/ 75 w 334"/>
                  <a:gd name="T53" fmla="*/ 440 h 453"/>
                  <a:gd name="T54" fmla="*/ 55 w 334"/>
                  <a:gd name="T55" fmla="*/ 403 h 453"/>
                  <a:gd name="T56" fmla="*/ 25 w 334"/>
                  <a:gd name="T57" fmla="*/ 338 h 453"/>
                  <a:gd name="T58" fmla="*/ 7 w 334"/>
                  <a:gd name="T59" fmla="*/ 290 h 453"/>
                  <a:gd name="T60" fmla="*/ 0 w 334"/>
                  <a:gd name="T61" fmla="*/ 262 h 453"/>
                  <a:gd name="T62" fmla="*/ 0 w 334"/>
                  <a:gd name="T63" fmla="*/ 227 h 453"/>
                  <a:gd name="T64" fmla="*/ 3 w 334"/>
                  <a:gd name="T65" fmla="*/ 176 h 453"/>
                  <a:gd name="T66" fmla="*/ 8 w 334"/>
                  <a:gd name="T67" fmla="*/ 123 h 453"/>
                  <a:gd name="T68" fmla="*/ 18 w 334"/>
                  <a:gd name="T69" fmla="*/ 80 h 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453"/>
                  <a:gd name="T107" fmla="*/ 334 w 334"/>
                  <a:gd name="T108" fmla="*/ 453 h 4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453">
                    <a:moveTo>
                      <a:pt x="27" y="63"/>
                    </a:moveTo>
                    <a:lnTo>
                      <a:pt x="30" y="62"/>
                    </a:lnTo>
                    <a:lnTo>
                      <a:pt x="40" y="55"/>
                    </a:lnTo>
                    <a:lnTo>
                      <a:pt x="55" y="47"/>
                    </a:lnTo>
                    <a:lnTo>
                      <a:pt x="76" y="37"/>
                    </a:lnTo>
                    <a:lnTo>
                      <a:pt x="100" y="25"/>
                    </a:lnTo>
                    <a:lnTo>
                      <a:pt x="125" y="15"/>
                    </a:lnTo>
                    <a:lnTo>
                      <a:pt x="153" y="7"/>
                    </a:lnTo>
                    <a:lnTo>
                      <a:pt x="181" y="2"/>
                    </a:lnTo>
                    <a:lnTo>
                      <a:pt x="208" y="0"/>
                    </a:lnTo>
                    <a:lnTo>
                      <a:pt x="233" y="0"/>
                    </a:lnTo>
                    <a:lnTo>
                      <a:pt x="256" y="4"/>
                    </a:lnTo>
                    <a:lnTo>
                      <a:pt x="276" y="9"/>
                    </a:lnTo>
                    <a:lnTo>
                      <a:pt x="292" y="14"/>
                    </a:lnTo>
                    <a:lnTo>
                      <a:pt x="306" y="20"/>
                    </a:lnTo>
                    <a:lnTo>
                      <a:pt x="316" y="27"/>
                    </a:lnTo>
                    <a:lnTo>
                      <a:pt x="322" y="35"/>
                    </a:lnTo>
                    <a:lnTo>
                      <a:pt x="324" y="43"/>
                    </a:lnTo>
                    <a:lnTo>
                      <a:pt x="324" y="57"/>
                    </a:lnTo>
                    <a:lnTo>
                      <a:pt x="322" y="70"/>
                    </a:lnTo>
                    <a:lnTo>
                      <a:pt x="319" y="88"/>
                    </a:lnTo>
                    <a:lnTo>
                      <a:pt x="316" y="106"/>
                    </a:lnTo>
                    <a:lnTo>
                      <a:pt x="314" y="125"/>
                    </a:lnTo>
                    <a:lnTo>
                      <a:pt x="312" y="145"/>
                    </a:lnTo>
                    <a:lnTo>
                      <a:pt x="312" y="163"/>
                    </a:lnTo>
                    <a:lnTo>
                      <a:pt x="316" y="181"/>
                    </a:lnTo>
                    <a:lnTo>
                      <a:pt x="319" y="199"/>
                    </a:lnTo>
                    <a:lnTo>
                      <a:pt x="324" y="216"/>
                    </a:lnTo>
                    <a:lnTo>
                      <a:pt x="329" y="232"/>
                    </a:lnTo>
                    <a:lnTo>
                      <a:pt x="332" y="249"/>
                    </a:lnTo>
                    <a:lnTo>
                      <a:pt x="334" y="262"/>
                    </a:lnTo>
                    <a:lnTo>
                      <a:pt x="334" y="269"/>
                    </a:lnTo>
                    <a:lnTo>
                      <a:pt x="332" y="275"/>
                    </a:lnTo>
                    <a:lnTo>
                      <a:pt x="329" y="280"/>
                    </a:lnTo>
                    <a:lnTo>
                      <a:pt x="326" y="285"/>
                    </a:lnTo>
                    <a:lnTo>
                      <a:pt x="314" y="295"/>
                    </a:lnTo>
                    <a:lnTo>
                      <a:pt x="296" y="307"/>
                    </a:lnTo>
                    <a:lnTo>
                      <a:pt x="274" y="317"/>
                    </a:lnTo>
                    <a:lnTo>
                      <a:pt x="253" y="328"/>
                    </a:lnTo>
                    <a:lnTo>
                      <a:pt x="229" y="340"/>
                    </a:lnTo>
                    <a:lnTo>
                      <a:pt x="208" y="350"/>
                    </a:lnTo>
                    <a:lnTo>
                      <a:pt x="191" y="358"/>
                    </a:lnTo>
                    <a:lnTo>
                      <a:pt x="179" y="365"/>
                    </a:lnTo>
                    <a:lnTo>
                      <a:pt x="170" y="373"/>
                    </a:lnTo>
                    <a:lnTo>
                      <a:pt x="158" y="385"/>
                    </a:lnTo>
                    <a:lnTo>
                      <a:pt x="145" y="400"/>
                    </a:lnTo>
                    <a:lnTo>
                      <a:pt x="131" y="415"/>
                    </a:lnTo>
                    <a:lnTo>
                      <a:pt x="118" y="430"/>
                    </a:lnTo>
                    <a:lnTo>
                      <a:pt x="105" y="441"/>
                    </a:lnTo>
                    <a:lnTo>
                      <a:pt x="95" y="449"/>
                    </a:lnTo>
                    <a:lnTo>
                      <a:pt x="88" y="453"/>
                    </a:lnTo>
                    <a:lnTo>
                      <a:pt x="85" y="451"/>
                    </a:lnTo>
                    <a:lnTo>
                      <a:pt x="81" y="446"/>
                    </a:lnTo>
                    <a:lnTo>
                      <a:pt x="75" y="440"/>
                    </a:lnTo>
                    <a:lnTo>
                      <a:pt x="68" y="430"/>
                    </a:lnTo>
                    <a:lnTo>
                      <a:pt x="55" y="403"/>
                    </a:lnTo>
                    <a:lnTo>
                      <a:pt x="40" y="373"/>
                    </a:lnTo>
                    <a:lnTo>
                      <a:pt x="25" y="338"/>
                    </a:lnTo>
                    <a:lnTo>
                      <a:pt x="12" y="305"/>
                    </a:lnTo>
                    <a:lnTo>
                      <a:pt x="7" y="290"/>
                    </a:lnTo>
                    <a:lnTo>
                      <a:pt x="3" y="275"/>
                    </a:lnTo>
                    <a:lnTo>
                      <a:pt x="0" y="262"/>
                    </a:lnTo>
                    <a:lnTo>
                      <a:pt x="0" y="251"/>
                    </a:lnTo>
                    <a:lnTo>
                      <a:pt x="0" y="227"/>
                    </a:lnTo>
                    <a:lnTo>
                      <a:pt x="2" y="203"/>
                    </a:lnTo>
                    <a:lnTo>
                      <a:pt x="3" y="176"/>
                    </a:lnTo>
                    <a:lnTo>
                      <a:pt x="5" y="150"/>
                    </a:lnTo>
                    <a:lnTo>
                      <a:pt x="8" y="123"/>
                    </a:lnTo>
                    <a:lnTo>
                      <a:pt x="13" y="100"/>
                    </a:lnTo>
                    <a:lnTo>
                      <a:pt x="18" y="80"/>
                    </a:lnTo>
                    <a:lnTo>
                      <a:pt x="27" y="6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7" name="Freeform 783"/>
              <p:cNvSpPr>
                <a:spLocks/>
              </p:cNvSpPr>
              <p:nvPr/>
            </p:nvSpPr>
            <p:spPr bwMode="auto">
              <a:xfrm>
                <a:off x="1506" y="3086"/>
                <a:ext cx="309" cy="419"/>
              </a:xfrm>
              <a:custGeom>
                <a:avLst/>
                <a:gdLst>
                  <a:gd name="T0" fmla="*/ 27 w 309"/>
                  <a:gd name="T1" fmla="*/ 56 h 419"/>
                  <a:gd name="T2" fmla="*/ 52 w 309"/>
                  <a:gd name="T3" fmla="*/ 43 h 419"/>
                  <a:gd name="T4" fmla="*/ 91 w 309"/>
                  <a:gd name="T5" fmla="*/ 23 h 419"/>
                  <a:gd name="T6" fmla="*/ 141 w 309"/>
                  <a:gd name="T7" fmla="*/ 7 h 419"/>
                  <a:gd name="T8" fmla="*/ 193 w 309"/>
                  <a:gd name="T9" fmla="*/ 0 h 419"/>
                  <a:gd name="T10" fmla="*/ 236 w 309"/>
                  <a:gd name="T11" fmla="*/ 3 h 419"/>
                  <a:gd name="T12" fmla="*/ 271 w 309"/>
                  <a:gd name="T13" fmla="*/ 12 h 419"/>
                  <a:gd name="T14" fmla="*/ 292 w 309"/>
                  <a:gd name="T15" fmla="*/ 25 h 419"/>
                  <a:gd name="T16" fmla="*/ 301 w 309"/>
                  <a:gd name="T17" fmla="*/ 40 h 419"/>
                  <a:gd name="T18" fmla="*/ 297 w 309"/>
                  <a:gd name="T19" fmla="*/ 65 h 419"/>
                  <a:gd name="T20" fmla="*/ 292 w 309"/>
                  <a:gd name="T21" fmla="*/ 98 h 419"/>
                  <a:gd name="T22" fmla="*/ 287 w 309"/>
                  <a:gd name="T23" fmla="*/ 133 h 419"/>
                  <a:gd name="T24" fmla="*/ 291 w 309"/>
                  <a:gd name="T25" fmla="*/ 167 h 419"/>
                  <a:gd name="T26" fmla="*/ 299 w 309"/>
                  <a:gd name="T27" fmla="*/ 200 h 419"/>
                  <a:gd name="T28" fmla="*/ 307 w 309"/>
                  <a:gd name="T29" fmla="*/ 230 h 419"/>
                  <a:gd name="T30" fmla="*/ 307 w 309"/>
                  <a:gd name="T31" fmla="*/ 249 h 419"/>
                  <a:gd name="T32" fmla="*/ 304 w 309"/>
                  <a:gd name="T33" fmla="*/ 260 h 419"/>
                  <a:gd name="T34" fmla="*/ 289 w 309"/>
                  <a:gd name="T35" fmla="*/ 273 h 419"/>
                  <a:gd name="T36" fmla="*/ 254 w 309"/>
                  <a:gd name="T37" fmla="*/ 293 h 419"/>
                  <a:gd name="T38" fmla="*/ 211 w 309"/>
                  <a:gd name="T39" fmla="*/ 313 h 419"/>
                  <a:gd name="T40" fmla="*/ 176 w 309"/>
                  <a:gd name="T41" fmla="*/ 331 h 419"/>
                  <a:gd name="T42" fmla="*/ 156 w 309"/>
                  <a:gd name="T43" fmla="*/ 345 h 419"/>
                  <a:gd name="T44" fmla="*/ 133 w 309"/>
                  <a:gd name="T45" fmla="*/ 370 h 419"/>
                  <a:gd name="T46" fmla="*/ 108 w 309"/>
                  <a:gd name="T47" fmla="*/ 398 h 419"/>
                  <a:gd name="T48" fmla="*/ 88 w 309"/>
                  <a:gd name="T49" fmla="*/ 416 h 419"/>
                  <a:gd name="T50" fmla="*/ 78 w 309"/>
                  <a:gd name="T51" fmla="*/ 418 h 419"/>
                  <a:gd name="T52" fmla="*/ 68 w 309"/>
                  <a:gd name="T53" fmla="*/ 406 h 419"/>
                  <a:gd name="T54" fmla="*/ 50 w 309"/>
                  <a:gd name="T55" fmla="*/ 373 h 419"/>
                  <a:gd name="T56" fmla="*/ 22 w 309"/>
                  <a:gd name="T57" fmla="*/ 313 h 419"/>
                  <a:gd name="T58" fmla="*/ 5 w 309"/>
                  <a:gd name="T59" fmla="*/ 268 h 419"/>
                  <a:gd name="T60" fmla="*/ 0 w 309"/>
                  <a:gd name="T61" fmla="*/ 242 h 419"/>
                  <a:gd name="T62" fmla="*/ 0 w 309"/>
                  <a:gd name="T63" fmla="*/ 210 h 419"/>
                  <a:gd name="T64" fmla="*/ 2 w 309"/>
                  <a:gd name="T65" fmla="*/ 162 h 419"/>
                  <a:gd name="T66" fmla="*/ 7 w 309"/>
                  <a:gd name="T67" fmla="*/ 114 h 419"/>
                  <a:gd name="T68" fmla="*/ 17 w 309"/>
                  <a:gd name="T69" fmla="*/ 73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9"/>
                  <a:gd name="T106" fmla="*/ 0 h 419"/>
                  <a:gd name="T107" fmla="*/ 309 w 309"/>
                  <a:gd name="T108" fmla="*/ 419 h 4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9" h="419">
                    <a:moveTo>
                      <a:pt x="23" y="60"/>
                    </a:moveTo>
                    <a:lnTo>
                      <a:pt x="27" y="56"/>
                    </a:lnTo>
                    <a:lnTo>
                      <a:pt x="37" y="51"/>
                    </a:lnTo>
                    <a:lnTo>
                      <a:pt x="52" y="43"/>
                    </a:lnTo>
                    <a:lnTo>
                      <a:pt x="70" y="33"/>
                    </a:lnTo>
                    <a:lnTo>
                      <a:pt x="91" y="23"/>
                    </a:lnTo>
                    <a:lnTo>
                      <a:pt x="115" y="15"/>
                    </a:lnTo>
                    <a:lnTo>
                      <a:pt x="141" y="7"/>
                    </a:lnTo>
                    <a:lnTo>
                      <a:pt x="166" y="2"/>
                    </a:lnTo>
                    <a:lnTo>
                      <a:pt x="193" y="0"/>
                    </a:lnTo>
                    <a:lnTo>
                      <a:pt x="216" y="0"/>
                    </a:lnTo>
                    <a:lnTo>
                      <a:pt x="236" y="3"/>
                    </a:lnTo>
                    <a:lnTo>
                      <a:pt x="254" y="7"/>
                    </a:lnTo>
                    <a:lnTo>
                      <a:pt x="271" y="12"/>
                    </a:lnTo>
                    <a:lnTo>
                      <a:pt x="282" y="18"/>
                    </a:lnTo>
                    <a:lnTo>
                      <a:pt x="292" y="25"/>
                    </a:lnTo>
                    <a:lnTo>
                      <a:pt x="297" y="31"/>
                    </a:lnTo>
                    <a:lnTo>
                      <a:pt x="301" y="40"/>
                    </a:lnTo>
                    <a:lnTo>
                      <a:pt x="299" y="51"/>
                    </a:lnTo>
                    <a:lnTo>
                      <a:pt x="297" y="65"/>
                    </a:lnTo>
                    <a:lnTo>
                      <a:pt x="296" y="81"/>
                    </a:lnTo>
                    <a:lnTo>
                      <a:pt x="292" y="98"/>
                    </a:lnTo>
                    <a:lnTo>
                      <a:pt x="289" y="114"/>
                    </a:lnTo>
                    <a:lnTo>
                      <a:pt x="287" y="133"/>
                    </a:lnTo>
                    <a:lnTo>
                      <a:pt x="287" y="151"/>
                    </a:lnTo>
                    <a:lnTo>
                      <a:pt x="291" y="167"/>
                    </a:lnTo>
                    <a:lnTo>
                      <a:pt x="296" y="184"/>
                    </a:lnTo>
                    <a:lnTo>
                      <a:pt x="299" y="200"/>
                    </a:lnTo>
                    <a:lnTo>
                      <a:pt x="304" y="215"/>
                    </a:lnTo>
                    <a:lnTo>
                      <a:pt x="307" y="230"/>
                    </a:lnTo>
                    <a:lnTo>
                      <a:pt x="309" y="244"/>
                    </a:lnTo>
                    <a:lnTo>
                      <a:pt x="307" y="249"/>
                    </a:lnTo>
                    <a:lnTo>
                      <a:pt x="306" y="255"/>
                    </a:lnTo>
                    <a:lnTo>
                      <a:pt x="304" y="260"/>
                    </a:lnTo>
                    <a:lnTo>
                      <a:pt x="301" y="263"/>
                    </a:lnTo>
                    <a:lnTo>
                      <a:pt x="289" y="273"/>
                    </a:lnTo>
                    <a:lnTo>
                      <a:pt x="272" y="283"/>
                    </a:lnTo>
                    <a:lnTo>
                      <a:pt x="254" y="293"/>
                    </a:lnTo>
                    <a:lnTo>
                      <a:pt x="233" y="303"/>
                    </a:lnTo>
                    <a:lnTo>
                      <a:pt x="211" y="313"/>
                    </a:lnTo>
                    <a:lnTo>
                      <a:pt x="193" y="323"/>
                    </a:lnTo>
                    <a:lnTo>
                      <a:pt x="176" y="331"/>
                    </a:lnTo>
                    <a:lnTo>
                      <a:pt x="166" y="338"/>
                    </a:lnTo>
                    <a:lnTo>
                      <a:pt x="156" y="345"/>
                    </a:lnTo>
                    <a:lnTo>
                      <a:pt x="146" y="356"/>
                    </a:lnTo>
                    <a:lnTo>
                      <a:pt x="133" y="370"/>
                    </a:lnTo>
                    <a:lnTo>
                      <a:pt x="120" y="384"/>
                    </a:lnTo>
                    <a:lnTo>
                      <a:pt x="108" y="398"/>
                    </a:lnTo>
                    <a:lnTo>
                      <a:pt x="96" y="409"/>
                    </a:lnTo>
                    <a:lnTo>
                      <a:pt x="88" y="416"/>
                    </a:lnTo>
                    <a:lnTo>
                      <a:pt x="81" y="419"/>
                    </a:lnTo>
                    <a:lnTo>
                      <a:pt x="78" y="418"/>
                    </a:lnTo>
                    <a:lnTo>
                      <a:pt x="75" y="413"/>
                    </a:lnTo>
                    <a:lnTo>
                      <a:pt x="68" y="406"/>
                    </a:lnTo>
                    <a:lnTo>
                      <a:pt x="63" y="398"/>
                    </a:lnTo>
                    <a:lnTo>
                      <a:pt x="50" y="373"/>
                    </a:lnTo>
                    <a:lnTo>
                      <a:pt x="35" y="345"/>
                    </a:lnTo>
                    <a:lnTo>
                      <a:pt x="22" y="313"/>
                    </a:lnTo>
                    <a:lnTo>
                      <a:pt x="10" y="283"/>
                    </a:lnTo>
                    <a:lnTo>
                      <a:pt x="5" y="268"/>
                    </a:lnTo>
                    <a:lnTo>
                      <a:pt x="2" y="255"/>
                    </a:lnTo>
                    <a:lnTo>
                      <a:pt x="0" y="242"/>
                    </a:lnTo>
                    <a:lnTo>
                      <a:pt x="0" y="232"/>
                    </a:lnTo>
                    <a:lnTo>
                      <a:pt x="0" y="210"/>
                    </a:lnTo>
                    <a:lnTo>
                      <a:pt x="0" y="187"/>
                    </a:lnTo>
                    <a:lnTo>
                      <a:pt x="2" y="162"/>
                    </a:lnTo>
                    <a:lnTo>
                      <a:pt x="3" y="138"/>
                    </a:lnTo>
                    <a:lnTo>
                      <a:pt x="7" y="114"/>
                    </a:lnTo>
                    <a:lnTo>
                      <a:pt x="12" y="91"/>
                    </a:lnTo>
                    <a:lnTo>
                      <a:pt x="17" y="73"/>
                    </a:lnTo>
                    <a:lnTo>
                      <a:pt x="23" y="60"/>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8" name="Freeform 784"/>
              <p:cNvSpPr>
                <a:spLocks/>
              </p:cNvSpPr>
              <p:nvPr/>
            </p:nvSpPr>
            <p:spPr bwMode="auto">
              <a:xfrm>
                <a:off x="1514" y="3098"/>
                <a:ext cx="284" cy="386"/>
              </a:xfrm>
              <a:custGeom>
                <a:avLst/>
                <a:gdLst>
                  <a:gd name="T0" fmla="*/ 25 w 284"/>
                  <a:gd name="T1" fmla="*/ 53 h 386"/>
                  <a:gd name="T2" fmla="*/ 48 w 284"/>
                  <a:gd name="T3" fmla="*/ 39 h 386"/>
                  <a:gd name="T4" fmla="*/ 85 w 284"/>
                  <a:gd name="T5" fmla="*/ 21 h 386"/>
                  <a:gd name="T6" fmla="*/ 130 w 284"/>
                  <a:gd name="T7" fmla="*/ 6 h 386"/>
                  <a:gd name="T8" fmla="*/ 178 w 284"/>
                  <a:gd name="T9" fmla="*/ 0 h 386"/>
                  <a:gd name="T10" fmla="*/ 218 w 284"/>
                  <a:gd name="T11" fmla="*/ 3 h 386"/>
                  <a:gd name="T12" fmla="*/ 250 w 284"/>
                  <a:gd name="T13" fmla="*/ 11 h 386"/>
                  <a:gd name="T14" fmla="*/ 269 w 284"/>
                  <a:gd name="T15" fmla="*/ 23 h 386"/>
                  <a:gd name="T16" fmla="*/ 278 w 284"/>
                  <a:gd name="T17" fmla="*/ 36 h 386"/>
                  <a:gd name="T18" fmla="*/ 274 w 284"/>
                  <a:gd name="T19" fmla="*/ 59 h 386"/>
                  <a:gd name="T20" fmla="*/ 269 w 284"/>
                  <a:gd name="T21" fmla="*/ 89 h 386"/>
                  <a:gd name="T22" fmla="*/ 266 w 284"/>
                  <a:gd name="T23" fmla="*/ 122 h 386"/>
                  <a:gd name="T24" fmla="*/ 269 w 284"/>
                  <a:gd name="T25" fmla="*/ 154 h 386"/>
                  <a:gd name="T26" fmla="*/ 276 w 284"/>
                  <a:gd name="T27" fmla="*/ 184 h 386"/>
                  <a:gd name="T28" fmla="*/ 284 w 284"/>
                  <a:gd name="T29" fmla="*/ 212 h 386"/>
                  <a:gd name="T30" fmla="*/ 284 w 284"/>
                  <a:gd name="T31" fmla="*/ 228 h 386"/>
                  <a:gd name="T32" fmla="*/ 281 w 284"/>
                  <a:gd name="T33" fmla="*/ 238 h 386"/>
                  <a:gd name="T34" fmla="*/ 268 w 284"/>
                  <a:gd name="T35" fmla="*/ 251 h 386"/>
                  <a:gd name="T36" fmla="*/ 235 w 284"/>
                  <a:gd name="T37" fmla="*/ 270 h 386"/>
                  <a:gd name="T38" fmla="*/ 196 w 284"/>
                  <a:gd name="T39" fmla="*/ 288 h 386"/>
                  <a:gd name="T40" fmla="*/ 163 w 284"/>
                  <a:gd name="T41" fmla="*/ 304 h 386"/>
                  <a:gd name="T42" fmla="*/ 145 w 284"/>
                  <a:gd name="T43" fmla="*/ 318 h 386"/>
                  <a:gd name="T44" fmla="*/ 123 w 284"/>
                  <a:gd name="T45" fmla="*/ 339 h 386"/>
                  <a:gd name="T46" fmla="*/ 100 w 284"/>
                  <a:gd name="T47" fmla="*/ 366 h 386"/>
                  <a:gd name="T48" fmla="*/ 82 w 284"/>
                  <a:gd name="T49" fmla="*/ 382 h 386"/>
                  <a:gd name="T50" fmla="*/ 68 w 284"/>
                  <a:gd name="T51" fmla="*/ 379 h 386"/>
                  <a:gd name="T52" fmla="*/ 47 w 284"/>
                  <a:gd name="T53" fmla="*/ 343 h 386"/>
                  <a:gd name="T54" fmla="*/ 22 w 284"/>
                  <a:gd name="T55" fmla="*/ 288 h 386"/>
                  <a:gd name="T56" fmla="*/ 7 w 284"/>
                  <a:gd name="T57" fmla="*/ 246 h 386"/>
                  <a:gd name="T58" fmla="*/ 0 w 284"/>
                  <a:gd name="T59" fmla="*/ 222 h 386"/>
                  <a:gd name="T60" fmla="*/ 0 w 284"/>
                  <a:gd name="T61" fmla="*/ 193 h 386"/>
                  <a:gd name="T62" fmla="*/ 2 w 284"/>
                  <a:gd name="T63" fmla="*/ 149 h 386"/>
                  <a:gd name="T64" fmla="*/ 7 w 284"/>
                  <a:gd name="T65" fmla="*/ 104 h 386"/>
                  <a:gd name="T66" fmla="*/ 17 w 284"/>
                  <a:gd name="T67" fmla="*/ 68 h 3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
                  <a:gd name="T103" fmla="*/ 0 h 386"/>
                  <a:gd name="T104" fmla="*/ 284 w 284"/>
                  <a:gd name="T105" fmla="*/ 386 h 3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 h="386">
                    <a:moveTo>
                      <a:pt x="24" y="54"/>
                    </a:moveTo>
                    <a:lnTo>
                      <a:pt x="25" y="53"/>
                    </a:lnTo>
                    <a:lnTo>
                      <a:pt x="35" y="46"/>
                    </a:lnTo>
                    <a:lnTo>
                      <a:pt x="48" y="39"/>
                    </a:lnTo>
                    <a:lnTo>
                      <a:pt x="65" y="31"/>
                    </a:lnTo>
                    <a:lnTo>
                      <a:pt x="85" y="21"/>
                    </a:lnTo>
                    <a:lnTo>
                      <a:pt x="107" y="13"/>
                    </a:lnTo>
                    <a:lnTo>
                      <a:pt x="130" y="6"/>
                    </a:lnTo>
                    <a:lnTo>
                      <a:pt x="155" y="1"/>
                    </a:lnTo>
                    <a:lnTo>
                      <a:pt x="178" y="0"/>
                    </a:lnTo>
                    <a:lnTo>
                      <a:pt x="200" y="0"/>
                    </a:lnTo>
                    <a:lnTo>
                      <a:pt x="218" y="3"/>
                    </a:lnTo>
                    <a:lnTo>
                      <a:pt x="236" y="6"/>
                    </a:lnTo>
                    <a:lnTo>
                      <a:pt x="250" y="11"/>
                    </a:lnTo>
                    <a:lnTo>
                      <a:pt x="261" y="16"/>
                    </a:lnTo>
                    <a:lnTo>
                      <a:pt x="269" y="23"/>
                    </a:lnTo>
                    <a:lnTo>
                      <a:pt x="274" y="29"/>
                    </a:lnTo>
                    <a:lnTo>
                      <a:pt x="278" y="36"/>
                    </a:lnTo>
                    <a:lnTo>
                      <a:pt x="278" y="46"/>
                    </a:lnTo>
                    <a:lnTo>
                      <a:pt x="274" y="59"/>
                    </a:lnTo>
                    <a:lnTo>
                      <a:pt x="273" y="74"/>
                    </a:lnTo>
                    <a:lnTo>
                      <a:pt x="269" y="89"/>
                    </a:lnTo>
                    <a:lnTo>
                      <a:pt x="268" y="106"/>
                    </a:lnTo>
                    <a:lnTo>
                      <a:pt x="266" y="122"/>
                    </a:lnTo>
                    <a:lnTo>
                      <a:pt x="266" y="137"/>
                    </a:lnTo>
                    <a:lnTo>
                      <a:pt x="269" y="154"/>
                    </a:lnTo>
                    <a:lnTo>
                      <a:pt x="273" y="169"/>
                    </a:lnTo>
                    <a:lnTo>
                      <a:pt x="276" y="184"/>
                    </a:lnTo>
                    <a:lnTo>
                      <a:pt x="281" y="198"/>
                    </a:lnTo>
                    <a:lnTo>
                      <a:pt x="284" y="212"/>
                    </a:lnTo>
                    <a:lnTo>
                      <a:pt x="284" y="223"/>
                    </a:lnTo>
                    <a:lnTo>
                      <a:pt x="284" y="228"/>
                    </a:lnTo>
                    <a:lnTo>
                      <a:pt x="283" y="233"/>
                    </a:lnTo>
                    <a:lnTo>
                      <a:pt x="281" y="238"/>
                    </a:lnTo>
                    <a:lnTo>
                      <a:pt x="278" y="243"/>
                    </a:lnTo>
                    <a:lnTo>
                      <a:pt x="268" y="251"/>
                    </a:lnTo>
                    <a:lnTo>
                      <a:pt x="253" y="260"/>
                    </a:lnTo>
                    <a:lnTo>
                      <a:pt x="235" y="270"/>
                    </a:lnTo>
                    <a:lnTo>
                      <a:pt x="215" y="280"/>
                    </a:lnTo>
                    <a:lnTo>
                      <a:pt x="196" y="288"/>
                    </a:lnTo>
                    <a:lnTo>
                      <a:pt x="178" y="296"/>
                    </a:lnTo>
                    <a:lnTo>
                      <a:pt x="163" y="304"/>
                    </a:lnTo>
                    <a:lnTo>
                      <a:pt x="153" y="309"/>
                    </a:lnTo>
                    <a:lnTo>
                      <a:pt x="145" y="318"/>
                    </a:lnTo>
                    <a:lnTo>
                      <a:pt x="135" y="328"/>
                    </a:lnTo>
                    <a:lnTo>
                      <a:pt x="123" y="339"/>
                    </a:lnTo>
                    <a:lnTo>
                      <a:pt x="112" y="353"/>
                    </a:lnTo>
                    <a:lnTo>
                      <a:pt x="100" y="366"/>
                    </a:lnTo>
                    <a:lnTo>
                      <a:pt x="90" y="376"/>
                    </a:lnTo>
                    <a:lnTo>
                      <a:pt x="82" y="382"/>
                    </a:lnTo>
                    <a:lnTo>
                      <a:pt x="75" y="386"/>
                    </a:lnTo>
                    <a:lnTo>
                      <a:pt x="68" y="379"/>
                    </a:lnTo>
                    <a:lnTo>
                      <a:pt x="58" y="366"/>
                    </a:lnTo>
                    <a:lnTo>
                      <a:pt x="47" y="343"/>
                    </a:lnTo>
                    <a:lnTo>
                      <a:pt x="34" y="316"/>
                    </a:lnTo>
                    <a:lnTo>
                      <a:pt x="22" y="288"/>
                    </a:lnTo>
                    <a:lnTo>
                      <a:pt x="10" y="260"/>
                    </a:lnTo>
                    <a:lnTo>
                      <a:pt x="7" y="246"/>
                    </a:lnTo>
                    <a:lnTo>
                      <a:pt x="4" y="233"/>
                    </a:lnTo>
                    <a:lnTo>
                      <a:pt x="0" y="222"/>
                    </a:lnTo>
                    <a:lnTo>
                      <a:pt x="0" y="213"/>
                    </a:lnTo>
                    <a:lnTo>
                      <a:pt x="0" y="193"/>
                    </a:lnTo>
                    <a:lnTo>
                      <a:pt x="2" y="172"/>
                    </a:lnTo>
                    <a:lnTo>
                      <a:pt x="2" y="149"/>
                    </a:lnTo>
                    <a:lnTo>
                      <a:pt x="5" y="126"/>
                    </a:lnTo>
                    <a:lnTo>
                      <a:pt x="7" y="104"/>
                    </a:lnTo>
                    <a:lnTo>
                      <a:pt x="12" y="84"/>
                    </a:lnTo>
                    <a:lnTo>
                      <a:pt x="17" y="68"/>
                    </a:lnTo>
                    <a:lnTo>
                      <a:pt x="24" y="54"/>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69" name="Freeform 785"/>
              <p:cNvSpPr>
                <a:spLocks/>
              </p:cNvSpPr>
              <p:nvPr/>
            </p:nvSpPr>
            <p:spPr bwMode="auto">
              <a:xfrm>
                <a:off x="1524" y="3109"/>
                <a:ext cx="259" cy="353"/>
              </a:xfrm>
              <a:custGeom>
                <a:avLst/>
                <a:gdLst>
                  <a:gd name="T0" fmla="*/ 24 w 259"/>
                  <a:gd name="T1" fmla="*/ 48 h 353"/>
                  <a:gd name="T2" fmla="*/ 43 w 259"/>
                  <a:gd name="T3" fmla="*/ 37 h 353"/>
                  <a:gd name="T4" fmla="*/ 77 w 259"/>
                  <a:gd name="T5" fmla="*/ 20 h 353"/>
                  <a:gd name="T6" fmla="*/ 118 w 259"/>
                  <a:gd name="T7" fmla="*/ 5 h 353"/>
                  <a:gd name="T8" fmla="*/ 161 w 259"/>
                  <a:gd name="T9" fmla="*/ 0 h 353"/>
                  <a:gd name="T10" fmla="*/ 200 w 259"/>
                  <a:gd name="T11" fmla="*/ 2 h 353"/>
                  <a:gd name="T12" fmla="*/ 228 w 259"/>
                  <a:gd name="T13" fmla="*/ 10 h 353"/>
                  <a:gd name="T14" fmla="*/ 246 w 259"/>
                  <a:gd name="T15" fmla="*/ 22 h 353"/>
                  <a:gd name="T16" fmla="*/ 253 w 259"/>
                  <a:gd name="T17" fmla="*/ 33 h 353"/>
                  <a:gd name="T18" fmla="*/ 251 w 259"/>
                  <a:gd name="T19" fmla="*/ 55 h 353"/>
                  <a:gd name="T20" fmla="*/ 246 w 259"/>
                  <a:gd name="T21" fmla="*/ 81 h 353"/>
                  <a:gd name="T22" fmla="*/ 243 w 259"/>
                  <a:gd name="T23" fmla="*/ 111 h 353"/>
                  <a:gd name="T24" fmla="*/ 245 w 259"/>
                  <a:gd name="T25" fmla="*/ 141 h 353"/>
                  <a:gd name="T26" fmla="*/ 253 w 259"/>
                  <a:gd name="T27" fmla="*/ 168 h 353"/>
                  <a:gd name="T28" fmla="*/ 258 w 259"/>
                  <a:gd name="T29" fmla="*/ 192 h 353"/>
                  <a:gd name="T30" fmla="*/ 259 w 259"/>
                  <a:gd name="T31" fmla="*/ 209 h 353"/>
                  <a:gd name="T32" fmla="*/ 256 w 259"/>
                  <a:gd name="T33" fmla="*/ 219 h 353"/>
                  <a:gd name="T34" fmla="*/ 243 w 259"/>
                  <a:gd name="T35" fmla="*/ 231 h 353"/>
                  <a:gd name="T36" fmla="*/ 213 w 259"/>
                  <a:gd name="T37" fmla="*/ 247 h 353"/>
                  <a:gd name="T38" fmla="*/ 178 w 259"/>
                  <a:gd name="T39" fmla="*/ 264 h 353"/>
                  <a:gd name="T40" fmla="*/ 148 w 259"/>
                  <a:gd name="T41" fmla="*/ 279 h 353"/>
                  <a:gd name="T42" fmla="*/ 132 w 259"/>
                  <a:gd name="T43" fmla="*/ 290 h 353"/>
                  <a:gd name="T44" fmla="*/ 112 w 259"/>
                  <a:gd name="T45" fmla="*/ 312 h 353"/>
                  <a:gd name="T46" fmla="*/ 90 w 259"/>
                  <a:gd name="T47" fmla="*/ 333 h 353"/>
                  <a:gd name="T48" fmla="*/ 73 w 259"/>
                  <a:gd name="T49" fmla="*/ 350 h 353"/>
                  <a:gd name="T50" fmla="*/ 62 w 259"/>
                  <a:gd name="T51" fmla="*/ 348 h 353"/>
                  <a:gd name="T52" fmla="*/ 42 w 259"/>
                  <a:gd name="T53" fmla="*/ 313 h 353"/>
                  <a:gd name="T54" fmla="*/ 19 w 259"/>
                  <a:gd name="T55" fmla="*/ 264 h 353"/>
                  <a:gd name="T56" fmla="*/ 2 w 259"/>
                  <a:gd name="T57" fmla="*/ 214 h 353"/>
                  <a:gd name="T58" fmla="*/ 0 w 259"/>
                  <a:gd name="T59" fmla="*/ 177 h 353"/>
                  <a:gd name="T60" fmla="*/ 2 w 259"/>
                  <a:gd name="T61" fmla="*/ 136 h 353"/>
                  <a:gd name="T62" fmla="*/ 7 w 259"/>
                  <a:gd name="T63" fmla="*/ 96 h 353"/>
                  <a:gd name="T64" fmla="*/ 14 w 259"/>
                  <a:gd name="T65" fmla="*/ 61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9"/>
                  <a:gd name="T100" fmla="*/ 0 h 353"/>
                  <a:gd name="T101" fmla="*/ 259 w 25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9" h="353">
                    <a:moveTo>
                      <a:pt x="20" y="50"/>
                    </a:moveTo>
                    <a:lnTo>
                      <a:pt x="24" y="48"/>
                    </a:lnTo>
                    <a:lnTo>
                      <a:pt x="30" y="43"/>
                    </a:lnTo>
                    <a:lnTo>
                      <a:pt x="43" y="37"/>
                    </a:lnTo>
                    <a:lnTo>
                      <a:pt x="58" y="28"/>
                    </a:lnTo>
                    <a:lnTo>
                      <a:pt x="77" y="20"/>
                    </a:lnTo>
                    <a:lnTo>
                      <a:pt x="97" y="12"/>
                    </a:lnTo>
                    <a:lnTo>
                      <a:pt x="118" y="5"/>
                    </a:lnTo>
                    <a:lnTo>
                      <a:pt x="140" y="2"/>
                    </a:lnTo>
                    <a:lnTo>
                      <a:pt x="161" y="0"/>
                    </a:lnTo>
                    <a:lnTo>
                      <a:pt x="181" y="0"/>
                    </a:lnTo>
                    <a:lnTo>
                      <a:pt x="200" y="2"/>
                    </a:lnTo>
                    <a:lnTo>
                      <a:pt x="215" y="7"/>
                    </a:lnTo>
                    <a:lnTo>
                      <a:pt x="228" y="10"/>
                    </a:lnTo>
                    <a:lnTo>
                      <a:pt x="238" y="15"/>
                    </a:lnTo>
                    <a:lnTo>
                      <a:pt x="246" y="22"/>
                    </a:lnTo>
                    <a:lnTo>
                      <a:pt x="251" y="27"/>
                    </a:lnTo>
                    <a:lnTo>
                      <a:pt x="253" y="33"/>
                    </a:lnTo>
                    <a:lnTo>
                      <a:pt x="253" y="43"/>
                    </a:lnTo>
                    <a:lnTo>
                      <a:pt x="251" y="55"/>
                    </a:lnTo>
                    <a:lnTo>
                      <a:pt x="248" y="68"/>
                    </a:lnTo>
                    <a:lnTo>
                      <a:pt x="246" y="81"/>
                    </a:lnTo>
                    <a:lnTo>
                      <a:pt x="243" y="96"/>
                    </a:lnTo>
                    <a:lnTo>
                      <a:pt x="243" y="111"/>
                    </a:lnTo>
                    <a:lnTo>
                      <a:pt x="243" y="126"/>
                    </a:lnTo>
                    <a:lnTo>
                      <a:pt x="245" y="141"/>
                    </a:lnTo>
                    <a:lnTo>
                      <a:pt x="248" y="154"/>
                    </a:lnTo>
                    <a:lnTo>
                      <a:pt x="253" y="168"/>
                    </a:lnTo>
                    <a:lnTo>
                      <a:pt x="256" y="181"/>
                    </a:lnTo>
                    <a:lnTo>
                      <a:pt x="258" y="192"/>
                    </a:lnTo>
                    <a:lnTo>
                      <a:pt x="259" y="204"/>
                    </a:lnTo>
                    <a:lnTo>
                      <a:pt x="259" y="209"/>
                    </a:lnTo>
                    <a:lnTo>
                      <a:pt x="258" y="214"/>
                    </a:lnTo>
                    <a:lnTo>
                      <a:pt x="256" y="219"/>
                    </a:lnTo>
                    <a:lnTo>
                      <a:pt x="253" y="222"/>
                    </a:lnTo>
                    <a:lnTo>
                      <a:pt x="243" y="231"/>
                    </a:lnTo>
                    <a:lnTo>
                      <a:pt x="230" y="239"/>
                    </a:lnTo>
                    <a:lnTo>
                      <a:pt x="213" y="247"/>
                    </a:lnTo>
                    <a:lnTo>
                      <a:pt x="196" y="255"/>
                    </a:lnTo>
                    <a:lnTo>
                      <a:pt x="178" y="264"/>
                    </a:lnTo>
                    <a:lnTo>
                      <a:pt x="161" y="272"/>
                    </a:lnTo>
                    <a:lnTo>
                      <a:pt x="148" y="279"/>
                    </a:lnTo>
                    <a:lnTo>
                      <a:pt x="140" y="284"/>
                    </a:lnTo>
                    <a:lnTo>
                      <a:pt x="132" y="290"/>
                    </a:lnTo>
                    <a:lnTo>
                      <a:pt x="123" y="300"/>
                    </a:lnTo>
                    <a:lnTo>
                      <a:pt x="112" y="312"/>
                    </a:lnTo>
                    <a:lnTo>
                      <a:pt x="102" y="323"/>
                    </a:lnTo>
                    <a:lnTo>
                      <a:pt x="90" y="333"/>
                    </a:lnTo>
                    <a:lnTo>
                      <a:pt x="82" y="343"/>
                    </a:lnTo>
                    <a:lnTo>
                      <a:pt x="73" y="350"/>
                    </a:lnTo>
                    <a:lnTo>
                      <a:pt x="68" y="353"/>
                    </a:lnTo>
                    <a:lnTo>
                      <a:pt x="62" y="348"/>
                    </a:lnTo>
                    <a:lnTo>
                      <a:pt x="53" y="333"/>
                    </a:lnTo>
                    <a:lnTo>
                      <a:pt x="42" y="313"/>
                    </a:lnTo>
                    <a:lnTo>
                      <a:pt x="30" y="290"/>
                    </a:lnTo>
                    <a:lnTo>
                      <a:pt x="19" y="264"/>
                    </a:lnTo>
                    <a:lnTo>
                      <a:pt x="9" y="237"/>
                    </a:lnTo>
                    <a:lnTo>
                      <a:pt x="2" y="214"/>
                    </a:lnTo>
                    <a:lnTo>
                      <a:pt x="0" y="194"/>
                    </a:lnTo>
                    <a:lnTo>
                      <a:pt x="0" y="177"/>
                    </a:lnTo>
                    <a:lnTo>
                      <a:pt x="0" y="158"/>
                    </a:lnTo>
                    <a:lnTo>
                      <a:pt x="2" y="136"/>
                    </a:lnTo>
                    <a:lnTo>
                      <a:pt x="4" y="116"/>
                    </a:lnTo>
                    <a:lnTo>
                      <a:pt x="7" y="96"/>
                    </a:lnTo>
                    <a:lnTo>
                      <a:pt x="10" y="78"/>
                    </a:lnTo>
                    <a:lnTo>
                      <a:pt x="14" y="61"/>
                    </a:lnTo>
                    <a:lnTo>
                      <a:pt x="20" y="50"/>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0" name="Freeform 786"/>
              <p:cNvSpPr>
                <a:spLocks/>
              </p:cNvSpPr>
              <p:nvPr/>
            </p:nvSpPr>
            <p:spPr bwMode="auto">
              <a:xfrm>
                <a:off x="1533" y="3121"/>
                <a:ext cx="236" cy="318"/>
              </a:xfrm>
              <a:custGeom>
                <a:avLst/>
                <a:gdLst>
                  <a:gd name="T0" fmla="*/ 21 w 236"/>
                  <a:gd name="T1" fmla="*/ 43 h 318"/>
                  <a:gd name="T2" fmla="*/ 39 w 236"/>
                  <a:gd name="T3" fmla="*/ 33 h 318"/>
                  <a:gd name="T4" fmla="*/ 69 w 236"/>
                  <a:gd name="T5" fmla="*/ 18 h 318"/>
                  <a:gd name="T6" fmla="*/ 108 w 236"/>
                  <a:gd name="T7" fmla="*/ 5 h 318"/>
                  <a:gd name="T8" fmla="*/ 146 w 236"/>
                  <a:gd name="T9" fmla="*/ 0 h 318"/>
                  <a:gd name="T10" fmla="*/ 181 w 236"/>
                  <a:gd name="T11" fmla="*/ 1 h 318"/>
                  <a:gd name="T12" fmla="*/ 206 w 236"/>
                  <a:gd name="T13" fmla="*/ 10 h 318"/>
                  <a:gd name="T14" fmla="*/ 222 w 236"/>
                  <a:gd name="T15" fmla="*/ 18 h 318"/>
                  <a:gd name="T16" fmla="*/ 229 w 236"/>
                  <a:gd name="T17" fmla="*/ 30 h 318"/>
                  <a:gd name="T18" fmla="*/ 227 w 236"/>
                  <a:gd name="T19" fmla="*/ 49 h 318"/>
                  <a:gd name="T20" fmla="*/ 222 w 236"/>
                  <a:gd name="T21" fmla="*/ 74 h 318"/>
                  <a:gd name="T22" fmla="*/ 219 w 236"/>
                  <a:gd name="T23" fmla="*/ 101 h 318"/>
                  <a:gd name="T24" fmla="*/ 222 w 236"/>
                  <a:gd name="T25" fmla="*/ 126 h 318"/>
                  <a:gd name="T26" fmla="*/ 229 w 236"/>
                  <a:gd name="T27" fmla="*/ 152 h 318"/>
                  <a:gd name="T28" fmla="*/ 234 w 236"/>
                  <a:gd name="T29" fmla="*/ 174 h 318"/>
                  <a:gd name="T30" fmla="*/ 234 w 236"/>
                  <a:gd name="T31" fmla="*/ 194 h 318"/>
                  <a:gd name="T32" fmla="*/ 221 w 236"/>
                  <a:gd name="T33" fmla="*/ 207 h 318"/>
                  <a:gd name="T34" fmla="*/ 194 w 236"/>
                  <a:gd name="T35" fmla="*/ 223 h 318"/>
                  <a:gd name="T36" fmla="*/ 161 w 236"/>
                  <a:gd name="T37" fmla="*/ 238 h 318"/>
                  <a:gd name="T38" fmla="*/ 134 w 236"/>
                  <a:gd name="T39" fmla="*/ 252 h 318"/>
                  <a:gd name="T40" fmla="*/ 119 w 236"/>
                  <a:gd name="T41" fmla="*/ 262 h 318"/>
                  <a:gd name="T42" fmla="*/ 101 w 236"/>
                  <a:gd name="T43" fmla="*/ 281 h 318"/>
                  <a:gd name="T44" fmla="*/ 83 w 236"/>
                  <a:gd name="T45" fmla="*/ 301 h 318"/>
                  <a:gd name="T46" fmla="*/ 66 w 236"/>
                  <a:gd name="T47" fmla="*/ 316 h 318"/>
                  <a:gd name="T48" fmla="*/ 56 w 236"/>
                  <a:gd name="T49" fmla="*/ 315 h 318"/>
                  <a:gd name="T50" fmla="*/ 38 w 236"/>
                  <a:gd name="T51" fmla="*/ 283 h 318"/>
                  <a:gd name="T52" fmla="*/ 16 w 236"/>
                  <a:gd name="T53" fmla="*/ 238 h 318"/>
                  <a:gd name="T54" fmla="*/ 1 w 236"/>
                  <a:gd name="T55" fmla="*/ 194 h 318"/>
                  <a:gd name="T56" fmla="*/ 0 w 236"/>
                  <a:gd name="T57" fmla="*/ 161 h 318"/>
                  <a:gd name="T58" fmla="*/ 1 w 236"/>
                  <a:gd name="T59" fmla="*/ 122 h 318"/>
                  <a:gd name="T60" fmla="*/ 6 w 236"/>
                  <a:gd name="T61" fmla="*/ 86 h 318"/>
                  <a:gd name="T62" fmla="*/ 13 w 236"/>
                  <a:gd name="T63" fmla="*/ 54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318"/>
                  <a:gd name="T98" fmla="*/ 236 w 236"/>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318">
                    <a:moveTo>
                      <a:pt x="18" y="45"/>
                    </a:moveTo>
                    <a:lnTo>
                      <a:pt x="21" y="43"/>
                    </a:lnTo>
                    <a:lnTo>
                      <a:pt x="28" y="38"/>
                    </a:lnTo>
                    <a:lnTo>
                      <a:pt x="39" y="33"/>
                    </a:lnTo>
                    <a:lnTo>
                      <a:pt x="53" y="25"/>
                    </a:lnTo>
                    <a:lnTo>
                      <a:pt x="69" y="18"/>
                    </a:lnTo>
                    <a:lnTo>
                      <a:pt x="88" y="10"/>
                    </a:lnTo>
                    <a:lnTo>
                      <a:pt x="108" y="5"/>
                    </a:lnTo>
                    <a:lnTo>
                      <a:pt x="128" y="1"/>
                    </a:lnTo>
                    <a:lnTo>
                      <a:pt x="146" y="0"/>
                    </a:lnTo>
                    <a:lnTo>
                      <a:pt x="164" y="0"/>
                    </a:lnTo>
                    <a:lnTo>
                      <a:pt x="181" y="1"/>
                    </a:lnTo>
                    <a:lnTo>
                      <a:pt x="194" y="5"/>
                    </a:lnTo>
                    <a:lnTo>
                      <a:pt x="206" y="10"/>
                    </a:lnTo>
                    <a:lnTo>
                      <a:pt x="216" y="13"/>
                    </a:lnTo>
                    <a:lnTo>
                      <a:pt x="222" y="18"/>
                    </a:lnTo>
                    <a:lnTo>
                      <a:pt x="227" y="23"/>
                    </a:lnTo>
                    <a:lnTo>
                      <a:pt x="229" y="30"/>
                    </a:lnTo>
                    <a:lnTo>
                      <a:pt x="229" y="38"/>
                    </a:lnTo>
                    <a:lnTo>
                      <a:pt x="227" y="49"/>
                    </a:lnTo>
                    <a:lnTo>
                      <a:pt x="226" y="61"/>
                    </a:lnTo>
                    <a:lnTo>
                      <a:pt x="222" y="74"/>
                    </a:lnTo>
                    <a:lnTo>
                      <a:pt x="221" y="88"/>
                    </a:lnTo>
                    <a:lnTo>
                      <a:pt x="219" y="101"/>
                    </a:lnTo>
                    <a:lnTo>
                      <a:pt x="219" y="114"/>
                    </a:lnTo>
                    <a:lnTo>
                      <a:pt x="222" y="126"/>
                    </a:lnTo>
                    <a:lnTo>
                      <a:pt x="226" y="139"/>
                    </a:lnTo>
                    <a:lnTo>
                      <a:pt x="229" y="152"/>
                    </a:lnTo>
                    <a:lnTo>
                      <a:pt x="232" y="164"/>
                    </a:lnTo>
                    <a:lnTo>
                      <a:pt x="234" y="174"/>
                    </a:lnTo>
                    <a:lnTo>
                      <a:pt x="236" y="184"/>
                    </a:lnTo>
                    <a:lnTo>
                      <a:pt x="234" y="194"/>
                    </a:lnTo>
                    <a:lnTo>
                      <a:pt x="229" y="200"/>
                    </a:lnTo>
                    <a:lnTo>
                      <a:pt x="221" y="207"/>
                    </a:lnTo>
                    <a:lnTo>
                      <a:pt x="209" y="215"/>
                    </a:lnTo>
                    <a:lnTo>
                      <a:pt x="194" y="223"/>
                    </a:lnTo>
                    <a:lnTo>
                      <a:pt x="177" y="230"/>
                    </a:lnTo>
                    <a:lnTo>
                      <a:pt x="161" y="238"/>
                    </a:lnTo>
                    <a:lnTo>
                      <a:pt x="146" y="245"/>
                    </a:lnTo>
                    <a:lnTo>
                      <a:pt x="134" y="252"/>
                    </a:lnTo>
                    <a:lnTo>
                      <a:pt x="126" y="257"/>
                    </a:lnTo>
                    <a:lnTo>
                      <a:pt x="119" y="262"/>
                    </a:lnTo>
                    <a:lnTo>
                      <a:pt x="111" y="272"/>
                    </a:lnTo>
                    <a:lnTo>
                      <a:pt x="101" y="281"/>
                    </a:lnTo>
                    <a:lnTo>
                      <a:pt x="93" y="291"/>
                    </a:lnTo>
                    <a:lnTo>
                      <a:pt x="83" y="301"/>
                    </a:lnTo>
                    <a:lnTo>
                      <a:pt x="74" y="310"/>
                    </a:lnTo>
                    <a:lnTo>
                      <a:pt x="66" y="316"/>
                    </a:lnTo>
                    <a:lnTo>
                      <a:pt x="63" y="318"/>
                    </a:lnTo>
                    <a:lnTo>
                      <a:pt x="56" y="315"/>
                    </a:lnTo>
                    <a:lnTo>
                      <a:pt x="48" y="301"/>
                    </a:lnTo>
                    <a:lnTo>
                      <a:pt x="38" y="283"/>
                    </a:lnTo>
                    <a:lnTo>
                      <a:pt x="28" y="262"/>
                    </a:lnTo>
                    <a:lnTo>
                      <a:pt x="16" y="238"/>
                    </a:lnTo>
                    <a:lnTo>
                      <a:pt x="8" y="215"/>
                    </a:lnTo>
                    <a:lnTo>
                      <a:pt x="1" y="194"/>
                    </a:lnTo>
                    <a:lnTo>
                      <a:pt x="0" y="175"/>
                    </a:lnTo>
                    <a:lnTo>
                      <a:pt x="0" y="161"/>
                    </a:lnTo>
                    <a:lnTo>
                      <a:pt x="1" y="142"/>
                    </a:lnTo>
                    <a:lnTo>
                      <a:pt x="1" y="122"/>
                    </a:lnTo>
                    <a:lnTo>
                      <a:pt x="3" y="104"/>
                    </a:lnTo>
                    <a:lnTo>
                      <a:pt x="6" y="86"/>
                    </a:lnTo>
                    <a:lnTo>
                      <a:pt x="10" y="69"/>
                    </a:lnTo>
                    <a:lnTo>
                      <a:pt x="13" y="54"/>
                    </a:lnTo>
                    <a:lnTo>
                      <a:pt x="18" y="45"/>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1" name="Freeform 787"/>
              <p:cNvSpPr>
                <a:spLocks/>
              </p:cNvSpPr>
              <p:nvPr/>
            </p:nvSpPr>
            <p:spPr bwMode="auto">
              <a:xfrm>
                <a:off x="1543" y="3132"/>
                <a:ext cx="209" cy="285"/>
              </a:xfrm>
              <a:custGeom>
                <a:avLst/>
                <a:gdLst>
                  <a:gd name="T0" fmla="*/ 18 w 209"/>
                  <a:gd name="T1" fmla="*/ 38 h 285"/>
                  <a:gd name="T2" fmla="*/ 34 w 209"/>
                  <a:gd name="T3" fmla="*/ 30 h 285"/>
                  <a:gd name="T4" fmla="*/ 61 w 209"/>
                  <a:gd name="T5" fmla="*/ 15 h 285"/>
                  <a:gd name="T6" fmla="*/ 96 w 209"/>
                  <a:gd name="T7" fmla="*/ 5 h 285"/>
                  <a:gd name="T8" fmla="*/ 131 w 209"/>
                  <a:gd name="T9" fmla="*/ 0 h 285"/>
                  <a:gd name="T10" fmla="*/ 161 w 209"/>
                  <a:gd name="T11" fmla="*/ 2 h 285"/>
                  <a:gd name="T12" fmla="*/ 184 w 209"/>
                  <a:gd name="T13" fmla="*/ 9 h 285"/>
                  <a:gd name="T14" fmla="*/ 199 w 209"/>
                  <a:gd name="T15" fmla="*/ 17 h 285"/>
                  <a:gd name="T16" fmla="*/ 204 w 209"/>
                  <a:gd name="T17" fmla="*/ 27 h 285"/>
                  <a:gd name="T18" fmla="*/ 202 w 209"/>
                  <a:gd name="T19" fmla="*/ 45 h 285"/>
                  <a:gd name="T20" fmla="*/ 199 w 209"/>
                  <a:gd name="T21" fmla="*/ 67 h 285"/>
                  <a:gd name="T22" fmla="*/ 196 w 209"/>
                  <a:gd name="T23" fmla="*/ 90 h 285"/>
                  <a:gd name="T24" fmla="*/ 197 w 209"/>
                  <a:gd name="T25" fmla="*/ 113 h 285"/>
                  <a:gd name="T26" fmla="*/ 204 w 209"/>
                  <a:gd name="T27" fmla="*/ 136 h 285"/>
                  <a:gd name="T28" fmla="*/ 209 w 209"/>
                  <a:gd name="T29" fmla="*/ 156 h 285"/>
                  <a:gd name="T30" fmla="*/ 209 w 209"/>
                  <a:gd name="T31" fmla="*/ 173 h 285"/>
                  <a:gd name="T32" fmla="*/ 197 w 209"/>
                  <a:gd name="T33" fmla="*/ 186 h 285"/>
                  <a:gd name="T34" fmla="*/ 172 w 209"/>
                  <a:gd name="T35" fmla="*/ 199 h 285"/>
                  <a:gd name="T36" fmla="*/ 144 w 209"/>
                  <a:gd name="T37" fmla="*/ 214 h 285"/>
                  <a:gd name="T38" fmla="*/ 119 w 209"/>
                  <a:gd name="T39" fmla="*/ 226 h 285"/>
                  <a:gd name="T40" fmla="*/ 106 w 209"/>
                  <a:gd name="T41" fmla="*/ 236 h 285"/>
                  <a:gd name="T42" fmla="*/ 89 w 209"/>
                  <a:gd name="T43" fmla="*/ 252 h 285"/>
                  <a:gd name="T44" fmla="*/ 73 w 209"/>
                  <a:gd name="T45" fmla="*/ 270 h 285"/>
                  <a:gd name="T46" fmla="*/ 59 w 209"/>
                  <a:gd name="T47" fmla="*/ 284 h 285"/>
                  <a:gd name="T48" fmla="*/ 49 w 209"/>
                  <a:gd name="T49" fmla="*/ 282 h 285"/>
                  <a:gd name="T50" fmla="*/ 33 w 209"/>
                  <a:gd name="T51" fmla="*/ 254 h 285"/>
                  <a:gd name="T52" fmla="*/ 15 w 209"/>
                  <a:gd name="T53" fmla="*/ 214 h 285"/>
                  <a:gd name="T54" fmla="*/ 1 w 209"/>
                  <a:gd name="T55" fmla="*/ 173 h 285"/>
                  <a:gd name="T56" fmla="*/ 0 w 209"/>
                  <a:gd name="T57" fmla="*/ 143 h 285"/>
                  <a:gd name="T58" fmla="*/ 1 w 209"/>
                  <a:gd name="T59" fmla="*/ 111 h 285"/>
                  <a:gd name="T60" fmla="*/ 5 w 209"/>
                  <a:gd name="T61" fmla="*/ 78 h 285"/>
                  <a:gd name="T62" fmla="*/ 11 w 209"/>
                  <a:gd name="T63" fmla="*/ 50 h 2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285"/>
                  <a:gd name="T98" fmla="*/ 209 w 209"/>
                  <a:gd name="T99" fmla="*/ 285 h 2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285">
                    <a:moveTo>
                      <a:pt x="16" y="40"/>
                    </a:moveTo>
                    <a:lnTo>
                      <a:pt x="18" y="38"/>
                    </a:lnTo>
                    <a:lnTo>
                      <a:pt x="24" y="35"/>
                    </a:lnTo>
                    <a:lnTo>
                      <a:pt x="34" y="30"/>
                    </a:lnTo>
                    <a:lnTo>
                      <a:pt x="46" y="24"/>
                    </a:lnTo>
                    <a:lnTo>
                      <a:pt x="61" y="15"/>
                    </a:lnTo>
                    <a:lnTo>
                      <a:pt x="78" y="10"/>
                    </a:lnTo>
                    <a:lnTo>
                      <a:pt x="96" y="5"/>
                    </a:lnTo>
                    <a:lnTo>
                      <a:pt x="113" y="2"/>
                    </a:lnTo>
                    <a:lnTo>
                      <a:pt x="131" y="0"/>
                    </a:lnTo>
                    <a:lnTo>
                      <a:pt x="146" y="0"/>
                    </a:lnTo>
                    <a:lnTo>
                      <a:pt x="161" y="2"/>
                    </a:lnTo>
                    <a:lnTo>
                      <a:pt x="172" y="5"/>
                    </a:lnTo>
                    <a:lnTo>
                      <a:pt x="184" y="9"/>
                    </a:lnTo>
                    <a:lnTo>
                      <a:pt x="192" y="12"/>
                    </a:lnTo>
                    <a:lnTo>
                      <a:pt x="199" y="17"/>
                    </a:lnTo>
                    <a:lnTo>
                      <a:pt x="202" y="22"/>
                    </a:lnTo>
                    <a:lnTo>
                      <a:pt x="204" y="27"/>
                    </a:lnTo>
                    <a:lnTo>
                      <a:pt x="204" y="35"/>
                    </a:lnTo>
                    <a:lnTo>
                      <a:pt x="202" y="45"/>
                    </a:lnTo>
                    <a:lnTo>
                      <a:pt x="201" y="55"/>
                    </a:lnTo>
                    <a:lnTo>
                      <a:pt x="199" y="67"/>
                    </a:lnTo>
                    <a:lnTo>
                      <a:pt x="197" y="78"/>
                    </a:lnTo>
                    <a:lnTo>
                      <a:pt x="196" y="90"/>
                    </a:lnTo>
                    <a:lnTo>
                      <a:pt x="196" y="101"/>
                    </a:lnTo>
                    <a:lnTo>
                      <a:pt x="197" y="113"/>
                    </a:lnTo>
                    <a:lnTo>
                      <a:pt x="201" y="125"/>
                    </a:lnTo>
                    <a:lnTo>
                      <a:pt x="204" y="136"/>
                    </a:lnTo>
                    <a:lnTo>
                      <a:pt x="207" y="146"/>
                    </a:lnTo>
                    <a:lnTo>
                      <a:pt x="209" y="156"/>
                    </a:lnTo>
                    <a:lnTo>
                      <a:pt x="209" y="166"/>
                    </a:lnTo>
                    <a:lnTo>
                      <a:pt x="209" y="173"/>
                    </a:lnTo>
                    <a:lnTo>
                      <a:pt x="204" y="179"/>
                    </a:lnTo>
                    <a:lnTo>
                      <a:pt x="197" y="186"/>
                    </a:lnTo>
                    <a:lnTo>
                      <a:pt x="186" y="193"/>
                    </a:lnTo>
                    <a:lnTo>
                      <a:pt x="172" y="199"/>
                    </a:lnTo>
                    <a:lnTo>
                      <a:pt x="157" y="208"/>
                    </a:lnTo>
                    <a:lnTo>
                      <a:pt x="144" y="214"/>
                    </a:lnTo>
                    <a:lnTo>
                      <a:pt x="131" y="221"/>
                    </a:lnTo>
                    <a:lnTo>
                      <a:pt x="119" y="226"/>
                    </a:lnTo>
                    <a:lnTo>
                      <a:pt x="113" y="231"/>
                    </a:lnTo>
                    <a:lnTo>
                      <a:pt x="106" y="236"/>
                    </a:lnTo>
                    <a:lnTo>
                      <a:pt x="99" y="242"/>
                    </a:lnTo>
                    <a:lnTo>
                      <a:pt x="89" y="252"/>
                    </a:lnTo>
                    <a:lnTo>
                      <a:pt x="81" y="262"/>
                    </a:lnTo>
                    <a:lnTo>
                      <a:pt x="73" y="270"/>
                    </a:lnTo>
                    <a:lnTo>
                      <a:pt x="66" y="279"/>
                    </a:lnTo>
                    <a:lnTo>
                      <a:pt x="59" y="284"/>
                    </a:lnTo>
                    <a:lnTo>
                      <a:pt x="54" y="285"/>
                    </a:lnTo>
                    <a:lnTo>
                      <a:pt x="49" y="282"/>
                    </a:lnTo>
                    <a:lnTo>
                      <a:pt x="43" y="270"/>
                    </a:lnTo>
                    <a:lnTo>
                      <a:pt x="33" y="254"/>
                    </a:lnTo>
                    <a:lnTo>
                      <a:pt x="24" y="234"/>
                    </a:lnTo>
                    <a:lnTo>
                      <a:pt x="15" y="214"/>
                    </a:lnTo>
                    <a:lnTo>
                      <a:pt x="6" y="193"/>
                    </a:lnTo>
                    <a:lnTo>
                      <a:pt x="1" y="173"/>
                    </a:lnTo>
                    <a:lnTo>
                      <a:pt x="0" y="158"/>
                    </a:lnTo>
                    <a:lnTo>
                      <a:pt x="0" y="143"/>
                    </a:lnTo>
                    <a:lnTo>
                      <a:pt x="0" y="128"/>
                    </a:lnTo>
                    <a:lnTo>
                      <a:pt x="1" y="111"/>
                    </a:lnTo>
                    <a:lnTo>
                      <a:pt x="3" y="93"/>
                    </a:lnTo>
                    <a:lnTo>
                      <a:pt x="5" y="78"/>
                    </a:lnTo>
                    <a:lnTo>
                      <a:pt x="8" y="63"/>
                    </a:lnTo>
                    <a:lnTo>
                      <a:pt x="11" y="50"/>
                    </a:lnTo>
                    <a:lnTo>
                      <a:pt x="16" y="40"/>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2" name="Freeform 788"/>
              <p:cNvSpPr>
                <a:spLocks/>
              </p:cNvSpPr>
              <p:nvPr/>
            </p:nvSpPr>
            <p:spPr bwMode="auto">
              <a:xfrm>
                <a:off x="1551" y="3144"/>
                <a:ext cx="186" cy="252"/>
              </a:xfrm>
              <a:custGeom>
                <a:avLst/>
                <a:gdLst>
                  <a:gd name="T0" fmla="*/ 16 w 186"/>
                  <a:gd name="T1" fmla="*/ 33 h 252"/>
                  <a:gd name="T2" fmla="*/ 31 w 186"/>
                  <a:gd name="T3" fmla="*/ 25 h 252"/>
                  <a:gd name="T4" fmla="*/ 55 w 186"/>
                  <a:gd name="T5" fmla="*/ 13 h 252"/>
                  <a:gd name="T6" fmla="*/ 85 w 186"/>
                  <a:gd name="T7" fmla="*/ 3 h 252"/>
                  <a:gd name="T8" fmla="*/ 116 w 186"/>
                  <a:gd name="T9" fmla="*/ 0 h 252"/>
                  <a:gd name="T10" fmla="*/ 143 w 186"/>
                  <a:gd name="T11" fmla="*/ 2 h 252"/>
                  <a:gd name="T12" fmla="*/ 163 w 186"/>
                  <a:gd name="T13" fmla="*/ 7 h 252"/>
                  <a:gd name="T14" fmla="*/ 176 w 186"/>
                  <a:gd name="T15" fmla="*/ 15 h 252"/>
                  <a:gd name="T16" fmla="*/ 181 w 186"/>
                  <a:gd name="T17" fmla="*/ 23 h 252"/>
                  <a:gd name="T18" fmla="*/ 179 w 186"/>
                  <a:gd name="T19" fmla="*/ 38 h 252"/>
                  <a:gd name="T20" fmla="*/ 176 w 186"/>
                  <a:gd name="T21" fmla="*/ 58 h 252"/>
                  <a:gd name="T22" fmla="*/ 174 w 186"/>
                  <a:gd name="T23" fmla="*/ 80 h 252"/>
                  <a:gd name="T24" fmla="*/ 176 w 186"/>
                  <a:gd name="T25" fmla="*/ 99 h 252"/>
                  <a:gd name="T26" fmla="*/ 181 w 186"/>
                  <a:gd name="T27" fmla="*/ 119 h 252"/>
                  <a:gd name="T28" fmla="*/ 186 w 186"/>
                  <a:gd name="T29" fmla="*/ 138 h 252"/>
                  <a:gd name="T30" fmla="*/ 184 w 186"/>
                  <a:gd name="T31" fmla="*/ 152 h 252"/>
                  <a:gd name="T32" fmla="*/ 174 w 186"/>
                  <a:gd name="T33" fmla="*/ 164 h 252"/>
                  <a:gd name="T34" fmla="*/ 153 w 186"/>
                  <a:gd name="T35" fmla="*/ 176 h 252"/>
                  <a:gd name="T36" fmla="*/ 128 w 186"/>
                  <a:gd name="T37" fmla="*/ 189 h 252"/>
                  <a:gd name="T38" fmla="*/ 106 w 186"/>
                  <a:gd name="T39" fmla="*/ 199 h 252"/>
                  <a:gd name="T40" fmla="*/ 95 w 186"/>
                  <a:gd name="T41" fmla="*/ 207 h 252"/>
                  <a:gd name="T42" fmla="*/ 81 w 186"/>
                  <a:gd name="T43" fmla="*/ 222 h 252"/>
                  <a:gd name="T44" fmla="*/ 65 w 186"/>
                  <a:gd name="T45" fmla="*/ 239 h 252"/>
                  <a:gd name="T46" fmla="*/ 53 w 186"/>
                  <a:gd name="T47" fmla="*/ 250 h 252"/>
                  <a:gd name="T48" fmla="*/ 45 w 186"/>
                  <a:gd name="T49" fmla="*/ 249 h 252"/>
                  <a:gd name="T50" fmla="*/ 30 w 186"/>
                  <a:gd name="T51" fmla="*/ 224 h 252"/>
                  <a:gd name="T52" fmla="*/ 13 w 186"/>
                  <a:gd name="T53" fmla="*/ 189 h 252"/>
                  <a:gd name="T54" fmla="*/ 2 w 186"/>
                  <a:gd name="T55" fmla="*/ 152 h 252"/>
                  <a:gd name="T56" fmla="*/ 0 w 186"/>
                  <a:gd name="T57" fmla="*/ 126 h 252"/>
                  <a:gd name="T58" fmla="*/ 2 w 186"/>
                  <a:gd name="T59" fmla="*/ 98 h 252"/>
                  <a:gd name="T60" fmla="*/ 5 w 186"/>
                  <a:gd name="T61" fmla="*/ 68 h 252"/>
                  <a:gd name="T62" fmla="*/ 11 w 186"/>
                  <a:gd name="T63" fmla="*/ 43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252"/>
                  <a:gd name="T98" fmla="*/ 186 w 186"/>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252">
                    <a:moveTo>
                      <a:pt x="15" y="35"/>
                    </a:moveTo>
                    <a:lnTo>
                      <a:pt x="16" y="33"/>
                    </a:lnTo>
                    <a:lnTo>
                      <a:pt x="23" y="30"/>
                    </a:lnTo>
                    <a:lnTo>
                      <a:pt x="31" y="25"/>
                    </a:lnTo>
                    <a:lnTo>
                      <a:pt x="43" y="20"/>
                    </a:lnTo>
                    <a:lnTo>
                      <a:pt x="55" y="13"/>
                    </a:lnTo>
                    <a:lnTo>
                      <a:pt x="70" y="8"/>
                    </a:lnTo>
                    <a:lnTo>
                      <a:pt x="85" y="3"/>
                    </a:lnTo>
                    <a:lnTo>
                      <a:pt x="101" y="0"/>
                    </a:lnTo>
                    <a:lnTo>
                      <a:pt x="116" y="0"/>
                    </a:lnTo>
                    <a:lnTo>
                      <a:pt x="129" y="0"/>
                    </a:lnTo>
                    <a:lnTo>
                      <a:pt x="143" y="2"/>
                    </a:lnTo>
                    <a:lnTo>
                      <a:pt x="154" y="3"/>
                    </a:lnTo>
                    <a:lnTo>
                      <a:pt x="163" y="7"/>
                    </a:lnTo>
                    <a:lnTo>
                      <a:pt x="171" y="12"/>
                    </a:lnTo>
                    <a:lnTo>
                      <a:pt x="176" y="15"/>
                    </a:lnTo>
                    <a:lnTo>
                      <a:pt x="179" y="18"/>
                    </a:lnTo>
                    <a:lnTo>
                      <a:pt x="181" y="23"/>
                    </a:lnTo>
                    <a:lnTo>
                      <a:pt x="181" y="30"/>
                    </a:lnTo>
                    <a:lnTo>
                      <a:pt x="179" y="38"/>
                    </a:lnTo>
                    <a:lnTo>
                      <a:pt x="178" y="48"/>
                    </a:lnTo>
                    <a:lnTo>
                      <a:pt x="176" y="58"/>
                    </a:lnTo>
                    <a:lnTo>
                      <a:pt x="174" y="70"/>
                    </a:lnTo>
                    <a:lnTo>
                      <a:pt x="174" y="80"/>
                    </a:lnTo>
                    <a:lnTo>
                      <a:pt x="174" y="89"/>
                    </a:lnTo>
                    <a:lnTo>
                      <a:pt x="176" y="99"/>
                    </a:lnTo>
                    <a:lnTo>
                      <a:pt x="178" y="109"/>
                    </a:lnTo>
                    <a:lnTo>
                      <a:pt x="181" y="119"/>
                    </a:lnTo>
                    <a:lnTo>
                      <a:pt x="183" y="129"/>
                    </a:lnTo>
                    <a:lnTo>
                      <a:pt x="186" y="138"/>
                    </a:lnTo>
                    <a:lnTo>
                      <a:pt x="186" y="146"/>
                    </a:lnTo>
                    <a:lnTo>
                      <a:pt x="184" y="152"/>
                    </a:lnTo>
                    <a:lnTo>
                      <a:pt x="181" y="159"/>
                    </a:lnTo>
                    <a:lnTo>
                      <a:pt x="174" y="164"/>
                    </a:lnTo>
                    <a:lnTo>
                      <a:pt x="164" y="171"/>
                    </a:lnTo>
                    <a:lnTo>
                      <a:pt x="153" y="176"/>
                    </a:lnTo>
                    <a:lnTo>
                      <a:pt x="141" y="182"/>
                    </a:lnTo>
                    <a:lnTo>
                      <a:pt x="128" y="189"/>
                    </a:lnTo>
                    <a:lnTo>
                      <a:pt x="116" y="194"/>
                    </a:lnTo>
                    <a:lnTo>
                      <a:pt x="106" y="199"/>
                    </a:lnTo>
                    <a:lnTo>
                      <a:pt x="100" y="202"/>
                    </a:lnTo>
                    <a:lnTo>
                      <a:pt x="95" y="207"/>
                    </a:lnTo>
                    <a:lnTo>
                      <a:pt x="88" y="214"/>
                    </a:lnTo>
                    <a:lnTo>
                      <a:pt x="81" y="222"/>
                    </a:lnTo>
                    <a:lnTo>
                      <a:pt x="73" y="230"/>
                    </a:lnTo>
                    <a:lnTo>
                      <a:pt x="65" y="239"/>
                    </a:lnTo>
                    <a:lnTo>
                      <a:pt x="58" y="245"/>
                    </a:lnTo>
                    <a:lnTo>
                      <a:pt x="53" y="250"/>
                    </a:lnTo>
                    <a:lnTo>
                      <a:pt x="50" y="252"/>
                    </a:lnTo>
                    <a:lnTo>
                      <a:pt x="45" y="249"/>
                    </a:lnTo>
                    <a:lnTo>
                      <a:pt x="38" y="239"/>
                    </a:lnTo>
                    <a:lnTo>
                      <a:pt x="30" y="224"/>
                    </a:lnTo>
                    <a:lnTo>
                      <a:pt x="21" y="207"/>
                    </a:lnTo>
                    <a:lnTo>
                      <a:pt x="13" y="189"/>
                    </a:lnTo>
                    <a:lnTo>
                      <a:pt x="7" y="169"/>
                    </a:lnTo>
                    <a:lnTo>
                      <a:pt x="2" y="152"/>
                    </a:lnTo>
                    <a:lnTo>
                      <a:pt x="0" y="139"/>
                    </a:lnTo>
                    <a:lnTo>
                      <a:pt x="0" y="126"/>
                    </a:lnTo>
                    <a:lnTo>
                      <a:pt x="2" y="113"/>
                    </a:lnTo>
                    <a:lnTo>
                      <a:pt x="2" y="98"/>
                    </a:lnTo>
                    <a:lnTo>
                      <a:pt x="3" y="83"/>
                    </a:lnTo>
                    <a:lnTo>
                      <a:pt x="5" y="68"/>
                    </a:lnTo>
                    <a:lnTo>
                      <a:pt x="8" y="55"/>
                    </a:lnTo>
                    <a:lnTo>
                      <a:pt x="11" y="43"/>
                    </a:lnTo>
                    <a:lnTo>
                      <a:pt x="15" y="35"/>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3" name="Freeform 789"/>
              <p:cNvSpPr>
                <a:spLocks/>
              </p:cNvSpPr>
              <p:nvPr/>
            </p:nvSpPr>
            <p:spPr bwMode="auto">
              <a:xfrm>
                <a:off x="1561" y="3156"/>
                <a:ext cx="161" cy="218"/>
              </a:xfrm>
              <a:custGeom>
                <a:avLst/>
                <a:gdLst>
                  <a:gd name="T0" fmla="*/ 13 w 161"/>
                  <a:gd name="T1" fmla="*/ 29 h 218"/>
                  <a:gd name="T2" fmla="*/ 26 w 161"/>
                  <a:gd name="T3" fmla="*/ 21 h 218"/>
                  <a:gd name="T4" fmla="*/ 48 w 161"/>
                  <a:gd name="T5" fmla="*/ 11 h 218"/>
                  <a:gd name="T6" fmla="*/ 73 w 161"/>
                  <a:gd name="T7" fmla="*/ 3 h 218"/>
                  <a:gd name="T8" fmla="*/ 100 w 161"/>
                  <a:gd name="T9" fmla="*/ 0 h 218"/>
                  <a:gd name="T10" fmla="*/ 123 w 161"/>
                  <a:gd name="T11" fmla="*/ 1 h 218"/>
                  <a:gd name="T12" fmla="*/ 141 w 161"/>
                  <a:gd name="T13" fmla="*/ 6 h 218"/>
                  <a:gd name="T14" fmla="*/ 153 w 161"/>
                  <a:gd name="T15" fmla="*/ 13 h 218"/>
                  <a:gd name="T16" fmla="*/ 156 w 161"/>
                  <a:gd name="T17" fmla="*/ 19 h 218"/>
                  <a:gd name="T18" fmla="*/ 154 w 161"/>
                  <a:gd name="T19" fmla="*/ 33 h 218"/>
                  <a:gd name="T20" fmla="*/ 153 w 161"/>
                  <a:gd name="T21" fmla="*/ 49 h 218"/>
                  <a:gd name="T22" fmla="*/ 149 w 161"/>
                  <a:gd name="T23" fmla="*/ 69 h 218"/>
                  <a:gd name="T24" fmla="*/ 151 w 161"/>
                  <a:gd name="T25" fmla="*/ 86 h 218"/>
                  <a:gd name="T26" fmla="*/ 156 w 161"/>
                  <a:gd name="T27" fmla="*/ 104 h 218"/>
                  <a:gd name="T28" fmla="*/ 159 w 161"/>
                  <a:gd name="T29" fmla="*/ 119 h 218"/>
                  <a:gd name="T30" fmla="*/ 159 w 161"/>
                  <a:gd name="T31" fmla="*/ 132 h 218"/>
                  <a:gd name="T32" fmla="*/ 151 w 161"/>
                  <a:gd name="T33" fmla="*/ 142 h 218"/>
                  <a:gd name="T34" fmla="*/ 133 w 161"/>
                  <a:gd name="T35" fmla="*/ 152 h 218"/>
                  <a:gd name="T36" fmla="*/ 109 w 161"/>
                  <a:gd name="T37" fmla="*/ 164 h 218"/>
                  <a:gd name="T38" fmla="*/ 91 w 161"/>
                  <a:gd name="T39" fmla="*/ 172 h 218"/>
                  <a:gd name="T40" fmla="*/ 81 w 161"/>
                  <a:gd name="T41" fmla="*/ 179 h 218"/>
                  <a:gd name="T42" fmla="*/ 70 w 161"/>
                  <a:gd name="T43" fmla="*/ 192 h 218"/>
                  <a:gd name="T44" fmla="*/ 56 w 161"/>
                  <a:gd name="T45" fmla="*/ 207 h 218"/>
                  <a:gd name="T46" fmla="*/ 45 w 161"/>
                  <a:gd name="T47" fmla="*/ 217 h 218"/>
                  <a:gd name="T48" fmla="*/ 38 w 161"/>
                  <a:gd name="T49" fmla="*/ 215 h 218"/>
                  <a:gd name="T50" fmla="*/ 26 w 161"/>
                  <a:gd name="T51" fmla="*/ 193 h 218"/>
                  <a:gd name="T52" fmla="*/ 11 w 161"/>
                  <a:gd name="T53" fmla="*/ 162 h 218"/>
                  <a:gd name="T54" fmla="*/ 1 w 161"/>
                  <a:gd name="T55" fmla="*/ 132 h 218"/>
                  <a:gd name="T56" fmla="*/ 0 w 161"/>
                  <a:gd name="T57" fmla="*/ 109 h 218"/>
                  <a:gd name="T58" fmla="*/ 0 w 161"/>
                  <a:gd name="T59" fmla="*/ 84 h 218"/>
                  <a:gd name="T60" fmla="*/ 3 w 161"/>
                  <a:gd name="T61" fmla="*/ 59 h 218"/>
                  <a:gd name="T62" fmla="*/ 8 w 161"/>
                  <a:gd name="T63" fmla="*/ 38 h 2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218"/>
                  <a:gd name="T98" fmla="*/ 161 w 161"/>
                  <a:gd name="T99" fmla="*/ 218 h 2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218">
                    <a:moveTo>
                      <a:pt x="11" y="29"/>
                    </a:moveTo>
                    <a:lnTo>
                      <a:pt x="13" y="29"/>
                    </a:lnTo>
                    <a:lnTo>
                      <a:pt x="18" y="26"/>
                    </a:lnTo>
                    <a:lnTo>
                      <a:pt x="26" y="21"/>
                    </a:lnTo>
                    <a:lnTo>
                      <a:pt x="36" y="16"/>
                    </a:lnTo>
                    <a:lnTo>
                      <a:pt x="48" y="11"/>
                    </a:lnTo>
                    <a:lnTo>
                      <a:pt x="60" y="6"/>
                    </a:lnTo>
                    <a:lnTo>
                      <a:pt x="73" y="3"/>
                    </a:lnTo>
                    <a:lnTo>
                      <a:pt x="86" y="0"/>
                    </a:lnTo>
                    <a:lnTo>
                      <a:pt x="100" y="0"/>
                    </a:lnTo>
                    <a:lnTo>
                      <a:pt x="113" y="0"/>
                    </a:lnTo>
                    <a:lnTo>
                      <a:pt x="123" y="1"/>
                    </a:lnTo>
                    <a:lnTo>
                      <a:pt x="133" y="3"/>
                    </a:lnTo>
                    <a:lnTo>
                      <a:pt x="141" y="6"/>
                    </a:lnTo>
                    <a:lnTo>
                      <a:pt x="148" y="10"/>
                    </a:lnTo>
                    <a:lnTo>
                      <a:pt x="153" y="13"/>
                    </a:lnTo>
                    <a:lnTo>
                      <a:pt x="154" y="16"/>
                    </a:lnTo>
                    <a:lnTo>
                      <a:pt x="156" y="19"/>
                    </a:lnTo>
                    <a:lnTo>
                      <a:pt x="156" y="26"/>
                    </a:lnTo>
                    <a:lnTo>
                      <a:pt x="154" y="33"/>
                    </a:lnTo>
                    <a:lnTo>
                      <a:pt x="154" y="41"/>
                    </a:lnTo>
                    <a:lnTo>
                      <a:pt x="153" y="49"/>
                    </a:lnTo>
                    <a:lnTo>
                      <a:pt x="151" y="59"/>
                    </a:lnTo>
                    <a:lnTo>
                      <a:pt x="149" y="69"/>
                    </a:lnTo>
                    <a:lnTo>
                      <a:pt x="149" y="77"/>
                    </a:lnTo>
                    <a:lnTo>
                      <a:pt x="151" y="86"/>
                    </a:lnTo>
                    <a:lnTo>
                      <a:pt x="154" y="94"/>
                    </a:lnTo>
                    <a:lnTo>
                      <a:pt x="156" y="104"/>
                    </a:lnTo>
                    <a:lnTo>
                      <a:pt x="158" y="111"/>
                    </a:lnTo>
                    <a:lnTo>
                      <a:pt x="159" y="119"/>
                    </a:lnTo>
                    <a:lnTo>
                      <a:pt x="161" y="126"/>
                    </a:lnTo>
                    <a:lnTo>
                      <a:pt x="159" y="132"/>
                    </a:lnTo>
                    <a:lnTo>
                      <a:pt x="156" y="137"/>
                    </a:lnTo>
                    <a:lnTo>
                      <a:pt x="151" y="142"/>
                    </a:lnTo>
                    <a:lnTo>
                      <a:pt x="143" y="147"/>
                    </a:lnTo>
                    <a:lnTo>
                      <a:pt x="133" y="152"/>
                    </a:lnTo>
                    <a:lnTo>
                      <a:pt x="121" y="157"/>
                    </a:lnTo>
                    <a:lnTo>
                      <a:pt x="109" y="164"/>
                    </a:lnTo>
                    <a:lnTo>
                      <a:pt x="100" y="167"/>
                    </a:lnTo>
                    <a:lnTo>
                      <a:pt x="91" y="172"/>
                    </a:lnTo>
                    <a:lnTo>
                      <a:pt x="86" y="175"/>
                    </a:lnTo>
                    <a:lnTo>
                      <a:pt x="81" y="179"/>
                    </a:lnTo>
                    <a:lnTo>
                      <a:pt x="76" y="185"/>
                    </a:lnTo>
                    <a:lnTo>
                      <a:pt x="70" y="192"/>
                    </a:lnTo>
                    <a:lnTo>
                      <a:pt x="63" y="200"/>
                    </a:lnTo>
                    <a:lnTo>
                      <a:pt x="56" y="207"/>
                    </a:lnTo>
                    <a:lnTo>
                      <a:pt x="50" y="212"/>
                    </a:lnTo>
                    <a:lnTo>
                      <a:pt x="45" y="217"/>
                    </a:lnTo>
                    <a:lnTo>
                      <a:pt x="41" y="218"/>
                    </a:lnTo>
                    <a:lnTo>
                      <a:pt x="38" y="215"/>
                    </a:lnTo>
                    <a:lnTo>
                      <a:pt x="33" y="207"/>
                    </a:lnTo>
                    <a:lnTo>
                      <a:pt x="26" y="193"/>
                    </a:lnTo>
                    <a:lnTo>
                      <a:pt x="18" y="179"/>
                    </a:lnTo>
                    <a:lnTo>
                      <a:pt x="11" y="162"/>
                    </a:lnTo>
                    <a:lnTo>
                      <a:pt x="5" y="147"/>
                    </a:lnTo>
                    <a:lnTo>
                      <a:pt x="1" y="132"/>
                    </a:lnTo>
                    <a:lnTo>
                      <a:pt x="0" y="121"/>
                    </a:lnTo>
                    <a:lnTo>
                      <a:pt x="0" y="109"/>
                    </a:lnTo>
                    <a:lnTo>
                      <a:pt x="0" y="97"/>
                    </a:lnTo>
                    <a:lnTo>
                      <a:pt x="0" y="84"/>
                    </a:lnTo>
                    <a:lnTo>
                      <a:pt x="1" y="71"/>
                    </a:lnTo>
                    <a:lnTo>
                      <a:pt x="3" y="59"/>
                    </a:lnTo>
                    <a:lnTo>
                      <a:pt x="6" y="48"/>
                    </a:lnTo>
                    <a:lnTo>
                      <a:pt x="8" y="38"/>
                    </a:lnTo>
                    <a:lnTo>
                      <a:pt x="11" y="29"/>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4" name="Freeform 790"/>
              <p:cNvSpPr>
                <a:spLocks/>
              </p:cNvSpPr>
              <p:nvPr/>
            </p:nvSpPr>
            <p:spPr bwMode="auto">
              <a:xfrm>
                <a:off x="1569" y="3167"/>
                <a:ext cx="136" cy="184"/>
              </a:xfrm>
              <a:custGeom>
                <a:avLst/>
                <a:gdLst>
                  <a:gd name="T0" fmla="*/ 13 w 136"/>
                  <a:gd name="T1" fmla="*/ 25 h 184"/>
                  <a:gd name="T2" fmla="*/ 23 w 136"/>
                  <a:gd name="T3" fmla="*/ 18 h 184"/>
                  <a:gd name="T4" fmla="*/ 42 w 136"/>
                  <a:gd name="T5" fmla="*/ 10 h 184"/>
                  <a:gd name="T6" fmla="*/ 63 w 136"/>
                  <a:gd name="T7" fmla="*/ 2 h 184"/>
                  <a:gd name="T8" fmla="*/ 87 w 136"/>
                  <a:gd name="T9" fmla="*/ 0 h 184"/>
                  <a:gd name="T10" fmla="*/ 105 w 136"/>
                  <a:gd name="T11" fmla="*/ 2 h 184"/>
                  <a:gd name="T12" fmla="*/ 120 w 136"/>
                  <a:gd name="T13" fmla="*/ 5 h 184"/>
                  <a:gd name="T14" fmla="*/ 130 w 136"/>
                  <a:gd name="T15" fmla="*/ 10 h 184"/>
                  <a:gd name="T16" fmla="*/ 133 w 136"/>
                  <a:gd name="T17" fmla="*/ 17 h 184"/>
                  <a:gd name="T18" fmla="*/ 133 w 136"/>
                  <a:gd name="T19" fmla="*/ 28 h 184"/>
                  <a:gd name="T20" fmla="*/ 130 w 136"/>
                  <a:gd name="T21" fmla="*/ 43 h 184"/>
                  <a:gd name="T22" fmla="*/ 128 w 136"/>
                  <a:gd name="T23" fmla="*/ 58 h 184"/>
                  <a:gd name="T24" fmla="*/ 130 w 136"/>
                  <a:gd name="T25" fmla="*/ 73 h 184"/>
                  <a:gd name="T26" fmla="*/ 133 w 136"/>
                  <a:gd name="T27" fmla="*/ 88 h 184"/>
                  <a:gd name="T28" fmla="*/ 136 w 136"/>
                  <a:gd name="T29" fmla="*/ 101 h 184"/>
                  <a:gd name="T30" fmla="*/ 136 w 136"/>
                  <a:gd name="T31" fmla="*/ 113 h 184"/>
                  <a:gd name="T32" fmla="*/ 128 w 136"/>
                  <a:gd name="T33" fmla="*/ 121 h 184"/>
                  <a:gd name="T34" fmla="*/ 113 w 136"/>
                  <a:gd name="T35" fmla="*/ 129 h 184"/>
                  <a:gd name="T36" fmla="*/ 95 w 136"/>
                  <a:gd name="T37" fmla="*/ 138 h 184"/>
                  <a:gd name="T38" fmla="*/ 78 w 136"/>
                  <a:gd name="T39" fmla="*/ 146 h 184"/>
                  <a:gd name="T40" fmla="*/ 70 w 136"/>
                  <a:gd name="T41" fmla="*/ 153 h 184"/>
                  <a:gd name="T42" fmla="*/ 60 w 136"/>
                  <a:gd name="T43" fmla="*/ 163 h 184"/>
                  <a:gd name="T44" fmla="*/ 48 w 136"/>
                  <a:gd name="T45" fmla="*/ 176 h 184"/>
                  <a:gd name="T46" fmla="*/ 40 w 136"/>
                  <a:gd name="T47" fmla="*/ 184 h 184"/>
                  <a:gd name="T48" fmla="*/ 33 w 136"/>
                  <a:gd name="T49" fmla="*/ 182 h 184"/>
                  <a:gd name="T50" fmla="*/ 23 w 136"/>
                  <a:gd name="T51" fmla="*/ 164 h 184"/>
                  <a:gd name="T52" fmla="*/ 10 w 136"/>
                  <a:gd name="T53" fmla="*/ 138 h 184"/>
                  <a:gd name="T54" fmla="*/ 2 w 136"/>
                  <a:gd name="T55" fmla="*/ 113 h 184"/>
                  <a:gd name="T56" fmla="*/ 0 w 136"/>
                  <a:gd name="T57" fmla="*/ 93 h 184"/>
                  <a:gd name="T58" fmla="*/ 2 w 136"/>
                  <a:gd name="T59" fmla="*/ 71 h 184"/>
                  <a:gd name="T60" fmla="*/ 3 w 136"/>
                  <a:gd name="T61" fmla="*/ 50 h 184"/>
                  <a:gd name="T62" fmla="*/ 8 w 136"/>
                  <a:gd name="T63" fmla="*/ 32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84"/>
                  <a:gd name="T98" fmla="*/ 136 w 136"/>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84">
                    <a:moveTo>
                      <a:pt x="12" y="25"/>
                    </a:moveTo>
                    <a:lnTo>
                      <a:pt x="13" y="25"/>
                    </a:lnTo>
                    <a:lnTo>
                      <a:pt x="17" y="22"/>
                    </a:lnTo>
                    <a:lnTo>
                      <a:pt x="23" y="18"/>
                    </a:lnTo>
                    <a:lnTo>
                      <a:pt x="32" y="15"/>
                    </a:lnTo>
                    <a:lnTo>
                      <a:pt x="42" y="10"/>
                    </a:lnTo>
                    <a:lnTo>
                      <a:pt x="52" y="7"/>
                    </a:lnTo>
                    <a:lnTo>
                      <a:pt x="63" y="2"/>
                    </a:lnTo>
                    <a:lnTo>
                      <a:pt x="75" y="0"/>
                    </a:lnTo>
                    <a:lnTo>
                      <a:pt x="87" y="0"/>
                    </a:lnTo>
                    <a:lnTo>
                      <a:pt x="97" y="0"/>
                    </a:lnTo>
                    <a:lnTo>
                      <a:pt x="105" y="2"/>
                    </a:lnTo>
                    <a:lnTo>
                      <a:pt x="113" y="3"/>
                    </a:lnTo>
                    <a:lnTo>
                      <a:pt x="120" y="5"/>
                    </a:lnTo>
                    <a:lnTo>
                      <a:pt x="126" y="8"/>
                    </a:lnTo>
                    <a:lnTo>
                      <a:pt x="130" y="10"/>
                    </a:lnTo>
                    <a:lnTo>
                      <a:pt x="133" y="13"/>
                    </a:lnTo>
                    <a:lnTo>
                      <a:pt x="133" y="17"/>
                    </a:lnTo>
                    <a:lnTo>
                      <a:pt x="133" y="22"/>
                    </a:lnTo>
                    <a:lnTo>
                      <a:pt x="133" y="28"/>
                    </a:lnTo>
                    <a:lnTo>
                      <a:pt x="131" y="35"/>
                    </a:lnTo>
                    <a:lnTo>
                      <a:pt x="130" y="43"/>
                    </a:lnTo>
                    <a:lnTo>
                      <a:pt x="128" y="50"/>
                    </a:lnTo>
                    <a:lnTo>
                      <a:pt x="128" y="58"/>
                    </a:lnTo>
                    <a:lnTo>
                      <a:pt x="128" y="66"/>
                    </a:lnTo>
                    <a:lnTo>
                      <a:pt x="130" y="73"/>
                    </a:lnTo>
                    <a:lnTo>
                      <a:pt x="131" y="81"/>
                    </a:lnTo>
                    <a:lnTo>
                      <a:pt x="133" y="88"/>
                    </a:lnTo>
                    <a:lnTo>
                      <a:pt x="135" y="95"/>
                    </a:lnTo>
                    <a:lnTo>
                      <a:pt x="136" y="101"/>
                    </a:lnTo>
                    <a:lnTo>
                      <a:pt x="136" y="106"/>
                    </a:lnTo>
                    <a:lnTo>
                      <a:pt x="136" y="113"/>
                    </a:lnTo>
                    <a:lnTo>
                      <a:pt x="133" y="116"/>
                    </a:lnTo>
                    <a:lnTo>
                      <a:pt x="128" y="121"/>
                    </a:lnTo>
                    <a:lnTo>
                      <a:pt x="121" y="124"/>
                    </a:lnTo>
                    <a:lnTo>
                      <a:pt x="113" y="129"/>
                    </a:lnTo>
                    <a:lnTo>
                      <a:pt x="103" y="134"/>
                    </a:lnTo>
                    <a:lnTo>
                      <a:pt x="95" y="138"/>
                    </a:lnTo>
                    <a:lnTo>
                      <a:pt x="87" y="143"/>
                    </a:lnTo>
                    <a:lnTo>
                      <a:pt x="78" y="146"/>
                    </a:lnTo>
                    <a:lnTo>
                      <a:pt x="73" y="149"/>
                    </a:lnTo>
                    <a:lnTo>
                      <a:pt x="70" y="153"/>
                    </a:lnTo>
                    <a:lnTo>
                      <a:pt x="65" y="158"/>
                    </a:lnTo>
                    <a:lnTo>
                      <a:pt x="60" y="163"/>
                    </a:lnTo>
                    <a:lnTo>
                      <a:pt x="53" y="169"/>
                    </a:lnTo>
                    <a:lnTo>
                      <a:pt x="48" y="176"/>
                    </a:lnTo>
                    <a:lnTo>
                      <a:pt x="43" y="181"/>
                    </a:lnTo>
                    <a:lnTo>
                      <a:pt x="40" y="184"/>
                    </a:lnTo>
                    <a:lnTo>
                      <a:pt x="37" y="184"/>
                    </a:lnTo>
                    <a:lnTo>
                      <a:pt x="33" y="182"/>
                    </a:lnTo>
                    <a:lnTo>
                      <a:pt x="28" y="176"/>
                    </a:lnTo>
                    <a:lnTo>
                      <a:pt x="23" y="164"/>
                    </a:lnTo>
                    <a:lnTo>
                      <a:pt x="17" y="153"/>
                    </a:lnTo>
                    <a:lnTo>
                      <a:pt x="10" y="138"/>
                    </a:lnTo>
                    <a:lnTo>
                      <a:pt x="5" y="124"/>
                    </a:lnTo>
                    <a:lnTo>
                      <a:pt x="2" y="113"/>
                    </a:lnTo>
                    <a:lnTo>
                      <a:pt x="0" y="101"/>
                    </a:lnTo>
                    <a:lnTo>
                      <a:pt x="0" y="93"/>
                    </a:lnTo>
                    <a:lnTo>
                      <a:pt x="2" y="83"/>
                    </a:lnTo>
                    <a:lnTo>
                      <a:pt x="2" y="71"/>
                    </a:lnTo>
                    <a:lnTo>
                      <a:pt x="2" y="60"/>
                    </a:lnTo>
                    <a:lnTo>
                      <a:pt x="3" y="50"/>
                    </a:lnTo>
                    <a:lnTo>
                      <a:pt x="5" y="40"/>
                    </a:lnTo>
                    <a:lnTo>
                      <a:pt x="8" y="32"/>
                    </a:lnTo>
                    <a:lnTo>
                      <a:pt x="12" y="25"/>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5" name="Freeform 791"/>
              <p:cNvSpPr>
                <a:spLocks/>
              </p:cNvSpPr>
              <p:nvPr/>
            </p:nvSpPr>
            <p:spPr bwMode="auto">
              <a:xfrm>
                <a:off x="1579" y="3179"/>
                <a:ext cx="111" cy="151"/>
              </a:xfrm>
              <a:custGeom>
                <a:avLst/>
                <a:gdLst>
                  <a:gd name="T0" fmla="*/ 10 w 111"/>
                  <a:gd name="T1" fmla="*/ 20 h 151"/>
                  <a:gd name="T2" fmla="*/ 18 w 111"/>
                  <a:gd name="T3" fmla="*/ 15 h 151"/>
                  <a:gd name="T4" fmla="*/ 33 w 111"/>
                  <a:gd name="T5" fmla="*/ 8 h 151"/>
                  <a:gd name="T6" fmla="*/ 52 w 111"/>
                  <a:gd name="T7" fmla="*/ 1 h 151"/>
                  <a:gd name="T8" fmla="*/ 70 w 111"/>
                  <a:gd name="T9" fmla="*/ 0 h 151"/>
                  <a:gd name="T10" fmla="*/ 85 w 111"/>
                  <a:gd name="T11" fmla="*/ 0 h 151"/>
                  <a:gd name="T12" fmla="*/ 98 w 111"/>
                  <a:gd name="T13" fmla="*/ 3 h 151"/>
                  <a:gd name="T14" fmla="*/ 106 w 111"/>
                  <a:gd name="T15" fmla="*/ 8 h 151"/>
                  <a:gd name="T16" fmla="*/ 108 w 111"/>
                  <a:gd name="T17" fmla="*/ 13 h 151"/>
                  <a:gd name="T18" fmla="*/ 108 w 111"/>
                  <a:gd name="T19" fmla="*/ 23 h 151"/>
                  <a:gd name="T20" fmla="*/ 106 w 111"/>
                  <a:gd name="T21" fmla="*/ 35 h 151"/>
                  <a:gd name="T22" fmla="*/ 105 w 111"/>
                  <a:gd name="T23" fmla="*/ 48 h 151"/>
                  <a:gd name="T24" fmla="*/ 105 w 111"/>
                  <a:gd name="T25" fmla="*/ 59 h 151"/>
                  <a:gd name="T26" fmla="*/ 108 w 111"/>
                  <a:gd name="T27" fmla="*/ 71 h 151"/>
                  <a:gd name="T28" fmla="*/ 111 w 111"/>
                  <a:gd name="T29" fmla="*/ 83 h 151"/>
                  <a:gd name="T30" fmla="*/ 111 w 111"/>
                  <a:gd name="T31" fmla="*/ 91 h 151"/>
                  <a:gd name="T32" fmla="*/ 105 w 111"/>
                  <a:gd name="T33" fmla="*/ 98 h 151"/>
                  <a:gd name="T34" fmla="*/ 91 w 111"/>
                  <a:gd name="T35" fmla="*/ 106 h 151"/>
                  <a:gd name="T36" fmla="*/ 77 w 111"/>
                  <a:gd name="T37" fmla="*/ 112 h 151"/>
                  <a:gd name="T38" fmla="*/ 63 w 111"/>
                  <a:gd name="T39" fmla="*/ 119 h 151"/>
                  <a:gd name="T40" fmla="*/ 57 w 111"/>
                  <a:gd name="T41" fmla="*/ 124 h 151"/>
                  <a:gd name="T42" fmla="*/ 48 w 111"/>
                  <a:gd name="T43" fmla="*/ 132 h 151"/>
                  <a:gd name="T44" fmla="*/ 38 w 111"/>
                  <a:gd name="T45" fmla="*/ 142 h 151"/>
                  <a:gd name="T46" fmla="*/ 32 w 111"/>
                  <a:gd name="T47" fmla="*/ 151 h 151"/>
                  <a:gd name="T48" fmla="*/ 27 w 111"/>
                  <a:gd name="T49" fmla="*/ 149 h 151"/>
                  <a:gd name="T50" fmla="*/ 18 w 111"/>
                  <a:gd name="T51" fmla="*/ 134 h 151"/>
                  <a:gd name="T52" fmla="*/ 8 w 111"/>
                  <a:gd name="T53" fmla="*/ 112 h 151"/>
                  <a:gd name="T54" fmla="*/ 0 w 111"/>
                  <a:gd name="T55" fmla="*/ 91 h 151"/>
                  <a:gd name="T56" fmla="*/ 0 w 111"/>
                  <a:gd name="T57" fmla="*/ 76 h 151"/>
                  <a:gd name="T58" fmla="*/ 0 w 111"/>
                  <a:gd name="T59" fmla="*/ 58 h 151"/>
                  <a:gd name="T60" fmla="*/ 2 w 111"/>
                  <a:gd name="T61" fmla="*/ 40 h 151"/>
                  <a:gd name="T62" fmla="*/ 7 w 111"/>
                  <a:gd name="T63" fmla="*/ 26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151"/>
                  <a:gd name="T98" fmla="*/ 111 w 111"/>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151">
                    <a:moveTo>
                      <a:pt x="8" y="21"/>
                    </a:moveTo>
                    <a:lnTo>
                      <a:pt x="10" y="20"/>
                    </a:lnTo>
                    <a:lnTo>
                      <a:pt x="13" y="18"/>
                    </a:lnTo>
                    <a:lnTo>
                      <a:pt x="18" y="15"/>
                    </a:lnTo>
                    <a:lnTo>
                      <a:pt x="25" y="11"/>
                    </a:lnTo>
                    <a:lnTo>
                      <a:pt x="33" y="8"/>
                    </a:lnTo>
                    <a:lnTo>
                      <a:pt x="42" y="5"/>
                    </a:lnTo>
                    <a:lnTo>
                      <a:pt x="52" y="1"/>
                    </a:lnTo>
                    <a:lnTo>
                      <a:pt x="60" y="0"/>
                    </a:lnTo>
                    <a:lnTo>
                      <a:pt x="70" y="0"/>
                    </a:lnTo>
                    <a:lnTo>
                      <a:pt x="78" y="0"/>
                    </a:lnTo>
                    <a:lnTo>
                      <a:pt x="85" y="0"/>
                    </a:lnTo>
                    <a:lnTo>
                      <a:pt x="91" y="1"/>
                    </a:lnTo>
                    <a:lnTo>
                      <a:pt x="98" y="3"/>
                    </a:lnTo>
                    <a:lnTo>
                      <a:pt x="103" y="6"/>
                    </a:lnTo>
                    <a:lnTo>
                      <a:pt x="106" y="8"/>
                    </a:lnTo>
                    <a:lnTo>
                      <a:pt x="108" y="11"/>
                    </a:lnTo>
                    <a:lnTo>
                      <a:pt x="108" y="13"/>
                    </a:lnTo>
                    <a:lnTo>
                      <a:pt x="108" y="18"/>
                    </a:lnTo>
                    <a:lnTo>
                      <a:pt x="108" y="23"/>
                    </a:lnTo>
                    <a:lnTo>
                      <a:pt x="106" y="28"/>
                    </a:lnTo>
                    <a:lnTo>
                      <a:pt x="106" y="35"/>
                    </a:lnTo>
                    <a:lnTo>
                      <a:pt x="105" y="41"/>
                    </a:lnTo>
                    <a:lnTo>
                      <a:pt x="105" y="48"/>
                    </a:lnTo>
                    <a:lnTo>
                      <a:pt x="105" y="53"/>
                    </a:lnTo>
                    <a:lnTo>
                      <a:pt x="105" y="59"/>
                    </a:lnTo>
                    <a:lnTo>
                      <a:pt x="106" y="66"/>
                    </a:lnTo>
                    <a:lnTo>
                      <a:pt x="108" y="71"/>
                    </a:lnTo>
                    <a:lnTo>
                      <a:pt x="110" y="78"/>
                    </a:lnTo>
                    <a:lnTo>
                      <a:pt x="111" y="83"/>
                    </a:lnTo>
                    <a:lnTo>
                      <a:pt x="111" y="88"/>
                    </a:lnTo>
                    <a:lnTo>
                      <a:pt x="111" y="91"/>
                    </a:lnTo>
                    <a:lnTo>
                      <a:pt x="108" y="94"/>
                    </a:lnTo>
                    <a:lnTo>
                      <a:pt x="105" y="98"/>
                    </a:lnTo>
                    <a:lnTo>
                      <a:pt x="98" y="103"/>
                    </a:lnTo>
                    <a:lnTo>
                      <a:pt x="91" y="106"/>
                    </a:lnTo>
                    <a:lnTo>
                      <a:pt x="85" y="109"/>
                    </a:lnTo>
                    <a:lnTo>
                      <a:pt x="77" y="112"/>
                    </a:lnTo>
                    <a:lnTo>
                      <a:pt x="70" y="116"/>
                    </a:lnTo>
                    <a:lnTo>
                      <a:pt x="63" y="119"/>
                    </a:lnTo>
                    <a:lnTo>
                      <a:pt x="60" y="121"/>
                    </a:lnTo>
                    <a:lnTo>
                      <a:pt x="57" y="124"/>
                    </a:lnTo>
                    <a:lnTo>
                      <a:pt x="53" y="129"/>
                    </a:lnTo>
                    <a:lnTo>
                      <a:pt x="48" y="132"/>
                    </a:lnTo>
                    <a:lnTo>
                      <a:pt x="43" y="137"/>
                    </a:lnTo>
                    <a:lnTo>
                      <a:pt x="38" y="142"/>
                    </a:lnTo>
                    <a:lnTo>
                      <a:pt x="35" y="147"/>
                    </a:lnTo>
                    <a:lnTo>
                      <a:pt x="32" y="151"/>
                    </a:lnTo>
                    <a:lnTo>
                      <a:pt x="30" y="151"/>
                    </a:lnTo>
                    <a:lnTo>
                      <a:pt x="27" y="149"/>
                    </a:lnTo>
                    <a:lnTo>
                      <a:pt x="23" y="142"/>
                    </a:lnTo>
                    <a:lnTo>
                      <a:pt x="18" y="134"/>
                    </a:lnTo>
                    <a:lnTo>
                      <a:pt x="13" y="124"/>
                    </a:lnTo>
                    <a:lnTo>
                      <a:pt x="8" y="112"/>
                    </a:lnTo>
                    <a:lnTo>
                      <a:pt x="3" y="101"/>
                    </a:lnTo>
                    <a:lnTo>
                      <a:pt x="0" y="91"/>
                    </a:lnTo>
                    <a:lnTo>
                      <a:pt x="0" y="83"/>
                    </a:lnTo>
                    <a:lnTo>
                      <a:pt x="0" y="76"/>
                    </a:lnTo>
                    <a:lnTo>
                      <a:pt x="0" y="68"/>
                    </a:lnTo>
                    <a:lnTo>
                      <a:pt x="0" y="58"/>
                    </a:lnTo>
                    <a:lnTo>
                      <a:pt x="2" y="49"/>
                    </a:lnTo>
                    <a:lnTo>
                      <a:pt x="2" y="40"/>
                    </a:lnTo>
                    <a:lnTo>
                      <a:pt x="3" y="33"/>
                    </a:lnTo>
                    <a:lnTo>
                      <a:pt x="7" y="26"/>
                    </a:lnTo>
                    <a:lnTo>
                      <a:pt x="8" y="21"/>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6" name="Freeform 792"/>
              <p:cNvSpPr>
                <a:spLocks/>
              </p:cNvSpPr>
              <p:nvPr/>
            </p:nvSpPr>
            <p:spPr bwMode="auto">
              <a:xfrm>
                <a:off x="1587" y="3190"/>
                <a:ext cx="88" cy="118"/>
              </a:xfrm>
              <a:custGeom>
                <a:avLst/>
                <a:gdLst>
                  <a:gd name="T0" fmla="*/ 9 w 88"/>
                  <a:gd name="T1" fmla="*/ 15 h 118"/>
                  <a:gd name="T2" fmla="*/ 15 w 88"/>
                  <a:gd name="T3" fmla="*/ 12 h 118"/>
                  <a:gd name="T4" fmla="*/ 27 w 88"/>
                  <a:gd name="T5" fmla="*/ 7 h 118"/>
                  <a:gd name="T6" fmla="*/ 40 w 88"/>
                  <a:gd name="T7" fmla="*/ 2 h 118"/>
                  <a:gd name="T8" fmla="*/ 55 w 88"/>
                  <a:gd name="T9" fmla="*/ 0 h 118"/>
                  <a:gd name="T10" fmla="*/ 69 w 88"/>
                  <a:gd name="T11" fmla="*/ 0 h 118"/>
                  <a:gd name="T12" fmla="*/ 77 w 88"/>
                  <a:gd name="T13" fmla="*/ 4 h 118"/>
                  <a:gd name="T14" fmla="*/ 83 w 88"/>
                  <a:gd name="T15" fmla="*/ 7 h 118"/>
                  <a:gd name="T16" fmla="*/ 85 w 88"/>
                  <a:gd name="T17" fmla="*/ 10 h 118"/>
                  <a:gd name="T18" fmla="*/ 85 w 88"/>
                  <a:gd name="T19" fmla="*/ 19 h 118"/>
                  <a:gd name="T20" fmla="*/ 83 w 88"/>
                  <a:gd name="T21" fmla="*/ 27 h 118"/>
                  <a:gd name="T22" fmla="*/ 82 w 88"/>
                  <a:gd name="T23" fmla="*/ 37 h 118"/>
                  <a:gd name="T24" fmla="*/ 83 w 88"/>
                  <a:gd name="T25" fmla="*/ 47 h 118"/>
                  <a:gd name="T26" fmla="*/ 85 w 88"/>
                  <a:gd name="T27" fmla="*/ 57 h 118"/>
                  <a:gd name="T28" fmla="*/ 88 w 88"/>
                  <a:gd name="T29" fmla="*/ 65 h 118"/>
                  <a:gd name="T30" fmla="*/ 87 w 88"/>
                  <a:gd name="T31" fmla="*/ 72 h 118"/>
                  <a:gd name="T32" fmla="*/ 83 w 88"/>
                  <a:gd name="T33" fmla="*/ 77 h 118"/>
                  <a:gd name="T34" fmla="*/ 72 w 88"/>
                  <a:gd name="T35" fmla="*/ 83 h 118"/>
                  <a:gd name="T36" fmla="*/ 60 w 88"/>
                  <a:gd name="T37" fmla="*/ 88 h 118"/>
                  <a:gd name="T38" fmla="*/ 50 w 88"/>
                  <a:gd name="T39" fmla="*/ 93 h 118"/>
                  <a:gd name="T40" fmla="*/ 45 w 88"/>
                  <a:gd name="T41" fmla="*/ 96 h 118"/>
                  <a:gd name="T42" fmla="*/ 39 w 88"/>
                  <a:gd name="T43" fmla="*/ 105 h 118"/>
                  <a:gd name="T44" fmla="*/ 32 w 88"/>
                  <a:gd name="T45" fmla="*/ 111 h 118"/>
                  <a:gd name="T46" fmla="*/ 25 w 88"/>
                  <a:gd name="T47" fmla="*/ 116 h 118"/>
                  <a:gd name="T48" fmla="*/ 22 w 88"/>
                  <a:gd name="T49" fmla="*/ 116 h 118"/>
                  <a:gd name="T50" fmla="*/ 15 w 88"/>
                  <a:gd name="T51" fmla="*/ 105 h 118"/>
                  <a:gd name="T52" fmla="*/ 7 w 88"/>
                  <a:gd name="T53" fmla="*/ 88 h 118"/>
                  <a:gd name="T54" fmla="*/ 2 w 88"/>
                  <a:gd name="T55" fmla="*/ 72 h 118"/>
                  <a:gd name="T56" fmla="*/ 0 w 88"/>
                  <a:gd name="T57" fmla="*/ 58 h 118"/>
                  <a:gd name="T58" fmla="*/ 2 w 88"/>
                  <a:gd name="T59" fmla="*/ 45 h 118"/>
                  <a:gd name="T60" fmla="*/ 4 w 88"/>
                  <a:gd name="T61" fmla="*/ 32 h 118"/>
                  <a:gd name="T62" fmla="*/ 5 w 88"/>
                  <a:gd name="T63" fmla="*/ 2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18"/>
                  <a:gd name="T98" fmla="*/ 88 w 88"/>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18">
                    <a:moveTo>
                      <a:pt x="7" y="17"/>
                    </a:moveTo>
                    <a:lnTo>
                      <a:pt x="9" y="15"/>
                    </a:lnTo>
                    <a:lnTo>
                      <a:pt x="12" y="14"/>
                    </a:lnTo>
                    <a:lnTo>
                      <a:pt x="15" y="12"/>
                    </a:lnTo>
                    <a:lnTo>
                      <a:pt x="20" y="9"/>
                    </a:lnTo>
                    <a:lnTo>
                      <a:pt x="27" y="7"/>
                    </a:lnTo>
                    <a:lnTo>
                      <a:pt x="34" y="4"/>
                    </a:lnTo>
                    <a:lnTo>
                      <a:pt x="40" y="2"/>
                    </a:lnTo>
                    <a:lnTo>
                      <a:pt x="49" y="0"/>
                    </a:lnTo>
                    <a:lnTo>
                      <a:pt x="55" y="0"/>
                    </a:lnTo>
                    <a:lnTo>
                      <a:pt x="62" y="0"/>
                    </a:lnTo>
                    <a:lnTo>
                      <a:pt x="69" y="0"/>
                    </a:lnTo>
                    <a:lnTo>
                      <a:pt x="74" y="2"/>
                    </a:lnTo>
                    <a:lnTo>
                      <a:pt x="77" y="4"/>
                    </a:lnTo>
                    <a:lnTo>
                      <a:pt x="80" y="5"/>
                    </a:lnTo>
                    <a:lnTo>
                      <a:pt x="83" y="7"/>
                    </a:lnTo>
                    <a:lnTo>
                      <a:pt x="85" y="9"/>
                    </a:lnTo>
                    <a:lnTo>
                      <a:pt x="85" y="10"/>
                    </a:lnTo>
                    <a:lnTo>
                      <a:pt x="85" y="14"/>
                    </a:lnTo>
                    <a:lnTo>
                      <a:pt x="85" y="19"/>
                    </a:lnTo>
                    <a:lnTo>
                      <a:pt x="85" y="22"/>
                    </a:lnTo>
                    <a:lnTo>
                      <a:pt x="83" y="27"/>
                    </a:lnTo>
                    <a:lnTo>
                      <a:pt x="83" y="32"/>
                    </a:lnTo>
                    <a:lnTo>
                      <a:pt x="82" y="37"/>
                    </a:lnTo>
                    <a:lnTo>
                      <a:pt x="82" y="42"/>
                    </a:lnTo>
                    <a:lnTo>
                      <a:pt x="83" y="47"/>
                    </a:lnTo>
                    <a:lnTo>
                      <a:pt x="83" y="52"/>
                    </a:lnTo>
                    <a:lnTo>
                      <a:pt x="85" y="57"/>
                    </a:lnTo>
                    <a:lnTo>
                      <a:pt x="87" y="60"/>
                    </a:lnTo>
                    <a:lnTo>
                      <a:pt x="88" y="65"/>
                    </a:lnTo>
                    <a:lnTo>
                      <a:pt x="88" y="68"/>
                    </a:lnTo>
                    <a:lnTo>
                      <a:pt x="87" y="72"/>
                    </a:lnTo>
                    <a:lnTo>
                      <a:pt x="85" y="75"/>
                    </a:lnTo>
                    <a:lnTo>
                      <a:pt x="83" y="77"/>
                    </a:lnTo>
                    <a:lnTo>
                      <a:pt x="79" y="80"/>
                    </a:lnTo>
                    <a:lnTo>
                      <a:pt x="72" y="83"/>
                    </a:lnTo>
                    <a:lnTo>
                      <a:pt x="67" y="85"/>
                    </a:lnTo>
                    <a:lnTo>
                      <a:pt x="60" y="88"/>
                    </a:lnTo>
                    <a:lnTo>
                      <a:pt x="55" y="92"/>
                    </a:lnTo>
                    <a:lnTo>
                      <a:pt x="50" y="93"/>
                    </a:lnTo>
                    <a:lnTo>
                      <a:pt x="49" y="95"/>
                    </a:lnTo>
                    <a:lnTo>
                      <a:pt x="45" y="96"/>
                    </a:lnTo>
                    <a:lnTo>
                      <a:pt x="42" y="100"/>
                    </a:lnTo>
                    <a:lnTo>
                      <a:pt x="39" y="105"/>
                    </a:lnTo>
                    <a:lnTo>
                      <a:pt x="35" y="108"/>
                    </a:lnTo>
                    <a:lnTo>
                      <a:pt x="32" y="111"/>
                    </a:lnTo>
                    <a:lnTo>
                      <a:pt x="29" y="115"/>
                    </a:lnTo>
                    <a:lnTo>
                      <a:pt x="25" y="116"/>
                    </a:lnTo>
                    <a:lnTo>
                      <a:pt x="24" y="118"/>
                    </a:lnTo>
                    <a:lnTo>
                      <a:pt x="22" y="116"/>
                    </a:lnTo>
                    <a:lnTo>
                      <a:pt x="19" y="111"/>
                    </a:lnTo>
                    <a:lnTo>
                      <a:pt x="15" y="105"/>
                    </a:lnTo>
                    <a:lnTo>
                      <a:pt x="10" y="96"/>
                    </a:lnTo>
                    <a:lnTo>
                      <a:pt x="7" y="88"/>
                    </a:lnTo>
                    <a:lnTo>
                      <a:pt x="4" y="80"/>
                    </a:lnTo>
                    <a:lnTo>
                      <a:pt x="2" y="72"/>
                    </a:lnTo>
                    <a:lnTo>
                      <a:pt x="0" y="65"/>
                    </a:lnTo>
                    <a:lnTo>
                      <a:pt x="0" y="58"/>
                    </a:lnTo>
                    <a:lnTo>
                      <a:pt x="0" y="52"/>
                    </a:lnTo>
                    <a:lnTo>
                      <a:pt x="2" y="45"/>
                    </a:lnTo>
                    <a:lnTo>
                      <a:pt x="2" y="38"/>
                    </a:lnTo>
                    <a:lnTo>
                      <a:pt x="4" y="32"/>
                    </a:lnTo>
                    <a:lnTo>
                      <a:pt x="4" y="25"/>
                    </a:lnTo>
                    <a:lnTo>
                      <a:pt x="5" y="20"/>
                    </a:lnTo>
                    <a:lnTo>
                      <a:pt x="7" y="17"/>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7" name="Freeform 793"/>
              <p:cNvSpPr>
                <a:spLocks/>
              </p:cNvSpPr>
              <p:nvPr/>
            </p:nvSpPr>
            <p:spPr bwMode="auto">
              <a:xfrm>
                <a:off x="1597" y="3202"/>
                <a:ext cx="62" cy="84"/>
              </a:xfrm>
              <a:custGeom>
                <a:avLst/>
                <a:gdLst>
                  <a:gd name="T0" fmla="*/ 5 w 62"/>
                  <a:gd name="T1" fmla="*/ 12 h 84"/>
                  <a:gd name="T2" fmla="*/ 10 w 62"/>
                  <a:gd name="T3" fmla="*/ 8 h 84"/>
                  <a:gd name="T4" fmla="*/ 19 w 62"/>
                  <a:gd name="T5" fmla="*/ 3 h 84"/>
                  <a:gd name="T6" fmla="*/ 29 w 62"/>
                  <a:gd name="T7" fmla="*/ 0 h 84"/>
                  <a:gd name="T8" fmla="*/ 39 w 62"/>
                  <a:gd name="T9" fmla="*/ 0 h 84"/>
                  <a:gd name="T10" fmla="*/ 49 w 62"/>
                  <a:gd name="T11" fmla="*/ 0 h 84"/>
                  <a:gd name="T12" fmla="*/ 55 w 62"/>
                  <a:gd name="T13" fmla="*/ 2 h 84"/>
                  <a:gd name="T14" fmla="*/ 59 w 62"/>
                  <a:gd name="T15" fmla="*/ 5 h 84"/>
                  <a:gd name="T16" fmla="*/ 60 w 62"/>
                  <a:gd name="T17" fmla="*/ 7 h 84"/>
                  <a:gd name="T18" fmla="*/ 60 w 62"/>
                  <a:gd name="T19" fmla="*/ 13 h 84"/>
                  <a:gd name="T20" fmla="*/ 59 w 62"/>
                  <a:gd name="T21" fmla="*/ 18 h 84"/>
                  <a:gd name="T22" fmla="*/ 59 w 62"/>
                  <a:gd name="T23" fmla="*/ 26 h 84"/>
                  <a:gd name="T24" fmla="*/ 59 w 62"/>
                  <a:gd name="T25" fmla="*/ 33 h 84"/>
                  <a:gd name="T26" fmla="*/ 60 w 62"/>
                  <a:gd name="T27" fmla="*/ 40 h 84"/>
                  <a:gd name="T28" fmla="*/ 62 w 62"/>
                  <a:gd name="T29" fmla="*/ 46 h 84"/>
                  <a:gd name="T30" fmla="*/ 62 w 62"/>
                  <a:gd name="T31" fmla="*/ 51 h 84"/>
                  <a:gd name="T32" fmla="*/ 59 w 62"/>
                  <a:gd name="T33" fmla="*/ 55 h 84"/>
                  <a:gd name="T34" fmla="*/ 52 w 62"/>
                  <a:gd name="T35" fmla="*/ 58 h 84"/>
                  <a:gd name="T36" fmla="*/ 44 w 62"/>
                  <a:gd name="T37" fmla="*/ 63 h 84"/>
                  <a:gd name="T38" fmla="*/ 35 w 62"/>
                  <a:gd name="T39" fmla="*/ 66 h 84"/>
                  <a:gd name="T40" fmla="*/ 32 w 62"/>
                  <a:gd name="T41" fmla="*/ 70 h 84"/>
                  <a:gd name="T42" fmla="*/ 27 w 62"/>
                  <a:gd name="T43" fmla="*/ 75 h 84"/>
                  <a:gd name="T44" fmla="*/ 22 w 62"/>
                  <a:gd name="T45" fmla="*/ 80 h 84"/>
                  <a:gd name="T46" fmla="*/ 19 w 62"/>
                  <a:gd name="T47" fmla="*/ 83 h 84"/>
                  <a:gd name="T48" fmla="*/ 15 w 62"/>
                  <a:gd name="T49" fmla="*/ 83 h 84"/>
                  <a:gd name="T50" fmla="*/ 10 w 62"/>
                  <a:gd name="T51" fmla="*/ 75 h 84"/>
                  <a:gd name="T52" fmla="*/ 5 w 62"/>
                  <a:gd name="T53" fmla="*/ 63 h 84"/>
                  <a:gd name="T54" fmla="*/ 0 w 62"/>
                  <a:gd name="T55" fmla="*/ 51 h 84"/>
                  <a:gd name="T56" fmla="*/ 0 w 62"/>
                  <a:gd name="T57" fmla="*/ 41 h 84"/>
                  <a:gd name="T58" fmla="*/ 0 w 62"/>
                  <a:gd name="T59" fmla="*/ 31 h 84"/>
                  <a:gd name="T60" fmla="*/ 2 w 62"/>
                  <a:gd name="T61" fmla="*/ 22 h 84"/>
                  <a:gd name="T62" fmla="*/ 4 w 62"/>
                  <a:gd name="T63" fmla="*/ 15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4"/>
                  <a:gd name="T98" fmla="*/ 62 w 62"/>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4">
                    <a:moveTo>
                      <a:pt x="5" y="12"/>
                    </a:moveTo>
                    <a:lnTo>
                      <a:pt x="5" y="12"/>
                    </a:lnTo>
                    <a:lnTo>
                      <a:pt x="7" y="10"/>
                    </a:lnTo>
                    <a:lnTo>
                      <a:pt x="10" y="8"/>
                    </a:lnTo>
                    <a:lnTo>
                      <a:pt x="14" y="7"/>
                    </a:lnTo>
                    <a:lnTo>
                      <a:pt x="19" y="3"/>
                    </a:lnTo>
                    <a:lnTo>
                      <a:pt x="24" y="2"/>
                    </a:lnTo>
                    <a:lnTo>
                      <a:pt x="29" y="0"/>
                    </a:lnTo>
                    <a:lnTo>
                      <a:pt x="34" y="0"/>
                    </a:lnTo>
                    <a:lnTo>
                      <a:pt x="39" y="0"/>
                    </a:lnTo>
                    <a:lnTo>
                      <a:pt x="44" y="0"/>
                    </a:lnTo>
                    <a:lnTo>
                      <a:pt x="49" y="0"/>
                    </a:lnTo>
                    <a:lnTo>
                      <a:pt x="52" y="0"/>
                    </a:lnTo>
                    <a:lnTo>
                      <a:pt x="55" y="2"/>
                    </a:lnTo>
                    <a:lnTo>
                      <a:pt x="57" y="3"/>
                    </a:lnTo>
                    <a:lnTo>
                      <a:pt x="59" y="5"/>
                    </a:lnTo>
                    <a:lnTo>
                      <a:pt x="60" y="5"/>
                    </a:lnTo>
                    <a:lnTo>
                      <a:pt x="60" y="7"/>
                    </a:lnTo>
                    <a:lnTo>
                      <a:pt x="60" y="10"/>
                    </a:lnTo>
                    <a:lnTo>
                      <a:pt x="60" y="13"/>
                    </a:lnTo>
                    <a:lnTo>
                      <a:pt x="60" y="15"/>
                    </a:lnTo>
                    <a:lnTo>
                      <a:pt x="59" y="18"/>
                    </a:lnTo>
                    <a:lnTo>
                      <a:pt x="59" y="23"/>
                    </a:lnTo>
                    <a:lnTo>
                      <a:pt x="59" y="26"/>
                    </a:lnTo>
                    <a:lnTo>
                      <a:pt x="59" y="30"/>
                    </a:lnTo>
                    <a:lnTo>
                      <a:pt x="59" y="33"/>
                    </a:lnTo>
                    <a:lnTo>
                      <a:pt x="60" y="36"/>
                    </a:lnTo>
                    <a:lnTo>
                      <a:pt x="60" y="40"/>
                    </a:lnTo>
                    <a:lnTo>
                      <a:pt x="62" y="43"/>
                    </a:lnTo>
                    <a:lnTo>
                      <a:pt x="62" y="46"/>
                    </a:lnTo>
                    <a:lnTo>
                      <a:pt x="62" y="48"/>
                    </a:lnTo>
                    <a:lnTo>
                      <a:pt x="62" y="51"/>
                    </a:lnTo>
                    <a:lnTo>
                      <a:pt x="60" y="53"/>
                    </a:lnTo>
                    <a:lnTo>
                      <a:pt x="59" y="55"/>
                    </a:lnTo>
                    <a:lnTo>
                      <a:pt x="55" y="56"/>
                    </a:lnTo>
                    <a:lnTo>
                      <a:pt x="52" y="58"/>
                    </a:lnTo>
                    <a:lnTo>
                      <a:pt x="47" y="61"/>
                    </a:lnTo>
                    <a:lnTo>
                      <a:pt x="44" y="63"/>
                    </a:lnTo>
                    <a:lnTo>
                      <a:pt x="39" y="65"/>
                    </a:lnTo>
                    <a:lnTo>
                      <a:pt x="35" y="66"/>
                    </a:lnTo>
                    <a:lnTo>
                      <a:pt x="34" y="68"/>
                    </a:lnTo>
                    <a:lnTo>
                      <a:pt x="32" y="70"/>
                    </a:lnTo>
                    <a:lnTo>
                      <a:pt x="30" y="71"/>
                    </a:lnTo>
                    <a:lnTo>
                      <a:pt x="27" y="75"/>
                    </a:lnTo>
                    <a:lnTo>
                      <a:pt x="25" y="76"/>
                    </a:lnTo>
                    <a:lnTo>
                      <a:pt x="22" y="80"/>
                    </a:lnTo>
                    <a:lnTo>
                      <a:pt x="20" y="81"/>
                    </a:lnTo>
                    <a:lnTo>
                      <a:pt x="19" y="83"/>
                    </a:lnTo>
                    <a:lnTo>
                      <a:pt x="17" y="84"/>
                    </a:lnTo>
                    <a:lnTo>
                      <a:pt x="15" y="83"/>
                    </a:lnTo>
                    <a:lnTo>
                      <a:pt x="14" y="80"/>
                    </a:lnTo>
                    <a:lnTo>
                      <a:pt x="10" y="75"/>
                    </a:lnTo>
                    <a:lnTo>
                      <a:pt x="7" y="70"/>
                    </a:lnTo>
                    <a:lnTo>
                      <a:pt x="5" y="63"/>
                    </a:lnTo>
                    <a:lnTo>
                      <a:pt x="2" y="56"/>
                    </a:lnTo>
                    <a:lnTo>
                      <a:pt x="0" y="51"/>
                    </a:lnTo>
                    <a:lnTo>
                      <a:pt x="0" y="46"/>
                    </a:lnTo>
                    <a:lnTo>
                      <a:pt x="0" y="41"/>
                    </a:lnTo>
                    <a:lnTo>
                      <a:pt x="0" y="36"/>
                    </a:lnTo>
                    <a:lnTo>
                      <a:pt x="0" y="31"/>
                    </a:lnTo>
                    <a:lnTo>
                      <a:pt x="0" y="26"/>
                    </a:lnTo>
                    <a:lnTo>
                      <a:pt x="2" y="22"/>
                    </a:lnTo>
                    <a:lnTo>
                      <a:pt x="2" y="18"/>
                    </a:lnTo>
                    <a:lnTo>
                      <a:pt x="4" y="15"/>
                    </a:lnTo>
                    <a:lnTo>
                      <a:pt x="5" y="12"/>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8" name="Freeform 794"/>
              <p:cNvSpPr>
                <a:spLocks/>
              </p:cNvSpPr>
              <p:nvPr/>
            </p:nvSpPr>
            <p:spPr bwMode="auto">
              <a:xfrm>
                <a:off x="2054" y="2996"/>
                <a:ext cx="489" cy="402"/>
              </a:xfrm>
              <a:custGeom>
                <a:avLst/>
                <a:gdLst>
                  <a:gd name="T0" fmla="*/ 5 w 489"/>
                  <a:gd name="T1" fmla="*/ 65 h 402"/>
                  <a:gd name="T2" fmla="*/ 15 w 489"/>
                  <a:gd name="T3" fmla="*/ 53 h 402"/>
                  <a:gd name="T4" fmla="*/ 29 w 489"/>
                  <a:gd name="T5" fmla="*/ 44 h 402"/>
                  <a:gd name="T6" fmla="*/ 45 w 489"/>
                  <a:gd name="T7" fmla="*/ 39 h 402"/>
                  <a:gd name="T8" fmla="*/ 78 w 489"/>
                  <a:gd name="T9" fmla="*/ 35 h 402"/>
                  <a:gd name="T10" fmla="*/ 130 w 489"/>
                  <a:gd name="T11" fmla="*/ 35 h 402"/>
                  <a:gd name="T12" fmla="*/ 195 w 489"/>
                  <a:gd name="T13" fmla="*/ 34 h 402"/>
                  <a:gd name="T14" fmla="*/ 291 w 489"/>
                  <a:gd name="T15" fmla="*/ 17 h 402"/>
                  <a:gd name="T16" fmla="*/ 369 w 489"/>
                  <a:gd name="T17" fmla="*/ 5 h 402"/>
                  <a:gd name="T18" fmla="*/ 416 w 489"/>
                  <a:gd name="T19" fmla="*/ 0 h 402"/>
                  <a:gd name="T20" fmla="*/ 454 w 489"/>
                  <a:gd name="T21" fmla="*/ 0 h 402"/>
                  <a:gd name="T22" fmla="*/ 474 w 489"/>
                  <a:gd name="T23" fmla="*/ 5 h 402"/>
                  <a:gd name="T24" fmla="*/ 482 w 489"/>
                  <a:gd name="T25" fmla="*/ 12 h 402"/>
                  <a:gd name="T26" fmla="*/ 487 w 489"/>
                  <a:gd name="T27" fmla="*/ 24 h 402"/>
                  <a:gd name="T28" fmla="*/ 487 w 489"/>
                  <a:gd name="T29" fmla="*/ 49 h 402"/>
                  <a:gd name="T30" fmla="*/ 480 w 489"/>
                  <a:gd name="T31" fmla="*/ 78 h 402"/>
                  <a:gd name="T32" fmla="*/ 469 w 489"/>
                  <a:gd name="T33" fmla="*/ 113 h 402"/>
                  <a:gd name="T34" fmla="*/ 454 w 489"/>
                  <a:gd name="T35" fmla="*/ 146 h 402"/>
                  <a:gd name="T36" fmla="*/ 434 w 489"/>
                  <a:gd name="T37" fmla="*/ 179 h 402"/>
                  <a:gd name="T38" fmla="*/ 411 w 489"/>
                  <a:gd name="T39" fmla="*/ 209 h 402"/>
                  <a:gd name="T40" fmla="*/ 386 w 489"/>
                  <a:gd name="T41" fmla="*/ 234 h 402"/>
                  <a:gd name="T42" fmla="*/ 343 w 489"/>
                  <a:gd name="T43" fmla="*/ 262 h 402"/>
                  <a:gd name="T44" fmla="*/ 256 w 489"/>
                  <a:gd name="T45" fmla="*/ 322 h 402"/>
                  <a:gd name="T46" fmla="*/ 183 w 489"/>
                  <a:gd name="T47" fmla="*/ 365 h 402"/>
                  <a:gd name="T48" fmla="*/ 138 w 489"/>
                  <a:gd name="T49" fmla="*/ 388 h 402"/>
                  <a:gd name="T50" fmla="*/ 100 w 489"/>
                  <a:gd name="T51" fmla="*/ 400 h 402"/>
                  <a:gd name="T52" fmla="*/ 78 w 489"/>
                  <a:gd name="T53" fmla="*/ 400 h 402"/>
                  <a:gd name="T54" fmla="*/ 68 w 489"/>
                  <a:gd name="T55" fmla="*/ 395 h 402"/>
                  <a:gd name="T56" fmla="*/ 58 w 489"/>
                  <a:gd name="T57" fmla="*/ 378 h 402"/>
                  <a:gd name="T58" fmla="*/ 45 w 489"/>
                  <a:gd name="T59" fmla="*/ 347 h 402"/>
                  <a:gd name="T60" fmla="*/ 27 w 489"/>
                  <a:gd name="T61" fmla="*/ 282 h 402"/>
                  <a:gd name="T62" fmla="*/ 9 w 489"/>
                  <a:gd name="T63" fmla="*/ 184 h 402"/>
                  <a:gd name="T64" fmla="*/ 0 w 489"/>
                  <a:gd name="T65" fmla="*/ 120 h 402"/>
                  <a:gd name="T66" fmla="*/ 2 w 489"/>
                  <a:gd name="T67" fmla="*/ 87 h 4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9"/>
                  <a:gd name="T103" fmla="*/ 0 h 402"/>
                  <a:gd name="T104" fmla="*/ 489 w 489"/>
                  <a:gd name="T105" fmla="*/ 402 h 4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9" h="402">
                    <a:moveTo>
                      <a:pt x="4" y="73"/>
                    </a:moveTo>
                    <a:lnTo>
                      <a:pt x="5" y="65"/>
                    </a:lnTo>
                    <a:lnTo>
                      <a:pt x="10" y="58"/>
                    </a:lnTo>
                    <a:lnTo>
                      <a:pt x="15" y="53"/>
                    </a:lnTo>
                    <a:lnTo>
                      <a:pt x="20" y="49"/>
                    </a:lnTo>
                    <a:lnTo>
                      <a:pt x="29" y="44"/>
                    </a:lnTo>
                    <a:lnTo>
                      <a:pt x="37" y="40"/>
                    </a:lnTo>
                    <a:lnTo>
                      <a:pt x="45" y="39"/>
                    </a:lnTo>
                    <a:lnTo>
                      <a:pt x="55" y="37"/>
                    </a:lnTo>
                    <a:lnTo>
                      <a:pt x="78" y="35"/>
                    </a:lnTo>
                    <a:lnTo>
                      <a:pt x="103" y="35"/>
                    </a:lnTo>
                    <a:lnTo>
                      <a:pt x="130" y="35"/>
                    </a:lnTo>
                    <a:lnTo>
                      <a:pt x="160" y="35"/>
                    </a:lnTo>
                    <a:lnTo>
                      <a:pt x="195" y="34"/>
                    </a:lnTo>
                    <a:lnTo>
                      <a:pt x="241" y="27"/>
                    </a:lnTo>
                    <a:lnTo>
                      <a:pt x="291" y="17"/>
                    </a:lnTo>
                    <a:lnTo>
                      <a:pt x="344" y="9"/>
                    </a:lnTo>
                    <a:lnTo>
                      <a:pt x="369" y="5"/>
                    </a:lnTo>
                    <a:lnTo>
                      <a:pt x="394" y="2"/>
                    </a:lnTo>
                    <a:lnTo>
                      <a:pt x="416" y="0"/>
                    </a:lnTo>
                    <a:lnTo>
                      <a:pt x="436" y="0"/>
                    </a:lnTo>
                    <a:lnTo>
                      <a:pt x="454" y="0"/>
                    </a:lnTo>
                    <a:lnTo>
                      <a:pt x="467" y="4"/>
                    </a:lnTo>
                    <a:lnTo>
                      <a:pt x="474" y="5"/>
                    </a:lnTo>
                    <a:lnTo>
                      <a:pt x="479" y="9"/>
                    </a:lnTo>
                    <a:lnTo>
                      <a:pt x="482" y="12"/>
                    </a:lnTo>
                    <a:lnTo>
                      <a:pt x="484" y="15"/>
                    </a:lnTo>
                    <a:lnTo>
                      <a:pt x="487" y="24"/>
                    </a:lnTo>
                    <a:lnTo>
                      <a:pt x="489" y="35"/>
                    </a:lnTo>
                    <a:lnTo>
                      <a:pt x="487" y="49"/>
                    </a:lnTo>
                    <a:lnTo>
                      <a:pt x="485" y="63"/>
                    </a:lnTo>
                    <a:lnTo>
                      <a:pt x="480" y="78"/>
                    </a:lnTo>
                    <a:lnTo>
                      <a:pt x="475" y="95"/>
                    </a:lnTo>
                    <a:lnTo>
                      <a:pt x="469" y="113"/>
                    </a:lnTo>
                    <a:lnTo>
                      <a:pt x="462" y="130"/>
                    </a:lnTo>
                    <a:lnTo>
                      <a:pt x="454" y="146"/>
                    </a:lnTo>
                    <a:lnTo>
                      <a:pt x="444" y="165"/>
                    </a:lnTo>
                    <a:lnTo>
                      <a:pt x="434" y="179"/>
                    </a:lnTo>
                    <a:lnTo>
                      <a:pt x="422" y="196"/>
                    </a:lnTo>
                    <a:lnTo>
                      <a:pt x="411" y="209"/>
                    </a:lnTo>
                    <a:lnTo>
                      <a:pt x="399" y="223"/>
                    </a:lnTo>
                    <a:lnTo>
                      <a:pt x="386" y="234"/>
                    </a:lnTo>
                    <a:lnTo>
                      <a:pt x="374" y="242"/>
                    </a:lnTo>
                    <a:lnTo>
                      <a:pt x="343" y="262"/>
                    </a:lnTo>
                    <a:lnTo>
                      <a:pt x="303" y="290"/>
                    </a:lnTo>
                    <a:lnTo>
                      <a:pt x="256" y="322"/>
                    </a:lnTo>
                    <a:lnTo>
                      <a:pt x="206" y="352"/>
                    </a:lnTo>
                    <a:lnTo>
                      <a:pt x="183" y="365"/>
                    </a:lnTo>
                    <a:lnTo>
                      <a:pt x="160" y="378"/>
                    </a:lnTo>
                    <a:lnTo>
                      <a:pt x="138" y="388"/>
                    </a:lnTo>
                    <a:lnTo>
                      <a:pt x="118" y="395"/>
                    </a:lnTo>
                    <a:lnTo>
                      <a:pt x="100" y="400"/>
                    </a:lnTo>
                    <a:lnTo>
                      <a:pt x="85" y="402"/>
                    </a:lnTo>
                    <a:lnTo>
                      <a:pt x="78" y="400"/>
                    </a:lnTo>
                    <a:lnTo>
                      <a:pt x="73" y="398"/>
                    </a:lnTo>
                    <a:lnTo>
                      <a:pt x="68" y="395"/>
                    </a:lnTo>
                    <a:lnTo>
                      <a:pt x="65" y="390"/>
                    </a:lnTo>
                    <a:lnTo>
                      <a:pt x="58" y="378"/>
                    </a:lnTo>
                    <a:lnTo>
                      <a:pt x="52" y="363"/>
                    </a:lnTo>
                    <a:lnTo>
                      <a:pt x="45" y="347"/>
                    </a:lnTo>
                    <a:lnTo>
                      <a:pt x="39" y="327"/>
                    </a:lnTo>
                    <a:lnTo>
                      <a:pt x="27" y="282"/>
                    </a:lnTo>
                    <a:lnTo>
                      <a:pt x="17" y="232"/>
                    </a:lnTo>
                    <a:lnTo>
                      <a:pt x="9" y="184"/>
                    </a:lnTo>
                    <a:lnTo>
                      <a:pt x="2" y="140"/>
                    </a:lnTo>
                    <a:lnTo>
                      <a:pt x="0" y="120"/>
                    </a:lnTo>
                    <a:lnTo>
                      <a:pt x="0" y="102"/>
                    </a:lnTo>
                    <a:lnTo>
                      <a:pt x="2" y="87"/>
                    </a:lnTo>
                    <a:lnTo>
                      <a:pt x="4" y="7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79" name="Freeform 795"/>
              <p:cNvSpPr>
                <a:spLocks/>
              </p:cNvSpPr>
              <p:nvPr/>
            </p:nvSpPr>
            <p:spPr bwMode="auto">
              <a:xfrm>
                <a:off x="2063" y="3003"/>
                <a:ext cx="468" cy="385"/>
              </a:xfrm>
              <a:custGeom>
                <a:avLst/>
                <a:gdLst>
                  <a:gd name="T0" fmla="*/ 5 w 468"/>
                  <a:gd name="T1" fmla="*/ 63 h 385"/>
                  <a:gd name="T2" fmla="*/ 13 w 468"/>
                  <a:gd name="T3" fmla="*/ 50 h 385"/>
                  <a:gd name="T4" fmla="*/ 26 w 468"/>
                  <a:gd name="T5" fmla="*/ 42 h 385"/>
                  <a:gd name="T6" fmla="*/ 43 w 468"/>
                  <a:gd name="T7" fmla="*/ 37 h 385"/>
                  <a:gd name="T8" fmla="*/ 74 w 468"/>
                  <a:gd name="T9" fmla="*/ 33 h 385"/>
                  <a:gd name="T10" fmla="*/ 124 w 468"/>
                  <a:gd name="T11" fmla="*/ 33 h 385"/>
                  <a:gd name="T12" fmla="*/ 187 w 468"/>
                  <a:gd name="T13" fmla="*/ 32 h 385"/>
                  <a:gd name="T14" fmla="*/ 279 w 468"/>
                  <a:gd name="T15" fmla="*/ 17 h 385"/>
                  <a:gd name="T16" fmla="*/ 377 w 468"/>
                  <a:gd name="T17" fmla="*/ 2 h 385"/>
                  <a:gd name="T18" fmla="*/ 435 w 468"/>
                  <a:gd name="T19" fmla="*/ 0 h 385"/>
                  <a:gd name="T20" fmla="*/ 453 w 468"/>
                  <a:gd name="T21" fmla="*/ 5 h 385"/>
                  <a:gd name="T22" fmla="*/ 461 w 468"/>
                  <a:gd name="T23" fmla="*/ 10 h 385"/>
                  <a:gd name="T24" fmla="*/ 466 w 468"/>
                  <a:gd name="T25" fmla="*/ 23 h 385"/>
                  <a:gd name="T26" fmla="*/ 468 w 468"/>
                  <a:gd name="T27" fmla="*/ 46 h 385"/>
                  <a:gd name="T28" fmla="*/ 461 w 468"/>
                  <a:gd name="T29" fmla="*/ 75 h 385"/>
                  <a:gd name="T30" fmla="*/ 450 w 468"/>
                  <a:gd name="T31" fmla="*/ 108 h 385"/>
                  <a:gd name="T32" fmla="*/ 435 w 468"/>
                  <a:gd name="T33" fmla="*/ 141 h 385"/>
                  <a:gd name="T34" fmla="*/ 415 w 468"/>
                  <a:gd name="T35" fmla="*/ 172 h 385"/>
                  <a:gd name="T36" fmla="*/ 393 w 468"/>
                  <a:gd name="T37" fmla="*/ 201 h 385"/>
                  <a:gd name="T38" fmla="*/ 370 w 468"/>
                  <a:gd name="T39" fmla="*/ 224 h 385"/>
                  <a:gd name="T40" fmla="*/ 329 w 468"/>
                  <a:gd name="T41" fmla="*/ 252 h 385"/>
                  <a:gd name="T42" fmla="*/ 245 w 468"/>
                  <a:gd name="T43" fmla="*/ 308 h 385"/>
                  <a:gd name="T44" fmla="*/ 174 w 468"/>
                  <a:gd name="T45" fmla="*/ 351 h 385"/>
                  <a:gd name="T46" fmla="*/ 131 w 468"/>
                  <a:gd name="T47" fmla="*/ 373 h 385"/>
                  <a:gd name="T48" fmla="*/ 94 w 468"/>
                  <a:gd name="T49" fmla="*/ 385 h 385"/>
                  <a:gd name="T50" fmla="*/ 74 w 468"/>
                  <a:gd name="T51" fmla="*/ 385 h 385"/>
                  <a:gd name="T52" fmla="*/ 64 w 468"/>
                  <a:gd name="T53" fmla="*/ 380 h 385"/>
                  <a:gd name="T54" fmla="*/ 54 w 468"/>
                  <a:gd name="T55" fmla="*/ 363 h 385"/>
                  <a:gd name="T56" fmla="*/ 43 w 468"/>
                  <a:gd name="T57" fmla="*/ 332 h 385"/>
                  <a:gd name="T58" fmla="*/ 25 w 468"/>
                  <a:gd name="T59" fmla="*/ 270 h 385"/>
                  <a:gd name="T60" fmla="*/ 6 w 468"/>
                  <a:gd name="T61" fmla="*/ 177 h 385"/>
                  <a:gd name="T62" fmla="*/ 0 w 468"/>
                  <a:gd name="T63" fmla="*/ 114 h 385"/>
                  <a:gd name="T64" fmla="*/ 0 w 468"/>
                  <a:gd name="T65" fmla="*/ 83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8"/>
                  <a:gd name="T100" fmla="*/ 0 h 385"/>
                  <a:gd name="T101" fmla="*/ 468 w 468"/>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8" h="385">
                    <a:moveTo>
                      <a:pt x="1" y="71"/>
                    </a:moveTo>
                    <a:lnTo>
                      <a:pt x="5" y="63"/>
                    </a:lnTo>
                    <a:lnTo>
                      <a:pt x="8" y="56"/>
                    </a:lnTo>
                    <a:lnTo>
                      <a:pt x="13" y="50"/>
                    </a:lnTo>
                    <a:lnTo>
                      <a:pt x="20" y="46"/>
                    </a:lnTo>
                    <a:lnTo>
                      <a:pt x="26" y="42"/>
                    </a:lnTo>
                    <a:lnTo>
                      <a:pt x="34" y="40"/>
                    </a:lnTo>
                    <a:lnTo>
                      <a:pt x="43" y="37"/>
                    </a:lnTo>
                    <a:lnTo>
                      <a:pt x="53" y="35"/>
                    </a:lnTo>
                    <a:lnTo>
                      <a:pt x="74" y="33"/>
                    </a:lnTo>
                    <a:lnTo>
                      <a:pt x="98" y="33"/>
                    </a:lnTo>
                    <a:lnTo>
                      <a:pt x="124" y="33"/>
                    </a:lnTo>
                    <a:lnTo>
                      <a:pt x="152" y="33"/>
                    </a:lnTo>
                    <a:lnTo>
                      <a:pt x="187" y="32"/>
                    </a:lnTo>
                    <a:lnTo>
                      <a:pt x="231" y="25"/>
                    </a:lnTo>
                    <a:lnTo>
                      <a:pt x="279" y="17"/>
                    </a:lnTo>
                    <a:lnTo>
                      <a:pt x="330" y="8"/>
                    </a:lnTo>
                    <a:lnTo>
                      <a:pt x="377" y="2"/>
                    </a:lnTo>
                    <a:lnTo>
                      <a:pt x="418" y="0"/>
                    </a:lnTo>
                    <a:lnTo>
                      <a:pt x="435" y="0"/>
                    </a:lnTo>
                    <a:lnTo>
                      <a:pt x="448" y="3"/>
                    </a:lnTo>
                    <a:lnTo>
                      <a:pt x="453" y="5"/>
                    </a:lnTo>
                    <a:lnTo>
                      <a:pt x="458" y="8"/>
                    </a:lnTo>
                    <a:lnTo>
                      <a:pt x="461" y="10"/>
                    </a:lnTo>
                    <a:lnTo>
                      <a:pt x="465" y="15"/>
                    </a:lnTo>
                    <a:lnTo>
                      <a:pt x="466" y="23"/>
                    </a:lnTo>
                    <a:lnTo>
                      <a:pt x="468" y="33"/>
                    </a:lnTo>
                    <a:lnTo>
                      <a:pt x="468" y="46"/>
                    </a:lnTo>
                    <a:lnTo>
                      <a:pt x="465" y="60"/>
                    </a:lnTo>
                    <a:lnTo>
                      <a:pt x="461" y="75"/>
                    </a:lnTo>
                    <a:lnTo>
                      <a:pt x="456" y="91"/>
                    </a:lnTo>
                    <a:lnTo>
                      <a:pt x="450" y="108"/>
                    </a:lnTo>
                    <a:lnTo>
                      <a:pt x="443" y="124"/>
                    </a:lnTo>
                    <a:lnTo>
                      <a:pt x="435" y="141"/>
                    </a:lnTo>
                    <a:lnTo>
                      <a:pt x="425" y="158"/>
                    </a:lnTo>
                    <a:lnTo>
                      <a:pt x="415" y="172"/>
                    </a:lnTo>
                    <a:lnTo>
                      <a:pt x="405" y="187"/>
                    </a:lnTo>
                    <a:lnTo>
                      <a:pt x="393" y="201"/>
                    </a:lnTo>
                    <a:lnTo>
                      <a:pt x="382" y="214"/>
                    </a:lnTo>
                    <a:lnTo>
                      <a:pt x="370" y="224"/>
                    </a:lnTo>
                    <a:lnTo>
                      <a:pt x="358" y="232"/>
                    </a:lnTo>
                    <a:lnTo>
                      <a:pt x="329" y="252"/>
                    </a:lnTo>
                    <a:lnTo>
                      <a:pt x="290" y="279"/>
                    </a:lnTo>
                    <a:lnTo>
                      <a:pt x="245" y="308"/>
                    </a:lnTo>
                    <a:lnTo>
                      <a:pt x="197" y="338"/>
                    </a:lnTo>
                    <a:lnTo>
                      <a:pt x="174" y="351"/>
                    </a:lnTo>
                    <a:lnTo>
                      <a:pt x="152" y="363"/>
                    </a:lnTo>
                    <a:lnTo>
                      <a:pt x="131" y="373"/>
                    </a:lnTo>
                    <a:lnTo>
                      <a:pt x="113" y="380"/>
                    </a:lnTo>
                    <a:lnTo>
                      <a:pt x="94" y="385"/>
                    </a:lnTo>
                    <a:lnTo>
                      <a:pt x="81" y="385"/>
                    </a:lnTo>
                    <a:lnTo>
                      <a:pt x="74" y="385"/>
                    </a:lnTo>
                    <a:lnTo>
                      <a:pt x="69" y="383"/>
                    </a:lnTo>
                    <a:lnTo>
                      <a:pt x="64" y="380"/>
                    </a:lnTo>
                    <a:lnTo>
                      <a:pt x="61" y="375"/>
                    </a:lnTo>
                    <a:lnTo>
                      <a:pt x="54" y="363"/>
                    </a:lnTo>
                    <a:lnTo>
                      <a:pt x="49" y="350"/>
                    </a:lnTo>
                    <a:lnTo>
                      <a:pt x="43" y="332"/>
                    </a:lnTo>
                    <a:lnTo>
                      <a:pt x="36" y="313"/>
                    </a:lnTo>
                    <a:lnTo>
                      <a:pt x="25" y="270"/>
                    </a:lnTo>
                    <a:lnTo>
                      <a:pt x="15" y="224"/>
                    </a:lnTo>
                    <a:lnTo>
                      <a:pt x="6" y="177"/>
                    </a:lnTo>
                    <a:lnTo>
                      <a:pt x="1" y="134"/>
                    </a:lnTo>
                    <a:lnTo>
                      <a:pt x="0" y="114"/>
                    </a:lnTo>
                    <a:lnTo>
                      <a:pt x="0" y="98"/>
                    </a:lnTo>
                    <a:lnTo>
                      <a:pt x="0" y="83"/>
                    </a:lnTo>
                    <a:lnTo>
                      <a:pt x="1" y="71"/>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0" name="Freeform 796"/>
              <p:cNvSpPr>
                <a:spLocks/>
              </p:cNvSpPr>
              <p:nvPr/>
            </p:nvSpPr>
            <p:spPr bwMode="auto">
              <a:xfrm>
                <a:off x="2071" y="3010"/>
                <a:ext cx="448" cy="369"/>
              </a:xfrm>
              <a:custGeom>
                <a:avLst/>
                <a:gdLst>
                  <a:gd name="T0" fmla="*/ 5 w 448"/>
                  <a:gd name="T1" fmla="*/ 59 h 369"/>
                  <a:gd name="T2" fmla="*/ 13 w 448"/>
                  <a:gd name="T3" fmla="*/ 48 h 369"/>
                  <a:gd name="T4" fmla="*/ 25 w 448"/>
                  <a:gd name="T5" fmla="*/ 39 h 369"/>
                  <a:gd name="T6" fmla="*/ 41 w 448"/>
                  <a:gd name="T7" fmla="*/ 35 h 369"/>
                  <a:gd name="T8" fmla="*/ 71 w 448"/>
                  <a:gd name="T9" fmla="*/ 31 h 369"/>
                  <a:gd name="T10" fmla="*/ 120 w 448"/>
                  <a:gd name="T11" fmla="*/ 31 h 369"/>
                  <a:gd name="T12" fmla="*/ 179 w 448"/>
                  <a:gd name="T13" fmla="*/ 30 h 369"/>
                  <a:gd name="T14" fmla="*/ 267 w 448"/>
                  <a:gd name="T15" fmla="*/ 16 h 369"/>
                  <a:gd name="T16" fmla="*/ 362 w 448"/>
                  <a:gd name="T17" fmla="*/ 1 h 369"/>
                  <a:gd name="T18" fmla="*/ 417 w 448"/>
                  <a:gd name="T19" fmla="*/ 0 h 369"/>
                  <a:gd name="T20" fmla="*/ 435 w 448"/>
                  <a:gd name="T21" fmla="*/ 5 h 369"/>
                  <a:gd name="T22" fmla="*/ 444 w 448"/>
                  <a:gd name="T23" fmla="*/ 10 h 369"/>
                  <a:gd name="T24" fmla="*/ 448 w 448"/>
                  <a:gd name="T25" fmla="*/ 21 h 369"/>
                  <a:gd name="T26" fmla="*/ 448 w 448"/>
                  <a:gd name="T27" fmla="*/ 44 h 369"/>
                  <a:gd name="T28" fmla="*/ 444 w 448"/>
                  <a:gd name="T29" fmla="*/ 73 h 369"/>
                  <a:gd name="T30" fmla="*/ 432 w 448"/>
                  <a:gd name="T31" fmla="*/ 102 h 369"/>
                  <a:gd name="T32" fmla="*/ 417 w 448"/>
                  <a:gd name="T33" fmla="*/ 136 h 369"/>
                  <a:gd name="T34" fmla="*/ 399 w 448"/>
                  <a:gd name="T35" fmla="*/ 165 h 369"/>
                  <a:gd name="T36" fmla="*/ 379 w 448"/>
                  <a:gd name="T37" fmla="*/ 194 h 369"/>
                  <a:gd name="T38" fmla="*/ 355 w 448"/>
                  <a:gd name="T39" fmla="*/ 215 h 369"/>
                  <a:gd name="T40" fmla="*/ 316 w 448"/>
                  <a:gd name="T41" fmla="*/ 242 h 369"/>
                  <a:gd name="T42" fmla="*/ 234 w 448"/>
                  <a:gd name="T43" fmla="*/ 295 h 369"/>
                  <a:gd name="T44" fmla="*/ 168 w 448"/>
                  <a:gd name="T45" fmla="*/ 336 h 369"/>
                  <a:gd name="T46" fmla="*/ 126 w 448"/>
                  <a:gd name="T47" fmla="*/ 358 h 369"/>
                  <a:gd name="T48" fmla="*/ 91 w 448"/>
                  <a:gd name="T49" fmla="*/ 368 h 369"/>
                  <a:gd name="T50" fmla="*/ 71 w 448"/>
                  <a:gd name="T51" fmla="*/ 368 h 369"/>
                  <a:gd name="T52" fmla="*/ 61 w 448"/>
                  <a:gd name="T53" fmla="*/ 363 h 369"/>
                  <a:gd name="T54" fmla="*/ 53 w 448"/>
                  <a:gd name="T55" fmla="*/ 348 h 369"/>
                  <a:gd name="T56" fmla="*/ 41 w 448"/>
                  <a:gd name="T57" fmla="*/ 318 h 369"/>
                  <a:gd name="T58" fmla="*/ 25 w 448"/>
                  <a:gd name="T59" fmla="*/ 258 h 369"/>
                  <a:gd name="T60" fmla="*/ 7 w 448"/>
                  <a:gd name="T61" fmla="*/ 169 h 369"/>
                  <a:gd name="T62" fmla="*/ 0 w 448"/>
                  <a:gd name="T63" fmla="*/ 109 h 369"/>
                  <a:gd name="T64" fmla="*/ 0 w 448"/>
                  <a:gd name="T65" fmla="*/ 79 h 3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8"/>
                  <a:gd name="T100" fmla="*/ 0 h 369"/>
                  <a:gd name="T101" fmla="*/ 448 w 448"/>
                  <a:gd name="T102" fmla="*/ 369 h 3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8" h="369">
                    <a:moveTo>
                      <a:pt x="2" y="68"/>
                    </a:moveTo>
                    <a:lnTo>
                      <a:pt x="5" y="59"/>
                    </a:lnTo>
                    <a:lnTo>
                      <a:pt x="8" y="53"/>
                    </a:lnTo>
                    <a:lnTo>
                      <a:pt x="13" y="48"/>
                    </a:lnTo>
                    <a:lnTo>
                      <a:pt x="18" y="43"/>
                    </a:lnTo>
                    <a:lnTo>
                      <a:pt x="25" y="39"/>
                    </a:lnTo>
                    <a:lnTo>
                      <a:pt x="33" y="38"/>
                    </a:lnTo>
                    <a:lnTo>
                      <a:pt x="41" y="35"/>
                    </a:lnTo>
                    <a:lnTo>
                      <a:pt x="50" y="33"/>
                    </a:lnTo>
                    <a:lnTo>
                      <a:pt x="71" y="31"/>
                    </a:lnTo>
                    <a:lnTo>
                      <a:pt x="95" y="31"/>
                    </a:lnTo>
                    <a:lnTo>
                      <a:pt x="120" y="31"/>
                    </a:lnTo>
                    <a:lnTo>
                      <a:pt x="146" y="33"/>
                    </a:lnTo>
                    <a:lnTo>
                      <a:pt x="179" y="30"/>
                    </a:lnTo>
                    <a:lnTo>
                      <a:pt x="221" y="23"/>
                    </a:lnTo>
                    <a:lnTo>
                      <a:pt x="267" y="16"/>
                    </a:lnTo>
                    <a:lnTo>
                      <a:pt x="316" y="8"/>
                    </a:lnTo>
                    <a:lnTo>
                      <a:pt x="362" y="1"/>
                    </a:lnTo>
                    <a:lnTo>
                      <a:pt x="402" y="0"/>
                    </a:lnTo>
                    <a:lnTo>
                      <a:pt x="417" y="0"/>
                    </a:lnTo>
                    <a:lnTo>
                      <a:pt x="430" y="3"/>
                    </a:lnTo>
                    <a:lnTo>
                      <a:pt x="435" y="5"/>
                    </a:lnTo>
                    <a:lnTo>
                      <a:pt x="440" y="6"/>
                    </a:lnTo>
                    <a:lnTo>
                      <a:pt x="444" y="10"/>
                    </a:lnTo>
                    <a:lnTo>
                      <a:pt x="445" y="13"/>
                    </a:lnTo>
                    <a:lnTo>
                      <a:pt x="448" y="21"/>
                    </a:lnTo>
                    <a:lnTo>
                      <a:pt x="448" y="33"/>
                    </a:lnTo>
                    <a:lnTo>
                      <a:pt x="448" y="44"/>
                    </a:lnTo>
                    <a:lnTo>
                      <a:pt x="447" y="58"/>
                    </a:lnTo>
                    <a:lnTo>
                      <a:pt x="444" y="73"/>
                    </a:lnTo>
                    <a:lnTo>
                      <a:pt x="439" y="88"/>
                    </a:lnTo>
                    <a:lnTo>
                      <a:pt x="432" y="102"/>
                    </a:lnTo>
                    <a:lnTo>
                      <a:pt x="425" y="119"/>
                    </a:lnTo>
                    <a:lnTo>
                      <a:pt x="417" y="136"/>
                    </a:lnTo>
                    <a:lnTo>
                      <a:pt x="409" y="151"/>
                    </a:lnTo>
                    <a:lnTo>
                      <a:pt x="399" y="165"/>
                    </a:lnTo>
                    <a:lnTo>
                      <a:pt x="389" y="180"/>
                    </a:lnTo>
                    <a:lnTo>
                      <a:pt x="379" y="194"/>
                    </a:lnTo>
                    <a:lnTo>
                      <a:pt x="367" y="205"/>
                    </a:lnTo>
                    <a:lnTo>
                      <a:pt x="355" y="215"/>
                    </a:lnTo>
                    <a:lnTo>
                      <a:pt x="344" y="223"/>
                    </a:lnTo>
                    <a:lnTo>
                      <a:pt x="316" y="242"/>
                    </a:lnTo>
                    <a:lnTo>
                      <a:pt x="277" y="267"/>
                    </a:lnTo>
                    <a:lnTo>
                      <a:pt x="234" y="295"/>
                    </a:lnTo>
                    <a:lnTo>
                      <a:pt x="189" y="323"/>
                    </a:lnTo>
                    <a:lnTo>
                      <a:pt x="168" y="336"/>
                    </a:lnTo>
                    <a:lnTo>
                      <a:pt x="146" y="348"/>
                    </a:lnTo>
                    <a:lnTo>
                      <a:pt x="126" y="358"/>
                    </a:lnTo>
                    <a:lnTo>
                      <a:pt x="108" y="364"/>
                    </a:lnTo>
                    <a:lnTo>
                      <a:pt x="91" y="368"/>
                    </a:lnTo>
                    <a:lnTo>
                      <a:pt x="78" y="369"/>
                    </a:lnTo>
                    <a:lnTo>
                      <a:pt x="71" y="368"/>
                    </a:lnTo>
                    <a:lnTo>
                      <a:pt x="66" y="366"/>
                    </a:lnTo>
                    <a:lnTo>
                      <a:pt x="61" y="363"/>
                    </a:lnTo>
                    <a:lnTo>
                      <a:pt x="58" y="359"/>
                    </a:lnTo>
                    <a:lnTo>
                      <a:pt x="53" y="348"/>
                    </a:lnTo>
                    <a:lnTo>
                      <a:pt x="46" y="334"/>
                    </a:lnTo>
                    <a:lnTo>
                      <a:pt x="41" y="318"/>
                    </a:lnTo>
                    <a:lnTo>
                      <a:pt x="35" y="300"/>
                    </a:lnTo>
                    <a:lnTo>
                      <a:pt x="25" y="258"/>
                    </a:lnTo>
                    <a:lnTo>
                      <a:pt x="15" y="214"/>
                    </a:lnTo>
                    <a:lnTo>
                      <a:pt x="7" y="169"/>
                    </a:lnTo>
                    <a:lnTo>
                      <a:pt x="2" y="127"/>
                    </a:lnTo>
                    <a:lnTo>
                      <a:pt x="0" y="109"/>
                    </a:lnTo>
                    <a:lnTo>
                      <a:pt x="0" y="93"/>
                    </a:lnTo>
                    <a:lnTo>
                      <a:pt x="0" y="79"/>
                    </a:lnTo>
                    <a:lnTo>
                      <a:pt x="2" y="68"/>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1" name="Freeform 797"/>
              <p:cNvSpPr>
                <a:spLocks/>
              </p:cNvSpPr>
              <p:nvPr/>
            </p:nvSpPr>
            <p:spPr bwMode="auto">
              <a:xfrm>
                <a:off x="2079" y="3016"/>
                <a:ext cx="431" cy="353"/>
              </a:xfrm>
              <a:custGeom>
                <a:avLst/>
                <a:gdLst>
                  <a:gd name="T0" fmla="*/ 5 w 431"/>
                  <a:gd name="T1" fmla="*/ 58 h 353"/>
                  <a:gd name="T2" fmla="*/ 12 w 431"/>
                  <a:gd name="T3" fmla="*/ 47 h 353"/>
                  <a:gd name="T4" fmla="*/ 23 w 431"/>
                  <a:gd name="T5" fmla="*/ 38 h 353"/>
                  <a:gd name="T6" fmla="*/ 40 w 431"/>
                  <a:gd name="T7" fmla="*/ 33 h 353"/>
                  <a:gd name="T8" fmla="*/ 68 w 431"/>
                  <a:gd name="T9" fmla="*/ 32 h 353"/>
                  <a:gd name="T10" fmla="*/ 115 w 431"/>
                  <a:gd name="T11" fmla="*/ 32 h 353"/>
                  <a:gd name="T12" fmla="*/ 171 w 431"/>
                  <a:gd name="T13" fmla="*/ 29 h 353"/>
                  <a:gd name="T14" fmla="*/ 256 w 431"/>
                  <a:gd name="T15" fmla="*/ 15 h 353"/>
                  <a:gd name="T16" fmla="*/ 347 w 431"/>
                  <a:gd name="T17" fmla="*/ 2 h 353"/>
                  <a:gd name="T18" fmla="*/ 399 w 431"/>
                  <a:gd name="T19" fmla="*/ 0 h 353"/>
                  <a:gd name="T20" fmla="*/ 417 w 431"/>
                  <a:gd name="T21" fmla="*/ 5 h 353"/>
                  <a:gd name="T22" fmla="*/ 424 w 431"/>
                  <a:gd name="T23" fmla="*/ 10 h 353"/>
                  <a:gd name="T24" fmla="*/ 429 w 431"/>
                  <a:gd name="T25" fmla="*/ 22 h 353"/>
                  <a:gd name="T26" fmla="*/ 429 w 431"/>
                  <a:gd name="T27" fmla="*/ 43 h 353"/>
                  <a:gd name="T28" fmla="*/ 424 w 431"/>
                  <a:gd name="T29" fmla="*/ 70 h 353"/>
                  <a:gd name="T30" fmla="*/ 414 w 431"/>
                  <a:gd name="T31" fmla="*/ 100 h 353"/>
                  <a:gd name="T32" fmla="*/ 399 w 431"/>
                  <a:gd name="T33" fmla="*/ 130 h 353"/>
                  <a:gd name="T34" fmla="*/ 382 w 431"/>
                  <a:gd name="T35" fmla="*/ 159 h 353"/>
                  <a:gd name="T36" fmla="*/ 362 w 431"/>
                  <a:gd name="T37" fmla="*/ 186 h 353"/>
                  <a:gd name="T38" fmla="*/ 341 w 431"/>
                  <a:gd name="T39" fmla="*/ 206 h 353"/>
                  <a:gd name="T40" fmla="*/ 303 w 431"/>
                  <a:gd name="T41" fmla="*/ 232 h 353"/>
                  <a:gd name="T42" fmla="*/ 225 w 431"/>
                  <a:gd name="T43" fmla="*/ 284 h 353"/>
                  <a:gd name="T44" fmla="*/ 161 w 431"/>
                  <a:gd name="T45" fmla="*/ 324 h 353"/>
                  <a:gd name="T46" fmla="*/ 121 w 431"/>
                  <a:gd name="T47" fmla="*/ 343 h 353"/>
                  <a:gd name="T48" fmla="*/ 88 w 431"/>
                  <a:gd name="T49" fmla="*/ 353 h 353"/>
                  <a:gd name="T50" fmla="*/ 68 w 431"/>
                  <a:gd name="T51" fmla="*/ 353 h 353"/>
                  <a:gd name="T52" fmla="*/ 60 w 431"/>
                  <a:gd name="T53" fmla="*/ 348 h 353"/>
                  <a:gd name="T54" fmla="*/ 50 w 431"/>
                  <a:gd name="T55" fmla="*/ 335 h 353"/>
                  <a:gd name="T56" fmla="*/ 40 w 431"/>
                  <a:gd name="T57" fmla="*/ 305 h 353"/>
                  <a:gd name="T58" fmla="*/ 23 w 431"/>
                  <a:gd name="T59" fmla="*/ 249 h 353"/>
                  <a:gd name="T60" fmla="*/ 7 w 431"/>
                  <a:gd name="T61" fmla="*/ 163 h 353"/>
                  <a:gd name="T62" fmla="*/ 0 w 431"/>
                  <a:gd name="T63" fmla="*/ 105 h 353"/>
                  <a:gd name="T64" fmla="*/ 0 w 431"/>
                  <a:gd name="T65" fmla="*/ 7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1"/>
                  <a:gd name="T100" fmla="*/ 0 h 353"/>
                  <a:gd name="T101" fmla="*/ 431 w 431"/>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1" h="353">
                    <a:moveTo>
                      <a:pt x="2" y="65"/>
                    </a:moveTo>
                    <a:lnTo>
                      <a:pt x="5" y="58"/>
                    </a:lnTo>
                    <a:lnTo>
                      <a:pt x="9" y="52"/>
                    </a:lnTo>
                    <a:lnTo>
                      <a:pt x="12" y="47"/>
                    </a:lnTo>
                    <a:lnTo>
                      <a:pt x="18" y="42"/>
                    </a:lnTo>
                    <a:lnTo>
                      <a:pt x="23" y="38"/>
                    </a:lnTo>
                    <a:lnTo>
                      <a:pt x="32" y="37"/>
                    </a:lnTo>
                    <a:lnTo>
                      <a:pt x="40" y="33"/>
                    </a:lnTo>
                    <a:lnTo>
                      <a:pt x="48" y="33"/>
                    </a:lnTo>
                    <a:lnTo>
                      <a:pt x="68" y="32"/>
                    </a:lnTo>
                    <a:lnTo>
                      <a:pt x="90" y="30"/>
                    </a:lnTo>
                    <a:lnTo>
                      <a:pt x="115" y="32"/>
                    </a:lnTo>
                    <a:lnTo>
                      <a:pt x="140" y="32"/>
                    </a:lnTo>
                    <a:lnTo>
                      <a:pt x="171" y="29"/>
                    </a:lnTo>
                    <a:lnTo>
                      <a:pt x="211" y="24"/>
                    </a:lnTo>
                    <a:lnTo>
                      <a:pt x="256" y="15"/>
                    </a:lnTo>
                    <a:lnTo>
                      <a:pt x="303" y="9"/>
                    </a:lnTo>
                    <a:lnTo>
                      <a:pt x="347" y="2"/>
                    </a:lnTo>
                    <a:lnTo>
                      <a:pt x="384" y="0"/>
                    </a:lnTo>
                    <a:lnTo>
                      <a:pt x="399" y="0"/>
                    </a:lnTo>
                    <a:lnTo>
                      <a:pt x="412" y="4"/>
                    </a:lnTo>
                    <a:lnTo>
                      <a:pt x="417" y="5"/>
                    </a:lnTo>
                    <a:lnTo>
                      <a:pt x="422" y="7"/>
                    </a:lnTo>
                    <a:lnTo>
                      <a:pt x="424" y="10"/>
                    </a:lnTo>
                    <a:lnTo>
                      <a:pt x="427" y="14"/>
                    </a:lnTo>
                    <a:lnTo>
                      <a:pt x="429" y="22"/>
                    </a:lnTo>
                    <a:lnTo>
                      <a:pt x="431" y="32"/>
                    </a:lnTo>
                    <a:lnTo>
                      <a:pt x="429" y="43"/>
                    </a:lnTo>
                    <a:lnTo>
                      <a:pt x="427" y="57"/>
                    </a:lnTo>
                    <a:lnTo>
                      <a:pt x="424" y="70"/>
                    </a:lnTo>
                    <a:lnTo>
                      <a:pt x="419" y="85"/>
                    </a:lnTo>
                    <a:lnTo>
                      <a:pt x="414" y="100"/>
                    </a:lnTo>
                    <a:lnTo>
                      <a:pt x="407" y="115"/>
                    </a:lnTo>
                    <a:lnTo>
                      <a:pt x="399" y="130"/>
                    </a:lnTo>
                    <a:lnTo>
                      <a:pt x="391" y="145"/>
                    </a:lnTo>
                    <a:lnTo>
                      <a:pt x="382" y="159"/>
                    </a:lnTo>
                    <a:lnTo>
                      <a:pt x="372" y="173"/>
                    </a:lnTo>
                    <a:lnTo>
                      <a:pt x="362" y="186"/>
                    </a:lnTo>
                    <a:lnTo>
                      <a:pt x="351" y="196"/>
                    </a:lnTo>
                    <a:lnTo>
                      <a:pt x="341" y="206"/>
                    </a:lnTo>
                    <a:lnTo>
                      <a:pt x="329" y="214"/>
                    </a:lnTo>
                    <a:lnTo>
                      <a:pt x="303" y="232"/>
                    </a:lnTo>
                    <a:lnTo>
                      <a:pt x="266" y="256"/>
                    </a:lnTo>
                    <a:lnTo>
                      <a:pt x="225" y="284"/>
                    </a:lnTo>
                    <a:lnTo>
                      <a:pt x="181" y="310"/>
                    </a:lnTo>
                    <a:lnTo>
                      <a:pt x="161" y="324"/>
                    </a:lnTo>
                    <a:lnTo>
                      <a:pt x="140" y="333"/>
                    </a:lnTo>
                    <a:lnTo>
                      <a:pt x="121" y="343"/>
                    </a:lnTo>
                    <a:lnTo>
                      <a:pt x="103" y="350"/>
                    </a:lnTo>
                    <a:lnTo>
                      <a:pt x="88" y="353"/>
                    </a:lnTo>
                    <a:lnTo>
                      <a:pt x="73" y="353"/>
                    </a:lnTo>
                    <a:lnTo>
                      <a:pt x="68" y="353"/>
                    </a:lnTo>
                    <a:lnTo>
                      <a:pt x="63" y="352"/>
                    </a:lnTo>
                    <a:lnTo>
                      <a:pt x="60" y="348"/>
                    </a:lnTo>
                    <a:lnTo>
                      <a:pt x="57" y="345"/>
                    </a:lnTo>
                    <a:lnTo>
                      <a:pt x="50" y="335"/>
                    </a:lnTo>
                    <a:lnTo>
                      <a:pt x="45" y="322"/>
                    </a:lnTo>
                    <a:lnTo>
                      <a:pt x="40" y="305"/>
                    </a:lnTo>
                    <a:lnTo>
                      <a:pt x="33" y="289"/>
                    </a:lnTo>
                    <a:lnTo>
                      <a:pt x="23" y="249"/>
                    </a:lnTo>
                    <a:lnTo>
                      <a:pt x="14" y="206"/>
                    </a:lnTo>
                    <a:lnTo>
                      <a:pt x="7" y="163"/>
                    </a:lnTo>
                    <a:lnTo>
                      <a:pt x="2" y="123"/>
                    </a:lnTo>
                    <a:lnTo>
                      <a:pt x="0" y="105"/>
                    </a:lnTo>
                    <a:lnTo>
                      <a:pt x="0" y="90"/>
                    </a:lnTo>
                    <a:lnTo>
                      <a:pt x="0" y="77"/>
                    </a:lnTo>
                    <a:lnTo>
                      <a:pt x="2" y="65"/>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2" name="Freeform 798"/>
              <p:cNvSpPr>
                <a:spLocks/>
              </p:cNvSpPr>
              <p:nvPr/>
            </p:nvSpPr>
            <p:spPr bwMode="auto">
              <a:xfrm>
                <a:off x="2088" y="3023"/>
                <a:ext cx="410" cy="338"/>
              </a:xfrm>
              <a:custGeom>
                <a:avLst/>
                <a:gdLst>
                  <a:gd name="T0" fmla="*/ 3 w 410"/>
                  <a:gd name="T1" fmla="*/ 55 h 338"/>
                  <a:gd name="T2" fmla="*/ 11 w 410"/>
                  <a:gd name="T3" fmla="*/ 45 h 338"/>
                  <a:gd name="T4" fmla="*/ 23 w 410"/>
                  <a:gd name="T5" fmla="*/ 36 h 338"/>
                  <a:gd name="T6" fmla="*/ 38 w 410"/>
                  <a:gd name="T7" fmla="*/ 33 h 338"/>
                  <a:gd name="T8" fmla="*/ 64 w 410"/>
                  <a:gd name="T9" fmla="*/ 30 h 338"/>
                  <a:gd name="T10" fmla="*/ 109 w 410"/>
                  <a:gd name="T11" fmla="*/ 30 h 338"/>
                  <a:gd name="T12" fmla="*/ 164 w 410"/>
                  <a:gd name="T13" fmla="*/ 28 h 338"/>
                  <a:gd name="T14" fmla="*/ 244 w 410"/>
                  <a:gd name="T15" fmla="*/ 15 h 338"/>
                  <a:gd name="T16" fmla="*/ 330 w 410"/>
                  <a:gd name="T17" fmla="*/ 2 h 338"/>
                  <a:gd name="T18" fmla="*/ 382 w 410"/>
                  <a:gd name="T19" fmla="*/ 0 h 338"/>
                  <a:gd name="T20" fmla="*/ 398 w 410"/>
                  <a:gd name="T21" fmla="*/ 5 h 338"/>
                  <a:gd name="T22" fmla="*/ 405 w 410"/>
                  <a:gd name="T23" fmla="*/ 10 h 338"/>
                  <a:gd name="T24" fmla="*/ 410 w 410"/>
                  <a:gd name="T25" fmla="*/ 20 h 338"/>
                  <a:gd name="T26" fmla="*/ 410 w 410"/>
                  <a:gd name="T27" fmla="*/ 41 h 338"/>
                  <a:gd name="T28" fmla="*/ 405 w 410"/>
                  <a:gd name="T29" fmla="*/ 66 h 338"/>
                  <a:gd name="T30" fmla="*/ 395 w 410"/>
                  <a:gd name="T31" fmla="*/ 94 h 338"/>
                  <a:gd name="T32" fmla="*/ 382 w 410"/>
                  <a:gd name="T33" fmla="*/ 124 h 338"/>
                  <a:gd name="T34" fmla="*/ 363 w 410"/>
                  <a:gd name="T35" fmla="*/ 152 h 338"/>
                  <a:gd name="T36" fmla="*/ 345 w 410"/>
                  <a:gd name="T37" fmla="*/ 177 h 338"/>
                  <a:gd name="T38" fmla="*/ 325 w 410"/>
                  <a:gd name="T39" fmla="*/ 197 h 338"/>
                  <a:gd name="T40" fmla="*/ 289 w 410"/>
                  <a:gd name="T41" fmla="*/ 222 h 338"/>
                  <a:gd name="T42" fmla="*/ 214 w 410"/>
                  <a:gd name="T43" fmla="*/ 270 h 338"/>
                  <a:gd name="T44" fmla="*/ 152 w 410"/>
                  <a:gd name="T45" fmla="*/ 308 h 338"/>
                  <a:gd name="T46" fmla="*/ 114 w 410"/>
                  <a:gd name="T47" fmla="*/ 326 h 338"/>
                  <a:gd name="T48" fmla="*/ 83 w 410"/>
                  <a:gd name="T49" fmla="*/ 338 h 338"/>
                  <a:gd name="T50" fmla="*/ 64 w 410"/>
                  <a:gd name="T51" fmla="*/ 338 h 338"/>
                  <a:gd name="T52" fmla="*/ 56 w 410"/>
                  <a:gd name="T53" fmla="*/ 333 h 338"/>
                  <a:gd name="T54" fmla="*/ 48 w 410"/>
                  <a:gd name="T55" fmla="*/ 320 h 338"/>
                  <a:gd name="T56" fmla="*/ 36 w 410"/>
                  <a:gd name="T57" fmla="*/ 292 h 338"/>
                  <a:gd name="T58" fmla="*/ 21 w 410"/>
                  <a:gd name="T59" fmla="*/ 237 h 338"/>
                  <a:gd name="T60" fmla="*/ 6 w 410"/>
                  <a:gd name="T61" fmla="*/ 156 h 338"/>
                  <a:gd name="T62" fmla="*/ 0 w 410"/>
                  <a:gd name="T63" fmla="*/ 101 h 338"/>
                  <a:gd name="T64" fmla="*/ 0 w 410"/>
                  <a:gd name="T65" fmla="*/ 73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0"/>
                  <a:gd name="T100" fmla="*/ 0 h 338"/>
                  <a:gd name="T101" fmla="*/ 410 w 410"/>
                  <a:gd name="T102" fmla="*/ 338 h 3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0" h="338">
                    <a:moveTo>
                      <a:pt x="1" y="63"/>
                    </a:moveTo>
                    <a:lnTo>
                      <a:pt x="3" y="55"/>
                    </a:lnTo>
                    <a:lnTo>
                      <a:pt x="6" y="50"/>
                    </a:lnTo>
                    <a:lnTo>
                      <a:pt x="11" y="45"/>
                    </a:lnTo>
                    <a:lnTo>
                      <a:pt x="16" y="40"/>
                    </a:lnTo>
                    <a:lnTo>
                      <a:pt x="23" y="36"/>
                    </a:lnTo>
                    <a:lnTo>
                      <a:pt x="29" y="35"/>
                    </a:lnTo>
                    <a:lnTo>
                      <a:pt x="38" y="33"/>
                    </a:lnTo>
                    <a:lnTo>
                      <a:pt x="46" y="31"/>
                    </a:lnTo>
                    <a:lnTo>
                      <a:pt x="64" y="30"/>
                    </a:lnTo>
                    <a:lnTo>
                      <a:pt x="86" y="30"/>
                    </a:lnTo>
                    <a:lnTo>
                      <a:pt x="109" y="30"/>
                    </a:lnTo>
                    <a:lnTo>
                      <a:pt x="132" y="30"/>
                    </a:lnTo>
                    <a:lnTo>
                      <a:pt x="164" y="28"/>
                    </a:lnTo>
                    <a:lnTo>
                      <a:pt x="202" y="22"/>
                    </a:lnTo>
                    <a:lnTo>
                      <a:pt x="244" y="15"/>
                    </a:lnTo>
                    <a:lnTo>
                      <a:pt x="289" y="8"/>
                    </a:lnTo>
                    <a:lnTo>
                      <a:pt x="330" y="2"/>
                    </a:lnTo>
                    <a:lnTo>
                      <a:pt x="367" y="0"/>
                    </a:lnTo>
                    <a:lnTo>
                      <a:pt x="382" y="0"/>
                    </a:lnTo>
                    <a:lnTo>
                      <a:pt x="393" y="3"/>
                    </a:lnTo>
                    <a:lnTo>
                      <a:pt x="398" y="5"/>
                    </a:lnTo>
                    <a:lnTo>
                      <a:pt x="402" y="7"/>
                    </a:lnTo>
                    <a:lnTo>
                      <a:pt x="405" y="10"/>
                    </a:lnTo>
                    <a:lnTo>
                      <a:pt x="407" y="13"/>
                    </a:lnTo>
                    <a:lnTo>
                      <a:pt x="410" y="20"/>
                    </a:lnTo>
                    <a:lnTo>
                      <a:pt x="410" y="30"/>
                    </a:lnTo>
                    <a:lnTo>
                      <a:pt x="410" y="41"/>
                    </a:lnTo>
                    <a:lnTo>
                      <a:pt x="408" y="53"/>
                    </a:lnTo>
                    <a:lnTo>
                      <a:pt x="405" y="66"/>
                    </a:lnTo>
                    <a:lnTo>
                      <a:pt x="400" y="80"/>
                    </a:lnTo>
                    <a:lnTo>
                      <a:pt x="395" y="94"/>
                    </a:lnTo>
                    <a:lnTo>
                      <a:pt x="388" y="109"/>
                    </a:lnTo>
                    <a:lnTo>
                      <a:pt x="382" y="124"/>
                    </a:lnTo>
                    <a:lnTo>
                      <a:pt x="373" y="138"/>
                    </a:lnTo>
                    <a:lnTo>
                      <a:pt x="363" y="152"/>
                    </a:lnTo>
                    <a:lnTo>
                      <a:pt x="355" y="166"/>
                    </a:lnTo>
                    <a:lnTo>
                      <a:pt x="345" y="177"/>
                    </a:lnTo>
                    <a:lnTo>
                      <a:pt x="335" y="187"/>
                    </a:lnTo>
                    <a:lnTo>
                      <a:pt x="325" y="197"/>
                    </a:lnTo>
                    <a:lnTo>
                      <a:pt x="314" y="204"/>
                    </a:lnTo>
                    <a:lnTo>
                      <a:pt x="289" y="222"/>
                    </a:lnTo>
                    <a:lnTo>
                      <a:pt x="254" y="245"/>
                    </a:lnTo>
                    <a:lnTo>
                      <a:pt x="214" y="270"/>
                    </a:lnTo>
                    <a:lnTo>
                      <a:pt x="172" y="297"/>
                    </a:lnTo>
                    <a:lnTo>
                      <a:pt x="152" y="308"/>
                    </a:lnTo>
                    <a:lnTo>
                      <a:pt x="132" y="318"/>
                    </a:lnTo>
                    <a:lnTo>
                      <a:pt x="114" y="326"/>
                    </a:lnTo>
                    <a:lnTo>
                      <a:pt x="98" y="333"/>
                    </a:lnTo>
                    <a:lnTo>
                      <a:pt x="83" y="338"/>
                    </a:lnTo>
                    <a:lnTo>
                      <a:pt x="69" y="338"/>
                    </a:lnTo>
                    <a:lnTo>
                      <a:pt x="64" y="338"/>
                    </a:lnTo>
                    <a:lnTo>
                      <a:pt x="59" y="335"/>
                    </a:lnTo>
                    <a:lnTo>
                      <a:pt x="56" y="333"/>
                    </a:lnTo>
                    <a:lnTo>
                      <a:pt x="53" y="330"/>
                    </a:lnTo>
                    <a:lnTo>
                      <a:pt x="48" y="320"/>
                    </a:lnTo>
                    <a:lnTo>
                      <a:pt x="43" y="307"/>
                    </a:lnTo>
                    <a:lnTo>
                      <a:pt x="36" y="292"/>
                    </a:lnTo>
                    <a:lnTo>
                      <a:pt x="31" y="275"/>
                    </a:lnTo>
                    <a:lnTo>
                      <a:pt x="21" y="237"/>
                    </a:lnTo>
                    <a:lnTo>
                      <a:pt x="13" y="197"/>
                    </a:lnTo>
                    <a:lnTo>
                      <a:pt x="6" y="156"/>
                    </a:lnTo>
                    <a:lnTo>
                      <a:pt x="1" y="118"/>
                    </a:lnTo>
                    <a:lnTo>
                      <a:pt x="0" y="101"/>
                    </a:lnTo>
                    <a:lnTo>
                      <a:pt x="0" y="86"/>
                    </a:lnTo>
                    <a:lnTo>
                      <a:pt x="0" y="73"/>
                    </a:lnTo>
                    <a:lnTo>
                      <a:pt x="1" y="6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3" name="Freeform 799"/>
              <p:cNvSpPr>
                <a:spLocks/>
              </p:cNvSpPr>
              <p:nvPr/>
            </p:nvSpPr>
            <p:spPr bwMode="auto">
              <a:xfrm>
                <a:off x="2096" y="3030"/>
                <a:ext cx="392" cy="323"/>
              </a:xfrm>
              <a:custGeom>
                <a:avLst/>
                <a:gdLst>
                  <a:gd name="T0" fmla="*/ 1 w 392"/>
                  <a:gd name="T1" fmla="*/ 59 h 323"/>
                  <a:gd name="T2" fmla="*/ 3 w 392"/>
                  <a:gd name="T3" fmla="*/ 53 h 323"/>
                  <a:gd name="T4" fmla="*/ 6 w 392"/>
                  <a:gd name="T5" fmla="*/ 46 h 323"/>
                  <a:gd name="T6" fmla="*/ 10 w 392"/>
                  <a:gd name="T7" fmla="*/ 43 h 323"/>
                  <a:gd name="T8" fmla="*/ 15 w 392"/>
                  <a:gd name="T9" fmla="*/ 38 h 323"/>
                  <a:gd name="T10" fmla="*/ 28 w 392"/>
                  <a:gd name="T11" fmla="*/ 33 h 323"/>
                  <a:gd name="T12" fmla="*/ 43 w 392"/>
                  <a:gd name="T13" fmla="*/ 29 h 323"/>
                  <a:gd name="T14" fmla="*/ 61 w 392"/>
                  <a:gd name="T15" fmla="*/ 28 h 323"/>
                  <a:gd name="T16" fmla="*/ 81 w 392"/>
                  <a:gd name="T17" fmla="*/ 28 h 323"/>
                  <a:gd name="T18" fmla="*/ 103 w 392"/>
                  <a:gd name="T19" fmla="*/ 28 h 323"/>
                  <a:gd name="T20" fmla="*/ 126 w 392"/>
                  <a:gd name="T21" fmla="*/ 28 h 323"/>
                  <a:gd name="T22" fmla="*/ 156 w 392"/>
                  <a:gd name="T23" fmla="*/ 26 h 323"/>
                  <a:gd name="T24" fmla="*/ 193 w 392"/>
                  <a:gd name="T25" fmla="*/ 21 h 323"/>
                  <a:gd name="T26" fmla="*/ 234 w 392"/>
                  <a:gd name="T27" fmla="*/ 15 h 323"/>
                  <a:gd name="T28" fmla="*/ 276 w 392"/>
                  <a:gd name="T29" fmla="*/ 6 h 323"/>
                  <a:gd name="T30" fmla="*/ 316 w 392"/>
                  <a:gd name="T31" fmla="*/ 1 h 323"/>
                  <a:gd name="T32" fmla="*/ 349 w 392"/>
                  <a:gd name="T33" fmla="*/ 0 h 323"/>
                  <a:gd name="T34" fmla="*/ 364 w 392"/>
                  <a:gd name="T35" fmla="*/ 0 h 323"/>
                  <a:gd name="T36" fmla="*/ 375 w 392"/>
                  <a:gd name="T37" fmla="*/ 3 h 323"/>
                  <a:gd name="T38" fmla="*/ 380 w 392"/>
                  <a:gd name="T39" fmla="*/ 5 h 323"/>
                  <a:gd name="T40" fmla="*/ 384 w 392"/>
                  <a:gd name="T41" fmla="*/ 6 h 323"/>
                  <a:gd name="T42" fmla="*/ 387 w 392"/>
                  <a:gd name="T43" fmla="*/ 8 h 323"/>
                  <a:gd name="T44" fmla="*/ 389 w 392"/>
                  <a:gd name="T45" fmla="*/ 11 h 323"/>
                  <a:gd name="T46" fmla="*/ 390 w 392"/>
                  <a:gd name="T47" fmla="*/ 19 h 323"/>
                  <a:gd name="T48" fmla="*/ 392 w 392"/>
                  <a:gd name="T49" fmla="*/ 28 h 323"/>
                  <a:gd name="T50" fmla="*/ 390 w 392"/>
                  <a:gd name="T51" fmla="*/ 39 h 323"/>
                  <a:gd name="T52" fmla="*/ 389 w 392"/>
                  <a:gd name="T53" fmla="*/ 51 h 323"/>
                  <a:gd name="T54" fmla="*/ 382 w 392"/>
                  <a:gd name="T55" fmla="*/ 76 h 323"/>
                  <a:gd name="T56" fmla="*/ 370 w 392"/>
                  <a:gd name="T57" fmla="*/ 104 h 323"/>
                  <a:gd name="T58" fmla="*/ 355 w 392"/>
                  <a:gd name="T59" fmla="*/ 132 h 323"/>
                  <a:gd name="T60" fmla="*/ 339 w 392"/>
                  <a:gd name="T61" fmla="*/ 157 h 323"/>
                  <a:gd name="T62" fmla="*/ 329 w 392"/>
                  <a:gd name="T63" fmla="*/ 169 h 323"/>
                  <a:gd name="T64" fmla="*/ 319 w 392"/>
                  <a:gd name="T65" fmla="*/ 179 h 323"/>
                  <a:gd name="T66" fmla="*/ 311 w 392"/>
                  <a:gd name="T67" fmla="*/ 187 h 323"/>
                  <a:gd name="T68" fmla="*/ 301 w 392"/>
                  <a:gd name="T69" fmla="*/ 195 h 323"/>
                  <a:gd name="T70" fmla="*/ 276 w 392"/>
                  <a:gd name="T71" fmla="*/ 210 h 323"/>
                  <a:gd name="T72" fmla="*/ 242 w 392"/>
                  <a:gd name="T73" fmla="*/ 233 h 323"/>
                  <a:gd name="T74" fmla="*/ 204 w 392"/>
                  <a:gd name="T75" fmla="*/ 258 h 323"/>
                  <a:gd name="T76" fmla="*/ 166 w 392"/>
                  <a:gd name="T77" fmla="*/ 283 h 323"/>
                  <a:gd name="T78" fmla="*/ 146 w 392"/>
                  <a:gd name="T79" fmla="*/ 293 h 323"/>
                  <a:gd name="T80" fmla="*/ 128 w 392"/>
                  <a:gd name="T81" fmla="*/ 303 h 323"/>
                  <a:gd name="T82" fmla="*/ 109 w 392"/>
                  <a:gd name="T83" fmla="*/ 311 h 323"/>
                  <a:gd name="T84" fmla="*/ 93 w 392"/>
                  <a:gd name="T85" fmla="*/ 318 h 323"/>
                  <a:gd name="T86" fmla="*/ 80 w 392"/>
                  <a:gd name="T87" fmla="*/ 321 h 323"/>
                  <a:gd name="T88" fmla="*/ 66 w 392"/>
                  <a:gd name="T89" fmla="*/ 323 h 323"/>
                  <a:gd name="T90" fmla="*/ 61 w 392"/>
                  <a:gd name="T91" fmla="*/ 321 h 323"/>
                  <a:gd name="T92" fmla="*/ 58 w 392"/>
                  <a:gd name="T93" fmla="*/ 319 h 323"/>
                  <a:gd name="T94" fmla="*/ 53 w 392"/>
                  <a:gd name="T95" fmla="*/ 318 h 323"/>
                  <a:gd name="T96" fmla="*/ 51 w 392"/>
                  <a:gd name="T97" fmla="*/ 313 h 323"/>
                  <a:gd name="T98" fmla="*/ 40 w 392"/>
                  <a:gd name="T99" fmla="*/ 291 h 323"/>
                  <a:gd name="T100" fmla="*/ 30 w 392"/>
                  <a:gd name="T101" fmla="*/ 261 h 323"/>
                  <a:gd name="T102" fmla="*/ 20 w 392"/>
                  <a:gd name="T103" fmla="*/ 227 h 323"/>
                  <a:gd name="T104" fmla="*/ 11 w 392"/>
                  <a:gd name="T105" fmla="*/ 187 h 323"/>
                  <a:gd name="T106" fmla="*/ 5 w 392"/>
                  <a:gd name="T107" fmla="*/ 149 h 323"/>
                  <a:gd name="T108" fmla="*/ 1 w 392"/>
                  <a:gd name="T109" fmla="*/ 112 h 323"/>
                  <a:gd name="T110" fmla="*/ 0 w 392"/>
                  <a:gd name="T111" fmla="*/ 96 h 323"/>
                  <a:gd name="T112" fmla="*/ 0 w 392"/>
                  <a:gd name="T113" fmla="*/ 81 h 323"/>
                  <a:gd name="T114" fmla="*/ 0 w 392"/>
                  <a:gd name="T115" fmla="*/ 69 h 323"/>
                  <a:gd name="T116" fmla="*/ 1 w 392"/>
                  <a:gd name="T117" fmla="*/ 59 h 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323"/>
                  <a:gd name="T179" fmla="*/ 392 w 392"/>
                  <a:gd name="T180" fmla="*/ 323 h 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323">
                    <a:moveTo>
                      <a:pt x="1" y="59"/>
                    </a:moveTo>
                    <a:lnTo>
                      <a:pt x="3" y="53"/>
                    </a:lnTo>
                    <a:lnTo>
                      <a:pt x="6" y="46"/>
                    </a:lnTo>
                    <a:lnTo>
                      <a:pt x="10" y="43"/>
                    </a:lnTo>
                    <a:lnTo>
                      <a:pt x="15" y="38"/>
                    </a:lnTo>
                    <a:lnTo>
                      <a:pt x="28" y="33"/>
                    </a:lnTo>
                    <a:lnTo>
                      <a:pt x="43" y="29"/>
                    </a:lnTo>
                    <a:lnTo>
                      <a:pt x="61" y="28"/>
                    </a:lnTo>
                    <a:lnTo>
                      <a:pt x="81" y="28"/>
                    </a:lnTo>
                    <a:lnTo>
                      <a:pt x="103" y="28"/>
                    </a:lnTo>
                    <a:lnTo>
                      <a:pt x="126" y="28"/>
                    </a:lnTo>
                    <a:lnTo>
                      <a:pt x="156" y="26"/>
                    </a:lnTo>
                    <a:lnTo>
                      <a:pt x="193" y="21"/>
                    </a:lnTo>
                    <a:lnTo>
                      <a:pt x="234" y="15"/>
                    </a:lnTo>
                    <a:lnTo>
                      <a:pt x="276" y="6"/>
                    </a:lnTo>
                    <a:lnTo>
                      <a:pt x="316" y="1"/>
                    </a:lnTo>
                    <a:lnTo>
                      <a:pt x="349" y="0"/>
                    </a:lnTo>
                    <a:lnTo>
                      <a:pt x="364" y="0"/>
                    </a:lnTo>
                    <a:lnTo>
                      <a:pt x="375" y="3"/>
                    </a:lnTo>
                    <a:lnTo>
                      <a:pt x="380" y="5"/>
                    </a:lnTo>
                    <a:lnTo>
                      <a:pt x="384" y="6"/>
                    </a:lnTo>
                    <a:lnTo>
                      <a:pt x="387" y="8"/>
                    </a:lnTo>
                    <a:lnTo>
                      <a:pt x="389" y="11"/>
                    </a:lnTo>
                    <a:lnTo>
                      <a:pt x="390" y="19"/>
                    </a:lnTo>
                    <a:lnTo>
                      <a:pt x="392" y="28"/>
                    </a:lnTo>
                    <a:lnTo>
                      <a:pt x="390" y="39"/>
                    </a:lnTo>
                    <a:lnTo>
                      <a:pt x="389" y="51"/>
                    </a:lnTo>
                    <a:lnTo>
                      <a:pt x="382" y="76"/>
                    </a:lnTo>
                    <a:lnTo>
                      <a:pt x="370" y="104"/>
                    </a:lnTo>
                    <a:lnTo>
                      <a:pt x="355" y="132"/>
                    </a:lnTo>
                    <a:lnTo>
                      <a:pt x="339" y="157"/>
                    </a:lnTo>
                    <a:lnTo>
                      <a:pt x="329" y="169"/>
                    </a:lnTo>
                    <a:lnTo>
                      <a:pt x="319" y="179"/>
                    </a:lnTo>
                    <a:lnTo>
                      <a:pt x="311" y="187"/>
                    </a:lnTo>
                    <a:lnTo>
                      <a:pt x="301" y="195"/>
                    </a:lnTo>
                    <a:lnTo>
                      <a:pt x="276" y="210"/>
                    </a:lnTo>
                    <a:lnTo>
                      <a:pt x="242" y="233"/>
                    </a:lnTo>
                    <a:lnTo>
                      <a:pt x="204" y="258"/>
                    </a:lnTo>
                    <a:lnTo>
                      <a:pt x="166" y="283"/>
                    </a:lnTo>
                    <a:lnTo>
                      <a:pt x="146" y="293"/>
                    </a:lnTo>
                    <a:lnTo>
                      <a:pt x="128" y="303"/>
                    </a:lnTo>
                    <a:lnTo>
                      <a:pt x="109" y="311"/>
                    </a:lnTo>
                    <a:lnTo>
                      <a:pt x="93" y="318"/>
                    </a:lnTo>
                    <a:lnTo>
                      <a:pt x="80" y="321"/>
                    </a:lnTo>
                    <a:lnTo>
                      <a:pt x="66" y="323"/>
                    </a:lnTo>
                    <a:lnTo>
                      <a:pt x="61" y="321"/>
                    </a:lnTo>
                    <a:lnTo>
                      <a:pt x="58" y="319"/>
                    </a:lnTo>
                    <a:lnTo>
                      <a:pt x="53" y="318"/>
                    </a:lnTo>
                    <a:lnTo>
                      <a:pt x="51" y="313"/>
                    </a:lnTo>
                    <a:lnTo>
                      <a:pt x="40" y="291"/>
                    </a:lnTo>
                    <a:lnTo>
                      <a:pt x="30" y="261"/>
                    </a:lnTo>
                    <a:lnTo>
                      <a:pt x="20" y="227"/>
                    </a:lnTo>
                    <a:lnTo>
                      <a:pt x="11" y="187"/>
                    </a:lnTo>
                    <a:lnTo>
                      <a:pt x="5" y="149"/>
                    </a:lnTo>
                    <a:lnTo>
                      <a:pt x="1" y="112"/>
                    </a:lnTo>
                    <a:lnTo>
                      <a:pt x="0" y="96"/>
                    </a:lnTo>
                    <a:lnTo>
                      <a:pt x="0" y="81"/>
                    </a:lnTo>
                    <a:lnTo>
                      <a:pt x="0" y="69"/>
                    </a:lnTo>
                    <a:lnTo>
                      <a:pt x="1" y="59"/>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4" name="Freeform 800"/>
              <p:cNvSpPr>
                <a:spLocks/>
              </p:cNvSpPr>
              <p:nvPr/>
            </p:nvSpPr>
            <p:spPr bwMode="auto">
              <a:xfrm>
                <a:off x="2104" y="3036"/>
                <a:ext cx="372" cy="307"/>
              </a:xfrm>
              <a:custGeom>
                <a:avLst/>
                <a:gdLst>
                  <a:gd name="T0" fmla="*/ 2 w 372"/>
                  <a:gd name="T1" fmla="*/ 57 h 307"/>
                  <a:gd name="T2" fmla="*/ 3 w 372"/>
                  <a:gd name="T3" fmla="*/ 50 h 307"/>
                  <a:gd name="T4" fmla="*/ 7 w 372"/>
                  <a:gd name="T5" fmla="*/ 45 h 307"/>
                  <a:gd name="T6" fmla="*/ 10 w 372"/>
                  <a:gd name="T7" fmla="*/ 40 h 307"/>
                  <a:gd name="T8" fmla="*/ 15 w 372"/>
                  <a:gd name="T9" fmla="*/ 37 h 307"/>
                  <a:gd name="T10" fmla="*/ 27 w 372"/>
                  <a:gd name="T11" fmla="*/ 32 h 307"/>
                  <a:gd name="T12" fmla="*/ 42 w 372"/>
                  <a:gd name="T13" fmla="*/ 28 h 307"/>
                  <a:gd name="T14" fmla="*/ 58 w 372"/>
                  <a:gd name="T15" fmla="*/ 27 h 307"/>
                  <a:gd name="T16" fmla="*/ 78 w 372"/>
                  <a:gd name="T17" fmla="*/ 27 h 307"/>
                  <a:gd name="T18" fmla="*/ 98 w 372"/>
                  <a:gd name="T19" fmla="*/ 27 h 307"/>
                  <a:gd name="T20" fmla="*/ 121 w 372"/>
                  <a:gd name="T21" fmla="*/ 27 h 307"/>
                  <a:gd name="T22" fmla="*/ 148 w 372"/>
                  <a:gd name="T23" fmla="*/ 25 h 307"/>
                  <a:gd name="T24" fmla="*/ 183 w 372"/>
                  <a:gd name="T25" fmla="*/ 20 h 307"/>
                  <a:gd name="T26" fmla="*/ 223 w 372"/>
                  <a:gd name="T27" fmla="*/ 13 h 307"/>
                  <a:gd name="T28" fmla="*/ 263 w 372"/>
                  <a:gd name="T29" fmla="*/ 7 h 307"/>
                  <a:gd name="T30" fmla="*/ 299 w 372"/>
                  <a:gd name="T31" fmla="*/ 2 h 307"/>
                  <a:gd name="T32" fmla="*/ 332 w 372"/>
                  <a:gd name="T33" fmla="*/ 0 h 307"/>
                  <a:gd name="T34" fmla="*/ 346 w 372"/>
                  <a:gd name="T35" fmla="*/ 0 h 307"/>
                  <a:gd name="T36" fmla="*/ 357 w 372"/>
                  <a:gd name="T37" fmla="*/ 4 h 307"/>
                  <a:gd name="T38" fmla="*/ 366 w 372"/>
                  <a:gd name="T39" fmla="*/ 7 h 307"/>
                  <a:gd name="T40" fmla="*/ 369 w 372"/>
                  <a:gd name="T41" fmla="*/ 12 h 307"/>
                  <a:gd name="T42" fmla="*/ 372 w 372"/>
                  <a:gd name="T43" fmla="*/ 18 h 307"/>
                  <a:gd name="T44" fmla="*/ 372 w 372"/>
                  <a:gd name="T45" fmla="*/ 28 h 307"/>
                  <a:gd name="T46" fmla="*/ 372 w 372"/>
                  <a:gd name="T47" fmla="*/ 38 h 307"/>
                  <a:gd name="T48" fmla="*/ 371 w 372"/>
                  <a:gd name="T49" fmla="*/ 48 h 307"/>
                  <a:gd name="T50" fmla="*/ 364 w 372"/>
                  <a:gd name="T51" fmla="*/ 73 h 307"/>
                  <a:gd name="T52" fmla="*/ 352 w 372"/>
                  <a:gd name="T53" fmla="*/ 100 h 307"/>
                  <a:gd name="T54" fmla="*/ 339 w 372"/>
                  <a:gd name="T55" fmla="*/ 126 h 307"/>
                  <a:gd name="T56" fmla="*/ 322 w 372"/>
                  <a:gd name="T57" fmla="*/ 149 h 307"/>
                  <a:gd name="T58" fmla="*/ 314 w 372"/>
                  <a:gd name="T59" fmla="*/ 161 h 307"/>
                  <a:gd name="T60" fmla="*/ 304 w 372"/>
                  <a:gd name="T61" fmla="*/ 171 h 307"/>
                  <a:gd name="T62" fmla="*/ 294 w 372"/>
                  <a:gd name="T63" fmla="*/ 179 h 307"/>
                  <a:gd name="T64" fmla="*/ 286 w 372"/>
                  <a:gd name="T65" fmla="*/ 186 h 307"/>
                  <a:gd name="T66" fmla="*/ 261 w 372"/>
                  <a:gd name="T67" fmla="*/ 201 h 307"/>
                  <a:gd name="T68" fmla="*/ 231 w 372"/>
                  <a:gd name="T69" fmla="*/ 222 h 307"/>
                  <a:gd name="T70" fmla="*/ 195 w 372"/>
                  <a:gd name="T71" fmla="*/ 246 h 307"/>
                  <a:gd name="T72" fmla="*/ 158 w 372"/>
                  <a:gd name="T73" fmla="*/ 269 h 307"/>
                  <a:gd name="T74" fmla="*/ 140 w 372"/>
                  <a:gd name="T75" fmla="*/ 280 h 307"/>
                  <a:gd name="T76" fmla="*/ 121 w 372"/>
                  <a:gd name="T77" fmla="*/ 289 h 307"/>
                  <a:gd name="T78" fmla="*/ 105 w 372"/>
                  <a:gd name="T79" fmla="*/ 297 h 307"/>
                  <a:gd name="T80" fmla="*/ 88 w 372"/>
                  <a:gd name="T81" fmla="*/ 304 h 307"/>
                  <a:gd name="T82" fmla="*/ 75 w 372"/>
                  <a:gd name="T83" fmla="*/ 307 h 307"/>
                  <a:gd name="T84" fmla="*/ 63 w 372"/>
                  <a:gd name="T85" fmla="*/ 307 h 307"/>
                  <a:gd name="T86" fmla="*/ 58 w 372"/>
                  <a:gd name="T87" fmla="*/ 307 h 307"/>
                  <a:gd name="T88" fmla="*/ 55 w 372"/>
                  <a:gd name="T89" fmla="*/ 305 h 307"/>
                  <a:gd name="T90" fmla="*/ 52 w 372"/>
                  <a:gd name="T91" fmla="*/ 302 h 307"/>
                  <a:gd name="T92" fmla="*/ 48 w 372"/>
                  <a:gd name="T93" fmla="*/ 299 h 307"/>
                  <a:gd name="T94" fmla="*/ 38 w 372"/>
                  <a:gd name="T95" fmla="*/ 279 h 307"/>
                  <a:gd name="T96" fmla="*/ 28 w 372"/>
                  <a:gd name="T97" fmla="*/ 250 h 307"/>
                  <a:gd name="T98" fmla="*/ 20 w 372"/>
                  <a:gd name="T99" fmla="*/ 216 h 307"/>
                  <a:gd name="T100" fmla="*/ 12 w 372"/>
                  <a:gd name="T101" fmla="*/ 179 h 307"/>
                  <a:gd name="T102" fmla="*/ 5 w 372"/>
                  <a:gd name="T103" fmla="*/ 141 h 307"/>
                  <a:gd name="T104" fmla="*/ 2 w 372"/>
                  <a:gd name="T105" fmla="*/ 106 h 307"/>
                  <a:gd name="T106" fmla="*/ 0 w 372"/>
                  <a:gd name="T107" fmla="*/ 91 h 307"/>
                  <a:gd name="T108" fmla="*/ 0 w 372"/>
                  <a:gd name="T109" fmla="*/ 78 h 307"/>
                  <a:gd name="T110" fmla="*/ 0 w 372"/>
                  <a:gd name="T111" fmla="*/ 67 h 307"/>
                  <a:gd name="T112" fmla="*/ 2 w 372"/>
                  <a:gd name="T113" fmla="*/ 57 h 3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2"/>
                  <a:gd name="T172" fmla="*/ 0 h 307"/>
                  <a:gd name="T173" fmla="*/ 372 w 372"/>
                  <a:gd name="T174" fmla="*/ 307 h 3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2" h="307">
                    <a:moveTo>
                      <a:pt x="2" y="57"/>
                    </a:moveTo>
                    <a:lnTo>
                      <a:pt x="3" y="50"/>
                    </a:lnTo>
                    <a:lnTo>
                      <a:pt x="7" y="45"/>
                    </a:lnTo>
                    <a:lnTo>
                      <a:pt x="10" y="40"/>
                    </a:lnTo>
                    <a:lnTo>
                      <a:pt x="15" y="37"/>
                    </a:lnTo>
                    <a:lnTo>
                      <a:pt x="27" y="32"/>
                    </a:lnTo>
                    <a:lnTo>
                      <a:pt x="42" y="28"/>
                    </a:lnTo>
                    <a:lnTo>
                      <a:pt x="58" y="27"/>
                    </a:lnTo>
                    <a:lnTo>
                      <a:pt x="78" y="27"/>
                    </a:lnTo>
                    <a:lnTo>
                      <a:pt x="98" y="27"/>
                    </a:lnTo>
                    <a:lnTo>
                      <a:pt x="121" y="27"/>
                    </a:lnTo>
                    <a:lnTo>
                      <a:pt x="148" y="25"/>
                    </a:lnTo>
                    <a:lnTo>
                      <a:pt x="183" y="20"/>
                    </a:lnTo>
                    <a:lnTo>
                      <a:pt x="223" y="13"/>
                    </a:lnTo>
                    <a:lnTo>
                      <a:pt x="263" y="7"/>
                    </a:lnTo>
                    <a:lnTo>
                      <a:pt x="299" y="2"/>
                    </a:lnTo>
                    <a:lnTo>
                      <a:pt x="332" y="0"/>
                    </a:lnTo>
                    <a:lnTo>
                      <a:pt x="346" y="0"/>
                    </a:lnTo>
                    <a:lnTo>
                      <a:pt x="357" y="4"/>
                    </a:lnTo>
                    <a:lnTo>
                      <a:pt x="366" y="7"/>
                    </a:lnTo>
                    <a:lnTo>
                      <a:pt x="369" y="12"/>
                    </a:lnTo>
                    <a:lnTo>
                      <a:pt x="372" y="18"/>
                    </a:lnTo>
                    <a:lnTo>
                      <a:pt x="372" y="28"/>
                    </a:lnTo>
                    <a:lnTo>
                      <a:pt x="372" y="38"/>
                    </a:lnTo>
                    <a:lnTo>
                      <a:pt x="371" y="48"/>
                    </a:lnTo>
                    <a:lnTo>
                      <a:pt x="364" y="73"/>
                    </a:lnTo>
                    <a:lnTo>
                      <a:pt x="352" y="100"/>
                    </a:lnTo>
                    <a:lnTo>
                      <a:pt x="339" y="126"/>
                    </a:lnTo>
                    <a:lnTo>
                      <a:pt x="322" y="149"/>
                    </a:lnTo>
                    <a:lnTo>
                      <a:pt x="314" y="161"/>
                    </a:lnTo>
                    <a:lnTo>
                      <a:pt x="304" y="171"/>
                    </a:lnTo>
                    <a:lnTo>
                      <a:pt x="294" y="179"/>
                    </a:lnTo>
                    <a:lnTo>
                      <a:pt x="286" y="186"/>
                    </a:lnTo>
                    <a:lnTo>
                      <a:pt x="261" y="201"/>
                    </a:lnTo>
                    <a:lnTo>
                      <a:pt x="231" y="222"/>
                    </a:lnTo>
                    <a:lnTo>
                      <a:pt x="195" y="246"/>
                    </a:lnTo>
                    <a:lnTo>
                      <a:pt x="158" y="269"/>
                    </a:lnTo>
                    <a:lnTo>
                      <a:pt x="140" y="280"/>
                    </a:lnTo>
                    <a:lnTo>
                      <a:pt x="121" y="289"/>
                    </a:lnTo>
                    <a:lnTo>
                      <a:pt x="105" y="297"/>
                    </a:lnTo>
                    <a:lnTo>
                      <a:pt x="88" y="304"/>
                    </a:lnTo>
                    <a:lnTo>
                      <a:pt x="75" y="307"/>
                    </a:lnTo>
                    <a:lnTo>
                      <a:pt x="63" y="307"/>
                    </a:lnTo>
                    <a:lnTo>
                      <a:pt x="58" y="307"/>
                    </a:lnTo>
                    <a:lnTo>
                      <a:pt x="55" y="305"/>
                    </a:lnTo>
                    <a:lnTo>
                      <a:pt x="52" y="302"/>
                    </a:lnTo>
                    <a:lnTo>
                      <a:pt x="48" y="299"/>
                    </a:lnTo>
                    <a:lnTo>
                      <a:pt x="38" y="279"/>
                    </a:lnTo>
                    <a:lnTo>
                      <a:pt x="28" y="250"/>
                    </a:lnTo>
                    <a:lnTo>
                      <a:pt x="20" y="216"/>
                    </a:lnTo>
                    <a:lnTo>
                      <a:pt x="12" y="179"/>
                    </a:lnTo>
                    <a:lnTo>
                      <a:pt x="5" y="141"/>
                    </a:lnTo>
                    <a:lnTo>
                      <a:pt x="2" y="106"/>
                    </a:lnTo>
                    <a:lnTo>
                      <a:pt x="0" y="91"/>
                    </a:lnTo>
                    <a:lnTo>
                      <a:pt x="0" y="78"/>
                    </a:lnTo>
                    <a:lnTo>
                      <a:pt x="0" y="67"/>
                    </a:lnTo>
                    <a:lnTo>
                      <a:pt x="2" y="57"/>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5" name="Freeform 801"/>
              <p:cNvSpPr>
                <a:spLocks/>
              </p:cNvSpPr>
              <p:nvPr/>
            </p:nvSpPr>
            <p:spPr bwMode="auto">
              <a:xfrm>
                <a:off x="2112" y="3043"/>
                <a:ext cx="354" cy="292"/>
              </a:xfrm>
              <a:custGeom>
                <a:avLst/>
                <a:gdLst>
                  <a:gd name="T0" fmla="*/ 2 w 354"/>
                  <a:gd name="T1" fmla="*/ 53 h 292"/>
                  <a:gd name="T2" fmla="*/ 4 w 354"/>
                  <a:gd name="T3" fmla="*/ 48 h 292"/>
                  <a:gd name="T4" fmla="*/ 5 w 354"/>
                  <a:gd name="T5" fmla="*/ 43 h 292"/>
                  <a:gd name="T6" fmla="*/ 10 w 354"/>
                  <a:gd name="T7" fmla="*/ 38 h 292"/>
                  <a:gd name="T8" fmla="*/ 14 w 354"/>
                  <a:gd name="T9" fmla="*/ 35 h 292"/>
                  <a:gd name="T10" fmla="*/ 25 w 354"/>
                  <a:gd name="T11" fmla="*/ 30 h 292"/>
                  <a:gd name="T12" fmla="*/ 39 w 354"/>
                  <a:gd name="T13" fmla="*/ 26 h 292"/>
                  <a:gd name="T14" fmla="*/ 55 w 354"/>
                  <a:gd name="T15" fmla="*/ 26 h 292"/>
                  <a:gd name="T16" fmla="*/ 74 w 354"/>
                  <a:gd name="T17" fmla="*/ 25 h 292"/>
                  <a:gd name="T18" fmla="*/ 93 w 354"/>
                  <a:gd name="T19" fmla="*/ 26 h 292"/>
                  <a:gd name="T20" fmla="*/ 115 w 354"/>
                  <a:gd name="T21" fmla="*/ 26 h 292"/>
                  <a:gd name="T22" fmla="*/ 142 w 354"/>
                  <a:gd name="T23" fmla="*/ 25 h 292"/>
                  <a:gd name="T24" fmla="*/ 173 w 354"/>
                  <a:gd name="T25" fmla="*/ 20 h 292"/>
                  <a:gd name="T26" fmla="*/ 211 w 354"/>
                  <a:gd name="T27" fmla="*/ 13 h 292"/>
                  <a:gd name="T28" fmla="*/ 248 w 354"/>
                  <a:gd name="T29" fmla="*/ 6 h 292"/>
                  <a:gd name="T30" fmla="*/ 285 w 354"/>
                  <a:gd name="T31" fmla="*/ 2 h 292"/>
                  <a:gd name="T32" fmla="*/ 316 w 354"/>
                  <a:gd name="T33" fmla="*/ 0 h 292"/>
                  <a:gd name="T34" fmla="*/ 328 w 354"/>
                  <a:gd name="T35" fmla="*/ 0 h 292"/>
                  <a:gd name="T36" fmla="*/ 339 w 354"/>
                  <a:gd name="T37" fmla="*/ 3 h 292"/>
                  <a:gd name="T38" fmla="*/ 346 w 354"/>
                  <a:gd name="T39" fmla="*/ 6 h 292"/>
                  <a:gd name="T40" fmla="*/ 351 w 354"/>
                  <a:gd name="T41" fmla="*/ 11 h 292"/>
                  <a:gd name="T42" fmla="*/ 353 w 354"/>
                  <a:gd name="T43" fmla="*/ 18 h 292"/>
                  <a:gd name="T44" fmla="*/ 354 w 354"/>
                  <a:gd name="T45" fmla="*/ 26 h 292"/>
                  <a:gd name="T46" fmla="*/ 353 w 354"/>
                  <a:gd name="T47" fmla="*/ 35 h 292"/>
                  <a:gd name="T48" fmla="*/ 351 w 354"/>
                  <a:gd name="T49" fmla="*/ 46 h 292"/>
                  <a:gd name="T50" fmla="*/ 344 w 354"/>
                  <a:gd name="T51" fmla="*/ 69 h 292"/>
                  <a:gd name="T52" fmla="*/ 334 w 354"/>
                  <a:gd name="T53" fmla="*/ 94 h 292"/>
                  <a:gd name="T54" fmla="*/ 321 w 354"/>
                  <a:gd name="T55" fmla="*/ 119 h 292"/>
                  <a:gd name="T56" fmla="*/ 306 w 354"/>
                  <a:gd name="T57" fmla="*/ 142 h 292"/>
                  <a:gd name="T58" fmla="*/ 298 w 354"/>
                  <a:gd name="T59" fmla="*/ 152 h 292"/>
                  <a:gd name="T60" fmla="*/ 290 w 354"/>
                  <a:gd name="T61" fmla="*/ 162 h 292"/>
                  <a:gd name="T62" fmla="*/ 280 w 354"/>
                  <a:gd name="T63" fmla="*/ 169 h 292"/>
                  <a:gd name="T64" fmla="*/ 271 w 354"/>
                  <a:gd name="T65" fmla="*/ 176 h 292"/>
                  <a:gd name="T66" fmla="*/ 248 w 354"/>
                  <a:gd name="T67" fmla="*/ 190 h 292"/>
                  <a:gd name="T68" fmla="*/ 218 w 354"/>
                  <a:gd name="T69" fmla="*/ 210 h 292"/>
                  <a:gd name="T70" fmla="*/ 185 w 354"/>
                  <a:gd name="T71" fmla="*/ 234 h 292"/>
                  <a:gd name="T72" fmla="*/ 150 w 354"/>
                  <a:gd name="T73" fmla="*/ 255 h 292"/>
                  <a:gd name="T74" fmla="*/ 132 w 354"/>
                  <a:gd name="T75" fmla="*/ 265 h 292"/>
                  <a:gd name="T76" fmla="*/ 115 w 354"/>
                  <a:gd name="T77" fmla="*/ 275 h 292"/>
                  <a:gd name="T78" fmla="*/ 98 w 354"/>
                  <a:gd name="T79" fmla="*/ 282 h 292"/>
                  <a:gd name="T80" fmla="*/ 85 w 354"/>
                  <a:gd name="T81" fmla="*/ 287 h 292"/>
                  <a:gd name="T82" fmla="*/ 72 w 354"/>
                  <a:gd name="T83" fmla="*/ 290 h 292"/>
                  <a:gd name="T84" fmla="*/ 60 w 354"/>
                  <a:gd name="T85" fmla="*/ 292 h 292"/>
                  <a:gd name="T86" fmla="*/ 55 w 354"/>
                  <a:gd name="T87" fmla="*/ 290 h 292"/>
                  <a:gd name="T88" fmla="*/ 52 w 354"/>
                  <a:gd name="T89" fmla="*/ 288 h 292"/>
                  <a:gd name="T90" fmla="*/ 49 w 354"/>
                  <a:gd name="T91" fmla="*/ 287 h 292"/>
                  <a:gd name="T92" fmla="*/ 45 w 354"/>
                  <a:gd name="T93" fmla="*/ 283 h 292"/>
                  <a:gd name="T94" fmla="*/ 37 w 354"/>
                  <a:gd name="T95" fmla="*/ 263 h 292"/>
                  <a:gd name="T96" fmla="*/ 27 w 354"/>
                  <a:gd name="T97" fmla="*/ 237 h 292"/>
                  <a:gd name="T98" fmla="*/ 19 w 354"/>
                  <a:gd name="T99" fmla="*/ 204 h 292"/>
                  <a:gd name="T100" fmla="*/ 10 w 354"/>
                  <a:gd name="T101" fmla="*/ 169 h 292"/>
                  <a:gd name="T102" fmla="*/ 5 w 354"/>
                  <a:gd name="T103" fmla="*/ 134 h 292"/>
                  <a:gd name="T104" fmla="*/ 0 w 354"/>
                  <a:gd name="T105" fmla="*/ 101 h 292"/>
                  <a:gd name="T106" fmla="*/ 0 w 354"/>
                  <a:gd name="T107" fmla="*/ 73 h 292"/>
                  <a:gd name="T108" fmla="*/ 2 w 354"/>
                  <a:gd name="T109" fmla="*/ 53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292"/>
                  <a:gd name="T167" fmla="*/ 354 w 354"/>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292">
                    <a:moveTo>
                      <a:pt x="2" y="53"/>
                    </a:moveTo>
                    <a:lnTo>
                      <a:pt x="4" y="48"/>
                    </a:lnTo>
                    <a:lnTo>
                      <a:pt x="5" y="43"/>
                    </a:lnTo>
                    <a:lnTo>
                      <a:pt x="10" y="38"/>
                    </a:lnTo>
                    <a:lnTo>
                      <a:pt x="14" y="35"/>
                    </a:lnTo>
                    <a:lnTo>
                      <a:pt x="25" y="30"/>
                    </a:lnTo>
                    <a:lnTo>
                      <a:pt x="39" y="26"/>
                    </a:lnTo>
                    <a:lnTo>
                      <a:pt x="55" y="26"/>
                    </a:lnTo>
                    <a:lnTo>
                      <a:pt x="74" y="25"/>
                    </a:lnTo>
                    <a:lnTo>
                      <a:pt x="93" y="26"/>
                    </a:lnTo>
                    <a:lnTo>
                      <a:pt x="115" y="26"/>
                    </a:lnTo>
                    <a:lnTo>
                      <a:pt x="142" y="25"/>
                    </a:lnTo>
                    <a:lnTo>
                      <a:pt x="173" y="20"/>
                    </a:lnTo>
                    <a:lnTo>
                      <a:pt x="211" y="13"/>
                    </a:lnTo>
                    <a:lnTo>
                      <a:pt x="248" y="6"/>
                    </a:lnTo>
                    <a:lnTo>
                      <a:pt x="285" y="2"/>
                    </a:lnTo>
                    <a:lnTo>
                      <a:pt x="316" y="0"/>
                    </a:lnTo>
                    <a:lnTo>
                      <a:pt x="328" y="0"/>
                    </a:lnTo>
                    <a:lnTo>
                      <a:pt x="339" y="3"/>
                    </a:lnTo>
                    <a:lnTo>
                      <a:pt x="346" y="6"/>
                    </a:lnTo>
                    <a:lnTo>
                      <a:pt x="351" y="11"/>
                    </a:lnTo>
                    <a:lnTo>
                      <a:pt x="353" y="18"/>
                    </a:lnTo>
                    <a:lnTo>
                      <a:pt x="354" y="26"/>
                    </a:lnTo>
                    <a:lnTo>
                      <a:pt x="353" y="35"/>
                    </a:lnTo>
                    <a:lnTo>
                      <a:pt x="351" y="46"/>
                    </a:lnTo>
                    <a:lnTo>
                      <a:pt x="344" y="69"/>
                    </a:lnTo>
                    <a:lnTo>
                      <a:pt x="334" y="94"/>
                    </a:lnTo>
                    <a:lnTo>
                      <a:pt x="321" y="119"/>
                    </a:lnTo>
                    <a:lnTo>
                      <a:pt x="306" y="142"/>
                    </a:lnTo>
                    <a:lnTo>
                      <a:pt x="298" y="152"/>
                    </a:lnTo>
                    <a:lnTo>
                      <a:pt x="290" y="162"/>
                    </a:lnTo>
                    <a:lnTo>
                      <a:pt x="280" y="169"/>
                    </a:lnTo>
                    <a:lnTo>
                      <a:pt x="271" y="176"/>
                    </a:lnTo>
                    <a:lnTo>
                      <a:pt x="248" y="190"/>
                    </a:lnTo>
                    <a:lnTo>
                      <a:pt x="218" y="210"/>
                    </a:lnTo>
                    <a:lnTo>
                      <a:pt x="185" y="234"/>
                    </a:lnTo>
                    <a:lnTo>
                      <a:pt x="150" y="255"/>
                    </a:lnTo>
                    <a:lnTo>
                      <a:pt x="132" y="265"/>
                    </a:lnTo>
                    <a:lnTo>
                      <a:pt x="115" y="275"/>
                    </a:lnTo>
                    <a:lnTo>
                      <a:pt x="98" y="282"/>
                    </a:lnTo>
                    <a:lnTo>
                      <a:pt x="85" y="287"/>
                    </a:lnTo>
                    <a:lnTo>
                      <a:pt x="72" y="290"/>
                    </a:lnTo>
                    <a:lnTo>
                      <a:pt x="60" y="292"/>
                    </a:lnTo>
                    <a:lnTo>
                      <a:pt x="55" y="290"/>
                    </a:lnTo>
                    <a:lnTo>
                      <a:pt x="52" y="288"/>
                    </a:lnTo>
                    <a:lnTo>
                      <a:pt x="49" y="287"/>
                    </a:lnTo>
                    <a:lnTo>
                      <a:pt x="45" y="283"/>
                    </a:lnTo>
                    <a:lnTo>
                      <a:pt x="37" y="263"/>
                    </a:lnTo>
                    <a:lnTo>
                      <a:pt x="27" y="237"/>
                    </a:lnTo>
                    <a:lnTo>
                      <a:pt x="19" y="204"/>
                    </a:lnTo>
                    <a:lnTo>
                      <a:pt x="10" y="169"/>
                    </a:lnTo>
                    <a:lnTo>
                      <a:pt x="5" y="134"/>
                    </a:lnTo>
                    <a:lnTo>
                      <a:pt x="0" y="101"/>
                    </a:lnTo>
                    <a:lnTo>
                      <a:pt x="0" y="73"/>
                    </a:lnTo>
                    <a:lnTo>
                      <a:pt x="2" y="5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6" name="Freeform 802"/>
              <p:cNvSpPr>
                <a:spLocks/>
              </p:cNvSpPr>
              <p:nvPr/>
            </p:nvSpPr>
            <p:spPr bwMode="auto">
              <a:xfrm>
                <a:off x="2119" y="3049"/>
                <a:ext cx="336" cy="276"/>
              </a:xfrm>
              <a:custGeom>
                <a:avLst/>
                <a:gdLst>
                  <a:gd name="T0" fmla="*/ 2 w 336"/>
                  <a:gd name="T1" fmla="*/ 52 h 276"/>
                  <a:gd name="T2" fmla="*/ 5 w 336"/>
                  <a:gd name="T3" fmla="*/ 45 h 276"/>
                  <a:gd name="T4" fmla="*/ 7 w 336"/>
                  <a:gd name="T5" fmla="*/ 40 h 276"/>
                  <a:gd name="T6" fmla="*/ 10 w 336"/>
                  <a:gd name="T7" fmla="*/ 37 h 276"/>
                  <a:gd name="T8" fmla="*/ 15 w 336"/>
                  <a:gd name="T9" fmla="*/ 34 h 276"/>
                  <a:gd name="T10" fmla="*/ 25 w 336"/>
                  <a:gd name="T11" fmla="*/ 29 h 276"/>
                  <a:gd name="T12" fmla="*/ 38 w 336"/>
                  <a:gd name="T13" fmla="*/ 25 h 276"/>
                  <a:gd name="T14" fmla="*/ 53 w 336"/>
                  <a:gd name="T15" fmla="*/ 25 h 276"/>
                  <a:gd name="T16" fmla="*/ 72 w 336"/>
                  <a:gd name="T17" fmla="*/ 25 h 276"/>
                  <a:gd name="T18" fmla="*/ 90 w 336"/>
                  <a:gd name="T19" fmla="*/ 25 h 276"/>
                  <a:gd name="T20" fmla="*/ 110 w 336"/>
                  <a:gd name="T21" fmla="*/ 25 h 276"/>
                  <a:gd name="T22" fmla="*/ 135 w 336"/>
                  <a:gd name="T23" fmla="*/ 24 h 276"/>
                  <a:gd name="T24" fmla="*/ 166 w 336"/>
                  <a:gd name="T25" fmla="*/ 19 h 276"/>
                  <a:gd name="T26" fmla="*/ 201 w 336"/>
                  <a:gd name="T27" fmla="*/ 12 h 276"/>
                  <a:gd name="T28" fmla="*/ 236 w 336"/>
                  <a:gd name="T29" fmla="*/ 7 h 276"/>
                  <a:gd name="T30" fmla="*/ 271 w 336"/>
                  <a:gd name="T31" fmla="*/ 2 h 276"/>
                  <a:gd name="T32" fmla="*/ 299 w 336"/>
                  <a:gd name="T33" fmla="*/ 0 h 276"/>
                  <a:gd name="T34" fmla="*/ 312 w 336"/>
                  <a:gd name="T35" fmla="*/ 2 h 276"/>
                  <a:gd name="T36" fmla="*/ 322 w 336"/>
                  <a:gd name="T37" fmla="*/ 4 h 276"/>
                  <a:gd name="T38" fmla="*/ 329 w 336"/>
                  <a:gd name="T39" fmla="*/ 7 h 276"/>
                  <a:gd name="T40" fmla="*/ 332 w 336"/>
                  <a:gd name="T41" fmla="*/ 10 h 276"/>
                  <a:gd name="T42" fmla="*/ 336 w 336"/>
                  <a:gd name="T43" fmla="*/ 17 h 276"/>
                  <a:gd name="T44" fmla="*/ 336 w 336"/>
                  <a:gd name="T45" fmla="*/ 25 h 276"/>
                  <a:gd name="T46" fmla="*/ 336 w 336"/>
                  <a:gd name="T47" fmla="*/ 34 h 276"/>
                  <a:gd name="T48" fmla="*/ 334 w 336"/>
                  <a:gd name="T49" fmla="*/ 44 h 276"/>
                  <a:gd name="T50" fmla="*/ 327 w 336"/>
                  <a:gd name="T51" fmla="*/ 67 h 276"/>
                  <a:gd name="T52" fmla="*/ 317 w 336"/>
                  <a:gd name="T53" fmla="*/ 90 h 276"/>
                  <a:gd name="T54" fmla="*/ 306 w 336"/>
                  <a:gd name="T55" fmla="*/ 113 h 276"/>
                  <a:gd name="T56" fmla="*/ 291 w 336"/>
                  <a:gd name="T57" fmla="*/ 135 h 276"/>
                  <a:gd name="T58" fmla="*/ 283 w 336"/>
                  <a:gd name="T59" fmla="*/ 145 h 276"/>
                  <a:gd name="T60" fmla="*/ 274 w 336"/>
                  <a:gd name="T61" fmla="*/ 153 h 276"/>
                  <a:gd name="T62" fmla="*/ 266 w 336"/>
                  <a:gd name="T63" fmla="*/ 161 h 276"/>
                  <a:gd name="T64" fmla="*/ 258 w 336"/>
                  <a:gd name="T65" fmla="*/ 168 h 276"/>
                  <a:gd name="T66" fmla="*/ 236 w 336"/>
                  <a:gd name="T67" fmla="*/ 181 h 276"/>
                  <a:gd name="T68" fmla="*/ 208 w 336"/>
                  <a:gd name="T69" fmla="*/ 199 h 276"/>
                  <a:gd name="T70" fmla="*/ 176 w 336"/>
                  <a:gd name="T71" fmla="*/ 221 h 276"/>
                  <a:gd name="T72" fmla="*/ 143 w 336"/>
                  <a:gd name="T73" fmla="*/ 242 h 276"/>
                  <a:gd name="T74" fmla="*/ 126 w 336"/>
                  <a:gd name="T75" fmla="*/ 252 h 276"/>
                  <a:gd name="T76" fmla="*/ 110 w 336"/>
                  <a:gd name="T77" fmla="*/ 261 h 276"/>
                  <a:gd name="T78" fmla="*/ 95 w 336"/>
                  <a:gd name="T79" fmla="*/ 267 h 276"/>
                  <a:gd name="T80" fmla="*/ 81 w 336"/>
                  <a:gd name="T81" fmla="*/ 272 h 276"/>
                  <a:gd name="T82" fmla="*/ 68 w 336"/>
                  <a:gd name="T83" fmla="*/ 276 h 276"/>
                  <a:gd name="T84" fmla="*/ 58 w 336"/>
                  <a:gd name="T85" fmla="*/ 276 h 276"/>
                  <a:gd name="T86" fmla="*/ 55 w 336"/>
                  <a:gd name="T87" fmla="*/ 276 h 276"/>
                  <a:gd name="T88" fmla="*/ 50 w 336"/>
                  <a:gd name="T89" fmla="*/ 274 h 276"/>
                  <a:gd name="T90" fmla="*/ 47 w 336"/>
                  <a:gd name="T91" fmla="*/ 272 h 276"/>
                  <a:gd name="T92" fmla="*/ 45 w 336"/>
                  <a:gd name="T93" fmla="*/ 269 h 276"/>
                  <a:gd name="T94" fmla="*/ 37 w 336"/>
                  <a:gd name="T95" fmla="*/ 251 h 276"/>
                  <a:gd name="T96" fmla="*/ 27 w 336"/>
                  <a:gd name="T97" fmla="*/ 224 h 276"/>
                  <a:gd name="T98" fmla="*/ 18 w 336"/>
                  <a:gd name="T99" fmla="*/ 194 h 276"/>
                  <a:gd name="T100" fmla="*/ 12 w 336"/>
                  <a:gd name="T101" fmla="*/ 161 h 276"/>
                  <a:gd name="T102" fmla="*/ 7 w 336"/>
                  <a:gd name="T103" fmla="*/ 128 h 276"/>
                  <a:gd name="T104" fmla="*/ 2 w 336"/>
                  <a:gd name="T105" fmla="*/ 97 h 276"/>
                  <a:gd name="T106" fmla="*/ 0 w 336"/>
                  <a:gd name="T107" fmla="*/ 70 h 276"/>
                  <a:gd name="T108" fmla="*/ 2 w 336"/>
                  <a:gd name="T109" fmla="*/ 52 h 2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
                  <a:gd name="T166" fmla="*/ 0 h 276"/>
                  <a:gd name="T167" fmla="*/ 336 w 336"/>
                  <a:gd name="T168" fmla="*/ 276 h 2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 h="276">
                    <a:moveTo>
                      <a:pt x="2" y="52"/>
                    </a:moveTo>
                    <a:lnTo>
                      <a:pt x="5" y="45"/>
                    </a:lnTo>
                    <a:lnTo>
                      <a:pt x="7" y="40"/>
                    </a:lnTo>
                    <a:lnTo>
                      <a:pt x="10" y="37"/>
                    </a:lnTo>
                    <a:lnTo>
                      <a:pt x="15" y="34"/>
                    </a:lnTo>
                    <a:lnTo>
                      <a:pt x="25" y="29"/>
                    </a:lnTo>
                    <a:lnTo>
                      <a:pt x="38" y="25"/>
                    </a:lnTo>
                    <a:lnTo>
                      <a:pt x="53" y="25"/>
                    </a:lnTo>
                    <a:lnTo>
                      <a:pt x="72" y="25"/>
                    </a:lnTo>
                    <a:lnTo>
                      <a:pt x="90" y="25"/>
                    </a:lnTo>
                    <a:lnTo>
                      <a:pt x="110" y="25"/>
                    </a:lnTo>
                    <a:lnTo>
                      <a:pt x="135" y="24"/>
                    </a:lnTo>
                    <a:lnTo>
                      <a:pt x="166" y="19"/>
                    </a:lnTo>
                    <a:lnTo>
                      <a:pt x="201" y="12"/>
                    </a:lnTo>
                    <a:lnTo>
                      <a:pt x="236" y="7"/>
                    </a:lnTo>
                    <a:lnTo>
                      <a:pt x="271" y="2"/>
                    </a:lnTo>
                    <a:lnTo>
                      <a:pt x="299" y="0"/>
                    </a:lnTo>
                    <a:lnTo>
                      <a:pt x="312" y="2"/>
                    </a:lnTo>
                    <a:lnTo>
                      <a:pt x="322" y="4"/>
                    </a:lnTo>
                    <a:lnTo>
                      <a:pt x="329" y="7"/>
                    </a:lnTo>
                    <a:lnTo>
                      <a:pt x="332" y="10"/>
                    </a:lnTo>
                    <a:lnTo>
                      <a:pt x="336" y="17"/>
                    </a:lnTo>
                    <a:lnTo>
                      <a:pt x="336" y="25"/>
                    </a:lnTo>
                    <a:lnTo>
                      <a:pt x="336" y="34"/>
                    </a:lnTo>
                    <a:lnTo>
                      <a:pt x="334" y="44"/>
                    </a:lnTo>
                    <a:lnTo>
                      <a:pt x="327" y="67"/>
                    </a:lnTo>
                    <a:lnTo>
                      <a:pt x="317" y="90"/>
                    </a:lnTo>
                    <a:lnTo>
                      <a:pt x="306" y="113"/>
                    </a:lnTo>
                    <a:lnTo>
                      <a:pt x="291" y="135"/>
                    </a:lnTo>
                    <a:lnTo>
                      <a:pt x="283" y="145"/>
                    </a:lnTo>
                    <a:lnTo>
                      <a:pt x="274" y="153"/>
                    </a:lnTo>
                    <a:lnTo>
                      <a:pt x="266" y="161"/>
                    </a:lnTo>
                    <a:lnTo>
                      <a:pt x="258" y="168"/>
                    </a:lnTo>
                    <a:lnTo>
                      <a:pt x="236" y="181"/>
                    </a:lnTo>
                    <a:lnTo>
                      <a:pt x="208" y="199"/>
                    </a:lnTo>
                    <a:lnTo>
                      <a:pt x="176" y="221"/>
                    </a:lnTo>
                    <a:lnTo>
                      <a:pt x="143" y="242"/>
                    </a:lnTo>
                    <a:lnTo>
                      <a:pt x="126" y="252"/>
                    </a:lnTo>
                    <a:lnTo>
                      <a:pt x="110" y="261"/>
                    </a:lnTo>
                    <a:lnTo>
                      <a:pt x="95" y="267"/>
                    </a:lnTo>
                    <a:lnTo>
                      <a:pt x="81" y="272"/>
                    </a:lnTo>
                    <a:lnTo>
                      <a:pt x="68" y="276"/>
                    </a:lnTo>
                    <a:lnTo>
                      <a:pt x="58" y="276"/>
                    </a:lnTo>
                    <a:lnTo>
                      <a:pt x="55" y="276"/>
                    </a:lnTo>
                    <a:lnTo>
                      <a:pt x="50" y="274"/>
                    </a:lnTo>
                    <a:lnTo>
                      <a:pt x="47" y="272"/>
                    </a:lnTo>
                    <a:lnTo>
                      <a:pt x="45" y="269"/>
                    </a:lnTo>
                    <a:lnTo>
                      <a:pt x="37" y="251"/>
                    </a:lnTo>
                    <a:lnTo>
                      <a:pt x="27" y="224"/>
                    </a:lnTo>
                    <a:lnTo>
                      <a:pt x="18" y="194"/>
                    </a:lnTo>
                    <a:lnTo>
                      <a:pt x="12" y="161"/>
                    </a:lnTo>
                    <a:lnTo>
                      <a:pt x="7" y="128"/>
                    </a:lnTo>
                    <a:lnTo>
                      <a:pt x="2" y="97"/>
                    </a:lnTo>
                    <a:lnTo>
                      <a:pt x="0" y="70"/>
                    </a:lnTo>
                    <a:lnTo>
                      <a:pt x="2" y="52"/>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7" name="Freeform 803"/>
              <p:cNvSpPr>
                <a:spLocks/>
              </p:cNvSpPr>
              <p:nvPr/>
            </p:nvSpPr>
            <p:spPr bwMode="auto">
              <a:xfrm>
                <a:off x="2127" y="3056"/>
                <a:ext cx="316" cy="260"/>
              </a:xfrm>
              <a:custGeom>
                <a:avLst/>
                <a:gdLst>
                  <a:gd name="T0" fmla="*/ 2 w 316"/>
                  <a:gd name="T1" fmla="*/ 48 h 260"/>
                  <a:gd name="T2" fmla="*/ 4 w 316"/>
                  <a:gd name="T3" fmla="*/ 43 h 260"/>
                  <a:gd name="T4" fmla="*/ 7 w 316"/>
                  <a:gd name="T5" fmla="*/ 38 h 260"/>
                  <a:gd name="T6" fmla="*/ 10 w 316"/>
                  <a:gd name="T7" fmla="*/ 35 h 260"/>
                  <a:gd name="T8" fmla="*/ 14 w 316"/>
                  <a:gd name="T9" fmla="*/ 32 h 260"/>
                  <a:gd name="T10" fmla="*/ 24 w 316"/>
                  <a:gd name="T11" fmla="*/ 27 h 260"/>
                  <a:gd name="T12" fmla="*/ 37 w 316"/>
                  <a:gd name="T13" fmla="*/ 25 h 260"/>
                  <a:gd name="T14" fmla="*/ 50 w 316"/>
                  <a:gd name="T15" fmla="*/ 23 h 260"/>
                  <a:gd name="T16" fmla="*/ 67 w 316"/>
                  <a:gd name="T17" fmla="*/ 23 h 260"/>
                  <a:gd name="T18" fmla="*/ 85 w 316"/>
                  <a:gd name="T19" fmla="*/ 23 h 260"/>
                  <a:gd name="T20" fmla="*/ 103 w 316"/>
                  <a:gd name="T21" fmla="*/ 23 h 260"/>
                  <a:gd name="T22" fmla="*/ 127 w 316"/>
                  <a:gd name="T23" fmla="*/ 22 h 260"/>
                  <a:gd name="T24" fmla="*/ 157 w 316"/>
                  <a:gd name="T25" fmla="*/ 17 h 260"/>
                  <a:gd name="T26" fmla="*/ 190 w 316"/>
                  <a:gd name="T27" fmla="*/ 12 h 260"/>
                  <a:gd name="T28" fmla="*/ 223 w 316"/>
                  <a:gd name="T29" fmla="*/ 7 h 260"/>
                  <a:gd name="T30" fmla="*/ 255 w 316"/>
                  <a:gd name="T31" fmla="*/ 2 h 260"/>
                  <a:gd name="T32" fmla="*/ 283 w 316"/>
                  <a:gd name="T33" fmla="*/ 0 h 260"/>
                  <a:gd name="T34" fmla="*/ 294 w 316"/>
                  <a:gd name="T35" fmla="*/ 2 h 260"/>
                  <a:gd name="T36" fmla="*/ 303 w 316"/>
                  <a:gd name="T37" fmla="*/ 3 h 260"/>
                  <a:gd name="T38" fmla="*/ 309 w 316"/>
                  <a:gd name="T39" fmla="*/ 5 h 260"/>
                  <a:gd name="T40" fmla="*/ 314 w 316"/>
                  <a:gd name="T41" fmla="*/ 10 h 260"/>
                  <a:gd name="T42" fmla="*/ 316 w 316"/>
                  <a:gd name="T43" fmla="*/ 17 h 260"/>
                  <a:gd name="T44" fmla="*/ 316 w 316"/>
                  <a:gd name="T45" fmla="*/ 23 h 260"/>
                  <a:gd name="T46" fmla="*/ 316 w 316"/>
                  <a:gd name="T47" fmla="*/ 32 h 260"/>
                  <a:gd name="T48" fmla="*/ 314 w 316"/>
                  <a:gd name="T49" fmla="*/ 42 h 260"/>
                  <a:gd name="T50" fmla="*/ 309 w 316"/>
                  <a:gd name="T51" fmla="*/ 61 h 260"/>
                  <a:gd name="T52" fmla="*/ 299 w 316"/>
                  <a:gd name="T53" fmla="*/ 85 h 260"/>
                  <a:gd name="T54" fmla="*/ 288 w 316"/>
                  <a:gd name="T55" fmla="*/ 106 h 260"/>
                  <a:gd name="T56" fmla="*/ 275 w 316"/>
                  <a:gd name="T57" fmla="*/ 128 h 260"/>
                  <a:gd name="T58" fmla="*/ 266 w 316"/>
                  <a:gd name="T59" fmla="*/ 136 h 260"/>
                  <a:gd name="T60" fmla="*/ 260 w 316"/>
                  <a:gd name="T61" fmla="*/ 144 h 260"/>
                  <a:gd name="T62" fmla="*/ 251 w 316"/>
                  <a:gd name="T63" fmla="*/ 151 h 260"/>
                  <a:gd name="T64" fmla="*/ 243 w 316"/>
                  <a:gd name="T65" fmla="*/ 158 h 260"/>
                  <a:gd name="T66" fmla="*/ 223 w 316"/>
                  <a:gd name="T67" fmla="*/ 171 h 260"/>
                  <a:gd name="T68" fmla="*/ 196 w 316"/>
                  <a:gd name="T69" fmla="*/ 189 h 260"/>
                  <a:gd name="T70" fmla="*/ 167 w 316"/>
                  <a:gd name="T71" fmla="*/ 209 h 260"/>
                  <a:gd name="T72" fmla="*/ 135 w 316"/>
                  <a:gd name="T73" fmla="*/ 229 h 260"/>
                  <a:gd name="T74" fmla="*/ 118 w 316"/>
                  <a:gd name="T75" fmla="*/ 237 h 260"/>
                  <a:gd name="T76" fmla="*/ 103 w 316"/>
                  <a:gd name="T77" fmla="*/ 245 h 260"/>
                  <a:gd name="T78" fmla="*/ 90 w 316"/>
                  <a:gd name="T79" fmla="*/ 252 h 260"/>
                  <a:gd name="T80" fmla="*/ 77 w 316"/>
                  <a:gd name="T81" fmla="*/ 257 h 260"/>
                  <a:gd name="T82" fmla="*/ 65 w 316"/>
                  <a:gd name="T83" fmla="*/ 260 h 260"/>
                  <a:gd name="T84" fmla="*/ 55 w 316"/>
                  <a:gd name="T85" fmla="*/ 260 h 260"/>
                  <a:gd name="T86" fmla="*/ 52 w 316"/>
                  <a:gd name="T87" fmla="*/ 260 h 260"/>
                  <a:gd name="T88" fmla="*/ 47 w 316"/>
                  <a:gd name="T89" fmla="*/ 259 h 260"/>
                  <a:gd name="T90" fmla="*/ 45 w 316"/>
                  <a:gd name="T91" fmla="*/ 255 h 260"/>
                  <a:gd name="T92" fmla="*/ 42 w 316"/>
                  <a:gd name="T93" fmla="*/ 254 h 260"/>
                  <a:gd name="T94" fmla="*/ 34 w 316"/>
                  <a:gd name="T95" fmla="*/ 235 h 260"/>
                  <a:gd name="T96" fmla="*/ 25 w 316"/>
                  <a:gd name="T97" fmla="*/ 212 h 260"/>
                  <a:gd name="T98" fmla="*/ 19 w 316"/>
                  <a:gd name="T99" fmla="*/ 182 h 260"/>
                  <a:gd name="T100" fmla="*/ 12 w 316"/>
                  <a:gd name="T101" fmla="*/ 151 h 260"/>
                  <a:gd name="T102" fmla="*/ 5 w 316"/>
                  <a:gd name="T103" fmla="*/ 119 h 260"/>
                  <a:gd name="T104" fmla="*/ 2 w 316"/>
                  <a:gd name="T105" fmla="*/ 91 h 260"/>
                  <a:gd name="T106" fmla="*/ 0 w 316"/>
                  <a:gd name="T107" fmla="*/ 66 h 260"/>
                  <a:gd name="T108" fmla="*/ 2 w 316"/>
                  <a:gd name="T109" fmla="*/ 48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60"/>
                  <a:gd name="T167" fmla="*/ 316 w 316"/>
                  <a:gd name="T168" fmla="*/ 260 h 2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60">
                    <a:moveTo>
                      <a:pt x="2" y="48"/>
                    </a:moveTo>
                    <a:lnTo>
                      <a:pt x="4" y="43"/>
                    </a:lnTo>
                    <a:lnTo>
                      <a:pt x="7" y="38"/>
                    </a:lnTo>
                    <a:lnTo>
                      <a:pt x="10" y="35"/>
                    </a:lnTo>
                    <a:lnTo>
                      <a:pt x="14" y="32"/>
                    </a:lnTo>
                    <a:lnTo>
                      <a:pt x="24" y="27"/>
                    </a:lnTo>
                    <a:lnTo>
                      <a:pt x="37" y="25"/>
                    </a:lnTo>
                    <a:lnTo>
                      <a:pt x="50" y="23"/>
                    </a:lnTo>
                    <a:lnTo>
                      <a:pt x="67" y="23"/>
                    </a:lnTo>
                    <a:lnTo>
                      <a:pt x="85" y="23"/>
                    </a:lnTo>
                    <a:lnTo>
                      <a:pt x="103" y="23"/>
                    </a:lnTo>
                    <a:lnTo>
                      <a:pt x="127" y="22"/>
                    </a:lnTo>
                    <a:lnTo>
                      <a:pt x="157" y="17"/>
                    </a:lnTo>
                    <a:lnTo>
                      <a:pt x="190" y="12"/>
                    </a:lnTo>
                    <a:lnTo>
                      <a:pt x="223" y="7"/>
                    </a:lnTo>
                    <a:lnTo>
                      <a:pt x="255" y="2"/>
                    </a:lnTo>
                    <a:lnTo>
                      <a:pt x="283" y="0"/>
                    </a:lnTo>
                    <a:lnTo>
                      <a:pt x="294" y="2"/>
                    </a:lnTo>
                    <a:lnTo>
                      <a:pt x="303" y="3"/>
                    </a:lnTo>
                    <a:lnTo>
                      <a:pt x="309" y="5"/>
                    </a:lnTo>
                    <a:lnTo>
                      <a:pt x="314" y="10"/>
                    </a:lnTo>
                    <a:lnTo>
                      <a:pt x="316" y="17"/>
                    </a:lnTo>
                    <a:lnTo>
                      <a:pt x="316" y="23"/>
                    </a:lnTo>
                    <a:lnTo>
                      <a:pt x="316" y="32"/>
                    </a:lnTo>
                    <a:lnTo>
                      <a:pt x="314" y="42"/>
                    </a:lnTo>
                    <a:lnTo>
                      <a:pt x="309" y="61"/>
                    </a:lnTo>
                    <a:lnTo>
                      <a:pt x="299" y="85"/>
                    </a:lnTo>
                    <a:lnTo>
                      <a:pt x="288" y="106"/>
                    </a:lnTo>
                    <a:lnTo>
                      <a:pt x="275" y="128"/>
                    </a:lnTo>
                    <a:lnTo>
                      <a:pt x="266" y="136"/>
                    </a:lnTo>
                    <a:lnTo>
                      <a:pt x="260" y="144"/>
                    </a:lnTo>
                    <a:lnTo>
                      <a:pt x="251" y="151"/>
                    </a:lnTo>
                    <a:lnTo>
                      <a:pt x="243" y="158"/>
                    </a:lnTo>
                    <a:lnTo>
                      <a:pt x="223" y="171"/>
                    </a:lnTo>
                    <a:lnTo>
                      <a:pt x="196" y="189"/>
                    </a:lnTo>
                    <a:lnTo>
                      <a:pt x="167" y="209"/>
                    </a:lnTo>
                    <a:lnTo>
                      <a:pt x="135" y="229"/>
                    </a:lnTo>
                    <a:lnTo>
                      <a:pt x="118" y="237"/>
                    </a:lnTo>
                    <a:lnTo>
                      <a:pt x="103" y="245"/>
                    </a:lnTo>
                    <a:lnTo>
                      <a:pt x="90" y="252"/>
                    </a:lnTo>
                    <a:lnTo>
                      <a:pt x="77" y="257"/>
                    </a:lnTo>
                    <a:lnTo>
                      <a:pt x="65" y="260"/>
                    </a:lnTo>
                    <a:lnTo>
                      <a:pt x="55" y="260"/>
                    </a:lnTo>
                    <a:lnTo>
                      <a:pt x="52" y="260"/>
                    </a:lnTo>
                    <a:lnTo>
                      <a:pt x="47" y="259"/>
                    </a:lnTo>
                    <a:lnTo>
                      <a:pt x="45" y="255"/>
                    </a:lnTo>
                    <a:lnTo>
                      <a:pt x="42" y="254"/>
                    </a:lnTo>
                    <a:lnTo>
                      <a:pt x="34" y="235"/>
                    </a:lnTo>
                    <a:lnTo>
                      <a:pt x="25" y="212"/>
                    </a:lnTo>
                    <a:lnTo>
                      <a:pt x="19" y="182"/>
                    </a:lnTo>
                    <a:lnTo>
                      <a:pt x="12" y="151"/>
                    </a:lnTo>
                    <a:lnTo>
                      <a:pt x="5" y="119"/>
                    </a:lnTo>
                    <a:lnTo>
                      <a:pt x="2" y="91"/>
                    </a:lnTo>
                    <a:lnTo>
                      <a:pt x="0" y="66"/>
                    </a:lnTo>
                    <a:lnTo>
                      <a:pt x="2" y="48"/>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8" name="Freeform 804"/>
              <p:cNvSpPr>
                <a:spLocks/>
              </p:cNvSpPr>
              <p:nvPr/>
            </p:nvSpPr>
            <p:spPr bwMode="auto">
              <a:xfrm>
                <a:off x="2136" y="3063"/>
                <a:ext cx="297" cy="245"/>
              </a:xfrm>
              <a:custGeom>
                <a:avLst/>
                <a:gdLst>
                  <a:gd name="T0" fmla="*/ 1 w 297"/>
                  <a:gd name="T1" fmla="*/ 45 h 245"/>
                  <a:gd name="T2" fmla="*/ 3 w 297"/>
                  <a:gd name="T3" fmla="*/ 40 h 245"/>
                  <a:gd name="T4" fmla="*/ 6 w 297"/>
                  <a:gd name="T5" fmla="*/ 36 h 245"/>
                  <a:gd name="T6" fmla="*/ 8 w 297"/>
                  <a:gd name="T7" fmla="*/ 33 h 245"/>
                  <a:gd name="T8" fmla="*/ 13 w 297"/>
                  <a:gd name="T9" fmla="*/ 30 h 245"/>
                  <a:gd name="T10" fmla="*/ 21 w 297"/>
                  <a:gd name="T11" fmla="*/ 25 h 245"/>
                  <a:gd name="T12" fmla="*/ 33 w 297"/>
                  <a:gd name="T13" fmla="*/ 23 h 245"/>
                  <a:gd name="T14" fmla="*/ 48 w 297"/>
                  <a:gd name="T15" fmla="*/ 21 h 245"/>
                  <a:gd name="T16" fmla="*/ 63 w 297"/>
                  <a:gd name="T17" fmla="*/ 21 h 245"/>
                  <a:gd name="T18" fmla="*/ 79 w 297"/>
                  <a:gd name="T19" fmla="*/ 21 h 245"/>
                  <a:gd name="T20" fmla="*/ 96 w 297"/>
                  <a:gd name="T21" fmla="*/ 21 h 245"/>
                  <a:gd name="T22" fmla="*/ 118 w 297"/>
                  <a:gd name="T23" fmla="*/ 20 h 245"/>
                  <a:gd name="T24" fmla="*/ 146 w 297"/>
                  <a:gd name="T25" fmla="*/ 16 h 245"/>
                  <a:gd name="T26" fmla="*/ 177 w 297"/>
                  <a:gd name="T27" fmla="*/ 11 h 245"/>
                  <a:gd name="T28" fmla="*/ 209 w 297"/>
                  <a:gd name="T29" fmla="*/ 6 h 245"/>
                  <a:gd name="T30" fmla="*/ 239 w 297"/>
                  <a:gd name="T31" fmla="*/ 1 h 245"/>
                  <a:gd name="T32" fmla="*/ 266 w 297"/>
                  <a:gd name="T33" fmla="*/ 0 h 245"/>
                  <a:gd name="T34" fmla="*/ 276 w 297"/>
                  <a:gd name="T35" fmla="*/ 1 h 245"/>
                  <a:gd name="T36" fmla="*/ 284 w 297"/>
                  <a:gd name="T37" fmla="*/ 3 h 245"/>
                  <a:gd name="T38" fmla="*/ 290 w 297"/>
                  <a:gd name="T39" fmla="*/ 5 h 245"/>
                  <a:gd name="T40" fmla="*/ 294 w 297"/>
                  <a:gd name="T41" fmla="*/ 10 h 245"/>
                  <a:gd name="T42" fmla="*/ 295 w 297"/>
                  <a:gd name="T43" fmla="*/ 15 h 245"/>
                  <a:gd name="T44" fmla="*/ 297 w 297"/>
                  <a:gd name="T45" fmla="*/ 21 h 245"/>
                  <a:gd name="T46" fmla="*/ 297 w 297"/>
                  <a:gd name="T47" fmla="*/ 30 h 245"/>
                  <a:gd name="T48" fmla="*/ 295 w 297"/>
                  <a:gd name="T49" fmla="*/ 38 h 245"/>
                  <a:gd name="T50" fmla="*/ 289 w 297"/>
                  <a:gd name="T51" fmla="*/ 58 h 245"/>
                  <a:gd name="T52" fmla="*/ 280 w 297"/>
                  <a:gd name="T53" fmla="*/ 79 h 245"/>
                  <a:gd name="T54" fmla="*/ 271 w 297"/>
                  <a:gd name="T55" fmla="*/ 99 h 245"/>
                  <a:gd name="T56" fmla="*/ 257 w 297"/>
                  <a:gd name="T57" fmla="*/ 119 h 245"/>
                  <a:gd name="T58" fmla="*/ 251 w 297"/>
                  <a:gd name="T59" fmla="*/ 127 h 245"/>
                  <a:gd name="T60" fmla="*/ 242 w 297"/>
                  <a:gd name="T61" fmla="*/ 136 h 245"/>
                  <a:gd name="T62" fmla="*/ 236 w 297"/>
                  <a:gd name="T63" fmla="*/ 142 h 245"/>
                  <a:gd name="T64" fmla="*/ 227 w 297"/>
                  <a:gd name="T65" fmla="*/ 147 h 245"/>
                  <a:gd name="T66" fmla="*/ 209 w 297"/>
                  <a:gd name="T67" fmla="*/ 161 h 245"/>
                  <a:gd name="T68" fmla="*/ 184 w 297"/>
                  <a:gd name="T69" fmla="*/ 177 h 245"/>
                  <a:gd name="T70" fmla="*/ 156 w 297"/>
                  <a:gd name="T71" fmla="*/ 195 h 245"/>
                  <a:gd name="T72" fmla="*/ 126 w 297"/>
                  <a:gd name="T73" fmla="*/ 214 h 245"/>
                  <a:gd name="T74" fmla="*/ 96 w 297"/>
                  <a:gd name="T75" fmla="*/ 230 h 245"/>
                  <a:gd name="T76" fmla="*/ 71 w 297"/>
                  <a:gd name="T77" fmla="*/ 242 h 245"/>
                  <a:gd name="T78" fmla="*/ 61 w 297"/>
                  <a:gd name="T79" fmla="*/ 243 h 245"/>
                  <a:gd name="T80" fmla="*/ 51 w 297"/>
                  <a:gd name="T81" fmla="*/ 245 h 245"/>
                  <a:gd name="T82" fmla="*/ 48 w 297"/>
                  <a:gd name="T83" fmla="*/ 243 h 245"/>
                  <a:gd name="T84" fmla="*/ 45 w 297"/>
                  <a:gd name="T85" fmla="*/ 242 h 245"/>
                  <a:gd name="T86" fmla="*/ 41 w 297"/>
                  <a:gd name="T87" fmla="*/ 240 h 245"/>
                  <a:gd name="T88" fmla="*/ 40 w 297"/>
                  <a:gd name="T89" fmla="*/ 238 h 245"/>
                  <a:gd name="T90" fmla="*/ 31 w 297"/>
                  <a:gd name="T91" fmla="*/ 222 h 245"/>
                  <a:gd name="T92" fmla="*/ 23 w 297"/>
                  <a:gd name="T93" fmla="*/ 199 h 245"/>
                  <a:gd name="T94" fmla="*/ 16 w 297"/>
                  <a:gd name="T95" fmla="*/ 172 h 245"/>
                  <a:gd name="T96" fmla="*/ 10 w 297"/>
                  <a:gd name="T97" fmla="*/ 142 h 245"/>
                  <a:gd name="T98" fmla="*/ 5 w 297"/>
                  <a:gd name="T99" fmla="*/ 112 h 245"/>
                  <a:gd name="T100" fmla="*/ 1 w 297"/>
                  <a:gd name="T101" fmla="*/ 84 h 245"/>
                  <a:gd name="T102" fmla="*/ 0 w 297"/>
                  <a:gd name="T103" fmla="*/ 61 h 245"/>
                  <a:gd name="T104" fmla="*/ 1 w 297"/>
                  <a:gd name="T105" fmla="*/ 45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
                  <a:gd name="T160" fmla="*/ 0 h 245"/>
                  <a:gd name="T161" fmla="*/ 297 w 297"/>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 h="245">
                    <a:moveTo>
                      <a:pt x="1" y="45"/>
                    </a:moveTo>
                    <a:lnTo>
                      <a:pt x="3" y="40"/>
                    </a:lnTo>
                    <a:lnTo>
                      <a:pt x="6" y="36"/>
                    </a:lnTo>
                    <a:lnTo>
                      <a:pt x="8" y="33"/>
                    </a:lnTo>
                    <a:lnTo>
                      <a:pt x="13" y="30"/>
                    </a:lnTo>
                    <a:lnTo>
                      <a:pt x="21" y="25"/>
                    </a:lnTo>
                    <a:lnTo>
                      <a:pt x="33" y="23"/>
                    </a:lnTo>
                    <a:lnTo>
                      <a:pt x="48" y="21"/>
                    </a:lnTo>
                    <a:lnTo>
                      <a:pt x="63" y="21"/>
                    </a:lnTo>
                    <a:lnTo>
                      <a:pt x="79" y="21"/>
                    </a:lnTo>
                    <a:lnTo>
                      <a:pt x="96" y="21"/>
                    </a:lnTo>
                    <a:lnTo>
                      <a:pt x="118" y="20"/>
                    </a:lnTo>
                    <a:lnTo>
                      <a:pt x="146" y="16"/>
                    </a:lnTo>
                    <a:lnTo>
                      <a:pt x="177" y="11"/>
                    </a:lnTo>
                    <a:lnTo>
                      <a:pt x="209" y="6"/>
                    </a:lnTo>
                    <a:lnTo>
                      <a:pt x="239" y="1"/>
                    </a:lnTo>
                    <a:lnTo>
                      <a:pt x="266" y="0"/>
                    </a:lnTo>
                    <a:lnTo>
                      <a:pt x="276" y="1"/>
                    </a:lnTo>
                    <a:lnTo>
                      <a:pt x="284" y="3"/>
                    </a:lnTo>
                    <a:lnTo>
                      <a:pt x="290" y="5"/>
                    </a:lnTo>
                    <a:lnTo>
                      <a:pt x="294" y="10"/>
                    </a:lnTo>
                    <a:lnTo>
                      <a:pt x="295" y="15"/>
                    </a:lnTo>
                    <a:lnTo>
                      <a:pt x="297" y="21"/>
                    </a:lnTo>
                    <a:lnTo>
                      <a:pt x="297" y="30"/>
                    </a:lnTo>
                    <a:lnTo>
                      <a:pt x="295" y="38"/>
                    </a:lnTo>
                    <a:lnTo>
                      <a:pt x="289" y="58"/>
                    </a:lnTo>
                    <a:lnTo>
                      <a:pt x="280" y="79"/>
                    </a:lnTo>
                    <a:lnTo>
                      <a:pt x="271" y="99"/>
                    </a:lnTo>
                    <a:lnTo>
                      <a:pt x="257" y="119"/>
                    </a:lnTo>
                    <a:lnTo>
                      <a:pt x="251" y="127"/>
                    </a:lnTo>
                    <a:lnTo>
                      <a:pt x="242" y="136"/>
                    </a:lnTo>
                    <a:lnTo>
                      <a:pt x="236" y="142"/>
                    </a:lnTo>
                    <a:lnTo>
                      <a:pt x="227" y="147"/>
                    </a:lnTo>
                    <a:lnTo>
                      <a:pt x="209" y="161"/>
                    </a:lnTo>
                    <a:lnTo>
                      <a:pt x="184" y="177"/>
                    </a:lnTo>
                    <a:lnTo>
                      <a:pt x="156" y="195"/>
                    </a:lnTo>
                    <a:lnTo>
                      <a:pt x="126" y="214"/>
                    </a:lnTo>
                    <a:lnTo>
                      <a:pt x="96" y="230"/>
                    </a:lnTo>
                    <a:lnTo>
                      <a:pt x="71" y="242"/>
                    </a:lnTo>
                    <a:lnTo>
                      <a:pt x="61" y="243"/>
                    </a:lnTo>
                    <a:lnTo>
                      <a:pt x="51" y="245"/>
                    </a:lnTo>
                    <a:lnTo>
                      <a:pt x="48" y="243"/>
                    </a:lnTo>
                    <a:lnTo>
                      <a:pt x="45" y="242"/>
                    </a:lnTo>
                    <a:lnTo>
                      <a:pt x="41" y="240"/>
                    </a:lnTo>
                    <a:lnTo>
                      <a:pt x="40" y="238"/>
                    </a:lnTo>
                    <a:lnTo>
                      <a:pt x="31" y="222"/>
                    </a:lnTo>
                    <a:lnTo>
                      <a:pt x="23" y="199"/>
                    </a:lnTo>
                    <a:lnTo>
                      <a:pt x="16" y="172"/>
                    </a:lnTo>
                    <a:lnTo>
                      <a:pt x="10" y="142"/>
                    </a:lnTo>
                    <a:lnTo>
                      <a:pt x="5" y="112"/>
                    </a:lnTo>
                    <a:lnTo>
                      <a:pt x="1" y="84"/>
                    </a:lnTo>
                    <a:lnTo>
                      <a:pt x="0" y="61"/>
                    </a:lnTo>
                    <a:lnTo>
                      <a:pt x="1" y="45"/>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89" name="Freeform 805"/>
              <p:cNvSpPr>
                <a:spLocks/>
              </p:cNvSpPr>
              <p:nvPr/>
            </p:nvSpPr>
            <p:spPr bwMode="auto">
              <a:xfrm>
                <a:off x="2144" y="3069"/>
                <a:ext cx="277" cy="229"/>
              </a:xfrm>
              <a:custGeom>
                <a:avLst/>
                <a:gdLst>
                  <a:gd name="T0" fmla="*/ 2 w 277"/>
                  <a:gd name="T1" fmla="*/ 43 h 229"/>
                  <a:gd name="T2" fmla="*/ 3 w 277"/>
                  <a:gd name="T3" fmla="*/ 39 h 229"/>
                  <a:gd name="T4" fmla="*/ 5 w 277"/>
                  <a:gd name="T5" fmla="*/ 34 h 229"/>
                  <a:gd name="T6" fmla="*/ 8 w 277"/>
                  <a:gd name="T7" fmla="*/ 30 h 229"/>
                  <a:gd name="T8" fmla="*/ 12 w 277"/>
                  <a:gd name="T9" fmla="*/ 29 h 229"/>
                  <a:gd name="T10" fmla="*/ 20 w 277"/>
                  <a:gd name="T11" fmla="*/ 24 h 229"/>
                  <a:gd name="T12" fmla="*/ 32 w 277"/>
                  <a:gd name="T13" fmla="*/ 22 h 229"/>
                  <a:gd name="T14" fmla="*/ 45 w 277"/>
                  <a:gd name="T15" fmla="*/ 20 h 229"/>
                  <a:gd name="T16" fmla="*/ 58 w 277"/>
                  <a:gd name="T17" fmla="*/ 20 h 229"/>
                  <a:gd name="T18" fmla="*/ 75 w 277"/>
                  <a:gd name="T19" fmla="*/ 20 h 229"/>
                  <a:gd name="T20" fmla="*/ 91 w 277"/>
                  <a:gd name="T21" fmla="*/ 22 h 229"/>
                  <a:gd name="T22" fmla="*/ 111 w 277"/>
                  <a:gd name="T23" fmla="*/ 20 h 229"/>
                  <a:gd name="T24" fmla="*/ 136 w 277"/>
                  <a:gd name="T25" fmla="*/ 15 h 229"/>
                  <a:gd name="T26" fmla="*/ 166 w 277"/>
                  <a:gd name="T27" fmla="*/ 10 h 229"/>
                  <a:gd name="T28" fmla="*/ 196 w 277"/>
                  <a:gd name="T29" fmla="*/ 5 h 229"/>
                  <a:gd name="T30" fmla="*/ 224 w 277"/>
                  <a:gd name="T31" fmla="*/ 2 h 229"/>
                  <a:gd name="T32" fmla="*/ 248 w 277"/>
                  <a:gd name="T33" fmla="*/ 0 h 229"/>
                  <a:gd name="T34" fmla="*/ 258 w 277"/>
                  <a:gd name="T35" fmla="*/ 2 h 229"/>
                  <a:gd name="T36" fmla="*/ 266 w 277"/>
                  <a:gd name="T37" fmla="*/ 4 h 229"/>
                  <a:gd name="T38" fmla="*/ 272 w 277"/>
                  <a:gd name="T39" fmla="*/ 5 h 229"/>
                  <a:gd name="T40" fmla="*/ 276 w 277"/>
                  <a:gd name="T41" fmla="*/ 10 h 229"/>
                  <a:gd name="T42" fmla="*/ 277 w 277"/>
                  <a:gd name="T43" fmla="*/ 15 h 229"/>
                  <a:gd name="T44" fmla="*/ 277 w 277"/>
                  <a:gd name="T45" fmla="*/ 22 h 229"/>
                  <a:gd name="T46" fmla="*/ 277 w 277"/>
                  <a:gd name="T47" fmla="*/ 29 h 229"/>
                  <a:gd name="T48" fmla="*/ 276 w 277"/>
                  <a:gd name="T49" fmla="*/ 37 h 229"/>
                  <a:gd name="T50" fmla="*/ 271 w 277"/>
                  <a:gd name="T51" fmla="*/ 55 h 229"/>
                  <a:gd name="T52" fmla="*/ 263 w 277"/>
                  <a:gd name="T53" fmla="*/ 75 h 229"/>
                  <a:gd name="T54" fmla="*/ 253 w 277"/>
                  <a:gd name="T55" fmla="*/ 95 h 229"/>
                  <a:gd name="T56" fmla="*/ 241 w 277"/>
                  <a:gd name="T57" fmla="*/ 113 h 229"/>
                  <a:gd name="T58" fmla="*/ 234 w 277"/>
                  <a:gd name="T59" fmla="*/ 120 h 229"/>
                  <a:gd name="T60" fmla="*/ 228 w 277"/>
                  <a:gd name="T61" fmla="*/ 128 h 229"/>
                  <a:gd name="T62" fmla="*/ 219 w 277"/>
                  <a:gd name="T63" fmla="*/ 135 h 229"/>
                  <a:gd name="T64" fmla="*/ 213 w 277"/>
                  <a:gd name="T65" fmla="*/ 140 h 229"/>
                  <a:gd name="T66" fmla="*/ 196 w 277"/>
                  <a:gd name="T67" fmla="*/ 151 h 229"/>
                  <a:gd name="T68" fmla="*/ 173 w 277"/>
                  <a:gd name="T69" fmla="*/ 166 h 229"/>
                  <a:gd name="T70" fmla="*/ 146 w 277"/>
                  <a:gd name="T71" fmla="*/ 184 h 229"/>
                  <a:gd name="T72" fmla="*/ 118 w 277"/>
                  <a:gd name="T73" fmla="*/ 201 h 229"/>
                  <a:gd name="T74" fmla="*/ 91 w 277"/>
                  <a:gd name="T75" fmla="*/ 216 h 229"/>
                  <a:gd name="T76" fmla="*/ 66 w 277"/>
                  <a:gd name="T77" fmla="*/ 226 h 229"/>
                  <a:gd name="T78" fmla="*/ 56 w 277"/>
                  <a:gd name="T79" fmla="*/ 229 h 229"/>
                  <a:gd name="T80" fmla="*/ 48 w 277"/>
                  <a:gd name="T81" fmla="*/ 229 h 229"/>
                  <a:gd name="T82" fmla="*/ 42 w 277"/>
                  <a:gd name="T83" fmla="*/ 227 h 229"/>
                  <a:gd name="T84" fmla="*/ 37 w 277"/>
                  <a:gd name="T85" fmla="*/ 222 h 229"/>
                  <a:gd name="T86" fmla="*/ 30 w 277"/>
                  <a:gd name="T87" fmla="*/ 208 h 229"/>
                  <a:gd name="T88" fmla="*/ 22 w 277"/>
                  <a:gd name="T89" fmla="*/ 186 h 229"/>
                  <a:gd name="T90" fmla="*/ 15 w 277"/>
                  <a:gd name="T91" fmla="*/ 161 h 229"/>
                  <a:gd name="T92" fmla="*/ 10 w 277"/>
                  <a:gd name="T93" fmla="*/ 133 h 229"/>
                  <a:gd name="T94" fmla="*/ 5 w 277"/>
                  <a:gd name="T95" fmla="*/ 106 h 229"/>
                  <a:gd name="T96" fmla="*/ 2 w 277"/>
                  <a:gd name="T97" fmla="*/ 80 h 229"/>
                  <a:gd name="T98" fmla="*/ 0 w 277"/>
                  <a:gd name="T99" fmla="*/ 58 h 229"/>
                  <a:gd name="T100" fmla="*/ 2 w 277"/>
                  <a:gd name="T101" fmla="*/ 43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7"/>
                  <a:gd name="T154" fmla="*/ 0 h 229"/>
                  <a:gd name="T155" fmla="*/ 277 w 277"/>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7" h="229">
                    <a:moveTo>
                      <a:pt x="2" y="43"/>
                    </a:moveTo>
                    <a:lnTo>
                      <a:pt x="3" y="39"/>
                    </a:lnTo>
                    <a:lnTo>
                      <a:pt x="5" y="34"/>
                    </a:lnTo>
                    <a:lnTo>
                      <a:pt x="8" y="30"/>
                    </a:lnTo>
                    <a:lnTo>
                      <a:pt x="12" y="29"/>
                    </a:lnTo>
                    <a:lnTo>
                      <a:pt x="20" y="24"/>
                    </a:lnTo>
                    <a:lnTo>
                      <a:pt x="32" y="22"/>
                    </a:lnTo>
                    <a:lnTo>
                      <a:pt x="45" y="20"/>
                    </a:lnTo>
                    <a:lnTo>
                      <a:pt x="58" y="20"/>
                    </a:lnTo>
                    <a:lnTo>
                      <a:pt x="75" y="20"/>
                    </a:lnTo>
                    <a:lnTo>
                      <a:pt x="91" y="22"/>
                    </a:lnTo>
                    <a:lnTo>
                      <a:pt x="111" y="20"/>
                    </a:lnTo>
                    <a:lnTo>
                      <a:pt x="136" y="15"/>
                    </a:lnTo>
                    <a:lnTo>
                      <a:pt x="166" y="10"/>
                    </a:lnTo>
                    <a:lnTo>
                      <a:pt x="196" y="5"/>
                    </a:lnTo>
                    <a:lnTo>
                      <a:pt x="224" y="2"/>
                    </a:lnTo>
                    <a:lnTo>
                      <a:pt x="248" y="0"/>
                    </a:lnTo>
                    <a:lnTo>
                      <a:pt x="258" y="2"/>
                    </a:lnTo>
                    <a:lnTo>
                      <a:pt x="266" y="4"/>
                    </a:lnTo>
                    <a:lnTo>
                      <a:pt x="272" y="5"/>
                    </a:lnTo>
                    <a:lnTo>
                      <a:pt x="276" y="10"/>
                    </a:lnTo>
                    <a:lnTo>
                      <a:pt x="277" y="15"/>
                    </a:lnTo>
                    <a:lnTo>
                      <a:pt x="277" y="22"/>
                    </a:lnTo>
                    <a:lnTo>
                      <a:pt x="277" y="29"/>
                    </a:lnTo>
                    <a:lnTo>
                      <a:pt x="276" y="37"/>
                    </a:lnTo>
                    <a:lnTo>
                      <a:pt x="271" y="55"/>
                    </a:lnTo>
                    <a:lnTo>
                      <a:pt x="263" y="75"/>
                    </a:lnTo>
                    <a:lnTo>
                      <a:pt x="253" y="95"/>
                    </a:lnTo>
                    <a:lnTo>
                      <a:pt x="241" y="113"/>
                    </a:lnTo>
                    <a:lnTo>
                      <a:pt x="234" y="120"/>
                    </a:lnTo>
                    <a:lnTo>
                      <a:pt x="228" y="128"/>
                    </a:lnTo>
                    <a:lnTo>
                      <a:pt x="219" y="135"/>
                    </a:lnTo>
                    <a:lnTo>
                      <a:pt x="213" y="140"/>
                    </a:lnTo>
                    <a:lnTo>
                      <a:pt x="196" y="151"/>
                    </a:lnTo>
                    <a:lnTo>
                      <a:pt x="173" y="166"/>
                    </a:lnTo>
                    <a:lnTo>
                      <a:pt x="146" y="184"/>
                    </a:lnTo>
                    <a:lnTo>
                      <a:pt x="118" y="201"/>
                    </a:lnTo>
                    <a:lnTo>
                      <a:pt x="91" y="216"/>
                    </a:lnTo>
                    <a:lnTo>
                      <a:pt x="66" y="226"/>
                    </a:lnTo>
                    <a:lnTo>
                      <a:pt x="56" y="229"/>
                    </a:lnTo>
                    <a:lnTo>
                      <a:pt x="48" y="229"/>
                    </a:lnTo>
                    <a:lnTo>
                      <a:pt x="42" y="227"/>
                    </a:lnTo>
                    <a:lnTo>
                      <a:pt x="37" y="222"/>
                    </a:lnTo>
                    <a:lnTo>
                      <a:pt x="30" y="208"/>
                    </a:lnTo>
                    <a:lnTo>
                      <a:pt x="22" y="186"/>
                    </a:lnTo>
                    <a:lnTo>
                      <a:pt x="15" y="161"/>
                    </a:lnTo>
                    <a:lnTo>
                      <a:pt x="10" y="133"/>
                    </a:lnTo>
                    <a:lnTo>
                      <a:pt x="5" y="106"/>
                    </a:lnTo>
                    <a:lnTo>
                      <a:pt x="2" y="80"/>
                    </a:lnTo>
                    <a:lnTo>
                      <a:pt x="0" y="58"/>
                    </a:lnTo>
                    <a:lnTo>
                      <a:pt x="2" y="4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0" name="Freeform 806"/>
              <p:cNvSpPr>
                <a:spLocks/>
              </p:cNvSpPr>
              <p:nvPr/>
            </p:nvSpPr>
            <p:spPr bwMode="auto">
              <a:xfrm>
                <a:off x="2152" y="3076"/>
                <a:ext cx="260" cy="214"/>
              </a:xfrm>
              <a:custGeom>
                <a:avLst/>
                <a:gdLst>
                  <a:gd name="T0" fmla="*/ 2 w 260"/>
                  <a:gd name="T1" fmla="*/ 40 h 214"/>
                  <a:gd name="T2" fmla="*/ 4 w 260"/>
                  <a:gd name="T3" fmla="*/ 35 h 214"/>
                  <a:gd name="T4" fmla="*/ 5 w 260"/>
                  <a:gd name="T5" fmla="*/ 32 h 214"/>
                  <a:gd name="T6" fmla="*/ 9 w 260"/>
                  <a:gd name="T7" fmla="*/ 28 h 214"/>
                  <a:gd name="T8" fmla="*/ 12 w 260"/>
                  <a:gd name="T9" fmla="*/ 27 h 214"/>
                  <a:gd name="T10" fmla="*/ 19 w 260"/>
                  <a:gd name="T11" fmla="*/ 22 h 214"/>
                  <a:gd name="T12" fmla="*/ 30 w 260"/>
                  <a:gd name="T13" fmla="*/ 20 h 214"/>
                  <a:gd name="T14" fmla="*/ 42 w 260"/>
                  <a:gd name="T15" fmla="*/ 20 h 214"/>
                  <a:gd name="T16" fmla="*/ 55 w 260"/>
                  <a:gd name="T17" fmla="*/ 20 h 214"/>
                  <a:gd name="T18" fmla="*/ 68 w 260"/>
                  <a:gd name="T19" fmla="*/ 20 h 214"/>
                  <a:gd name="T20" fmla="*/ 85 w 260"/>
                  <a:gd name="T21" fmla="*/ 20 h 214"/>
                  <a:gd name="T22" fmla="*/ 103 w 260"/>
                  <a:gd name="T23" fmla="*/ 18 h 214"/>
                  <a:gd name="T24" fmla="*/ 128 w 260"/>
                  <a:gd name="T25" fmla="*/ 15 h 214"/>
                  <a:gd name="T26" fmla="*/ 155 w 260"/>
                  <a:gd name="T27" fmla="*/ 10 h 214"/>
                  <a:gd name="T28" fmla="*/ 183 w 260"/>
                  <a:gd name="T29" fmla="*/ 5 h 214"/>
                  <a:gd name="T30" fmla="*/ 208 w 260"/>
                  <a:gd name="T31" fmla="*/ 2 h 214"/>
                  <a:gd name="T32" fmla="*/ 231 w 260"/>
                  <a:gd name="T33" fmla="*/ 0 h 214"/>
                  <a:gd name="T34" fmla="*/ 241 w 260"/>
                  <a:gd name="T35" fmla="*/ 2 h 214"/>
                  <a:gd name="T36" fmla="*/ 248 w 260"/>
                  <a:gd name="T37" fmla="*/ 3 h 214"/>
                  <a:gd name="T38" fmla="*/ 253 w 260"/>
                  <a:gd name="T39" fmla="*/ 5 h 214"/>
                  <a:gd name="T40" fmla="*/ 256 w 260"/>
                  <a:gd name="T41" fmla="*/ 8 h 214"/>
                  <a:gd name="T42" fmla="*/ 258 w 260"/>
                  <a:gd name="T43" fmla="*/ 13 h 214"/>
                  <a:gd name="T44" fmla="*/ 260 w 260"/>
                  <a:gd name="T45" fmla="*/ 20 h 214"/>
                  <a:gd name="T46" fmla="*/ 258 w 260"/>
                  <a:gd name="T47" fmla="*/ 27 h 214"/>
                  <a:gd name="T48" fmla="*/ 258 w 260"/>
                  <a:gd name="T49" fmla="*/ 35 h 214"/>
                  <a:gd name="T50" fmla="*/ 253 w 260"/>
                  <a:gd name="T51" fmla="*/ 51 h 214"/>
                  <a:gd name="T52" fmla="*/ 245 w 260"/>
                  <a:gd name="T53" fmla="*/ 70 h 214"/>
                  <a:gd name="T54" fmla="*/ 235 w 260"/>
                  <a:gd name="T55" fmla="*/ 88 h 214"/>
                  <a:gd name="T56" fmla="*/ 225 w 260"/>
                  <a:gd name="T57" fmla="*/ 104 h 214"/>
                  <a:gd name="T58" fmla="*/ 211 w 260"/>
                  <a:gd name="T59" fmla="*/ 119 h 214"/>
                  <a:gd name="T60" fmla="*/ 198 w 260"/>
                  <a:gd name="T61" fmla="*/ 129 h 214"/>
                  <a:gd name="T62" fmla="*/ 181 w 260"/>
                  <a:gd name="T63" fmla="*/ 139 h 214"/>
                  <a:gd name="T64" fmla="*/ 160 w 260"/>
                  <a:gd name="T65" fmla="*/ 154 h 214"/>
                  <a:gd name="T66" fmla="*/ 137 w 260"/>
                  <a:gd name="T67" fmla="*/ 171 h 214"/>
                  <a:gd name="T68" fmla="*/ 110 w 260"/>
                  <a:gd name="T69" fmla="*/ 187 h 214"/>
                  <a:gd name="T70" fmla="*/ 85 w 260"/>
                  <a:gd name="T71" fmla="*/ 201 h 214"/>
                  <a:gd name="T72" fmla="*/ 62 w 260"/>
                  <a:gd name="T73" fmla="*/ 210 h 214"/>
                  <a:gd name="T74" fmla="*/ 53 w 260"/>
                  <a:gd name="T75" fmla="*/ 212 h 214"/>
                  <a:gd name="T76" fmla="*/ 45 w 260"/>
                  <a:gd name="T77" fmla="*/ 214 h 214"/>
                  <a:gd name="T78" fmla="*/ 39 w 260"/>
                  <a:gd name="T79" fmla="*/ 212 h 214"/>
                  <a:gd name="T80" fmla="*/ 34 w 260"/>
                  <a:gd name="T81" fmla="*/ 207 h 214"/>
                  <a:gd name="T82" fmla="*/ 27 w 260"/>
                  <a:gd name="T83" fmla="*/ 194 h 214"/>
                  <a:gd name="T84" fmla="*/ 20 w 260"/>
                  <a:gd name="T85" fmla="*/ 174 h 214"/>
                  <a:gd name="T86" fmla="*/ 15 w 260"/>
                  <a:gd name="T87" fmla="*/ 149 h 214"/>
                  <a:gd name="T88" fmla="*/ 9 w 260"/>
                  <a:gd name="T89" fmla="*/ 124 h 214"/>
                  <a:gd name="T90" fmla="*/ 4 w 260"/>
                  <a:gd name="T91" fmla="*/ 98 h 214"/>
                  <a:gd name="T92" fmla="*/ 2 w 260"/>
                  <a:gd name="T93" fmla="*/ 75 h 214"/>
                  <a:gd name="T94" fmla="*/ 0 w 260"/>
                  <a:gd name="T95" fmla="*/ 55 h 214"/>
                  <a:gd name="T96" fmla="*/ 2 w 260"/>
                  <a:gd name="T97" fmla="*/ 4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14"/>
                  <a:gd name="T149" fmla="*/ 260 w 260"/>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14">
                    <a:moveTo>
                      <a:pt x="2" y="40"/>
                    </a:moveTo>
                    <a:lnTo>
                      <a:pt x="4" y="35"/>
                    </a:lnTo>
                    <a:lnTo>
                      <a:pt x="5" y="32"/>
                    </a:lnTo>
                    <a:lnTo>
                      <a:pt x="9" y="28"/>
                    </a:lnTo>
                    <a:lnTo>
                      <a:pt x="12" y="27"/>
                    </a:lnTo>
                    <a:lnTo>
                      <a:pt x="19" y="22"/>
                    </a:lnTo>
                    <a:lnTo>
                      <a:pt x="30" y="20"/>
                    </a:lnTo>
                    <a:lnTo>
                      <a:pt x="42" y="20"/>
                    </a:lnTo>
                    <a:lnTo>
                      <a:pt x="55" y="20"/>
                    </a:lnTo>
                    <a:lnTo>
                      <a:pt x="68" y="20"/>
                    </a:lnTo>
                    <a:lnTo>
                      <a:pt x="85" y="20"/>
                    </a:lnTo>
                    <a:lnTo>
                      <a:pt x="103" y="18"/>
                    </a:lnTo>
                    <a:lnTo>
                      <a:pt x="128" y="15"/>
                    </a:lnTo>
                    <a:lnTo>
                      <a:pt x="155" y="10"/>
                    </a:lnTo>
                    <a:lnTo>
                      <a:pt x="183" y="5"/>
                    </a:lnTo>
                    <a:lnTo>
                      <a:pt x="208" y="2"/>
                    </a:lnTo>
                    <a:lnTo>
                      <a:pt x="231" y="0"/>
                    </a:lnTo>
                    <a:lnTo>
                      <a:pt x="241" y="2"/>
                    </a:lnTo>
                    <a:lnTo>
                      <a:pt x="248" y="3"/>
                    </a:lnTo>
                    <a:lnTo>
                      <a:pt x="253" y="5"/>
                    </a:lnTo>
                    <a:lnTo>
                      <a:pt x="256" y="8"/>
                    </a:lnTo>
                    <a:lnTo>
                      <a:pt x="258" y="13"/>
                    </a:lnTo>
                    <a:lnTo>
                      <a:pt x="260" y="20"/>
                    </a:lnTo>
                    <a:lnTo>
                      <a:pt x="258" y="27"/>
                    </a:lnTo>
                    <a:lnTo>
                      <a:pt x="258" y="35"/>
                    </a:lnTo>
                    <a:lnTo>
                      <a:pt x="253" y="51"/>
                    </a:lnTo>
                    <a:lnTo>
                      <a:pt x="245" y="70"/>
                    </a:lnTo>
                    <a:lnTo>
                      <a:pt x="235" y="88"/>
                    </a:lnTo>
                    <a:lnTo>
                      <a:pt x="225" y="104"/>
                    </a:lnTo>
                    <a:lnTo>
                      <a:pt x="211" y="119"/>
                    </a:lnTo>
                    <a:lnTo>
                      <a:pt x="198" y="129"/>
                    </a:lnTo>
                    <a:lnTo>
                      <a:pt x="181" y="139"/>
                    </a:lnTo>
                    <a:lnTo>
                      <a:pt x="160" y="154"/>
                    </a:lnTo>
                    <a:lnTo>
                      <a:pt x="137" y="171"/>
                    </a:lnTo>
                    <a:lnTo>
                      <a:pt x="110" y="187"/>
                    </a:lnTo>
                    <a:lnTo>
                      <a:pt x="85" y="201"/>
                    </a:lnTo>
                    <a:lnTo>
                      <a:pt x="62" y="210"/>
                    </a:lnTo>
                    <a:lnTo>
                      <a:pt x="53" y="212"/>
                    </a:lnTo>
                    <a:lnTo>
                      <a:pt x="45" y="214"/>
                    </a:lnTo>
                    <a:lnTo>
                      <a:pt x="39" y="212"/>
                    </a:lnTo>
                    <a:lnTo>
                      <a:pt x="34" y="207"/>
                    </a:lnTo>
                    <a:lnTo>
                      <a:pt x="27" y="194"/>
                    </a:lnTo>
                    <a:lnTo>
                      <a:pt x="20" y="174"/>
                    </a:lnTo>
                    <a:lnTo>
                      <a:pt x="15" y="149"/>
                    </a:lnTo>
                    <a:lnTo>
                      <a:pt x="9" y="124"/>
                    </a:lnTo>
                    <a:lnTo>
                      <a:pt x="4" y="98"/>
                    </a:lnTo>
                    <a:lnTo>
                      <a:pt x="2" y="75"/>
                    </a:lnTo>
                    <a:lnTo>
                      <a:pt x="0" y="55"/>
                    </a:lnTo>
                    <a:lnTo>
                      <a:pt x="2" y="40"/>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1" name="Freeform 807"/>
              <p:cNvSpPr>
                <a:spLocks/>
              </p:cNvSpPr>
              <p:nvPr/>
            </p:nvSpPr>
            <p:spPr bwMode="auto">
              <a:xfrm>
                <a:off x="2161" y="3083"/>
                <a:ext cx="239" cy="197"/>
              </a:xfrm>
              <a:custGeom>
                <a:avLst/>
                <a:gdLst>
                  <a:gd name="T0" fmla="*/ 1 w 239"/>
                  <a:gd name="T1" fmla="*/ 36 h 197"/>
                  <a:gd name="T2" fmla="*/ 5 w 239"/>
                  <a:gd name="T3" fmla="*/ 29 h 197"/>
                  <a:gd name="T4" fmla="*/ 10 w 239"/>
                  <a:gd name="T5" fmla="*/ 25 h 197"/>
                  <a:gd name="T6" fmla="*/ 18 w 239"/>
                  <a:gd name="T7" fmla="*/ 21 h 197"/>
                  <a:gd name="T8" fmla="*/ 26 w 239"/>
                  <a:gd name="T9" fmla="*/ 18 h 197"/>
                  <a:gd name="T10" fmla="*/ 38 w 239"/>
                  <a:gd name="T11" fmla="*/ 18 h 197"/>
                  <a:gd name="T12" fmla="*/ 49 w 239"/>
                  <a:gd name="T13" fmla="*/ 18 h 197"/>
                  <a:gd name="T14" fmla="*/ 63 w 239"/>
                  <a:gd name="T15" fmla="*/ 18 h 197"/>
                  <a:gd name="T16" fmla="*/ 78 w 239"/>
                  <a:gd name="T17" fmla="*/ 18 h 197"/>
                  <a:gd name="T18" fmla="*/ 94 w 239"/>
                  <a:gd name="T19" fmla="*/ 16 h 197"/>
                  <a:gd name="T20" fmla="*/ 118 w 239"/>
                  <a:gd name="T21" fmla="*/ 13 h 197"/>
                  <a:gd name="T22" fmla="*/ 143 w 239"/>
                  <a:gd name="T23" fmla="*/ 10 h 197"/>
                  <a:gd name="T24" fmla="*/ 167 w 239"/>
                  <a:gd name="T25" fmla="*/ 5 h 197"/>
                  <a:gd name="T26" fmla="*/ 192 w 239"/>
                  <a:gd name="T27" fmla="*/ 1 h 197"/>
                  <a:gd name="T28" fmla="*/ 214 w 239"/>
                  <a:gd name="T29" fmla="*/ 0 h 197"/>
                  <a:gd name="T30" fmla="*/ 222 w 239"/>
                  <a:gd name="T31" fmla="*/ 1 h 197"/>
                  <a:gd name="T32" fmla="*/ 229 w 239"/>
                  <a:gd name="T33" fmla="*/ 1 h 197"/>
                  <a:gd name="T34" fmla="*/ 234 w 239"/>
                  <a:gd name="T35" fmla="*/ 5 h 197"/>
                  <a:gd name="T36" fmla="*/ 237 w 239"/>
                  <a:gd name="T37" fmla="*/ 8 h 197"/>
                  <a:gd name="T38" fmla="*/ 239 w 239"/>
                  <a:gd name="T39" fmla="*/ 13 h 197"/>
                  <a:gd name="T40" fmla="*/ 239 w 239"/>
                  <a:gd name="T41" fmla="*/ 18 h 197"/>
                  <a:gd name="T42" fmla="*/ 239 w 239"/>
                  <a:gd name="T43" fmla="*/ 25 h 197"/>
                  <a:gd name="T44" fmla="*/ 237 w 239"/>
                  <a:gd name="T45" fmla="*/ 31 h 197"/>
                  <a:gd name="T46" fmla="*/ 232 w 239"/>
                  <a:gd name="T47" fmla="*/ 48 h 197"/>
                  <a:gd name="T48" fmla="*/ 226 w 239"/>
                  <a:gd name="T49" fmla="*/ 64 h 197"/>
                  <a:gd name="T50" fmla="*/ 217 w 239"/>
                  <a:gd name="T51" fmla="*/ 81 h 197"/>
                  <a:gd name="T52" fmla="*/ 207 w 239"/>
                  <a:gd name="T53" fmla="*/ 96 h 197"/>
                  <a:gd name="T54" fmla="*/ 196 w 239"/>
                  <a:gd name="T55" fmla="*/ 109 h 197"/>
                  <a:gd name="T56" fmla="*/ 182 w 239"/>
                  <a:gd name="T57" fmla="*/ 119 h 197"/>
                  <a:gd name="T58" fmla="*/ 167 w 239"/>
                  <a:gd name="T59" fmla="*/ 129 h 197"/>
                  <a:gd name="T60" fmla="*/ 147 w 239"/>
                  <a:gd name="T61" fmla="*/ 142 h 197"/>
                  <a:gd name="T62" fmla="*/ 124 w 239"/>
                  <a:gd name="T63" fmla="*/ 159 h 197"/>
                  <a:gd name="T64" fmla="*/ 101 w 239"/>
                  <a:gd name="T65" fmla="*/ 174 h 197"/>
                  <a:gd name="T66" fmla="*/ 78 w 239"/>
                  <a:gd name="T67" fmla="*/ 185 h 197"/>
                  <a:gd name="T68" fmla="*/ 58 w 239"/>
                  <a:gd name="T69" fmla="*/ 195 h 197"/>
                  <a:gd name="T70" fmla="*/ 48 w 239"/>
                  <a:gd name="T71" fmla="*/ 197 h 197"/>
                  <a:gd name="T72" fmla="*/ 41 w 239"/>
                  <a:gd name="T73" fmla="*/ 197 h 197"/>
                  <a:gd name="T74" fmla="*/ 35 w 239"/>
                  <a:gd name="T75" fmla="*/ 195 h 197"/>
                  <a:gd name="T76" fmla="*/ 31 w 239"/>
                  <a:gd name="T77" fmla="*/ 192 h 197"/>
                  <a:gd name="T78" fmla="*/ 25 w 239"/>
                  <a:gd name="T79" fmla="*/ 179 h 197"/>
                  <a:gd name="T80" fmla="*/ 18 w 239"/>
                  <a:gd name="T81" fmla="*/ 160 h 197"/>
                  <a:gd name="T82" fmla="*/ 13 w 239"/>
                  <a:gd name="T83" fmla="*/ 139 h 197"/>
                  <a:gd name="T84" fmla="*/ 8 w 239"/>
                  <a:gd name="T85" fmla="*/ 114 h 197"/>
                  <a:gd name="T86" fmla="*/ 3 w 239"/>
                  <a:gd name="T87" fmla="*/ 91 h 197"/>
                  <a:gd name="T88" fmla="*/ 1 w 239"/>
                  <a:gd name="T89" fmla="*/ 69 h 197"/>
                  <a:gd name="T90" fmla="*/ 0 w 239"/>
                  <a:gd name="T91" fmla="*/ 49 h 197"/>
                  <a:gd name="T92" fmla="*/ 1 w 239"/>
                  <a:gd name="T93" fmla="*/ 36 h 1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9"/>
                  <a:gd name="T142" fmla="*/ 0 h 197"/>
                  <a:gd name="T143" fmla="*/ 239 w 239"/>
                  <a:gd name="T144" fmla="*/ 197 h 1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9" h="197">
                    <a:moveTo>
                      <a:pt x="1" y="36"/>
                    </a:moveTo>
                    <a:lnTo>
                      <a:pt x="5" y="29"/>
                    </a:lnTo>
                    <a:lnTo>
                      <a:pt x="10" y="25"/>
                    </a:lnTo>
                    <a:lnTo>
                      <a:pt x="18" y="21"/>
                    </a:lnTo>
                    <a:lnTo>
                      <a:pt x="26" y="18"/>
                    </a:lnTo>
                    <a:lnTo>
                      <a:pt x="38" y="18"/>
                    </a:lnTo>
                    <a:lnTo>
                      <a:pt x="49" y="18"/>
                    </a:lnTo>
                    <a:lnTo>
                      <a:pt x="63" y="18"/>
                    </a:lnTo>
                    <a:lnTo>
                      <a:pt x="78" y="18"/>
                    </a:lnTo>
                    <a:lnTo>
                      <a:pt x="94" y="16"/>
                    </a:lnTo>
                    <a:lnTo>
                      <a:pt x="118" y="13"/>
                    </a:lnTo>
                    <a:lnTo>
                      <a:pt x="143" y="10"/>
                    </a:lnTo>
                    <a:lnTo>
                      <a:pt x="167" y="5"/>
                    </a:lnTo>
                    <a:lnTo>
                      <a:pt x="192" y="1"/>
                    </a:lnTo>
                    <a:lnTo>
                      <a:pt x="214" y="0"/>
                    </a:lnTo>
                    <a:lnTo>
                      <a:pt x="222" y="1"/>
                    </a:lnTo>
                    <a:lnTo>
                      <a:pt x="229" y="1"/>
                    </a:lnTo>
                    <a:lnTo>
                      <a:pt x="234" y="5"/>
                    </a:lnTo>
                    <a:lnTo>
                      <a:pt x="237" y="8"/>
                    </a:lnTo>
                    <a:lnTo>
                      <a:pt x="239" y="13"/>
                    </a:lnTo>
                    <a:lnTo>
                      <a:pt x="239" y="18"/>
                    </a:lnTo>
                    <a:lnTo>
                      <a:pt x="239" y="25"/>
                    </a:lnTo>
                    <a:lnTo>
                      <a:pt x="237" y="31"/>
                    </a:lnTo>
                    <a:lnTo>
                      <a:pt x="232" y="48"/>
                    </a:lnTo>
                    <a:lnTo>
                      <a:pt x="226" y="64"/>
                    </a:lnTo>
                    <a:lnTo>
                      <a:pt x="217" y="81"/>
                    </a:lnTo>
                    <a:lnTo>
                      <a:pt x="207" y="96"/>
                    </a:lnTo>
                    <a:lnTo>
                      <a:pt x="196" y="109"/>
                    </a:lnTo>
                    <a:lnTo>
                      <a:pt x="182" y="119"/>
                    </a:lnTo>
                    <a:lnTo>
                      <a:pt x="167" y="129"/>
                    </a:lnTo>
                    <a:lnTo>
                      <a:pt x="147" y="142"/>
                    </a:lnTo>
                    <a:lnTo>
                      <a:pt x="124" y="159"/>
                    </a:lnTo>
                    <a:lnTo>
                      <a:pt x="101" y="174"/>
                    </a:lnTo>
                    <a:lnTo>
                      <a:pt x="78" y="185"/>
                    </a:lnTo>
                    <a:lnTo>
                      <a:pt x="58" y="195"/>
                    </a:lnTo>
                    <a:lnTo>
                      <a:pt x="48" y="197"/>
                    </a:lnTo>
                    <a:lnTo>
                      <a:pt x="41" y="197"/>
                    </a:lnTo>
                    <a:lnTo>
                      <a:pt x="35" y="195"/>
                    </a:lnTo>
                    <a:lnTo>
                      <a:pt x="31" y="192"/>
                    </a:lnTo>
                    <a:lnTo>
                      <a:pt x="25" y="179"/>
                    </a:lnTo>
                    <a:lnTo>
                      <a:pt x="18" y="160"/>
                    </a:lnTo>
                    <a:lnTo>
                      <a:pt x="13" y="139"/>
                    </a:lnTo>
                    <a:lnTo>
                      <a:pt x="8" y="114"/>
                    </a:lnTo>
                    <a:lnTo>
                      <a:pt x="3" y="91"/>
                    </a:lnTo>
                    <a:lnTo>
                      <a:pt x="1" y="69"/>
                    </a:lnTo>
                    <a:lnTo>
                      <a:pt x="0" y="49"/>
                    </a:lnTo>
                    <a:lnTo>
                      <a:pt x="1" y="36"/>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2" name="Freeform 808"/>
              <p:cNvSpPr>
                <a:spLocks/>
              </p:cNvSpPr>
              <p:nvPr/>
            </p:nvSpPr>
            <p:spPr bwMode="auto">
              <a:xfrm>
                <a:off x="2169" y="3091"/>
                <a:ext cx="219" cy="181"/>
              </a:xfrm>
              <a:custGeom>
                <a:avLst/>
                <a:gdLst>
                  <a:gd name="T0" fmla="*/ 2 w 219"/>
                  <a:gd name="T1" fmla="*/ 33 h 181"/>
                  <a:gd name="T2" fmla="*/ 3 w 219"/>
                  <a:gd name="T3" fmla="*/ 25 h 181"/>
                  <a:gd name="T4" fmla="*/ 8 w 219"/>
                  <a:gd name="T5" fmla="*/ 21 h 181"/>
                  <a:gd name="T6" fmla="*/ 17 w 219"/>
                  <a:gd name="T7" fmla="*/ 18 h 181"/>
                  <a:gd name="T8" fmla="*/ 25 w 219"/>
                  <a:gd name="T9" fmla="*/ 17 h 181"/>
                  <a:gd name="T10" fmla="*/ 35 w 219"/>
                  <a:gd name="T11" fmla="*/ 15 h 181"/>
                  <a:gd name="T12" fmla="*/ 46 w 219"/>
                  <a:gd name="T13" fmla="*/ 15 h 181"/>
                  <a:gd name="T14" fmla="*/ 58 w 219"/>
                  <a:gd name="T15" fmla="*/ 15 h 181"/>
                  <a:gd name="T16" fmla="*/ 71 w 219"/>
                  <a:gd name="T17" fmla="*/ 15 h 181"/>
                  <a:gd name="T18" fmla="*/ 88 w 219"/>
                  <a:gd name="T19" fmla="*/ 13 h 181"/>
                  <a:gd name="T20" fmla="*/ 108 w 219"/>
                  <a:gd name="T21" fmla="*/ 12 h 181"/>
                  <a:gd name="T22" fmla="*/ 131 w 219"/>
                  <a:gd name="T23" fmla="*/ 7 h 181"/>
                  <a:gd name="T24" fmla="*/ 154 w 219"/>
                  <a:gd name="T25" fmla="*/ 3 h 181"/>
                  <a:gd name="T26" fmla="*/ 178 w 219"/>
                  <a:gd name="T27" fmla="*/ 0 h 181"/>
                  <a:gd name="T28" fmla="*/ 196 w 219"/>
                  <a:gd name="T29" fmla="*/ 0 h 181"/>
                  <a:gd name="T30" fmla="*/ 204 w 219"/>
                  <a:gd name="T31" fmla="*/ 0 h 181"/>
                  <a:gd name="T32" fmla="*/ 211 w 219"/>
                  <a:gd name="T33" fmla="*/ 0 h 181"/>
                  <a:gd name="T34" fmla="*/ 216 w 219"/>
                  <a:gd name="T35" fmla="*/ 3 h 181"/>
                  <a:gd name="T36" fmla="*/ 218 w 219"/>
                  <a:gd name="T37" fmla="*/ 7 h 181"/>
                  <a:gd name="T38" fmla="*/ 219 w 219"/>
                  <a:gd name="T39" fmla="*/ 15 h 181"/>
                  <a:gd name="T40" fmla="*/ 219 w 219"/>
                  <a:gd name="T41" fmla="*/ 28 h 181"/>
                  <a:gd name="T42" fmla="*/ 214 w 219"/>
                  <a:gd name="T43" fmla="*/ 41 h 181"/>
                  <a:gd name="T44" fmla="*/ 208 w 219"/>
                  <a:gd name="T45" fmla="*/ 58 h 181"/>
                  <a:gd name="T46" fmla="*/ 199 w 219"/>
                  <a:gd name="T47" fmla="*/ 73 h 181"/>
                  <a:gd name="T48" fmla="*/ 191 w 219"/>
                  <a:gd name="T49" fmla="*/ 88 h 181"/>
                  <a:gd name="T50" fmla="*/ 179 w 219"/>
                  <a:gd name="T51" fmla="*/ 99 h 181"/>
                  <a:gd name="T52" fmla="*/ 169 w 219"/>
                  <a:gd name="T53" fmla="*/ 109 h 181"/>
                  <a:gd name="T54" fmla="*/ 154 w 219"/>
                  <a:gd name="T55" fmla="*/ 118 h 181"/>
                  <a:gd name="T56" fmla="*/ 136 w 219"/>
                  <a:gd name="T57" fmla="*/ 131 h 181"/>
                  <a:gd name="T58" fmla="*/ 115 w 219"/>
                  <a:gd name="T59" fmla="*/ 144 h 181"/>
                  <a:gd name="T60" fmla="*/ 93 w 219"/>
                  <a:gd name="T61" fmla="*/ 157 h 181"/>
                  <a:gd name="T62" fmla="*/ 71 w 219"/>
                  <a:gd name="T63" fmla="*/ 169 h 181"/>
                  <a:gd name="T64" fmla="*/ 53 w 219"/>
                  <a:gd name="T65" fmla="*/ 177 h 181"/>
                  <a:gd name="T66" fmla="*/ 45 w 219"/>
                  <a:gd name="T67" fmla="*/ 181 h 181"/>
                  <a:gd name="T68" fmla="*/ 38 w 219"/>
                  <a:gd name="T69" fmla="*/ 181 h 181"/>
                  <a:gd name="T70" fmla="*/ 33 w 219"/>
                  <a:gd name="T71" fmla="*/ 179 h 181"/>
                  <a:gd name="T72" fmla="*/ 28 w 219"/>
                  <a:gd name="T73" fmla="*/ 176 h 181"/>
                  <a:gd name="T74" fmla="*/ 23 w 219"/>
                  <a:gd name="T75" fmla="*/ 164 h 181"/>
                  <a:gd name="T76" fmla="*/ 17 w 219"/>
                  <a:gd name="T77" fmla="*/ 146 h 181"/>
                  <a:gd name="T78" fmla="*/ 12 w 219"/>
                  <a:gd name="T79" fmla="*/ 126 h 181"/>
                  <a:gd name="T80" fmla="*/ 7 w 219"/>
                  <a:gd name="T81" fmla="*/ 104 h 181"/>
                  <a:gd name="T82" fmla="*/ 3 w 219"/>
                  <a:gd name="T83" fmla="*/ 83 h 181"/>
                  <a:gd name="T84" fmla="*/ 0 w 219"/>
                  <a:gd name="T85" fmla="*/ 63 h 181"/>
                  <a:gd name="T86" fmla="*/ 0 w 219"/>
                  <a:gd name="T87" fmla="*/ 45 h 181"/>
                  <a:gd name="T88" fmla="*/ 2 w 219"/>
                  <a:gd name="T89" fmla="*/ 33 h 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9"/>
                  <a:gd name="T136" fmla="*/ 0 h 181"/>
                  <a:gd name="T137" fmla="*/ 219 w 219"/>
                  <a:gd name="T138" fmla="*/ 181 h 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9" h="181">
                    <a:moveTo>
                      <a:pt x="2" y="33"/>
                    </a:moveTo>
                    <a:lnTo>
                      <a:pt x="3" y="25"/>
                    </a:lnTo>
                    <a:lnTo>
                      <a:pt x="8" y="21"/>
                    </a:lnTo>
                    <a:lnTo>
                      <a:pt x="17" y="18"/>
                    </a:lnTo>
                    <a:lnTo>
                      <a:pt x="25" y="17"/>
                    </a:lnTo>
                    <a:lnTo>
                      <a:pt x="35" y="15"/>
                    </a:lnTo>
                    <a:lnTo>
                      <a:pt x="46" y="15"/>
                    </a:lnTo>
                    <a:lnTo>
                      <a:pt x="58" y="15"/>
                    </a:lnTo>
                    <a:lnTo>
                      <a:pt x="71" y="15"/>
                    </a:lnTo>
                    <a:lnTo>
                      <a:pt x="88" y="13"/>
                    </a:lnTo>
                    <a:lnTo>
                      <a:pt x="108" y="12"/>
                    </a:lnTo>
                    <a:lnTo>
                      <a:pt x="131" y="7"/>
                    </a:lnTo>
                    <a:lnTo>
                      <a:pt x="154" y="3"/>
                    </a:lnTo>
                    <a:lnTo>
                      <a:pt x="178" y="0"/>
                    </a:lnTo>
                    <a:lnTo>
                      <a:pt x="196" y="0"/>
                    </a:lnTo>
                    <a:lnTo>
                      <a:pt x="204" y="0"/>
                    </a:lnTo>
                    <a:lnTo>
                      <a:pt x="211" y="0"/>
                    </a:lnTo>
                    <a:lnTo>
                      <a:pt x="216" y="3"/>
                    </a:lnTo>
                    <a:lnTo>
                      <a:pt x="218" y="7"/>
                    </a:lnTo>
                    <a:lnTo>
                      <a:pt x="219" y="15"/>
                    </a:lnTo>
                    <a:lnTo>
                      <a:pt x="219" y="28"/>
                    </a:lnTo>
                    <a:lnTo>
                      <a:pt x="214" y="41"/>
                    </a:lnTo>
                    <a:lnTo>
                      <a:pt x="208" y="58"/>
                    </a:lnTo>
                    <a:lnTo>
                      <a:pt x="199" y="73"/>
                    </a:lnTo>
                    <a:lnTo>
                      <a:pt x="191" y="88"/>
                    </a:lnTo>
                    <a:lnTo>
                      <a:pt x="179" y="99"/>
                    </a:lnTo>
                    <a:lnTo>
                      <a:pt x="169" y="109"/>
                    </a:lnTo>
                    <a:lnTo>
                      <a:pt x="154" y="118"/>
                    </a:lnTo>
                    <a:lnTo>
                      <a:pt x="136" y="131"/>
                    </a:lnTo>
                    <a:lnTo>
                      <a:pt x="115" y="144"/>
                    </a:lnTo>
                    <a:lnTo>
                      <a:pt x="93" y="157"/>
                    </a:lnTo>
                    <a:lnTo>
                      <a:pt x="71" y="169"/>
                    </a:lnTo>
                    <a:lnTo>
                      <a:pt x="53" y="177"/>
                    </a:lnTo>
                    <a:lnTo>
                      <a:pt x="45" y="181"/>
                    </a:lnTo>
                    <a:lnTo>
                      <a:pt x="38" y="181"/>
                    </a:lnTo>
                    <a:lnTo>
                      <a:pt x="33" y="179"/>
                    </a:lnTo>
                    <a:lnTo>
                      <a:pt x="28" y="176"/>
                    </a:lnTo>
                    <a:lnTo>
                      <a:pt x="23" y="164"/>
                    </a:lnTo>
                    <a:lnTo>
                      <a:pt x="17" y="146"/>
                    </a:lnTo>
                    <a:lnTo>
                      <a:pt x="12" y="126"/>
                    </a:lnTo>
                    <a:lnTo>
                      <a:pt x="7" y="104"/>
                    </a:lnTo>
                    <a:lnTo>
                      <a:pt x="3" y="83"/>
                    </a:lnTo>
                    <a:lnTo>
                      <a:pt x="0" y="63"/>
                    </a:lnTo>
                    <a:lnTo>
                      <a:pt x="0" y="45"/>
                    </a:lnTo>
                    <a:lnTo>
                      <a:pt x="2" y="33"/>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3" name="Freeform 809"/>
              <p:cNvSpPr>
                <a:spLocks/>
              </p:cNvSpPr>
              <p:nvPr/>
            </p:nvSpPr>
            <p:spPr bwMode="auto">
              <a:xfrm>
                <a:off x="2177" y="3098"/>
                <a:ext cx="201" cy="164"/>
              </a:xfrm>
              <a:custGeom>
                <a:avLst/>
                <a:gdLst>
                  <a:gd name="T0" fmla="*/ 0 w 201"/>
                  <a:gd name="T1" fmla="*/ 29 h 164"/>
                  <a:gd name="T2" fmla="*/ 4 w 201"/>
                  <a:gd name="T3" fmla="*/ 23 h 164"/>
                  <a:gd name="T4" fmla="*/ 9 w 201"/>
                  <a:gd name="T5" fmla="*/ 18 h 164"/>
                  <a:gd name="T6" fmla="*/ 15 w 201"/>
                  <a:gd name="T7" fmla="*/ 16 h 164"/>
                  <a:gd name="T8" fmla="*/ 22 w 201"/>
                  <a:gd name="T9" fmla="*/ 14 h 164"/>
                  <a:gd name="T10" fmla="*/ 32 w 201"/>
                  <a:gd name="T11" fmla="*/ 13 h 164"/>
                  <a:gd name="T12" fmla="*/ 42 w 201"/>
                  <a:gd name="T13" fmla="*/ 13 h 164"/>
                  <a:gd name="T14" fmla="*/ 53 w 201"/>
                  <a:gd name="T15" fmla="*/ 13 h 164"/>
                  <a:gd name="T16" fmla="*/ 65 w 201"/>
                  <a:gd name="T17" fmla="*/ 13 h 164"/>
                  <a:gd name="T18" fmla="*/ 80 w 201"/>
                  <a:gd name="T19" fmla="*/ 13 h 164"/>
                  <a:gd name="T20" fmla="*/ 98 w 201"/>
                  <a:gd name="T21" fmla="*/ 10 h 164"/>
                  <a:gd name="T22" fmla="*/ 120 w 201"/>
                  <a:gd name="T23" fmla="*/ 6 h 164"/>
                  <a:gd name="T24" fmla="*/ 141 w 201"/>
                  <a:gd name="T25" fmla="*/ 3 h 164"/>
                  <a:gd name="T26" fmla="*/ 161 w 201"/>
                  <a:gd name="T27" fmla="*/ 0 h 164"/>
                  <a:gd name="T28" fmla="*/ 180 w 201"/>
                  <a:gd name="T29" fmla="*/ 0 h 164"/>
                  <a:gd name="T30" fmla="*/ 186 w 201"/>
                  <a:gd name="T31" fmla="*/ 0 h 164"/>
                  <a:gd name="T32" fmla="*/ 193 w 201"/>
                  <a:gd name="T33" fmla="*/ 0 h 164"/>
                  <a:gd name="T34" fmla="*/ 196 w 201"/>
                  <a:gd name="T35" fmla="*/ 3 h 164"/>
                  <a:gd name="T36" fmla="*/ 200 w 201"/>
                  <a:gd name="T37" fmla="*/ 5 h 164"/>
                  <a:gd name="T38" fmla="*/ 201 w 201"/>
                  <a:gd name="T39" fmla="*/ 13 h 164"/>
                  <a:gd name="T40" fmla="*/ 200 w 201"/>
                  <a:gd name="T41" fmla="*/ 24 h 164"/>
                  <a:gd name="T42" fmla="*/ 196 w 201"/>
                  <a:gd name="T43" fmla="*/ 38 h 164"/>
                  <a:gd name="T44" fmla="*/ 190 w 201"/>
                  <a:gd name="T45" fmla="*/ 53 h 164"/>
                  <a:gd name="T46" fmla="*/ 183 w 201"/>
                  <a:gd name="T47" fmla="*/ 66 h 164"/>
                  <a:gd name="T48" fmla="*/ 175 w 201"/>
                  <a:gd name="T49" fmla="*/ 79 h 164"/>
                  <a:gd name="T50" fmla="*/ 165 w 201"/>
                  <a:gd name="T51" fmla="*/ 91 h 164"/>
                  <a:gd name="T52" fmla="*/ 155 w 201"/>
                  <a:gd name="T53" fmla="*/ 99 h 164"/>
                  <a:gd name="T54" fmla="*/ 141 w 201"/>
                  <a:gd name="T55" fmla="*/ 107 h 164"/>
                  <a:gd name="T56" fmla="*/ 125 w 201"/>
                  <a:gd name="T57" fmla="*/ 119 h 164"/>
                  <a:gd name="T58" fmla="*/ 105 w 201"/>
                  <a:gd name="T59" fmla="*/ 132 h 164"/>
                  <a:gd name="T60" fmla="*/ 85 w 201"/>
                  <a:gd name="T61" fmla="*/ 144 h 164"/>
                  <a:gd name="T62" fmla="*/ 65 w 201"/>
                  <a:gd name="T63" fmla="*/ 155 h 164"/>
                  <a:gd name="T64" fmla="*/ 48 w 201"/>
                  <a:gd name="T65" fmla="*/ 162 h 164"/>
                  <a:gd name="T66" fmla="*/ 40 w 201"/>
                  <a:gd name="T67" fmla="*/ 164 h 164"/>
                  <a:gd name="T68" fmla="*/ 35 w 201"/>
                  <a:gd name="T69" fmla="*/ 164 h 164"/>
                  <a:gd name="T70" fmla="*/ 30 w 201"/>
                  <a:gd name="T71" fmla="*/ 164 h 164"/>
                  <a:gd name="T72" fmla="*/ 27 w 201"/>
                  <a:gd name="T73" fmla="*/ 160 h 164"/>
                  <a:gd name="T74" fmla="*/ 22 w 201"/>
                  <a:gd name="T75" fmla="*/ 149 h 164"/>
                  <a:gd name="T76" fmla="*/ 15 w 201"/>
                  <a:gd name="T77" fmla="*/ 134 h 164"/>
                  <a:gd name="T78" fmla="*/ 10 w 201"/>
                  <a:gd name="T79" fmla="*/ 116 h 164"/>
                  <a:gd name="T80" fmla="*/ 7 w 201"/>
                  <a:gd name="T81" fmla="*/ 96 h 164"/>
                  <a:gd name="T82" fmla="*/ 4 w 201"/>
                  <a:gd name="T83" fmla="*/ 74 h 164"/>
                  <a:gd name="T84" fmla="*/ 0 w 201"/>
                  <a:gd name="T85" fmla="*/ 56 h 164"/>
                  <a:gd name="T86" fmla="*/ 0 w 201"/>
                  <a:gd name="T87" fmla="*/ 41 h 164"/>
                  <a:gd name="T88" fmla="*/ 0 w 201"/>
                  <a:gd name="T89" fmla="*/ 29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1"/>
                  <a:gd name="T136" fmla="*/ 0 h 164"/>
                  <a:gd name="T137" fmla="*/ 201 w 201"/>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1" h="164">
                    <a:moveTo>
                      <a:pt x="0" y="29"/>
                    </a:moveTo>
                    <a:lnTo>
                      <a:pt x="4" y="23"/>
                    </a:lnTo>
                    <a:lnTo>
                      <a:pt x="9" y="18"/>
                    </a:lnTo>
                    <a:lnTo>
                      <a:pt x="15" y="16"/>
                    </a:lnTo>
                    <a:lnTo>
                      <a:pt x="22" y="14"/>
                    </a:lnTo>
                    <a:lnTo>
                      <a:pt x="32" y="13"/>
                    </a:lnTo>
                    <a:lnTo>
                      <a:pt x="42" y="13"/>
                    </a:lnTo>
                    <a:lnTo>
                      <a:pt x="53" y="13"/>
                    </a:lnTo>
                    <a:lnTo>
                      <a:pt x="65" y="13"/>
                    </a:lnTo>
                    <a:lnTo>
                      <a:pt x="80" y="13"/>
                    </a:lnTo>
                    <a:lnTo>
                      <a:pt x="98" y="10"/>
                    </a:lnTo>
                    <a:lnTo>
                      <a:pt x="120" y="6"/>
                    </a:lnTo>
                    <a:lnTo>
                      <a:pt x="141" y="3"/>
                    </a:lnTo>
                    <a:lnTo>
                      <a:pt x="161" y="0"/>
                    </a:lnTo>
                    <a:lnTo>
                      <a:pt x="180" y="0"/>
                    </a:lnTo>
                    <a:lnTo>
                      <a:pt x="186" y="0"/>
                    </a:lnTo>
                    <a:lnTo>
                      <a:pt x="193" y="0"/>
                    </a:lnTo>
                    <a:lnTo>
                      <a:pt x="196" y="3"/>
                    </a:lnTo>
                    <a:lnTo>
                      <a:pt x="200" y="5"/>
                    </a:lnTo>
                    <a:lnTo>
                      <a:pt x="201" y="13"/>
                    </a:lnTo>
                    <a:lnTo>
                      <a:pt x="200" y="24"/>
                    </a:lnTo>
                    <a:lnTo>
                      <a:pt x="196" y="38"/>
                    </a:lnTo>
                    <a:lnTo>
                      <a:pt x="190" y="53"/>
                    </a:lnTo>
                    <a:lnTo>
                      <a:pt x="183" y="66"/>
                    </a:lnTo>
                    <a:lnTo>
                      <a:pt x="175" y="79"/>
                    </a:lnTo>
                    <a:lnTo>
                      <a:pt x="165" y="91"/>
                    </a:lnTo>
                    <a:lnTo>
                      <a:pt x="155" y="99"/>
                    </a:lnTo>
                    <a:lnTo>
                      <a:pt x="141" y="107"/>
                    </a:lnTo>
                    <a:lnTo>
                      <a:pt x="125" y="119"/>
                    </a:lnTo>
                    <a:lnTo>
                      <a:pt x="105" y="132"/>
                    </a:lnTo>
                    <a:lnTo>
                      <a:pt x="85" y="144"/>
                    </a:lnTo>
                    <a:lnTo>
                      <a:pt x="65" y="155"/>
                    </a:lnTo>
                    <a:lnTo>
                      <a:pt x="48" y="162"/>
                    </a:lnTo>
                    <a:lnTo>
                      <a:pt x="40" y="164"/>
                    </a:lnTo>
                    <a:lnTo>
                      <a:pt x="35" y="164"/>
                    </a:lnTo>
                    <a:lnTo>
                      <a:pt x="30" y="164"/>
                    </a:lnTo>
                    <a:lnTo>
                      <a:pt x="27" y="160"/>
                    </a:lnTo>
                    <a:lnTo>
                      <a:pt x="22" y="149"/>
                    </a:lnTo>
                    <a:lnTo>
                      <a:pt x="15" y="134"/>
                    </a:lnTo>
                    <a:lnTo>
                      <a:pt x="10" y="116"/>
                    </a:lnTo>
                    <a:lnTo>
                      <a:pt x="7" y="96"/>
                    </a:lnTo>
                    <a:lnTo>
                      <a:pt x="4" y="74"/>
                    </a:lnTo>
                    <a:lnTo>
                      <a:pt x="0" y="56"/>
                    </a:lnTo>
                    <a:lnTo>
                      <a:pt x="0" y="41"/>
                    </a:lnTo>
                    <a:lnTo>
                      <a:pt x="0" y="29"/>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4" name="Freeform 810"/>
              <p:cNvSpPr>
                <a:spLocks/>
              </p:cNvSpPr>
              <p:nvPr/>
            </p:nvSpPr>
            <p:spPr bwMode="auto">
              <a:xfrm>
                <a:off x="2186" y="3104"/>
                <a:ext cx="181" cy="149"/>
              </a:xfrm>
              <a:custGeom>
                <a:avLst/>
                <a:gdLst>
                  <a:gd name="T0" fmla="*/ 0 w 181"/>
                  <a:gd name="T1" fmla="*/ 27 h 149"/>
                  <a:gd name="T2" fmla="*/ 3 w 181"/>
                  <a:gd name="T3" fmla="*/ 22 h 149"/>
                  <a:gd name="T4" fmla="*/ 6 w 181"/>
                  <a:gd name="T5" fmla="*/ 17 h 149"/>
                  <a:gd name="T6" fmla="*/ 13 w 181"/>
                  <a:gd name="T7" fmla="*/ 15 h 149"/>
                  <a:gd name="T8" fmla="*/ 19 w 181"/>
                  <a:gd name="T9" fmla="*/ 13 h 149"/>
                  <a:gd name="T10" fmla="*/ 28 w 181"/>
                  <a:gd name="T11" fmla="*/ 13 h 149"/>
                  <a:gd name="T12" fmla="*/ 38 w 181"/>
                  <a:gd name="T13" fmla="*/ 12 h 149"/>
                  <a:gd name="T14" fmla="*/ 48 w 181"/>
                  <a:gd name="T15" fmla="*/ 13 h 149"/>
                  <a:gd name="T16" fmla="*/ 58 w 181"/>
                  <a:gd name="T17" fmla="*/ 13 h 149"/>
                  <a:gd name="T18" fmla="*/ 71 w 181"/>
                  <a:gd name="T19" fmla="*/ 12 h 149"/>
                  <a:gd name="T20" fmla="*/ 89 w 181"/>
                  <a:gd name="T21" fmla="*/ 10 h 149"/>
                  <a:gd name="T22" fmla="*/ 108 w 181"/>
                  <a:gd name="T23" fmla="*/ 7 h 149"/>
                  <a:gd name="T24" fmla="*/ 127 w 181"/>
                  <a:gd name="T25" fmla="*/ 4 h 149"/>
                  <a:gd name="T26" fmla="*/ 146 w 181"/>
                  <a:gd name="T27" fmla="*/ 0 h 149"/>
                  <a:gd name="T28" fmla="*/ 162 w 181"/>
                  <a:gd name="T29" fmla="*/ 0 h 149"/>
                  <a:gd name="T30" fmla="*/ 169 w 181"/>
                  <a:gd name="T31" fmla="*/ 0 h 149"/>
                  <a:gd name="T32" fmla="*/ 174 w 181"/>
                  <a:gd name="T33" fmla="*/ 0 h 149"/>
                  <a:gd name="T34" fmla="*/ 177 w 181"/>
                  <a:gd name="T35" fmla="*/ 2 h 149"/>
                  <a:gd name="T36" fmla="*/ 179 w 181"/>
                  <a:gd name="T37" fmla="*/ 5 h 149"/>
                  <a:gd name="T38" fmla="*/ 181 w 181"/>
                  <a:gd name="T39" fmla="*/ 13 h 149"/>
                  <a:gd name="T40" fmla="*/ 181 w 181"/>
                  <a:gd name="T41" fmla="*/ 23 h 149"/>
                  <a:gd name="T42" fmla="*/ 177 w 181"/>
                  <a:gd name="T43" fmla="*/ 35 h 149"/>
                  <a:gd name="T44" fmla="*/ 171 w 181"/>
                  <a:gd name="T45" fmla="*/ 48 h 149"/>
                  <a:gd name="T46" fmla="*/ 164 w 181"/>
                  <a:gd name="T47" fmla="*/ 62 h 149"/>
                  <a:gd name="T48" fmla="*/ 157 w 181"/>
                  <a:gd name="T49" fmla="*/ 73 h 149"/>
                  <a:gd name="T50" fmla="*/ 147 w 181"/>
                  <a:gd name="T51" fmla="*/ 83 h 149"/>
                  <a:gd name="T52" fmla="*/ 139 w 181"/>
                  <a:gd name="T53" fmla="*/ 90 h 149"/>
                  <a:gd name="T54" fmla="*/ 127 w 181"/>
                  <a:gd name="T55" fmla="*/ 98 h 149"/>
                  <a:gd name="T56" fmla="*/ 113 w 181"/>
                  <a:gd name="T57" fmla="*/ 108 h 149"/>
                  <a:gd name="T58" fmla="*/ 94 w 181"/>
                  <a:gd name="T59" fmla="*/ 120 h 149"/>
                  <a:gd name="T60" fmla="*/ 76 w 181"/>
                  <a:gd name="T61" fmla="*/ 131 h 149"/>
                  <a:gd name="T62" fmla="*/ 58 w 181"/>
                  <a:gd name="T63" fmla="*/ 141 h 149"/>
                  <a:gd name="T64" fmla="*/ 43 w 181"/>
                  <a:gd name="T65" fmla="*/ 148 h 149"/>
                  <a:gd name="T66" fmla="*/ 36 w 181"/>
                  <a:gd name="T67" fmla="*/ 149 h 149"/>
                  <a:gd name="T68" fmla="*/ 31 w 181"/>
                  <a:gd name="T69" fmla="*/ 149 h 149"/>
                  <a:gd name="T70" fmla="*/ 26 w 181"/>
                  <a:gd name="T71" fmla="*/ 148 h 149"/>
                  <a:gd name="T72" fmla="*/ 23 w 181"/>
                  <a:gd name="T73" fmla="*/ 146 h 149"/>
                  <a:gd name="T74" fmla="*/ 18 w 181"/>
                  <a:gd name="T75" fmla="*/ 136 h 149"/>
                  <a:gd name="T76" fmla="*/ 13 w 181"/>
                  <a:gd name="T77" fmla="*/ 121 h 149"/>
                  <a:gd name="T78" fmla="*/ 10 w 181"/>
                  <a:gd name="T79" fmla="*/ 105 h 149"/>
                  <a:gd name="T80" fmla="*/ 5 w 181"/>
                  <a:gd name="T81" fmla="*/ 86 h 149"/>
                  <a:gd name="T82" fmla="*/ 1 w 181"/>
                  <a:gd name="T83" fmla="*/ 68 h 149"/>
                  <a:gd name="T84" fmla="*/ 0 w 181"/>
                  <a:gd name="T85" fmla="*/ 52 h 149"/>
                  <a:gd name="T86" fmla="*/ 0 w 181"/>
                  <a:gd name="T87" fmla="*/ 37 h 149"/>
                  <a:gd name="T88" fmla="*/ 0 w 181"/>
                  <a:gd name="T89" fmla="*/ 27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149"/>
                  <a:gd name="T137" fmla="*/ 181 w 181"/>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149">
                    <a:moveTo>
                      <a:pt x="0" y="27"/>
                    </a:moveTo>
                    <a:lnTo>
                      <a:pt x="3" y="22"/>
                    </a:lnTo>
                    <a:lnTo>
                      <a:pt x="6" y="17"/>
                    </a:lnTo>
                    <a:lnTo>
                      <a:pt x="13" y="15"/>
                    </a:lnTo>
                    <a:lnTo>
                      <a:pt x="19" y="13"/>
                    </a:lnTo>
                    <a:lnTo>
                      <a:pt x="28" y="13"/>
                    </a:lnTo>
                    <a:lnTo>
                      <a:pt x="38" y="12"/>
                    </a:lnTo>
                    <a:lnTo>
                      <a:pt x="48" y="13"/>
                    </a:lnTo>
                    <a:lnTo>
                      <a:pt x="58" y="13"/>
                    </a:lnTo>
                    <a:lnTo>
                      <a:pt x="71" y="12"/>
                    </a:lnTo>
                    <a:lnTo>
                      <a:pt x="89" y="10"/>
                    </a:lnTo>
                    <a:lnTo>
                      <a:pt x="108" y="7"/>
                    </a:lnTo>
                    <a:lnTo>
                      <a:pt x="127" y="4"/>
                    </a:lnTo>
                    <a:lnTo>
                      <a:pt x="146" y="0"/>
                    </a:lnTo>
                    <a:lnTo>
                      <a:pt x="162" y="0"/>
                    </a:lnTo>
                    <a:lnTo>
                      <a:pt x="169" y="0"/>
                    </a:lnTo>
                    <a:lnTo>
                      <a:pt x="174" y="0"/>
                    </a:lnTo>
                    <a:lnTo>
                      <a:pt x="177" y="2"/>
                    </a:lnTo>
                    <a:lnTo>
                      <a:pt x="179" y="5"/>
                    </a:lnTo>
                    <a:lnTo>
                      <a:pt x="181" y="13"/>
                    </a:lnTo>
                    <a:lnTo>
                      <a:pt x="181" y="23"/>
                    </a:lnTo>
                    <a:lnTo>
                      <a:pt x="177" y="35"/>
                    </a:lnTo>
                    <a:lnTo>
                      <a:pt x="171" y="48"/>
                    </a:lnTo>
                    <a:lnTo>
                      <a:pt x="164" y="62"/>
                    </a:lnTo>
                    <a:lnTo>
                      <a:pt x="157" y="73"/>
                    </a:lnTo>
                    <a:lnTo>
                      <a:pt x="147" y="83"/>
                    </a:lnTo>
                    <a:lnTo>
                      <a:pt x="139" y="90"/>
                    </a:lnTo>
                    <a:lnTo>
                      <a:pt x="127" y="98"/>
                    </a:lnTo>
                    <a:lnTo>
                      <a:pt x="113" y="108"/>
                    </a:lnTo>
                    <a:lnTo>
                      <a:pt x="94" y="120"/>
                    </a:lnTo>
                    <a:lnTo>
                      <a:pt x="76" y="131"/>
                    </a:lnTo>
                    <a:lnTo>
                      <a:pt x="58" y="141"/>
                    </a:lnTo>
                    <a:lnTo>
                      <a:pt x="43" y="148"/>
                    </a:lnTo>
                    <a:lnTo>
                      <a:pt x="36" y="149"/>
                    </a:lnTo>
                    <a:lnTo>
                      <a:pt x="31" y="149"/>
                    </a:lnTo>
                    <a:lnTo>
                      <a:pt x="26" y="148"/>
                    </a:lnTo>
                    <a:lnTo>
                      <a:pt x="23" y="146"/>
                    </a:lnTo>
                    <a:lnTo>
                      <a:pt x="18" y="136"/>
                    </a:lnTo>
                    <a:lnTo>
                      <a:pt x="13" y="121"/>
                    </a:lnTo>
                    <a:lnTo>
                      <a:pt x="10" y="105"/>
                    </a:lnTo>
                    <a:lnTo>
                      <a:pt x="5" y="86"/>
                    </a:lnTo>
                    <a:lnTo>
                      <a:pt x="1" y="68"/>
                    </a:lnTo>
                    <a:lnTo>
                      <a:pt x="0" y="52"/>
                    </a:lnTo>
                    <a:lnTo>
                      <a:pt x="0" y="37"/>
                    </a:lnTo>
                    <a:lnTo>
                      <a:pt x="0" y="27"/>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5" name="Freeform 811"/>
              <p:cNvSpPr>
                <a:spLocks/>
              </p:cNvSpPr>
              <p:nvPr/>
            </p:nvSpPr>
            <p:spPr bwMode="auto">
              <a:xfrm>
                <a:off x="2194" y="3111"/>
                <a:ext cx="163" cy="134"/>
              </a:xfrm>
              <a:custGeom>
                <a:avLst/>
                <a:gdLst>
                  <a:gd name="T0" fmla="*/ 0 w 163"/>
                  <a:gd name="T1" fmla="*/ 25 h 134"/>
                  <a:gd name="T2" fmla="*/ 2 w 163"/>
                  <a:gd name="T3" fmla="*/ 18 h 134"/>
                  <a:gd name="T4" fmla="*/ 6 w 163"/>
                  <a:gd name="T5" fmla="*/ 15 h 134"/>
                  <a:gd name="T6" fmla="*/ 11 w 163"/>
                  <a:gd name="T7" fmla="*/ 13 h 134"/>
                  <a:gd name="T8" fmla="*/ 18 w 163"/>
                  <a:gd name="T9" fmla="*/ 11 h 134"/>
                  <a:gd name="T10" fmla="*/ 25 w 163"/>
                  <a:gd name="T11" fmla="*/ 11 h 134"/>
                  <a:gd name="T12" fmla="*/ 33 w 163"/>
                  <a:gd name="T13" fmla="*/ 11 h 134"/>
                  <a:gd name="T14" fmla="*/ 43 w 163"/>
                  <a:gd name="T15" fmla="*/ 11 h 134"/>
                  <a:gd name="T16" fmla="*/ 53 w 163"/>
                  <a:gd name="T17" fmla="*/ 11 h 134"/>
                  <a:gd name="T18" fmla="*/ 65 w 163"/>
                  <a:gd name="T19" fmla="*/ 10 h 134"/>
                  <a:gd name="T20" fmla="*/ 80 w 163"/>
                  <a:gd name="T21" fmla="*/ 8 h 134"/>
                  <a:gd name="T22" fmla="*/ 96 w 163"/>
                  <a:gd name="T23" fmla="*/ 5 h 134"/>
                  <a:gd name="T24" fmla="*/ 114 w 163"/>
                  <a:gd name="T25" fmla="*/ 3 h 134"/>
                  <a:gd name="T26" fmla="*/ 131 w 163"/>
                  <a:gd name="T27" fmla="*/ 0 h 134"/>
                  <a:gd name="T28" fmla="*/ 144 w 163"/>
                  <a:gd name="T29" fmla="*/ 0 h 134"/>
                  <a:gd name="T30" fmla="*/ 151 w 163"/>
                  <a:gd name="T31" fmla="*/ 0 h 134"/>
                  <a:gd name="T32" fmla="*/ 156 w 163"/>
                  <a:gd name="T33" fmla="*/ 0 h 134"/>
                  <a:gd name="T34" fmla="*/ 159 w 163"/>
                  <a:gd name="T35" fmla="*/ 1 h 134"/>
                  <a:gd name="T36" fmla="*/ 161 w 163"/>
                  <a:gd name="T37" fmla="*/ 5 h 134"/>
                  <a:gd name="T38" fmla="*/ 163 w 163"/>
                  <a:gd name="T39" fmla="*/ 11 h 134"/>
                  <a:gd name="T40" fmla="*/ 161 w 163"/>
                  <a:gd name="T41" fmla="*/ 20 h 134"/>
                  <a:gd name="T42" fmla="*/ 158 w 163"/>
                  <a:gd name="T43" fmla="*/ 31 h 134"/>
                  <a:gd name="T44" fmla="*/ 153 w 163"/>
                  <a:gd name="T45" fmla="*/ 43 h 134"/>
                  <a:gd name="T46" fmla="*/ 148 w 163"/>
                  <a:gd name="T47" fmla="*/ 55 h 134"/>
                  <a:gd name="T48" fmla="*/ 141 w 163"/>
                  <a:gd name="T49" fmla="*/ 64 h 134"/>
                  <a:gd name="T50" fmla="*/ 133 w 163"/>
                  <a:gd name="T51" fmla="*/ 74 h 134"/>
                  <a:gd name="T52" fmla="*/ 124 w 163"/>
                  <a:gd name="T53" fmla="*/ 81 h 134"/>
                  <a:gd name="T54" fmla="*/ 114 w 163"/>
                  <a:gd name="T55" fmla="*/ 88 h 134"/>
                  <a:gd name="T56" fmla="*/ 100 w 163"/>
                  <a:gd name="T57" fmla="*/ 96 h 134"/>
                  <a:gd name="T58" fmla="*/ 85 w 163"/>
                  <a:gd name="T59" fmla="*/ 106 h 134"/>
                  <a:gd name="T60" fmla="*/ 68 w 163"/>
                  <a:gd name="T61" fmla="*/ 117 h 134"/>
                  <a:gd name="T62" fmla="*/ 53 w 163"/>
                  <a:gd name="T63" fmla="*/ 126 h 134"/>
                  <a:gd name="T64" fmla="*/ 38 w 163"/>
                  <a:gd name="T65" fmla="*/ 131 h 134"/>
                  <a:gd name="T66" fmla="*/ 33 w 163"/>
                  <a:gd name="T67" fmla="*/ 132 h 134"/>
                  <a:gd name="T68" fmla="*/ 28 w 163"/>
                  <a:gd name="T69" fmla="*/ 134 h 134"/>
                  <a:gd name="T70" fmla="*/ 23 w 163"/>
                  <a:gd name="T71" fmla="*/ 132 h 134"/>
                  <a:gd name="T72" fmla="*/ 21 w 163"/>
                  <a:gd name="T73" fmla="*/ 129 h 134"/>
                  <a:gd name="T74" fmla="*/ 16 w 163"/>
                  <a:gd name="T75" fmla="*/ 121 h 134"/>
                  <a:gd name="T76" fmla="*/ 11 w 163"/>
                  <a:gd name="T77" fmla="*/ 108 h 134"/>
                  <a:gd name="T78" fmla="*/ 8 w 163"/>
                  <a:gd name="T79" fmla="*/ 93 h 134"/>
                  <a:gd name="T80" fmla="*/ 5 w 163"/>
                  <a:gd name="T81" fmla="*/ 78 h 134"/>
                  <a:gd name="T82" fmla="*/ 2 w 163"/>
                  <a:gd name="T83" fmla="*/ 61 h 134"/>
                  <a:gd name="T84" fmla="*/ 0 w 163"/>
                  <a:gd name="T85" fmla="*/ 46 h 134"/>
                  <a:gd name="T86" fmla="*/ 0 w 163"/>
                  <a:gd name="T87" fmla="*/ 33 h 134"/>
                  <a:gd name="T88" fmla="*/ 0 w 163"/>
                  <a:gd name="T89" fmla="*/ 25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134"/>
                  <a:gd name="T137" fmla="*/ 163 w 163"/>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134">
                    <a:moveTo>
                      <a:pt x="0" y="25"/>
                    </a:moveTo>
                    <a:lnTo>
                      <a:pt x="2" y="18"/>
                    </a:lnTo>
                    <a:lnTo>
                      <a:pt x="6" y="15"/>
                    </a:lnTo>
                    <a:lnTo>
                      <a:pt x="11" y="13"/>
                    </a:lnTo>
                    <a:lnTo>
                      <a:pt x="18" y="11"/>
                    </a:lnTo>
                    <a:lnTo>
                      <a:pt x="25" y="11"/>
                    </a:lnTo>
                    <a:lnTo>
                      <a:pt x="33" y="11"/>
                    </a:lnTo>
                    <a:lnTo>
                      <a:pt x="43" y="11"/>
                    </a:lnTo>
                    <a:lnTo>
                      <a:pt x="53" y="11"/>
                    </a:lnTo>
                    <a:lnTo>
                      <a:pt x="65" y="10"/>
                    </a:lnTo>
                    <a:lnTo>
                      <a:pt x="80" y="8"/>
                    </a:lnTo>
                    <a:lnTo>
                      <a:pt x="96" y="5"/>
                    </a:lnTo>
                    <a:lnTo>
                      <a:pt x="114" y="3"/>
                    </a:lnTo>
                    <a:lnTo>
                      <a:pt x="131" y="0"/>
                    </a:lnTo>
                    <a:lnTo>
                      <a:pt x="144" y="0"/>
                    </a:lnTo>
                    <a:lnTo>
                      <a:pt x="151" y="0"/>
                    </a:lnTo>
                    <a:lnTo>
                      <a:pt x="156" y="0"/>
                    </a:lnTo>
                    <a:lnTo>
                      <a:pt x="159" y="1"/>
                    </a:lnTo>
                    <a:lnTo>
                      <a:pt x="161" y="5"/>
                    </a:lnTo>
                    <a:lnTo>
                      <a:pt x="163" y="11"/>
                    </a:lnTo>
                    <a:lnTo>
                      <a:pt x="161" y="20"/>
                    </a:lnTo>
                    <a:lnTo>
                      <a:pt x="158" y="31"/>
                    </a:lnTo>
                    <a:lnTo>
                      <a:pt x="153" y="43"/>
                    </a:lnTo>
                    <a:lnTo>
                      <a:pt x="148" y="55"/>
                    </a:lnTo>
                    <a:lnTo>
                      <a:pt x="141" y="64"/>
                    </a:lnTo>
                    <a:lnTo>
                      <a:pt x="133" y="74"/>
                    </a:lnTo>
                    <a:lnTo>
                      <a:pt x="124" y="81"/>
                    </a:lnTo>
                    <a:lnTo>
                      <a:pt x="114" y="88"/>
                    </a:lnTo>
                    <a:lnTo>
                      <a:pt x="100" y="96"/>
                    </a:lnTo>
                    <a:lnTo>
                      <a:pt x="85" y="106"/>
                    </a:lnTo>
                    <a:lnTo>
                      <a:pt x="68" y="117"/>
                    </a:lnTo>
                    <a:lnTo>
                      <a:pt x="53" y="126"/>
                    </a:lnTo>
                    <a:lnTo>
                      <a:pt x="38" y="131"/>
                    </a:lnTo>
                    <a:lnTo>
                      <a:pt x="33" y="132"/>
                    </a:lnTo>
                    <a:lnTo>
                      <a:pt x="28" y="134"/>
                    </a:lnTo>
                    <a:lnTo>
                      <a:pt x="23" y="132"/>
                    </a:lnTo>
                    <a:lnTo>
                      <a:pt x="21" y="129"/>
                    </a:lnTo>
                    <a:lnTo>
                      <a:pt x="16" y="121"/>
                    </a:lnTo>
                    <a:lnTo>
                      <a:pt x="11" y="108"/>
                    </a:lnTo>
                    <a:lnTo>
                      <a:pt x="8" y="93"/>
                    </a:lnTo>
                    <a:lnTo>
                      <a:pt x="5" y="78"/>
                    </a:lnTo>
                    <a:lnTo>
                      <a:pt x="2" y="61"/>
                    </a:lnTo>
                    <a:lnTo>
                      <a:pt x="0" y="46"/>
                    </a:lnTo>
                    <a:lnTo>
                      <a:pt x="0" y="33"/>
                    </a:lnTo>
                    <a:lnTo>
                      <a:pt x="0" y="25"/>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6" name="Freeform 812"/>
              <p:cNvSpPr>
                <a:spLocks/>
              </p:cNvSpPr>
              <p:nvPr/>
            </p:nvSpPr>
            <p:spPr bwMode="auto">
              <a:xfrm>
                <a:off x="2202" y="3117"/>
                <a:ext cx="143" cy="118"/>
              </a:xfrm>
              <a:custGeom>
                <a:avLst/>
                <a:gdLst>
                  <a:gd name="T0" fmla="*/ 0 w 143"/>
                  <a:gd name="T1" fmla="*/ 22 h 118"/>
                  <a:gd name="T2" fmla="*/ 2 w 143"/>
                  <a:gd name="T3" fmla="*/ 17 h 118"/>
                  <a:gd name="T4" fmla="*/ 5 w 143"/>
                  <a:gd name="T5" fmla="*/ 14 h 118"/>
                  <a:gd name="T6" fmla="*/ 10 w 143"/>
                  <a:gd name="T7" fmla="*/ 12 h 118"/>
                  <a:gd name="T8" fmla="*/ 15 w 143"/>
                  <a:gd name="T9" fmla="*/ 10 h 118"/>
                  <a:gd name="T10" fmla="*/ 22 w 143"/>
                  <a:gd name="T11" fmla="*/ 10 h 118"/>
                  <a:gd name="T12" fmla="*/ 30 w 143"/>
                  <a:gd name="T13" fmla="*/ 10 h 118"/>
                  <a:gd name="T14" fmla="*/ 38 w 143"/>
                  <a:gd name="T15" fmla="*/ 10 h 118"/>
                  <a:gd name="T16" fmla="*/ 47 w 143"/>
                  <a:gd name="T17" fmla="*/ 10 h 118"/>
                  <a:gd name="T18" fmla="*/ 57 w 143"/>
                  <a:gd name="T19" fmla="*/ 10 h 118"/>
                  <a:gd name="T20" fmla="*/ 70 w 143"/>
                  <a:gd name="T21" fmla="*/ 7 h 118"/>
                  <a:gd name="T22" fmla="*/ 85 w 143"/>
                  <a:gd name="T23" fmla="*/ 5 h 118"/>
                  <a:gd name="T24" fmla="*/ 102 w 143"/>
                  <a:gd name="T25" fmla="*/ 2 h 118"/>
                  <a:gd name="T26" fmla="*/ 115 w 143"/>
                  <a:gd name="T27" fmla="*/ 0 h 118"/>
                  <a:gd name="T28" fmla="*/ 128 w 143"/>
                  <a:gd name="T29" fmla="*/ 0 h 118"/>
                  <a:gd name="T30" fmla="*/ 133 w 143"/>
                  <a:gd name="T31" fmla="*/ 0 h 118"/>
                  <a:gd name="T32" fmla="*/ 138 w 143"/>
                  <a:gd name="T33" fmla="*/ 0 h 118"/>
                  <a:gd name="T34" fmla="*/ 140 w 143"/>
                  <a:gd name="T35" fmla="*/ 2 h 118"/>
                  <a:gd name="T36" fmla="*/ 141 w 143"/>
                  <a:gd name="T37" fmla="*/ 4 h 118"/>
                  <a:gd name="T38" fmla="*/ 143 w 143"/>
                  <a:gd name="T39" fmla="*/ 10 h 118"/>
                  <a:gd name="T40" fmla="*/ 143 w 143"/>
                  <a:gd name="T41" fmla="*/ 19 h 118"/>
                  <a:gd name="T42" fmla="*/ 140 w 143"/>
                  <a:gd name="T43" fmla="*/ 29 h 118"/>
                  <a:gd name="T44" fmla="*/ 136 w 143"/>
                  <a:gd name="T45" fmla="*/ 39 h 118"/>
                  <a:gd name="T46" fmla="*/ 130 w 143"/>
                  <a:gd name="T47" fmla="*/ 49 h 118"/>
                  <a:gd name="T48" fmla="*/ 123 w 143"/>
                  <a:gd name="T49" fmla="*/ 58 h 118"/>
                  <a:gd name="T50" fmla="*/ 116 w 143"/>
                  <a:gd name="T51" fmla="*/ 65 h 118"/>
                  <a:gd name="T52" fmla="*/ 110 w 143"/>
                  <a:gd name="T53" fmla="*/ 72 h 118"/>
                  <a:gd name="T54" fmla="*/ 100 w 143"/>
                  <a:gd name="T55" fmla="*/ 77 h 118"/>
                  <a:gd name="T56" fmla="*/ 88 w 143"/>
                  <a:gd name="T57" fmla="*/ 85 h 118"/>
                  <a:gd name="T58" fmla="*/ 75 w 143"/>
                  <a:gd name="T59" fmla="*/ 95 h 118"/>
                  <a:gd name="T60" fmla="*/ 60 w 143"/>
                  <a:gd name="T61" fmla="*/ 103 h 118"/>
                  <a:gd name="T62" fmla="*/ 47 w 143"/>
                  <a:gd name="T63" fmla="*/ 111 h 118"/>
                  <a:gd name="T64" fmla="*/ 33 w 143"/>
                  <a:gd name="T65" fmla="*/ 116 h 118"/>
                  <a:gd name="T66" fmla="*/ 28 w 143"/>
                  <a:gd name="T67" fmla="*/ 118 h 118"/>
                  <a:gd name="T68" fmla="*/ 25 w 143"/>
                  <a:gd name="T69" fmla="*/ 118 h 118"/>
                  <a:gd name="T70" fmla="*/ 20 w 143"/>
                  <a:gd name="T71" fmla="*/ 118 h 118"/>
                  <a:gd name="T72" fmla="*/ 18 w 143"/>
                  <a:gd name="T73" fmla="*/ 115 h 118"/>
                  <a:gd name="T74" fmla="*/ 15 w 143"/>
                  <a:gd name="T75" fmla="*/ 107 h 118"/>
                  <a:gd name="T76" fmla="*/ 10 w 143"/>
                  <a:gd name="T77" fmla="*/ 97 h 118"/>
                  <a:gd name="T78" fmla="*/ 7 w 143"/>
                  <a:gd name="T79" fmla="*/ 83 h 118"/>
                  <a:gd name="T80" fmla="*/ 3 w 143"/>
                  <a:gd name="T81" fmla="*/ 68 h 118"/>
                  <a:gd name="T82" fmla="*/ 2 w 143"/>
                  <a:gd name="T83" fmla="*/ 55 h 118"/>
                  <a:gd name="T84" fmla="*/ 0 w 143"/>
                  <a:gd name="T85" fmla="*/ 42 h 118"/>
                  <a:gd name="T86" fmla="*/ 0 w 143"/>
                  <a:gd name="T87" fmla="*/ 30 h 118"/>
                  <a:gd name="T88" fmla="*/ 0 w 143"/>
                  <a:gd name="T89" fmla="*/ 22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
                  <a:gd name="T136" fmla="*/ 0 h 118"/>
                  <a:gd name="T137" fmla="*/ 143 w 143"/>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 h="118">
                    <a:moveTo>
                      <a:pt x="0" y="22"/>
                    </a:moveTo>
                    <a:lnTo>
                      <a:pt x="2" y="17"/>
                    </a:lnTo>
                    <a:lnTo>
                      <a:pt x="5" y="14"/>
                    </a:lnTo>
                    <a:lnTo>
                      <a:pt x="10" y="12"/>
                    </a:lnTo>
                    <a:lnTo>
                      <a:pt x="15" y="10"/>
                    </a:lnTo>
                    <a:lnTo>
                      <a:pt x="22" y="10"/>
                    </a:lnTo>
                    <a:lnTo>
                      <a:pt x="30" y="10"/>
                    </a:lnTo>
                    <a:lnTo>
                      <a:pt x="38" y="10"/>
                    </a:lnTo>
                    <a:lnTo>
                      <a:pt x="47" y="10"/>
                    </a:lnTo>
                    <a:lnTo>
                      <a:pt x="57" y="10"/>
                    </a:lnTo>
                    <a:lnTo>
                      <a:pt x="70" y="7"/>
                    </a:lnTo>
                    <a:lnTo>
                      <a:pt x="85" y="5"/>
                    </a:lnTo>
                    <a:lnTo>
                      <a:pt x="102" y="2"/>
                    </a:lnTo>
                    <a:lnTo>
                      <a:pt x="115" y="0"/>
                    </a:lnTo>
                    <a:lnTo>
                      <a:pt x="128" y="0"/>
                    </a:lnTo>
                    <a:lnTo>
                      <a:pt x="133" y="0"/>
                    </a:lnTo>
                    <a:lnTo>
                      <a:pt x="138" y="0"/>
                    </a:lnTo>
                    <a:lnTo>
                      <a:pt x="140" y="2"/>
                    </a:lnTo>
                    <a:lnTo>
                      <a:pt x="141" y="4"/>
                    </a:lnTo>
                    <a:lnTo>
                      <a:pt x="143" y="10"/>
                    </a:lnTo>
                    <a:lnTo>
                      <a:pt x="143" y="19"/>
                    </a:lnTo>
                    <a:lnTo>
                      <a:pt x="140" y="29"/>
                    </a:lnTo>
                    <a:lnTo>
                      <a:pt x="136" y="39"/>
                    </a:lnTo>
                    <a:lnTo>
                      <a:pt x="130" y="49"/>
                    </a:lnTo>
                    <a:lnTo>
                      <a:pt x="123" y="58"/>
                    </a:lnTo>
                    <a:lnTo>
                      <a:pt x="116" y="65"/>
                    </a:lnTo>
                    <a:lnTo>
                      <a:pt x="110" y="72"/>
                    </a:lnTo>
                    <a:lnTo>
                      <a:pt x="100" y="77"/>
                    </a:lnTo>
                    <a:lnTo>
                      <a:pt x="88" y="85"/>
                    </a:lnTo>
                    <a:lnTo>
                      <a:pt x="75" y="95"/>
                    </a:lnTo>
                    <a:lnTo>
                      <a:pt x="60" y="103"/>
                    </a:lnTo>
                    <a:lnTo>
                      <a:pt x="47" y="111"/>
                    </a:lnTo>
                    <a:lnTo>
                      <a:pt x="33" y="116"/>
                    </a:lnTo>
                    <a:lnTo>
                      <a:pt x="28" y="118"/>
                    </a:lnTo>
                    <a:lnTo>
                      <a:pt x="25" y="118"/>
                    </a:lnTo>
                    <a:lnTo>
                      <a:pt x="20" y="118"/>
                    </a:lnTo>
                    <a:lnTo>
                      <a:pt x="18" y="115"/>
                    </a:lnTo>
                    <a:lnTo>
                      <a:pt x="15" y="107"/>
                    </a:lnTo>
                    <a:lnTo>
                      <a:pt x="10" y="97"/>
                    </a:lnTo>
                    <a:lnTo>
                      <a:pt x="7" y="83"/>
                    </a:lnTo>
                    <a:lnTo>
                      <a:pt x="3" y="68"/>
                    </a:lnTo>
                    <a:lnTo>
                      <a:pt x="2" y="55"/>
                    </a:lnTo>
                    <a:lnTo>
                      <a:pt x="0" y="42"/>
                    </a:lnTo>
                    <a:lnTo>
                      <a:pt x="0" y="30"/>
                    </a:lnTo>
                    <a:lnTo>
                      <a:pt x="0" y="22"/>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7" name="Freeform 813"/>
              <p:cNvSpPr>
                <a:spLocks/>
              </p:cNvSpPr>
              <p:nvPr/>
            </p:nvSpPr>
            <p:spPr bwMode="auto">
              <a:xfrm>
                <a:off x="2210" y="3124"/>
                <a:ext cx="125" cy="103"/>
              </a:xfrm>
              <a:custGeom>
                <a:avLst/>
                <a:gdLst>
                  <a:gd name="T0" fmla="*/ 0 w 125"/>
                  <a:gd name="T1" fmla="*/ 18 h 103"/>
                  <a:gd name="T2" fmla="*/ 2 w 125"/>
                  <a:gd name="T3" fmla="*/ 15 h 103"/>
                  <a:gd name="T4" fmla="*/ 5 w 125"/>
                  <a:gd name="T5" fmla="*/ 12 h 103"/>
                  <a:gd name="T6" fmla="*/ 9 w 125"/>
                  <a:gd name="T7" fmla="*/ 10 h 103"/>
                  <a:gd name="T8" fmla="*/ 14 w 125"/>
                  <a:gd name="T9" fmla="*/ 8 h 103"/>
                  <a:gd name="T10" fmla="*/ 19 w 125"/>
                  <a:gd name="T11" fmla="*/ 8 h 103"/>
                  <a:gd name="T12" fmla="*/ 25 w 125"/>
                  <a:gd name="T13" fmla="*/ 8 h 103"/>
                  <a:gd name="T14" fmla="*/ 32 w 125"/>
                  <a:gd name="T15" fmla="*/ 8 h 103"/>
                  <a:gd name="T16" fmla="*/ 40 w 125"/>
                  <a:gd name="T17" fmla="*/ 8 h 103"/>
                  <a:gd name="T18" fmla="*/ 49 w 125"/>
                  <a:gd name="T19" fmla="*/ 8 h 103"/>
                  <a:gd name="T20" fmla="*/ 60 w 125"/>
                  <a:gd name="T21" fmla="*/ 7 h 103"/>
                  <a:gd name="T22" fmla="*/ 74 w 125"/>
                  <a:gd name="T23" fmla="*/ 5 h 103"/>
                  <a:gd name="T24" fmla="*/ 87 w 125"/>
                  <a:gd name="T25" fmla="*/ 2 h 103"/>
                  <a:gd name="T26" fmla="*/ 100 w 125"/>
                  <a:gd name="T27" fmla="*/ 0 h 103"/>
                  <a:gd name="T28" fmla="*/ 112 w 125"/>
                  <a:gd name="T29" fmla="*/ 0 h 103"/>
                  <a:gd name="T30" fmla="*/ 118 w 125"/>
                  <a:gd name="T31" fmla="*/ 0 h 103"/>
                  <a:gd name="T32" fmla="*/ 123 w 125"/>
                  <a:gd name="T33" fmla="*/ 3 h 103"/>
                  <a:gd name="T34" fmla="*/ 125 w 125"/>
                  <a:gd name="T35" fmla="*/ 8 h 103"/>
                  <a:gd name="T36" fmla="*/ 123 w 125"/>
                  <a:gd name="T37" fmla="*/ 17 h 103"/>
                  <a:gd name="T38" fmla="*/ 122 w 125"/>
                  <a:gd name="T39" fmla="*/ 25 h 103"/>
                  <a:gd name="T40" fmla="*/ 118 w 125"/>
                  <a:gd name="T41" fmla="*/ 33 h 103"/>
                  <a:gd name="T42" fmla="*/ 113 w 125"/>
                  <a:gd name="T43" fmla="*/ 42 h 103"/>
                  <a:gd name="T44" fmla="*/ 107 w 125"/>
                  <a:gd name="T45" fmla="*/ 50 h 103"/>
                  <a:gd name="T46" fmla="*/ 102 w 125"/>
                  <a:gd name="T47" fmla="*/ 56 h 103"/>
                  <a:gd name="T48" fmla="*/ 95 w 125"/>
                  <a:gd name="T49" fmla="*/ 61 h 103"/>
                  <a:gd name="T50" fmla="*/ 87 w 125"/>
                  <a:gd name="T51" fmla="*/ 66 h 103"/>
                  <a:gd name="T52" fmla="*/ 77 w 125"/>
                  <a:gd name="T53" fmla="*/ 75 h 103"/>
                  <a:gd name="T54" fmla="*/ 65 w 125"/>
                  <a:gd name="T55" fmla="*/ 81 h 103"/>
                  <a:gd name="T56" fmla="*/ 52 w 125"/>
                  <a:gd name="T57" fmla="*/ 90 h 103"/>
                  <a:gd name="T58" fmla="*/ 40 w 125"/>
                  <a:gd name="T59" fmla="*/ 96 h 103"/>
                  <a:gd name="T60" fmla="*/ 30 w 125"/>
                  <a:gd name="T61" fmla="*/ 101 h 103"/>
                  <a:gd name="T62" fmla="*/ 25 w 125"/>
                  <a:gd name="T63" fmla="*/ 103 h 103"/>
                  <a:gd name="T64" fmla="*/ 20 w 125"/>
                  <a:gd name="T65" fmla="*/ 103 h 103"/>
                  <a:gd name="T66" fmla="*/ 19 w 125"/>
                  <a:gd name="T67" fmla="*/ 101 h 103"/>
                  <a:gd name="T68" fmla="*/ 15 w 125"/>
                  <a:gd name="T69" fmla="*/ 100 h 103"/>
                  <a:gd name="T70" fmla="*/ 12 w 125"/>
                  <a:gd name="T71" fmla="*/ 93 h 103"/>
                  <a:gd name="T72" fmla="*/ 9 w 125"/>
                  <a:gd name="T73" fmla="*/ 83 h 103"/>
                  <a:gd name="T74" fmla="*/ 7 w 125"/>
                  <a:gd name="T75" fmla="*/ 71 h 103"/>
                  <a:gd name="T76" fmla="*/ 4 w 125"/>
                  <a:gd name="T77" fmla="*/ 60 h 103"/>
                  <a:gd name="T78" fmla="*/ 2 w 125"/>
                  <a:gd name="T79" fmla="*/ 46 h 103"/>
                  <a:gd name="T80" fmla="*/ 0 w 125"/>
                  <a:gd name="T81" fmla="*/ 35 h 103"/>
                  <a:gd name="T82" fmla="*/ 0 w 125"/>
                  <a:gd name="T83" fmla="*/ 25 h 103"/>
                  <a:gd name="T84" fmla="*/ 0 w 125"/>
                  <a:gd name="T85" fmla="*/ 18 h 1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103"/>
                  <a:gd name="T131" fmla="*/ 125 w 125"/>
                  <a:gd name="T132" fmla="*/ 103 h 1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103">
                    <a:moveTo>
                      <a:pt x="0" y="18"/>
                    </a:moveTo>
                    <a:lnTo>
                      <a:pt x="2" y="15"/>
                    </a:lnTo>
                    <a:lnTo>
                      <a:pt x="5" y="12"/>
                    </a:lnTo>
                    <a:lnTo>
                      <a:pt x="9" y="10"/>
                    </a:lnTo>
                    <a:lnTo>
                      <a:pt x="14" y="8"/>
                    </a:lnTo>
                    <a:lnTo>
                      <a:pt x="19" y="8"/>
                    </a:lnTo>
                    <a:lnTo>
                      <a:pt x="25" y="8"/>
                    </a:lnTo>
                    <a:lnTo>
                      <a:pt x="32" y="8"/>
                    </a:lnTo>
                    <a:lnTo>
                      <a:pt x="40" y="8"/>
                    </a:lnTo>
                    <a:lnTo>
                      <a:pt x="49" y="8"/>
                    </a:lnTo>
                    <a:lnTo>
                      <a:pt x="60" y="7"/>
                    </a:lnTo>
                    <a:lnTo>
                      <a:pt x="74" y="5"/>
                    </a:lnTo>
                    <a:lnTo>
                      <a:pt x="87" y="2"/>
                    </a:lnTo>
                    <a:lnTo>
                      <a:pt x="100" y="0"/>
                    </a:lnTo>
                    <a:lnTo>
                      <a:pt x="112" y="0"/>
                    </a:lnTo>
                    <a:lnTo>
                      <a:pt x="118" y="0"/>
                    </a:lnTo>
                    <a:lnTo>
                      <a:pt x="123" y="3"/>
                    </a:lnTo>
                    <a:lnTo>
                      <a:pt x="125" y="8"/>
                    </a:lnTo>
                    <a:lnTo>
                      <a:pt x="123" y="17"/>
                    </a:lnTo>
                    <a:lnTo>
                      <a:pt x="122" y="25"/>
                    </a:lnTo>
                    <a:lnTo>
                      <a:pt x="118" y="33"/>
                    </a:lnTo>
                    <a:lnTo>
                      <a:pt x="113" y="42"/>
                    </a:lnTo>
                    <a:lnTo>
                      <a:pt x="107" y="50"/>
                    </a:lnTo>
                    <a:lnTo>
                      <a:pt x="102" y="56"/>
                    </a:lnTo>
                    <a:lnTo>
                      <a:pt x="95" y="61"/>
                    </a:lnTo>
                    <a:lnTo>
                      <a:pt x="87" y="66"/>
                    </a:lnTo>
                    <a:lnTo>
                      <a:pt x="77" y="75"/>
                    </a:lnTo>
                    <a:lnTo>
                      <a:pt x="65" y="81"/>
                    </a:lnTo>
                    <a:lnTo>
                      <a:pt x="52" y="90"/>
                    </a:lnTo>
                    <a:lnTo>
                      <a:pt x="40" y="96"/>
                    </a:lnTo>
                    <a:lnTo>
                      <a:pt x="30" y="101"/>
                    </a:lnTo>
                    <a:lnTo>
                      <a:pt x="25" y="103"/>
                    </a:lnTo>
                    <a:lnTo>
                      <a:pt x="20" y="103"/>
                    </a:lnTo>
                    <a:lnTo>
                      <a:pt x="19" y="101"/>
                    </a:lnTo>
                    <a:lnTo>
                      <a:pt x="15" y="100"/>
                    </a:lnTo>
                    <a:lnTo>
                      <a:pt x="12" y="93"/>
                    </a:lnTo>
                    <a:lnTo>
                      <a:pt x="9" y="83"/>
                    </a:lnTo>
                    <a:lnTo>
                      <a:pt x="7" y="71"/>
                    </a:lnTo>
                    <a:lnTo>
                      <a:pt x="4" y="60"/>
                    </a:lnTo>
                    <a:lnTo>
                      <a:pt x="2" y="46"/>
                    </a:lnTo>
                    <a:lnTo>
                      <a:pt x="0" y="35"/>
                    </a:lnTo>
                    <a:lnTo>
                      <a:pt x="0" y="25"/>
                    </a:lnTo>
                    <a:lnTo>
                      <a:pt x="0" y="18"/>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8" name="Freeform 814"/>
              <p:cNvSpPr>
                <a:spLocks/>
              </p:cNvSpPr>
              <p:nvPr/>
            </p:nvSpPr>
            <p:spPr bwMode="auto">
              <a:xfrm>
                <a:off x="2217" y="3131"/>
                <a:ext cx="106" cy="86"/>
              </a:xfrm>
              <a:custGeom>
                <a:avLst/>
                <a:gdLst>
                  <a:gd name="T0" fmla="*/ 2 w 106"/>
                  <a:gd name="T1" fmla="*/ 16 h 86"/>
                  <a:gd name="T2" fmla="*/ 3 w 106"/>
                  <a:gd name="T3" fmla="*/ 13 h 86"/>
                  <a:gd name="T4" fmla="*/ 5 w 106"/>
                  <a:gd name="T5" fmla="*/ 10 h 86"/>
                  <a:gd name="T6" fmla="*/ 8 w 106"/>
                  <a:gd name="T7" fmla="*/ 8 h 86"/>
                  <a:gd name="T8" fmla="*/ 13 w 106"/>
                  <a:gd name="T9" fmla="*/ 8 h 86"/>
                  <a:gd name="T10" fmla="*/ 17 w 106"/>
                  <a:gd name="T11" fmla="*/ 6 h 86"/>
                  <a:gd name="T12" fmla="*/ 23 w 106"/>
                  <a:gd name="T13" fmla="*/ 6 h 86"/>
                  <a:gd name="T14" fmla="*/ 28 w 106"/>
                  <a:gd name="T15" fmla="*/ 6 h 86"/>
                  <a:gd name="T16" fmla="*/ 35 w 106"/>
                  <a:gd name="T17" fmla="*/ 6 h 86"/>
                  <a:gd name="T18" fmla="*/ 43 w 106"/>
                  <a:gd name="T19" fmla="*/ 6 h 86"/>
                  <a:gd name="T20" fmla="*/ 53 w 106"/>
                  <a:gd name="T21" fmla="*/ 5 h 86"/>
                  <a:gd name="T22" fmla="*/ 63 w 106"/>
                  <a:gd name="T23" fmla="*/ 3 h 86"/>
                  <a:gd name="T24" fmla="*/ 75 w 106"/>
                  <a:gd name="T25" fmla="*/ 1 h 86"/>
                  <a:gd name="T26" fmla="*/ 87 w 106"/>
                  <a:gd name="T27" fmla="*/ 0 h 86"/>
                  <a:gd name="T28" fmla="*/ 95 w 106"/>
                  <a:gd name="T29" fmla="*/ 0 h 86"/>
                  <a:gd name="T30" fmla="*/ 101 w 106"/>
                  <a:gd name="T31" fmla="*/ 0 h 86"/>
                  <a:gd name="T32" fmla="*/ 106 w 106"/>
                  <a:gd name="T33" fmla="*/ 3 h 86"/>
                  <a:gd name="T34" fmla="*/ 106 w 106"/>
                  <a:gd name="T35" fmla="*/ 8 h 86"/>
                  <a:gd name="T36" fmla="*/ 106 w 106"/>
                  <a:gd name="T37" fmla="*/ 13 h 86"/>
                  <a:gd name="T38" fmla="*/ 103 w 106"/>
                  <a:gd name="T39" fmla="*/ 20 h 86"/>
                  <a:gd name="T40" fmla="*/ 101 w 106"/>
                  <a:gd name="T41" fmla="*/ 28 h 86"/>
                  <a:gd name="T42" fmla="*/ 96 w 106"/>
                  <a:gd name="T43" fmla="*/ 35 h 86"/>
                  <a:gd name="T44" fmla="*/ 91 w 106"/>
                  <a:gd name="T45" fmla="*/ 41 h 86"/>
                  <a:gd name="T46" fmla="*/ 87 w 106"/>
                  <a:gd name="T47" fmla="*/ 48 h 86"/>
                  <a:gd name="T48" fmla="*/ 82 w 106"/>
                  <a:gd name="T49" fmla="*/ 53 h 86"/>
                  <a:gd name="T50" fmla="*/ 75 w 106"/>
                  <a:gd name="T51" fmla="*/ 56 h 86"/>
                  <a:gd name="T52" fmla="*/ 67 w 106"/>
                  <a:gd name="T53" fmla="*/ 63 h 86"/>
                  <a:gd name="T54" fmla="*/ 57 w 106"/>
                  <a:gd name="T55" fmla="*/ 69 h 86"/>
                  <a:gd name="T56" fmla="*/ 45 w 106"/>
                  <a:gd name="T57" fmla="*/ 76 h 86"/>
                  <a:gd name="T58" fmla="*/ 35 w 106"/>
                  <a:gd name="T59" fmla="*/ 81 h 86"/>
                  <a:gd name="T60" fmla="*/ 27 w 106"/>
                  <a:gd name="T61" fmla="*/ 86 h 86"/>
                  <a:gd name="T62" fmla="*/ 22 w 106"/>
                  <a:gd name="T63" fmla="*/ 86 h 86"/>
                  <a:gd name="T64" fmla="*/ 18 w 106"/>
                  <a:gd name="T65" fmla="*/ 86 h 86"/>
                  <a:gd name="T66" fmla="*/ 17 w 106"/>
                  <a:gd name="T67" fmla="*/ 86 h 86"/>
                  <a:gd name="T68" fmla="*/ 15 w 106"/>
                  <a:gd name="T69" fmla="*/ 84 h 86"/>
                  <a:gd name="T70" fmla="*/ 12 w 106"/>
                  <a:gd name="T71" fmla="*/ 78 h 86"/>
                  <a:gd name="T72" fmla="*/ 8 w 106"/>
                  <a:gd name="T73" fmla="*/ 71 h 86"/>
                  <a:gd name="T74" fmla="*/ 7 w 106"/>
                  <a:gd name="T75" fmla="*/ 61 h 86"/>
                  <a:gd name="T76" fmla="*/ 3 w 106"/>
                  <a:gd name="T77" fmla="*/ 49 h 86"/>
                  <a:gd name="T78" fmla="*/ 2 w 106"/>
                  <a:gd name="T79" fmla="*/ 39 h 86"/>
                  <a:gd name="T80" fmla="*/ 2 w 106"/>
                  <a:gd name="T81" fmla="*/ 30 h 86"/>
                  <a:gd name="T82" fmla="*/ 0 w 106"/>
                  <a:gd name="T83" fmla="*/ 21 h 86"/>
                  <a:gd name="T84" fmla="*/ 2 w 106"/>
                  <a:gd name="T85" fmla="*/ 16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86"/>
                  <a:gd name="T131" fmla="*/ 106 w 106"/>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86">
                    <a:moveTo>
                      <a:pt x="2" y="16"/>
                    </a:moveTo>
                    <a:lnTo>
                      <a:pt x="3" y="13"/>
                    </a:lnTo>
                    <a:lnTo>
                      <a:pt x="5" y="10"/>
                    </a:lnTo>
                    <a:lnTo>
                      <a:pt x="8" y="8"/>
                    </a:lnTo>
                    <a:lnTo>
                      <a:pt x="13" y="8"/>
                    </a:lnTo>
                    <a:lnTo>
                      <a:pt x="17" y="6"/>
                    </a:lnTo>
                    <a:lnTo>
                      <a:pt x="23" y="6"/>
                    </a:lnTo>
                    <a:lnTo>
                      <a:pt x="28" y="6"/>
                    </a:lnTo>
                    <a:lnTo>
                      <a:pt x="35" y="6"/>
                    </a:lnTo>
                    <a:lnTo>
                      <a:pt x="43" y="6"/>
                    </a:lnTo>
                    <a:lnTo>
                      <a:pt x="53" y="5"/>
                    </a:lnTo>
                    <a:lnTo>
                      <a:pt x="63" y="3"/>
                    </a:lnTo>
                    <a:lnTo>
                      <a:pt x="75" y="1"/>
                    </a:lnTo>
                    <a:lnTo>
                      <a:pt x="87" y="0"/>
                    </a:lnTo>
                    <a:lnTo>
                      <a:pt x="95" y="0"/>
                    </a:lnTo>
                    <a:lnTo>
                      <a:pt x="101" y="0"/>
                    </a:lnTo>
                    <a:lnTo>
                      <a:pt x="106" y="3"/>
                    </a:lnTo>
                    <a:lnTo>
                      <a:pt x="106" y="8"/>
                    </a:lnTo>
                    <a:lnTo>
                      <a:pt x="106" y="13"/>
                    </a:lnTo>
                    <a:lnTo>
                      <a:pt x="103" y="20"/>
                    </a:lnTo>
                    <a:lnTo>
                      <a:pt x="101" y="28"/>
                    </a:lnTo>
                    <a:lnTo>
                      <a:pt x="96" y="35"/>
                    </a:lnTo>
                    <a:lnTo>
                      <a:pt x="91" y="41"/>
                    </a:lnTo>
                    <a:lnTo>
                      <a:pt x="87" y="48"/>
                    </a:lnTo>
                    <a:lnTo>
                      <a:pt x="82" y="53"/>
                    </a:lnTo>
                    <a:lnTo>
                      <a:pt x="75" y="56"/>
                    </a:lnTo>
                    <a:lnTo>
                      <a:pt x="67" y="63"/>
                    </a:lnTo>
                    <a:lnTo>
                      <a:pt x="57" y="69"/>
                    </a:lnTo>
                    <a:lnTo>
                      <a:pt x="45" y="76"/>
                    </a:lnTo>
                    <a:lnTo>
                      <a:pt x="35" y="81"/>
                    </a:lnTo>
                    <a:lnTo>
                      <a:pt x="27" y="86"/>
                    </a:lnTo>
                    <a:lnTo>
                      <a:pt x="22" y="86"/>
                    </a:lnTo>
                    <a:lnTo>
                      <a:pt x="18" y="86"/>
                    </a:lnTo>
                    <a:lnTo>
                      <a:pt x="17" y="86"/>
                    </a:lnTo>
                    <a:lnTo>
                      <a:pt x="15" y="84"/>
                    </a:lnTo>
                    <a:lnTo>
                      <a:pt x="12" y="78"/>
                    </a:lnTo>
                    <a:lnTo>
                      <a:pt x="8" y="71"/>
                    </a:lnTo>
                    <a:lnTo>
                      <a:pt x="7" y="61"/>
                    </a:lnTo>
                    <a:lnTo>
                      <a:pt x="3" y="49"/>
                    </a:lnTo>
                    <a:lnTo>
                      <a:pt x="2" y="39"/>
                    </a:lnTo>
                    <a:lnTo>
                      <a:pt x="2" y="30"/>
                    </a:lnTo>
                    <a:lnTo>
                      <a:pt x="0" y="21"/>
                    </a:lnTo>
                    <a:lnTo>
                      <a:pt x="2" y="16"/>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sp>
            <p:nvSpPr>
              <p:cNvPr id="7599" name="Freeform 815"/>
              <p:cNvSpPr>
                <a:spLocks/>
              </p:cNvSpPr>
              <p:nvPr/>
            </p:nvSpPr>
            <p:spPr bwMode="auto">
              <a:xfrm>
                <a:off x="2225" y="3137"/>
                <a:ext cx="87" cy="72"/>
              </a:xfrm>
              <a:custGeom>
                <a:avLst/>
                <a:gdLst>
                  <a:gd name="T0" fmla="*/ 2 w 87"/>
                  <a:gd name="T1" fmla="*/ 14 h 72"/>
                  <a:gd name="T2" fmla="*/ 2 w 87"/>
                  <a:gd name="T3" fmla="*/ 10 h 72"/>
                  <a:gd name="T4" fmla="*/ 5 w 87"/>
                  <a:gd name="T5" fmla="*/ 9 h 72"/>
                  <a:gd name="T6" fmla="*/ 7 w 87"/>
                  <a:gd name="T7" fmla="*/ 7 h 72"/>
                  <a:gd name="T8" fmla="*/ 10 w 87"/>
                  <a:gd name="T9" fmla="*/ 7 h 72"/>
                  <a:gd name="T10" fmla="*/ 15 w 87"/>
                  <a:gd name="T11" fmla="*/ 7 h 72"/>
                  <a:gd name="T12" fmla="*/ 19 w 87"/>
                  <a:gd name="T13" fmla="*/ 7 h 72"/>
                  <a:gd name="T14" fmla="*/ 24 w 87"/>
                  <a:gd name="T15" fmla="*/ 7 h 72"/>
                  <a:gd name="T16" fmla="*/ 29 w 87"/>
                  <a:gd name="T17" fmla="*/ 7 h 72"/>
                  <a:gd name="T18" fmla="*/ 35 w 87"/>
                  <a:gd name="T19" fmla="*/ 5 h 72"/>
                  <a:gd name="T20" fmla="*/ 44 w 87"/>
                  <a:gd name="T21" fmla="*/ 5 h 72"/>
                  <a:gd name="T22" fmla="*/ 52 w 87"/>
                  <a:gd name="T23" fmla="*/ 4 h 72"/>
                  <a:gd name="T24" fmla="*/ 62 w 87"/>
                  <a:gd name="T25" fmla="*/ 2 h 72"/>
                  <a:gd name="T26" fmla="*/ 70 w 87"/>
                  <a:gd name="T27" fmla="*/ 0 h 72"/>
                  <a:gd name="T28" fmla="*/ 79 w 87"/>
                  <a:gd name="T29" fmla="*/ 0 h 72"/>
                  <a:gd name="T30" fmla="*/ 83 w 87"/>
                  <a:gd name="T31" fmla="*/ 0 h 72"/>
                  <a:gd name="T32" fmla="*/ 87 w 87"/>
                  <a:gd name="T33" fmla="*/ 4 h 72"/>
                  <a:gd name="T34" fmla="*/ 87 w 87"/>
                  <a:gd name="T35" fmla="*/ 7 h 72"/>
                  <a:gd name="T36" fmla="*/ 87 w 87"/>
                  <a:gd name="T37" fmla="*/ 12 h 72"/>
                  <a:gd name="T38" fmla="*/ 85 w 87"/>
                  <a:gd name="T39" fmla="*/ 17 h 72"/>
                  <a:gd name="T40" fmla="*/ 83 w 87"/>
                  <a:gd name="T41" fmla="*/ 24 h 72"/>
                  <a:gd name="T42" fmla="*/ 80 w 87"/>
                  <a:gd name="T43" fmla="*/ 29 h 72"/>
                  <a:gd name="T44" fmla="*/ 75 w 87"/>
                  <a:gd name="T45" fmla="*/ 35 h 72"/>
                  <a:gd name="T46" fmla="*/ 72 w 87"/>
                  <a:gd name="T47" fmla="*/ 40 h 72"/>
                  <a:gd name="T48" fmla="*/ 67 w 87"/>
                  <a:gd name="T49" fmla="*/ 43 h 72"/>
                  <a:gd name="T50" fmla="*/ 62 w 87"/>
                  <a:gd name="T51" fmla="*/ 47 h 72"/>
                  <a:gd name="T52" fmla="*/ 55 w 87"/>
                  <a:gd name="T53" fmla="*/ 52 h 72"/>
                  <a:gd name="T54" fmla="*/ 47 w 87"/>
                  <a:gd name="T55" fmla="*/ 57 h 72"/>
                  <a:gd name="T56" fmla="*/ 37 w 87"/>
                  <a:gd name="T57" fmla="*/ 63 h 72"/>
                  <a:gd name="T58" fmla="*/ 29 w 87"/>
                  <a:gd name="T59" fmla="*/ 67 h 72"/>
                  <a:gd name="T60" fmla="*/ 22 w 87"/>
                  <a:gd name="T61" fmla="*/ 70 h 72"/>
                  <a:gd name="T62" fmla="*/ 15 w 87"/>
                  <a:gd name="T63" fmla="*/ 72 h 72"/>
                  <a:gd name="T64" fmla="*/ 12 w 87"/>
                  <a:gd name="T65" fmla="*/ 70 h 72"/>
                  <a:gd name="T66" fmla="*/ 10 w 87"/>
                  <a:gd name="T67" fmla="*/ 65 h 72"/>
                  <a:gd name="T68" fmla="*/ 7 w 87"/>
                  <a:gd name="T69" fmla="*/ 58 h 72"/>
                  <a:gd name="T70" fmla="*/ 5 w 87"/>
                  <a:gd name="T71" fmla="*/ 50 h 72"/>
                  <a:gd name="T72" fmla="*/ 4 w 87"/>
                  <a:gd name="T73" fmla="*/ 42 h 72"/>
                  <a:gd name="T74" fmla="*/ 2 w 87"/>
                  <a:gd name="T75" fmla="*/ 33 h 72"/>
                  <a:gd name="T76" fmla="*/ 2 w 87"/>
                  <a:gd name="T77" fmla="*/ 25 h 72"/>
                  <a:gd name="T78" fmla="*/ 0 w 87"/>
                  <a:gd name="T79" fmla="*/ 19 h 72"/>
                  <a:gd name="T80" fmla="*/ 2 w 87"/>
                  <a:gd name="T81" fmla="*/ 14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72"/>
                  <a:gd name="T125" fmla="*/ 87 w 87"/>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72">
                    <a:moveTo>
                      <a:pt x="2" y="14"/>
                    </a:moveTo>
                    <a:lnTo>
                      <a:pt x="2" y="10"/>
                    </a:lnTo>
                    <a:lnTo>
                      <a:pt x="5" y="9"/>
                    </a:lnTo>
                    <a:lnTo>
                      <a:pt x="7" y="7"/>
                    </a:lnTo>
                    <a:lnTo>
                      <a:pt x="10" y="7"/>
                    </a:lnTo>
                    <a:lnTo>
                      <a:pt x="15" y="7"/>
                    </a:lnTo>
                    <a:lnTo>
                      <a:pt x="19" y="7"/>
                    </a:lnTo>
                    <a:lnTo>
                      <a:pt x="24" y="7"/>
                    </a:lnTo>
                    <a:lnTo>
                      <a:pt x="29" y="7"/>
                    </a:lnTo>
                    <a:lnTo>
                      <a:pt x="35" y="5"/>
                    </a:lnTo>
                    <a:lnTo>
                      <a:pt x="44" y="5"/>
                    </a:lnTo>
                    <a:lnTo>
                      <a:pt x="52" y="4"/>
                    </a:lnTo>
                    <a:lnTo>
                      <a:pt x="62" y="2"/>
                    </a:lnTo>
                    <a:lnTo>
                      <a:pt x="70" y="0"/>
                    </a:lnTo>
                    <a:lnTo>
                      <a:pt x="79" y="0"/>
                    </a:lnTo>
                    <a:lnTo>
                      <a:pt x="83" y="0"/>
                    </a:lnTo>
                    <a:lnTo>
                      <a:pt x="87" y="4"/>
                    </a:lnTo>
                    <a:lnTo>
                      <a:pt x="87" y="7"/>
                    </a:lnTo>
                    <a:lnTo>
                      <a:pt x="87" y="12"/>
                    </a:lnTo>
                    <a:lnTo>
                      <a:pt x="85" y="17"/>
                    </a:lnTo>
                    <a:lnTo>
                      <a:pt x="83" y="24"/>
                    </a:lnTo>
                    <a:lnTo>
                      <a:pt x="80" y="29"/>
                    </a:lnTo>
                    <a:lnTo>
                      <a:pt x="75" y="35"/>
                    </a:lnTo>
                    <a:lnTo>
                      <a:pt x="72" y="40"/>
                    </a:lnTo>
                    <a:lnTo>
                      <a:pt x="67" y="43"/>
                    </a:lnTo>
                    <a:lnTo>
                      <a:pt x="62" y="47"/>
                    </a:lnTo>
                    <a:lnTo>
                      <a:pt x="55" y="52"/>
                    </a:lnTo>
                    <a:lnTo>
                      <a:pt x="47" y="57"/>
                    </a:lnTo>
                    <a:lnTo>
                      <a:pt x="37" y="63"/>
                    </a:lnTo>
                    <a:lnTo>
                      <a:pt x="29" y="67"/>
                    </a:lnTo>
                    <a:lnTo>
                      <a:pt x="22" y="70"/>
                    </a:lnTo>
                    <a:lnTo>
                      <a:pt x="15" y="72"/>
                    </a:lnTo>
                    <a:lnTo>
                      <a:pt x="12" y="70"/>
                    </a:lnTo>
                    <a:lnTo>
                      <a:pt x="10" y="65"/>
                    </a:lnTo>
                    <a:lnTo>
                      <a:pt x="7" y="58"/>
                    </a:lnTo>
                    <a:lnTo>
                      <a:pt x="5" y="50"/>
                    </a:lnTo>
                    <a:lnTo>
                      <a:pt x="4" y="42"/>
                    </a:lnTo>
                    <a:lnTo>
                      <a:pt x="2" y="33"/>
                    </a:lnTo>
                    <a:lnTo>
                      <a:pt x="2" y="25"/>
                    </a:lnTo>
                    <a:lnTo>
                      <a:pt x="0" y="19"/>
                    </a:lnTo>
                    <a:lnTo>
                      <a:pt x="2" y="14"/>
                    </a:lnTo>
                    <a:close/>
                  </a:path>
                </a:pathLst>
              </a:custGeom>
              <a:gradFill rotWithShape="0">
                <a:gsLst>
                  <a:gs pos="0">
                    <a:srgbClr val="660033"/>
                  </a:gs>
                  <a:gs pos="100000">
                    <a:srgbClr val="990033"/>
                  </a:gs>
                </a:gsLst>
                <a:lin ang="5400000" scaled="1"/>
              </a:gradFill>
              <a:ln w="9525">
                <a:noFill/>
                <a:round/>
                <a:headEnd/>
                <a:tailEnd/>
              </a:ln>
            </p:spPr>
            <p:txBody>
              <a:bodyPr/>
              <a:lstStyle/>
              <a:p>
                <a:pPr algn="ctr"/>
                <a:endParaRPr lang="en-US">
                  <a:latin typeface="Candara" pitchFamily="34" charset="0"/>
                </a:endParaRPr>
              </a:p>
            </p:txBody>
          </p:sp>
        </p:grpSp>
      </p:grpSp>
      <p:grpSp>
        <p:nvGrpSpPr>
          <p:cNvPr id="14" name="Groeperen 1471"/>
          <p:cNvGrpSpPr>
            <a:grpSpLocks/>
          </p:cNvGrpSpPr>
          <p:nvPr/>
        </p:nvGrpSpPr>
        <p:grpSpPr bwMode="auto">
          <a:xfrm>
            <a:off x="5584825" y="3959225"/>
            <a:ext cx="3195638" cy="2624138"/>
            <a:chOff x="5585617" y="3959499"/>
            <a:chExt cx="3195638" cy="2623582"/>
          </a:xfrm>
        </p:grpSpPr>
        <p:sp>
          <p:nvSpPr>
            <p:cNvPr id="7199" name="Text Box 844"/>
            <p:cNvSpPr txBox="1">
              <a:spLocks noChangeArrowheads="1"/>
            </p:cNvSpPr>
            <p:nvPr/>
          </p:nvSpPr>
          <p:spPr bwMode="auto">
            <a:xfrm>
              <a:off x="6360317" y="6213271"/>
              <a:ext cx="1903413" cy="369810"/>
            </a:xfrm>
            <a:prstGeom prst="rect">
              <a:avLst/>
            </a:prstGeom>
            <a:noFill/>
            <a:ln w="9525">
              <a:solidFill>
                <a:schemeClr val="tx1"/>
              </a:solidFill>
              <a:miter lim="800000"/>
              <a:headEnd/>
              <a:tailEnd/>
            </a:ln>
          </p:spPr>
          <p:txBody>
            <a:bodyPr wrap="none">
              <a:spAutoFit/>
            </a:bodyPr>
            <a:lstStyle/>
            <a:p>
              <a:pPr algn="ctr" eaLnBrk="0" hangingPunct="0"/>
              <a:r>
                <a:rPr lang="nl-NL">
                  <a:latin typeface="Candara" pitchFamily="34" charset="0"/>
                </a:rPr>
                <a:t>glucosetoxiciteit</a:t>
              </a:r>
              <a:endParaRPr lang="en-US">
                <a:latin typeface="Candara" pitchFamily="34" charset="0"/>
              </a:endParaRPr>
            </a:p>
          </p:txBody>
        </p:sp>
        <p:sp>
          <p:nvSpPr>
            <p:cNvPr id="7200" name="Line 845"/>
            <p:cNvSpPr>
              <a:spLocks noChangeShapeType="1"/>
            </p:cNvSpPr>
            <p:nvPr/>
          </p:nvSpPr>
          <p:spPr bwMode="auto">
            <a:xfrm flipV="1">
              <a:off x="8622505" y="3959499"/>
              <a:ext cx="0" cy="2463526"/>
            </a:xfrm>
            <a:prstGeom prst="line">
              <a:avLst/>
            </a:prstGeom>
            <a:noFill/>
            <a:ln w="25400">
              <a:solidFill>
                <a:schemeClr val="tx1"/>
              </a:solidFill>
              <a:prstDash val="dash"/>
              <a:round/>
              <a:headEnd/>
              <a:tailEnd type="triangle" w="med" len="med"/>
            </a:ln>
          </p:spPr>
          <p:txBody>
            <a:bodyPr vert="eaVert" wrap="none" anchor="ctr"/>
            <a:lstStyle/>
            <a:p>
              <a:endParaRPr lang="nl-NL"/>
            </a:p>
          </p:txBody>
        </p:sp>
        <p:sp>
          <p:nvSpPr>
            <p:cNvPr id="7201" name="AutoShape 846"/>
            <p:cNvSpPr>
              <a:spLocks noChangeArrowheads="1"/>
            </p:cNvSpPr>
            <p:nvPr/>
          </p:nvSpPr>
          <p:spPr bwMode="auto">
            <a:xfrm>
              <a:off x="8449467" y="4845324"/>
              <a:ext cx="331788" cy="3603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7202" name="Line 847"/>
            <p:cNvSpPr>
              <a:spLocks noChangeShapeType="1"/>
            </p:cNvSpPr>
            <p:nvPr/>
          </p:nvSpPr>
          <p:spPr bwMode="auto">
            <a:xfrm>
              <a:off x="8261349" y="6410324"/>
              <a:ext cx="365126" cy="3175"/>
            </a:xfrm>
            <a:prstGeom prst="line">
              <a:avLst/>
            </a:prstGeom>
            <a:noFill/>
            <a:ln w="25400">
              <a:solidFill>
                <a:schemeClr val="tx1"/>
              </a:solidFill>
              <a:prstDash val="dash"/>
              <a:round/>
              <a:headEnd/>
              <a:tailEnd/>
            </a:ln>
          </p:spPr>
          <p:txBody>
            <a:bodyPr vert="eaVert" wrap="none" anchor="ctr"/>
            <a:lstStyle/>
            <a:p>
              <a:endParaRPr lang="nl-NL"/>
            </a:p>
          </p:txBody>
        </p:sp>
        <p:sp>
          <p:nvSpPr>
            <p:cNvPr id="7203" name="Line 848"/>
            <p:cNvSpPr>
              <a:spLocks noChangeShapeType="1"/>
            </p:cNvSpPr>
            <p:nvPr/>
          </p:nvSpPr>
          <p:spPr bwMode="auto">
            <a:xfrm flipH="1">
              <a:off x="5585617" y="6410600"/>
              <a:ext cx="774700" cy="0"/>
            </a:xfrm>
            <a:prstGeom prst="line">
              <a:avLst/>
            </a:prstGeom>
            <a:noFill/>
            <a:ln w="25400">
              <a:solidFill>
                <a:schemeClr val="tx1"/>
              </a:solidFill>
              <a:prstDash val="dash"/>
              <a:round/>
              <a:headEnd/>
              <a:tailEnd/>
            </a:ln>
          </p:spPr>
          <p:txBody>
            <a:bodyPr vert="eaVert" wrap="none" anchor="ctr"/>
            <a:lstStyle/>
            <a:p>
              <a:endParaRPr lang="nl-NL"/>
            </a:p>
          </p:txBody>
        </p:sp>
      </p:grpSp>
      <p:grpSp>
        <p:nvGrpSpPr>
          <p:cNvPr id="15" name="Groeperen 1468"/>
          <p:cNvGrpSpPr>
            <a:grpSpLocks/>
          </p:cNvGrpSpPr>
          <p:nvPr/>
        </p:nvGrpSpPr>
        <p:grpSpPr bwMode="auto">
          <a:xfrm>
            <a:off x="3390900" y="5041900"/>
            <a:ext cx="2541588" cy="1444625"/>
            <a:chOff x="3390900" y="5041901"/>
            <a:chExt cx="2541217" cy="1444606"/>
          </a:xfrm>
        </p:grpSpPr>
        <p:sp>
          <p:nvSpPr>
            <p:cNvPr id="7196" name="Line 841"/>
            <p:cNvSpPr>
              <a:spLocks noChangeShapeType="1"/>
            </p:cNvSpPr>
            <p:nvPr/>
          </p:nvSpPr>
          <p:spPr bwMode="auto">
            <a:xfrm>
              <a:off x="3390900" y="5041901"/>
              <a:ext cx="888999" cy="825500"/>
            </a:xfrm>
            <a:prstGeom prst="line">
              <a:avLst/>
            </a:prstGeom>
            <a:noFill/>
            <a:ln w="25400">
              <a:solidFill>
                <a:schemeClr val="tx1"/>
              </a:solidFill>
              <a:round/>
              <a:headEnd/>
              <a:tailEnd type="triangle" w="med" len="med"/>
            </a:ln>
          </p:spPr>
          <p:txBody>
            <a:bodyPr vert="eaVert" wrap="none" anchor="ctr"/>
            <a:lstStyle/>
            <a:p>
              <a:endParaRPr lang="nl-NL"/>
            </a:p>
          </p:txBody>
        </p:sp>
        <p:sp>
          <p:nvSpPr>
            <p:cNvPr id="7197" name="Line 842"/>
            <p:cNvSpPr>
              <a:spLocks noChangeShapeType="1"/>
            </p:cNvSpPr>
            <p:nvPr/>
          </p:nvSpPr>
          <p:spPr bwMode="auto">
            <a:xfrm flipH="1">
              <a:off x="5115721" y="5205691"/>
              <a:ext cx="576263" cy="719138"/>
            </a:xfrm>
            <a:prstGeom prst="line">
              <a:avLst/>
            </a:prstGeom>
            <a:noFill/>
            <a:ln w="25400">
              <a:solidFill>
                <a:schemeClr val="tx1"/>
              </a:solidFill>
              <a:round/>
              <a:headEnd/>
              <a:tailEnd type="triangle" w="med" len="med"/>
            </a:ln>
          </p:spPr>
          <p:txBody>
            <a:bodyPr vert="eaVert" wrap="none" anchor="ctr"/>
            <a:lstStyle/>
            <a:p>
              <a:endParaRPr lang="nl-NL"/>
            </a:p>
          </p:txBody>
        </p:sp>
        <p:sp>
          <p:nvSpPr>
            <p:cNvPr id="7198" name="Text Box 840"/>
            <p:cNvSpPr txBox="1">
              <a:spLocks noChangeArrowheads="1"/>
            </p:cNvSpPr>
            <p:nvPr/>
          </p:nvSpPr>
          <p:spPr bwMode="auto">
            <a:xfrm>
              <a:off x="3705179" y="6024551"/>
              <a:ext cx="2226938" cy="461956"/>
            </a:xfrm>
            <a:prstGeom prst="rect">
              <a:avLst/>
            </a:prstGeom>
            <a:solidFill>
              <a:srgbClr val="CC3300"/>
            </a:solidFill>
            <a:ln w="12700">
              <a:solidFill>
                <a:schemeClr val="tx1"/>
              </a:solidFill>
              <a:round/>
              <a:headEnd/>
              <a:tailEnd type="triangle" w="med" len="med"/>
            </a:ln>
          </p:spPr>
          <p:txBody>
            <a:bodyPr wrap="none">
              <a:spAutoFit/>
            </a:bodyPr>
            <a:lstStyle/>
            <a:p>
              <a:pPr algn="ctr" eaLnBrk="0" hangingPunct="0"/>
              <a:r>
                <a:rPr lang="nl-NL" sz="2400">
                  <a:solidFill>
                    <a:schemeClr val="bg1"/>
                  </a:solidFill>
                  <a:latin typeface="Candara" pitchFamily="34" charset="0"/>
                </a:rPr>
                <a:t>Hyperglycemie</a:t>
              </a:r>
              <a:endParaRPr lang="en-US" sz="2400">
                <a:solidFill>
                  <a:schemeClr val="bg1"/>
                </a:solidFill>
                <a:latin typeface="Candara" pitchFamily="34" charset="0"/>
              </a:endParaRPr>
            </a:p>
          </p:txBody>
        </p:sp>
      </p:grpSp>
      <p:grpSp>
        <p:nvGrpSpPr>
          <p:cNvPr id="16" name="Groeperen 1465"/>
          <p:cNvGrpSpPr>
            <a:grpSpLocks/>
          </p:cNvGrpSpPr>
          <p:nvPr/>
        </p:nvGrpSpPr>
        <p:grpSpPr bwMode="auto">
          <a:xfrm>
            <a:off x="2222500" y="1860550"/>
            <a:ext cx="3338513" cy="1725613"/>
            <a:chOff x="2222500" y="1860031"/>
            <a:chExt cx="3337720" cy="1726409"/>
          </a:xfrm>
        </p:grpSpPr>
        <p:sp>
          <p:nvSpPr>
            <p:cNvPr id="7190" name="AutoShape 861"/>
            <p:cNvSpPr>
              <a:spLocks noChangeArrowheads="1"/>
            </p:cNvSpPr>
            <p:nvPr/>
          </p:nvSpPr>
          <p:spPr bwMode="auto">
            <a:xfrm>
              <a:off x="2950368" y="2764114"/>
              <a:ext cx="333375" cy="3603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7191" name="AutoShape 862"/>
            <p:cNvSpPr>
              <a:spLocks noChangeArrowheads="1"/>
            </p:cNvSpPr>
            <p:nvPr/>
          </p:nvSpPr>
          <p:spPr bwMode="auto">
            <a:xfrm rot="-5400000">
              <a:off x="2828529" y="1254002"/>
              <a:ext cx="804067" cy="2016126"/>
            </a:xfrm>
            <a:prstGeom prst="irregularSeal1">
              <a:avLst/>
            </a:prstGeom>
            <a:solidFill>
              <a:srgbClr val="FF0000"/>
            </a:solidFill>
            <a:ln w="9525">
              <a:solidFill>
                <a:schemeClr val="tx1"/>
              </a:solidFill>
              <a:miter lim="800000"/>
              <a:headEnd/>
              <a:tailEnd/>
            </a:ln>
          </p:spPr>
          <p:txBody>
            <a:bodyPr vert="eaVert" wrap="none" anchor="ctr"/>
            <a:lstStyle/>
            <a:p>
              <a:pPr algn="ctr"/>
              <a:r>
                <a:rPr lang="en-US" sz="1600">
                  <a:latin typeface="Candara" pitchFamily="34" charset="0"/>
                </a:rPr>
                <a:t>inflammatie</a:t>
              </a:r>
            </a:p>
          </p:txBody>
        </p:sp>
        <p:sp>
          <p:nvSpPr>
            <p:cNvPr id="7192" name="Line 865"/>
            <p:cNvSpPr>
              <a:spLocks noChangeShapeType="1"/>
            </p:cNvSpPr>
            <p:nvPr/>
          </p:nvSpPr>
          <p:spPr bwMode="auto">
            <a:xfrm flipV="1">
              <a:off x="2726531" y="3145995"/>
              <a:ext cx="1271586" cy="394407"/>
            </a:xfrm>
            <a:prstGeom prst="line">
              <a:avLst/>
            </a:prstGeom>
            <a:noFill/>
            <a:ln w="25400">
              <a:solidFill>
                <a:schemeClr val="tx1"/>
              </a:solidFill>
              <a:round/>
              <a:headEnd/>
              <a:tailEnd type="triangle" w="med" len="med"/>
            </a:ln>
          </p:spPr>
          <p:txBody>
            <a:bodyPr vert="eaVert" wrap="none" anchor="ctr"/>
            <a:lstStyle/>
            <a:p>
              <a:endParaRPr lang="nl-NL"/>
            </a:p>
          </p:txBody>
        </p:sp>
        <p:sp>
          <p:nvSpPr>
            <p:cNvPr id="7193" name="AutoShape 866"/>
            <p:cNvSpPr>
              <a:spLocks noChangeArrowheads="1"/>
            </p:cNvSpPr>
            <p:nvPr/>
          </p:nvSpPr>
          <p:spPr bwMode="auto">
            <a:xfrm>
              <a:off x="2942431" y="3226077"/>
              <a:ext cx="333375" cy="3603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1465" name="Text Box 867"/>
            <p:cNvSpPr txBox="1">
              <a:spLocks noChangeArrowheads="1"/>
            </p:cNvSpPr>
            <p:nvPr/>
          </p:nvSpPr>
          <p:spPr bwMode="auto">
            <a:xfrm>
              <a:off x="4000078" y="2031560"/>
              <a:ext cx="1480786" cy="646411"/>
            </a:xfrm>
            <a:prstGeom prst="rect">
              <a:avLst/>
            </a:prstGeom>
            <a:solidFill>
              <a:schemeClr val="accent6">
                <a:lumMod val="20000"/>
                <a:lumOff val="80000"/>
              </a:schemeClr>
            </a:solidFill>
            <a:ln w="9525">
              <a:noFill/>
              <a:miter lim="800000"/>
              <a:headEnd/>
              <a:tailEnd/>
            </a:ln>
            <a:effectLst/>
          </p:spPr>
          <p:txBody>
            <a:bodyPr>
              <a:spAutoFit/>
            </a:bodyPr>
            <a:lstStyle/>
            <a:p>
              <a:pPr algn="ctr" eaLnBrk="0" hangingPunct="0">
                <a:defRPr/>
              </a:pPr>
              <a:r>
                <a:rPr lang="nl-NL">
                  <a:latin typeface="Candara" pitchFamily="-65" charset="0"/>
                </a:rPr>
                <a:t>Insuline</a:t>
              </a:r>
            </a:p>
            <a:p>
              <a:pPr algn="ctr" eaLnBrk="0" hangingPunct="0">
                <a:defRPr/>
              </a:pPr>
              <a:r>
                <a:rPr lang="nl-NL">
                  <a:latin typeface="Candara" pitchFamily="-65" charset="0"/>
                </a:rPr>
                <a:t>gevoeligheid</a:t>
              </a:r>
              <a:endParaRPr lang="en-US">
                <a:latin typeface="Candara" pitchFamily="-65" charset="0"/>
              </a:endParaRPr>
            </a:p>
          </p:txBody>
        </p:sp>
        <p:sp>
          <p:nvSpPr>
            <p:cNvPr id="7195" name="AutoShape 863"/>
            <p:cNvSpPr>
              <a:spLocks noChangeArrowheads="1"/>
            </p:cNvSpPr>
            <p:nvPr/>
          </p:nvSpPr>
          <p:spPr bwMode="auto">
            <a:xfrm>
              <a:off x="5382420" y="2054502"/>
              <a:ext cx="177800" cy="584200"/>
            </a:xfrm>
            <a:prstGeom prst="downArrow">
              <a:avLst>
                <a:gd name="adj1" fmla="val 50000"/>
                <a:gd name="adj2" fmla="val 80956"/>
              </a:avLst>
            </a:prstGeom>
            <a:solidFill>
              <a:srgbClr val="FF0000"/>
            </a:solidFill>
            <a:ln w="9525">
              <a:solidFill>
                <a:srgbClr val="FF0000"/>
              </a:solidFill>
              <a:miter lim="800000"/>
              <a:headEnd/>
              <a:tailEnd/>
            </a:ln>
          </p:spPr>
          <p:txBody>
            <a:bodyPr vert="eaVert" wrap="none" anchor="ctr"/>
            <a:lstStyle/>
            <a:p>
              <a:pPr algn="ctr"/>
              <a:endParaRPr lang="en-US">
                <a:latin typeface="Candara"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hthoek 76"/>
          <p:cNvSpPr>
            <a:spLocks noChangeArrowheads="1"/>
          </p:cNvSpPr>
          <p:nvPr/>
        </p:nvSpPr>
        <p:spPr bwMode="auto">
          <a:xfrm>
            <a:off x="2036763" y="2006600"/>
            <a:ext cx="561975" cy="3595688"/>
          </a:xfrm>
          <a:prstGeom prst="rect">
            <a:avLst/>
          </a:prstGeom>
          <a:noFill/>
          <a:ln w="9525">
            <a:solidFill>
              <a:schemeClr val="tx1"/>
            </a:solidFill>
            <a:round/>
            <a:headEnd/>
            <a:tailEnd/>
          </a:ln>
        </p:spPr>
        <p:txBody>
          <a:bodyPr vert="eaVert" wrap="none" anchor="ctr"/>
          <a:lstStyle/>
          <a:p>
            <a:pPr algn="ctr"/>
            <a:endParaRPr lang="nl-NL">
              <a:solidFill>
                <a:srgbClr val="A3A3E0"/>
              </a:solidFill>
            </a:endParaRPr>
          </a:p>
        </p:txBody>
      </p:sp>
      <p:sp>
        <p:nvSpPr>
          <p:cNvPr id="75" name="Rechthoek 74"/>
          <p:cNvSpPr/>
          <p:nvPr/>
        </p:nvSpPr>
        <p:spPr bwMode="auto">
          <a:xfrm>
            <a:off x="2333625" y="3860800"/>
            <a:ext cx="561975" cy="175418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solidFill>
                <a:srgbClr val="262673"/>
              </a:solidFill>
            </a:endParaRPr>
          </a:p>
        </p:txBody>
      </p:sp>
      <p:sp>
        <p:nvSpPr>
          <p:cNvPr id="34820" name="Rechthoek 75"/>
          <p:cNvSpPr>
            <a:spLocks noChangeArrowheads="1"/>
          </p:cNvSpPr>
          <p:nvPr/>
        </p:nvSpPr>
        <p:spPr bwMode="auto">
          <a:xfrm>
            <a:off x="1778000" y="2324100"/>
            <a:ext cx="561975" cy="3290888"/>
          </a:xfrm>
          <a:prstGeom prst="rect">
            <a:avLst/>
          </a:prstGeom>
          <a:solidFill>
            <a:srgbClr val="A1D9DE"/>
          </a:solidFill>
          <a:ln w="9525">
            <a:noFill/>
            <a:round/>
            <a:headEnd/>
            <a:tailEnd/>
          </a:ln>
        </p:spPr>
        <p:txBody>
          <a:bodyPr vert="eaVert" wrap="none" anchor="ctr"/>
          <a:lstStyle/>
          <a:p>
            <a:pPr algn="ctr"/>
            <a:endParaRPr lang="nl-NL">
              <a:solidFill>
                <a:srgbClr val="A3A3E0"/>
              </a:solidFill>
            </a:endParaRPr>
          </a:p>
        </p:txBody>
      </p:sp>
      <p:sp>
        <p:nvSpPr>
          <p:cNvPr id="402437" name="Rectangle 5"/>
          <p:cNvSpPr>
            <a:spLocks noChangeArrowheads="1"/>
          </p:cNvSpPr>
          <p:nvPr/>
        </p:nvSpPr>
        <p:spPr bwMode="auto">
          <a:xfrm>
            <a:off x="5295900" y="1503363"/>
            <a:ext cx="3848100" cy="4052887"/>
          </a:xfrm>
          <a:prstGeom prst="rect">
            <a:avLst/>
          </a:prstGeom>
          <a:noFill/>
          <a:ln w="9525">
            <a:noFill/>
            <a:miter lim="800000"/>
            <a:headEnd/>
            <a:tailEnd/>
          </a:ln>
        </p:spPr>
        <p:txBody>
          <a:bodyPr wrap="none"/>
          <a:lstStyle/>
          <a:p>
            <a:pPr algn="dist">
              <a:lnSpc>
                <a:spcPct val="120000"/>
              </a:lnSpc>
              <a:spcBef>
                <a:spcPct val="50000"/>
              </a:spcBef>
              <a:buSzPct val="50000"/>
            </a:pPr>
            <a:r>
              <a:rPr lang="nl-NL" sz="1400">
                <a:solidFill>
                  <a:srgbClr val="262673"/>
                </a:solidFill>
                <a:latin typeface="Candara" pitchFamily="34" charset="0"/>
              </a:rPr>
              <a:t>  </a:t>
            </a:r>
          </a:p>
          <a:p>
            <a:pPr lvl="1" algn="dist">
              <a:spcBef>
                <a:spcPct val="50000"/>
              </a:spcBef>
              <a:buSzPct val="130000"/>
              <a:buFont typeface="Arial" charset="0"/>
              <a:buChar char="•"/>
            </a:pPr>
            <a:r>
              <a:rPr lang="nl-NL" sz="1400">
                <a:solidFill>
                  <a:srgbClr val="262673"/>
                </a:solidFill>
                <a:latin typeface="Candara" pitchFamily="34" charset="0"/>
              </a:rPr>
              <a:t> 30,7% bereikt HbA1c ≤ 6,5%</a:t>
            </a:r>
          </a:p>
          <a:p>
            <a:pPr lvl="1" algn="dist">
              <a:lnSpc>
                <a:spcPct val="50000"/>
              </a:lnSpc>
              <a:spcBef>
                <a:spcPct val="50000"/>
              </a:spcBef>
              <a:buSzPct val="130000"/>
              <a:buFont typeface="Arial" charset="0"/>
              <a:buChar char="•"/>
            </a:pPr>
            <a:endParaRPr lang="nl-NL" sz="1400">
              <a:solidFill>
                <a:srgbClr val="262673"/>
              </a:solidFill>
              <a:latin typeface="Candara" pitchFamily="34" charset="0"/>
            </a:endParaRPr>
          </a:p>
          <a:p>
            <a:pPr lvl="1" algn="dist">
              <a:spcBef>
                <a:spcPct val="50000"/>
              </a:spcBef>
              <a:buSzPct val="130000"/>
              <a:buFont typeface="Arial" charset="0"/>
              <a:buChar char="•"/>
            </a:pPr>
            <a:r>
              <a:rPr lang="nl-NL" sz="1400">
                <a:solidFill>
                  <a:srgbClr val="262673"/>
                </a:solidFill>
                <a:latin typeface="Candara" pitchFamily="34" charset="0"/>
              </a:rPr>
              <a:t> Insuline glulisine dosering:</a:t>
            </a:r>
          </a:p>
          <a:p>
            <a:pPr lvl="2" algn="dist">
              <a:spcBef>
                <a:spcPct val="50000"/>
              </a:spcBef>
              <a:buClr>
                <a:srgbClr val="FFFFFF"/>
              </a:buClr>
              <a:buSzPct val="130000"/>
              <a:buFont typeface="Arial" charset="0"/>
              <a:buChar char="•"/>
            </a:pPr>
            <a:r>
              <a:rPr lang="nl-NL" sz="1400">
                <a:solidFill>
                  <a:srgbClr val="262673"/>
                </a:solidFill>
                <a:latin typeface="Candara" pitchFamily="34" charset="0"/>
              </a:rPr>
              <a:t> 4,6 </a:t>
            </a:r>
            <a:r>
              <a:rPr lang="nl-NL" sz="1400">
                <a:solidFill>
                  <a:srgbClr val="262673"/>
                </a:solidFill>
                <a:latin typeface="Candara" pitchFamily="34" charset="0"/>
                <a:sym typeface="Wingdings" pitchFamily="-65" charset="2"/>
              </a:rPr>
              <a:t> 11,2 U/dag (o)</a:t>
            </a:r>
          </a:p>
          <a:p>
            <a:pPr lvl="2" algn="dist">
              <a:spcBef>
                <a:spcPct val="50000"/>
              </a:spcBef>
              <a:buClr>
                <a:schemeClr val="bg1"/>
              </a:buClr>
              <a:buSzPct val="130000"/>
              <a:buFont typeface="Arial" charset="0"/>
              <a:buChar char="•"/>
            </a:pPr>
            <a:r>
              <a:rPr lang="nl-NL" sz="1400">
                <a:solidFill>
                  <a:srgbClr val="262673"/>
                </a:solidFill>
                <a:latin typeface="Candara" pitchFamily="34" charset="0"/>
                <a:sym typeface="Wingdings" pitchFamily="-65" charset="2"/>
              </a:rPr>
              <a:t> 5,0  12,0 U/dag (m)</a:t>
            </a:r>
          </a:p>
          <a:p>
            <a:pPr lvl="1" algn="dist">
              <a:lnSpc>
                <a:spcPct val="50000"/>
              </a:lnSpc>
              <a:spcBef>
                <a:spcPct val="50000"/>
              </a:spcBef>
              <a:buSzPct val="130000"/>
              <a:buFont typeface="Arial" charset="0"/>
              <a:buChar char="•"/>
            </a:pPr>
            <a:endParaRPr lang="nl-NL" sz="1400">
              <a:solidFill>
                <a:srgbClr val="262673"/>
              </a:solidFill>
              <a:latin typeface="Candara" pitchFamily="34" charset="0"/>
            </a:endParaRPr>
          </a:p>
          <a:p>
            <a:pPr lvl="1" algn="dist">
              <a:spcBef>
                <a:spcPct val="50000"/>
              </a:spcBef>
              <a:buSzPct val="130000"/>
              <a:buFont typeface="Arial" charset="0"/>
              <a:buChar char="•"/>
            </a:pPr>
            <a:r>
              <a:rPr lang="nl-NL" sz="1400">
                <a:solidFill>
                  <a:srgbClr val="262673"/>
                </a:solidFill>
                <a:latin typeface="Candara" pitchFamily="34" charset="0"/>
              </a:rPr>
              <a:t> Insuline glargine dosering:</a:t>
            </a:r>
          </a:p>
          <a:p>
            <a:pPr lvl="2" algn="dist">
              <a:spcBef>
                <a:spcPct val="50000"/>
              </a:spcBef>
              <a:buClr>
                <a:schemeClr val="bg1"/>
              </a:buClr>
              <a:buSzPct val="130000"/>
              <a:buFont typeface="Arial" charset="0"/>
              <a:buChar char="•"/>
            </a:pPr>
            <a:r>
              <a:rPr lang="nl-NL" sz="1400">
                <a:solidFill>
                  <a:srgbClr val="262673"/>
                </a:solidFill>
                <a:latin typeface="Candara" pitchFamily="34" charset="0"/>
              </a:rPr>
              <a:t> 30,9 </a:t>
            </a:r>
            <a:r>
              <a:rPr lang="nl-NL" sz="1400">
                <a:solidFill>
                  <a:srgbClr val="262673"/>
                </a:solidFill>
                <a:latin typeface="Candara" pitchFamily="34" charset="0"/>
                <a:sym typeface="Wingdings" pitchFamily="-65" charset="2"/>
              </a:rPr>
              <a:t> 32,4 U/dag (o)</a:t>
            </a:r>
          </a:p>
          <a:p>
            <a:pPr lvl="2" algn="dist">
              <a:spcBef>
                <a:spcPct val="50000"/>
              </a:spcBef>
              <a:buClr>
                <a:srgbClr val="F2F2F2"/>
              </a:buClr>
              <a:buSzPct val="130000"/>
              <a:buFont typeface="Arial" charset="0"/>
              <a:buChar char="•"/>
            </a:pPr>
            <a:r>
              <a:rPr lang="nl-NL" sz="1400">
                <a:solidFill>
                  <a:srgbClr val="262673"/>
                </a:solidFill>
                <a:latin typeface="Candara" pitchFamily="34" charset="0"/>
                <a:sym typeface="Wingdings" pitchFamily="-65" charset="2"/>
              </a:rPr>
              <a:t> 26,5  26,9 U/dag (m)</a:t>
            </a:r>
          </a:p>
          <a:p>
            <a:pPr lvl="1" algn="dist">
              <a:lnSpc>
                <a:spcPct val="50000"/>
              </a:lnSpc>
              <a:spcBef>
                <a:spcPct val="50000"/>
              </a:spcBef>
              <a:buSzPct val="130000"/>
              <a:buFont typeface="Arial" charset="0"/>
              <a:buChar char="•"/>
            </a:pPr>
            <a:endParaRPr lang="nl-NL" sz="1400">
              <a:solidFill>
                <a:srgbClr val="262673"/>
              </a:solidFill>
              <a:latin typeface="Candara" pitchFamily="34" charset="0"/>
            </a:endParaRPr>
          </a:p>
          <a:p>
            <a:pPr lvl="1" algn="dist">
              <a:spcBef>
                <a:spcPct val="50000"/>
              </a:spcBef>
              <a:buSzPct val="130000"/>
              <a:buFont typeface="Arial" charset="0"/>
              <a:buChar char="•"/>
            </a:pPr>
            <a:r>
              <a:rPr lang="nl-NL" sz="1400">
                <a:solidFill>
                  <a:srgbClr val="262673"/>
                </a:solidFill>
                <a:latin typeface="Candara" pitchFamily="34" charset="0"/>
              </a:rPr>
              <a:t> Gewichtsneutraal:</a:t>
            </a:r>
          </a:p>
          <a:p>
            <a:pPr lvl="2" algn="dist">
              <a:spcBef>
                <a:spcPct val="50000"/>
              </a:spcBef>
              <a:buClr>
                <a:srgbClr val="F2F2F2"/>
              </a:buClr>
              <a:buSzPct val="130000"/>
              <a:buFont typeface="Arial" charset="0"/>
              <a:buChar char="•"/>
            </a:pPr>
            <a:r>
              <a:rPr lang="nl-NL" sz="1400">
                <a:solidFill>
                  <a:srgbClr val="262673"/>
                </a:solidFill>
                <a:latin typeface="Candara" pitchFamily="34" charset="0"/>
              </a:rPr>
              <a:t> 89,7 </a:t>
            </a:r>
            <a:r>
              <a:rPr lang="nl-NL" sz="1400">
                <a:solidFill>
                  <a:srgbClr val="262673"/>
                </a:solidFill>
                <a:latin typeface="Candara" pitchFamily="34" charset="0"/>
                <a:sym typeface="Wingdings" pitchFamily="-65" charset="2"/>
              </a:rPr>
              <a:t> 90,7 kg (o)</a:t>
            </a:r>
          </a:p>
          <a:p>
            <a:pPr lvl="2" algn="dist">
              <a:spcBef>
                <a:spcPct val="50000"/>
              </a:spcBef>
              <a:buClr>
                <a:schemeClr val="bg1"/>
              </a:buClr>
              <a:buSzPct val="130000"/>
              <a:buFont typeface="Arial" charset="0"/>
              <a:buChar char="•"/>
            </a:pPr>
            <a:r>
              <a:rPr lang="nl-NL" sz="1400">
                <a:solidFill>
                  <a:srgbClr val="262673"/>
                </a:solidFill>
                <a:latin typeface="Candara" pitchFamily="34" charset="0"/>
                <a:sym typeface="Wingdings" pitchFamily="-65" charset="2"/>
              </a:rPr>
              <a:t> 89,4  90,3 kg (m)</a:t>
            </a:r>
            <a:endParaRPr lang="nl-NL" sz="1400">
              <a:solidFill>
                <a:srgbClr val="262673"/>
              </a:solidFill>
              <a:latin typeface="Candara" pitchFamily="34" charset="0"/>
            </a:endParaRPr>
          </a:p>
        </p:txBody>
      </p:sp>
      <p:graphicFrame>
        <p:nvGraphicFramePr>
          <p:cNvPr id="7" name="Tabel 6"/>
          <p:cNvGraphicFramePr>
            <a:graphicFrameLocks noGrp="1"/>
          </p:cNvGraphicFramePr>
          <p:nvPr/>
        </p:nvGraphicFramePr>
        <p:xfrm>
          <a:off x="825500" y="1733550"/>
          <a:ext cx="609600" cy="4129088"/>
        </p:xfrm>
        <a:graphic>
          <a:graphicData uri="http://schemas.openxmlformats.org/drawingml/2006/table">
            <a:tbl>
              <a:tblPr/>
              <a:tblGrid>
                <a:gridCol w="609600"/>
              </a:tblGrid>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7,4</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7.3</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7.2</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7.1</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7.0</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6.9</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6.8</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6.7</a:t>
                      </a:r>
                    </a:p>
                  </a:txBody>
                  <a:tcPr horzOverflow="overflow">
                    <a:lnL>
                      <a:noFill/>
                    </a:lnL>
                    <a:lnR>
                      <a:noFill/>
                    </a:lnR>
                    <a:lnT>
                      <a:noFill/>
                    </a:lnT>
                    <a:lnB>
                      <a:noFill/>
                    </a:lnB>
                    <a:lnTlToBr>
                      <a:noFill/>
                    </a:lnTlToBr>
                    <a:lnBlToTr>
                      <a:noFill/>
                    </a:lnBlToTr>
                    <a:noFill/>
                  </a:tcPr>
                </a:tc>
              </a:tr>
              <a:tr h="4587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0.0</a:t>
                      </a:r>
                    </a:p>
                  </a:txBody>
                  <a:tcPr horzOverflow="overflow">
                    <a:lnL>
                      <a:noFill/>
                    </a:lnL>
                    <a:lnR>
                      <a:noFill/>
                    </a:lnR>
                    <a:lnT>
                      <a:noFill/>
                    </a:lnT>
                    <a:lnB>
                      <a:noFill/>
                    </a:lnB>
                    <a:lnTlToBr>
                      <a:noFill/>
                    </a:lnTlToBr>
                    <a:lnBlToTr>
                      <a:noFill/>
                    </a:lnBlToTr>
                    <a:noFill/>
                  </a:tcPr>
                </a:tc>
              </a:tr>
            </a:tbl>
          </a:graphicData>
        </a:graphic>
      </p:graphicFrame>
      <p:graphicFrame>
        <p:nvGraphicFramePr>
          <p:cNvPr id="98360" name="Group 56"/>
          <p:cNvGraphicFramePr>
            <a:graphicFrameLocks noGrp="1"/>
          </p:cNvGraphicFramePr>
          <p:nvPr/>
        </p:nvGraphicFramePr>
        <p:xfrm>
          <a:off x="1270000" y="5613400"/>
          <a:ext cx="4546600" cy="517525"/>
        </p:xfrm>
        <a:graphic>
          <a:graphicData uri="http://schemas.openxmlformats.org/drawingml/2006/table">
            <a:tbl>
              <a:tblPr/>
              <a:tblGrid>
                <a:gridCol w="1516063"/>
                <a:gridCol w="1514475"/>
                <a:gridCol w="1516062"/>
              </a:tblGrid>
              <a:tr h="209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                 Overall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       Ontbijt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      groep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Hoofdmaaltijd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groep</a:t>
                      </a:r>
                    </a:p>
                  </a:txBody>
                  <a:tcPr horzOverflow="overflow">
                    <a:lnL>
                      <a:noFill/>
                    </a:lnL>
                    <a:lnR>
                      <a:noFill/>
                    </a:lnR>
                    <a:lnT>
                      <a:noFill/>
                    </a:lnT>
                    <a:lnB>
                      <a:noFill/>
                    </a:lnB>
                    <a:lnTlToBr>
                      <a:noFill/>
                    </a:lnTlToBr>
                    <a:lnBlToTr>
                      <a:noFill/>
                    </a:lnBlToTr>
                    <a:noFill/>
                  </a:tcPr>
                </a:tc>
              </a:tr>
            </a:tbl>
          </a:graphicData>
        </a:graphic>
      </p:graphicFrame>
      <p:cxnSp>
        <p:nvCxnSpPr>
          <p:cNvPr id="34836" name="Rechte verbindingslijn 8"/>
          <p:cNvCxnSpPr>
            <a:cxnSpLocks noChangeShapeType="1"/>
          </p:cNvCxnSpPr>
          <p:nvPr/>
        </p:nvCxnSpPr>
        <p:spPr bwMode="auto">
          <a:xfrm rot="5400000">
            <a:off x="-82550" y="3636963"/>
            <a:ext cx="3344863" cy="1587"/>
          </a:xfrm>
          <a:prstGeom prst="line">
            <a:avLst/>
          </a:prstGeom>
          <a:noFill/>
          <a:ln w="9525">
            <a:solidFill>
              <a:schemeClr val="tx1"/>
            </a:solidFill>
            <a:round/>
            <a:headEnd/>
            <a:tailEnd/>
          </a:ln>
        </p:spPr>
      </p:cxnSp>
      <p:cxnSp>
        <p:nvCxnSpPr>
          <p:cNvPr id="34837" name="Rechte verbindingslijn 10"/>
          <p:cNvCxnSpPr>
            <a:cxnSpLocks noChangeShapeType="1"/>
          </p:cNvCxnSpPr>
          <p:nvPr/>
        </p:nvCxnSpPr>
        <p:spPr bwMode="auto">
          <a:xfrm>
            <a:off x="1435100" y="1963738"/>
            <a:ext cx="152400" cy="1587"/>
          </a:xfrm>
          <a:prstGeom prst="line">
            <a:avLst/>
          </a:prstGeom>
          <a:noFill/>
          <a:ln w="9525">
            <a:solidFill>
              <a:schemeClr val="tx1"/>
            </a:solidFill>
            <a:round/>
            <a:headEnd/>
            <a:tailEnd/>
          </a:ln>
        </p:spPr>
      </p:cxnSp>
      <p:cxnSp>
        <p:nvCxnSpPr>
          <p:cNvPr id="34838" name="Rechte verbindingslijn 11"/>
          <p:cNvCxnSpPr>
            <a:cxnSpLocks noChangeShapeType="1"/>
          </p:cNvCxnSpPr>
          <p:nvPr/>
        </p:nvCxnSpPr>
        <p:spPr bwMode="auto">
          <a:xfrm>
            <a:off x="1435100" y="2884488"/>
            <a:ext cx="152400" cy="1587"/>
          </a:xfrm>
          <a:prstGeom prst="line">
            <a:avLst/>
          </a:prstGeom>
          <a:noFill/>
          <a:ln w="9525">
            <a:solidFill>
              <a:schemeClr val="tx1"/>
            </a:solidFill>
            <a:round/>
            <a:headEnd/>
            <a:tailEnd/>
          </a:ln>
        </p:spPr>
      </p:cxnSp>
      <p:cxnSp>
        <p:nvCxnSpPr>
          <p:cNvPr id="34839" name="Rechte verbindingslijn 12"/>
          <p:cNvCxnSpPr>
            <a:cxnSpLocks noChangeShapeType="1"/>
          </p:cNvCxnSpPr>
          <p:nvPr/>
        </p:nvCxnSpPr>
        <p:spPr bwMode="auto">
          <a:xfrm>
            <a:off x="1435100" y="3805238"/>
            <a:ext cx="152400" cy="1587"/>
          </a:xfrm>
          <a:prstGeom prst="line">
            <a:avLst/>
          </a:prstGeom>
          <a:noFill/>
          <a:ln w="9525">
            <a:solidFill>
              <a:schemeClr val="tx1"/>
            </a:solidFill>
            <a:round/>
            <a:headEnd/>
            <a:tailEnd/>
          </a:ln>
        </p:spPr>
      </p:cxnSp>
      <p:cxnSp>
        <p:nvCxnSpPr>
          <p:cNvPr id="34840" name="Rechte verbindingslijn 13"/>
          <p:cNvCxnSpPr>
            <a:cxnSpLocks noChangeShapeType="1"/>
          </p:cNvCxnSpPr>
          <p:nvPr/>
        </p:nvCxnSpPr>
        <p:spPr bwMode="auto">
          <a:xfrm>
            <a:off x="1435100" y="4265613"/>
            <a:ext cx="152400" cy="1587"/>
          </a:xfrm>
          <a:prstGeom prst="line">
            <a:avLst/>
          </a:prstGeom>
          <a:noFill/>
          <a:ln w="9525">
            <a:solidFill>
              <a:schemeClr val="tx1"/>
            </a:solidFill>
            <a:round/>
            <a:headEnd/>
            <a:tailEnd/>
          </a:ln>
        </p:spPr>
      </p:cxnSp>
      <p:sp>
        <p:nvSpPr>
          <p:cNvPr id="34841" name="Tekstvak 17"/>
          <p:cNvSpPr txBox="1">
            <a:spLocks noChangeArrowheads="1"/>
          </p:cNvSpPr>
          <p:nvPr/>
        </p:nvSpPr>
        <p:spPr bwMode="auto">
          <a:xfrm rot="-5400000">
            <a:off x="-1142999" y="3560762"/>
            <a:ext cx="3683000" cy="307975"/>
          </a:xfrm>
          <a:prstGeom prst="rect">
            <a:avLst/>
          </a:prstGeom>
          <a:noFill/>
          <a:ln w="9525">
            <a:noFill/>
            <a:miter lim="800000"/>
            <a:headEnd/>
            <a:tailEnd/>
          </a:ln>
        </p:spPr>
        <p:txBody>
          <a:bodyPr>
            <a:spAutoFit/>
          </a:bodyPr>
          <a:lstStyle/>
          <a:p>
            <a:pPr algn="ctr"/>
            <a:r>
              <a:rPr lang="nl-NL" sz="1400" b="1">
                <a:latin typeface="Candara" pitchFamily="34" charset="0"/>
              </a:rPr>
              <a:t>HbA </a:t>
            </a:r>
            <a:r>
              <a:rPr lang="nl-NL" sz="1400" b="1" baseline="-25000">
                <a:latin typeface="Candara" pitchFamily="34" charset="0"/>
              </a:rPr>
              <a:t>1c </a:t>
            </a:r>
            <a:r>
              <a:rPr lang="nl-NL" sz="1400" b="1">
                <a:latin typeface="Candara" pitchFamily="34" charset="0"/>
              </a:rPr>
              <a:t>(%)</a:t>
            </a:r>
          </a:p>
        </p:txBody>
      </p:sp>
      <p:cxnSp>
        <p:nvCxnSpPr>
          <p:cNvPr id="34842" name="Rechte verbindingslijn 18"/>
          <p:cNvCxnSpPr>
            <a:cxnSpLocks noChangeShapeType="1"/>
          </p:cNvCxnSpPr>
          <p:nvPr/>
        </p:nvCxnSpPr>
        <p:spPr bwMode="auto">
          <a:xfrm rot="5400000">
            <a:off x="1479550" y="5507038"/>
            <a:ext cx="214313" cy="1587"/>
          </a:xfrm>
          <a:prstGeom prst="line">
            <a:avLst/>
          </a:prstGeom>
          <a:noFill/>
          <a:ln w="9525">
            <a:solidFill>
              <a:schemeClr val="tx1"/>
            </a:solidFill>
            <a:round/>
            <a:headEnd/>
            <a:tailEnd/>
          </a:ln>
        </p:spPr>
      </p:cxnSp>
      <p:cxnSp>
        <p:nvCxnSpPr>
          <p:cNvPr id="34843" name="Rechte verbindingslijn 19"/>
          <p:cNvCxnSpPr>
            <a:cxnSpLocks noChangeShapeType="1"/>
          </p:cNvCxnSpPr>
          <p:nvPr/>
        </p:nvCxnSpPr>
        <p:spPr bwMode="auto">
          <a:xfrm rot="5400000" flipH="1" flipV="1">
            <a:off x="1479550" y="5241925"/>
            <a:ext cx="190500" cy="165100"/>
          </a:xfrm>
          <a:prstGeom prst="line">
            <a:avLst/>
          </a:prstGeom>
          <a:noFill/>
          <a:ln w="9525">
            <a:solidFill>
              <a:schemeClr val="tx1"/>
            </a:solidFill>
            <a:round/>
            <a:headEnd/>
            <a:tailEnd/>
          </a:ln>
        </p:spPr>
      </p:cxnSp>
      <p:cxnSp>
        <p:nvCxnSpPr>
          <p:cNvPr id="34844" name="Rechte verbindingslijn 20"/>
          <p:cNvCxnSpPr>
            <a:cxnSpLocks noChangeShapeType="1"/>
          </p:cNvCxnSpPr>
          <p:nvPr/>
        </p:nvCxnSpPr>
        <p:spPr bwMode="auto">
          <a:xfrm rot="5400000" flipH="1" flipV="1">
            <a:off x="1479550" y="5330825"/>
            <a:ext cx="190500" cy="165100"/>
          </a:xfrm>
          <a:prstGeom prst="line">
            <a:avLst/>
          </a:prstGeom>
          <a:noFill/>
          <a:ln w="9525">
            <a:solidFill>
              <a:schemeClr val="tx1"/>
            </a:solidFill>
            <a:round/>
            <a:headEnd/>
            <a:tailEnd/>
          </a:ln>
        </p:spPr>
      </p:cxnSp>
      <p:cxnSp>
        <p:nvCxnSpPr>
          <p:cNvPr id="34845" name="Rechte verbindingslijn 21"/>
          <p:cNvCxnSpPr>
            <a:cxnSpLocks noChangeShapeType="1"/>
          </p:cNvCxnSpPr>
          <p:nvPr/>
        </p:nvCxnSpPr>
        <p:spPr bwMode="auto">
          <a:xfrm>
            <a:off x="1435100" y="2424113"/>
            <a:ext cx="152400" cy="1587"/>
          </a:xfrm>
          <a:prstGeom prst="line">
            <a:avLst/>
          </a:prstGeom>
          <a:noFill/>
          <a:ln w="9525">
            <a:solidFill>
              <a:schemeClr val="tx1"/>
            </a:solidFill>
            <a:round/>
            <a:headEnd/>
            <a:tailEnd/>
          </a:ln>
        </p:spPr>
      </p:cxnSp>
      <p:cxnSp>
        <p:nvCxnSpPr>
          <p:cNvPr id="34846" name="Rechte verbindingslijn 22"/>
          <p:cNvCxnSpPr>
            <a:cxnSpLocks noChangeShapeType="1"/>
          </p:cNvCxnSpPr>
          <p:nvPr/>
        </p:nvCxnSpPr>
        <p:spPr bwMode="auto">
          <a:xfrm>
            <a:off x="1435100" y="3344863"/>
            <a:ext cx="152400" cy="1587"/>
          </a:xfrm>
          <a:prstGeom prst="line">
            <a:avLst/>
          </a:prstGeom>
          <a:noFill/>
          <a:ln w="9525">
            <a:solidFill>
              <a:schemeClr val="tx1"/>
            </a:solidFill>
            <a:round/>
            <a:headEnd/>
            <a:tailEnd/>
          </a:ln>
        </p:spPr>
      </p:cxnSp>
      <p:cxnSp>
        <p:nvCxnSpPr>
          <p:cNvPr id="34847" name="Rechte verbindingslijn 23"/>
          <p:cNvCxnSpPr>
            <a:cxnSpLocks noChangeShapeType="1"/>
          </p:cNvCxnSpPr>
          <p:nvPr/>
        </p:nvCxnSpPr>
        <p:spPr bwMode="auto">
          <a:xfrm>
            <a:off x="1435100" y="4725988"/>
            <a:ext cx="152400" cy="1587"/>
          </a:xfrm>
          <a:prstGeom prst="line">
            <a:avLst/>
          </a:prstGeom>
          <a:noFill/>
          <a:ln w="9525">
            <a:solidFill>
              <a:schemeClr val="tx1"/>
            </a:solidFill>
            <a:round/>
            <a:headEnd/>
            <a:tailEnd/>
          </a:ln>
        </p:spPr>
      </p:cxnSp>
      <p:sp>
        <p:nvSpPr>
          <p:cNvPr id="34848"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Opal studie</a:t>
            </a:r>
            <a:endParaRPr lang="nl-NL" sz="3200">
              <a:latin typeface="Candara" pitchFamily="34" charset="0"/>
            </a:endParaRPr>
          </a:p>
        </p:txBody>
      </p:sp>
      <p:sp>
        <p:nvSpPr>
          <p:cNvPr id="34849" name="Rectangle 8"/>
          <p:cNvSpPr>
            <a:spLocks noChangeArrowheads="1"/>
          </p:cNvSpPr>
          <p:nvPr/>
        </p:nvSpPr>
        <p:spPr bwMode="auto">
          <a:xfrm>
            <a:off x="539750" y="765175"/>
            <a:ext cx="8596313"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De gemiddelde HbA1c reductie</a:t>
            </a:r>
          </a:p>
        </p:txBody>
      </p:sp>
      <p:sp>
        <p:nvSpPr>
          <p:cNvPr id="34850" name="Rectangle 2"/>
          <p:cNvSpPr>
            <a:spLocks noChangeArrowheads="1"/>
          </p:cNvSpPr>
          <p:nvPr/>
        </p:nvSpPr>
        <p:spPr bwMode="auto">
          <a:xfrm>
            <a:off x="538163" y="6515100"/>
            <a:ext cx="3805237"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Lankisch et al. Diabetes, Obesity and Metabolism 2008; 10:1178-1185</a:t>
            </a:r>
          </a:p>
        </p:txBody>
      </p:sp>
      <p:cxnSp>
        <p:nvCxnSpPr>
          <p:cNvPr id="34851" name="Rechte verbindingslijn 73"/>
          <p:cNvCxnSpPr>
            <a:cxnSpLocks noChangeShapeType="1"/>
          </p:cNvCxnSpPr>
          <p:nvPr/>
        </p:nvCxnSpPr>
        <p:spPr bwMode="auto">
          <a:xfrm>
            <a:off x="1447800" y="5170488"/>
            <a:ext cx="152400" cy="1587"/>
          </a:xfrm>
          <a:prstGeom prst="line">
            <a:avLst/>
          </a:prstGeom>
          <a:noFill/>
          <a:ln w="9525">
            <a:solidFill>
              <a:schemeClr val="tx1"/>
            </a:solidFill>
            <a:round/>
            <a:headEnd/>
            <a:tailEnd/>
          </a:ln>
        </p:spPr>
      </p:cxnSp>
      <p:sp>
        <p:nvSpPr>
          <p:cNvPr id="34852" name="Rechthoek 86"/>
          <p:cNvSpPr>
            <a:spLocks noChangeArrowheads="1"/>
          </p:cNvSpPr>
          <p:nvPr/>
        </p:nvSpPr>
        <p:spPr bwMode="auto">
          <a:xfrm>
            <a:off x="2374900" y="3759200"/>
            <a:ext cx="571500" cy="457200"/>
          </a:xfrm>
          <a:prstGeom prst="rect">
            <a:avLst/>
          </a:prstGeom>
          <a:noFill/>
          <a:ln w="9525">
            <a:noFill/>
            <a:round/>
            <a:headEnd/>
            <a:tailEnd/>
          </a:ln>
        </p:spPr>
        <p:txBody>
          <a:bodyPr wrap="none" anchor="ctr"/>
          <a:lstStyle/>
          <a:p>
            <a:pPr algn="ctr"/>
            <a:r>
              <a:rPr lang="nl-NL">
                <a:solidFill>
                  <a:srgbClr val="FFFFFF"/>
                </a:solidFill>
                <a:latin typeface="Candara" pitchFamily="34" charset="0"/>
              </a:rPr>
              <a:t>6.99</a:t>
            </a:r>
          </a:p>
        </p:txBody>
      </p:sp>
      <p:sp>
        <p:nvSpPr>
          <p:cNvPr id="34853" name="Rechthoek 89"/>
          <p:cNvSpPr>
            <a:spLocks noChangeArrowheads="1"/>
          </p:cNvSpPr>
          <p:nvPr/>
        </p:nvSpPr>
        <p:spPr bwMode="auto">
          <a:xfrm>
            <a:off x="1790700" y="2222500"/>
            <a:ext cx="571500" cy="457200"/>
          </a:xfrm>
          <a:prstGeom prst="rect">
            <a:avLst/>
          </a:prstGeom>
          <a:noFill/>
          <a:ln w="9525">
            <a:noFill/>
            <a:round/>
            <a:headEnd/>
            <a:tailEnd/>
          </a:ln>
        </p:spPr>
        <p:txBody>
          <a:bodyPr wrap="none" anchor="ctr"/>
          <a:lstStyle/>
          <a:p>
            <a:pPr algn="ctr"/>
            <a:r>
              <a:rPr lang="nl-NL">
                <a:solidFill>
                  <a:srgbClr val="1E4649"/>
                </a:solidFill>
                <a:latin typeface="Candara" pitchFamily="34" charset="0"/>
              </a:rPr>
              <a:t>7.32</a:t>
            </a:r>
          </a:p>
        </p:txBody>
      </p:sp>
      <p:sp>
        <p:nvSpPr>
          <p:cNvPr id="34854" name="Rechthoek 79"/>
          <p:cNvSpPr>
            <a:spLocks noChangeArrowheads="1"/>
          </p:cNvSpPr>
          <p:nvPr/>
        </p:nvSpPr>
        <p:spPr bwMode="auto">
          <a:xfrm>
            <a:off x="3382963" y="1955800"/>
            <a:ext cx="561975" cy="3659188"/>
          </a:xfrm>
          <a:prstGeom prst="rect">
            <a:avLst/>
          </a:prstGeom>
          <a:noFill/>
          <a:ln w="9525">
            <a:solidFill>
              <a:schemeClr val="tx1"/>
            </a:solidFill>
            <a:round/>
            <a:headEnd/>
            <a:tailEnd/>
          </a:ln>
        </p:spPr>
        <p:txBody>
          <a:bodyPr vert="eaVert" wrap="none" anchor="ctr"/>
          <a:lstStyle/>
          <a:p>
            <a:pPr algn="ctr"/>
            <a:endParaRPr lang="nl-NL">
              <a:solidFill>
                <a:srgbClr val="A3A3E0"/>
              </a:solidFill>
            </a:endParaRPr>
          </a:p>
        </p:txBody>
      </p:sp>
      <p:sp>
        <p:nvSpPr>
          <p:cNvPr id="81" name="Rechthoek 80"/>
          <p:cNvSpPr/>
          <p:nvPr/>
        </p:nvSpPr>
        <p:spPr bwMode="auto">
          <a:xfrm>
            <a:off x="3679825" y="3695700"/>
            <a:ext cx="561975" cy="193198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solidFill>
                <a:srgbClr val="262673"/>
              </a:solidFill>
            </a:endParaRPr>
          </a:p>
        </p:txBody>
      </p:sp>
      <p:sp>
        <p:nvSpPr>
          <p:cNvPr id="34856" name="Rechthoek 81"/>
          <p:cNvSpPr>
            <a:spLocks noChangeArrowheads="1"/>
          </p:cNvSpPr>
          <p:nvPr/>
        </p:nvSpPr>
        <p:spPr bwMode="auto">
          <a:xfrm>
            <a:off x="3124200" y="2235200"/>
            <a:ext cx="561975" cy="3392488"/>
          </a:xfrm>
          <a:prstGeom prst="rect">
            <a:avLst/>
          </a:prstGeom>
          <a:solidFill>
            <a:srgbClr val="A1D9DE"/>
          </a:solidFill>
          <a:ln w="9525">
            <a:noFill/>
            <a:round/>
            <a:headEnd/>
            <a:tailEnd/>
          </a:ln>
        </p:spPr>
        <p:txBody>
          <a:bodyPr vert="eaVert" wrap="none" anchor="ctr"/>
          <a:lstStyle/>
          <a:p>
            <a:pPr algn="ctr"/>
            <a:endParaRPr lang="nl-NL">
              <a:solidFill>
                <a:srgbClr val="A3A3E0"/>
              </a:solidFill>
            </a:endParaRPr>
          </a:p>
        </p:txBody>
      </p:sp>
      <p:sp>
        <p:nvSpPr>
          <p:cNvPr id="34857" name="Rechthoek 87"/>
          <p:cNvSpPr>
            <a:spLocks noChangeArrowheads="1"/>
          </p:cNvSpPr>
          <p:nvPr/>
        </p:nvSpPr>
        <p:spPr bwMode="auto">
          <a:xfrm>
            <a:off x="3708400" y="3581400"/>
            <a:ext cx="571500" cy="457200"/>
          </a:xfrm>
          <a:prstGeom prst="rect">
            <a:avLst/>
          </a:prstGeom>
          <a:noFill/>
          <a:ln w="9525">
            <a:noFill/>
            <a:round/>
            <a:headEnd/>
            <a:tailEnd/>
          </a:ln>
        </p:spPr>
        <p:txBody>
          <a:bodyPr wrap="none" anchor="ctr"/>
          <a:lstStyle/>
          <a:p>
            <a:pPr algn="ctr"/>
            <a:r>
              <a:rPr lang="nl-NL">
                <a:solidFill>
                  <a:srgbClr val="FFFFFF"/>
                </a:solidFill>
                <a:latin typeface="Candara" pitchFamily="34" charset="0"/>
              </a:rPr>
              <a:t>7.03</a:t>
            </a:r>
          </a:p>
        </p:txBody>
      </p:sp>
      <p:sp>
        <p:nvSpPr>
          <p:cNvPr id="34858" name="Rechthoek 90"/>
          <p:cNvSpPr>
            <a:spLocks noChangeArrowheads="1"/>
          </p:cNvSpPr>
          <p:nvPr/>
        </p:nvSpPr>
        <p:spPr bwMode="auto">
          <a:xfrm>
            <a:off x="3124200" y="2120900"/>
            <a:ext cx="571500" cy="457200"/>
          </a:xfrm>
          <a:prstGeom prst="rect">
            <a:avLst/>
          </a:prstGeom>
          <a:noFill/>
          <a:ln w="9525">
            <a:noFill/>
            <a:round/>
            <a:headEnd/>
            <a:tailEnd/>
          </a:ln>
        </p:spPr>
        <p:txBody>
          <a:bodyPr wrap="none" anchor="ctr"/>
          <a:lstStyle/>
          <a:p>
            <a:pPr algn="ctr"/>
            <a:r>
              <a:rPr lang="nl-NL">
                <a:solidFill>
                  <a:srgbClr val="1E4649"/>
                </a:solidFill>
                <a:latin typeface="Candara" pitchFamily="34" charset="0"/>
              </a:rPr>
              <a:t>7.35</a:t>
            </a:r>
          </a:p>
        </p:txBody>
      </p:sp>
      <p:sp>
        <p:nvSpPr>
          <p:cNvPr id="34859" name="Rechthoek 92"/>
          <p:cNvSpPr>
            <a:spLocks noChangeArrowheads="1"/>
          </p:cNvSpPr>
          <p:nvPr/>
        </p:nvSpPr>
        <p:spPr bwMode="auto">
          <a:xfrm>
            <a:off x="2070100" y="1447800"/>
            <a:ext cx="571500" cy="457200"/>
          </a:xfrm>
          <a:prstGeom prst="rect">
            <a:avLst/>
          </a:prstGeom>
          <a:noFill/>
          <a:ln w="9525">
            <a:noFill/>
            <a:round/>
            <a:headEnd/>
            <a:tailEnd/>
          </a:ln>
        </p:spPr>
        <p:txBody>
          <a:bodyPr wrap="none" anchor="ctr"/>
          <a:lstStyle/>
          <a:p>
            <a:pPr algn="ctr"/>
            <a:r>
              <a:rPr lang="nl-NL" b="1">
                <a:solidFill>
                  <a:srgbClr val="FFFFFF"/>
                </a:solidFill>
                <a:latin typeface="Candara" pitchFamily="34" charset="0"/>
              </a:rPr>
              <a:t>†</a:t>
            </a:r>
          </a:p>
        </p:txBody>
      </p:sp>
      <p:sp>
        <p:nvSpPr>
          <p:cNvPr id="34860" name="Rechthoek 93"/>
          <p:cNvSpPr>
            <a:spLocks noChangeArrowheads="1"/>
          </p:cNvSpPr>
          <p:nvPr/>
        </p:nvSpPr>
        <p:spPr bwMode="auto">
          <a:xfrm>
            <a:off x="3492500" y="1384300"/>
            <a:ext cx="571500" cy="457200"/>
          </a:xfrm>
          <a:prstGeom prst="rect">
            <a:avLst/>
          </a:prstGeom>
          <a:noFill/>
          <a:ln w="9525">
            <a:noFill/>
            <a:round/>
            <a:headEnd/>
            <a:tailEnd/>
          </a:ln>
        </p:spPr>
        <p:txBody>
          <a:bodyPr wrap="none" anchor="ctr"/>
          <a:lstStyle/>
          <a:p>
            <a:pPr algn="ctr"/>
            <a:r>
              <a:rPr lang="nl-NL" b="1">
                <a:solidFill>
                  <a:srgbClr val="FFFFFF"/>
                </a:solidFill>
                <a:latin typeface="Candara" pitchFamily="34" charset="0"/>
              </a:rPr>
              <a:t>†</a:t>
            </a:r>
          </a:p>
        </p:txBody>
      </p:sp>
      <p:sp>
        <p:nvSpPr>
          <p:cNvPr id="34861" name="Rechthoek 83"/>
          <p:cNvSpPr>
            <a:spLocks noChangeArrowheads="1"/>
          </p:cNvSpPr>
          <p:nvPr/>
        </p:nvSpPr>
        <p:spPr bwMode="auto">
          <a:xfrm>
            <a:off x="4729163" y="2247900"/>
            <a:ext cx="561975" cy="3367088"/>
          </a:xfrm>
          <a:prstGeom prst="rect">
            <a:avLst/>
          </a:prstGeom>
          <a:noFill/>
          <a:ln w="9525">
            <a:solidFill>
              <a:schemeClr val="tx1"/>
            </a:solidFill>
            <a:round/>
            <a:headEnd/>
            <a:tailEnd/>
          </a:ln>
        </p:spPr>
        <p:txBody>
          <a:bodyPr vert="eaVert" wrap="none" anchor="ctr"/>
          <a:lstStyle/>
          <a:p>
            <a:pPr algn="ctr"/>
            <a:endParaRPr lang="nl-NL">
              <a:solidFill>
                <a:srgbClr val="A3A3E0"/>
              </a:solidFill>
            </a:endParaRPr>
          </a:p>
        </p:txBody>
      </p:sp>
      <p:sp>
        <p:nvSpPr>
          <p:cNvPr id="85" name="Rechthoek 84"/>
          <p:cNvSpPr/>
          <p:nvPr/>
        </p:nvSpPr>
        <p:spPr bwMode="auto">
          <a:xfrm>
            <a:off x="5026025" y="4076700"/>
            <a:ext cx="561975" cy="155098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eaVert" wrap="none" anchor="ctr"/>
          <a:lstStyle/>
          <a:p>
            <a:pPr algn="ctr">
              <a:defRPr/>
            </a:pPr>
            <a:endParaRPr lang="nl-NL">
              <a:solidFill>
                <a:srgbClr val="262673"/>
              </a:solidFill>
            </a:endParaRPr>
          </a:p>
        </p:txBody>
      </p:sp>
      <p:sp>
        <p:nvSpPr>
          <p:cNvPr id="34863" name="Rechthoek 85"/>
          <p:cNvSpPr>
            <a:spLocks noChangeArrowheads="1"/>
          </p:cNvSpPr>
          <p:nvPr/>
        </p:nvSpPr>
        <p:spPr bwMode="auto">
          <a:xfrm>
            <a:off x="4470400" y="2476500"/>
            <a:ext cx="561975" cy="3151188"/>
          </a:xfrm>
          <a:prstGeom prst="rect">
            <a:avLst/>
          </a:prstGeom>
          <a:solidFill>
            <a:srgbClr val="A1D9DE"/>
          </a:solidFill>
          <a:ln w="9525">
            <a:noFill/>
            <a:round/>
            <a:headEnd/>
            <a:tailEnd/>
          </a:ln>
        </p:spPr>
        <p:txBody>
          <a:bodyPr vert="eaVert" wrap="none" anchor="ctr"/>
          <a:lstStyle/>
          <a:p>
            <a:pPr algn="ctr"/>
            <a:endParaRPr lang="nl-NL">
              <a:solidFill>
                <a:srgbClr val="A3A3E0"/>
              </a:solidFill>
            </a:endParaRPr>
          </a:p>
        </p:txBody>
      </p:sp>
      <p:sp>
        <p:nvSpPr>
          <p:cNvPr id="34864" name="Rechthoek 88"/>
          <p:cNvSpPr>
            <a:spLocks noChangeArrowheads="1"/>
          </p:cNvSpPr>
          <p:nvPr/>
        </p:nvSpPr>
        <p:spPr bwMode="auto">
          <a:xfrm>
            <a:off x="5067300" y="3987800"/>
            <a:ext cx="571500" cy="457200"/>
          </a:xfrm>
          <a:prstGeom prst="rect">
            <a:avLst/>
          </a:prstGeom>
          <a:noFill/>
          <a:ln w="9525">
            <a:noFill/>
            <a:round/>
            <a:headEnd/>
            <a:tailEnd/>
          </a:ln>
        </p:spPr>
        <p:txBody>
          <a:bodyPr wrap="none" anchor="ctr"/>
          <a:lstStyle/>
          <a:p>
            <a:pPr algn="ctr"/>
            <a:r>
              <a:rPr lang="nl-NL">
                <a:solidFill>
                  <a:srgbClr val="FFFFFF"/>
                </a:solidFill>
                <a:latin typeface="Candara" pitchFamily="34" charset="0"/>
              </a:rPr>
              <a:t>6.94</a:t>
            </a:r>
          </a:p>
        </p:txBody>
      </p:sp>
      <p:sp>
        <p:nvSpPr>
          <p:cNvPr id="34865" name="Rechthoek 91"/>
          <p:cNvSpPr>
            <a:spLocks noChangeArrowheads="1"/>
          </p:cNvSpPr>
          <p:nvPr/>
        </p:nvSpPr>
        <p:spPr bwMode="auto">
          <a:xfrm>
            <a:off x="4483100" y="2349500"/>
            <a:ext cx="571500" cy="457200"/>
          </a:xfrm>
          <a:prstGeom prst="rect">
            <a:avLst/>
          </a:prstGeom>
          <a:noFill/>
          <a:ln w="9525">
            <a:noFill/>
            <a:round/>
            <a:headEnd/>
            <a:tailEnd/>
          </a:ln>
        </p:spPr>
        <p:txBody>
          <a:bodyPr wrap="none" anchor="ctr"/>
          <a:lstStyle/>
          <a:p>
            <a:pPr algn="ctr"/>
            <a:r>
              <a:rPr lang="nl-NL">
                <a:solidFill>
                  <a:srgbClr val="1E4649"/>
                </a:solidFill>
                <a:latin typeface="Candara" pitchFamily="34" charset="0"/>
              </a:rPr>
              <a:t>7.29</a:t>
            </a:r>
          </a:p>
        </p:txBody>
      </p:sp>
      <p:sp>
        <p:nvSpPr>
          <p:cNvPr id="34866" name="Rechthoek 94"/>
          <p:cNvSpPr>
            <a:spLocks noChangeArrowheads="1"/>
          </p:cNvSpPr>
          <p:nvPr/>
        </p:nvSpPr>
        <p:spPr bwMode="auto">
          <a:xfrm>
            <a:off x="4749800" y="1828800"/>
            <a:ext cx="571500" cy="457200"/>
          </a:xfrm>
          <a:prstGeom prst="rect">
            <a:avLst/>
          </a:prstGeom>
          <a:noFill/>
          <a:ln w="9525">
            <a:noFill/>
            <a:round/>
            <a:headEnd/>
            <a:tailEnd/>
          </a:ln>
        </p:spPr>
        <p:txBody>
          <a:bodyPr wrap="none" anchor="ctr"/>
          <a:lstStyle/>
          <a:p>
            <a:pPr algn="ctr"/>
            <a:r>
              <a:rPr lang="nl-NL" b="1">
                <a:solidFill>
                  <a:srgbClr val="FFFFFF"/>
                </a:solidFill>
                <a:latin typeface="Candara" pitchFamily="34" charset="0"/>
              </a:rPr>
              <a:t>†</a:t>
            </a:r>
          </a:p>
        </p:txBody>
      </p:sp>
      <p:cxnSp>
        <p:nvCxnSpPr>
          <p:cNvPr id="34867" name="Rechte verbindingslijn 9"/>
          <p:cNvCxnSpPr>
            <a:cxnSpLocks noChangeShapeType="1"/>
          </p:cNvCxnSpPr>
          <p:nvPr/>
        </p:nvCxnSpPr>
        <p:spPr bwMode="auto">
          <a:xfrm>
            <a:off x="1435100" y="5613400"/>
            <a:ext cx="4381500" cy="1588"/>
          </a:xfrm>
          <a:prstGeom prst="line">
            <a:avLst/>
          </a:prstGeom>
          <a:noFill/>
          <a:ln w="9525">
            <a:solidFill>
              <a:schemeClr val="tx1"/>
            </a:solidFill>
            <a:round/>
            <a:headEnd/>
            <a:tailEnd/>
          </a:ln>
        </p:spPr>
      </p:cxnSp>
      <p:cxnSp>
        <p:nvCxnSpPr>
          <p:cNvPr id="104" name="Rechte verbindingslijn 103"/>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34869" name="Rectangle 6"/>
          <p:cNvSpPr>
            <a:spLocks noChangeArrowheads="1"/>
          </p:cNvSpPr>
          <p:nvPr/>
        </p:nvSpPr>
        <p:spPr bwMode="auto">
          <a:xfrm>
            <a:off x="6376988" y="6091238"/>
            <a:ext cx="144462" cy="146050"/>
          </a:xfrm>
          <a:prstGeom prst="rect">
            <a:avLst/>
          </a:prstGeom>
          <a:solidFill>
            <a:schemeClr val="hlink"/>
          </a:solidFill>
          <a:ln w="9525">
            <a:noFill/>
            <a:miter lim="800000"/>
            <a:headEnd/>
            <a:tailEnd/>
          </a:ln>
        </p:spPr>
        <p:txBody>
          <a:bodyPr/>
          <a:lstStyle/>
          <a:p>
            <a:pPr algn="ctr"/>
            <a:endParaRPr lang="en-US">
              <a:latin typeface="Candara" pitchFamily="34" charset="0"/>
            </a:endParaRPr>
          </a:p>
        </p:txBody>
      </p:sp>
      <p:sp>
        <p:nvSpPr>
          <p:cNvPr id="34870" name="Rectangle 7"/>
          <p:cNvSpPr>
            <a:spLocks noChangeArrowheads="1"/>
          </p:cNvSpPr>
          <p:nvPr/>
        </p:nvSpPr>
        <p:spPr bwMode="auto">
          <a:xfrm>
            <a:off x="6592888" y="6038850"/>
            <a:ext cx="1066800" cy="228600"/>
          </a:xfrm>
          <a:prstGeom prst="rect">
            <a:avLst/>
          </a:prstGeom>
          <a:noFill/>
          <a:ln w="9525">
            <a:noFill/>
            <a:miter lim="800000"/>
            <a:headEnd/>
            <a:tailEnd/>
          </a:ln>
        </p:spPr>
        <p:txBody>
          <a:bodyPr wrap="none" lIns="0" tIns="0" rIns="0" bIns="0">
            <a:spAutoFit/>
          </a:bodyPr>
          <a:lstStyle/>
          <a:p>
            <a:pPr defTabSz="995363"/>
            <a:r>
              <a:rPr lang="en-GB" sz="1500" b="1">
                <a:solidFill>
                  <a:srgbClr val="262673"/>
                </a:solidFill>
                <a:latin typeface="Candara" pitchFamily="34" charset="0"/>
                <a:ea typeface="MS PGothic" pitchFamily="34" charset="-128"/>
              </a:rPr>
              <a:t>Ontbijtgroep</a:t>
            </a:r>
          </a:p>
        </p:txBody>
      </p:sp>
      <p:sp>
        <p:nvSpPr>
          <p:cNvPr id="34871" name="Rectangle 8"/>
          <p:cNvSpPr>
            <a:spLocks noChangeArrowheads="1"/>
          </p:cNvSpPr>
          <p:nvPr/>
        </p:nvSpPr>
        <p:spPr bwMode="auto">
          <a:xfrm>
            <a:off x="6376988" y="6381750"/>
            <a:ext cx="144462" cy="146050"/>
          </a:xfrm>
          <a:prstGeom prst="rect">
            <a:avLst/>
          </a:prstGeom>
          <a:solidFill>
            <a:schemeClr val="accent1"/>
          </a:solidFill>
          <a:ln w="9525">
            <a:noFill/>
            <a:miter lim="800000"/>
            <a:headEnd/>
            <a:tailEnd/>
          </a:ln>
        </p:spPr>
        <p:txBody>
          <a:bodyPr/>
          <a:lstStyle/>
          <a:p>
            <a:pPr algn="ctr"/>
            <a:endParaRPr lang="en-US">
              <a:latin typeface="Candara" pitchFamily="34" charset="0"/>
            </a:endParaRPr>
          </a:p>
        </p:txBody>
      </p:sp>
      <p:sp>
        <p:nvSpPr>
          <p:cNvPr id="34872" name="Rectangle 9"/>
          <p:cNvSpPr>
            <a:spLocks noChangeArrowheads="1"/>
          </p:cNvSpPr>
          <p:nvPr/>
        </p:nvSpPr>
        <p:spPr bwMode="auto">
          <a:xfrm>
            <a:off x="6592888" y="6327775"/>
            <a:ext cx="1703387" cy="228600"/>
          </a:xfrm>
          <a:prstGeom prst="rect">
            <a:avLst/>
          </a:prstGeom>
          <a:noFill/>
          <a:ln w="9525">
            <a:noFill/>
            <a:miter lim="800000"/>
            <a:headEnd/>
            <a:tailEnd/>
          </a:ln>
        </p:spPr>
        <p:txBody>
          <a:bodyPr wrap="none" lIns="0" tIns="0" rIns="0" bIns="0">
            <a:spAutoFit/>
          </a:bodyPr>
          <a:lstStyle/>
          <a:p>
            <a:pPr defTabSz="995363">
              <a:spcBef>
                <a:spcPct val="50000"/>
              </a:spcBef>
            </a:pPr>
            <a:r>
              <a:rPr lang="en-GB" sz="1500" b="1">
                <a:solidFill>
                  <a:srgbClr val="262673"/>
                </a:solidFill>
                <a:latin typeface="Candara" pitchFamily="34" charset="0"/>
                <a:ea typeface="MS PGothic" pitchFamily="34" charset="-128"/>
              </a:rPr>
              <a:t>Hoofdmaaltijdgroep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625475" y="5732463"/>
            <a:ext cx="4238625" cy="409575"/>
          </a:xfrm>
          <a:prstGeom prst="rect">
            <a:avLst/>
          </a:prstGeom>
          <a:noFill/>
          <a:ln w="9525">
            <a:noFill/>
            <a:miter lim="800000"/>
            <a:headEnd/>
            <a:tailEnd/>
          </a:ln>
        </p:spPr>
        <p:txBody>
          <a:bodyPr lIns="99440" tIns="49721" rIns="99440" bIns="49721"/>
          <a:lstStyle/>
          <a:p>
            <a:pPr>
              <a:lnSpc>
                <a:spcPct val="120000"/>
              </a:lnSpc>
              <a:spcBef>
                <a:spcPct val="20000"/>
              </a:spcBef>
              <a:buClr>
                <a:schemeClr val="bg1"/>
              </a:buClr>
            </a:pPr>
            <a:r>
              <a:rPr lang="en-GB" sz="1100" baseline="30000">
                <a:solidFill>
                  <a:srgbClr val="262673"/>
                </a:solidFill>
                <a:latin typeface="Candara" pitchFamily="34" charset="0"/>
              </a:rPr>
              <a:t>†</a:t>
            </a:r>
            <a:r>
              <a:rPr lang="en-GB" sz="1100">
                <a:solidFill>
                  <a:srgbClr val="262673"/>
                </a:solidFill>
                <a:latin typeface="Candara" pitchFamily="34" charset="0"/>
              </a:rPr>
              <a:t>Bloedglucose ≤60 mg/dL (3.3 mmol/L)</a:t>
            </a:r>
            <a:endParaRPr lang="en-US" sz="1100">
              <a:solidFill>
                <a:srgbClr val="262673"/>
              </a:solidFill>
              <a:latin typeface="Candara" pitchFamily="34" charset="0"/>
            </a:endParaRPr>
          </a:p>
        </p:txBody>
      </p:sp>
      <p:sp>
        <p:nvSpPr>
          <p:cNvPr id="35843" name="AutoShape 2"/>
          <p:cNvSpPr>
            <a:spLocks noChangeAspect="1" noChangeArrowheads="1" noTextEdit="1"/>
          </p:cNvSpPr>
          <p:nvPr/>
        </p:nvSpPr>
        <p:spPr bwMode="auto">
          <a:xfrm>
            <a:off x="1493838" y="1538288"/>
            <a:ext cx="6932612" cy="3589337"/>
          </a:xfrm>
          <a:prstGeom prst="rect">
            <a:avLst/>
          </a:prstGeom>
          <a:noFill/>
          <a:ln w="9525">
            <a:noFill/>
            <a:miter lim="800000"/>
            <a:headEnd/>
            <a:tailEnd/>
          </a:ln>
        </p:spPr>
        <p:txBody>
          <a:bodyPr/>
          <a:lstStyle/>
          <a:p>
            <a:endParaRPr lang="nl-NL"/>
          </a:p>
        </p:txBody>
      </p:sp>
      <p:sp>
        <p:nvSpPr>
          <p:cNvPr id="35844" name="Rectangle 6"/>
          <p:cNvSpPr>
            <a:spLocks noChangeArrowheads="1"/>
          </p:cNvSpPr>
          <p:nvPr/>
        </p:nvSpPr>
        <p:spPr bwMode="auto">
          <a:xfrm>
            <a:off x="5614988" y="1811338"/>
            <a:ext cx="144462" cy="146050"/>
          </a:xfrm>
          <a:prstGeom prst="rect">
            <a:avLst/>
          </a:prstGeom>
          <a:solidFill>
            <a:schemeClr val="hlink"/>
          </a:solidFill>
          <a:ln w="9525">
            <a:noFill/>
            <a:miter lim="800000"/>
            <a:headEnd/>
            <a:tailEnd/>
          </a:ln>
        </p:spPr>
        <p:txBody>
          <a:bodyPr/>
          <a:lstStyle/>
          <a:p>
            <a:pPr algn="ctr"/>
            <a:endParaRPr lang="en-US">
              <a:latin typeface="Candara" pitchFamily="34" charset="0"/>
            </a:endParaRPr>
          </a:p>
        </p:txBody>
      </p:sp>
      <p:sp>
        <p:nvSpPr>
          <p:cNvPr id="35845" name="Rectangle 7"/>
          <p:cNvSpPr>
            <a:spLocks noChangeArrowheads="1"/>
          </p:cNvSpPr>
          <p:nvPr/>
        </p:nvSpPr>
        <p:spPr bwMode="auto">
          <a:xfrm>
            <a:off x="5830888" y="1758950"/>
            <a:ext cx="1066800" cy="228600"/>
          </a:xfrm>
          <a:prstGeom prst="rect">
            <a:avLst/>
          </a:prstGeom>
          <a:noFill/>
          <a:ln w="9525">
            <a:noFill/>
            <a:miter lim="800000"/>
            <a:headEnd/>
            <a:tailEnd/>
          </a:ln>
        </p:spPr>
        <p:txBody>
          <a:bodyPr wrap="none" lIns="0" tIns="0" rIns="0" bIns="0">
            <a:spAutoFit/>
          </a:bodyPr>
          <a:lstStyle/>
          <a:p>
            <a:pPr defTabSz="995363"/>
            <a:r>
              <a:rPr lang="en-GB" sz="1500" b="1">
                <a:solidFill>
                  <a:srgbClr val="262673"/>
                </a:solidFill>
                <a:latin typeface="Candara" pitchFamily="34" charset="0"/>
                <a:ea typeface="MS PGothic" pitchFamily="34" charset="-128"/>
              </a:rPr>
              <a:t>Ontbijtgroep</a:t>
            </a:r>
          </a:p>
        </p:txBody>
      </p:sp>
      <p:sp>
        <p:nvSpPr>
          <p:cNvPr id="35846" name="Rectangle 8"/>
          <p:cNvSpPr>
            <a:spLocks noChangeArrowheads="1"/>
          </p:cNvSpPr>
          <p:nvPr/>
        </p:nvSpPr>
        <p:spPr bwMode="auto">
          <a:xfrm>
            <a:off x="5614988" y="2101850"/>
            <a:ext cx="144462" cy="146050"/>
          </a:xfrm>
          <a:prstGeom prst="rect">
            <a:avLst/>
          </a:prstGeom>
          <a:solidFill>
            <a:schemeClr val="accent1"/>
          </a:solidFill>
          <a:ln w="9525">
            <a:noFill/>
            <a:miter lim="800000"/>
            <a:headEnd/>
            <a:tailEnd/>
          </a:ln>
        </p:spPr>
        <p:txBody>
          <a:bodyPr/>
          <a:lstStyle/>
          <a:p>
            <a:pPr algn="ctr"/>
            <a:endParaRPr lang="en-US">
              <a:latin typeface="Candara" pitchFamily="34" charset="0"/>
            </a:endParaRPr>
          </a:p>
        </p:txBody>
      </p:sp>
      <p:sp>
        <p:nvSpPr>
          <p:cNvPr id="413705" name="Rectangle 9"/>
          <p:cNvSpPr>
            <a:spLocks noChangeArrowheads="1"/>
          </p:cNvSpPr>
          <p:nvPr/>
        </p:nvSpPr>
        <p:spPr bwMode="auto">
          <a:xfrm>
            <a:off x="5830888" y="2047875"/>
            <a:ext cx="1836737" cy="230188"/>
          </a:xfrm>
          <a:prstGeom prst="rect">
            <a:avLst/>
          </a:prstGeom>
          <a:noFill/>
          <a:ln w="9525">
            <a:noFill/>
            <a:miter lim="800000"/>
            <a:headEnd/>
            <a:tailEnd/>
          </a:ln>
        </p:spPr>
        <p:txBody>
          <a:bodyPr wrap="none" lIns="0" tIns="0" rIns="0" bIns="0">
            <a:spAutoFit/>
          </a:bodyPr>
          <a:lstStyle/>
          <a:p>
            <a:pPr defTabSz="995363">
              <a:spcBef>
                <a:spcPct val="50000"/>
              </a:spcBef>
              <a:defRPr/>
            </a:pPr>
            <a:r>
              <a:rPr lang="nl-NL" sz="1500" b="1" spc="50" dirty="0">
                <a:solidFill>
                  <a:schemeClr val="accent2">
                    <a:lumMod val="75000"/>
                  </a:schemeClr>
                </a:solidFill>
                <a:latin typeface="Candara"/>
                <a:ea typeface="ＭＳ Ｐゴシック" pitchFamily="4" charset="-128"/>
                <a:cs typeface="ＭＳ Ｐゴシック" pitchFamily="4" charset="-128"/>
              </a:rPr>
              <a:t>Hoofdmaaltijdgroep</a:t>
            </a:r>
          </a:p>
        </p:txBody>
      </p:sp>
      <p:grpSp>
        <p:nvGrpSpPr>
          <p:cNvPr id="35848" name="Groep 55"/>
          <p:cNvGrpSpPr>
            <a:grpSpLocks/>
          </p:cNvGrpSpPr>
          <p:nvPr/>
        </p:nvGrpSpPr>
        <p:grpSpPr bwMode="auto">
          <a:xfrm>
            <a:off x="565150" y="1736725"/>
            <a:ext cx="7308850" cy="3859213"/>
            <a:chOff x="565150" y="1736725"/>
            <a:chExt cx="4763325" cy="3852868"/>
          </a:xfrm>
        </p:grpSpPr>
        <p:sp>
          <p:nvSpPr>
            <p:cNvPr id="413747" name="Rectangle 51"/>
            <p:cNvSpPr>
              <a:spLocks noChangeArrowheads="1"/>
            </p:cNvSpPr>
            <p:nvPr/>
          </p:nvSpPr>
          <p:spPr bwMode="auto">
            <a:xfrm rot="16200000">
              <a:off x="-965015" y="3453907"/>
              <a:ext cx="3304496" cy="244167"/>
            </a:xfrm>
            <a:prstGeom prst="rect">
              <a:avLst/>
            </a:prstGeom>
            <a:noFill/>
            <a:ln w="9525">
              <a:noFill/>
              <a:miter lim="800000"/>
              <a:headEnd/>
              <a:tailEnd/>
            </a:ln>
          </p:spPr>
          <p:txBody>
            <a:bodyPr lIns="0" tIns="0" rIns="0" bIns="0">
              <a:spAutoFit/>
            </a:bodyPr>
            <a:lstStyle/>
            <a:p>
              <a:pPr algn="ctr" defTabSz="995363" eaLnBrk="0" hangingPunct="0">
                <a:spcBef>
                  <a:spcPct val="50000"/>
                </a:spcBef>
                <a:defRPr/>
              </a:pPr>
              <a:r>
                <a:rPr lang="nl-NL" sz="1600" b="1" kern="0" spc="50" dirty="0">
                  <a:solidFill>
                    <a:schemeClr val="accent2">
                      <a:lumMod val="75000"/>
                    </a:schemeClr>
                  </a:solidFill>
                  <a:latin typeface="Candara"/>
                  <a:ea typeface="ＭＳ Ｐゴシック" pitchFamily="4" charset="-128"/>
                  <a:cs typeface="ＭＳ Ｐゴシック" pitchFamily="4" charset="-128"/>
                </a:rPr>
                <a:t>Events per patiëntjaar</a:t>
              </a:r>
            </a:p>
          </p:txBody>
        </p:sp>
        <p:sp>
          <p:nvSpPr>
            <p:cNvPr id="413699" name="Rectangle 3"/>
            <p:cNvSpPr>
              <a:spLocks noChangeArrowheads="1"/>
            </p:cNvSpPr>
            <p:nvPr/>
          </p:nvSpPr>
          <p:spPr bwMode="auto">
            <a:xfrm>
              <a:off x="1054519" y="1736725"/>
              <a:ext cx="104495" cy="3345703"/>
            </a:xfrm>
            <a:prstGeom prst="rect">
              <a:avLst/>
            </a:prstGeom>
            <a:noFill/>
            <a:ln w="9525" cap="flat" cmpd="sng" algn="ctr">
              <a:noFill/>
              <a:prstDash val="solid"/>
              <a:round/>
              <a:headEnd type="none" w="med" len="med"/>
              <a:tailEnd type="none" w="med" len="med"/>
            </a:ln>
          </p:spPr>
          <p:txBody>
            <a:bodyPr wrap="none" lIns="0" tIns="0" rIns="0" bIns="0">
              <a:spAutoFit/>
            </a:bodyPr>
            <a:lstStyle/>
            <a:p>
              <a:pPr algn="r" defTabSz="995363">
                <a:spcAft>
                  <a:spcPct val="125000"/>
                </a:spcAft>
                <a:defRPr/>
              </a:pPr>
              <a:r>
                <a:rPr lang="en-GB" sz="1500" b="1">
                  <a:solidFill>
                    <a:schemeClr val="accent2">
                      <a:lumMod val="75000"/>
                    </a:schemeClr>
                  </a:solidFill>
                  <a:latin typeface="Candara"/>
                  <a:ea typeface="ＭＳ Ｐゴシック" pitchFamily="4" charset="-128"/>
                  <a:cs typeface="ＭＳ Ｐゴシック" pitchFamily="4" charset="-128"/>
                </a:rPr>
                <a:t>6</a:t>
              </a:r>
            </a:p>
            <a:p>
              <a:pPr algn="r" defTabSz="995363">
                <a:spcAft>
                  <a:spcPct val="125000"/>
                </a:spcAft>
                <a:defRPr/>
              </a:pPr>
              <a:r>
                <a:rPr lang="en-GB" sz="1500" b="1">
                  <a:solidFill>
                    <a:schemeClr val="accent2">
                      <a:lumMod val="75000"/>
                    </a:schemeClr>
                  </a:solidFill>
                  <a:latin typeface="Candara"/>
                  <a:ea typeface="ＭＳ Ｐゴシック" pitchFamily="4" charset="-128"/>
                  <a:cs typeface="ＭＳ Ｐゴシック" pitchFamily="4" charset="-128"/>
                </a:rPr>
                <a:t>5</a:t>
              </a:r>
            </a:p>
            <a:p>
              <a:pPr algn="r" defTabSz="995363">
                <a:spcAft>
                  <a:spcPct val="125000"/>
                </a:spcAft>
                <a:defRPr/>
              </a:pPr>
              <a:r>
                <a:rPr lang="en-GB" sz="1500" b="1">
                  <a:solidFill>
                    <a:schemeClr val="accent2">
                      <a:lumMod val="75000"/>
                    </a:schemeClr>
                  </a:solidFill>
                  <a:latin typeface="Candara"/>
                  <a:ea typeface="ＭＳ Ｐゴシック" pitchFamily="4" charset="-128"/>
                  <a:cs typeface="ＭＳ Ｐゴシック" pitchFamily="4" charset="-128"/>
                </a:rPr>
                <a:t>4</a:t>
              </a:r>
            </a:p>
            <a:p>
              <a:pPr algn="r" defTabSz="995363">
                <a:spcAft>
                  <a:spcPct val="125000"/>
                </a:spcAft>
                <a:defRPr/>
              </a:pPr>
              <a:r>
                <a:rPr lang="en-GB" sz="1500" b="1">
                  <a:solidFill>
                    <a:schemeClr val="accent2">
                      <a:lumMod val="75000"/>
                    </a:schemeClr>
                  </a:solidFill>
                  <a:latin typeface="Candara"/>
                  <a:ea typeface="ＭＳ Ｐゴシック" pitchFamily="4" charset="-128"/>
                  <a:cs typeface="ＭＳ Ｐゴシック" pitchFamily="4" charset="-128"/>
                </a:rPr>
                <a:t>3</a:t>
              </a:r>
            </a:p>
            <a:p>
              <a:pPr algn="r" defTabSz="995363">
                <a:spcAft>
                  <a:spcPct val="125000"/>
                </a:spcAft>
                <a:defRPr/>
              </a:pPr>
              <a:r>
                <a:rPr lang="en-GB" sz="1500" b="1">
                  <a:solidFill>
                    <a:schemeClr val="accent2">
                      <a:lumMod val="75000"/>
                    </a:schemeClr>
                  </a:solidFill>
                  <a:latin typeface="Candara"/>
                  <a:ea typeface="ＭＳ Ｐゴシック" pitchFamily="4" charset="-128"/>
                  <a:cs typeface="ＭＳ Ｐゴシック" pitchFamily="4" charset="-128"/>
                </a:rPr>
                <a:t>2</a:t>
              </a:r>
            </a:p>
            <a:p>
              <a:pPr algn="r" defTabSz="995363">
                <a:spcAft>
                  <a:spcPct val="125000"/>
                </a:spcAft>
                <a:defRPr/>
              </a:pPr>
              <a:r>
                <a:rPr lang="en-GB" sz="1500" b="1">
                  <a:solidFill>
                    <a:schemeClr val="accent2">
                      <a:lumMod val="75000"/>
                    </a:schemeClr>
                  </a:solidFill>
                  <a:latin typeface="Candara"/>
                  <a:ea typeface="ＭＳ Ｐゴシック" pitchFamily="4" charset="-128"/>
                  <a:cs typeface="ＭＳ Ｐゴシック" pitchFamily="4" charset="-128"/>
                </a:rPr>
                <a:t>1</a:t>
              </a:r>
            </a:p>
            <a:p>
              <a:pPr algn="r" defTabSz="995363">
                <a:spcAft>
                  <a:spcPct val="125000"/>
                </a:spcAft>
                <a:defRPr/>
              </a:pPr>
              <a:r>
                <a:rPr lang="en-GB" sz="1500" b="1">
                  <a:solidFill>
                    <a:schemeClr val="accent2">
                      <a:lumMod val="75000"/>
                    </a:schemeClr>
                  </a:solidFill>
                  <a:latin typeface="Candara"/>
                  <a:ea typeface="ＭＳ Ｐゴシック" pitchFamily="4" charset="-128"/>
                  <a:cs typeface="ＭＳ Ｐゴシック" pitchFamily="4" charset="-128"/>
                </a:rPr>
                <a:t>0</a:t>
              </a:r>
            </a:p>
          </p:txBody>
        </p:sp>
        <p:sp>
          <p:nvSpPr>
            <p:cNvPr id="35857" name="Rectangle 12"/>
            <p:cNvSpPr>
              <a:spLocks noChangeArrowheads="1"/>
            </p:cNvSpPr>
            <p:nvPr/>
          </p:nvSpPr>
          <p:spPr bwMode="auto">
            <a:xfrm>
              <a:off x="1427613" y="3798888"/>
              <a:ext cx="492125" cy="1357312"/>
            </a:xfrm>
            <a:prstGeom prst="rect">
              <a:avLst/>
            </a:prstGeom>
            <a:solidFill>
              <a:schemeClr val="hlink"/>
            </a:solidFill>
            <a:ln w="9525">
              <a:solidFill>
                <a:schemeClr val="hlink"/>
              </a:solidFill>
              <a:miter lim="800000"/>
              <a:headEnd/>
              <a:tailEnd/>
            </a:ln>
          </p:spPr>
          <p:txBody>
            <a:bodyPr/>
            <a:lstStyle/>
            <a:p>
              <a:pPr algn="ctr"/>
              <a:endParaRPr lang="en-US">
                <a:latin typeface="Candara" pitchFamily="34" charset="0"/>
              </a:endParaRPr>
            </a:p>
          </p:txBody>
        </p:sp>
        <p:sp>
          <p:nvSpPr>
            <p:cNvPr id="35858" name="Rectangle 14"/>
            <p:cNvSpPr>
              <a:spLocks noChangeArrowheads="1"/>
            </p:cNvSpPr>
            <p:nvPr/>
          </p:nvSpPr>
          <p:spPr bwMode="auto">
            <a:xfrm>
              <a:off x="2802176" y="5003800"/>
              <a:ext cx="493712" cy="152400"/>
            </a:xfrm>
            <a:prstGeom prst="rect">
              <a:avLst/>
            </a:prstGeom>
            <a:solidFill>
              <a:schemeClr val="hlink"/>
            </a:solidFill>
            <a:ln w="9525">
              <a:solidFill>
                <a:schemeClr val="hlink"/>
              </a:solidFill>
              <a:miter lim="800000"/>
              <a:headEnd/>
              <a:tailEnd/>
            </a:ln>
          </p:spPr>
          <p:txBody>
            <a:bodyPr/>
            <a:lstStyle/>
            <a:p>
              <a:pPr algn="ctr"/>
              <a:endParaRPr lang="en-US">
                <a:latin typeface="Candara" pitchFamily="34" charset="0"/>
              </a:endParaRPr>
            </a:p>
          </p:txBody>
        </p:sp>
        <p:sp>
          <p:nvSpPr>
            <p:cNvPr id="35859" name="Rectangle 15"/>
            <p:cNvSpPr>
              <a:spLocks noChangeArrowheads="1"/>
            </p:cNvSpPr>
            <p:nvPr/>
          </p:nvSpPr>
          <p:spPr bwMode="auto">
            <a:xfrm>
              <a:off x="4135676" y="5099050"/>
              <a:ext cx="492125" cy="57150"/>
            </a:xfrm>
            <a:prstGeom prst="rect">
              <a:avLst/>
            </a:prstGeom>
            <a:solidFill>
              <a:schemeClr val="hlink"/>
            </a:solidFill>
            <a:ln w="9525">
              <a:solidFill>
                <a:schemeClr val="hlink"/>
              </a:solidFill>
              <a:miter lim="800000"/>
              <a:headEnd/>
              <a:tailEnd/>
            </a:ln>
          </p:spPr>
          <p:txBody>
            <a:bodyPr/>
            <a:lstStyle/>
            <a:p>
              <a:pPr algn="ctr"/>
              <a:endParaRPr lang="en-US">
                <a:latin typeface="Candara" pitchFamily="34" charset="0"/>
              </a:endParaRPr>
            </a:p>
          </p:txBody>
        </p:sp>
        <p:sp>
          <p:nvSpPr>
            <p:cNvPr id="35860" name="Rectangle 17"/>
            <p:cNvSpPr>
              <a:spLocks noChangeArrowheads="1"/>
            </p:cNvSpPr>
            <p:nvPr/>
          </p:nvSpPr>
          <p:spPr bwMode="auto">
            <a:xfrm>
              <a:off x="1919738" y="3128963"/>
              <a:ext cx="493712" cy="2027237"/>
            </a:xfrm>
            <a:prstGeom prst="rect">
              <a:avLst/>
            </a:prstGeom>
            <a:solidFill>
              <a:schemeClr val="accent1"/>
            </a:solidFill>
            <a:ln w="9525">
              <a:solidFill>
                <a:schemeClr val="accent1"/>
              </a:solidFill>
              <a:miter lim="800000"/>
              <a:headEnd/>
              <a:tailEnd/>
            </a:ln>
          </p:spPr>
          <p:txBody>
            <a:bodyPr/>
            <a:lstStyle/>
            <a:p>
              <a:pPr algn="ctr"/>
              <a:endParaRPr lang="en-US">
                <a:latin typeface="Candara" pitchFamily="34" charset="0"/>
              </a:endParaRPr>
            </a:p>
          </p:txBody>
        </p:sp>
        <p:sp>
          <p:nvSpPr>
            <p:cNvPr id="35861" name="Rectangle 19"/>
            <p:cNvSpPr>
              <a:spLocks noChangeArrowheads="1"/>
            </p:cNvSpPr>
            <p:nvPr/>
          </p:nvSpPr>
          <p:spPr bwMode="auto">
            <a:xfrm>
              <a:off x="3295888" y="4870450"/>
              <a:ext cx="493713" cy="285750"/>
            </a:xfrm>
            <a:prstGeom prst="rect">
              <a:avLst/>
            </a:prstGeom>
            <a:solidFill>
              <a:schemeClr val="accent1"/>
            </a:solidFill>
            <a:ln w="9525">
              <a:solidFill>
                <a:schemeClr val="accent1"/>
              </a:solidFill>
              <a:miter lim="800000"/>
              <a:headEnd/>
              <a:tailEnd/>
            </a:ln>
          </p:spPr>
          <p:txBody>
            <a:bodyPr/>
            <a:lstStyle/>
            <a:p>
              <a:pPr algn="ctr"/>
              <a:endParaRPr lang="en-US">
                <a:latin typeface="Candara" pitchFamily="34" charset="0"/>
              </a:endParaRPr>
            </a:p>
          </p:txBody>
        </p:sp>
        <p:sp>
          <p:nvSpPr>
            <p:cNvPr id="35862" name="Rectangle 20"/>
            <p:cNvSpPr>
              <a:spLocks noChangeArrowheads="1"/>
            </p:cNvSpPr>
            <p:nvPr/>
          </p:nvSpPr>
          <p:spPr bwMode="auto">
            <a:xfrm>
              <a:off x="4627801" y="5137150"/>
              <a:ext cx="493712" cy="19050"/>
            </a:xfrm>
            <a:prstGeom prst="rect">
              <a:avLst/>
            </a:prstGeom>
            <a:solidFill>
              <a:schemeClr val="accent1"/>
            </a:solidFill>
            <a:ln w="9525">
              <a:solidFill>
                <a:schemeClr val="accent1"/>
              </a:solidFill>
              <a:miter lim="800000"/>
              <a:headEnd/>
              <a:tailEnd/>
            </a:ln>
          </p:spPr>
          <p:txBody>
            <a:bodyPr/>
            <a:lstStyle/>
            <a:p>
              <a:pPr algn="ctr"/>
              <a:endParaRPr lang="en-US">
                <a:latin typeface="Candara" pitchFamily="34" charset="0"/>
              </a:endParaRPr>
            </a:p>
          </p:txBody>
        </p:sp>
        <p:sp>
          <p:nvSpPr>
            <p:cNvPr id="35863" name="Line 21"/>
            <p:cNvSpPr>
              <a:spLocks noChangeShapeType="1"/>
            </p:cNvSpPr>
            <p:nvPr/>
          </p:nvSpPr>
          <p:spPr bwMode="auto">
            <a:xfrm>
              <a:off x="1284288" y="1847850"/>
              <a:ext cx="1587" cy="3303588"/>
            </a:xfrm>
            <a:prstGeom prst="line">
              <a:avLst/>
            </a:prstGeom>
            <a:noFill/>
            <a:ln w="9525" algn="ctr">
              <a:solidFill>
                <a:schemeClr val="tx1"/>
              </a:solidFill>
              <a:round/>
              <a:headEnd/>
              <a:tailEnd/>
            </a:ln>
          </p:spPr>
          <p:txBody>
            <a:bodyPr/>
            <a:lstStyle/>
            <a:p>
              <a:endParaRPr lang="nl-NL"/>
            </a:p>
          </p:txBody>
        </p:sp>
        <p:sp>
          <p:nvSpPr>
            <p:cNvPr id="35864" name="Line 22"/>
            <p:cNvSpPr>
              <a:spLocks noChangeShapeType="1"/>
            </p:cNvSpPr>
            <p:nvPr/>
          </p:nvSpPr>
          <p:spPr bwMode="auto">
            <a:xfrm>
              <a:off x="1220788" y="5156200"/>
              <a:ext cx="63500" cy="1588"/>
            </a:xfrm>
            <a:prstGeom prst="line">
              <a:avLst/>
            </a:prstGeom>
            <a:noFill/>
            <a:ln w="9525" algn="ctr">
              <a:solidFill>
                <a:srgbClr val="072F83"/>
              </a:solidFill>
              <a:round/>
              <a:headEnd/>
              <a:tailEnd/>
            </a:ln>
          </p:spPr>
          <p:txBody>
            <a:bodyPr/>
            <a:lstStyle/>
            <a:p>
              <a:endParaRPr lang="nl-NL"/>
            </a:p>
          </p:txBody>
        </p:sp>
        <p:sp>
          <p:nvSpPr>
            <p:cNvPr id="35865" name="Line 23"/>
            <p:cNvSpPr>
              <a:spLocks noChangeShapeType="1"/>
            </p:cNvSpPr>
            <p:nvPr/>
          </p:nvSpPr>
          <p:spPr bwMode="auto">
            <a:xfrm>
              <a:off x="1220788" y="4603750"/>
              <a:ext cx="63500" cy="1588"/>
            </a:xfrm>
            <a:prstGeom prst="line">
              <a:avLst/>
            </a:prstGeom>
            <a:noFill/>
            <a:ln w="9525" algn="ctr">
              <a:solidFill>
                <a:schemeClr val="tx1"/>
              </a:solidFill>
              <a:round/>
              <a:headEnd/>
              <a:tailEnd/>
            </a:ln>
          </p:spPr>
          <p:txBody>
            <a:bodyPr/>
            <a:lstStyle/>
            <a:p>
              <a:endParaRPr lang="nl-NL"/>
            </a:p>
          </p:txBody>
        </p:sp>
        <p:sp>
          <p:nvSpPr>
            <p:cNvPr id="35866" name="Line 24"/>
            <p:cNvSpPr>
              <a:spLocks noChangeShapeType="1"/>
            </p:cNvSpPr>
            <p:nvPr/>
          </p:nvSpPr>
          <p:spPr bwMode="auto">
            <a:xfrm>
              <a:off x="1220788" y="4051300"/>
              <a:ext cx="63500" cy="1588"/>
            </a:xfrm>
            <a:prstGeom prst="line">
              <a:avLst/>
            </a:prstGeom>
            <a:noFill/>
            <a:ln w="9525" algn="ctr">
              <a:solidFill>
                <a:schemeClr val="tx1"/>
              </a:solidFill>
              <a:round/>
              <a:headEnd/>
              <a:tailEnd/>
            </a:ln>
          </p:spPr>
          <p:txBody>
            <a:bodyPr/>
            <a:lstStyle/>
            <a:p>
              <a:endParaRPr lang="nl-NL"/>
            </a:p>
          </p:txBody>
        </p:sp>
        <p:sp>
          <p:nvSpPr>
            <p:cNvPr id="35867" name="Line 25"/>
            <p:cNvSpPr>
              <a:spLocks noChangeShapeType="1"/>
            </p:cNvSpPr>
            <p:nvPr/>
          </p:nvSpPr>
          <p:spPr bwMode="auto">
            <a:xfrm>
              <a:off x="1220788" y="3508375"/>
              <a:ext cx="63500" cy="1588"/>
            </a:xfrm>
            <a:prstGeom prst="line">
              <a:avLst/>
            </a:prstGeom>
            <a:noFill/>
            <a:ln w="9525" algn="ctr">
              <a:solidFill>
                <a:schemeClr val="tx1"/>
              </a:solidFill>
              <a:round/>
              <a:headEnd/>
              <a:tailEnd/>
            </a:ln>
          </p:spPr>
          <p:txBody>
            <a:bodyPr/>
            <a:lstStyle/>
            <a:p>
              <a:endParaRPr lang="nl-NL"/>
            </a:p>
          </p:txBody>
        </p:sp>
        <p:sp>
          <p:nvSpPr>
            <p:cNvPr id="35868" name="Line 26"/>
            <p:cNvSpPr>
              <a:spLocks noChangeShapeType="1"/>
            </p:cNvSpPr>
            <p:nvPr/>
          </p:nvSpPr>
          <p:spPr bwMode="auto">
            <a:xfrm>
              <a:off x="1220788" y="2957513"/>
              <a:ext cx="63500" cy="1587"/>
            </a:xfrm>
            <a:prstGeom prst="line">
              <a:avLst/>
            </a:prstGeom>
            <a:noFill/>
            <a:ln w="9525" algn="ctr">
              <a:solidFill>
                <a:schemeClr val="tx1"/>
              </a:solidFill>
              <a:round/>
              <a:headEnd/>
              <a:tailEnd/>
            </a:ln>
          </p:spPr>
          <p:txBody>
            <a:bodyPr/>
            <a:lstStyle/>
            <a:p>
              <a:endParaRPr lang="nl-NL"/>
            </a:p>
          </p:txBody>
        </p:sp>
        <p:sp>
          <p:nvSpPr>
            <p:cNvPr id="35869" name="Line 27"/>
            <p:cNvSpPr>
              <a:spLocks noChangeShapeType="1"/>
            </p:cNvSpPr>
            <p:nvPr/>
          </p:nvSpPr>
          <p:spPr bwMode="auto">
            <a:xfrm>
              <a:off x="1220788" y="2403475"/>
              <a:ext cx="63500" cy="1588"/>
            </a:xfrm>
            <a:prstGeom prst="line">
              <a:avLst/>
            </a:prstGeom>
            <a:noFill/>
            <a:ln w="9525" algn="ctr">
              <a:solidFill>
                <a:schemeClr val="tx1"/>
              </a:solidFill>
              <a:round/>
              <a:headEnd/>
              <a:tailEnd/>
            </a:ln>
          </p:spPr>
          <p:txBody>
            <a:bodyPr/>
            <a:lstStyle/>
            <a:p>
              <a:endParaRPr lang="nl-NL"/>
            </a:p>
          </p:txBody>
        </p:sp>
        <p:sp>
          <p:nvSpPr>
            <p:cNvPr id="35870" name="Line 28"/>
            <p:cNvSpPr>
              <a:spLocks noChangeShapeType="1"/>
            </p:cNvSpPr>
            <p:nvPr/>
          </p:nvSpPr>
          <p:spPr bwMode="auto">
            <a:xfrm>
              <a:off x="1220788" y="1852613"/>
              <a:ext cx="63500" cy="1587"/>
            </a:xfrm>
            <a:prstGeom prst="line">
              <a:avLst/>
            </a:prstGeom>
            <a:noFill/>
            <a:ln w="9525" algn="ctr">
              <a:solidFill>
                <a:srgbClr val="072F83"/>
              </a:solidFill>
              <a:round/>
              <a:headEnd/>
              <a:tailEnd/>
            </a:ln>
          </p:spPr>
          <p:txBody>
            <a:bodyPr/>
            <a:lstStyle/>
            <a:p>
              <a:endParaRPr lang="nl-NL"/>
            </a:p>
          </p:txBody>
        </p:sp>
        <p:sp>
          <p:nvSpPr>
            <p:cNvPr id="35871" name="Line 30"/>
            <p:cNvSpPr>
              <a:spLocks noChangeShapeType="1"/>
            </p:cNvSpPr>
            <p:nvPr/>
          </p:nvSpPr>
          <p:spPr bwMode="auto">
            <a:xfrm flipV="1">
              <a:off x="1284288" y="5156200"/>
              <a:ext cx="1587" cy="66675"/>
            </a:xfrm>
            <a:prstGeom prst="line">
              <a:avLst/>
            </a:prstGeom>
            <a:noFill/>
            <a:ln w="9525" algn="ctr">
              <a:solidFill>
                <a:srgbClr val="072F83"/>
              </a:solidFill>
              <a:round/>
              <a:headEnd/>
              <a:tailEnd/>
            </a:ln>
          </p:spPr>
          <p:txBody>
            <a:bodyPr/>
            <a:lstStyle/>
            <a:p>
              <a:endParaRPr lang="nl-NL"/>
            </a:p>
          </p:txBody>
        </p:sp>
        <p:sp>
          <p:nvSpPr>
            <p:cNvPr id="35872" name="Line 32"/>
            <p:cNvSpPr>
              <a:spLocks noChangeShapeType="1"/>
            </p:cNvSpPr>
            <p:nvPr/>
          </p:nvSpPr>
          <p:spPr bwMode="auto">
            <a:xfrm flipV="1">
              <a:off x="2586488" y="5156200"/>
              <a:ext cx="1587" cy="66675"/>
            </a:xfrm>
            <a:prstGeom prst="line">
              <a:avLst/>
            </a:prstGeom>
            <a:noFill/>
            <a:ln w="9525" algn="ctr">
              <a:solidFill>
                <a:srgbClr val="072F83"/>
              </a:solidFill>
              <a:round/>
              <a:headEnd/>
              <a:tailEnd/>
            </a:ln>
          </p:spPr>
          <p:txBody>
            <a:bodyPr/>
            <a:lstStyle/>
            <a:p>
              <a:endParaRPr lang="nl-NL"/>
            </a:p>
          </p:txBody>
        </p:sp>
        <p:sp>
          <p:nvSpPr>
            <p:cNvPr id="35873" name="Line 34"/>
            <p:cNvSpPr>
              <a:spLocks noChangeShapeType="1"/>
            </p:cNvSpPr>
            <p:nvPr/>
          </p:nvSpPr>
          <p:spPr bwMode="auto">
            <a:xfrm flipV="1">
              <a:off x="3961051" y="5156200"/>
              <a:ext cx="1587" cy="66675"/>
            </a:xfrm>
            <a:prstGeom prst="line">
              <a:avLst/>
            </a:prstGeom>
            <a:noFill/>
            <a:ln w="9525" algn="ctr">
              <a:solidFill>
                <a:srgbClr val="072F83"/>
              </a:solidFill>
              <a:round/>
              <a:headEnd/>
              <a:tailEnd/>
            </a:ln>
          </p:spPr>
          <p:txBody>
            <a:bodyPr/>
            <a:lstStyle/>
            <a:p>
              <a:endParaRPr lang="nl-NL"/>
            </a:p>
          </p:txBody>
        </p:sp>
        <p:sp>
          <p:nvSpPr>
            <p:cNvPr id="35874" name="Line 35"/>
            <p:cNvSpPr>
              <a:spLocks noChangeShapeType="1"/>
            </p:cNvSpPr>
            <p:nvPr/>
          </p:nvSpPr>
          <p:spPr bwMode="auto">
            <a:xfrm flipV="1">
              <a:off x="5296138" y="5156200"/>
              <a:ext cx="1588" cy="66675"/>
            </a:xfrm>
            <a:prstGeom prst="line">
              <a:avLst/>
            </a:prstGeom>
            <a:noFill/>
            <a:ln w="9525" algn="ctr">
              <a:solidFill>
                <a:srgbClr val="072F83"/>
              </a:solidFill>
              <a:round/>
              <a:headEnd/>
              <a:tailEnd/>
            </a:ln>
          </p:spPr>
          <p:txBody>
            <a:bodyPr/>
            <a:lstStyle/>
            <a:p>
              <a:endParaRPr lang="nl-NL"/>
            </a:p>
          </p:txBody>
        </p:sp>
        <p:sp>
          <p:nvSpPr>
            <p:cNvPr id="35875" name="Rectangle 38"/>
            <p:cNvSpPr>
              <a:spLocks noChangeArrowheads="1"/>
            </p:cNvSpPr>
            <p:nvPr/>
          </p:nvSpPr>
          <p:spPr bwMode="auto">
            <a:xfrm>
              <a:off x="2867263" y="4660900"/>
              <a:ext cx="333375" cy="230188"/>
            </a:xfrm>
            <a:prstGeom prst="rect">
              <a:avLst/>
            </a:prstGeom>
            <a:noFill/>
            <a:ln w="9525">
              <a:noFill/>
              <a:miter lim="800000"/>
              <a:headEnd/>
              <a:tailEnd/>
            </a:ln>
          </p:spPr>
          <p:txBody>
            <a:bodyPr wrap="none" lIns="0" tIns="0" rIns="0" bIns="0">
              <a:spAutoFit/>
            </a:bodyPr>
            <a:lstStyle/>
            <a:p>
              <a:pPr defTabSz="995363" eaLnBrk="0" hangingPunct="0"/>
              <a:r>
                <a:rPr lang="en-GB" sz="1500">
                  <a:latin typeface="Candara" pitchFamily="34" charset="0"/>
                  <a:ea typeface="MS PGothic" pitchFamily="34" charset="-128"/>
                </a:rPr>
                <a:t>0.27</a:t>
              </a:r>
              <a:endParaRPr lang="en-GB" b="1">
                <a:latin typeface="Candara" pitchFamily="34" charset="0"/>
                <a:ea typeface="MS PGothic" pitchFamily="34" charset="-128"/>
              </a:endParaRPr>
            </a:p>
          </p:txBody>
        </p:sp>
        <p:sp>
          <p:nvSpPr>
            <p:cNvPr id="35876" name="Rectangle 39"/>
            <p:cNvSpPr>
              <a:spLocks noChangeArrowheads="1"/>
            </p:cNvSpPr>
            <p:nvPr/>
          </p:nvSpPr>
          <p:spPr bwMode="auto">
            <a:xfrm>
              <a:off x="4245213" y="4756150"/>
              <a:ext cx="323850" cy="228600"/>
            </a:xfrm>
            <a:prstGeom prst="rect">
              <a:avLst/>
            </a:prstGeom>
            <a:noFill/>
            <a:ln w="9525">
              <a:noFill/>
              <a:miter lim="800000"/>
              <a:headEnd/>
              <a:tailEnd/>
            </a:ln>
          </p:spPr>
          <p:txBody>
            <a:bodyPr wrap="none" lIns="0" tIns="0" rIns="0" bIns="0">
              <a:spAutoFit/>
            </a:bodyPr>
            <a:lstStyle/>
            <a:p>
              <a:pPr defTabSz="995363" eaLnBrk="0" hangingPunct="0"/>
              <a:r>
                <a:rPr lang="en-GB" sz="1500">
                  <a:latin typeface="Candara" pitchFamily="34" charset="0"/>
                  <a:ea typeface="MS PGothic" pitchFamily="34" charset="-128"/>
                </a:rPr>
                <a:t>0.01</a:t>
              </a:r>
              <a:endParaRPr lang="en-GB" b="1">
                <a:latin typeface="Candara" pitchFamily="34" charset="0"/>
                <a:ea typeface="MS PGothic" pitchFamily="34" charset="-128"/>
              </a:endParaRPr>
            </a:p>
          </p:txBody>
        </p:sp>
        <p:sp>
          <p:nvSpPr>
            <p:cNvPr id="413736" name="Rectangle 40"/>
            <p:cNvSpPr>
              <a:spLocks noChangeArrowheads="1"/>
            </p:cNvSpPr>
            <p:nvPr/>
          </p:nvSpPr>
          <p:spPr bwMode="auto">
            <a:xfrm>
              <a:off x="1983595" y="2785922"/>
              <a:ext cx="353835" cy="229810"/>
            </a:xfrm>
            <a:prstGeom prst="rect">
              <a:avLst/>
            </a:prstGeom>
            <a:noFill/>
            <a:ln w="9525">
              <a:noFill/>
              <a:miter lim="800000"/>
              <a:headEnd/>
              <a:tailEnd/>
            </a:ln>
          </p:spPr>
          <p:txBody>
            <a:bodyPr wrap="none" lIns="0" tIns="0" rIns="0" bIns="0">
              <a:spAutoFit/>
            </a:bodyPr>
            <a:lstStyle/>
            <a:p>
              <a:pPr defTabSz="995363" eaLnBrk="0" hangingPunct="0">
                <a:defRPr/>
              </a:pPr>
              <a:r>
                <a:rPr lang="en-GB" sz="1500">
                  <a:solidFill>
                    <a:schemeClr val="accent2">
                      <a:lumMod val="75000"/>
                    </a:schemeClr>
                  </a:solidFill>
                  <a:latin typeface="Candara"/>
                  <a:ea typeface="ＭＳ Ｐゴシック" pitchFamily="4" charset="-128"/>
                  <a:cs typeface="ＭＳ Ｐゴシック" pitchFamily="4" charset="-128"/>
                </a:rPr>
                <a:t>3.69</a:t>
              </a:r>
              <a:endParaRPr lang="en-GB" b="1">
                <a:solidFill>
                  <a:schemeClr val="accent2">
                    <a:lumMod val="75000"/>
                  </a:schemeClr>
                </a:solidFill>
                <a:latin typeface="Candara"/>
                <a:ea typeface="ＭＳ Ｐゴシック" pitchFamily="4" charset="-128"/>
                <a:cs typeface="ＭＳ Ｐゴシック" pitchFamily="4" charset="-128"/>
              </a:endParaRPr>
            </a:p>
          </p:txBody>
        </p:sp>
        <p:sp>
          <p:nvSpPr>
            <p:cNvPr id="35878" name="Rectangle 42"/>
            <p:cNvSpPr>
              <a:spLocks noChangeArrowheads="1"/>
            </p:cNvSpPr>
            <p:nvPr/>
          </p:nvSpPr>
          <p:spPr bwMode="auto">
            <a:xfrm>
              <a:off x="3359388" y="4527550"/>
              <a:ext cx="338138" cy="230188"/>
            </a:xfrm>
            <a:prstGeom prst="rect">
              <a:avLst/>
            </a:prstGeom>
            <a:noFill/>
            <a:ln w="9525">
              <a:noFill/>
              <a:miter lim="800000"/>
              <a:headEnd/>
              <a:tailEnd/>
            </a:ln>
          </p:spPr>
          <p:txBody>
            <a:bodyPr wrap="none" lIns="0" tIns="0" rIns="0" bIns="0">
              <a:spAutoFit/>
            </a:bodyPr>
            <a:lstStyle/>
            <a:p>
              <a:pPr defTabSz="995363" eaLnBrk="0" hangingPunct="0"/>
              <a:r>
                <a:rPr lang="en-GB" sz="1500">
                  <a:latin typeface="Candara" pitchFamily="34" charset="0"/>
                  <a:ea typeface="MS PGothic" pitchFamily="34" charset="-128"/>
                </a:rPr>
                <a:t>0.52</a:t>
              </a:r>
              <a:endParaRPr lang="en-GB" b="1">
                <a:latin typeface="Candara" pitchFamily="34" charset="0"/>
                <a:ea typeface="MS PGothic" pitchFamily="34" charset="-128"/>
              </a:endParaRPr>
            </a:p>
          </p:txBody>
        </p:sp>
        <p:sp>
          <p:nvSpPr>
            <p:cNvPr id="35879" name="Rectangle 43"/>
            <p:cNvSpPr>
              <a:spLocks noChangeArrowheads="1"/>
            </p:cNvSpPr>
            <p:nvPr/>
          </p:nvSpPr>
          <p:spPr bwMode="auto">
            <a:xfrm>
              <a:off x="4692888" y="4794250"/>
              <a:ext cx="358775" cy="228600"/>
            </a:xfrm>
            <a:prstGeom prst="rect">
              <a:avLst/>
            </a:prstGeom>
            <a:noFill/>
            <a:ln w="9525" algn="ctr">
              <a:noFill/>
              <a:round/>
              <a:headEnd/>
              <a:tailEnd/>
            </a:ln>
          </p:spPr>
          <p:txBody>
            <a:bodyPr wrap="none" lIns="0" tIns="0" rIns="0" bIns="0">
              <a:spAutoFit/>
            </a:bodyPr>
            <a:lstStyle/>
            <a:p>
              <a:pPr defTabSz="995363" eaLnBrk="0" hangingPunct="0"/>
              <a:r>
                <a:rPr lang="en-GB" sz="1500">
                  <a:solidFill>
                    <a:srgbClr val="262673"/>
                  </a:solidFill>
                  <a:latin typeface="Candara" pitchFamily="34" charset="0"/>
                  <a:ea typeface="MS PGothic" pitchFamily="34" charset="-128"/>
                </a:rPr>
                <a:t>0.04</a:t>
              </a:r>
              <a:endParaRPr lang="en-GB" b="1">
                <a:solidFill>
                  <a:srgbClr val="262673"/>
                </a:solidFill>
                <a:latin typeface="Candara" pitchFamily="34" charset="0"/>
                <a:ea typeface="MS PGothic" pitchFamily="34" charset="-128"/>
              </a:endParaRPr>
            </a:p>
          </p:txBody>
        </p:sp>
        <p:sp>
          <p:nvSpPr>
            <p:cNvPr id="35880" name="Rectangle 44"/>
            <p:cNvSpPr>
              <a:spLocks noChangeArrowheads="1"/>
            </p:cNvSpPr>
            <p:nvPr/>
          </p:nvSpPr>
          <p:spPr bwMode="auto">
            <a:xfrm>
              <a:off x="1484763" y="3516313"/>
              <a:ext cx="312737" cy="228600"/>
            </a:xfrm>
            <a:prstGeom prst="rect">
              <a:avLst/>
            </a:prstGeom>
            <a:noFill/>
            <a:ln w="9525">
              <a:noFill/>
              <a:miter lim="800000"/>
              <a:headEnd/>
              <a:tailEnd/>
            </a:ln>
          </p:spPr>
          <p:txBody>
            <a:bodyPr wrap="none" lIns="0" tIns="0" rIns="0" bIns="0">
              <a:spAutoFit/>
            </a:bodyPr>
            <a:lstStyle/>
            <a:p>
              <a:pPr defTabSz="995363" eaLnBrk="0" hangingPunct="0"/>
              <a:r>
                <a:rPr lang="en-GB" sz="1500">
                  <a:latin typeface="Candara" pitchFamily="34" charset="0"/>
                  <a:ea typeface="MS PGothic" pitchFamily="34" charset="-128"/>
                </a:rPr>
                <a:t>2.72</a:t>
              </a:r>
              <a:endParaRPr lang="en-GB" b="1">
                <a:latin typeface="Candara" pitchFamily="34" charset="0"/>
                <a:ea typeface="MS PGothic" pitchFamily="34" charset="-128"/>
              </a:endParaRPr>
            </a:p>
          </p:txBody>
        </p:sp>
        <p:sp>
          <p:nvSpPr>
            <p:cNvPr id="413743" name="Rectangle 47"/>
            <p:cNvSpPr>
              <a:spLocks noChangeArrowheads="1"/>
            </p:cNvSpPr>
            <p:nvPr/>
          </p:nvSpPr>
          <p:spPr bwMode="auto">
            <a:xfrm>
              <a:off x="1594583" y="5160087"/>
              <a:ext cx="555583" cy="213961"/>
            </a:xfrm>
            <a:prstGeom prst="rect">
              <a:avLst/>
            </a:prstGeom>
            <a:noFill/>
            <a:ln w="9525">
              <a:noFill/>
              <a:miter lim="800000"/>
              <a:headEnd/>
              <a:tailEnd/>
            </a:ln>
          </p:spPr>
          <p:txBody>
            <a:bodyPr wrap="none" lIns="0" tIns="0" rIns="0" bIns="0">
              <a:spAutoFit/>
            </a:bodyPr>
            <a:lstStyle/>
            <a:p>
              <a:pPr algn="ctr" defTabSz="995363">
                <a:defRPr/>
              </a:pPr>
              <a:r>
                <a:rPr lang="en-GB" sz="1400" spc="50" dirty="0" err="1">
                  <a:latin typeface="Candara"/>
                  <a:ea typeface="ＭＳ Ｐゴシック" pitchFamily="4" charset="-128"/>
                  <a:cs typeface="ＭＳ Ｐゴシック" pitchFamily="4" charset="-128"/>
                </a:rPr>
                <a:t>Bevestigd</a:t>
              </a:r>
              <a:r>
                <a:rPr lang="en-GB" sz="1400" spc="50" baseline="30000" dirty="0">
                  <a:latin typeface="Candara"/>
                  <a:ea typeface="ＭＳ Ｐゴシック" pitchFamily="4" charset="-128"/>
                  <a:cs typeface="Candara"/>
                </a:rPr>
                <a:t>†</a:t>
              </a:r>
              <a:endParaRPr lang="en-GB" sz="1400" spc="50" baseline="30000" dirty="0">
                <a:latin typeface="Candara"/>
                <a:ea typeface="ＭＳ Ｐゴシック" pitchFamily="4" charset="-128"/>
                <a:cs typeface="ＭＳ Ｐゴシック" pitchFamily="4" charset="-128"/>
              </a:endParaRPr>
            </a:p>
          </p:txBody>
        </p:sp>
        <p:sp>
          <p:nvSpPr>
            <p:cNvPr id="413745" name="Rectangle 49"/>
            <p:cNvSpPr>
              <a:spLocks noChangeArrowheads="1"/>
            </p:cNvSpPr>
            <p:nvPr/>
          </p:nvSpPr>
          <p:spPr bwMode="auto">
            <a:xfrm>
              <a:off x="4359050" y="5160087"/>
              <a:ext cx="489368" cy="429506"/>
            </a:xfrm>
            <a:prstGeom prst="rect">
              <a:avLst/>
            </a:prstGeom>
            <a:noFill/>
            <a:ln w="9525">
              <a:noFill/>
              <a:miter lim="800000"/>
              <a:headEnd/>
              <a:tailEnd/>
            </a:ln>
          </p:spPr>
          <p:txBody>
            <a:bodyPr lIns="0" tIns="0" rIns="0" bIns="0">
              <a:spAutoFit/>
            </a:bodyPr>
            <a:lstStyle/>
            <a:p>
              <a:pPr algn="ctr" defTabSz="995363">
                <a:defRPr/>
              </a:pPr>
              <a:r>
                <a:rPr lang="en-GB" sz="1400" spc="50" dirty="0" err="1">
                  <a:latin typeface="Candara"/>
                  <a:ea typeface="ＭＳ Ｐゴシック" pitchFamily="4" charset="-128"/>
                  <a:cs typeface="ＭＳ Ｐゴシック" pitchFamily="4" charset="-128"/>
                </a:rPr>
                <a:t>Ernstig</a:t>
              </a:r>
              <a:endParaRPr lang="en-GB" sz="1400" spc="50" dirty="0">
                <a:latin typeface="Candara"/>
                <a:ea typeface="ＭＳ Ｐゴシック" pitchFamily="4" charset="-128"/>
                <a:cs typeface="ＭＳ Ｐゴシック" pitchFamily="4" charset="-128"/>
              </a:endParaRPr>
            </a:p>
            <a:p>
              <a:pPr algn="ctr" defTabSz="995363">
                <a:defRPr/>
              </a:pPr>
              <a:endParaRPr lang="en-GB" sz="1400" spc="50" dirty="0">
                <a:latin typeface="Candara"/>
                <a:ea typeface="ＭＳ Ｐゴシック" pitchFamily="4" charset="-128"/>
                <a:cs typeface="ＭＳ Ｐゴシック" pitchFamily="4" charset="-128"/>
              </a:endParaRPr>
            </a:p>
          </p:txBody>
        </p:sp>
        <p:sp>
          <p:nvSpPr>
            <p:cNvPr id="413746" name="Rectangle 50"/>
            <p:cNvSpPr>
              <a:spLocks noChangeArrowheads="1"/>
            </p:cNvSpPr>
            <p:nvPr/>
          </p:nvSpPr>
          <p:spPr bwMode="auto">
            <a:xfrm>
              <a:off x="2873356" y="5160087"/>
              <a:ext cx="800785" cy="429506"/>
            </a:xfrm>
            <a:prstGeom prst="rect">
              <a:avLst/>
            </a:prstGeom>
            <a:noFill/>
            <a:ln w="9525">
              <a:noFill/>
              <a:miter lim="800000"/>
              <a:headEnd/>
              <a:tailEnd/>
            </a:ln>
          </p:spPr>
          <p:txBody>
            <a:bodyPr lIns="0" tIns="0" rIns="0" bIns="0">
              <a:spAutoFit/>
            </a:bodyPr>
            <a:lstStyle/>
            <a:p>
              <a:pPr algn="ctr" defTabSz="995363">
                <a:defRPr/>
              </a:pPr>
              <a:r>
                <a:rPr lang="en-GB" sz="1400" spc="50" dirty="0" err="1">
                  <a:latin typeface="Candara"/>
                  <a:ea typeface="ＭＳ Ｐゴシック" pitchFamily="4" charset="-128"/>
                  <a:cs typeface="ＭＳ Ｐゴシック" pitchFamily="4" charset="-128"/>
                </a:rPr>
                <a:t>Bevestigd</a:t>
              </a:r>
              <a:endParaRPr lang="en-GB" sz="1400" spc="50" dirty="0">
                <a:latin typeface="Candara"/>
                <a:ea typeface="ＭＳ Ｐゴシック" pitchFamily="4" charset="-128"/>
                <a:cs typeface="ＭＳ Ｐゴシック" pitchFamily="4" charset="-128"/>
              </a:endParaRPr>
            </a:p>
            <a:p>
              <a:pPr algn="ctr" defTabSz="995363">
                <a:defRPr/>
              </a:pPr>
              <a:r>
                <a:rPr lang="en-GB" sz="1400" spc="50" dirty="0" err="1">
                  <a:latin typeface="Candara"/>
                  <a:ea typeface="ＭＳ Ｐゴシック" pitchFamily="4" charset="-128"/>
                  <a:cs typeface="ＭＳ Ｐゴシック" pitchFamily="4" charset="-128"/>
                </a:rPr>
                <a:t>nachtelijk</a:t>
              </a:r>
              <a:r>
                <a:rPr lang="en-GB" sz="1400" spc="50" baseline="30000" dirty="0">
                  <a:latin typeface="Candara"/>
                  <a:ea typeface="ＭＳ Ｐゴシック" pitchFamily="4" charset="-128"/>
                  <a:cs typeface="Candara"/>
                </a:rPr>
                <a:t>†</a:t>
              </a:r>
            </a:p>
          </p:txBody>
        </p:sp>
        <p:sp>
          <p:nvSpPr>
            <p:cNvPr id="35884" name="Rectangle 53"/>
            <p:cNvSpPr>
              <a:spLocks noChangeArrowheads="1"/>
            </p:cNvSpPr>
            <p:nvPr/>
          </p:nvSpPr>
          <p:spPr bwMode="auto">
            <a:xfrm>
              <a:off x="1579994" y="2424113"/>
              <a:ext cx="606425" cy="228600"/>
            </a:xfrm>
            <a:prstGeom prst="rect">
              <a:avLst/>
            </a:prstGeom>
            <a:noFill/>
            <a:ln w="9525">
              <a:noFill/>
              <a:miter lim="800000"/>
              <a:headEnd/>
              <a:tailEnd/>
            </a:ln>
          </p:spPr>
          <p:txBody>
            <a:bodyPr wrap="none" lIns="0" tIns="0" rIns="0" bIns="0">
              <a:spAutoFit/>
            </a:bodyPr>
            <a:lstStyle/>
            <a:p>
              <a:pPr algn="ctr" defTabSz="995363" eaLnBrk="0" hangingPunct="0">
                <a:spcBef>
                  <a:spcPct val="50000"/>
                </a:spcBef>
              </a:pPr>
              <a:r>
                <a:rPr lang="en-GB" sz="1500" b="1">
                  <a:solidFill>
                    <a:srgbClr val="002060"/>
                  </a:solidFill>
                  <a:latin typeface="Candara" pitchFamily="34" charset="0"/>
                  <a:ea typeface="MS PGothic" pitchFamily="34" charset="-128"/>
                </a:rPr>
                <a:t>p=0.314</a:t>
              </a:r>
            </a:p>
          </p:txBody>
        </p:sp>
        <p:sp>
          <p:nvSpPr>
            <p:cNvPr id="35885" name="Rectangle 54"/>
            <p:cNvSpPr>
              <a:spLocks noChangeArrowheads="1"/>
            </p:cNvSpPr>
            <p:nvPr/>
          </p:nvSpPr>
          <p:spPr bwMode="auto">
            <a:xfrm>
              <a:off x="4356338" y="4397375"/>
              <a:ext cx="579438" cy="228600"/>
            </a:xfrm>
            <a:prstGeom prst="rect">
              <a:avLst/>
            </a:prstGeom>
            <a:noFill/>
            <a:ln w="9525">
              <a:noFill/>
              <a:miter lim="800000"/>
              <a:headEnd/>
              <a:tailEnd/>
            </a:ln>
          </p:spPr>
          <p:txBody>
            <a:bodyPr wrap="none" lIns="0" tIns="0" rIns="0" bIns="0">
              <a:spAutoFit/>
            </a:bodyPr>
            <a:lstStyle/>
            <a:p>
              <a:pPr algn="ctr" defTabSz="995363" eaLnBrk="0" hangingPunct="0">
                <a:spcBef>
                  <a:spcPct val="50000"/>
                </a:spcBef>
              </a:pPr>
              <a:r>
                <a:rPr lang="en-GB" sz="1500" b="1">
                  <a:solidFill>
                    <a:srgbClr val="002060"/>
                  </a:solidFill>
                  <a:latin typeface="Candara" pitchFamily="34" charset="0"/>
                  <a:ea typeface="MS PGothic" pitchFamily="34" charset="-128"/>
                </a:rPr>
                <a:t>p=0.191</a:t>
              </a:r>
            </a:p>
          </p:txBody>
        </p:sp>
        <p:sp>
          <p:nvSpPr>
            <p:cNvPr id="35886" name="Rectangle 55"/>
            <p:cNvSpPr>
              <a:spLocks noChangeArrowheads="1"/>
            </p:cNvSpPr>
            <p:nvPr/>
          </p:nvSpPr>
          <p:spPr bwMode="auto">
            <a:xfrm>
              <a:off x="2994263" y="4159250"/>
              <a:ext cx="604838" cy="228600"/>
            </a:xfrm>
            <a:prstGeom prst="rect">
              <a:avLst/>
            </a:prstGeom>
            <a:noFill/>
            <a:ln w="9525">
              <a:noFill/>
              <a:miter lim="800000"/>
              <a:headEnd/>
              <a:tailEnd/>
            </a:ln>
          </p:spPr>
          <p:txBody>
            <a:bodyPr wrap="none" lIns="0" tIns="0" rIns="0" bIns="0">
              <a:spAutoFit/>
            </a:bodyPr>
            <a:lstStyle/>
            <a:p>
              <a:pPr algn="ctr" defTabSz="995363" eaLnBrk="0" hangingPunct="0">
                <a:spcBef>
                  <a:spcPct val="50000"/>
                </a:spcBef>
              </a:pPr>
              <a:r>
                <a:rPr lang="en-GB" sz="1500" b="1">
                  <a:solidFill>
                    <a:srgbClr val="002060"/>
                  </a:solidFill>
                  <a:latin typeface="Candara" pitchFamily="34" charset="0"/>
                  <a:ea typeface="MS PGothic" pitchFamily="34" charset="-128"/>
                </a:rPr>
                <a:t>p=0.176</a:t>
              </a:r>
            </a:p>
          </p:txBody>
        </p:sp>
        <p:sp>
          <p:nvSpPr>
            <p:cNvPr id="35887" name="Freeform 57"/>
            <p:cNvSpPr>
              <a:spLocks/>
            </p:cNvSpPr>
            <p:nvPr/>
          </p:nvSpPr>
          <p:spPr bwMode="auto">
            <a:xfrm>
              <a:off x="1260475" y="5153025"/>
              <a:ext cx="4068000" cy="1588"/>
            </a:xfrm>
            <a:custGeom>
              <a:avLst/>
              <a:gdLst>
                <a:gd name="T0" fmla="*/ 0 w 4393"/>
                <a:gd name="T1" fmla="*/ 2147483647 h 1"/>
                <a:gd name="T2" fmla="*/ 2147483647 w 4393"/>
                <a:gd name="T3" fmla="*/ 0 h 1"/>
                <a:gd name="T4" fmla="*/ 0 60000 65536"/>
                <a:gd name="T5" fmla="*/ 0 60000 65536"/>
                <a:gd name="T6" fmla="*/ 0 w 4393"/>
                <a:gd name="T7" fmla="*/ 0 h 1"/>
                <a:gd name="T8" fmla="*/ 4393 w 4393"/>
                <a:gd name="T9" fmla="*/ 1 h 1"/>
              </a:gdLst>
              <a:ahLst/>
              <a:cxnLst>
                <a:cxn ang="T4">
                  <a:pos x="T0" y="T1"/>
                </a:cxn>
                <a:cxn ang="T5">
                  <a:pos x="T2" y="T3"/>
                </a:cxn>
              </a:cxnLst>
              <a:rect l="T6" t="T7" r="T8" b="T9"/>
              <a:pathLst>
                <a:path w="4393" h="1">
                  <a:moveTo>
                    <a:pt x="0" y="1"/>
                  </a:moveTo>
                  <a:lnTo>
                    <a:pt x="4393" y="0"/>
                  </a:lnTo>
                </a:path>
              </a:pathLst>
            </a:custGeom>
            <a:noFill/>
            <a:ln w="9525" algn="ctr">
              <a:solidFill>
                <a:schemeClr val="tx1"/>
              </a:solidFill>
              <a:round/>
              <a:headEnd type="none" w="sm" len="sm"/>
              <a:tailEnd type="none" w="sm" len="sm"/>
            </a:ln>
          </p:spPr>
          <p:txBody>
            <a:bodyPr/>
            <a:lstStyle/>
            <a:p>
              <a:pPr algn="ctr"/>
              <a:endParaRPr lang="en-US">
                <a:latin typeface="Candara" pitchFamily="34" charset="0"/>
              </a:endParaRPr>
            </a:p>
          </p:txBody>
        </p:sp>
      </p:grpSp>
      <p:sp>
        <p:nvSpPr>
          <p:cNvPr id="413754" name="Text Box 58"/>
          <p:cNvSpPr txBox="1">
            <a:spLocks noChangeArrowheads="1"/>
          </p:cNvSpPr>
          <p:nvPr/>
        </p:nvSpPr>
        <p:spPr bwMode="auto">
          <a:xfrm>
            <a:off x="3946525" y="5621338"/>
            <a:ext cx="1755775" cy="346075"/>
          </a:xfrm>
          <a:prstGeom prst="rect">
            <a:avLst/>
          </a:prstGeom>
          <a:noFill/>
          <a:ln w="12700">
            <a:noFill/>
            <a:miter lim="800000"/>
            <a:headEnd type="none" w="sm" len="sm"/>
            <a:tailEnd type="none" w="sm" len="sm"/>
          </a:ln>
          <a:effectLst/>
        </p:spPr>
        <p:txBody>
          <a:bodyPr wrap="none" lIns="99440" tIns="49721" rIns="99440" bIns="49721">
            <a:spAutoFit/>
          </a:bodyPr>
          <a:lstStyle/>
          <a:p>
            <a:pPr defTabSz="995363" eaLnBrk="0" hangingPunct="0">
              <a:defRPr/>
            </a:pPr>
            <a:r>
              <a:rPr lang="de-CH" sz="1600" b="1" kern="0" spc="50" dirty="0">
                <a:solidFill>
                  <a:schemeClr val="accent2">
                    <a:lumMod val="75000"/>
                  </a:schemeClr>
                </a:solidFill>
                <a:latin typeface="Candara"/>
                <a:ea typeface="ＭＳ Ｐゴシック" pitchFamily="4" charset="-128"/>
                <a:cs typeface="ＭＳ Ｐゴシック" pitchFamily="4" charset="-128"/>
              </a:rPr>
              <a:t>Hypoglycemieën</a:t>
            </a:r>
          </a:p>
        </p:txBody>
      </p:sp>
      <p:sp>
        <p:nvSpPr>
          <p:cNvPr id="35850" name="Rectangle 63"/>
          <p:cNvSpPr>
            <a:spLocks noChangeArrowheads="1"/>
          </p:cNvSpPr>
          <p:nvPr/>
        </p:nvSpPr>
        <p:spPr bwMode="auto">
          <a:xfrm>
            <a:off x="14177963" y="6624638"/>
            <a:ext cx="3805237" cy="233362"/>
          </a:xfrm>
          <a:prstGeom prst="rect">
            <a:avLst/>
          </a:prstGeom>
          <a:noFill/>
          <a:ln w="4826">
            <a:noFill/>
            <a:miter lim="800000"/>
            <a:headEnd/>
            <a:tailEnd/>
          </a:ln>
        </p:spPr>
        <p:txBody>
          <a:bodyPr wrap="none">
            <a:spAutoFit/>
          </a:bodyPr>
          <a:lstStyle/>
          <a:p>
            <a:pPr algn="r" eaLnBrk="0" hangingPunct="0">
              <a:lnSpc>
                <a:spcPct val="90000"/>
              </a:lnSpc>
              <a:spcBef>
                <a:spcPct val="50000"/>
              </a:spcBef>
              <a:buClr>
                <a:srgbClr val="A4A3CB"/>
              </a:buClr>
            </a:pPr>
            <a:r>
              <a:rPr lang="en-US" sz="1000">
                <a:latin typeface="Candara" pitchFamily="34" charset="0"/>
              </a:rPr>
              <a:t>Lankisch et al. Diabetes, Obesity and Metabolism 2008; 10:1178-1185</a:t>
            </a:r>
          </a:p>
        </p:txBody>
      </p:sp>
      <p:sp>
        <p:nvSpPr>
          <p:cNvPr id="60" name="Rectangle 9"/>
          <p:cNvSpPr>
            <a:spLocks noChangeArrowheads="1"/>
          </p:cNvSpPr>
          <p:nvPr/>
        </p:nvSpPr>
        <p:spPr bwMode="auto">
          <a:xfrm>
            <a:off x="539750" y="115888"/>
            <a:ext cx="7993063" cy="720725"/>
          </a:xfrm>
          <a:prstGeom prst="rect">
            <a:avLst/>
          </a:prstGeom>
          <a:noFill/>
          <a:ln w="9525">
            <a:noFill/>
            <a:miter lim="800000"/>
            <a:headEnd/>
            <a:tailEnd/>
          </a:ln>
          <a:effectLst/>
        </p:spPr>
        <p:txBody>
          <a:bodyPr anchor="ctr"/>
          <a:lstStyle/>
          <a:p>
            <a:pPr>
              <a:defRPr/>
            </a:pPr>
            <a:r>
              <a:rPr lang="en-US" sz="3200" b="1" spc="100" dirty="0">
                <a:solidFill>
                  <a:srgbClr val="FFF61B"/>
                </a:solidFill>
                <a:latin typeface="Candara"/>
              </a:rPr>
              <a:t>Opal </a:t>
            </a:r>
            <a:r>
              <a:rPr lang="en-US" sz="3200" b="1" spc="100" dirty="0" err="1">
                <a:solidFill>
                  <a:srgbClr val="FFF61B"/>
                </a:solidFill>
                <a:latin typeface="Candara"/>
              </a:rPr>
              <a:t>studie</a:t>
            </a:r>
            <a:endParaRPr lang="nl-NL" sz="3200" spc="100" dirty="0">
              <a:latin typeface="Candara"/>
            </a:endParaRPr>
          </a:p>
        </p:txBody>
      </p:sp>
      <p:sp>
        <p:nvSpPr>
          <p:cNvPr id="62" name="Rectangle 8"/>
          <p:cNvSpPr>
            <a:spLocks noChangeArrowheads="1"/>
          </p:cNvSpPr>
          <p:nvPr/>
        </p:nvSpPr>
        <p:spPr bwMode="auto">
          <a:xfrm>
            <a:off x="539750" y="765175"/>
            <a:ext cx="8596313" cy="600075"/>
          </a:xfrm>
          <a:prstGeom prst="rect">
            <a:avLst/>
          </a:prstGeom>
          <a:noFill/>
          <a:ln w="9525">
            <a:noFill/>
            <a:miter lim="800000"/>
            <a:headEnd/>
            <a:tailEnd/>
          </a:ln>
          <a:effectLst/>
        </p:spPr>
        <p:txBody>
          <a:bodyPr/>
          <a:lstStyle/>
          <a:p>
            <a:pPr marL="342900" indent="-342900">
              <a:spcBef>
                <a:spcPct val="20000"/>
              </a:spcBef>
              <a:defRPr/>
            </a:pPr>
            <a:r>
              <a:rPr lang="nl-NL" sz="2000" b="1" spc="100" dirty="0">
                <a:solidFill>
                  <a:schemeClr val="accent2">
                    <a:lumMod val="75000"/>
                  </a:schemeClr>
                </a:solidFill>
                <a:latin typeface="Candara"/>
                <a:cs typeface="Candara"/>
              </a:rPr>
              <a:t>Aantal hypoglycemieën</a:t>
            </a:r>
          </a:p>
        </p:txBody>
      </p:sp>
      <p:sp>
        <p:nvSpPr>
          <p:cNvPr id="65" name="Rectangle 2"/>
          <p:cNvSpPr>
            <a:spLocks noChangeArrowheads="1"/>
          </p:cNvSpPr>
          <p:nvPr/>
        </p:nvSpPr>
        <p:spPr bwMode="auto">
          <a:xfrm>
            <a:off x="538163" y="6515100"/>
            <a:ext cx="3805237" cy="233363"/>
          </a:xfrm>
          <a:prstGeom prst="rect">
            <a:avLst/>
          </a:prstGeom>
          <a:noFill/>
          <a:ln w="4826">
            <a:noFill/>
            <a:miter lim="800000"/>
            <a:headEnd/>
            <a:tailEnd/>
          </a:ln>
          <a:effectLst/>
        </p:spPr>
        <p:txBody>
          <a:bodyPr wrap="none">
            <a:spAutoFit/>
          </a:bodyPr>
          <a:lstStyle/>
          <a:p>
            <a:pPr eaLnBrk="0" hangingPunct="0">
              <a:lnSpc>
                <a:spcPct val="90000"/>
              </a:lnSpc>
              <a:spcBef>
                <a:spcPct val="50000"/>
              </a:spcBef>
              <a:buClr>
                <a:srgbClr val="A4A3CB"/>
              </a:buClr>
              <a:defRPr/>
            </a:pPr>
            <a:r>
              <a:rPr lang="en-US" sz="1000" spc="50" dirty="0" err="1">
                <a:solidFill>
                  <a:schemeClr val="accent2">
                    <a:lumMod val="75000"/>
                  </a:schemeClr>
                </a:solidFill>
                <a:latin typeface="Candara"/>
                <a:ea typeface="Candara"/>
                <a:cs typeface="Candara"/>
              </a:rPr>
              <a:t>Lankisch</a:t>
            </a:r>
            <a:r>
              <a:rPr lang="en-US" sz="1000" spc="50" dirty="0">
                <a:solidFill>
                  <a:schemeClr val="accent2">
                    <a:lumMod val="75000"/>
                  </a:schemeClr>
                </a:solidFill>
                <a:latin typeface="Candara"/>
                <a:ea typeface="Candara"/>
                <a:cs typeface="Candara"/>
              </a:rPr>
              <a:t> et al. Diabetes, Obesity and Metabolism 2008; 10:1178-1185</a:t>
            </a:r>
          </a:p>
        </p:txBody>
      </p:sp>
      <p:cxnSp>
        <p:nvCxnSpPr>
          <p:cNvPr id="67" name="Rechte verbindingslijn 66"/>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ChangeArrowheads="1"/>
          </p:cNvSpPr>
          <p:nvPr/>
        </p:nvSpPr>
        <p:spPr bwMode="auto">
          <a:xfrm>
            <a:off x="547688" y="765175"/>
            <a:ext cx="85963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Samenvatting</a:t>
            </a:r>
          </a:p>
        </p:txBody>
      </p:sp>
      <p:sp>
        <p:nvSpPr>
          <p:cNvPr id="36867" name="Rectangle 9"/>
          <p:cNvSpPr>
            <a:spLocks noChangeArrowheads="1"/>
          </p:cNvSpPr>
          <p:nvPr/>
        </p:nvSpPr>
        <p:spPr bwMode="auto">
          <a:xfrm>
            <a:off x="547688" y="0"/>
            <a:ext cx="7993062"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Basaal PLUS regime</a:t>
            </a:r>
            <a:endParaRPr lang="nl-NL" sz="3200">
              <a:latin typeface="Candara" pitchFamily="34" charset="0"/>
            </a:endParaRPr>
          </a:p>
        </p:txBody>
      </p:sp>
      <p:sp>
        <p:nvSpPr>
          <p:cNvPr id="36868" name="Rectangle 3"/>
          <p:cNvSpPr txBox="1">
            <a:spLocks noChangeArrowheads="1"/>
          </p:cNvSpPr>
          <p:nvPr/>
        </p:nvSpPr>
        <p:spPr bwMode="auto">
          <a:xfrm>
            <a:off x="520700" y="1701800"/>
            <a:ext cx="8229600" cy="4525963"/>
          </a:xfrm>
          <a:prstGeom prst="rect">
            <a:avLst/>
          </a:prstGeom>
          <a:noFill/>
          <a:ln w="9525">
            <a:noFill/>
            <a:miter lim="800000"/>
            <a:headEnd/>
            <a:tailEnd/>
          </a:ln>
        </p:spPr>
        <p:txBody>
          <a:bodyPr wrap="none"/>
          <a:lstStyle/>
          <a:p>
            <a:pPr marL="533400" indent="-533400">
              <a:buFont typeface="Wingdings" pitchFamily="-65" charset="2"/>
              <a:buAutoNum type="arabicPeriod"/>
            </a:pPr>
            <a:r>
              <a:rPr lang="nl-NL" sz="2200">
                <a:solidFill>
                  <a:srgbClr val="262673"/>
                </a:solidFill>
                <a:latin typeface="Candara" pitchFamily="34" charset="0"/>
              </a:rPr>
              <a:t>Optimaliseer de dosering basale insuline</a:t>
            </a:r>
          </a:p>
          <a:p>
            <a:pPr marL="533400" indent="-533400">
              <a:lnSpc>
                <a:spcPct val="70000"/>
              </a:lnSpc>
              <a:buFont typeface="Wingdings" pitchFamily="-65" charset="2"/>
              <a:buAutoNum type="arabicPeriod"/>
            </a:pPr>
            <a:endParaRPr lang="nl-NL" sz="2200">
              <a:solidFill>
                <a:srgbClr val="262673"/>
              </a:solidFill>
              <a:latin typeface="Candara" pitchFamily="34" charset="0"/>
            </a:endParaRPr>
          </a:p>
          <a:p>
            <a:pPr marL="533400" indent="-533400">
              <a:buFont typeface="Wingdings" pitchFamily="-65" charset="2"/>
              <a:buAutoNum type="arabicPeriod"/>
            </a:pPr>
            <a:r>
              <a:rPr lang="nl-NL" sz="2200">
                <a:solidFill>
                  <a:srgbClr val="262673"/>
                </a:solidFill>
                <a:latin typeface="Candara" pitchFamily="34" charset="0"/>
              </a:rPr>
              <a:t>Bepaal de grootste maaltijd van de dag</a:t>
            </a:r>
          </a:p>
          <a:p>
            <a:pPr marL="533400" indent="-533400">
              <a:lnSpc>
                <a:spcPct val="70000"/>
              </a:lnSpc>
              <a:buFont typeface="Wingdings" pitchFamily="-65" charset="2"/>
              <a:buAutoNum type="arabicPeriod"/>
            </a:pPr>
            <a:endParaRPr lang="nl-NL" sz="2200">
              <a:solidFill>
                <a:srgbClr val="262673"/>
              </a:solidFill>
              <a:latin typeface="Candara" pitchFamily="34" charset="0"/>
            </a:endParaRPr>
          </a:p>
          <a:p>
            <a:pPr marL="533400" indent="-533400">
              <a:buFont typeface="Wingdings" pitchFamily="-65" charset="2"/>
              <a:buAutoNum type="arabicPeriod"/>
            </a:pPr>
            <a:r>
              <a:rPr lang="nl-NL" sz="2200">
                <a:solidFill>
                  <a:srgbClr val="262673"/>
                </a:solidFill>
                <a:latin typeface="Candara" pitchFamily="34" charset="0"/>
              </a:rPr>
              <a:t>Voeg 1 injectie maaltijdinsuline toe bij die grootste maaltijd</a:t>
            </a:r>
          </a:p>
          <a:p>
            <a:pPr marL="533400" indent="-533400">
              <a:lnSpc>
                <a:spcPct val="70000"/>
              </a:lnSpc>
              <a:buFont typeface="Wingdings" pitchFamily="-65" charset="2"/>
              <a:buAutoNum type="arabicPeriod"/>
            </a:pPr>
            <a:endParaRPr lang="nl-NL" sz="2200">
              <a:solidFill>
                <a:srgbClr val="262673"/>
              </a:solidFill>
              <a:latin typeface="Candara" pitchFamily="34" charset="0"/>
            </a:endParaRPr>
          </a:p>
          <a:p>
            <a:pPr marL="533400" indent="-533400">
              <a:buFont typeface="Wingdings" pitchFamily="-65" charset="2"/>
              <a:buAutoNum type="arabicPeriod"/>
            </a:pPr>
            <a:r>
              <a:rPr lang="nl-NL" sz="2200">
                <a:solidFill>
                  <a:srgbClr val="262673"/>
                </a:solidFill>
                <a:latin typeface="Candara" pitchFamily="34" charset="0"/>
              </a:rPr>
              <a:t>Staak het gelijktijdig gebruik van SU-derivaten </a:t>
            </a:r>
          </a:p>
          <a:p>
            <a:pPr marL="533400" indent="-533400"/>
            <a:r>
              <a:rPr lang="nl-NL" sz="2200">
                <a:solidFill>
                  <a:srgbClr val="262673"/>
                </a:solidFill>
                <a:latin typeface="Candara" pitchFamily="34" charset="0"/>
              </a:rPr>
              <a:t>	(en andere producten die de insulineproductie stimuleren)</a:t>
            </a:r>
          </a:p>
          <a:p>
            <a:pPr marL="533400" indent="-533400"/>
            <a:endParaRPr lang="nl-NL" sz="2200">
              <a:solidFill>
                <a:srgbClr val="262673"/>
              </a:solidFill>
              <a:latin typeface="Candara" pitchFamily="34" charset="0"/>
            </a:endParaRPr>
          </a:p>
          <a:p>
            <a:pPr marL="533400" indent="-533400">
              <a:lnSpc>
                <a:spcPct val="110000"/>
              </a:lnSpc>
            </a:pPr>
            <a:r>
              <a:rPr lang="nl-NL" sz="2200">
                <a:solidFill>
                  <a:srgbClr val="262673"/>
                </a:solidFill>
                <a:latin typeface="Candara" pitchFamily="34" charset="0"/>
              </a:rPr>
              <a:t>5.	Titreer de dosis maaltijdinsuline om het behandeldoel </a:t>
            </a:r>
          </a:p>
          <a:p>
            <a:pPr marL="533400" indent="-533400">
              <a:buFont typeface="Lucida Grande" pitchFamily="-65" charset="0"/>
              <a:buChar char=" "/>
            </a:pPr>
            <a:r>
              <a:rPr lang="nl-NL" sz="2200">
                <a:solidFill>
                  <a:srgbClr val="262673"/>
                </a:solidFill>
                <a:latin typeface="Candara" pitchFamily="34" charset="0"/>
              </a:rPr>
              <a:t>te bereiken</a:t>
            </a:r>
          </a:p>
          <a:p>
            <a:pPr marL="533400" indent="-533400">
              <a:buFont typeface="Lucida Grande" pitchFamily="-65" charset="0"/>
              <a:buChar char=" "/>
            </a:pPr>
            <a:endParaRPr lang="nl-NL" sz="2200">
              <a:solidFill>
                <a:srgbClr val="262673"/>
              </a:solidFill>
              <a:latin typeface="Candara" pitchFamily="34" charset="0"/>
            </a:endParaRPr>
          </a:p>
          <a:p>
            <a:pPr marL="533400" indent="-533400"/>
            <a:r>
              <a:rPr lang="nl-NL" sz="2200">
                <a:solidFill>
                  <a:srgbClr val="262673"/>
                </a:solidFill>
                <a:latin typeface="Candara" pitchFamily="34" charset="0"/>
              </a:rPr>
              <a:t>6.	Voeg, indien nodig, een tweede of derde maaltijdinsuline toe </a:t>
            </a:r>
          </a:p>
        </p:txBody>
      </p:sp>
      <p:cxnSp>
        <p:nvCxnSpPr>
          <p:cNvPr id="11" name="Rechte verbindingslijn 10"/>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2"/>
          <p:cNvSpPr>
            <a:spLocks noChangeShapeType="1"/>
          </p:cNvSpPr>
          <p:nvPr/>
        </p:nvSpPr>
        <p:spPr bwMode="auto">
          <a:xfrm>
            <a:off x="2765425" y="1758950"/>
            <a:ext cx="0" cy="3790950"/>
          </a:xfrm>
          <a:prstGeom prst="line">
            <a:avLst/>
          </a:prstGeom>
          <a:noFill/>
          <a:ln w="25400">
            <a:solidFill>
              <a:srgbClr val="FFFF00"/>
            </a:solidFill>
            <a:prstDash val="sysDot"/>
            <a:round/>
            <a:headEnd/>
            <a:tailEnd/>
          </a:ln>
        </p:spPr>
        <p:txBody>
          <a:bodyPr lIns="90000" tIns="46800" rIns="90000" bIns="46800"/>
          <a:lstStyle/>
          <a:p>
            <a:endParaRPr lang="nl-NL"/>
          </a:p>
        </p:txBody>
      </p:sp>
      <p:sp>
        <p:nvSpPr>
          <p:cNvPr id="8195" name="Text Box 3"/>
          <p:cNvSpPr txBox="1">
            <a:spLocks noChangeArrowheads="1"/>
          </p:cNvSpPr>
          <p:nvPr/>
        </p:nvSpPr>
        <p:spPr bwMode="auto">
          <a:xfrm>
            <a:off x="6516688" y="1590675"/>
            <a:ext cx="1989137" cy="1187450"/>
          </a:xfrm>
          <a:prstGeom prst="rect">
            <a:avLst/>
          </a:prstGeom>
          <a:noFill/>
          <a:ln w="9525">
            <a:noFill/>
            <a:miter lim="800000"/>
            <a:headEnd/>
            <a:tailEnd/>
          </a:ln>
        </p:spPr>
        <p:txBody>
          <a:bodyPr lIns="90000" tIns="46800" rIns="90000" bIns="46800">
            <a:spAutoFit/>
          </a:bodyPr>
          <a:lstStyle/>
          <a:p>
            <a:pPr>
              <a:spcAft>
                <a:spcPts val="600"/>
              </a:spcAft>
            </a:pPr>
            <a:r>
              <a:rPr lang="nl-NL" sz="1400" b="1" i="1">
                <a:solidFill>
                  <a:srgbClr val="262673"/>
                </a:solidFill>
                <a:latin typeface="Candara" pitchFamily="34" charset="0"/>
              </a:rPr>
              <a:t>Genetisch</a:t>
            </a:r>
            <a:r>
              <a:rPr lang="nl-NL" sz="1400" b="1">
                <a:solidFill>
                  <a:srgbClr val="262673"/>
                </a:solidFill>
                <a:latin typeface="Candara" pitchFamily="34" charset="0"/>
              </a:rPr>
              <a:t>:</a:t>
            </a:r>
            <a:r>
              <a:rPr lang="nl-NL" sz="1400" b="1" baseline="30000">
                <a:solidFill>
                  <a:srgbClr val="262673"/>
                </a:solidFill>
                <a:latin typeface="Candara" pitchFamily="34" charset="0"/>
              </a:rPr>
              <a:t>1,2</a:t>
            </a:r>
            <a:r>
              <a:rPr lang="nl-NL" sz="1400" b="1">
                <a:solidFill>
                  <a:srgbClr val="262673"/>
                </a:solidFill>
                <a:latin typeface="Candara" pitchFamily="34" charset="0"/>
              </a:rPr>
              <a:t> </a:t>
            </a:r>
          </a:p>
          <a:p>
            <a:pPr>
              <a:spcAft>
                <a:spcPts val="600"/>
              </a:spcAft>
            </a:pPr>
            <a:r>
              <a:rPr lang="nl-NL" sz="1400" b="1">
                <a:solidFill>
                  <a:srgbClr val="262673"/>
                </a:solidFill>
                <a:latin typeface="Candara" pitchFamily="34" charset="0"/>
              </a:rPr>
              <a:t>Insulinedeficiëntie</a:t>
            </a:r>
          </a:p>
          <a:p>
            <a:pPr>
              <a:spcAft>
                <a:spcPts val="600"/>
              </a:spcAft>
            </a:pPr>
            <a:r>
              <a:rPr lang="nl-NL" sz="1400">
                <a:solidFill>
                  <a:srgbClr val="262673"/>
                </a:solidFill>
                <a:latin typeface="Candara" pitchFamily="34" charset="0"/>
              </a:rPr>
              <a:t>↓ bèta-cel functie →</a:t>
            </a:r>
          </a:p>
          <a:p>
            <a:pPr>
              <a:spcAft>
                <a:spcPts val="600"/>
              </a:spcAft>
            </a:pPr>
            <a:r>
              <a:rPr lang="nl-NL" sz="1400">
                <a:solidFill>
                  <a:srgbClr val="262673"/>
                </a:solidFill>
                <a:latin typeface="Candara" pitchFamily="34" charset="0"/>
              </a:rPr>
              <a:t>↓ insulinesecretie</a:t>
            </a:r>
          </a:p>
        </p:txBody>
      </p:sp>
      <p:sp>
        <p:nvSpPr>
          <p:cNvPr id="8196" name="Text Box 4"/>
          <p:cNvSpPr txBox="1">
            <a:spLocks noChangeArrowheads="1"/>
          </p:cNvSpPr>
          <p:nvPr/>
        </p:nvSpPr>
        <p:spPr bwMode="auto">
          <a:xfrm>
            <a:off x="822325" y="1641475"/>
            <a:ext cx="504825" cy="1270000"/>
          </a:xfrm>
          <a:prstGeom prst="rect">
            <a:avLst/>
          </a:prstGeom>
          <a:noFill/>
          <a:ln w="9525">
            <a:noFill/>
            <a:miter lim="800000"/>
            <a:headEnd/>
            <a:tailEnd/>
          </a:ln>
        </p:spPr>
        <p:txBody>
          <a:bodyPr anchor="ctr">
            <a:spAutoFit/>
          </a:bodyPr>
          <a:lstStyle/>
          <a:p>
            <a:pPr algn="r" eaLnBrk="0" hangingPunct="0">
              <a:lnSpc>
                <a:spcPct val="110000"/>
              </a:lnSpc>
              <a:tabLst>
                <a:tab pos="1016000" algn="ctr"/>
                <a:tab pos="1920875" algn="ctr"/>
                <a:tab pos="2819400" algn="ctr"/>
                <a:tab pos="3733800" algn="ctr"/>
                <a:tab pos="4648200" algn="ctr"/>
              </a:tabLst>
            </a:pPr>
            <a:r>
              <a:rPr lang="en-US" sz="1000" b="1">
                <a:solidFill>
                  <a:srgbClr val="262673"/>
                </a:solidFill>
                <a:latin typeface="Candara" pitchFamily="34" charset="0"/>
              </a:rPr>
              <a:t>350</a:t>
            </a:r>
          </a:p>
          <a:p>
            <a:pPr algn="r" eaLnBrk="0" hangingPunct="0">
              <a:lnSpc>
                <a:spcPct val="110000"/>
              </a:lnSpc>
              <a:tabLst>
                <a:tab pos="1016000" algn="ctr"/>
                <a:tab pos="1920875" algn="ctr"/>
                <a:tab pos="2819400" algn="ctr"/>
                <a:tab pos="3733800" algn="ctr"/>
                <a:tab pos="4648200" algn="ctr"/>
              </a:tabLst>
            </a:pPr>
            <a:r>
              <a:rPr lang="en-US" sz="1000" b="1">
                <a:solidFill>
                  <a:srgbClr val="262673"/>
                </a:solidFill>
                <a:latin typeface="Candara" pitchFamily="34" charset="0"/>
              </a:rPr>
              <a:t>300</a:t>
            </a:r>
          </a:p>
          <a:p>
            <a:pPr algn="r" eaLnBrk="0" hangingPunct="0">
              <a:lnSpc>
                <a:spcPct val="110000"/>
              </a:lnSpc>
              <a:tabLst>
                <a:tab pos="1016000" algn="ctr"/>
                <a:tab pos="1920875" algn="ctr"/>
                <a:tab pos="2819400" algn="ctr"/>
                <a:tab pos="3733800" algn="ctr"/>
                <a:tab pos="4648200" algn="ctr"/>
              </a:tabLst>
            </a:pPr>
            <a:r>
              <a:rPr lang="en-US" sz="1000" b="1">
                <a:solidFill>
                  <a:srgbClr val="262673"/>
                </a:solidFill>
                <a:latin typeface="Candara" pitchFamily="34" charset="0"/>
              </a:rPr>
              <a:t>250</a:t>
            </a:r>
          </a:p>
          <a:p>
            <a:pPr algn="r" eaLnBrk="0" hangingPunct="0">
              <a:lnSpc>
                <a:spcPct val="110000"/>
              </a:lnSpc>
              <a:tabLst>
                <a:tab pos="1016000" algn="ctr"/>
                <a:tab pos="1920875" algn="ctr"/>
                <a:tab pos="2819400" algn="ctr"/>
                <a:tab pos="3733800" algn="ctr"/>
                <a:tab pos="4648200" algn="ctr"/>
              </a:tabLst>
            </a:pPr>
            <a:r>
              <a:rPr lang="en-US" sz="1000" b="1">
                <a:solidFill>
                  <a:srgbClr val="262673"/>
                </a:solidFill>
                <a:latin typeface="Candara" pitchFamily="34" charset="0"/>
              </a:rPr>
              <a:t>200</a:t>
            </a:r>
          </a:p>
          <a:p>
            <a:pPr algn="r" eaLnBrk="0" hangingPunct="0">
              <a:lnSpc>
                <a:spcPct val="110000"/>
              </a:lnSpc>
              <a:tabLst>
                <a:tab pos="1016000" algn="ctr"/>
                <a:tab pos="1920875" algn="ctr"/>
                <a:tab pos="2819400" algn="ctr"/>
                <a:tab pos="3733800" algn="ctr"/>
                <a:tab pos="4648200" algn="ctr"/>
              </a:tabLst>
            </a:pPr>
            <a:r>
              <a:rPr lang="en-US" sz="1000" b="1">
                <a:solidFill>
                  <a:srgbClr val="262673"/>
                </a:solidFill>
                <a:latin typeface="Candara" pitchFamily="34" charset="0"/>
              </a:rPr>
              <a:t>150</a:t>
            </a:r>
          </a:p>
          <a:p>
            <a:pPr algn="r" eaLnBrk="0" hangingPunct="0">
              <a:lnSpc>
                <a:spcPct val="110000"/>
              </a:lnSpc>
              <a:tabLst>
                <a:tab pos="1016000" algn="ctr"/>
                <a:tab pos="1920875" algn="ctr"/>
                <a:tab pos="2819400" algn="ctr"/>
                <a:tab pos="3733800" algn="ctr"/>
                <a:tab pos="4648200" algn="ctr"/>
              </a:tabLst>
            </a:pPr>
            <a:r>
              <a:rPr lang="en-US" sz="1000" b="1">
                <a:solidFill>
                  <a:srgbClr val="262673"/>
                </a:solidFill>
                <a:latin typeface="Candara" pitchFamily="34" charset="0"/>
              </a:rPr>
              <a:t>100</a:t>
            </a:r>
          </a:p>
          <a:p>
            <a:pPr algn="r" eaLnBrk="0" hangingPunct="0">
              <a:lnSpc>
                <a:spcPct val="110000"/>
              </a:lnSpc>
              <a:tabLst>
                <a:tab pos="1016000" algn="ctr"/>
                <a:tab pos="1920875" algn="ctr"/>
                <a:tab pos="2819400" algn="ctr"/>
                <a:tab pos="3733800" algn="ctr"/>
                <a:tab pos="4648200" algn="ctr"/>
              </a:tabLst>
            </a:pPr>
            <a:r>
              <a:rPr lang="en-US" sz="1000" b="1">
                <a:solidFill>
                  <a:srgbClr val="262673"/>
                </a:solidFill>
                <a:latin typeface="Candara" pitchFamily="34" charset="0"/>
              </a:rPr>
              <a:t>50</a:t>
            </a:r>
          </a:p>
        </p:txBody>
      </p:sp>
      <p:sp>
        <p:nvSpPr>
          <p:cNvPr id="8197" name="Text Box 5"/>
          <p:cNvSpPr txBox="1">
            <a:spLocks noChangeArrowheads="1"/>
          </p:cNvSpPr>
          <p:nvPr/>
        </p:nvSpPr>
        <p:spPr bwMode="auto">
          <a:xfrm>
            <a:off x="4165600" y="3557588"/>
            <a:ext cx="1463675" cy="207962"/>
          </a:xfrm>
          <a:prstGeom prst="rect">
            <a:avLst/>
          </a:prstGeom>
          <a:noFill/>
          <a:ln w="9525">
            <a:noFill/>
            <a:miter lim="800000"/>
            <a:headEnd/>
            <a:tailEnd/>
          </a:ln>
        </p:spPr>
        <p:txBody>
          <a:bodyPr anchor="ctr">
            <a:spAutoFit/>
          </a:bodyPr>
          <a:lstStyle/>
          <a:p>
            <a:pPr algn="ctr" eaLnBrk="0" hangingPunct="0">
              <a:lnSpc>
                <a:spcPct val="70000"/>
              </a:lnSpc>
            </a:pPr>
            <a:r>
              <a:rPr lang="en-US" sz="1000" b="1">
                <a:solidFill>
                  <a:srgbClr val="262673"/>
                </a:solidFill>
                <a:latin typeface="Candara" pitchFamily="34" charset="0"/>
              </a:rPr>
              <a:t>Insuline level</a:t>
            </a:r>
          </a:p>
        </p:txBody>
      </p:sp>
      <p:sp>
        <p:nvSpPr>
          <p:cNvPr id="8198" name="Text Box 6"/>
          <p:cNvSpPr txBox="1">
            <a:spLocks noChangeArrowheads="1"/>
          </p:cNvSpPr>
          <p:nvPr/>
        </p:nvSpPr>
        <p:spPr bwMode="auto">
          <a:xfrm>
            <a:off x="4189413" y="3070225"/>
            <a:ext cx="1733550" cy="207963"/>
          </a:xfrm>
          <a:prstGeom prst="rect">
            <a:avLst/>
          </a:prstGeom>
          <a:noFill/>
          <a:ln w="9525">
            <a:noFill/>
            <a:miter lim="800000"/>
            <a:headEnd/>
            <a:tailEnd/>
          </a:ln>
        </p:spPr>
        <p:txBody>
          <a:bodyPr anchor="ctr">
            <a:spAutoFit/>
          </a:bodyPr>
          <a:lstStyle/>
          <a:p>
            <a:pPr algn="ctr" eaLnBrk="0" hangingPunct="0">
              <a:lnSpc>
                <a:spcPct val="70000"/>
              </a:lnSpc>
            </a:pPr>
            <a:r>
              <a:rPr lang="en-US" sz="1000" b="1">
                <a:solidFill>
                  <a:srgbClr val="262673"/>
                </a:solidFill>
                <a:latin typeface="Candara" pitchFamily="34" charset="0"/>
              </a:rPr>
              <a:t>Insulineresistentie</a:t>
            </a:r>
          </a:p>
        </p:txBody>
      </p:sp>
      <p:sp>
        <p:nvSpPr>
          <p:cNvPr id="8199" name="Text Box 7"/>
          <p:cNvSpPr txBox="1">
            <a:spLocks noChangeArrowheads="1"/>
          </p:cNvSpPr>
          <p:nvPr/>
        </p:nvSpPr>
        <p:spPr bwMode="auto">
          <a:xfrm>
            <a:off x="2355850" y="3817938"/>
            <a:ext cx="1947863" cy="220662"/>
          </a:xfrm>
          <a:prstGeom prst="rect">
            <a:avLst/>
          </a:prstGeom>
          <a:noFill/>
          <a:ln w="9525">
            <a:noFill/>
            <a:miter lim="800000"/>
            <a:headEnd/>
            <a:tailEnd/>
          </a:ln>
        </p:spPr>
        <p:txBody>
          <a:bodyPr anchor="ctr">
            <a:spAutoFit/>
          </a:bodyPr>
          <a:lstStyle/>
          <a:p>
            <a:pPr algn="ctr" eaLnBrk="0" hangingPunct="0">
              <a:lnSpc>
                <a:spcPct val="80000"/>
              </a:lnSpc>
            </a:pPr>
            <a:r>
              <a:rPr lang="en-US" sz="1000" b="1">
                <a:solidFill>
                  <a:srgbClr val="262673"/>
                </a:solidFill>
                <a:latin typeface="Candara" pitchFamily="34" charset="0"/>
                <a:sym typeface="Symbol" pitchFamily="-65" charset="2"/>
              </a:rPr>
              <a:t>Afname beta</a:t>
            </a:r>
            <a:r>
              <a:rPr lang="en-US" sz="1000" b="1">
                <a:solidFill>
                  <a:srgbClr val="262673"/>
                </a:solidFill>
                <a:latin typeface="Candara" pitchFamily="34" charset="0"/>
              </a:rPr>
              <a:t>-cel functie</a:t>
            </a:r>
          </a:p>
        </p:txBody>
      </p:sp>
      <p:sp>
        <p:nvSpPr>
          <p:cNvPr id="8200" name="Text Box 8"/>
          <p:cNvSpPr txBox="1">
            <a:spLocks noChangeArrowheads="1"/>
          </p:cNvSpPr>
          <p:nvPr/>
        </p:nvSpPr>
        <p:spPr bwMode="auto">
          <a:xfrm>
            <a:off x="854075" y="3019425"/>
            <a:ext cx="474663" cy="1235075"/>
          </a:xfrm>
          <a:prstGeom prst="rect">
            <a:avLst/>
          </a:prstGeom>
          <a:noFill/>
          <a:ln w="9525">
            <a:noFill/>
            <a:miter lim="800000"/>
            <a:headEnd/>
            <a:tailEnd/>
          </a:ln>
        </p:spPr>
        <p:txBody>
          <a:bodyPr anchor="ctr">
            <a:spAutoFit/>
          </a:bodyPr>
          <a:lstStyle/>
          <a:p>
            <a:pPr algn="r" eaLnBrk="0" hangingPunct="0">
              <a:lnSpc>
                <a:spcPct val="125000"/>
              </a:lnSpc>
              <a:tabLst>
                <a:tab pos="1016000" algn="ctr"/>
                <a:tab pos="1920875" algn="ctr"/>
                <a:tab pos="2819400" algn="ctr"/>
                <a:tab pos="3733800" algn="ctr"/>
                <a:tab pos="4648200" algn="ctr"/>
              </a:tabLst>
            </a:pPr>
            <a:r>
              <a:rPr lang="en-US" sz="1000" b="1">
                <a:solidFill>
                  <a:srgbClr val="262673"/>
                </a:solidFill>
                <a:latin typeface="Candara" pitchFamily="34" charset="0"/>
              </a:rPr>
              <a:t>250</a:t>
            </a:r>
          </a:p>
          <a:p>
            <a:pPr algn="r" eaLnBrk="0" hangingPunct="0">
              <a:lnSpc>
                <a:spcPct val="125000"/>
              </a:lnSpc>
              <a:tabLst>
                <a:tab pos="1016000" algn="ctr"/>
                <a:tab pos="1920875" algn="ctr"/>
                <a:tab pos="2819400" algn="ctr"/>
                <a:tab pos="3733800" algn="ctr"/>
                <a:tab pos="4648200" algn="ctr"/>
              </a:tabLst>
            </a:pPr>
            <a:r>
              <a:rPr lang="en-US" sz="1000" b="1">
                <a:solidFill>
                  <a:srgbClr val="262673"/>
                </a:solidFill>
                <a:latin typeface="Candara" pitchFamily="34" charset="0"/>
              </a:rPr>
              <a:t>200</a:t>
            </a:r>
          </a:p>
          <a:p>
            <a:pPr algn="r" eaLnBrk="0" hangingPunct="0">
              <a:lnSpc>
                <a:spcPct val="125000"/>
              </a:lnSpc>
              <a:tabLst>
                <a:tab pos="1016000" algn="ctr"/>
                <a:tab pos="1920875" algn="ctr"/>
                <a:tab pos="2819400" algn="ctr"/>
                <a:tab pos="3733800" algn="ctr"/>
                <a:tab pos="4648200" algn="ctr"/>
              </a:tabLst>
            </a:pPr>
            <a:r>
              <a:rPr lang="en-US" sz="1000" b="1">
                <a:solidFill>
                  <a:srgbClr val="262673"/>
                </a:solidFill>
                <a:latin typeface="Candara" pitchFamily="34" charset="0"/>
              </a:rPr>
              <a:t>150</a:t>
            </a:r>
          </a:p>
          <a:p>
            <a:pPr algn="r" eaLnBrk="0" hangingPunct="0">
              <a:lnSpc>
                <a:spcPct val="125000"/>
              </a:lnSpc>
              <a:tabLst>
                <a:tab pos="1016000" algn="ctr"/>
                <a:tab pos="1920875" algn="ctr"/>
                <a:tab pos="2819400" algn="ctr"/>
                <a:tab pos="3733800" algn="ctr"/>
                <a:tab pos="4648200" algn="ctr"/>
              </a:tabLst>
            </a:pPr>
            <a:r>
              <a:rPr lang="en-US" sz="1000" b="1">
                <a:solidFill>
                  <a:srgbClr val="262673"/>
                </a:solidFill>
                <a:latin typeface="Candara" pitchFamily="34" charset="0"/>
              </a:rPr>
              <a:t>100</a:t>
            </a:r>
          </a:p>
          <a:p>
            <a:pPr algn="r" eaLnBrk="0" hangingPunct="0">
              <a:lnSpc>
                <a:spcPct val="125000"/>
              </a:lnSpc>
              <a:tabLst>
                <a:tab pos="1016000" algn="ctr"/>
                <a:tab pos="1920875" algn="ctr"/>
                <a:tab pos="2819400" algn="ctr"/>
                <a:tab pos="3733800" algn="ctr"/>
                <a:tab pos="4648200" algn="ctr"/>
              </a:tabLst>
            </a:pPr>
            <a:r>
              <a:rPr lang="en-US" sz="1000" b="1">
                <a:solidFill>
                  <a:srgbClr val="262673"/>
                </a:solidFill>
                <a:latin typeface="Candara" pitchFamily="34" charset="0"/>
              </a:rPr>
              <a:t>50</a:t>
            </a:r>
          </a:p>
          <a:p>
            <a:pPr algn="r" eaLnBrk="0" hangingPunct="0">
              <a:lnSpc>
                <a:spcPct val="125000"/>
              </a:lnSpc>
              <a:tabLst>
                <a:tab pos="1016000" algn="ctr"/>
                <a:tab pos="1920875" algn="ctr"/>
                <a:tab pos="2819400" algn="ctr"/>
                <a:tab pos="3733800" algn="ctr"/>
                <a:tab pos="4648200" algn="ctr"/>
              </a:tabLst>
            </a:pPr>
            <a:r>
              <a:rPr lang="en-US" sz="1000" b="1">
                <a:solidFill>
                  <a:srgbClr val="262673"/>
                </a:solidFill>
                <a:latin typeface="Candara" pitchFamily="34" charset="0"/>
              </a:rPr>
              <a:t>0</a:t>
            </a:r>
          </a:p>
        </p:txBody>
      </p:sp>
      <p:sp>
        <p:nvSpPr>
          <p:cNvPr id="8201" name="Freeform 9"/>
          <p:cNvSpPr>
            <a:spLocks/>
          </p:cNvSpPr>
          <p:nvPr/>
        </p:nvSpPr>
        <p:spPr bwMode="auto">
          <a:xfrm>
            <a:off x="1858963" y="3173413"/>
            <a:ext cx="4067175" cy="369887"/>
          </a:xfrm>
          <a:custGeom>
            <a:avLst/>
            <a:gdLst>
              <a:gd name="T0" fmla="*/ 0 w 3366"/>
              <a:gd name="T1" fmla="*/ 2147483647 h 691"/>
              <a:gd name="T2" fmla="*/ 2147483647 w 3366"/>
              <a:gd name="T3" fmla="*/ 2147483647 h 691"/>
              <a:gd name="T4" fmla="*/ 2147483647 w 3366"/>
              <a:gd name="T5" fmla="*/ 2147483647 h 691"/>
              <a:gd name="T6" fmla="*/ 2147483647 w 3366"/>
              <a:gd name="T7" fmla="*/ 2147483647 h 691"/>
              <a:gd name="T8" fmla="*/ 2147483647 w 3366"/>
              <a:gd name="T9" fmla="*/ 2147483647 h 691"/>
              <a:gd name="T10" fmla="*/ 2147483647 w 3366"/>
              <a:gd name="T11" fmla="*/ 2147483647 h 691"/>
              <a:gd name="T12" fmla="*/ 2147483647 w 3366"/>
              <a:gd name="T13" fmla="*/ 2147483647 h 691"/>
              <a:gd name="T14" fmla="*/ 2147483647 w 3366"/>
              <a:gd name="T15" fmla="*/ 2147483647 h 691"/>
              <a:gd name="T16" fmla="*/ 2147483647 w 3366"/>
              <a:gd name="T17" fmla="*/ 2147483647 h 691"/>
              <a:gd name="T18" fmla="*/ 2147483647 w 3366"/>
              <a:gd name="T19" fmla="*/ 2147483647 h 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6"/>
              <a:gd name="T31" fmla="*/ 0 h 691"/>
              <a:gd name="T32" fmla="*/ 3366 w 3366"/>
              <a:gd name="T33" fmla="*/ 691 h 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6" h="691">
                <a:moveTo>
                  <a:pt x="0" y="349"/>
                </a:moveTo>
                <a:cubicBezTo>
                  <a:pt x="74" y="316"/>
                  <a:pt x="149" y="283"/>
                  <a:pt x="222" y="241"/>
                </a:cubicBezTo>
                <a:cubicBezTo>
                  <a:pt x="295" y="199"/>
                  <a:pt x="360" y="135"/>
                  <a:pt x="438" y="97"/>
                </a:cubicBezTo>
                <a:cubicBezTo>
                  <a:pt x="516" y="59"/>
                  <a:pt x="617" y="26"/>
                  <a:pt x="690" y="13"/>
                </a:cubicBezTo>
                <a:cubicBezTo>
                  <a:pt x="763" y="0"/>
                  <a:pt x="807" y="2"/>
                  <a:pt x="876" y="19"/>
                </a:cubicBezTo>
                <a:cubicBezTo>
                  <a:pt x="945" y="36"/>
                  <a:pt x="977" y="57"/>
                  <a:pt x="1104" y="115"/>
                </a:cubicBezTo>
                <a:cubicBezTo>
                  <a:pt x="1231" y="173"/>
                  <a:pt x="1493" y="312"/>
                  <a:pt x="1638" y="367"/>
                </a:cubicBezTo>
                <a:cubicBezTo>
                  <a:pt x="1783" y="422"/>
                  <a:pt x="1876" y="422"/>
                  <a:pt x="1974" y="445"/>
                </a:cubicBezTo>
                <a:cubicBezTo>
                  <a:pt x="2072" y="468"/>
                  <a:pt x="1994" y="464"/>
                  <a:pt x="2226" y="505"/>
                </a:cubicBezTo>
                <a:cubicBezTo>
                  <a:pt x="2458" y="546"/>
                  <a:pt x="3179" y="660"/>
                  <a:pt x="3366" y="691"/>
                </a:cubicBezTo>
              </a:path>
            </a:pathLst>
          </a:custGeom>
          <a:noFill/>
          <a:ln w="28575">
            <a:solidFill>
              <a:schemeClr val="tx1"/>
            </a:solidFill>
            <a:round/>
            <a:headEnd/>
            <a:tailEnd/>
          </a:ln>
        </p:spPr>
        <p:txBody>
          <a:bodyPr>
            <a:spAutoFit/>
          </a:bodyPr>
          <a:lstStyle/>
          <a:p>
            <a:pPr algn="ctr"/>
            <a:endParaRPr lang="en-US">
              <a:latin typeface="Candara" pitchFamily="34" charset="0"/>
            </a:endParaRPr>
          </a:p>
        </p:txBody>
      </p:sp>
      <p:sp>
        <p:nvSpPr>
          <p:cNvPr id="8202" name="Freeform 10"/>
          <p:cNvSpPr>
            <a:spLocks/>
          </p:cNvSpPr>
          <p:nvPr/>
        </p:nvSpPr>
        <p:spPr bwMode="auto">
          <a:xfrm>
            <a:off x="1838325" y="3241675"/>
            <a:ext cx="4097338" cy="369888"/>
          </a:xfrm>
          <a:custGeom>
            <a:avLst/>
            <a:gdLst>
              <a:gd name="T0" fmla="*/ 0 w 3390"/>
              <a:gd name="T1" fmla="*/ 2147483647 h 272"/>
              <a:gd name="T2" fmla="*/ 2147483647 w 3390"/>
              <a:gd name="T3" fmla="*/ 2147483647 h 272"/>
              <a:gd name="T4" fmla="*/ 2147483647 w 3390"/>
              <a:gd name="T5" fmla="*/ 2147483647 h 272"/>
              <a:gd name="T6" fmla="*/ 2147483647 w 3390"/>
              <a:gd name="T7" fmla="*/ 2147483647 h 272"/>
              <a:gd name="T8" fmla="*/ 2147483647 w 3390"/>
              <a:gd name="T9" fmla="*/ 2147483647 h 272"/>
              <a:gd name="T10" fmla="*/ 0 60000 65536"/>
              <a:gd name="T11" fmla="*/ 0 60000 65536"/>
              <a:gd name="T12" fmla="*/ 0 60000 65536"/>
              <a:gd name="T13" fmla="*/ 0 60000 65536"/>
              <a:gd name="T14" fmla="*/ 0 60000 65536"/>
              <a:gd name="T15" fmla="*/ 0 w 3390"/>
              <a:gd name="T16" fmla="*/ 0 h 272"/>
              <a:gd name="T17" fmla="*/ 3390 w 3390"/>
              <a:gd name="T18" fmla="*/ 272 h 272"/>
            </a:gdLst>
            <a:ahLst/>
            <a:cxnLst>
              <a:cxn ang="T10">
                <a:pos x="T0" y="T1"/>
              </a:cxn>
              <a:cxn ang="T11">
                <a:pos x="T2" y="T3"/>
              </a:cxn>
              <a:cxn ang="T12">
                <a:pos x="T4" y="T5"/>
              </a:cxn>
              <a:cxn ang="T13">
                <a:pos x="T6" y="T7"/>
              </a:cxn>
              <a:cxn ang="T14">
                <a:pos x="T8" y="T9"/>
              </a:cxn>
            </a:cxnLst>
            <a:rect l="T15" t="T16" r="T17" b="T18"/>
            <a:pathLst>
              <a:path w="3390" h="272">
                <a:moveTo>
                  <a:pt x="0" y="272"/>
                </a:moveTo>
                <a:cubicBezTo>
                  <a:pt x="134" y="209"/>
                  <a:pt x="268" y="147"/>
                  <a:pt x="396" y="104"/>
                </a:cubicBezTo>
                <a:cubicBezTo>
                  <a:pt x="524" y="61"/>
                  <a:pt x="630" y="28"/>
                  <a:pt x="768" y="14"/>
                </a:cubicBezTo>
                <a:cubicBezTo>
                  <a:pt x="906" y="0"/>
                  <a:pt x="787" y="18"/>
                  <a:pt x="1224" y="20"/>
                </a:cubicBezTo>
                <a:cubicBezTo>
                  <a:pt x="1661" y="22"/>
                  <a:pt x="2525" y="24"/>
                  <a:pt x="3390" y="26"/>
                </a:cubicBezTo>
              </a:path>
            </a:pathLst>
          </a:custGeom>
          <a:noFill/>
          <a:ln w="28575">
            <a:solidFill>
              <a:srgbClr val="027DC0"/>
            </a:solidFill>
            <a:round/>
            <a:headEnd/>
            <a:tailEnd/>
          </a:ln>
        </p:spPr>
        <p:txBody>
          <a:bodyPr>
            <a:spAutoFit/>
          </a:bodyPr>
          <a:lstStyle/>
          <a:p>
            <a:pPr algn="ctr"/>
            <a:endParaRPr lang="en-US">
              <a:latin typeface="Candara" pitchFamily="34" charset="0"/>
            </a:endParaRPr>
          </a:p>
        </p:txBody>
      </p:sp>
      <p:sp>
        <p:nvSpPr>
          <p:cNvPr id="8203" name="Line 11"/>
          <p:cNvSpPr>
            <a:spLocks noChangeShapeType="1"/>
          </p:cNvSpPr>
          <p:nvPr/>
        </p:nvSpPr>
        <p:spPr bwMode="auto">
          <a:xfrm>
            <a:off x="1630363" y="4025900"/>
            <a:ext cx="0" cy="95250"/>
          </a:xfrm>
          <a:prstGeom prst="line">
            <a:avLst/>
          </a:prstGeom>
          <a:noFill/>
          <a:ln w="9525">
            <a:solidFill>
              <a:schemeClr val="tx1"/>
            </a:solidFill>
            <a:round/>
            <a:headEnd/>
            <a:tailEnd/>
          </a:ln>
        </p:spPr>
        <p:txBody>
          <a:bodyPr/>
          <a:lstStyle/>
          <a:p>
            <a:endParaRPr lang="nl-NL"/>
          </a:p>
        </p:txBody>
      </p:sp>
      <p:sp>
        <p:nvSpPr>
          <p:cNvPr id="8204" name="Line 12"/>
          <p:cNvSpPr>
            <a:spLocks noChangeShapeType="1"/>
          </p:cNvSpPr>
          <p:nvPr/>
        </p:nvSpPr>
        <p:spPr bwMode="auto">
          <a:xfrm>
            <a:off x="2206625" y="4025900"/>
            <a:ext cx="0" cy="95250"/>
          </a:xfrm>
          <a:prstGeom prst="line">
            <a:avLst/>
          </a:prstGeom>
          <a:noFill/>
          <a:ln w="9525">
            <a:solidFill>
              <a:schemeClr val="tx1"/>
            </a:solidFill>
            <a:round/>
            <a:headEnd/>
            <a:tailEnd/>
          </a:ln>
        </p:spPr>
        <p:txBody>
          <a:bodyPr/>
          <a:lstStyle/>
          <a:p>
            <a:endParaRPr lang="nl-NL"/>
          </a:p>
        </p:txBody>
      </p:sp>
      <p:sp>
        <p:nvSpPr>
          <p:cNvPr id="8205" name="Line 13"/>
          <p:cNvSpPr>
            <a:spLocks noChangeShapeType="1"/>
          </p:cNvSpPr>
          <p:nvPr/>
        </p:nvSpPr>
        <p:spPr bwMode="auto">
          <a:xfrm>
            <a:off x="2770188" y="4025900"/>
            <a:ext cx="0" cy="95250"/>
          </a:xfrm>
          <a:prstGeom prst="line">
            <a:avLst/>
          </a:prstGeom>
          <a:noFill/>
          <a:ln w="9525">
            <a:solidFill>
              <a:schemeClr val="tx1"/>
            </a:solidFill>
            <a:round/>
            <a:headEnd/>
            <a:tailEnd/>
          </a:ln>
        </p:spPr>
        <p:txBody>
          <a:bodyPr/>
          <a:lstStyle/>
          <a:p>
            <a:endParaRPr lang="nl-NL"/>
          </a:p>
        </p:txBody>
      </p:sp>
      <p:sp>
        <p:nvSpPr>
          <p:cNvPr id="8206" name="Line 14"/>
          <p:cNvSpPr>
            <a:spLocks noChangeShapeType="1"/>
          </p:cNvSpPr>
          <p:nvPr/>
        </p:nvSpPr>
        <p:spPr bwMode="auto">
          <a:xfrm>
            <a:off x="3305175" y="4025900"/>
            <a:ext cx="0" cy="95250"/>
          </a:xfrm>
          <a:prstGeom prst="line">
            <a:avLst/>
          </a:prstGeom>
          <a:noFill/>
          <a:ln w="9525">
            <a:solidFill>
              <a:schemeClr val="tx1"/>
            </a:solidFill>
            <a:round/>
            <a:headEnd/>
            <a:tailEnd/>
          </a:ln>
        </p:spPr>
        <p:txBody>
          <a:bodyPr/>
          <a:lstStyle/>
          <a:p>
            <a:endParaRPr lang="nl-NL"/>
          </a:p>
        </p:txBody>
      </p:sp>
      <p:sp>
        <p:nvSpPr>
          <p:cNvPr id="8207" name="Line 15"/>
          <p:cNvSpPr>
            <a:spLocks noChangeShapeType="1"/>
          </p:cNvSpPr>
          <p:nvPr/>
        </p:nvSpPr>
        <p:spPr bwMode="auto">
          <a:xfrm>
            <a:off x="3824288" y="4025900"/>
            <a:ext cx="0" cy="95250"/>
          </a:xfrm>
          <a:prstGeom prst="line">
            <a:avLst/>
          </a:prstGeom>
          <a:noFill/>
          <a:ln w="9525">
            <a:solidFill>
              <a:schemeClr val="tx1"/>
            </a:solidFill>
            <a:round/>
            <a:headEnd/>
            <a:tailEnd/>
          </a:ln>
        </p:spPr>
        <p:txBody>
          <a:bodyPr/>
          <a:lstStyle/>
          <a:p>
            <a:endParaRPr lang="nl-NL"/>
          </a:p>
        </p:txBody>
      </p:sp>
      <p:sp>
        <p:nvSpPr>
          <p:cNvPr id="8208" name="Line 16"/>
          <p:cNvSpPr>
            <a:spLocks noChangeShapeType="1"/>
          </p:cNvSpPr>
          <p:nvPr/>
        </p:nvSpPr>
        <p:spPr bwMode="auto">
          <a:xfrm>
            <a:off x="4348163" y="4025900"/>
            <a:ext cx="0" cy="95250"/>
          </a:xfrm>
          <a:prstGeom prst="line">
            <a:avLst/>
          </a:prstGeom>
          <a:noFill/>
          <a:ln w="9525">
            <a:solidFill>
              <a:schemeClr val="tx1"/>
            </a:solidFill>
            <a:round/>
            <a:headEnd/>
            <a:tailEnd/>
          </a:ln>
        </p:spPr>
        <p:txBody>
          <a:bodyPr/>
          <a:lstStyle/>
          <a:p>
            <a:endParaRPr lang="nl-NL"/>
          </a:p>
        </p:txBody>
      </p:sp>
      <p:sp>
        <p:nvSpPr>
          <p:cNvPr id="8209" name="Line 17"/>
          <p:cNvSpPr>
            <a:spLocks noChangeShapeType="1"/>
          </p:cNvSpPr>
          <p:nvPr/>
        </p:nvSpPr>
        <p:spPr bwMode="auto">
          <a:xfrm>
            <a:off x="4897438" y="4025900"/>
            <a:ext cx="0" cy="95250"/>
          </a:xfrm>
          <a:prstGeom prst="line">
            <a:avLst/>
          </a:prstGeom>
          <a:noFill/>
          <a:ln w="9525">
            <a:solidFill>
              <a:schemeClr val="tx1"/>
            </a:solidFill>
            <a:round/>
            <a:headEnd/>
            <a:tailEnd/>
          </a:ln>
        </p:spPr>
        <p:txBody>
          <a:bodyPr/>
          <a:lstStyle/>
          <a:p>
            <a:endParaRPr lang="nl-NL"/>
          </a:p>
        </p:txBody>
      </p:sp>
      <p:sp>
        <p:nvSpPr>
          <p:cNvPr id="8210" name="Line 18"/>
          <p:cNvSpPr>
            <a:spLocks noChangeShapeType="1"/>
          </p:cNvSpPr>
          <p:nvPr/>
        </p:nvSpPr>
        <p:spPr bwMode="auto">
          <a:xfrm>
            <a:off x="5419725" y="4025900"/>
            <a:ext cx="0" cy="95250"/>
          </a:xfrm>
          <a:prstGeom prst="line">
            <a:avLst/>
          </a:prstGeom>
          <a:noFill/>
          <a:ln w="9525">
            <a:solidFill>
              <a:schemeClr val="tx1"/>
            </a:solidFill>
            <a:round/>
            <a:headEnd/>
            <a:tailEnd/>
          </a:ln>
        </p:spPr>
        <p:txBody>
          <a:bodyPr/>
          <a:lstStyle/>
          <a:p>
            <a:endParaRPr lang="nl-NL"/>
          </a:p>
        </p:txBody>
      </p:sp>
      <p:sp>
        <p:nvSpPr>
          <p:cNvPr id="8211" name="Line 19"/>
          <p:cNvSpPr>
            <a:spLocks noChangeShapeType="1"/>
          </p:cNvSpPr>
          <p:nvPr/>
        </p:nvSpPr>
        <p:spPr bwMode="auto">
          <a:xfrm>
            <a:off x="5970588" y="4025900"/>
            <a:ext cx="0" cy="95250"/>
          </a:xfrm>
          <a:prstGeom prst="line">
            <a:avLst/>
          </a:prstGeom>
          <a:noFill/>
          <a:ln w="9525">
            <a:solidFill>
              <a:schemeClr val="tx1"/>
            </a:solidFill>
            <a:round/>
            <a:headEnd/>
            <a:tailEnd/>
          </a:ln>
        </p:spPr>
        <p:txBody>
          <a:bodyPr/>
          <a:lstStyle/>
          <a:p>
            <a:endParaRPr lang="nl-NL"/>
          </a:p>
        </p:txBody>
      </p:sp>
      <p:sp>
        <p:nvSpPr>
          <p:cNvPr id="8212" name="Line 20"/>
          <p:cNvSpPr>
            <a:spLocks noChangeShapeType="1"/>
          </p:cNvSpPr>
          <p:nvPr/>
        </p:nvSpPr>
        <p:spPr bwMode="auto">
          <a:xfrm flipV="1">
            <a:off x="2919413" y="3409950"/>
            <a:ext cx="0" cy="395288"/>
          </a:xfrm>
          <a:prstGeom prst="line">
            <a:avLst/>
          </a:prstGeom>
          <a:noFill/>
          <a:ln w="22225">
            <a:solidFill>
              <a:schemeClr val="tx1"/>
            </a:solidFill>
            <a:round/>
            <a:headEnd/>
            <a:tailEnd type="arrow" w="med" len="med"/>
          </a:ln>
        </p:spPr>
        <p:txBody>
          <a:bodyPr wrap="none" anchor="ctr"/>
          <a:lstStyle/>
          <a:p>
            <a:endParaRPr lang="nl-NL"/>
          </a:p>
        </p:txBody>
      </p:sp>
      <p:sp>
        <p:nvSpPr>
          <p:cNvPr id="8213" name="Rectangle 21"/>
          <p:cNvSpPr>
            <a:spLocks noChangeArrowheads="1"/>
          </p:cNvSpPr>
          <p:nvPr/>
        </p:nvSpPr>
        <p:spPr bwMode="auto">
          <a:xfrm rot="-5400000">
            <a:off x="65088" y="3232150"/>
            <a:ext cx="1346200" cy="396875"/>
          </a:xfrm>
          <a:prstGeom prst="rect">
            <a:avLst/>
          </a:prstGeom>
          <a:noFill/>
          <a:ln w="12700">
            <a:noFill/>
            <a:miter lim="800000"/>
            <a:headEnd/>
            <a:tailEnd/>
          </a:ln>
        </p:spPr>
        <p:txBody>
          <a:bodyPr>
            <a:spAutoFit/>
          </a:bodyPr>
          <a:lstStyle/>
          <a:p>
            <a:pPr algn="ctr" eaLnBrk="0" hangingPunct="0"/>
            <a:r>
              <a:rPr lang="en-US" sz="1000" b="1">
                <a:solidFill>
                  <a:srgbClr val="262673"/>
                </a:solidFill>
                <a:latin typeface="Candara" pitchFamily="34" charset="0"/>
              </a:rPr>
              <a:t>Relatieve</a:t>
            </a:r>
          </a:p>
          <a:p>
            <a:pPr algn="ctr" eaLnBrk="0" hangingPunct="0"/>
            <a:r>
              <a:rPr lang="en-US" sz="1000" b="1">
                <a:solidFill>
                  <a:srgbClr val="262673"/>
                </a:solidFill>
                <a:latin typeface="Candara" pitchFamily="34" charset="0"/>
                <a:sym typeface="Symbol" pitchFamily="-65" charset="2"/>
              </a:rPr>
              <a:t>beta</a:t>
            </a:r>
            <a:r>
              <a:rPr lang="en-US" sz="1000" b="1">
                <a:solidFill>
                  <a:srgbClr val="262673"/>
                </a:solidFill>
                <a:latin typeface="Candara" pitchFamily="34" charset="0"/>
              </a:rPr>
              <a:t>-cel functie (%)</a:t>
            </a:r>
          </a:p>
        </p:txBody>
      </p:sp>
      <p:sp>
        <p:nvSpPr>
          <p:cNvPr id="8214" name="Line 22"/>
          <p:cNvSpPr>
            <a:spLocks noChangeShapeType="1"/>
          </p:cNvSpPr>
          <p:nvPr/>
        </p:nvSpPr>
        <p:spPr bwMode="auto">
          <a:xfrm flipV="1">
            <a:off x="3151188" y="3529013"/>
            <a:ext cx="0" cy="285750"/>
          </a:xfrm>
          <a:prstGeom prst="line">
            <a:avLst/>
          </a:prstGeom>
          <a:noFill/>
          <a:ln w="22225">
            <a:solidFill>
              <a:schemeClr val="tx1"/>
            </a:solidFill>
            <a:round/>
            <a:headEnd/>
            <a:tailEnd type="arrow" w="med" len="med"/>
          </a:ln>
        </p:spPr>
        <p:txBody>
          <a:bodyPr wrap="none" anchor="ctr"/>
          <a:lstStyle/>
          <a:p>
            <a:endParaRPr lang="nl-NL"/>
          </a:p>
        </p:txBody>
      </p:sp>
      <p:sp>
        <p:nvSpPr>
          <p:cNvPr id="8215" name="Line 23"/>
          <p:cNvSpPr>
            <a:spLocks noChangeShapeType="1"/>
          </p:cNvSpPr>
          <p:nvPr/>
        </p:nvSpPr>
        <p:spPr bwMode="auto">
          <a:xfrm flipV="1">
            <a:off x="3435350" y="3613150"/>
            <a:ext cx="0" cy="201613"/>
          </a:xfrm>
          <a:prstGeom prst="line">
            <a:avLst/>
          </a:prstGeom>
          <a:noFill/>
          <a:ln w="22225">
            <a:solidFill>
              <a:schemeClr val="tx1"/>
            </a:solidFill>
            <a:round/>
            <a:headEnd/>
            <a:tailEnd type="arrow" w="med" len="med"/>
          </a:ln>
        </p:spPr>
        <p:txBody>
          <a:bodyPr wrap="none" anchor="ctr"/>
          <a:lstStyle/>
          <a:p>
            <a:endParaRPr lang="nl-NL"/>
          </a:p>
        </p:txBody>
      </p:sp>
      <p:sp>
        <p:nvSpPr>
          <p:cNvPr id="8216" name="Line 24"/>
          <p:cNvSpPr>
            <a:spLocks noChangeShapeType="1"/>
          </p:cNvSpPr>
          <p:nvPr/>
        </p:nvSpPr>
        <p:spPr bwMode="auto">
          <a:xfrm>
            <a:off x="1370013" y="2538413"/>
            <a:ext cx="4618037" cy="0"/>
          </a:xfrm>
          <a:prstGeom prst="line">
            <a:avLst/>
          </a:prstGeom>
          <a:noFill/>
          <a:ln w="22225" cap="rnd">
            <a:solidFill>
              <a:schemeClr val="tx1"/>
            </a:solidFill>
            <a:prstDash val="sysDot"/>
            <a:round/>
            <a:headEnd/>
            <a:tailEnd/>
          </a:ln>
        </p:spPr>
        <p:txBody>
          <a:bodyPr>
            <a:spAutoFit/>
          </a:bodyPr>
          <a:lstStyle/>
          <a:p>
            <a:endParaRPr lang="nl-NL"/>
          </a:p>
        </p:txBody>
      </p:sp>
      <p:sp>
        <p:nvSpPr>
          <p:cNvPr id="8217" name="Text Box 25"/>
          <p:cNvSpPr txBox="1">
            <a:spLocks noChangeArrowheads="1"/>
          </p:cNvSpPr>
          <p:nvPr/>
        </p:nvSpPr>
        <p:spPr bwMode="auto">
          <a:xfrm>
            <a:off x="5173663" y="2106613"/>
            <a:ext cx="1255712" cy="207962"/>
          </a:xfrm>
          <a:prstGeom prst="rect">
            <a:avLst/>
          </a:prstGeom>
          <a:noFill/>
          <a:ln w="9525">
            <a:noFill/>
            <a:miter lim="800000"/>
            <a:headEnd/>
            <a:tailEnd/>
          </a:ln>
        </p:spPr>
        <p:txBody>
          <a:bodyPr anchor="ctr">
            <a:spAutoFit/>
          </a:bodyPr>
          <a:lstStyle/>
          <a:p>
            <a:pPr algn="ctr" eaLnBrk="0" hangingPunct="0">
              <a:lnSpc>
                <a:spcPct val="70000"/>
              </a:lnSpc>
            </a:pPr>
            <a:r>
              <a:rPr lang="en-US" sz="1000" b="1">
                <a:solidFill>
                  <a:srgbClr val="262673"/>
                </a:solidFill>
                <a:latin typeface="Candara" pitchFamily="34" charset="0"/>
              </a:rPr>
              <a:t>Nuchtere glycemie</a:t>
            </a:r>
          </a:p>
        </p:txBody>
      </p:sp>
      <p:sp>
        <p:nvSpPr>
          <p:cNvPr id="8218" name="Text Box 26"/>
          <p:cNvSpPr txBox="1">
            <a:spLocks noChangeArrowheads="1"/>
          </p:cNvSpPr>
          <p:nvPr/>
        </p:nvSpPr>
        <p:spPr bwMode="auto">
          <a:xfrm>
            <a:off x="2216150" y="1814513"/>
            <a:ext cx="2413000" cy="315912"/>
          </a:xfrm>
          <a:prstGeom prst="rect">
            <a:avLst/>
          </a:prstGeom>
          <a:noFill/>
          <a:ln w="9525">
            <a:noFill/>
            <a:miter lim="800000"/>
            <a:headEnd/>
            <a:tailEnd/>
          </a:ln>
        </p:spPr>
        <p:txBody>
          <a:bodyPr anchor="ctr">
            <a:spAutoFit/>
          </a:bodyPr>
          <a:lstStyle/>
          <a:p>
            <a:pPr algn="ctr" eaLnBrk="0" hangingPunct="0">
              <a:lnSpc>
                <a:spcPct val="70000"/>
              </a:lnSpc>
            </a:pPr>
            <a:r>
              <a:rPr lang="en-US" sz="1000" b="1">
                <a:solidFill>
                  <a:srgbClr val="262673"/>
                </a:solidFill>
                <a:latin typeface="Candara" pitchFamily="34" charset="0"/>
              </a:rPr>
              <a:t>Post-prandiale</a:t>
            </a:r>
          </a:p>
          <a:p>
            <a:pPr algn="ctr" eaLnBrk="0" hangingPunct="0">
              <a:lnSpc>
                <a:spcPct val="70000"/>
              </a:lnSpc>
            </a:pPr>
            <a:r>
              <a:rPr lang="en-US" sz="1000" b="1">
                <a:solidFill>
                  <a:srgbClr val="262673"/>
                </a:solidFill>
                <a:latin typeface="Candara" pitchFamily="34" charset="0"/>
              </a:rPr>
              <a:t>glycemie</a:t>
            </a:r>
          </a:p>
        </p:txBody>
      </p:sp>
      <p:sp>
        <p:nvSpPr>
          <p:cNvPr id="8219" name="Freeform 27"/>
          <p:cNvSpPr>
            <a:spLocks/>
          </p:cNvSpPr>
          <p:nvPr/>
        </p:nvSpPr>
        <p:spPr bwMode="auto">
          <a:xfrm>
            <a:off x="1871663" y="1927225"/>
            <a:ext cx="4089400" cy="369888"/>
          </a:xfrm>
          <a:custGeom>
            <a:avLst/>
            <a:gdLst>
              <a:gd name="T0" fmla="*/ 0 w 3384"/>
              <a:gd name="T1" fmla="*/ 2147483647 h 642"/>
              <a:gd name="T2" fmla="*/ 2147483647 w 3384"/>
              <a:gd name="T3" fmla="*/ 2147483647 h 642"/>
              <a:gd name="T4" fmla="*/ 2147483647 w 3384"/>
              <a:gd name="T5" fmla="*/ 2147483647 h 642"/>
              <a:gd name="T6" fmla="*/ 2147483647 w 3384"/>
              <a:gd name="T7" fmla="*/ 2147483647 h 642"/>
              <a:gd name="T8" fmla="*/ 2147483647 w 3384"/>
              <a:gd name="T9" fmla="*/ 2147483647 h 642"/>
              <a:gd name="T10" fmla="*/ 2147483647 w 3384"/>
              <a:gd name="T11" fmla="*/ 2147483647 h 642"/>
              <a:gd name="T12" fmla="*/ 2147483647 w 3384"/>
              <a:gd name="T13" fmla="*/ 2147483647 h 642"/>
              <a:gd name="T14" fmla="*/ 2147483647 w 3384"/>
              <a:gd name="T15" fmla="*/ 2147483647 h 642"/>
              <a:gd name="T16" fmla="*/ 2147483647 w 3384"/>
              <a:gd name="T17" fmla="*/ 2147483647 h 642"/>
              <a:gd name="T18" fmla="*/ 2147483647 w 3384"/>
              <a:gd name="T19" fmla="*/ 0 h 6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4"/>
              <a:gd name="T31" fmla="*/ 0 h 642"/>
              <a:gd name="T32" fmla="*/ 3384 w 3384"/>
              <a:gd name="T33" fmla="*/ 642 h 6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4" h="642">
                <a:moveTo>
                  <a:pt x="0" y="618"/>
                </a:moveTo>
                <a:cubicBezTo>
                  <a:pt x="159" y="630"/>
                  <a:pt x="319" y="642"/>
                  <a:pt x="426" y="642"/>
                </a:cubicBezTo>
                <a:cubicBezTo>
                  <a:pt x="533" y="642"/>
                  <a:pt x="571" y="631"/>
                  <a:pt x="642" y="618"/>
                </a:cubicBezTo>
                <a:cubicBezTo>
                  <a:pt x="713" y="605"/>
                  <a:pt x="766" y="577"/>
                  <a:pt x="852" y="564"/>
                </a:cubicBezTo>
                <a:cubicBezTo>
                  <a:pt x="938" y="551"/>
                  <a:pt x="1069" y="550"/>
                  <a:pt x="1158" y="540"/>
                </a:cubicBezTo>
                <a:cubicBezTo>
                  <a:pt x="1247" y="530"/>
                  <a:pt x="1313" y="519"/>
                  <a:pt x="1386" y="504"/>
                </a:cubicBezTo>
                <a:cubicBezTo>
                  <a:pt x="1459" y="489"/>
                  <a:pt x="1421" y="490"/>
                  <a:pt x="1596" y="450"/>
                </a:cubicBezTo>
                <a:cubicBezTo>
                  <a:pt x="1771" y="410"/>
                  <a:pt x="2230" y="318"/>
                  <a:pt x="2436" y="264"/>
                </a:cubicBezTo>
                <a:cubicBezTo>
                  <a:pt x="2642" y="210"/>
                  <a:pt x="2674" y="170"/>
                  <a:pt x="2832" y="126"/>
                </a:cubicBezTo>
                <a:cubicBezTo>
                  <a:pt x="2990" y="82"/>
                  <a:pt x="3187" y="41"/>
                  <a:pt x="3384" y="0"/>
                </a:cubicBezTo>
              </a:path>
            </a:pathLst>
          </a:custGeom>
          <a:noFill/>
          <a:ln w="28575">
            <a:solidFill>
              <a:srgbClr val="FF0000"/>
            </a:solidFill>
            <a:round/>
            <a:headEnd/>
            <a:tailEnd/>
          </a:ln>
        </p:spPr>
        <p:txBody>
          <a:bodyPr>
            <a:spAutoFit/>
          </a:bodyPr>
          <a:lstStyle/>
          <a:p>
            <a:pPr algn="ctr"/>
            <a:endParaRPr lang="en-US">
              <a:latin typeface="Candara" pitchFamily="34" charset="0"/>
            </a:endParaRPr>
          </a:p>
        </p:txBody>
      </p:sp>
      <p:sp>
        <p:nvSpPr>
          <p:cNvPr id="8220" name="Freeform 28"/>
          <p:cNvSpPr>
            <a:spLocks/>
          </p:cNvSpPr>
          <p:nvPr/>
        </p:nvSpPr>
        <p:spPr bwMode="auto">
          <a:xfrm>
            <a:off x="1870075" y="1773238"/>
            <a:ext cx="4081463" cy="369887"/>
          </a:xfrm>
          <a:custGeom>
            <a:avLst/>
            <a:gdLst>
              <a:gd name="T0" fmla="*/ 0 w 3378"/>
              <a:gd name="T1" fmla="*/ 2147483647 h 793"/>
              <a:gd name="T2" fmla="*/ 2147483647 w 3378"/>
              <a:gd name="T3" fmla="*/ 2147483647 h 793"/>
              <a:gd name="T4" fmla="*/ 2147483647 w 3378"/>
              <a:gd name="T5" fmla="*/ 2147483647 h 793"/>
              <a:gd name="T6" fmla="*/ 2147483647 w 3378"/>
              <a:gd name="T7" fmla="*/ 2147483647 h 793"/>
              <a:gd name="T8" fmla="*/ 2147483647 w 3378"/>
              <a:gd name="T9" fmla="*/ 2147483647 h 793"/>
              <a:gd name="T10" fmla="*/ 2147483647 w 3378"/>
              <a:gd name="T11" fmla="*/ 2147483647 h 793"/>
              <a:gd name="T12" fmla="*/ 2147483647 w 3378"/>
              <a:gd name="T13" fmla="*/ 2147483647 h 793"/>
              <a:gd name="T14" fmla="*/ 2147483647 w 3378"/>
              <a:gd name="T15" fmla="*/ 2147483647 h 793"/>
              <a:gd name="T16" fmla="*/ 2147483647 w 3378"/>
              <a:gd name="T17" fmla="*/ 0 h 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8"/>
              <a:gd name="T28" fmla="*/ 0 h 793"/>
              <a:gd name="T29" fmla="*/ 3378 w 3378"/>
              <a:gd name="T30" fmla="*/ 793 h 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8" h="793">
                <a:moveTo>
                  <a:pt x="0" y="774"/>
                </a:moveTo>
                <a:cubicBezTo>
                  <a:pt x="124" y="783"/>
                  <a:pt x="248" y="793"/>
                  <a:pt x="330" y="780"/>
                </a:cubicBezTo>
                <a:cubicBezTo>
                  <a:pt x="412" y="767"/>
                  <a:pt x="429" y="731"/>
                  <a:pt x="492" y="696"/>
                </a:cubicBezTo>
                <a:cubicBezTo>
                  <a:pt x="555" y="661"/>
                  <a:pt x="633" y="605"/>
                  <a:pt x="708" y="570"/>
                </a:cubicBezTo>
                <a:cubicBezTo>
                  <a:pt x="783" y="535"/>
                  <a:pt x="858" y="506"/>
                  <a:pt x="942" y="486"/>
                </a:cubicBezTo>
                <a:cubicBezTo>
                  <a:pt x="1026" y="466"/>
                  <a:pt x="1113" y="461"/>
                  <a:pt x="1212" y="450"/>
                </a:cubicBezTo>
                <a:cubicBezTo>
                  <a:pt x="1311" y="439"/>
                  <a:pt x="1375" y="446"/>
                  <a:pt x="1536" y="420"/>
                </a:cubicBezTo>
                <a:cubicBezTo>
                  <a:pt x="1697" y="394"/>
                  <a:pt x="1871" y="364"/>
                  <a:pt x="2178" y="294"/>
                </a:cubicBezTo>
                <a:cubicBezTo>
                  <a:pt x="2485" y="224"/>
                  <a:pt x="3178" y="49"/>
                  <a:pt x="3378" y="0"/>
                </a:cubicBezTo>
              </a:path>
            </a:pathLst>
          </a:custGeom>
          <a:noFill/>
          <a:ln w="28575">
            <a:solidFill>
              <a:srgbClr val="FFFF00"/>
            </a:solidFill>
            <a:round/>
            <a:headEnd/>
            <a:tailEnd/>
          </a:ln>
        </p:spPr>
        <p:txBody>
          <a:bodyPr>
            <a:spAutoFit/>
          </a:bodyPr>
          <a:lstStyle/>
          <a:p>
            <a:pPr algn="ctr"/>
            <a:endParaRPr lang="nl-NL">
              <a:latin typeface="Candara" pitchFamily="34" charset="0"/>
            </a:endParaRPr>
          </a:p>
        </p:txBody>
      </p:sp>
      <p:sp>
        <p:nvSpPr>
          <p:cNvPr id="8221" name="Line 29"/>
          <p:cNvSpPr>
            <a:spLocks noChangeShapeType="1"/>
          </p:cNvSpPr>
          <p:nvPr/>
        </p:nvSpPr>
        <p:spPr bwMode="auto">
          <a:xfrm>
            <a:off x="1630363" y="2782888"/>
            <a:ext cx="0" cy="96837"/>
          </a:xfrm>
          <a:prstGeom prst="line">
            <a:avLst/>
          </a:prstGeom>
          <a:noFill/>
          <a:ln w="9525">
            <a:solidFill>
              <a:schemeClr val="tx1"/>
            </a:solidFill>
            <a:round/>
            <a:headEnd/>
            <a:tailEnd/>
          </a:ln>
        </p:spPr>
        <p:txBody>
          <a:bodyPr/>
          <a:lstStyle/>
          <a:p>
            <a:endParaRPr lang="nl-NL"/>
          </a:p>
        </p:txBody>
      </p:sp>
      <p:sp>
        <p:nvSpPr>
          <p:cNvPr id="8222" name="Line 30"/>
          <p:cNvSpPr>
            <a:spLocks noChangeShapeType="1"/>
          </p:cNvSpPr>
          <p:nvPr/>
        </p:nvSpPr>
        <p:spPr bwMode="auto">
          <a:xfrm>
            <a:off x="2208213" y="2782888"/>
            <a:ext cx="0" cy="96837"/>
          </a:xfrm>
          <a:prstGeom prst="line">
            <a:avLst/>
          </a:prstGeom>
          <a:noFill/>
          <a:ln w="9525">
            <a:solidFill>
              <a:schemeClr val="tx1"/>
            </a:solidFill>
            <a:round/>
            <a:headEnd/>
            <a:tailEnd/>
          </a:ln>
        </p:spPr>
        <p:txBody>
          <a:bodyPr/>
          <a:lstStyle/>
          <a:p>
            <a:endParaRPr lang="nl-NL"/>
          </a:p>
        </p:txBody>
      </p:sp>
      <p:sp>
        <p:nvSpPr>
          <p:cNvPr id="8223" name="Line 31"/>
          <p:cNvSpPr>
            <a:spLocks noChangeShapeType="1"/>
          </p:cNvSpPr>
          <p:nvPr/>
        </p:nvSpPr>
        <p:spPr bwMode="auto">
          <a:xfrm>
            <a:off x="2768600" y="2782888"/>
            <a:ext cx="0" cy="95250"/>
          </a:xfrm>
          <a:prstGeom prst="line">
            <a:avLst/>
          </a:prstGeom>
          <a:noFill/>
          <a:ln w="9525">
            <a:solidFill>
              <a:schemeClr val="tx1"/>
            </a:solidFill>
            <a:round/>
            <a:headEnd/>
            <a:tailEnd/>
          </a:ln>
        </p:spPr>
        <p:txBody>
          <a:bodyPr/>
          <a:lstStyle/>
          <a:p>
            <a:endParaRPr lang="nl-NL"/>
          </a:p>
        </p:txBody>
      </p:sp>
      <p:sp>
        <p:nvSpPr>
          <p:cNvPr id="8224" name="Line 32"/>
          <p:cNvSpPr>
            <a:spLocks noChangeShapeType="1"/>
          </p:cNvSpPr>
          <p:nvPr/>
        </p:nvSpPr>
        <p:spPr bwMode="auto">
          <a:xfrm>
            <a:off x="3303588" y="2782888"/>
            <a:ext cx="0" cy="96837"/>
          </a:xfrm>
          <a:prstGeom prst="line">
            <a:avLst/>
          </a:prstGeom>
          <a:noFill/>
          <a:ln w="9525">
            <a:solidFill>
              <a:schemeClr val="tx1"/>
            </a:solidFill>
            <a:round/>
            <a:headEnd/>
            <a:tailEnd/>
          </a:ln>
        </p:spPr>
        <p:txBody>
          <a:bodyPr/>
          <a:lstStyle/>
          <a:p>
            <a:endParaRPr lang="nl-NL"/>
          </a:p>
        </p:txBody>
      </p:sp>
      <p:sp>
        <p:nvSpPr>
          <p:cNvPr id="8225" name="Line 33"/>
          <p:cNvSpPr>
            <a:spLocks noChangeShapeType="1"/>
          </p:cNvSpPr>
          <p:nvPr/>
        </p:nvSpPr>
        <p:spPr bwMode="auto">
          <a:xfrm>
            <a:off x="3824288" y="2782888"/>
            <a:ext cx="0" cy="96837"/>
          </a:xfrm>
          <a:prstGeom prst="line">
            <a:avLst/>
          </a:prstGeom>
          <a:noFill/>
          <a:ln w="9525">
            <a:solidFill>
              <a:schemeClr val="tx1"/>
            </a:solidFill>
            <a:round/>
            <a:headEnd/>
            <a:tailEnd/>
          </a:ln>
        </p:spPr>
        <p:txBody>
          <a:bodyPr/>
          <a:lstStyle/>
          <a:p>
            <a:endParaRPr lang="nl-NL"/>
          </a:p>
        </p:txBody>
      </p:sp>
      <p:sp>
        <p:nvSpPr>
          <p:cNvPr id="8226" name="Line 34"/>
          <p:cNvSpPr>
            <a:spLocks noChangeShapeType="1"/>
          </p:cNvSpPr>
          <p:nvPr/>
        </p:nvSpPr>
        <p:spPr bwMode="auto">
          <a:xfrm>
            <a:off x="4346575" y="2782888"/>
            <a:ext cx="0" cy="96837"/>
          </a:xfrm>
          <a:prstGeom prst="line">
            <a:avLst/>
          </a:prstGeom>
          <a:noFill/>
          <a:ln w="9525">
            <a:solidFill>
              <a:schemeClr val="tx1"/>
            </a:solidFill>
            <a:round/>
            <a:headEnd/>
            <a:tailEnd/>
          </a:ln>
        </p:spPr>
        <p:txBody>
          <a:bodyPr/>
          <a:lstStyle/>
          <a:p>
            <a:endParaRPr lang="nl-NL"/>
          </a:p>
        </p:txBody>
      </p:sp>
      <p:sp>
        <p:nvSpPr>
          <p:cNvPr id="8227" name="Line 35"/>
          <p:cNvSpPr>
            <a:spLocks noChangeShapeType="1"/>
          </p:cNvSpPr>
          <p:nvPr/>
        </p:nvSpPr>
        <p:spPr bwMode="auto">
          <a:xfrm>
            <a:off x="4895850" y="2782888"/>
            <a:ext cx="0" cy="96837"/>
          </a:xfrm>
          <a:prstGeom prst="line">
            <a:avLst/>
          </a:prstGeom>
          <a:noFill/>
          <a:ln w="9525">
            <a:solidFill>
              <a:schemeClr val="tx1"/>
            </a:solidFill>
            <a:round/>
            <a:headEnd/>
            <a:tailEnd/>
          </a:ln>
        </p:spPr>
        <p:txBody>
          <a:bodyPr/>
          <a:lstStyle/>
          <a:p>
            <a:endParaRPr lang="nl-NL"/>
          </a:p>
        </p:txBody>
      </p:sp>
      <p:sp>
        <p:nvSpPr>
          <p:cNvPr id="8228" name="Line 36"/>
          <p:cNvSpPr>
            <a:spLocks noChangeShapeType="1"/>
          </p:cNvSpPr>
          <p:nvPr/>
        </p:nvSpPr>
        <p:spPr bwMode="auto">
          <a:xfrm>
            <a:off x="5419725" y="2782888"/>
            <a:ext cx="0" cy="96837"/>
          </a:xfrm>
          <a:prstGeom prst="line">
            <a:avLst/>
          </a:prstGeom>
          <a:noFill/>
          <a:ln w="9525">
            <a:solidFill>
              <a:schemeClr val="tx1"/>
            </a:solidFill>
            <a:round/>
            <a:headEnd/>
            <a:tailEnd/>
          </a:ln>
        </p:spPr>
        <p:txBody>
          <a:bodyPr/>
          <a:lstStyle/>
          <a:p>
            <a:endParaRPr lang="nl-NL"/>
          </a:p>
        </p:txBody>
      </p:sp>
      <p:sp>
        <p:nvSpPr>
          <p:cNvPr id="8229" name="Line 37"/>
          <p:cNvSpPr>
            <a:spLocks noChangeShapeType="1"/>
          </p:cNvSpPr>
          <p:nvPr/>
        </p:nvSpPr>
        <p:spPr bwMode="auto">
          <a:xfrm>
            <a:off x="5969000" y="2782888"/>
            <a:ext cx="0" cy="96837"/>
          </a:xfrm>
          <a:prstGeom prst="line">
            <a:avLst/>
          </a:prstGeom>
          <a:noFill/>
          <a:ln w="9525">
            <a:solidFill>
              <a:schemeClr val="tx1"/>
            </a:solidFill>
            <a:round/>
            <a:headEnd/>
            <a:tailEnd/>
          </a:ln>
        </p:spPr>
        <p:txBody>
          <a:bodyPr/>
          <a:lstStyle/>
          <a:p>
            <a:endParaRPr lang="nl-NL"/>
          </a:p>
        </p:txBody>
      </p:sp>
      <p:sp>
        <p:nvSpPr>
          <p:cNvPr id="8230" name="Rectangle 38"/>
          <p:cNvSpPr>
            <a:spLocks noChangeArrowheads="1"/>
          </p:cNvSpPr>
          <p:nvPr/>
        </p:nvSpPr>
        <p:spPr bwMode="auto">
          <a:xfrm rot="-5400000">
            <a:off x="374650" y="1982788"/>
            <a:ext cx="727075" cy="396875"/>
          </a:xfrm>
          <a:prstGeom prst="rect">
            <a:avLst/>
          </a:prstGeom>
          <a:noFill/>
          <a:ln w="12700">
            <a:noFill/>
            <a:miter lim="800000"/>
            <a:headEnd/>
            <a:tailEnd/>
          </a:ln>
        </p:spPr>
        <p:txBody>
          <a:bodyPr wrap="none">
            <a:spAutoFit/>
          </a:bodyPr>
          <a:lstStyle/>
          <a:p>
            <a:pPr algn="ctr"/>
            <a:r>
              <a:rPr lang="en-US" sz="1000" b="1">
                <a:solidFill>
                  <a:srgbClr val="262673"/>
                </a:solidFill>
                <a:latin typeface="Candara" pitchFamily="34" charset="0"/>
              </a:rPr>
              <a:t>Glucose </a:t>
            </a:r>
          </a:p>
          <a:p>
            <a:pPr algn="ctr"/>
            <a:r>
              <a:rPr lang="en-US" sz="1000" b="1">
                <a:solidFill>
                  <a:srgbClr val="262673"/>
                </a:solidFill>
                <a:latin typeface="Candara" pitchFamily="34" charset="0"/>
              </a:rPr>
              <a:t>(mmol/ltr</a:t>
            </a:r>
          </a:p>
        </p:txBody>
      </p:sp>
      <p:sp>
        <p:nvSpPr>
          <p:cNvPr id="8231" name="Text Box 39"/>
          <p:cNvSpPr txBox="1">
            <a:spLocks noChangeArrowheads="1"/>
          </p:cNvSpPr>
          <p:nvPr/>
        </p:nvSpPr>
        <p:spPr bwMode="auto">
          <a:xfrm>
            <a:off x="238125" y="4129088"/>
            <a:ext cx="6978650" cy="274637"/>
          </a:xfrm>
          <a:prstGeom prst="rect">
            <a:avLst/>
          </a:prstGeom>
          <a:noFill/>
          <a:ln w="9525">
            <a:noFill/>
            <a:miter lim="800000"/>
            <a:headEnd/>
            <a:tailEnd/>
          </a:ln>
        </p:spPr>
        <p:txBody>
          <a:bodyPr anchor="ctr">
            <a:spAutoFit/>
          </a:bodyPr>
          <a:lstStyle/>
          <a:p>
            <a:pPr defTabSz="917575" eaLnBrk="0" hangingPunct="0">
              <a:tabLst>
                <a:tab pos="2630488" algn="ctr"/>
                <a:tab pos="3770313" algn="ctr"/>
                <a:tab pos="4627563" algn="ctr"/>
              </a:tabLst>
            </a:pPr>
            <a:r>
              <a:rPr lang="en-US" sz="1000" b="1">
                <a:solidFill>
                  <a:srgbClr val="262673"/>
                </a:solidFill>
                <a:latin typeface="Candara" pitchFamily="34" charset="0"/>
              </a:rPr>
              <a:t>                                                    Obesitas	        IGT        Diabetes</a:t>
            </a:r>
            <a:r>
              <a:rPr lang="en-US" sz="1200" b="1">
                <a:solidFill>
                  <a:srgbClr val="262673"/>
                </a:solidFill>
                <a:latin typeface="Candara" pitchFamily="34" charset="0"/>
              </a:rPr>
              <a:t>	       </a:t>
            </a:r>
          </a:p>
        </p:txBody>
      </p:sp>
      <p:sp>
        <p:nvSpPr>
          <p:cNvPr id="8232" name="Rectangle 40"/>
          <p:cNvSpPr>
            <a:spLocks noChangeArrowheads="1"/>
          </p:cNvSpPr>
          <p:nvPr/>
        </p:nvSpPr>
        <p:spPr bwMode="auto">
          <a:xfrm>
            <a:off x="4257675" y="4160838"/>
            <a:ext cx="2230438" cy="244475"/>
          </a:xfrm>
          <a:prstGeom prst="rect">
            <a:avLst/>
          </a:prstGeom>
          <a:noFill/>
          <a:ln w="12700">
            <a:noFill/>
            <a:miter lim="800000"/>
            <a:headEnd/>
            <a:tailEnd/>
          </a:ln>
        </p:spPr>
        <p:txBody>
          <a:bodyPr>
            <a:spAutoFit/>
          </a:bodyPr>
          <a:lstStyle/>
          <a:p>
            <a:pPr algn="ctr" eaLnBrk="0" hangingPunct="0"/>
            <a:r>
              <a:rPr lang="en-US" sz="1000" b="1">
                <a:solidFill>
                  <a:srgbClr val="262673"/>
                </a:solidFill>
                <a:latin typeface="Candara" pitchFamily="34" charset="0"/>
              </a:rPr>
              <a:t>Ongecontroleerde hyperglycemie</a:t>
            </a:r>
          </a:p>
        </p:txBody>
      </p:sp>
      <p:sp>
        <p:nvSpPr>
          <p:cNvPr id="8233" name="Line 41"/>
          <p:cNvSpPr>
            <a:spLocks noChangeShapeType="1"/>
          </p:cNvSpPr>
          <p:nvPr/>
        </p:nvSpPr>
        <p:spPr bwMode="auto">
          <a:xfrm>
            <a:off x="1358900" y="2832100"/>
            <a:ext cx="4616450" cy="1588"/>
          </a:xfrm>
          <a:prstGeom prst="line">
            <a:avLst/>
          </a:prstGeom>
          <a:noFill/>
          <a:ln w="25400">
            <a:solidFill>
              <a:schemeClr val="tx1"/>
            </a:solidFill>
            <a:round/>
            <a:headEnd/>
            <a:tailEnd/>
          </a:ln>
        </p:spPr>
        <p:txBody>
          <a:bodyPr>
            <a:spAutoFit/>
          </a:bodyPr>
          <a:lstStyle/>
          <a:p>
            <a:endParaRPr lang="nl-NL"/>
          </a:p>
        </p:txBody>
      </p:sp>
      <p:sp>
        <p:nvSpPr>
          <p:cNvPr id="8234" name="Line 42"/>
          <p:cNvSpPr>
            <a:spLocks noChangeShapeType="1"/>
          </p:cNvSpPr>
          <p:nvPr/>
        </p:nvSpPr>
        <p:spPr bwMode="auto">
          <a:xfrm>
            <a:off x="1358900" y="4071938"/>
            <a:ext cx="4616450" cy="1587"/>
          </a:xfrm>
          <a:prstGeom prst="line">
            <a:avLst/>
          </a:prstGeom>
          <a:noFill/>
          <a:ln w="25400">
            <a:solidFill>
              <a:schemeClr val="tx1"/>
            </a:solidFill>
            <a:round/>
            <a:headEnd/>
            <a:tailEnd/>
          </a:ln>
        </p:spPr>
        <p:txBody>
          <a:bodyPr>
            <a:spAutoFit/>
          </a:bodyPr>
          <a:lstStyle/>
          <a:p>
            <a:endParaRPr lang="nl-NL"/>
          </a:p>
        </p:txBody>
      </p:sp>
      <p:sp>
        <p:nvSpPr>
          <p:cNvPr id="8235" name="Line 43"/>
          <p:cNvSpPr>
            <a:spLocks noChangeShapeType="1"/>
          </p:cNvSpPr>
          <p:nvPr/>
        </p:nvSpPr>
        <p:spPr bwMode="auto">
          <a:xfrm flipV="1">
            <a:off x="1360488" y="3151188"/>
            <a:ext cx="0" cy="915987"/>
          </a:xfrm>
          <a:prstGeom prst="line">
            <a:avLst/>
          </a:prstGeom>
          <a:noFill/>
          <a:ln w="25400">
            <a:solidFill>
              <a:schemeClr val="tx1"/>
            </a:solidFill>
            <a:round/>
            <a:headEnd/>
            <a:tailEnd/>
          </a:ln>
        </p:spPr>
        <p:txBody>
          <a:bodyPr/>
          <a:lstStyle/>
          <a:p>
            <a:endParaRPr lang="nl-NL"/>
          </a:p>
        </p:txBody>
      </p:sp>
      <p:sp>
        <p:nvSpPr>
          <p:cNvPr id="8236" name="Line 44"/>
          <p:cNvSpPr>
            <a:spLocks noChangeShapeType="1"/>
          </p:cNvSpPr>
          <p:nvPr/>
        </p:nvSpPr>
        <p:spPr bwMode="auto">
          <a:xfrm flipV="1">
            <a:off x="1360488" y="1778000"/>
            <a:ext cx="0" cy="1057275"/>
          </a:xfrm>
          <a:prstGeom prst="line">
            <a:avLst/>
          </a:prstGeom>
          <a:noFill/>
          <a:ln w="25400">
            <a:solidFill>
              <a:schemeClr val="tx1"/>
            </a:solidFill>
            <a:round/>
            <a:headEnd/>
            <a:tailEnd/>
          </a:ln>
        </p:spPr>
        <p:txBody>
          <a:bodyPr/>
          <a:lstStyle/>
          <a:p>
            <a:endParaRPr lang="nl-NL"/>
          </a:p>
        </p:txBody>
      </p:sp>
      <p:sp>
        <p:nvSpPr>
          <p:cNvPr id="8237" name="Line 45"/>
          <p:cNvSpPr>
            <a:spLocks noChangeShapeType="1"/>
          </p:cNvSpPr>
          <p:nvPr/>
        </p:nvSpPr>
        <p:spPr bwMode="auto">
          <a:xfrm>
            <a:off x="1366838" y="3743325"/>
            <a:ext cx="4645025" cy="1588"/>
          </a:xfrm>
          <a:prstGeom prst="line">
            <a:avLst/>
          </a:prstGeom>
          <a:noFill/>
          <a:ln w="22225" cap="rnd">
            <a:solidFill>
              <a:schemeClr val="tx1"/>
            </a:solidFill>
            <a:prstDash val="sysDot"/>
            <a:round/>
            <a:headEnd/>
            <a:tailEnd/>
          </a:ln>
        </p:spPr>
        <p:txBody>
          <a:bodyPr>
            <a:spAutoFit/>
          </a:bodyPr>
          <a:lstStyle/>
          <a:p>
            <a:endParaRPr lang="nl-NL"/>
          </a:p>
        </p:txBody>
      </p:sp>
      <p:sp>
        <p:nvSpPr>
          <p:cNvPr id="8238" name="Text Box 46"/>
          <p:cNvSpPr txBox="1">
            <a:spLocks noChangeArrowheads="1"/>
          </p:cNvSpPr>
          <p:nvPr/>
        </p:nvSpPr>
        <p:spPr bwMode="auto">
          <a:xfrm>
            <a:off x="6523038" y="3187700"/>
            <a:ext cx="2763837" cy="1695450"/>
          </a:xfrm>
          <a:prstGeom prst="rect">
            <a:avLst/>
          </a:prstGeom>
          <a:noFill/>
          <a:ln w="9525">
            <a:noFill/>
            <a:miter lim="800000"/>
            <a:headEnd/>
            <a:tailEnd/>
          </a:ln>
        </p:spPr>
        <p:txBody>
          <a:bodyPr wrap="none" lIns="90000" tIns="46800" rIns="90000" bIns="46800"/>
          <a:lstStyle/>
          <a:p>
            <a:pPr>
              <a:spcAft>
                <a:spcPts val="600"/>
              </a:spcAft>
            </a:pPr>
            <a:r>
              <a:rPr lang="nl-NL" sz="1400" b="1" i="1">
                <a:solidFill>
                  <a:srgbClr val="262673"/>
                </a:solidFill>
                <a:latin typeface="Candara" pitchFamily="34" charset="0"/>
              </a:rPr>
              <a:t>Verkregen</a:t>
            </a:r>
            <a:r>
              <a:rPr lang="nl-NL" sz="1400" b="1">
                <a:solidFill>
                  <a:srgbClr val="262673"/>
                </a:solidFill>
                <a:latin typeface="Candara" pitchFamily="34" charset="0"/>
              </a:rPr>
              <a:t>:</a:t>
            </a:r>
            <a:r>
              <a:rPr lang="nl-NL" sz="1400" b="1" baseline="30000">
                <a:solidFill>
                  <a:srgbClr val="262673"/>
                </a:solidFill>
                <a:latin typeface="Candara" pitchFamily="34" charset="0"/>
              </a:rPr>
              <a:t>1,2</a:t>
            </a:r>
            <a:r>
              <a:rPr lang="nl-NL" sz="1400" b="1">
                <a:solidFill>
                  <a:srgbClr val="262673"/>
                </a:solidFill>
                <a:latin typeface="Candara" pitchFamily="34" charset="0"/>
              </a:rPr>
              <a:t> </a:t>
            </a:r>
          </a:p>
          <a:p>
            <a:pPr>
              <a:spcAft>
                <a:spcPts val="600"/>
              </a:spcAft>
            </a:pPr>
            <a:r>
              <a:rPr lang="nl-NL" sz="1400" b="1">
                <a:solidFill>
                  <a:srgbClr val="262673"/>
                </a:solidFill>
                <a:latin typeface="Candara" pitchFamily="34" charset="0"/>
              </a:rPr>
              <a:t>Insulineresistentie</a:t>
            </a:r>
          </a:p>
          <a:p>
            <a:pPr>
              <a:spcAft>
                <a:spcPts val="600"/>
              </a:spcAft>
            </a:pPr>
            <a:r>
              <a:rPr lang="nl-NL" sz="1400">
                <a:solidFill>
                  <a:srgbClr val="262673"/>
                </a:solidFill>
                <a:latin typeface="Candara" pitchFamily="34" charset="0"/>
              </a:rPr>
              <a:t>↑ hepatische glucose</a:t>
            </a:r>
          </a:p>
          <a:p>
            <a:pPr>
              <a:spcAft>
                <a:spcPts val="600"/>
              </a:spcAft>
            </a:pPr>
            <a:r>
              <a:rPr lang="nl-NL" sz="1400">
                <a:solidFill>
                  <a:srgbClr val="262673"/>
                </a:solidFill>
                <a:latin typeface="Candara" pitchFamily="34" charset="0"/>
              </a:rPr>
              <a:t>   productie </a:t>
            </a:r>
            <a:br>
              <a:rPr lang="nl-NL" sz="1400">
                <a:solidFill>
                  <a:srgbClr val="262673"/>
                </a:solidFill>
                <a:latin typeface="Candara" pitchFamily="34" charset="0"/>
              </a:rPr>
            </a:br>
            <a:r>
              <a:rPr lang="nl-NL" sz="1400">
                <a:solidFill>
                  <a:srgbClr val="262673"/>
                </a:solidFill>
                <a:latin typeface="Candara" pitchFamily="34" charset="0"/>
              </a:rPr>
              <a:t>↓ glucose opname </a:t>
            </a:r>
          </a:p>
          <a:p>
            <a:pPr>
              <a:spcAft>
                <a:spcPts val="600"/>
              </a:spcAft>
            </a:pPr>
            <a:r>
              <a:rPr lang="nl-NL" sz="1400">
                <a:solidFill>
                  <a:srgbClr val="262673"/>
                </a:solidFill>
                <a:latin typeface="Candara" pitchFamily="34" charset="0"/>
              </a:rPr>
              <a:t>   perifere  weefsels</a:t>
            </a:r>
          </a:p>
        </p:txBody>
      </p:sp>
      <p:sp>
        <p:nvSpPr>
          <p:cNvPr id="8239" name="Rectangle 47"/>
          <p:cNvSpPr>
            <a:spLocks noChangeArrowheads="1"/>
          </p:cNvSpPr>
          <p:nvPr/>
        </p:nvSpPr>
        <p:spPr bwMode="auto">
          <a:xfrm>
            <a:off x="2382838" y="1508125"/>
            <a:ext cx="774700" cy="246063"/>
          </a:xfrm>
          <a:prstGeom prst="rect">
            <a:avLst/>
          </a:prstGeom>
          <a:noFill/>
          <a:ln w="12700">
            <a:noFill/>
            <a:miter lim="800000"/>
            <a:headEnd/>
            <a:tailEnd/>
          </a:ln>
        </p:spPr>
        <p:txBody>
          <a:bodyPr wrap="none">
            <a:spAutoFit/>
          </a:bodyPr>
          <a:lstStyle/>
          <a:p>
            <a:r>
              <a:rPr lang="en-US" sz="1000" b="1">
                <a:solidFill>
                  <a:srgbClr val="262673"/>
                </a:solidFill>
                <a:latin typeface="Candara" pitchFamily="34" charset="0"/>
              </a:rPr>
              <a:t>DIAGNOSE</a:t>
            </a:r>
          </a:p>
        </p:txBody>
      </p:sp>
      <p:sp>
        <p:nvSpPr>
          <p:cNvPr id="8240" name="Text Box 48"/>
          <p:cNvSpPr txBox="1">
            <a:spLocks noChangeArrowheads="1"/>
          </p:cNvSpPr>
          <p:nvPr/>
        </p:nvSpPr>
        <p:spPr bwMode="auto">
          <a:xfrm>
            <a:off x="3243263" y="5818188"/>
            <a:ext cx="415925" cy="246062"/>
          </a:xfrm>
          <a:prstGeom prst="rect">
            <a:avLst/>
          </a:prstGeom>
          <a:noFill/>
          <a:ln w="9525">
            <a:noFill/>
            <a:miter lim="800000"/>
            <a:headEnd/>
            <a:tailEnd/>
          </a:ln>
        </p:spPr>
        <p:txBody>
          <a:bodyPr wrap="none" anchor="ctr">
            <a:spAutoFit/>
          </a:bodyPr>
          <a:lstStyle/>
          <a:p>
            <a:pPr algn="ctr" eaLnBrk="0" hangingPunct="0"/>
            <a:r>
              <a:rPr lang="en-US" sz="1000" b="1">
                <a:solidFill>
                  <a:srgbClr val="262673"/>
                </a:solidFill>
                <a:latin typeface="Candara" pitchFamily="34" charset="0"/>
              </a:rPr>
              <a:t>Jaar</a:t>
            </a:r>
            <a:endParaRPr lang="en-US" sz="1200" b="1">
              <a:solidFill>
                <a:srgbClr val="262673"/>
              </a:solidFill>
              <a:latin typeface="Candara" pitchFamily="34" charset="0"/>
            </a:endParaRPr>
          </a:p>
        </p:txBody>
      </p:sp>
      <p:sp>
        <p:nvSpPr>
          <p:cNvPr id="8241" name="Text Box 49"/>
          <p:cNvSpPr txBox="1">
            <a:spLocks noChangeArrowheads="1"/>
          </p:cNvSpPr>
          <p:nvPr/>
        </p:nvSpPr>
        <p:spPr bwMode="auto">
          <a:xfrm>
            <a:off x="1327150" y="5619750"/>
            <a:ext cx="4941888" cy="276225"/>
          </a:xfrm>
          <a:prstGeom prst="rect">
            <a:avLst/>
          </a:prstGeom>
          <a:noFill/>
          <a:ln w="9525">
            <a:noFill/>
            <a:miter lim="800000"/>
            <a:headEnd/>
            <a:tailEnd/>
          </a:ln>
        </p:spPr>
        <p:txBody>
          <a:bodyPr anchor="ctr">
            <a:spAutoFit/>
          </a:bodyPr>
          <a:lstStyle/>
          <a:p>
            <a:pPr eaLnBrk="0" hangingPunct="0">
              <a:tabLst>
                <a:tab pos="1016000" algn="ctr"/>
                <a:tab pos="1920875" algn="ctr"/>
                <a:tab pos="2819400" algn="ctr"/>
                <a:tab pos="3733800" algn="ctr"/>
                <a:tab pos="4648200" algn="ctr"/>
              </a:tabLst>
            </a:pPr>
            <a:r>
              <a:rPr lang="en-US" sz="1000" b="1">
                <a:solidFill>
                  <a:srgbClr val="262673"/>
                </a:solidFill>
                <a:latin typeface="Candara" pitchFamily="34" charset="0"/>
              </a:rPr>
              <a:t> -10       	       -5               0             5           10            15           20           25            30</a:t>
            </a:r>
            <a:r>
              <a:rPr lang="en-US" sz="1200" b="1">
                <a:solidFill>
                  <a:srgbClr val="262673"/>
                </a:solidFill>
                <a:latin typeface="Candara" pitchFamily="34" charset="0"/>
              </a:rPr>
              <a:t> </a:t>
            </a:r>
          </a:p>
        </p:txBody>
      </p:sp>
      <p:sp>
        <p:nvSpPr>
          <p:cNvPr id="8242" name="Rectangle 50"/>
          <p:cNvSpPr>
            <a:spLocks noChangeArrowheads="1"/>
          </p:cNvSpPr>
          <p:nvPr/>
        </p:nvSpPr>
        <p:spPr bwMode="auto">
          <a:xfrm rot="-5400000">
            <a:off x="301625" y="4932363"/>
            <a:ext cx="876300" cy="400050"/>
          </a:xfrm>
          <a:prstGeom prst="rect">
            <a:avLst/>
          </a:prstGeom>
          <a:noFill/>
          <a:ln w="12700">
            <a:noFill/>
            <a:miter lim="800000"/>
            <a:headEnd/>
            <a:tailEnd/>
          </a:ln>
        </p:spPr>
        <p:txBody>
          <a:bodyPr wrap="none">
            <a:spAutoFit/>
          </a:bodyPr>
          <a:lstStyle/>
          <a:p>
            <a:pPr algn="ctr" eaLnBrk="0" hangingPunct="0"/>
            <a:r>
              <a:rPr lang="en-US" sz="1000" b="1">
                <a:solidFill>
                  <a:srgbClr val="262673"/>
                </a:solidFill>
                <a:latin typeface="Candara" pitchFamily="34" charset="0"/>
              </a:rPr>
              <a:t>Klinische</a:t>
            </a:r>
          </a:p>
          <a:p>
            <a:pPr algn="ctr" eaLnBrk="0" hangingPunct="0"/>
            <a:r>
              <a:rPr lang="en-US" sz="1000" b="1">
                <a:solidFill>
                  <a:srgbClr val="262673"/>
                </a:solidFill>
                <a:latin typeface="Candara" pitchFamily="34" charset="0"/>
              </a:rPr>
              <a:t>complicaties</a:t>
            </a:r>
          </a:p>
        </p:txBody>
      </p:sp>
      <p:sp>
        <p:nvSpPr>
          <p:cNvPr id="8243" name="Line 51"/>
          <p:cNvSpPr>
            <a:spLocks noChangeShapeType="1"/>
          </p:cNvSpPr>
          <p:nvPr/>
        </p:nvSpPr>
        <p:spPr bwMode="auto">
          <a:xfrm>
            <a:off x="1360488" y="5549900"/>
            <a:ext cx="4683125" cy="0"/>
          </a:xfrm>
          <a:prstGeom prst="line">
            <a:avLst/>
          </a:prstGeom>
          <a:noFill/>
          <a:ln w="12700">
            <a:solidFill>
              <a:schemeClr val="tx1"/>
            </a:solidFill>
            <a:round/>
            <a:headEnd/>
            <a:tailEnd/>
          </a:ln>
        </p:spPr>
        <p:txBody>
          <a:bodyPr wrap="none" anchor="ctr"/>
          <a:lstStyle/>
          <a:p>
            <a:endParaRPr lang="nl-NL"/>
          </a:p>
        </p:txBody>
      </p:sp>
      <p:sp>
        <p:nvSpPr>
          <p:cNvPr id="8244" name="Line 52"/>
          <p:cNvSpPr>
            <a:spLocks noChangeShapeType="1"/>
          </p:cNvSpPr>
          <p:nvPr/>
        </p:nvSpPr>
        <p:spPr bwMode="auto">
          <a:xfrm>
            <a:off x="1630363" y="5475288"/>
            <a:ext cx="0" cy="150812"/>
          </a:xfrm>
          <a:prstGeom prst="line">
            <a:avLst/>
          </a:prstGeom>
          <a:noFill/>
          <a:ln w="12700">
            <a:solidFill>
              <a:schemeClr val="tx1"/>
            </a:solidFill>
            <a:round/>
            <a:headEnd/>
            <a:tailEnd/>
          </a:ln>
        </p:spPr>
        <p:txBody>
          <a:bodyPr wrap="none" anchor="ctr"/>
          <a:lstStyle/>
          <a:p>
            <a:endParaRPr lang="nl-NL"/>
          </a:p>
        </p:txBody>
      </p:sp>
      <p:sp>
        <p:nvSpPr>
          <p:cNvPr id="8245" name="Line 53"/>
          <p:cNvSpPr>
            <a:spLocks noChangeShapeType="1"/>
          </p:cNvSpPr>
          <p:nvPr/>
        </p:nvSpPr>
        <p:spPr bwMode="auto">
          <a:xfrm>
            <a:off x="2208213" y="5497513"/>
            <a:ext cx="0" cy="152400"/>
          </a:xfrm>
          <a:prstGeom prst="line">
            <a:avLst/>
          </a:prstGeom>
          <a:noFill/>
          <a:ln w="12700">
            <a:solidFill>
              <a:schemeClr val="tx1"/>
            </a:solidFill>
            <a:round/>
            <a:headEnd/>
            <a:tailEnd/>
          </a:ln>
        </p:spPr>
        <p:txBody>
          <a:bodyPr wrap="none" anchor="ctr"/>
          <a:lstStyle/>
          <a:p>
            <a:endParaRPr lang="nl-NL"/>
          </a:p>
        </p:txBody>
      </p:sp>
      <p:sp>
        <p:nvSpPr>
          <p:cNvPr id="8246" name="Line 54"/>
          <p:cNvSpPr>
            <a:spLocks noChangeShapeType="1"/>
          </p:cNvSpPr>
          <p:nvPr/>
        </p:nvSpPr>
        <p:spPr bwMode="auto">
          <a:xfrm>
            <a:off x="2759075" y="5483225"/>
            <a:ext cx="0" cy="150813"/>
          </a:xfrm>
          <a:prstGeom prst="line">
            <a:avLst/>
          </a:prstGeom>
          <a:noFill/>
          <a:ln w="12700">
            <a:solidFill>
              <a:schemeClr val="tx1"/>
            </a:solidFill>
            <a:round/>
            <a:headEnd/>
            <a:tailEnd/>
          </a:ln>
        </p:spPr>
        <p:txBody>
          <a:bodyPr wrap="none" anchor="ctr"/>
          <a:lstStyle/>
          <a:p>
            <a:endParaRPr lang="nl-NL"/>
          </a:p>
        </p:txBody>
      </p:sp>
      <p:sp>
        <p:nvSpPr>
          <p:cNvPr id="8247" name="Line 55"/>
          <p:cNvSpPr>
            <a:spLocks noChangeShapeType="1"/>
          </p:cNvSpPr>
          <p:nvPr/>
        </p:nvSpPr>
        <p:spPr bwMode="auto">
          <a:xfrm>
            <a:off x="3303588" y="5467350"/>
            <a:ext cx="0" cy="150813"/>
          </a:xfrm>
          <a:prstGeom prst="line">
            <a:avLst/>
          </a:prstGeom>
          <a:noFill/>
          <a:ln w="12700">
            <a:solidFill>
              <a:schemeClr val="tx1"/>
            </a:solidFill>
            <a:round/>
            <a:headEnd/>
            <a:tailEnd/>
          </a:ln>
        </p:spPr>
        <p:txBody>
          <a:bodyPr wrap="none" anchor="ctr"/>
          <a:lstStyle/>
          <a:p>
            <a:endParaRPr lang="nl-NL"/>
          </a:p>
        </p:txBody>
      </p:sp>
      <p:sp>
        <p:nvSpPr>
          <p:cNvPr id="8248" name="Line 56"/>
          <p:cNvSpPr>
            <a:spLocks noChangeShapeType="1"/>
          </p:cNvSpPr>
          <p:nvPr/>
        </p:nvSpPr>
        <p:spPr bwMode="auto">
          <a:xfrm>
            <a:off x="3824288" y="5464175"/>
            <a:ext cx="0" cy="150813"/>
          </a:xfrm>
          <a:prstGeom prst="line">
            <a:avLst/>
          </a:prstGeom>
          <a:noFill/>
          <a:ln w="12700">
            <a:solidFill>
              <a:schemeClr val="tx1"/>
            </a:solidFill>
            <a:round/>
            <a:headEnd/>
            <a:tailEnd/>
          </a:ln>
        </p:spPr>
        <p:txBody>
          <a:bodyPr wrap="none" anchor="ctr"/>
          <a:lstStyle/>
          <a:p>
            <a:endParaRPr lang="nl-NL"/>
          </a:p>
        </p:txBody>
      </p:sp>
      <p:sp>
        <p:nvSpPr>
          <p:cNvPr id="8249" name="Line 57"/>
          <p:cNvSpPr>
            <a:spLocks noChangeShapeType="1"/>
          </p:cNvSpPr>
          <p:nvPr/>
        </p:nvSpPr>
        <p:spPr bwMode="auto">
          <a:xfrm>
            <a:off x="4346575" y="5449888"/>
            <a:ext cx="0" cy="150812"/>
          </a:xfrm>
          <a:prstGeom prst="line">
            <a:avLst/>
          </a:prstGeom>
          <a:noFill/>
          <a:ln w="12700">
            <a:solidFill>
              <a:schemeClr val="tx1"/>
            </a:solidFill>
            <a:round/>
            <a:headEnd/>
            <a:tailEnd/>
          </a:ln>
        </p:spPr>
        <p:txBody>
          <a:bodyPr wrap="none" anchor="ctr"/>
          <a:lstStyle/>
          <a:p>
            <a:endParaRPr lang="nl-NL"/>
          </a:p>
        </p:txBody>
      </p:sp>
      <p:sp>
        <p:nvSpPr>
          <p:cNvPr id="8250" name="Line 58"/>
          <p:cNvSpPr>
            <a:spLocks noChangeShapeType="1"/>
          </p:cNvSpPr>
          <p:nvPr/>
        </p:nvSpPr>
        <p:spPr bwMode="auto">
          <a:xfrm>
            <a:off x="4895850" y="5446713"/>
            <a:ext cx="0" cy="152400"/>
          </a:xfrm>
          <a:prstGeom prst="line">
            <a:avLst/>
          </a:prstGeom>
          <a:noFill/>
          <a:ln w="12700">
            <a:solidFill>
              <a:schemeClr val="tx1"/>
            </a:solidFill>
            <a:round/>
            <a:headEnd/>
            <a:tailEnd/>
          </a:ln>
        </p:spPr>
        <p:txBody>
          <a:bodyPr wrap="none" anchor="ctr"/>
          <a:lstStyle/>
          <a:p>
            <a:endParaRPr lang="nl-NL"/>
          </a:p>
        </p:txBody>
      </p:sp>
      <p:sp>
        <p:nvSpPr>
          <p:cNvPr id="8251" name="Line 59"/>
          <p:cNvSpPr>
            <a:spLocks noChangeShapeType="1"/>
          </p:cNvSpPr>
          <p:nvPr/>
        </p:nvSpPr>
        <p:spPr bwMode="auto">
          <a:xfrm>
            <a:off x="5419725" y="5484813"/>
            <a:ext cx="0" cy="150812"/>
          </a:xfrm>
          <a:prstGeom prst="line">
            <a:avLst/>
          </a:prstGeom>
          <a:noFill/>
          <a:ln w="12700">
            <a:solidFill>
              <a:schemeClr val="tx1"/>
            </a:solidFill>
            <a:round/>
            <a:headEnd/>
            <a:tailEnd/>
          </a:ln>
        </p:spPr>
        <p:txBody>
          <a:bodyPr wrap="none" anchor="ctr"/>
          <a:lstStyle/>
          <a:p>
            <a:endParaRPr lang="nl-NL"/>
          </a:p>
        </p:txBody>
      </p:sp>
      <p:sp>
        <p:nvSpPr>
          <p:cNvPr id="8252" name="Line 60"/>
          <p:cNvSpPr>
            <a:spLocks noChangeShapeType="1"/>
          </p:cNvSpPr>
          <p:nvPr/>
        </p:nvSpPr>
        <p:spPr bwMode="auto">
          <a:xfrm>
            <a:off x="5970588" y="5481638"/>
            <a:ext cx="0" cy="150812"/>
          </a:xfrm>
          <a:prstGeom prst="line">
            <a:avLst/>
          </a:prstGeom>
          <a:noFill/>
          <a:ln w="12700">
            <a:solidFill>
              <a:schemeClr val="tx1"/>
            </a:solidFill>
            <a:round/>
            <a:headEnd/>
            <a:tailEnd/>
          </a:ln>
        </p:spPr>
        <p:txBody>
          <a:bodyPr wrap="none" anchor="ctr"/>
          <a:lstStyle/>
          <a:p>
            <a:endParaRPr lang="nl-NL"/>
          </a:p>
        </p:txBody>
      </p:sp>
      <p:sp>
        <p:nvSpPr>
          <p:cNvPr id="8253" name="Line 61"/>
          <p:cNvSpPr>
            <a:spLocks noChangeShapeType="1"/>
          </p:cNvSpPr>
          <p:nvPr/>
        </p:nvSpPr>
        <p:spPr bwMode="auto">
          <a:xfrm flipV="1">
            <a:off x="1360488" y="4633913"/>
            <a:ext cx="0" cy="915987"/>
          </a:xfrm>
          <a:prstGeom prst="line">
            <a:avLst/>
          </a:prstGeom>
          <a:noFill/>
          <a:ln w="25400">
            <a:solidFill>
              <a:schemeClr val="tx1"/>
            </a:solidFill>
            <a:round/>
            <a:headEnd/>
            <a:tailEnd/>
          </a:ln>
        </p:spPr>
        <p:txBody>
          <a:bodyPr/>
          <a:lstStyle/>
          <a:p>
            <a:endParaRPr lang="nl-NL"/>
          </a:p>
        </p:txBody>
      </p:sp>
      <p:sp>
        <p:nvSpPr>
          <p:cNvPr id="8254" name="AutoShape 64"/>
          <p:cNvSpPr>
            <a:spLocks noChangeArrowheads="1"/>
          </p:cNvSpPr>
          <p:nvPr/>
        </p:nvSpPr>
        <p:spPr bwMode="auto">
          <a:xfrm flipH="1">
            <a:off x="1665288" y="4759325"/>
            <a:ext cx="4306887" cy="431800"/>
          </a:xfrm>
          <a:prstGeom prst="rtTriangle">
            <a:avLst/>
          </a:prstGeom>
          <a:solidFill>
            <a:schemeClr val="bg2"/>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8255" name="AutoShape 65"/>
          <p:cNvSpPr>
            <a:spLocks noChangeArrowheads="1"/>
          </p:cNvSpPr>
          <p:nvPr/>
        </p:nvSpPr>
        <p:spPr bwMode="auto">
          <a:xfrm flipH="1">
            <a:off x="2728913" y="5221288"/>
            <a:ext cx="3243262" cy="317500"/>
          </a:xfrm>
          <a:prstGeom prst="rtTriangle">
            <a:avLst/>
          </a:prstGeom>
          <a:solidFill>
            <a:srgbClr val="30ABE7"/>
          </a:solidFill>
          <a:ln w="9525">
            <a:solidFill>
              <a:schemeClr val="tx1"/>
            </a:solidFill>
            <a:miter lim="800000"/>
            <a:headEnd/>
            <a:tailEnd/>
          </a:ln>
        </p:spPr>
        <p:txBody>
          <a:bodyPr wrap="none" anchor="ctr"/>
          <a:lstStyle/>
          <a:p>
            <a:pPr algn="ctr"/>
            <a:endParaRPr lang="en-US">
              <a:latin typeface="Candara" pitchFamily="34" charset="0"/>
            </a:endParaRPr>
          </a:p>
        </p:txBody>
      </p:sp>
      <p:sp>
        <p:nvSpPr>
          <p:cNvPr id="8256" name="Text Box 66"/>
          <p:cNvSpPr txBox="1">
            <a:spLocks noChangeArrowheads="1"/>
          </p:cNvSpPr>
          <p:nvPr/>
        </p:nvSpPr>
        <p:spPr bwMode="auto">
          <a:xfrm>
            <a:off x="5135563" y="5221288"/>
            <a:ext cx="892175" cy="341312"/>
          </a:xfrm>
          <a:prstGeom prst="rect">
            <a:avLst/>
          </a:prstGeom>
          <a:noFill/>
          <a:ln w="9525">
            <a:noFill/>
            <a:miter lim="800000"/>
            <a:headEnd/>
            <a:tailEnd/>
          </a:ln>
        </p:spPr>
        <p:txBody>
          <a:bodyPr lIns="90000" tIns="46800" rIns="90000" bIns="46800">
            <a:spAutoFit/>
          </a:bodyPr>
          <a:lstStyle/>
          <a:p>
            <a:pPr>
              <a:spcBef>
                <a:spcPct val="50000"/>
              </a:spcBef>
            </a:pPr>
            <a:r>
              <a:rPr lang="en-GB" sz="1200" b="1" i="1">
                <a:solidFill>
                  <a:srgbClr val="FFFFFF"/>
                </a:solidFill>
                <a:latin typeface="Candara" pitchFamily="34" charset="0"/>
              </a:rPr>
              <a:t>MICRO  </a:t>
            </a:r>
            <a:r>
              <a:rPr lang="en-GB" sz="1600" b="1" i="1">
                <a:solidFill>
                  <a:srgbClr val="FFFFFF"/>
                </a:solidFill>
                <a:latin typeface="Candara" pitchFamily="34" charset="0"/>
              </a:rPr>
              <a:t>↑ </a:t>
            </a:r>
          </a:p>
        </p:txBody>
      </p:sp>
      <p:sp>
        <p:nvSpPr>
          <p:cNvPr id="8257" name="Text Box 67"/>
          <p:cNvSpPr txBox="1">
            <a:spLocks noChangeArrowheads="1"/>
          </p:cNvSpPr>
          <p:nvPr/>
        </p:nvSpPr>
        <p:spPr bwMode="auto">
          <a:xfrm>
            <a:off x="5083175" y="4811713"/>
            <a:ext cx="1041400" cy="341312"/>
          </a:xfrm>
          <a:prstGeom prst="rect">
            <a:avLst/>
          </a:prstGeom>
          <a:noFill/>
          <a:ln w="9525">
            <a:noFill/>
            <a:miter lim="800000"/>
            <a:headEnd/>
            <a:tailEnd/>
          </a:ln>
        </p:spPr>
        <p:txBody>
          <a:bodyPr lIns="90000" tIns="46800" rIns="90000" bIns="46800">
            <a:spAutoFit/>
          </a:bodyPr>
          <a:lstStyle/>
          <a:p>
            <a:pPr>
              <a:spcBef>
                <a:spcPct val="50000"/>
              </a:spcBef>
            </a:pPr>
            <a:r>
              <a:rPr lang="en-GB" sz="1200" b="1" i="1">
                <a:solidFill>
                  <a:srgbClr val="FFFFFF"/>
                </a:solidFill>
                <a:latin typeface="Candara" pitchFamily="34" charset="0"/>
              </a:rPr>
              <a:t>MACRO  </a:t>
            </a:r>
            <a:r>
              <a:rPr lang="en-GB" sz="1600" b="1" i="1">
                <a:solidFill>
                  <a:srgbClr val="FFFFFF"/>
                </a:solidFill>
                <a:latin typeface="Candara" pitchFamily="34" charset="0"/>
              </a:rPr>
              <a:t>↑ </a:t>
            </a:r>
          </a:p>
        </p:txBody>
      </p:sp>
      <p:cxnSp>
        <p:nvCxnSpPr>
          <p:cNvPr id="70" name="Rechte verbindingslijn 69"/>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8259" name="Rectangle 9"/>
          <p:cNvSpPr>
            <a:spLocks noChangeArrowheads="1"/>
          </p:cNvSpPr>
          <p:nvPr/>
        </p:nvSpPr>
        <p:spPr bwMode="auto">
          <a:xfrm>
            <a:off x="539750" y="185738"/>
            <a:ext cx="7993063" cy="720725"/>
          </a:xfrm>
          <a:prstGeom prst="rect">
            <a:avLst/>
          </a:prstGeom>
          <a:noFill/>
          <a:ln w="9525">
            <a:noFill/>
            <a:miter lim="800000"/>
            <a:headEnd/>
            <a:tailEnd/>
          </a:ln>
        </p:spPr>
        <p:txBody>
          <a:bodyPr/>
          <a:lstStyle/>
          <a:p>
            <a:pPr>
              <a:lnSpc>
                <a:spcPct val="90000"/>
              </a:lnSpc>
            </a:pPr>
            <a:r>
              <a:rPr lang="nl-NL" sz="3200" b="1">
                <a:solidFill>
                  <a:srgbClr val="FFF61B"/>
                </a:solidFill>
                <a:latin typeface="Candara" pitchFamily="34" charset="0"/>
              </a:rPr>
              <a:t>Verstoorde glucose homeostase:</a:t>
            </a:r>
            <a:br>
              <a:rPr lang="nl-NL" sz="3200" b="1">
                <a:solidFill>
                  <a:srgbClr val="FFF61B"/>
                </a:solidFill>
                <a:latin typeface="Candara" pitchFamily="34" charset="0"/>
              </a:rPr>
            </a:br>
            <a:r>
              <a:rPr lang="nl-NL" sz="3200" b="1">
                <a:solidFill>
                  <a:srgbClr val="FFF61B"/>
                </a:solidFill>
                <a:latin typeface="Candara" pitchFamily="34" charset="0"/>
              </a:rPr>
              <a:t>diabetes mellitus type 2</a:t>
            </a:r>
          </a:p>
          <a:p>
            <a:endParaRPr lang="nl-NL" sz="3200">
              <a:latin typeface="Candara" pitchFamily="34" charset="0"/>
            </a:endParaRPr>
          </a:p>
        </p:txBody>
      </p:sp>
      <p:sp>
        <p:nvSpPr>
          <p:cNvPr id="8260" name="Text Box 2"/>
          <p:cNvSpPr txBox="1">
            <a:spLocks noChangeArrowheads="1"/>
          </p:cNvSpPr>
          <p:nvPr/>
        </p:nvSpPr>
        <p:spPr bwMode="auto">
          <a:xfrm>
            <a:off x="539750" y="6310313"/>
            <a:ext cx="6021388" cy="247650"/>
          </a:xfrm>
          <a:prstGeom prst="rect">
            <a:avLst/>
          </a:prstGeom>
          <a:noFill/>
          <a:ln w="9525">
            <a:noFill/>
            <a:miter lim="800000"/>
            <a:headEnd/>
            <a:tailEnd/>
          </a:ln>
        </p:spPr>
        <p:txBody>
          <a:bodyPr lIns="90000" tIns="46800" rIns="90000" bIns="46800">
            <a:spAutoFit/>
          </a:bodyPr>
          <a:lstStyle/>
          <a:p>
            <a:pPr>
              <a:spcBef>
                <a:spcPct val="20000"/>
              </a:spcBef>
            </a:pPr>
            <a:r>
              <a:rPr lang="en-GB" sz="1000">
                <a:solidFill>
                  <a:srgbClr val="262673"/>
                </a:solidFill>
                <a:latin typeface="Candara" pitchFamily="34" charset="0"/>
              </a:rPr>
              <a:t>1. Gerich J. Mayo Clin Proc 2003;78:447–56; 2. Weyer C, et al. J Clin Invest 1999;104:787–94</a:t>
            </a:r>
            <a:endParaRPr lang="en-US" sz="1000">
              <a:solidFill>
                <a:srgbClr val="262673"/>
              </a:solidFill>
              <a:latin typeface="Candara" pitchFamily="34" charset="0"/>
            </a:endParaRPr>
          </a:p>
        </p:txBody>
      </p:sp>
      <p:sp>
        <p:nvSpPr>
          <p:cNvPr id="8261" name="Rectangle 63"/>
          <p:cNvSpPr>
            <a:spLocks noChangeArrowheads="1"/>
          </p:cNvSpPr>
          <p:nvPr/>
        </p:nvSpPr>
        <p:spPr bwMode="auto">
          <a:xfrm>
            <a:off x="539750" y="6496050"/>
            <a:ext cx="5448300" cy="247650"/>
          </a:xfrm>
          <a:prstGeom prst="rect">
            <a:avLst/>
          </a:prstGeom>
          <a:noFill/>
          <a:ln w="9525">
            <a:noFill/>
            <a:miter lim="800000"/>
            <a:headEnd/>
            <a:tailEnd/>
          </a:ln>
        </p:spPr>
        <p:txBody>
          <a:bodyPr wrap="none" lIns="90000" tIns="46800" rIns="90000" bIns="46800">
            <a:spAutoFit/>
          </a:bodyPr>
          <a:lstStyle/>
          <a:p>
            <a:r>
              <a:rPr lang="en-US" sz="1000">
                <a:solidFill>
                  <a:srgbClr val="262673"/>
                </a:solidFill>
                <a:latin typeface="Candara" pitchFamily="34" charset="0"/>
              </a:rPr>
              <a:t>Aangepast naar: Type 2 Diabetes BASICS. Minneapolis, Minn: International Diabetes</a:t>
            </a:r>
            <a:r>
              <a:rPr lang="en-US" sz="1000" b="1">
                <a:solidFill>
                  <a:srgbClr val="262673"/>
                </a:solidFill>
                <a:latin typeface="Candara" pitchFamily="34" charset="0"/>
              </a:rPr>
              <a:t> </a:t>
            </a:r>
            <a:r>
              <a:rPr lang="en-US" sz="1000">
                <a:solidFill>
                  <a:srgbClr val="262673"/>
                </a:solidFill>
                <a:latin typeface="Candara" pitchFamily="34" charset="0"/>
              </a:rPr>
              <a:t>Center, 2000</a:t>
            </a:r>
            <a:endParaRPr lang="en-GB" sz="1000">
              <a:solidFill>
                <a:srgbClr val="262673"/>
              </a:solidFill>
              <a:latin typeface="Candar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595313" y="2325688"/>
            <a:ext cx="3019425" cy="862012"/>
          </a:xfrm>
          <a:prstGeom prst="rect">
            <a:avLst/>
          </a:prstGeom>
          <a:solidFill>
            <a:schemeClr val="accent2">
              <a:lumMod val="75000"/>
            </a:schemeClr>
          </a:solidFill>
          <a:ln w="9525">
            <a:noFill/>
            <a:miter lim="800000"/>
            <a:headEnd/>
            <a:tailEnd/>
          </a:ln>
          <a:effectLst/>
        </p:spPr>
        <p:txBody>
          <a:bodyPr>
            <a:spAutoFit/>
          </a:bodyPr>
          <a:lstStyle/>
          <a:p>
            <a:pPr eaLnBrk="0" hangingPunct="0">
              <a:defRPr/>
            </a:pPr>
            <a:r>
              <a:rPr lang="nl-NL" b="1">
                <a:solidFill>
                  <a:srgbClr val="FFFF00"/>
                </a:solidFill>
                <a:latin typeface="Candara" pitchFamily="-65" charset="0"/>
              </a:rPr>
              <a:t>4209 nieuwe DMT2 (1998)</a:t>
            </a:r>
          </a:p>
          <a:p>
            <a:pPr eaLnBrk="0" hangingPunct="0">
              <a:buFontTx/>
              <a:buChar char="•"/>
              <a:defRPr/>
            </a:pPr>
            <a:r>
              <a:rPr lang="nl-NL">
                <a:solidFill>
                  <a:srgbClr val="FFFFFF"/>
                </a:solidFill>
                <a:latin typeface="Candara" pitchFamily="-65" charset="0"/>
              </a:rPr>
              <a:t> </a:t>
            </a:r>
            <a:r>
              <a:rPr lang="nl-NL" sz="1400">
                <a:solidFill>
                  <a:srgbClr val="FFFFFF"/>
                </a:solidFill>
                <a:latin typeface="Candara" pitchFamily="-65" charset="0"/>
              </a:rPr>
              <a:t>25% reductie micro</a:t>
            </a:r>
            <a:endParaRPr lang="nl-NL" sz="1400">
              <a:solidFill>
                <a:srgbClr val="FFFFFF"/>
              </a:solidFill>
              <a:latin typeface="Candara" pitchFamily="-65" charset="0"/>
              <a:sym typeface="Wingdings" pitchFamily="-65" charset="2"/>
            </a:endParaRPr>
          </a:p>
          <a:p>
            <a:pPr eaLnBrk="0" hangingPunct="0">
              <a:buFontTx/>
              <a:buChar char="•"/>
              <a:defRPr/>
            </a:pPr>
            <a:r>
              <a:rPr lang="nl-NL" sz="1400">
                <a:solidFill>
                  <a:srgbClr val="FFFFFF"/>
                </a:solidFill>
                <a:latin typeface="Candara" pitchFamily="-65" charset="0"/>
                <a:sym typeface="Wingdings" pitchFamily="-65" charset="2"/>
              </a:rPr>
              <a:t> 16% reductie macro (p=0,052)</a:t>
            </a:r>
            <a:endParaRPr lang="en-US" sz="1400">
              <a:solidFill>
                <a:srgbClr val="FFFFFF"/>
              </a:solidFill>
              <a:latin typeface="Candara" pitchFamily="-65" charset="0"/>
            </a:endParaRPr>
          </a:p>
        </p:txBody>
      </p:sp>
      <p:sp>
        <p:nvSpPr>
          <p:cNvPr id="9219" name="Rectangle 3"/>
          <p:cNvSpPr>
            <a:spLocks noChangeArrowheads="1"/>
          </p:cNvSpPr>
          <p:nvPr/>
        </p:nvSpPr>
        <p:spPr bwMode="auto">
          <a:xfrm>
            <a:off x="4384675" y="2179638"/>
            <a:ext cx="6135688" cy="752475"/>
          </a:xfrm>
          <a:prstGeom prst="rect">
            <a:avLst/>
          </a:prstGeom>
          <a:noFill/>
          <a:ln w="9525">
            <a:noFill/>
            <a:miter lim="800000"/>
            <a:headEnd/>
            <a:tailEnd/>
          </a:ln>
        </p:spPr>
        <p:txBody>
          <a:bodyPr>
            <a:spAutoFit/>
          </a:bodyPr>
          <a:lstStyle/>
          <a:p>
            <a:pPr>
              <a:lnSpc>
                <a:spcPct val="120000"/>
              </a:lnSpc>
              <a:spcBef>
                <a:spcPct val="50000"/>
              </a:spcBef>
              <a:buSzPct val="50000"/>
            </a:pPr>
            <a:r>
              <a:rPr lang="nl-NL" sz="1600" b="1">
                <a:solidFill>
                  <a:srgbClr val="027DC0"/>
                </a:solidFill>
                <a:latin typeface="Candara" pitchFamily="34" charset="0"/>
              </a:rPr>
              <a:t> </a:t>
            </a:r>
            <a:endParaRPr lang="nl-NL" sz="1600" b="1">
              <a:solidFill>
                <a:srgbClr val="262673"/>
              </a:solidFill>
              <a:latin typeface="Candara" pitchFamily="34" charset="0"/>
            </a:endParaRPr>
          </a:p>
          <a:p>
            <a:pPr lvl="1">
              <a:spcBef>
                <a:spcPct val="50000"/>
              </a:spcBef>
              <a:buSzPct val="130000"/>
            </a:pPr>
            <a:r>
              <a:rPr lang="nl-NL" sz="1600" b="1">
                <a:solidFill>
                  <a:srgbClr val="262673"/>
                </a:solidFill>
                <a:latin typeface="Candara" pitchFamily="34" charset="0"/>
              </a:rPr>
              <a:t>Behandeldoel: FPG &lt; 15 mmol/L</a:t>
            </a:r>
            <a:endParaRPr lang="nl-NL" sz="1600" b="1">
              <a:solidFill>
                <a:srgbClr val="262673"/>
              </a:solidFill>
              <a:latin typeface="Candara" pitchFamily="34" charset="0"/>
              <a:sym typeface="Symbol" pitchFamily="-65" charset="2"/>
            </a:endParaRPr>
          </a:p>
        </p:txBody>
      </p:sp>
      <p:sp>
        <p:nvSpPr>
          <p:cNvPr id="9220" name="Text Box 4"/>
          <p:cNvSpPr txBox="1">
            <a:spLocks noChangeArrowheads="1"/>
          </p:cNvSpPr>
          <p:nvPr/>
        </p:nvSpPr>
        <p:spPr bwMode="auto">
          <a:xfrm>
            <a:off x="4414838" y="2170113"/>
            <a:ext cx="2452687" cy="366712"/>
          </a:xfrm>
          <a:prstGeom prst="rect">
            <a:avLst/>
          </a:prstGeom>
          <a:solidFill>
            <a:srgbClr val="FF9900"/>
          </a:solidFill>
          <a:ln w="9525">
            <a:noFill/>
            <a:miter lim="800000"/>
            <a:headEnd/>
            <a:tailEnd/>
          </a:ln>
        </p:spPr>
        <p:txBody>
          <a:bodyPr>
            <a:spAutoFit/>
          </a:bodyPr>
          <a:lstStyle/>
          <a:p>
            <a:pPr eaLnBrk="0" hangingPunct="0">
              <a:spcBef>
                <a:spcPct val="50000"/>
              </a:spcBef>
            </a:pPr>
            <a:r>
              <a:rPr lang="nl-NL" b="1">
                <a:solidFill>
                  <a:srgbClr val="262673"/>
                </a:solidFill>
                <a:latin typeface="Candara" pitchFamily="34" charset="0"/>
              </a:rPr>
              <a:t>Standaard</a:t>
            </a:r>
            <a:endParaRPr lang="en-US" b="1">
              <a:solidFill>
                <a:srgbClr val="262673"/>
              </a:solidFill>
              <a:latin typeface="Candara" pitchFamily="34" charset="0"/>
            </a:endParaRPr>
          </a:p>
        </p:txBody>
      </p:sp>
      <p:sp>
        <p:nvSpPr>
          <p:cNvPr id="9221" name="Rectangle 5"/>
          <p:cNvSpPr>
            <a:spLocks noChangeArrowheads="1"/>
          </p:cNvSpPr>
          <p:nvPr/>
        </p:nvSpPr>
        <p:spPr bwMode="auto">
          <a:xfrm>
            <a:off x="4384675" y="3878263"/>
            <a:ext cx="5751513" cy="752475"/>
          </a:xfrm>
          <a:prstGeom prst="rect">
            <a:avLst/>
          </a:prstGeom>
          <a:noFill/>
          <a:ln w="9525">
            <a:noFill/>
            <a:miter lim="800000"/>
            <a:headEnd/>
            <a:tailEnd/>
          </a:ln>
        </p:spPr>
        <p:txBody>
          <a:bodyPr>
            <a:spAutoFit/>
          </a:bodyPr>
          <a:lstStyle/>
          <a:p>
            <a:pPr>
              <a:lnSpc>
                <a:spcPct val="120000"/>
              </a:lnSpc>
              <a:spcBef>
                <a:spcPct val="50000"/>
              </a:spcBef>
              <a:buSzPct val="50000"/>
            </a:pPr>
            <a:r>
              <a:rPr lang="nl-NL" sz="1600" b="1">
                <a:solidFill>
                  <a:srgbClr val="027DC0"/>
                </a:solidFill>
                <a:latin typeface="Candara" pitchFamily="34" charset="0"/>
              </a:rPr>
              <a:t> </a:t>
            </a:r>
          </a:p>
          <a:p>
            <a:pPr lvl="1">
              <a:spcBef>
                <a:spcPct val="50000"/>
              </a:spcBef>
              <a:buSzPct val="130000"/>
            </a:pPr>
            <a:r>
              <a:rPr lang="nl-NL" sz="1600" b="1">
                <a:solidFill>
                  <a:srgbClr val="262673"/>
                </a:solidFill>
                <a:latin typeface="Candara" pitchFamily="34" charset="0"/>
              </a:rPr>
              <a:t>Behandeldoel: FPG &lt; 6 mmol/L</a:t>
            </a:r>
            <a:endParaRPr lang="nl-NL" sz="1600" b="1">
              <a:solidFill>
                <a:srgbClr val="262673"/>
              </a:solidFill>
              <a:latin typeface="Candara" pitchFamily="34" charset="0"/>
              <a:sym typeface="Symbol" pitchFamily="-65" charset="2"/>
            </a:endParaRPr>
          </a:p>
        </p:txBody>
      </p:sp>
      <p:sp>
        <p:nvSpPr>
          <p:cNvPr id="9222" name="Text Box 6"/>
          <p:cNvSpPr txBox="1">
            <a:spLocks noChangeArrowheads="1"/>
          </p:cNvSpPr>
          <p:nvPr/>
        </p:nvSpPr>
        <p:spPr bwMode="auto">
          <a:xfrm>
            <a:off x="4419600" y="3851275"/>
            <a:ext cx="2452688" cy="366713"/>
          </a:xfrm>
          <a:prstGeom prst="rect">
            <a:avLst/>
          </a:prstGeom>
          <a:solidFill>
            <a:srgbClr val="FF0000"/>
          </a:solidFill>
          <a:ln w="9525">
            <a:noFill/>
            <a:miter lim="800000"/>
            <a:headEnd/>
            <a:tailEnd/>
          </a:ln>
        </p:spPr>
        <p:txBody>
          <a:bodyPr>
            <a:spAutoFit/>
          </a:bodyPr>
          <a:lstStyle/>
          <a:p>
            <a:pPr eaLnBrk="0" hangingPunct="0">
              <a:spcBef>
                <a:spcPct val="50000"/>
              </a:spcBef>
            </a:pPr>
            <a:r>
              <a:rPr lang="nl-NL" b="1">
                <a:solidFill>
                  <a:srgbClr val="262673"/>
                </a:solidFill>
                <a:latin typeface="Candara" pitchFamily="34" charset="0"/>
              </a:rPr>
              <a:t>Intensief</a:t>
            </a:r>
            <a:endParaRPr lang="en-US" b="1">
              <a:solidFill>
                <a:srgbClr val="262673"/>
              </a:solidFill>
              <a:latin typeface="Candara" pitchFamily="34" charset="0"/>
            </a:endParaRPr>
          </a:p>
        </p:txBody>
      </p:sp>
      <p:sp>
        <p:nvSpPr>
          <p:cNvPr id="367623" name="Text Box 7"/>
          <p:cNvSpPr txBox="1">
            <a:spLocks noChangeArrowheads="1"/>
          </p:cNvSpPr>
          <p:nvPr/>
        </p:nvSpPr>
        <p:spPr bwMode="auto">
          <a:xfrm>
            <a:off x="539750" y="4737100"/>
            <a:ext cx="8959850" cy="984250"/>
          </a:xfrm>
          <a:prstGeom prst="rect">
            <a:avLst/>
          </a:prstGeom>
          <a:noFill/>
          <a:ln w="9525">
            <a:noFill/>
            <a:miter lim="800000"/>
            <a:headEnd/>
            <a:tailEnd/>
          </a:ln>
        </p:spPr>
        <p:txBody>
          <a:bodyPr>
            <a:spAutoFit/>
          </a:bodyPr>
          <a:lstStyle/>
          <a:p>
            <a:pPr eaLnBrk="0" hangingPunct="0">
              <a:spcAft>
                <a:spcPts val="600"/>
              </a:spcAft>
            </a:pPr>
            <a:r>
              <a:rPr lang="nl-NL" sz="1600" b="1">
                <a:solidFill>
                  <a:srgbClr val="262673"/>
                </a:solidFill>
                <a:latin typeface="Candara" pitchFamily="34" charset="0"/>
              </a:rPr>
              <a:t>Eindpunten:</a:t>
            </a:r>
          </a:p>
          <a:p>
            <a:pPr eaLnBrk="0" hangingPunct="0">
              <a:spcAft>
                <a:spcPts val="600"/>
              </a:spcAft>
            </a:pPr>
            <a:r>
              <a:rPr lang="nl-NL" sz="1600">
                <a:solidFill>
                  <a:srgbClr val="262673"/>
                </a:solidFill>
                <a:latin typeface="Candara" pitchFamily="34" charset="0"/>
              </a:rPr>
              <a:t>Elk diabetesgerelateerd eindpunt, diabetesgerelateerde sterfte, alle sterfte,  </a:t>
            </a:r>
          </a:p>
          <a:p>
            <a:pPr eaLnBrk="0" hangingPunct="0">
              <a:spcAft>
                <a:spcPts val="600"/>
              </a:spcAft>
            </a:pPr>
            <a:r>
              <a:rPr lang="nl-NL" sz="1600">
                <a:solidFill>
                  <a:srgbClr val="262673"/>
                </a:solidFill>
                <a:latin typeface="Candara" pitchFamily="34" charset="0"/>
              </a:rPr>
              <a:t>myocard infarct, beroerte, perifeer arterieel vaatlijden, microvasculaire complicaties)</a:t>
            </a:r>
          </a:p>
        </p:txBody>
      </p:sp>
      <p:sp>
        <p:nvSpPr>
          <p:cNvPr id="9224" name="AutoShape 9"/>
          <p:cNvSpPr>
            <a:spLocks noChangeArrowheads="1"/>
          </p:cNvSpPr>
          <p:nvPr/>
        </p:nvSpPr>
        <p:spPr bwMode="auto">
          <a:xfrm>
            <a:off x="4410075" y="2933700"/>
            <a:ext cx="2028825" cy="876300"/>
          </a:xfrm>
          <a:prstGeom prst="rightArrow">
            <a:avLst>
              <a:gd name="adj1" fmla="val 58694"/>
              <a:gd name="adj2" fmla="val 62629"/>
            </a:avLst>
          </a:prstGeom>
          <a:solidFill>
            <a:schemeClr val="accent1"/>
          </a:solidFill>
          <a:ln w="9525">
            <a:solidFill>
              <a:schemeClr val="tx1"/>
            </a:solidFill>
            <a:miter lim="800000"/>
            <a:headEnd/>
            <a:tailEnd/>
          </a:ln>
        </p:spPr>
        <p:txBody>
          <a:bodyPr wrap="none" anchor="ctr"/>
          <a:lstStyle/>
          <a:p>
            <a:pPr eaLnBrk="0" hangingPunct="0"/>
            <a:r>
              <a:rPr lang="en-US" sz="1200">
                <a:latin typeface="Candara" pitchFamily="34" charset="0"/>
              </a:rPr>
              <a:t>Gerandomiseerde</a:t>
            </a:r>
          </a:p>
          <a:p>
            <a:pPr eaLnBrk="0" hangingPunct="0"/>
            <a:r>
              <a:rPr lang="en-US" sz="1200">
                <a:latin typeface="Candara" pitchFamily="34" charset="0"/>
              </a:rPr>
              <a:t> fase (10 jr)</a:t>
            </a:r>
          </a:p>
        </p:txBody>
      </p:sp>
      <p:sp>
        <p:nvSpPr>
          <p:cNvPr id="9225" name="Line 11"/>
          <p:cNvSpPr>
            <a:spLocks noChangeShapeType="1"/>
          </p:cNvSpPr>
          <p:nvPr/>
        </p:nvSpPr>
        <p:spPr bwMode="auto">
          <a:xfrm flipV="1">
            <a:off x="3754438" y="2319338"/>
            <a:ext cx="588962" cy="520700"/>
          </a:xfrm>
          <a:prstGeom prst="line">
            <a:avLst/>
          </a:prstGeom>
          <a:noFill/>
          <a:ln w="9525">
            <a:solidFill>
              <a:schemeClr val="tx1"/>
            </a:solidFill>
            <a:round/>
            <a:headEnd/>
            <a:tailEnd type="triangle" w="med" len="med"/>
          </a:ln>
        </p:spPr>
        <p:txBody>
          <a:bodyPr/>
          <a:lstStyle/>
          <a:p>
            <a:endParaRPr lang="nl-NL"/>
          </a:p>
        </p:txBody>
      </p:sp>
      <p:sp>
        <p:nvSpPr>
          <p:cNvPr id="9226" name="Line 12"/>
          <p:cNvSpPr>
            <a:spLocks noChangeShapeType="1"/>
          </p:cNvSpPr>
          <p:nvPr/>
        </p:nvSpPr>
        <p:spPr bwMode="auto">
          <a:xfrm>
            <a:off x="3757613" y="2840038"/>
            <a:ext cx="573087" cy="1223962"/>
          </a:xfrm>
          <a:prstGeom prst="line">
            <a:avLst/>
          </a:prstGeom>
          <a:noFill/>
          <a:ln w="9525">
            <a:solidFill>
              <a:schemeClr val="tx1"/>
            </a:solidFill>
            <a:round/>
            <a:headEnd/>
            <a:tailEnd type="triangle" w="med" len="med"/>
          </a:ln>
        </p:spPr>
        <p:txBody>
          <a:bodyPr/>
          <a:lstStyle/>
          <a:p>
            <a:endParaRPr lang="nl-NL"/>
          </a:p>
        </p:txBody>
      </p:sp>
      <p:sp>
        <p:nvSpPr>
          <p:cNvPr id="367634" name="Text Box 18"/>
          <p:cNvSpPr txBox="1">
            <a:spLocks noChangeArrowheads="1"/>
          </p:cNvSpPr>
          <p:nvPr/>
        </p:nvSpPr>
        <p:spPr bwMode="auto">
          <a:xfrm>
            <a:off x="590550" y="3219450"/>
            <a:ext cx="3024188" cy="800100"/>
          </a:xfrm>
          <a:prstGeom prst="rect">
            <a:avLst/>
          </a:prstGeom>
          <a:solidFill>
            <a:schemeClr val="accent2">
              <a:lumMod val="75000"/>
            </a:schemeClr>
          </a:solidFill>
          <a:ln w="9525">
            <a:noFill/>
            <a:miter lim="800000"/>
            <a:headEnd/>
            <a:tailEnd/>
          </a:ln>
          <a:effectLst/>
        </p:spPr>
        <p:txBody>
          <a:bodyPr>
            <a:spAutoFit/>
          </a:bodyPr>
          <a:lstStyle/>
          <a:p>
            <a:pPr eaLnBrk="0" hangingPunct="0">
              <a:defRPr/>
            </a:pPr>
            <a:r>
              <a:rPr lang="nl-NL" b="1">
                <a:solidFill>
                  <a:srgbClr val="FFFF00"/>
                </a:solidFill>
                <a:latin typeface="Candara" pitchFamily="-65" charset="0"/>
                <a:sym typeface="Wingdings" pitchFamily="-65" charset="2"/>
              </a:rPr>
              <a:t>3227 patiënten follow-up</a:t>
            </a:r>
            <a:r>
              <a:rPr lang="nl-NL" b="1">
                <a:solidFill>
                  <a:srgbClr val="262673"/>
                </a:solidFill>
                <a:latin typeface="Candara" pitchFamily="-65" charset="0"/>
                <a:sym typeface="Wingdings" pitchFamily="-65" charset="2"/>
              </a:rPr>
              <a:t> </a:t>
            </a:r>
          </a:p>
          <a:p>
            <a:pPr eaLnBrk="0" hangingPunct="0">
              <a:buFontTx/>
              <a:buChar char="•"/>
              <a:defRPr/>
            </a:pPr>
            <a:r>
              <a:rPr lang="nl-NL" sz="1400">
                <a:solidFill>
                  <a:srgbClr val="FFFFFF"/>
                </a:solidFill>
                <a:latin typeface="Candara" pitchFamily="-65" charset="0"/>
                <a:sym typeface="Wingdings" pitchFamily="-65" charset="2"/>
              </a:rPr>
              <a:t> HbA1c 7,9% resp 8,5%</a:t>
            </a:r>
          </a:p>
          <a:p>
            <a:pPr eaLnBrk="0" hangingPunct="0">
              <a:buFontTx/>
              <a:buChar char="•"/>
              <a:defRPr/>
            </a:pPr>
            <a:r>
              <a:rPr lang="nl-NL" sz="1400">
                <a:solidFill>
                  <a:srgbClr val="FFFFFF"/>
                </a:solidFill>
                <a:latin typeface="Candara" pitchFamily="-65" charset="0"/>
                <a:sym typeface="Wingdings" pitchFamily="-65" charset="2"/>
              </a:rPr>
              <a:t> FPG 8,9 resp 9,9 mmol/L</a:t>
            </a:r>
            <a:endParaRPr lang="en-US" sz="1400">
              <a:solidFill>
                <a:srgbClr val="FFFFFF"/>
              </a:solidFill>
              <a:latin typeface="Candara" pitchFamily="-65" charset="0"/>
            </a:endParaRPr>
          </a:p>
        </p:txBody>
      </p:sp>
      <p:sp>
        <p:nvSpPr>
          <p:cNvPr id="9228" name="Rectangle 8"/>
          <p:cNvSpPr>
            <a:spLocks noChangeArrowheads="1"/>
          </p:cNvSpPr>
          <p:nvPr/>
        </p:nvSpPr>
        <p:spPr bwMode="auto">
          <a:xfrm>
            <a:off x="547688" y="765175"/>
            <a:ext cx="85963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Effect van intensieve behandeling bij Diabetes Mellitus type 2 (DMT2)</a:t>
            </a:r>
          </a:p>
        </p:txBody>
      </p:sp>
      <p:sp>
        <p:nvSpPr>
          <p:cNvPr id="9229"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Intensieve behandeling: UKPDS</a:t>
            </a:r>
            <a:endParaRPr lang="nl-NL">
              <a:latin typeface="Candara" pitchFamily="34" charset="0"/>
            </a:endParaRPr>
          </a:p>
        </p:txBody>
      </p:sp>
      <p:cxnSp>
        <p:nvCxnSpPr>
          <p:cNvPr id="21" name="Rechte verbindingslijn 20"/>
          <p:cNvCxnSpPr/>
          <p:nvPr/>
        </p:nvCxnSpPr>
        <p:spPr bwMode="auto">
          <a:xfrm>
            <a:off x="673100" y="1295400"/>
            <a:ext cx="84582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grpSp>
        <p:nvGrpSpPr>
          <p:cNvPr id="2" name="Groeperen 22"/>
          <p:cNvGrpSpPr>
            <a:grpSpLocks/>
          </p:cNvGrpSpPr>
          <p:nvPr/>
        </p:nvGrpSpPr>
        <p:grpSpPr bwMode="auto">
          <a:xfrm>
            <a:off x="6448425" y="2166938"/>
            <a:ext cx="2085975" cy="2047875"/>
            <a:chOff x="6448425" y="1963738"/>
            <a:chExt cx="2085975" cy="2047876"/>
          </a:xfrm>
        </p:grpSpPr>
        <p:sp>
          <p:nvSpPr>
            <p:cNvPr id="9233" name="Text Box 15"/>
            <p:cNvSpPr txBox="1">
              <a:spLocks noChangeArrowheads="1"/>
            </p:cNvSpPr>
            <p:nvPr/>
          </p:nvSpPr>
          <p:spPr bwMode="auto">
            <a:xfrm>
              <a:off x="6448425" y="1963738"/>
              <a:ext cx="2014538" cy="366712"/>
            </a:xfrm>
            <a:prstGeom prst="rect">
              <a:avLst/>
            </a:prstGeom>
            <a:solidFill>
              <a:srgbClr val="FF0000"/>
            </a:solidFill>
            <a:ln w="9525">
              <a:noFill/>
              <a:miter lim="800000"/>
              <a:headEnd/>
              <a:tailEnd/>
            </a:ln>
          </p:spPr>
          <p:txBody>
            <a:bodyPr>
              <a:spAutoFit/>
            </a:bodyPr>
            <a:lstStyle/>
            <a:p>
              <a:pPr eaLnBrk="0" hangingPunct="0">
                <a:spcBef>
                  <a:spcPct val="50000"/>
                </a:spcBef>
              </a:pPr>
              <a:r>
                <a:rPr lang="nl-NL" b="1">
                  <a:solidFill>
                    <a:srgbClr val="262673"/>
                  </a:solidFill>
                  <a:latin typeface="Candara" pitchFamily="34" charset="0"/>
                </a:rPr>
                <a:t>Intensief</a:t>
              </a:r>
              <a:endParaRPr lang="en-US" b="1">
                <a:solidFill>
                  <a:srgbClr val="262673"/>
                </a:solidFill>
                <a:latin typeface="Candara" pitchFamily="34" charset="0"/>
              </a:endParaRPr>
            </a:p>
          </p:txBody>
        </p:sp>
        <p:sp>
          <p:nvSpPr>
            <p:cNvPr id="9234" name="Text Box 17"/>
            <p:cNvSpPr txBox="1">
              <a:spLocks noChangeArrowheads="1"/>
            </p:cNvSpPr>
            <p:nvPr/>
          </p:nvSpPr>
          <p:spPr bwMode="auto">
            <a:xfrm>
              <a:off x="6448425" y="3644901"/>
              <a:ext cx="2014538" cy="366713"/>
            </a:xfrm>
            <a:prstGeom prst="rect">
              <a:avLst/>
            </a:prstGeom>
            <a:solidFill>
              <a:srgbClr val="FF0000"/>
            </a:solidFill>
            <a:ln w="9525">
              <a:noFill/>
              <a:miter lim="800000"/>
              <a:headEnd/>
              <a:tailEnd/>
            </a:ln>
          </p:spPr>
          <p:txBody>
            <a:bodyPr>
              <a:spAutoFit/>
            </a:bodyPr>
            <a:lstStyle/>
            <a:p>
              <a:pPr eaLnBrk="0" hangingPunct="0">
                <a:spcBef>
                  <a:spcPct val="50000"/>
                </a:spcBef>
              </a:pPr>
              <a:r>
                <a:rPr lang="nl-NL" b="1">
                  <a:solidFill>
                    <a:srgbClr val="262673"/>
                  </a:solidFill>
                  <a:latin typeface="Candara" pitchFamily="34" charset="0"/>
                </a:rPr>
                <a:t>Intensief</a:t>
              </a:r>
              <a:endParaRPr lang="en-US" b="1">
                <a:solidFill>
                  <a:srgbClr val="262673"/>
                </a:solidFill>
                <a:latin typeface="Candara" pitchFamily="34" charset="0"/>
              </a:endParaRPr>
            </a:p>
          </p:txBody>
        </p:sp>
        <p:sp>
          <p:nvSpPr>
            <p:cNvPr id="9235" name="AutoShape 9"/>
            <p:cNvSpPr>
              <a:spLocks noChangeArrowheads="1"/>
            </p:cNvSpPr>
            <p:nvPr/>
          </p:nvSpPr>
          <p:spPr bwMode="auto">
            <a:xfrm>
              <a:off x="6454775" y="2730500"/>
              <a:ext cx="2079625" cy="876300"/>
            </a:xfrm>
            <a:prstGeom prst="rightArrow">
              <a:avLst>
                <a:gd name="adj1" fmla="val 58694"/>
                <a:gd name="adj2" fmla="val 62637"/>
              </a:avLst>
            </a:prstGeom>
            <a:solidFill>
              <a:schemeClr val="accent1"/>
            </a:solidFill>
            <a:ln w="9525">
              <a:solidFill>
                <a:schemeClr val="tx1"/>
              </a:solidFill>
              <a:miter lim="800000"/>
              <a:headEnd/>
              <a:tailEnd/>
            </a:ln>
          </p:spPr>
          <p:txBody>
            <a:bodyPr wrap="none" anchor="ctr"/>
            <a:lstStyle/>
            <a:p>
              <a:pPr eaLnBrk="0" hangingPunct="0"/>
              <a:r>
                <a:rPr lang="en-US" sz="1200">
                  <a:latin typeface="Candara" pitchFamily="34" charset="0"/>
                </a:rPr>
                <a:t> Follow-up 10 jaar</a:t>
              </a:r>
            </a:p>
            <a:p>
              <a:pPr eaLnBrk="0" hangingPunct="0"/>
              <a:r>
                <a:rPr lang="en-US" sz="1200">
                  <a:latin typeface="Candara" pitchFamily="34" charset="0"/>
                </a:rPr>
                <a:t> (gem. 17 jr)</a:t>
              </a:r>
            </a:p>
          </p:txBody>
        </p:sp>
      </p:grpSp>
      <p:sp>
        <p:nvSpPr>
          <p:cNvPr id="9232" name="Rectangle 2"/>
          <p:cNvSpPr>
            <a:spLocks noChangeArrowheads="1"/>
          </p:cNvSpPr>
          <p:nvPr/>
        </p:nvSpPr>
        <p:spPr bwMode="auto">
          <a:xfrm>
            <a:off x="522288" y="6515100"/>
            <a:ext cx="272732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Holman et al. N Engl J Med 2008; 359:1577-1589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7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547688" y="765175"/>
            <a:ext cx="85963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Effect van intensieve behandeling bij Diabetes mellitus type 2</a:t>
            </a:r>
          </a:p>
        </p:txBody>
      </p:sp>
      <p:sp>
        <p:nvSpPr>
          <p:cNvPr id="10243"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Intensieve behandeling: UKPDS</a:t>
            </a:r>
            <a:endParaRPr lang="nl-NL">
              <a:latin typeface="Candara" pitchFamily="34" charset="0"/>
            </a:endParaRPr>
          </a:p>
        </p:txBody>
      </p:sp>
      <p:graphicFrame>
        <p:nvGraphicFramePr>
          <p:cNvPr id="7" name="Tabel 6"/>
          <p:cNvGraphicFramePr>
            <a:graphicFrameLocks noGrp="1"/>
          </p:cNvGraphicFramePr>
          <p:nvPr/>
        </p:nvGraphicFramePr>
        <p:xfrm>
          <a:off x="1765300" y="1835150"/>
          <a:ext cx="609600" cy="3695700"/>
        </p:xfrm>
        <a:graphic>
          <a:graphicData uri="http://schemas.openxmlformats.org/drawingml/2006/table">
            <a:tbl>
              <a:tblPr/>
              <a:tblGrid>
                <a:gridCol w="609600"/>
              </a:tblGrid>
              <a:tr h="923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10</a:t>
                      </a:r>
                    </a:p>
                  </a:txBody>
                  <a:tcPr horzOverflow="overflow">
                    <a:lnL>
                      <a:noFill/>
                    </a:lnL>
                    <a:lnR>
                      <a:noFill/>
                    </a:lnR>
                    <a:lnT>
                      <a:noFill/>
                    </a:lnT>
                    <a:lnB>
                      <a:noFill/>
                    </a:lnB>
                    <a:lnTlToBr>
                      <a:noFill/>
                    </a:lnTlToBr>
                    <a:lnBlToTr>
                      <a:noFill/>
                    </a:lnBlToTr>
                    <a:noFill/>
                  </a:tcPr>
                </a:tc>
              </a:tr>
              <a:tr h="923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9</a:t>
                      </a:r>
                    </a:p>
                  </a:txBody>
                  <a:tcPr horzOverflow="overflow">
                    <a:lnL>
                      <a:noFill/>
                    </a:lnL>
                    <a:lnR>
                      <a:noFill/>
                    </a:lnR>
                    <a:lnT>
                      <a:noFill/>
                    </a:lnT>
                    <a:lnB>
                      <a:noFill/>
                    </a:lnB>
                    <a:lnTlToBr>
                      <a:noFill/>
                    </a:lnTlToBr>
                    <a:lnBlToTr>
                      <a:noFill/>
                    </a:lnBlToTr>
                    <a:noFill/>
                  </a:tcPr>
                </a:tc>
              </a:tr>
              <a:tr h="923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8</a:t>
                      </a:r>
                    </a:p>
                  </a:txBody>
                  <a:tcPr horzOverflow="overflow">
                    <a:lnL>
                      <a:noFill/>
                    </a:lnL>
                    <a:lnR>
                      <a:noFill/>
                    </a:lnR>
                    <a:lnT>
                      <a:noFill/>
                    </a:lnT>
                    <a:lnB>
                      <a:noFill/>
                    </a:lnB>
                    <a:lnTlToBr>
                      <a:noFill/>
                    </a:lnTlToBr>
                    <a:lnBlToTr>
                      <a:noFill/>
                    </a:lnBlToTr>
                    <a:noFill/>
                  </a:tcPr>
                </a:tc>
              </a:tr>
              <a:tr h="923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7</a:t>
                      </a:r>
                    </a:p>
                  </a:txBody>
                  <a:tcPr horzOverflow="overflow">
                    <a:lnL>
                      <a:noFill/>
                    </a:lnL>
                    <a:lnR>
                      <a:noFill/>
                    </a:lnR>
                    <a:lnT>
                      <a:noFill/>
                    </a:lnT>
                    <a:lnB>
                      <a:noFill/>
                    </a:lnB>
                    <a:lnTlToBr>
                      <a:noFill/>
                    </a:lnTlToBr>
                    <a:lnBlToTr>
                      <a:noFill/>
                    </a:lnBlToTr>
                    <a:noFill/>
                  </a:tcPr>
                </a:tc>
              </a:tr>
            </a:tbl>
          </a:graphicData>
        </a:graphic>
      </p:graphicFrame>
      <p:graphicFrame>
        <p:nvGraphicFramePr>
          <p:cNvPr id="8" name="Tabel 7"/>
          <p:cNvGraphicFramePr>
            <a:graphicFrameLocks noGrp="1"/>
          </p:cNvGraphicFramePr>
          <p:nvPr/>
        </p:nvGraphicFramePr>
        <p:xfrm>
          <a:off x="2578100" y="5524500"/>
          <a:ext cx="5041900" cy="304800"/>
        </p:xfrm>
        <a:graphic>
          <a:graphicData uri="http://schemas.openxmlformats.org/drawingml/2006/table">
            <a:tbl>
              <a:tblPr/>
              <a:tblGrid>
                <a:gridCol w="839788"/>
                <a:gridCol w="841375"/>
                <a:gridCol w="839787"/>
                <a:gridCol w="839788"/>
                <a:gridCol w="841375"/>
                <a:gridCol w="839787"/>
              </a:tblGrid>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1997</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1998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1999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2002</a:t>
                      </a:r>
                    </a:p>
                  </a:txBody>
                  <a:tcPr horzOverflow="overflow">
                    <a:lnL>
                      <a:noFill/>
                    </a:lnL>
                    <a:lnR>
                      <a:noFill/>
                    </a:lnR>
                    <a:lnT>
                      <a:noFill/>
                    </a:lnT>
                    <a:lnB>
                      <a:noFill/>
                    </a:lnB>
                    <a:lnTlToBr>
                      <a:noFill/>
                    </a:lnTlToBr>
                    <a:lnBlToTr>
                      <a:noFill/>
                    </a:lnBlToTr>
                    <a:noFill/>
                  </a:tcPr>
                </a:tc>
              </a:tr>
            </a:tbl>
          </a:graphicData>
        </a:graphic>
      </p:graphicFrame>
      <p:cxnSp>
        <p:nvCxnSpPr>
          <p:cNvPr id="10256" name="Rechte verbindingslijn 8"/>
          <p:cNvCxnSpPr>
            <a:cxnSpLocks noChangeShapeType="1"/>
          </p:cNvCxnSpPr>
          <p:nvPr/>
        </p:nvCxnSpPr>
        <p:spPr bwMode="auto">
          <a:xfrm rot="5400000">
            <a:off x="927101" y="3663950"/>
            <a:ext cx="3200400" cy="3175"/>
          </a:xfrm>
          <a:prstGeom prst="line">
            <a:avLst/>
          </a:prstGeom>
          <a:noFill/>
          <a:ln w="9525">
            <a:solidFill>
              <a:schemeClr val="tx1"/>
            </a:solidFill>
            <a:round/>
            <a:headEnd/>
            <a:tailEnd/>
          </a:ln>
        </p:spPr>
      </p:cxnSp>
      <p:cxnSp>
        <p:nvCxnSpPr>
          <p:cNvPr id="10257" name="Rechte verbindingslijn 9"/>
          <p:cNvCxnSpPr>
            <a:cxnSpLocks noChangeShapeType="1"/>
          </p:cNvCxnSpPr>
          <p:nvPr/>
        </p:nvCxnSpPr>
        <p:spPr bwMode="auto">
          <a:xfrm>
            <a:off x="2374900" y="5537200"/>
            <a:ext cx="4965700" cy="1588"/>
          </a:xfrm>
          <a:prstGeom prst="line">
            <a:avLst/>
          </a:prstGeom>
          <a:noFill/>
          <a:ln w="9525">
            <a:solidFill>
              <a:schemeClr val="tx1"/>
            </a:solidFill>
            <a:round/>
            <a:headEnd/>
            <a:tailEnd/>
          </a:ln>
        </p:spPr>
      </p:cxnSp>
      <p:cxnSp>
        <p:nvCxnSpPr>
          <p:cNvPr id="10258" name="Rechte verbindingslijn 10"/>
          <p:cNvCxnSpPr>
            <a:cxnSpLocks noChangeShapeType="1"/>
          </p:cNvCxnSpPr>
          <p:nvPr/>
        </p:nvCxnSpPr>
        <p:spPr bwMode="auto">
          <a:xfrm>
            <a:off x="2374900" y="2065338"/>
            <a:ext cx="152400" cy="1587"/>
          </a:xfrm>
          <a:prstGeom prst="line">
            <a:avLst/>
          </a:prstGeom>
          <a:noFill/>
          <a:ln w="9525">
            <a:solidFill>
              <a:schemeClr val="tx1"/>
            </a:solidFill>
            <a:round/>
            <a:headEnd/>
            <a:tailEnd/>
          </a:ln>
        </p:spPr>
      </p:cxnSp>
      <p:cxnSp>
        <p:nvCxnSpPr>
          <p:cNvPr id="10259" name="Rechte verbindingslijn 11"/>
          <p:cNvCxnSpPr>
            <a:cxnSpLocks noChangeShapeType="1"/>
          </p:cNvCxnSpPr>
          <p:nvPr/>
        </p:nvCxnSpPr>
        <p:spPr bwMode="auto">
          <a:xfrm>
            <a:off x="2374900" y="2986088"/>
            <a:ext cx="152400" cy="1587"/>
          </a:xfrm>
          <a:prstGeom prst="line">
            <a:avLst/>
          </a:prstGeom>
          <a:noFill/>
          <a:ln w="9525">
            <a:solidFill>
              <a:schemeClr val="tx1"/>
            </a:solidFill>
            <a:round/>
            <a:headEnd/>
            <a:tailEnd/>
          </a:ln>
        </p:spPr>
      </p:cxnSp>
      <p:cxnSp>
        <p:nvCxnSpPr>
          <p:cNvPr id="10260" name="Rechte verbindingslijn 13"/>
          <p:cNvCxnSpPr>
            <a:cxnSpLocks noChangeShapeType="1"/>
          </p:cNvCxnSpPr>
          <p:nvPr/>
        </p:nvCxnSpPr>
        <p:spPr bwMode="auto">
          <a:xfrm>
            <a:off x="2374900" y="3906838"/>
            <a:ext cx="152400" cy="1587"/>
          </a:xfrm>
          <a:prstGeom prst="line">
            <a:avLst/>
          </a:prstGeom>
          <a:noFill/>
          <a:ln w="9525">
            <a:solidFill>
              <a:schemeClr val="tx1"/>
            </a:solidFill>
            <a:round/>
            <a:headEnd/>
            <a:tailEnd/>
          </a:ln>
        </p:spPr>
      </p:cxnSp>
      <p:cxnSp>
        <p:nvCxnSpPr>
          <p:cNvPr id="10261" name="Rechte verbindingslijn 14"/>
          <p:cNvCxnSpPr>
            <a:cxnSpLocks noChangeShapeType="1"/>
          </p:cNvCxnSpPr>
          <p:nvPr/>
        </p:nvCxnSpPr>
        <p:spPr bwMode="auto">
          <a:xfrm>
            <a:off x="2374900" y="4367213"/>
            <a:ext cx="152400" cy="1587"/>
          </a:xfrm>
          <a:prstGeom prst="line">
            <a:avLst/>
          </a:prstGeom>
          <a:noFill/>
          <a:ln w="9525">
            <a:solidFill>
              <a:schemeClr val="tx1"/>
            </a:solidFill>
            <a:round/>
            <a:headEnd/>
            <a:tailEnd/>
          </a:ln>
        </p:spPr>
      </p:cxnSp>
      <p:sp>
        <p:nvSpPr>
          <p:cNvPr id="10262" name="Rechthoek 17"/>
          <p:cNvSpPr>
            <a:spLocks noChangeArrowheads="1"/>
          </p:cNvSpPr>
          <p:nvPr/>
        </p:nvSpPr>
        <p:spPr bwMode="auto">
          <a:xfrm>
            <a:off x="2906713" y="3665538"/>
            <a:ext cx="127000" cy="127000"/>
          </a:xfrm>
          <a:prstGeom prst="rect">
            <a:avLst/>
          </a:prstGeom>
          <a:solidFill>
            <a:srgbClr val="FF0000"/>
          </a:solidFill>
          <a:ln w="0">
            <a:noFill/>
            <a:round/>
            <a:headEnd/>
            <a:tailEnd/>
          </a:ln>
        </p:spPr>
        <p:txBody>
          <a:bodyPr vert="eaVert" wrap="none" anchor="ctr"/>
          <a:lstStyle/>
          <a:p>
            <a:pPr algn="ctr"/>
            <a:endParaRPr lang="en-US"/>
          </a:p>
        </p:txBody>
      </p:sp>
      <p:cxnSp>
        <p:nvCxnSpPr>
          <p:cNvPr id="10263" name="Rechte verbindingslijn 18"/>
          <p:cNvCxnSpPr>
            <a:cxnSpLocks noChangeShapeType="1"/>
          </p:cNvCxnSpPr>
          <p:nvPr/>
        </p:nvCxnSpPr>
        <p:spPr bwMode="auto">
          <a:xfrm rot="5400000">
            <a:off x="2810669" y="3723481"/>
            <a:ext cx="317500" cy="1588"/>
          </a:xfrm>
          <a:prstGeom prst="line">
            <a:avLst/>
          </a:prstGeom>
          <a:noFill/>
          <a:ln w="38100">
            <a:solidFill>
              <a:srgbClr val="FF0000"/>
            </a:solidFill>
            <a:round/>
            <a:headEnd/>
            <a:tailEnd/>
          </a:ln>
        </p:spPr>
      </p:cxnSp>
      <p:sp>
        <p:nvSpPr>
          <p:cNvPr id="10264" name="Tekstvak 52"/>
          <p:cNvSpPr txBox="1">
            <a:spLocks noChangeArrowheads="1"/>
          </p:cNvSpPr>
          <p:nvPr/>
        </p:nvSpPr>
        <p:spPr bwMode="auto">
          <a:xfrm>
            <a:off x="2476500" y="193675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0.01</a:t>
            </a:r>
          </a:p>
        </p:txBody>
      </p:sp>
      <p:sp>
        <p:nvSpPr>
          <p:cNvPr id="10265" name="Tekstvak 54"/>
          <p:cNvSpPr txBox="1">
            <a:spLocks noChangeArrowheads="1"/>
          </p:cNvSpPr>
          <p:nvPr/>
        </p:nvSpPr>
        <p:spPr bwMode="auto">
          <a:xfrm rot="-5400000">
            <a:off x="-165099" y="3662362"/>
            <a:ext cx="3683000" cy="307975"/>
          </a:xfrm>
          <a:prstGeom prst="rect">
            <a:avLst/>
          </a:prstGeom>
          <a:noFill/>
          <a:ln w="9525">
            <a:noFill/>
            <a:miter lim="800000"/>
            <a:headEnd/>
            <a:tailEnd/>
          </a:ln>
        </p:spPr>
        <p:txBody>
          <a:bodyPr>
            <a:spAutoFit/>
          </a:bodyPr>
          <a:lstStyle/>
          <a:p>
            <a:pPr algn="ctr"/>
            <a:r>
              <a:rPr lang="nl-NL" sz="1400" b="1">
                <a:solidFill>
                  <a:srgbClr val="222268"/>
                </a:solidFill>
                <a:latin typeface="Candara" pitchFamily="34" charset="0"/>
              </a:rPr>
              <a:t>Geglycosileerd Hemoglobine (%)</a:t>
            </a:r>
          </a:p>
        </p:txBody>
      </p:sp>
      <p:cxnSp>
        <p:nvCxnSpPr>
          <p:cNvPr id="56" name="Rechte verbindingslijn 55"/>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cxnSp>
        <p:nvCxnSpPr>
          <p:cNvPr id="10267" name="Rechte verbindingslijn 60"/>
          <p:cNvCxnSpPr>
            <a:cxnSpLocks noChangeShapeType="1"/>
          </p:cNvCxnSpPr>
          <p:nvPr/>
        </p:nvCxnSpPr>
        <p:spPr bwMode="auto">
          <a:xfrm rot="5400000">
            <a:off x="2419350" y="5443538"/>
            <a:ext cx="214313" cy="1587"/>
          </a:xfrm>
          <a:prstGeom prst="line">
            <a:avLst/>
          </a:prstGeom>
          <a:noFill/>
          <a:ln w="9525">
            <a:solidFill>
              <a:schemeClr val="tx1"/>
            </a:solidFill>
            <a:round/>
            <a:headEnd/>
            <a:tailEnd/>
          </a:ln>
        </p:spPr>
      </p:cxnSp>
      <p:cxnSp>
        <p:nvCxnSpPr>
          <p:cNvPr id="10268" name="Rechte verbindingslijn 64"/>
          <p:cNvCxnSpPr>
            <a:cxnSpLocks noChangeShapeType="1"/>
          </p:cNvCxnSpPr>
          <p:nvPr/>
        </p:nvCxnSpPr>
        <p:spPr bwMode="auto">
          <a:xfrm rot="5400000" flipH="1" flipV="1">
            <a:off x="2419350" y="5191125"/>
            <a:ext cx="190500" cy="165100"/>
          </a:xfrm>
          <a:prstGeom prst="line">
            <a:avLst/>
          </a:prstGeom>
          <a:noFill/>
          <a:ln w="9525">
            <a:solidFill>
              <a:schemeClr val="tx1"/>
            </a:solidFill>
            <a:round/>
            <a:headEnd/>
            <a:tailEnd/>
          </a:ln>
        </p:spPr>
      </p:cxnSp>
      <p:cxnSp>
        <p:nvCxnSpPr>
          <p:cNvPr id="10269" name="Rechte verbindingslijn 65"/>
          <p:cNvCxnSpPr>
            <a:cxnSpLocks noChangeShapeType="1"/>
          </p:cNvCxnSpPr>
          <p:nvPr/>
        </p:nvCxnSpPr>
        <p:spPr bwMode="auto">
          <a:xfrm rot="5400000" flipH="1" flipV="1">
            <a:off x="2419350" y="5267325"/>
            <a:ext cx="190500" cy="165100"/>
          </a:xfrm>
          <a:prstGeom prst="line">
            <a:avLst/>
          </a:prstGeom>
          <a:noFill/>
          <a:ln w="9525">
            <a:solidFill>
              <a:schemeClr val="tx1"/>
            </a:solidFill>
            <a:round/>
            <a:headEnd/>
            <a:tailEnd/>
          </a:ln>
        </p:spPr>
      </p:cxnSp>
      <p:cxnSp>
        <p:nvCxnSpPr>
          <p:cNvPr id="10270" name="Rechte verbindingslijn 69"/>
          <p:cNvCxnSpPr>
            <a:cxnSpLocks noChangeShapeType="1"/>
          </p:cNvCxnSpPr>
          <p:nvPr/>
        </p:nvCxnSpPr>
        <p:spPr bwMode="auto">
          <a:xfrm>
            <a:off x="2374900" y="2525713"/>
            <a:ext cx="152400" cy="1587"/>
          </a:xfrm>
          <a:prstGeom prst="line">
            <a:avLst/>
          </a:prstGeom>
          <a:noFill/>
          <a:ln w="9525">
            <a:solidFill>
              <a:schemeClr val="tx1"/>
            </a:solidFill>
            <a:round/>
            <a:headEnd/>
            <a:tailEnd/>
          </a:ln>
        </p:spPr>
      </p:cxnSp>
      <p:cxnSp>
        <p:nvCxnSpPr>
          <p:cNvPr id="10271" name="Rechte verbindingslijn 70"/>
          <p:cNvCxnSpPr>
            <a:cxnSpLocks noChangeShapeType="1"/>
          </p:cNvCxnSpPr>
          <p:nvPr/>
        </p:nvCxnSpPr>
        <p:spPr bwMode="auto">
          <a:xfrm>
            <a:off x="2374900" y="3446463"/>
            <a:ext cx="152400" cy="1587"/>
          </a:xfrm>
          <a:prstGeom prst="line">
            <a:avLst/>
          </a:prstGeom>
          <a:noFill/>
          <a:ln w="9525">
            <a:solidFill>
              <a:schemeClr val="tx1"/>
            </a:solidFill>
            <a:round/>
            <a:headEnd/>
            <a:tailEnd/>
          </a:ln>
        </p:spPr>
      </p:cxnSp>
      <p:cxnSp>
        <p:nvCxnSpPr>
          <p:cNvPr id="10272" name="Rechte verbindingslijn 71"/>
          <p:cNvCxnSpPr>
            <a:cxnSpLocks noChangeShapeType="1"/>
          </p:cNvCxnSpPr>
          <p:nvPr/>
        </p:nvCxnSpPr>
        <p:spPr bwMode="auto">
          <a:xfrm>
            <a:off x="2374900" y="4827588"/>
            <a:ext cx="152400" cy="1587"/>
          </a:xfrm>
          <a:prstGeom prst="line">
            <a:avLst/>
          </a:prstGeom>
          <a:noFill/>
          <a:ln w="9525">
            <a:solidFill>
              <a:schemeClr val="tx1"/>
            </a:solidFill>
            <a:round/>
            <a:headEnd/>
            <a:tailEnd/>
          </a:ln>
        </p:spPr>
      </p:cxnSp>
      <p:sp>
        <p:nvSpPr>
          <p:cNvPr id="10273" name="Rechthoek 72"/>
          <p:cNvSpPr>
            <a:spLocks noChangeArrowheads="1"/>
          </p:cNvSpPr>
          <p:nvPr/>
        </p:nvSpPr>
        <p:spPr bwMode="auto">
          <a:xfrm>
            <a:off x="2079625" y="5321300"/>
            <a:ext cx="311150" cy="368300"/>
          </a:xfrm>
          <a:prstGeom prst="rect">
            <a:avLst/>
          </a:prstGeom>
          <a:noFill/>
          <a:ln w="9525">
            <a:noFill/>
            <a:miter lim="800000"/>
            <a:headEnd/>
            <a:tailEnd/>
          </a:ln>
        </p:spPr>
        <p:txBody>
          <a:bodyPr wrap="none">
            <a:spAutoFit/>
          </a:bodyPr>
          <a:lstStyle/>
          <a:p>
            <a:pPr algn="r"/>
            <a:r>
              <a:rPr lang="nl-NL">
                <a:latin typeface="Candara" pitchFamily="34" charset="0"/>
              </a:rPr>
              <a:t>0</a:t>
            </a:r>
          </a:p>
        </p:txBody>
      </p:sp>
      <p:sp>
        <p:nvSpPr>
          <p:cNvPr id="10274" name="Tekstvak 73"/>
          <p:cNvSpPr txBox="1">
            <a:spLocks noChangeArrowheads="1"/>
          </p:cNvSpPr>
          <p:nvPr/>
        </p:nvSpPr>
        <p:spPr bwMode="auto">
          <a:xfrm>
            <a:off x="3327400" y="193675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0.14</a:t>
            </a:r>
          </a:p>
        </p:txBody>
      </p:sp>
      <p:sp>
        <p:nvSpPr>
          <p:cNvPr id="10275" name="Tekstvak 74"/>
          <p:cNvSpPr txBox="1">
            <a:spLocks noChangeArrowheads="1"/>
          </p:cNvSpPr>
          <p:nvPr/>
        </p:nvSpPr>
        <p:spPr bwMode="auto">
          <a:xfrm>
            <a:off x="4121150" y="193675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0.82</a:t>
            </a:r>
          </a:p>
        </p:txBody>
      </p:sp>
      <p:sp>
        <p:nvSpPr>
          <p:cNvPr id="10276" name="Tekstvak 76"/>
          <p:cNvSpPr txBox="1">
            <a:spLocks noChangeArrowheads="1"/>
          </p:cNvSpPr>
          <p:nvPr/>
        </p:nvSpPr>
        <p:spPr bwMode="auto">
          <a:xfrm>
            <a:off x="4908550" y="193675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0.84</a:t>
            </a:r>
          </a:p>
        </p:txBody>
      </p:sp>
      <p:sp>
        <p:nvSpPr>
          <p:cNvPr id="10277" name="Tekstvak 77"/>
          <p:cNvSpPr txBox="1">
            <a:spLocks noChangeArrowheads="1"/>
          </p:cNvSpPr>
          <p:nvPr/>
        </p:nvSpPr>
        <p:spPr bwMode="auto">
          <a:xfrm>
            <a:off x="5778500" y="193675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0.99</a:t>
            </a:r>
          </a:p>
        </p:txBody>
      </p:sp>
      <p:sp>
        <p:nvSpPr>
          <p:cNvPr id="10278" name="Tekstvak 78"/>
          <p:cNvSpPr txBox="1">
            <a:spLocks noChangeArrowheads="1"/>
          </p:cNvSpPr>
          <p:nvPr/>
        </p:nvSpPr>
        <p:spPr bwMode="auto">
          <a:xfrm>
            <a:off x="6584950" y="193675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0.71</a:t>
            </a:r>
          </a:p>
        </p:txBody>
      </p:sp>
      <p:sp>
        <p:nvSpPr>
          <p:cNvPr id="10279" name="Tekstvak 79"/>
          <p:cNvSpPr txBox="1">
            <a:spLocks noChangeArrowheads="1"/>
          </p:cNvSpPr>
          <p:nvPr/>
        </p:nvSpPr>
        <p:spPr bwMode="auto">
          <a:xfrm>
            <a:off x="2690813" y="2622550"/>
            <a:ext cx="2400300" cy="307975"/>
          </a:xfrm>
          <a:prstGeom prst="rect">
            <a:avLst/>
          </a:prstGeom>
          <a:noFill/>
          <a:ln w="9525">
            <a:noFill/>
            <a:miter lim="800000"/>
            <a:headEnd/>
            <a:tailEnd/>
          </a:ln>
        </p:spPr>
        <p:txBody>
          <a:bodyPr>
            <a:spAutoFit/>
          </a:bodyPr>
          <a:lstStyle/>
          <a:p>
            <a:r>
              <a:rPr lang="nl-NL" sz="1400">
                <a:solidFill>
                  <a:srgbClr val="222268"/>
                </a:solidFill>
                <a:latin typeface="Candara" pitchFamily="34" charset="0"/>
              </a:rPr>
              <a:t>Conventionele therapie</a:t>
            </a:r>
          </a:p>
        </p:txBody>
      </p:sp>
      <p:sp>
        <p:nvSpPr>
          <p:cNvPr id="10280" name="Tekstvak 80"/>
          <p:cNvSpPr txBox="1">
            <a:spLocks noChangeArrowheads="1"/>
          </p:cNvSpPr>
          <p:nvPr/>
        </p:nvSpPr>
        <p:spPr bwMode="auto">
          <a:xfrm>
            <a:off x="2686050" y="4032250"/>
            <a:ext cx="2400300" cy="307975"/>
          </a:xfrm>
          <a:prstGeom prst="rect">
            <a:avLst/>
          </a:prstGeom>
          <a:noFill/>
          <a:ln w="9525">
            <a:noFill/>
            <a:miter lim="800000"/>
            <a:headEnd/>
            <a:tailEnd/>
          </a:ln>
        </p:spPr>
        <p:txBody>
          <a:bodyPr>
            <a:spAutoFit/>
          </a:bodyPr>
          <a:lstStyle/>
          <a:p>
            <a:r>
              <a:rPr lang="nl-NL" sz="1400">
                <a:solidFill>
                  <a:srgbClr val="222268"/>
                </a:solidFill>
                <a:latin typeface="Candara" pitchFamily="34" charset="0"/>
              </a:rPr>
              <a:t>Sulfonylureum–insuline</a:t>
            </a:r>
          </a:p>
        </p:txBody>
      </p:sp>
      <p:sp>
        <p:nvSpPr>
          <p:cNvPr id="82" name="Rechthoek 81"/>
          <p:cNvSpPr/>
          <p:nvPr/>
        </p:nvSpPr>
        <p:spPr bwMode="auto">
          <a:xfrm>
            <a:off x="2772833" y="3259666"/>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cs typeface="+mn-cs"/>
            </a:endParaRPr>
          </a:p>
        </p:txBody>
      </p:sp>
      <p:cxnSp>
        <p:nvCxnSpPr>
          <p:cNvPr id="90" name="Rechte verbindingslijn 89"/>
          <p:cNvCxnSpPr/>
          <p:nvPr/>
        </p:nvCxnSpPr>
        <p:spPr bwMode="auto">
          <a:xfrm rot="5400000">
            <a:off x="2575719" y="3309144"/>
            <a:ext cx="520700" cy="1588"/>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nvGrpSpPr>
          <p:cNvPr id="2" name="Groeperen 156"/>
          <p:cNvGrpSpPr>
            <a:grpSpLocks/>
          </p:cNvGrpSpPr>
          <p:nvPr/>
        </p:nvGrpSpPr>
        <p:grpSpPr bwMode="auto">
          <a:xfrm>
            <a:off x="2773363" y="3079750"/>
            <a:ext cx="4375150" cy="1260475"/>
            <a:chOff x="2772832" y="3003814"/>
            <a:chExt cx="4375153" cy="1259946"/>
          </a:xfrm>
        </p:grpSpPr>
        <p:sp>
          <p:nvSpPr>
            <p:cNvPr id="50" name="Rechthoek 49"/>
            <p:cNvSpPr/>
            <p:nvPr/>
          </p:nvSpPr>
          <p:spPr bwMode="auto">
            <a:xfrm>
              <a:off x="3617382" y="3213098"/>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cs typeface="+mn-cs"/>
              </a:endParaRPr>
            </a:p>
          </p:txBody>
        </p:sp>
        <p:sp>
          <p:nvSpPr>
            <p:cNvPr id="83" name="Rechthoek 82"/>
            <p:cNvSpPr/>
            <p:nvPr/>
          </p:nvSpPr>
          <p:spPr bwMode="auto">
            <a:xfrm>
              <a:off x="4428066" y="3395132"/>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cs typeface="+mn-cs"/>
              </a:endParaRPr>
            </a:p>
          </p:txBody>
        </p:sp>
        <p:sp>
          <p:nvSpPr>
            <p:cNvPr id="10287" name="Rechthoek 109"/>
            <p:cNvSpPr>
              <a:spLocks noChangeArrowheads="1"/>
            </p:cNvSpPr>
            <p:nvPr/>
          </p:nvSpPr>
          <p:spPr bwMode="auto">
            <a:xfrm>
              <a:off x="3731683" y="3399368"/>
              <a:ext cx="127000" cy="127000"/>
            </a:xfrm>
            <a:prstGeom prst="rect">
              <a:avLst/>
            </a:prstGeom>
            <a:solidFill>
              <a:srgbClr val="FF0000"/>
            </a:solidFill>
            <a:ln w="0">
              <a:noFill/>
              <a:round/>
              <a:headEnd/>
              <a:tailEnd/>
            </a:ln>
          </p:spPr>
          <p:txBody>
            <a:bodyPr vert="eaVert" wrap="none" anchor="ctr"/>
            <a:lstStyle/>
            <a:p>
              <a:pPr algn="ctr"/>
              <a:endParaRPr lang="en-US"/>
            </a:p>
          </p:txBody>
        </p:sp>
        <p:cxnSp>
          <p:nvCxnSpPr>
            <p:cNvPr id="10288" name="Rechte verbindingslijn 110"/>
            <p:cNvCxnSpPr>
              <a:cxnSpLocks noChangeShapeType="1"/>
            </p:cNvCxnSpPr>
            <p:nvPr/>
          </p:nvCxnSpPr>
          <p:spPr bwMode="auto">
            <a:xfrm rot="5400000">
              <a:off x="3636833" y="3456916"/>
              <a:ext cx="316703" cy="1588"/>
            </a:xfrm>
            <a:prstGeom prst="line">
              <a:avLst/>
            </a:prstGeom>
            <a:noFill/>
            <a:ln w="38100">
              <a:solidFill>
                <a:srgbClr val="FF0000"/>
              </a:solidFill>
              <a:round/>
              <a:headEnd/>
              <a:tailEnd/>
            </a:ln>
          </p:spPr>
        </p:cxnSp>
        <p:sp>
          <p:nvSpPr>
            <p:cNvPr id="10289" name="Rechthoek 111"/>
            <p:cNvSpPr>
              <a:spLocks noChangeArrowheads="1"/>
            </p:cNvSpPr>
            <p:nvPr/>
          </p:nvSpPr>
          <p:spPr bwMode="auto">
            <a:xfrm>
              <a:off x="4561417" y="3302002"/>
              <a:ext cx="127000" cy="127000"/>
            </a:xfrm>
            <a:prstGeom prst="rect">
              <a:avLst/>
            </a:prstGeom>
            <a:solidFill>
              <a:srgbClr val="FF0000"/>
            </a:solidFill>
            <a:ln w="0">
              <a:noFill/>
              <a:round/>
              <a:headEnd/>
              <a:tailEnd/>
            </a:ln>
          </p:spPr>
          <p:txBody>
            <a:bodyPr vert="eaVert" wrap="none" anchor="ctr"/>
            <a:lstStyle/>
            <a:p>
              <a:pPr algn="ctr"/>
              <a:endParaRPr lang="en-US"/>
            </a:p>
          </p:txBody>
        </p:sp>
        <p:cxnSp>
          <p:nvCxnSpPr>
            <p:cNvPr id="10290" name="Rechte verbindingslijn 112"/>
            <p:cNvCxnSpPr>
              <a:cxnSpLocks noChangeShapeType="1"/>
            </p:cNvCxnSpPr>
            <p:nvPr/>
          </p:nvCxnSpPr>
          <p:spPr bwMode="auto">
            <a:xfrm rot="5400000">
              <a:off x="4466567" y="3359550"/>
              <a:ext cx="316703" cy="1588"/>
            </a:xfrm>
            <a:prstGeom prst="line">
              <a:avLst/>
            </a:prstGeom>
            <a:noFill/>
            <a:ln w="38100">
              <a:solidFill>
                <a:srgbClr val="FF0000"/>
              </a:solidFill>
              <a:round/>
              <a:headEnd/>
              <a:tailEnd/>
            </a:ln>
          </p:spPr>
        </p:cxnSp>
        <p:sp>
          <p:nvSpPr>
            <p:cNvPr id="10291" name="Rechthoek 113"/>
            <p:cNvSpPr>
              <a:spLocks noChangeArrowheads="1"/>
            </p:cNvSpPr>
            <p:nvPr/>
          </p:nvSpPr>
          <p:spPr bwMode="auto">
            <a:xfrm>
              <a:off x="5369984" y="3302003"/>
              <a:ext cx="127000" cy="127000"/>
            </a:xfrm>
            <a:prstGeom prst="rect">
              <a:avLst/>
            </a:prstGeom>
            <a:solidFill>
              <a:srgbClr val="FF0000"/>
            </a:solidFill>
            <a:ln w="0">
              <a:noFill/>
              <a:round/>
              <a:headEnd/>
              <a:tailEnd/>
            </a:ln>
          </p:spPr>
          <p:txBody>
            <a:bodyPr vert="eaVert" wrap="none" anchor="ctr"/>
            <a:lstStyle/>
            <a:p>
              <a:pPr algn="ctr"/>
              <a:endParaRPr lang="en-US"/>
            </a:p>
          </p:txBody>
        </p:sp>
        <p:cxnSp>
          <p:nvCxnSpPr>
            <p:cNvPr id="10292" name="Rechte verbindingslijn 114"/>
            <p:cNvCxnSpPr>
              <a:cxnSpLocks noChangeShapeType="1"/>
            </p:cNvCxnSpPr>
            <p:nvPr/>
          </p:nvCxnSpPr>
          <p:spPr bwMode="auto">
            <a:xfrm rot="5400000">
              <a:off x="5275134" y="3359551"/>
              <a:ext cx="316703" cy="1588"/>
            </a:xfrm>
            <a:prstGeom prst="line">
              <a:avLst/>
            </a:prstGeom>
            <a:noFill/>
            <a:ln w="38100">
              <a:solidFill>
                <a:srgbClr val="FF0000"/>
              </a:solidFill>
              <a:round/>
              <a:headEnd/>
              <a:tailEnd/>
            </a:ln>
          </p:spPr>
        </p:cxnSp>
        <p:sp>
          <p:nvSpPr>
            <p:cNvPr id="10293" name="Rechthoek 115"/>
            <p:cNvSpPr>
              <a:spLocks noChangeArrowheads="1"/>
            </p:cNvSpPr>
            <p:nvPr/>
          </p:nvSpPr>
          <p:spPr bwMode="auto">
            <a:xfrm>
              <a:off x="6203951" y="3585637"/>
              <a:ext cx="127000" cy="127000"/>
            </a:xfrm>
            <a:prstGeom prst="rect">
              <a:avLst/>
            </a:prstGeom>
            <a:solidFill>
              <a:srgbClr val="FF0000"/>
            </a:solidFill>
            <a:ln w="0">
              <a:noFill/>
              <a:round/>
              <a:headEnd/>
              <a:tailEnd/>
            </a:ln>
          </p:spPr>
          <p:txBody>
            <a:bodyPr vert="eaVert" wrap="none" anchor="ctr"/>
            <a:lstStyle/>
            <a:p>
              <a:pPr algn="ctr"/>
              <a:endParaRPr lang="en-US"/>
            </a:p>
          </p:txBody>
        </p:sp>
        <p:cxnSp>
          <p:nvCxnSpPr>
            <p:cNvPr id="10294" name="Rechte verbindingslijn 116"/>
            <p:cNvCxnSpPr>
              <a:cxnSpLocks noChangeShapeType="1"/>
            </p:cNvCxnSpPr>
            <p:nvPr/>
          </p:nvCxnSpPr>
          <p:spPr bwMode="auto">
            <a:xfrm rot="5400000">
              <a:off x="6109101" y="3643185"/>
              <a:ext cx="316703" cy="1588"/>
            </a:xfrm>
            <a:prstGeom prst="line">
              <a:avLst/>
            </a:prstGeom>
            <a:noFill/>
            <a:ln w="38100">
              <a:solidFill>
                <a:srgbClr val="FF0000"/>
              </a:solidFill>
              <a:round/>
              <a:headEnd/>
              <a:tailEnd/>
            </a:ln>
          </p:spPr>
        </p:cxnSp>
        <p:sp>
          <p:nvSpPr>
            <p:cNvPr id="10295" name="Rechthoek 117"/>
            <p:cNvSpPr>
              <a:spLocks noChangeArrowheads="1"/>
            </p:cNvSpPr>
            <p:nvPr/>
          </p:nvSpPr>
          <p:spPr bwMode="auto">
            <a:xfrm>
              <a:off x="7020985" y="3949705"/>
              <a:ext cx="127000" cy="127000"/>
            </a:xfrm>
            <a:prstGeom prst="rect">
              <a:avLst/>
            </a:prstGeom>
            <a:solidFill>
              <a:srgbClr val="FF0000"/>
            </a:solidFill>
            <a:ln w="0">
              <a:noFill/>
              <a:round/>
              <a:headEnd/>
              <a:tailEnd/>
            </a:ln>
          </p:spPr>
          <p:txBody>
            <a:bodyPr vert="eaVert" wrap="none" anchor="ctr"/>
            <a:lstStyle/>
            <a:p>
              <a:pPr algn="ctr"/>
              <a:endParaRPr lang="en-US"/>
            </a:p>
          </p:txBody>
        </p:sp>
        <p:cxnSp>
          <p:nvCxnSpPr>
            <p:cNvPr id="10296" name="Rechte verbindingslijn 118"/>
            <p:cNvCxnSpPr>
              <a:cxnSpLocks noChangeShapeType="1"/>
            </p:cNvCxnSpPr>
            <p:nvPr/>
          </p:nvCxnSpPr>
          <p:spPr bwMode="auto">
            <a:xfrm rot="5400000">
              <a:off x="6926135" y="4007253"/>
              <a:ext cx="316703" cy="1588"/>
            </a:xfrm>
            <a:prstGeom prst="line">
              <a:avLst/>
            </a:prstGeom>
            <a:noFill/>
            <a:ln w="38100">
              <a:solidFill>
                <a:srgbClr val="FF0000"/>
              </a:solidFill>
              <a:round/>
              <a:headEnd/>
              <a:tailEnd/>
            </a:ln>
          </p:spPr>
        </p:cxnSp>
        <p:sp>
          <p:nvSpPr>
            <p:cNvPr id="84" name="Rechthoek 83"/>
            <p:cNvSpPr/>
            <p:nvPr/>
          </p:nvSpPr>
          <p:spPr bwMode="auto">
            <a:xfrm>
              <a:off x="5249333" y="3399365"/>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cs typeface="+mn-cs"/>
              </a:endParaRPr>
            </a:p>
          </p:txBody>
        </p:sp>
        <p:cxnSp>
          <p:nvCxnSpPr>
            <p:cNvPr id="10298" name="Rechte verbindingslijn 143"/>
            <p:cNvCxnSpPr>
              <a:cxnSpLocks noChangeShapeType="1"/>
              <a:endCxn id="10287" idx="1"/>
            </p:cNvCxnSpPr>
            <p:nvPr/>
          </p:nvCxnSpPr>
          <p:spPr bwMode="auto">
            <a:xfrm flipV="1">
              <a:off x="2970480" y="3462868"/>
              <a:ext cx="761203" cy="187855"/>
            </a:xfrm>
            <a:prstGeom prst="line">
              <a:avLst/>
            </a:prstGeom>
            <a:noFill/>
            <a:ln w="38100">
              <a:solidFill>
                <a:srgbClr val="FF0000"/>
              </a:solidFill>
              <a:round/>
              <a:headEnd/>
              <a:tailEnd/>
            </a:ln>
          </p:spPr>
        </p:cxnSp>
        <p:cxnSp>
          <p:nvCxnSpPr>
            <p:cNvPr id="10299" name="Rechte verbindingslijn 145"/>
            <p:cNvCxnSpPr>
              <a:cxnSpLocks noChangeShapeType="1"/>
              <a:endCxn id="10289" idx="1"/>
            </p:cNvCxnSpPr>
            <p:nvPr/>
          </p:nvCxnSpPr>
          <p:spPr bwMode="auto">
            <a:xfrm flipV="1">
              <a:off x="3783280" y="3365502"/>
              <a:ext cx="778137" cy="98955"/>
            </a:xfrm>
            <a:prstGeom prst="line">
              <a:avLst/>
            </a:prstGeom>
            <a:noFill/>
            <a:ln w="38100">
              <a:solidFill>
                <a:srgbClr val="FF0000"/>
              </a:solidFill>
              <a:round/>
              <a:headEnd/>
              <a:tailEnd/>
            </a:ln>
          </p:spPr>
        </p:cxnSp>
        <p:cxnSp>
          <p:nvCxnSpPr>
            <p:cNvPr id="10300" name="Rechte verbindingslijn 147"/>
            <p:cNvCxnSpPr>
              <a:cxnSpLocks noChangeShapeType="1"/>
              <a:stCxn id="10289" idx="3"/>
              <a:endCxn id="10291" idx="1"/>
            </p:cNvCxnSpPr>
            <p:nvPr/>
          </p:nvCxnSpPr>
          <p:spPr bwMode="auto">
            <a:xfrm>
              <a:off x="4688417" y="3365502"/>
              <a:ext cx="681567" cy="1"/>
            </a:xfrm>
            <a:prstGeom prst="line">
              <a:avLst/>
            </a:prstGeom>
            <a:noFill/>
            <a:ln w="38100">
              <a:solidFill>
                <a:srgbClr val="FF0000"/>
              </a:solidFill>
              <a:round/>
              <a:headEnd/>
              <a:tailEnd/>
            </a:ln>
          </p:spPr>
        </p:cxnSp>
        <p:cxnSp>
          <p:nvCxnSpPr>
            <p:cNvPr id="10301" name="Rechte verbindingslijn 150"/>
            <p:cNvCxnSpPr>
              <a:cxnSpLocks noChangeShapeType="1"/>
              <a:endCxn id="10293" idx="1"/>
            </p:cNvCxnSpPr>
            <p:nvPr/>
          </p:nvCxnSpPr>
          <p:spPr bwMode="auto">
            <a:xfrm>
              <a:off x="5484284" y="3378202"/>
              <a:ext cx="719667" cy="270935"/>
            </a:xfrm>
            <a:prstGeom prst="line">
              <a:avLst/>
            </a:prstGeom>
            <a:noFill/>
            <a:ln w="38100">
              <a:solidFill>
                <a:srgbClr val="FF0000"/>
              </a:solidFill>
              <a:round/>
              <a:headEnd/>
              <a:tailEnd/>
            </a:ln>
          </p:spPr>
        </p:cxnSp>
        <p:cxnSp>
          <p:nvCxnSpPr>
            <p:cNvPr id="10302" name="Rechte verbindingslijn 152"/>
            <p:cNvCxnSpPr>
              <a:cxnSpLocks noChangeShapeType="1"/>
              <a:endCxn id="10295" idx="1"/>
            </p:cNvCxnSpPr>
            <p:nvPr/>
          </p:nvCxnSpPr>
          <p:spPr bwMode="auto">
            <a:xfrm>
              <a:off x="6326717" y="3666069"/>
              <a:ext cx="694268" cy="347136"/>
            </a:xfrm>
            <a:prstGeom prst="line">
              <a:avLst/>
            </a:prstGeom>
            <a:noFill/>
            <a:ln w="38100">
              <a:solidFill>
                <a:srgbClr val="FF0000"/>
              </a:solidFill>
              <a:round/>
              <a:headEnd/>
              <a:tailEnd/>
            </a:ln>
          </p:spPr>
        </p:cxnSp>
        <p:cxnSp>
          <p:nvCxnSpPr>
            <p:cNvPr id="103" name="Rechte verbindingslijn 102"/>
            <p:cNvCxnSpPr/>
            <p:nvPr/>
          </p:nvCxnSpPr>
          <p:spPr bwMode="auto">
            <a:xfrm rot="16200000" flipH="1">
              <a:off x="5872537" y="3648862"/>
              <a:ext cx="523655" cy="1588"/>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105" name="Rechte verbindingslijn 104"/>
            <p:cNvCxnSpPr/>
            <p:nvPr/>
          </p:nvCxnSpPr>
          <p:spPr bwMode="auto">
            <a:xfrm rot="5400000">
              <a:off x="6700413" y="4016214"/>
              <a:ext cx="493505" cy="1588"/>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sp>
          <p:nvSpPr>
            <p:cNvPr id="85" name="Rechthoek 84"/>
            <p:cNvSpPr/>
            <p:nvPr/>
          </p:nvSpPr>
          <p:spPr bwMode="auto">
            <a:xfrm>
              <a:off x="6070600" y="3577165"/>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cs typeface="+mn-cs"/>
              </a:endParaRPr>
            </a:p>
          </p:txBody>
        </p:sp>
        <p:sp>
          <p:nvSpPr>
            <p:cNvPr id="86" name="Rechthoek 85"/>
            <p:cNvSpPr/>
            <p:nvPr/>
          </p:nvSpPr>
          <p:spPr bwMode="auto">
            <a:xfrm>
              <a:off x="6883400" y="3949698"/>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cs typeface="+mn-cs"/>
              </a:endParaRPr>
            </a:p>
          </p:txBody>
        </p:sp>
        <p:cxnSp>
          <p:nvCxnSpPr>
            <p:cNvPr id="133" name="Rechte verbindingslijn 132"/>
            <p:cNvCxnSpPr>
              <a:endCxn id="86" idx="3"/>
            </p:cNvCxnSpPr>
            <p:nvPr/>
          </p:nvCxnSpPr>
          <p:spPr bwMode="auto">
            <a:xfrm>
              <a:off x="6095471" y="3632200"/>
              <a:ext cx="914401" cy="385601"/>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51" name="Rechte verbindingslijn 50"/>
            <p:cNvCxnSpPr/>
            <p:nvPr/>
          </p:nvCxnSpPr>
          <p:spPr bwMode="auto">
            <a:xfrm rot="5400000">
              <a:off x="3416674" y="3266434"/>
              <a:ext cx="526829" cy="1588"/>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95" name="Rechte verbindingslijn 94"/>
            <p:cNvCxnSpPr/>
            <p:nvPr/>
          </p:nvCxnSpPr>
          <p:spPr bwMode="auto">
            <a:xfrm rot="5400000">
              <a:off x="4242962" y="3460822"/>
              <a:ext cx="496679" cy="1587"/>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100" name="Rechte verbindingslijn 99"/>
            <p:cNvCxnSpPr/>
            <p:nvPr/>
          </p:nvCxnSpPr>
          <p:spPr bwMode="auto">
            <a:xfrm rot="5400000">
              <a:off x="5063700" y="3457648"/>
              <a:ext cx="498266"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124" name="Rechte verbindingslijn 123"/>
            <p:cNvCxnSpPr>
              <a:stCxn id="82" idx="1"/>
              <a:endCxn id="50" idx="3"/>
            </p:cNvCxnSpPr>
            <p:nvPr/>
          </p:nvCxnSpPr>
          <p:spPr bwMode="auto">
            <a:xfrm rot="10800000" flipH="1" flipV="1">
              <a:off x="2772832" y="3264055"/>
              <a:ext cx="971551" cy="17456"/>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127" name="Rechte verbindingslijn 126"/>
            <p:cNvCxnSpPr>
              <a:endCxn id="83" idx="3"/>
            </p:cNvCxnSpPr>
            <p:nvPr/>
          </p:nvCxnSpPr>
          <p:spPr bwMode="auto">
            <a:xfrm>
              <a:off x="3691995" y="3281510"/>
              <a:ext cx="863601" cy="180899"/>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129" name="Rechte verbindingslijn 128"/>
            <p:cNvCxnSpPr>
              <a:endCxn id="84" idx="3"/>
            </p:cNvCxnSpPr>
            <p:nvPr/>
          </p:nvCxnSpPr>
          <p:spPr bwMode="auto">
            <a:xfrm>
              <a:off x="4453995" y="3454475"/>
              <a:ext cx="922339" cy="1269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cxnSp>
          <p:nvCxnSpPr>
            <p:cNvPr id="131" name="Rechte verbindingslijn 130"/>
            <p:cNvCxnSpPr>
              <a:endCxn id="85" idx="3"/>
            </p:cNvCxnSpPr>
            <p:nvPr/>
          </p:nvCxnSpPr>
          <p:spPr bwMode="auto">
            <a:xfrm>
              <a:off x="5269971" y="3462409"/>
              <a:ext cx="927101" cy="18248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sp>
        <p:nvSpPr>
          <p:cNvPr id="10284" name="Rectangle 2"/>
          <p:cNvSpPr>
            <a:spLocks noChangeArrowheads="1"/>
          </p:cNvSpPr>
          <p:nvPr/>
        </p:nvSpPr>
        <p:spPr bwMode="auto">
          <a:xfrm>
            <a:off x="509588" y="6515100"/>
            <a:ext cx="272732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Holman et al. N Engl J Med 2008; 359:1577-1589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p:cNvGraphicFramePr>
            <a:graphicFrameLocks noGrp="1"/>
          </p:cNvGraphicFramePr>
          <p:nvPr/>
        </p:nvGraphicFramePr>
        <p:xfrm>
          <a:off x="1955800" y="2559050"/>
          <a:ext cx="609600" cy="2743200"/>
        </p:xfrm>
        <a:graphic>
          <a:graphicData uri="http://schemas.openxmlformats.org/drawingml/2006/table">
            <a:tbl>
              <a:tblPr/>
              <a:tblGrid>
                <a:gridCol w="609600"/>
              </a:tblGrid>
              <a:tr h="4572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1.4</a:t>
                      </a:r>
                    </a:p>
                  </a:txBody>
                  <a:tcPr horzOverflow="overflow">
                    <a:lnL>
                      <a:noFill/>
                    </a:lnL>
                    <a:lnR>
                      <a:noFill/>
                    </a:lnR>
                    <a:lnT>
                      <a:noFill/>
                    </a:lnT>
                    <a:lnB>
                      <a:noFill/>
                    </a:lnB>
                    <a:lnTlToBr>
                      <a:noFill/>
                    </a:lnTlToBr>
                    <a:lnBlToTr>
                      <a:noFill/>
                    </a:lnBlToTr>
                    <a:noFill/>
                  </a:tcPr>
                </a:tc>
              </a:tr>
              <a:tr h="4572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1.2</a:t>
                      </a:r>
                    </a:p>
                  </a:txBody>
                  <a:tcPr horzOverflow="overflow">
                    <a:lnL>
                      <a:noFill/>
                    </a:lnL>
                    <a:lnR>
                      <a:noFill/>
                    </a:lnR>
                    <a:lnT>
                      <a:noFill/>
                    </a:lnT>
                    <a:lnB>
                      <a:noFill/>
                    </a:lnB>
                    <a:lnTlToBr>
                      <a:noFill/>
                    </a:lnTlToBr>
                    <a:lnBlToTr>
                      <a:noFill/>
                    </a:lnBlToTr>
                    <a:noFill/>
                  </a:tcPr>
                </a:tc>
              </a:tr>
              <a:tr h="4572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1.0</a:t>
                      </a:r>
                    </a:p>
                  </a:txBody>
                  <a:tcPr horzOverflow="overflow">
                    <a:lnL>
                      <a:noFill/>
                    </a:lnL>
                    <a:lnR>
                      <a:noFill/>
                    </a:lnR>
                    <a:lnT>
                      <a:noFill/>
                    </a:lnT>
                    <a:lnB>
                      <a:noFill/>
                    </a:lnB>
                    <a:lnTlToBr>
                      <a:noFill/>
                    </a:lnTlToBr>
                    <a:lnBlToTr>
                      <a:noFill/>
                    </a:lnBlToTr>
                    <a:noFill/>
                  </a:tcPr>
                </a:tc>
              </a:tr>
              <a:tr h="4572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0.8</a:t>
                      </a:r>
                    </a:p>
                  </a:txBody>
                  <a:tcPr horzOverflow="overflow">
                    <a:lnL>
                      <a:noFill/>
                    </a:lnL>
                    <a:lnR>
                      <a:noFill/>
                    </a:lnR>
                    <a:lnT>
                      <a:noFill/>
                    </a:lnT>
                    <a:lnB>
                      <a:noFill/>
                    </a:lnB>
                    <a:lnTlToBr>
                      <a:noFill/>
                    </a:lnTlToBr>
                    <a:lnBlToTr>
                      <a:noFill/>
                    </a:lnBlToTr>
                    <a:noFill/>
                  </a:tcPr>
                </a:tc>
              </a:tr>
              <a:tr h="4572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0.6</a:t>
                      </a:r>
                    </a:p>
                  </a:txBody>
                  <a:tcPr horzOverflow="overflow">
                    <a:lnL>
                      <a:noFill/>
                    </a:lnL>
                    <a:lnR>
                      <a:noFill/>
                    </a:lnR>
                    <a:lnT>
                      <a:noFill/>
                    </a:lnT>
                    <a:lnB>
                      <a:noFill/>
                    </a:lnB>
                    <a:lnTlToBr>
                      <a:noFill/>
                    </a:lnTlToBr>
                    <a:lnBlToTr>
                      <a:noFill/>
                    </a:lnBlToTr>
                    <a:noFill/>
                  </a:tcPr>
                </a:tc>
              </a:tr>
              <a:tr h="4572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0.4</a:t>
                      </a:r>
                    </a:p>
                  </a:txBody>
                  <a:tcPr horzOverflow="overflow">
                    <a:lnL>
                      <a:noFill/>
                    </a:lnL>
                    <a:lnR>
                      <a:noFill/>
                    </a:lnR>
                    <a:lnT>
                      <a:noFill/>
                    </a:lnT>
                    <a:lnB>
                      <a:noFill/>
                    </a:lnB>
                    <a:lnTlToBr>
                      <a:noFill/>
                    </a:lnTlToBr>
                    <a:lnBlToTr>
                      <a:noFill/>
                    </a:lnBlToTr>
                    <a:noFill/>
                  </a:tcPr>
                </a:tc>
              </a:tr>
            </a:tbl>
          </a:graphicData>
        </a:graphic>
      </p:graphicFrame>
      <p:graphicFrame>
        <p:nvGraphicFramePr>
          <p:cNvPr id="11" name="Tabel 10"/>
          <p:cNvGraphicFramePr>
            <a:graphicFrameLocks noGrp="1"/>
          </p:cNvGraphicFramePr>
          <p:nvPr/>
        </p:nvGraphicFramePr>
        <p:xfrm>
          <a:off x="2641600" y="5041900"/>
          <a:ext cx="4495800" cy="304800"/>
        </p:xfrm>
        <a:graphic>
          <a:graphicData uri="http://schemas.openxmlformats.org/drawingml/2006/table">
            <a:tbl>
              <a:tblPr/>
              <a:tblGrid>
                <a:gridCol w="749300"/>
                <a:gridCol w="749300"/>
                <a:gridCol w="749300"/>
                <a:gridCol w="749300"/>
                <a:gridCol w="749300"/>
                <a:gridCol w="749300"/>
              </a:tblGrid>
              <a:tr h="2095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1997</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1999</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2001</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2003</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2005</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2007</a:t>
                      </a:r>
                    </a:p>
                  </a:txBody>
                  <a:tcPr horzOverflow="overflow">
                    <a:lnL>
                      <a:noFill/>
                    </a:lnL>
                    <a:lnR>
                      <a:noFill/>
                    </a:lnR>
                    <a:lnT>
                      <a:noFill/>
                    </a:lnT>
                    <a:lnB>
                      <a:noFill/>
                    </a:lnB>
                    <a:lnTlToBr>
                      <a:noFill/>
                    </a:lnTlToBr>
                    <a:lnBlToTr>
                      <a:noFill/>
                    </a:lnBlToTr>
                    <a:noFill/>
                  </a:tcPr>
                </a:tc>
              </a:tr>
            </a:tbl>
          </a:graphicData>
        </a:graphic>
      </p:graphicFrame>
      <p:cxnSp>
        <p:nvCxnSpPr>
          <p:cNvPr id="11280" name="Rechte verbindingslijn 12"/>
          <p:cNvCxnSpPr>
            <a:cxnSpLocks noChangeShapeType="1"/>
          </p:cNvCxnSpPr>
          <p:nvPr/>
        </p:nvCxnSpPr>
        <p:spPr bwMode="auto">
          <a:xfrm rot="5400000">
            <a:off x="1573213" y="3924300"/>
            <a:ext cx="2287588" cy="1587"/>
          </a:xfrm>
          <a:prstGeom prst="line">
            <a:avLst/>
          </a:prstGeom>
          <a:noFill/>
          <a:ln w="9525">
            <a:solidFill>
              <a:schemeClr val="tx1"/>
            </a:solidFill>
            <a:round/>
            <a:headEnd/>
            <a:tailEnd/>
          </a:ln>
        </p:spPr>
      </p:cxnSp>
      <p:cxnSp>
        <p:nvCxnSpPr>
          <p:cNvPr id="11281" name="Rechte verbindingslijn 15"/>
          <p:cNvCxnSpPr>
            <a:cxnSpLocks noChangeShapeType="1"/>
          </p:cNvCxnSpPr>
          <p:nvPr/>
        </p:nvCxnSpPr>
        <p:spPr bwMode="auto">
          <a:xfrm>
            <a:off x="2565400" y="5067300"/>
            <a:ext cx="4267200" cy="1588"/>
          </a:xfrm>
          <a:prstGeom prst="line">
            <a:avLst/>
          </a:prstGeom>
          <a:noFill/>
          <a:ln w="9525">
            <a:solidFill>
              <a:schemeClr val="tx1"/>
            </a:solidFill>
            <a:round/>
            <a:headEnd/>
            <a:tailEnd/>
          </a:ln>
        </p:spPr>
      </p:cxnSp>
      <p:cxnSp>
        <p:nvCxnSpPr>
          <p:cNvPr id="11282" name="Rechte verbindingslijn 18"/>
          <p:cNvCxnSpPr>
            <a:cxnSpLocks noChangeShapeType="1"/>
          </p:cNvCxnSpPr>
          <p:nvPr/>
        </p:nvCxnSpPr>
        <p:spPr bwMode="auto">
          <a:xfrm>
            <a:off x="2565400" y="2781300"/>
            <a:ext cx="152400" cy="1588"/>
          </a:xfrm>
          <a:prstGeom prst="line">
            <a:avLst/>
          </a:prstGeom>
          <a:noFill/>
          <a:ln w="9525">
            <a:solidFill>
              <a:schemeClr val="tx1"/>
            </a:solidFill>
            <a:round/>
            <a:headEnd/>
            <a:tailEnd/>
          </a:ln>
        </p:spPr>
      </p:cxnSp>
      <p:cxnSp>
        <p:nvCxnSpPr>
          <p:cNvPr id="11283" name="Rechte verbindingslijn 20"/>
          <p:cNvCxnSpPr>
            <a:cxnSpLocks noChangeShapeType="1"/>
          </p:cNvCxnSpPr>
          <p:nvPr/>
        </p:nvCxnSpPr>
        <p:spPr bwMode="auto">
          <a:xfrm>
            <a:off x="2565400" y="3238500"/>
            <a:ext cx="152400" cy="1588"/>
          </a:xfrm>
          <a:prstGeom prst="line">
            <a:avLst/>
          </a:prstGeom>
          <a:noFill/>
          <a:ln w="9525">
            <a:solidFill>
              <a:schemeClr val="tx1"/>
            </a:solidFill>
            <a:round/>
            <a:headEnd/>
            <a:tailEnd/>
          </a:ln>
        </p:spPr>
      </p:cxnSp>
      <p:cxnSp>
        <p:nvCxnSpPr>
          <p:cNvPr id="11284" name="Rechte verbindingslijn 21"/>
          <p:cNvCxnSpPr>
            <a:cxnSpLocks noChangeShapeType="1"/>
          </p:cNvCxnSpPr>
          <p:nvPr/>
        </p:nvCxnSpPr>
        <p:spPr bwMode="auto">
          <a:xfrm>
            <a:off x="2565400" y="3695700"/>
            <a:ext cx="152400" cy="1588"/>
          </a:xfrm>
          <a:prstGeom prst="line">
            <a:avLst/>
          </a:prstGeom>
          <a:noFill/>
          <a:ln w="9525">
            <a:solidFill>
              <a:schemeClr val="tx1"/>
            </a:solidFill>
            <a:round/>
            <a:headEnd/>
            <a:tailEnd/>
          </a:ln>
        </p:spPr>
      </p:cxnSp>
      <p:cxnSp>
        <p:nvCxnSpPr>
          <p:cNvPr id="11285" name="Rechte verbindingslijn 24"/>
          <p:cNvCxnSpPr>
            <a:cxnSpLocks noChangeShapeType="1"/>
          </p:cNvCxnSpPr>
          <p:nvPr/>
        </p:nvCxnSpPr>
        <p:spPr bwMode="auto">
          <a:xfrm>
            <a:off x="2565400" y="4152900"/>
            <a:ext cx="152400" cy="1588"/>
          </a:xfrm>
          <a:prstGeom prst="line">
            <a:avLst/>
          </a:prstGeom>
          <a:noFill/>
          <a:ln w="9525">
            <a:solidFill>
              <a:schemeClr val="tx1"/>
            </a:solidFill>
            <a:round/>
            <a:headEnd/>
            <a:tailEnd/>
          </a:ln>
        </p:spPr>
      </p:cxnSp>
      <p:cxnSp>
        <p:nvCxnSpPr>
          <p:cNvPr id="11286" name="Rechte verbindingslijn 25"/>
          <p:cNvCxnSpPr>
            <a:cxnSpLocks noChangeShapeType="1"/>
          </p:cNvCxnSpPr>
          <p:nvPr/>
        </p:nvCxnSpPr>
        <p:spPr bwMode="auto">
          <a:xfrm>
            <a:off x="2565400" y="4610100"/>
            <a:ext cx="152400" cy="1588"/>
          </a:xfrm>
          <a:prstGeom prst="line">
            <a:avLst/>
          </a:prstGeom>
          <a:noFill/>
          <a:ln w="9525">
            <a:solidFill>
              <a:schemeClr val="tx1"/>
            </a:solidFill>
            <a:round/>
            <a:headEnd/>
            <a:tailEnd/>
          </a:ln>
        </p:spPr>
      </p:cxnSp>
      <p:cxnSp>
        <p:nvCxnSpPr>
          <p:cNvPr id="11287" name="Rechte verbindingslijn 32"/>
          <p:cNvCxnSpPr>
            <a:cxnSpLocks noChangeShapeType="1"/>
          </p:cNvCxnSpPr>
          <p:nvPr/>
        </p:nvCxnSpPr>
        <p:spPr bwMode="auto">
          <a:xfrm>
            <a:off x="2717800" y="3695700"/>
            <a:ext cx="4114800" cy="1588"/>
          </a:xfrm>
          <a:prstGeom prst="line">
            <a:avLst/>
          </a:prstGeom>
          <a:noFill/>
          <a:ln w="6350">
            <a:solidFill>
              <a:schemeClr val="tx1"/>
            </a:solidFill>
            <a:prstDash val="dash"/>
            <a:round/>
            <a:headEnd/>
            <a:tailEnd/>
          </a:ln>
        </p:spPr>
      </p:cxnSp>
      <p:grpSp>
        <p:nvGrpSpPr>
          <p:cNvPr id="11288" name="Groeperen 137"/>
          <p:cNvGrpSpPr>
            <a:grpSpLocks/>
          </p:cNvGrpSpPr>
          <p:nvPr/>
        </p:nvGrpSpPr>
        <p:grpSpPr bwMode="auto">
          <a:xfrm>
            <a:off x="2836863" y="3865563"/>
            <a:ext cx="127000" cy="769937"/>
            <a:chOff x="1718733" y="3522926"/>
            <a:chExt cx="127000" cy="770467"/>
          </a:xfrm>
        </p:grpSpPr>
        <p:sp>
          <p:nvSpPr>
            <p:cNvPr id="11328" name="Rechthoek 42"/>
            <p:cNvSpPr>
              <a:spLocks noChangeArrowheads="1"/>
            </p:cNvSpPr>
            <p:nvPr/>
          </p:nvSpPr>
          <p:spPr bwMode="auto">
            <a:xfrm>
              <a:off x="1718733" y="3860800"/>
              <a:ext cx="127000" cy="127000"/>
            </a:xfrm>
            <a:prstGeom prst="rect">
              <a:avLst/>
            </a:prstGeom>
            <a:solidFill>
              <a:srgbClr val="FF0000"/>
            </a:solidFill>
            <a:ln w="0">
              <a:noFill/>
              <a:round/>
              <a:headEnd/>
              <a:tailEnd/>
            </a:ln>
          </p:spPr>
          <p:txBody>
            <a:bodyPr vert="eaVert" wrap="none" anchor="ctr"/>
            <a:lstStyle/>
            <a:p>
              <a:pPr algn="ctr"/>
              <a:endParaRPr lang="nl-NL"/>
            </a:p>
          </p:txBody>
        </p:sp>
        <p:cxnSp>
          <p:nvCxnSpPr>
            <p:cNvPr id="11329" name="Rechte verbindingslijn 44"/>
            <p:cNvCxnSpPr>
              <a:cxnSpLocks noChangeShapeType="1"/>
            </p:cNvCxnSpPr>
            <p:nvPr/>
          </p:nvCxnSpPr>
          <p:spPr bwMode="auto">
            <a:xfrm rot="5400000">
              <a:off x="1397000" y="3907366"/>
              <a:ext cx="770467" cy="1588"/>
            </a:xfrm>
            <a:prstGeom prst="line">
              <a:avLst/>
            </a:prstGeom>
            <a:noFill/>
            <a:ln w="38100">
              <a:solidFill>
                <a:srgbClr val="FF0000"/>
              </a:solidFill>
              <a:round/>
              <a:headEnd/>
              <a:tailEnd/>
            </a:ln>
          </p:spPr>
        </p:cxnSp>
      </p:grpSp>
      <p:grpSp>
        <p:nvGrpSpPr>
          <p:cNvPr id="3" name="Groeperen 52"/>
          <p:cNvGrpSpPr>
            <a:grpSpLocks/>
          </p:cNvGrpSpPr>
          <p:nvPr/>
        </p:nvGrpSpPr>
        <p:grpSpPr bwMode="auto">
          <a:xfrm>
            <a:off x="3213100" y="3935413"/>
            <a:ext cx="3508375" cy="752475"/>
            <a:chOff x="3213100" y="3935413"/>
            <a:chExt cx="3508375" cy="752475"/>
          </a:xfrm>
        </p:grpSpPr>
        <p:grpSp>
          <p:nvGrpSpPr>
            <p:cNvPr id="11298" name="Groeperen 130"/>
            <p:cNvGrpSpPr>
              <a:grpSpLocks/>
            </p:cNvGrpSpPr>
            <p:nvPr/>
          </p:nvGrpSpPr>
          <p:grpSpPr bwMode="auto">
            <a:xfrm>
              <a:off x="3963988" y="4090988"/>
              <a:ext cx="127000" cy="596900"/>
              <a:chOff x="2836333" y="3747297"/>
              <a:chExt cx="127000" cy="598484"/>
            </a:xfrm>
          </p:grpSpPr>
          <p:sp>
            <p:nvSpPr>
              <p:cNvPr id="58" name="Rechthoek 57"/>
              <p:cNvSpPr/>
              <p:nvPr/>
            </p:nvSpPr>
            <p:spPr bwMode="auto">
              <a:xfrm>
                <a:off x="2836333" y="4004733"/>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59" name="Rechte verbindingslijn 58"/>
              <p:cNvCxnSpPr/>
              <p:nvPr/>
            </p:nvCxnSpPr>
            <p:spPr bwMode="auto">
              <a:xfrm rot="5400000">
                <a:off x="2600591" y="4044951"/>
                <a:ext cx="598484"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1299" name="Groeperen 127"/>
            <p:cNvGrpSpPr>
              <a:grpSpLocks/>
            </p:cNvGrpSpPr>
            <p:nvPr/>
          </p:nvGrpSpPr>
          <p:grpSpPr bwMode="auto">
            <a:xfrm>
              <a:off x="3213100" y="3968750"/>
              <a:ext cx="127000" cy="671513"/>
              <a:chOff x="2091267" y="3626114"/>
              <a:chExt cx="127000" cy="671516"/>
            </a:xfrm>
          </p:grpSpPr>
          <p:sp>
            <p:nvSpPr>
              <p:cNvPr id="46" name="Rechthoek 45"/>
              <p:cNvSpPr/>
              <p:nvPr/>
            </p:nvSpPr>
            <p:spPr bwMode="auto">
              <a:xfrm>
                <a:off x="2091267" y="3911600"/>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52" name="Rechte verbindingslijn 51"/>
              <p:cNvCxnSpPr/>
              <p:nvPr/>
            </p:nvCxnSpPr>
            <p:spPr bwMode="auto">
              <a:xfrm rot="5400000">
                <a:off x="1819010" y="3960284"/>
                <a:ext cx="671516"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1300" name="Groeperen 128"/>
            <p:cNvGrpSpPr>
              <a:grpSpLocks/>
            </p:cNvGrpSpPr>
            <p:nvPr/>
          </p:nvGrpSpPr>
          <p:grpSpPr bwMode="auto">
            <a:xfrm>
              <a:off x="3587750" y="4024313"/>
              <a:ext cx="127000" cy="628650"/>
              <a:chOff x="2463800" y="3681151"/>
              <a:chExt cx="127000" cy="629176"/>
            </a:xfrm>
          </p:grpSpPr>
          <p:sp>
            <p:nvSpPr>
              <p:cNvPr id="55" name="Rechthoek 54"/>
              <p:cNvSpPr/>
              <p:nvPr/>
            </p:nvSpPr>
            <p:spPr bwMode="auto">
              <a:xfrm>
                <a:off x="2463800" y="3945467"/>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56" name="Rechte verbindingslijn 55"/>
              <p:cNvCxnSpPr/>
              <p:nvPr/>
            </p:nvCxnSpPr>
            <p:spPr bwMode="auto">
              <a:xfrm rot="5400000">
                <a:off x="2212713" y="3994151"/>
                <a:ext cx="629176"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1301" name="Groeperen 129"/>
            <p:cNvGrpSpPr>
              <a:grpSpLocks/>
            </p:cNvGrpSpPr>
            <p:nvPr/>
          </p:nvGrpSpPr>
          <p:grpSpPr bwMode="auto">
            <a:xfrm>
              <a:off x="4340225" y="4033838"/>
              <a:ext cx="127000" cy="581025"/>
              <a:chOff x="3208866" y="3690409"/>
              <a:chExt cx="127000" cy="581817"/>
            </a:xfrm>
          </p:grpSpPr>
          <p:sp>
            <p:nvSpPr>
              <p:cNvPr id="61" name="Rechthoek 60"/>
              <p:cNvSpPr/>
              <p:nvPr/>
            </p:nvSpPr>
            <p:spPr bwMode="auto">
              <a:xfrm>
                <a:off x="3208866" y="3949702"/>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62" name="Rechte verbindingslijn 61"/>
              <p:cNvCxnSpPr/>
              <p:nvPr/>
            </p:nvCxnSpPr>
            <p:spPr bwMode="auto">
              <a:xfrm rot="5400000">
                <a:off x="2982251" y="3980524"/>
                <a:ext cx="581817" cy="1588"/>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1302" name="Groeperen 131"/>
            <p:cNvGrpSpPr>
              <a:grpSpLocks/>
            </p:cNvGrpSpPr>
            <p:nvPr/>
          </p:nvGrpSpPr>
          <p:grpSpPr bwMode="auto">
            <a:xfrm>
              <a:off x="4716463" y="4062413"/>
              <a:ext cx="127000" cy="552450"/>
              <a:chOff x="3581399" y="3719249"/>
              <a:chExt cx="127000" cy="552978"/>
            </a:xfrm>
          </p:grpSpPr>
          <p:sp>
            <p:nvSpPr>
              <p:cNvPr id="64" name="Rechthoek 63"/>
              <p:cNvSpPr/>
              <p:nvPr/>
            </p:nvSpPr>
            <p:spPr bwMode="auto">
              <a:xfrm>
                <a:off x="3581399" y="3962400"/>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65" name="Rechte verbindingslijn 64"/>
              <p:cNvCxnSpPr/>
              <p:nvPr/>
            </p:nvCxnSpPr>
            <p:spPr bwMode="auto">
              <a:xfrm rot="5400000">
                <a:off x="3368410" y="3994150"/>
                <a:ext cx="552978"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1303" name="Groeperen 132"/>
            <p:cNvGrpSpPr>
              <a:grpSpLocks/>
            </p:cNvGrpSpPr>
            <p:nvPr/>
          </p:nvGrpSpPr>
          <p:grpSpPr bwMode="auto">
            <a:xfrm>
              <a:off x="5091113" y="4035425"/>
              <a:ext cx="127000" cy="544513"/>
              <a:chOff x="3962399" y="3693055"/>
              <a:chExt cx="127000" cy="545306"/>
            </a:xfrm>
          </p:grpSpPr>
          <p:cxnSp>
            <p:nvCxnSpPr>
              <p:cNvPr id="68" name="Rechte verbindingslijn 67"/>
              <p:cNvCxnSpPr/>
              <p:nvPr/>
            </p:nvCxnSpPr>
            <p:spPr bwMode="auto">
              <a:xfrm rot="5400000">
                <a:off x="3751656" y="3965710"/>
                <a:ext cx="548486"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sp>
            <p:nvSpPr>
              <p:cNvPr id="67" name="Rechthoek 66"/>
              <p:cNvSpPr/>
              <p:nvPr/>
            </p:nvSpPr>
            <p:spPr bwMode="auto">
              <a:xfrm>
                <a:off x="3962399" y="3928534"/>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grpSp>
        <p:grpSp>
          <p:nvGrpSpPr>
            <p:cNvPr id="11304" name="Groeperen 136"/>
            <p:cNvGrpSpPr>
              <a:grpSpLocks/>
            </p:cNvGrpSpPr>
            <p:nvPr/>
          </p:nvGrpSpPr>
          <p:grpSpPr bwMode="auto">
            <a:xfrm>
              <a:off x="5467350" y="3984625"/>
              <a:ext cx="127000" cy="576263"/>
              <a:chOff x="4326466" y="3641464"/>
              <a:chExt cx="127000" cy="577320"/>
            </a:xfrm>
          </p:grpSpPr>
          <p:cxnSp>
            <p:nvCxnSpPr>
              <p:cNvPr id="71" name="Rechte verbindingslijn 70"/>
              <p:cNvCxnSpPr/>
              <p:nvPr/>
            </p:nvCxnSpPr>
            <p:spPr bwMode="auto">
              <a:xfrm rot="5400000">
                <a:off x="4101307" y="3928537"/>
                <a:ext cx="577320"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sp>
            <p:nvSpPr>
              <p:cNvPr id="70" name="Rechthoek 69"/>
              <p:cNvSpPr/>
              <p:nvPr/>
            </p:nvSpPr>
            <p:spPr bwMode="auto">
              <a:xfrm>
                <a:off x="4326466" y="3894667"/>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r>
                  <a:rPr lang="nl-NL">
                    <a:latin typeface="Arial" pitchFamily="-65" charset="0"/>
                  </a:rPr>
                  <a:t> </a:t>
                </a:r>
              </a:p>
            </p:txBody>
          </p:sp>
        </p:grpSp>
        <p:grpSp>
          <p:nvGrpSpPr>
            <p:cNvPr id="11305" name="Groeperen 133"/>
            <p:cNvGrpSpPr>
              <a:grpSpLocks/>
            </p:cNvGrpSpPr>
            <p:nvPr/>
          </p:nvGrpSpPr>
          <p:grpSpPr bwMode="auto">
            <a:xfrm>
              <a:off x="5843588" y="3960813"/>
              <a:ext cx="127000" cy="568325"/>
              <a:chOff x="4703232" y="3618443"/>
              <a:chExt cx="127000" cy="569117"/>
            </a:xfrm>
          </p:grpSpPr>
          <p:cxnSp>
            <p:nvCxnSpPr>
              <p:cNvPr id="74" name="Rechte verbindingslijn 73"/>
              <p:cNvCxnSpPr/>
              <p:nvPr/>
            </p:nvCxnSpPr>
            <p:spPr bwMode="auto">
              <a:xfrm rot="5400000">
                <a:off x="4481378" y="3903797"/>
                <a:ext cx="572296" cy="1587"/>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sp>
            <p:nvSpPr>
              <p:cNvPr id="73" name="Rechthoek 72"/>
              <p:cNvSpPr/>
              <p:nvPr/>
            </p:nvSpPr>
            <p:spPr bwMode="auto">
              <a:xfrm>
                <a:off x="4703232" y="3860801"/>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grpSp>
        <p:grpSp>
          <p:nvGrpSpPr>
            <p:cNvPr id="11306" name="Groeperen 134"/>
            <p:cNvGrpSpPr>
              <a:grpSpLocks/>
            </p:cNvGrpSpPr>
            <p:nvPr/>
          </p:nvGrpSpPr>
          <p:grpSpPr bwMode="auto">
            <a:xfrm>
              <a:off x="6219825" y="3935413"/>
              <a:ext cx="127000" cy="568325"/>
              <a:chOff x="5071532" y="3592249"/>
              <a:chExt cx="127000" cy="569912"/>
            </a:xfrm>
          </p:grpSpPr>
          <p:cxnSp>
            <p:nvCxnSpPr>
              <p:cNvPr id="77" name="Rechte verbindingslijn 76"/>
              <p:cNvCxnSpPr/>
              <p:nvPr/>
            </p:nvCxnSpPr>
            <p:spPr bwMode="auto">
              <a:xfrm rot="5400000">
                <a:off x="4848485" y="3877209"/>
                <a:ext cx="573096" cy="31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sp>
            <p:nvSpPr>
              <p:cNvPr id="76" name="Rechthoek 75"/>
              <p:cNvSpPr/>
              <p:nvPr/>
            </p:nvSpPr>
            <p:spPr bwMode="auto">
              <a:xfrm>
                <a:off x="5071532" y="3835400"/>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grpSp>
        <p:grpSp>
          <p:nvGrpSpPr>
            <p:cNvPr id="11307" name="Groeperen 135"/>
            <p:cNvGrpSpPr>
              <a:grpSpLocks/>
            </p:cNvGrpSpPr>
            <p:nvPr/>
          </p:nvGrpSpPr>
          <p:grpSpPr bwMode="auto">
            <a:xfrm>
              <a:off x="6594475" y="3971925"/>
              <a:ext cx="127000" cy="566738"/>
              <a:chOff x="5444065" y="3629553"/>
              <a:chExt cx="127000" cy="566477"/>
            </a:xfrm>
          </p:grpSpPr>
          <p:cxnSp>
            <p:nvCxnSpPr>
              <p:cNvPr id="80" name="Rechte verbindingslijn 79"/>
              <p:cNvCxnSpPr/>
              <p:nvPr/>
            </p:nvCxnSpPr>
            <p:spPr bwMode="auto">
              <a:xfrm rot="5400000">
                <a:off x="5225121" y="3911998"/>
                <a:ext cx="566477" cy="1588"/>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sp>
            <p:nvSpPr>
              <p:cNvPr id="79" name="Rechthoek 78"/>
              <p:cNvSpPr/>
              <p:nvPr/>
            </p:nvSpPr>
            <p:spPr bwMode="auto">
              <a:xfrm>
                <a:off x="5444065" y="3873501"/>
                <a:ext cx="127000" cy="135467"/>
              </a:xfrm>
              <a:prstGeom prst="rect">
                <a:avLst/>
              </a:prstGeom>
              <a:solidFill>
                <a:schemeClr val="accent2">
                  <a:lumMod val="75000"/>
                </a:schemeClr>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grpSp>
      </p:grpSp>
      <p:cxnSp>
        <p:nvCxnSpPr>
          <p:cNvPr id="148" name="Rechte verbindingslijn 147"/>
          <p:cNvCxnSpPr/>
          <p:nvPr/>
        </p:nvCxnSpPr>
        <p:spPr bwMode="auto">
          <a:xfrm>
            <a:off x="685800" y="1295400"/>
            <a:ext cx="84582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sp>
        <p:nvSpPr>
          <p:cNvPr id="11291" name="Rectangle 8"/>
          <p:cNvSpPr>
            <a:spLocks noChangeArrowheads="1"/>
          </p:cNvSpPr>
          <p:nvPr/>
        </p:nvSpPr>
        <p:spPr bwMode="auto">
          <a:xfrm>
            <a:off x="547688" y="765175"/>
            <a:ext cx="78851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Effect van intensieve behandeling bij Diabetes mellitus type 2 </a:t>
            </a:r>
          </a:p>
        </p:txBody>
      </p:sp>
      <p:sp>
        <p:nvSpPr>
          <p:cNvPr id="11292"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Intensieve behandeling: UKPDS</a:t>
            </a:r>
            <a:endParaRPr lang="nl-NL">
              <a:latin typeface="Candara" pitchFamily="34" charset="0"/>
            </a:endParaRPr>
          </a:p>
        </p:txBody>
      </p:sp>
      <p:sp>
        <p:nvSpPr>
          <p:cNvPr id="11293" name="Tekstvak 77"/>
          <p:cNvSpPr txBox="1">
            <a:spLocks noChangeArrowheads="1"/>
          </p:cNvSpPr>
          <p:nvPr/>
        </p:nvSpPr>
        <p:spPr bwMode="auto">
          <a:xfrm>
            <a:off x="1517650" y="2006600"/>
            <a:ext cx="3683000" cy="369888"/>
          </a:xfrm>
          <a:prstGeom prst="rect">
            <a:avLst/>
          </a:prstGeom>
          <a:noFill/>
          <a:ln w="9525">
            <a:noFill/>
            <a:miter lim="800000"/>
            <a:headEnd/>
            <a:tailEnd/>
          </a:ln>
        </p:spPr>
        <p:txBody>
          <a:bodyPr>
            <a:spAutoFit/>
          </a:bodyPr>
          <a:lstStyle/>
          <a:p>
            <a:r>
              <a:rPr lang="nl-NL" b="1">
                <a:solidFill>
                  <a:srgbClr val="222268"/>
                </a:solidFill>
                <a:latin typeface="Candara" pitchFamily="34" charset="0"/>
              </a:rPr>
              <a:t>Microvasculaire  complicaties</a:t>
            </a:r>
          </a:p>
        </p:txBody>
      </p:sp>
      <p:sp>
        <p:nvSpPr>
          <p:cNvPr id="11294" name="Tekstvak 80"/>
          <p:cNvSpPr txBox="1">
            <a:spLocks noChangeArrowheads="1"/>
          </p:cNvSpPr>
          <p:nvPr/>
        </p:nvSpPr>
        <p:spPr bwMode="auto">
          <a:xfrm rot="-5400000">
            <a:off x="544513" y="3760787"/>
            <a:ext cx="2368550" cy="307975"/>
          </a:xfrm>
          <a:prstGeom prst="rect">
            <a:avLst/>
          </a:prstGeom>
          <a:noFill/>
          <a:ln w="9525">
            <a:noFill/>
            <a:miter lim="800000"/>
            <a:headEnd/>
            <a:tailEnd/>
          </a:ln>
        </p:spPr>
        <p:txBody>
          <a:bodyPr>
            <a:spAutoFit/>
          </a:bodyPr>
          <a:lstStyle/>
          <a:p>
            <a:pPr algn="ctr"/>
            <a:r>
              <a:rPr lang="nl-NL" sz="1400" b="1">
                <a:solidFill>
                  <a:srgbClr val="222268"/>
                </a:solidFill>
                <a:latin typeface="Candara" pitchFamily="34" charset="0"/>
              </a:rPr>
              <a:t>Hazard ratio</a:t>
            </a:r>
          </a:p>
        </p:txBody>
      </p:sp>
      <p:sp>
        <p:nvSpPr>
          <p:cNvPr id="11295" name="Tekstvak 141"/>
          <p:cNvSpPr txBox="1">
            <a:spLocks noChangeArrowheads="1"/>
          </p:cNvSpPr>
          <p:nvPr/>
        </p:nvSpPr>
        <p:spPr bwMode="auto">
          <a:xfrm>
            <a:off x="2776538" y="264160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0.01</a:t>
            </a:r>
          </a:p>
        </p:txBody>
      </p:sp>
      <p:sp>
        <p:nvSpPr>
          <p:cNvPr id="11296" name="Tekstvak 142"/>
          <p:cNvSpPr txBox="1">
            <a:spLocks noChangeArrowheads="1"/>
          </p:cNvSpPr>
          <p:nvPr/>
        </p:nvSpPr>
        <p:spPr bwMode="auto">
          <a:xfrm>
            <a:off x="5554663" y="2641600"/>
            <a:ext cx="1384300" cy="369888"/>
          </a:xfrm>
          <a:prstGeom prst="rect">
            <a:avLst/>
          </a:prstGeom>
          <a:noFill/>
          <a:ln w="9525">
            <a:noFill/>
            <a:miter lim="800000"/>
            <a:headEnd/>
            <a:tailEnd/>
          </a:ln>
        </p:spPr>
        <p:txBody>
          <a:bodyPr>
            <a:spAutoFit/>
          </a:bodyPr>
          <a:lstStyle/>
          <a:p>
            <a:pPr algn="r"/>
            <a:r>
              <a:rPr lang="nl-NL">
                <a:solidFill>
                  <a:srgbClr val="222268"/>
                </a:solidFill>
                <a:latin typeface="Candara" pitchFamily="34" charset="0"/>
              </a:rPr>
              <a:t>P = 0.001</a:t>
            </a:r>
          </a:p>
        </p:txBody>
      </p:sp>
      <p:sp>
        <p:nvSpPr>
          <p:cNvPr id="11297" name="Rectangle 2"/>
          <p:cNvSpPr>
            <a:spLocks noChangeArrowheads="1"/>
          </p:cNvSpPr>
          <p:nvPr/>
        </p:nvSpPr>
        <p:spPr bwMode="auto">
          <a:xfrm>
            <a:off x="509588" y="6515100"/>
            <a:ext cx="272732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Holman et al. N Engl J Med 2008; 359:1577-1589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09588" y="6515100"/>
            <a:ext cx="272732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nl-NL" sz="1000">
                <a:solidFill>
                  <a:srgbClr val="262673"/>
                </a:solidFill>
                <a:latin typeface="Candara" pitchFamily="34" charset="0"/>
              </a:rPr>
              <a:t>Holman et al. N Engl J Med 2008; 359:1577-1589</a:t>
            </a:r>
          </a:p>
        </p:txBody>
      </p:sp>
      <p:sp>
        <p:nvSpPr>
          <p:cNvPr id="12291" name="Rectangle 8"/>
          <p:cNvSpPr>
            <a:spLocks noChangeArrowheads="1"/>
          </p:cNvSpPr>
          <p:nvPr/>
        </p:nvSpPr>
        <p:spPr bwMode="auto">
          <a:xfrm>
            <a:off x="547688" y="765175"/>
            <a:ext cx="78851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Effect van intensieve behandeling bij Diabetes mellitus type 2 </a:t>
            </a:r>
          </a:p>
        </p:txBody>
      </p:sp>
      <p:sp>
        <p:nvSpPr>
          <p:cNvPr id="12292"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Intensieve behandeling: UKPDS</a:t>
            </a:r>
            <a:endParaRPr lang="nl-NL">
              <a:latin typeface="Candara" pitchFamily="34" charset="0"/>
            </a:endParaRPr>
          </a:p>
        </p:txBody>
      </p:sp>
      <p:cxnSp>
        <p:nvCxnSpPr>
          <p:cNvPr id="56" name="Rechte verbindingslijn 55"/>
          <p:cNvCxnSpPr/>
          <p:nvPr/>
        </p:nvCxnSpPr>
        <p:spPr bwMode="auto">
          <a:xfrm>
            <a:off x="685800" y="1295400"/>
            <a:ext cx="84582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cxnSp>
        <p:nvCxnSpPr>
          <p:cNvPr id="12294" name="Rechte verbindingslijn 357"/>
          <p:cNvCxnSpPr>
            <a:cxnSpLocks noChangeShapeType="1"/>
          </p:cNvCxnSpPr>
          <p:nvPr/>
        </p:nvCxnSpPr>
        <p:spPr bwMode="auto">
          <a:xfrm rot="5400000">
            <a:off x="1574006" y="3925094"/>
            <a:ext cx="2287588" cy="0"/>
          </a:xfrm>
          <a:prstGeom prst="line">
            <a:avLst/>
          </a:prstGeom>
          <a:noFill/>
          <a:ln w="9525">
            <a:solidFill>
              <a:schemeClr val="tx1"/>
            </a:solidFill>
            <a:round/>
            <a:headEnd/>
            <a:tailEnd/>
          </a:ln>
        </p:spPr>
      </p:cxnSp>
      <p:cxnSp>
        <p:nvCxnSpPr>
          <p:cNvPr id="12295" name="Rechte verbindingslijn 359"/>
          <p:cNvCxnSpPr>
            <a:cxnSpLocks noChangeShapeType="1"/>
          </p:cNvCxnSpPr>
          <p:nvPr/>
        </p:nvCxnSpPr>
        <p:spPr bwMode="auto">
          <a:xfrm>
            <a:off x="2565400" y="2781300"/>
            <a:ext cx="152400" cy="1588"/>
          </a:xfrm>
          <a:prstGeom prst="line">
            <a:avLst/>
          </a:prstGeom>
          <a:noFill/>
          <a:ln w="9525">
            <a:solidFill>
              <a:schemeClr val="tx1"/>
            </a:solidFill>
            <a:round/>
            <a:headEnd/>
            <a:tailEnd/>
          </a:ln>
        </p:spPr>
      </p:cxnSp>
      <p:cxnSp>
        <p:nvCxnSpPr>
          <p:cNvPr id="12296" name="Rechte verbindingslijn 360"/>
          <p:cNvCxnSpPr>
            <a:cxnSpLocks noChangeShapeType="1"/>
          </p:cNvCxnSpPr>
          <p:nvPr/>
        </p:nvCxnSpPr>
        <p:spPr bwMode="auto">
          <a:xfrm>
            <a:off x="2565400" y="3238500"/>
            <a:ext cx="152400" cy="1588"/>
          </a:xfrm>
          <a:prstGeom prst="line">
            <a:avLst/>
          </a:prstGeom>
          <a:noFill/>
          <a:ln w="9525">
            <a:solidFill>
              <a:schemeClr val="tx1"/>
            </a:solidFill>
            <a:round/>
            <a:headEnd/>
            <a:tailEnd/>
          </a:ln>
        </p:spPr>
      </p:cxnSp>
      <p:cxnSp>
        <p:nvCxnSpPr>
          <p:cNvPr id="12297" name="Rechte verbindingslijn 361"/>
          <p:cNvCxnSpPr>
            <a:cxnSpLocks noChangeShapeType="1"/>
          </p:cNvCxnSpPr>
          <p:nvPr/>
        </p:nvCxnSpPr>
        <p:spPr bwMode="auto">
          <a:xfrm>
            <a:off x="2565400" y="3695700"/>
            <a:ext cx="152400" cy="1588"/>
          </a:xfrm>
          <a:prstGeom prst="line">
            <a:avLst/>
          </a:prstGeom>
          <a:noFill/>
          <a:ln w="9525">
            <a:solidFill>
              <a:schemeClr val="tx1"/>
            </a:solidFill>
            <a:round/>
            <a:headEnd/>
            <a:tailEnd/>
          </a:ln>
        </p:spPr>
      </p:cxnSp>
      <p:cxnSp>
        <p:nvCxnSpPr>
          <p:cNvPr id="12298" name="Rechte verbindingslijn 362"/>
          <p:cNvCxnSpPr>
            <a:cxnSpLocks noChangeShapeType="1"/>
          </p:cNvCxnSpPr>
          <p:nvPr/>
        </p:nvCxnSpPr>
        <p:spPr bwMode="auto">
          <a:xfrm>
            <a:off x="2565400" y="4152900"/>
            <a:ext cx="152400" cy="1588"/>
          </a:xfrm>
          <a:prstGeom prst="line">
            <a:avLst/>
          </a:prstGeom>
          <a:noFill/>
          <a:ln w="9525">
            <a:solidFill>
              <a:schemeClr val="tx1"/>
            </a:solidFill>
            <a:round/>
            <a:headEnd/>
            <a:tailEnd/>
          </a:ln>
        </p:spPr>
      </p:cxnSp>
      <p:cxnSp>
        <p:nvCxnSpPr>
          <p:cNvPr id="12299" name="Rechte verbindingslijn 363"/>
          <p:cNvCxnSpPr>
            <a:cxnSpLocks noChangeShapeType="1"/>
          </p:cNvCxnSpPr>
          <p:nvPr/>
        </p:nvCxnSpPr>
        <p:spPr bwMode="auto">
          <a:xfrm>
            <a:off x="2565400" y="4610100"/>
            <a:ext cx="152400" cy="1588"/>
          </a:xfrm>
          <a:prstGeom prst="line">
            <a:avLst/>
          </a:prstGeom>
          <a:noFill/>
          <a:ln w="9525">
            <a:solidFill>
              <a:schemeClr val="tx1"/>
            </a:solidFill>
            <a:round/>
            <a:headEnd/>
            <a:tailEnd/>
          </a:ln>
        </p:spPr>
      </p:cxnSp>
      <p:graphicFrame>
        <p:nvGraphicFramePr>
          <p:cNvPr id="180" name="Tabel 179"/>
          <p:cNvGraphicFramePr>
            <a:graphicFrameLocks noGrp="1"/>
          </p:cNvGraphicFramePr>
          <p:nvPr/>
        </p:nvGraphicFramePr>
        <p:xfrm>
          <a:off x="1854200" y="2563813"/>
          <a:ext cx="711200" cy="2733678"/>
        </p:xfrm>
        <a:graphic>
          <a:graphicData uri="http://schemas.openxmlformats.org/drawingml/2006/table">
            <a:tbl>
              <a:tblPr/>
              <a:tblGrid>
                <a:gridCol w="711200"/>
              </a:tblGrid>
              <a:tr h="4556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1.4</a:t>
                      </a:r>
                    </a:p>
                  </a:txBody>
                  <a:tcPr horzOverflow="overflow">
                    <a:lnL>
                      <a:noFill/>
                    </a:lnL>
                    <a:lnR>
                      <a:noFill/>
                    </a:lnR>
                    <a:lnT>
                      <a:noFill/>
                    </a:lnT>
                    <a:lnB>
                      <a:noFill/>
                    </a:lnB>
                    <a:lnTlToBr>
                      <a:noFill/>
                    </a:lnTlToBr>
                    <a:lnBlToTr>
                      <a:noFill/>
                    </a:lnBlToTr>
                    <a:noFill/>
                  </a:tcPr>
                </a:tc>
              </a:tr>
              <a:tr h="4556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1.2</a:t>
                      </a:r>
                    </a:p>
                  </a:txBody>
                  <a:tcPr horzOverflow="overflow">
                    <a:lnL>
                      <a:noFill/>
                    </a:lnL>
                    <a:lnR>
                      <a:noFill/>
                    </a:lnR>
                    <a:lnT>
                      <a:noFill/>
                    </a:lnT>
                    <a:lnB>
                      <a:noFill/>
                    </a:lnB>
                    <a:lnTlToBr>
                      <a:noFill/>
                    </a:lnTlToBr>
                    <a:lnBlToTr>
                      <a:noFill/>
                    </a:lnBlToTr>
                    <a:noFill/>
                  </a:tcPr>
                </a:tc>
              </a:tr>
              <a:tr h="4556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1.0</a:t>
                      </a:r>
                    </a:p>
                  </a:txBody>
                  <a:tcPr horzOverflow="overflow">
                    <a:lnL>
                      <a:noFill/>
                    </a:lnL>
                    <a:lnR>
                      <a:noFill/>
                    </a:lnR>
                    <a:lnT>
                      <a:noFill/>
                    </a:lnT>
                    <a:lnB>
                      <a:noFill/>
                    </a:lnB>
                    <a:lnTlToBr>
                      <a:noFill/>
                    </a:lnTlToBr>
                    <a:lnBlToTr>
                      <a:noFill/>
                    </a:lnBlToTr>
                    <a:noFill/>
                  </a:tcPr>
                </a:tc>
              </a:tr>
              <a:tr h="4556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1.0</a:t>
                      </a:r>
                    </a:p>
                  </a:txBody>
                  <a:tcPr horzOverflow="overflow">
                    <a:lnL>
                      <a:noFill/>
                    </a:lnL>
                    <a:lnR>
                      <a:noFill/>
                    </a:lnR>
                    <a:lnT>
                      <a:noFill/>
                    </a:lnT>
                    <a:lnB>
                      <a:noFill/>
                    </a:lnB>
                    <a:lnTlToBr>
                      <a:noFill/>
                    </a:lnTlToBr>
                    <a:lnBlToTr>
                      <a:noFill/>
                    </a:lnBlToTr>
                    <a:noFill/>
                  </a:tcPr>
                </a:tc>
              </a:tr>
              <a:tr h="4556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0.8</a:t>
                      </a:r>
                    </a:p>
                  </a:txBody>
                  <a:tcPr horzOverflow="overflow">
                    <a:lnL>
                      <a:noFill/>
                    </a:lnL>
                    <a:lnR>
                      <a:noFill/>
                    </a:lnR>
                    <a:lnT>
                      <a:noFill/>
                    </a:lnT>
                    <a:lnB>
                      <a:noFill/>
                    </a:lnB>
                    <a:lnTlToBr>
                      <a:noFill/>
                    </a:lnTlToBr>
                    <a:lnBlToTr>
                      <a:noFill/>
                    </a:lnBlToTr>
                    <a:noFill/>
                  </a:tcPr>
                </a:tc>
              </a:tr>
              <a:tr h="4556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0.6</a:t>
                      </a:r>
                    </a:p>
                  </a:txBody>
                  <a:tcPr horzOverflow="overflow">
                    <a:lnL>
                      <a:noFill/>
                    </a:lnL>
                    <a:lnR>
                      <a:noFill/>
                    </a:lnR>
                    <a:lnT>
                      <a:noFill/>
                    </a:lnT>
                    <a:lnB>
                      <a:noFill/>
                    </a:lnB>
                    <a:lnTlToBr>
                      <a:noFill/>
                    </a:lnTlToBr>
                    <a:lnBlToTr>
                      <a:noFill/>
                    </a:lnBlToTr>
                    <a:noFill/>
                  </a:tcPr>
                </a:tc>
              </a:tr>
            </a:tbl>
          </a:graphicData>
        </a:graphic>
      </p:graphicFrame>
      <p:grpSp>
        <p:nvGrpSpPr>
          <p:cNvPr id="12307" name="Groeperen 273"/>
          <p:cNvGrpSpPr>
            <a:grpSpLocks/>
          </p:cNvGrpSpPr>
          <p:nvPr/>
        </p:nvGrpSpPr>
        <p:grpSpPr bwMode="auto">
          <a:xfrm>
            <a:off x="2857500" y="3841750"/>
            <a:ext cx="88900" cy="765175"/>
            <a:chOff x="3001963" y="3841750"/>
            <a:chExt cx="88900" cy="765175"/>
          </a:xfrm>
        </p:grpSpPr>
        <p:sp>
          <p:nvSpPr>
            <p:cNvPr id="12352" name="Rechthoek 364"/>
            <p:cNvSpPr>
              <a:spLocks noChangeArrowheads="1"/>
            </p:cNvSpPr>
            <p:nvPr/>
          </p:nvSpPr>
          <p:spPr bwMode="auto">
            <a:xfrm>
              <a:off x="3001963" y="4227716"/>
              <a:ext cx="88900" cy="88110"/>
            </a:xfrm>
            <a:prstGeom prst="rect">
              <a:avLst/>
            </a:prstGeom>
            <a:solidFill>
              <a:srgbClr val="FF0000"/>
            </a:solidFill>
            <a:ln w="25400">
              <a:solidFill>
                <a:srgbClr val="FF0000"/>
              </a:solidFill>
              <a:round/>
              <a:headEnd/>
              <a:tailEnd/>
            </a:ln>
          </p:spPr>
          <p:txBody>
            <a:bodyPr vert="eaVert" wrap="none" anchor="ctr"/>
            <a:lstStyle/>
            <a:p>
              <a:pPr algn="ctr"/>
              <a:endParaRPr lang="nl-NL"/>
            </a:p>
          </p:txBody>
        </p:sp>
        <p:cxnSp>
          <p:nvCxnSpPr>
            <p:cNvPr id="12353" name="Rechte verbindingslijn 365"/>
            <p:cNvCxnSpPr>
              <a:cxnSpLocks noChangeShapeType="1"/>
            </p:cNvCxnSpPr>
            <p:nvPr/>
          </p:nvCxnSpPr>
          <p:spPr bwMode="auto">
            <a:xfrm rot="5400000">
              <a:off x="2663828" y="4223537"/>
              <a:ext cx="765175" cy="1602"/>
            </a:xfrm>
            <a:prstGeom prst="line">
              <a:avLst/>
            </a:prstGeom>
            <a:noFill/>
            <a:ln w="38100">
              <a:solidFill>
                <a:srgbClr val="FF0000"/>
              </a:solidFill>
              <a:round/>
              <a:headEnd/>
              <a:tailEnd/>
            </a:ln>
          </p:spPr>
        </p:cxnSp>
      </p:grpSp>
      <p:grpSp>
        <p:nvGrpSpPr>
          <p:cNvPr id="3" name="Groeperen 52"/>
          <p:cNvGrpSpPr>
            <a:grpSpLocks/>
          </p:cNvGrpSpPr>
          <p:nvPr/>
        </p:nvGrpSpPr>
        <p:grpSpPr bwMode="auto">
          <a:xfrm>
            <a:off x="3238500" y="3924300"/>
            <a:ext cx="3467100" cy="746125"/>
            <a:chOff x="3238500" y="3924300"/>
            <a:chExt cx="3467100" cy="746125"/>
          </a:xfrm>
        </p:grpSpPr>
        <p:grpSp>
          <p:nvGrpSpPr>
            <p:cNvPr id="12322" name="Groeperen 272"/>
            <p:cNvGrpSpPr>
              <a:grpSpLocks/>
            </p:cNvGrpSpPr>
            <p:nvPr/>
          </p:nvGrpSpPr>
          <p:grpSpPr bwMode="auto">
            <a:xfrm>
              <a:off x="3238500" y="3946525"/>
              <a:ext cx="84138" cy="690563"/>
              <a:chOff x="3275013" y="3946525"/>
              <a:chExt cx="85011" cy="690563"/>
            </a:xfrm>
          </p:grpSpPr>
          <p:sp>
            <p:nvSpPr>
              <p:cNvPr id="210" name="Rechthoek 209"/>
              <p:cNvSpPr/>
              <p:nvPr/>
            </p:nvSpPr>
            <p:spPr bwMode="auto">
              <a:xfrm>
                <a:off x="3275013" y="4291641"/>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211" name="Rechte verbindingslijn 210"/>
              <p:cNvCxnSpPr/>
              <p:nvPr/>
            </p:nvCxnSpPr>
            <p:spPr bwMode="auto">
              <a:xfrm rot="5400000">
                <a:off x="2973841" y="4291005"/>
                <a:ext cx="690563" cy="1603"/>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23" name="Groeperen 271"/>
            <p:cNvGrpSpPr>
              <a:grpSpLocks/>
            </p:cNvGrpSpPr>
            <p:nvPr/>
          </p:nvGrpSpPr>
          <p:grpSpPr bwMode="auto">
            <a:xfrm>
              <a:off x="3613150" y="4005263"/>
              <a:ext cx="85725" cy="644525"/>
              <a:chOff x="3556904" y="4005263"/>
              <a:chExt cx="85011" cy="644525"/>
            </a:xfrm>
          </p:grpSpPr>
          <p:sp>
            <p:nvSpPr>
              <p:cNvPr id="208" name="Rechthoek 207"/>
              <p:cNvSpPr/>
              <p:nvPr/>
            </p:nvSpPr>
            <p:spPr bwMode="auto">
              <a:xfrm>
                <a:off x="3556904" y="4308599"/>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209" name="Rechte verbindingslijn 208"/>
              <p:cNvCxnSpPr/>
              <p:nvPr/>
            </p:nvCxnSpPr>
            <p:spPr bwMode="auto">
              <a:xfrm rot="5400000">
                <a:off x="3277934" y="4326739"/>
                <a:ext cx="644525" cy="1574"/>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24" name="Groeperen 270"/>
            <p:cNvGrpSpPr>
              <a:grpSpLocks/>
            </p:cNvGrpSpPr>
            <p:nvPr/>
          </p:nvGrpSpPr>
          <p:grpSpPr bwMode="auto">
            <a:xfrm>
              <a:off x="3989388" y="4078288"/>
              <a:ext cx="85725" cy="592137"/>
              <a:chOff x="3830323" y="4078288"/>
              <a:chExt cx="85011" cy="592137"/>
            </a:xfrm>
          </p:grpSpPr>
          <p:sp>
            <p:nvSpPr>
              <p:cNvPr id="206" name="Rechthoek 205"/>
              <p:cNvSpPr/>
              <p:nvPr/>
            </p:nvSpPr>
            <p:spPr bwMode="auto">
              <a:xfrm>
                <a:off x="3830323" y="4363711"/>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207" name="Rechte verbindingslijn 206"/>
              <p:cNvCxnSpPr/>
              <p:nvPr/>
            </p:nvCxnSpPr>
            <p:spPr bwMode="auto">
              <a:xfrm rot="5400000">
                <a:off x="3575973" y="4373570"/>
                <a:ext cx="592137" cy="1574"/>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25" name="Groeperen 269"/>
            <p:cNvGrpSpPr>
              <a:grpSpLocks/>
            </p:cNvGrpSpPr>
            <p:nvPr/>
          </p:nvGrpSpPr>
          <p:grpSpPr bwMode="auto">
            <a:xfrm>
              <a:off x="4365625" y="4017963"/>
              <a:ext cx="84138" cy="588962"/>
              <a:chOff x="4107977" y="4017963"/>
              <a:chExt cx="85011" cy="588962"/>
            </a:xfrm>
          </p:grpSpPr>
          <p:sp>
            <p:nvSpPr>
              <p:cNvPr id="204" name="Rechthoek 203"/>
              <p:cNvSpPr/>
              <p:nvPr/>
            </p:nvSpPr>
            <p:spPr bwMode="auto">
              <a:xfrm>
                <a:off x="4107977" y="4287392"/>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205" name="Rechte verbindingslijn 204"/>
              <p:cNvCxnSpPr/>
              <p:nvPr/>
            </p:nvCxnSpPr>
            <p:spPr bwMode="auto">
              <a:xfrm rot="5400000">
                <a:off x="3856002" y="4311642"/>
                <a:ext cx="588962" cy="1604"/>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26" name="Groeperen 268"/>
            <p:cNvGrpSpPr>
              <a:grpSpLocks/>
            </p:cNvGrpSpPr>
            <p:nvPr/>
          </p:nvGrpSpPr>
          <p:grpSpPr bwMode="auto">
            <a:xfrm>
              <a:off x="4741863" y="4052888"/>
              <a:ext cx="84137" cy="574675"/>
              <a:chOff x="4385632" y="4052888"/>
              <a:chExt cx="85011" cy="574675"/>
            </a:xfrm>
          </p:grpSpPr>
          <p:sp>
            <p:nvSpPr>
              <p:cNvPr id="202" name="Rechthoek 201"/>
              <p:cNvSpPr/>
              <p:nvPr/>
            </p:nvSpPr>
            <p:spPr bwMode="auto">
              <a:xfrm>
                <a:off x="4385632" y="4317066"/>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203" name="Rechte verbindingslijn 202"/>
              <p:cNvCxnSpPr/>
              <p:nvPr/>
            </p:nvCxnSpPr>
            <p:spPr bwMode="auto">
              <a:xfrm rot="5400000">
                <a:off x="4140800" y="4339424"/>
                <a:ext cx="574675" cy="1603"/>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27" name="Groeperen 267"/>
            <p:cNvGrpSpPr>
              <a:grpSpLocks/>
            </p:cNvGrpSpPr>
            <p:nvPr/>
          </p:nvGrpSpPr>
          <p:grpSpPr bwMode="auto">
            <a:xfrm>
              <a:off x="5116513" y="4022725"/>
              <a:ext cx="85725" cy="566738"/>
              <a:chOff x="4663287" y="4022725"/>
              <a:chExt cx="85011" cy="566738"/>
            </a:xfrm>
          </p:grpSpPr>
          <p:sp>
            <p:nvSpPr>
              <p:cNvPr id="200" name="Rechthoek 199"/>
              <p:cNvSpPr/>
              <p:nvPr/>
            </p:nvSpPr>
            <p:spPr bwMode="auto">
              <a:xfrm>
                <a:off x="4663287" y="4274676"/>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201" name="Rechte verbindingslijn 200"/>
              <p:cNvCxnSpPr/>
              <p:nvPr/>
            </p:nvCxnSpPr>
            <p:spPr bwMode="auto">
              <a:xfrm rot="5400000">
                <a:off x="4423210" y="4305307"/>
                <a:ext cx="566738" cy="15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28" name="Groeperen 266"/>
            <p:cNvGrpSpPr>
              <a:grpSpLocks/>
            </p:cNvGrpSpPr>
            <p:nvPr/>
          </p:nvGrpSpPr>
          <p:grpSpPr bwMode="auto">
            <a:xfrm>
              <a:off x="5492750" y="3979863"/>
              <a:ext cx="85725" cy="576262"/>
              <a:chOff x="4940942" y="3979863"/>
              <a:chExt cx="85011" cy="576262"/>
            </a:xfrm>
          </p:grpSpPr>
          <p:sp>
            <p:nvSpPr>
              <p:cNvPr id="198" name="Rechthoek 197"/>
              <p:cNvSpPr/>
              <p:nvPr/>
            </p:nvSpPr>
            <p:spPr bwMode="auto">
              <a:xfrm>
                <a:off x="4940942" y="4245010"/>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199" name="Rechte verbindingslijn 198"/>
              <p:cNvCxnSpPr/>
              <p:nvPr/>
            </p:nvCxnSpPr>
            <p:spPr bwMode="auto">
              <a:xfrm rot="5400000">
                <a:off x="4696104" y="4267207"/>
                <a:ext cx="576262" cy="1574"/>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29" name="Groeperen 265"/>
            <p:cNvGrpSpPr>
              <a:grpSpLocks/>
            </p:cNvGrpSpPr>
            <p:nvPr/>
          </p:nvGrpSpPr>
          <p:grpSpPr bwMode="auto">
            <a:xfrm>
              <a:off x="5868988" y="3946525"/>
              <a:ext cx="84137" cy="579438"/>
              <a:chOff x="5218596" y="3946525"/>
              <a:chExt cx="85011" cy="579438"/>
            </a:xfrm>
          </p:grpSpPr>
          <p:sp>
            <p:nvSpPr>
              <p:cNvPr id="196" name="Rechthoek 195"/>
              <p:cNvSpPr/>
              <p:nvPr/>
            </p:nvSpPr>
            <p:spPr bwMode="auto">
              <a:xfrm>
                <a:off x="5218596" y="4211096"/>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197" name="Rechte verbindingslijn 196"/>
              <p:cNvCxnSpPr/>
              <p:nvPr/>
            </p:nvCxnSpPr>
            <p:spPr bwMode="auto">
              <a:xfrm rot="5400000">
                <a:off x="4971383" y="4235442"/>
                <a:ext cx="579438" cy="1603"/>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30" name="Groeperen 264"/>
            <p:cNvGrpSpPr>
              <a:grpSpLocks/>
            </p:cNvGrpSpPr>
            <p:nvPr/>
          </p:nvGrpSpPr>
          <p:grpSpPr bwMode="auto">
            <a:xfrm>
              <a:off x="6245225" y="3924300"/>
              <a:ext cx="84138" cy="590550"/>
              <a:chOff x="5496251" y="3924300"/>
              <a:chExt cx="85011" cy="590550"/>
            </a:xfrm>
          </p:grpSpPr>
          <p:sp>
            <p:nvSpPr>
              <p:cNvPr id="194" name="Rechthoek 193"/>
              <p:cNvSpPr/>
              <p:nvPr/>
            </p:nvSpPr>
            <p:spPr bwMode="auto">
              <a:xfrm>
                <a:off x="5496251" y="4189904"/>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195" name="Rechte verbindingslijn 194"/>
              <p:cNvCxnSpPr/>
              <p:nvPr/>
            </p:nvCxnSpPr>
            <p:spPr bwMode="auto">
              <a:xfrm rot="5400000">
                <a:off x="5243482" y="4218773"/>
                <a:ext cx="590550" cy="1604"/>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nvGrpSpPr>
            <p:cNvPr id="12331" name="Groeperen 263"/>
            <p:cNvGrpSpPr>
              <a:grpSpLocks/>
            </p:cNvGrpSpPr>
            <p:nvPr/>
          </p:nvGrpSpPr>
          <p:grpSpPr bwMode="auto">
            <a:xfrm>
              <a:off x="6619875" y="3937000"/>
              <a:ext cx="85725" cy="568325"/>
              <a:chOff x="5807789" y="3937000"/>
              <a:chExt cx="85011" cy="568325"/>
            </a:xfrm>
          </p:grpSpPr>
          <p:sp>
            <p:nvSpPr>
              <p:cNvPr id="192" name="Rechthoek 191"/>
              <p:cNvSpPr/>
              <p:nvPr/>
            </p:nvSpPr>
            <p:spPr bwMode="auto">
              <a:xfrm>
                <a:off x="5807789" y="4206854"/>
                <a:ext cx="85011" cy="90762"/>
              </a:xfrm>
              <a:prstGeom prst="rect">
                <a:avLst/>
              </a:prstGeom>
              <a:solidFill>
                <a:schemeClr val="accent2">
                  <a:lumMod val="75000"/>
                </a:schemeClr>
              </a:solidFill>
              <a:ln w="38100" cap="flat" cmpd="sng" algn="ctr">
                <a:solidFill>
                  <a:schemeClr val="accent2">
                    <a:lumMod val="75000"/>
                  </a:schemeClr>
                </a:solidFill>
                <a:prstDash val="solid"/>
                <a:round/>
                <a:headEnd type="none" w="med" len="med"/>
                <a:tailEnd type="none" w="med" len="med"/>
              </a:ln>
              <a:effectLst/>
              <a:scene3d>
                <a:camera prst="orthographicFront">
                  <a:rot lat="0" lon="0" rev="2700000"/>
                </a:camera>
                <a:lightRig rig="threePt" dir="t"/>
              </a:scene3d>
            </p:spPr>
            <p:txBody>
              <a:bodyPr vert="eaVert" wrap="none" anchor="ctr"/>
              <a:lstStyle/>
              <a:p>
                <a:pPr algn="ctr">
                  <a:defRPr/>
                </a:pPr>
                <a:endParaRPr lang="nl-NL">
                  <a:latin typeface="Arial" pitchFamily="-65" charset="0"/>
                </a:endParaRPr>
              </a:p>
            </p:txBody>
          </p:sp>
          <p:cxnSp>
            <p:nvCxnSpPr>
              <p:cNvPr id="193" name="Rechte verbindingslijn 192"/>
              <p:cNvCxnSpPr/>
              <p:nvPr/>
            </p:nvCxnSpPr>
            <p:spPr bwMode="auto">
              <a:xfrm rot="5400000">
                <a:off x="5565345" y="4220376"/>
                <a:ext cx="568325" cy="1575"/>
              </a:xfrm>
              <a:prstGeom prst="line">
                <a:avLst/>
              </a:prstGeom>
              <a:solidFill>
                <a:srgbClr val="00CCFF"/>
              </a:solidFill>
              <a:ln w="38100" cap="flat" cmpd="sng" algn="ctr">
                <a:solidFill>
                  <a:schemeClr val="accent2">
                    <a:lumMod val="75000"/>
                  </a:schemeClr>
                </a:solidFill>
                <a:prstDash val="solid"/>
                <a:round/>
                <a:headEnd type="none" w="med" len="med"/>
                <a:tailEnd type="none" w="med" len="med"/>
              </a:ln>
              <a:effectLst/>
            </p:spPr>
          </p:cxnSp>
        </p:grpSp>
      </p:grpSp>
      <p:cxnSp>
        <p:nvCxnSpPr>
          <p:cNvPr id="12309" name="Rechte verbindingslijn 126"/>
          <p:cNvCxnSpPr>
            <a:cxnSpLocks noChangeShapeType="1"/>
          </p:cNvCxnSpPr>
          <p:nvPr/>
        </p:nvCxnSpPr>
        <p:spPr bwMode="auto">
          <a:xfrm>
            <a:off x="2720975" y="3700463"/>
            <a:ext cx="4100513" cy="1587"/>
          </a:xfrm>
          <a:prstGeom prst="line">
            <a:avLst/>
          </a:prstGeom>
          <a:noFill/>
          <a:ln w="6350">
            <a:solidFill>
              <a:schemeClr val="tx1"/>
            </a:solidFill>
            <a:prstDash val="dash"/>
            <a:round/>
            <a:headEnd/>
            <a:tailEnd/>
          </a:ln>
        </p:spPr>
      </p:cxnSp>
      <p:sp>
        <p:nvSpPr>
          <p:cNvPr id="12310" name="Tekstvak 212"/>
          <p:cNvSpPr txBox="1">
            <a:spLocks noChangeArrowheads="1"/>
          </p:cNvSpPr>
          <p:nvPr/>
        </p:nvSpPr>
        <p:spPr bwMode="auto">
          <a:xfrm>
            <a:off x="1517650" y="2006600"/>
            <a:ext cx="3683000" cy="369888"/>
          </a:xfrm>
          <a:prstGeom prst="rect">
            <a:avLst/>
          </a:prstGeom>
          <a:noFill/>
          <a:ln w="9525">
            <a:noFill/>
            <a:miter lim="800000"/>
            <a:headEnd/>
            <a:tailEnd/>
          </a:ln>
        </p:spPr>
        <p:txBody>
          <a:bodyPr>
            <a:spAutoFit/>
          </a:bodyPr>
          <a:lstStyle/>
          <a:p>
            <a:r>
              <a:rPr lang="nl-NL" b="1">
                <a:solidFill>
                  <a:srgbClr val="222268"/>
                </a:solidFill>
                <a:latin typeface="Candara" pitchFamily="34" charset="0"/>
              </a:rPr>
              <a:t>Myocard infarct</a:t>
            </a:r>
          </a:p>
        </p:txBody>
      </p:sp>
      <p:cxnSp>
        <p:nvCxnSpPr>
          <p:cNvPr id="12311" name="Rechte verbindingslijn 15"/>
          <p:cNvCxnSpPr>
            <a:cxnSpLocks noChangeShapeType="1"/>
          </p:cNvCxnSpPr>
          <p:nvPr/>
        </p:nvCxnSpPr>
        <p:spPr bwMode="auto">
          <a:xfrm>
            <a:off x="2565400" y="5067300"/>
            <a:ext cx="4267200" cy="1588"/>
          </a:xfrm>
          <a:prstGeom prst="line">
            <a:avLst/>
          </a:prstGeom>
          <a:noFill/>
          <a:ln w="9525">
            <a:solidFill>
              <a:schemeClr val="tx1"/>
            </a:solidFill>
            <a:round/>
            <a:headEnd/>
            <a:tailEnd/>
          </a:ln>
        </p:spPr>
      </p:cxnSp>
      <p:sp>
        <p:nvSpPr>
          <p:cNvPr id="12312" name="Tekstvak 141"/>
          <p:cNvSpPr txBox="1">
            <a:spLocks noChangeArrowheads="1"/>
          </p:cNvSpPr>
          <p:nvPr/>
        </p:nvSpPr>
        <p:spPr bwMode="auto">
          <a:xfrm>
            <a:off x="2776538" y="2641600"/>
            <a:ext cx="1384300" cy="369888"/>
          </a:xfrm>
          <a:prstGeom prst="rect">
            <a:avLst/>
          </a:prstGeom>
          <a:noFill/>
          <a:ln w="9525">
            <a:noFill/>
            <a:miter lim="800000"/>
            <a:headEnd/>
            <a:tailEnd/>
          </a:ln>
        </p:spPr>
        <p:txBody>
          <a:bodyPr>
            <a:spAutoFit/>
          </a:bodyPr>
          <a:lstStyle/>
          <a:p>
            <a:r>
              <a:rPr lang="nl-NL">
                <a:solidFill>
                  <a:srgbClr val="222268"/>
                </a:solidFill>
                <a:latin typeface="Candara" pitchFamily="34" charset="0"/>
              </a:rPr>
              <a:t>P = 0.01</a:t>
            </a:r>
          </a:p>
        </p:txBody>
      </p:sp>
      <p:sp>
        <p:nvSpPr>
          <p:cNvPr id="12313" name="Tekstvak 142"/>
          <p:cNvSpPr txBox="1">
            <a:spLocks noChangeArrowheads="1"/>
          </p:cNvSpPr>
          <p:nvPr/>
        </p:nvSpPr>
        <p:spPr bwMode="auto">
          <a:xfrm>
            <a:off x="5554663" y="2641600"/>
            <a:ext cx="1384300" cy="369888"/>
          </a:xfrm>
          <a:prstGeom prst="rect">
            <a:avLst/>
          </a:prstGeom>
          <a:noFill/>
          <a:ln w="9525">
            <a:noFill/>
            <a:miter lim="800000"/>
            <a:headEnd/>
            <a:tailEnd/>
          </a:ln>
        </p:spPr>
        <p:txBody>
          <a:bodyPr>
            <a:spAutoFit/>
          </a:bodyPr>
          <a:lstStyle/>
          <a:p>
            <a:pPr algn="r"/>
            <a:r>
              <a:rPr lang="nl-NL">
                <a:solidFill>
                  <a:srgbClr val="222268"/>
                </a:solidFill>
                <a:latin typeface="Candara" pitchFamily="34" charset="0"/>
              </a:rPr>
              <a:t>P = 0.001</a:t>
            </a:r>
          </a:p>
        </p:txBody>
      </p:sp>
      <p:graphicFrame>
        <p:nvGraphicFramePr>
          <p:cNvPr id="262" name="Tabel 261"/>
          <p:cNvGraphicFramePr>
            <a:graphicFrameLocks noGrp="1"/>
          </p:cNvGraphicFramePr>
          <p:nvPr/>
        </p:nvGraphicFramePr>
        <p:xfrm>
          <a:off x="2644775" y="5035550"/>
          <a:ext cx="4495800" cy="304800"/>
        </p:xfrm>
        <a:graphic>
          <a:graphicData uri="http://schemas.openxmlformats.org/drawingml/2006/table">
            <a:tbl>
              <a:tblPr/>
              <a:tblGrid>
                <a:gridCol w="749300"/>
                <a:gridCol w="749300"/>
                <a:gridCol w="749300"/>
                <a:gridCol w="749300"/>
                <a:gridCol w="749300"/>
                <a:gridCol w="749300"/>
              </a:tblGrid>
              <a:tr h="2095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1997</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1999</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2001</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2003</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2005</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Candara" pitchFamily="-65" charset="0"/>
                          <a:cs typeface="Arial" charset="0"/>
                        </a:rPr>
                        <a:t>2007</a:t>
                      </a:r>
                    </a:p>
                  </a:txBody>
                  <a:tcPr horzOverflow="overflow">
                    <a:lnL>
                      <a:noFill/>
                    </a:lnL>
                    <a:lnR>
                      <a:noFill/>
                    </a:lnR>
                    <a:lnT>
                      <a:noFill/>
                    </a:lnT>
                    <a:lnB>
                      <a:noFill/>
                    </a:lnB>
                    <a:lnTlToBr>
                      <a:noFill/>
                    </a:lnTlToBr>
                    <a:lnBlToTr>
                      <a:noFill/>
                    </a:lnBlToTr>
                    <a:noFill/>
                  </a:tcPr>
                </a:tc>
              </a:tr>
            </a:tbl>
          </a:graphicData>
        </a:graphic>
      </p:graphicFrame>
      <p:sp>
        <p:nvSpPr>
          <p:cNvPr id="12321" name="Tekstvak 278"/>
          <p:cNvSpPr txBox="1">
            <a:spLocks noChangeArrowheads="1"/>
          </p:cNvSpPr>
          <p:nvPr/>
        </p:nvSpPr>
        <p:spPr bwMode="auto">
          <a:xfrm rot="-5400000">
            <a:off x="544513" y="3760787"/>
            <a:ext cx="2368550" cy="307975"/>
          </a:xfrm>
          <a:prstGeom prst="rect">
            <a:avLst/>
          </a:prstGeom>
          <a:noFill/>
          <a:ln w="9525">
            <a:noFill/>
            <a:miter lim="800000"/>
            <a:headEnd/>
            <a:tailEnd/>
          </a:ln>
        </p:spPr>
        <p:txBody>
          <a:bodyPr>
            <a:spAutoFit/>
          </a:bodyPr>
          <a:lstStyle/>
          <a:p>
            <a:pPr algn="ctr"/>
            <a:r>
              <a:rPr lang="nl-NL" sz="1400" b="1">
                <a:solidFill>
                  <a:srgbClr val="222268"/>
                </a:solidFill>
                <a:latin typeface="Candara" pitchFamily="34" charset="0"/>
              </a:rPr>
              <a:t>Hazard ratio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09588" y="6515100"/>
            <a:ext cx="2727325" cy="233363"/>
          </a:xfrm>
          <a:prstGeom prst="rect">
            <a:avLst/>
          </a:prstGeom>
          <a:noFill/>
          <a:ln w="4826">
            <a:noFill/>
            <a:miter lim="800000"/>
            <a:headEnd/>
            <a:tailEnd/>
          </a:ln>
        </p:spPr>
        <p:txBody>
          <a:bodyPr wrap="none">
            <a:spAutoFit/>
          </a:bodyPr>
          <a:lstStyle/>
          <a:p>
            <a:pPr eaLnBrk="0" hangingPunct="0">
              <a:lnSpc>
                <a:spcPct val="90000"/>
              </a:lnSpc>
              <a:spcBef>
                <a:spcPct val="50000"/>
              </a:spcBef>
              <a:buClr>
                <a:srgbClr val="A4A3CB"/>
              </a:buClr>
            </a:pPr>
            <a:r>
              <a:rPr lang="en-US" sz="1000">
                <a:solidFill>
                  <a:srgbClr val="262673"/>
                </a:solidFill>
                <a:latin typeface="Candara" pitchFamily="34" charset="0"/>
              </a:rPr>
              <a:t>Holman et al. N Engl J Med 2008; 359:1577-1589</a:t>
            </a:r>
          </a:p>
        </p:txBody>
      </p:sp>
      <p:sp>
        <p:nvSpPr>
          <p:cNvPr id="13315" name="Rectangle 8"/>
          <p:cNvSpPr>
            <a:spLocks noChangeArrowheads="1"/>
          </p:cNvSpPr>
          <p:nvPr/>
        </p:nvSpPr>
        <p:spPr bwMode="auto">
          <a:xfrm>
            <a:off x="623888" y="765175"/>
            <a:ext cx="8596312" cy="600075"/>
          </a:xfrm>
          <a:prstGeom prst="rect">
            <a:avLst/>
          </a:prstGeom>
          <a:noFill/>
          <a:ln w="9525">
            <a:noFill/>
            <a:miter lim="800000"/>
            <a:headEnd/>
            <a:tailEnd/>
          </a:ln>
        </p:spPr>
        <p:txBody>
          <a:bodyPr/>
          <a:lstStyle/>
          <a:p>
            <a:pPr marL="342900" indent="-342900">
              <a:spcBef>
                <a:spcPct val="20000"/>
              </a:spcBef>
            </a:pPr>
            <a:r>
              <a:rPr lang="nl-NL" sz="2000" b="1">
                <a:solidFill>
                  <a:srgbClr val="262673"/>
                </a:solidFill>
                <a:latin typeface="Candara" pitchFamily="34" charset="0"/>
              </a:rPr>
              <a:t>‘Glycemic memory’</a:t>
            </a:r>
          </a:p>
        </p:txBody>
      </p:sp>
      <p:sp>
        <p:nvSpPr>
          <p:cNvPr id="13316" name="Rectangle 9"/>
          <p:cNvSpPr>
            <a:spLocks noChangeArrowheads="1"/>
          </p:cNvSpPr>
          <p:nvPr/>
        </p:nvSpPr>
        <p:spPr bwMode="auto">
          <a:xfrm>
            <a:off x="539750" y="115888"/>
            <a:ext cx="7993063" cy="720725"/>
          </a:xfrm>
          <a:prstGeom prst="rect">
            <a:avLst/>
          </a:prstGeom>
          <a:noFill/>
          <a:ln w="9525">
            <a:noFill/>
            <a:miter lim="800000"/>
            <a:headEnd/>
            <a:tailEnd/>
          </a:ln>
        </p:spPr>
        <p:txBody>
          <a:bodyPr anchor="ctr"/>
          <a:lstStyle/>
          <a:p>
            <a:r>
              <a:rPr lang="en-US" sz="3200" b="1">
                <a:solidFill>
                  <a:srgbClr val="FFF61B"/>
                </a:solidFill>
                <a:latin typeface="Candara" pitchFamily="34" charset="0"/>
              </a:rPr>
              <a:t>Intensieve behandeling: UKPDS</a:t>
            </a:r>
            <a:endParaRPr lang="nl-NL">
              <a:latin typeface="Candara" pitchFamily="34" charset="0"/>
            </a:endParaRPr>
          </a:p>
        </p:txBody>
      </p:sp>
      <p:graphicFrame>
        <p:nvGraphicFramePr>
          <p:cNvPr id="8" name="Tabel 7"/>
          <p:cNvGraphicFramePr>
            <a:graphicFrameLocks noGrp="1"/>
          </p:cNvGraphicFramePr>
          <p:nvPr/>
        </p:nvGraphicFramePr>
        <p:xfrm>
          <a:off x="2247900" y="5113338"/>
          <a:ext cx="5783263" cy="365760"/>
        </p:xfrm>
        <a:graphic>
          <a:graphicData uri="http://schemas.openxmlformats.org/drawingml/2006/table">
            <a:tbl>
              <a:tblPr/>
              <a:tblGrid>
                <a:gridCol w="963613"/>
                <a:gridCol w="963612"/>
                <a:gridCol w="963613"/>
                <a:gridCol w="963612"/>
                <a:gridCol w="965200"/>
                <a:gridCol w="963613"/>
              </a:tblGrid>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20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25</a:t>
                      </a:r>
                    </a:p>
                  </a:txBody>
                  <a:tcPr horzOverflow="overflow">
                    <a:lnL>
                      <a:noFill/>
                    </a:lnL>
                    <a:lnR>
                      <a:noFill/>
                    </a:lnR>
                    <a:lnT>
                      <a:noFill/>
                    </a:lnT>
                    <a:lnB>
                      <a:noFill/>
                    </a:lnB>
                    <a:lnTlToBr>
                      <a:noFill/>
                    </a:lnTlToBr>
                    <a:lnBlToTr>
                      <a:noFill/>
                    </a:lnBlToTr>
                    <a:noFill/>
                  </a:tcPr>
                </a:tc>
              </a:tr>
            </a:tbl>
          </a:graphicData>
        </a:graphic>
      </p:graphicFrame>
      <p:cxnSp>
        <p:nvCxnSpPr>
          <p:cNvPr id="13324" name="Rechte verbindingslijn 8"/>
          <p:cNvCxnSpPr>
            <a:cxnSpLocks noChangeShapeType="1"/>
          </p:cNvCxnSpPr>
          <p:nvPr/>
        </p:nvCxnSpPr>
        <p:spPr bwMode="auto">
          <a:xfrm rot="5400000">
            <a:off x="796132" y="3559969"/>
            <a:ext cx="3232150" cy="1587"/>
          </a:xfrm>
          <a:prstGeom prst="line">
            <a:avLst/>
          </a:prstGeom>
          <a:noFill/>
          <a:ln w="9525">
            <a:solidFill>
              <a:schemeClr val="tx1"/>
            </a:solidFill>
            <a:round/>
            <a:headEnd/>
            <a:tailEnd/>
          </a:ln>
        </p:spPr>
      </p:cxnSp>
      <p:cxnSp>
        <p:nvCxnSpPr>
          <p:cNvPr id="13325" name="Rechte verbindingslijn 9"/>
          <p:cNvCxnSpPr>
            <a:cxnSpLocks noChangeShapeType="1"/>
          </p:cNvCxnSpPr>
          <p:nvPr/>
        </p:nvCxnSpPr>
        <p:spPr bwMode="auto">
          <a:xfrm>
            <a:off x="2260600" y="5049838"/>
            <a:ext cx="4965700" cy="1587"/>
          </a:xfrm>
          <a:prstGeom prst="line">
            <a:avLst/>
          </a:prstGeom>
          <a:noFill/>
          <a:ln w="9525">
            <a:solidFill>
              <a:schemeClr val="tx1"/>
            </a:solidFill>
            <a:round/>
            <a:headEnd/>
            <a:tailEnd/>
          </a:ln>
        </p:spPr>
      </p:cxnSp>
      <p:cxnSp>
        <p:nvCxnSpPr>
          <p:cNvPr id="13326" name="Rechte verbindingslijn 10"/>
          <p:cNvCxnSpPr>
            <a:cxnSpLocks noChangeShapeType="1"/>
          </p:cNvCxnSpPr>
          <p:nvPr/>
        </p:nvCxnSpPr>
        <p:spPr bwMode="auto">
          <a:xfrm>
            <a:off x="2260600" y="1951038"/>
            <a:ext cx="152400" cy="1587"/>
          </a:xfrm>
          <a:prstGeom prst="line">
            <a:avLst/>
          </a:prstGeom>
          <a:noFill/>
          <a:ln w="9525">
            <a:solidFill>
              <a:schemeClr val="tx1"/>
            </a:solidFill>
            <a:round/>
            <a:headEnd/>
            <a:tailEnd/>
          </a:ln>
        </p:spPr>
      </p:cxnSp>
      <p:cxnSp>
        <p:nvCxnSpPr>
          <p:cNvPr id="13327" name="Rechte verbindingslijn 11"/>
          <p:cNvCxnSpPr>
            <a:cxnSpLocks noChangeShapeType="1"/>
          </p:cNvCxnSpPr>
          <p:nvPr/>
        </p:nvCxnSpPr>
        <p:spPr bwMode="auto">
          <a:xfrm>
            <a:off x="2260600" y="2871788"/>
            <a:ext cx="152400" cy="1587"/>
          </a:xfrm>
          <a:prstGeom prst="line">
            <a:avLst/>
          </a:prstGeom>
          <a:noFill/>
          <a:ln w="9525">
            <a:solidFill>
              <a:schemeClr val="tx1"/>
            </a:solidFill>
            <a:round/>
            <a:headEnd/>
            <a:tailEnd/>
          </a:ln>
        </p:spPr>
      </p:cxnSp>
      <p:cxnSp>
        <p:nvCxnSpPr>
          <p:cNvPr id="13328" name="Rechte verbindingslijn 12"/>
          <p:cNvCxnSpPr>
            <a:cxnSpLocks noChangeShapeType="1"/>
          </p:cNvCxnSpPr>
          <p:nvPr/>
        </p:nvCxnSpPr>
        <p:spPr bwMode="auto">
          <a:xfrm>
            <a:off x="2260600" y="3792538"/>
            <a:ext cx="152400" cy="1587"/>
          </a:xfrm>
          <a:prstGeom prst="line">
            <a:avLst/>
          </a:prstGeom>
          <a:noFill/>
          <a:ln w="9525">
            <a:solidFill>
              <a:schemeClr val="tx1"/>
            </a:solidFill>
            <a:round/>
            <a:headEnd/>
            <a:tailEnd/>
          </a:ln>
        </p:spPr>
      </p:cxnSp>
      <p:cxnSp>
        <p:nvCxnSpPr>
          <p:cNvPr id="13329" name="Rechte verbindingslijn 13"/>
          <p:cNvCxnSpPr>
            <a:cxnSpLocks noChangeShapeType="1"/>
          </p:cNvCxnSpPr>
          <p:nvPr/>
        </p:nvCxnSpPr>
        <p:spPr bwMode="auto">
          <a:xfrm>
            <a:off x="2260600" y="4252913"/>
            <a:ext cx="152400" cy="1587"/>
          </a:xfrm>
          <a:prstGeom prst="line">
            <a:avLst/>
          </a:prstGeom>
          <a:noFill/>
          <a:ln w="9525">
            <a:solidFill>
              <a:schemeClr val="tx1"/>
            </a:solidFill>
            <a:round/>
            <a:headEnd/>
            <a:tailEnd/>
          </a:ln>
        </p:spPr>
      </p:cxnSp>
      <p:sp>
        <p:nvSpPr>
          <p:cNvPr id="13330" name="Tekstvak 16"/>
          <p:cNvSpPr txBox="1">
            <a:spLocks noChangeArrowheads="1"/>
          </p:cNvSpPr>
          <p:nvPr/>
        </p:nvSpPr>
        <p:spPr bwMode="auto">
          <a:xfrm>
            <a:off x="2413000" y="1814513"/>
            <a:ext cx="1384300" cy="368300"/>
          </a:xfrm>
          <a:prstGeom prst="rect">
            <a:avLst/>
          </a:prstGeom>
          <a:noFill/>
          <a:ln w="9525">
            <a:noFill/>
            <a:miter lim="800000"/>
            <a:headEnd/>
            <a:tailEnd/>
          </a:ln>
        </p:spPr>
        <p:txBody>
          <a:bodyPr>
            <a:spAutoFit/>
          </a:bodyPr>
          <a:lstStyle/>
          <a:p>
            <a:r>
              <a:rPr lang="nl-NL">
                <a:solidFill>
                  <a:srgbClr val="222268"/>
                </a:solidFill>
                <a:latin typeface="Candara" pitchFamily="34" charset="0"/>
              </a:rPr>
              <a:t>P = 0.01</a:t>
            </a:r>
          </a:p>
        </p:txBody>
      </p:sp>
      <p:cxnSp>
        <p:nvCxnSpPr>
          <p:cNvPr id="19" name="Rechte verbindingslijn 18"/>
          <p:cNvCxnSpPr/>
          <p:nvPr/>
        </p:nvCxnSpPr>
        <p:spPr bwMode="auto">
          <a:xfrm>
            <a:off x="647700" y="1295400"/>
            <a:ext cx="8496300" cy="1588"/>
          </a:xfrm>
          <a:prstGeom prst="line">
            <a:avLst/>
          </a:prstGeom>
          <a:solidFill>
            <a:srgbClr val="00CCFF"/>
          </a:solidFill>
          <a:ln w="9525" cap="flat" cmpd="sng" algn="ctr">
            <a:solidFill>
              <a:schemeClr val="accent3"/>
            </a:solidFill>
            <a:prstDash val="solid"/>
            <a:round/>
            <a:headEnd type="none" w="med" len="med"/>
            <a:tailEnd type="none" w="med" len="med"/>
          </a:ln>
          <a:effectLst/>
        </p:spPr>
      </p:cxnSp>
      <p:cxnSp>
        <p:nvCxnSpPr>
          <p:cNvPr id="13332" name="Rechte verbindingslijn 19"/>
          <p:cNvCxnSpPr>
            <a:cxnSpLocks noChangeShapeType="1"/>
          </p:cNvCxnSpPr>
          <p:nvPr/>
        </p:nvCxnSpPr>
        <p:spPr bwMode="auto">
          <a:xfrm rot="5400000">
            <a:off x="3309938" y="5110163"/>
            <a:ext cx="130175" cy="3175"/>
          </a:xfrm>
          <a:prstGeom prst="line">
            <a:avLst/>
          </a:prstGeom>
          <a:noFill/>
          <a:ln w="9525">
            <a:solidFill>
              <a:schemeClr val="tx1"/>
            </a:solidFill>
            <a:round/>
            <a:headEnd/>
            <a:tailEnd/>
          </a:ln>
        </p:spPr>
      </p:cxnSp>
      <p:cxnSp>
        <p:nvCxnSpPr>
          <p:cNvPr id="13333" name="Rechte verbindingslijn 22"/>
          <p:cNvCxnSpPr>
            <a:cxnSpLocks noChangeShapeType="1"/>
          </p:cNvCxnSpPr>
          <p:nvPr/>
        </p:nvCxnSpPr>
        <p:spPr bwMode="auto">
          <a:xfrm>
            <a:off x="2260600" y="2411413"/>
            <a:ext cx="152400" cy="1587"/>
          </a:xfrm>
          <a:prstGeom prst="line">
            <a:avLst/>
          </a:prstGeom>
          <a:noFill/>
          <a:ln w="9525">
            <a:solidFill>
              <a:schemeClr val="tx1"/>
            </a:solidFill>
            <a:round/>
            <a:headEnd/>
            <a:tailEnd/>
          </a:ln>
        </p:spPr>
      </p:cxnSp>
      <p:cxnSp>
        <p:nvCxnSpPr>
          <p:cNvPr id="13334" name="Rechte verbindingslijn 23"/>
          <p:cNvCxnSpPr>
            <a:cxnSpLocks noChangeShapeType="1"/>
          </p:cNvCxnSpPr>
          <p:nvPr/>
        </p:nvCxnSpPr>
        <p:spPr bwMode="auto">
          <a:xfrm>
            <a:off x="2260600" y="3332163"/>
            <a:ext cx="152400" cy="1587"/>
          </a:xfrm>
          <a:prstGeom prst="line">
            <a:avLst/>
          </a:prstGeom>
          <a:noFill/>
          <a:ln w="9525">
            <a:solidFill>
              <a:schemeClr val="tx1"/>
            </a:solidFill>
            <a:round/>
            <a:headEnd/>
            <a:tailEnd/>
          </a:ln>
        </p:spPr>
      </p:cxnSp>
      <p:cxnSp>
        <p:nvCxnSpPr>
          <p:cNvPr id="13335" name="Rechte verbindingslijn 24"/>
          <p:cNvCxnSpPr>
            <a:cxnSpLocks noChangeShapeType="1"/>
          </p:cNvCxnSpPr>
          <p:nvPr/>
        </p:nvCxnSpPr>
        <p:spPr bwMode="auto">
          <a:xfrm>
            <a:off x="2260600" y="4713288"/>
            <a:ext cx="152400" cy="1587"/>
          </a:xfrm>
          <a:prstGeom prst="line">
            <a:avLst/>
          </a:prstGeom>
          <a:noFill/>
          <a:ln w="9525">
            <a:solidFill>
              <a:schemeClr val="tx1"/>
            </a:solidFill>
            <a:round/>
            <a:headEnd/>
            <a:tailEnd/>
          </a:ln>
        </p:spPr>
      </p:cxnSp>
      <p:cxnSp>
        <p:nvCxnSpPr>
          <p:cNvPr id="13336" name="Rechte verbindingslijn 79"/>
          <p:cNvCxnSpPr>
            <a:cxnSpLocks noChangeShapeType="1"/>
          </p:cNvCxnSpPr>
          <p:nvPr/>
        </p:nvCxnSpPr>
        <p:spPr bwMode="auto">
          <a:xfrm rot="5400000">
            <a:off x="4274344" y="5110957"/>
            <a:ext cx="130175" cy="1587"/>
          </a:xfrm>
          <a:prstGeom prst="line">
            <a:avLst/>
          </a:prstGeom>
          <a:noFill/>
          <a:ln w="9525">
            <a:solidFill>
              <a:schemeClr val="tx1"/>
            </a:solidFill>
            <a:round/>
            <a:headEnd/>
            <a:tailEnd/>
          </a:ln>
        </p:spPr>
      </p:cxnSp>
      <p:cxnSp>
        <p:nvCxnSpPr>
          <p:cNvPr id="13337" name="Rechte verbindingslijn 80"/>
          <p:cNvCxnSpPr>
            <a:cxnSpLocks noChangeShapeType="1"/>
          </p:cNvCxnSpPr>
          <p:nvPr/>
        </p:nvCxnSpPr>
        <p:spPr bwMode="auto">
          <a:xfrm rot="5400000">
            <a:off x="5237956" y="5110957"/>
            <a:ext cx="130175" cy="1588"/>
          </a:xfrm>
          <a:prstGeom prst="line">
            <a:avLst/>
          </a:prstGeom>
          <a:noFill/>
          <a:ln w="9525">
            <a:solidFill>
              <a:schemeClr val="tx1"/>
            </a:solidFill>
            <a:round/>
            <a:headEnd/>
            <a:tailEnd/>
          </a:ln>
        </p:spPr>
      </p:cxnSp>
      <p:cxnSp>
        <p:nvCxnSpPr>
          <p:cNvPr id="13338" name="Rechte verbindingslijn 81"/>
          <p:cNvCxnSpPr>
            <a:cxnSpLocks noChangeShapeType="1"/>
          </p:cNvCxnSpPr>
          <p:nvPr/>
        </p:nvCxnSpPr>
        <p:spPr bwMode="auto">
          <a:xfrm rot="5400000">
            <a:off x="6201569" y="5110957"/>
            <a:ext cx="130175" cy="1587"/>
          </a:xfrm>
          <a:prstGeom prst="line">
            <a:avLst/>
          </a:prstGeom>
          <a:noFill/>
          <a:ln w="9525">
            <a:solidFill>
              <a:schemeClr val="tx1"/>
            </a:solidFill>
            <a:round/>
            <a:headEnd/>
            <a:tailEnd/>
          </a:ln>
        </p:spPr>
      </p:cxnSp>
      <p:cxnSp>
        <p:nvCxnSpPr>
          <p:cNvPr id="13339" name="Rechte verbindingslijn 82"/>
          <p:cNvCxnSpPr>
            <a:cxnSpLocks noChangeShapeType="1"/>
          </p:cNvCxnSpPr>
          <p:nvPr/>
        </p:nvCxnSpPr>
        <p:spPr bwMode="auto">
          <a:xfrm rot="5400000">
            <a:off x="7166769" y="5110957"/>
            <a:ext cx="130175" cy="1587"/>
          </a:xfrm>
          <a:prstGeom prst="line">
            <a:avLst/>
          </a:prstGeom>
          <a:noFill/>
          <a:ln w="9525">
            <a:solidFill>
              <a:schemeClr val="tx1"/>
            </a:solidFill>
            <a:round/>
            <a:headEnd/>
            <a:tailEnd/>
          </a:ln>
        </p:spPr>
      </p:cxnSp>
      <p:sp>
        <p:nvSpPr>
          <p:cNvPr id="13340" name="Tekstvak 85"/>
          <p:cNvSpPr txBox="1">
            <a:spLocks noChangeArrowheads="1"/>
          </p:cNvSpPr>
          <p:nvPr/>
        </p:nvSpPr>
        <p:spPr bwMode="auto">
          <a:xfrm>
            <a:off x="2967038" y="5630863"/>
            <a:ext cx="3683000" cy="307975"/>
          </a:xfrm>
          <a:prstGeom prst="rect">
            <a:avLst/>
          </a:prstGeom>
          <a:noFill/>
          <a:ln w="9525">
            <a:noFill/>
            <a:miter lim="800000"/>
            <a:headEnd/>
            <a:tailEnd/>
          </a:ln>
        </p:spPr>
        <p:txBody>
          <a:bodyPr>
            <a:spAutoFit/>
          </a:bodyPr>
          <a:lstStyle/>
          <a:p>
            <a:pPr algn="ctr"/>
            <a:r>
              <a:rPr lang="nl-NL" sz="1400" b="1">
                <a:solidFill>
                  <a:srgbClr val="222268"/>
                </a:solidFill>
                <a:latin typeface="Candara" pitchFamily="34" charset="0"/>
              </a:rPr>
              <a:t>Jaren na  randomisatie</a:t>
            </a:r>
          </a:p>
        </p:txBody>
      </p:sp>
      <p:cxnSp>
        <p:nvCxnSpPr>
          <p:cNvPr id="13341" name="Rechte verbindingslijn 133"/>
          <p:cNvCxnSpPr>
            <a:cxnSpLocks noChangeShapeType="1"/>
          </p:cNvCxnSpPr>
          <p:nvPr/>
        </p:nvCxnSpPr>
        <p:spPr bwMode="auto">
          <a:xfrm rot="5400000">
            <a:off x="2726532" y="3559969"/>
            <a:ext cx="3232150" cy="1587"/>
          </a:xfrm>
          <a:prstGeom prst="line">
            <a:avLst/>
          </a:prstGeom>
          <a:noFill/>
          <a:ln w="9525">
            <a:solidFill>
              <a:schemeClr val="tx1"/>
            </a:solidFill>
            <a:prstDash val="dash"/>
            <a:round/>
            <a:headEnd/>
            <a:tailEnd/>
          </a:ln>
        </p:spPr>
      </p:cxnSp>
      <p:graphicFrame>
        <p:nvGraphicFramePr>
          <p:cNvPr id="135" name="Tabel 134"/>
          <p:cNvGraphicFramePr>
            <a:graphicFrameLocks noGrp="1"/>
          </p:cNvGraphicFramePr>
          <p:nvPr/>
        </p:nvGraphicFramePr>
        <p:xfrm>
          <a:off x="1554163" y="1731963"/>
          <a:ext cx="711200" cy="3752850"/>
        </p:xfrm>
        <a:graphic>
          <a:graphicData uri="http://schemas.openxmlformats.org/drawingml/2006/table">
            <a:tbl>
              <a:tblPr/>
              <a:tblGrid>
                <a:gridCol w="711200"/>
              </a:tblGrid>
              <a:tr h="625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1.0</a:t>
                      </a:r>
                    </a:p>
                  </a:txBody>
                  <a:tcPr horzOverflow="overflow">
                    <a:lnL>
                      <a:noFill/>
                    </a:lnL>
                    <a:lnR>
                      <a:noFill/>
                    </a:lnR>
                    <a:lnT>
                      <a:noFill/>
                    </a:lnT>
                    <a:lnB>
                      <a:noFill/>
                    </a:lnB>
                    <a:lnTlToBr>
                      <a:noFill/>
                    </a:lnTlToBr>
                    <a:lnBlToTr>
                      <a:noFill/>
                    </a:lnBlToTr>
                    <a:noFill/>
                  </a:tcPr>
                </a:tc>
              </a:tr>
              <a:tr h="625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0.8</a:t>
                      </a:r>
                    </a:p>
                  </a:txBody>
                  <a:tcPr horzOverflow="overflow">
                    <a:lnL>
                      <a:noFill/>
                    </a:lnL>
                    <a:lnR>
                      <a:noFill/>
                    </a:lnR>
                    <a:lnT>
                      <a:noFill/>
                    </a:lnT>
                    <a:lnB>
                      <a:noFill/>
                    </a:lnB>
                    <a:lnTlToBr>
                      <a:noFill/>
                    </a:lnTlToBr>
                    <a:lnBlToTr>
                      <a:noFill/>
                    </a:lnBlToTr>
                    <a:noFill/>
                  </a:tcPr>
                </a:tc>
              </a:tr>
              <a:tr h="625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0.6</a:t>
                      </a:r>
                    </a:p>
                  </a:txBody>
                  <a:tcPr horzOverflow="overflow">
                    <a:lnL>
                      <a:noFill/>
                    </a:lnL>
                    <a:lnR>
                      <a:noFill/>
                    </a:lnR>
                    <a:lnT>
                      <a:noFill/>
                    </a:lnT>
                    <a:lnB>
                      <a:noFill/>
                    </a:lnB>
                    <a:lnTlToBr>
                      <a:noFill/>
                    </a:lnTlToBr>
                    <a:lnBlToTr>
                      <a:noFill/>
                    </a:lnBlToTr>
                    <a:noFill/>
                  </a:tcPr>
                </a:tc>
              </a:tr>
              <a:tr h="625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0.4</a:t>
                      </a:r>
                    </a:p>
                  </a:txBody>
                  <a:tcPr horzOverflow="overflow">
                    <a:lnL>
                      <a:noFill/>
                    </a:lnL>
                    <a:lnR>
                      <a:noFill/>
                    </a:lnR>
                    <a:lnT>
                      <a:noFill/>
                    </a:lnT>
                    <a:lnB>
                      <a:noFill/>
                    </a:lnB>
                    <a:lnTlToBr>
                      <a:noFill/>
                    </a:lnTlToBr>
                    <a:lnBlToTr>
                      <a:noFill/>
                    </a:lnBlToTr>
                    <a:noFill/>
                  </a:tcPr>
                </a:tc>
              </a:tr>
              <a:tr h="625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0.2</a:t>
                      </a:r>
                    </a:p>
                  </a:txBody>
                  <a:tcPr horzOverflow="overflow">
                    <a:lnL>
                      <a:noFill/>
                    </a:lnL>
                    <a:lnR>
                      <a:noFill/>
                    </a:lnR>
                    <a:lnT>
                      <a:noFill/>
                    </a:lnT>
                    <a:lnB>
                      <a:noFill/>
                    </a:lnB>
                    <a:lnTlToBr>
                      <a:noFill/>
                    </a:lnTlToBr>
                    <a:lnBlToTr>
                      <a:noFill/>
                    </a:lnBlToTr>
                    <a:noFill/>
                  </a:tcPr>
                </a:tc>
              </a:tr>
              <a:tr h="625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Candara" pitchFamily="-65" charset="0"/>
                          <a:cs typeface="Arial" charset="0"/>
                        </a:rPr>
                        <a:t>0.0</a:t>
                      </a:r>
                    </a:p>
                  </a:txBody>
                  <a:tcPr horzOverflow="overflow">
                    <a:lnL>
                      <a:noFill/>
                    </a:lnL>
                    <a:lnR>
                      <a:noFill/>
                    </a:lnR>
                    <a:lnT>
                      <a:noFill/>
                    </a:lnT>
                    <a:lnB>
                      <a:noFill/>
                    </a:lnB>
                    <a:lnTlToBr>
                      <a:noFill/>
                    </a:lnTlToBr>
                    <a:lnBlToTr>
                      <a:noFill/>
                    </a:lnBlToTr>
                    <a:noFill/>
                  </a:tcPr>
                </a:tc>
              </a:tr>
            </a:tbl>
          </a:graphicData>
        </a:graphic>
      </p:graphicFrame>
      <p:sp>
        <p:nvSpPr>
          <p:cNvPr id="136" name="Rechthoek 135"/>
          <p:cNvSpPr/>
          <p:nvPr/>
        </p:nvSpPr>
        <p:spPr bwMode="auto">
          <a:xfrm>
            <a:off x="2730500" y="3657600"/>
            <a:ext cx="1282700" cy="812800"/>
          </a:xfrm>
          <a:prstGeom prst="rect">
            <a:avLst/>
          </a:prstGeom>
          <a:solidFill>
            <a:schemeClr val="bg1">
              <a:alpha val="49000"/>
            </a:schemeClr>
          </a:solidFill>
          <a:ln w="9525" cap="flat" cmpd="sng" algn="ctr">
            <a:solidFill>
              <a:schemeClr val="accent6">
                <a:lumMod val="60000"/>
                <a:lumOff val="40000"/>
              </a:schemeClr>
            </a:solidFill>
            <a:prstDash val="solid"/>
            <a:round/>
            <a:headEnd type="none" w="med" len="med"/>
            <a:tailEnd type="none" w="med" len="med"/>
          </a:ln>
          <a:effectLst/>
        </p:spPr>
        <p:txBody>
          <a:bodyPr vert="eaVert" wrap="none" anchor="ctr"/>
          <a:lstStyle/>
          <a:p>
            <a:pPr algn="ctr">
              <a:defRPr/>
            </a:pPr>
            <a:endParaRPr lang="nl-NL"/>
          </a:p>
        </p:txBody>
      </p:sp>
      <p:sp>
        <p:nvSpPr>
          <p:cNvPr id="13350" name="Rechthoek 132"/>
          <p:cNvSpPr>
            <a:spLocks noChangeArrowheads="1"/>
          </p:cNvSpPr>
          <p:nvPr/>
        </p:nvSpPr>
        <p:spPr bwMode="auto">
          <a:xfrm>
            <a:off x="2760663" y="3714750"/>
            <a:ext cx="1222375" cy="646113"/>
          </a:xfrm>
          <a:prstGeom prst="rect">
            <a:avLst/>
          </a:prstGeom>
          <a:noFill/>
          <a:ln w="9525">
            <a:noFill/>
            <a:miter lim="800000"/>
            <a:headEnd/>
            <a:tailEnd/>
          </a:ln>
        </p:spPr>
        <p:txBody>
          <a:bodyPr wrap="none">
            <a:spAutoFit/>
          </a:bodyPr>
          <a:lstStyle/>
          <a:p>
            <a:pPr algn="ctr"/>
            <a:r>
              <a:rPr lang="en-US" b="1">
                <a:latin typeface="Candara" pitchFamily="34" charset="0"/>
              </a:rPr>
              <a:t>‘Glycemic </a:t>
            </a:r>
          </a:p>
          <a:p>
            <a:pPr algn="ctr"/>
            <a:r>
              <a:rPr lang="en-US" b="1">
                <a:latin typeface="Candara" pitchFamily="34" charset="0"/>
              </a:rPr>
              <a:t>memory’</a:t>
            </a:r>
          </a:p>
        </p:txBody>
      </p:sp>
      <p:sp>
        <p:nvSpPr>
          <p:cNvPr id="13351" name="Text Box 3"/>
          <p:cNvSpPr txBox="1">
            <a:spLocks noChangeArrowheads="1"/>
          </p:cNvSpPr>
          <p:nvPr/>
        </p:nvSpPr>
        <p:spPr bwMode="auto">
          <a:xfrm>
            <a:off x="2347913" y="2389188"/>
            <a:ext cx="2095500" cy="276225"/>
          </a:xfrm>
          <a:prstGeom prst="rect">
            <a:avLst/>
          </a:prstGeom>
          <a:noFill/>
          <a:ln w="9525">
            <a:noFill/>
            <a:miter lim="800000"/>
            <a:headEnd/>
            <a:tailEnd/>
          </a:ln>
        </p:spPr>
        <p:txBody>
          <a:bodyPr wrap="none">
            <a:spAutoFit/>
          </a:bodyPr>
          <a:lstStyle/>
          <a:p>
            <a:r>
              <a:rPr lang="en-US" sz="1200" b="1">
                <a:solidFill>
                  <a:srgbClr val="2D2D8A"/>
                </a:solidFill>
                <a:latin typeface="Candara" pitchFamily="34" charset="0"/>
              </a:rPr>
              <a:t>← Verschil in behandeling →</a:t>
            </a:r>
          </a:p>
        </p:txBody>
      </p:sp>
      <p:grpSp>
        <p:nvGrpSpPr>
          <p:cNvPr id="2" name="Groeperen 139"/>
          <p:cNvGrpSpPr>
            <a:grpSpLocks/>
          </p:cNvGrpSpPr>
          <p:nvPr/>
        </p:nvGrpSpPr>
        <p:grpSpPr bwMode="auto">
          <a:xfrm>
            <a:off x="2417763" y="2386013"/>
            <a:ext cx="4910137" cy="2673350"/>
            <a:chOff x="2417233" y="2500313"/>
            <a:chExt cx="4910666" cy="2672821"/>
          </a:xfrm>
        </p:grpSpPr>
        <p:sp>
          <p:nvSpPr>
            <p:cNvPr id="13354" name="Tekstvak 31"/>
            <p:cNvSpPr txBox="1">
              <a:spLocks noChangeArrowheads="1"/>
            </p:cNvSpPr>
            <p:nvPr/>
          </p:nvSpPr>
          <p:spPr bwMode="auto">
            <a:xfrm>
              <a:off x="4836844" y="3316127"/>
              <a:ext cx="2400559" cy="339658"/>
            </a:xfrm>
            <a:prstGeom prst="rect">
              <a:avLst/>
            </a:prstGeom>
            <a:noFill/>
            <a:ln w="9525">
              <a:noFill/>
              <a:miter lim="800000"/>
              <a:headEnd/>
              <a:tailEnd/>
            </a:ln>
          </p:spPr>
          <p:txBody>
            <a:bodyPr>
              <a:spAutoFit/>
            </a:bodyPr>
            <a:lstStyle/>
            <a:p>
              <a:pPr algn="r"/>
              <a:r>
                <a:rPr lang="nl-NL" sz="1600">
                  <a:solidFill>
                    <a:srgbClr val="222268"/>
                  </a:solidFill>
                  <a:latin typeface="Candara" pitchFamily="34" charset="0"/>
                </a:rPr>
                <a:t>Conventionele therapie</a:t>
              </a:r>
            </a:p>
          </p:txBody>
        </p:sp>
        <p:sp>
          <p:nvSpPr>
            <p:cNvPr id="13355" name="Tekstvak 84"/>
            <p:cNvSpPr txBox="1">
              <a:spLocks noChangeArrowheads="1"/>
            </p:cNvSpPr>
            <p:nvPr/>
          </p:nvSpPr>
          <p:spPr bwMode="auto">
            <a:xfrm>
              <a:off x="4836844" y="4671583"/>
              <a:ext cx="2400559" cy="338070"/>
            </a:xfrm>
            <a:prstGeom prst="rect">
              <a:avLst/>
            </a:prstGeom>
            <a:noFill/>
            <a:ln w="9525">
              <a:noFill/>
              <a:miter lim="800000"/>
              <a:headEnd/>
              <a:tailEnd/>
            </a:ln>
          </p:spPr>
          <p:txBody>
            <a:bodyPr>
              <a:spAutoFit/>
            </a:bodyPr>
            <a:lstStyle/>
            <a:p>
              <a:pPr algn="r"/>
              <a:r>
                <a:rPr lang="nl-NL" sz="1600">
                  <a:solidFill>
                    <a:srgbClr val="222268"/>
                  </a:solidFill>
                  <a:latin typeface="Candara" pitchFamily="34" charset="0"/>
                </a:rPr>
                <a:t>Sulfonylureum–Insuline</a:t>
              </a:r>
            </a:p>
          </p:txBody>
        </p:sp>
        <p:sp>
          <p:nvSpPr>
            <p:cNvPr id="127" name="Vrije vorm 126"/>
            <p:cNvSpPr/>
            <p:nvPr/>
          </p:nvSpPr>
          <p:spPr>
            <a:xfrm>
              <a:off x="2468038" y="3852595"/>
              <a:ext cx="4775714" cy="1303079"/>
            </a:xfrm>
            <a:custGeom>
              <a:avLst/>
              <a:gdLst>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57700 w 6794500"/>
                <a:gd name="connsiteY80" fmla="*/ 2108200 h 4610100"/>
                <a:gd name="connsiteX81" fmla="*/ 4591050 w 6794500"/>
                <a:gd name="connsiteY81" fmla="*/ 2108200 h 4610100"/>
                <a:gd name="connsiteX82" fmla="*/ 4578350 w 6794500"/>
                <a:gd name="connsiteY82" fmla="*/ 2025650 h 4610100"/>
                <a:gd name="connsiteX83" fmla="*/ 4578350 w 6794500"/>
                <a:gd name="connsiteY83" fmla="*/ 2025650 h 4610100"/>
                <a:gd name="connsiteX84" fmla="*/ 4597400 w 6794500"/>
                <a:gd name="connsiteY84" fmla="*/ 1968500 h 4610100"/>
                <a:gd name="connsiteX85" fmla="*/ 4692650 w 6794500"/>
                <a:gd name="connsiteY85" fmla="*/ 1974850 h 4610100"/>
                <a:gd name="connsiteX86" fmla="*/ 4686300 w 6794500"/>
                <a:gd name="connsiteY86" fmla="*/ 1917700 h 4610100"/>
                <a:gd name="connsiteX87" fmla="*/ 4775200 w 6794500"/>
                <a:gd name="connsiteY87" fmla="*/ 1924050 h 4610100"/>
                <a:gd name="connsiteX88" fmla="*/ 4775200 w 6794500"/>
                <a:gd name="connsiteY88" fmla="*/ 1854200 h 4610100"/>
                <a:gd name="connsiteX89" fmla="*/ 4845050 w 6794500"/>
                <a:gd name="connsiteY89" fmla="*/ 1854200 h 4610100"/>
                <a:gd name="connsiteX90" fmla="*/ 4845050 w 6794500"/>
                <a:gd name="connsiteY90" fmla="*/ 1790700 h 4610100"/>
                <a:gd name="connsiteX91" fmla="*/ 4959350 w 6794500"/>
                <a:gd name="connsiteY91" fmla="*/ 1797050 h 4610100"/>
                <a:gd name="connsiteX92" fmla="*/ 4953000 w 6794500"/>
                <a:gd name="connsiteY92" fmla="*/ 1720850 h 4610100"/>
                <a:gd name="connsiteX93" fmla="*/ 5010150 w 6794500"/>
                <a:gd name="connsiteY93" fmla="*/ 1733550 h 4610100"/>
                <a:gd name="connsiteX94" fmla="*/ 5010150 w 6794500"/>
                <a:gd name="connsiteY94" fmla="*/ 1663700 h 4610100"/>
                <a:gd name="connsiteX95" fmla="*/ 5073650 w 6794500"/>
                <a:gd name="connsiteY95" fmla="*/ 1676400 h 4610100"/>
                <a:gd name="connsiteX96" fmla="*/ 5073650 w 6794500"/>
                <a:gd name="connsiteY96" fmla="*/ 1606550 h 4610100"/>
                <a:gd name="connsiteX97" fmla="*/ 5124450 w 6794500"/>
                <a:gd name="connsiteY97" fmla="*/ 1593850 h 4610100"/>
                <a:gd name="connsiteX98" fmla="*/ 5124450 w 6794500"/>
                <a:gd name="connsiteY98" fmla="*/ 1543050 h 4610100"/>
                <a:gd name="connsiteX99" fmla="*/ 5207000 w 6794500"/>
                <a:gd name="connsiteY99" fmla="*/ 1543050 h 4610100"/>
                <a:gd name="connsiteX100" fmla="*/ 5207000 w 6794500"/>
                <a:gd name="connsiteY100" fmla="*/ 1466850 h 4610100"/>
                <a:gd name="connsiteX101" fmla="*/ 5302250 w 6794500"/>
                <a:gd name="connsiteY101" fmla="*/ 1473200 h 4610100"/>
                <a:gd name="connsiteX102" fmla="*/ 5308600 w 6794500"/>
                <a:gd name="connsiteY102" fmla="*/ 1409700 h 4610100"/>
                <a:gd name="connsiteX103" fmla="*/ 5422900 w 6794500"/>
                <a:gd name="connsiteY103" fmla="*/ 1416050 h 4610100"/>
                <a:gd name="connsiteX104" fmla="*/ 5422900 w 6794500"/>
                <a:gd name="connsiteY104" fmla="*/ 1346200 h 4610100"/>
                <a:gd name="connsiteX105" fmla="*/ 5473700 w 6794500"/>
                <a:gd name="connsiteY105" fmla="*/ 1352550 h 4610100"/>
                <a:gd name="connsiteX106" fmla="*/ 5467350 w 6794500"/>
                <a:gd name="connsiteY106" fmla="*/ 1301750 h 4610100"/>
                <a:gd name="connsiteX107" fmla="*/ 5543550 w 6794500"/>
                <a:gd name="connsiteY107" fmla="*/ 1308100 h 4610100"/>
                <a:gd name="connsiteX108" fmla="*/ 5543550 w 6794500"/>
                <a:gd name="connsiteY108" fmla="*/ 1238250 h 4610100"/>
                <a:gd name="connsiteX109" fmla="*/ 5619750 w 6794500"/>
                <a:gd name="connsiteY109" fmla="*/ 1238250 h 4610100"/>
                <a:gd name="connsiteX110" fmla="*/ 5619750 w 6794500"/>
                <a:gd name="connsiteY110" fmla="*/ 1162050 h 4610100"/>
                <a:gd name="connsiteX111" fmla="*/ 5734050 w 6794500"/>
                <a:gd name="connsiteY111" fmla="*/ 1168400 h 4610100"/>
                <a:gd name="connsiteX112" fmla="*/ 5721350 w 6794500"/>
                <a:gd name="connsiteY112" fmla="*/ 1104900 h 4610100"/>
                <a:gd name="connsiteX113" fmla="*/ 5772150 w 6794500"/>
                <a:gd name="connsiteY113" fmla="*/ 1098550 h 4610100"/>
                <a:gd name="connsiteX114" fmla="*/ 5772150 w 6794500"/>
                <a:gd name="connsiteY114" fmla="*/ 1022350 h 4610100"/>
                <a:gd name="connsiteX115" fmla="*/ 5867400 w 6794500"/>
                <a:gd name="connsiteY115" fmla="*/ 1022350 h 4610100"/>
                <a:gd name="connsiteX116" fmla="*/ 5867400 w 6794500"/>
                <a:gd name="connsiteY116" fmla="*/ 971550 h 4610100"/>
                <a:gd name="connsiteX117" fmla="*/ 6013450 w 6794500"/>
                <a:gd name="connsiteY117" fmla="*/ 971550 h 4610100"/>
                <a:gd name="connsiteX118" fmla="*/ 6019800 w 6794500"/>
                <a:gd name="connsiteY118" fmla="*/ 901700 h 4610100"/>
                <a:gd name="connsiteX119" fmla="*/ 6019800 w 6794500"/>
                <a:gd name="connsiteY119" fmla="*/ 901700 h 4610100"/>
                <a:gd name="connsiteX120" fmla="*/ 6057900 w 6794500"/>
                <a:gd name="connsiteY120" fmla="*/ 901700 h 4610100"/>
                <a:gd name="connsiteX121" fmla="*/ 6057900 w 6794500"/>
                <a:gd name="connsiteY121" fmla="*/ 793750 h 4610100"/>
                <a:gd name="connsiteX122" fmla="*/ 6191250 w 6794500"/>
                <a:gd name="connsiteY122" fmla="*/ 787400 h 4610100"/>
                <a:gd name="connsiteX123" fmla="*/ 6197600 w 6794500"/>
                <a:gd name="connsiteY123" fmla="*/ 717550 h 4610100"/>
                <a:gd name="connsiteX124" fmla="*/ 6267450 w 6794500"/>
                <a:gd name="connsiteY124" fmla="*/ 723900 h 4610100"/>
                <a:gd name="connsiteX125" fmla="*/ 6286500 w 6794500"/>
                <a:gd name="connsiteY125" fmla="*/ 654050 h 4610100"/>
                <a:gd name="connsiteX126" fmla="*/ 6286500 w 6794500"/>
                <a:gd name="connsiteY126" fmla="*/ 654050 h 4610100"/>
                <a:gd name="connsiteX127" fmla="*/ 6280150 w 6794500"/>
                <a:gd name="connsiteY127" fmla="*/ 603250 h 4610100"/>
                <a:gd name="connsiteX128" fmla="*/ 6565900 w 6794500"/>
                <a:gd name="connsiteY128" fmla="*/ 596900 h 4610100"/>
                <a:gd name="connsiteX129" fmla="*/ 6553200 w 6794500"/>
                <a:gd name="connsiteY129" fmla="*/ 469900 h 4610100"/>
                <a:gd name="connsiteX130" fmla="*/ 6597650 w 6794500"/>
                <a:gd name="connsiteY130" fmla="*/ 476250 h 4610100"/>
                <a:gd name="connsiteX131" fmla="*/ 6604000 w 6794500"/>
                <a:gd name="connsiteY131" fmla="*/ 412750 h 4610100"/>
                <a:gd name="connsiteX132" fmla="*/ 6680200 w 6794500"/>
                <a:gd name="connsiteY132" fmla="*/ 419100 h 4610100"/>
                <a:gd name="connsiteX133" fmla="*/ 6680200 w 6794500"/>
                <a:gd name="connsiteY133" fmla="*/ 361950 h 4610100"/>
                <a:gd name="connsiteX134" fmla="*/ 6762750 w 6794500"/>
                <a:gd name="connsiteY134" fmla="*/ 355600 h 4610100"/>
                <a:gd name="connsiteX135" fmla="*/ 6750050 w 6794500"/>
                <a:gd name="connsiteY135" fmla="*/ 203200 h 4610100"/>
                <a:gd name="connsiteX136" fmla="*/ 6794500 w 6794500"/>
                <a:gd name="connsiteY136" fmla="*/ 203200 h 4610100"/>
                <a:gd name="connsiteX137" fmla="*/ 6781800 w 6794500"/>
                <a:gd name="connsiteY137" fmla="*/ 0 h 4610100"/>
                <a:gd name="connsiteX138" fmla="*/ 6781800 w 6794500"/>
                <a:gd name="connsiteY138"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57700 w 6794500"/>
                <a:gd name="connsiteY80" fmla="*/ 2108200 h 4610100"/>
                <a:gd name="connsiteX81" fmla="*/ 4591050 w 6794500"/>
                <a:gd name="connsiteY81" fmla="*/ 2108200 h 4610100"/>
                <a:gd name="connsiteX82" fmla="*/ 4578350 w 6794500"/>
                <a:gd name="connsiteY82" fmla="*/ 202565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6500 w 6794500"/>
                <a:gd name="connsiteY124" fmla="*/ 654050 h 4610100"/>
                <a:gd name="connsiteX125" fmla="*/ 6286500 w 6794500"/>
                <a:gd name="connsiteY125" fmla="*/ 654050 h 4610100"/>
                <a:gd name="connsiteX126" fmla="*/ 6280150 w 6794500"/>
                <a:gd name="connsiteY126" fmla="*/ 603250 h 4610100"/>
                <a:gd name="connsiteX127" fmla="*/ 6565900 w 6794500"/>
                <a:gd name="connsiteY127" fmla="*/ 596900 h 4610100"/>
                <a:gd name="connsiteX128" fmla="*/ 6553200 w 6794500"/>
                <a:gd name="connsiteY128" fmla="*/ 469900 h 4610100"/>
                <a:gd name="connsiteX129" fmla="*/ 6597650 w 6794500"/>
                <a:gd name="connsiteY129" fmla="*/ 476250 h 4610100"/>
                <a:gd name="connsiteX130" fmla="*/ 6604000 w 6794500"/>
                <a:gd name="connsiteY130" fmla="*/ 412750 h 4610100"/>
                <a:gd name="connsiteX131" fmla="*/ 6680200 w 6794500"/>
                <a:gd name="connsiteY131" fmla="*/ 419100 h 4610100"/>
                <a:gd name="connsiteX132" fmla="*/ 6680200 w 6794500"/>
                <a:gd name="connsiteY132" fmla="*/ 361950 h 4610100"/>
                <a:gd name="connsiteX133" fmla="*/ 6762750 w 6794500"/>
                <a:gd name="connsiteY133" fmla="*/ 355600 h 4610100"/>
                <a:gd name="connsiteX134" fmla="*/ 6750050 w 6794500"/>
                <a:gd name="connsiteY134" fmla="*/ 203200 h 4610100"/>
                <a:gd name="connsiteX135" fmla="*/ 6794500 w 6794500"/>
                <a:gd name="connsiteY135" fmla="*/ 203200 h 4610100"/>
                <a:gd name="connsiteX136" fmla="*/ 6781800 w 6794500"/>
                <a:gd name="connsiteY136" fmla="*/ 0 h 4610100"/>
                <a:gd name="connsiteX137" fmla="*/ 6781800 w 6794500"/>
                <a:gd name="connsiteY137"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57700 w 6794500"/>
                <a:gd name="connsiteY80" fmla="*/ 2108200 h 4610100"/>
                <a:gd name="connsiteX81" fmla="*/ 4591050 w 6794500"/>
                <a:gd name="connsiteY81" fmla="*/ 2108200 h 4610100"/>
                <a:gd name="connsiteX82" fmla="*/ 4597400 w 6794500"/>
                <a:gd name="connsiteY82" fmla="*/ 1968500 h 4610100"/>
                <a:gd name="connsiteX83" fmla="*/ 4692650 w 6794500"/>
                <a:gd name="connsiteY83" fmla="*/ 1974850 h 4610100"/>
                <a:gd name="connsiteX84" fmla="*/ 4686300 w 6794500"/>
                <a:gd name="connsiteY84" fmla="*/ 1917700 h 4610100"/>
                <a:gd name="connsiteX85" fmla="*/ 4775200 w 6794500"/>
                <a:gd name="connsiteY85" fmla="*/ 1924050 h 4610100"/>
                <a:gd name="connsiteX86" fmla="*/ 4775200 w 6794500"/>
                <a:gd name="connsiteY86" fmla="*/ 1854200 h 4610100"/>
                <a:gd name="connsiteX87" fmla="*/ 4845050 w 6794500"/>
                <a:gd name="connsiteY87" fmla="*/ 1854200 h 4610100"/>
                <a:gd name="connsiteX88" fmla="*/ 4845050 w 6794500"/>
                <a:gd name="connsiteY88" fmla="*/ 1790700 h 4610100"/>
                <a:gd name="connsiteX89" fmla="*/ 4959350 w 6794500"/>
                <a:gd name="connsiteY89" fmla="*/ 1797050 h 4610100"/>
                <a:gd name="connsiteX90" fmla="*/ 4953000 w 6794500"/>
                <a:gd name="connsiteY90" fmla="*/ 1720850 h 4610100"/>
                <a:gd name="connsiteX91" fmla="*/ 5010150 w 6794500"/>
                <a:gd name="connsiteY91" fmla="*/ 1733550 h 4610100"/>
                <a:gd name="connsiteX92" fmla="*/ 5010150 w 6794500"/>
                <a:gd name="connsiteY92" fmla="*/ 1663700 h 4610100"/>
                <a:gd name="connsiteX93" fmla="*/ 5073650 w 6794500"/>
                <a:gd name="connsiteY93" fmla="*/ 1676400 h 4610100"/>
                <a:gd name="connsiteX94" fmla="*/ 5073650 w 6794500"/>
                <a:gd name="connsiteY94" fmla="*/ 1606550 h 4610100"/>
                <a:gd name="connsiteX95" fmla="*/ 5124450 w 6794500"/>
                <a:gd name="connsiteY95" fmla="*/ 1593850 h 4610100"/>
                <a:gd name="connsiteX96" fmla="*/ 5124450 w 6794500"/>
                <a:gd name="connsiteY96" fmla="*/ 1543050 h 4610100"/>
                <a:gd name="connsiteX97" fmla="*/ 5207000 w 6794500"/>
                <a:gd name="connsiteY97" fmla="*/ 1543050 h 4610100"/>
                <a:gd name="connsiteX98" fmla="*/ 5207000 w 6794500"/>
                <a:gd name="connsiteY98" fmla="*/ 1466850 h 4610100"/>
                <a:gd name="connsiteX99" fmla="*/ 5302250 w 6794500"/>
                <a:gd name="connsiteY99" fmla="*/ 1473200 h 4610100"/>
                <a:gd name="connsiteX100" fmla="*/ 5308600 w 6794500"/>
                <a:gd name="connsiteY100" fmla="*/ 1409700 h 4610100"/>
                <a:gd name="connsiteX101" fmla="*/ 5422900 w 6794500"/>
                <a:gd name="connsiteY101" fmla="*/ 1416050 h 4610100"/>
                <a:gd name="connsiteX102" fmla="*/ 5422900 w 6794500"/>
                <a:gd name="connsiteY102" fmla="*/ 1346200 h 4610100"/>
                <a:gd name="connsiteX103" fmla="*/ 5473700 w 6794500"/>
                <a:gd name="connsiteY103" fmla="*/ 1352550 h 4610100"/>
                <a:gd name="connsiteX104" fmla="*/ 5467350 w 6794500"/>
                <a:gd name="connsiteY104" fmla="*/ 1301750 h 4610100"/>
                <a:gd name="connsiteX105" fmla="*/ 5543550 w 6794500"/>
                <a:gd name="connsiteY105" fmla="*/ 1308100 h 4610100"/>
                <a:gd name="connsiteX106" fmla="*/ 5543550 w 6794500"/>
                <a:gd name="connsiteY106" fmla="*/ 1238250 h 4610100"/>
                <a:gd name="connsiteX107" fmla="*/ 5619750 w 6794500"/>
                <a:gd name="connsiteY107" fmla="*/ 1238250 h 4610100"/>
                <a:gd name="connsiteX108" fmla="*/ 5619750 w 6794500"/>
                <a:gd name="connsiteY108" fmla="*/ 1162050 h 4610100"/>
                <a:gd name="connsiteX109" fmla="*/ 5734050 w 6794500"/>
                <a:gd name="connsiteY109" fmla="*/ 1168400 h 4610100"/>
                <a:gd name="connsiteX110" fmla="*/ 5721350 w 6794500"/>
                <a:gd name="connsiteY110" fmla="*/ 1104900 h 4610100"/>
                <a:gd name="connsiteX111" fmla="*/ 5772150 w 6794500"/>
                <a:gd name="connsiteY111" fmla="*/ 1098550 h 4610100"/>
                <a:gd name="connsiteX112" fmla="*/ 5772150 w 6794500"/>
                <a:gd name="connsiteY112" fmla="*/ 1022350 h 4610100"/>
                <a:gd name="connsiteX113" fmla="*/ 5867400 w 6794500"/>
                <a:gd name="connsiteY113" fmla="*/ 1022350 h 4610100"/>
                <a:gd name="connsiteX114" fmla="*/ 5867400 w 6794500"/>
                <a:gd name="connsiteY114" fmla="*/ 971550 h 4610100"/>
                <a:gd name="connsiteX115" fmla="*/ 6013450 w 6794500"/>
                <a:gd name="connsiteY115" fmla="*/ 971550 h 4610100"/>
                <a:gd name="connsiteX116" fmla="*/ 6019800 w 6794500"/>
                <a:gd name="connsiteY116" fmla="*/ 901700 h 4610100"/>
                <a:gd name="connsiteX117" fmla="*/ 6019800 w 6794500"/>
                <a:gd name="connsiteY117" fmla="*/ 901700 h 4610100"/>
                <a:gd name="connsiteX118" fmla="*/ 6057900 w 6794500"/>
                <a:gd name="connsiteY118" fmla="*/ 901700 h 4610100"/>
                <a:gd name="connsiteX119" fmla="*/ 6057900 w 6794500"/>
                <a:gd name="connsiteY119" fmla="*/ 793750 h 4610100"/>
                <a:gd name="connsiteX120" fmla="*/ 6191250 w 6794500"/>
                <a:gd name="connsiteY120" fmla="*/ 787400 h 4610100"/>
                <a:gd name="connsiteX121" fmla="*/ 6197600 w 6794500"/>
                <a:gd name="connsiteY121" fmla="*/ 717550 h 4610100"/>
                <a:gd name="connsiteX122" fmla="*/ 6267450 w 6794500"/>
                <a:gd name="connsiteY122" fmla="*/ 723900 h 4610100"/>
                <a:gd name="connsiteX123" fmla="*/ 6286500 w 6794500"/>
                <a:gd name="connsiteY123" fmla="*/ 654050 h 4610100"/>
                <a:gd name="connsiteX124" fmla="*/ 6286500 w 6794500"/>
                <a:gd name="connsiteY124" fmla="*/ 654050 h 4610100"/>
                <a:gd name="connsiteX125" fmla="*/ 6280150 w 6794500"/>
                <a:gd name="connsiteY125" fmla="*/ 603250 h 4610100"/>
                <a:gd name="connsiteX126" fmla="*/ 6565900 w 6794500"/>
                <a:gd name="connsiteY126" fmla="*/ 596900 h 4610100"/>
                <a:gd name="connsiteX127" fmla="*/ 6553200 w 6794500"/>
                <a:gd name="connsiteY127" fmla="*/ 469900 h 4610100"/>
                <a:gd name="connsiteX128" fmla="*/ 6597650 w 6794500"/>
                <a:gd name="connsiteY128" fmla="*/ 476250 h 4610100"/>
                <a:gd name="connsiteX129" fmla="*/ 6604000 w 6794500"/>
                <a:gd name="connsiteY129" fmla="*/ 412750 h 4610100"/>
                <a:gd name="connsiteX130" fmla="*/ 6680200 w 6794500"/>
                <a:gd name="connsiteY130" fmla="*/ 419100 h 4610100"/>
                <a:gd name="connsiteX131" fmla="*/ 6680200 w 6794500"/>
                <a:gd name="connsiteY131" fmla="*/ 361950 h 4610100"/>
                <a:gd name="connsiteX132" fmla="*/ 6762750 w 6794500"/>
                <a:gd name="connsiteY132" fmla="*/ 355600 h 4610100"/>
                <a:gd name="connsiteX133" fmla="*/ 6750050 w 6794500"/>
                <a:gd name="connsiteY133" fmla="*/ 203200 h 4610100"/>
                <a:gd name="connsiteX134" fmla="*/ 6794500 w 6794500"/>
                <a:gd name="connsiteY134" fmla="*/ 203200 h 4610100"/>
                <a:gd name="connsiteX135" fmla="*/ 6781800 w 6794500"/>
                <a:gd name="connsiteY135" fmla="*/ 0 h 4610100"/>
                <a:gd name="connsiteX136" fmla="*/ 6781800 w 6794500"/>
                <a:gd name="connsiteY136"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57700 w 6794500"/>
                <a:gd name="connsiteY80" fmla="*/ 2108200 h 4610100"/>
                <a:gd name="connsiteX81" fmla="*/ 4591050 w 6794500"/>
                <a:gd name="connsiteY81" fmla="*/ 2108200 h 4610100"/>
                <a:gd name="connsiteX82" fmla="*/ 4597400 w 6794500"/>
                <a:gd name="connsiteY82" fmla="*/ 1968500 h 4610100"/>
                <a:gd name="connsiteX83" fmla="*/ 4692650 w 6794500"/>
                <a:gd name="connsiteY83" fmla="*/ 1974850 h 4610100"/>
                <a:gd name="connsiteX84" fmla="*/ 4686300 w 6794500"/>
                <a:gd name="connsiteY84" fmla="*/ 1917700 h 4610100"/>
                <a:gd name="connsiteX85" fmla="*/ 4775200 w 6794500"/>
                <a:gd name="connsiteY85" fmla="*/ 1924050 h 4610100"/>
                <a:gd name="connsiteX86" fmla="*/ 4775200 w 6794500"/>
                <a:gd name="connsiteY86" fmla="*/ 1854200 h 4610100"/>
                <a:gd name="connsiteX87" fmla="*/ 4845050 w 6794500"/>
                <a:gd name="connsiteY87" fmla="*/ 1854200 h 4610100"/>
                <a:gd name="connsiteX88" fmla="*/ 4845050 w 6794500"/>
                <a:gd name="connsiteY88" fmla="*/ 1790700 h 4610100"/>
                <a:gd name="connsiteX89" fmla="*/ 4959350 w 6794500"/>
                <a:gd name="connsiteY89" fmla="*/ 1797050 h 4610100"/>
                <a:gd name="connsiteX90" fmla="*/ 4953000 w 6794500"/>
                <a:gd name="connsiteY90" fmla="*/ 1720850 h 4610100"/>
                <a:gd name="connsiteX91" fmla="*/ 5010150 w 6794500"/>
                <a:gd name="connsiteY91" fmla="*/ 1733550 h 4610100"/>
                <a:gd name="connsiteX92" fmla="*/ 5010150 w 6794500"/>
                <a:gd name="connsiteY92" fmla="*/ 1663700 h 4610100"/>
                <a:gd name="connsiteX93" fmla="*/ 5073650 w 6794500"/>
                <a:gd name="connsiteY93" fmla="*/ 1676400 h 4610100"/>
                <a:gd name="connsiteX94" fmla="*/ 5073650 w 6794500"/>
                <a:gd name="connsiteY94" fmla="*/ 1606550 h 4610100"/>
                <a:gd name="connsiteX95" fmla="*/ 5124450 w 6794500"/>
                <a:gd name="connsiteY95" fmla="*/ 1593850 h 4610100"/>
                <a:gd name="connsiteX96" fmla="*/ 5124450 w 6794500"/>
                <a:gd name="connsiteY96" fmla="*/ 1543050 h 4610100"/>
                <a:gd name="connsiteX97" fmla="*/ 5207000 w 6794500"/>
                <a:gd name="connsiteY97" fmla="*/ 1543050 h 4610100"/>
                <a:gd name="connsiteX98" fmla="*/ 5207000 w 6794500"/>
                <a:gd name="connsiteY98" fmla="*/ 1466850 h 4610100"/>
                <a:gd name="connsiteX99" fmla="*/ 5302250 w 6794500"/>
                <a:gd name="connsiteY99" fmla="*/ 1473200 h 4610100"/>
                <a:gd name="connsiteX100" fmla="*/ 5308600 w 6794500"/>
                <a:gd name="connsiteY100" fmla="*/ 1409700 h 4610100"/>
                <a:gd name="connsiteX101" fmla="*/ 5422900 w 6794500"/>
                <a:gd name="connsiteY101" fmla="*/ 1416050 h 4610100"/>
                <a:gd name="connsiteX102" fmla="*/ 5422900 w 6794500"/>
                <a:gd name="connsiteY102" fmla="*/ 1346200 h 4610100"/>
                <a:gd name="connsiteX103" fmla="*/ 5473700 w 6794500"/>
                <a:gd name="connsiteY103" fmla="*/ 1352550 h 4610100"/>
                <a:gd name="connsiteX104" fmla="*/ 5467350 w 6794500"/>
                <a:gd name="connsiteY104" fmla="*/ 1301750 h 4610100"/>
                <a:gd name="connsiteX105" fmla="*/ 5543550 w 6794500"/>
                <a:gd name="connsiteY105" fmla="*/ 1308100 h 4610100"/>
                <a:gd name="connsiteX106" fmla="*/ 5543550 w 6794500"/>
                <a:gd name="connsiteY106" fmla="*/ 1238250 h 4610100"/>
                <a:gd name="connsiteX107" fmla="*/ 5619750 w 6794500"/>
                <a:gd name="connsiteY107" fmla="*/ 1238250 h 4610100"/>
                <a:gd name="connsiteX108" fmla="*/ 5619750 w 6794500"/>
                <a:gd name="connsiteY108" fmla="*/ 1162050 h 4610100"/>
                <a:gd name="connsiteX109" fmla="*/ 5734050 w 6794500"/>
                <a:gd name="connsiteY109" fmla="*/ 1168400 h 4610100"/>
                <a:gd name="connsiteX110" fmla="*/ 5721350 w 6794500"/>
                <a:gd name="connsiteY110" fmla="*/ 1104900 h 4610100"/>
                <a:gd name="connsiteX111" fmla="*/ 5772150 w 6794500"/>
                <a:gd name="connsiteY111" fmla="*/ 1098550 h 4610100"/>
                <a:gd name="connsiteX112" fmla="*/ 5772150 w 6794500"/>
                <a:gd name="connsiteY112" fmla="*/ 1022350 h 4610100"/>
                <a:gd name="connsiteX113" fmla="*/ 5867400 w 6794500"/>
                <a:gd name="connsiteY113" fmla="*/ 1022350 h 4610100"/>
                <a:gd name="connsiteX114" fmla="*/ 5867400 w 6794500"/>
                <a:gd name="connsiteY114" fmla="*/ 971550 h 4610100"/>
                <a:gd name="connsiteX115" fmla="*/ 6013450 w 6794500"/>
                <a:gd name="connsiteY115" fmla="*/ 971550 h 4610100"/>
                <a:gd name="connsiteX116" fmla="*/ 6019800 w 6794500"/>
                <a:gd name="connsiteY116" fmla="*/ 901700 h 4610100"/>
                <a:gd name="connsiteX117" fmla="*/ 6019800 w 6794500"/>
                <a:gd name="connsiteY117" fmla="*/ 901700 h 4610100"/>
                <a:gd name="connsiteX118" fmla="*/ 6057900 w 6794500"/>
                <a:gd name="connsiteY118" fmla="*/ 901700 h 4610100"/>
                <a:gd name="connsiteX119" fmla="*/ 6057900 w 6794500"/>
                <a:gd name="connsiteY119" fmla="*/ 793750 h 4610100"/>
                <a:gd name="connsiteX120" fmla="*/ 6191250 w 6794500"/>
                <a:gd name="connsiteY120" fmla="*/ 787400 h 4610100"/>
                <a:gd name="connsiteX121" fmla="*/ 6197600 w 6794500"/>
                <a:gd name="connsiteY121" fmla="*/ 717550 h 4610100"/>
                <a:gd name="connsiteX122" fmla="*/ 6267450 w 6794500"/>
                <a:gd name="connsiteY122" fmla="*/ 723900 h 4610100"/>
                <a:gd name="connsiteX123" fmla="*/ 6286500 w 6794500"/>
                <a:gd name="connsiteY123" fmla="*/ 654050 h 4610100"/>
                <a:gd name="connsiteX124" fmla="*/ 6286500 w 6794500"/>
                <a:gd name="connsiteY124" fmla="*/ 654050 h 4610100"/>
                <a:gd name="connsiteX125" fmla="*/ 6280150 w 6794500"/>
                <a:gd name="connsiteY125" fmla="*/ 603250 h 4610100"/>
                <a:gd name="connsiteX126" fmla="*/ 6565900 w 6794500"/>
                <a:gd name="connsiteY126" fmla="*/ 596900 h 4610100"/>
                <a:gd name="connsiteX127" fmla="*/ 6553200 w 6794500"/>
                <a:gd name="connsiteY127" fmla="*/ 469900 h 4610100"/>
                <a:gd name="connsiteX128" fmla="*/ 6597650 w 6794500"/>
                <a:gd name="connsiteY128" fmla="*/ 476250 h 4610100"/>
                <a:gd name="connsiteX129" fmla="*/ 6604000 w 6794500"/>
                <a:gd name="connsiteY129" fmla="*/ 412750 h 4610100"/>
                <a:gd name="connsiteX130" fmla="*/ 6680200 w 6794500"/>
                <a:gd name="connsiteY130" fmla="*/ 419100 h 4610100"/>
                <a:gd name="connsiteX131" fmla="*/ 6680200 w 6794500"/>
                <a:gd name="connsiteY131" fmla="*/ 361950 h 4610100"/>
                <a:gd name="connsiteX132" fmla="*/ 6762750 w 6794500"/>
                <a:gd name="connsiteY132" fmla="*/ 355600 h 4610100"/>
                <a:gd name="connsiteX133" fmla="*/ 6750050 w 6794500"/>
                <a:gd name="connsiteY133" fmla="*/ 203200 h 4610100"/>
                <a:gd name="connsiteX134" fmla="*/ 6794500 w 6794500"/>
                <a:gd name="connsiteY134" fmla="*/ 203200 h 4610100"/>
                <a:gd name="connsiteX135" fmla="*/ 6781800 w 6794500"/>
                <a:gd name="connsiteY135"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57700 w 6794500"/>
                <a:gd name="connsiteY80" fmla="*/ 2108200 h 4610100"/>
                <a:gd name="connsiteX81" fmla="*/ 4591050 w 6794500"/>
                <a:gd name="connsiteY81" fmla="*/ 2108200 h 4610100"/>
                <a:gd name="connsiteX82" fmla="*/ 4597400 w 6794500"/>
                <a:gd name="connsiteY82" fmla="*/ 1968500 h 4610100"/>
                <a:gd name="connsiteX83" fmla="*/ 4692650 w 6794500"/>
                <a:gd name="connsiteY83" fmla="*/ 1974850 h 4610100"/>
                <a:gd name="connsiteX84" fmla="*/ 4686300 w 6794500"/>
                <a:gd name="connsiteY84" fmla="*/ 1917700 h 4610100"/>
                <a:gd name="connsiteX85" fmla="*/ 4775200 w 6794500"/>
                <a:gd name="connsiteY85" fmla="*/ 1924050 h 4610100"/>
                <a:gd name="connsiteX86" fmla="*/ 4775200 w 6794500"/>
                <a:gd name="connsiteY86" fmla="*/ 1854200 h 4610100"/>
                <a:gd name="connsiteX87" fmla="*/ 4845050 w 6794500"/>
                <a:gd name="connsiteY87" fmla="*/ 1854200 h 4610100"/>
                <a:gd name="connsiteX88" fmla="*/ 4845050 w 6794500"/>
                <a:gd name="connsiteY88" fmla="*/ 1790700 h 4610100"/>
                <a:gd name="connsiteX89" fmla="*/ 4959350 w 6794500"/>
                <a:gd name="connsiteY89" fmla="*/ 1797050 h 4610100"/>
                <a:gd name="connsiteX90" fmla="*/ 4953000 w 6794500"/>
                <a:gd name="connsiteY90" fmla="*/ 1720850 h 4610100"/>
                <a:gd name="connsiteX91" fmla="*/ 5010150 w 6794500"/>
                <a:gd name="connsiteY91" fmla="*/ 1733550 h 4610100"/>
                <a:gd name="connsiteX92" fmla="*/ 5010150 w 6794500"/>
                <a:gd name="connsiteY92" fmla="*/ 1663700 h 4610100"/>
                <a:gd name="connsiteX93" fmla="*/ 5073650 w 6794500"/>
                <a:gd name="connsiteY93" fmla="*/ 1676400 h 4610100"/>
                <a:gd name="connsiteX94" fmla="*/ 5073650 w 6794500"/>
                <a:gd name="connsiteY94" fmla="*/ 1606550 h 4610100"/>
                <a:gd name="connsiteX95" fmla="*/ 5124450 w 6794500"/>
                <a:gd name="connsiteY95" fmla="*/ 1593850 h 4610100"/>
                <a:gd name="connsiteX96" fmla="*/ 5124450 w 6794500"/>
                <a:gd name="connsiteY96" fmla="*/ 1543050 h 4610100"/>
                <a:gd name="connsiteX97" fmla="*/ 5207000 w 6794500"/>
                <a:gd name="connsiteY97" fmla="*/ 1543050 h 4610100"/>
                <a:gd name="connsiteX98" fmla="*/ 5207000 w 6794500"/>
                <a:gd name="connsiteY98" fmla="*/ 1466850 h 4610100"/>
                <a:gd name="connsiteX99" fmla="*/ 5302250 w 6794500"/>
                <a:gd name="connsiteY99" fmla="*/ 1473200 h 4610100"/>
                <a:gd name="connsiteX100" fmla="*/ 5308600 w 6794500"/>
                <a:gd name="connsiteY100" fmla="*/ 1409700 h 4610100"/>
                <a:gd name="connsiteX101" fmla="*/ 5422900 w 6794500"/>
                <a:gd name="connsiteY101" fmla="*/ 1416050 h 4610100"/>
                <a:gd name="connsiteX102" fmla="*/ 5422900 w 6794500"/>
                <a:gd name="connsiteY102" fmla="*/ 1346200 h 4610100"/>
                <a:gd name="connsiteX103" fmla="*/ 5473700 w 6794500"/>
                <a:gd name="connsiteY103" fmla="*/ 1352550 h 4610100"/>
                <a:gd name="connsiteX104" fmla="*/ 5467350 w 6794500"/>
                <a:gd name="connsiteY104" fmla="*/ 1301750 h 4610100"/>
                <a:gd name="connsiteX105" fmla="*/ 5543550 w 6794500"/>
                <a:gd name="connsiteY105" fmla="*/ 1308100 h 4610100"/>
                <a:gd name="connsiteX106" fmla="*/ 5543550 w 6794500"/>
                <a:gd name="connsiteY106" fmla="*/ 1238250 h 4610100"/>
                <a:gd name="connsiteX107" fmla="*/ 5619750 w 6794500"/>
                <a:gd name="connsiteY107" fmla="*/ 1238250 h 4610100"/>
                <a:gd name="connsiteX108" fmla="*/ 5619750 w 6794500"/>
                <a:gd name="connsiteY108" fmla="*/ 1162050 h 4610100"/>
                <a:gd name="connsiteX109" fmla="*/ 5734050 w 6794500"/>
                <a:gd name="connsiteY109" fmla="*/ 1168400 h 4610100"/>
                <a:gd name="connsiteX110" fmla="*/ 5721350 w 6794500"/>
                <a:gd name="connsiteY110" fmla="*/ 1104900 h 4610100"/>
                <a:gd name="connsiteX111" fmla="*/ 5772150 w 6794500"/>
                <a:gd name="connsiteY111" fmla="*/ 1098550 h 4610100"/>
                <a:gd name="connsiteX112" fmla="*/ 5772150 w 6794500"/>
                <a:gd name="connsiteY112" fmla="*/ 1022350 h 4610100"/>
                <a:gd name="connsiteX113" fmla="*/ 5867400 w 6794500"/>
                <a:gd name="connsiteY113" fmla="*/ 1022350 h 4610100"/>
                <a:gd name="connsiteX114" fmla="*/ 5867400 w 6794500"/>
                <a:gd name="connsiteY114" fmla="*/ 971550 h 4610100"/>
                <a:gd name="connsiteX115" fmla="*/ 6013450 w 6794500"/>
                <a:gd name="connsiteY115" fmla="*/ 971550 h 4610100"/>
                <a:gd name="connsiteX116" fmla="*/ 6019800 w 6794500"/>
                <a:gd name="connsiteY116" fmla="*/ 901700 h 4610100"/>
                <a:gd name="connsiteX117" fmla="*/ 6019800 w 6794500"/>
                <a:gd name="connsiteY117" fmla="*/ 901700 h 4610100"/>
                <a:gd name="connsiteX118" fmla="*/ 6057900 w 6794500"/>
                <a:gd name="connsiteY118" fmla="*/ 901700 h 4610100"/>
                <a:gd name="connsiteX119" fmla="*/ 6057900 w 6794500"/>
                <a:gd name="connsiteY119" fmla="*/ 793750 h 4610100"/>
                <a:gd name="connsiteX120" fmla="*/ 6191250 w 6794500"/>
                <a:gd name="connsiteY120" fmla="*/ 787400 h 4610100"/>
                <a:gd name="connsiteX121" fmla="*/ 6197600 w 6794500"/>
                <a:gd name="connsiteY121" fmla="*/ 717550 h 4610100"/>
                <a:gd name="connsiteX122" fmla="*/ 6267450 w 6794500"/>
                <a:gd name="connsiteY122" fmla="*/ 723900 h 4610100"/>
                <a:gd name="connsiteX123" fmla="*/ 6286500 w 6794500"/>
                <a:gd name="connsiteY123" fmla="*/ 65405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57700 w 6794500"/>
                <a:gd name="connsiteY80" fmla="*/ 2108200 h 4610100"/>
                <a:gd name="connsiteX81" fmla="*/ 4591050 w 6794500"/>
                <a:gd name="connsiteY81" fmla="*/ 2108200 h 4610100"/>
                <a:gd name="connsiteX82" fmla="*/ 4597400 w 6794500"/>
                <a:gd name="connsiteY82" fmla="*/ 1968500 h 4610100"/>
                <a:gd name="connsiteX83" fmla="*/ 4692650 w 6794500"/>
                <a:gd name="connsiteY83" fmla="*/ 1974850 h 4610100"/>
                <a:gd name="connsiteX84" fmla="*/ 4686300 w 6794500"/>
                <a:gd name="connsiteY84" fmla="*/ 1917700 h 4610100"/>
                <a:gd name="connsiteX85" fmla="*/ 4775200 w 6794500"/>
                <a:gd name="connsiteY85" fmla="*/ 1924050 h 4610100"/>
                <a:gd name="connsiteX86" fmla="*/ 4775200 w 6794500"/>
                <a:gd name="connsiteY86" fmla="*/ 1854200 h 4610100"/>
                <a:gd name="connsiteX87" fmla="*/ 4845050 w 6794500"/>
                <a:gd name="connsiteY87" fmla="*/ 1854200 h 4610100"/>
                <a:gd name="connsiteX88" fmla="*/ 4845050 w 6794500"/>
                <a:gd name="connsiteY88" fmla="*/ 1790700 h 4610100"/>
                <a:gd name="connsiteX89" fmla="*/ 4959350 w 6794500"/>
                <a:gd name="connsiteY89" fmla="*/ 1797050 h 4610100"/>
                <a:gd name="connsiteX90" fmla="*/ 4953000 w 6794500"/>
                <a:gd name="connsiteY90" fmla="*/ 1720850 h 4610100"/>
                <a:gd name="connsiteX91" fmla="*/ 5010150 w 6794500"/>
                <a:gd name="connsiteY91" fmla="*/ 1733550 h 4610100"/>
                <a:gd name="connsiteX92" fmla="*/ 5010150 w 6794500"/>
                <a:gd name="connsiteY92" fmla="*/ 1663700 h 4610100"/>
                <a:gd name="connsiteX93" fmla="*/ 5073650 w 6794500"/>
                <a:gd name="connsiteY93" fmla="*/ 1676400 h 4610100"/>
                <a:gd name="connsiteX94" fmla="*/ 5073650 w 6794500"/>
                <a:gd name="connsiteY94" fmla="*/ 1606550 h 4610100"/>
                <a:gd name="connsiteX95" fmla="*/ 5124450 w 6794500"/>
                <a:gd name="connsiteY95" fmla="*/ 1593850 h 4610100"/>
                <a:gd name="connsiteX96" fmla="*/ 5124450 w 6794500"/>
                <a:gd name="connsiteY96" fmla="*/ 1543050 h 4610100"/>
                <a:gd name="connsiteX97" fmla="*/ 5207000 w 6794500"/>
                <a:gd name="connsiteY97" fmla="*/ 1543050 h 4610100"/>
                <a:gd name="connsiteX98" fmla="*/ 5207000 w 6794500"/>
                <a:gd name="connsiteY98" fmla="*/ 1466850 h 4610100"/>
                <a:gd name="connsiteX99" fmla="*/ 5302250 w 6794500"/>
                <a:gd name="connsiteY99" fmla="*/ 1473200 h 4610100"/>
                <a:gd name="connsiteX100" fmla="*/ 5308600 w 6794500"/>
                <a:gd name="connsiteY100" fmla="*/ 1409700 h 4610100"/>
                <a:gd name="connsiteX101" fmla="*/ 5422900 w 6794500"/>
                <a:gd name="connsiteY101" fmla="*/ 1416050 h 4610100"/>
                <a:gd name="connsiteX102" fmla="*/ 5422900 w 6794500"/>
                <a:gd name="connsiteY102" fmla="*/ 1346200 h 4610100"/>
                <a:gd name="connsiteX103" fmla="*/ 5473700 w 6794500"/>
                <a:gd name="connsiteY103" fmla="*/ 1352550 h 4610100"/>
                <a:gd name="connsiteX104" fmla="*/ 5467350 w 6794500"/>
                <a:gd name="connsiteY104" fmla="*/ 1301750 h 4610100"/>
                <a:gd name="connsiteX105" fmla="*/ 5543550 w 6794500"/>
                <a:gd name="connsiteY105" fmla="*/ 1308100 h 4610100"/>
                <a:gd name="connsiteX106" fmla="*/ 5543550 w 6794500"/>
                <a:gd name="connsiteY106" fmla="*/ 1238250 h 4610100"/>
                <a:gd name="connsiteX107" fmla="*/ 5619750 w 6794500"/>
                <a:gd name="connsiteY107" fmla="*/ 1238250 h 4610100"/>
                <a:gd name="connsiteX108" fmla="*/ 5619750 w 6794500"/>
                <a:gd name="connsiteY108" fmla="*/ 1162050 h 4610100"/>
                <a:gd name="connsiteX109" fmla="*/ 5734050 w 6794500"/>
                <a:gd name="connsiteY109" fmla="*/ 1168400 h 4610100"/>
                <a:gd name="connsiteX110" fmla="*/ 5721350 w 6794500"/>
                <a:gd name="connsiteY110" fmla="*/ 1104900 h 4610100"/>
                <a:gd name="connsiteX111" fmla="*/ 5772150 w 6794500"/>
                <a:gd name="connsiteY111" fmla="*/ 1098550 h 4610100"/>
                <a:gd name="connsiteX112" fmla="*/ 5772150 w 6794500"/>
                <a:gd name="connsiteY112" fmla="*/ 1022350 h 4610100"/>
                <a:gd name="connsiteX113" fmla="*/ 5867400 w 6794500"/>
                <a:gd name="connsiteY113" fmla="*/ 1022350 h 4610100"/>
                <a:gd name="connsiteX114" fmla="*/ 5867400 w 6794500"/>
                <a:gd name="connsiteY114" fmla="*/ 971550 h 4610100"/>
                <a:gd name="connsiteX115" fmla="*/ 6013450 w 6794500"/>
                <a:gd name="connsiteY115" fmla="*/ 971550 h 4610100"/>
                <a:gd name="connsiteX116" fmla="*/ 6019800 w 6794500"/>
                <a:gd name="connsiteY116" fmla="*/ 901700 h 4610100"/>
                <a:gd name="connsiteX117" fmla="*/ 6019800 w 6794500"/>
                <a:gd name="connsiteY117" fmla="*/ 901700 h 4610100"/>
                <a:gd name="connsiteX118" fmla="*/ 6057900 w 6794500"/>
                <a:gd name="connsiteY118" fmla="*/ 901700 h 4610100"/>
                <a:gd name="connsiteX119" fmla="*/ 6057900 w 6794500"/>
                <a:gd name="connsiteY119" fmla="*/ 793750 h 4610100"/>
                <a:gd name="connsiteX120" fmla="*/ 6191250 w 6794500"/>
                <a:gd name="connsiteY120" fmla="*/ 787400 h 4610100"/>
                <a:gd name="connsiteX121" fmla="*/ 6197600 w 6794500"/>
                <a:gd name="connsiteY121" fmla="*/ 717550 h 4610100"/>
                <a:gd name="connsiteX122" fmla="*/ 6267450 w 6794500"/>
                <a:gd name="connsiteY122" fmla="*/ 723900 h 4610100"/>
                <a:gd name="connsiteX123" fmla="*/ 6280150 w 6794500"/>
                <a:gd name="connsiteY123" fmla="*/ 603250 h 4610100"/>
                <a:gd name="connsiteX124" fmla="*/ 6565900 w 6794500"/>
                <a:gd name="connsiteY124" fmla="*/ 596900 h 4610100"/>
                <a:gd name="connsiteX125" fmla="*/ 6553200 w 6794500"/>
                <a:gd name="connsiteY125" fmla="*/ 469900 h 4610100"/>
                <a:gd name="connsiteX126" fmla="*/ 6597650 w 6794500"/>
                <a:gd name="connsiteY126" fmla="*/ 476250 h 4610100"/>
                <a:gd name="connsiteX127" fmla="*/ 6604000 w 6794500"/>
                <a:gd name="connsiteY127" fmla="*/ 412750 h 4610100"/>
                <a:gd name="connsiteX128" fmla="*/ 6680200 w 6794500"/>
                <a:gd name="connsiteY128" fmla="*/ 419100 h 4610100"/>
                <a:gd name="connsiteX129" fmla="*/ 6680200 w 6794500"/>
                <a:gd name="connsiteY129" fmla="*/ 361950 h 4610100"/>
                <a:gd name="connsiteX130" fmla="*/ 6762750 w 6794500"/>
                <a:gd name="connsiteY130" fmla="*/ 355600 h 4610100"/>
                <a:gd name="connsiteX131" fmla="*/ 6750050 w 6794500"/>
                <a:gd name="connsiteY131" fmla="*/ 203200 h 4610100"/>
                <a:gd name="connsiteX132" fmla="*/ 6794500 w 6794500"/>
                <a:gd name="connsiteY132" fmla="*/ 203200 h 4610100"/>
                <a:gd name="connsiteX133" fmla="*/ 6781800 w 6794500"/>
                <a:gd name="connsiteY133"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 name="connsiteX0" fmla="*/ 0 w 6794500"/>
                <a:gd name="connsiteY0" fmla="*/ 4603750 h 4610100"/>
                <a:gd name="connsiteX1" fmla="*/ 88900 w 6794500"/>
                <a:gd name="connsiteY1" fmla="*/ 4610100 h 4610100"/>
                <a:gd name="connsiteX2" fmla="*/ 88900 w 6794500"/>
                <a:gd name="connsiteY2" fmla="*/ 4552950 h 4610100"/>
                <a:gd name="connsiteX3" fmla="*/ 222250 w 6794500"/>
                <a:gd name="connsiteY3" fmla="*/ 4552950 h 4610100"/>
                <a:gd name="connsiteX4" fmla="*/ 222250 w 6794500"/>
                <a:gd name="connsiteY4" fmla="*/ 4489450 h 4610100"/>
                <a:gd name="connsiteX5" fmla="*/ 393700 w 6794500"/>
                <a:gd name="connsiteY5" fmla="*/ 4489450 h 4610100"/>
                <a:gd name="connsiteX6" fmla="*/ 400050 w 6794500"/>
                <a:gd name="connsiteY6" fmla="*/ 4438650 h 4610100"/>
                <a:gd name="connsiteX7" fmla="*/ 571500 w 6794500"/>
                <a:gd name="connsiteY7" fmla="*/ 4438650 h 4610100"/>
                <a:gd name="connsiteX8" fmla="*/ 571500 w 6794500"/>
                <a:gd name="connsiteY8" fmla="*/ 4368800 h 4610100"/>
                <a:gd name="connsiteX9" fmla="*/ 762000 w 6794500"/>
                <a:gd name="connsiteY9" fmla="*/ 4362450 h 4610100"/>
                <a:gd name="connsiteX10" fmla="*/ 762000 w 6794500"/>
                <a:gd name="connsiteY10" fmla="*/ 4298950 h 4610100"/>
                <a:gd name="connsiteX11" fmla="*/ 895350 w 6794500"/>
                <a:gd name="connsiteY11" fmla="*/ 4298950 h 4610100"/>
                <a:gd name="connsiteX12" fmla="*/ 895350 w 6794500"/>
                <a:gd name="connsiteY12" fmla="*/ 4248150 h 4610100"/>
                <a:gd name="connsiteX13" fmla="*/ 1079500 w 6794500"/>
                <a:gd name="connsiteY13" fmla="*/ 4248150 h 4610100"/>
                <a:gd name="connsiteX14" fmla="*/ 1073150 w 6794500"/>
                <a:gd name="connsiteY14" fmla="*/ 4178300 h 4610100"/>
                <a:gd name="connsiteX15" fmla="*/ 1219200 w 6794500"/>
                <a:gd name="connsiteY15" fmla="*/ 4184650 h 4610100"/>
                <a:gd name="connsiteX16" fmla="*/ 1219200 w 6794500"/>
                <a:gd name="connsiteY16" fmla="*/ 4121150 h 4610100"/>
                <a:gd name="connsiteX17" fmla="*/ 1327150 w 6794500"/>
                <a:gd name="connsiteY17" fmla="*/ 4121150 h 4610100"/>
                <a:gd name="connsiteX18" fmla="*/ 1327150 w 6794500"/>
                <a:gd name="connsiteY18" fmla="*/ 4044950 h 4610100"/>
                <a:gd name="connsiteX19" fmla="*/ 1454150 w 6794500"/>
                <a:gd name="connsiteY19" fmla="*/ 4044950 h 4610100"/>
                <a:gd name="connsiteX20" fmla="*/ 1460500 w 6794500"/>
                <a:gd name="connsiteY20" fmla="*/ 3987800 h 4610100"/>
                <a:gd name="connsiteX21" fmla="*/ 1504950 w 6794500"/>
                <a:gd name="connsiteY21" fmla="*/ 3987800 h 4610100"/>
                <a:gd name="connsiteX22" fmla="*/ 1504950 w 6794500"/>
                <a:gd name="connsiteY22" fmla="*/ 3930650 h 4610100"/>
                <a:gd name="connsiteX23" fmla="*/ 1606550 w 6794500"/>
                <a:gd name="connsiteY23" fmla="*/ 3930650 h 4610100"/>
                <a:gd name="connsiteX24" fmla="*/ 1612900 w 6794500"/>
                <a:gd name="connsiteY24" fmla="*/ 3867150 h 4610100"/>
                <a:gd name="connsiteX25" fmla="*/ 1714500 w 6794500"/>
                <a:gd name="connsiteY25" fmla="*/ 3867150 h 4610100"/>
                <a:gd name="connsiteX26" fmla="*/ 1714500 w 6794500"/>
                <a:gd name="connsiteY26" fmla="*/ 3797300 h 4610100"/>
                <a:gd name="connsiteX27" fmla="*/ 1822450 w 6794500"/>
                <a:gd name="connsiteY27" fmla="*/ 3797300 h 4610100"/>
                <a:gd name="connsiteX28" fmla="*/ 1822450 w 6794500"/>
                <a:gd name="connsiteY28" fmla="*/ 3733800 h 4610100"/>
                <a:gd name="connsiteX29" fmla="*/ 1974850 w 6794500"/>
                <a:gd name="connsiteY29" fmla="*/ 3733800 h 4610100"/>
                <a:gd name="connsiteX30" fmla="*/ 1974850 w 6794500"/>
                <a:gd name="connsiteY30" fmla="*/ 3670300 h 4610100"/>
                <a:gd name="connsiteX31" fmla="*/ 2044700 w 6794500"/>
                <a:gd name="connsiteY31" fmla="*/ 3676650 h 4610100"/>
                <a:gd name="connsiteX32" fmla="*/ 2044700 w 6794500"/>
                <a:gd name="connsiteY32" fmla="*/ 3619500 h 4610100"/>
                <a:gd name="connsiteX33" fmla="*/ 2159000 w 6794500"/>
                <a:gd name="connsiteY33" fmla="*/ 3625850 h 4610100"/>
                <a:gd name="connsiteX34" fmla="*/ 2152650 w 6794500"/>
                <a:gd name="connsiteY34" fmla="*/ 3556000 h 4610100"/>
                <a:gd name="connsiteX35" fmla="*/ 2228850 w 6794500"/>
                <a:gd name="connsiteY35" fmla="*/ 3556000 h 4610100"/>
                <a:gd name="connsiteX36" fmla="*/ 2228850 w 6794500"/>
                <a:gd name="connsiteY36" fmla="*/ 3492500 h 4610100"/>
                <a:gd name="connsiteX37" fmla="*/ 2336800 w 6794500"/>
                <a:gd name="connsiteY37" fmla="*/ 3492500 h 4610100"/>
                <a:gd name="connsiteX38" fmla="*/ 2336800 w 6794500"/>
                <a:gd name="connsiteY38" fmla="*/ 3416300 h 4610100"/>
                <a:gd name="connsiteX39" fmla="*/ 2413000 w 6794500"/>
                <a:gd name="connsiteY39" fmla="*/ 3422650 h 4610100"/>
                <a:gd name="connsiteX40" fmla="*/ 2413000 w 6794500"/>
                <a:gd name="connsiteY40" fmla="*/ 3365500 h 4610100"/>
                <a:gd name="connsiteX41" fmla="*/ 2540000 w 6794500"/>
                <a:gd name="connsiteY41" fmla="*/ 3365500 h 4610100"/>
                <a:gd name="connsiteX42" fmla="*/ 2540000 w 6794500"/>
                <a:gd name="connsiteY42" fmla="*/ 3302000 h 4610100"/>
                <a:gd name="connsiteX43" fmla="*/ 2647950 w 6794500"/>
                <a:gd name="connsiteY43" fmla="*/ 3308350 h 4610100"/>
                <a:gd name="connsiteX44" fmla="*/ 2647950 w 6794500"/>
                <a:gd name="connsiteY44" fmla="*/ 3232150 h 4610100"/>
                <a:gd name="connsiteX45" fmla="*/ 2724150 w 6794500"/>
                <a:gd name="connsiteY45" fmla="*/ 3238500 h 4610100"/>
                <a:gd name="connsiteX46" fmla="*/ 2717800 w 6794500"/>
                <a:gd name="connsiteY46" fmla="*/ 3175000 h 4610100"/>
                <a:gd name="connsiteX47" fmla="*/ 2851150 w 6794500"/>
                <a:gd name="connsiteY47" fmla="*/ 3175000 h 4610100"/>
                <a:gd name="connsiteX48" fmla="*/ 2844800 w 6794500"/>
                <a:gd name="connsiteY48" fmla="*/ 3124200 h 4610100"/>
                <a:gd name="connsiteX49" fmla="*/ 2971800 w 6794500"/>
                <a:gd name="connsiteY49" fmla="*/ 3124200 h 4610100"/>
                <a:gd name="connsiteX50" fmla="*/ 2971800 w 6794500"/>
                <a:gd name="connsiteY50" fmla="*/ 3048000 h 4610100"/>
                <a:gd name="connsiteX51" fmla="*/ 3105150 w 6794500"/>
                <a:gd name="connsiteY51" fmla="*/ 3054350 h 4610100"/>
                <a:gd name="connsiteX52" fmla="*/ 3105150 w 6794500"/>
                <a:gd name="connsiteY52" fmla="*/ 2978150 h 4610100"/>
                <a:gd name="connsiteX53" fmla="*/ 3213100 w 6794500"/>
                <a:gd name="connsiteY53" fmla="*/ 2984500 h 4610100"/>
                <a:gd name="connsiteX54" fmla="*/ 3206750 w 6794500"/>
                <a:gd name="connsiteY54" fmla="*/ 2914650 h 4610100"/>
                <a:gd name="connsiteX55" fmla="*/ 3289300 w 6794500"/>
                <a:gd name="connsiteY55" fmla="*/ 2914650 h 4610100"/>
                <a:gd name="connsiteX56" fmla="*/ 3295650 w 6794500"/>
                <a:gd name="connsiteY56" fmla="*/ 2851150 h 4610100"/>
                <a:gd name="connsiteX57" fmla="*/ 3397250 w 6794500"/>
                <a:gd name="connsiteY57" fmla="*/ 2857500 h 4610100"/>
                <a:gd name="connsiteX58" fmla="*/ 3390900 w 6794500"/>
                <a:gd name="connsiteY58" fmla="*/ 2800350 h 4610100"/>
                <a:gd name="connsiteX59" fmla="*/ 3505200 w 6794500"/>
                <a:gd name="connsiteY59" fmla="*/ 2800350 h 4610100"/>
                <a:gd name="connsiteX60" fmla="*/ 3498850 w 6794500"/>
                <a:gd name="connsiteY60" fmla="*/ 2724150 h 4610100"/>
                <a:gd name="connsiteX61" fmla="*/ 3575050 w 6794500"/>
                <a:gd name="connsiteY61" fmla="*/ 2724150 h 4610100"/>
                <a:gd name="connsiteX62" fmla="*/ 3568700 w 6794500"/>
                <a:gd name="connsiteY62" fmla="*/ 2667000 h 4610100"/>
                <a:gd name="connsiteX63" fmla="*/ 3657600 w 6794500"/>
                <a:gd name="connsiteY63" fmla="*/ 2667000 h 4610100"/>
                <a:gd name="connsiteX64" fmla="*/ 3644900 w 6794500"/>
                <a:gd name="connsiteY64" fmla="*/ 2609850 h 4610100"/>
                <a:gd name="connsiteX65" fmla="*/ 3733800 w 6794500"/>
                <a:gd name="connsiteY65" fmla="*/ 2603500 h 4610100"/>
                <a:gd name="connsiteX66" fmla="*/ 3733800 w 6794500"/>
                <a:gd name="connsiteY66" fmla="*/ 2546350 h 4610100"/>
                <a:gd name="connsiteX67" fmla="*/ 3816350 w 6794500"/>
                <a:gd name="connsiteY67" fmla="*/ 2546350 h 4610100"/>
                <a:gd name="connsiteX68" fmla="*/ 3810000 w 6794500"/>
                <a:gd name="connsiteY68" fmla="*/ 2476500 h 4610100"/>
                <a:gd name="connsiteX69" fmla="*/ 3968750 w 6794500"/>
                <a:gd name="connsiteY69" fmla="*/ 2476500 h 4610100"/>
                <a:gd name="connsiteX70" fmla="*/ 3962400 w 6794500"/>
                <a:gd name="connsiteY70" fmla="*/ 2419350 h 4610100"/>
                <a:gd name="connsiteX71" fmla="*/ 4044950 w 6794500"/>
                <a:gd name="connsiteY71" fmla="*/ 2419350 h 4610100"/>
                <a:gd name="connsiteX72" fmla="*/ 4038600 w 6794500"/>
                <a:gd name="connsiteY72" fmla="*/ 2349500 h 4610100"/>
                <a:gd name="connsiteX73" fmla="*/ 4197350 w 6794500"/>
                <a:gd name="connsiteY73" fmla="*/ 2349500 h 4610100"/>
                <a:gd name="connsiteX74" fmla="*/ 4191000 w 6794500"/>
                <a:gd name="connsiteY74" fmla="*/ 2286000 h 4610100"/>
                <a:gd name="connsiteX75" fmla="*/ 4305300 w 6794500"/>
                <a:gd name="connsiteY75" fmla="*/ 2286000 h 4610100"/>
                <a:gd name="connsiteX76" fmla="*/ 4292600 w 6794500"/>
                <a:gd name="connsiteY76" fmla="*/ 2235200 h 4610100"/>
                <a:gd name="connsiteX77" fmla="*/ 4375150 w 6794500"/>
                <a:gd name="connsiteY77" fmla="*/ 2235200 h 4610100"/>
                <a:gd name="connsiteX78" fmla="*/ 4375150 w 6794500"/>
                <a:gd name="connsiteY78" fmla="*/ 2159000 h 4610100"/>
                <a:gd name="connsiteX79" fmla="*/ 4470400 w 6794500"/>
                <a:gd name="connsiteY79" fmla="*/ 2159000 h 4610100"/>
                <a:gd name="connsiteX80" fmla="*/ 4464050 w 6794500"/>
                <a:gd name="connsiteY80" fmla="*/ 2160984 h 4610100"/>
                <a:gd name="connsiteX81" fmla="*/ 4457700 w 6794500"/>
                <a:gd name="connsiteY81" fmla="*/ 2108200 h 4610100"/>
                <a:gd name="connsiteX82" fmla="*/ 4591050 w 6794500"/>
                <a:gd name="connsiteY82" fmla="*/ 2108200 h 4610100"/>
                <a:gd name="connsiteX83" fmla="*/ 4597400 w 6794500"/>
                <a:gd name="connsiteY83" fmla="*/ 1968500 h 4610100"/>
                <a:gd name="connsiteX84" fmla="*/ 4692650 w 6794500"/>
                <a:gd name="connsiteY84" fmla="*/ 1974850 h 4610100"/>
                <a:gd name="connsiteX85" fmla="*/ 4686300 w 6794500"/>
                <a:gd name="connsiteY85" fmla="*/ 1917700 h 4610100"/>
                <a:gd name="connsiteX86" fmla="*/ 4775200 w 6794500"/>
                <a:gd name="connsiteY86" fmla="*/ 1924050 h 4610100"/>
                <a:gd name="connsiteX87" fmla="*/ 4775200 w 6794500"/>
                <a:gd name="connsiteY87" fmla="*/ 1854200 h 4610100"/>
                <a:gd name="connsiteX88" fmla="*/ 4845050 w 6794500"/>
                <a:gd name="connsiteY88" fmla="*/ 1854200 h 4610100"/>
                <a:gd name="connsiteX89" fmla="*/ 4845050 w 6794500"/>
                <a:gd name="connsiteY89" fmla="*/ 1790700 h 4610100"/>
                <a:gd name="connsiteX90" fmla="*/ 4959350 w 6794500"/>
                <a:gd name="connsiteY90" fmla="*/ 1797050 h 4610100"/>
                <a:gd name="connsiteX91" fmla="*/ 4953000 w 6794500"/>
                <a:gd name="connsiteY91" fmla="*/ 1720850 h 4610100"/>
                <a:gd name="connsiteX92" fmla="*/ 5010150 w 6794500"/>
                <a:gd name="connsiteY92" fmla="*/ 1733550 h 4610100"/>
                <a:gd name="connsiteX93" fmla="*/ 5010150 w 6794500"/>
                <a:gd name="connsiteY93" fmla="*/ 1663700 h 4610100"/>
                <a:gd name="connsiteX94" fmla="*/ 5073650 w 6794500"/>
                <a:gd name="connsiteY94" fmla="*/ 1676400 h 4610100"/>
                <a:gd name="connsiteX95" fmla="*/ 5073650 w 6794500"/>
                <a:gd name="connsiteY95" fmla="*/ 1606550 h 4610100"/>
                <a:gd name="connsiteX96" fmla="*/ 5124450 w 6794500"/>
                <a:gd name="connsiteY96" fmla="*/ 1593850 h 4610100"/>
                <a:gd name="connsiteX97" fmla="*/ 5124450 w 6794500"/>
                <a:gd name="connsiteY97" fmla="*/ 1543050 h 4610100"/>
                <a:gd name="connsiteX98" fmla="*/ 5207000 w 6794500"/>
                <a:gd name="connsiteY98" fmla="*/ 1543050 h 4610100"/>
                <a:gd name="connsiteX99" fmla="*/ 5207000 w 6794500"/>
                <a:gd name="connsiteY99" fmla="*/ 1466850 h 4610100"/>
                <a:gd name="connsiteX100" fmla="*/ 5302250 w 6794500"/>
                <a:gd name="connsiteY100" fmla="*/ 1473200 h 4610100"/>
                <a:gd name="connsiteX101" fmla="*/ 5308600 w 6794500"/>
                <a:gd name="connsiteY101" fmla="*/ 1409700 h 4610100"/>
                <a:gd name="connsiteX102" fmla="*/ 5422900 w 6794500"/>
                <a:gd name="connsiteY102" fmla="*/ 1416050 h 4610100"/>
                <a:gd name="connsiteX103" fmla="*/ 5422900 w 6794500"/>
                <a:gd name="connsiteY103" fmla="*/ 1346200 h 4610100"/>
                <a:gd name="connsiteX104" fmla="*/ 5473700 w 6794500"/>
                <a:gd name="connsiteY104" fmla="*/ 1352550 h 4610100"/>
                <a:gd name="connsiteX105" fmla="*/ 5467350 w 6794500"/>
                <a:gd name="connsiteY105" fmla="*/ 1301750 h 4610100"/>
                <a:gd name="connsiteX106" fmla="*/ 5543550 w 6794500"/>
                <a:gd name="connsiteY106" fmla="*/ 1308100 h 4610100"/>
                <a:gd name="connsiteX107" fmla="*/ 5543550 w 6794500"/>
                <a:gd name="connsiteY107" fmla="*/ 1238250 h 4610100"/>
                <a:gd name="connsiteX108" fmla="*/ 5619750 w 6794500"/>
                <a:gd name="connsiteY108" fmla="*/ 1238250 h 4610100"/>
                <a:gd name="connsiteX109" fmla="*/ 5619750 w 6794500"/>
                <a:gd name="connsiteY109" fmla="*/ 1162050 h 4610100"/>
                <a:gd name="connsiteX110" fmla="*/ 5734050 w 6794500"/>
                <a:gd name="connsiteY110" fmla="*/ 1168400 h 4610100"/>
                <a:gd name="connsiteX111" fmla="*/ 5721350 w 6794500"/>
                <a:gd name="connsiteY111" fmla="*/ 1104900 h 4610100"/>
                <a:gd name="connsiteX112" fmla="*/ 5772150 w 6794500"/>
                <a:gd name="connsiteY112" fmla="*/ 1098550 h 4610100"/>
                <a:gd name="connsiteX113" fmla="*/ 5772150 w 6794500"/>
                <a:gd name="connsiteY113" fmla="*/ 1022350 h 4610100"/>
                <a:gd name="connsiteX114" fmla="*/ 5867400 w 6794500"/>
                <a:gd name="connsiteY114" fmla="*/ 1022350 h 4610100"/>
                <a:gd name="connsiteX115" fmla="*/ 5867400 w 6794500"/>
                <a:gd name="connsiteY115" fmla="*/ 971550 h 4610100"/>
                <a:gd name="connsiteX116" fmla="*/ 6013450 w 6794500"/>
                <a:gd name="connsiteY116" fmla="*/ 971550 h 4610100"/>
                <a:gd name="connsiteX117" fmla="*/ 6019800 w 6794500"/>
                <a:gd name="connsiteY117" fmla="*/ 901700 h 4610100"/>
                <a:gd name="connsiteX118" fmla="*/ 6019800 w 6794500"/>
                <a:gd name="connsiteY118" fmla="*/ 901700 h 4610100"/>
                <a:gd name="connsiteX119" fmla="*/ 6057900 w 6794500"/>
                <a:gd name="connsiteY119" fmla="*/ 901700 h 4610100"/>
                <a:gd name="connsiteX120" fmla="*/ 6057900 w 6794500"/>
                <a:gd name="connsiteY120" fmla="*/ 793750 h 4610100"/>
                <a:gd name="connsiteX121" fmla="*/ 6191250 w 6794500"/>
                <a:gd name="connsiteY121" fmla="*/ 787400 h 4610100"/>
                <a:gd name="connsiteX122" fmla="*/ 6197600 w 6794500"/>
                <a:gd name="connsiteY122" fmla="*/ 717550 h 4610100"/>
                <a:gd name="connsiteX123" fmla="*/ 6267450 w 6794500"/>
                <a:gd name="connsiteY123" fmla="*/ 723900 h 4610100"/>
                <a:gd name="connsiteX124" fmla="*/ 6280150 w 6794500"/>
                <a:gd name="connsiteY124" fmla="*/ 603250 h 4610100"/>
                <a:gd name="connsiteX125" fmla="*/ 6565900 w 6794500"/>
                <a:gd name="connsiteY125" fmla="*/ 596900 h 4610100"/>
                <a:gd name="connsiteX126" fmla="*/ 6553200 w 6794500"/>
                <a:gd name="connsiteY126" fmla="*/ 469900 h 4610100"/>
                <a:gd name="connsiteX127" fmla="*/ 6597650 w 6794500"/>
                <a:gd name="connsiteY127" fmla="*/ 476250 h 4610100"/>
                <a:gd name="connsiteX128" fmla="*/ 6604000 w 6794500"/>
                <a:gd name="connsiteY128" fmla="*/ 412750 h 4610100"/>
                <a:gd name="connsiteX129" fmla="*/ 6680200 w 6794500"/>
                <a:gd name="connsiteY129" fmla="*/ 419100 h 4610100"/>
                <a:gd name="connsiteX130" fmla="*/ 6680200 w 6794500"/>
                <a:gd name="connsiteY130" fmla="*/ 361950 h 4610100"/>
                <a:gd name="connsiteX131" fmla="*/ 6762750 w 6794500"/>
                <a:gd name="connsiteY131" fmla="*/ 355600 h 4610100"/>
                <a:gd name="connsiteX132" fmla="*/ 6750050 w 6794500"/>
                <a:gd name="connsiteY132" fmla="*/ 203200 h 4610100"/>
                <a:gd name="connsiteX133" fmla="*/ 6794500 w 6794500"/>
                <a:gd name="connsiteY133" fmla="*/ 203200 h 4610100"/>
                <a:gd name="connsiteX134" fmla="*/ 6781800 w 6794500"/>
                <a:gd name="connsiteY134" fmla="*/ 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794500" h="4610100">
                  <a:moveTo>
                    <a:pt x="0" y="4603750"/>
                  </a:moveTo>
                  <a:lnTo>
                    <a:pt x="88900" y="4610100"/>
                  </a:lnTo>
                  <a:lnTo>
                    <a:pt x="88900" y="4552950"/>
                  </a:lnTo>
                  <a:lnTo>
                    <a:pt x="222250" y="4552950"/>
                  </a:lnTo>
                  <a:lnTo>
                    <a:pt x="222250" y="4489450"/>
                  </a:lnTo>
                  <a:lnTo>
                    <a:pt x="393700" y="4489450"/>
                  </a:lnTo>
                  <a:lnTo>
                    <a:pt x="400050" y="4438650"/>
                  </a:lnTo>
                  <a:lnTo>
                    <a:pt x="571500" y="4438650"/>
                  </a:lnTo>
                  <a:lnTo>
                    <a:pt x="571500" y="4368800"/>
                  </a:lnTo>
                  <a:lnTo>
                    <a:pt x="762000" y="4362450"/>
                  </a:lnTo>
                  <a:lnTo>
                    <a:pt x="762000" y="4298950"/>
                  </a:lnTo>
                  <a:lnTo>
                    <a:pt x="895350" y="4298950"/>
                  </a:lnTo>
                  <a:lnTo>
                    <a:pt x="895350" y="4248150"/>
                  </a:lnTo>
                  <a:lnTo>
                    <a:pt x="1079500" y="4248150"/>
                  </a:lnTo>
                  <a:lnTo>
                    <a:pt x="1073150" y="4178300"/>
                  </a:lnTo>
                  <a:lnTo>
                    <a:pt x="1219200" y="4184650"/>
                  </a:lnTo>
                  <a:lnTo>
                    <a:pt x="1219200" y="4121150"/>
                  </a:lnTo>
                  <a:lnTo>
                    <a:pt x="1327150" y="4121150"/>
                  </a:lnTo>
                  <a:lnTo>
                    <a:pt x="1327150" y="4044950"/>
                  </a:lnTo>
                  <a:lnTo>
                    <a:pt x="1454150" y="4044950"/>
                  </a:lnTo>
                  <a:lnTo>
                    <a:pt x="1460500" y="3987800"/>
                  </a:lnTo>
                  <a:lnTo>
                    <a:pt x="1504950" y="3987800"/>
                  </a:lnTo>
                  <a:lnTo>
                    <a:pt x="1504950" y="3930650"/>
                  </a:lnTo>
                  <a:lnTo>
                    <a:pt x="1606550" y="3930650"/>
                  </a:lnTo>
                  <a:lnTo>
                    <a:pt x="1612900" y="3867150"/>
                  </a:lnTo>
                  <a:lnTo>
                    <a:pt x="1714500" y="3867150"/>
                  </a:lnTo>
                  <a:lnTo>
                    <a:pt x="1714500" y="3797300"/>
                  </a:lnTo>
                  <a:lnTo>
                    <a:pt x="1822450" y="3797300"/>
                  </a:lnTo>
                  <a:lnTo>
                    <a:pt x="1822450" y="3733800"/>
                  </a:lnTo>
                  <a:lnTo>
                    <a:pt x="1974850" y="3733800"/>
                  </a:lnTo>
                  <a:lnTo>
                    <a:pt x="1974850" y="3670300"/>
                  </a:lnTo>
                  <a:lnTo>
                    <a:pt x="2044700" y="3676650"/>
                  </a:lnTo>
                  <a:lnTo>
                    <a:pt x="2044700" y="3619500"/>
                  </a:lnTo>
                  <a:lnTo>
                    <a:pt x="2159000" y="3625850"/>
                  </a:lnTo>
                  <a:lnTo>
                    <a:pt x="2152650" y="3556000"/>
                  </a:lnTo>
                  <a:lnTo>
                    <a:pt x="2228850" y="3556000"/>
                  </a:lnTo>
                  <a:lnTo>
                    <a:pt x="2228850" y="3492500"/>
                  </a:lnTo>
                  <a:lnTo>
                    <a:pt x="2336800" y="3492500"/>
                  </a:lnTo>
                  <a:lnTo>
                    <a:pt x="2336800" y="3416300"/>
                  </a:lnTo>
                  <a:lnTo>
                    <a:pt x="2413000" y="3422650"/>
                  </a:lnTo>
                  <a:lnTo>
                    <a:pt x="2413000" y="3365500"/>
                  </a:lnTo>
                  <a:lnTo>
                    <a:pt x="2540000" y="3365500"/>
                  </a:lnTo>
                  <a:lnTo>
                    <a:pt x="2540000" y="3302000"/>
                  </a:lnTo>
                  <a:lnTo>
                    <a:pt x="2647950" y="3308350"/>
                  </a:lnTo>
                  <a:lnTo>
                    <a:pt x="2647950" y="3232150"/>
                  </a:lnTo>
                  <a:lnTo>
                    <a:pt x="2724150" y="3238500"/>
                  </a:lnTo>
                  <a:lnTo>
                    <a:pt x="2717800" y="3175000"/>
                  </a:lnTo>
                  <a:lnTo>
                    <a:pt x="2851150" y="3175000"/>
                  </a:lnTo>
                  <a:lnTo>
                    <a:pt x="2844800" y="3124200"/>
                  </a:lnTo>
                  <a:lnTo>
                    <a:pt x="2971800" y="3124200"/>
                  </a:lnTo>
                  <a:lnTo>
                    <a:pt x="2971800" y="3048000"/>
                  </a:lnTo>
                  <a:lnTo>
                    <a:pt x="3105150" y="3054350"/>
                  </a:lnTo>
                  <a:lnTo>
                    <a:pt x="3105150" y="2978150"/>
                  </a:lnTo>
                  <a:lnTo>
                    <a:pt x="3213100" y="2984500"/>
                  </a:lnTo>
                  <a:lnTo>
                    <a:pt x="3206750" y="2914650"/>
                  </a:lnTo>
                  <a:lnTo>
                    <a:pt x="3289300" y="2914650"/>
                  </a:lnTo>
                  <a:lnTo>
                    <a:pt x="3295650" y="2851150"/>
                  </a:lnTo>
                  <a:lnTo>
                    <a:pt x="3397250" y="2857500"/>
                  </a:lnTo>
                  <a:lnTo>
                    <a:pt x="3390900" y="2800350"/>
                  </a:lnTo>
                  <a:lnTo>
                    <a:pt x="3505200" y="2800350"/>
                  </a:lnTo>
                  <a:lnTo>
                    <a:pt x="3498850" y="2724150"/>
                  </a:lnTo>
                  <a:lnTo>
                    <a:pt x="3575050" y="2724150"/>
                  </a:lnTo>
                  <a:lnTo>
                    <a:pt x="3568700" y="2667000"/>
                  </a:lnTo>
                  <a:lnTo>
                    <a:pt x="3657600" y="2667000"/>
                  </a:lnTo>
                  <a:lnTo>
                    <a:pt x="3644900" y="2609850"/>
                  </a:lnTo>
                  <a:lnTo>
                    <a:pt x="3733800" y="2603500"/>
                  </a:lnTo>
                  <a:lnTo>
                    <a:pt x="3733800" y="2546350"/>
                  </a:lnTo>
                  <a:lnTo>
                    <a:pt x="3816350" y="2546350"/>
                  </a:lnTo>
                  <a:lnTo>
                    <a:pt x="3810000" y="2476500"/>
                  </a:lnTo>
                  <a:lnTo>
                    <a:pt x="3968750" y="2476500"/>
                  </a:lnTo>
                  <a:lnTo>
                    <a:pt x="3962400" y="2419350"/>
                  </a:lnTo>
                  <a:lnTo>
                    <a:pt x="4044950" y="2419350"/>
                  </a:lnTo>
                  <a:lnTo>
                    <a:pt x="4038600" y="2349500"/>
                  </a:lnTo>
                  <a:lnTo>
                    <a:pt x="4197350" y="2349500"/>
                  </a:lnTo>
                  <a:lnTo>
                    <a:pt x="4191000" y="2286000"/>
                  </a:lnTo>
                  <a:lnTo>
                    <a:pt x="4305300" y="2286000"/>
                  </a:lnTo>
                  <a:lnTo>
                    <a:pt x="4292600" y="2235200"/>
                  </a:lnTo>
                  <a:lnTo>
                    <a:pt x="4375150" y="2235200"/>
                  </a:lnTo>
                  <a:lnTo>
                    <a:pt x="4375150" y="2159000"/>
                  </a:lnTo>
                  <a:lnTo>
                    <a:pt x="4470400" y="2159000"/>
                  </a:lnTo>
                  <a:lnTo>
                    <a:pt x="4464050" y="2160984"/>
                  </a:lnTo>
                  <a:lnTo>
                    <a:pt x="4457700" y="2108200"/>
                  </a:lnTo>
                  <a:lnTo>
                    <a:pt x="4591050" y="2108200"/>
                  </a:lnTo>
                  <a:lnTo>
                    <a:pt x="4597400" y="1968500"/>
                  </a:lnTo>
                  <a:lnTo>
                    <a:pt x="4692650" y="1974850"/>
                  </a:lnTo>
                  <a:lnTo>
                    <a:pt x="4686300" y="1917700"/>
                  </a:lnTo>
                  <a:lnTo>
                    <a:pt x="4775200" y="1924050"/>
                  </a:lnTo>
                  <a:lnTo>
                    <a:pt x="4775200" y="1854200"/>
                  </a:lnTo>
                  <a:lnTo>
                    <a:pt x="4845050" y="1854200"/>
                  </a:lnTo>
                  <a:lnTo>
                    <a:pt x="4845050" y="1790700"/>
                  </a:lnTo>
                  <a:lnTo>
                    <a:pt x="4959350" y="1797050"/>
                  </a:lnTo>
                  <a:lnTo>
                    <a:pt x="4953000" y="1720850"/>
                  </a:lnTo>
                  <a:lnTo>
                    <a:pt x="5010150" y="1733550"/>
                  </a:lnTo>
                  <a:lnTo>
                    <a:pt x="5010150" y="1663700"/>
                  </a:lnTo>
                  <a:lnTo>
                    <a:pt x="5073650" y="1676400"/>
                  </a:lnTo>
                  <a:lnTo>
                    <a:pt x="5073650" y="1606550"/>
                  </a:lnTo>
                  <a:cubicBezTo>
                    <a:pt x="5126550" y="1599937"/>
                    <a:pt x="5124450" y="1617265"/>
                    <a:pt x="5124450" y="1593850"/>
                  </a:cubicBezTo>
                  <a:lnTo>
                    <a:pt x="5124450" y="1543050"/>
                  </a:lnTo>
                  <a:cubicBezTo>
                    <a:pt x="5209110" y="1549562"/>
                    <a:pt x="5207000" y="1576998"/>
                    <a:pt x="5207000" y="1543050"/>
                  </a:cubicBezTo>
                  <a:lnTo>
                    <a:pt x="5207000" y="1466850"/>
                  </a:lnTo>
                  <a:lnTo>
                    <a:pt x="5302250" y="1473200"/>
                  </a:lnTo>
                  <a:cubicBezTo>
                    <a:pt x="5301230" y="1451952"/>
                    <a:pt x="5306483" y="1430867"/>
                    <a:pt x="5308600" y="1409700"/>
                  </a:cubicBezTo>
                  <a:lnTo>
                    <a:pt x="5422900" y="1416050"/>
                  </a:lnTo>
                  <a:lnTo>
                    <a:pt x="5422900" y="1346200"/>
                  </a:lnTo>
                  <a:lnTo>
                    <a:pt x="5473700" y="1352550"/>
                  </a:lnTo>
                  <a:lnTo>
                    <a:pt x="5467350" y="1301750"/>
                  </a:lnTo>
                  <a:lnTo>
                    <a:pt x="5543550" y="1308100"/>
                  </a:lnTo>
                  <a:lnTo>
                    <a:pt x="5543550" y="1238250"/>
                  </a:lnTo>
                  <a:lnTo>
                    <a:pt x="5619750" y="1238250"/>
                  </a:lnTo>
                  <a:lnTo>
                    <a:pt x="5619750" y="1162050"/>
                  </a:lnTo>
                  <a:lnTo>
                    <a:pt x="5734050" y="1168400"/>
                  </a:lnTo>
                  <a:lnTo>
                    <a:pt x="5721350" y="1104900"/>
                  </a:lnTo>
                  <a:lnTo>
                    <a:pt x="5772150" y="1098550"/>
                  </a:lnTo>
                  <a:lnTo>
                    <a:pt x="5772150" y="1022350"/>
                  </a:lnTo>
                  <a:lnTo>
                    <a:pt x="5867400" y="1022350"/>
                  </a:lnTo>
                  <a:lnTo>
                    <a:pt x="5867400" y="971550"/>
                  </a:lnTo>
                  <a:lnTo>
                    <a:pt x="6013450" y="971550"/>
                  </a:lnTo>
                  <a:lnTo>
                    <a:pt x="6019800" y="901700"/>
                  </a:lnTo>
                  <a:lnTo>
                    <a:pt x="6019800" y="901700"/>
                  </a:lnTo>
                  <a:lnTo>
                    <a:pt x="6057900" y="901700"/>
                  </a:lnTo>
                  <a:lnTo>
                    <a:pt x="6057900" y="793750"/>
                  </a:lnTo>
                  <a:lnTo>
                    <a:pt x="6191250" y="787400"/>
                  </a:lnTo>
                  <a:lnTo>
                    <a:pt x="6197600" y="717550"/>
                  </a:lnTo>
                  <a:lnTo>
                    <a:pt x="6267450" y="723900"/>
                  </a:lnTo>
                  <a:lnTo>
                    <a:pt x="6280150" y="603250"/>
                  </a:lnTo>
                  <a:lnTo>
                    <a:pt x="6565900" y="596900"/>
                  </a:lnTo>
                  <a:lnTo>
                    <a:pt x="6553200" y="469900"/>
                  </a:lnTo>
                  <a:lnTo>
                    <a:pt x="6597650" y="476250"/>
                  </a:lnTo>
                  <a:lnTo>
                    <a:pt x="6604000" y="412750"/>
                  </a:lnTo>
                  <a:cubicBezTo>
                    <a:pt x="6688660" y="419262"/>
                    <a:pt x="6714148" y="419100"/>
                    <a:pt x="6680200" y="419100"/>
                  </a:cubicBezTo>
                  <a:lnTo>
                    <a:pt x="6680200" y="361950"/>
                  </a:lnTo>
                  <a:lnTo>
                    <a:pt x="6762750" y="355600"/>
                  </a:lnTo>
                  <a:cubicBezTo>
                    <a:pt x="6749867" y="207441"/>
                    <a:pt x="6750050" y="258417"/>
                    <a:pt x="6750050" y="203200"/>
                  </a:cubicBezTo>
                  <a:lnTo>
                    <a:pt x="6794500" y="203200"/>
                  </a:lnTo>
                  <a:lnTo>
                    <a:pt x="6781800" y="0"/>
                  </a:lnTo>
                </a:path>
              </a:pathLst>
            </a:custGeom>
            <a:noFill/>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cs typeface="Arial" charset="0"/>
              </a:endParaRPr>
            </a:p>
          </p:txBody>
        </p:sp>
        <p:sp>
          <p:nvSpPr>
            <p:cNvPr id="128" name="Vrije vorm 127"/>
            <p:cNvSpPr/>
            <p:nvPr/>
          </p:nvSpPr>
          <p:spPr>
            <a:xfrm>
              <a:off x="2417233" y="3987506"/>
              <a:ext cx="4377209" cy="1185628"/>
            </a:xfrm>
            <a:custGeom>
              <a:avLst/>
              <a:gdLst>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 name="connsiteX0" fmla="*/ 0 w 6187440"/>
                <a:gd name="connsiteY0" fmla="*/ 4140200 h 4140200"/>
                <a:gd name="connsiteX1" fmla="*/ 96520 w 6187440"/>
                <a:gd name="connsiteY1" fmla="*/ 4140200 h 4140200"/>
                <a:gd name="connsiteX2" fmla="*/ 96520 w 6187440"/>
                <a:gd name="connsiteY2" fmla="*/ 4079240 h 4140200"/>
                <a:gd name="connsiteX3" fmla="*/ 238760 w 6187440"/>
                <a:gd name="connsiteY3" fmla="*/ 4079240 h 4140200"/>
                <a:gd name="connsiteX4" fmla="*/ 238760 w 6187440"/>
                <a:gd name="connsiteY4" fmla="*/ 4018280 h 4140200"/>
                <a:gd name="connsiteX5" fmla="*/ 370840 w 6187440"/>
                <a:gd name="connsiteY5" fmla="*/ 4018280 h 4140200"/>
                <a:gd name="connsiteX6" fmla="*/ 360680 w 6187440"/>
                <a:gd name="connsiteY6" fmla="*/ 3942080 h 4140200"/>
                <a:gd name="connsiteX7" fmla="*/ 528320 w 6187440"/>
                <a:gd name="connsiteY7" fmla="*/ 3942080 h 4140200"/>
                <a:gd name="connsiteX8" fmla="*/ 523240 w 6187440"/>
                <a:gd name="connsiteY8" fmla="*/ 3886200 h 4140200"/>
                <a:gd name="connsiteX9" fmla="*/ 706120 w 6187440"/>
                <a:gd name="connsiteY9" fmla="*/ 3881120 h 4140200"/>
                <a:gd name="connsiteX10" fmla="*/ 695960 w 6187440"/>
                <a:gd name="connsiteY10" fmla="*/ 3804920 h 4140200"/>
                <a:gd name="connsiteX11" fmla="*/ 726440 w 6187440"/>
                <a:gd name="connsiteY11" fmla="*/ 3810000 h 4140200"/>
                <a:gd name="connsiteX12" fmla="*/ 726440 w 6187440"/>
                <a:gd name="connsiteY12" fmla="*/ 3764280 h 4140200"/>
                <a:gd name="connsiteX13" fmla="*/ 883920 w 6187440"/>
                <a:gd name="connsiteY13" fmla="*/ 3754120 h 4140200"/>
                <a:gd name="connsiteX14" fmla="*/ 873760 w 6187440"/>
                <a:gd name="connsiteY14" fmla="*/ 3672840 h 4140200"/>
                <a:gd name="connsiteX15" fmla="*/ 1000760 w 6187440"/>
                <a:gd name="connsiteY15" fmla="*/ 3672840 h 4140200"/>
                <a:gd name="connsiteX16" fmla="*/ 995680 w 6187440"/>
                <a:gd name="connsiteY16" fmla="*/ 3576320 h 4140200"/>
                <a:gd name="connsiteX17" fmla="*/ 1132840 w 6187440"/>
                <a:gd name="connsiteY17" fmla="*/ 3576320 h 4140200"/>
                <a:gd name="connsiteX18" fmla="*/ 1132840 w 6187440"/>
                <a:gd name="connsiteY18" fmla="*/ 3510280 h 4140200"/>
                <a:gd name="connsiteX19" fmla="*/ 1188720 w 6187440"/>
                <a:gd name="connsiteY19" fmla="*/ 3515360 h 4140200"/>
                <a:gd name="connsiteX20" fmla="*/ 1183640 w 6187440"/>
                <a:gd name="connsiteY20" fmla="*/ 3449320 h 4140200"/>
                <a:gd name="connsiteX21" fmla="*/ 1290320 w 6187440"/>
                <a:gd name="connsiteY21" fmla="*/ 3449320 h 4140200"/>
                <a:gd name="connsiteX22" fmla="*/ 1285240 w 6187440"/>
                <a:gd name="connsiteY22" fmla="*/ 3388360 h 4140200"/>
                <a:gd name="connsiteX23" fmla="*/ 1371600 w 6187440"/>
                <a:gd name="connsiteY23" fmla="*/ 3393440 h 4140200"/>
                <a:gd name="connsiteX24" fmla="*/ 1371600 w 6187440"/>
                <a:gd name="connsiteY24" fmla="*/ 3322320 h 4140200"/>
                <a:gd name="connsiteX25" fmla="*/ 1518920 w 6187440"/>
                <a:gd name="connsiteY25" fmla="*/ 3322320 h 4140200"/>
                <a:gd name="connsiteX26" fmla="*/ 1518920 w 6187440"/>
                <a:gd name="connsiteY26" fmla="*/ 3261360 h 4140200"/>
                <a:gd name="connsiteX27" fmla="*/ 1574800 w 6187440"/>
                <a:gd name="connsiteY27" fmla="*/ 3266440 h 4140200"/>
                <a:gd name="connsiteX28" fmla="*/ 1574800 w 6187440"/>
                <a:gd name="connsiteY28" fmla="*/ 3205480 h 4140200"/>
                <a:gd name="connsiteX29" fmla="*/ 1722120 w 6187440"/>
                <a:gd name="connsiteY29" fmla="*/ 3200400 h 4140200"/>
                <a:gd name="connsiteX30" fmla="*/ 1717040 w 6187440"/>
                <a:gd name="connsiteY30" fmla="*/ 3144520 h 4140200"/>
                <a:gd name="connsiteX31" fmla="*/ 1833880 w 6187440"/>
                <a:gd name="connsiteY31" fmla="*/ 3144520 h 4140200"/>
                <a:gd name="connsiteX32" fmla="*/ 1828800 w 6187440"/>
                <a:gd name="connsiteY32" fmla="*/ 3073400 h 4140200"/>
                <a:gd name="connsiteX33" fmla="*/ 1899920 w 6187440"/>
                <a:gd name="connsiteY33" fmla="*/ 3073400 h 4140200"/>
                <a:gd name="connsiteX34" fmla="*/ 1894840 w 6187440"/>
                <a:gd name="connsiteY34" fmla="*/ 3022600 h 4140200"/>
                <a:gd name="connsiteX35" fmla="*/ 2092960 w 6187440"/>
                <a:gd name="connsiteY35" fmla="*/ 3017520 h 4140200"/>
                <a:gd name="connsiteX36" fmla="*/ 2087880 w 6187440"/>
                <a:gd name="connsiteY36" fmla="*/ 2946400 h 4140200"/>
                <a:gd name="connsiteX37" fmla="*/ 2143760 w 6187440"/>
                <a:gd name="connsiteY37" fmla="*/ 2941320 h 4140200"/>
                <a:gd name="connsiteX38" fmla="*/ 2143760 w 6187440"/>
                <a:gd name="connsiteY38" fmla="*/ 2895600 h 4140200"/>
                <a:gd name="connsiteX39" fmla="*/ 2219960 w 6187440"/>
                <a:gd name="connsiteY39" fmla="*/ 2890520 h 4140200"/>
                <a:gd name="connsiteX40" fmla="*/ 2214880 w 6187440"/>
                <a:gd name="connsiteY40" fmla="*/ 2829560 h 4140200"/>
                <a:gd name="connsiteX41" fmla="*/ 2296160 w 6187440"/>
                <a:gd name="connsiteY41" fmla="*/ 2829560 h 4140200"/>
                <a:gd name="connsiteX42" fmla="*/ 2291080 w 6187440"/>
                <a:gd name="connsiteY42" fmla="*/ 2768600 h 4140200"/>
                <a:gd name="connsiteX43" fmla="*/ 2372360 w 6187440"/>
                <a:gd name="connsiteY43" fmla="*/ 2768600 h 4140200"/>
                <a:gd name="connsiteX44" fmla="*/ 2367280 w 6187440"/>
                <a:gd name="connsiteY44" fmla="*/ 2702560 h 4140200"/>
                <a:gd name="connsiteX45" fmla="*/ 2529840 w 6187440"/>
                <a:gd name="connsiteY45" fmla="*/ 2697480 h 4140200"/>
                <a:gd name="connsiteX46" fmla="*/ 2524760 w 6187440"/>
                <a:gd name="connsiteY46" fmla="*/ 2636520 h 4140200"/>
                <a:gd name="connsiteX47" fmla="*/ 2636520 w 6187440"/>
                <a:gd name="connsiteY47" fmla="*/ 2631440 h 4140200"/>
                <a:gd name="connsiteX48" fmla="*/ 2631440 w 6187440"/>
                <a:gd name="connsiteY48" fmla="*/ 2575560 h 4140200"/>
                <a:gd name="connsiteX49" fmla="*/ 2738120 w 6187440"/>
                <a:gd name="connsiteY49" fmla="*/ 2570480 h 4140200"/>
                <a:gd name="connsiteX50" fmla="*/ 2738120 w 6187440"/>
                <a:gd name="connsiteY50" fmla="*/ 2519680 h 4140200"/>
                <a:gd name="connsiteX51" fmla="*/ 2865120 w 6187440"/>
                <a:gd name="connsiteY51" fmla="*/ 2514600 h 4140200"/>
                <a:gd name="connsiteX52" fmla="*/ 2865120 w 6187440"/>
                <a:gd name="connsiteY52" fmla="*/ 2443480 h 4140200"/>
                <a:gd name="connsiteX53" fmla="*/ 2966720 w 6187440"/>
                <a:gd name="connsiteY53" fmla="*/ 2443480 h 4140200"/>
                <a:gd name="connsiteX54" fmla="*/ 2966720 w 6187440"/>
                <a:gd name="connsiteY54" fmla="*/ 2387600 h 4140200"/>
                <a:gd name="connsiteX55" fmla="*/ 3093720 w 6187440"/>
                <a:gd name="connsiteY55" fmla="*/ 2382520 h 4140200"/>
                <a:gd name="connsiteX56" fmla="*/ 3088640 w 6187440"/>
                <a:gd name="connsiteY56" fmla="*/ 2321560 h 4140200"/>
                <a:gd name="connsiteX57" fmla="*/ 3175000 w 6187440"/>
                <a:gd name="connsiteY57" fmla="*/ 2321560 h 4140200"/>
                <a:gd name="connsiteX58" fmla="*/ 3169920 w 6187440"/>
                <a:gd name="connsiteY58" fmla="*/ 2265680 h 4140200"/>
                <a:gd name="connsiteX59" fmla="*/ 3312160 w 6187440"/>
                <a:gd name="connsiteY59" fmla="*/ 2265680 h 4140200"/>
                <a:gd name="connsiteX60" fmla="*/ 3296920 w 6187440"/>
                <a:gd name="connsiteY60" fmla="*/ 2209800 h 4140200"/>
                <a:gd name="connsiteX61" fmla="*/ 3352800 w 6187440"/>
                <a:gd name="connsiteY61" fmla="*/ 2204720 h 4140200"/>
                <a:gd name="connsiteX62" fmla="*/ 3347720 w 6187440"/>
                <a:gd name="connsiteY62" fmla="*/ 2138680 h 4140200"/>
                <a:gd name="connsiteX63" fmla="*/ 3434080 w 6187440"/>
                <a:gd name="connsiteY63" fmla="*/ 2133600 h 4140200"/>
                <a:gd name="connsiteX64" fmla="*/ 3429000 w 6187440"/>
                <a:gd name="connsiteY64" fmla="*/ 2082800 h 4140200"/>
                <a:gd name="connsiteX65" fmla="*/ 3484880 w 6187440"/>
                <a:gd name="connsiteY65" fmla="*/ 2082800 h 4140200"/>
                <a:gd name="connsiteX66" fmla="*/ 3484880 w 6187440"/>
                <a:gd name="connsiteY66" fmla="*/ 2021840 h 4140200"/>
                <a:gd name="connsiteX67" fmla="*/ 3596640 w 6187440"/>
                <a:gd name="connsiteY67" fmla="*/ 2016760 h 4140200"/>
                <a:gd name="connsiteX68" fmla="*/ 3586480 w 6187440"/>
                <a:gd name="connsiteY68" fmla="*/ 1940560 h 4140200"/>
                <a:gd name="connsiteX69" fmla="*/ 3667760 w 6187440"/>
                <a:gd name="connsiteY69" fmla="*/ 1945640 h 4140200"/>
                <a:gd name="connsiteX70" fmla="*/ 3657600 w 6187440"/>
                <a:gd name="connsiteY70" fmla="*/ 1889760 h 4140200"/>
                <a:gd name="connsiteX71" fmla="*/ 3698240 w 6187440"/>
                <a:gd name="connsiteY71" fmla="*/ 1884680 h 4140200"/>
                <a:gd name="connsiteX72" fmla="*/ 3698240 w 6187440"/>
                <a:gd name="connsiteY72" fmla="*/ 1833880 h 4140200"/>
                <a:gd name="connsiteX73" fmla="*/ 3769360 w 6187440"/>
                <a:gd name="connsiteY73" fmla="*/ 1828800 h 4140200"/>
                <a:gd name="connsiteX74" fmla="*/ 3764280 w 6187440"/>
                <a:gd name="connsiteY74" fmla="*/ 1757680 h 4140200"/>
                <a:gd name="connsiteX75" fmla="*/ 3825240 w 6187440"/>
                <a:gd name="connsiteY75" fmla="*/ 1757680 h 4140200"/>
                <a:gd name="connsiteX76" fmla="*/ 3825240 w 6187440"/>
                <a:gd name="connsiteY76" fmla="*/ 1701800 h 4140200"/>
                <a:gd name="connsiteX77" fmla="*/ 3876040 w 6187440"/>
                <a:gd name="connsiteY77" fmla="*/ 1696720 h 4140200"/>
                <a:gd name="connsiteX78" fmla="*/ 3876040 w 6187440"/>
                <a:gd name="connsiteY78" fmla="*/ 1635760 h 4140200"/>
                <a:gd name="connsiteX79" fmla="*/ 4028440 w 6187440"/>
                <a:gd name="connsiteY79" fmla="*/ 1630680 h 4140200"/>
                <a:gd name="connsiteX80" fmla="*/ 4023360 w 6187440"/>
                <a:gd name="connsiteY80" fmla="*/ 1574800 h 4140200"/>
                <a:gd name="connsiteX81" fmla="*/ 4104640 w 6187440"/>
                <a:gd name="connsiteY81" fmla="*/ 1569720 h 4140200"/>
                <a:gd name="connsiteX82" fmla="*/ 4099560 w 6187440"/>
                <a:gd name="connsiteY82" fmla="*/ 1513840 h 4140200"/>
                <a:gd name="connsiteX83" fmla="*/ 4236720 w 6187440"/>
                <a:gd name="connsiteY83" fmla="*/ 1513840 h 4140200"/>
                <a:gd name="connsiteX84" fmla="*/ 4226560 w 6187440"/>
                <a:gd name="connsiteY84" fmla="*/ 1442720 h 4140200"/>
                <a:gd name="connsiteX85" fmla="*/ 4262120 w 6187440"/>
                <a:gd name="connsiteY85" fmla="*/ 1447800 h 4140200"/>
                <a:gd name="connsiteX86" fmla="*/ 4257040 w 6187440"/>
                <a:gd name="connsiteY86" fmla="*/ 1391920 h 4140200"/>
                <a:gd name="connsiteX87" fmla="*/ 4343400 w 6187440"/>
                <a:gd name="connsiteY87" fmla="*/ 1391920 h 4140200"/>
                <a:gd name="connsiteX88" fmla="*/ 4338320 w 6187440"/>
                <a:gd name="connsiteY88" fmla="*/ 1320800 h 4140200"/>
                <a:gd name="connsiteX89" fmla="*/ 4368800 w 6187440"/>
                <a:gd name="connsiteY89" fmla="*/ 1315720 h 4140200"/>
                <a:gd name="connsiteX90" fmla="*/ 4368800 w 6187440"/>
                <a:gd name="connsiteY90" fmla="*/ 1264920 h 4140200"/>
                <a:gd name="connsiteX91" fmla="*/ 4495800 w 6187440"/>
                <a:gd name="connsiteY91" fmla="*/ 1264920 h 4140200"/>
                <a:gd name="connsiteX92" fmla="*/ 4490720 w 6187440"/>
                <a:gd name="connsiteY92" fmla="*/ 1193800 h 4140200"/>
                <a:gd name="connsiteX93" fmla="*/ 4683760 w 6187440"/>
                <a:gd name="connsiteY93" fmla="*/ 1193800 h 4140200"/>
                <a:gd name="connsiteX94" fmla="*/ 4678680 w 6187440"/>
                <a:gd name="connsiteY94" fmla="*/ 1137920 h 4140200"/>
                <a:gd name="connsiteX95" fmla="*/ 4780280 w 6187440"/>
                <a:gd name="connsiteY95" fmla="*/ 1137920 h 4140200"/>
                <a:gd name="connsiteX96" fmla="*/ 4775200 w 6187440"/>
                <a:gd name="connsiteY96" fmla="*/ 1066800 h 4140200"/>
                <a:gd name="connsiteX97" fmla="*/ 4831080 w 6187440"/>
                <a:gd name="connsiteY97" fmla="*/ 1066800 h 4140200"/>
                <a:gd name="connsiteX98" fmla="*/ 4831080 w 6187440"/>
                <a:gd name="connsiteY98" fmla="*/ 1005840 h 4140200"/>
                <a:gd name="connsiteX99" fmla="*/ 4881880 w 6187440"/>
                <a:gd name="connsiteY99" fmla="*/ 1010920 h 4140200"/>
                <a:gd name="connsiteX100" fmla="*/ 4876800 w 6187440"/>
                <a:gd name="connsiteY100" fmla="*/ 949960 h 4140200"/>
                <a:gd name="connsiteX101" fmla="*/ 4963160 w 6187440"/>
                <a:gd name="connsiteY101" fmla="*/ 949960 h 4140200"/>
                <a:gd name="connsiteX102" fmla="*/ 4953000 w 6187440"/>
                <a:gd name="connsiteY102" fmla="*/ 883920 h 4140200"/>
                <a:gd name="connsiteX103" fmla="*/ 5064760 w 6187440"/>
                <a:gd name="connsiteY103" fmla="*/ 883920 h 4140200"/>
                <a:gd name="connsiteX104" fmla="*/ 5059680 w 6187440"/>
                <a:gd name="connsiteY104" fmla="*/ 822960 h 4140200"/>
                <a:gd name="connsiteX105" fmla="*/ 5146040 w 6187440"/>
                <a:gd name="connsiteY105" fmla="*/ 828040 h 4140200"/>
                <a:gd name="connsiteX106" fmla="*/ 5140960 w 6187440"/>
                <a:gd name="connsiteY106" fmla="*/ 751840 h 4140200"/>
                <a:gd name="connsiteX107" fmla="*/ 5171440 w 6187440"/>
                <a:gd name="connsiteY107" fmla="*/ 746760 h 4140200"/>
                <a:gd name="connsiteX108" fmla="*/ 5166360 w 6187440"/>
                <a:gd name="connsiteY108" fmla="*/ 629920 h 4140200"/>
                <a:gd name="connsiteX109" fmla="*/ 5166360 w 6187440"/>
                <a:gd name="connsiteY109" fmla="*/ 629920 h 4140200"/>
                <a:gd name="connsiteX110" fmla="*/ 5166360 w 6187440"/>
                <a:gd name="connsiteY110" fmla="*/ 629920 h 4140200"/>
                <a:gd name="connsiteX111" fmla="*/ 5166360 w 6187440"/>
                <a:gd name="connsiteY111" fmla="*/ 629920 h 4140200"/>
                <a:gd name="connsiteX112" fmla="*/ 5196840 w 6187440"/>
                <a:gd name="connsiteY112" fmla="*/ 635000 h 4140200"/>
                <a:gd name="connsiteX113" fmla="*/ 5191760 w 6187440"/>
                <a:gd name="connsiteY113" fmla="*/ 574040 h 4140200"/>
                <a:gd name="connsiteX114" fmla="*/ 5323840 w 6187440"/>
                <a:gd name="connsiteY114" fmla="*/ 574040 h 4140200"/>
                <a:gd name="connsiteX115" fmla="*/ 5323840 w 6187440"/>
                <a:gd name="connsiteY115" fmla="*/ 502920 h 4140200"/>
                <a:gd name="connsiteX116" fmla="*/ 5461000 w 6187440"/>
                <a:gd name="connsiteY116" fmla="*/ 502920 h 4140200"/>
                <a:gd name="connsiteX117" fmla="*/ 5466080 w 6187440"/>
                <a:gd name="connsiteY117" fmla="*/ 447040 h 4140200"/>
                <a:gd name="connsiteX118" fmla="*/ 5618480 w 6187440"/>
                <a:gd name="connsiteY118" fmla="*/ 447040 h 4140200"/>
                <a:gd name="connsiteX119" fmla="*/ 5613400 w 6187440"/>
                <a:gd name="connsiteY119" fmla="*/ 386080 h 4140200"/>
                <a:gd name="connsiteX120" fmla="*/ 5715000 w 6187440"/>
                <a:gd name="connsiteY120" fmla="*/ 386080 h 4140200"/>
                <a:gd name="connsiteX121" fmla="*/ 5715000 w 6187440"/>
                <a:gd name="connsiteY121" fmla="*/ 325120 h 4140200"/>
                <a:gd name="connsiteX122" fmla="*/ 5770880 w 6187440"/>
                <a:gd name="connsiteY122" fmla="*/ 325120 h 4140200"/>
                <a:gd name="connsiteX123" fmla="*/ 5760720 w 6187440"/>
                <a:gd name="connsiteY123" fmla="*/ 264160 h 4140200"/>
                <a:gd name="connsiteX124" fmla="*/ 5852160 w 6187440"/>
                <a:gd name="connsiteY124" fmla="*/ 264160 h 4140200"/>
                <a:gd name="connsiteX125" fmla="*/ 5852160 w 6187440"/>
                <a:gd name="connsiteY125" fmla="*/ 177800 h 4140200"/>
                <a:gd name="connsiteX126" fmla="*/ 5877560 w 6187440"/>
                <a:gd name="connsiteY126" fmla="*/ 182880 h 4140200"/>
                <a:gd name="connsiteX127" fmla="*/ 5872480 w 6187440"/>
                <a:gd name="connsiteY127" fmla="*/ 137160 h 4140200"/>
                <a:gd name="connsiteX128" fmla="*/ 5953760 w 6187440"/>
                <a:gd name="connsiteY128" fmla="*/ 137160 h 4140200"/>
                <a:gd name="connsiteX129" fmla="*/ 5963920 w 6187440"/>
                <a:gd name="connsiteY129" fmla="*/ 66040 h 4140200"/>
                <a:gd name="connsiteX130" fmla="*/ 6050280 w 6187440"/>
                <a:gd name="connsiteY130" fmla="*/ 66040 h 4140200"/>
                <a:gd name="connsiteX131" fmla="*/ 6055360 w 6187440"/>
                <a:gd name="connsiteY131" fmla="*/ 0 h 4140200"/>
                <a:gd name="connsiteX132" fmla="*/ 6187440 w 6187440"/>
                <a:gd name="connsiteY132" fmla="*/ 0 h 414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6187440" h="4140200">
                  <a:moveTo>
                    <a:pt x="0" y="4140200"/>
                  </a:moveTo>
                  <a:lnTo>
                    <a:pt x="96520" y="4140200"/>
                  </a:lnTo>
                  <a:lnTo>
                    <a:pt x="96520" y="4079240"/>
                  </a:lnTo>
                  <a:lnTo>
                    <a:pt x="238760" y="4079240"/>
                  </a:lnTo>
                  <a:lnTo>
                    <a:pt x="238760" y="4018280"/>
                  </a:lnTo>
                  <a:lnTo>
                    <a:pt x="370840" y="4018280"/>
                  </a:lnTo>
                  <a:lnTo>
                    <a:pt x="360680" y="3942080"/>
                  </a:lnTo>
                  <a:lnTo>
                    <a:pt x="528320" y="3942080"/>
                  </a:lnTo>
                  <a:lnTo>
                    <a:pt x="523240" y="3886200"/>
                  </a:lnTo>
                  <a:lnTo>
                    <a:pt x="706120" y="3881120"/>
                  </a:lnTo>
                  <a:lnTo>
                    <a:pt x="695960" y="3804920"/>
                  </a:lnTo>
                  <a:lnTo>
                    <a:pt x="726440" y="3810000"/>
                  </a:lnTo>
                  <a:lnTo>
                    <a:pt x="726440" y="3764280"/>
                  </a:lnTo>
                  <a:lnTo>
                    <a:pt x="883920" y="3754120"/>
                  </a:lnTo>
                  <a:lnTo>
                    <a:pt x="873760" y="3672840"/>
                  </a:lnTo>
                  <a:lnTo>
                    <a:pt x="1000760" y="3672840"/>
                  </a:lnTo>
                  <a:lnTo>
                    <a:pt x="995680" y="3576320"/>
                  </a:lnTo>
                  <a:lnTo>
                    <a:pt x="1132840" y="3576320"/>
                  </a:lnTo>
                  <a:lnTo>
                    <a:pt x="1132840" y="3510280"/>
                  </a:lnTo>
                  <a:lnTo>
                    <a:pt x="1188720" y="3515360"/>
                  </a:lnTo>
                  <a:lnTo>
                    <a:pt x="1183640" y="3449320"/>
                  </a:lnTo>
                  <a:lnTo>
                    <a:pt x="1290320" y="3449320"/>
                  </a:lnTo>
                  <a:lnTo>
                    <a:pt x="1285240" y="3388360"/>
                  </a:lnTo>
                  <a:lnTo>
                    <a:pt x="1371600" y="3393440"/>
                  </a:lnTo>
                  <a:lnTo>
                    <a:pt x="1371600" y="3322320"/>
                  </a:lnTo>
                  <a:lnTo>
                    <a:pt x="1518920" y="3322320"/>
                  </a:lnTo>
                  <a:lnTo>
                    <a:pt x="1518920" y="3261360"/>
                  </a:lnTo>
                  <a:lnTo>
                    <a:pt x="1574800" y="3266440"/>
                  </a:lnTo>
                  <a:lnTo>
                    <a:pt x="1574800" y="3205480"/>
                  </a:lnTo>
                  <a:lnTo>
                    <a:pt x="1722120" y="3200400"/>
                  </a:lnTo>
                  <a:lnTo>
                    <a:pt x="1717040" y="3144520"/>
                  </a:lnTo>
                  <a:lnTo>
                    <a:pt x="1833880" y="3144520"/>
                  </a:lnTo>
                  <a:lnTo>
                    <a:pt x="1828800" y="3073400"/>
                  </a:lnTo>
                  <a:lnTo>
                    <a:pt x="1899920" y="3073400"/>
                  </a:lnTo>
                  <a:lnTo>
                    <a:pt x="1894840" y="3022600"/>
                  </a:lnTo>
                  <a:lnTo>
                    <a:pt x="2092960" y="3017520"/>
                  </a:lnTo>
                  <a:lnTo>
                    <a:pt x="2087880" y="2946400"/>
                  </a:lnTo>
                  <a:lnTo>
                    <a:pt x="2143760" y="2941320"/>
                  </a:lnTo>
                  <a:lnTo>
                    <a:pt x="2143760" y="2895600"/>
                  </a:lnTo>
                  <a:lnTo>
                    <a:pt x="2219960" y="2890520"/>
                  </a:lnTo>
                  <a:lnTo>
                    <a:pt x="2214880" y="2829560"/>
                  </a:lnTo>
                  <a:lnTo>
                    <a:pt x="2296160" y="2829560"/>
                  </a:lnTo>
                  <a:lnTo>
                    <a:pt x="2291080" y="2768600"/>
                  </a:lnTo>
                  <a:lnTo>
                    <a:pt x="2372360" y="2768600"/>
                  </a:lnTo>
                  <a:lnTo>
                    <a:pt x="2367280" y="2702560"/>
                  </a:lnTo>
                  <a:lnTo>
                    <a:pt x="2529840" y="2697480"/>
                  </a:lnTo>
                  <a:lnTo>
                    <a:pt x="2524760" y="2636520"/>
                  </a:lnTo>
                  <a:lnTo>
                    <a:pt x="2636520" y="2631440"/>
                  </a:lnTo>
                  <a:lnTo>
                    <a:pt x="2631440" y="2575560"/>
                  </a:lnTo>
                  <a:lnTo>
                    <a:pt x="2738120" y="2570480"/>
                  </a:lnTo>
                  <a:lnTo>
                    <a:pt x="2738120" y="2519680"/>
                  </a:lnTo>
                  <a:lnTo>
                    <a:pt x="2865120" y="2514600"/>
                  </a:lnTo>
                  <a:lnTo>
                    <a:pt x="2865120" y="2443480"/>
                  </a:lnTo>
                  <a:lnTo>
                    <a:pt x="2966720" y="2443480"/>
                  </a:lnTo>
                  <a:lnTo>
                    <a:pt x="2966720" y="2387600"/>
                  </a:lnTo>
                  <a:lnTo>
                    <a:pt x="3093720" y="2382520"/>
                  </a:lnTo>
                  <a:lnTo>
                    <a:pt x="3088640" y="2321560"/>
                  </a:lnTo>
                  <a:lnTo>
                    <a:pt x="3175000" y="2321560"/>
                  </a:lnTo>
                  <a:lnTo>
                    <a:pt x="3169920" y="2265680"/>
                  </a:lnTo>
                  <a:lnTo>
                    <a:pt x="3312160" y="2265680"/>
                  </a:lnTo>
                  <a:lnTo>
                    <a:pt x="3296920" y="2209800"/>
                  </a:lnTo>
                  <a:cubicBezTo>
                    <a:pt x="3303693" y="2199640"/>
                    <a:pt x="3344333" y="2216573"/>
                    <a:pt x="3352800" y="2204720"/>
                  </a:cubicBezTo>
                  <a:lnTo>
                    <a:pt x="3347720" y="2138680"/>
                  </a:lnTo>
                  <a:lnTo>
                    <a:pt x="3434080" y="2133600"/>
                  </a:lnTo>
                  <a:lnTo>
                    <a:pt x="3429000" y="2082800"/>
                  </a:lnTo>
                  <a:lnTo>
                    <a:pt x="3484880" y="2082800"/>
                  </a:lnTo>
                  <a:lnTo>
                    <a:pt x="3484880" y="2021840"/>
                  </a:lnTo>
                  <a:lnTo>
                    <a:pt x="3596640" y="2016760"/>
                  </a:lnTo>
                  <a:lnTo>
                    <a:pt x="3586480" y="1940560"/>
                  </a:lnTo>
                  <a:lnTo>
                    <a:pt x="3667760" y="1945640"/>
                  </a:lnTo>
                  <a:lnTo>
                    <a:pt x="3657600" y="1889760"/>
                  </a:lnTo>
                  <a:lnTo>
                    <a:pt x="3698240" y="1884680"/>
                  </a:lnTo>
                  <a:lnTo>
                    <a:pt x="3698240" y="1833880"/>
                  </a:lnTo>
                  <a:lnTo>
                    <a:pt x="3769360" y="1828800"/>
                  </a:lnTo>
                  <a:lnTo>
                    <a:pt x="3764280" y="1757680"/>
                  </a:lnTo>
                  <a:lnTo>
                    <a:pt x="3825240" y="1757680"/>
                  </a:lnTo>
                  <a:lnTo>
                    <a:pt x="3825240" y="1701800"/>
                  </a:lnTo>
                  <a:cubicBezTo>
                    <a:pt x="3882806" y="1696567"/>
                    <a:pt x="3899823" y="1696720"/>
                    <a:pt x="3876040" y="1696720"/>
                  </a:cubicBezTo>
                  <a:lnTo>
                    <a:pt x="3876040" y="1635760"/>
                  </a:lnTo>
                  <a:lnTo>
                    <a:pt x="4028440" y="1630680"/>
                  </a:lnTo>
                  <a:lnTo>
                    <a:pt x="4023360" y="1574800"/>
                  </a:lnTo>
                  <a:lnTo>
                    <a:pt x="4104640" y="1569720"/>
                  </a:lnTo>
                  <a:lnTo>
                    <a:pt x="4099560" y="1513840"/>
                  </a:lnTo>
                  <a:lnTo>
                    <a:pt x="4236720" y="1513840"/>
                  </a:lnTo>
                  <a:lnTo>
                    <a:pt x="4226560" y="1442720"/>
                  </a:lnTo>
                  <a:lnTo>
                    <a:pt x="4262120" y="1447800"/>
                  </a:lnTo>
                  <a:lnTo>
                    <a:pt x="4257040" y="1391920"/>
                  </a:lnTo>
                  <a:lnTo>
                    <a:pt x="4343400" y="1391920"/>
                  </a:lnTo>
                  <a:lnTo>
                    <a:pt x="4338320" y="1320800"/>
                  </a:lnTo>
                  <a:lnTo>
                    <a:pt x="4368800" y="1315720"/>
                  </a:lnTo>
                  <a:lnTo>
                    <a:pt x="4368800" y="1264920"/>
                  </a:lnTo>
                  <a:lnTo>
                    <a:pt x="4495800" y="1264920"/>
                  </a:lnTo>
                  <a:lnTo>
                    <a:pt x="4490720" y="1193800"/>
                  </a:lnTo>
                  <a:lnTo>
                    <a:pt x="4683760" y="1193800"/>
                  </a:lnTo>
                  <a:cubicBezTo>
                    <a:pt x="4678539" y="1131153"/>
                    <a:pt x="4678680" y="1112450"/>
                    <a:pt x="4678680" y="1137920"/>
                  </a:cubicBezTo>
                  <a:lnTo>
                    <a:pt x="4780280" y="1137920"/>
                  </a:lnTo>
                  <a:lnTo>
                    <a:pt x="4775200" y="1066800"/>
                  </a:lnTo>
                  <a:lnTo>
                    <a:pt x="4831080" y="1066800"/>
                  </a:lnTo>
                  <a:lnTo>
                    <a:pt x="4831080" y="1005840"/>
                  </a:lnTo>
                  <a:lnTo>
                    <a:pt x="4881880" y="1010920"/>
                  </a:lnTo>
                  <a:lnTo>
                    <a:pt x="4876800" y="949960"/>
                  </a:lnTo>
                  <a:lnTo>
                    <a:pt x="4963160" y="949960"/>
                  </a:lnTo>
                  <a:lnTo>
                    <a:pt x="4953000" y="883920"/>
                  </a:lnTo>
                  <a:lnTo>
                    <a:pt x="5064760" y="883920"/>
                  </a:lnTo>
                  <a:lnTo>
                    <a:pt x="5059680" y="822960"/>
                  </a:lnTo>
                  <a:lnTo>
                    <a:pt x="5146040" y="828040"/>
                  </a:lnTo>
                  <a:lnTo>
                    <a:pt x="5140960" y="751840"/>
                  </a:lnTo>
                  <a:lnTo>
                    <a:pt x="5171440" y="746760"/>
                  </a:lnTo>
                  <a:lnTo>
                    <a:pt x="5166360" y="629920"/>
                  </a:lnTo>
                  <a:lnTo>
                    <a:pt x="5166360" y="629920"/>
                  </a:lnTo>
                  <a:lnTo>
                    <a:pt x="5166360" y="629920"/>
                  </a:lnTo>
                  <a:lnTo>
                    <a:pt x="5166360" y="629920"/>
                  </a:lnTo>
                  <a:lnTo>
                    <a:pt x="5196840" y="635000"/>
                  </a:lnTo>
                  <a:lnTo>
                    <a:pt x="5191760" y="574040"/>
                  </a:lnTo>
                  <a:lnTo>
                    <a:pt x="5323840" y="574040"/>
                  </a:lnTo>
                  <a:lnTo>
                    <a:pt x="5323840" y="502920"/>
                  </a:lnTo>
                  <a:lnTo>
                    <a:pt x="5461000" y="502920"/>
                  </a:lnTo>
                  <a:lnTo>
                    <a:pt x="5466080" y="447040"/>
                  </a:lnTo>
                  <a:lnTo>
                    <a:pt x="5618480" y="447040"/>
                  </a:lnTo>
                  <a:lnTo>
                    <a:pt x="5613400" y="386080"/>
                  </a:lnTo>
                  <a:lnTo>
                    <a:pt x="5715000" y="386080"/>
                  </a:lnTo>
                  <a:lnTo>
                    <a:pt x="5715000" y="325120"/>
                  </a:lnTo>
                  <a:lnTo>
                    <a:pt x="5770880" y="325120"/>
                  </a:lnTo>
                  <a:lnTo>
                    <a:pt x="5760720" y="264160"/>
                  </a:lnTo>
                  <a:lnTo>
                    <a:pt x="5852160" y="264160"/>
                  </a:lnTo>
                  <a:lnTo>
                    <a:pt x="5852160" y="177800"/>
                  </a:lnTo>
                  <a:lnTo>
                    <a:pt x="5877560" y="182880"/>
                  </a:lnTo>
                  <a:lnTo>
                    <a:pt x="5872480" y="137160"/>
                  </a:lnTo>
                  <a:lnTo>
                    <a:pt x="5953760" y="137160"/>
                  </a:lnTo>
                  <a:lnTo>
                    <a:pt x="5963920" y="66040"/>
                  </a:lnTo>
                  <a:lnTo>
                    <a:pt x="6050280" y="66040"/>
                  </a:lnTo>
                  <a:lnTo>
                    <a:pt x="6055360" y="0"/>
                  </a:lnTo>
                  <a:lnTo>
                    <a:pt x="6187440" y="0"/>
                  </a:lnTo>
                </a:path>
              </a:pathLst>
            </a:custGeom>
            <a:ln w="12700" cap="flat" cmpd="sng" algn="ctr">
              <a:solidFill>
                <a:schemeClr val="accent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cs typeface="Arial" charset="0"/>
              </a:endParaRPr>
            </a:p>
          </p:txBody>
        </p:sp>
        <p:sp>
          <p:nvSpPr>
            <p:cNvPr id="130" name="Vrije vorm 129"/>
            <p:cNvSpPr/>
            <p:nvPr/>
          </p:nvSpPr>
          <p:spPr>
            <a:xfrm>
              <a:off x="6794442" y="3657371"/>
              <a:ext cx="355638" cy="328548"/>
            </a:xfrm>
            <a:custGeom>
              <a:avLst/>
              <a:gdLst>
                <a:gd name="connsiteX0" fmla="*/ 10160 w 513080"/>
                <a:gd name="connsiteY0" fmla="*/ 1198880 h 1198880"/>
                <a:gd name="connsiteX1" fmla="*/ 10160 w 513080"/>
                <a:gd name="connsiteY1" fmla="*/ 1198880 h 1198880"/>
                <a:gd name="connsiteX2" fmla="*/ 0 w 513080"/>
                <a:gd name="connsiteY2" fmla="*/ 1066800 h 1198880"/>
                <a:gd name="connsiteX3" fmla="*/ 35560 w 513080"/>
                <a:gd name="connsiteY3" fmla="*/ 1061720 h 1198880"/>
                <a:gd name="connsiteX4" fmla="*/ 30480 w 513080"/>
                <a:gd name="connsiteY4" fmla="*/ 1010920 h 1198880"/>
                <a:gd name="connsiteX5" fmla="*/ 76200 w 513080"/>
                <a:gd name="connsiteY5" fmla="*/ 1005840 h 1198880"/>
                <a:gd name="connsiteX6" fmla="*/ 71120 w 513080"/>
                <a:gd name="connsiteY6" fmla="*/ 899160 h 1198880"/>
                <a:gd name="connsiteX7" fmla="*/ 193040 w 513080"/>
                <a:gd name="connsiteY7" fmla="*/ 894080 h 1198880"/>
                <a:gd name="connsiteX8" fmla="*/ 187960 w 513080"/>
                <a:gd name="connsiteY8" fmla="*/ 756920 h 1198880"/>
                <a:gd name="connsiteX9" fmla="*/ 477520 w 513080"/>
                <a:gd name="connsiteY9" fmla="*/ 751840 h 1198880"/>
                <a:gd name="connsiteX10" fmla="*/ 472440 w 513080"/>
                <a:gd name="connsiteY10" fmla="*/ 309880 h 1198880"/>
                <a:gd name="connsiteX11" fmla="*/ 513080 w 513080"/>
                <a:gd name="connsiteY11" fmla="*/ 309880 h 1198880"/>
                <a:gd name="connsiteX12" fmla="*/ 513080 w 513080"/>
                <a:gd name="connsiteY12" fmla="*/ 0 h 1198880"/>
                <a:gd name="connsiteX13" fmla="*/ 513080 w 513080"/>
                <a:gd name="connsiteY13" fmla="*/ 0 h 119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3080" h="1198880">
                  <a:moveTo>
                    <a:pt x="10160" y="1198880"/>
                  </a:moveTo>
                  <a:lnTo>
                    <a:pt x="10160" y="1198880"/>
                  </a:lnTo>
                  <a:lnTo>
                    <a:pt x="0" y="1066800"/>
                  </a:lnTo>
                  <a:lnTo>
                    <a:pt x="35560" y="1061720"/>
                  </a:lnTo>
                  <a:lnTo>
                    <a:pt x="30480" y="1010920"/>
                  </a:lnTo>
                  <a:lnTo>
                    <a:pt x="76200" y="1005840"/>
                  </a:lnTo>
                  <a:lnTo>
                    <a:pt x="71120" y="899160"/>
                  </a:lnTo>
                  <a:lnTo>
                    <a:pt x="193040" y="894080"/>
                  </a:lnTo>
                  <a:lnTo>
                    <a:pt x="187960" y="756920"/>
                  </a:lnTo>
                  <a:lnTo>
                    <a:pt x="477520" y="751840"/>
                  </a:lnTo>
                  <a:cubicBezTo>
                    <a:pt x="475827" y="604520"/>
                    <a:pt x="472440" y="309880"/>
                    <a:pt x="472440" y="309880"/>
                  </a:cubicBezTo>
                  <a:lnTo>
                    <a:pt x="513080" y="309880"/>
                  </a:lnTo>
                  <a:lnTo>
                    <a:pt x="513080" y="0"/>
                  </a:lnTo>
                  <a:lnTo>
                    <a:pt x="513080" y="0"/>
                  </a:lnTo>
                </a:path>
              </a:pathLst>
            </a:custGeom>
            <a:noFill/>
            <a:ln w="12700" cap="flat" cmpd="sng" algn="ctr">
              <a:solidFill>
                <a:schemeClr val="accent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cs typeface="Arial" charset="0"/>
              </a:endParaRPr>
            </a:p>
          </p:txBody>
        </p:sp>
        <p:sp>
          <p:nvSpPr>
            <p:cNvPr id="13359" name="Text Box 5"/>
            <p:cNvSpPr txBox="1">
              <a:spLocks noChangeArrowheads="1"/>
            </p:cNvSpPr>
            <p:nvPr/>
          </p:nvSpPr>
          <p:spPr bwMode="auto">
            <a:xfrm>
              <a:off x="4449452" y="2500313"/>
              <a:ext cx="2878447" cy="277757"/>
            </a:xfrm>
            <a:prstGeom prst="rect">
              <a:avLst/>
            </a:prstGeom>
            <a:noFill/>
            <a:ln w="9525">
              <a:noFill/>
              <a:miter lim="800000"/>
              <a:headEnd/>
              <a:tailEnd/>
            </a:ln>
          </p:spPr>
          <p:txBody>
            <a:bodyPr>
              <a:spAutoFit/>
            </a:bodyPr>
            <a:lstStyle/>
            <a:p>
              <a:pPr algn="ctr"/>
              <a:r>
                <a:rPr lang="en-US" sz="1200" b="1">
                  <a:solidFill>
                    <a:srgbClr val="2D2D8A"/>
                  </a:solidFill>
                  <a:latin typeface="Candara" pitchFamily="34" charset="0"/>
                </a:rPr>
                <a:t>← Identiek in behandeling → </a:t>
              </a:r>
            </a:p>
          </p:txBody>
        </p:sp>
      </p:grpSp>
      <p:sp>
        <p:nvSpPr>
          <p:cNvPr id="13353" name="Tekstvak 35"/>
          <p:cNvSpPr txBox="1">
            <a:spLocks noChangeArrowheads="1"/>
          </p:cNvSpPr>
          <p:nvPr/>
        </p:nvSpPr>
        <p:spPr bwMode="auto">
          <a:xfrm rot="-5400000">
            <a:off x="-469899" y="3357562"/>
            <a:ext cx="3683000" cy="307975"/>
          </a:xfrm>
          <a:prstGeom prst="rect">
            <a:avLst/>
          </a:prstGeom>
          <a:noFill/>
          <a:ln w="9525">
            <a:noFill/>
            <a:miter lim="800000"/>
            <a:headEnd/>
            <a:tailEnd/>
          </a:ln>
        </p:spPr>
        <p:txBody>
          <a:bodyPr>
            <a:spAutoFit/>
          </a:bodyPr>
          <a:lstStyle/>
          <a:p>
            <a:pPr algn="ctr"/>
            <a:r>
              <a:rPr lang="nl-NL" sz="1400" b="1">
                <a:solidFill>
                  <a:srgbClr val="222268"/>
                </a:solidFill>
                <a:latin typeface="Candara" pitchFamily="34" charset="0"/>
              </a:rPr>
              <a:t>Geglycosileerd Hemoglobine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A EASD guidelines 2007">
  <a:themeElements>
    <a:clrScheme name="ADA EASD guidelin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A EASD guidelines 2007">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lnDef>
  </a:objectDefaults>
  <a:extraClrSchemeLst>
    <a:extraClrScheme>
      <a:clrScheme name="ADA EASD guidelin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A EASD guideline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A EASD guideline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A EASD guideline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A EASD guideline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A EASD guideline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A EASD guideline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A EASD guideline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A EASD guideline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A EASD guideline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A EASD guideline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A EASD guideline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Arial"/>
        <a:cs typeface="Arial"/>
      </a:majorFont>
      <a:minorFont>
        <a:latin typeface="Arial"/>
        <a:ea typeface="Arial"/>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lnDef>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abetes educat…n EASD 2008">
  <a:themeElements>
    <a:clrScheme name="ADA EASD guidelin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A EASD guidelines 2007">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lnDef>
  </a:objectDefaults>
  <a:extraClrSchemeLst>
    <a:extraClrScheme>
      <a:clrScheme name="ADA EASD guidelin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A EASD guideline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A EASD guideline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A EASD guideline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A EASD guideline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A EASD guideline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A EASD guideline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A EASD guideline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A EASD guideline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A EASD guideline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A EASD guideline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A EASD guideline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abetes educat…n EASD 2008">
  <a:themeElements>
    <a:clrScheme name="ADA EASD guidelin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A EASD guidelines 2007">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00CC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a:ln>
              <a:noFill/>
            </a:ln>
            <a:solidFill>
              <a:schemeClr val="tx1"/>
            </a:solidFill>
            <a:effectLst/>
            <a:latin typeface="Arial" pitchFamily="-65" charset="0"/>
          </a:defRPr>
        </a:defPPr>
      </a:lstStyle>
    </a:lnDef>
  </a:objectDefaults>
  <a:extraClrSchemeLst>
    <a:extraClrScheme>
      <a:clrScheme name="ADA EASD guidelin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A EASD guideline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A EASD guideline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A EASD guideline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A EASD guideline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A EASD guideline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A EASD guideline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A EASD guideline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A EASD guideline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A EASD guideline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A EASD guideline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A EASD guideline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ADA EASD guidelines 2007</Template>
  <TotalTime>5912</TotalTime>
  <Words>7258</Words>
  <Application>Microsoft Office PowerPoint</Application>
  <PresentationFormat>Diavoorstelling (4:3)</PresentationFormat>
  <Paragraphs>1014</Paragraphs>
  <Slides>32</Slides>
  <Notes>32</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32</vt:i4>
      </vt:variant>
    </vt:vector>
  </HeadingPairs>
  <TitlesOfParts>
    <vt:vector size="44" baseType="lpstr">
      <vt:lpstr>Arial</vt:lpstr>
      <vt:lpstr>Candara</vt:lpstr>
      <vt:lpstr>MS PGothic</vt:lpstr>
      <vt:lpstr>Geneva</vt:lpstr>
      <vt:lpstr>Wingdings</vt:lpstr>
      <vt:lpstr>Symbol</vt:lpstr>
      <vt:lpstr>Lucida Grande</vt:lpstr>
      <vt:lpstr>Calibri</vt:lpstr>
      <vt:lpstr>ADA EASD guidelines 2007</vt:lpstr>
      <vt:lpstr>1_Standaardontwerp</vt:lpstr>
      <vt:lpstr>Diabetes educat…n EASD 2008</vt:lpstr>
      <vt:lpstr>1_Diabetes educat…n EASD 2008</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onno</dc:creator>
  <cp:lastModifiedBy>Onno Kaagman</cp:lastModifiedBy>
  <cp:revision>467</cp:revision>
  <cp:lastPrinted>2009-04-22T14:11:41Z</cp:lastPrinted>
  <dcterms:created xsi:type="dcterms:W3CDTF">2009-05-25T14:45:02Z</dcterms:created>
  <dcterms:modified xsi:type="dcterms:W3CDTF">2009-07-27T14:40:14Z</dcterms:modified>
</cp:coreProperties>
</file>