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1" r:id="rId5"/>
    <p:sldId id="265" r:id="rId6"/>
    <p:sldId id="272" r:id="rId7"/>
    <p:sldId id="269" r:id="rId8"/>
    <p:sldId id="270" r:id="rId9"/>
    <p:sldId id="273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F26A7-B9F9-47F6-8AB7-4AD319085F07}" type="datetimeFigureOut">
              <a:rPr lang="nl-NL" smtClean="0"/>
              <a:pPr/>
              <a:t>13-10-2011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09431-1BCD-4FC6-93B6-0DE1199E94A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9431-1BCD-4FC6-93B6-0DE1199E94A4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EFD2F-F787-4143-9F1F-6AC9B99D348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F32FA-1931-44D1-97A3-53C07D73BC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84C92-A9F3-46EC-9645-9EC0D3136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F1DF3-87EC-4951-936A-88329C7102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05BF-8003-4E8A-80DB-91192209034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6EA6-4D2F-4853-AD41-BE0B347A19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51EC5-0AF9-4A7D-BF83-8AAAA1750C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FB28B-B518-4CC4-AFCA-E4ACC0D8462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CF309-BD77-4939-9AC3-72C28CAE057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5E3CC-6B47-4660-B1EA-31A9F902E5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C3117-5883-43C2-B311-68A3E87448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4C1C8B-942C-4D9C-8B12-0BCDD86DF1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De vasculaire patiënt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Wiens zorg is het?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smtClean="0"/>
              <a:t>De patiënt met een ziekte </a:t>
            </a:r>
            <a:br>
              <a:rPr lang="nl-NL" sz="4000" smtClean="0"/>
            </a:br>
            <a:r>
              <a:rPr lang="nl-NL" sz="3200" smtClean="0"/>
              <a:t>Wiens zorg is het?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500438"/>
            <a:ext cx="3671888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2133600"/>
            <a:ext cx="381635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smtClean="0"/>
              <a:t>De patiënt met een ziekte </a:t>
            </a:r>
            <a:br>
              <a:rPr lang="nl-NL" sz="4000" smtClean="0"/>
            </a:br>
            <a:r>
              <a:rPr lang="nl-NL" sz="3200" smtClean="0"/>
              <a:t>Wiens zorg is het?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4546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2400" smtClean="0"/>
              <a:t>Vasculair geneeskundige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Diabetes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Nierinsufficientie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RA patiënt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Perifeer vaatlijden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Premature atherosclerose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Darmischemie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Occlusie a. retina, v. centralis retina trombose.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700213"/>
            <a:ext cx="3609975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2400" smtClean="0"/>
              <a:t>Huisarts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Diabetes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Hypertensie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Milde dyslipidemie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Obesitas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Roken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55650" y="5876925"/>
            <a:ext cx="6927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2400"/>
              <a:t>Vasculair risico screening en behandel advies of </a:t>
            </a:r>
          </a:p>
          <a:p>
            <a:r>
              <a:rPr lang="nl-NL" sz="2400"/>
              <a:t>kortdurende behandeling</a:t>
            </a:r>
            <a:r>
              <a:rPr lang="nl-NL" sz="2400">
                <a:sym typeface="Wingdings" pitchFamily="2" charset="2"/>
              </a:rPr>
              <a:t> 			langdurig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124075" y="4941888"/>
            <a:ext cx="0" cy="9350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6011863" y="4652963"/>
            <a:ext cx="0" cy="11525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4356100" y="65246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17416" grpId="0" animBg="1"/>
      <p:bldP spid="17417" grpId="0" animBg="1"/>
      <p:bldP spid="174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smtClean="0"/>
              <a:t>De patiënt met een ziekte </a:t>
            </a:r>
            <a:br>
              <a:rPr lang="nl-NL" sz="4000" smtClean="0"/>
            </a:br>
            <a:r>
              <a:rPr lang="nl-NL" sz="3200" smtClean="0"/>
              <a:t>In mijn ideale wereld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2400" smtClean="0"/>
              <a:t>Vasculair geneeskundige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Afspraken met</a:t>
            </a:r>
          </a:p>
          <a:p>
            <a:pPr lvl="1" eaLnBrk="1" hangingPunct="1">
              <a:lnSpc>
                <a:spcPct val="80000"/>
              </a:lnSpc>
            </a:pPr>
            <a:r>
              <a:rPr lang="nl-NL" sz="2000" smtClean="0"/>
              <a:t>Reumatoloog</a:t>
            </a:r>
          </a:p>
          <a:p>
            <a:pPr lvl="1" eaLnBrk="1" hangingPunct="1">
              <a:lnSpc>
                <a:spcPct val="80000"/>
              </a:lnSpc>
            </a:pPr>
            <a:r>
              <a:rPr lang="nl-NL" sz="2000" smtClean="0"/>
              <a:t>Vaatchirurg</a:t>
            </a:r>
          </a:p>
          <a:p>
            <a:pPr lvl="1" eaLnBrk="1" hangingPunct="1">
              <a:lnSpc>
                <a:spcPct val="80000"/>
              </a:lnSpc>
            </a:pPr>
            <a:r>
              <a:rPr lang="nl-NL" sz="2000" smtClean="0"/>
              <a:t>Cardioloog</a:t>
            </a:r>
          </a:p>
          <a:p>
            <a:pPr lvl="1" eaLnBrk="1" hangingPunct="1">
              <a:lnSpc>
                <a:spcPct val="80000"/>
              </a:lnSpc>
            </a:pPr>
            <a:r>
              <a:rPr lang="nl-NL" sz="2000" smtClean="0"/>
              <a:t>Neuroloog</a:t>
            </a:r>
          </a:p>
          <a:p>
            <a:pPr lvl="1" eaLnBrk="1" hangingPunct="1">
              <a:lnSpc>
                <a:spcPct val="80000"/>
              </a:lnSpc>
            </a:pPr>
            <a:r>
              <a:rPr lang="nl-NL" sz="2000" smtClean="0"/>
              <a:t>MDL arts</a:t>
            </a:r>
          </a:p>
          <a:p>
            <a:pPr lvl="1" eaLnBrk="1" hangingPunct="1">
              <a:lnSpc>
                <a:spcPct val="80000"/>
              </a:lnSpc>
            </a:pPr>
            <a:r>
              <a:rPr lang="nl-NL" sz="2000" smtClean="0"/>
              <a:t>Oogarts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Veel consulten met screening en advies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Verdere behandeling en follow-up bij de huisarts, tenzij…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Afspraken met de huisartsen.</a:t>
            </a:r>
          </a:p>
          <a:p>
            <a:pPr lvl="1" eaLnBrk="1" hangingPunct="1">
              <a:lnSpc>
                <a:spcPct val="80000"/>
              </a:lnSpc>
            </a:pPr>
            <a:r>
              <a:rPr lang="nl-NL" sz="2000" smtClean="0"/>
              <a:t>Hoe komt de patiënt in het systeem bij de HA?</a:t>
            </a:r>
          </a:p>
          <a:p>
            <a:pPr lvl="1" eaLnBrk="1" hangingPunct="1">
              <a:lnSpc>
                <a:spcPct val="80000"/>
              </a:lnSpc>
            </a:pPr>
            <a:r>
              <a:rPr lang="nl-NL" sz="2000" smtClean="0"/>
              <a:t>Adviezen helder en concreet gegeven, maar de HA moet ze ook lezen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smtClean="0"/>
              <a:t>De patiënt met een ziekte </a:t>
            </a:r>
            <a:br>
              <a:rPr lang="nl-NL" sz="4000" smtClean="0"/>
            </a:br>
            <a:r>
              <a:rPr lang="nl-NL" sz="3200" smtClean="0"/>
              <a:t>Wiens zorg is het?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2400" smtClean="0"/>
              <a:t>Afspraken met de huisartsen.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Kaderartsen: Herkenbaar of lange tenen?</a:t>
            </a:r>
          </a:p>
          <a:p>
            <a:pPr lvl="1" eaLnBrk="1" hangingPunct="1">
              <a:lnSpc>
                <a:spcPct val="80000"/>
              </a:lnSpc>
            </a:pPr>
            <a:r>
              <a:rPr lang="nl-NL" sz="2000" smtClean="0"/>
              <a:t>Initiatief van een cardioloog en hoofd van de HAP: BNP geboycot omdat het niet eerst met de kaderartsen was overlegt.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Overleggen huisartsen wel met elkaar?</a:t>
            </a:r>
          </a:p>
          <a:p>
            <a:pPr lvl="1" eaLnBrk="1" hangingPunct="1">
              <a:lnSpc>
                <a:spcPct val="80000"/>
              </a:lnSpc>
            </a:pPr>
            <a:r>
              <a:rPr lang="nl-NL" sz="2000" smtClean="0"/>
              <a:t>Protocol DVT diagnostiek in de regio: Wordt op de parkeerplaats overlegd of tijdens een drukke dienst op de HAP </a:t>
            </a:r>
            <a:r>
              <a:rPr lang="nl-NL" sz="2000" smtClean="0">
                <a:sym typeface="Wingdings" pitchFamily="2" charset="2"/>
              </a:rPr>
              <a:t> weerstand.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Daar heb je het Diak weer met hun plannetjes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" y="5006975"/>
            <a:ext cx="828357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779838" y="4221163"/>
            <a:ext cx="53641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400" b="1"/>
              <a:t>Multidisciplinaire richtlijn</a:t>
            </a:r>
          </a:p>
          <a:p>
            <a:r>
              <a:rPr lang="nl-NL" sz="2400" b="1"/>
              <a:t>Cardiovasculair risicomanagement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4221163"/>
            <a:ext cx="4032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400" b="1"/>
              <a:t>NHG – standaard</a:t>
            </a:r>
          </a:p>
          <a:p>
            <a:r>
              <a:rPr lang="nl-NL" sz="2400" b="1"/>
              <a:t>Diepe veneuze trombose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4" grpId="1"/>
      <p:bldP spid="22535" grpId="0"/>
      <p:bldP spid="2253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smtClean="0"/>
              <a:t>De vasculaire patiënt?</a:t>
            </a:r>
            <a:br>
              <a:rPr lang="nl-NL" sz="4000" smtClean="0"/>
            </a:br>
            <a:r>
              <a:rPr lang="nl-NL" sz="3200" smtClean="0"/>
              <a:t>Waar denkt ik dan aan?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800" smtClean="0"/>
              <a:t>HVZ risico screening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smtClean="0"/>
              <a:t>Risicofactor behandeling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smtClean="0"/>
              <a:t>Secundaire preventie en behandeling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AMI, CVA, PAD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Darmischemie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Vasculitis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Occlusie a. retina, v. centralis retina trombose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Diabetes mellitus type 2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Reumatoïde Artritis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Trombose, longembolie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smtClean="0"/>
              <a:t>De vasculaire patiënt</a:t>
            </a:r>
            <a:br>
              <a:rPr lang="nl-NL" sz="4000" smtClean="0"/>
            </a:br>
            <a:r>
              <a:rPr lang="nl-NL" sz="3200" smtClean="0"/>
              <a:t>Wiens zorg is het?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nl-NL" smtClean="0"/>
              <a:t>De patiënt met een ziekte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NL" smtClean="0"/>
              <a:t>De mens die nog geen ziekte heeft, maar bij wie een hoog risico daarop aanwezig kan zijn.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smtClean="0"/>
              <a:t>De vasculaire patiënt</a:t>
            </a:r>
            <a:br>
              <a:rPr lang="nl-NL" sz="4000" smtClean="0"/>
            </a:br>
            <a:r>
              <a:rPr lang="nl-NL" sz="4000" smtClean="0"/>
              <a:t>In mijn ideale wereld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nl-NL" smtClean="0"/>
              <a:t>De mens die nog geen ziekte heeft, maar bij wie een hoog risico daarop aanwezig kan zijn.</a:t>
            </a:r>
          </a:p>
          <a:p>
            <a:pPr marL="609600" indent="-609600" eaLnBrk="1" hangingPunct="1">
              <a:buFontTx/>
              <a:buAutoNum type="arabicPeriod" startAt="2"/>
            </a:pPr>
            <a:endParaRPr lang="nl-NL" smtClean="0"/>
          </a:p>
          <a:p>
            <a:pPr marL="609600" indent="-609600" eaLnBrk="1" hangingPunct="1">
              <a:buFontTx/>
              <a:buNone/>
            </a:pPr>
            <a:r>
              <a:rPr lang="nl-NL" smtClean="0"/>
              <a:t>Screening en behandeling door de huisarts en praktijk ondersteuner</a:t>
            </a:r>
          </a:p>
          <a:p>
            <a:pPr marL="609600" indent="-609600" eaLnBrk="1" hangingPunct="1"/>
            <a:endParaRPr lang="nl-N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613" cy="1143000"/>
          </a:xfrm>
        </p:spPr>
        <p:txBody>
          <a:bodyPr/>
          <a:lstStyle/>
          <a:p>
            <a:pPr marL="762000" indent="-762000" eaLnBrk="1" hangingPunct="1"/>
            <a:r>
              <a:rPr lang="nl-NL" sz="3200" smtClean="0"/>
              <a:t>De mens die nog geen ziekte heeft, maar bij wie een hoog risico daarop aanwezig kan zijn.</a:t>
            </a:r>
            <a:br>
              <a:rPr lang="nl-NL" sz="3200" smtClean="0"/>
            </a:br>
            <a:r>
              <a:rPr lang="nl-NL" sz="2800" smtClean="0"/>
              <a:t>Mijn ideale wereld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2800" smtClean="0"/>
              <a:t>Vasculair geneeskundige</a:t>
            </a:r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Als de huisarts er niet uitkomt</a:t>
            </a:r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Als de patiënt een 2</a:t>
            </a:r>
            <a:r>
              <a:rPr lang="nl-NL" sz="2800" baseline="30000" smtClean="0"/>
              <a:t>e</a:t>
            </a:r>
            <a:r>
              <a:rPr lang="nl-NL" sz="2800" smtClean="0"/>
              <a:t> mening wil</a:t>
            </a:r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Erfelijke dyslipidemie</a:t>
            </a:r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Ernstige hypertensie, verdenking secundaire RR</a:t>
            </a:r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Eindorgaan schade of orgaan specifieke klachten: cardioloog, neuroloog, vaatchirurg, internist</a:t>
            </a:r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Therapie resistentie</a:t>
            </a:r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Polyfarmacie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nl-NL" sz="3200" smtClean="0"/>
              <a:t>De mens die nog geen ziekte heeft, maar bij wie een hoog risico daarop aanwezig kan zijn.</a:t>
            </a:r>
            <a:br>
              <a:rPr lang="nl-NL" sz="3200" smtClean="0"/>
            </a:br>
            <a:r>
              <a:rPr lang="nl-NL" sz="2800" smtClean="0"/>
              <a:t>Mijn ideale wereld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mtClean="0"/>
              <a:t>Vasculair geneeskundige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HA heeft keuze bij verwijzing: screening en advies of overname behandeling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Korte inventarisatie en stellen van diagnose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Advies en starten behandeling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Follow-up door de huisarts</a:t>
            </a:r>
          </a:p>
          <a:p>
            <a:pPr eaLnBrk="1" hangingPunct="1">
              <a:lnSpc>
                <a:spcPct val="90000"/>
              </a:lnSpc>
            </a:pPr>
            <a:r>
              <a:rPr lang="nl-NL" smtClean="0"/>
              <a:t>Bij problemen in de toekomst zie ik patiënt gaarne retour.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smtClean="0"/>
              <a:t>Behoud van behandeling</a:t>
            </a:r>
            <a:br>
              <a:rPr lang="nl-NL" sz="4000" smtClean="0"/>
            </a:br>
            <a:r>
              <a:rPr lang="nl-NL" sz="4000" smtClean="0"/>
              <a:t>Groene Hart ZH Gouda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23850" y="1557338"/>
            <a:ext cx="42973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52352" bIns="38088" anchor="ctr">
            <a:spAutoFit/>
          </a:bodyPr>
          <a:lstStyle/>
          <a:p>
            <a:r>
              <a:rPr lang="nl-NL" sz="2000" i="1">
                <a:latin typeface="Times New Roman" pitchFamily="18" charset="0"/>
                <a:cs typeface="Arial" charset="0"/>
              </a:rPr>
              <a:t>Figuur 2: Verloop systolische bloeddruk</a:t>
            </a:r>
            <a:endParaRPr lang="nl-NL" sz="3200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349500"/>
            <a:ext cx="8372475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6127750" y="6491288"/>
            <a:ext cx="301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Teun de Gelder, Ted Koster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smtClean="0"/>
              <a:t>Behoud van behandeling</a:t>
            </a:r>
            <a:br>
              <a:rPr lang="nl-NL" sz="4000" smtClean="0"/>
            </a:br>
            <a:r>
              <a:rPr lang="nl-NL" sz="4000" smtClean="0"/>
              <a:t> Groene Hart ZH Gouda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250825" y="1473200"/>
            <a:ext cx="3856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l-NL" sz="2000" i="1">
                <a:ea typeface="Times New Roman" pitchFamily="18" charset="0"/>
                <a:cs typeface="Arial" charset="0"/>
              </a:rPr>
              <a:t>Figuur 6a: SCORE alle leeftijden</a:t>
            </a:r>
            <a:endParaRPr lang="nl-NL" sz="3200">
              <a:ea typeface="Times New Roman" pitchFamily="18" charset="0"/>
              <a:cs typeface="Arial" charset="0"/>
            </a:endParaRP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773238"/>
            <a:ext cx="6624638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6127750" y="6491288"/>
            <a:ext cx="301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Teun de Gelder, Ted Koster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smtClean="0"/>
              <a:t>Behoud van behandeling</a:t>
            </a:r>
            <a:br>
              <a:rPr lang="nl-NL" sz="4000" smtClean="0"/>
            </a:br>
            <a:r>
              <a:rPr lang="nl-NL" sz="4000" smtClean="0"/>
              <a:t> Groene Hart ZH Gouda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Komt niet door minder medicatie</a:t>
            </a:r>
          </a:p>
          <a:p>
            <a:pPr eaLnBrk="1" hangingPunct="1"/>
            <a:r>
              <a:rPr lang="nl-NL" smtClean="0"/>
              <a:t>Bijwerkingen</a:t>
            </a:r>
          </a:p>
          <a:p>
            <a:pPr eaLnBrk="1" hangingPunct="1"/>
            <a:r>
              <a:rPr lang="nl-NL" smtClean="0"/>
              <a:t>Therapietrouw?</a:t>
            </a:r>
          </a:p>
          <a:p>
            <a:pPr eaLnBrk="1" hangingPunct="1"/>
            <a:r>
              <a:rPr lang="nl-NL" smtClean="0"/>
              <a:t>Leefstijl aanpassingen nemen af?</a:t>
            </a:r>
          </a:p>
          <a:p>
            <a:pPr eaLnBrk="1" hangingPunct="1"/>
            <a:r>
              <a:rPr lang="nl-NL" smtClean="0"/>
              <a:t>Bij deze hoog risico patiënten moeten we er bovenop blijven zitten</a:t>
            </a:r>
          </a:p>
          <a:p>
            <a:pPr eaLnBrk="1" hangingPunct="1"/>
            <a:r>
              <a:rPr lang="nl-NL" smtClean="0"/>
              <a:t>Huisarts dient zich dit bewust te zijn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6127750" y="6491288"/>
            <a:ext cx="301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Teun de Gelder, Ted Koster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501</Words>
  <Application>Microsoft Office PowerPoint</Application>
  <PresentationFormat>Diavoorstelling (4:3)</PresentationFormat>
  <Paragraphs>106</Paragraphs>
  <Slides>13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Standaardontwerp</vt:lpstr>
      <vt:lpstr>De vasculaire patiënt</vt:lpstr>
      <vt:lpstr>De vasculaire patiënt? Waar denkt ik dan aan?</vt:lpstr>
      <vt:lpstr>De vasculaire patiënt Wiens zorg is het?</vt:lpstr>
      <vt:lpstr>De vasculaire patiënt In mijn ideale wereld</vt:lpstr>
      <vt:lpstr>De mens die nog geen ziekte heeft, maar bij wie een hoog risico daarop aanwezig kan zijn. Mijn ideale wereld</vt:lpstr>
      <vt:lpstr>De mens die nog geen ziekte heeft, maar bij wie een hoog risico daarop aanwezig kan zijn. Mijn ideale wereld</vt:lpstr>
      <vt:lpstr>Behoud van behandeling Groene Hart ZH Gouda</vt:lpstr>
      <vt:lpstr>Behoud van behandeling  Groene Hart ZH Gouda</vt:lpstr>
      <vt:lpstr>Behoud van behandeling  Groene Hart ZH Gouda</vt:lpstr>
      <vt:lpstr>De patiënt met een ziekte  Wiens zorg is het?</vt:lpstr>
      <vt:lpstr>De patiënt met een ziekte  Wiens zorg is het?</vt:lpstr>
      <vt:lpstr>De patiënt met een ziekte  In mijn ideale wereld</vt:lpstr>
      <vt:lpstr>De patiënt met een ziekte  Wiens zorg is het?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vasculaire patiënt</dc:title>
  <dc:creator>Marcel van de Ree</dc:creator>
  <cp:lastModifiedBy>Marianne</cp:lastModifiedBy>
  <cp:revision>10</cp:revision>
  <dcterms:created xsi:type="dcterms:W3CDTF">2011-08-29T18:09:11Z</dcterms:created>
  <dcterms:modified xsi:type="dcterms:W3CDTF">2011-10-13T12:57:14Z</dcterms:modified>
</cp:coreProperties>
</file>