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257" r:id="rId2"/>
    <p:sldId id="337" r:id="rId3"/>
    <p:sldId id="349" r:id="rId4"/>
    <p:sldId id="350" r:id="rId5"/>
    <p:sldId id="309" r:id="rId6"/>
    <p:sldId id="261" r:id="rId7"/>
    <p:sldId id="312" r:id="rId8"/>
    <p:sldId id="351" r:id="rId9"/>
    <p:sldId id="287" r:id="rId10"/>
    <p:sldId id="310" r:id="rId11"/>
    <p:sldId id="311" r:id="rId12"/>
    <p:sldId id="313" r:id="rId13"/>
    <p:sldId id="314" r:id="rId14"/>
    <p:sldId id="315" r:id="rId15"/>
    <p:sldId id="316" r:id="rId16"/>
    <p:sldId id="338" r:id="rId17"/>
    <p:sldId id="317" r:id="rId18"/>
    <p:sldId id="318" r:id="rId19"/>
    <p:sldId id="339" r:id="rId20"/>
    <p:sldId id="319" r:id="rId21"/>
    <p:sldId id="336" r:id="rId22"/>
    <p:sldId id="320" r:id="rId23"/>
    <p:sldId id="335" r:id="rId24"/>
    <p:sldId id="340" r:id="rId25"/>
    <p:sldId id="321" r:id="rId26"/>
    <p:sldId id="322" r:id="rId27"/>
    <p:sldId id="323" r:id="rId28"/>
    <p:sldId id="324" r:id="rId29"/>
    <p:sldId id="341" r:id="rId30"/>
    <p:sldId id="325" r:id="rId31"/>
    <p:sldId id="326" r:id="rId32"/>
    <p:sldId id="327" r:id="rId33"/>
    <p:sldId id="328" r:id="rId34"/>
    <p:sldId id="329" r:id="rId35"/>
    <p:sldId id="342" r:id="rId36"/>
    <p:sldId id="332" r:id="rId37"/>
    <p:sldId id="343" r:id="rId38"/>
    <p:sldId id="331" r:id="rId39"/>
    <p:sldId id="344" r:id="rId40"/>
    <p:sldId id="347" r:id="rId41"/>
    <p:sldId id="345" r:id="rId42"/>
    <p:sldId id="346" r:id="rId43"/>
    <p:sldId id="262" r:id="rId44"/>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DA0ECE64-428A-114B-BE15-0A435CB0B852}">
          <p14:sldIdLst>
            <p14:sldId id="257"/>
            <p14:sldId id="337"/>
            <p14:sldId id="349"/>
            <p14:sldId id="350"/>
            <p14:sldId id="309"/>
            <p14:sldId id="261"/>
            <p14:sldId id="312"/>
            <p14:sldId id="351"/>
            <p14:sldId id="287"/>
            <p14:sldId id="310"/>
            <p14:sldId id="311"/>
            <p14:sldId id="313"/>
            <p14:sldId id="314"/>
            <p14:sldId id="315"/>
            <p14:sldId id="316"/>
            <p14:sldId id="338"/>
            <p14:sldId id="317"/>
            <p14:sldId id="318"/>
            <p14:sldId id="339"/>
            <p14:sldId id="319"/>
            <p14:sldId id="336"/>
            <p14:sldId id="320"/>
            <p14:sldId id="335"/>
            <p14:sldId id="340"/>
            <p14:sldId id="321"/>
            <p14:sldId id="322"/>
            <p14:sldId id="323"/>
            <p14:sldId id="324"/>
            <p14:sldId id="341"/>
            <p14:sldId id="325"/>
            <p14:sldId id="326"/>
            <p14:sldId id="327"/>
            <p14:sldId id="328"/>
            <p14:sldId id="329"/>
            <p14:sldId id="342"/>
            <p14:sldId id="332"/>
            <p14:sldId id="343"/>
            <p14:sldId id="331"/>
            <p14:sldId id="344"/>
            <p14:sldId id="347"/>
            <p14:sldId id="345"/>
            <p14:sldId id="346"/>
            <p14:sldId id="262"/>
          </p14:sldIdLst>
        </p14:section>
        <p14:section name="Naamloze sectie" id="{4207A450-3E8F-534A-AC23-95F65C7BB772}">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729" autoAdjust="0"/>
  </p:normalViewPr>
  <p:slideViewPr>
    <p:cSldViewPr>
      <p:cViewPr varScale="1">
        <p:scale>
          <a:sx n="106" d="100"/>
          <a:sy n="106" d="100"/>
        </p:scale>
        <p:origin x="-1176"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82B07-433A-4D5E-89E3-D3FB3D43664C}" type="datetimeFigureOut">
              <a:rPr lang="nl-NL" smtClean="0"/>
              <a:pPr/>
              <a:t>15-01-13</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8AC82D-9066-4A32-9F36-EDA04EF216A6}" type="slidenum">
              <a:rPr lang="nl-NL" smtClean="0"/>
              <a:pPr/>
              <a:t>‹nr.›</a:t>
            </a:fld>
            <a:endParaRPr lang="nl-NL"/>
          </a:p>
        </p:txBody>
      </p:sp>
    </p:spTree>
    <p:extLst>
      <p:ext uri="{BB962C8B-B14F-4D97-AF65-F5344CB8AC3E}">
        <p14:creationId xmlns:p14="http://schemas.microsoft.com/office/powerpoint/2010/main" val="37799109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D8AC82D-9066-4A32-9F36-EDA04EF216A6}" type="slidenum">
              <a:rPr lang="nl-NL" smtClean="0"/>
              <a:pPr/>
              <a:t>1</a:t>
            </a:fld>
            <a:endParaRPr 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nl-NL"/>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dirty="0">
                <a:latin typeface="Arial" charset="0"/>
                <a:cs typeface="msgothic" charset="0"/>
              </a:rPr>
              <a:t>Representative examples of the morphologic lesions in DN. (A) Glomerulus showing only mild ischemic changes, with splitting of Bowman's capsule. No clear </a:t>
            </a:r>
            <a:r>
              <a:rPr lang="en-GB" dirty="0" err="1">
                <a:latin typeface="Arial" charset="0"/>
                <a:cs typeface="msgothic" charset="0"/>
              </a:rPr>
              <a:t>mesangial</a:t>
            </a:r>
            <a:r>
              <a:rPr lang="en-GB" dirty="0">
                <a:latin typeface="Arial" charset="0"/>
                <a:cs typeface="msgothic" charset="0"/>
              </a:rPr>
              <a:t> alteration. (B) EM of this glomerulus: the mean width of the GBM was 671 nm (mean taken over 55 random measurements). EM provides the evidence for classifying the biopsy with only mild light microscopic changes into class I. (C, D) Class II glomeruli with mild and moderate </a:t>
            </a:r>
            <a:r>
              <a:rPr lang="en-GB" dirty="0" err="1">
                <a:latin typeface="Arial" charset="0"/>
                <a:cs typeface="msgothic" charset="0"/>
              </a:rPr>
              <a:t>mesangial</a:t>
            </a:r>
            <a:r>
              <a:rPr lang="en-GB" dirty="0">
                <a:latin typeface="Arial" charset="0"/>
                <a:cs typeface="msgothic" charset="0"/>
              </a:rPr>
              <a:t> expansion, respectively. In panel C, the </a:t>
            </a:r>
            <a:r>
              <a:rPr lang="en-GB" dirty="0" err="1">
                <a:latin typeface="Arial" charset="0"/>
                <a:cs typeface="msgothic" charset="0"/>
              </a:rPr>
              <a:t>mesangial</a:t>
            </a:r>
            <a:r>
              <a:rPr lang="en-GB" dirty="0">
                <a:latin typeface="Arial" charset="0"/>
                <a:cs typeface="msgothic" charset="0"/>
              </a:rPr>
              <a:t> expansion does not exceed the mean area of a capillary lumen (</a:t>
            </a:r>
            <a:r>
              <a:rPr lang="en-GB" dirty="0" err="1">
                <a:latin typeface="Arial" charset="0"/>
                <a:cs typeface="msgothic" charset="0"/>
              </a:rPr>
              <a:t>IIa</a:t>
            </a:r>
            <a:r>
              <a:rPr lang="en-GB" dirty="0">
                <a:latin typeface="Arial" charset="0"/>
                <a:cs typeface="msgothic" charset="0"/>
              </a:rPr>
              <a:t>), whereas in panel D it does (</a:t>
            </a:r>
            <a:r>
              <a:rPr lang="en-GB" dirty="0" err="1">
                <a:latin typeface="Arial" charset="0"/>
                <a:cs typeface="msgothic" charset="0"/>
              </a:rPr>
              <a:t>IIb</a:t>
            </a:r>
            <a:r>
              <a:rPr lang="en-GB" dirty="0">
                <a:latin typeface="Arial" charset="0"/>
                <a:cs typeface="msgothic" charset="0"/>
              </a:rPr>
              <a:t>). (E, F) In panel F is a class III </a:t>
            </a:r>
            <a:r>
              <a:rPr lang="en-GB" dirty="0" err="1">
                <a:latin typeface="Arial" charset="0"/>
                <a:cs typeface="msgothic" charset="0"/>
              </a:rPr>
              <a:t>Kimmelstiel</a:t>
            </a:r>
            <a:r>
              <a:rPr lang="en-GB" dirty="0">
                <a:latin typeface="Arial" charset="0"/>
                <a:cs typeface="msgothic" charset="0"/>
              </a:rPr>
              <a:t>–Wilson lesion. The lesion in panel E is not a convincing </a:t>
            </a:r>
            <a:r>
              <a:rPr lang="en-GB" dirty="0" err="1">
                <a:latin typeface="Arial" charset="0"/>
                <a:cs typeface="msgothic" charset="0"/>
              </a:rPr>
              <a:t>Kimmelstiel</a:t>
            </a:r>
            <a:r>
              <a:rPr lang="en-GB" dirty="0">
                <a:latin typeface="Arial" charset="0"/>
                <a:cs typeface="msgothic" charset="0"/>
              </a:rPr>
              <a:t>–Wilson lesion, therefore (on the basis of the findings in this glomerulus) the finding is consistent with class </a:t>
            </a:r>
            <a:r>
              <a:rPr lang="en-GB" dirty="0" err="1">
                <a:latin typeface="Arial" charset="0"/>
                <a:cs typeface="msgothic" charset="0"/>
              </a:rPr>
              <a:t>IIb</a:t>
            </a:r>
            <a:r>
              <a:rPr lang="en-GB" dirty="0">
                <a:latin typeface="Arial" charset="0"/>
                <a:cs typeface="msgothic" charset="0"/>
              </a:rPr>
              <a:t>. For the purpose of the classification, at least one convincing </a:t>
            </a:r>
            <a:r>
              <a:rPr lang="en-GB" dirty="0" err="1">
                <a:latin typeface="Arial" charset="0"/>
                <a:cs typeface="msgothic" charset="0"/>
              </a:rPr>
              <a:t>Kimmelstiel</a:t>
            </a:r>
            <a:r>
              <a:rPr lang="en-GB" dirty="0">
                <a:latin typeface="Arial" charset="0"/>
                <a:cs typeface="msgothic" charset="0"/>
              </a:rPr>
              <a:t>–Wilson (as in panel F) needs to be present. In panel H, signs of class IV DN consist of </a:t>
            </a:r>
            <a:r>
              <a:rPr lang="en-GB" dirty="0" err="1">
                <a:latin typeface="Arial" charset="0"/>
                <a:cs typeface="msgothic" charset="0"/>
              </a:rPr>
              <a:t>hyalinosis</a:t>
            </a:r>
            <a:r>
              <a:rPr lang="en-GB" dirty="0">
                <a:latin typeface="Arial" charset="0"/>
                <a:cs typeface="msgothic" charset="0"/>
              </a:rPr>
              <a:t> of the glomerular vascular pole and a remnant of a </a:t>
            </a:r>
            <a:r>
              <a:rPr lang="en-GB" dirty="0" err="1">
                <a:latin typeface="Arial" charset="0"/>
                <a:cs typeface="msgothic" charset="0"/>
              </a:rPr>
              <a:t>Kimmelstiel</a:t>
            </a:r>
            <a:r>
              <a:rPr lang="en-GB" dirty="0">
                <a:latin typeface="Arial" charset="0"/>
                <a:cs typeface="msgothic" charset="0"/>
              </a:rPr>
              <a:t>–Wilson lesion on the opposite site of the pole. Panel G is an example of </a:t>
            </a:r>
            <a:r>
              <a:rPr lang="en-GB" dirty="0" err="1">
                <a:latin typeface="Arial" charset="0"/>
                <a:cs typeface="msgothic" charset="0"/>
              </a:rPr>
              <a:t>glomerulosclerosis</a:t>
            </a:r>
            <a:r>
              <a:rPr lang="en-GB" dirty="0">
                <a:latin typeface="Arial" charset="0"/>
                <a:cs typeface="msgothic" charset="0"/>
              </a:rPr>
              <a:t> that does not reveal its cause (glomerulus from the same biopsy as panel H). For the purpose of the classification, signs of DN should be </a:t>
            </a:r>
            <a:r>
              <a:rPr lang="en-GB" dirty="0" err="1">
                <a:latin typeface="Arial" charset="0"/>
                <a:cs typeface="msgothic" charset="0"/>
              </a:rPr>
              <a:t>histopathologically</a:t>
            </a:r>
            <a:r>
              <a:rPr lang="en-GB" dirty="0">
                <a:latin typeface="Arial" charset="0"/>
                <a:cs typeface="msgothic" charset="0"/>
              </a:rPr>
              <a:t> or clinically present to classify a biopsy with global </a:t>
            </a:r>
            <a:r>
              <a:rPr lang="en-GB" dirty="0" err="1">
                <a:latin typeface="Arial" charset="0"/>
                <a:cs typeface="msgothic" charset="0"/>
              </a:rPr>
              <a:t>glomerulosclerosis</a:t>
            </a:r>
            <a:r>
              <a:rPr lang="en-GB" dirty="0">
                <a:latin typeface="Arial" charset="0"/>
                <a:cs typeface="msgothic" charset="0"/>
              </a:rPr>
              <a:t> in &gt;50% of glomeruli as class IV.</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Nrf2 is a</a:t>
            </a:r>
            <a:r>
              <a:rPr lang="nl-NL" baseline="0" dirty="0" smtClean="0"/>
              <a:t> master switch </a:t>
            </a:r>
            <a:r>
              <a:rPr lang="nl-NL" baseline="0" dirty="0" err="1" smtClean="0"/>
              <a:t>for</a:t>
            </a:r>
            <a:r>
              <a:rPr lang="nl-NL" baseline="0" dirty="0" smtClean="0"/>
              <a:t> anti-</a:t>
            </a:r>
            <a:r>
              <a:rPr lang="nl-NL" baseline="0" dirty="0" err="1" smtClean="0"/>
              <a:t>inflammatory</a:t>
            </a:r>
            <a:r>
              <a:rPr lang="nl-NL" baseline="0" dirty="0" smtClean="0"/>
              <a:t> </a:t>
            </a:r>
            <a:r>
              <a:rPr lang="nl-NL" baseline="0" dirty="0" err="1" smtClean="0"/>
              <a:t>and</a:t>
            </a:r>
            <a:r>
              <a:rPr lang="nl-NL" baseline="0" dirty="0" smtClean="0"/>
              <a:t> </a:t>
            </a:r>
            <a:r>
              <a:rPr lang="nl-NL" baseline="0" dirty="0" err="1" smtClean="0"/>
              <a:t>anti-oxidant</a:t>
            </a:r>
            <a:r>
              <a:rPr lang="nl-NL" baseline="0" dirty="0" smtClean="0"/>
              <a:t> mediators</a:t>
            </a:r>
          </a:p>
          <a:p>
            <a:r>
              <a:rPr lang="nl-NL" baseline="0" dirty="0" err="1" smtClean="0"/>
              <a:t>Repressed</a:t>
            </a:r>
            <a:r>
              <a:rPr lang="nl-NL" baseline="0" dirty="0" smtClean="0"/>
              <a:t> </a:t>
            </a:r>
            <a:r>
              <a:rPr lang="nl-NL" baseline="0" dirty="0" err="1" smtClean="0"/>
              <a:t>by</a:t>
            </a:r>
            <a:r>
              <a:rPr lang="nl-NL" baseline="0" dirty="0" smtClean="0"/>
              <a:t> binding </a:t>
            </a:r>
            <a:r>
              <a:rPr lang="nl-NL" baseline="0" dirty="0" err="1" smtClean="0"/>
              <a:t>to</a:t>
            </a:r>
            <a:r>
              <a:rPr lang="nl-NL" baseline="0" dirty="0" smtClean="0"/>
              <a:t> Keap1 (</a:t>
            </a:r>
            <a:r>
              <a:rPr lang="nl-NL" baseline="0" dirty="0" err="1" smtClean="0"/>
              <a:t>cytroplasm</a:t>
            </a:r>
            <a:r>
              <a:rPr lang="nl-NL" baseline="0" dirty="0" smtClean="0"/>
              <a:t>)</a:t>
            </a:r>
          </a:p>
          <a:p>
            <a:r>
              <a:rPr lang="nl-NL" baseline="0" dirty="0" err="1" smtClean="0"/>
              <a:t>Inflammatory</a:t>
            </a:r>
            <a:r>
              <a:rPr lang="nl-NL" baseline="0" dirty="0" smtClean="0"/>
              <a:t> mediators </a:t>
            </a:r>
            <a:r>
              <a:rPr lang="nl-NL" baseline="0" dirty="0" err="1" smtClean="0"/>
              <a:t>allow</a:t>
            </a:r>
            <a:r>
              <a:rPr lang="nl-NL" baseline="0" dirty="0" smtClean="0"/>
              <a:t> release of NRF2 </a:t>
            </a:r>
            <a:r>
              <a:rPr lang="nl-NL" baseline="0" dirty="0" err="1" smtClean="0"/>
              <a:t>from</a:t>
            </a:r>
            <a:r>
              <a:rPr lang="nl-NL" baseline="0" dirty="0" smtClean="0"/>
              <a:t> </a:t>
            </a:r>
            <a:r>
              <a:rPr lang="nl-NL" baseline="0" dirty="0" err="1" smtClean="0"/>
              <a:t>Keap</a:t>
            </a:r>
            <a:r>
              <a:rPr lang="nl-NL" baseline="0" dirty="0" smtClean="0"/>
              <a:t> 1 </a:t>
            </a:r>
            <a:r>
              <a:rPr lang="nl-NL" baseline="0" dirty="0" err="1" smtClean="0"/>
              <a:t>allowing</a:t>
            </a:r>
            <a:r>
              <a:rPr lang="nl-NL" baseline="0" dirty="0" smtClean="0"/>
              <a:t> </a:t>
            </a:r>
            <a:r>
              <a:rPr lang="nl-NL" baseline="0" dirty="0" err="1" smtClean="0"/>
              <a:t>translocation</a:t>
            </a:r>
            <a:r>
              <a:rPr lang="nl-NL" baseline="0" dirty="0" smtClean="0"/>
              <a:t> </a:t>
            </a:r>
            <a:r>
              <a:rPr lang="nl-NL" baseline="0" dirty="0" err="1" smtClean="0"/>
              <a:t>to</a:t>
            </a:r>
            <a:r>
              <a:rPr lang="nl-NL" baseline="0" dirty="0" smtClean="0"/>
              <a:t> nucleus</a:t>
            </a:r>
          </a:p>
          <a:p>
            <a:r>
              <a:rPr lang="nl-NL" baseline="0" dirty="0" err="1" smtClean="0"/>
              <a:t>Upregulation</a:t>
            </a:r>
            <a:r>
              <a:rPr lang="nl-NL" baseline="0" dirty="0" smtClean="0"/>
              <a:t> of anti-</a:t>
            </a:r>
            <a:r>
              <a:rPr lang="nl-NL" baseline="0" dirty="0" err="1" smtClean="0"/>
              <a:t>inflammatory</a:t>
            </a:r>
            <a:r>
              <a:rPr lang="nl-NL" baseline="0" dirty="0" smtClean="0"/>
              <a:t> mediators</a:t>
            </a:r>
          </a:p>
          <a:p>
            <a:r>
              <a:rPr lang="nl-NL" baseline="0" dirty="0" err="1" smtClean="0"/>
              <a:t>Counterbalnces</a:t>
            </a:r>
            <a:r>
              <a:rPr lang="nl-NL" baseline="0" dirty="0" smtClean="0"/>
              <a:t> effect of NF-kB</a:t>
            </a:r>
            <a:endParaRPr lang="nl-NL" dirty="0"/>
          </a:p>
        </p:txBody>
      </p:sp>
      <p:sp>
        <p:nvSpPr>
          <p:cNvPr id="4" name="Tijdelijke aanduiding voor dianummer 3"/>
          <p:cNvSpPr>
            <a:spLocks noGrp="1"/>
          </p:cNvSpPr>
          <p:nvPr>
            <p:ph type="sldNum" sz="quarter" idx="10"/>
          </p:nvPr>
        </p:nvSpPr>
        <p:spPr/>
        <p:txBody>
          <a:bodyPr/>
          <a:lstStyle/>
          <a:p>
            <a:fld id="{0D8AC82D-9066-4A32-9F36-EDA04EF216A6}" type="slidenum">
              <a:rPr lang="nl-NL" smtClean="0"/>
              <a:pPr/>
              <a:t>25</a:t>
            </a:fld>
            <a:endParaRPr lang="nl-NL"/>
          </a:p>
        </p:txBody>
      </p:sp>
    </p:spTree>
    <p:extLst>
      <p:ext uri="{BB962C8B-B14F-4D97-AF65-F5344CB8AC3E}">
        <p14:creationId xmlns:p14="http://schemas.microsoft.com/office/powerpoint/2010/main" val="370990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058" tIns="41029" rIns="82058" bIns="41029" anchor="ctr"/>
          <a:lstStyle/>
          <a:p>
            <a:endParaRPr lang="nl-NL"/>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Lst>
              <a:defRPr sz="1200">
                <a:solidFill>
                  <a:srgbClr val="000000"/>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sz="1300" b="1" dirty="0">
                <a:latin typeface="Arial" charset="0"/>
                <a:cs typeface="msgothic" charset="0"/>
              </a:rPr>
              <a:t>Effect of </a:t>
            </a:r>
            <a:r>
              <a:rPr lang="en-GB" sz="1300" b="1" dirty="0" err="1">
                <a:latin typeface="Arial" charset="0"/>
                <a:cs typeface="msgothic" charset="0"/>
              </a:rPr>
              <a:t>sevelamer</a:t>
            </a:r>
            <a:r>
              <a:rPr lang="en-GB" sz="1300" b="1" dirty="0">
                <a:latin typeface="Arial" charset="0"/>
                <a:cs typeface="msgothic" charset="0"/>
              </a:rPr>
              <a:t> on metabolic, AGE, oxidant, and antioxidant factors.</a:t>
            </a:r>
            <a:r>
              <a:rPr lang="en-GB" dirty="0">
                <a:latin typeface="Arial" charset="0"/>
                <a:cs typeface="msgothic" charset="0"/>
              </a:rPr>
              <a:t> The differential effects of calcium carbonate and </a:t>
            </a:r>
            <a:r>
              <a:rPr lang="en-GB" dirty="0" err="1">
                <a:latin typeface="Arial" charset="0"/>
                <a:cs typeface="msgothic" charset="0"/>
              </a:rPr>
              <a:t>sevelamer</a:t>
            </a:r>
            <a:r>
              <a:rPr lang="en-GB" dirty="0">
                <a:latin typeface="Arial" charset="0"/>
                <a:cs typeface="msgothic" charset="0"/>
              </a:rPr>
              <a:t> carbonate on (A) metabolic factors, (B) AGEs and oxidized lipids, and (C) antioxidant status and markers of inflammation. Changes are expressed as the mean percentage change from baseline to the end of the 8-week treatment period for individual patients. An asterisk denotes a significant change (</a:t>
            </a:r>
            <a:r>
              <a:rPr lang="en-GB" i="1" dirty="0">
                <a:latin typeface="Arial" charset="0"/>
                <a:cs typeface="msgothic" charset="0"/>
              </a:rPr>
              <a:t>P</a:t>
            </a:r>
            <a:r>
              <a:rPr lang="en-GB" dirty="0">
                <a:latin typeface="Arial" charset="0"/>
                <a:cs typeface="msgothic" charset="0"/>
              </a:rPr>
              <a:t>&lt;0.05). AGE, advanced </a:t>
            </a:r>
            <a:r>
              <a:rPr lang="en-GB" dirty="0" err="1">
                <a:latin typeface="Arial" charset="0"/>
                <a:cs typeface="msgothic" charset="0"/>
              </a:rPr>
              <a:t>glycation</a:t>
            </a:r>
            <a:r>
              <a:rPr lang="en-GB" dirty="0">
                <a:latin typeface="Arial" charset="0"/>
                <a:cs typeface="msgothic" charset="0"/>
              </a:rPr>
              <a:t> end product; trig, triglycerides; LDL-</a:t>
            </a:r>
            <a:r>
              <a:rPr lang="en-GB" dirty="0" err="1">
                <a:latin typeface="Arial" charset="0"/>
                <a:cs typeface="msgothic" charset="0"/>
              </a:rPr>
              <a:t>Chol</a:t>
            </a:r>
            <a:r>
              <a:rPr lang="en-GB" dirty="0">
                <a:latin typeface="Arial" charset="0"/>
                <a:cs typeface="msgothic" charset="0"/>
              </a:rPr>
              <a:t>, LDL cholesterol; total </a:t>
            </a:r>
            <a:r>
              <a:rPr lang="en-GB" dirty="0" err="1">
                <a:latin typeface="Arial" charset="0"/>
                <a:cs typeface="msgothic" charset="0"/>
              </a:rPr>
              <a:t>chol</a:t>
            </a:r>
            <a:r>
              <a:rPr lang="en-GB" dirty="0">
                <a:latin typeface="Arial" charset="0"/>
                <a:cs typeface="msgothic" charset="0"/>
              </a:rPr>
              <a:t>, total cholesterol; </a:t>
            </a:r>
            <a:r>
              <a:rPr lang="en-GB" dirty="0" err="1">
                <a:latin typeface="Arial" charset="0"/>
                <a:cs typeface="msgothic" charset="0"/>
              </a:rPr>
              <a:t>sCML</a:t>
            </a:r>
            <a:r>
              <a:rPr lang="en-GB" dirty="0">
                <a:latin typeface="Arial" charset="0"/>
                <a:cs typeface="msgothic" charset="0"/>
              </a:rPr>
              <a:t>, serum </a:t>
            </a:r>
            <a:r>
              <a:rPr lang="en-GB" dirty="0" err="1">
                <a:latin typeface="Arial" charset="0"/>
                <a:cs typeface="msgothic" charset="0"/>
              </a:rPr>
              <a:t>carboxymethyllysine</a:t>
            </a:r>
            <a:r>
              <a:rPr lang="en-GB" dirty="0">
                <a:latin typeface="Arial" charset="0"/>
                <a:cs typeface="msgothic" charset="0"/>
              </a:rPr>
              <a:t>; </a:t>
            </a:r>
            <a:r>
              <a:rPr lang="en-GB" dirty="0" err="1">
                <a:latin typeface="Arial" charset="0"/>
                <a:cs typeface="msgothic" charset="0"/>
              </a:rPr>
              <a:t>sMG</a:t>
            </a:r>
            <a:r>
              <a:rPr lang="en-GB" dirty="0">
                <a:latin typeface="Arial" charset="0"/>
                <a:cs typeface="msgothic" charset="0"/>
              </a:rPr>
              <a:t>, serum </a:t>
            </a:r>
            <a:r>
              <a:rPr lang="en-GB" dirty="0" err="1">
                <a:latin typeface="Arial" charset="0"/>
                <a:cs typeface="msgothic" charset="0"/>
              </a:rPr>
              <a:t>methylglyoxal</a:t>
            </a:r>
            <a:r>
              <a:rPr lang="en-GB" dirty="0">
                <a:latin typeface="Arial" charset="0"/>
                <a:cs typeface="msgothic" charset="0"/>
              </a:rPr>
              <a:t>; 8-iso, 8-isoprostanes; AGER1, AGE receptor 1; SIRT1, </a:t>
            </a:r>
            <a:r>
              <a:rPr lang="en-GB" dirty="0" err="1">
                <a:latin typeface="Arial" charset="0"/>
                <a:cs typeface="msgothic" charset="0"/>
              </a:rPr>
              <a:t>sirtuin</a:t>
            </a:r>
            <a:r>
              <a:rPr lang="en-GB" dirty="0">
                <a:latin typeface="Arial" charset="0"/>
                <a:cs typeface="msgothic" charset="0"/>
              </a:rPr>
              <a:t> 1; FGF23, fibroblast growth factor 23.</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a:p>
        </p:txBody>
      </p:sp>
      <p:sp>
        <p:nvSpPr>
          <p:cNvPr id="4" name="Tijdelijke aanduiding voor dianummer 3"/>
          <p:cNvSpPr>
            <a:spLocks noGrp="1"/>
          </p:cNvSpPr>
          <p:nvPr>
            <p:ph type="sldNum" sz="quarter" idx="10"/>
          </p:nvPr>
        </p:nvSpPr>
        <p:spPr/>
        <p:txBody>
          <a:bodyPr/>
          <a:lstStyle/>
          <a:p>
            <a:fld id="{0D8AC82D-9066-4A32-9F36-EDA04EF216A6}" type="slidenum">
              <a:rPr lang="nl-NL" smtClean="0"/>
              <a:pPr/>
              <a:t>43</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89A90218-1CBA-4311-9EA0-1B60F878F9F6}" type="datetimeFigureOut">
              <a:rPr lang="nl-NL" smtClean="0"/>
              <a:pPr/>
              <a:t>15-01-13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FE8A25B-3936-4110-9184-74D3AA3C34BB}"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A90218-1CBA-4311-9EA0-1B60F878F9F6}" type="datetimeFigureOut">
              <a:rPr lang="nl-NL" smtClean="0"/>
              <a:pPr/>
              <a:t>15-01-13</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E8A25B-3936-4110-9184-74D3AA3C34BB}" type="slidenum">
              <a:rPr lang="nl-NL" smtClean="0"/>
              <a:pPr/>
              <a:t>‹nr.›</a:t>
            </a:fld>
            <a:endParaRPr lang="nl-NL"/>
          </a:p>
        </p:txBody>
      </p:sp>
      <p:grpSp>
        <p:nvGrpSpPr>
          <p:cNvPr id="7" name="Groep 6"/>
          <p:cNvGrpSpPr/>
          <p:nvPr userDrawn="1"/>
        </p:nvGrpSpPr>
        <p:grpSpPr>
          <a:xfrm>
            <a:off x="0" y="-79171"/>
            <a:ext cx="9144000" cy="1044371"/>
            <a:chOff x="0" y="-79171"/>
            <a:chExt cx="9144000" cy="1044371"/>
          </a:xfrm>
        </p:grpSpPr>
        <p:pic>
          <p:nvPicPr>
            <p:cNvPr id="8" name="Afbeelding 7"/>
            <p:cNvPicPr>
              <a:picLocks noChangeAspect="1"/>
            </p:cNvPicPr>
            <p:nvPr/>
          </p:nvPicPr>
          <p:blipFill>
            <a:blip r:embed="rId3" cstate="print">
              <a:duotone>
                <a:prstClr val="black"/>
                <a:schemeClr val="accent4">
                  <a:tint val="45000"/>
                  <a:satMod val="400000"/>
                </a:schemeClr>
              </a:duotone>
              <a:extLst>
                <a:ext uri="{BEBA8EAE-BF5A-486C-A8C5-ECC9F3942E4B}">
                  <a14:imgProps xmlns:a14="http://schemas.microsoft.com/office/drawing/2010/main">
                    <a14:imgLayer r:embed="rId4">
                      <a14:imgEffect>
                        <a14:colorTemperature colorTemp="1500"/>
                      </a14:imgEffect>
                      <a14:imgEffect>
                        <a14:saturation sat="400000"/>
                      </a14:imgEffect>
                      <a14:imgEffect>
                        <a14:brightnessContrast bright="26000" contrast="40000"/>
                      </a14:imgEffect>
                    </a14:imgLayer>
                  </a14:imgProps>
                </a:ext>
              </a:extLst>
            </a:blip>
            <a:stretch>
              <a:fillRect/>
            </a:stretch>
          </p:blipFill>
          <p:spPr>
            <a:xfrm>
              <a:off x="0" y="-79171"/>
              <a:ext cx="9144000" cy="1044371"/>
            </a:xfrm>
            <a:prstGeom prst="rect">
              <a:avLst/>
            </a:prstGeom>
          </p:spPr>
        </p:pic>
        <p:sp>
          <p:nvSpPr>
            <p:cNvPr id="9" name="Rechthoek 8"/>
            <p:cNvSpPr/>
            <p:nvPr/>
          </p:nvSpPr>
          <p:spPr>
            <a:xfrm>
              <a:off x="6804248" y="-79171"/>
              <a:ext cx="2339752" cy="1044371"/>
            </a:xfrm>
            <a:prstGeom prst="rect">
              <a:avLst/>
            </a:prstGeom>
            <a:solidFill>
              <a:schemeClr val="accent4">
                <a:lumMod val="20000"/>
                <a:lumOff val="8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8.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3.gi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4.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5.png"/><Relationship Id="rId3" Type="http://schemas.openxmlformats.org/officeDocument/2006/relationships/image" Target="../media/image2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png"/><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704799" y="116632"/>
            <a:ext cx="5676899" cy="861774"/>
          </a:xfrm>
          <a:prstGeom prst="rect">
            <a:avLst/>
          </a:prstGeom>
          <a:noFill/>
        </p:spPr>
        <p:txBody>
          <a:bodyPr wrap="square" rtlCol="0">
            <a:spAutoFit/>
          </a:bodyPr>
          <a:lstStyle/>
          <a:p>
            <a:r>
              <a:rPr lang="nl-NL" sz="5000" baseline="30000" dirty="0" smtClean="0">
                <a:solidFill>
                  <a:schemeClr val="bg1"/>
                </a:solidFill>
                <a:cs typeface="Calibri"/>
              </a:rPr>
              <a:t>ASN Review 2012</a:t>
            </a:r>
            <a:endParaRPr lang="nl-NL" sz="5000" dirty="0">
              <a:solidFill>
                <a:schemeClr val="bg1"/>
              </a:solidFill>
            </a:endParaRPr>
          </a:p>
        </p:txBody>
      </p:sp>
      <p:sp>
        <p:nvSpPr>
          <p:cNvPr id="5" name="Tekstvak 4"/>
          <p:cNvSpPr txBox="1"/>
          <p:nvPr/>
        </p:nvSpPr>
        <p:spPr>
          <a:xfrm>
            <a:off x="22927" y="1844824"/>
            <a:ext cx="9162634" cy="1446550"/>
          </a:xfrm>
          <a:prstGeom prst="rect">
            <a:avLst/>
          </a:prstGeom>
          <a:solidFill>
            <a:schemeClr val="accent4">
              <a:lumMod val="40000"/>
              <a:lumOff val="60000"/>
            </a:schemeClr>
          </a:solidFill>
        </p:spPr>
        <p:txBody>
          <a:bodyPr wrap="none" rtlCol="0">
            <a:spAutoFit/>
          </a:bodyPr>
          <a:lstStyle/>
          <a:p>
            <a:r>
              <a:rPr lang="nl-NL" sz="4400" b="1" dirty="0" smtClean="0">
                <a:latin typeface="+mj-lt"/>
              </a:rPr>
              <a:t>Therapie voor Diabetisch Nefropathie:</a:t>
            </a:r>
          </a:p>
          <a:p>
            <a:r>
              <a:rPr lang="nl-NL" sz="4400" b="1" dirty="0" smtClean="0">
                <a:latin typeface="+mj-lt"/>
              </a:rPr>
              <a:t>Meer dan RAAS blokkade alleen</a:t>
            </a:r>
            <a:endParaRPr lang="nl-NL" sz="4400" b="1" dirty="0">
              <a:latin typeface="+mj-lt"/>
            </a:endParaRPr>
          </a:p>
        </p:txBody>
      </p:sp>
      <p:sp>
        <p:nvSpPr>
          <p:cNvPr id="6" name="Tekstvak 5"/>
          <p:cNvSpPr txBox="1"/>
          <p:nvPr/>
        </p:nvSpPr>
        <p:spPr>
          <a:xfrm>
            <a:off x="2844800" y="3987800"/>
            <a:ext cx="4542029" cy="1077218"/>
          </a:xfrm>
          <a:prstGeom prst="rect">
            <a:avLst/>
          </a:prstGeom>
          <a:solidFill>
            <a:schemeClr val="accent4">
              <a:lumMod val="60000"/>
              <a:lumOff val="40000"/>
            </a:schemeClr>
          </a:solidFill>
        </p:spPr>
        <p:txBody>
          <a:bodyPr wrap="none" rtlCol="0">
            <a:spAutoFit/>
          </a:bodyPr>
          <a:lstStyle/>
          <a:p>
            <a:r>
              <a:rPr lang="nl-NL" sz="3200" dirty="0" smtClean="0"/>
              <a:t>Marjolijn van Buren</a:t>
            </a:r>
          </a:p>
          <a:p>
            <a:r>
              <a:rPr lang="nl-NL" sz="3200" dirty="0" err="1" smtClean="0"/>
              <a:t>HagaZiekenhuis</a:t>
            </a:r>
            <a:r>
              <a:rPr lang="nl-NL" sz="3200" dirty="0" smtClean="0"/>
              <a:t>-Den Haag</a:t>
            </a:r>
            <a:endParaRPr lang="nl-NL" sz="3200" dirty="0"/>
          </a:p>
        </p:txBody>
      </p:sp>
      <p:pic>
        <p:nvPicPr>
          <p:cNvPr id="10" name="Afbeelding 9"/>
          <p:cNvPicPr>
            <a:picLocks noChangeAspect="1"/>
          </p:cNvPicPr>
          <p:nvPr/>
        </p:nvPicPr>
        <p:blipFill>
          <a:blip r:embed="rId3" cstate="print"/>
          <a:stretch>
            <a:fillRect/>
          </a:stretch>
        </p:blipFill>
        <p:spPr>
          <a:xfrm>
            <a:off x="7041436" y="182785"/>
            <a:ext cx="1715928" cy="117475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11396"/>
            <a:ext cx="3993401" cy="769441"/>
          </a:xfrm>
          <a:prstGeom prst="rect">
            <a:avLst/>
          </a:prstGeom>
          <a:noFill/>
        </p:spPr>
        <p:txBody>
          <a:bodyPr wrap="none" rtlCol="0">
            <a:spAutoFit/>
          </a:bodyPr>
          <a:lstStyle/>
          <a:p>
            <a:r>
              <a:rPr lang="nl-NL" sz="4400" dirty="0" smtClean="0">
                <a:solidFill>
                  <a:schemeClr val="bg1"/>
                </a:solidFill>
              </a:rPr>
              <a:t>Pathogenese DN</a:t>
            </a:r>
            <a:endParaRPr lang="nl-NL" sz="4400" dirty="0">
              <a:solidFill>
                <a:schemeClr val="bg1"/>
              </a:solidFill>
            </a:endParaRPr>
          </a:p>
        </p:txBody>
      </p:sp>
      <p:pic>
        <p:nvPicPr>
          <p:cNvPr id="4" name="Afbeelding 3" descr="Schermafbeelding 2013-01-06 om 13.54.4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4282" y="1071546"/>
            <a:ext cx="8572560" cy="5643578"/>
          </a:xfrm>
          <a:prstGeom prst="rect">
            <a:avLst/>
          </a:prstGeom>
        </p:spPr>
      </p:pic>
      <p:sp>
        <p:nvSpPr>
          <p:cNvPr id="3" name="Ovaal 2"/>
          <p:cNvSpPr/>
          <p:nvPr/>
        </p:nvSpPr>
        <p:spPr>
          <a:xfrm>
            <a:off x="3131840" y="980728"/>
            <a:ext cx="2736304" cy="936104"/>
          </a:xfrm>
          <a:prstGeom prst="ellipse">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5" name="Tekstvak 4"/>
          <p:cNvSpPr txBox="1"/>
          <p:nvPr/>
        </p:nvSpPr>
        <p:spPr>
          <a:xfrm>
            <a:off x="6715140" y="6488668"/>
            <a:ext cx="2287806" cy="369332"/>
          </a:xfrm>
          <a:prstGeom prst="rect">
            <a:avLst/>
          </a:prstGeom>
          <a:noFill/>
        </p:spPr>
        <p:txBody>
          <a:bodyPr wrap="none" rtlCol="0">
            <a:spAutoFit/>
          </a:bodyPr>
          <a:lstStyle/>
          <a:p>
            <a:r>
              <a:rPr lang="nl-NL" sz="1000" dirty="0" err="1" smtClean="0">
                <a:hlinkClick r:id="" action="ppaction://hlinkfile" tooltip="Clinical science (London, England : 1979)."/>
              </a:rPr>
              <a:t>Clin</a:t>
            </a:r>
            <a:r>
              <a:rPr lang="nl-NL" sz="1000" dirty="0" smtClean="0">
                <a:hlinkClick r:id="" action="ppaction://hlinkfile" tooltip="Clinical science (London, England : 1979)."/>
              </a:rPr>
              <a:t> </a:t>
            </a:r>
            <a:r>
              <a:rPr lang="nl-NL" sz="1000" dirty="0" err="1" smtClean="0">
                <a:hlinkClick r:id="" action="ppaction://hlinkfile" tooltip="Clinical science (London, England : 1979)."/>
              </a:rPr>
              <a:t>Sci</a:t>
            </a:r>
            <a:r>
              <a:rPr lang="nl-NL" sz="1000" dirty="0" smtClean="0">
                <a:hlinkClick r:id="" action="ppaction://hlinkfile" tooltip="Clinical science (London, England : 1979)."/>
              </a:rPr>
              <a:t> (</a:t>
            </a:r>
            <a:r>
              <a:rPr lang="nl-NL" sz="1000" dirty="0" err="1" smtClean="0">
                <a:hlinkClick r:id="" action="ppaction://hlinkfile" tooltip="Clinical science (London, England : 1979)."/>
              </a:rPr>
              <a:t>Lond</a:t>
            </a:r>
            <a:r>
              <a:rPr lang="nl-NL" sz="1000" dirty="0" smtClean="0">
                <a:hlinkClick r:id="" action="ppaction://hlinkfile" tooltip="Clinical science (London, England : 1979)."/>
              </a:rPr>
              <a:t>).</a:t>
            </a:r>
            <a:r>
              <a:rPr lang="nl-NL" sz="1000" dirty="0" smtClean="0"/>
              <a:t> 2013 </a:t>
            </a:r>
            <a:r>
              <a:rPr lang="nl-NL" sz="1000" dirty="0" err="1" smtClean="0"/>
              <a:t>Feb</a:t>
            </a:r>
            <a:r>
              <a:rPr lang="nl-NL" sz="1000" dirty="0" smtClean="0"/>
              <a:t>;124(3):139-52</a:t>
            </a:r>
            <a:r>
              <a:rPr lang="nl-NL" dirty="0" smtClean="0"/>
              <a:t>.</a:t>
            </a:r>
            <a:endParaRPr lang="nl-NL" dirty="0"/>
          </a:p>
        </p:txBody>
      </p:sp>
    </p:spTree>
    <p:extLst>
      <p:ext uri="{BB962C8B-B14F-4D97-AF65-F5344CB8AC3E}">
        <p14:creationId xmlns:p14="http://schemas.microsoft.com/office/powerpoint/2010/main" val="105888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0"/>
            <a:ext cx="5825858" cy="646331"/>
          </a:xfrm>
          <a:prstGeom prst="rect">
            <a:avLst/>
          </a:prstGeom>
          <a:noFill/>
        </p:spPr>
        <p:txBody>
          <a:bodyPr wrap="none" rtlCol="0">
            <a:spAutoFit/>
          </a:bodyPr>
          <a:lstStyle/>
          <a:p>
            <a:r>
              <a:rPr lang="nl-NL" sz="3600" dirty="0" smtClean="0">
                <a:solidFill>
                  <a:schemeClr val="bg1"/>
                </a:solidFill>
              </a:rPr>
              <a:t>Interventie mogelijkheden DN</a:t>
            </a:r>
            <a:endParaRPr lang="nl-NL" sz="3600" dirty="0">
              <a:solidFill>
                <a:schemeClr val="bg1"/>
              </a:solidFill>
            </a:endParaRPr>
          </a:p>
        </p:txBody>
      </p:sp>
      <p:sp>
        <p:nvSpPr>
          <p:cNvPr id="4" name="Tekstvak 3"/>
          <p:cNvSpPr txBox="1"/>
          <p:nvPr/>
        </p:nvSpPr>
        <p:spPr>
          <a:xfrm>
            <a:off x="914912" y="1693165"/>
            <a:ext cx="184666" cy="369332"/>
          </a:xfrm>
          <a:prstGeom prst="rect">
            <a:avLst/>
          </a:prstGeom>
          <a:noFill/>
        </p:spPr>
        <p:txBody>
          <a:bodyPr wrap="none" rtlCol="0">
            <a:spAutoFit/>
          </a:bodyPr>
          <a:lstStyle/>
          <a:p>
            <a:endParaRPr lang="nl-NL" dirty="0"/>
          </a:p>
        </p:txBody>
      </p:sp>
      <p:sp>
        <p:nvSpPr>
          <p:cNvPr id="5" name="Tekstvak 4"/>
          <p:cNvSpPr txBox="1"/>
          <p:nvPr/>
        </p:nvSpPr>
        <p:spPr>
          <a:xfrm>
            <a:off x="1086901" y="1844824"/>
            <a:ext cx="6673622" cy="4524316"/>
          </a:xfrm>
          <a:prstGeom prst="rect">
            <a:avLst/>
          </a:prstGeom>
          <a:noFill/>
        </p:spPr>
        <p:txBody>
          <a:bodyPr wrap="none" rtlCol="0">
            <a:spAutoFit/>
          </a:bodyPr>
          <a:lstStyle/>
          <a:p>
            <a:pPr algn="ctr"/>
            <a:r>
              <a:rPr lang="nl-NL" dirty="0" err="1" smtClean="0"/>
              <a:t>Diabetic</a:t>
            </a:r>
            <a:r>
              <a:rPr lang="nl-NL" dirty="0" smtClean="0"/>
              <a:t> </a:t>
            </a:r>
            <a:r>
              <a:rPr lang="nl-NL" dirty="0" err="1" smtClean="0"/>
              <a:t>Kidney</a:t>
            </a:r>
            <a:r>
              <a:rPr lang="nl-NL" dirty="0" smtClean="0"/>
              <a:t> </a:t>
            </a:r>
            <a:r>
              <a:rPr lang="nl-NL" dirty="0" err="1" smtClean="0"/>
              <a:t>Injury</a:t>
            </a:r>
            <a:endParaRPr lang="nl-NL" dirty="0" smtClean="0"/>
          </a:p>
          <a:p>
            <a:pPr algn="ctr"/>
            <a:endParaRPr lang="nl-NL" dirty="0"/>
          </a:p>
          <a:p>
            <a:pPr algn="ctr"/>
            <a:endParaRPr lang="nl-NL" dirty="0" smtClean="0"/>
          </a:p>
          <a:p>
            <a:pPr algn="ctr"/>
            <a:r>
              <a:rPr lang="nl-NL" dirty="0" err="1" smtClean="0"/>
              <a:t>Nephron</a:t>
            </a:r>
            <a:r>
              <a:rPr lang="nl-NL" dirty="0" smtClean="0"/>
              <a:t> </a:t>
            </a:r>
            <a:r>
              <a:rPr lang="nl-NL" dirty="0" err="1" smtClean="0"/>
              <a:t>Loss</a:t>
            </a:r>
            <a:endParaRPr lang="nl-NL" dirty="0" smtClean="0"/>
          </a:p>
          <a:p>
            <a:pPr algn="ctr"/>
            <a:endParaRPr lang="nl-NL" dirty="0"/>
          </a:p>
          <a:p>
            <a:pPr algn="ctr"/>
            <a:endParaRPr lang="nl-NL" dirty="0" smtClean="0"/>
          </a:p>
          <a:p>
            <a:pPr algn="ctr"/>
            <a:r>
              <a:rPr lang="nl-NL" dirty="0" err="1" smtClean="0"/>
              <a:t>Glomerular</a:t>
            </a:r>
            <a:r>
              <a:rPr lang="nl-NL" dirty="0" smtClean="0"/>
              <a:t> </a:t>
            </a:r>
            <a:r>
              <a:rPr lang="nl-NL" dirty="0" err="1" smtClean="0"/>
              <a:t>Hypertension</a:t>
            </a:r>
            <a:r>
              <a:rPr lang="nl-NL" dirty="0"/>
              <a:t> </a:t>
            </a:r>
            <a:r>
              <a:rPr lang="nl-NL" dirty="0" smtClean="0"/>
              <a:t>     </a:t>
            </a:r>
            <a:r>
              <a:rPr lang="nl-NL" i="1" dirty="0" smtClean="0">
                <a:solidFill>
                  <a:srgbClr val="660066"/>
                </a:solidFill>
              </a:rPr>
              <a:t>  </a:t>
            </a:r>
            <a:r>
              <a:rPr lang="nl-NL" dirty="0" smtClean="0"/>
              <a:t>              </a:t>
            </a:r>
            <a:r>
              <a:rPr lang="nl-NL" dirty="0" err="1" smtClean="0"/>
              <a:t>Inflammation</a:t>
            </a:r>
            <a:r>
              <a:rPr lang="nl-NL" dirty="0" smtClean="0"/>
              <a:t>/</a:t>
            </a:r>
            <a:r>
              <a:rPr lang="nl-NL" dirty="0" err="1" smtClean="0"/>
              <a:t>Oxidative</a:t>
            </a:r>
            <a:r>
              <a:rPr lang="nl-NL" dirty="0" smtClean="0"/>
              <a:t> Stress</a:t>
            </a:r>
          </a:p>
          <a:p>
            <a:pPr algn="ctr"/>
            <a:endParaRPr lang="nl-NL" dirty="0" smtClean="0"/>
          </a:p>
          <a:p>
            <a:pPr algn="ctr"/>
            <a:endParaRPr lang="nl-NL" dirty="0" smtClean="0"/>
          </a:p>
          <a:p>
            <a:pPr algn="ctr"/>
            <a:endParaRPr lang="nl-NL" dirty="0" smtClean="0"/>
          </a:p>
          <a:p>
            <a:pPr algn="ctr"/>
            <a:r>
              <a:rPr lang="nl-NL" dirty="0" err="1" smtClean="0"/>
              <a:t>Interstitial</a:t>
            </a:r>
            <a:r>
              <a:rPr lang="nl-NL" dirty="0" smtClean="0"/>
              <a:t> Fibrosis</a:t>
            </a:r>
          </a:p>
          <a:p>
            <a:pPr algn="ctr"/>
            <a:endParaRPr lang="nl-NL" dirty="0"/>
          </a:p>
          <a:p>
            <a:pPr algn="ctr"/>
            <a:endParaRPr lang="nl-NL" dirty="0" smtClean="0"/>
          </a:p>
          <a:p>
            <a:pPr algn="ctr"/>
            <a:r>
              <a:rPr lang="nl-NL" dirty="0" err="1" smtClean="0"/>
              <a:t>Further</a:t>
            </a:r>
            <a:r>
              <a:rPr lang="nl-NL" dirty="0" smtClean="0"/>
              <a:t> </a:t>
            </a:r>
            <a:r>
              <a:rPr lang="nl-NL" dirty="0" err="1" smtClean="0"/>
              <a:t>Nephron</a:t>
            </a:r>
            <a:r>
              <a:rPr lang="nl-NL" dirty="0" smtClean="0"/>
              <a:t> </a:t>
            </a:r>
            <a:r>
              <a:rPr lang="nl-NL" dirty="0" err="1" smtClean="0"/>
              <a:t>Loss</a:t>
            </a:r>
            <a:endParaRPr lang="nl-NL" dirty="0" smtClean="0"/>
          </a:p>
          <a:p>
            <a:pPr algn="ctr"/>
            <a:endParaRPr lang="nl-NL" dirty="0"/>
          </a:p>
          <a:p>
            <a:pPr algn="ctr"/>
            <a:r>
              <a:rPr lang="nl-NL" dirty="0" err="1" smtClean="0"/>
              <a:t>Progressive</a:t>
            </a:r>
            <a:r>
              <a:rPr lang="nl-NL" dirty="0" smtClean="0"/>
              <a:t> </a:t>
            </a:r>
            <a:r>
              <a:rPr lang="nl-NL" dirty="0" err="1" smtClean="0"/>
              <a:t>Kidney</a:t>
            </a:r>
            <a:r>
              <a:rPr lang="nl-NL" dirty="0" smtClean="0"/>
              <a:t> </a:t>
            </a:r>
            <a:r>
              <a:rPr lang="nl-NL" dirty="0" err="1" smtClean="0"/>
              <a:t>Disease</a:t>
            </a:r>
            <a:endParaRPr lang="nl-NL" dirty="0" smtClean="0"/>
          </a:p>
        </p:txBody>
      </p:sp>
      <p:sp>
        <p:nvSpPr>
          <p:cNvPr id="6" name="Tekstvak 5"/>
          <p:cNvSpPr txBox="1"/>
          <p:nvPr/>
        </p:nvSpPr>
        <p:spPr>
          <a:xfrm>
            <a:off x="611560" y="4725144"/>
            <a:ext cx="1469348" cy="646331"/>
          </a:xfrm>
          <a:prstGeom prst="rect">
            <a:avLst/>
          </a:prstGeom>
          <a:noFill/>
          <a:ln w="28575" cmpd="sng">
            <a:solidFill>
              <a:srgbClr val="660066"/>
            </a:solidFill>
          </a:ln>
        </p:spPr>
        <p:txBody>
          <a:bodyPr wrap="none" rtlCol="0">
            <a:spAutoFit/>
          </a:bodyPr>
          <a:lstStyle/>
          <a:p>
            <a:r>
              <a:rPr lang="nl-NL" dirty="0" err="1" smtClean="0"/>
              <a:t>Angiotensin</a:t>
            </a:r>
            <a:r>
              <a:rPr lang="nl-NL" dirty="0" smtClean="0"/>
              <a:t> II</a:t>
            </a:r>
          </a:p>
          <a:p>
            <a:r>
              <a:rPr lang="nl-NL" dirty="0" smtClean="0"/>
              <a:t>TGF-</a:t>
            </a:r>
            <a:r>
              <a:rPr lang="nl-NL" dirty="0" smtClean="0">
                <a:latin typeface="Lucida Grande"/>
                <a:ea typeface="Lucida Grande"/>
                <a:cs typeface="Lucida Grande"/>
              </a:rPr>
              <a:t>β</a:t>
            </a:r>
            <a:endParaRPr lang="nl-NL" dirty="0"/>
          </a:p>
        </p:txBody>
      </p:sp>
      <p:sp>
        <p:nvSpPr>
          <p:cNvPr id="7" name="Tekstvak 6"/>
          <p:cNvSpPr txBox="1"/>
          <p:nvPr/>
        </p:nvSpPr>
        <p:spPr>
          <a:xfrm>
            <a:off x="6732240" y="4509120"/>
            <a:ext cx="2027493" cy="923330"/>
          </a:xfrm>
          <a:prstGeom prst="rect">
            <a:avLst/>
          </a:prstGeom>
          <a:noFill/>
          <a:ln w="38100" cmpd="sng">
            <a:solidFill>
              <a:srgbClr val="660066"/>
            </a:solidFill>
          </a:ln>
        </p:spPr>
        <p:txBody>
          <a:bodyPr wrap="none" rtlCol="0">
            <a:spAutoFit/>
          </a:bodyPr>
          <a:lstStyle/>
          <a:p>
            <a:r>
              <a:rPr lang="nl-NL" dirty="0" err="1" smtClean="0"/>
              <a:t>Aldosterone</a:t>
            </a:r>
            <a:r>
              <a:rPr lang="nl-NL" dirty="0" smtClean="0"/>
              <a:t> + Na</a:t>
            </a:r>
          </a:p>
          <a:p>
            <a:r>
              <a:rPr lang="nl-NL" dirty="0" err="1" smtClean="0"/>
              <a:t>Protein</a:t>
            </a:r>
            <a:r>
              <a:rPr lang="nl-NL" dirty="0" smtClean="0"/>
              <a:t> Kinase C </a:t>
            </a:r>
            <a:r>
              <a:rPr lang="nl-NL" dirty="0">
                <a:latin typeface="Lucida Grande"/>
                <a:ea typeface="Lucida Grande"/>
                <a:cs typeface="Lucida Grande"/>
              </a:rPr>
              <a:t>β</a:t>
            </a:r>
            <a:r>
              <a:rPr lang="nl-NL" dirty="0" smtClean="0"/>
              <a:t>1</a:t>
            </a:r>
          </a:p>
          <a:p>
            <a:r>
              <a:rPr lang="nl-NL" dirty="0" smtClean="0"/>
              <a:t>CTGF</a:t>
            </a:r>
            <a:endParaRPr lang="nl-NL" dirty="0"/>
          </a:p>
        </p:txBody>
      </p:sp>
      <p:cxnSp>
        <p:nvCxnSpPr>
          <p:cNvPr id="9" name="Rechte verbindingslijn met pijl 8"/>
          <p:cNvCxnSpPr/>
          <p:nvPr/>
        </p:nvCxnSpPr>
        <p:spPr>
          <a:xfrm>
            <a:off x="4427984" y="2204864"/>
            <a:ext cx="0" cy="57606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3" name="Rechte verbindingslijn 12"/>
          <p:cNvCxnSpPr/>
          <p:nvPr/>
        </p:nvCxnSpPr>
        <p:spPr>
          <a:xfrm>
            <a:off x="5220072" y="2852936"/>
            <a:ext cx="9361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Rechte verbindingslijn 14"/>
          <p:cNvCxnSpPr/>
          <p:nvPr/>
        </p:nvCxnSpPr>
        <p:spPr>
          <a:xfrm flipH="1">
            <a:off x="2627784" y="2852936"/>
            <a:ext cx="93610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Rechte verbindingslijn met pijl 16"/>
          <p:cNvCxnSpPr/>
          <p:nvPr/>
        </p:nvCxnSpPr>
        <p:spPr>
          <a:xfrm>
            <a:off x="6156176" y="2852936"/>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19" name="Rechte verbindingslijn met pijl 18"/>
          <p:cNvCxnSpPr/>
          <p:nvPr/>
        </p:nvCxnSpPr>
        <p:spPr>
          <a:xfrm>
            <a:off x="2627784" y="2852936"/>
            <a:ext cx="0"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Rechte verbindingslijn 20"/>
          <p:cNvCxnSpPr/>
          <p:nvPr/>
        </p:nvCxnSpPr>
        <p:spPr>
          <a:xfrm>
            <a:off x="2627784" y="3861048"/>
            <a:ext cx="0"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3" name="Rechte verbindingslijn 22"/>
          <p:cNvCxnSpPr/>
          <p:nvPr/>
        </p:nvCxnSpPr>
        <p:spPr>
          <a:xfrm>
            <a:off x="6156176" y="3861048"/>
            <a:ext cx="0" cy="432048"/>
          </a:xfrm>
          <a:prstGeom prst="line">
            <a:avLst/>
          </a:prstGeom>
        </p:spPr>
        <p:style>
          <a:lnRef idx="2">
            <a:schemeClr val="accent1"/>
          </a:lnRef>
          <a:fillRef idx="0">
            <a:schemeClr val="accent1"/>
          </a:fillRef>
          <a:effectRef idx="1">
            <a:schemeClr val="accent1"/>
          </a:effectRef>
          <a:fontRef idx="minor">
            <a:schemeClr val="tx1"/>
          </a:fontRef>
        </p:style>
      </p:cxnSp>
      <p:cxnSp>
        <p:nvCxnSpPr>
          <p:cNvPr id="29" name="Rechte verbindingslijn 28"/>
          <p:cNvCxnSpPr/>
          <p:nvPr/>
        </p:nvCxnSpPr>
        <p:spPr>
          <a:xfrm>
            <a:off x="2627784" y="4293096"/>
            <a:ext cx="352839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33" name="Rechte verbindingslijn met pijl 32"/>
          <p:cNvCxnSpPr/>
          <p:nvPr/>
        </p:nvCxnSpPr>
        <p:spPr>
          <a:xfrm>
            <a:off x="4427984" y="4293096"/>
            <a:ext cx="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5" name="Rechte verbindingslijn met pijl 34"/>
          <p:cNvCxnSpPr/>
          <p:nvPr/>
        </p:nvCxnSpPr>
        <p:spPr>
          <a:xfrm>
            <a:off x="4427984" y="5013176"/>
            <a:ext cx="0" cy="50405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7" name="Rechte verbindingslijn met pijl 36"/>
          <p:cNvCxnSpPr/>
          <p:nvPr/>
        </p:nvCxnSpPr>
        <p:spPr>
          <a:xfrm>
            <a:off x="2195736" y="5085184"/>
            <a:ext cx="1800200"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9" name="Rechte verbindingslijn met pijl 38"/>
          <p:cNvCxnSpPr/>
          <p:nvPr/>
        </p:nvCxnSpPr>
        <p:spPr>
          <a:xfrm flipH="1">
            <a:off x="4788024" y="4941168"/>
            <a:ext cx="1800200" cy="36004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45" name="Tekstvak 44"/>
          <p:cNvSpPr txBox="1"/>
          <p:nvPr/>
        </p:nvSpPr>
        <p:spPr>
          <a:xfrm>
            <a:off x="7164288" y="2708920"/>
            <a:ext cx="1634595" cy="646331"/>
          </a:xfrm>
          <a:prstGeom prst="rect">
            <a:avLst/>
          </a:prstGeom>
          <a:noFill/>
        </p:spPr>
        <p:txBody>
          <a:bodyPr wrap="none" rtlCol="0">
            <a:spAutoFit/>
          </a:bodyPr>
          <a:lstStyle/>
          <a:p>
            <a:r>
              <a:rPr lang="nl-NL" i="1" dirty="0" smtClean="0">
                <a:solidFill>
                  <a:srgbClr val="660066"/>
                </a:solidFill>
              </a:rPr>
              <a:t>NRf2 inhibitors</a:t>
            </a:r>
          </a:p>
          <a:p>
            <a:r>
              <a:rPr lang="nl-NL" i="1" dirty="0" smtClean="0">
                <a:solidFill>
                  <a:srgbClr val="660066"/>
                </a:solidFill>
              </a:rPr>
              <a:t>(</a:t>
            </a:r>
            <a:r>
              <a:rPr lang="nl-NL" i="1" dirty="0" err="1" smtClean="0">
                <a:solidFill>
                  <a:srgbClr val="660066"/>
                </a:solidFill>
              </a:rPr>
              <a:t>Bardoxolone</a:t>
            </a:r>
            <a:r>
              <a:rPr lang="nl-NL" i="1" dirty="0" smtClean="0">
                <a:solidFill>
                  <a:srgbClr val="660066"/>
                </a:solidFill>
              </a:rPr>
              <a:t>)</a:t>
            </a:r>
            <a:endParaRPr lang="nl-NL" i="1" dirty="0">
              <a:solidFill>
                <a:srgbClr val="660066"/>
              </a:solidFill>
            </a:endParaRPr>
          </a:p>
        </p:txBody>
      </p:sp>
      <p:sp>
        <p:nvSpPr>
          <p:cNvPr id="46" name="Tekstvak 45"/>
          <p:cNvSpPr txBox="1"/>
          <p:nvPr/>
        </p:nvSpPr>
        <p:spPr>
          <a:xfrm>
            <a:off x="539552" y="2348880"/>
            <a:ext cx="1571026" cy="646331"/>
          </a:xfrm>
          <a:prstGeom prst="rect">
            <a:avLst/>
          </a:prstGeom>
          <a:noFill/>
        </p:spPr>
        <p:txBody>
          <a:bodyPr wrap="none" rtlCol="0">
            <a:spAutoFit/>
          </a:bodyPr>
          <a:lstStyle/>
          <a:p>
            <a:r>
              <a:rPr lang="nl-NL" i="1" dirty="0" err="1" smtClean="0">
                <a:solidFill>
                  <a:srgbClr val="660066"/>
                </a:solidFill>
              </a:rPr>
              <a:t>Bloodpressure</a:t>
            </a:r>
            <a:endParaRPr lang="nl-NL" i="1" dirty="0" smtClean="0">
              <a:solidFill>
                <a:srgbClr val="660066"/>
              </a:solidFill>
            </a:endParaRPr>
          </a:p>
          <a:p>
            <a:r>
              <a:rPr lang="nl-NL" i="1" dirty="0" smtClean="0">
                <a:solidFill>
                  <a:srgbClr val="660066"/>
                </a:solidFill>
              </a:rPr>
              <a:t>control</a:t>
            </a:r>
            <a:endParaRPr lang="nl-NL" i="1" dirty="0">
              <a:solidFill>
                <a:srgbClr val="660066"/>
              </a:solidFill>
            </a:endParaRPr>
          </a:p>
        </p:txBody>
      </p:sp>
      <p:sp>
        <p:nvSpPr>
          <p:cNvPr id="47" name="Tekstvak 46"/>
          <p:cNvSpPr txBox="1"/>
          <p:nvPr/>
        </p:nvSpPr>
        <p:spPr>
          <a:xfrm>
            <a:off x="395536" y="4005064"/>
            <a:ext cx="1495284" cy="369332"/>
          </a:xfrm>
          <a:prstGeom prst="rect">
            <a:avLst/>
          </a:prstGeom>
          <a:noFill/>
        </p:spPr>
        <p:txBody>
          <a:bodyPr wrap="none" rtlCol="0">
            <a:spAutoFit/>
          </a:bodyPr>
          <a:lstStyle/>
          <a:p>
            <a:r>
              <a:rPr lang="nl-NL" i="1" dirty="0" smtClean="0">
                <a:solidFill>
                  <a:srgbClr val="660066"/>
                </a:solidFill>
              </a:rPr>
              <a:t>RAS </a:t>
            </a:r>
            <a:r>
              <a:rPr lang="nl-NL" i="1" dirty="0" err="1" smtClean="0">
                <a:solidFill>
                  <a:srgbClr val="660066"/>
                </a:solidFill>
              </a:rPr>
              <a:t>blockade</a:t>
            </a:r>
            <a:endParaRPr lang="nl-NL" i="1" dirty="0">
              <a:solidFill>
                <a:srgbClr val="660066"/>
              </a:solidFill>
            </a:endParaRPr>
          </a:p>
        </p:txBody>
      </p:sp>
      <p:sp>
        <p:nvSpPr>
          <p:cNvPr id="48" name="Tekstvak 47"/>
          <p:cNvSpPr txBox="1"/>
          <p:nvPr/>
        </p:nvSpPr>
        <p:spPr>
          <a:xfrm>
            <a:off x="683568" y="5805264"/>
            <a:ext cx="1907280" cy="646331"/>
          </a:xfrm>
          <a:prstGeom prst="rect">
            <a:avLst/>
          </a:prstGeom>
          <a:noFill/>
        </p:spPr>
        <p:txBody>
          <a:bodyPr wrap="none" rtlCol="0">
            <a:spAutoFit/>
          </a:bodyPr>
          <a:lstStyle/>
          <a:p>
            <a:r>
              <a:rPr lang="nl-NL" i="1" dirty="0" smtClean="0">
                <a:solidFill>
                  <a:srgbClr val="660066"/>
                </a:solidFill>
              </a:rPr>
              <a:t>TGF-</a:t>
            </a:r>
            <a:r>
              <a:rPr lang="nl-NL" i="1" dirty="0" smtClean="0">
                <a:solidFill>
                  <a:srgbClr val="660066"/>
                </a:solidFill>
                <a:latin typeface="Lucida Grande"/>
                <a:ea typeface="Lucida Grande"/>
                <a:cs typeface="Lucida Grande"/>
              </a:rPr>
              <a:t>β </a:t>
            </a:r>
            <a:r>
              <a:rPr lang="nl-NL" i="1" dirty="0" err="1" smtClean="0">
                <a:solidFill>
                  <a:srgbClr val="660066"/>
                </a:solidFill>
                <a:latin typeface="Lucida Grande"/>
                <a:ea typeface="Lucida Grande"/>
                <a:cs typeface="Lucida Grande"/>
              </a:rPr>
              <a:t>blockade</a:t>
            </a:r>
            <a:endParaRPr lang="nl-NL" i="1" dirty="0" smtClean="0">
              <a:solidFill>
                <a:srgbClr val="660066"/>
              </a:solidFill>
              <a:latin typeface="Lucida Grande"/>
              <a:ea typeface="Lucida Grande"/>
              <a:cs typeface="Lucida Grande"/>
            </a:endParaRPr>
          </a:p>
          <a:p>
            <a:r>
              <a:rPr lang="nl-NL" i="1" dirty="0" smtClean="0">
                <a:solidFill>
                  <a:srgbClr val="660066"/>
                </a:solidFill>
                <a:latin typeface="Lucida Grande"/>
                <a:ea typeface="Lucida Grande"/>
                <a:cs typeface="Lucida Grande"/>
              </a:rPr>
              <a:t>(</a:t>
            </a:r>
            <a:r>
              <a:rPr lang="nl-NL" i="1" dirty="0" err="1" smtClean="0">
                <a:solidFill>
                  <a:srgbClr val="660066"/>
                </a:solidFill>
                <a:latin typeface="Lucida Grande"/>
                <a:ea typeface="Lucida Grande"/>
                <a:cs typeface="Lucida Grande"/>
              </a:rPr>
              <a:t>Pirfenidone</a:t>
            </a:r>
            <a:r>
              <a:rPr lang="nl-NL" i="1" dirty="0" smtClean="0">
                <a:solidFill>
                  <a:srgbClr val="660066"/>
                </a:solidFill>
                <a:latin typeface="Lucida Grande"/>
                <a:ea typeface="Lucida Grande"/>
                <a:cs typeface="Lucida Grande"/>
              </a:rPr>
              <a:t>)</a:t>
            </a:r>
            <a:endParaRPr lang="nl-NL" i="1" dirty="0">
              <a:solidFill>
                <a:srgbClr val="660066"/>
              </a:solidFill>
            </a:endParaRPr>
          </a:p>
        </p:txBody>
      </p:sp>
      <p:sp>
        <p:nvSpPr>
          <p:cNvPr id="49" name="Tekstvak 48"/>
          <p:cNvSpPr txBox="1"/>
          <p:nvPr/>
        </p:nvSpPr>
        <p:spPr>
          <a:xfrm>
            <a:off x="6363464" y="5589240"/>
            <a:ext cx="2788869" cy="646331"/>
          </a:xfrm>
          <a:prstGeom prst="rect">
            <a:avLst/>
          </a:prstGeom>
          <a:noFill/>
        </p:spPr>
        <p:txBody>
          <a:bodyPr wrap="none" rtlCol="0">
            <a:spAutoFit/>
          </a:bodyPr>
          <a:lstStyle/>
          <a:p>
            <a:r>
              <a:rPr lang="nl-NL" i="1" dirty="0" err="1" smtClean="0">
                <a:solidFill>
                  <a:srgbClr val="660066"/>
                </a:solidFill>
              </a:rPr>
              <a:t>Mineralocorticoid</a:t>
            </a:r>
            <a:r>
              <a:rPr lang="nl-NL" i="1" dirty="0" smtClean="0">
                <a:solidFill>
                  <a:srgbClr val="660066"/>
                </a:solidFill>
              </a:rPr>
              <a:t> </a:t>
            </a:r>
            <a:r>
              <a:rPr lang="nl-NL" i="1" dirty="0" err="1" smtClean="0">
                <a:solidFill>
                  <a:srgbClr val="660066"/>
                </a:solidFill>
              </a:rPr>
              <a:t>blockade</a:t>
            </a:r>
            <a:endParaRPr lang="nl-NL" i="1" dirty="0" smtClean="0">
              <a:solidFill>
                <a:srgbClr val="660066"/>
              </a:solidFill>
            </a:endParaRPr>
          </a:p>
          <a:p>
            <a:r>
              <a:rPr lang="nl-NL" i="1" dirty="0" smtClean="0">
                <a:solidFill>
                  <a:srgbClr val="660066"/>
                </a:solidFill>
              </a:rPr>
              <a:t>(</a:t>
            </a:r>
            <a:r>
              <a:rPr lang="nl-NL" i="1" dirty="0" err="1" smtClean="0">
                <a:solidFill>
                  <a:srgbClr val="660066"/>
                </a:solidFill>
              </a:rPr>
              <a:t>Spironolactone</a:t>
            </a:r>
            <a:r>
              <a:rPr lang="nl-NL" i="1" dirty="0" smtClean="0">
                <a:solidFill>
                  <a:srgbClr val="660066"/>
                </a:solidFill>
              </a:rPr>
              <a:t>)</a:t>
            </a:r>
            <a:endParaRPr lang="nl-NL" i="1" dirty="0">
              <a:solidFill>
                <a:srgbClr val="660066"/>
              </a:solidFill>
            </a:endParaRPr>
          </a:p>
        </p:txBody>
      </p:sp>
      <p:cxnSp>
        <p:nvCxnSpPr>
          <p:cNvPr id="8" name="Rechte verbindingslijn met pijl 7"/>
          <p:cNvCxnSpPr/>
          <p:nvPr/>
        </p:nvCxnSpPr>
        <p:spPr>
          <a:xfrm>
            <a:off x="4427984" y="5805264"/>
            <a:ext cx="0" cy="28803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Ovaal 10"/>
          <p:cNvSpPr/>
          <p:nvPr/>
        </p:nvSpPr>
        <p:spPr>
          <a:xfrm>
            <a:off x="251520" y="2276872"/>
            <a:ext cx="2304256" cy="792088"/>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2" name="Ovaal 11"/>
          <p:cNvSpPr/>
          <p:nvPr/>
        </p:nvSpPr>
        <p:spPr>
          <a:xfrm>
            <a:off x="251520" y="3933056"/>
            <a:ext cx="2016224" cy="576064"/>
          </a:xfrm>
          <a:prstGeom prst="ellipse">
            <a:avLst/>
          </a:prstGeom>
          <a:noFill/>
          <a:ln w="28575"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4" name="Ovaal 13"/>
          <p:cNvSpPr/>
          <p:nvPr/>
        </p:nvSpPr>
        <p:spPr>
          <a:xfrm>
            <a:off x="6876256" y="2636912"/>
            <a:ext cx="2051720" cy="792088"/>
          </a:xfrm>
          <a:prstGeom prst="ellipse">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16" name="Ovaal 15"/>
          <p:cNvSpPr/>
          <p:nvPr/>
        </p:nvSpPr>
        <p:spPr>
          <a:xfrm>
            <a:off x="6223075" y="5517232"/>
            <a:ext cx="2952328" cy="792088"/>
          </a:xfrm>
          <a:prstGeom prst="ellipse">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2" name="Ovaal 21"/>
          <p:cNvSpPr/>
          <p:nvPr/>
        </p:nvSpPr>
        <p:spPr>
          <a:xfrm>
            <a:off x="467544" y="5661248"/>
            <a:ext cx="2267744" cy="908720"/>
          </a:xfrm>
          <a:prstGeom prst="ellipse">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24" name="Tekstvak 23"/>
          <p:cNvSpPr txBox="1"/>
          <p:nvPr/>
        </p:nvSpPr>
        <p:spPr>
          <a:xfrm>
            <a:off x="6228184" y="1988840"/>
            <a:ext cx="1567970" cy="369332"/>
          </a:xfrm>
          <a:prstGeom prst="rect">
            <a:avLst/>
          </a:prstGeom>
          <a:noFill/>
          <a:ln w="28575" cmpd="sng">
            <a:solidFill>
              <a:srgbClr val="800000"/>
            </a:solidFill>
          </a:ln>
        </p:spPr>
        <p:txBody>
          <a:bodyPr wrap="none" rtlCol="0">
            <a:spAutoFit/>
          </a:bodyPr>
          <a:lstStyle/>
          <a:p>
            <a:r>
              <a:rPr lang="nl-NL" dirty="0" smtClean="0">
                <a:solidFill>
                  <a:srgbClr val="660066"/>
                </a:solidFill>
              </a:rPr>
              <a:t>AGE </a:t>
            </a:r>
            <a:r>
              <a:rPr lang="nl-NL" dirty="0" err="1" smtClean="0">
                <a:solidFill>
                  <a:srgbClr val="660066"/>
                </a:solidFill>
              </a:rPr>
              <a:t>formation</a:t>
            </a:r>
            <a:endParaRPr lang="nl-NL" dirty="0">
              <a:solidFill>
                <a:srgbClr val="660066"/>
              </a:solidFill>
            </a:endParaRPr>
          </a:p>
        </p:txBody>
      </p:sp>
      <p:cxnSp>
        <p:nvCxnSpPr>
          <p:cNvPr id="26" name="Rechte verbindingslijn met pijl 25"/>
          <p:cNvCxnSpPr/>
          <p:nvPr/>
        </p:nvCxnSpPr>
        <p:spPr>
          <a:xfrm flipH="1">
            <a:off x="6300192" y="2492896"/>
            <a:ext cx="504056" cy="100811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7" name="Tekstvak 26"/>
          <p:cNvSpPr txBox="1"/>
          <p:nvPr/>
        </p:nvSpPr>
        <p:spPr>
          <a:xfrm>
            <a:off x="7236296" y="1268760"/>
            <a:ext cx="1516023" cy="646331"/>
          </a:xfrm>
          <a:prstGeom prst="rect">
            <a:avLst/>
          </a:prstGeom>
          <a:noFill/>
        </p:spPr>
        <p:txBody>
          <a:bodyPr wrap="none" rtlCol="0">
            <a:spAutoFit/>
          </a:bodyPr>
          <a:lstStyle/>
          <a:p>
            <a:r>
              <a:rPr lang="nl-NL" i="1" dirty="0" err="1" smtClean="0">
                <a:solidFill>
                  <a:srgbClr val="660066"/>
                </a:solidFill>
              </a:rPr>
              <a:t>Pyridoxamine</a:t>
            </a:r>
            <a:endParaRPr lang="nl-NL" i="1" dirty="0" smtClean="0">
              <a:solidFill>
                <a:srgbClr val="660066"/>
              </a:solidFill>
            </a:endParaRPr>
          </a:p>
          <a:p>
            <a:r>
              <a:rPr lang="nl-NL" i="1" dirty="0" err="1" smtClean="0">
                <a:solidFill>
                  <a:srgbClr val="660066"/>
                </a:solidFill>
              </a:rPr>
              <a:t>Sevelamer</a:t>
            </a:r>
            <a:endParaRPr lang="nl-NL" i="1" dirty="0">
              <a:solidFill>
                <a:srgbClr val="660066"/>
              </a:solidFill>
            </a:endParaRPr>
          </a:p>
        </p:txBody>
      </p:sp>
      <p:sp>
        <p:nvSpPr>
          <p:cNvPr id="28" name="Ovaal 27"/>
          <p:cNvSpPr/>
          <p:nvPr/>
        </p:nvSpPr>
        <p:spPr>
          <a:xfrm>
            <a:off x="6835899" y="1268760"/>
            <a:ext cx="2304256" cy="864096"/>
          </a:xfrm>
          <a:prstGeom prst="ellipse">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3" name="Tekstvak 2"/>
          <p:cNvSpPr txBox="1"/>
          <p:nvPr/>
        </p:nvSpPr>
        <p:spPr>
          <a:xfrm>
            <a:off x="3635896" y="1052736"/>
            <a:ext cx="1576085" cy="369332"/>
          </a:xfrm>
          <a:prstGeom prst="rect">
            <a:avLst/>
          </a:prstGeom>
          <a:noFill/>
          <a:ln w="38100" cmpd="sng">
            <a:solidFill>
              <a:srgbClr val="800000"/>
            </a:solidFill>
          </a:ln>
        </p:spPr>
        <p:txBody>
          <a:bodyPr wrap="none" rtlCol="0">
            <a:spAutoFit/>
          </a:bodyPr>
          <a:lstStyle/>
          <a:p>
            <a:r>
              <a:rPr lang="nl-NL" dirty="0" err="1" smtClean="0"/>
              <a:t>Hyperglycemia</a:t>
            </a:r>
            <a:endParaRPr lang="nl-NL" dirty="0"/>
          </a:p>
        </p:txBody>
      </p:sp>
      <p:cxnSp>
        <p:nvCxnSpPr>
          <p:cNvPr id="25" name="Rechte verbindingslijn met pijl 24"/>
          <p:cNvCxnSpPr>
            <a:endCxn id="5" idx="0"/>
          </p:cNvCxnSpPr>
          <p:nvPr/>
        </p:nvCxnSpPr>
        <p:spPr>
          <a:xfrm flipH="1">
            <a:off x="4423712" y="1628800"/>
            <a:ext cx="4275" cy="216024"/>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0" name="Tekstvak 29"/>
          <p:cNvSpPr txBox="1"/>
          <p:nvPr/>
        </p:nvSpPr>
        <p:spPr>
          <a:xfrm>
            <a:off x="3275856" y="3933056"/>
            <a:ext cx="1116562" cy="369332"/>
          </a:xfrm>
          <a:prstGeom prst="rect">
            <a:avLst/>
          </a:prstGeom>
          <a:noFill/>
          <a:ln w="28575" cmpd="sng">
            <a:solidFill>
              <a:srgbClr val="800000"/>
            </a:solidFill>
          </a:ln>
        </p:spPr>
        <p:txBody>
          <a:bodyPr wrap="none" rtlCol="0">
            <a:spAutoFit/>
          </a:bodyPr>
          <a:lstStyle/>
          <a:p>
            <a:r>
              <a:rPr lang="nl-NL" dirty="0" smtClean="0"/>
              <a:t>Urinezuur</a:t>
            </a:r>
            <a:endParaRPr lang="nl-NL" dirty="0"/>
          </a:p>
        </p:txBody>
      </p:sp>
      <p:cxnSp>
        <p:nvCxnSpPr>
          <p:cNvPr id="32" name="Rechte verbindingslijn met pijl 31"/>
          <p:cNvCxnSpPr/>
          <p:nvPr/>
        </p:nvCxnSpPr>
        <p:spPr>
          <a:xfrm flipV="1">
            <a:off x="4572000" y="3933056"/>
            <a:ext cx="504056" cy="14401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36" name="Rechte verbindingslijn met pijl 35"/>
          <p:cNvCxnSpPr/>
          <p:nvPr/>
        </p:nvCxnSpPr>
        <p:spPr>
          <a:xfrm flipH="1">
            <a:off x="2411760" y="4149080"/>
            <a:ext cx="648072" cy="64807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31" name="Tekstvak 30"/>
          <p:cNvSpPr txBox="1"/>
          <p:nvPr/>
        </p:nvSpPr>
        <p:spPr>
          <a:xfrm>
            <a:off x="3419872" y="3284984"/>
            <a:ext cx="1258703" cy="369332"/>
          </a:xfrm>
          <a:prstGeom prst="rect">
            <a:avLst/>
          </a:prstGeom>
          <a:noFill/>
        </p:spPr>
        <p:txBody>
          <a:bodyPr wrap="none" rtlCol="0">
            <a:spAutoFit/>
          </a:bodyPr>
          <a:lstStyle/>
          <a:p>
            <a:r>
              <a:rPr lang="nl-NL" i="1" dirty="0" smtClean="0">
                <a:solidFill>
                  <a:srgbClr val="660066"/>
                </a:solidFill>
              </a:rPr>
              <a:t>Allopurinol</a:t>
            </a:r>
            <a:endParaRPr lang="nl-NL" i="1" dirty="0">
              <a:solidFill>
                <a:srgbClr val="660066"/>
              </a:solidFill>
            </a:endParaRPr>
          </a:p>
        </p:txBody>
      </p:sp>
      <p:sp>
        <p:nvSpPr>
          <p:cNvPr id="34" name="Ovaal 33"/>
          <p:cNvSpPr/>
          <p:nvPr/>
        </p:nvSpPr>
        <p:spPr>
          <a:xfrm>
            <a:off x="3347864" y="3284984"/>
            <a:ext cx="1584176" cy="432048"/>
          </a:xfrm>
          <a:prstGeom prst="ellipse">
            <a:avLst/>
          </a:prstGeom>
          <a:noFill/>
          <a:ln>
            <a:solidFill>
              <a:srgbClr val="FF0000"/>
            </a:solidFill>
            <a:prstDash val="lg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158091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8"/>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45" grpId="0"/>
      <p:bldP spid="46" grpId="0"/>
      <p:bldP spid="47" grpId="0"/>
      <p:bldP spid="48" grpId="0"/>
      <p:bldP spid="49" grpId="0"/>
      <p:bldP spid="11" grpId="0" animBg="1"/>
      <p:bldP spid="12" grpId="0" animBg="1"/>
      <p:bldP spid="14" grpId="0" animBg="1"/>
      <p:bldP spid="16" grpId="0" animBg="1"/>
      <p:bldP spid="22" grpId="0" animBg="1"/>
      <p:bldP spid="24" grpId="0" animBg="1"/>
      <p:bldP spid="27" grpId="0"/>
      <p:bldP spid="28" grpId="0" animBg="1"/>
      <p:bldP spid="3" grpId="0" animBg="1"/>
      <p:bldP spid="30" grpId="0" animBg="1"/>
      <p:bldP spid="31" grpId="0"/>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5550242" cy="769441"/>
          </a:xfrm>
          <a:prstGeom prst="rect">
            <a:avLst/>
          </a:prstGeom>
          <a:noFill/>
        </p:spPr>
        <p:txBody>
          <a:bodyPr wrap="none" rtlCol="0">
            <a:spAutoFit/>
          </a:bodyPr>
          <a:lstStyle/>
          <a:p>
            <a:r>
              <a:rPr lang="nl-NL" sz="4400" dirty="0" smtClean="0">
                <a:solidFill>
                  <a:schemeClr val="bg1"/>
                </a:solidFill>
              </a:rPr>
              <a:t> </a:t>
            </a:r>
            <a:r>
              <a:rPr lang="nl-NL" sz="3200" dirty="0" smtClean="0">
                <a:solidFill>
                  <a:schemeClr val="bg1"/>
                </a:solidFill>
              </a:rPr>
              <a:t>Alternatieve behandelingen DN</a:t>
            </a:r>
            <a:endParaRPr lang="nl-NL" sz="3200" dirty="0">
              <a:solidFill>
                <a:schemeClr val="bg1"/>
              </a:solidFill>
            </a:endParaRPr>
          </a:p>
        </p:txBody>
      </p:sp>
      <p:sp>
        <p:nvSpPr>
          <p:cNvPr id="4" name="Tekstvak 3"/>
          <p:cNvSpPr txBox="1"/>
          <p:nvPr/>
        </p:nvSpPr>
        <p:spPr>
          <a:xfrm>
            <a:off x="683568" y="1916832"/>
            <a:ext cx="8136904" cy="3816430"/>
          </a:xfrm>
          <a:prstGeom prst="rect">
            <a:avLst/>
          </a:prstGeom>
          <a:noFill/>
        </p:spPr>
        <p:txBody>
          <a:bodyPr wrap="square" rtlCol="0">
            <a:spAutoFit/>
          </a:bodyPr>
          <a:lstStyle/>
          <a:p>
            <a:pPr marL="342900" indent="-342900">
              <a:buAutoNum type="arabicPeriod"/>
            </a:pPr>
            <a:endParaRPr lang="nl-NL" dirty="0"/>
          </a:p>
          <a:p>
            <a:r>
              <a:rPr lang="nl-NL" sz="2800" dirty="0" smtClean="0"/>
              <a:t>Therapeutische opties naast RAS blokkade???</a:t>
            </a:r>
          </a:p>
          <a:p>
            <a:r>
              <a:rPr lang="nl-NL" sz="2800" dirty="0" smtClean="0"/>
              <a:t>	- </a:t>
            </a:r>
            <a:r>
              <a:rPr lang="nl-NL" sz="2800" dirty="0" err="1" smtClean="0">
                <a:solidFill>
                  <a:schemeClr val="accent4">
                    <a:lumMod val="60000"/>
                    <a:lumOff val="40000"/>
                  </a:schemeClr>
                </a:solidFill>
              </a:rPr>
              <a:t>Aliskiren</a:t>
            </a:r>
            <a:endParaRPr lang="nl-NL" sz="2800" dirty="0" smtClean="0">
              <a:solidFill>
                <a:schemeClr val="accent4">
                  <a:lumMod val="60000"/>
                  <a:lumOff val="40000"/>
                </a:schemeClr>
              </a:solidFill>
            </a:endParaRPr>
          </a:p>
          <a:p>
            <a:r>
              <a:rPr lang="nl-NL" sz="2800" dirty="0"/>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Mineralocorticoid</a:t>
            </a:r>
            <a:r>
              <a:rPr lang="nl-NL" sz="2800" dirty="0" smtClean="0">
                <a:solidFill>
                  <a:schemeClr val="accent4">
                    <a:lumMod val="20000"/>
                    <a:lumOff val="80000"/>
                  </a:schemeClr>
                </a:solidFill>
              </a:rPr>
              <a:t> blokkade</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Allopurinol</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Bardoxolone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Sevelamer</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Pirfenidone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Pyridoxamine</a:t>
            </a:r>
            <a:endParaRPr lang="nl-NL" sz="2800" dirty="0" smtClean="0">
              <a:solidFill>
                <a:schemeClr val="accent4">
                  <a:lumMod val="20000"/>
                  <a:lumOff val="80000"/>
                </a:schemeClr>
              </a:solidFill>
            </a:endParaRPr>
          </a:p>
        </p:txBody>
      </p:sp>
    </p:spTree>
    <p:extLst>
      <p:ext uri="{BB962C8B-B14F-4D97-AF65-F5344CB8AC3E}">
        <p14:creationId xmlns:p14="http://schemas.microsoft.com/office/powerpoint/2010/main" val="5536652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116632"/>
            <a:ext cx="4863756" cy="646331"/>
          </a:xfrm>
          <a:prstGeom prst="rect">
            <a:avLst/>
          </a:prstGeom>
          <a:noFill/>
        </p:spPr>
        <p:txBody>
          <a:bodyPr wrap="none" rtlCol="0">
            <a:spAutoFit/>
          </a:bodyPr>
          <a:lstStyle/>
          <a:p>
            <a:r>
              <a:rPr lang="nl-NL" sz="3600" dirty="0" err="1" smtClean="0">
                <a:solidFill>
                  <a:srgbClr val="FFFFFF"/>
                </a:solidFill>
              </a:rPr>
              <a:t>Aliskiren</a:t>
            </a:r>
            <a:r>
              <a:rPr lang="nl-NL" sz="3600" dirty="0" smtClean="0">
                <a:solidFill>
                  <a:srgbClr val="FFFFFF"/>
                </a:solidFill>
              </a:rPr>
              <a:t> </a:t>
            </a:r>
            <a:r>
              <a:rPr lang="nl-NL" sz="3600" dirty="0">
                <a:solidFill>
                  <a:srgbClr val="FFFFFF"/>
                </a:solidFill>
              </a:rPr>
              <a:t>(</a:t>
            </a:r>
            <a:r>
              <a:rPr lang="nl-NL" sz="3600" dirty="0" smtClean="0">
                <a:solidFill>
                  <a:srgbClr val="FFFFFF"/>
                </a:solidFill>
              </a:rPr>
              <a:t>ALTITUDE trial)</a:t>
            </a:r>
            <a:endParaRPr lang="nl-NL" sz="3600" dirty="0">
              <a:solidFill>
                <a:srgbClr val="FFFFFF"/>
              </a:solidFill>
            </a:endParaRPr>
          </a:p>
        </p:txBody>
      </p:sp>
      <p:pic>
        <p:nvPicPr>
          <p:cNvPr id="3" name="Afbeelding 2" descr="Schermafbeelding 2013-01-06 om 15.08.5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17" y="836712"/>
            <a:ext cx="5904655" cy="6021288"/>
          </a:xfrm>
          <a:prstGeom prst="rect">
            <a:avLst/>
          </a:prstGeom>
        </p:spPr>
      </p:pic>
      <p:sp>
        <p:nvSpPr>
          <p:cNvPr id="4" name="Tekstvak 3"/>
          <p:cNvSpPr txBox="1"/>
          <p:nvPr/>
        </p:nvSpPr>
        <p:spPr>
          <a:xfrm>
            <a:off x="6228184" y="1988840"/>
            <a:ext cx="2941831" cy="1754327"/>
          </a:xfrm>
          <a:prstGeom prst="rect">
            <a:avLst/>
          </a:prstGeom>
          <a:noFill/>
        </p:spPr>
        <p:txBody>
          <a:bodyPr wrap="none" rtlCol="0">
            <a:spAutoFit/>
          </a:bodyPr>
          <a:lstStyle/>
          <a:p>
            <a:r>
              <a:rPr lang="nl-NL" dirty="0" err="1" smtClean="0"/>
              <a:t>Aliskiren</a:t>
            </a:r>
            <a:r>
              <a:rPr lang="nl-NL" dirty="0" smtClean="0"/>
              <a:t> </a:t>
            </a:r>
            <a:r>
              <a:rPr lang="nl-NL" dirty="0" err="1" smtClean="0"/>
              <a:t>vs</a:t>
            </a:r>
            <a:r>
              <a:rPr lang="nl-NL" dirty="0" smtClean="0"/>
              <a:t> placebo on top of</a:t>
            </a:r>
          </a:p>
          <a:p>
            <a:r>
              <a:rPr lang="nl-NL" dirty="0" smtClean="0"/>
              <a:t>standaard </a:t>
            </a:r>
            <a:r>
              <a:rPr lang="nl-NL" dirty="0" err="1" smtClean="0"/>
              <a:t>ACEi</a:t>
            </a:r>
            <a:r>
              <a:rPr lang="nl-NL" dirty="0" smtClean="0"/>
              <a:t>/ARB</a:t>
            </a:r>
          </a:p>
          <a:p>
            <a:endParaRPr lang="nl-NL" dirty="0"/>
          </a:p>
          <a:p>
            <a:r>
              <a:rPr lang="nl-NL" dirty="0" smtClean="0"/>
              <a:t>8561 DM2 </a:t>
            </a:r>
            <a:r>
              <a:rPr lang="nl-NL" dirty="0" err="1" smtClean="0"/>
              <a:t>patienten</a:t>
            </a:r>
            <a:endParaRPr lang="nl-NL" dirty="0" smtClean="0"/>
          </a:p>
          <a:p>
            <a:endParaRPr lang="nl-NL" dirty="0"/>
          </a:p>
          <a:p>
            <a:endParaRPr lang="nl-NL" dirty="0" smtClean="0"/>
          </a:p>
        </p:txBody>
      </p:sp>
      <p:sp>
        <p:nvSpPr>
          <p:cNvPr id="5" name="Rechthoek 4"/>
          <p:cNvSpPr/>
          <p:nvPr/>
        </p:nvSpPr>
        <p:spPr>
          <a:xfrm>
            <a:off x="6877050" y="6168122"/>
            <a:ext cx="2286000" cy="523220"/>
          </a:xfrm>
          <a:prstGeom prst="rect">
            <a:avLst/>
          </a:prstGeom>
        </p:spPr>
        <p:txBody>
          <a:bodyPr>
            <a:spAutoFit/>
          </a:bodyPr>
          <a:lstStyle/>
          <a:p>
            <a:pPr lvl="0"/>
            <a:r>
              <a:rPr lang="nl-NL" sz="1400" i="1" dirty="0">
                <a:solidFill>
                  <a:prstClr val="black"/>
                </a:solidFill>
              </a:rPr>
              <a:t>NEJM dec 2012</a:t>
            </a:r>
          </a:p>
          <a:p>
            <a:pPr lvl="0"/>
            <a:r>
              <a:rPr lang="nl-NL" sz="1400" i="1" dirty="0" err="1">
                <a:solidFill>
                  <a:prstClr val="black"/>
                </a:solidFill>
              </a:rPr>
              <a:t>Parving</a:t>
            </a:r>
            <a:r>
              <a:rPr lang="nl-NL" sz="1400" i="1" dirty="0">
                <a:solidFill>
                  <a:prstClr val="black"/>
                </a:solidFill>
              </a:rPr>
              <a:t> et al</a:t>
            </a:r>
          </a:p>
        </p:txBody>
      </p:sp>
      <p:sp>
        <p:nvSpPr>
          <p:cNvPr id="6" name="Ovaal 5"/>
          <p:cNvSpPr/>
          <p:nvPr/>
        </p:nvSpPr>
        <p:spPr>
          <a:xfrm>
            <a:off x="4860032" y="3501008"/>
            <a:ext cx="864096"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7" name="Ovaal 6"/>
          <p:cNvSpPr/>
          <p:nvPr/>
        </p:nvSpPr>
        <p:spPr>
          <a:xfrm>
            <a:off x="3779912" y="3501008"/>
            <a:ext cx="864096" cy="360040"/>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8" name="Ovaal 7"/>
          <p:cNvSpPr/>
          <p:nvPr/>
        </p:nvSpPr>
        <p:spPr>
          <a:xfrm>
            <a:off x="4788024" y="6309320"/>
            <a:ext cx="1080120" cy="288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9" name="Ovaal 8"/>
          <p:cNvSpPr/>
          <p:nvPr/>
        </p:nvSpPr>
        <p:spPr>
          <a:xfrm>
            <a:off x="3635896" y="6309320"/>
            <a:ext cx="1080120" cy="288032"/>
          </a:xfrm>
          <a:prstGeom prst="ellipse">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8078801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116632"/>
            <a:ext cx="1793279" cy="646331"/>
          </a:xfrm>
          <a:prstGeom prst="rect">
            <a:avLst/>
          </a:prstGeom>
          <a:noFill/>
        </p:spPr>
        <p:txBody>
          <a:bodyPr wrap="none" rtlCol="0">
            <a:spAutoFit/>
          </a:bodyPr>
          <a:lstStyle/>
          <a:p>
            <a:r>
              <a:rPr lang="nl-NL" sz="3600" dirty="0" err="1" smtClean="0">
                <a:solidFill>
                  <a:srgbClr val="FFFFFF"/>
                </a:solidFill>
              </a:rPr>
              <a:t>Aliskiren</a:t>
            </a:r>
            <a:endParaRPr lang="nl-NL" sz="3600" dirty="0">
              <a:solidFill>
                <a:srgbClr val="FFFFFF"/>
              </a:solidFill>
            </a:endParaRPr>
          </a:p>
        </p:txBody>
      </p:sp>
      <p:sp>
        <p:nvSpPr>
          <p:cNvPr id="5" name="Rechthoek 4"/>
          <p:cNvSpPr/>
          <p:nvPr/>
        </p:nvSpPr>
        <p:spPr>
          <a:xfrm>
            <a:off x="6877050" y="6168122"/>
            <a:ext cx="2286000" cy="523220"/>
          </a:xfrm>
          <a:prstGeom prst="rect">
            <a:avLst/>
          </a:prstGeom>
        </p:spPr>
        <p:txBody>
          <a:bodyPr>
            <a:spAutoFit/>
          </a:bodyPr>
          <a:lstStyle/>
          <a:p>
            <a:pPr lvl="0"/>
            <a:r>
              <a:rPr lang="nl-NL" sz="1400" i="1" dirty="0">
                <a:solidFill>
                  <a:prstClr val="black"/>
                </a:solidFill>
              </a:rPr>
              <a:t>NEJM dec 2012</a:t>
            </a:r>
          </a:p>
          <a:p>
            <a:pPr lvl="0"/>
            <a:r>
              <a:rPr lang="nl-NL" sz="1400" i="1" dirty="0" err="1">
                <a:solidFill>
                  <a:prstClr val="black"/>
                </a:solidFill>
              </a:rPr>
              <a:t>Parving</a:t>
            </a:r>
            <a:r>
              <a:rPr lang="nl-NL" sz="1400" i="1" dirty="0">
                <a:solidFill>
                  <a:prstClr val="black"/>
                </a:solidFill>
              </a:rPr>
              <a:t> et al</a:t>
            </a:r>
          </a:p>
        </p:txBody>
      </p:sp>
      <p:pic>
        <p:nvPicPr>
          <p:cNvPr id="10" name="Afbeelding 9" descr="Schermafbeelding 2013-01-06 om 15.05.05.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981784"/>
            <a:ext cx="8424936" cy="5876216"/>
          </a:xfrm>
          <a:prstGeom prst="rect">
            <a:avLst/>
          </a:prstGeom>
        </p:spPr>
      </p:pic>
    </p:spTree>
    <p:extLst>
      <p:ext uri="{BB962C8B-B14F-4D97-AF65-F5344CB8AC3E}">
        <p14:creationId xmlns:p14="http://schemas.microsoft.com/office/powerpoint/2010/main" val="214482256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116632"/>
            <a:ext cx="1793279" cy="646331"/>
          </a:xfrm>
          <a:prstGeom prst="rect">
            <a:avLst/>
          </a:prstGeom>
          <a:noFill/>
        </p:spPr>
        <p:txBody>
          <a:bodyPr wrap="none" rtlCol="0">
            <a:spAutoFit/>
          </a:bodyPr>
          <a:lstStyle/>
          <a:p>
            <a:r>
              <a:rPr lang="nl-NL" sz="3600" dirty="0" err="1" smtClean="0">
                <a:solidFill>
                  <a:srgbClr val="FFFFFF"/>
                </a:solidFill>
              </a:rPr>
              <a:t>Aliskiren</a:t>
            </a:r>
            <a:endParaRPr lang="nl-NL" sz="3600" dirty="0">
              <a:solidFill>
                <a:srgbClr val="FFFFFF"/>
              </a:solidFill>
            </a:endParaRPr>
          </a:p>
        </p:txBody>
      </p:sp>
      <p:sp>
        <p:nvSpPr>
          <p:cNvPr id="5" name="Rechthoek 4"/>
          <p:cNvSpPr/>
          <p:nvPr/>
        </p:nvSpPr>
        <p:spPr>
          <a:xfrm>
            <a:off x="6877050" y="6168122"/>
            <a:ext cx="2286000" cy="523220"/>
          </a:xfrm>
          <a:prstGeom prst="rect">
            <a:avLst/>
          </a:prstGeom>
        </p:spPr>
        <p:txBody>
          <a:bodyPr>
            <a:spAutoFit/>
          </a:bodyPr>
          <a:lstStyle/>
          <a:p>
            <a:pPr lvl="0"/>
            <a:r>
              <a:rPr lang="nl-NL" sz="1400" i="1" dirty="0">
                <a:solidFill>
                  <a:prstClr val="black"/>
                </a:solidFill>
              </a:rPr>
              <a:t>NEJM dec 2012</a:t>
            </a:r>
          </a:p>
          <a:p>
            <a:pPr lvl="0"/>
            <a:r>
              <a:rPr lang="nl-NL" sz="1400" i="1" dirty="0" err="1">
                <a:solidFill>
                  <a:prstClr val="black"/>
                </a:solidFill>
              </a:rPr>
              <a:t>Parving</a:t>
            </a:r>
            <a:r>
              <a:rPr lang="nl-NL" sz="1400" i="1" dirty="0">
                <a:solidFill>
                  <a:prstClr val="black"/>
                </a:solidFill>
              </a:rPr>
              <a:t> et al</a:t>
            </a:r>
          </a:p>
        </p:txBody>
      </p:sp>
      <p:pic>
        <p:nvPicPr>
          <p:cNvPr id="3" name="Afbeelding 2" descr="Schermafbeelding 2013-01-06 om 15.06.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955070"/>
            <a:ext cx="8604448" cy="5930496"/>
          </a:xfrm>
          <a:prstGeom prst="rect">
            <a:avLst/>
          </a:prstGeom>
        </p:spPr>
      </p:pic>
      <p:pic>
        <p:nvPicPr>
          <p:cNvPr id="12" name="Afbeelding 11" descr="Schermafbeelding 2013-01-06 om 15.29.08.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0172143">
            <a:off x="119663" y="1926587"/>
            <a:ext cx="8841152" cy="2770890"/>
          </a:xfrm>
          <a:prstGeom prst="rect">
            <a:avLst/>
          </a:prstGeom>
        </p:spPr>
      </p:pic>
    </p:spTree>
    <p:extLst>
      <p:ext uri="{BB962C8B-B14F-4D97-AF65-F5344CB8AC3E}">
        <p14:creationId xmlns:p14="http://schemas.microsoft.com/office/powerpoint/2010/main" val="22895018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5550242" cy="769441"/>
          </a:xfrm>
          <a:prstGeom prst="rect">
            <a:avLst/>
          </a:prstGeom>
          <a:noFill/>
        </p:spPr>
        <p:txBody>
          <a:bodyPr wrap="none" rtlCol="0">
            <a:spAutoFit/>
          </a:bodyPr>
          <a:lstStyle/>
          <a:p>
            <a:r>
              <a:rPr lang="nl-NL" sz="4400" dirty="0" smtClean="0">
                <a:solidFill>
                  <a:schemeClr val="bg1"/>
                </a:solidFill>
              </a:rPr>
              <a:t> </a:t>
            </a:r>
            <a:r>
              <a:rPr lang="nl-NL" sz="3200" dirty="0" smtClean="0">
                <a:solidFill>
                  <a:schemeClr val="bg1"/>
                </a:solidFill>
              </a:rPr>
              <a:t>Alternatieve behandelingen DN</a:t>
            </a:r>
            <a:endParaRPr lang="nl-NL" sz="3200" dirty="0">
              <a:solidFill>
                <a:schemeClr val="bg1"/>
              </a:solidFill>
            </a:endParaRPr>
          </a:p>
        </p:txBody>
      </p:sp>
      <p:sp>
        <p:nvSpPr>
          <p:cNvPr id="4" name="Tekstvak 3"/>
          <p:cNvSpPr txBox="1"/>
          <p:nvPr/>
        </p:nvSpPr>
        <p:spPr>
          <a:xfrm>
            <a:off x="683568" y="1916832"/>
            <a:ext cx="8136904" cy="3816430"/>
          </a:xfrm>
          <a:prstGeom prst="rect">
            <a:avLst/>
          </a:prstGeom>
          <a:noFill/>
        </p:spPr>
        <p:txBody>
          <a:bodyPr wrap="square" rtlCol="0">
            <a:spAutoFit/>
          </a:bodyPr>
          <a:lstStyle/>
          <a:p>
            <a:pPr marL="342900" indent="-342900">
              <a:buAutoNum type="arabicPeriod"/>
            </a:pPr>
            <a:endParaRPr lang="nl-NL" dirty="0"/>
          </a:p>
          <a:p>
            <a:r>
              <a:rPr lang="nl-NL" sz="2800" dirty="0" smtClean="0"/>
              <a:t>Therapeutische opties naast RAS blokkade???</a:t>
            </a:r>
          </a:p>
          <a:p>
            <a:r>
              <a:rPr lang="nl-NL" sz="2800" dirty="0" smtClean="0"/>
              <a:t>	</a:t>
            </a:r>
            <a:r>
              <a:rPr lang="nl-NL" sz="2800" dirty="0" smtClean="0">
                <a:solidFill>
                  <a:srgbClr val="E6E0EC"/>
                </a:solidFill>
              </a:rPr>
              <a:t>- </a:t>
            </a:r>
            <a:r>
              <a:rPr lang="nl-NL" sz="2800" dirty="0" err="1" smtClean="0">
                <a:solidFill>
                  <a:srgbClr val="E6E0EC"/>
                </a:solidFill>
              </a:rPr>
              <a:t>Aliskiren</a:t>
            </a:r>
            <a:endParaRPr lang="nl-NL" sz="2800" dirty="0" smtClean="0">
              <a:solidFill>
                <a:srgbClr val="E6E0EC"/>
              </a:solidFill>
            </a:endParaRPr>
          </a:p>
          <a:p>
            <a:r>
              <a:rPr lang="nl-NL" sz="2800" dirty="0"/>
              <a:t>	</a:t>
            </a:r>
            <a:r>
              <a:rPr lang="nl-NL" sz="2800" dirty="0" smtClean="0">
                <a:solidFill>
                  <a:schemeClr val="accent4"/>
                </a:solidFill>
              </a:rPr>
              <a:t>- </a:t>
            </a:r>
            <a:r>
              <a:rPr lang="nl-NL" sz="2800" dirty="0" err="1" smtClean="0">
                <a:solidFill>
                  <a:schemeClr val="accent4"/>
                </a:solidFill>
              </a:rPr>
              <a:t>Mineralocorticoid</a:t>
            </a:r>
            <a:r>
              <a:rPr lang="nl-NL" sz="2800" dirty="0" smtClean="0">
                <a:solidFill>
                  <a:schemeClr val="accent4"/>
                </a:solidFill>
              </a:rPr>
              <a:t> blokkade</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Allopurinol</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Sevelamer</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Bardoxolone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Pirfenidone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Pyridoxamine</a:t>
            </a:r>
            <a:endParaRPr lang="nl-NL" sz="2800" dirty="0" smtClean="0">
              <a:solidFill>
                <a:schemeClr val="accent4">
                  <a:lumMod val="20000"/>
                  <a:lumOff val="80000"/>
                </a:schemeClr>
              </a:solidFill>
            </a:endParaRPr>
          </a:p>
        </p:txBody>
      </p:sp>
    </p:spTree>
    <p:extLst>
      <p:ext uri="{BB962C8B-B14F-4D97-AF65-F5344CB8AC3E}">
        <p14:creationId xmlns:p14="http://schemas.microsoft.com/office/powerpoint/2010/main" val="3279197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3" end="3"/>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827584" y="4365104"/>
            <a:ext cx="2349171" cy="646331"/>
          </a:xfrm>
          <a:prstGeom prst="rect">
            <a:avLst/>
          </a:prstGeom>
          <a:noFill/>
        </p:spPr>
        <p:txBody>
          <a:bodyPr wrap="none" rtlCol="0">
            <a:spAutoFit/>
          </a:bodyPr>
          <a:lstStyle/>
          <a:p>
            <a:r>
              <a:rPr lang="nl-NL" dirty="0" err="1" smtClean="0"/>
              <a:t>Mesangial</a:t>
            </a:r>
            <a:r>
              <a:rPr lang="nl-NL" dirty="0" smtClean="0"/>
              <a:t> </a:t>
            </a:r>
            <a:r>
              <a:rPr lang="nl-NL" dirty="0" err="1" smtClean="0"/>
              <a:t>and</a:t>
            </a:r>
            <a:r>
              <a:rPr lang="nl-NL" dirty="0" smtClean="0"/>
              <a:t> </a:t>
            </a:r>
            <a:r>
              <a:rPr lang="nl-NL" dirty="0" err="1" smtClean="0"/>
              <a:t>renal</a:t>
            </a:r>
            <a:endParaRPr lang="nl-NL" dirty="0" smtClean="0"/>
          </a:p>
          <a:p>
            <a:r>
              <a:rPr lang="nl-NL" dirty="0" smtClean="0"/>
              <a:t>Fibroblast </a:t>
            </a:r>
            <a:r>
              <a:rPr lang="nl-NL" dirty="0" err="1" smtClean="0"/>
              <a:t>proliferation</a:t>
            </a:r>
            <a:endParaRPr lang="nl-NL" dirty="0"/>
          </a:p>
        </p:txBody>
      </p:sp>
      <p:sp>
        <p:nvSpPr>
          <p:cNvPr id="6" name="Tekstvak 5"/>
          <p:cNvSpPr txBox="1"/>
          <p:nvPr/>
        </p:nvSpPr>
        <p:spPr>
          <a:xfrm>
            <a:off x="6228184" y="4365104"/>
            <a:ext cx="1659429" cy="369332"/>
          </a:xfrm>
          <a:prstGeom prst="rect">
            <a:avLst/>
          </a:prstGeom>
          <a:noFill/>
        </p:spPr>
        <p:txBody>
          <a:bodyPr wrap="none" rtlCol="0">
            <a:spAutoFit/>
          </a:bodyPr>
          <a:lstStyle/>
          <a:p>
            <a:r>
              <a:rPr lang="nl-NL" dirty="0" err="1" smtClean="0"/>
              <a:t>Podocyte</a:t>
            </a:r>
            <a:r>
              <a:rPr lang="nl-NL" dirty="0" smtClean="0"/>
              <a:t> </a:t>
            </a:r>
            <a:r>
              <a:rPr lang="nl-NL" dirty="0" err="1" smtClean="0"/>
              <a:t>Injury</a:t>
            </a:r>
            <a:endParaRPr lang="nl-NL" dirty="0"/>
          </a:p>
        </p:txBody>
      </p:sp>
      <p:sp>
        <p:nvSpPr>
          <p:cNvPr id="7" name="Tekstvak 6"/>
          <p:cNvSpPr txBox="1"/>
          <p:nvPr/>
        </p:nvSpPr>
        <p:spPr>
          <a:xfrm>
            <a:off x="3563888" y="5949280"/>
            <a:ext cx="2411387" cy="369332"/>
          </a:xfrm>
          <a:prstGeom prst="rect">
            <a:avLst/>
          </a:prstGeom>
          <a:noFill/>
        </p:spPr>
        <p:txBody>
          <a:bodyPr wrap="none" rtlCol="0">
            <a:spAutoFit/>
          </a:bodyPr>
          <a:lstStyle/>
          <a:p>
            <a:r>
              <a:rPr lang="nl-NL" dirty="0" smtClean="0"/>
              <a:t>Fibrosis </a:t>
            </a:r>
            <a:r>
              <a:rPr lang="nl-NL" dirty="0" err="1" smtClean="0"/>
              <a:t>and</a:t>
            </a:r>
            <a:r>
              <a:rPr lang="nl-NL" dirty="0" smtClean="0"/>
              <a:t> </a:t>
            </a:r>
            <a:r>
              <a:rPr lang="nl-NL" dirty="0" err="1" smtClean="0"/>
              <a:t>Proteinuria</a:t>
            </a:r>
            <a:endParaRPr lang="nl-NL" dirty="0"/>
          </a:p>
        </p:txBody>
      </p:sp>
      <p:sp>
        <p:nvSpPr>
          <p:cNvPr id="8" name="Tekstvak 7"/>
          <p:cNvSpPr txBox="1"/>
          <p:nvPr/>
        </p:nvSpPr>
        <p:spPr>
          <a:xfrm>
            <a:off x="6822556" y="6417909"/>
            <a:ext cx="2324550" cy="461665"/>
          </a:xfrm>
          <a:prstGeom prst="rect">
            <a:avLst/>
          </a:prstGeom>
          <a:noFill/>
        </p:spPr>
        <p:txBody>
          <a:bodyPr wrap="none" rtlCol="0">
            <a:spAutoFit/>
          </a:bodyPr>
          <a:lstStyle/>
          <a:p>
            <a:r>
              <a:rPr lang="nl-NL" sz="1200" i="1" dirty="0" err="1" smtClean="0"/>
              <a:t>Terada</a:t>
            </a:r>
            <a:r>
              <a:rPr lang="nl-NL" sz="1200" i="1" dirty="0" smtClean="0"/>
              <a:t> et al JASN 2005</a:t>
            </a:r>
          </a:p>
          <a:p>
            <a:r>
              <a:rPr lang="nl-NL" sz="1200" i="1" dirty="0" err="1" smtClean="0"/>
              <a:t>Nagese</a:t>
            </a:r>
            <a:r>
              <a:rPr lang="nl-NL" sz="1200" i="1" dirty="0" smtClean="0"/>
              <a:t> et al </a:t>
            </a:r>
            <a:r>
              <a:rPr lang="nl-NL" sz="1200" i="1" dirty="0" err="1" smtClean="0"/>
              <a:t>ClinExpNephrol</a:t>
            </a:r>
            <a:r>
              <a:rPr lang="nl-NL" sz="1200" i="1" dirty="0" smtClean="0"/>
              <a:t> 2008</a:t>
            </a:r>
            <a:endParaRPr lang="nl-NL" sz="1200" i="1" dirty="0"/>
          </a:p>
        </p:txBody>
      </p:sp>
      <p:sp>
        <p:nvSpPr>
          <p:cNvPr id="9" name="Tekstvak 8"/>
          <p:cNvSpPr txBox="1"/>
          <p:nvPr/>
        </p:nvSpPr>
        <p:spPr>
          <a:xfrm>
            <a:off x="611560" y="2348880"/>
            <a:ext cx="2223836" cy="369332"/>
          </a:xfrm>
          <a:prstGeom prst="rect">
            <a:avLst/>
          </a:prstGeom>
          <a:noFill/>
        </p:spPr>
        <p:txBody>
          <a:bodyPr wrap="none" rtlCol="0">
            <a:spAutoFit/>
          </a:bodyPr>
          <a:lstStyle/>
          <a:p>
            <a:r>
              <a:rPr lang="nl-NL" dirty="0" err="1" smtClean="0"/>
              <a:t>Hemodynamic</a:t>
            </a:r>
            <a:r>
              <a:rPr lang="nl-NL" dirty="0" smtClean="0"/>
              <a:t> </a:t>
            </a:r>
            <a:r>
              <a:rPr lang="nl-NL" dirty="0" err="1" smtClean="0"/>
              <a:t>effects</a:t>
            </a:r>
            <a:endParaRPr lang="nl-NL" dirty="0"/>
          </a:p>
        </p:txBody>
      </p:sp>
      <p:pic>
        <p:nvPicPr>
          <p:cNvPr id="3" name="Afbeelding 2" descr="Schermafbeelding 2013-01-04 om 15.07.4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1" y="1601307"/>
            <a:ext cx="7920880" cy="4800228"/>
          </a:xfrm>
          <a:prstGeom prst="rect">
            <a:avLst/>
          </a:prstGeom>
        </p:spPr>
      </p:pic>
      <p:sp>
        <p:nvSpPr>
          <p:cNvPr id="10" name="Tekstvak 9"/>
          <p:cNvSpPr txBox="1"/>
          <p:nvPr/>
        </p:nvSpPr>
        <p:spPr>
          <a:xfrm>
            <a:off x="971600" y="1052736"/>
            <a:ext cx="5187012" cy="646331"/>
          </a:xfrm>
          <a:prstGeom prst="rect">
            <a:avLst/>
          </a:prstGeom>
          <a:noFill/>
        </p:spPr>
        <p:txBody>
          <a:bodyPr wrap="none" rtlCol="0">
            <a:spAutoFit/>
          </a:bodyPr>
          <a:lstStyle/>
          <a:p>
            <a:r>
              <a:rPr lang="nl-NL" dirty="0" err="1"/>
              <a:t>Aldosterone-Induced</a:t>
            </a:r>
            <a:r>
              <a:rPr lang="nl-NL" dirty="0"/>
              <a:t> </a:t>
            </a:r>
            <a:r>
              <a:rPr lang="nl-NL" dirty="0" err="1"/>
              <a:t>Glomerular</a:t>
            </a:r>
            <a:r>
              <a:rPr lang="nl-NL" dirty="0"/>
              <a:t> </a:t>
            </a:r>
            <a:r>
              <a:rPr lang="nl-NL" dirty="0" err="1"/>
              <a:t>Injury</a:t>
            </a:r>
            <a:r>
              <a:rPr lang="nl-NL" dirty="0"/>
              <a:t> &amp; </a:t>
            </a:r>
            <a:r>
              <a:rPr lang="nl-NL" dirty="0" err="1"/>
              <a:t>Proteinuria</a:t>
            </a:r>
            <a:endParaRPr lang="nl-NL" dirty="0"/>
          </a:p>
          <a:p>
            <a:endParaRPr lang="nl-NL" dirty="0"/>
          </a:p>
        </p:txBody>
      </p:sp>
      <p:sp>
        <p:nvSpPr>
          <p:cNvPr id="11" name="Tekstvak 10"/>
          <p:cNvSpPr txBox="1"/>
          <p:nvPr/>
        </p:nvSpPr>
        <p:spPr>
          <a:xfrm>
            <a:off x="827584" y="188640"/>
            <a:ext cx="4196356" cy="523220"/>
          </a:xfrm>
          <a:prstGeom prst="rect">
            <a:avLst/>
          </a:prstGeom>
          <a:noFill/>
        </p:spPr>
        <p:txBody>
          <a:bodyPr wrap="none" rtlCol="0">
            <a:spAutoFit/>
          </a:bodyPr>
          <a:lstStyle/>
          <a:p>
            <a:r>
              <a:rPr lang="nl-NL" sz="2800" dirty="0" err="1" smtClean="0">
                <a:solidFill>
                  <a:schemeClr val="bg1"/>
                </a:solidFill>
              </a:rPr>
              <a:t>Mineralocorticoid</a:t>
            </a:r>
            <a:r>
              <a:rPr lang="nl-NL" sz="2800" dirty="0" smtClean="0">
                <a:solidFill>
                  <a:schemeClr val="bg1"/>
                </a:solidFill>
              </a:rPr>
              <a:t> blokkade</a:t>
            </a:r>
            <a:endParaRPr lang="nl-NL" sz="2800" dirty="0">
              <a:solidFill>
                <a:schemeClr val="bg1"/>
              </a:solidFill>
            </a:endParaRPr>
          </a:p>
        </p:txBody>
      </p:sp>
    </p:spTree>
    <p:extLst>
      <p:ext uri="{BB962C8B-B14F-4D97-AF65-F5344CB8AC3E}">
        <p14:creationId xmlns:p14="http://schemas.microsoft.com/office/powerpoint/2010/main" val="138811740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4196356" cy="523220"/>
          </a:xfrm>
          <a:prstGeom prst="rect">
            <a:avLst/>
          </a:prstGeom>
          <a:noFill/>
        </p:spPr>
        <p:txBody>
          <a:bodyPr wrap="none" rtlCol="0">
            <a:spAutoFit/>
          </a:bodyPr>
          <a:lstStyle/>
          <a:p>
            <a:r>
              <a:rPr lang="nl-NL" sz="2800" dirty="0" err="1" smtClean="0">
                <a:solidFill>
                  <a:schemeClr val="bg1"/>
                </a:solidFill>
              </a:rPr>
              <a:t>Mineralocorticoid</a:t>
            </a:r>
            <a:r>
              <a:rPr lang="nl-NL" sz="2800" dirty="0" smtClean="0">
                <a:solidFill>
                  <a:schemeClr val="bg1"/>
                </a:solidFill>
              </a:rPr>
              <a:t> blokkade </a:t>
            </a:r>
          </a:p>
        </p:txBody>
      </p:sp>
      <p:sp>
        <p:nvSpPr>
          <p:cNvPr id="3" name="Tekstvak 2"/>
          <p:cNvSpPr txBox="1"/>
          <p:nvPr/>
        </p:nvSpPr>
        <p:spPr>
          <a:xfrm>
            <a:off x="467544" y="1052736"/>
            <a:ext cx="8064896" cy="4031873"/>
          </a:xfrm>
          <a:prstGeom prst="rect">
            <a:avLst/>
          </a:prstGeom>
          <a:noFill/>
        </p:spPr>
        <p:txBody>
          <a:bodyPr wrap="square" rtlCol="0">
            <a:spAutoFit/>
          </a:bodyPr>
          <a:lstStyle/>
          <a:p>
            <a:endParaRPr lang="nl-NL" sz="3200" dirty="0" smtClean="0"/>
          </a:p>
          <a:p>
            <a:r>
              <a:rPr lang="nl-NL" sz="3200" dirty="0" smtClean="0"/>
              <a:t>20-50% extra </a:t>
            </a:r>
            <a:r>
              <a:rPr lang="nl-NL" sz="3200" dirty="0" err="1" smtClean="0"/>
              <a:t>reduction</a:t>
            </a:r>
            <a:r>
              <a:rPr lang="nl-NL" sz="3200" dirty="0" smtClean="0"/>
              <a:t> in </a:t>
            </a:r>
            <a:r>
              <a:rPr lang="nl-NL" sz="3200" dirty="0" err="1" smtClean="0"/>
              <a:t>proteinuria</a:t>
            </a:r>
            <a:endParaRPr lang="nl-NL" sz="3200" dirty="0" smtClean="0"/>
          </a:p>
          <a:p>
            <a:endParaRPr lang="nl-NL" sz="3200" dirty="0"/>
          </a:p>
          <a:p>
            <a:r>
              <a:rPr lang="nl-NL" sz="3200" dirty="0" smtClean="0"/>
              <a:t>JASN 2009, 20(12), 2641</a:t>
            </a:r>
          </a:p>
          <a:p>
            <a:endParaRPr lang="nl-NL" sz="3200" dirty="0"/>
          </a:p>
          <a:p>
            <a:endParaRPr lang="nl-NL" sz="3200" dirty="0" smtClean="0"/>
          </a:p>
          <a:p>
            <a:endParaRPr lang="nl-NL" sz="3200" dirty="0"/>
          </a:p>
          <a:p>
            <a:endParaRPr lang="nl-NL" sz="3200" dirty="0" smtClean="0"/>
          </a:p>
        </p:txBody>
      </p:sp>
      <p:pic>
        <p:nvPicPr>
          <p:cNvPr id="4" name="Afbeelding 3" descr="Schermafbeelding 2013-01-04 om 15.08.3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24744"/>
            <a:ext cx="8856984" cy="5616624"/>
          </a:xfrm>
          <a:prstGeom prst="rect">
            <a:avLst/>
          </a:prstGeom>
        </p:spPr>
      </p:pic>
      <p:sp>
        <p:nvSpPr>
          <p:cNvPr id="5" name="Tekstvak 4"/>
          <p:cNvSpPr txBox="1"/>
          <p:nvPr/>
        </p:nvSpPr>
        <p:spPr>
          <a:xfrm rot="20254961">
            <a:off x="381273" y="3448458"/>
            <a:ext cx="7874571" cy="1107996"/>
          </a:xfrm>
          <a:prstGeom prst="rect">
            <a:avLst/>
          </a:prstGeom>
          <a:solidFill>
            <a:schemeClr val="bg1"/>
          </a:solidFill>
        </p:spPr>
        <p:txBody>
          <a:bodyPr wrap="none" rtlCol="0">
            <a:spAutoFit/>
          </a:bodyPr>
          <a:lstStyle/>
          <a:p>
            <a:r>
              <a:rPr lang="nl-NL" sz="2400" dirty="0">
                <a:solidFill>
                  <a:srgbClr val="FF0000"/>
                </a:solidFill>
              </a:rPr>
              <a:t>No </a:t>
            </a:r>
            <a:r>
              <a:rPr lang="nl-NL" sz="2400" dirty="0" err="1">
                <a:solidFill>
                  <a:srgbClr val="FF0000"/>
                </a:solidFill>
              </a:rPr>
              <a:t>cardiovascular</a:t>
            </a:r>
            <a:r>
              <a:rPr lang="nl-NL" sz="2400" dirty="0">
                <a:solidFill>
                  <a:srgbClr val="FF0000"/>
                </a:solidFill>
              </a:rPr>
              <a:t> </a:t>
            </a:r>
            <a:r>
              <a:rPr lang="nl-NL" sz="2400" dirty="0" err="1">
                <a:solidFill>
                  <a:srgbClr val="FF0000"/>
                </a:solidFill>
              </a:rPr>
              <a:t>outcome</a:t>
            </a:r>
            <a:r>
              <a:rPr lang="nl-NL" sz="2400" dirty="0">
                <a:solidFill>
                  <a:srgbClr val="FF0000"/>
                </a:solidFill>
              </a:rPr>
              <a:t> studies </a:t>
            </a:r>
            <a:r>
              <a:rPr lang="nl-NL" sz="2400" dirty="0" err="1">
                <a:solidFill>
                  <a:srgbClr val="FF0000"/>
                </a:solidFill>
              </a:rPr>
              <a:t>using</a:t>
            </a:r>
            <a:r>
              <a:rPr lang="nl-NL" sz="2400" dirty="0">
                <a:solidFill>
                  <a:srgbClr val="FF0000"/>
                </a:solidFill>
              </a:rPr>
              <a:t> MC </a:t>
            </a:r>
            <a:r>
              <a:rPr lang="nl-NL" sz="2400" dirty="0" err="1">
                <a:solidFill>
                  <a:srgbClr val="FF0000"/>
                </a:solidFill>
              </a:rPr>
              <a:t>blockade</a:t>
            </a:r>
            <a:r>
              <a:rPr lang="nl-NL" sz="2400" dirty="0">
                <a:solidFill>
                  <a:srgbClr val="FF0000"/>
                </a:solidFill>
              </a:rPr>
              <a:t> in CKD</a:t>
            </a:r>
          </a:p>
          <a:p>
            <a:r>
              <a:rPr lang="nl-NL" sz="2400" dirty="0">
                <a:solidFill>
                  <a:srgbClr val="FF0000"/>
                </a:solidFill>
              </a:rPr>
              <a:t>No studies of CKD </a:t>
            </a:r>
            <a:r>
              <a:rPr lang="nl-NL" sz="2400" dirty="0" err="1">
                <a:solidFill>
                  <a:srgbClr val="FF0000"/>
                </a:solidFill>
              </a:rPr>
              <a:t>progression</a:t>
            </a:r>
            <a:r>
              <a:rPr lang="nl-NL" sz="2400" dirty="0">
                <a:solidFill>
                  <a:srgbClr val="FF0000"/>
                </a:solidFill>
              </a:rPr>
              <a:t> </a:t>
            </a:r>
            <a:r>
              <a:rPr lang="nl-NL" sz="2400" dirty="0" err="1">
                <a:solidFill>
                  <a:srgbClr val="FF0000"/>
                </a:solidFill>
              </a:rPr>
              <a:t>using</a:t>
            </a:r>
            <a:r>
              <a:rPr lang="nl-NL" sz="2400" dirty="0">
                <a:solidFill>
                  <a:srgbClr val="FF0000"/>
                </a:solidFill>
              </a:rPr>
              <a:t> MC </a:t>
            </a:r>
            <a:r>
              <a:rPr lang="nl-NL" sz="2400" dirty="0" err="1">
                <a:solidFill>
                  <a:srgbClr val="FF0000"/>
                </a:solidFill>
              </a:rPr>
              <a:t>blockade</a:t>
            </a:r>
            <a:endParaRPr lang="nl-NL" sz="2400" dirty="0">
              <a:solidFill>
                <a:srgbClr val="FF0000"/>
              </a:solidFill>
            </a:endParaRPr>
          </a:p>
          <a:p>
            <a:endParaRPr lang="nl-NL" dirty="0"/>
          </a:p>
        </p:txBody>
      </p:sp>
    </p:spTree>
    <p:extLst>
      <p:ext uri="{BB962C8B-B14F-4D97-AF65-F5344CB8AC3E}">
        <p14:creationId xmlns:p14="http://schemas.microsoft.com/office/powerpoint/2010/main" val="2476901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5550242" cy="769441"/>
          </a:xfrm>
          <a:prstGeom prst="rect">
            <a:avLst/>
          </a:prstGeom>
          <a:noFill/>
        </p:spPr>
        <p:txBody>
          <a:bodyPr wrap="none" rtlCol="0">
            <a:spAutoFit/>
          </a:bodyPr>
          <a:lstStyle/>
          <a:p>
            <a:r>
              <a:rPr lang="nl-NL" sz="4400" dirty="0" smtClean="0">
                <a:solidFill>
                  <a:schemeClr val="bg1"/>
                </a:solidFill>
              </a:rPr>
              <a:t> </a:t>
            </a:r>
            <a:r>
              <a:rPr lang="nl-NL" sz="3200" dirty="0" smtClean="0">
                <a:solidFill>
                  <a:schemeClr val="bg1"/>
                </a:solidFill>
              </a:rPr>
              <a:t>Alternatieve behandelingen DN</a:t>
            </a:r>
            <a:endParaRPr lang="nl-NL" sz="3200" dirty="0">
              <a:solidFill>
                <a:schemeClr val="bg1"/>
              </a:solidFill>
            </a:endParaRPr>
          </a:p>
        </p:txBody>
      </p:sp>
      <p:sp>
        <p:nvSpPr>
          <p:cNvPr id="4" name="Tekstvak 3"/>
          <p:cNvSpPr txBox="1"/>
          <p:nvPr/>
        </p:nvSpPr>
        <p:spPr>
          <a:xfrm>
            <a:off x="683568" y="1916832"/>
            <a:ext cx="8136904" cy="3816430"/>
          </a:xfrm>
          <a:prstGeom prst="rect">
            <a:avLst/>
          </a:prstGeom>
          <a:noFill/>
        </p:spPr>
        <p:txBody>
          <a:bodyPr wrap="square" rtlCol="0">
            <a:spAutoFit/>
          </a:bodyPr>
          <a:lstStyle/>
          <a:p>
            <a:pPr marL="342900" indent="-342900">
              <a:buAutoNum type="arabicPeriod"/>
            </a:pPr>
            <a:endParaRPr lang="nl-NL" dirty="0"/>
          </a:p>
          <a:p>
            <a:r>
              <a:rPr lang="nl-NL" sz="2800" dirty="0" smtClean="0"/>
              <a:t>Therapeutische opties naast RAS blokkade???</a:t>
            </a:r>
          </a:p>
          <a:p>
            <a:r>
              <a:rPr lang="nl-NL" sz="2800" dirty="0" smtClean="0"/>
              <a:t>	</a:t>
            </a:r>
            <a:r>
              <a:rPr lang="nl-NL" sz="2800" dirty="0" smtClean="0">
                <a:solidFill>
                  <a:srgbClr val="E6E0EC"/>
                </a:solidFill>
              </a:rPr>
              <a:t>- </a:t>
            </a:r>
            <a:r>
              <a:rPr lang="nl-NL" sz="2800" dirty="0" err="1" smtClean="0">
                <a:solidFill>
                  <a:srgbClr val="E6E0EC"/>
                </a:solidFill>
              </a:rPr>
              <a:t>Aliskiren</a:t>
            </a:r>
            <a:endParaRPr lang="nl-NL" sz="2800" dirty="0" smtClean="0">
              <a:solidFill>
                <a:srgbClr val="E6E0EC"/>
              </a:solidFill>
            </a:endParaRPr>
          </a:p>
          <a:p>
            <a:r>
              <a:rPr lang="nl-NL" sz="2800" dirty="0"/>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Mineralocorticoid</a:t>
            </a:r>
            <a:r>
              <a:rPr lang="nl-NL" sz="2800" dirty="0" smtClean="0">
                <a:solidFill>
                  <a:schemeClr val="accent4">
                    <a:lumMod val="20000"/>
                    <a:lumOff val="80000"/>
                  </a:schemeClr>
                </a:solidFill>
              </a:rPr>
              <a:t> blokkade</a:t>
            </a:r>
          </a:p>
          <a:p>
            <a:r>
              <a:rPr lang="nl-NL" sz="2800" dirty="0">
                <a:solidFill>
                  <a:schemeClr val="accent4">
                    <a:lumMod val="20000"/>
                    <a:lumOff val="80000"/>
                  </a:schemeClr>
                </a:solidFill>
              </a:rPr>
              <a:t>	</a:t>
            </a:r>
            <a:r>
              <a:rPr lang="nl-NL" sz="2800" dirty="0" smtClean="0">
                <a:solidFill>
                  <a:schemeClr val="accent4"/>
                </a:solidFill>
              </a:rPr>
              <a:t>- Allopurinol</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Sevelamer</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Bardoxolone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Pirfenidone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Pyridoxamine</a:t>
            </a:r>
            <a:endParaRPr lang="nl-NL" sz="2800" dirty="0" smtClean="0">
              <a:solidFill>
                <a:schemeClr val="accent4">
                  <a:lumMod val="20000"/>
                  <a:lumOff val="80000"/>
                </a:schemeClr>
              </a:solidFill>
            </a:endParaRPr>
          </a:p>
        </p:txBody>
      </p:sp>
    </p:spTree>
    <p:extLst>
      <p:ext uri="{BB962C8B-B14F-4D97-AF65-F5344CB8AC3E}">
        <p14:creationId xmlns:p14="http://schemas.microsoft.com/office/powerpoint/2010/main" val="31449764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3-01-07 om 21.30.2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83698"/>
            <a:ext cx="9143999" cy="6074302"/>
          </a:xfrm>
          <a:prstGeom prst="rect">
            <a:avLst/>
          </a:prstGeom>
        </p:spPr>
      </p:pic>
      <p:sp>
        <p:nvSpPr>
          <p:cNvPr id="3" name="Tekstvak 2"/>
          <p:cNvSpPr txBox="1"/>
          <p:nvPr/>
        </p:nvSpPr>
        <p:spPr>
          <a:xfrm>
            <a:off x="2073" y="116632"/>
            <a:ext cx="6552545" cy="461665"/>
          </a:xfrm>
          <a:prstGeom prst="rect">
            <a:avLst/>
          </a:prstGeom>
          <a:noFill/>
        </p:spPr>
        <p:txBody>
          <a:bodyPr wrap="none" rtlCol="0">
            <a:spAutoFit/>
          </a:bodyPr>
          <a:lstStyle/>
          <a:p>
            <a:r>
              <a:rPr lang="nl-NL" sz="2400" dirty="0" smtClean="0">
                <a:solidFill>
                  <a:schemeClr val="bg1"/>
                </a:solidFill>
              </a:rPr>
              <a:t>Diabetische nefropathie: een hardnekkig probleem</a:t>
            </a:r>
            <a:endParaRPr lang="nl-NL" sz="2400" dirty="0">
              <a:solidFill>
                <a:schemeClr val="bg1"/>
              </a:solidFill>
            </a:endParaRPr>
          </a:p>
        </p:txBody>
      </p:sp>
    </p:spTree>
    <p:extLst>
      <p:ext uri="{BB962C8B-B14F-4D97-AF65-F5344CB8AC3E}">
        <p14:creationId xmlns:p14="http://schemas.microsoft.com/office/powerpoint/2010/main" val="3708897950"/>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87624" y="116632"/>
            <a:ext cx="2964073" cy="584776"/>
          </a:xfrm>
          <a:prstGeom prst="rect">
            <a:avLst/>
          </a:prstGeom>
          <a:noFill/>
        </p:spPr>
        <p:txBody>
          <a:bodyPr wrap="none" rtlCol="0">
            <a:spAutoFit/>
          </a:bodyPr>
          <a:lstStyle/>
          <a:p>
            <a:r>
              <a:rPr lang="nl-NL" sz="3200" dirty="0" smtClean="0">
                <a:solidFill>
                  <a:schemeClr val="bg1"/>
                </a:solidFill>
              </a:rPr>
              <a:t>Urinezuur en DN</a:t>
            </a:r>
            <a:endParaRPr lang="nl-NL" sz="3200" dirty="0">
              <a:solidFill>
                <a:schemeClr val="bg1"/>
              </a:solidFill>
            </a:endParaRPr>
          </a:p>
        </p:txBody>
      </p:sp>
      <p:pic>
        <p:nvPicPr>
          <p:cNvPr id="4" name="Afbeelding 3" descr="uric acid and DN.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1268760"/>
            <a:ext cx="7196298" cy="4839801"/>
          </a:xfrm>
          <a:prstGeom prst="rect">
            <a:avLst/>
          </a:prstGeom>
        </p:spPr>
      </p:pic>
    </p:spTree>
    <p:extLst>
      <p:ext uri="{BB962C8B-B14F-4D97-AF65-F5344CB8AC3E}">
        <p14:creationId xmlns:p14="http://schemas.microsoft.com/office/powerpoint/2010/main" val="25304841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3-01-06 om 22.06.5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1086533"/>
            <a:ext cx="7395716" cy="5660119"/>
          </a:xfrm>
          <a:prstGeom prst="rect">
            <a:avLst/>
          </a:prstGeom>
        </p:spPr>
      </p:pic>
      <p:sp>
        <p:nvSpPr>
          <p:cNvPr id="3" name="Tekstvak 2"/>
          <p:cNvSpPr txBox="1"/>
          <p:nvPr/>
        </p:nvSpPr>
        <p:spPr>
          <a:xfrm>
            <a:off x="1331640" y="116632"/>
            <a:ext cx="2964073" cy="861774"/>
          </a:xfrm>
          <a:prstGeom prst="rect">
            <a:avLst/>
          </a:prstGeom>
          <a:noFill/>
        </p:spPr>
        <p:txBody>
          <a:bodyPr wrap="none" rtlCol="0">
            <a:spAutoFit/>
          </a:bodyPr>
          <a:lstStyle/>
          <a:p>
            <a:r>
              <a:rPr lang="nl-NL" sz="3200" dirty="0" smtClean="0">
                <a:solidFill>
                  <a:schemeClr val="bg1"/>
                </a:solidFill>
              </a:rPr>
              <a:t>Urinezuur en DN</a:t>
            </a:r>
            <a:endParaRPr lang="nl-NL" sz="3200" dirty="0">
              <a:solidFill>
                <a:schemeClr val="bg1"/>
              </a:solidFill>
            </a:endParaRPr>
          </a:p>
          <a:p>
            <a:endParaRPr lang="nl-NL" dirty="0"/>
          </a:p>
        </p:txBody>
      </p:sp>
    </p:spTree>
    <p:extLst>
      <p:ext uri="{BB962C8B-B14F-4D97-AF65-F5344CB8AC3E}">
        <p14:creationId xmlns:p14="http://schemas.microsoft.com/office/powerpoint/2010/main" val="308495627"/>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51520" y="188640"/>
            <a:ext cx="6014186" cy="584776"/>
          </a:xfrm>
          <a:prstGeom prst="rect">
            <a:avLst/>
          </a:prstGeom>
          <a:noFill/>
        </p:spPr>
        <p:txBody>
          <a:bodyPr wrap="none" rtlCol="0">
            <a:spAutoFit/>
          </a:bodyPr>
          <a:lstStyle/>
          <a:p>
            <a:r>
              <a:rPr lang="nl-NL" sz="3200" dirty="0" smtClean="0">
                <a:solidFill>
                  <a:srgbClr val="FFFFFF"/>
                </a:solidFill>
              </a:rPr>
              <a:t>Urinezuur en DN: effect allopurinol</a:t>
            </a:r>
            <a:endParaRPr lang="nl-NL" sz="3200" dirty="0">
              <a:solidFill>
                <a:srgbClr val="FFFFFF"/>
              </a:solidFill>
            </a:endParaRPr>
          </a:p>
        </p:txBody>
      </p:sp>
      <p:pic>
        <p:nvPicPr>
          <p:cNvPr id="5" name="Afbeelding 4" descr="Schermafbeelding 2013-01-06 om 22.09.5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1600" y="2527785"/>
            <a:ext cx="7412983" cy="4330215"/>
          </a:xfrm>
          <a:prstGeom prst="rect">
            <a:avLst/>
          </a:prstGeom>
        </p:spPr>
      </p:pic>
      <p:sp>
        <p:nvSpPr>
          <p:cNvPr id="6" name="Tekstvak 5"/>
          <p:cNvSpPr txBox="1"/>
          <p:nvPr/>
        </p:nvSpPr>
        <p:spPr>
          <a:xfrm>
            <a:off x="1187624" y="1052736"/>
            <a:ext cx="3316658" cy="1323439"/>
          </a:xfrm>
          <a:prstGeom prst="rect">
            <a:avLst/>
          </a:prstGeom>
          <a:solidFill>
            <a:schemeClr val="accent4">
              <a:lumMod val="20000"/>
              <a:lumOff val="80000"/>
            </a:schemeClr>
          </a:solidFill>
        </p:spPr>
        <p:txBody>
          <a:bodyPr wrap="none" rtlCol="0">
            <a:spAutoFit/>
          </a:bodyPr>
          <a:lstStyle/>
          <a:p>
            <a:r>
              <a:rPr lang="nl-NL" sz="2000" dirty="0" smtClean="0"/>
              <a:t>N=113 (37% met DM)</a:t>
            </a:r>
          </a:p>
          <a:p>
            <a:r>
              <a:rPr lang="nl-NL" sz="2000" dirty="0" err="1" smtClean="0"/>
              <a:t>eGFR</a:t>
            </a:r>
            <a:r>
              <a:rPr lang="nl-NL" sz="2000" dirty="0" smtClean="0"/>
              <a:t> &lt; 60 ml/min</a:t>
            </a:r>
          </a:p>
          <a:p>
            <a:r>
              <a:rPr lang="nl-NL" sz="2000" dirty="0" smtClean="0"/>
              <a:t>Placebo </a:t>
            </a:r>
            <a:r>
              <a:rPr lang="nl-NL" sz="2000" dirty="0" err="1" smtClean="0"/>
              <a:t>vs</a:t>
            </a:r>
            <a:r>
              <a:rPr lang="nl-NL" sz="2000" dirty="0" smtClean="0"/>
              <a:t> Allopurinol 100 mg</a:t>
            </a:r>
          </a:p>
          <a:p>
            <a:r>
              <a:rPr lang="nl-NL" sz="2000" dirty="0" smtClean="0"/>
              <a:t>Follow up 24 </a:t>
            </a:r>
            <a:r>
              <a:rPr lang="nl-NL" sz="2000" dirty="0" err="1" smtClean="0"/>
              <a:t>mnd</a:t>
            </a:r>
            <a:endParaRPr lang="nl-NL" sz="2000" dirty="0"/>
          </a:p>
        </p:txBody>
      </p:sp>
    </p:spTree>
    <p:extLst>
      <p:ext uri="{BB962C8B-B14F-4D97-AF65-F5344CB8AC3E}">
        <p14:creationId xmlns:p14="http://schemas.microsoft.com/office/powerpoint/2010/main" val="253193106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3-01-06 om 22.14.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953598"/>
            <a:ext cx="8028384" cy="5904402"/>
          </a:xfrm>
          <a:prstGeom prst="rect">
            <a:avLst/>
          </a:prstGeom>
        </p:spPr>
      </p:pic>
      <p:sp>
        <p:nvSpPr>
          <p:cNvPr id="3" name="Tekstvak 2"/>
          <p:cNvSpPr txBox="1"/>
          <p:nvPr/>
        </p:nvSpPr>
        <p:spPr>
          <a:xfrm>
            <a:off x="755576" y="40312"/>
            <a:ext cx="5265985" cy="1077218"/>
          </a:xfrm>
          <a:prstGeom prst="rect">
            <a:avLst/>
          </a:prstGeom>
          <a:noFill/>
        </p:spPr>
        <p:txBody>
          <a:bodyPr wrap="none" rtlCol="0">
            <a:spAutoFit/>
          </a:bodyPr>
          <a:lstStyle/>
          <a:p>
            <a:r>
              <a:rPr lang="nl-NL" sz="3200" dirty="0" smtClean="0">
                <a:solidFill>
                  <a:schemeClr val="bg1"/>
                </a:solidFill>
              </a:rPr>
              <a:t>Urinezuur en DN: de toekomst</a:t>
            </a:r>
            <a:endParaRPr lang="nl-NL" sz="3200" dirty="0">
              <a:solidFill>
                <a:schemeClr val="bg1"/>
              </a:solidFill>
            </a:endParaRPr>
          </a:p>
          <a:p>
            <a:endParaRPr lang="nl-NL" sz="3200" dirty="0"/>
          </a:p>
        </p:txBody>
      </p:sp>
    </p:spTree>
    <p:extLst>
      <p:ext uri="{BB962C8B-B14F-4D97-AF65-F5344CB8AC3E}">
        <p14:creationId xmlns:p14="http://schemas.microsoft.com/office/powerpoint/2010/main" val="3127554822"/>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5550242" cy="769441"/>
          </a:xfrm>
          <a:prstGeom prst="rect">
            <a:avLst/>
          </a:prstGeom>
          <a:noFill/>
        </p:spPr>
        <p:txBody>
          <a:bodyPr wrap="none" rtlCol="0">
            <a:spAutoFit/>
          </a:bodyPr>
          <a:lstStyle/>
          <a:p>
            <a:r>
              <a:rPr lang="nl-NL" sz="4400" dirty="0" smtClean="0">
                <a:solidFill>
                  <a:schemeClr val="bg1"/>
                </a:solidFill>
              </a:rPr>
              <a:t> </a:t>
            </a:r>
            <a:r>
              <a:rPr lang="nl-NL" sz="3200" dirty="0" smtClean="0">
                <a:solidFill>
                  <a:schemeClr val="bg1"/>
                </a:solidFill>
              </a:rPr>
              <a:t>Alternatieve behandelingen DN</a:t>
            </a:r>
            <a:endParaRPr lang="nl-NL" sz="3200" dirty="0">
              <a:solidFill>
                <a:schemeClr val="bg1"/>
              </a:solidFill>
            </a:endParaRPr>
          </a:p>
        </p:txBody>
      </p:sp>
      <p:sp>
        <p:nvSpPr>
          <p:cNvPr id="4" name="Tekstvak 3"/>
          <p:cNvSpPr txBox="1"/>
          <p:nvPr/>
        </p:nvSpPr>
        <p:spPr>
          <a:xfrm>
            <a:off x="683568" y="1916832"/>
            <a:ext cx="8136904" cy="3816430"/>
          </a:xfrm>
          <a:prstGeom prst="rect">
            <a:avLst/>
          </a:prstGeom>
          <a:noFill/>
        </p:spPr>
        <p:txBody>
          <a:bodyPr wrap="square" rtlCol="0">
            <a:spAutoFit/>
          </a:bodyPr>
          <a:lstStyle/>
          <a:p>
            <a:pPr marL="342900" indent="-342900">
              <a:buAutoNum type="arabicPeriod"/>
            </a:pPr>
            <a:endParaRPr lang="nl-NL" dirty="0"/>
          </a:p>
          <a:p>
            <a:r>
              <a:rPr lang="nl-NL" sz="2800" dirty="0" smtClean="0"/>
              <a:t>Therapeutische opties naast RAS blokkade???</a:t>
            </a:r>
          </a:p>
          <a:p>
            <a:r>
              <a:rPr lang="nl-NL" sz="2800" dirty="0" smtClean="0"/>
              <a:t>	</a:t>
            </a:r>
            <a:r>
              <a:rPr lang="nl-NL" sz="2800" dirty="0" smtClean="0">
                <a:solidFill>
                  <a:srgbClr val="E6E0EC"/>
                </a:solidFill>
              </a:rPr>
              <a:t>- </a:t>
            </a:r>
            <a:r>
              <a:rPr lang="nl-NL" sz="2800" dirty="0" err="1" smtClean="0">
                <a:solidFill>
                  <a:srgbClr val="E6E0EC"/>
                </a:solidFill>
              </a:rPr>
              <a:t>Aliskiren</a:t>
            </a:r>
            <a:endParaRPr lang="nl-NL" sz="2800" dirty="0" smtClean="0">
              <a:solidFill>
                <a:srgbClr val="E6E0EC"/>
              </a:solidFill>
            </a:endParaRPr>
          </a:p>
          <a:p>
            <a:r>
              <a:rPr lang="nl-NL" sz="2800" dirty="0"/>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Mineralocorticoid</a:t>
            </a:r>
            <a:r>
              <a:rPr lang="nl-NL" sz="2800" dirty="0" smtClean="0">
                <a:solidFill>
                  <a:schemeClr val="accent4">
                    <a:lumMod val="20000"/>
                    <a:lumOff val="80000"/>
                  </a:schemeClr>
                </a:solidFill>
              </a:rPr>
              <a:t> blokkade</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Allopurinol</a:t>
            </a:r>
          </a:p>
          <a:p>
            <a:r>
              <a:rPr lang="nl-NL" sz="2800" dirty="0">
                <a:solidFill>
                  <a:schemeClr val="accent4">
                    <a:lumMod val="20000"/>
                    <a:lumOff val="80000"/>
                  </a:schemeClr>
                </a:solidFill>
              </a:rPr>
              <a:t>	</a:t>
            </a:r>
            <a:r>
              <a:rPr lang="nl-NL" sz="2800" dirty="0" smtClean="0">
                <a:solidFill>
                  <a:schemeClr val="accent4"/>
                </a:solidFill>
              </a:rPr>
              <a:t>- </a:t>
            </a:r>
            <a:r>
              <a:rPr lang="nl-NL" sz="2800" dirty="0" err="1" smtClean="0">
                <a:solidFill>
                  <a:schemeClr val="accent4"/>
                </a:solidFill>
              </a:rPr>
              <a:t>Bardoxolone</a:t>
            </a:r>
            <a:endParaRPr lang="nl-NL" sz="2800" dirty="0">
              <a:solidFill>
                <a:schemeClr val="accent4"/>
              </a:solidFill>
            </a:endParaRPr>
          </a:p>
          <a:p>
            <a:r>
              <a:rPr lang="nl-NL" sz="2800" dirty="0" smtClean="0">
                <a:solidFill>
                  <a:schemeClr val="accent4">
                    <a:lumMod val="20000"/>
                    <a:lumOff val="80000"/>
                  </a:schemeClr>
                </a:solidFill>
              </a:rPr>
              <a:t>	- </a:t>
            </a:r>
            <a:r>
              <a:rPr lang="nl-NL" sz="2800" dirty="0" err="1" smtClean="0">
                <a:solidFill>
                  <a:schemeClr val="accent4">
                    <a:lumMod val="20000"/>
                    <a:lumOff val="80000"/>
                  </a:schemeClr>
                </a:solidFill>
              </a:rPr>
              <a:t>Sevelamer</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Pirfenidone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Pyridoxamine</a:t>
            </a:r>
            <a:endParaRPr lang="nl-NL" sz="2800" dirty="0" smtClean="0">
              <a:solidFill>
                <a:schemeClr val="accent4">
                  <a:lumMod val="20000"/>
                  <a:lumOff val="80000"/>
                </a:schemeClr>
              </a:solidFill>
            </a:endParaRPr>
          </a:p>
        </p:txBody>
      </p:sp>
    </p:spTree>
    <p:extLst>
      <p:ext uri="{BB962C8B-B14F-4D97-AF65-F5344CB8AC3E}">
        <p14:creationId xmlns:p14="http://schemas.microsoft.com/office/powerpoint/2010/main" val="1082762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5977518" cy="584776"/>
          </a:xfrm>
          <a:prstGeom prst="rect">
            <a:avLst/>
          </a:prstGeom>
          <a:noFill/>
        </p:spPr>
        <p:txBody>
          <a:bodyPr wrap="none" rtlCol="0">
            <a:spAutoFit/>
          </a:bodyPr>
          <a:lstStyle/>
          <a:p>
            <a:r>
              <a:rPr lang="nl-NL" sz="3200" dirty="0" smtClean="0">
                <a:solidFill>
                  <a:schemeClr val="bg1"/>
                </a:solidFill>
              </a:rPr>
              <a:t>Anti-</a:t>
            </a:r>
            <a:r>
              <a:rPr lang="nl-NL" sz="3200" dirty="0" err="1" smtClean="0">
                <a:solidFill>
                  <a:schemeClr val="bg1"/>
                </a:solidFill>
              </a:rPr>
              <a:t>inflammatory</a:t>
            </a:r>
            <a:r>
              <a:rPr lang="nl-NL" sz="3200" dirty="0" smtClean="0">
                <a:solidFill>
                  <a:schemeClr val="bg1"/>
                </a:solidFill>
              </a:rPr>
              <a:t> </a:t>
            </a:r>
            <a:r>
              <a:rPr lang="nl-NL" sz="3200" dirty="0" err="1" smtClean="0">
                <a:solidFill>
                  <a:schemeClr val="bg1"/>
                </a:solidFill>
              </a:rPr>
              <a:t>molecules</a:t>
            </a:r>
            <a:r>
              <a:rPr lang="nl-NL" sz="3200" dirty="0" smtClean="0">
                <a:solidFill>
                  <a:schemeClr val="bg1"/>
                </a:solidFill>
              </a:rPr>
              <a:t>: Nrf2</a:t>
            </a:r>
            <a:endParaRPr lang="nl-NL" sz="3200" dirty="0">
              <a:solidFill>
                <a:schemeClr val="bg1"/>
              </a:solidFill>
            </a:endParaRPr>
          </a:p>
        </p:txBody>
      </p:sp>
      <p:sp>
        <p:nvSpPr>
          <p:cNvPr id="3" name="Tekstvak 2"/>
          <p:cNvSpPr txBox="1"/>
          <p:nvPr/>
        </p:nvSpPr>
        <p:spPr>
          <a:xfrm>
            <a:off x="467544" y="1052736"/>
            <a:ext cx="8064896" cy="830997"/>
          </a:xfrm>
          <a:prstGeom prst="rect">
            <a:avLst/>
          </a:prstGeom>
          <a:noFill/>
        </p:spPr>
        <p:txBody>
          <a:bodyPr wrap="square" rtlCol="0">
            <a:spAutoFit/>
          </a:bodyPr>
          <a:lstStyle/>
          <a:p>
            <a:r>
              <a:rPr lang="nl-NL" sz="2400" dirty="0" err="1" smtClean="0"/>
              <a:t>Nuclear</a:t>
            </a:r>
            <a:r>
              <a:rPr lang="nl-NL" sz="2400" dirty="0" smtClean="0"/>
              <a:t> factor erythroid-2-related factor-2 (Nrf2) </a:t>
            </a:r>
            <a:r>
              <a:rPr lang="nl-NL" sz="2400" dirty="0" err="1" smtClean="0"/>
              <a:t>Activation</a:t>
            </a:r>
            <a:endParaRPr lang="nl-NL" sz="2400" dirty="0" smtClean="0"/>
          </a:p>
          <a:p>
            <a:r>
              <a:rPr lang="nl-NL" sz="2400" dirty="0" smtClean="0"/>
              <a:t>=&gt; Anti </a:t>
            </a:r>
            <a:r>
              <a:rPr lang="nl-NL" sz="2400" dirty="0" err="1" smtClean="0"/>
              <a:t>inflammatory</a:t>
            </a:r>
            <a:r>
              <a:rPr lang="nl-NL" sz="2400" dirty="0" smtClean="0"/>
              <a:t> &amp; Tissue </a:t>
            </a:r>
            <a:r>
              <a:rPr lang="nl-NL" sz="2400" dirty="0" err="1" smtClean="0"/>
              <a:t>Protective</a:t>
            </a:r>
            <a:endParaRPr lang="nl-NL" sz="2400" dirty="0"/>
          </a:p>
        </p:txBody>
      </p:sp>
      <p:pic>
        <p:nvPicPr>
          <p:cNvPr id="7" name="Afbeelding 6" descr="Schermafbeelding 2013-01-04 om 15.09.3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980728"/>
            <a:ext cx="9144000" cy="5877272"/>
          </a:xfrm>
          <a:prstGeom prst="rect">
            <a:avLst/>
          </a:prstGeom>
        </p:spPr>
      </p:pic>
    </p:spTree>
    <p:extLst>
      <p:ext uri="{BB962C8B-B14F-4D97-AF65-F5344CB8AC3E}">
        <p14:creationId xmlns:p14="http://schemas.microsoft.com/office/powerpoint/2010/main" val="85758584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6072470" cy="646331"/>
          </a:xfrm>
          <a:prstGeom prst="rect">
            <a:avLst/>
          </a:prstGeom>
          <a:noFill/>
        </p:spPr>
        <p:txBody>
          <a:bodyPr wrap="none" rtlCol="0">
            <a:spAutoFit/>
          </a:bodyPr>
          <a:lstStyle/>
          <a:p>
            <a:r>
              <a:rPr lang="nl-NL" sz="3600" dirty="0" smtClean="0">
                <a:solidFill>
                  <a:schemeClr val="bg1"/>
                </a:solidFill>
              </a:rPr>
              <a:t>Nrf2 en DN: Effect </a:t>
            </a:r>
            <a:r>
              <a:rPr lang="nl-NL" sz="3600" dirty="0" err="1" smtClean="0">
                <a:solidFill>
                  <a:schemeClr val="bg1"/>
                </a:solidFill>
              </a:rPr>
              <a:t>Bardoxolone</a:t>
            </a:r>
            <a:endParaRPr lang="nl-NL" sz="3600" dirty="0">
              <a:solidFill>
                <a:schemeClr val="bg1"/>
              </a:solidFill>
            </a:endParaRPr>
          </a:p>
        </p:txBody>
      </p:sp>
      <p:sp>
        <p:nvSpPr>
          <p:cNvPr id="4" name="Tekstvak 3"/>
          <p:cNvSpPr txBox="1"/>
          <p:nvPr/>
        </p:nvSpPr>
        <p:spPr>
          <a:xfrm>
            <a:off x="6372200" y="6381328"/>
            <a:ext cx="2571086" cy="276999"/>
          </a:xfrm>
          <a:prstGeom prst="rect">
            <a:avLst/>
          </a:prstGeom>
          <a:noFill/>
        </p:spPr>
        <p:txBody>
          <a:bodyPr wrap="none" rtlCol="0">
            <a:spAutoFit/>
          </a:bodyPr>
          <a:lstStyle/>
          <a:p>
            <a:r>
              <a:rPr lang="nl-NL" sz="1200" i="1" dirty="0" smtClean="0"/>
              <a:t>Pergola et al, NEJM 2011; 365:327-36</a:t>
            </a:r>
            <a:endParaRPr lang="nl-NL" sz="1200" i="1" dirty="0"/>
          </a:p>
        </p:txBody>
      </p:sp>
      <p:pic>
        <p:nvPicPr>
          <p:cNvPr id="5" name="Afbeelding 4" descr="BEAM.gif"/>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916832"/>
            <a:ext cx="7493596" cy="4577294"/>
          </a:xfrm>
          <a:prstGeom prst="rect">
            <a:avLst/>
          </a:prstGeom>
        </p:spPr>
      </p:pic>
      <p:sp>
        <p:nvSpPr>
          <p:cNvPr id="6" name="Tekstvak 5"/>
          <p:cNvSpPr txBox="1"/>
          <p:nvPr/>
        </p:nvSpPr>
        <p:spPr>
          <a:xfrm>
            <a:off x="611560" y="1052736"/>
            <a:ext cx="7222224" cy="1015663"/>
          </a:xfrm>
          <a:prstGeom prst="rect">
            <a:avLst/>
          </a:prstGeom>
          <a:solidFill>
            <a:schemeClr val="accent4">
              <a:lumMod val="20000"/>
              <a:lumOff val="80000"/>
            </a:schemeClr>
          </a:solidFill>
        </p:spPr>
        <p:txBody>
          <a:bodyPr wrap="none" rtlCol="0">
            <a:spAutoFit/>
          </a:bodyPr>
          <a:lstStyle/>
          <a:p>
            <a:r>
              <a:rPr lang="nl-NL" sz="2000" dirty="0" err="1">
                <a:solidFill>
                  <a:srgbClr val="000000"/>
                </a:solidFill>
              </a:rPr>
              <a:t>Bardoxolone</a:t>
            </a:r>
            <a:r>
              <a:rPr lang="nl-NL" sz="2000" dirty="0">
                <a:solidFill>
                  <a:srgbClr val="000000"/>
                </a:solidFill>
              </a:rPr>
              <a:t> in T2D (BEAM)</a:t>
            </a:r>
          </a:p>
          <a:p>
            <a:r>
              <a:rPr lang="nl-NL" sz="2000" dirty="0" err="1"/>
              <a:t>Dose</a:t>
            </a:r>
            <a:r>
              <a:rPr lang="nl-NL" sz="2000" dirty="0"/>
              <a:t>-effect of </a:t>
            </a:r>
            <a:r>
              <a:rPr lang="nl-NL" sz="2000" dirty="0" err="1"/>
              <a:t>bardoxolone</a:t>
            </a:r>
            <a:r>
              <a:rPr lang="nl-NL" sz="2000" dirty="0"/>
              <a:t> in T2D (n=227) </a:t>
            </a:r>
            <a:r>
              <a:rPr lang="nl-NL" sz="2000" dirty="0" err="1"/>
              <a:t>with</a:t>
            </a:r>
            <a:r>
              <a:rPr lang="nl-NL" sz="2000" dirty="0"/>
              <a:t> </a:t>
            </a:r>
            <a:r>
              <a:rPr lang="nl-NL" sz="2000" dirty="0" err="1"/>
              <a:t>eGFR</a:t>
            </a:r>
            <a:r>
              <a:rPr lang="nl-NL" sz="2000" dirty="0"/>
              <a:t> 20-45 ml/min</a:t>
            </a:r>
          </a:p>
          <a:p>
            <a:r>
              <a:rPr lang="nl-NL" sz="2000" dirty="0"/>
              <a:t>Follow up 52 </a:t>
            </a:r>
            <a:r>
              <a:rPr lang="nl-NL" sz="2000" dirty="0" err="1" smtClean="0"/>
              <a:t>wk</a:t>
            </a:r>
            <a:endParaRPr lang="nl-NL" sz="2000" dirty="0"/>
          </a:p>
        </p:txBody>
      </p:sp>
    </p:spTree>
    <p:extLst>
      <p:ext uri="{BB962C8B-B14F-4D97-AF65-F5344CB8AC3E}">
        <p14:creationId xmlns:p14="http://schemas.microsoft.com/office/powerpoint/2010/main" val="10454507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467544" y="13089"/>
            <a:ext cx="6262502" cy="646331"/>
          </a:xfrm>
          <a:prstGeom prst="rect">
            <a:avLst/>
          </a:prstGeom>
          <a:noFill/>
        </p:spPr>
        <p:txBody>
          <a:bodyPr wrap="none" rtlCol="0">
            <a:spAutoFit/>
          </a:bodyPr>
          <a:lstStyle/>
          <a:p>
            <a:r>
              <a:rPr lang="nl-NL" sz="3600" dirty="0" smtClean="0">
                <a:solidFill>
                  <a:schemeClr val="bg1"/>
                </a:solidFill>
              </a:rPr>
              <a:t>Nrf2 en DN: einde </a:t>
            </a:r>
            <a:r>
              <a:rPr lang="nl-NL" sz="3600" dirty="0" err="1" smtClean="0">
                <a:solidFill>
                  <a:schemeClr val="bg1"/>
                </a:solidFill>
              </a:rPr>
              <a:t>Bardoxolone</a:t>
            </a:r>
            <a:r>
              <a:rPr lang="nl-NL" sz="3600" dirty="0" smtClean="0">
                <a:solidFill>
                  <a:schemeClr val="bg1"/>
                </a:solidFill>
              </a:rPr>
              <a:t>?</a:t>
            </a:r>
            <a:endParaRPr lang="nl-NL" sz="3600" dirty="0">
              <a:solidFill>
                <a:schemeClr val="bg1"/>
              </a:solidFill>
            </a:endParaRPr>
          </a:p>
        </p:txBody>
      </p:sp>
      <p:pic>
        <p:nvPicPr>
          <p:cNvPr id="3" name="Afbeelding 2" descr="Schermafbeelding 2013-01-06 om 22.21.06.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1560" y="963599"/>
            <a:ext cx="7848872" cy="5469994"/>
          </a:xfrm>
          <a:prstGeom prst="rect">
            <a:avLst/>
          </a:prstGeom>
        </p:spPr>
      </p:pic>
    </p:spTree>
    <p:extLst>
      <p:ext uri="{BB962C8B-B14F-4D97-AF65-F5344CB8AC3E}">
        <p14:creationId xmlns:p14="http://schemas.microsoft.com/office/powerpoint/2010/main" val="30704822"/>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descr="Schermafbeelding 2013-01-06 om 15.55.4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15616" y="1544514"/>
            <a:ext cx="7236296" cy="4676932"/>
          </a:xfrm>
          <a:prstGeom prst="rect">
            <a:avLst/>
          </a:prstGeom>
        </p:spPr>
      </p:pic>
      <p:sp>
        <p:nvSpPr>
          <p:cNvPr id="5" name="Tekstvak 4"/>
          <p:cNvSpPr txBox="1"/>
          <p:nvPr/>
        </p:nvSpPr>
        <p:spPr>
          <a:xfrm>
            <a:off x="4416624" y="6478137"/>
            <a:ext cx="3653351" cy="307777"/>
          </a:xfrm>
          <a:prstGeom prst="rect">
            <a:avLst/>
          </a:prstGeom>
          <a:noFill/>
        </p:spPr>
        <p:txBody>
          <a:bodyPr wrap="none" rtlCol="0">
            <a:spAutoFit/>
          </a:bodyPr>
          <a:lstStyle/>
          <a:p>
            <a:r>
              <a:rPr lang="nl-NL" sz="1400" i="1" dirty="0"/>
              <a:t>Am J </a:t>
            </a:r>
            <a:r>
              <a:rPr lang="nl-NL" sz="1400" i="1" dirty="0" err="1"/>
              <a:t>Physiol</a:t>
            </a:r>
            <a:r>
              <a:rPr lang="nl-NL" sz="1400" i="1" dirty="0"/>
              <a:t> </a:t>
            </a:r>
            <a:r>
              <a:rPr lang="nl-NL" sz="1400" i="1" dirty="0" err="1"/>
              <a:t>Renal</a:t>
            </a:r>
            <a:r>
              <a:rPr lang="nl-NL" sz="1400" i="1" dirty="0"/>
              <a:t> </a:t>
            </a:r>
            <a:r>
              <a:rPr lang="nl-NL" sz="1400" i="1" dirty="0" err="1"/>
              <a:t>Physiol</a:t>
            </a:r>
            <a:r>
              <a:rPr lang="nl-NL" sz="1400" i="1" dirty="0"/>
              <a:t> (November 7, 2012).</a:t>
            </a:r>
          </a:p>
        </p:txBody>
      </p:sp>
      <p:pic>
        <p:nvPicPr>
          <p:cNvPr id="6" name="Afbeelding 5" descr="Schermafbeelding 2013-01-06 om 15.52.43.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27652"/>
            <a:ext cx="8892480" cy="5194531"/>
          </a:xfrm>
          <a:prstGeom prst="rect">
            <a:avLst/>
          </a:prstGeom>
        </p:spPr>
      </p:pic>
      <p:sp>
        <p:nvSpPr>
          <p:cNvPr id="2" name="Tekstvak 1"/>
          <p:cNvSpPr txBox="1"/>
          <p:nvPr/>
        </p:nvSpPr>
        <p:spPr>
          <a:xfrm>
            <a:off x="1475657" y="908720"/>
            <a:ext cx="6120680" cy="646331"/>
          </a:xfrm>
          <a:prstGeom prst="rect">
            <a:avLst/>
          </a:prstGeom>
          <a:solidFill>
            <a:schemeClr val="accent4">
              <a:lumMod val="40000"/>
              <a:lumOff val="60000"/>
            </a:schemeClr>
          </a:solidFill>
        </p:spPr>
        <p:txBody>
          <a:bodyPr wrap="square" rtlCol="0">
            <a:spAutoFit/>
          </a:bodyPr>
          <a:lstStyle/>
          <a:p>
            <a:r>
              <a:rPr lang="nl-NL" b="1" dirty="0">
                <a:solidFill>
                  <a:srgbClr val="000000"/>
                </a:solidFill>
              </a:rPr>
              <a:t>ANALOGUES OF BARDOXOLONE METHYL WORSEN DIABETIC</a:t>
            </a:r>
          </a:p>
          <a:p>
            <a:r>
              <a:rPr lang="nl-NL" dirty="0">
                <a:solidFill>
                  <a:srgbClr val="000000"/>
                </a:solidFill>
              </a:rPr>
              <a:t> </a:t>
            </a:r>
            <a:r>
              <a:rPr lang="nl-NL" b="1" dirty="0">
                <a:solidFill>
                  <a:srgbClr val="000000"/>
                </a:solidFill>
              </a:rPr>
              <a:t>NEPHROPATHY IN RATS WITH ADDITIONAL ADVERSE </a:t>
            </a:r>
            <a:r>
              <a:rPr lang="nl-NL" b="1" dirty="0" smtClean="0">
                <a:solidFill>
                  <a:srgbClr val="000000"/>
                </a:solidFill>
              </a:rPr>
              <a:t>EFFECTS</a:t>
            </a:r>
            <a:endParaRPr lang="nl-NL" dirty="0">
              <a:solidFill>
                <a:srgbClr val="000000"/>
              </a:solidFill>
            </a:endParaRPr>
          </a:p>
        </p:txBody>
      </p:sp>
      <p:sp>
        <p:nvSpPr>
          <p:cNvPr id="7" name="Tekstvak 6"/>
          <p:cNvSpPr txBox="1"/>
          <p:nvPr/>
        </p:nvSpPr>
        <p:spPr>
          <a:xfrm>
            <a:off x="1043608" y="116632"/>
            <a:ext cx="5976664" cy="584776"/>
          </a:xfrm>
          <a:prstGeom prst="rect">
            <a:avLst/>
          </a:prstGeom>
          <a:noFill/>
        </p:spPr>
        <p:txBody>
          <a:bodyPr wrap="square" rtlCol="0">
            <a:spAutoFit/>
          </a:bodyPr>
          <a:lstStyle/>
          <a:p>
            <a:r>
              <a:rPr lang="nl-NL" sz="3200" dirty="0" smtClean="0">
                <a:solidFill>
                  <a:schemeClr val="bg1"/>
                </a:solidFill>
              </a:rPr>
              <a:t>Nrf2 en DN: Effect </a:t>
            </a:r>
            <a:r>
              <a:rPr lang="nl-NL" sz="3200" dirty="0" err="1" smtClean="0">
                <a:solidFill>
                  <a:schemeClr val="bg1"/>
                </a:solidFill>
              </a:rPr>
              <a:t>Bardoxolone</a:t>
            </a:r>
            <a:endParaRPr lang="nl-NL" sz="3200" dirty="0">
              <a:solidFill>
                <a:schemeClr val="bg1"/>
              </a:solidFill>
            </a:endParaRPr>
          </a:p>
        </p:txBody>
      </p:sp>
    </p:spTree>
    <p:extLst>
      <p:ext uri="{BB962C8B-B14F-4D97-AF65-F5344CB8AC3E}">
        <p14:creationId xmlns:p14="http://schemas.microsoft.com/office/powerpoint/2010/main" val="78159589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5550242" cy="769441"/>
          </a:xfrm>
          <a:prstGeom prst="rect">
            <a:avLst/>
          </a:prstGeom>
          <a:noFill/>
        </p:spPr>
        <p:txBody>
          <a:bodyPr wrap="none" rtlCol="0">
            <a:spAutoFit/>
          </a:bodyPr>
          <a:lstStyle/>
          <a:p>
            <a:r>
              <a:rPr lang="nl-NL" sz="4400" dirty="0" smtClean="0">
                <a:solidFill>
                  <a:schemeClr val="bg1"/>
                </a:solidFill>
              </a:rPr>
              <a:t> </a:t>
            </a:r>
            <a:r>
              <a:rPr lang="nl-NL" sz="3200" dirty="0" smtClean="0">
                <a:solidFill>
                  <a:schemeClr val="bg1"/>
                </a:solidFill>
              </a:rPr>
              <a:t>Alternatieve behandelingen DN</a:t>
            </a:r>
            <a:endParaRPr lang="nl-NL" sz="3200" dirty="0">
              <a:solidFill>
                <a:schemeClr val="bg1"/>
              </a:solidFill>
            </a:endParaRPr>
          </a:p>
        </p:txBody>
      </p:sp>
      <p:sp>
        <p:nvSpPr>
          <p:cNvPr id="4" name="Tekstvak 3"/>
          <p:cNvSpPr txBox="1"/>
          <p:nvPr/>
        </p:nvSpPr>
        <p:spPr>
          <a:xfrm>
            <a:off x="683568" y="1916832"/>
            <a:ext cx="8136904" cy="3816430"/>
          </a:xfrm>
          <a:prstGeom prst="rect">
            <a:avLst/>
          </a:prstGeom>
          <a:noFill/>
        </p:spPr>
        <p:txBody>
          <a:bodyPr wrap="square" rtlCol="0">
            <a:spAutoFit/>
          </a:bodyPr>
          <a:lstStyle/>
          <a:p>
            <a:pPr marL="342900" indent="-342900">
              <a:buAutoNum type="arabicPeriod"/>
            </a:pPr>
            <a:endParaRPr lang="nl-NL" dirty="0"/>
          </a:p>
          <a:p>
            <a:r>
              <a:rPr lang="nl-NL" sz="2800" dirty="0" smtClean="0"/>
              <a:t>Therapeutische opties naast RAS blokkade???</a:t>
            </a:r>
          </a:p>
          <a:p>
            <a:r>
              <a:rPr lang="nl-NL" sz="2800" dirty="0" smtClean="0"/>
              <a:t>	</a:t>
            </a:r>
            <a:r>
              <a:rPr lang="nl-NL" sz="2800" dirty="0" smtClean="0">
                <a:solidFill>
                  <a:srgbClr val="E6E0EC"/>
                </a:solidFill>
              </a:rPr>
              <a:t>- </a:t>
            </a:r>
            <a:r>
              <a:rPr lang="nl-NL" sz="2800" dirty="0" err="1" smtClean="0">
                <a:solidFill>
                  <a:srgbClr val="E6E0EC"/>
                </a:solidFill>
              </a:rPr>
              <a:t>Aliskiren</a:t>
            </a:r>
            <a:endParaRPr lang="nl-NL" sz="2800" dirty="0" smtClean="0">
              <a:solidFill>
                <a:srgbClr val="E6E0EC"/>
              </a:solidFill>
            </a:endParaRPr>
          </a:p>
          <a:p>
            <a:r>
              <a:rPr lang="nl-NL" sz="2800" dirty="0"/>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Mineralocorticoid</a:t>
            </a:r>
            <a:r>
              <a:rPr lang="nl-NL" sz="2800" dirty="0" smtClean="0">
                <a:solidFill>
                  <a:schemeClr val="accent4">
                    <a:lumMod val="20000"/>
                    <a:lumOff val="80000"/>
                  </a:schemeClr>
                </a:solidFill>
              </a:rPr>
              <a:t> blokkade</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Allopurinol</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a:solidFill>
                  <a:schemeClr val="accent4">
                    <a:lumMod val="20000"/>
                    <a:lumOff val="80000"/>
                  </a:schemeClr>
                </a:solidFill>
              </a:rPr>
              <a:t>Bardoxolone</a:t>
            </a:r>
            <a:endParaRPr lang="nl-NL" sz="2800" dirty="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solidFill>
              </a:rPr>
              <a:t>- </a:t>
            </a:r>
            <a:r>
              <a:rPr lang="nl-NL" sz="2800" dirty="0" err="1" smtClean="0">
                <a:solidFill>
                  <a:schemeClr val="accent4"/>
                </a:solidFill>
              </a:rPr>
              <a:t>Sevelamer</a:t>
            </a:r>
            <a:endParaRPr lang="nl-NL" sz="2800" dirty="0" smtClean="0">
              <a:solidFill>
                <a:schemeClr val="accent4"/>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Pirfenidone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Pyridoxamine</a:t>
            </a:r>
            <a:endParaRPr lang="nl-NL" sz="2800" dirty="0" smtClean="0">
              <a:solidFill>
                <a:schemeClr val="accent4">
                  <a:lumMod val="20000"/>
                  <a:lumOff val="80000"/>
                </a:schemeClr>
              </a:solidFill>
            </a:endParaRPr>
          </a:p>
        </p:txBody>
      </p:sp>
    </p:spTree>
    <p:extLst>
      <p:ext uri="{BB962C8B-B14F-4D97-AF65-F5344CB8AC3E}">
        <p14:creationId xmlns:p14="http://schemas.microsoft.com/office/powerpoint/2010/main" val="108276263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6" end="6"/>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620688" y="260648"/>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b="1" dirty="0" err="1" smtClean="0">
                <a:solidFill>
                  <a:srgbClr val="FFFFFF"/>
                </a:solidFill>
                <a:latin typeface="Arial" charset="0"/>
              </a:rPr>
              <a:t>Histopathologie</a:t>
            </a:r>
            <a:r>
              <a:rPr lang="en-GB" b="1" dirty="0" smtClean="0">
                <a:solidFill>
                  <a:srgbClr val="FFFFFF"/>
                </a:solidFill>
                <a:latin typeface="Arial" charset="0"/>
              </a:rPr>
              <a:t> in DN</a:t>
            </a:r>
            <a:endParaRPr lang="en-GB" b="1" dirty="0">
              <a:solidFill>
                <a:srgbClr val="FFFFFF"/>
              </a:solidFill>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196752"/>
            <a:ext cx="3245760" cy="489363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395536" y="6237312"/>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Tervaert</a:t>
            </a:r>
            <a:r>
              <a:rPr lang="en-GB" sz="1100" b="1" dirty="0">
                <a:latin typeface="Arial" charset="0"/>
              </a:rPr>
              <a:t> T W C et al. JASN 2010;21:556-563</a:t>
            </a:r>
          </a:p>
        </p:txBody>
      </p:sp>
      <p:sp>
        <p:nvSpPr>
          <p:cNvPr id="3077" name="Text Box 5"/>
          <p:cNvSpPr txBox="1">
            <a:spLocks noChangeArrowheads="1"/>
          </p:cNvSpPr>
          <p:nvPr/>
        </p:nvSpPr>
        <p:spPr bwMode="auto">
          <a:xfrm>
            <a:off x="97920" y="6613175"/>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Lst>
              <a:defRPr sz="2400">
                <a:solidFill>
                  <a:srgbClr val="000000"/>
                </a:solidFill>
                <a:latin typeface="Times New Roman" charset="0"/>
                <a:ea typeface="ＭＳ Ｐゴシック" charset="0"/>
                <a:cs typeface="msgothic" charset="0"/>
              </a:defRPr>
            </a:lvl9pPr>
          </a:lstStyle>
          <a:p>
            <a:r>
              <a:rPr lang="en-GB" sz="900">
                <a:latin typeface="Arial" charset="0"/>
              </a:rPr>
              <a:t>©2010 by American Society of Nephrology</a:t>
            </a:r>
          </a:p>
        </p:txBody>
      </p:sp>
      <p:sp>
        <p:nvSpPr>
          <p:cNvPr id="2" name="Tekstvak 1"/>
          <p:cNvSpPr txBox="1"/>
          <p:nvPr/>
        </p:nvSpPr>
        <p:spPr>
          <a:xfrm>
            <a:off x="3826920" y="2060848"/>
            <a:ext cx="5317080" cy="3046988"/>
          </a:xfrm>
          <a:prstGeom prst="rect">
            <a:avLst/>
          </a:prstGeom>
          <a:solidFill>
            <a:schemeClr val="accent4">
              <a:lumMod val="20000"/>
              <a:lumOff val="80000"/>
            </a:schemeClr>
          </a:solidFill>
        </p:spPr>
        <p:txBody>
          <a:bodyPr wrap="none" rtlCol="0">
            <a:spAutoFit/>
          </a:bodyPr>
          <a:lstStyle/>
          <a:p>
            <a:r>
              <a:rPr lang="nl-NL" sz="2400" dirty="0" smtClean="0"/>
              <a:t>Histopathologische veranderingen in DN:</a:t>
            </a:r>
          </a:p>
          <a:p>
            <a:endParaRPr lang="nl-NL" sz="2400" dirty="0"/>
          </a:p>
          <a:p>
            <a:r>
              <a:rPr lang="nl-NL" sz="2400" dirty="0" smtClean="0"/>
              <a:t>GBM verbreding</a:t>
            </a:r>
          </a:p>
          <a:p>
            <a:r>
              <a:rPr lang="nl-NL" sz="2400" dirty="0" err="1" smtClean="0"/>
              <a:t>Mesangiale</a:t>
            </a:r>
            <a:r>
              <a:rPr lang="nl-NL" sz="2400" dirty="0" smtClean="0"/>
              <a:t> matrix expansie</a:t>
            </a:r>
          </a:p>
          <a:p>
            <a:r>
              <a:rPr lang="nl-NL" sz="2400" dirty="0" err="1" smtClean="0"/>
              <a:t>Kimmelstiel-Wilson</a:t>
            </a:r>
            <a:r>
              <a:rPr lang="nl-NL" sz="2400" dirty="0" smtClean="0"/>
              <a:t> laesies</a:t>
            </a:r>
          </a:p>
          <a:p>
            <a:r>
              <a:rPr lang="nl-NL" sz="2400" dirty="0" err="1" smtClean="0"/>
              <a:t>Glomerulosclerose</a:t>
            </a:r>
            <a:endParaRPr lang="nl-NL" sz="2400" dirty="0" smtClean="0"/>
          </a:p>
          <a:p>
            <a:endParaRPr lang="nl-NL" sz="2400" dirty="0" smtClean="0"/>
          </a:p>
          <a:p>
            <a:endParaRPr lang="nl-NL" sz="2400" dirty="0"/>
          </a:p>
        </p:txBody>
      </p:sp>
    </p:spTree>
    <p:extLst>
      <p:ext uri="{BB962C8B-B14F-4D97-AF65-F5344CB8AC3E}">
        <p14:creationId xmlns:p14="http://schemas.microsoft.com/office/powerpoint/2010/main" val="212996954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3-01-04 om 15.30.1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33970"/>
            <a:ext cx="9036496" cy="5924029"/>
          </a:xfrm>
          <a:prstGeom prst="rect">
            <a:avLst/>
          </a:prstGeom>
        </p:spPr>
      </p:pic>
      <p:sp>
        <p:nvSpPr>
          <p:cNvPr id="3" name="Tekstvak 2"/>
          <p:cNvSpPr txBox="1"/>
          <p:nvPr/>
        </p:nvSpPr>
        <p:spPr>
          <a:xfrm>
            <a:off x="1331640" y="116632"/>
            <a:ext cx="2164575" cy="584776"/>
          </a:xfrm>
          <a:prstGeom prst="rect">
            <a:avLst/>
          </a:prstGeom>
          <a:noFill/>
        </p:spPr>
        <p:txBody>
          <a:bodyPr wrap="none" rtlCol="0">
            <a:spAutoFit/>
          </a:bodyPr>
          <a:lstStyle/>
          <a:p>
            <a:r>
              <a:rPr lang="nl-NL" sz="3200" dirty="0" err="1" smtClean="0">
                <a:solidFill>
                  <a:srgbClr val="FFFFFF"/>
                </a:solidFill>
              </a:rPr>
              <a:t>AGEs</a:t>
            </a:r>
            <a:r>
              <a:rPr lang="nl-NL" sz="3200" dirty="0" smtClean="0">
                <a:solidFill>
                  <a:srgbClr val="FFFFFF"/>
                </a:solidFill>
              </a:rPr>
              <a:t> en DN</a:t>
            </a:r>
            <a:endParaRPr lang="nl-NL" sz="3200" dirty="0">
              <a:solidFill>
                <a:srgbClr val="FFFFFF"/>
              </a:solidFill>
            </a:endParaRPr>
          </a:p>
        </p:txBody>
      </p:sp>
    </p:spTree>
    <p:extLst>
      <p:ext uri="{BB962C8B-B14F-4D97-AF65-F5344CB8AC3E}">
        <p14:creationId xmlns:p14="http://schemas.microsoft.com/office/powerpoint/2010/main" val="318688742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1115616" y="188640"/>
            <a:ext cx="1149022" cy="646331"/>
          </a:xfrm>
          <a:prstGeom prst="rect">
            <a:avLst/>
          </a:prstGeom>
          <a:noFill/>
        </p:spPr>
        <p:txBody>
          <a:bodyPr wrap="none" rtlCol="0">
            <a:spAutoFit/>
          </a:bodyPr>
          <a:lstStyle/>
          <a:p>
            <a:r>
              <a:rPr lang="nl-NL" sz="3600" dirty="0" err="1" smtClean="0">
                <a:solidFill>
                  <a:schemeClr val="bg1"/>
                </a:solidFill>
              </a:rPr>
              <a:t>AGEs</a:t>
            </a:r>
            <a:endParaRPr lang="nl-NL" sz="3600" dirty="0">
              <a:solidFill>
                <a:schemeClr val="bg1"/>
              </a:solidFill>
            </a:endParaRPr>
          </a:p>
        </p:txBody>
      </p:sp>
      <p:pic>
        <p:nvPicPr>
          <p:cNvPr id="3" name="Afbeelding 2" descr="Schermafbeelding 2013-01-04 om 15.36.12.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7584" y="977900"/>
            <a:ext cx="7632700" cy="5880100"/>
          </a:xfrm>
          <a:prstGeom prst="rect">
            <a:avLst/>
          </a:prstGeom>
        </p:spPr>
      </p:pic>
    </p:spTree>
    <p:extLst>
      <p:ext uri="{BB962C8B-B14F-4D97-AF65-F5344CB8AC3E}">
        <p14:creationId xmlns:p14="http://schemas.microsoft.com/office/powerpoint/2010/main" val="2353853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3-01-04 om 15.38.1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879" y="1268761"/>
            <a:ext cx="8830617" cy="5199908"/>
          </a:xfrm>
          <a:prstGeom prst="rect">
            <a:avLst/>
          </a:prstGeom>
        </p:spPr>
      </p:pic>
      <p:sp>
        <p:nvSpPr>
          <p:cNvPr id="3" name="Tekstvak 2"/>
          <p:cNvSpPr txBox="1"/>
          <p:nvPr/>
        </p:nvSpPr>
        <p:spPr>
          <a:xfrm>
            <a:off x="1403648" y="188640"/>
            <a:ext cx="2392802" cy="584776"/>
          </a:xfrm>
          <a:prstGeom prst="rect">
            <a:avLst/>
          </a:prstGeom>
          <a:noFill/>
        </p:spPr>
        <p:txBody>
          <a:bodyPr wrap="none" rtlCol="0">
            <a:spAutoFit/>
          </a:bodyPr>
          <a:lstStyle/>
          <a:p>
            <a:r>
              <a:rPr lang="nl-NL" sz="3200" dirty="0" err="1" smtClean="0">
                <a:solidFill>
                  <a:srgbClr val="FFFFFF"/>
                </a:solidFill>
              </a:rPr>
              <a:t>AGEs</a:t>
            </a:r>
            <a:r>
              <a:rPr lang="nl-NL" sz="3200" dirty="0" smtClean="0">
                <a:solidFill>
                  <a:srgbClr val="FFFFFF"/>
                </a:solidFill>
              </a:rPr>
              <a:t> in dieet</a:t>
            </a:r>
            <a:endParaRPr lang="nl-NL" sz="3200" dirty="0">
              <a:solidFill>
                <a:srgbClr val="FFFFFF"/>
              </a:solidFill>
            </a:endParaRPr>
          </a:p>
        </p:txBody>
      </p:sp>
    </p:spTree>
    <p:extLst>
      <p:ext uri="{BB962C8B-B14F-4D97-AF65-F5344CB8AC3E}">
        <p14:creationId xmlns:p14="http://schemas.microsoft.com/office/powerpoint/2010/main" val="3082271665"/>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3-01-04 om 15.42.0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5536" y="980728"/>
            <a:ext cx="7861300" cy="5715000"/>
          </a:xfrm>
          <a:prstGeom prst="rect">
            <a:avLst/>
          </a:prstGeom>
        </p:spPr>
      </p:pic>
      <p:sp>
        <p:nvSpPr>
          <p:cNvPr id="3" name="Tekstvak 2"/>
          <p:cNvSpPr txBox="1"/>
          <p:nvPr/>
        </p:nvSpPr>
        <p:spPr>
          <a:xfrm>
            <a:off x="1043608" y="188640"/>
            <a:ext cx="5688632" cy="584776"/>
          </a:xfrm>
          <a:prstGeom prst="rect">
            <a:avLst/>
          </a:prstGeom>
          <a:noFill/>
        </p:spPr>
        <p:txBody>
          <a:bodyPr wrap="square" rtlCol="0">
            <a:spAutoFit/>
          </a:bodyPr>
          <a:lstStyle/>
          <a:p>
            <a:r>
              <a:rPr lang="nl-NL" sz="3200" dirty="0" err="1" smtClean="0">
                <a:solidFill>
                  <a:srgbClr val="FFFFFF"/>
                </a:solidFill>
              </a:rPr>
              <a:t>AGEs</a:t>
            </a:r>
            <a:r>
              <a:rPr lang="nl-NL" sz="3200" dirty="0" smtClean="0">
                <a:solidFill>
                  <a:srgbClr val="FFFFFF"/>
                </a:solidFill>
              </a:rPr>
              <a:t> en DN: effect dieet</a:t>
            </a:r>
            <a:endParaRPr lang="nl-NL" sz="3200" dirty="0">
              <a:solidFill>
                <a:srgbClr val="FFFFFF"/>
              </a:solidFill>
            </a:endParaRPr>
          </a:p>
        </p:txBody>
      </p:sp>
    </p:spTree>
    <p:extLst>
      <p:ext uri="{BB962C8B-B14F-4D97-AF65-F5344CB8AC3E}">
        <p14:creationId xmlns:p14="http://schemas.microsoft.com/office/powerpoint/2010/main" val="404964832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1260648" y="188640"/>
            <a:ext cx="8493120" cy="414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charset="0"/>
                <a:ea typeface="ＭＳ Ｐゴシック" charset="0"/>
                <a:cs typeface="msgothic" charset="0"/>
              </a:defRPr>
            </a:lvl9pPr>
          </a:lstStyle>
          <a:p>
            <a:pPr algn="ctr"/>
            <a:r>
              <a:rPr lang="en-GB" sz="3200" dirty="0" smtClean="0">
                <a:solidFill>
                  <a:schemeClr val="bg1"/>
                </a:solidFill>
                <a:latin typeface="Arial" charset="0"/>
              </a:rPr>
              <a:t>AGEs en DN:  effect </a:t>
            </a:r>
            <a:r>
              <a:rPr lang="en-GB" sz="3200" dirty="0" err="1" smtClean="0">
                <a:solidFill>
                  <a:schemeClr val="bg1"/>
                </a:solidFill>
                <a:latin typeface="Arial" charset="0"/>
              </a:rPr>
              <a:t>Sevelamer</a:t>
            </a:r>
            <a:endParaRPr lang="en-GB" sz="3200" dirty="0">
              <a:solidFill>
                <a:schemeClr val="bg1"/>
              </a:solidFill>
              <a:latin typeface="Arial" charset="0"/>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281" y="1556792"/>
            <a:ext cx="9124719" cy="475252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3076" name="Text Box 4"/>
          <p:cNvSpPr txBox="1">
            <a:spLocks noChangeArrowheads="1"/>
          </p:cNvSpPr>
          <p:nvPr/>
        </p:nvSpPr>
        <p:spPr bwMode="auto">
          <a:xfrm>
            <a:off x="5225760" y="6618433"/>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1pPr>
            <a:lvl2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2pPr>
            <a:lvl3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3pPr>
            <a:lvl4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4pPr>
            <a:lvl5pPr>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5pPr>
            <a:lvl6pPr marL="15367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6pPr>
            <a:lvl7pPr marL="19939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7pPr>
            <a:lvl8pPr marL="24511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8pPr>
            <a:lvl9pPr marL="2908300" indent="-215900" fontAlgn="base" hangingPunct="0">
              <a:lnSpc>
                <a:spcPct val="93000"/>
              </a:lnSpc>
              <a:spcBef>
                <a:spcPct val="0"/>
              </a:spcBef>
              <a:spcAft>
                <a:spcPct val="0"/>
              </a:spcAft>
              <a:buClr>
                <a:srgbClr val="000000"/>
              </a:buClr>
              <a:buSzPct val="45000"/>
              <a:buFont typeface="Wingdings" charset="0"/>
              <a:tabLst>
                <a:tab pos="723900" algn="l"/>
                <a:tab pos="1447800" algn="l"/>
                <a:tab pos="2171700" algn="l"/>
                <a:tab pos="2895600" algn="l"/>
                <a:tab pos="3619500" algn="l"/>
              </a:tabLst>
              <a:defRPr sz="2400">
                <a:solidFill>
                  <a:srgbClr val="000000"/>
                </a:solidFill>
                <a:latin typeface="Times New Roman" charset="0"/>
                <a:ea typeface="ＭＳ Ｐゴシック" charset="0"/>
                <a:cs typeface="msgothic" charset="0"/>
              </a:defRPr>
            </a:lvl9pPr>
          </a:lstStyle>
          <a:p>
            <a:r>
              <a:rPr lang="en-GB" sz="1100" b="1" dirty="0" err="1">
                <a:latin typeface="Arial" charset="0"/>
              </a:rPr>
              <a:t>Vlassara</a:t>
            </a:r>
            <a:r>
              <a:rPr lang="en-GB" sz="1100" b="1" dirty="0">
                <a:latin typeface="Arial" charset="0"/>
              </a:rPr>
              <a:t> H et al. CJASN 2012;7:934-942</a:t>
            </a:r>
          </a:p>
        </p:txBody>
      </p:sp>
      <p:sp>
        <p:nvSpPr>
          <p:cNvPr id="2" name="Tekstvak 1"/>
          <p:cNvSpPr txBox="1"/>
          <p:nvPr/>
        </p:nvSpPr>
        <p:spPr>
          <a:xfrm>
            <a:off x="179512" y="1052736"/>
            <a:ext cx="8659754" cy="369332"/>
          </a:xfrm>
          <a:prstGeom prst="rect">
            <a:avLst/>
          </a:prstGeom>
          <a:solidFill>
            <a:schemeClr val="accent4">
              <a:lumMod val="60000"/>
              <a:lumOff val="40000"/>
            </a:schemeClr>
          </a:solidFill>
        </p:spPr>
        <p:txBody>
          <a:bodyPr wrap="square" rtlCol="0">
            <a:spAutoFit/>
          </a:bodyPr>
          <a:lstStyle/>
          <a:p>
            <a:pPr algn="ctr"/>
            <a:r>
              <a:rPr lang="en-GB" b="1" dirty="0">
                <a:latin typeface="Arial" charset="0"/>
              </a:rPr>
              <a:t>Effects of </a:t>
            </a:r>
            <a:r>
              <a:rPr lang="en-GB" b="1" dirty="0" err="1">
                <a:latin typeface="Arial" charset="0"/>
              </a:rPr>
              <a:t>sevelamer</a:t>
            </a:r>
            <a:r>
              <a:rPr lang="en-GB" b="1" dirty="0">
                <a:latin typeface="Arial" charset="0"/>
              </a:rPr>
              <a:t> on metabolic, AGE, oxidant, </a:t>
            </a:r>
            <a:r>
              <a:rPr lang="en-GB" b="1" dirty="0" smtClean="0">
                <a:latin typeface="Arial" charset="0"/>
              </a:rPr>
              <a:t>and </a:t>
            </a:r>
            <a:r>
              <a:rPr lang="en-GB" b="1" dirty="0">
                <a:latin typeface="Arial" charset="0"/>
              </a:rPr>
              <a:t>antioxidant factors. </a:t>
            </a:r>
          </a:p>
        </p:txBody>
      </p:sp>
    </p:spTree>
    <p:extLst>
      <p:ext uri="{BB962C8B-B14F-4D97-AF65-F5344CB8AC3E}">
        <p14:creationId xmlns:p14="http://schemas.microsoft.com/office/powerpoint/2010/main" val="73175027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5550242" cy="769441"/>
          </a:xfrm>
          <a:prstGeom prst="rect">
            <a:avLst/>
          </a:prstGeom>
          <a:noFill/>
        </p:spPr>
        <p:txBody>
          <a:bodyPr wrap="none" rtlCol="0">
            <a:spAutoFit/>
          </a:bodyPr>
          <a:lstStyle/>
          <a:p>
            <a:r>
              <a:rPr lang="nl-NL" sz="4400" dirty="0" smtClean="0">
                <a:solidFill>
                  <a:schemeClr val="bg1"/>
                </a:solidFill>
              </a:rPr>
              <a:t> </a:t>
            </a:r>
            <a:r>
              <a:rPr lang="nl-NL" sz="3200" dirty="0" smtClean="0">
                <a:solidFill>
                  <a:schemeClr val="bg1"/>
                </a:solidFill>
              </a:rPr>
              <a:t>Alternatieve behandelingen DN</a:t>
            </a:r>
            <a:endParaRPr lang="nl-NL" sz="3200" dirty="0">
              <a:solidFill>
                <a:schemeClr val="bg1"/>
              </a:solidFill>
            </a:endParaRPr>
          </a:p>
        </p:txBody>
      </p:sp>
      <p:sp>
        <p:nvSpPr>
          <p:cNvPr id="4" name="Tekstvak 3"/>
          <p:cNvSpPr txBox="1"/>
          <p:nvPr/>
        </p:nvSpPr>
        <p:spPr>
          <a:xfrm>
            <a:off x="683568" y="1916832"/>
            <a:ext cx="8136904" cy="4247317"/>
          </a:xfrm>
          <a:prstGeom prst="rect">
            <a:avLst/>
          </a:prstGeom>
          <a:noFill/>
        </p:spPr>
        <p:txBody>
          <a:bodyPr wrap="square" rtlCol="0">
            <a:spAutoFit/>
          </a:bodyPr>
          <a:lstStyle/>
          <a:p>
            <a:pPr marL="342900" indent="-342900">
              <a:buAutoNum type="arabicPeriod"/>
            </a:pPr>
            <a:endParaRPr lang="nl-NL" dirty="0"/>
          </a:p>
          <a:p>
            <a:r>
              <a:rPr lang="nl-NL" sz="2800" dirty="0" smtClean="0"/>
              <a:t>Therapeutische opties naast RAS blokkade???</a:t>
            </a:r>
          </a:p>
          <a:p>
            <a:r>
              <a:rPr lang="nl-NL" sz="2800" dirty="0" smtClean="0"/>
              <a:t>	</a:t>
            </a:r>
            <a:r>
              <a:rPr lang="nl-NL" sz="2800" dirty="0" smtClean="0">
                <a:solidFill>
                  <a:srgbClr val="E6E0EC"/>
                </a:solidFill>
              </a:rPr>
              <a:t>- </a:t>
            </a:r>
            <a:r>
              <a:rPr lang="nl-NL" sz="2800" dirty="0" err="1" smtClean="0">
                <a:solidFill>
                  <a:srgbClr val="E6E0EC"/>
                </a:solidFill>
              </a:rPr>
              <a:t>Aliskiren</a:t>
            </a:r>
            <a:endParaRPr lang="nl-NL" sz="2800" dirty="0" smtClean="0">
              <a:solidFill>
                <a:srgbClr val="E6E0EC"/>
              </a:solidFill>
            </a:endParaRPr>
          </a:p>
          <a:p>
            <a:r>
              <a:rPr lang="nl-NL" sz="2800" dirty="0"/>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Mineralocorticoid</a:t>
            </a:r>
            <a:r>
              <a:rPr lang="nl-NL" sz="2800" dirty="0" smtClean="0">
                <a:solidFill>
                  <a:schemeClr val="accent4">
                    <a:lumMod val="20000"/>
                    <a:lumOff val="80000"/>
                  </a:schemeClr>
                </a:solidFill>
              </a:rPr>
              <a:t> blokkade</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Allopurinol</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a:solidFill>
                  <a:schemeClr val="accent4">
                    <a:lumMod val="20000"/>
                    <a:lumOff val="80000"/>
                  </a:schemeClr>
                </a:solidFill>
              </a:rPr>
              <a:t>Bardoxolone</a:t>
            </a:r>
            <a:endParaRPr lang="nl-NL" sz="2800" dirty="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Sevelamer</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solidFill>
              </a:rPr>
              <a:t>- </a:t>
            </a:r>
            <a:r>
              <a:rPr lang="nl-NL" sz="2800" dirty="0" err="1" smtClean="0">
                <a:solidFill>
                  <a:schemeClr val="accent4"/>
                </a:solidFill>
              </a:rPr>
              <a:t>Pyridoxamine</a:t>
            </a:r>
            <a:endParaRPr lang="nl-NL" sz="2800" dirty="0" smtClean="0">
              <a:solidFill>
                <a:schemeClr val="accent4"/>
              </a:solidFill>
            </a:endParaRPr>
          </a:p>
          <a:p>
            <a:r>
              <a:rPr lang="nl-NL" sz="2800" dirty="0">
                <a:solidFill>
                  <a:schemeClr val="accent4"/>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Pirfenidone</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endParaRPr lang="nl-NL" sz="2800" dirty="0" smtClean="0">
              <a:solidFill>
                <a:schemeClr val="accent4"/>
              </a:solidFill>
            </a:endParaRPr>
          </a:p>
        </p:txBody>
      </p:sp>
    </p:spTree>
    <p:extLst>
      <p:ext uri="{BB962C8B-B14F-4D97-AF65-F5344CB8AC3E}">
        <p14:creationId xmlns:p14="http://schemas.microsoft.com/office/powerpoint/2010/main" val="1045006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7" end="7"/>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5267187" cy="584776"/>
          </a:xfrm>
          <a:prstGeom prst="rect">
            <a:avLst/>
          </a:prstGeom>
          <a:noFill/>
        </p:spPr>
        <p:txBody>
          <a:bodyPr wrap="none" rtlCol="0">
            <a:spAutoFit/>
          </a:bodyPr>
          <a:lstStyle/>
          <a:p>
            <a:r>
              <a:rPr lang="nl-NL" sz="3200" dirty="0" err="1" smtClean="0">
                <a:solidFill>
                  <a:schemeClr val="bg1"/>
                </a:solidFill>
              </a:rPr>
              <a:t>AGEs</a:t>
            </a:r>
            <a:r>
              <a:rPr lang="nl-NL" sz="3200" dirty="0" smtClean="0">
                <a:solidFill>
                  <a:schemeClr val="bg1"/>
                </a:solidFill>
              </a:rPr>
              <a:t> en DN: effect </a:t>
            </a:r>
            <a:r>
              <a:rPr lang="nl-NL" sz="3200" dirty="0" err="1" smtClean="0">
                <a:solidFill>
                  <a:schemeClr val="bg1"/>
                </a:solidFill>
              </a:rPr>
              <a:t>Pyridorine</a:t>
            </a:r>
            <a:endParaRPr lang="nl-NL" sz="3200" dirty="0">
              <a:solidFill>
                <a:schemeClr val="bg1"/>
              </a:solidFill>
            </a:endParaRPr>
          </a:p>
        </p:txBody>
      </p:sp>
      <p:sp>
        <p:nvSpPr>
          <p:cNvPr id="3" name="Tekstvak 2"/>
          <p:cNvSpPr txBox="1"/>
          <p:nvPr/>
        </p:nvSpPr>
        <p:spPr>
          <a:xfrm>
            <a:off x="467544" y="1052737"/>
            <a:ext cx="5832648" cy="1569660"/>
          </a:xfrm>
          <a:prstGeom prst="rect">
            <a:avLst/>
          </a:prstGeom>
          <a:solidFill>
            <a:schemeClr val="accent4">
              <a:lumMod val="60000"/>
              <a:lumOff val="40000"/>
            </a:schemeClr>
          </a:solidFill>
        </p:spPr>
        <p:txBody>
          <a:bodyPr wrap="square" rtlCol="0">
            <a:spAutoFit/>
          </a:bodyPr>
          <a:lstStyle/>
          <a:p>
            <a:r>
              <a:rPr lang="nl-NL" sz="2400" dirty="0" err="1" smtClean="0">
                <a:solidFill>
                  <a:srgbClr val="FFFFFF"/>
                </a:solidFill>
              </a:rPr>
              <a:t>Pyridoxamine</a:t>
            </a:r>
            <a:r>
              <a:rPr lang="nl-NL" sz="2400" dirty="0" smtClean="0">
                <a:solidFill>
                  <a:srgbClr val="FFFFFF"/>
                </a:solidFill>
              </a:rPr>
              <a:t> (</a:t>
            </a:r>
            <a:r>
              <a:rPr lang="nl-NL" sz="2400" dirty="0" err="1" smtClean="0">
                <a:solidFill>
                  <a:srgbClr val="FFFFFF"/>
                </a:solidFill>
              </a:rPr>
              <a:t>Pyridorine</a:t>
            </a:r>
            <a:r>
              <a:rPr lang="nl-NL" sz="2400" dirty="0" smtClean="0">
                <a:solidFill>
                  <a:srgbClr val="FFFFFF"/>
                </a:solidFill>
              </a:rPr>
              <a:t>)</a:t>
            </a:r>
          </a:p>
          <a:p>
            <a:r>
              <a:rPr lang="nl-NL" sz="2400" dirty="0" smtClean="0">
                <a:solidFill>
                  <a:srgbClr val="FFFFFF"/>
                </a:solidFill>
              </a:rPr>
              <a:t>Potent inhibitor of AGE </a:t>
            </a:r>
            <a:r>
              <a:rPr lang="nl-NL" sz="2400" dirty="0" err="1" smtClean="0">
                <a:solidFill>
                  <a:srgbClr val="FFFFFF"/>
                </a:solidFill>
              </a:rPr>
              <a:t>formation</a:t>
            </a:r>
            <a:endParaRPr lang="nl-NL" sz="2400" dirty="0" smtClean="0">
              <a:solidFill>
                <a:srgbClr val="FFFFFF"/>
              </a:solidFill>
            </a:endParaRPr>
          </a:p>
          <a:p>
            <a:r>
              <a:rPr lang="nl-NL" sz="2400" dirty="0" err="1" smtClean="0">
                <a:solidFill>
                  <a:srgbClr val="FFFFFF"/>
                </a:solidFill>
              </a:rPr>
              <a:t>Anti-oxidant</a:t>
            </a:r>
            <a:r>
              <a:rPr lang="nl-NL" sz="2400" dirty="0" smtClean="0">
                <a:solidFill>
                  <a:srgbClr val="FFFFFF"/>
                </a:solidFill>
              </a:rPr>
              <a:t> </a:t>
            </a:r>
            <a:r>
              <a:rPr lang="nl-NL" sz="2400" dirty="0" err="1" smtClean="0">
                <a:solidFill>
                  <a:srgbClr val="FFFFFF"/>
                </a:solidFill>
              </a:rPr>
              <a:t>and</a:t>
            </a:r>
            <a:r>
              <a:rPr lang="nl-NL" sz="2400" dirty="0" smtClean="0">
                <a:solidFill>
                  <a:srgbClr val="FFFFFF"/>
                </a:solidFill>
              </a:rPr>
              <a:t> </a:t>
            </a:r>
            <a:r>
              <a:rPr lang="nl-NL" sz="2400" dirty="0" err="1" smtClean="0">
                <a:solidFill>
                  <a:srgbClr val="FFFFFF"/>
                </a:solidFill>
              </a:rPr>
              <a:t>scavenger</a:t>
            </a:r>
            <a:endParaRPr lang="nl-NL" sz="2400" dirty="0" smtClean="0">
              <a:solidFill>
                <a:srgbClr val="FFFFFF"/>
              </a:solidFill>
            </a:endParaRPr>
          </a:p>
          <a:p>
            <a:r>
              <a:rPr lang="nl-NL" sz="2400" dirty="0" smtClean="0">
                <a:solidFill>
                  <a:srgbClr val="FFFFFF"/>
                </a:solidFill>
              </a:rPr>
              <a:t>In pre-</a:t>
            </a:r>
            <a:r>
              <a:rPr lang="nl-NL" sz="2400" dirty="0" err="1" smtClean="0">
                <a:solidFill>
                  <a:srgbClr val="FFFFFF"/>
                </a:solidFill>
              </a:rPr>
              <a:t>clinical</a:t>
            </a:r>
            <a:r>
              <a:rPr lang="nl-NL" sz="2400" dirty="0" smtClean="0">
                <a:solidFill>
                  <a:srgbClr val="FFFFFF"/>
                </a:solidFill>
              </a:rPr>
              <a:t> research </a:t>
            </a:r>
            <a:r>
              <a:rPr lang="nl-NL" sz="2400" dirty="0" err="1" smtClean="0">
                <a:solidFill>
                  <a:srgbClr val="FFFFFF"/>
                </a:solidFill>
              </a:rPr>
              <a:t>protection</a:t>
            </a:r>
            <a:r>
              <a:rPr lang="nl-NL" sz="2400" dirty="0" smtClean="0">
                <a:solidFill>
                  <a:srgbClr val="FFFFFF"/>
                </a:solidFill>
              </a:rPr>
              <a:t> </a:t>
            </a:r>
            <a:r>
              <a:rPr lang="nl-NL" sz="2400" dirty="0" err="1" smtClean="0">
                <a:solidFill>
                  <a:srgbClr val="FFFFFF"/>
                </a:solidFill>
              </a:rPr>
              <a:t>for</a:t>
            </a:r>
            <a:r>
              <a:rPr lang="nl-NL" sz="2400" dirty="0" smtClean="0">
                <a:solidFill>
                  <a:srgbClr val="FFFFFF"/>
                </a:solidFill>
              </a:rPr>
              <a:t> DN</a:t>
            </a:r>
          </a:p>
        </p:txBody>
      </p:sp>
      <p:sp>
        <p:nvSpPr>
          <p:cNvPr id="4" name="Tekstvak 3"/>
          <p:cNvSpPr txBox="1"/>
          <p:nvPr/>
        </p:nvSpPr>
        <p:spPr>
          <a:xfrm>
            <a:off x="179512" y="2996952"/>
            <a:ext cx="8424936" cy="3785652"/>
          </a:xfrm>
          <a:prstGeom prst="rect">
            <a:avLst/>
          </a:prstGeom>
          <a:solidFill>
            <a:schemeClr val="accent4">
              <a:lumMod val="75000"/>
            </a:schemeClr>
          </a:solidFill>
        </p:spPr>
        <p:txBody>
          <a:bodyPr wrap="square" rtlCol="0">
            <a:spAutoFit/>
          </a:bodyPr>
          <a:lstStyle/>
          <a:p>
            <a:r>
              <a:rPr lang="nl-NL" sz="2400" dirty="0" smtClean="0">
                <a:solidFill>
                  <a:srgbClr val="FFFFFF"/>
                </a:solidFill>
              </a:rPr>
              <a:t>Klinische studie met 300 en 600 mg </a:t>
            </a:r>
            <a:r>
              <a:rPr lang="nl-NL" sz="2400" dirty="0" err="1" smtClean="0">
                <a:solidFill>
                  <a:srgbClr val="FFFFFF"/>
                </a:solidFill>
              </a:rPr>
              <a:t>pyridorin</a:t>
            </a:r>
            <a:r>
              <a:rPr lang="nl-NL" sz="2400" dirty="0" smtClean="0">
                <a:solidFill>
                  <a:srgbClr val="FFFFFF"/>
                </a:solidFill>
              </a:rPr>
              <a:t> on top of maximale RAAS blokkade:</a:t>
            </a:r>
          </a:p>
          <a:p>
            <a:r>
              <a:rPr lang="nl-NL" sz="2400" dirty="0" smtClean="0">
                <a:solidFill>
                  <a:srgbClr val="FFFFFF"/>
                </a:solidFill>
              </a:rPr>
              <a:t>317 DM2 </a:t>
            </a:r>
            <a:r>
              <a:rPr lang="nl-NL" sz="2400" dirty="0" err="1" smtClean="0">
                <a:solidFill>
                  <a:srgbClr val="FFFFFF"/>
                </a:solidFill>
              </a:rPr>
              <a:t>patienten</a:t>
            </a:r>
            <a:r>
              <a:rPr lang="nl-NL" sz="2400" dirty="0" smtClean="0">
                <a:solidFill>
                  <a:srgbClr val="FFFFFF"/>
                </a:solidFill>
              </a:rPr>
              <a:t> met gevorderde CKD 3b en 4 en </a:t>
            </a:r>
            <a:r>
              <a:rPr lang="nl-NL" sz="2400" dirty="0" err="1" smtClean="0">
                <a:solidFill>
                  <a:srgbClr val="FFFFFF"/>
                </a:solidFill>
              </a:rPr>
              <a:t>proteinurie</a:t>
            </a:r>
            <a:endParaRPr lang="nl-NL" sz="2400" dirty="0" smtClean="0">
              <a:solidFill>
                <a:srgbClr val="FFFFFF"/>
              </a:solidFill>
            </a:endParaRPr>
          </a:p>
          <a:p>
            <a:r>
              <a:rPr lang="nl-NL" sz="2400" dirty="0" smtClean="0">
                <a:solidFill>
                  <a:srgbClr val="FFFFFF"/>
                </a:solidFill>
              </a:rPr>
              <a:t>Na 1 jaar geen effect op </a:t>
            </a:r>
            <a:r>
              <a:rPr lang="nl-NL" sz="2400" dirty="0" err="1" smtClean="0">
                <a:solidFill>
                  <a:srgbClr val="FFFFFF"/>
                </a:solidFill>
              </a:rPr>
              <a:t>eGFR</a:t>
            </a:r>
            <a:r>
              <a:rPr lang="nl-NL" sz="2400" dirty="0" smtClean="0">
                <a:solidFill>
                  <a:srgbClr val="FFFFFF"/>
                </a:solidFill>
              </a:rPr>
              <a:t> en </a:t>
            </a:r>
            <a:r>
              <a:rPr lang="nl-NL" sz="2400" dirty="0" err="1" smtClean="0">
                <a:solidFill>
                  <a:srgbClr val="FFFFFF"/>
                </a:solidFill>
              </a:rPr>
              <a:t>proteinurie</a:t>
            </a:r>
            <a:endParaRPr lang="nl-NL" sz="2400" dirty="0" smtClean="0">
              <a:solidFill>
                <a:srgbClr val="FFFFFF"/>
              </a:solidFill>
            </a:endParaRPr>
          </a:p>
          <a:p>
            <a:endParaRPr lang="nl-NL" sz="2400" dirty="0">
              <a:solidFill>
                <a:srgbClr val="FFFFFF"/>
              </a:solidFill>
            </a:endParaRPr>
          </a:p>
          <a:p>
            <a:r>
              <a:rPr lang="nl-NL" sz="2400" dirty="0" smtClean="0">
                <a:solidFill>
                  <a:srgbClr val="FFFFFF"/>
                </a:solidFill>
              </a:rPr>
              <a:t>Subgroep analyse in </a:t>
            </a:r>
            <a:r>
              <a:rPr lang="nl-NL" sz="2400" dirty="0" err="1" smtClean="0">
                <a:solidFill>
                  <a:srgbClr val="FFFFFF"/>
                </a:solidFill>
              </a:rPr>
              <a:t>patienten</a:t>
            </a:r>
            <a:r>
              <a:rPr lang="nl-NL" sz="2400" dirty="0" smtClean="0">
                <a:solidFill>
                  <a:srgbClr val="FFFFFF"/>
                </a:solidFill>
              </a:rPr>
              <a:t> met minder </a:t>
            </a:r>
            <a:r>
              <a:rPr lang="nl-NL" sz="2400" dirty="0" err="1" smtClean="0">
                <a:solidFill>
                  <a:srgbClr val="FFFFFF"/>
                </a:solidFill>
              </a:rPr>
              <a:t>nierschade</a:t>
            </a:r>
            <a:r>
              <a:rPr lang="nl-NL" sz="2400" dirty="0" smtClean="0">
                <a:solidFill>
                  <a:srgbClr val="FFFFFF"/>
                </a:solidFill>
              </a:rPr>
              <a:t> wel gunstig effect.</a:t>
            </a:r>
          </a:p>
          <a:p>
            <a:pPr marL="285750" indent="-285750">
              <a:buFont typeface="Symbol" charset="0"/>
              <a:buChar char=""/>
            </a:pPr>
            <a:r>
              <a:rPr lang="nl-NL" sz="2400" dirty="0" smtClean="0">
                <a:solidFill>
                  <a:srgbClr val="FFFFFF"/>
                </a:solidFill>
              </a:rPr>
              <a:t>Vroeg inzetten in traject van DN dus mogelijk wel gunstig</a:t>
            </a:r>
          </a:p>
          <a:p>
            <a:pPr marL="285750" indent="-285750">
              <a:buFont typeface="Symbol" charset="0"/>
              <a:buChar char=""/>
            </a:pPr>
            <a:endParaRPr lang="nl-NL" sz="2400" dirty="0">
              <a:solidFill>
                <a:srgbClr val="FFFFFF"/>
              </a:solidFill>
            </a:endParaRPr>
          </a:p>
          <a:p>
            <a:r>
              <a:rPr lang="nl-NL" sz="2400" dirty="0" smtClean="0">
                <a:solidFill>
                  <a:srgbClr val="FFFFFF"/>
                </a:solidFill>
              </a:rPr>
              <a:t>						Lewis et al. JASN 2012</a:t>
            </a:r>
            <a:endParaRPr lang="nl-NL" sz="2400" dirty="0">
              <a:solidFill>
                <a:srgbClr val="FFFFFF"/>
              </a:solidFill>
            </a:endParaRPr>
          </a:p>
        </p:txBody>
      </p:sp>
    </p:spTree>
    <p:extLst>
      <p:ext uri="{BB962C8B-B14F-4D97-AF65-F5344CB8AC3E}">
        <p14:creationId xmlns:p14="http://schemas.microsoft.com/office/powerpoint/2010/main" val="3265440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6632"/>
            <a:ext cx="5550242" cy="769441"/>
          </a:xfrm>
          <a:prstGeom prst="rect">
            <a:avLst/>
          </a:prstGeom>
          <a:noFill/>
        </p:spPr>
        <p:txBody>
          <a:bodyPr wrap="none" rtlCol="0">
            <a:spAutoFit/>
          </a:bodyPr>
          <a:lstStyle/>
          <a:p>
            <a:r>
              <a:rPr lang="nl-NL" sz="4400" dirty="0" smtClean="0">
                <a:solidFill>
                  <a:schemeClr val="bg1"/>
                </a:solidFill>
              </a:rPr>
              <a:t> </a:t>
            </a:r>
            <a:r>
              <a:rPr lang="nl-NL" sz="3200" dirty="0" smtClean="0">
                <a:solidFill>
                  <a:schemeClr val="bg1"/>
                </a:solidFill>
              </a:rPr>
              <a:t>Alternatieve behandelingen DN</a:t>
            </a:r>
            <a:endParaRPr lang="nl-NL" sz="3200" dirty="0">
              <a:solidFill>
                <a:schemeClr val="bg1"/>
              </a:solidFill>
            </a:endParaRPr>
          </a:p>
        </p:txBody>
      </p:sp>
      <p:sp>
        <p:nvSpPr>
          <p:cNvPr id="4" name="Tekstvak 3"/>
          <p:cNvSpPr txBox="1"/>
          <p:nvPr/>
        </p:nvSpPr>
        <p:spPr>
          <a:xfrm>
            <a:off x="683568" y="1916832"/>
            <a:ext cx="8136904" cy="4247317"/>
          </a:xfrm>
          <a:prstGeom prst="rect">
            <a:avLst/>
          </a:prstGeom>
          <a:noFill/>
        </p:spPr>
        <p:txBody>
          <a:bodyPr wrap="square" rtlCol="0">
            <a:spAutoFit/>
          </a:bodyPr>
          <a:lstStyle/>
          <a:p>
            <a:pPr marL="342900" indent="-342900">
              <a:buAutoNum type="arabicPeriod"/>
            </a:pPr>
            <a:endParaRPr lang="nl-NL" dirty="0"/>
          </a:p>
          <a:p>
            <a:r>
              <a:rPr lang="nl-NL" sz="2800" dirty="0" smtClean="0"/>
              <a:t>Therapeutische opties naast RAS blokkade???</a:t>
            </a:r>
          </a:p>
          <a:p>
            <a:r>
              <a:rPr lang="nl-NL" sz="2800" dirty="0" smtClean="0"/>
              <a:t>	</a:t>
            </a:r>
            <a:r>
              <a:rPr lang="nl-NL" sz="2800" dirty="0" smtClean="0">
                <a:solidFill>
                  <a:srgbClr val="E6E0EC"/>
                </a:solidFill>
              </a:rPr>
              <a:t>- </a:t>
            </a:r>
            <a:r>
              <a:rPr lang="nl-NL" sz="2800" dirty="0" err="1" smtClean="0">
                <a:solidFill>
                  <a:srgbClr val="E6E0EC"/>
                </a:solidFill>
              </a:rPr>
              <a:t>Aliskiren</a:t>
            </a:r>
            <a:endParaRPr lang="nl-NL" sz="2800" dirty="0" smtClean="0">
              <a:solidFill>
                <a:srgbClr val="E6E0EC"/>
              </a:solidFill>
            </a:endParaRPr>
          </a:p>
          <a:p>
            <a:r>
              <a:rPr lang="nl-NL" sz="2800" dirty="0"/>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Mineralocorticoid</a:t>
            </a:r>
            <a:r>
              <a:rPr lang="nl-NL" sz="2800" dirty="0" smtClean="0">
                <a:solidFill>
                  <a:schemeClr val="accent4">
                    <a:lumMod val="20000"/>
                    <a:lumOff val="80000"/>
                  </a:schemeClr>
                </a:solidFill>
              </a:rPr>
              <a:t> blokkade</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Allopurinol</a:t>
            </a: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a:solidFill>
                  <a:schemeClr val="accent4">
                    <a:lumMod val="20000"/>
                    <a:lumOff val="80000"/>
                  </a:schemeClr>
                </a:solidFill>
              </a:rPr>
              <a:t>Bardoxolone</a:t>
            </a:r>
            <a:endParaRPr lang="nl-NL" sz="2800" dirty="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Sevelamer</a:t>
            </a:r>
            <a:endParaRPr lang="nl-NL" sz="2800" dirty="0" smtClean="0">
              <a:solidFill>
                <a:schemeClr val="accent4">
                  <a:lumMod val="20000"/>
                  <a:lumOff val="80000"/>
                </a:schemeClr>
              </a:solidFill>
            </a:endParaRPr>
          </a:p>
          <a:p>
            <a:r>
              <a:rPr lang="nl-NL" sz="2800" dirty="0">
                <a:solidFill>
                  <a:schemeClr val="accent4">
                    <a:lumMod val="20000"/>
                    <a:lumOff val="80000"/>
                  </a:schemeClr>
                </a:solidFill>
              </a:rPr>
              <a:t>	</a:t>
            </a:r>
            <a:r>
              <a:rPr lang="nl-NL" sz="2800" dirty="0" smtClean="0">
                <a:solidFill>
                  <a:schemeClr val="accent4">
                    <a:lumMod val="20000"/>
                    <a:lumOff val="80000"/>
                  </a:schemeClr>
                </a:solidFill>
              </a:rPr>
              <a:t>- </a:t>
            </a:r>
            <a:r>
              <a:rPr lang="nl-NL" sz="2800" dirty="0" err="1" smtClean="0">
                <a:solidFill>
                  <a:schemeClr val="accent4">
                    <a:lumMod val="20000"/>
                    <a:lumOff val="80000"/>
                  </a:schemeClr>
                </a:solidFill>
              </a:rPr>
              <a:t>Pyridoxamine</a:t>
            </a:r>
            <a:endParaRPr lang="nl-NL" sz="2800" dirty="0" smtClean="0">
              <a:solidFill>
                <a:schemeClr val="accent4">
                  <a:lumMod val="20000"/>
                  <a:lumOff val="80000"/>
                </a:schemeClr>
              </a:solidFill>
            </a:endParaRPr>
          </a:p>
          <a:p>
            <a:r>
              <a:rPr lang="nl-NL" sz="2800" dirty="0" smtClean="0">
                <a:solidFill>
                  <a:schemeClr val="accent4">
                    <a:lumMod val="20000"/>
                    <a:lumOff val="80000"/>
                  </a:schemeClr>
                </a:solidFill>
              </a:rPr>
              <a:t>	</a:t>
            </a:r>
            <a:r>
              <a:rPr lang="nl-NL" sz="2800" dirty="0" smtClean="0">
                <a:solidFill>
                  <a:schemeClr val="accent4"/>
                </a:solidFill>
              </a:rPr>
              <a:t>- </a:t>
            </a:r>
            <a:r>
              <a:rPr lang="nl-NL" sz="2800" dirty="0" err="1">
                <a:solidFill>
                  <a:schemeClr val="accent4"/>
                </a:solidFill>
              </a:rPr>
              <a:t>Pirfenidone</a:t>
            </a:r>
            <a:endParaRPr lang="nl-NL" sz="2800" dirty="0">
              <a:solidFill>
                <a:schemeClr val="accent4"/>
              </a:solidFill>
            </a:endParaRPr>
          </a:p>
          <a:p>
            <a:endParaRPr lang="nl-NL" sz="2800" dirty="0" smtClean="0">
              <a:solidFill>
                <a:schemeClr val="accent4">
                  <a:lumMod val="20000"/>
                  <a:lumOff val="80000"/>
                </a:schemeClr>
              </a:solidFill>
            </a:endParaRPr>
          </a:p>
        </p:txBody>
      </p:sp>
    </p:spTree>
    <p:extLst>
      <p:ext uri="{BB962C8B-B14F-4D97-AF65-F5344CB8AC3E}">
        <p14:creationId xmlns:p14="http://schemas.microsoft.com/office/powerpoint/2010/main" val="1045006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4">
                                            <p:txEl>
                                              <p:pRg st="8" end="8"/>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4534014" cy="584776"/>
          </a:xfrm>
          <a:prstGeom prst="rect">
            <a:avLst/>
          </a:prstGeom>
          <a:noFill/>
        </p:spPr>
        <p:txBody>
          <a:bodyPr wrap="none" rtlCol="0">
            <a:spAutoFit/>
          </a:bodyPr>
          <a:lstStyle/>
          <a:p>
            <a:r>
              <a:rPr lang="nl-NL" sz="3200" dirty="0" smtClean="0">
                <a:solidFill>
                  <a:schemeClr val="bg1"/>
                </a:solidFill>
              </a:rPr>
              <a:t>TGF-β en DN:  </a:t>
            </a:r>
            <a:r>
              <a:rPr lang="nl-NL" sz="3200" dirty="0" err="1" smtClean="0">
                <a:solidFill>
                  <a:schemeClr val="bg1"/>
                </a:solidFill>
              </a:rPr>
              <a:t>Pirfenidone</a:t>
            </a:r>
            <a:endParaRPr lang="nl-NL" sz="3200" dirty="0">
              <a:solidFill>
                <a:schemeClr val="bg1"/>
              </a:solidFill>
            </a:endParaRPr>
          </a:p>
        </p:txBody>
      </p:sp>
      <p:sp>
        <p:nvSpPr>
          <p:cNvPr id="3" name="Tekstvak 2"/>
          <p:cNvSpPr txBox="1"/>
          <p:nvPr/>
        </p:nvSpPr>
        <p:spPr>
          <a:xfrm>
            <a:off x="5713982" y="2492896"/>
            <a:ext cx="3430018" cy="1754327"/>
          </a:xfrm>
          <a:prstGeom prst="rect">
            <a:avLst/>
          </a:prstGeom>
          <a:solidFill>
            <a:schemeClr val="accent4">
              <a:lumMod val="20000"/>
              <a:lumOff val="80000"/>
            </a:schemeClr>
          </a:solidFill>
        </p:spPr>
        <p:txBody>
          <a:bodyPr wrap="square" rtlCol="0">
            <a:spAutoFit/>
          </a:bodyPr>
          <a:lstStyle/>
          <a:p>
            <a:r>
              <a:rPr lang="nl-NL" dirty="0" smtClean="0"/>
              <a:t>Werking </a:t>
            </a:r>
            <a:r>
              <a:rPr lang="nl-NL" dirty="0" err="1" smtClean="0"/>
              <a:t>Pirfenidone</a:t>
            </a:r>
            <a:r>
              <a:rPr lang="nl-NL" dirty="0" smtClean="0"/>
              <a:t> :</a:t>
            </a:r>
          </a:p>
          <a:p>
            <a:r>
              <a:rPr lang="nl-NL" dirty="0" smtClean="0"/>
              <a:t>Remt TGF</a:t>
            </a:r>
            <a:r>
              <a:rPr lang="nl-NL" dirty="0"/>
              <a:t>-β </a:t>
            </a:r>
            <a:r>
              <a:rPr lang="nl-NL" dirty="0" smtClean="0"/>
              <a:t>productie </a:t>
            </a:r>
          </a:p>
          <a:p>
            <a:r>
              <a:rPr lang="nl-NL" dirty="0" smtClean="0"/>
              <a:t>Remt TNF</a:t>
            </a:r>
            <a:r>
              <a:rPr lang="nl-NL" dirty="0"/>
              <a:t>-α productie</a:t>
            </a:r>
          </a:p>
          <a:p>
            <a:r>
              <a:rPr lang="nl-NL" dirty="0" smtClean="0"/>
              <a:t>=&gt; afname matrix depositie </a:t>
            </a:r>
            <a:r>
              <a:rPr lang="nl-NL" dirty="0"/>
              <a:t>in </a:t>
            </a:r>
            <a:r>
              <a:rPr lang="nl-NL" dirty="0" smtClean="0"/>
              <a:t>experimentele dier modellen van nier en longziekten</a:t>
            </a:r>
            <a:endParaRPr lang="nl-NL" u="sng" dirty="0"/>
          </a:p>
        </p:txBody>
      </p:sp>
      <p:pic>
        <p:nvPicPr>
          <p:cNvPr id="4" name="Afbeelding 3" descr="Schermafbeelding 2013-01-13 om 21.29.5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052736"/>
            <a:ext cx="5597937" cy="3594349"/>
          </a:xfrm>
          <a:prstGeom prst="rect">
            <a:avLst/>
          </a:prstGeom>
        </p:spPr>
      </p:pic>
      <p:sp>
        <p:nvSpPr>
          <p:cNvPr id="7" name="Tekstvak 6"/>
          <p:cNvSpPr txBox="1"/>
          <p:nvPr/>
        </p:nvSpPr>
        <p:spPr>
          <a:xfrm>
            <a:off x="467544" y="4797152"/>
            <a:ext cx="5327099" cy="1477328"/>
          </a:xfrm>
          <a:prstGeom prst="rect">
            <a:avLst/>
          </a:prstGeom>
          <a:solidFill>
            <a:schemeClr val="accent4">
              <a:lumMod val="40000"/>
              <a:lumOff val="60000"/>
            </a:schemeClr>
          </a:solidFill>
        </p:spPr>
        <p:txBody>
          <a:bodyPr wrap="none" rtlCol="0">
            <a:spAutoFit/>
          </a:bodyPr>
          <a:lstStyle/>
          <a:p>
            <a:r>
              <a:rPr lang="nl-NL" dirty="0"/>
              <a:t>RCT in 77 DM2 met </a:t>
            </a:r>
            <a:r>
              <a:rPr lang="nl-NL" dirty="0" err="1"/>
              <a:t>albuminurie</a:t>
            </a:r>
            <a:endParaRPr lang="nl-NL" dirty="0"/>
          </a:p>
          <a:p>
            <a:r>
              <a:rPr lang="nl-NL" dirty="0" err="1"/>
              <a:t>eGFR</a:t>
            </a:r>
            <a:r>
              <a:rPr lang="nl-NL" dirty="0"/>
              <a:t> 20-75 ml/min</a:t>
            </a:r>
          </a:p>
          <a:p>
            <a:r>
              <a:rPr lang="nl-NL" dirty="0"/>
              <a:t>Follow-up 1 </a:t>
            </a:r>
            <a:r>
              <a:rPr lang="nl-NL" dirty="0" smtClean="0"/>
              <a:t>jaar</a:t>
            </a:r>
          </a:p>
          <a:p>
            <a:pPr marL="285750" indent="-285750">
              <a:buFont typeface="Symbol" charset="0"/>
              <a:buChar char=""/>
            </a:pPr>
            <a:r>
              <a:rPr lang="nl-NL" dirty="0" smtClean="0"/>
              <a:t>Geen effect op </a:t>
            </a:r>
            <a:r>
              <a:rPr lang="nl-NL" dirty="0" err="1" smtClean="0"/>
              <a:t>albuminurie</a:t>
            </a:r>
            <a:endParaRPr lang="nl-NL" dirty="0" smtClean="0"/>
          </a:p>
          <a:p>
            <a:pPr marL="285750" indent="-285750">
              <a:buFont typeface="Symbol" charset="0"/>
              <a:buChar char=""/>
            </a:pPr>
            <a:r>
              <a:rPr lang="nl-NL" dirty="0" smtClean="0"/>
              <a:t>1200 mg heeft gunstig effect op </a:t>
            </a:r>
            <a:r>
              <a:rPr lang="nl-NL" dirty="0" err="1" smtClean="0"/>
              <a:t>eGFR</a:t>
            </a:r>
            <a:r>
              <a:rPr lang="nl-NL" dirty="0" smtClean="0"/>
              <a:t> achteruitgang</a:t>
            </a:r>
            <a:endParaRPr lang="nl-NL" dirty="0"/>
          </a:p>
        </p:txBody>
      </p:sp>
      <p:sp>
        <p:nvSpPr>
          <p:cNvPr id="8" name="Tekstvak 7"/>
          <p:cNvSpPr txBox="1"/>
          <p:nvPr/>
        </p:nvSpPr>
        <p:spPr>
          <a:xfrm rot="20404344">
            <a:off x="6516216" y="4869160"/>
            <a:ext cx="1948257" cy="646331"/>
          </a:xfrm>
          <a:prstGeom prst="rect">
            <a:avLst/>
          </a:prstGeom>
          <a:solidFill>
            <a:schemeClr val="accent4">
              <a:lumMod val="60000"/>
              <a:lumOff val="40000"/>
            </a:schemeClr>
          </a:solidFill>
        </p:spPr>
        <p:txBody>
          <a:bodyPr wrap="none" rtlCol="0">
            <a:spAutoFit/>
          </a:bodyPr>
          <a:lstStyle/>
          <a:p>
            <a:r>
              <a:rPr lang="nl-NL" dirty="0" smtClean="0"/>
              <a:t>Veel bijwerkingen!</a:t>
            </a:r>
          </a:p>
          <a:p>
            <a:r>
              <a:rPr lang="nl-NL" dirty="0" smtClean="0"/>
              <a:t>Veel drop-outs!</a:t>
            </a:r>
            <a:endParaRPr lang="nl-NL" dirty="0"/>
          </a:p>
        </p:txBody>
      </p:sp>
      <p:sp>
        <p:nvSpPr>
          <p:cNvPr id="9" name="Tekstvak 8"/>
          <p:cNvSpPr txBox="1"/>
          <p:nvPr/>
        </p:nvSpPr>
        <p:spPr>
          <a:xfrm>
            <a:off x="5445159" y="6381328"/>
            <a:ext cx="3704222" cy="369332"/>
          </a:xfrm>
          <a:prstGeom prst="rect">
            <a:avLst/>
          </a:prstGeom>
          <a:noFill/>
        </p:spPr>
        <p:txBody>
          <a:bodyPr wrap="none" rtlCol="0">
            <a:spAutoFit/>
          </a:bodyPr>
          <a:lstStyle/>
          <a:p>
            <a:r>
              <a:rPr lang="cs-CZ" sz="1400" i="1" dirty="0"/>
              <a:t>J </a:t>
            </a:r>
            <a:r>
              <a:rPr lang="cs-CZ" sz="1400" i="1" dirty="0" err="1"/>
              <a:t>Am</a:t>
            </a:r>
            <a:r>
              <a:rPr lang="cs-CZ" sz="1400" i="1" dirty="0"/>
              <a:t> </a:t>
            </a:r>
            <a:r>
              <a:rPr lang="cs-CZ" sz="1400" i="1" dirty="0" err="1"/>
              <a:t>Soc</a:t>
            </a:r>
            <a:r>
              <a:rPr lang="cs-CZ" sz="1400" i="1" dirty="0"/>
              <a:t> </a:t>
            </a:r>
            <a:r>
              <a:rPr lang="cs-CZ" sz="1400" i="1" dirty="0" err="1"/>
              <a:t>Nephrol</a:t>
            </a:r>
            <a:r>
              <a:rPr lang="cs-CZ" sz="1400" i="1" dirty="0"/>
              <a:t>. 2011 June; 22(6): 1144–1151</a:t>
            </a:r>
            <a:r>
              <a:rPr lang="cs-CZ" dirty="0"/>
              <a:t>.</a:t>
            </a:r>
            <a:endParaRPr lang="nl-NL" dirty="0"/>
          </a:p>
        </p:txBody>
      </p:sp>
    </p:spTree>
    <p:extLst>
      <p:ext uri="{BB962C8B-B14F-4D97-AF65-F5344CB8AC3E}">
        <p14:creationId xmlns:p14="http://schemas.microsoft.com/office/powerpoint/2010/main" val="40425250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268760"/>
            <a:ext cx="7528698" cy="646331"/>
          </a:xfrm>
          <a:prstGeom prst="rect">
            <a:avLst/>
          </a:prstGeom>
          <a:solidFill>
            <a:schemeClr val="accent4">
              <a:lumMod val="40000"/>
              <a:lumOff val="60000"/>
            </a:schemeClr>
          </a:solidFill>
        </p:spPr>
        <p:txBody>
          <a:bodyPr wrap="none" rtlCol="0">
            <a:spAutoFit/>
          </a:bodyPr>
          <a:lstStyle/>
          <a:p>
            <a:r>
              <a:rPr lang="nl-NL" dirty="0"/>
              <a:t>The CCR2 Chemokine Receptor Antagonist CCX140 </a:t>
            </a:r>
            <a:r>
              <a:rPr lang="nl-NL" dirty="0" err="1"/>
              <a:t>Improves</a:t>
            </a:r>
            <a:r>
              <a:rPr lang="nl-NL" dirty="0"/>
              <a:t> </a:t>
            </a:r>
            <a:r>
              <a:rPr lang="nl-NL" dirty="0" err="1"/>
              <a:t>Renal</a:t>
            </a:r>
            <a:r>
              <a:rPr lang="nl-NL" dirty="0"/>
              <a:t> </a:t>
            </a:r>
            <a:r>
              <a:rPr lang="nl-NL" dirty="0" err="1"/>
              <a:t>Function</a:t>
            </a:r>
            <a:r>
              <a:rPr lang="nl-NL" dirty="0"/>
              <a:t> in </a:t>
            </a:r>
            <a:endParaRPr lang="nl-NL" dirty="0" smtClean="0"/>
          </a:p>
          <a:p>
            <a:r>
              <a:rPr lang="nl-NL" dirty="0" err="1" smtClean="0"/>
              <a:t>Diabetic</a:t>
            </a:r>
            <a:r>
              <a:rPr lang="nl-NL" dirty="0" smtClean="0"/>
              <a:t> </a:t>
            </a:r>
            <a:r>
              <a:rPr lang="nl-NL" dirty="0" err="1"/>
              <a:t>Mice</a:t>
            </a:r>
            <a:r>
              <a:rPr lang="nl-NL" dirty="0"/>
              <a:t> </a:t>
            </a:r>
            <a:r>
              <a:rPr lang="nl-NL" dirty="0" err="1"/>
              <a:t>Expressing</a:t>
            </a:r>
            <a:r>
              <a:rPr lang="nl-NL" dirty="0"/>
              <a:t> Human CCR2</a:t>
            </a:r>
          </a:p>
        </p:txBody>
      </p:sp>
      <p:pic>
        <p:nvPicPr>
          <p:cNvPr id="3" name="Afbeelding 2" descr="Schermafbeelding 2013-01-13 om 13.48.39.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916832"/>
            <a:ext cx="5562600" cy="3632200"/>
          </a:xfrm>
          <a:prstGeom prst="rect">
            <a:avLst/>
          </a:prstGeom>
        </p:spPr>
      </p:pic>
      <p:sp>
        <p:nvSpPr>
          <p:cNvPr id="4" name="Tekstvak 3"/>
          <p:cNvSpPr txBox="1"/>
          <p:nvPr/>
        </p:nvSpPr>
        <p:spPr>
          <a:xfrm>
            <a:off x="6156176" y="2492896"/>
            <a:ext cx="2877711" cy="646331"/>
          </a:xfrm>
          <a:prstGeom prst="rect">
            <a:avLst/>
          </a:prstGeom>
          <a:noFill/>
        </p:spPr>
        <p:txBody>
          <a:bodyPr wrap="none" rtlCol="0">
            <a:spAutoFit/>
          </a:bodyPr>
          <a:lstStyle/>
          <a:p>
            <a:pPr marL="285750" indent="-285750">
              <a:buFont typeface="Symbol" charset="0"/>
              <a:buChar char=""/>
            </a:pPr>
            <a:r>
              <a:rPr lang="nl-NL" dirty="0" smtClean="0"/>
              <a:t>Wordt nu in fase 2 trial</a:t>
            </a:r>
          </a:p>
          <a:p>
            <a:r>
              <a:rPr lang="nl-NL" dirty="0" smtClean="0"/>
              <a:t>In 135 DM2 </a:t>
            </a:r>
            <a:r>
              <a:rPr lang="nl-NL" dirty="0" err="1" smtClean="0"/>
              <a:t>patienten</a:t>
            </a:r>
            <a:r>
              <a:rPr lang="nl-NL" dirty="0" smtClean="0"/>
              <a:t> getest</a:t>
            </a:r>
            <a:endParaRPr lang="nl-NL" dirty="0"/>
          </a:p>
        </p:txBody>
      </p:sp>
      <p:sp>
        <p:nvSpPr>
          <p:cNvPr id="5" name="Tekstvak 4"/>
          <p:cNvSpPr txBox="1"/>
          <p:nvPr/>
        </p:nvSpPr>
        <p:spPr>
          <a:xfrm>
            <a:off x="6300192" y="4221088"/>
            <a:ext cx="2677949" cy="1200329"/>
          </a:xfrm>
          <a:prstGeom prst="rect">
            <a:avLst/>
          </a:prstGeom>
          <a:solidFill>
            <a:schemeClr val="accent4">
              <a:lumMod val="20000"/>
              <a:lumOff val="80000"/>
            </a:schemeClr>
          </a:solidFill>
        </p:spPr>
        <p:txBody>
          <a:bodyPr wrap="none" rtlCol="0">
            <a:spAutoFit/>
          </a:bodyPr>
          <a:lstStyle/>
          <a:p>
            <a:r>
              <a:rPr lang="nl-NL" dirty="0" smtClean="0"/>
              <a:t>Idem voor NOX-E36</a:t>
            </a:r>
          </a:p>
          <a:p>
            <a:r>
              <a:rPr lang="nl-NL" dirty="0" smtClean="0"/>
              <a:t>Antagonist van CCL2/CCR2</a:t>
            </a:r>
          </a:p>
          <a:p>
            <a:pPr marL="285750" indent="-285750">
              <a:buFont typeface="Symbol" charset="0"/>
              <a:buChar char=""/>
            </a:pPr>
            <a:r>
              <a:rPr lang="nl-NL" dirty="0" smtClean="0"/>
              <a:t>anti-inflammatoir</a:t>
            </a:r>
          </a:p>
          <a:p>
            <a:pPr marL="285750" indent="-285750">
              <a:buFont typeface="Symbol" charset="0"/>
              <a:buChar char=""/>
            </a:pPr>
            <a:r>
              <a:rPr lang="nl-NL" dirty="0" err="1" smtClean="0"/>
              <a:t>Renoprotectief</a:t>
            </a:r>
            <a:endParaRPr lang="nl-NL" dirty="0" smtClean="0"/>
          </a:p>
        </p:txBody>
      </p:sp>
      <p:sp>
        <p:nvSpPr>
          <p:cNvPr id="6" name="Tekstvak 5"/>
          <p:cNvSpPr txBox="1"/>
          <p:nvPr/>
        </p:nvSpPr>
        <p:spPr>
          <a:xfrm>
            <a:off x="827584" y="188640"/>
            <a:ext cx="3651360" cy="584776"/>
          </a:xfrm>
          <a:prstGeom prst="rect">
            <a:avLst/>
          </a:prstGeom>
          <a:noFill/>
        </p:spPr>
        <p:txBody>
          <a:bodyPr wrap="none" rtlCol="0">
            <a:spAutoFit/>
          </a:bodyPr>
          <a:lstStyle/>
          <a:p>
            <a:r>
              <a:rPr lang="nl-NL" sz="3200" dirty="0" smtClean="0">
                <a:solidFill>
                  <a:schemeClr val="bg1"/>
                </a:solidFill>
              </a:rPr>
              <a:t>In de pijplijn……………</a:t>
            </a:r>
            <a:endParaRPr lang="nl-NL" sz="3200" dirty="0">
              <a:solidFill>
                <a:schemeClr val="bg1"/>
              </a:solidFill>
            </a:endParaRPr>
          </a:p>
        </p:txBody>
      </p:sp>
      <p:sp>
        <p:nvSpPr>
          <p:cNvPr id="7" name="Tekstvak 6"/>
          <p:cNvSpPr txBox="1"/>
          <p:nvPr/>
        </p:nvSpPr>
        <p:spPr>
          <a:xfrm>
            <a:off x="97345" y="5589240"/>
            <a:ext cx="9046655" cy="1200329"/>
          </a:xfrm>
          <a:prstGeom prst="rect">
            <a:avLst/>
          </a:prstGeom>
          <a:noFill/>
        </p:spPr>
        <p:txBody>
          <a:bodyPr wrap="none" rtlCol="0">
            <a:spAutoFit/>
          </a:bodyPr>
          <a:lstStyle/>
          <a:p>
            <a:r>
              <a:rPr lang="nl-NL" sz="1200" b="1" dirty="0"/>
              <a:t>Abstract: [SA-PO475] The CCR2 Chemokine Receptor Antagonist CCX140 </a:t>
            </a:r>
            <a:r>
              <a:rPr lang="nl-NL" sz="1200" b="1" dirty="0" err="1"/>
              <a:t>Improves</a:t>
            </a:r>
            <a:r>
              <a:rPr lang="nl-NL" sz="1200" b="1" dirty="0"/>
              <a:t> </a:t>
            </a:r>
            <a:r>
              <a:rPr lang="nl-NL" sz="1200" b="1" dirty="0" err="1"/>
              <a:t>Renal</a:t>
            </a:r>
            <a:r>
              <a:rPr lang="nl-NL" sz="1200" b="1" dirty="0"/>
              <a:t> </a:t>
            </a:r>
            <a:r>
              <a:rPr lang="nl-NL" sz="1200" b="1" dirty="0" err="1"/>
              <a:t>Function</a:t>
            </a:r>
            <a:r>
              <a:rPr lang="nl-NL" sz="1200" b="1" dirty="0"/>
              <a:t> in </a:t>
            </a:r>
            <a:r>
              <a:rPr lang="nl-NL" sz="1200" b="1" dirty="0" err="1"/>
              <a:t>Diabetic</a:t>
            </a:r>
            <a:r>
              <a:rPr lang="nl-NL" sz="1200" b="1" dirty="0"/>
              <a:t> </a:t>
            </a:r>
            <a:r>
              <a:rPr lang="nl-NL" sz="1200" b="1" dirty="0" err="1"/>
              <a:t>Mice</a:t>
            </a:r>
            <a:r>
              <a:rPr lang="nl-NL" sz="1200" b="1" dirty="0"/>
              <a:t> </a:t>
            </a:r>
            <a:r>
              <a:rPr lang="nl-NL" sz="1200" b="1" dirty="0" err="1"/>
              <a:t>Expressing</a:t>
            </a:r>
            <a:r>
              <a:rPr lang="nl-NL" sz="1200" b="1" dirty="0"/>
              <a:t> Human CCR2</a:t>
            </a:r>
            <a:r>
              <a:rPr lang="nl-NL" sz="1200" dirty="0"/>
              <a:t/>
            </a:r>
            <a:br>
              <a:rPr lang="nl-NL" sz="1200" dirty="0"/>
            </a:br>
            <a:r>
              <a:rPr lang="nl-NL" sz="1200" b="1" i="1" dirty="0" smtClean="0"/>
              <a:t>Tim </a:t>
            </a:r>
            <a:r>
              <a:rPr lang="nl-NL" sz="1200" b="1" i="1" dirty="0"/>
              <a:t>Sullivan, </a:t>
            </a:r>
            <a:r>
              <a:rPr lang="nl-NL" sz="1200" b="1" i="1" dirty="0" smtClean="0"/>
              <a:t>PhD et al</a:t>
            </a:r>
          </a:p>
          <a:p>
            <a:endParaRPr lang="nl-NL" sz="1200" b="1" i="1" dirty="0"/>
          </a:p>
          <a:p>
            <a:r>
              <a:rPr lang="nl-NL" sz="1200" b="1" dirty="0"/>
              <a:t>Abstract: [PUB291] </a:t>
            </a:r>
            <a:r>
              <a:rPr lang="nl-NL" sz="1200" b="1" dirty="0" err="1"/>
              <a:t>Pharmacokinetics</a:t>
            </a:r>
            <a:r>
              <a:rPr lang="nl-NL" sz="1200" b="1" dirty="0"/>
              <a:t>, </a:t>
            </a:r>
            <a:r>
              <a:rPr lang="nl-NL" sz="1200" b="1" dirty="0" err="1"/>
              <a:t>Pharmacodynamics</a:t>
            </a:r>
            <a:r>
              <a:rPr lang="nl-NL" sz="1200" b="1" dirty="0"/>
              <a:t>, Safety </a:t>
            </a:r>
            <a:r>
              <a:rPr lang="nl-NL" sz="1200" b="1" dirty="0" err="1"/>
              <a:t>and</a:t>
            </a:r>
            <a:r>
              <a:rPr lang="nl-NL" sz="1200" b="1" dirty="0"/>
              <a:t> </a:t>
            </a:r>
            <a:r>
              <a:rPr lang="nl-NL" sz="1200" b="1" dirty="0" err="1"/>
              <a:t>Tolerability</a:t>
            </a:r>
            <a:r>
              <a:rPr lang="nl-NL" sz="1200" b="1" dirty="0"/>
              <a:t> of the CCL2 Antagonist NOX-E36, a </a:t>
            </a:r>
            <a:r>
              <a:rPr lang="nl-NL" sz="1200" b="1" dirty="0" err="1"/>
              <a:t>Novel</a:t>
            </a:r>
            <a:r>
              <a:rPr lang="nl-NL" sz="1200" b="1" dirty="0"/>
              <a:t> Agent </a:t>
            </a:r>
            <a:r>
              <a:rPr lang="nl-NL" sz="1200" b="1" dirty="0" err="1"/>
              <a:t>Being</a:t>
            </a:r>
            <a:r>
              <a:rPr lang="nl-NL" sz="1200" b="1" dirty="0"/>
              <a:t> </a:t>
            </a:r>
            <a:endParaRPr lang="nl-NL" sz="1200" b="1" dirty="0" smtClean="0"/>
          </a:p>
          <a:p>
            <a:r>
              <a:rPr lang="nl-NL" sz="1200" b="1" dirty="0" err="1" smtClean="0"/>
              <a:t>Investigated</a:t>
            </a:r>
            <a:r>
              <a:rPr lang="nl-NL" sz="1200" b="1" dirty="0" smtClean="0"/>
              <a:t> </a:t>
            </a:r>
            <a:r>
              <a:rPr lang="nl-NL" sz="1200" b="1" dirty="0" err="1"/>
              <a:t>for</a:t>
            </a:r>
            <a:r>
              <a:rPr lang="nl-NL" sz="1200" b="1" dirty="0"/>
              <a:t> Treatment of </a:t>
            </a:r>
            <a:r>
              <a:rPr lang="nl-NL" sz="1200" b="1" dirty="0" err="1"/>
              <a:t>Diabetic</a:t>
            </a:r>
            <a:r>
              <a:rPr lang="nl-NL" sz="1200" b="1" dirty="0"/>
              <a:t> </a:t>
            </a:r>
            <a:r>
              <a:rPr lang="nl-NL" sz="1200" b="1" dirty="0" err="1"/>
              <a:t>Nephropathy</a:t>
            </a:r>
            <a:r>
              <a:rPr lang="nl-NL" sz="1200" dirty="0"/>
              <a:t/>
            </a:r>
            <a:br>
              <a:rPr lang="nl-NL" sz="1200" dirty="0"/>
            </a:br>
            <a:r>
              <a:rPr lang="nl-NL" sz="1200" b="1" i="1" dirty="0" smtClean="0"/>
              <a:t>Grit </a:t>
            </a:r>
            <a:r>
              <a:rPr lang="nl-NL" sz="1200" b="1" i="1" dirty="0" err="1"/>
              <a:t>Landgraf</a:t>
            </a:r>
            <a:r>
              <a:rPr lang="nl-NL" sz="1200" b="1" i="1" dirty="0"/>
              <a:t>, PhD</a:t>
            </a:r>
            <a:r>
              <a:rPr lang="nl-NL" sz="1200" b="1" i="1" dirty="0" smtClean="0"/>
              <a:t>, et al</a:t>
            </a:r>
            <a:endParaRPr lang="nl-NL" sz="1200" dirty="0"/>
          </a:p>
        </p:txBody>
      </p:sp>
    </p:spTree>
    <p:extLst>
      <p:ext uri="{BB962C8B-B14F-4D97-AF65-F5344CB8AC3E}">
        <p14:creationId xmlns:p14="http://schemas.microsoft.com/office/powerpoint/2010/main" val="180881119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4001391" cy="769441"/>
          </a:xfrm>
          <a:prstGeom prst="rect">
            <a:avLst/>
          </a:prstGeom>
          <a:noFill/>
        </p:spPr>
        <p:txBody>
          <a:bodyPr wrap="none" rtlCol="0">
            <a:spAutoFit/>
          </a:bodyPr>
          <a:lstStyle/>
          <a:p>
            <a:r>
              <a:rPr lang="nl-NL" sz="4400" dirty="0" smtClean="0">
                <a:solidFill>
                  <a:schemeClr val="bg1"/>
                </a:solidFill>
              </a:rPr>
              <a:t>Classificering DN</a:t>
            </a:r>
            <a:endParaRPr lang="nl-NL" sz="4400" dirty="0">
              <a:solidFill>
                <a:schemeClr val="bg1"/>
              </a:solidFill>
            </a:endParaRPr>
          </a:p>
        </p:txBody>
      </p:sp>
      <p:sp>
        <p:nvSpPr>
          <p:cNvPr id="3" name="Tekstvak 2"/>
          <p:cNvSpPr txBox="1"/>
          <p:nvPr/>
        </p:nvSpPr>
        <p:spPr>
          <a:xfrm>
            <a:off x="467544" y="1052736"/>
            <a:ext cx="8064896" cy="584776"/>
          </a:xfrm>
          <a:prstGeom prst="rect">
            <a:avLst/>
          </a:prstGeom>
          <a:noFill/>
        </p:spPr>
        <p:txBody>
          <a:bodyPr wrap="square" rtlCol="0">
            <a:spAutoFit/>
          </a:bodyPr>
          <a:lstStyle/>
          <a:p>
            <a:endParaRPr lang="nl-NL" sz="3200" dirty="0"/>
          </a:p>
        </p:txBody>
      </p:sp>
      <p:graphicFrame>
        <p:nvGraphicFramePr>
          <p:cNvPr id="5" name="Tabel 4"/>
          <p:cNvGraphicFramePr>
            <a:graphicFrameLocks noGrp="1"/>
          </p:cNvGraphicFramePr>
          <p:nvPr/>
        </p:nvGraphicFramePr>
        <p:xfrm>
          <a:off x="357158" y="1500174"/>
          <a:ext cx="8286808" cy="4487356"/>
        </p:xfrm>
        <a:graphic>
          <a:graphicData uri="http://schemas.openxmlformats.org/drawingml/2006/table">
            <a:tbl>
              <a:tblPr>
                <a:effectLst>
                  <a:outerShdw blurRad="50800" dist="38100" dir="2700000" algn="tl" rotWithShape="0">
                    <a:prstClr val="black">
                      <a:alpha val="40000"/>
                    </a:prstClr>
                  </a:outerShdw>
                </a:effectLst>
              </a:tblPr>
              <a:tblGrid>
                <a:gridCol w="2762269"/>
                <a:gridCol w="2762269"/>
                <a:gridCol w="2762270"/>
              </a:tblGrid>
              <a:tr h="129370">
                <a:tc>
                  <a:txBody>
                    <a:bodyPr/>
                    <a:lstStyle/>
                    <a:p>
                      <a:pPr algn="ctr"/>
                      <a:r>
                        <a:rPr lang="nl-NL" sz="1200" dirty="0" err="1"/>
                        <a:t>Class</a:t>
                      </a:r>
                      <a:endParaRPr lang="nl-NL" sz="1200" dirty="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ctr"/>
                      <a:r>
                        <a:rPr lang="nl-NL" sz="1200"/>
                        <a:t>Description</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ctr"/>
                      <a:r>
                        <a:rPr lang="nl-NL" sz="1200"/>
                        <a:t>Inclusion Criteria</a:t>
                      </a:r>
                    </a:p>
                  </a:txBody>
                  <a:tcPr marL="33311" marR="33311" marT="16656" marB="16656" anchor="ctr">
                    <a:lnL>
                      <a:noFill/>
                    </a:lnL>
                    <a:lnR>
                      <a:noFill/>
                    </a:lnR>
                    <a:lnT>
                      <a:noFill/>
                    </a:lnT>
                    <a:lnB>
                      <a:noFill/>
                    </a:lnB>
                    <a:solidFill>
                      <a:schemeClr val="accent4">
                        <a:lumMod val="20000"/>
                        <a:lumOff val="80000"/>
                      </a:schemeClr>
                    </a:solidFill>
                  </a:tcPr>
                </a:tc>
              </a:tr>
              <a:tr h="605754">
                <a:tc>
                  <a:txBody>
                    <a:bodyPr/>
                    <a:lstStyle/>
                    <a:p>
                      <a:pPr algn="l"/>
                      <a:r>
                        <a:rPr lang="nl-NL" sz="1200" dirty="0"/>
                        <a:t>I</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Mild or nonspecific LM changes and EM-proven GBM thickening</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a:t>Biopsy does not meet any of the criteria mentioned below for class II, III, or IV</a:t>
                      </a:r>
                    </a:p>
                  </a:txBody>
                  <a:tcPr marL="33311" marR="33311" marT="16656" marB="16656" anchor="ctr">
                    <a:lnL>
                      <a:noFill/>
                    </a:lnL>
                    <a:lnR>
                      <a:noFill/>
                    </a:lnR>
                    <a:lnT>
                      <a:noFill/>
                    </a:lnT>
                    <a:lnB>
                      <a:noFill/>
                    </a:lnB>
                    <a:solidFill>
                      <a:schemeClr val="accent4">
                        <a:lumMod val="20000"/>
                        <a:lumOff val="80000"/>
                      </a:schemeClr>
                    </a:solidFill>
                  </a:tcPr>
                </a:tc>
              </a:tr>
              <a:tr h="509790">
                <a:tc>
                  <a:txBody>
                    <a:bodyPr/>
                    <a:lstStyle/>
                    <a:p>
                      <a:endParaRPr lang="nl-NL" sz="1200" dirty="0"/>
                    </a:p>
                  </a:txBody>
                  <a:tcPr marL="33311" marR="33311" marT="16656" marB="16656" anchor="ctr">
                    <a:lnL>
                      <a:noFill/>
                    </a:lnL>
                    <a:lnR>
                      <a:noFill/>
                    </a:lnR>
                    <a:lnT>
                      <a:noFill/>
                    </a:lnT>
                    <a:lnB>
                      <a:noFill/>
                    </a:lnB>
                    <a:solidFill>
                      <a:schemeClr val="accent4">
                        <a:lumMod val="20000"/>
                        <a:lumOff val="80000"/>
                      </a:schemeClr>
                    </a:solidFill>
                  </a:tcPr>
                </a:tc>
                <a:tc>
                  <a:txBody>
                    <a:bodyPr/>
                    <a:lstStyle/>
                    <a:p>
                      <a:endParaRPr lang="nl-NL" sz="1200" dirty="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GBM &gt; 395 nm in female and &gt;430 nm in male individuals 9 years of age and </a:t>
                      </a:r>
                      <a:r>
                        <a:rPr lang="en-US" sz="1200" dirty="0" err="1"/>
                        <a:t>older</a:t>
                      </a:r>
                      <a:r>
                        <a:rPr lang="en-US" sz="1200" baseline="30000" dirty="0" err="1">
                          <a:hlinkClick r:id="" action="ppaction://hlinkfile"/>
                        </a:rPr>
                        <a:t>a</a:t>
                      </a:r>
                      <a:endParaRPr lang="en-US" sz="1200" dirty="0"/>
                    </a:p>
                  </a:txBody>
                  <a:tcPr marL="33311" marR="33311" marT="16656" marB="16656" anchor="ctr">
                    <a:lnL>
                      <a:noFill/>
                    </a:lnL>
                    <a:lnR>
                      <a:noFill/>
                    </a:lnR>
                    <a:lnT>
                      <a:noFill/>
                    </a:lnT>
                    <a:lnB>
                      <a:noFill/>
                    </a:lnB>
                    <a:solidFill>
                      <a:schemeClr val="accent4">
                        <a:lumMod val="20000"/>
                        <a:lumOff val="80000"/>
                      </a:schemeClr>
                    </a:solidFill>
                  </a:tcPr>
                </a:tc>
              </a:tr>
              <a:tr h="317860">
                <a:tc>
                  <a:txBody>
                    <a:bodyPr/>
                    <a:lstStyle/>
                    <a:p>
                      <a:pPr algn="l"/>
                      <a:r>
                        <a:rPr lang="nl-NL" sz="1200" dirty="0" err="1"/>
                        <a:t>IIa</a:t>
                      </a:r>
                      <a:endParaRPr lang="nl-NL" sz="1200" dirty="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nl-NL" sz="1200"/>
                        <a:t>Mild mesangial expansion</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Biopsy does not meet criteria for class III or IV</a:t>
                      </a:r>
                    </a:p>
                  </a:txBody>
                  <a:tcPr marL="33311" marR="33311" marT="16656" marB="16656" anchor="ctr">
                    <a:lnL>
                      <a:noFill/>
                    </a:lnL>
                    <a:lnR>
                      <a:noFill/>
                    </a:lnR>
                    <a:lnT>
                      <a:noFill/>
                    </a:lnT>
                    <a:lnB>
                      <a:noFill/>
                    </a:lnB>
                    <a:solidFill>
                      <a:schemeClr val="accent4">
                        <a:lumMod val="20000"/>
                        <a:lumOff val="80000"/>
                      </a:schemeClr>
                    </a:solidFill>
                  </a:tcPr>
                </a:tc>
              </a:tr>
              <a:tr h="413824">
                <a:tc>
                  <a:txBody>
                    <a:bodyPr/>
                    <a:lstStyle/>
                    <a:p>
                      <a:endParaRPr lang="nl-NL" sz="1200"/>
                    </a:p>
                  </a:txBody>
                  <a:tcPr marL="33311" marR="33311" marT="16656" marB="16656" anchor="ctr">
                    <a:lnL>
                      <a:noFill/>
                    </a:lnL>
                    <a:lnR>
                      <a:noFill/>
                    </a:lnR>
                    <a:lnT>
                      <a:noFill/>
                    </a:lnT>
                    <a:lnB>
                      <a:noFill/>
                    </a:lnB>
                    <a:solidFill>
                      <a:schemeClr val="accent4">
                        <a:lumMod val="20000"/>
                        <a:lumOff val="80000"/>
                      </a:schemeClr>
                    </a:solidFill>
                  </a:tcPr>
                </a:tc>
                <a:tc>
                  <a:txBody>
                    <a:bodyPr/>
                    <a:lstStyle/>
                    <a:p>
                      <a:endParaRPr lang="nl-NL" sz="120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Mild </a:t>
                      </a:r>
                      <a:r>
                        <a:rPr lang="en-US" sz="1200" dirty="0" err="1"/>
                        <a:t>mesangial</a:t>
                      </a:r>
                      <a:r>
                        <a:rPr lang="en-US" sz="1200" dirty="0"/>
                        <a:t> expansion in &gt;25% of the observed </a:t>
                      </a:r>
                      <a:r>
                        <a:rPr lang="en-US" sz="1200" dirty="0" err="1"/>
                        <a:t>mesangium</a:t>
                      </a:r>
                      <a:endParaRPr lang="en-US" sz="1200" dirty="0"/>
                    </a:p>
                  </a:txBody>
                  <a:tcPr marL="33311" marR="33311" marT="16656" marB="16656" anchor="ctr">
                    <a:lnL>
                      <a:noFill/>
                    </a:lnL>
                    <a:lnR>
                      <a:noFill/>
                    </a:lnR>
                    <a:lnT>
                      <a:noFill/>
                    </a:lnT>
                    <a:lnB>
                      <a:noFill/>
                    </a:lnB>
                    <a:solidFill>
                      <a:schemeClr val="accent4">
                        <a:lumMod val="20000"/>
                        <a:lumOff val="80000"/>
                      </a:schemeClr>
                    </a:solidFill>
                  </a:tcPr>
                </a:tc>
              </a:tr>
              <a:tr h="317860">
                <a:tc>
                  <a:txBody>
                    <a:bodyPr/>
                    <a:lstStyle/>
                    <a:p>
                      <a:pPr algn="l"/>
                      <a:r>
                        <a:rPr lang="nl-NL" sz="1200"/>
                        <a:t>IIb</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nl-NL" sz="1200" dirty="0" err="1"/>
                        <a:t>Severe</a:t>
                      </a:r>
                      <a:r>
                        <a:rPr lang="nl-NL" sz="1200" dirty="0"/>
                        <a:t> </a:t>
                      </a:r>
                      <a:r>
                        <a:rPr lang="nl-NL" sz="1200" dirty="0" err="1"/>
                        <a:t>mesangial</a:t>
                      </a:r>
                      <a:r>
                        <a:rPr lang="nl-NL" sz="1200" dirty="0"/>
                        <a:t> </a:t>
                      </a:r>
                      <a:r>
                        <a:rPr lang="nl-NL" sz="1200" dirty="0" err="1"/>
                        <a:t>expansion</a:t>
                      </a:r>
                      <a:endParaRPr lang="nl-NL" sz="1200" dirty="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Biopsy does not meet criteria for class III or IV</a:t>
                      </a:r>
                    </a:p>
                  </a:txBody>
                  <a:tcPr marL="33311" marR="33311" marT="16656" marB="16656" anchor="ctr">
                    <a:lnL>
                      <a:noFill/>
                    </a:lnL>
                    <a:lnR>
                      <a:noFill/>
                    </a:lnR>
                    <a:lnT>
                      <a:noFill/>
                    </a:lnT>
                    <a:lnB>
                      <a:noFill/>
                    </a:lnB>
                    <a:solidFill>
                      <a:schemeClr val="accent4">
                        <a:lumMod val="20000"/>
                        <a:lumOff val="80000"/>
                      </a:schemeClr>
                    </a:solidFill>
                  </a:tcPr>
                </a:tc>
              </a:tr>
              <a:tr h="413824">
                <a:tc>
                  <a:txBody>
                    <a:bodyPr/>
                    <a:lstStyle/>
                    <a:p>
                      <a:endParaRPr lang="nl-NL" sz="1200"/>
                    </a:p>
                  </a:txBody>
                  <a:tcPr marL="33311" marR="33311" marT="16656" marB="16656" anchor="ctr">
                    <a:lnL>
                      <a:noFill/>
                    </a:lnL>
                    <a:lnR>
                      <a:noFill/>
                    </a:lnR>
                    <a:lnT>
                      <a:noFill/>
                    </a:lnT>
                    <a:lnB>
                      <a:noFill/>
                    </a:lnB>
                    <a:solidFill>
                      <a:schemeClr val="accent4">
                        <a:lumMod val="20000"/>
                        <a:lumOff val="80000"/>
                      </a:schemeClr>
                    </a:solidFill>
                  </a:tcPr>
                </a:tc>
                <a:tc>
                  <a:txBody>
                    <a:bodyPr/>
                    <a:lstStyle/>
                    <a:p>
                      <a:endParaRPr lang="nl-NL" sz="120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Severe </a:t>
                      </a:r>
                      <a:r>
                        <a:rPr lang="en-US" sz="1200" dirty="0" err="1"/>
                        <a:t>mesangial</a:t>
                      </a:r>
                      <a:r>
                        <a:rPr lang="en-US" sz="1200" dirty="0"/>
                        <a:t> expansion in &gt;25% of the observed </a:t>
                      </a:r>
                      <a:r>
                        <a:rPr lang="en-US" sz="1200" dirty="0" err="1"/>
                        <a:t>mesangium</a:t>
                      </a:r>
                      <a:endParaRPr lang="en-US" sz="1200" dirty="0"/>
                    </a:p>
                  </a:txBody>
                  <a:tcPr marL="33311" marR="33311" marT="16656" marB="16656" anchor="ctr">
                    <a:lnL>
                      <a:noFill/>
                    </a:lnL>
                    <a:lnR>
                      <a:noFill/>
                    </a:lnR>
                    <a:lnT>
                      <a:noFill/>
                    </a:lnT>
                    <a:lnB>
                      <a:noFill/>
                    </a:lnB>
                    <a:solidFill>
                      <a:schemeClr val="accent4">
                        <a:lumMod val="20000"/>
                        <a:lumOff val="80000"/>
                      </a:schemeClr>
                    </a:solidFill>
                  </a:tcPr>
                </a:tc>
              </a:tr>
              <a:tr h="317860">
                <a:tc>
                  <a:txBody>
                    <a:bodyPr/>
                    <a:lstStyle/>
                    <a:p>
                      <a:pPr algn="l"/>
                      <a:r>
                        <a:rPr lang="nl-NL" sz="1200" dirty="0"/>
                        <a:t>III</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nl-NL" sz="1200"/>
                        <a:t>Nodular sclerosis (Kimmelstiel–Wilson lesion)</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Biopsy does not meet criteria for class IV</a:t>
                      </a:r>
                    </a:p>
                  </a:txBody>
                  <a:tcPr marL="33311" marR="33311" marT="16656" marB="16656" anchor="ctr">
                    <a:lnL>
                      <a:noFill/>
                    </a:lnL>
                    <a:lnR>
                      <a:noFill/>
                    </a:lnR>
                    <a:lnT>
                      <a:noFill/>
                    </a:lnT>
                    <a:lnB>
                      <a:noFill/>
                    </a:lnB>
                    <a:solidFill>
                      <a:schemeClr val="accent4">
                        <a:lumMod val="20000"/>
                        <a:lumOff val="80000"/>
                      </a:schemeClr>
                    </a:solidFill>
                  </a:tcPr>
                </a:tc>
              </a:tr>
              <a:tr h="413824">
                <a:tc>
                  <a:txBody>
                    <a:bodyPr/>
                    <a:lstStyle/>
                    <a:p>
                      <a:endParaRPr lang="nl-NL" sz="1200"/>
                    </a:p>
                  </a:txBody>
                  <a:tcPr marL="33311" marR="33311" marT="16656" marB="16656" anchor="ctr">
                    <a:lnL>
                      <a:noFill/>
                    </a:lnL>
                    <a:lnR>
                      <a:noFill/>
                    </a:lnR>
                    <a:lnT>
                      <a:noFill/>
                    </a:lnT>
                    <a:lnB>
                      <a:noFill/>
                    </a:lnB>
                    <a:solidFill>
                      <a:schemeClr val="accent4">
                        <a:lumMod val="20000"/>
                        <a:lumOff val="80000"/>
                      </a:schemeClr>
                    </a:solidFill>
                  </a:tcPr>
                </a:tc>
                <a:tc>
                  <a:txBody>
                    <a:bodyPr/>
                    <a:lstStyle/>
                    <a:p>
                      <a:endParaRPr lang="nl-NL" sz="120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At least one convincing </a:t>
                      </a:r>
                      <a:r>
                        <a:rPr lang="en-US" sz="1200" dirty="0" err="1"/>
                        <a:t>Kimmelstiel</a:t>
                      </a:r>
                      <a:r>
                        <a:rPr lang="en-US" sz="1200" dirty="0"/>
                        <a:t>–Wilson lesion</a:t>
                      </a:r>
                    </a:p>
                  </a:txBody>
                  <a:tcPr marL="33311" marR="33311" marT="16656" marB="16656" anchor="ctr">
                    <a:lnL>
                      <a:noFill/>
                    </a:lnL>
                    <a:lnR>
                      <a:noFill/>
                    </a:lnR>
                    <a:lnT>
                      <a:noFill/>
                    </a:lnT>
                    <a:lnB>
                      <a:noFill/>
                    </a:lnB>
                    <a:solidFill>
                      <a:schemeClr val="accent4">
                        <a:lumMod val="20000"/>
                        <a:lumOff val="80000"/>
                      </a:schemeClr>
                    </a:solidFill>
                  </a:tcPr>
                </a:tc>
              </a:tr>
              <a:tr h="317860">
                <a:tc>
                  <a:txBody>
                    <a:bodyPr/>
                    <a:lstStyle/>
                    <a:p>
                      <a:pPr algn="l"/>
                      <a:r>
                        <a:rPr lang="nl-NL" sz="1200"/>
                        <a:t>IV</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nl-NL" sz="1200"/>
                        <a:t>Advanced diabetic glomerulosclerosis</a:t>
                      </a:r>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Global </a:t>
                      </a:r>
                      <a:r>
                        <a:rPr lang="en-US" sz="1200" dirty="0" err="1"/>
                        <a:t>glomerular</a:t>
                      </a:r>
                      <a:r>
                        <a:rPr lang="en-US" sz="1200" dirty="0"/>
                        <a:t> sclerosis in &gt;50% of </a:t>
                      </a:r>
                      <a:r>
                        <a:rPr lang="en-US" sz="1200" dirty="0" err="1"/>
                        <a:t>glomeruli</a:t>
                      </a:r>
                      <a:endParaRPr lang="en-US" sz="1200" dirty="0"/>
                    </a:p>
                  </a:txBody>
                  <a:tcPr marL="33311" marR="33311" marT="16656" marB="16656" anchor="ctr">
                    <a:lnL>
                      <a:noFill/>
                    </a:lnL>
                    <a:lnR>
                      <a:noFill/>
                    </a:lnR>
                    <a:lnT>
                      <a:noFill/>
                    </a:lnT>
                    <a:lnB>
                      <a:noFill/>
                    </a:lnB>
                    <a:solidFill>
                      <a:schemeClr val="accent4">
                        <a:lumMod val="20000"/>
                        <a:lumOff val="80000"/>
                      </a:schemeClr>
                    </a:solidFill>
                  </a:tcPr>
                </a:tc>
              </a:tr>
              <a:tr h="317860">
                <a:tc>
                  <a:txBody>
                    <a:bodyPr/>
                    <a:lstStyle/>
                    <a:p>
                      <a:endParaRPr lang="nl-NL" sz="1200" dirty="0"/>
                    </a:p>
                  </a:txBody>
                  <a:tcPr marL="33311" marR="33311" marT="16656" marB="16656" anchor="ctr">
                    <a:lnL>
                      <a:noFill/>
                    </a:lnL>
                    <a:lnR>
                      <a:noFill/>
                    </a:lnR>
                    <a:lnT>
                      <a:noFill/>
                    </a:lnT>
                    <a:lnB>
                      <a:noFill/>
                    </a:lnB>
                    <a:solidFill>
                      <a:schemeClr val="accent4">
                        <a:lumMod val="20000"/>
                        <a:lumOff val="80000"/>
                      </a:schemeClr>
                    </a:solidFill>
                  </a:tcPr>
                </a:tc>
                <a:tc>
                  <a:txBody>
                    <a:bodyPr/>
                    <a:lstStyle/>
                    <a:p>
                      <a:endParaRPr lang="nl-NL" sz="1200"/>
                    </a:p>
                  </a:txBody>
                  <a:tcPr marL="33311" marR="33311" marT="16656" marB="16656" anchor="ctr">
                    <a:lnL>
                      <a:noFill/>
                    </a:lnL>
                    <a:lnR>
                      <a:noFill/>
                    </a:lnR>
                    <a:lnT>
                      <a:noFill/>
                    </a:lnT>
                    <a:lnB>
                      <a:noFill/>
                    </a:lnB>
                    <a:solidFill>
                      <a:schemeClr val="accent4">
                        <a:lumMod val="20000"/>
                        <a:lumOff val="80000"/>
                      </a:schemeClr>
                    </a:solidFill>
                  </a:tcPr>
                </a:tc>
                <a:tc>
                  <a:txBody>
                    <a:bodyPr/>
                    <a:lstStyle/>
                    <a:p>
                      <a:pPr algn="l"/>
                      <a:r>
                        <a:rPr lang="en-US" sz="1200" dirty="0"/>
                        <a:t>Lesions from classes I through III</a:t>
                      </a:r>
                    </a:p>
                  </a:txBody>
                  <a:tcPr marL="33311" marR="33311" marT="16656" marB="16656" anchor="ctr">
                    <a:lnL>
                      <a:noFill/>
                    </a:lnL>
                    <a:lnR>
                      <a:noFill/>
                    </a:lnR>
                    <a:lnT>
                      <a:noFill/>
                    </a:lnT>
                    <a:lnB>
                      <a:noFill/>
                    </a:lnB>
                    <a:solidFill>
                      <a:schemeClr val="accent4">
                        <a:lumMod val="20000"/>
                        <a:lumOff val="80000"/>
                      </a:schemeClr>
                    </a:solidFill>
                  </a:tcPr>
                </a:tc>
              </a:tr>
            </a:tbl>
          </a:graphicData>
        </a:graphic>
      </p:graphicFrame>
      <p:sp>
        <p:nvSpPr>
          <p:cNvPr id="45057" name="Rectangle 1"/>
          <p:cNvSpPr>
            <a:spLocks noChangeArrowheads="1"/>
          </p:cNvSpPr>
          <p:nvPr/>
        </p:nvSpPr>
        <p:spPr bwMode="auto">
          <a:xfrm>
            <a:off x="0" y="90100"/>
            <a:ext cx="65" cy="276999"/>
          </a:xfrm>
          <a:prstGeom prst="rect">
            <a:avLst/>
          </a:prstGeom>
          <a:solidFill>
            <a:srgbClr val="EEEEEE"/>
          </a:solidFill>
          <a:ln w="9525">
            <a:noFill/>
            <a:miter lim="800000"/>
            <a:headEnd/>
            <a:tailEnd/>
          </a:ln>
          <a:effec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sz="1800" b="0" i="0" u="none" strike="noStrike" cap="none" normalizeH="0" baseline="0" dirty="0" smtClean="0">
              <a:ln>
                <a:noFill/>
              </a:ln>
              <a:solidFill>
                <a:schemeClr val="tx1"/>
              </a:solidFill>
              <a:effectLst/>
              <a:latin typeface="Arial" pitchFamily="34" charset="0"/>
            </a:endParaRPr>
          </a:p>
        </p:txBody>
      </p:sp>
      <p:cxnSp>
        <p:nvCxnSpPr>
          <p:cNvPr id="8" name="Rechte verbindingslijn 7"/>
          <p:cNvCxnSpPr/>
          <p:nvPr/>
        </p:nvCxnSpPr>
        <p:spPr>
          <a:xfrm rot="5400000">
            <a:off x="642910" y="3714752"/>
            <a:ext cx="442915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Rechte verbindingslijn 9"/>
          <p:cNvCxnSpPr/>
          <p:nvPr/>
        </p:nvCxnSpPr>
        <p:spPr>
          <a:xfrm rot="5400000">
            <a:off x="3464711" y="3750471"/>
            <a:ext cx="450059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Rechte verbindingslijn 11"/>
          <p:cNvCxnSpPr/>
          <p:nvPr/>
        </p:nvCxnSpPr>
        <p:spPr>
          <a:xfrm>
            <a:off x="357158" y="1785926"/>
            <a:ext cx="8286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Rechte verbindingslijn 15"/>
          <p:cNvCxnSpPr/>
          <p:nvPr/>
        </p:nvCxnSpPr>
        <p:spPr>
          <a:xfrm rot="10800000">
            <a:off x="357158" y="2786058"/>
            <a:ext cx="8286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rot="10800000">
            <a:off x="357158" y="3643314"/>
            <a:ext cx="8286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Rechte verbindingslijn 21"/>
          <p:cNvCxnSpPr/>
          <p:nvPr/>
        </p:nvCxnSpPr>
        <p:spPr>
          <a:xfrm rot="10800000">
            <a:off x="357158" y="4429132"/>
            <a:ext cx="828680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Rechte verbindingslijn 23"/>
          <p:cNvCxnSpPr/>
          <p:nvPr/>
        </p:nvCxnSpPr>
        <p:spPr>
          <a:xfrm rot="10800000">
            <a:off x="357158" y="5286388"/>
            <a:ext cx="8286808" cy="0"/>
          </a:xfrm>
          <a:prstGeom prst="line">
            <a:avLst/>
          </a:prstGeom>
        </p:spPr>
        <p:style>
          <a:lnRef idx="1">
            <a:schemeClr val="accent1"/>
          </a:lnRef>
          <a:fillRef idx="0">
            <a:schemeClr val="accent1"/>
          </a:fillRef>
          <a:effectRef idx="0">
            <a:schemeClr val="accent1"/>
          </a:effectRef>
          <a:fontRef idx="minor">
            <a:schemeClr val="tx1"/>
          </a:fontRef>
        </p:style>
      </p:cxnSp>
      <p:sp>
        <p:nvSpPr>
          <p:cNvPr id="4" name="Tekstvak 3"/>
          <p:cNvSpPr txBox="1"/>
          <p:nvPr/>
        </p:nvSpPr>
        <p:spPr>
          <a:xfrm>
            <a:off x="539552" y="6309320"/>
            <a:ext cx="4308965" cy="338554"/>
          </a:xfrm>
          <a:prstGeom prst="rect">
            <a:avLst/>
          </a:prstGeom>
          <a:noFill/>
        </p:spPr>
        <p:txBody>
          <a:bodyPr wrap="none" rtlCol="0">
            <a:spAutoFit/>
          </a:bodyPr>
          <a:lstStyle/>
          <a:p>
            <a:r>
              <a:rPr lang="en-GB" sz="1600" i="1" dirty="0" err="1">
                <a:latin typeface="Arial" charset="0"/>
              </a:rPr>
              <a:t>Tervaert</a:t>
            </a:r>
            <a:r>
              <a:rPr lang="en-GB" sz="1600" i="1" dirty="0">
                <a:latin typeface="Arial" charset="0"/>
              </a:rPr>
              <a:t> T W C et al. JASN 2010;21:556-563</a:t>
            </a:r>
            <a:endParaRPr lang="en-GB" sz="1600" i="1" dirty="0">
              <a:latin typeface="Arial" charset="0"/>
            </a:endParaRPr>
          </a:p>
        </p:txBody>
      </p:sp>
    </p:spTree>
    <p:extLst>
      <p:ext uri="{BB962C8B-B14F-4D97-AF65-F5344CB8AC3E}">
        <p14:creationId xmlns:p14="http://schemas.microsoft.com/office/powerpoint/2010/main" val="175491544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196752"/>
            <a:ext cx="8961132" cy="2031325"/>
          </a:xfrm>
          <a:prstGeom prst="rect">
            <a:avLst/>
          </a:prstGeom>
          <a:solidFill>
            <a:schemeClr val="accent4">
              <a:lumMod val="40000"/>
              <a:lumOff val="60000"/>
            </a:schemeClr>
          </a:solidFill>
        </p:spPr>
        <p:txBody>
          <a:bodyPr wrap="none" rtlCol="0">
            <a:spAutoFit/>
          </a:bodyPr>
          <a:lstStyle/>
          <a:p>
            <a:r>
              <a:rPr lang="nl-NL" b="1" dirty="0"/>
              <a:t>A </a:t>
            </a:r>
            <a:r>
              <a:rPr lang="nl-NL" b="1" dirty="0" err="1"/>
              <a:t>Urinary</a:t>
            </a:r>
            <a:r>
              <a:rPr lang="nl-NL" b="1" dirty="0"/>
              <a:t> </a:t>
            </a:r>
            <a:r>
              <a:rPr lang="nl-NL" b="1" dirty="0" err="1"/>
              <a:t>Proteomic</a:t>
            </a:r>
            <a:r>
              <a:rPr lang="nl-NL" b="1" dirty="0"/>
              <a:t> Set of </a:t>
            </a:r>
            <a:r>
              <a:rPr lang="nl-NL" b="1" dirty="0" err="1"/>
              <a:t>Biomarkers</a:t>
            </a:r>
            <a:r>
              <a:rPr lang="nl-NL" b="1" dirty="0"/>
              <a:t> </a:t>
            </a:r>
            <a:r>
              <a:rPr lang="nl-NL" b="1" dirty="0" err="1"/>
              <a:t>Predicts</a:t>
            </a:r>
            <a:r>
              <a:rPr lang="nl-NL" b="1" dirty="0"/>
              <a:t> </a:t>
            </a:r>
            <a:r>
              <a:rPr lang="nl-NL" b="1" dirty="0" err="1"/>
              <a:t>Albuminuria</a:t>
            </a:r>
            <a:r>
              <a:rPr lang="nl-NL" b="1" dirty="0"/>
              <a:t> </a:t>
            </a:r>
            <a:r>
              <a:rPr lang="nl-NL" b="1" dirty="0" err="1"/>
              <a:t>Progression</a:t>
            </a:r>
            <a:r>
              <a:rPr lang="nl-NL" b="1" dirty="0"/>
              <a:t> in Type 2 Diabetes</a:t>
            </a:r>
            <a:r>
              <a:rPr lang="nl-NL" dirty="0"/>
              <a:t/>
            </a:r>
            <a:br>
              <a:rPr lang="nl-NL" dirty="0"/>
            </a:br>
            <a:r>
              <a:rPr lang="nl-NL" b="1" i="1" dirty="0" smtClean="0"/>
              <a:t>Sara </a:t>
            </a:r>
            <a:r>
              <a:rPr lang="nl-NL" b="1" i="1" dirty="0"/>
              <a:t>S. </a:t>
            </a:r>
            <a:r>
              <a:rPr lang="nl-NL" b="1" i="1" dirty="0" err="1"/>
              <a:t>Roscioni</a:t>
            </a:r>
            <a:r>
              <a:rPr lang="nl-NL" b="1" i="1" dirty="0"/>
              <a:t>, PhD, Dick de Zeeuw, MD, </a:t>
            </a:r>
            <a:r>
              <a:rPr lang="nl-NL" b="1" i="1" dirty="0" smtClean="0"/>
              <a:t>PhD et al</a:t>
            </a:r>
          </a:p>
          <a:p>
            <a:endParaRPr lang="nl-NL" b="1" i="1" dirty="0"/>
          </a:p>
          <a:p>
            <a:r>
              <a:rPr lang="nl-NL" i="1" dirty="0" smtClean="0"/>
              <a:t>Analyse van STENO en PREVEND data</a:t>
            </a:r>
          </a:p>
          <a:p>
            <a:r>
              <a:rPr lang="nl-NL" dirty="0" smtClean="0"/>
              <a:t>“The </a:t>
            </a:r>
            <a:r>
              <a:rPr lang="nl-NL" dirty="0" err="1"/>
              <a:t>proteomic</a:t>
            </a:r>
            <a:r>
              <a:rPr lang="nl-NL" dirty="0"/>
              <a:t> </a:t>
            </a:r>
            <a:r>
              <a:rPr lang="nl-NL" dirty="0" err="1"/>
              <a:t>classifier</a:t>
            </a:r>
            <a:r>
              <a:rPr lang="nl-NL" dirty="0"/>
              <a:t> was </a:t>
            </a:r>
            <a:r>
              <a:rPr lang="nl-NL" dirty="0" err="1"/>
              <a:t>independently</a:t>
            </a:r>
            <a:r>
              <a:rPr lang="nl-NL" dirty="0"/>
              <a:t> </a:t>
            </a:r>
            <a:r>
              <a:rPr lang="nl-NL" dirty="0" err="1"/>
              <a:t>associated</a:t>
            </a:r>
            <a:r>
              <a:rPr lang="nl-NL" dirty="0"/>
              <a:t> </a:t>
            </a:r>
            <a:r>
              <a:rPr lang="nl-NL" dirty="0" err="1"/>
              <a:t>with</a:t>
            </a:r>
            <a:r>
              <a:rPr lang="nl-NL" dirty="0"/>
              <a:t> </a:t>
            </a:r>
            <a:r>
              <a:rPr lang="nl-NL" dirty="0" err="1"/>
              <a:t>albuminuria</a:t>
            </a:r>
            <a:r>
              <a:rPr lang="nl-NL" dirty="0"/>
              <a:t> </a:t>
            </a:r>
            <a:r>
              <a:rPr lang="nl-NL" dirty="0" err="1" smtClean="0"/>
              <a:t>transition</a:t>
            </a:r>
            <a:r>
              <a:rPr lang="nl-NL" dirty="0" smtClean="0"/>
              <a:t>.</a:t>
            </a:r>
          </a:p>
          <a:p>
            <a:r>
              <a:rPr lang="nl-NL" dirty="0" smtClean="0"/>
              <a:t>The </a:t>
            </a:r>
            <a:r>
              <a:rPr lang="nl-NL" dirty="0" err="1"/>
              <a:t>classifier</a:t>
            </a:r>
            <a:r>
              <a:rPr lang="nl-NL" dirty="0"/>
              <a:t> </a:t>
            </a:r>
            <a:r>
              <a:rPr lang="nl-NL" dirty="0" err="1"/>
              <a:t>predicted</a:t>
            </a:r>
            <a:r>
              <a:rPr lang="nl-NL" dirty="0"/>
              <a:t> </a:t>
            </a:r>
            <a:r>
              <a:rPr lang="nl-NL" dirty="0" err="1"/>
              <a:t>onset</a:t>
            </a:r>
            <a:r>
              <a:rPr lang="nl-NL" dirty="0"/>
              <a:t> of micro- </a:t>
            </a:r>
            <a:r>
              <a:rPr lang="nl-NL" dirty="0" err="1"/>
              <a:t>and</a:t>
            </a:r>
            <a:r>
              <a:rPr lang="nl-NL" dirty="0"/>
              <a:t> </a:t>
            </a:r>
            <a:r>
              <a:rPr lang="nl-NL" dirty="0" err="1"/>
              <a:t>macroalbuminuria</a:t>
            </a:r>
            <a:r>
              <a:rPr lang="nl-NL" dirty="0"/>
              <a:t> on top of baseline </a:t>
            </a:r>
            <a:endParaRPr lang="nl-NL" dirty="0" smtClean="0"/>
          </a:p>
          <a:p>
            <a:r>
              <a:rPr lang="nl-NL" dirty="0" err="1" smtClean="0"/>
              <a:t>albuminuria</a:t>
            </a:r>
            <a:r>
              <a:rPr lang="nl-NL" dirty="0" smtClean="0"/>
              <a:t> </a:t>
            </a:r>
            <a:r>
              <a:rPr lang="nl-NL" dirty="0" err="1"/>
              <a:t>and</a:t>
            </a:r>
            <a:r>
              <a:rPr lang="nl-NL" dirty="0"/>
              <a:t> </a:t>
            </a:r>
            <a:r>
              <a:rPr lang="nl-NL" dirty="0" err="1" smtClean="0"/>
              <a:t>eGFR</a:t>
            </a:r>
            <a:r>
              <a:rPr lang="nl-NL" dirty="0" smtClean="0"/>
              <a:t>”</a:t>
            </a:r>
            <a:endParaRPr lang="nl-NL" dirty="0"/>
          </a:p>
        </p:txBody>
      </p:sp>
      <p:sp>
        <p:nvSpPr>
          <p:cNvPr id="3" name="Tekstvak 2"/>
          <p:cNvSpPr txBox="1"/>
          <p:nvPr/>
        </p:nvSpPr>
        <p:spPr>
          <a:xfrm>
            <a:off x="0" y="4077072"/>
            <a:ext cx="8907745" cy="2585323"/>
          </a:xfrm>
          <a:prstGeom prst="rect">
            <a:avLst/>
          </a:prstGeom>
          <a:solidFill>
            <a:schemeClr val="accent4">
              <a:lumMod val="60000"/>
              <a:lumOff val="40000"/>
            </a:schemeClr>
          </a:solidFill>
        </p:spPr>
        <p:txBody>
          <a:bodyPr wrap="none" rtlCol="0">
            <a:spAutoFit/>
          </a:bodyPr>
          <a:lstStyle/>
          <a:p>
            <a:r>
              <a:rPr lang="nl-NL" b="1" dirty="0" err="1" smtClean="0"/>
              <a:t>Urinary</a:t>
            </a:r>
            <a:r>
              <a:rPr lang="nl-NL" b="1" dirty="0" smtClean="0"/>
              <a:t> </a:t>
            </a:r>
            <a:r>
              <a:rPr lang="nl-NL" b="1" dirty="0" err="1"/>
              <a:t>Proteomics</a:t>
            </a:r>
            <a:r>
              <a:rPr lang="nl-NL" b="1" dirty="0"/>
              <a:t> </a:t>
            </a:r>
            <a:r>
              <a:rPr lang="nl-NL" b="1" dirty="0" err="1"/>
              <a:t>Predict</a:t>
            </a:r>
            <a:r>
              <a:rPr lang="nl-NL" b="1" dirty="0"/>
              <a:t> </a:t>
            </a:r>
            <a:r>
              <a:rPr lang="nl-NL" b="1" dirty="0" err="1"/>
              <a:t>Onset</a:t>
            </a:r>
            <a:r>
              <a:rPr lang="nl-NL" b="1" dirty="0"/>
              <a:t> of </a:t>
            </a:r>
            <a:r>
              <a:rPr lang="nl-NL" b="1" dirty="0" err="1"/>
              <a:t>Microalbminuria</a:t>
            </a:r>
            <a:r>
              <a:rPr lang="nl-NL" b="1" dirty="0"/>
              <a:t> in a Cohort of </a:t>
            </a:r>
            <a:r>
              <a:rPr lang="nl-NL" b="1" dirty="0" err="1"/>
              <a:t>Normoalbuminuric</a:t>
            </a:r>
            <a:r>
              <a:rPr lang="nl-NL" b="1" dirty="0"/>
              <a:t> </a:t>
            </a:r>
            <a:endParaRPr lang="nl-NL" b="1" dirty="0" smtClean="0"/>
          </a:p>
          <a:p>
            <a:r>
              <a:rPr lang="nl-NL" b="1" dirty="0" smtClean="0"/>
              <a:t>Type </a:t>
            </a:r>
            <a:r>
              <a:rPr lang="nl-NL" b="1" dirty="0"/>
              <a:t>1 </a:t>
            </a:r>
            <a:r>
              <a:rPr lang="nl-NL" b="1" dirty="0" err="1"/>
              <a:t>Diabetic</a:t>
            </a:r>
            <a:r>
              <a:rPr lang="nl-NL" b="1" dirty="0"/>
              <a:t> </a:t>
            </a:r>
            <a:r>
              <a:rPr lang="nl-NL" b="1" dirty="0" err="1"/>
              <a:t>Patients</a:t>
            </a:r>
            <a:r>
              <a:rPr lang="nl-NL" b="1" dirty="0"/>
              <a:t> in the DIRECT 1 </a:t>
            </a:r>
            <a:r>
              <a:rPr lang="nl-NL" b="1" dirty="0" err="1"/>
              <a:t>Study</a:t>
            </a:r>
            <a:r>
              <a:rPr lang="nl-NL" dirty="0"/>
              <a:t/>
            </a:r>
            <a:br>
              <a:rPr lang="nl-NL" dirty="0"/>
            </a:br>
            <a:r>
              <a:rPr lang="nl-NL" b="1" i="1" dirty="0" err="1" smtClean="0"/>
              <a:t>Morten</a:t>
            </a:r>
            <a:r>
              <a:rPr lang="nl-NL" b="1" i="1" dirty="0" smtClean="0"/>
              <a:t> </a:t>
            </a:r>
            <a:r>
              <a:rPr lang="nl-NL" b="1" i="1" dirty="0" err="1" smtClean="0"/>
              <a:t>Lindhardt</a:t>
            </a:r>
            <a:r>
              <a:rPr lang="nl-NL" b="1" i="1" dirty="0" smtClean="0"/>
              <a:t> et al.</a:t>
            </a:r>
            <a:endParaRPr lang="nl-NL" b="1" i="1" dirty="0"/>
          </a:p>
          <a:p>
            <a:endParaRPr lang="nl-NL" i="1" dirty="0" smtClean="0"/>
          </a:p>
          <a:p>
            <a:r>
              <a:rPr lang="nl-NL" i="1" dirty="0" smtClean="0"/>
              <a:t>Analyse van DIRECT-1 data (n=782)</a:t>
            </a:r>
          </a:p>
          <a:p>
            <a:r>
              <a:rPr lang="nl-NL" dirty="0"/>
              <a:t>At baseline the CKD risk score was </a:t>
            </a:r>
            <a:r>
              <a:rPr lang="nl-NL" dirty="0" err="1"/>
              <a:t>able</a:t>
            </a:r>
            <a:r>
              <a:rPr lang="nl-NL" dirty="0"/>
              <a:t> </a:t>
            </a:r>
            <a:r>
              <a:rPr lang="nl-NL" dirty="0" err="1"/>
              <a:t>to</a:t>
            </a:r>
            <a:r>
              <a:rPr lang="nl-NL" dirty="0"/>
              <a:t> </a:t>
            </a:r>
            <a:r>
              <a:rPr lang="nl-NL" dirty="0" err="1"/>
              <a:t>predict</a:t>
            </a:r>
            <a:r>
              <a:rPr lang="nl-NL" dirty="0"/>
              <a:t> </a:t>
            </a:r>
            <a:r>
              <a:rPr lang="nl-NL" dirty="0" err="1"/>
              <a:t>development</a:t>
            </a:r>
            <a:r>
              <a:rPr lang="nl-NL" dirty="0"/>
              <a:t> of MA </a:t>
            </a:r>
            <a:r>
              <a:rPr lang="nl-NL" dirty="0" err="1"/>
              <a:t>during</a:t>
            </a:r>
            <a:r>
              <a:rPr lang="nl-NL" dirty="0"/>
              <a:t> follow-up, </a:t>
            </a:r>
            <a:endParaRPr lang="nl-NL" dirty="0" smtClean="0"/>
          </a:p>
          <a:p>
            <a:r>
              <a:rPr lang="nl-NL" dirty="0" smtClean="0"/>
              <a:t>independent </a:t>
            </a:r>
            <a:r>
              <a:rPr lang="nl-NL" dirty="0"/>
              <a:t>of treatment (</a:t>
            </a:r>
            <a:r>
              <a:rPr lang="nl-NL" dirty="0" err="1"/>
              <a:t>candesartan</a:t>
            </a:r>
            <a:r>
              <a:rPr lang="nl-NL" dirty="0"/>
              <a:t>/placebo), </a:t>
            </a:r>
            <a:r>
              <a:rPr lang="nl-NL" dirty="0" err="1"/>
              <a:t>age</a:t>
            </a:r>
            <a:r>
              <a:rPr lang="nl-NL" dirty="0"/>
              <a:t>, gender, baseline </a:t>
            </a:r>
            <a:r>
              <a:rPr lang="nl-NL" dirty="0" err="1"/>
              <a:t>systolic</a:t>
            </a:r>
            <a:r>
              <a:rPr lang="nl-NL" dirty="0"/>
              <a:t> BP, </a:t>
            </a:r>
            <a:endParaRPr lang="nl-NL" dirty="0" smtClean="0"/>
          </a:p>
          <a:p>
            <a:r>
              <a:rPr lang="nl-NL" dirty="0" smtClean="0"/>
              <a:t>baseline </a:t>
            </a:r>
            <a:r>
              <a:rPr lang="nl-NL" dirty="0"/>
              <a:t>UAER, baseline </a:t>
            </a:r>
            <a:r>
              <a:rPr lang="nl-NL" dirty="0" err="1"/>
              <a:t>eGFR</a:t>
            </a:r>
            <a:r>
              <a:rPr lang="nl-NL" dirty="0"/>
              <a:t>, baseline HbA</a:t>
            </a:r>
            <a:r>
              <a:rPr lang="nl-NL" baseline="-25000" dirty="0"/>
              <a:t>1c</a:t>
            </a:r>
            <a:r>
              <a:rPr lang="nl-NL" dirty="0"/>
              <a:t> </a:t>
            </a:r>
            <a:r>
              <a:rPr lang="nl-NL" dirty="0" err="1"/>
              <a:t>and</a:t>
            </a:r>
            <a:r>
              <a:rPr lang="nl-NL" dirty="0"/>
              <a:t> diabetes </a:t>
            </a:r>
            <a:r>
              <a:rPr lang="nl-NL" dirty="0" err="1"/>
              <a:t>duration</a:t>
            </a:r>
            <a:r>
              <a:rPr lang="nl-NL" dirty="0"/>
              <a:t> (HR 3.7 (95% CI 1.4-9.3), </a:t>
            </a:r>
            <a:endParaRPr lang="nl-NL" dirty="0" smtClean="0"/>
          </a:p>
          <a:p>
            <a:r>
              <a:rPr lang="nl-NL" dirty="0" smtClean="0"/>
              <a:t>p</a:t>
            </a:r>
            <a:r>
              <a:rPr lang="nl-NL" dirty="0"/>
              <a:t>=0.006).</a:t>
            </a:r>
          </a:p>
        </p:txBody>
      </p:sp>
      <p:sp>
        <p:nvSpPr>
          <p:cNvPr id="4" name="Tekstvak 3"/>
          <p:cNvSpPr txBox="1"/>
          <p:nvPr/>
        </p:nvSpPr>
        <p:spPr>
          <a:xfrm>
            <a:off x="0" y="116632"/>
            <a:ext cx="6393898" cy="861774"/>
          </a:xfrm>
          <a:prstGeom prst="rect">
            <a:avLst/>
          </a:prstGeom>
          <a:noFill/>
        </p:spPr>
        <p:txBody>
          <a:bodyPr wrap="none" rtlCol="0">
            <a:spAutoFit/>
          </a:bodyPr>
          <a:lstStyle/>
          <a:p>
            <a:r>
              <a:rPr lang="nl-NL" sz="3200" dirty="0">
                <a:solidFill>
                  <a:srgbClr val="FFFFFF"/>
                </a:solidFill>
              </a:rPr>
              <a:t>Nieuwe </a:t>
            </a:r>
            <a:r>
              <a:rPr lang="nl-NL" sz="3200" dirty="0" smtClean="0">
                <a:solidFill>
                  <a:srgbClr val="FFFFFF"/>
                </a:solidFill>
              </a:rPr>
              <a:t>(vroege) </a:t>
            </a:r>
            <a:r>
              <a:rPr lang="nl-NL" sz="3200" dirty="0" err="1" smtClean="0">
                <a:solidFill>
                  <a:srgbClr val="FFFFFF"/>
                </a:solidFill>
              </a:rPr>
              <a:t>biomarkers</a:t>
            </a:r>
            <a:r>
              <a:rPr lang="nl-NL" sz="3200" dirty="0" smtClean="0">
                <a:solidFill>
                  <a:srgbClr val="FFFFFF"/>
                </a:solidFill>
              </a:rPr>
              <a:t> </a:t>
            </a:r>
            <a:r>
              <a:rPr lang="nl-NL" sz="3200" dirty="0">
                <a:solidFill>
                  <a:srgbClr val="FFFFFF"/>
                </a:solidFill>
              </a:rPr>
              <a:t>voor DN</a:t>
            </a:r>
          </a:p>
          <a:p>
            <a:endParaRPr lang="nl-NL" dirty="0"/>
          </a:p>
        </p:txBody>
      </p:sp>
    </p:spTree>
    <p:extLst>
      <p:ext uri="{BB962C8B-B14F-4D97-AF65-F5344CB8AC3E}">
        <p14:creationId xmlns:p14="http://schemas.microsoft.com/office/powerpoint/2010/main" val="2432582936"/>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0" y="188640"/>
            <a:ext cx="6393898" cy="584776"/>
          </a:xfrm>
          <a:prstGeom prst="rect">
            <a:avLst/>
          </a:prstGeom>
          <a:noFill/>
        </p:spPr>
        <p:txBody>
          <a:bodyPr wrap="none" rtlCol="0">
            <a:spAutoFit/>
          </a:bodyPr>
          <a:lstStyle/>
          <a:p>
            <a:r>
              <a:rPr lang="nl-NL" sz="3200" dirty="0" smtClean="0">
                <a:solidFill>
                  <a:srgbClr val="FFFFFF"/>
                </a:solidFill>
              </a:rPr>
              <a:t>Nieuwe (vroege) </a:t>
            </a:r>
            <a:r>
              <a:rPr lang="nl-NL" sz="3200" dirty="0" err="1" smtClean="0">
                <a:solidFill>
                  <a:srgbClr val="FFFFFF"/>
                </a:solidFill>
              </a:rPr>
              <a:t>biomarkers</a:t>
            </a:r>
            <a:r>
              <a:rPr lang="nl-NL" sz="3200" dirty="0" smtClean="0">
                <a:solidFill>
                  <a:srgbClr val="FFFFFF"/>
                </a:solidFill>
              </a:rPr>
              <a:t> voor DN</a:t>
            </a:r>
            <a:endParaRPr lang="nl-NL" sz="3200" dirty="0">
              <a:solidFill>
                <a:srgbClr val="FFFFFF"/>
              </a:solidFill>
            </a:endParaRPr>
          </a:p>
        </p:txBody>
      </p:sp>
      <p:sp>
        <p:nvSpPr>
          <p:cNvPr id="3" name="Tekstvak 2"/>
          <p:cNvSpPr txBox="1"/>
          <p:nvPr/>
        </p:nvSpPr>
        <p:spPr>
          <a:xfrm>
            <a:off x="0" y="1268760"/>
            <a:ext cx="7291630" cy="1077218"/>
          </a:xfrm>
          <a:prstGeom prst="rect">
            <a:avLst/>
          </a:prstGeom>
          <a:noFill/>
        </p:spPr>
        <p:txBody>
          <a:bodyPr wrap="none" rtlCol="0">
            <a:spAutoFit/>
          </a:bodyPr>
          <a:lstStyle/>
          <a:p>
            <a:r>
              <a:rPr lang="nl-NL" sz="2800" dirty="0" err="1" smtClean="0">
                <a:solidFill>
                  <a:schemeClr val="accent4"/>
                </a:solidFill>
              </a:rPr>
              <a:t>Copeptin</a:t>
            </a:r>
            <a:r>
              <a:rPr lang="nl-NL" sz="3600" dirty="0" smtClean="0">
                <a:solidFill>
                  <a:schemeClr val="accent4"/>
                </a:solidFill>
              </a:rPr>
              <a:t> </a:t>
            </a:r>
            <a:r>
              <a:rPr lang="nl-NL" sz="2000" dirty="0" smtClean="0"/>
              <a:t>=&gt; surrogaat marker voor vasopressine </a:t>
            </a:r>
          </a:p>
          <a:p>
            <a:r>
              <a:rPr lang="nl-NL" sz="2800" dirty="0" smtClean="0">
                <a:solidFill>
                  <a:srgbClr val="8064A2"/>
                </a:solidFill>
              </a:rPr>
              <a:t>Vasopressine </a:t>
            </a:r>
            <a:r>
              <a:rPr lang="nl-NL" sz="2000" dirty="0" smtClean="0"/>
              <a:t>=&gt; hyperfiltratie, </a:t>
            </a:r>
            <a:r>
              <a:rPr lang="nl-NL" sz="2000" dirty="0" err="1" smtClean="0"/>
              <a:t>albuminurie</a:t>
            </a:r>
            <a:r>
              <a:rPr lang="nl-NL" sz="2000" dirty="0" smtClean="0"/>
              <a:t>, </a:t>
            </a:r>
            <a:r>
              <a:rPr lang="nl-NL" sz="2000" dirty="0" err="1" smtClean="0"/>
              <a:t>glomerulosclerose</a:t>
            </a:r>
            <a:endParaRPr lang="nl-NL" sz="2000" dirty="0"/>
          </a:p>
        </p:txBody>
      </p:sp>
      <p:sp>
        <p:nvSpPr>
          <p:cNvPr id="4" name="Tekstvak 3"/>
          <p:cNvSpPr txBox="1"/>
          <p:nvPr/>
        </p:nvSpPr>
        <p:spPr>
          <a:xfrm>
            <a:off x="179512" y="2564904"/>
            <a:ext cx="6993922" cy="2677656"/>
          </a:xfrm>
          <a:prstGeom prst="rect">
            <a:avLst/>
          </a:prstGeom>
          <a:solidFill>
            <a:schemeClr val="accent4">
              <a:lumMod val="40000"/>
              <a:lumOff val="60000"/>
            </a:schemeClr>
          </a:solidFill>
        </p:spPr>
        <p:txBody>
          <a:bodyPr wrap="none" rtlCol="0">
            <a:spAutoFit/>
          </a:bodyPr>
          <a:lstStyle/>
          <a:p>
            <a:r>
              <a:rPr lang="nl-NL" sz="2400" dirty="0" smtClean="0"/>
              <a:t>Analyse ZODIAC data:</a:t>
            </a:r>
          </a:p>
          <a:p>
            <a:r>
              <a:rPr lang="nl-NL" sz="2400" dirty="0" smtClean="0"/>
              <a:t>976 </a:t>
            </a:r>
            <a:r>
              <a:rPr lang="nl-NL" sz="2400" dirty="0" err="1" smtClean="0"/>
              <a:t>patienten</a:t>
            </a:r>
            <a:r>
              <a:rPr lang="nl-NL" sz="2400" dirty="0" smtClean="0"/>
              <a:t> met DM2</a:t>
            </a:r>
            <a:endParaRPr lang="nl-NL" sz="2400" dirty="0"/>
          </a:p>
          <a:p>
            <a:endParaRPr lang="nl-NL" sz="2400" dirty="0" smtClean="0"/>
          </a:p>
          <a:p>
            <a:r>
              <a:rPr lang="nl-NL" sz="2400" dirty="0" smtClean="0"/>
              <a:t>“In </a:t>
            </a:r>
            <a:r>
              <a:rPr lang="nl-NL" sz="2400" dirty="0" err="1"/>
              <a:t>diabetic</a:t>
            </a:r>
            <a:r>
              <a:rPr lang="nl-NL" sz="2400" dirty="0"/>
              <a:t> </a:t>
            </a:r>
            <a:r>
              <a:rPr lang="nl-NL" sz="2400" dirty="0" err="1"/>
              <a:t>patients</a:t>
            </a:r>
            <a:r>
              <a:rPr lang="nl-NL" sz="2400" dirty="0"/>
              <a:t>, </a:t>
            </a:r>
            <a:r>
              <a:rPr lang="nl-NL" sz="2400" dirty="0" err="1"/>
              <a:t>higher</a:t>
            </a:r>
            <a:r>
              <a:rPr lang="nl-NL" sz="2400" dirty="0"/>
              <a:t> baseline </a:t>
            </a:r>
            <a:r>
              <a:rPr lang="nl-NL" sz="2400" dirty="0" err="1"/>
              <a:t>copeptin</a:t>
            </a:r>
            <a:r>
              <a:rPr lang="nl-NL" sz="2400" dirty="0"/>
              <a:t> level is </a:t>
            </a:r>
            <a:endParaRPr lang="nl-NL" sz="2400" dirty="0" smtClean="0"/>
          </a:p>
          <a:p>
            <a:r>
              <a:rPr lang="nl-NL" sz="2400" dirty="0" err="1" smtClean="0"/>
              <a:t>significantly</a:t>
            </a:r>
            <a:r>
              <a:rPr lang="nl-NL" sz="2400" dirty="0" smtClean="0"/>
              <a:t> </a:t>
            </a:r>
            <a:r>
              <a:rPr lang="nl-NL" sz="2400" dirty="0" err="1"/>
              <a:t>associated</a:t>
            </a:r>
            <a:r>
              <a:rPr lang="nl-NL" sz="2400" dirty="0"/>
              <a:t> </a:t>
            </a:r>
            <a:r>
              <a:rPr lang="nl-NL" sz="2400" dirty="0" err="1" smtClean="0"/>
              <a:t>with</a:t>
            </a:r>
            <a:r>
              <a:rPr lang="nl-NL" sz="2400" dirty="0" smtClean="0"/>
              <a:t> </a:t>
            </a:r>
            <a:r>
              <a:rPr lang="nl-NL" sz="2400" dirty="0" err="1"/>
              <a:t>an</a:t>
            </a:r>
            <a:r>
              <a:rPr lang="nl-NL" sz="2400" dirty="0"/>
              <a:t> </a:t>
            </a:r>
            <a:r>
              <a:rPr lang="nl-NL" sz="2400" dirty="0" err="1"/>
              <a:t>increase</a:t>
            </a:r>
            <a:r>
              <a:rPr lang="nl-NL" sz="2400" dirty="0"/>
              <a:t> in ACR </a:t>
            </a:r>
            <a:r>
              <a:rPr lang="nl-NL" sz="2400" dirty="0" err="1"/>
              <a:t>and</a:t>
            </a:r>
            <a:r>
              <a:rPr lang="nl-NL" sz="2400" dirty="0"/>
              <a:t> </a:t>
            </a:r>
            <a:endParaRPr lang="nl-NL" sz="2400" dirty="0" smtClean="0"/>
          </a:p>
          <a:p>
            <a:r>
              <a:rPr lang="nl-NL" sz="2400" dirty="0" smtClean="0"/>
              <a:t>a </a:t>
            </a:r>
            <a:r>
              <a:rPr lang="nl-NL" sz="2400" dirty="0" err="1"/>
              <a:t>decline</a:t>
            </a:r>
            <a:r>
              <a:rPr lang="nl-NL" sz="2400" dirty="0"/>
              <a:t> in </a:t>
            </a:r>
            <a:r>
              <a:rPr lang="nl-NL" sz="2400" dirty="0" err="1"/>
              <a:t>eGFR</a:t>
            </a:r>
            <a:r>
              <a:rPr lang="nl-NL" sz="2400" dirty="0"/>
              <a:t> </a:t>
            </a:r>
            <a:r>
              <a:rPr lang="nl-NL" sz="2400" dirty="0" err="1"/>
              <a:t>during</a:t>
            </a:r>
            <a:r>
              <a:rPr lang="nl-NL" sz="2400" dirty="0"/>
              <a:t> follow-up, independent of </a:t>
            </a:r>
            <a:endParaRPr lang="nl-NL" sz="2400" dirty="0" smtClean="0"/>
          </a:p>
          <a:p>
            <a:r>
              <a:rPr lang="nl-NL" sz="2400" dirty="0" err="1" smtClean="0"/>
              <a:t>and</a:t>
            </a:r>
            <a:r>
              <a:rPr lang="nl-NL" sz="2400" dirty="0" smtClean="0"/>
              <a:t> </a:t>
            </a:r>
            <a:r>
              <a:rPr lang="nl-NL" sz="2400" dirty="0" err="1"/>
              <a:t>stronger</a:t>
            </a:r>
            <a:r>
              <a:rPr lang="nl-NL" sz="2400" dirty="0"/>
              <a:t> </a:t>
            </a:r>
            <a:r>
              <a:rPr lang="nl-NL" sz="2400" dirty="0" err="1"/>
              <a:t>than</a:t>
            </a:r>
            <a:r>
              <a:rPr lang="nl-NL" sz="2400" dirty="0"/>
              <a:t> </a:t>
            </a:r>
            <a:r>
              <a:rPr lang="nl-NL" sz="2400" dirty="0" err="1"/>
              <a:t>several</a:t>
            </a:r>
            <a:r>
              <a:rPr lang="nl-NL" sz="2400" dirty="0"/>
              <a:t> traditional CKD risk </a:t>
            </a:r>
            <a:r>
              <a:rPr lang="nl-NL" sz="2400" dirty="0" smtClean="0"/>
              <a:t>factors”.</a:t>
            </a:r>
            <a:endParaRPr lang="nl-NL" sz="2400" dirty="0"/>
          </a:p>
        </p:txBody>
      </p:sp>
      <p:sp>
        <p:nvSpPr>
          <p:cNvPr id="5" name="Tekstvak 4"/>
          <p:cNvSpPr txBox="1"/>
          <p:nvPr/>
        </p:nvSpPr>
        <p:spPr>
          <a:xfrm>
            <a:off x="225741" y="5733256"/>
            <a:ext cx="7776488" cy="738664"/>
          </a:xfrm>
          <a:prstGeom prst="rect">
            <a:avLst/>
          </a:prstGeom>
          <a:noFill/>
        </p:spPr>
        <p:txBody>
          <a:bodyPr wrap="none" rtlCol="0">
            <a:spAutoFit/>
          </a:bodyPr>
          <a:lstStyle/>
          <a:p>
            <a:r>
              <a:rPr lang="nl-NL" sz="1400" b="1" dirty="0"/>
              <a:t>Abstract: [TH-PO537] </a:t>
            </a:r>
            <a:r>
              <a:rPr lang="nl-NL" sz="1400" b="1" dirty="0" err="1"/>
              <a:t>Copeptin</a:t>
            </a:r>
            <a:r>
              <a:rPr lang="nl-NL" sz="1400" b="1" dirty="0"/>
              <a:t>, a </a:t>
            </a:r>
            <a:r>
              <a:rPr lang="nl-NL" sz="1400" b="1" dirty="0" err="1"/>
              <a:t>Surrogate</a:t>
            </a:r>
            <a:r>
              <a:rPr lang="nl-NL" sz="1400" b="1" dirty="0"/>
              <a:t> Marker </a:t>
            </a:r>
            <a:r>
              <a:rPr lang="nl-NL" sz="1400" b="1" dirty="0" err="1"/>
              <a:t>for</a:t>
            </a:r>
            <a:r>
              <a:rPr lang="nl-NL" sz="1400" b="1" dirty="0"/>
              <a:t> </a:t>
            </a:r>
            <a:r>
              <a:rPr lang="nl-NL" sz="1400" b="1" dirty="0" err="1"/>
              <a:t>Vasopressin</a:t>
            </a:r>
            <a:r>
              <a:rPr lang="nl-NL" sz="1400" b="1" dirty="0"/>
              <a:t>, Is </a:t>
            </a:r>
            <a:r>
              <a:rPr lang="nl-NL" sz="1400" b="1" dirty="0" err="1"/>
              <a:t>Associated</a:t>
            </a:r>
            <a:r>
              <a:rPr lang="nl-NL" sz="1400" b="1" dirty="0"/>
              <a:t> </a:t>
            </a:r>
            <a:r>
              <a:rPr lang="nl-NL" sz="1400" b="1" dirty="0" err="1"/>
              <a:t>with</a:t>
            </a:r>
            <a:r>
              <a:rPr lang="nl-NL" sz="1400" b="1" dirty="0"/>
              <a:t> </a:t>
            </a:r>
            <a:r>
              <a:rPr lang="nl-NL" sz="1400" b="1" dirty="0" err="1"/>
              <a:t>Progression</a:t>
            </a:r>
            <a:r>
              <a:rPr lang="nl-NL" sz="1400" b="1" dirty="0"/>
              <a:t> of </a:t>
            </a:r>
            <a:endParaRPr lang="nl-NL" sz="1400" b="1" dirty="0" smtClean="0"/>
          </a:p>
          <a:p>
            <a:r>
              <a:rPr lang="nl-NL" sz="1400" b="1" dirty="0" err="1" smtClean="0"/>
              <a:t>Diabetic</a:t>
            </a:r>
            <a:r>
              <a:rPr lang="nl-NL" sz="1400" b="1" dirty="0" smtClean="0"/>
              <a:t> </a:t>
            </a:r>
            <a:r>
              <a:rPr lang="nl-NL" sz="1400" b="1" dirty="0" err="1"/>
              <a:t>Nephropathy</a:t>
            </a:r>
            <a:r>
              <a:rPr lang="nl-NL" sz="1400" b="1" dirty="0"/>
              <a:t> (ZODIAC-33)</a:t>
            </a:r>
            <a:r>
              <a:rPr lang="nl-NL" sz="1400" dirty="0"/>
              <a:t/>
            </a:r>
            <a:br>
              <a:rPr lang="nl-NL" sz="1400" dirty="0"/>
            </a:br>
            <a:r>
              <a:rPr lang="nl-NL" sz="1400" b="1" i="1" dirty="0" smtClean="0"/>
              <a:t>Wendy </a:t>
            </a:r>
            <a:r>
              <a:rPr lang="nl-NL" sz="1400" b="1" i="1" dirty="0"/>
              <a:t>E. </a:t>
            </a:r>
            <a:r>
              <a:rPr lang="nl-NL" sz="1400" b="1" i="1" dirty="0" smtClean="0"/>
              <a:t>Boertien et al </a:t>
            </a:r>
            <a:endParaRPr lang="nl-NL" sz="1400" dirty="0"/>
          </a:p>
        </p:txBody>
      </p:sp>
    </p:spTree>
    <p:extLst>
      <p:ext uri="{BB962C8B-B14F-4D97-AF65-F5344CB8AC3E}">
        <p14:creationId xmlns:p14="http://schemas.microsoft.com/office/powerpoint/2010/main" val="39746903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395536" y="1916832"/>
            <a:ext cx="7596951" cy="923330"/>
          </a:xfrm>
          <a:prstGeom prst="rect">
            <a:avLst/>
          </a:prstGeom>
          <a:solidFill>
            <a:schemeClr val="accent4">
              <a:lumMod val="40000"/>
              <a:lumOff val="60000"/>
            </a:schemeClr>
          </a:solidFill>
        </p:spPr>
        <p:txBody>
          <a:bodyPr wrap="none" rtlCol="0">
            <a:spAutoFit/>
          </a:bodyPr>
          <a:lstStyle/>
          <a:p>
            <a:r>
              <a:rPr lang="nl-NL" dirty="0" err="1" smtClean="0"/>
              <a:t>Finnish</a:t>
            </a:r>
            <a:r>
              <a:rPr lang="nl-NL" dirty="0" smtClean="0"/>
              <a:t> </a:t>
            </a:r>
            <a:r>
              <a:rPr lang="nl-NL" dirty="0" err="1" smtClean="0"/>
              <a:t>Diabetic</a:t>
            </a:r>
            <a:r>
              <a:rPr lang="nl-NL" dirty="0" smtClean="0"/>
              <a:t> </a:t>
            </a:r>
            <a:r>
              <a:rPr lang="nl-NL" dirty="0" err="1" smtClean="0"/>
              <a:t>Nephropathy</a:t>
            </a:r>
            <a:r>
              <a:rPr lang="nl-NL" dirty="0" smtClean="0"/>
              <a:t> </a:t>
            </a:r>
            <a:r>
              <a:rPr lang="nl-NL" dirty="0" err="1" smtClean="0"/>
              <a:t>Study</a:t>
            </a:r>
            <a:r>
              <a:rPr lang="nl-NL" dirty="0" smtClean="0"/>
              <a:t> (2116 T1D, 212 </a:t>
            </a:r>
            <a:r>
              <a:rPr lang="nl-NL" dirty="0" err="1" smtClean="0"/>
              <a:t>controls</a:t>
            </a:r>
            <a:r>
              <a:rPr lang="nl-NL" dirty="0" smtClean="0"/>
              <a:t>):</a:t>
            </a:r>
          </a:p>
          <a:p>
            <a:r>
              <a:rPr lang="nl-NL" dirty="0" smtClean="0"/>
              <a:t>OPG </a:t>
            </a:r>
            <a:r>
              <a:rPr lang="nl-NL" dirty="0"/>
              <a:t>was </a:t>
            </a:r>
            <a:r>
              <a:rPr lang="nl-NL" dirty="0" err="1"/>
              <a:t>not</a:t>
            </a:r>
            <a:r>
              <a:rPr lang="nl-NL" dirty="0"/>
              <a:t> </a:t>
            </a:r>
            <a:r>
              <a:rPr lang="nl-NL" dirty="0" err="1"/>
              <a:t>only</a:t>
            </a:r>
            <a:r>
              <a:rPr lang="nl-NL" dirty="0"/>
              <a:t> </a:t>
            </a:r>
            <a:r>
              <a:rPr lang="nl-NL" dirty="0" err="1"/>
              <a:t>predictive</a:t>
            </a:r>
            <a:r>
              <a:rPr lang="nl-NL" dirty="0"/>
              <a:t> of CVD events </a:t>
            </a:r>
            <a:r>
              <a:rPr lang="nl-NL" dirty="0" err="1" smtClean="0"/>
              <a:t>and</a:t>
            </a:r>
            <a:r>
              <a:rPr lang="nl-NL" dirty="0" smtClean="0"/>
              <a:t> </a:t>
            </a:r>
            <a:r>
              <a:rPr lang="nl-NL" dirty="0" err="1"/>
              <a:t>progression</a:t>
            </a:r>
            <a:r>
              <a:rPr lang="nl-NL" dirty="0"/>
              <a:t> </a:t>
            </a:r>
            <a:r>
              <a:rPr lang="nl-NL" dirty="0" err="1"/>
              <a:t>to</a:t>
            </a:r>
            <a:r>
              <a:rPr lang="nl-NL" dirty="0"/>
              <a:t> ESRD but </a:t>
            </a:r>
            <a:r>
              <a:rPr lang="nl-NL" dirty="0" err="1"/>
              <a:t>also</a:t>
            </a:r>
            <a:r>
              <a:rPr lang="nl-NL" dirty="0"/>
              <a:t> of </a:t>
            </a:r>
            <a:endParaRPr lang="nl-NL" dirty="0" smtClean="0"/>
          </a:p>
          <a:p>
            <a:r>
              <a:rPr lang="nl-NL" dirty="0" err="1" smtClean="0"/>
              <a:t>all</a:t>
            </a:r>
            <a:r>
              <a:rPr lang="nl-NL" dirty="0" err="1"/>
              <a:t>-cause</a:t>
            </a:r>
            <a:r>
              <a:rPr lang="nl-NL" dirty="0"/>
              <a:t> </a:t>
            </a:r>
            <a:r>
              <a:rPr lang="nl-NL" dirty="0" err="1"/>
              <a:t>mortality</a:t>
            </a:r>
            <a:r>
              <a:rPr lang="nl-NL" dirty="0"/>
              <a:t>.</a:t>
            </a:r>
          </a:p>
        </p:txBody>
      </p:sp>
      <p:sp>
        <p:nvSpPr>
          <p:cNvPr id="4" name="Tekstvak 3"/>
          <p:cNvSpPr txBox="1"/>
          <p:nvPr/>
        </p:nvSpPr>
        <p:spPr>
          <a:xfrm>
            <a:off x="251520" y="4221088"/>
            <a:ext cx="8535886" cy="1477328"/>
          </a:xfrm>
          <a:prstGeom prst="rect">
            <a:avLst/>
          </a:prstGeom>
          <a:solidFill>
            <a:schemeClr val="accent4">
              <a:lumMod val="60000"/>
              <a:lumOff val="40000"/>
            </a:schemeClr>
          </a:solidFill>
        </p:spPr>
        <p:txBody>
          <a:bodyPr wrap="none" rtlCol="0">
            <a:spAutoFit/>
          </a:bodyPr>
          <a:lstStyle/>
          <a:p>
            <a:r>
              <a:rPr lang="nl-NL" dirty="0" smtClean="0"/>
              <a:t>HCR </a:t>
            </a:r>
            <a:r>
              <a:rPr lang="nl-NL" dirty="0" err="1"/>
              <a:t>appears</a:t>
            </a:r>
            <a:r>
              <a:rPr lang="nl-NL" dirty="0"/>
              <a:t> equivalent </a:t>
            </a:r>
            <a:r>
              <a:rPr lang="nl-NL" dirty="0" err="1"/>
              <a:t>to</a:t>
            </a:r>
            <a:r>
              <a:rPr lang="nl-NL" dirty="0"/>
              <a:t>, </a:t>
            </a:r>
            <a:r>
              <a:rPr lang="nl-NL" dirty="0" smtClean="0"/>
              <a:t>but </a:t>
            </a:r>
            <a:r>
              <a:rPr lang="nl-NL" dirty="0"/>
              <a:t>independent of ACR as a </a:t>
            </a:r>
            <a:r>
              <a:rPr lang="nl-NL" dirty="0" smtClean="0"/>
              <a:t>predictor </a:t>
            </a:r>
            <a:r>
              <a:rPr lang="nl-NL" dirty="0" err="1" smtClean="0"/>
              <a:t>for</a:t>
            </a:r>
            <a:r>
              <a:rPr lang="nl-NL" dirty="0" smtClean="0"/>
              <a:t> </a:t>
            </a:r>
            <a:r>
              <a:rPr lang="nl-NL" dirty="0" err="1" smtClean="0"/>
              <a:t>progressive</a:t>
            </a:r>
            <a:r>
              <a:rPr lang="nl-NL" dirty="0" smtClean="0"/>
              <a:t> DN;</a:t>
            </a:r>
          </a:p>
          <a:p>
            <a:r>
              <a:rPr lang="nl-NL" dirty="0" smtClean="0"/>
              <a:t> </a:t>
            </a:r>
            <a:r>
              <a:rPr lang="nl-NL" dirty="0" err="1"/>
              <a:t>therefore</a:t>
            </a:r>
            <a:r>
              <a:rPr lang="nl-NL" dirty="0"/>
              <a:t>, the </a:t>
            </a:r>
            <a:r>
              <a:rPr lang="nl-NL" dirty="0" err="1"/>
              <a:t>discriminatory</a:t>
            </a:r>
            <a:r>
              <a:rPr lang="nl-NL" dirty="0"/>
              <a:t> power of </a:t>
            </a:r>
            <a:r>
              <a:rPr lang="nl-NL" dirty="0" err="1"/>
              <a:t>models</a:t>
            </a:r>
            <a:r>
              <a:rPr lang="nl-NL" dirty="0"/>
              <a:t> </a:t>
            </a:r>
            <a:r>
              <a:rPr lang="nl-NL" dirty="0" err="1" smtClean="0"/>
              <a:t>that</a:t>
            </a:r>
            <a:r>
              <a:rPr lang="nl-NL" dirty="0" smtClean="0"/>
              <a:t> </a:t>
            </a:r>
            <a:r>
              <a:rPr lang="nl-NL" dirty="0"/>
              <a:t>combine the </a:t>
            </a:r>
            <a:r>
              <a:rPr lang="nl-NL" dirty="0" err="1"/>
              <a:t>two</a:t>
            </a:r>
            <a:r>
              <a:rPr lang="nl-NL" dirty="0"/>
              <a:t> </a:t>
            </a:r>
            <a:r>
              <a:rPr lang="nl-NL" dirty="0" err="1"/>
              <a:t>biomarkers</a:t>
            </a:r>
            <a:r>
              <a:rPr lang="nl-NL" dirty="0"/>
              <a:t> </a:t>
            </a:r>
            <a:r>
              <a:rPr lang="nl-NL" dirty="0" err="1"/>
              <a:t>may</a:t>
            </a:r>
            <a:r>
              <a:rPr lang="nl-NL" dirty="0"/>
              <a:t> </a:t>
            </a:r>
            <a:r>
              <a:rPr lang="nl-NL" dirty="0" err="1"/>
              <a:t>be</a:t>
            </a:r>
            <a:r>
              <a:rPr lang="nl-NL" dirty="0"/>
              <a:t> </a:t>
            </a:r>
            <a:endParaRPr lang="nl-NL" dirty="0" smtClean="0"/>
          </a:p>
          <a:p>
            <a:r>
              <a:rPr lang="nl-NL" dirty="0" smtClean="0"/>
              <a:t>superior </a:t>
            </a:r>
            <a:r>
              <a:rPr lang="nl-NL" dirty="0" err="1" smtClean="0"/>
              <a:t>to</a:t>
            </a:r>
            <a:r>
              <a:rPr lang="nl-NL" dirty="0" smtClean="0"/>
              <a:t> </a:t>
            </a:r>
            <a:r>
              <a:rPr lang="nl-NL" dirty="0" err="1"/>
              <a:t>that</a:t>
            </a:r>
            <a:r>
              <a:rPr lang="nl-NL" dirty="0"/>
              <a:t> of </a:t>
            </a:r>
            <a:r>
              <a:rPr lang="nl-NL" dirty="0" err="1"/>
              <a:t>models</a:t>
            </a:r>
            <a:r>
              <a:rPr lang="nl-NL" dirty="0"/>
              <a:t> </a:t>
            </a:r>
            <a:r>
              <a:rPr lang="nl-NL" dirty="0" err="1"/>
              <a:t>using</a:t>
            </a:r>
            <a:r>
              <a:rPr lang="nl-NL" dirty="0"/>
              <a:t> </a:t>
            </a:r>
            <a:r>
              <a:rPr lang="nl-NL" dirty="0" err="1"/>
              <a:t>one</a:t>
            </a:r>
            <a:r>
              <a:rPr lang="nl-NL" dirty="0"/>
              <a:t> </a:t>
            </a:r>
            <a:r>
              <a:rPr lang="nl-NL" dirty="0" err="1"/>
              <a:t>biomarker</a:t>
            </a:r>
            <a:r>
              <a:rPr lang="nl-NL" dirty="0"/>
              <a:t>. </a:t>
            </a:r>
            <a:endParaRPr lang="nl-NL" dirty="0" smtClean="0"/>
          </a:p>
          <a:p>
            <a:r>
              <a:rPr lang="nl-NL" dirty="0" smtClean="0"/>
              <a:t>The </a:t>
            </a:r>
            <a:r>
              <a:rPr lang="nl-NL" dirty="0" err="1"/>
              <a:t>clinical</a:t>
            </a:r>
            <a:r>
              <a:rPr lang="nl-NL" dirty="0"/>
              <a:t> </a:t>
            </a:r>
            <a:r>
              <a:rPr lang="nl-NL" dirty="0" err="1"/>
              <a:t>use</a:t>
            </a:r>
            <a:r>
              <a:rPr lang="nl-NL" dirty="0"/>
              <a:t> of HCR </a:t>
            </a:r>
            <a:r>
              <a:rPr lang="nl-NL" dirty="0" err="1"/>
              <a:t>may</a:t>
            </a:r>
            <a:r>
              <a:rPr lang="nl-NL" dirty="0"/>
              <a:t> </a:t>
            </a:r>
            <a:r>
              <a:rPr lang="nl-NL" dirty="0" err="1"/>
              <a:t>enable</a:t>
            </a:r>
            <a:r>
              <a:rPr lang="nl-NL" dirty="0"/>
              <a:t> </a:t>
            </a:r>
            <a:r>
              <a:rPr lang="nl-NL" dirty="0" err="1"/>
              <a:t>better</a:t>
            </a:r>
            <a:r>
              <a:rPr lang="nl-NL" dirty="0"/>
              <a:t> </a:t>
            </a:r>
            <a:r>
              <a:rPr lang="nl-NL" dirty="0" err="1"/>
              <a:t>prediction</a:t>
            </a:r>
            <a:r>
              <a:rPr lang="nl-NL" dirty="0"/>
              <a:t> of </a:t>
            </a:r>
            <a:r>
              <a:rPr lang="nl-NL" dirty="0" err="1"/>
              <a:t>patients</a:t>
            </a:r>
            <a:r>
              <a:rPr lang="nl-NL" dirty="0"/>
              <a:t> at risk </a:t>
            </a:r>
            <a:r>
              <a:rPr lang="nl-NL" dirty="0" err="1"/>
              <a:t>for</a:t>
            </a:r>
            <a:r>
              <a:rPr lang="nl-NL" dirty="0"/>
              <a:t> adverse </a:t>
            </a:r>
            <a:endParaRPr lang="nl-NL" dirty="0" smtClean="0"/>
          </a:p>
          <a:p>
            <a:r>
              <a:rPr lang="nl-NL" dirty="0" err="1" smtClean="0"/>
              <a:t>renal</a:t>
            </a:r>
            <a:r>
              <a:rPr lang="nl-NL" dirty="0" smtClean="0"/>
              <a:t> </a:t>
            </a:r>
            <a:r>
              <a:rPr lang="nl-NL" dirty="0" err="1"/>
              <a:t>outcomes</a:t>
            </a:r>
            <a:r>
              <a:rPr lang="nl-NL" dirty="0"/>
              <a:t>.</a:t>
            </a:r>
          </a:p>
        </p:txBody>
      </p:sp>
      <p:sp>
        <p:nvSpPr>
          <p:cNvPr id="5" name="Tekstvak 4"/>
          <p:cNvSpPr txBox="1"/>
          <p:nvPr/>
        </p:nvSpPr>
        <p:spPr>
          <a:xfrm>
            <a:off x="395536" y="1052736"/>
            <a:ext cx="6269715" cy="1015663"/>
          </a:xfrm>
          <a:prstGeom prst="rect">
            <a:avLst/>
          </a:prstGeom>
          <a:noFill/>
        </p:spPr>
        <p:txBody>
          <a:bodyPr wrap="none" rtlCol="0">
            <a:spAutoFit/>
          </a:bodyPr>
          <a:lstStyle/>
          <a:p>
            <a:r>
              <a:rPr lang="nl-NL" sz="2400" dirty="0" err="1">
                <a:solidFill>
                  <a:srgbClr val="8064A2"/>
                </a:solidFill>
              </a:rPr>
              <a:t>Bone-related</a:t>
            </a:r>
            <a:r>
              <a:rPr lang="nl-NL" sz="2400" dirty="0">
                <a:solidFill>
                  <a:srgbClr val="8064A2"/>
                </a:solidFill>
              </a:rPr>
              <a:t> peptide </a:t>
            </a:r>
            <a:r>
              <a:rPr lang="nl-NL" sz="2400" dirty="0" err="1">
                <a:solidFill>
                  <a:srgbClr val="8064A2"/>
                </a:solidFill>
              </a:rPr>
              <a:t>osteoprotegerin</a:t>
            </a:r>
            <a:r>
              <a:rPr lang="nl-NL" sz="2400" dirty="0">
                <a:solidFill>
                  <a:srgbClr val="8064A2"/>
                </a:solidFill>
              </a:rPr>
              <a:t> (OPG</a:t>
            </a:r>
            <a:r>
              <a:rPr lang="nl-NL" sz="2400" dirty="0" smtClean="0">
                <a:solidFill>
                  <a:srgbClr val="8064A2"/>
                </a:solidFill>
              </a:rPr>
              <a:t>) =&gt;</a:t>
            </a:r>
          </a:p>
          <a:p>
            <a:r>
              <a:rPr lang="nl-NL" dirty="0" smtClean="0"/>
              <a:t> </a:t>
            </a:r>
            <a:r>
              <a:rPr lang="nl-NL" dirty="0" err="1"/>
              <a:t>produced</a:t>
            </a:r>
            <a:r>
              <a:rPr lang="nl-NL" dirty="0"/>
              <a:t> </a:t>
            </a:r>
            <a:r>
              <a:rPr lang="nl-NL" dirty="0" err="1"/>
              <a:t>by</a:t>
            </a:r>
            <a:r>
              <a:rPr lang="nl-NL" dirty="0"/>
              <a:t> </a:t>
            </a:r>
            <a:r>
              <a:rPr lang="nl-NL" dirty="0" err="1"/>
              <a:t>vascular</a:t>
            </a:r>
            <a:r>
              <a:rPr lang="nl-NL" dirty="0"/>
              <a:t> </a:t>
            </a:r>
            <a:r>
              <a:rPr lang="nl-NL" dirty="0" err="1"/>
              <a:t>cells</a:t>
            </a:r>
            <a:r>
              <a:rPr lang="nl-NL" dirty="0"/>
              <a:t> </a:t>
            </a:r>
            <a:r>
              <a:rPr lang="nl-NL" dirty="0" err="1" smtClean="0"/>
              <a:t>and</a:t>
            </a:r>
            <a:r>
              <a:rPr lang="nl-NL" dirty="0" smtClean="0"/>
              <a:t> </a:t>
            </a:r>
            <a:r>
              <a:rPr lang="nl-NL" dirty="0" err="1"/>
              <a:t>involved</a:t>
            </a:r>
            <a:r>
              <a:rPr lang="nl-NL" dirty="0"/>
              <a:t> in </a:t>
            </a:r>
            <a:r>
              <a:rPr lang="nl-NL" dirty="0" err="1"/>
              <a:t>vascular</a:t>
            </a:r>
            <a:r>
              <a:rPr lang="nl-NL" dirty="0"/>
              <a:t> </a:t>
            </a:r>
            <a:r>
              <a:rPr lang="nl-NL" dirty="0" err="1"/>
              <a:t>calcification</a:t>
            </a:r>
            <a:r>
              <a:rPr lang="nl-NL" dirty="0"/>
              <a:t>.</a:t>
            </a:r>
          </a:p>
          <a:p>
            <a:endParaRPr lang="nl-NL" dirty="0"/>
          </a:p>
        </p:txBody>
      </p:sp>
      <p:sp>
        <p:nvSpPr>
          <p:cNvPr id="6" name="Tekstvak 5"/>
          <p:cNvSpPr txBox="1"/>
          <p:nvPr/>
        </p:nvSpPr>
        <p:spPr>
          <a:xfrm>
            <a:off x="539552" y="3645024"/>
            <a:ext cx="5236079" cy="738664"/>
          </a:xfrm>
          <a:prstGeom prst="rect">
            <a:avLst/>
          </a:prstGeom>
          <a:noFill/>
        </p:spPr>
        <p:txBody>
          <a:bodyPr wrap="none" rtlCol="0">
            <a:spAutoFit/>
          </a:bodyPr>
          <a:lstStyle/>
          <a:p>
            <a:r>
              <a:rPr lang="nl-NL" sz="2400" dirty="0" smtClean="0">
                <a:solidFill>
                  <a:srgbClr val="8064A2"/>
                </a:solidFill>
              </a:rPr>
              <a:t>Urine </a:t>
            </a:r>
            <a:r>
              <a:rPr lang="nl-NL" sz="2400" dirty="0" err="1" smtClean="0">
                <a:solidFill>
                  <a:srgbClr val="8064A2"/>
                </a:solidFill>
              </a:rPr>
              <a:t>Haptoglobin</a:t>
            </a:r>
            <a:r>
              <a:rPr lang="nl-NL" sz="2400" dirty="0">
                <a:solidFill>
                  <a:srgbClr val="8064A2"/>
                </a:solidFill>
              </a:rPr>
              <a:t>/</a:t>
            </a:r>
            <a:r>
              <a:rPr lang="nl-NL" sz="2400" dirty="0" err="1">
                <a:solidFill>
                  <a:srgbClr val="8064A2"/>
                </a:solidFill>
              </a:rPr>
              <a:t>Creatinin</a:t>
            </a:r>
            <a:r>
              <a:rPr lang="nl-NL" sz="2400" dirty="0">
                <a:solidFill>
                  <a:srgbClr val="8064A2"/>
                </a:solidFill>
              </a:rPr>
              <a:t> Ratio (HCR)</a:t>
            </a:r>
          </a:p>
          <a:p>
            <a:endParaRPr lang="nl-NL" dirty="0"/>
          </a:p>
        </p:txBody>
      </p:sp>
      <p:sp>
        <p:nvSpPr>
          <p:cNvPr id="7" name="Tekstvak 6"/>
          <p:cNvSpPr txBox="1"/>
          <p:nvPr/>
        </p:nvSpPr>
        <p:spPr>
          <a:xfrm>
            <a:off x="323528" y="5661248"/>
            <a:ext cx="7916237" cy="461665"/>
          </a:xfrm>
          <a:prstGeom prst="rect">
            <a:avLst/>
          </a:prstGeom>
          <a:noFill/>
        </p:spPr>
        <p:txBody>
          <a:bodyPr wrap="none" rtlCol="0">
            <a:spAutoFit/>
          </a:bodyPr>
          <a:lstStyle/>
          <a:p>
            <a:r>
              <a:rPr lang="nl-NL" sz="1200" b="1" i="1" dirty="0"/>
              <a:t>Abstract: [TH-PO508] Urine </a:t>
            </a:r>
            <a:r>
              <a:rPr lang="nl-NL" sz="1200" b="1" i="1" dirty="0" err="1"/>
              <a:t>Haptoglobin</a:t>
            </a:r>
            <a:r>
              <a:rPr lang="nl-NL" sz="1200" b="1" i="1" dirty="0"/>
              <a:t> </a:t>
            </a:r>
            <a:r>
              <a:rPr lang="nl-NL" sz="1200" b="1" i="1" dirty="0" err="1"/>
              <a:t>Predicts</a:t>
            </a:r>
            <a:r>
              <a:rPr lang="nl-NL" sz="1200" b="1" i="1" dirty="0"/>
              <a:t> Development of </a:t>
            </a:r>
            <a:r>
              <a:rPr lang="nl-NL" sz="1200" b="1" i="1" dirty="0" err="1"/>
              <a:t>Diabetic</a:t>
            </a:r>
            <a:r>
              <a:rPr lang="nl-NL" sz="1200" b="1" i="1" dirty="0"/>
              <a:t> </a:t>
            </a:r>
            <a:r>
              <a:rPr lang="nl-NL" sz="1200" b="1" i="1" dirty="0" err="1"/>
              <a:t>Nephropathy</a:t>
            </a:r>
            <a:r>
              <a:rPr lang="nl-NL" sz="1200" b="1" i="1" dirty="0"/>
              <a:t> in </a:t>
            </a:r>
            <a:r>
              <a:rPr lang="nl-NL" sz="1200" b="1" i="1" dirty="0" err="1"/>
              <a:t>Patients</a:t>
            </a:r>
            <a:r>
              <a:rPr lang="nl-NL" sz="1200" b="1" i="1" dirty="0"/>
              <a:t> </a:t>
            </a:r>
            <a:r>
              <a:rPr lang="nl-NL" sz="1200" b="1" i="1" dirty="0" err="1"/>
              <a:t>with</a:t>
            </a:r>
            <a:r>
              <a:rPr lang="nl-NL" sz="1200" b="1" i="1" dirty="0"/>
              <a:t> Type 2 Diabetes</a:t>
            </a:r>
            <a:r>
              <a:rPr lang="nl-NL" sz="1200" i="1" dirty="0"/>
              <a:t/>
            </a:r>
            <a:br>
              <a:rPr lang="nl-NL" sz="1200" i="1" dirty="0"/>
            </a:br>
            <a:r>
              <a:rPr lang="nl-NL" sz="1200" b="1" i="1" dirty="0" err="1" smtClean="0"/>
              <a:t>Nishant</a:t>
            </a:r>
            <a:r>
              <a:rPr lang="nl-NL" sz="1200" b="1" i="1" dirty="0" smtClean="0"/>
              <a:t> </a:t>
            </a:r>
            <a:r>
              <a:rPr lang="nl-NL" sz="1200" b="1" i="1" dirty="0"/>
              <a:t>M. </a:t>
            </a:r>
            <a:r>
              <a:rPr lang="nl-NL" sz="1200" b="1" i="1" dirty="0" err="1"/>
              <a:t>Bhensdadia</a:t>
            </a:r>
            <a:r>
              <a:rPr lang="nl-NL" sz="1200" b="1" i="1" dirty="0"/>
              <a:t>, </a:t>
            </a:r>
            <a:r>
              <a:rPr lang="nl-NL" sz="1200" b="1" i="1" dirty="0" err="1"/>
              <a:t>MD</a:t>
            </a:r>
            <a:r>
              <a:rPr lang="nl-NL" sz="1200" b="1" i="1" dirty="0" err="1" smtClean="0"/>
              <a:t>,et</a:t>
            </a:r>
            <a:r>
              <a:rPr lang="nl-NL" sz="1200" b="1" i="1" dirty="0" smtClean="0"/>
              <a:t> al. </a:t>
            </a:r>
            <a:endParaRPr lang="nl-NL" sz="1200" i="1" dirty="0"/>
          </a:p>
        </p:txBody>
      </p:sp>
      <p:sp>
        <p:nvSpPr>
          <p:cNvPr id="8" name="Tekstvak 7"/>
          <p:cNvSpPr txBox="1"/>
          <p:nvPr/>
        </p:nvSpPr>
        <p:spPr>
          <a:xfrm>
            <a:off x="395536" y="2852936"/>
            <a:ext cx="7656175" cy="646331"/>
          </a:xfrm>
          <a:prstGeom prst="rect">
            <a:avLst/>
          </a:prstGeom>
          <a:noFill/>
        </p:spPr>
        <p:txBody>
          <a:bodyPr wrap="none" rtlCol="0">
            <a:spAutoFit/>
          </a:bodyPr>
          <a:lstStyle/>
          <a:p>
            <a:r>
              <a:rPr lang="nl-NL" sz="1200" b="1" i="1" dirty="0"/>
              <a:t>Abstract: [FR-OR045] </a:t>
            </a:r>
            <a:r>
              <a:rPr lang="nl-NL" sz="1200" b="1" i="1" dirty="0" err="1"/>
              <a:t>Osteoprotegerin</a:t>
            </a:r>
            <a:r>
              <a:rPr lang="nl-NL" sz="1200" b="1" i="1" dirty="0"/>
              <a:t> (OPG) Is </a:t>
            </a:r>
            <a:r>
              <a:rPr lang="nl-NL" sz="1200" b="1" i="1" dirty="0" err="1"/>
              <a:t>Increased</a:t>
            </a:r>
            <a:r>
              <a:rPr lang="nl-NL" sz="1200" b="1" i="1" dirty="0"/>
              <a:t> in </a:t>
            </a:r>
            <a:r>
              <a:rPr lang="nl-NL" sz="1200" b="1" i="1" dirty="0" err="1"/>
              <a:t>Patients</a:t>
            </a:r>
            <a:r>
              <a:rPr lang="nl-NL" sz="1200" b="1" i="1" dirty="0"/>
              <a:t> </a:t>
            </a:r>
            <a:r>
              <a:rPr lang="nl-NL" sz="1200" b="1" i="1" dirty="0" err="1"/>
              <a:t>with</a:t>
            </a:r>
            <a:r>
              <a:rPr lang="nl-NL" sz="1200" b="1" i="1" dirty="0"/>
              <a:t> Type 1 Diabetes </a:t>
            </a:r>
            <a:r>
              <a:rPr lang="nl-NL" sz="1200" b="1" i="1" dirty="0" err="1"/>
              <a:t>and</a:t>
            </a:r>
            <a:r>
              <a:rPr lang="nl-NL" sz="1200" b="1" i="1" dirty="0"/>
              <a:t> </a:t>
            </a:r>
            <a:r>
              <a:rPr lang="nl-NL" sz="1200" b="1" i="1" dirty="0" err="1"/>
              <a:t>Diabetic</a:t>
            </a:r>
            <a:r>
              <a:rPr lang="nl-NL" sz="1200" b="1" i="1" dirty="0"/>
              <a:t> </a:t>
            </a:r>
            <a:r>
              <a:rPr lang="nl-NL" sz="1200" b="1" i="1" dirty="0" err="1" smtClean="0"/>
              <a:t>Nephropathy</a:t>
            </a:r>
            <a:endParaRPr lang="nl-NL" sz="1200" b="1" i="1" dirty="0" smtClean="0"/>
          </a:p>
          <a:p>
            <a:r>
              <a:rPr lang="nl-NL" sz="1200" b="1" i="1" dirty="0" smtClean="0"/>
              <a:t> </a:t>
            </a:r>
            <a:r>
              <a:rPr lang="nl-NL" sz="1200" b="1" i="1" dirty="0" err="1"/>
              <a:t>and</a:t>
            </a:r>
            <a:r>
              <a:rPr lang="nl-NL" sz="1200" b="1" i="1" dirty="0"/>
              <a:t> </a:t>
            </a:r>
            <a:r>
              <a:rPr lang="nl-NL" sz="1200" b="1" i="1" dirty="0" err="1"/>
              <a:t>Predicts</a:t>
            </a:r>
            <a:r>
              <a:rPr lang="nl-NL" sz="1200" b="1" i="1" dirty="0"/>
              <a:t> </a:t>
            </a:r>
            <a:r>
              <a:rPr lang="nl-NL" sz="1200" b="1" i="1" dirty="0" err="1"/>
              <a:t>Mortality</a:t>
            </a:r>
            <a:r>
              <a:rPr lang="nl-NL" sz="1200" i="1" dirty="0"/>
              <a:t/>
            </a:r>
            <a:br>
              <a:rPr lang="nl-NL" sz="1200" i="1" dirty="0"/>
            </a:br>
            <a:r>
              <a:rPr lang="nl-NL" sz="1200" b="1" i="1" dirty="0" smtClean="0"/>
              <a:t>Aino </a:t>
            </a:r>
            <a:r>
              <a:rPr lang="nl-NL" sz="1200" b="1" i="1" dirty="0" err="1"/>
              <a:t>Soro-Paavonen</a:t>
            </a:r>
            <a:r>
              <a:rPr lang="nl-NL" sz="1200" b="1" i="1" dirty="0"/>
              <a:t>, MD, </a:t>
            </a:r>
            <a:r>
              <a:rPr lang="nl-NL" sz="1200" b="1" i="1" dirty="0" smtClean="0"/>
              <a:t>PhD</a:t>
            </a:r>
            <a:r>
              <a:rPr lang="nl-NL" sz="1200" b="1" i="1" dirty="0"/>
              <a:t> </a:t>
            </a:r>
            <a:r>
              <a:rPr lang="nl-NL" sz="1200" b="1" i="1" dirty="0" smtClean="0"/>
              <a:t>et al</a:t>
            </a:r>
            <a:endParaRPr lang="nl-NL" sz="1200" i="1" dirty="0"/>
          </a:p>
        </p:txBody>
      </p:sp>
      <p:sp>
        <p:nvSpPr>
          <p:cNvPr id="9" name="Tekstvak 8"/>
          <p:cNvSpPr txBox="1"/>
          <p:nvPr/>
        </p:nvSpPr>
        <p:spPr>
          <a:xfrm>
            <a:off x="0" y="116632"/>
            <a:ext cx="6393898" cy="861774"/>
          </a:xfrm>
          <a:prstGeom prst="rect">
            <a:avLst/>
          </a:prstGeom>
          <a:noFill/>
        </p:spPr>
        <p:txBody>
          <a:bodyPr wrap="none" rtlCol="0">
            <a:spAutoFit/>
          </a:bodyPr>
          <a:lstStyle/>
          <a:p>
            <a:r>
              <a:rPr lang="nl-NL" sz="3200" dirty="0">
                <a:solidFill>
                  <a:srgbClr val="FFFFFF"/>
                </a:solidFill>
              </a:rPr>
              <a:t>Nieuwe </a:t>
            </a:r>
            <a:r>
              <a:rPr lang="nl-NL" sz="3200" dirty="0" smtClean="0">
                <a:solidFill>
                  <a:srgbClr val="FFFFFF"/>
                </a:solidFill>
              </a:rPr>
              <a:t>(vroege) </a:t>
            </a:r>
            <a:r>
              <a:rPr lang="nl-NL" sz="3200" dirty="0" err="1" smtClean="0">
                <a:solidFill>
                  <a:srgbClr val="FFFFFF"/>
                </a:solidFill>
              </a:rPr>
              <a:t>biomarkers</a:t>
            </a:r>
            <a:r>
              <a:rPr lang="nl-NL" sz="3200" dirty="0" smtClean="0">
                <a:solidFill>
                  <a:srgbClr val="FFFFFF"/>
                </a:solidFill>
              </a:rPr>
              <a:t> </a:t>
            </a:r>
            <a:r>
              <a:rPr lang="nl-NL" sz="3200" dirty="0">
                <a:solidFill>
                  <a:srgbClr val="FFFFFF"/>
                </a:solidFill>
              </a:rPr>
              <a:t>voor DN</a:t>
            </a:r>
          </a:p>
          <a:p>
            <a:endParaRPr lang="nl-NL" dirty="0"/>
          </a:p>
        </p:txBody>
      </p:sp>
    </p:spTree>
    <p:extLst>
      <p:ext uri="{BB962C8B-B14F-4D97-AF65-F5344CB8AC3E}">
        <p14:creationId xmlns:p14="http://schemas.microsoft.com/office/powerpoint/2010/main" val="203547827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683568" y="116632"/>
            <a:ext cx="3728905" cy="584776"/>
          </a:xfrm>
          <a:prstGeom prst="rect">
            <a:avLst/>
          </a:prstGeom>
          <a:noFill/>
        </p:spPr>
        <p:txBody>
          <a:bodyPr wrap="none" rtlCol="0">
            <a:spAutoFit/>
          </a:bodyPr>
          <a:lstStyle/>
          <a:p>
            <a:r>
              <a:rPr lang="nl-NL" sz="3200" dirty="0" smtClean="0">
                <a:solidFill>
                  <a:schemeClr val="bg1"/>
                </a:solidFill>
              </a:rPr>
              <a:t>Take home </a:t>
            </a:r>
            <a:r>
              <a:rPr lang="nl-NL" sz="3200" dirty="0" err="1" smtClean="0">
                <a:solidFill>
                  <a:schemeClr val="bg1"/>
                </a:solidFill>
              </a:rPr>
              <a:t>messages</a:t>
            </a:r>
            <a:endParaRPr lang="nl-NL" sz="3200" dirty="0">
              <a:solidFill>
                <a:schemeClr val="bg1"/>
              </a:solidFill>
            </a:endParaRPr>
          </a:p>
        </p:txBody>
      </p:sp>
      <p:sp>
        <p:nvSpPr>
          <p:cNvPr id="3" name="Tekstvak 2"/>
          <p:cNvSpPr txBox="1"/>
          <p:nvPr/>
        </p:nvSpPr>
        <p:spPr>
          <a:xfrm>
            <a:off x="323528" y="1700808"/>
            <a:ext cx="8533105" cy="4524316"/>
          </a:xfrm>
          <a:prstGeom prst="rect">
            <a:avLst/>
          </a:prstGeom>
          <a:solidFill>
            <a:schemeClr val="accent4">
              <a:lumMod val="20000"/>
              <a:lumOff val="80000"/>
            </a:schemeClr>
          </a:solidFill>
        </p:spPr>
        <p:txBody>
          <a:bodyPr wrap="none" rtlCol="0">
            <a:spAutoFit/>
          </a:bodyPr>
          <a:lstStyle/>
          <a:p>
            <a:r>
              <a:rPr lang="nl-NL" dirty="0" smtClean="0"/>
              <a:t>1. Strikte glucose controle en RAS blokkade alleen zijn onvoldoende om DN te voorkomen</a:t>
            </a:r>
          </a:p>
          <a:p>
            <a:r>
              <a:rPr lang="nl-NL" dirty="0" smtClean="0"/>
              <a:t>2. DN is in principe reversibel</a:t>
            </a:r>
          </a:p>
          <a:p>
            <a:r>
              <a:rPr lang="nl-NL" dirty="0" smtClean="0"/>
              <a:t>3. Vroege interventie loont</a:t>
            </a:r>
          </a:p>
          <a:p>
            <a:r>
              <a:rPr lang="nl-NL" dirty="0" smtClean="0"/>
              <a:t>4. Er is behoefte aan specifiekere en vroegere markers voor DN dan </a:t>
            </a:r>
            <a:r>
              <a:rPr lang="nl-NL" dirty="0" err="1" smtClean="0"/>
              <a:t>albuminurie</a:t>
            </a:r>
            <a:r>
              <a:rPr lang="nl-NL" dirty="0" smtClean="0"/>
              <a:t> en </a:t>
            </a:r>
            <a:r>
              <a:rPr lang="nl-NL" dirty="0" err="1" smtClean="0"/>
              <a:t>eGFR</a:t>
            </a:r>
            <a:endParaRPr lang="nl-NL" dirty="0" smtClean="0"/>
          </a:p>
          <a:p>
            <a:r>
              <a:rPr lang="nl-NL" dirty="0"/>
              <a:t>	</a:t>
            </a:r>
            <a:r>
              <a:rPr lang="nl-NL" dirty="0" smtClean="0"/>
              <a:t>-</a:t>
            </a:r>
            <a:r>
              <a:rPr lang="nl-NL" dirty="0" err="1" smtClean="0"/>
              <a:t>Copeptine</a:t>
            </a:r>
            <a:endParaRPr lang="nl-NL" dirty="0" smtClean="0"/>
          </a:p>
          <a:p>
            <a:r>
              <a:rPr lang="nl-NL" dirty="0"/>
              <a:t>	</a:t>
            </a:r>
            <a:r>
              <a:rPr lang="nl-NL" dirty="0" smtClean="0"/>
              <a:t>-Urine </a:t>
            </a:r>
            <a:r>
              <a:rPr lang="nl-NL" dirty="0" err="1" smtClean="0"/>
              <a:t>proteomics</a:t>
            </a:r>
            <a:endParaRPr lang="nl-NL" dirty="0" smtClean="0"/>
          </a:p>
          <a:p>
            <a:r>
              <a:rPr lang="nl-NL" dirty="0"/>
              <a:t>	</a:t>
            </a:r>
            <a:r>
              <a:rPr lang="nl-NL" dirty="0" smtClean="0"/>
              <a:t>-Urine </a:t>
            </a:r>
            <a:r>
              <a:rPr lang="nl-NL" dirty="0" err="1" smtClean="0"/>
              <a:t>haptoglobine</a:t>
            </a:r>
            <a:endParaRPr lang="nl-NL" dirty="0" smtClean="0"/>
          </a:p>
          <a:p>
            <a:r>
              <a:rPr lang="nl-NL" dirty="0"/>
              <a:t>	</a:t>
            </a:r>
            <a:r>
              <a:rPr lang="nl-NL" dirty="0" smtClean="0"/>
              <a:t>-</a:t>
            </a:r>
            <a:r>
              <a:rPr lang="nl-NL" dirty="0" err="1" smtClean="0"/>
              <a:t>Osteoprotegerin</a:t>
            </a:r>
            <a:endParaRPr lang="nl-NL" dirty="0" smtClean="0"/>
          </a:p>
          <a:p>
            <a:r>
              <a:rPr lang="nl-NL" dirty="0" smtClean="0"/>
              <a:t>5. Mogelijke nuttige interventies naast RAS blokkade en glucose controle zijn:</a:t>
            </a:r>
          </a:p>
          <a:p>
            <a:r>
              <a:rPr lang="nl-NL" dirty="0"/>
              <a:t>	</a:t>
            </a:r>
            <a:r>
              <a:rPr lang="nl-NL" dirty="0" smtClean="0"/>
              <a:t>- </a:t>
            </a:r>
            <a:r>
              <a:rPr lang="nl-NL" dirty="0" err="1" smtClean="0"/>
              <a:t>mineralocorticoid</a:t>
            </a:r>
            <a:r>
              <a:rPr lang="nl-NL" dirty="0" smtClean="0"/>
              <a:t> blokkade</a:t>
            </a:r>
          </a:p>
          <a:p>
            <a:r>
              <a:rPr lang="nl-NL" dirty="0"/>
              <a:t>	</a:t>
            </a:r>
            <a:r>
              <a:rPr lang="nl-NL" dirty="0" smtClean="0"/>
              <a:t>- urinezuur verlagende therapie</a:t>
            </a:r>
          </a:p>
          <a:p>
            <a:r>
              <a:rPr lang="nl-NL" dirty="0"/>
              <a:t>	</a:t>
            </a:r>
            <a:r>
              <a:rPr lang="nl-NL" dirty="0" smtClean="0"/>
              <a:t>- </a:t>
            </a:r>
            <a:r>
              <a:rPr lang="nl-NL" dirty="0" err="1" smtClean="0"/>
              <a:t>AGEs</a:t>
            </a:r>
            <a:r>
              <a:rPr lang="nl-NL" dirty="0" smtClean="0"/>
              <a:t> beperkt dieet</a:t>
            </a:r>
          </a:p>
          <a:p>
            <a:r>
              <a:rPr lang="nl-NL" dirty="0"/>
              <a:t>	</a:t>
            </a:r>
            <a:r>
              <a:rPr lang="nl-NL" dirty="0" smtClean="0"/>
              <a:t>- </a:t>
            </a:r>
            <a:r>
              <a:rPr lang="nl-NL" dirty="0" err="1" smtClean="0"/>
              <a:t>sevelamer</a:t>
            </a:r>
            <a:endParaRPr lang="nl-NL" dirty="0" smtClean="0"/>
          </a:p>
          <a:p>
            <a:r>
              <a:rPr lang="nl-NL" dirty="0"/>
              <a:t>	</a:t>
            </a:r>
            <a:r>
              <a:rPr lang="nl-NL" dirty="0" smtClean="0"/>
              <a:t>- </a:t>
            </a:r>
            <a:r>
              <a:rPr lang="nl-NL" dirty="0" err="1" smtClean="0"/>
              <a:t>pirfenidone</a:t>
            </a:r>
            <a:endParaRPr lang="nl-NL" dirty="0" smtClean="0"/>
          </a:p>
          <a:p>
            <a:r>
              <a:rPr lang="nl-NL" dirty="0" smtClean="0"/>
              <a:t>6. </a:t>
            </a:r>
            <a:r>
              <a:rPr lang="nl-NL" dirty="0" err="1" smtClean="0"/>
              <a:t>Bardoxolone</a:t>
            </a:r>
            <a:r>
              <a:rPr lang="nl-NL" dirty="0" smtClean="0"/>
              <a:t> lijkt (voorlopig?) geen toekomst te hebben voor behandeling DN</a:t>
            </a:r>
          </a:p>
          <a:p>
            <a:endParaRPr lang="nl-NL" dirty="0"/>
          </a:p>
        </p:txBody>
      </p:sp>
    </p:spTree>
    <p:extLst>
      <p:ext uri="{BB962C8B-B14F-4D97-AF65-F5344CB8AC3E}">
        <p14:creationId xmlns:p14="http://schemas.microsoft.com/office/powerpoint/2010/main" val="197889009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5013086" cy="769441"/>
          </a:xfrm>
          <a:prstGeom prst="rect">
            <a:avLst/>
          </a:prstGeom>
          <a:noFill/>
        </p:spPr>
        <p:txBody>
          <a:bodyPr wrap="none" rtlCol="0">
            <a:spAutoFit/>
          </a:bodyPr>
          <a:lstStyle/>
          <a:p>
            <a:r>
              <a:rPr lang="nl-NL" sz="4400" dirty="0" smtClean="0">
                <a:solidFill>
                  <a:schemeClr val="bg1"/>
                </a:solidFill>
              </a:rPr>
              <a:t>Natuurlijk beloop DN</a:t>
            </a:r>
            <a:endParaRPr lang="nl-NL" sz="4400" dirty="0">
              <a:solidFill>
                <a:schemeClr val="bg1"/>
              </a:solidFill>
            </a:endParaRPr>
          </a:p>
        </p:txBody>
      </p:sp>
      <p:pic>
        <p:nvPicPr>
          <p:cNvPr id="4" name="Afbeelding 3" descr="Schermafbeelding 2013-01-06 om 13.51.41.png"/>
          <p:cNvPicPr>
            <a:picLocks noChangeAspect="1"/>
          </p:cNvPicPr>
          <p:nvPr/>
        </p:nvPicPr>
        <p:blipFill rotWithShape="1">
          <a:blip r:embed="rId2" cstate="print">
            <a:extLst>
              <a:ext uri="{28A0092B-C50C-407E-A947-70E740481C1C}">
                <a14:useLocalDpi xmlns:a14="http://schemas.microsoft.com/office/drawing/2010/main" val="0"/>
              </a:ext>
            </a:extLst>
          </a:blip>
          <a:srcRect l="9614"/>
          <a:stretch/>
        </p:blipFill>
        <p:spPr>
          <a:xfrm>
            <a:off x="0" y="980728"/>
            <a:ext cx="9144000" cy="5877272"/>
          </a:xfrm>
          <a:prstGeom prst="rect">
            <a:avLst/>
          </a:prstGeom>
        </p:spPr>
      </p:pic>
    </p:spTree>
    <p:extLst>
      <p:ext uri="{BB962C8B-B14F-4D97-AF65-F5344CB8AC3E}">
        <p14:creationId xmlns:p14="http://schemas.microsoft.com/office/powerpoint/2010/main" val="36539751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5693335" cy="769441"/>
          </a:xfrm>
          <a:prstGeom prst="rect">
            <a:avLst/>
          </a:prstGeom>
          <a:noFill/>
        </p:spPr>
        <p:txBody>
          <a:bodyPr wrap="none" rtlCol="0">
            <a:spAutoFit/>
          </a:bodyPr>
          <a:lstStyle/>
          <a:p>
            <a:r>
              <a:rPr lang="nl-NL" sz="4400" dirty="0" smtClean="0">
                <a:solidFill>
                  <a:schemeClr val="bg1"/>
                </a:solidFill>
              </a:rPr>
              <a:t>Diabetische nefropathie</a:t>
            </a:r>
            <a:endParaRPr lang="nl-NL" sz="4400" dirty="0">
              <a:solidFill>
                <a:schemeClr val="bg1"/>
              </a:solidFill>
            </a:endParaRPr>
          </a:p>
        </p:txBody>
      </p:sp>
      <p:sp>
        <p:nvSpPr>
          <p:cNvPr id="3" name="Tekstvak 2"/>
          <p:cNvSpPr txBox="1"/>
          <p:nvPr/>
        </p:nvSpPr>
        <p:spPr>
          <a:xfrm>
            <a:off x="467544" y="1052736"/>
            <a:ext cx="8064896" cy="954107"/>
          </a:xfrm>
          <a:prstGeom prst="rect">
            <a:avLst/>
          </a:prstGeom>
          <a:solidFill>
            <a:schemeClr val="accent4">
              <a:lumMod val="20000"/>
              <a:lumOff val="80000"/>
            </a:schemeClr>
          </a:solidFill>
        </p:spPr>
        <p:txBody>
          <a:bodyPr wrap="square" rtlCol="0">
            <a:spAutoFit/>
          </a:bodyPr>
          <a:lstStyle/>
          <a:p>
            <a:r>
              <a:rPr lang="nl-NL" sz="2800" dirty="0" smtClean="0"/>
              <a:t>Incidentie ESRD ten gevolge van DM1</a:t>
            </a:r>
          </a:p>
          <a:p>
            <a:r>
              <a:rPr lang="nl-NL" sz="2800" dirty="0" smtClean="0"/>
              <a:t>RAS blokkade en strikte glucose controle niet genoeg</a:t>
            </a:r>
            <a:endParaRPr lang="nl-NL" sz="2800" dirty="0"/>
          </a:p>
        </p:txBody>
      </p:sp>
      <p:pic>
        <p:nvPicPr>
          <p:cNvPr id="5" name="Afbeelding 4" descr="Schermafbeelding 2013-01-06 om 12.10.23.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5696" y="2512198"/>
            <a:ext cx="6934981" cy="3932220"/>
          </a:xfrm>
          <a:prstGeom prst="rect">
            <a:avLst/>
          </a:prstGeom>
        </p:spPr>
      </p:pic>
    </p:spTree>
    <p:extLst>
      <p:ext uri="{BB962C8B-B14F-4D97-AF65-F5344CB8AC3E}">
        <p14:creationId xmlns:p14="http://schemas.microsoft.com/office/powerpoint/2010/main" val="103045226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vroege vs late ras blokkade.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3568" y="993479"/>
            <a:ext cx="7200800" cy="5771584"/>
          </a:xfrm>
          <a:prstGeom prst="rect">
            <a:avLst/>
          </a:prstGeom>
        </p:spPr>
      </p:pic>
      <p:sp>
        <p:nvSpPr>
          <p:cNvPr id="3" name="Tekstvak 2"/>
          <p:cNvSpPr txBox="1"/>
          <p:nvPr/>
        </p:nvSpPr>
        <p:spPr>
          <a:xfrm>
            <a:off x="611560" y="116632"/>
            <a:ext cx="5576967" cy="584776"/>
          </a:xfrm>
          <a:prstGeom prst="rect">
            <a:avLst/>
          </a:prstGeom>
          <a:noFill/>
        </p:spPr>
        <p:txBody>
          <a:bodyPr wrap="none" rtlCol="0">
            <a:spAutoFit/>
          </a:bodyPr>
          <a:lstStyle/>
          <a:p>
            <a:r>
              <a:rPr lang="nl-NL" sz="3200" dirty="0" smtClean="0">
                <a:solidFill>
                  <a:schemeClr val="bg1"/>
                </a:solidFill>
              </a:rPr>
              <a:t>Vroege interventie van DN loont</a:t>
            </a:r>
            <a:endParaRPr lang="nl-NL" sz="3200" dirty="0">
              <a:solidFill>
                <a:schemeClr val="bg1"/>
              </a:solidFill>
            </a:endParaRPr>
          </a:p>
        </p:txBody>
      </p:sp>
    </p:spTree>
    <p:extLst>
      <p:ext uri="{BB962C8B-B14F-4D97-AF65-F5344CB8AC3E}">
        <p14:creationId xmlns:p14="http://schemas.microsoft.com/office/powerpoint/2010/main" val="261672892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Afbeelding 1" descr="Schermafbeelding 2013-01-06 om 12.13.08.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9" y="-23458"/>
            <a:ext cx="4414616" cy="6858000"/>
          </a:xfrm>
          <a:prstGeom prst="rect">
            <a:avLst/>
          </a:prstGeom>
        </p:spPr>
      </p:pic>
      <p:sp>
        <p:nvSpPr>
          <p:cNvPr id="3" name="Tekstvak 2"/>
          <p:cNvSpPr txBox="1"/>
          <p:nvPr/>
        </p:nvSpPr>
        <p:spPr>
          <a:xfrm>
            <a:off x="4644008" y="1124744"/>
            <a:ext cx="3377848" cy="1477328"/>
          </a:xfrm>
          <a:prstGeom prst="rect">
            <a:avLst/>
          </a:prstGeom>
          <a:solidFill>
            <a:schemeClr val="accent4">
              <a:lumMod val="40000"/>
              <a:lumOff val="60000"/>
            </a:schemeClr>
          </a:solidFill>
        </p:spPr>
        <p:txBody>
          <a:bodyPr wrap="none" rtlCol="0">
            <a:spAutoFit/>
          </a:bodyPr>
          <a:lstStyle/>
          <a:p>
            <a:r>
              <a:rPr lang="nl-NL" dirty="0" smtClean="0"/>
              <a:t>Screening voor DN:</a:t>
            </a:r>
          </a:p>
          <a:p>
            <a:endParaRPr lang="nl-NL" dirty="0"/>
          </a:p>
          <a:p>
            <a:r>
              <a:rPr lang="nl-NL" dirty="0" smtClean="0"/>
              <a:t>Een groot deel van </a:t>
            </a:r>
            <a:r>
              <a:rPr lang="nl-NL" dirty="0" err="1" smtClean="0"/>
              <a:t>patienten</a:t>
            </a:r>
            <a:r>
              <a:rPr lang="nl-NL" dirty="0" smtClean="0"/>
              <a:t> met </a:t>
            </a:r>
          </a:p>
          <a:p>
            <a:r>
              <a:rPr lang="nl-NL" dirty="0" smtClean="0"/>
              <a:t>micro-</a:t>
            </a:r>
            <a:r>
              <a:rPr lang="nl-NL" dirty="0" err="1" smtClean="0"/>
              <a:t>albuminurie</a:t>
            </a:r>
            <a:r>
              <a:rPr lang="nl-NL" dirty="0" smtClean="0"/>
              <a:t> en </a:t>
            </a:r>
            <a:r>
              <a:rPr lang="nl-NL" dirty="0" err="1" smtClean="0"/>
              <a:t>proteinurie</a:t>
            </a:r>
            <a:endParaRPr lang="nl-NL" dirty="0" smtClean="0"/>
          </a:p>
          <a:p>
            <a:r>
              <a:rPr lang="nl-NL" dirty="0"/>
              <a:t>o</a:t>
            </a:r>
            <a:r>
              <a:rPr lang="nl-NL" dirty="0" smtClean="0"/>
              <a:t>ntwikkelt </a:t>
            </a:r>
            <a:r>
              <a:rPr lang="nl-NL" b="1" u="sng" dirty="0" smtClean="0"/>
              <a:t>geen </a:t>
            </a:r>
            <a:r>
              <a:rPr lang="nl-NL" dirty="0" smtClean="0"/>
              <a:t>progressieve DN</a:t>
            </a:r>
            <a:endParaRPr lang="nl-NL" dirty="0"/>
          </a:p>
        </p:txBody>
      </p:sp>
      <p:sp>
        <p:nvSpPr>
          <p:cNvPr id="4" name="Tekstvak 3"/>
          <p:cNvSpPr txBox="1"/>
          <p:nvPr/>
        </p:nvSpPr>
        <p:spPr>
          <a:xfrm>
            <a:off x="5214942" y="5572140"/>
            <a:ext cx="3050450" cy="369332"/>
          </a:xfrm>
          <a:prstGeom prst="rect">
            <a:avLst/>
          </a:prstGeom>
          <a:solidFill>
            <a:schemeClr val="accent4">
              <a:lumMod val="20000"/>
              <a:lumOff val="80000"/>
            </a:schemeClr>
          </a:solidFill>
        </p:spPr>
        <p:txBody>
          <a:bodyPr wrap="none" rtlCol="0">
            <a:spAutoFit/>
          </a:bodyPr>
          <a:lstStyle/>
          <a:p>
            <a:r>
              <a:rPr lang="nl-NL" dirty="0" smtClean="0"/>
              <a:t>Behoefte aan nieuwe markers</a:t>
            </a:r>
          </a:p>
        </p:txBody>
      </p:sp>
      <p:sp>
        <p:nvSpPr>
          <p:cNvPr id="5" name="Tekstvak 4"/>
          <p:cNvSpPr txBox="1"/>
          <p:nvPr/>
        </p:nvSpPr>
        <p:spPr>
          <a:xfrm>
            <a:off x="4644008" y="2996952"/>
            <a:ext cx="4245536" cy="923330"/>
          </a:xfrm>
          <a:prstGeom prst="rect">
            <a:avLst/>
          </a:prstGeom>
          <a:solidFill>
            <a:schemeClr val="accent4">
              <a:lumMod val="60000"/>
              <a:lumOff val="40000"/>
            </a:schemeClr>
          </a:solidFill>
        </p:spPr>
        <p:txBody>
          <a:bodyPr wrap="none" rtlCol="0">
            <a:spAutoFit/>
          </a:bodyPr>
          <a:lstStyle/>
          <a:p>
            <a:r>
              <a:rPr lang="nl-NL" dirty="0" smtClean="0"/>
              <a:t>De snelheid van achteruitgang </a:t>
            </a:r>
            <a:r>
              <a:rPr lang="nl-NL" dirty="0" err="1" smtClean="0"/>
              <a:t>eGFR</a:t>
            </a:r>
            <a:r>
              <a:rPr lang="nl-NL" dirty="0" smtClean="0"/>
              <a:t> in </a:t>
            </a:r>
          </a:p>
          <a:p>
            <a:r>
              <a:rPr lang="nl-NL" dirty="0"/>
              <a:t>s</a:t>
            </a:r>
            <a:r>
              <a:rPr lang="nl-NL" dirty="0" smtClean="0"/>
              <a:t>tadium CKD 1 en 2 DN is een betrouwbare </a:t>
            </a:r>
          </a:p>
          <a:p>
            <a:r>
              <a:rPr lang="nl-NL" dirty="0"/>
              <a:t>v</a:t>
            </a:r>
            <a:r>
              <a:rPr lang="nl-NL" dirty="0" smtClean="0"/>
              <a:t>oorspeller van risico voor ESRD</a:t>
            </a:r>
            <a:endParaRPr lang="nl-NL" dirty="0"/>
          </a:p>
        </p:txBody>
      </p:sp>
      <p:pic>
        <p:nvPicPr>
          <p:cNvPr id="6" name="Afbeelding 5" descr="Schermafbeelding 2013-01-06 om 22.13.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 y="520700"/>
            <a:ext cx="7696200" cy="5803900"/>
          </a:xfrm>
          <a:prstGeom prst="rect">
            <a:avLst/>
          </a:prstGeom>
        </p:spPr>
      </p:pic>
    </p:spTree>
    <p:extLst>
      <p:ext uri="{BB962C8B-B14F-4D97-AF65-F5344CB8AC3E}">
        <p14:creationId xmlns:p14="http://schemas.microsoft.com/office/powerpoint/2010/main" val="29666099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395536" y="116632"/>
            <a:ext cx="3951798" cy="769441"/>
          </a:xfrm>
          <a:prstGeom prst="rect">
            <a:avLst/>
          </a:prstGeom>
          <a:noFill/>
        </p:spPr>
        <p:txBody>
          <a:bodyPr wrap="none" rtlCol="0">
            <a:spAutoFit/>
          </a:bodyPr>
          <a:lstStyle/>
          <a:p>
            <a:r>
              <a:rPr lang="nl-NL" sz="4400" dirty="0" smtClean="0">
                <a:solidFill>
                  <a:schemeClr val="bg1"/>
                </a:solidFill>
              </a:rPr>
              <a:t>DN is reversibel!</a:t>
            </a:r>
            <a:endParaRPr lang="nl-NL" sz="4400" dirty="0">
              <a:solidFill>
                <a:schemeClr val="bg1"/>
              </a:solidFill>
            </a:endParaRPr>
          </a:p>
        </p:txBody>
      </p:sp>
      <p:sp>
        <p:nvSpPr>
          <p:cNvPr id="6" name="Tekstvak 5"/>
          <p:cNvSpPr txBox="1"/>
          <p:nvPr/>
        </p:nvSpPr>
        <p:spPr>
          <a:xfrm>
            <a:off x="5796136" y="6525344"/>
            <a:ext cx="2314193" cy="307777"/>
          </a:xfrm>
          <a:prstGeom prst="rect">
            <a:avLst/>
          </a:prstGeom>
          <a:noFill/>
        </p:spPr>
        <p:txBody>
          <a:bodyPr wrap="none" rtlCol="0">
            <a:spAutoFit/>
          </a:bodyPr>
          <a:lstStyle/>
          <a:p>
            <a:r>
              <a:rPr lang="nl-NL" sz="1400" i="1" dirty="0" err="1" smtClean="0"/>
              <a:t>Fioretto</a:t>
            </a:r>
            <a:r>
              <a:rPr lang="nl-NL" sz="1400" i="1" dirty="0" smtClean="0"/>
              <a:t>, KI 2006/NEJM 1998</a:t>
            </a:r>
            <a:endParaRPr lang="nl-NL" sz="1400" i="1" dirty="0"/>
          </a:p>
        </p:txBody>
      </p:sp>
      <p:sp>
        <p:nvSpPr>
          <p:cNvPr id="7" name="Tekstvak 6"/>
          <p:cNvSpPr txBox="1"/>
          <p:nvPr/>
        </p:nvSpPr>
        <p:spPr>
          <a:xfrm>
            <a:off x="827584" y="1196752"/>
            <a:ext cx="7768858" cy="400110"/>
          </a:xfrm>
          <a:prstGeom prst="rect">
            <a:avLst/>
          </a:prstGeom>
          <a:solidFill>
            <a:schemeClr val="accent4">
              <a:lumMod val="20000"/>
              <a:lumOff val="80000"/>
            </a:schemeClr>
          </a:solidFill>
        </p:spPr>
        <p:txBody>
          <a:bodyPr wrap="none" rtlCol="0">
            <a:spAutoFit/>
          </a:bodyPr>
          <a:lstStyle/>
          <a:p>
            <a:r>
              <a:rPr lang="nl-NL" sz="2000" dirty="0" smtClean="0"/>
              <a:t>10 jaar na pancreas  transplantatie is diabetische nefropathie verdwenen</a:t>
            </a:r>
            <a:endParaRPr lang="nl-NL" sz="2000" dirty="0"/>
          </a:p>
        </p:txBody>
      </p:sp>
      <p:pic>
        <p:nvPicPr>
          <p:cNvPr id="3" name="Afbeelding 2" descr="Schermafbeelding 2013-01-04 om 16.02.10.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7624" y="2060848"/>
            <a:ext cx="6692900" cy="4419600"/>
          </a:xfrm>
          <a:prstGeom prst="rect">
            <a:avLst/>
          </a:prstGeom>
        </p:spPr>
      </p:pic>
    </p:spTree>
    <p:extLst>
      <p:ext uri="{BB962C8B-B14F-4D97-AF65-F5344CB8AC3E}">
        <p14:creationId xmlns:p14="http://schemas.microsoft.com/office/powerpoint/2010/main" val="8518057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7528</TotalTime>
  <Words>1865</Words>
  <Application>Microsoft Macintosh PowerPoint</Application>
  <PresentationFormat>Diavoorstelling (4:3)</PresentationFormat>
  <Paragraphs>333</Paragraphs>
  <Slides>43</Slides>
  <Notes>5</Notes>
  <HiddenSlides>0</HiddenSlides>
  <MMClips>0</MMClips>
  <ScaleCrop>false</ScaleCrop>
  <HeadingPairs>
    <vt:vector size="4" baseType="variant">
      <vt:variant>
        <vt:lpstr>Thema</vt:lpstr>
      </vt:variant>
      <vt:variant>
        <vt:i4>1</vt:i4>
      </vt:variant>
      <vt:variant>
        <vt:lpstr>Diatitels</vt:lpstr>
      </vt:variant>
      <vt:variant>
        <vt:i4>43</vt:i4>
      </vt:variant>
    </vt:vector>
  </HeadingPairs>
  <TitlesOfParts>
    <vt:vector size="44" baseType="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Medcon Europe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Marianne</dc:creator>
  <cp:lastModifiedBy>marjolijn van buren</cp:lastModifiedBy>
  <cp:revision>126</cp:revision>
  <dcterms:created xsi:type="dcterms:W3CDTF">2012-01-04T10:00:28Z</dcterms:created>
  <dcterms:modified xsi:type="dcterms:W3CDTF">2013-01-15T09:15:30Z</dcterms:modified>
</cp:coreProperties>
</file>