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9144000" cy="5715000" type="screen16x1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101" d="100"/>
          <a:sy n="101" d="100"/>
        </p:scale>
        <p:origin x="-922" y="-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82B07-433A-4D5E-89E3-D3FB3D43664C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AC82D-9066-4A32-9F36-EDA04EF216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1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AC82D-9066-4A32-9F36-EDA04EF216A6}" type="slidenum">
              <a:rPr lang="nl-NL" smtClean="0"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0218-1CBA-4311-9EA0-1B60F878F9F6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A25B-3936-4110-9184-74D3AA3C34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0218-1CBA-4311-9EA0-1B60F878F9F6}" type="datetimeFigureOut">
              <a:rPr lang="nl-NL" smtClean="0"/>
              <a:t>13-1-2013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A25B-3936-4110-9184-74D3AA3C34B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ep 6"/>
          <p:cNvGrpSpPr/>
          <p:nvPr userDrawn="1"/>
        </p:nvGrpSpPr>
        <p:grpSpPr>
          <a:xfrm>
            <a:off x="0" y="-65975"/>
            <a:ext cx="9144000" cy="870309"/>
            <a:chOff x="0" y="-79171"/>
            <a:chExt cx="9144000" cy="1044371"/>
          </a:xfrm>
        </p:grpSpPr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  <a14:imgEffect>
                        <a14:brightnessContrast bright="26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0" y="-79171"/>
              <a:ext cx="9144000" cy="1044371"/>
            </a:xfrm>
            <a:prstGeom prst="rect">
              <a:avLst/>
            </a:prstGeom>
          </p:spPr>
        </p:pic>
        <p:sp>
          <p:nvSpPr>
            <p:cNvPr id="9" name="Rechthoek 8"/>
            <p:cNvSpPr/>
            <p:nvPr/>
          </p:nvSpPr>
          <p:spPr>
            <a:xfrm>
              <a:off x="6804248" y="-79171"/>
              <a:ext cx="2339752" cy="1044371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ASN Review 2012</a:t>
            </a:r>
            <a:endParaRPr lang="nl-NL" sz="50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786650" y="2254771"/>
            <a:ext cx="55860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b="1" dirty="0" smtClean="0">
                <a:latin typeface="+mj-lt"/>
              </a:rPr>
              <a:t>Rondje langs de velden</a:t>
            </a:r>
            <a:endParaRPr lang="nl-NL" sz="4400" b="1" dirty="0">
              <a:latin typeface="+mj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781688" y="3937620"/>
            <a:ext cx="55806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/>
              <a:t>Piet ter Wee</a:t>
            </a:r>
            <a:r>
              <a:rPr lang="nl-NL" sz="3200" dirty="0" smtClean="0"/>
              <a:t>, </a:t>
            </a:r>
            <a:r>
              <a:rPr lang="nl-NL" sz="3200" dirty="0" smtClean="0"/>
              <a:t>internist-nefroloog</a:t>
            </a:r>
          </a:p>
          <a:p>
            <a:pPr algn="ctr"/>
            <a:r>
              <a:rPr lang="nl-NL" sz="3200" dirty="0" smtClean="0"/>
              <a:t>VU medisch centrum</a:t>
            </a:r>
            <a:endParaRPr lang="nl-NL" sz="32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19190" y="97035"/>
            <a:ext cx="4313014" cy="596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88506" y="51952"/>
            <a:ext cx="3780929" cy="629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77864" y="127260"/>
            <a:ext cx="4102323" cy="582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547664" y="1782604"/>
            <a:ext cx="5976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FF0000"/>
                </a:solidFill>
              </a:rPr>
              <a:t>CONCLUSIONS</a:t>
            </a:r>
          </a:p>
          <a:p>
            <a:r>
              <a:rPr lang="en-US" sz="2000" dirty="0" err="1"/>
              <a:t>Tolvaptan</a:t>
            </a:r>
            <a:r>
              <a:rPr lang="en-US" sz="2000" dirty="0"/>
              <a:t>, as compared with placebo, slowed the increase in total kidney volume </a:t>
            </a:r>
            <a:r>
              <a:rPr lang="en-US" sz="2000" dirty="0" smtClean="0"/>
              <a:t>and the </a:t>
            </a:r>
            <a:r>
              <a:rPr lang="en-US" sz="2000" dirty="0"/>
              <a:t>decline in kidney function over a 3-year period in patients with ADPKD but </a:t>
            </a:r>
            <a:r>
              <a:rPr lang="en-US" sz="2000" dirty="0" smtClean="0"/>
              <a:t>was associated </a:t>
            </a:r>
            <a:r>
              <a:rPr lang="en-US" sz="2000" dirty="0"/>
              <a:t>with a higher discontinuation rate, owing to adverse events.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3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547664" y="1782604"/>
            <a:ext cx="597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 smtClean="0"/>
              <a:t>Evolve</a:t>
            </a:r>
            <a:r>
              <a:rPr lang="nl-NL" sz="2000" b="1" dirty="0" smtClean="0"/>
              <a:t>: Marc Vervloet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91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4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11560" y="1057300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/>
              <a:t>MMF </a:t>
            </a:r>
            <a:r>
              <a:rPr lang="nl-NL" sz="2400" b="1" dirty="0" err="1"/>
              <a:t>vs</a:t>
            </a:r>
            <a:r>
              <a:rPr lang="nl-NL" sz="2400" b="1" dirty="0"/>
              <a:t> </a:t>
            </a:r>
            <a:r>
              <a:rPr lang="nl-NL" sz="2400" b="1" dirty="0" err="1"/>
              <a:t>endoxan</a:t>
            </a:r>
            <a:r>
              <a:rPr lang="nl-NL" sz="2400" b="1" dirty="0"/>
              <a:t> ANCA-vasculitis </a:t>
            </a:r>
            <a:r>
              <a:rPr lang="nl-NL" sz="2400" b="1" dirty="0" err="1" smtClean="0"/>
              <a:t>remission</a:t>
            </a:r>
            <a:endParaRPr lang="nl-NL" sz="2400" b="1" dirty="0" smtClean="0"/>
          </a:p>
          <a:p>
            <a:r>
              <a:rPr lang="nl-NL" sz="2400" b="1" dirty="0"/>
              <a:t>	</a:t>
            </a:r>
            <a:r>
              <a:rPr lang="nl-NL" sz="2400" b="1" dirty="0" smtClean="0"/>
              <a:t>Rachel </a:t>
            </a:r>
            <a:r>
              <a:rPr lang="nl-NL" sz="2400" b="1" dirty="0"/>
              <a:t>Jones, Cambridge, UK</a:t>
            </a:r>
            <a:r>
              <a:rPr lang="en-US" sz="2400" dirty="0" smtClean="0"/>
              <a:t>.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395536" y="1993404"/>
            <a:ext cx="8465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140 incident </a:t>
            </a:r>
            <a:r>
              <a:rPr lang="nl-NL" dirty="0" err="1" smtClean="0"/>
              <a:t>patients</a:t>
            </a:r>
            <a:r>
              <a:rPr lang="nl-NL" dirty="0" smtClean="0"/>
              <a:t>; </a:t>
            </a:r>
            <a:r>
              <a:rPr lang="nl-NL" dirty="0" err="1"/>
              <a:t>exclusive</a:t>
            </a:r>
            <a:r>
              <a:rPr lang="nl-NL" dirty="0"/>
              <a:t> GFR&lt;15, </a:t>
            </a:r>
            <a:r>
              <a:rPr lang="nl-NL" dirty="0" err="1"/>
              <a:t>rapidly</a:t>
            </a:r>
            <a:r>
              <a:rPr lang="nl-NL" dirty="0"/>
              <a:t> </a:t>
            </a:r>
            <a:r>
              <a:rPr lang="nl-NL" dirty="0" err="1"/>
              <a:t>declining</a:t>
            </a:r>
            <a:r>
              <a:rPr lang="nl-NL" dirty="0"/>
              <a:t> GFR en life </a:t>
            </a:r>
            <a:r>
              <a:rPr lang="nl-NL" dirty="0" err="1"/>
              <a:t>threatening</a:t>
            </a:r>
            <a:r>
              <a:rPr lang="nl-NL" dirty="0"/>
              <a:t> </a:t>
            </a:r>
            <a:r>
              <a:rPr lang="nl-NL" dirty="0" err="1" smtClean="0"/>
              <a:t>ziekete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BVAS </a:t>
            </a:r>
            <a:r>
              <a:rPr lang="en-US" dirty="0"/>
              <a:t>0 &gt;2 </a:t>
            </a:r>
            <a:r>
              <a:rPr lang="en-US" dirty="0" err="1"/>
              <a:t>mnd</a:t>
            </a:r>
            <a:r>
              <a:rPr lang="en-US" dirty="0"/>
              <a:t> = </a:t>
            </a:r>
            <a:r>
              <a:rPr lang="en-US" dirty="0" err="1"/>
              <a:t>primaire</a:t>
            </a:r>
            <a:r>
              <a:rPr lang="en-US" dirty="0"/>
              <a:t> </a:t>
            </a:r>
            <a:r>
              <a:rPr lang="en-US" dirty="0" err="1" smtClean="0"/>
              <a:t>eindpunt</a:t>
            </a:r>
            <a:r>
              <a:rPr lang="en-US" dirty="0" smtClean="0"/>
              <a:t>;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err="1"/>
              <a:t>remissie</a:t>
            </a:r>
            <a:r>
              <a:rPr lang="en-US" dirty="0"/>
              <a:t> in 6 </a:t>
            </a:r>
            <a:r>
              <a:rPr lang="en-US" dirty="0" err="1" smtClean="0"/>
              <a:t>mnd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serious </a:t>
            </a:r>
            <a:r>
              <a:rPr lang="en-US" dirty="0"/>
              <a:t>adverse </a:t>
            </a:r>
            <a:r>
              <a:rPr lang="en-US" dirty="0" smtClean="0"/>
              <a:t>events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007155" y="3014290"/>
            <a:ext cx="57239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15 </a:t>
            </a:r>
            <a:r>
              <a:rPr lang="nl-NL" dirty="0"/>
              <a:t>mg/kg </a:t>
            </a:r>
            <a:r>
              <a:rPr lang="nl-NL" dirty="0" smtClean="0"/>
              <a:t>iv - </a:t>
            </a:r>
            <a:r>
              <a:rPr lang="nl-NL" dirty="0"/>
              <a:t>of 2-3 mg </a:t>
            </a:r>
            <a:r>
              <a:rPr lang="nl-NL" dirty="0" smtClean="0"/>
              <a:t>MMF; </a:t>
            </a:r>
            <a:r>
              <a:rPr lang="nl-NL" dirty="0"/>
              <a:t>6 </a:t>
            </a:r>
            <a:r>
              <a:rPr lang="nl-NL" dirty="0" err="1"/>
              <a:t>mnd</a:t>
            </a:r>
            <a:r>
              <a:rPr lang="nl-NL" dirty="0"/>
              <a:t> </a:t>
            </a:r>
            <a:r>
              <a:rPr lang="nl-NL" dirty="0" smtClean="0"/>
              <a:t>inductietherapie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Daarna azathioprine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alle </a:t>
            </a:r>
            <a:r>
              <a:rPr lang="nl-NL" dirty="0" err="1"/>
              <a:t>patienten</a:t>
            </a:r>
            <a:r>
              <a:rPr lang="nl-NL" dirty="0"/>
              <a:t> </a:t>
            </a:r>
            <a:r>
              <a:rPr lang="nl-NL" dirty="0" err="1"/>
              <a:t>steroiden</a:t>
            </a:r>
            <a:r>
              <a:rPr lang="nl-NL" dirty="0"/>
              <a:t>, </a:t>
            </a:r>
            <a:r>
              <a:rPr lang="nl-NL" dirty="0" err="1"/>
              <a:t>tapert</a:t>
            </a:r>
            <a:r>
              <a:rPr lang="nl-NL" dirty="0"/>
              <a:t> in 6 </a:t>
            </a:r>
            <a:r>
              <a:rPr lang="nl-NL" dirty="0" err="1"/>
              <a:t>mnd</a:t>
            </a:r>
            <a:r>
              <a:rPr lang="nl-NL" dirty="0"/>
              <a:t>, daarna 5 </a:t>
            </a:r>
            <a:r>
              <a:rPr lang="nl-NL" dirty="0" smtClean="0"/>
              <a:t>mg</a:t>
            </a:r>
            <a:r>
              <a:rPr lang="en-US" dirty="0" smtClean="0"/>
              <a:t> </a:t>
            </a:r>
            <a:endParaRPr lang="nl-NL" dirty="0" smtClean="0"/>
          </a:p>
        </p:txBody>
      </p:sp>
      <p:sp>
        <p:nvSpPr>
          <p:cNvPr id="7" name="Rechthoek 6"/>
          <p:cNvSpPr/>
          <p:nvPr/>
        </p:nvSpPr>
        <p:spPr>
          <a:xfrm>
            <a:off x="1547664" y="4044468"/>
            <a:ext cx="678641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Baseline data vergelijkbaar voor BVAS en </a:t>
            </a:r>
            <a:r>
              <a:rPr lang="nl-NL" dirty="0" err="1" smtClean="0"/>
              <a:t>kreatinine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Dood </a:t>
            </a:r>
            <a:r>
              <a:rPr lang="nl-NL" dirty="0"/>
              <a:t>MMF 5, 4 </a:t>
            </a:r>
            <a:r>
              <a:rPr lang="nl-NL" dirty="0" smtClean="0"/>
              <a:t>CYF; </a:t>
            </a:r>
            <a:r>
              <a:rPr lang="nl-NL" dirty="0" err="1"/>
              <a:t>rescuetherapie</a:t>
            </a:r>
            <a:r>
              <a:rPr lang="nl-NL" dirty="0"/>
              <a:t> (MPNS) 5 MMF, CYP </a:t>
            </a:r>
            <a:r>
              <a:rPr lang="nl-NL" dirty="0" smtClean="0"/>
              <a:t>8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MMF </a:t>
            </a:r>
            <a:r>
              <a:rPr lang="nl-NL" dirty="0"/>
              <a:t>66% en 69% CYP p&lt;0,06; 2nd 87% MMF </a:t>
            </a:r>
            <a:r>
              <a:rPr lang="nl-NL" dirty="0" err="1"/>
              <a:t>vs</a:t>
            </a:r>
            <a:r>
              <a:rPr lang="nl-NL" dirty="0"/>
              <a:t> 77% in CYP </a:t>
            </a:r>
            <a:r>
              <a:rPr lang="nl-NL" dirty="0" smtClean="0"/>
              <a:t>p&lt;0.01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ANCA </a:t>
            </a:r>
            <a:r>
              <a:rPr lang="nl-NL" dirty="0"/>
              <a:t>respons en creatinine beloop hetzelfde.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Trend </a:t>
            </a:r>
            <a:r>
              <a:rPr lang="en-US" dirty="0"/>
              <a:t>tot </a:t>
            </a:r>
            <a:r>
              <a:rPr lang="en-US" dirty="0" err="1"/>
              <a:t>meer</a:t>
            </a:r>
            <a:r>
              <a:rPr lang="en-US" dirty="0"/>
              <a:t> SAE met MMF (</a:t>
            </a:r>
            <a:r>
              <a:rPr lang="en-US" dirty="0" err="1"/>
              <a:t>infecties</a:t>
            </a:r>
            <a:r>
              <a:rPr lang="en-US" dirty="0"/>
              <a:t> </a:t>
            </a:r>
            <a:r>
              <a:rPr lang="en-US" dirty="0" err="1"/>
              <a:t>mn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7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5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64772" y="1273324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Dialysis patient survival after surgical </a:t>
            </a:r>
            <a:r>
              <a:rPr lang="en-US" sz="2400" b="1" dirty="0" err="1"/>
              <a:t>vs</a:t>
            </a:r>
            <a:r>
              <a:rPr lang="en-US" sz="2400" b="1" dirty="0"/>
              <a:t> percutaneous coronary intervention </a:t>
            </a:r>
            <a:endParaRPr lang="en-US" sz="2400" b="1" dirty="0" smtClean="0"/>
          </a:p>
          <a:p>
            <a:r>
              <a:rPr lang="en-US" sz="2400" b="1" dirty="0" smtClean="0"/>
              <a:t>		Charles </a:t>
            </a:r>
            <a:r>
              <a:rPr lang="en-US" sz="2400" b="1" dirty="0"/>
              <a:t>Herzog, Minneapolis</a:t>
            </a: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1007155" y="3014290"/>
            <a:ext cx="7031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/>
              <a:t>langere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surgical </a:t>
            </a:r>
            <a:r>
              <a:rPr lang="en-US" dirty="0" err="1"/>
              <a:t>beter</a:t>
            </a:r>
            <a:r>
              <a:rPr lang="en-US" dirty="0"/>
              <a:t>. </a:t>
            </a:r>
            <a:r>
              <a:rPr lang="nl-NL" dirty="0" smtClean="0"/>
              <a:t>Retrospectieve </a:t>
            </a:r>
            <a:r>
              <a:rPr lang="nl-NL" dirty="0"/>
              <a:t>data van </a:t>
            </a:r>
            <a:r>
              <a:rPr lang="nl-NL" dirty="0" err="1"/>
              <a:t>medicare</a:t>
            </a:r>
            <a:r>
              <a:rPr lang="nl-NL" dirty="0"/>
              <a:t> data set.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Grote </a:t>
            </a:r>
            <a:r>
              <a:rPr lang="nl-NL" dirty="0"/>
              <a:t>aantallen, niet gerandomiseerd, mogelijk </a:t>
            </a:r>
            <a:r>
              <a:rPr lang="nl-NL" dirty="0" smtClean="0"/>
              <a:t>patiënt </a:t>
            </a:r>
            <a:r>
              <a:rPr lang="nl-NL" dirty="0"/>
              <a:t>bias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91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6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64772" y="1489348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10-year survival of </a:t>
            </a:r>
            <a:r>
              <a:rPr lang="en-US" sz="2400" b="1" dirty="0" err="1"/>
              <a:t>prediabetic</a:t>
            </a:r>
            <a:r>
              <a:rPr lang="en-US" sz="2400" b="1" dirty="0"/>
              <a:t> kidney </a:t>
            </a:r>
            <a:r>
              <a:rPr lang="en-US" sz="2400" b="1" dirty="0" smtClean="0"/>
              <a:t>donors</a:t>
            </a:r>
          </a:p>
          <a:p>
            <a:r>
              <a:rPr lang="en-US" sz="2400" b="1" dirty="0"/>
              <a:t>	</a:t>
            </a:r>
            <a:r>
              <a:rPr lang="en-US" sz="2400" b="1" dirty="0" err="1" smtClean="0"/>
              <a:t>Sindhu</a:t>
            </a:r>
            <a:r>
              <a:rPr lang="en-US" sz="2400" b="1" dirty="0" smtClean="0"/>
              <a:t> </a:t>
            </a:r>
            <a:r>
              <a:rPr lang="en-US" sz="2400" b="1" dirty="0" err="1"/>
              <a:t>Chandran</a:t>
            </a:r>
            <a:r>
              <a:rPr lang="en-US" sz="2400" b="1" dirty="0"/>
              <a:t>, San Francisco</a:t>
            </a:r>
            <a:endParaRPr lang="nl-NL" sz="2400" b="1" dirty="0"/>
          </a:p>
        </p:txBody>
      </p:sp>
      <p:sp>
        <p:nvSpPr>
          <p:cNvPr id="5" name="Rechthoek 4"/>
          <p:cNvSpPr/>
          <p:nvPr/>
        </p:nvSpPr>
        <p:spPr>
          <a:xfrm>
            <a:off x="539552" y="2713484"/>
            <a:ext cx="80648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35% van </a:t>
            </a:r>
            <a:r>
              <a:rPr lang="en-US" dirty="0"/>
              <a:t>US </a:t>
            </a:r>
            <a:r>
              <a:rPr lang="en-US" dirty="0" err="1"/>
              <a:t>donoren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smtClean="0"/>
              <a:t>HbA1c: 5,6-6,9</a:t>
            </a:r>
            <a:r>
              <a:rPr lang="en-US" dirty="0"/>
              <a:t>; </a:t>
            </a:r>
            <a:r>
              <a:rPr lang="en-US" dirty="0" smtClean="0"/>
              <a:t>5,7-6,4% (</a:t>
            </a:r>
            <a:r>
              <a:rPr lang="en-US" dirty="0"/>
              <a:t>2011 fact sheet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nl-NL" dirty="0" smtClean="0"/>
              <a:t>Geen </a:t>
            </a:r>
            <a:r>
              <a:rPr lang="nl-NL" dirty="0"/>
              <a:t>duidelijke consensus over cut </a:t>
            </a:r>
            <a:r>
              <a:rPr lang="nl-NL" dirty="0" smtClean="0"/>
              <a:t>off waarden</a:t>
            </a:r>
            <a:r>
              <a:rPr lang="nl-NL" dirty="0"/>
              <a:t>. 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Single </a:t>
            </a:r>
            <a:r>
              <a:rPr lang="nl-NL" dirty="0"/>
              <a:t>center </a:t>
            </a:r>
            <a:r>
              <a:rPr lang="nl-NL" dirty="0" smtClean="0"/>
              <a:t>retrospectieve studie in 145 donoren </a:t>
            </a:r>
            <a:r>
              <a:rPr lang="nl-NL" dirty="0"/>
              <a:t>glucose &gt;100 mg/dl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 smtClean="0"/>
              <a:t>35 </a:t>
            </a:r>
            <a:r>
              <a:rPr lang="nl-NL" dirty="0"/>
              <a:t>teruggevonden.  Deelnemers lab en </a:t>
            </a:r>
            <a:r>
              <a:rPr lang="nl-NL" dirty="0" err="1"/>
              <a:t>enquete</a:t>
            </a:r>
            <a:r>
              <a:rPr lang="nl-NL" dirty="0"/>
              <a:t>. 25% had </a:t>
            </a:r>
            <a:r>
              <a:rPr lang="nl-NL" dirty="0" smtClean="0"/>
              <a:t>family </a:t>
            </a:r>
            <a:r>
              <a:rPr lang="nl-NL" dirty="0" err="1" smtClean="0"/>
              <a:t>history</a:t>
            </a:r>
            <a:r>
              <a:rPr lang="nl-NL" dirty="0" smtClean="0"/>
              <a:t> </a:t>
            </a:r>
            <a:r>
              <a:rPr lang="nl-NL" dirty="0"/>
              <a:t>of </a:t>
            </a:r>
            <a:r>
              <a:rPr lang="nl-NL" dirty="0" smtClean="0"/>
              <a:t>DM.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Voor: glucose 108,6 </a:t>
            </a:r>
            <a:r>
              <a:rPr lang="nl-NL" dirty="0"/>
              <a:t>(101-124</a:t>
            </a:r>
            <a:r>
              <a:rPr lang="nl-NL" dirty="0" smtClean="0"/>
              <a:t>), </a:t>
            </a:r>
            <a:r>
              <a:rPr lang="nl-NL" dirty="0"/>
              <a:t>8/35 hadden hypertensie.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Geen micro-</a:t>
            </a:r>
            <a:r>
              <a:rPr lang="nl-NL" dirty="0" err="1" smtClean="0"/>
              <a:t>albuminurie</a:t>
            </a:r>
            <a:r>
              <a:rPr lang="nl-NL" dirty="0"/>
              <a:t>. MDRD 59,4 ml/min </a:t>
            </a:r>
            <a:r>
              <a:rPr lang="nl-NL" dirty="0" smtClean="0"/>
              <a:t>post.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10,2 </a:t>
            </a:r>
            <a:r>
              <a:rPr lang="nl-NL" dirty="0" err="1"/>
              <a:t>jr</a:t>
            </a:r>
            <a:r>
              <a:rPr lang="nl-NL" dirty="0"/>
              <a:t> na donatie. BMI hetzelfde. 11% DM </a:t>
            </a:r>
            <a:r>
              <a:rPr lang="nl-NL" dirty="0" smtClean="0"/>
              <a:t>6,4 </a:t>
            </a:r>
            <a:r>
              <a:rPr lang="nl-NL" dirty="0"/>
              <a:t>jaar </a:t>
            </a:r>
            <a:r>
              <a:rPr lang="nl-NL" dirty="0" smtClean="0"/>
              <a:t>na </a:t>
            </a:r>
            <a:r>
              <a:rPr lang="nl-NL" dirty="0"/>
              <a:t>donatie.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err="1" smtClean="0"/>
              <a:t>Mean</a:t>
            </a:r>
            <a:r>
              <a:rPr lang="nl-NL" dirty="0" smtClean="0"/>
              <a:t> </a:t>
            </a:r>
            <a:r>
              <a:rPr lang="nl-NL" dirty="0"/>
              <a:t>GFR 68,9 ml/min. 21/35 had &lt;100 mg/dl </a:t>
            </a:r>
            <a:r>
              <a:rPr lang="nl-NL" dirty="0" err="1"/>
              <a:t>gluc</a:t>
            </a:r>
            <a:r>
              <a:rPr lang="nl-NL" dirty="0"/>
              <a:t>. (4 DM; 10 </a:t>
            </a:r>
            <a:r>
              <a:rPr lang="nl-NL" dirty="0" err="1"/>
              <a:t>preDM</a:t>
            </a:r>
            <a:r>
              <a:rPr lang="nl-NL" dirty="0"/>
              <a:t> &gt;110 mg/dl; 21 niet DM: &lt;110 mg/dl) RR, </a:t>
            </a:r>
            <a:r>
              <a:rPr lang="nl-NL" dirty="0" err="1"/>
              <a:t>albu</a:t>
            </a:r>
            <a:r>
              <a:rPr lang="nl-NL" dirty="0"/>
              <a:t>, GFR </a:t>
            </a:r>
            <a:r>
              <a:rPr lang="nl-NL" dirty="0" smtClean="0"/>
              <a:t>hetzelfde.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Al </a:t>
            </a:r>
            <a:r>
              <a:rPr lang="nl-NL" dirty="0"/>
              <a:t>met al </a:t>
            </a:r>
            <a:r>
              <a:rPr lang="nl-NL" dirty="0" smtClean="0"/>
              <a:t>‘safe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 smtClean="0"/>
              <a:t>donate</a:t>
            </a:r>
            <a:r>
              <a:rPr lang="nl-NL" smtClean="0"/>
              <a:t>’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91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93979" y="1642656"/>
            <a:ext cx="5037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1: </a:t>
            </a:r>
            <a:r>
              <a:rPr lang="nl-NL" dirty="0" err="1" smtClean="0"/>
              <a:t>Aliskiren</a:t>
            </a:r>
            <a:r>
              <a:rPr lang="nl-NL" dirty="0" smtClean="0"/>
              <a:t> </a:t>
            </a:r>
            <a:r>
              <a:rPr lang="nl-NL" dirty="0" err="1" smtClean="0"/>
              <a:t>trialInclusie</a:t>
            </a:r>
            <a:r>
              <a:rPr lang="nl-NL" dirty="0"/>
              <a:t>: CKD </a:t>
            </a:r>
            <a:r>
              <a:rPr lang="nl-NL" dirty="0" smtClean="0"/>
              <a:t>GFR 30-60, </a:t>
            </a:r>
            <a:r>
              <a:rPr lang="nl-NL" dirty="0" err="1" smtClean="0"/>
              <a:t>proteinuria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293979" y="3906262"/>
            <a:ext cx="4773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6</a:t>
            </a:r>
            <a:r>
              <a:rPr lang="nl-NL" dirty="0" smtClean="0"/>
              <a:t>: </a:t>
            </a:r>
            <a:r>
              <a:rPr lang="en-US" dirty="0"/>
              <a:t>10-year survival of </a:t>
            </a:r>
            <a:r>
              <a:rPr lang="en-US" dirty="0" err="1"/>
              <a:t>prediabetic</a:t>
            </a:r>
            <a:r>
              <a:rPr lang="en-US" dirty="0"/>
              <a:t> kidney donors 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1293979" y="2095377"/>
            <a:ext cx="105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2: Tempo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293979" y="2548098"/>
            <a:ext cx="1018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3</a:t>
            </a:r>
            <a:r>
              <a:rPr lang="nl-NL" dirty="0" smtClean="0"/>
              <a:t>: </a:t>
            </a:r>
            <a:r>
              <a:rPr lang="nl-NL" dirty="0" err="1" smtClean="0"/>
              <a:t>Evolve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1293979" y="3000819"/>
            <a:ext cx="453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4</a:t>
            </a:r>
            <a:r>
              <a:rPr lang="nl-NL" dirty="0" smtClean="0"/>
              <a:t>: </a:t>
            </a:r>
            <a:r>
              <a:rPr lang="nl-NL" dirty="0"/>
              <a:t>MMF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endoxan</a:t>
            </a:r>
            <a:r>
              <a:rPr lang="nl-NL" dirty="0"/>
              <a:t> ANCA-vasculitis </a:t>
            </a:r>
            <a:r>
              <a:rPr lang="nl-NL" dirty="0" err="1"/>
              <a:t>remission</a:t>
            </a:r>
            <a:r>
              <a:rPr lang="nl-NL" dirty="0"/>
              <a:t> 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1293979" y="3453540"/>
            <a:ext cx="7759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5</a:t>
            </a:r>
            <a:r>
              <a:rPr lang="nl-NL" dirty="0" smtClean="0"/>
              <a:t>: </a:t>
            </a:r>
            <a:r>
              <a:rPr lang="en-US" dirty="0"/>
              <a:t>Dialysis patient survival after surgical </a:t>
            </a:r>
            <a:r>
              <a:rPr lang="en-US" dirty="0" err="1"/>
              <a:t>vs</a:t>
            </a:r>
            <a:r>
              <a:rPr lang="en-US" dirty="0"/>
              <a:t> percutaneous coronary intervention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2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1</a:t>
            </a:r>
            <a:endParaRPr lang="nl-NL" sz="50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71600" y="1531496"/>
            <a:ext cx="74244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/>
              <a:t>Cardiorenal</a:t>
            </a:r>
            <a:r>
              <a:rPr lang="en-US" sz="4400" dirty="0"/>
              <a:t> End Points in a Trial</a:t>
            </a:r>
          </a:p>
          <a:p>
            <a:r>
              <a:rPr lang="nl-NL" sz="4400" dirty="0"/>
              <a:t>of </a:t>
            </a:r>
            <a:r>
              <a:rPr lang="nl-NL" sz="4400" dirty="0" err="1"/>
              <a:t>Aliskiren</a:t>
            </a:r>
            <a:r>
              <a:rPr lang="nl-NL" sz="4400" dirty="0"/>
              <a:t> </a:t>
            </a:r>
            <a:r>
              <a:rPr lang="nl-NL" sz="4400" dirty="0" err="1"/>
              <a:t>for</a:t>
            </a:r>
            <a:r>
              <a:rPr lang="nl-NL" sz="4400" dirty="0"/>
              <a:t> Type 2 Diabetes</a:t>
            </a:r>
            <a:endParaRPr lang="nl-NL" sz="4400" b="1" dirty="0">
              <a:latin typeface="+mj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52583" y="3937620"/>
            <a:ext cx="6838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/>
              <a:t>HH </a:t>
            </a:r>
            <a:r>
              <a:rPr lang="nl-NL" sz="3200" dirty="0" err="1" smtClean="0"/>
              <a:t>Parving</a:t>
            </a:r>
            <a:r>
              <a:rPr lang="nl-NL" sz="3200" dirty="0" smtClean="0"/>
              <a:t> et al, ALTITUDE investigators</a:t>
            </a:r>
          </a:p>
          <a:p>
            <a:pPr algn="ctr"/>
            <a:r>
              <a:rPr lang="nl-NL" sz="3200" dirty="0" smtClean="0"/>
              <a:t>NEJM 2012, 367; 2204-13</a:t>
            </a:r>
            <a:endParaRPr lang="nl-NL" sz="32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1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40092" y="1273324"/>
            <a:ext cx="3578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Inclusie: CKD </a:t>
            </a:r>
            <a:r>
              <a:rPr lang="nl-NL" dirty="0" smtClean="0"/>
              <a:t>GFR 30-60, </a:t>
            </a:r>
            <a:r>
              <a:rPr lang="nl-NL" dirty="0" err="1" smtClean="0"/>
              <a:t>proteinuria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1248979" y="1771121"/>
            <a:ext cx="69451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ACE/ARB </a:t>
            </a:r>
            <a:r>
              <a:rPr lang="nl-NL" dirty="0" smtClean="0"/>
              <a:t>daarna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150 </a:t>
            </a:r>
            <a:r>
              <a:rPr lang="nl-NL" dirty="0"/>
              <a:t>mg </a:t>
            </a:r>
            <a:r>
              <a:rPr lang="nl-NL" dirty="0" err="1"/>
              <a:t>Aliskiren</a:t>
            </a:r>
            <a:r>
              <a:rPr lang="nl-NL" dirty="0"/>
              <a:t>, na 1 </a:t>
            </a:r>
            <a:r>
              <a:rPr lang="nl-NL" dirty="0" smtClean="0"/>
              <a:t>maand </a:t>
            </a:r>
            <a:r>
              <a:rPr lang="nl-NL" dirty="0"/>
              <a:t>300 mg (4274</a:t>
            </a:r>
            <a:r>
              <a:rPr lang="nl-NL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versus </a:t>
            </a:r>
            <a:r>
              <a:rPr lang="nl-NL" dirty="0"/>
              <a:t>placebo (4287</a:t>
            </a:r>
            <a:r>
              <a:rPr lang="nl-NL" dirty="0" smtClean="0"/>
              <a:t>)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en-US" dirty="0"/>
              <a:t>Primary endpoint: time to first event: renal, cardiovascular </a:t>
            </a:r>
            <a:r>
              <a:rPr lang="en-US" dirty="0" smtClean="0"/>
              <a:t>endpoints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938603" y="3145532"/>
            <a:ext cx="6700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Randomisatie </a:t>
            </a:r>
            <a:r>
              <a:rPr lang="nl-NL" dirty="0"/>
              <a:t>goed </a:t>
            </a:r>
            <a:r>
              <a:rPr lang="nl-NL" dirty="0" smtClean="0"/>
              <a:t>vergelijkbaar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follow-up </a:t>
            </a:r>
            <a:r>
              <a:rPr lang="nl-NL" dirty="0"/>
              <a:t>32,9 </a:t>
            </a:r>
            <a:r>
              <a:rPr lang="nl-NL" dirty="0" smtClean="0"/>
              <a:t>maanden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93,5</a:t>
            </a:r>
            <a:r>
              <a:rPr lang="nl-NL" dirty="0"/>
              <a:t>% van verwachte </a:t>
            </a:r>
            <a:r>
              <a:rPr lang="nl-NL" dirty="0" smtClean="0"/>
              <a:t>eindpunten: 75</a:t>
            </a:r>
            <a:r>
              <a:rPr lang="nl-NL" dirty="0"/>
              <a:t>% </a:t>
            </a:r>
            <a:r>
              <a:rPr lang="nl-NL" dirty="0" smtClean="0"/>
              <a:t>cardiovasculair, 25</a:t>
            </a:r>
            <a:r>
              <a:rPr lang="nl-NL" dirty="0"/>
              <a:t>% </a:t>
            </a:r>
            <a:r>
              <a:rPr lang="nl-NL" dirty="0" smtClean="0"/>
              <a:t>renaal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2051720" y="4369668"/>
            <a:ext cx="5445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Januari 2012 gestopt </a:t>
            </a:r>
            <a:r>
              <a:rPr lang="nl-NL" dirty="0">
                <a:solidFill>
                  <a:srgbClr val="FF0000"/>
                </a:solidFill>
              </a:rPr>
              <a:t>door DSMB wegens </a:t>
            </a:r>
            <a:r>
              <a:rPr lang="nl-NL" dirty="0" err="1">
                <a:solidFill>
                  <a:srgbClr val="FF0000"/>
                </a:solidFill>
              </a:rPr>
              <a:t>futility</a:t>
            </a:r>
            <a:r>
              <a:rPr lang="nl-NL" dirty="0">
                <a:solidFill>
                  <a:srgbClr val="FF0000"/>
                </a:solidFill>
              </a:rPr>
              <a:t> verschil </a:t>
            </a:r>
            <a:r>
              <a:rPr lang="nl-NL" dirty="0" smtClean="0">
                <a:solidFill>
                  <a:srgbClr val="FF0000"/>
                </a:solidFill>
              </a:rPr>
              <a:t/>
            </a:r>
            <a:br>
              <a:rPr lang="nl-NL" dirty="0" smtClean="0">
                <a:solidFill>
                  <a:srgbClr val="FF0000"/>
                </a:solidFill>
              </a:rPr>
            </a:br>
            <a:r>
              <a:rPr lang="nl-NL" dirty="0" smtClean="0">
                <a:solidFill>
                  <a:srgbClr val="FF0000"/>
                </a:solidFill>
              </a:rPr>
              <a:t>en </a:t>
            </a:r>
            <a:r>
              <a:rPr lang="nl-NL" dirty="0">
                <a:solidFill>
                  <a:srgbClr val="FF0000"/>
                </a:solidFill>
              </a:rPr>
              <a:t>side </a:t>
            </a:r>
            <a:r>
              <a:rPr lang="nl-NL" dirty="0" err="1">
                <a:solidFill>
                  <a:srgbClr val="FF0000"/>
                </a:solidFill>
              </a:rPr>
              <a:t>effects</a:t>
            </a:r>
            <a:r>
              <a:rPr lang="nl-NL" dirty="0">
                <a:solidFill>
                  <a:srgbClr val="FF0000"/>
                </a:solidFill>
              </a:rPr>
              <a:t> ten </a:t>
            </a:r>
            <a:r>
              <a:rPr lang="nl-NL" dirty="0" err="1">
                <a:solidFill>
                  <a:srgbClr val="FF0000"/>
                </a:solidFill>
              </a:rPr>
              <a:t>nadele</a:t>
            </a:r>
            <a:r>
              <a:rPr lang="nl-NL" dirty="0">
                <a:solidFill>
                  <a:srgbClr val="FF0000"/>
                </a:solidFill>
              </a:rPr>
              <a:t> van </a:t>
            </a:r>
            <a:r>
              <a:rPr lang="nl-NL" dirty="0" err="1">
                <a:solidFill>
                  <a:srgbClr val="FF0000"/>
                </a:solidFill>
              </a:rPr>
              <a:t>aliskiren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1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9" y="841276"/>
            <a:ext cx="7120656" cy="481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1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815090"/>
            <a:ext cx="7058173" cy="476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1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763688" y="1817091"/>
            <a:ext cx="561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>
                <a:solidFill>
                  <a:srgbClr val="FF0000"/>
                </a:solidFill>
              </a:rPr>
              <a:t>Conclusions</a:t>
            </a:r>
            <a:endParaRPr lang="nl-NL" b="1" dirty="0">
              <a:solidFill>
                <a:srgbClr val="FF0000"/>
              </a:solidFill>
            </a:endParaRPr>
          </a:p>
          <a:p>
            <a:r>
              <a:rPr lang="en-US" dirty="0"/>
              <a:t>The addition of </a:t>
            </a:r>
            <a:r>
              <a:rPr lang="en-US" dirty="0" err="1"/>
              <a:t>aliskiren</a:t>
            </a:r>
            <a:r>
              <a:rPr lang="en-US" dirty="0"/>
              <a:t> to standard therapy with renin–angiotensin system </a:t>
            </a:r>
            <a:r>
              <a:rPr lang="en-US" dirty="0" smtClean="0"/>
              <a:t>blockade in </a:t>
            </a:r>
            <a:r>
              <a:rPr lang="en-US" dirty="0"/>
              <a:t>patients with type 2 diabetes who are at high risk for cardiovascular and</a:t>
            </a:r>
          </a:p>
          <a:p>
            <a:r>
              <a:rPr lang="en-US" dirty="0"/>
              <a:t>renal events is not supported by these data and may even be harmful.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3937620"/>
            <a:ext cx="7053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 discussie melding dat dus naast ONTARGET dit tweede studie is die laat</a:t>
            </a:r>
            <a:br>
              <a:rPr lang="nl-NL" dirty="0" smtClean="0"/>
            </a:br>
            <a:r>
              <a:rPr lang="nl-NL" dirty="0" smtClean="0"/>
              <a:t>zien dat combinatie Renine + ACE + AII-blokkers niet zinvol en mogelijk</a:t>
            </a:r>
            <a:br>
              <a:rPr lang="nl-NL" dirty="0" smtClean="0"/>
            </a:br>
            <a:r>
              <a:rPr lang="nl-NL" dirty="0" smtClean="0"/>
              <a:t>gevaarlijk is. Wel combinatie met </a:t>
            </a:r>
            <a:r>
              <a:rPr lang="nl-NL" dirty="0" err="1" smtClean="0"/>
              <a:t>aldosteron</a:t>
            </a:r>
            <a:r>
              <a:rPr lang="nl-NL" dirty="0" smtClean="0"/>
              <a:t>-blokkade</a:t>
            </a:r>
          </a:p>
        </p:txBody>
      </p:sp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95536" y="1531496"/>
            <a:ext cx="86808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/>
              <a:t>Tolvaptan</a:t>
            </a:r>
            <a:r>
              <a:rPr lang="en-US" sz="4400" dirty="0"/>
              <a:t> in Patients with Autosomal</a:t>
            </a:r>
          </a:p>
          <a:p>
            <a:r>
              <a:rPr lang="nl-NL" sz="4400" dirty="0"/>
              <a:t>Dominant </a:t>
            </a:r>
            <a:r>
              <a:rPr lang="nl-NL" sz="4400" dirty="0" err="1"/>
              <a:t>Polycystic</a:t>
            </a:r>
            <a:r>
              <a:rPr lang="nl-NL" sz="4400" dirty="0"/>
              <a:t> </a:t>
            </a:r>
            <a:r>
              <a:rPr lang="nl-NL" sz="4400" dirty="0" err="1"/>
              <a:t>Kidney</a:t>
            </a:r>
            <a:r>
              <a:rPr lang="nl-NL" sz="4400" dirty="0"/>
              <a:t> </a:t>
            </a:r>
            <a:r>
              <a:rPr lang="nl-NL" sz="4400" dirty="0" err="1"/>
              <a:t>Disease</a:t>
            </a:r>
            <a:endParaRPr lang="nl-NL" sz="4400" b="1" dirty="0">
              <a:latin typeface="+mj-lt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71981" y="3937620"/>
            <a:ext cx="68000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 smtClean="0"/>
              <a:t>VE Torres et al, TEMPO 3:4 investigators</a:t>
            </a:r>
          </a:p>
          <a:p>
            <a:pPr algn="ctr"/>
            <a:r>
              <a:rPr lang="nl-NL" sz="3200" dirty="0" smtClean="0"/>
              <a:t>NEJM 2012, 367; 2407-18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4800" y="97193"/>
            <a:ext cx="567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000" baseline="30000" dirty="0" smtClean="0">
                <a:solidFill>
                  <a:schemeClr val="bg1"/>
                </a:solidFill>
                <a:cs typeface="Calibri"/>
              </a:rPr>
              <a:t>Rondje langs de velden 2</a:t>
            </a:r>
            <a:endParaRPr lang="nl-NL" sz="5000" dirty="0">
              <a:solidFill>
                <a:schemeClr val="bg1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436" y="152321"/>
            <a:ext cx="1715928" cy="978959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40092" y="1273324"/>
            <a:ext cx="5751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ADPKD: </a:t>
            </a:r>
            <a:r>
              <a:rPr lang="nl-NL" dirty="0" err="1" smtClean="0"/>
              <a:t>kidney</a:t>
            </a:r>
            <a:r>
              <a:rPr lang="nl-NL" dirty="0" smtClean="0"/>
              <a:t> volume &gt;750 ml (MRI)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eGFR</a:t>
            </a:r>
            <a:r>
              <a:rPr lang="nl-NL" dirty="0" smtClean="0"/>
              <a:t>&gt;60 ml/min</a:t>
            </a:r>
          </a:p>
          <a:p>
            <a:r>
              <a:rPr lang="nl-NL" dirty="0" smtClean="0"/>
              <a:t>placebo </a:t>
            </a:r>
            <a:r>
              <a:rPr lang="nl-NL" dirty="0" err="1"/>
              <a:t>controlled</a:t>
            </a:r>
            <a:r>
              <a:rPr lang="nl-NL" dirty="0"/>
              <a:t>, 3 jaar 2-1 </a:t>
            </a:r>
            <a:r>
              <a:rPr lang="nl-NL" dirty="0" smtClean="0"/>
              <a:t>randomisatie (</a:t>
            </a:r>
            <a:r>
              <a:rPr lang="nl-NL" dirty="0" err="1" smtClean="0"/>
              <a:t>total</a:t>
            </a:r>
            <a:r>
              <a:rPr lang="nl-NL" dirty="0" smtClean="0"/>
              <a:t> n=1445)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248979" y="2161227"/>
            <a:ext cx="686239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/>
              <a:t>Tolvaptan</a:t>
            </a:r>
            <a:r>
              <a:rPr lang="nl-NL" dirty="0" smtClean="0"/>
              <a:t> (</a:t>
            </a:r>
            <a:r>
              <a:rPr lang="nl-NL" dirty="0" err="1" smtClean="0"/>
              <a:t>vasopressin</a:t>
            </a:r>
            <a:r>
              <a:rPr lang="nl-NL" dirty="0" smtClean="0"/>
              <a:t> </a:t>
            </a:r>
            <a:r>
              <a:rPr lang="nl-NL" dirty="0" err="1" smtClean="0"/>
              <a:t>blocker</a:t>
            </a:r>
            <a:r>
              <a:rPr lang="nl-NL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45/15;60/30;90/30 </a:t>
            </a:r>
            <a:r>
              <a:rPr lang="nl-NL" dirty="0"/>
              <a:t>of gehandhaafd op </a:t>
            </a:r>
            <a:r>
              <a:rPr lang="nl-NL" dirty="0" smtClean="0"/>
              <a:t>maximaal </a:t>
            </a:r>
            <a:r>
              <a:rPr lang="nl-NL" dirty="0"/>
              <a:t>tolereerbare </a:t>
            </a:r>
            <a:r>
              <a:rPr lang="nl-NL" dirty="0" smtClean="0"/>
              <a:t>dosis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Veel </a:t>
            </a:r>
            <a:r>
              <a:rPr lang="nl-NL" dirty="0"/>
              <a:t>drinken om geen dorst te </a:t>
            </a:r>
            <a:r>
              <a:rPr lang="nl-NL" dirty="0" smtClean="0"/>
              <a:t>hebben</a:t>
            </a:r>
          </a:p>
          <a:p>
            <a:pPr marL="285750" indent="-285750">
              <a:buFontTx/>
              <a:buChar char="-"/>
            </a:pPr>
            <a:r>
              <a:rPr lang="nl-NL" dirty="0"/>
              <a:t>Eindpunt 1: % groei per </a:t>
            </a:r>
            <a:r>
              <a:rPr lang="nl-NL" dirty="0" smtClean="0"/>
              <a:t>jaar; </a:t>
            </a:r>
            <a:r>
              <a:rPr lang="nl-NL" dirty="0"/>
              <a:t>2</a:t>
            </a:r>
            <a:r>
              <a:rPr lang="nl-NL" baseline="30000" dirty="0"/>
              <a:t>nd </a:t>
            </a:r>
            <a:r>
              <a:rPr lang="nl-NL" dirty="0"/>
              <a:t>25% achteruitgang nierfunctie</a:t>
            </a:r>
            <a:endParaRPr lang="nl-NL" dirty="0" smtClean="0"/>
          </a:p>
        </p:txBody>
      </p:sp>
      <p:sp>
        <p:nvSpPr>
          <p:cNvPr id="7" name="Rechthoek 6"/>
          <p:cNvSpPr/>
          <p:nvPr/>
        </p:nvSpPr>
        <p:spPr>
          <a:xfrm>
            <a:off x="1938603" y="3468404"/>
            <a:ext cx="528003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Total </a:t>
            </a:r>
            <a:r>
              <a:rPr lang="nl-NL" dirty="0" err="1" smtClean="0"/>
              <a:t>kidney</a:t>
            </a:r>
            <a:r>
              <a:rPr lang="nl-NL" dirty="0" smtClean="0"/>
              <a:t> volume toename per jaar</a:t>
            </a:r>
            <a:br>
              <a:rPr lang="nl-NL" dirty="0" smtClean="0"/>
            </a:br>
            <a:r>
              <a:rPr lang="nl-NL" dirty="0" smtClean="0"/>
              <a:t>	Placebo 5,5 </a:t>
            </a:r>
            <a:r>
              <a:rPr lang="nl-NL" dirty="0"/>
              <a:t>- 2.8% </a:t>
            </a:r>
            <a:r>
              <a:rPr lang="nl-NL" dirty="0" err="1"/>
              <a:t>Tolvaptan</a:t>
            </a:r>
            <a:r>
              <a:rPr lang="nl-NL" dirty="0"/>
              <a:t> </a:t>
            </a:r>
            <a:r>
              <a:rPr lang="nl-NL" dirty="0" smtClean="0"/>
              <a:t>p&lt;0.001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Slower </a:t>
            </a:r>
            <a:r>
              <a:rPr lang="nl-NL" dirty="0" err="1" smtClean="0"/>
              <a:t>decline</a:t>
            </a:r>
            <a:r>
              <a:rPr lang="nl-NL" dirty="0" smtClean="0"/>
              <a:t> in </a:t>
            </a:r>
            <a:r>
              <a:rPr lang="nl-NL" dirty="0" err="1" smtClean="0"/>
              <a:t>eGFR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/>
              <a:t>Uitval 23</a:t>
            </a:r>
            <a:r>
              <a:rPr lang="nl-NL" dirty="0" smtClean="0"/>
              <a:t>% </a:t>
            </a:r>
            <a:r>
              <a:rPr lang="nl-NL" dirty="0" err="1" smtClean="0"/>
              <a:t>Tolvaptan</a:t>
            </a:r>
            <a:r>
              <a:rPr lang="nl-NL" dirty="0" smtClean="0"/>
              <a:t>; placebo 14%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	vanwege </a:t>
            </a:r>
            <a:r>
              <a:rPr lang="nl-NL" dirty="0" err="1"/>
              <a:t>aquarese</a:t>
            </a:r>
            <a:r>
              <a:rPr lang="nl-NL" dirty="0"/>
              <a:t> </a:t>
            </a:r>
            <a:r>
              <a:rPr lang="nl-NL" dirty="0" smtClean="0"/>
              <a:t>effect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hepatic</a:t>
            </a:r>
            <a:r>
              <a:rPr lang="nl-NL" dirty="0" smtClean="0"/>
              <a:t> </a:t>
            </a:r>
            <a:r>
              <a:rPr lang="nl-NL" dirty="0" err="1" smtClean="0"/>
              <a:t>effects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431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602</Words>
  <Application>Microsoft Office PowerPoint</Application>
  <PresentationFormat>Diavoorstelling (16:10)</PresentationFormat>
  <Paragraphs>100</Paragraphs>
  <Slides>17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Medcon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Marianne</dc:creator>
  <cp:lastModifiedBy>Piet ter Wee</cp:lastModifiedBy>
  <cp:revision>23</cp:revision>
  <dcterms:created xsi:type="dcterms:W3CDTF">2012-01-04T10:00:28Z</dcterms:created>
  <dcterms:modified xsi:type="dcterms:W3CDTF">2013-01-14T10:48:06Z</dcterms:modified>
</cp:coreProperties>
</file>