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01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ith" initials="JRB" lastIdx="7" clrIdx="0">
    <p:extLst>
      <p:ext uri="{19B8F6BF-5375-455C-9EA6-DF929625EA0E}">
        <p15:presenceInfo xmlns:p15="http://schemas.microsoft.com/office/powerpoint/2012/main" userId="Judith" providerId="None"/>
      </p:ext>
    </p:extLst>
  </p:cmAuthor>
  <p:cmAuthor id="2" name="Marianne Deinum" initials="MD" lastIdx="6" clrIdx="1">
    <p:extLst>
      <p:ext uri="{19B8F6BF-5375-455C-9EA6-DF929625EA0E}">
        <p15:presenceInfo xmlns:p15="http://schemas.microsoft.com/office/powerpoint/2012/main" userId="S-1-5-21-3235013392-3691121337-3612144591-12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CC99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08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F:\Medcon\2016\Augustus\Smit%20figuren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F:\Medcon\2016\Augustus\Smit%20figur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Blad1!$A$3:$B$7</c:f>
              <c:multiLvlStrCache>
                <c:ptCount val="5"/>
                <c:lvl>
                  <c:pt idx="0">
                    <c:v>P</c:v>
                  </c:pt>
                  <c:pt idx="1">
                    <c:v>Pravastatin</c:v>
                  </c:pt>
                  <c:pt idx="3">
                    <c:v>P</c:v>
                  </c:pt>
                  <c:pt idx="4">
                    <c:v>Pravastatin</c:v>
                  </c:pt>
                </c:lvl>
                <c:lvl>
                  <c:pt idx="0">
                    <c:v>Stroop color and word test (sec)</c:v>
                  </c:pt>
                  <c:pt idx="3">
                    <c:v>Letter-digit coding test (number)</c:v>
                  </c:pt>
                </c:lvl>
              </c:multiLvlStrCache>
            </c:multiLvlStrRef>
          </c:cat>
          <c:val>
            <c:numRef>
              <c:f>Blad1!$C$3:$C$7</c:f>
              <c:numCache>
                <c:formatCode>General</c:formatCode>
                <c:ptCount val="5"/>
                <c:pt idx="0">
                  <c:v>65.06</c:v>
                </c:pt>
                <c:pt idx="1">
                  <c:v>65.17</c:v>
                </c:pt>
                <c:pt idx="3">
                  <c:v>23.05</c:v>
                </c:pt>
                <c:pt idx="4">
                  <c:v>22.41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3-4A0F-8812-FA3325DE9F6F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Blad1!$A$3:$B$7</c:f>
              <c:multiLvlStrCache>
                <c:ptCount val="5"/>
                <c:lvl>
                  <c:pt idx="0">
                    <c:v>P</c:v>
                  </c:pt>
                  <c:pt idx="1">
                    <c:v>Pravastatin</c:v>
                  </c:pt>
                  <c:pt idx="3">
                    <c:v>P</c:v>
                  </c:pt>
                  <c:pt idx="4">
                    <c:v>Pravastatin</c:v>
                  </c:pt>
                </c:lvl>
                <c:lvl>
                  <c:pt idx="0">
                    <c:v>Stroop color and word test (sec)</c:v>
                  </c:pt>
                  <c:pt idx="3">
                    <c:v>Letter-digit coding test (number)</c:v>
                  </c:pt>
                </c:lvl>
              </c:multiLvlStrCache>
            </c:multiLvlStrRef>
          </c:cat>
          <c:val>
            <c:numRef>
              <c:f>Blad1!$D$3:$D$7</c:f>
              <c:numCache>
                <c:formatCode>General</c:formatCode>
                <c:ptCount val="5"/>
                <c:pt idx="0">
                  <c:v>68</c:v>
                </c:pt>
                <c:pt idx="1">
                  <c:v>64.7</c:v>
                </c:pt>
                <c:pt idx="3">
                  <c:v>22.29</c:v>
                </c:pt>
                <c:pt idx="4">
                  <c:v>22.81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3-4A0F-8812-FA3325DE9F6F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Blad1!$A$3:$B$7</c:f>
              <c:multiLvlStrCache>
                <c:ptCount val="5"/>
                <c:lvl>
                  <c:pt idx="0">
                    <c:v>P</c:v>
                  </c:pt>
                  <c:pt idx="1">
                    <c:v>Pravastatin</c:v>
                  </c:pt>
                  <c:pt idx="3">
                    <c:v>P</c:v>
                  </c:pt>
                  <c:pt idx="4">
                    <c:v>Pravastatin</c:v>
                  </c:pt>
                </c:lvl>
                <c:lvl>
                  <c:pt idx="0">
                    <c:v>Stroop color and word test (sec)</c:v>
                  </c:pt>
                  <c:pt idx="3">
                    <c:v>Letter-digit coding test (number)</c:v>
                  </c:pt>
                </c:lvl>
              </c:multiLvlStrCache>
            </c:multiLvlStrRef>
          </c:cat>
          <c:val>
            <c:numRef>
              <c:f>Blad1!$E$3:$E$7</c:f>
              <c:numCache>
                <c:formatCode>General</c:formatCode>
                <c:ptCount val="5"/>
                <c:pt idx="0">
                  <c:v>68</c:v>
                </c:pt>
                <c:pt idx="1">
                  <c:v>67.540000000000006</c:v>
                </c:pt>
                <c:pt idx="3">
                  <c:v>22.39</c:v>
                </c:pt>
                <c:pt idx="4">
                  <c:v>21.72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A3-4A0F-8812-FA3325DE9F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195856"/>
        <c:axId val="316202088"/>
      </c:barChart>
      <c:catAx>
        <c:axId val="31619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16202088"/>
        <c:crosses val="autoZero"/>
        <c:auto val="1"/>
        <c:lblAlgn val="ctr"/>
        <c:lblOffset val="100"/>
        <c:noMultiLvlLbl val="0"/>
      </c:catAx>
      <c:valAx>
        <c:axId val="316202088"/>
        <c:scaling>
          <c:orientation val="minMax"/>
          <c:max val="7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1619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solidFill>
            <a:srgbClr val="FF0000"/>
          </a:solidFill>
        </a:defRPr>
      </a:pPr>
      <a:endParaRPr lang="nl-N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Blad1!$A$9:$B$13</c:f>
              <c:multiLvlStrCache>
                <c:ptCount val="5"/>
                <c:lvl>
                  <c:pt idx="0">
                    <c:v>P</c:v>
                  </c:pt>
                  <c:pt idx="1">
                    <c:v>Pravastatin</c:v>
                  </c:pt>
                  <c:pt idx="3">
                    <c:v>P</c:v>
                  </c:pt>
                  <c:pt idx="4">
                    <c:v>Pravastatin</c:v>
                  </c:pt>
                </c:lvl>
                <c:lvl>
                  <c:pt idx="0">
                    <c:v>immediate recall (number)</c:v>
                  </c:pt>
                  <c:pt idx="3">
                    <c:v>delayed recall (number)</c:v>
                  </c:pt>
                </c:lvl>
              </c:multiLvlStrCache>
            </c:multiLvlStrRef>
          </c:cat>
          <c:val>
            <c:numRef>
              <c:f>Blad1!$C$9:$C$13</c:f>
              <c:numCache>
                <c:formatCode>General</c:formatCode>
                <c:ptCount val="5"/>
                <c:pt idx="0">
                  <c:v>9.6</c:v>
                </c:pt>
                <c:pt idx="1">
                  <c:v>9.3800000000000008</c:v>
                </c:pt>
                <c:pt idx="3">
                  <c:v>10.36</c:v>
                </c:pt>
                <c:pt idx="4">
                  <c:v>10.14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B8-49B7-AAAC-2E86B7823256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multiLvlStrRef>
              <c:f>Blad1!$A$9:$B$13</c:f>
              <c:multiLvlStrCache>
                <c:ptCount val="5"/>
                <c:lvl>
                  <c:pt idx="0">
                    <c:v>P</c:v>
                  </c:pt>
                  <c:pt idx="1">
                    <c:v>Pravastatin</c:v>
                  </c:pt>
                  <c:pt idx="3">
                    <c:v>P</c:v>
                  </c:pt>
                  <c:pt idx="4">
                    <c:v>Pravastatin</c:v>
                  </c:pt>
                </c:lvl>
                <c:lvl>
                  <c:pt idx="0">
                    <c:v>immediate recall (number)</c:v>
                  </c:pt>
                  <c:pt idx="3">
                    <c:v>delayed recall (number)</c:v>
                  </c:pt>
                </c:lvl>
              </c:multiLvlStrCache>
            </c:multiLvlStrRef>
          </c:cat>
          <c:val>
            <c:numRef>
              <c:f>Blad1!$D$9:$D$13</c:f>
              <c:numCache>
                <c:formatCode>General</c:formatCode>
                <c:ptCount val="5"/>
                <c:pt idx="0">
                  <c:v>9.3800000000000008</c:v>
                </c:pt>
                <c:pt idx="1">
                  <c:v>9.36</c:v>
                </c:pt>
                <c:pt idx="3">
                  <c:v>10.029999999999999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B8-49B7-AAAC-2E86B7823256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Blad1!$A$9:$B$13</c:f>
              <c:multiLvlStrCache>
                <c:ptCount val="5"/>
                <c:lvl>
                  <c:pt idx="0">
                    <c:v>P</c:v>
                  </c:pt>
                  <c:pt idx="1">
                    <c:v>Pravastatin</c:v>
                  </c:pt>
                  <c:pt idx="3">
                    <c:v>P</c:v>
                  </c:pt>
                  <c:pt idx="4">
                    <c:v>Pravastatin</c:v>
                  </c:pt>
                </c:lvl>
                <c:lvl>
                  <c:pt idx="0">
                    <c:v>immediate recall (number)</c:v>
                  </c:pt>
                  <c:pt idx="3">
                    <c:v>delayed recall (number)</c:v>
                  </c:pt>
                </c:lvl>
              </c:multiLvlStrCache>
            </c:multiLvlStrRef>
          </c:cat>
          <c:val>
            <c:numRef>
              <c:f>Blad1!$E$9:$E$13</c:f>
              <c:numCache>
                <c:formatCode>General</c:formatCode>
                <c:ptCount val="5"/>
                <c:pt idx="0">
                  <c:v>9.36</c:v>
                </c:pt>
                <c:pt idx="1">
                  <c:v>9.08</c:v>
                </c:pt>
                <c:pt idx="3">
                  <c:v>9.9700000000000006</c:v>
                </c:pt>
                <c:pt idx="4">
                  <c:v>9.4600000000000009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B8-49B7-AAAC-2E86B78232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1208904"/>
        <c:axId val="371200704"/>
      </c:barChart>
      <c:catAx>
        <c:axId val="371208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1200704"/>
        <c:crosses val="autoZero"/>
        <c:auto val="1"/>
        <c:lblAlgn val="ctr"/>
        <c:lblOffset val="100"/>
        <c:noMultiLvlLbl val="0"/>
      </c:catAx>
      <c:valAx>
        <c:axId val="37120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15875"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71208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N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1B9BE-68F6-42E2-9AE5-4E264712264C}" type="datetimeFigureOut">
              <a:rPr lang="nl-NL" smtClean="0"/>
              <a:t>8-8-2016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2942-F45A-4EAD-9A0E-3502EFC0C0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lnSpc>
                <a:spcPts val="2250"/>
              </a:lnSpc>
              <a:defRPr sz="2250"/>
            </a:lvl1pPr>
          </a:lstStyle>
          <a:p>
            <a:r>
              <a:rPr lang="nl-NL" dirty="0"/>
              <a:t>Titelstijl van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72562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7"/>
          <p:cNvSpPr/>
          <p:nvPr userDrawn="1"/>
        </p:nvSpPr>
        <p:spPr>
          <a:xfrm rot="5400000">
            <a:off x="4352922" y="2070012"/>
            <a:ext cx="438151" cy="9144001"/>
          </a:xfrm>
          <a:prstGeom prst="rect">
            <a:avLst/>
          </a:prstGeom>
          <a:gradFill>
            <a:gsLst>
              <a:gs pos="0">
                <a:srgbClr val="0086C0"/>
              </a:gs>
              <a:gs pos="84000">
                <a:srgbClr val="0C5289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6" name="Rechthoek 7"/>
          <p:cNvSpPr/>
          <p:nvPr userDrawn="1"/>
        </p:nvSpPr>
        <p:spPr>
          <a:xfrm rot="5400000">
            <a:off x="4352693" y="2070233"/>
            <a:ext cx="438593" cy="9144001"/>
          </a:xfrm>
          <a:prstGeom prst="rect">
            <a:avLst/>
          </a:prstGeom>
          <a:gradFill>
            <a:gsLst>
              <a:gs pos="0">
                <a:srgbClr val="002060"/>
              </a:gs>
              <a:gs pos="93000">
                <a:srgbClr val="002060"/>
              </a:gs>
            </a:gsLst>
            <a:lin ang="156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10" name="Rechthoek 7"/>
          <p:cNvSpPr/>
          <p:nvPr userDrawn="1"/>
        </p:nvSpPr>
        <p:spPr>
          <a:xfrm rot="5400000">
            <a:off x="4535996" y="1831888"/>
            <a:ext cx="72000" cy="914400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395290" y="274638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nl-NL" dirty="0"/>
              <a:t>Titelstijl van </a:t>
            </a:r>
            <a:br>
              <a:rPr lang="nl-NL" dirty="0"/>
            </a:br>
            <a:r>
              <a:rPr lang="nl-NL" dirty="0"/>
              <a:t>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5290" y="1314453"/>
            <a:ext cx="8291511" cy="427513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3" name="Rechthoek 7"/>
          <p:cNvSpPr/>
          <p:nvPr userDrawn="1"/>
        </p:nvSpPr>
        <p:spPr>
          <a:xfrm rot="5400000">
            <a:off x="4274899" y="1493288"/>
            <a:ext cx="532291" cy="91440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endParaRPr lang="nl-NL" sz="1350">
              <a:ln>
                <a:solidFill>
                  <a:srgbClr val="000000"/>
                </a:solidFill>
              </a:ln>
              <a:solidFill>
                <a:srgbClr val="000090"/>
              </a:solidFill>
            </a:endParaRPr>
          </a:p>
        </p:txBody>
      </p:sp>
      <p:sp>
        <p:nvSpPr>
          <p:cNvPr id="4" name="Afgeronde rechthoek 3"/>
          <p:cNvSpPr/>
          <p:nvPr userDrawn="1"/>
        </p:nvSpPr>
        <p:spPr>
          <a:xfrm>
            <a:off x="7376160" y="5644639"/>
            <a:ext cx="1116320" cy="109849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pic>
        <p:nvPicPr>
          <p:cNvPr id="14" name="Afbeelding 13" descr="CVGK rood.png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2320" y="5671885"/>
            <a:ext cx="1044000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6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sldNum="0" hdr="0" ftr="0" dt="0"/>
  <p:txStyles>
    <p:titleStyle>
      <a:lvl1pPr algn="l" defTabSz="342900" rtl="0" eaLnBrk="1" latinLnBrk="0" hangingPunct="1">
        <a:lnSpc>
          <a:spcPts val="2250"/>
        </a:lnSpc>
        <a:spcBef>
          <a:spcPct val="0"/>
        </a:spcBef>
        <a:buNone/>
        <a:defRPr sz="225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342900" rtl="0" eaLnBrk="1" latinLnBrk="0" hangingPunct="1">
        <a:spcBef>
          <a:spcPts val="0"/>
        </a:spcBef>
        <a:buFont typeface="Arial"/>
        <a:buNone/>
        <a:defRPr sz="1350" b="1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0" indent="0" algn="l" defTabSz="342900" rtl="0" eaLnBrk="1" latinLnBrk="0" hangingPunct="1">
        <a:spcBef>
          <a:spcPts val="0"/>
        </a:spcBef>
        <a:buFont typeface="Arial"/>
        <a:buNone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36922" indent="-136922" algn="l" defTabSz="342900" rtl="0" eaLnBrk="1" latinLnBrk="0" hangingPunct="1">
        <a:spcBef>
          <a:spcPts val="0"/>
        </a:spcBef>
        <a:buFont typeface="Arial" panose="020B0604020202020204" pitchFamily="34" charset="0"/>
        <a:buChar char="•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69081" indent="-132160" algn="l" defTabSz="342900" rtl="0" eaLnBrk="1" latinLnBrk="0" hangingPunct="1">
        <a:spcBef>
          <a:spcPts val="0"/>
        </a:spcBef>
        <a:buFont typeface="Arial" panose="020B0604020202020204" pitchFamily="34" charset="0"/>
        <a:buChar char="-"/>
        <a:defRPr sz="1125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0" indent="0" algn="l" defTabSz="342900" rtl="0" eaLnBrk="1" latinLnBrk="0" hangingPunct="1">
        <a:spcBef>
          <a:spcPct val="20000"/>
        </a:spcBef>
        <a:buFont typeface="Arial"/>
        <a:buNone/>
        <a:defRPr sz="600" kern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orient="horz" pos="696" userDrawn="1">
          <p15:clr>
            <a:srgbClr val="F26B43"/>
          </p15:clr>
        </p15:guide>
        <p15:guide id="3" orient="horz" pos="828" userDrawn="1">
          <p15:clr>
            <a:srgbClr val="F26B43"/>
          </p15:clr>
        </p15:guide>
        <p15:guide id="4" orient="horz" pos="3770" userDrawn="1">
          <p15:clr>
            <a:srgbClr val="F26B43"/>
          </p15:clr>
        </p15:guide>
        <p15:guide id="5" pos="2142" userDrawn="1">
          <p15:clr>
            <a:srgbClr val="F26B43"/>
          </p15:clr>
        </p15:guide>
        <p15:guide id="6" pos="185" userDrawn="1">
          <p15:clr>
            <a:srgbClr val="F26B43"/>
          </p15:clr>
        </p15:guide>
        <p15:guide id="7" pos="4104" userDrawn="1">
          <p15:clr>
            <a:srgbClr val="F26B43"/>
          </p15:clr>
        </p15:guide>
        <p15:guide id="8" orient="horz" pos="2183" userDrawn="1">
          <p15:clr>
            <a:srgbClr val="F26B43"/>
          </p15:clr>
        </p15:guide>
        <p15:guide id="9" orient="horz" pos="352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iek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043284"/>
              </p:ext>
            </p:extLst>
          </p:nvPr>
        </p:nvGraphicFramePr>
        <p:xfrm>
          <a:off x="566679" y="2508377"/>
          <a:ext cx="4094869" cy="2900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Grafiek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4178932"/>
              </p:ext>
            </p:extLst>
          </p:nvPr>
        </p:nvGraphicFramePr>
        <p:xfrm>
          <a:off x="4661548" y="2609294"/>
          <a:ext cx="4209251" cy="269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itel 3"/>
          <p:cNvSpPr>
            <a:spLocks noGrp="1"/>
          </p:cNvSpPr>
          <p:nvPr/>
        </p:nvSpPr>
        <p:spPr>
          <a:xfrm>
            <a:off x="475629" y="89277"/>
            <a:ext cx="8291511" cy="830262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457200" rtl="0" eaLnBrk="1" latinLnBrk="0" hangingPunct="1">
              <a:lnSpc>
                <a:spcPts val="3000"/>
              </a:lnSpc>
              <a:spcBef>
                <a:spcPct val="0"/>
              </a:spcBef>
              <a:buNone/>
              <a:defRPr sz="3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Cognitive scores of PROSPER patients</a:t>
            </a:r>
          </a:p>
        </p:txBody>
      </p:sp>
      <p:sp>
        <p:nvSpPr>
          <p:cNvPr id="21" name="Rechthoek 20"/>
          <p:cNvSpPr/>
          <p:nvPr/>
        </p:nvSpPr>
        <p:spPr>
          <a:xfrm>
            <a:off x="376860" y="894276"/>
            <a:ext cx="822345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Patients </a:t>
            </a:r>
            <a:r>
              <a:rPr lang="en-US" sz="1600"/>
              <a:t>were categorised in tertiles </a:t>
            </a:r>
            <a:r>
              <a:rPr lang="en-US" sz="1600" dirty="0"/>
              <a:t>based on LDL-c variability</a:t>
            </a:r>
          </a:p>
        </p:txBody>
      </p:sp>
      <p:sp>
        <p:nvSpPr>
          <p:cNvPr id="23" name="Tekstvak 1"/>
          <p:cNvSpPr txBox="1"/>
          <p:nvPr/>
        </p:nvSpPr>
        <p:spPr>
          <a:xfrm>
            <a:off x="588393" y="6573373"/>
            <a:ext cx="395216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bg1"/>
                </a:solidFill>
              </a:rPr>
              <a:t>Adapted from Smit RAJ </a:t>
            </a:r>
            <a:r>
              <a:rPr lang="en-US" sz="1100" i="1" dirty="0">
                <a:solidFill>
                  <a:schemeClr val="bg1"/>
                </a:solidFill>
              </a:rPr>
              <a:t>et al</a:t>
            </a:r>
            <a:r>
              <a:rPr lang="en-US" sz="1100" dirty="0">
                <a:solidFill>
                  <a:schemeClr val="bg1"/>
                </a:solidFill>
              </a:rPr>
              <a:t>., Circulation 2016</a:t>
            </a:r>
            <a:endParaRPr lang="en-US" dirty="0"/>
          </a:p>
        </p:txBody>
      </p:sp>
      <p:sp>
        <p:nvSpPr>
          <p:cNvPr id="9" name="Tekstvak 3"/>
          <p:cNvSpPr txBox="1"/>
          <p:nvPr/>
        </p:nvSpPr>
        <p:spPr>
          <a:xfrm>
            <a:off x="3076700" y="3871422"/>
            <a:ext cx="732893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 = 0,024</a:t>
            </a:r>
          </a:p>
        </p:txBody>
      </p:sp>
      <p:sp>
        <p:nvSpPr>
          <p:cNvPr id="10" name="Tekstvak 5"/>
          <p:cNvSpPr txBox="1"/>
          <p:nvPr/>
        </p:nvSpPr>
        <p:spPr>
          <a:xfrm>
            <a:off x="5035908" y="3254711"/>
            <a:ext cx="732893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 = 0,002</a:t>
            </a:r>
          </a:p>
        </p:txBody>
      </p:sp>
      <p:sp>
        <p:nvSpPr>
          <p:cNvPr id="11" name="Tekstvak 6"/>
          <p:cNvSpPr txBox="1"/>
          <p:nvPr/>
        </p:nvSpPr>
        <p:spPr>
          <a:xfrm>
            <a:off x="7264004" y="2633248"/>
            <a:ext cx="732893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 = 0,001</a:t>
            </a:r>
          </a:p>
        </p:txBody>
      </p:sp>
      <p:sp>
        <p:nvSpPr>
          <p:cNvPr id="13" name="Tekstvak 7"/>
          <p:cNvSpPr txBox="1"/>
          <p:nvPr/>
        </p:nvSpPr>
        <p:spPr>
          <a:xfrm>
            <a:off x="8067401" y="2799474"/>
            <a:ext cx="732893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 &lt; 0,001</a:t>
            </a:r>
          </a:p>
        </p:txBody>
      </p:sp>
      <p:sp>
        <p:nvSpPr>
          <p:cNvPr id="14" name="Tekstvak 8"/>
          <p:cNvSpPr txBox="1"/>
          <p:nvPr/>
        </p:nvSpPr>
        <p:spPr>
          <a:xfrm>
            <a:off x="5776714" y="3500932"/>
            <a:ext cx="732893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 = 0,006</a:t>
            </a:r>
          </a:p>
        </p:txBody>
      </p:sp>
      <p:sp>
        <p:nvSpPr>
          <p:cNvPr id="15" name="Tekstvak 9"/>
          <p:cNvSpPr txBox="1"/>
          <p:nvPr/>
        </p:nvSpPr>
        <p:spPr>
          <a:xfrm>
            <a:off x="3809593" y="3883994"/>
            <a:ext cx="732893" cy="246221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 = 0,029</a:t>
            </a:r>
          </a:p>
        </p:txBody>
      </p:sp>
      <p:sp>
        <p:nvSpPr>
          <p:cNvPr id="16" name="Tekstvak 10"/>
          <p:cNvSpPr txBox="1"/>
          <p:nvPr/>
        </p:nvSpPr>
        <p:spPr>
          <a:xfrm>
            <a:off x="1631977" y="2495805"/>
            <a:ext cx="952500" cy="2545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 = 0,113</a:t>
            </a:r>
          </a:p>
        </p:txBody>
      </p:sp>
      <p:sp>
        <p:nvSpPr>
          <p:cNvPr id="8" name="Tekstvak 2"/>
          <p:cNvSpPr txBox="1"/>
          <p:nvPr/>
        </p:nvSpPr>
        <p:spPr>
          <a:xfrm>
            <a:off x="932153" y="2482015"/>
            <a:ext cx="952500" cy="25455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 = 0,017</a:t>
            </a:r>
          </a:p>
        </p:txBody>
      </p:sp>
      <p:sp>
        <p:nvSpPr>
          <p:cNvPr id="19" name="Rechthoek 18"/>
          <p:cNvSpPr/>
          <p:nvPr/>
        </p:nvSpPr>
        <p:spPr>
          <a:xfrm>
            <a:off x="428834" y="5565368"/>
            <a:ext cx="8223455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FF0000"/>
                </a:solidFill>
              </a:rPr>
              <a:t>P = placebo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352702" y="1315180"/>
            <a:ext cx="1279275" cy="912351"/>
            <a:chOff x="2274059" y="5363548"/>
            <a:chExt cx="1279275" cy="912351"/>
          </a:xfrm>
        </p:grpSpPr>
        <p:pic>
          <p:nvPicPr>
            <p:cNvPr id="25" name="Afbeelding 2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74059" y="5393894"/>
              <a:ext cx="260696" cy="842249"/>
            </a:xfrm>
            <a:prstGeom prst="rect">
              <a:avLst/>
            </a:prstGeom>
          </p:spPr>
        </p:pic>
        <p:sp>
          <p:nvSpPr>
            <p:cNvPr id="26" name="Tekstvak 25"/>
            <p:cNvSpPr txBox="1"/>
            <p:nvPr/>
          </p:nvSpPr>
          <p:spPr>
            <a:xfrm>
              <a:off x="2430911" y="5363548"/>
              <a:ext cx="10887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err="1"/>
                <a:t>Lowest</a:t>
              </a:r>
              <a:r>
                <a:rPr lang="nl-NL" sz="1200" dirty="0"/>
                <a:t> tertile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2437715" y="5699416"/>
              <a:ext cx="105349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err="1"/>
                <a:t>Middle</a:t>
              </a:r>
              <a:r>
                <a:rPr lang="nl-NL" sz="1200" dirty="0"/>
                <a:t> tertile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2430911" y="5998900"/>
              <a:ext cx="1122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1200" dirty="0" err="1"/>
                <a:t>Highest</a:t>
              </a:r>
              <a:r>
                <a:rPr lang="nl-NL" sz="1200" dirty="0"/>
                <a:t> tertile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446887"/>
      </p:ext>
    </p:extLst>
  </p:cSld>
  <p:clrMapOvr>
    <a:masterClrMapping/>
  </p:clrMapOvr>
</p:sld>
</file>

<file path=ppt/theme/theme1.xml><?xml version="1.0" encoding="utf-8"?>
<a:theme xmlns:a="http://schemas.openxmlformats.org/drawingml/2006/main" name="CVGK kaal">
  <a:themeElements>
    <a:clrScheme name="PACE-CME OVB">
      <a:dk1>
        <a:sysClr val="windowText" lastClr="000000"/>
      </a:dk1>
      <a:lt1>
        <a:sysClr val="window" lastClr="FFFFFF"/>
      </a:lt1>
      <a:dk2>
        <a:srgbClr val="0C5289"/>
      </a:dk2>
      <a:lt2>
        <a:srgbClr val="A5A5A5"/>
      </a:lt2>
      <a:accent1>
        <a:srgbClr val="0C5289"/>
      </a:accent1>
      <a:accent2>
        <a:srgbClr val="0086C0"/>
      </a:accent2>
      <a:accent3>
        <a:srgbClr val="F37116"/>
      </a:accent3>
      <a:accent4>
        <a:srgbClr val="917B4C"/>
      </a:accent4>
      <a:accent5>
        <a:srgbClr val="FFF500"/>
      </a:accent5>
      <a:accent6>
        <a:srgbClr val="FFFFFF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7F7F7F"/>
    </a:accent3>
    <a:accent4>
      <a:srgbClr val="517CC9"/>
    </a:accent4>
    <a:accent5>
      <a:srgbClr val="7F0000"/>
    </a:accent5>
    <a:accent6>
      <a:srgbClr val="0F1C32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VGK">
    <a:dk1>
      <a:srgbClr val="FF0000"/>
    </a:dk1>
    <a:lt1>
      <a:srgbClr val="FFFFFF"/>
    </a:lt1>
    <a:dk2>
      <a:srgbClr val="FFFFFF"/>
    </a:dk2>
    <a:lt2>
      <a:srgbClr val="FFFFFF"/>
    </a:lt2>
    <a:accent1>
      <a:srgbClr val="1F3864"/>
    </a:accent1>
    <a:accent2>
      <a:srgbClr val="FF0000"/>
    </a:accent2>
    <a:accent3>
      <a:srgbClr val="7F7F7F"/>
    </a:accent3>
    <a:accent4>
      <a:srgbClr val="517CC9"/>
    </a:accent4>
    <a:accent5>
      <a:srgbClr val="7F0000"/>
    </a:accent5>
    <a:accent6>
      <a:srgbClr val="0F1C32"/>
    </a:accent6>
    <a:hlink>
      <a:srgbClr val="1F3864"/>
    </a:hlink>
    <a:folHlink>
      <a:srgbClr val="1F3864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-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3009</TotalTime>
  <Words>56</Words>
  <Application>Microsoft Office PowerPoint</Application>
  <PresentationFormat>Diavoorstelling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CVGK kaal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Onno Kaagman</dc:creator>
  <cp:lastModifiedBy>Judith Brouwer</cp:lastModifiedBy>
  <cp:revision>205</cp:revision>
  <dcterms:created xsi:type="dcterms:W3CDTF">2015-03-29T14:18:33Z</dcterms:created>
  <dcterms:modified xsi:type="dcterms:W3CDTF">2016-08-08T12:36:31Z</dcterms:modified>
</cp:coreProperties>
</file>