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handoutMasterIdLst>
    <p:handoutMasterId r:id="rId5"/>
  </p:handoutMasterIdLst>
  <p:sldIdLst>
    <p:sldId id="352" r:id="rId2"/>
    <p:sldId id="353" r:id="rId3"/>
  </p:sldIdLst>
  <p:sldSz cx="9144000" cy="6858000" type="screen4x3"/>
  <p:notesSz cx="6858000" cy="9144000"/>
  <p:custDataLst>
    <p:tags r:id="rId6"/>
  </p:custDataLst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AFF"/>
    <a:srgbClr val="8EC3E4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156" y="1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gs" Target="tags/tag1.xml"/><Relationship Id="rId5" Type="http://schemas.openxmlformats.org/officeDocument/2006/relationships/handoutMaster" Target="handoutMasters/handoutMaster1.xml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44E174-51D6-4608-8DC1-70BCE87B2DC3}" type="datetimeFigureOut">
              <a:rPr lang="nl-NL" smtClean="0"/>
              <a:pPr/>
              <a:t>15-1-2013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083E07-74B5-4647-A906-289A6A9543D8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CC2690-D71B-415C-8DFF-8B9BCB891972}" type="datetimeFigureOut">
              <a:rPr lang="nl-NL" smtClean="0"/>
              <a:pPr/>
              <a:t>15-1-2013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66E6E8-FFA6-468D-804F-3C0623FA4A64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4400"/>
            </a:lvl1pPr>
          </a:lstStyle>
          <a:p>
            <a:r>
              <a:rPr lang="nl-NL" sz="4000" b="1" spc="50" dirty="0" smtClean="0">
                <a:solidFill>
                  <a:srgbClr val="FFFF00"/>
                </a:solidFill>
              </a:rPr>
              <a:t>De gele tekst</a:t>
            </a:r>
            <a:endParaRPr lang="nl-NL" dirty="0"/>
          </a:p>
        </p:txBody>
      </p:sp>
      <p:sp>
        <p:nvSpPr>
          <p:cNvPr id="3" name="Subtitel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z="4000" i="1" spc="50" dirty="0" smtClean="0">
                <a:solidFill>
                  <a:schemeClr val="bg1"/>
                </a:solidFill>
              </a:rPr>
              <a:t>En de </a:t>
            </a:r>
            <a:r>
              <a:rPr lang="en-US" sz="4000" i="1" spc="50" dirty="0" err="1" smtClean="0">
                <a:solidFill>
                  <a:schemeClr val="bg1"/>
                </a:solidFill>
              </a:rPr>
              <a:t>witte</a:t>
            </a:r>
            <a:r>
              <a:rPr lang="en-US" sz="4000" i="1" spc="50" dirty="0" smtClean="0">
                <a:solidFill>
                  <a:schemeClr val="bg1"/>
                </a:solidFill>
              </a:rPr>
              <a:t> </a:t>
            </a:r>
            <a:r>
              <a:rPr lang="en-US" sz="4000" i="1" spc="50" dirty="0" err="1" smtClean="0">
                <a:solidFill>
                  <a:schemeClr val="bg1"/>
                </a:solidFill>
              </a:rPr>
              <a:t>tekst</a:t>
            </a:r>
            <a:endParaRPr lang="en-US" sz="4000" i="1" spc="50" dirty="0" smtClean="0">
              <a:solidFill>
                <a:schemeClr val="bg1"/>
              </a:solidFill>
            </a:endParaRP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EDBEC79-67A9-4E75-A57E-8C4E88205109}" type="datetime1">
              <a:rPr lang="nl-NL"/>
              <a:pPr/>
              <a:t>15-1-2013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pic>
        <p:nvPicPr>
          <p:cNvPr id="7" name="Afbeelding 6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 sz="4000">
                <a:solidFill>
                  <a:srgbClr val="FFFF00"/>
                </a:solidFill>
              </a:defRPr>
            </a:lvl1pPr>
          </a:lstStyle>
          <a:p>
            <a:r>
              <a:rPr lang="nl-NL" dirty="0" smtClean="0"/>
              <a:t>Titelstijl van model bewerken</a:t>
            </a:r>
            <a:endParaRPr lang="nl-NL" dirty="0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F97DF66-C9C9-4335-B5FA-C9B803DA0C49}" type="datetime1">
              <a:rPr lang="nl-NL"/>
              <a:pPr/>
              <a:t>15-1-2013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4BBC16-E3C7-4AA0-B5B5-B995CFFF70E3}" type="slidenum">
              <a:rPr lang="nl-NL"/>
              <a:pPr/>
              <a:t>‹nr.›</a:t>
            </a:fld>
            <a:endParaRPr lang="nl-NL"/>
          </a:p>
        </p:txBody>
      </p:sp>
      <p:pic>
        <p:nvPicPr>
          <p:cNvPr id="7" name="Afbeelding 6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4E545AB-683C-4956-ACA8-6616B6AD5141}" type="datetime1">
              <a:rPr lang="nl-NL"/>
              <a:pPr/>
              <a:t>15-1-2013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759980-35AA-4C3B-BA9D-06B413E8E6E5}" type="slidenum">
              <a:rPr lang="nl-NL"/>
              <a:pPr/>
              <a:t>‹nr.›</a:t>
            </a:fld>
            <a:endParaRPr lang="nl-NL"/>
          </a:p>
        </p:txBody>
      </p:sp>
      <p:pic>
        <p:nvPicPr>
          <p:cNvPr id="7" name="Afbeelding 6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53988" y="195916"/>
            <a:ext cx="8836025" cy="755650"/>
          </a:xfrm>
        </p:spPr>
        <p:txBody>
          <a:bodyPr/>
          <a:lstStyle>
            <a:lvl1pPr algn="l">
              <a:defRPr sz="4000">
                <a:solidFill>
                  <a:srgbClr val="FFFF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Chart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604838"/>
            <a:ext cx="8508181" cy="384175"/>
          </a:xfrm>
        </p:spPr>
        <p:txBody>
          <a:bodyPr/>
          <a:lstStyle>
            <a:lvl1pPr algn="l">
              <a:defRPr sz="3600">
                <a:solidFill>
                  <a:srgbClr val="FFFF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81000" y="1522413"/>
            <a:ext cx="4181475" cy="45370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714875" y="1522413"/>
            <a:ext cx="4183063" cy="4537075"/>
          </a:xfrm>
        </p:spPr>
        <p:txBody>
          <a:bodyPr/>
          <a:lstStyle/>
          <a:p>
            <a:pPr lvl="0"/>
            <a:endParaRPr lang="en-US" noProof="0" smtClean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 sz="4000" baseline="0">
                <a:solidFill>
                  <a:srgbClr val="FFFF00"/>
                </a:solidFill>
              </a:defRPr>
            </a:lvl1pPr>
          </a:lstStyle>
          <a:p>
            <a:r>
              <a:rPr lang="nl-NL" dirty="0" smtClean="0"/>
              <a:t>Titelstijl van model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nl-NL" dirty="0" smtClean="0"/>
              <a:t>Klik om de tekststijl van het model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AB86B49-8930-4176-8B07-FCFD5AB192F3}" type="datetime1">
              <a:rPr lang="nl-NL"/>
              <a:pPr/>
              <a:t>15-1-2013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pic>
        <p:nvPicPr>
          <p:cNvPr id="7" name="Afbeelding 6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dirty="0" smtClean="0"/>
              <a:t>Titelstijl van model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821415C-8934-45B6-A578-26CB4893DDF4}" type="datetime1">
              <a:rPr lang="nl-NL"/>
              <a:pPr/>
              <a:t>15-1-2013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dirty="0"/>
          </a:p>
        </p:txBody>
      </p:sp>
      <p:pic>
        <p:nvPicPr>
          <p:cNvPr id="7" name="Afbeelding 6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 sz="4000">
                <a:solidFill>
                  <a:srgbClr val="FFFF00"/>
                </a:solidFill>
              </a:defRPr>
            </a:lvl1pPr>
          </a:lstStyle>
          <a:p>
            <a:r>
              <a:rPr lang="nl-NL" dirty="0" smtClean="0"/>
              <a:t>Titelstijl van model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09B4E74-B586-45DB-A626-FC5E0C60BE5B}" type="datetime1">
              <a:rPr lang="nl-NL"/>
              <a:pPr/>
              <a:t>15-1-2013</a:t>
            </a:fld>
            <a:endParaRPr lang="nl-NL" dirty="0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dirty="0"/>
          </a:p>
        </p:txBody>
      </p:sp>
      <p:pic>
        <p:nvPicPr>
          <p:cNvPr id="8" name="Afbeelding 7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0D11638-C780-4FD8-8F05-72B70A5C8A34}" type="datetime1">
              <a:rPr lang="nl-NL"/>
              <a:pPr/>
              <a:t>15-1-2013</a:t>
            </a:fld>
            <a:endParaRPr lang="nl-NL"/>
          </a:p>
        </p:txBody>
      </p:sp>
      <p:sp>
        <p:nvSpPr>
          <p:cNvPr id="8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2F1FA9-57F9-4474-8321-102B398C0850}" type="slidenum">
              <a:rPr lang="nl-NL"/>
              <a:pPr/>
              <a:t>‹nr.›</a:t>
            </a:fld>
            <a:endParaRPr lang="nl-NL"/>
          </a:p>
        </p:txBody>
      </p:sp>
      <p:pic>
        <p:nvPicPr>
          <p:cNvPr id="10" name="Afbeelding 9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 sz="4000" baseline="0">
                <a:solidFill>
                  <a:srgbClr val="FFFF00"/>
                </a:solidFill>
              </a:defRPr>
            </a:lvl1pPr>
          </a:lstStyle>
          <a:p>
            <a:r>
              <a:rPr lang="nl-NL" dirty="0" smtClean="0"/>
              <a:t>Titelstijl van model bewerken</a:t>
            </a:r>
            <a:endParaRPr lang="nl-NL" dirty="0"/>
          </a:p>
        </p:txBody>
      </p:sp>
      <p:sp>
        <p:nvSpPr>
          <p:cNvPr id="3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34ACCD8-C934-4E0C-8B3C-4F4E34F5B967}" type="datetime1">
              <a:rPr lang="nl-NL"/>
              <a:pPr/>
              <a:t>15-1-2013</a:t>
            </a:fld>
            <a:endParaRPr lang="nl-NL"/>
          </a:p>
        </p:txBody>
      </p:sp>
      <p:sp>
        <p:nvSpPr>
          <p:cNvPr id="4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3A2502-3E2F-4B72-BCD3-0F438D3A3FDA}" type="slidenum">
              <a:rPr lang="nl-NL"/>
              <a:pPr/>
              <a:t>‹nr.›</a:t>
            </a:fld>
            <a:endParaRPr lang="nl-NL"/>
          </a:p>
        </p:txBody>
      </p:sp>
      <p:pic>
        <p:nvPicPr>
          <p:cNvPr id="6" name="Afbeelding 5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0CBF491-6CA2-4CDE-9635-429009883E4E}" type="datetime1">
              <a:rPr lang="nl-NL"/>
              <a:pPr/>
              <a:t>15-1-2013</a:t>
            </a:fld>
            <a:endParaRPr lang="nl-NL"/>
          </a:p>
        </p:txBody>
      </p:sp>
      <p:sp>
        <p:nvSpPr>
          <p:cNvPr id="3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F10787-18C6-4FC5-88C3-658C95315D08}" type="slidenum">
              <a:rPr lang="nl-NL"/>
              <a:pPr/>
              <a:t>‹nr.›</a:t>
            </a:fld>
            <a:endParaRPr lang="nl-NL"/>
          </a:p>
        </p:txBody>
      </p:sp>
      <p:pic>
        <p:nvPicPr>
          <p:cNvPr id="5" name="Afbeelding 4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solidFill>
                  <a:srgbClr val="FFFF00"/>
                </a:solidFill>
              </a:defRPr>
            </a:lvl1pPr>
          </a:lstStyle>
          <a:p>
            <a:r>
              <a:rPr lang="nl-NL" dirty="0" smtClean="0"/>
              <a:t>Titelstijl van model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C310F20-E26D-4E06-BB2C-04A206509EDB}" type="datetime1">
              <a:rPr lang="nl-NL"/>
              <a:pPr/>
              <a:t>15-1-2013</a:t>
            </a:fld>
            <a:endParaRPr lang="nl-NL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9693DD-1153-45B9-8C3F-87D9C88058B8}" type="slidenum">
              <a:rPr lang="nl-NL"/>
              <a:pPr/>
              <a:t>‹nr.›</a:t>
            </a:fld>
            <a:endParaRPr lang="nl-NL"/>
          </a:p>
        </p:txBody>
      </p:sp>
      <p:pic>
        <p:nvPicPr>
          <p:cNvPr id="8" name="Afbeelding 7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A400183-D8D7-4279-B00F-2E4BC83613B9}" type="datetime1">
              <a:rPr lang="nl-NL"/>
              <a:pPr/>
              <a:t>15-1-2013</a:t>
            </a:fld>
            <a:endParaRPr lang="nl-NL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4F0D66-E2DD-4059-BA0B-B779A5E8EF0D}" type="slidenum">
              <a:rPr lang="nl-NL"/>
              <a:pPr/>
              <a:t>‹nr.›</a:t>
            </a:fld>
            <a:endParaRPr lang="nl-NL"/>
          </a:p>
        </p:txBody>
      </p:sp>
      <p:pic>
        <p:nvPicPr>
          <p:cNvPr id="8" name="Afbeelding 7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jdelijke aanduiding voor titel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sz="4000" b="1" spc="50" dirty="0" smtClean="0">
                <a:solidFill>
                  <a:srgbClr val="FFFF00"/>
                </a:solidFill>
              </a:rPr>
              <a:t>De gele tekst</a:t>
            </a:r>
            <a:endParaRPr lang="nl-NL" dirty="0" smtClean="0"/>
          </a:p>
        </p:txBody>
      </p:sp>
      <p:sp>
        <p:nvSpPr>
          <p:cNvPr id="1027" name="Tijdelijke aanduiding voor teks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z="4000" i="1" spc="50" dirty="0" smtClean="0">
                <a:solidFill>
                  <a:schemeClr val="bg1"/>
                </a:solidFill>
              </a:rPr>
              <a:t>En de </a:t>
            </a:r>
            <a:r>
              <a:rPr lang="en-US" sz="4000" i="1" spc="50" dirty="0" err="1" smtClean="0">
                <a:solidFill>
                  <a:schemeClr val="bg1"/>
                </a:solidFill>
              </a:rPr>
              <a:t>witte</a:t>
            </a:r>
            <a:r>
              <a:rPr lang="en-US" sz="4000" i="1" spc="50" dirty="0" smtClean="0">
                <a:solidFill>
                  <a:schemeClr val="bg1"/>
                </a:solidFill>
              </a:rPr>
              <a:t> </a:t>
            </a:r>
            <a:r>
              <a:rPr lang="en-US" sz="4000" i="1" spc="50" dirty="0" err="1" smtClean="0">
                <a:solidFill>
                  <a:schemeClr val="bg1"/>
                </a:solidFill>
              </a:rPr>
              <a:t>tekst</a:t>
            </a:r>
            <a:endParaRPr lang="en-US" sz="4000" i="1" spc="50" dirty="0" smtClean="0">
              <a:solidFill>
                <a:schemeClr val="bg1"/>
              </a:solidFill>
            </a:endParaRPr>
          </a:p>
          <a:p>
            <a:pPr lvl="0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fld id="{A9999C47-799A-435D-A9FA-88FC9ED5CD6A}" type="datetime1">
              <a:rPr lang="nl-NL">
                <a:cs typeface="Arial" charset="0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</a:pPr>
              <a:t>15-1-2013</a:t>
            </a:fld>
            <a:endParaRPr lang="nl-NL">
              <a:cs typeface="Arial" charset="0"/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en-US">
              <a:cs typeface="Arial" charset="0"/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2000" b="1" i="1">
                <a:solidFill>
                  <a:srgbClr val="FFFF00"/>
                </a:solidFill>
                <a:latin typeface="Calibri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nl-NL" dirty="0">
              <a:cs typeface="Arial" charset="0"/>
            </a:endParaRPr>
          </a:p>
        </p:txBody>
      </p:sp>
      <p:pic>
        <p:nvPicPr>
          <p:cNvPr id="7" name="Afbeelding 6" descr="CvG.nl.png"/>
          <p:cNvPicPr>
            <a:picLocks noChangeAspect="1"/>
          </p:cNvPicPr>
          <p:nvPr userDrawn="1"/>
        </p:nvPicPr>
        <p:blipFill>
          <a:blip r:embed="rId16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 baseline="0">
          <a:solidFill>
            <a:schemeClr val="bg1"/>
          </a:solidFill>
          <a:latin typeface="+mn-lt"/>
          <a:ea typeface="ＭＳ Ｐゴシック" charset="-128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bg1"/>
          </a:solidFill>
          <a:latin typeface="+mn-lt"/>
          <a:ea typeface="ＭＳ Ｐゴシック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bg1"/>
          </a:solidFill>
          <a:latin typeface="+mn-lt"/>
          <a:ea typeface="ＭＳ Ｐゴシック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bg1"/>
          </a:solidFill>
          <a:latin typeface="+mn-lt"/>
          <a:ea typeface="ＭＳ Ｐゴシック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1143000"/>
          </a:xfrm>
        </p:spPr>
        <p:txBody>
          <a:bodyPr/>
          <a:lstStyle/>
          <a:p>
            <a:r>
              <a:rPr lang="nl-NL" sz="3200" b="1" dirty="0" smtClean="0"/>
              <a:t>DURATION-6: </a:t>
            </a:r>
            <a:r>
              <a:rPr lang="en-US" sz="3200" b="1" dirty="0" smtClean="0"/>
              <a:t>Change in </a:t>
            </a:r>
            <a:r>
              <a:rPr lang="en-US" sz="3200" b="1" dirty="0" err="1" smtClean="0"/>
              <a:t>glycaemic</a:t>
            </a:r>
            <a:r>
              <a:rPr lang="en-US" sz="3200" b="1" dirty="0" smtClean="0"/>
              <a:t> control from baseline to week 26</a:t>
            </a:r>
            <a:endParaRPr lang="nl-NL" sz="3200" b="1" dirty="0"/>
          </a:p>
        </p:txBody>
      </p:sp>
      <p:grpSp>
        <p:nvGrpSpPr>
          <p:cNvPr id="13" name="Groep 12"/>
          <p:cNvGrpSpPr/>
          <p:nvPr/>
        </p:nvGrpSpPr>
        <p:grpSpPr>
          <a:xfrm>
            <a:off x="1043609" y="1638921"/>
            <a:ext cx="6192687" cy="4155310"/>
            <a:chOff x="1043609" y="1638921"/>
            <a:chExt cx="6192687" cy="4155310"/>
          </a:xfrm>
        </p:grpSpPr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331640" y="1638921"/>
              <a:ext cx="5904656" cy="39503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6" name="Rechthoek 5"/>
            <p:cNvSpPr/>
            <p:nvPr/>
          </p:nvSpPr>
          <p:spPr>
            <a:xfrm>
              <a:off x="3694201" y="5517232"/>
              <a:ext cx="1237839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nl-NL" sz="1200" dirty="0" smtClean="0">
                  <a:solidFill>
                    <a:schemeClr val="bg1"/>
                  </a:solidFill>
                </a:rPr>
                <a:t>Time (weeks)</a:t>
              </a:r>
              <a:endParaRPr lang="nl-NL" sz="1200" dirty="0">
                <a:solidFill>
                  <a:schemeClr val="bg1"/>
                </a:solidFill>
              </a:endParaRPr>
            </a:p>
          </p:txBody>
        </p:sp>
        <p:sp>
          <p:nvSpPr>
            <p:cNvPr id="8" name="Rechthoek 7"/>
            <p:cNvSpPr/>
            <p:nvPr/>
          </p:nvSpPr>
          <p:spPr>
            <a:xfrm rot="16200000">
              <a:off x="-536956" y="3353381"/>
              <a:ext cx="3438129" cy="2769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200" dirty="0" smtClean="0">
                  <a:solidFill>
                    <a:schemeClr val="bg1"/>
                  </a:solidFill>
                </a:rPr>
                <a:t>Least-squares mean change in HbA</a:t>
              </a:r>
              <a:r>
                <a:rPr lang="en-US" sz="1200" baseline="-25000" dirty="0" smtClean="0">
                  <a:solidFill>
                    <a:schemeClr val="bg1"/>
                  </a:solidFill>
                </a:rPr>
                <a:t>1c</a:t>
              </a:r>
              <a:r>
                <a:rPr lang="en-US" sz="1200" dirty="0" smtClean="0">
                  <a:solidFill>
                    <a:schemeClr val="bg1"/>
                  </a:solidFill>
                </a:rPr>
                <a:t> (%)</a:t>
              </a:r>
              <a:endParaRPr lang="nl-NL" sz="1200" dirty="0">
                <a:solidFill>
                  <a:schemeClr val="bg1"/>
                </a:solidFill>
              </a:endParaRPr>
            </a:p>
          </p:txBody>
        </p:sp>
      </p:grpSp>
      <p:sp>
        <p:nvSpPr>
          <p:cNvPr id="14" name="Tekstvak 13"/>
          <p:cNvSpPr txBox="1"/>
          <p:nvPr/>
        </p:nvSpPr>
        <p:spPr>
          <a:xfrm>
            <a:off x="5545216" y="6309320"/>
            <a:ext cx="327525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nl-NL" sz="1200" dirty="0" err="1" smtClean="0">
                <a:solidFill>
                  <a:schemeClr val="bg1"/>
                </a:solidFill>
              </a:rPr>
              <a:t>Buse</a:t>
            </a:r>
            <a:r>
              <a:rPr lang="nl-NL" sz="1200" dirty="0" smtClean="0">
                <a:solidFill>
                  <a:schemeClr val="bg1"/>
                </a:solidFill>
              </a:rPr>
              <a:t> J </a:t>
            </a:r>
            <a:r>
              <a:rPr lang="nl-NL" sz="1200" dirty="0" smtClean="0">
                <a:solidFill>
                  <a:schemeClr val="bg1"/>
                </a:solidFill>
              </a:rPr>
              <a:t>et al. Lancet 2013; 381: 117–24</a:t>
            </a:r>
            <a:endParaRPr lang="nl-NL" sz="1200" dirty="0">
              <a:solidFill>
                <a:schemeClr val="bg1"/>
              </a:solidFill>
            </a:endParaRPr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92080" y="2708920"/>
            <a:ext cx="3561655" cy="5134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z="2800" b="1" dirty="0" smtClean="0"/>
              <a:t>DURATION-6: </a:t>
            </a:r>
            <a:r>
              <a:rPr lang="en-US" sz="2800" b="1" dirty="0" smtClean="0"/>
              <a:t>Change in bodyweight from baseline to week 26</a:t>
            </a:r>
            <a:endParaRPr lang="nl-NL" sz="2800" b="1" dirty="0"/>
          </a:p>
        </p:txBody>
      </p:sp>
      <p:grpSp>
        <p:nvGrpSpPr>
          <p:cNvPr id="14" name="Groep 13"/>
          <p:cNvGrpSpPr/>
          <p:nvPr/>
        </p:nvGrpSpPr>
        <p:grpSpPr>
          <a:xfrm>
            <a:off x="971600" y="1484785"/>
            <a:ext cx="5965632" cy="4309446"/>
            <a:chOff x="1342672" y="1484785"/>
            <a:chExt cx="5965632" cy="4309446"/>
          </a:xfrm>
        </p:grpSpPr>
        <p:pic>
          <p:nvPicPr>
            <p:cNvPr id="2051" name="Picture 3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691680" y="1834342"/>
              <a:ext cx="5616624" cy="37646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8" name="Rechthoek 7"/>
            <p:cNvSpPr/>
            <p:nvPr/>
          </p:nvSpPr>
          <p:spPr>
            <a:xfrm>
              <a:off x="3910225" y="5517232"/>
              <a:ext cx="1237839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nl-NL" sz="1200" dirty="0" smtClean="0">
                  <a:solidFill>
                    <a:schemeClr val="bg1"/>
                  </a:solidFill>
                </a:rPr>
                <a:t>Time (weeks)</a:t>
              </a:r>
              <a:endParaRPr lang="nl-NL" sz="1200" dirty="0">
                <a:solidFill>
                  <a:schemeClr val="bg1"/>
                </a:solidFill>
              </a:endParaRPr>
            </a:p>
          </p:txBody>
        </p:sp>
        <p:sp>
          <p:nvSpPr>
            <p:cNvPr id="13" name="Rechthoek 12"/>
            <p:cNvSpPr/>
            <p:nvPr/>
          </p:nvSpPr>
          <p:spPr>
            <a:xfrm rot="16200000">
              <a:off x="-535051" y="3362508"/>
              <a:ext cx="4032446" cy="2769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200" dirty="0" smtClean="0">
                  <a:solidFill>
                    <a:schemeClr val="bg1"/>
                  </a:solidFill>
                </a:rPr>
                <a:t>Least-squares mean change in bodyweight (kg)</a:t>
              </a:r>
              <a:endParaRPr lang="nl-NL" sz="1200" dirty="0">
                <a:solidFill>
                  <a:schemeClr val="bg1"/>
                </a:solidFill>
              </a:endParaRPr>
            </a:p>
          </p:txBody>
        </p:sp>
      </p:grpSp>
      <p:sp>
        <p:nvSpPr>
          <p:cNvPr id="16" name="Tekstvak 15"/>
          <p:cNvSpPr txBox="1"/>
          <p:nvPr/>
        </p:nvSpPr>
        <p:spPr>
          <a:xfrm>
            <a:off x="5545216" y="6309320"/>
            <a:ext cx="327525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nl-NL" sz="1200" dirty="0" err="1" smtClean="0">
                <a:solidFill>
                  <a:schemeClr val="bg1"/>
                </a:solidFill>
              </a:rPr>
              <a:t>Buse</a:t>
            </a:r>
            <a:r>
              <a:rPr lang="nl-NL" sz="1200" dirty="0" smtClean="0">
                <a:solidFill>
                  <a:schemeClr val="bg1"/>
                </a:solidFill>
              </a:rPr>
              <a:t> J </a:t>
            </a:r>
            <a:r>
              <a:rPr lang="nl-NL" sz="1200" dirty="0" smtClean="0">
                <a:solidFill>
                  <a:schemeClr val="bg1"/>
                </a:solidFill>
              </a:rPr>
              <a:t>et al. Lancet 2013; 381: 117–24</a:t>
            </a:r>
            <a:endParaRPr lang="nl-NL" sz="1200" dirty="0">
              <a:solidFill>
                <a:schemeClr val="bg1"/>
              </a:solidFill>
            </a:endParaRPr>
          </a:p>
        </p:txBody>
      </p:sp>
      <p:pic>
        <p:nvPicPr>
          <p:cNvPr id="17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92080" y="2708920"/>
            <a:ext cx="3561655" cy="5134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1_Office-thema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1128</TotalTime>
  <Words>65</Words>
  <Application>Microsoft Office PowerPoint</Application>
  <PresentationFormat>Diavoorstelling (4:3)</PresentationFormat>
  <Paragraphs>8</Paragraphs>
  <Slides>2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2</vt:i4>
      </vt:variant>
    </vt:vector>
  </HeadingPairs>
  <TitlesOfParts>
    <vt:vector size="3" baseType="lpstr">
      <vt:lpstr>1_Office-thema</vt:lpstr>
      <vt:lpstr>DURATION-6: Change in glycaemic control from baseline to week 26</vt:lpstr>
      <vt:lpstr>DURATION-6: Change in bodyweight from baseline to week 26</vt:lpstr>
    </vt:vector>
  </TitlesOfParts>
  <Company>Medcon Europe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ESC review 2011</dc:title>
  <dc:creator>Karan</dc:creator>
  <cp:lastModifiedBy>onno</cp:lastModifiedBy>
  <cp:revision>148</cp:revision>
  <dcterms:created xsi:type="dcterms:W3CDTF">2011-09-14T14:53:57Z</dcterms:created>
  <dcterms:modified xsi:type="dcterms:W3CDTF">2013-01-15T14:56:45Z</dcterms:modified>
</cp:coreProperties>
</file>