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0003"/>
    <a:srgbClr val="670101"/>
    <a:srgbClr val="800000"/>
    <a:srgbClr val="3500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7" d="100"/>
          <a:sy n="57" d="100"/>
        </p:scale>
        <p:origin x="-330" y="-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17DFD3-803F-FD42-A21E-1975BB90B0C4}" type="datetimeFigureOut">
              <a:rPr lang="nl-NL"/>
              <a:pPr/>
              <a:t>17-9-2013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413ED4-C4D9-AA43-9CAC-8BFB0F7CC911}" type="slidenum">
              <a:rPr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9787D-0ADD-4A84-BF78-EAAF210948D2}" type="datetimeFigureOut">
              <a:rPr lang="nl-NL" smtClean="0"/>
              <a:pPr/>
              <a:t>17-9-2013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CA09E-989E-47F0-A9D5-7A097049B9E7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i="0" baseline="0">
                <a:solidFill>
                  <a:srgbClr val="FFFF00"/>
                </a:solidFill>
                <a:latin typeface="Verdana" pitchFamily="34" charset="0"/>
              </a:defRPr>
            </a:lvl1pPr>
          </a:lstStyle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bg1"/>
                </a:solidFill>
                <a:latin typeface="Arial" pitchFamily="34" charset="0"/>
              </a:defRPr>
            </a:lvl1pPr>
            <a:lvl2pPr>
              <a:defRPr baseline="0">
                <a:solidFill>
                  <a:schemeClr val="bg1"/>
                </a:solidFill>
                <a:latin typeface="Arial" pitchFamily="34" charset="0"/>
              </a:defRPr>
            </a:lvl2pPr>
            <a:lvl3pPr>
              <a:defRPr baseline="0">
                <a:solidFill>
                  <a:schemeClr val="bg1"/>
                </a:solidFill>
                <a:latin typeface="Arial" pitchFamily="34" charset="0"/>
              </a:defRPr>
            </a:lvl3pPr>
            <a:lvl4pPr>
              <a:defRPr baseline="0">
                <a:solidFill>
                  <a:schemeClr val="bg1"/>
                </a:solidFill>
                <a:latin typeface="Arial" pitchFamily="34" charset="0"/>
              </a:defRPr>
            </a:lvl4pPr>
            <a:lvl5pPr>
              <a:defRPr baseline="0">
                <a:solidFill>
                  <a:schemeClr val="bg1"/>
                </a:solidFill>
                <a:latin typeface="Arial" pitchFamily="34" charset="0"/>
              </a:defRPr>
            </a:lvl5pPr>
          </a:lstStyle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71176-7B2E-2245-A120-94B0D6F1A217}" type="datetimeFigureOut">
              <a:rPr lang="nl-NL"/>
              <a:pPr/>
              <a:t>17-9-2013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ep 15"/>
          <p:cNvGrpSpPr/>
          <p:nvPr userDrawn="1"/>
        </p:nvGrpSpPr>
        <p:grpSpPr>
          <a:xfrm>
            <a:off x="0" y="-595964"/>
            <a:ext cx="9556280" cy="2843549"/>
            <a:chOff x="0" y="-595964"/>
            <a:chExt cx="9556280" cy="2843549"/>
          </a:xfrm>
        </p:grpSpPr>
        <p:pic>
          <p:nvPicPr>
            <p:cNvPr id="8" name="Afbeelding 7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5000"/>
            </a:blip>
            <a:srcRect l="26578"/>
            <a:stretch>
              <a:fillRect/>
            </a:stretch>
          </p:blipFill>
          <p:spPr>
            <a:xfrm>
              <a:off x="0" y="-429977"/>
              <a:ext cx="1799650" cy="2451100"/>
            </a:xfrm>
            <a:prstGeom prst="rect">
              <a:avLst/>
            </a:prstGeom>
          </p:spPr>
        </p:pic>
        <p:pic>
          <p:nvPicPr>
            <p:cNvPr id="9" name="Afbeelding 8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378625">
              <a:off x="1373742" y="-364047"/>
              <a:ext cx="2030657" cy="2030657"/>
            </a:xfrm>
            <a:prstGeom prst="rect">
              <a:avLst/>
            </a:prstGeom>
          </p:spPr>
        </p:pic>
        <p:pic>
          <p:nvPicPr>
            <p:cNvPr id="10" name="Afbeelding 9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>
              <a:off x="2233685" y="-90145"/>
              <a:ext cx="2294450" cy="2294450"/>
            </a:xfrm>
            <a:prstGeom prst="rect">
              <a:avLst/>
            </a:prstGeom>
          </p:spPr>
        </p:pic>
        <p:pic>
          <p:nvPicPr>
            <p:cNvPr id="11" name="Afbeelding 10" descr="Bloedplaatje 4_0021.png"/>
            <p:cNvPicPr>
              <a:picLocks noChangeAspect="1"/>
            </p:cNvPicPr>
            <p:nvPr userDrawn="1"/>
          </p:nvPicPr>
          <p:blipFill>
            <a:blip r:embed="rId5">
              <a:alphaModFix amt="24000"/>
            </a:blip>
            <a:stretch>
              <a:fillRect/>
            </a:stretch>
          </p:blipFill>
          <p:spPr>
            <a:xfrm rot="15228647">
              <a:off x="3970583" y="-595964"/>
              <a:ext cx="2843549" cy="2843549"/>
            </a:xfrm>
            <a:prstGeom prst="rect">
              <a:avLst/>
            </a:prstGeom>
          </p:spPr>
        </p:pic>
        <p:pic>
          <p:nvPicPr>
            <p:cNvPr id="12" name="Afbeelding 11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7000"/>
            </a:blip>
            <a:stretch>
              <a:fillRect/>
            </a:stretch>
          </p:blipFill>
          <p:spPr>
            <a:xfrm rot="1491556">
              <a:off x="5921011" y="262158"/>
              <a:ext cx="1599819" cy="1599819"/>
            </a:xfrm>
            <a:prstGeom prst="rect">
              <a:avLst/>
            </a:prstGeom>
          </p:spPr>
        </p:pic>
        <p:pic>
          <p:nvPicPr>
            <p:cNvPr id="13" name="Afbeelding 12" descr="BLOEDPLAATJE 1_0042.png"/>
            <p:cNvPicPr>
              <a:picLocks noChangeAspect="1"/>
            </p:cNvPicPr>
            <p:nvPr userDrawn="1"/>
          </p:nvPicPr>
          <p:blipFill>
            <a:blip r:embed="rId6">
              <a:alphaModFix amt="24000"/>
            </a:blip>
            <a:stretch>
              <a:fillRect/>
            </a:stretch>
          </p:blipFill>
          <p:spPr>
            <a:xfrm rot="15805686">
              <a:off x="7277098" y="-313781"/>
              <a:ext cx="2279182" cy="2279182"/>
            </a:xfrm>
            <a:prstGeom prst="rect">
              <a:avLst/>
            </a:prstGeom>
          </p:spPr>
        </p:pic>
        <p:pic>
          <p:nvPicPr>
            <p:cNvPr id="15" name="Afbeelding 14" descr="BLOEDPLAATJE 1_0008.png"/>
            <p:cNvPicPr>
              <a:picLocks noChangeAspect="1"/>
            </p:cNvPicPr>
            <p:nvPr userDrawn="1"/>
          </p:nvPicPr>
          <p:blipFill>
            <a:blip r:embed="rId4">
              <a:alphaModFix amt="21000"/>
            </a:blip>
            <a:stretch>
              <a:fillRect/>
            </a:stretch>
          </p:blipFill>
          <p:spPr>
            <a:xfrm rot="8173736">
              <a:off x="6525100" y="-81375"/>
              <a:ext cx="943054" cy="943054"/>
            </a:xfrm>
            <a:prstGeom prst="rect">
              <a:avLst/>
            </a:prstGeom>
          </p:spPr>
        </p:pic>
      </p:grpSp>
      <p:sp>
        <p:nvSpPr>
          <p:cNvPr id="17" name="Rechthoek 16"/>
          <p:cNvSpPr/>
          <p:nvPr userDrawn="1"/>
        </p:nvSpPr>
        <p:spPr>
          <a:xfrm rot="10800000"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30000">
                <a:srgbClr val="000035"/>
              </a:gs>
              <a:gs pos="100000">
                <a:srgbClr val="000480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14191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71176-7B2E-2245-A120-94B0D6F1A217}" type="datetimeFigureOut">
              <a:rPr lang="nl-NL"/>
              <a:pPr/>
              <a:t>17-9-2013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3B026-D802-A340-A95E-058596117549}" type="slidenum">
              <a:rPr/>
              <a:pPr/>
              <a:t>‹nr.›</a:t>
            </a:fld>
            <a:endParaRPr lang="nl-NL"/>
          </a:p>
        </p:txBody>
      </p:sp>
      <p:pic>
        <p:nvPicPr>
          <p:cNvPr id="14" name="Afbeelding 13" descr="BLOEDPLAATJE 1_0042.png"/>
          <p:cNvPicPr>
            <a:picLocks noChangeAspect="1"/>
          </p:cNvPicPr>
          <p:nvPr userDrawn="1"/>
        </p:nvPicPr>
        <p:blipFill>
          <a:blip r:embed="rId6">
            <a:alphaModFix amt="13000"/>
          </a:blip>
          <a:stretch>
            <a:fillRect/>
          </a:stretch>
        </p:blipFill>
        <p:spPr>
          <a:xfrm rot="4153776">
            <a:off x="3793216" y="-152748"/>
            <a:ext cx="854772" cy="854772"/>
          </a:xfrm>
          <a:prstGeom prst="rect">
            <a:avLst/>
          </a:prstGeom>
        </p:spPr>
      </p:pic>
      <p:pic>
        <p:nvPicPr>
          <p:cNvPr id="19" name="Afbeelding 18" descr="CVGK.gif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7871391" y="304549"/>
            <a:ext cx="891341" cy="11522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i="0" kern="1200" baseline="0">
          <a:solidFill>
            <a:srgbClr val="FFFF00"/>
          </a:solidFill>
          <a:latin typeface="Verdana" pitchFamily="34" charset="0"/>
          <a:ea typeface="+mj-ea"/>
          <a:cs typeface="Corbe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el 1"/>
          <p:cNvSpPr txBox="1">
            <a:spLocks/>
          </p:cNvSpPr>
          <p:nvPr/>
        </p:nvSpPr>
        <p:spPr>
          <a:xfrm>
            <a:off x="304800" y="427038"/>
            <a:ext cx="7696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nl-NL" sz="35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sp>
        <p:nvSpPr>
          <p:cNvPr id="6" name="Titel 1"/>
          <p:cNvSpPr txBox="1">
            <a:spLocks/>
          </p:cNvSpPr>
          <p:nvPr/>
        </p:nvSpPr>
        <p:spPr>
          <a:xfrm>
            <a:off x="457200" y="274638"/>
            <a:ext cx="704088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HOKUSAI-VTE: </a:t>
            </a:r>
            <a:r>
              <a:rPr kumimoji="0" lang="nl-NL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edoxaban</a:t>
            </a:r>
            <a:r>
              <a:rPr kumimoji="0" lang="nl-NL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</a:t>
            </a:r>
            <a:r>
              <a:rPr kumimoji="0" lang="nl-NL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non-inferior</a:t>
            </a:r>
            <a:r>
              <a:rPr kumimoji="0" lang="nl-NL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to </a:t>
            </a:r>
            <a:r>
              <a:rPr kumimoji="0" lang="nl-NL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warfarin</a:t>
            </a:r>
            <a:r>
              <a:rPr kumimoji="0" lang="nl-NL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in </a:t>
            </a:r>
            <a:r>
              <a:rPr kumimoji="0" lang="nl-NL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prevention</a:t>
            </a:r>
            <a:r>
              <a:rPr kumimoji="0" lang="nl-NL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of </a:t>
            </a:r>
            <a:r>
              <a:rPr kumimoji="0" lang="nl-NL" sz="30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recurrent</a:t>
            </a:r>
            <a:r>
              <a:rPr kumimoji="0" lang="nl-NL" sz="3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Verdana" pitchFamily="34" charset="0"/>
                <a:ea typeface="+mj-ea"/>
                <a:cs typeface="Corbel"/>
              </a:rPr>
              <a:t> VTE</a:t>
            </a:r>
            <a:endParaRPr kumimoji="0" lang="nl-NL" sz="30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Verdana" pitchFamily="34" charset="0"/>
              <a:ea typeface="+mj-ea"/>
              <a:cs typeface="Corbel"/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541830" y="2090057"/>
            <a:ext cx="8255418" cy="3765673"/>
            <a:chOff x="541830" y="2090057"/>
            <a:chExt cx="8255418" cy="3765673"/>
          </a:xfrm>
        </p:grpSpPr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979326" y="2090057"/>
              <a:ext cx="7817922" cy="3416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9" name="Rechthoek 8"/>
            <p:cNvSpPr/>
            <p:nvPr/>
          </p:nvSpPr>
          <p:spPr>
            <a:xfrm rot="16200000">
              <a:off x="-717538" y="3660919"/>
              <a:ext cx="2857289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1600" dirty="0" err="1" smtClean="0">
                  <a:solidFill>
                    <a:schemeClr val="bg1"/>
                  </a:solidFill>
                </a:rPr>
                <a:t>Adjudicated</a:t>
              </a:r>
              <a:r>
                <a:rPr lang="nl-NL" sz="1600" dirty="0" smtClean="0">
                  <a:solidFill>
                    <a:schemeClr val="bg1"/>
                  </a:solidFill>
                </a:rPr>
                <a:t> </a:t>
              </a:r>
              <a:r>
                <a:rPr lang="nl-NL" sz="1600" dirty="0" err="1" smtClean="0">
                  <a:solidFill>
                    <a:schemeClr val="bg1"/>
                  </a:solidFill>
                </a:rPr>
                <a:t>Recurrent</a:t>
              </a:r>
              <a:r>
                <a:rPr lang="nl-NL" sz="1600" dirty="0" smtClean="0">
                  <a:solidFill>
                    <a:schemeClr val="bg1"/>
                  </a:solidFill>
                </a:rPr>
                <a:t> VTE (%)</a:t>
              </a:r>
            </a:p>
          </p:txBody>
        </p:sp>
        <p:sp>
          <p:nvSpPr>
            <p:cNvPr id="10" name="Rechthoek 9"/>
            <p:cNvSpPr/>
            <p:nvPr/>
          </p:nvSpPr>
          <p:spPr>
            <a:xfrm>
              <a:off x="4108517" y="5486398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Days</a:t>
              </a:r>
              <a:endParaRPr lang="nl-NL" dirty="0">
                <a:solidFill>
                  <a:schemeClr val="bg1"/>
                </a:solidFill>
              </a:endParaRPr>
            </a:p>
          </p:txBody>
        </p:sp>
      </p:grpSp>
      <p:sp>
        <p:nvSpPr>
          <p:cNvPr id="11" name="Tekstvak 10"/>
          <p:cNvSpPr txBox="1"/>
          <p:nvPr/>
        </p:nvSpPr>
        <p:spPr>
          <a:xfrm>
            <a:off x="6629400" y="630936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Buller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i="1" dirty="0" smtClean="0">
                <a:solidFill>
                  <a:schemeClr val="bg1"/>
                </a:solidFill>
              </a:rPr>
              <a:t>et al.</a:t>
            </a:r>
            <a:r>
              <a:rPr lang="nl-NL" dirty="0" smtClean="0">
                <a:solidFill>
                  <a:schemeClr val="bg1"/>
                </a:solidFill>
              </a:rPr>
              <a:t>, NEJM 2013</a:t>
            </a:r>
            <a:endParaRPr lang="nl-NL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ep 4"/>
          <p:cNvGrpSpPr/>
          <p:nvPr/>
        </p:nvGrpSpPr>
        <p:grpSpPr>
          <a:xfrm>
            <a:off x="266240" y="1941822"/>
            <a:ext cx="7784356" cy="3981796"/>
            <a:chOff x="266240" y="1941822"/>
            <a:chExt cx="7784356" cy="3981796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809556" y="2321177"/>
              <a:ext cx="7241040" cy="31728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Rechthoek 6"/>
            <p:cNvSpPr/>
            <p:nvPr/>
          </p:nvSpPr>
          <p:spPr>
            <a:xfrm>
              <a:off x="3945256" y="5554286"/>
              <a:ext cx="6254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dirty="0" err="1" smtClean="0">
                  <a:solidFill>
                    <a:schemeClr val="bg1"/>
                  </a:solidFill>
                </a:rPr>
                <a:t>Days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8" name="Rechthoek 7"/>
            <p:cNvSpPr/>
            <p:nvPr/>
          </p:nvSpPr>
          <p:spPr>
            <a:xfrm rot="16200000">
              <a:off x="-1087091" y="3295153"/>
              <a:ext cx="3229881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400" dirty="0" smtClean="0">
                  <a:solidFill>
                    <a:schemeClr val="bg1"/>
                  </a:solidFill>
                </a:rPr>
                <a:t>Adjudicated Major or Clinically Relevant</a:t>
              </a:r>
            </a:p>
            <a:p>
              <a:r>
                <a:rPr lang="en-US" sz="1400" dirty="0" err="1" smtClean="0">
                  <a:solidFill>
                    <a:schemeClr val="bg1"/>
                  </a:solidFill>
                </a:rPr>
                <a:t>Nonmajor</a:t>
              </a:r>
              <a:r>
                <a:rPr lang="en-US" sz="1400" dirty="0" smtClean="0">
                  <a:solidFill>
                    <a:schemeClr val="bg1"/>
                  </a:solidFill>
                </a:rPr>
                <a:t> Bleeding (%)</a:t>
              </a:r>
              <a:endParaRPr lang="nl-NL" sz="1400" dirty="0">
                <a:solidFill>
                  <a:schemeClr val="bg1"/>
                </a:solidFill>
              </a:endParaRPr>
            </a:p>
          </p:txBody>
        </p:sp>
      </p:grpSp>
      <p:sp>
        <p:nvSpPr>
          <p:cNvPr id="9" name="Tekstvak 8"/>
          <p:cNvSpPr txBox="1"/>
          <p:nvPr/>
        </p:nvSpPr>
        <p:spPr>
          <a:xfrm>
            <a:off x="6629400" y="630936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Buller</a:t>
            </a:r>
            <a:r>
              <a:rPr lang="nl-NL" dirty="0" smtClean="0">
                <a:solidFill>
                  <a:schemeClr val="bg1"/>
                </a:solidFill>
              </a:rPr>
              <a:t> </a:t>
            </a:r>
            <a:r>
              <a:rPr lang="nl-NL" i="1" dirty="0" smtClean="0">
                <a:solidFill>
                  <a:schemeClr val="bg1"/>
                </a:solidFill>
              </a:rPr>
              <a:t>et al.</a:t>
            </a:r>
            <a:r>
              <a:rPr lang="nl-NL" dirty="0" smtClean="0">
                <a:solidFill>
                  <a:schemeClr val="bg1"/>
                </a:solidFill>
              </a:rPr>
              <a:t>, NEJM 2013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93280" cy="1143000"/>
          </a:xfrm>
        </p:spPr>
        <p:txBody>
          <a:bodyPr>
            <a:noAutofit/>
          </a:bodyPr>
          <a:lstStyle/>
          <a:p>
            <a:r>
              <a:rPr lang="nl-NL" sz="3000" dirty="0" smtClean="0"/>
              <a:t>HOKUSAI-VTE</a:t>
            </a:r>
            <a:r>
              <a:rPr lang="nl-NL" sz="3000" dirty="0" smtClean="0"/>
              <a:t>: </a:t>
            </a:r>
            <a:r>
              <a:rPr lang="nl-NL" sz="3000" dirty="0" err="1" smtClean="0"/>
              <a:t>fewer</a:t>
            </a:r>
            <a:r>
              <a:rPr lang="nl-NL" sz="3000" dirty="0" smtClean="0"/>
              <a:t> </a:t>
            </a:r>
            <a:r>
              <a:rPr lang="nl-NL" sz="3000" dirty="0" err="1" smtClean="0"/>
              <a:t>bleedings</a:t>
            </a:r>
            <a:r>
              <a:rPr lang="nl-NL" sz="3000" dirty="0" smtClean="0"/>
              <a:t> </a:t>
            </a:r>
            <a:r>
              <a:rPr lang="nl-NL" sz="3000" dirty="0" err="1" smtClean="0"/>
              <a:t>after</a:t>
            </a:r>
            <a:r>
              <a:rPr lang="nl-NL" sz="3000" dirty="0" smtClean="0"/>
              <a:t> </a:t>
            </a:r>
            <a:r>
              <a:rPr lang="nl-NL" sz="3000" dirty="0" err="1" smtClean="0"/>
              <a:t>edoxaban</a:t>
            </a:r>
            <a:r>
              <a:rPr lang="nl-NL" sz="3000" dirty="0" smtClean="0"/>
              <a:t> vs. </a:t>
            </a:r>
            <a:r>
              <a:rPr lang="nl-NL" sz="3000" dirty="0" err="1" smtClean="0"/>
              <a:t>warfarin</a:t>
            </a:r>
            <a:r>
              <a:rPr lang="nl-NL" sz="3000" dirty="0" smtClean="0"/>
              <a:t> in </a:t>
            </a:r>
            <a:r>
              <a:rPr lang="nl-NL" sz="3000" dirty="0" err="1" smtClean="0"/>
              <a:t>patients</a:t>
            </a:r>
            <a:r>
              <a:rPr lang="nl-NL" sz="3000" dirty="0" smtClean="0"/>
              <a:t> </a:t>
            </a:r>
            <a:r>
              <a:rPr lang="nl-NL" sz="3000" dirty="0" err="1" smtClean="0"/>
              <a:t>with</a:t>
            </a:r>
            <a:r>
              <a:rPr lang="nl-NL" sz="3000" dirty="0" smtClean="0"/>
              <a:t> VTE </a:t>
            </a:r>
            <a:r>
              <a:rPr lang="nl-NL" sz="3000" dirty="0" err="1" smtClean="0"/>
              <a:t>or</a:t>
            </a:r>
            <a:r>
              <a:rPr lang="nl-NL" sz="3000" dirty="0" smtClean="0"/>
              <a:t> PE</a:t>
            </a:r>
            <a:endParaRPr lang="nl-NL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52</Words>
  <Application>Microsoft Office PowerPoint</Application>
  <PresentationFormat>Diavoorstelling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3" baseType="lpstr">
      <vt:lpstr>Office-thema</vt:lpstr>
      <vt:lpstr>Dia 1</vt:lpstr>
      <vt:lpstr>HOKUSAI-VTE: fewer bleedings after edoxaban vs. warfarin in patients with VTE or PE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Onno Kaagman</dc:creator>
  <cp:lastModifiedBy>Judith</cp:lastModifiedBy>
  <cp:revision>19</cp:revision>
  <dcterms:created xsi:type="dcterms:W3CDTF">2013-04-15T08:15:24Z</dcterms:created>
  <dcterms:modified xsi:type="dcterms:W3CDTF">2013-09-17T07:37:04Z</dcterms:modified>
</cp:coreProperties>
</file>