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57" r:id="rId3"/>
    <p:sldId id="269" r:id="rId4"/>
    <p:sldId id="270" r:id="rId5"/>
    <p:sldId id="266" r:id="rId6"/>
    <p:sldId id="273" r:id="rId7"/>
    <p:sldId id="359" r:id="rId8"/>
    <p:sldId id="272" r:id="rId9"/>
    <p:sldId id="321" r:id="rId10"/>
    <p:sldId id="283" r:id="rId11"/>
    <p:sldId id="284" r:id="rId12"/>
    <p:sldId id="336" r:id="rId13"/>
    <p:sldId id="279" r:id="rId14"/>
    <p:sldId id="287" r:id="rId15"/>
    <p:sldId id="292" r:id="rId16"/>
    <p:sldId id="258" r:id="rId17"/>
    <p:sldId id="261" r:id="rId18"/>
    <p:sldId id="323" r:id="rId19"/>
    <p:sldId id="338" r:id="rId20"/>
    <p:sldId id="351" r:id="rId21"/>
    <p:sldId id="352" r:id="rId22"/>
    <p:sldId id="331" r:id="rId23"/>
    <p:sldId id="341" r:id="rId24"/>
    <p:sldId id="330" r:id="rId25"/>
    <p:sldId id="329" r:id="rId26"/>
    <p:sldId id="342" r:id="rId27"/>
    <p:sldId id="343" r:id="rId28"/>
    <p:sldId id="277" r:id="rId29"/>
    <p:sldId id="282" r:id="rId30"/>
    <p:sldId id="290" r:id="rId31"/>
    <p:sldId id="278" r:id="rId32"/>
    <p:sldId id="276" r:id="rId33"/>
    <p:sldId id="320" r:id="rId34"/>
    <p:sldId id="280" r:id="rId35"/>
    <p:sldId id="344" r:id="rId36"/>
    <p:sldId id="275" r:id="rId37"/>
    <p:sldId id="300" r:id="rId38"/>
    <p:sldId id="358" r:id="rId39"/>
    <p:sldId id="332" r:id="rId40"/>
    <p:sldId id="345" r:id="rId41"/>
    <p:sldId id="291" r:id="rId42"/>
    <p:sldId id="289" r:id="rId43"/>
    <p:sldId id="325" r:id="rId44"/>
    <p:sldId id="355" r:id="rId45"/>
    <p:sldId id="333" r:id="rId46"/>
    <p:sldId id="347" r:id="rId47"/>
    <p:sldId id="334" r:id="rId48"/>
    <p:sldId id="357" r:id="rId49"/>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49" autoAdjust="0"/>
    <p:restoredTop sz="94660"/>
  </p:normalViewPr>
  <p:slideViewPr>
    <p:cSldViewPr showGuides="1">
      <p:cViewPr>
        <p:scale>
          <a:sx n="66" d="100"/>
          <a:sy n="66" d="100"/>
        </p:scale>
        <p:origin x="-1026" y="-89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87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742BA2-660A-4589-B644-C048F5B05FDE}" type="datetimeFigureOut">
              <a:rPr lang="nl-NL" smtClean="0"/>
              <a:pPr/>
              <a:t>3-4-2013</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3898DD-15D0-4215-80CC-654D6C274103}" type="slidenum">
              <a:rPr lang="nl-NL" smtClean="0"/>
              <a:pPr/>
              <a:t>‹nr.›</a:t>
            </a:fld>
            <a:endParaRPr lang="nl-NL"/>
          </a:p>
        </p:txBody>
      </p:sp>
    </p:spTree>
    <p:extLst>
      <p:ext uri="{BB962C8B-B14F-4D97-AF65-F5344CB8AC3E}">
        <p14:creationId xmlns:p14="http://schemas.microsoft.com/office/powerpoint/2010/main" xmlns="" val="267525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C3898DD-15D0-4215-80CC-654D6C274103}" type="slidenum">
              <a:rPr lang="nl-NL" smtClean="0"/>
              <a:pPr/>
              <a:t>24</a:t>
            </a:fld>
            <a:endParaRPr lang="nl-NL"/>
          </a:p>
        </p:txBody>
      </p:sp>
    </p:spTree>
    <p:extLst>
      <p:ext uri="{BB962C8B-B14F-4D97-AF65-F5344CB8AC3E}">
        <p14:creationId xmlns:p14="http://schemas.microsoft.com/office/powerpoint/2010/main" xmlns="" val="550503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8E00047F-68FD-4E8E-9806-30BAFA28A795}" type="datetimeFigureOut">
              <a:rPr lang="nl-NL" smtClean="0"/>
              <a:pPr/>
              <a:t>3-4-2013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C0840B5-E5FF-4519-8E1C-FD49260D4C45}"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E00047F-68FD-4E8E-9806-30BAFA28A795}" type="datetimeFigureOut">
              <a:rPr lang="nl-NL" smtClean="0"/>
              <a:pPr/>
              <a:t>3-4-2013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C0840B5-E5FF-4519-8E1C-FD49260D4C45}"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E00047F-68FD-4E8E-9806-30BAFA28A795}" type="datetimeFigureOut">
              <a:rPr lang="nl-NL" smtClean="0"/>
              <a:pPr/>
              <a:t>3-4-2013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C0840B5-E5FF-4519-8E1C-FD49260D4C45}"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E00047F-68FD-4E8E-9806-30BAFA28A795}" type="datetimeFigureOut">
              <a:rPr lang="nl-NL" smtClean="0"/>
              <a:pPr/>
              <a:t>3-4-2013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C0840B5-E5FF-4519-8E1C-FD49260D4C45}"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8E00047F-68FD-4E8E-9806-30BAFA28A795}" type="datetimeFigureOut">
              <a:rPr lang="nl-NL" smtClean="0"/>
              <a:pPr/>
              <a:t>3-4-2013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C0840B5-E5FF-4519-8E1C-FD49260D4C45}"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8E00047F-68FD-4E8E-9806-30BAFA28A795}" type="datetimeFigureOut">
              <a:rPr lang="nl-NL" smtClean="0"/>
              <a:pPr/>
              <a:t>3-4-2013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C0840B5-E5FF-4519-8E1C-FD49260D4C45}"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8E00047F-68FD-4E8E-9806-30BAFA28A795}" type="datetimeFigureOut">
              <a:rPr lang="nl-NL" smtClean="0"/>
              <a:pPr/>
              <a:t>3-4-2013</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CC0840B5-E5FF-4519-8E1C-FD49260D4C45}"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8E00047F-68FD-4E8E-9806-30BAFA28A795}" type="datetimeFigureOut">
              <a:rPr lang="nl-NL" smtClean="0"/>
              <a:pPr/>
              <a:t>3-4-2013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CC0840B5-E5FF-4519-8E1C-FD49260D4C45}"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8E00047F-68FD-4E8E-9806-30BAFA28A795}" type="datetimeFigureOut">
              <a:rPr lang="nl-NL" smtClean="0"/>
              <a:pPr/>
              <a:t>3-4-2013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CC0840B5-E5FF-4519-8E1C-FD49260D4C45}"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8E00047F-68FD-4E8E-9806-30BAFA28A795}" type="datetimeFigureOut">
              <a:rPr lang="nl-NL" smtClean="0"/>
              <a:pPr/>
              <a:t>3-4-2013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C0840B5-E5FF-4519-8E1C-FD49260D4C45}"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8E00047F-68FD-4E8E-9806-30BAFA28A795}" type="datetimeFigureOut">
              <a:rPr lang="nl-NL" smtClean="0"/>
              <a:pPr/>
              <a:t>3-4-2013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C0840B5-E5FF-4519-8E1C-FD49260D4C45}"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00047F-68FD-4E8E-9806-30BAFA28A795}" type="datetimeFigureOut">
              <a:rPr lang="nl-NL" smtClean="0"/>
              <a:pPr/>
              <a:t>3-4-2013</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0840B5-E5FF-4519-8E1C-FD49260D4C45}"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emf"/></Relationships>
</file>

<file path=ppt/slides/_rels/slide44.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nl-NL" b="1" dirty="0" err="1" smtClean="0">
                <a:solidFill>
                  <a:srgbClr val="FFFF00"/>
                </a:solidFill>
              </a:rPr>
              <a:t>Biomarkers</a:t>
            </a:r>
            <a:r>
              <a:rPr lang="nl-NL" sz="3600" b="1" dirty="0" smtClean="0">
                <a:solidFill>
                  <a:srgbClr val="FFFF00"/>
                </a:solidFill>
              </a:rPr>
              <a:t/>
            </a:r>
            <a:br>
              <a:rPr lang="nl-NL" sz="3600" b="1" dirty="0" smtClean="0">
                <a:solidFill>
                  <a:srgbClr val="FFFF00"/>
                </a:solidFill>
              </a:rPr>
            </a:br>
            <a:r>
              <a:rPr lang="nl-NL" sz="3600" b="1" dirty="0" smtClean="0">
                <a:solidFill>
                  <a:srgbClr val="FFFF00"/>
                </a:solidFill>
              </a:rPr>
              <a:t/>
            </a:r>
            <a:br>
              <a:rPr lang="nl-NL" sz="3600" b="1" dirty="0" smtClean="0">
                <a:solidFill>
                  <a:srgbClr val="FFFF00"/>
                </a:solidFill>
              </a:rPr>
            </a:br>
            <a:r>
              <a:rPr lang="nl-NL" sz="2200" b="1" dirty="0" err="1" smtClean="0">
                <a:solidFill>
                  <a:srgbClr val="FFFF00"/>
                </a:solidFill>
              </a:rPr>
              <a:t>Cardiovascular</a:t>
            </a:r>
            <a:r>
              <a:rPr lang="nl-NL" sz="2200" b="1" dirty="0" smtClean="0">
                <a:solidFill>
                  <a:srgbClr val="FFFF00"/>
                </a:solidFill>
              </a:rPr>
              <a:t> </a:t>
            </a:r>
            <a:r>
              <a:rPr lang="nl-NL" sz="2200" b="1" dirty="0">
                <a:solidFill>
                  <a:srgbClr val="FFFF00"/>
                </a:solidFill>
              </a:rPr>
              <a:t>C</a:t>
            </a:r>
            <a:r>
              <a:rPr lang="nl-NL" sz="2200" b="1" dirty="0" smtClean="0">
                <a:solidFill>
                  <a:srgbClr val="FFFF00"/>
                </a:solidFill>
              </a:rPr>
              <a:t>onference</a:t>
            </a:r>
            <a:r>
              <a:rPr lang="nl-NL" sz="2200" b="1" dirty="0">
                <a:solidFill>
                  <a:srgbClr val="FFFF00"/>
                </a:solidFill>
              </a:rPr>
              <a:t/>
            </a:r>
            <a:br>
              <a:rPr lang="nl-NL" sz="2200" b="1" dirty="0">
                <a:solidFill>
                  <a:srgbClr val="FFFF00"/>
                </a:solidFill>
              </a:rPr>
            </a:br>
            <a:r>
              <a:rPr lang="nl-NL" sz="2200" b="1" dirty="0" smtClean="0">
                <a:solidFill>
                  <a:srgbClr val="FFFF00"/>
                </a:solidFill>
              </a:rPr>
              <a:t>Noordwijkerhout, 14-03-2013</a:t>
            </a:r>
            <a:br>
              <a:rPr lang="nl-NL" sz="2200" b="1" dirty="0" smtClean="0">
                <a:solidFill>
                  <a:srgbClr val="FFFF00"/>
                </a:solidFill>
              </a:rPr>
            </a:br>
            <a:r>
              <a:rPr lang="nl-NL" sz="3600" b="1" dirty="0" smtClean="0">
                <a:solidFill>
                  <a:srgbClr val="FFFF00"/>
                </a:solidFill>
              </a:rPr>
              <a:t/>
            </a:r>
            <a:br>
              <a:rPr lang="nl-NL" sz="3600" b="1" dirty="0" smtClean="0">
                <a:solidFill>
                  <a:srgbClr val="FFFF00"/>
                </a:solidFill>
              </a:rPr>
            </a:br>
            <a:endParaRPr lang="nl-NL" sz="3600" b="1" dirty="0">
              <a:solidFill>
                <a:srgbClr val="FFFF00"/>
              </a:solidFill>
            </a:endParaRPr>
          </a:p>
        </p:txBody>
      </p:sp>
      <p:sp>
        <p:nvSpPr>
          <p:cNvPr id="3" name="Ondertitel 2"/>
          <p:cNvSpPr>
            <a:spLocks noGrp="1"/>
          </p:cNvSpPr>
          <p:nvPr>
            <p:ph type="subTitle" idx="1"/>
          </p:nvPr>
        </p:nvSpPr>
        <p:spPr>
          <a:xfrm>
            <a:off x="1371600" y="4916760"/>
            <a:ext cx="6400800" cy="1752600"/>
          </a:xfrm>
        </p:spPr>
        <p:txBody>
          <a:bodyPr>
            <a:normAutofit/>
          </a:bodyPr>
          <a:lstStyle/>
          <a:p>
            <a:r>
              <a:rPr lang="nl-NL" sz="2000" b="1" dirty="0" smtClean="0">
                <a:solidFill>
                  <a:schemeClr val="bg1"/>
                </a:solidFill>
              </a:rPr>
              <a:t>Matthijs Boekholdt, MD </a:t>
            </a:r>
            <a:r>
              <a:rPr lang="nl-NL" sz="2000" b="1" dirty="0" err="1" smtClean="0">
                <a:solidFill>
                  <a:schemeClr val="bg1"/>
                </a:solidFill>
              </a:rPr>
              <a:t>PhD</a:t>
            </a:r>
            <a:endParaRPr lang="nl-NL" sz="2000" b="1" dirty="0" smtClean="0">
              <a:solidFill>
                <a:schemeClr val="bg1"/>
              </a:solidFill>
            </a:endParaRPr>
          </a:p>
          <a:p>
            <a:r>
              <a:rPr lang="nl-NL" sz="2000" b="1" dirty="0" err="1" smtClean="0">
                <a:solidFill>
                  <a:schemeClr val="bg1"/>
                </a:solidFill>
              </a:rPr>
              <a:t>Department</a:t>
            </a:r>
            <a:r>
              <a:rPr lang="nl-NL" sz="2000" b="1" dirty="0" smtClean="0">
                <a:solidFill>
                  <a:schemeClr val="bg1"/>
                </a:solidFill>
              </a:rPr>
              <a:t> of </a:t>
            </a:r>
            <a:r>
              <a:rPr lang="nl-NL" sz="2000" b="1" dirty="0" err="1" smtClean="0">
                <a:solidFill>
                  <a:schemeClr val="bg1"/>
                </a:solidFill>
              </a:rPr>
              <a:t>Cardiology</a:t>
            </a:r>
            <a:endParaRPr lang="nl-NL" sz="2000" b="1" dirty="0" smtClean="0">
              <a:solidFill>
                <a:schemeClr val="bg1"/>
              </a:solidFill>
            </a:endParaRPr>
          </a:p>
          <a:p>
            <a:r>
              <a:rPr lang="nl-NL" sz="2000" b="1" dirty="0" err="1" smtClean="0">
                <a:solidFill>
                  <a:schemeClr val="bg1"/>
                </a:solidFill>
              </a:rPr>
              <a:t>Academic</a:t>
            </a:r>
            <a:r>
              <a:rPr lang="nl-NL" sz="2000" b="1" dirty="0" smtClean="0">
                <a:solidFill>
                  <a:schemeClr val="bg1"/>
                </a:solidFill>
              </a:rPr>
              <a:t> </a:t>
            </a:r>
            <a:r>
              <a:rPr lang="nl-NL" sz="2000" b="1" dirty="0" err="1" smtClean="0">
                <a:solidFill>
                  <a:schemeClr val="bg1"/>
                </a:solidFill>
              </a:rPr>
              <a:t>Medical</a:t>
            </a:r>
            <a:r>
              <a:rPr lang="nl-NL" sz="2000" b="1" dirty="0" smtClean="0">
                <a:solidFill>
                  <a:schemeClr val="bg1"/>
                </a:solidFill>
              </a:rPr>
              <a:t> Center</a:t>
            </a:r>
          </a:p>
          <a:p>
            <a:r>
              <a:rPr lang="nl-NL" sz="2000" b="1" dirty="0" smtClean="0">
                <a:solidFill>
                  <a:schemeClr val="bg1"/>
                </a:solidFill>
              </a:rPr>
              <a:t>Amsterdam, The </a:t>
            </a:r>
            <a:r>
              <a:rPr lang="nl-NL" sz="2000" b="1" dirty="0" err="1" smtClean="0">
                <a:solidFill>
                  <a:schemeClr val="bg1"/>
                </a:solidFill>
              </a:rPr>
              <a:t>Netherlands</a:t>
            </a:r>
            <a:endParaRPr lang="nl-NL" sz="2000" b="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7384122" y="6474822"/>
            <a:ext cx="1724382" cy="338554"/>
          </a:xfrm>
          <a:prstGeom prst="rect">
            <a:avLst/>
          </a:prstGeom>
          <a:noFill/>
        </p:spPr>
        <p:txBody>
          <a:bodyPr wrap="none" rtlCol="0">
            <a:spAutoFit/>
          </a:bodyPr>
          <a:lstStyle/>
          <a:p>
            <a:pPr algn="r"/>
            <a:r>
              <a:rPr lang="nl-NL" sz="1600" b="1" dirty="0" smtClean="0">
                <a:solidFill>
                  <a:schemeClr val="bg1"/>
                </a:solidFill>
              </a:rPr>
              <a:t>CTTC. Lancet 2005</a:t>
            </a:r>
            <a:endParaRPr lang="nl-NL" sz="1600" b="1" dirty="0">
              <a:solidFill>
                <a:schemeClr val="bg1"/>
              </a:solidFill>
            </a:endParaRPr>
          </a:p>
        </p:txBody>
      </p:sp>
      <p:pic>
        <p:nvPicPr>
          <p:cNvPr id="23553" name="Picture 1"/>
          <p:cNvPicPr>
            <a:picLocks noChangeAspect="1" noChangeArrowheads="1"/>
          </p:cNvPicPr>
          <p:nvPr/>
        </p:nvPicPr>
        <p:blipFill>
          <a:blip r:embed="rId2" cstate="print"/>
          <a:srcRect/>
          <a:stretch>
            <a:fillRect/>
          </a:stretch>
        </p:blipFill>
        <p:spPr bwMode="auto">
          <a:xfrm>
            <a:off x="2339752" y="1844502"/>
            <a:ext cx="4409752" cy="4824858"/>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971600" y="154032"/>
            <a:ext cx="7200800" cy="1618784"/>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8057127" y="6474822"/>
            <a:ext cx="1051377" cy="338554"/>
          </a:xfrm>
          <a:prstGeom prst="rect">
            <a:avLst/>
          </a:prstGeom>
          <a:noFill/>
        </p:spPr>
        <p:txBody>
          <a:bodyPr wrap="none" rtlCol="0">
            <a:spAutoFit/>
          </a:bodyPr>
          <a:lstStyle/>
          <a:p>
            <a:pPr algn="r"/>
            <a:r>
              <a:rPr lang="nl-NL" sz="1600" b="1" dirty="0" smtClean="0">
                <a:solidFill>
                  <a:schemeClr val="bg1"/>
                </a:solidFill>
              </a:rPr>
              <a:t>JACC 2012</a:t>
            </a:r>
            <a:endParaRPr lang="nl-NL" sz="1600" b="1" dirty="0">
              <a:solidFill>
                <a:schemeClr val="bg1"/>
              </a:solidFill>
            </a:endParaRPr>
          </a:p>
        </p:txBody>
      </p:sp>
      <p:sp>
        <p:nvSpPr>
          <p:cNvPr id="9" name="Tijdelijke aanduiding voor inhoud 8"/>
          <p:cNvSpPr>
            <a:spLocks noGrp="1"/>
          </p:cNvSpPr>
          <p:nvPr>
            <p:ph idx="1"/>
          </p:nvPr>
        </p:nvSpPr>
        <p:spPr>
          <a:xfrm>
            <a:off x="457200" y="4437112"/>
            <a:ext cx="8229600" cy="1080120"/>
          </a:xfrm>
        </p:spPr>
        <p:txBody>
          <a:bodyPr>
            <a:normAutofit/>
          </a:bodyPr>
          <a:lstStyle/>
          <a:p>
            <a:r>
              <a:rPr lang="en-US" sz="2000" b="1" dirty="0" smtClean="0">
                <a:solidFill>
                  <a:schemeClr val="bg1"/>
                </a:solidFill>
              </a:rPr>
              <a:t>Prolonged exposure to lower LDL-C beginning early in life is associated with a reduction in the risk of CHD.</a:t>
            </a:r>
            <a:endParaRPr lang="nl-NL" sz="2000" b="1" dirty="0">
              <a:solidFill>
                <a:schemeClr val="bg1"/>
              </a:solidFill>
            </a:endParaRPr>
          </a:p>
        </p:txBody>
      </p:sp>
      <p:pic>
        <p:nvPicPr>
          <p:cNvPr id="2050" name="Picture 2"/>
          <p:cNvPicPr>
            <a:picLocks noChangeAspect="1" noChangeArrowheads="1"/>
          </p:cNvPicPr>
          <p:nvPr/>
        </p:nvPicPr>
        <p:blipFill>
          <a:blip r:embed="rId2" cstate="print"/>
          <a:srcRect t="1486"/>
          <a:stretch>
            <a:fillRect/>
          </a:stretch>
        </p:blipFill>
        <p:spPr bwMode="auto">
          <a:xfrm>
            <a:off x="638175" y="404664"/>
            <a:ext cx="7867650" cy="3312368"/>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smtClean="0">
                <a:solidFill>
                  <a:srgbClr val="FFFF00"/>
                </a:solidFill>
              </a:rPr>
              <a:t>Mendel</a:t>
            </a:r>
            <a:endParaRPr lang="nl-NL" sz="3600" b="1" dirty="0">
              <a:solidFill>
                <a:srgbClr val="FFFF00"/>
              </a:solidFill>
            </a:endParaRPr>
          </a:p>
        </p:txBody>
      </p:sp>
      <p:sp>
        <p:nvSpPr>
          <p:cNvPr id="3" name="Tijdelijke aanduiding voor inhoud 2"/>
          <p:cNvSpPr>
            <a:spLocks noGrp="1"/>
          </p:cNvSpPr>
          <p:nvPr>
            <p:ph idx="1"/>
          </p:nvPr>
        </p:nvSpPr>
        <p:spPr>
          <a:xfrm>
            <a:off x="457200" y="1556792"/>
            <a:ext cx="5050904" cy="4392488"/>
          </a:xfrm>
        </p:spPr>
        <p:txBody>
          <a:bodyPr>
            <a:normAutofit lnSpcReduction="10000"/>
          </a:bodyPr>
          <a:lstStyle/>
          <a:p>
            <a:r>
              <a:rPr lang="nl-NL" sz="2000" b="1" dirty="0" smtClean="0">
                <a:solidFill>
                  <a:srgbClr val="FFFFFF"/>
                </a:solidFill>
              </a:rPr>
              <a:t>The </a:t>
            </a:r>
            <a:r>
              <a:rPr lang="nl-NL" sz="2000" b="1" dirty="0">
                <a:solidFill>
                  <a:srgbClr val="FFFFFF"/>
                </a:solidFill>
              </a:rPr>
              <a:t>Law of Independent </a:t>
            </a:r>
            <a:r>
              <a:rPr lang="nl-NL" sz="2000" b="1" dirty="0" err="1" smtClean="0">
                <a:solidFill>
                  <a:srgbClr val="FFFFFF"/>
                </a:solidFill>
              </a:rPr>
              <a:t>Assortment</a:t>
            </a:r>
            <a:r>
              <a:rPr lang="nl-NL" sz="2000" b="1" dirty="0" smtClean="0">
                <a:solidFill>
                  <a:srgbClr val="FFFFFF"/>
                </a:solidFill>
              </a:rPr>
              <a:t> </a:t>
            </a:r>
            <a:r>
              <a:rPr lang="nl-NL" sz="2000" b="1" dirty="0" err="1" smtClean="0">
                <a:solidFill>
                  <a:srgbClr val="FFFFFF"/>
                </a:solidFill>
              </a:rPr>
              <a:t>states</a:t>
            </a:r>
            <a:r>
              <a:rPr lang="nl-NL" sz="2000" b="1" dirty="0" smtClean="0">
                <a:solidFill>
                  <a:srgbClr val="FFFFFF"/>
                </a:solidFill>
              </a:rPr>
              <a:t> </a:t>
            </a:r>
            <a:r>
              <a:rPr lang="nl-NL" sz="2000" b="1" dirty="0" err="1">
                <a:solidFill>
                  <a:srgbClr val="FFFFFF"/>
                </a:solidFill>
              </a:rPr>
              <a:t>that</a:t>
            </a:r>
            <a:r>
              <a:rPr lang="nl-NL" sz="2000" b="1" dirty="0">
                <a:solidFill>
                  <a:srgbClr val="FFFFFF"/>
                </a:solidFill>
              </a:rPr>
              <a:t> separate </a:t>
            </a:r>
            <a:r>
              <a:rPr lang="nl-NL" sz="2000" b="1" dirty="0" err="1">
                <a:solidFill>
                  <a:srgbClr val="FFFFFF"/>
                </a:solidFill>
              </a:rPr>
              <a:t>genes</a:t>
            </a:r>
            <a:r>
              <a:rPr lang="nl-NL" sz="2000" b="1" dirty="0">
                <a:solidFill>
                  <a:srgbClr val="FFFFFF"/>
                </a:solidFill>
              </a:rPr>
              <a:t> </a:t>
            </a:r>
            <a:r>
              <a:rPr lang="nl-NL" sz="2000" b="1" dirty="0" err="1">
                <a:solidFill>
                  <a:srgbClr val="FFFFFF"/>
                </a:solidFill>
              </a:rPr>
              <a:t>for</a:t>
            </a:r>
            <a:r>
              <a:rPr lang="nl-NL" sz="2000" b="1" dirty="0">
                <a:solidFill>
                  <a:srgbClr val="FFFFFF"/>
                </a:solidFill>
              </a:rPr>
              <a:t> separate </a:t>
            </a:r>
            <a:r>
              <a:rPr lang="nl-NL" sz="2000" b="1" dirty="0" err="1" smtClean="0">
                <a:solidFill>
                  <a:srgbClr val="FFFFFF"/>
                </a:solidFill>
              </a:rPr>
              <a:t>traits</a:t>
            </a:r>
            <a:r>
              <a:rPr lang="nl-NL" sz="2000" b="1" dirty="0" smtClean="0">
                <a:solidFill>
                  <a:srgbClr val="FFFFFF"/>
                </a:solidFill>
              </a:rPr>
              <a:t> are </a:t>
            </a:r>
            <a:r>
              <a:rPr lang="nl-NL" sz="2000" b="1" dirty="0" err="1" smtClean="0">
                <a:solidFill>
                  <a:srgbClr val="FFFFFF"/>
                </a:solidFill>
              </a:rPr>
              <a:t>passed</a:t>
            </a:r>
            <a:r>
              <a:rPr lang="nl-NL" sz="2000" b="1" dirty="0" smtClean="0">
                <a:solidFill>
                  <a:srgbClr val="FFFFFF"/>
                </a:solidFill>
              </a:rPr>
              <a:t> </a:t>
            </a:r>
            <a:r>
              <a:rPr lang="nl-NL" sz="2000" b="1" dirty="0" err="1" smtClean="0">
                <a:solidFill>
                  <a:srgbClr val="FFFFFF"/>
                </a:solidFill>
              </a:rPr>
              <a:t>independently</a:t>
            </a:r>
            <a:r>
              <a:rPr lang="nl-NL" sz="2000" b="1" dirty="0" smtClean="0">
                <a:solidFill>
                  <a:srgbClr val="FFFFFF"/>
                </a:solidFill>
              </a:rPr>
              <a:t> of </a:t>
            </a:r>
            <a:r>
              <a:rPr lang="nl-NL" sz="2000" b="1" dirty="0" err="1" smtClean="0">
                <a:solidFill>
                  <a:srgbClr val="FFFFFF"/>
                </a:solidFill>
              </a:rPr>
              <a:t>one</a:t>
            </a:r>
            <a:r>
              <a:rPr lang="nl-NL" sz="2000" b="1" dirty="0" smtClean="0">
                <a:solidFill>
                  <a:srgbClr val="FFFFFF"/>
                </a:solidFill>
              </a:rPr>
              <a:t> </a:t>
            </a:r>
            <a:r>
              <a:rPr lang="nl-NL" sz="2000" b="1" dirty="0" err="1" smtClean="0">
                <a:solidFill>
                  <a:srgbClr val="FFFFFF"/>
                </a:solidFill>
              </a:rPr>
              <a:t>another</a:t>
            </a:r>
            <a:r>
              <a:rPr lang="nl-NL" sz="2000" b="1" dirty="0" smtClean="0">
                <a:solidFill>
                  <a:srgbClr val="FFFFFF"/>
                </a:solidFill>
              </a:rPr>
              <a:t> </a:t>
            </a:r>
            <a:r>
              <a:rPr lang="nl-NL" sz="2000" b="1" dirty="0" err="1" smtClean="0">
                <a:solidFill>
                  <a:srgbClr val="FFFFFF"/>
                </a:solidFill>
              </a:rPr>
              <a:t>from</a:t>
            </a:r>
            <a:r>
              <a:rPr lang="nl-NL" sz="2000" b="1" dirty="0" smtClean="0">
                <a:solidFill>
                  <a:srgbClr val="FFFFFF"/>
                </a:solidFill>
              </a:rPr>
              <a:t> </a:t>
            </a:r>
            <a:r>
              <a:rPr lang="nl-NL" sz="2000" b="1" dirty="0" err="1" smtClean="0">
                <a:solidFill>
                  <a:srgbClr val="FFFFFF"/>
                </a:solidFill>
              </a:rPr>
              <a:t>parents</a:t>
            </a:r>
            <a:r>
              <a:rPr lang="nl-NL" sz="2000" b="1" dirty="0" smtClean="0">
                <a:solidFill>
                  <a:srgbClr val="FFFFFF"/>
                </a:solidFill>
              </a:rPr>
              <a:t> to </a:t>
            </a:r>
            <a:r>
              <a:rPr lang="nl-NL" sz="2000" b="1" dirty="0" err="1" smtClean="0">
                <a:solidFill>
                  <a:srgbClr val="FFFFFF"/>
                </a:solidFill>
              </a:rPr>
              <a:t>offspring</a:t>
            </a:r>
            <a:r>
              <a:rPr lang="nl-NL" sz="2000" b="1" dirty="0" smtClean="0">
                <a:solidFill>
                  <a:srgbClr val="FFFFFF"/>
                </a:solidFill>
              </a:rPr>
              <a:t>.</a:t>
            </a:r>
          </a:p>
          <a:p>
            <a:endParaRPr lang="nl-NL" sz="2000" b="1" dirty="0">
              <a:solidFill>
                <a:srgbClr val="FFFFFF"/>
              </a:solidFill>
            </a:endParaRPr>
          </a:p>
          <a:p>
            <a:r>
              <a:rPr lang="nl-NL" sz="2000" b="1" dirty="0" smtClean="0">
                <a:solidFill>
                  <a:srgbClr val="FFFFFF"/>
                </a:solidFill>
              </a:rPr>
              <a:t>At </a:t>
            </a:r>
            <a:r>
              <a:rPr lang="nl-NL" sz="2000" b="1" dirty="0" err="1" smtClean="0">
                <a:solidFill>
                  <a:srgbClr val="FFFFFF"/>
                </a:solidFill>
              </a:rPr>
              <a:t>birth</a:t>
            </a:r>
            <a:r>
              <a:rPr lang="nl-NL" sz="2000" b="1" dirty="0" smtClean="0">
                <a:solidFill>
                  <a:srgbClr val="FFFFFF"/>
                </a:solidFill>
              </a:rPr>
              <a:t>, we are all </a:t>
            </a:r>
            <a:r>
              <a:rPr lang="nl-NL" sz="2000" b="1" dirty="0" err="1" smtClean="0">
                <a:solidFill>
                  <a:srgbClr val="FFFFFF"/>
                </a:solidFill>
              </a:rPr>
              <a:t>randomized</a:t>
            </a:r>
            <a:r>
              <a:rPr lang="nl-NL" sz="2000" b="1" dirty="0" smtClean="0">
                <a:solidFill>
                  <a:srgbClr val="FFFFFF"/>
                </a:solidFill>
              </a:rPr>
              <a:t> to </a:t>
            </a:r>
            <a:r>
              <a:rPr lang="nl-NL" sz="2000" b="1" dirty="0" err="1" smtClean="0">
                <a:solidFill>
                  <a:srgbClr val="FFFFFF"/>
                </a:solidFill>
              </a:rPr>
              <a:t>genetic</a:t>
            </a:r>
            <a:r>
              <a:rPr lang="nl-NL" sz="2000" b="1" dirty="0" smtClean="0">
                <a:solidFill>
                  <a:srgbClr val="FFFFFF"/>
                </a:solidFill>
              </a:rPr>
              <a:t> </a:t>
            </a:r>
            <a:r>
              <a:rPr lang="nl-NL" sz="2000" b="1" dirty="0" err="1" smtClean="0">
                <a:solidFill>
                  <a:srgbClr val="FFFFFF"/>
                </a:solidFill>
              </a:rPr>
              <a:t>variants</a:t>
            </a:r>
            <a:r>
              <a:rPr lang="nl-NL" sz="2000" b="1" dirty="0" smtClean="0">
                <a:solidFill>
                  <a:srgbClr val="FFFFFF"/>
                </a:solidFill>
              </a:rPr>
              <a:t> </a:t>
            </a:r>
            <a:r>
              <a:rPr lang="nl-NL" sz="2000" b="1" dirty="0" err="1" smtClean="0">
                <a:solidFill>
                  <a:srgbClr val="FFFFFF"/>
                </a:solidFill>
              </a:rPr>
              <a:t>causing</a:t>
            </a:r>
            <a:r>
              <a:rPr lang="nl-NL" sz="2000" b="1" dirty="0" smtClean="0">
                <a:solidFill>
                  <a:srgbClr val="FFFFFF"/>
                </a:solidFill>
              </a:rPr>
              <a:t> </a:t>
            </a:r>
            <a:r>
              <a:rPr lang="nl-NL" sz="2000" b="1" dirty="0" err="1" smtClean="0">
                <a:solidFill>
                  <a:srgbClr val="FFFFFF"/>
                </a:solidFill>
              </a:rPr>
              <a:t>slight</a:t>
            </a:r>
            <a:r>
              <a:rPr lang="nl-NL" sz="2000" b="1" dirty="0" smtClean="0">
                <a:solidFill>
                  <a:srgbClr val="FFFFFF"/>
                </a:solidFill>
              </a:rPr>
              <a:t> </a:t>
            </a:r>
            <a:r>
              <a:rPr lang="nl-NL" sz="2000" b="1" dirty="0" err="1" smtClean="0">
                <a:solidFill>
                  <a:srgbClr val="FFFFFF"/>
                </a:solidFill>
              </a:rPr>
              <a:t>phenotypical</a:t>
            </a:r>
            <a:r>
              <a:rPr lang="nl-NL" sz="2000" b="1" dirty="0" smtClean="0">
                <a:solidFill>
                  <a:srgbClr val="FFFFFF"/>
                </a:solidFill>
              </a:rPr>
              <a:t> </a:t>
            </a:r>
            <a:r>
              <a:rPr lang="nl-NL" sz="2000" b="1" dirty="0" err="1" smtClean="0">
                <a:solidFill>
                  <a:srgbClr val="FFFFFF"/>
                </a:solidFill>
              </a:rPr>
              <a:t>variations</a:t>
            </a:r>
            <a:r>
              <a:rPr lang="nl-NL" sz="2000" b="1" dirty="0" smtClean="0">
                <a:solidFill>
                  <a:srgbClr val="FFFFFF"/>
                </a:solidFill>
              </a:rPr>
              <a:t>, </a:t>
            </a:r>
            <a:r>
              <a:rPr lang="nl-NL" sz="2000" b="1" dirty="0" err="1" smtClean="0">
                <a:solidFill>
                  <a:srgbClr val="FFFFFF"/>
                </a:solidFill>
              </a:rPr>
              <a:t>which</a:t>
            </a:r>
            <a:r>
              <a:rPr lang="nl-NL" sz="2000" b="1" dirty="0" smtClean="0">
                <a:solidFill>
                  <a:srgbClr val="FFFFFF"/>
                </a:solidFill>
              </a:rPr>
              <a:t> are independent of all </a:t>
            </a:r>
            <a:r>
              <a:rPr lang="nl-NL" sz="2000" b="1" dirty="0" err="1" smtClean="0">
                <a:solidFill>
                  <a:srgbClr val="FFFFFF"/>
                </a:solidFill>
              </a:rPr>
              <a:t>other</a:t>
            </a:r>
            <a:r>
              <a:rPr lang="nl-NL" sz="2000" b="1" dirty="0" smtClean="0">
                <a:solidFill>
                  <a:srgbClr val="FFFFFF"/>
                </a:solidFill>
              </a:rPr>
              <a:t> </a:t>
            </a:r>
            <a:r>
              <a:rPr lang="nl-NL" sz="2000" b="1" dirty="0" err="1" smtClean="0">
                <a:solidFill>
                  <a:srgbClr val="FFFFFF"/>
                </a:solidFill>
              </a:rPr>
              <a:t>characteristics</a:t>
            </a:r>
            <a:r>
              <a:rPr lang="nl-NL" sz="2000" b="1" dirty="0" smtClean="0">
                <a:solidFill>
                  <a:srgbClr val="FFFFFF"/>
                </a:solidFill>
              </a:rPr>
              <a:t>.</a:t>
            </a:r>
            <a:endParaRPr lang="nl-NL" sz="2000" b="1" dirty="0">
              <a:solidFill>
                <a:srgbClr val="FFFFFF"/>
              </a:solidFill>
            </a:endParaRPr>
          </a:p>
          <a:p>
            <a:endParaRPr lang="nl-NL" sz="2000" b="1" dirty="0" smtClean="0">
              <a:solidFill>
                <a:srgbClr val="FFFFFF"/>
              </a:solidFill>
            </a:endParaRPr>
          </a:p>
          <a:p>
            <a:r>
              <a:rPr lang="nl-NL" sz="2000" b="1" dirty="0" err="1" smtClean="0">
                <a:solidFill>
                  <a:srgbClr val="FFFFFF"/>
                </a:solidFill>
              </a:rPr>
              <a:t>Mendelian</a:t>
            </a:r>
            <a:r>
              <a:rPr lang="nl-NL" sz="2000" b="1" dirty="0" smtClean="0">
                <a:solidFill>
                  <a:srgbClr val="FFFFFF"/>
                </a:solidFill>
              </a:rPr>
              <a:t> </a:t>
            </a:r>
            <a:r>
              <a:rPr lang="nl-NL" sz="2000" b="1" dirty="0" err="1" smtClean="0">
                <a:solidFill>
                  <a:srgbClr val="FFFFFF"/>
                </a:solidFill>
              </a:rPr>
              <a:t>randomization</a:t>
            </a:r>
            <a:r>
              <a:rPr lang="nl-NL" sz="2000" b="1" dirty="0" smtClean="0">
                <a:solidFill>
                  <a:srgbClr val="FFFFFF"/>
                </a:solidFill>
              </a:rPr>
              <a:t> provides </a:t>
            </a:r>
            <a:r>
              <a:rPr lang="nl-NL" sz="2000" b="1" dirty="0" err="1" smtClean="0">
                <a:solidFill>
                  <a:srgbClr val="FFFFFF"/>
                </a:solidFill>
              </a:rPr>
              <a:t>an</a:t>
            </a:r>
            <a:r>
              <a:rPr lang="nl-NL" sz="2000" b="1" dirty="0" smtClean="0">
                <a:solidFill>
                  <a:srgbClr val="FFFFFF"/>
                </a:solidFill>
              </a:rPr>
              <a:t> opportunity to </a:t>
            </a:r>
            <a:r>
              <a:rPr lang="nl-NL" sz="2000" b="1" dirty="0" err="1" smtClean="0">
                <a:solidFill>
                  <a:srgbClr val="FFFFFF"/>
                </a:solidFill>
              </a:rPr>
              <a:t>elucidate</a:t>
            </a:r>
            <a:r>
              <a:rPr lang="nl-NL" sz="2000" b="1" dirty="0" smtClean="0">
                <a:solidFill>
                  <a:srgbClr val="FFFFFF"/>
                </a:solidFill>
              </a:rPr>
              <a:t> the </a:t>
            </a:r>
            <a:r>
              <a:rPr lang="nl-NL" sz="2000" b="1" dirty="0" err="1" smtClean="0">
                <a:solidFill>
                  <a:srgbClr val="FFFFFF"/>
                </a:solidFill>
              </a:rPr>
              <a:t>causal</a:t>
            </a:r>
            <a:r>
              <a:rPr lang="nl-NL" sz="2000" b="1" dirty="0" smtClean="0">
                <a:solidFill>
                  <a:srgbClr val="FFFFFF"/>
                </a:solidFill>
              </a:rPr>
              <a:t> nature of </a:t>
            </a:r>
            <a:r>
              <a:rPr lang="nl-NL" sz="2000" b="1" dirty="0" err="1" smtClean="0">
                <a:solidFill>
                  <a:srgbClr val="FFFFFF"/>
                </a:solidFill>
              </a:rPr>
              <a:t>associations</a:t>
            </a:r>
            <a:r>
              <a:rPr lang="nl-NL" sz="2000" b="1" dirty="0" smtClean="0">
                <a:solidFill>
                  <a:srgbClr val="FFFFFF"/>
                </a:solidFill>
              </a:rPr>
              <a:t> </a:t>
            </a:r>
            <a:r>
              <a:rPr lang="nl-NL" sz="2000" b="1" dirty="0" err="1" smtClean="0">
                <a:solidFill>
                  <a:srgbClr val="FFFFFF"/>
                </a:solidFill>
              </a:rPr>
              <a:t>between</a:t>
            </a:r>
            <a:r>
              <a:rPr lang="nl-NL" sz="2000" b="1" dirty="0" smtClean="0">
                <a:solidFill>
                  <a:srgbClr val="FFFFFF"/>
                </a:solidFill>
              </a:rPr>
              <a:t> </a:t>
            </a:r>
            <a:r>
              <a:rPr lang="nl-NL" sz="2000" b="1" dirty="0" err="1" smtClean="0">
                <a:solidFill>
                  <a:srgbClr val="FFFFFF"/>
                </a:solidFill>
              </a:rPr>
              <a:t>biomarkers</a:t>
            </a:r>
            <a:r>
              <a:rPr lang="nl-NL" sz="2000" b="1" dirty="0" smtClean="0">
                <a:solidFill>
                  <a:srgbClr val="FFFFFF"/>
                </a:solidFill>
              </a:rPr>
              <a:t> and </a:t>
            </a:r>
            <a:r>
              <a:rPr lang="nl-NL" sz="2000" b="1" dirty="0" err="1" smtClean="0">
                <a:solidFill>
                  <a:srgbClr val="FFFFFF"/>
                </a:solidFill>
              </a:rPr>
              <a:t>disease</a:t>
            </a:r>
            <a:r>
              <a:rPr lang="nl-NL" sz="2000" b="1" dirty="0" smtClean="0">
                <a:solidFill>
                  <a:srgbClr val="FFFFFF"/>
                </a:solidFill>
              </a:rPr>
              <a:t> risk.</a:t>
            </a:r>
          </a:p>
        </p:txBody>
      </p:sp>
      <p:pic>
        <p:nvPicPr>
          <p:cNvPr id="4" name="Afbeelding 3" descr="Gregor_Mendel.png"/>
          <p:cNvPicPr>
            <a:picLocks noChangeAspect="1"/>
          </p:cNvPicPr>
          <p:nvPr/>
        </p:nvPicPr>
        <p:blipFill rotWithShape="1">
          <a:blip r:embed="rId2" cstate="print">
            <a:extLst>
              <a:ext uri="{28A0092B-C50C-407E-A947-70E740481C1C}">
                <a14:useLocalDpi xmlns:a14="http://schemas.microsoft.com/office/drawing/2010/main" xmlns="" val="0"/>
              </a:ext>
            </a:extLst>
          </a:blip>
          <a:srcRect r="11874"/>
          <a:stretch/>
        </p:blipFill>
        <p:spPr>
          <a:xfrm>
            <a:off x="6660232" y="1412776"/>
            <a:ext cx="2205903" cy="2537276"/>
          </a:xfrm>
          <a:prstGeom prst="rect">
            <a:avLst/>
          </a:prstGeom>
        </p:spPr>
      </p:pic>
      <p:sp>
        <p:nvSpPr>
          <p:cNvPr id="5" name="Tijdelijke aanduiding voor inhoud 2"/>
          <p:cNvSpPr txBox="1">
            <a:spLocks/>
          </p:cNvSpPr>
          <p:nvPr/>
        </p:nvSpPr>
        <p:spPr>
          <a:xfrm>
            <a:off x="6732240" y="4077072"/>
            <a:ext cx="2016224" cy="72008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nl-NL" sz="2000" b="1" dirty="0" smtClean="0">
                <a:solidFill>
                  <a:schemeClr val="bg1"/>
                </a:solidFill>
              </a:rPr>
              <a:t>Gregor Mendel</a:t>
            </a:r>
          </a:p>
          <a:p>
            <a:pPr marL="0" indent="0" algn="ctr">
              <a:buNone/>
            </a:pPr>
            <a:r>
              <a:rPr lang="nl-NL" sz="2000" b="1" dirty="0" smtClean="0">
                <a:solidFill>
                  <a:schemeClr val="bg1"/>
                </a:solidFill>
              </a:rPr>
              <a:t>1822-1884</a:t>
            </a:r>
          </a:p>
        </p:txBody>
      </p:sp>
    </p:spTree>
    <p:extLst>
      <p:ext uri="{BB962C8B-B14F-4D97-AF65-F5344CB8AC3E}">
        <p14:creationId xmlns:p14="http://schemas.microsoft.com/office/powerpoint/2010/main" xmlns="" val="4131112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err="1" smtClean="0">
                <a:solidFill>
                  <a:srgbClr val="FFFF00"/>
                </a:solidFill>
              </a:rPr>
              <a:t>Mendelian</a:t>
            </a:r>
            <a:r>
              <a:rPr lang="nl-NL" sz="3600" b="1" dirty="0" smtClean="0">
                <a:solidFill>
                  <a:srgbClr val="FFFF00"/>
                </a:solidFill>
              </a:rPr>
              <a:t> </a:t>
            </a:r>
            <a:r>
              <a:rPr lang="nl-NL" sz="3600" b="1" dirty="0" err="1" smtClean="0">
                <a:solidFill>
                  <a:srgbClr val="FFFF00"/>
                </a:solidFill>
              </a:rPr>
              <a:t>randomization</a:t>
            </a:r>
            <a:endParaRPr lang="nl-NL" sz="3600" b="1" dirty="0">
              <a:solidFill>
                <a:srgbClr val="FFFF00"/>
              </a:solidFill>
            </a:endParaRPr>
          </a:p>
        </p:txBody>
      </p:sp>
      <p:sp>
        <p:nvSpPr>
          <p:cNvPr id="6" name="Tekstvak 5"/>
          <p:cNvSpPr txBox="1"/>
          <p:nvPr/>
        </p:nvSpPr>
        <p:spPr>
          <a:xfrm>
            <a:off x="1979712" y="1628800"/>
            <a:ext cx="1289135" cy="400110"/>
          </a:xfrm>
          <a:prstGeom prst="rect">
            <a:avLst/>
          </a:prstGeom>
          <a:noFill/>
          <a:ln w="44450">
            <a:solidFill>
              <a:schemeClr val="bg1"/>
            </a:solidFill>
          </a:ln>
        </p:spPr>
        <p:txBody>
          <a:bodyPr wrap="none" rtlCol="0">
            <a:spAutoFit/>
          </a:bodyPr>
          <a:lstStyle/>
          <a:p>
            <a:r>
              <a:rPr lang="nl-NL" sz="2000" b="1" dirty="0" smtClean="0">
                <a:solidFill>
                  <a:schemeClr val="bg1"/>
                </a:solidFill>
              </a:rPr>
              <a:t>Genotype </a:t>
            </a:r>
            <a:endParaRPr lang="nl-NL" sz="2000" b="1" dirty="0">
              <a:solidFill>
                <a:schemeClr val="bg1"/>
              </a:solidFill>
            </a:endParaRPr>
          </a:p>
        </p:txBody>
      </p:sp>
      <p:sp>
        <p:nvSpPr>
          <p:cNvPr id="7" name="Tekstvak 6"/>
          <p:cNvSpPr txBox="1"/>
          <p:nvPr/>
        </p:nvSpPr>
        <p:spPr>
          <a:xfrm>
            <a:off x="683568" y="4191471"/>
            <a:ext cx="1399742" cy="400110"/>
          </a:xfrm>
          <a:prstGeom prst="rect">
            <a:avLst/>
          </a:prstGeom>
          <a:noFill/>
          <a:ln w="44450">
            <a:solidFill>
              <a:schemeClr val="bg1"/>
            </a:solidFill>
          </a:ln>
        </p:spPr>
        <p:txBody>
          <a:bodyPr wrap="none" rtlCol="0">
            <a:spAutoFit/>
          </a:bodyPr>
          <a:lstStyle/>
          <a:p>
            <a:r>
              <a:rPr lang="nl-NL" sz="2000" b="1" dirty="0" err="1" smtClean="0">
                <a:solidFill>
                  <a:schemeClr val="bg1"/>
                </a:solidFill>
              </a:rPr>
              <a:t>Phenotype</a:t>
            </a:r>
            <a:r>
              <a:rPr lang="nl-NL" sz="2000" b="1" dirty="0" smtClean="0">
                <a:solidFill>
                  <a:schemeClr val="bg1"/>
                </a:solidFill>
              </a:rPr>
              <a:t> </a:t>
            </a:r>
            <a:endParaRPr lang="nl-NL" sz="2000" b="1" dirty="0">
              <a:solidFill>
                <a:schemeClr val="bg1"/>
              </a:solidFill>
            </a:endParaRPr>
          </a:p>
        </p:txBody>
      </p:sp>
      <p:sp>
        <p:nvSpPr>
          <p:cNvPr id="8" name="Tekstvak 7"/>
          <p:cNvSpPr txBox="1"/>
          <p:nvPr/>
        </p:nvSpPr>
        <p:spPr>
          <a:xfrm>
            <a:off x="6936291" y="4191471"/>
            <a:ext cx="998816" cy="400110"/>
          </a:xfrm>
          <a:prstGeom prst="rect">
            <a:avLst/>
          </a:prstGeom>
          <a:noFill/>
          <a:ln w="44450">
            <a:solidFill>
              <a:schemeClr val="bg1"/>
            </a:solidFill>
          </a:ln>
        </p:spPr>
        <p:txBody>
          <a:bodyPr wrap="none" rtlCol="0">
            <a:spAutoFit/>
          </a:bodyPr>
          <a:lstStyle/>
          <a:p>
            <a:r>
              <a:rPr lang="nl-NL" sz="2000" b="1" dirty="0" err="1" smtClean="0">
                <a:solidFill>
                  <a:schemeClr val="bg1"/>
                </a:solidFill>
              </a:rPr>
              <a:t>Disease</a:t>
            </a:r>
            <a:endParaRPr lang="nl-NL" sz="2000" b="1" dirty="0">
              <a:solidFill>
                <a:schemeClr val="bg1"/>
              </a:solidFill>
            </a:endParaRPr>
          </a:p>
        </p:txBody>
      </p:sp>
      <p:sp>
        <p:nvSpPr>
          <p:cNvPr id="9" name="Tekstvak 8"/>
          <p:cNvSpPr txBox="1"/>
          <p:nvPr/>
        </p:nvSpPr>
        <p:spPr>
          <a:xfrm>
            <a:off x="2339752" y="6021288"/>
            <a:ext cx="4465560" cy="400110"/>
          </a:xfrm>
          <a:prstGeom prst="rect">
            <a:avLst/>
          </a:prstGeom>
          <a:noFill/>
          <a:ln w="44450">
            <a:noFill/>
          </a:ln>
        </p:spPr>
        <p:txBody>
          <a:bodyPr wrap="none" rtlCol="0">
            <a:spAutoFit/>
          </a:bodyPr>
          <a:lstStyle/>
          <a:p>
            <a:r>
              <a:rPr lang="nl-NL" sz="2000" b="1" dirty="0" err="1" smtClean="0">
                <a:solidFill>
                  <a:schemeClr val="bg1"/>
                </a:solidFill>
              </a:rPr>
              <a:t>Confounding</a:t>
            </a:r>
            <a:r>
              <a:rPr lang="nl-NL" sz="2000" b="1" dirty="0" smtClean="0">
                <a:solidFill>
                  <a:schemeClr val="bg1"/>
                </a:solidFill>
              </a:rPr>
              <a:t>, bias, reverse </a:t>
            </a:r>
            <a:r>
              <a:rPr lang="nl-NL" sz="2000" b="1" dirty="0" err="1" smtClean="0">
                <a:solidFill>
                  <a:schemeClr val="bg1"/>
                </a:solidFill>
              </a:rPr>
              <a:t>causality</a:t>
            </a:r>
            <a:r>
              <a:rPr lang="nl-NL" sz="2000" b="1" dirty="0" smtClean="0">
                <a:solidFill>
                  <a:schemeClr val="bg1"/>
                </a:solidFill>
              </a:rPr>
              <a:t>, </a:t>
            </a:r>
            <a:r>
              <a:rPr lang="nl-NL" sz="2000" b="1" dirty="0" err="1" smtClean="0">
                <a:solidFill>
                  <a:schemeClr val="bg1"/>
                </a:solidFill>
              </a:rPr>
              <a:t>etc</a:t>
            </a:r>
            <a:endParaRPr lang="nl-NL" sz="2000" b="1" dirty="0">
              <a:solidFill>
                <a:schemeClr val="bg1"/>
              </a:solidFill>
            </a:endParaRPr>
          </a:p>
        </p:txBody>
      </p:sp>
      <p:cxnSp>
        <p:nvCxnSpPr>
          <p:cNvPr id="11" name="Rechte verbindingslijn met pijl 10"/>
          <p:cNvCxnSpPr/>
          <p:nvPr/>
        </p:nvCxnSpPr>
        <p:spPr>
          <a:xfrm flipH="1">
            <a:off x="1547665" y="2276872"/>
            <a:ext cx="792087" cy="1770583"/>
          </a:xfrm>
          <a:prstGeom prst="straightConnector1">
            <a:avLst/>
          </a:prstGeom>
          <a:ln w="444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3" name="Rechte verbindingslijn met pijl 12"/>
          <p:cNvCxnSpPr/>
          <p:nvPr/>
        </p:nvCxnSpPr>
        <p:spPr>
          <a:xfrm>
            <a:off x="2339752" y="4437112"/>
            <a:ext cx="4248472" cy="0"/>
          </a:xfrm>
          <a:prstGeom prst="straightConnector1">
            <a:avLst/>
          </a:prstGeom>
          <a:ln w="444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 name="Rechte verbindingslijn met pijl 14"/>
          <p:cNvCxnSpPr/>
          <p:nvPr/>
        </p:nvCxnSpPr>
        <p:spPr>
          <a:xfrm>
            <a:off x="3563888" y="2132856"/>
            <a:ext cx="3384376" cy="1872208"/>
          </a:xfrm>
          <a:prstGeom prst="straightConnector1">
            <a:avLst/>
          </a:prstGeom>
          <a:ln w="44450">
            <a:solidFill>
              <a:schemeClr val="bg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9" name="Tekstvak 18"/>
          <p:cNvSpPr txBox="1"/>
          <p:nvPr/>
        </p:nvSpPr>
        <p:spPr>
          <a:xfrm>
            <a:off x="827584" y="2420888"/>
            <a:ext cx="1206455" cy="400110"/>
          </a:xfrm>
          <a:prstGeom prst="rect">
            <a:avLst/>
          </a:prstGeom>
          <a:noFill/>
          <a:ln w="44450">
            <a:noFill/>
          </a:ln>
        </p:spPr>
        <p:txBody>
          <a:bodyPr wrap="none" rtlCol="0">
            <a:spAutoFit/>
          </a:bodyPr>
          <a:lstStyle/>
          <a:p>
            <a:r>
              <a:rPr lang="nl-NL" sz="2000" b="1" dirty="0" err="1" smtClean="0">
                <a:solidFill>
                  <a:schemeClr val="bg1"/>
                </a:solidFill>
              </a:rPr>
              <a:t>Observed</a:t>
            </a:r>
            <a:endParaRPr lang="nl-NL" sz="2000" b="1" dirty="0">
              <a:solidFill>
                <a:schemeClr val="bg1"/>
              </a:solidFill>
            </a:endParaRPr>
          </a:p>
        </p:txBody>
      </p:sp>
      <p:sp>
        <p:nvSpPr>
          <p:cNvPr id="20" name="Tekstvak 19"/>
          <p:cNvSpPr txBox="1"/>
          <p:nvPr/>
        </p:nvSpPr>
        <p:spPr>
          <a:xfrm>
            <a:off x="3779912" y="4581128"/>
            <a:ext cx="1206455" cy="400110"/>
          </a:xfrm>
          <a:prstGeom prst="rect">
            <a:avLst/>
          </a:prstGeom>
          <a:noFill/>
          <a:ln w="44450">
            <a:noFill/>
          </a:ln>
        </p:spPr>
        <p:txBody>
          <a:bodyPr wrap="none" rtlCol="0">
            <a:spAutoFit/>
          </a:bodyPr>
          <a:lstStyle/>
          <a:p>
            <a:r>
              <a:rPr lang="nl-NL" sz="2000" b="1" dirty="0" err="1" smtClean="0">
                <a:solidFill>
                  <a:schemeClr val="bg1"/>
                </a:solidFill>
              </a:rPr>
              <a:t>Observed</a:t>
            </a:r>
            <a:endParaRPr lang="nl-NL" sz="2000" b="1" dirty="0">
              <a:solidFill>
                <a:schemeClr val="bg1"/>
              </a:solidFill>
            </a:endParaRPr>
          </a:p>
        </p:txBody>
      </p:sp>
      <p:sp>
        <p:nvSpPr>
          <p:cNvPr id="21" name="Tekstvak 20"/>
          <p:cNvSpPr txBox="1"/>
          <p:nvPr/>
        </p:nvSpPr>
        <p:spPr>
          <a:xfrm>
            <a:off x="5364088" y="2132856"/>
            <a:ext cx="2522796" cy="400110"/>
          </a:xfrm>
          <a:prstGeom prst="rect">
            <a:avLst/>
          </a:prstGeom>
          <a:noFill/>
          <a:ln w="44450">
            <a:noFill/>
          </a:ln>
        </p:spPr>
        <p:txBody>
          <a:bodyPr wrap="none" rtlCol="0">
            <a:spAutoFit/>
          </a:bodyPr>
          <a:lstStyle/>
          <a:p>
            <a:r>
              <a:rPr lang="nl-NL" sz="2000" b="1" dirty="0" err="1" smtClean="0">
                <a:solidFill>
                  <a:schemeClr val="bg1"/>
                </a:solidFill>
              </a:rPr>
              <a:t>Observed</a:t>
            </a:r>
            <a:r>
              <a:rPr lang="nl-NL" sz="2000" b="1" dirty="0" smtClean="0">
                <a:solidFill>
                  <a:schemeClr val="bg1"/>
                </a:solidFill>
              </a:rPr>
              <a:t> </a:t>
            </a:r>
            <a:r>
              <a:rPr lang="nl-NL" sz="2000" b="1" dirty="0" err="1" smtClean="0">
                <a:solidFill>
                  <a:schemeClr val="bg1"/>
                </a:solidFill>
              </a:rPr>
              <a:t>vs</a:t>
            </a:r>
            <a:r>
              <a:rPr lang="nl-NL" sz="2000" b="1" dirty="0" smtClean="0">
                <a:solidFill>
                  <a:schemeClr val="bg1"/>
                </a:solidFill>
              </a:rPr>
              <a:t> </a:t>
            </a:r>
            <a:r>
              <a:rPr lang="nl-NL" sz="2000" b="1" dirty="0" err="1" smtClean="0">
                <a:solidFill>
                  <a:schemeClr val="bg1"/>
                </a:solidFill>
              </a:rPr>
              <a:t>expected</a:t>
            </a:r>
            <a:endParaRPr lang="nl-NL" sz="2000" b="1" dirty="0">
              <a:solidFill>
                <a:schemeClr val="bg1"/>
              </a:solidFill>
            </a:endParaRPr>
          </a:p>
        </p:txBody>
      </p:sp>
      <p:cxnSp>
        <p:nvCxnSpPr>
          <p:cNvPr id="23" name="Rechte verbindingslijn met pijl 22"/>
          <p:cNvCxnSpPr/>
          <p:nvPr/>
        </p:nvCxnSpPr>
        <p:spPr>
          <a:xfrm flipH="1" flipV="1">
            <a:off x="1907704" y="4725144"/>
            <a:ext cx="1368152" cy="1296144"/>
          </a:xfrm>
          <a:prstGeom prst="straightConnector1">
            <a:avLst/>
          </a:prstGeom>
          <a:ln w="444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5" name="Rechte verbindingslijn met pijl 24"/>
          <p:cNvCxnSpPr/>
          <p:nvPr/>
        </p:nvCxnSpPr>
        <p:spPr>
          <a:xfrm flipV="1">
            <a:off x="5796136" y="4797152"/>
            <a:ext cx="1656184" cy="1224136"/>
          </a:xfrm>
          <a:prstGeom prst="straightConnector1">
            <a:avLst/>
          </a:prstGeom>
          <a:ln w="4445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err="1" smtClean="0">
                <a:solidFill>
                  <a:srgbClr val="FFFF00"/>
                </a:solidFill>
              </a:rPr>
              <a:t>Lifelong</a:t>
            </a:r>
            <a:r>
              <a:rPr lang="nl-NL" sz="3600" b="1" dirty="0" smtClean="0">
                <a:solidFill>
                  <a:srgbClr val="FFFF00"/>
                </a:solidFill>
              </a:rPr>
              <a:t> low LDL-C</a:t>
            </a:r>
            <a:endParaRPr lang="nl-NL" sz="3600" b="1" dirty="0">
              <a:solidFill>
                <a:srgbClr val="FFFF00"/>
              </a:solidFill>
            </a:endParaRPr>
          </a:p>
        </p:txBody>
      </p:sp>
      <p:sp>
        <p:nvSpPr>
          <p:cNvPr id="4" name="Tekstvak 3"/>
          <p:cNvSpPr txBox="1"/>
          <p:nvPr/>
        </p:nvSpPr>
        <p:spPr>
          <a:xfrm>
            <a:off x="6872827" y="6474822"/>
            <a:ext cx="2235677" cy="338554"/>
          </a:xfrm>
          <a:prstGeom prst="rect">
            <a:avLst/>
          </a:prstGeom>
          <a:noFill/>
        </p:spPr>
        <p:txBody>
          <a:bodyPr wrap="none" rtlCol="0">
            <a:spAutoFit/>
          </a:bodyPr>
          <a:lstStyle/>
          <a:p>
            <a:pPr algn="r"/>
            <a:r>
              <a:rPr lang="nl-NL" sz="1600" b="1" dirty="0" err="1" smtClean="0">
                <a:solidFill>
                  <a:schemeClr val="bg1"/>
                </a:solidFill>
              </a:rPr>
              <a:t>Ference</a:t>
            </a:r>
            <a:r>
              <a:rPr lang="nl-NL" sz="1600" b="1" dirty="0" smtClean="0">
                <a:solidFill>
                  <a:schemeClr val="bg1"/>
                </a:solidFill>
              </a:rPr>
              <a:t> et al. JACC 2012</a:t>
            </a:r>
            <a:endParaRPr lang="nl-NL" sz="1600" b="1" dirty="0">
              <a:solidFill>
                <a:schemeClr val="bg1"/>
              </a:solidFill>
            </a:endParaRPr>
          </a:p>
        </p:txBody>
      </p:sp>
      <p:pic>
        <p:nvPicPr>
          <p:cNvPr id="19457" name="Picture 1"/>
          <p:cNvPicPr>
            <a:picLocks noChangeAspect="1" noChangeArrowheads="1"/>
          </p:cNvPicPr>
          <p:nvPr/>
        </p:nvPicPr>
        <p:blipFill>
          <a:blip r:embed="rId2" cstate="print"/>
          <a:srcRect/>
          <a:stretch>
            <a:fillRect/>
          </a:stretch>
        </p:blipFill>
        <p:spPr bwMode="auto">
          <a:xfrm>
            <a:off x="79038" y="1844824"/>
            <a:ext cx="4736243" cy="3024336"/>
          </a:xfrm>
          <a:prstGeom prst="rect">
            <a:avLst/>
          </a:prstGeom>
          <a:noFill/>
          <a:ln w="9525">
            <a:noFill/>
            <a:miter lim="800000"/>
            <a:headEnd/>
            <a:tailEnd/>
          </a:ln>
        </p:spPr>
      </p:pic>
      <p:pic>
        <p:nvPicPr>
          <p:cNvPr id="19458" name="Picture 2"/>
          <p:cNvPicPr>
            <a:picLocks noChangeAspect="1" noChangeArrowheads="1"/>
          </p:cNvPicPr>
          <p:nvPr/>
        </p:nvPicPr>
        <p:blipFill>
          <a:blip r:embed="rId3" cstate="print"/>
          <a:srcRect/>
          <a:stretch>
            <a:fillRect/>
          </a:stretch>
        </p:blipFill>
        <p:spPr bwMode="auto">
          <a:xfrm>
            <a:off x="4864615" y="1841522"/>
            <a:ext cx="4214861" cy="3027638"/>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2104256"/>
            <a:ext cx="8229600" cy="820688"/>
          </a:xfrm>
        </p:spPr>
        <p:txBody>
          <a:bodyPr>
            <a:normAutofit/>
          </a:bodyPr>
          <a:lstStyle/>
          <a:p>
            <a:pPr marL="0" indent="0" algn="ctr">
              <a:buNone/>
            </a:pPr>
            <a:r>
              <a:rPr lang="nl-NL" sz="3600" b="1" dirty="0" err="1" smtClean="0">
                <a:solidFill>
                  <a:schemeClr val="bg1"/>
                </a:solidFill>
              </a:rPr>
              <a:t>Anything</a:t>
            </a:r>
            <a:r>
              <a:rPr lang="nl-NL" sz="3600" b="1" dirty="0" smtClean="0">
                <a:solidFill>
                  <a:schemeClr val="bg1"/>
                </a:solidFill>
              </a:rPr>
              <a:t> </a:t>
            </a:r>
            <a:r>
              <a:rPr lang="nl-NL" sz="3600" b="1" dirty="0" err="1" smtClean="0">
                <a:solidFill>
                  <a:schemeClr val="bg1"/>
                </a:solidFill>
              </a:rPr>
              <a:t>new</a:t>
            </a:r>
            <a:r>
              <a:rPr lang="nl-NL" sz="3600" b="1" dirty="0" smtClean="0">
                <a:solidFill>
                  <a:schemeClr val="bg1"/>
                </a:solidFill>
              </a:rPr>
              <a:t> in the field of LDL-C?</a:t>
            </a:r>
            <a:endParaRPr lang="nl-NL" sz="3600" b="1"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6573323" y="6474822"/>
            <a:ext cx="2535181" cy="338554"/>
          </a:xfrm>
          <a:prstGeom prst="rect">
            <a:avLst/>
          </a:prstGeom>
          <a:noFill/>
        </p:spPr>
        <p:txBody>
          <a:bodyPr wrap="none" rtlCol="0">
            <a:spAutoFit/>
          </a:bodyPr>
          <a:lstStyle/>
          <a:p>
            <a:pPr algn="r"/>
            <a:r>
              <a:rPr lang="nl-NL" sz="1600" b="1" dirty="0" smtClean="0">
                <a:solidFill>
                  <a:schemeClr val="bg1"/>
                </a:solidFill>
              </a:rPr>
              <a:t>Boekholdt et al. JAMA 2012</a:t>
            </a:r>
            <a:endParaRPr lang="nl-NL" sz="1600" b="1" dirty="0">
              <a:solidFill>
                <a:schemeClr val="bg1"/>
              </a:solidFill>
            </a:endParaRPr>
          </a:p>
        </p:txBody>
      </p:sp>
      <p:grpSp>
        <p:nvGrpSpPr>
          <p:cNvPr id="9" name="Groep 8"/>
          <p:cNvGrpSpPr/>
          <p:nvPr/>
        </p:nvGrpSpPr>
        <p:grpSpPr>
          <a:xfrm>
            <a:off x="755576" y="332656"/>
            <a:ext cx="7543800" cy="2520280"/>
            <a:chOff x="755576" y="116632"/>
            <a:chExt cx="7543800" cy="2520280"/>
          </a:xfrm>
        </p:grpSpPr>
        <p:pic>
          <p:nvPicPr>
            <p:cNvPr id="1026" name="Picture 2"/>
            <p:cNvPicPr>
              <a:picLocks noChangeAspect="1" noChangeArrowheads="1"/>
            </p:cNvPicPr>
            <p:nvPr/>
          </p:nvPicPr>
          <p:blipFill>
            <a:blip r:embed="rId2" cstate="print"/>
            <a:srcRect b="83964"/>
            <a:stretch>
              <a:fillRect/>
            </a:stretch>
          </p:blipFill>
          <p:spPr bwMode="auto">
            <a:xfrm>
              <a:off x="755576" y="116632"/>
              <a:ext cx="7543800" cy="504056"/>
            </a:xfrm>
            <a:prstGeom prst="rect">
              <a:avLst/>
            </a:prstGeom>
            <a:noFill/>
            <a:ln w="9525">
              <a:noFill/>
              <a:miter lim="800000"/>
              <a:headEnd/>
              <a:tailEnd/>
            </a:ln>
          </p:spPr>
        </p:pic>
        <p:pic>
          <p:nvPicPr>
            <p:cNvPr id="8" name="Picture 2"/>
            <p:cNvPicPr>
              <a:picLocks noChangeAspect="1" noChangeArrowheads="1"/>
            </p:cNvPicPr>
            <p:nvPr/>
          </p:nvPicPr>
          <p:blipFill>
            <a:blip r:embed="rId2" cstate="print"/>
            <a:srcRect t="34363"/>
            <a:stretch>
              <a:fillRect/>
            </a:stretch>
          </p:blipFill>
          <p:spPr bwMode="auto">
            <a:xfrm>
              <a:off x="755576" y="573782"/>
              <a:ext cx="7543800" cy="2063130"/>
            </a:xfrm>
            <a:prstGeom prst="rect">
              <a:avLst/>
            </a:prstGeom>
            <a:noFill/>
            <a:ln w="9525">
              <a:noFill/>
              <a:miter lim="800000"/>
              <a:headEnd/>
              <a:tailEnd/>
            </a:ln>
          </p:spPr>
        </p:pic>
      </p:grpSp>
      <p:sp>
        <p:nvSpPr>
          <p:cNvPr id="10" name="Tijdelijke aanduiding voor inhoud 9"/>
          <p:cNvSpPr>
            <a:spLocks noGrp="1"/>
          </p:cNvSpPr>
          <p:nvPr>
            <p:ph idx="1"/>
          </p:nvPr>
        </p:nvSpPr>
        <p:spPr>
          <a:xfrm>
            <a:off x="457200" y="3068960"/>
            <a:ext cx="8229600" cy="3057203"/>
          </a:xfrm>
        </p:spPr>
        <p:txBody>
          <a:bodyPr>
            <a:normAutofit/>
          </a:bodyPr>
          <a:lstStyle/>
          <a:p>
            <a:r>
              <a:rPr lang="nl-NL" sz="2000" b="1" dirty="0" smtClean="0">
                <a:solidFill>
                  <a:srgbClr val="FFFFFF"/>
                </a:solidFill>
              </a:rPr>
              <a:t>Meta-analysis</a:t>
            </a:r>
          </a:p>
          <a:p>
            <a:r>
              <a:rPr lang="nl-NL" sz="2000" b="1" dirty="0" smtClean="0">
                <a:solidFill>
                  <a:srgbClr val="FFFFFF"/>
                </a:solidFill>
              </a:rPr>
              <a:t>Statin trials </a:t>
            </a:r>
            <a:r>
              <a:rPr lang="nl-NL" sz="2000" b="1" dirty="0" err="1" smtClean="0">
                <a:solidFill>
                  <a:srgbClr val="FFFFFF"/>
                </a:solidFill>
              </a:rPr>
              <a:t>with</a:t>
            </a:r>
            <a:r>
              <a:rPr lang="nl-NL" sz="2000" b="1" dirty="0" smtClean="0">
                <a:solidFill>
                  <a:srgbClr val="FFFFFF"/>
                </a:solidFill>
              </a:rPr>
              <a:t> </a:t>
            </a:r>
            <a:r>
              <a:rPr lang="nl-NL" sz="2000" b="1" dirty="0" err="1" smtClean="0">
                <a:solidFill>
                  <a:srgbClr val="FFFFFF"/>
                </a:solidFill>
              </a:rPr>
              <a:t>lipid</a:t>
            </a:r>
            <a:r>
              <a:rPr lang="nl-NL" sz="2000" b="1" dirty="0" smtClean="0">
                <a:solidFill>
                  <a:srgbClr val="FFFFFF"/>
                </a:solidFill>
              </a:rPr>
              <a:t> and apolipoprotein </a:t>
            </a:r>
            <a:r>
              <a:rPr lang="nl-NL" sz="2000" b="1" dirty="0" err="1" smtClean="0">
                <a:solidFill>
                  <a:srgbClr val="FFFFFF"/>
                </a:solidFill>
              </a:rPr>
              <a:t>levels</a:t>
            </a:r>
            <a:r>
              <a:rPr lang="nl-NL" sz="2000" b="1" dirty="0" smtClean="0">
                <a:solidFill>
                  <a:srgbClr val="FFFFFF"/>
                </a:solidFill>
              </a:rPr>
              <a:t> </a:t>
            </a:r>
            <a:r>
              <a:rPr lang="nl-NL" sz="2000" b="1" dirty="0" err="1" smtClean="0">
                <a:solidFill>
                  <a:srgbClr val="FFFFFF"/>
                </a:solidFill>
              </a:rPr>
              <a:t>available</a:t>
            </a:r>
            <a:endParaRPr lang="nl-NL" sz="2000" b="1" dirty="0" smtClean="0">
              <a:solidFill>
                <a:srgbClr val="FFFFFF"/>
              </a:solidFill>
            </a:endParaRPr>
          </a:p>
          <a:p>
            <a:r>
              <a:rPr lang="nl-NL" sz="2000" b="1" dirty="0" smtClean="0">
                <a:solidFill>
                  <a:srgbClr val="FFFFFF"/>
                </a:solidFill>
              </a:rPr>
              <a:t>4S, AFCAPS-</a:t>
            </a:r>
            <a:r>
              <a:rPr lang="nl-NL" sz="2000" b="1" dirty="0" err="1" smtClean="0">
                <a:solidFill>
                  <a:srgbClr val="FFFFFF"/>
                </a:solidFill>
              </a:rPr>
              <a:t>TexCAPS</a:t>
            </a:r>
            <a:r>
              <a:rPr lang="nl-NL" sz="2000" b="1" dirty="0" smtClean="0">
                <a:solidFill>
                  <a:srgbClr val="FFFFFF"/>
                </a:solidFill>
              </a:rPr>
              <a:t>, LIPID, TNT, IDEAL, CARDS, SPARCL, JUPITER</a:t>
            </a:r>
          </a:p>
          <a:p>
            <a:endParaRPr lang="nl-NL" sz="2000" b="1" dirty="0">
              <a:solidFill>
                <a:srgbClr val="FFFFFF"/>
              </a:solidFill>
            </a:endParaRPr>
          </a:p>
          <a:p>
            <a:r>
              <a:rPr lang="nl-NL" sz="2000" b="1" dirty="0" smtClean="0">
                <a:solidFill>
                  <a:srgbClr val="FFFFFF"/>
                </a:solidFill>
              </a:rPr>
              <a:t>38.153 </a:t>
            </a:r>
            <a:r>
              <a:rPr lang="nl-NL" sz="2000" b="1" dirty="0" err="1" smtClean="0">
                <a:solidFill>
                  <a:srgbClr val="FFFFFF"/>
                </a:solidFill>
              </a:rPr>
              <a:t>patients</a:t>
            </a:r>
            <a:r>
              <a:rPr lang="nl-NL" sz="2000" b="1" dirty="0" smtClean="0">
                <a:solidFill>
                  <a:srgbClr val="FFFFFF"/>
                </a:solidFill>
              </a:rPr>
              <a:t> </a:t>
            </a:r>
            <a:r>
              <a:rPr lang="nl-NL" sz="2000" b="1" dirty="0" err="1" smtClean="0">
                <a:solidFill>
                  <a:srgbClr val="FFFFFF"/>
                </a:solidFill>
              </a:rPr>
              <a:t>allocated</a:t>
            </a:r>
            <a:r>
              <a:rPr lang="nl-NL" sz="2000" b="1" dirty="0" smtClean="0">
                <a:solidFill>
                  <a:srgbClr val="FFFFFF"/>
                </a:solidFill>
              </a:rPr>
              <a:t> </a:t>
            </a:r>
            <a:r>
              <a:rPr lang="nl-NL" sz="2000" b="1" dirty="0" err="1" smtClean="0">
                <a:solidFill>
                  <a:srgbClr val="FFFFFF"/>
                </a:solidFill>
              </a:rPr>
              <a:t>to</a:t>
            </a:r>
            <a:r>
              <a:rPr lang="nl-NL" sz="2000" b="1" dirty="0" smtClean="0">
                <a:solidFill>
                  <a:srgbClr val="FFFFFF"/>
                </a:solidFill>
              </a:rPr>
              <a:t> </a:t>
            </a:r>
            <a:r>
              <a:rPr lang="nl-NL" sz="2000" b="1" dirty="0" err="1" smtClean="0">
                <a:solidFill>
                  <a:srgbClr val="FFFFFF"/>
                </a:solidFill>
              </a:rPr>
              <a:t>statin</a:t>
            </a:r>
            <a:r>
              <a:rPr lang="nl-NL" sz="2000" b="1" dirty="0" smtClean="0">
                <a:solidFill>
                  <a:srgbClr val="FFFFFF"/>
                </a:solidFill>
              </a:rPr>
              <a:t> </a:t>
            </a:r>
            <a:r>
              <a:rPr lang="nl-NL" sz="2000" b="1" dirty="0" err="1" smtClean="0">
                <a:solidFill>
                  <a:srgbClr val="FFFFFF"/>
                </a:solidFill>
              </a:rPr>
              <a:t>therapy</a:t>
            </a:r>
            <a:endParaRPr lang="nl-NL" sz="2000" b="1" dirty="0" smtClean="0">
              <a:solidFill>
                <a:srgbClr val="FFFFFF"/>
              </a:solidFill>
            </a:endParaRPr>
          </a:p>
          <a:p>
            <a:r>
              <a:rPr lang="nl-NL" sz="2000" b="1" dirty="0" smtClean="0">
                <a:solidFill>
                  <a:srgbClr val="FFFFFF"/>
                </a:solidFill>
              </a:rPr>
              <a:t>5.387 major </a:t>
            </a:r>
            <a:r>
              <a:rPr lang="nl-NL" sz="2000" b="1" dirty="0" err="1" smtClean="0">
                <a:solidFill>
                  <a:srgbClr val="FFFFFF"/>
                </a:solidFill>
              </a:rPr>
              <a:t>cardiovascular</a:t>
            </a:r>
            <a:r>
              <a:rPr lang="nl-NL" sz="2000" b="1" dirty="0" smtClean="0">
                <a:solidFill>
                  <a:srgbClr val="FFFFFF"/>
                </a:solidFill>
              </a:rPr>
              <a:t> events</a:t>
            </a:r>
          </a:p>
          <a:p>
            <a:endParaRPr lang="nl-NL" sz="2000" b="1" dirty="0" smtClean="0">
              <a:solidFill>
                <a:srgbClr val="FFFFFF"/>
              </a:solidFill>
            </a:endParaRPr>
          </a:p>
          <a:p>
            <a:endParaRPr lang="nl-NL" sz="2000" b="1" dirty="0">
              <a:solidFill>
                <a:srgbClr val="FFFF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b="1" dirty="0" smtClean="0">
                <a:solidFill>
                  <a:srgbClr val="FFFF00"/>
                </a:solidFill>
              </a:rPr>
              <a:t>LDL-C </a:t>
            </a:r>
            <a:r>
              <a:rPr lang="nl-NL" sz="3200" b="1" dirty="0" err="1" smtClean="0">
                <a:solidFill>
                  <a:srgbClr val="FFFF00"/>
                </a:solidFill>
              </a:rPr>
              <a:t>vs</a:t>
            </a:r>
            <a:r>
              <a:rPr lang="nl-NL" sz="3200" b="1" dirty="0" smtClean="0">
                <a:solidFill>
                  <a:srgbClr val="FFFF00"/>
                </a:solidFill>
              </a:rPr>
              <a:t> non-HDL-C </a:t>
            </a:r>
            <a:r>
              <a:rPr lang="nl-NL" sz="3200" b="1" dirty="0" err="1" smtClean="0">
                <a:solidFill>
                  <a:srgbClr val="FFFF00"/>
                </a:solidFill>
              </a:rPr>
              <a:t>vs</a:t>
            </a:r>
            <a:r>
              <a:rPr lang="nl-NL" sz="3200" b="1" dirty="0" smtClean="0">
                <a:solidFill>
                  <a:srgbClr val="FFFF00"/>
                </a:solidFill>
              </a:rPr>
              <a:t> </a:t>
            </a:r>
            <a:r>
              <a:rPr lang="nl-NL" sz="3200" b="1" dirty="0" err="1" smtClean="0">
                <a:solidFill>
                  <a:srgbClr val="FFFF00"/>
                </a:solidFill>
              </a:rPr>
              <a:t>apoB</a:t>
            </a:r>
            <a:endParaRPr lang="nl-NL" sz="3200" b="1" dirty="0">
              <a:solidFill>
                <a:srgbClr val="FFFF00"/>
              </a:solidFill>
            </a:endParaRPr>
          </a:p>
        </p:txBody>
      </p:sp>
      <p:pic>
        <p:nvPicPr>
          <p:cNvPr id="4098" name="Picture 2"/>
          <p:cNvPicPr>
            <a:picLocks noChangeAspect="1" noChangeArrowheads="1"/>
          </p:cNvPicPr>
          <p:nvPr/>
        </p:nvPicPr>
        <p:blipFill>
          <a:blip r:embed="rId2" cstate="print"/>
          <a:srcRect/>
          <a:stretch>
            <a:fillRect/>
          </a:stretch>
        </p:blipFill>
        <p:spPr bwMode="auto">
          <a:xfrm>
            <a:off x="35496" y="1736812"/>
            <a:ext cx="9006231" cy="4068452"/>
          </a:xfrm>
          <a:prstGeom prst="rect">
            <a:avLst/>
          </a:prstGeom>
          <a:noFill/>
          <a:ln w="9525">
            <a:noFill/>
            <a:miter lim="800000"/>
            <a:headEnd/>
            <a:tailEnd/>
          </a:ln>
        </p:spPr>
      </p:pic>
      <p:sp>
        <p:nvSpPr>
          <p:cNvPr id="6" name="Tekstvak 5"/>
          <p:cNvSpPr txBox="1"/>
          <p:nvPr/>
        </p:nvSpPr>
        <p:spPr>
          <a:xfrm>
            <a:off x="6573323" y="6474822"/>
            <a:ext cx="2535181" cy="338554"/>
          </a:xfrm>
          <a:prstGeom prst="rect">
            <a:avLst/>
          </a:prstGeom>
          <a:noFill/>
        </p:spPr>
        <p:txBody>
          <a:bodyPr wrap="none" rtlCol="0">
            <a:spAutoFit/>
          </a:bodyPr>
          <a:lstStyle/>
          <a:p>
            <a:pPr algn="r"/>
            <a:r>
              <a:rPr lang="nl-NL" sz="1600" b="1" dirty="0" smtClean="0">
                <a:solidFill>
                  <a:schemeClr val="bg1"/>
                </a:solidFill>
              </a:rPr>
              <a:t>Boekholdt et al. JAMA 2012</a:t>
            </a:r>
            <a:endParaRPr lang="nl-NL" sz="1600" b="1" dirty="0">
              <a:solidFill>
                <a:schemeClr val="bg1"/>
              </a:solidFill>
            </a:endParaRPr>
          </a:p>
        </p:txBody>
      </p:sp>
      <p:sp>
        <p:nvSpPr>
          <p:cNvPr id="8" name="Ovaal 7"/>
          <p:cNvSpPr/>
          <p:nvPr/>
        </p:nvSpPr>
        <p:spPr>
          <a:xfrm>
            <a:off x="5364088" y="3140968"/>
            <a:ext cx="1224136" cy="432048"/>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al 8"/>
          <p:cNvSpPr/>
          <p:nvPr/>
        </p:nvSpPr>
        <p:spPr>
          <a:xfrm>
            <a:off x="5364088" y="4293096"/>
            <a:ext cx="1224136" cy="432048"/>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al 9"/>
          <p:cNvSpPr/>
          <p:nvPr/>
        </p:nvSpPr>
        <p:spPr>
          <a:xfrm>
            <a:off x="5364088" y="5445224"/>
            <a:ext cx="1224136" cy="432048"/>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6573323" y="6474822"/>
            <a:ext cx="2535181" cy="338554"/>
          </a:xfrm>
          <a:prstGeom prst="rect">
            <a:avLst/>
          </a:prstGeom>
          <a:noFill/>
        </p:spPr>
        <p:txBody>
          <a:bodyPr wrap="none" rtlCol="0">
            <a:spAutoFit/>
          </a:bodyPr>
          <a:lstStyle/>
          <a:p>
            <a:pPr algn="r"/>
            <a:r>
              <a:rPr lang="nl-NL" sz="1600" b="1" dirty="0" smtClean="0">
                <a:solidFill>
                  <a:schemeClr val="bg1"/>
                </a:solidFill>
              </a:rPr>
              <a:t>Boekholdt et al. JAMA 2012</a:t>
            </a:r>
            <a:endParaRPr lang="nl-NL" sz="1600" b="1" dirty="0">
              <a:solidFill>
                <a:schemeClr val="bg1"/>
              </a:solidFill>
            </a:endParaRPr>
          </a:p>
        </p:txBody>
      </p:sp>
      <p:pic>
        <p:nvPicPr>
          <p:cNvPr id="1027" name="Picture 3"/>
          <p:cNvPicPr>
            <a:picLocks noChangeAspect="1" noChangeArrowheads="1"/>
          </p:cNvPicPr>
          <p:nvPr/>
        </p:nvPicPr>
        <p:blipFill rotWithShape="1">
          <a:blip r:embed="rId2" cstate="print"/>
          <a:srcRect t="4689"/>
          <a:stretch/>
        </p:blipFill>
        <p:spPr bwMode="auto">
          <a:xfrm>
            <a:off x="179512" y="2204864"/>
            <a:ext cx="8754399" cy="2592288"/>
          </a:xfrm>
          <a:prstGeom prst="rect">
            <a:avLst/>
          </a:prstGeom>
          <a:noFill/>
          <a:ln w="9525">
            <a:noFill/>
            <a:miter lim="800000"/>
            <a:headEnd/>
            <a:tailEnd/>
          </a:ln>
        </p:spPr>
      </p:pic>
      <p:sp>
        <p:nvSpPr>
          <p:cNvPr id="10" name="Titel 9"/>
          <p:cNvSpPr>
            <a:spLocks noGrp="1"/>
          </p:cNvSpPr>
          <p:nvPr>
            <p:ph type="title"/>
          </p:nvPr>
        </p:nvSpPr>
        <p:spPr/>
        <p:txBody>
          <a:bodyPr>
            <a:normAutofit/>
          </a:bodyPr>
          <a:lstStyle/>
          <a:p>
            <a:r>
              <a:rPr lang="nl-NL" sz="3200" b="1" dirty="0" smtClean="0">
                <a:solidFill>
                  <a:srgbClr val="FFFF00"/>
                </a:solidFill>
              </a:rPr>
              <a:t>LDL-C </a:t>
            </a:r>
            <a:r>
              <a:rPr lang="nl-NL" sz="3200" b="1" dirty="0" err="1" smtClean="0">
                <a:solidFill>
                  <a:srgbClr val="FFFF00"/>
                </a:solidFill>
              </a:rPr>
              <a:t>vs</a:t>
            </a:r>
            <a:r>
              <a:rPr lang="nl-NL" sz="3200" b="1" dirty="0" smtClean="0">
                <a:solidFill>
                  <a:srgbClr val="FFFF00"/>
                </a:solidFill>
              </a:rPr>
              <a:t> </a:t>
            </a:r>
            <a:r>
              <a:rPr lang="nl-NL" sz="3200" b="1" dirty="0" err="1" smtClean="0">
                <a:solidFill>
                  <a:srgbClr val="FFFF00"/>
                </a:solidFill>
              </a:rPr>
              <a:t>non-HDL-C</a:t>
            </a:r>
            <a:r>
              <a:rPr lang="nl-NL" sz="3200" b="1" dirty="0" smtClean="0">
                <a:solidFill>
                  <a:srgbClr val="FFFF00"/>
                </a:solidFill>
              </a:rPr>
              <a:t> </a:t>
            </a:r>
            <a:endParaRPr lang="nl-NL" sz="3200" b="1" dirty="0">
              <a:solidFill>
                <a:srgbClr val="FFFF00"/>
              </a:solidFill>
            </a:endParaRPr>
          </a:p>
        </p:txBody>
      </p:sp>
      <p:sp>
        <p:nvSpPr>
          <p:cNvPr id="2" name="Tekstvak 1"/>
          <p:cNvSpPr txBox="1"/>
          <p:nvPr/>
        </p:nvSpPr>
        <p:spPr>
          <a:xfrm>
            <a:off x="323528" y="4201343"/>
            <a:ext cx="2138614" cy="307777"/>
          </a:xfrm>
          <a:prstGeom prst="rect">
            <a:avLst/>
          </a:prstGeom>
          <a:noFill/>
        </p:spPr>
        <p:txBody>
          <a:bodyPr wrap="none" rtlCol="0">
            <a:spAutoFit/>
          </a:bodyPr>
          <a:lstStyle/>
          <a:p>
            <a:r>
              <a:rPr lang="nl-NL" sz="1400" dirty="0" smtClean="0"/>
              <a:t>2,6 </a:t>
            </a:r>
            <a:r>
              <a:rPr lang="nl-NL" sz="1400" dirty="0" err="1" smtClean="0"/>
              <a:t>mmol</a:t>
            </a:r>
            <a:r>
              <a:rPr lang="nl-NL" sz="1400" dirty="0" smtClean="0"/>
              <a:t>/L       3,3 </a:t>
            </a:r>
            <a:r>
              <a:rPr lang="nl-NL" sz="1400" dirty="0" err="1" smtClean="0"/>
              <a:t>mmol</a:t>
            </a:r>
            <a:r>
              <a:rPr lang="nl-NL" sz="1400" dirty="0" smtClean="0"/>
              <a:t>/L</a:t>
            </a:r>
            <a:endParaRPr lang="nl-NL"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p:cNvPicPr>
            <a:picLocks noChangeAspect="1" noChangeArrowheads="1"/>
          </p:cNvPicPr>
          <p:nvPr/>
        </p:nvPicPr>
        <p:blipFill>
          <a:blip r:embed="rId2" cstate="print"/>
          <a:srcRect/>
          <a:stretch>
            <a:fillRect/>
          </a:stretch>
        </p:blipFill>
        <p:spPr bwMode="auto">
          <a:xfrm>
            <a:off x="3275856" y="4797152"/>
            <a:ext cx="5441007" cy="1446986"/>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b="48078"/>
          <a:stretch>
            <a:fillRect/>
          </a:stretch>
        </p:blipFill>
        <p:spPr bwMode="auto">
          <a:xfrm>
            <a:off x="4952603" y="1340768"/>
            <a:ext cx="4191397" cy="1152128"/>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179512" y="3806277"/>
            <a:ext cx="4146525" cy="1206899"/>
          </a:xfrm>
          <a:prstGeom prst="rect">
            <a:avLst/>
          </a:prstGeom>
          <a:noFill/>
          <a:ln w="9525">
            <a:noFill/>
            <a:miter lim="800000"/>
            <a:headEnd/>
            <a:tailEnd/>
          </a:ln>
        </p:spPr>
      </p:pic>
      <p:pic>
        <p:nvPicPr>
          <p:cNvPr id="3077" name="Picture 5"/>
          <p:cNvPicPr>
            <a:picLocks noChangeAspect="1" noChangeArrowheads="1"/>
          </p:cNvPicPr>
          <p:nvPr/>
        </p:nvPicPr>
        <p:blipFill>
          <a:blip r:embed="rId5" cstate="print"/>
          <a:srcRect/>
          <a:stretch>
            <a:fillRect/>
          </a:stretch>
        </p:blipFill>
        <p:spPr bwMode="auto">
          <a:xfrm>
            <a:off x="899592" y="5301208"/>
            <a:ext cx="3312368" cy="1320232"/>
          </a:xfrm>
          <a:prstGeom prst="rect">
            <a:avLst/>
          </a:prstGeom>
          <a:noFill/>
          <a:ln w="9525">
            <a:noFill/>
            <a:miter lim="800000"/>
            <a:headEnd/>
            <a:tailEnd/>
          </a:ln>
        </p:spPr>
      </p:pic>
      <p:pic>
        <p:nvPicPr>
          <p:cNvPr id="3080" name="Picture 8"/>
          <p:cNvPicPr>
            <a:picLocks noChangeAspect="1" noChangeArrowheads="1"/>
          </p:cNvPicPr>
          <p:nvPr/>
        </p:nvPicPr>
        <p:blipFill>
          <a:blip r:embed="rId6" cstate="print"/>
          <a:srcRect/>
          <a:stretch>
            <a:fillRect/>
          </a:stretch>
        </p:blipFill>
        <p:spPr bwMode="auto">
          <a:xfrm>
            <a:off x="179512" y="1124744"/>
            <a:ext cx="4536504" cy="1612475"/>
          </a:xfrm>
          <a:prstGeom prst="rect">
            <a:avLst/>
          </a:prstGeom>
          <a:noFill/>
          <a:ln w="9525">
            <a:noFill/>
            <a:miter lim="800000"/>
            <a:headEnd/>
            <a:tailEnd/>
          </a:ln>
        </p:spPr>
      </p:pic>
      <p:pic>
        <p:nvPicPr>
          <p:cNvPr id="3074" name="Picture 2"/>
          <p:cNvPicPr>
            <a:picLocks noChangeAspect="1" noChangeArrowheads="1"/>
          </p:cNvPicPr>
          <p:nvPr/>
        </p:nvPicPr>
        <p:blipFill>
          <a:blip r:embed="rId7" cstate="print"/>
          <a:srcRect/>
          <a:stretch>
            <a:fillRect/>
          </a:stretch>
        </p:blipFill>
        <p:spPr bwMode="auto">
          <a:xfrm>
            <a:off x="323528" y="2276872"/>
            <a:ext cx="5256584" cy="1382641"/>
          </a:xfrm>
          <a:prstGeom prst="rect">
            <a:avLst/>
          </a:prstGeom>
          <a:noFill/>
          <a:ln w="9525">
            <a:noFill/>
            <a:miter lim="800000"/>
            <a:headEnd/>
            <a:tailEnd/>
          </a:ln>
        </p:spPr>
      </p:pic>
      <p:pic>
        <p:nvPicPr>
          <p:cNvPr id="3079" name="Picture 7"/>
          <p:cNvPicPr>
            <a:picLocks noChangeAspect="1" noChangeArrowheads="1"/>
          </p:cNvPicPr>
          <p:nvPr/>
        </p:nvPicPr>
        <p:blipFill>
          <a:blip r:embed="rId8" cstate="print"/>
          <a:srcRect b="13597"/>
          <a:stretch>
            <a:fillRect/>
          </a:stretch>
        </p:blipFill>
        <p:spPr bwMode="auto">
          <a:xfrm>
            <a:off x="3995936" y="2924944"/>
            <a:ext cx="4932040" cy="1596602"/>
          </a:xfrm>
          <a:prstGeom prst="rect">
            <a:avLst/>
          </a:prstGeom>
          <a:noFill/>
          <a:ln w="9525">
            <a:noFill/>
            <a:miter lim="800000"/>
            <a:headEnd/>
            <a:tailEnd/>
          </a:ln>
        </p:spPr>
      </p:pic>
      <p:sp>
        <p:nvSpPr>
          <p:cNvPr id="9" name="Titel 8"/>
          <p:cNvSpPr>
            <a:spLocks noGrp="1"/>
          </p:cNvSpPr>
          <p:nvPr>
            <p:ph type="title"/>
          </p:nvPr>
        </p:nvSpPr>
        <p:spPr/>
        <p:txBody>
          <a:bodyPr>
            <a:normAutofit/>
          </a:bodyPr>
          <a:lstStyle/>
          <a:p>
            <a:r>
              <a:rPr lang="nl-NL" sz="3600" b="1" dirty="0" err="1" smtClean="0">
                <a:solidFill>
                  <a:srgbClr val="FFFF00"/>
                </a:solidFill>
              </a:rPr>
              <a:t>How</a:t>
            </a:r>
            <a:r>
              <a:rPr lang="nl-NL" sz="3600" b="1" dirty="0" smtClean="0">
                <a:solidFill>
                  <a:srgbClr val="FFFF00"/>
                </a:solidFill>
              </a:rPr>
              <a:t> low </a:t>
            </a:r>
            <a:r>
              <a:rPr lang="nl-NL" sz="3600" b="1" dirty="0" err="1" smtClean="0">
                <a:solidFill>
                  <a:srgbClr val="FFFF00"/>
                </a:solidFill>
              </a:rPr>
              <a:t>can</a:t>
            </a:r>
            <a:r>
              <a:rPr lang="nl-NL" sz="3600" b="1" dirty="0" smtClean="0">
                <a:solidFill>
                  <a:srgbClr val="FFFF00"/>
                </a:solidFill>
              </a:rPr>
              <a:t> we go?</a:t>
            </a:r>
            <a:endParaRPr lang="nl-NL" sz="3600" b="1" dirty="0">
              <a:solidFill>
                <a:srgbClr val="FFFF00"/>
              </a:solidFill>
            </a:endParaRPr>
          </a:p>
        </p:txBody>
      </p:sp>
    </p:spTree>
    <p:extLst>
      <p:ext uri="{BB962C8B-B14F-4D97-AF65-F5344CB8AC3E}">
        <p14:creationId xmlns:p14="http://schemas.microsoft.com/office/powerpoint/2010/main" xmlns="" val="8025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err="1" smtClean="0">
                <a:solidFill>
                  <a:srgbClr val="FFFF00"/>
                </a:solidFill>
              </a:rPr>
              <a:t>Outline</a:t>
            </a:r>
            <a:endParaRPr lang="nl-NL" sz="3600" b="1" dirty="0">
              <a:solidFill>
                <a:srgbClr val="FFFF00"/>
              </a:solidFill>
            </a:endParaRPr>
          </a:p>
        </p:txBody>
      </p:sp>
      <p:sp>
        <p:nvSpPr>
          <p:cNvPr id="3" name="Tijdelijke aanduiding voor inhoud 2"/>
          <p:cNvSpPr>
            <a:spLocks noGrp="1"/>
          </p:cNvSpPr>
          <p:nvPr>
            <p:ph idx="1"/>
          </p:nvPr>
        </p:nvSpPr>
        <p:spPr>
          <a:xfrm>
            <a:off x="457200" y="1484784"/>
            <a:ext cx="8229600" cy="3888432"/>
          </a:xfrm>
        </p:spPr>
        <p:txBody>
          <a:bodyPr>
            <a:normAutofit/>
          </a:bodyPr>
          <a:lstStyle/>
          <a:p>
            <a:r>
              <a:rPr lang="nl-NL" sz="2000" b="1" dirty="0" smtClean="0">
                <a:solidFill>
                  <a:schemeClr val="bg1"/>
                </a:solidFill>
              </a:rPr>
              <a:t>Background</a:t>
            </a:r>
          </a:p>
          <a:p>
            <a:endParaRPr lang="nl-NL" sz="2000" b="1" dirty="0" smtClean="0">
              <a:solidFill>
                <a:schemeClr val="bg1"/>
              </a:solidFill>
            </a:endParaRPr>
          </a:p>
          <a:p>
            <a:r>
              <a:rPr lang="nl-NL" sz="2000" b="1" dirty="0" smtClean="0">
                <a:solidFill>
                  <a:schemeClr val="bg1"/>
                </a:solidFill>
              </a:rPr>
              <a:t>LDL-C, </a:t>
            </a:r>
            <a:r>
              <a:rPr lang="nl-NL" sz="2000" b="1" dirty="0" err="1" smtClean="0">
                <a:solidFill>
                  <a:schemeClr val="bg1"/>
                </a:solidFill>
              </a:rPr>
              <a:t>how</a:t>
            </a:r>
            <a:r>
              <a:rPr lang="nl-NL" sz="2000" b="1" dirty="0" smtClean="0">
                <a:solidFill>
                  <a:schemeClr val="bg1"/>
                </a:solidFill>
              </a:rPr>
              <a:t> low </a:t>
            </a:r>
            <a:r>
              <a:rPr lang="nl-NL" sz="2000" b="1" dirty="0" err="1" smtClean="0">
                <a:solidFill>
                  <a:schemeClr val="bg1"/>
                </a:solidFill>
              </a:rPr>
              <a:t>can</a:t>
            </a:r>
            <a:r>
              <a:rPr lang="nl-NL" sz="2000" b="1" dirty="0" smtClean="0">
                <a:solidFill>
                  <a:schemeClr val="bg1"/>
                </a:solidFill>
              </a:rPr>
              <a:t> we go?</a:t>
            </a:r>
          </a:p>
          <a:p>
            <a:endParaRPr lang="nl-NL" sz="2000" b="1" dirty="0" smtClean="0">
              <a:solidFill>
                <a:schemeClr val="bg1"/>
              </a:solidFill>
            </a:endParaRPr>
          </a:p>
          <a:p>
            <a:r>
              <a:rPr lang="nl-NL" sz="2000" b="1" dirty="0" smtClean="0">
                <a:solidFill>
                  <a:schemeClr val="bg1"/>
                </a:solidFill>
              </a:rPr>
              <a:t>Lp(a), </a:t>
            </a:r>
            <a:r>
              <a:rPr lang="nl-NL" sz="2000" b="1" dirty="0" err="1" smtClean="0">
                <a:solidFill>
                  <a:schemeClr val="bg1"/>
                </a:solidFill>
              </a:rPr>
              <a:t>renewed</a:t>
            </a:r>
            <a:r>
              <a:rPr lang="nl-NL" sz="2000" b="1" dirty="0" smtClean="0">
                <a:solidFill>
                  <a:schemeClr val="bg1"/>
                </a:solidFill>
              </a:rPr>
              <a:t> interest</a:t>
            </a:r>
          </a:p>
          <a:p>
            <a:endParaRPr lang="nl-NL" sz="2000" b="1" dirty="0" smtClean="0">
              <a:solidFill>
                <a:schemeClr val="bg1"/>
              </a:solidFill>
            </a:endParaRPr>
          </a:p>
          <a:p>
            <a:r>
              <a:rPr lang="nl-NL" sz="2000" b="1" dirty="0" err="1" smtClean="0">
                <a:solidFill>
                  <a:schemeClr val="bg1"/>
                </a:solidFill>
              </a:rPr>
              <a:t>Phospholipases</a:t>
            </a:r>
            <a:r>
              <a:rPr lang="nl-NL" sz="2000" b="1" dirty="0" smtClean="0">
                <a:solidFill>
                  <a:schemeClr val="bg1"/>
                </a:solidFill>
              </a:rPr>
              <a:t> </a:t>
            </a:r>
            <a:r>
              <a:rPr lang="nl-NL" sz="2000" b="1" dirty="0" err="1" smtClean="0">
                <a:solidFill>
                  <a:schemeClr val="bg1"/>
                </a:solidFill>
              </a:rPr>
              <a:t>and</a:t>
            </a:r>
            <a:r>
              <a:rPr lang="nl-NL" sz="2000" b="1" dirty="0" smtClean="0">
                <a:solidFill>
                  <a:schemeClr val="bg1"/>
                </a:solidFill>
              </a:rPr>
              <a:t> </a:t>
            </a:r>
            <a:r>
              <a:rPr lang="nl-NL" sz="2000" b="1" dirty="0" err="1" smtClean="0">
                <a:solidFill>
                  <a:schemeClr val="bg1"/>
                </a:solidFill>
              </a:rPr>
              <a:t>causality</a:t>
            </a:r>
            <a:endParaRPr lang="nl-NL" sz="2000" b="1" dirty="0">
              <a:solidFill>
                <a:schemeClr val="bg1"/>
              </a:solidFill>
            </a:endParaRPr>
          </a:p>
          <a:p>
            <a:endParaRPr lang="nl-NL" sz="2000" b="1" dirty="0">
              <a:solidFill>
                <a:schemeClr val="bg1"/>
              </a:solidFill>
            </a:endParaRPr>
          </a:p>
          <a:p>
            <a:r>
              <a:rPr lang="nl-NL" sz="2000" b="1" dirty="0" err="1" smtClean="0">
                <a:solidFill>
                  <a:schemeClr val="bg1"/>
                </a:solidFill>
              </a:rPr>
              <a:t>Inflammation</a:t>
            </a:r>
            <a:r>
              <a:rPr lang="nl-NL" sz="2000" b="1" dirty="0" smtClean="0">
                <a:solidFill>
                  <a:schemeClr val="bg1"/>
                </a:solidFill>
              </a:rPr>
              <a:t>: CRP and the IL-6R </a:t>
            </a:r>
            <a:r>
              <a:rPr lang="nl-NL" sz="2000" b="1" dirty="0" err="1" smtClean="0">
                <a:solidFill>
                  <a:schemeClr val="bg1"/>
                </a:solidFill>
              </a:rPr>
              <a:t>pathway</a:t>
            </a:r>
            <a:endParaRPr lang="nl-NL" sz="2000" b="1" dirty="0" smtClean="0">
              <a:solidFill>
                <a:schemeClr val="bg1"/>
              </a:solidFill>
            </a:endParaRPr>
          </a:p>
          <a:p>
            <a:endParaRPr lang="nl-NL" sz="2000" b="1" dirty="0" smtClean="0">
              <a:solidFill>
                <a:schemeClr val="bg1"/>
              </a:solidFill>
            </a:endParaRPr>
          </a:p>
          <a:p>
            <a:endParaRPr lang="nl-NL" sz="2000" b="1" dirty="0" smtClean="0">
              <a:solidFill>
                <a:schemeClr val="bg1"/>
              </a:solidFill>
            </a:endParaRPr>
          </a:p>
          <a:p>
            <a:endParaRPr lang="nl-NL" sz="2000" b="1" dirty="0" smtClean="0">
              <a:solidFill>
                <a:schemeClr val="bg1"/>
              </a:solidFill>
            </a:endParaRPr>
          </a:p>
          <a:p>
            <a:endParaRPr lang="nl-NL" sz="2000" b="1" dirty="0">
              <a:solidFill>
                <a:schemeClr val="bg1"/>
              </a:solidFill>
            </a:endParaRPr>
          </a:p>
          <a:p>
            <a:endParaRPr lang="nl-NL" sz="2000" b="1"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rmAutofit/>
          </a:bodyPr>
          <a:lstStyle/>
          <a:p>
            <a:r>
              <a:rPr lang="nl-NL" sz="3600" b="1" dirty="0" err="1" smtClean="0">
                <a:solidFill>
                  <a:srgbClr val="FFFF00"/>
                </a:solidFill>
              </a:rPr>
              <a:t>Achieved</a:t>
            </a:r>
            <a:r>
              <a:rPr lang="nl-NL" sz="3600" b="1" dirty="0" smtClean="0">
                <a:solidFill>
                  <a:srgbClr val="FFFF00"/>
                </a:solidFill>
              </a:rPr>
              <a:t> LDL-C</a:t>
            </a:r>
            <a:endParaRPr lang="nl-NL" sz="3600" b="1" dirty="0">
              <a:solidFill>
                <a:srgbClr val="FFFF00"/>
              </a:solidFill>
            </a:endParaRPr>
          </a:p>
        </p:txBody>
      </p:sp>
      <p:sp>
        <p:nvSpPr>
          <p:cNvPr id="7" name="Tijdelijke aanduiding voor inhoud 6"/>
          <p:cNvSpPr>
            <a:spLocks noGrp="1"/>
          </p:cNvSpPr>
          <p:nvPr>
            <p:ph idx="1"/>
          </p:nvPr>
        </p:nvSpPr>
        <p:spPr>
          <a:xfrm>
            <a:off x="5508104" y="1484784"/>
            <a:ext cx="3538736" cy="2808312"/>
          </a:xfrm>
        </p:spPr>
        <p:txBody>
          <a:bodyPr>
            <a:noAutofit/>
          </a:bodyPr>
          <a:lstStyle/>
          <a:p>
            <a:pPr marL="265113" indent="-265113"/>
            <a:r>
              <a:rPr lang="en-US" sz="2000" b="1" dirty="0" smtClean="0">
                <a:solidFill>
                  <a:schemeClr val="bg1"/>
                </a:solidFill>
              </a:rPr>
              <a:t>Among 18.661 patients assigned to high-dose statin therapy, 7.530 (40,4%) did not reach an LDL-C target &lt;1,8 mg/</a:t>
            </a:r>
            <a:r>
              <a:rPr lang="en-US" sz="2000" b="1" dirty="0" err="1" smtClean="0">
                <a:solidFill>
                  <a:schemeClr val="bg1"/>
                </a:solidFill>
              </a:rPr>
              <a:t>dL</a:t>
            </a:r>
            <a:endParaRPr lang="nl-NL" sz="2000" b="1" dirty="0">
              <a:solidFill>
                <a:schemeClr val="bg1"/>
              </a:solidFill>
            </a:endParaRPr>
          </a:p>
        </p:txBody>
      </p:sp>
      <p:sp>
        <p:nvSpPr>
          <p:cNvPr id="860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NL"/>
          </a:p>
        </p:txBody>
      </p:sp>
      <p:pic>
        <p:nvPicPr>
          <p:cNvPr id="86017" name="Picture 1"/>
          <p:cNvPicPr preferRelativeResize="0">
            <a:picLocks noChangeArrowheads="1"/>
          </p:cNvPicPr>
          <p:nvPr/>
        </p:nvPicPr>
        <p:blipFill>
          <a:blip r:embed="rId2" cstate="print"/>
          <a:srcRect/>
          <a:stretch>
            <a:fillRect/>
          </a:stretch>
        </p:blipFill>
        <p:spPr bwMode="auto">
          <a:xfrm>
            <a:off x="611560" y="1484784"/>
            <a:ext cx="4680520" cy="4752528"/>
          </a:xfrm>
          <a:prstGeom prst="rect">
            <a:avLst/>
          </a:prstGeom>
          <a:solidFill>
            <a:srgbClr val="FFFFFF"/>
          </a:solidFill>
          <a:ln w="9525">
            <a:solidFill>
              <a:srgbClr val="000000"/>
            </a:solidFill>
            <a:round/>
            <a:headEnd/>
            <a:tailEnd/>
          </a:ln>
        </p:spPr>
      </p:pic>
      <p:sp>
        <p:nvSpPr>
          <p:cNvPr id="8" name="Tekstvak 7"/>
          <p:cNvSpPr txBox="1"/>
          <p:nvPr/>
        </p:nvSpPr>
        <p:spPr>
          <a:xfrm>
            <a:off x="6690791" y="6474822"/>
            <a:ext cx="2417713" cy="338554"/>
          </a:xfrm>
          <a:prstGeom prst="rect">
            <a:avLst/>
          </a:prstGeom>
          <a:noFill/>
        </p:spPr>
        <p:txBody>
          <a:bodyPr wrap="none" rtlCol="0">
            <a:spAutoFit/>
          </a:bodyPr>
          <a:lstStyle/>
          <a:p>
            <a:pPr algn="r"/>
            <a:r>
              <a:rPr lang="nl-NL" sz="1600" b="1" dirty="0" smtClean="0">
                <a:solidFill>
                  <a:schemeClr val="bg1"/>
                </a:solidFill>
              </a:rPr>
              <a:t>Manuscript in </a:t>
            </a:r>
            <a:r>
              <a:rPr lang="nl-NL" sz="1600" b="1" dirty="0" err="1" smtClean="0">
                <a:solidFill>
                  <a:schemeClr val="bg1"/>
                </a:solidFill>
              </a:rPr>
              <a:t>preparation</a:t>
            </a:r>
            <a:endParaRPr lang="nl-NL" sz="1600" b="1" dirty="0">
              <a:solidFill>
                <a:schemeClr val="bg1"/>
              </a:solidFill>
            </a:endParaRPr>
          </a:p>
        </p:txBody>
      </p:sp>
    </p:spTree>
    <p:extLst>
      <p:ext uri="{BB962C8B-B14F-4D97-AF65-F5344CB8AC3E}">
        <p14:creationId xmlns:p14="http://schemas.microsoft.com/office/powerpoint/2010/main" xmlns="" val="1778993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err="1" smtClean="0">
                <a:solidFill>
                  <a:srgbClr val="FFFF00"/>
                </a:solidFill>
              </a:rPr>
              <a:t>Very</a:t>
            </a:r>
            <a:r>
              <a:rPr lang="nl-NL" sz="3600" b="1" dirty="0" smtClean="0">
                <a:solidFill>
                  <a:srgbClr val="FFFF00"/>
                </a:solidFill>
              </a:rPr>
              <a:t> low LDL-C</a:t>
            </a:r>
            <a:endParaRPr lang="nl-NL" sz="3600" b="1" dirty="0">
              <a:solidFill>
                <a:srgbClr val="FFFF00"/>
              </a:solidFill>
            </a:endParaRPr>
          </a:p>
        </p:txBody>
      </p:sp>
      <p:graphicFrame>
        <p:nvGraphicFramePr>
          <p:cNvPr id="5" name="Tijdelijke aanduiding voor inhoud 4"/>
          <p:cNvGraphicFramePr>
            <a:graphicFrameLocks noGrp="1"/>
          </p:cNvGraphicFramePr>
          <p:nvPr>
            <p:ph idx="1"/>
            <p:extLst>
              <p:ext uri="{D42A27DB-BD31-4B8C-83A1-F6EECF244321}">
                <p14:modId xmlns:p14="http://schemas.microsoft.com/office/powerpoint/2010/main" xmlns="" val="2352918346"/>
              </p:ext>
            </p:extLst>
          </p:nvPr>
        </p:nvGraphicFramePr>
        <p:xfrm>
          <a:off x="251520" y="2032250"/>
          <a:ext cx="8568952" cy="2015484"/>
        </p:xfrm>
        <a:graphic>
          <a:graphicData uri="http://schemas.openxmlformats.org/drawingml/2006/table">
            <a:tbl>
              <a:tblPr firstRow="1" bandRow="1">
                <a:tableStyleId>{5C22544A-7EE6-4342-B048-85BDC9FD1C3A}</a:tableStyleId>
              </a:tblPr>
              <a:tblGrid>
                <a:gridCol w="1070928"/>
                <a:gridCol w="937253"/>
                <a:gridCol w="937253"/>
                <a:gridCol w="937253"/>
                <a:gridCol w="937253"/>
                <a:gridCol w="937253"/>
                <a:gridCol w="937253"/>
                <a:gridCol w="937253"/>
                <a:gridCol w="937253"/>
              </a:tblGrid>
              <a:tr h="424813">
                <a:tc>
                  <a:txBody>
                    <a:bodyPr/>
                    <a:lstStyle/>
                    <a:p>
                      <a:pPr algn="l" fontAlgn="b"/>
                      <a:endParaRPr lang="nl-NL" sz="1600" b="1" i="0" u="none" strike="noStrike" dirty="0" smtClean="0">
                        <a:solidFill>
                          <a:srgbClr val="000000"/>
                        </a:solidFill>
                        <a:latin typeface="Calibri"/>
                      </a:endParaRPr>
                    </a:p>
                    <a:p>
                      <a:pPr algn="l" fontAlgn="b"/>
                      <a:r>
                        <a:rPr lang="nl-NL" sz="1600" b="1" i="0" u="none" strike="noStrike" dirty="0" smtClean="0">
                          <a:solidFill>
                            <a:srgbClr val="000000"/>
                          </a:solidFill>
                          <a:latin typeface="Calibri"/>
                        </a:rPr>
                        <a:t>LDL-C</a:t>
                      </a:r>
                    </a:p>
                    <a:p>
                      <a:pPr algn="l" fontAlgn="b"/>
                      <a:endParaRPr lang="nl-NL" sz="1600" b="1" i="0" u="none" strike="noStrike" dirty="0" smtClean="0">
                        <a:solidFill>
                          <a:srgbClr val="000000"/>
                        </a:solidFill>
                        <a:latin typeface="Calibri"/>
                      </a:endParaRPr>
                    </a:p>
                  </a:txBody>
                  <a:tcPr marL="9525" marR="9525" marT="9525" marB="0" anchor="ctr"/>
                </a:tc>
                <a:tc>
                  <a:txBody>
                    <a:bodyPr/>
                    <a:lstStyle/>
                    <a:p>
                      <a:pPr algn="ctr" fontAlgn="b"/>
                      <a:r>
                        <a:rPr lang="nl-NL" sz="1600" b="1" i="0" u="none" strike="noStrike" dirty="0" smtClean="0">
                          <a:solidFill>
                            <a:srgbClr val="000000"/>
                          </a:solidFill>
                          <a:latin typeface="Calibri"/>
                        </a:rPr>
                        <a:t>&lt;</a:t>
                      </a:r>
                      <a:r>
                        <a:rPr lang="nl-NL" sz="1600" b="1" i="0" u="none" strike="noStrike" baseline="0" dirty="0" smtClean="0">
                          <a:solidFill>
                            <a:srgbClr val="000000"/>
                          </a:solidFill>
                          <a:latin typeface="Calibri"/>
                        </a:rPr>
                        <a:t> 25</a:t>
                      </a:r>
                    </a:p>
                    <a:p>
                      <a:pPr algn="ctr" fontAlgn="b"/>
                      <a:r>
                        <a:rPr lang="nl-NL" sz="1600" b="1" i="0" u="none" strike="noStrike" baseline="0" dirty="0" smtClean="0">
                          <a:solidFill>
                            <a:srgbClr val="000000"/>
                          </a:solidFill>
                          <a:latin typeface="Calibri"/>
                        </a:rPr>
                        <a:t>&lt; 0,6</a:t>
                      </a:r>
                      <a:endParaRPr lang="nl-NL" sz="1600" b="1" i="0" u="none" strike="noStrike" dirty="0">
                        <a:solidFill>
                          <a:srgbClr val="000000"/>
                        </a:solidFill>
                        <a:latin typeface="Calibri"/>
                      </a:endParaRPr>
                    </a:p>
                  </a:txBody>
                  <a:tcPr marL="9525" marR="9525" marT="9525" marB="0" anchor="ctr"/>
                </a:tc>
                <a:tc>
                  <a:txBody>
                    <a:bodyPr/>
                    <a:lstStyle/>
                    <a:p>
                      <a:pPr algn="ctr" fontAlgn="b"/>
                      <a:r>
                        <a:rPr lang="nl-NL" sz="1600" b="1" i="0" u="none" strike="noStrike" dirty="0" smtClean="0">
                          <a:solidFill>
                            <a:srgbClr val="000000"/>
                          </a:solidFill>
                          <a:latin typeface="Calibri"/>
                        </a:rPr>
                        <a:t>25-50</a:t>
                      </a:r>
                    </a:p>
                    <a:p>
                      <a:pPr algn="ctr" fontAlgn="b"/>
                      <a:r>
                        <a:rPr lang="nl-NL" sz="1600" b="1" i="0" u="none" strike="noStrike" dirty="0" smtClean="0">
                          <a:solidFill>
                            <a:srgbClr val="000000"/>
                          </a:solidFill>
                          <a:latin typeface="Calibri"/>
                        </a:rPr>
                        <a:t>0,6-1,3</a:t>
                      </a:r>
                      <a:endParaRPr lang="nl-NL" sz="1600" b="1" i="0" u="none" strike="noStrike" dirty="0">
                        <a:solidFill>
                          <a:srgbClr val="000000"/>
                        </a:solidFill>
                        <a:latin typeface="Calibri"/>
                      </a:endParaRPr>
                    </a:p>
                  </a:txBody>
                  <a:tcPr marL="9525" marR="9525" marT="9525" marB="0" anchor="ctr"/>
                </a:tc>
                <a:tc>
                  <a:txBody>
                    <a:bodyPr/>
                    <a:lstStyle/>
                    <a:p>
                      <a:pPr algn="ctr" fontAlgn="b"/>
                      <a:r>
                        <a:rPr lang="nl-NL" sz="1600" b="1" i="0" u="none" strike="noStrike" dirty="0">
                          <a:solidFill>
                            <a:srgbClr val="000000"/>
                          </a:solidFill>
                          <a:latin typeface="Calibri"/>
                        </a:rPr>
                        <a:t>50-</a:t>
                      </a:r>
                      <a:r>
                        <a:rPr lang="nl-NL" sz="1600" b="1" i="0" u="none" strike="noStrike" dirty="0" smtClean="0">
                          <a:solidFill>
                            <a:srgbClr val="000000"/>
                          </a:solidFill>
                          <a:latin typeface="Calibri"/>
                        </a:rPr>
                        <a:t>75</a:t>
                      </a:r>
                    </a:p>
                    <a:p>
                      <a:pPr algn="ctr" fontAlgn="b"/>
                      <a:r>
                        <a:rPr lang="nl-NL" sz="1600" b="1" i="0" u="none" strike="noStrike" dirty="0" smtClean="0">
                          <a:solidFill>
                            <a:srgbClr val="000000"/>
                          </a:solidFill>
                          <a:latin typeface="Calibri"/>
                        </a:rPr>
                        <a:t>1,3-1,9</a:t>
                      </a:r>
                      <a:endParaRPr lang="nl-NL" sz="1600" b="1" i="0" u="none" strike="noStrike" dirty="0">
                        <a:solidFill>
                          <a:srgbClr val="000000"/>
                        </a:solidFill>
                        <a:latin typeface="Calibri"/>
                      </a:endParaRPr>
                    </a:p>
                  </a:txBody>
                  <a:tcPr marL="9525" marR="9525" marT="9525" marB="0" anchor="ctr"/>
                </a:tc>
                <a:tc>
                  <a:txBody>
                    <a:bodyPr/>
                    <a:lstStyle/>
                    <a:p>
                      <a:pPr algn="ctr" fontAlgn="b"/>
                      <a:r>
                        <a:rPr lang="nl-NL" sz="1600" b="1" i="0" u="none" strike="noStrike" dirty="0">
                          <a:solidFill>
                            <a:srgbClr val="000000"/>
                          </a:solidFill>
                          <a:latin typeface="Calibri"/>
                        </a:rPr>
                        <a:t>75-</a:t>
                      </a:r>
                      <a:r>
                        <a:rPr lang="nl-NL" sz="1600" b="1" i="0" u="none" strike="noStrike" dirty="0" smtClean="0">
                          <a:solidFill>
                            <a:srgbClr val="000000"/>
                          </a:solidFill>
                          <a:latin typeface="Calibri"/>
                        </a:rPr>
                        <a:t>100</a:t>
                      </a:r>
                    </a:p>
                    <a:p>
                      <a:pPr algn="ctr" fontAlgn="b"/>
                      <a:r>
                        <a:rPr lang="nl-NL" sz="1600" b="1" i="0" u="none" strike="noStrike" dirty="0" smtClean="0">
                          <a:solidFill>
                            <a:srgbClr val="000000"/>
                          </a:solidFill>
                          <a:latin typeface="Calibri"/>
                        </a:rPr>
                        <a:t>1,9-2,6</a:t>
                      </a:r>
                      <a:endParaRPr lang="nl-NL" sz="1600" b="1" i="0" u="none" strike="noStrike" dirty="0">
                        <a:solidFill>
                          <a:srgbClr val="000000"/>
                        </a:solidFill>
                        <a:latin typeface="Calibri"/>
                      </a:endParaRPr>
                    </a:p>
                  </a:txBody>
                  <a:tcPr marL="9525" marR="9525" marT="9525" marB="0" anchor="ctr"/>
                </a:tc>
                <a:tc>
                  <a:txBody>
                    <a:bodyPr/>
                    <a:lstStyle/>
                    <a:p>
                      <a:pPr algn="ctr" fontAlgn="b"/>
                      <a:r>
                        <a:rPr lang="nl-NL" sz="1600" b="1" i="0" u="none" strike="noStrike" dirty="0">
                          <a:solidFill>
                            <a:srgbClr val="000000"/>
                          </a:solidFill>
                          <a:latin typeface="Calibri"/>
                        </a:rPr>
                        <a:t>100-</a:t>
                      </a:r>
                      <a:r>
                        <a:rPr lang="nl-NL" sz="1600" b="1" i="0" u="none" strike="noStrike" dirty="0" smtClean="0">
                          <a:solidFill>
                            <a:srgbClr val="000000"/>
                          </a:solidFill>
                          <a:latin typeface="Calibri"/>
                        </a:rPr>
                        <a:t>125</a:t>
                      </a:r>
                    </a:p>
                    <a:p>
                      <a:pPr algn="ctr" fontAlgn="b"/>
                      <a:r>
                        <a:rPr lang="nl-NL" sz="1600" b="1" i="0" u="none" strike="noStrike" dirty="0" smtClean="0">
                          <a:solidFill>
                            <a:srgbClr val="000000"/>
                          </a:solidFill>
                          <a:latin typeface="Calibri"/>
                        </a:rPr>
                        <a:t>2,6-3,2</a:t>
                      </a:r>
                      <a:endParaRPr lang="nl-NL" sz="1600" b="1" i="0" u="none" strike="noStrike" dirty="0">
                        <a:solidFill>
                          <a:srgbClr val="000000"/>
                        </a:solidFill>
                        <a:latin typeface="Calibri"/>
                      </a:endParaRPr>
                    </a:p>
                  </a:txBody>
                  <a:tcPr marL="9525" marR="9525" marT="9525" marB="0" anchor="ctr"/>
                </a:tc>
                <a:tc>
                  <a:txBody>
                    <a:bodyPr/>
                    <a:lstStyle/>
                    <a:p>
                      <a:pPr algn="ctr" fontAlgn="b"/>
                      <a:r>
                        <a:rPr lang="nl-NL" sz="1600" b="1" i="0" u="none" strike="noStrike" dirty="0">
                          <a:solidFill>
                            <a:srgbClr val="000000"/>
                          </a:solidFill>
                          <a:latin typeface="Calibri"/>
                        </a:rPr>
                        <a:t>125-</a:t>
                      </a:r>
                      <a:r>
                        <a:rPr lang="nl-NL" sz="1600" b="1" i="0" u="none" strike="noStrike" dirty="0" smtClean="0">
                          <a:solidFill>
                            <a:srgbClr val="000000"/>
                          </a:solidFill>
                          <a:latin typeface="Calibri"/>
                        </a:rPr>
                        <a:t>150</a:t>
                      </a:r>
                    </a:p>
                    <a:p>
                      <a:pPr algn="ctr" fontAlgn="b"/>
                      <a:r>
                        <a:rPr lang="nl-NL" sz="1600" b="1" i="0" u="none" strike="noStrike" dirty="0" smtClean="0">
                          <a:solidFill>
                            <a:srgbClr val="000000"/>
                          </a:solidFill>
                          <a:latin typeface="Calibri"/>
                        </a:rPr>
                        <a:t>3,2-3,9</a:t>
                      </a:r>
                      <a:endParaRPr lang="nl-NL" sz="1600" b="1" i="0" u="none" strike="noStrike" dirty="0">
                        <a:solidFill>
                          <a:srgbClr val="000000"/>
                        </a:solidFill>
                        <a:latin typeface="Calibri"/>
                      </a:endParaRPr>
                    </a:p>
                  </a:txBody>
                  <a:tcPr marL="9525" marR="9525" marT="9525" marB="0" anchor="ctr"/>
                </a:tc>
                <a:tc>
                  <a:txBody>
                    <a:bodyPr/>
                    <a:lstStyle/>
                    <a:p>
                      <a:pPr algn="ctr" fontAlgn="b"/>
                      <a:r>
                        <a:rPr lang="nl-NL" sz="1600" b="1" i="0" u="none" strike="noStrike" dirty="0">
                          <a:solidFill>
                            <a:srgbClr val="000000"/>
                          </a:solidFill>
                          <a:latin typeface="Calibri"/>
                        </a:rPr>
                        <a:t>150-</a:t>
                      </a:r>
                      <a:r>
                        <a:rPr lang="nl-NL" sz="1600" b="1" i="0" u="none" strike="noStrike" dirty="0" smtClean="0">
                          <a:solidFill>
                            <a:srgbClr val="000000"/>
                          </a:solidFill>
                          <a:latin typeface="Calibri"/>
                        </a:rPr>
                        <a:t>175</a:t>
                      </a:r>
                    </a:p>
                    <a:p>
                      <a:pPr algn="ctr" fontAlgn="b"/>
                      <a:r>
                        <a:rPr lang="nl-NL" sz="1600" b="1" i="0" u="none" strike="noStrike" dirty="0" smtClean="0">
                          <a:solidFill>
                            <a:srgbClr val="000000"/>
                          </a:solidFill>
                          <a:latin typeface="Calibri"/>
                        </a:rPr>
                        <a:t>3,9-4,5</a:t>
                      </a:r>
                      <a:endParaRPr lang="nl-NL" sz="1600" b="1" i="0" u="none" strike="noStrike" dirty="0">
                        <a:solidFill>
                          <a:srgbClr val="000000"/>
                        </a:solidFill>
                        <a:latin typeface="Calibri"/>
                      </a:endParaRPr>
                    </a:p>
                  </a:txBody>
                  <a:tcPr marL="9525" marR="9525" marT="9525" marB="0" anchor="ctr"/>
                </a:tc>
                <a:tc>
                  <a:txBody>
                    <a:bodyPr/>
                    <a:lstStyle/>
                    <a:p>
                      <a:pPr algn="ctr" fontAlgn="b"/>
                      <a:r>
                        <a:rPr lang="nl-NL" sz="1600" b="1" i="0" u="none" strike="noStrike" dirty="0" smtClean="0">
                          <a:solidFill>
                            <a:srgbClr val="000000"/>
                          </a:solidFill>
                          <a:latin typeface="Calibri"/>
                        </a:rPr>
                        <a:t>&gt; 175</a:t>
                      </a:r>
                    </a:p>
                    <a:p>
                      <a:pPr algn="ctr" fontAlgn="b"/>
                      <a:r>
                        <a:rPr lang="nl-NL" sz="1600" b="1" i="0" u="none" strike="noStrike" dirty="0" smtClean="0">
                          <a:solidFill>
                            <a:srgbClr val="000000"/>
                          </a:solidFill>
                          <a:latin typeface="Calibri"/>
                        </a:rPr>
                        <a:t>&gt; 4,5</a:t>
                      </a:r>
                      <a:endParaRPr lang="nl-NL" sz="1600" b="1" i="0" u="none" strike="noStrike" dirty="0">
                        <a:solidFill>
                          <a:srgbClr val="000000"/>
                        </a:solidFill>
                        <a:latin typeface="Calibri"/>
                      </a:endParaRPr>
                    </a:p>
                  </a:txBody>
                  <a:tcPr marL="9525" marR="9525" marT="9525" marB="0" anchor="ctr"/>
                </a:tc>
              </a:tr>
              <a:tr h="424813">
                <a:tc>
                  <a:txBody>
                    <a:bodyPr/>
                    <a:lstStyle/>
                    <a:p>
                      <a:pPr algn="l" fontAlgn="b"/>
                      <a:r>
                        <a:rPr lang="nl-NL" sz="1600" b="1" i="0" u="none" strike="noStrike" dirty="0">
                          <a:solidFill>
                            <a:srgbClr val="000000"/>
                          </a:solidFill>
                          <a:latin typeface="Calibri"/>
                        </a:rPr>
                        <a:t>n</a:t>
                      </a:r>
                    </a:p>
                  </a:txBody>
                  <a:tcPr marL="9525" marR="9525" marT="9525" marB="0" anchor="ctr"/>
                </a:tc>
                <a:tc>
                  <a:txBody>
                    <a:bodyPr/>
                    <a:lstStyle/>
                    <a:p>
                      <a:pPr algn="ctr" fontAlgn="b"/>
                      <a:r>
                        <a:rPr lang="nl-NL" sz="1600" b="1" i="0" u="none" strike="noStrike" dirty="0">
                          <a:solidFill>
                            <a:srgbClr val="000000"/>
                          </a:solidFill>
                          <a:latin typeface="Calibri"/>
                        </a:rPr>
                        <a:t>284</a:t>
                      </a:r>
                    </a:p>
                  </a:txBody>
                  <a:tcPr marL="9525" marR="9525" marT="9525" marB="0" anchor="ctr"/>
                </a:tc>
                <a:tc>
                  <a:txBody>
                    <a:bodyPr/>
                    <a:lstStyle/>
                    <a:p>
                      <a:pPr algn="ctr" fontAlgn="b"/>
                      <a:r>
                        <a:rPr lang="nl-NL" sz="1600" b="1" i="0" u="none" strike="noStrike" dirty="0" smtClean="0">
                          <a:solidFill>
                            <a:srgbClr val="000000"/>
                          </a:solidFill>
                          <a:latin typeface="Calibri"/>
                        </a:rPr>
                        <a:t>4.091</a:t>
                      </a:r>
                      <a:endParaRPr lang="nl-NL" sz="1600" b="1" i="0" u="none" strike="noStrike" dirty="0">
                        <a:solidFill>
                          <a:srgbClr val="000000"/>
                        </a:solidFill>
                        <a:latin typeface="Calibri"/>
                      </a:endParaRPr>
                    </a:p>
                  </a:txBody>
                  <a:tcPr marL="9525" marR="9525" marT="9525" marB="0" anchor="ctr"/>
                </a:tc>
                <a:tc>
                  <a:txBody>
                    <a:bodyPr/>
                    <a:lstStyle/>
                    <a:p>
                      <a:pPr algn="ctr" fontAlgn="b"/>
                      <a:r>
                        <a:rPr lang="nl-NL" sz="1600" b="1" i="0" u="none" strike="noStrike" dirty="0" smtClean="0">
                          <a:solidFill>
                            <a:srgbClr val="000000"/>
                          </a:solidFill>
                          <a:latin typeface="Calibri"/>
                        </a:rPr>
                        <a:t>10.395</a:t>
                      </a:r>
                      <a:endParaRPr lang="nl-NL" sz="1600" b="1" i="0" u="none" strike="noStrike" dirty="0">
                        <a:solidFill>
                          <a:srgbClr val="000000"/>
                        </a:solidFill>
                        <a:latin typeface="Calibri"/>
                      </a:endParaRPr>
                    </a:p>
                  </a:txBody>
                  <a:tcPr marL="9525" marR="9525" marT="9525" marB="0" anchor="ctr"/>
                </a:tc>
                <a:tc>
                  <a:txBody>
                    <a:bodyPr/>
                    <a:lstStyle/>
                    <a:p>
                      <a:pPr algn="ctr" fontAlgn="b"/>
                      <a:r>
                        <a:rPr lang="nl-NL" sz="1600" b="1" i="0" u="none" strike="noStrike" dirty="0" smtClean="0">
                          <a:solidFill>
                            <a:srgbClr val="000000"/>
                          </a:solidFill>
                          <a:latin typeface="Calibri"/>
                        </a:rPr>
                        <a:t>10.091</a:t>
                      </a:r>
                      <a:endParaRPr lang="nl-NL" sz="1600" b="1" i="0" u="none" strike="noStrike" dirty="0">
                        <a:solidFill>
                          <a:srgbClr val="000000"/>
                        </a:solidFill>
                        <a:latin typeface="Calibri"/>
                      </a:endParaRPr>
                    </a:p>
                  </a:txBody>
                  <a:tcPr marL="9525" marR="9525" marT="9525" marB="0" anchor="ctr"/>
                </a:tc>
                <a:tc>
                  <a:txBody>
                    <a:bodyPr/>
                    <a:lstStyle/>
                    <a:p>
                      <a:pPr algn="ctr" fontAlgn="b"/>
                      <a:r>
                        <a:rPr lang="nl-NL" sz="1600" b="1" i="0" u="none" strike="noStrike" dirty="0" smtClean="0">
                          <a:solidFill>
                            <a:srgbClr val="000000"/>
                          </a:solidFill>
                          <a:latin typeface="Calibri"/>
                        </a:rPr>
                        <a:t>8.953</a:t>
                      </a:r>
                      <a:endParaRPr lang="nl-NL" sz="1600" b="1" i="0" u="none" strike="noStrike" dirty="0">
                        <a:solidFill>
                          <a:srgbClr val="000000"/>
                        </a:solidFill>
                        <a:latin typeface="Calibri"/>
                      </a:endParaRPr>
                    </a:p>
                  </a:txBody>
                  <a:tcPr marL="9525" marR="9525" marT="9525" marB="0" anchor="ctr"/>
                </a:tc>
                <a:tc>
                  <a:txBody>
                    <a:bodyPr/>
                    <a:lstStyle/>
                    <a:p>
                      <a:pPr algn="ctr" fontAlgn="b"/>
                      <a:r>
                        <a:rPr lang="nl-NL" sz="1600" b="1" i="0" u="none" strike="noStrike" dirty="0" smtClean="0">
                          <a:solidFill>
                            <a:srgbClr val="000000"/>
                          </a:solidFill>
                          <a:latin typeface="Calibri"/>
                        </a:rPr>
                        <a:t>3.128</a:t>
                      </a:r>
                      <a:endParaRPr lang="nl-NL" sz="1600" b="1" i="0" u="none" strike="noStrike" dirty="0">
                        <a:solidFill>
                          <a:srgbClr val="000000"/>
                        </a:solidFill>
                        <a:latin typeface="Calibri"/>
                      </a:endParaRPr>
                    </a:p>
                  </a:txBody>
                  <a:tcPr marL="9525" marR="9525" marT="9525" marB="0" anchor="ctr"/>
                </a:tc>
                <a:tc>
                  <a:txBody>
                    <a:bodyPr/>
                    <a:lstStyle/>
                    <a:p>
                      <a:pPr algn="ctr" fontAlgn="b"/>
                      <a:r>
                        <a:rPr lang="nl-NL" sz="1600" b="1" i="0" u="none" strike="noStrike">
                          <a:solidFill>
                            <a:srgbClr val="000000"/>
                          </a:solidFill>
                          <a:latin typeface="Calibri"/>
                        </a:rPr>
                        <a:t>836</a:t>
                      </a:r>
                    </a:p>
                  </a:txBody>
                  <a:tcPr marL="9525" marR="9525" marT="9525" marB="0" anchor="ctr"/>
                </a:tc>
                <a:tc>
                  <a:txBody>
                    <a:bodyPr/>
                    <a:lstStyle/>
                    <a:p>
                      <a:pPr algn="ctr" fontAlgn="b"/>
                      <a:r>
                        <a:rPr lang="nl-NL" sz="1600" b="1" i="0" u="none" strike="noStrike" dirty="0">
                          <a:solidFill>
                            <a:srgbClr val="000000"/>
                          </a:solidFill>
                          <a:latin typeface="Calibri"/>
                        </a:rPr>
                        <a:t>375</a:t>
                      </a:r>
                    </a:p>
                  </a:txBody>
                  <a:tcPr marL="9525" marR="9525" marT="9525" marB="0" anchor="ctr"/>
                </a:tc>
              </a:tr>
              <a:tr h="424813">
                <a:tc>
                  <a:txBody>
                    <a:bodyPr/>
                    <a:lstStyle/>
                    <a:p>
                      <a:pPr algn="l" fontAlgn="b"/>
                      <a:endParaRPr lang="nl-NL" sz="1600" b="1" i="0" u="none" strike="noStrike" dirty="0">
                        <a:solidFill>
                          <a:srgbClr val="000000"/>
                        </a:solidFill>
                        <a:latin typeface="Calibri"/>
                      </a:endParaRPr>
                    </a:p>
                  </a:txBody>
                  <a:tcPr marL="9525" marR="9525" marT="9525" marB="0" anchor="ctr"/>
                </a:tc>
                <a:tc>
                  <a:txBody>
                    <a:bodyPr/>
                    <a:lstStyle/>
                    <a:p>
                      <a:pPr algn="ctr" fontAlgn="b"/>
                      <a:endParaRPr lang="nl-NL" sz="1600" b="1" i="0" u="none" strike="noStrike" dirty="0">
                        <a:solidFill>
                          <a:srgbClr val="000000"/>
                        </a:solidFill>
                        <a:latin typeface="Calibri"/>
                      </a:endParaRPr>
                    </a:p>
                  </a:txBody>
                  <a:tcPr marL="9525" marR="9525" marT="9525" marB="0" anchor="ctr"/>
                </a:tc>
                <a:tc>
                  <a:txBody>
                    <a:bodyPr/>
                    <a:lstStyle/>
                    <a:p>
                      <a:pPr algn="ctr" fontAlgn="b"/>
                      <a:endParaRPr lang="nl-NL" sz="1600" b="1" i="0" u="none" strike="noStrike">
                        <a:solidFill>
                          <a:srgbClr val="000000"/>
                        </a:solidFill>
                        <a:latin typeface="Calibri"/>
                      </a:endParaRPr>
                    </a:p>
                  </a:txBody>
                  <a:tcPr marL="9525" marR="9525" marT="9525" marB="0" anchor="ctr"/>
                </a:tc>
                <a:tc>
                  <a:txBody>
                    <a:bodyPr/>
                    <a:lstStyle/>
                    <a:p>
                      <a:pPr algn="ctr" fontAlgn="b"/>
                      <a:endParaRPr lang="nl-NL" sz="1600" b="1" i="0" u="none" strike="noStrike">
                        <a:solidFill>
                          <a:srgbClr val="000000"/>
                        </a:solidFill>
                        <a:latin typeface="Calibri"/>
                      </a:endParaRPr>
                    </a:p>
                  </a:txBody>
                  <a:tcPr marL="9525" marR="9525" marT="9525" marB="0" anchor="ctr"/>
                </a:tc>
                <a:tc>
                  <a:txBody>
                    <a:bodyPr/>
                    <a:lstStyle/>
                    <a:p>
                      <a:pPr algn="ctr" fontAlgn="b"/>
                      <a:endParaRPr lang="nl-NL" sz="1600" b="1" i="0" u="none" strike="noStrike" dirty="0">
                        <a:solidFill>
                          <a:srgbClr val="000000"/>
                        </a:solidFill>
                        <a:latin typeface="Calibri"/>
                      </a:endParaRPr>
                    </a:p>
                  </a:txBody>
                  <a:tcPr marL="9525" marR="9525" marT="9525" marB="0" anchor="ctr"/>
                </a:tc>
                <a:tc>
                  <a:txBody>
                    <a:bodyPr/>
                    <a:lstStyle/>
                    <a:p>
                      <a:pPr algn="ctr" fontAlgn="b"/>
                      <a:endParaRPr lang="nl-NL" sz="1600" b="1" i="0" u="none" strike="noStrike">
                        <a:solidFill>
                          <a:srgbClr val="000000"/>
                        </a:solidFill>
                        <a:latin typeface="Calibri"/>
                      </a:endParaRPr>
                    </a:p>
                  </a:txBody>
                  <a:tcPr marL="9525" marR="9525" marT="9525" marB="0" anchor="ctr"/>
                </a:tc>
                <a:tc>
                  <a:txBody>
                    <a:bodyPr/>
                    <a:lstStyle/>
                    <a:p>
                      <a:pPr algn="ctr" fontAlgn="b"/>
                      <a:endParaRPr lang="nl-NL" sz="1600" b="1" i="0" u="none" strike="noStrike">
                        <a:solidFill>
                          <a:srgbClr val="000000"/>
                        </a:solidFill>
                        <a:latin typeface="Calibri"/>
                      </a:endParaRPr>
                    </a:p>
                  </a:txBody>
                  <a:tcPr marL="9525" marR="9525" marT="9525" marB="0" anchor="ctr"/>
                </a:tc>
                <a:tc>
                  <a:txBody>
                    <a:bodyPr/>
                    <a:lstStyle/>
                    <a:p>
                      <a:pPr algn="ctr" fontAlgn="b"/>
                      <a:endParaRPr lang="nl-NL" sz="1600" b="1" i="0" u="none" strike="noStrike">
                        <a:solidFill>
                          <a:srgbClr val="000000"/>
                        </a:solidFill>
                        <a:latin typeface="Calibri"/>
                      </a:endParaRPr>
                    </a:p>
                  </a:txBody>
                  <a:tcPr marL="9525" marR="9525" marT="9525" marB="0" anchor="ctr"/>
                </a:tc>
                <a:tc>
                  <a:txBody>
                    <a:bodyPr/>
                    <a:lstStyle/>
                    <a:p>
                      <a:pPr algn="ctr" fontAlgn="b"/>
                      <a:endParaRPr lang="nl-NL" sz="1600" b="1" i="0" u="none" strike="noStrike" dirty="0">
                        <a:solidFill>
                          <a:srgbClr val="000000"/>
                        </a:solidFill>
                        <a:latin typeface="Calibri"/>
                      </a:endParaRPr>
                    </a:p>
                  </a:txBody>
                  <a:tcPr marL="9525" marR="9525" marT="9525" marB="0" anchor="ctr"/>
                </a:tc>
              </a:tr>
              <a:tr h="424813">
                <a:tc>
                  <a:txBody>
                    <a:bodyPr/>
                    <a:lstStyle/>
                    <a:p>
                      <a:pPr algn="l" fontAlgn="b"/>
                      <a:r>
                        <a:rPr lang="nl-NL" sz="1600" b="1" i="0" u="none" strike="noStrike" dirty="0" smtClean="0">
                          <a:solidFill>
                            <a:srgbClr val="000000"/>
                          </a:solidFill>
                          <a:latin typeface="Calibri"/>
                        </a:rPr>
                        <a:t>Event </a:t>
                      </a:r>
                      <a:r>
                        <a:rPr lang="nl-NL" sz="1600" b="1" i="0" u="none" strike="noStrike" dirty="0" err="1" smtClean="0">
                          <a:solidFill>
                            <a:srgbClr val="000000"/>
                          </a:solidFill>
                          <a:latin typeface="Calibri"/>
                        </a:rPr>
                        <a:t>rate</a:t>
                      </a:r>
                      <a:endParaRPr lang="nl-NL" sz="1600" b="1" i="0" u="none" strike="noStrike" dirty="0">
                        <a:solidFill>
                          <a:srgbClr val="000000"/>
                        </a:solidFill>
                        <a:latin typeface="Calibri"/>
                      </a:endParaRPr>
                    </a:p>
                  </a:txBody>
                  <a:tcPr marL="9525" marR="9525" marT="9525" marB="0" anchor="ctr"/>
                </a:tc>
                <a:tc>
                  <a:txBody>
                    <a:bodyPr/>
                    <a:lstStyle/>
                    <a:p>
                      <a:pPr algn="ctr" fontAlgn="t"/>
                      <a:r>
                        <a:rPr lang="nl-NL" sz="1600" b="1" i="0" u="none" strike="noStrike" dirty="0">
                          <a:solidFill>
                            <a:srgbClr val="000000"/>
                          </a:solidFill>
                          <a:latin typeface="Calibri"/>
                        </a:rPr>
                        <a:t>2.5%</a:t>
                      </a:r>
                    </a:p>
                  </a:txBody>
                  <a:tcPr marL="9525" marR="9525" marT="9525" marB="0" anchor="b"/>
                </a:tc>
                <a:tc>
                  <a:txBody>
                    <a:bodyPr/>
                    <a:lstStyle/>
                    <a:p>
                      <a:pPr algn="ctr" fontAlgn="t"/>
                      <a:r>
                        <a:rPr lang="nl-NL" sz="1600" b="1" i="0" u="none" strike="noStrike" dirty="0">
                          <a:solidFill>
                            <a:srgbClr val="000000"/>
                          </a:solidFill>
                          <a:latin typeface="Calibri"/>
                        </a:rPr>
                        <a:t>4.6%</a:t>
                      </a:r>
                    </a:p>
                  </a:txBody>
                  <a:tcPr marL="9525" marR="9525" marT="9525" marB="0" anchor="b"/>
                </a:tc>
                <a:tc>
                  <a:txBody>
                    <a:bodyPr/>
                    <a:lstStyle/>
                    <a:p>
                      <a:pPr algn="ctr" fontAlgn="t"/>
                      <a:r>
                        <a:rPr lang="nl-NL" sz="1600" b="1" i="0" u="none" strike="noStrike">
                          <a:solidFill>
                            <a:srgbClr val="000000"/>
                          </a:solidFill>
                          <a:latin typeface="Calibri"/>
                        </a:rPr>
                        <a:t>11.4%</a:t>
                      </a:r>
                    </a:p>
                  </a:txBody>
                  <a:tcPr marL="9525" marR="9525" marT="9525" marB="0" anchor="b"/>
                </a:tc>
                <a:tc>
                  <a:txBody>
                    <a:bodyPr/>
                    <a:lstStyle/>
                    <a:p>
                      <a:pPr algn="ctr" fontAlgn="t"/>
                      <a:r>
                        <a:rPr lang="nl-NL" sz="1600" b="1" i="0" u="none" strike="noStrike">
                          <a:solidFill>
                            <a:srgbClr val="000000"/>
                          </a:solidFill>
                          <a:latin typeface="Calibri"/>
                        </a:rPr>
                        <a:t>16.5%</a:t>
                      </a:r>
                    </a:p>
                  </a:txBody>
                  <a:tcPr marL="9525" marR="9525" marT="9525" marB="0" anchor="b"/>
                </a:tc>
                <a:tc>
                  <a:txBody>
                    <a:bodyPr/>
                    <a:lstStyle/>
                    <a:p>
                      <a:pPr algn="ctr" fontAlgn="t"/>
                      <a:r>
                        <a:rPr lang="nl-NL" sz="1600" b="1" i="0" u="none" strike="noStrike">
                          <a:solidFill>
                            <a:srgbClr val="000000"/>
                          </a:solidFill>
                          <a:latin typeface="Calibri"/>
                        </a:rPr>
                        <a:t>16.5%</a:t>
                      </a:r>
                    </a:p>
                  </a:txBody>
                  <a:tcPr marL="9525" marR="9525" marT="9525" marB="0" anchor="b"/>
                </a:tc>
                <a:tc>
                  <a:txBody>
                    <a:bodyPr/>
                    <a:lstStyle/>
                    <a:p>
                      <a:pPr algn="ctr" fontAlgn="t"/>
                      <a:r>
                        <a:rPr lang="nl-NL" sz="1600" b="1" i="0" u="none" strike="noStrike">
                          <a:solidFill>
                            <a:srgbClr val="000000"/>
                          </a:solidFill>
                          <a:latin typeface="Calibri"/>
                        </a:rPr>
                        <a:t>17.8%</a:t>
                      </a:r>
                    </a:p>
                  </a:txBody>
                  <a:tcPr marL="9525" marR="9525" marT="9525" marB="0" anchor="b"/>
                </a:tc>
                <a:tc>
                  <a:txBody>
                    <a:bodyPr/>
                    <a:lstStyle/>
                    <a:p>
                      <a:pPr algn="ctr" fontAlgn="t"/>
                      <a:r>
                        <a:rPr lang="nl-NL" sz="1600" b="1" i="0" u="none" strike="noStrike">
                          <a:solidFill>
                            <a:srgbClr val="000000"/>
                          </a:solidFill>
                          <a:latin typeface="Calibri"/>
                        </a:rPr>
                        <a:t>22.0%</a:t>
                      </a:r>
                    </a:p>
                  </a:txBody>
                  <a:tcPr marL="9525" marR="9525" marT="9525" marB="0" anchor="b"/>
                </a:tc>
                <a:tc>
                  <a:txBody>
                    <a:bodyPr/>
                    <a:lstStyle/>
                    <a:p>
                      <a:pPr algn="ctr" fontAlgn="t"/>
                      <a:r>
                        <a:rPr lang="nl-NL" sz="1600" b="1" i="0" u="none" strike="noStrike" dirty="0">
                          <a:solidFill>
                            <a:srgbClr val="000000"/>
                          </a:solidFill>
                          <a:latin typeface="Calibri"/>
                        </a:rPr>
                        <a:t>32.8%</a:t>
                      </a:r>
                    </a:p>
                  </a:txBody>
                  <a:tcPr marL="9525" marR="9525" marT="9525" marB="0" anchor="b"/>
                </a:tc>
              </a:tr>
            </a:tbl>
          </a:graphicData>
        </a:graphic>
      </p:graphicFrame>
      <p:sp>
        <p:nvSpPr>
          <p:cNvPr id="6" name="Tekstvak 5"/>
          <p:cNvSpPr txBox="1"/>
          <p:nvPr/>
        </p:nvSpPr>
        <p:spPr>
          <a:xfrm>
            <a:off x="6690791" y="6474822"/>
            <a:ext cx="2417713" cy="338554"/>
          </a:xfrm>
          <a:prstGeom prst="rect">
            <a:avLst/>
          </a:prstGeom>
          <a:noFill/>
        </p:spPr>
        <p:txBody>
          <a:bodyPr wrap="none" rtlCol="0">
            <a:spAutoFit/>
          </a:bodyPr>
          <a:lstStyle/>
          <a:p>
            <a:pPr algn="r"/>
            <a:r>
              <a:rPr lang="nl-NL" sz="1600" b="1" dirty="0" smtClean="0">
                <a:solidFill>
                  <a:schemeClr val="bg1"/>
                </a:solidFill>
              </a:rPr>
              <a:t>Manuscript in </a:t>
            </a:r>
            <a:r>
              <a:rPr lang="nl-NL" sz="1600" b="1" dirty="0" err="1" smtClean="0">
                <a:solidFill>
                  <a:schemeClr val="bg1"/>
                </a:solidFill>
              </a:rPr>
              <a:t>preparation</a:t>
            </a:r>
            <a:endParaRPr lang="nl-NL" sz="1600" b="1" dirty="0">
              <a:solidFill>
                <a:schemeClr val="bg1"/>
              </a:solidFill>
            </a:endParaRPr>
          </a:p>
        </p:txBody>
      </p:sp>
    </p:spTree>
    <p:extLst>
      <p:ext uri="{BB962C8B-B14F-4D97-AF65-F5344CB8AC3E}">
        <p14:creationId xmlns:p14="http://schemas.microsoft.com/office/powerpoint/2010/main" xmlns="" val="2241542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err="1" smtClean="0">
                <a:solidFill>
                  <a:srgbClr val="FFFF00"/>
                </a:solidFill>
              </a:rPr>
              <a:t>Lipoprotein</a:t>
            </a:r>
            <a:r>
              <a:rPr lang="nl-NL" sz="3600" b="1" dirty="0" smtClean="0">
                <a:solidFill>
                  <a:srgbClr val="FFFF00"/>
                </a:solidFill>
              </a:rPr>
              <a:t>(a)</a:t>
            </a:r>
            <a:endParaRPr lang="nl-NL" sz="3600" b="1" dirty="0">
              <a:solidFill>
                <a:srgbClr val="FFFF00"/>
              </a:solidFill>
            </a:endParaRPr>
          </a:p>
        </p:txBody>
      </p:sp>
      <p:sp>
        <p:nvSpPr>
          <p:cNvPr id="5" name="Tijdelijke aanduiding voor inhoud 4"/>
          <p:cNvSpPr>
            <a:spLocks noGrp="1"/>
          </p:cNvSpPr>
          <p:nvPr>
            <p:ph idx="1"/>
          </p:nvPr>
        </p:nvSpPr>
        <p:spPr>
          <a:xfrm>
            <a:off x="457200" y="1600200"/>
            <a:ext cx="5266928" cy="4525963"/>
          </a:xfrm>
        </p:spPr>
        <p:txBody>
          <a:bodyPr>
            <a:noAutofit/>
          </a:bodyPr>
          <a:lstStyle/>
          <a:p>
            <a:pPr>
              <a:spcBef>
                <a:spcPts val="0"/>
              </a:spcBef>
            </a:pPr>
            <a:r>
              <a:rPr lang="nl-NL" sz="2000" b="1" dirty="0" smtClean="0">
                <a:solidFill>
                  <a:srgbClr val="FFFFFF"/>
                </a:solidFill>
              </a:rPr>
              <a:t>Discovery </a:t>
            </a:r>
            <a:r>
              <a:rPr lang="nl-NL" sz="2000" b="1" dirty="0">
                <a:solidFill>
                  <a:srgbClr val="FFFFFF"/>
                </a:solidFill>
              </a:rPr>
              <a:t>in 1963 </a:t>
            </a:r>
            <a:r>
              <a:rPr lang="nl-NL" sz="2000" b="1" dirty="0" err="1">
                <a:solidFill>
                  <a:srgbClr val="FFFFFF"/>
                </a:solidFill>
              </a:rPr>
              <a:t>by</a:t>
            </a:r>
            <a:r>
              <a:rPr lang="nl-NL" sz="2000" b="1" dirty="0">
                <a:solidFill>
                  <a:srgbClr val="FFFFFF"/>
                </a:solidFill>
              </a:rPr>
              <a:t> </a:t>
            </a:r>
            <a:r>
              <a:rPr lang="nl-NL" sz="2000" b="1" dirty="0" err="1">
                <a:solidFill>
                  <a:srgbClr val="FFFFFF"/>
                </a:solidFill>
              </a:rPr>
              <a:t>Kåre</a:t>
            </a:r>
            <a:r>
              <a:rPr lang="nl-NL" sz="2000" b="1" dirty="0">
                <a:solidFill>
                  <a:srgbClr val="FFFFFF"/>
                </a:solidFill>
              </a:rPr>
              <a:t> </a:t>
            </a:r>
            <a:r>
              <a:rPr lang="nl-NL" sz="2000" b="1" dirty="0" smtClean="0">
                <a:solidFill>
                  <a:srgbClr val="FFFFFF"/>
                </a:solidFill>
              </a:rPr>
              <a:t>Berg.</a:t>
            </a:r>
          </a:p>
          <a:p>
            <a:pPr>
              <a:spcBef>
                <a:spcPts val="0"/>
              </a:spcBef>
            </a:pPr>
            <a:endParaRPr lang="nl-NL" sz="2000" b="1" dirty="0">
              <a:solidFill>
                <a:srgbClr val="FFFFFF"/>
              </a:solidFill>
            </a:endParaRPr>
          </a:p>
          <a:p>
            <a:pPr>
              <a:spcBef>
                <a:spcPts val="0"/>
              </a:spcBef>
            </a:pPr>
            <a:r>
              <a:rPr lang="nl-NL" sz="2000" b="1" dirty="0" err="1" smtClean="0">
                <a:solidFill>
                  <a:srgbClr val="FFFFFF"/>
                </a:solidFill>
              </a:rPr>
              <a:t>Lipoprotein</a:t>
            </a:r>
            <a:r>
              <a:rPr lang="nl-NL" sz="2000" b="1" dirty="0">
                <a:solidFill>
                  <a:srgbClr val="FFFFFF"/>
                </a:solidFill>
              </a:rPr>
              <a:t>(a</a:t>
            </a:r>
            <a:r>
              <a:rPr lang="nl-NL" sz="2000" b="1" dirty="0" smtClean="0">
                <a:solidFill>
                  <a:srgbClr val="FFFFFF"/>
                </a:solidFill>
              </a:rPr>
              <a:t>) </a:t>
            </a:r>
            <a:r>
              <a:rPr lang="nl-NL" sz="2000" b="1" dirty="0" err="1" smtClean="0">
                <a:solidFill>
                  <a:srgbClr val="FFFFFF"/>
                </a:solidFill>
              </a:rPr>
              <a:t>consists</a:t>
            </a:r>
            <a:r>
              <a:rPr lang="nl-NL" sz="2000" b="1" dirty="0" smtClean="0">
                <a:solidFill>
                  <a:srgbClr val="FFFFFF"/>
                </a:solidFill>
              </a:rPr>
              <a:t> </a:t>
            </a:r>
            <a:r>
              <a:rPr lang="nl-NL" sz="2000" b="1" dirty="0">
                <a:solidFill>
                  <a:srgbClr val="FFFFFF"/>
                </a:solidFill>
              </a:rPr>
              <a:t>of </a:t>
            </a:r>
            <a:r>
              <a:rPr lang="nl-NL" sz="2000" b="1" dirty="0" err="1">
                <a:solidFill>
                  <a:srgbClr val="FFFFFF"/>
                </a:solidFill>
              </a:rPr>
              <a:t>an</a:t>
            </a:r>
            <a:r>
              <a:rPr lang="nl-NL" sz="2000" b="1" dirty="0">
                <a:solidFill>
                  <a:srgbClr val="FFFFFF"/>
                </a:solidFill>
              </a:rPr>
              <a:t> </a:t>
            </a:r>
            <a:r>
              <a:rPr lang="nl-NL" sz="2000" b="1" dirty="0" err="1">
                <a:solidFill>
                  <a:srgbClr val="FFFFFF"/>
                </a:solidFill>
              </a:rPr>
              <a:t>LDL-like</a:t>
            </a:r>
            <a:r>
              <a:rPr lang="nl-NL" sz="2000" b="1" dirty="0">
                <a:solidFill>
                  <a:srgbClr val="FFFFFF"/>
                </a:solidFill>
              </a:rPr>
              <a:t> </a:t>
            </a:r>
            <a:r>
              <a:rPr lang="nl-NL" sz="2000" b="1" dirty="0" err="1">
                <a:solidFill>
                  <a:srgbClr val="FFFFFF"/>
                </a:solidFill>
              </a:rPr>
              <a:t>particle</a:t>
            </a:r>
            <a:r>
              <a:rPr lang="nl-NL" sz="2000" b="1" dirty="0">
                <a:solidFill>
                  <a:srgbClr val="FFFFFF"/>
                </a:solidFill>
              </a:rPr>
              <a:t> </a:t>
            </a:r>
            <a:r>
              <a:rPr lang="nl-NL" sz="2000" b="1" dirty="0" smtClean="0">
                <a:solidFill>
                  <a:srgbClr val="FFFFFF"/>
                </a:solidFill>
              </a:rPr>
              <a:t>and </a:t>
            </a:r>
            <a:r>
              <a:rPr lang="nl-NL" sz="2000" b="1" dirty="0" err="1" smtClean="0">
                <a:solidFill>
                  <a:srgbClr val="FFFFFF"/>
                </a:solidFill>
              </a:rPr>
              <a:t>apo</a:t>
            </a:r>
            <a:r>
              <a:rPr lang="nl-NL" sz="2000" b="1" dirty="0">
                <a:solidFill>
                  <a:srgbClr val="FFFFFF"/>
                </a:solidFill>
              </a:rPr>
              <a:t>(a</a:t>
            </a:r>
            <a:r>
              <a:rPr lang="nl-NL" sz="2000" b="1" dirty="0" smtClean="0">
                <a:solidFill>
                  <a:srgbClr val="FFFFFF"/>
                </a:solidFill>
              </a:rPr>
              <a:t>) </a:t>
            </a:r>
            <a:r>
              <a:rPr lang="nl-NL" sz="2000" b="1" dirty="0" err="1" smtClean="0">
                <a:solidFill>
                  <a:srgbClr val="FFFFFF"/>
                </a:solidFill>
              </a:rPr>
              <a:t>tail</a:t>
            </a:r>
            <a:r>
              <a:rPr lang="nl-NL" sz="2000" b="1" dirty="0" smtClean="0">
                <a:solidFill>
                  <a:srgbClr val="FFFFFF"/>
                </a:solidFill>
              </a:rPr>
              <a:t>, </a:t>
            </a:r>
            <a:r>
              <a:rPr lang="nl-NL" sz="2000" b="1" dirty="0" err="1">
                <a:solidFill>
                  <a:srgbClr val="FFFFFF"/>
                </a:solidFill>
              </a:rPr>
              <a:t>bound</a:t>
            </a:r>
            <a:r>
              <a:rPr lang="nl-NL" sz="2000" b="1" dirty="0">
                <a:solidFill>
                  <a:srgbClr val="FFFFFF"/>
                </a:solidFill>
              </a:rPr>
              <a:t> </a:t>
            </a:r>
            <a:r>
              <a:rPr lang="nl-NL" sz="2000" b="1" dirty="0" smtClean="0">
                <a:solidFill>
                  <a:srgbClr val="FFFFFF"/>
                </a:solidFill>
              </a:rPr>
              <a:t>to apoB.</a:t>
            </a:r>
          </a:p>
          <a:p>
            <a:pPr>
              <a:spcBef>
                <a:spcPts val="0"/>
              </a:spcBef>
            </a:pPr>
            <a:endParaRPr lang="nl-NL" sz="2000" b="1" dirty="0">
              <a:solidFill>
                <a:srgbClr val="FFFFFF"/>
              </a:solidFill>
            </a:endParaRPr>
          </a:p>
          <a:p>
            <a:pPr>
              <a:spcBef>
                <a:spcPts val="0"/>
              </a:spcBef>
            </a:pPr>
            <a:r>
              <a:rPr lang="nl-NL" sz="2000" b="1" dirty="0" smtClean="0">
                <a:solidFill>
                  <a:srgbClr val="FFFFFF"/>
                </a:solidFill>
              </a:rPr>
              <a:t>Lp</a:t>
            </a:r>
            <a:r>
              <a:rPr lang="nl-NL" sz="2000" b="1" dirty="0">
                <a:solidFill>
                  <a:srgbClr val="FFFFFF"/>
                </a:solidFill>
              </a:rPr>
              <a:t>(a) </a:t>
            </a:r>
            <a:r>
              <a:rPr lang="nl-NL" sz="2000" b="1" dirty="0" smtClean="0">
                <a:solidFill>
                  <a:srgbClr val="FFFFFF"/>
                </a:solidFill>
              </a:rPr>
              <a:t>levels </a:t>
            </a:r>
            <a:r>
              <a:rPr lang="nl-NL" sz="2000" b="1" dirty="0">
                <a:solidFill>
                  <a:srgbClr val="FFFFFF"/>
                </a:solidFill>
              </a:rPr>
              <a:t>are </a:t>
            </a:r>
            <a:r>
              <a:rPr lang="nl-NL" sz="2000" b="1" dirty="0" err="1">
                <a:solidFill>
                  <a:srgbClr val="FFFFFF"/>
                </a:solidFill>
              </a:rPr>
              <a:t>highly</a:t>
            </a:r>
            <a:r>
              <a:rPr lang="nl-NL" sz="2000" b="1" dirty="0">
                <a:solidFill>
                  <a:srgbClr val="FFFFFF"/>
                </a:solidFill>
              </a:rPr>
              <a:t> </a:t>
            </a:r>
            <a:r>
              <a:rPr lang="nl-NL" sz="2000" b="1" dirty="0" err="1">
                <a:solidFill>
                  <a:srgbClr val="FFFFFF"/>
                </a:solidFill>
              </a:rPr>
              <a:t>heritable</a:t>
            </a:r>
            <a:r>
              <a:rPr lang="nl-NL" sz="2000" b="1" dirty="0">
                <a:solidFill>
                  <a:srgbClr val="FFFFFF"/>
                </a:solidFill>
              </a:rPr>
              <a:t> and </a:t>
            </a:r>
            <a:r>
              <a:rPr lang="nl-NL" sz="2000" b="1" dirty="0" err="1">
                <a:solidFill>
                  <a:srgbClr val="FFFFFF"/>
                </a:solidFill>
              </a:rPr>
              <a:t>mainly</a:t>
            </a:r>
            <a:r>
              <a:rPr lang="nl-NL" sz="2000" b="1" dirty="0">
                <a:solidFill>
                  <a:srgbClr val="FFFFFF"/>
                </a:solidFill>
              </a:rPr>
              <a:t> </a:t>
            </a:r>
            <a:r>
              <a:rPr lang="nl-NL" sz="2000" b="1" dirty="0" err="1">
                <a:solidFill>
                  <a:srgbClr val="FFFFFF"/>
                </a:solidFill>
              </a:rPr>
              <a:t>controlled</a:t>
            </a:r>
            <a:r>
              <a:rPr lang="nl-NL" sz="2000" b="1" dirty="0">
                <a:solidFill>
                  <a:srgbClr val="FFFFFF"/>
                </a:solidFill>
              </a:rPr>
              <a:t> </a:t>
            </a:r>
            <a:r>
              <a:rPr lang="nl-NL" sz="2000" b="1" dirty="0" err="1">
                <a:solidFill>
                  <a:srgbClr val="FFFFFF"/>
                </a:solidFill>
              </a:rPr>
              <a:t>by</a:t>
            </a:r>
            <a:r>
              <a:rPr lang="nl-NL" sz="2000" b="1" dirty="0">
                <a:solidFill>
                  <a:srgbClr val="FFFFFF"/>
                </a:solidFill>
              </a:rPr>
              <a:t> </a:t>
            </a:r>
            <a:r>
              <a:rPr lang="nl-NL" sz="2000" b="1" dirty="0" smtClean="0">
                <a:solidFill>
                  <a:srgbClr val="FFFFFF"/>
                </a:solidFill>
              </a:rPr>
              <a:t>the LPA gene </a:t>
            </a:r>
            <a:r>
              <a:rPr lang="nl-NL" sz="2000" b="1" dirty="0" err="1">
                <a:solidFill>
                  <a:srgbClr val="FFFFFF"/>
                </a:solidFill>
              </a:rPr>
              <a:t>located</a:t>
            </a:r>
            <a:r>
              <a:rPr lang="nl-NL" sz="2000" b="1" dirty="0">
                <a:solidFill>
                  <a:srgbClr val="FFFFFF"/>
                </a:solidFill>
              </a:rPr>
              <a:t> </a:t>
            </a:r>
            <a:r>
              <a:rPr lang="nl-NL" sz="2000" b="1" dirty="0" smtClean="0">
                <a:solidFill>
                  <a:srgbClr val="FFFFFF"/>
                </a:solidFill>
              </a:rPr>
              <a:t>on </a:t>
            </a:r>
            <a:r>
              <a:rPr lang="nl-NL" sz="2000" b="1" dirty="0" err="1" smtClean="0">
                <a:solidFill>
                  <a:srgbClr val="FFFFFF"/>
                </a:solidFill>
              </a:rPr>
              <a:t>chromosome</a:t>
            </a:r>
            <a:r>
              <a:rPr lang="nl-NL" sz="2000" b="1" dirty="0" smtClean="0">
                <a:solidFill>
                  <a:srgbClr val="FFFFFF"/>
                </a:solidFill>
              </a:rPr>
              <a:t> 6q26-27.</a:t>
            </a:r>
          </a:p>
          <a:p>
            <a:pPr>
              <a:spcBef>
                <a:spcPts val="0"/>
              </a:spcBef>
            </a:pPr>
            <a:endParaRPr lang="nl-NL" sz="2000" b="1" dirty="0" smtClean="0">
              <a:solidFill>
                <a:srgbClr val="FFFFFF"/>
              </a:solidFill>
            </a:endParaRPr>
          </a:p>
          <a:p>
            <a:pPr>
              <a:spcBef>
                <a:spcPts val="0"/>
              </a:spcBef>
            </a:pPr>
            <a:r>
              <a:rPr lang="nl-NL" sz="2000" b="1" dirty="0" err="1" smtClean="0">
                <a:solidFill>
                  <a:srgbClr val="FFFFFF"/>
                </a:solidFill>
              </a:rPr>
              <a:t>Apo</a:t>
            </a:r>
            <a:r>
              <a:rPr lang="nl-NL" sz="2000" b="1" dirty="0">
                <a:solidFill>
                  <a:srgbClr val="FFFFFF"/>
                </a:solidFill>
              </a:rPr>
              <a:t>(a) </a:t>
            </a:r>
            <a:r>
              <a:rPr lang="nl-NL" sz="2000" b="1" dirty="0" err="1">
                <a:solidFill>
                  <a:srgbClr val="FFFFFF"/>
                </a:solidFill>
              </a:rPr>
              <a:t>proteins</a:t>
            </a:r>
            <a:r>
              <a:rPr lang="nl-NL" sz="2000" b="1" dirty="0">
                <a:solidFill>
                  <a:srgbClr val="FFFFFF"/>
                </a:solidFill>
              </a:rPr>
              <a:t> </a:t>
            </a:r>
            <a:r>
              <a:rPr lang="nl-NL" sz="2000" b="1" dirty="0" err="1">
                <a:solidFill>
                  <a:srgbClr val="FFFFFF"/>
                </a:solidFill>
              </a:rPr>
              <a:t>vary</a:t>
            </a:r>
            <a:r>
              <a:rPr lang="nl-NL" sz="2000" b="1" dirty="0">
                <a:solidFill>
                  <a:srgbClr val="FFFFFF"/>
                </a:solidFill>
              </a:rPr>
              <a:t> in </a:t>
            </a:r>
            <a:r>
              <a:rPr lang="nl-NL" sz="2000" b="1" dirty="0" err="1">
                <a:solidFill>
                  <a:srgbClr val="FFFFFF"/>
                </a:solidFill>
              </a:rPr>
              <a:t>size</a:t>
            </a:r>
            <a:r>
              <a:rPr lang="nl-NL" sz="2000" b="1" dirty="0">
                <a:solidFill>
                  <a:srgbClr val="FFFFFF"/>
                </a:solidFill>
              </a:rPr>
              <a:t> </a:t>
            </a:r>
            <a:r>
              <a:rPr lang="nl-NL" sz="2000" b="1" dirty="0" err="1">
                <a:solidFill>
                  <a:srgbClr val="FFFFFF"/>
                </a:solidFill>
              </a:rPr>
              <a:t>due</a:t>
            </a:r>
            <a:r>
              <a:rPr lang="nl-NL" sz="2000" b="1" dirty="0">
                <a:solidFill>
                  <a:srgbClr val="FFFFFF"/>
                </a:solidFill>
              </a:rPr>
              <a:t> to a </a:t>
            </a:r>
            <a:r>
              <a:rPr lang="nl-NL" sz="2000" b="1" dirty="0" smtClean="0">
                <a:solidFill>
                  <a:srgbClr val="FFFFFF"/>
                </a:solidFill>
              </a:rPr>
              <a:t>VNTR </a:t>
            </a:r>
            <a:r>
              <a:rPr lang="nl-NL" sz="2000" b="1" dirty="0" err="1" smtClean="0">
                <a:solidFill>
                  <a:srgbClr val="FFFFFF"/>
                </a:solidFill>
              </a:rPr>
              <a:t>polymorphism</a:t>
            </a:r>
            <a:r>
              <a:rPr lang="nl-NL" sz="2000" b="1" dirty="0" smtClean="0">
                <a:solidFill>
                  <a:srgbClr val="FFFFFF"/>
                </a:solidFill>
              </a:rPr>
              <a:t>, </a:t>
            </a:r>
            <a:r>
              <a:rPr lang="nl-NL" sz="2000" b="1" dirty="0" err="1">
                <a:solidFill>
                  <a:srgbClr val="FFFFFF"/>
                </a:solidFill>
              </a:rPr>
              <a:t>resulting</a:t>
            </a:r>
            <a:r>
              <a:rPr lang="nl-NL" sz="2000" b="1" dirty="0">
                <a:solidFill>
                  <a:srgbClr val="FFFFFF"/>
                </a:solidFill>
              </a:rPr>
              <a:t> in </a:t>
            </a:r>
            <a:r>
              <a:rPr lang="nl-NL" sz="2000" b="1" dirty="0" err="1">
                <a:solidFill>
                  <a:srgbClr val="FFFFFF"/>
                </a:solidFill>
              </a:rPr>
              <a:t>apo</a:t>
            </a:r>
            <a:r>
              <a:rPr lang="nl-NL" sz="2000" b="1" dirty="0">
                <a:solidFill>
                  <a:srgbClr val="FFFFFF"/>
                </a:solidFill>
              </a:rPr>
              <a:t>(a) </a:t>
            </a:r>
            <a:r>
              <a:rPr lang="nl-NL" sz="2000" b="1" dirty="0" err="1">
                <a:solidFill>
                  <a:srgbClr val="FFFFFF"/>
                </a:solidFill>
              </a:rPr>
              <a:t>proteins</a:t>
            </a:r>
            <a:r>
              <a:rPr lang="nl-NL" sz="2000" b="1" dirty="0">
                <a:solidFill>
                  <a:srgbClr val="FFFFFF"/>
                </a:solidFill>
              </a:rPr>
              <a:t> </a:t>
            </a:r>
            <a:r>
              <a:rPr lang="nl-NL" sz="2000" b="1" dirty="0" err="1">
                <a:solidFill>
                  <a:srgbClr val="FFFFFF"/>
                </a:solidFill>
              </a:rPr>
              <a:t>with</a:t>
            </a:r>
            <a:r>
              <a:rPr lang="nl-NL" sz="2000" b="1" dirty="0">
                <a:solidFill>
                  <a:srgbClr val="FFFFFF"/>
                </a:solidFill>
              </a:rPr>
              <a:t> 10 to </a:t>
            </a:r>
            <a:r>
              <a:rPr lang="nl-NL" sz="2000" b="1" dirty="0" smtClean="0">
                <a:solidFill>
                  <a:srgbClr val="FFFFFF"/>
                </a:solidFill>
              </a:rPr>
              <a:t>&gt;50 </a:t>
            </a:r>
            <a:r>
              <a:rPr lang="nl-NL" sz="2000" b="1" dirty="0" err="1">
                <a:solidFill>
                  <a:srgbClr val="FFFFFF"/>
                </a:solidFill>
              </a:rPr>
              <a:t>kringle</a:t>
            </a:r>
            <a:r>
              <a:rPr lang="nl-NL" sz="2000" b="1" dirty="0">
                <a:solidFill>
                  <a:srgbClr val="FFFFFF"/>
                </a:solidFill>
              </a:rPr>
              <a:t> IV </a:t>
            </a:r>
            <a:r>
              <a:rPr lang="nl-NL" sz="2000" b="1" dirty="0" err="1" smtClean="0">
                <a:solidFill>
                  <a:srgbClr val="FFFFFF"/>
                </a:solidFill>
              </a:rPr>
              <a:t>repeats</a:t>
            </a:r>
            <a:r>
              <a:rPr lang="nl-NL" sz="2000" b="1" dirty="0" smtClean="0">
                <a:solidFill>
                  <a:srgbClr val="FFFFFF"/>
                </a:solidFill>
              </a:rPr>
              <a:t>.</a:t>
            </a:r>
          </a:p>
          <a:p>
            <a:pPr>
              <a:spcBef>
                <a:spcPts val="0"/>
              </a:spcBef>
            </a:pPr>
            <a:endParaRPr lang="nl-NL" sz="2000" b="1" dirty="0">
              <a:solidFill>
                <a:srgbClr val="FFFFFF"/>
              </a:solidFill>
            </a:endParaRPr>
          </a:p>
        </p:txBody>
      </p:sp>
      <p:pic>
        <p:nvPicPr>
          <p:cNvPr id="3" name="Afbeelding 2" descr="lipoprotein-a.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861496" y="1639168"/>
            <a:ext cx="3175000" cy="3302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err="1" smtClean="0">
                <a:solidFill>
                  <a:srgbClr val="FFFF00"/>
                </a:solidFill>
              </a:rPr>
              <a:t>Lipoprotein</a:t>
            </a:r>
            <a:r>
              <a:rPr lang="nl-NL" sz="3600" b="1" dirty="0" smtClean="0">
                <a:solidFill>
                  <a:srgbClr val="FFFF00"/>
                </a:solidFill>
              </a:rPr>
              <a:t>(a)</a:t>
            </a:r>
            <a:endParaRPr lang="nl-NL" sz="3600" b="1" dirty="0">
              <a:solidFill>
                <a:srgbClr val="FFFF00"/>
              </a:solidFill>
            </a:endParaRPr>
          </a:p>
        </p:txBody>
      </p:sp>
      <p:sp>
        <p:nvSpPr>
          <p:cNvPr id="5" name="Tijdelijke aanduiding voor inhoud 4"/>
          <p:cNvSpPr>
            <a:spLocks noGrp="1"/>
          </p:cNvSpPr>
          <p:nvPr>
            <p:ph idx="1"/>
          </p:nvPr>
        </p:nvSpPr>
        <p:spPr/>
        <p:txBody>
          <a:bodyPr>
            <a:normAutofit/>
          </a:bodyPr>
          <a:lstStyle/>
          <a:p>
            <a:r>
              <a:rPr lang="nl-NL" sz="2000" b="1" dirty="0" err="1" smtClean="0">
                <a:solidFill>
                  <a:srgbClr val="FFFFFF"/>
                </a:solidFill>
              </a:rPr>
              <a:t>Physiological</a:t>
            </a:r>
            <a:r>
              <a:rPr lang="nl-NL" sz="2000" b="1" dirty="0" smtClean="0">
                <a:solidFill>
                  <a:srgbClr val="FFFFFF"/>
                </a:solidFill>
              </a:rPr>
              <a:t> </a:t>
            </a:r>
            <a:r>
              <a:rPr lang="nl-NL" sz="2000" b="1" dirty="0">
                <a:solidFill>
                  <a:srgbClr val="FFFFFF"/>
                </a:solidFill>
              </a:rPr>
              <a:t>inhibitor of plasminogen, </a:t>
            </a:r>
            <a:r>
              <a:rPr lang="nl-NL" sz="2000" b="1" dirty="0" err="1" smtClean="0">
                <a:solidFill>
                  <a:srgbClr val="FFFFFF"/>
                </a:solidFill>
              </a:rPr>
              <a:t>creating</a:t>
            </a:r>
            <a:r>
              <a:rPr lang="nl-NL" sz="2000" b="1" dirty="0" smtClean="0">
                <a:solidFill>
                  <a:srgbClr val="FFFFFF"/>
                </a:solidFill>
              </a:rPr>
              <a:t> a </a:t>
            </a:r>
            <a:r>
              <a:rPr lang="nl-NL" sz="2000" b="1" dirty="0" err="1" smtClean="0">
                <a:solidFill>
                  <a:srgbClr val="FFFFFF"/>
                </a:solidFill>
              </a:rPr>
              <a:t>procoagulant</a:t>
            </a:r>
            <a:r>
              <a:rPr lang="nl-NL" sz="2000" b="1" dirty="0" smtClean="0">
                <a:solidFill>
                  <a:srgbClr val="FFFFFF"/>
                </a:solidFill>
              </a:rPr>
              <a:t> </a:t>
            </a:r>
            <a:r>
              <a:rPr lang="nl-NL" sz="2000" b="1" dirty="0">
                <a:solidFill>
                  <a:srgbClr val="FFFFFF"/>
                </a:solidFill>
              </a:rPr>
              <a:t>state </a:t>
            </a:r>
            <a:r>
              <a:rPr lang="nl-NL" sz="2000" b="1" dirty="0" err="1">
                <a:solidFill>
                  <a:srgbClr val="FFFFFF"/>
                </a:solidFill>
              </a:rPr>
              <a:t>by</a:t>
            </a:r>
            <a:r>
              <a:rPr lang="nl-NL" sz="2000" b="1" dirty="0">
                <a:solidFill>
                  <a:srgbClr val="FFFFFF"/>
                </a:solidFill>
              </a:rPr>
              <a:t> </a:t>
            </a:r>
            <a:r>
              <a:rPr lang="nl-NL" sz="2000" b="1" dirty="0" err="1">
                <a:solidFill>
                  <a:srgbClr val="FFFFFF"/>
                </a:solidFill>
              </a:rPr>
              <a:t>suppressing</a:t>
            </a:r>
            <a:r>
              <a:rPr lang="nl-NL" sz="2000" b="1" dirty="0">
                <a:solidFill>
                  <a:srgbClr val="FFFFFF"/>
                </a:solidFill>
              </a:rPr>
              <a:t> </a:t>
            </a:r>
            <a:r>
              <a:rPr lang="nl-NL" sz="2000" b="1" dirty="0" err="1" smtClean="0">
                <a:solidFill>
                  <a:srgbClr val="FFFFFF"/>
                </a:solidFill>
              </a:rPr>
              <a:t>fibrinolysis</a:t>
            </a:r>
            <a:r>
              <a:rPr lang="nl-NL" sz="2000" b="1" dirty="0" smtClean="0">
                <a:solidFill>
                  <a:srgbClr val="FFFFFF"/>
                </a:solidFill>
              </a:rPr>
              <a:t>.</a:t>
            </a:r>
          </a:p>
          <a:p>
            <a:endParaRPr lang="nl-NL" sz="2000" b="1" dirty="0">
              <a:solidFill>
                <a:srgbClr val="FFFFFF"/>
              </a:solidFill>
            </a:endParaRPr>
          </a:p>
          <a:p>
            <a:r>
              <a:rPr lang="nl-NL" sz="2000" b="1" dirty="0" smtClean="0">
                <a:solidFill>
                  <a:srgbClr val="FFFFFF"/>
                </a:solidFill>
              </a:rPr>
              <a:t>Lp(a) levels are </a:t>
            </a:r>
            <a:r>
              <a:rPr lang="nl-NL" sz="2000" b="1" dirty="0" err="1">
                <a:solidFill>
                  <a:srgbClr val="FFFFFF"/>
                </a:solidFill>
              </a:rPr>
              <a:t>s</a:t>
            </a:r>
            <a:r>
              <a:rPr lang="nl-NL" sz="2000" b="1" dirty="0" err="1" smtClean="0">
                <a:solidFill>
                  <a:srgbClr val="FFFFFF"/>
                </a:solidFill>
              </a:rPr>
              <a:t>trongly</a:t>
            </a:r>
            <a:r>
              <a:rPr lang="nl-NL" sz="2000" b="1" dirty="0" smtClean="0">
                <a:solidFill>
                  <a:srgbClr val="FFFFFF"/>
                </a:solidFill>
              </a:rPr>
              <a:t> </a:t>
            </a:r>
            <a:r>
              <a:rPr lang="nl-NL" sz="2000" b="1" dirty="0" err="1" smtClean="0">
                <a:solidFill>
                  <a:srgbClr val="FFFFFF"/>
                </a:solidFill>
              </a:rPr>
              <a:t>associated</a:t>
            </a:r>
            <a:r>
              <a:rPr lang="nl-NL" sz="2000" b="1" dirty="0" smtClean="0">
                <a:solidFill>
                  <a:srgbClr val="FFFFFF"/>
                </a:solidFill>
              </a:rPr>
              <a:t> </a:t>
            </a:r>
            <a:r>
              <a:rPr lang="nl-NL" sz="2000" b="1" dirty="0" err="1" smtClean="0">
                <a:solidFill>
                  <a:srgbClr val="FFFFFF"/>
                </a:solidFill>
              </a:rPr>
              <a:t>with</a:t>
            </a:r>
            <a:r>
              <a:rPr lang="nl-NL" sz="2000" b="1" dirty="0" smtClean="0">
                <a:solidFill>
                  <a:srgbClr val="FFFFFF"/>
                </a:solidFill>
              </a:rPr>
              <a:t> CVD risk, independent of LDL-C.</a:t>
            </a:r>
          </a:p>
          <a:p>
            <a:endParaRPr lang="nl-NL" sz="2000" b="1" dirty="0" smtClean="0">
              <a:solidFill>
                <a:srgbClr val="FFFFFF"/>
              </a:solidFill>
            </a:endParaRPr>
          </a:p>
          <a:p>
            <a:r>
              <a:rPr lang="nl-NL" sz="2000" b="1" dirty="0" err="1" smtClean="0">
                <a:solidFill>
                  <a:srgbClr val="FFFFFF"/>
                </a:solidFill>
              </a:rPr>
              <a:t>Causality</a:t>
            </a:r>
            <a:r>
              <a:rPr lang="nl-NL" sz="2000" b="1" dirty="0" smtClean="0">
                <a:solidFill>
                  <a:srgbClr val="FFFFFF"/>
                </a:solidFill>
              </a:rPr>
              <a:t>?</a:t>
            </a:r>
          </a:p>
          <a:p>
            <a:r>
              <a:rPr lang="nl-NL" sz="2000" b="1" dirty="0" err="1" smtClean="0">
                <a:solidFill>
                  <a:srgbClr val="FFFFFF"/>
                </a:solidFill>
              </a:rPr>
              <a:t>Non-modifiable</a:t>
            </a:r>
            <a:r>
              <a:rPr lang="nl-NL" sz="2000" b="1" dirty="0" smtClean="0">
                <a:solidFill>
                  <a:srgbClr val="FFFFFF"/>
                </a:solidFill>
              </a:rPr>
              <a:t> </a:t>
            </a:r>
            <a:r>
              <a:rPr lang="nl-NL" sz="2000" b="1" dirty="0" err="1" smtClean="0">
                <a:solidFill>
                  <a:srgbClr val="FFFFFF"/>
                </a:solidFill>
              </a:rPr>
              <a:t>by</a:t>
            </a:r>
            <a:r>
              <a:rPr lang="nl-NL" sz="2000" b="1" dirty="0" smtClean="0">
                <a:solidFill>
                  <a:srgbClr val="FFFFFF"/>
                </a:solidFill>
              </a:rPr>
              <a:t> </a:t>
            </a:r>
            <a:r>
              <a:rPr lang="nl-NL" sz="2000" b="1" dirty="0" err="1" smtClean="0">
                <a:solidFill>
                  <a:srgbClr val="FFFFFF"/>
                </a:solidFill>
              </a:rPr>
              <a:t>available</a:t>
            </a:r>
            <a:r>
              <a:rPr lang="nl-NL" sz="2000" b="1" dirty="0" smtClean="0">
                <a:solidFill>
                  <a:srgbClr val="FFFFFF"/>
                </a:solidFill>
              </a:rPr>
              <a:t> </a:t>
            </a:r>
            <a:r>
              <a:rPr lang="nl-NL" sz="2000" b="1" dirty="0" err="1" smtClean="0">
                <a:solidFill>
                  <a:srgbClr val="FFFFFF"/>
                </a:solidFill>
              </a:rPr>
              <a:t>therapy</a:t>
            </a:r>
            <a:r>
              <a:rPr lang="nl-NL" sz="2000" b="1" dirty="0" smtClean="0">
                <a:solidFill>
                  <a:srgbClr val="FFFFFF"/>
                </a:solidFill>
              </a:rPr>
              <a:t>.</a:t>
            </a:r>
          </a:p>
          <a:p>
            <a:endParaRPr lang="nl-NL" sz="2000" b="1" dirty="0">
              <a:solidFill>
                <a:srgbClr val="FFFFFF"/>
              </a:solidFill>
            </a:endParaRPr>
          </a:p>
          <a:p>
            <a:endParaRPr lang="nl-NL" sz="2000" b="1" dirty="0" smtClean="0">
              <a:solidFill>
                <a:srgbClr val="FFFFFF"/>
              </a:solidFill>
            </a:endParaRPr>
          </a:p>
          <a:p>
            <a:endParaRPr lang="nl-NL" sz="2000" b="1" dirty="0">
              <a:solidFill>
                <a:srgbClr val="FFFFFF"/>
              </a:solidFill>
            </a:endParaRPr>
          </a:p>
        </p:txBody>
      </p:sp>
    </p:spTree>
    <p:extLst>
      <p:ext uri="{BB962C8B-B14F-4D97-AF65-F5344CB8AC3E}">
        <p14:creationId xmlns:p14="http://schemas.microsoft.com/office/powerpoint/2010/main" xmlns="" val="14896354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69776"/>
            <a:ext cx="8229600" cy="1143000"/>
          </a:xfrm>
        </p:spPr>
        <p:txBody>
          <a:bodyPr>
            <a:normAutofit/>
          </a:bodyPr>
          <a:lstStyle/>
          <a:p>
            <a:r>
              <a:rPr lang="nl-NL" sz="3600" b="1" dirty="0" smtClean="0">
                <a:solidFill>
                  <a:srgbClr val="FFFF00"/>
                </a:solidFill>
              </a:rPr>
              <a:t>Lp(a)</a:t>
            </a:r>
            <a:r>
              <a:rPr lang="nl-NL" sz="3600" b="1" dirty="0">
                <a:solidFill>
                  <a:srgbClr val="FFFF00"/>
                </a:solidFill>
              </a:rPr>
              <a:t> </a:t>
            </a:r>
            <a:r>
              <a:rPr lang="nl-NL" sz="3600" b="1" dirty="0" smtClean="0">
                <a:solidFill>
                  <a:srgbClr val="FFFF00"/>
                </a:solidFill>
              </a:rPr>
              <a:t>- CHD</a:t>
            </a:r>
            <a:endParaRPr lang="nl-NL" sz="3600" b="1" dirty="0">
              <a:solidFill>
                <a:srgbClr val="FFFF00"/>
              </a:solidFill>
            </a:endParaRPr>
          </a:p>
        </p:txBody>
      </p:sp>
      <p:sp>
        <p:nvSpPr>
          <p:cNvPr id="4" name="Tekstvak 3"/>
          <p:cNvSpPr txBox="1"/>
          <p:nvPr/>
        </p:nvSpPr>
        <p:spPr>
          <a:xfrm>
            <a:off x="5847175" y="6474822"/>
            <a:ext cx="3261329" cy="338554"/>
          </a:xfrm>
          <a:prstGeom prst="rect">
            <a:avLst/>
          </a:prstGeom>
          <a:noFill/>
        </p:spPr>
        <p:txBody>
          <a:bodyPr wrap="none" rtlCol="0">
            <a:spAutoFit/>
          </a:bodyPr>
          <a:lstStyle/>
          <a:p>
            <a:pPr algn="r"/>
            <a:r>
              <a:rPr lang="nl-NL" sz="1600" b="1" dirty="0" smtClean="0">
                <a:solidFill>
                  <a:schemeClr val="bg1"/>
                </a:solidFill>
              </a:rPr>
              <a:t>PROCARDIS Consortium. NEJM 2011</a:t>
            </a:r>
            <a:endParaRPr lang="nl-NL" sz="1600" b="1" dirty="0">
              <a:solidFill>
                <a:schemeClr val="bg1"/>
              </a:solidFill>
            </a:endParaRPr>
          </a:p>
        </p:txBody>
      </p:sp>
      <p:pic>
        <p:nvPicPr>
          <p:cNvPr id="5" name="Afbeelding 4"/>
          <p:cNvPicPr>
            <a:picLocks noChangeAspect="1"/>
          </p:cNvPicPr>
          <p:nvPr/>
        </p:nvPicPr>
        <p:blipFill>
          <a:blip r:embed="rId3" cstate="print"/>
          <a:stretch>
            <a:fillRect/>
          </a:stretch>
        </p:blipFill>
        <p:spPr>
          <a:xfrm>
            <a:off x="455465" y="1399320"/>
            <a:ext cx="3972519" cy="3109800"/>
          </a:xfrm>
          <a:prstGeom prst="rect">
            <a:avLst/>
          </a:prstGeom>
        </p:spPr>
      </p:pic>
      <p:pic>
        <p:nvPicPr>
          <p:cNvPr id="6" name="Afbeelding 5"/>
          <p:cNvPicPr>
            <a:picLocks noChangeAspect="1"/>
          </p:cNvPicPr>
          <p:nvPr/>
        </p:nvPicPr>
        <p:blipFill>
          <a:blip r:embed="rId4" cstate="print"/>
          <a:stretch>
            <a:fillRect/>
          </a:stretch>
        </p:blipFill>
        <p:spPr>
          <a:xfrm>
            <a:off x="4932040" y="1377908"/>
            <a:ext cx="3888432" cy="3131212"/>
          </a:xfrm>
          <a:prstGeom prst="rect">
            <a:avLst/>
          </a:prstGeom>
        </p:spPr>
      </p:pic>
      <p:sp>
        <p:nvSpPr>
          <p:cNvPr id="7" name="Tekstvak 6"/>
          <p:cNvSpPr txBox="1"/>
          <p:nvPr/>
        </p:nvSpPr>
        <p:spPr>
          <a:xfrm>
            <a:off x="323528" y="4769857"/>
            <a:ext cx="8280920" cy="1015663"/>
          </a:xfrm>
          <a:prstGeom prst="rect">
            <a:avLst/>
          </a:prstGeom>
          <a:noFill/>
        </p:spPr>
        <p:txBody>
          <a:bodyPr wrap="square" rtlCol="0">
            <a:spAutoFit/>
          </a:bodyPr>
          <a:lstStyle/>
          <a:p>
            <a:pPr marL="342900" indent="-342900">
              <a:buFont typeface="Arial"/>
              <a:buChar char="•"/>
            </a:pPr>
            <a:r>
              <a:rPr lang="nl-NL" sz="2000" b="1" dirty="0" err="1">
                <a:solidFill>
                  <a:srgbClr val="FFFFFF"/>
                </a:solidFill>
              </a:rPr>
              <a:t>T</a:t>
            </a:r>
            <a:r>
              <a:rPr lang="nl-NL" sz="2000" b="1" dirty="0" err="1" smtClean="0">
                <a:solidFill>
                  <a:srgbClr val="FFFFFF"/>
                </a:solidFill>
              </a:rPr>
              <a:t>wo</a:t>
            </a:r>
            <a:r>
              <a:rPr lang="nl-NL" sz="2000" b="1" dirty="0" smtClean="0">
                <a:solidFill>
                  <a:srgbClr val="FFFFFF"/>
                </a:solidFill>
              </a:rPr>
              <a:t> </a:t>
            </a:r>
            <a:r>
              <a:rPr lang="nl-NL" sz="2000" b="1" dirty="0">
                <a:solidFill>
                  <a:srgbClr val="FFFFFF"/>
                </a:solidFill>
              </a:rPr>
              <a:t>LPA </a:t>
            </a:r>
            <a:r>
              <a:rPr lang="nl-NL" sz="2000" b="1" dirty="0" err="1">
                <a:solidFill>
                  <a:srgbClr val="FFFFFF"/>
                </a:solidFill>
              </a:rPr>
              <a:t>variants</a:t>
            </a:r>
            <a:r>
              <a:rPr lang="nl-NL" sz="2000" b="1" dirty="0">
                <a:solidFill>
                  <a:srgbClr val="FFFFFF"/>
                </a:solidFill>
              </a:rPr>
              <a:t> </a:t>
            </a:r>
            <a:r>
              <a:rPr lang="nl-NL" sz="2000" b="1" dirty="0" err="1">
                <a:solidFill>
                  <a:srgbClr val="FFFFFF"/>
                </a:solidFill>
              </a:rPr>
              <a:t>that</a:t>
            </a:r>
            <a:r>
              <a:rPr lang="nl-NL" sz="2000" b="1" dirty="0">
                <a:solidFill>
                  <a:srgbClr val="FFFFFF"/>
                </a:solidFill>
              </a:rPr>
              <a:t> </a:t>
            </a:r>
            <a:r>
              <a:rPr lang="nl-NL" sz="2000" b="1" dirty="0" err="1">
                <a:solidFill>
                  <a:srgbClr val="FFFFFF"/>
                </a:solidFill>
              </a:rPr>
              <a:t>were</a:t>
            </a:r>
            <a:r>
              <a:rPr lang="nl-NL" sz="2000" b="1" dirty="0">
                <a:solidFill>
                  <a:srgbClr val="FFFFFF"/>
                </a:solidFill>
              </a:rPr>
              <a:t> </a:t>
            </a:r>
            <a:r>
              <a:rPr lang="nl-NL" sz="2000" b="1" dirty="0" err="1">
                <a:solidFill>
                  <a:srgbClr val="FFFFFF"/>
                </a:solidFill>
              </a:rPr>
              <a:t>strongly</a:t>
            </a:r>
            <a:r>
              <a:rPr lang="nl-NL" sz="2000" b="1" dirty="0">
                <a:solidFill>
                  <a:srgbClr val="FFFFFF"/>
                </a:solidFill>
              </a:rPr>
              <a:t> </a:t>
            </a:r>
            <a:r>
              <a:rPr lang="nl-NL" sz="2000" b="1" dirty="0" err="1">
                <a:solidFill>
                  <a:srgbClr val="FFFFFF"/>
                </a:solidFill>
              </a:rPr>
              <a:t>associated</a:t>
            </a:r>
            <a:r>
              <a:rPr lang="nl-NL" sz="2000" b="1" dirty="0">
                <a:solidFill>
                  <a:srgbClr val="FFFFFF"/>
                </a:solidFill>
              </a:rPr>
              <a:t> </a:t>
            </a:r>
            <a:r>
              <a:rPr lang="nl-NL" sz="2000" b="1" dirty="0" err="1">
                <a:solidFill>
                  <a:srgbClr val="FFFFFF"/>
                </a:solidFill>
              </a:rPr>
              <a:t>with</a:t>
            </a:r>
            <a:r>
              <a:rPr lang="nl-NL" sz="2000" b="1" dirty="0">
                <a:solidFill>
                  <a:srgbClr val="FFFFFF"/>
                </a:solidFill>
              </a:rPr>
              <a:t> </a:t>
            </a:r>
            <a:r>
              <a:rPr lang="nl-NL" sz="2000" b="1" dirty="0" err="1" smtClean="0">
                <a:solidFill>
                  <a:srgbClr val="FFFFFF"/>
                </a:solidFill>
              </a:rPr>
              <a:t>increased</a:t>
            </a:r>
            <a:r>
              <a:rPr lang="nl-NL" sz="2000" b="1" dirty="0" smtClean="0">
                <a:solidFill>
                  <a:srgbClr val="FFFFFF"/>
                </a:solidFill>
              </a:rPr>
              <a:t> Lp(a) levels </a:t>
            </a:r>
            <a:r>
              <a:rPr lang="nl-NL" sz="2000" b="1" dirty="0" err="1" smtClean="0">
                <a:solidFill>
                  <a:srgbClr val="FFFFFF"/>
                </a:solidFill>
              </a:rPr>
              <a:t>were</a:t>
            </a:r>
            <a:r>
              <a:rPr lang="nl-NL" sz="2000" b="1" dirty="0" smtClean="0">
                <a:solidFill>
                  <a:srgbClr val="FFFFFF"/>
                </a:solidFill>
              </a:rPr>
              <a:t> </a:t>
            </a:r>
            <a:r>
              <a:rPr lang="nl-NL" sz="2000" b="1" dirty="0" err="1" smtClean="0">
                <a:solidFill>
                  <a:srgbClr val="FFFFFF"/>
                </a:solidFill>
              </a:rPr>
              <a:t>proportionally</a:t>
            </a:r>
            <a:r>
              <a:rPr lang="nl-NL" sz="2000" b="1" dirty="0" smtClean="0">
                <a:solidFill>
                  <a:srgbClr val="FFFFFF"/>
                </a:solidFill>
              </a:rPr>
              <a:t> </a:t>
            </a:r>
            <a:r>
              <a:rPr lang="nl-NL" sz="2000" b="1" dirty="0" err="1" smtClean="0">
                <a:solidFill>
                  <a:srgbClr val="FFFFFF"/>
                </a:solidFill>
              </a:rPr>
              <a:t>associated</a:t>
            </a:r>
            <a:r>
              <a:rPr lang="nl-NL" sz="2000" b="1" dirty="0" smtClean="0">
                <a:solidFill>
                  <a:srgbClr val="FFFFFF"/>
                </a:solidFill>
              </a:rPr>
              <a:t> </a:t>
            </a:r>
            <a:r>
              <a:rPr lang="nl-NL" sz="2000" b="1" dirty="0" err="1" smtClean="0">
                <a:solidFill>
                  <a:srgbClr val="FFFFFF"/>
                </a:solidFill>
              </a:rPr>
              <a:t>with</a:t>
            </a:r>
            <a:r>
              <a:rPr lang="nl-NL" sz="2000" b="1" dirty="0" smtClean="0">
                <a:solidFill>
                  <a:srgbClr val="FFFFFF"/>
                </a:solidFill>
              </a:rPr>
              <a:t> </a:t>
            </a:r>
            <a:r>
              <a:rPr lang="nl-NL" sz="2000" b="1" dirty="0" err="1" smtClean="0">
                <a:solidFill>
                  <a:srgbClr val="FFFFFF"/>
                </a:solidFill>
              </a:rPr>
              <a:t>increased</a:t>
            </a:r>
            <a:r>
              <a:rPr lang="nl-NL" sz="2000" b="1" dirty="0" smtClean="0">
                <a:solidFill>
                  <a:srgbClr val="FFFFFF"/>
                </a:solidFill>
              </a:rPr>
              <a:t> CHD risk. </a:t>
            </a:r>
          </a:p>
          <a:p>
            <a:pPr marL="342900" indent="-342900">
              <a:buFont typeface="Arial"/>
              <a:buChar char="•"/>
            </a:pPr>
            <a:r>
              <a:rPr lang="nl-NL" sz="2000" b="1" dirty="0" smtClean="0">
                <a:solidFill>
                  <a:srgbClr val="FFFFFF"/>
                </a:solidFill>
              </a:rPr>
              <a:t>These </a:t>
            </a:r>
            <a:r>
              <a:rPr lang="nl-NL" sz="2000" b="1" dirty="0" err="1" smtClean="0">
                <a:solidFill>
                  <a:srgbClr val="FFFFFF"/>
                </a:solidFill>
              </a:rPr>
              <a:t>findings</a:t>
            </a:r>
            <a:r>
              <a:rPr lang="nl-NL" sz="2000" b="1" dirty="0" smtClean="0">
                <a:solidFill>
                  <a:srgbClr val="FFFFFF"/>
                </a:solidFill>
              </a:rPr>
              <a:t> support </a:t>
            </a:r>
            <a:r>
              <a:rPr lang="nl-NL" sz="2000" b="1" dirty="0">
                <a:solidFill>
                  <a:srgbClr val="FFFFFF"/>
                </a:solidFill>
              </a:rPr>
              <a:t>a </a:t>
            </a:r>
            <a:r>
              <a:rPr lang="nl-NL" sz="2000" b="1" dirty="0" err="1">
                <a:solidFill>
                  <a:srgbClr val="FFFFFF"/>
                </a:solidFill>
              </a:rPr>
              <a:t>causal</a:t>
            </a:r>
            <a:r>
              <a:rPr lang="nl-NL" sz="2000" b="1" dirty="0">
                <a:solidFill>
                  <a:srgbClr val="FFFFFF"/>
                </a:solidFill>
              </a:rPr>
              <a:t> </a:t>
            </a:r>
            <a:r>
              <a:rPr lang="nl-NL" sz="2000" b="1" dirty="0" err="1">
                <a:solidFill>
                  <a:srgbClr val="FFFFFF"/>
                </a:solidFill>
              </a:rPr>
              <a:t>role</a:t>
            </a:r>
            <a:r>
              <a:rPr lang="nl-NL" sz="2000" b="1" dirty="0">
                <a:solidFill>
                  <a:srgbClr val="FFFFFF"/>
                </a:solidFill>
              </a:rPr>
              <a:t> of Lp(a</a:t>
            </a:r>
            <a:r>
              <a:rPr lang="nl-NL" sz="2000" b="1" dirty="0" smtClean="0">
                <a:solidFill>
                  <a:srgbClr val="FFFFFF"/>
                </a:solidFill>
              </a:rPr>
              <a:t>) </a:t>
            </a:r>
            <a:r>
              <a:rPr lang="nl-NL" sz="2000" b="1" dirty="0">
                <a:solidFill>
                  <a:srgbClr val="FFFFFF"/>
                </a:solidFill>
              </a:rPr>
              <a:t>in </a:t>
            </a:r>
            <a:r>
              <a:rPr lang="nl-NL" sz="2000" b="1" dirty="0" smtClean="0">
                <a:solidFill>
                  <a:srgbClr val="FFFFFF"/>
                </a:solidFill>
              </a:rPr>
              <a:t>CHD risk.</a:t>
            </a:r>
            <a:endParaRPr lang="nl-NL" sz="2000" b="1" dirty="0">
              <a:solidFill>
                <a:srgbClr val="FFFFF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smtClean="0">
                <a:solidFill>
                  <a:srgbClr val="FFFF00"/>
                </a:solidFill>
              </a:rPr>
              <a:t>PCSK9 </a:t>
            </a:r>
            <a:r>
              <a:rPr lang="nl-NL" sz="3600" b="1" dirty="0" err="1" smtClean="0">
                <a:solidFill>
                  <a:srgbClr val="FFFF00"/>
                </a:solidFill>
              </a:rPr>
              <a:t>inhibition</a:t>
            </a:r>
            <a:r>
              <a:rPr lang="nl-NL" sz="3600" b="1" dirty="0" smtClean="0">
                <a:solidFill>
                  <a:srgbClr val="FFFF00"/>
                </a:solidFill>
              </a:rPr>
              <a:t> and Lp(a)</a:t>
            </a:r>
            <a:endParaRPr lang="nl-NL" sz="3600" b="1" dirty="0">
              <a:solidFill>
                <a:srgbClr val="FFFF00"/>
              </a:solidFill>
            </a:endParaRPr>
          </a:p>
        </p:txBody>
      </p:sp>
      <p:sp>
        <p:nvSpPr>
          <p:cNvPr id="4" name="Tekstvak 3"/>
          <p:cNvSpPr txBox="1"/>
          <p:nvPr/>
        </p:nvSpPr>
        <p:spPr>
          <a:xfrm>
            <a:off x="7059738" y="6474822"/>
            <a:ext cx="2048766" cy="338554"/>
          </a:xfrm>
          <a:prstGeom prst="rect">
            <a:avLst/>
          </a:prstGeom>
          <a:noFill/>
        </p:spPr>
        <p:txBody>
          <a:bodyPr wrap="none" rtlCol="0">
            <a:spAutoFit/>
          </a:bodyPr>
          <a:lstStyle/>
          <a:p>
            <a:pPr algn="r"/>
            <a:r>
              <a:rPr lang="nl-NL" sz="1600" b="1" dirty="0" err="1" smtClean="0">
                <a:solidFill>
                  <a:schemeClr val="bg1"/>
                </a:solidFill>
              </a:rPr>
              <a:t>Roth</a:t>
            </a:r>
            <a:r>
              <a:rPr lang="nl-NL" sz="1600" b="1" dirty="0" smtClean="0">
                <a:solidFill>
                  <a:schemeClr val="bg1"/>
                </a:solidFill>
              </a:rPr>
              <a:t> et al. NEJM 2012</a:t>
            </a:r>
            <a:endParaRPr lang="nl-NL" sz="1600" b="1" dirty="0">
              <a:solidFill>
                <a:schemeClr val="bg1"/>
              </a:solidFill>
            </a:endParaRPr>
          </a:p>
        </p:txBody>
      </p:sp>
      <p:grpSp>
        <p:nvGrpSpPr>
          <p:cNvPr id="13" name="Groep 12"/>
          <p:cNvGrpSpPr/>
          <p:nvPr/>
        </p:nvGrpSpPr>
        <p:grpSpPr>
          <a:xfrm>
            <a:off x="395536" y="1844824"/>
            <a:ext cx="8279665" cy="3896816"/>
            <a:chOff x="612815" y="2420888"/>
            <a:chExt cx="8279665" cy="3896816"/>
          </a:xfrm>
        </p:grpSpPr>
        <p:pic>
          <p:nvPicPr>
            <p:cNvPr id="10" name="Picture 3"/>
            <p:cNvPicPr>
              <a:picLocks noChangeAspect="1" noChangeArrowheads="1"/>
            </p:cNvPicPr>
            <p:nvPr/>
          </p:nvPicPr>
          <p:blipFill>
            <a:blip r:embed="rId2" cstate="print"/>
            <a:srcRect b="87879"/>
            <a:stretch>
              <a:fillRect/>
            </a:stretch>
          </p:blipFill>
          <p:spPr bwMode="auto">
            <a:xfrm>
              <a:off x="612815" y="2420888"/>
              <a:ext cx="8279665" cy="576064"/>
            </a:xfrm>
            <a:prstGeom prst="rect">
              <a:avLst/>
            </a:prstGeom>
            <a:noFill/>
            <a:ln w="9525">
              <a:noFill/>
              <a:miter lim="800000"/>
              <a:headEnd/>
              <a:tailEnd/>
            </a:ln>
          </p:spPr>
        </p:pic>
        <p:pic>
          <p:nvPicPr>
            <p:cNvPr id="11" name="Picture 3"/>
            <p:cNvPicPr>
              <a:picLocks noChangeAspect="1" noChangeArrowheads="1"/>
            </p:cNvPicPr>
            <p:nvPr/>
          </p:nvPicPr>
          <p:blipFill>
            <a:blip r:embed="rId2" cstate="print"/>
            <a:srcRect t="30127"/>
            <a:stretch>
              <a:fillRect/>
            </a:stretch>
          </p:blipFill>
          <p:spPr bwMode="auto">
            <a:xfrm>
              <a:off x="612815" y="2996952"/>
              <a:ext cx="8279665" cy="3320752"/>
            </a:xfrm>
            <a:prstGeom prst="rect">
              <a:avLst/>
            </a:prstGeom>
            <a:noFill/>
            <a:ln w="9525">
              <a:noFill/>
              <a:miter lim="800000"/>
              <a:headEnd/>
              <a:tailEnd/>
            </a:ln>
          </p:spPr>
        </p:pic>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goodbadugly.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40476865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err="1" smtClean="0">
                <a:solidFill>
                  <a:srgbClr val="FFFF00"/>
                </a:solidFill>
              </a:rPr>
              <a:t>Phospholipases</a:t>
            </a:r>
            <a:endParaRPr lang="nl-NL" sz="3600" b="1" dirty="0">
              <a:solidFill>
                <a:srgbClr val="FFFF00"/>
              </a:solidFill>
            </a:endParaRPr>
          </a:p>
        </p:txBody>
      </p:sp>
      <p:sp>
        <p:nvSpPr>
          <p:cNvPr id="3" name="Tijdelijke aanduiding voor inhoud 2"/>
          <p:cNvSpPr>
            <a:spLocks noGrp="1"/>
          </p:cNvSpPr>
          <p:nvPr>
            <p:ph idx="1"/>
          </p:nvPr>
        </p:nvSpPr>
        <p:spPr/>
        <p:txBody>
          <a:bodyPr>
            <a:normAutofit/>
          </a:bodyPr>
          <a:lstStyle/>
          <a:p>
            <a:pPr>
              <a:spcBef>
                <a:spcPts val="0"/>
              </a:spcBef>
            </a:pPr>
            <a:r>
              <a:rPr lang="nl-NL" sz="2000" b="1" dirty="0" err="1">
                <a:solidFill>
                  <a:srgbClr val="FFFFFF"/>
                </a:solidFill>
              </a:rPr>
              <a:t>Phospholipase</a:t>
            </a:r>
            <a:r>
              <a:rPr lang="nl-NL" sz="2000" b="1" dirty="0">
                <a:solidFill>
                  <a:srgbClr val="FFFFFF"/>
                </a:solidFill>
              </a:rPr>
              <a:t> A2 (PLA2) </a:t>
            </a:r>
            <a:r>
              <a:rPr lang="nl-NL" sz="2000" b="1" dirty="0" err="1">
                <a:solidFill>
                  <a:srgbClr val="FFFFFF"/>
                </a:solidFill>
              </a:rPr>
              <a:t>enzymes</a:t>
            </a:r>
            <a:r>
              <a:rPr lang="nl-NL" sz="2000" b="1" dirty="0">
                <a:solidFill>
                  <a:srgbClr val="FFFFFF"/>
                </a:solidFill>
              </a:rPr>
              <a:t> </a:t>
            </a:r>
            <a:r>
              <a:rPr lang="nl-NL" sz="2000" b="1" dirty="0" err="1" smtClean="0">
                <a:solidFill>
                  <a:srgbClr val="FFFFFF"/>
                </a:solidFill>
              </a:rPr>
              <a:t>hydrolyze</a:t>
            </a:r>
            <a:r>
              <a:rPr lang="nl-NL" sz="2000" b="1" dirty="0" smtClean="0">
                <a:solidFill>
                  <a:srgbClr val="FFFFFF"/>
                </a:solidFill>
              </a:rPr>
              <a:t> </a:t>
            </a:r>
            <a:r>
              <a:rPr lang="nl-NL" sz="2000" b="1" dirty="0" err="1" smtClean="0">
                <a:solidFill>
                  <a:srgbClr val="FFFFFF"/>
                </a:solidFill>
              </a:rPr>
              <a:t>phospholipids</a:t>
            </a:r>
            <a:r>
              <a:rPr lang="nl-NL" sz="2000" b="1" dirty="0" smtClean="0">
                <a:solidFill>
                  <a:srgbClr val="FFFFFF"/>
                </a:solidFill>
              </a:rPr>
              <a:t> </a:t>
            </a:r>
            <a:r>
              <a:rPr lang="nl-NL" sz="2000" b="1" dirty="0">
                <a:solidFill>
                  <a:srgbClr val="FFFFFF"/>
                </a:solidFill>
              </a:rPr>
              <a:t>at the </a:t>
            </a:r>
            <a:endParaRPr lang="nl-NL" sz="2000" b="1" dirty="0" smtClean="0">
              <a:solidFill>
                <a:srgbClr val="FFFFFF"/>
              </a:solidFill>
            </a:endParaRPr>
          </a:p>
          <a:p>
            <a:pPr>
              <a:spcBef>
                <a:spcPts val="0"/>
              </a:spcBef>
              <a:buNone/>
            </a:pPr>
            <a:r>
              <a:rPr lang="nl-NL" sz="2000" b="1" i="1" dirty="0">
                <a:solidFill>
                  <a:srgbClr val="FFFFFF"/>
                </a:solidFill>
              </a:rPr>
              <a:t>	</a:t>
            </a:r>
            <a:r>
              <a:rPr lang="nl-NL" sz="2000" b="1" i="1" dirty="0" smtClean="0">
                <a:solidFill>
                  <a:srgbClr val="FFFFFF"/>
                </a:solidFill>
              </a:rPr>
              <a:t>sn</a:t>
            </a:r>
            <a:r>
              <a:rPr lang="nl-NL" sz="2000" b="1" dirty="0">
                <a:solidFill>
                  <a:srgbClr val="FFFFFF"/>
                </a:solidFill>
              </a:rPr>
              <a:t>-2 </a:t>
            </a:r>
            <a:r>
              <a:rPr lang="nl-NL" sz="2000" b="1" dirty="0" err="1" smtClean="0">
                <a:solidFill>
                  <a:srgbClr val="FFFFFF"/>
                </a:solidFill>
              </a:rPr>
              <a:t>position</a:t>
            </a:r>
            <a:endParaRPr lang="nl-NL" sz="2000" b="1" dirty="0" smtClean="0">
              <a:solidFill>
                <a:srgbClr val="FFFFFF"/>
              </a:solidFill>
            </a:endParaRPr>
          </a:p>
          <a:p>
            <a:pPr>
              <a:spcBef>
                <a:spcPts val="0"/>
              </a:spcBef>
              <a:buNone/>
            </a:pPr>
            <a:endParaRPr lang="nl-NL" sz="2000" b="1" dirty="0">
              <a:solidFill>
                <a:srgbClr val="FFFFFF"/>
              </a:solidFill>
            </a:endParaRPr>
          </a:p>
          <a:p>
            <a:pPr>
              <a:spcBef>
                <a:spcPts val="0"/>
              </a:spcBef>
            </a:pPr>
            <a:r>
              <a:rPr lang="nl-NL" sz="2000" b="1" dirty="0" err="1">
                <a:solidFill>
                  <a:srgbClr val="FFFFFF"/>
                </a:solidFill>
              </a:rPr>
              <a:t>Phospholipids</a:t>
            </a:r>
            <a:r>
              <a:rPr lang="nl-NL" sz="2000" b="1" dirty="0">
                <a:solidFill>
                  <a:srgbClr val="FFFFFF"/>
                </a:solidFill>
              </a:rPr>
              <a:t> </a:t>
            </a:r>
            <a:r>
              <a:rPr lang="nl-NL" sz="2000" b="1" dirty="0" smtClean="0">
                <a:solidFill>
                  <a:srgbClr val="FFFFFF"/>
                </a:solidFill>
              </a:rPr>
              <a:t>are </a:t>
            </a:r>
            <a:r>
              <a:rPr lang="nl-NL" sz="2000" b="1" dirty="0" err="1" smtClean="0">
                <a:solidFill>
                  <a:srgbClr val="FFFFFF"/>
                </a:solidFill>
              </a:rPr>
              <a:t>abundantly</a:t>
            </a:r>
            <a:r>
              <a:rPr lang="nl-NL" sz="2000" b="1" dirty="0" smtClean="0">
                <a:solidFill>
                  <a:srgbClr val="FFFFFF"/>
                </a:solidFill>
              </a:rPr>
              <a:t> present </a:t>
            </a:r>
            <a:r>
              <a:rPr lang="nl-NL" sz="2000" b="1" dirty="0">
                <a:solidFill>
                  <a:srgbClr val="FFFFFF"/>
                </a:solidFill>
              </a:rPr>
              <a:t>in </a:t>
            </a:r>
            <a:r>
              <a:rPr lang="nl-NL" sz="2000" b="1" dirty="0" err="1">
                <a:solidFill>
                  <a:srgbClr val="FFFFFF"/>
                </a:solidFill>
              </a:rPr>
              <a:t>membranes</a:t>
            </a:r>
            <a:r>
              <a:rPr lang="nl-NL" sz="2000" b="1" dirty="0">
                <a:solidFill>
                  <a:srgbClr val="FFFFFF"/>
                </a:solidFill>
              </a:rPr>
              <a:t> of </a:t>
            </a:r>
            <a:r>
              <a:rPr lang="nl-NL" sz="2000" b="1" dirty="0" err="1">
                <a:solidFill>
                  <a:srgbClr val="FFFFFF"/>
                </a:solidFill>
              </a:rPr>
              <a:t>cells</a:t>
            </a:r>
            <a:r>
              <a:rPr lang="nl-NL" sz="2000" b="1" dirty="0">
                <a:solidFill>
                  <a:srgbClr val="FFFFFF"/>
                </a:solidFill>
              </a:rPr>
              <a:t> </a:t>
            </a:r>
            <a:r>
              <a:rPr lang="nl-NL" sz="2000" b="1" dirty="0" err="1">
                <a:solidFill>
                  <a:srgbClr val="FFFFFF"/>
                </a:solidFill>
              </a:rPr>
              <a:t>and</a:t>
            </a:r>
            <a:r>
              <a:rPr lang="nl-NL" sz="2000" b="1" dirty="0">
                <a:solidFill>
                  <a:srgbClr val="FFFFFF"/>
                </a:solidFill>
              </a:rPr>
              <a:t> </a:t>
            </a:r>
            <a:r>
              <a:rPr lang="nl-NL" sz="2000" b="1" dirty="0" err="1" smtClean="0">
                <a:solidFill>
                  <a:srgbClr val="FFFFFF"/>
                </a:solidFill>
              </a:rPr>
              <a:t>lipoproteins</a:t>
            </a:r>
            <a:endParaRPr lang="nl-NL" sz="2000" b="1" dirty="0" smtClean="0">
              <a:solidFill>
                <a:srgbClr val="FFFFFF"/>
              </a:solidFill>
            </a:endParaRPr>
          </a:p>
          <a:p>
            <a:pPr>
              <a:spcBef>
                <a:spcPts val="0"/>
              </a:spcBef>
            </a:pPr>
            <a:endParaRPr lang="nl-NL" sz="2000" b="1" dirty="0">
              <a:solidFill>
                <a:srgbClr val="FFFFFF"/>
              </a:solidFill>
            </a:endParaRPr>
          </a:p>
          <a:p>
            <a:pPr>
              <a:spcBef>
                <a:spcPts val="0"/>
              </a:spcBef>
            </a:pPr>
            <a:r>
              <a:rPr lang="nl-NL" sz="2000" b="1" dirty="0" err="1" smtClean="0">
                <a:solidFill>
                  <a:srgbClr val="FFFFFF"/>
                </a:solidFill>
              </a:rPr>
              <a:t>Products</a:t>
            </a:r>
            <a:r>
              <a:rPr lang="nl-NL" sz="2000" b="1" dirty="0">
                <a:solidFill>
                  <a:srgbClr val="FFFFFF"/>
                </a:solidFill>
              </a:rPr>
              <a:t> </a:t>
            </a:r>
            <a:r>
              <a:rPr lang="nl-NL" sz="2000" b="1" dirty="0" smtClean="0">
                <a:solidFill>
                  <a:srgbClr val="FFFFFF"/>
                </a:solidFill>
              </a:rPr>
              <a:t>are </a:t>
            </a:r>
            <a:r>
              <a:rPr lang="nl-NL" sz="2000" b="1" dirty="0" err="1">
                <a:solidFill>
                  <a:srgbClr val="FFFFFF"/>
                </a:solidFill>
              </a:rPr>
              <a:t>lysophospholipids</a:t>
            </a:r>
            <a:r>
              <a:rPr lang="nl-NL" sz="2000" b="1" dirty="0">
                <a:solidFill>
                  <a:srgbClr val="FFFFFF"/>
                </a:solidFill>
              </a:rPr>
              <a:t> and </a:t>
            </a:r>
            <a:r>
              <a:rPr lang="nl-NL" sz="2000" b="1" dirty="0" err="1">
                <a:solidFill>
                  <a:srgbClr val="FFFFFF"/>
                </a:solidFill>
              </a:rPr>
              <a:t>fatty</a:t>
            </a:r>
            <a:r>
              <a:rPr lang="nl-NL" sz="2000" b="1" dirty="0">
                <a:solidFill>
                  <a:srgbClr val="FFFFFF"/>
                </a:solidFill>
              </a:rPr>
              <a:t> </a:t>
            </a:r>
            <a:r>
              <a:rPr lang="nl-NL" sz="2000" b="1" dirty="0" err="1" smtClean="0">
                <a:solidFill>
                  <a:srgbClr val="FFFFFF"/>
                </a:solidFill>
              </a:rPr>
              <a:t>acids</a:t>
            </a:r>
            <a:r>
              <a:rPr lang="nl-NL" sz="2000" b="1" dirty="0" smtClean="0">
                <a:solidFill>
                  <a:srgbClr val="FFFFFF"/>
                </a:solidFill>
              </a:rPr>
              <a:t>, </a:t>
            </a:r>
            <a:r>
              <a:rPr lang="nl-NL" sz="2000" b="1" dirty="0" err="1" smtClean="0">
                <a:solidFill>
                  <a:srgbClr val="FFFFFF"/>
                </a:solidFill>
              </a:rPr>
              <a:t>leading</a:t>
            </a:r>
            <a:r>
              <a:rPr lang="nl-NL" sz="2000" b="1" dirty="0" smtClean="0">
                <a:solidFill>
                  <a:srgbClr val="FFFFFF"/>
                </a:solidFill>
              </a:rPr>
              <a:t> </a:t>
            </a:r>
            <a:r>
              <a:rPr lang="nl-NL" sz="2000" b="1" dirty="0">
                <a:solidFill>
                  <a:srgbClr val="FFFFFF"/>
                </a:solidFill>
              </a:rPr>
              <a:t>to the </a:t>
            </a:r>
            <a:r>
              <a:rPr lang="nl-NL" sz="2000" b="1" dirty="0" err="1">
                <a:solidFill>
                  <a:srgbClr val="FFFFFF"/>
                </a:solidFill>
              </a:rPr>
              <a:t>activation</a:t>
            </a:r>
            <a:r>
              <a:rPr lang="nl-NL" sz="2000" b="1" dirty="0">
                <a:solidFill>
                  <a:srgbClr val="FFFFFF"/>
                </a:solidFill>
              </a:rPr>
              <a:t> of </a:t>
            </a:r>
            <a:r>
              <a:rPr lang="nl-NL" sz="2000" b="1" dirty="0" err="1" smtClean="0">
                <a:solidFill>
                  <a:srgbClr val="FFFFFF"/>
                </a:solidFill>
              </a:rPr>
              <a:t>various</a:t>
            </a:r>
            <a:r>
              <a:rPr lang="nl-NL" sz="2000" b="1" dirty="0">
                <a:solidFill>
                  <a:srgbClr val="FFFFFF"/>
                </a:solidFill>
              </a:rPr>
              <a:t> </a:t>
            </a:r>
            <a:r>
              <a:rPr lang="nl-NL" sz="2000" b="1" dirty="0" smtClean="0">
                <a:solidFill>
                  <a:srgbClr val="FFFFFF"/>
                </a:solidFill>
              </a:rPr>
              <a:t>proinflammatory </a:t>
            </a:r>
            <a:r>
              <a:rPr lang="nl-NL" sz="2000" b="1" dirty="0" err="1" smtClean="0">
                <a:solidFill>
                  <a:srgbClr val="FFFFFF"/>
                </a:solidFill>
              </a:rPr>
              <a:t>pathways</a:t>
            </a:r>
            <a:r>
              <a:rPr lang="nl-NL" sz="2000" b="1" dirty="0" smtClean="0">
                <a:solidFill>
                  <a:srgbClr val="FFFFFF"/>
                </a:solidFill>
              </a:rPr>
              <a:t> </a:t>
            </a:r>
            <a:r>
              <a:rPr lang="nl-NL" sz="2000" b="1" dirty="0" err="1" smtClean="0">
                <a:solidFill>
                  <a:srgbClr val="FFFFFF"/>
                </a:solidFill>
              </a:rPr>
              <a:t>involved</a:t>
            </a:r>
            <a:r>
              <a:rPr lang="nl-NL" sz="2000" b="1" dirty="0" smtClean="0">
                <a:solidFill>
                  <a:srgbClr val="FFFFFF"/>
                </a:solidFill>
              </a:rPr>
              <a:t> in </a:t>
            </a:r>
            <a:r>
              <a:rPr lang="nl-NL" sz="2000" b="1" dirty="0" err="1" smtClean="0">
                <a:solidFill>
                  <a:srgbClr val="FFFFFF"/>
                </a:solidFill>
              </a:rPr>
              <a:t>atherosclerosis</a:t>
            </a:r>
            <a:r>
              <a:rPr lang="nl-NL" sz="2000" b="1" dirty="0" smtClean="0">
                <a:solidFill>
                  <a:srgbClr val="FFFFFF"/>
                </a:solidFill>
              </a:rPr>
              <a:t> </a:t>
            </a:r>
          </a:p>
          <a:p>
            <a:pPr>
              <a:spcBef>
                <a:spcPts val="0"/>
              </a:spcBef>
            </a:pPr>
            <a:endParaRPr lang="nl-NL" sz="2000" b="1" dirty="0">
              <a:solidFill>
                <a:srgbClr val="FFFFFF"/>
              </a:solidFill>
            </a:endParaRPr>
          </a:p>
        </p:txBody>
      </p:sp>
      <p:pic>
        <p:nvPicPr>
          <p:cNvPr id="4" name="Afbeelding 3" descr="Phospholipase.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23928" y="4293096"/>
            <a:ext cx="5038417" cy="1944216"/>
          </a:xfrm>
          <a:prstGeom prst="rect">
            <a:avLst/>
          </a:prstGeom>
        </p:spPr>
      </p:pic>
    </p:spTree>
    <p:extLst>
      <p:ext uri="{BB962C8B-B14F-4D97-AF65-F5344CB8AC3E}">
        <p14:creationId xmlns:p14="http://schemas.microsoft.com/office/powerpoint/2010/main" xmlns="" val="40960400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6599985" y="6474822"/>
            <a:ext cx="2508519" cy="338554"/>
          </a:xfrm>
          <a:prstGeom prst="rect">
            <a:avLst/>
          </a:prstGeom>
          <a:noFill/>
        </p:spPr>
        <p:txBody>
          <a:bodyPr wrap="none" rtlCol="0">
            <a:spAutoFit/>
          </a:bodyPr>
          <a:lstStyle/>
          <a:p>
            <a:pPr algn="r"/>
            <a:r>
              <a:rPr lang="nl-NL" sz="1600" b="1" dirty="0" smtClean="0">
                <a:solidFill>
                  <a:schemeClr val="bg1"/>
                </a:solidFill>
              </a:rPr>
              <a:t>Boekholdt et al. ATVB 2005</a:t>
            </a:r>
          </a:p>
        </p:txBody>
      </p:sp>
      <p:pic>
        <p:nvPicPr>
          <p:cNvPr id="9218" name="Picture 2"/>
          <p:cNvPicPr>
            <a:picLocks noChangeAspect="1" noChangeArrowheads="1"/>
          </p:cNvPicPr>
          <p:nvPr/>
        </p:nvPicPr>
        <p:blipFill>
          <a:blip r:embed="rId2" cstate="print"/>
          <a:srcRect/>
          <a:stretch>
            <a:fillRect/>
          </a:stretch>
        </p:blipFill>
        <p:spPr bwMode="auto">
          <a:xfrm>
            <a:off x="675814" y="857647"/>
            <a:ext cx="7762875" cy="1419225"/>
          </a:xfrm>
          <a:prstGeom prst="rect">
            <a:avLst/>
          </a:prstGeom>
          <a:noFill/>
          <a:ln w="9525">
            <a:noFill/>
            <a:miter lim="800000"/>
            <a:headEnd/>
            <a:tailEnd/>
          </a:ln>
        </p:spPr>
      </p:pic>
      <p:pic>
        <p:nvPicPr>
          <p:cNvPr id="9219" name="Picture 3"/>
          <p:cNvPicPr>
            <a:picLocks noChangeAspect="1" noChangeArrowheads="1"/>
          </p:cNvPicPr>
          <p:nvPr/>
        </p:nvPicPr>
        <p:blipFill>
          <a:blip r:embed="rId3" cstate="print"/>
          <a:srcRect/>
          <a:stretch>
            <a:fillRect/>
          </a:stretch>
        </p:blipFill>
        <p:spPr bwMode="auto">
          <a:xfrm>
            <a:off x="683568" y="2924944"/>
            <a:ext cx="7747932" cy="2020044"/>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6196128" y="6474822"/>
            <a:ext cx="2912376" cy="338554"/>
          </a:xfrm>
          <a:prstGeom prst="rect">
            <a:avLst/>
          </a:prstGeom>
          <a:noFill/>
        </p:spPr>
        <p:txBody>
          <a:bodyPr wrap="none" rtlCol="0">
            <a:spAutoFit/>
          </a:bodyPr>
          <a:lstStyle/>
          <a:p>
            <a:pPr algn="r"/>
            <a:r>
              <a:rPr lang="nl-NL" sz="1600" b="1" dirty="0" err="1" smtClean="0">
                <a:solidFill>
                  <a:schemeClr val="bg1"/>
                </a:solidFill>
              </a:rPr>
              <a:t>Rosenson</a:t>
            </a:r>
            <a:r>
              <a:rPr lang="nl-NL" sz="1600" b="1" dirty="0" smtClean="0">
                <a:solidFill>
                  <a:schemeClr val="bg1"/>
                </a:solidFill>
              </a:rPr>
              <a:t> et al. </a:t>
            </a:r>
            <a:r>
              <a:rPr lang="nl-NL" sz="1600" b="1" dirty="0" err="1" smtClean="0">
                <a:solidFill>
                  <a:schemeClr val="bg1"/>
                </a:solidFill>
              </a:rPr>
              <a:t>Eur</a:t>
            </a:r>
            <a:r>
              <a:rPr lang="nl-NL" sz="1600" b="1" dirty="0" smtClean="0">
                <a:solidFill>
                  <a:schemeClr val="bg1"/>
                </a:solidFill>
              </a:rPr>
              <a:t> </a:t>
            </a:r>
            <a:r>
              <a:rPr lang="nl-NL" sz="1600" b="1" dirty="0" err="1" smtClean="0">
                <a:solidFill>
                  <a:schemeClr val="bg1"/>
                </a:solidFill>
              </a:rPr>
              <a:t>Heart</a:t>
            </a:r>
            <a:r>
              <a:rPr lang="nl-NL" sz="1600" b="1" dirty="0" smtClean="0">
                <a:solidFill>
                  <a:schemeClr val="bg1"/>
                </a:solidFill>
              </a:rPr>
              <a:t> J 2011</a:t>
            </a:r>
            <a:endParaRPr lang="nl-NL" sz="1600" b="1" dirty="0">
              <a:solidFill>
                <a:schemeClr val="bg1"/>
              </a:solidFill>
            </a:endParaRPr>
          </a:p>
        </p:txBody>
      </p:sp>
      <p:pic>
        <p:nvPicPr>
          <p:cNvPr id="2" name="Afbeelding 1"/>
          <p:cNvPicPr>
            <a:picLocks noChangeAspect="1"/>
          </p:cNvPicPr>
          <p:nvPr/>
        </p:nvPicPr>
        <p:blipFill rotWithShape="1">
          <a:blip r:embed="rId2" cstate="print"/>
          <a:srcRect t="12324"/>
          <a:stretch/>
        </p:blipFill>
        <p:spPr>
          <a:xfrm>
            <a:off x="597608" y="3717032"/>
            <a:ext cx="7934832" cy="2452678"/>
          </a:xfrm>
          <a:prstGeom prst="rect">
            <a:avLst/>
          </a:prstGeom>
        </p:spPr>
      </p:pic>
      <p:pic>
        <p:nvPicPr>
          <p:cNvPr id="5122" name="Picture 2"/>
          <p:cNvPicPr>
            <a:picLocks noChangeAspect="1" noChangeArrowheads="1"/>
          </p:cNvPicPr>
          <p:nvPr/>
        </p:nvPicPr>
        <p:blipFill>
          <a:blip r:embed="rId3" cstate="print"/>
          <a:srcRect/>
          <a:stretch>
            <a:fillRect/>
          </a:stretch>
        </p:blipFill>
        <p:spPr bwMode="auto">
          <a:xfrm>
            <a:off x="600075" y="260648"/>
            <a:ext cx="7943850" cy="292417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smtClean="0">
                <a:solidFill>
                  <a:srgbClr val="FFFF00"/>
                </a:solidFill>
              </a:rPr>
              <a:t>The </a:t>
            </a:r>
            <a:r>
              <a:rPr lang="nl-NL" sz="3600" b="1" dirty="0" err="1" smtClean="0">
                <a:solidFill>
                  <a:srgbClr val="FFFF00"/>
                </a:solidFill>
              </a:rPr>
              <a:t>early</a:t>
            </a:r>
            <a:r>
              <a:rPr lang="nl-NL" sz="3600" b="1" dirty="0" smtClean="0">
                <a:solidFill>
                  <a:srgbClr val="FFFF00"/>
                </a:solidFill>
              </a:rPr>
              <a:t> </a:t>
            </a:r>
            <a:r>
              <a:rPr lang="nl-NL" sz="3600" b="1" dirty="0" err="1" smtClean="0">
                <a:solidFill>
                  <a:srgbClr val="FFFF00"/>
                </a:solidFill>
              </a:rPr>
              <a:t>days</a:t>
            </a:r>
            <a:endParaRPr lang="nl-NL" sz="3600" b="1" dirty="0">
              <a:solidFill>
                <a:srgbClr val="FFFF00"/>
              </a:solidFill>
            </a:endParaRPr>
          </a:p>
        </p:txBody>
      </p:sp>
      <p:sp>
        <p:nvSpPr>
          <p:cNvPr id="3" name="Tijdelijke aanduiding voor inhoud 2"/>
          <p:cNvSpPr>
            <a:spLocks noGrp="1"/>
          </p:cNvSpPr>
          <p:nvPr>
            <p:ph idx="1"/>
          </p:nvPr>
        </p:nvSpPr>
        <p:spPr>
          <a:xfrm>
            <a:off x="4283968" y="1888232"/>
            <a:ext cx="4402832" cy="3412976"/>
          </a:xfrm>
        </p:spPr>
        <p:txBody>
          <a:bodyPr>
            <a:normAutofit/>
          </a:bodyPr>
          <a:lstStyle/>
          <a:p>
            <a:r>
              <a:rPr lang="en-US" sz="2000" b="1" dirty="0" smtClean="0">
                <a:solidFill>
                  <a:schemeClr val="bg1"/>
                </a:solidFill>
              </a:rPr>
              <a:t>There are good enough reasons to suspect that our present high-fat diet in the United States is scarcely favorable to the health of adult men, even though it is premature to blame it as the whole cause of our excessive mortality from heart disease.</a:t>
            </a:r>
            <a:endParaRPr lang="nl-NL" sz="2000" b="1" dirty="0">
              <a:solidFill>
                <a:schemeClr val="bg1"/>
              </a:solidFill>
            </a:endParaRPr>
          </a:p>
        </p:txBody>
      </p:sp>
      <p:sp>
        <p:nvSpPr>
          <p:cNvPr id="4" name="Tekstvak 3"/>
          <p:cNvSpPr txBox="1"/>
          <p:nvPr/>
        </p:nvSpPr>
        <p:spPr>
          <a:xfrm>
            <a:off x="6529465" y="6474822"/>
            <a:ext cx="2579039" cy="338554"/>
          </a:xfrm>
          <a:prstGeom prst="rect">
            <a:avLst/>
          </a:prstGeom>
          <a:noFill/>
        </p:spPr>
        <p:txBody>
          <a:bodyPr wrap="none" rtlCol="0">
            <a:spAutoFit/>
          </a:bodyPr>
          <a:lstStyle/>
          <a:p>
            <a:pPr algn="r"/>
            <a:r>
              <a:rPr lang="nl-NL" sz="1600" b="1" dirty="0" smtClean="0">
                <a:solidFill>
                  <a:schemeClr val="bg1"/>
                </a:solidFill>
              </a:rPr>
              <a:t>Keys. Am J </a:t>
            </a:r>
            <a:r>
              <a:rPr lang="nl-NL" sz="1600" b="1" dirty="0" err="1" smtClean="0">
                <a:solidFill>
                  <a:schemeClr val="bg1"/>
                </a:solidFill>
              </a:rPr>
              <a:t>Publ</a:t>
            </a:r>
            <a:r>
              <a:rPr lang="nl-NL" sz="1600" b="1" dirty="0" smtClean="0">
                <a:solidFill>
                  <a:schemeClr val="bg1"/>
                </a:solidFill>
              </a:rPr>
              <a:t> Health 1953</a:t>
            </a:r>
            <a:endParaRPr lang="nl-NL" sz="1600" b="1" dirty="0">
              <a:solidFill>
                <a:schemeClr val="bg1"/>
              </a:solidFill>
            </a:endParaRPr>
          </a:p>
        </p:txBody>
      </p:sp>
      <p:pic>
        <p:nvPicPr>
          <p:cNvPr id="5" name="Afbeelding 4" descr="Time_Keys.bmp"/>
          <p:cNvPicPr>
            <a:picLocks noChangeAspect="1"/>
          </p:cNvPicPr>
          <p:nvPr/>
        </p:nvPicPr>
        <p:blipFill>
          <a:blip r:embed="rId2" cstate="print"/>
          <a:stretch>
            <a:fillRect/>
          </a:stretch>
        </p:blipFill>
        <p:spPr>
          <a:xfrm>
            <a:off x="202357" y="1268760"/>
            <a:ext cx="3865587" cy="5101878"/>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2" cstate="print"/>
          <a:srcRect t="15375" b="24579"/>
          <a:stretch>
            <a:fillRect/>
          </a:stretch>
        </p:blipFill>
        <p:spPr bwMode="auto">
          <a:xfrm>
            <a:off x="179512" y="908720"/>
            <a:ext cx="8794229" cy="396044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err="1" smtClean="0">
                <a:solidFill>
                  <a:srgbClr val="FFFF00"/>
                </a:solidFill>
              </a:rPr>
              <a:t>Mendelian</a:t>
            </a:r>
            <a:r>
              <a:rPr lang="nl-NL" sz="3600" b="1" dirty="0" smtClean="0">
                <a:solidFill>
                  <a:srgbClr val="FFFF00"/>
                </a:solidFill>
              </a:rPr>
              <a:t> </a:t>
            </a:r>
            <a:r>
              <a:rPr lang="nl-NL" sz="3600" b="1" dirty="0" err="1" smtClean="0">
                <a:solidFill>
                  <a:srgbClr val="FFFF00"/>
                </a:solidFill>
              </a:rPr>
              <a:t>randomization</a:t>
            </a:r>
            <a:endParaRPr lang="nl-NL" sz="3600" b="1" dirty="0">
              <a:solidFill>
                <a:srgbClr val="FFFF00"/>
              </a:solidFill>
            </a:endParaRPr>
          </a:p>
        </p:txBody>
      </p:sp>
      <p:sp>
        <p:nvSpPr>
          <p:cNvPr id="4" name="Tekstvak 3"/>
          <p:cNvSpPr txBox="1"/>
          <p:nvPr/>
        </p:nvSpPr>
        <p:spPr>
          <a:xfrm>
            <a:off x="6881549" y="6474822"/>
            <a:ext cx="2226955" cy="338554"/>
          </a:xfrm>
          <a:prstGeom prst="rect">
            <a:avLst/>
          </a:prstGeom>
          <a:noFill/>
        </p:spPr>
        <p:txBody>
          <a:bodyPr wrap="none" rtlCol="0">
            <a:spAutoFit/>
          </a:bodyPr>
          <a:lstStyle/>
          <a:p>
            <a:pPr algn="r"/>
            <a:r>
              <a:rPr lang="nl-NL" sz="1600" b="1" dirty="0" err="1" smtClean="0">
                <a:solidFill>
                  <a:schemeClr val="bg1"/>
                </a:solidFill>
              </a:rPr>
              <a:t>Holmes</a:t>
            </a:r>
            <a:r>
              <a:rPr lang="nl-NL" sz="1600" b="1" dirty="0" smtClean="0">
                <a:solidFill>
                  <a:schemeClr val="bg1"/>
                </a:solidFill>
              </a:rPr>
              <a:t> et al. </a:t>
            </a:r>
            <a:r>
              <a:rPr lang="nl-NL" sz="1600" b="1" dirty="0" err="1" smtClean="0">
                <a:solidFill>
                  <a:schemeClr val="bg1"/>
                </a:solidFill>
              </a:rPr>
              <a:t>Submitted</a:t>
            </a:r>
            <a:endParaRPr lang="nl-NL" sz="1600" b="1" dirty="0">
              <a:solidFill>
                <a:schemeClr val="bg1"/>
              </a:solidFill>
            </a:endParaRPr>
          </a:p>
        </p:txBody>
      </p:sp>
      <p:pic>
        <p:nvPicPr>
          <p:cNvPr id="5" name="Picture 10"/>
          <p:cNvPicPr/>
          <p:nvPr/>
        </p:nvPicPr>
        <p:blipFill rotWithShape="1">
          <a:blip r:embed="rId2" cstate="print">
            <a:extLst>
              <a:ext uri="{28A0092B-C50C-407E-A947-70E740481C1C}">
                <a14:useLocalDpi xmlns:a14="http://schemas.microsoft.com/office/drawing/2010/main" xmlns="" val="0"/>
              </a:ext>
            </a:extLst>
          </a:blip>
          <a:srcRect t="17922" b="10354"/>
          <a:stretch/>
        </p:blipFill>
        <p:spPr bwMode="auto">
          <a:xfrm>
            <a:off x="405849" y="1412776"/>
            <a:ext cx="8332302" cy="4752528"/>
          </a:xfrm>
          <a:prstGeom prst="rect">
            <a:avLst/>
          </a:prstGeom>
          <a:ln>
            <a:noFill/>
          </a:ln>
          <a:extLst>
            <a:ext uri="{53640926-AAD7-44d8-BBD7-CCE9431645EC}">
              <a14:shadowObscured xmlns:a14="http://schemas.microsoft.com/office/drawing/2010/main" xmlns=""/>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7904135" y="6474822"/>
            <a:ext cx="1204369" cy="338554"/>
          </a:xfrm>
          <a:prstGeom prst="rect">
            <a:avLst/>
          </a:prstGeom>
          <a:noFill/>
        </p:spPr>
        <p:txBody>
          <a:bodyPr wrap="none" rtlCol="0">
            <a:spAutoFit/>
          </a:bodyPr>
          <a:lstStyle/>
          <a:p>
            <a:pPr algn="r"/>
            <a:r>
              <a:rPr lang="nl-NL" sz="1600" b="1" dirty="0" smtClean="0">
                <a:solidFill>
                  <a:schemeClr val="bg1"/>
                </a:solidFill>
              </a:rPr>
              <a:t>Lancet 2010</a:t>
            </a:r>
            <a:endParaRPr lang="nl-NL" sz="1600" b="1" dirty="0">
              <a:solidFill>
                <a:schemeClr val="bg1"/>
              </a:solidFill>
            </a:endParaRPr>
          </a:p>
        </p:txBody>
      </p:sp>
      <p:pic>
        <p:nvPicPr>
          <p:cNvPr id="8194" name="Picture 2"/>
          <p:cNvPicPr>
            <a:picLocks noChangeAspect="1" noChangeArrowheads="1"/>
          </p:cNvPicPr>
          <p:nvPr/>
        </p:nvPicPr>
        <p:blipFill>
          <a:blip r:embed="rId2" cstate="print"/>
          <a:srcRect/>
          <a:stretch>
            <a:fillRect/>
          </a:stretch>
        </p:blipFill>
        <p:spPr bwMode="auto">
          <a:xfrm>
            <a:off x="1157353" y="116632"/>
            <a:ext cx="6829294" cy="1726569"/>
          </a:xfrm>
          <a:prstGeom prst="rect">
            <a:avLst/>
          </a:prstGeom>
          <a:noFill/>
          <a:ln w="9525">
            <a:noFill/>
            <a:miter lim="800000"/>
            <a:headEnd/>
            <a:tailEnd/>
          </a:ln>
        </p:spPr>
      </p:pic>
      <p:pic>
        <p:nvPicPr>
          <p:cNvPr id="8195" name="Picture 3"/>
          <p:cNvPicPr>
            <a:picLocks noChangeAspect="1" noChangeArrowheads="1"/>
          </p:cNvPicPr>
          <p:nvPr/>
        </p:nvPicPr>
        <p:blipFill rotWithShape="1">
          <a:blip r:embed="rId3" cstate="print"/>
          <a:srcRect r="22977"/>
          <a:stretch/>
        </p:blipFill>
        <p:spPr bwMode="auto">
          <a:xfrm>
            <a:off x="1727684" y="1988840"/>
            <a:ext cx="5724636" cy="461861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p:cNvPicPr>
            <a:picLocks noChangeAspect="1" noChangeArrowheads="1"/>
          </p:cNvPicPr>
          <p:nvPr/>
        </p:nvPicPr>
        <p:blipFill>
          <a:blip r:embed="rId2" cstate="print"/>
          <a:srcRect l="11218" t="9781" r="12295" b="6909"/>
          <a:stretch>
            <a:fillRect/>
          </a:stretch>
        </p:blipFill>
        <p:spPr bwMode="auto">
          <a:xfrm>
            <a:off x="869796" y="476672"/>
            <a:ext cx="7404409" cy="6048672"/>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err="1" smtClean="0">
                <a:solidFill>
                  <a:srgbClr val="FFFF00"/>
                </a:solidFill>
              </a:rPr>
              <a:t>Darapladib</a:t>
            </a:r>
            <a:endParaRPr lang="nl-NL" sz="3600" b="1" dirty="0">
              <a:solidFill>
                <a:srgbClr val="FFFF00"/>
              </a:solidFill>
            </a:endParaRPr>
          </a:p>
        </p:txBody>
      </p:sp>
      <p:sp>
        <p:nvSpPr>
          <p:cNvPr id="4" name="Tekstvak 3"/>
          <p:cNvSpPr txBox="1"/>
          <p:nvPr/>
        </p:nvSpPr>
        <p:spPr>
          <a:xfrm>
            <a:off x="6913992" y="6474822"/>
            <a:ext cx="2194512" cy="338554"/>
          </a:xfrm>
          <a:prstGeom prst="rect">
            <a:avLst/>
          </a:prstGeom>
          <a:noFill/>
        </p:spPr>
        <p:txBody>
          <a:bodyPr wrap="none" rtlCol="0">
            <a:spAutoFit/>
          </a:bodyPr>
          <a:lstStyle/>
          <a:p>
            <a:pPr algn="r"/>
            <a:r>
              <a:rPr lang="nl-NL" sz="1600" b="1" dirty="0" err="1" smtClean="0">
                <a:solidFill>
                  <a:schemeClr val="bg1"/>
                </a:solidFill>
              </a:rPr>
              <a:t>Mohler</a:t>
            </a:r>
            <a:r>
              <a:rPr lang="nl-NL" sz="1600" b="1" dirty="0" smtClean="0">
                <a:solidFill>
                  <a:schemeClr val="bg1"/>
                </a:solidFill>
              </a:rPr>
              <a:t> et al. JACC 2008</a:t>
            </a:r>
            <a:endParaRPr lang="nl-NL" sz="1600" b="1" dirty="0">
              <a:solidFill>
                <a:schemeClr val="bg1"/>
              </a:solidFill>
            </a:endParaRPr>
          </a:p>
        </p:txBody>
      </p:sp>
      <p:pic>
        <p:nvPicPr>
          <p:cNvPr id="27649" name="Picture 1"/>
          <p:cNvPicPr>
            <a:picLocks noChangeAspect="1" noChangeArrowheads="1"/>
          </p:cNvPicPr>
          <p:nvPr/>
        </p:nvPicPr>
        <p:blipFill>
          <a:blip r:embed="rId2" cstate="print"/>
          <a:srcRect/>
          <a:stretch>
            <a:fillRect/>
          </a:stretch>
        </p:blipFill>
        <p:spPr bwMode="auto">
          <a:xfrm>
            <a:off x="887944" y="1268760"/>
            <a:ext cx="7368113" cy="5112568"/>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b="35971"/>
          <a:stretch>
            <a:fillRect/>
          </a:stretch>
        </p:blipFill>
        <p:spPr bwMode="auto">
          <a:xfrm>
            <a:off x="683568" y="1988840"/>
            <a:ext cx="7776863" cy="1728192"/>
          </a:xfrm>
          <a:prstGeom prst="rect">
            <a:avLst/>
          </a:prstGeom>
          <a:noFill/>
          <a:ln w="9525">
            <a:noFill/>
            <a:miter lim="800000"/>
            <a:headEnd/>
            <a:tailEnd/>
          </a:ln>
        </p:spPr>
      </p:pic>
      <p:sp>
        <p:nvSpPr>
          <p:cNvPr id="5" name="Tekstvak 4"/>
          <p:cNvSpPr txBox="1"/>
          <p:nvPr/>
        </p:nvSpPr>
        <p:spPr>
          <a:xfrm>
            <a:off x="7530828" y="6474822"/>
            <a:ext cx="1577676" cy="338554"/>
          </a:xfrm>
          <a:prstGeom prst="rect">
            <a:avLst/>
          </a:prstGeom>
          <a:noFill/>
        </p:spPr>
        <p:txBody>
          <a:bodyPr wrap="none" rtlCol="0">
            <a:spAutoFit/>
          </a:bodyPr>
          <a:lstStyle/>
          <a:p>
            <a:pPr algn="r"/>
            <a:r>
              <a:rPr lang="nl-NL" sz="1600" b="1" dirty="0" smtClean="0">
                <a:solidFill>
                  <a:schemeClr val="bg1"/>
                </a:solidFill>
              </a:rPr>
              <a:t>Am </a:t>
            </a:r>
            <a:r>
              <a:rPr lang="nl-NL" sz="1600" b="1" dirty="0" err="1" smtClean="0">
                <a:solidFill>
                  <a:schemeClr val="bg1"/>
                </a:solidFill>
              </a:rPr>
              <a:t>Heart</a:t>
            </a:r>
            <a:r>
              <a:rPr lang="nl-NL" sz="1600" b="1" dirty="0" smtClean="0">
                <a:solidFill>
                  <a:schemeClr val="bg1"/>
                </a:solidFill>
              </a:rPr>
              <a:t> J 2011</a:t>
            </a:r>
            <a:endParaRPr lang="nl-NL" sz="1600" b="1" dirty="0">
              <a:solidFill>
                <a:schemeClr val="bg1"/>
              </a:solidFill>
            </a:endParaRPr>
          </a:p>
        </p:txBody>
      </p:sp>
      <p:pic>
        <p:nvPicPr>
          <p:cNvPr id="6147" name="Picture 3"/>
          <p:cNvPicPr>
            <a:picLocks noChangeAspect="1" noChangeArrowheads="1"/>
          </p:cNvPicPr>
          <p:nvPr/>
        </p:nvPicPr>
        <p:blipFill>
          <a:blip r:embed="rId3" cstate="print"/>
          <a:srcRect/>
          <a:stretch>
            <a:fillRect/>
          </a:stretch>
        </p:blipFill>
        <p:spPr bwMode="auto">
          <a:xfrm>
            <a:off x="697557" y="4077072"/>
            <a:ext cx="7762875" cy="2009775"/>
          </a:xfrm>
          <a:prstGeom prst="rect">
            <a:avLst/>
          </a:prstGeom>
          <a:noFill/>
          <a:ln w="9525">
            <a:noFill/>
            <a:miter lim="800000"/>
            <a:headEnd/>
            <a:tailEnd/>
          </a:ln>
        </p:spPr>
      </p:pic>
      <p:sp>
        <p:nvSpPr>
          <p:cNvPr id="7" name="Titel 1"/>
          <p:cNvSpPr>
            <a:spLocks noGrp="1"/>
          </p:cNvSpPr>
          <p:nvPr>
            <p:ph type="title"/>
          </p:nvPr>
        </p:nvSpPr>
        <p:spPr/>
        <p:txBody>
          <a:bodyPr>
            <a:normAutofit/>
          </a:bodyPr>
          <a:lstStyle/>
          <a:p>
            <a:r>
              <a:rPr lang="nl-NL" sz="3600" b="1" dirty="0" err="1" smtClean="0">
                <a:solidFill>
                  <a:srgbClr val="FFFF00"/>
                </a:solidFill>
              </a:rPr>
              <a:t>Darapladib</a:t>
            </a:r>
            <a:r>
              <a:rPr lang="nl-NL" sz="3600" b="1" dirty="0" smtClean="0">
                <a:solidFill>
                  <a:srgbClr val="FFFF00"/>
                </a:solidFill>
              </a:rPr>
              <a:t> trials</a:t>
            </a:r>
            <a:endParaRPr lang="nl-NL" sz="3600" b="1" dirty="0">
              <a:solidFill>
                <a:srgbClr val="FFFF00"/>
              </a:solidFill>
            </a:endParaRPr>
          </a:p>
        </p:txBody>
      </p:sp>
    </p:spTree>
    <p:extLst>
      <p:ext uri="{BB962C8B-B14F-4D97-AF65-F5344CB8AC3E}">
        <p14:creationId xmlns:p14="http://schemas.microsoft.com/office/powerpoint/2010/main" xmlns="" val="42457044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smtClean="0">
                <a:solidFill>
                  <a:srgbClr val="FFFF00"/>
                </a:solidFill>
              </a:rPr>
              <a:t>titel</a:t>
            </a:r>
            <a:endParaRPr lang="nl-NL" sz="3600" b="1" dirty="0">
              <a:solidFill>
                <a:srgbClr val="FFFF00"/>
              </a:solidFill>
            </a:endParaRPr>
          </a:p>
        </p:txBody>
      </p:sp>
      <p:sp>
        <p:nvSpPr>
          <p:cNvPr id="3" name="Tijdelijke aanduiding voor inhoud 2"/>
          <p:cNvSpPr>
            <a:spLocks noGrp="1"/>
          </p:cNvSpPr>
          <p:nvPr>
            <p:ph idx="1"/>
          </p:nvPr>
        </p:nvSpPr>
        <p:spPr>
          <a:xfrm>
            <a:off x="4932040" y="2276872"/>
            <a:ext cx="3693096" cy="3600400"/>
          </a:xfrm>
        </p:spPr>
        <p:txBody>
          <a:bodyPr>
            <a:normAutofit/>
          </a:bodyPr>
          <a:lstStyle/>
          <a:p>
            <a:pPr>
              <a:spcBef>
                <a:spcPts val="0"/>
              </a:spcBef>
            </a:pPr>
            <a:r>
              <a:rPr lang="nl-NL" sz="2000" b="1" dirty="0" err="1">
                <a:solidFill>
                  <a:schemeClr val="bg1"/>
                </a:solidFill>
              </a:rPr>
              <a:t>Unlike</a:t>
            </a:r>
            <a:r>
              <a:rPr lang="nl-NL" sz="2000" b="1" dirty="0">
                <a:solidFill>
                  <a:schemeClr val="bg1"/>
                </a:solidFill>
              </a:rPr>
              <a:t> Lp-PLA2 </a:t>
            </a:r>
            <a:r>
              <a:rPr lang="nl-NL" sz="2000" b="1" dirty="0" err="1">
                <a:solidFill>
                  <a:schemeClr val="bg1"/>
                </a:solidFill>
              </a:rPr>
              <a:t>activity</a:t>
            </a:r>
            <a:r>
              <a:rPr lang="nl-NL" sz="2000" b="1" dirty="0">
                <a:solidFill>
                  <a:schemeClr val="bg1"/>
                </a:solidFill>
              </a:rPr>
              <a:t>, PLA2G7 </a:t>
            </a:r>
            <a:r>
              <a:rPr lang="nl-NL" sz="2000" b="1" dirty="0" err="1">
                <a:solidFill>
                  <a:schemeClr val="bg1"/>
                </a:solidFill>
              </a:rPr>
              <a:t>variants</a:t>
            </a:r>
            <a:r>
              <a:rPr lang="nl-NL" sz="2000" b="1" dirty="0">
                <a:solidFill>
                  <a:schemeClr val="bg1"/>
                </a:solidFill>
              </a:rPr>
              <a:t> </a:t>
            </a:r>
            <a:r>
              <a:rPr lang="nl-NL" sz="2000" b="1" dirty="0" err="1">
                <a:solidFill>
                  <a:schemeClr val="bg1"/>
                </a:solidFill>
              </a:rPr>
              <a:t>associated</a:t>
            </a:r>
            <a:r>
              <a:rPr lang="nl-NL" sz="2000" b="1" dirty="0">
                <a:solidFill>
                  <a:schemeClr val="bg1"/>
                </a:solidFill>
              </a:rPr>
              <a:t> </a:t>
            </a:r>
            <a:r>
              <a:rPr lang="nl-NL" sz="2000" b="1" dirty="0" err="1">
                <a:solidFill>
                  <a:schemeClr val="bg1"/>
                </a:solidFill>
              </a:rPr>
              <a:t>with</a:t>
            </a:r>
            <a:r>
              <a:rPr lang="nl-NL" sz="2000" b="1" dirty="0">
                <a:solidFill>
                  <a:schemeClr val="bg1"/>
                </a:solidFill>
              </a:rPr>
              <a:t> modest </a:t>
            </a:r>
            <a:r>
              <a:rPr lang="nl-NL" sz="2000" b="1" dirty="0" err="1">
                <a:solidFill>
                  <a:schemeClr val="bg1"/>
                </a:solidFill>
              </a:rPr>
              <a:t>effects</a:t>
            </a:r>
            <a:r>
              <a:rPr lang="nl-NL" sz="2000" b="1" dirty="0">
                <a:solidFill>
                  <a:schemeClr val="bg1"/>
                </a:solidFill>
              </a:rPr>
              <a:t> </a:t>
            </a:r>
            <a:r>
              <a:rPr lang="nl-NL" sz="2000" b="1" dirty="0" err="1">
                <a:solidFill>
                  <a:schemeClr val="bg1"/>
                </a:solidFill>
              </a:rPr>
              <a:t>on</a:t>
            </a:r>
            <a:r>
              <a:rPr lang="nl-NL" sz="2000" b="1" dirty="0">
                <a:solidFill>
                  <a:schemeClr val="bg1"/>
                </a:solidFill>
              </a:rPr>
              <a:t> </a:t>
            </a:r>
            <a:endParaRPr lang="nl-NL" sz="2000" b="1" dirty="0" smtClean="0">
              <a:solidFill>
                <a:schemeClr val="bg1"/>
              </a:solidFill>
            </a:endParaRPr>
          </a:p>
          <a:p>
            <a:pPr>
              <a:spcBef>
                <a:spcPts val="0"/>
              </a:spcBef>
              <a:buNone/>
            </a:pPr>
            <a:r>
              <a:rPr lang="nl-NL" sz="2000" b="1" dirty="0" smtClean="0">
                <a:solidFill>
                  <a:schemeClr val="bg1"/>
                </a:solidFill>
              </a:rPr>
              <a:t>	Lp-PLA2 </a:t>
            </a:r>
            <a:r>
              <a:rPr lang="nl-NL" sz="2000" b="1" dirty="0" err="1">
                <a:solidFill>
                  <a:schemeClr val="bg1"/>
                </a:solidFill>
              </a:rPr>
              <a:t>activity</a:t>
            </a:r>
            <a:r>
              <a:rPr lang="nl-NL" sz="2000" b="1" dirty="0">
                <a:solidFill>
                  <a:schemeClr val="bg1"/>
                </a:solidFill>
              </a:rPr>
              <a:t> </a:t>
            </a:r>
            <a:r>
              <a:rPr lang="nl-NL" sz="2000" b="1" dirty="0" err="1">
                <a:solidFill>
                  <a:schemeClr val="bg1"/>
                </a:solidFill>
              </a:rPr>
              <a:t>were</a:t>
            </a:r>
            <a:r>
              <a:rPr lang="nl-NL" sz="2000" b="1" dirty="0">
                <a:solidFill>
                  <a:schemeClr val="bg1"/>
                </a:solidFill>
              </a:rPr>
              <a:t> </a:t>
            </a:r>
            <a:r>
              <a:rPr lang="nl-NL" sz="2000" b="1" dirty="0" err="1">
                <a:solidFill>
                  <a:schemeClr val="bg1"/>
                </a:solidFill>
              </a:rPr>
              <a:t>not</a:t>
            </a:r>
            <a:r>
              <a:rPr lang="nl-NL" sz="2000" b="1" dirty="0">
                <a:solidFill>
                  <a:schemeClr val="bg1"/>
                </a:solidFill>
              </a:rPr>
              <a:t> </a:t>
            </a:r>
            <a:r>
              <a:rPr lang="nl-NL" sz="2000" b="1" dirty="0" err="1">
                <a:solidFill>
                  <a:schemeClr val="bg1"/>
                </a:solidFill>
              </a:rPr>
              <a:t>associated</a:t>
            </a:r>
            <a:r>
              <a:rPr lang="nl-NL" sz="2000" b="1" dirty="0">
                <a:solidFill>
                  <a:schemeClr val="bg1"/>
                </a:solidFill>
              </a:rPr>
              <a:t> </a:t>
            </a:r>
            <a:r>
              <a:rPr lang="nl-NL" sz="2000" b="1" dirty="0" err="1">
                <a:solidFill>
                  <a:schemeClr val="bg1"/>
                </a:solidFill>
              </a:rPr>
              <a:t>with</a:t>
            </a:r>
            <a:r>
              <a:rPr lang="nl-NL" sz="2000" b="1" dirty="0">
                <a:solidFill>
                  <a:schemeClr val="bg1"/>
                </a:solidFill>
              </a:rPr>
              <a:t> </a:t>
            </a:r>
            <a:r>
              <a:rPr lang="nl-NL" sz="2000" b="1" dirty="0" smtClean="0">
                <a:solidFill>
                  <a:schemeClr val="bg1"/>
                </a:solidFill>
              </a:rPr>
              <a:t>risk of </a:t>
            </a:r>
            <a:r>
              <a:rPr lang="nl-NL" sz="2000" b="1" dirty="0" err="1" smtClean="0">
                <a:solidFill>
                  <a:schemeClr val="bg1"/>
                </a:solidFill>
              </a:rPr>
              <a:t>cardiovascular</a:t>
            </a:r>
            <a:r>
              <a:rPr lang="nl-NL" sz="2000" b="1" dirty="0" smtClean="0">
                <a:solidFill>
                  <a:schemeClr val="bg1"/>
                </a:solidFill>
              </a:rPr>
              <a:t> </a:t>
            </a:r>
            <a:r>
              <a:rPr lang="nl-NL" sz="2000" b="1" dirty="0" err="1" smtClean="0">
                <a:solidFill>
                  <a:schemeClr val="bg1"/>
                </a:solidFill>
              </a:rPr>
              <a:t>events</a:t>
            </a:r>
            <a:r>
              <a:rPr lang="nl-NL" sz="2000" b="1" dirty="0" smtClean="0">
                <a:solidFill>
                  <a:schemeClr val="bg1"/>
                </a:solidFill>
              </a:rPr>
              <a:t>.</a:t>
            </a:r>
            <a:endParaRPr lang="nl-NL" sz="2000" b="1" dirty="0">
              <a:solidFill>
                <a:schemeClr val="bg1"/>
              </a:solidFill>
            </a:endParaRPr>
          </a:p>
        </p:txBody>
      </p:sp>
      <p:sp>
        <p:nvSpPr>
          <p:cNvPr id="4" name="Tekstvak 3"/>
          <p:cNvSpPr txBox="1"/>
          <p:nvPr/>
        </p:nvSpPr>
        <p:spPr>
          <a:xfrm>
            <a:off x="6546384" y="6474822"/>
            <a:ext cx="2562120" cy="338554"/>
          </a:xfrm>
          <a:prstGeom prst="rect">
            <a:avLst/>
          </a:prstGeom>
          <a:noFill/>
        </p:spPr>
        <p:txBody>
          <a:bodyPr wrap="none" rtlCol="0">
            <a:spAutoFit/>
          </a:bodyPr>
          <a:lstStyle/>
          <a:p>
            <a:pPr algn="r"/>
            <a:r>
              <a:rPr lang="nl-NL" sz="1600" b="1" dirty="0" err="1" smtClean="0">
                <a:solidFill>
                  <a:schemeClr val="bg1"/>
                </a:solidFill>
              </a:rPr>
              <a:t>Casas</a:t>
            </a:r>
            <a:r>
              <a:rPr lang="nl-NL" sz="1600" b="1" dirty="0" smtClean="0">
                <a:solidFill>
                  <a:schemeClr val="bg1"/>
                </a:solidFill>
              </a:rPr>
              <a:t> et al. </a:t>
            </a:r>
            <a:r>
              <a:rPr lang="nl-NL" sz="1600" b="1" dirty="0" err="1" smtClean="0">
                <a:solidFill>
                  <a:schemeClr val="bg1"/>
                </a:solidFill>
              </a:rPr>
              <a:t>Circulation</a:t>
            </a:r>
            <a:r>
              <a:rPr lang="nl-NL" sz="1600" b="1" dirty="0" smtClean="0">
                <a:solidFill>
                  <a:schemeClr val="bg1"/>
                </a:solidFill>
              </a:rPr>
              <a:t> 2010</a:t>
            </a:r>
            <a:endParaRPr lang="nl-NL" sz="1600" b="1" dirty="0">
              <a:solidFill>
                <a:schemeClr val="bg1"/>
              </a:solidFill>
            </a:endParaRPr>
          </a:p>
        </p:txBody>
      </p:sp>
      <p:pic>
        <p:nvPicPr>
          <p:cNvPr id="7170" name="Picture 2"/>
          <p:cNvPicPr>
            <a:picLocks noChangeAspect="1" noChangeArrowheads="1"/>
          </p:cNvPicPr>
          <p:nvPr/>
        </p:nvPicPr>
        <p:blipFill>
          <a:blip r:embed="rId2" cstate="print"/>
          <a:srcRect b="50966"/>
          <a:stretch>
            <a:fillRect/>
          </a:stretch>
        </p:blipFill>
        <p:spPr bwMode="auto">
          <a:xfrm>
            <a:off x="611560" y="110108"/>
            <a:ext cx="7886700" cy="1662708"/>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971600" y="1932602"/>
            <a:ext cx="3672408" cy="4736758"/>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b="1" dirty="0" smtClean="0">
                <a:solidFill>
                  <a:srgbClr val="FFFF00"/>
                </a:solidFill>
              </a:rPr>
              <a:t> </a:t>
            </a:r>
            <a:r>
              <a:rPr lang="nl-NL" sz="4000" b="1" dirty="0" err="1" smtClean="0">
                <a:solidFill>
                  <a:srgbClr val="FFFF00"/>
                </a:solidFill>
              </a:rPr>
              <a:t>What</a:t>
            </a:r>
            <a:r>
              <a:rPr lang="nl-NL" sz="4000" b="1" dirty="0" smtClean="0">
                <a:solidFill>
                  <a:srgbClr val="FFFF00"/>
                </a:solidFill>
              </a:rPr>
              <a:t> </a:t>
            </a:r>
            <a:r>
              <a:rPr lang="nl-NL" sz="4000" b="1" dirty="0" err="1" smtClean="0">
                <a:solidFill>
                  <a:srgbClr val="FFFF00"/>
                </a:solidFill>
              </a:rPr>
              <a:t>about</a:t>
            </a:r>
            <a:r>
              <a:rPr lang="nl-NL" sz="4000" b="1" dirty="0" smtClean="0">
                <a:solidFill>
                  <a:srgbClr val="FFFF00"/>
                </a:solidFill>
              </a:rPr>
              <a:t> </a:t>
            </a:r>
            <a:r>
              <a:rPr lang="nl-NL" sz="4000" b="1" dirty="0" err="1" smtClean="0">
                <a:solidFill>
                  <a:srgbClr val="FFFF00"/>
                </a:solidFill>
              </a:rPr>
              <a:t>inflammation</a:t>
            </a:r>
            <a:r>
              <a:rPr lang="nl-NL" sz="4000" b="1" dirty="0" smtClean="0">
                <a:solidFill>
                  <a:srgbClr val="FFFF00"/>
                </a:solidFill>
              </a:rPr>
              <a:t>?</a:t>
            </a:r>
            <a:endParaRPr lang="nl-NL" sz="4000" b="1" dirty="0">
              <a:solidFill>
                <a:srgbClr val="FFFF00"/>
              </a:solidFill>
            </a:endParaRPr>
          </a:p>
        </p:txBody>
      </p:sp>
      <p:pic>
        <p:nvPicPr>
          <p:cNvPr id="6" name="Picture 2" descr="Time"/>
          <p:cNvPicPr>
            <a:picLocks noChangeAspect="1" noChangeArrowheads="1"/>
          </p:cNvPicPr>
          <p:nvPr/>
        </p:nvPicPr>
        <p:blipFill>
          <a:blip r:embed="rId2" cstate="print"/>
          <a:srcRect/>
          <a:stretch>
            <a:fillRect/>
          </a:stretch>
        </p:blipFill>
        <p:spPr bwMode="auto">
          <a:xfrm>
            <a:off x="2523914" y="1268760"/>
            <a:ext cx="4096172" cy="5396093"/>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p:cNvPicPr>
            <a:picLocks noChangeAspect="1" noChangeArrowheads="1"/>
          </p:cNvPicPr>
          <p:nvPr/>
        </p:nvPicPr>
        <p:blipFill>
          <a:blip r:embed="rId2" cstate="print"/>
          <a:srcRect r="98214" b="-1429"/>
          <a:stretch>
            <a:fillRect/>
          </a:stretch>
        </p:blipFill>
        <p:spPr bwMode="auto">
          <a:xfrm>
            <a:off x="8517926" y="5229200"/>
            <a:ext cx="360040" cy="576064"/>
          </a:xfrm>
          <a:prstGeom prst="rect">
            <a:avLst/>
          </a:prstGeom>
          <a:noFill/>
          <a:ln w="9525">
            <a:noFill/>
            <a:miter lim="800000"/>
            <a:headEnd/>
            <a:tailEnd/>
          </a:ln>
        </p:spPr>
      </p:pic>
      <p:pic>
        <p:nvPicPr>
          <p:cNvPr id="7171" name="Picture 3"/>
          <p:cNvPicPr>
            <a:picLocks noChangeAspect="1" noChangeArrowheads="1"/>
          </p:cNvPicPr>
          <p:nvPr/>
        </p:nvPicPr>
        <p:blipFill>
          <a:blip r:embed="rId2" cstate="print"/>
          <a:srcRect/>
          <a:stretch>
            <a:fillRect/>
          </a:stretch>
        </p:blipFill>
        <p:spPr bwMode="auto">
          <a:xfrm>
            <a:off x="755577" y="5229200"/>
            <a:ext cx="8064896" cy="567950"/>
          </a:xfrm>
          <a:prstGeom prst="rect">
            <a:avLst/>
          </a:prstGeom>
          <a:noFill/>
          <a:ln w="9525">
            <a:noFill/>
            <a:miter lim="800000"/>
            <a:headEnd/>
            <a:tailEnd/>
          </a:ln>
        </p:spPr>
      </p:pic>
      <p:sp>
        <p:nvSpPr>
          <p:cNvPr id="2" name="Titel 1"/>
          <p:cNvSpPr>
            <a:spLocks noGrp="1"/>
          </p:cNvSpPr>
          <p:nvPr>
            <p:ph type="title"/>
          </p:nvPr>
        </p:nvSpPr>
        <p:spPr/>
        <p:txBody>
          <a:bodyPr>
            <a:normAutofit/>
          </a:bodyPr>
          <a:lstStyle/>
          <a:p>
            <a:r>
              <a:rPr lang="nl-NL" sz="3600" b="1" dirty="0" smtClean="0">
                <a:solidFill>
                  <a:srgbClr val="FFFF00"/>
                </a:solidFill>
              </a:rPr>
              <a:t>CRP and </a:t>
            </a:r>
            <a:r>
              <a:rPr lang="nl-NL" sz="3600" b="1" dirty="0" err="1" smtClean="0">
                <a:solidFill>
                  <a:srgbClr val="FFFF00"/>
                </a:solidFill>
              </a:rPr>
              <a:t>cardiovascular</a:t>
            </a:r>
            <a:r>
              <a:rPr lang="nl-NL" sz="3600" b="1" dirty="0" smtClean="0">
                <a:solidFill>
                  <a:srgbClr val="FFFF00"/>
                </a:solidFill>
              </a:rPr>
              <a:t> risk</a:t>
            </a:r>
            <a:endParaRPr lang="nl-NL" sz="3600" b="1" dirty="0">
              <a:solidFill>
                <a:srgbClr val="FFFF00"/>
              </a:solidFill>
            </a:endParaRPr>
          </a:p>
        </p:txBody>
      </p:sp>
      <p:grpSp>
        <p:nvGrpSpPr>
          <p:cNvPr id="9" name="Groep 8"/>
          <p:cNvGrpSpPr>
            <a:grpSpLocks/>
          </p:cNvGrpSpPr>
          <p:nvPr/>
        </p:nvGrpSpPr>
        <p:grpSpPr>
          <a:xfrm>
            <a:off x="395537" y="2089876"/>
            <a:ext cx="8493042" cy="3168352"/>
            <a:chOff x="827584" y="2276872"/>
            <a:chExt cx="6045895" cy="2304256"/>
          </a:xfrm>
        </p:grpSpPr>
        <p:pic>
          <p:nvPicPr>
            <p:cNvPr id="7170" name="Picture 2"/>
            <p:cNvPicPr>
              <a:picLocks noChangeAspect="1" noChangeArrowheads="1"/>
            </p:cNvPicPr>
            <p:nvPr/>
          </p:nvPicPr>
          <p:blipFill>
            <a:blip r:embed="rId3" cstate="print"/>
            <a:srcRect b="66792"/>
            <a:stretch>
              <a:fillRect/>
            </a:stretch>
          </p:blipFill>
          <p:spPr bwMode="auto">
            <a:xfrm>
              <a:off x="827584" y="2276872"/>
              <a:ext cx="2016224" cy="2304256"/>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t="33208" b="33585"/>
            <a:stretch>
              <a:fillRect/>
            </a:stretch>
          </p:blipFill>
          <p:spPr bwMode="auto">
            <a:xfrm>
              <a:off x="2843808" y="2276872"/>
              <a:ext cx="2016224" cy="2304256"/>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t="66792"/>
            <a:stretch>
              <a:fillRect/>
            </a:stretch>
          </p:blipFill>
          <p:spPr bwMode="auto">
            <a:xfrm>
              <a:off x="4857255" y="2276872"/>
              <a:ext cx="2016224" cy="2304256"/>
            </a:xfrm>
            <a:prstGeom prst="rect">
              <a:avLst/>
            </a:prstGeom>
            <a:noFill/>
            <a:ln w="9525">
              <a:noFill/>
              <a:miter lim="800000"/>
              <a:headEnd/>
              <a:tailEnd/>
            </a:ln>
          </p:spPr>
        </p:pic>
      </p:grpSp>
      <p:sp>
        <p:nvSpPr>
          <p:cNvPr id="10" name="Tekstvak 9"/>
          <p:cNvSpPr txBox="1"/>
          <p:nvPr/>
        </p:nvSpPr>
        <p:spPr>
          <a:xfrm>
            <a:off x="7386238" y="6474822"/>
            <a:ext cx="1722266" cy="338554"/>
          </a:xfrm>
          <a:prstGeom prst="rect">
            <a:avLst/>
          </a:prstGeom>
          <a:noFill/>
        </p:spPr>
        <p:txBody>
          <a:bodyPr wrap="none" rtlCol="0">
            <a:spAutoFit/>
          </a:bodyPr>
          <a:lstStyle/>
          <a:p>
            <a:pPr algn="r"/>
            <a:r>
              <a:rPr lang="nl-NL" sz="1600" b="1" dirty="0" smtClean="0">
                <a:solidFill>
                  <a:schemeClr val="bg1"/>
                </a:solidFill>
              </a:rPr>
              <a:t>ERFC. Lancet 2009</a:t>
            </a:r>
            <a:endParaRPr lang="nl-NL" sz="1600" b="1" dirty="0">
              <a:solidFill>
                <a:schemeClr val="bg1"/>
              </a:solidFill>
            </a:endParaRPr>
          </a:p>
        </p:txBody>
      </p:sp>
      <p:sp>
        <p:nvSpPr>
          <p:cNvPr id="11" name="Tekstvak 10"/>
          <p:cNvSpPr txBox="1"/>
          <p:nvPr/>
        </p:nvSpPr>
        <p:spPr>
          <a:xfrm>
            <a:off x="1753156" y="1619508"/>
            <a:ext cx="6585329" cy="369332"/>
          </a:xfrm>
          <a:prstGeom prst="rect">
            <a:avLst/>
          </a:prstGeom>
          <a:noFill/>
        </p:spPr>
        <p:txBody>
          <a:bodyPr wrap="none" rtlCol="0">
            <a:spAutoFit/>
          </a:bodyPr>
          <a:lstStyle/>
          <a:p>
            <a:r>
              <a:rPr lang="nl-NL" b="1" dirty="0" smtClean="0">
                <a:solidFill>
                  <a:schemeClr val="bg1"/>
                </a:solidFill>
              </a:rPr>
              <a:t>CHD                                         </a:t>
            </a:r>
            <a:r>
              <a:rPr lang="nl-NL" b="1" dirty="0" err="1" smtClean="0">
                <a:solidFill>
                  <a:schemeClr val="bg1"/>
                </a:solidFill>
              </a:rPr>
              <a:t>Stroke</a:t>
            </a:r>
            <a:r>
              <a:rPr lang="nl-NL" b="1" dirty="0" smtClean="0">
                <a:solidFill>
                  <a:schemeClr val="bg1"/>
                </a:solidFill>
              </a:rPr>
              <a:t>                                       CV </a:t>
            </a:r>
            <a:r>
              <a:rPr lang="nl-NL" b="1" dirty="0" err="1" smtClean="0">
                <a:solidFill>
                  <a:schemeClr val="bg1"/>
                </a:solidFill>
              </a:rPr>
              <a:t>mortality</a:t>
            </a:r>
            <a:endParaRPr lang="nl-NL" b="1" dirty="0">
              <a:solidFill>
                <a:schemeClr val="bg1"/>
              </a:solidFill>
            </a:endParaRPr>
          </a:p>
        </p:txBody>
      </p:sp>
      <p:pic>
        <p:nvPicPr>
          <p:cNvPr id="14" name="Picture 3"/>
          <p:cNvPicPr>
            <a:picLocks noChangeAspect="1" noChangeArrowheads="1"/>
          </p:cNvPicPr>
          <p:nvPr/>
        </p:nvPicPr>
        <p:blipFill>
          <a:blip r:embed="rId2" cstate="print"/>
          <a:srcRect r="98214" b="-1429"/>
          <a:stretch>
            <a:fillRect/>
          </a:stretch>
        </p:blipFill>
        <p:spPr bwMode="auto">
          <a:xfrm>
            <a:off x="395536" y="5229200"/>
            <a:ext cx="360040" cy="576064"/>
          </a:xfrm>
          <a:prstGeom prst="rect">
            <a:avLst/>
          </a:prstGeom>
          <a:noFill/>
          <a:ln w="9525">
            <a:noFill/>
            <a:miter lim="800000"/>
            <a:headEnd/>
            <a:tailEnd/>
          </a:ln>
        </p:spPr>
      </p:pic>
      <p:pic>
        <p:nvPicPr>
          <p:cNvPr id="15" name="Picture 3"/>
          <p:cNvPicPr>
            <a:picLocks noChangeAspect="1" noChangeArrowheads="1"/>
          </p:cNvPicPr>
          <p:nvPr/>
        </p:nvPicPr>
        <p:blipFill>
          <a:blip r:embed="rId2" cstate="print"/>
          <a:srcRect r="98214" b="-1429"/>
          <a:stretch>
            <a:fillRect/>
          </a:stretch>
        </p:blipFill>
        <p:spPr bwMode="auto">
          <a:xfrm>
            <a:off x="395536" y="5229200"/>
            <a:ext cx="72008" cy="5760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sz="3600" b="1" dirty="0" smtClean="0">
                <a:solidFill>
                  <a:srgbClr val="FFFF00"/>
                </a:solidFill>
              </a:rPr>
              <a:t>CRP is </a:t>
            </a:r>
            <a:r>
              <a:rPr lang="nl-NL" sz="3600" b="1" dirty="0" err="1" smtClean="0">
                <a:solidFill>
                  <a:srgbClr val="FFFF00"/>
                </a:solidFill>
              </a:rPr>
              <a:t>not</a:t>
            </a:r>
            <a:r>
              <a:rPr lang="nl-NL" sz="3600" b="1" dirty="0" smtClean="0">
                <a:solidFill>
                  <a:srgbClr val="FFFF00"/>
                </a:solidFill>
              </a:rPr>
              <a:t> independent of </a:t>
            </a:r>
            <a:r>
              <a:rPr lang="nl-NL" sz="3600" b="1" dirty="0" err="1" smtClean="0">
                <a:solidFill>
                  <a:srgbClr val="FFFF00"/>
                </a:solidFill>
              </a:rPr>
              <a:t>other</a:t>
            </a:r>
            <a:r>
              <a:rPr lang="nl-NL" sz="3600" b="1" dirty="0" smtClean="0">
                <a:solidFill>
                  <a:srgbClr val="FFFF00"/>
                </a:solidFill>
              </a:rPr>
              <a:t> risk factors</a:t>
            </a:r>
            <a:endParaRPr lang="nl-NL" sz="3600" b="1" dirty="0">
              <a:solidFill>
                <a:srgbClr val="FFFF00"/>
              </a:solidFill>
            </a:endParaRPr>
          </a:p>
        </p:txBody>
      </p:sp>
      <p:sp>
        <p:nvSpPr>
          <p:cNvPr id="4" name="Tekstvak 3"/>
          <p:cNvSpPr txBox="1"/>
          <p:nvPr/>
        </p:nvSpPr>
        <p:spPr>
          <a:xfrm>
            <a:off x="6378911" y="6474822"/>
            <a:ext cx="2729593" cy="338554"/>
          </a:xfrm>
          <a:prstGeom prst="rect">
            <a:avLst/>
          </a:prstGeom>
          <a:noFill/>
        </p:spPr>
        <p:txBody>
          <a:bodyPr wrap="none" rtlCol="0">
            <a:spAutoFit/>
          </a:bodyPr>
          <a:lstStyle/>
          <a:p>
            <a:pPr algn="r"/>
            <a:r>
              <a:rPr lang="nl-NL" sz="1600" b="1" dirty="0" err="1" smtClean="0">
                <a:solidFill>
                  <a:schemeClr val="bg1"/>
                </a:solidFill>
              </a:rPr>
              <a:t>Ridker</a:t>
            </a:r>
            <a:r>
              <a:rPr lang="nl-NL" sz="1600" b="1" dirty="0" smtClean="0">
                <a:solidFill>
                  <a:schemeClr val="bg1"/>
                </a:solidFill>
              </a:rPr>
              <a:t> et al. </a:t>
            </a:r>
            <a:r>
              <a:rPr lang="nl-NL" sz="1600" b="1" dirty="0" err="1" smtClean="0">
                <a:solidFill>
                  <a:schemeClr val="bg1"/>
                </a:solidFill>
              </a:rPr>
              <a:t>Circulation</a:t>
            </a:r>
            <a:r>
              <a:rPr lang="nl-NL" sz="1600" b="1" dirty="0" smtClean="0">
                <a:solidFill>
                  <a:schemeClr val="bg1"/>
                </a:solidFill>
              </a:rPr>
              <a:t> 2003</a:t>
            </a:r>
            <a:endParaRPr lang="nl-NL" sz="1600" b="1" dirty="0">
              <a:solidFill>
                <a:schemeClr val="bg1"/>
              </a:solidFill>
            </a:endParaRPr>
          </a:p>
        </p:txBody>
      </p:sp>
      <p:pic>
        <p:nvPicPr>
          <p:cNvPr id="76802" name="Picture 2"/>
          <p:cNvPicPr>
            <a:picLocks noChangeAspect="1" noChangeArrowheads="1"/>
          </p:cNvPicPr>
          <p:nvPr/>
        </p:nvPicPr>
        <p:blipFill>
          <a:blip r:embed="rId2" cstate="print"/>
          <a:srcRect/>
          <a:stretch>
            <a:fillRect/>
          </a:stretch>
        </p:blipFill>
        <p:spPr bwMode="auto">
          <a:xfrm>
            <a:off x="916880" y="1250126"/>
            <a:ext cx="7255520" cy="51312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7126804" y="5445224"/>
            <a:ext cx="1475960" cy="707886"/>
          </a:xfrm>
          <a:prstGeom prst="rect">
            <a:avLst/>
          </a:prstGeom>
          <a:noFill/>
        </p:spPr>
        <p:txBody>
          <a:bodyPr wrap="none" rtlCol="0">
            <a:spAutoFit/>
          </a:bodyPr>
          <a:lstStyle/>
          <a:p>
            <a:pPr algn="ctr"/>
            <a:r>
              <a:rPr lang="nl-NL" sz="2000" b="1" dirty="0" smtClean="0">
                <a:solidFill>
                  <a:schemeClr val="bg1"/>
                </a:solidFill>
              </a:rPr>
              <a:t>Richard </a:t>
            </a:r>
            <a:r>
              <a:rPr lang="nl-NL" sz="2000" b="1" dirty="0" err="1" smtClean="0">
                <a:solidFill>
                  <a:schemeClr val="bg1"/>
                </a:solidFill>
              </a:rPr>
              <a:t>Doll</a:t>
            </a:r>
            <a:r>
              <a:rPr lang="nl-NL" sz="2000" b="1" dirty="0" smtClean="0">
                <a:solidFill>
                  <a:schemeClr val="bg1"/>
                </a:solidFill>
              </a:rPr>
              <a:t> </a:t>
            </a:r>
          </a:p>
          <a:p>
            <a:pPr algn="ctr"/>
            <a:r>
              <a:rPr lang="nl-NL" sz="2000" b="1" dirty="0" smtClean="0">
                <a:solidFill>
                  <a:schemeClr val="bg1"/>
                </a:solidFill>
              </a:rPr>
              <a:t>1912-2005</a:t>
            </a:r>
            <a:endParaRPr lang="nl-NL" sz="2000" b="1" dirty="0">
              <a:solidFill>
                <a:schemeClr val="bg1"/>
              </a:solidFill>
            </a:endParaRPr>
          </a:p>
        </p:txBody>
      </p:sp>
      <p:pic>
        <p:nvPicPr>
          <p:cNvPr id="53249" name="Picture 1"/>
          <p:cNvPicPr>
            <a:picLocks noChangeAspect="1" noChangeArrowheads="1"/>
          </p:cNvPicPr>
          <p:nvPr/>
        </p:nvPicPr>
        <p:blipFill>
          <a:blip r:embed="rId2" cstate="print"/>
          <a:srcRect b="46439"/>
          <a:stretch>
            <a:fillRect/>
          </a:stretch>
        </p:blipFill>
        <p:spPr bwMode="auto">
          <a:xfrm>
            <a:off x="1299133" y="332656"/>
            <a:ext cx="6545734" cy="1656184"/>
          </a:xfrm>
          <a:prstGeom prst="rect">
            <a:avLst/>
          </a:prstGeom>
          <a:noFill/>
          <a:ln w="9525">
            <a:noFill/>
            <a:miter lim="800000"/>
            <a:headEnd/>
            <a:tailEnd/>
          </a:ln>
        </p:spPr>
      </p:pic>
      <p:pic>
        <p:nvPicPr>
          <p:cNvPr id="2" name="Afbeelding 1" descr="doll.jpg"/>
          <p:cNvPicPr>
            <a:picLocks noChangeAspect="1"/>
          </p:cNvPicPr>
          <p:nvPr/>
        </p:nvPicPr>
        <p:blipFill rotWithShape="1">
          <a:blip r:embed="rId3" cstate="print">
            <a:extLst>
              <a:ext uri="{28A0092B-C50C-407E-A947-70E740481C1C}">
                <a14:useLocalDpi xmlns:a14="http://schemas.microsoft.com/office/drawing/2010/main" xmlns="" val="0"/>
              </a:ext>
            </a:extLst>
          </a:blip>
          <a:srcRect l="4164" t="2380" r="2378" b="3565"/>
          <a:stretch/>
        </p:blipFill>
        <p:spPr>
          <a:xfrm>
            <a:off x="6732240" y="2348880"/>
            <a:ext cx="2216483" cy="3002626"/>
          </a:xfrm>
          <a:prstGeom prst="rect">
            <a:avLst/>
          </a:prstGeom>
        </p:spPr>
      </p:pic>
      <p:sp>
        <p:nvSpPr>
          <p:cNvPr id="6" name="Tijdelijke aanduiding voor inhoud 5"/>
          <p:cNvSpPr>
            <a:spLocks noGrp="1"/>
          </p:cNvSpPr>
          <p:nvPr>
            <p:ph idx="1"/>
          </p:nvPr>
        </p:nvSpPr>
        <p:spPr>
          <a:xfrm>
            <a:off x="457200" y="2708920"/>
            <a:ext cx="5626968" cy="3024336"/>
          </a:xfrm>
        </p:spPr>
        <p:txBody>
          <a:bodyPr>
            <a:normAutofit/>
          </a:bodyPr>
          <a:lstStyle/>
          <a:p>
            <a:r>
              <a:rPr lang="en-US" sz="2000" b="1" dirty="0" smtClean="0">
                <a:solidFill>
                  <a:schemeClr val="bg1"/>
                </a:solidFill>
              </a:rPr>
              <a:t>….the resulting rates reveal a significant and steadily rising mortality from deaths due to cancer of the lung as the amount of tobacco smoked increases. There is also a rise in the mortality from deaths attributed to coronary thrombosis as the amount smoked increases.</a:t>
            </a:r>
            <a:endParaRPr lang="nl-NL" sz="2000" b="1" dirty="0">
              <a:solidFill>
                <a:schemeClr val="bg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220072" y="3108101"/>
            <a:ext cx="3250704" cy="3057203"/>
          </a:xfrm>
        </p:spPr>
        <p:txBody>
          <a:bodyPr>
            <a:normAutofit/>
          </a:bodyPr>
          <a:lstStyle/>
          <a:p>
            <a:r>
              <a:rPr lang="nl-NL" sz="2000" b="1" dirty="0">
                <a:solidFill>
                  <a:srgbClr val="FFFFFF"/>
                </a:solidFill>
              </a:rPr>
              <a:t>In </a:t>
            </a:r>
            <a:r>
              <a:rPr lang="nl-NL" sz="2000" b="1" dirty="0" err="1">
                <a:solidFill>
                  <a:srgbClr val="FFFFFF"/>
                </a:solidFill>
              </a:rPr>
              <a:t>this</a:t>
            </a:r>
            <a:r>
              <a:rPr lang="nl-NL" sz="2000" b="1" dirty="0">
                <a:solidFill>
                  <a:srgbClr val="FFFFFF"/>
                </a:solidFill>
              </a:rPr>
              <a:t> trial of </a:t>
            </a:r>
            <a:r>
              <a:rPr lang="nl-NL" sz="2000" b="1" dirty="0" err="1">
                <a:solidFill>
                  <a:srgbClr val="FFFFFF"/>
                </a:solidFill>
              </a:rPr>
              <a:t>apparently</a:t>
            </a:r>
            <a:r>
              <a:rPr lang="nl-NL" sz="2000" b="1" dirty="0">
                <a:solidFill>
                  <a:srgbClr val="FFFFFF"/>
                </a:solidFill>
              </a:rPr>
              <a:t> </a:t>
            </a:r>
            <a:r>
              <a:rPr lang="nl-NL" sz="2000" b="1" dirty="0" err="1">
                <a:solidFill>
                  <a:srgbClr val="FFFFFF"/>
                </a:solidFill>
              </a:rPr>
              <a:t>healthy</a:t>
            </a:r>
            <a:r>
              <a:rPr lang="nl-NL" sz="2000" b="1" dirty="0">
                <a:solidFill>
                  <a:srgbClr val="FFFFFF"/>
                </a:solidFill>
              </a:rPr>
              <a:t> persons without </a:t>
            </a:r>
            <a:r>
              <a:rPr lang="nl-NL" sz="2000" b="1" dirty="0" err="1">
                <a:solidFill>
                  <a:srgbClr val="FFFFFF"/>
                </a:solidFill>
              </a:rPr>
              <a:t>hyperlipidemia</a:t>
            </a:r>
            <a:r>
              <a:rPr lang="nl-NL" sz="2000" b="1" dirty="0">
                <a:solidFill>
                  <a:srgbClr val="FFFFFF"/>
                </a:solidFill>
              </a:rPr>
              <a:t> but </a:t>
            </a:r>
            <a:r>
              <a:rPr lang="nl-NL" sz="2000" b="1" dirty="0" err="1">
                <a:solidFill>
                  <a:srgbClr val="FFFFFF"/>
                </a:solidFill>
              </a:rPr>
              <a:t>with</a:t>
            </a:r>
            <a:r>
              <a:rPr lang="nl-NL" sz="2000" b="1" dirty="0">
                <a:solidFill>
                  <a:srgbClr val="FFFFFF"/>
                </a:solidFill>
              </a:rPr>
              <a:t> </a:t>
            </a:r>
            <a:r>
              <a:rPr lang="nl-NL" sz="2000" b="1" dirty="0" err="1">
                <a:solidFill>
                  <a:srgbClr val="FFFFFF"/>
                </a:solidFill>
              </a:rPr>
              <a:t>elevated</a:t>
            </a:r>
            <a:r>
              <a:rPr lang="nl-NL" sz="2000" b="1" dirty="0">
                <a:solidFill>
                  <a:srgbClr val="FFFFFF"/>
                </a:solidFill>
              </a:rPr>
              <a:t> </a:t>
            </a:r>
            <a:r>
              <a:rPr lang="nl-NL" sz="2000" b="1" dirty="0" smtClean="0">
                <a:solidFill>
                  <a:srgbClr val="FFFFFF"/>
                </a:solidFill>
              </a:rPr>
              <a:t>CRP </a:t>
            </a:r>
            <a:r>
              <a:rPr lang="nl-NL" sz="2000" b="1" dirty="0">
                <a:solidFill>
                  <a:srgbClr val="FFFFFF"/>
                </a:solidFill>
              </a:rPr>
              <a:t>levels, rosuvastatin </a:t>
            </a:r>
            <a:r>
              <a:rPr lang="nl-NL" sz="2000" b="1" dirty="0" err="1">
                <a:solidFill>
                  <a:srgbClr val="FFFFFF"/>
                </a:solidFill>
              </a:rPr>
              <a:t>significantly</a:t>
            </a:r>
            <a:r>
              <a:rPr lang="nl-NL" sz="2000" b="1" dirty="0">
                <a:solidFill>
                  <a:srgbClr val="FFFFFF"/>
                </a:solidFill>
              </a:rPr>
              <a:t> </a:t>
            </a:r>
            <a:r>
              <a:rPr lang="nl-NL" sz="2000" b="1" dirty="0" err="1">
                <a:solidFill>
                  <a:srgbClr val="FFFFFF"/>
                </a:solidFill>
              </a:rPr>
              <a:t>reduced</a:t>
            </a:r>
            <a:r>
              <a:rPr lang="nl-NL" sz="2000" b="1" dirty="0">
                <a:solidFill>
                  <a:srgbClr val="FFFFFF"/>
                </a:solidFill>
              </a:rPr>
              <a:t> the </a:t>
            </a:r>
            <a:r>
              <a:rPr lang="nl-NL" sz="2000" b="1" dirty="0" err="1" smtClean="0">
                <a:solidFill>
                  <a:srgbClr val="FFFFFF"/>
                </a:solidFill>
              </a:rPr>
              <a:t>incidence</a:t>
            </a:r>
            <a:r>
              <a:rPr lang="nl-NL" sz="2000" b="1" dirty="0" smtClean="0">
                <a:solidFill>
                  <a:srgbClr val="FFFFFF"/>
                </a:solidFill>
              </a:rPr>
              <a:t> </a:t>
            </a:r>
            <a:r>
              <a:rPr lang="nl-NL" sz="2000" b="1" dirty="0">
                <a:solidFill>
                  <a:srgbClr val="FFFFFF"/>
                </a:solidFill>
              </a:rPr>
              <a:t>of major </a:t>
            </a:r>
            <a:r>
              <a:rPr lang="nl-NL" sz="2000" b="1" dirty="0" err="1">
                <a:solidFill>
                  <a:srgbClr val="FFFFFF"/>
                </a:solidFill>
              </a:rPr>
              <a:t>cardiovascular</a:t>
            </a:r>
            <a:r>
              <a:rPr lang="nl-NL" sz="2000" b="1" dirty="0">
                <a:solidFill>
                  <a:srgbClr val="FFFFFF"/>
                </a:solidFill>
              </a:rPr>
              <a:t> events. </a:t>
            </a:r>
          </a:p>
          <a:p>
            <a:endParaRPr lang="nl-NL" sz="2000" b="1" dirty="0">
              <a:solidFill>
                <a:srgbClr val="FFFFFF"/>
              </a:solidFill>
            </a:endParaRPr>
          </a:p>
        </p:txBody>
      </p:sp>
      <p:pic>
        <p:nvPicPr>
          <p:cNvPr id="5" name="Afbeelding 4"/>
          <p:cNvPicPr>
            <a:picLocks noChangeAspect="1"/>
          </p:cNvPicPr>
          <p:nvPr/>
        </p:nvPicPr>
        <p:blipFill>
          <a:blip r:embed="rId2" cstate="print"/>
          <a:stretch>
            <a:fillRect/>
          </a:stretch>
        </p:blipFill>
        <p:spPr>
          <a:xfrm>
            <a:off x="1034658" y="116632"/>
            <a:ext cx="7074684" cy="2664296"/>
          </a:xfrm>
          <a:prstGeom prst="rect">
            <a:avLst/>
          </a:prstGeom>
          <a:solidFill>
            <a:srgbClr val="FFFFFF"/>
          </a:solidFill>
        </p:spPr>
      </p:pic>
      <p:pic>
        <p:nvPicPr>
          <p:cNvPr id="6" name="Afbeelding 5"/>
          <p:cNvPicPr>
            <a:picLocks noChangeAspect="1"/>
          </p:cNvPicPr>
          <p:nvPr/>
        </p:nvPicPr>
        <p:blipFill>
          <a:blip r:embed="rId3" cstate="print"/>
          <a:stretch>
            <a:fillRect/>
          </a:stretch>
        </p:blipFill>
        <p:spPr>
          <a:xfrm>
            <a:off x="1043608" y="3198486"/>
            <a:ext cx="3880180" cy="3110834"/>
          </a:xfrm>
          <a:prstGeom prst="rect">
            <a:avLst/>
          </a:prstGeom>
        </p:spPr>
      </p:pic>
      <p:sp>
        <p:nvSpPr>
          <p:cNvPr id="7" name="Tekstvak 6"/>
          <p:cNvSpPr txBox="1"/>
          <p:nvPr/>
        </p:nvSpPr>
        <p:spPr>
          <a:xfrm>
            <a:off x="7978968" y="6474822"/>
            <a:ext cx="1129536" cy="338554"/>
          </a:xfrm>
          <a:prstGeom prst="rect">
            <a:avLst/>
          </a:prstGeom>
          <a:noFill/>
        </p:spPr>
        <p:txBody>
          <a:bodyPr wrap="none" rtlCol="0">
            <a:spAutoFit/>
          </a:bodyPr>
          <a:lstStyle/>
          <a:p>
            <a:pPr algn="r"/>
            <a:r>
              <a:rPr lang="nl-NL" sz="1600" b="1" dirty="0" smtClean="0">
                <a:solidFill>
                  <a:schemeClr val="bg1"/>
                </a:solidFill>
              </a:rPr>
              <a:t>NEJM 2008</a:t>
            </a:r>
            <a:endParaRPr lang="nl-NL" sz="1600" b="1" dirty="0">
              <a:solidFill>
                <a:schemeClr val="bg1"/>
              </a:solidFill>
            </a:endParaRPr>
          </a:p>
        </p:txBody>
      </p:sp>
    </p:spTree>
    <p:extLst>
      <p:ext uri="{BB962C8B-B14F-4D97-AF65-F5344CB8AC3E}">
        <p14:creationId xmlns:p14="http://schemas.microsoft.com/office/powerpoint/2010/main" xmlns="" val="16795745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45232" y="4005064"/>
            <a:ext cx="7643192" cy="1944216"/>
          </a:xfrm>
        </p:spPr>
        <p:txBody>
          <a:bodyPr>
            <a:normAutofit/>
          </a:bodyPr>
          <a:lstStyle/>
          <a:p>
            <a:pPr>
              <a:spcBef>
                <a:spcPts val="0"/>
              </a:spcBef>
            </a:pPr>
            <a:r>
              <a:rPr lang="en-US" sz="2000" b="1" dirty="0" err="1" smtClean="0">
                <a:solidFill>
                  <a:schemeClr val="bg1"/>
                </a:solidFill>
              </a:rPr>
              <a:t>Mendelian</a:t>
            </a:r>
            <a:r>
              <a:rPr lang="en-US" sz="2000" b="1" dirty="0" smtClean="0">
                <a:solidFill>
                  <a:schemeClr val="bg1"/>
                </a:solidFill>
              </a:rPr>
              <a:t> </a:t>
            </a:r>
            <a:r>
              <a:rPr lang="en-US" sz="2000" b="1" dirty="0" err="1" smtClean="0">
                <a:solidFill>
                  <a:schemeClr val="bg1"/>
                </a:solidFill>
              </a:rPr>
              <a:t>randomisation</a:t>
            </a:r>
            <a:r>
              <a:rPr lang="en-US" sz="2000" b="1" dirty="0" smtClean="0">
                <a:solidFill>
                  <a:schemeClr val="bg1"/>
                </a:solidFill>
              </a:rPr>
              <a:t> meta-analysis of individual participant data from 47 epidemiological studies in 15 countries.</a:t>
            </a:r>
          </a:p>
          <a:p>
            <a:pPr>
              <a:spcBef>
                <a:spcPts val="0"/>
              </a:spcBef>
            </a:pPr>
            <a:r>
              <a:rPr lang="en-US" sz="2000" b="1" dirty="0" smtClean="0">
                <a:solidFill>
                  <a:schemeClr val="bg1"/>
                </a:solidFill>
              </a:rPr>
              <a:t>194.418 participants, including 46.557 patients with prevalent or incident coronary heart disease.</a:t>
            </a:r>
          </a:p>
          <a:p>
            <a:pPr>
              <a:spcBef>
                <a:spcPts val="0"/>
              </a:spcBef>
            </a:pPr>
            <a:endParaRPr lang="en-US" sz="2000" b="1" dirty="0" smtClean="0">
              <a:solidFill>
                <a:schemeClr val="bg1"/>
              </a:solidFill>
            </a:endParaRPr>
          </a:p>
        </p:txBody>
      </p:sp>
      <p:sp>
        <p:nvSpPr>
          <p:cNvPr id="4" name="Tekstvak 3"/>
          <p:cNvSpPr txBox="1"/>
          <p:nvPr/>
        </p:nvSpPr>
        <p:spPr>
          <a:xfrm>
            <a:off x="8098291" y="6474822"/>
            <a:ext cx="1010213" cy="338554"/>
          </a:xfrm>
          <a:prstGeom prst="rect">
            <a:avLst/>
          </a:prstGeom>
          <a:noFill/>
        </p:spPr>
        <p:txBody>
          <a:bodyPr wrap="none" rtlCol="0">
            <a:spAutoFit/>
          </a:bodyPr>
          <a:lstStyle/>
          <a:p>
            <a:pPr algn="r"/>
            <a:r>
              <a:rPr lang="nl-NL" sz="1600" b="1" dirty="0" smtClean="0">
                <a:solidFill>
                  <a:schemeClr val="bg1"/>
                </a:solidFill>
              </a:rPr>
              <a:t>BMJ 2011</a:t>
            </a:r>
            <a:endParaRPr lang="nl-NL" sz="1600" b="1" dirty="0">
              <a:solidFill>
                <a:schemeClr val="bg1"/>
              </a:solidFill>
            </a:endParaRPr>
          </a:p>
        </p:txBody>
      </p:sp>
      <p:pic>
        <p:nvPicPr>
          <p:cNvPr id="15361" name="Picture 1"/>
          <p:cNvPicPr>
            <a:picLocks noChangeAspect="1" noChangeArrowheads="1"/>
          </p:cNvPicPr>
          <p:nvPr/>
        </p:nvPicPr>
        <p:blipFill>
          <a:blip r:embed="rId2" cstate="print"/>
          <a:srcRect/>
          <a:stretch>
            <a:fillRect/>
          </a:stretch>
        </p:blipFill>
        <p:spPr bwMode="auto">
          <a:xfrm>
            <a:off x="539552" y="116632"/>
            <a:ext cx="7995336" cy="324036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smtClean="0">
                <a:solidFill>
                  <a:srgbClr val="FFFF00"/>
                </a:solidFill>
              </a:rPr>
              <a:t>CRP: </a:t>
            </a:r>
            <a:r>
              <a:rPr lang="nl-NL" sz="3600" b="1" dirty="0" err="1">
                <a:solidFill>
                  <a:srgbClr val="FFFF00"/>
                </a:solidFill>
              </a:rPr>
              <a:t>M</a:t>
            </a:r>
            <a:r>
              <a:rPr lang="nl-NL" sz="3600" b="1" dirty="0" err="1" smtClean="0">
                <a:solidFill>
                  <a:srgbClr val="FFFF00"/>
                </a:solidFill>
              </a:rPr>
              <a:t>endelian</a:t>
            </a:r>
            <a:r>
              <a:rPr lang="nl-NL" sz="3600" b="1" dirty="0" smtClean="0">
                <a:solidFill>
                  <a:srgbClr val="FFFF00"/>
                </a:solidFill>
              </a:rPr>
              <a:t> </a:t>
            </a:r>
            <a:r>
              <a:rPr lang="nl-NL" sz="3600" b="1" dirty="0" err="1" smtClean="0">
                <a:solidFill>
                  <a:srgbClr val="FFFF00"/>
                </a:solidFill>
              </a:rPr>
              <a:t>randomization</a:t>
            </a:r>
            <a:endParaRPr lang="nl-NL" sz="3600" b="1" dirty="0">
              <a:solidFill>
                <a:srgbClr val="FFFF00"/>
              </a:solidFill>
            </a:endParaRPr>
          </a:p>
        </p:txBody>
      </p:sp>
      <p:sp>
        <p:nvSpPr>
          <p:cNvPr id="4" name="Tekstvak 3"/>
          <p:cNvSpPr txBox="1"/>
          <p:nvPr/>
        </p:nvSpPr>
        <p:spPr>
          <a:xfrm>
            <a:off x="8098291" y="6474822"/>
            <a:ext cx="1010213" cy="338554"/>
          </a:xfrm>
          <a:prstGeom prst="rect">
            <a:avLst/>
          </a:prstGeom>
          <a:noFill/>
        </p:spPr>
        <p:txBody>
          <a:bodyPr wrap="none" rtlCol="0">
            <a:spAutoFit/>
          </a:bodyPr>
          <a:lstStyle/>
          <a:p>
            <a:pPr algn="r"/>
            <a:r>
              <a:rPr lang="nl-NL" sz="1600" b="1" dirty="0" smtClean="0">
                <a:solidFill>
                  <a:schemeClr val="bg1"/>
                </a:solidFill>
              </a:rPr>
              <a:t>BMJ 2011</a:t>
            </a:r>
            <a:endParaRPr lang="nl-NL" sz="1600" b="1" dirty="0">
              <a:solidFill>
                <a:schemeClr val="bg1"/>
              </a:solidFill>
            </a:endParaRPr>
          </a:p>
        </p:txBody>
      </p:sp>
      <p:pic>
        <p:nvPicPr>
          <p:cNvPr id="17409" name="Picture 1"/>
          <p:cNvPicPr>
            <a:picLocks noChangeAspect="1" noChangeArrowheads="1"/>
          </p:cNvPicPr>
          <p:nvPr/>
        </p:nvPicPr>
        <p:blipFill>
          <a:blip r:embed="rId2" cstate="print"/>
          <a:srcRect/>
          <a:stretch>
            <a:fillRect/>
          </a:stretch>
        </p:blipFill>
        <p:spPr bwMode="auto">
          <a:xfrm>
            <a:off x="467544" y="1628800"/>
            <a:ext cx="8208913" cy="2880320"/>
          </a:xfrm>
          <a:prstGeom prst="rect">
            <a:avLst/>
          </a:prstGeom>
          <a:noFill/>
          <a:ln w="9525">
            <a:noFill/>
            <a:miter lim="800000"/>
            <a:headEnd/>
            <a:tailEnd/>
          </a:ln>
        </p:spPr>
      </p:pic>
      <p:sp>
        <p:nvSpPr>
          <p:cNvPr id="3" name="Rechthoek 2"/>
          <p:cNvSpPr/>
          <p:nvPr/>
        </p:nvSpPr>
        <p:spPr>
          <a:xfrm>
            <a:off x="611560" y="5025370"/>
            <a:ext cx="7920880" cy="707886"/>
          </a:xfrm>
          <a:prstGeom prst="rect">
            <a:avLst/>
          </a:prstGeom>
        </p:spPr>
        <p:txBody>
          <a:bodyPr wrap="square">
            <a:spAutoFit/>
          </a:bodyPr>
          <a:lstStyle/>
          <a:p>
            <a:pPr marL="285750" indent="-285750">
              <a:buFont typeface="Arial"/>
              <a:buChar char="•"/>
            </a:pPr>
            <a:r>
              <a:rPr lang="en-US" sz="2000" b="1" dirty="0">
                <a:solidFill>
                  <a:schemeClr val="bg1"/>
                </a:solidFill>
              </a:rPr>
              <a:t>Human genetic data indicate that </a:t>
            </a:r>
            <a:r>
              <a:rPr lang="en-US" sz="2000" b="1" dirty="0" smtClean="0">
                <a:solidFill>
                  <a:schemeClr val="bg1"/>
                </a:solidFill>
              </a:rPr>
              <a:t>CRP </a:t>
            </a:r>
            <a:r>
              <a:rPr lang="en-US" sz="2000" b="1" dirty="0">
                <a:solidFill>
                  <a:schemeClr val="bg1"/>
                </a:solidFill>
              </a:rPr>
              <a:t>concentration itself is unlikely to be even a modest causal factor in coronary heart disease.</a:t>
            </a:r>
            <a:endParaRPr lang="nl-NL" sz="2000" b="1" dirty="0">
              <a:solidFill>
                <a:schemeClr val="bg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7904135" y="6474822"/>
            <a:ext cx="1204369" cy="338554"/>
          </a:xfrm>
          <a:prstGeom prst="rect">
            <a:avLst/>
          </a:prstGeom>
          <a:noFill/>
        </p:spPr>
        <p:txBody>
          <a:bodyPr wrap="none" rtlCol="0">
            <a:spAutoFit/>
          </a:bodyPr>
          <a:lstStyle/>
          <a:p>
            <a:pPr algn="r"/>
            <a:r>
              <a:rPr lang="nl-NL" sz="1600" b="1" dirty="0" smtClean="0">
                <a:solidFill>
                  <a:schemeClr val="bg1"/>
                </a:solidFill>
              </a:rPr>
              <a:t>Lancet 2012</a:t>
            </a:r>
            <a:endParaRPr lang="nl-NL" sz="1600" b="1" dirty="0">
              <a:solidFill>
                <a:schemeClr val="bg1"/>
              </a:solidFill>
            </a:endParaRPr>
          </a:p>
        </p:txBody>
      </p:sp>
      <p:grpSp>
        <p:nvGrpSpPr>
          <p:cNvPr id="11" name="Groep 10"/>
          <p:cNvGrpSpPr>
            <a:grpSpLocks noChangeAspect="1"/>
          </p:cNvGrpSpPr>
          <p:nvPr/>
        </p:nvGrpSpPr>
        <p:grpSpPr>
          <a:xfrm>
            <a:off x="1310384" y="84412"/>
            <a:ext cx="6523232" cy="1616396"/>
            <a:chOff x="404812" y="260648"/>
            <a:chExt cx="8334375" cy="2088232"/>
          </a:xfrm>
        </p:grpSpPr>
        <p:pic>
          <p:nvPicPr>
            <p:cNvPr id="74754" name="Picture 2"/>
            <p:cNvPicPr>
              <a:picLocks noChangeAspect="1" noChangeArrowheads="1"/>
            </p:cNvPicPr>
            <p:nvPr/>
          </p:nvPicPr>
          <p:blipFill>
            <a:blip r:embed="rId2" cstate="print"/>
            <a:srcRect b="75259"/>
            <a:stretch>
              <a:fillRect/>
            </a:stretch>
          </p:blipFill>
          <p:spPr bwMode="auto">
            <a:xfrm>
              <a:off x="404812" y="260648"/>
              <a:ext cx="8334375" cy="648072"/>
            </a:xfrm>
            <a:prstGeom prst="rect">
              <a:avLst/>
            </a:prstGeom>
            <a:noFill/>
            <a:ln w="9525">
              <a:noFill/>
              <a:miter lim="800000"/>
              <a:headEnd/>
              <a:tailEnd/>
            </a:ln>
          </p:spPr>
        </p:pic>
        <p:pic>
          <p:nvPicPr>
            <p:cNvPr id="8" name="Picture 2"/>
            <p:cNvPicPr>
              <a:picLocks noChangeAspect="1" noChangeArrowheads="1"/>
            </p:cNvPicPr>
            <p:nvPr/>
          </p:nvPicPr>
          <p:blipFill>
            <a:blip r:embed="rId2" cstate="print"/>
            <a:srcRect t="42270"/>
            <a:stretch>
              <a:fillRect/>
            </a:stretch>
          </p:blipFill>
          <p:spPr bwMode="auto">
            <a:xfrm>
              <a:off x="404812" y="836712"/>
              <a:ext cx="8334375" cy="1512168"/>
            </a:xfrm>
            <a:prstGeom prst="rect">
              <a:avLst/>
            </a:prstGeom>
            <a:noFill/>
            <a:ln w="9525">
              <a:noFill/>
              <a:miter lim="800000"/>
              <a:headEnd/>
              <a:tailEnd/>
            </a:ln>
          </p:spPr>
        </p:pic>
      </p:grpSp>
      <p:grpSp>
        <p:nvGrpSpPr>
          <p:cNvPr id="10" name="Groep 9"/>
          <p:cNvGrpSpPr>
            <a:grpSpLocks noChangeAspect="1"/>
          </p:cNvGrpSpPr>
          <p:nvPr/>
        </p:nvGrpSpPr>
        <p:grpSpPr>
          <a:xfrm>
            <a:off x="1315407" y="1739856"/>
            <a:ext cx="6513187" cy="1617136"/>
            <a:chOff x="366712" y="2708920"/>
            <a:chExt cx="8410575" cy="2088232"/>
          </a:xfrm>
        </p:grpSpPr>
        <p:pic>
          <p:nvPicPr>
            <p:cNvPr id="74755" name="Picture 3"/>
            <p:cNvPicPr>
              <a:picLocks noChangeAspect="1" noChangeArrowheads="1"/>
            </p:cNvPicPr>
            <p:nvPr/>
          </p:nvPicPr>
          <p:blipFill>
            <a:blip r:embed="rId3" cstate="print"/>
            <a:srcRect b="71686"/>
            <a:stretch>
              <a:fillRect/>
            </a:stretch>
          </p:blipFill>
          <p:spPr bwMode="auto">
            <a:xfrm>
              <a:off x="366712" y="2708920"/>
              <a:ext cx="8410575" cy="720080"/>
            </a:xfrm>
            <a:prstGeom prst="rect">
              <a:avLst/>
            </a:prstGeom>
            <a:noFill/>
            <a:ln w="9525">
              <a:noFill/>
              <a:miter lim="800000"/>
              <a:headEnd/>
              <a:tailEnd/>
            </a:ln>
          </p:spPr>
        </p:pic>
        <p:pic>
          <p:nvPicPr>
            <p:cNvPr id="9" name="Picture 3"/>
            <p:cNvPicPr>
              <a:picLocks noChangeAspect="1" noChangeArrowheads="1"/>
            </p:cNvPicPr>
            <p:nvPr/>
          </p:nvPicPr>
          <p:blipFill>
            <a:blip r:embed="rId3" cstate="print"/>
            <a:srcRect t="43372"/>
            <a:stretch>
              <a:fillRect/>
            </a:stretch>
          </p:blipFill>
          <p:spPr bwMode="auto">
            <a:xfrm>
              <a:off x="366712" y="3356992"/>
              <a:ext cx="8410575" cy="1440160"/>
            </a:xfrm>
            <a:prstGeom prst="rect">
              <a:avLst/>
            </a:prstGeom>
            <a:noFill/>
            <a:ln w="9525">
              <a:noFill/>
              <a:miter lim="800000"/>
              <a:headEnd/>
              <a:tailEnd/>
            </a:ln>
          </p:spPr>
        </p:pic>
      </p:grpSp>
      <p:sp>
        <p:nvSpPr>
          <p:cNvPr id="13" name="Tijdelijke aanduiding voor inhoud 12"/>
          <p:cNvSpPr>
            <a:spLocks noGrp="1"/>
          </p:cNvSpPr>
          <p:nvPr>
            <p:ph idx="1"/>
          </p:nvPr>
        </p:nvSpPr>
        <p:spPr>
          <a:xfrm>
            <a:off x="251520" y="3933056"/>
            <a:ext cx="5112568" cy="2088232"/>
          </a:xfrm>
        </p:spPr>
        <p:txBody>
          <a:bodyPr>
            <a:normAutofit/>
          </a:bodyPr>
          <a:lstStyle/>
          <a:p>
            <a:pPr>
              <a:spcBef>
                <a:spcPts val="0"/>
              </a:spcBef>
            </a:pPr>
            <a:r>
              <a:rPr lang="nl-NL" sz="2000" b="1" dirty="0" smtClean="0">
                <a:solidFill>
                  <a:schemeClr val="bg1"/>
                </a:solidFill>
              </a:rPr>
              <a:t>IL-6R variant Asp358Ala </a:t>
            </a:r>
            <a:r>
              <a:rPr lang="nl-NL" sz="2000" b="1" dirty="0" err="1" smtClean="0">
                <a:solidFill>
                  <a:schemeClr val="bg1"/>
                </a:solidFill>
              </a:rPr>
              <a:t>associated</a:t>
            </a:r>
            <a:r>
              <a:rPr lang="nl-NL" sz="2000" b="1" dirty="0" smtClean="0">
                <a:solidFill>
                  <a:schemeClr val="bg1"/>
                </a:solidFill>
              </a:rPr>
              <a:t> </a:t>
            </a:r>
            <a:r>
              <a:rPr lang="nl-NL" sz="2000" b="1" dirty="0" err="1" smtClean="0">
                <a:solidFill>
                  <a:schemeClr val="bg1"/>
                </a:solidFill>
              </a:rPr>
              <a:t>with</a:t>
            </a:r>
            <a:r>
              <a:rPr lang="nl-NL" sz="2000" b="1" dirty="0" smtClean="0">
                <a:solidFill>
                  <a:schemeClr val="bg1"/>
                </a:solidFill>
              </a:rPr>
              <a:t>:</a:t>
            </a:r>
          </a:p>
          <a:p>
            <a:pPr>
              <a:spcBef>
                <a:spcPts val="0"/>
              </a:spcBef>
            </a:pPr>
            <a:r>
              <a:rPr lang="nl-NL" sz="2000" b="1" dirty="0" err="1" smtClean="0">
                <a:solidFill>
                  <a:schemeClr val="bg1"/>
                </a:solidFill>
              </a:rPr>
              <a:t>per-allele</a:t>
            </a:r>
            <a:r>
              <a:rPr lang="nl-NL" sz="2000" b="1" dirty="0" smtClean="0">
                <a:solidFill>
                  <a:schemeClr val="bg1"/>
                </a:solidFill>
              </a:rPr>
              <a:t> 7,5% CRP </a:t>
            </a:r>
            <a:r>
              <a:rPr lang="nl-NL" sz="2000" b="1" dirty="0" err="1" smtClean="0">
                <a:solidFill>
                  <a:schemeClr val="bg1"/>
                </a:solidFill>
              </a:rPr>
              <a:t>reduction</a:t>
            </a:r>
            <a:endParaRPr lang="nl-NL" sz="2000" b="1" dirty="0">
              <a:solidFill>
                <a:schemeClr val="bg1"/>
              </a:solidFill>
            </a:endParaRPr>
          </a:p>
          <a:p>
            <a:pPr>
              <a:spcBef>
                <a:spcPts val="0"/>
              </a:spcBef>
            </a:pPr>
            <a:r>
              <a:rPr lang="nl-NL" sz="2000" b="1" dirty="0" err="1" smtClean="0">
                <a:solidFill>
                  <a:schemeClr val="bg1"/>
                </a:solidFill>
              </a:rPr>
              <a:t>per-allele</a:t>
            </a:r>
            <a:r>
              <a:rPr lang="nl-NL" sz="2000" b="1" dirty="0" smtClean="0">
                <a:solidFill>
                  <a:schemeClr val="bg1"/>
                </a:solidFill>
              </a:rPr>
              <a:t> 3,4% CHD risk </a:t>
            </a:r>
            <a:r>
              <a:rPr lang="nl-NL" sz="2000" b="1" dirty="0" err="1" smtClean="0">
                <a:solidFill>
                  <a:schemeClr val="bg1"/>
                </a:solidFill>
              </a:rPr>
              <a:t>reduction</a:t>
            </a:r>
            <a:endParaRPr lang="nl-NL" sz="2000" b="1" dirty="0">
              <a:solidFill>
                <a:schemeClr val="bg1"/>
              </a:solidFill>
            </a:endParaRPr>
          </a:p>
        </p:txBody>
      </p:sp>
      <p:pic>
        <p:nvPicPr>
          <p:cNvPr id="2" name="Afbeelding 1"/>
          <p:cNvPicPr>
            <a:picLocks noChangeAspect="1"/>
          </p:cNvPicPr>
          <p:nvPr/>
        </p:nvPicPr>
        <p:blipFill>
          <a:blip r:embed="rId4" cstate="print"/>
          <a:stretch>
            <a:fillRect/>
          </a:stretch>
        </p:blipFill>
        <p:spPr>
          <a:xfrm>
            <a:off x="5580112" y="3573016"/>
            <a:ext cx="2890660" cy="2736304"/>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smtClean="0">
                <a:solidFill>
                  <a:srgbClr val="FFFF00"/>
                </a:solidFill>
              </a:rPr>
              <a:t>IL-6 </a:t>
            </a:r>
            <a:r>
              <a:rPr lang="nl-NL" sz="3600" b="1" dirty="0" err="1" smtClean="0">
                <a:solidFill>
                  <a:srgbClr val="FFFF00"/>
                </a:solidFill>
              </a:rPr>
              <a:t>pathway</a:t>
            </a:r>
            <a:endParaRPr lang="nl-NL" sz="3600" b="1" dirty="0">
              <a:solidFill>
                <a:srgbClr val="FFFF00"/>
              </a:solidFill>
            </a:endParaRPr>
          </a:p>
        </p:txBody>
      </p:sp>
      <p:pic>
        <p:nvPicPr>
          <p:cNvPr id="4" name="Afbeelding 3"/>
          <p:cNvPicPr>
            <a:picLocks noChangeAspect="1"/>
          </p:cNvPicPr>
          <p:nvPr/>
        </p:nvPicPr>
        <p:blipFill>
          <a:blip r:embed="rId2" cstate="print"/>
          <a:stretch>
            <a:fillRect/>
          </a:stretch>
        </p:blipFill>
        <p:spPr>
          <a:xfrm>
            <a:off x="251520" y="1340768"/>
            <a:ext cx="8568952" cy="4474513"/>
          </a:xfrm>
          <a:prstGeom prst="rect">
            <a:avLst/>
          </a:prstGeom>
          <a:solidFill>
            <a:srgbClr val="FFFFFF"/>
          </a:solidFill>
        </p:spPr>
      </p:pic>
      <p:sp>
        <p:nvSpPr>
          <p:cNvPr id="6" name="Tekstvak 5"/>
          <p:cNvSpPr txBox="1"/>
          <p:nvPr/>
        </p:nvSpPr>
        <p:spPr>
          <a:xfrm>
            <a:off x="6339604" y="6474822"/>
            <a:ext cx="2768900" cy="338554"/>
          </a:xfrm>
          <a:prstGeom prst="rect">
            <a:avLst/>
          </a:prstGeom>
          <a:noFill/>
        </p:spPr>
        <p:txBody>
          <a:bodyPr wrap="none" rtlCol="0">
            <a:spAutoFit/>
          </a:bodyPr>
          <a:lstStyle/>
          <a:p>
            <a:pPr algn="r"/>
            <a:r>
              <a:rPr lang="nl-NL" sz="1600" b="1" dirty="0" smtClean="0">
                <a:solidFill>
                  <a:schemeClr val="bg1"/>
                </a:solidFill>
              </a:rPr>
              <a:t>IL-6R Consortium. Lancet 2012</a:t>
            </a:r>
            <a:endParaRPr lang="nl-NL" sz="1600" b="1" dirty="0">
              <a:solidFill>
                <a:schemeClr val="bg1"/>
              </a:solidFill>
            </a:endParaRPr>
          </a:p>
        </p:txBody>
      </p:sp>
    </p:spTree>
    <p:extLst>
      <p:ext uri="{BB962C8B-B14F-4D97-AF65-F5344CB8AC3E}">
        <p14:creationId xmlns:p14="http://schemas.microsoft.com/office/powerpoint/2010/main" xmlns="" val="10781572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67544" y="2492896"/>
            <a:ext cx="7704856" cy="2232248"/>
          </a:xfrm>
        </p:spPr>
        <p:txBody>
          <a:bodyPr>
            <a:normAutofit/>
          </a:bodyPr>
          <a:lstStyle/>
          <a:p>
            <a:pPr>
              <a:spcBef>
                <a:spcPts val="0"/>
              </a:spcBef>
            </a:pPr>
            <a:r>
              <a:rPr lang="nl-NL" sz="2000" b="1" dirty="0" smtClean="0">
                <a:solidFill>
                  <a:srgbClr val="FFFFFF"/>
                </a:solidFill>
              </a:rPr>
              <a:t>The </a:t>
            </a:r>
            <a:r>
              <a:rPr lang="nl-NL" sz="2000" b="1" dirty="0">
                <a:solidFill>
                  <a:srgbClr val="FFFFFF"/>
                </a:solidFill>
              </a:rPr>
              <a:t>present studies provide </a:t>
            </a:r>
            <a:r>
              <a:rPr lang="nl-NL" sz="2000" b="1" dirty="0" err="1" smtClean="0">
                <a:solidFill>
                  <a:srgbClr val="FFFFFF"/>
                </a:solidFill>
              </a:rPr>
              <a:t>evidence</a:t>
            </a:r>
            <a:r>
              <a:rPr lang="nl-NL" sz="2000" b="1" dirty="0" smtClean="0">
                <a:solidFill>
                  <a:srgbClr val="FFFFFF"/>
                </a:solidFill>
              </a:rPr>
              <a:t> </a:t>
            </a:r>
            <a:r>
              <a:rPr lang="nl-NL" sz="2000" b="1" dirty="0" err="1">
                <a:solidFill>
                  <a:srgbClr val="FFFFFF"/>
                </a:solidFill>
              </a:rPr>
              <a:t>for</a:t>
            </a:r>
            <a:r>
              <a:rPr lang="nl-NL" sz="2000" b="1" dirty="0">
                <a:solidFill>
                  <a:srgbClr val="FFFFFF"/>
                </a:solidFill>
              </a:rPr>
              <a:t> a </a:t>
            </a:r>
            <a:r>
              <a:rPr lang="nl-NL" sz="2000" b="1" dirty="0" err="1">
                <a:solidFill>
                  <a:srgbClr val="FFFFFF"/>
                </a:solidFill>
              </a:rPr>
              <a:t>causal</a:t>
            </a:r>
            <a:r>
              <a:rPr lang="nl-NL" sz="2000" b="1" dirty="0">
                <a:solidFill>
                  <a:srgbClr val="FFFFFF"/>
                </a:solidFill>
              </a:rPr>
              <a:t> </a:t>
            </a:r>
            <a:r>
              <a:rPr lang="nl-NL" sz="2000" b="1" dirty="0" err="1">
                <a:solidFill>
                  <a:srgbClr val="FFFFFF"/>
                </a:solidFill>
              </a:rPr>
              <a:t>role</a:t>
            </a:r>
            <a:r>
              <a:rPr lang="nl-NL" sz="2000" b="1" dirty="0">
                <a:solidFill>
                  <a:srgbClr val="FFFFFF"/>
                </a:solidFill>
              </a:rPr>
              <a:t> of the </a:t>
            </a:r>
            <a:r>
              <a:rPr lang="nl-NL" sz="2000" b="1" dirty="0" smtClean="0">
                <a:solidFill>
                  <a:srgbClr val="FFFFFF"/>
                </a:solidFill>
              </a:rPr>
              <a:t>proinflammatory IL-</a:t>
            </a:r>
            <a:r>
              <a:rPr lang="nl-NL" sz="2000" b="1" dirty="0">
                <a:solidFill>
                  <a:srgbClr val="FFFFFF"/>
                </a:solidFill>
              </a:rPr>
              <a:t>6 </a:t>
            </a:r>
            <a:r>
              <a:rPr lang="nl-NL" sz="2000" b="1" dirty="0" err="1">
                <a:solidFill>
                  <a:srgbClr val="FFFFFF"/>
                </a:solidFill>
              </a:rPr>
              <a:t>pathway</a:t>
            </a:r>
            <a:r>
              <a:rPr lang="nl-NL" sz="2000" b="1" dirty="0">
                <a:solidFill>
                  <a:srgbClr val="FFFFFF"/>
                </a:solidFill>
              </a:rPr>
              <a:t> in </a:t>
            </a:r>
            <a:r>
              <a:rPr lang="nl-NL" sz="2000" b="1" dirty="0" err="1">
                <a:solidFill>
                  <a:srgbClr val="FFFFFF"/>
                </a:solidFill>
              </a:rPr>
              <a:t>determining</a:t>
            </a:r>
            <a:r>
              <a:rPr lang="nl-NL" sz="2000" b="1" dirty="0">
                <a:solidFill>
                  <a:srgbClr val="FFFFFF"/>
                </a:solidFill>
              </a:rPr>
              <a:t> </a:t>
            </a:r>
            <a:r>
              <a:rPr lang="nl-NL" sz="2000" b="1" dirty="0" smtClean="0">
                <a:solidFill>
                  <a:srgbClr val="FFFFFF"/>
                </a:solidFill>
              </a:rPr>
              <a:t>CHD risk.</a:t>
            </a:r>
          </a:p>
          <a:p>
            <a:pPr>
              <a:spcBef>
                <a:spcPts val="0"/>
              </a:spcBef>
            </a:pPr>
            <a:r>
              <a:rPr lang="nl-NL" sz="2000" b="1" dirty="0" smtClean="0">
                <a:solidFill>
                  <a:srgbClr val="FFFFFF"/>
                </a:solidFill>
              </a:rPr>
              <a:t>The </a:t>
            </a:r>
            <a:r>
              <a:rPr lang="nl-NL" sz="2000" b="1" dirty="0">
                <a:solidFill>
                  <a:srgbClr val="FFFFFF"/>
                </a:solidFill>
              </a:rPr>
              <a:t>delicate </a:t>
            </a:r>
            <a:r>
              <a:rPr lang="nl-NL" sz="2000" b="1" dirty="0" smtClean="0">
                <a:solidFill>
                  <a:srgbClr val="FFFFFF"/>
                </a:solidFill>
              </a:rPr>
              <a:t>risk</a:t>
            </a:r>
            <a:r>
              <a:rPr lang="nl-NL" sz="2000" b="1" dirty="0">
                <a:solidFill>
                  <a:srgbClr val="FFFFFF"/>
                </a:solidFill>
              </a:rPr>
              <a:t>-</a:t>
            </a:r>
            <a:r>
              <a:rPr lang="nl-NL" sz="2000" b="1" dirty="0" smtClean="0">
                <a:solidFill>
                  <a:srgbClr val="FFFFFF"/>
                </a:solidFill>
              </a:rPr>
              <a:t>benefit </a:t>
            </a:r>
            <a:r>
              <a:rPr lang="nl-NL" sz="2000" b="1" dirty="0" err="1">
                <a:solidFill>
                  <a:srgbClr val="FFFFFF"/>
                </a:solidFill>
              </a:rPr>
              <a:t>balance</a:t>
            </a:r>
            <a:r>
              <a:rPr lang="nl-NL" sz="2000" b="1" dirty="0">
                <a:solidFill>
                  <a:srgbClr val="FFFFFF"/>
                </a:solidFill>
              </a:rPr>
              <a:t> </a:t>
            </a:r>
            <a:r>
              <a:rPr lang="nl-NL" sz="2000" b="1" dirty="0" err="1">
                <a:solidFill>
                  <a:srgbClr val="FFFFFF"/>
                </a:solidFill>
              </a:rPr>
              <a:t>between</a:t>
            </a:r>
            <a:r>
              <a:rPr lang="nl-NL" sz="2000" b="1" dirty="0">
                <a:solidFill>
                  <a:srgbClr val="FFFFFF"/>
                </a:solidFill>
              </a:rPr>
              <a:t> </a:t>
            </a:r>
            <a:r>
              <a:rPr lang="nl-NL" sz="2000" b="1" dirty="0" err="1">
                <a:solidFill>
                  <a:srgbClr val="FFFFFF"/>
                </a:solidFill>
              </a:rPr>
              <a:t>inappropriate</a:t>
            </a:r>
            <a:r>
              <a:rPr lang="nl-NL" sz="2000" b="1" dirty="0">
                <a:solidFill>
                  <a:srgbClr val="FFFFFF"/>
                </a:solidFill>
              </a:rPr>
              <a:t> </a:t>
            </a:r>
            <a:r>
              <a:rPr lang="nl-NL" sz="2000" b="1" dirty="0" err="1">
                <a:solidFill>
                  <a:srgbClr val="FFFFFF"/>
                </a:solidFill>
              </a:rPr>
              <a:t>inflammation</a:t>
            </a:r>
            <a:r>
              <a:rPr lang="nl-NL" sz="2000" b="1" dirty="0">
                <a:solidFill>
                  <a:srgbClr val="FFFFFF"/>
                </a:solidFill>
              </a:rPr>
              <a:t> and </a:t>
            </a:r>
            <a:r>
              <a:rPr lang="nl-NL" sz="2000" b="1" dirty="0" err="1">
                <a:solidFill>
                  <a:srgbClr val="FFFFFF"/>
                </a:solidFill>
              </a:rPr>
              <a:t>anti-inflammatory</a:t>
            </a:r>
            <a:r>
              <a:rPr lang="nl-NL" sz="2000" b="1" dirty="0">
                <a:solidFill>
                  <a:srgbClr val="FFFFFF"/>
                </a:solidFill>
              </a:rPr>
              <a:t> </a:t>
            </a:r>
            <a:r>
              <a:rPr lang="nl-NL" sz="2000" b="1" dirty="0" err="1">
                <a:solidFill>
                  <a:srgbClr val="FFFFFF"/>
                </a:solidFill>
              </a:rPr>
              <a:t>interventions</a:t>
            </a:r>
            <a:r>
              <a:rPr lang="nl-NL" sz="2000" b="1" dirty="0">
                <a:solidFill>
                  <a:srgbClr val="FFFFFF"/>
                </a:solidFill>
              </a:rPr>
              <a:t> has </a:t>
            </a:r>
            <a:r>
              <a:rPr lang="nl-NL" sz="2000" b="1" dirty="0" err="1">
                <a:solidFill>
                  <a:srgbClr val="FFFFFF"/>
                </a:solidFill>
              </a:rPr>
              <a:t>confronted</a:t>
            </a:r>
            <a:r>
              <a:rPr lang="nl-NL" sz="2000" b="1" dirty="0">
                <a:solidFill>
                  <a:srgbClr val="FFFFFF"/>
                </a:solidFill>
              </a:rPr>
              <a:t> </a:t>
            </a:r>
            <a:r>
              <a:rPr lang="nl-NL" sz="2000" b="1" dirty="0" err="1">
                <a:solidFill>
                  <a:srgbClr val="FFFFFF"/>
                </a:solidFill>
              </a:rPr>
              <a:t>us</a:t>
            </a:r>
            <a:r>
              <a:rPr lang="nl-NL" sz="2000" b="1" dirty="0">
                <a:solidFill>
                  <a:srgbClr val="FFFFFF"/>
                </a:solidFill>
              </a:rPr>
              <a:t> </a:t>
            </a:r>
            <a:r>
              <a:rPr lang="nl-NL" sz="2000" b="1" dirty="0" err="1">
                <a:solidFill>
                  <a:srgbClr val="FFFFFF"/>
                </a:solidFill>
              </a:rPr>
              <a:t>with</a:t>
            </a:r>
            <a:r>
              <a:rPr lang="nl-NL" sz="2000" b="1" dirty="0">
                <a:solidFill>
                  <a:srgbClr val="FFFFFF"/>
                </a:solidFill>
              </a:rPr>
              <a:t> </a:t>
            </a:r>
            <a:r>
              <a:rPr lang="nl-NL" sz="2000" b="1" dirty="0" err="1">
                <a:solidFill>
                  <a:srgbClr val="FFFFFF"/>
                </a:solidFill>
              </a:rPr>
              <a:t>numerous</a:t>
            </a:r>
            <a:r>
              <a:rPr lang="nl-NL" sz="2000" b="1" dirty="0">
                <a:solidFill>
                  <a:srgbClr val="FFFFFF"/>
                </a:solidFill>
              </a:rPr>
              <a:t> </a:t>
            </a:r>
            <a:r>
              <a:rPr lang="nl-NL" sz="2000" b="1" dirty="0" err="1">
                <a:solidFill>
                  <a:srgbClr val="FFFFFF"/>
                </a:solidFill>
              </a:rPr>
              <a:t>unresolved</a:t>
            </a:r>
            <a:r>
              <a:rPr lang="nl-NL" sz="2000" b="1" dirty="0">
                <a:solidFill>
                  <a:srgbClr val="FFFFFF"/>
                </a:solidFill>
              </a:rPr>
              <a:t> </a:t>
            </a:r>
            <a:r>
              <a:rPr lang="nl-NL" sz="2000" b="1" dirty="0" smtClean="0">
                <a:solidFill>
                  <a:srgbClr val="FFFFFF"/>
                </a:solidFill>
              </a:rPr>
              <a:t>issues</a:t>
            </a:r>
            <a:r>
              <a:rPr lang="nl-NL" sz="2000" b="1" dirty="0">
                <a:solidFill>
                  <a:srgbClr val="FFFFFF"/>
                </a:solidFill>
              </a:rPr>
              <a:t>.</a:t>
            </a:r>
          </a:p>
          <a:p>
            <a:pPr>
              <a:spcBef>
                <a:spcPts val="0"/>
              </a:spcBef>
            </a:pPr>
            <a:endParaRPr lang="nl-NL" sz="2000" dirty="0">
              <a:solidFill>
                <a:srgbClr val="FFFFFF"/>
              </a:solidFill>
            </a:endParaRPr>
          </a:p>
        </p:txBody>
      </p:sp>
      <p:sp>
        <p:nvSpPr>
          <p:cNvPr id="4" name="Tekstvak 3"/>
          <p:cNvSpPr txBox="1"/>
          <p:nvPr/>
        </p:nvSpPr>
        <p:spPr>
          <a:xfrm>
            <a:off x="6152951" y="6474822"/>
            <a:ext cx="2955553" cy="338554"/>
          </a:xfrm>
          <a:prstGeom prst="rect">
            <a:avLst/>
          </a:prstGeom>
          <a:noFill/>
        </p:spPr>
        <p:txBody>
          <a:bodyPr wrap="none" rtlCol="0">
            <a:spAutoFit/>
          </a:bodyPr>
          <a:lstStyle/>
          <a:p>
            <a:pPr algn="r"/>
            <a:r>
              <a:rPr lang="nl-NL" sz="1600" b="1" dirty="0" smtClean="0">
                <a:solidFill>
                  <a:schemeClr val="bg1"/>
                </a:solidFill>
              </a:rPr>
              <a:t>Boekholdt &amp; </a:t>
            </a:r>
            <a:r>
              <a:rPr lang="nl-NL" sz="1600" b="1" dirty="0" err="1" smtClean="0">
                <a:solidFill>
                  <a:schemeClr val="bg1"/>
                </a:solidFill>
              </a:rPr>
              <a:t>Stroes</a:t>
            </a:r>
            <a:r>
              <a:rPr lang="nl-NL" sz="1600" b="1" dirty="0" smtClean="0">
                <a:solidFill>
                  <a:schemeClr val="bg1"/>
                </a:solidFill>
              </a:rPr>
              <a:t>. Lancet 2012</a:t>
            </a:r>
            <a:endParaRPr lang="nl-NL" sz="1600" b="1" dirty="0">
              <a:solidFill>
                <a:schemeClr val="bg1"/>
              </a:solidFill>
            </a:endParaRPr>
          </a:p>
        </p:txBody>
      </p:sp>
      <p:grpSp>
        <p:nvGrpSpPr>
          <p:cNvPr id="10" name="Groeperen 9"/>
          <p:cNvGrpSpPr>
            <a:grpSpLocks noChangeAspect="1"/>
          </p:cNvGrpSpPr>
          <p:nvPr/>
        </p:nvGrpSpPr>
        <p:grpSpPr>
          <a:xfrm>
            <a:off x="395536" y="188640"/>
            <a:ext cx="8357629" cy="1584176"/>
            <a:chOff x="1115616" y="116632"/>
            <a:chExt cx="6898084" cy="1307521"/>
          </a:xfrm>
        </p:grpSpPr>
        <p:pic>
          <p:nvPicPr>
            <p:cNvPr id="8" name="Afbeelding 7"/>
            <p:cNvPicPr>
              <a:picLocks noChangeAspect="1"/>
            </p:cNvPicPr>
            <p:nvPr/>
          </p:nvPicPr>
          <p:blipFill rotWithShape="1">
            <a:blip r:embed="rId2" cstate="print"/>
            <a:srcRect b="67498"/>
            <a:stretch/>
          </p:blipFill>
          <p:spPr>
            <a:xfrm>
              <a:off x="1117600" y="116632"/>
              <a:ext cx="6896100" cy="532479"/>
            </a:xfrm>
            <a:prstGeom prst="rect">
              <a:avLst/>
            </a:prstGeom>
            <a:solidFill>
              <a:srgbClr val="FFFFFF"/>
            </a:solidFill>
          </p:spPr>
        </p:pic>
        <p:pic>
          <p:nvPicPr>
            <p:cNvPr id="9" name="Afbeelding 8"/>
            <p:cNvPicPr>
              <a:picLocks noChangeAspect="1"/>
            </p:cNvPicPr>
            <p:nvPr/>
          </p:nvPicPr>
          <p:blipFill rotWithShape="1">
            <a:blip r:embed="rId2" cstate="print"/>
            <a:srcRect t="50957"/>
            <a:stretch/>
          </p:blipFill>
          <p:spPr>
            <a:xfrm>
              <a:off x="1115616" y="620688"/>
              <a:ext cx="6896100" cy="803465"/>
            </a:xfrm>
            <a:prstGeom prst="rect">
              <a:avLst/>
            </a:prstGeom>
            <a:solidFill>
              <a:srgbClr val="FFFFFF"/>
            </a:solidFill>
          </p:spPr>
        </p:pic>
      </p:gr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err="1" smtClean="0">
                <a:solidFill>
                  <a:srgbClr val="FFFF00"/>
                </a:solidFill>
              </a:rPr>
              <a:t>Conclusions</a:t>
            </a:r>
            <a:endParaRPr lang="nl-NL" sz="3600" b="1" dirty="0">
              <a:solidFill>
                <a:srgbClr val="FFFF00"/>
              </a:solidFill>
            </a:endParaRPr>
          </a:p>
        </p:txBody>
      </p:sp>
      <p:sp>
        <p:nvSpPr>
          <p:cNvPr id="3" name="Tijdelijke aanduiding voor inhoud 2"/>
          <p:cNvSpPr>
            <a:spLocks noGrp="1"/>
          </p:cNvSpPr>
          <p:nvPr>
            <p:ph idx="1"/>
          </p:nvPr>
        </p:nvSpPr>
        <p:spPr/>
        <p:txBody>
          <a:bodyPr>
            <a:normAutofit/>
          </a:bodyPr>
          <a:lstStyle/>
          <a:p>
            <a:pPr>
              <a:spcBef>
                <a:spcPts val="0"/>
              </a:spcBef>
            </a:pPr>
            <a:r>
              <a:rPr lang="nl-NL" sz="2000" b="1" dirty="0" smtClean="0">
                <a:solidFill>
                  <a:schemeClr val="bg1"/>
                </a:solidFill>
              </a:rPr>
              <a:t>LDL-C is a </a:t>
            </a:r>
            <a:r>
              <a:rPr lang="nl-NL" sz="2000" b="1" dirty="0" err="1" smtClean="0">
                <a:solidFill>
                  <a:schemeClr val="bg1"/>
                </a:solidFill>
              </a:rPr>
              <a:t>powerful</a:t>
            </a:r>
            <a:r>
              <a:rPr lang="nl-NL" sz="2000" b="1" dirty="0" smtClean="0">
                <a:solidFill>
                  <a:schemeClr val="bg1"/>
                </a:solidFill>
              </a:rPr>
              <a:t> risk factor, but the story is </a:t>
            </a:r>
            <a:r>
              <a:rPr lang="nl-NL" sz="2000" b="1" dirty="0" err="1" smtClean="0">
                <a:solidFill>
                  <a:schemeClr val="bg1"/>
                </a:solidFill>
              </a:rPr>
              <a:t>not</a:t>
            </a:r>
            <a:r>
              <a:rPr lang="nl-NL" sz="2000" b="1" dirty="0" smtClean="0">
                <a:solidFill>
                  <a:schemeClr val="bg1"/>
                </a:solidFill>
              </a:rPr>
              <a:t> over </a:t>
            </a:r>
            <a:r>
              <a:rPr lang="nl-NL" sz="2000" b="1" dirty="0" err="1" smtClean="0">
                <a:solidFill>
                  <a:schemeClr val="bg1"/>
                </a:solidFill>
              </a:rPr>
              <a:t>yet</a:t>
            </a:r>
            <a:r>
              <a:rPr lang="nl-NL" sz="2000" b="1" dirty="0" smtClean="0">
                <a:solidFill>
                  <a:schemeClr val="bg1"/>
                </a:solidFill>
              </a:rPr>
              <a:t>: </a:t>
            </a:r>
            <a:r>
              <a:rPr lang="nl-NL" sz="2000" b="1" dirty="0" err="1" smtClean="0">
                <a:solidFill>
                  <a:schemeClr val="bg1"/>
                </a:solidFill>
              </a:rPr>
              <a:t>how</a:t>
            </a:r>
            <a:r>
              <a:rPr lang="nl-NL" sz="2000" b="1" dirty="0" smtClean="0">
                <a:solidFill>
                  <a:schemeClr val="bg1"/>
                </a:solidFill>
              </a:rPr>
              <a:t> low </a:t>
            </a:r>
            <a:r>
              <a:rPr lang="nl-NL" sz="2000" b="1" dirty="0" err="1" smtClean="0">
                <a:solidFill>
                  <a:schemeClr val="bg1"/>
                </a:solidFill>
              </a:rPr>
              <a:t>can</a:t>
            </a:r>
            <a:r>
              <a:rPr lang="nl-NL" sz="2000" b="1" dirty="0" smtClean="0">
                <a:solidFill>
                  <a:schemeClr val="bg1"/>
                </a:solidFill>
              </a:rPr>
              <a:t> we go?</a:t>
            </a:r>
          </a:p>
          <a:p>
            <a:pPr>
              <a:spcBef>
                <a:spcPts val="0"/>
              </a:spcBef>
            </a:pPr>
            <a:r>
              <a:rPr lang="nl-NL" sz="2000" b="1" dirty="0" smtClean="0">
                <a:solidFill>
                  <a:schemeClr val="bg1"/>
                </a:solidFill>
              </a:rPr>
              <a:t>Lp(a) is </a:t>
            </a:r>
            <a:r>
              <a:rPr lang="nl-NL" sz="2000" b="1" dirty="0" err="1" smtClean="0">
                <a:solidFill>
                  <a:schemeClr val="bg1"/>
                </a:solidFill>
              </a:rPr>
              <a:t>probably</a:t>
            </a:r>
            <a:r>
              <a:rPr lang="nl-NL" sz="2000" b="1" dirty="0" smtClean="0">
                <a:solidFill>
                  <a:schemeClr val="bg1"/>
                </a:solidFill>
              </a:rPr>
              <a:t> a </a:t>
            </a:r>
            <a:r>
              <a:rPr lang="nl-NL" sz="2000" b="1" dirty="0" err="1" smtClean="0">
                <a:solidFill>
                  <a:schemeClr val="bg1"/>
                </a:solidFill>
              </a:rPr>
              <a:t>causal</a:t>
            </a:r>
            <a:r>
              <a:rPr lang="nl-NL" sz="2000" b="1" dirty="0" smtClean="0">
                <a:solidFill>
                  <a:schemeClr val="bg1"/>
                </a:solidFill>
              </a:rPr>
              <a:t> risk factor, </a:t>
            </a:r>
            <a:r>
              <a:rPr lang="nl-NL" sz="2000" b="1" dirty="0" err="1" smtClean="0">
                <a:solidFill>
                  <a:schemeClr val="bg1"/>
                </a:solidFill>
              </a:rPr>
              <a:t>novel</a:t>
            </a:r>
            <a:r>
              <a:rPr lang="nl-NL" sz="2000" b="1" dirty="0" smtClean="0">
                <a:solidFill>
                  <a:schemeClr val="bg1"/>
                </a:solidFill>
              </a:rPr>
              <a:t> </a:t>
            </a:r>
            <a:r>
              <a:rPr lang="nl-NL" sz="2000" b="1" dirty="0" err="1" smtClean="0">
                <a:solidFill>
                  <a:schemeClr val="bg1"/>
                </a:solidFill>
              </a:rPr>
              <a:t>therapeutic</a:t>
            </a:r>
            <a:r>
              <a:rPr lang="nl-NL" sz="2000" b="1" dirty="0" smtClean="0">
                <a:solidFill>
                  <a:schemeClr val="bg1"/>
                </a:solidFill>
              </a:rPr>
              <a:t> options?</a:t>
            </a:r>
          </a:p>
          <a:p>
            <a:pPr>
              <a:spcBef>
                <a:spcPts val="0"/>
              </a:spcBef>
            </a:pPr>
            <a:r>
              <a:rPr lang="nl-NL" sz="2000" b="1" dirty="0" err="1" smtClean="0">
                <a:solidFill>
                  <a:schemeClr val="bg1"/>
                </a:solidFill>
              </a:rPr>
              <a:t>Phospholipases</a:t>
            </a:r>
            <a:r>
              <a:rPr lang="nl-NL" sz="2000" b="1" dirty="0" smtClean="0">
                <a:solidFill>
                  <a:schemeClr val="bg1"/>
                </a:solidFill>
              </a:rPr>
              <a:t> are </a:t>
            </a:r>
            <a:r>
              <a:rPr lang="nl-NL" sz="2000" b="1" dirty="0" err="1" smtClean="0">
                <a:solidFill>
                  <a:schemeClr val="bg1"/>
                </a:solidFill>
              </a:rPr>
              <a:t>good</a:t>
            </a:r>
            <a:r>
              <a:rPr lang="nl-NL" sz="2000" b="1" dirty="0" smtClean="0">
                <a:solidFill>
                  <a:schemeClr val="bg1"/>
                </a:solidFill>
              </a:rPr>
              <a:t> markers, </a:t>
            </a:r>
            <a:r>
              <a:rPr lang="nl-NL" sz="2000" b="1" dirty="0" err="1" smtClean="0">
                <a:solidFill>
                  <a:schemeClr val="bg1"/>
                </a:solidFill>
              </a:rPr>
              <a:t>but</a:t>
            </a:r>
            <a:r>
              <a:rPr lang="nl-NL" sz="2000" b="1" dirty="0" smtClean="0">
                <a:solidFill>
                  <a:schemeClr val="bg1"/>
                </a:solidFill>
              </a:rPr>
              <a:t> sPLA2-IIa </a:t>
            </a:r>
            <a:r>
              <a:rPr lang="nl-NL" sz="2000" b="1" dirty="0" err="1" smtClean="0">
                <a:solidFill>
                  <a:schemeClr val="bg1"/>
                </a:solidFill>
              </a:rPr>
              <a:t>inhibition</a:t>
            </a:r>
            <a:r>
              <a:rPr lang="nl-NL" sz="2000" b="1" dirty="0" smtClean="0">
                <a:solidFill>
                  <a:schemeClr val="bg1"/>
                </a:solidFill>
              </a:rPr>
              <a:t> was </a:t>
            </a:r>
            <a:r>
              <a:rPr lang="nl-NL" sz="2000" b="1" dirty="0" err="1" smtClean="0">
                <a:solidFill>
                  <a:schemeClr val="bg1"/>
                </a:solidFill>
              </a:rPr>
              <a:t>not</a:t>
            </a:r>
            <a:r>
              <a:rPr lang="nl-NL" sz="2000" b="1" dirty="0" smtClean="0">
                <a:solidFill>
                  <a:schemeClr val="bg1"/>
                </a:solidFill>
              </a:rPr>
              <a:t> </a:t>
            </a:r>
            <a:r>
              <a:rPr lang="nl-NL" sz="2000" b="1" dirty="0" err="1" smtClean="0">
                <a:solidFill>
                  <a:schemeClr val="bg1"/>
                </a:solidFill>
              </a:rPr>
              <a:t>effective</a:t>
            </a:r>
            <a:r>
              <a:rPr lang="nl-NL" sz="2000" b="1" dirty="0" smtClean="0">
                <a:solidFill>
                  <a:schemeClr val="bg1"/>
                </a:solidFill>
              </a:rPr>
              <a:t>.</a:t>
            </a:r>
          </a:p>
          <a:p>
            <a:pPr>
              <a:spcBef>
                <a:spcPts val="0"/>
              </a:spcBef>
            </a:pPr>
            <a:r>
              <a:rPr lang="nl-NL" sz="2000" b="1" dirty="0" smtClean="0">
                <a:solidFill>
                  <a:schemeClr val="bg1"/>
                </a:solidFill>
              </a:rPr>
              <a:t>CRP is a </a:t>
            </a:r>
            <a:r>
              <a:rPr lang="nl-NL" sz="2000" b="1" dirty="0" err="1" smtClean="0">
                <a:solidFill>
                  <a:schemeClr val="bg1"/>
                </a:solidFill>
              </a:rPr>
              <a:t>good</a:t>
            </a:r>
            <a:r>
              <a:rPr lang="nl-NL" sz="2000" b="1" dirty="0" smtClean="0">
                <a:solidFill>
                  <a:schemeClr val="bg1"/>
                </a:solidFill>
              </a:rPr>
              <a:t> risk marker, </a:t>
            </a:r>
            <a:r>
              <a:rPr lang="nl-NL" sz="2000" b="1" dirty="0" err="1" smtClean="0">
                <a:solidFill>
                  <a:schemeClr val="bg1"/>
                </a:solidFill>
              </a:rPr>
              <a:t>but</a:t>
            </a:r>
            <a:r>
              <a:rPr lang="nl-NL" sz="2000" b="1" dirty="0" smtClean="0">
                <a:solidFill>
                  <a:schemeClr val="bg1"/>
                </a:solidFill>
              </a:rPr>
              <a:t> the CRP molecule </a:t>
            </a:r>
            <a:r>
              <a:rPr lang="nl-NL" sz="2000" b="1" dirty="0" err="1" smtClean="0">
                <a:solidFill>
                  <a:schemeClr val="bg1"/>
                </a:solidFill>
              </a:rPr>
              <a:t>itself</a:t>
            </a:r>
            <a:r>
              <a:rPr lang="nl-NL" sz="2000" b="1" dirty="0" smtClean="0">
                <a:solidFill>
                  <a:schemeClr val="bg1"/>
                </a:solidFill>
              </a:rPr>
              <a:t> is </a:t>
            </a:r>
            <a:r>
              <a:rPr lang="nl-NL" sz="2000" b="1" dirty="0" err="1" smtClean="0">
                <a:solidFill>
                  <a:schemeClr val="bg1"/>
                </a:solidFill>
              </a:rPr>
              <a:t>unlikely</a:t>
            </a:r>
            <a:r>
              <a:rPr lang="nl-NL" sz="2000" b="1" dirty="0" smtClean="0">
                <a:solidFill>
                  <a:schemeClr val="bg1"/>
                </a:solidFill>
              </a:rPr>
              <a:t> to </a:t>
            </a:r>
            <a:r>
              <a:rPr lang="nl-NL" sz="2000" b="1" dirty="0" err="1" smtClean="0">
                <a:solidFill>
                  <a:schemeClr val="bg1"/>
                </a:solidFill>
              </a:rPr>
              <a:t>be</a:t>
            </a:r>
            <a:r>
              <a:rPr lang="nl-NL" sz="2000" b="1" dirty="0" smtClean="0">
                <a:solidFill>
                  <a:schemeClr val="bg1"/>
                </a:solidFill>
              </a:rPr>
              <a:t> a </a:t>
            </a:r>
            <a:r>
              <a:rPr lang="nl-NL" sz="2000" b="1" dirty="0" err="1" smtClean="0">
                <a:solidFill>
                  <a:schemeClr val="bg1"/>
                </a:solidFill>
              </a:rPr>
              <a:t>therapeutic</a:t>
            </a:r>
            <a:r>
              <a:rPr lang="nl-NL" sz="2000" b="1" dirty="0" smtClean="0">
                <a:solidFill>
                  <a:schemeClr val="bg1"/>
                </a:solidFill>
              </a:rPr>
              <a:t> target.</a:t>
            </a:r>
          </a:p>
          <a:p>
            <a:pPr>
              <a:spcBef>
                <a:spcPts val="0"/>
              </a:spcBef>
            </a:pPr>
            <a:r>
              <a:rPr lang="nl-NL" sz="2000" b="1" dirty="0" smtClean="0">
                <a:solidFill>
                  <a:schemeClr val="bg1"/>
                </a:solidFill>
              </a:rPr>
              <a:t>The IL-6 </a:t>
            </a:r>
            <a:r>
              <a:rPr lang="nl-NL" sz="2000" b="1" dirty="0" err="1" smtClean="0">
                <a:solidFill>
                  <a:schemeClr val="bg1"/>
                </a:solidFill>
              </a:rPr>
              <a:t>pathway</a:t>
            </a:r>
            <a:r>
              <a:rPr lang="nl-NL" sz="2000" b="1" dirty="0" smtClean="0">
                <a:solidFill>
                  <a:schemeClr val="bg1"/>
                </a:solidFill>
              </a:rPr>
              <a:t> </a:t>
            </a:r>
            <a:r>
              <a:rPr lang="nl-NL" sz="2000" b="1" dirty="0" err="1" smtClean="0">
                <a:solidFill>
                  <a:schemeClr val="bg1"/>
                </a:solidFill>
              </a:rPr>
              <a:t>may</a:t>
            </a:r>
            <a:r>
              <a:rPr lang="nl-NL" sz="2000" b="1" dirty="0" smtClean="0">
                <a:solidFill>
                  <a:schemeClr val="bg1"/>
                </a:solidFill>
              </a:rPr>
              <a:t> </a:t>
            </a:r>
            <a:r>
              <a:rPr lang="nl-NL" sz="2000" b="1" dirty="0" err="1" smtClean="0">
                <a:solidFill>
                  <a:schemeClr val="bg1"/>
                </a:solidFill>
              </a:rPr>
              <a:t>be</a:t>
            </a:r>
            <a:r>
              <a:rPr lang="nl-NL" sz="2000" b="1" dirty="0" smtClean="0">
                <a:solidFill>
                  <a:schemeClr val="bg1"/>
                </a:solidFill>
              </a:rPr>
              <a:t> </a:t>
            </a:r>
            <a:r>
              <a:rPr lang="nl-NL" sz="2000" b="1" dirty="0" err="1" smtClean="0">
                <a:solidFill>
                  <a:schemeClr val="bg1"/>
                </a:solidFill>
              </a:rPr>
              <a:t>causally</a:t>
            </a:r>
            <a:r>
              <a:rPr lang="nl-NL" sz="2000" b="1" dirty="0" smtClean="0">
                <a:solidFill>
                  <a:schemeClr val="bg1"/>
                </a:solidFill>
              </a:rPr>
              <a:t> </a:t>
            </a:r>
            <a:r>
              <a:rPr lang="nl-NL" sz="2000" b="1" dirty="0" err="1" smtClean="0">
                <a:solidFill>
                  <a:schemeClr val="bg1"/>
                </a:solidFill>
              </a:rPr>
              <a:t>involved</a:t>
            </a:r>
            <a:r>
              <a:rPr lang="nl-NL" sz="2000" b="1" dirty="0" smtClean="0">
                <a:solidFill>
                  <a:schemeClr val="bg1"/>
                </a:solidFill>
              </a:rPr>
              <a:t> in atherogenesis, but </a:t>
            </a:r>
            <a:r>
              <a:rPr lang="nl-NL" sz="2000" b="1" dirty="0" err="1" smtClean="0">
                <a:solidFill>
                  <a:schemeClr val="bg1"/>
                </a:solidFill>
              </a:rPr>
              <a:t>whether</a:t>
            </a:r>
            <a:r>
              <a:rPr lang="nl-NL" sz="2000" b="1" dirty="0" smtClean="0">
                <a:solidFill>
                  <a:schemeClr val="bg1"/>
                </a:solidFill>
              </a:rPr>
              <a:t> </a:t>
            </a:r>
            <a:r>
              <a:rPr lang="nl-NL" sz="2000" b="1" dirty="0" err="1" smtClean="0">
                <a:solidFill>
                  <a:schemeClr val="bg1"/>
                </a:solidFill>
              </a:rPr>
              <a:t>therapeutic</a:t>
            </a:r>
            <a:r>
              <a:rPr lang="nl-NL" sz="2000" b="1" dirty="0" smtClean="0">
                <a:solidFill>
                  <a:schemeClr val="bg1"/>
                </a:solidFill>
              </a:rPr>
              <a:t> </a:t>
            </a:r>
            <a:r>
              <a:rPr lang="nl-NL" sz="2000" b="1" dirty="0" err="1" smtClean="0">
                <a:solidFill>
                  <a:schemeClr val="bg1"/>
                </a:solidFill>
              </a:rPr>
              <a:t>intervention</a:t>
            </a:r>
            <a:r>
              <a:rPr lang="nl-NL" sz="2000" b="1" dirty="0" smtClean="0">
                <a:solidFill>
                  <a:schemeClr val="bg1"/>
                </a:solidFill>
              </a:rPr>
              <a:t> in </a:t>
            </a:r>
            <a:r>
              <a:rPr lang="nl-NL" sz="2000" b="1" dirty="0" err="1" smtClean="0">
                <a:solidFill>
                  <a:schemeClr val="bg1"/>
                </a:solidFill>
              </a:rPr>
              <a:t>this</a:t>
            </a:r>
            <a:r>
              <a:rPr lang="nl-NL" sz="2000" b="1" dirty="0" smtClean="0">
                <a:solidFill>
                  <a:schemeClr val="bg1"/>
                </a:solidFill>
              </a:rPr>
              <a:t> </a:t>
            </a:r>
            <a:r>
              <a:rPr lang="nl-NL" sz="2000" b="1" dirty="0" err="1" smtClean="0">
                <a:solidFill>
                  <a:schemeClr val="bg1"/>
                </a:solidFill>
              </a:rPr>
              <a:t>pathway</a:t>
            </a:r>
            <a:r>
              <a:rPr lang="nl-NL" sz="2000" b="1" dirty="0" smtClean="0">
                <a:solidFill>
                  <a:schemeClr val="bg1"/>
                </a:solidFill>
              </a:rPr>
              <a:t> </a:t>
            </a:r>
            <a:r>
              <a:rPr lang="nl-NL" sz="2000" b="1" dirty="0" err="1" smtClean="0">
                <a:solidFill>
                  <a:schemeClr val="bg1"/>
                </a:solidFill>
              </a:rPr>
              <a:t>yields</a:t>
            </a:r>
            <a:r>
              <a:rPr lang="nl-NL" sz="2000" b="1" dirty="0" smtClean="0">
                <a:solidFill>
                  <a:schemeClr val="bg1"/>
                </a:solidFill>
              </a:rPr>
              <a:t> net benefit </a:t>
            </a:r>
            <a:r>
              <a:rPr lang="nl-NL" sz="2000" b="1" dirty="0" err="1" smtClean="0">
                <a:solidFill>
                  <a:schemeClr val="bg1"/>
                </a:solidFill>
              </a:rPr>
              <a:t>requires</a:t>
            </a:r>
            <a:r>
              <a:rPr lang="nl-NL" sz="2000" b="1" dirty="0" smtClean="0">
                <a:solidFill>
                  <a:schemeClr val="bg1"/>
                </a:solidFill>
              </a:rPr>
              <a:t> </a:t>
            </a:r>
            <a:r>
              <a:rPr lang="nl-NL" sz="2000" b="1" dirty="0" err="1" smtClean="0">
                <a:solidFill>
                  <a:schemeClr val="bg1"/>
                </a:solidFill>
              </a:rPr>
              <a:t>further</a:t>
            </a:r>
            <a:r>
              <a:rPr lang="nl-NL" sz="2000" b="1" dirty="0" smtClean="0">
                <a:solidFill>
                  <a:schemeClr val="bg1"/>
                </a:solidFill>
              </a:rPr>
              <a:t> </a:t>
            </a:r>
            <a:r>
              <a:rPr lang="nl-NL" sz="2000" b="1" dirty="0" err="1" smtClean="0">
                <a:solidFill>
                  <a:schemeClr val="bg1"/>
                </a:solidFill>
              </a:rPr>
              <a:t>investigation</a:t>
            </a:r>
            <a:r>
              <a:rPr lang="nl-NL" sz="2000" b="1" dirty="0" smtClean="0">
                <a:solidFill>
                  <a:schemeClr val="bg1"/>
                </a:solidFill>
              </a:rPr>
              <a:t>.</a:t>
            </a:r>
          </a:p>
          <a:p>
            <a:pPr>
              <a:spcBef>
                <a:spcPts val="0"/>
              </a:spcBef>
            </a:pPr>
            <a:endParaRPr lang="nl-NL" sz="2000" b="1" dirty="0">
              <a:solidFill>
                <a:schemeClr val="bg1"/>
              </a:solidFill>
            </a:endParaRPr>
          </a:p>
          <a:p>
            <a:pPr>
              <a:spcBef>
                <a:spcPts val="0"/>
              </a:spcBef>
            </a:pPr>
            <a:r>
              <a:rPr lang="nl-NL" sz="2000" b="1" dirty="0" smtClean="0">
                <a:solidFill>
                  <a:schemeClr val="bg1"/>
                </a:solidFill>
              </a:rPr>
              <a:t>Plasma </a:t>
            </a:r>
            <a:r>
              <a:rPr lang="nl-NL" sz="2000" b="1" dirty="0" err="1">
                <a:solidFill>
                  <a:schemeClr val="bg1"/>
                </a:solidFill>
              </a:rPr>
              <a:t>b</a:t>
            </a:r>
            <a:r>
              <a:rPr lang="nl-NL" sz="2000" b="1" dirty="0" err="1" smtClean="0">
                <a:solidFill>
                  <a:schemeClr val="bg1"/>
                </a:solidFill>
              </a:rPr>
              <a:t>iomarkers</a:t>
            </a:r>
            <a:r>
              <a:rPr lang="nl-NL" sz="2000" b="1" dirty="0" smtClean="0">
                <a:solidFill>
                  <a:schemeClr val="bg1"/>
                </a:solidFill>
              </a:rPr>
              <a:t> </a:t>
            </a:r>
            <a:r>
              <a:rPr lang="nl-NL" sz="2000" b="1" dirty="0" err="1" smtClean="0">
                <a:solidFill>
                  <a:schemeClr val="bg1"/>
                </a:solidFill>
              </a:rPr>
              <a:t>and</a:t>
            </a:r>
            <a:r>
              <a:rPr lang="nl-NL" sz="2000" b="1" dirty="0" smtClean="0">
                <a:solidFill>
                  <a:schemeClr val="bg1"/>
                </a:solidFill>
              </a:rPr>
              <a:t> </a:t>
            </a:r>
            <a:r>
              <a:rPr lang="nl-NL" sz="2000" b="1" dirty="0" err="1" smtClean="0">
                <a:solidFill>
                  <a:schemeClr val="bg1"/>
                </a:solidFill>
              </a:rPr>
              <a:t>associated</a:t>
            </a:r>
            <a:r>
              <a:rPr lang="nl-NL" sz="2000" b="1" dirty="0" smtClean="0">
                <a:solidFill>
                  <a:schemeClr val="bg1"/>
                </a:solidFill>
              </a:rPr>
              <a:t> </a:t>
            </a:r>
            <a:r>
              <a:rPr lang="nl-NL" sz="2000" b="1" dirty="0" err="1" smtClean="0">
                <a:solidFill>
                  <a:schemeClr val="bg1"/>
                </a:solidFill>
              </a:rPr>
              <a:t>genetics</a:t>
            </a:r>
            <a:r>
              <a:rPr lang="nl-NL" sz="2000" b="1" dirty="0" smtClean="0">
                <a:solidFill>
                  <a:schemeClr val="bg1"/>
                </a:solidFill>
              </a:rPr>
              <a:t> </a:t>
            </a:r>
            <a:r>
              <a:rPr lang="nl-NL" sz="2000" b="1" dirty="0" err="1" smtClean="0">
                <a:solidFill>
                  <a:schemeClr val="bg1"/>
                </a:solidFill>
              </a:rPr>
              <a:t>may</a:t>
            </a:r>
            <a:r>
              <a:rPr lang="nl-NL" sz="2000" b="1" dirty="0" smtClean="0">
                <a:solidFill>
                  <a:schemeClr val="bg1"/>
                </a:solidFill>
              </a:rPr>
              <a:t> </a:t>
            </a:r>
            <a:r>
              <a:rPr lang="nl-NL" sz="2000" b="1" dirty="0" err="1" smtClean="0">
                <a:solidFill>
                  <a:schemeClr val="bg1"/>
                </a:solidFill>
              </a:rPr>
              <a:t>be</a:t>
            </a:r>
            <a:r>
              <a:rPr lang="nl-NL" sz="2000" b="1" dirty="0" smtClean="0">
                <a:solidFill>
                  <a:schemeClr val="bg1"/>
                </a:solidFill>
              </a:rPr>
              <a:t> </a:t>
            </a:r>
            <a:r>
              <a:rPr lang="nl-NL" sz="2000" b="1" dirty="0" err="1" smtClean="0">
                <a:solidFill>
                  <a:schemeClr val="bg1"/>
                </a:solidFill>
              </a:rPr>
              <a:t>helpful</a:t>
            </a:r>
            <a:r>
              <a:rPr lang="nl-NL" sz="2000" b="1" dirty="0" smtClean="0">
                <a:solidFill>
                  <a:schemeClr val="bg1"/>
                </a:solidFill>
              </a:rPr>
              <a:t> </a:t>
            </a:r>
            <a:r>
              <a:rPr lang="nl-NL" sz="2000" b="1" dirty="0" err="1" smtClean="0">
                <a:solidFill>
                  <a:schemeClr val="bg1"/>
                </a:solidFill>
              </a:rPr>
              <a:t>to</a:t>
            </a:r>
            <a:r>
              <a:rPr lang="nl-NL" sz="2000" b="1" dirty="0" smtClean="0">
                <a:solidFill>
                  <a:schemeClr val="bg1"/>
                </a:solidFill>
              </a:rPr>
              <a:t> </a:t>
            </a:r>
            <a:r>
              <a:rPr lang="nl-NL" sz="2000" b="1" dirty="0" err="1" smtClean="0">
                <a:solidFill>
                  <a:schemeClr val="bg1"/>
                </a:solidFill>
              </a:rPr>
              <a:t>improve</a:t>
            </a:r>
            <a:r>
              <a:rPr lang="nl-NL" sz="2000" b="1" dirty="0" smtClean="0">
                <a:solidFill>
                  <a:schemeClr val="bg1"/>
                </a:solidFill>
              </a:rPr>
              <a:t> risk </a:t>
            </a:r>
            <a:r>
              <a:rPr lang="nl-NL" sz="2000" b="1" dirty="0" err="1" smtClean="0">
                <a:solidFill>
                  <a:schemeClr val="bg1"/>
                </a:solidFill>
              </a:rPr>
              <a:t>prediction</a:t>
            </a:r>
            <a:r>
              <a:rPr lang="nl-NL" sz="2000" b="1" dirty="0">
                <a:solidFill>
                  <a:schemeClr val="bg1"/>
                </a:solidFill>
              </a:rPr>
              <a:t> </a:t>
            </a:r>
            <a:r>
              <a:rPr lang="nl-NL" sz="2000" b="1" dirty="0" err="1" smtClean="0">
                <a:solidFill>
                  <a:schemeClr val="bg1"/>
                </a:solidFill>
              </a:rPr>
              <a:t>and</a:t>
            </a:r>
            <a:r>
              <a:rPr lang="nl-NL" sz="2000" b="1" dirty="0" smtClean="0">
                <a:solidFill>
                  <a:schemeClr val="bg1"/>
                </a:solidFill>
              </a:rPr>
              <a:t> </a:t>
            </a:r>
            <a:r>
              <a:rPr lang="nl-NL" sz="2000" b="1" dirty="0" err="1" smtClean="0">
                <a:solidFill>
                  <a:schemeClr val="bg1"/>
                </a:solidFill>
              </a:rPr>
              <a:t>identify</a:t>
            </a:r>
            <a:r>
              <a:rPr lang="nl-NL" sz="2000" b="1" dirty="0" smtClean="0">
                <a:solidFill>
                  <a:schemeClr val="bg1"/>
                </a:solidFill>
              </a:rPr>
              <a:t> </a:t>
            </a:r>
            <a:r>
              <a:rPr lang="nl-NL" sz="2000" b="1" dirty="0" err="1" smtClean="0">
                <a:solidFill>
                  <a:schemeClr val="bg1"/>
                </a:solidFill>
              </a:rPr>
              <a:t>novel</a:t>
            </a:r>
            <a:r>
              <a:rPr lang="nl-NL" sz="2000" b="1" dirty="0" smtClean="0">
                <a:solidFill>
                  <a:schemeClr val="bg1"/>
                </a:solidFill>
              </a:rPr>
              <a:t> </a:t>
            </a:r>
            <a:r>
              <a:rPr lang="nl-NL" sz="2000" b="1" dirty="0" err="1" smtClean="0">
                <a:solidFill>
                  <a:schemeClr val="bg1"/>
                </a:solidFill>
              </a:rPr>
              <a:t>therapeutic</a:t>
            </a:r>
            <a:r>
              <a:rPr lang="nl-NL" sz="2000" b="1" dirty="0" smtClean="0">
                <a:solidFill>
                  <a:schemeClr val="bg1"/>
                </a:solidFill>
              </a:rPr>
              <a:t> targets.</a:t>
            </a:r>
          </a:p>
          <a:p>
            <a:pPr>
              <a:spcBef>
                <a:spcPts val="0"/>
              </a:spcBef>
            </a:pPr>
            <a:endParaRPr lang="nl-NL" sz="2000" b="1" dirty="0" smtClean="0">
              <a:solidFill>
                <a:schemeClr val="bg1"/>
              </a:solidFill>
            </a:endParaRPr>
          </a:p>
          <a:p>
            <a:pPr>
              <a:spcBef>
                <a:spcPts val="0"/>
              </a:spcBef>
            </a:pPr>
            <a:endParaRPr lang="nl-NL" sz="2000" b="1" dirty="0">
              <a:solidFill>
                <a:schemeClr val="bg1"/>
              </a:solidFill>
            </a:endParaRPr>
          </a:p>
        </p:txBody>
      </p:sp>
    </p:spTree>
    <p:extLst>
      <p:ext uri="{BB962C8B-B14F-4D97-AF65-F5344CB8AC3E}">
        <p14:creationId xmlns:p14="http://schemas.microsoft.com/office/powerpoint/2010/main" xmlns="" val="6759437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Afbeelding 1" descr="One-of-Two-Most-Elusive-Things-in-the-Universe-Found-T-Shirt.bmp"/>
          <p:cNvPicPr>
            <a:picLocks noChangeAspect="1"/>
          </p:cNvPicPr>
          <p:nvPr/>
        </p:nvPicPr>
        <p:blipFill>
          <a:blip r:embed="rId2" cstate="print"/>
          <a:srcRect/>
          <a:stretch>
            <a:fillRect/>
          </a:stretch>
        </p:blipFill>
        <p:spPr bwMode="auto">
          <a:xfrm>
            <a:off x="-323850" y="0"/>
            <a:ext cx="10013950" cy="6858000"/>
          </a:xfrm>
          <a:prstGeom prst="rect">
            <a:avLst/>
          </a:prstGeom>
          <a:noFill/>
          <a:ln w="9525">
            <a:noFill/>
            <a:miter lim="800000"/>
            <a:headEnd/>
            <a:tailEnd/>
          </a:ln>
        </p:spPr>
      </p:pic>
      <p:sp>
        <p:nvSpPr>
          <p:cNvPr id="4" name="Rechthoekige toelichting 3"/>
          <p:cNvSpPr/>
          <p:nvPr/>
        </p:nvSpPr>
        <p:spPr>
          <a:xfrm>
            <a:off x="5364163" y="333375"/>
            <a:ext cx="3779837" cy="1800225"/>
          </a:xfrm>
          <a:prstGeom prst="wedgeRectCallout">
            <a:avLst>
              <a:gd name="adj1" fmla="val -17761"/>
              <a:gd name="adj2" fmla="val 6814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5" name="Rechthoekige toelichting 4"/>
          <p:cNvSpPr/>
          <p:nvPr/>
        </p:nvSpPr>
        <p:spPr>
          <a:xfrm>
            <a:off x="900113" y="188913"/>
            <a:ext cx="3743325" cy="1871662"/>
          </a:xfrm>
          <a:prstGeom prst="wedgeRectCallout">
            <a:avLst>
              <a:gd name="adj1" fmla="val 7611"/>
              <a:gd name="adj2" fmla="val 7475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37893" name="Tekstvak 5"/>
          <p:cNvSpPr txBox="1">
            <a:spLocks noChangeArrowheads="1"/>
          </p:cNvSpPr>
          <p:nvPr/>
        </p:nvSpPr>
        <p:spPr bwMode="auto">
          <a:xfrm>
            <a:off x="1042988" y="549275"/>
            <a:ext cx="3529012" cy="1200150"/>
          </a:xfrm>
          <a:prstGeom prst="rect">
            <a:avLst/>
          </a:prstGeom>
          <a:noFill/>
          <a:ln w="9525">
            <a:noFill/>
            <a:miter lim="800000"/>
            <a:headEnd/>
            <a:tailEnd/>
          </a:ln>
        </p:spPr>
        <p:txBody>
          <a:bodyPr>
            <a:spAutoFit/>
          </a:bodyPr>
          <a:lstStyle/>
          <a:p>
            <a:r>
              <a:rPr lang="nl-NL" sz="2400">
                <a:latin typeface="Britannic Bold" pitchFamily="34" charset="0"/>
              </a:rPr>
              <a:t>We did it Jenkins!</a:t>
            </a:r>
          </a:p>
          <a:p>
            <a:r>
              <a:rPr lang="nl-NL" sz="2400">
                <a:latin typeface="Britannic Bold" pitchFamily="34" charset="0"/>
              </a:rPr>
              <a:t>We found the Higgs boson!</a:t>
            </a:r>
          </a:p>
        </p:txBody>
      </p:sp>
      <p:sp>
        <p:nvSpPr>
          <p:cNvPr id="37894" name="Tekstvak 6"/>
          <p:cNvSpPr txBox="1">
            <a:spLocks noChangeArrowheads="1"/>
          </p:cNvSpPr>
          <p:nvPr/>
        </p:nvSpPr>
        <p:spPr bwMode="auto">
          <a:xfrm>
            <a:off x="5651500" y="765175"/>
            <a:ext cx="3251200" cy="830997"/>
          </a:xfrm>
          <a:prstGeom prst="rect">
            <a:avLst/>
          </a:prstGeom>
          <a:noFill/>
          <a:ln w="9525">
            <a:noFill/>
            <a:miter lim="800000"/>
            <a:headEnd/>
            <a:tailEnd/>
          </a:ln>
        </p:spPr>
        <p:txBody>
          <a:bodyPr>
            <a:spAutoFit/>
          </a:bodyPr>
          <a:lstStyle/>
          <a:p>
            <a:r>
              <a:rPr lang="nl-NL" sz="2400" dirty="0" err="1">
                <a:latin typeface="Britannic Bold" pitchFamily="34" charset="0"/>
                <a:ea typeface="PMingLiU" pitchFamily="18" charset="-120"/>
              </a:rPr>
              <a:t>Now</a:t>
            </a:r>
            <a:r>
              <a:rPr lang="nl-NL" sz="2400" dirty="0">
                <a:latin typeface="Britannic Bold" pitchFamily="34" charset="0"/>
                <a:ea typeface="PMingLiU" pitchFamily="18" charset="-120"/>
              </a:rPr>
              <a:t> </a:t>
            </a:r>
            <a:r>
              <a:rPr lang="nl-NL" sz="2400" dirty="0" err="1">
                <a:latin typeface="Britannic Bold" pitchFamily="34" charset="0"/>
                <a:ea typeface="PMingLiU" pitchFamily="18" charset="-120"/>
              </a:rPr>
              <a:t>let’s</a:t>
            </a:r>
            <a:r>
              <a:rPr lang="nl-NL" sz="2400" dirty="0">
                <a:latin typeface="Britannic Bold" pitchFamily="34" charset="0"/>
                <a:ea typeface="PMingLiU" pitchFamily="18" charset="-120"/>
              </a:rPr>
              <a:t> search </a:t>
            </a:r>
            <a:r>
              <a:rPr lang="nl-NL" sz="2400" dirty="0" err="1">
                <a:latin typeface="Britannic Bold" pitchFamily="34" charset="0"/>
                <a:ea typeface="PMingLiU" pitchFamily="18" charset="-120"/>
              </a:rPr>
              <a:t>for</a:t>
            </a:r>
            <a:r>
              <a:rPr lang="nl-NL" sz="2400" dirty="0">
                <a:latin typeface="Britannic Bold" pitchFamily="34" charset="0"/>
                <a:ea typeface="PMingLiU" pitchFamily="18" charset="-120"/>
              </a:rPr>
              <a:t> </a:t>
            </a:r>
            <a:r>
              <a:rPr lang="nl-NL" sz="2400" dirty="0" smtClean="0">
                <a:latin typeface="Britannic Bold" pitchFamily="34" charset="0"/>
                <a:ea typeface="PMingLiU" pitchFamily="18" charset="-120"/>
              </a:rPr>
              <a:t>the perfect </a:t>
            </a:r>
            <a:r>
              <a:rPr lang="nl-NL" sz="2400" dirty="0" err="1" smtClean="0">
                <a:latin typeface="Britannic Bold" pitchFamily="34" charset="0"/>
                <a:ea typeface="PMingLiU" pitchFamily="18" charset="-120"/>
              </a:rPr>
              <a:t>biomarker</a:t>
            </a:r>
            <a:endParaRPr lang="nl-NL" sz="2400" dirty="0">
              <a:latin typeface="Britannic Bold" pitchFamily="34" charset="0"/>
              <a:ea typeface="PMingLiU" pitchFamily="18" charset="-12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7110457" y="6474822"/>
            <a:ext cx="1998047" cy="338554"/>
          </a:xfrm>
          <a:prstGeom prst="rect">
            <a:avLst/>
          </a:prstGeom>
          <a:noFill/>
        </p:spPr>
        <p:txBody>
          <a:bodyPr wrap="none" rtlCol="0">
            <a:spAutoFit/>
          </a:bodyPr>
          <a:lstStyle/>
          <a:p>
            <a:pPr algn="r"/>
            <a:r>
              <a:rPr lang="nl-NL" sz="1600" b="1" dirty="0" smtClean="0">
                <a:solidFill>
                  <a:schemeClr val="bg1"/>
                </a:solidFill>
              </a:rPr>
              <a:t>Ann Intern </a:t>
            </a:r>
            <a:r>
              <a:rPr lang="nl-NL" sz="1600" b="1" dirty="0" err="1" smtClean="0">
                <a:solidFill>
                  <a:schemeClr val="bg1"/>
                </a:solidFill>
              </a:rPr>
              <a:t>Med</a:t>
            </a:r>
            <a:r>
              <a:rPr lang="nl-NL" sz="1600" b="1" dirty="0" smtClean="0">
                <a:solidFill>
                  <a:schemeClr val="bg1"/>
                </a:solidFill>
              </a:rPr>
              <a:t> 1961</a:t>
            </a:r>
            <a:endParaRPr lang="nl-NL" sz="16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377757" y="620688"/>
            <a:ext cx="8388486" cy="2975595"/>
          </a:xfrm>
          <a:prstGeom prst="rect">
            <a:avLst/>
          </a:prstGeom>
          <a:noFill/>
          <a:ln w="9525">
            <a:noFill/>
            <a:miter lim="800000"/>
            <a:headEnd/>
            <a:tailEnd/>
          </a:ln>
        </p:spPr>
      </p:pic>
      <p:sp>
        <p:nvSpPr>
          <p:cNvPr id="9" name="Tijdelijke aanduiding voor inhoud 8"/>
          <p:cNvSpPr>
            <a:spLocks noGrp="1"/>
          </p:cNvSpPr>
          <p:nvPr>
            <p:ph idx="1"/>
          </p:nvPr>
        </p:nvSpPr>
        <p:spPr>
          <a:xfrm>
            <a:off x="457200" y="3789040"/>
            <a:ext cx="8229600" cy="2337123"/>
          </a:xfrm>
        </p:spPr>
        <p:txBody>
          <a:bodyPr>
            <a:normAutofit/>
          </a:bodyPr>
          <a:lstStyle/>
          <a:p>
            <a:r>
              <a:rPr lang="nl-NL" sz="2000" b="1" dirty="0" smtClean="0">
                <a:solidFill>
                  <a:schemeClr val="bg1"/>
                </a:solidFill>
              </a:rPr>
              <a:t>Cholesterol</a:t>
            </a:r>
          </a:p>
          <a:p>
            <a:r>
              <a:rPr lang="nl-NL" sz="2000" b="1" dirty="0" err="1" smtClean="0">
                <a:solidFill>
                  <a:schemeClr val="bg1"/>
                </a:solidFill>
              </a:rPr>
              <a:t>Systolic</a:t>
            </a:r>
            <a:r>
              <a:rPr lang="nl-NL" sz="2000" b="1" dirty="0" smtClean="0">
                <a:solidFill>
                  <a:schemeClr val="bg1"/>
                </a:solidFill>
              </a:rPr>
              <a:t> and </a:t>
            </a:r>
            <a:r>
              <a:rPr lang="nl-NL" sz="2000" b="1" dirty="0" err="1" smtClean="0">
                <a:solidFill>
                  <a:schemeClr val="bg1"/>
                </a:solidFill>
              </a:rPr>
              <a:t>diastolic</a:t>
            </a:r>
            <a:r>
              <a:rPr lang="nl-NL" sz="2000" b="1" dirty="0" smtClean="0">
                <a:solidFill>
                  <a:schemeClr val="bg1"/>
                </a:solidFill>
              </a:rPr>
              <a:t> </a:t>
            </a:r>
            <a:r>
              <a:rPr lang="nl-NL" sz="2000" b="1" dirty="0" err="1" smtClean="0">
                <a:solidFill>
                  <a:schemeClr val="bg1"/>
                </a:solidFill>
              </a:rPr>
              <a:t>blood</a:t>
            </a:r>
            <a:r>
              <a:rPr lang="nl-NL" sz="2000" b="1" dirty="0" smtClean="0">
                <a:solidFill>
                  <a:schemeClr val="bg1"/>
                </a:solidFill>
              </a:rPr>
              <a:t> </a:t>
            </a:r>
            <a:r>
              <a:rPr lang="nl-NL" sz="2000" b="1" dirty="0" err="1" smtClean="0">
                <a:solidFill>
                  <a:schemeClr val="bg1"/>
                </a:solidFill>
              </a:rPr>
              <a:t>pressure</a:t>
            </a:r>
            <a:endParaRPr lang="nl-NL" sz="2000" b="1" dirty="0" smtClean="0">
              <a:solidFill>
                <a:schemeClr val="bg1"/>
              </a:solidFill>
            </a:endParaRPr>
          </a:p>
          <a:p>
            <a:r>
              <a:rPr lang="nl-NL" sz="2000" b="1" dirty="0" smtClean="0">
                <a:solidFill>
                  <a:schemeClr val="bg1"/>
                </a:solidFill>
              </a:rPr>
              <a:t>LVH </a:t>
            </a:r>
            <a:r>
              <a:rPr lang="nl-NL" sz="2000" b="1" dirty="0" err="1" smtClean="0">
                <a:solidFill>
                  <a:schemeClr val="bg1"/>
                </a:solidFill>
              </a:rPr>
              <a:t>on</a:t>
            </a:r>
            <a:r>
              <a:rPr lang="nl-NL" sz="2000" b="1" dirty="0" smtClean="0">
                <a:solidFill>
                  <a:schemeClr val="bg1"/>
                </a:solidFill>
              </a:rPr>
              <a:t> ECG</a:t>
            </a:r>
            <a:endParaRPr lang="nl-NL" sz="2000" b="1"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6846731" y="6474822"/>
            <a:ext cx="2261773" cy="338554"/>
          </a:xfrm>
          <a:prstGeom prst="rect">
            <a:avLst/>
          </a:prstGeom>
          <a:noFill/>
        </p:spPr>
        <p:txBody>
          <a:bodyPr wrap="none" rtlCol="0">
            <a:spAutoFit/>
          </a:bodyPr>
          <a:lstStyle/>
          <a:p>
            <a:pPr algn="r"/>
            <a:r>
              <a:rPr lang="nl-NL" sz="1600" b="1" dirty="0" smtClean="0">
                <a:solidFill>
                  <a:schemeClr val="bg1"/>
                </a:solidFill>
              </a:rPr>
              <a:t>ESC </a:t>
            </a:r>
            <a:r>
              <a:rPr lang="nl-NL" sz="1600" b="1" dirty="0" err="1" smtClean="0">
                <a:solidFill>
                  <a:schemeClr val="bg1"/>
                </a:solidFill>
              </a:rPr>
              <a:t>guidelines</a:t>
            </a:r>
            <a:r>
              <a:rPr lang="nl-NL" sz="1600" b="1" dirty="0" smtClean="0">
                <a:solidFill>
                  <a:schemeClr val="bg1"/>
                </a:solidFill>
              </a:rPr>
              <a:t>. EHJ 2012</a:t>
            </a:r>
            <a:endParaRPr lang="nl-NL" sz="1600" b="1" dirty="0">
              <a:solidFill>
                <a:schemeClr val="bg1"/>
              </a:solidFill>
            </a:endParaRPr>
          </a:p>
        </p:txBody>
      </p:sp>
      <p:pic>
        <p:nvPicPr>
          <p:cNvPr id="6146" name="Picture 2"/>
          <p:cNvPicPr>
            <a:picLocks noChangeAspect="1" noChangeArrowheads="1"/>
          </p:cNvPicPr>
          <p:nvPr/>
        </p:nvPicPr>
        <p:blipFill>
          <a:blip r:embed="rId2" cstate="print"/>
          <a:srcRect l="6682" r="6683" b="540"/>
          <a:stretch>
            <a:fillRect/>
          </a:stretch>
        </p:blipFill>
        <p:spPr bwMode="auto">
          <a:xfrm>
            <a:off x="1547664" y="432048"/>
            <a:ext cx="5305133" cy="6165304"/>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3600" b="1" dirty="0" smtClean="0">
                <a:solidFill>
                  <a:srgbClr val="FFFF00"/>
                </a:solidFill>
              </a:rPr>
              <a:t>The prevention paradox</a:t>
            </a:r>
            <a:endParaRPr lang="nl-NL" sz="3600" b="1" dirty="0">
              <a:solidFill>
                <a:srgbClr val="FFFF00"/>
              </a:solidFill>
            </a:endParaRPr>
          </a:p>
        </p:txBody>
      </p:sp>
      <p:pic>
        <p:nvPicPr>
          <p:cNvPr id="6" name="Tijdelijke aanduiding voor inhoud 5" descr="ThePyramidAJC.bmp"/>
          <p:cNvPicPr>
            <a:picLocks noGrp="1" noChangeAspect="1"/>
          </p:cNvPicPr>
          <p:nvPr>
            <p:ph idx="4294967295"/>
          </p:nvPr>
        </p:nvPicPr>
        <p:blipFill>
          <a:blip r:embed="rId2" cstate="print"/>
          <a:srcRect l="2778" t="16518" r="4167" b="13097"/>
          <a:stretch>
            <a:fillRect/>
          </a:stretch>
        </p:blipFill>
        <p:spPr bwMode="auto">
          <a:xfrm>
            <a:off x="2123728" y="1854200"/>
            <a:ext cx="4824413" cy="4670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smtClean="0">
                <a:solidFill>
                  <a:srgbClr val="FFFF00"/>
                </a:solidFill>
              </a:rPr>
              <a:t>The </a:t>
            </a:r>
            <a:r>
              <a:rPr lang="nl-NL" sz="3600" b="1" dirty="0" err="1" smtClean="0">
                <a:solidFill>
                  <a:srgbClr val="FFFF00"/>
                </a:solidFill>
              </a:rPr>
              <a:t>quest</a:t>
            </a:r>
            <a:r>
              <a:rPr lang="nl-NL" sz="3600" b="1" dirty="0" smtClean="0">
                <a:solidFill>
                  <a:srgbClr val="FFFF00"/>
                </a:solidFill>
              </a:rPr>
              <a:t> </a:t>
            </a:r>
            <a:r>
              <a:rPr lang="nl-NL" sz="3600" b="1" dirty="0" err="1" smtClean="0">
                <a:solidFill>
                  <a:srgbClr val="FFFF00"/>
                </a:solidFill>
              </a:rPr>
              <a:t>for</a:t>
            </a:r>
            <a:r>
              <a:rPr lang="nl-NL" sz="3600" b="1" dirty="0" smtClean="0">
                <a:solidFill>
                  <a:srgbClr val="FFFF00"/>
                </a:solidFill>
              </a:rPr>
              <a:t> </a:t>
            </a:r>
            <a:r>
              <a:rPr lang="nl-NL" sz="3600" b="1" dirty="0" err="1" smtClean="0">
                <a:solidFill>
                  <a:srgbClr val="FFFF00"/>
                </a:solidFill>
              </a:rPr>
              <a:t>novel</a:t>
            </a:r>
            <a:r>
              <a:rPr lang="nl-NL" sz="3600" b="1" dirty="0" smtClean="0">
                <a:solidFill>
                  <a:srgbClr val="FFFF00"/>
                </a:solidFill>
              </a:rPr>
              <a:t> </a:t>
            </a:r>
            <a:r>
              <a:rPr lang="nl-NL" sz="3600" b="1" dirty="0" err="1" smtClean="0">
                <a:solidFill>
                  <a:srgbClr val="FFFF00"/>
                </a:solidFill>
              </a:rPr>
              <a:t>biomarkers</a:t>
            </a:r>
            <a:endParaRPr lang="nl-NL" sz="3600" b="1" dirty="0">
              <a:solidFill>
                <a:srgbClr val="FFFF00"/>
              </a:solidFill>
            </a:endParaRPr>
          </a:p>
        </p:txBody>
      </p:sp>
      <p:sp>
        <p:nvSpPr>
          <p:cNvPr id="3" name="Tijdelijke aanduiding voor inhoud 2"/>
          <p:cNvSpPr>
            <a:spLocks noGrp="1"/>
          </p:cNvSpPr>
          <p:nvPr>
            <p:ph idx="1"/>
          </p:nvPr>
        </p:nvSpPr>
        <p:spPr>
          <a:xfrm>
            <a:off x="457200" y="1556792"/>
            <a:ext cx="8229600" cy="4525963"/>
          </a:xfrm>
        </p:spPr>
        <p:txBody>
          <a:bodyPr>
            <a:normAutofit/>
          </a:bodyPr>
          <a:lstStyle/>
          <a:p>
            <a:r>
              <a:rPr lang="nl-NL" sz="2000" b="1" dirty="0" err="1" smtClean="0">
                <a:solidFill>
                  <a:schemeClr val="bg1"/>
                </a:solidFill>
              </a:rPr>
              <a:t>Clinical</a:t>
            </a:r>
            <a:r>
              <a:rPr lang="nl-NL" sz="2000" b="1" dirty="0" smtClean="0">
                <a:solidFill>
                  <a:schemeClr val="bg1"/>
                </a:solidFill>
              </a:rPr>
              <a:t> </a:t>
            </a:r>
            <a:r>
              <a:rPr lang="nl-NL" sz="2000" b="1" dirty="0" err="1" smtClean="0">
                <a:solidFill>
                  <a:schemeClr val="bg1"/>
                </a:solidFill>
              </a:rPr>
              <a:t>practice</a:t>
            </a:r>
            <a:r>
              <a:rPr lang="nl-NL" sz="2000" b="1" dirty="0" smtClean="0">
                <a:solidFill>
                  <a:schemeClr val="bg1"/>
                </a:solidFill>
              </a:rPr>
              <a:t> </a:t>
            </a:r>
            <a:r>
              <a:rPr lang="nl-NL" sz="2000" b="1" dirty="0" err="1" smtClean="0">
                <a:solidFill>
                  <a:schemeClr val="bg1"/>
                </a:solidFill>
              </a:rPr>
              <a:t>vs</a:t>
            </a:r>
            <a:r>
              <a:rPr lang="nl-NL" sz="2000" b="1" dirty="0" smtClean="0">
                <a:solidFill>
                  <a:schemeClr val="bg1"/>
                </a:solidFill>
              </a:rPr>
              <a:t> research</a:t>
            </a:r>
            <a:endParaRPr lang="nl-NL" sz="2000" b="1" dirty="0">
              <a:solidFill>
                <a:schemeClr val="bg1"/>
              </a:solidFill>
            </a:endParaRPr>
          </a:p>
          <a:p>
            <a:r>
              <a:rPr lang="nl-NL" sz="2000" b="1" dirty="0" err="1" smtClean="0">
                <a:solidFill>
                  <a:schemeClr val="bg1"/>
                </a:solidFill>
              </a:rPr>
              <a:t>Improve</a:t>
            </a:r>
            <a:r>
              <a:rPr lang="nl-NL" sz="2000" b="1" dirty="0" smtClean="0">
                <a:solidFill>
                  <a:schemeClr val="bg1"/>
                </a:solidFill>
              </a:rPr>
              <a:t> risk </a:t>
            </a:r>
            <a:r>
              <a:rPr lang="nl-NL" sz="2000" b="1" dirty="0" err="1" smtClean="0">
                <a:solidFill>
                  <a:schemeClr val="bg1"/>
                </a:solidFill>
              </a:rPr>
              <a:t>prediction</a:t>
            </a:r>
            <a:endParaRPr lang="nl-NL" sz="2000" b="1" dirty="0" smtClean="0">
              <a:solidFill>
                <a:schemeClr val="bg1"/>
              </a:solidFill>
            </a:endParaRPr>
          </a:p>
          <a:p>
            <a:r>
              <a:rPr lang="nl-NL" sz="2000" b="1" dirty="0">
                <a:solidFill>
                  <a:schemeClr val="bg1"/>
                </a:solidFill>
              </a:rPr>
              <a:t>Monitor </a:t>
            </a:r>
            <a:r>
              <a:rPr lang="nl-NL" sz="2000" b="1" dirty="0" err="1" smtClean="0">
                <a:solidFill>
                  <a:schemeClr val="bg1"/>
                </a:solidFill>
              </a:rPr>
              <a:t>therapeutic</a:t>
            </a:r>
            <a:r>
              <a:rPr lang="nl-NL" sz="2000" b="1" dirty="0" smtClean="0">
                <a:solidFill>
                  <a:schemeClr val="bg1"/>
                </a:solidFill>
              </a:rPr>
              <a:t> </a:t>
            </a:r>
            <a:r>
              <a:rPr lang="nl-NL" sz="2000" b="1" dirty="0" err="1">
                <a:solidFill>
                  <a:schemeClr val="bg1"/>
                </a:solidFill>
              </a:rPr>
              <a:t>efficacy</a:t>
            </a:r>
            <a:endParaRPr lang="nl-NL" sz="2000" b="1" dirty="0">
              <a:solidFill>
                <a:schemeClr val="bg1"/>
              </a:solidFill>
            </a:endParaRPr>
          </a:p>
          <a:p>
            <a:r>
              <a:rPr lang="nl-NL" sz="2000" b="1" dirty="0" err="1" smtClean="0">
                <a:solidFill>
                  <a:schemeClr val="bg1"/>
                </a:solidFill>
              </a:rPr>
              <a:t>Enhance</a:t>
            </a:r>
            <a:r>
              <a:rPr lang="nl-NL" sz="2000" b="1" dirty="0" smtClean="0">
                <a:solidFill>
                  <a:schemeClr val="bg1"/>
                </a:solidFill>
              </a:rPr>
              <a:t> </a:t>
            </a:r>
            <a:r>
              <a:rPr lang="nl-NL" sz="2000" b="1" dirty="0" err="1" smtClean="0">
                <a:solidFill>
                  <a:schemeClr val="bg1"/>
                </a:solidFill>
              </a:rPr>
              <a:t>understanding</a:t>
            </a:r>
            <a:r>
              <a:rPr lang="nl-NL" sz="2000" b="1" dirty="0" smtClean="0">
                <a:solidFill>
                  <a:schemeClr val="bg1"/>
                </a:solidFill>
              </a:rPr>
              <a:t> of </a:t>
            </a:r>
            <a:r>
              <a:rPr lang="nl-NL" sz="2000" b="1" dirty="0" err="1" smtClean="0">
                <a:solidFill>
                  <a:schemeClr val="bg1"/>
                </a:solidFill>
              </a:rPr>
              <a:t>biology</a:t>
            </a:r>
            <a:endParaRPr lang="nl-NL" sz="2000" b="1" dirty="0" smtClean="0">
              <a:solidFill>
                <a:schemeClr val="bg1"/>
              </a:solidFill>
            </a:endParaRPr>
          </a:p>
          <a:p>
            <a:r>
              <a:rPr lang="nl-NL" sz="2000" b="1" dirty="0" err="1" smtClean="0">
                <a:solidFill>
                  <a:schemeClr val="bg1"/>
                </a:solidFill>
              </a:rPr>
              <a:t>Identify</a:t>
            </a:r>
            <a:r>
              <a:rPr lang="nl-NL" sz="2000" b="1" dirty="0" smtClean="0">
                <a:solidFill>
                  <a:schemeClr val="bg1"/>
                </a:solidFill>
              </a:rPr>
              <a:t> </a:t>
            </a:r>
            <a:r>
              <a:rPr lang="nl-NL" sz="2000" b="1" dirty="0" err="1" smtClean="0">
                <a:solidFill>
                  <a:schemeClr val="bg1"/>
                </a:solidFill>
              </a:rPr>
              <a:t>novel</a:t>
            </a:r>
            <a:r>
              <a:rPr lang="nl-NL" sz="2000" b="1" dirty="0" smtClean="0">
                <a:solidFill>
                  <a:schemeClr val="bg1"/>
                </a:solidFill>
              </a:rPr>
              <a:t> treatment targets</a:t>
            </a:r>
          </a:p>
          <a:p>
            <a:endParaRPr lang="nl-NL" sz="2000" b="1" dirty="0">
              <a:solidFill>
                <a:schemeClr val="bg1"/>
              </a:solidFill>
            </a:endParaRPr>
          </a:p>
          <a:p>
            <a:r>
              <a:rPr lang="nl-NL" sz="2000" b="1" dirty="0" err="1" smtClean="0">
                <a:solidFill>
                  <a:schemeClr val="bg1"/>
                </a:solidFill>
              </a:rPr>
              <a:t>Quantifiable</a:t>
            </a:r>
            <a:r>
              <a:rPr lang="nl-NL" sz="2000" b="1" dirty="0" smtClean="0">
                <a:solidFill>
                  <a:schemeClr val="bg1"/>
                </a:solidFill>
              </a:rPr>
              <a:t> </a:t>
            </a:r>
          </a:p>
          <a:p>
            <a:r>
              <a:rPr lang="nl-NL" sz="2000" b="1" dirty="0" err="1" smtClean="0">
                <a:solidFill>
                  <a:schemeClr val="bg1"/>
                </a:solidFill>
              </a:rPr>
              <a:t>Associated</a:t>
            </a:r>
            <a:r>
              <a:rPr lang="nl-NL" sz="2000" b="1" dirty="0" smtClean="0">
                <a:solidFill>
                  <a:schemeClr val="bg1"/>
                </a:solidFill>
              </a:rPr>
              <a:t> </a:t>
            </a:r>
            <a:r>
              <a:rPr lang="nl-NL" sz="2000" b="1" dirty="0" err="1" smtClean="0">
                <a:solidFill>
                  <a:schemeClr val="bg1"/>
                </a:solidFill>
              </a:rPr>
              <a:t>with</a:t>
            </a:r>
            <a:r>
              <a:rPr lang="nl-NL" sz="2000" b="1" dirty="0" smtClean="0">
                <a:solidFill>
                  <a:schemeClr val="bg1"/>
                </a:solidFill>
              </a:rPr>
              <a:t> risk of </a:t>
            </a:r>
            <a:r>
              <a:rPr lang="nl-NL" sz="2000" b="1" dirty="0" err="1" smtClean="0">
                <a:solidFill>
                  <a:schemeClr val="bg1"/>
                </a:solidFill>
              </a:rPr>
              <a:t>cardiovascular</a:t>
            </a:r>
            <a:r>
              <a:rPr lang="nl-NL" sz="2000" b="1" dirty="0" smtClean="0">
                <a:solidFill>
                  <a:schemeClr val="bg1"/>
                </a:solidFill>
              </a:rPr>
              <a:t> events</a:t>
            </a:r>
          </a:p>
          <a:p>
            <a:r>
              <a:rPr lang="nl-NL" sz="2000" b="1" dirty="0" smtClean="0">
                <a:solidFill>
                  <a:schemeClr val="bg1"/>
                </a:solidFill>
              </a:rPr>
              <a:t>Independent of </a:t>
            </a:r>
            <a:r>
              <a:rPr lang="nl-NL" sz="2000" b="1" dirty="0" err="1" smtClean="0">
                <a:solidFill>
                  <a:schemeClr val="bg1"/>
                </a:solidFill>
              </a:rPr>
              <a:t>other</a:t>
            </a:r>
            <a:r>
              <a:rPr lang="nl-NL" sz="2000" b="1" dirty="0" smtClean="0">
                <a:solidFill>
                  <a:schemeClr val="bg1"/>
                </a:solidFill>
              </a:rPr>
              <a:t> </a:t>
            </a:r>
            <a:r>
              <a:rPr lang="nl-NL" sz="2000" b="1" dirty="0" err="1" smtClean="0">
                <a:solidFill>
                  <a:schemeClr val="bg1"/>
                </a:solidFill>
              </a:rPr>
              <a:t>known</a:t>
            </a:r>
            <a:r>
              <a:rPr lang="nl-NL" sz="2000" b="1" dirty="0" smtClean="0">
                <a:solidFill>
                  <a:schemeClr val="bg1"/>
                </a:solidFill>
              </a:rPr>
              <a:t> risk factors</a:t>
            </a:r>
          </a:p>
          <a:p>
            <a:r>
              <a:rPr lang="nl-NL" sz="2000" b="1" dirty="0" smtClean="0">
                <a:solidFill>
                  <a:schemeClr val="bg1"/>
                </a:solidFill>
              </a:rPr>
              <a:t>Response </a:t>
            </a:r>
            <a:r>
              <a:rPr lang="nl-NL" sz="2000" b="1" dirty="0" err="1" smtClean="0">
                <a:solidFill>
                  <a:schemeClr val="bg1"/>
                </a:solidFill>
              </a:rPr>
              <a:t>to</a:t>
            </a:r>
            <a:r>
              <a:rPr lang="nl-NL" sz="2000" b="1" dirty="0" smtClean="0">
                <a:solidFill>
                  <a:schemeClr val="bg1"/>
                </a:solidFill>
              </a:rPr>
              <a:t> </a:t>
            </a:r>
            <a:r>
              <a:rPr lang="nl-NL" sz="2000" b="1" dirty="0" err="1" smtClean="0">
                <a:solidFill>
                  <a:schemeClr val="bg1"/>
                </a:solidFill>
              </a:rPr>
              <a:t>therapy</a:t>
            </a:r>
            <a:endParaRPr lang="nl-NL" sz="2000" b="1" dirty="0" smtClean="0">
              <a:solidFill>
                <a:schemeClr val="bg1"/>
              </a:solidFill>
            </a:endParaRPr>
          </a:p>
          <a:p>
            <a:endParaRPr lang="nl-NL" sz="2000" b="1"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smtClean="0">
                <a:solidFill>
                  <a:srgbClr val="FFFF00"/>
                </a:solidFill>
              </a:rPr>
              <a:t>Total cholesterol</a:t>
            </a:r>
            <a:endParaRPr lang="nl-NL" sz="3600" b="1" dirty="0">
              <a:solidFill>
                <a:srgbClr val="FFFF00"/>
              </a:solidFill>
            </a:endParaRPr>
          </a:p>
        </p:txBody>
      </p:sp>
      <p:sp>
        <p:nvSpPr>
          <p:cNvPr id="4" name="Tekstvak 3"/>
          <p:cNvSpPr txBox="1"/>
          <p:nvPr/>
        </p:nvSpPr>
        <p:spPr>
          <a:xfrm>
            <a:off x="7487356" y="6474822"/>
            <a:ext cx="1621148" cy="338554"/>
          </a:xfrm>
          <a:prstGeom prst="rect">
            <a:avLst/>
          </a:prstGeom>
          <a:noFill/>
        </p:spPr>
        <p:txBody>
          <a:bodyPr wrap="none" rtlCol="0">
            <a:spAutoFit/>
          </a:bodyPr>
          <a:lstStyle/>
          <a:p>
            <a:pPr algn="r"/>
            <a:r>
              <a:rPr lang="nl-NL" sz="1600" b="1" dirty="0" smtClean="0">
                <a:solidFill>
                  <a:schemeClr val="bg1"/>
                </a:solidFill>
              </a:rPr>
              <a:t>PSC. Lancet 2007</a:t>
            </a:r>
            <a:endParaRPr lang="nl-NL" sz="1600" b="1" dirty="0">
              <a:solidFill>
                <a:schemeClr val="bg1"/>
              </a:solidFill>
            </a:endParaRPr>
          </a:p>
        </p:txBody>
      </p:sp>
      <p:pic>
        <p:nvPicPr>
          <p:cNvPr id="72706" name="Picture 2"/>
          <p:cNvPicPr>
            <a:picLocks noChangeAspect="1" noChangeArrowheads="1"/>
          </p:cNvPicPr>
          <p:nvPr/>
        </p:nvPicPr>
        <p:blipFill>
          <a:blip r:embed="rId2" cstate="print"/>
          <a:srcRect/>
          <a:stretch>
            <a:fillRect/>
          </a:stretch>
        </p:blipFill>
        <p:spPr bwMode="auto">
          <a:xfrm>
            <a:off x="2694458" y="1124744"/>
            <a:ext cx="3749750" cy="53285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5650</TotalTime>
  <Words>1029</Words>
  <Application>Microsoft Office PowerPoint</Application>
  <PresentationFormat>Diavoorstelling (4:3)</PresentationFormat>
  <Paragraphs>196</Paragraphs>
  <Slides>48</Slides>
  <Notes>1</Notes>
  <HiddenSlides>0</HiddenSlides>
  <MMClips>0</MMClips>
  <ScaleCrop>false</ScaleCrop>
  <HeadingPairs>
    <vt:vector size="4" baseType="variant">
      <vt:variant>
        <vt:lpstr>Thema</vt:lpstr>
      </vt:variant>
      <vt:variant>
        <vt:i4>1</vt:i4>
      </vt:variant>
      <vt:variant>
        <vt:lpstr>Diatitels</vt:lpstr>
      </vt:variant>
      <vt:variant>
        <vt:i4>48</vt:i4>
      </vt:variant>
    </vt:vector>
  </HeadingPairs>
  <TitlesOfParts>
    <vt:vector size="49" baseType="lpstr">
      <vt:lpstr>Office-thema</vt:lpstr>
      <vt:lpstr>Biomarkers  Cardiovascular Conference Noordwijkerhout, 14-03-2013  </vt:lpstr>
      <vt:lpstr>Outline</vt:lpstr>
      <vt:lpstr>The early days</vt:lpstr>
      <vt:lpstr>Dia 4</vt:lpstr>
      <vt:lpstr>Dia 5</vt:lpstr>
      <vt:lpstr>Dia 6</vt:lpstr>
      <vt:lpstr>The prevention paradox</vt:lpstr>
      <vt:lpstr>The quest for novel biomarkers</vt:lpstr>
      <vt:lpstr>Total cholesterol</vt:lpstr>
      <vt:lpstr>Dia 10</vt:lpstr>
      <vt:lpstr>Dia 11</vt:lpstr>
      <vt:lpstr>Mendel</vt:lpstr>
      <vt:lpstr>Mendelian randomization</vt:lpstr>
      <vt:lpstr>Lifelong low LDL-C</vt:lpstr>
      <vt:lpstr>Dia 15</vt:lpstr>
      <vt:lpstr>Dia 16</vt:lpstr>
      <vt:lpstr>LDL-C vs non-HDL-C vs apoB</vt:lpstr>
      <vt:lpstr>LDL-C vs non-HDL-C </vt:lpstr>
      <vt:lpstr>How low can we go?</vt:lpstr>
      <vt:lpstr>Achieved LDL-C</vt:lpstr>
      <vt:lpstr>Very low LDL-C</vt:lpstr>
      <vt:lpstr>Lipoprotein(a)</vt:lpstr>
      <vt:lpstr>Lipoprotein(a)</vt:lpstr>
      <vt:lpstr>Lp(a) - CHD</vt:lpstr>
      <vt:lpstr>PCSK9 inhibition and Lp(a)</vt:lpstr>
      <vt:lpstr>Dia 26</vt:lpstr>
      <vt:lpstr>Phospholipases</vt:lpstr>
      <vt:lpstr>Dia 28</vt:lpstr>
      <vt:lpstr>Dia 29</vt:lpstr>
      <vt:lpstr>Dia 30</vt:lpstr>
      <vt:lpstr>Mendelian randomization</vt:lpstr>
      <vt:lpstr>Dia 32</vt:lpstr>
      <vt:lpstr>Dia 33</vt:lpstr>
      <vt:lpstr>Darapladib</vt:lpstr>
      <vt:lpstr>Darapladib trials</vt:lpstr>
      <vt:lpstr>titel</vt:lpstr>
      <vt:lpstr> What about inflammation?</vt:lpstr>
      <vt:lpstr>CRP and cardiovascular risk</vt:lpstr>
      <vt:lpstr>CRP is not independent of other risk factors</vt:lpstr>
      <vt:lpstr>Dia 40</vt:lpstr>
      <vt:lpstr>Dia 41</vt:lpstr>
      <vt:lpstr>CRP: Mendelian randomization</vt:lpstr>
      <vt:lpstr>Dia 43</vt:lpstr>
      <vt:lpstr>IL-6 pathway</vt:lpstr>
      <vt:lpstr>Dia 45</vt:lpstr>
      <vt:lpstr>Conclusions</vt:lpstr>
      <vt:lpstr>Dia 47</vt:lpstr>
      <vt:lpstr>Dia 48</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Matthijs</dc:creator>
  <cp:lastModifiedBy>Judith</cp:lastModifiedBy>
  <cp:revision>247</cp:revision>
  <dcterms:created xsi:type="dcterms:W3CDTF">2013-02-03T15:44:04Z</dcterms:created>
  <dcterms:modified xsi:type="dcterms:W3CDTF">2013-04-03T13:15:38Z</dcterms:modified>
</cp:coreProperties>
</file>