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/>
  </p:cmAuthor>
  <p:cmAuthor id="2" name="Marianne Deinum" initials="MD" lastIdx="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F7C8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4" Type="http://schemas.openxmlformats.org/officeDocument/2006/relationships/themeOverride" Target="../theme/themeOverride1.xml"/><Relationship Id="rId1" Type="http://schemas.openxmlformats.org/officeDocument/2006/relationships/oleObject" Target="Map1" TargetMode="External"/><Relationship Id="rId2" Type="http://schemas.microsoft.com/office/2011/relationships/chartStyle" Target="style1.xm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Blad1!$A$9:$A$12</cx:f>
        <cx:lvl ptCount="4">
          <cx:pt idx="0">Smoker</cx:pt>
          <cx:pt idx="1">Waist-to-hip</cx:pt>
          <cx:pt idx="2">Physical activity</cx:pt>
          <cx:pt idx="3">Alcohol consumption </cx:pt>
        </cx:lvl>
      </cx:strDim>
      <cx:numDim type="val">
        <cx:f>Blad1!$B$9:$B$12</cx:f>
        <cx:lvl ptCount="4" formatCode="Standaard">
          <cx:pt idx="0">0</cx:pt>
          <cx:pt idx="1">36.700000000000003</cx:pt>
          <cx:pt idx="2">17.699999999999999</cx:pt>
          <cx:pt idx="3">-3.7999999999999998</cx:pt>
        </cx:lvl>
      </cx:numDim>
    </cx:data>
    <cx:data id="1">
      <cx:strDim type="cat">
        <cx:f>Blad1!$A$9:$A$12</cx:f>
        <cx:lvl ptCount="4">
          <cx:pt idx="0">Smoker</cx:pt>
          <cx:pt idx="1">Waist-to-hip</cx:pt>
          <cx:pt idx="2">Physical activity</cx:pt>
          <cx:pt idx="3">Alcohol consumption </cx:pt>
        </cx:lvl>
      </cx:strDim>
      <cx:numDim type="val">
        <cx:f>Blad1!$C$9:$C$12</cx:f>
        <cx:lvl ptCount="4" formatCode="Standaard">
          <cx:pt idx="0">13.199999999999999</cx:pt>
          <cx:pt idx="1">2.7999999999999998</cx:pt>
          <cx:pt idx="2">17.800000000000001</cx:pt>
          <cx:pt idx="3">1.8</cx:pt>
        </cx:lvl>
      </cx:numDim>
    </cx:data>
    <cx:data id="2">
      <cx:strDim type="cat">
        <cx:f>Blad1!$A$9:$A$12</cx:f>
        <cx:lvl ptCount="4">
          <cx:pt idx="0">Smoker</cx:pt>
          <cx:pt idx="1">Waist-to-hip</cx:pt>
          <cx:pt idx="2">Physical activity</cx:pt>
          <cx:pt idx="3">Alcohol consumption </cx:pt>
        </cx:lvl>
      </cx:strDim>
      <cx:numDim type="val">
        <cx:f>Blad1!$D$9:$D$12</cx:f>
        <cx:lvl ptCount="4" formatCode="Standaard">
          <cx:pt idx="0">6.2000000000000002</cx:pt>
          <cx:pt idx="1">20.899999999999999</cx:pt>
          <cx:pt idx="2">40</cx:pt>
          <cx:pt idx="3">6.5999999999999996</cx:pt>
        </cx:lvl>
      </cx:numDim>
    </cx:data>
    <cx:data id="3">
      <cx:strDim type="cat">
        <cx:f>Blad1!$A$9:$A$12</cx:f>
        <cx:lvl ptCount="4">
          <cx:pt idx="0">Smoker</cx:pt>
          <cx:pt idx="1">Waist-to-hip</cx:pt>
          <cx:pt idx="2">Physical activity</cx:pt>
          <cx:pt idx="3">Alcohol consumption </cx:pt>
        </cx:lvl>
      </cx:strDim>
      <cx:numDim type="val">
        <cx:f>Blad1!$E$9:$E$12</cx:f>
        <cx:lvl ptCount="4" formatCode="Standaard">
          <cx:pt idx="0">15</cx:pt>
          <cx:pt idx="1">7.7999999999999998</cx:pt>
          <cx:pt idx="2">59.899999999999999</cx:pt>
          <cx:pt idx="3">2.6000000000000001</cx:pt>
        </cx:lvl>
      </cx:numDim>
    </cx:data>
    <cx:data id="4">
      <cx:strDim type="cat">
        <cx:f>Blad1!$A$9:$A$12</cx:f>
        <cx:lvl ptCount="4">
          <cx:pt idx="0">Smoker</cx:pt>
          <cx:pt idx="1">Waist-to-hip</cx:pt>
          <cx:pt idx="2">Physical activity</cx:pt>
          <cx:pt idx="3">Alcohol consumption </cx:pt>
        </cx:lvl>
      </cx:strDim>
      <cx:numDim type="val">
        <cx:f>Blad1!$F$9:$F$12</cx:f>
        <cx:lvl ptCount="4" formatCode="Standaard">
          <cx:pt idx="0">9.1999999999999993</cx:pt>
          <cx:pt idx="1">37.200000000000003</cx:pt>
          <cx:pt idx="2">28.100000000000001</cx:pt>
          <cx:pt idx="3">4.5999999999999996</cx:pt>
        </cx:lvl>
      </cx:numDim>
    </cx:data>
    <cx:data id="5">
      <cx:strDim type="cat">
        <cx:f>Blad1!$A$9:$A$12</cx:f>
        <cx:lvl ptCount="4">
          <cx:pt idx="0">Smoker</cx:pt>
          <cx:pt idx="1">Waist-to-hip</cx:pt>
          <cx:pt idx="2">Physical activity</cx:pt>
          <cx:pt idx="3">Alcohol consumption </cx:pt>
        </cx:lvl>
      </cx:strDim>
      <cx:numDim type="val">
        <cx:f>Blad1!$G$9:$G$12</cx:f>
        <cx:lvl ptCount="4" formatCode="Standaard">
          <cx:pt idx="0">8</cx:pt>
          <cx:pt idx="1">32.100000000000001</cx:pt>
          <cx:pt idx="2">44.700000000000003</cx:pt>
          <cx:pt idx="3">10.699999999999999</cx:pt>
        </cx:lvl>
      </cx:numDim>
    </cx:data>
    <cx:data id="6">
      <cx:strDim type="cat">
        <cx:f>Blad1!$A$9:$A$12</cx:f>
        <cx:lvl ptCount="4">
          <cx:pt idx="0">Smoker</cx:pt>
          <cx:pt idx="1">Waist-to-hip</cx:pt>
          <cx:pt idx="2">Physical activity</cx:pt>
          <cx:pt idx="3">Alcohol consumption </cx:pt>
        </cx:lvl>
      </cx:strDim>
      <cx:numDim type="val">
        <cx:f>Blad1!$H$9:$H$12</cx:f>
        <cx:lvl ptCount="4" formatCode="Standaard">
          <cx:pt idx="0">4.5</cx:pt>
          <cx:pt idx="1">24.199999999999999</cx:pt>
          <cx:pt idx="2">4.7000000000000002</cx:pt>
          <cx:pt idx="3">10.4</cx:pt>
        </cx:lvl>
      </cx:numDim>
    </cx:data>
    <cx:data id="7">
      <cx:strDim type="cat">
        <cx:f>Blad1!$A$9:$A$12</cx:f>
        <cx:lvl ptCount="4">
          <cx:pt idx="0">Smoker</cx:pt>
          <cx:pt idx="1">Waist-to-hip</cx:pt>
          <cx:pt idx="2">Physical activity</cx:pt>
          <cx:pt idx="3">Alcohol consumption </cx:pt>
        </cx:lvl>
      </cx:strDim>
      <cx:numDim type="val">
        <cx:f>Blad1!$I$9:$I$12</cx:f>
        <cx:lvl ptCount="4" formatCode="Standaard">
          <cx:pt idx="0">12.4</cx:pt>
          <cx:pt idx="1">18.600000000000001</cx:pt>
          <cx:pt idx="2">35.799999999999997</cx:pt>
          <cx:pt idx="3">5.7999999999999998</cx:pt>
        </cx:lvl>
      </cx:numDim>
    </cx:data>
  </cx:chartData>
  <cx:chart>
    <cx:title pos="t" align="ctr" overlay="0">
      <cx:tx>
        <cx:txData>
          <cx:v>PAR %</cx:v>
        </cx:txData>
      </cx:tx>
      <cx:txPr>
        <a:bodyPr rot="0" spcFirstLastPara="1" vertOverflow="ellipsis" vert="horz" wrap="square" lIns="38100" tIns="19050" rIns="38100" bIns="19050" anchor="ctr" anchorCtr="1" compatLnSpc="0"/>
        <a:lstStyle/>
        <a:p>
          <a:pPr algn="ctr" rtl="0">
            <a:defRPr sz="18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r>
            <a:rPr kumimoji="0" lang="nl-NL" sz="18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</a:rPr>
            <a:t>PAR %</a:t>
          </a:r>
        </a:p>
      </cx:txPr>
    </cx:title>
    <cx:plotArea>
      <cx:plotAreaRegion>
        <cx:plotSurface>
          <cx:spPr>
            <a:ln w="76200"/>
          </cx:spPr>
        </cx:plotSurface>
        <cx:series layoutId="boxWhisker" uniqueId="{5DD8FF68-77F3-4C03-96B9-85828F352059}">
          <cx:tx>
            <cx:txData>
              <cx:f>Blad1!$B$8</cx:f>
              <cx:v>Western Europe, North America, Australia</cx:v>
            </cx:txData>
          </cx:tx>
          <cx:dataId val="0"/>
          <cx:layoutPr>
            <cx:statistics quartileMethod="exclusive"/>
          </cx:layoutPr>
        </cx:series>
        <cx:series layoutId="boxWhisker" uniqueId="{F22C1511-FC2F-4EB4-AED7-4294678BAED4}">
          <cx:tx>
            <cx:txData>
              <cx:f>Blad1!$C$8</cx:f>
              <cx:v>Eastern and central Europe, Middle East</cx:v>
            </cx:txData>
          </cx:tx>
          <cx:dataId val="1"/>
          <cx:layoutPr>
            <cx:statistics quartileMethod="exclusive"/>
          </cx:layoutPr>
        </cx:series>
        <cx:series layoutId="boxWhisker" uniqueId="{F07259E3-D7D1-4676-9993-9496CE128EAE}">
          <cx:tx>
            <cx:txData>
              <cx:f>Blad1!$D$8</cx:f>
              <cx:v>South America</cx:v>
            </cx:txData>
          </cx:tx>
          <cx:dataId val="2"/>
          <cx:layoutPr>
            <cx:statistics quartileMethod="exclusive"/>
          </cx:layoutPr>
        </cx:series>
        <cx:series layoutId="boxWhisker" uniqueId="{C7080C5E-4296-45DD-BEDA-5703F48D9170}">
          <cx:tx>
            <cx:txData>
              <cx:f>Blad1!$E$8</cx:f>
              <cx:v>China</cx:v>
            </cx:txData>
          </cx:tx>
          <cx:dataId val="3"/>
          <cx:layoutPr>
            <cx:statistics quartileMethod="exclusive"/>
          </cx:layoutPr>
        </cx:series>
        <cx:series layoutId="boxWhisker" uniqueId="{66BAB3ED-F8DD-4686-9161-A8E05BC51819}">
          <cx:tx>
            <cx:txData>
              <cx:f>Blad1!$F$8</cx:f>
              <cx:v>Southeast Asia</cx:v>
            </cx:txData>
          </cx:tx>
          <cx:dataId val="4"/>
          <cx:layoutPr>
            <cx:statistics quartileMethod="exclusive"/>
          </cx:layoutPr>
        </cx:series>
        <cx:series layoutId="boxWhisker" uniqueId="{262B93AA-EC04-49B5-9373-CD63C67E930C}">
          <cx:tx>
            <cx:txData>
              <cx:f>Blad1!$G$8</cx:f>
              <cx:v>South Asia</cx:v>
            </cx:txData>
          </cx:tx>
          <cx:dataId val="5"/>
          <cx:layoutPr>
            <cx:statistics quartileMethod="exclusive"/>
          </cx:layoutPr>
        </cx:series>
        <cx:series layoutId="boxWhisker" uniqueId="{26923705-EF8E-48D5-BFA7-A9420964E1ED}">
          <cx:tx>
            <cx:txData>
              <cx:f>Blad1!$H$8</cx:f>
              <cx:v>Africa</cx:v>
            </cx:txData>
          </cx:tx>
          <cx:dataId val="6"/>
          <cx:layoutPr>
            <cx:statistics quartileMethod="exclusive"/>
          </cx:layoutPr>
        </cx:series>
        <cx:series layoutId="boxWhisker" uniqueId="{5D41543E-6740-47B4-8FF2-136CE5CDE005}">
          <cx:tx>
            <cx:txData>
              <cx:f>Blad1!$I$8</cx:f>
              <cx:v>All</cx:v>
            </cx:txData>
          </cx:tx>
          <cx:dataId val="7"/>
          <cx:layoutPr>
            <cx:statistics quartileMethod="exclusive"/>
          </cx:layoutPr>
        </cx:series>
      </cx:plotAreaRegion>
      <cx:axis id="0">
        <cx:catScaling gapWidth="2.08999991"/>
        <cx:majorGridlines/>
        <cx:tickLabels/>
        <cx:spPr>
          <a:ln w="22225">
            <a:solidFill>
              <a:srgbClr val="002060"/>
            </a:solidFill>
          </a:ln>
        </cx:spPr>
        <cx:txPr>
          <a:bodyPr spcFirstLastPara="1" vertOverflow="ellipsis" wrap="square" lIns="0" tIns="0" rIns="0" bIns="0" anchor="ctr" anchorCtr="1"/>
          <a:lstStyle/>
          <a:p>
            <a:pPr>
              <a:defRPr lang="nl-NL" sz="1600" b="1" i="0" u="none" strike="noStrike" kern="1200" baseline="0">
                <a:solidFill>
                  <a:srgbClr val="FF0000"/>
                </a:solidFill>
                <a:latin typeface="Calibri" panose="020F0502020204030204"/>
              </a:defRPr>
            </a:pPr>
            <a:endParaRPr lang="nl-NL" sz="1600" b="1">
              <a:solidFill>
                <a:srgbClr val="FF0000"/>
              </a:solidFill>
            </a:endParaRPr>
          </a:p>
        </cx:txPr>
      </cx:axis>
      <cx:axis id="1">
        <cx:valScaling max="60"/>
        <cx:majorGridlines/>
        <cx:tickLabels/>
        <cx:spPr>
          <a:ln w="22225">
            <a:solidFill>
              <a:srgbClr val="002060"/>
            </a:solidFill>
          </a:ln>
        </cx:spPr>
        <cx:txPr>
          <a:bodyPr spcFirstLastPara="1" vertOverflow="ellipsis" wrap="square" lIns="0" tIns="0" rIns="0" bIns="0" anchor="ctr" anchorCtr="1"/>
          <a:lstStyle/>
          <a:p>
            <a:pPr>
              <a:defRPr sz="1600">
                <a:solidFill>
                  <a:srgbClr val="FF0000"/>
                </a:solidFill>
              </a:defRPr>
            </a:pPr>
            <a:endParaRPr lang="nl-NL" sz="1600">
              <a:solidFill>
                <a:srgbClr val="FF0000"/>
              </a:solidFill>
            </a:endParaRPr>
          </a:p>
        </cx:txPr>
      </cx:axis>
    </cx:plotArea>
    <cx:legend pos="r" align="ctr" overlay="0">
      <cx:spPr>
        <a:noFill/>
        <a:ln>
          <a:noFill/>
        </a:ln>
      </cx:spPr>
      <cx:txPr>
        <a:bodyPr spcFirstLastPara="1" vertOverflow="ellipsis" wrap="square" lIns="0" tIns="0" rIns="0" bIns="0" anchor="ctr" anchorCtr="1"/>
        <a:lstStyle/>
        <a:p>
          <a:pPr>
            <a:defRPr sz="1400">
              <a:solidFill>
                <a:srgbClr val="FF0000"/>
              </a:solidFill>
            </a:defRPr>
          </a:pPr>
          <a:endParaRPr lang="nl-NL" sz="1400">
            <a:solidFill>
              <a:srgbClr val="FF0000"/>
            </a:solidFill>
          </a:endParaRPr>
        </a:p>
      </cx:txPr>
    </cx:legend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21/07/16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microsoft.com/office/2014/relationships/chartEx" Target="../charts/chartEx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3"/>
          <p:cNvSpPr>
            <a:spLocks noGrp="1"/>
          </p:cNvSpPr>
          <p:nvPr/>
        </p:nvSpPr>
        <p:spPr>
          <a:xfrm>
            <a:off x="475629" y="89277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700" dirty="0" smtClean="0"/>
              <a:t>INTERSTROKE: population </a:t>
            </a:r>
            <a:r>
              <a:rPr lang="en-GB" sz="2700" dirty="0"/>
              <a:t>attributable risk (PAR)</a:t>
            </a:r>
            <a:endParaRPr lang="en-US" sz="2700" dirty="0"/>
          </a:p>
        </p:txBody>
      </p:sp>
      <p:sp>
        <p:nvSpPr>
          <p:cNvPr id="21" name="Rechthoek 20"/>
          <p:cNvSpPr/>
          <p:nvPr/>
        </p:nvSpPr>
        <p:spPr>
          <a:xfrm>
            <a:off x="376860" y="894276"/>
            <a:ext cx="822345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PAR of several risk factors for stroke in different populations</a:t>
            </a:r>
          </a:p>
        </p:txBody>
      </p:sp>
      <p:sp>
        <p:nvSpPr>
          <p:cNvPr id="23" name="Tekstvak 1"/>
          <p:cNvSpPr txBox="1"/>
          <p:nvPr/>
        </p:nvSpPr>
        <p:spPr>
          <a:xfrm>
            <a:off x="588393" y="6507113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Adapted from </a:t>
            </a:r>
            <a:r>
              <a:rPr lang="en-US" sz="1100" dirty="0" err="1">
                <a:solidFill>
                  <a:schemeClr val="bg1"/>
                </a:solidFill>
              </a:rPr>
              <a:t>O’Donnel</a:t>
            </a:r>
            <a:r>
              <a:rPr lang="en-US" sz="1100" dirty="0">
                <a:solidFill>
                  <a:schemeClr val="bg1"/>
                </a:solidFill>
              </a:rPr>
              <a:t> et al., Lancet 2016</a:t>
            </a:r>
            <a:endParaRPr lang="en-US" dirty="0"/>
          </a:p>
        </p:txBody>
      </p:sp>
      <mc:AlternateContent xmlns:mc="http://schemas.openxmlformats.org/markup-compatibility/2006">
        <mc:Choice xmlns:cx1="http://schemas.microsoft.com/office/drawing/2015/9/8/chartex" xmlns="" Requires="cx1">
          <p:graphicFrame>
            <p:nvGraphicFramePr>
              <p:cNvPr id="5" name="Grafiek 4"/>
              <p:cNvGraphicFramePr/>
              <p:nvPr>
                <p:extLst>
                  <p:ext uri="{D42A27DB-BD31-4B8C-83A1-F6EECF244321}">
                    <p14:modId xmlns:p14="http://schemas.microsoft.com/office/powerpoint/2010/main" val="3241263750"/>
                  </p:ext>
                </p:extLst>
              </p:nvPr>
            </p:nvGraphicFramePr>
            <p:xfrm>
              <a:off x="1033575" y="1359004"/>
              <a:ext cx="7175617" cy="48600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5" name="Grafiek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3575" y="1359004"/>
                <a:ext cx="7175617" cy="486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446887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to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2970</TotalTime>
  <Words>27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CVGK kaal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Judith Brouwer</cp:lastModifiedBy>
  <cp:revision>203</cp:revision>
  <dcterms:created xsi:type="dcterms:W3CDTF">2015-03-29T14:18:33Z</dcterms:created>
  <dcterms:modified xsi:type="dcterms:W3CDTF">2016-07-21T08:41:38Z</dcterms:modified>
</cp:coreProperties>
</file>